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74"/>
  </p:notesMasterIdLst>
  <p:sldIdLst>
    <p:sldId id="257" r:id="rId2"/>
    <p:sldId id="258" r:id="rId3"/>
    <p:sldId id="405" r:id="rId4"/>
    <p:sldId id="378" r:id="rId5"/>
    <p:sldId id="415" r:id="rId6"/>
    <p:sldId id="410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30" r:id="rId21"/>
    <p:sldId id="431" r:id="rId22"/>
    <p:sldId id="433" r:id="rId23"/>
    <p:sldId id="432" r:id="rId24"/>
    <p:sldId id="434" r:id="rId25"/>
    <p:sldId id="435" r:id="rId26"/>
    <p:sldId id="436" r:id="rId27"/>
    <p:sldId id="437" r:id="rId28"/>
    <p:sldId id="438" r:id="rId29"/>
    <p:sldId id="439" r:id="rId30"/>
    <p:sldId id="440" r:id="rId31"/>
    <p:sldId id="441" r:id="rId32"/>
    <p:sldId id="442" r:id="rId33"/>
    <p:sldId id="443" r:id="rId34"/>
    <p:sldId id="444" r:id="rId35"/>
    <p:sldId id="445" r:id="rId36"/>
    <p:sldId id="447" r:id="rId37"/>
    <p:sldId id="448" r:id="rId38"/>
    <p:sldId id="449" r:id="rId39"/>
    <p:sldId id="451" r:id="rId40"/>
    <p:sldId id="450" r:id="rId41"/>
    <p:sldId id="453" r:id="rId42"/>
    <p:sldId id="454" r:id="rId43"/>
    <p:sldId id="455" r:id="rId44"/>
    <p:sldId id="456" r:id="rId45"/>
    <p:sldId id="452" r:id="rId46"/>
    <p:sldId id="446" r:id="rId47"/>
    <p:sldId id="457" r:id="rId48"/>
    <p:sldId id="458" r:id="rId49"/>
    <p:sldId id="459" r:id="rId50"/>
    <p:sldId id="460" r:id="rId51"/>
    <p:sldId id="461" r:id="rId52"/>
    <p:sldId id="462" r:id="rId53"/>
    <p:sldId id="463" r:id="rId54"/>
    <p:sldId id="466" r:id="rId55"/>
    <p:sldId id="467" r:id="rId56"/>
    <p:sldId id="468" r:id="rId57"/>
    <p:sldId id="469" r:id="rId58"/>
    <p:sldId id="470" r:id="rId59"/>
    <p:sldId id="471" r:id="rId60"/>
    <p:sldId id="464" r:id="rId61"/>
    <p:sldId id="472" r:id="rId62"/>
    <p:sldId id="473" r:id="rId63"/>
    <p:sldId id="474" r:id="rId64"/>
    <p:sldId id="475" r:id="rId65"/>
    <p:sldId id="476" r:id="rId66"/>
    <p:sldId id="477" r:id="rId67"/>
    <p:sldId id="478" r:id="rId68"/>
    <p:sldId id="479" r:id="rId69"/>
    <p:sldId id="480" r:id="rId70"/>
    <p:sldId id="481" r:id="rId71"/>
    <p:sldId id="482" r:id="rId72"/>
    <p:sldId id="335" r:id="rId73"/>
  </p:sldIdLst>
  <p:sldSz cx="9144000" cy="5143500" type="screen16x9"/>
  <p:notesSz cx="6858000" cy="9144000"/>
  <p:custDataLst>
    <p:tags r:id="rId7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C2"/>
    <a:srgbClr val="0070C0"/>
    <a:srgbClr val="B6C2D5"/>
    <a:srgbClr val="0000FF"/>
    <a:srgbClr val="65A9D9"/>
    <a:srgbClr val="00FF00"/>
    <a:srgbClr val="B6D7F5"/>
    <a:srgbClr val="FBCAAA"/>
    <a:srgbClr val="C2ECA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6349" autoAdjust="0"/>
  </p:normalViewPr>
  <p:slideViewPr>
    <p:cSldViewPr>
      <p:cViewPr varScale="1">
        <p:scale>
          <a:sx n="149" d="100"/>
          <a:sy n="149" d="100"/>
        </p:scale>
        <p:origin x="46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5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5C004-A9D4-4858-99EC-F4CCE56E2FEF}" type="datetimeFigureOut">
              <a:rPr lang="zh-CN" altLang="en-US" smtClean="0"/>
              <a:pPr/>
              <a:t>2024/7/30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E2E4E-2FFD-4B0E-BE9C-FA7BDC091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80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80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66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580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069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11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244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36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943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228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443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2380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863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438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749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005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73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3812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15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581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7275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9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1280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7124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5505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496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3220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2663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052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3103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4067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1230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15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665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4036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2223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3710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2765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2283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0665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3484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2581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545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204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7276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1105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9462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9885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8039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929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4681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641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1327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89175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252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69757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904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90015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0650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62501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45466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1240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9446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19319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54158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114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8406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56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931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48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BC0BC5F-848C-48DC-AF32-1BAEEA4830E8}" type="datetime1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11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76D713-5368-4152-B843-0E4831CC11D8}" type="datetime1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27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80B8607-7389-4A5B-990F-C5714E3BA287}" type="datetime1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9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93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31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-20538"/>
            <a:ext cx="1704311" cy="72008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课题综述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5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7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00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8BC196A-DC77-47ED-9FCB-5AEE9565B66B}" type="datetime1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8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8A69BF8-428C-49C0-97E9-ECE1D75A8517}" type="datetime1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7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37DCC7F-F387-4265-80B0-48F7E4E6687C}" type="datetime1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09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7B0B44F-5BF1-4DA9-AE85-9BB4178FFF74}" type="datetime1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CC8D712-210B-4A3E-9565-5D1F56D73C7E}" type="datetime1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14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23EEA62-1CE3-47D4-91BC-EB326EF81614}" type="datetime1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6553C4C-CE03-4390-9CB7-EAF3067A60C4}" type="datetime1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53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C7C2A23-4103-4434-850D-299E4297EED8}" type="datetime1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02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5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/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4518000" y="-2274146"/>
            <a:ext cx="108000" cy="783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/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4518001" y="-95424"/>
            <a:ext cx="108000" cy="783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1653725"/>
            <a:ext cx="9144000" cy="2146022"/>
          </a:xfrm>
          <a:prstGeom prst="rect">
            <a:avLst/>
          </a:prstGeom>
          <a:solidFill>
            <a:srgbClr val="009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文本框 14"/>
          <p:cNvSpPr txBox="1"/>
          <p:nvPr/>
        </p:nvSpPr>
        <p:spPr>
          <a:xfrm>
            <a:off x="0" y="192716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en-US" altLang="zh-CN" sz="3200" b="1" dirty="0"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30">
            <a:extLst>
              <a:ext uri="{FF2B5EF4-FFF2-40B4-BE49-F238E27FC236}">
                <a16:creationId xmlns:a16="http://schemas.microsoft.com/office/drawing/2014/main" id="{E391192A-F3CD-4056-A19D-8BB22A8944DF}"/>
              </a:ext>
            </a:extLst>
          </p:cNvPr>
          <p:cNvSpPr txBox="1"/>
          <p:nvPr/>
        </p:nvSpPr>
        <p:spPr>
          <a:xfrm>
            <a:off x="4833972" y="4227934"/>
            <a:ext cx="1826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冯浩轩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E3310B8-3961-4BC4-8BF0-2C4F08E28619}"/>
              </a:ext>
            </a:extLst>
          </p:cNvPr>
          <p:cNvGrpSpPr/>
          <p:nvPr/>
        </p:nvGrpSpPr>
        <p:grpSpPr>
          <a:xfrm>
            <a:off x="2802930" y="411510"/>
            <a:ext cx="3538141" cy="1008112"/>
            <a:chOff x="2339752" y="411510"/>
            <a:chExt cx="3538141" cy="1008112"/>
          </a:xfrm>
        </p:grpSpPr>
        <p:pic>
          <p:nvPicPr>
            <p:cNvPr id="3075" name="image20.png">
              <a:extLst>
                <a:ext uri="{FF2B5EF4-FFF2-40B4-BE49-F238E27FC236}">
                  <a16:creationId xmlns:a16="http://schemas.microsoft.com/office/drawing/2014/main" id="{3ACFDB23-0951-4FCB-93EC-D2607A2E29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411510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3" name="image21.png">
              <a:extLst>
                <a:ext uri="{FF2B5EF4-FFF2-40B4-BE49-F238E27FC236}">
                  <a16:creationId xmlns:a16="http://schemas.microsoft.com/office/drawing/2014/main" id="{7CDDBF62-A07A-4310-B577-4E8278A070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483518"/>
              <a:ext cx="2386013" cy="547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image22.png">
              <a:extLst>
                <a:ext uri="{FF2B5EF4-FFF2-40B4-BE49-F238E27FC236}">
                  <a16:creationId xmlns:a16="http://schemas.microsoft.com/office/drawing/2014/main" id="{7B9BC100-F50F-4E64-A074-DE479FB615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1203598"/>
              <a:ext cx="2293938" cy="79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52697" y="2164797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D7740D-373F-4018-98AD-8C87E3A758F3}"/>
              </a:ext>
            </a:extLst>
          </p:cNvPr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在一个类中，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任何不会修改数据成员的函数都应该声明为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</a:t>
            </a:r>
            <a:r>
              <a:rPr lang="zh-CN" altLang="en-US" dirty="0"/>
              <a:t>。如果在编写</a:t>
            </a:r>
            <a:r>
              <a:rPr lang="en-US" altLang="zh-CN" dirty="0"/>
              <a:t>const</a:t>
            </a:r>
            <a:r>
              <a:rPr lang="zh-CN" altLang="en-US" dirty="0"/>
              <a:t>成员函数时，不慎修改数据成员，或者调用了其它非</a:t>
            </a:r>
            <a:r>
              <a:rPr lang="en-US" altLang="zh-CN" dirty="0"/>
              <a:t>const</a:t>
            </a:r>
            <a:r>
              <a:rPr lang="zh-CN" altLang="en-US" dirty="0"/>
              <a:t>成员函数，编译器将指出错误，这无疑会提高程序的健壮性。使用</a:t>
            </a:r>
            <a:r>
              <a:rPr lang="en-US" altLang="zh-CN" dirty="0"/>
              <a:t>const</a:t>
            </a:r>
            <a:r>
              <a:rPr lang="zh-CN" altLang="en-US" dirty="0"/>
              <a:t>关字进行说明的成员函数，称为常成员函数。只有常成员函数才有资格操作常量或常对象，没有使用</a:t>
            </a:r>
            <a:r>
              <a:rPr lang="en-US" altLang="zh-CN" dirty="0"/>
              <a:t>const</a:t>
            </a:r>
            <a:r>
              <a:rPr lang="zh-CN" altLang="en-US" dirty="0"/>
              <a:t>关键字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9E9194-2FBE-472A-813B-8D7B1EBC5532}"/>
              </a:ext>
            </a:extLst>
          </p:cNvPr>
          <p:cNvSpPr txBox="1"/>
          <p:nvPr/>
        </p:nvSpPr>
        <p:spPr>
          <a:xfrm>
            <a:off x="0" y="1169373"/>
            <a:ext cx="914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对于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类中的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const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成员变量必须通过初始化列表进行初始化</a:t>
            </a:r>
            <a:r>
              <a:rPr lang="zh-CN" altLang="en-US" dirty="0"/>
              <a:t>，如下所示：</a:t>
            </a:r>
          </a:p>
          <a:p>
            <a:r>
              <a:rPr lang="en-US" altLang="zh-CN" dirty="0"/>
              <a:t>class Apple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    int people[100];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Apple(int </a:t>
            </a:r>
            <a:r>
              <a:rPr lang="en-US" altLang="zh-CN" dirty="0" err="1"/>
              <a:t>i</a:t>
            </a:r>
            <a:r>
              <a:rPr lang="en-US" altLang="zh-CN" dirty="0"/>
              <a:t>);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const int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apple_number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Apple::</a:t>
            </a:r>
            <a:r>
              <a:rPr lang="en-US" altLang="zh-CN" dirty="0">
                <a:highlight>
                  <a:srgbClr val="FFFF00"/>
                </a:highlight>
              </a:rPr>
              <a:t>Apple(int </a:t>
            </a:r>
            <a:r>
              <a:rPr lang="en-US" altLang="zh-CN" dirty="0" err="1">
                <a:highlight>
                  <a:srgbClr val="FFFF00"/>
                </a:highlight>
              </a:rPr>
              <a:t>i</a:t>
            </a:r>
            <a:r>
              <a:rPr lang="en-US" altLang="zh-CN" dirty="0">
                <a:highlight>
                  <a:srgbClr val="FFFF00"/>
                </a:highlight>
              </a:rPr>
              <a:t>):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apple_number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i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</a:p>
          <a:p>
            <a:r>
              <a:rPr lang="en-US" altLang="zh-CN" dirty="0"/>
              <a:t>{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8" name="图形 7" descr="感叹号 纯色填充">
            <a:extLst>
              <a:ext uri="{FF2B5EF4-FFF2-40B4-BE49-F238E27FC236}">
                <a16:creationId xmlns:a16="http://schemas.microsoft.com/office/drawing/2014/main" id="{45910C9D-2F5D-4905-A0EE-7E08BC032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9552" y="1487381"/>
            <a:ext cx="673224" cy="6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52697" y="2164797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80B0B0-47E3-459A-981E-E583A5B5D8D9}"/>
              </a:ext>
            </a:extLst>
          </p:cNvPr>
          <p:cNvSpPr txBox="1"/>
          <p:nvPr/>
        </p:nvSpPr>
        <p:spPr>
          <a:xfrm>
            <a:off x="0" y="2778"/>
            <a:ext cx="9144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除了初始化</a:t>
            </a:r>
            <a:r>
              <a:rPr lang="en-US" altLang="zh-CN" dirty="0"/>
              <a:t>const</a:t>
            </a:r>
            <a:r>
              <a:rPr lang="zh-CN" altLang="en-US" dirty="0"/>
              <a:t>常量用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初始化列表</a:t>
            </a:r>
            <a:r>
              <a:rPr lang="zh-CN" altLang="en-US" dirty="0"/>
              <a:t>方式外，也可以通过下面方法：</a:t>
            </a:r>
          </a:p>
          <a:p>
            <a:endParaRPr lang="zh-CN" altLang="en-US" dirty="0"/>
          </a:p>
          <a:p>
            <a:r>
              <a:rPr lang="zh-CN" altLang="en-US" dirty="0">
                <a:highlight>
                  <a:srgbClr val="FFFF00"/>
                </a:highlight>
              </a:rPr>
              <a:t>第一：将常量定义与</a:t>
            </a:r>
            <a:r>
              <a:rPr lang="en-US" altLang="zh-CN" dirty="0">
                <a:highlight>
                  <a:srgbClr val="FFFF00"/>
                </a:highlight>
              </a:rPr>
              <a:t>static</a:t>
            </a:r>
            <a:r>
              <a:rPr lang="zh-CN" altLang="en-US" dirty="0">
                <a:highlight>
                  <a:srgbClr val="FFFF00"/>
                </a:highlight>
              </a:rPr>
              <a:t>结合，也就是：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static const int </a:t>
            </a:r>
            <a:r>
              <a:rPr lang="en-US" altLang="zh-CN" dirty="0" err="1">
                <a:highlight>
                  <a:srgbClr val="FFFF00"/>
                </a:highlight>
              </a:rPr>
              <a:t>apple_number</a:t>
            </a:r>
            <a:r>
              <a:rPr lang="en-US" altLang="zh-CN" dirty="0">
                <a:highlight>
                  <a:srgbClr val="FFFF00"/>
                </a:highlight>
              </a:rPr>
              <a:t>     </a:t>
            </a:r>
          </a:p>
          <a:p>
            <a:endParaRPr lang="en-US" altLang="zh-CN" dirty="0"/>
          </a:p>
          <a:p>
            <a:r>
              <a:rPr lang="zh-CN" altLang="en-US" dirty="0"/>
              <a:t>第二：在外面初始化：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const int Apple::</a:t>
            </a:r>
            <a:r>
              <a:rPr lang="en-US" altLang="zh-CN" dirty="0" err="1">
                <a:highlight>
                  <a:srgbClr val="FFFF00"/>
                </a:highlight>
              </a:rPr>
              <a:t>apple_number</a:t>
            </a:r>
            <a:r>
              <a:rPr lang="en-US" altLang="zh-CN" dirty="0">
                <a:highlight>
                  <a:srgbClr val="FFFF00"/>
                </a:highlight>
              </a:rPr>
              <a:t>=10;</a:t>
            </a:r>
          </a:p>
          <a:p>
            <a:endParaRPr lang="en-US" altLang="zh-CN" dirty="0"/>
          </a:p>
          <a:p>
            <a:r>
              <a:rPr lang="zh-CN" altLang="en-US" dirty="0"/>
              <a:t>如果使用</a:t>
            </a:r>
            <a:r>
              <a:rPr lang="en-US" altLang="zh-CN" dirty="0" err="1"/>
              <a:t>c++</a:t>
            </a:r>
            <a:r>
              <a:rPr lang="en-US" altLang="zh-CN" dirty="0"/>
              <a:t>11</a:t>
            </a:r>
            <a:r>
              <a:rPr lang="zh-CN" altLang="en-US" dirty="0"/>
              <a:t>进行编译，直接可以在定义出初始化，可以直接写成：</a:t>
            </a:r>
          </a:p>
          <a:p>
            <a:endParaRPr lang="zh-CN" altLang="en-US" dirty="0"/>
          </a:p>
          <a:p>
            <a:r>
              <a:rPr lang="en-US" altLang="zh-CN" dirty="0"/>
              <a:t>static const int </a:t>
            </a:r>
            <a:r>
              <a:rPr lang="en-US" altLang="zh-CN" dirty="0" err="1"/>
              <a:t>apple_number</a:t>
            </a:r>
            <a:r>
              <a:rPr lang="en-US" altLang="zh-CN" dirty="0"/>
              <a:t>=10;</a:t>
            </a:r>
          </a:p>
          <a:p>
            <a:r>
              <a:rPr lang="zh-CN" altLang="en-US" dirty="0"/>
              <a:t>或者</a:t>
            </a:r>
          </a:p>
          <a:p>
            <a:r>
              <a:rPr lang="en-US" altLang="zh-CN" dirty="0"/>
              <a:t>const int </a:t>
            </a:r>
            <a:r>
              <a:rPr lang="en-US" altLang="zh-CN" dirty="0" err="1"/>
              <a:t>apple_number</a:t>
            </a:r>
            <a:r>
              <a:rPr lang="en-US" altLang="zh-CN" dirty="0"/>
              <a:t>=10;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21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52697" y="2164797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1416A6-C9BD-4ECC-8A87-B20EEF035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929558" cy="5143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7424FB9-CD95-4559-8AFB-8350F6135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558" y="0"/>
            <a:ext cx="2678644" cy="51435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15CE76F-7209-40DE-BE4F-2D2DF273A002}"/>
              </a:ext>
            </a:extLst>
          </p:cNvPr>
          <p:cNvSpPr/>
          <p:nvPr/>
        </p:nvSpPr>
        <p:spPr>
          <a:xfrm>
            <a:off x="323528" y="1419622"/>
            <a:ext cx="17281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C40807-D1D0-4752-80BE-E18EA74037F3}"/>
              </a:ext>
            </a:extLst>
          </p:cNvPr>
          <p:cNvSpPr txBox="1"/>
          <p:nvPr/>
        </p:nvSpPr>
        <p:spPr>
          <a:xfrm>
            <a:off x="5608202" y="0"/>
            <a:ext cx="35357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/>
              <a:t>getCount</a:t>
            </a:r>
            <a:r>
              <a:rPr lang="en-US" altLang="zh-CN" dirty="0"/>
              <a:t>()</a:t>
            </a:r>
            <a:r>
              <a:rPr lang="zh-CN" altLang="en-US" dirty="0"/>
              <a:t>方法中调用了一个</a:t>
            </a:r>
            <a:r>
              <a:rPr lang="en-US" altLang="zh-CN" dirty="0"/>
              <a:t>add</a:t>
            </a:r>
            <a:r>
              <a:rPr lang="zh-CN" altLang="en-US" dirty="0"/>
              <a:t>方法，而</a:t>
            </a:r>
            <a:r>
              <a:rPr lang="en-US" altLang="zh-CN" dirty="0"/>
              <a:t>add</a:t>
            </a:r>
            <a:r>
              <a:rPr lang="zh-CN" altLang="en-US" dirty="0"/>
              <a:t>方法并非</a:t>
            </a:r>
            <a:r>
              <a:rPr lang="en-US" altLang="zh-CN" dirty="0"/>
              <a:t>const</a:t>
            </a:r>
            <a:r>
              <a:rPr lang="zh-CN" altLang="en-US" dirty="0"/>
              <a:t>修饰，所以运行报错。</a:t>
            </a:r>
            <a:r>
              <a:rPr lang="zh-CN" altLang="en-US" b="1" dirty="0">
                <a:solidFill>
                  <a:srgbClr val="FF0000"/>
                </a:solidFill>
              </a:rPr>
              <a:t>也就是说</a:t>
            </a:r>
            <a:r>
              <a:rPr lang="en-US" altLang="zh-CN" b="1" dirty="0">
                <a:solidFill>
                  <a:srgbClr val="FF0000"/>
                </a:solidFill>
              </a:rPr>
              <a:t>const</a:t>
            </a:r>
            <a:r>
              <a:rPr lang="zh-CN" altLang="en-US" b="1" dirty="0">
                <a:solidFill>
                  <a:srgbClr val="FF0000"/>
                </a:solidFill>
              </a:rPr>
              <a:t>对象只能访问</a:t>
            </a:r>
            <a:r>
              <a:rPr lang="en-US" altLang="zh-CN" b="1" dirty="0">
                <a:solidFill>
                  <a:srgbClr val="FF0000"/>
                </a:solidFill>
              </a:rPr>
              <a:t>const</a:t>
            </a:r>
            <a:r>
              <a:rPr lang="zh-CN" altLang="en-US" b="1" dirty="0">
                <a:solidFill>
                  <a:srgbClr val="FF0000"/>
                </a:solidFill>
              </a:rPr>
              <a:t>成员函数。</a:t>
            </a:r>
          </a:p>
          <a:p>
            <a:pPr algn="just"/>
            <a:endParaRPr lang="zh-CN" altLang="en-US" dirty="0"/>
          </a:p>
          <a:p>
            <a:pPr algn="just"/>
            <a:r>
              <a:rPr lang="zh-CN" altLang="en-US" dirty="0"/>
              <a:t>而</a:t>
            </a:r>
            <a:r>
              <a:rPr lang="en-US" altLang="zh-CN" dirty="0"/>
              <a:t>add</a:t>
            </a:r>
            <a:r>
              <a:rPr lang="zh-CN" altLang="en-US" dirty="0"/>
              <a:t>方法又调用了</a:t>
            </a:r>
            <a:r>
              <a:rPr lang="en-US" altLang="zh-CN" dirty="0"/>
              <a:t>const</a:t>
            </a:r>
            <a:r>
              <a:rPr lang="zh-CN" altLang="en-US" dirty="0"/>
              <a:t>修饰的</a:t>
            </a:r>
            <a:r>
              <a:rPr lang="en-US" altLang="zh-CN" dirty="0"/>
              <a:t>take</a:t>
            </a:r>
            <a:r>
              <a:rPr lang="zh-CN" altLang="en-US" dirty="0"/>
              <a:t>方法，</a:t>
            </a:r>
            <a:r>
              <a:rPr lang="zh-CN" altLang="en-US" b="1" dirty="0">
                <a:solidFill>
                  <a:srgbClr val="FF0000"/>
                </a:solidFill>
              </a:rPr>
              <a:t>证明了非</a:t>
            </a:r>
            <a:r>
              <a:rPr lang="en-US" altLang="zh-CN" b="1" dirty="0">
                <a:solidFill>
                  <a:srgbClr val="FF0000"/>
                </a:solidFill>
              </a:rPr>
              <a:t>const</a:t>
            </a:r>
            <a:r>
              <a:rPr lang="zh-CN" altLang="en-US" b="1" dirty="0">
                <a:solidFill>
                  <a:srgbClr val="FF0000"/>
                </a:solidFill>
              </a:rPr>
              <a:t>对象可以访问任意的成员函数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包括</a:t>
            </a:r>
            <a:r>
              <a:rPr lang="en-US" altLang="zh-CN" b="1" dirty="0">
                <a:solidFill>
                  <a:srgbClr val="FF0000"/>
                </a:solidFill>
              </a:rPr>
              <a:t>const</a:t>
            </a:r>
            <a:r>
              <a:rPr lang="zh-CN" altLang="en-US" b="1" dirty="0">
                <a:solidFill>
                  <a:srgbClr val="FF0000"/>
                </a:solidFill>
              </a:rPr>
              <a:t>成员函数。</a:t>
            </a:r>
          </a:p>
          <a:p>
            <a:pPr algn="just"/>
            <a:endParaRPr lang="zh-CN" altLang="en-US" dirty="0"/>
          </a:p>
          <a:p>
            <a:pPr algn="just"/>
            <a:r>
              <a:rPr lang="zh-CN" altLang="en-US" dirty="0"/>
              <a:t>除此之外，我们也看到</a:t>
            </a:r>
            <a:r>
              <a:rPr lang="en-US" altLang="zh-CN" dirty="0"/>
              <a:t>add</a:t>
            </a:r>
            <a:r>
              <a:rPr lang="zh-CN" altLang="en-US" dirty="0"/>
              <a:t>的一个重载函数，也输出了两个结果，说明</a:t>
            </a:r>
            <a:r>
              <a:rPr lang="en-US" altLang="zh-CN" dirty="0"/>
              <a:t>const</a:t>
            </a:r>
            <a:r>
              <a:rPr lang="zh-CN" altLang="en-US" dirty="0"/>
              <a:t>对象默认调用</a:t>
            </a:r>
            <a:r>
              <a:rPr lang="en-US" altLang="zh-CN" dirty="0"/>
              <a:t>const</a:t>
            </a:r>
            <a:r>
              <a:rPr lang="zh-CN" altLang="en-US" dirty="0"/>
              <a:t>成员函数。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E32729-300D-4119-926A-719F20662AD5}"/>
              </a:ext>
            </a:extLst>
          </p:cNvPr>
          <p:cNvSpPr/>
          <p:nvPr/>
        </p:nvSpPr>
        <p:spPr>
          <a:xfrm>
            <a:off x="15156" y="3749482"/>
            <a:ext cx="26126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BA26E7A-FC13-42F7-B986-1CAADA64D722}"/>
              </a:ext>
            </a:extLst>
          </p:cNvPr>
          <p:cNvCxnSpPr/>
          <p:nvPr/>
        </p:nvCxnSpPr>
        <p:spPr>
          <a:xfrm>
            <a:off x="1619672" y="1851670"/>
            <a:ext cx="5040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D90DC5-ECFB-411B-9B3D-A6E8667A91C3}"/>
              </a:ext>
            </a:extLst>
          </p:cNvPr>
          <p:cNvCxnSpPr/>
          <p:nvPr/>
        </p:nvCxnSpPr>
        <p:spPr>
          <a:xfrm>
            <a:off x="1474044" y="2211710"/>
            <a:ext cx="5040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348C03E-ED3E-48BB-BE22-0370C3244042}"/>
              </a:ext>
            </a:extLst>
          </p:cNvPr>
          <p:cNvCxnSpPr/>
          <p:nvPr/>
        </p:nvCxnSpPr>
        <p:spPr>
          <a:xfrm>
            <a:off x="1367644" y="2427734"/>
            <a:ext cx="5040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57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66C2C9B-77F0-481F-B250-587FEB9D4F03}"/>
              </a:ext>
            </a:extLst>
          </p:cNvPr>
          <p:cNvSpPr txBox="1"/>
          <p:nvPr/>
        </p:nvSpPr>
        <p:spPr>
          <a:xfrm>
            <a:off x="0" y="1"/>
            <a:ext cx="9144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静态变量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zh-CN" altLang="en-US" dirty="0"/>
              <a:t>当变量声明为</a:t>
            </a:r>
            <a:r>
              <a:rPr lang="en-US" altLang="zh-CN" dirty="0"/>
              <a:t>static</a:t>
            </a:r>
            <a:r>
              <a:rPr lang="zh-CN" altLang="en-US" dirty="0"/>
              <a:t>时，</a:t>
            </a:r>
            <a:r>
              <a:rPr lang="zh-CN" altLang="en-US" b="1" dirty="0"/>
              <a:t>空间将在程序的生命周期内分配</a:t>
            </a:r>
            <a:r>
              <a:rPr lang="zh-CN" altLang="en-US" dirty="0"/>
              <a:t>。即使多次调用该函数，静态变量的</a:t>
            </a:r>
            <a:r>
              <a:rPr lang="zh-CN" altLang="en-US" b="1" dirty="0"/>
              <a:t>空间也只分配一次</a:t>
            </a:r>
            <a:r>
              <a:rPr lang="zh-CN" altLang="en-US" dirty="0"/>
              <a:t>，前一次调用中的变量值通过下一次</a:t>
            </a:r>
            <a:r>
              <a:rPr lang="zh-CN" altLang="en-US" b="1" dirty="0"/>
              <a:t>函数调用传递</a:t>
            </a:r>
            <a:r>
              <a:rPr lang="zh-CN" altLang="en-US" dirty="0"/>
              <a:t>。这对于在</a:t>
            </a:r>
            <a:r>
              <a:rPr lang="en-US" altLang="zh-CN" dirty="0"/>
              <a:t>C / C ++</a:t>
            </a:r>
            <a:r>
              <a:rPr lang="zh-CN" altLang="en-US" dirty="0"/>
              <a:t>或需要存储先前函数状态的任何其他应用程序非常有用。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64D4B2-D3D8-4975-88F4-D31A1196C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59452"/>
            <a:ext cx="2262639" cy="39840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1C5BC3-11A1-4703-A711-10F3F4054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944" y="1159452"/>
            <a:ext cx="2247619" cy="95238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0D68271-BD07-49AC-B474-7EBF68278A1B}"/>
              </a:ext>
            </a:extLst>
          </p:cNvPr>
          <p:cNvSpPr txBox="1"/>
          <p:nvPr/>
        </p:nvSpPr>
        <p:spPr>
          <a:xfrm>
            <a:off x="2280944" y="2359781"/>
            <a:ext cx="6768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变量</a:t>
            </a:r>
            <a:r>
              <a:rPr lang="en-US" altLang="zh-CN" dirty="0"/>
              <a:t>count</a:t>
            </a:r>
            <a:r>
              <a:rPr lang="zh-CN" altLang="en-US" dirty="0"/>
              <a:t>被声明为</a:t>
            </a:r>
            <a:r>
              <a:rPr lang="en-US" altLang="zh-CN" dirty="0"/>
              <a:t>static</a:t>
            </a:r>
            <a:r>
              <a:rPr lang="zh-CN" altLang="en-US" dirty="0"/>
              <a:t>。因此，它的值通过</a:t>
            </a:r>
            <a:r>
              <a:rPr lang="zh-CN" altLang="en-US" b="1" dirty="0"/>
              <a:t>函数调用来传递</a:t>
            </a:r>
            <a:r>
              <a:rPr lang="zh-CN" altLang="en-US" dirty="0"/>
              <a:t>。每次调用函数时，</a:t>
            </a:r>
            <a:r>
              <a:rPr lang="zh-CN" altLang="en-US" b="1" dirty="0"/>
              <a:t>都不会对变量计数进行初始化</a:t>
            </a:r>
          </a:p>
        </p:txBody>
      </p:sp>
    </p:spTree>
    <p:extLst>
      <p:ext uri="{BB962C8B-B14F-4D97-AF65-F5344CB8AC3E}">
        <p14:creationId xmlns:p14="http://schemas.microsoft.com/office/powerpoint/2010/main" val="178999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0631BD-DAAB-465D-9A2C-D99E0EC637FE}"/>
              </a:ext>
            </a:extLst>
          </p:cNvPr>
          <p:cNvSpPr txBox="1"/>
          <p:nvPr/>
        </p:nvSpPr>
        <p:spPr>
          <a:xfrm>
            <a:off x="0" y="-13196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由于声明为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static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的变量只被初始化一次</a:t>
            </a:r>
            <a:r>
              <a:rPr lang="zh-CN" altLang="en-US" dirty="0"/>
              <a:t>，因为它们在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单独的静态存储中分配了空间</a:t>
            </a:r>
            <a:r>
              <a:rPr lang="zh-CN" altLang="en-US" dirty="0"/>
              <a:t>，因此类中的静态变量由对象共享。对于不同的对象，不能有相同静态变量的多个副本。也是因为这个原因，</a:t>
            </a:r>
            <a:r>
              <a:rPr lang="zh-CN" altLang="en-US" b="1" dirty="0"/>
              <a:t>静态变量不能使用构造函数初始化</a:t>
            </a:r>
            <a:r>
              <a:rPr lang="zh-CN" altLang="en-US" dirty="0"/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69BD6C-8DE6-4BB9-A55D-D237F28C7846}"/>
              </a:ext>
            </a:extLst>
          </p:cNvPr>
          <p:cNvSpPr txBox="1"/>
          <p:nvPr/>
        </p:nvSpPr>
        <p:spPr>
          <a:xfrm>
            <a:off x="0" y="871498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因此，类中的静态变量应由用户使用</a:t>
            </a:r>
            <a:r>
              <a:rPr lang="zh-CN" altLang="en-US" b="1" dirty="0">
                <a:highlight>
                  <a:srgbClr val="FFFF00"/>
                </a:highlight>
              </a:rPr>
              <a:t>类外的类名和范围解析运算符显式初始化</a:t>
            </a:r>
            <a:r>
              <a:rPr lang="zh-CN" altLang="en-US" dirty="0"/>
              <a:t>，如下所示：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AE3418-43BC-4C0B-8E91-7ADDE8F6D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203"/>
          <a:stretch/>
        </p:blipFill>
        <p:spPr>
          <a:xfrm>
            <a:off x="0" y="1131589"/>
            <a:ext cx="3419872" cy="40408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2BC67D-70C7-401D-8799-4CB5165165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797"/>
          <a:stretch/>
        </p:blipFill>
        <p:spPr>
          <a:xfrm>
            <a:off x="3440956" y="1405635"/>
            <a:ext cx="2771800" cy="77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4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9EC415-D36F-4530-A118-8404B9D32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4" y="0"/>
            <a:ext cx="3108436" cy="5143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DC388FB-5917-48F4-849D-A0E7452B1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0"/>
            <a:ext cx="3249842" cy="51435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B48C362-E817-46B1-B45D-A6A71ADD387A}"/>
              </a:ext>
            </a:extLst>
          </p:cNvPr>
          <p:cNvSpPr/>
          <p:nvPr/>
        </p:nvSpPr>
        <p:spPr>
          <a:xfrm>
            <a:off x="23404" y="4155926"/>
            <a:ext cx="462060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5F61D1-D6F7-4EAE-A9FC-3B70A7F822E4}"/>
              </a:ext>
            </a:extLst>
          </p:cNvPr>
          <p:cNvSpPr txBox="1"/>
          <p:nvPr/>
        </p:nvSpPr>
        <p:spPr>
          <a:xfrm>
            <a:off x="6381682" y="28352"/>
            <a:ext cx="27623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对象在</a:t>
            </a:r>
            <a:r>
              <a:rPr lang="en-US" altLang="zh-CN" dirty="0"/>
              <a:t>if</a:t>
            </a:r>
            <a:r>
              <a:rPr lang="zh-CN" altLang="en-US" dirty="0"/>
              <a:t>块内声明为非静态。因此，变量的范围仅在</a:t>
            </a:r>
            <a:r>
              <a:rPr lang="en-US" altLang="zh-CN" dirty="0"/>
              <a:t>if</a:t>
            </a:r>
            <a:r>
              <a:rPr lang="zh-CN" altLang="en-US" dirty="0"/>
              <a:t>块内。因此，当创建对象时，将调用构造函数，并且在</a:t>
            </a:r>
            <a:r>
              <a:rPr lang="en-US" altLang="zh-CN" dirty="0"/>
              <a:t>if</a:t>
            </a:r>
            <a:r>
              <a:rPr lang="zh-CN" altLang="en-US" dirty="0"/>
              <a:t>块的控制权越过析构函数的同时调用，因为对象的范围仅在声明它的</a:t>
            </a:r>
            <a:r>
              <a:rPr lang="en-US" altLang="zh-CN" dirty="0"/>
              <a:t>if</a:t>
            </a:r>
            <a:r>
              <a:rPr lang="zh-CN" altLang="en-US" dirty="0"/>
              <a:t>块内。 如果我们将对象声明为静态，现在让我们看看输出的变化。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E73DB9-56CB-4A1B-B684-3C829966AF6E}"/>
              </a:ext>
            </a:extLst>
          </p:cNvPr>
          <p:cNvSpPr txBox="1"/>
          <p:nvPr/>
        </p:nvSpPr>
        <p:spPr>
          <a:xfrm>
            <a:off x="6377154" y="3423649"/>
            <a:ext cx="27623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结束后调用析构函数。这是因为静态对象的范围是贯穿程序的生命周期。</a:t>
            </a:r>
          </a:p>
        </p:txBody>
      </p:sp>
    </p:spTree>
    <p:extLst>
      <p:ext uri="{BB962C8B-B14F-4D97-AF65-F5344CB8AC3E}">
        <p14:creationId xmlns:p14="http://schemas.microsoft.com/office/powerpoint/2010/main" val="169888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D3E740-0917-477E-9D32-EC27656C53F8}"/>
              </a:ext>
            </a:extLst>
          </p:cNvPr>
          <p:cNvSpPr txBox="1"/>
          <p:nvPr/>
        </p:nvSpPr>
        <p:spPr>
          <a:xfrm>
            <a:off x="0" y="1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类中的静态数据成员或静态变量一样，</a:t>
            </a:r>
            <a:r>
              <a:rPr lang="zh-CN" altLang="en-US" b="1" dirty="0"/>
              <a:t>静态成员函数不依赖于类的对象</a:t>
            </a:r>
            <a:r>
              <a:rPr lang="zh-CN" altLang="en-US" dirty="0"/>
              <a:t>。我们被允许使用对象和</a:t>
            </a:r>
            <a:r>
              <a:rPr lang="en-US" altLang="zh-CN" dirty="0"/>
              <a:t>'.'</a:t>
            </a:r>
            <a:r>
              <a:rPr lang="zh-CN" altLang="en-US" dirty="0"/>
              <a:t>来调用静态成员函数。</a:t>
            </a:r>
            <a:r>
              <a:rPr lang="zh-CN" altLang="en-US" b="1" dirty="0"/>
              <a:t>但建议使用类名和范围解析运算符调用静态成员</a:t>
            </a:r>
            <a:r>
              <a:rPr lang="zh-CN" altLang="en-US" dirty="0"/>
              <a:t>。</a:t>
            </a: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允许静态成员函数仅访问静态数据成员或其他静态成员函数</a:t>
            </a:r>
            <a:r>
              <a:rPr lang="zh-CN" altLang="en-US" dirty="0"/>
              <a:t>，它们无法访问类的非静态数据成员或成员函数。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D46AB8-6541-40CC-904A-3023F38BD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915566"/>
            <a:ext cx="2664296" cy="40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8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C17024-B5B6-4D33-A375-6CC824D50725}"/>
              </a:ext>
            </a:extLst>
          </p:cNvPr>
          <p:cNvSpPr txBox="1"/>
          <p:nvPr/>
        </p:nvSpPr>
        <p:spPr>
          <a:xfrm>
            <a:off x="0" y="0"/>
            <a:ext cx="914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首先来谈谈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指针的用处：</a:t>
            </a: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）一个对象的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指针并不是对象本身的一部分，不会影响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对象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的结果。</a:t>
            </a: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作用域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是在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类内部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，当在类的非静态成员函数中访问类的非静态成员的时候，编译器会自动将对象本身的地址作为一个隐含参数传递给函数。也就是说，即使你没有写上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指针，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编译器在编译的时候也是加上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的，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它作为非静态成员函数的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隐含形参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，对各成员的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访问均通过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进行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其次，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指针的使用：</a:t>
            </a: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在类的非静态成员函数中返回类对象本身的时候，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直接使用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*this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）当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参数与成员变量名相同时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，如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this-&gt;n = n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（不能写成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 = n)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601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024BADD-8354-4664-AF7A-7CD4151F6054}"/>
              </a:ext>
            </a:extLst>
          </p:cNvPr>
          <p:cNvSpPr txBox="1"/>
          <p:nvPr/>
        </p:nvSpPr>
        <p:spPr>
          <a:xfrm>
            <a:off x="7938" y="0"/>
            <a:ext cx="91805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编译器对 </a:t>
            </a:r>
            <a:r>
              <a:rPr lang="en-US" altLang="zh-CN" dirty="0"/>
              <a:t>inline </a:t>
            </a:r>
            <a:r>
              <a:rPr lang="zh-CN" altLang="en-US" dirty="0"/>
              <a:t>函数的处理步骤</a:t>
            </a:r>
          </a:p>
          <a:p>
            <a:r>
              <a:rPr lang="zh-CN" altLang="en-US" b="1" dirty="0"/>
              <a:t>将 </a:t>
            </a:r>
            <a:r>
              <a:rPr lang="en-US" altLang="zh-CN" b="1" dirty="0"/>
              <a:t>inline </a:t>
            </a:r>
            <a:r>
              <a:rPr lang="zh-CN" altLang="en-US" b="1" dirty="0"/>
              <a:t>函数体复制到 </a:t>
            </a:r>
            <a:r>
              <a:rPr lang="en-US" altLang="zh-CN" b="1" dirty="0"/>
              <a:t>inline </a:t>
            </a:r>
            <a:r>
              <a:rPr lang="zh-CN" altLang="en-US" b="1" dirty="0"/>
              <a:t>函数调用点处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为所用 </a:t>
            </a:r>
            <a:r>
              <a:rPr lang="en-US" altLang="zh-CN" dirty="0"/>
              <a:t>inline </a:t>
            </a:r>
            <a:r>
              <a:rPr lang="zh-CN" altLang="en-US" dirty="0"/>
              <a:t>函数中的局部变量分配内存空间；</a:t>
            </a:r>
          </a:p>
          <a:p>
            <a:r>
              <a:rPr lang="zh-CN" altLang="en-US" dirty="0"/>
              <a:t>将 </a:t>
            </a:r>
            <a:r>
              <a:rPr lang="en-US" altLang="zh-CN" dirty="0"/>
              <a:t>inline </a:t>
            </a:r>
            <a:r>
              <a:rPr lang="zh-CN" altLang="en-US" dirty="0"/>
              <a:t>函数的的输入参数和返回值映射到调用方法的局部变量空间中；</a:t>
            </a:r>
          </a:p>
          <a:p>
            <a:r>
              <a:rPr lang="zh-CN" altLang="en-US" dirty="0"/>
              <a:t>如果 </a:t>
            </a:r>
            <a:r>
              <a:rPr lang="en-US" altLang="zh-CN" dirty="0"/>
              <a:t>inline </a:t>
            </a:r>
            <a:r>
              <a:rPr lang="zh-CN" altLang="en-US" dirty="0"/>
              <a:t>函数有多个返回点，将其转变为 </a:t>
            </a:r>
            <a:r>
              <a:rPr lang="en-US" altLang="zh-CN" dirty="0"/>
              <a:t>inline </a:t>
            </a:r>
            <a:r>
              <a:rPr lang="zh-CN" altLang="en-US" dirty="0"/>
              <a:t>函数代码块末尾的分支（使用 </a:t>
            </a:r>
            <a:r>
              <a:rPr lang="en-US" altLang="zh-CN" dirty="0"/>
              <a:t>GOTO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91CD39-F1A1-4736-933C-E2B22AC6BF50}"/>
              </a:ext>
            </a:extLst>
          </p:cNvPr>
          <p:cNvSpPr txBox="1"/>
          <p:nvPr/>
        </p:nvSpPr>
        <p:spPr>
          <a:xfrm>
            <a:off x="0" y="1635646"/>
            <a:ext cx="9144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内联能提高函数效率</a:t>
            </a:r>
            <a:r>
              <a:rPr lang="zh-CN" altLang="en-US" dirty="0"/>
              <a:t>，但并不是所有的函数都定义成内联函数！内联是以</a:t>
            </a:r>
            <a:r>
              <a:rPr lang="zh-CN" altLang="en-US" b="1" dirty="0">
                <a:solidFill>
                  <a:srgbClr val="FF0000"/>
                </a:solidFill>
              </a:rPr>
              <a:t>代码膨胀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复制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为代价，仅仅省去了函数调用的开销，从而提高函数的执行效率。</a:t>
            </a:r>
          </a:p>
          <a:p>
            <a:r>
              <a:rPr lang="zh-CN" altLang="en-US" dirty="0"/>
              <a:t>如果执行函数体内代码的时间相比于函数调用的开销较大，那么效率的收货会更少！</a:t>
            </a:r>
          </a:p>
          <a:p>
            <a:r>
              <a:rPr lang="zh-CN" altLang="en-US" dirty="0"/>
              <a:t>另一方面，每一处内联函数的调用都要复制代码，将使程序的总代码量增大，消耗更多的内存空间。</a:t>
            </a:r>
          </a:p>
          <a:p>
            <a:endParaRPr lang="zh-CN" altLang="en-US" dirty="0"/>
          </a:p>
          <a:p>
            <a:r>
              <a:rPr lang="zh-CN" altLang="en-US" dirty="0">
                <a:highlight>
                  <a:srgbClr val="FFFF00"/>
                </a:highlight>
              </a:rPr>
              <a:t>以下情况不宜用内联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）如果函数体内的</a:t>
            </a:r>
            <a:r>
              <a:rPr lang="zh-CN" altLang="en-US" b="1" dirty="0"/>
              <a:t>代码比较长</a:t>
            </a:r>
            <a:r>
              <a:rPr lang="zh-CN" altLang="en-US" dirty="0"/>
              <a:t>，使得内联将导致内存消耗代价比较高。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）如果函数体内出现</a:t>
            </a:r>
            <a:r>
              <a:rPr lang="zh-CN" altLang="en-US" b="1" dirty="0"/>
              <a:t>循环</a:t>
            </a:r>
            <a:r>
              <a:rPr lang="zh-CN" altLang="en-US" dirty="0"/>
              <a:t>，那么执行函数体内代码的时间要比函数调用的开销大。</a:t>
            </a:r>
          </a:p>
        </p:txBody>
      </p:sp>
    </p:spTree>
    <p:extLst>
      <p:ext uri="{BB962C8B-B14F-4D97-AF65-F5344CB8AC3E}">
        <p14:creationId xmlns:p14="http://schemas.microsoft.com/office/powerpoint/2010/main" val="103561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31F8E85-B6AD-465D-8FEC-F8AF76188439}"/>
              </a:ext>
            </a:extLst>
          </p:cNvPr>
          <p:cNvSpPr txBox="1"/>
          <p:nvPr/>
        </p:nvSpPr>
        <p:spPr>
          <a:xfrm>
            <a:off x="0" y="-20538"/>
            <a:ext cx="914400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类大小计算</a:t>
            </a:r>
            <a:endParaRPr lang="en-US" altLang="zh-CN" sz="2400" b="1" dirty="0"/>
          </a:p>
          <a:p>
            <a:endParaRPr lang="zh-CN" altLang="en-US" dirty="0"/>
          </a:p>
          <a:p>
            <a:r>
              <a:rPr lang="zh-CN" altLang="en-US" dirty="0"/>
              <a:t>空类的大小为</a:t>
            </a:r>
            <a:r>
              <a:rPr lang="en-US" altLang="zh-CN" dirty="0"/>
              <a:t>1</a:t>
            </a:r>
            <a:r>
              <a:rPr lang="zh-CN" altLang="en-US" dirty="0"/>
              <a:t>字节</a:t>
            </a:r>
          </a:p>
          <a:p>
            <a:r>
              <a:rPr lang="zh-CN" altLang="en-US" dirty="0"/>
              <a:t>一个类中，</a:t>
            </a:r>
            <a:r>
              <a:rPr lang="zh-CN" altLang="en-US" b="1" dirty="0">
                <a:solidFill>
                  <a:srgbClr val="FF0000"/>
                </a:solidFill>
              </a:rPr>
              <a:t>虚函数本身、成员函数（包括静态与非静态）和静态数据成员</a:t>
            </a:r>
            <a:r>
              <a:rPr lang="zh-CN" altLang="en-US" dirty="0"/>
              <a:t>都是</a:t>
            </a:r>
            <a:r>
              <a:rPr lang="zh-CN" altLang="en-US" b="1" dirty="0">
                <a:solidFill>
                  <a:srgbClr val="FF0000"/>
                </a:solidFill>
              </a:rPr>
              <a:t>不占用类对象的存储空间。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dirty="0"/>
              <a:t>对于包含</a:t>
            </a:r>
            <a:r>
              <a:rPr lang="zh-CN" altLang="en-US" b="1" dirty="0"/>
              <a:t>虚函数的类，不管有多少个虚函数，只有一个虚指针</a:t>
            </a:r>
            <a:r>
              <a:rPr lang="en-US" altLang="zh-CN" b="1" dirty="0"/>
              <a:t>,</a:t>
            </a:r>
            <a:r>
              <a:rPr lang="en-US" altLang="zh-CN" b="1" dirty="0" err="1"/>
              <a:t>vptr</a:t>
            </a:r>
            <a:r>
              <a:rPr lang="zh-CN" altLang="en-US" b="1" dirty="0"/>
              <a:t>的大小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普通继承，派生类继承了所有基类的函数与成员，要按照</a:t>
            </a:r>
            <a:r>
              <a:rPr lang="zh-CN" altLang="en-US" b="1" dirty="0">
                <a:solidFill>
                  <a:srgbClr val="FF0000"/>
                </a:solidFill>
              </a:rPr>
              <a:t>字节对齐来计算大小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r>
              <a:rPr lang="zh-CN" altLang="en-US" dirty="0"/>
              <a:t>虚函数继承，不管是单继承还是多继承，都是继承了基类的</a:t>
            </a:r>
            <a:r>
              <a:rPr lang="en-US" altLang="zh-CN" dirty="0" err="1"/>
              <a:t>vptr</a:t>
            </a:r>
            <a:r>
              <a:rPr lang="zh-CN" altLang="en-US" dirty="0"/>
              <a:t>。</a:t>
            </a:r>
            <a:r>
              <a:rPr lang="en-US" altLang="zh-CN" dirty="0"/>
              <a:t>(32</a:t>
            </a:r>
            <a:r>
              <a:rPr lang="zh-CN" altLang="en-US" dirty="0"/>
              <a:t>位操作系统</a:t>
            </a:r>
            <a:r>
              <a:rPr lang="en-US" altLang="zh-CN" dirty="0"/>
              <a:t>4</a:t>
            </a:r>
            <a:r>
              <a:rPr lang="zh-CN" altLang="en-US" dirty="0"/>
              <a:t>字节，</a:t>
            </a:r>
            <a:r>
              <a:rPr lang="en-US" altLang="zh-CN" dirty="0"/>
              <a:t>64</a:t>
            </a:r>
            <a:r>
              <a:rPr lang="zh-CN" altLang="en-US" dirty="0"/>
              <a:t>位操作系统 </a:t>
            </a:r>
            <a:r>
              <a:rPr lang="en-US" altLang="zh-CN" dirty="0"/>
              <a:t>8</a:t>
            </a:r>
            <a:r>
              <a:rPr lang="zh-CN" altLang="en-US" dirty="0"/>
              <a:t>字节</a:t>
            </a:r>
            <a:r>
              <a:rPr lang="en-US" altLang="zh-CN" dirty="0"/>
              <a:t>)</a:t>
            </a:r>
            <a:r>
              <a:rPr lang="zh-CN" altLang="en-US" dirty="0"/>
              <a:t>！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虚继承</a:t>
            </a:r>
            <a:r>
              <a:rPr lang="en-US" altLang="zh-CN" dirty="0"/>
              <a:t>,</a:t>
            </a:r>
            <a:r>
              <a:rPr lang="zh-CN" altLang="en-US" dirty="0"/>
              <a:t>继承基类的</a:t>
            </a:r>
            <a:r>
              <a:rPr lang="en-US" altLang="zh-CN" dirty="0" err="1"/>
              <a:t>vptr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2757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53EDCEA-E159-48EF-B9D3-63ED3307DA14}"/>
              </a:ext>
            </a:extLst>
          </p:cNvPr>
          <p:cNvGrpSpPr/>
          <p:nvPr/>
        </p:nvGrpSpPr>
        <p:grpSpPr>
          <a:xfrm>
            <a:off x="-17873" y="9609"/>
            <a:ext cx="3123394" cy="2205932"/>
            <a:chOff x="820282" y="1932340"/>
            <a:chExt cx="3123394" cy="2205932"/>
          </a:xfrm>
        </p:grpSpPr>
        <p:sp>
          <p:nvSpPr>
            <p:cNvPr id="14" name="文本框 38"/>
            <p:cNvSpPr txBox="1"/>
            <p:nvPr/>
          </p:nvSpPr>
          <p:spPr>
            <a:xfrm>
              <a:off x="820282" y="2383946"/>
              <a:ext cx="312339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36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36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3600" b="1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  <a:endParaRPr lang="zh-CN" altLang="en-US" sz="36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文本框 11"/>
            <p:cNvSpPr txBox="1"/>
            <p:nvPr/>
          </p:nvSpPr>
          <p:spPr>
            <a:xfrm>
              <a:off x="872694" y="1932340"/>
              <a:ext cx="1313180" cy="1261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b="1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  <a:endParaRPr lang="en-US" altLang="zh-CN" sz="44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32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F4F958E-A243-459C-B5BF-70AC5DA9177E}"/>
              </a:ext>
            </a:extLst>
          </p:cNvPr>
          <p:cNvGrpSpPr/>
          <p:nvPr/>
        </p:nvGrpSpPr>
        <p:grpSpPr>
          <a:xfrm>
            <a:off x="4211960" y="689834"/>
            <a:ext cx="2364608" cy="586739"/>
            <a:chOff x="3362993" y="257786"/>
            <a:chExt cx="2364608" cy="586739"/>
          </a:xfrm>
        </p:grpSpPr>
        <p:sp>
          <p:nvSpPr>
            <p:cNvPr id="17" name="文本框 18"/>
            <p:cNvSpPr txBox="1"/>
            <p:nvPr/>
          </p:nvSpPr>
          <p:spPr>
            <a:xfrm>
              <a:off x="3901460" y="257786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112F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论文简介</a:t>
              </a: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3362993" y="259750"/>
              <a:ext cx="465502" cy="584775"/>
              <a:chOff x="3517585" y="2047768"/>
              <a:chExt cx="465502" cy="584775"/>
            </a:xfrm>
          </p:grpSpPr>
          <p:sp>
            <p:nvSpPr>
              <p:cNvPr id="16" name="文本框 16"/>
              <p:cNvSpPr txBox="1"/>
              <p:nvPr/>
            </p:nvSpPr>
            <p:spPr>
              <a:xfrm>
                <a:off x="3517585" y="2047768"/>
                <a:ext cx="3930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rgbClr val="112F70"/>
                    </a:solidFill>
                    <a:ea typeface="微软雅黑" pitchFamily="34" charset="-122"/>
                  </a:rPr>
                  <a:t>1</a:t>
                </a:r>
                <a:endParaRPr lang="zh-CN" altLang="en-US" sz="3200" dirty="0">
                  <a:solidFill>
                    <a:srgbClr val="112F70"/>
                  </a:solidFill>
                  <a:ea typeface="微软雅黑" pitchFamily="34" charset="-122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flipH="1">
                <a:off x="3736631" y="2227402"/>
                <a:ext cx="246456" cy="246456"/>
              </a:xfrm>
              <a:prstGeom prst="line">
                <a:avLst/>
              </a:prstGeom>
              <a:ln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33CEC75-D30A-43D3-AA85-521F9394FDA1}"/>
              </a:ext>
            </a:extLst>
          </p:cNvPr>
          <p:cNvGrpSpPr/>
          <p:nvPr/>
        </p:nvGrpSpPr>
        <p:grpSpPr>
          <a:xfrm>
            <a:off x="4211960" y="1748816"/>
            <a:ext cx="2364608" cy="587664"/>
            <a:chOff x="3362993" y="831293"/>
            <a:chExt cx="2364608" cy="587664"/>
          </a:xfrm>
        </p:grpSpPr>
        <p:sp>
          <p:nvSpPr>
            <p:cNvPr id="23" name="文本框 24"/>
            <p:cNvSpPr txBox="1"/>
            <p:nvPr/>
          </p:nvSpPr>
          <p:spPr>
            <a:xfrm>
              <a:off x="3901460" y="834182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112F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模型分析</a:t>
              </a: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3362993" y="831293"/>
              <a:ext cx="465502" cy="584775"/>
              <a:chOff x="3517585" y="2627150"/>
              <a:chExt cx="465502" cy="584775"/>
            </a:xfrm>
          </p:grpSpPr>
          <p:sp>
            <p:nvSpPr>
              <p:cNvPr id="22" name="文本框 23"/>
              <p:cNvSpPr txBox="1"/>
              <p:nvPr/>
            </p:nvSpPr>
            <p:spPr>
              <a:xfrm>
                <a:off x="3517585" y="2627150"/>
                <a:ext cx="3930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rgbClr val="112F70"/>
                    </a:solidFill>
                    <a:ea typeface="微软雅黑" pitchFamily="34" charset="-122"/>
                  </a:rPr>
                  <a:t>2</a:t>
                </a:r>
                <a:endParaRPr lang="zh-CN" altLang="en-US" sz="3200" dirty="0">
                  <a:solidFill>
                    <a:srgbClr val="112F70"/>
                  </a:solidFill>
                  <a:ea typeface="微软雅黑" pitchFamily="34" charset="-122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 flipH="1">
                <a:off x="3736631" y="2806784"/>
                <a:ext cx="246456" cy="246456"/>
              </a:xfrm>
              <a:prstGeom prst="line">
                <a:avLst/>
              </a:prstGeom>
              <a:ln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D7B7677-E88D-4B9A-B09D-0E372EFC4387}"/>
              </a:ext>
            </a:extLst>
          </p:cNvPr>
          <p:cNvGrpSpPr/>
          <p:nvPr/>
        </p:nvGrpSpPr>
        <p:grpSpPr>
          <a:xfrm>
            <a:off x="4211960" y="2787774"/>
            <a:ext cx="2364608" cy="592517"/>
            <a:chOff x="3362993" y="1402836"/>
            <a:chExt cx="2364608" cy="592517"/>
          </a:xfrm>
        </p:grpSpPr>
        <p:sp>
          <p:nvSpPr>
            <p:cNvPr id="29" name="文本框 30"/>
            <p:cNvSpPr txBox="1"/>
            <p:nvPr/>
          </p:nvSpPr>
          <p:spPr>
            <a:xfrm>
              <a:off x="3901460" y="1410578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112F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测试性能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3362993" y="1402836"/>
              <a:ext cx="465502" cy="584775"/>
              <a:chOff x="3517585" y="3200893"/>
              <a:chExt cx="465502" cy="584775"/>
            </a:xfrm>
          </p:grpSpPr>
          <p:sp>
            <p:nvSpPr>
              <p:cNvPr id="28" name="文本框 29"/>
              <p:cNvSpPr txBox="1"/>
              <p:nvPr/>
            </p:nvSpPr>
            <p:spPr>
              <a:xfrm>
                <a:off x="3517585" y="3200893"/>
                <a:ext cx="3930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rgbClr val="112F70"/>
                    </a:solidFill>
                    <a:ea typeface="微软雅黑" pitchFamily="34" charset="-122"/>
                  </a:rPr>
                  <a:t>3</a:t>
                </a:r>
                <a:endParaRPr lang="zh-CN" altLang="en-US" sz="3200" dirty="0">
                  <a:solidFill>
                    <a:srgbClr val="112F70"/>
                  </a:solidFill>
                  <a:ea typeface="微软雅黑" pitchFamily="34" charset="-122"/>
                </a:endParaRPr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 flipH="1">
                <a:off x="3736631" y="3380527"/>
                <a:ext cx="246456" cy="246456"/>
              </a:xfrm>
              <a:prstGeom prst="line">
                <a:avLst/>
              </a:prstGeom>
              <a:ln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直接连接符 33"/>
          <p:cNvCxnSpPr>
            <a:cxnSpLocks/>
          </p:cNvCxnSpPr>
          <p:nvPr/>
        </p:nvCxnSpPr>
        <p:spPr>
          <a:xfrm flipH="1">
            <a:off x="2915816" y="73959"/>
            <a:ext cx="22366" cy="4868689"/>
          </a:xfrm>
          <a:prstGeom prst="line">
            <a:avLst/>
          </a:prstGeom>
          <a:ln w="50800">
            <a:solidFill>
              <a:srgbClr val="112F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82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7E3DCFC-BADD-4903-A419-C8769290F6C7}"/>
              </a:ext>
            </a:extLst>
          </p:cNvPr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断言，是宏</a:t>
            </a:r>
            <a:r>
              <a:rPr lang="zh-CN" altLang="en-US" dirty="0"/>
              <a:t>，而非函数。</a:t>
            </a:r>
            <a:r>
              <a:rPr lang="en-US" altLang="zh-CN" dirty="0"/>
              <a:t>assert </a:t>
            </a:r>
            <a:r>
              <a:rPr lang="zh-CN" altLang="en-US" dirty="0"/>
              <a:t>宏的原型定义在 （</a:t>
            </a:r>
            <a:r>
              <a:rPr lang="en-US" altLang="zh-CN" dirty="0"/>
              <a:t>C</a:t>
            </a:r>
            <a:r>
              <a:rPr lang="zh-CN" altLang="en-US" dirty="0"/>
              <a:t>）、（</a:t>
            </a:r>
            <a:r>
              <a:rPr lang="en-US" altLang="zh-CN" dirty="0"/>
              <a:t>C++</a:t>
            </a:r>
            <a:r>
              <a:rPr lang="zh-CN" altLang="en-US" dirty="0"/>
              <a:t>）中，其作用是如果它的条件返回错误，则终止程序执行。可以通过定义 </a:t>
            </a:r>
            <a:r>
              <a:rPr lang="en-US" altLang="zh-CN" dirty="0"/>
              <a:t>NDEBUG </a:t>
            </a:r>
            <a:r>
              <a:rPr lang="zh-CN" altLang="en-US" dirty="0"/>
              <a:t>来关闭 </a:t>
            </a:r>
            <a:r>
              <a:rPr lang="en-US" altLang="zh-CN" dirty="0"/>
              <a:t>assert</a:t>
            </a:r>
            <a:r>
              <a:rPr lang="zh-CN" altLang="en-US" dirty="0"/>
              <a:t>，但是需要在源代码的开头，</a:t>
            </a:r>
            <a:r>
              <a:rPr lang="en-US" altLang="zh-CN" dirty="0"/>
              <a:t>include </a:t>
            </a:r>
            <a:r>
              <a:rPr lang="zh-CN" altLang="en-US" dirty="0"/>
              <a:t>之前。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EB99E7-A403-4147-9114-0576BD89D6F6}"/>
              </a:ext>
            </a:extLst>
          </p:cNvPr>
          <p:cNvSpPr txBox="1"/>
          <p:nvPr/>
        </p:nvSpPr>
        <p:spPr>
          <a:xfrm>
            <a:off x="0" y="843558"/>
            <a:ext cx="896448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int main() </a:t>
            </a:r>
          </a:p>
          <a:p>
            <a:r>
              <a:rPr lang="en-US" altLang="zh-CN" dirty="0"/>
              <a:t>{ </a:t>
            </a:r>
          </a:p>
          <a:p>
            <a:r>
              <a:rPr lang="en-US" altLang="zh-CN" dirty="0"/>
              <a:t>    int x = 7; </a:t>
            </a:r>
          </a:p>
          <a:p>
            <a:r>
              <a:rPr lang="en-US" altLang="zh-CN" dirty="0"/>
              <a:t>    /*  Some big code in between and let's say x  </a:t>
            </a:r>
          </a:p>
          <a:p>
            <a:r>
              <a:rPr lang="en-US" altLang="zh-CN" dirty="0"/>
              <a:t>    is accidentally changed to 9  */</a:t>
            </a:r>
          </a:p>
          <a:p>
            <a:r>
              <a:rPr lang="en-US" altLang="zh-CN" dirty="0"/>
              <a:t>    x = 9; </a:t>
            </a:r>
          </a:p>
          <a:p>
            <a:r>
              <a:rPr lang="en-US" altLang="zh-CN" dirty="0"/>
              <a:t>    // Programmer assumes x to be 7 in rest of the code </a:t>
            </a:r>
          </a:p>
          <a:p>
            <a:r>
              <a:rPr lang="en-US" altLang="zh-CN" dirty="0"/>
              <a:t>    assert(x==7); </a:t>
            </a:r>
          </a:p>
          <a:p>
            <a:r>
              <a:rPr lang="en-US" altLang="zh-CN" dirty="0"/>
              <a:t>    /* Rest of the code */</a:t>
            </a:r>
          </a:p>
          <a:p>
            <a:r>
              <a:rPr lang="en-US" altLang="zh-CN" dirty="0"/>
              <a:t>    return 0; </a:t>
            </a:r>
          </a:p>
          <a:p>
            <a:r>
              <a:rPr lang="en-US" altLang="zh-CN" dirty="0"/>
              <a:t>} </a:t>
            </a:r>
          </a:p>
          <a:p>
            <a:r>
              <a:rPr lang="zh-CN" altLang="en-US" dirty="0"/>
              <a:t>输出：</a:t>
            </a:r>
          </a:p>
          <a:p>
            <a:r>
              <a:rPr lang="en-US" altLang="zh-CN" dirty="0"/>
              <a:t>assert: assert.c:13: main: Assertion `x==7' failed.</a:t>
            </a:r>
          </a:p>
          <a:p>
            <a:r>
              <a:rPr lang="zh-CN" altLang="en-US" dirty="0"/>
              <a:t>可以看到输出会把源码文件，行号错误位置，提示出来！</a:t>
            </a:r>
          </a:p>
        </p:txBody>
      </p:sp>
    </p:spTree>
    <p:extLst>
      <p:ext uri="{BB962C8B-B14F-4D97-AF65-F5344CB8AC3E}">
        <p14:creationId xmlns:p14="http://schemas.microsoft.com/office/powerpoint/2010/main" val="59828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93F128B-6D4D-43D8-895C-CBBA14915241}"/>
              </a:ext>
            </a:extLst>
          </p:cNvPr>
          <p:cNvSpPr txBox="1"/>
          <p:nvPr/>
        </p:nvSpPr>
        <p:spPr>
          <a:xfrm>
            <a:off x="0" y="0"/>
            <a:ext cx="9144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Ubuntu"/>
              </a:rPr>
              <a:t>全局作用域符（</a:t>
            </a:r>
            <a:r>
              <a:rPr lang="en-US" altLang="zh-CN" b="0" i="0" dirty="0">
                <a:effectLst/>
                <a:latin typeface="Ubuntu"/>
              </a:rPr>
              <a:t>::name</a:t>
            </a:r>
            <a:r>
              <a:rPr lang="zh-CN" altLang="en-US" b="0" i="0" dirty="0">
                <a:effectLst/>
                <a:latin typeface="Ubuntu"/>
              </a:rPr>
              <a:t>）：用于类型名称（类、类成员、成员函数、变量等）前，表示作用域为全局命名空间</a:t>
            </a:r>
            <a:endParaRPr lang="en-US" altLang="zh-CN" b="0" i="0" dirty="0">
              <a:effectLst/>
              <a:latin typeface="Ubuntu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Ubuntu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Ubuntu"/>
              </a:rPr>
              <a:t>类作用域符（</a:t>
            </a:r>
            <a:r>
              <a:rPr lang="en-US" altLang="zh-CN" b="0" i="0" dirty="0">
                <a:effectLst/>
                <a:latin typeface="Ubuntu"/>
              </a:rPr>
              <a:t>class::name</a:t>
            </a:r>
            <a:r>
              <a:rPr lang="zh-CN" altLang="en-US" b="0" i="0" dirty="0">
                <a:effectLst/>
                <a:latin typeface="Ubuntu"/>
              </a:rPr>
              <a:t>）：用于表示指定类型的作用域范围是具体某个类的</a:t>
            </a:r>
            <a:endParaRPr lang="en-US" altLang="zh-CN" b="0" i="0" dirty="0">
              <a:effectLst/>
              <a:latin typeface="Ubuntu"/>
            </a:endParaRPr>
          </a:p>
          <a:p>
            <a:pPr algn="l"/>
            <a:endParaRPr lang="zh-CN" altLang="en-US" b="0" i="0" dirty="0">
              <a:effectLst/>
              <a:latin typeface="Ubuntu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Ubuntu"/>
              </a:rPr>
              <a:t>命名空间作用域符（</a:t>
            </a:r>
            <a:r>
              <a:rPr lang="en-US" altLang="zh-CN" b="0" i="0" dirty="0">
                <a:effectLst/>
                <a:latin typeface="Ubuntu"/>
              </a:rPr>
              <a:t>namespace::name</a:t>
            </a:r>
            <a:r>
              <a:rPr lang="zh-CN" altLang="en-US" b="0" i="0" dirty="0">
                <a:effectLst/>
                <a:latin typeface="Ubuntu"/>
              </a:rPr>
              <a:t>）</a:t>
            </a:r>
            <a:r>
              <a:rPr lang="en-US" altLang="zh-CN" b="0" i="0" dirty="0">
                <a:effectLst/>
                <a:latin typeface="Ubuntu"/>
              </a:rPr>
              <a:t>:</a:t>
            </a:r>
            <a:r>
              <a:rPr lang="zh-CN" altLang="en-US" b="0" i="0" dirty="0">
                <a:effectLst/>
                <a:latin typeface="Ubuntu"/>
              </a:rPr>
              <a:t>用于表示指定类型的作用域范围是具体某个命名空间的</a:t>
            </a:r>
          </a:p>
        </p:txBody>
      </p:sp>
    </p:spTree>
    <p:extLst>
      <p:ext uri="{BB962C8B-B14F-4D97-AF65-F5344CB8AC3E}">
        <p14:creationId xmlns:p14="http://schemas.microsoft.com/office/powerpoint/2010/main" val="199406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3CE248-4217-4DB2-B011-E6BD92075AF8}"/>
              </a:ext>
            </a:extLst>
          </p:cNvPr>
          <p:cNvSpPr txBox="1"/>
          <p:nvPr/>
        </p:nvSpPr>
        <p:spPr>
          <a:xfrm>
            <a:off x="-36512" y="4371950"/>
            <a:ext cx="8820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虚函数的调用取决于指向或者引用的对象的类型，而不是指针或者引用自身的类型</a:t>
            </a:r>
          </a:p>
        </p:txBody>
      </p:sp>
    </p:spTree>
    <p:extLst>
      <p:ext uri="{BB962C8B-B14F-4D97-AF65-F5344CB8AC3E}">
        <p14:creationId xmlns:p14="http://schemas.microsoft.com/office/powerpoint/2010/main" val="3784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62C49B0-050A-4C9C-865C-A57EEE6AFC21}"/>
              </a:ext>
            </a:extLst>
          </p:cNvPr>
          <p:cNvSpPr txBox="1"/>
          <p:nvPr/>
        </p:nvSpPr>
        <p:spPr>
          <a:xfrm>
            <a:off x="0" y="7020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虚函数中默认参数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默认参数是静态绑定的，虚函数是动态绑定</a:t>
            </a:r>
            <a:r>
              <a:rPr lang="zh-CN" altLang="en-US" dirty="0"/>
              <a:t>的。 默认参数的使用需要看指针或者引用本身的类型，而不是对象的类型。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DB584A-52D7-4F97-B2C1-E9AE13D10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634554"/>
            <a:ext cx="4683398" cy="450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5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4F6FD83-41DF-4B7A-B9EA-45123055E883}"/>
              </a:ext>
            </a:extLst>
          </p:cNvPr>
          <p:cNvSpPr txBox="1"/>
          <p:nvPr/>
        </p:nvSpPr>
        <p:spPr>
          <a:xfrm>
            <a:off x="0" y="0"/>
            <a:ext cx="9144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静态函数不可以声明为虚函数</a:t>
            </a:r>
            <a:r>
              <a:rPr lang="zh-CN" altLang="en-US" dirty="0"/>
              <a:t>，同时也不能被</a:t>
            </a:r>
            <a:r>
              <a:rPr lang="en-US" altLang="zh-CN" dirty="0"/>
              <a:t>const </a:t>
            </a:r>
            <a:r>
              <a:rPr lang="zh-CN" altLang="en-US" dirty="0"/>
              <a:t>和 </a:t>
            </a:r>
            <a:r>
              <a:rPr lang="en-US" altLang="zh-CN" dirty="0"/>
              <a:t>volatile</a:t>
            </a:r>
            <a:r>
              <a:rPr lang="zh-CN" altLang="en-US" dirty="0"/>
              <a:t>关键字修饰</a:t>
            </a:r>
          </a:p>
          <a:p>
            <a:endParaRPr lang="zh-CN" altLang="en-US" dirty="0"/>
          </a:p>
          <a:p>
            <a:r>
              <a:rPr lang="en-US" altLang="zh-CN" dirty="0">
                <a:highlight>
                  <a:srgbClr val="FFFF00"/>
                </a:highlight>
              </a:rPr>
              <a:t>static</a:t>
            </a:r>
            <a:r>
              <a:rPr lang="zh-CN" altLang="en-US" dirty="0">
                <a:highlight>
                  <a:srgbClr val="FFFF00"/>
                </a:highlight>
              </a:rPr>
              <a:t>成员函数不属于任何类对象或类实例</a:t>
            </a:r>
            <a:r>
              <a:rPr lang="zh-CN" altLang="en-US" dirty="0"/>
              <a:t>，所以即使给此函数加上</a:t>
            </a:r>
            <a:r>
              <a:rPr lang="en-US" altLang="zh-CN" dirty="0" err="1"/>
              <a:t>virutal</a:t>
            </a:r>
            <a:r>
              <a:rPr lang="zh-CN" altLang="en-US" dirty="0"/>
              <a:t>也是没有任何意义</a:t>
            </a:r>
          </a:p>
          <a:p>
            <a:r>
              <a:rPr lang="zh-CN" altLang="en-US" dirty="0"/>
              <a:t>虚函数依靠</a:t>
            </a:r>
            <a:r>
              <a:rPr lang="en-US" altLang="zh-CN" dirty="0" err="1"/>
              <a:t>vptr</a:t>
            </a:r>
            <a:r>
              <a:rPr lang="zh-CN" altLang="en-US" dirty="0"/>
              <a:t>和</a:t>
            </a:r>
            <a:r>
              <a:rPr lang="en-US" altLang="zh-CN" dirty="0" err="1"/>
              <a:t>vtable</a:t>
            </a:r>
            <a:r>
              <a:rPr lang="zh-CN" altLang="en-US" dirty="0"/>
              <a:t>来处理。</a:t>
            </a:r>
            <a:r>
              <a:rPr lang="en-US" altLang="zh-CN" dirty="0" err="1"/>
              <a:t>vptr</a:t>
            </a:r>
            <a:r>
              <a:rPr lang="zh-CN" altLang="en-US" dirty="0"/>
              <a:t>是一个指针，在类的构造函数中创建生成，并且只能用</a:t>
            </a:r>
            <a:r>
              <a:rPr lang="en-US" altLang="zh-CN" dirty="0"/>
              <a:t>this</a:t>
            </a:r>
            <a:r>
              <a:rPr lang="zh-CN" altLang="en-US" dirty="0"/>
              <a:t>指针来访问它，静态成员函数没有</a:t>
            </a:r>
            <a:r>
              <a:rPr lang="en-US" altLang="zh-CN" dirty="0"/>
              <a:t>this</a:t>
            </a:r>
            <a:r>
              <a:rPr lang="zh-CN" altLang="en-US" dirty="0"/>
              <a:t>指针，所以无法访问</a:t>
            </a:r>
            <a:r>
              <a:rPr lang="en-US" altLang="zh-CN" dirty="0" err="1"/>
              <a:t>vptr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构造函数不可以声明为虚函数</a:t>
            </a:r>
            <a:r>
              <a:rPr lang="zh-CN" altLang="en-US" dirty="0"/>
              <a:t>。同时除了</a:t>
            </a:r>
            <a:r>
              <a:rPr lang="en-US" altLang="zh-CN" dirty="0" err="1"/>
              <a:t>inline|explicit</a:t>
            </a:r>
            <a:r>
              <a:rPr lang="zh-CN" altLang="en-US" dirty="0"/>
              <a:t>之外，构造函数不允许使用其它任何关键字。</a:t>
            </a:r>
          </a:p>
          <a:p>
            <a:endParaRPr lang="zh-CN" altLang="en-US" dirty="0"/>
          </a:p>
          <a:p>
            <a:r>
              <a:rPr lang="zh-CN" altLang="en-US" dirty="0"/>
              <a:t>尽管虚函数表</a:t>
            </a:r>
            <a:r>
              <a:rPr lang="en-US" altLang="zh-CN" dirty="0" err="1"/>
              <a:t>vtable</a:t>
            </a:r>
            <a:r>
              <a:rPr lang="zh-CN" altLang="en-US" dirty="0"/>
              <a:t>是在编译阶段就已经建立的，但指向虚函数表的指针</a:t>
            </a:r>
            <a:r>
              <a:rPr lang="en-US" altLang="zh-CN" dirty="0" err="1"/>
              <a:t>vptr</a:t>
            </a:r>
            <a:r>
              <a:rPr lang="zh-CN" altLang="en-US" dirty="0"/>
              <a:t>是在运行阶段实例化对象时才产生的。 如果类含有虚函数，编译器会在构造函数中添加代码来创建</a:t>
            </a:r>
            <a:r>
              <a:rPr lang="en-US" altLang="zh-CN" dirty="0" err="1"/>
              <a:t>vptr</a:t>
            </a:r>
            <a:r>
              <a:rPr lang="zh-CN" altLang="en-US" dirty="0"/>
              <a:t>。 问题来了，如果构造函数是虚的，那么它需要</a:t>
            </a:r>
            <a:r>
              <a:rPr lang="en-US" altLang="zh-CN" dirty="0" err="1"/>
              <a:t>vptr</a:t>
            </a:r>
            <a:r>
              <a:rPr lang="zh-CN" altLang="en-US" dirty="0"/>
              <a:t>来访问</a:t>
            </a:r>
            <a:r>
              <a:rPr lang="en-US" altLang="zh-CN" dirty="0" err="1"/>
              <a:t>vtable</a:t>
            </a:r>
            <a:r>
              <a:rPr lang="zh-CN" altLang="en-US" dirty="0"/>
              <a:t>，可这个时候</a:t>
            </a:r>
            <a:r>
              <a:rPr lang="en-US" altLang="zh-CN" dirty="0" err="1"/>
              <a:t>vptr</a:t>
            </a:r>
            <a:r>
              <a:rPr lang="zh-CN" altLang="en-US" dirty="0"/>
              <a:t>还没产生。 因此，构造函数不可以为虚函数。</a:t>
            </a:r>
          </a:p>
          <a:p>
            <a:endParaRPr lang="zh-CN" altLang="en-US" dirty="0"/>
          </a:p>
          <a:p>
            <a:r>
              <a:rPr lang="zh-CN" altLang="en-US" dirty="0"/>
              <a:t>我们之所以使用虚函数，是因为需要在信息不全的情况下进行多态运行。而构造函数是用来初始化实例的，实例的类型必须是明确的。 因此，构造函数没有必要被声明为虚函数。</a:t>
            </a:r>
          </a:p>
        </p:txBody>
      </p:sp>
    </p:spTree>
    <p:extLst>
      <p:ext uri="{BB962C8B-B14F-4D97-AF65-F5344CB8AC3E}">
        <p14:creationId xmlns:p14="http://schemas.microsoft.com/office/powerpoint/2010/main" val="140547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3DF3EB0-05FD-430E-BD76-2ACDB4EC7C7E}"/>
              </a:ext>
            </a:extLst>
          </p:cNvPr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析构函数可以声明为虚函数。如果我们需要</a:t>
            </a:r>
            <a:r>
              <a:rPr lang="zh-CN" altLang="en-US" dirty="0">
                <a:highlight>
                  <a:srgbClr val="FFFF00"/>
                </a:highlight>
              </a:rPr>
              <a:t>删除一个指向派生类的基类指针</a:t>
            </a:r>
            <a:r>
              <a:rPr lang="zh-CN" altLang="en-US" dirty="0"/>
              <a:t>时，应该把析构函数声明为虚函数。 事实上，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只要一个类有可能会被其它类所继承， 就应该声明虚析构函数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哪怕该析构函数不执行任何操作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B49E3A-1E97-4E13-BC55-BD7A631E494F}"/>
              </a:ext>
            </a:extLst>
          </p:cNvPr>
          <p:cNvSpPr txBox="1"/>
          <p:nvPr/>
        </p:nvSpPr>
        <p:spPr>
          <a:xfrm>
            <a:off x="0" y="939372"/>
            <a:ext cx="91211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虚函数可以为私有函数</a:t>
            </a:r>
            <a:endParaRPr lang="zh-CN" altLang="en-US" b="1" dirty="0">
              <a:highlight>
                <a:srgbClr val="FFFF00"/>
              </a:highlight>
            </a:endParaRPr>
          </a:p>
          <a:p>
            <a:r>
              <a:rPr lang="zh-CN" altLang="en-US" b="1" dirty="0"/>
              <a:t>基类指针指向继承类对象，则调用继承类对象的函数；</a:t>
            </a:r>
          </a:p>
          <a:p>
            <a:r>
              <a:rPr lang="en-US" altLang="zh-CN" b="1" dirty="0">
                <a:highlight>
                  <a:srgbClr val="FFFF00"/>
                </a:highlight>
              </a:rPr>
              <a:t>int main()</a:t>
            </a:r>
            <a:r>
              <a:rPr lang="zh-CN" altLang="en-US" b="1" dirty="0">
                <a:highlight>
                  <a:srgbClr val="FFFF00"/>
                </a:highlight>
              </a:rPr>
              <a:t>必须声明为</a:t>
            </a:r>
            <a:r>
              <a:rPr lang="en-US" altLang="zh-CN" b="1" dirty="0">
                <a:highlight>
                  <a:srgbClr val="FFFF00"/>
                </a:highlight>
              </a:rPr>
              <a:t>Base</a:t>
            </a:r>
            <a:r>
              <a:rPr lang="zh-CN" altLang="en-US" b="1" dirty="0">
                <a:highlight>
                  <a:srgbClr val="FFFF00"/>
                </a:highlight>
              </a:rPr>
              <a:t>类的友元，否则编译失败</a:t>
            </a:r>
            <a:r>
              <a:rPr lang="zh-CN" altLang="en-US" dirty="0"/>
              <a:t>。 编译器报错： </a:t>
            </a:r>
            <a:r>
              <a:rPr lang="en-US" altLang="zh-CN" dirty="0" err="1"/>
              <a:t>ptr</a:t>
            </a:r>
            <a:r>
              <a:rPr lang="zh-CN" altLang="en-US" dirty="0"/>
              <a:t>无法访问私有函数。 当然，把基类声明为</a:t>
            </a:r>
            <a:r>
              <a:rPr lang="en-US" altLang="zh-CN" dirty="0"/>
              <a:t>public</a:t>
            </a:r>
            <a:r>
              <a:rPr lang="zh-CN" altLang="en-US" dirty="0"/>
              <a:t>， 继承类为</a:t>
            </a:r>
            <a:r>
              <a:rPr lang="en-US" altLang="zh-CN" dirty="0"/>
              <a:t>private</a:t>
            </a:r>
            <a:r>
              <a:rPr lang="zh-CN" altLang="en-US" dirty="0"/>
              <a:t>，该问题就不存在了。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4A7D98-0F49-4EDB-AFA0-CE1276D9A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0" y="2139701"/>
            <a:ext cx="3541068" cy="301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1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97ACB8F-5EA0-4930-B78B-3F05B902804C}"/>
              </a:ext>
            </a:extLst>
          </p:cNvPr>
          <p:cNvSpPr txBox="1"/>
          <p:nvPr/>
        </p:nvSpPr>
        <p:spPr>
          <a:xfrm>
            <a:off x="0" y="1"/>
            <a:ext cx="9144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虚函数可以被内联吗？</a:t>
            </a:r>
          </a:p>
          <a:p>
            <a:endParaRPr lang="zh-CN" altLang="en-US" dirty="0"/>
          </a:p>
          <a:p>
            <a:r>
              <a:rPr lang="zh-CN" altLang="en-US" dirty="0"/>
              <a:t>通常类成员函数都会被编译器考虑是否进行内联。 但通过基类指针或者引用调用的虚函数必定不能被内联。 当然，实体对象调用虚函数或者静态调用时可以被内联，虚析构函数的静态调用也一定会被内联展开。</a:t>
            </a:r>
          </a:p>
          <a:p>
            <a:endParaRPr lang="zh-CN" altLang="en-US" dirty="0"/>
          </a:p>
          <a:p>
            <a:r>
              <a:rPr lang="zh-CN" altLang="en-US" dirty="0"/>
              <a:t>虚函数可以是内联函数，内联是可以修饰虚函数的，但是当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虚函数表现多态性的时候不能内联。</a:t>
            </a:r>
          </a:p>
          <a:p>
            <a:r>
              <a:rPr lang="zh-CN" altLang="en-US" dirty="0"/>
              <a:t>内联是在编译器建议编译器内联，而虚函数的多态性在运行期，编译器无法知道运行期调用哪个代码，因此虚函数表现为多态性时（运行期）不可以内联。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 virtual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唯一可以内联的时候是：编译器知道所调用的对象是哪个类（</a:t>
            </a:r>
            <a:r>
              <a:rPr lang="zh-CN" altLang="en-US" dirty="0"/>
              <a:t>如 </a:t>
            </a:r>
            <a:r>
              <a:rPr lang="en-US" altLang="zh-CN" dirty="0"/>
              <a:t>Base::who()</a:t>
            </a:r>
            <a:r>
              <a:rPr lang="zh-CN" altLang="en-US" dirty="0"/>
              <a:t>），这只有在编译器具有实际对象而不是对象的指针或引用时才会发生。</a:t>
            </a:r>
          </a:p>
        </p:txBody>
      </p:sp>
    </p:spTree>
    <p:extLst>
      <p:ext uri="{BB962C8B-B14F-4D97-AF65-F5344CB8AC3E}">
        <p14:creationId xmlns:p14="http://schemas.microsoft.com/office/powerpoint/2010/main" val="19723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DA19DD-C918-4A3B-8C35-07290AE4E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6350"/>
            <a:ext cx="6154704" cy="509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9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DB4A6B7-198F-4E5C-99B3-38864702B035}"/>
              </a:ext>
            </a:extLst>
          </p:cNvPr>
          <p:cNvSpPr txBox="1"/>
          <p:nvPr/>
        </p:nvSpPr>
        <p:spPr>
          <a:xfrm>
            <a:off x="0" y="7020"/>
            <a:ext cx="860444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位域的重映射 </a:t>
            </a:r>
            <a:r>
              <a:rPr lang="en-US" altLang="zh-CN" dirty="0"/>
              <a:t>(Re-mapping)</a:t>
            </a:r>
          </a:p>
          <a:p>
            <a:r>
              <a:rPr lang="zh-CN" altLang="en-US" dirty="0"/>
              <a:t>声明一个 大小为 </a:t>
            </a:r>
            <a:r>
              <a:rPr lang="en-US" altLang="zh-CN" dirty="0"/>
              <a:t>32 Bits </a:t>
            </a:r>
            <a:r>
              <a:rPr lang="zh-CN" altLang="en-US" dirty="0"/>
              <a:t>的位域</a:t>
            </a:r>
          </a:p>
          <a:p>
            <a:endParaRPr lang="zh-CN" altLang="en-US" dirty="0"/>
          </a:p>
          <a:p>
            <a:r>
              <a:rPr lang="en-US" altLang="zh-CN" dirty="0"/>
              <a:t>struct box {</a:t>
            </a:r>
          </a:p>
          <a:p>
            <a:r>
              <a:rPr lang="en-US" altLang="zh-CN" dirty="0"/>
              <a:t>    unsigned int ready:     2;</a:t>
            </a:r>
          </a:p>
          <a:p>
            <a:r>
              <a:rPr lang="en-US" altLang="zh-CN" dirty="0"/>
              <a:t>    unsigned int error:     2;</a:t>
            </a:r>
          </a:p>
          <a:p>
            <a:r>
              <a:rPr lang="en-US" altLang="zh-CN" dirty="0"/>
              <a:t>    unsigned int command:   4;</a:t>
            </a:r>
          </a:p>
          <a:p>
            <a:r>
              <a:rPr lang="en-US" altLang="zh-CN" dirty="0"/>
              <a:t>    unsigned int </a:t>
            </a:r>
            <a:r>
              <a:rPr lang="en-US" altLang="zh-CN" dirty="0" err="1"/>
              <a:t>sector_no</a:t>
            </a:r>
            <a:r>
              <a:rPr lang="en-US" altLang="zh-CN" dirty="0"/>
              <a:t>: 24;</a:t>
            </a:r>
          </a:p>
          <a:p>
            <a:r>
              <a:rPr lang="en-US" altLang="zh-CN" dirty="0"/>
              <a:t>}b1;</a:t>
            </a:r>
          </a:p>
          <a:p>
            <a:endParaRPr lang="en-US" altLang="zh-CN" dirty="0"/>
          </a:p>
          <a:p>
            <a:r>
              <a:rPr lang="zh-CN" altLang="en-US" dirty="0"/>
              <a:t>利用重映射将位域归零</a:t>
            </a:r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int* p = (int *) &amp;b1;  </a:t>
            </a:r>
            <a:r>
              <a:rPr lang="en-US" altLang="zh-CN" dirty="0"/>
              <a:t>// </a:t>
            </a:r>
            <a:r>
              <a:rPr lang="zh-CN" altLang="en-US" dirty="0"/>
              <a:t>将 </a:t>
            </a:r>
            <a:r>
              <a:rPr lang="en-US" altLang="zh-CN" dirty="0"/>
              <a:t>"</a:t>
            </a:r>
            <a:r>
              <a:rPr lang="zh-CN" altLang="en-US" dirty="0"/>
              <a:t>位域结构体的地址</a:t>
            </a:r>
            <a:r>
              <a:rPr lang="en-US" altLang="zh-CN" dirty="0"/>
              <a:t>" </a:t>
            </a:r>
            <a:r>
              <a:rPr lang="zh-CN" altLang="en-US" dirty="0"/>
              <a:t>映射至 </a:t>
            </a:r>
            <a:r>
              <a:rPr lang="en-US" altLang="zh-CN" dirty="0"/>
              <a:t>"</a:t>
            </a:r>
            <a:r>
              <a:rPr lang="zh-CN" altLang="en-US" dirty="0"/>
              <a:t>整形（</a:t>
            </a:r>
            <a:r>
              <a:rPr lang="en-US" altLang="zh-CN" dirty="0"/>
              <a:t>int*) </a:t>
            </a:r>
            <a:r>
              <a:rPr lang="zh-CN" altLang="en-US" dirty="0"/>
              <a:t>的地址</a:t>
            </a:r>
            <a:r>
              <a:rPr lang="en-US" altLang="zh-CN" dirty="0"/>
              <a:t>" 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*p = 0;                </a:t>
            </a:r>
            <a:r>
              <a:rPr lang="en-US" altLang="zh-CN" dirty="0"/>
              <a:t>// </a:t>
            </a:r>
            <a:r>
              <a:rPr lang="zh-CN" altLang="en-US" dirty="0"/>
              <a:t>清除 </a:t>
            </a:r>
            <a:r>
              <a:rPr lang="en-US" altLang="zh-CN" dirty="0"/>
              <a:t>s1</a:t>
            </a:r>
            <a:r>
              <a:rPr lang="zh-CN" altLang="en-US" dirty="0"/>
              <a:t>，将各成员归零</a:t>
            </a:r>
          </a:p>
        </p:txBody>
      </p:sp>
    </p:spTree>
    <p:extLst>
      <p:ext uri="{BB962C8B-B14F-4D97-AF65-F5344CB8AC3E}">
        <p14:creationId xmlns:p14="http://schemas.microsoft.com/office/powerpoint/2010/main" val="264147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9ED3902-9E0E-4B33-9B30-6721F6B0D45E}"/>
              </a:ext>
            </a:extLst>
          </p:cNvPr>
          <p:cNvSpPr txBox="1"/>
          <p:nvPr/>
        </p:nvSpPr>
        <p:spPr>
          <a:xfrm>
            <a:off x="-11534" y="7020"/>
            <a:ext cx="5879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利用联合 </a:t>
            </a:r>
            <a:r>
              <a:rPr lang="en-US" altLang="zh-CN" dirty="0"/>
              <a:t>(union) </a:t>
            </a:r>
            <a:r>
              <a:rPr lang="zh-CN" altLang="en-US" dirty="0"/>
              <a:t>将 </a:t>
            </a:r>
            <a:r>
              <a:rPr lang="en-US" altLang="zh-CN" dirty="0"/>
              <a:t>32 Bits </a:t>
            </a:r>
            <a:r>
              <a:rPr lang="zh-CN" altLang="en-US" dirty="0"/>
              <a:t>位域 重映射至 </a:t>
            </a:r>
            <a:r>
              <a:rPr lang="en-US" altLang="zh-CN" dirty="0"/>
              <a:t>unsigned int </a:t>
            </a:r>
            <a:r>
              <a:rPr lang="zh-CN" altLang="en-US" dirty="0"/>
              <a:t>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AEEEA2-C9CC-4948-B562-4B6CBD7AA5D9}"/>
              </a:ext>
            </a:extLst>
          </p:cNvPr>
          <p:cNvSpPr txBox="1"/>
          <p:nvPr/>
        </p:nvSpPr>
        <p:spPr>
          <a:xfrm>
            <a:off x="0" y="699541"/>
            <a:ext cx="896448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我们可以声明以下联合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union </a:t>
            </a:r>
            <a:r>
              <a:rPr lang="en-US" altLang="zh-CN" dirty="0" err="1"/>
              <a:t>u_box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struct box </a:t>
            </a:r>
            <a:r>
              <a:rPr lang="en-US" altLang="zh-CN" dirty="0" err="1"/>
              <a:t>st_box</a:t>
            </a:r>
            <a:r>
              <a:rPr lang="en-US" altLang="zh-CN" dirty="0"/>
              <a:t>;     </a:t>
            </a:r>
          </a:p>
          <a:p>
            <a:r>
              <a:rPr lang="en-US" altLang="zh-CN" dirty="0"/>
              <a:t>  unsigned int </a:t>
            </a:r>
            <a:r>
              <a:rPr lang="en-US" altLang="zh-CN" dirty="0" err="1"/>
              <a:t>ui_box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x86 </a:t>
            </a:r>
            <a:r>
              <a:rPr lang="zh-CN" altLang="en-US" dirty="0"/>
              <a:t>系统中 </a:t>
            </a:r>
            <a:r>
              <a:rPr lang="en-US" altLang="zh-CN" dirty="0"/>
              <a:t>unsigned int </a:t>
            </a:r>
            <a:r>
              <a:rPr lang="zh-CN" altLang="en-US" dirty="0"/>
              <a:t>和 </a:t>
            </a:r>
            <a:r>
              <a:rPr lang="en-US" altLang="zh-CN" dirty="0"/>
              <a:t>box </a:t>
            </a:r>
            <a:r>
              <a:rPr lang="zh-CN" altLang="en-US" dirty="0"/>
              <a:t>都为 </a:t>
            </a:r>
            <a:r>
              <a:rPr lang="en-US" altLang="zh-CN" dirty="0"/>
              <a:t>32 Bits, </a:t>
            </a:r>
            <a:r>
              <a:rPr lang="zh-CN" altLang="en-US" dirty="0"/>
              <a:t>通过该联合使 </a:t>
            </a:r>
            <a:r>
              <a:rPr lang="en-US" altLang="zh-CN" dirty="0" err="1"/>
              <a:t>st_box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ui_box</a:t>
            </a:r>
            <a:r>
              <a:rPr lang="en-US" altLang="zh-CN" dirty="0"/>
              <a:t> </a:t>
            </a:r>
            <a:r>
              <a:rPr lang="zh-CN" altLang="en-US" dirty="0"/>
              <a:t>共享一块内存。具体位域中哪一位与 </a:t>
            </a:r>
            <a:r>
              <a:rPr lang="en-US" altLang="zh-CN" dirty="0"/>
              <a:t>unsigned int </a:t>
            </a:r>
            <a:r>
              <a:rPr lang="zh-CN" altLang="en-US" dirty="0"/>
              <a:t>哪一位相对应，取决于编译器和硬件。 利用联合将位域归零，代码如下：</a:t>
            </a:r>
          </a:p>
          <a:p>
            <a:endParaRPr lang="zh-CN" altLang="en-US" dirty="0"/>
          </a:p>
          <a:p>
            <a:r>
              <a:rPr lang="en-US" altLang="zh-CN" dirty="0"/>
              <a:t>union </a:t>
            </a:r>
            <a:r>
              <a:rPr lang="en-US" altLang="zh-CN" dirty="0" err="1"/>
              <a:t>u_box</a:t>
            </a:r>
            <a:r>
              <a:rPr lang="en-US" altLang="zh-CN" dirty="0"/>
              <a:t> u;</a:t>
            </a:r>
          </a:p>
          <a:p>
            <a:r>
              <a:rPr lang="en-US" altLang="zh-CN" dirty="0" err="1">
                <a:highlight>
                  <a:srgbClr val="FFFF00"/>
                </a:highlight>
              </a:rPr>
              <a:t>u.ui_box</a:t>
            </a:r>
            <a:r>
              <a:rPr lang="en-US" altLang="zh-CN" dirty="0">
                <a:highlight>
                  <a:srgbClr val="FFFF00"/>
                </a:highlight>
              </a:rPr>
              <a:t> = 0;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4538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9200ABF7-0EFB-41AB-895F-88C209830EE8}"/>
              </a:ext>
            </a:extLst>
          </p:cNvPr>
          <p:cNvSpPr txBox="1"/>
          <p:nvPr/>
        </p:nvSpPr>
        <p:spPr>
          <a:xfrm>
            <a:off x="0" y="48906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常量与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#define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宏定义常量的区别：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常量具有类型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，编译器可以进行安全检查；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#define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宏定义没有数据类型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，只是简单的字符串替换，不能进行安全检查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3B1B140-F0EB-4D74-BB23-335F70AC5ED8}"/>
              </a:ext>
            </a:extLst>
          </p:cNvPr>
          <p:cNvSpPr txBox="1"/>
          <p:nvPr/>
        </p:nvSpPr>
        <p:spPr>
          <a:xfrm>
            <a:off x="0" y="1172227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const </a:t>
            </a:r>
            <a:r>
              <a:rPr lang="zh-CN" altLang="en-US" dirty="0"/>
              <a:t>定义的变量只有类型为</a:t>
            </a:r>
            <a:r>
              <a:rPr lang="zh-CN" altLang="en-US" b="1" u="sng" dirty="0">
                <a:highlight>
                  <a:srgbClr val="FFFF00"/>
                </a:highlight>
              </a:rPr>
              <a:t>整数或枚举</a:t>
            </a:r>
            <a:r>
              <a:rPr lang="zh-CN" altLang="en-US" dirty="0"/>
              <a:t>，且以常量表达式初始化时才能作为常量表达式。其他情况下它只是一个 </a:t>
            </a:r>
            <a:r>
              <a:rPr lang="en-US" altLang="zh-CN" dirty="0"/>
              <a:t>const </a:t>
            </a:r>
            <a:r>
              <a:rPr lang="zh-CN" altLang="en-US" dirty="0"/>
              <a:t>限定</a:t>
            </a:r>
            <a:r>
              <a:rPr lang="zh-CN" altLang="en-US"/>
              <a:t>的变量。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5E51A17-2B08-4AEB-BDB8-C24B772A7033}"/>
              </a:ext>
            </a:extLst>
          </p:cNvPr>
          <p:cNvSpPr txBox="1"/>
          <p:nvPr/>
        </p:nvSpPr>
        <p:spPr>
          <a:xfrm>
            <a:off x="0" y="1987772"/>
            <a:ext cx="91440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const</a:t>
            </a:r>
            <a:r>
              <a:rPr lang="zh-CN" altLang="en-US" sz="2000" b="1" dirty="0"/>
              <a:t>对象默认为</a:t>
            </a:r>
            <a:r>
              <a:rPr lang="zh-CN" altLang="en-US" sz="2000" b="1" u="sng" dirty="0"/>
              <a:t>文件局部变量</a:t>
            </a:r>
            <a:endParaRPr lang="en-US" altLang="zh-CN" sz="2000" b="1" u="sng" dirty="0"/>
          </a:p>
          <a:p>
            <a:endParaRPr lang="en-US" altLang="zh-CN" sz="2000" b="1" u="sng" dirty="0"/>
          </a:p>
          <a:p>
            <a:r>
              <a:rPr lang="zh-CN" altLang="en-US" dirty="0"/>
              <a:t>注意：</a:t>
            </a:r>
            <a:r>
              <a:rPr lang="zh-CN" altLang="en-US" u="sng" dirty="0"/>
              <a:t>非</a:t>
            </a:r>
            <a:r>
              <a:rPr lang="en-US" altLang="zh-CN" u="sng" dirty="0"/>
              <a:t>const</a:t>
            </a:r>
            <a:r>
              <a:rPr lang="zh-CN" altLang="en-US" u="sng" dirty="0"/>
              <a:t>变量默认为</a:t>
            </a:r>
            <a:r>
              <a:rPr lang="en-US" altLang="zh-CN" u="sng" dirty="0"/>
              <a:t>extern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要使</a:t>
            </a:r>
            <a:r>
              <a:rPr lang="en-US" altLang="zh-CN" b="1" dirty="0"/>
              <a:t>const</a:t>
            </a:r>
            <a:r>
              <a:rPr lang="zh-CN" altLang="en-US" b="1" dirty="0"/>
              <a:t>变量能够在其他文件中访问，必须在文件中显式地指定它为</a:t>
            </a:r>
            <a:r>
              <a:rPr lang="en-US" altLang="zh-CN" b="1" dirty="0"/>
              <a:t>extern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AF394FA-F340-4C13-B661-FF959C2A612F}"/>
              </a:ext>
            </a:extLst>
          </p:cNvPr>
          <p:cNvSpPr txBox="1"/>
          <p:nvPr/>
        </p:nvSpPr>
        <p:spPr>
          <a:xfrm>
            <a:off x="0" y="3435846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Ubuntu"/>
              </a:rPr>
              <a:t>小结：可以发现未被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Ubuntu"/>
              </a:rPr>
              <a:t>const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Ubuntu"/>
              </a:rPr>
              <a:t>修饰的变量不需要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Ubuntu"/>
              </a:rPr>
              <a:t>extern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Ubuntu"/>
              </a:rPr>
              <a:t>显式声明！而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Ubuntu"/>
              </a:rPr>
              <a:t>const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Ubuntu"/>
              </a:rPr>
              <a:t>常量需要显式声明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Ubuntu"/>
              </a:rPr>
              <a:t>extern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Ubuntu"/>
              </a:rPr>
              <a:t>，并且需要做初始化！因为常量在定义后就不能被修改，所以定义时必须初始化。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84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E85DF4C-E7F4-4CB6-9308-9FC473E40D4A}"/>
              </a:ext>
            </a:extLst>
          </p:cNvPr>
          <p:cNvSpPr txBox="1"/>
          <p:nvPr/>
        </p:nvSpPr>
        <p:spPr>
          <a:xfrm>
            <a:off x="0" y="-1"/>
            <a:ext cx="9144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编译区别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>
                <a:highlight>
                  <a:srgbClr val="FFFF00"/>
                </a:highlight>
              </a:rPr>
              <a:t>C++</a:t>
            </a:r>
            <a:r>
              <a:rPr lang="zh-CN" altLang="en-US" dirty="0">
                <a:highlight>
                  <a:srgbClr val="FFFF00"/>
                </a:highlight>
              </a:rPr>
              <a:t>中常在头文件见到</a:t>
            </a:r>
            <a:r>
              <a:rPr lang="en-US" altLang="zh-CN" dirty="0">
                <a:highlight>
                  <a:srgbClr val="FFFF00"/>
                </a:highlight>
              </a:rPr>
              <a:t>extern "C"</a:t>
            </a:r>
            <a:r>
              <a:rPr lang="zh-CN" altLang="en-US" dirty="0">
                <a:highlight>
                  <a:srgbClr val="FFFF00"/>
                </a:highlight>
              </a:rPr>
              <a:t>修饰函数</a:t>
            </a:r>
            <a:r>
              <a:rPr lang="zh-CN" altLang="en-US" dirty="0"/>
              <a:t>，是用于</a:t>
            </a:r>
            <a:r>
              <a:rPr lang="en-US" altLang="zh-CN" dirty="0">
                <a:highlight>
                  <a:srgbClr val="FFFF00"/>
                </a:highlight>
              </a:rPr>
              <a:t>C++</a:t>
            </a:r>
            <a:r>
              <a:rPr lang="zh-CN" altLang="en-US" dirty="0">
                <a:highlight>
                  <a:srgbClr val="FFFF00"/>
                </a:highlight>
              </a:rPr>
              <a:t>链接在</a:t>
            </a:r>
            <a:r>
              <a:rPr lang="en-US" altLang="zh-CN" dirty="0">
                <a:highlight>
                  <a:srgbClr val="FFFF00"/>
                </a:highlight>
              </a:rPr>
              <a:t>C</a:t>
            </a:r>
            <a:r>
              <a:rPr lang="zh-CN" altLang="en-US" dirty="0">
                <a:highlight>
                  <a:srgbClr val="FFFF00"/>
                </a:highlight>
              </a:rPr>
              <a:t>语言模块中定义的函数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en-US" altLang="zh-CN" dirty="0"/>
              <a:t>C++</a:t>
            </a:r>
            <a:r>
              <a:rPr lang="zh-CN" altLang="en-US" dirty="0"/>
              <a:t>虽然兼容</a:t>
            </a:r>
            <a:r>
              <a:rPr lang="en-US" altLang="zh-CN" dirty="0"/>
              <a:t>C</a:t>
            </a:r>
            <a:r>
              <a:rPr lang="zh-CN" altLang="en-US" dirty="0"/>
              <a:t>，但</a:t>
            </a:r>
            <a:r>
              <a:rPr lang="en-US" altLang="zh-CN" dirty="0"/>
              <a:t>C++</a:t>
            </a:r>
            <a:r>
              <a:rPr lang="zh-CN" altLang="en-US" dirty="0"/>
              <a:t>文件中函数编译后生成的符号与</a:t>
            </a:r>
            <a:r>
              <a:rPr lang="en-US" altLang="zh-CN" dirty="0"/>
              <a:t>C</a:t>
            </a:r>
            <a:r>
              <a:rPr lang="zh-CN" altLang="en-US" dirty="0"/>
              <a:t>语言生成的不同。因为</a:t>
            </a:r>
            <a:r>
              <a:rPr lang="en-US" altLang="zh-CN" dirty="0"/>
              <a:t>C++</a:t>
            </a:r>
            <a:r>
              <a:rPr lang="zh-CN" altLang="en-US" dirty="0"/>
              <a:t>支持函数重载，</a:t>
            </a:r>
            <a:r>
              <a:rPr lang="en-US" altLang="zh-CN" dirty="0"/>
              <a:t>C++</a:t>
            </a:r>
            <a:r>
              <a:rPr lang="zh-CN" altLang="en-US" dirty="0"/>
              <a:t>函数编译后生成的符号带有函数参数类型的信息，而</a:t>
            </a:r>
            <a:r>
              <a:rPr lang="en-US" altLang="zh-CN" dirty="0"/>
              <a:t>C</a:t>
            </a:r>
            <a:r>
              <a:rPr lang="zh-CN" altLang="en-US" dirty="0"/>
              <a:t>则没有。</a:t>
            </a:r>
          </a:p>
          <a:p>
            <a:endParaRPr lang="zh-CN" altLang="en-US" dirty="0"/>
          </a:p>
          <a:p>
            <a:r>
              <a:rPr lang="zh-CN" altLang="en-US" dirty="0"/>
              <a:t>例如</a:t>
            </a:r>
            <a:r>
              <a:rPr lang="en-US" altLang="zh-CN" dirty="0"/>
              <a:t>int add(int a, int b)</a:t>
            </a:r>
            <a:r>
              <a:rPr lang="zh-CN" altLang="en-US" dirty="0"/>
              <a:t>函数经过</a:t>
            </a:r>
            <a:r>
              <a:rPr lang="en-US" altLang="zh-CN" dirty="0"/>
              <a:t>C++</a:t>
            </a:r>
            <a:r>
              <a:rPr lang="zh-CN" altLang="en-US" dirty="0"/>
              <a:t>编译器生成</a:t>
            </a:r>
            <a:r>
              <a:rPr lang="en-US" altLang="zh-CN" dirty="0"/>
              <a:t>.o</a:t>
            </a:r>
            <a:r>
              <a:rPr lang="zh-CN" altLang="en-US" dirty="0"/>
              <a:t>文件后，</a:t>
            </a:r>
            <a:r>
              <a:rPr lang="en-US" altLang="zh-CN" dirty="0"/>
              <a:t>add</a:t>
            </a:r>
            <a:r>
              <a:rPr lang="zh-CN" altLang="en-US" dirty="0"/>
              <a:t>会变成形如</a:t>
            </a:r>
            <a:r>
              <a:rPr lang="en-US" altLang="zh-CN" dirty="0" err="1"/>
              <a:t>add_int_int</a:t>
            </a:r>
            <a:r>
              <a:rPr lang="zh-CN" altLang="en-US" dirty="0"/>
              <a:t>之类的</a:t>
            </a:r>
            <a:r>
              <a:rPr lang="en-US" altLang="zh-CN" dirty="0"/>
              <a:t>, </a:t>
            </a:r>
            <a:r>
              <a:rPr lang="zh-CN" altLang="en-US" dirty="0"/>
              <a:t>而</a:t>
            </a:r>
            <a:r>
              <a:rPr lang="en-US" altLang="zh-CN" dirty="0"/>
              <a:t>C</a:t>
            </a:r>
            <a:r>
              <a:rPr lang="zh-CN" altLang="en-US" dirty="0"/>
              <a:t>的话则会是形如</a:t>
            </a:r>
            <a:r>
              <a:rPr lang="en-US" altLang="zh-CN" dirty="0"/>
              <a:t>_add, </a:t>
            </a:r>
            <a:r>
              <a:rPr lang="zh-CN" altLang="en-US" dirty="0"/>
              <a:t>就是说：</a:t>
            </a:r>
            <a:r>
              <a:rPr lang="zh-CN" altLang="en-US" b="1" dirty="0">
                <a:highlight>
                  <a:srgbClr val="FFFF00"/>
                </a:highlight>
              </a:rPr>
              <a:t>相同的函数，在</a:t>
            </a:r>
            <a:r>
              <a:rPr lang="en-US" altLang="zh-CN" b="1" dirty="0">
                <a:highlight>
                  <a:srgbClr val="FFFF00"/>
                </a:highlight>
              </a:rPr>
              <a:t>C</a:t>
            </a:r>
            <a:r>
              <a:rPr lang="zh-CN" altLang="en-US" b="1" dirty="0">
                <a:highlight>
                  <a:srgbClr val="FFFF00"/>
                </a:highlight>
              </a:rPr>
              <a:t>和</a:t>
            </a:r>
            <a:r>
              <a:rPr lang="en-US" altLang="zh-CN" b="1" dirty="0">
                <a:highlight>
                  <a:srgbClr val="FFFF00"/>
                </a:highlight>
              </a:rPr>
              <a:t>C++</a:t>
            </a:r>
            <a:r>
              <a:rPr lang="zh-CN" altLang="en-US" b="1" dirty="0">
                <a:highlight>
                  <a:srgbClr val="FFFF00"/>
                </a:highlight>
              </a:rPr>
              <a:t>中，编译后生成的符号不同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这就导致一个问题：如果</a:t>
            </a:r>
            <a:r>
              <a:rPr lang="en-US" altLang="zh-CN" dirty="0"/>
              <a:t>C++</a:t>
            </a:r>
            <a:r>
              <a:rPr lang="zh-CN" altLang="en-US" dirty="0"/>
              <a:t>中使用</a:t>
            </a:r>
            <a:r>
              <a:rPr lang="en-US" altLang="zh-CN" dirty="0"/>
              <a:t>C</a:t>
            </a:r>
            <a:r>
              <a:rPr lang="zh-CN" altLang="en-US" dirty="0"/>
              <a:t>语言实现的函数，</a:t>
            </a:r>
            <a:r>
              <a:rPr lang="zh-CN" altLang="en-US" b="1" dirty="0">
                <a:highlight>
                  <a:srgbClr val="FFFF00"/>
                </a:highlight>
              </a:rPr>
              <a:t>在编译链接的时候，会出错，提示找不到对应的符号。</a:t>
            </a:r>
            <a:r>
              <a:rPr lang="zh-CN" altLang="en-US" dirty="0"/>
              <a:t>此时</a:t>
            </a:r>
            <a:r>
              <a:rPr lang="en-US" altLang="zh-CN" dirty="0"/>
              <a:t>extern "C"</a:t>
            </a:r>
            <a:r>
              <a:rPr lang="zh-CN" altLang="en-US" dirty="0"/>
              <a:t>就起作用了：告诉链接器去寻找</a:t>
            </a:r>
            <a:r>
              <a:rPr lang="en-US" altLang="zh-CN" dirty="0"/>
              <a:t>_add</a:t>
            </a:r>
            <a:r>
              <a:rPr lang="zh-CN" altLang="en-US" dirty="0"/>
              <a:t>这类的</a:t>
            </a:r>
            <a:r>
              <a:rPr lang="en-US" altLang="zh-CN" dirty="0"/>
              <a:t>C</a:t>
            </a:r>
            <a:r>
              <a:rPr lang="zh-CN" altLang="en-US" dirty="0"/>
              <a:t>语言符号，而不是经过</a:t>
            </a:r>
            <a:r>
              <a:rPr lang="en-US" altLang="zh-CN" dirty="0"/>
              <a:t>C++</a:t>
            </a:r>
            <a:r>
              <a:rPr lang="zh-CN" altLang="en-US" dirty="0"/>
              <a:t>修饰的符号。</a:t>
            </a:r>
          </a:p>
        </p:txBody>
      </p:sp>
    </p:spTree>
    <p:extLst>
      <p:ext uri="{BB962C8B-B14F-4D97-AF65-F5344CB8AC3E}">
        <p14:creationId xmlns:p14="http://schemas.microsoft.com/office/powerpoint/2010/main" val="260933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0B13D4D-59D5-492F-8C63-2F3285FB0F61}"/>
              </a:ext>
            </a:extLst>
          </p:cNvPr>
          <p:cNvSpPr txBox="1"/>
          <p:nvPr/>
        </p:nvSpPr>
        <p:spPr>
          <a:xfrm>
            <a:off x="0" y="0"/>
            <a:ext cx="25557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C++</a:t>
            </a:r>
            <a:r>
              <a:rPr lang="zh-CN" altLang="en-US" dirty="0"/>
              <a:t>调用</a:t>
            </a:r>
            <a:r>
              <a:rPr lang="en-US" altLang="zh-CN" dirty="0"/>
              <a:t>C</a:t>
            </a:r>
            <a:r>
              <a:rPr lang="zh-CN" altLang="en-US" dirty="0"/>
              <a:t>函数：</a:t>
            </a:r>
          </a:p>
          <a:p>
            <a:endParaRPr lang="zh-CN" altLang="en-US" dirty="0"/>
          </a:p>
          <a:p>
            <a:r>
              <a:rPr lang="en-US" altLang="zh-CN" dirty="0"/>
              <a:t>//</a:t>
            </a:r>
            <a:r>
              <a:rPr lang="en-US" altLang="zh-CN" dirty="0" err="1"/>
              <a:t>xx.h</a:t>
            </a:r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extern int add(...)</a:t>
            </a:r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en-US" altLang="zh-CN" dirty="0" err="1"/>
              <a:t>xx.c</a:t>
            </a:r>
            <a:endParaRPr lang="en-US" altLang="zh-CN" dirty="0"/>
          </a:p>
          <a:p>
            <a:r>
              <a:rPr lang="en-US" altLang="zh-CN" dirty="0"/>
              <a:t>int add(){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//xx.cpp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extern "C“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 {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    #include "</a:t>
            </a:r>
            <a:r>
              <a:rPr lang="en-US" altLang="zh-CN" dirty="0" err="1">
                <a:highlight>
                  <a:srgbClr val="FFFF00"/>
                </a:highlight>
              </a:rPr>
              <a:t>xx.h</a:t>
            </a:r>
            <a:r>
              <a:rPr lang="en-US" altLang="zh-CN" dirty="0">
                <a:highlight>
                  <a:srgbClr val="FFFF00"/>
                </a:highlight>
              </a:rPr>
              <a:t>"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}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39D02B-DBD4-4207-8ABB-DBB4B4EF0B28}"/>
              </a:ext>
            </a:extLst>
          </p:cNvPr>
          <p:cNvSpPr txBox="1"/>
          <p:nvPr/>
        </p:nvSpPr>
        <p:spPr>
          <a:xfrm>
            <a:off x="3779912" y="0"/>
            <a:ext cx="31683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C</a:t>
            </a:r>
            <a:r>
              <a:rPr lang="zh-CN" altLang="en-US" dirty="0"/>
              <a:t>调用</a:t>
            </a:r>
            <a:r>
              <a:rPr lang="en-US" altLang="zh-CN" dirty="0"/>
              <a:t>C++</a:t>
            </a:r>
            <a:r>
              <a:rPr lang="zh-CN" altLang="en-US" dirty="0"/>
              <a:t>函数</a:t>
            </a:r>
          </a:p>
          <a:p>
            <a:endParaRPr lang="zh-CN" altLang="en-US" dirty="0"/>
          </a:p>
          <a:p>
            <a:r>
              <a:rPr lang="en-US" altLang="zh-CN" dirty="0"/>
              <a:t>//</a:t>
            </a:r>
            <a:r>
              <a:rPr lang="en-US" altLang="zh-CN" dirty="0" err="1"/>
              <a:t>xx.h</a:t>
            </a:r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extern "C"{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   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int add();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}</a:t>
            </a:r>
          </a:p>
          <a:p>
            <a:r>
              <a:rPr lang="en-US" altLang="zh-CN" dirty="0"/>
              <a:t>//xx.cpp</a:t>
            </a:r>
          </a:p>
          <a:p>
            <a:r>
              <a:rPr lang="en-US" altLang="zh-CN" dirty="0"/>
              <a:t>int add(){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//</a:t>
            </a:r>
            <a:r>
              <a:rPr lang="en-US" altLang="zh-CN" dirty="0" err="1"/>
              <a:t>xx.c</a:t>
            </a:r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extern int add();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3935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E072902-F2A2-4CDF-9B3E-4746D81E8A23}"/>
              </a:ext>
            </a:extLst>
          </p:cNvPr>
          <p:cNvSpPr txBox="1"/>
          <p:nvPr/>
        </p:nvSpPr>
        <p:spPr>
          <a:xfrm>
            <a:off x="9426" y="-5308"/>
            <a:ext cx="913457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C</a:t>
            </a:r>
            <a:r>
              <a:rPr lang="zh-CN" altLang="en-US" sz="2400" b="1" dirty="0"/>
              <a:t>中</a:t>
            </a:r>
            <a:r>
              <a:rPr lang="en-US" altLang="zh-CN" sz="2400" b="1" dirty="0"/>
              <a:t>struct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中</a:t>
            </a:r>
            <a:r>
              <a:rPr lang="en-US" altLang="zh-CN" dirty="0"/>
              <a:t>struct</a:t>
            </a:r>
            <a:r>
              <a:rPr lang="zh-CN" altLang="en-US" dirty="0"/>
              <a:t>只单纯的用作</a:t>
            </a:r>
            <a:r>
              <a:rPr lang="zh-CN" altLang="en-US" b="1" dirty="0"/>
              <a:t>数据的复合类型</a:t>
            </a:r>
            <a:r>
              <a:rPr lang="zh-CN" altLang="en-US" dirty="0"/>
              <a:t>，也就是说，在结构体声明中只能将数据成员放在里面，而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不能将函数放在里面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结构体声明中不能使用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访问修饰符，如：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而在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中可以使用。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中定义结构体变量，如果使用了下面定义必须加</a:t>
            </a:r>
            <a:r>
              <a:rPr lang="en-US" altLang="zh-CN" dirty="0"/>
              <a:t>struct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的结构体不能继承（没有这一概念）。</a:t>
            </a:r>
          </a:p>
          <a:p>
            <a:r>
              <a:rPr lang="zh-CN" altLang="en-US" dirty="0"/>
              <a:t>若结构体的名字与函数名相同，可以正常运行且正常的调用！例如：可以定义与 </a:t>
            </a:r>
            <a:r>
              <a:rPr lang="en-US" altLang="zh-CN" dirty="0"/>
              <a:t>struct Base </a:t>
            </a:r>
            <a:r>
              <a:rPr lang="zh-CN" altLang="en-US" dirty="0"/>
              <a:t>不冲突的 </a:t>
            </a:r>
            <a:r>
              <a:rPr lang="en-US" altLang="zh-CN" dirty="0"/>
              <a:t>void Base() {}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259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38058DD-FEC1-4D17-974D-044F5FCE7C21}"/>
              </a:ext>
            </a:extLst>
          </p:cNvPr>
          <p:cNvSpPr txBox="1"/>
          <p:nvPr/>
        </p:nvSpPr>
        <p:spPr>
          <a:xfrm>
            <a:off x="0" y="24408"/>
            <a:ext cx="9144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C++</a:t>
            </a:r>
            <a:r>
              <a:rPr lang="zh-CN" altLang="en-US" sz="2400" b="1" dirty="0"/>
              <a:t>中</a:t>
            </a:r>
            <a:r>
              <a:rPr lang="en-US" altLang="zh-CN" sz="2400" b="1" dirty="0"/>
              <a:t>struct</a:t>
            </a:r>
            <a:endParaRPr lang="zh-CN" altLang="en-US" dirty="0"/>
          </a:p>
          <a:p>
            <a:r>
              <a:rPr lang="en-US" altLang="zh-CN" dirty="0"/>
              <a:t>C++</a:t>
            </a:r>
            <a:r>
              <a:rPr lang="zh-CN" altLang="en-US" dirty="0"/>
              <a:t>结构体中不仅可以定义数据，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还可以定义函数</a:t>
            </a:r>
            <a:r>
              <a:rPr lang="zh-CN" altLang="en-US" dirty="0"/>
              <a:t>。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结构体中可以使用访问修饰符，如：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结构体使用可以直接使用不带</a:t>
            </a:r>
            <a:r>
              <a:rPr lang="en-US" altLang="zh-CN" dirty="0"/>
              <a:t>struct</a:t>
            </a:r>
            <a:r>
              <a:rPr lang="zh-CN" altLang="en-US" dirty="0"/>
              <a:t>。</a:t>
            </a:r>
          </a:p>
          <a:p>
            <a:r>
              <a:rPr lang="en-US" altLang="zh-CN" b="1" dirty="0"/>
              <a:t>C++</a:t>
            </a:r>
            <a:r>
              <a:rPr lang="zh-CN" altLang="en-US" b="1" dirty="0"/>
              <a:t>继承</a:t>
            </a:r>
          </a:p>
          <a:p>
            <a:r>
              <a:rPr lang="zh-CN" altLang="en-US" dirty="0"/>
              <a:t>若结构体的名字与函数名相同，可以正常运行且正常的调用！</a:t>
            </a:r>
            <a:r>
              <a:rPr lang="zh-CN" altLang="en-US" b="1" dirty="0"/>
              <a:t>但是定义结构体变量时候只</a:t>
            </a:r>
            <a:endParaRPr lang="en-US" altLang="zh-CN" b="1" dirty="0"/>
          </a:p>
          <a:p>
            <a:endParaRPr lang="en-US" altLang="zh-CN" b="1" dirty="0">
              <a:highlight>
                <a:srgbClr val="FFFF00"/>
              </a:highlight>
            </a:endParaRPr>
          </a:p>
          <a:p>
            <a:r>
              <a:rPr lang="zh-CN" altLang="en-US" b="1" dirty="0">
                <a:highlight>
                  <a:srgbClr val="FFFF00"/>
                </a:highlight>
              </a:rPr>
              <a:t>用用带</a:t>
            </a:r>
            <a:r>
              <a:rPr lang="en-US" altLang="zh-CN" b="1" dirty="0">
                <a:highlight>
                  <a:srgbClr val="FFFF00"/>
                </a:highlight>
              </a:rPr>
              <a:t>struct</a:t>
            </a:r>
            <a:r>
              <a:rPr lang="zh-CN" altLang="en-US" b="1" dirty="0">
                <a:highlight>
                  <a:srgbClr val="FFFF00"/>
                </a:highlight>
              </a:rPr>
              <a:t>的</a:t>
            </a:r>
            <a:r>
              <a:rPr lang="zh-CN" altLang="en-US" b="1" dirty="0"/>
              <a:t>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9C2DF2-C0EA-4546-A6B8-2B0B2258E0F2}"/>
              </a:ext>
            </a:extLst>
          </p:cNvPr>
          <p:cNvSpPr txBox="1"/>
          <p:nvPr/>
        </p:nvSpPr>
        <p:spPr>
          <a:xfrm>
            <a:off x="107504" y="2355726"/>
            <a:ext cx="21602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未添加同名函数前：</a:t>
            </a:r>
          </a:p>
          <a:p>
            <a:endParaRPr lang="zh-CN" altLang="en-US" dirty="0"/>
          </a:p>
          <a:p>
            <a:r>
              <a:rPr lang="en-US" altLang="zh-CN" dirty="0"/>
              <a:t>struct Student {</a:t>
            </a:r>
          </a:p>
          <a:p>
            <a:endParaRPr lang="en-US" altLang="zh-CN" dirty="0"/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Student(){}</a:t>
            </a:r>
          </a:p>
          <a:p>
            <a:r>
              <a:rPr lang="en-US" altLang="zh-CN" dirty="0"/>
              <a:t>Struct Student s; //ok</a:t>
            </a:r>
          </a:p>
          <a:p>
            <a:r>
              <a:rPr lang="en-US" altLang="zh-CN" dirty="0"/>
              <a:t>Student s;  //ok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123A65-047D-44CA-9028-50B074DF7FAA}"/>
              </a:ext>
            </a:extLst>
          </p:cNvPr>
          <p:cNvSpPr txBox="1"/>
          <p:nvPr/>
        </p:nvSpPr>
        <p:spPr>
          <a:xfrm>
            <a:off x="3851920" y="2494225"/>
            <a:ext cx="22086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添加同名函数后：</a:t>
            </a:r>
          </a:p>
          <a:p>
            <a:endParaRPr lang="zh-CN" altLang="en-US" dirty="0"/>
          </a:p>
          <a:p>
            <a:r>
              <a:rPr lang="en-US" altLang="zh-CN" dirty="0"/>
              <a:t>struct Student {</a:t>
            </a:r>
          </a:p>
          <a:p>
            <a:endParaRPr lang="en-US" altLang="zh-CN" dirty="0"/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Student(){}</a:t>
            </a:r>
          </a:p>
          <a:p>
            <a:r>
              <a:rPr lang="en-US" altLang="zh-CN" dirty="0"/>
              <a:t>Struct Student s; //ok</a:t>
            </a:r>
          </a:p>
          <a:p>
            <a:r>
              <a:rPr lang="en-US" altLang="zh-CN" b="1" dirty="0"/>
              <a:t>Student s;  //error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7099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4490738-5968-4EC2-9B5D-6BF03547D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056032"/>
              </p:ext>
            </p:extLst>
          </p:nvPr>
        </p:nvGraphicFramePr>
        <p:xfrm>
          <a:off x="24284" y="0"/>
          <a:ext cx="8220124" cy="4532300"/>
        </p:xfrm>
        <a:graphic>
          <a:graphicData uri="http://schemas.openxmlformats.org/drawingml/2006/table">
            <a:tbl>
              <a:tblPr/>
              <a:tblGrid>
                <a:gridCol w="4110062">
                  <a:extLst>
                    <a:ext uri="{9D8B030D-6E8A-4147-A177-3AD203B41FA5}">
                      <a16:colId xmlns:a16="http://schemas.microsoft.com/office/drawing/2014/main" val="168014302"/>
                    </a:ext>
                  </a:extLst>
                </a:gridCol>
                <a:gridCol w="4110062">
                  <a:extLst>
                    <a:ext uri="{9D8B030D-6E8A-4147-A177-3AD203B41FA5}">
                      <a16:colId xmlns:a16="http://schemas.microsoft.com/office/drawing/2014/main" val="3155771570"/>
                    </a:ext>
                  </a:extLst>
                </a:gridCol>
              </a:tblGrid>
              <a:tr h="482987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b="1" dirty="0">
                          <a:effectLst/>
                        </a:rPr>
                        <a:t>C</a:t>
                      </a:r>
                    </a:p>
                  </a:txBody>
                  <a:tcPr marL="83649" marR="83649" marT="41825" marB="418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b="1" dirty="0">
                          <a:effectLst/>
                        </a:rPr>
                        <a:t>C++</a:t>
                      </a:r>
                    </a:p>
                  </a:txBody>
                  <a:tcPr marL="83649" marR="83649" marT="41825" marB="418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854173"/>
                  </a:ext>
                </a:extLst>
              </a:tr>
              <a:tr h="45268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b="0">
                          <a:effectLst/>
                        </a:rPr>
                        <a:t>不能将函数放在结构体声明</a:t>
                      </a:r>
                    </a:p>
                  </a:txBody>
                  <a:tcPr marL="83649" marR="83649" marT="41825" marB="418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b="0">
                          <a:effectLst/>
                        </a:rPr>
                        <a:t>能将函数放在结构体声明</a:t>
                      </a:r>
                    </a:p>
                  </a:txBody>
                  <a:tcPr marL="83649" marR="83649" marT="41825" marB="418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053367"/>
                  </a:ext>
                </a:extLst>
              </a:tr>
              <a:tr h="79219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b="0">
                          <a:effectLst/>
                        </a:rPr>
                        <a:t>在</a:t>
                      </a:r>
                      <a:r>
                        <a:rPr lang="en-US" altLang="zh-CN" sz="2000" b="0">
                          <a:effectLst/>
                        </a:rPr>
                        <a:t>C</a:t>
                      </a:r>
                      <a:r>
                        <a:rPr lang="zh-CN" altLang="en-US" sz="2000" b="0">
                          <a:effectLst/>
                        </a:rPr>
                        <a:t>结构体声明中不能使用</a:t>
                      </a:r>
                      <a:r>
                        <a:rPr lang="en-US" altLang="zh-CN" sz="2000" b="0">
                          <a:effectLst/>
                        </a:rPr>
                        <a:t>C++</a:t>
                      </a:r>
                      <a:r>
                        <a:rPr lang="zh-CN" altLang="en-US" sz="2000" b="0">
                          <a:effectLst/>
                        </a:rPr>
                        <a:t>访问修饰符。</a:t>
                      </a:r>
                    </a:p>
                  </a:txBody>
                  <a:tcPr marL="83649" marR="83649" marT="41825" marB="418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>
                          <a:effectLst/>
                        </a:rPr>
                        <a:t>public、protected、private </a:t>
                      </a:r>
                      <a:r>
                        <a:rPr lang="zh-CN" altLang="en-US" sz="2000" b="0">
                          <a:effectLst/>
                        </a:rPr>
                        <a:t>在</a:t>
                      </a:r>
                      <a:r>
                        <a:rPr lang="en-US" sz="2000" b="0">
                          <a:effectLst/>
                        </a:rPr>
                        <a:t>C++</a:t>
                      </a:r>
                      <a:r>
                        <a:rPr lang="zh-CN" altLang="en-US" sz="2000" b="0">
                          <a:effectLst/>
                        </a:rPr>
                        <a:t>中可以使用。</a:t>
                      </a:r>
                    </a:p>
                  </a:txBody>
                  <a:tcPr marL="83649" marR="83649" marT="41825" marB="418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877038"/>
                  </a:ext>
                </a:extLst>
              </a:tr>
              <a:tr h="79219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b="0">
                          <a:effectLst/>
                        </a:rPr>
                        <a:t>在</a:t>
                      </a:r>
                      <a:r>
                        <a:rPr lang="en-US" altLang="zh-CN" sz="2000" b="0">
                          <a:effectLst/>
                        </a:rPr>
                        <a:t>C</a:t>
                      </a:r>
                      <a:r>
                        <a:rPr lang="zh-CN" altLang="en-US" sz="2000" b="0">
                          <a:effectLst/>
                        </a:rPr>
                        <a:t>中定义结构体变量，如果使用了下面定义必须加</a:t>
                      </a:r>
                      <a:r>
                        <a:rPr lang="en-US" altLang="zh-CN" sz="2000" b="0">
                          <a:effectLst/>
                        </a:rPr>
                        <a:t>struct</a:t>
                      </a:r>
                      <a:r>
                        <a:rPr lang="zh-CN" altLang="en-US" sz="2000" b="0">
                          <a:effectLst/>
                        </a:rPr>
                        <a:t>。</a:t>
                      </a:r>
                    </a:p>
                  </a:txBody>
                  <a:tcPr marL="83649" marR="83649" marT="41825" marB="418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b="0">
                          <a:effectLst/>
                        </a:rPr>
                        <a:t>可以不加</a:t>
                      </a:r>
                      <a:r>
                        <a:rPr lang="en-US" sz="2000" b="0">
                          <a:effectLst/>
                        </a:rPr>
                        <a:t>struct</a:t>
                      </a:r>
                    </a:p>
                  </a:txBody>
                  <a:tcPr marL="83649" marR="83649" marT="41825" marB="418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961444"/>
                  </a:ext>
                </a:extLst>
              </a:tr>
              <a:tr h="79219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b="0">
                          <a:effectLst/>
                        </a:rPr>
                        <a:t>结构体不能继承（没有这一概念）。</a:t>
                      </a:r>
                    </a:p>
                  </a:txBody>
                  <a:tcPr marL="83649" marR="83649" marT="41825" marB="418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b="0">
                          <a:effectLst/>
                        </a:rPr>
                        <a:t>可以继承</a:t>
                      </a:r>
                    </a:p>
                  </a:txBody>
                  <a:tcPr marL="83649" marR="83649" marT="41825" marB="418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395823"/>
                  </a:ext>
                </a:extLst>
              </a:tr>
              <a:tr h="113170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b="0">
                          <a:effectLst/>
                        </a:rPr>
                        <a:t>若结构体的名字与函数名相同，可以正常运行且正常的调用！</a:t>
                      </a:r>
                    </a:p>
                  </a:txBody>
                  <a:tcPr marL="83649" marR="83649" marT="41825" marB="418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b="0" dirty="0">
                          <a:effectLst/>
                        </a:rPr>
                        <a:t>若结构体的名字与函数名相同，使用结构体，只能使用带</a:t>
                      </a:r>
                      <a:r>
                        <a:rPr lang="en-US" altLang="zh-CN" sz="2000" b="0" dirty="0">
                          <a:effectLst/>
                        </a:rPr>
                        <a:t>struct</a:t>
                      </a:r>
                      <a:r>
                        <a:rPr lang="zh-CN" altLang="en-US" sz="2000" b="0" dirty="0">
                          <a:effectLst/>
                        </a:rPr>
                        <a:t>定义！</a:t>
                      </a:r>
                    </a:p>
                  </a:txBody>
                  <a:tcPr marL="83649" marR="83649" marT="41825" marB="418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329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17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731FDE1-39D3-4C99-8960-EFCB757D71C1}"/>
              </a:ext>
            </a:extLst>
          </p:cNvPr>
          <p:cNvSpPr txBox="1"/>
          <p:nvPr/>
        </p:nvSpPr>
        <p:spPr>
          <a:xfrm>
            <a:off x="0" y="0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类的一个特征就是封装，</a:t>
            </a:r>
            <a:r>
              <a:rPr lang="en-US" altLang="zh-CN" dirty="0"/>
              <a:t>public</a:t>
            </a:r>
            <a:r>
              <a:rPr lang="zh-CN" altLang="en-US" dirty="0"/>
              <a:t>和</a:t>
            </a:r>
            <a:r>
              <a:rPr lang="en-US" altLang="zh-CN" dirty="0"/>
              <a:t>private</a:t>
            </a:r>
            <a:r>
              <a:rPr lang="zh-CN" altLang="en-US" dirty="0"/>
              <a:t>作用就是实现这一目的。所以：</a:t>
            </a:r>
          </a:p>
          <a:p>
            <a:endParaRPr lang="zh-CN" altLang="en-US" dirty="0"/>
          </a:p>
          <a:p>
            <a:r>
              <a:rPr lang="zh-CN" altLang="en-US" dirty="0"/>
              <a:t>用户代码（类外）可以访问</a:t>
            </a:r>
            <a:r>
              <a:rPr lang="en-US" altLang="zh-CN" dirty="0"/>
              <a:t>public</a:t>
            </a:r>
            <a:r>
              <a:rPr lang="zh-CN" altLang="en-US" dirty="0"/>
              <a:t>成员而不能访问</a:t>
            </a:r>
            <a:r>
              <a:rPr lang="en-US" altLang="zh-CN" dirty="0"/>
              <a:t>private</a:t>
            </a:r>
            <a:r>
              <a:rPr lang="zh-CN" altLang="en-US" dirty="0"/>
              <a:t>成员；</a:t>
            </a:r>
            <a:r>
              <a:rPr lang="en-US" altLang="zh-CN" dirty="0">
                <a:highlight>
                  <a:srgbClr val="FFFF00"/>
                </a:highlight>
              </a:rPr>
              <a:t>private</a:t>
            </a:r>
            <a:r>
              <a:rPr lang="zh-CN" altLang="en-US" dirty="0">
                <a:highlight>
                  <a:srgbClr val="FFFF00"/>
                </a:highlight>
              </a:rPr>
              <a:t>成员只能由类成员（类内）和友元访问。</a:t>
            </a:r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类的另一个特征就是继承，</a:t>
            </a:r>
            <a:r>
              <a:rPr lang="en-US" altLang="zh-CN" dirty="0"/>
              <a:t>protected</a:t>
            </a:r>
            <a:r>
              <a:rPr lang="zh-CN" altLang="en-US" dirty="0"/>
              <a:t>的作用就是实现这一目的。所以：</a:t>
            </a:r>
          </a:p>
          <a:p>
            <a:endParaRPr lang="zh-CN" altLang="en-US" dirty="0"/>
          </a:p>
          <a:p>
            <a:r>
              <a:rPr lang="en-US" altLang="zh-CN" dirty="0">
                <a:highlight>
                  <a:srgbClr val="FFFF00"/>
                </a:highlight>
              </a:rPr>
              <a:t>protected</a:t>
            </a:r>
            <a:r>
              <a:rPr lang="zh-CN" altLang="en-US" dirty="0">
                <a:highlight>
                  <a:srgbClr val="FFFF00"/>
                </a:highlight>
              </a:rPr>
              <a:t>成员可以被派生类对象访问</a:t>
            </a:r>
            <a:r>
              <a:rPr lang="zh-CN" altLang="en-US" dirty="0"/>
              <a:t>，不能被用户代码（</a:t>
            </a:r>
            <a:r>
              <a:rPr lang="zh-CN" altLang="en-US" b="1" dirty="0"/>
              <a:t>类外</a:t>
            </a:r>
            <a:r>
              <a:rPr lang="zh-CN" altLang="en-US" dirty="0"/>
              <a:t>）访问。</a:t>
            </a:r>
          </a:p>
        </p:txBody>
      </p:sp>
    </p:spTree>
    <p:extLst>
      <p:ext uri="{BB962C8B-B14F-4D97-AF65-F5344CB8AC3E}">
        <p14:creationId xmlns:p14="http://schemas.microsoft.com/office/powerpoint/2010/main" val="289122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C2B8D9-AB2F-42CD-AA4E-6863A7C63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4" y="0"/>
            <a:ext cx="4901453" cy="5143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896D7A-681B-4F08-8263-F53E8CDDA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517"/>
          <a:stretch/>
        </p:blipFill>
        <p:spPr>
          <a:xfrm>
            <a:off x="4242546" y="0"/>
            <a:ext cx="49014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77C9714-F796-4EBE-9B8A-D0B7D1D42586}"/>
              </a:ext>
            </a:extLst>
          </p:cNvPr>
          <p:cNvSpPr txBox="1"/>
          <p:nvPr/>
        </p:nvSpPr>
        <p:spPr>
          <a:xfrm>
            <a:off x="0" y="1"/>
            <a:ext cx="9144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联合（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union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zh-CN" altLang="en-US" dirty="0"/>
              <a:t>是一种节省空间的特殊的类，一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union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可以有多个数据成员，但是在任意时刻只有一个数据成员可以有值</a:t>
            </a:r>
            <a:r>
              <a:rPr lang="zh-CN" altLang="en-US" dirty="0"/>
              <a:t>。当某个成员被赋值后其他成员变为未定义状态。联合有如下特点：</a:t>
            </a:r>
          </a:p>
          <a:p>
            <a:endParaRPr lang="zh-CN" altLang="en-US" dirty="0"/>
          </a:p>
          <a:p>
            <a:r>
              <a:rPr lang="zh-CN" altLang="en-US" dirty="0"/>
              <a:t>默认访问控制符为 </a:t>
            </a:r>
            <a:r>
              <a:rPr lang="en-US" altLang="zh-CN" dirty="0"/>
              <a:t>public</a:t>
            </a:r>
          </a:p>
          <a:p>
            <a:r>
              <a:rPr lang="zh-CN" altLang="en-US" dirty="0"/>
              <a:t>可以含有构造函数、析构函数</a:t>
            </a:r>
          </a:p>
          <a:p>
            <a:r>
              <a:rPr lang="zh-CN" altLang="en-US" dirty="0"/>
              <a:t>不能含有引用类型的成员</a:t>
            </a:r>
          </a:p>
          <a:p>
            <a:r>
              <a:rPr lang="zh-CN" altLang="en-US" dirty="0"/>
              <a:t>不能继承自其他类，不能作为基类</a:t>
            </a:r>
          </a:p>
          <a:p>
            <a:r>
              <a:rPr lang="zh-CN" altLang="en-US" dirty="0"/>
              <a:t>不能含有虚函数</a:t>
            </a:r>
          </a:p>
          <a:p>
            <a:r>
              <a:rPr lang="zh-CN" altLang="en-US" dirty="0"/>
              <a:t>匿名 </a:t>
            </a:r>
            <a:r>
              <a:rPr lang="en-US" altLang="zh-CN" dirty="0"/>
              <a:t>union </a:t>
            </a:r>
            <a:r>
              <a:rPr lang="zh-CN" altLang="en-US" dirty="0"/>
              <a:t>在定义所在作用域可直接访问 </a:t>
            </a:r>
            <a:r>
              <a:rPr lang="en-US" altLang="zh-CN" dirty="0"/>
              <a:t>union </a:t>
            </a:r>
            <a:r>
              <a:rPr lang="zh-CN" altLang="en-US" dirty="0"/>
              <a:t>成员</a:t>
            </a:r>
          </a:p>
          <a:p>
            <a:r>
              <a:rPr lang="zh-CN" altLang="en-US" dirty="0"/>
              <a:t>匿名 </a:t>
            </a:r>
            <a:r>
              <a:rPr lang="en-US" altLang="zh-CN" dirty="0"/>
              <a:t>union </a:t>
            </a:r>
            <a:r>
              <a:rPr lang="zh-CN" altLang="en-US" dirty="0"/>
              <a:t>不能包含 </a:t>
            </a:r>
            <a:r>
              <a:rPr lang="en-US" altLang="zh-CN" dirty="0"/>
              <a:t>protected </a:t>
            </a:r>
            <a:r>
              <a:rPr lang="zh-CN" altLang="en-US" dirty="0"/>
              <a:t>成员或 </a:t>
            </a:r>
            <a:r>
              <a:rPr lang="en-US" altLang="zh-CN" dirty="0"/>
              <a:t>private </a:t>
            </a:r>
            <a:r>
              <a:rPr lang="zh-CN" altLang="en-US" dirty="0"/>
              <a:t>成员</a:t>
            </a:r>
          </a:p>
          <a:p>
            <a:r>
              <a:rPr lang="zh-CN" altLang="en-US" dirty="0"/>
              <a:t>全局匿名联合必须是静态（</a:t>
            </a:r>
            <a:r>
              <a:rPr lang="en-US" altLang="zh-CN" dirty="0"/>
              <a:t>static</a:t>
            </a:r>
            <a:r>
              <a:rPr lang="zh-CN" altLang="en-US" dirty="0"/>
              <a:t>）的</a:t>
            </a:r>
          </a:p>
        </p:txBody>
      </p:sp>
    </p:spTree>
    <p:extLst>
      <p:ext uri="{BB962C8B-B14F-4D97-AF65-F5344CB8AC3E}">
        <p14:creationId xmlns:p14="http://schemas.microsoft.com/office/powerpoint/2010/main" val="27728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9A6F1E0-7DB5-4E2D-B4A6-7F80942D5A90}"/>
              </a:ext>
            </a:extLst>
          </p:cNvPr>
          <p:cNvSpPr txBox="1"/>
          <p:nvPr/>
        </p:nvSpPr>
        <p:spPr>
          <a:xfrm>
            <a:off x="0" y="0"/>
            <a:ext cx="7776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explicit </a:t>
            </a:r>
            <a:r>
              <a:rPr lang="zh-CN" altLang="en-US" dirty="0"/>
              <a:t>修饰构造函数时，可以防止隐式转换和复制初始化</a:t>
            </a:r>
          </a:p>
          <a:p>
            <a:r>
              <a:rPr lang="en-US" altLang="zh-CN" dirty="0"/>
              <a:t>explicit </a:t>
            </a:r>
            <a:r>
              <a:rPr lang="zh-CN" altLang="en-US" dirty="0"/>
              <a:t>修饰转换函数，防止隐式转换，但按语境转换除外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9D1AD6-DC07-43CC-B340-952DC3DCB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331"/>
            <a:ext cx="8005815" cy="44971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82D326-8392-4136-B08E-99F747203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-18008"/>
            <a:ext cx="3419872" cy="177629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E1524CB-745A-4828-83FE-BDD72B008C05}"/>
              </a:ext>
            </a:extLst>
          </p:cNvPr>
          <p:cNvSpPr/>
          <p:nvPr/>
        </p:nvSpPr>
        <p:spPr>
          <a:xfrm>
            <a:off x="323528" y="3651870"/>
            <a:ext cx="40324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5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42542E4-F499-42C6-BD3A-B42B3064835F}"/>
              </a:ext>
            </a:extLst>
          </p:cNvPr>
          <p:cNvSpPr txBox="1"/>
          <p:nvPr/>
        </p:nvSpPr>
        <p:spPr>
          <a:xfrm>
            <a:off x="0" y="0"/>
            <a:ext cx="914400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在 </a:t>
            </a:r>
            <a:r>
              <a:rPr lang="en-US" altLang="zh-CN" sz="2000" b="1" dirty="0"/>
              <a:t>C++ </a:t>
            </a:r>
            <a:r>
              <a:rPr lang="zh-CN" altLang="en-US" sz="2000" b="1" dirty="0"/>
              <a:t>中，</a:t>
            </a:r>
            <a:r>
              <a:rPr lang="en-US" altLang="zh-CN" sz="2000" b="1" dirty="0"/>
              <a:t>`explicit` </a:t>
            </a:r>
            <a:r>
              <a:rPr lang="zh-CN" altLang="en-US" sz="2000" b="1" dirty="0"/>
              <a:t>关键字用于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阻止</a:t>
            </a:r>
            <a:r>
              <a:rPr lang="zh-CN" altLang="en-US" sz="2000" b="1" dirty="0"/>
              <a:t>编译器进行非预期的隐式类型转换。</a:t>
            </a:r>
            <a:r>
              <a:rPr lang="zh-CN" altLang="en-US" dirty="0"/>
              <a:t>然而，对于被 </a:t>
            </a:r>
            <a:r>
              <a:rPr lang="en-US" altLang="zh-CN" dirty="0"/>
              <a:t>`explicit` </a:t>
            </a:r>
            <a:r>
              <a:rPr lang="zh-CN" altLang="en-US" dirty="0"/>
              <a:t>修饰的</a:t>
            </a:r>
            <a:r>
              <a:rPr lang="zh-CN" altLang="en-US" b="1" dirty="0"/>
              <a:t>转换函数</a:t>
            </a:r>
            <a:r>
              <a:rPr lang="zh-CN" altLang="en-US" dirty="0"/>
              <a:t>，</a:t>
            </a:r>
            <a:r>
              <a:rPr lang="en-US" altLang="zh-CN" dirty="0"/>
              <a:t>C++ </a:t>
            </a:r>
            <a:r>
              <a:rPr lang="zh-CN" altLang="en-US" dirty="0"/>
              <a:t>标准允许在某些特定的语境中进行隐式类型转换，这就是所谓的 </a:t>
            </a:r>
            <a:r>
              <a:rPr lang="en-US" altLang="zh-CN" dirty="0"/>
              <a:t>"</a:t>
            </a:r>
            <a:r>
              <a:rPr lang="zh-CN" altLang="en-US" dirty="0"/>
              <a:t>按语境转换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contextual conversion</a:t>
            </a:r>
            <a:r>
              <a:rPr lang="zh-CN" altLang="en-US" dirty="0"/>
              <a:t>）。</a:t>
            </a:r>
            <a:r>
              <a:rPr lang="en-US" altLang="zh-CN" dirty="0"/>
              <a:t>“</a:t>
            </a:r>
          </a:p>
          <a:p>
            <a:r>
              <a:rPr lang="zh-CN" altLang="en-US" dirty="0"/>
              <a:t>按语境转换</a:t>
            </a:r>
            <a:r>
              <a:rPr lang="en-US" altLang="zh-CN" dirty="0"/>
              <a:t>" </a:t>
            </a:r>
            <a:r>
              <a:rPr lang="zh-CN" altLang="en-US" dirty="0"/>
              <a:t>的语境包括：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b="1" dirty="0">
                <a:highlight>
                  <a:srgbClr val="FFFF00"/>
                </a:highlight>
              </a:rPr>
              <a:t>`if`</a:t>
            </a:r>
            <a:r>
              <a:rPr lang="zh-CN" altLang="en-US" b="1" dirty="0">
                <a:highlight>
                  <a:srgbClr val="FFFF00"/>
                </a:highlight>
              </a:rPr>
              <a:t>、</a:t>
            </a:r>
            <a:r>
              <a:rPr lang="en-US" altLang="zh-CN" b="1" dirty="0">
                <a:highlight>
                  <a:srgbClr val="FFFF00"/>
                </a:highlight>
              </a:rPr>
              <a:t>`while`</a:t>
            </a:r>
            <a:r>
              <a:rPr lang="zh-CN" altLang="en-US" b="1" dirty="0">
                <a:highlight>
                  <a:srgbClr val="FFFF00"/>
                </a:highlight>
              </a:rPr>
              <a:t>、</a:t>
            </a:r>
            <a:r>
              <a:rPr lang="en-US" altLang="zh-CN" b="1" dirty="0">
                <a:highlight>
                  <a:srgbClr val="FFFF00"/>
                </a:highlight>
              </a:rPr>
              <a:t>`for` </a:t>
            </a:r>
            <a:r>
              <a:rPr lang="zh-CN" altLang="en-US" dirty="0"/>
              <a:t>语句的条件表达式</a:t>
            </a:r>
            <a:r>
              <a:rPr lang="en-US" altLang="zh-CN" dirty="0">
                <a:highlight>
                  <a:srgbClr val="FFFF00"/>
                </a:highlight>
              </a:rPr>
              <a:t>- `</a:t>
            </a:r>
            <a:r>
              <a:rPr lang="en-US" altLang="zh-CN" b="1" dirty="0">
                <a:highlight>
                  <a:srgbClr val="FFFF00"/>
                </a:highlight>
              </a:rPr>
              <a:t>switch</a:t>
            </a:r>
            <a:r>
              <a:rPr lang="en-US" altLang="zh-CN" dirty="0">
                <a:highlight>
                  <a:srgbClr val="FFFF00"/>
                </a:highlight>
              </a:rPr>
              <a:t>` </a:t>
            </a:r>
            <a:r>
              <a:rPr lang="zh-CN" altLang="en-US" dirty="0"/>
              <a:t>语句的控制表达式</a:t>
            </a:r>
            <a:r>
              <a:rPr lang="en-US" altLang="zh-CN" dirty="0"/>
              <a:t>- </a:t>
            </a:r>
            <a:r>
              <a:rPr lang="zh-CN" altLang="en-US" dirty="0"/>
              <a:t>三元条件运算符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`?:`</a:t>
            </a:r>
            <a:r>
              <a:rPr lang="en-US" altLang="zh-CN" dirty="0">
                <a:highlight>
                  <a:srgbClr val="FFFF00"/>
                </a:highlight>
              </a:rPr>
              <a:t> </a:t>
            </a:r>
            <a:r>
              <a:rPr lang="zh-CN" altLang="en-US" dirty="0"/>
              <a:t>的条件表达式</a:t>
            </a:r>
            <a:r>
              <a:rPr lang="en-US" altLang="zh-CN" dirty="0">
                <a:highlight>
                  <a:srgbClr val="FFFF00"/>
                </a:highlight>
              </a:rPr>
              <a:t>- `</a:t>
            </a:r>
            <a:r>
              <a:rPr lang="en-US" altLang="zh-CN" b="1" dirty="0" err="1">
                <a:highlight>
                  <a:srgbClr val="FFFF00"/>
                </a:highlight>
              </a:rPr>
              <a:t>static_assert</a:t>
            </a:r>
            <a:r>
              <a:rPr lang="en-US" altLang="zh-CN" dirty="0">
                <a:highlight>
                  <a:srgbClr val="FFFF00"/>
                </a:highlight>
              </a:rPr>
              <a:t>` </a:t>
            </a:r>
            <a:r>
              <a:rPr lang="zh-CN" altLang="en-US" dirty="0"/>
              <a:t>声明</a:t>
            </a:r>
            <a:r>
              <a:rPr lang="en-US" altLang="zh-CN" dirty="0">
                <a:highlight>
                  <a:srgbClr val="FFFF00"/>
                </a:highlight>
              </a:rPr>
              <a:t>- `</a:t>
            </a:r>
            <a:r>
              <a:rPr lang="en-US" altLang="zh-CN" b="1" dirty="0" err="1">
                <a:highlight>
                  <a:srgbClr val="FFFF00"/>
                </a:highlight>
              </a:rPr>
              <a:t>noexcept</a:t>
            </a:r>
            <a:r>
              <a:rPr lang="en-US" altLang="zh-CN" dirty="0">
                <a:highlight>
                  <a:srgbClr val="FFFF00"/>
                </a:highlight>
              </a:rPr>
              <a:t>` </a:t>
            </a:r>
            <a:r>
              <a:rPr lang="zh-CN" altLang="en-US" dirty="0"/>
              <a:t>表达式</a:t>
            </a:r>
            <a:r>
              <a:rPr lang="en-US" altLang="zh-CN" dirty="0"/>
              <a:t>- </a:t>
            </a:r>
            <a:r>
              <a:rPr lang="zh-CN" altLang="en-US" b="1" dirty="0">
                <a:highlight>
                  <a:srgbClr val="FFFF00"/>
                </a:highlight>
              </a:rPr>
              <a:t>布尔上下文</a:t>
            </a:r>
            <a:r>
              <a:rPr lang="zh-CN" altLang="en-US" dirty="0"/>
              <a:t>中的转换函数在这些语境中，即使转换函数被 </a:t>
            </a:r>
            <a:r>
              <a:rPr lang="en-US" altLang="zh-CN" dirty="0"/>
              <a:t>`explicit` </a:t>
            </a:r>
            <a:r>
              <a:rPr lang="zh-CN" altLang="en-US" dirty="0"/>
              <a:t>修饰，也可以进行隐式类型转换。</a:t>
            </a: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这是因为在这些语境中，</a:t>
            </a:r>
            <a:r>
              <a:rPr lang="zh-CN" altLang="en-US" dirty="0">
                <a:solidFill>
                  <a:srgbClr val="FF0000"/>
                </a:solidFill>
              </a:rPr>
              <a:t>类型转换的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目的通常很明确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不太可能引发误解。例如，在 </a:t>
            </a:r>
            <a:r>
              <a:rPr lang="en-US" altLang="zh-CN" dirty="0"/>
              <a:t>`if (b1);` </a:t>
            </a:r>
            <a:r>
              <a:rPr lang="zh-CN" altLang="en-US" dirty="0"/>
              <a:t>和 </a:t>
            </a:r>
            <a:r>
              <a:rPr lang="en-US" altLang="zh-CN" dirty="0"/>
              <a:t>`bool b6(b1);` </a:t>
            </a:r>
            <a:r>
              <a:rPr lang="zh-CN" altLang="en-US" dirty="0"/>
              <a:t>这两行代码中，</a:t>
            </a:r>
            <a:r>
              <a:rPr lang="en-US" altLang="zh-CN" dirty="0"/>
              <a:t>`B` </a:t>
            </a:r>
            <a:r>
              <a:rPr lang="zh-CN" altLang="en-US" dirty="0"/>
              <a:t>类型的对象 </a:t>
            </a:r>
            <a:r>
              <a:rPr lang="en-US" altLang="zh-CN" dirty="0"/>
              <a:t>`b1` </a:t>
            </a:r>
            <a:r>
              <a:rPr lang="zh-CN" altLang="en-US" dirty="0"/>
              <a:t>被转换为 </a:t>
            </a:r>
            <a:r>
              <a:rPr lang="en-US" altLang="zh-CN" dirty="0"/>
              <a:t>`bool` </a:t>
            </a:r>
            <a:r>
              <a:rPr lang="zh-CN" altLang="en-US" dirty="0"/>
              <a:t>类型。虽然 </a:t>
            </a:r>
            <a:r>
              <a:rPr lang="en-US" altLang="zh-CN" dirty="0"/>
              <a:t>`B::operator bool()` </a:t>
            </a:r>
            <a:r>
              <a:rPr lang="zh-CN" altLang="en-US" dirty="0"/>
              <a:t>被 </a:t>
            </a:r>
            <a:r>
              <a:rPr lang="en-US" altLang="zh-CN" dirty="0"/>
              <a:t>`explicit` </a:t>
            </a:r>
            <a:r>
              <a:rPr lang="zh-CN" altLang="en-US" dirty="0"/>
              <a:t>修饰，但由于这两种情况都属于按语境转换，所以类型转换仍然可以发生。</a:t>
            </a:r>
          </a:p>
        </p:txBody>
      </p:sp>
    </p:spTree>
    <p:extLst>
      <p:ext uri="{BB962C8B-B14F-4D97-AF65-F5344CB8AC3E}">
        <p14:creationId xmlns:p14="http://schemas.microsoft.com/office/powerpoint/2010/main" val="194936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52697" y="2164797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9A5717-1444-466E-A51C-54D7A46F132D}"/>
              </a:ext>
            </a:extLst>
          </p:cNvPr>
          <p:cNvSpPr txBox="1"/>
          <p:nvPr/>
        </p:nvSpPr>
        <p:spPr>
          <a:xfrm>
            <a:off x="4562584" y="0"/>
            <a:ext cx="447391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//extern_file1.cpp</a:t>
            </a:r>
          </a:p>
          <a:p>
            <a:r>
              <a:rPr lang="en-US" altLang="zh-CN" b="1" dirty="0">
                <a:highlight>
                  <a:srgbClr val="FFFF00"/>
                </a:highlight>
              </a:rPr>
              <a:t>extern const int </a:t>
            </a:r>
            <a:r>
              <a:rPr lang="en-US" altLang="zh-CN" b="1" dirty="0" err="1">
                <a:highlight>
                  <a:srgbClr val="FFFF00"/>
                </a:highlight>
              </a:rPr>
              <a:t>ext</a:t>
            </a:r>
            <a:r>
              <a:rPr lang="en-US" altLang="zh-CN" b="1" dirty="0">
                <a:highlight>
                  <a:srgbClr val="FFFF00"/>
                </a:highlight>
              </a:rPr>
              <a:t>=12;</a:t>
            </a:r>
          </a:p>
          <a:p>
            <a:r>
              <a:rPr lang="en-US" altLang="zh-CN" dirty="0"/>
              <a:t>//extern_file2.cpp</a:t>
            </a:r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/**</a:t>
            </a:r>
          </a:p>
          <a:p>
            <a:r>
              <a:rPr lang="en-US" altLang="zh-CN" dirty="0"/>
              <a:t> * by </a:t>
            </a:r>
            <a:r>
              <a:rPr lang="zh-CN" altLang="en-US" dirty="0"/>
              <a:t>光城</a:t>
            </a:r>
          </a:p>
          <a:p>
            <a:r>
              <a:rPr lang="zh-CN" altLang="en-US" dirty="0"/>
              <a:t> * </a:t>
            </a:r>
            <a:r>
              <a:rPr lang="en-US" altLang="zh-CN" dirty="0"/>
              <a:t>compile: g++ -o file const_file2.cpp const_file1.cpp</a:t>
            </a:r>
          </a:p>
          <a:p>
            <a:r>
              <a:rPr lang="en-US" altLang="zh-CN" dirty="0"/>
              <a:t> * execute: ./file</a:t>
            </a:r>
          </a:p>
          <a:p>
            <a:r>
              <a:rPr lang="en-US" altLang="zh-CN" dirty="0"/>
              <a:t> */</a:t>
            </a:r>
          </a:p>
          <a:p>
            <a:r>
              <a:rPr lang="en-US" altLang="zh-CN" b="1" dirty="0">
                <a:highlight>
                  <a:srgbClr val="FFFF00"/>
                </a:highlight>
              </a:rPr>
              <a:t>extern const int </a:t>
            </a:r>
            <a:r>
              <a:rPr lang="en-US" altLang="zh-CN" b="1" dirty="0" err="1">
                <a:highlight>
                  <a:srgbClr val="FFFF00"/>
                </a:highlight>
              </a:rPr>
              <a:t>ext</a:t>
            </a:r>
            <a:r>
              <a:rPr lang="en-US" altLang="zh-CN" b="1" dirty="0">
                <a:highlight>
                  <a:srgbClr val="FFFF00"/>
                </a:highlight>
              </a:rPr>
              <a:t>;</a:t>
            </a:r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 std::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ext</a:t>
            </a:r>
            <a:r>
              <a:rPr lang="en-US" altLang="zh-CN" dirty="0"/>
              <a:t>&lt;&lt;std::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3BE46E-6EA9-416A-9727-2D3EAF97D0F6}"/>
              </a:ext>
            </a:extLst>
          </p:cNvPr>
          <p:cNvSpPr txBox="1"/>
          <p:nvPr/>
        </p:nvSpPr>
        <p:spPr>
          <a:xfrm>
            <a:off x="0" y="0"/>
            <a:ext cx="40679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// file1.cpp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ext</a:t>
            </a:r>
            <a:endParaRPr lang="en-US" altLang="zh-CN" dirty="0"/>
          </a:p>
          <a:p>
            <a:r>
              <a:rPr lang="en-US" altLang="zh-CN" dirty="0"/>
              <a:t>// file2.cpp</a:t>
            </a:r>
          </a:p>
          <a:p>
            <a:r>
              <a:rPr lang="en-US" altLang="zh-CN" dirty="0"/>
              <a:t>#include&lt;iostream&gt;</a:t>
            </a:r>
          </a:p>
          <a:p>
            <a:endParaRPr lang="en-US" altLang="zh-CN" dirty="0"/>
          </a:p>
          <a:p>
            <a:r>
              <a:rPr lang="en-US" altLang="zh-CN" dirty="0"/>
              <a:t>extern int </a:t>
            </a:r>
            <a:r>
              <a:rPr lang="en-US" altLang="zh-CN" dirty="0" err="1"/>
              <a:t>ext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 std::</a:t>
            </a:r>
            <a:r>
              <a:rPr lang="en-US" altLang="zh-CN" dirty="0" err="1"/>
              <a:t>cout</a:t>
            </a:r>
            <a:r>
              <a:rPr lang="en-US" altLang="zh-CN" dirty="0"/>
              <a:t>&lt;&lt;(ext+10)&lt;&lt;std::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90BF87-58B6-4E34-8A22-4034525405E6}"/>
              </a:ext>
            </a:extLst>
          </p:cNvPr>
          <p:cNvSpPr txBox="1"/>
          <p:nvPr/>
        </p:nvSpPr>
        <p:spPr>
          <a:xfrm>
            <a:off x="0" y="4155926"/>
            <a:ext cx="9108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Ubuntu"/>
              </a:rPr>
              <a:t>小结：可以发现未被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Ubuntu"/>
              </a:rPr>
              <a:t>const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Ubuntu"/>
              </a:rPr>
              <a:t>修饰的变量不需要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Ubuntu"/>
              </a:rPr>
              <a:t>extern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Ubuntu"/>
              </a:rPr>
              <a:t>显式声明！而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Ubuntu"/>
              </a:rPr>
              <a:t>const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Ubuntu"/>
              </a:rPr>
              <a:t>常量需要显式声明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Ubuntu"/>
              </a:rPr>
              <a:t>extern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Ubuntu"/>
              </a:rPr>
              <a:t>，并且需要做初始化！因为常量在定义后就不能被修改，所以定义时必须初始化。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47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8D30EDF-960E-4E43-8E67-3E26544230A8}"/>
              </a:ext>
            </a:extLst>
          </p:cNvPr>
          <p:cNvSpPr txBox="1"/>
          <p:nvPr/>
        </p:nvSpPr>
        <p:spPr>
          <a:xfrm>
            <a:off x="0" y="171093"/>
            <a:ext cx="92525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highlight>
                  <a:srgbClr val="FFFF00"/>
                </a:highlight>
              </a:rPr>
              <a:t>友元</a:t>
            </a:r>
            <a:r>
              <a:rPr lang="zh-CN" altLang="en-US" dirty="0"/>
              <a:t>提供了一种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普通函数</a:t>
            </a:r>
            <a:r>
              <a:rPr lang="zh-CN" altLang="en-US" dirty="0"/>
              <a:t>或者类成员函数 访问另一个类中的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私有或保护成员 </a:t>
            </a:r>
            <a:r>
              <a:rPr lang="zh-CN" altLang="en-US" dirty="0"/>
              <a:t>的机制。也就是说有两种形式的友元：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友元函数</a:t>
            </a:r>
            <a:r>
              <a:rPr lang="zh-CN" altLang="en-US" dirty="0"/>
              <a:t>：普通函数对一个访问某个类中的私有或保护成员。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友元类</a:t>
            </a:r>
            <a:r>
              <a:rPr lang="zh-CN" altLang="en-US" dirty="0"/>
              <a:t>：类</a:t>
            </a:r>
            <a:r>
              <a:rPr lang="en-US" altLang="zh-CN" dirty="0"/>
              <a:t>A</a:t>
            </a:r>
            <a:r>
              <a:rPr lang="zh-CN" altLang="en-US" dirty="0"/>
              <a:t>中的成员函数访问类</a:t>
            </a:r>
            <a:r>
              <a:rPr lang="en-US" altLang="zh-CN" dirty="0"/>
              <a:t>B</a:t>
            </a:r>
            <a:r>
              <a:rPr lang="zh-CN" altLang="en-US" dirty="0"/>
              <a:t>中的私有或保护成员</a:t>
            </a:r>
          </a:p>
          <a:p>
            <a:endParaRPr lang="zh-CN" altLang="en-US" dirty="0"/>
          </a:p>
          <a:p>
            <a:r>
              <a:rPr lang="zh-CN" altLang="en-US" dirty="0"/>
              <a:t>优点：提高了程序的运行效率。</a:t>
            </a:r>
          </a:p>
          <a:p>
            <a:endParaRPr lang="zh-CN" altLang="en-US" dirty="0"/>
          </a:p>
          <a:p>
            <a:r>
              <a:rPr lang="zh-CN" altLang="en-US" dirty="0"/>
              <a:t>缺点：破坏了类的封装性和数据的透明性。</a:t>
            </a:r>
          </a:p>
          <a:p>
            <a:endParaRPr lang="zh-CN" altLang="en-US" dirty="0"/>
          </a:p>
          <a:p>
            <a:r>
              <a:rPr lang="zh-CN" altLang="en-US" dirty="0"/>
              <a:t>总结： </a:t>
            </a:r>
            <a:r>
              <a:rPr lang="en-US" altLang="zh-CN" dirty="0"/>
              <a:t>- </a:t>
            </a:r>
            <a:r>
              <a:rPr lang="zh-CN" altLang="en-US" dirty="0"/>
              <a:t>能访问私有成员 </a:t>
            </a:r>
            <a:r>
              <a:rPr lang="en-US" altLang="zh-CN" dirty="0"/>
              <a:t>- </a:t>
            </a:r>
            <a:r>
              <a:rPr lang="zh-CN" altLang="en-US" dirty="0"/>
              <a:t>破坏封装性 </a:t>
            </a:r>
            <a:r>
              <a:rPr lang="en-US" altLang="zh-CN" dirty="0"/>
              <a:t>- </a:t>
            </a:r>
            <a:r>
              <a:rPr lang="zh-CN" altLang="en-US" dirty="0"/>
              <a:t>友元关系不可传递 </a:t>
            </a:r>
            <a:r>
              <a:rPr lang="en-US" altLang="zh-CN" dirty="0"/>
              <a:t>- </a:t>
            </a:r>
            <a:r>
              <a:rPr lang="zh-CN" altLang="en-US" b="1" dirty="0">
                <a:highlight>
                  <a:srgbClr val="FFFF00"/>
                </a:highlight>
              </a:rPr>
              <a:t>友元关系的单向性 </a:t>
            </a:r>
            <a:r>
              <a:rPr lang="en-US" altLang="zh-CN" dirty="0"/>
              <a:t>- </a:t>
            </a:r>
            <a:r>
              <a:rPr lang="zh-CN" altLang="en-US" dirty="0"/>
              <a:t>友元声明的形式及数量不受限制</a:t>
            </a:r>
          </a:p>
        </p:txBody>
      </p:sp>
    </p:spTree>
    <p:extLst>
      <p:ext uri="{BB962C8B-B14F-4D97-AF65-F5344CB8AC3E}">
        <p14:creationId xmlns:p14="http://schemas.microsoft.com/office/powerpoint/2010/main" val="91700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BA00131-832D-4DDC-87C9-C41101C3C1A3}"/>
              </a:ext>
            </a:extLst>
          </p:cNvPr>
          <p:cNvSpPr txBox="1"/>
          <p:nvPr/>
        </p:nvSpPr>
        <p:spPr>
          <a:xfrm>
            <a:off x="-5432" y="-13573"/>
            <a:ext cx="91494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友元函数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/>
              <a:t>在类声明的任何区域中声明，而定义则在类的外部。</a:t>
            </a:r>
          </a:p>
          <a:p>
            <a:endParaRPr lang="zh-CN" altLang="en-US" dirty="0"/>
          </a:p>
          <a:p>
            <a:r>
              <a:rPr lang="en-US" altLang="zh-CN" dirty="0"/>
              <a:t>friend &lt;</a:t>
            </a:r>
            <a:r>
              <a:rPr lang="zh-CN" altLang="en-US" dirty="0"/>
              <a:t>类型</a:t>
            </a:r>
            <a:r>
              <a:rPr lang="en-US" altLang="zh-CN" dirty="0"/>
              <a:t>&gt;&lt;</a:t>
            </a:r>
            <a:r>
              <a:rPr lang="zh-CN" altLang="en-US" dirty="0"/>
              <a:t>友元函数名</a:t>
            </a:r>
            <a:r>
              <a:rPr lang="en-US" altLang="zh-CN" dirty="0"/>
              <a:t>&gt;(&lt;</a:t>
            </a:r>
            <a:r>
              <a:rPr lang="zh-CN" altLang="en-US" dirty="0"/>
              <a:t>参数表</a:t>
            </a:r>
            <a:r>
              <a:rPr lang="en-US" altLang="zh-CN" dirty="0"/>
              <a:t>&gt;);</a:t>
            </a:r>
          </a:p>
          <a:p>
            <a:r>
              <a:rPr lang="zh-CN" altLang="en-US" dirty="0"/>
              <a:t>注意，友元函数只是一个普通函数，并不是该类的类成员函数，它可以在任何地方调用，友元函数中通过对象名来访问该类的私有或保护成员。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EC85E9-27EB-4274-9F22-5B02348B78E7}"/>
              </a:ext>
            </a:extLst>
          </p:cNvPr>
          <p:cNvSpPr txBox="1"/>
          <p:nvPr/>
        </p:nvSpPr>
        <p:spPr>
          <a:xfrm>
            <a:off x="-5432" y="1740753"/>
            <a:ext cx="91494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友元类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/>
              <a:t>友元类的声明在该类的声明中，而实现在该类外。</a:t>
            </a:r>
          </a:p>
          <a:p>
            <a:endParaRPr lang="zh-CN" altLang="en-US" dirty="0"/>
          </a:p>
          <a:p>
            <a:r>
              <a:rPr lang="en-US" altLang="zh-CN" dirty="0"/>
              <a:t>friend class &lt;</a:t>
            </a:r>
            <a:r>
              <a:rPr lang="zh-CN" altLang="en-US" dirty="0"/>
              <a:t>友元类名</a:t>
            </a:r>
            <a:r>
              <a:rPr lang="en-US" altLang="zh-CN" dirty="0"/>
              <a:t>&gt;;</a:t>
            </a:r>
          </a:p>
          <a:p>
            <a:r>
              <a:rPr lang="zh-CN" altLang="en-US" dirty="0"/>
              <a:t>类</a:t>
            </a:r>
            <a:r>
              <a:rPr lang="en-US" altLang="zh-CN" dirty="0"/>
              <a:t>B</a:t>
            </a:r>
            <a:r>
              <a:rPr lang="zh-CN" altLang="en-US" dirty="0"/>
              <a:t>是类</a:t>
            </a:r>
            <a:r>
              <a:rPr lang="en-US" altLang="zh-CN" dirty="0"/>
              <a:t>A</a:t>
            </a:r>
            <a:r>
              <a:rPr lang="zh-CN" altLang="en-US" dirty="0"/>
              <a:t>的友元，那么类</a:t>
            </a:r>
            <a:r>
              <a:rPr lang="en-US" altLang="zh-CN" dirty="0"/>
              <a:t>B</a:t>
            </a:r>
            <a:r>
              <a:rPr lang="zh-CN" altLang="en-US" dirty="0"/>
              <a:t>可以直接访问</a:t>
            </a:r>
            <a:r>
              <a:rPr lang="en-US" altLang="zh-CN" dirty="0"/>
              <a:t>A</a:t>
            </a:r>
            <a:r>
              <a:rPr lang="zh-CN" altLang="en-US" dirty="0"/>
              <a:t>的私有成员。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440E46-E2FC-472B-84C8-C85075B470EF}"/>
              </a:ext>
            </a:extLst>
          </p:cNvPr>
          <p:cNvSpPr txBox="1"/>
          <p:nvPr/>
        </p:nvSpPr>
        <p:spPr>
          <a:xfrm>
            <a:off x="-5432" y="3216295"/>
            <a:ext cx="91494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/>
              <a:t>友元关系没有继承性 假如类</a:t>
            </a:r>
            <a:r>
              <a:rPr lang="en-US" altLang="zh-CN" dirty="0"/>
              <a:t>B</a:t>
            </a:r>
            <a:r>
              <a:rPr lang="zh-CN" altLang="en-US" dirty="0"/>
              <a:t>是类</a:t>
            </a:r>
            <a:r>
              <a:rPr lang="en-US" altLang="zh-CN" dirty="0"/>
              <a:t>A</a:t>
            </a:r>
            <a:r>
              <a:rPr lang="zh-CN" altLang="en-US" dirty="0"/>
              <a:t>的友元，类</a:t>
            </a:r>
            <a:r>
              <a:rPr lang="en-US" altLang="zh-CN" dirty="0"/>
              <a:t>C</a:t>
            </a:r>
            <a:r>
              <a:rPr lang="zh-CN" altLang="en-US" dirty="0"/>
              <a:t>继承于类</a:t>
            </a:r>
            <a:r>
              <a:rPr lang="en-US" altLang="zh-CN" dirty="0"/>
              <a:t>A</a:t>
            </a:r>
            <a:r>
              <a:rPr lang="zh-CN" altLang="en-US" dirty="0"/>
              <a:t>，那么友元类</a:t>
            </a:r>
            <a:r>
              <a:rPr lang="en-US" altLang="zh-CN" dirty="0"/>
              <a:t>B</a:t>
            </a:r>
            <a:r>
              <a:rPr lang="zh-CN" altLang="en-US" dirty="0"/>
              <a:t>是没办法直接访问类</a:t>
            </a:r>
            <a:r>
              <a:rPr lang="en-US" altLang="zh-CN" dirty="0"/>
              <a:t>C</a:t>
            </a:r>
            <a:r>
              <a:rPr lang="zh-CN" altLang="en-US" dirty="0"/>
              <a:t>的私有或保护成员。</a:t>
            </a:r>
          </a:p>
          <a:p>
            <a:r>
              <a:rPr lang="zh-CN" altLang="en-US" dirty="0"/>
              <a:t>友元关系没有传递性 假如类</a:t>
            </a:r>
            <a:r>
              <a:rPr lang="en-US" altLang="zh-CN" dirty="0"/>
              <a:t>B</a:t>
            </a:r>
            <a:r>
              <a:rPr lang="zh-CN" altLang="en-US" dirty="0"/>
              <a:t>是类</a:t>
            </a:r>
            <a:r>
              <a:rPr lang="en-US" altLang="zh-CN" dirty="0"/>
              <a:t>A</a:t>
            </a:r>
            <a:r>
              <a:rPr lang="zh-CN" altLang="en-US" dirty="0"/>
              <a:t>的友元，类</a:t>
            </a:r>
            <a:r>
              <a:rPr lang="en-US" altLang="zh-CN" dirty="0"/>
              <a:t>C</a:t>
            </a:r>
            <a:r>
              <a:rPr lang="zh-CN" altLang="en-US" dirty="0"/>
              <a:t>是类</a:t>
            </a:r>
            <a:r>
              <a:rPr lang="en-US" altLang="zh-CN" dirty="0"/>
              <a:t>B</a:t>
            </a:r>
            <a:r>
              <a:rPr lang="zh-CN" altLang="en-US" dirty="0"/>
              <a:t>的友元，那么友元类</a:t>
            </a:r>
            <a:r>
              <a:rPr lang="en-US" altLang="zh-CN" dirty="0"/>
              <a:t>C</a:t>
            </a:r>
            <a:r>
              <a:rPr lang="zh-CN" altLang="en-US" dirty="0"/>
              <a:t>是没办法直接访问类</a:t>
            </a:r>
            <a:r>
              <a:rPr lang="en-US" altLang="zh-CN" dirty="0"/>
              <a:t>A</a:t>
            </a:r>
            <a:r>
              <a:rPr lang="zh-CN" altLang="en-US" dirty="0"/>
              <a:t>的私有或保护成员，也就是不存在“友元的友元”这种关系。</a:t>
            </a:r>
          </a:p>
        </p:txBody>
      </p:sp>
    </p:spTree>
    <p:extLst>
      <p:ext uri="{BB962C8B-B14F-4D97-AF65-F5344CB8AC3E}">
        <p14:creationId xmlns:p14="http://schemas.microsoft.com/office/powerpoint/2010/main" val="417973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1620A2C-F06D-4644-B645-74A266C71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28571" cy="44857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B7608C-8D33-48D6-9365-4F24F5A11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193" y="0"/>
            <a:ext cx="3390476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78FEB67-3335-422D-BB3F-BB9D216DA891}"/>
              </a:ext>
            </a:extLst>
          </p:cNvPr>
          <p:cNvSpPr txBox="1"/>
          <p:nvPr/>
        </p:nvSpPr>
        <p:spPr>
          <a:xfrm>
            <a:off x="0" y="0"/>
            <a:ext cx="9144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Using  </a:t>
            </a:r>
            <a:r>
              <a:rPr lang="zh-CN" altLang="en-US" dirty="0"/>
              <a:t>基本使用</a:t>
            </a:r>
            <a:endParaRPr lang="en-US" altLang="zh-CN" dirty="0"/>
          </a:p>
          <a:p>
            <a:r>
              <a:rPr lang="zh-CN" altLang="en-US" dirty="0"/>
              <a:t>局部与全局</a:t>
            </a:r>
            <a:r>
              <a:rPr lang="en-US" altLang="zh-CN" dirty="0"/>
              <a:t>using</a:t>
            </a:r>
            <a:r>
              <a:rPr lang="zh-CN" altLang="en-US" dirty="0"/>
              <a:t>，具体操作与使用见下面案例：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3373AC-5990-49FF-8EED-F031E3214331}"/>
              </a:ext>
            </a:extLst>
          </p:cNvPr>
          <p:cNvSpPr txBox="1"/>
          <p:nvPr/>
        </p:nvSpPr>
        <p:spPr>
          <a:xfrm>
            <a:off x="3467050" y="3435846"/>
            <a:ext cx="55801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类</a:t>
            </a:r>
            <a:r>
              <a:rPr lang="en-US" altLang="zh-CN" dirty="0"/>
              <a:t>Derived</a:t>
            </a:r>
            <a:r>
              <a:rPr lang="zh-CN" altLang="en-US" dirty="0"/>
              <a:t>私有继承了</a:t>
            </a:r>
            <a:r>
              <a:rPr lang="en-US" altLang="zh-CN" dirty="0"/>
              <a:t>Base</a:t>
            </a:r>
            <a:r>
              <a:rPr lang="zh-CN" altLang="en-US" dirty="0"/>
              <a:t>，对于它来说成员变量</a:t>
            </a:r>
            <a:r>
              <a:rPr lang="en-US" altLang="zh-CN" dirty="0"/>
              <a:t>n</a:t>
            </a:r>
            <a:r>
              <a:rPr lang="zh-CN" altLang="en-US" dirty="0"/>
              <a:t>和成员函数</a:t>
            </a:r>
            <a:r>
              <a:rPr lang="en-US" altLang="zh-CN" dirty="0"/>
              <a:t>size</a:t>
            </a:r>
            <a:r>
              <a:rPr lang="zh-CN" altLang="en-US" dirty="0"/>
              <a:t>都是私有的，如果使用了</a:t>
            </a:r>
            <a:r>
              <a:rPr lang="en-US" altLang="zh-CN" dirty="0"/>
              <a:t>using</a:t>
            </a:r>
            <a:r>
              <a:rPr lang="zh-CN" altLang="en-US" dirty="0"/>
              <a:t>语句，可以改变他们的可访问性，如上述例子中，</a:t>
            </a:r>
            <a:r>
              <a:rPr lang="en-US" altLang="zh-CN" dirty="0"/>
              <a:t>size</a:t>
            </a:r>
            <a:r>
              <a:rPr lang="zh-CN" altLang="en-US" dirty="0"/>
              <a:t>可以按</a:t>
            </a:r>
            <a:r>
              <a:rPr lang="en-US" altLang="zh-CN" dirty="0"/>
              <a:t>public</a:t>
            </a:r>
            <a:r>
              <a:rPr lang="zh-CN" altLang="en-US" dirty="0"/>
              <a:t>的权限访问，</a:t>
            </a:r>
            <a:r>
              <a:rPr lang="en-US" altLang="zh-CN" dirty="0"/>
              <a:t>n</a:t>
            </a:r>
            <a:r>
              <a:rPr lang="zh-CN" altLang="en-US" dirty="0"/>
              <a:t>可以按</a:t>
            </a:r>
            <a:r>
              <a:rPr lang="en-US" altLang="zh-CN" dirty="0"/>
              <a:t>protected</a:t>
            </a:r>
            <a:r>
              <a:rPr lang="zh-CN" altLang="en-US" dirty="0"/>
              <a:t>的权限访问。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088A3E-8FA3-4162-B4A4-E43407E41522}"/>
              </a:ext>
            </a:extLst>
          </p:cNvPr>
          <p:cNvSpPr txBox="1"/>
          <p:nvPr/>
        </p:nvSpPr>
        <p:spPr>
          <a:xfrm>
            <a:off x="0" y="1727180"/>
            <a:ext cx="34563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class Base{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std::</a:t>
            </a:r>
            <a:r>
              <a:rPr lang="en-US" altLang="zh-CN" dirty="0" err="1"/>
              <a:t>size_t</a:t>
            </a:r>
            <a:r>
              <a:rPr lang="en-US" altLang="zh-CN" dirty="0"/>
              <a:t> size() const { return n;  }</a:t>
            </a:r>
          </a:p>
          <a:p>
            <a:r>
              <a:rPr lang="en-US" altLang="zh-CN" dirty="0"/>
              <a:t>protected:</a:t>
            </a:r>
          </a:p>
          <a:p>
            <a:r>
              <a:rPr lang="en-US" altLang="zh-CN" dirty="0"/>
              <a:t> std::</a:t>
            </a:r>
            <a:r>
              <a:rPr lang="en-US" altLang="zh-CN" dirty="0" err="1"/>
              <a:t>size_t</a:t>
            </a:r>
            <a:r>
              <a:rPr lang="en-US" altLang="zh-CN" dirty="0"/>
              <a:t> n;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class Derived : private Base 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using Base::size;</a:t>
            </a:r>
          </a:p>
          <a:p>
            <a:r>
              <a:rPr lang="en-US" altLang="zh-CN" dirty="0"/>
              <a:t>protected:</a:t>
            </a:r>
          </a:p>
          <a:p>
            <a:r>
              <a:rPr lang="en-US" altLang="zh-CN" dirty="0"/>
              <a:t> using Base::n;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28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6F3F823-D503-4211-87D1-00F164A63D55}"/>
              </a:ext>
            </a:extLst>
          </p:cNvPr>
          <p:cNvSpPr txBox="1"/>
          <p:nvPr/>
        </p:nvSpPr>
        <p:spPr>
          <a:xfrm>
            <a:off x="0" y="0"/>
            <a:ext cx="9144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函数重载</a:t>
            </a:r>
            <a:endParaRPr lang="en-US" altLang="zh-CN" sz="2000" b="1" dirty="0"/>
          </a:p>
          <a:p>
            <a:r>
              <a:rPr lang="zh-CN" altLang="en-US" dirty="0"/>
              <a:t>在继承过程中，派生类可以覆盖重载函数的</a:t>
            </a:r>
            <a:r>
              <a:rPr lang="en-US" altLang="zh-CN" dirty="0"/>
              <a:t>0</a:t>
            </a:r>
            <a:r>
              <a:rPr lang="zh-CN" altLang="en-US" dirty="0"/>
              <a:t>个或多个实例，一旦定义了一个重载版本，那么其他的重载版本都会变为不可见。如果对于基类的重载函数，我们需要在派生类中修改一个，又要让其他的保持可见，必须要重载所有版本，这样十分的繁琐。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9B9E53-B512-4706-9ABD-DC02682B532A}"/>
              </a:ext>
            </a:extLst>
          </p:cNvPr>
          <p:cNvSpPr txBox="1"/>
          <p:nvPr/>
        </p:nvSpPr>
        <p:spPr>
          <a:xfrm>
            <a:off x="35496" y="1419622"/>
            <a:ext cx="3744416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#include &lt;iostream&gt;</a:t>
            </a:r>
          </a:p>
          <a:p>
            <a:r>
              <a:rPr lang="en-US" altLang="zh-CN" sz="1200" dirty="0"/>
              <a:t>using namespace std;</a:t>
            </a:r>
          </a:p>
          <a:p>
            <a:endParaRPr lang="en-US" altLang="zh-CN" sz="1200" dirty="0"/>
          </a:p>
          <a:p>
            <a:r>
              <a:rPr lang="en-US" altLang="zh-CN" sz="1200" dirty="0"/>
              <a:t>class Base{</a:t>
            </a:r>
          </a:p>
          <a:p>
            <a:r>
              <a:rPr lang="en-US" altLang="zh-CN" sz="1200" dirty="0"/>
              <a:t>    public:</a:t>
            </a:r>
          </a:p>
          <a:p>
            <a:r>
              <a:rPr lang="en-US" altLang="zh-CN" sz="1200" dirty="0"/>
              <a:t>        void f(){ </a:t>
            </a:r>
            <a:r>
              <a:rPr lang="en-US" altLang="zh-CN" sz="1200" dirty="0" err="1"/>
              <a:t>cout</a:t>
            </a:r>
            <a:r>
              <a:rPr lang="en-US" altLang="zh-CN" sz="1200" dirty="0"/>
              <a:t>&lt;&lt;"f()"&lt;&lt;</a:t>
            </a:r>
            <a:r>
              <a:rPr lang="en-US" altLang="zh-CN" sz="1200" dirty="0" err="1"/>
              <a:t>endl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 }</a:t>
            </a:r>
          </a:p>
          <a:p>
            <a:r>
              <a:rPr lang="en-US" altLang="zh-CN" sz="1200" dirty="0"/>
              <a:t>        void f(int n){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cout</a:t>
            </a:r>
            <a:r>
              <a:rPr lang="en-US" altLang="zh-CN" sz="1200" dirty="0"/>
              <a:t>&lt;&lt;"Base::f(int)"&lt;&lt;</a:t>
            </a:r>
            <a:r>
              <a:rPr lang="en-US" altLang="zh-CN" sz="1200" dirty="0" err="1"/>
              <a:t>endl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 }</a:t>
            </a:r>
          </a:p>
          <a:p>
            <a:r>
              <a:rPr lang="en-US" altLang="zh-CN" sz="1200" dirty="0"/>
              <a:t>};</a:t>
            </a:r>
          </a:p>
          <a:p>
            <a:endParaRPr lang="en-US" altLang="zh-CN" sz="1200" dirty="0"/>
          </a:p>
          <a:p>
            <a:r>
              <a:rPr lang="en-US" altLang="zh-CN" sz="1200" dirty="0"/>
              <a:t>class Derived : private Base {</a:t>
            </a:r>
          </a:p>
          <a:p>
            <a:r>
              <a:rPr lang="en-US" altLang="zh-CN" sz="1200" dirty="0"/>
              <a:t>    public:</a:t>
            </a:r>
          </a:p>
          <a:p>
            <a:r>
              <a:rPr lang="en-US" altLang="zh-CN" sz="1200" dirty="0"/>
              <a:t>        using Base::f;</a:t>
            </a:r>
          </a:p>
          <a:p>
            <a:r>
              <a:rPr lang="en-US" altLang="zh-CN" sz="1200" dirty="0"/>
              <a:t>        void f(int n){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cout</a:t>
            </a:r>
            <a:r>
              <a:rPr lang="en-US" altLang="zh-CN" sz="1200" dirty="0"/>
              <a:t>&lt;&lt;"Derived::f(int)"&lt;&lt;</a:t>
            </a:r>
            <a:r>
              <a:rPr lang="en-US" altLang="zh-CN" sz="1200" dirty="0" err="1"/>
              <a:t>endl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 }</a:t>
            </a:r>
          </a:p>
          <a:p>
            <a:r>
              <a:rPr lang="en-US" altLang="zh-CN" sz="1200" dirty="0"/>
              <a:t>};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7CEB17-CC87-4427-8899-AF7B87E2D05C}"/>
              </a:ext>
            </a:extLst>
          </p:cNvPr>
          <p:cNvSpPr txBox="1"/>
          <p:nvPr/>
        </p:nvSpPr>
        <p:spPr>
          <a:xfrm>
            <a:off x="3563888" y="1707654"/>
            <a:ext cx="4597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Base b;</a:t>
            </a:r>
          </a:p>
          <a:p>
            <a:r>
              <a:rPr lang="en-US" altLang="zh-CN" dirty="0"/>
              <a:t>    Derived d;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d.f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d.f</a:t>
            </a:r>
            <a:r>
              <a:rPr lang="en-US" altLang="zh-CN" dirty="0"/>
              <a:t>(1);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924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9FCD8E-4C84-4FF6-AC85-9096B8773816}"/>
              </a:ext>
            </a:extLst>
          </p:cNvPr>
          <p:cNvSpPr txBox="1"/>
          <p:nvPr/>
        </p:nvSpPr>
        <p:spPr>
          <a:xfrm>
            <a:off x="107504" y="123478"/>
            <a:ext cx="65527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取代</a:t>
            </a:r>
            <a:r>
              <a:rPr lang="en-US" altLang="zh-CN" dirty="0"/>
              <a:t>typedef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中常用</a:t>
            </a:r>
            <a:r>
              <a:rPr lang="en-US" altLang="zh-CN" dirty="0"/>
              <a:t>typedef A B</a:t>
            </a:r>
            <a:r>
              <a:rPr lang="zh-CN" altLang="en-US" dirty="0"/>
              <a:t>这样的语法，将</a:t>
            </a:r>
            <a:r>
              <a:rPr lang="en-US" altLang="zh-CN" dirty="0"/>
              <a:t>B</a:t>
            </a:r>
            <a:r>
              <a:rPr lang="zh-CN" altLang="en-US" dirty="0"/>
              <a:t>定义为</a:t>
            </a:r>
            <a:r>
              <a:rPr lang="en-US" altLang="zh-CN" dirty="0"/>
              <a:t>A</a:t>
            </a:r>
            <a:r>
              <a:rPr lang="zh-CN" altLang="en-US" dirty="0"/>
              <a:t>类型，也就是给</a:t>
            </a:r>
            <a:r>
              <a:rPr lang="en-US" altLang="zh-CN" dirty="0"/>
              <a:t>A</a:t>
            </a:r>
            <a:r>
              <a:rPr lang="zh-CN" altLang="en-US" dirty="0"/>
              <a:t>类型一个别名</a:t>
            </a:r>
            <a:r>
              <a:rPr lang="en-US" altLang="zh-CN" dirty="0"/>
              <a:t>B</a:t>
            </a:r>
          </a:p>
          <a:p>
            <a:endParaRPr lang="en-US" altLang="zh-CN" dirty="0"/>
          </a:p>
          <a:p>
            <a:r>
              <a:rPr lang="zh-CN" altLang="en-US" dirty="0"/>
              <a:t>对应</a:t>
            </a:r>
            <a:r>
              <a:rPr lang="en-US" altLang="zh-CN" dirty="0"/>
              <a:t>typedef A B</a:t>
            </a:r>
            <a:r>
              <a:rPr lang="zh-CN" altLang="en-US" dirty="0"/>
              <a:t>，使用</a:t>
            </a:r>
            <a:r>
              <a:rPr lang="en-US" altLang="zh-CN" dirty="0"/>
              <a:t>using B=A</a:t>
            </a:r>
            <a:r>
              <a:rPr lang="zh-CN" altLang="en-US" dirty="0"/>
              <a:t>可以进行同样的操作。</a:t>
            </a:r>
          </a:p>
          <a:p>
            <a:endParaRPr lang="zh-CN" altLang="en-US" dirty="0"/>
          </a:p>
          <a:p>
            <a:r>
              <a:rPr lang="en-US" altLang="zh-CN" dirty="0"/>
              <a:t>typedef vector&lt;int&gt; V1; </a:t>
            </a:r>
          </a:p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using V2 = vector&lt;int&gt;;</a:t>
            </a:r>
            <a:endParaRPr lang="zh-CN" alt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1587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8818950-23AF-43FA-B9CF-E6CD38CAAA5B}"/>
              </a:ext>
            </a:extLst>
          </p:cNvPr>
          <p:cNvSpPr txBox="1"/>
          <p:nvPr/>
        </p:nvSpPr>
        <p:spPr>
          <a:xfrm>
            <a:off x="0" y="0"/>
            <a:ext cx="88924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解决作用域不受限带来的命名冲突问题的一个简单方法是，给</a:t>
            </a:r>
            <a:r>
              <a:rPr lang="zh-CN" altLang="en-US" b="1" dirty="0">
                <a:highlight>
                  <a:srgbClr val="FFFF00"/>
                </a:highlight>
              </a:rPr>
              <a:t>枚举变量命名时加前缀</a:t>
            </a:r>
            <a:r>
              <a:rPr lang="zh-CN" altLang="en-US" dirty="0"/>
              <a:t>，如上面例子改成 </a:t>
            </a:r>
            <a:r>
              <a:rPr lang="en-US" altLang="zh-CN" dirty="0"/>
              <a:t>COLOR_BLUE </a:t>
            </a:r>
            <a:r>
              <a:rPr lang="zh-CN" altLang="en-US" dirty="0"/>
              <a:t>以及 </a:t>
            </a:r>
            <a:r>
              <a:rPr lang="en-US" altLang="zh-CN" dirty="0"/>
              <a:t>FEELING_BLUE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一般说来，为了一致性我们会把所有常量统一加上前缀。但是这样定义枚举变量的代码就显得累赘。</a:t>
            </a:r>
            <a:r>
              <a:rPr lang="en-US" altLang="zh-CN" dirty="0"/>
              <a:t>C </a:t>
            </a:r>
            <a:r>
              <a:rPr lang="zh-CN" altLang="en-US" dirty="0"/>
              <a:t>程序中可能不得不这样做。不过 </a:t>
            </a:r>
            <a:r>
              <a:rPr lang="en-US" altLang="zh-CN" dirty="0"/>
              <a:t>C++ </a:t>
            </a:r>
            <a:r>
              <a:rPr lang="zh-CN" altLang="en-US" dirty="0"/>
              <a:t>程序员恐怕都不喜欢这种方法。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替代方案是命名空间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namespace Color 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enum</a:t>
            </a:r>
            <a:r>
              <a:rPr lang="en-US" altLang="zh-CN" dirty="0"/>
              <a:t> Type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RED=15,</a:t>
            </a:r>
          </a:p>
          <a:p>
            <a:r>
              <a:rPr lang="en-US" altLang="zh-CN" dirty="0"/>
              <a:t>        YELLOW,</a:t>
            </a:r>
          </a:p>
          <a:p>
            <a:r>
              <a:rPr lang="en-US" altLang="zh-CN" dirty="0"/>
              <a:t>        BLUE</a:t>
            </a:r>
          </a:p>
          <a:p>
            <a:r>
              <a:rPr lang="en-US" altLang="zh-CN" dirty="0"/>
              <a:t>    };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DEAD56-2C1F-41C2-8584-51CDBE58B998}"/>
              </a:ext>
            </a:extLst>
          </p:cNvPr>
          <p:cNvSpPr txBox="1"/>
          <p:nvPr/>
        </p:nvSpPr>
        <p:spPr>
          <a:xfrm>
            <a:off x="2339752" y="2400657"/>
            <a:ext cx="63904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这样之后就可以用 </a:t>
            </a:r>
            <a:r>
              <a:rPr lang="en-US" altLang="zh-CN" dirty="0">
                <a:solidFill>
                  <a:srgbClr val="FF0000"/>
                </a:solidFill>
              </a:rPr>
              <a:t>Color::Type c = Color::RED</a:t>
            </a:r>
            <a:r>
              <a:rPr lang="en-US" altLang="zh-CN" dirty="0"/>
              <a:t>; </a:t>
            </a:r>
            <a:r>
              <a:rPr lang="zh-CN" altLang="en-US" dirty="0"/>
              <a:t>来定义新的枚举变量了。如果 </a:t>
            </a:r>
            <a:r>
              <a:rPr lang="en-US" altLang="zh-CN" dirty="0">
                <a:solidFill>
                  <a:srgbClr val="FF0000"/>
                </a:solidFill>
              </a:rPr>
              <a:t>using namespace Color </a:t>
            </a:r>
            <a:r>
              <a:rPr lang="zh-CN" altLang="en-US" dirty="0"/>
              <a:t>后，前缀还可以省去，使得代码简化。不过，</a:t>
            </a:r>
            <a:r>
              <a:rPr lang="zh-CN" altLang="en-US" b="1" dirty="0"/>
              <a:t>因为命名空间是可以随后被扩充内容的，所以它提供的作用域封闭性不高。</a:t>
            </a:r>
            <a:r>
              <a:rPr lang="zh-CN" altLang="en-US" dirty="0"/>
              <a:t>在大项目中，还是有可能不同人给不同的东西起同样的枚举类型名。</a:t>
            </a:r>
          </a:p>
        </p:txBody>
      </p:sp>
    </p:spTree>
    <p:extLst>
      <p:ext uri="{BB962C8B-B14F-4D97-AF65-F5344CB8AC3E}">
        <p14:creationId xmlns:p14="http://schemas.microsoft.com/office/powerpoint/2010/main" val="156523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6B0A151-DDC5-4702-ADC7-F7D5C68C244C}"/>
              </a:ext>
            </a:extLst>
          </p:cNvPr>
          <p:cNvSpPr txBox="1"/>
          <p:nvPr/>
        </p:nvSpPr>
        <p:spPr>
          <a:xfrm>
            <a:off x="0" y="19968"/>
            <a:ext cx="9144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highlight>
                  <a:srgbClr val="FFFF00"/>
                </a:highlight>
              </a:rPr>
              <a:t>更“有效”的办法是用一个类或结构体来限定其作用域</a:t>
            </a:r>
            <a:r>
              <a:rPr lang="zh-CN" altLang="en-US" dirty="0"/>
              <a:t>，例如：定义新变量的方法和上面命名空间的相同。不过这样就不用担心类在别处被修改内容。这里用结构体而非类，一是因为本身希望这些常量可以公开访问，二是因为它只包含数据没有成员函数。</a:t>
            </a:r>
          </a:p>
          <a:p>
            <a:endParaRPr lang="zh-CN" altLang="en-US" dirty="0"/>
          </a:p>
          <a:p>
            <a:r>
              <a:rPr lang="en-US" altLang="zh-CN" dirty="0"/>
              <a:t>struct Color1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enum</a:t>
            </a:r>
            <a:r>
              <a:rPr lang="en-US" altLang="zh-CN" dirty="0"/>
              <a:t> Type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RED=102,</a:t>
            </a:r>
          </a:p>
          <a:p>
            <a:r>
              <a:rPr lang="en-US" altLang="zh-CN" dirty="0"/>
              <a:t>        YELLOW,</a:t>
            </a:r>
          </a:p>
          <a:p>
            <a:r>
              <a:rPr lang="en-US" altLang="zh-CN" dirty="0"/>
              <a:t>        BLUE</a:t>
            </a:r>
          </a:p>
          <a:p>
            <a:r>
              <a:rPr lang="en-US" altLang="zh-CN" dirty="0"/>
              <a:t>    };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D742B8-02F3-4875-B2DB-7290B0C88473}"/>
              </a:ext>
            </a:extLst>
          </p:cNvPr>
          <p:cNvSpPr txBox="1"/>
          <p:nvPr/>
        </p:nvSpPr>
        <p:spPr>
          <a:xfrm>
            <a:off x="2411760" y="1728128"/>
            <a:ext cx="459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Color1 c1;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&lt;&lt;c1.RED&lt;&lt;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74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F18C96-39A4-4CE4-983F-80BD8E21A2A8}"/>
              </a:ext>
            </a:extLst>
          </p:cNvPr>
          <p:cNvSpPr txBox="1"/>
          <p:nvPr/>
        </p:nvSpPr>
        <p:spPr>
          <a:xfrm>
            <a:off x="6350" y="0"/>
            <a:ext cx="91376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C++11 </a:t>
            </a:r>
            <a:r>
              <a:rPr lang="zh-CN" altLang="en-US" dirty="0"/>
              <a:t>标准中引入了“枚举类”</a:t>
            </a:r>
            <a:r>
              <a:rPr lang="en-US" altLang="zh-CN" dirty="0"/>
              <a:t>(</a:t>
            </a:r>
            <a:r>
              <a:rPr lang="en-US" altLang="zh-CN" dirty="0" err="1"/>
              <a:t>enum</a:t>
            </a:r>
            <a:r>
              <a:rPr lang="en-US" altLang="zh-CN" dirty="0"/>
              <a:t> class)</a:t>
            </a:r>
            <a:r>
              <a:rPr lang="zh-CN" altLang="en-US" dirty="0"/>
              <a:t>，可以较好地解决上述问题。</a:t>
            </a:r>
          </a:p>
          <a:p>
            <a:endParaRPr lang="zh-CN" altLang="en-US" dirty="0"/>
          </a:p>
          <a:p>
            <a:r>
              <a:rPr lang="zh-CN" altLang="en-US" dirty="0"/>
              <a:t>新的</a:t>
            </a:r>
            <a:r>
              <a:rPr lang="en-US" altLang="zh-CN" dirty="0" err="1"/>
              <a:t>enum</a:t>
            </a:r>
            <a:r>
              <a:rPr lang="zh-CN" altLang="en-US" dirty="0"/>
              <a:t>的作用域不在是全局的</a:t>
            </a:r>
          </a:p>
          <a:p>
            <a:r>
              <a:rPr lang="zh-CN" altLang="en-US" dirty="0"/>
              <a:t>不能隐式转换成其他类型</a:t>
            </a:r>
          </a:p>
          <a:p>
            <a:r>
              <a:rPr lang="en-US" altLang="zh-CN" dirty="0"/>
              <a:t>/**</a:t>
            </a:r>
          </a:p>
          <a:p>
            <a:r>
              <a:rPr lang="en-US" altLang="zh-CN" dirty="0"/>
              <a:t> * @brief C++11</a:t>
            </a:r>
            <a:r>
              <a:rPr lang="zh-CN" altLang="en-US" dirty="0"/>
              <a:t>的枚举类</a:t>
            </a:r>
          </a:p>
          <a:p>
            <a:r>
              <a:rPr lang="zh-CN" altLang="en-US" dirty="0"/>
              <a:t> * 下面等价于</a:t>
            </a:r>
            <a:r>
              <a:rPr lang="en-US" altLang="zh-CN" dirty="0" err="1"/>
              <a:t>enum</a:t>
            </a:r>
            <a:r>
              <a:rPr lang="en-US" altLang="zh-CN" dirty="0"/>
              <a:t> class Color2:int</a:t>
            </a:r>
          </a:p>
          <a:p>
            <a:r>
              <a:rPr lang="en-US" altLang="zh-CN" dirty="0"/>
              <a:t> */</a:t>
            </a:r>
          </a:p>
          <a:p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</a:rPr>
              <a:t>enum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 class Color2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RED=2,</a:t>
            </a:r>
          </a:p>
          <a:p>
            <a:r>
              <a:rPr lang="en-US" altLang="zh-CN" dirty="0"/>
              <a:t>    YELLOW,</a:t>
            </a:r>
          </a:p>
          <a:p>
            <a:r>
              <a:rPr lang="en-US" altLang="zh-CN" dirty="0"/>
              <a:t>    BLUE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Color2</a:t>
            </a:r>
            <a:r>
              <a:rPr lang="en-US" altLang="zh-CN" dirty="0"/>
              <a:t> c2 = Color2::RED;</a:t>
            </a:r>
          </a:p>
          <a:p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</a:rPr>
              <a:t>cout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 &lt;&lt; 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</a:rPr>
              <a:t>static_cast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&lt;int&gt;(c2) &lt;&lt; 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</a:rPr>
              <a:t>endl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; //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必须转！</a:t>
            </a:r>
          </a:p>
        </p:txBody>
      </p:sp>
    </p:spTree>
    <p:extLst>
      <p:ext uri="{BB962C8B-B14F-4D97-AF65-F5344CB8AC3E}">
        <p14:creationId xmlns:p14="http://schemas.microsoft.com/office/powerpoint/2010/main" val="316464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075670-91B3-4BFB-8217-804DA2C0989D}"/>
              </a:ext>
            </a:extLst>
          </p:cNvPr>
          <p:cNvSpPr txBox="1"/>
          <p:nvPr/>
        </p:nvSpPr>
        <p:spPr>
          <a:xfrm>
            <a:off x="0" y="-20042"/>
            <a:ext cx="9144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可以指定用特定的类型来存储</a:t>
            </a:r>
            <a:r>
              <a:rPr lang="en-US" altLang="zh-CN" dirty="0" err="1"/>
              <a:t>enum</a:t>
            </a:r>
            <a:endParaRPr lang="en-US" altLang="zh-CN" dirty="0"/>
          </a:p>
          <a:p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enum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class Color3:char;  //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前向声明</a:t>
            </a:r>
          </a:p>
          <a:p>
            <a:endParaRPr lang="zh-CN" altLang="en-US" dirty="0"/>
          </a:p>
          <a:p>
            <a:r>
              <a:rPr lang="en-US" altLang="zh-CN" dirty="0"/>
              <a:t>// </a:t>
            </a:r>
            <a:r>
              <a:rPr lang="zh-CN" altLang="en-US" dirty="0"/>
              <a:t>定义</a:t>
            </a:r>
          </a:p>
          <a:p>
            <a:r>
              <a:rPr lang="en-US" altLang="zh-CN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</a:t>
            </a:r>
            <a:r>
              <a:rPr lang="en-US" altLang="zh-CN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 Color3:char 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RED='r',</a:t>
            </a:r>
          </a:p>
          <a:p>
            <a:r>
              <a:rPr lang="en-US" altLang="zh-CN" dirty="0"/>
              <a:t>    BLUE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char c3 = 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</a:rPr>
              <a:t>static_cast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&lt;char&gt;(Color3::RED);</a:t>
            </a:r>
            <a:endParaRPr lang="zh-CN" alt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9401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FE07B5A-A1AB-4527-A277-8B984AE17F0B}"/>
              </a:ext>
            </a:extLst>
          </p:cNvPr>
          <p:cNvSpPr txBox="1"/>
          <p:nvPr/>
        </p:nvSpPr>
        <p:spPr>
          <a:xfrm>
            <a:off x="-23976" y="0"/>
            <a:ext cx="91679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const int b = 10;</a:t>
            </a:r>
          </a:p>
          <a:p>
            <a:r>
              <a:rPr lang="en-US" altLang="zh-CN" dirty="0"/>
              <a:t>b = 0; // error: assignment of read-only variable ‘b’</a:t>
            </a:r>
          </a:p>
          <a:p>
            <a:r>
              <a:rPr lang="en-US" altLang="zh-CN" dirty="0"/>
              <a:t>const string s = "</a:t>
            </a:r>
            <a:r>
              <a:rPr lang="en-US" altLang="zh-CN" dirty="0" err="1"/>
              <a:t>helloworld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const int </a:t>
            </a:r>
            <a:r>
              <a:rPr lang="en-US" altLang="zh-CN" dirty="0" err="1"/>
              <a:t>i,j</a:t>
            </a:r>
            <a:r>
              <a:rPr lang="en-US" altLang="zh-CN" dirty="0"/>
              <a:t>=0 // error: uninitialized const ‘</a:t>
            </a:r>
            <a:r>
              <a:rPr lang="en-US" altLang="zh-CN" dirty="0" err="1"/>
              <a:t>i</a:t>
            </a:r>
            <a:r>
              <a:rPr lang="en-US" altLang="zh-CN" dirty="0"/>
              <a:t>’</a:t>
            </a:r>
          </a:p>
          <a:p>
            <a:endParaRPr lang="en-US" altLang="zh-CN" dirty="0"/>
          </a:p>
          <a:p>
            <a:r>
              <a:rPr lang="zh-CN" altLang="en-US" dirty="0"/>
              <a:t>上述有两个错误，第一：</a:t>
            </a:r>
            <a:r>
              <a:rPr lang="en-US" altLang="zh-CN" dirty="0"/>
              <a:t>b</a:t>
            </a:r>
            <a:r>
              <a:rPr lang="zh-CN" altLang="en-US" dirty="0"/>
              <a:t>为常量，不可更改！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第二：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为常量，必须进行初始化</a:t>
            </a:r>
            <a:r>
              <a:rPr lang="zh-CN" altLang="en-US" dirty="0"/>
              <a:t>！</a:t>
            </a:r>
            <a:r>
              <a:rPr lang="en-US" altLang="zh-CN" dirty="0"/>
              <a:t>(</a:t>
            </a:r>
            <a:r>
              <a:rPr lang="zh-CN" altLang="en-US" dirty="0"/>
              <a:t>因为常量在定义后就不能被修改，所以定义时必须初始化。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0CF4AA-70FF-45A3-B1EE-203C19439BC0}"/>
              </a:ext>
            </a:extLst>
          </p:cNvPr>
          <p:cNvSpPr txBox="1"/>
          <p:nvPr/>
        </p:nvSpPr>
        <p:spPr>
          <a:xfrm>
            <a:off x="0" y="2139702"/>
            <a:ext cx="91679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const char * a; //</a:t>
            </a:r>
            <a:r>
              <a:rPr lang="zh-CN" altLang="en-US" dirty="0"/>
              <a:t>指向</a:t>
            </a:r>
            <a:r>
              <a:rPr lang="en-US" altLang="zh-CN" dirty="0"/>
              <a:t>const</a:t>
            </a:r>
            <a:r>
              <a:rPr lang="zh-CN" altLang="en-US" dirty="0"/>
              <a:t>对象的指针或者说指向常量的指针。</a:t>
            </a:r>
          </a:p>
          <a:p>
            <a:r>
              <a:rPr lang="en-US" altLang="zh-CN" dirty="0"/>
              <a:t>char const * a; //</a:t>
            </a:r>
            <a:r>
              <a:rPr lang="zh-CN" altLang="en-US" dirty="0"/>
              <a:t>同上</a:t>
            </a:r>
          </a:p>
          <a:p>
            <a:r>
              <a:rPr lang="en-US" altLang="zh-CN" dirty="0"/>
              <a:t>char * const a; //</a:t>
            </a:r>
            <a:r>
              <a:rPr lang="zh-CN" altLang="en-US" dirty="0"/>
              <a:t>指向类型对象的</a:t>
            </a:r>
            <a:r>
              <a:rPr lang="en-US" altLang="zh-CN" dirty="0"/>
              <a:t>const</a:t>
            </a:r>
            <a:r>
              <a:rPr lang="zh-CN" altLang="en-US" dirty="0"/>
              <a:t>指针。或者说常指针、</a:t>
            </a:r>
            <a:r>
              <a:rPr lang="en-US" altLang="zh-CN" dirty="0"/>
              <a:t>const</a:t>
            </a:r>
            <a:r>
              <a:rPr lang="zh-CN" altLang="en-US" dirty="0"/>
              <a:t>指针。</a:t>
            </a:r>
          </a:p>
          <a:p>
            <a:r>
              <a:rPr lang="en-US" altLang="zh-CN" dirty="0"/>
              <a:t>const char * const a; //</a:t>
            </a:r>
            <a:r>
              <a:rPr lang="zh-CN" altLang="en-US" dirty="0"/>
              <a:t>指向</a:t>
            </a:r>
            <a:r>
              <a:rPr lang="en-US" altLang="zh-CN" dirty="0"/>
              <a:t>const</a:t>
            </a:r>
            <a:r>
              <a:rPr lang="zh-CN" altLang="en-US" dirty="0"/>
              <a:t>对象的</a:t>
            </a:r>
            <a:r>
              <a:rPr lang="en-US" altLang="zh-CN" dirty="0"/>
              <a:t>const</a:t>
            </a:r>
            <a:r>
              <a:rPr lang="zh-CN" altLang="en-US" dirty="0"/>
              <a:t>指针。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小结：</a:t>
            </a:r>
            <a:r>
              <a:rPr lang="zh-CN" altLang="en-US" b="1" dirty="0"/>
              <a:t>如果</a:t>
            </a:r>
            <a:r>
              <a:rPr lang="en-US" altLang="zh-CN" b="1" dirty="0"/>
              <a:t>const</a:t>
            </a:r>
            <a:r>
              <a:rPr lang="zh-CN" altLang="en-US" b="1" dirty="0"/>
              <a:t>位于*的左侧，则</a:t>
            </a:r>
            <a:r>
              <a:rPr lang="en-US" altLang="zh-CN" b="1" dirty="0"/>
              <a:t>const</a:t>
            </a:r>
            <a:r>
              <a:rPr lang="zh-CN" altLang="en-US" b="1" dirty="0"/>
              <a:t>就是用来修饰指针所指向的变量，即指针指向为常量；如果</a:t>
            </a:r>
            <a:r>
              <a:rPr lang="en-US" altLang="zh-CN" b="1" dirty="0"/>
              <a:t>const</a:t>
            </a:r>
            <a:r>
              <a:rPr lang="zh-CN" altLang="en-US" b="1" dirty="0"/>
              <a:t>位于*的右侧，</a:t>
            </a:r>
            <a:r>
              <a:rPr lang="en-US" altLang="zh-CN" b="1" dirty="0"/>
              <a:t>const</a:t>
            </a:r>
            <a:r>
              <a:rPr lang="zh-CN" altLang="en-US" b="1" dirty="0"/>
              <a:t>就是修饰指针本身，即指针本身是常量。</a:t>
            </a:r>
          </a:p>
        </p:txBody>
      </p:sp>
    </p:spTree>
    <p:extLst>
      <p:ext uri="{BB962C8B-B14F-4D97-AF65-F5344CB8AC3E}">
        <p14:creationId xmlns:p14="http://schemas.microsoft.com/office/powerpoint/2010/main" val="368350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03551C6-B731-43DC-AA09-39F957D9FB2B}"/>
              </a:ext>
            </a:extLst>
          </p:cNvPr>
          <p:cNvSpPr txBox="1"/>
          <p:nvPr/>
        </p:nvSpPr>
        <p:spPr>
          <a:xfrm>
            <a:off x="0" y="1"/>
            <a:ext cx="9144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类中的枚举类型</a:t>
            </a:r>
            <a:endParaRPr lang="en-US" altLang="zh-CN" dirty="0"/>
          </a:p>
          <a:p>
            <a:r>
              <a:rPr lang="zh-CN" altLang="en-US" dirty="0"/>
              <a:t>有时我们希望某些常量只在类中有效。 由于</a:t>
            </a:r>
            <a:r>
              <a:rPr lang="en-US" altLang="zh-CN" dirty="0"/>
              <a:t>#define </a:t>
            </a:r>
            <a:r>
              <a:rPr lang="zh-CN" altLang="en-US" dirty="0"/>
              <a:t>定义的宏常量是全局的，不能达到目的，于是想到实用</a:t>
            </a:r>
            <a:r>
              <a:rPr lang="en-US" altLang="zh-CN" dirty="0"/>
              <a:t>const </a:t>
            </a:r>
            <a:r>
              <a:rPr lang="zh-CN" altLang="en-US" dirty="0"/>
              <a:t>修饰数据成员来实现。而</a:t>
            </a:r>
            <a:r>
              <a:rPr lang="en-US" altLang="zh-CN" dirty="0"/>
              <a:t>const </a:t>
            </a:r>
            <a:r>
              <a:rPr lang="zh-CN" altLang="en-US" dirty="0"/>
              <a:t>数据成员的确是存在的，但其含义却不是我们所期望的。</a:t>
            </a:r>
          </a:p>
          <a:p>
            <a:endParaRPr lang="zh-CN" altLang="en-US" dirty="0"/>
          </a:p>
          <a:p>
            <a:r>
              <a:rPr lang="en-US" altLang="zh-CN" dirty="0"/>
              <a:t>const </a:t>
            </a:r>
            <a:r>
              <a:rPr lang="zh-CN" altLang="en-US" dirty="0"/>
              <a:t>数据成员只在某个对象生存期内是常量，而对于整个类而言却是可变的，因为类可以创建多个对象，不同的对象其 </a:t>
            </a:r>
            <a:r>
              <a:rPr lang="en-US" altLang="zh-CN" dirty="0"/>
              <a:t>const </a:t>
            </a:r>
            <a:r>
              <a:rPr lang="zh-CN" altLang="en-US" dirty="0"/>
              <a:t>数据成员的值可以不同。</a:t>
            </a:r>
          </a:p>
          <a:p>
            <a:endParaRPr lang="zh-CN" altLang="en-US" dirty="0"/>
          </a:p>
          <a:p>
            <a:r>
              <a:rPr lang="zh-CN" altLang="en-US" dirty="0"/>
              <a:t>不能在类声明中初始化 </a:t>
            </a:r>
            <a:r>
              <a:rPr lang="en-US" altLang="zh-CN" dirty="0"/>
              <a:t>const </a:t>
            </a:r>
            <a:r>
              <a:rPr lang="zh-CN" altLang="en-US" dirty="0"/>
              <a:t>数据成员。以下用法是错误的，因为类的对象未被创建时，编译器不知道 </a:t>
            </a:r>
            <a:r>
              <a:rPr lang="en-US" altLang="zh-CN" dirty="0"/>
              <a:t>SIZE </a:t>
            </a:r>
            <a:r>
              <a:rPr lang="zh-CN" altLang="en-US" dirty="0"/>
              <a:t>的值是什么。</a:t>
            </a:r>
            <a:r>
              <a:rPr lang="en-US" altLang="zh-CN" dirty="0"/>
              <a:t>(</a:t>
            </a:r>
            <a:r>
              <a:rPr lang="en-US" altLang="zh-CN" dirty="0" err="1"/>
              <a:t>c++</a:t>
            </a:r>
            <a:r>
              <a:rPr lang="en-US" altLang="zh-CN" dirty="0"/>
              <a:t>11</a:t>
            </a:r>
            <a:r>
              <a:rPr lang="zh-CN" altLang="en-US" dirty="0"/>
              <a:t>标准前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47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4B745F1-20DC-41B7-9AE0-6109A2F4C3A1}"/>
              </a:ext>
            </a:extLst>
          </p:cNvPr>
          <p:cNvSpPr txBox="1"/>
          <p:nvPr/>
        </p:nvSpPr>
        <p:spPr>
          <a:xfrm>
            <a:off x="0" y="0"/>
            <a:ext cx="9144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class A 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const int SIZE = 100;   //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错误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企图在类声明中初始化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const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数据成员 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int array[SIZE];  // </a:t>
            </a:r>
            <a:r>
              <a:rPr lang="zh-CN" altLang="en-US" dirty="0"/>
              <a:t>错误，未知的 </a:t>
            </a:r>
            <a:r>
              <a:rPr lang="en-US" altLang="zh-CN" dirty="0"/>
              <a:t>SIZE </a:t>
            </a:r>
          </a:p>
          <a:p>
            <a:r>
              <a:rPr lang="en-US" altLang="zh-CN" dirty="0"/>
              <a:t>}; </a:t>
            </a:r>
          </a:p>
          <a:p>
            <a:r>
              <a:rPr lang="zh-CN" altLang="en-US" dirty="0"/>
              <a:t>正确应该在类的构造函数的初始化列表中进行：</a:t>
            </a:r>
          </a:p>
          <a:p>
            <a:endParaRPr lang="zh-CN" altLang="en-US" dirty="0"/>
          </a:p>
          <a:p>
            <a:r>
              <a:rPr lang="en-US" altLang="zh-CN" dirty="0"/>
              <a:t>class A 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A(int size);  // </a:t>
            </a:r>
            <a:r>
              <a:rPr lang="zh-CN" altLang="en-US" dirty="0"/>
              <a:t>构造函数 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const int SIZE ;    </a:t>
            </a:r>
          </a:p>
          <a:p>
            <a:r>
              <a:rPr lang="en-US" altLang="zh-CN" dirty="0"/>
              <a:t>}; </a:t>
            </a:r>
          </a:p>
          <a:p>
            <a:r>
              <a:rPr lang="en-US" altLang="zh-CN" dirty="0"/>
              <a:t>A::A(int size) : SIZE(size)  // </a:t>
            </a:r>
            <a:r>
              <a:rPr lang="zh-CN" altLang="en-US" dirty="0"/>
              <a:t>构造函数的定义</a:t>
            </a:r>
          </a:p>
          <a:p>
            <a:r>
              <a:rPr lang="en-US" altLang="zh-CN" dirty="0"/>
              <a:t>{ </a:t>
            </a:r>
          </a:p>
          <a:p>
            <a:endParaRPr lang="en-US" altLang="zh-CN" dirty="0"/>
          </a:p>
          <a:p>
            <a:r>
              <a:rPr lang="en-US" altLang="zh-CN" dirty="0"/>
              <a:t>} </a:t>
            </a:r>
          </a:p>
          <a:p>
            <a:r>
              <a:rPr lang="en-US" altLang="zh-CN" dirty="0"/>
              <a:t>A  a(100); // </a:t>
            </a:r>
            <a:r>
              <a:rPr lang="zh-CN" altLang="en-US" dirty="0"/>
              <a:t>对象 </a:t>
            </a:r>
            <a:r>
              <a:rPr lang="en-US" altLang="zh-CN" dirty="0"/>
              <a:t>a </a:t>
            </a:r>
            <a:r>
              <a:rPr lang="zh-CN" altLang="en-US" dirty="0"/>
              <a:t>的 </a:t>
            </a:r>
            <a:r>
              <a:rPr lang="en-US" altLang="zh-CN" dirty="0"/>
              <a:t>SIZE </a:t>
            </a:r>
            <a:r>
              <a:rPr lang="zh-CN" altLang="en-US" dirty="0"/>
              <a:t>值为 </a:t>
            </a:r>
            <a:r>
              <a:rPr lang="en-US" altLang="zh-CN" dirty="0"/>
              <a:t>100 </a:t>
            </a:r>
          </a:p>
          <a:p>
            <a:r>
              <a:rPr lang="en-US" altLang="zh-CN" dirty="0"/>
              <a:t>A  b(200); // </a:t>
            </a:r>
            <a:r>
              <a:rPr lang="zh-CN" altLang="en-US" dirty="0"/>
              <a:t>对象 </a:t>
            </a:r>
            <a:r>
              <a:rPr lang="en-US" altLang="zh-CN" dirty="0"/>
              <a:t>b </a:t>
            </a:r>
            <a:r>
              <a:rPr lang="zh-CN" altLang="en-US" dirty="0"/>
              <a:t>的 </a:t>
            </a:r>
            <a:r>
              <a:rPr lang="en-US" altLang="zh-CN" dirty="0"/>
              <a:t>SIZE </a:t>
            </a:r>
            <a:r>
              <a:rPr lang="zh-CN" altLang="en-US" dirty="0"/>
              <a:t>值为 </a:t>
            </a:r>
            <a:r>
              <a:rPr lang="en-US" altLang="zh-CN" dirty="0"/>
              <a:t>200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57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8F0DFA2-93B0-449E-B16B-B62E57693933}"/>
              </a:ext>
            </a:extLst>
          </p:cNvPr>
          <p:cNvSpPr txBox="1"/>
          <p:nvPr/>
        </p:nvSpPr>
        <p:spPr>
          <a:xfrm>
            <a:off x="0" y="0"/>
            <a:ext cx="910850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class Person{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typedef </a:t>
            </a:r>
            <a:r>
              <a:rPr lang="en-US" altLang="zh-CN" dirty="0" err="1"/>
              <a:t>enum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    BOY = 0,</a:t>
            </a:r>
          </a:p>
          <a:p>
            <a:r>
              <a:rPr lang="en-US" altLang="zh-CN" dirty="0"/>
              <a:t>        GIRL</a:t>
            </a:r>
          </a:p>
          <a:p>
            <a:r>
              <a:rPr lang="en-US" altLang="zh-CN" dirty="0"/>
              <a:t>    }</a:t>
            </a:r>
            <a:r>
              <a:rPr lang="en-US" altLang="zh-CN" dirty="0" err="1"/>
              <a:t>SexType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访问的时候通过，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Person::BOY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或者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Person::GIRL</a:t>
            </a:r>
            <a:r>
              <a:rPr lang="zh-CN" altLang="en-US" dirty="0"/>
              <a:t>来进行访问。</a:t>
            </a:r>
          </a:p>
          <a:p>
            <a:r>
              <a:rPr lang="zh-CN" altLang="en-US" dirty="0"/>
              <a:t>枚举常量不会占用对象的存储空间，它们在编译时被全部求值。</a:t>
            </a:r>
          </a:p>
          <a:p>
            <a:endParaRPr lang="zh-CN" altLang="en-US" dirty="0"/>
          </a:p>
          <a:p>
            <a:r>
              <a:rPr lang="zh-CN" altLang="en-US" dirty="0"/>
              <a:t>枚举常量的缺点是：它的隐含数据类型是整数，其最大值有限，且不能表示浮点。</a:t>
            </a:r>
          </a:p>
        </p:txBody>
      </p:sp>
    </p:spTree>
    <p:extLst>
      <p:ext uri="{BB962C8B-B14F-4D97-AF65-F5344CB8AC3E}">
        <p14:creationId xmlns:p14="http://schemas.microsoft.com/office/powerpoint/2010/main" val="6460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3E5A9F-87BC-4C8A-977E-8BDB9B229095}"/>
              </a:ext>
            </a:extLst>
          </p:cNvPr>
          <p:cNvSpPr txBox="1"/>
          <p:nvPr/>
        </p:nvSpPr>
        <p:spPr>
          <a:xfrm>
            <a:off x="0" y="0"/>
            <a:ext cx="853244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C++</a:t>
            </a:r>
            <a:r>
              <a:rPr lang="zh-CN" altLang="en-US" dirty="0"/>
              <a:t>中，我们有时候会遇上一些匿名类型，如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struct 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d 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doubel</a:t>
            </a:r>
            <a:r>
              <a:rPr lang="en-US" altLang="zh-CN" dirty="0"/>
              <a:t> b;</a:t>
            </a:r>
          </a:p>
          <a:p>
            <a:r>
              <a:rPr lang="en-US" altLang="zh-CN" dirty="0"/>
              <a:t>}</a:t>
            </a:r>
            <a:r>
              <a:rPr lang="en-US" altLang="zh-CN" dirty="0" err="1"/>
              <a:t>anon_s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而借助</a:t>
            </a:r>
            <a:r>
              <a:rPr lang="en-US" altLang="zh-CN" sz="2400" b="1" dirty="0" err="1"/>
              <a:t>decltype</a:t>
            </a:r>
            <a:r>
              <a:rPr lang="zh-CN" altLang="en-US" dirty="0"/>
              <a:t>，我们可以重新使用这个匿名的结构体：</a:t>
            </a:r>
          </a:p>
          <a:p>
            <a:endParaRPr lang="zh-CN" altLang="en-US" dirty="0"/>
          </a:p>
          <a:p>
            <a:r>
              <a:rPr lang="en-US" altLang="zh-CN" sz="2000" b="1" dirty="0" err="1">
                <a:highlight>
                  <a:srgbClr val="FFFF00"/>
                </a:highlight>
              </a:rPr>
              <a:t>decltype</a:t>
            </a:r>
            <a:r>
              <a:rPr lang="en-US" altLang="zh-CN" sz="2000" b="1" dirty="0">
                <a:highlight>
                  <a:srgbClr val="FFFF00"/>
                </a:highlight>
              </a:rPr>
              <a:t>(</a:t>
            </a:r>
            <a:r>
              <a:rPr lang="en-US" altLang="zh-CN" sz="2000" b="1" dirty="0" err="1">
                <a:highlight>
                  <a:srgbClr val="FFFF00"/>
                </a:highlight>
              </a:rPr>
              <a:t>anon_s</a:t>
            </a:r>
            <a:r>
              <a:rPr lang="en-US" altLang="zh-CN" sz="2000" b="1" dirty="0">
                <a:highlight>
                  <a:srgbClr val="FFFF00"/>
                </a:highlight>
              </a:rPr>
              <a:t>) as ;//</a:t>
            </a:r>
            <a:r>
              <a:rPr lang="zh-CN" altLang="en-US" sz="2000" b="1" dirty="0">
                <a:highlight>
                  <a:srgbClr val="FFFF00"/>
                </a:highlight>
              </a:rPr>
              <a:t>定义了一个上面匿名的结构体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F4247B-6576-406E-9D12-51196524E27B}"/>
              </a:ext>
            </a:extLst>
          </p:cNvPr>
          <p:cNvSpPr txBox="1"/>
          <p:nvPr/>
        </p:nvSpPr>
        <p:spPr>
          <a:xfrm>
            <a:off x="0" y="2985433"/>
            <a:ext cx="83884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泛型编程中结合</a:t>
            </a:r>
            <a:r>
              <a:rPr lang="en-US" altLang="zh-CN" dirty="0"/>
              <a:t>auto</a:t>
            </a:r>
            <a:r>
              <a:rPr lang="zh-CN" altLang="en-US" dirty="0"/>
              <a:t>，用于追踪函数的返回值类型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T&gt;</a:t>
            </a:r>
          </a:p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auto multiply(T x, T y)-&gt;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</a:rPr>
              <a:t>decltype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(x*y)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return x*y;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59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0A5D029-852B-4B18-8E30-F0C0513351DD}"/>
              </a:ext>
            </a:extLst>
          </p:cNvPr>
          <p:cNvSpPr txBox="1"/>
          <p:nvPr/>
        </p:nvSpPr>
        <p:spPr>
          <a:xfrm>
            <a:off x="0" y="0"/>
            <a:ext cx="914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由于</a:t>
            </a:r>
            <a:r>
              <a:rPr lang="zh-CN" altLang="en-US" b="1" dirty="0">
                <a:highlight>
                  <a:srgbClr val="FFFF00"/>
                </a:highlight>
              </a:rPr>
              <a:t>引用不能为空</a:t>
            </a:r>
            <a:r>
              <a:rPr lang="zh-CN" altLang="en-US" dirty="0"/>
              <a:t>，所以我们在使用引用的时候不需要测试其合法性，而在使用指针的时候需要首先判断指针是否为空指针，否则可能会引起程序崩溃。</a:t>
            </a:r>
          </a:p>
          <a:p>
            <a:endParaRPr lang="zh-CN" altLang="en-US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test_p</a:t>
            </a:r>
            <a:r>
              <a:rPr lang="en-US" altLang="zh-CN" dirty="0"/>
              <a:t>(int* p)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if(p !=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null_ptr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)    </a:t>
            </a:r>
            <a:r>
              <a:rPr lang="en-US" altLang="zh-CN" dirty="0">
                <a:highlight>
                  <a:srgbClr val="FFFF00"/>
                </a:highlight>
              </a:rPr>
              <a:t>//</a:t>
            </a:r>
            <a:r>
              <a:rPr lang="zh-CN" altLang="en-US" dirty="0">
                <a:highlight>
                  <a:srgbClr val="FFFF00"/>
                </a:highlight>
              </a:rPr>
              <a:t>对</a:t>
            </a:r>
            <a:r>
              <a:rPr lang="en-US" altLang="zh-CN" dirty="0">
                <a:highlight>
                  <a:srgbClr val="FFFF00"/>
                </a:highlight>
              </a:rPr>
              <a:t>p</a:t>
            </a:r>
            <a:r>
              <a:rPr lang="zh-CN" altLang="en-US" dirty="0">
                <a:highlight>
                  <a:srgbClr val="FFFF00"/>
                </a:highlight>
              </a:rPr>
              <a:t>所指对象赋值时需先判断</a:t>
            </a:r>
            <a:r>
              <a:rPr lang="en-US" altLang="zh-CN" dirty="0">
                <a:highlight>
                  <a:srgbClr val="FFFF00"/>
                </a:highlight>
              </a:rPr>
              <a:t>p</a:t>
            </a:r>
            <a:r>
              <a:rPr lang="zh-CN" altLang="en-US" dirty="0">
                <a:highlight>
                  <a:srgbClr val="FFFF00"/>
                </a:highlight>
              </a:rPr>
              <a:t>是否为空指针</a:t>
            </a:r>
          </a:p>
          <a:p>
            <a:r>
              <a:rPr lang="zh-CN" altLang="en-US" dirty="0"/>
              <a:t>        *</a:t>
            </a:r>
            <a:r>
              <a:rPr lang="en-US" altLang="zh-CN" dirty="0"/>
              <a:t>p = 3;</a:t>
            </a:r>
          </a:p>
          <a:p>
            <a:r>
              <a:rPr lang="en-US" altLang="zh-CN" dirty="0"/>
              <a:t>    return;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test_r</a:t>
            </a:r>
            <a:r>
              <a:rPr lang="en-US" altLang="zh-CN" dirty="0"/>
              <a:t>(int&amp; r)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r = 3;    //</a:t>
            </a:r>
            <a:r>
              <a:rPr lang="zh-CN" altLang="en-US" dirty="0"/>
              <a:t>由于引用不能为空，所以此处无需判断</a:t>
            </a:r>
            <a:r>
              <a:rPr lang="en-US" altLang="zh-CN" dirty="0"/>
              <a:t>r</a:t>
            </a:r>
            <a:r>
              <a:rPr lang="zh-CN" altLang="en-US" dirty="0"/>
              <a:t>的有效性就可以对</a:t>
            </a:r>
            <a:r>
              <a:rPr lang="en-US" altLang="zh-CN" dirty="0"/>
              <a:t>r</a:t>
            </a:r>
            <a:r>
              <a:rPr lang="zh-CN" altLang="en-US" dirty="0"/>
              <a:t>直接赋值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return;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7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9C163DC-DCED-4FB5-B0BE-ADBDFDEA804D}"/>
              </a:ext>
            </a:extLst>
          </p:cNvPr>
          <p:cNvSpPr txBox="1"/>
          <p:nvPr/>
        </p:nvSpPr>
        <p:spPr>
          <a:xfrm>
            <a:off x="0" y="-13573"/>
            <a:ext cx="91440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/>
              <a:t>字符串化操作符（</a:t>
            </a:r>
            <a:r>
              <a:rPr lang="en-US" altLang="zh-CN" sz="2400" b="1" dirty="0"/>
              <a:t>#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pPr algn="just"/>
            <a:r>
              <a:rPr lang="zh-CN" altLang="en-US" dirty="0"/>
              <a:t>在一个宏中的参数前面使用一个</a:t>
            </a:r>
            <a:r>
              <a:rPr lang="en-US" altLang="zh-CN" dirty="0"/>
              <a:t>#,</a:t>
            </a:r>
            <a:r>
              <a:rPr lang="zh-CN" altLang="en-US" b="1" dirty="0"/>
              <a:t>预处理器会把这个参数转换为一个字符数组</a:t>
            </a:r>
            <a:r>
              <a:rPr lang="zh-CN" altLang="en-US" dirty="0"/>
              <a:t>，换言之就是：</a:t>
            </a:r>
            <a:r>
              <a:rPr lang="en-US" altLang="zh-CN" b="1" dirty="0"/>
              <a:t>#</a:t>
            </a:r>
            <a:r>
              <a:rPr lang="zh-CN" altLang="en-US" b="1" dirty="0"/>
              <a:t>是“字符串化”的意思</a:t>
            </a:r>
            <a:r>
              <a:rPr lang="zh-CN" altLang="en-US" dirty="0"/>
              <a:t>，出现在宏定义中的</a:t>
            </a:r>
            <a:r>
              <a:rPr lang="en-US" altLang="zh-CN" dirty="0"/>
              <a:t>#</a:t>
            </a:r>
            <a:r>
              <a:rPr lang="zh-CN" altLang="en-US" dirty="0"/>
              <a:t>是把跟在后面的参数转换成一个字符串。</a:t>
            </a:r>
          </a:p>
          <a:p>
            <a:pPr algn="just"/>
            <a:r>
              <a:rPr lang="zh-CN" altLang="en-US" dirty="0"/>
              <a:t>注意：其只能用于有传入参数的宏定义中，且必须置于宏定义体中的参数名前。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45F3DC-F310-4173-B85C-179F27F1FC76}"/>
              </a:ext>
            </a:extLst>
          </p:cNvPr>
          <p:cNvSpPr txBox="1"/>
          <p:nvPr/>
        </p:nvSpPr>
        <p:spPr>
          <a:xfrm>
            <a:off x="0" y="1282537"/>
            <a:ext cx="9144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#define exp(s) </a:t>
            </a:r>
            <a:r>
              <a:rPr lang="en-US" altLang="zh-CN" sz="1200" dirty="0" err="1"/>
              <a:t>printf</a:t>
            </a:r>
            <a:r>
              <a:rPr lang="en-US" altLang="zh-CN" sz="1200" dirty="0"/>
              <a:t>("test s is:%s\</a:t>
            </a:r>
            <a:r>
              <a:rPr lang="en-US" altLang="zh-CN" sz="1200" dirty="0" err="1"/>
              <a:t>n",s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#define exp1(s) </a:t>
            </a:r>
            <a:r>
              <a:rPr lang="en-US" altLang="zh-CN" sz="1200" dirty="0" err="1"/>
              <a:t>printf</a:t>
            </a:r>
            <a:r>
              <a:rPr lang="en-US" altLang="zh-CN" sz="1200" dirty="0"/>
              <a:t>("test s is:%s\</a:t>
            </a:r>
            <a:r>
              <a:rPr lang="en-US" altLang="zh-CN" sz="1200" dirty="0" err="1"/>
              <a:t>n",</a:t>
            </a:r>
            <a:r>
              <a:rPr lang="en-US" altLang="zh-CN" sz="1200" dirty="0" err="1">
                <a:highlight>
                  <a:srgbClr val="FFFF00"/>
                </a:highlight>
              </a:rPr>
              <a:t>#s</a:t>
            </a:r>
            <a:r>
              <a:rPr lang="en-US" altLang="zh-CN" sz="1200" dirty="0">
                <a:highlight>
                  <a:srgbClr val="FFFF00"/>
                </a:highlight>
              </a:rPr>
              <a:t>)</a:t>
            </a:r>
          </a:p>
          <a:p>
            <a:r>
              <a:rPr lang="en-US" altLang="zh-CN" sz="1200" dirty="0"/>
              <a:t>#define exp2(s) #s </a:t>
            </a:r>
          </a:p>
          <a:p>
            <a:r>
              <a:rPr lang="en-US" altLang="zh-CN" sz="1200" dirty="0"/>
              <a:t>int main() {</a:t>
            </a:r>
          </a:p>
          <a:p>
            <a:r>
              <a:rPr lang="en-US" altLang="zh-CN" sz="1200" dirty="0">
                <a:highlight>
                  <a:srgbClr val="FFFF00"/>
                </a:highlight>
              </a:rPr>
              <a:t>    exp("hello");</a:t>
            </a:r>
          </a:p>
          <a:p>
            <a:r>
              <a:rPr lang="en-US" altLang="zh-CN" sz="1200" dirty="0">
                <a:highlight>
                  <a:srgbClr val="FFFF00"/>
                </a:highlight>
              </a:rPr>
              <a:t>    exp1(hello);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string str = exp2(   bac );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cout</a:t>
            </a:r>
            <a:r>
              <a:rPr lang="en-US" altLang="zh-CN" sz="1200" dirty="0"/>
              <a:t>&lt;&lt;str&lt;&lt;" "&lt;&lt;</a:t>
            </a:r>
            <a:r>
              <a:rPr lang="en-US" altLang="zh-CN" sz="1200" dirty="0" err="1"/>
              <a:t>str.size</a:t>
            </a:r>
            <a:r>
              <a:rPr lang="en-US" altLang="zh-CN" sz="1200" dirty="0"/>
              <a:t>()&lt;&lt;</a:t>
            </a:r>
            <a:r>
              <a:rPr lang="en-US" altLang="zh-CN" sz="1200" dirty="0" err="1"/>
              <a:t>endl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/**</a:t>
            </a:r>
          </a:p>
          <a:p>
            <a:r>
              <a:rPr lang="en-US" altLang="zh-CN" sz="1200" dirty="0"/>
              <a:t>     * </a:t>
            </a:r>
            <a:r>
              <a:rPr lang="zh-CN" altLang="en-US" sz="1200" dirty="0"/>
              <a:t>忽略传入参数名前面和后面的空格。</a:t>
            </a:r>
          </a:p>
          <a:p>
            <a:r>
              <a:rPr lang="zh-CN" altLang="en-US" sz="1200" dirty="0"/>
              <a:t>     *</a:t>
            </a:r>
            <a:r>
              <a:rPr lang="en-US" altLang="zh-CN" sz="1200" dirty="0"/>
              <a:t>/</a:t>
            </a:r>
          </a:p>
          <a:p>
            <a:r>
              <a:rPr lang="en-US" altLang="zh-CN" sz="1200" dirty="0"/>
              <a:t>    string str1 = exp2( </a:t>
            </a:r>
            <a:r>
              <a:rPr lang="en-US" altLang="zh-CN" sz="1200" dirty="0" err="1"/>
              <a:t>asda</a:t>
            </a:r>
            <a:r>
              <a:rPr lang="en-US" altLang="zh-CN" sz="1200" dirty="0"/>
              <a:t>  bac );</a:t>
            </a:r>
          </a:p>
          <a:p>
            <a:r>
              <a:rPr lang="en-US" altLang="zh-CN" sz="1200" dirty="0"/>
              <a:t>    /**</a:t>
            </a:r>
          </a:p>
          <a:p>
            <a:r>
              <a:rPr lang="en-US" altLang="zh-CN" sz="1200" dirty="0"/>
              <a:t>     * </a:t>
            </a:r>
            <a:r>
              <a:rPr lang="zh-CN" altLang="en-US" sz="1200" dirty="0"/>
              <a:t>当传入参数名间存在空格时，编译器将会自动连接各个子字符串，</a:t>
            </a:r>
          </a:p>
          <a:p>
            <a:r>
              <a:rPr lang="zh-CN" altLang="en-US" sz="1200" dirty="0"/>
              <a:t>     * 用每个子字符串之间以一个空格连接，忽略剩余空格。</a:t>
            </a:r>
          </a:p>
          <a:p>
            <a:r>
              <a:rPr lang="zh-CN" altLang="en-US" sz="1200" dirty="0"/>
              <a:t>     *</a:t>
            </a:r>
            <a:r>
              <a:rPr lang="en-US" altLang="zh-CN" sz="1200" dirty="0"/>
              <a:t>/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cout</a:t>
            </a:r>
            <a:r>
              <a:rPr lang="en-US" altLang="zh-CN" sz="1200" dirty="0"/>
              <a:t>&lt;&lt;str1&lt;&lt;" "&lt;&lt;str1.size()&lt;&lt;</a:t>
            </a:r>
            <a:r>
              <a:rPr lang="en-US" altLang="zh-CN" sz="1200" dirty="0" err="1"/>
              <a:t>endl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return 0;</a:t>
            </a:r>
          </a:p>
          <a:p>
            <a:r>
              <a:rPr lang="en-US" altLang="zh-CN" sz="1200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94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4D8600-A3F9-4EEC-BECD-4946C1C6658E}"/>
              </a:ext>
            </a:extLst>
          </p:cNvPr>
          <p:cNvSpPr txBox="1"/>
          <p:nvPr/>
        </p:nvSpPr>
        <p:spPr>
          <a:xfrm>
            <a:off x="0" y="0"/>
            <a:ext cx="914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#define exp(s)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("test s is:%s\</a:t>
            </a:r>
            <a:r>
              <a:rPr lang="en-US" altLang="zh-CN" sz="1600" dirty="0" err="1"/>
              <a:t>n",s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#define exp1(s)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("test s is:%s\</a:t>
            </a:r>
            <a:r>
              <a:rPr lang="en-US" altLang="zh-CN" sz="1600" dirty="0" err="1"/>
              <a:t>n",</a:t>
            </a:r>
            <a:r>
              <a:rPr lang="en-US" altLang="zh-CN" sz="1600" dirty="0" err="1">
                <a:highlight>
                  <a:srgbClr val="FFFF00"/>
                </a:highlight>
              </a:rPr>
              <a:t>#s</a:t>
            </a:r>
            <a:r>
              <a:rPr lang="en-US" altLang="zh-CN" sz="1600" dirty="0">
                <a:highlight>
                  <a:srgbClr val="FFFF00"/>
                </a:highlight>
              </a:rPr>
              <a:t>)</a:t>
            </a:r>
          </a:p>
          <a:p>
            <a:r>
              <a:rPr lang="en-US" altLang="zh-CN" sz="1600" dirty="0"/>
              <a:t>#define exp2(s) #s </a:t>
            </a:r>
          </a:p>
          <a:p>
            <a:r>
              <a:rPr lang="en-US" altLang="zh-CN" sz="1600" dirty="0"/>
              <a:t>int main() {</a:t>
            </a:r>
          </a:p>
          <a:p>
            <a:r>
              <a:rPr lang="en-US" altLang="zh-CN" sz="1600" dirty="0">
                <a:highlight>
                  <a:srgbClr val="FFFF00"/>
                </a:highlight>
              </a:rPr>
              <a:t>    exp("hello");</a:t>
            </a:r>
          </a:p>
          <a:p>
            <a:r>
              <a:rPr lang="en-US" altLang="zh-CN" sz="1600" dirty="0">
                <a:highlight>
                  <a:srgbClr val="FFFF00"/>
                </a:highlight>
              </a:rPr>
              <a:t>    exp1(hello);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string str = exp2(   bac 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&lt;&lt;str&lt;&lt;" "&lt;&lt;</a:t>
            </a:r>
            <a:r>
              <a:rPr lang="en-US" altLang="zh-CN" sz="1600" dirty="0" err="1"/>
              <a:t>str.size</a:t>
            </a:r>
            <a:r>
              <a:rPr lang="en-US" altLang="zh-CN" sz="1600" dirty="0"/>
              <a:t>()&lt;&lt;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/**</a:t>
            </a:r>
          </a:p>
          <a:p>
            <a:r>
              <a:rPr lang="en-US" altLang="zh-CN" sz="1600" dirty="0"/>
              <a:t>     * </a:t>
            </a:r>
            <a:r>
              <a:rPr lang="zh-CN" altLang="en-US" sz="1600" dirty="0"/>
              <a:t>忽略传入参数名前面和后面的空格。</a:t>
            </a:r>
          </a:p>
          <a:p>
            <a:r>
              <a:rPr lang="zh-CN" altLang="en-US" sz="1600" dirty="0"/>
              <a:t>     *</a:t>
            </a:r>
            <a:r>
              <a:rPr lang="en-US" altLang="zh-CN" sz="1600" dirty="0"/>
              <a:t>/</a:t>
            </a:r>
          </a:p>
          <a:p>
            <a:r>
              <a:rPr lang="en-US" altLang="zh-CN" sz="1600" dirty="0"/>
              <a:t>    string str1 = exp2( </a:t>
            </a:r>
            <a:r>
              <a:rPr lang="en-US" altLang="zh-CN" sz="1600" dirty="0" err="1"/>
              <a:t>asda</a:t>
            </a:r>
            <a:r>
              <a:rPr lang="en-US" altLang="zh-CN" sz="1600" dirty="0"/>
              <a:t>  bac );</a:t>
            </a:r>
          </a:p>
          <a:p>
            <a:r>
              <a:rPr lang="en-US" altLang="zh-CN" sz="1600" dirty="0"/>
              <a:t>    /**</a:t>
            </a:r>
          </a:p>
          <a:p>
            <a:r>
              <a:rPr lang="en-US" altLang="zh-CN" sz="1600" dirty="0"/>
              <a:t>     * </a:t>
            </a:r>
            <a:r>
              <a:rPr lang="zh-CN" altLang="en-US" sz="1600" dirty="0"/>
              <a:t>当传入参数名间存在空格时，编译器将会自动连接各个子字符串，</a:t>
            </a:r>
          </a:p>
          <a:p>
            <a:r>
              <a:rPr lang="zh-CN" altLang="en-US" sz="1600" dirty="0"/>
              <a:t>     * 用每个子字符串之间以一个空格连接，忽略剩余空格。</a:t>
            </a:r>
          </a:p>
          <a:p>
            <a:r>
              <a:rPr lang="zh-CN" altLang="en-US" sz="1600" dirty="0"/>
              <a:t>     *</a:t>
            </a:r>
            <a:r>
              <a:rPr lang="en-US" altLang="zh-CN" sz="1600" dirty="0"/>
              <a:t>/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&lt;&lt;str1&lt;&lt;" "&lt;&lt;str1.size()&lt;&lt;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return 0;</a:t>
            </a:r>
          </a:p>
          <a:p>
            <a:r>
              <a:rPr lang="en-US" altLang="zh-CN" sz="16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992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F4F2DD3-A112-4B37-B879-2E36250B8287}"/>
              </a:ext>
            </a:extLst>
          </p:cNvPr>
          <p:cNvSpPr txBox="1"/>
          <p:nvPr/>
        </p:nvSpPr>
        <p:spPr>
          <a:xfrm>
            <a:off x="0" y="0"/>
            <a:ext cx="9108504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符号连接操作符（</a:t>
            </a:r>
            <a:r>
              <a:rPr lang="en-US" altLang="zh-CN" sz="2400" b="1" dirty="0"/>
              <a:t>##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r>
              <a:rPr lang="en-US" altLang="zh-CN" dirty="0"/>
              <a:t>“##”</a:t>
            </a:r>
            <a:r>
              <a:rPr lang="zh-CN" altLang="en-US" dirty="0"/>
              <a:t>是一种分隔连接方式，它的作用是</a:t>
            </a:r>
            <a:r>
              <a:rPr lang="zh-CN" altLang="en-US" b="1" dirty="0">
                <a:highlight>
                  <a:srgbClr val="FFFF00"/>
                </a:highlight>
              </a:rPr>
              <a:t>先分隔，然后进行强制连接</a:t>
            </a:r>
            <a:r>
              <a:rPr lang="zh-CN" altLang="en-US" dirty="0"/>
              <a:t>。将宏定义的多个形参转换成一个实际参数名。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）当用</a:t>
            </a:r>
            <a:r>
              <a:rPr lang="en-US" altLang="zh-CN" dirty="0"/>
              <a:t>##</a:t>
            </a:r>
            <a:r>
              <a:rPr lang="zh-CN" altLang="en-US" dirty="0"/>
              <a:t>连接形参时，</a:t>
            </a:r>
            <a:r>
              <a:rPr lang="en-US" altLang="zh-CN" dirty="0"/>
              <a:t>##</a:t>
            </a:r>
            <a:r>
              <a:rPr lang="zh-CN" altLang="en-US" dirty="0"/>
              <a:t>前后的空格可有可无。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）连接后的实际参数名，必须为实际存在的参数名或是编译器已知的宏定义。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）如果</a:t>
            </a:r>
            <a:r>
              <a:rPr lang="en-US" altLang="zh-CN" dirty="0"/>
              <a:t>##</a:t>
            </a:r>
            <a:r>
              <a:rPr lang="zh-CN" altLang="en-US" dirty="0"/>
              <a:t>后的参数本身也是一个宏的话，</a:t>
            </a:r>
            <a:r>
              <a:rPr lang="en-US" altLang="zh-CN" dirty="0"/>
              <a:t>##</a:t>
            </a:r>
            <a:r>
              <a:rPr lang="zh-CN" altLang="en-US" dirty="0"/>
              <a:t>会阻止这个宏的展开。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3974A5-CB28-4498-AB6C-4FA58B5A2BA5}"/>
              </a:ext>
            </a:extLst>
          </p:cNvPr>
          <p:cNvSpPr txBox="1"/>
          <p:nvPr/>
        </p:nvSpPr>
        <p:spPr>
          <a:xfrm>
            <a:off x="44922" y="1846659"/>
            <a:ext cx="909907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dirty="0" err="1"/>
              <a:t>expA</a:t>
            </a:r>
            <a:r>
              <a:rPr lang="en-US" altLang="zh-CN" dirty="0"/>
              <a:t>(s)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前缀加上后的字符串为</a:t>
            </a:r>
            <a:r>
              <a:rPr lang="en-US" altLang="zh-CN" dirty="0"/>
              <a:t>:%s\n",</a:t>
            </a:r>
            <a:r>
              <a:rPr lang="en-US" altLang="zh-CN" dirty="0" err="1"/>
              <a:t>gc</a:t>
            </a:r>
            <a:r>
              <a:rPr lang="en-US" altLang="zh-CN" dirty="0"/>
              <a:t>_##s)  //</a:t>
            </a:r>
            <a:r>
              <a:rPr lang="en-US" altLang="zh-CN" dirty="0" err="1"/>
              <a:t>gc_s</a:t>
            </a:r>
            <a:r>
              <a:rPr lang="zh-CN" altLang="en-US" dirty="0"/>
              <a:t>必须存在</a:t>
            </a:r>
          </a:p>
          <a:p>
            <a:r>
              <a:rPr lang="en-US" altLang="zh-CN" dirty="0"/>
              <a:t>// </a:t>
            </a:r>
            <a:r>
              <a:rPr lang="zh-CN" altLang="en-US" dirty="0"/>
              <a:t>注意事项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#define </a:t>
            </a:r>
            <a:r>
              <a:rPr lang="en-US" altLang="zh-CN" dirty="0" err="1"/>
              <a:t>expB</a:t>
            </a:r>
            <a:r>
              <a:rPr lang="en-US" altLang="zh-CN" dirty="0"/>
              <a:t>(s)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前缀加上后的字符串为</a:t>
            </a:r>
            <a:r>
              <a:rPr lang="en-US" altLang="zh-CN" dirty="0"/>
              <a:t>:%s\n",</a:t>
            </a:r>
            <a:r>
              <a:rPr lang="en-US" altLang="zh-CN" dirty="0" err="1"/>
              <a:t>gc</a:t>
            </a:r>
            <a:r>
              <a:rPr lang="en-US" altLang="zh-CN" dirty="0"/>
              <a:t>_  ##  s)  //</a:t>
            </a:r>
            <a:r>
              <a:rPr lang="en-US" altLang="zh-CN" dirty="0" err="1"/>
              <a:t>gc_s</a:t>
            </a:r>
            <a:r>
              <a:rPr lang="zh-CN" altLang="en-US" dirty="0"/>
              <a:t>必须存在</a:t>
            </a:r>
          </a:p>
          <a:p>
            <a:r>
              <a:rPr lang="en-US" altLang="zh-CN" dirty="0"/>
              <a:t>// </a:t>
            </a:r>
            <a:r>
              <a:rPr lang="zh-CN" altLang="en-US" dirty="0"/>
              <a:t>注意事项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#define gc_hello1 "I am gc_hello1"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    // </a:t>
            </a:r>
            <a:r>
              <a:rPr lang="zh-CN" altLang="en-US" dirty="0"/>
              <a:t>注意事项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    const char * </a:t>
            </a:r>
            <a:r>
              <a:rPr lang="en-US" altLang="zh-CN" dirty="0" err="1"/>
              <a:t>gc_hello</a:t>
            </a:r>
            <a:r>
              <a:rPr lang="en-US" altLang="zh-CN" dirty="0"/>
              <a:t> = "I am </a:t>
            </a:r>
            <a:r>
              <a:rPr lang="en-US" altLang="zh-CN" dirty="0" err="1"/>
              <a:t>gc_hello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expA</a:t>
            </a:r>
            <a:r>
              <a:rPr lang="en-US" altLang="zh-CN" dirty="0"/>
              <a:t>(hello);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expB</a:t>
            </a:r>
            <a:r>
              <a:rPr lang="en-US" altLang="zh-CN" dirty="0"/>
              <a:t>(hello1);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81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61159FC-C29C-47C3-BBC2-5B589B375CC3}"/>
              </a:ext>
            </a:extLst>
          </p:cNvPr>
          <p:cNvSpPr txBox="1"/>
          <p:nvPr/>
        </p:nvSpPr>
        <p:spPr>
          <a:xfrm>
            <a:off x="0" y="0"/>
            <a:ext cx="78843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1.3 </a:t>
            </a:r>
            <a:r>
              <a:rPr lang="zh-CN" altLang="en-US" dirty="0"/>
              <a:t>续行操作符（</a:t>
            </a:r>
            <a:r>
              <a:rPr lang="en-US" altLang="zh-CN" dirty="0"/>
              <a:t>\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当定义的宏不能用一行表达完整时，可以用”</a:t>
            </a:r>
            <a:r>
              <a:rPr lang="en-US" altLang="zh-CN" dirty="0"/>
              <a:t>\”</a:t>
            </a:r>
            <a:r>
              <a:rPr lang="zh-CN" altLang="en-US" dirty="0"/>
              <a:t>表示下一行继续此宏的定义。</a:t>
            </a:r>
          </a:p>
          <a:p>
            <a:endParaRPr lang="zh-CN" altLang="en-US" dirty="0"/>
          </a:p>
          <a:p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注意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\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前留空格。</a:t>
            </a:r>
          </a:p>
          <a:p>
            <a:endParaRPr lang="zh-CN" altLang="en-US" dirty="0"/>
          </a:p>
          <a:p>
            <a:r>
              <a:rPr lang="en-US" altLang="zh-CN" dirty="0"/>
              <a:t>#define MAX(</a:t>
            </a:r>
            <a:r>
              <a:rPr lang="en-US" altLang="zh-CN" dirty="0" err="1"/>
              <a:t>a,b</a:t>
            </a:r>
            <a:r>
              <a:rPr lang="en-US" altLang="zh-CN" dirty="0"/>
              <a:t>) ((a)&gt;(b) ? (a) \</a:t>
            </a:r>
          </a:p>
          <a:p>
            <a:r>
              <a:rPr lang="en-US" altLang="zh-CN" dirty="0"/>
              <a:t>   :(b))  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max_val</a:t>
            </a:r>
            <a:r>
              <a:rPr lang="en-US" altLang="zh-CN" dirty="0"/>
              <a:t> = MAX(3,6);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max_val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0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07C043A-5405-4CE7-99E7-CBC951869DF8}"/>
              </a:ext>
            </a:extLst>
          </p:cNvPr>
          <p:cNvSpPr txBox="1"/>
          <p:nvPr/>
        </p:nvSpPr>
        <p:spPr>
          <a:xfrm>
            <a:off x="0" y="0"/>
            <a:ext cx="91440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do{...}while(0)</a:t>
            </a:r>
            <a:r>
              <a:rPr lang="zh-CN" altLang="en-US" sz="2400" b="1" dirty="0"/>
              <a:t>的使用</a:t>
            </a:r>
            <a:endParaRPr lang="en-US" altLang="zh-CN" sz="2400" b="1" dirty="0"/>
          </a:p>
          <a:p>
            <a:r>
              <a:rPr lang="zh-CN" altLang="en-US" dirty="0"/>
              <a:t>避免语义曲解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#define fun() f1();f2();</a:t>
            </a:r>
          </a:p>
          <a:p>
            <a:r>
              <a:rPr lang="en-US" altLang="zh-CN" dirty="0"/>
              <a:t>if(a&gt;0)</a:t>
            </a:r>
          </a:p>
          <a:p>
            <a:r>
              <a:rPr lang="en-US" altLang="zh-CN" dirty="0"/>
              <a:t>    fun()</a:t>
            </a:r>
          </a:p>
          <a:p>
            <a:r>
              <a:rPr lang="zh-CN" altLang="en-US" dirty="0"/>
              <a:t>这个宏被展开后就是：</a:t>
            </a:r>
          </a:p>
          <a:p>
            <a:endParaRPr lang="zh-CN" altLang="en-US" dirty="0"/>
          </a:p>
          <a:p>
            <a:r>
              <a:rPr lang="en-US" altLang="zh-CN" dirty="0"/>
              <a:t>if(a&gt;0)</a:t>
            </a:r>
          </a:p>
          <a:p>
            <a:r>
              <a:rPr lang="en-US" altLang="zh-CN" dirty="0"/>
              <a:t>    f1();</a:t>
            </a:r>
          </a:p>
          <a:p>
            <a:r>
              <a:rPr lang="en-US" altLang="zh-CN" dirty="0"/>
              <a:t>    f2();</a:t>
            </a:r>
          </a:p>
          <a:p>
            <a:r>
              <a:rPr lang="zh-CN" altLang="en-US" dirty="0"/>
              <a:t>本意是</a:t>
            </a:r>
            <a:r>
              <a:rPr lang="en-US" altLang="zh-CN" dirty="0"/>
              <a:t>a&gt;0</a:t>
            </a:r>
            <a:r>
              <a:rPr lang="zh-CN" altLang="en-US" dirty="0"/>
              <a:t>执行</a:t>
            </a:r>
            <a:r>
              <a:rPr lang="en-US" altLang="zh-CN" dirty="0"/>
              <a:t>f1 f2</a:t>
            </a:r>
            <a:r>
              <a:rPr lang="zh-CN" altLang="en-US" dirty="0"/>
              <a:t>，而实际是</a:t>
            </a:r>
            <a:r>
              <a:rPr lang="en-US" altLang="zh-CN" dirty="0"/>
              <a:t>f2</a:t>
            </a:r>
            <a:r>
              <a:rPr lang="zh-CN" altLang="en-US" dirty="0"/>
              <a:t>每次都会执行，所以就错误了。</a:t>
            </a:r>
          </a:p>
        </p:txBody>
      </p:sp>
    </p:spTree>
    <p:extLst>
      <p:ext uri="{BB962C8B-B14F-4D97-AF65-F5344CB8AC3E}">
        <p14:creationId xmlns:p14="http://schemas.microsoft.com/office/powerpoint/2010/main" val="221595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E8C4FB25-5A58-4502-B1A1-06781591841C}"/>
              </a:ext>
            </a:extLst>
          </p:cNvPr>
          <p:cNvSpPr txBox="1"/>
          <p:nvPr/>
        </p:nvSpPr>
        <p:spPr>
          <a:xfrm>
            <a:off x="560" y="0"/>
            <a:ext cx="70197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指向常量的指针  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指向对象不变   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不可以通过指针修改对象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  <a:p>
            <a:endParaRPr lang="zh-CN" altLang="en-US" dirty="0"/>
          </a:p>
          <a:p>
            <a:r>
              <a:rPr lang="en-US" altLang="zh-CN" dirty="0"/>
              <a:t>const int *</a:t>
            </a:r>
            <a:r>
              <a:rPr lang="en-US" altLang="zh-CN" dirty="0" err="1"/>
              <a:t>ptr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*</a:t>
            </a:r>
            <a:r>
              <a:rPr lang="en-US" altLang="zh-CN" dirty="0" err="1"/>
              <a:t>ptr</a:t>
            </a:r>
            <a:r>
              <a:rPr lang="en-US" altLang="zh-CN" dirty="0"/>
              <a:t> = 10; //error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85339E-1BC3-4B7D-AE54-7E081695359D}"/>
              </a:ext>
            </a:extLst>
          </p:cNvPr>
          <p:cNvSpPr txBox="1"/>
          <p:nvPr/>
        </p:nvSpPr>
        <p:spPr>
          <a:xfrm>
            <a:off x="4268" y="1200329"/>
            <a:ext cx="9156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ptr</a:t>
            </a:r>
            <a:r>
              <a:rPr lang="zh-CN" altLang="en-US" dirty="0"/>
              <a:t>是一个指向</a:t>
            </a:r>
            <a:r>
              <a:rPr lang="en-US" altLang="zh-CN" dirty="0"/>
              <a:t>int</a:t>
            </a:r>
            <a:r>
              <a:rPr lang="zh-CN" altLang="en-US" dirty="0"/>
              <a:t>类型</a:t>
            </a:r>
            <a:r>
              <a:rPr lang="en-US" altLang="zh-CN" dirty="0"/>
              <a:t>const</a:t>
            </a:r>
            <a:r>
              <a:rPr lang="zh-CN" altLang="en-US" dirty="0"/>
              <a:t>对象的指针，</a:t>
            </a:r>
            <a:r>
              <a:rPr lang="en-US" altLang="zh-CN" b="1" u="sng" dirty="0"/>
              <a:t>const</a:t>
            </a:r>
            <a:r>
              <a:rPr lang="zh-CN" altLang="en-US" b="1" u="sng" dirty="0"/>
              <a:t>定义的是</a:t>
            </a:r>
            <a:r>
              <a:rPr lang="en-US" altLang="zh-CN" b="1" u="sng" dirty="0"/>
              <a:t>int</a:t>
            </a:r>
            <a:r>
              <a:rPr lang="zh-CN" altLang="en-US" b="1" u="sng" dirty="0"/>
              <a:t>类型，也就是</a:t>
            </a:r>
            <a:r>
              <a:rPr lang="en-US" altLang="zh-CN" b="1" u="sng" dirty="0" err="1"/>
              <a:t>ptr</a:t>
            </a:r>
            <a:r>
              <a:rPr lang="zh-CN" altLang="en-US" b="1" u="sng" dirty="0"/>
              <a:t>所指向的对象类型，而不是</a:t>
            </a:r>
            <a:r>
              <a:rPr lang="en-US" altLang="zh-CN" b="1" u="sng" dirty="0" err="1"/>
              <a:t>ptr</a:t>
            </a:r>
            <a:r>
              <a:rPr lang="zh-CN" altLang="en-US" b="1" u="sng" dirty="0"/>
              <a:t>本身</a:t>
            </a:r>
            <a:r>
              <a:rPr lang="zh-CN" altLang="en-US" dirty="0"/>
              <a:t>，所以</a:t>
            </a:r>
            <a:r>
              <a:rPr lang="en-US" altLang="zh-CN" dirty="0" err="1">
                <a:highlight>
                  <a:srgbClr val="FFFF00"/>
                </a:highlight>
              </a:rPr>
              <a:t>ptr</a:t>
            </a:r>
            <a:r>
              <a:rPr lang="zh-CN" altLang="en-US" dirty="0">
                <a:highlight>
                  <a:srgbClr val="FFFF00"/>
                </a:highlight>
              </a:rPr>
              <a:t>可以不用赋初始值</a:t>
            </a:r>
            <a:r>
              <a:rPr lang="zh-CN" altLang="en-US" dirty="0"/>
              <a:t>。但是不能通过</a:t>
            </a:r>
            <a:r>
              <a:rPr lang="en-US" altLang="zh-CN" dirty="0" err="1"/>
              <a:t>ptr</a:t>
            </a:r>
            <a:r>
              <a:rPr lang="zh-CN" altLang="en-US" dirty="0"/>
              <a:t>去修改所指对象的值。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166590C-5D0C-4BC0-A1C6-06109AB32216}"/>
              </a:ext>
            </a:extLst>
          </p:cNvPr>
          <p:cNvSpPr txBox="1"/>
          <p:nvPr/>
        </p:nvSpPr>
        <p:spPr>
          <a:xfrm>
            <a:off x="-11578" y="1995686"/>
            <a:ext cx="91555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允许把非</a:t>
            </a:r>
            <a:r>
              <a:rPr lang="en-US" altLang="zh-CN" b="1" dirty="0"/>
              <a:t>const</a:t>
            </a:r>
            <a:r>
              <a:rPr lang="zh-CN" altLang="en-US" b="1" dirty="0"/>
              <a:t>对象的地址赋给指向</a:t>
            </a:r>
            <a:r>
              <a:rPr lang="en-US" altLang="zh-CN" b="1" dirty="0"/>
              <a:t>const</a:t>
            </a:r>
            <a:r>
              <a:rPr lang="zh-CN" altLang="en-US" b="1" dirty="0"/>
              <a:t>对象的指针。</a:t>
            </a:r>
          </a:p>
          <a:p>
            <a:endParaRPr lang="zh-CN" altLang="en-US" b="1" dirty="0"/>
          </a:p>
          <a:p>
            <a:r>
              <a:rPr lang="zh-CN" altLang="en-US" dirty="0"/>
              <a:t>将非</a:t>
            </a:r>
            <a:r>
              <a:rPr lang="en-US" altLang="zh-CN" dirty="0"/>
              <a:t>const</a:t>
            </a:r>
            <a:r>
              <a:rPr lang="zh-CN" altLang="en-US" dirty="0"/>
              <a:t>对象的地址赋给</a:t>
            </a:r>
            <a:r>
              <a:rPr lang="en-US" altLang="zh-CN" dirty="0"/>
              <a:t>const</a:t>
            </a:r>
            <a:r>
              <a:rPr lang="zh-CN" altLang="en-US" dirty="0"/>
              <a:t>对象的指针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const int *</a:t>
            </a:r>
            <a:r>
              <a:rPr lang="en-US" altLang="zh-CN" dirty="0" err="1"/>
              <a:t>ptr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val</a:t>
            </a:r>
            <a:r>
              <a:rPr lang="en-US" altLang="zh-CN" dirty="0"/>
              <a:t> = 3;</a:t>
            </a:r>
          </a:p>
          <a:p>
            <a:r>
              <a:rPr lang="en-US" altLang="zh-CN" dirty="0" err="1"/>
              <a:t>ptr</a:t>
            </a:r>
            <a:r>
              <a:rPr lang="en-US" altLang="zh-CN" dirty="0"/>
              <a:t> = &amp;</a:t>
            </a:r>
            <a:r>
              <a:rPr lang="en-US" altLang="zh-CN" dirty="0" err="1"/>
              <a:t>val</a:t>
            </a:r>
            <a:r>
              <a:rPr lang="en-US" altLang="zh-CN" dirty="0"/>
              <a:t>; //ok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62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D15B2C5-2275-49F5-8282-697E9F2F1C63}"/>
              </a:ext>
            </a:extLst>
          </p:cNvPr>
          <p:cNvSpPr txBox="1"/>
          <p:nvPr/>
        </p:nvSpPr>
        <p:spPr>
          <a:xfrm>
            <a:off x="35496" y="586591"/>
            <a:ext cx="682250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为了解决这种问题，在写代码的时候，通常可以采用</a:t>
            </a:r>
            <a:r>
              <a:rPr lang="en-US" altLang="zh-CN" dirty="0"/>
              <a:t>{}</a:t>
            </a:r>
            <a:r>
              <a:rPr lang="zh-CN" altLang="en-US" dirty="0"/>
              <a:t>块。</a:t>
            </a:r>
          </a:p>
          <a:p>
            <a:endParaRPr lang="zh-CN" altLang="en-US" dirty="0"/>
          </a:p>
          <a:p>
            <a:r>
              <a:rPr lang="zh-CN" altLang="en-US" dirty="0"/>
              <a:t>如：</a:t>
            </a:r>
          </a:p>
          <a:p>
            <a:endParaRPr lang="zh-CN" altLang="en-US" dirty="0"/>
          </a:p>
          <a:p>
            <a:r>
              <a:rPr lang="en-US" altLang="zh-CN" dirty="0"/>
              <a:t>#define fun() {f1();f2();}</a:t>
            </a:r>
          </a:p>
          <a:p>
            <a:r>
              <a:rPr lang="en-US" altLang="zh-CN" dirty="0"/>
              <a:t>if(a&gt;0)</a:t>
            </a:r>
          </a:p>
          <a:p>
            <a:r>
              <a:rPr lang="en-US" altLang="zh-CN" dirty="0"/>
              <a:t>    fun();</a:t>
            </a:r>
          </a:p>
          <a:p>
            <a:r>
              <a:rPr lang="en-US" altLang="zh-CN" dirty="0"/>
              <a:t>// </a:t>
            </a:r>
            <a:r>
              <a:rPr lang="zh-CN" altLang="en-US" dirty="0"/>
              <a:t>宏展开</a:t>
            </a:r>
          </a:p>
          <a:p>
            <a:r>
              <a:rPr lang="en-US" altLang="zh-CN" dirty="0"/>
              <a:t>if(a&gt;0)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f1();</a:t>
            </a:r>
          </a:p>
          <a:p>
            <a:r>
              <a:rPr lang="en-US" altLang="zh-CN" dirty="0"/>
              <a:t>    f2();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22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D613E05-4F1B-4F66-8ECC-5E02AD92BD71}"/>
              </a:ext>
            </a:extLst>
          </p:cNvPr>
          <p:cNvSpPr txBox="1"/>
          <p:nvPr/>
        </p:nvSpPr>
        <p:spPr>
          <a:xfrm>
            <a:off x="0" y="-1"/>
            <a:ext cx="9144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避免使用</a:t>
            </a:r>
            <a:r>
              <a:rPr lang="en-US" altLang="zh-CN" dirty="0" err="1"/>
              <a:t>goto</a:t>
            </a:r>
            <a:r>
              <a:rPr lang="zh-CN" altLang="en-US" dirty="0"/>
              <a:t>控制流</a:t>
            </a:r>
            <a:endParaRPr lang="en-US" altLang="zh-CN" dirty="0"/>
          </a:p>
          <a:p>
            <a:r>
              <a:rPr lang="zh-CN" altLang="en-US" dirty="0"/>
              <a:t>在一些函数中，我们可能需要在</a:t>
            </a:r>
            <a:r>
              <a:rPr lang="en-US" altLang="zh-CN" dirty="0"/>
              <a:t>return</a:t>
            </a:r>
            <a:r>
              <a:rPr lang="zh-CN" altLang="en-US" dirty="0"/>
              <a:t>语句之前做一些清理工作，比如释放在函数开始处由</a:t>
            </a:r>
            <a:r>
              <a:rPr lang="en-US" altLang="zh-CN" dirty="0"/>
              <a:t>malloc</a:t>
            </a:r>
            <a:r>
              <a:rPr lang="zh-CN" altLang="en-US" dirty="0"/>
              <a:t>申请的内存空间，使用</a:t>
            </a:r>
            <a:r>
              <a:rPr lang="en-US" altLang="zh-CN" dirty="0" err="1"/>
              <a:t>goto</a:t>
            </a:r>
            <a:r>
              <a:rPr lang="zh-CN" altLang="en-US" dirty="0"/>
              <a:t>总是一种简单的方法：</a:t>
            </a:r>
          </a:p>
          <a:p>
            <a:r>
              <a:rPr lang="en-US" altLang="zh-CN" dirty="0"/>
              <a:t>int f() {</a:t>
            </a:r>
          </a:p>
          <a:p>
            <a:r>
              <a:rPr lang="en-US" altLang="zh-CN" dirty="0"/>
              <a:t>    int *p = (int *)malloc(</a:t>
            </a:r>
            <a:r>
              <a:rPr lang="en-US" altLang="zh-CN" dirty="0" err="1"/>
              <a:t>sizeof</a:t>
            </a:r>
            <a:r>
              <a:rPr lang="en-US" altLang="zh-CN" dirty="0"/>
              <a:t>(int));</a:t>
            </a:r>
          </a:p>
          <a:p>
            <a:r>
              <a:rPr lang="en-US" altLang="zh-CN" dirty="0"/>
              <a:t>    *p = 10;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&lt;&lt;*p&lt;&lt;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#ifndef DEBUG</a:t>
            </a:r>
          </a:p>
          <a:p>
            <a:r>
              <a:rPr lang="en-US" altLang="zh-CN" dirty="0"/>
              <a:t>    int error=1;</a:t>
            </a:r>
          </a:p>
          <a:p>
            <a:r>
              <a:rPr lang="en-US" altLang="zh-CN" dirty="0"/>
              <a:t>#endif</a:t>
            </a:r>
          </a:p>
          <a:p>
            <a:r>
              <a:rPr lang="en-US" altLang="zh-CN" dirty="0"/>
              <a:t>    if(error)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goto</a:t>
            </a:r>
            <a:r>
              <a:rPr lang="en-US" altLang="zh-CN" dirty="0"/>
              <a:t> END;</a:t>
            </a:r>
          </a:p>
          <a:p>
            <a:r>
              <a:rPr lang="en-US" altLang="zh-CN" dirty="0"/>
              <a:t>    // </a:t>
            </a:r>
            <a:r>
              <a:rPr lang="en-US" altLang="zh-CN" dirty="0" err="1"/>
              <a:t>dosomething</a:t>
            </a:r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END: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    </a:t>
            </a:r>
            <a:r>
              <a:rPr lang="en-US" altLang="zh-CN" dirty="0" err="1">
                <a:highlight>
                  <a:srgbClr val="FFFF00"/>
                </a:highlight>
              </a:rPr>
              <a:t>cout</a:t>
            </a:r>
            <a:r>
              <a:rPr lang="en-US" altLang="zh-CN" dirty="0">
                <a:highlight>
                  <a:srgbClr val="FFFF00"/>
                </a:highlight>
              </a:rPr>
              <a:t>&lt;&lt;"free"&lt;&lt;</a:t>
            </a:r>
            <a:r>
              <a:rPr lang="en-US" altLang="zh-CN" dirty="0" err="1">
                <a:highlight>
                  <a:srgbClr val="FFFF00"/>
                </a:highlight>
              </a:rPr>
              <a:t>endl</a:t>
            </a:r>
            <a:r>
              <a:rPr lang="en-US" altLang="zh-CN" dirty="0">
                <a:highlight>
                  <a:srgbClr val="FFFF00"/>
                </a:highlight>
              </a:rPr>
              <a:t>;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    free(p);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77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CABC138-D45A-4A6E-84E2-8A1A7D17F408}"/>
              </a:ext>
            </a:extLst>
          </p:cNvPr>
          <p:cNvSpPr txBox="1"/>
          <p:nvPr/>
        </p:nvSpPr>
        <p:spPr>
          <a:xfrm>
            <a:off x="0" y="-1"/>
            <a:ext cx="9144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但由于</a:t>
            </a:r>
            <a:r>
              <a:rPr lang="en-US" altLang="zh-CN" dirty="0" err="1"/>
              <a:t>goto</a:t>
            </a:r>
            <a:r>
              <a:rPr lang="zh-CN" altLang="en-US" dirty="0"/>
              <a:t>不符合软件工程的结构化，而且有可能使得代码难懂，所以很多人都不倡导使用，这个时候我们可以使用</a:t>
            </a:r>
            <a:r>
              <a:rPr lang="en-US" altLang="zh-CN" dirty="0"/>
              <a:t>do{...}while(0)</a:t>
            </a:r>
            <a:r>
              <a:rPr lang="zh-CN" altLang="en-US" dirty="0"/>
              <a:t>来做同样的事情：</a:t>
            </a:r>
          </a:p>
          <a:p>
            <a:r>
              <a:rPr lang="en-US" altLang="zh-CN" dirty="0"/>
              <a:t>int ff() {</a:t>
            </a:r>
          </a:p>
          <a:p>
            <a:r>
              <a:rPr lang="en-US" altLang="zh-CN" dirty="0"/>
              <a:t>    int *p = (int *)malloc(</a:t>
            </a:r>
            <a:r>
              <a:rPr lang="en-US" altLang="zh-CN" dirty="0" err="1"/>
              <a:t>sizeof</a:t>
            </a:r>
            <a:r>
              <a:rPr lang="en-US" altLang="zh-CN" dirty="0"/>
              <a:t>(int));</a:t>
            </a:r>
          </a:p>
          <a:p>
            <a:r>
              <a:rPr lang="en-US" altLang="zh-CN" dirty="0"/>
              <a:t>    *p = 10;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&lt;&lt;*p&lt;&lt;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    do</a:t>
            </a:r>
            <a:r>
              <a:rPr lang="en-US" altLang="zh-CN" dirty="0"/>
              <a:t>{ </a:t>
            </a:r>
          </a:p>
          <a:p>
            <a:r>
              <a:rPr lang="en-US" altLang="zh-CN" dirty="0"/>
              <a:t>#ifndef DEBUG</a:t>
            </a:r>
          </a:p>
          <a:p>
            <a:r>
              <a:rPr lang="en-US" altLang="zh-CN" dirty="0"/>
              <a:t>        int error=1;</a:t>
            </a:r>
          </a:p>
          <a:p>
            <a:r>
              <a:rPr lang="en-US" altLang="zh-CN" dirty="0"/>
              <a:t>#endif</a:t>
            </a:r>
          </a:p>
          <a:p>
            <a:r>
              <a:rPr lang="en-US" altLang="zh-CN" dirty="0"/>
              <a:t>        if(error)</a:t>
            </a:r>
          </a:p>
          <a:p>
            <a:r>
              <a:rPr lang="en-US" altLang="zh-CN" dirty="0"/>
              <a:t>            </a:t>
            </a:r>
            <a:r>
              <a:rPr lang="en-US" altLang="zh-CN" dirty="0">
                <a:highlight>
                  <a:srgbClr val="FFFF00"/>
                </a:highlight>
              </a:rPr>
              <a:t>break;</a:t>
            </a:r>
          </a:p>
          <a:p>
            <a:r>
              <a:rPr lang="en-US" altLang="zh-CN" dirty="0"/>
              <a:t>        //</a:t>
            </a:r>
            <a:r>
              <a:rPr lang="en-US" altLang="zh-CN" dirty="0" err="1"/>
              <a:t>dosomething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>
                <a:highlight>
                  <a:srgbClr val="FFFF00"/>
                </a:highlight>
              </a:rPr>
              <a:t>}while(0);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&lt;&lt;"free"&lt;&lt;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free(p);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55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A3CC22A-D044-431A-84D1-8E9C01CB6B5F}"/>
              </a:ext>
            </a:extLst>
          </p:cNvPr>
          <p:cNvSpPr txBox="1"/>
          <p:nvPr/>
        </p:nvSpPr>
        <p:spPr>
          <a:xfrm>
            <a:off x="0" y="1"/>
            <a:ext cx="9144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std::function</a:t>
            </a:r>
            <a:r>
              <a:rPr lang="zh-CN" altLang="en-US" sz="2400" b="1" dirty="0"/>
              <a:t>是一个可调用的对象包装器</a:t>
            </a:r>
            <a:r>
              <a:rPr lang="zh-CN" altLang="en-US" dirty="0"/>
              <a:t>，通过类进行实现，在编码时可以通过指定模板参数使用统一的方式处理</a:t>
            </a:r>
            <a:r>
              <a:rPr lang="zh-CN" altLang="en-US" b="1" dirty="0"/>
              <a:t>函数、函数指针并且可以当做回调函数进行使用</a:t>
            </a:r>
            <a:r>
              <a:rPr lang="zh-CN" altLang="en-US" dirty="0"/>
              <a:t>。在实际编程时，主要有以下场景：</a:t>
            </a:r>
          </a:p>
          <a:p>
            <a:endParaRPr lang="zh-CN" altLang="en-US" dirty="0"/>
          </a:p>
          <a:p>
            <a:r>
              <a:rPr lang="zh-CN" altLang="en-US" dirty="0"/>
              <a:t>绑定一个函数（普通函数或者静态函数）</a:t>
            </a:r>
          </a:p>
          <a:p>
            <a:r>
              <a:rPr lang="zh-CN" altLang="en-US" dirty="0"/>
              <a:t>实现回调函数</a:t>
            </a:r>
          </a:p>
          <a:p>
            <a:r>
              <a:rPr lang="zh-CN" altLang="en-US" dirty="0"/>
              <a:t>作为函数入参</a:t>
            </a:r>
          </a:p>
        </p:txBody>
      </p:sp>
    </p:spTree>
    <p:extLst>
      <p:ext uri="{BB962C8B-B14F-4D97-AF65-F5344CB8AC3E}">
        <p14:creationId xmlns:p14="http://schemas.microsoft.com/office/powerpoint/2010/main" val="132329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90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11B3926-1F15-4E47-8DFF-6D7DF78A5BDB}"/>
              </a:ext>
            </a:extLst>
          </p:cNvPr>
          <p:cNvSpPr txBox="1"/>
          <p:nvPr/>
        </p:nvSpPr>
        <p:spPr>
          <a:xfrm>
            <a:off x="0" y="0"/>
            <a:ext cx="91085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例如：</a:t>
            </a:r>
          </a:p>
          <a:p>
            <a:endParaRPr lang="zh-CN" altLang="en-US" dirty="0"/>
          </a:p>
          <a:p>
            <a:r>
              <a:rPr lang="en-US" altLang="zh-CN" dirty="0" err="1"/>
              <a:t>enum</a:t>
            </a:r>
            <a:r>
              <a:rPr lang="en-US" altLang="zh-CN" dirty="0"/>
              <a:t> Shape {</a:t>
            </a:r>
            <a:r>
              <a:rPr lang="en-US" altLang="zh-CN" dirty="0" err="1"/>
              <a:t>circle,retangle</a:t>
            </a:r>
            <a:r>
              <a:rPr lang="en-US" altLang="zh-CN" dirty="0"/>
              <a:t>};</a:t>
            </a:r>
          </a:p>
          <a:p>
            <a:r>
              <a:rPr lang="en-US" altLang="zh-CN" dirty="0"/>
              <a:t>auto circle = 10;  // error</a:t>
            </a:r>
          </a:p>
          <a:p>
            <a:r>
              <a:rPr lang="zh-CN" altLang="en-US" dirty="0">
                <a:highlight>
                  <a:srgbClr val="FFFF00"/>
                </a:highlight>
              </a:rPr>
              <a:t>上述错误是因为两个</a:t>
            </a:r>
            <a:r>
              <a:rPr lang="en-US" altLang="zh-CN" dirty="0">
                <a:highlight>
                  <a:srgbClr val="FFFF00"/>
                </a:highlight>
              </a:rPr>
              <a:t>circle</a:t>
            </a:r>
            <a:r>
              <a:rPr lang="zh-CN" altLang="en-US" dirty="0">
                <a:highlight>
                  <a:srgbClr val="FFFF00"/>
                </a:highlight>
              </a:rPr>
              <a:t>在同一范围</a:t>
            </a:r>
            <a:r>
              <a:rPr lang="zh-CN" altLang="en-US" dirty="0"/>
              <a:t>。 对于</a:t>
            </a:r>
            <a:r>
              <a:rPr lang="en-US" altLang="zh-CN" dirty="0" err="1"/>
              <a:t>enum</a:t>
            </a:r>
            <a:r>
              <a:rPr lang="zh-CN" altLang="en-US" dirty="0"/>
              <a:t>等价于：</a:t>
            </a:r>
          </a:p>
          <a:p>
            <a:endParaRPr lang="zh-CN" altLang="en-US" dirty="0"/>
          </a:p>
          <a:p>
            <a:r>
              <a:rPr lang="en-US" altLang="zh-CN" b="1" dirty="0"/>
              <a:t>#define circle 0</a:t>
            </a:r>
          </a:p>
          <a:p>
            <a:r>
              <a:rPr lang="en-US" altLang="zh-CN" b="1" dirty="0"/>
              <a:t>#define </a:t>
            </a:r>
            <a:r>
              <a:rPr lang="en-US" altLang="zh-CN" b="1" dirty="0" err="1"/>
              <a:t>retangle</a:t>
            </a:r>
            <a:r>
              <a:rPr lang="en-US" altLang="zh-CN" b="1" dirty="0"/>
              <a:t> 1</a:t>
            </a:r>
          </a:p>
          <a:p>
            <a:r>
              <a:rPr lang="zh-CN" altLang="en-US" dirty="0"/>
              <a:t>因此后面再去定义</a:t>
            </a:r>
            <a:r>
              <a:rPr lang="en-US" altLang="zh-CN" dirty="0"/>
              <a:t>circle</a:t>
            </a:r>
            <a:r>
              <a:rPr lang="zh-CN" altLang="en-US" dirty="0"/>
              <a:t>就会</a:t>
            </a:r>
          </a:p>
        </p:txBody>
      </p:sp>
    </p:spTree>
    <p:extLst>
      <p:ext uri="{BB962C8B-B14F-4D97-AF65-F5344CB8AC3E}">
        <p14:creationId xmlns:p14="http://schemas.microsoft.com/office/powerpoint/2010/main" val="179019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AD4E8D8-E5CD-4132-B01E-89664474E4DC}"/>
              </a:ext>
            </a:extLst>
          </p:cNvPr>
          <p:cNvSpPr txBox="1"/>
          <p:nvPr/>
        </p:nvSpPr>
        <p:spPr>
          <a:xfrm>
            <a:off x="0" y="-1"/>
            <a:ext cx="9144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namespace,</a:t>
            </a:r>
            <a:r>
              <a:rPr lang="zh-CN" altLang="en-US" dirty="0"/>
              <a:t>如下例子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// </a:t>
            </a:r>
            <a:r>
              <a:rPr lang="zh-CN" altLang="en-US" dirty="0"/>
              <a:t>在创建枚举时，将它们放在名称空间中，以便可以使用有意义的名称访问它们</a:t>
            </a:r>
            <a:r>
              <a:rPr lang="en-US" altLang="zh-CN" dirty="0"/>
              <a:t>:</a:t>
            </a:r>
          </a:p>
          <a:p>
            <a:r>
              <a:rPr lang="en-US" altLang="zh-CN" sz="2000" b="1" dirty="0">
                <a:highlight>
                  <a:srgbClr val="FFFF00"/>
                </a:highlight>
              </a:rPr>
              <a:t>namespace </a:t>
            </a:r>
            <a:r>
              <a:rPr lang="en-US" altLang="zh-CN" dirty="0" err="1"/>
              <a:t>EntityType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enum</a:t>
            </a:r>
            <a:r>
              <a:rPr lang="en-US" altLang="zh-CN" dirty="0"/>
              <a:t> Enum {</a:t>
            </a:r>
          </a:p>
          <a:p>
            <a:r>
              <a:rPr lang="en-US" altLang="zh-CN" dirty="0"/>
              <a:t>        Ground = 0,</a:t>
            </a:r>
          </a:p>
          <a:p>
            <a:r>
              <a:rPr lang="en-US" altLang="zh-CN" dirty="0"/>
              <a:t>        Human,</a:t>
            </a:r>
          </a:p>
          <a:p>
            <a:r>
              <a:rPr lang="en-US" altLang="zh-CN" dirty="0"/>
              <a:t>        Aerial,</a:t>
            </a:r>
          </a:p>
          <a:p>
            <a:r>
              <a:rPr lang="en-US" altLang="zh-CN" dirty="0"/>
              <a:t>        Total</a:t>
            </a:r>
          </a:p>
          <a:p>
            <a:r>
              <a:rPr lang="en-US" altLang="zh-CN" dirty="0"/>
              <a:t>    };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void foo(</a:t>
            </a:r>
            <a:r>
              <a:rPr lang="en-US" altLang="zh-CN" b="1" dirty="0" err="1">
                <a:highlight>
                  <a:srgbClr val="FFFF00"/>
                </a:highlight>
              </a:rPr>
              <a:t>EntityType</a:t>
            </a:r>
            <a:r>
              <a:rPr lang="en-US" altLang="zh-CN" b="1" dirty="0">
                <a:highlight>
                  <a:srgbClr val="FFFF00"/>
                </a:highlight>
              </a:rPr>
              <a:t>::Enum </a:t>
            </a:r>
            <a:r>
              <a:rPr lang="en-US" altLang="zh-CN" b="1" dirty="0" err="1">
                <a:highlight>
                  <a:srgbClr val="FFFF00"/>
                </a:highlight>
              </a:rPr>
              <a:t>entityType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entityType</a:t>
            </a:r>
            <a:r>
              <a:rPr lang="en-US" altLang="zh-CN" dirty="0"/>
              <a:t> == </a:t>
            </a:r>
            <a:r>
              <a:rPr lang="en-US" altLang="zh-CN" dirty="0" err="1"/>
              <a:t>EntityType</a:t>
            </a:r>
            <a:r>
              <a:rPr lang="en-US" altLang="zh-CN" dirty="0"/>
              <a:t>::Ground) {</a:t>
            </a:r>
          </a:p>
          <a:p>
            <a:r>
              <a:rPr lang="en-US" altLang="zh-CN" dirty="0"/>
              <a:t>        /*code*/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13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A827360-C2F0-445C-B4E5-2A76E76DA408}"/>
              </a:ext>
            </a:extLst>
          </p:cNvPr>
          <p:cNvSpPr txBox="1"/>
          <p:nvPr/>
        </p:nvSpPr>
        <p:spPr>
          <a:xfrm>
            <a:off x="0" y="0"/>
            <a:ext cx="9144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enum</a:t>
            </a:r>
            <a:r>
              <a:rPr lang="en-US" altLang="zh-CN" dirty="0"/>
              <a:t> class </a:t>
            </a:r>
            <a:r>
              <a:rPr lang="zh-CN" altLang="en-US" dirty="0"/>
              <a:t>解决了为</a:t>
            </a:r>
            <a:r>
              <a:rPr lang="en-US" altLang="zh-CN" dirty="0" err="1"/>
              <a:t>enum</a:t>
            </a:r>
            <a:r>
              <a:rPr lang="zh-CN" altLang="en-US" dirty="0"/>
              <a:t>成员定义类型、类型安全、约束等问题。 回到上述例子：</a:t>
            </a:r>
          </a:p>
          <a:p>
            <a:endParaRPr lang="zh-CN" altLang="en-US" dirty="0"/>
          </a:p>
          <a:p>
            <a:r>
              <a:rPr lang="en-US" altLang="zh-CN" dirty="0"/>
              <a:t>// </a:t>
            </a:r>
            <a:r>
              <a:rPr lang="en-US" altLang="zh-CN" dirty="0" err="1"/>
              <a:t>enum</a:t>
            </a:r>
            <a:r>
              <a:rPr lang="en-US" altLang="zh-CN" dirty="0"/>
              <a:t> class</a:t>
            </a:r>
          </a:p>
          <a:p>
            <a:r>
              <a:rPr lang="en-US" altLang="zh-CN" b="1" dirty="0" err="1">
                <a:highlight>
                  <a:srgbClr val="FFFF00"/>
                </a:highlight>
              </a:rPr>
              <a:t>enum</a:t>
            </a:r>
            <a:r>
              <a:rPr lang="en-US" altLang="zh-CN" b="1" dirty="0">
                <a:highlight>
                  <a:srgbClr val="FFFF00"/>
                </a:highlight>
              </a:rPr>
              <a:t> class </a:t>
            </a:r>
            <a:r>
              <a:rPr lang="en-US" altLang="zh-CN" b="1" dirty="0" err="1">
                <a:highlight>
                  <a:srgbClr val="FFFF00"/>
                </a:highlight>
              </a:rPr>
              <a:t>EntityType</a:t>
            </a:r>
            <a:r>
              <a:rPr lang="en-US" altLang="zh-CN" b="1" dirty="0">
                <a:highlight>
                  <a:srgbClr val="FFFF00"/>
                </a:highlight>
              </a:rPr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Ground = 0,</a:t>
            </a:r>
          </a:p>
          <a:p>
            <a:r>
              <a:rPr lang="en-US" altLang="zh-CN" dirty="0"/>
              <a:t>    Human,</a:t>
            </a:r>
          </a:p>
          <a:p>
            <a:r>
              <a:rPr lang="en-US" altLang="zh-CN" dirty="0"/>
              <a:t>    Aerial,</a:t>
            </a:r>
          </a:p>
          <a:p>
            <a:r>
              <a:rPr lang="en-US" altLang="zh-CN" dirty="0"/>
              <a:t>    Total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void foo(</a:t>
            </a:r>
            <a:r>
              <a:rPr lang="en-US" altLang="zh-CN" dirty="0" err="1">
                <a:highlight>
                  <a:srgbClr val="FFFF00"/>
                </a:highlight>
              </a:rPr>
              <a:t>EntityType</a:t>
            </a:r>
            <a:r>
              <a:rPr lang="en-US" altLang="zh-CN" dirty="0">
                <a:highlight>
                  <a:srgbClr val="FFFF00"/>
                </a:highlight>
              </a:rPr>
              <a:t> </a:t>
            </a:r>
            <a:r>
              <a:rPr lang="en-US" altLang="zh-CN" dirty="0" err="1">
                <a:highlight>
                  <a:srgbClr val="FFFF00"/>
                </a:highlight>
              </a:rPr>
              <a:t>entityType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entityType</a:t>
            </a:r>
            <a:r>
              <a:rPr lang="en-US" altLang="zh-CN" dirty="0"/>
              <a:t> == </a:t>
            </a:r>
            <a:r>
              <a:rPr lang="en-US" altLang="zh-CN" dirty="0" err="1"/>
              <a:t>EntityType</a:t>
            </a:r>
            <a:r>
              <a:rPr lang="en-US" altLang="zh-CN" dirty="0"/>
              <a:t>::Ground) {</a:t>
            </a:r>
          </a:p>
          <a:p>
            <a:r>
              <a:rPr lang="en-US" altLang="zh-CN" dirty="0"/>
              <a:t>        /*code*/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97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A7944B0-B6ED-4E97-8F8A-66720D5DFD0E}"/>
              </a:ext>
            </a:extLst>
          </p:cNvPr>
          <p:cNvSpPr txBox="1"/>
          <p:nvPr/>
        </p:nvSpPr>
        <p:spPr>
          <a:xfrm>
            <a:off x="0" y="-9128"/>
            <a:ext cx="9144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初始化列表与赋值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b="1" dirty="0"/>
              <a:t>const</a:t>
            </a:r>
            <a:r>
              <a:rPr lang="zh-CN" altLang="en-US" b="1" dirty="0"/>
              <a:t>成员</a:t>
            </a:r>
            <a:r>
              <a:rPr lang="zh-CN" altLang="en-US" dirty="0"/>
              <a:t>的初始化只能在构造函数</a:t>
            </a:r>
            <a:r>
              <a:rPr lang="zh-CN" altLang="en-US" b="1" dirty="0"/>
              <a:t>初始化列表</a:t>
            </a:r>
            <a:r>
              <a:rPr lang="zh-CN" altLang="en-US" dirty="0"/>
              <a:t>中进行</a:t>
            </a:r>
          </a:p>
          <a:p>
            <a:r>
              <a:rPr lang="zh-CN" altLang="en-US" b="1" dirty="0"/>
              <a:t>引用成员</a:t>
            </a:r>
            <a:r>
              <a:rPr lang="zh-CN" altLang="en-US" dirty="0"/>
              <a:t>的初始化也只能在</a:t>
            </a:r>
            <a:r>
              <a:rPr lang="zh-CN" altLang="en-US" b="1" dirty="0"/>
              <a:t>构造函数初始化列表</a:t>
            </a:r>
            <a:r>
              <a:rPr lang="zh-CN" altLang="en-US" dirty="0"/>
              <a:t>中进行</a:t>
            </a:r>
          </a:p>
          <a:p>
            <a:r>
              <a:rPr lang="zh-CN" altLang="en-US" b="1" dirty="0"/>
              <a:t>对象成员</a:t>
            </a:r>
            <a:r>
              <a:rPr lang="zh-CN" altLang="en-US" dirty="0"/>
              <a:t>（对象成员所对应的类没有默认构造函数）的初始化，也只能在</a:t>
            </a:r>
            <a:r>
              <a:rPr lang="zh-CN" altLang="en-US" b="1" dirty="0"/>
              <a:t>构造函数初始化列表中进行</a:t>
            </a:r>
          </a:p>
        </p:txBody>
      </p:sp>
    </p:spTree>
    <p:extLst>
      <p:ext uri="{BB962C8B-B14F-4D97-AF65-F5344CB8AC3E}">
        <p14:creationId xmlns:p14="http://schemas.microsoft.com/office/powerpoint/2010/main" val="398433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FB716A-1E51-4E5F-AC11-ED7C7AB2B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613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4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52697" y="2164797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FB3A03-194E-49FF-AAD1-521B5EAD4B30}"/>
              </a:ext>
            </a:extLst>
          </p:cNvPr>
          <p:cNvSpPr txBox="1"/>
          <p:nvPr/>
        </p:nvSpPr>
        <p:spPr>
          <a:xfrm>
            <a:off x="0" y="0"/>
            <a:ext cx="914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常指针 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指针本身不变  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但是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指针指向的是变量！！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  <a:p>
            <a:endParaRPr lang="zh-CN" altLang="en-US" dirty="0"/>
          </a:p>
          <a:p>
            <a:r>
              <a:rPr lang="en-US" altLang="zh-CN" b="1" dirty="0"/>
              <a:t>const</a:t>
            </a:r>
            <a:r>
              <a:rPr lang="zh-CN" altLang="en-US" b="1" dirty="0"/>
              <a:t>指针必须进行初始化，且</a:t>
            </a:r>
            <a:r>
              <a:rPr lang="en-US" altLang="zh-CN" b="1" dirty="0"/>
              <a:t>const</a:t>
            </a:r>
            <a:r>
              <a:rPr lang="zh-CN" altLang="en-US" b="1" dirty="0"/>
              <a:t>指针的值不能修改。</a:t>
            </a:r>
          </a:p>
          <a:p>
            <a:endParaRPr lang="zh-CN" altLang="en-US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main(){</a:t>
            </a:r>
          </a:p>
          <a:p>
            <a:endParaRPr lang="en-US" altLang="zh-CN" dirty="0"/>
          </a:p>
          <a:p>
            <a:r>
              <a:rPr lang="en-US" altLang="zh-CN" dirty="0"/>
              <a:t>    int num=0;</a:t>
            </a:r>
          </a:p>
          <a:p>
            <a:r>
              <a:rPr lang="en-US" altLang="zh-CN" dirty="0"/>
              <a:t>    int * </a:t>
            </a:r>
            <a:r>
              <a:rPr lang="en-US" altLang="zh-CN" b="1" dirty="0"/>
              <a:t>const </a:t>
            </a:r>
            <a:r>
              <a:rPr lang="en-US" altLang="zh-CN" b="1" dirty="0" err="1"/>
              <a:t>ptr</a:t>
            </a:r>
            <a:r>
              <a:rPr lang="en-US" altLang="zh-CN" dirty="0"/>
              <a:t>=&amp;num; //const</a:t>
            </a:r>
            <a:r>
              <a:rPr lang="zh-CN" altLang="en-US" dirty="0"/>
              <a:t>指针必须初始化！且</a:t>
            </a:r>
            <a:r>
              <a:rPr lang="en-US" altLang="zh-CN" dirty="0"/>
              <a:t>const</a:t>
            </a:r>
            <a:r>
              <a:rPr lang="zh-CN" altLang="en-US" dirty="0"/>
              <a:t>指针的值不能修改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int * t = &amp;num;</a:t>
            </a:r>
          </a:p>
          <a:p>
            <a:r>
              <a:rPr lang="en-US" altLang="zh-CN" dirty="0"/>
              <a:t>    *t = 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&lt;&lt;*</a:t>
            </a:r>
            <a:r>
              <a:rPr lang="en-US" altLang="zh-CN" dirty="0" err="1"/>
              <a:t>ptr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26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19C30F-BEE8-4A69-8C78-1899E13F1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643040" cy="5143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EFE732-7A8B-4F4A-A35F-3FD9BEB5D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1884208"/>
            <a:ext cx="4508266" cy="323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4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E2E2F05-37CD-43A6-8DD1-015526177FE4}"/>
              </a:ext>
            </a:extLst>
          </p:cNvPr>
          <p:cNvSpPr txBox="1"/>
          <p:nvPr/>
        </p:nvSpPr>
        <p:spPr>
          <a:xfrm>
            <a:off x="107504" y="62753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修改代码的艺术</a:t>
            </a:r>
            <a:r>
              <a:rPr lang="en-US" altLang="zh-CN" dirty="0"/>
              <a:t>》</a:t>
            </a:r>
            <a:r>
              <a:rPr lang="zh-CN" altLang="en-US" dirty="0"/>
              <a:t>。英文直译</a:t>
            </a:r>
            <a:r>
              <a:rPr lang="en-US" altLang="zh-CN" dirty="0"/>
              <a:t>《</a:t>
            </a:r>
            <a:r>
              <a:rPr lang="zh-CN" altLang="en-US" dirty="0"/>
              <a:t>有效地在遗留代码上工作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5827CE-365F-4976-B1A5-4ECCF2445E07}"/>
              </a:ext>
            </a:extLst>
          </p:cNvPr>
          <p:cNvSpPr txBox="1"/>
          <p:nvPr/>
        </p:nvSpPr>
        <p:spPr>
          <a:xfrm>
            <a:off x="142454" y="14778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算法导论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12217E-427D-4C61-B832-F6DF682FE637}"/>
              </a:ext>
            </a:extLst>
          </p:cNvPr>
          <p:cNvSpPr txBox="1"/>
          <p:nvPr/>
        </p:nvSpPr>
        <p:spPr>
          <a:xfrm>
            <a:off x="0" y="23870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代码大全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DA34E9-8A31-4773-92C1-02038FD1FFC6}"/>
              </a:ext>
            </a:extLst>
          </p:cNvPr>
          <p:cNvSpPr txBox="1"/>
          <p:nvPr/>
        </p:nvSpPr>
        <p:spPr>
          <a:xfrm>
            <a:off x="70322" y="3291830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分析模式：可复用的对象模型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73E87F-ECA6-4546-AF93-01DD74D1A8C0}"/>
              </a:ext>
            </a:extLst>
          </p:cNvPr>
          <p:cNvSpPr txBox="1"/>
          <p:nvPr/>
        </p:nvSpPr>
        <p:spPr>
          <a:xfrm>
            <a:off x="2627784" y="2064248"/>
            <a:ext cx="459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重构：改善既有代码的设计（第</a:t>
            </a:r>
            <a:r>
              <a:rPr lang="en-US" altLang="zh-CN" dirty="0"/>
              <a:t>2</a:t>
            </a:r>
            <a:r>
              <a:rPr lang="zh-CN" altLang="en-US" dirty="0"/>
              <a:t>版 平装版）</a:t>
            </a:r>
            <a:r>
              <a:rPr lang="en-US" altLang="zh-CN" dirty="0"/>
              <a:t>》</a:t>
            </a:r>
            <a:r>
              <a:rPr lang="zh-CN" altLang="en-US" dirty="0"/>
              <a:t>让你成为高效能程序员。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A57081-DA28-4EF7-943E-BD1D8C2602DA}"/>
              </a:ext>
            </a:extLst>
          </p:cNvPr>
          <p:cNvSpPr txBox="1"/>
          <p:nvPr/>
        </p:nvSpPr>
        <p:spPr>
          <a:xfrm>
            <a:off x="4926484" y="3219822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本</a:t>
            </a:r>
            <a:r>
              <a:rPr lang="en-US" altLang="zh-CN" dirty="0"/>
              <a:t>《</a:t>
            </a:r>
            <a:r>
              <a:rPr lang="zh-CN" altLang="en-US" dirty="0"/>
              <a:t>计算机图形学（微课版）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BEBDEE-F7D4-4FE8-B86D-3AD3DA3BD50E}"/>
              </a:ext>
            </a:extLst>
          </p:cNvPr>
          <p:cNvSpPr txBox="1"/>
          <p:nvPr/>
        </p:nvSpPr>
        <p:spPr>
          <a:xfrm>
            <a:off x="4139952" y="140122"/>
            <a:ext cx="478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人月神话</a:t>
            </a:r>
          </a:p>
        </p:txBody>
      </p:sp>
    </p:spTree>
    <p:extLst>
      <p:ext uri="{BB962C8B-B14F-4D97-AF65-F5344CB8AC3E}">
        <p14:creationId xmlns:p14="http://schemas.microsoft.com/office/powerpoint/2010/main" val="19699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87133"/>
            <a:ext cx="9144000" cy="2290038"/>
          </a:xfrm>
          <a:prstGeom prst="rect">
            <a:avLst/>
          </a:prstGeom>
          <a:solidFill>
            <a:srgbClr val="009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" name="椭圆 3"/>
          <p:cNvSpPr/>
          <p:nvPr/>
        </p:nvSpPr>
        <p:spPr>
          <a:xfrm>
            <a:off x="6231777" y="1205482"/>
            <a:ext cx="2657108" cy="26571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67544" y="185167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Thanks To your Careful Guidance</a:t>
            </a:r>
            <a:endParaRPr lang="zh-CN" altLang="en-U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/>
          <p:cNvCxnSpPr>
            <a:cxnSpLocks/>
          </p:cNvCxnSpPr>
          <p:nvPr/>
        </p:nvCxnSpPr>
        <p:spPr>
          <a:xfrm>
            <a:off x="539552" y="2427734"/>
            <a:ext cx="432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20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3" y="1419622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52697" y="2164797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6B1265-3CBE-4001-BB90-6C0D80F17241}"/>
              </a:ext>
            </a:extLst>
          </p:cNvPr>
          <p:cNvSpPr txBox="1"/>
          <p:nvPr/>
        </p:nvSpPr>
        <p:spPr>
          <a:xfrm>
            <a:off x="2208" y="670"/>
            <a:ext cx="9144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当把一个</a:t>
            </a:r>
            <a:r>
              <a:rPr lang="en-US" altLang="zh-CN" dirty="0"/>
              <a:t>const</a:t>
            </a:r>
            <a:r>
              <a:rPr lang="zh-CN" altLang="en-US" dirty="0"/>
              <a:t>常量的地址赋值给</a:t>
            </a:r>
            <a:r>
              <a:rPr lang="en-US" altLang="zh-CN" dirty="0" err="1"/>
              <a:t>ptr</a:t>
            </a:r>
            <a:r>
              <a:rPr lang="zh-CN" altLang="en-US" dirty="0"/>
              <a:t>时候，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由于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ptr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指向的是一个变量，而不是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常量</a:t>
            </a:r>
            <a:r>
              <a:rPr lang="zh-CN" altLang="en-US" dirty="0"/>
              <a:t>，所以会报错，出现：</a:t>
            </a:r>
            <a:r>
              <a:rPr lang="en-US" altLang="zh-CN" dirty="0"/>
              <a:t>const int* -&gt; int *</a:t>
            </a:r>
            <a:r>
              <a:rPr lang="zh-CN" altLang="en-US" dirty="0"/>
              <a:t>错误！</a:t>
            </a:r>
          </a:p>
          <a:p>
            <a:endParaRPr lang="zh-CN" altLang="en-US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const int num=0;</a:t>
            </a:r>
          </a:p>
          <a:p>
            <a:r>
              <a:rPr lang="en-US" altLang="zh-CN" b="1" dirty="0"/>
              <a:t>    int * const </a:t>
            </a:r>
            <a:r>
              <a:rPr lang="en-US" altLang="zh-CN" b="1" dirty="0" err="1"/>
              <a:t>ptr</a:t>
            </a:r>
            <a:r>
              <a:rPr lang="en-US" altLang="zh-CN" b="1" dirty="0"/>
              <a:t>=&amp;num</a:t>
            </a:r>
            <a:r>
              <a:rPr lang="en-US" altLang="zh-CN" dirty="0"/>
              <a:t>; //error! const int* -&gt; int*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&lt;&lt;*</a:t>
            </a:r>
            <a:r>
              <a:rPr lang="en-US" altLang="zh-CN" dirty="0" err="1"/>
              <a:t>ptr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zh-CN" altLang="en-US" dirty="0"/>
              <a:t>上述若</a:t>
            </a:r>
            <a:r>
              <a:rPr lang="zh-CN" altLang="en-US" b="1" dirty="0"/>
              <a:t>改为 </a:t>
            </a:r>
            <a:r>
              <a:rPr lang="en-US" altLang="zh-CN" b="1" dirty="0"/>
              <a:t>const int *</a:t>
            </a:r>
            <a:r>
              <a:rPr lang="en-US" altLang="zh-CN" b="1" dirty="0" err="1"/>
              <a:t>ptr</a:t>
            </a:r>
            <a:r>
              <a:rPr lang="zh-CN" altLang="en-US" b="1" dirty="0"/>
              <a:t>或者改为</a:t>
            </a:r>
            <a:r>
              <a:rPr lang="en-US" altLang="zh-CN" b="1" dirty="0"/>
              <a:t>const int *const </a:t>
            </a:r>
            <a:r>
              <a:rPr lang="en-US" altLang="zh-CN" b="1" dirty="0" err="1"/>
              <a:t>ptr</a:t>
            </a:r>
            <a:r>
              <a:rPr lang="zh-CN" altLang="en-US" dirty="0"/>
              <a:t>，都可以正常！</a:t>
            </a:r>
          </a:p>
        </p:txBody>
      </p:sp>
    </p:spTree>
    <p:extLst>
      <p:ext uri="{BB962C8B-B14F-4D97-AF65-F5344CB8AC3E}">
        <p14:creationId xmlns:p14="http://schemas.microsoft.com/office/powerpoint/2010/main" val="27246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52697" y="2164797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1F0AAD-CF60-42FE-9579-3DF797AB1E1C}"/>
              </a:ext>
            </a:extLst>
          </p:cNvPr>
          <p:cNvSpPr txBox="1"/>
          <p:nvPr/>
        </p:nvSpPr>
        <p:spPr>
          <a:xfrm>
            <a:off x="0" y="0"/>
            <a:ext cx="9144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</a:rPr>
              <a:t>参数为引用，为了增加效率同时防止修改。</a:t>
            </a:r>
          </a:p>
          <a:p>
            <a:endParaRPr lang="zh-CN" altLang="en-US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func</a:t>
            </a:r>
            <a:r>
              <a:rPr lang="en-US" altLang="zh-CN" dirty="0"/>
              <a:t>(const A &amp;a)</a:t>
            </a:r>
          </a:p>
          <a:p>
            <a:r>
              <a:rPr lang="zh-CN" altLang="en-US" dirty="0"/>
              <a:t>对于非内部数据类型的参数而言，象</a:t>
            </a:r>
            <a:r>
              <a:rPr lang="en-US" altLang="zh-CN" dirty="0"/>
              <a:t>void </a:t>
            </a:r>
            <a:r>
              <a:rPr lang="en-US" altLang="zh-CN" dirty="0" err="1"/>
              <a:t>func</a:t>
            </a:r>
            <a:r>
              <a:rPr lang="en-US" altLang="zh-CN" dirty="0"/>
              <a:t>(A a) </a:t>
            </a:r>
            <a:r>
              <a:rPr lang="zh-CN" altLang="en-US" dirty="0"/>
              <a:t>这样声明的函数注定效率比较低。因为函数体内将产生</a:t>
            </a:r>
            <a:r>
              <a:rPr lang="en-US" altLang="zh-CN" dirty="0"/>
              <a:t>A </a:t>
            </a:r>
            <a:r>
              <a:rPr lang="zh-CN" altLang="en-US" dirty="0"/>
              <a:t>类型的临时对象用于复制参数</a:t>
            </a:r>
            <a:r>
              <a:rPr lang="en-US" altLang="zh-CN" dirty="0"/>
              <a:t>a</a:t>
            </a:r>
            <a:r>
              <a:rPr lang="zh-CN" altLang="en-US" dirty="0"/>
              <a:t>，而临时对象的构造、复制、析构过程都将消耗时间。为了提高效率，可以将函数声明改为</a:t>
            </a:r>
            <a:r>
              <a:rPr lang="en-US" altLang="zh-CN" dirty="0"/>
              <a:t>void </a:t>
            </a:r>
            <a:r>
              <a:rPr lang="en-US" altLang="zh-CN" dirty="0" err="1"/>
              <a:t>func</a:t>
            </a:r>
            <a:r>
              <a:rPr lang="en-US" altLang="zh-CN" dirty="0"/>
              <a:t>(A &amp;a)</a:t>
            </a:r>
            <a:r>
              <a:rPr lang="zh-CN" altLang="en-US" dirty="0"/>
              <a:t>，因为“</a:t>
            </a:r>
            <a:r>
              <a:rPr lang="zh-CN" altLang="en-US" b="1" dirty="0">
                <a:highlight>
                  <a:srgbClr val="FFFF00"/>
                </a:highlight>
              </a:rPr>
              <a:t>引用传递</a:t>
            </a:r>
            <a:r>
              <a:rPr lang="zh-CN" altLang="en-US" dirty="0"/>
              <a:t>”仅借用一下参数的别名而已，</a:t>
            </a:r>
            <a:r>
              <a:rPr lang="zh-CN" altLang="en-US" b="1" dirty="0">
                <a:highlight>
                  <a:srgbClr val="FFFF00"/>
                </a:highlight>
              </a:rPr>
              <a:t>不产生临时对象</a:t>
            </a:r>
            <a:r>
              <a:rPr lang="zh-CN" altLang="en-US" dirty="0"/>
              <a:t>。但是函数</a:t>
            </a:r>
            <a:r>
              <a:rPr lang="en-US" altLang="zh-CN" dirty="0"/>
              <a:t>void </a:t>
            </a:r>
            <a:r>
              <a:rPr lang="en-US" altLang="zh-CN" dirty="0" err="1"/>
              <a:t>func</a:t>
            </a:r>
            <a:r>
              <a:rPr lang="en-US" altLang="zh-CN" dirty="0"/>
              <a:t>(A &amp;a) </a:t>
            </a:r>
            <a:r>
              <a:rPr lang="zh-CN" altLang="en-US" dirty="0"/>
              <a:t>存在一个缺点：</a:t>
            </a:r>
          </a:p>
          <a:p>
            <a:endParaRPr lang="zh-CN" altLang="en-US" dirty="0"/>
          </a:p>
          <a:p>
            <a:r>
              <a:rPr lang="zh-CN" altLang="en-US" b="1" dirty="0">
                <a:highlight>
                  <a:srgbClr val="FFFF00"/>
                </a:highlight>
              </a:rPr>
              <a:t>“引用传递”有可能改变参数</a:t>
            </a:r>
            <a:r>
              <a:rPr lang="en-US" altLang="zh-CN" b="1" dirty="0">
                <a:highlight>
                  <a:srgbClr val="FFFF00"/>
                </a:highlight>
              </a:rPr>
              <a:t>a</a:t>
            </a:r>
            <a:r>
              <a:rPr lang="zh-CN" altLang="en-US" dirty="0"/>
              <a:t>，这是我们不期望的。解决这个问题很容易，加</a:t>
            </a:r>
            <a:r>
              <a:rPr lang="en-US" altLang="zh-CN" dirty="0"/>
              <a:t>const</a:t>
            </a:r>
            <a:r>
              <a:rPr lang="zh-CN" altLang="en-US" dirty="0"/>
              <a:t>修饰即可，因此函数最终成为</a:t>
            </a:r>
          </a:p>
          <a:p>
            <a:endParaRPr lang="zh-CN" altLang="en-US" dirty="0"/>
          </a:p>
          <a:p>
            <a:r>
              <a:rPr lang="en-US" altLang="zh-CN" b="1" dirty="0">
                <a:highlight>
                  <a:srgbClr val="FFFF00"/>
                </a:highlight>
              </a:rPr>
              <a:t>void </a:t>
            </a:r>
            <a:r>
              <a:rPr lang="en-US" altLang="zh-CN" b="1" dirty="0" err="1">
                <a:highlight>
                  <a:srgbClr val="FFFF00"/>
                </a:highlight>
              </a:rPr>
              <a:t>func</a:t>
            </a:r>
            <a:r>
              <a:rPr lang="en-US" altLang="zh-CN" b="1" dirty="0">
                <a:highlight>
                  <a:srgbClr val="FFFF00"/>
                </a:highlight>
              </a:rPr>
              <a:t>(const A &amp;a)</a:t>
            </a:r>
            <a:r>
              <a:rPr lang="zh-CN" altLang="en-US" b="1" dirty="0">
                <a:highlight>
                  <a:srgbClr val="FFFF00"/>
                </a:highlight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3043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毕业论文答辩PPT.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7665</Words>
  <Application>Microsoft Office PowerPoint</Application>
  <PresentationFormat>全屏显示(16:9)</PresentationFormat>
  <Paragraphs>808</Paragraphs>
  <Slides>72</Slides>
  <Notes>70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78" baseType="lpstr">
      <vt:lpstr>Ubuntu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毕业论文答辩PPT.p</dc:title>
  <dc:subject/>
  <dc:creator/>
  <cp:keywords/>
  <dc:description/>
  <cp:lastModifiedBy/>
  <cp:revision>1</cp:revision>
  <dcterms:created xsi:type="dcterms:W3CDTF">2017-04-17T14:29:21Z</dcterms:created>
  <dcterms:modified xsi:type="dcterms:W3CDTF">2024-07-30T07:47:18Z</dcterms:modified>
  <cp:category/>
</cp:coreProperties>
</file>