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80" r:id="rId17"/>
    <p:sldId id="271" r:id="rId18"/>
    <p:sldId id="273" r:id="rId19"/>
    <p:sldId id="272" r:id="rId20"/>
    <p:sldId id="274" r:id="rId21"/>
    <p:sldId id="275" r:id="rId22"/>
    <p:sldId id="276" r:id="rId23"/>
    <p:sldId id="278" r:id="rId24"/>
    <p:sldId id="277"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082"/>
    <p:restoredTop sz="91460"/>
  </p:normalViewPr>
  <p:slideViewPr>
    <p:cSldViewPr snapToGrid="0" snapToObjects="1">
      <p:cViewPr varScale="1">
        <p:scale>
          <a:sx n="84" d="100"/>
          <a:sy n="84" d="100"/>
        </p:scale>
        <p:origin x="208"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1A132F-5BDC-F844-AA0B-C721DE9B75B9}" type="datetimeFigureOut">
              <a:rPr lang="en-US" smtClean="0"/>
              <a:t>8/31/17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658A6-669B-E946-B94A-1C6AAA36D3BC}" type="slidenum">
              <a:rPr lang="en-US" smtClean="0"/>
              <a:t>‹#›</a:t>
            </a:fld>
            <a:endParaRPr lang="en-US"/>
          </a:p>
        </p:txBody>
      </p:sp>
    </p:spTree>
    <p:extLst>
      <p:ext uri="{BB962C8B-B14F-4D97-AF65-F5344CB8AC3E}">
        <p14:creationId xmlns:p14="http://schemas.microsoft.com/office/powerpoint/2010/main" val="1996115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B658A6-669B-E946-B94A-1C6AAA36D3BC}" type="slidenum">
              <a:rPr lang="en-US" smtClean="0"/>
              <a:t>17</a:t>
            </a:fld>
            <a:endParaRPr lang="en-US"/>
          </a:p>
        </p:txBody>
      </p:sp>
    </p:spTree>
    <p:extLst>
      <p:ext uri="{BB962C8B-B14F-4D97-AF65-F5344CB8AC3E}">
        <p14:creationId xmlns:p14="http://schemas.microsoft.com/office/powerpoint/2010/main" val="728969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8/31/17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8/31/17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8/31/17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8/31/17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8/31/17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8/31/17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8/31/17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8/31/17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osf.i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u="sng" dirty="0" smtClean="0"/>
              <a:t>Module 2</a:t>
            </a:r>
            <a:r>
              <a:rPr lang="en-US" sz="4800" dirty="0" smtClean="0"/>
              <a:t/>
            </a:r>
            <a:br>
              <a:rPr lang="en-US" sz="4800" dirty="0" smtClean="0"/>
            </a:br>
            <a:r>
              <a:rPr lang="en-US" sz="4400" dirty="0" smtClean="0"/>
              <a:t>Fundamentals of reproducible science</a:t>
            </a:r>
            <a:endParaRPr lang="en-US" sz="44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43327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Affecting Reproducibility</a:t>
            </a:r>
            <a:endParaRPr lang="en-US" dirty="0"/>
          </a:p>
        </p:txBody>
      </p:sp>
      <p:sp>
        <p:nvSpPr>
          <p:cNvPr id="3" name="Content Placeholder 2"/>
          <p:cNvSpPr>
            <a:spLocks noGrp="1"/>
          </p:cNvSpPr>
          <p:nvPr>
            <p:ph idx="1"/>
          </p:nvPr>
        </p:nvSpPr>
        <p:spPr/>
        <p:txBody>
          <a:bodyPr/>
          <a:lstStyle/>
          <a:p>
            <a:r>
              <a:rPr lang="en-US" dirty="0" smtClean="0"/>
              <a:t>Data </a:t>
            </a:r>
            <a:r>
              <a:rPr lang="en-US" b="1" dirty="0" smtClean="0"/>
              <a:t>History</a:t>
            </a:r>
          </a:p>
          <a:p>
            <a:pPr lvl="1"/>
            <a:r>
              <a:rPr lang="en-US" i="0" dirty="0"/>
              <a:t>Input data should always have an explicit source, such as a URL, and a time and date </a:t>
            </a:r>
            <a:r>
              <a:rPr lang="en-US" i="0" dirty="0" smtClean="0"/>
              <a:t>stamp</a:t>
            </a:r>
          </a:p>
          <a:p>
            <a:pPr lvl="1"/>
            <a:r>
              <a:rPr lang="en-US" i="0" dirty="0"/>
              <a:t>All data should have the contact information for one or more responsible parties associated with </a:t>
            </a:r>
            <a:r>
              <a:rPr lang="en-US" i="0" dirty="0" smtClean="0"/>
              <a:t>it</a:t>
            </a:r>
          </a:p>
          <a:p>
            <a:pPr lvl="1"/>
            <a:r>
              <a:rPr lang="en-US" i="0" dirty="0"/>
              <a:t>Analysis data products should be annotated with exactly what programs and parameters were used to generate </a:t>
            </a:r>
            <a:r>
              <a:rPr lang="en-US" i="0" dirty="0" smtClean="0"/>
              <a:t>them</a:t>
            </a:r>
          </a:p>
          <a:p>
            <a:pPr lvl="1"/>
            <a:r>
              <a:rPr lang="en-US" i="0" dirty="0"/>
              <a:t>Information can be captured formally (workflow or database), or informally (readme file)</a:t>
            </a:r>
            <a:endParaRPr lang="en-US" dirty="0"/>
          </a:p>
        </p:txBody>
      </p:sp>
    </p:spTree>
    <p:extLst>
      <p:ext uri="{BB962C8B-B14F-4D97-AF65-F5344CB8AC3E}">
        <p14:creationId xmlns:p14="http://schemas.microsoft.com/office/powerpoint/2010/main" val="884087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Design</a:t>
            </a:r>
            <a:endParaRPr lang="en-US" dirty="0"/>
          </a:p>
        </p:txBody>
      </p:sp>
      <p:sp>
        <p:nvSpPr>
          <p:cNvPr id="3" name="Content Placeholder 2"/>
          <p:cNvSpPr>
            <a:spLocks noGrp="1"/>
          </p:cNvSpPr>
          <p:nvPr>
            <p:ph idx="1"/>
          </p:nvPr>
        </p:nvSpPr>
        <p:spPr/>
        <p:txBody>
          <a:bodyPr/>
          <a:lstStyle/>
          <a:p>
            <a:r>
              <a:rPr lang="en-US" dirty="0" smtClean="0"/>
              <a:t>“It doesn’t matter how beautiful your theory is, it doesn’t matter how smart you are. If it doesn’t agree with experiment, it’s wrong”</a:t>
            </a:r>
          </a:p>
          <a:p>
            <a:pPr lvl="1"/>
            <a:r>
              <a:rPr lang="en-US" dirty="0" smtClean="0"/>
              <a:t>Richard Feynman</a:t>
            </a:r>
          </a:p>
          <a:p>
            <a:endParaRPr lang="en-US" dirty="0" smtClean="0"/>
          </a:p>
          <a:p>
            <a:r>
              <a:rPr lang="en-US" dirty="0" smtClean="0"/>
              <a:t>A good experimental design is one of the key elements for assuring your research is reproducible</a:t>
            </a:r>
            <a:endParaRPr lang="en-US" dirty="0"/>
          </a:p>
        </p:txBody>
      </p:sp>
    </p:spTree>
    <p:extLst>
      <p:ext uri="{BB962C8B-B14F-4D97-AF65-F5344CB8AC3E}">
        <p14:creationId xmlns:p14="http://schemas.microsoft.com/office/powerpoint/2010/main" val="1805444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Principles of Experimental Design</a:t>
            </a:r>
            <a:endParaRPr lang="en-US" dirty="0"/>
          </a:p>
        </p:txBody>
      </p:sp>
      <p:sp>
        <p:nvSpPr>
          <p:cNvPr id="3" name="Content Placeholder 2"/>
          <p:cNvSpPr>
            <a:spLocks noGrp="1"/>
          </p:cNvSpPr>
          <p:nvPr>
            <p:ph idx="1"/>
          </p:nvPr>
        </p:nvSpPr>
        <p:spPr>
          <a:xfrm>
            <a:off x="1371600" y="2286000"/>
            <a:ext cx="9601200" cy="4572000"/>
          </a:xfrm>
        </p:spPr>
        <p:txBody>
          <a:bodyPr>
            <a:normAutofit/>
          </a:bodyPr>
          <a:lstStyle/>
          <a:p>
            <a:r>
              <a:rPr lang="en-US" dirty="0" smtClean="0"/>
              <a:t>1. Formulate a hypothesis/scientific question/specific goal</a:t>
            </a:r>
          </a:p>
          <a:p>
            <a:r>
              <a:rPr lang="en-US" dirty="0" smtClean="0"/>
              <a:t>2. Perturb the system in some way in order to test the hypothesis</a:t>
            </a:r>
          </a:p>
          <a:p>
            <a:r>
              <a:rPr lang="en-US" dirty="0" smtClean="0"/>
              <a:t>3. Consider the experimental condition and suitable controls</a:t>
            </a:r>
          </a:p>
          <a:p>
            <a:r>
              <a:rPr lang="en-US" dirty="0" smtClean="0"/>
              <a:t>4. Think about the analytical plan</a:t>
            </a:r>
          </a:p>
          <a:p>
            <a:r>
              <a:rPr lang="en-US" dirty="0" smtClean="0"/>
              <a:t>5. Ensure sufficient replication </a:t>
            </a:r>
          </a:p>
          <a:p>
            <a:pPr lvl="1"/>
            <a:r>
              <a:rPr lang="en-US" i="0" dirty="0" smtClean="0"/>
              <a:t>power calculations</a:t>
            </a:r>
          </a:p>
          <a:p>
            <a:r>
              <a:rPr lang="en-US" dirty="0" smtClean="0"/>
              <a:t>6. Include randomization</a:t>
            </a:r>
          </a:p>
          <a:p>
            <a:pPr lvl="1"/>
            <a:r>
              <a:rPr lang="en-US" i="0" dirty="0" smtClean="0"/>
              <a:t>Stratification (blocking): the arrangement of samples into groups/blocks</a:t>
            </a:r>
          </a:p>
          <a:p>
            <a:pPr lvl="1"/>
            <a:r>
              <a:rPr lang="en-US" i="0" dirty="0" smtClean="0"/>
              <a:t>Factorial experiments: the testing of multiple variables at the same time </a:t>
            </a:r>
          </a:p>
          <a:p>
            <a:r>
              <a:rPr lang="en-US" i="0" dirty="0" smtClean="0"/>
              <a:t>7. Ensure the data and analytical plan can actually achieve the goals you want to achieve</a:t>
            </a:r>
          </a:p>
          <a:p>
            <a:pPr lvl="1"/>
            <a:endParaRPr lang="en-US" i="0" dirty="0"/>
          </a:p>
        </p:txBody>
      </p:sp>
    </p:spTree>
    <p:extLst>
      <p:ext uri="{BB962C8B-B14F-4D97-AF65-F5344CB8AC3E}">
        <p14:creationId xmlns:p14="http://schemas.microsoft.com/office/powerpoint/2010/main" val="1487066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t>
            </a:r>
            <a:endParaRPr lang="en-US" dirty="0"/>
          </a:p>
        </p:txBody>
      </p:sp>
      <p:sp>
        <p:nvSpPr>
          <p:cNvPr id="3" name="Content Placeholder 2"/>
          <p:cNvSpPr>
            <a:spLocks noGrp="1"/>
          </p:cNvSpPr>
          <p:nvPr>
            <p:ph idx="1"/>
          </p:nvPr>
        </p:nvSpPr>
        <p:spPr/>
        <p:txBody>
          <a:bodyPr>
            <a:normAutofit fontScale="92500" lnSpcReduction="10000"/>
          </a:bodyPr>
          <a:lstStyle/>
          <a:p>
            <a:endParaRPr lang="en-US" sz="2400" i="1" dirty="0" smtClean="0"/>
          </a:p>
          <a:p>
            <a:r>
              <a:rPr lang="en-US" sz="2400" i="1" dirty="0" smtClean="0"/>
              <a:t>A quick guide to organizing computational biology projects</a:t>
            </a:r>
          </a:p>
          <a:p>
            <a:pPr lvl="1"/>
            <a:r>
              <a:rPr lang="en-US" i="0" dirty="0" smtClean="0"/>
              <a:t>William Stafford Noble, 2009</a:t>
            </a:r>
          </a:p>
          <a:p>
            <a:pPr lvl="1"/>
            <a:r>
              <a:rPr lang="en-US" i="0" dirty="0" smtClean="0"/>
              <a:t>PLOS computational biology</a:t>
            </a:r>
          </a:p>
          <a:p>
            <a:pPr lvl="1"/>
            <a:r>
              <a:rPr lang="en-US" i="0" dirty="0" smtClean="0"/>
              <a:t>File and directory organization</a:t>
            </a:r>
          </a:p>
          <a:p>
            <a:pPr lvl="1"/>
            <a:r>
              <a:rPr lang="en-US" i="0" dirty="0" smtClean="0"/>
              <a:t>The lab notebook</a:t>
            </a:r>
          </a:p>
          <a:p>
            <a:pPr lvl="1"/>
            <a:r>
              <a:rPr lang="en-US" i="0" dirty="0" smtClean="0"/>
              <a:t>Carrying out a single experiment</a:t>
            </a:r>
          </a:p>
          <a:p>
            <a:pPr lvl="1"/>
            <a:r>
              <a:rPr lang="en-US" i="0" dirty="0" smtClean="0"/>
              <a:t>Handling and preventing errors</a:t>
            </a:r>
          </a:p>
          <a:p>
            <a:pPr lvl="1"/>
            <a:r>
              <a:rPr lang="en-US" i="0" dirty="0" smtClean="0"/>
              <a:t>Command lines vs scripts vs programs</a:t>
            </a:r>
          </a:p>
          <a:p>
            <a:pPr lvl="1"/>
            <a:r>
              <a:rPr lang="en-US" i="0" dirty="0" smtClean="0"/>
              <a:t>The value of version control</a:t>
            </a:r>
            <a:endParaRPr lang="en-US" i="0" dirty="0"/>
          </a:p>
        </p:txBody>
      </p:sp>
      <p:pic>
        <p:nvPicPr>
          <p:cNvPr id="8" name="Content Placeholder 7"/>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5804785" y="848518"/>
            <a:ext cx="5472816" cy="1615281"/>
          </a:xfrm>
        </p:spPr>
      </p:pic>
    </p:spTree>
    <p:extLst>
      <p:ext uri="{BB962C8B-B14F-4D97-AF65-F5344CB8AC3E}">
        <p14:creationId xmlns:p14="http://schemas.microsoft.com/office/powerpoint/2010/main" val="1882537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63270" y="1831350"/>
            <a:ext cx="8417859" cy="4696450"/>
          </a:xfrm>
          <a:prstGeom prst="rect">
            <a:avLst/>
          </a:prstGeom>
        </p:spPr>
      </p:pic>
      <p:sp>
        <p:nvSpPr>
          <p:cNvPr id="5" name="Title 4"/>
          <p:cNvSpPr>
            <a:spLocks noGrp="1"/>
          </p:cNvSpPr>
          <p:nvPr>
            <p:ph type="title"/>
          </p:nvPr>
        </p:nvSpPr>
        <p:spPr/>
        <p:txBody>
          <a:bodyPr/>
          <a:lstStyle/>
          <a:p>
            <a:r>
              <a:rPr lang="en-US" dirty="0" smtClean="0"/>
              <a:t>Directory Structure</a:t>
            </a:r>
            <a:endParaRPr lang="en-US" dirty="0"/>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938838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Files and Folders</a:t>
            </a:r>
            <a:endParaRPr lang="en-US" dirty="0"/>
          </a:p>
        </p:txBody>
      </p:sp>
      <p:sp>
        <p:nvSpPr>
          <p:cNvPr id="3" name="Content Placeholder 2"/>
          <p:cNvSpPr>
            <a:spLocks noGrp="1"/>
          </p:cNvSpPr>
          <p:nvPr>
            <p:ph idx="1"/>
          </p:nvPr>
        </p:nvSpPr>
        <p:spPr/>
        <p:txBody>
          <a:bodyPr>
            <a:normAutofit lnSpcReduction="10000"/>
          </a:bodyPr>
          <a:lstStyle/>
          <a:p>
            <a:r>
              <a:rPr lang="en-US" dirty="0" smtClean="0"/>
              <a:t>Name files with a </a:t>
            </a:r>
            <a:r>
              <a:rPr lang="en-US" u="sng" dirty="0" smtClean="0"/>
              <a:t>type</a:t>
            </a:r>
            <a:r>
              <a:rPr lang="en-US" dirty="0" smtClean="0"/>
              <a:t>, </a:t>
            </a:r>
            <a:r>
              <a:rPr lang="en-US" u="sng" dirty="0" smtClean="0"/>
              <a:t>topic</a:t>
            </a:r>
            <a:r>
              <a:rPr lang="en-US" dirty="0" smtClean="0"/>
              <a:t>, </a:t>
            </a:r>
            <a:r>
              <a:rPr lang="en-US" u="sng" dirty="0" smtClean="0"/>
              <a:t>subtopic</a:t>
            </a:r>
            <a:r>
              <a:rPr lang="en-US" dirty="0" smtClean="0"/>
              <a:t>, and </a:t>
            </a:r>
            <a:r>
              <a:rPr lang="en-US" u="sng" dirty="0" smtClean="0"/>
              <a:t>date</a:t>
            </a:r>
          </a:p>
          <a:p>
            <a:r>
              <a:rPr lang="en-US" dirty="0" smtClean="0"/>
              <a:t>Example: Curtis gave a presentation for the Human Microbiome Project on inflammatory bowel disease on June 21, 2016.</a:t>
            </a:r>
          </a:p>
          <a:p>
            <a:pPr lvl="1"/>
            <a:r>
              <a:rPr lang="en-US" i="0" dirty="0" smtClean="0"/>
              <a:t>File name: “presentation_hmp-ibd_06-21-16”</a:t>
            </a:r>
          </a:p>
          <a:p>
            <a:pPr lvl="1"/>
            <a:endParaRPr lang="en-US" i="0" dirty="0" smtClean="0"/>
          </a:p>
          <a:p>
            <a:r>
              <a:rPr lang="en-US" i="0" dirty="0" smtClean="0"/>
              <a:t>For figures, folder name “Figures”</a:t>
            </a:r>
          </a:p>
          <a:p>
            <a:r>
              <a:rPr lang="en-US" dirty="0" smtClean="0"/>
              <a:t>For scripts, folder name “Source”</a:t>
            </a:r>
          </a:p>
          <a:p>
            <a:r>
              <a:rPr lang="en-US" dirty="0" smtClean="0"/>
              <a:t>For writing a manuscript, subfolder name “Data”</a:t>
            </a:r>
          </a:p>
          <a:p>
            <a:r>
              <a:rPr lang="en-US" i="0" dirty="0" smtClean="0"/>
              <a:t>For supporting documents, folder name “</a:t>
            </a:r>
            <a:r>
              <a:rPr lang="en-US" i="0" dirty="0" err="1" smtClean="0"/>
              <a:t>Supp</a:t>
            </a:r>
            <a:r>
              <a:rPr lang="en-US" i="0" dirty="0" smtClean="0"/>
              <a:t>”</a:t>
            </a:r>
            <a:endParaRPr lang="en-US" i="0" dirty="0"/>
          </a:p>
        </p:txBody>
      </p:sp>
    </p:spTree>
    <p:extLst>
      <p:ext uri="{BB962C8B-B14F-4D97-AF65-F5344CB8AC3E}">
        <p14:creationId xmlns:p14="http://schemas.microsoft.com/office/powerpoint/2010/main" val="1495205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Notebook</a:t>
            </a:r>
            <a:endParaRPr lang="en-US" dirty="0"/>
          </a:p>
        </p:txBody>
      </p:sp>
      <p:sp>
        <p:nvSpPr>
          <p:cNvPr id="3" name="Content Placeholder 2"/>
          <p:cNvSpPr>
            <a:spLocks noGrp="1"/>
          </p:cNvSpPr>
          <p:nvPr>
            <p:ph idx="1"/>
          </p:nvPr>
        </p:nvSpPr>
        <p:spPr/>
        <p:txBody>
          <a:bodyPr/>
          <a:lstStyle/>
          <a:p>
            <a:r>
              <a:rPr lang="en-US" dirty="0" smtClean="0"/>
              <a:t>Chronologically organized</a:t>
            </a:r>
          </a:p>
          <a:p>
            <a:r>
              <a:rPr lang="en-US" dirty="0" smtClean="0"/>
              <a:t>Describe precisely what you did and why</a:t>
            </a:r>
          </a:p>
          <a:p>
            <a:r>
              <a:rPr lang="en-US" dirty="0" smtClean="0"/>
              <a:t>Record your observations, conclusions, and ideas for future work</a:t>
            </a:r>
          </a:p>
          <a:p>
            <a:r>
              <a:rPr lang="en-US" dirty="0" smtClean="0"/>
              <a:t>Transcribe notes from conversations as well as email text</a:t>
            </a:r>
          </a:p>
          <a:p>
            <a:r>
              <a:rPr lang="en-US" dirty="0" smtClean="0"/>
              <a:t>Share with advisor, collaborator, lab group, research team, etc.</a:t>
            </a:r>
          </a:p>
          <a:p>
            <a:pPr lvl="1"/>
            <a:r>
              <a:rPr lang="en-US" i="0" dirty="0" smtClean="0"/>
              <a:t>Password protected if needed</a:t>
            </a:r>
            <a:endParaRPr lang="en-US" i="0" dirty="0"/>
          </a:p>
        </p:txBody>
      </p:sp>
    </p:spTree>
    <p:extLst>
      <p:ext uri="{BB962C8B-B14F-4D97-AF65-F5344CB8AC3E}">
        <p14:creationId xmlns:p14="http://schemas.microsoft.com/office/powerpoint/2010/main" val="1466296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Lab Notebook</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Online wikis</a:t>
            </a:r>
          </a:p>
          <a:p>
            <a:r>
              <a:rPr lang="en-US" dirty="0" smtClean="0"/>
              <a:t>Code repositories</a:t>
            </a:r>
          </a:p>
          <a:p>
            <a:pPr lvl="1"/>
            <a:r>
              <a:rPr lang="en-US" i="0" dirty="0" smtClean="0"/>
              <a:t>GitHub</a:t>
            </a:r>
          </a:p>
          <a:p>
            <a:pPr lvl="1"/>
            <a:r>
              <a:rPr lang="en-US" i="0" dirty="0" err="1" smtClean="0"/>
              <a:t>Bitbucket</a:t>
            </a:r>
            <a:endParaRPr lang="en-US" i="0" dirty="0" smtClean="0"/>
          </a:p>
          <a:p>
            <a:r>
              <a:rPr lang="en-US" dirty="0" smtClean="0"/>
              <a:t>Document sharing tools</a:t>
            </a:r>
          </a:p>
          <a:p>
            <a:pPr lvl="1"/>
            <a:r>
              <a:rPr lang="en-US" i="0" dirty="0" err="1" smtClean="0"/>
              <a:t>Etherpad</a:t>
            </a:r>
            <a:endParaRPr lang="en-US" i="0" dirty="0" smtClean="0"/>
          </a:p>
          <a:p>
            <a:pPr lvl="1"/>
            <a:r>
              <a:rPr lang="en-US" i="0" dirty="0" smtClean="0"/>
              <a:t>Evernote</a:t>
            </a:r>
          </a:p>
          <a:p>
            <a:pPr lvl="1"/>
            <a:r>
              <a:rPr lang="en-US" i="0" dirty="0" smtClean="0"/>
              <a:t>OneNote</a:t>
            </a:r>
          </a:p>
          <a:p>
            <a:pPr lvl="1"/>
            <a:r>
              <a:rPr lang="en-US" i="0" dirty="0" smtClean="0"/>
              <a:t>Google Keep</a:t>
            </a:r>
          </a:p>
          <a:p>
            <a:pPr lvl="1"/>
            <a:r>
              <a:rPr lang="en-US" i="0" dirty="0" smtClean="0"/>
              <a:t>Dropbox</a:t>
            </a:r>
            <a:endParaRPr lang="en-US" i="0" dirty="0"/>
          </a:p>
        </p:txBody>
      </p:sp>
      <p:sp>
        <p:nvSpPr>
          <p:cNvPr id="4" name="Content Placeholder 3"/>
          <p:cNvSpPr>
            <a:spLocks noGrp="1"/>
          </p:cNvSpPr>
          <p:nvPr>
            <p:ph sz="half" idx="2"/>
          </p:nvPr>
        </p:nvSpPr>
        <p:spPr/>
        <p:txBody>
          <a:bodyPr/>
          <a:lstStyle/>
          <a:p>
            <a:endParaRPr lang="en-US" dirty="0" smtClean="0"/>
          </a:p>
          <a:p>
            <a:endParaRPr lang="en-US" dirty="0"/>
          </a:p>
          <a:p>
            <a:r>
              <a:rPr lang="en-US" dirty="0" smtClean="0"/>
              <a:t>The specific tool is not important. </a:t>
            </a:r>
            <a:r>
              <a:rPr lang="en-US" u="sng" dirty="0" smtClean="0"/>
              <a:t>Using tools </a:t>
            </a:r>
            <a:r>
              <a:rPr lang="en-US" dirty="0" smtClean="0"/>
              <a:t>and being </a:t>
            </a:r>
            <a:r>
              <a:rPr lang="en-US" u="sng" dirty="0" smtClean="0"/>
              <a:t>consistent</a:t>
            </a:r>
            <a:r>
              <a:rPr lang="en-US" dirty="0" smtClean="0"/>
              <a:t> are. </a:t>
            </a:r>
            <a:endParaRPr lang="en-US" u="sng" dirty="0"/>
          </a:p>
        </p:txBody>
      </p:sp>
    </p:spTree>
    <p:extLst>
      <p:ext uri="{BB962C8B-B14F-4D97-AF65-F5344CB8AC3E}">
        <p14:creationId xmlns:p14="http://schemas.microsoft.com/office/powerpoint/2010/main" val="6905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Thinking of others/future work</a:t>
            </a:r>
            <a:endParaRPr lang="en-US" dirty="0"/>
          </a:p>
        </p:txBody>
      </p:sp>
      <p:sp>
        <p:nvSpPr>
          <p:cNvPr id="6" name="Content Placeholder 5"/>
          <p:cNvSpPr>
            <a:spLocks noGrp="1"/>
          </p:cNvSpPr>
          <p:nvPr>
            <p:ph idx="1"/>
          </p:nvPr>
        </p:nvSpPr>
        <p:spPr/>
        <p:txBody>
          <a:bodyPr/>
          <a:lstStyle/>
          <a:p>
            <a:r>
              <a:rPr lang="en-US" dirty="0" smtClean="0"/>
              <a:t>"</a:t>
            </a:r>
            <a:r>
              <a:rPr lang="en-US" dirty="0"/>
              <a:t>We are like dwarves sitting on the shoulders of </a:t>
            </a:r>
            <a:r>
              <a:rPr lang="en-US" dirty="0" smtClean="0"/>
              <a:t>giants. We </a:t>
            </a:r>
            <a:r>
              <a:rPr lang="en-US" dirty="0"/>
              <a:t>see more, and things that are more </a:t>
            </a:r>
            <a:r>
              <a:rPr lang="en-US" dirty="0" smtClean="0"/>
              <a:t>distant than </a:t>
            </a:r>
            <a:r>
              <a:rPr lang="en-US" dirty="0"/>
              <a:t>they did, not because our sight is </a:t>
            </a:r>
            <a:r>
              <a:rPr lang="en-US" dirty="0" smtClean="0"/>
              <a:t>superior or </a:t>
            </a:r>
            <a:r>
              <a:rPr lang="en-US" dirty="0"/>
              <a:t>because we're taller than they, but because they raise us </a:t>
            </a:r>
            <a:r>
              <a:rPr lang="en-US" dirty="0" smtClean="0"/>
              <a:t>up, and </a:t>
            </a:r>
            <a:r>
              <a:rPr lang="en-US" dirty="0"/>
              <a:t>by their great stature add to ours</a:t>
            </a:r>
            <a:r>
              <a:rPr lang="en-US" dirty="0" smtClean="0"/>
              <a:t>.”</a:t>
            </a:r>
          </a:p>
          <a:p>
            <a:pPr lvl="1"/>
            <a:r>
              <a:rPr lang="en-US" i="0" dirty="0" smtClean="0"/>
              <a:t>John of Salisbury, 1159</a:t>
            </a:r>
          </a:p>
          <a:p>
            <a:pPr lvl="1"/>
            <a:endParaRPr lang="en-US" i="0" dirty="0"/>
          </a:p>
          <a:p>
            <a:r>
              <a:rPr lang="en-US" i="0" dirty="0" smtClean="0"/>
              <a:t>All of the science we do builds on past work</a:t>
            </a:r>
          </a:p>
          <a:p>
            <a:pPr lvl="1"/>
            <a:r>
              <a:rPr lang="en-US" i="0" dirty="0" smtClean="0"/>
              <a:t>Making your work reproducible will ensure others can build upon it</a:t>
            </a:r>
            <a:endParaRPr lang="en-US" i="0" dirty="0"/>
          </a:p>
          <a:p>
            <a:endParaRPr lang="en-US" dirty="0"/>
          </a:p>
        </p:txBody>
      </p:sp>
    </p:spTree>
    <p:extLst>
      <p:ext uri="{BB962C8B-B14F-4D97-AF65-F5344CB8AC3E}">
        <p14:creationId xmlns:p14="http://schemas.microsoft.com/office/powerpoint/2010/main" val="867254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Principles to Ensure Continuity</a:t>
            </a:r>
            <a:endParaRPr lang="en-US" dirty="0"/>
          </a:p>
        </p:txBody>
      </p:sp>
      <p:sp>
        <p:nvSpPr>
          <p:cNvPr id="5" name="Content Placeholder 4"/>
          <p:cNvSpPr>
            <a:spLocks noGrp="1"/>
          </p:cNvSpPr>
          <p:nvPr>
            <p:ph idx="1"/>
          </p:nvPr>
        </p:nvSpPr>
        <p:spPr/>
        <p:txBody>
          <a:bodyPr>
            <a:normAutofit/>
          </a:bodyPr>
          <a:lstStyle/>
          <a:p>
            <a:r>
              <a:rPr lang="en-US" dirty="0" smtClean="0"/>
              <a:t>1. Describe your hypothesis and clearly lay out your plan</a:t>
            </a:r>
          </a:p>
          <a:p>
            <a:r>
              <a:rPr lang="en-US" dirty="0" smtClean="0"/>
              <a:t>2. Describe any potential confounders</a:t>
            </a:r>
          </a:p>
          <a:p>
            <a:r>
              <a:rPr lang="en-US" dirty="0" smtClean="0"/>
              <a:t>3. Ensure the data is in a standard format, well annotated and </a:t>
            </a:r>
            <a:r>
              <a:rPr lang="en-US" u="sng" dirty="0" smtClean="0"/>
              <a:t>consistent</a:t>
            </a:r>
          </a:p>
          <a:p>
            <a:r>
              <a:rPr lang="en-US" dirty="0" smtClean="0"/>
              <a:t>4. Use clear/intuitive data file names</a:t>
            </a:r>
          </a:p>
          <a:p>
            <a:r>
              <a:rPr lang="en-US" dirty="0" smtClean="0"/>
              <a:t>5. Make the data available on a public repository (if possible)</a:t>
            </a:r>
          </a:p>
          <a:p>
            <a:r>
              <a:rPr lang="en-US" dirty="0" smtClean="0"/>
              <a:t>6. Provide adequate metadata to interpret the results</a:t>
            </a:r>
          </a:p>
          <a:p>
            <a:endParaRPr lang="en-US" dirty="0"/>
          </a:p>
        </p:txBody>
      </p:sp>
    </p:spTree>
    <p:extLst>
      <p:ext uri="{BB962C8B-B14F-4D97-AF65-F5344CB8AC3E}">
        <p14:creationId xmlns:p14="http://schemas.microsoft.com/office/powerpoint/2010/main" val="1420761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reproducibility important?</a:t>
            </a:r>
            <a:endParaRPr lang="en-US" dirty="0"/>
          </a:p>
        </p:txBody>
      </p:sp>
      <p:sp>
        <p:nvSpPr>
          <p:cNvPr id="3" name="Content Placeholder 2"/>
          <p:cNvSpPr>
            <a:spLocks noGrp="1"/>
          </p:cNvSpPr>
          <p:nvPr>
            <p:ph idx="1"/>
          </p:nvPr>
        </p:nvSpPr>
        <p:spPr>
          <a:xfrm>
            <a:off x="1371600" y="1917700"/>
            <a:ext cx="9601200" cy="4521200"/>
          </a:xfrm>
        </p:spPr>
        <p:txBody>
          <a:bodyPr>
            <a:normAutofit fontScale="92500" lnSpcReduction="10000"/>
          </a:bodyPr>
          <a:lstStyle/>
          <a:p>
            <a:r>
              <a:rPr lang="en-US" dirty="0" smtClean="0"/>
              <a:t>The scientific method requires that work can be falsified or verified by others</a:t>
            </a:r>
          </a:p>
          <a:p>
            <a:pPr lvl="1"/>
            <a:r>
              <a:rPr lang="en-US" i="0" dirty="0" smtClean="0"/>
              <a:t>If something new is discovered, it should be true at any point in time and in anybody’s hands</a:t>
            </a:r>
          </a:p>
          <a:p>
            <a:r>
              <a:rPr lang="en-US" dirty="0" smtClean="0"/>
              <a:t>Your own analysis requires reproducibility</a:t>
            </a:r>
          </a:p>
          <a:p>
            <a:pPr lvl="1"/>
            <a:r>
              <a:rPr lang="en-US" i="0" dirty="0" smtClean="0"/>
              <a:t>Checking for errors</a:t>
            </a:r>
          </a:p>
          <a:p>
            <a:pPr lvl="1"/>
            <a:r>
              <a:rPr lang="en-US" i="0" dirty="0" smtClean="0"/>
              <a:t>Preparing a manuscript</a:t>
            </a:r>
          </a:p>
          <a:p>
            <a:pPr lvl="1"/>
            <a:r>
              <a:rPr lang="en-US" i="0" dirty="0" smtClean="0"/>
              <a:t>Having to tweak something after manuscript reviewers propose changes or have questions</a:t>
            </a:r>
          </a:p>
          <a:p>
            <a:pPr lvl="1"/>
            <a:r>
              <a:rPr lang="en-US" i="0" dirty="0" smtClean="0"/>
              <a:t>Having someone else use your work for future work</a:t>
            </a:r>
          </a:p>
          <a:p>
            <a:r>
              <a:rPr lang="en-US" dirty="0" smtClean="0"/>
              <a:t>The divide between wet and dry experiments needs to be eliminated</a:t>
            </a:r>
          </a:p>
          <a:p>
            <a:pPr lvl="1"/>
            <a:r>
              <a:rPr lang="en-US" i="0" dirty="0" smtClean="0"/>
              <a:t>A project should be one, big experiment and not fragmented</a:t>
            </a:r>
          </a:p>
          <a:p>
            <a:r>
              <a:rPr lang="en-US" dirty="0" smtClean="0"/>
              <a:t>Grant applications</a:t>
            </a:r>
          </a:p>
          <a:p>
            <a:pPr lvl="1"/>
            <a:r>
              <a:rPr lang="en-US" i="0" dirty="0" smtClean="0"/>
              <a:t>NIH now requires a section on scientific rigor</a:t>
            </a:r>
          </a:p>
          <a:p>
            <a:pPr lvl="1"/>
            <a:endParaRPr lang="en-US" dirty="0" smtClean="0"/>
          </a:p>
        </p:txBody>
      </p:sp>
    </p:spTree>
    <p:extLst>
      <p:ext uri="{BB962C8B-B14F-4D97-AF65-F5344CB8AC3E}">
        <p14:creationId xmlns:p14="http://schemas.microsoft.com/office/powerpoint/2010/main" val="1040633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Principles to Ensure Continuity</a:t>
            </a:r>
            <a:endParaRPr lang="en-US" dirty="0"/>
          </a:p>
        </p:txBody>
      </p:sp>
      <p:sp>
        <p:nvSpPr>
          <p:cNvPr id="3" name="Content Placeholder 2"/>
          <p:cNvSpPr>
            <a:spLocks noGrp="1"/>
          </p:cNvSpPr>
          <p:nvPr>
            <p:ph idx="1"/>
          </p:nvPr>
        </p:nvSpPr>
        <p:spPr/>
        <p:txBody>
          <a:bodyPr/>
          <a:lstStyle/>
          <a:p>
            <a:r>
              <a:rPr lang="en-US" dirty="0"/>
              <a:t>7. Provide raw data</a:t>
            </a:r>
          </a:p>
          <a:p>
            <a:r>
              <a:rPr lang="en-US" dirty="0"/>
              <a:t>8. Ensure software is well written and </a:t>
            </a:r>
            <a:r>
              <a:rPr lang="en-US" u="sng" dirty="0"/>
              <a:t>code well commented</a:t>
            </a:r>
          </a:p>
          <a:p>
            <a:r>
              <a:rPr lang="en-US" dirty="0"/>
              <a:t>9. Use clear/intuitive variable names</a:t>
            </a:r>
          </a:p>
          <a:p>
            <a:r>
              <a:rPr lang="en-US" dirty="0"/>
              <a:t>10. Have someone else review and test your code</a:t>
            </a:r>
          </a:p>
          <a:p>
            <a:r>
              <a:rPr lang="en-US" dirty="0"/>
              <a:t>11. Make the code publicly available</a:t>
            </a:r>
          </a:p>
          <a:p>
            <a:r>
              <a:rPr lang="en-US" dirty="0"/>
              <a:t>12. Make your software streamlined</a:t>
            </a:r>
          </a:p>
          <a:p>
            <a:r>
              <a:rPr lang="en-US" dirty="0"/>
              <a:t>13. Provide at least one working example</a:t>
            </a:r>
          </a:p>
          <a:p>
            <a:endParaRPr lang="en-US" dirty="0"/>
          </a:p>
        </p:txBody>
      </p:sp>
    </p:spTree>
    <p:extLst>
      <p:ext uri="{BB962C8B-B14F-4D97-AF65-F5344CB8AC3E}">
        <p14:creationId xmlns:p14="http://schemas.microsoft.com/office/powerpoint/2010/main" val="296586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Workflows</a:t>
            </a:r>
            <a:endParaRPr lang="en-US" dirty="0"/>
          </a:p>
        </p:txBody>
      </p:sp>
      <p:sp>
        <p:nvSpPr>
          <p:cNvPr id="3" name="Content Placeholder 2"/>
          <p:cNvSpPr>
            <a:spLocks noGrp="1"/>
          </p:cNvSpPr>
          <p:nvPr>
            <p:ph idx="1"/>
          </p:nvPr>
        </p:nvSpPr>
        <p:spPr>
          <a:xfrm>
            <a:off x="1371600" y="1955800"/>
            <a:ext cx="9601200" cy="4267200"/>
          </a:xfrm>
        </p:spPr>
        <p:txBody>
          <a:bodyPr>
            <a:normAutofit fontScale="85000" lnSpcReduction="10000"/>
          </a:bodyPr>
          <a:lstStyle/>
          <a:p>
            <a:r>
              <a:rPr lang="en-US" dirty="0" smtClean="0"/>
              <a:t>1. Create an automated workflow</a:t>
            </a:r>
          </a:p>
          <a:p>
            <a:pPr lvl="1"/>
            <a:r>
              <a:rPr lang="en-US" i="0" dirty="0" err="1" smtClean="0"/>
              <a:t>Doit</a:t>
            </a:r>
            <a:endParaRPr lang="en-US" i="0" dirty="0" smtClean="0"/>
          </a:p>
          <a:p>
            <a:pPr lvl="1"/>
            <a:r>
              <a:rPr lang="en-US" i="0" dirty="0" err="1" smtClean="0"/>
              <a:t>Snakemake</a:t>
            </a:r>
            <a:endParaRPr lang="en-US" i="0" dirty="0" smtClean="0"/>
          </a:p>
          <a:p>
            <a:pPr lvl="1"/>
            <a:r>
              <a:rPr lang="en-US" i="0" dirty="0" err="1" smtClean="0"/>
              <a:t>Taverna</a:t>
            </a:r>
            <a:endParaRPr lang="en-US" i="0" dirty="0" smtClean="0"/>
          </a:p>
          <a:p>
            <a:pPr lvl="1"/>
            <a:r>
              <a:rPr lang="en-US" i="0" dirty="0" smtClean="0"/>
              <a:t>Kepler</a:t>
            </a:r>
          </a:p>
          <a:p>
            <a:pPr lvl="1"/>
            <a:r>
              <a:rPr lang="en-US" i="0" dirty="0" err="1" smtClean="0"/>
              <a:t>Jupyter</a:t>
            </a:r>
            <a:r>
              <a:rPr lang="en-US" i="0" dirty="0" smtClean="0"/>
              <a:t> (</a:t>
            </a:r>
            <a:r>
              <a:rPr lang="en-US" i="0" dirty="0" err="1" smtClean="0"/>
              <a:t>IPython</a:t>
            </a:r>
            <a:r>
              <a:rPr lang="en-US" i="0" dirty="0" smtClean="0"/>
              <a:t>)</a:t>
            </a:r>
          </a:p>
          <a:p>
            <a:pPr lvl="1"/>
            <a:r>
              <a:rPr lang="en-US" i="0" dirty="0" err="1" smtClean="0"/>
              <a:t>Knitr</a:t>
            </a:r>
            <a:endParaRPr lang="en-US" i="0" dirty="0" smtClean="0"/>
          </a:p>
          <a:p>
            <a:pPr lvl="1"/>
            <a:r>
              <a:rPr lang="en-US" i="0" dirty="0" smtClean="0"/>
              <a:t>Make</a:t>
            </a:r>
          </a:p>
          <a:p>
            <a:r>
              <a:rPr lang="en-US" i="0" dirty="0" smtClean="0"/>
              <a:t>2. Have your workflow automatically capture annotations</a:t>
            </a:r>
          </a:p>
          <a:p>
            <a:pPr lvl="1"/>
            <a:r>
              <a:rPr lang="en-US" i="0" dirty="0" smtClean="0"/>
              <a:t>Which programs you ran, what their parameters were, how each output file was created</a:t>
            </a:r>
          </a:p>
          <a:p>
            <a:r>
              <a:rPr lang="en-US" i="0" dirty="0" smtClean="0"/>
              <a:t>3. Rerun your analysis in a new computation environment, or have someone else run it</a:t>
            </a:r>
          </a:p>
          <a:p>
            <a:r>
              <a:rPr lang="en-US" dirty="0" smtClean="0"/>
              <a:t>4. Automated or semi-automated deposition</a:t>
            </a:r>
          </a:p>
          <a:p>
            <a:pPr lvl="1"/>
            <a:r>
              <a:rPr lang="en-US" i="0" dirty="0" smtClean="0"/>
              <a:t>Sending results to the journals or databases where they will be published</a:t>
            </a:r>
          </a:p>
        </p:txBody>
      </p:sp>
    </p:spTree>
    <p:extLst>
      <p:ext uri="{BB962C8B-B14F-4D97-AF65-F5344CB8AC3E}">
        <p14:creationId xmlns:p14="http://schemas.microsoft.com/office/powerpoint/2010/main" val="592755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Assessment #1</a:t>
            </a:r>
            <a:r>
              <a:rPr lang="en-US" dirty="0"/>
              <a:t/>
            </a:r>
            <a:br>
              <a:rPr lang="en-US" dirty="0"/>
            </a:br>
            <a:r>
              <a:rPr lang="x-none" altLang="x-none" sz="2000" dirty="0" smtClean="0">
                <a:solidFill>
                  <a:schemeClr val="tx1"/>
                </a:solidFill>
                <a:latin typeface="Arial" charset="0"/>
              </a:rPr>
              <a:t>Transform </a:t>
            </a:r>
            <a:r>
              <a:rPr lang="x-none" altLang="x-none" sz="2000" dirty="0">
                <a:solidFill>
                  <a:schemeClr val="tx1"/>
                </a:solidFill>
                <a:latin typeface="Arial" charset="0"/>
              </a:rPr>
              <a:t>the following small data set to make it appropriate for analysis.</a:t>
            </a:r>
            <a:br>
              <a:rPr lang="x-none" altLang="x-none" sz="2000" dirty="0">
                <a:solidFill>
                  <a:schemeClr val="tx1"/>
                </a:solidFill>
                <a:latin typeface="Arial" charset="0"/>
              </a:rPr>
            </a:br>
            <a:endParaRPr lang="en-US"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5500627"/>
              </p:ext>
            </p:extLst>
          </p:nvPr>
        </p:nvGraphicFramePr>
        <p:xfrm>
          <a:off x="2387289" y="1968501"/>
          <a:ext cx="7569822" cy="4736428"/>
        </p:xfrm>
        <a:graphic>
          <a:graphicData uri="http://schemas.openxmlformats.org/drawingml/2006/table">
            <a:tbl>
              <a:tblPr/>
              <a:tblGrid>
                <a:gridCol w="1033572"/>
                <a:gridCol w="1033572"/>
                <a:gridCol w="1033572"/>
                <a:gridCol w="1033572"/>
                <a:gridCol w="786096"/>
                <a:gridCol w="1033572"/>
                <a:gridCol w="1615866"/>
              </a:tblGrid>
              <a:tr h="516824">
                <a:tc>
                  <a:txBody>
                    <a:bodyPr/>
                    <a:lstStyle/>
                    <a:p>
                      <a:pPr rtl="0" fontAlgn="t">
                        <a:spcBef>
                          <a:spcPts val="0"/>
                        </a:spcBef>
                        <a:spcAft>
                          <a:spcPts val="0"/>
                        </a:spcAft>
                      </a:pPr>
                      <a:r>
                        <a:rPr lang="en-US" sz="1600" b="0" i="0" u="none" strike="noStrike">
                          <a:solidFill>
                            <a:srgbClr val="000000"/>
                          </a:solidFill>
                          <a:effectLst/>
                          <a:latin typeface="Avenir" charset="0"/>
                        </a:rPr>
                        <a:t>Drug A</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Age of patient</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Patient gender</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Height</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Avenir" charset="0"/>
                        </a:rPr>
                        <a:t>Tumor stage</a:t>
                      </a:r>
                      <a:endParaRPr lang="en-US" sz="1600" dirty="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Date enrolled</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Complications?</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127">
                <a:tc>
                  <a:txBody>
                    <a:bodyPr/>
                    <a:lstStyle/>
                    <a:p>
                      <a:pPr rtl="0" fontAlgn="t">
                        <a:spcBef>
                          <a:spcPts val="0"/>
                        </a:spcBef>
                        <a:spcAft>
                          <a:spcPts val="0"/>
                        </a:spcAft>
                      </a:pPr>
                      <a:r>
                        <a:rPr lang="en-US" sz="1600" b="0" i="0" u="none" strike="noStrike">
                          <a:solidFill>
                            <a:srgbClr val="000000"/>
                          </a:solidFill>
                          <a:effectLst/>
                          <a:latin typeface="Avenir" charset="0"/>
                        </a:rPr>
                        <a:t>1</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is-IS" sz="1600" b="0" i="0" u="none" strike="noStrike">
                          <a:solidFill>
                            <a:srgbClr val="000000"/>
                          </a:solidFill>
                          <a:effectLst/>
                          <a:latin typeface="Avenir" charset="0"/>
                        </a:rPr>
                        <a:t>25</a:t>
                      </a:r>
                      <a:endParaRPr lang="is-I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Male</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mr-IN" sz="1600" b="0" i="0" u="none" strike="noStrike">
                          <a:solidFill>
                            <a:srgbClr val="000000"/>
                          </a:solidFill>
                          <a:effectLst/>
                          <a:latin typeface="Avenir" charset="0"/>
                        </a:rPr>
                        <a:t>61”</a:t>
                      </a:r>
                      <a:endParaRPr lang="mr-IN"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1</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mr-IN" sz="1600" b="0" i="0" u="none" strike="noStrike">
                          <a:solidFill>
                            <a:srgbClr val="000000"/>
                          </a:solidFill>
                          <a:effectLst/>
                          <a:latin typeface="Avenir" charset="0"/>
                        </a:rPr>
                        <a:t>1/15/99</a:t>
                      </a:r>
                      <a:endParaRPr lang="mr-IN"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no</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127">
                <a:tc>
                  <a:txBody>
                    <a:bodyPr/>
                    <a:lstStyle/>
                    <a:p>
                      <a:pPr rtl="0" fontAlgn="t">
                        <a:spcBef>
                          <a:spcPts val="0"/>
                        </a:spcBef>
                        <a:spcAft>
                          <a:spcPts val="0"/>
                        </a:spcAft>
                      </a:pPr>
                      <a:r>
                        <a:rPr lang="is-IS" sz="1600" b="0" i="0" u="none" strike="noStrike">
                          <a:solidFill>
                            <a:srgbClr val="000000"/>
                          </a:solidFill>
                          <a:effectLst/>
                          <a:latin typeface="Avenir" charset="0"/>
                        </a:rPr>
                        <a:t>2</a:t>
                      </a:r>
                      <a:endParaRPr lang="is-I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mr-IN" sz="1600" b="0" i="0" u="none" strike="noStrike">
                          <a:solidFill>
                            <a:srgbClr val="000000"/>
                          </a:solidFill>
                          <a:effectLst/>
                          <a:latin typeface="Avenir" charset="0"/>
                        </a:rPr>
                        <a:t>?</a:t>
                      </a:r>
                      <a:endParaRPr lang="mr-IN"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female</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mr-IN" sz="1600" b="0" i="0" u="none" strike="noStrike">
                          <a:solidFill>
                            <a:srgbClr val="000000"/>
                          </a:solidFill>
                          <a:effectLst/>
                          <a:latin typeface="Avenir" charset="0"/>
                        </a:rPr>
                        <a:t>5’8”</a:t>
                      </a:r>
                      <a:endParaRPr lang="mr-IN"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is-IS" sz="1600" b="0" i="0" u="none" strike="noStrike">
                          <a:solidFill>
                            <a:srgbClr val="000000"/>
                          </a:solidFill>
                          <a:effectLst/>
                          <a:latin typeface="Avenir" charset="0"/>
                        </a:rPr>
                        <a:t>2</a:t>
                      </a:r>
                      <a:endParaRPr lang="is-I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mr-IN" sz="1600" b="0" i="0" u="none" strike="noStrike">
                          <a:solidFill>
                            <a:srgbClr val="000000"/>
                          </a:solidFill>
                          <a:effectLst/>
                          <a:latin typeface="Avenir" charset="0"/>
                        </a:rPr>
                        <a:t>2/1/1999</a:t>
                      </a:r>
                      <a:endParaRPr lang="mr-IN"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y</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127">
                <a:tc>
                  <a:txBody>
                    <a:bodyPr/>
                    <a:lstStyle/>
                    <a:p>
                      <a:pPr rtl="0" fontAlgn="t">
                        <a:spcBef>
                          <a:spcPts val="0"/>
                        </a:spcBef>
                        <a:spcAft>
                          <a:spcPts val="0"/>
                        </a:spcAft>
                      </a:pPr>
                      <a:r>
                        <a:rPr lang="en-US" sz="1600" b="0" i="0" u="none" strike="noStrike">
                          <a:solidFill>
                            <a:srgbClr val="000000"/>
                          </a:solidFill>
                          <a:effectLst/>
                          <a:latin typeface="Avenir" charset="0"/>
                        </a:rPr>
                        <a:t>3</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40</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male</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is-IS" sz="1600" b="0" i="0" u="none" strike="noStrike">
                          <a:solidFill>
                            <a:srgbClr val="000000"/>
                          </a:solidFill>
                          <a:effectLst/>
                          <a:latin typeface="Avenir" charset="0"/>
                        </a:rPr>
                        <a:t>120cm</a:t>
                      </a:r>
                      <a:endParaRPr lang="is-I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IV</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mr-IN" sz="1600" b="0" i="0" u="none" strike="noStrike">
                          <a:solidFill>
                            <a:srgbClr val="000000"/>
                          </a:solidFill>
                          <a:effectLst/>
                          <a:latin typeface="Avenir" charset="0"/>
                        </a:rPr>
                        <a:t>2/13/99</a:t>
                      </a:r>
                      <a:endParaRPr lang="mr-IN"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No</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4334">
                <a:tc>
                  <a:txBody>
                    <a:bodyPr/>
                    <a:lstStyle/>
                    <a:p>
                      <a:pPr fontAlgn="t"/>
                      <a:r>
                        <a:rPr lang="en-US" sz="1600">
                          <a:effectLst/>
                        </a:rPr>
                        <a:t/>
                      </a:r>
                      <a:br>
                        <a:rPr lang="en-US" sz="1600">
                          <a:effectLst/>
                        </a:rPr>
                      </a:b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1600">
                          <a:effectLst/>
                        </a:rPr>
                        <a:t/>
                      </a:r>
                      <a:br>
                        <a:rPr lang="en-US" sz="1600">
                          <a:effectLst/>
                        </a:rPr>
                      </a:b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1600">
                          <a:effectLst/>
                        </a:rPr>
                        <a:t/>
                      </a:r>
                      <a:br>
                        <a:rPr lang="en-US" sz="1600">
                          <a:effectLst/>
                        </a:rPr>
                      </a:b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1600">
                          <a:effectLst/>
                        </a:rPr>
                        <a:t/>
                      </a:r>
                      <a:br>
                        <a:rPr lang="en-US" sz="1600">
                          <a:effectLst/>
                        </a:rPr>
                      </a:b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1600">
                          <a:effectLst/>
                        </a:rPr>
                        <a:t/>
                      </a:r>
                      <a:br>
                        <a:rPr lang="en-US" sz="1600">
                          <a:effectLst/>
                        </a:rPr>
                      </a:b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1600">
                          <a:effectLst/>
                        </a:rPr>
                        <a:t/>
                      </a:r>
                      <a:br>
                        <a:rPr lang="en-US" sz="1600">
                          <a:effectLst/>
                        </a:rPr>
                      </a:b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1600">
                          <a:effectLst/>
                        </a:rPr>
                        <a:t/>
                      </a:r>
                      <a:br>
                        <a:rPr lang="en-US" sz="1600">
                          <a:effectLst/>
                        </a:rPr>
                      </a:b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4334">
                <a:tc>
                  <a:txBody>
                    <a:bodyPr/>
                    <a:lstStyle/>
                    <a:p>
                      <a:pPr rtl="0" fontAlgn="t">
                        <a:spcBef>
                          <a:spcPts val="0"/>
                        </a:spcBef>
                        <a:spcAft>
                          <a:spcPts val="0"/>
                        </a:spcAft>
                      </a:pPr>
                      <a:r>
                        <a:rPr lang="en-US" sz="1600" b="0" i="0" u="none" strike="noStrike">
                          <a:solidFill>
                            <a:srgbClr val="000000"/>
                          </a:solidFill>
                          <a:effectLst/>
                          <a:latin typeface="Avenir" charset="0"/>
                        </a:rPr>
                        <a:t>Drug B</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1600">
                          <a:effectLst/>
                        </a:rPr>
                        <a:t/>
                      </a:r>
                      <a:br>
                        <a:rPr lang="en-US" sz="1600">
                          <a:effectLst/>
                        </a:rPr>
                      </a:b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1600">
                          <a:effectLst/>
                        </a:rPr>
                        <a:t/>
                      </a:r>
                      <a:br>
                        <a:rPr lang="en-US" sz="1600">
                          <a:effectLst/>
                        </a:rPr>
                      </a:b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1600">
                          <a:effectLst/>
                        </a:rPr>
                        <a:t/>
                      </a:r>
                      <a:br>
                        <a:rPr lang="en-US" sz="1600">
                          <a:effectLst/>
                        </a:rPr>
                      </a:b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1600">
                          <a:effectLst/>
                        </a:rPr>
                        <a:t/>
                      </a:r>
                      <a:br>
                        <a:rPr lang="en-US" sz="1600">
                          <a:effectLst/>
                        </a:rPr>
                      </a:b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1600">
                          <a:effectLst/>
                        </a:rPr>
                        <a:t/>
                      </a:r>
                      <a:br>
                        <a:rPr lang="en-US" sz="1600">
                          <a:effectLst/>
                        </a:rPr>
                      </a:b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1600">
                          <a:effectLst/>
                        </a:rPr>
                        <a:t/>
                      </a:r>
                      <a:br>
                        <a:rPr lang="en-US" sz="1600">
                          <a:effectLst/>
                        </a:rPr>
                      </a:b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127">
                <a:tc>
                  <a:txBody>
                    <a:bodyPr/>
                    <a:lstStyle/>
                    <a:p>
                      <a:pPr rtl="0" fontAlgn="t">
                        <a:spcBef>
                          <a:spcPts val="0"/>
                        </a:spcBef>
                        <a:spcAft>
                          <a:spcPts val="0"/>
                        </a:spcAft>
                      </a:pPr>
                      <a:r>
                        <a:rPr lang="en-US" sz="1600" b="0" i="0" u="none" strike="noStrike">
                          <a:solidFill>
                            <a:srgbClr val="000000"/>
                          </a:solidFill>
                          <a:effectLst/>
                          <a:latin typeface="Avenir" charset="0"/>
                        </a:rPr>
                        <a:t>1</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unknown</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m</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mr-IN" sz="1600" b="0" i="0" u="none" strike="noStrike">
                          <a:solidFill>
                            <a:srgbClr val="000000"/>
                          </a:solidFill>
                          <a:effectLst/>
                          <a:latin typeface="Avenir" charset="0"/>
                        </a:rPr>
                        <a:t>5’6”</a:t>
                      </a:r>
                      <a:endParaRPr lang="mr-IN"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3</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fi-FI" sz="1600" b="0" i="0" u="none" strike="noStrike">
                          <a:solidFill>
                            <a:srgbClr val="000000"/>
                          </a:solidFill>
                          <a:effectLst/>
                          <a:latin typeface="Avenir" charset="0"/>
                        </a:rPr>
                        <a:t>Jan 98</a:t>
                      </a:r>
                      <a:endParaRPr lang="fi-FI"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yes</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127">
                <a:tc>
                  <a:txBody>
                    <a:bodyPr/>
                    <a:lstStyle/>
                    <a:p>
                      <a:pPr rtl="0" fontAlgn="t">
                        <a:spcBef>
                          <a:spcPts val="0"/>
                        </a:spcBef>
                        <a:spcAft>
                          <a:spcPts val="0"/>
                        </a:spcAft>
                      </a:pPr>
                      <a:r>
                        <a:rPr lang="is-IS" sz="1600" b="0" i="0" u="none" strike="noStrike">
                          <a:solidFill>
                            <a:srgbClr val="000000"/>
                          </a:solidFill>
                          <a:effectLst/>
                          <a:latin typeface="Avenir" charset="0"/>
                        </a:rPr>
                        <a:t>2</a:t>
                      </a:r>
                      <a:endParaRPr lang="is-I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is-IS" sz="1600" b="0" i="0" u="none" strike="noStrike">
                          <a:solidFill>
                            <a:srgbClr val="000000"/>
                          </a:solidFill>
                          <a:effectLst/>
                          <a:latin typeface="Avenir" charset="0"/>
                        </a:rPr>
                        <a:t>22</a:t>
                      </a:r>
                      <a:endParaRPr lang="is-I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f</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mr-IN" sz="1600" b="0" i="0" u="none" strike="noStrike">
                          <a:solidFill>
                            <a:srgbClr val="000000"/>
                          </a:solidFill>
                          <a:effectLst/>
                          <a:latin typeface="Avenir" charset="0"/>
                        </a:rPr>
                        <a:t>5’</a:t>
                      </a:r>
                      <a:endParaRPr lang="mr-IN"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III</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mr-IN" sz="1600" b="0" i="0" u="none" strike="noStrike">
                          <a:solidFill>
                            <a:srgbClr val="000000"/>
                          </a:solidFill>
                          <a:effectLst/>
                          <a:latin typeface="Avenir" charset="0"/>
                        </a:rPr>
                        <a:t>3-1999</a:t>
                      </a:r>
                      <a:endParaRPr lang="mr-IN"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tr-TR" sz="1600" b="0" i="0" u="none" strike="noStrike">
                          <a:solidFill>
                            <a:srgbClr val="000000"/>
                          </a:solidFill>
                          <a:effectLst/>
                          <a:latin typeface="Avenir" charset="0"/>
                        </a:rPr>
                        <a:t>Y</a:t>
                      </a:r>
                      <a:endParaRPr lang="tr-TR"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127">
                <a:tc>
                  <a:txBody>
                    <a:bodyPr/>
                    <a:lstStyle/>
                    <a:p>
                      <a:pPr rtl="0" fontAlgn="t">
                        <a:spcBef>
                          <a:spcPts val="0"/>
                        </a:spcBef>
                        <a:spcAft>
                          <a:spcPts val="0"/>
                        </a:spcAft>
                      </a:pPr>
                      <a:r>
                        <a:rPr lang="en-US" sz="1600" b="0" i="0" u="none" strike="noStrike">
                          <a:solidFill>
                            <a:srgbClr val="000000"/>
                          </a:solidFill>
                          <a:effectLst/>
                          <a:latin typeface="Avenir" charset="0"/>
                        </a:rPr>
                        <a:t>3</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31</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mr-IN" sz="1600" b="0" i="0" u="none" strike="noStrike">
                          <a:solidFill>
                            <a:srgbClr val="000000"/>
                          </a:solidFill>
                          <a:effectLst/>
                          <a:latin typeface="Avenir" charset="0"/>
                        </a:rPr>
                        <a:t>?</a:t>
                      </a:r>
                      <a:endParaRPr lang="mr-IN"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is-IS" sz="1600" b="0" i="0" u="none" strike="noStrike">
                          <a:solidFill>
                            <a:srgbClr val="000000"/>
                          </a:solidFill>
                          <a:effectLst/>
                          <a:latin typeface="Avenir" charset="0"/>
                        </a:rPr>
                        <a:t>172</a:t>
                      </a:r>
                      <a:endParaRPr lang="is-I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4</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mr-IN" sz="1600" b="0" i="0" u="none" strike="noStrike">
                          <a:solidFill>
                            <a:srgbClr val="000000"/>
                          </a:solidFill>
                          <a:effectLst/>
                          <a:latin typeface="Avenir" charset="0"/>
                        </a:rPr>
                        <a:t>?</a:t>
                      </a:r>
                      <a:endParaRPr lang="mr-IN"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Avenir" charset="0"/>
                        </a:rPr>
                        <a:t>n</a:t>
                      </a:r>
                      <a:endParaRPr lang="en-US" sz="1600" dirty="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127">
                <a:tc>
                  <a:txBody>
                    <a:bodyPr/>
                    <a:lstStyle/>
                    <a:p>
                      <a:pPr rtl="0" fontAlgn="t">
                        <a:spcBef>
                          <a:spcPts val="0"/>
                        </a:spcBef>
                        <a:spcAft>
                          <a:spcPts val="0"/>
                        </a:spcAft>
                      </a:pPr>
                      <a:r>
                        <a:rPr lang="en-US" sz="1600" b="0" i="0" u="none" strike="noStrike">
                          <a:solidFill>
                            <a:srgbClr val="000000"/>
                          </a:solidFill>
                          <a:effectLst/>
                          <a:latin typeface="Avenir" charset="0"/>
                        </a:rPr>
                        <a:t>4</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5</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M</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NA</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II</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Last fall</a:t>
                      </a:r>
                      <a:endParaRPr lang="en-US" sz="160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Avenir" charset="0"/>
                        </a:rPr>
                        <a:t>N</a:t>
                      </a:r>
                      <a:endParaRPr lang="en-US" sz="1600" dirty="0">
                        <a:effectLst/>
                      </a:endParaRPr>
                    </a:p>
                  </a:txBody>
                  <a:tcPr marL="60825" marR="60825" marT="60825" marB="608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3201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One example answer</a:t>
            </a:r>
            <a:br>
              <a:rPr lang="en-US" dirty="0" smtClean="0"/>
            </a:br>
            <a:r>
              <a:rPr lang="en-US" sz="2000" dirty="0"/>
              <a:t>Note that missing values (‘?’, ‘unknown’ and ‘NA’) have been replaced with -1 to designate a missing value for consistency. Height has been converted to inches. Binary variables (Drug, Sex, Year enrolled, indicator of complications) have been coded as 0/1. Tumor stage has been made an integer.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7677709"/>
              </p:ext>
            </p:extLst>
          </p:nvPr>
        </p:nvGraphicFramePr>
        <p:xfrm>
          <a:off x="1625601" y="2425700"/>
          <a:ext cx="9347199" cy="4270756"/>
        </p:xfrm>
        <a:graphic>
          <a:graphicData uri="http://schemas.openxmlformats.org/drawingml/2006/table">
            <a:tbl>
              <a:tblPr/>
              <a:tblGrid>
                <a:gridCol w="1122929"/>
                <a:gridCol w="1122929"/>
                <a:gridCol w="1122929"/>
                <a:gridCol w="1122929"/>
                <a:gridCol w="1122929"/>
                <a:gridCol w="854059"/>
                <a:gridCol w="1122929"/>
                <a:gridCol w="1755566"/>
              </a:tblGrid>
              <a:tr h="946404">
                <a:tc>
                  <a:txBody>
                    <a:bodyPr/>
                    <a:lstStyle/>
                    <a:p>
                      <a:pPr rtl="0" fontAlgn="t">
                        <a:spcBef>
                          <a:spcPts val="0"/>
                        </a:spcBef>
                        <a:spcAft>
                          <a:spcPts val="0"/>
                        </a:spcAft>
                      </a:pPr>
                      <a:r>
                        <a:rPr lang="en-US" sz="1600" b="0" i="0" u="none" strike="noStrike">
                          <a:solidFill>
                            <a:srgbClr val="000000"/>
                          </a:solidFill>
                          <a:effectLst/>
                          <a:latin typeface="Avenir" charset="0"/>
                        </a:rPr>
                        <a:t>ID</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mr-IN" sz="1600" b="0" i="0" u="none" strike="noStrike">
                          <a:solidFill>
                            <a:srgbClr val="000000"/>
                          </a:solidFill>
                          <a:effectLst/>
                          <a:latin typeface="Avenir" charset="0"/>
                        </a:rPr>
                        <a:t>Drug </a:t>
                      </a:r>
                      <a:endParaRPr lang="mr-IN" sz="1600">
                        <a:effectLst/>
                      </a:endParaRPr>
                    </a:p>
                    <a:p>
                      <a:pPr rtl="0" fontAlgn="t">
                        <a:spcBef>
                          <a:spcPts val="0"/>
                        </a:spcBef>
                        <a:spcAft>
                          <a:spcPts val="0"/>
                        </a:spcAft>
                      </a:pPr>
                      <a:r>
                        <a:rPr lang="mr-IN" sz="1600" b="0" i="0" u="none" strike="noStrike">
                          <a:solidFill>
                            <a:srgbClr val="000000"/>
                          </a:solidFill>
                          <a:effectLst/>
                          <a:latin typeface="Avenir" charset="0"/>
                        </a:rPr>
                        <a:t>(0:A, 1:B)</a:t>
                      </a:r>
                      <a:endParaRPr lang="mr-IN"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Age (years)</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Sex</a:t>
                      </a:r>
                      <a:endParaRPr lang="en-US" sz="1600">
                        <a:effectLst/>
                      </a:endParaRPr>
                    </a:p>
                    <a:p>
                      <a:pPr rtl="0" fontAlgn="t">
                        <a:spcBef>
                          <a:spcPts val="0"/>
                        </a:spcBef>
                        <a:spcAft>
                          <a:spcPts val="0"/>
                        </a:spcAft>
                      </a:pPr>
                      <a:r>
                        <a:rPr lang="en-US" sz="1600" b="0" i="0" u="none" strike="noStrike">
                          <a:solidFill>
                            <a:srgbClr val="000000"/>
                          </a:solidFill>
                          <a:effectLst/>
                          <a:latin typeface="Avenir" charset="0"/>
                        </a:rPr>
                        <a:t>(0:Male, 1:Female)</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Height (inches)</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Tumor stage</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Year enrolled</a:t>
                      </a:r>
                      <a:endParaRPr lang="en-US" sz="1600">
                        <a:effectLst/>
                      </a:endParaRPr>
                    </a:p>
                    <a:p>
                      <a:pPr rtl="0" fontAlgn="t">
                        <a:spcBef>
                          <a:spcPts val="0"/>
                        </a:spcBef>
                        <a:spcAft>
                          <a:spcPts val="0"/>
                        </a:spcAft>
                      </a:pPr>
                      <a:r>
                        <a:rPr lang="en-US" sz="1600" b="0" i="0" u="none" strike="noStrike">
                          <a:solidFill>
                            <a:srgbClr val="000000"/>
                          </a:solidFill>
                          <a:effectLst/>
                          <a:latin typeface="Avenir" charset="0"/>
                        </a:rPr>
                        <a:t>(0:1998, 1:1999)</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Complications? (0:No, 1:Yes)</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628">
                <a:tc>
                  <a:txBody>
                    <a:bodyPr/>
                    <a:lstStyle/>
                    <a:p>
                      <a:pPr rtl="0" fontAlgn="t">
                        <a:spcBef>
                          <a:spcPts val="0"/>
                        </a:spcBef>
                        <a:spcAft>
                          <a:spcPts val="0"/>
                        </a:spcAft>
                      </a:pPr>
                      <a:r>
                        <a:rPr lang="en-US" sz="1600" b="0" i="0" u="none" strike="noStrike" dirty="0">
                          <a:solidFill>
                            <a:srgbClr val="000000"/>
                          </a:solidFill>
                          <a:effectLst/>
                          <a:latin typeface="Avenir" charset="0"/>
                        </a:rPr>
                        <a:t>1</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rtl="0" fontAlgn="t">
                        <a:spcBef>
                          <a:spcPts val="0"/>
                        </a:spcBef>
                        <a:spcAft>
                          <a:spcPts val="0"/>
                        </a:spcAft>
                      </a:pPr>
                      <a:r>
                        <a:rPr lang="en-US" sz="1600" b="0" i="0" u="none" strike="noStrike" dirty="0">
                          <a:solidFill>
                            <a:srgbClr val="000000"/>
                          </a:solidFill>
                          <a:effectLst/>
                          <a:latin typeface="Avenir" charset="0"/>
                        </a:rPr>
                        <a:t>0</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rtl="0" fontAlgn="t">
                        <a:spcBef>
                          <a:spcPts val="0"/>
                        </a:spcBef>
                        <a:spcAft>
                          <a:spcPts val="0"/>
                        </a:spcAft>
                      </a:pPr>
                      <a:r>
                        <a:rPr lang="is-IS" sz="1600" b="0" i="0" u="none" strike="noStrike" dirty="0">
                          <a:solidFill>
                            <a:srgbClr val="000000"/>
                          </a:solidFill>
                          <a:effectLst/>
                          <a:latin typeface="Avenir" charset="0"/>
                        </a:rPr>
                        <a:t>25</a:t>
                      </a:r>
                      <a:endParaRPr lang="is-I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rtl="0" fontAlgn="t">
                        <a:spcBef>
                          <a:spcPts val="0"/>
                        </a:spcBef>
                        <a:spcAft>
                          <a:spcPts val="0"/>
                        </a:spcAft>
                      </a:pPr>
                      <a:r>
                        <a:rPr lang="en-US" sz="1600" b="0" i="0" u="none" strike="noStrike" dirty="0">
                          <a:solidFill>
                            <a:srgbClr val="000000"/>
                          </a:solidFill>
                          <a:effectLst/>
                          <a:latin typeface="Avenir" charset="0"/>
                        </a:rPr>
                        <a:t>0</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rtl="0" fontAlgn="t">
                        <a:spcBef>
                          <a:spcPts val="0"/>
                        </a:spcBef>
                        <a:spcAft>
                          <a:spcPts val="0"/>
                        </a:spcAft>
                      </a:pPr>
                      <a:r>
                        <a:rPr lang="en-US" sz="1600" b="0" i="0" u="none" strike="noStrike" dirty="0">
                          <a:solidFill>
                            <a:srgbClr val="000000"/>
                          </a:solidFill>
                          <a:effectLst/>
                          <a:latin typeface="Avenir" charset="0"/>
                        </a:rPr>
                        <a:t>61</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rtl="0" fontAlgn="t">
                        <a:spcBef>
                          <a:spcPts val="0"/>
                        </a:spcBef>
                        <a:spcAft>
                          <a:spcPts val="0"/>
                        </a:spcAft>
                      </a:pPr>
                      <a:r>
                        <a:rPr lang="en-US" sz="1600" b="0" i="0" u="none" strike="noStrike" dirty="0">
                          <a:solidFill>
                            <a:srgbClr val="000000"/>
                          </a:solidFill>
                          <a:effectLst/>
                          <a:latin typeface="Avenir" charset="0"/>
                        </a:rPr>
                        <a:t>1</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rtl="0" fontAlgn="t">
                        <a:spcBef>
                          <a:spcPts val="0"/>
                        </a:spcBef>
                        <a:spcAft>
                          <a:spcPts val="0"/>
                        </a:spcAft>
                      </a:pPr>
                      <a:r>
                        <a:rPr lang="en-US" sz="1600" b="0" i="0" u="none" strike="noStrike" dirty="0">
                          <a:solidFill>
                            <a:srgbClr val="000000"/>
                          </a:solidFill>
                          <a:effectLst/>
                          <a:latin typeface="Avenir" charset="0"/>
                        </a:rPr>
                        <a:t>1</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rtl="0" fontAlgn="t">
                        <a:spcBef>
                          <a:spcPts val="0"/>
                        </a:spcBef>
                        <a:spcAft>
                          <a:spcPts val="0"/>
                        </a:spcAft>
                      </a:pPr>
                      <a:r>
                        <a:rPr lang="en-US" sz="1600" b="0" i="0" u="none" strike="noStrike" dirty="0">
                          <a:solidFill>
                            <a:srgbClr val="000000"/>
                          </a:solidFill>
                          <a:effectLst/>
                          <a:latin typeface="Avenir" charset="0"/>
                        </a:rPr>
                        <a:t>0</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r>
              <a:tr h="452628">
                <a:tc>
                  <a:txBody>
                    <a:bodyPr/>
                    <a:lstStyle/>
                    <a:p>
                      <a:pPr rtl="0" fontAlgn="t">
                        <a:spcBef>
                          <a:spcPts val="0"/>
                        </a:spcBef>
                        <a:spcAft>
                          <a:spcPts val="0"/>
                        </a:spcAft>
                      </a:pPr>
                      <a:r>
                        <a:rPr lang="is-IS" sz="1600" b="0" i="0" u="none" strike="noStrike">
                          <a:solidFill>
                            <a:srgbClr val="000000"/>
                          </a:solidFill>
                          <a:effectLst/>
                          <a:latin typeface="Avenir" charset="0"/>
                        </a:rPr>
                        <a:t>2</a:t>
                      </a:r>
                      <a:endParaRPr lang="is-I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rtl="0" fontAlgn="t">
                        <a:spcBef>
                          <a:spcPts val="0"/>
                        </a:spcBef>
                        <a:spcAft>
                          <a:spcPts val="0"/>
                        </a:spcAft>
                      </a:pPr>
                      <a:r>
                        <a:rPr lang="en-US" sz="1600" b="0" i="0" u="none" strike="noStrike">
                          <a:solidFill>
                            <a:srgbClr val="000000"/>
                          </a:solidFill>
                          <a:effectLst/>
                          <a:latin typeface="Avenir" charset="0"/>
                        </a:rPr>
                        <a:t>0</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rtl="0" fontAlgn="t">
                        <a:spcBef>
                          <a:spcPts val="0"/>
                        </a:spcBef>
                        <a:spcAft>
                          <a:spcPts val="0"/>
                        </a:spcAft>
                      </a:pPr>
                      <a:r>
                        <a:rPr lang="mr-IN" sz="1600" b="0" i="0" u="none" strike="noStrike">
                          <a:solidFill>
                            <a:srgbClr val="000000"/>
                          </a:solidFill>
                          <a:effectLst/>
                          <a:latin typeface="Avenir" charset="0"/>
                        </a:rPr>
                        <a:t>-1</a:t>
                      </a:r>
                      <a:endParaRPr lang="mr-IN"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rtl="0" fontAlgn="t">
                        <a:spcBef>
                          <a:spcPts val="0"/>
                        </a:spcBef>
                        <a:spcAft>
                          <a:spcPts val="0"/>
                        </a:spcAft>
                      </a:pPr>
                      <a:r>
                        <a:rPr lang="en-US" sz="1600" b="0" i="0" u="none" strike="noStrike">
                          <a:solidFill>
                            <a:srgbClr val="000000"/>
                          </a:solidFill>
                          <a:effectLst/>
                          <a:latin typeface="Avenir" charset="0"/>
                        </a:rPr>
                        <a:t>1</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rtl="0" fontAlgn="t">
                        <a:spcBef>
                          <a:spcPts val="0"/>
                        </a:spcBef>
                        <a:spcAft>
                          <a:spcPts val="0"/>
                        </a:spcAft>
                      </a:pPr>
                      <a:r>
                        <a:rPr lang="is-IS" sz="1600" b="0" i="0" u="none" strike="noStrike">
                          <a:solidFill>
                            <a:srgbClr val="000000"/>
                          </a:solidFill>
                          <a:effectLst/>
                          <a:latin typeface="Avenir" charset="0"/>
                        </a:rPr>
                        <a:t>68</a:t>
                      </a:r>
                      <a:endParaRPr lang="is-I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rtl="0" fontAlgn="t">
                        <a:spcBef>
                          <a:spcPts val="0"/>
                        </a:spcBef>
                        <a:spcAft>
                          <a:spcPts val="0"/>
                        </a:spcAft>
                      </a:pPr>
                      <a:r>
                        <a:rPr lang="is-IS" sz="1600" b="0" i="0" u="none" strike="noStrike">
                          <a:solidFill>
                            <a:srgbClr val="000000"/>
                          </a:solidFill>
                          <a:effectLst/>
                          <a:latin typeface="Avenir" charset="0"/>
                        </a:rPr>
                        <a:t>2</a:t>
                      </a:r>
                      <a:endParaRPr lang="is-I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rtl="0" fontAlgn="t">
                        <a:spcBef>
                          <a:spcPts val="0"/>
                        </a:spcBef>
                        <a:spcAft>
                          <a:spcPts val="0"/>
                        </a:spcAft>
                      </a:pPr>
                      <a:r>
                        <a:rPr lang="en-US" sz="1600" b="0" i="0" u="none" strike="noStrike">
                          <a:solidFill>
                            <a:srgbClr val="000000"/>
                          </a:solidFill>
                          <a:effectLst/>
                          <a:latin typeface="Avenir" charset="0"/>
                        </a:rPr>
                        <a:t>1</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rtl="0" fontAlgn="t">
                        <a:spcBef>
                          <a:spcPts val="0"/>
                        </a:spcBef>
                        <a:spcAft>
                          <a:spcPts val="0"/>
                        </a:spcAft>
                      </a:pPr>
                      <a:r>
                        <a:rPr lang="en-US" sz="1600" b="0" i="0" u="none" strike="noStrike" dirty="0">
                          <a:solidFill>
                            <a:srgbClr val="000000"/>
                          </a:solidFill>
                          <a:effectLst/>
                          <a:latin typeface="Avenir" charset="0"/>
                        </a:rPr>
                        <a:t>1</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r>
              <a:tr h="452628">
                <a:tc>
                  <a:txBody>
                    <a:bodyPr/>
                    <a:lstStyle/>
                    <a:p>
                      <a:pPr rtl="0" fontAlgn="t">
                        <a:spcBef>
                          <a:spcPts val="0"/>
                        </a:spcBef>
                        <a:spcAft>
                          <a:spcPts val="0"/>
                        </a:spcAft>
                      </a:pPr>
                      <a:r>
                        <a:rPr lang="en-US" sz="1600" b="0" i="0" u="none" strike="noStrike">
                          <a:solidFill>
                            <a:srgbClr val="000000"/>
                          </a:solidFill>
                          <a:effectLst/>
                          <a:latin typeface="Avenir" charset="0"/>
                        </a:rPr>
                        <a:t>3</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rtl="0" fontAlgn="t">
                        <a:spcBef>
                          <a:spcPts val="0"/>
                        </a:spcBef>
                        <a:spcAft>
                          <a:spcPts val="0"/>
                        </a:spcAft>
                      </a:pPr>
                      <a:r>
                        <a:rPr lang="en-US" sz="1600" b="0" i="0" u="none" strike="noStrike">
                          <a:solidFill>
                            <a:srgbClr val="000000"/>
                          </a:solidFill>
                          <a:effectLst/>
                          <a:latin typeface="Avenir" charset="0"/>
                        </a:rPr>
                        <a:t>0</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rtl="0" fontAlgn="t">
                        <a:spcBef>
                          <a:spcPts val="0"/>
                        </a:spcBef>
                        <a:spcAft>
                          <a:spcPts val="0"/>
                        </a:spcAft>
                      </a:pPr>
                      <a:r>
                        <a:rPr lang="en-US" sz="1600" b="0" i="0" u="none" strike="noStrike">
                          <a:solidFill>
                            <a:srgbClr val="000000"/>
                          </a:solidFill>
                          <a:effectLst/>
                          <a:latin typeface="Avenir" charset="0"/>
                        </a:rPr>
                        <a:t>40</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rtl="0" fontAlgn="t">
                        <a:spcBef>
                          <a:spcPts val="0"/>
                        </a:spcBef>
                        <a:spcAft>
                          <a:spcPts val="0"/>
                        </a:spcAft>
                      </a:pPr>
                      <a:r>
                        <a:rPr lang="en-US" sz="1600" b="0" i="0" u="none" strike="noStrike">
                          <a:solidFill>
                            <a:srgbClr val="000000"/>
                          </a:solidFill>
                          <a:effectLst/>
                          <a:latin typeface="Avenir" charset="0"/>
                        </a:rPr>
                        <a:t>0</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rtl="0" fontAlgn="t">
                        <a:spcBef>
                          <a:spcPts val="0"/>
                        </a:spcBef>
                        <a:spcAft>
                          <a:spcPts val="0"/>
                        </a:spcAft>
                      </a:pPr>
                      <a:r>
                        <a:rPr lang="en-US" sz="1600" b="0" i="0" u="none" strike="noStrike">
                          <a:solidFill>
                            <a:srgbClr val="000000"/>
                          </a:solidFill>
                          <a:effectLst/>
                          <a:latin typeface="Avenir" charset="0"/>
                        </a:rPr>
                        <a:t>47</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rtl="0" fontAlgn="t">
                        <a:spcBef>
                          <a:spcPts val="0"/>
                        </a:spcBef>
                        <a:spcAft>
                          <a:spcPts val="0"/>
                        </a:spcAft>
                      </a:pPr>
                      <a:r>
                        <a:rPr lang="en-US" sz="1600" b="0" i="0" u="none" strike="noStrike">
                          <a:solidFill>
                            <a:srgbClr val="000000"/>
                          </a:solidFill>
                          <a:effectLst/>
                          <a:latin typeface="Avenir" charset="0"/>
                        </a:rPr>
                        <a:t>4</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rtl="0" fontAlgn="t">
                        <a:spcBef>
                          <a:spcPts val="0"/>
                        </a:spcBef>
                        <a:spcAft>
                          <a:spcPts val="0"/>
                        </a:spcAft>
                      </a:pPr>
                      <a:r>
                        <a:rPr lang="en-US" sz="1600" b="0" i="0" u="none" strike="noStrike">
                          <a:solidFill>
                            <a:srgbClr val="000000"/>
                          </a:solidFill>
                          <a:effectLst/>
                          <a:latin typeface="Avenir" charset="0"/>
                        </a:rPr>
                        <a:t>1</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rtl="0" fontAlgn="t">
                        <a:spcBef>
                          <a:spcPts val="0"/>
                        </a:spcBef>
                        <a:spcAft>
                          <a:spcPts val="0"/>
                        </a:spcAft>
                      </a:pPr>
                      <a:r>
                        <a:rPr lang="en-US" sz="1600" b="0" i="0" u="none" strike="noStrike" dirty="0">
                          <a:solidFill>
                            <a:srgbClr val="000000"/>
                          </a:solidFill>
                          <a:effectLst/>
                          <a:latin typeface="Avenir" charset="0"/>
                        </a:rPr>
                        <a:t>0</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r>
              <a:tr h="452628">
                <a:tc>
                  <a:txBody>
                    <a:bodyPr/>
                    <a:lstStyle/>
                    <a:p>
                      <a:pPr rtl="0" fontAlgn="t">
                        <a:spcBef>
                          <a:spcPts val="0"/>
                        </a:spcBef>
                        <a:spcAft>
                          <a:spcPts val="0"/>
                        </a:spcAft>
                      </a:pPr>
                      <a:r>
                        <a:rPr lang="en-US" sz="1600" b="0" i="0" u="none" strike="noStrike">
                          <a:solidFill>
                            <a:srgbClr val="000000"/>
                          </a:solidFill>
                          <a:effectLst/>
                          <a:latin typeface="Avenir" charset="0"/>
                        </a:rPr>
                        <a:t>4</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1</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mr-IN" sz="1600" b="0" i="0" u="none" strike="noStrike">
                          <a:solidFill>
                            <a:srgbClr val="000000"/>
                          </a:solidFill>
                          <a:effectLst/>
                          <a:latin typeface="Avenir" charset="0"/>
                        </a:rPr>
                        <a:t>-1</a:t>
                      </a:r>
                      <a:endParaRPr lang="mr-IN"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0</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is-IS" sz="1600" b="0" i="0" u="none" strike="noStrike">
                          <a:solidFill>
                            <a:srgbClr val="000000"/>
                          </a:solidFill>
                          <a:effectLst/>
                          <a:latin typeface="Avenir" charset="0"/>
                        </a:rPr>
                        <a:t>66</a:t>
                      </a:r>
                      <a:endParaRPr lang="is-I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3</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0</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1</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628">
                <a:tc>
                  <a:txBody>
                    <a:bodyPr/>
                    <a:lstStyle/>
                    <a:p>
                      <a:pPr rtl="0" fontAlgn="t">
                        <a:spcBef>
                          <a:spcPts val="0"/>
                        </a:spcBef>
                        <a:spcAft>
                          <a:spcPts val="0"/>
                        </a:spcAft>
                      </a:pPr>
                      <a:r>
                        <a:rPr lang="en-US" sz="1600" b="0" i="0" u="none" strike="noStrike">
                          <a:solidFill>
                            <a:srgbClr val="000000"/>
                          </a:solidFill>
                          <a:effectLst/>
                          <a:latin typeface="Avenir" charset="0"/>
                        </a:rPr>
                        <a:t>5</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1</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is-IS" sz="1600" b="0" i="0" u="none" strike="noStrike">
                          <a:solidFill>
                            <a:srgbClr val="000000"/>
                          </a:solidFill>
                          <a:effectLst/>
                          <a:latin typeface="Avenir" charset="0"/>
                        </a:rPr>
                        <a:t>22</a:t>
                      </a:r>
                      <a:endParaRPr lang="is-I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1</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60</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3</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1</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1</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628">
                <a:tc>
                  <a:txBody>
                    <a:bodyPr/>
                    <a:lstStyle/>
                    <a:p>
                      <a:pPr rtl="0" fontAlgn="t">
                        <a:spcBef>
                          <a:spcPts val="0"/>
                        </a:spcBef>
                        <a:spcAft>
                          <a:spcPts val="0"/>
                        </a:spcAft>
                      </a:pPr>
                      <a:r>
                        <a:rPr lang="en-US" sz="1600" b="0" i="0" u="none" strike="noStrike">
                          <a:solidFill>
                            <a:srgbClr val="000000"/>
                          </a:solidFill>
                          <a:effectLst/>
                          <a:latin typeface="Avenir" charset="0"/>
                        </a:rPr>
                        <a:t>6</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1</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31</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mr-IN" sz="1600" b="0" i="0" u="none" strike="noStrike">
                          <a:solidFill>
                            <a:srgbClr val="000000"/>
                          </a:solidFill>
                          <a:effectLst/>
                          <a:latin typeface="Avenir" charset="0"/>
                        </a:rPr>
                        <a:t>-1</a:t>
                      </a:r>
                      <a:endParaRPr lang="mr-IN"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is-IS" sz="1600" b="0" i="0" u="none" strike="noStrike">
                          <a:solidFill>
                            <a:srgbClr val="000000"/>
                          </a:solidFill>
                          <a:effectLst/>
                          <a:latin typeface="Avenir" charset="0"/>
                        </a:rPr>
                        <a:t>172</a:t>
                      </a:r>
                      <a:endParaRPr lang="is-I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4</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mr-IN" sz="1600" b="0" i="0" u="none" strike="noStrike">
                          <a:solidFill>
                            <a:srgbClr val="000000"/>
                          </a:solidFill>
                          <a:effectLst/>
                          <a:latin typeface="Avenir" charset="0"/>
                        </a:rPr>
                        <a:t>-1</a:t>
                      </a:r>
                      <a:endParaRPr lang="mr-IN"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0</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628">
                <a:tc>
                  <a:txBody>
                    <a:bodyPr/>
                    <a:lstStyle/>
                    <a:p>
                      <a:pPr rtl="0" fontAlgn="t">
                        <a:spcBef>
                          <a:spcPts val="0"/>
                        </a:spcBef>
                        <a:spcAft>
                          <a:spcPts val="0"/>
                        </a:spcAft>
                      </a:pPr>
                      <a:r>
                        <a:rPr lang="en-US" sz="1600" b="0" i="0" u="none" strike="noStrike">
                          <a:solidFill>
                            <a:srgbClr val="000000"/>
                          </a:solidFill>
                          <a:effectLst/>
                          <a:latin typeface="Avenir" charset="0"/>
                        </a:rPr>
                        <a:t>7</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1</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5</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0</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mr-IN" sz="1600" b="0" i="0" u="none" strike="noStrike">
                          <a:solidFill>
                            <a:srgbClr val="000000"/>
                          </a:solidFill>
                          <a:effectLst/>
                          <a:latin typeface="Avenir" charset="0"/>
                        </a:rPr>
                        <a:t>-1</a:t>
                      </a:r>
                      <a:endParaRPr lang="mr-IN"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is-IS" sz="1600" b="0" i="0" u="none" strike="noStrike">
                          <a:solidFill>
                            <a:srgbClr val="000000"/>
                          </a:solidFill>
                          <a:effectLst/>
                          <a:latin typeface="Avenir" charset="0"/>
                        </a:rPr>
                        <a:t>2</a:t>
                      </a:r>
                      <a:endParaRPr lang="is-I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venir" charset="0"/>
                        </a:rPr>
                        <a:t>0</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Avenir" charset="0"/>
                        </a:rPr>
                        <a:t>0</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793750" y="779575"/>
            <a:ext cx="1518326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655534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#2</a:t>
            </a:r>
            <a:endParaRPr lang="en-US" dirty="0"/>
          </a:p>
        </p:txBody>
      </p:sp>
      <p:sp>
        <p:nvSpPr>
          <p:cNvPr id="3" name="Content Placeholder 2"/>
          <p:cNvSpPr>
            <a:spLocks noGrp="1"/>
          </p:cNvSpPr>
          <p:nvPr>
            <p:ph idx="1"/>
          </p:nvPr>
        </p:nvSpPr>
        <p:spPr>
          <a:xfrm>
            <a:off x="1371600" y="1600200"/>
            <a:ext cx="9601200" cy="5511800"/>
          </a:xfrm>
        </p:spPr>
        <p:txBody>
          <a:bodyPr>
            <a:normAutofit fontScale="92500" lnSpcReduction="10000"/>
          </a:bodyPr>
          <a:lstStyle/>
          <a:p>
            <a:r>
              <a:rPr lang="en-US" dirty="0"/>
              <a:t>Suppose you are starting a new research project that involves breast cancer prediction. On August 1st, 2017 you received two data sets contained in two separate .txt files. One set of data was collected from individuals in Boston, Massachusetts, and the other from individuals in Los Angeles, California. You perform a preliminary round of data cleaning and save two new data files on August 15th, 2017. Using the cleaned data files, you perform an exploratory data analysis that includes summary statistics and figures as output. After presenting these results to your PI, it is suggested you perform another round of data cleaning, exploratory data analysis and then a statistical analysis. You save two new data files and exploratory data analysis results on September 1st, 2017. You write code to perform a statistical analysis on September 5th. However, you notice a problem with this version of the code and save an updated version on September 15th. Then, you run the code file(s) and save the output on September 30th. You start preparing a manuscript on October 1st and present a draft to your PI. They make several suggestions which include a tweak in your statistical analysis. You update your code on October 15th, and save new output on October 16th. A new draft of the manuscript is saved on November 1st. You present this draft to your PI. You save a third draft on November 15th, a fourth draft on November 30th, and a final draft on December 1st.</a:t>
            </a:r>
          </a:p>
          <a:p>
            <a:r>
              <a:rPr lang="en-US" dirty="0"/>
              <a:t>Create a directory structure diagram for this example project. Be sure to include the names of all directories and files, similar to the figure shown in the video in submodule 02_04b. Keep in mind the organization tips presented in the videos</a:t>
            </a:r>
            <a:r>
              <a:rPr lang="en-US" dirty="0" smtClean="0"/>
              <a:t>.</a:t>
            </a:r>
            <a:endParaRPr lang="en-US" dirty="0"/>
          </a:p>
        </p:txBody>
      </p:sp>
    </p:spTree>
    <p:extLst>
      <p:ext uri="{BB962C8B-B14F-4D97-AF65-F5344CB8AC3E}">
        <p14:creationId xmlns:p14="http://schemas.microsoft.com/office/powerpoint/2010/main" val="1467718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example answer</a:t>
            </a:r>
            <a:endParaRPr lang="en-US" dirty="0"/>
          </a:p>
        </p:txBody>
      </p:sp>
      <p:pic>
        <p:nvPicPr>
          <p:cNvPr id="3074" name="Picture 2" descr="irectory_structur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2723" y="1428750"/>
            <a:ext cx="9638954" cy="5415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622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Reproducible</a:t>
            </a:r>
            <a:endParaRPr lang="en-US" dirty="0"/>
          </a:p>
        </p:txBody>
      </p:sp>
      <p:sp>
        <p:nvSpPr>
          <p:cNvPr id="3" name="Content Placeholder 2"/>
          <p:cNvSpPr>
            <a:spLocks noGrp="1"/>
          </p:cNvSpPr>
          <p:nvPr>
            <p:ph idx="1"/>
          </p:nvPr>
        </p:nvSpPr>
        <p:spPr/>
        <p:txBody>
          <a:bodyPr>
            <a:normAutofit/>
          </a:bodyPr>
          <a:lstStyle/>
          <a:p>
            <a:r>
              <a:rPr lang="en-US" sz="3200" dirty="0" smtClean="0"/>
              <a:t>An experiment is considered reproducible if a different research team can obtain its input data, its computational tools, understand them, and rerun the same methods to achieve the same result.</a:t>
            </a:r>
            <a:endParaRPr lang="en-US" sz="3200" dirty="0"/>
          </a:p>
        </p:txBody>
      </p:sp>
    </p:spTree>
    <p:extLst>
      <p:ext uri="{BB962C8B-B14F-4D97-AF65-F5344CB8AC3E}">
        <p14:creationId xmlns:p14="http://schemas.microsoft.com/office/powerpoint/2010/main" val="704633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Replicability</a:t>
            </a:r>
            <a:endParaRPr lang="en-US" dirty="0"/>
          </a:p>
        </p:txBody>
      </p:sp>
      <p:sp>
        <p:nvSpPr>
          <p:cNvPr id="3" name="Content Placeholder 2"/>
          <p:cNvSpPr>
            <a:spLocks noGrp="1"/>
          </p:cNvSpPr>
          <p:nvPr>
            <p:ph idx="1"/>
          </p:nvPr>
        </p:nvSpPr>
        <p:spPr/>
        <p:txBody>
          <a:bodyPr>
            <a:normAutofit/>
          </a:bodyPr>
          <a:lstStyle/>
          <a:p>
            <a:r>
              <a:rPr lang="en-US" sz="3200" dirty="0" smtClean="0"/>
              <a:t>A different research team can start with the same concept, and perhaps overlapping information, but regenerate their own data and methods that ultimately produce the same result.</a:t>
            </a:r>
            <a:endParaRPr lang="en-US" sz="3200" dirty="0"/>
          </a:p>
        </p:txBody>
      </p:sp>
    </p:spTree>
    <p:extLst>
      <p:ext uri="{BB962C8B-B14F-4D97-AF65-F5344CB8AC3E}">
        <p14:creationId xmlns:p14="http://schemas.microsoft.com/office/powerpoint/2010/main" val="1550505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Reproducibility: data vs analyses</a:t>
            </a:r>
            <a:endParaRPr lang="en-US" dirty="0"/>
          </a:p>
        </p:txBody>
      </p:sp>
      <p:sp>
        <p:nvSpPr>
          <p:cNvPr id="3" name="Content Placeholder 2"/>
          <p:cNvSpPr>
            <a:spLocks noGrp="1"/>
          </p:cNvSpPr>
          <p:nvPr>
            <p:ph idx="1"/>
          </p:nvPr>
        </p:nvSpPr>
        <p:spPr/>
        <p:txBody>
          <a:bodyPr/>
          <a:lstStyle/>
          <a:p>
            <a:r>
              <a:rPr lang="en-US" u="sng" dirty="0" smtClean="0"/>
              <a:t>Reproducibility of data</a:t>
            </a:r>
            <a:r>
              <a:rPr lang="en-US" dirty="0" smtClean="0"/>
              <a:t>: more about </a:t>
            </a:r>
            <a:r>
              <a:rPr lang="en-US" i="1" dirty="0" smtClean="0"/>
              <a:t>files</a:t>
            </a:r>
            <a:r>
              <a:rPr lang="en-US" dirty="0" smtClean="0"/>
              <a:t> </a:t>
            </a:r>
            <a:r>
              <a:rPr lang="mr-IN" dirty="0" smtClean="0"/>
              <a:t>–</a:t>
            </a:r>
            <a:r>
              <a:rPr lang="en-US" dirty="0" smtClean="0"/>
              <a:t> where you put them and how you manage them</a:t>
            </a:r>
          </a:p>
          <a:p>
            <a:pPr lvl="1"/>
            <a:r>
              <a:rPr lang="en-US" i="0" dirty="0" smtClean="0"/>
              <a:t>Example: databases with notations for data</a:t>
            </a:r>
          </a:p>
          <a:p>
            <a:endParaRPr lang="en-US" dirty="0"/>
          </a:p>
          <a:p>
            <a:r>
              <a:rPr lang="en-US" u="sng" dirty="0" smtClean="0"/>
              <a:t>Reproducibility of analyses</a:t>
            </a:r>
            <a:r>
              <a:rPr lang="en-US" dirty="0" smtClean="0"/>
              <a:t>: more about </a:t>
            </a:r>
            <a:r>
              <a:rPr lang="en-US" i="1" dirty="0" smtClean="0"/>
              <a:t>programs, code </a:t>
            </a:r>
            <a:r>
              <a:rPr lang="en-US" dirty="0" smtClean="0"/>
              <a:t>and </a:t>
            </a:r>
            <a:r>
              <a:rPr lang="en-US" i="1" dirty="0" smtClean="0"/>
              <a:t>workflows </a:t>
            </a:r>
          </a:p>
          <a:p>
            <a:pPr lvl="1"/>
            <a:r>
              <a:rPr lang="en-US" i="0" dirty="0" smtClean="0"/>
              <a:t>Example: literate programming or revision control repositories for code that carries out analyses</a:t>
            </a:r>
            <a:endParaRPr lang="en-US" i="0" dirty="0"/>
          </a:p>
        </p:txBody>
      </p:sp>
    </p:spTree>
    <p:extLst>
      <p:ext uri="{BB962C8B-B14F-4D97-AF65-F5344CB8AC3E}">
        <p14:creationId xmlns:p14="http://schemas.microsoft.com/office/powerpoint/2010/main" val="1784138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Controls</a:t>
            </a:r>
            <a:endParaRPr lang="en-US" dirty="0"/>
          </a:p>
        </p:txBody>
      </p:sp>
      <p:sp>
        <p:nvSpPr>
          <p:cNvPr id="3" name="Content Placeholder 2"/>
          <p:cNvSpPr>
            <a:spLocks noGrp="1"/>
          </p:cNvSpPr>
          <p:nvPr>
            <p:ph idx="1"/>
          </p:nvPr>
        </p:nvSpPr>
        <p:spPr/>
        <p:txBody>
          <a:bodyPr/>
          <a:lstStyle/>
          <a:p>
            <a:r>
              <a:rPr lang="en-US" u="sng" dirty="0" smtClean="0"/>
              <a:t>Positive controls</a:t>
            </a:r>
            <a:r>
              <a:rPr lang="en-US" dirty="0" smtClean="0"/>
              <a:t>: </a:t>
            </a:r>
            <a:r>
              <a:rPr lang="en-US" dirty="0"/>
              <a:t>Experimental inputs for which a known result or output is expected. These can be pre-specified and automatically checked throughout the analysis </a:t>
            </a:r>
            <a:r>
              <a:rPr lang="en-US" dirty="0" smtClean="0"/>
              <a:t>process.</a:t>
            </a:r>
          </a:p>
          <a:p>
            <a:pPr lvl="1"/>
            <a:r>
              <a:rPr lang="en-US" i="0" dirty="0" smtClean="0"/>
              <a:t>Also referred to as unit tests</a:t>
            </a:r>
          </a:p>
          <a:p>
            <a:pPr lvl="1"/>
            <a:r>
              <a:rPr lang="en-US" i="0" dirty="0" smtClean="0"/>
              <a:t>Can be pre-specified and automatically checked throughout the analysis process</a:t>
            </a:r>
            <a:endParaRPr lang="en-US" i="0" dirty="0"/>
          </a:p>
          <a:p>
            <a:r>
              <a:rPr lang="en-US" u="sng" dirty="0" smtClean="0"/>
              <a:t>Negative controls</a:t>
            </a:r>
            <a:r>
              <a:rPr lang="en-US" dirty="0" smtClean="0"/>
              <a:t>: </a:t>
            </a:r>
            <a:r>
              <a:rPr lang="en-US" dirty="0"/>
              <a:t>Null inputs for which no or an uninteresting result is expected and can be checked</a:t>
            </a:r>
            <a:r>
              <a:rPr lang="en-US" dirty="0" smtClean="0"/>
              <a:t>.</a:t>
            </a:r>
          </a:p>
          <a:p>
            <a:r>
              <a:rPr lang="en-US" dirty="0" smtClean="0"/>
              <a:t>Controls should always be included, and checked automatically if possible, at each stage of the study intended to be reproducible.</a:t>
            </a:r>
            <a:endParaRPr lang="en-US" dirty="0"/>
          </a:p>
        </p:txBody>
      </p:sp>
    </p:spTree>
    <p:extLst>
      <p:ext uri="{BB962C8B-B14F-4D97-AF65-F5344CB8AC3E}">
        <p14:creationId xmlns:p14="http://schemas.microsoft.com/office/powerpoint/2010/main" val="709841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Reproducibility: </a:t>
            </a:r>
            <a:r>
              <a:rPr lang="en-US" dirty="0" smtClean="0"/>
              <a:t>electronic </a:t>
            </a:r>
            <a:r>
              <a:rPr lang="en-US" dirty="0"/>
              <a:t>vs </a:t>
            </a:r>
            <a:r>
              <a:rPr lang="en-US" dirty="0" smtClean="0"/>
              <a:t>protocol</a:t>
            </a:r>
            <a:endParaRPr lang="en-US" dirty="0"/>
          </a:p>
        </p:txBody>
      </p:sp>
      <p:sp>
        <p:nvSpPr>
          <p:cNvPr id="3" name="Content Placeholder 2"/>
          <p:cNvSpPr>
            <a:spLocks noGrp="1"/>
          </p:cNvSpPr>
          <p:nvPr>
            <p:ph idx="1"/>
          </p:nvPr>
        </p:nvSpPr>
        <p:spPr/>
        <p:txBody>
          <a:bodyPr>
            <a:normAutofit lnSpcReduction="10000"/>
          </a:bodyPr>
          <a:lstStyle/>
          <a:p>
            <a:r>
              <a:rPr lang="en-US" u="sng" dirty="0" smtClean="0"/>
              <a:t>Electronic reproducibility</a:t>
            </a:r>
            <a:r>
              <a:rPr lang="en-US" dirty="0" smtClean="0"/>
              <a:t>: activities that a computer can carry out for you.</a:t>
            </a:r>
          </a:p>
          <a:p>
            <a:pPr lvl="1"/>
            <a:r>
              <a:rPr lang="en-US" i="0" dirty="0" smtClean="0"/>
              <a:t>Checking assertions, control results, or unit tests </a:t>
            </a:r>
          </a:p>
          <a:p>
            <a:pPr lvl="1"/>
            <a:r>
              <a:rPr lang="en-US" i="0" dirty="0"/>
              <a:t>S</a:t>
            </a:r>
            <a:r>
              <a:rPr lang="en-US" i="0" dirty="0" smtClean="0"/>
              <a:t>toring documentation or data in a particular repository</a:t>
            </a:r>
          </a:p>
          <a:p>
            <a:pPr lvl="1"/>
            <a:r>
              <a:rPr lang="en-US" i="0" dirty="0"/>
              <a:t>M</a:t>
            </a:r>
            <a:r>
              <a:rPr lang="en-US" i="0" dirty="0" smtClean="0"/>
              <a:t>anaging revision control history for an analysis workflow.</a:t>
            </a:r>
            <a:endParaRPr lang="en-US" i="0" dirty="0"/>
          </a:p>
          <a:p>
            <a:r>
              <a:rPr lang="en-US" u="sng" dirty="0" smtClean="0"/>
              <a:t>Protocol reproducibility</a:t>
            </a:r>
            <a:r>
              <a:rPr lang="en-US" dirty="0" smtClean="0"/>
              <a:t>: activities and best practices you must do yourself. </a:t>
            </a:r>
          </a:p>
          <a:p>
            <a:pPr lvl="1"/>
            <a:r>
              <a:rPr lang="en-US" i="0" dirty="0" smtClean="0"/>
              <a:t>Using a revision control repository or a public database </a:t>
            </a:r>
          </a:p>
          <a:p>
            <a:pPr lvl="1"/>
            <a:r>
              <a:rPr lang="en-US" i="0" dirty="0"/>
              <a:t>D</a:t>
            </a:r>
            <a:r>
              <a:rPr lang="en-US" i="0" dirty="0" smtClean="0"/>
              <a:t>esigning your experiment to support convenient reproducibility by others</a:t>
            </a:r>
          </a:p>
          <a:p>
            <a:pPr lvl="1"/>
            <a:r>
              <a:rPr lang="en-US" i="0" dirty="0" smtClean="0"/>
              <a:t>Picking a consistent naming scheme for your files and folders</a:t>
            </a:r>
          </a:p>
          <a:p>
            <a:pPr lvl="1"/>
            <a:r>
              <a:rPr lang="en-US" i="0" dirty="0" smtClean="0"/>
              <a:t>Writing enough documentation for another user or your future self to read and understand  </a:t>
            </a:r>
            <a:endParaRPr lang="en-US" i="0" dirty="0"/>
          </a:p>
        </p:txBody>
      </p:sp>
    </p:spTree>
    <p:extLst>
      <p:ext uri="{BB962C8B-B14F-4D97-AF65-F5344CB8AC3E}">
        <p14:creationId xmlns:p14="http://schemas.microsoft.com/office/powerpoint/2010/main" val="364703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Affecting Reproducibility</a:t>
            </a:r>
            <a:endParaRPr lang="en-US" dirty="0"/>
          </a:p>
        </p:txBody>
      </p:sp>
      <p:sp>
        <p:nvSpPr>
          <p:cNvPr id="3" name="Content Placeholder 2"/>
          <p:cNvSpPr>
            <a:spLocks noGrp="1"/>
          </p:cNvSpPr>
          <p:nvPr>
            <p:ph idx="1"/>
          </p:nvPr>
        </p:nvSpPr>
        <p:spPr/>
        <p:txBody>
          <a:bodyPr>
            <a:normAutofit/>
          </a:bodyPr>
          <a:lstStyle/>
          <a:p>
            <a:r>
              <a:rPr lang="en-US" dirty="0" smtClean="0"/>
              <a:t>Data </a:t>
            </a:r>
            <a:r>
              <a:rPr lang="en-US" b="1" dirty="0" smtClean="0"/>
              <a:t>size </a:t>
            </a:r>
            <a:r>
              <a:rPr lang="en-US" dirty="0" smtClean="0"/>
              <a:t>(volume, velocity, or variety)</a:t>
            </a:r>
          </a:p>
          <a:p>
            <a:pPr lvl="1"/>
            <a:r>
              <a:rPr lang="en-US" i="0" dirty="0" smtClean="0"/>
              <a:t>Consider a distributed file system in parallel processing</a:t>
            </a:r>
          </a:p>
          <a:p>
            <a:pPr lvl="1"/>
            <a:r>
              <a:rPr lang="en-US" i="0" dirty="0"/>
              <a:t>S</a:t>
            </a:r>
            <a:r>
              <a:rPr lang="en-US" i="0" dirty="0" smtClean="0"/>
              <a:t>treamed processing that can save progress, start and stop as needed</a:t>
            </a:r>
          </a:p>
          <a:p>
            <a:pPr lvl="1"/>
            <a:r>
              <a:rPr lang="en-US" i="0" dirty="0"/>
              <a:t>An explicit annotation process, automated if possible, that captures where new files are coming from, at what time, and who’s responsible for </a:t>
            </a:r>
            <a:r>
              <a:rPr lang="en-US" i="0" dirty="0" smtClean="0"/>
              <a:t>them</a:t>
            </a:r>
          </a:p>
          <a:p>
            <a:pPr lvl="1"/>
            <a:r>
              <a:rPr lang="en-US" i="0" dirty="0"/>
              <a:t>Use a data store such as the </a:t>
            </a:r>
            <a:r>
              <a:rPr lang="en-US" i="0" dirty="0">
                <a:hlinkClick r:id="rId2"/>
              </a:rPr>
              <a:t>Open Science Data Framework </a:t>
            </a:r>
            <a:r>
              <a:rPr lang="en-US" i="0" dirty="0"/>
              <a:t>that provides detailed typing, metadata, and cross-file </a:t>
            </a:r>
            <a:r>
              <a:rPr lang="en-US" i="0" dirty="0" smtClean="0"/>
              <a:t>integration</a:t>
            </a:r>
          </a:p>
        </p:txBody>
      </p:sp>
    </p:spTree>
    <p:extLst>
      <p:ext uri="{BB962C8B-B14F-4D97-AF65-F5344CB8AC3E}">
        <p14:creationId xmlns:p14="http://schemas.microsoft.com/office/powerpoint/2010/main" val="731621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Affecting Reproducibility</a:t>
            </a:r>
            <a:endParaRPr lang="en-US" dirty="0"/>
          </a:p>
        </p:txBody>
      </p:sp>
      <p:sp>
        <p:nvSpPr>
          <p:cNvPr id="3" name="Content Placeholder 2"/>
          <p:cNvSpPr>
            <a:spLocks noGrp="1"/>
          </p:cNvSpPr>
          <p:nvPr>
            <p:ph idx="1"/>
          </p:nvPr>
        </p:nvSpPr>
        <p:spPr/>
        <p:txBody>
          <a:bodyPr/>
          <a:lstStyle/>
          <a:p>
            <a:r>
              <a:rPr lang="en-US" dirty="0"/>
              <a:t>Data </a:t>
            </a:r>
            <a:r>
              <a:rPr lang="en-US" b="1" dirty="0"/>
              <a:t>complexity</a:t>
            </a:r>
            <a:endParaRPr lang="en-US" dirty="0"/>
          </a:p>
          <a:p>
            <a:pPr lvl="1"/>
            <a:r>
              <a:rPr lang="en-US" i="0" dirty="0"/>
              <a:t>Look at small snippets of data from the input and output of each step of your analysis process</a:t>
            </a:r>
          </a:p>
          <a:p>
            <a:pPr lvl="1"/>
            <a:r>
              <a:rPr lang="en-US" i="0" dirty="0"/>
              <a:t>Include positive and negative controls - simulations and tests</a:t>
            </a:r>
          </a:p>
          <a:p>
            <a:pPr lvl="1"/>
            <a:r>
              <a:rPr lang="en-US" i="0" dirty="0"/>
              <a:t>Make plots or summary statistics that will reveal problems, outliers, or unwanted technical patterns</a:t>
            </a:r>
            <a:endParaRPr lang="en-US" dirty="0"/>
          </a:p>
          <a:p>
            <a:endParaRPr lang="en-US" dirty="0"/>
          </a:p>
        </p:txBody>
      </p:sp>
    </p:spTree>
    <p:extLst>
      <p:ext uri="{BB962C8B-B14F-4D97-AF65-F5344CB8AC3E}">
        <p14:creationId xmlns:p14="http://schemas.microsoft.com/office/powerpoint/2010/main" val="202231854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789</TotalTime>
  <Words>1748</Words>
  <Application>Microsoft Macintosh PowerPoint</Application>
  <PresentationFormat>Widescreen</PresentationFormat>
  <Paragraphs>294</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Avenir</vt:lpstr>
      <vt:lpstr>Calibri</vt:lpstr>
      <vt:lpstr>Franklin Gothic Book</vt:lpstr>
      <vt:lpstr>Mangal</vt:lpstr>
      <vt:lpstr>Arial</vt:lpstr>
      <vt:lpstr>Crop</vt:lpstr>
      <vt:lpstr>Module 2 Fundamentals of reproducible science</vt:lpstr>
      <vt:lpstr>Why is reproducibility important?</vt:lpstr>
      <vt:lpstr>Reproducible</vt:lpstr>
      <vt:lpstr>Replicability</vt:lpstr>
      <vt:lpstr>Reproducibility: data vs analyses</vt:lpstr>
      <vt:lpstr>Controls</vt:lpstr>
      <vt:lpstr>Reproducibility: electronic vs protocol</vt:lpstr>
      <vt:lpstr>Factors Affecting Reproducibility</vt:lpstr>
      <vt:lpstr>Factors Affecting Reproducibility</vt:lpstr>
      <vt:lpstr>Factors Affecting Reproducibility</vt:lpstr>
      <vt:lpstr>Experimental Design</vt:lpstr>
      <vt:lpstr>Basic Principles of Experimental Design</vt:lpstr>
      <vt:lpstr>Organization</vt:lpstr>
      <vt:lpstr>Directory Structure</vt:lpstr>
      <vt:lpstr>Naming Files and Folders</vt:lpstr>
      <vt:lpstr>Lab Notebook</vt:lpstr>
      <vt:lpstr>Electronic Lab Notebook</vt:lpstr>
      <vt:lpstr>Thinking of others/future work</vt:lpstr>
      <vt:lpstr>Basic Principles to Ensure Continuity</vt:lpstr>
      <vt:lpstr>Basic Principles to Ensure Continuity</vt:lpstr>
      <vt:lpstr>Workflows</vt:lpstr>
      <vt:lpstr>Assessment #1 Transform the following small data set to make it appropriate for analysis. </vt:lpstr>
      <vt:lpstr>One example answer Note that missing values (‘?’, ‘unknown’ and ‘NA’) have been replaced with -1 to designate a missing value for consistency. Height has been converted to inches. Binary variables (Drug, Sex, Year enrolled, indicator of complications) have been coded as 0/1. Tumor stage has been made an integer. </vt:lpstr>
      <vt:lpstr>Assessment #2</vt:lpstr>
      <vt:lpstr>One example answer</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Fundamentals of reproducible science</dc:title>
  <dc:creator>Mattie, Heather</dc:creator>
  <cp:lastModifiedBy>Mattie, Heather</cp:lastModifiedBy>
  <cp:revision>37</cp:revision>
  <dcterms:created xsi:type="dcterms:W3CDTF">2017-08-31T00:30:07Z</dcterms:created>
  <dcterms:modified xsi:type="dcterms:W3CDTF">2017-08-31T14:08:36Z</dcterms:modified>
</cp:coreProperties>
</file>