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bookmarkIdSeed="8">
  <p:sldMasterIdLst>
    <p:sldMasterId id="2147483648" r:id="rId1"/>
  </p:sldMasterIdLst>
  <p:notesMasterIdLst>
    <p:notesMasterId r:id="rId76"/>
  </p:notesMasterIdLst>
  <p:sldIdLst>
    <p:sldId id="258" r:id="rId2"/>
    <p:sldId id="391" r:id="rId3"/>
    <p:sldId id="275" r:id="rId4"/>
    <p:sldId id="373" r:id="rId5"/>
    <p:sldId id="383" r:id="rId6"/>
    <p:sldId id="388" r:id="rId7"/>
    <p:sldId id="419" r:id="rId8"/>
    <p:sldId id="389" r:id="rId9"/>
    <p:sldId id="384" r:id="rId10"/>
    <p:sldId id="407" r:id="rId11"/>
    <p:sldId id="411" r:id="rId12"/>
    <p:sldId id="385" r:id="rId13"/>
    <p:sldId id="386" r:id="rId14"/>
    <p:sldId id="374" r:id="rId15"/>
    <p:sldId id="364" r:id="rId16"/>
    <p:sldId id="365" r:id="rId17"/>
    <p:sldId id="366" r:id="rId18"/>
    <p:sldId id="368" r:id="rId19"/>
    <p:sldId id="371" r:id="rId20"/>
    <p:sldId id="372" r:id="rId21"/>
    <p:sldId id="375" r:id="rId22"/>
    <p:sldId id="330" r:id="rId23"/>
    <p:sldId id="331" r:id="rId24"/>
    <p:sldId id="332" r:id="rId25"/>
    <p:sldId id="333" r:id="rId26"/>
    <p:sldId id="334" r:id="rId27"/>
    <p:sldId id="335" r:id="rId28"/>
    <p:sldId id="376" r:id="rId29"/>
    <p:sldId id="342" r:id="rId30"/>
    <p:sldId id="343" r:id="rId31"/>
    <p:sldId id="377" r:id="rId32"/>
    <p:sldId id="358" r:id="rId33"/>
    <p:sldId id="359" r:id="rId34"/>
    <p:sldId id="360" r:id="rId35"/>
    <p:sldId id="410" r:id="rId36"/>
    <p:sldId id="361" r:id="rId37"/>
    <p:sldId id="378" r:id="rId38"/>
    <p:sldId id="362" r:id="rId39"/>
    <p:sldId id="363" r:id="rId40"/>
    <p:sldId id="379" r:id="rId41"/>
    <p:sldId id="344" r:id="rId42"/>
    <p:sldId id="345" r:id="rId43"/>
    <p:sldId id="412" r:id="rId44"/>
    <p:sldId id="413" r:id="rId45"/>
    <p:sldId id="414" r:id="rId46"/>
    <p:sldId id="415" r:id="rId47"/>
    <p:sldId id="380" r:id="rId48"/>
    <p:sldId id="349" r:id="rId49"/>
    <p:sldId id="350" r:id="rId50"/>
    <p:sldId id="351" r:id="rId51"/>
    <p:sldId id="352" r:id="rId52"/>
    <p:sldId id="353" r:id="rId53"/>
    <p:sldId id="381" r:id="rId54"/>
    <p:sldId id="409" r:id="rId55"/>
    <p:sldId id="326" r:id="rId56"/>
    <p:sldId id="336" r:id="rId57"/>
    <p:sldId id="337" r:id="rId58"/>
    <p:sldId id="382" r:id="rId59"/>
    <p:sldId id="329" r:id="rId60"/>
    <p:sldId id="400" r:id="rId61"/>
    <p:sldId id="395" r:id="rId62"/>
    <p:sldId id="399" r:id="rId63"/>
    <p:sldId id="401" r:id="rId64"/>
    <p:sldId id="402" r:id="rId65"/>
    <p:sldId id="396" r:id="rId66"/>
    <p:sldId id="405" r:id="rId67"/>
    <p:sldId id="406" r:id="rId68"/>
    <p:sldId id="408" r:id="rId69"/>
    <p:sldId id="325" r:id="rId70"/>
    <p:sldId id="324" r:id="rId71"/>
    <p:sldId id="416" r:id="rId72"/>
    <p:sldId id="417" r:id="rId73"/>
    <p:sldId id="418" r:id="rId74"/>
    <p:sldId id="276" r:id="rId75"/>
  </p:sldIdLst>
  <p:sldSz cx="12192000" cy="6858000"/>
  <p:notesSz cx="6858000" cy="9144000"/>
  <p:embeddedFontLst>
    <p:embeddedFont>
      <p:font typeface="等线" panose="02010600030101010101" pitchFamily="2" charset="-122"/>
      <p:regular r:id="rId77"/>
      <p:bold r:id="rId78"/>
    </p:embeddedFont>
    <p:embeddedFont>
      <p:font typeface="等线 Light" panose="02010600030101010101" pitchFamily="2" charset="-122"/>
      <p:regular r:id="rId79"/>
    </p:embeddedFont>
    <p:embeddedFont>
      <p:font typeface="仿宋" panose="02010609060101010101" pitchFamily="49" charset="-122"/>
      <p:regular r:id="rId80"/>
    </p:embeddedFont>
    <p:embeddedFont>
      <p:font typeface="黑体" panose="02010609060101010101" pitchFamily="49" charset="-122"/>
      <p:regular r:id="rId81"/>
    </p:embeddedFont>
    <p:embeddedFont>
      <p:font typeface="Segoe UI" panose="020B0502040204020203" pitchFamily="34" charset="0"/>
      <p:regular r:id="rId82"/>
      <p:bold r:id="rId83"/>
      <p:italic r:id="rId84"/>
      <p:boldItalic r:id="rId85"/>
    </p:embeddedFont>
    <p:embeddedFont>
      <p:font typeface="华文新魏" panose="02010800040101010101" pitchFamily="2" charset="-122"/>
      <p:regular r:id="rId86"/>
    </p:embeddedFont>
    <p:embeddedFont>
      <p:font typeface="黑体" panose="02010609060101010101" pitchFamily="49" charset="-122"/>
      <p:regular r:id="rId8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D6D5"/>
    <a:srgbClr val="48A2A0"/>
    <a:srgbClr val="6C92C0"/>
    <a:srgbClr val="B0C4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15" autoAdjust="0"/>
    <p:restoredTop sz="91166" autoAdjust="0"/>
  </p:normalViewPr>
  <p:slideViewPr>
    <p:cSldViewPr snapToGrid="0" showGuides="1">
      <p:cViewPr varScale="1">
        <p:scale>
          <a:sx n="66" d="100"/>
          <a:sy n="66" d="100"/>
        </p:scale>
        <p:origin x="786" y="102"/>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8.fntdata"/><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font" Target="fonts/font3.fntdata"/><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4.fntdata"/><Relationship Id="rId85"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7.fntdata"/><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2.fntdata"/><Relationship Id="rId81" Type="http://schemas.openxmlformats.org/officeDocument/2006/relationships/font" Target="fonts/font5.fntdata"/><Relationship Id="rId86"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font" Target="fonts/font6.fntdata"/><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t>2018/11/23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t>‹#›</a:t>
            </a:fld>
            <a:endParaRPr lang="zh-CN" altLang="en-US"/>
          </a:p>
        </p:txBody>
      </p:sp>
    </p:spTree>
    <p:extLst>
      <p:ext uri="{BB962C8B-B14F-4D97-AF65-F5344CB8AC3E}">
        <p14:creationId xmlns:p14="http://schemas.microsoft.com/office/powerpoint/2010/main" val="3643439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15</a:t>
            </a:fld>
            <a:endParaRPr lang="zh-CN" altLang="en-US"/>
          </a:p>
        </p:txBody>
      </p:sp>
    </p:spTree>
    <p:extLst>
      <p:ext uri="{BB962C8B-B14F-4D97-AF65-F5344CB8AC3E}">
        <p14:creationId xmlns:p14="http://schemas.microsoft.com/office/powerpoint/2010/main" val="38399401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64</a:t>
            </a:fld>
            <a:endParaRPr lang="zh-CN" altLang="en-US"/>
          </a:p>
        </p:txBody>
      </p:sp>
    </p:spTree>
    <p:extLst>
      <p:ext uri="{BB962C8B-B14F-4D97-AF65-F5344CB8AC3E}">
        <p14:creationId xmlns:p14="http://schemas.microsoft.com/office/powerpoint/2010/main" val="1745095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66</a:t>
            </a:fld>
            <a:endParaRPr lang="zh-CN" altLang="en-US"/>
          </a:p>
        </p:txBody>
      </p:sp>
    </p:spTree>
    <p:extLst>
      <p:ext uri="{BB962C8B-B14F-4D97-AF65-F5344CB8AC3E}">
        <p14:creationId xmlns:p14="http://schemas.microsoft.com/office/powerpoint/2010/main" val="1745095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67</a:t>
            </a:fld>
            <a:endParaRPr lang="zh-CN" altLang="en-US"/>
          </a:p>
        </p:txBody>
      </p:sp>
    </p:spTree>
    <p:extLst>
      <p:ext uri="{BB962C8B-B14F-4D97-AF65-F5344CB8AC3E}">
        <p14:creationId xmlns:p14="http://schemas.microsoft.com/office/powerpoint/2010/main" val="1745095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69</a:t>
            </a:fld>
            <a:endParaRPr lang="zh-CN" altLang="en-US"/>
          </a:p>
        </p:txBody>
      </p:sp>
    </p:spTree>
    <p:extLst>
      <p:ext uri="{BB962C8B-B14F-4D97-AF65-F5344CB8AC3E}">
        <p14:creationId xmlns:p14="http://schemas.microsoft.com/office/powerpoint/2010/main" val="1745095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70</a:t>
            </a:fld>
            <a:endParaRPr lang="zh-CN" altLang="en-US"/>
          </a:p>
        </p:txBody>
      </p:sp>
    </p:spTree>
    <p:extLst>
      <p:ext uri="{BB962C8B-B14F-4D97-AF65-F5344CB8AC3E}">
        <p14:creationId xmlns:p14="http://schemas.microsoft.com/office/powerpoint/2010/main" val="17450952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71</a:t>
            </a:fld>
            <a:endParaRPr lang="zh-CN" altLang="en-US"/>
          </a:p>
        </p:txBody>
      </p:sp>
    </p:spTree>
    <p:extLst>
      <p:ext uri="{BB962C8B-B14F-4D97-AF65-F5344CB8AC3E}">
        <p14:creationId xmlns:p14="http://schemas.microsoft.com/office/powerpoint/2010/main" val="39026221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72</a:t>
            </a:fld>
            <a:endParaRPr lang="zh-CN" altLang="en-US"/>
          </a:p>
        </p:txBody>
      </p:sp>
    </p:spTree>
    <p:extLst>
      <p:ext uri="{BB962C8B-B14F-4D97-AF65-F5344CB8AC3E}">
        <p14:creationId xmlns:p14="http://schemas.microsoft.com/office/powerpoint/2010/main" val="20298314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73</a:t>
            </a:fld>
            <a:endParaRPr lang="zh-CN" altLang="en-US"/>
          </a:p>
        </p:txBody>
      </p:sp>
    </p:spTree>
    <p:extLst>
      <p:ext uri="{BB962C8B-B14F-4D97-AF65-F5344CB8AC3E}">
        <p14:creationId xmlns:p14="http://schemas.microsoft.com/office/powerpoint/2010/main" val="4172151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35</a:t>
            </a:fld>
            <a:endParaRPr lang="zh-CN" altLang="en-US"/>
          </a:p>
        </p:txBody>
      </p:sp>
    </p:spTree>
    <p:extLst>
      <p:ext uri="{BB962C8B-B14F-4D97-AF65-F5344CB8AC3E}">
        <p14:creationId xmlns:p14="http://schemas.microsoft.com/office/powerpoint/2010/main" val="1745095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非受控文档就是放我们组员待审核的文件和一些过程性的文件</a:t>
            </a:r>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51</a:t>
            </a:fld>
            <a:endParaRPr lang="zh-CN" altLang="en-US"/>
          </a:p>
        </p:txBody>
      </p:sp>
    </p:spTree>
    <p:extLst>
      <p:ext uri="{BB962C8B-B14F-4D97-AF65-F5344CB8AC3E}">
        <p14:creationId xmlns:p14="http://schemas.microsoft.com/office/powerpoint/2010/main" val="1946302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54</a:t>
            </a:fld>
            <a:endParaRPr lang="zh-CN" altLang="en-US"/>
          </a:p>
        </p:txBody>
      </p:sp>
    </p:spTree>
    <p:extLst>
      <p:ext uri="{BB962C8B-B14F-4D97-AF65-F5344CB8AC3E}">
        <p14:creationId xmlns:p14="http://schemas.microsoft.com/office/powerpoint/2010/main" val="1745095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55</a:t>
            </a:fld>
            <a:endParaRPr lang="zh-CN" altLang="en-US"/>
          </a:p>
        </p:txBody>
      </p:sp>
    </p:spTree>
    <p:extLst>
      <p:ext uri="{BB962C8B-B14F-4D97-AF65-F5344CB8AC3E}">
        <p14:creationId xmlns:p14="http://schemas.microsoft.com/office/powerpoint/2010/main" val="1745095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59</a:t>
            </a:fld>
            <a:endParaRPr lang="zh-CN" altLang="en-US"/>
          </a:p>
        </p:txBody>
      </p:sp>
    </p:spTree>
    <p:extLst>
      <p:ext uri="{BB962C8B-B14F-4D97-AF65-F5344CB8AC3E}">
        <p14:creationId xmlns:p14="http://schemas.microsoft.com/office/powerpoint/2010/main" val="1745095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60</a:t>
            </a:fld>
            <a:endParaRPr lang="zh-CN" altLang="en-US"/>
          </a:p>
        </p:txBody>
      </p:sp>
    </p:spTree>
    <p:extLst>
      <p:ext uri="{BB962C8B-B14F-4D97-AF65-F5344CB8AC3E}">
        <p14:creationId xmlns:p14="http://schemas.microsoft.com/office/powerpoint/2010/main" val="1745095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62</a:t>
            </a:fld>
            <a:endParaRPr lang="zh-CN" altLang="en-US"/>
          </a:p>
        </p:txBody>
      </p:sp>
    </p:spTree>
    <p:extLst>
      <p:ext uri="{BB962C8B-B14F-4D97-AF65-F5344CB8AC3E}">
        <p14:creationId xmlns:p14="http://schemas.microsoft.com/office/powerpoint/2010/main" val="1745095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63</a:t>
            </a:fld>
            <a:endParaRPr lang="zh-CN" altLang="en-US"/>
          </a:p>
        </p:txBody>
      </p:sp>
    </p:spTree>
    <p:extLst>
      <p:ext uri="{BB962C8B-B14F-4D97-AF65-F5344CB8AC3E}">
        <p14:creationId xmlns:p14="http://schemas.microsoft.com/office/powerpoint/2010/main" val="1745095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689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3843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24462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257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mailto:yangc@zucc.edu.cn"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Desktop/&#12304;&#20840;&#37096;&#12305;&#31532;&#20061;&#21608;/&#31572;&#36777;&#35201;&#29992;&#30340;&#25991;&#26723;/%5bPRD-15%5d&#38656;&#27714;&#24037;&#31243;&#39033;&#30446;&#35745;&#21010;0.2.8.mpp"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6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hyperlink" Target="http://www.pptstore.net/author/jiangji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rot="10800000">
            <a:off x="6511230" y="3127310"/>
            <a:ext cx="5680770" cy="373069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 y="-1"/>
            <a:ext cx="7779656" cy="653143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71550" y="3977800"/>
            <a:ext cx="1680268" cy="369332"/>
          </a:xfrm>
          <a:prstGeom prst="rect">
            <a:avLst/>
          </a:prstGeom>
          <a:solidFill>
            <a:schemeClr val="bg1"/>
          </a:solidFill>
        </p:spPr>
        <p:txBody>
          <a:bodyPr wrap="none" rtlCol="0">
            <a:spAutoFit/>
          </a:bodyPr>
          <a:lstStyle/>
          <a:p>
            <a:r>
              <a:rPr lang="en-US" altLang="zh-CN" dirty="0" smtClean="0">
                <a:solidFill>
                  <a:srgbClr val="48A2A0"/>
                </a:solidFill>
              </a:rPr>
              <a:t>PRD2018-15</a:t>
            </a:r>
            <a:r>
              <a:rPr lang="zh-CN" altLang="en-US" dirty="0" smtClean="0">
                <a:solidFill>
                  <a:srgbClr val="48A2A0"/>
                </a:solidFill>
              </a:rPr>
              <a:t>组</a:t>
            </a:r>
            <a:endParaRPr lang="zh-CN" altLang="en-US" dirty="0">
              <a:solidFill>
                <a:srgbClr val="48A2A0"/>
              </a:solidFill>
            </a:endParaRPr>
          </a:p>
        </p:txBody>
      </p:sp>
      <p:sp>
        <p:nvSpPr>
          <p:cNvPr id="10" name="矩形 9"/>
          <p:cNvSpPr/>
          <p:nvPr/>
        </p:nvSpPr>
        <p:spPr>
          <a:xfrm>
            <a:off x="737021" y="2330659"/>
            <a:ext cx="6143028" cy="923330"/>
          </a:xfrm>
          <a:prstGeom prst="rect">
            <a:avLst/>
          </a:prstGeom>
        </p:spPr>
        <p:txBody>
          <a:bodyPr wrap="none">
            <a:spAutoFit/>
          </a:bodyPr>
          <a:lstStyle/>
          <a:p>
            <a:r>
              <a:rPr lang="zh-CN" altLang="en-US" sz="5400" b="1" dirty="0" smtClean="0">
                <a:solidFill>
                  <a:schemeClr val="bg1"/>
                </a:solidFill>
                <a:latin typeface="Gotham Rounded Medium" panose="02000000000000000000" pitchFamily="50" charset="0"/>
              </a:rPr>
              <a:t>需求工程项目计划</a:t>
            </a:r>
            <a:r>
              <a:rPr lang="en-US" altLang="zh-CN" sz="5400" b="1" dirty="0" smtClean="0">
                <a:solidFill>
                  <a:schemeClr val="bg1"/>
                </a:solidFill>
                <a:latin typeface="Gotham Rounded Medium" panose="02000000000000000000" pitchFamily="50" charset="0"/>
              </a:rPr>
              <a:t> </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
        <p:nvSpPr>
          <p:cNvPr id="11" name="文本框 6"/>
          <p:cNvSpPr txBox="1"/>
          <p:nvPr/>
        </p:nvSpPr>
        <p:spPr>
          <a:xfrm>
            <a:off x="871549" y="5094395"/>
            <a:ext cx="5032147" cy="369332"/>
          </a:xfrm>
          <a:prstGeom prst="rect">
            <a:avLst/>
          </a:prstGeom>
          <a:solidFill>
            <a:schemeClr val="bg1"/>
          </a:solidFill>
        </p:spPr>
        <p:txBody>
          <a:bodyPr wrap="none" rtlCol="0">
            <a:spAutoFit/>
          </a:bodyPr>
          <a:lstStyle/>
          <a:p>
            <a:r>
              <a:rPr lang="zh-CN" altLang="en-US" dirty="0" smtClean="0">
                <a:solidFill>
                  <a:srgbClr val="48A2A0"/>
                </a:solidFill>
              </a:rPr>
              <a:t>组员：</a:t>
            </a:r>
            <a:r>
              <a:rPr lang="zh-CN" altLang="zh-CN" dirty="0">
                <a:solidFill>
                  <a:srgbClr val="48A2A0"/>
                </a:solidFill>
              </a:rPr>
              <a:t>黄叶轩，陈俊仁，陈苏民，徐双铅，吕迪</a:t>
            </a:r>
            <a:endParaRPr lang="zh-CN" altLang="en-US" dirty="0">
              <a:solidFill>
                <a:srgbClr val="48A2A0"/>
              </a:solidFill>
            </a:endParaRPr>
          </a:p>
        </p:txBody>
      </p:sp>
      <p:sp>
        <p:nvSpPr>
          <p:cNvPr id="8" name="文本框 7"/>
          <p:cNvSpPr txBox="1"/>
          <p:nvPr/>
        </p:nvSpPr>
        <p:spPr>
          <a:xfrm>
            <a:off x="3068619" y="3989526"/>
            <a:ext cx="1023037" cy="369332"/>
          </a:xfrm>
          <a:prstGeom prst="rect">
            <a:avLst/>
          </a:prstGeom>
          <a:solidFill>
            <a:schemeClr val="bg1"/>
          </a:solidFill>
        </p:spPr>
        <p:txBody>
          <a:bodyPr wrap="none" rtlCol="0">
            <a:spAutoFit/>
          </a:bodyPr>
          <a:lstStyle/>
          <a:p>
            <a:r>
              <a:rPr lang="en-US" altLang="zh-CN" dirty="0" smtClean="0">
                <a:solidFill>
                  <a:srgbClr val="48A2A0"/>
                </a:solidFill>
              </a:rPr>
              <a:t>ISO9000</a:t>
            </a:r>
            <a:endParaRPr lang="zh-CN" altLang="en-US" dirty="0">
              <a:solidFill>
                <a:srgbClr val="48A2A0"/>
              </a:solidFill>
            </a:endParaRPr>
          </a:p>
        </p:txBody>
      </p:sp>
      <p:pic>
        <p:nvPicPr>
          <p:cNvPr id="13" name="图片 12"/>
          <p:cNvPicPr/>
          <p:nvPr/>
        </p:nvPicPr>
        <p:blipFill>
          <a:blip r:embed="rId2" cstate="print">
            <a:extLst>
              <a:ext uri="{28A0092B-C50C-407E-A947-70E740481C1C}">
                <a14:useLocalDpi xmlns:a14="http://schemas.microsoft.com/office/drawing/2010/main" val="0"/>
              </a:ext>
            </a:extLst>
          </a:blip>
          <a:stretch>
            <a:fillRect/>
          </a:stretch>
        </p:blipFill>
        <p:spPr>
          <a:xfrm>
            <a:off x="9277178" y="4426059"/>
            <a:ext cx="2657231" cy="2293662"/>
          </a:xfrm>
          <a:prstGeom prst="rect">
            <a:avLst/>
          </a:prstGeom>
        </p:spPr>
      </p:pic>
    </p:spTree>
    <p:extLst>
      <p:ext uri="{BB962C8B-B14F-4D97-AF65-F5344CB8AC3E}">
        <p14:creationId xmlns:p14="http://schemas.microsoft.com/office/powerpoint/2010/main" val="2564476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椭圆 49"/>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226820" y="158935"/>
            <a:ext cx="2320290" cy="521970"/>
          </a:xfrm>
          <a:prstGeom prst="rect">
            <a:avLst/>
          </a:prstGeom>
        </p:spPr>
        <p:txBody>
          <a:bodyPr wrap="none">
            <a:spAutoFit/>
          </a:bodyPr>
          <a:lstStyle/>
          <a:p>
            <a:r>
              <a:rPr lang="zh-CN" altLang="en-US" sz="2800" b="1" dirty="0">
                <a:solidFill>
                  <a:schemeClr val="tx1">
                    <a:lumMod val="75000"/>
                    <a:lumOff val="25000"/>
                  </a:schemeClr>
                </a:solidFill>
                <a:uFillTx/>
                <a:ea typeface="华文新魏" panose="02010800040101010101" charset="-122"/>
              </a:rPr>
              <a:t>项目组织结构</a:t>
            </a:r>
          </a:p>
        </p:txBody>
      </p:sp>
      <p:sp>
        <p:nvSpPr>
          <p:cNvPr id="2" name="矩形 1"/>
          <p:cNvSpPr/>
          <p:nvPr/>
        </p:nvSpPr>
        <p:spPr>
          <a:xfrm>
            <a:off x="8157030" y="1864388"/>
            <a:ext cx="4158507" cy="2308324"/>
          </a:xfrm>
          <a:prstGeom prst="rect">
            <a:avLst/>
          </a:prstGeom>
        </p:spPr>
        <p:txBody>
          <a:bodyPr wrap="square">
            <a:spAutoFit/>
          </a:bodyPr>
          <a:lstStyle/>
          <a:p>
            <a:r>
              <a:rPr lang="zh-CN" altLang="en-US" dirty="0" smtClean="0">
                <a:solidFill>
                  <a:srgbClr val="FF0000"/>
                </a:solidFill>
              </a:rPr>
              <a:t>结构概述</a:t>
            </a:r>
            <a:r>
              <a:rPr lang="zh-CN" altLang="zh-CN" dirty="0" smtClean="0"/>
              <a:t>：</a:t>
            </a:r>
            <a:endParaRPr lang="en-US" altLang="zh-CN" dirty="0" smtClean="0"/>
          </a:p>
          <a:p>
            <a:r>
              <a:rPr lang="zh-CN" altLang="en-US" dirty="0" smtClean="0"/>
              <a:t>杨枨老师与侯宏仑老师作为项目的任务下达者</a:t>
            </a:r>
            <a:endParaRPr lang="en-US" altLang="zh-CN" dirty="0" smtClean="0"/>
          </a:p>
          <a:p>
            <a:endParaRPr lang="en-US" altLang="zh-CN" dirty="0"/>
          </a:p>
          <a:p>
            <a:r>
              <a:rPr lang="zh-CN" altLang="en-US" dirty="0"/>
              <a:t>项目经理负责将任务收集总结，与以下各个角色开会</a:t>
            </a:r>
            <a:r>
              <a:rPr lang="zh-CN" altLang="en-US" dirty="0" smtClean="0"/>
              <a:t>讨论</a:t>
            </a:r>
            <a:endParaRPr lang="en-US" altLang="zh-CN" dirty="0" smtClean="0"/>
          </a:p>
          <a:p>
            <a:endParaRPr lang="zh-CN" altLang="en-US" dirty="0"/>
          </a:p>
          <a:p>
            <a:r>
              <a:rPr lang="zh-CN" altLang="en-US" dirty="0"/>
              <a:t>最后整理出任务的分工</a:t>
            </a:r>
            <a:endParaRPr lang="zh-CN" altLang="zh-CN"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06723"/>
            <a:ext cx="7910286" cy="5207051"/>
          </a:xfrm>
          <a:prstGeom prst="rect">
            <a:avLst/>
          </a:prstGeom>
        </p:spPr>
      </p:pic>
    </p:spTree>
    <p:extLst>
      <p:ext uri="{BB962C8B-B14F-4D97-AF65-F5344CB8AC3E}">
        <p14:creationId xmlns:p14="http://schemas.microsoft.com/office/powerpoint/2010/main" val="1761426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椭圆 49"/>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226820" y="158935"/>
            <a:ext cx="2320290" cy="521970"/>
          </a:xfrm>
          <a:prstGeom prst="rect">
            <a:avLst/>
          </a:prstGeom>
        </p:spPr>
        <p:txBody>
          <a:bodyPr wrap="none">
            <a:spAutoFit/>
          </a:bodyPr>
          <a:lstStyle/>
          <a:p>
            <a:r>
              <a:rPr lang="zh-CN" altLang="en-US" sz="2800" b="1" dirty="0">
                <a:solidFill>
                  <a:schemeClr val="tx1">
                    <a:lumMod val="75000"/>
                    <a:lumOff val="25000"/>
                  </a:schemeClr>
                </a:solidFill>
                <a:uFillTx/>
                <a:ea typeface="华文新魏" panose="02010800040101010101" charset="-122"/>
              </a:rPr>
              <a:t>项目组织结构</a:t>
            </a:r>
          </a:p>
        </p:txBody>
      </p:sp>
      <p:sp>
        <p:nvSpPr>
          <p:cNvPr id="2" name="矩形 1"/>
          <p:cNvSpPr/>
          <p:nvPr/>
        </p:nvSpPr>
        <p:spPr>
          <a:xfrm>
            <a:off x="7649029" y="400229"/>
            <a:ext cx="4365362" cy="5909310"/>
          </a:xfrm>
          <a:prstGeom prst="rect">
            <a:avLst/>
          </a:prstGeom>
        </p:spPr>
        <p:txBody>
          <a:bodyPr wrap="square">
            <a:spAutoFit/>
          </a:bodyPr>
          <a:lstStyle/>
          <a:p>
            <a:r>
              <a:rPr lang="zh-CN" altLang="zh-CN" dirty="0">
                <a:solidFill>
                  <a:srgbClr val="FF0000"/>
                </a:solidFill>
              </a:rPr>
              <a:t>项目发起人</a:t>
            </a:r>
            <a:r>
              <a:rPr lang="zh-CN" altLang="zh-CN" dirty="0" smtClean="0"/>
              <a:t>：</a:t>
            </a:r>
            <a:endParaRPr lang="en-US" altLang="zh-CN" dirty="0" smtClean="0"/>
          </a:p>
          <a:p>
            <a:r>
              <a:rPr lang="zh-CN" altLang="zh-CN" dirty="0" smtClean="0"/>
              <a:t>杨枨</a:t>
            </a:r>
            <a:r>
              <a:rPr lang="zh-CN" altLang="en-US" dirty="0" smtClean="0"/>
              <a:t>老师</a:t>
            </a:r>
            <a:r>
              <a:rPr lang="zh-CN" altLang="zh-CN" dirty="0" smtClean="0"/>
              <a:t>，侯宏伦</a:t>
            </a:r>
            <a:r>
              <a:rPr lang="zh-CN" altLang="en-US" dirty="0" smtClean="0"/>
              <a:t>老师</a:t>
            </a:r>
            <a:endParaRPr lang="zh-CN" altLang="zh-CN" dirty="0"/>
          </a:p>
          <a:p>
            <a:r>
              <a:rPr lang="en-US" altLang="zh-CN" dirty="0"/>
              <a:t> </a:t>
            </a:r>
            <a:endParaRPr lang="zh-CN" altLang="zh-CN" dirty="0"/>
          </a:p>
          <a:p>
            <a:r>
              <a:rPr lang="zh-CN" altLang="zh-CN" dirty="0">
                <a:solidFill>
                  <a:srgbClr val="FF0000"/>
                </a:solidFill>
              </a:rPr>
              <a:t>项目团队</a:t>
            </a:r>
            <a:r>
              <a:rPr lang="zh-CN" altLang="zh-CN" dirty="0" smtClean="0">
                <a:solidFill>
                  <a:srgbClr val="FF0000"/>
                </a:solidFill>
              </a:rPr>
              <a:t>：</a:t>
            </a:r>
            <a:endParaRPr lang="zh-CN" altLang="zh-CN" dirty="0">
              <a:solidFill>
                <a:srgbClr val="FF0000"/>
              </a:solidFill>
            </a:endParaRPr>
          </a:p>
          <a:p>
            <a:r>
              <a:rPr lang="zh-CN" altLang="zh-CN" dirty="0">
                <a:solidFill>
                  <a:srgbClr val="FF0000"/>
                </a:solidFill>
              </a:rPr>
              <a:t>黄叶轩（项目经理</a:t>
            </a:r>
            <a:r>
              <a:rPr lang="zh-CN" altLang="zh-CN" dirty="0" smtClean="0">
                <a:solidFill>
                  <a:srgbClr val="FF0000"/>
                </a:solidFill>
              </a:rPr>
              <a:t>）</a:t>
            </a:r>
            <a:r>
              <a:rPr lang="zh-CN" altLang="en-US" dirty="0" smtClean="0">
                <a:solidFill>
                  <a:srgbClr val="FF0000"/>
                </a:solidFill>
              </a:rPr>
              <a:t>（质量保障员）</a:t>
            </a:r>
            <a:r>
              <a:rPr lang="zh-CN" altLang="zh-CN" dirty="0" smtClean="0"/>
              <a:t>：</a:t>
            </a:r>
            <a:endParaRPr lang="en-US" altLang="zh-CN" dirty="0" smtClean="0"/>
          </a:p>
          <a:p>
            <a:r>
              <a:rPr lang="zh-CN" altLang="zh-CN" dirty="0" smtClean="0"/>
              <a:t>负责</a:t>
            </a:r>
            <a:r>
              <a:rPr lang="zh-CN" altLang="zh-CN" dirty="0"/>
              <a:t>任务的分配，文档审核，界面原型设计，编写</a:t>
            </a:r>
            <a:r>
              <a:rPr lang="zh-CN" altLang="zh-CN" dirty="0" smtClean="0"/>
              <a:t>文档</a:t>
            </a:r>
            <a:endParaRPr lang="en-US" altLang="zh-CN" dirty="0" smtClean="0"/>
          </a:p>
          <a:p>
            <a:endParaRPr lang="zh-CN" altLang="zh-CN" dirty="0"/>
          </a:p>
          <a:p>
            <a:r>
              <a:rPr lang="zh-CN" altLang="zh-CN" dirty="0">
                <a:solidFill>
                  <a:srgbClr val="FF0000"/>
                </a:solidFill>
              </a:rPr>
              <a:t>徐双</a:t>
            </a:r>
            <a:r>
              <a:rPr lang="zh-CN" altLang="zh-CN" dirty="0" smtClean="0">
                <a:solidFill>
                  <a:srgbClr val="FF0000"/>
                </a:solidFill>
              </a:rPr>
              <a:t>铅</a:t>
            </a:r>
            <a:r>
              <a:rPr lang="zh-CN" altLang="en-US" dirty="0" smtClean="0">
                <a:solidFill>
                  <a:srgbClr val="FF0000"/>
                </a:solidFill>
              </a:rPr>
              <a:t>（接口联络员）（用户访谈负责人</a:t>
            </a:r>
            <a:r>
              <a:rPr lang="en-US" altLang="zh-CN" dirty="0" smtClean="0">
                <a:solidFill>
                  <a:srgbClr val="FF0000"/>
                </a:solidFill>
              </a:rPr>
              <a:t>)</a:t>
            </a:r>
            <a:r>
              <a:rPr lang="zh-CN" altLang="zh-CN" dirty="0" smtClean="0"/>
              <a:t>：</a:t>
            </a:r>
            <a:endParaRPr lang="en-US" altLang="zh-CN" dirty="0" smtClean="0"/>
          </a:p>
          <a:p>
            <a:r>
              <a:rPr lang="zh-CN" altLang="en-US" dirty="0" smtClean="0"/>
              <a:t>接口联络员</a:t>
            </a:r>
            <a:r>
              <a:rPr lang="zh-CN" altLang="zh-CN" dirty="0" smtClean="0"/>
              <a:t>，</a:t>
            </a:r>
            <a:r>
              <a:rPr lang="zh-CN" altLang="zh-CN" dirty="0"/>
              <a:t>对话录音，编写文档，访谈</a:t>
            </a:r>
            <a:r>
              <a:rPr lang="zh-CN" altLang="zh-CN" dirty="0" smtClean="0"/>
              <a:t>用户</a:t>
            </a:r>
            <a:endParaRPr lang="en-US" altLang="zh-CN" dirty="0" smtClean="0"/>
          </a:p>
          <a:p>
            <a:endParaRPr lang="zh-CN" altLang="zh-CN" dirty="0"/>
          </a:p>
          <a:p>
            <a:r>
              <a:rPr lang="zh-CN" altLang="zh-CN" dirty="0">
                <a:solidFill>
                  <a:srgbClr val="FF0000"/>
                </a:solidFill>
              </a:rPr>
              <a:t>陈苏</a:t>
            </a:r>
            <a:r>
              <a:rPr lang="zh-CN" altLang="zh-CN" dirty="0" smtClean="0">
                <a:solidFill>
                  <a:srgbClr val="FF0000"/>
                </a:solidFill>
              </a:rPr>
              <a:t>民</a:t>
            </a:r>
            <a:r>
              <a:rPr lang="en-US" altLang="zh-CN" dirty="0" smtClean="0">
                <a:solidFill>
                  <a:srgbClr val="FF0000"/>
                </a:solidFill>
              </a:rPr>
              <a:t>(</a:t>
            </a:r>
            <a:r>
              <a:rPr lang="zh-CN" altLang="en-US" dirty="0" smtClean="0">
                <a:solidFill>
                  <a:srgbClr val="FF0000"/>
                </a:solidFill>
              </a:rPr>
              <a:t>原型开发负责人</a:t>
            </a:r>
            <a:r>
              <a:rPr lang="en-US" altLang="zh-CN" dirty="0" smtClean="0">
                <a:solidFill>
                  <a:srgbClr val="FF0000"/>
                </a:solidFill>
              </a:rPr>
              <a:t>)</a:t>
            </a:r>
            <a:r>
              <a:rPr lang="zh-CN" altLang="en-US" dirty="0" smtClean="0">
                <a:solidFill>
                  <a:srgbClr val="FF0000"/>
                </a:solidFill>
              </a:rPr>
              <a:t>（文档书写员）</a:t>
            </a:r>
            <a:r>
              <a:rPr lang="zh-CN" altLang="zh-CN" dirty="0" smtClean="0"/>
              <a:t>：</a:t>
            </a:r>
            <a:endParaRPr lang="en-US" altLang="zh-CN" dirty="0" smtClean="0"/>
          </a:p>
          <a:p>
            <a:r>
              <a:rPr lang="zh-CN" altLang="zh-CN" dirty="0" smtClean="0"/>
              <a:t>获取</a:t>
            </a:r>
            <a:r>
              <a:rPr lang="zh-CN" altLang="zh-CN" dirty="0"/>
              <a:t>文档模板，界面原型设计，编写文档，访谈</a:t>
            </a:r>
            <a:r>
              <a:rPr lang="zh-CN" altLang="zh-CN" dirty="0" smtClean="0"/>
              <a:t>用户</a:t>
            </a:r>
            <a:endParaRPr lang="en-US" altLang="zh-CN" dirty="0" smtClean="0"/>
          </a:p>
          <a:p>
            <a:endParaRPr lang="zh-CN" altLang="zh-CN" dirty="0"/>
          </a:p>
          <a:p>
            <a:r>
              <a:rPr lang="zh-CN" altLang="zh-CN" dirty="0" smtClean="0">
                <a:solidFill>
                  <a:srgbClr val="FF0000"/>
                </a:solidFill>
              </a:rPr>
              <a:t>吕迪</a:t>
            </a:r>
            <a:r>
              <a:rPr lang="zh-CN" altLang="en-US" dirty="0" smtClean="0">
                <a:solidFill>
                  <a:srgbClr val="FF0000"/>
                </a:solidFill>
              </a:rPr>
              <a:t>（会议记录员）（需求分析员）</a:t>
            </a:r>
            <a:r>
              <a:rPr lang="zh-CN" altLang="zh-CN" dirty="0" smtClean="0"/>
              <a:t>：</a:t>
            </a:r>
            <a:endParaRPr lang="en-US" altLang="zh-CN" dirty="0" smtClean="0"/>
          </a:p>
          <a:p>
            <a:r>
              <a:rPr lang="zh-CN" altLang="zh-CN" dirty="0" smtClean="0"/>
              <a:t>会议记录</a:t>
            </a:r>
            <a:r>
              <a:rPr lang="zh-CN" altLang="zh-CN" dirty="0"/>
              <a:t>，编写文档，访谈</a:t>
            </a:r>
            <a:r>
              <a:rPr lang="zh-CN" altLang="zh-CN" dirty="0" smtClean="0"/>
              <a:t>用户</a:t>
            </a:r>
            <a:endParaRPr lang="en-US" altLang="zh-CN" dirty="0" smtClean="0"/>
          </a:p>
          <a:p>
            <a:endParaRPr lang="zh-CN" altLang="zh-CN" dirty="0"/>
          </a:p>
          <a:p>
            <a:r>
              <a:rPr lang="zh-CN" altLang="zh-CN" dirty="0">
                <a:solidFill>
                  <a:srgbClr val="FF0000"/>
                </a:solidFill>
              </a:rPr>
              <a:t>陈俊</a:t>
            </a:r>
            <a:r>
              <a:rPr lang="zh-CN" altLang="zh-CN" dirty="0" smtClean="0">
                <a:solidFill>
                  <a:srgbClr val="FF0000"/>
                </a:solidFill>
              </a:rPr>
              <a:t>仁</a:t>
            </a:r>
            <a:r>
              <a:rPr lang="zh-CN" altLang="en-US" dirty="0" smtClean="0">
                <a:solidFill>
                  <a:srgbClr val="FF0000"/>
                </a:solidFill>
              </a:rPr>
              <a:t>（配置管理员）（文档书写员）</a:t>
            </a:r>
            <a:r>
              <a:rPr lang="zh-CN" altLang="zh-CN" dirty="0" smtClean="0"/>
              <a:t>：</a:t>
            </a:r>
            <a:endParaRPr lang="en-US" altLang="zh-CN" dirty="0" smtClean="0"/>
          </a:p>
          <a:p>
            <a:r>
              <a:rPr lang="zh-CN" altLang="zh-CN" dirty="0" smtClean="0"/>
              <a:t>配置管理</a:t>
            </a:r>
            <a:r>
              <a:rPr lang="zh-CN" altLang="zh-CN" dirty="0"/>
              <a:t>，编写文档，访谈用户</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116508"/>
            <a:ext cx="7649029" cy="5035075"/>
          </a:xfrm>
          <a:prstGeom prst="rect">
            <a:avLst/>
          </a:prstGeom>
        </p:spPr>
      </p:pic>
    </p:spTree>
    <p:extLst>
      <p:ext uri="{BB962C8B-B14F-4D97-AF65-F5344CB8AC3E}">
        <p14:creationId xmlns:p14="http://schemas.microsoft.com/office/powerpoint/2010/main" val="19128578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6A191CAE-99AF-43E6-B56E-28AE7D5328BF}"/>
              </a:ext>
            </a:extLst>
          </p:cNvPr>
          <p:cNvSpPr/>
          <p:nvPr/>
        </p:nvSpPr>
        <p:spPr>
          <a:xfrm>
            <a:off x="166713" y="83305"/>
            <a:ext cx="803425" cy="461665"/>
          </a:xfrm>
          <a:prstGeom prst="rect">
            <a:avLst/>
          </a:prstGeom>
        </p:spPr>
        <p:txBody>
          <a:bodyPr wrap="none" anchor="t">
            <a:spAutoFit/>
          </a:bodyPr>
          <a:lstStyle/>
          <a:p>
            <a:r>
              <a:rPr lang="zh-CN" altLang="en-US" sz="2400" b="1">
                <a:solidFill>
                  <a:schemeClr val="tx1">
                    <a:lumMod val="75000"/>
                    <a:lumOff val="25000"/>
                  </a:schemeClr>
                </a:solidFill>
                <a:latin typeface="黑体"/>
                <a:ea typeface="黑体"/>
              </a:rPr>
              <a:t>引言</a:t>
            </a:r>
            <a:endParaRPr lang="zh-CN" altLang="en-US" sz="2400" b="1" dirty="0">
              <a:solidFill>
                <a:schemeClr val="tx1">
                  <a:lumMod val="75000"/>
                  <a:lumOff val="25000"/>
                </a:schemeClr>
              </a:solidFill>
              <a:latin typeface="黑体"/>
              <a:ea typeface="黑体"/>
            </a:endParaRPr>
          </a:p>
        </p:txBody>
      </p:sp>
      <p:sp>
        <p:nvSpPr>
          <p:cNvPr id="5" name="矩形 4">
            <a:extLst>
              <a:ext uri="{FF2B5EF4-FFF2-40B4-BE49-F238E27FC236}">
                <a16:creationId xmlns:a16="http://schemas.microsoft.com/office/drawing/2014/main" id="{374AC091-2247-4CB2-B559-824835625844}"/>
              </a:ext>
            </a:extLst>
          </p:cNvPr>
          <p:cNvSpPr/>
          <p:nvPr/>
        </p:nvSpPr>
        <p:spPr>
          <a:xfrm>
            <a:off x="836801" y="734419"/>
            <a:ext cx="1627369" cy="523220"/>
          </a:xfrm>
          <a:prstGeom prst="rect">
            <a:avLst/>
          </a:prstGeom>
        </p:spPr>
        <p:txBody>
          <a:bodyPr wrap="none" anchor="t">
            <a:spAutoFit/>
          </a:bodyPr>
          <a:lstStyle/>
          <a:p>
            <a:r>
              <a:rPr lang="zh-CN" sz="2800" b="1" dirty="0">
                <a:latin typeface="黑体" panose="02010609060101010101" pitchFamily="49" charset="-122"/>
                <a:ea typeface="黑体" panose="02010609060101010101" pitchFamily="49" charset="-122"/>
              </a:rPr>
              <a:t>项目用户</a:t>
            </a:r>
            <a:endParaRPr lang="zh-CN" sz="2800" dirty="0"/>
          </a:p>
        </p:txBody>
      </p:sp>
      <p:sp>
        <p:nvSpPr>
          <p:cNvPr id="6" name="文本框 5">
            <a:extLst>
              <a:ext uri="{FF2B5EF4-FFF2-40B4-BE49-F238E27FC236}">
                <a16:creationId xmlns:a16="http://schemas.microsoft.com/office/drawing/2014/main" id="{491868B5-31EF-4A48-9950-A38D477361E1}"/>
              </a:ext>
            </a:extLst>
          </p:cNvPr>
          <p:cNvSpPr txBox="1"/>
          <p:nvPr/>
        </p:nvSpPr>
        <p:spPr>
          <a:xfrm>
            <a:off x="1457011" y="1659653"/>
            <a:ext cx="9202615"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zh-CN" sz="2400" dirty="0">
              <a:latin typeface="宋体"/>
              <a:ea typeface="宋体"/>
            </a:endParaRPr>
          </a:p>
        </p:txBody>
      </p:sp>
      <p:graphicFrame>
        <p:nvGraphicFramePr>
          <p:cNvPr id="7" name="表格 6">
            <a:extLst>
              <a:ext uri="{FF2B5EF4-FFF2-40B4-BE49-F238E27FC236}">
                <a16:creationId xmlns:a16="http://schemas.microsoft.com/office/drawing/2014/main" id="{88599C5C-8D56-4329-AB54-C9A8B3A301D2}"/>
              </a:ext>
            </a:extLst>
          </p:cNvPr>
          <p:cNvGraphicFramePr>
            <a:graphicFrameLocks noGrp="1"/>
          </p:cNvGraphicFramePr>
          <p:nvPr>
            <p:extLst>
              <p:ext uri="{D42A27DB-BD31-4B8C-83A1-F6EECF244321}">
                <p14:modId xmlns:p14="http://schemas.microsoft.com/office/powerpoint/2010/main" val="3033835224"/>
              </p:ext>
            </p:extLst>
          </p:nvPr>
        </p:nvGraphicFramePr>
        <p:xfrm>
          <a:off x="970139" y="1524032"/>
          <a:ext cx="10017176" cy="4473446"/>
        </p:xfrm>
        <a:graphic>
          <a:graphicData uri="http://schemas.openxmlformats.org/drawingml/2006/table">
            <a:tbl>
              <a:tblPr firstRow="1" bandRow="1">
                <a:tableStyleId>{5C22544A-7EE6-4342-B048-85BDC9FD1C3A}</a:tableStyleId>
              </a:tblPr>
              <a:tblGrid>
                <a:gridCol w="1831712">
                  <a:extLst>
                    <a:ext uri="{9D8B030D-6E8A-4147-A177-3AD203B41FA5}">
                      <a16:colId xmlns:a16="http://schemas.microsoft.com/office/drawing/2014/main" val="3617937172"/>
                    </a:ext>
                  </a:extLst>
                </a:gridCol>
                <a:gridCol w="4092732">
                  <a:extLst>
                    <a:ext uri="{9D8B030D-6E8A-4147-A177-3AD203B41FA5}">
                      <a16:colId xmlns:a16="http://schemas.microsoft.com/office/drawing/2014/main" val="1309073331"/>
                    </a:ext>
                  </a:extLst>
                </a:gridCol>
                <a:gridCol w="4092732">
                  <a:extLst>
                    <a:ext uri="{9D8B030D-6E8A-4147-A177-3AD203B41FA5}">
                      <a16:colId xmlns:a16="http://schemas.microsoft.com/office/drawing/2014/main" val="937147188"/>
                    </a:ext>
                  </a:extLst>
                </a:gridCol>
              </a:tblGrid>
              <a:tr h="592328">
                <a:tc>
                  <a:txBody>
                    <a:bodyPr/>
                    <a:lstStyle/>
                    <a:p>
                      <a:pPr rtl="0" fontAlgn="base"/>
                      <a:r>
                        <a:rPr lang="zh-CN" altLang="en-US" sz="1800" dirty="0">
                          <a:solidFill>
                            <a:schemeClr val="tx1"/>
                          </a:solidFill>
                          <a:effectLst/>
                          <a:latin typeface="黑体" panose="02010609060101010101" pitchFamily="49" charset="-122"/>
                          <a:ea typeface="黑体" panose="02010609060101010101" pitchFamily="49" charset="-122"/>
                        </a:rPr>
                        <a:t>用户群分类 </a:t>
                      </a:r>
                    </a:p>
                  </a:txBody>
                  <a:tcPr anchor="ctr"/>
                </a:tc>
                <a:tc>
                  <a:txBody>
                    <a:bodyPr/>
                    <a:lstStyle/>
                    <a:p>
                      <a:pPr rtl="0" fontAlgn="base"/>
                      <a:r>
                        <a:rPr lang="zh-CN" altLang="en-US" sz="1800">
                          <a:solidFill>
                            <a:schemeClr val="tx1"/>
                          </a:solidFill>
                          <a:effectLst/>
                          <a:latin typeface="黑体" panose="02010609060101010101" pitchFamily="49" charset="-122"/>
                          <a:ea typeface="黑体" panose="02010609060101010101" pitchFamily="49" charset="-122"/>
                        </a:rPr>
                        <a:t>用户角色 </a:t>
                      </a:r>
                    </a:p>
                  </a:txBody>
                  <a:tcPr anchor="ctr"/>
                </a:tc>
                <a:tc>
                  <a:txBody>
                    <a:bodyPr/>
                    <a:lstStyle/>
                    <a:p>
                      <a:pPr rtl="0" fontAlgn="base"/>
                      <a:r>
                        <a:rPr lang="zh-CN" altLang="en-US" sz="1800" dirty="0">
                          <a:solidFill>
                            <a:schemeClr val="tx1"/>
                          </a:solidFill>
                          <a:effectLst/>
                          <a:latin typeface="黑体" panose="02010609060101010101" pitchFamily="49" charset="-122"/>
                          <a:ea typeface="黑体" panose="02010609060101010101" pitchFamily="49" charset="-122"/>
                        </a:rPr>
                        <a:t>用户描述 </a:t>
                      </a:r>
                    </a:p>
                  </a:txBody>
                  <a:tcPr anchor="ctr"/>
                </a:tc>
                <a:extLst>
                  <a:ext uri="{0D108BD9-81ED-4DB2-BD59-A6C34878D82A}">
                    <a16:rowId xmlns:a16="http://schemas.microsoft.com/office/drawing/2014/main" val="926179355"/>
                  </a:ext>
                </a:extLst>
              </a:tr>
              <a:tr h="592328">
                <a:tc>
                  <a:txBody>
                    <a:bodyPr/>
                    <a:lstStyle/>
                    <a:p>
                      <a:pPr rtl="0" fontAlgn="base"/>
                      <a:r>
                        <a:rPr lang="zh-CN" altLang="en-US" sz="1800">
                          <a:effectLst/>
                          <a:latin typeface="黑体" panose="02010609060101010101" pitchFamily="49" charset="-122"/>
                          <a:ea typeface="黑体" panose="02010609060101010101" pitchFamily="49" charset="-122"/>
                        </a:rPr>
                        <a:t>客户 </a:t>
                      </a: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项目发起人 </a:t>
                      </a: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项目的发起方 </a:t>
                      </a:r>
                    </a:p>
                  </a:txBody>
                  <a:tcPr anchor="ctr"/>
                </a:tc>
                <a:extLst>
                  <a:ext uri="{0D108BD9-81ED-4DB2-BD59-A6C34878D82A}">
                    <a16:rowId xmlns:a16="http://schemas.microsoft.com/office/drawing/2014/main" val="3969913342"/>
                  </a:ext>
                </a:extLst>
              </a:tr>
              <a:tr h="637031">
                <a:tc rowSpan="4">
                  <a:txBody>
                    <a:bodyPr/>
                    <a:lstStyle/>
                    <a:p>
                      <a:pPr rtl="0" fontAlgn="base"/>
                      <a:r>
                        <a:rPr lang="zh-CN" altLang="en-US" sz="1800">
                          <a:effectLst/>
                          <a:latin typeface="黑体" panose="02010609060101010101" pitchFamily="49" charset="-122"/>
                          <a:ea typeface="黑体" panose="02010609060101010101" pitchFamily="49" charset="-122"/>
                        </a:rPr>
                        <a:t>直接用户 </a:t>
                      </a: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教师 </a:t>
                      </a: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软件需求分析课程授课教师 </a:t>
                      </a:r>
                    </a:p>
                  </a:txBody>
                  <a:tcPr anchor="ctr"/>
                </a:tc>
                <a:extLst>
                  <a:ext uri="{0D108BD9-81ED-4DB2-BD59-A6C34878D82A}">
                    <a16:rowId xmlns:a16="http://schemas.microsoft.com/office/drawing/2014/main" val="3208589549"/>
                  </a:ext>
                </a:extLst>
              </a:tr>
              <a:tr h="536447">
                <a:tc vMerge="1">
                  <a:txBody>
                    <a:bodyPr/>
                    <a:lstStyle/>
                    <a:p>
                      <a:endParaRPr lang="zh-CN" altLang="en-US"/>
                    </a:p>
                  </a:txBody>
                  <a:tcPr/>
                </a:tc>
                <a:tc>
                  <a:txBody>
                    <a:bodyPr/>
                    <a:lstStyle/>
                    <a:p>
                      <a:pPr rtl="0" fontAlgn="base"/>
                      <a:r>
                        <a:rPr lang="zh-CN" altLang="en-US" sz="1800">
                          <a:effectLst/>
                          <a:latin typeface="黑体" panose="02010609060101010101" pitchFamily="49" charset="-122"/>
                          <a:ea typeface="黑体" panose="02010609060101010101" pitchFamily="49" charset="-122"/>
                        </a:rPr>
                        <a:t>学生 </a:t>
                      </a: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选择软件需求分析课程的学生 </a:t>
                      </a:r>
                    </a:p>
                  </a:txBody>
                  <a:tcPr anchor="ctr"/>
                </a:tc>
                <a:extLst>
                  <a:ext uri="{0D108BD9-81ED-4DB2-BD59-A6C34878D82A}">
                    <a16:rowId xmlns:a16="http://schemas.microsoft.com/office/drawing/2014/main" val="2997621181"/>
                  </a:ext>
                </a:extLst>
              </a:tr>
              <a:tr h="871728">
                <a:tc vMerge="1">
                  <a:txBody>
                    <a:bodyPr/>
                    <a:lstStyle/>
                    <a:p>
                      <a:endParaRPr lang="zh-CN" altLang="en-US"/>
                    </a:p>
                  </a:txBody>
                  <a:tcPr/>
                </a:tc>
                <a:tc>
                  <a:txBody>
                    <a:bodyPr/>
                    <a:lstStyle/>
                    <a:p>
                      <a:pPr rtl="0" fontAlgn="base"/>
                      <a:r>
                        <a:rPr lang="zh-CN" altLang="en-US" sz="1800">
                          <a:effectLst/>
                          <a:latin typeface="黑体" panose="02010609060101010101" pitchFamily="49" charset="-122"/>
                          <a:ea typeface="黑体" panose="02010609060101010101" pitchFamily="49" charset="-122"/>
                        </a:rPr>
                        <a:t>管理员 </a:t>
                      </a: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负责网站后台维护，主内、内容审核以及身份认证的工作人员 </a:t>
                      </a:r>
                    </a:p>
                  </a:txBody>
                  <a:tcPr anchor="ctr"/>
                </a:tc>
                <a:extLst>
                  <a:ext uri="{0D108BD9-81ED-4DB2-BD59-A6C34878D82A}">
                    <a16:rowId xmlns:a16="http://schemas.microsoft.com/office/drawing/2014/main" val="1662377593"/>
                  </a:ext>
                </a:extLst>
              </a:tr>
              <a:tr h="603504">
                <a:tc vMerge="1">
                  <a:txBody>
                    <a:bodyPr/>
                    <a:lstStyle/>
                    <a:p>
                      <a:endParaRPr lang="zh-CN" altLang="en-US"/>
                    </a:p>
                  </a:txBody>
                  <a:tcPr/>
                </a:tc>
                <a:tc>
                  <a:txBody>
                    <a:bodyPr/>
                    <a:lstStyle/>
                    <a:p>
                      <a:pPr rtl="0" fontAlgn="base"/>
                      <a:r>
                        <a:rPr lang="zh-CN" altLang="en-US" sz="1800" dirty="0">
                          <a:effectLst/>
                          <a:latin typeface="黑体" panose="02010609060101010101" pitchFamily="49" charset="-122"/>
                          <a:ea typeface="黑体" panose="02010609060101010101" pitchFamily="49" charset="-122"/>
                        </a:rPr>
                        <a:t>游客 </a:t>
                      </a:r>
                    </a:p>
                  </a:txBody>
                  <a:tcPr anchor="ctr"/>
                </a:tc>
                <a:tc>
                  <a:txBody>
                    <a:bodyPr/>
                    <a:lstStyle/>
                    <a:p>
                      <a:pPr rtl="0" fontAlgn="base"/>
                      <a:r>
                        <a:rPr lang="zh-CN" altLang="en-US" sz="1800">
                          <a:effectLst/>
                          <a:latin typeface="黑体" panose="02010609060101010101" pitchFamily="49" charset="-122"/>
                          <a:ea typeface="黑体" panose="02010609060101010101" pitchFamily="49" charset="-122"/>
                        </a:rPr>
                        <a:t>未注册的网站浏览者 </a:t>
                      </a:r>
                    </a:p>
                  </a:txBody>
                  <a:tcPr anchor="ctr"/>
                </a:tc>
                <a:extLst>
                  <a:ext uri="{0D108BD9-81ED-4DB2-BD59-A6C34878D82A}">
                    <a16:rowId xmlns:a16="http://schemas.microsoft.com/office/drawing/2014/main" val="2344461181"/>
                  </a:ext>
                </a:extLst>
              </a:tr>
              <a:tr h="607974">
                <a:tc>
                  <a:txBody>
                    <a:bodyPr/>
                    <a:lstStyle/>
                    <a:p>
                      <a:pPr rtl="0" fontAlgn="base"/>
                      <a:r>
                        <a:rPr lang="zh-CN" altLang="en-US" sz="1800">
                          <a:effectLst/>
                          <a:latin typeface="黑体" panose="02010609060101010101" pitchFamily="49" charset="-122"/>
                          <a:ea typeface="黑体" panose="02010609060101010101" pitchFamily="49" charset="-122"/>
                        </a:rPr>
                        <a:t>间接用户 </a:t>
                      </a:r>
                    </a:p>
                  </a:txBody>
                  <a:tcPr anchor="ctr"/>
                </a:tc>
                <a:tc>
                  <a:txBody>
                    <a:bodyPr/>
                    <a:lstStyle/>
                    <a:p>
                      <a:pPr rtl="0" fontAlgn="base"/>
                      <a:r>
                        <a:rPr lang="zh-CN" altLang="en-US" sz="1800" dirty="0" smtClean="0">
                          <a:effectLst/>
                          <a:latin typeface="黑体" panose="02010609060101010101" pitchFamily="49" charset="-122"/>
                          <a:ea typeface="黑体" panose="02010609060101010101" pitchFamily="49" charset="-122"/>
                        </a:rPr>
                        <a:t>网站</a:t>
                      </a:r>
                      <a:r>
                        <a:rPr lang="zh-CN" altLang="en-US" sz="1800" dirty="0">
                          <a:effectLst/>
                          <a:latin typeface="黑体" panose="02010609060101010101" pitchFamily="49" charset="-122"/>
                          <a:ea typeface="黑体" panose="02010609060101010101" pitchFamily="49" charset="-122"/>
                        </a:rPr>
                        <a:t>安全管理部门 </a:t>
                      </a:r>
                    </a:p>
                  </a:txBody>
                  <a:tcPr anchor="ctr"/>
                </a:tc>
                <a:tc>
                  <a:txBody>
                    <a:bodyPr/>
                    <a:lstStyle/>
                    <a:p>
                      <a:pPr rtl="0" fontAlgn="base"/>
                      <a:r>
                        <a:rPr lang="zh-CN" altLang="en-US" sz="1800" dirty="0" smtClean="0">
                          <a:effectLst/>
                          <a:latin typeface="黑体" panose="02010609060101010101" pitchFamily="49" charset="-122"/>
                          <a:ea typeface="黑体" panose="02010609060101010101" pitchFamily="49" charset="-122"/>
                        </a:rPr>
                        <a:t>负责</a:t>
                      </a:r>
                      <a:r>
                        <a:rPr lang="zh-CN" altLang="en-US" sz="1800" dirty="0">
                          <a:effectLst/>
                          <a:latin typeface="黑体" panose="02010609060101010101" pitchFamily="49" charset="-122"/>
                          <a:ea typeface="黑体" panose="02010609060101010101" pitchFamily="49" charset="-122"/>
                        </a:rPr>
                        <a:t>监督各网站的正常使用与信息安全部门。 </a:t>
                      </a:r>
                    </a:p>
                  </a:txBody>
                  <a:tcPr anchor="ctr"/>
                </a:tc>
                <a:extLst>
                  <a:ext uri="{0D108BD9-81ED-4DB2-BD59-A6C34878D82A}">
                    <a16:rowId xmlns:a16="http://schemas.microsoft.com/office/drawing/2014/main" val="3114122307"/>
                  </a:ext>
                </a:extLst>
              </a:tr>
            </a:tbl>
          </a:graphicData>
        </a:graphic>
      </p:graphicFrame>
    </p:spTree>
    <p:extLst>
      <p:ext uri="{BB962C8B-B14F-4D97-AF65-F5344CB8AC3E}">
        <p14:creationId xmlns:p14="http://schemas.microsoft.com/office/powerpoint/2010/main" val="17566740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6A191CAE-99AF-43E6-B56E-28AE7D5328BF}"/>
              </a:ext>
            </a:extLst>
          </p:cNvPr>
          <p:cNvSpPr/>
          <p:nvPr/>
        </p:nvSpPr>
        <p:spPr>
          <a:xfrm>
            <a:off x="166713" y="83305"/>
            <a:ext cx="803425" cy="461665"/>
          </a:xfrm>
          <a:prstGeom prst="rect">
            <a:avLst/>
          </a:prstGeom>
        </p:spPr>
        <p:txBody>
          <a:bodyPr wrap="none" anchor="t">
            <a:spAutoFit/>
          </a:bodyPr>
          <a:lstStyle/>
          <a:p>
            <a:r>
              <a:rPr lang="zh-CN" altLang="en-US" sz="2400" b="1">
                <a:solidFill>
                  <a:schemeClr val="tx1">
                    <a:lumMod val="75000"/>
                    <a:lumOff val="25000"/>
                  </a:schemeClr>
                </a:solidFill>
                <a:latin typeface="黑体"/>
                <a:ea typeface="黑体"/>
              </a:rPr>
              <a:t>引言</a:t>
            </a:r>
            <a:endParaRPr lang="zh-CN" altLang="en-US" sz="2400" b="1" dirty="0">
              <a:solidFill>
                <a:schemeClr val="tx1">
                  <a:lumMod val="75000"/>
                  <a:lumOff val="25000"/>
                </a:schemeClr>
              </a:solidFill>
              <a:latin typeface="黑体"/>
              <a:ea typeface="黑体"/>
            </a:endParaRPr>
          </a:p>
        </p:txBody>
      </p:sp>
      <p:sp>
        <p:nvSpPr>
          <p:cNvPr id="5" name="矩形 4">
            <a:extLst>
              <a:ext uri="{FF2B5EF4-FFF2-40B4-BE49-F238E27FC236}">
                <a16:creationId xmlns:a16="http://schemas.microsoft.com/office/drawing/2014/main" id="{374AC091-2247-4CB2-B559-824835625844}"/>
              </a:ext>
            </a:extLst>
          </p:cNvPr>
          <p:cNvSpPr/>
          <p:nvPr/>
        </p:nvSpPr>
        <p:spPr>
          <a:xfrm>
            <a:off x="1457011" y="1110403"/>
            <a:ext cx="1627369"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rPr>
              <a:t>业</a:t>
            </a:r>
            <a:r>
              <a:rPr lang="zh-CN" altLang="en-US" sz="2800" b="1" dirty="0">
                <a:latin typeface="黑体"/>
                <a:ea typeface="黑体"/>
              </a:rPr>
              <a:t>务目标</a:t>
            </a:r>
            <a:endParaRPr lang="zh-CN" sz="2800" b="1" dirty="0">
              <a:latin typeface="黑体"/>
              <a:ea typeface="黑体"/>
            </a:endParaRPr>
          </a:p>
        </p:txBody>
      </p:sp>
      <p:sp>
        <p:nvSpPr>
          <p:cNvPr id="6" name="文本框 5">
            <a:extLst>
              <a:ext uri="{FF2B5EF4-FFF2-40B4-BE49-F238E27FC236}">
                <a16:creationId xmlns:a16="http://schemas.microsoft.com/office/drawing/2014/main" id="{491868B5-31EF-4A48-9950-A38D477361E1}"/>
              </a:ext>
            </a:extLst>
          </p:cNvPr>
          <p:cNvSpPr txBox="1"/>
          <p:nvPr/>
        </p:nvSpPr>
        <p:spPr>
          <a:xfrm>
            <a:off x="1457011" y="1659653"/>
            <a:ext cx="9202615"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zh-CN" sz="2400" dirty="0">
              <a:latin typeface="宋体"/>
              <a:ea typeface="宋体"/>
            </a:endParaRPr>
          </a:p>
        </p:txBody>
      </p:sp>
      <p:sp>
        <p:nvSpPr>
          <p:cNvPr id="2" name="文本框 1">
            <a:extLst>
              <a:ext uri="{FF2B5EF4-FFF2-40B4-BE49-F238E27FC236}">
                <a16:creationId xmlns:a16="http://schemas.microsoft.com/office/drawing/2014/main" id="{54B59653-28F1-43AE-A8A3-2AA1F1CF75AE}"/>
              </a:ext>
            </a:extLst>
          </p:cNvPr>
          <p:cNvSpPr txBox="1"/>
          <p:nvPr/>
        </p:nvSpPr>
        <p:spPr>
          <a:xfrm>
            <a:off x="1866988" y="2019490"/>
            <a:ext cx="8580408" cy="34163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400" dirty="0" smtClean="0">
                <a:ea typeface="宋体"/>
              </a:rPr>
              <a:t>       </a:t>
            </a:r>
            <a:r>
              <a:rPr lang="zh-CN" altLang="en-US" sz="2400" dirty="0" smtClean="0">
                <a:latin typeface="黑体" panose="02010609060101010101" pitchFamily="49" charset="-122"/>
                <a:ea typeface="黑体" panose="02010609060101010101" pitchFamily="49" charset="-122"/>
              </a:rPr>
              <a:t>制作</a:t>
            </a:r>
            <a:r>
              <a:rPr lang="zh-CN" altLang="en-US" sz="2400" dirty="0">
                <a:latin typeface="黑体" panose="02010609060101010101" pitchFamily="49" charset="-122"/>
                <a:ea typeface="黑体" panose="02010609060101010101" pitchFamily="49" charset="-122"/>
              </a:rPr>
              <a:t>一款开放共享互助的交流型社区类型的软件工程系列课程教学辅助网站与</a:t>
            </a:r>
            <a:r>
              <a:rPr lang="en-US" altLang="zh-CN" sz="2400" dirty="0">
                <a:latin typeface="黑体" panose="02010609060101010101" pitchFamily="49" charset="-122"/>
                <a:ea typeface="黑体" panose="02010609060101010101" pitchFamily="49" charset="-122"/>
              </a:rPr>
              <a:t>APP</a:t>
            </a:r>
            <a:r>
              <a:rPr lang="zh-CN" altLang="en-US" sz="2400" dirty="0">
                <a:latin typeface="黑体" panose="02010609060101010101" pitchFamily="49" charset="-122"/>
                <a:ea typeface="黑体" panose="02010609060101010101" pitchFamily="49" charset="-122"/>
              </a:rPr>
              <a:t>，吸引潜在的对软件工程系列课程感兴趣的同学一起加入学习过程。并由学生、老师共同自主自发地提供资源的长期持续更新与扩充，以提供充足的学习资源支持。无论是教师还是学生都能参与到技术心得信息的开放性交流中去，网站尽力营造一种积极向上的学习氛围，以及可能聘请相关联的课程教师进行权威的答疑帮助，让用户真正能融入到这个平台，丰富其社交经历，在技术层次更好地学习他人，展示自我。</a:t>
            </a:r>
          </a:p>
        </p:txBody>
      </p:sp>
    </p:spTree>
    <p:extLst>
      <p:ext uri="{BB962C8B-B14F-4D97-AF65-F5344CB8AC3E}">
        <p14:creationId xmlns:p14="http://schemas.microsoft.com/office/powerpoint/2010/main" val="3084184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3791423"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2.</a:t>
            </a:r>
            <a:r>
              <a:rPr lang="zh-CN" altLang="en-US" sz="5400" b="1" dirty="0" smtClean="0">
                <a:solidFill>
                  <a:schemeClr val="bg1"/>
                </a:solidFill>
                <a:latin typeface="Gotham Rounded Medium" panose="02000000000000000000" pitchFamily="50" charset="0"/>
              </a:rPr>
              <a:t>项目概述</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19480396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6A191CAE-99AF-43E6-B56E-28AE7D5328BF}"/>
              </a:ext>
            </a:extLst>
          </p:cNvPr>
          <p:cNvSpPr/>
          <p:nvPr/>
        </p:nvSpPr>
        <p:spPr>
          <a:xfrm>
            <a:off x="166713" y="83305"/>
            <a:ext cx="1733167" cy="461665"/>
          </a:xfrm>
          <a:prstGeom prst="rect">
            <a:avLst/>
          </a:prstGeom>
        </p:spPr>
        <p:txBody>
          <a:bodyPr wrap="none" anchor="t">
            <a:spAutoFit/>
          </a:bodyPr>
          <a:lstStyle/>
          <a:p>
            <a:r>
              <a:rPr lang="en-US" altLang="zh-CN" sz="2400" b="1" dirty="0">
                <a:solidFill>
                  <a:schemeClr val="tx1">
                    <a:lumMod val="75000"/>
                    <a:lumOff val="25000"/>
                  </a:schemeClr>
                </a:solidFill>
                <a:latin typeface="黑体"/>
                <a:ea typeface="黑体"/>
              </a:rPr>
              <a:t>2</a:t>
            </a:r>
            <a:r>
              <a:rPr lang="en-US" altLang="zh-CN" sz="2400" b="1" dirty="0" smtClean="0">
                <a:solidFill>
                  <a:schemeClr val="tx1">
                    <a:lumMod val="75000"/>
                    <a:lumOff val="25000"/>
                  </a:schemeClr>
                </a:solidFill>
                <a:latin typeface="黑体"/>
                <a:ea typeface="黑体"/>
              </a:rPr>
              <a:t>.</a:t>
            </a:r>
            <a:r>
              <a:rPr lang="zh-CN" altLang="en-US" sz="2400" b="1" dirty="0" smtClean="0">
                <a:solidFill>
                  <a:schemeClr val="tx1">
                    <a:lumMod val="75000"/>
                    <a:lumOff val="25000"/>
                  </a:schemeClr>
                </a:solidFill>
                <a:latin typeface="黑体"/>
                <a:ea typeface="黑体"/>
              </a:rPr>
              <a:t>项目</a:t>
            </a:r>
            <a:r>
              <a:rPr lang="zh-CN" altLang="en-US" sz="2400" b="1" dirty="0">
                <a:solidFill>
                  <a:schemeClr val="tx1">
                    <a:lumMod val="75000"/>
                    <a:lumOff val="25000"/>
                  </a:schemeClr>
                </a:solidFill>
                <a:latin typeface="黑体"/>
                <a:ea typeface="黑体"/>
              </a:rPr>
              <a:t>概述</a:t>
            </a:r>
          </a:p>
        </p:txBody>
      </p:sp>
      <p:sp>
        <p:nvSpPr>
          <p:cNvPr id="5" name="矩形 4">
            <a:extLst>
              <a:ext uri="{FF2B5EF4-FFF2-40B4-BE49-F238E27FC236}">
                <a16:creationId xmlns:a16="http://schemas.microsoft.com/office/drawing/2014/main" id="{374AC091-2247-4CB2-B559-824835625844}"/>
              </a:ext>
            </a:extLst>
          </p:cNvPr>
          <p:cNvSpPr/>
          <p:nvPr/>
        </p:nvSpPr>
        <p:spPr>
          <a:xfrm>
            <a:off x="995336" y="1060022"/>
            <a:ext cx="2348720" cy="523220"/>
          </a:xfrm>
          <a:prstGeom prst="rect">
            <a:avLst/>
          </a:prstGeom>
        </p:spPr>
        <p:txBody>
          <a:bodyPr wrap="none" anchor="t">
            <a:spAutoFit/>
          </a:bodyPr>
          <a:lstStyle/>
          <a:p>
            <a:r>
              <a:rPr lang="zh-CN" sz="2800" b="1" dirty="0">
                <a:latin typeface="黑体" panose="02010609060101010101" pitchFamily="49" charset="-122"/>
                <a:ea typeface="黑体" panose="02010609060101010101" pitchFamily="49" charset="-122"/>
              </a:rPr>
              <a:t>项</a:t>
            </a:r>
            <a:r>
              <a:rPr lang="zh-CN" altLang="en-US" sz="2800" b="1" dirty="0">
                <a:latin typeface="黑体" panose="02010609060101010101" pitchFamily="49" charset="-122"/>
                <a:ea typeface="黑体" panose="02010609060101010101" pitchFamily="49" charset="-122"/>
              </a:rPr>
              <a:t>目基</a:t>
            </a:r>
            <a:r>
              <a:rPr lang="zh-CN" sz="2800" b="1" dirty="0">
                <a:latin typeface="黑体" panose="02010609060101010101" pitchFamily="49" charset="-122"/>
                <a:ea typeface="黑体" panose="02010609060101010101" pitchFamily="49" charset="-122"/>
              </a:rPr>
              <a:t>本信息</a:t>
            </a:r>
            <a:endParaRPr lang="zh-CN" altLang="en-US" sz="2800" b="1" dirty="0">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id="{491868B5-31EF-4A48-9950-A38D477361E1}"/>
              </a:ext>
            </a:extLst>
          </p:cNvPr>
          <p:cNvSpPr txBox="1"/>
          <p:nvPr/>
        </p:nvSpPr>
        <p:spPr>
          <a:xfrm>
            <a:off x="1457011" y="1659653"/>
            <a:ext cx="9202615"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zh-CN" sz="2400" dirty="0">
              <a:latin typeface="宋体"/>
              <a:ea typeface="宋体"/>
            </a:endParaRPr>
          </a:p>
        </p:txBody>
      </p:sp>
      <p:sp>
        <p:nvSpPr>
          <p:cNvPr id="9" name="矩形 8"/>
          <p:cNvSpPr/>
          <p:nvPr/>
        </p:nvSpPr>
        <p:spPr>
          <a:xfrm>
            <a:off x="1226820" y="1890485"/>
            <a:ext cx="9789524" cy="4321984"/>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 name="文本框 1"/>
          <p:cNvSpPr txBox="1"/>
          <p:nvPr/>
        </p:nvSpPr>
        <p:spPr>
          <a:xfrm>
            <a:off x="4818743" y="1321632"/>
            <a:ext cx="184731" cy="369332"/>
          </a:xfrm>
          <a:prstGeom prst="rect">
            <a:avLst/>
          </a:prstGeom>
          <a:noFill/>
        </p:spPr>
        <p:txBody>
          <a:bodyPr wrap="none" rtlCol="0">
            <a:spAutoFit/>
          </a:bodyPr>
          <a:lstStyle/>
          <a:p>
            <a:endParaRPr lang="zh-CN" altLang="en-US" dirty="0"/>
          </a:p>
        </p:txBody>
      </p:sp>
      <p:sp>
        <p:nvSpPr>
          <p:cNvPr id="10" name="文本框 9">
            <a:extLst>
              <a:ext uri="{FF2B5EF4-FFF2-40B4-BE49-F238E27FC236}">
                <a16:creationId xmlns:a16="http://schemas.microsoft.com/office/drawing/2014/main" id="{54B59653-28F1-43AE-A8A3-2AA1F1CF75AE}"/>
              </a:ext>
            </a:extLst>
          </p:cNvPr>
          <p:cNvSpPr txBox="1"/>
          <p:nvPr/>
        </p:nvSpPr>
        <p:spPr>
          <a:xfrm>
            <a:off x="1768114" y="2121318"/>
            <a:ext cx="8580408" cy="415498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2400" dirty="0">
                <a:solidFill>
                  <a:schemeClr val="bg1"/>
                </a:solidFill>
                <a:latin typeface="SimHei"/>
                <a:ea typeface="SimHei"/>
                <a:cs typeface="Segoe UI"/>
              </a:rPr>
              <a:t> </a:t>
            </a:r>
            <a:r>
              <a:rPr lang="en-US" altLang="zh-CN" sz="2400" dirty="0" smtClean="0">
                <a:solidFill>
                  <a:schemeClr val="bg1"/>
                </a:solidFill>
                <a:latin typeface="SimHei"/>
                <a:ea typeface="SimHei"/>
                <a:cs typeface="Segoe UI"/>
              </a:rPr>
              <a:t>   </a:t>
            </a:r>
            <a:r>
              <a:rPr lang="zh-CN" altLang="en-US" sz="2400" dirty="0" smtClean="0">
                <a:solidFill>
                  <a:schemeClr val="bg1"/>
                </a:solidFill>
                <a:latin typeface="SimHei"/>
                <a:ea typeface="SimHei"/>
                <a:cs typeface="Segoe UI"/>
              </a:rPr>
              <a:t>软件工程</a:t>
            </a:r>
            <a:r>
              <a:rPr lang="zh-CN" altLang="en-US" sz="2400" dirty="0">
                <a:solidFill>
                  <a:schemeClr val="bg1"/>
                </a:solidFill>
                <a:latin typeface="SimHei"/>
                <a:ea typeface="SimHei"/>
                <a:cs typeface="Segoe UI"/>
              </a:rPr>
              <a:t>系列课程教学辅助网站是一个针对软件工程系列课程而建立的</a:t>
            </a:r>
            <a:r>
              <a:rPr lang="zh-CN" altLang="en-US" sz="2400" dirty="0">
                <a:solidFill>
                  <a:srgbClr val="FF0000"/>
                </a:solidFill>
                <a:latin typeface="SimHei"/>
                <a:ea typeface="SimHei"/>
                <a:cs typeface="Segoe UI"/>
              </a:rPr>
              <a:t>开放性交流平台</a:t>
            </a:r>
            <a:r>
              <a:rPr lang="zh-CN" altLang="en-US" sz="2400" dirty="0">
                <a:solidFill>
                  <a:schemeClr val="bg1"/>
                </a:solidFill>
                <a:latin typeface="SimHei"/>
                <a:ea typeface="SimHei"/>
                <a:cs typeface="Segoe UI"/>
              </a:rPr>
              <a:t>，部署在浙江大学城市学院内网中或发布在各大手机应用市场，使对软件工程系列课程感兴趣的</a:t>
            </a:r>
            <a:r>
              <a:rPr lang="zh-CN" altLang="en-US" sz="2400" dirty="0" smtClean="0">
                <a:solidFill>
                  <a:schemeClr val="bg1"/>
                </a:solidFill>
                <a:latin typeface="SimHei"/>
                <a:ea typeface="SimHei"/>
                <a:cs typeface="Segoe UI"/>
              </a:rPr>
              <a:t>同学与老师</a:t>
            </a:r>
            <a:r>
              <a:rPr lang="zh-CN" altLang="en-US" sz="2400" dirty="0">
                <a:solidFill>
                  <a:schemeClr val="bg1"/>
                </a:solidFill>
                <a:latin typeface="SimHei"/>
                <a:ea typeface="SimHei"/>
                <a:cs typeface="Segoe UI"/>
              </a:rPr>
              <a:t>都能够参与其中。目前，浙江大学城市学院没有类似于</a:t>
            </a:r>
            <a:r>
              <a:rPr lang="en-US" altLang="zh-CN" sz="2400" dirty="0">
                <a:solidFill>
                  <a:schemeClr val="bg1"/>
                </a:solidFill>
                <a:latin typeface="SimHei"/>
                <a:ea typeface="SimHei"/>
                <a:cs typeface="Segoe UI"/>
              </a:rPr>
              <a:t>BBS</a:t>
            </a:r>
            <a:r>
              <a:rPr lang="zh-CN" altLang="en-US" sz="2400" dirty="0">
                <a:solidFill>
                  <a:schemeClr val="bg1"/>
                </a:solidFill>
                <a:latin typeface="SimHei"/>
                <a:ea typeface="SimHei"/>
                <a:cs typeface="Segoe UI"/>
              </a:rPr>
              <a:t>的网站，就学习而言，课上的时间有限，同时，</a:t>
            </a:r>
            <a:r>
              <a:rPr lang="zh-CN" altLang="en-US" sz="2400" dirty="0">
                <a:solidFill>
                  <a:srgbClr val="FF0000"/>
                </a:solidFill>
                <a:latin typeface="SimHei"/>
                <a:ea typeface="SimHei"/>
                <a:cs typeface="Segoe UI"/>
              </a:rPr>
              <a:t>多人讨论学习比个人的学习效率要好很多</a:t>
            </a:r>
            <a:r>
              <a:rPr lang="zh-CN" altLang="en-US" sz="2400" dirty="0">
                <a:solidFill>
                  <a:schemeClr val="bg1"/>
                </a:solidFill>
                <a:latin typeface="SimHei"/>
                <a:ea typeface="SimHei"/>
                <a:cs typeface="Segoe UI"/>
              </a:rPr>
              <a:t>，针对这些，我们希望这个网站能成为学生学习、</a:t>
            </a:r>
            <a:r>
              <a:rPr lang="zh-CN" altLang="en-US" sz="2400" dirty="0">
                <a:solidFill>
                  <a:srgbClr val="FF0000"/>
                </a:solidFill>
                <a:latin typeface="SimHei"/>
                <a:ea typeface="SimHei"/>
                <a:cs typeface="Segoe UI"/>
              </a:rPr>
              <a:t>讨论</a:t>
            </a:r>
            <a:r>
              <a:rPr lang="zh-CN" altLang="en-US" sz="2400" dirty="0">
                <a:solidFill>
                  <a:schemeClr val="bg1"/>
                </a:solidFill>
                <a:latin typeface="SimHei"/>
                <a:ea typeface="SimHei"/>
                <a:cs typeface="Segoe UI"/>
              </a:rPr>
              <a:t>、探索的平台。让</a:t>
            </a:r>
            <a:r>
              <a:rPr lang="zh-CN" altLang="en-US" sz="2400" dirty="0" smtClean="0">
                <a:solidFill>
                  <a:schemeClr val="bg1"/>
                </a:solidFill>
                <a:latin typeface="SimHei"/>
                <a:ea typeface="SimHei"/>
                <a:cs typeface="Segoe UI"/>
              </a:rPr>
              <a:t>学生与老师</a:t>
            </a:r>
            <a:r>
              <a:rPr lang="zh-CN" altLang="en-US" sz="2400" dirty="0">
                <a:solidFill>
                  <a:schemeClr val="bg1"/>
                </a:solidFill>
                <a:latin typeface="SimHei"/>
                <a:ea typeface="SimHei"/>
                <a:cs typeface="Segoe UI"/>
              </a:rPr>
              <a:t>都能够参与进来，营造一种积极向上的学习氛围，由学生、老师共同自主自发地提供资源的长期持续更新与扩充，以提供充足的学习资源支持。最终达到更好的学习效果。</a:t>
            </a:r>
            <a:r>
              <a:rPr lang="zh-CN" altLang="en-US" sz="2400" dirty="0">
                <a:solidFill>
                  <a:schemeClr val="bg1"/>
                </a:solidFill>
                <a:latin typeface="SimHei"/>
                <a:ea typeface="SimHei"/>
                <a:cs typeface="宋体"/>
              </a:rPr>
              <a:t> </a:t>
            </a:r>
          </a:p>
          <a:p>
            <a:endParaRPr lang="zh-CN" altLang="en-US" sz="2400" dirty="0">
              <a:solidFill>
                <a:schemeClr val="bg1"/>
              </a:solidFill>
            </a:endParaRPr>
          </a:p>
        </p:txBody>
      </p:sp>
    </p:spTree>
    <p:extLst>
      <p:ext uri="{BB962C8B-B14F-4D97-AF65-F5344CB8AC3E}">
        <p14:creationId xmlns:p14="http://schemas.microsoft.com/office/powerpoint/2010/main" val="1684713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9A8C2C67-FD89-49ED-B8CA-7BD7E03CD381}"/>
              </a:ext>
            </a:extLst>
          </p:cNvPr>
          <p:cNvGraphicFramePr>
            <a:graphicFrameLocks noGrp="1"/>
          </p:cNvGraphicFramePr>
          <p:nvPr>
            <p:extLst>
              <p:ext uri="{D42A27DB-BD31-4B8C-83A1-F6EECF244321}">
                <p14:modId xmlns:p14="http://schemas.microsoft.com/office/powerpoint/2010/main" val="153421438"/>
              </p:ext>
            </p:extLst>
          </p:nvPr>
        </p:nvGraphicFramePr>
        <p:xfrm>
          <a:off x="2090059" y="1106723"/>
          <a:ext cx="8868227" cy="5117817"/>
        </p:xfrm>
        <a:graphic>
          <a:graphicData uri="http://schemas.openxmlformats.org/drawingml/2006/table">
            <a:tbl>
              <a:tblPr firstRow="1" bandRow="1">
                <a:tableStyleId>{5C22544A-7EE6-4342-B048-85BDC9FD1C3A}</a:tableStyleId>
              </a:tblPr>
              <a:tblGrid>
                <a:gridCol w="1194286">
                  <a:extLst>
                    <a:ext uri="{9D8B030D-6E8A-4147-A177-3AD203B41FA5}">
                      <a16:colId xmlns:a16="http://schemas.microsoft.com/office/drawing/2014/main" val="3939470558"/>
                    </a:ext>
                  </a:extLst>
                </a:gridCol>
                <a:gridCol w="5996855">
                  <a:extLst>
                    <a:ext uri="{9D8B030D-6E8A-4147-A177-3AD203B41FA5}">
                      <a16:colId xmlns:a16="http://schemas.microsoft.com/office/drawing/2014/main" val="4011224785"/>
                    </a:ext>
                  </a:extLst>
                </a:gridCol>
                <a:gridCol w="1677086">
                  <a:extLst>
                    <a:ext uri="{9D8B030D-6E8A-4147-A177-3AD203B41FA5}">
                      <a16:colId xmlns:a16="http://schemas.microsoft.com/office/drawing/2014/main" val="1553466017"/>
                    </a:ext>
                  </a:extLst>
                </a:gridCol>
              </a:tblGrid>
              <a:tr h="672846">
                <a:tc>
                  <a:txBody>
                    <a:bodyPr/>
                    <a:lstStyle/>
                    <a:p>
                      <a:pPr algn="ctr" rtl="0" fontAlgn="base"/>
                      <a:r>
                        <a:rPr lang="zh-CN" altLang="en-US" sz="1800">
                          <a:solidFill>
                            <a:schemeClr val="tx1"/>
                          </a:solidFill>
                          <a:effectLst/>
                          <a:latin typeface="黑体" panose="02010609060101010101" pitchFamily="49" charset="-122"/>
                          <a:ea typeface="黑体" panose="02010609060101010101" pitchFamily="49" charset="-122"/>
                        </a:rPr>
                        <a:t>里程碑 </a:t>
                      </a:r>
                    </a:p>
                  </a:txBody>
                  <a:tcPr anchor="ctr"/>
                </a:tc>
                <a:tc>
                  <a:txBody>
                    <a:bodyPr/>
                    <a:lstStyle/>
                    <a:p>
                      <a:pPr algn="ctr" rtl="0" fontAlgn="base"/>
                      <a:r>
                        <a:rPr lang="zh-CN" altLang="en-US" sz="1800" dirty="0">
                          <a:solidFill>
                            <a:schemeClr val="tx1"/>
                          </a:solidFill>
                          <a:effectLst/>
                          <a:latin typeface="黑体" panose="02010609060101010101" pitchFamily="49" charset="-122"/>
                          <a:ea typeface="黑体" panose="02010609060101010101" pitchFamily="49" charset="-122"/>
                        </a:rPr>
                        <a:t>需提交文件 </a:t>
                      </a:r>
                    </a:p>
                  </a:txBody>
                  <a:tcPr anchor="ctr"/>
                </a:tc>
                <a:tc>
                  <a:txBody>
                    <a:bodyPr/>
                    <a:lstStyle/>
                    <a:p>
                      <a:pPr algn="ctr" rtl="0" fontAlgn="base"/>
                      <a:r>
                        <a:rPr lang="zh-CN" altLang="en-US" sz="1800" dirty="0">
                          <a:solidFill>
                            <a:schemeClr val="tx1"/>
                          </a:solidFill>
                          <a:effectLst/>
                          <a:latin typeface="黑体" panose="02010609060101010101" pitchFamily="49" charset="-122"/>
                          <a:ea typeface="黑体" panose="02010609060101010101" pitchFamily="49" charset="-122"/>
                        </a:rPr>
                        <a:t>负责人 </a:t>
                      </a:r>
                    </a:p>
                  </a:txBody>
                  <a:tcPr anchor="ctr"/>
                </a:tc>
                <a:extLst>
                  <a:ext uri="{0D108BD9-81ED-4DB2-BD59-A6C34878D82A}">
                    <a16:rowId xmlns:a16="http://schemas.microsoft.com/office/drawing/2014/main" val="3823503477"/>
                  </a:ext>
                </a:extLst>
              </a:tr>
              <a:tr h="405933">
                <a:tc>
                  <a:txBody>
                    <a:bodyPr/>
                    <a:lstStyle/>
                    <a:p>
                      <a:pPr algn="ctr" rtl="0" fontAlgn="base"/>
                      <a:r>
                        <a:rPr lang="en-US" sz="1800" dirty="0">
                          <a:solidFill>
                            <a:schemeClr val="tx1"/>
                          </a:solidFill>
                          <a:effectLst/>
                          <a:latin typeface="黑体" panose="02010609060101010101" pitchFamily="49" charset="-122"/>
                          <a:ea typeface="黑体" panose="02010609060101010101" pitchFamily="49" charset="-122"/>
                        </a:rPr>
                        <a:t>M0 </a:t>
                      </a:r>
                      <a:endParaRPr lang="en-US" sz="1800">
                        <a:solidFill>
                          <a:schemeClr val="tx1"/>
                        </a:solidFill>
                        <a:effectLst/>
                        <a:latin typeface="黑体" panose="02010609060101010101" pitchFamily="49" charset="-122"/>
                        <a:ea typeface="黑体" panose="02010609060101010101" pitchFamily="49" charset="-122"/>
                      </a:endParaRPr>
                    </a:p>
                  </a:txBody>
                  <a:tcPr anchor="ctr"/>
                </a:tc>
                <a:tc>
                  <a:txBody>
                    <a:bodyPr/>
                    <a:lstStyle/>
                    <a:p>
                      <a:pPr algn="ctr" rtl="0" fontAlgn="base"/>
                      <a:r>
                        <a:rPr lang="zh-CN" altLang="en-US" sz="1800">
                          <a:solidFill>
                            <a:schemeClr val="tx1"/>
                          </a:solidFill>
                          <a:effectLst/>
                          <a:latin typeface="黑体" panose="02010609060101010101" pitchFamily="49" charset="-122"/>
                          <a:ea typeface="黑体" panose="02010609060101010101" pitchFamily="49" charset="-122"/>
                        </a:rPr>
                        <a:t>项目可行性报告 </a:t>
                      </a:r>
                    </a:p>
                  </a:txBody>
                  <a:tcPr anchor="ctr"/>
                </a:tc>
                <a:tc>
                  <a:txBody>
                    <a:bodyPr/>
                    <a:lstStyle/>
                    <a:p>
                      <a:pPr algn="ctr" rtl="0" fontAlgn="base"/>
                      <a:r>
                        <a:rPr lang="zh-CN" altLang="en-US" sz="1800">
                          <a:solidFill>
                            <a:schemeClr val="tx1"/>
                          </a:solidFill>
                          <a:effectLst/>
                          <a:latin typeface="黑体" panose="02010609060101010101" pitchFamily="49" charset="-122"/>
                          <a:ea typeface="黑体" panose="02010609060101010101" pitchFamily="49" charset="-122"/>
                        </a:rPr>
                        <a:t>黄叶轩 </a:t>
                      </a:r>
                    </a:p>
                  </a:txBody>
                  <a:tcPr anchor="ctr"/>
                </a:tc>
                <a:extLst>
                  <a:ext uri="{0D108BD9-81ED-4DB2-BD59-A6C34878D82A}">
                    <a16:rowId xmlns:a16="http://schemas.microsoft.com/office/drawing/2014/main" val="3138688365"/>
                  </a:ext>
                </a:extLst>
              </a:tr>
              <a:tr h="669791">
                <a:tc>
                  <a:txBody>
                    <a:bodyPr/>
                    <a:lstStyle/>
                    <a:p>
                      <a:pPr algn="ctr" rtl="0" fontAlgn="base"/>
                      <a:r>
                        <a:rPr lang="en-US" sz="1800" dirty="0">
                          <a:solidFill>
                            <a:schemeClr val="tx1"/>
                          </a:solidFill>
                          <a:effectLst/>
                          <a:latin typeface="黑体" panose="02010609060101010101" pitchFamily="49" charset="-122"/>
                          <a:ea typeface="黑体" panose="02010609060101010101" pitchFamily="49" charset="-122"/>
                        </a:rPr>
                        <a:t>M1 </a:t>
                      </a:r>
                      <a:endParaRPr lang="en-US" sz="1800">
                        <a:solidFill>
                          <a:schemeClr val="tx1"/>
                        </a:solidFill>
                        <a:effectLst/>
                        <a:latin typeface="黑体" panose="02010609060101010101" pitchFamily="49" charset="-122"/>
                        <a:ea typeface="黑体" panose="02010609060101010101" pitchFamily="49" charset="-122"/>
                      </a:endParaRPr>
                    </a:p>
                  </a:txBody>
                  <a:tcPr anchor="ctr"/>
                </a:tc>
                <a:tc>
                  <a:txBody>
                    <a:bodyPr/>
                    <a:lstStyle/>
                    <a:p>
                      <a:pPr algn="ctr" rtl="0" fontAlgn="base"/>
                      <a:r>
                        <a:rPr lang="zh-CN" altLang="en-US" sz="1800" dirty="0">
                          <a:solidFill>
                            <a:schemeClr val="tx1"/>
                          </a:solidFill>
                          <a:effectLst/>
                          <a:latin typeface="黑体" panose="02010609060101010101" pitchFamily="49" charset="-122"/>
                          <a:ea typeface="黑体" panose="02010609060101010101" pitchFamily="49" charset="-122"/>
                        </a:rPr>
                        <a:t>项目章程、项目总体计划、 </a:t>
                      </a:r>
                    </a:p>
                    <a:p>
                      <a:pPr algn="ctr" rtl="0" fontAlgn="base"/>
                      <a:r>
                        <a:rPr lang="zh-CN" altLang="en-US" sz="1800" dirty="0">
                          <a:solidFill>
                            <a:schemeClr val="tx1"/>
                          </a:solidFill>
                          <a:effectLst/>
                          <a:latin typeface="黑体" panose="02010609060101010101" pitchFamily="49" charset="-122"/>
                          <a:ea typeface="黑体" panose="02010609060101010101" pitchFamily="49" charset="-122"/>
                        </a:rPr>
                        <a:t>需求工程计划</a:t>
                      </a:r>
                      <a:r>
                        <a:rPr lang="en-US" altLang="zh-CN" sz="1800" dirty="0">
                          <a:solidFill>
                            <a:schemeClr val="tx1"/>
                          </a:solidFill>
                          <a:effectLst/>
                          <a:latin typeface="黑体" panose="02010609060101010101" pitchFamily="49" charset="-122"/>
                          <a:ea typeface="黑体" panose="02010609060101010101" pitchFamily="49" charset="-122"/>
                        </a:rPr>
                        <a:t>-</a:t>
                      </a:r>
                      <a:r>
                        <a:rPr lang="zh-CN" altLang="en-US" sz="1800" dirty="0">
                          <a:solidFill>
                            <a:schemeClr val="tx1"/>
                          </a:solidFill>
                          <a:effectLst/>
                          <a:latin typeface="黑体" panose="02010609060101010101" pitchFamily="49" charset="-122"/>
                          <a:ea typeface="黑体" panose="02010609060101010101" pitchFamily="49" charset="-122"/>
                        </a:rPr>
                        <a:t>初步 </a:t>
                      </a:r>
                    </a:p>
                  </a:txBody>
                  <a:tcPr anchor="ctr"/>
                </a:tc>
                <a:tc>
                  <a:txBody>
                    <a:bodyPr/>
                    <a:lstStyle/>
                    <a:p>
                      <a:pPr algn="ctr" rtl="0" fontAlgn="base"/>
                      <a:r>
                        <a:rPr lang="zh-CN" altLang="en-US" sz="1800" dirty="0" smtClean="0">
                          <a:solidFill>
                            <a:schemeClr val="tx1"/>
                          </a:solidFill>
                          <a:effectLst/>
                          <a:latin typeface="黑体" panose="02010609060101010101" pitchFamily="49" charset="-122"/>
                          <a:ea typeface="黑体" panose="02010609060101010101" pitchFamily="49" charset="-122"/>
                        </a:rPr>
                        <a:t>黄叶轩</a:t>
                      </a:r>
                      <a:r>
                        <a:rPr lang="zh-CN" altLang="en-US" sz="1800" dirty="0">
                          <a:solidFill>
                            <a:schemeClr val="tx1"/>
                          </a:solidFill>
                          <a:effectLst/>
                          <a:latin typeface="黑体" panose="02010609060101010101" pitchFamily="49" charset="-122"/>
                          <a:ea typeface="黑体" panose="02010609060101010101" pitchFamily="49" charset="-122"/>
                        </a:rPr>
                        <a:t> </a:t>
                      </a:r>
                    </a:p>
                  </a:txBody>
                  <a:tcPr anchor="ctr"/>
                </a:tc>
                <a:extLst>
                  <a:ext uri="{0D108BD9-81ED-4DB2-BD59-A6C34878D82A}">
                    <a16:rowId xmlns:a16="http://schemas.microsoft.com/office/drawing/2014/main" val="1907746833"/>
                  </a:ext>
                </a:extLst>
              </a:tr>
              <a:tr h="405933">
                <a:tc>
                  <a:txBody>
                    <a:bodyPr/>
                    <a:lstStyle/>
                    <a:p>
                      <a:pPr algn="ctr" rtl="0" fontAlgn="base"/>
                      <a:r>
                        <a:rPr lang="en-US" sz="1800" dirty="0">
                          <a:solidFill>
                            <a:schemeClr val="tx1"/>
                          </a:solidFill>
                          <a:effectLst/>
                          <a:latin typeface="黑体" panose="02010609060101010101" pitchFamily="49" charset="-122"/>
                          <a:ea typeface="黑体" panose="02010609060101010101" pitchFamily="49" charset="-122"/>
                        </a:rPr>
                        <a:t>M2 </a:t>
                      </a:r>
                      <a:endParaRPr lang="en-US" sz="1800">
                        <a:solidFill>
                          <a:schemeClr val="tx1"/>
                        </a:solidFill>
                        <a:effectLst/>
                        <a:latin typeface="黑体" panose="02010609060101010101" pitchFamily="49" charset="-122"/>
                        <a:ea typeface="黑体" panose="02010609060101010101" pitchFamily="49" charset="-122"/>
                      </a:endParaRPr>
                    </a:p>
                  </a:txBody>
                  <a:tcPr anchor="ctr"/>
                </a:tc>
                <a:tc>
                  <a:txBody>
                    <a:bodyPr/>
                    <a:lstStyle/>
                    <a:p>
                      <a:pPr algn="ctr" rtl="0" fontAlgn="base"/>
                      <a:r>
                        <a:rPr lang="zh-CN" altLang="en-US" sz="1800">
                          <a:solidFill>
                            <a:schemeClr val="tx1"/>
                          </a:solidFill>
                          <a:effectLst/>
                          <a:latin typeface="黑体" panose="02010609060101010101" pitchFamily="49" charset="-122"/>
                          <a:ea typeface="黑体" panose="02010609060101010101" pitchFamily="49" charset="-122"/>
                        </a:rPr>
                        <a:t>质量保证计划 </a:t>
                      </a:r>
                    </a:p>
                  </a:txBody>
                  <a:tcPr anchor="ctr"/>
                </a:tc>
                <a:tc>
                  <a:txBody>
                    <a:bodyPr/>
                    <a:lstStyle/>
                    <a:p>
                      <a:pPr algn="ctr" rtl="0" fontAlgn="base"/>
                      <a:r>
                        <a:rPr lang="zh-CN" altLang="en-US" sz="1800" dirty="0" smtClean="0">
                          <a:solidFill>
                            <a:schemeClr val="tx1"/>
                          </a:solidFill>
                          <a:effectLst/>
                          <a:latin typeface="黑体" panose="02010609060101010101" pitchFamily="49" charset="-122"/>
                          <a:ea typeface="黑体" panose="02010609060101010101" pitchFamily="49" charset="-122"/>
                        </a:rPr>
                        <a:t>陈俊仁</a:t>
                      </a:r>
                      <a:r>
                        <a:rPr lang="zh-CN" altLang="en-US" sz="1800" dirty="0">
                          <a:solidFill>
                            <a:schemeClr val="tx1"/>
                          </a:solidFill>
                          <a:effectLst/>
                          <a:latin typeface="黑体" panose="02010609060101010101" pitchFamily="49" charset="-122"/>
                          <a:ea typeface="黑体" panose="02010609060101010101" pitchFamily="49" charset="-122"/>
                        </a:rPr>
                        <a:t> </a:t>
                      </a:r>
                    </a:p>
                  </a:txBody>
                  <a:tcPr anchor="ctr"/>
                </a:tc>
                <a:extLst>
                  <a:ext uri="{0D108BD9-81ED-4DB2-BD59-A6C34878D82A}">
                    <a16:rowId xmlns:a16="http://schemas.microsoft.com/office/drawing/2014/main" val="838025221"/>
                  </a:ext>
                </a:extLst>
              </a:tr>
              <a:tr h="405933">
                <a:tc>
                  <a:txBody>
                    <a:bodyPr/>
                    <a:lstStyle/>
                    <a:p>
                      <a:pPr algn="ctr" rtl="0" fontAlgn="base"/>
                      <a:r>
                        <a:rPr lang="en-US" sz="1800" dirty="0">
                          <a:solidFill>
                            <a:schemeClr val="tx1"/>
                          </a:solidFill>
                          <a:effectLst/>
                          <a:latin typeface="黑体" panose="02010609060101010101" pitchFamily="49" charset="-122"/>
                          <a:ea typeface="黑体" panose="02010609060101010101" pitchFamily="49" charset="-122"/>
                        </a:rPr>
                        <a:t>M3 </a:t>
                      </a:r>
                      <a:endParaRPr lang="en-US" sz="1800">
                        <a:solidFill>
                          <a:schemeClr val="tx1"/>
                        </a:solidFill>
                        <a:effectLst/>
                        <a:latin typeface="黑体" panose="02010609060101010101" pitchFamily="49" charset="-122"/>
                        <a:ea typeface="黑体" panose="02010609060101010101" pitchFamily="49" charset="-122"/>
                      </a:endParaRPr>
                    </a:p>
                  </a:txBody>
                  <a:tcPr anchor="ctr"/>
                </a:tc>
                <a:tc>
                  <a:txBody>
                    <a:bodyPr/>
                    <a:lstStyle/>
                    <a:p>
                      <a:pPr algn="ctr" rtl="0" fontAlgn="base"/>
                      <a:r>
                        <a:rPr lang="zh-CN" altLang="en-US" sz="1800">
                          <a:solidFill>
                            <a:schemeClr val="tx1"/>
                          </a:solidFill>
                          <a:effectLst/>
                          <a:latin typeface="黑体" panose="02010609060101010101" pitchFamily="49" charset="-122"/>
                          <a:ea typeface="黑体" panose="02010609060101010101" pitchFamily="49" charset="-122"/>
                        </a:rPr>
                        <a:t>需求工程计划</a:t>
                      </a:r>
                      <a:r>
                        <a:rPr lang="en-US" altLang="zh-CN" sz="1800" dirty="0">
                          <a:solidFill>
                            <a:schemeClr val="tx1"/>
                          </a:solidFill>
                          <a:effectLst/>
                          <a:latin typeface="黑体" panose="02010609060101010101" pitchFamily="49" charset="-122"/>
                          <a:ea typeface="黑体" panose="02010609060101010101" pitchFamily="49" charset="-122"/>
                        </a:rPr>
                        <a:t>-</a:t>
                      </a:r>
                      <a:r>
                        <a:rPr lang="zh-CN" altLang="en-US" sz="1800">
                          <a:solidFill>
                            <a:schemeClr val="tx1"/>
                          </a:solidFill>
                          <a:effectLst/>
                          <a:latin typeface="黑体" panose="02010609060101010101" pitchFamily="49" charset="-122"/>
                          <a:ea typeface="黑体" panose="02010609060101010101" pitchFamily="49" charset="-122"/>
                        </a:rPr>
                        <a:t>成稿</a:t>
                      </a:r>
                      <a:r>
                        <a:rPr lang="en-US" altLang="zh-CN" sz="1800" dirty="0">
                          <a:solidFill>
                            <a:schemeClr val="tx1"/>
                          </a:solidFill>
                          <a:effectLst/>
                          <a:latin typeface="黑体" panose="02010609060101010101" pitchFamily="49" charset="-122"/>
                          <a:ea typeface="黑体" panose="02010609060101010101" pitchFamily="49" charset="-122"/>
                        </a:rPr>
                        <a:t>+</a:t>
                      </a:r>
                      <a:r>
                        <a:rPr lang="zh-CN" altLang="en-US" sz="1800">
                          <a:solidFill>
                            <a:schemeClr val="tx1"/>
                          </a:solidFill>
                          <a:effectLst/>
                          <a:latin typeface="黑体" panose="02010609060101010101" pitchFamily="49" charset="-122"/>
                          <a:ea typeface="黑体" panose="02010609060101010101" pitchFamily="49" charset="-122"/>
                        </a:rPr>
                        <a:t>评审 </a:t>
                      </a:r>
                    </a:p>
                  </a:txBody>
                  <a:tcPr anchor="ctr"/>
                </a:tc>
                <a:tc>
                  <a:txBody>
                    <a:bodyPr/>
                    <a:lstStyle/>
                    <a:p>
                      <a:pPr algn="ctr" rtl="0" fontAlgn="base"/>
                      <a:r>
                        <a:rPr lang="zh-CN" altLang="en-US" sz="1800" dirty="0" smtClean="0">
                          <a:solidFill>
                            <a:schemeClr val="tx1"/>
                          </a:solidFill>
                          <a:effectLst/>
                          <a:latin typeface="黑体" panose="02010609060101010101" pitchFamily="49" charset="-122"/>
                          <a:ea typeface="黑体" panose="02010609060101010101" pitchFamily="49" charset="-122"/>
                        </a:rPr>
                        <a:t>陈苏民</a:t>
                      </a:r>
                      <a:endParaRPr lang="zh-CN" altLang="en-US" sz="1800" dirty="0">
                        <a:solidFill>
                          <a:schemeClr val="tx1"/>
                        </a:solidFill>
                        <a:effectLst/>
                        <a:latin typeface="黑体" panose="02010609060101010101" pitchFamily="49" charset="-122"/>
                        <a:ea typeface="黑体" panose="02010609060101010101" pitchFamily="49" charset="-122"/>
                      </a:endParaRPr>
                    </a:p>
                  </a:txBody>
                  <a:tcPr anchor="ctr"/>
                </a:tc>
                <a:extLst>
                  <a:ext uri="{0D108BD9-81ED-4DB2-BD59-A6C34878D82A}">
                    <a16:rowId xmlns:a16="http://schemas.microsoft.com/office/drawing/2014/main" val="173818462"/>
                  </a:ext>
                </a:extLst>
              </a:tr>
              <a:tr h="405933">
                <a:tc>
                  <a:txBody>
                    <a:bodyPr/>
                    <a:lstStyle/>
                    <a:p>
                      <a:pPr algn="ctr" rtl="0" fontAlgn="base"/>
                      <a:r>
                        <a:rPr lang="en-US" sz="1800" dirty="0">
                          <a:solidFill>
                            <a:schemeClr val="tx1"/>
                          </a:solidFill>
                          <a:effectLst/>
                          <a:latin typeface="黑体" panose="02010609060101010101" pitchFamily="49" charset="-122"/>
                          <a:ea typeface="黑体" panose="02010609060101010101" pitchFamily="49" charset="-122"/>
                        </a:rPr>
                        <a:t>M4 </a:t>
                      </a:r>
                      <a:endParaRPr lang="en-US" sz="1800">
                        <a:solidFill>
                          <a:schemeClr val="tx1"/>
                        </a:solidFill>
                        <a:effectLst/>
                        <a:latin typeface="黑体" panose="02010609060101010101" pitchFamily="49" charset="-122"/>
                        <a:ea typeface="黑体" panose="02010609060101010101" pitchFamily="49" charset="-122"/>
                      </a:endParaRPr>
                    </a:p>
                  </a:txBody>
                  <a:tcPr anchor="ctr"/>
                </a:tc>
                <a:tc>
                  <a:txBody>
                    <a:bodyPr/>
                    <a:lstStyle/>
                    <a:p>
                      <a:pPr algn="ctr" rtl="0" fontAlgn="base"/>
                      <a:r>
                        <a:rPr lang="zh-CN" altLang="en-US" sz="1800">
                          <a:solidFill>
                            <a:schemeClr val="tx1"/>
                          </a:solidFill>
                          <a:effectLst/>
                          <a:latin typeface="黑体" panose="02010609060101010101" pitchFamily="49" charset="-122"/>
                          <a:ea typeface="黑体" panose="02010609060101010101" pitchFamily="49" charset="-122"/>
                        </a:rPr>
                        <a:t>软件需求规格说明书 </a:t>
                      </a:r>
                    </a:p>
                  </a:txBody>
                  <a:tcPr anchor="ctr"/>
                </a:tc>
                <a:tc>
                  <a:txBody>
                    <a:bodyPr/>
                    <a:lstStyle/>
                    <a:p>
                      <a:pPr algn="ctr" rtl="0" fontAlgn="base"/>
                      <a:r>
                        <a:rPr lang="zh-CN" altLang="en-US" sz="1800" dirty="0" smtClean="0">
                          <a:solidFill>
                            <a:schemeClr val="tx1"/>
                          </a:solidFill>
                          <a:effectLst/>
                          <a:latin typeface="黑体" panose="02010609060101010101" pitchFamily="49" charset="-122"/>
                          <a:ea typeface="黑体" panose="02010609060101010101" pitchFamily="49" charset="-122"/>
                        </a:rPr>
                        <a:t>徐双铅</a:t>
                      </a:r>
                      <a:endParaRPr lang="zh-CN" altLang="en-US" sz="1800" dirty="0">
                        <a:solidFill>
                          <a:schemeClr val="tx1"/>
                        </a:solidFill>
                        <a:effectLst/>
                        <a:latin typeface="黑体" panose="02010609060101010101" pitchFamily="49" charset="-122"/>
                        <a:ea typeface="黑体" panose="02010609060101010101" pitchFamily="49" charset="-122"/>
                      </a:endParaRPr>
                    </a:p>
                  </a:txBody>
                  <a:tcPr anchor="ctr"/>
                </a:tc>
                <a:extLst>
                  <a:ext uri="{0D108BD9-81ED-4DB2-BD59-A6C34878D82A}">
                    <a16:rowId xmlns:a16="http://schemas.microsoft.com/office/drawing/2014/main" val="3748165582"/>
                  </a:ext>
                </a:extLst>
              </a:tr>
              <a:tr h="669791">
                <a:tc>
                  <a:txBody>
                    <a:bodyPr/>
                    <a:lstStyle/>
                    <a:p>
                      <a:pPr algn="ctr" rtl="0" fontAlgn="base"/>
                      <a:r>
                        <a:rPr lang="en-US" sz="1800" dirty="0">
                          <a:solidFill>
                            <a:schemeClr val="tx1"/>
                          </a:solidFill>
                          <a:effectLst/>
                          <a:latin typeface="黑体" panose="02010609060101010101" pitchFamily="49" charset="-122"/>
                          <a:ea typeface="黑体" panose="02010609060101010101" pitchFamily="49" charset="-122"/>
                        </a:rPr>
                        <a:t>M5 </a:t>
                      </a:r>
                      <a:endParaRPr lang="en-US" sz="1800">
                        <a:solidFill>
                          <a:schemeClr val="tx1"/>
                        </a:solidFill>
                        <a:effectLst/>
                        <a:latin typeface="黑体" panose="02010609060101010101" pitchFamily="49" charset="-122"/>
                        <a:ea typeface="黑体" panose="02010609060101010101" pitchFamily="49" charset="-122"/>
                      </a:endParaRPr>
                    </a:p>
                  </a:txBody>
                  <a:tcPr anchor="ctr"/>
                </a:tc>
                <a:tc>
                  <a:txBody>
                    <a:bodyPr/>
                    <a:lstStyle/>
                    <a:p>
                      <a:pPr algn="ctr" rtl="0" fontAlgn="base"/>
                      <a:r>
                        <a:rPr lang="zh-CN" altLang="en-US" sz="1800" dirty="0">
                          <a:solidFill>
                            <a:schemeClr val="tx1"/>
                          </a:solidFill>
                          <a:effectLst/>
                          <a:latin typeface="黑体" panose="02010609060101010101" pitchFamily="49" charset="-122"/>
                          <a:ea typeface="黑体" panose="02010609060101010101" pitchFamily="49" charset="-122"/>
                        </a:rPr>
                        <a:t>软件需求变更文档、 </a:t>
                      </a:r>
                    </a:p>
                    <a:p>
                      <a:pPr algn="ctr" rtl="0" fontAlgn="base"/>
                      <a:r>
                        <a:rPr lang="zh-CN" altLang="en-US" sz="1800" dirty="0">
                          <a:solidFill>
                            <a:schemeClr val="tx1"/>
                          </a:solidFill>
                          <a:effectLst/>
                          <a:latin typeface="黑体" panose="02010609060101010101" pitchFamily="49" charset="-122"/>
                          <a:ea typeface="黑体" panose="02010609060101010101" pitchFamily="49" charset="-122"/>
                        </a:rPr>
                        <a:t>系统设计与实现计划 </a:t>
                      </a:r>
                    </a:p>
                  </a:txBody>
                  <a:tcPr anchor="ctr"/>
                </a:tc>
                <a:tc>
                  <a:txBody>
                    <a:bodyPr/>
                    <a:lstStyle/>
                    <a:p>
                      <a:pPr algn="ctr" rtl="0" fontAlgn="base"/>
                      <a:r>
                        <a:rPr lang="zh-CN" altLang="en-US" sz="1800" dirty="0" smtClean="0">
                          <a:solidFill>
                            <a:schemeClr val="tx1"/>
                          </a:solidFill>
                          <a:effectLst/>
                          <a:latin typeface="黑体" panose="02010609060101010101" pitchFamily="49" charset="-122"/>
                          <a:ea typeface="黑体" panose="02010609060101010101" pitchFamily="49" charset="-122"/>
                        </a:rPr>
                        <a:t>吕迪</a:t>
                      </a:r>
                      <a:endParaRPr lang="zh-CN" altLang="en-US" sz="1800" dirty="0">
                        <a:solidFill>
                          <a:schemeClr val="tx1"/>
                        </a:solidFill>
                        <a:effectLst/>
                        <a:latin typeface="黑体" panose="02010609060101010101" pitchFamily="49" charset="-122"/>
                        <a:ea typeface="黑体" panose="02010609060101010101" pitchFamily="49" charset="-122"/>
                      </a:endParaRPr>
                    </a:p>
                  </a:txBody>
                  <a:tcPr anchor="ctr"/>
                </a:tc>
                <a:extLst>
                  <a:ext uri="{0D108BD9-81ED-4DB2-BD59-A6C34878D82A}">
                    <a16:rowId xmlns:a16="http://schemas.microsoft.com/office/drawing/2014/main" val="861355506"/>
                  </a:ext>
                </a:extLst>
              </a:tr>
              <a:tr h="405933">
                <a:tc>
                  <a:txBody>
                    <a:bodyPr/>
                    <a:lstStyle/>
                    <a:p>
                      <a:pPr algn="ctr" rtl="0" fontAlgn="base"/>
                      <a:r>
                        <a:rPr lang="en-US" sz="1800" dirty="0">
                          <a:solidFill>
                            <a:schemeClr val="tx1"/>
                          </a:solidFill>
                          <a:effectLst/>
                          <a:latin typeface="黑体" panose="02010609060101010101" pitchFamily="49" charset="-122"/>
                          <a:ea typeface="黑体" panose="02010609060101010101" pitchFamily="49" charset="-122"/>
                        </a:rPr>
                        <a:t>M6 </a:t>
                      </a:r>
                      <a:endParaRPr lang="en-US" sz="1800">
                        <a:solidFill>
                          <a:schemeClr val="tx1"/>
                        </a:solidFill>
                        <a:effectLst/>
                        <a:latin typeface="黑体" panose="02010609060101010101" pitchFamily="49" charset="-122"/>
                        <a:ea typeface="黑体" panose="02010609060101010101" pitchFamily="49" charset="-122"/>
                      </a:endParaRPr>
                    </a:p>
                  </a:txBody>
                  <a:tcPr anchor="ctr"/>
                </a:tc>
                <a:tc>
                  <a:txBody>
                    <a:bodyPr/>
                    <a:lstStyle/>
                    <a:p>
                      <a:pPr algn="ctr" rtl="0" fontAlgn="base"/>
                      <a:r>
                        <a:rPr lang="zh-CN" altLang="en-US" sz="1800" dirty="0">
                          <a:solidFill>
                            <a:schemeClr val="tx1"/>
                          </a:solidFill>
                          <a:effectLst/>
                          <a:latin typeface="黑体" panose="02010609060101010101" pitchFamily="49" charset="-122"/>
                          <a:ea typeface="黑体" panose="02010609060101010101" pitchFamily="49" charset="-122"/>
                        </a:rPr>
                        <a:t>软件概要设计说明 </a:t>
                      </a:r>
                    </a:p>
                  </a:txBody>
                  <a:tcPr anchor="ctr"/>
                </a:tc>
                <a:tc>
                  <a:txBody>
                    <a:bodyPr/>
                    <a:lstStyle/>
                    <a:p>
                      <a:pPr algn="ctr" rtl="0" fontAlgn="base"/>
                      <a:r>
                        <a:rPr lang="zh-CN" altLang="en-US" sz="1800" dirty="0">
                          <a:solidFill>
                            <a:schemeClr val="tx1"/>
                          </a:solidFill>
                          <a:effectLst/>
                          <a:latin typeface="黑体" panose="02010609060101010101" pitchFamily="49" charset="-122"/>
                          <a:ea typeface="黑体" panose="02010609060101010101" pitchFamily="49" charset="-122"/>
                        </a:rPr>
                        <a:t>徐双铅 </a:t>
                      </a:r>
                    </a:p>
                  </a:txBody>
                  <a:tcPr anchor="ctr"/>
                </a:tc>
                <a:extLst>
                  <a:ext uri="{0D108BD9-81ED-4DB2-BD59-A6C34878D82A}">
                    <a16:rowId xmlns:a16="http://schemas.microsoft.com/office/drawing/2014/main" val="3699909399"/>
                  </a:ext>
                </a:extLst>
              </a:tr>
              <a:tr h="669791">
                <a:tc>
                  <a:txBody>
                    <a:bodyPr/>
                    <a:lstStyle/>
                    <a:p>
                      <a:pPr algn="ctr" rtl="0" fontAlgn="base"/>
                      <a:r>
                        <a:rPr lang="en-US" sz="1800" dirty="0">
                          <a:solidFill>
                            <a:schemeClr val="tx1"/>
                          </a:solidFill>
                          <a:effectLst/>
                          <a:latin typeface="黑体" panose="02010609060101010101" pitchFamily="49" charset="-122"/>
                          <a:ea typeface="黑体" panose="02010609060101010101" pitchFamily="49" charset="-122"/>
                        </a:rPr>
                        <a:t>M7 </a:t>
                      </a:r>
                      <a:endParaRPr lang="en-US" sz="1800">
                        <a:solidFill>
                          <a:schemeClr val="tx1"/>
                        </a:solidFill>
                        <a:effectLst/>
                        <a:latin typeface="黑体" panose="02010609060101010101" pitchFamily="49" charset="-122"/>
                        <a:ea typeface="黑体" panose="02010609060101010101" pitchFamily="49" charset="-122"/>
                      </a:endParaRPr>
                    </a:p>
                  </a:txBody>
                  <a:tcPr anchor="ctr"/>
                </a:tc>
                <a:tc>
                  <a:txBody>
                    <a:bodyPr/>
                    <a:lstStyle/>
                    <a:p>
                      <a:pPr algn="ctr" rtl="0" fontAlgn="base"/>
                      <a:r>
                        <a:rPr lang="zh-CN" altLang="en-US" sz="1800" dirty="0">
                          <a:solidFill>
                            <a:schemeClr val="tx1"/>
                          </a:solidFill>
                          <a:effectLst/>
                          <a:latin typeface="黑体" panose="02010609060101010101" pitchFamily="49" charset="-122"/>
                          <a:ea typeface="黑体" panose="02010609060101010101" pitchFamily="49" charset="-122"/>
                        </a:rPr>
                        <a:t>测试计划、安装部署计划 </a:t>
                      </a:r>
                    </a:p>
                    <a:p>
                      <a:pPr algn="ctr" rtl="0" fontAlgn="base"/>
                      <a:r>
                        <a:rPr lang="zh-CN" altLang="en-US" sz="1800" dirty="0">
                          <a:solidFill>
                            <a:schemeClr val="tx1"/>
                          </a:solidFill>
                          <a:effectLst/>
                          <a:latin typeface="黑体" panose="02010609060101010101" pitchFamily="49" charset="-122"/>
                          <a:ea typeface="黑体" panose="02010609060101010101" pitchFamily="49" charset="-122"/>
                        </a:rPr>
                        <a:t>培训计划、系统维护计划 </a:t>
                      </a:r>
                    </a:p>
                  </a:txBody>
                  <a:tcPr anchor="ctr"/>
                </a:tc>
                <a:tc>
                  <a:txBody>
                    <a:bodyPr/>
                    <a:lstStyle/>
                    <a:p>
                      <a:pPr algn="ctr" rtl="0" fontAlgn="base"/>
                      <a:r>
                        <a:rPr lang="zh-CN" altLang="en-US" sz="1800" dirty="0" smtClean="0">
                          <a:solidFill>
                            <a:schemeClr val="tx1"/>
                          </a:solidFill>
                          <a:effectLst/>
                          <a:latin typeface="黑体" panose="02010609060101010101" pitchFamily="49" charset="-122"/>
                          <a:ea typeface="黑体" panose="02010609060101010101" pitchFamily="49" charset="-122"/>
                        </a:rPr>
                        <a:t>陈苏民</a:t>
                      </a:r>
                      <a:r>
                        <a:rPr lang="zh-CN" altLang="en-US" sz="1800" dirty="0">
                          <a:solidFill>
                            <a:schemeClr val="tx1"/>
                          </a:solidFill>
                          <a:effectLst/>
                          <a:latin typeface="黑体" panose="02010609060101010101" pitchFamily="49" charset="-122"/>
                          <a:ea typeface="黑体" panose="02010609060101010101" pitchFamily="49" charset="-122"/>
                        </a:rPr>
                        <a:t> </a:t>
                      </a:r>
                    </a:p>
                  </a:txBody>
                  <a:tcPr anchor="ctr"/>
                </a:tc>
                <a:extLst>
                  <a:ext uri="{0D108BD9-81ED-4DB2-BD59-A6C34878D82A}">
                    <a16:rowId xmlns:a16="http://schemas.microsoft.com/office/drawing/2014/main" val="345119349"/>
                  </a:ext>
                </a:extLst>
              </a:tr>
              <a:tr h="405933">
                <a:tc>
                  <a:txBody>
                    <a:bodyPr/>
                    <a:lstStyle/>
                    <a:p>
                      <a:pPr algn="ctr" rtl="0" fontAlgn="base"/>
                      <a:r>
                        <a:rPr lang="en-US" sz="1800" dirty="0">
                          <a:solidFill>
                            <a:schemeClr val="tx1"/>
                          </a:solidFill>
                          <a:effectLst/>
                          <a:latin typeface="黑体" panose="02010609060101010101" pitchFamily="49" charset="-122"/>
                          <a:ea typeface="黑体" panose="02010609060101010101" pitchFamily="49" charset="-122"/>
                        </a:rPr>
                        <a:t>M8 </a:t>
                      </a:r>
                      <a:endParaRPr lang="en-US" sz="1800">
                        <a:solidFill>
                          <a:schemeClr val="tx1"/>
                        </a:solidFill>
                        <a:effectLst/>
                        <a:latin typeface="黑体" panose="02010609060101010101" pitchFamily="49" charset="-122"/>
                        <a:ea typeface="黑体" panose="02010609060101010101" pitchFamily="49" charset="-122"/>
                      </a:endParaRPr>
                    </a:p>
                  </a:txBody>
                  <a:tcPr anchor="ctr"/>
                </a:tc>
                <a:tc>
                  <a:txBody>
                    <a:bodyPr/>
                    <a:lstStyle/>
                    <a:p>
                      <a:pPr algn="ctr" rtl="0" fontAlgn="base"/>
                      <a:r>
                        <a:rPr lang="zh-CN" altLang="en-US" sz="1800">
                          <a:solidFill>
                            <a:schemeClr val="tx1"/>
                          </a:solidFill>
                          <a:effectLst/>
                          <a:latin typeface="黑体" panose="02010609060101010101" pitchFamily="49" charset="-122"/>
                          <a:ea typeface="黑体" panose="02010609060101010101" pitchFamily="49" charset="-122"/>
                        </a:rPr>
                        <a:t>项目总结报告 </a:t>
                      </a:r>
                    </a:p>
                  </a:txBody>
                  <a:tcPr anchor="ctr"/>
                </a:tc>
                <a:tc>
                  <a:txBody>
                    <a:bodyPr/>
                    <a:lstStyle/>
                    <a:p>
                      <a:pPr algn="ctr" rtl="0" fontAlgn="base"/>
                      <a:r>
                        <a:rPr lang="zh-CN" altLang="en-US" sz="1800" dirty="0" smtClean="0">
                          <a:solidFill>
                            <a:schemeClr val="tx1"/>
                          </a:solidFill>
                          <a:effectLst/>
                          <a:latin typeface="黑体" panose="02010609060101010101" pitchFamily="49" charset="-122"/>
                          <a:ea typeface="黑体" panose="02010609060101010101" pitchFamily="49" charset="-122"/>
                        </a:rPr>
                        <a:t>吕迪</a:t>
                      </a:r>
                      <a:r>
                        <a:rPr lang="zh-CN" altLang="en-US" sz="1800" dirty="0">
                          <a:solidFill>
                            <a:schemeClr val="tx1"/>
                          </a:solidFill>
                          <a:effectLst/>
                          <a:latin typeface="黑体" panose="02010609060101010101" pitchFamily="49" charset="-122"/>
                          <a:ea typeface="黑体" panose="02010609060101010101" pitchFamily="49" charset="-122"/>
                        </a:rPr>
                        <a:t> </a:t>
                      </a:r>
                    </a:p>
                  </a:txBody>
                  <a:tcPr anchor="ctr"/>
                </a:tc>
                <a:extLst>
                  <a:ext uri="{0D108BD9-81ED-4DB2-BD59-A6C34878D82A}">
                    <a16:rowId xmlns:a16="http://schemas.microsoft.com/office/drawing/2014/main" val="4250628083"/>
                  </a:ext>
                </a:extLst>
              </a:tr>
            </a:tbl>
          </a:graphicData>
        </a:graphic>
      </p:graphicFrame>
      <p:sp>
        <p:nvSpPr>
          <p:cNvPr id="5" name="椭圆 4">
            <a:extLst>
              <a:ext uri="{FF2B5EF4-FFF2-40B4-BE49-F238E27FC236}">
                <a16:creationId xmlns:a16="http://schemas.microsoft.com/office/drawing/2014/main" id="{876BA3C2-2577-4BB4-AC6A-F9F1F46DAD31}"/>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38782738-9561-46D5-8916-3B81F75D648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1B47750D-C185-4447-AFD2-8BA861A3D1DD}"/>
              </a:ext>
            </a:extLst>
          </p:cNvPr>
          <p:cNvSpPr/>
          <p:nvPr/>
        </p:nvSpPr>
        <p:spPr>
          <a:xfrm>
            <a:off x="518405" y="158668"/>
            <a:ext cx="1733167" cy="461665"/>
          </a:xfrm>
          <a:prstGeom prst="rect">
            <a:avLst/>
          </a:prstGeom>
        </p:spPr>
        <p:txBody>
          <a:bodyPr wrap="none" anchor="t">
            <a:spAutoFit/>
          </a:bodyPr>
          <a:lstStyle/>
          <a:p>
            <a:r>
              <a:rPr lang="en-US" altLang="zh-CN" sz="2400" b="1" dirty="0">
                <a:solidFill>
                  <a:schemeClr val="tx1">
                    <a:lumMod val="75000"/>
                    <a:lumOff val="25000"/>
                  </a:schemeClr>
                </a:solidFill>
                <a:latin typeface="黑体"/>
                <a:ea typeface="黑体"/>
              </a:rPr>
              <a:t>2</a:t>
            </a:r>
            <a:r>
              <a:rPr lang="en-US" altLang="zh-CN" sz="2400" b="1" dirty="0" smtClean="0">
                <a:solidFill>
                  <a:schemeClr val="tx1">
                    <a:lumMod val="75000"/>
                    <a:lumOff val="25000"/>
                  </a:schemeClr>
                </a:solidFill>
                <a:latin typeface="黑体"/>
                <a:ea typeface="黑体"/>
              </a:rPr>
              <a:t>.</a:t>
            </a:r>
            <a:r>
              <a:rPr lang="zh-CN" altLang="en-US" sz="2400" b="1" dirty="0" smtClean="0">
                <a:solidFill>
                  <a:schemeClr val="tx1">
                    <a:lumMod val="75000"/>
                    <a:lumOff val="25000"/>
                  </a:schemeClr>
                </a:solidFill>
                <a:latin typeface="黑体"/>
                <a:ea typeface="黑体"/>
              </a:rPr>
              <a:t>项目</a:t>
            </a:r>
            <a:r>
              <a:rPr lang="zh-CN" altLang="en-US" sz="2400" b="1" dirty="0">
                <a:solidFill>
                  <a:schemeClr val="tx1">
                    <a:lumMod val="75000"/>
                    <a:lumOff val="25000"/>
                  </a:schemeClr>
                </a:solidFill>
                <a:latin typeface="黑体"/>
                <a:ea typeface="黑体"/>
              </a:rPr>
              <a:t>概述</a:t>
            </a:r>
          </a:p>
        </p:txBody>
      </p:sp>
      <p:sp>
        <p:nvSpPr>
          <p:cNvPr id="11" name="矩形 10">
            <a:extLst>
              <a:ext uri="{FF2B5EF4-FFF2-40B4-BE49-F238E27FC236}">
                <a16:creationId xmlns:a16="http://schemas.microsoft.com/office/drawing/2014/main" id="{6FECDD57-23E1-4E2E-BDA1-68D175C6635B}"/>
              </a:ext>
            </a:extLst>
          </p:cNvPr>
          <p:cNvSpPr/>
          <p:nvPr/>
        </p:nvSpPr>
        <p:spPr>
          <a:xfrm>
            <a:off x="434235" y="1165252"/>
            <a:ext cx="1422184" cy="461665"/>
          </a:xfrm>
          <a:prstGeom prst="rect">
            <a:avLst/>
          </a:prstGeom>
        </p:spPr>
        <p:txBody>
          <a:bodyPr wrap="none" anchor="t">
            <a:spAutoFit/>
          </a:bodyPr>
          <a:lstStyle/>
          <a:p>
            <a:r>
              <a:rPr lang="zh-CN" altLang="en-US" sz="2400" b="1" dirty="0">
                <a:latin typeface="黑体" panose="02010609060101010101" pitchFamily="49" charset="-122"/>
                <a:ea typeface="黑体" panose="02010609060101010101" pitchFamily="49" charset="-122"/>
              </a:rPr>
              <a:t>工作内容</a:t>
            </a:r>
            <a:endParaRPr lang="zh-CN" sz="24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76803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a:extLst>
              <a:ext uri="{FF2B5EF4-FFF2-40B4-BE49-F238E27FC236}">
                <a16:creationId xmlns:a16="http://schemas.microsoft.com/office/drawing/2014/main" id="{876BA3C2-2577-4BB4-AC6A-F9F1F46DAD31}"/>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38782738-9561-46D5-8916-3B81F75D648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1B47750D-C185-4447-AFD2-8BA861A3D1DD}"/>
              </a:ext>
            </a:extLst>
          </p:cNvPr>
          <p:cNvSpPr/>
          <p:nvPr/>
        </p:nvSpPr>
        <p:spPr>
          <a:xfrm>
            <a:off x="518405" y="158668"/>
            <a:ext cx="1733167" cy="461665"/>
          </a:xfrm>
          <a:prstGeom prst="rect">
            <a:avLst/>
          </a:prstGeom>
        </p:spPr>
        <p:txBody>
          <a:bodyPr wrap="none" anchor="t">
            <a:spAutoFit/>
          </a:bodyPr>
          <a:lstStyle/>
          <a:p>
            <a:r>
              <a:rPr lang="en-US" altLang="zh-CN" sz="2400" b="1" dirty="0">
                <a:solidFill>
                  <a:schemeClr val="tx1">
                    <a:lumMod val="75000"/>
                    <a:lumOff val="25000"/>
                  </a:schemeClr>
                </a:solidFill>
                <a:latin typeface="黑体"/>
                <a:ea typeface="黑体"/>
              </a:rPr>
              <a:t>2</a:t>
            </a:r>
            <a:r>
              <a:rPr lang="en-US" altLang="zh-CN" sz="2400" b="1" dirty="0" smtClean="0">
                <a:solidFill>
                  <a:schemeClr val="tx1">
                    <a:lumMod val="75000"/>
                    <a:lumOff val="25000"/>
                  </a:schemeClr>
                </a:solidFill>
                <a:latin typeface="黑体"/>
                <a:ea typeface="黑体"/>
              </a:rPr>
              <a:t>.</a:t>
            </a:r>
            <a:r>
              <a:rPr lang="zh-CN" altLang="en-US" sz="2400" b="1" dirty="0" smtClean="0">
                <a:solidFill>
                  <a:schemeClr val="tx1">
                    <a:lumMod val="75000"/>
                    <a:lumOff val="25000"/>
                  </a:schemeClr>
                </a:solidFill>
                <a:latin typeface="黑体"/>
                <a:ea typeface="黑体"/>
              </a:rPr>
              <a:t>项目</a:t>
            </a:r>
            <a:r>
              <a:rPr lang="zh-CN" altLang="en-US" sz="2400" b="1" dirty="0">
                <a:solidFill>
                  <a:schemeClr val="tx1">
                    <a:lumMod val="75000"/>
                    <a:lumOff val="25000"/>
                  </a:schemeClr>
                </a:solidFill>
                <a:latin typeface="黑体"/>
                <a:ea typeface="黑体"/>
              </a:rPr>
              <a:t>概述</a:t>
            </a:r>
          </a:p>
        </p:txBody>
      </p:sp>
      <p:sp>
        <p:nvSpPr>
          <p:cNvPr id="11" name="矩形 10">
            <a:extLst>
              <a:ext uri="{FF2B5EF4-FFF2-40B4-BE49-F238E27FC236}">
                <a16:creationId xmlns:a16="http://schemas.microsoft.com/office/drawing/2014/main" id="{6FECDD57-23E1-4E2E-BDA1-68D175C6635B}"/>
              </a:ext>
            </a:extLst>
          </p:cNvPr>
          <p:cNvSpPr/>
          <p:nvPr/>
        </p:nvSpPr>
        <p:spPr>
          <a:xfrm>
            <a:off x="830527" y="1163068"/>
            <a:ext cx="1627369"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rPr>
              <a:t>开发人员</a:t>
            </a:r>
            <a:endParaRPr lang="zh-CN" sz="2800" b="1" dirty="0">
              <a:latin typeface="黑体" panose="02010609060101010101" pitchFamily="49" charset="-122"/>
              <a:ea typeface="黑体" panose="02010609060101010101"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408537528"/>
              </p:ext>
            </p:extLst>
          </p:nvPr>
        </p:nvGraphicFramePr>
        <p:xfrm>
          <a:off x="518405" y="1743552"/>
          <a:ext cx="10701139" cy="4396912"/>
        </p:xfrm>
        <a:graphic>
          <a:graphicData uri="http://schemas.openxmlformats.org/drawingml/2006/table">
            <a:tbl>
              <a:tblPr firstRow="1" firstCol="1" bandRow="1">
                <a:tableStyleId>{5C22544A-7EE6-4342-B048-85BDC9FD1C3A}</a:tableStyleId>
              </a:tblPr>
              <a:tblGrid>
                <a:gridCol w="1005595">
                  <a:extLst>
                    <a:ext uri="{9D8B030D-6E8A-4147-A177-3AD203B41FA5}">
                      <a16:colId xmlns:a16="http://schemas.microsoft.com/office/drawing/2014/main" val="81923069"/>
                    </a:ext>
                  </a:extLst>
                </a:gridCol>
                <a:gridCol w="1320800">
                  <a:extLst>
                    <a:ext uri="{9D8B030D-6E8A-4147-A177-3AD203B41FA5}">
                      <a16:colId xmlns:a16="http://schemas.microsoft.com/office/drawing/2014/main" val="2596582705"/>
                    </a:ext>
                  </a:extLst>
                </a:gridCol>
                <a:gridCol w="1547462">
                  <a:extLst>
                    <a:ext uri="{9D8B030D-6E8A-4147-A177-3AD203B41FA5}">
                      <a16:colId xmlns:a16="http://schemas.microsoft.com/office/drawing/2014/main" val="2257425423"/>
                    </a:ext>
                  </a:extLst>
                </a:gridCol>
                <a:gridCol w="2128424">
                  <a:extLst>
                    <a:ext uri="{9D8B030D-6E8A-4147-A177-3AD203B41FA5}">
                      <a16:colId xmlns:a16="http://schemas.microsoft.com/office/drawing/2014/main" val="291473756"/>
                    </a:ext>
                  </a:extLst>
                </a:gridCol>
                <a:gridCol w="1431506">
                  <a:extLst>
                    <a:ext uri="{9D8B030D-6E8A-4147-A177-3AD203B41FA5}">
                      <a16:colId xmlns:a16="http://schemas.microsoft.com/office/drawing/2014/main" val="87294181"/>
                    </a:ext>
                  </a:extLst>
                </a:gridCol>
                <a:gridCol w="1780594">
                  <a:extLst>
                    <a:ext uri="{9D8B030D-6E8A-4147-A177-3AD203B41FA5}">
                      <a16:colId xmlns:a16="http://schemas.microsoft.com/office/drawing/2014/main" val="2874857866"/>
                    </a:ext>
                  </a:extLst>
                </a:gridCol>
                <a:gridCol w="1486758">
                  <a:extLst>
                    <a:ext uri="{9D8B030D-6E8A-4147-A177-3AD203B41FA5}">
                      <a16:colId xmlns:a16="http://schemas.microsoft.com/office/drawing/2014/main" val="3061014400"/>
                    </a:ext>
                  </a:extLst>
                </a:gridCol>
              </a:tblGrid>
              <a:tr h="274807">
                <a:tc>
                  <a:txBody>
                    <a:bodyPr/>
                    <a:lstStyle/>
                    <a:p>
                      <a:pPr algn="ctr">
                        <a:spcAft>
                          <a:spcPts val="0"/>
                        </a:spcAft>
                      </a:pPr>
                      <a:r>
                        <a:rPr lang="zh-CN" sz="1600" u="none">
                          <a:solidFill>
                            <a:schemeClr val="tx1"/>
                          </a:solidFill>
                          <a:effectLst/>
                        </a:rPr>
                        <a:t>姓名</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600" u="none">
                          <a:solidFill>
                            <a:schemeClr val="tx1"/>
                          </a:solidFill>
                          <a:effectLst/>
                        </a:rPr>
                        <a:t>角色</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600" u="none">
                          <a:solidFill>
                            <a:schemeClr val="tx1"/>
                          </a:solidFill>
                          <a:effectLst/>
                        </a:rPr>
                        <a:t>联系电话</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600" u="none">
                          <a:solidFill>
                            <a:schemeClr val="tx1"/>
                          </a:solidFill>
                          <a:effectLst/>
                        </a:rPr>
                        <a:t>邮箱</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600" u="none">
                          <a:solidFill>
                            <a:schemeClr val="tx1"/>
                          </a:solidFill>
                          <a:effectLst/>
                        </a:rPr>
                        <a:t>微信</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600" u="none">
                          <a:solidFill>
                            <a:schemeClr val="tx1"/>
                          </a:solidFill>
                          <a:effectLst/>
                        </a:rPr>
                        <a:t>QQ</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600" u="none">
                          <a:solidFill>
                            <a:schemeClr val="tx1"/>
                          </a:solidFill>
                          <a:effectLst/>
                        </a:rPr>
                        <a:t>技术情况</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163621478"/>
                  </a:ext>
                </a:extLst>
              </a:tr>
              <a:tr h="824421">
                <a:tc>
                  <a:txBody>
                    <a:bodyPr/>
                    <a:lstStyle/>
                    <a:p>
                      <a:pPr algn="ctr">
                        <a:spcAft>
                          <a:spcPts val="0"/>
                        </a:spcAft>
                      </a:pPr>
                      <a:r>
                        <a:rPr lang="zh-CN" sz="1600" u="none">
                          <a:solidFill>
                            <a:schemeClr val="tx1"/>
                          </a:solidFill>
                          <a:effectLst/>
                        </a:rPr>
                        <a:t>黄叶轩</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600" u="none">
                          <a:solidFill>
                            <a:schemeClr val="tx1"/>
                          </a:solidFill>
                          <a:effectLst/>
                        </a:rPr>
                        <a:t>项目经理</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600" u="none">
                          <a:solidFill>
                            <a:schemeClr val="tx1"/>
                          </a:solidFill>
                          <a:effectLst/>
                        </a:rPr>
                        <a:t>13588899102</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600" u="none">
                          <a:solidFill>
                            <a:schemeClr val="tx1"/>
                          </a:solidFill>
                          <a:effectLst/>
                        </a:rPr>
                        <a:t>31601246</a:t>
                      </a:r>
                      <a:endParaRPr lang="zh-CN" sz="1600" u="none">
                        <a:solidFill>
                          <a:schemeClr val="tx1"/>
                        </a:solidFill>
                        <a:effectLst/>
                      </a:endParaRPr>
                    </a:p>
                    <a:p>
                      <a:pPr algn="ctr">
                        <a:spcAft>
                          <a:spcPts val="0"/>
                        </a:spcAft>
                      </a:pPr>
                      <a:r>
                        <a:rPr lang="en-US" sz="1600" u="none">
                          <a:solidFill>
                            <a:schemeClr val="tx1"/>
                          </a:solidFill>
                          <a:effectLst/>
                        </a:rPr>
                        <a:t>@stu.zucc.edu.cn</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600" u="none">
                          <a:solidFill>
                            <a:schemeClr val="tx1"/>
                          </a:solidFill>
                          <a:effectLst/>
                        </a:rPr>
                        <a:t>Hyxzucc</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600" u="none">
                          <a:solidFill>
                            <a:schemeClr val="tx1"/>
                          </a:solidFill>
                          <a:effectLst/>
                        </a:rPr>
                        <a:t>1103057282</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600" u="none">
                          <a:solidFill>
                            <a:schemeClr val="tx1"/>
                          </a:solidFill>
                          <a:effectLst/>
                        </a:rPr>
                        <a:t>Project</a:t>
                      </a:r>
                      <a:endParaRPr lang="zh-CN" sz="1600" u="none">
                        <a:solidFill>
                          <a:schemeClr val="tx1"/>
                        </a:solidFill>
                        <a:effectLst/>
                      </a:endParaRPr>
                    </a:p>
                    <a:p>
                      <a:pPr algn="ctr">
                        <a:spcAft>
                          <a:spcPts val="0"/>
                        </a:spcAft>
                      </a:pPr>
                      <a:r>
                        <a:rPr lang="en-US" sz="1600" u="none">
                          <a:solidFill>
                            <a:schemeClr val="tx1"/>
                          </a:solidFill>
                          <a:effectLst/>
                        </a:rPr>
                        <a:t>,JAVA</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237212121"/>
                  </a:ext>
                </a:extLst>
              </a:tr>
              <a:tr h="824421">
                <a:tc>
                  <a:txBody>
                    <a:bodyPr/>
                    <a:lstStyle/>
                    <a:p>
                      <a:pPr algn="ctr">
                        <a:spcAft>
                          <a:spcPts val="0"/>
                        </a:spcAft>
                      </a:pPr>
                      <a:r>
                        <a:rPr lang="zh-CN" sz="1600" u="none">
                          <a:solidFill>
                            <a:schemeClr val="tx1"/>
                          </a:solidFill>
                          <a:effectLst/>
                        </a:rPr>
                        <a:t>陈苏民</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altLang="en-US" sz="1600" u="none" dirty="0" smtClean="0">
                          <a:solidFill>
                            <a:schemeClr val="tx1"/>
                          </a:solidFill>
                          <a:effectLst/>
                          <a:latin typeface="+mn-lt"/>
                          <a:ea typeface="+mn-ea"/>
                          <a:cs typeface="+mn-cs"/>
                        </a:rPr>
                        <a:t>界面原型开发负责人</a:t>
                      </a:r>
                      <a:endParaRPr lang="zh-CN" sz="1600" u="none"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600" u="none">
                          <a:solidFill>
                            <a:schemeClr val="tx1"/>
                          </a:solidFill>
                          <a:effectLst/>
                        </a:rPr>
                        <a:t>13071869207</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600" u="none">
                          <a:solidFill>
                            <a:schemeClr val="tx1"/>
                          </a:solidFill>
                          <a:effectLst/>
                        </a:rPr>
                        <a:t>31602227</a:t>
                      </a:r>
                      <a:endParaRPr lang="zh-CN" sz="1600" u="none">
                        <a:solidFill>
                          <a:schemeClr val="tx1"/>
                        </a:solidFill>
                        <a:effectLst/>
                      </a:endParaRPr>
                    </a:p>
                    <a:p>
                      <a:pPr algn="ctr">
                        <a:spcAft>
                          <a:spcPts val="0"/>
                        </a:spcAft>
                      </a:pPr>
                      <a:r>
                        <a:rPr lang="en-US" sz="1600" u="none">
                          <a:solidFill>
                            <a:schemeClr val="tx1"/>
                          </a:solidFill>
                          <a:effectLst/>
                        </a:rPr>
                        <a:t>@stu.zucc.edu.cn</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600" u="none">
                          <a:solidFill>
                            <a:schemeClr val="tx1"/>
                          </a:solidFill>
                          <a:effectLst/>
                        </a:rPr>
                        <a:t>chenjunren6745</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600" u="none">
                          <a:solidFill>
                            <a:schemeClr val="tx1"/>
                          </a:solidFill>
                          <a:effectLst/>
                        </a:rPr>
                        <a:t>374955336</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altLang="zh-CN" sz="1600" u="none" dirty="0" err="1" smtClean="0">
                          <a:solidFill>
                            <a:schemeClr val="tx1"/>
                          </a:solidFill>
                          <a:effectLst/>
                        </a:rPr>
                        <a:t>AxureRP</a:t>
                      </a:r>
                      <a:endParaRPr lang="en-US" altLang="zh-CN" sz="1600" u="none" dirty="0" smtClean="0">
                        <a:solidFill>
                          <a:schemeClr val="tx1"/>
                        </a:solidFill>
                        <a:effectLst/>
                      </a:endParaRPr>
                    </a:p>
                    <a:p>
                      <a:pPr algn="ctr">
                        <a:spcAft>
                          <a:spcPts val="0"/>
                        </a:spcAft>
                      </a:pPr>
                      <a:r>
                        <a:rPr lang="en-US" altLang="zh-CN" sz="1600" u="none" dirty="0" smtClean="0">
                          <a:solidFill>
                            <a:schemeClr val="tx1"/>
                          </a:solidFill>
                          <a:effectLst/>
                          <a:latin typeface="宋体" panose="02010600030101010101" pitchFamily="2" charset="-122"/>
                          <a:ea typeface="宋体" panose="02010600030101010101" pitchFamily="2" charset="-122"/>
                          <a:cs typeface="宋体" panose="02010600030101010101" pitchFamily="2" charset="-122"/>
                        </a:rPr>
                        <a:t>Visio</a:t>
                      </a:r>
                      <a:endParaRPr lang="zh-CN" sz="1600" u="none"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474249267"/>
                  </a:ext>
                </a:extLst>
              </a:tr>
              <a:tr h="824421">
                <a:tc>
                  <a:txBody>
                    <a:bodyPr/>
                    <a:lstStyle/>
                    <a:p>
                      <a:pPr algn="ctr">
                        <a:spcAft>
                          <a:spcPts val="0"/>
                        </a:spcAft>
                      </a:pPr>
                      <a:r>
                        <a:rPr lang="zh-CN" sz="1600" u="none">
                          <a:solidFill>
                            <a:schemeClr val="tx1"/>
                          </a:solidFill>
                          <a:effectLst/>
                        </a:rPr>
                        <a:t>陈俊仁</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600" u="none" dirty="0">
                          <a:solidFill>
                            <a:schemeClr val="tx1"/>
                          </a:solidFill>
                          <a:effectLst/>
                        </a:rPr>
                        <a:t>配置管理员</a:t>
                      </a:r>
                      <a:endParaRPr lang="zh-CN" sz="1600" u="none"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600" u="none" dirty="0">
                          <a:solidFill>
                            <a:schemeClr val="tx1"/>
                          </a:solidFill>
                          <a:effectLst/>
                        </a:rPr>
                        <a:t>17376503405</a:t>
                      </a:r>
                      <a:endParaRPr lang="zh-CN" sz="1600" u="none"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600" u="none">
                          <a:solidFill>
                            <a:schemeClr val="tx1"/>
                          </a:solidFill>
                          <a:effectLst/>
                        </a:rPr>
                        <a:t>31601241</a:t>
                      </a:r>
                      <a:endParaRPr lang="zh-CN" sz="1600" u="none">
                        <a:solidFill>
                          <a:schemeClr val="tx1"/>
                        </a:solidFill>
                        <a:effectLst/>
                      </a:endParaRPr>
                    </a:p>
                    <a:p>
                      <a:pPr algn="ctr">
                        <a:spcAft>
                          <a:spcPts val="0"/>
                        </a:spcAft>
                      </a:pPr>
                      <a:r>
                        <a:rPr lang="en-US" sz="1600" u="none">
                          <a:solidFill>
                            <a:schemeClr val="tx1"/>
                          </a:solidFill>
                          <a:effectLst/>
                        </a:rPr>
                        <a:t>@stu.zucc.edu.cn</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600" u="none">
                          <a:solidFill>
                            <a:schemeClr val="tx1"/>
                          </a:solidFill>
                          <a:effectLst/>
                        </a:rPr>
                        <a:t>c96s1m4</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600" u="none">
                          <a:solidFill>
                            <a:schemeClr val="tx1"/>
                          </a:solidFill>
                          <a:effectLst/>
                        </a:rPr>
                        <a:t>245023559</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600" u="none" dirty="0">
                          <a:solidFill>
                            <a:schemeClr val="tx1"/>
                          </a:solidFill>
                          <a:effectLst/>
                        </a:rPr>
                        <a:t>GIT,JAVA</a:t>
                      </a:r>
                      <a:endParaRPr lang="zh-CN" sz="1600" u="none"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805579148"/>
                  </a:ext>
                </a:extLst>
              </a:tr>
              <a:tr h="824421">
                <a:tc>
                  <a:txBody>
                    <a:bodyPr/>
                    <a:lstStyle/>
                    <a:p>
                      <a:pPr algn="ctr">
                        <a:spcAft>
                          <a:spcPts val="0"/>
                        </a:spcAft>
                      </a:pPr>
                      <a:r>
                        <a:rPr lang="zh-CN" sz="1600" u="none">
                          <a:solidFill>
                            <a:schemeClr val="tx1"/>
                          </a:solidFill>
                          <a:effectLst/>
                        </a:rPr>
                        <a:t>吕迪</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600" u="none" dirty="0">
                          <a:solidFill>
                            <a:schemeClr val="tx1"/>
                          </a:solidFill>
                          <a:effectLst/>
                        </a:rPr>
                        <a:t>会议记录员</a:t>
                      </a:r>
                      <a:endParaRPr lang="zh-CN" sz="1600" u="none"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600" u="none">
                          <a:solidFill>
                            <a:schemeClr val="tx1"/>
                          </a:solidFill>
                          <a:effectLst/>
                        </a:rPr>
                        <a:t>17306413358</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600" u="none">
                          <a:solidFill>
                            <a:schemeClr val="tx1"/>
                          </a:solidFill>
                          <a:effectLst/>
                        </a:rPr>
                        <a:t>31504251</a:t>
                      </a:r>
                      <a:endParaRPr lang="zh-CN" sz="1600" u="none">
                        <a:solidFill>
                          <a:schemeClr val="tx1"/>
                        </a:solidFill>
                        <a:effectLst/>
                      </a:endParaRPr>
                    </a:p>
                    <a:p>
                      <a:pPr algn="ctr">
                        <a:spcAft>
                          <a:spcPts val="0"/>
                        </a:spcAft>
                      </a:pPr>
                      <a:r>
                        <a:rPr lang="en-US" sz="1600" u="none">
                          <a:solidFill>
                            <a:schemeClr val="tx1"/>
                          </a:solidFill>
                          <a:effectLst/>
                        </a:rPr>
                        <a:t>@stu.zucc.edu.cn</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600" u="none" dirty="0">
                          <a:solidFill>
                            <a:schemeClr val="tx1"/>
                          </a:solidFill>
                          <a:effectLst/>
                        </a:rPr>
                        <a:t>CXM1064081300</a:t>
                      </a:r>
                      <a:endParaRPr lang="zh-CN" sz="1600" u="none"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600" u="none">
                          <a:solidFill>
                            <a:schemeClr val="tx1"/>
                          </a:solidFill>
                          <a:effectLst/>
                        </a:rPr>
                        <a:t>1227442409</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600" u="none" dirty="0" err="1" smtClean="0">
                          <a:solidFill>
                            <a:schemeClr val="tx1"/>
                          </a:solidFill>
                          <a:effectLst/>
                        </a:rPr>
                        <a:t>AxureRP</a:t>
                      </a:r>
                      <a:endParaRPr lang="zh-CN" sz="1600" u="none"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605164809"/>
                  </a:ext>
                </a:extLst>
              </a:tr>
              <a:tr h="824421">
                <a:tc>
                  <a:txBody>
                    <a:bodyPr/>
                    <a:lstStyle/>
                    <a:p>
                      <a:pPr algn="ctr">
                        <a:spcAft>
                          <a:spcPts val="0"/>
                        </a:spcAft>
                      </a:pPr>
                      <a:r>
                        <a:rPr lang="zh-CN" sz="1600" u="none">
                          <a:solidFill>
                            <a:schemeClr val="tx1"/>
                          </a:solidFill>
                          <a:effectLst/>
                        </a:rPr>
                        <a:t>徐双铅</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altLang="en-US" sz="1600" u="none" dirty="0" smtClean="0">
                          <a:solidFill>
                            <a:schemeClr val="tx1"/>
                          </a:solidFill>
                          <a:effectLst/>
                        </a:rPr>
                        <a:t>需求分析员</a:t>
                      </a:r>
                      <a:endParaRPr lang="zh-CN" sz="1600" u="none"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600" u="none">
                          <a:solidFill>
                            <a:schemeClr val="tx1"/>
                          </a:solidFill>
                          <a:effectLst/>
                        </a:rPr>
                        <a:t>18094711647</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600" u="none">
                          <a:solidFill>
                            <a:schemeClr val="tx1"/>
                          </a:solidFill>
                          <a:effectLst/>
                        </a:rPr>
                        <a:t>31601221</a:t>
                      </a:r>
                      <a:endParaRPr lang="zh-CN" sz="1600" u="none">
                        <a:solidFill>
                          <a:schemeClr val="tx1"/>
                        </a:solidFill>
                        <a:effectLst/>
                      </a:endParaRPr>
                    </a:p>
                    <a:p>
                      <a:pPr algn="ctr">
                        <a:spcAft>
                          <a:spcPts val="0"/>
                        </a:spcAft>
                      </a:pPr>
                      <a:r>
                        <a:rPr lang="en-US" sz="1600" u="none">
                          <a:solidFill>
                            <a:schemeClr val="tx1"/>
                          </a:solidFill>
                          <a:effectLst/>
                        </a:rPr>
                        <a:t>@stu.zucc.edu.cn</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600" u="none">
                          <a:solidFill>
                            <a:schemeClr val="tx1"/>
                          </a:solidFill>
                          <a:effectLst/>
                        </a:rPr>
                        <a:t>di62289</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600" u="none">
                          <a:solidFill>
                            <a:schemeClr val="tx1"/>
                          </a:solidFill>
                          <a:effectLst/>
                        </a:rPr>
                        <a:t>935162289</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600" u="none" dirty="0">
                          <a:solidFill>
                            <a:schemeClr val="tx1"/>
                          </a:solidFill>
                          <a:effectLst/>
                        </a:rPr>
                        <a:t>WEB</a:t>
                      </a:r>
                      <a:r>
                        <a:rPr lang="zh-CN" sz="1600" u="none" dirty="0">
                          <a:solidFill>
                            <a:schemeClr val="tx1"/>
                          </a:solidFill>
                          <a:effectLst/>
                        </a:rPr>
                        <a:t>，</a:t>
                      </a:r>
                      <a:r>
                        <a:rPr lang="en-US" sz="1600" u="none" dirty="0">
                          <a:solidFill>
                            <a:schemeClr val="tx1"/>
                          </a:solidFill>
                          <a:effectLst/>
                        </a:rPr>
                        <a:t>java</a:t>
                      </a:r>
                      <a:endParaRPr lang="zh-CN" sz="1600" u="none"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20273222"/>
                  </a:ext>
                </a:extLst>
              </a:tr>
            </a:tbl>
          </a:graphicData>
        </a:graphic>
      </p:graphicFrame>
    </p:spTree>
    <p:extLst>
      <p:ext uri="{BB962C8B-B14F-4D97-AF65-F5344CB8AC3E}">
        <p14:creationId xmlns:p14="http://schemas.microsoft.com/office/powerpoint/2010/main" val="14271591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007736" y="4924750"/>
            <a:ext cx="7360235" cy="91355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矩形 8"/>
          <p:cNvSpPr/>
          <p:nvPr/>
        </p:nvSpPr>
        <p:spPr>
          <a:xfrm>
            <a:off x="1881715" y="1659653"/>
            <a:ext cx="7378400" cy="2868804"/>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a:extLst>
              <a:ext uri="{FF2B5EF4-FFF2-40B4-BE49-F238E27FC236}">
                <a16:creationId xmlns:a16="http://schemas.microsoft.com/office/drawing/2014/main"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6A191CAE-99AF-43E6-B56E-28AE7D5328BF}"/>
              </a:ext>
            </a:extLst>
          </p:cNvPr>
          <p:cNvSpPr/>
          <p:nvPr/>
        </p:nvSpPr>
        <p:spPr>
          <a:xfrm>
            <a:off x="166713" y="83305"/>
            <a:ext cx="1733167" cy="461665"/>
          </a:xfrm>
          <a:prstGeom prst="rect">
            <a:avLst/>
          </a:prstGeom>
        </p:spPr>
        <p:txBody>
          <a:bodyPr wrap="none" anchor="t">
            <a:spAutoFit/>
          </a:bodyPr>
          <a:lstStyle/>
          <a:p>
            <a:r>
              <a:rPr lang="en-US" altLang="zh-CN" sz="2400" b="1" dirty="0">
                <a:solidFill>
                  <a:schemeClr val="tx1">
                    <a:lumMod val="75000"/>
                    <a:lumOff val="25000"/>
                  </a:schemeClr>
                </a:solidFill>
                <a:latin typeface="黑体"/>
                <a:ea typeface="黑体"/>
              </a:rPr>
              <a:t>2</a:t>
            </a:r>
            <a:r>
              <a:rPr lang="en-US" altLang="zh-CN" sz="2400" b="1" dirty="0" smtClean="0">
                <a:solidFill>
                  <a:schemeClr val="tx1">
                    <a:lumMod val="75000"/>
                    <a:lumOff val="25000"/>
                  </a:schemeClr>
                </a:solidFill>
                <a:latin typeface="黑体"/>
                <a:ea typeface="黑体"/>
              </a:rPr>
              <a:t>.</a:t>
            </a:r>
            <a:r>
              <a:rPr lang="zh-CN" altLang="en-US" sz="2400" b="1" dirty="0" smtClean="0">
                <a:solidFill>
                  <a:schemeClr val="tx1">
                    <a:lumMod val="75000"/>
                    <a:lumOff val="25000"/>
                  </a:schemeClr>
                </a:solidFill>
                <a:latin typeface="黑体"/>
                <a:ea typeface="黑体"/>
              </a:rPr>
              <a:t>项目</a:t>
            </a:r>
            <a:r>
              <a:rPr lang="zh-CN" altLang="en-US" sz="2400" b="1" dirty="0">
                <a:solidFill>
                  <a:schemeClr val="tx1">
                    <a:lumMod val="75000"/>
                    <a:lumOff val="25000"/>
                  </a:schemeClr>
                </a:solidFill>
                <a:latin typeface="黑体"/>
                <a:ea typeface="黑体"/>
              </a:rPr>
              <a:t>概述</a:t>
            </a:r>
          </a:p>
        </p:txBody>
      </p:sp>
      <p:sp>
        <p:nvSpPr>
          <p:cNvPr id="5" name="矩形 4">
            <a:extLst>
              <a:ext uri="{FF2B5EF4-FFF2-40B4-BE49-F238E27FC236}">
                <a16:creationId xmlns:a16="http://schemas.microsoft.com/office/drawing/2014/main" id="{374AC091-2247-4CB2-B559-824835625844}"/>
              </a:ext>
            </a:extLst>
          </p:cNvPr>
          <p:cNvSpPr/>
          <p:nvPr/>
        </p:nvSpPr>
        <p:spPr>
          <a:xfrm>
            <a:off x="945178" y="1048033"/>
            <a:ext cx="906017"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rPr>
              <a:t>用户</a:t>
            </a:r>
          </a:p>
        </p:txBody>
      </p:sp>
      <p:sp>
        <p:nvSpPr>
          <p:cNvPr id="6" name="文本框 5">
            <a:extLst>
              <a:ext uri="{FF2B5EF4-FFF2-40B4-BE49-F238E27FC236}">
                <a16:creationId xmlns:a16="http://schemas.microsoft.com/office/drawing/2014/main" id="{491868B5-31EF-4A48-9950-A38D477361E1}"/>
              </a:ext>
            </a:extLst>
          </p:cNvPr>
          <p:cNvSpPr txBox="1"/>
          <p:nvPr/>
        </p:nvSpPr>
        <p:spPr>
          <a:xfrm>
            <a:off x="1457011" y="1659653"/>
            <a:ext cx="9202615"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zh-CN" sz="2400" dirty="0">
              <a:latin typeface="宋体"/>
              <a:ea typeface="宋体"/>
            </a:endParaRPr>
          </a:p>
        </p:txBody>
      </p:sp>
      <p:sp>
        <p:nvSpPr>
          <p:cNvPr id="2" name="文本框 1">
            <a:extLst>
              <a:ext uri="{FF2B5EF4-FFF2-40B4-BE49-F238E27FC236}">
                <a16:creationId xmlns:a16="http://schemas.microsoft.com/office/drawing/2014/main" id="{44B56CA0-57B5-4D96-BB9F-AA4A790DFEBA}"/>
              </a:ext>
            </a:extLst>
          </p:cNvPr>
          <p:cNvSpPr txBox="1"/>
          <p:nvPr/>
        </p:nvSpPr>
        <p:spPr>
          <a:xfrm>
            <a:off x="2771750" y="1983144"/>
            <a:ext cx="8105670" cy="267765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sz="2800" dirty="0">
                <a:solidFill>
                  <a:schemeClr val="bg1"/>
                </a:solidFill>
                <a:latin typeface="Segoe UI"/>
                <a:ea typeface="宋体"/>
                <a:cs typeface="Segoe UI"/>
              </a:rPr>
              <a:t>1.软件工程系列课程教师</a:t>
            </a:r>
            <a:r>
              <a:rPr lang="zh-CN" sz="2800" dirty="0">
                <a:solidFill>
                  <a:schemeClr val="bg1"/>
                </a:solidFill>
                <a:latin typeface="宋体"/>
                <a:ea typeface="宋体"/>
              </a:rPr>
              <a:t> </a:t>
            </a:r>
          </a:p>
          <a:p>
            <a:r>
              <a:rPr lang="zh-CN" sz="2800" dirty="0">
                <a:solidFill>
                  <a:schemeClr val="bg1"/>
                </a:solidFill>
                <a:latin typeface="Segoe UI"/>
                <a:ea typeface="宋体"/>
                <a:cs typeface="Segoe UI"/>
              </a:rPr>
              <a:t>2.学习软件工程系列课程的学生</a:t>
            </a:r>
            <a:r>
              <a:rPr lang="zh-CN" sz="2800" dirty="0">
                <a:solidFill>
                  <a:schemeClr val="bg1"/>
                </a:solidFill>
                <a:latin typeface="宋体"/>
                <a:ea typeface="宋体"/>
              </a:rPr>
              <a:t> </a:t>
            </a:r>
          </a:p>
          <a:p>
            <a:r>
              <a:rPr lang="zh-CN" sz="2800" dirty="0">
                <a:solidFill>
                  <a:schemeClr val="bg1"/>
                </a:solidFill>
                <a:latin typeface="Segoe UI"/>
                <a:ea typeface="宋体"/>
                <a:cs typeface="Segoe UI"/>
              </a:rPr>
              <a:t>3.没选这些课，但是感兴趣的游客</a:t>
            </a:r>
            <a:r>
              <a:rPr lang="zh-CN" sz="2800" dirty="0">
                <a:solidFill>
                  <a:schemeClr val="bg1"/>
                </a:solidFill>
                <a:latin typeface="宋体"/>
                <a:ea typeface="宋体"/>
              </a:rPr>
              <a:t> </a:t>
            </a:r>
          </a:p>
          <a:p>
            <a:r>
              <a:rPr lang="zh-CN" sz="2800" dirty="0">
                <a:solidFill>
                  <a:schemeClr val="bg1"/>
                </a:solidFill>
                <a:latin typeface="Segoe UI"/>
                <a:ea typeface="宋体"/>
                <a:cs typeface="Segoe UI"/>
              </a:rPr>
              <a:t>4.网站管理员</a:t>
            </a:r>
            <a:r>
              <a:rPr lang="zh-CN" sz="2800" dirty="0">
                <a:solidFill>
                  <a:schemeClr val="bg1"/>
                </a:solidFill>
                <a:latin typeface="宋体"/>
                <a:ea typeface="宋体"/>
              </a:rPr>
              <a:t> </a:t>
            </a:r>
          </a:p>
          <a:p>
            <a:r>
              <a:rPr lang="zh-CN" sz="2800" dirty="0">
                <a:solidFill>
                  <a:schemeClr val="bg1"/>
                </a:solidFill>
                <a:latin typeface="Segoe UI"/>
                <a:ea typeface="宋体"/>
                <a:cs typeface="Segoe UI"/>
              </a:rPr>
              <a:t>5.外校的</a:t>
            </a:r>
            <a:r>
              <a:rPr lang="zh-CN" sz="2800" dirty="0" smtClean="0">
                <a:solidFill>
                  <a:schemeClr val="bg1"/>
                </a:solidFill>
                <a:latin typeface="Segoe UI"/>
                <a:ea typeface="宋体"/>
                <a:cs typeface="Segoe UI"/>
              </a:rPr>
              <a:t>软件工程</a:t>
            </a:r>
            <a:r>
              <a:rPr lang="zh-CN" altLang="en-US" sz="2800" dirty="0" smtClean="0">
                <a:solidFill>
                  <a:schemeClr val="bg1"/>
                </a:solidFill>
                <a:latin typeface="Segoe UI"/>
                <a:ea typeface="宋体"/>
                <a:cs typeface="Segoe UI"/>
              </a:rPr>
              <a:t>大佬</a:t>
            </a:r>
            <a:r>
              <a:rPr lang="zh-CN" sz="2800" dirty="0" smtClean="0">
                <a:solidFill>
                  <a:schemeClr val="bg1"/>
                </a:solidFill>
                <a:latin typeface="Segoe UI"/>
                <a:ea typeface="宋体"/>
                <a:cs typeface="Segoe UI"/>
              </a:rPr>
              <a:t>和老师</a:t>
            </a:r>
            <a:r>
              <a:rPr lang="zh-CN" sz="2800" dirty="0">
                <a:solidFill>
                  <a:schemeClr val="bg1"/>
                </a:solidFill>
                <a:latin typeface="宋体"/>
                <a:ea typeface="宋体"/>
              </a:rPr>
              <a:t> </a:t>
            </a:r>
          </a:p>
          <a:p>
            <a:endParaRPr lang="zh-CN" sz="2800" dirty="0">
              <a:solidFill>
                <a:schemeClr val="bg1"/>
              </a:solidFill>
              <a:latin typeface="宋体"/>
              <a:ea typeface="宋体"/>
              <a:cs typeface="Segoe UI"/>
            </a:endParaRPr>
          </a:p>
        </p:txBody>
      </p:sp>
      <p:sp>
        <p:nvSpPr>
          <p:cNvPr id="4" name="文本框 3">
            <a:extLst>
              <a:ext uri="{FF2B5EF4-FFF2-40B4-BE49-F238E27FC236}">
                <a16:creationId xmlns:a16="http://schemas.microsoft.com/office/drawing/2014/main" id="{715320DA-BD99-4255-8433-F82154CFE1A0}"/>
              </a:ext>
            </a:extLst>
          </p:cNvPr>
          <p:cNvSpPr txBox="1"/>
          <p:nvPr/>
        </p:nvSpPr>
        <p:spPr>
          <a:xfrm>
            <a:off x="2115594" y="5119920"/>
            <a:ext cx="7144521"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800" dirty="0" smtClean="0">
                <a:solidFill>
                  <a:schemeClr val="bg1"/>
                </a:solidFill>
                <a:ea typeface="宋体"/>
              </a:rPr>
              <a:t>主要是针对有一定能力会去使用该网站的人</a:t>
            </a:r>
            <a:endParaRPr lang="zh-CN" altLang="en-US" sz="2800" dirty="0">
              <a:solidFill>
                <a:schemeClr val="bg1"/>
              </a:solidFill>
              <a:ea typeface="等线"/>
            </a:endParaRPr>
          </a:p>
        </p:txBody>
      </p:sp>
    </p:spTree>
    <p:extLst>
      <p:ext uri="{BB962C8B-B14F-4D97-AF65-F5344CB8AC3E}">
        <p14:creationId xmlns:p14="http://schemas.microsoft.com/office/powerpoint/2010/main" val="62391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nchor="t">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2</a:t>
            </a:r>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项目</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概述</a:t>
            </a:r>
          </a:p>
        </p:txBody>
      </p:sp>
      <p:sp>
        <p:nvSpPr>
          <p:cNvPr id="7" name="矩形 6"/>
          <p:cNvSpPr/>
          <p:nvPr/>
        </p:nvSpPr>
        <p:spPr>
          <a:xfrm>
            <a:off x="1744496" y="2818417"/>
            <a:ext cx="2040943" cy="461665"/>
          </a:xfrm>
          <a:prstGeom prst="rect">
            <a:avLst/>
          </a:prstGeom>
        </p:spPr>
        <p:txBody>
          <a:bodyPr wrap="none" anchor="t">
            <a:spAutoFit/>
          </a:bodyPr>
          <a:lstStyle/>
          <a:p>
            <a:r>
              <a:rPr lang="zh-CN" altLang="en-US" sz="2400" b="1" dirty="0">
                <a:latin typeface="黑体" panose="02010609060101010101" pitchFamily="49" charset="-122"/>
                <a:ea typeface="黑体" panose="02010609060101010101" pitchFamily="49" charset="-122"/>
              </a:rPr>
              <a:t>非移交的产</a:t>
            </a:r>
            <a:r>
              <a:rPr lang="zh-CN" altLang="en-US" sz="2400" b="1" dirty="0">
                <a:latin typeface="黑体"/>
                <a:ea typeface="黑体"/>
              </a:rPr>
              <a:t>品</a:t>
            </a:r>
          </a:p>
        </p:txBody>
      </p:sp>
      <p:graphicFrame>
        <p:nvGraphicFramePr>
          <p:cNvPr id="3" name="表格 2">
            <a:extLst>
              <a:ext uri="{FF2B5EF4-FFF2-40B4-BE49-F238E27FC236}">
                <a16:creationId xmlns:a16="http://schemas.microsoft.com/office/drawing/2014/main" id="{3F728493-23A5-4EBD-8092-5632ADD4C3E8}"/>
              </a:ext>
            </a:extLst>
          </p:cNvPr>
          <p:cNvGraphicFramePr>
            <a:graphicFrameLocks noGrp="1"/>
          </p:cNvGraphicFramePr>
          <p:nvPr>
            <p:extLst>
              <p:ext uri="{D42A27DB-BD31-4B8C-83A1-F6EECF244321}">
                <p14:modId xmlns:p14="http://schemas.microsoft.com/office/powerpoint/2010/main" val="3551201766"/>
              </p:ext>
            </p:extLst>
          </p:nvPr>
        </p:nvGraphicFramePr>
        <p:xfrm>
          <a:off x="5080000" y="695146"/>
          <a:ext cx="4847771" cy="5588772"/>
        </p:xfrm>
        <a:graphic>
          <a:graphicData uri="http://schemas.openxmlformats.org/drawingml/2006/table">
            <a:tbl>
              <a:tblPr firstRow="1" bandRow="1">
                <a:tableStyleId>{5C22544A-7EE6-4342-B048-85BDC9FD1C3A}</a:tableStyleId>
              </a:tblPr>
              <a:tblGrid>
                <a:gridCol w="4847771">
                  <a:extLst>
                    <a:ext uri="{9D8B030D-6E8A-4147-A177-3AD203B41FA5}">
                      <a16:colId xmlns:a16="http://schemas.microsoft.com/office/drawing/2014/main" val="3414770864"/>
                    </a:ext>
                  </a:extLst>
                </a:gridCol>
              </a:tblGrid>
              <a:tr h="399198">
                <a:tc>
                  <a:txBody>
                    <a:bodyPr/>
                    <a:lstStyle/>
                    <a:p>
                      <a:pPr algn="ctr" rtl="0" fontAlgn="base"/>
                      <a:r>
                        <a:rPr lang="zh-CN" altLang="en-US" sz="2000" dirty="0">
                          <a:solidFill>
                            <a:schemeClr val="tx1"/>
                          </a:solidFill>
                          <a:effectLst/>
                          <a:latin typeface="黑体" panose="02010609060101010101" pitchFamily="49" charset="-122"/>
                          <a:ea typeface="黑体" panose="02010609060101010101" pitchFamily="49" charset="-122"/>
                        </a:rPr>
                        <a:t>非移交的产品 </a:t>
                      </a:r>
                    </a:p>
                  </a:txBody>
                  <a:tcPr/>
                </a:tc>
                <a:extLst>
                  <a:ext uri="{0D108BD9-81ED-4DB2-BD59-A6C34878D82A}">
                    <a16:rowId xmlns:a16="http://schemas.microsoft.com/office/drawing/2014/main" val="928507329"/>
                  </a:ext>
                </a:extLst>
              </a:tr>
              <a:tr h="399198">
                <a:tc>
                  <a:txBody>
                    <a:bodyPr/>
                    <a:lstStyle/>
                    <a:p>
                      <a:pPr algn="ctr" rtl="0" fontAlgn="base"/>
                      <a:r>
                        <a:rPr lang="zh-CN" altLang="en-US" sz="2000" dirty="0">
                          <a:solidFill>
                            <a:schemeClr val="tx1"/>
                          </a:solidFill>
                          <a:effectLst/>
                          <a:latin typeface="黑体" panose="02010609060101010101" pitchFamily="49" charset="-122"/>
                          <a:ea typeface="黑体" panose="02010609060101010101" pitchFamily="49" charset="-122"/>
                        </a:rPr>
                        <a:t>文档编写说明 </a:t>
                      </a:r>
                    </a:p>
                  </a:txBody>
                  <a:tcPr/>
                </a:tc>
                <a:extLst>
                  <a:ext uri="{0D108BD9-81ED-4DB2-BD59-A6C34878D82A}">
                    <a16:rowId xmlns:a16="http://schemas.microsoft.com/office/drawing/2014/main" val="2705846855"/>
                  </a:ext>
                </a:extLst>
              </a:tr>
              <a:tr h="399198">
                <a:tc>
                  <a:txBody>
                    <a:bodyPr/>
                    <a:lstStyle/>
                    <a:p>
                      <a:pPr algn="ctr" rtl="0" fontAlgn="base"/>
                      <a:r>
                        <a:rPr lang="zh-CN" altLang="en-US" sz="2000" dirty="0" smtClean="0">
                          <a:solidFill>
                            <a:schemeClr val="tx1"/>
                          </a:solidFill>
                          <a:effectLst/>
                          <a:latin typeface="黑体" panose="02010609060101010101" pitchFamily="49" charset="-122"/>
                          <a:ea typeface="黑体" panose="02010609060101010101" pitchFamily="49" charset="-122"/>
                        </a:rPr>
                        <a:t>配置管理</a:t>
                      </a:r>
                      <a:r>
                        <a:rPr lang="zh-CN" altLang="en-US" sz="2000" dirty="0">
                          <a:solidFill>
                            <a:schemeClr val="tx1"/>
                          </a:solidFill>
                          <a:effectLst/>
                          <a:latin typeface="黑体" panose="02010609060101010101" pitchFamily="49" charset="-122"/>
                          <a:ea typeface="黑体" panose="02010609060101010101" pitchFamily="49" charset="-122"/>
                        </a:rPr>
                        <a:t>说明 </a:t>
                      </a:r>
                    </a:p>
                  </a:txBody>
                  <a:tcPr/>
                </a:tc>
                <a:extLst>
                  <a:ext uri="{0D108BD9-81ED-4DB2-BD59-A6C34878D82A}">
                    <a16:rowId xmlns:a16="http://schemas.microsoft.com/office/drawing/2014/main" val="3684626291"/>
                  </a:ext>
                </a:extLst>
              </a:tr>
              <a:tr h="399198">
                <a:tc>
                  <a:txBody>
                    <a:bodyPr/>
                    <a:lstStyle/>
                    <a:p>
                      <a:pPr algn="ctr" rtl="0" fontAlgn="base"/>
                      <a:r>
                        <a:rPr lang="zh-CN" altLang="en-US" sz="2000" dirty="0">
                          <a:solidFill>
                            <a:schemeClr val="tx1"/>
                          </a:solidFill>
                          <a:effectLst/>
                          <a:latin typeface="黑体" panose="02010609060101010101" pitchFamily="49" charset="-122"/>
                          <a:ea typeface="黑体" panose="02010609060101010101" pitchFamily="49" charset="-122"/>
                        </a:rPr>
                        <a:t>项目可行性报告 </a:t>
                      </a:r>
                    </a:p>
                  </a:txBody>
                  <a:tcPr/>
                </a:tc>
                <a:extLst>
                  <a:ext uri="{0D108BD9-81ED-4DB2-BD59-A6C34878D82A}">
                    <a16:rowId xmlns:a16="http://schemas.microsoft.com/office/drawing/2014/main" val="1644090716"/>
                  </a:ext>
                </a:extLst>
              </a:tr>
              <a:tr h="399198">
                <a:tc>
                  <a:txBody>
                    <a:bodyPr/>
                    <a:lstStyle/>
                    <a:p>
                      <a:pPr algn="ctr" rtl="0" fontAlgn="base"/>
                      <a:r>
                        <a:rPr lang="zh-CN" altLang="en-US" sz="2000" dirty="0">
                          <a:solidFill>
                            <a:schemeClr val="tx1"/>
                          </a:solidFill>
                          <a:effectLst/>
                          <a:latin typeface="黑体" panose="02010609060101010101" pitchFamily="49" charset="-122"/>
                          <a:ea typeface="黑体" panose="02010609060101010101" pitchFamily="49" charset="-122"/>
                        </a:rPr>
                        <a:t>项目章程、总体项目计划 </a:t>
                      </a:r>
                    </a:p>
                  </a:txBody>
                  <a:tcPr/>
                </a:tc>
                <a:extLst>
                  <a:ext uri="{0D108BD9-81ED-4DB2-BD59-A6C34878D82A}">
                    <a16:rowId xmlns:a16="http://schemas.microsoft.com/office/drawing/2014/main" val="2938986756"/>
                  </a:ext>
                </a:extLst>
              </a:tr>
              <a:tr h="399198">
                <a:tc>
                  <a:txBody>
                    <a:bodyPr/>
                    <a:lstStyle/>
                    <a:p>
                      <a:pPr algn="ctr" rtl="0" fontAlgn="base"/>
                      <a:r>
                        <a:rPr lang="zh-CN" altLang="en-US" sz="2000" dirty="0">
                          <a:solidFill>
                            <a:schemeClr val="tx1"/>
                          </a:solidFill>
                          <a:effectLst/>
                          <a:latin typeface="黑体" panose="02010609060101010101" pitchFamily="49" charset="-122"/>
                          <a:ea typeface="黑体" panose="02010609060101010101" pitchFamily="49" charset="-122"/>
                        </a:rPr>
                        <a:t>需求开发计划 </a:t>
                      </a:r>
                    </a:p>
                  </a:txBody>
                  <a:tcPr/>
                </a:tc>
                <a:extLst>
                  <a:ext uri="{0D108BD9-81ED-4DB2-BD59-A6C34878D82A}">
                    <a16:rowId xmlns:a16="http://schemas.microsoft.com/office/drawing/2014/main" val="1927510125"/>
                  </a:ext>
                </a:extLst>
              </a:tr>
              <a:tr h="399198">
                <a:tc>
                  <a:txBody>
                    <a:bodyPr/>
                    <a:lstStyle/>
                    <a:p>
                      <a:pPr algn="ctr" rtl="0" fontAlgn="base"/>
                      <a:r>
                        <a:rPr lang="zh-CN" altLang="en-US" sz="2000" dirty="0">
                          <a:solidFill>
                            <a:schemeClr val="tx1"/>
                          </a:solidFill>
                          <a:effectLst/>
                          <a:latin typeface="黑体" panose="02010609060101010101" pitchFamily="49" charset="-122"/>
                          <a:ea typeface="黑体" panose="02010609060101010101" pitchFamily="49" charset="-122"/>
                        </a:rPr>
                        <a:t>质量保证</a:t>
                      </a:r>
                      <a:r>
                        <a:rPr lang="zh-CN" altLang="en-US" sz="2000" dirty="0" smtClean="0">
                          <a:solidFill>
                            <a:schemeClr val="tx1"/>
                          </a:solidFill>
                          <a:effectLst/>
                          <a:latin typeface="黑体" panose="02010609060101010101" pitchFamily="49" charset="-122"/>
                          <a:ea typeface="黑体" panose="02010609060101010101" pitchFamily="49" charset="-122"/>
                        </a:rPr>
                        <a:t>计划</a:t>
                      </a:r>
                      <a:endParaRPr lang="zh-CN" altLang="en-US" sz="2000" dirty="0">
                        <a:solidFill>
                          <a:schemeClr val="tx1"/>
                        </a:solidFill>
                        <a:effectLst/>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4149702149"/>
                  </a:ext>
                </a:extLst>
              </a:tr>
              <a:tr h="399198">
                <a:tc>
                  <a:txBody>
                    <a:bodyPr/>
                    <a:lstStyle/>
                    <a:p>
                      <a:pPr algn="ctr" rtl="0" fontAlgn="base"/>
                      <a:r>
                        <a:rPr lang="zh-CN" altLang="en-US" sz="2000" dirty="0">
                          <a:solidFill>
                            <a:schemeClr val="tx1"/>
                          </a:solidFill>
                          <a:effectLst/>
                          <a:latin typeface="黑体" panose="02010609060101010101" pitchFamily="49" charset="-122"/>
                          <a:ea typeface="黑体" panose="02010609060101010101" pitchFamily="49" charset="-122"/>
                        </a:rPr>
                        <a:t>概要设计说明 </a:t>
                      </a:r>
                    </a:p>
                  </a:txBody>
                  <a:tcPr/>
                </a:tc>
                <a:extLst>
                  <a:ext uri="{0D108BD9-81ED-4DB2-BD59-A6C34878D82A}">
                    <a16:rowId xmlns:a16="http://schemas.microsoft.com/office/drawing/2014/main" val="2660226849"/>
                  </a:ext>
                </a:extLst>
              </a:tr>
              <a:tr h="399198">
                <a:tc>
                  <a:txBody>
                    <a:bodyPr/>
                    <a:lstStyle/>
                    <a:p>
                      <a:pPr algn="ctr" rtl="0" fontAlgn="base"/>
                      <a:r>
                        <a:rPr lang="zh-CN" altLang="en-US" sz="2000" dirty="0">
                          <a:solidFill>
                            <a:schemeClr val="tx1"/>
                          </a:solidFill>
                          <a:effectLst/>
                          <a:latin typeface="黑体" panose="02010609060101010101" pitchFamily="49" charset="-122"/>
                          <a:ea typeface="黑体" panose="02010609060101010101" pitchFamily="49" charset="-122"/>
                        </a:rPr>
                        <a:t>测试计划 </a:t>
                      </a:r>
                    </a:p>
                  </a:txBody>
                  <a:tcPr/>
                </a:tc>
                <a:extLst>
                  <a:ext uri="{0D108BD9-81ED-4DB2-BD59-A6C34878D82A}">
                    <a16:rowId xmlns:a16="http://schemas.microsoft.com/office/drawing/2014/main" val="187523406"/>
                  </a:ext>
                </a:extLst>
              </a:tr>
              <a:tr h="399198">
                <a:tc>
                  <a:txBody>
                    <a:bodyPr/>
                    <a:lstStyle/>
                    <a:p>
                      <a:pPr algn="ctr" rtl="0" fontAlgn="base"/>
                      <a:r>
                        <a:rPr lang="zh-CN" altLang="en-US" sz="2000" dirty="0">
                          <a:solidFill>
                            <a:schemeClr val="tx1"/>
                          </a:solidFill>
                          <a:effectLst/>
                          <a:latin typeface="黑体" panose="02010609060101010101" pitchFamily="49" charset="-122"/>
                          <a:ea typeface="黑体" panose="02010609060101010101" pitchFamily="49" charset="-122"/>
                        </a:rPr>
                        <a:t>系统维护计划 </a:t>
                      </a:r>
                    </a:p>
                  </a:txBody>
                  <a:tcPr/>
                </a:tc>
                <a:extLst>
                  <a:ext uri="{0D108BD9-81ED-4DB2-BD59-A6C34878D82A}">
                    <a16:rowId xmlns:a16="http://schemas.microsoft.com/office/drawing/2014/main" val="437435869"/>
                  </a:ext>
                </a:extLst>
              </a:tr>
              <a:tr h="399198">
                <a:tc>
                  <a:txBody>
                    <a:bodyPr/>
                    <a:lstStyle/>
                    <a:p>
                      <a:pPr algn="ctr" rtl="0" fontAlgn="base"/>
                      <a:r>
                        <a:rPr lang="zh-CN" altLang="en-US" sz="2000" dirty="0">
                          <a:solidFill>
                            <a:schemeClr val="tx1"/>
                          </a:solidFill>
                          <a:effectLst/>
                          <a:latin typeface="黑体" panose="02010609060101010101" pitchFamily="49" charset="-122"/>
                          <a:ea typeface="黑体" panose="02010609060101010101" pitchFamily="49" charset="-122"/>
                        </a:rPr>
                        <a:t>系统设计计划 </a:t>
                      </a:r>
                    </a:p>
                  </a:txBody>
                  <a:tcPr/>
                </a:tc>
                <a:extLst>
                  <a:ext uri="{0D108BD9-81ED-4DB2-BD59-A6C34878D82A}">
                    <a16:rowId xmlns:a16="http://schemas.microsoft.com/office/drawing/2014/main" val="740444502"/>
                  </a:ext>
                </a:extLst>
              </a:tr>
              <a:tr h="399198">
                <a:tc>
                  <a:txBody>
                    <a:bodyPr/>
                    <a:lstStyle/>
                    <a:p>
                      <a:pPr algn="ctr" rtl="0" fontAlgn="base"/>
                      <a:r>
                        <a:rPr lang="zh-CN" altLang="en-US" sz="2000" dirty="0">
                          <a:solidFill>
                            <a:schemeClr val="tx1"/>
                          </a:solidFill>
                          <a:effectLst/>
                          <a:latin typeface="黑体" panose="02010609060101010101" pitchFamily="49" charset="-122"/>
                          <a:ea typeface="黑体" panose="02010609060101010101" pitchFamily="49" charset="-122"/>
                        </a:rPr>
                        <a:t>编码与系统实现计划 </a:t>
                      </a:r>
                    </a:p>
                  </a:txBody>
                  <a:tcPr/>
                </a:tc>
                <a:extLst>
                  <a:ext uri="{0D108BD9-81ED-4DB2-BD59-A6C34878D82A}">
                    <a16:rowId xmlns:a16="http://schemas.microsoft.com/office/drawing/2014/main" val="3129422183"/>
                  </a:ext>
                </a:extLst>
              </a:tr>
              <a:tr h="399198">
                <a:tc>
                  <a:txBody>
                    <a:bodyPr/>
                    <a:lstStyle/>
                    <a:p>
                      <a:pPr algn="ctr" rtl="0" fontAlgn="base"/>
                      <a:r>
                        <a:rPr lang="zh-CN" altLang="en-US" sz="2000" dirty="0">
                          <a:solidFill>
                            <a:schemeClr val="tx1"/>
                          </a:solidFill>
                          <a:effectLst/>
                          <a:latin typeface="黑体" panose="02010609060101010101" pitchFamily="49" charset="-122"/>
                          <a:ea typeface="黑体" panose="02010609060101010101" pitchFamily="49" charset="-122"/>
                        </a:rPr>
                        <a:t>工程部署计划 </a:t>
                      </a:r>
                    </a:p>
                  </a:txBody>
                  <a:tcPr/>
                </a:tc>
                <a:extLst>
                  <a:ext uri="{0D108BD9-81ED-4DB2-BD59-A6C34878D82A}">
                    <a16:rowId xmlns:a16="http://schemas.microsoft.com/office/drawing/2014/main" val="3361817415"/>
                  </a:ext>
                </a:extLst>
              </a:tr>
              <a:tr h="399198">
                <a:tc>
                  <a:txBody>
                    <a:bodyPr/>
                    <a:lstStyle/>
                    <a:p>
                      <a:pPr algn="ctr" rtl="0" fontAlgn="base"/>
                      <a:r>
                        <a:rPr lang="zh-CN" altLang="en-US" sz="2000" dirty="0">
                          <a:solidFill>
                            <a:schemeClr val="tx1"/>
                          </a:solidFill>
                          <a:effectLst/>
                          <a:latin typeface="黑体" panose="02010609060101010101" pitchFamily="49" charset="-122"/>
                          <a:ea typeface="黑体" panose="02010609060101010101" pitchFamily="49" charset="-122"/>
                        </a:rPr>
                        <a:t>项目总结报告 </a:t>
                      </a:r>
                    </a:p>
                  </a:txBody>
                  <a:tcPr/>
                </a:tc>
                <a:extLst>
                  <a:ext uri="{0D108BD9-81ED-4DB2-BD59-A6C34878D82A}">
                    <a16:rowId xmlns:a16="http://schemas.microsoft.com/office/drawing/2014/main" val="1808793291"/>
                  </a:ext>
                </a:extLst>
              </a:tr>
            </a:tbl>
          </a:graphicData>
        </a:graphic>
      </p:graphicFrame>
    </p:spTree>
    <p:extLst>
      <p:ext uri="{BB962C8B-B14F-4D97-AF65-F5344CB8AC3E}">
        <p14:creationId xmlns:p14="http://schemas.microsoft.com/office/powerpoint/2010/main" val="37387191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10509" y="66924"/>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121615" y="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586663" y="780352"/>
            <a:ext cx="3955467" cy="847938"/>
          </a:xfrm>
          <a:prstGeom prst="rect">
            <a:avLst/>
          </a:prstGeom>
          <a:noFill/>
        </p:spPr>
        <p:txBody>
          <a:bodyPr wrap="square" rtlCol="0">
            <a:noAutofit/>
          </a:bodyPr>
          <a:lstStyle/>
          <a:p>
            <a:pPr algn="ctr"/>
            <a:r>
              <a:rPr lang="zh-CN" altLang="en-US" sz="4400" dirty="0" smtClean="0">
                <a:solidFill>
                  <a:schemeClr val="bg1"/>
                </a:solidFill>
                <a:effectLst>
                  <a:outerShdw blurRad="38100" dist="38100" dir="2700000" algn="tl">
                    <a:srgbClr val="000000">
                      <a:alpha val="43137"/>
                    </a:srgbClr>
                  </a:outerShdw>
                </a:effectLst>
                <a:latin typeface="+mj-lt"/>
                <a:cs typeface="Arial" pitchFamily="34" charset="0"/>
              </a:rPr>
              <a:t>版本历史</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978862161"/>
              </p:ext>
            </p:extLst>
          </p:nvPr>
        </p:nvGraphicFramePr>
        <p:xfrm>
          <a:off x="2575255" y="66926"/>
          <a:ext cx="8407169" cy="6323897"/>
        </p:xfrm>
        <a:graphic>
          <a:graphicData uri="http://schemas.openxmlformats.org/drawingml/2006/table">
            <a:tbl>
              <a:tblPr firstRow="1" firstCol="1" bandRow="1">
                <a:tableStyleId>{5C22544A-7EE6-4342-B048-85BDC9FD1C3A}</a:tableStyleId>
              </a:tblPr>
              <a:tblGrid>
                <a:gridCol w="1293803">
                  <a:extLst>
                    <a:ext uri="{9D8B030D-6E8A-4147-A177-3AD203B41FA5}">
                      <a16:colId xmlns:a16="http://schemas.microsoft.com/office/drawing/2014/main" val="20000"/>
                    </a:ext>
                  </a:extLst>
                </a:gridCol>
                <a:gridCol w="1080313">
                  <a:extLst>
                    <a:ext uri="{9D8B030D-6E8A-4147-A177-3AD203B41FA5}">
                      <a16:colId xmlns:a16="http://schemas.microsoft.com/office/drawing/2014/main" val="20001"/>
                    </a:ext>
                  </a:extLst>
                </a:gridCol>
                <a:gridCol w="2351315">
                  <a:extLst>
                    <a:ext uri="{9D8B030D-6E8A-4147-A177-3AD203B41FA5}">
                      <a16:colId xmlns:a16="http://schemas.microsoft.com/office/drawing/2014/main" val="20002"/>
                    </a:ext>
                  </a:extLst>
                </a:gridCol>
                <a:gridCol w="1407885">
                  <a:extLst>
                    <a:ext uri="{9D8B030D-6E8A-4147-A177-3AD203B41FA5}">
                      <a16:colId xmlns:a16="http://schemas.microsoft.com/office/drawing/2014/main" val="20003"/>
                    </a:ext>
                  </a:extLst>
                </a:gridCol>
                <a:gridCol w="2273853">
                  <a:extLst>
                    <a:ext uri="{9D8B030D-6E8A-4147-A177-3AD203B41FA5}">
                      <a16:colId xmlns:a16="http://schemas.microsoft.com/office/drawing/2014/main" val="20004"/>
                    </a:ext>
                  </a:extLst>
                </a:gridCol>
              </a:tblGrid>
              <a:tr h="212626">
                <a:tc>
                  <a:txBody>
                    <a:bodyPr/>
                    <a:lstStyle/>
                    <a:p>
                      <a:pPr algn="ctr">
                        <a:spcAft>
                          <a:spcPts val="0"/>
                        </a:spcAft>
                      </a:pPr>
                      <a:r>
                        <a:rPr lang="zh-CN" sz="1200" dirty="0">
                          <a:effectLst/>
                        </a:rPr>
                        <a:t>版本</a:t>
                      </a:r>
                      <a:endParaRPr lang="zh-CN" sz="1200" dirty="0">
                        <a:effectLst/>
                        <a:latin typeface="宋体"/>
                        <a:ea typeface="等线"/>
                        <a:cs typeface="宋体"/>
                      </a:endParaRPr>
                    </a:p>
                  </a:txBody>
                  <a:tcPr marL="52156" marR="52156" marT="0" marB="0"/>
                </a:tc>
                <a:tc>
                  <a:txBody>
                    <a:bodyPr/>
                    <a:lstStyle/>
                    <a:p>
                      <a:pPr algn="ctr">
                        <a:spcAft>
                          <a:spcPts val="0"/>
                        </a:spcAft>
                      </a:pPr>
                      <a:r>
                        <a:rPr lang="zh-CN" sz="1200">
                          <a:effectLst/>
                        </a:rPr>
                        <a:t>作者</a:t>
                      </a:r>
                      <a:endParaRPr lang="zh-CN" sz="1200">
                        <a:effectLst/>
                        <a:latin typeface="宋体"/>
                        <a:ea typeface="等线"/>
                        <a:cs typeface="宋体"/>
                      </a:endParaRPr>
                    </a:p>
                  </a:txBody>
                  <a:tcPr marL="52156" marR="52156" marT="0" marB="0"/>
                </a:tc>
                <a:tc>
                  <a:txBody>
                    <a:bodyPr/>
                    <a:lstStyle/>
                    <a:p>
                      <a:pPr algn="ctr">
                        <a:spcAft>
                          <a:spcPts val="0"/>
                        </a:spcAft>
                      </a:pPr>
                      <a:r>
                        <a:rPr lang="zh-CN" sz="1200">
                          <a:effectLst/>
                        </a:rPr>
                        <a:t>协助者</a:t>
                      </a:r>
                      <a:endParaRPr lang="zh-CN" sz="1200">
                        <a:effectLst/>
                        <a:latin typeface="宋体"/>
                        <a:ea typeface="等线"/>
                        <a:cs typeface="宋体"/>
                      </a:endParaRPr>
                    </a:p>
                  </a:txBody>
                  <a:tcPr marL="52156" marR="52156" marT="0" marB="0"/>
                </a:tc>
                <a:tc>
                  <a:txBody>
                    <a:bodyPr/>
                    <a:lstStyle/>
                    <a:p>
                      <a:pPr algn="ctr">
                        <a:spcAft>
                          <a:spcPts val="0"/>
                        </a:spcAft>
                      </a:pPr>
                      <a:r>
                        <a:rPr lang="zh-CN" sz="1200">
                          <a:effectLst/>
                        </a:rPr>
                        <a:t>起止日期</a:t>
                      </a:r>
                      <a:endParaRPr lang="zh-CN" sz="1200">
                        <a:effectLst/>
                        <a:latin typeface="宋体"/>
                        <a:ea typeface="等线"/>
                        <a:cs typeface="宋体"/>
                      </a:endParaRPr>
                    </a:p>
                  </a:txBody>
                  <a:tcPr marL="52156" marR="52156" marT="0" marB="0"/>
                </a:tc>
                <a:tc>
                  <a:txBody>
                    <a:bodyPr/>
                    <a:lstStyle/>
                    <a:p>
                      <a:pPr algn="ctr">
                        <a:spcAft>
                          <a:spcPts val="0"/>
                        </a:spcAft>
                      </a:pPr>
                      <a:r>
                        <a:rPr lang="zh-CN" sz="1200">
                          <a:effectLst/>
                        </a:rPr>
                        <a:t>备注</a:t>
                      </a:r>
                      <a:endParaRPr lang="zh-CN" sz="1200">
                        <a:effectLst/>
                        <a:latin typeface="宋体"/>
                        <a:ea typeface="等线"/>
                        <a:cs typeface="宋体"/>
                      </a:endParaRPr>
                    </a:p>
                  </a:txBody>
                  <a:tcPr marL="52156" marR="52156" marT="0" marB="0"/>
                </a:tc>
                <a:extLst>
                  <a:ext uri="{0D108BD9-81ED-4DB2-BD59-A6C34878D82A}">
                    <a16:rowId xmlns:a16="http://schemas.microsoft.com/office/drawing/2014/main" val="10000"/>
                  </a:ext>
                </a:extLst>
              </a:tr>
              <a:tr h="541528">
                <a:tc>
                  <a:txBody>
                    <a:bodyPr/>
                    <a:lstStyle/>
                    <a:p>
                      <a:pPr>
                        <a:spcAft>
                          <a:spcPts val="0"/>
                        </a:spcAft>
                      </a:pPr>
                      <a:r>
                        <a:rPr lang="en-US" sz="1400" dirty="0">
                          <a:effectLst/>
                        </a:rPr>
                        <a:t>0.1.0</a:t>
                      </a:r>
                      <a:endParaRPr lang="zh-CN" sz="1400" dirty="0">
                        <a:effectLst/>
                        <a:latin typeface="宋体"/>
                        <a:ea typeface="等线"/>
                        <a:cs typeface="宋体"/>
                      </a:endParaRPr>
                    </a:p>
                  </a:txBody>
                  <a:tcPr marL="52156" marR="52156" marT="0" marB="0"/>
                </a:tc>
                <a:tc>
                  <a:txBody>
                    <a:bodyPr/>
                    <a:lstStyle/>
                    <a:p>
                      <a:pPr>
                        <a:spcAft>
                          <a:spcPts val="0"/>
                        </a:spcAft>
                      </a:pPr>
                      <a:r>
                        <a:rPr lang="zh-CN" sz="1400" dirty="0">
                          <a:effectLst/>
                        </a:rPr>
                        <a:t>黄叶轩</a:t>
                      </a:r>
                      <a:endParaRPr lang="zh-CN" sz="1400" dirty="0">
                        <a:effectLst/>
                        <a:latin typeface="宋体"/>
                        <a:ea typeface="等线"/>
                        <a:cs typeface="宋体"/>
                      </a:endParaRPr>
                    </a:p>
                  </a:txBody>
                  <a:tcPr marL="52156" marR="52156" marT="0" marB="0"/>
                </a:tc>
                <a:tc>
                  <a:txBody>
                    <a:bodyPr/>
                    <a:lstStyle/>
                    <a:p>
                      <a:pPr>
                        <a:spcAft>
                          <a:spcPts val="0"/>
                        </a:spcAft>
                      </a:pPr>
                      <a:r>
                        <a:rPr lang="zh-CN" sz="1400" dirty="0">
                          <a:effectLst/>
                        </a:rPr>
                        <a:t>黄叶轩，陈俊仁</a:t>
                      </a:r>
                      <a:r>
                        <a:rPr lang="zh-CN" sz="1400" dirty="0" smtClean="0">
                          <a:effectLst/>
                        </a:rPr>
                        <a:t>，陈苏民，</a:t>
                      </a:r>
                      <a:endParaRPr lang="en-US" altLang="zh-CN" sz="1400" dirty="0" smtClean="0">
                        <a:effectLst/>
                      </a:endParaRPr>
                    </a:p>
                    <a:p>
                      <a:pPr>
                        <a:spcAft>
                          <a:spcPts val="0"/>
                        </a:spcAft>
                      </a:pPr>
                      <a:r>
                        <a:rPr lang="zh-CN" sz="1400" dirty="0" smtClean="0">
                          <a:effectLst/>
                        </a:rPr>
                        <a:t>徐</a:t>
                      </a:r>
                      <a:r>
                        <a:rPr lang="zh-CN" sz="1400" dirty="0">
                          <a:effectLst/>
                        </a:rPr>
                        <a:t>双铅</a:t>
                      </a:r>
                      <a:r>
                        <a:rPr lang="zh-CN" sz="1400" dirty="0" smtClean="0">
                          <a:effectLst/>
                        </a:rPr>
                        <a:t>，吕迪</a:t>
                      </a:r>
                      <a:endParaRPr lang="zh-CN" sz="1400" dirty="0">
                        <a:effectLst/>
                        <a:latin typeface="宋体"/>
                        <a:ea typeface="等线"/>
                        <a:cs typeface="宋体"/>
                      </a:endParaRPr>
                    </a:p>
                  </a:txBody>
                  <a:tcPr marL="52156" marR="52156" marT="0" marB="0"/>
                </a:tc>
                <a:tc>
                  <a:txBody>
                    <a:bodyPr/>
                    <a:lstStyle/>
                    <a:p>
                      <a:pPr>
                        <a:spcAft>
                          <a:spcPts val="0"/>
                        </a:spcAft>
                      </a:pPr>
                      <a:r>
                        <a:rPr lang="en-US" sz="1400" dirty="0" smtClean="0">
                          <a:effectLst/>
                        </a:rPr>
                        <a:t>2018/9/28-</a:t>
                      </a:r>
                    </a:p>
                    <a:p>
                      <a:pPr>
                        <a:spcAft>
                          <a:spcPts val="0"/>
                        </a:spcAft>
                      </a:pPr>
                      <a:r>
                        <a:rPr lang="en-US" sz="1400" dirty="0" smtClean="0">
                          <a:effectLst/>
                        </a:rPr>
                        <a:t>2018/9/30</a:t>
                      </a:r>
                      <a:endParaRPr lang="zh-CN" sz="1400" dirty="0">
                        <a:effectLst/>
                        <a:latin typeface="宋体"/>
                        <a:ea typeface="等线"/>
                        <a:cs typeface="宋体"/>
                      </a:endParaRPr>
                    </a:p>
                  </a:txBody>
                  <a:tcPr marL="52156" marR="52156" marT="0" marB="0"/>
                </a:tc>
                <a:tc>
                  <a:txBody>
                    <a:bodyPr/>
                    <a:lstStyle/>
                    <a:p>
                      <a:pPr>
                        <a:spcAft>
                          <a:spcPts val="0"/>
                        </a:spcAft>
                      </a:pPr>
                      <a:r>
                        <a:rPr lang="zh-CN" sz="1400">
                          <a:effectLst/>
                        </a:rPr>
                        <a:t>起草</a:t>
                      </a:r>
                      <a:endParaRPr lang="zh-CN" sz="1400">
                        <a:effectLst/>
                        <a:latin typeface="宋体"/>
                        <a:ea typeface="等线"/>
                        <a:cs typeface="宋体"/>
                      </a:endParaRPr>
                    </a:p>
                  </a:txBody>
                  <a:tcPr marL="52156" marR="52156" marT="0" marB="0"/>
                </a:tc>
                <a:extLst>
                  <a:ext uri="{0D108BD9-81ED-4DB2-BD59-A6C34878D82A}">
                    <a16:rowId xmlns:a16="http://schemas.microsoft.com/office/drawing/2014/main" val="10001"/>
                  </a:ext>
                </a:extLst>
              </a:tr>
              <a:tr h="536803">
                <a:tc>
                  <a:txBody>
                    <a:bodyPr/>
                    <a:lstStyle/>
                    <a:p>
                      <a:pPr>
                        <a:spcAft>
                          <a:spcPts val="0"/>
                        </a:spcAft>
                      </a:pPr>
                      <a:r>
                        <a:rPr lang="en-US" sz="1400">
                          <a:effectLst/>
                        </a:rPr>
                        <a:t>0.1.1</a:t>
                      </a:r>
                      <a:endParaRPr lang="zh-CN" sz="1400">
                        <a:effectLst/>
                        <a:latin typeface="宋体"/>
                        <a:ea typeface="等线"/>
                        <a:cs typeface="宋体"/>
                      </a:endParaRPr>
                    </a:p>
                  </a:txBody>
                  <a:tcPr marL="52156" marR="52156" marT="0" marB="0"/>
                </a:tc>
                <a:tc>
                  <a:txBody>
                    <a:bodyPr/>
                    <a:lstStyle/>
                    <a:p>
                      <a:pPr>
                        <a:spcAft>
                          <a:spcPts val="0"/>
                        </a:spcAft>
                      </a:pPr>
                      <a:r>
                        <a:rPr lang="zh-CN" sz="1400">
                          <a:effectLst/>
                        </a:rPr>
                        <a:t>陈俊仁</a:t>
                      </a:r>
                      <a:endParaRPr lang="zh-CN" sz="1400">
                        <a:effectLst/>
                        <a:latin typeface="宋体"/>
                        <a:ea typeface="等线"/>
                        <a:cs typeface="宋体"/>
                      </a:endParaRPr>
                    </a:p>
                  </a:txBody>
                  <a:tcPr marL="52156" marR="52156" marT="0" marB="0"/>
                </a:tc>
                <a:tc>
                  <a:txBody>
                    <a:bodyPr/>
                    <a:lstStyle/>
                    <a:p>
                      <a:pPr>
                        <a:spcAft>
                          <a:spcPts val="0"/>
                        </a:spcAft>
                      </a:pPr>
                      <a:r>
                        <a:rPr lang="zh-CN" altLang="zh-CN" sz="1400" dirty="0" smtClean="0">
                          <a:effectLst/>
                        </a:rPr>
                        <a:t>黄叶轩，陈俊仁，陈苏民，</a:t>
                      </a:r>
                      <a:endParaRPr lang="en-US" altLang="zh-CN" sz="1400" dirty="0" smtClean="0">
                        <a:effectLst/>
                      </a:endParaRPr>
                    </a:p>
                    <a:p>
                      <a:pPr>
                        <a:spcAft>
                          <a:spcPts val="0"/>
                        </a:spcAft>
                      </a:pPr>
                      <a:r>
                        <a:rPr lang="zh-CN" altLang="zh-CN" sz="1400" dirty="0" smtClean="0">
                          <a:effectLst/>
                        </a:rPr>
                        <a:t>徐双铅，吕迪</a:t>
                      </a:r>
                      <a:endParaRPr lang="zh-CN" altLang="zh-CN" sz="1400" dirty="0">
                        <a:effectLst/>
                        <a:latin typeface="宋体"/>
                        <a:ea typeface="等线"/>
                        <a:cs typeface="宋体"/>
                      </a:endParaRPr>
                    </a:p>
                  </a:txBody>
                  <a:tcPr marL="52156" marR="52156" marT="0" marB="0"/>
                </a:tc>
                <a:tc>
                  <a:txBody>
                    <a:bodyPr/>
                    <a:lstStyle/>
                    <a:p>
                      <a:pPr>
                        <a:spcAft>
                          <a:spcPts val="0"/>
                        </a:spcAft>
                      </a:pPr>
                      <a:r>
                        <a:rPr lang="en-US" sz="1400">
                          <a:effectLst/>
                        </a:rPr>
                        <a:t>2018/10/10-2018/10/11</a:t>
                      </a:r>
                      <a:endParaRPr lang="zh-CN" sz="1400">
                        <a:effectLst/>
                        <a:latin typeface="宋体"/>
                        <a:ea typeface="等线"/>
                        <a:cs typeface="宋体"/>
                      </a:endParaRPr>
                    </a:p>
                  </a:txBody>
                  <a:tcPr marL="52156" marR="52156" marT="0" marB="0"/>
                </a:tc>
                <a:tc>
                  <a:txBody>
                    <a:bodyPr/>
                    <a:lstStyle/>
                    <a:p>
                      <a:pPr>
                        <a:spcAft>
                          <a:spcPts val="0"/>
                        </a:spcAft>
                      </a:pPr>
                      <a:r>
                        <a:rPr lang="zh-CN" sz="1400">
                          <a:effectLst/>
                        </a:rPr>
                        <a:t>增加了</a:t>
                      </a:r>
                      <a:r>
                        <a:rPr lang="en-US" sz="1400">
                          <a:effectLst/>
                        </a:rPr>
                        <a:t>Git</a:t>
                      </a:r>
                      <a:r>
                        <a:rPr lang="zh-CN" sz="1400">
                          <a:effectLst/>
                        </a:rPr>
                        <a:t>的具体操作</a:t>
                      </a:r>
                      <a:endParaRPr lang="zh-CN" sz="1400">
                        <a:effectLst/>
                        <a:latin typeface="宋体"/>
                        <a:ea typeface="等线"/>
                        <a:cs typeface="宋体"/>
                      </a:endParaRPr>
                    </a:p>
                  </a:txBody>
                  <a:tcPr marL="52156" marR="52156" marT="0" marB="0"/>
                </a:tc>
                <a:extLst>
                  <a:ext uri="{0D108BD9-81ED-4DB2-BD59-A6C34878D82A}">
                    <a16:rowId xmlns:a16="http://schemas.microsoft.com/office/drawing/2014/main" val="10002"/>
                  </a:ext>
                </a:extLst>
              </a:tr>
              <a:tr h="528449">
                <a:tc>
                  <a:txBody>
                    <a:bodyPr/>
                    <a:lstStyle/>
                    <a:p>
                      <a:pPr>
                        <a:spcAft>
                          <a:spcPts val="0"/>
                        </a:spcAft>
                      </a:pPr>
                      <a:r>
                        <a:rPr lang="en-US" sz="1400">
                          <a:effectLst/>
                        </a:rPr>
                        <a:t>0.2.0</a:t>
                      </a:r>
                      <a:endParaRPr lang="zh-CN" sz="1400">
                        <a:effectLst/>
                        <a:latin typeface="宋体"/>
                        <a:ea typeface="等线"/>
                        <a:cs typeface="宋体"/>
                      </a:endParaRPr>
                    </a:p>
                  </a:txBody>
                  <a:tcPr marL="52156" marR="52156" marT="0" marB="0"/>
                </a:tc>
                <a:tc>
                  <a:txBody>
                    <a:bodyPr/>
                    <a:lstStyle/>
                    <a:p>
                      <a:pPr>
                        <a:spcAft>
                          <a:spcPts val="0"/>
                        </a:spcAft>
                      </a:pPr>
                      <a:r>
                        <a:rPr lang="zh-CN" sz="1400">
                          <a:effectLst/>
                        </a:rPr>
                        <a:t>吕迪</a:t>
                      </a:r>
                      <a:endParaRPr lang="zh-CN" sz="1400">
                        <a:effectLst/>
                        <a:latin typeface="宋体"/>
                        <a:ea typeface="等线"/>
                        <a:cs typeface="宋体"/>
                      </a:endParaRPr>
                    </a:p>
                  </a:txBody>
                  <a:tcPr marL="52156" marR="52156" marT="0" marB="0"/>
                </a:tc>
                <a:tc>
                  <a:txBody>
                    <a:bodyPr/>
                    <a:lstStyle/>
                    <a:p>
                      <a:pPr>
                        <a:spcAft>
                          <a:spcPts val="0"/>
                        </a:spcAft>
                      </a:pPr>
                      <a:r>
                        <a:rPr lang="zh-CN" altLang="zh-CN" sz="1400" dirty="0" smtClean="0">
                          <a:effectLst/>
                        </a:rPr>
                        <a:t>黄叶轩，陈俊仁，陈苏民，</a:t>
                      </a:r>
                      <a:endParaRPr lang="en-US" altLang="zh-CN" sz="1400" dirty="0" smtClean="0">
                        <a:effectLst/>
                      </a:endParaRPr>
                    </a:p>
                    <a:p>
                      <a:pPr>
                        <a:spcAft>
                          <a:spcPts val="0"/>
                        </a:spcAft>
                      </a:pPr>
                      <a:r>
                        <a:rPr lang="zh-CN" altLang="zh-CN" sz="1400" dirty="0" smtClean="0">
                          <a:effectLst/>
                        </a:rPr>
                        <a:t>徐双铅，吕迪</a:t>
                      </a:r>
                      <a:endParaRPr lang="zh-CN" altLang="zh-CN" sz="1400" dirty="0">
                        <a:effectLst/>
                        <a:latin typeface="宋体"/>
                        <a:ea typeface="等线"/>
                        <a:cs typeface="宋体"/>
                      </a:endParaRPr>
                    </a:p>
                  </a:txBody>
                  <a:tcPr marL="52156" marR="52156" marT="0" marB="0"/>
                </a:tc>
                <a:tc>
                  <a:txBody>
                    <a:bodyPr/>
                    <a:lstStyle/>
                    <a:p>
                      <a:pPr>
                        <a:spcAft>
                          <a:spcPts val="0"/>
                        </a:spcAft>
                      </a:pPr>
                      <a:r>
                        <a:rPr lang="en-US" sz="1400" dirty="0">
                          <a:effectLst/>
                        </a:rPr>
                        <a:t>2018/10/12-2018/10/14</a:t>
                      </a:r>
                      <a:endParaRPr lang="zh-CN" sz="1400" dirty="0">
                        <a:effectLst/>
                        <a:latin typeface="宋体"/>
                        <a:ea typeface="等线"/>
                        <a:cs typeface="宋体"/>
                      </a:endParaRPr>
                    </a:p>
                  </a:txBody>
                  <a:tcPr marL="52156" marR="52156" marT="0" marB="0"/>
                </a:tc>
                <a:tc>
                  <a:txBody>
                    <a:bodyPr/>
                    <a:lstStyle/>
                    <a:p>
                      <a:pPr>
                        <a:spcAft>
                          <a:spcPts val="0"/>
                        </a:spcAft>
                      </a:pPr>
                      <a:r>
                        <a:rPr lang="zh-CN" sz="1400" dirty="0">
                          <a:effectLst/>
                        </a:rPr>
                        <a:t>修改项目干系人，详细了开发人员联系方式。</a:t>
                      </a:r>
                      <a:endParaRPr lang="zh-CN" sz="1400" dirty="0">
                        <a:effectLst/>
                        <a:latin typeface="宋体"/>
                        <a:ea typeface="等线"/>
                        <a:cs typeface="宋体"/>
                      </a:endParaRPr>
                    </a:p>
                  </a:txBody>
                  <a:tcPr marL="52156" marR="52156" marT="0" marB="0"/>
                </a:tc>
                <a:extLst>
                  <a:ext uri="{0D108BD9-81ED-4DB2-BD59-A6C34878D82A}">
                    <a16:rowId xmlns:a16="http://schemas.microsoft.com/office/drawing/2014/main" val="10003"/>
                  </a:ext>
                </a:extLst>
              </a:tr>
              <a:tr h="536803">
                <a:tc>
                  <a:txBody>
                    <a:bodyPr/>
                    <a:lstStyle/>
                    <a:p>
                      <a:pPr>
                        <a:spcAft>
                          <a:spcPts val="0"/>
                        </a:spcAft>
                      </a:pPr>
                      <a:r>
                        <a:rPr lang="en-US" sz="1400">
                          <a:effectLst/>
                        </a:rPr>
                        <a:t>0.2.1</a:t>
                      </a:r>
                      <a:endParaRPr lang="zh-CN" sz="1400">
                        <a:effectLst/>
                        <a:latin typeface="宋体"/>
                        <a:ea typeface="等线"/>
                        <a:cs typeface="宋体"/>
                      </a:endParaRPr>
                    </a:p>
                  </a:txBody>
                  <a:tcPr marL="52156" marR="52156" marT="0" marB="0"/>
                </a:tc>
                <a:tc>
                  <a:txBody>
                    <a:bodyPr/>
                    <a:lstStyle/>
                    <a:p>
                      <a:pPr>
                        <a:spcAft>
                          <a:spcPts val="0"/>
                        </a:spcAft>
                      </a:pPr>
                      <a:r>
                        <a:rPr lang="zh-CN" sz="1400">
                          <a:effectLst/>
                        </a:rPr>
                        <a:t>黄叶轩</a:t>
                      </a:r>
                      <a:endParaRPr lang="zh-CN" sz="1400">
                        <a:effectLst/>
                        <a:latin typeface="宋体"/>
                        <a:ea typeface="等线"/>
                        <a:cs typeface="宋体"/>
                      </a:endParaRPr>
                    </a:p>
                  </a:txBody>
                  <a:tcPr marL="52156" marR="52156" marT="0" marB="0"/>
                </a:tc>
                <a:tc>
                  <a:txBody>
                    <a:bodyPr/>
                    <a:lstStyle/>
                    <a:p>
                      <a:pPr>
                        <a:spcAft>
                          <a:spcPts val="0"/>
                        </a:spcAft>
                      </a:pPr>
                      <a:r>
                        <a:rPr lang="zh-CN" altLang="zh-CN" sz="1400" dirty="0" smtClean="0">
                          <a:effectLst/>
                        </a:rPr>
                        <a:t>黄叶轩，陈俊仁，陈苏民，</a:t>
                      </a:r>
                      <a:endParaRPr lang="en-US" altLang="zh-CN" sz="1400" dirty="0" smtClean="0">
                        <a:effectLst/>
                      </a:endParaRPr>
                    </a:p>
                    <a:p>
                      <a:pPr>
                        <a:spcAft>
                          <a:spcPts val="0"/>
                        </a:spcAft>
                      </a:pPr>
                      <a:r>
                        <a:rPr lang="zh-CN" altLang="zh-CN" sz="1400" dirty="0" smtClean="0">
                          <a:effectLst/>
                        </a:rPr>
                        <a:t>徐双铅，吕迪</a:t>
                      </a:r>
                      <a:endParaRPr lang="zh-CN" altLang="zh-CN" sz="1400" dirty="0">
                        <a:effectLst/>
                        <a:latin typeface="宋体"/>
                        <a:ea typeface="等线"/>
                        <a:cs typeface="宋体"/>
                      </a:endParaRPr>
                    </a:p>
                  </a:txBody>
                  <a:tcPr marL="52156" marR="52156" marT="0" marB="0"/>
                </a:tc>
                <a:tc>
                  <a:txBody>
                    <a:bodyPr/>
                    <a:lstStyle/>
                    <a:p>
                      <a:pPr>
                        <a:spcAft>
                          <a:spcPts val="0"/>
                        </a:spcAft>
                      </a:pPr>
                      <a:r>
                        <a:rPr lang="en-US" sz="1400">
                          <a:effectLst/>
                        </a:rPr>
                        <a:t>2018/10/17-2018/10/18</a:t>
                      </a:r>
                      <a:endParaRPr lang="zh-CN" sz="1400">
                        <a:effectLst/>
                        <a:latin typeface="宋体"/>
                        <a:ea typeface="等线"/>
                        <a:cs typeface="宋体"/>
                      </a:endParaRPr>
                    </a:p>
                  </a:txBody>
                  <a:tcPr marL="52156" marR="52156" marT="0" marB="0"/>
                </a:tc>
                <a:tc>
                  <a:txBody>
                    <a:bodyPr/>
                    <a:lstStyle/>
                    <a:p>
                      <a:pPr>
                        <a:spcAft>
                          <a:spcPts val="0"/>
                        </a:spcAft>
                      </a:pPr>
                      <a:r>
                        <a:rPr lang="zh-CN" sz="1400">
                          <a:effectLst/>
                        </a:rPr>
                        <a:t>修改了预算，还有格式问题</a:t>
                      </a:r>
                      <a:endParaRPr lang="zh-CN" sz="1400">
                        <a:effectLst/>
                        <a:latin typeface="宋体"/>
                        <a:ea typeface="等线"/>
                        <a:cs typeface="宋体"/>
                      </a:endParaRPr>
                    </a:p>
                  </a:txBody>
                  <a:tcPr marL="52156" marR="52156" marT="0" marB="0"/>
                </a:tc>
                <a:extLst>
                  <a:ext uri="{0D108BD9-81ED-4DB2-BD59-A6C34878D82A}">
                    <a16:rowId xmlns:a16="http://schemas.microsoft.com/office/drawing/2014/main" val="10004"/>
                  </a:ext>
                </a:extLst>
              </a:tr>
              <a:tr h="536803">
                <a:tc>
                  <a:txBody>
                    <a:bodyPr/>
                    <a:lstStyle/>
                    <a:p>
                      <a:pPr>
                        <a:spcAft>
                          <a:spcPts val="0"/>
                        </a:spcAft>
                      </a:pPr>
                      <a:r>
                        <a:rPr lang="en-US" sz="1400">
                          <a:effectLst/>
                        </a:rPr>
                        <a:t>0.2.2</a:t>
                      </a:r>
                      <a:endParaRPr lang="zh-CN" sz="1400">
                        <a:effectLst/>
                        <a:latin typeface="宋体"/>
                        <a:ea typeface="等线"/>
                        <a:cs typeface="宋体"/>
                      </a:endParaRPr>
                    </a:p>
                  </a:txBody>
                  <a:tcPr marL="52156" marR="52156" marT="0" marB="0"/>
                </a:tc>
                <a:tc>
                  <a:txBody>
                    <a:bodyPr/>
                    <a:lstStyle/>
                    <a:p>
                      <a:pPr>
                        <a:spcAft>
                          <a:spcPts val="0"/>
                        </a:spcAft>
                      </a:pPr>
                      <a:r>
                        <a:rPr lang="zh-CN" sz="1400">
                          <a:effectLst/>
                        </a:rPr>
                        <a:t>陈俊仁</a:t>
                      </a:r>
                      <a:endParaRPr lang="zh-CN" sz="1400">
                        <a:effectLst/>
                        <a:latin typeface="宋体"/>
                        <a:ea typeface="等线"/>
                        <a:cs typeface="宋体"/>
                      </a:endParaRPr>
                    </a:p>
                  </a:txBody>
                  <a:tcPr marL="52156" marR="52156" marT="0" marB="0"/>
                </a:tc>
                <a:tc>
                  <a:txBody>
                    <a:bodyPr/>
                    <a:lstStyle/>
                    <a:p>
                      <a:pPr>
                        <a:spcAft>
                          <a:spcPts val="0"/>
                        </a:spcAft>
                      </a:pPr>
                      <a:r>
                        <a:rPr lang="zh-CN" altLang="zh-CN" sz="1400" dirty="0" smtClean="0">
                          <a:effectLst/>
                        </a:rPr>
                        <a:t>黄叶轩，陈俊仁，陈苏民，</a:t>
                      </a:r>
                      <a:endParaRPr lang="en-US" altLang="zh-CN" sz="1400" dirty="0" smtClean="0">
                        <a:effectLst/>
                      </a:endParaRPr>
                    </a:p>
                    <a:p>
                      <a:pPr>
                        <a:spcAft>
                          <a:spcPts val="0"/>
                        </a:spcAft>
                      </a:pPr>
                      <a:r>
                        <a:rPr lang="zh-CN" altLang="zh-CN" sz="1400" dirty="0" smtClean="0">
                          <a:effectLst/>
                        </a:rPr>
                        <a:t>徐双铅，吕迪</a:t>
                      </a:r>
                      <a:endParaRPr lang="zh-CN" altLang="zh-CN" sz="1400" dirty="0">
                        <a:effectLst/>
                        <a:latin typeface="宋体"/>
                        <a:ea typeface="等线"/>
                        <a:cs typeface="宋体"/>
                      </a:endParaRPr>
                    </a:p>
                  </a:txBody>
                  <a:tcPr marL="52156" marR="52156" marT="0" marB="0"/>
                </a:tc>
                <a:tc>
                  <a:txBody>
                    <a:bodyPr/>
                    <a:lstStyle/>
                    <a:p>
                      <a:pPr>
                        <a:spcAft>
                          <a:spcPts val="0"/>
                        </a:spcAft>
                      </a:pPr>
                      <a:r>
                        <a:rPr lang="en-US" sz="1400" dirty="0">
                          <a:effectLst/>
                        </a:rPr>
                        <a:t>2018/10/20-2018/10/21</a:t>
                      </a:r>
                      <a:endParaRPr lang="zh-CN" sz="1400" dirty="0">
                        <a:effectLst/>
                        <a:latin typeface="宋体"/>
                        <a:ea typeface="等线"/>
                        <a:cs typeface="宋体"/>
                      </a:endParaRPr>
                    </a:p>
                  </a:txBody>
                  <a:tcPr marL="52156" marR="52156" marT="0" marB="0"/>
                </a:tc>
                <a:tc>
                  <a:txBody>
                    <a:bodyPr/>
                    <a:lstStyle/>
                    <a:p>
                      <a:pPr>
                        <a:spcAft>
                          <a:spcPts val="0"/>
                        </a:spcAft>
                      </a:pPr>
                      <a:r>
                        <a:rPr lang="zh-CN" sz="1400" dirty="0">
                          <a:effectLst/>
                        </a:rPr>
                        <a:t>删除</a:t>
                      </a:r>
                      <a:r>
                        <a:rPr lang="zh-CN" sz="1400" dirty="0" smtClean="0">
                          <a:effectLst/>
                        </a:rPr>
                        <a:t>了</a:t>
                      </a:r>
                      <a:r>
                        <a:rPr lang="zh-CN" altLang="en-US" sz="1400" dirty="0" smtClean="0">
                          <a:effectLst/>
                        </a:rPr>
                        <a:t>部分</a:t>
                      </a:r>
                      <a:r>
                        <a:rPr lang="zh-CN" sz="1400" dirty="0" smtClean="0">
                          <a:effectLst/>
                        </a:rPr>
                        <a:t>预算</a:t>
                      </a:r>
                      <a:r>
                        <a:rPr lang="zh-CN" sz="1400" dirty="0">
                          <a:effectLst/>
                        </a:rPr>
                        <a:t>、薪资等内容</a:t>
                      </a:r>
                      <a:endParaRPr lang="zh-CN" sz="1400" dirty="0">
                        <a:effectLst/>
                        <a:latin typeface="宋体"/>
                        <a:ea typeface="等线"/>
                        <a:cs typeface="宋体"/>
                      </a:endParaRPr>
                    </a:p>
                  </a:txBody>
                  <a:tcPr marL="52156" marR="52156" marT="0" marB="0"/>
                </a:tc>
                <a:extLst>
                  <a:ext uri="{0D108BD9-81ED-4DB2-BD59-A6C34878D82A}">
                    <a16:rowId xmlns:a16="http://schemas.microsoft.com/office/drawing/2014/main" val="10005"/>
                  </a:ext>
                </a:extLst>
              </a:tr>
              <a:tr h="536803">
                <a:tc>
                  <a:txBody>
                    <a:bodyPr/>
                    <a:lstStyle/>
                    <a:p>
                      <a:pPr>
                        <a:spcAft>
                          <a:spcPts val="0"/>
                        </a:spcAft>
                      </a:pPr>
                      <a:r>
                        <a:rPr lang="en-US" sz="1400">
                          <a:effectLst/>
                        </a:rPr>
                        <a:t>0.2.3</a:t>
                      </a:r>
                      <a:endParaRPr lang="zh-CN" sz="1400">
                        <a:effectLst/>
                        <a:latin typeface="宋体"/>
                        <a:ea typeface="等线"/>
                        <a:cs typeface="宋体"/>
                      </a:endParaRPr>
                    </a:p>
                  </a:txBody>
                  <a:tcPr marL="52156" marR="52156" marT="0" marB="0"/>
                </a:tc>
                <a:tc>
                  <a:txBody>
                    <a:bodyPr/>
                    <a:lstStyle/>
                    <a:p>
                      <a:pPr>
                        <a:spcAft>
                          <a:spcPts val="0"/>
                        </a:spcAft>
                      </a:pPr>
                      <a:r>
                        <a:rPr lang="zh-CN" sz="1400">
                          <a:effectLst/>
                        </a:rPr>
                        <a:t>陈俊仁</a:t>
                      </a:r>
                      <a:endParaRPr lang="zh-CN" sz="1400">
                        <a:effectLst/>
                        <a:latin typeface="宋体"/>
                        <a:ea typeface="等线"/>
                        <a:cs typeface="宋体"/>
                      </a:endParaRPr>
                    </a:p>
                  </a:txBody>
                  <a:tcPr marL="52156" marR="52156" marT="0" marB="0"/>
                </a:tc>
                <a:tc>
                  <a:txBody>
                    <a:bodyPr/>
                    <a:lstStyle/>
                    <a:p>
                      <a:pPr>
                        <a:spcAft>
                          <a:spcPts val="0"/>
                        </a:spcAft>
                      </a:pPr>
                      <a:r>
                        <a:rPr lang="zh-CN" altLang="zh-CN" sz="1400" dirty="0" smtClean="0">
                          <a:effectLst/>
                        </a:rPr>
                        <a:t>黄叶轩，陈俊仁，陈苏民，</a:t>
                      </a:r>
                      <a:endParaRPr lang="en-US" altLang="zh-CN" sz="1400" dirty="0" smtClean="0">
                        <a:effectLst/>
                      </a:endParaRPr>
                    </a:p>
                    <a:p>
                      <a:pPr>
                        <a:spcAft>
                          <a:spcPts val="0"/>
                        </a:spcAft>
                      </a:pPr>
                      <a:r>
                        <a:rPr lang="zh-CN" altLang="zh-CN" sz="1400" dirty="0" smtClean="0">
                          <a:effectLst/>
                        </a:rPr>
                        <a:t>徐双铅，吕迪</a:t>
                      </a:r>
                      <a:endParaRPr lang="zh-CN" altLang="zh-CN" sz="1400" dirty="0">
                        <a:effectLst/>
                        <a:latin typeface="宋体"/>
                        <a:ea typeface="等线"/>
                        <a:cs typeface="宋体"/>
                      </a:endParaRPr>
                    </a:p>
                  </a:txBody>
                  <a:tcPr marL="52156" marR="52156" marT="0" marB="0"/>
                </a:tc>
                <a:tc>
                  <a:txBody>
                    <a:bodyPr/>
                    <a:lstStyle/>
                    <a:p>
                      <a:pPr>
                        <a:spcAft>
                          <a:spcPts val="0"/>
                        </a:spcAft>
                      </a:pPr>
                      <a:r>
                        <a:rPr lang="en-US" sz="1400" dirty="0">
                          <a:effectLst/>
                        </a:rPr>
                        <a:t>2018/10/26-2018/10/28</a:t>
                      </a:r>
                      <a:endParaRPr lang="zh-CN" sz="1400" dirty="0">
                        <a:effectLst/>
                        <a:latin typeface="宋体"/>
                        <a:ea typeface="等线"/>
                        <a:cs typeface="宋体"/>
                      </a:endParaRPr>
                    </a:p>
                  </a:txBody>
                  <a:tcPr marL="52156" marR="52156" marT="0" marB="0"/>
                </a:tc>
                <a:tc>
                  <a:txBody>
                    <a:bodyPr/>
                    <a:lstStyle/>
                    <a:p>
                      <a:pPr>
                        <a:spcAft>
                          <a:spcPts val="0"/>
                        </a:spcAft>
                      </a:pPr>
                      <a:r>
                        <a:rPr lang="zh-CN" sz="1400" dirty="0">
                          <a:effectLst/>
                        </a:rPr>
                        <a:t>修改了一些细节上的错误</a:t>
                      </a:r>
                      <a:endParaRPr lang="zh-CN" sz="1400" dirty="0">
                        <a:effectLst/>
                        <a:latin typeface="宋体"/>
                        <a:ea typeface="等线"/>
                        <a:cs typeface="宋体"/>
                      </a:endParaRPr>
                    </a:p>
                  </a:txBody>
                  <a:tcPr marL="52156" marR="52156" marT="0" marB="0"/>
                </a:tc>
                <a:extLst>
                  <a:ext uri="{0D108BD9-81ED-4DB2-BD59-A6C34878D82A}">
                    <a16:rowId xmlns:a16="http://schemas.microsoft.com/office/drawing/2014/main" val="10006"/>
                  </a:ext>
                </a:extLst>
              </a:tr>
              <a:tr h="548886">
                <a:tc>
                  <a:txBody>
                    <a:bodyPr/>
                    <a:lstStyle/>
                    <a:p>
                      <a:pPr>
                        <a:spcAft>
                          <a:spcPts val="0"/>
                        </a:spcAft>
                      </a:pPr>
                      <a:r>
                        <a:rPr lang="en-US" sz="1400">
                          <a:effectLst/>
                        </a:rPr>
                        <a:t>0.2.4</a:t>
                      </a:r>
                      <a:endParaRPr lang="zh-CN" sz="1400">
                        <a:effectLst/>
                        <a:latin typeface="宋体"/>
                        <a:ea typeface="等线"/>
                        <a:cs typeface="宋体"/>
                      </a:endParaRPr>
                    </a:p>
                  </a:txBody>
                  <a:tcPr marL="52156" marR="52156" marT="0" marB="0"/>
                </a:tc>
                <a:tc>
                  <a:txBody>
                    <a:bodyPr/>
                    <a:lstStyle/>
                    <a:p>
                      <a:pPr>
                        <a:spcAft>
                          <a:spcPts val="0"/>
                        </a:spcAft>
                      </a:pPr>
                      <a:r>
                        <a:rPr lang="zh-CN" sz="1400">
                          <a:effectLst/>
                        </a:rPr>
                        <a:t>吕迪</a:t>
                      </a:r>
                      <a:endParaRPr lang="zh-CN" sz="1400">
                        <a:effectLst/>
                        <a:latin typeface="宋体"/>
                        <a:ea typeface="等线"/>
                        <a:cs typeface="宋体"/>
                      </a:endParaRPr>
                    </a:p>
                  </a:txBody>
                  <a:tcPr marL="52156" marR="52156" marT="0" marB="0"/>
                </a:tc>
                <a:tc>
                  <a:txBody>
                    <a:bodyPr/>
                    <a:lstStyle/>
                    <a:p>
                      <a:pPr>
                        <a:spcAft>
                          <a:spcPts val="0"/>
                        </a:spcAft>
                      </a:pPr>
                      <a:r>
                        <a:rPr lang="zh-CN" altLang="zh-CN" sz="1400" dirty="0" smtClean="0">
                          <a:effectLst/>
                        </a:rPr>
                        <a:t>黄叶轩，陈俊仁，陈苏民，</a:t>
                      </a:r>
                      <a:endParaRPr lang="en-US" altLang="zh-CN" sz="1400" dirty="0" smtClean="0">
                        <a:effectLst/>
                      </a:endParaRPr>
                    </a:p>
                    <a:p>
                      <a:pPr>
                        <a:spcAft>
                          <a:spcPts val="0"/>
                        </a:spcAft>
                      </a:pPr>
                      <a:r>
                        <a:rPr lang="zh-CN" altLang="zh-CN" sz="1400" dirty="0" smtClean="0">
                          <a:effectLst/>
                        </a:rPr>
                        <a:t>徐双铅，吕迪</a:t>
                      </a:r>
                      <a:endParaRPr lang="zh-CN" altLang="zh-CN" sz="1400" dirty="0">
                        <a:effectLst/>
                        <a:latin typeface="宋体"/>
                        <a:ea typeface="等线"/>
                        <a:cs typeface="宋体"/>
                      </a:endParaRPr>
                    </a:p>
                  </a:txBody>
                  <a:tcPr marL="52156" marR="52156" marT="0" marB="0"/>
                </a:tc>
                <a:tc>
                  <a:txBody>
                    <a:bodyPr/>
                    <a:lstStyle/>
                    <a:p>
                      <a:pPr>
                        <a:spcAft>
                          <a:spcPts val="0"/>
                        </a:spcAft>
                      </a:pPr>
                      <a:r>
                        <a:rPr lang="en-US" sz="1400" dirty="0">
                          <a:effectLst/>
                        </a:rPr>
                        <a:t>2018/10/31-2018/10/31</a:t>
                      </a:r>
                      <a:endParaRPr lang="zh-CN" sz="1400" dirty="0">
                        <a:effectLst/>
                        <a:latin typeface="宋体"/>
                        <a:ea typeface="等线"/>
                        <a:cs typeface="宋体"/>
                      </a:endParaRPr>
                    </a:p>
                  </a:txBody>
                  <a:tcPr marL="52156" marR="52156" marT="0" marB="0"/>
                </a:tc>
                <a:tc>
                  <a:txBody>
                    <a:bodyPr/>
                    <a:lstStyle/>
                    <a:p>
                      <a:pPr>
                        <a:spcAft>
                          <a:spcPts val="0"/>
                        </a:spcAft>
                      </a:pPr>
                      <a:r>
                        <a:rPr lang="zh-CN" sz="1400">
                          <a:effectLst/>
                        </a:rPr>
                        <a:t>根据</a:t>
                      </a:r>
                      <a:r>
                        <a:rPr lang="en-US" sz="1400">
                          <a:effectLst/>
                        </a:rPr>
                        <a:t>APP</a:t>
                      </a:r>
                      <a:r>
                        <a:rPr lang="zh-CN" sz="1400">
                          <a:effectLst/>
                        </a:rPr>
                        <a:t>的要求对文档进行了补充。对工资等进行调整。</a:t>
                      </a:r>
                      <a:endParaRPr lang="zh-CN" sz="1400">
                        <a:effectLst/>
                        <a:latin typeface="宋体"/>
                        <a:ea typeface="等线"/>
                        <a:cs typeface="宋体"/>
                      </a:endParaRPr>
                    </a:p>
                  </a:txBody>
                  <a:tcPr marL="52156" marR="52156" marT="0" marB="0"/>
                </a:tc>
                <a:extLst>
                  <a:ext uri="{0D108BD9-81ED-4DB2-BD59-A6C34878D82A}">
                    <a16:rowId xmlns:a16="http://schemas.microsoft.com/office/drawing/2014/main" val="10007"/>
                  </a:ext>
                </a:extLst>
              </a:tr>
              <a:tr h="536803">
                <a:tc>
                  <a:txBody>
                    <a:bodyPr/>
                    <a:lstStyle/>
                    <a:p>
                      <a:pPr>
                        <a:spcAft>
                          <a:spcPts val="0"/>
                        </a:spcAft>
                      </a:pPr>
                      <a:r>
                        <a:rPr lang="en-US" sz="1400">
                          <a:effectLst/>
                        </a:rPr>
                        <a:t>0.2.5</a:t>
                      </a:r>
                      <a:endParaRPr lang="zh-CN" sz="1400">
                        <a:effectLst/>
                        <a:latin typeface="宋体"/>
                        <a:ea typeface="等线"/>
                        <a:cs typeface="宋体"/>
                      </a:endParaRPr>
                    </a:p>
                  </a:txBody>
                  <a:tcPr marL="52156" marR="52156" marT="0" marB="0"/>
                </a:tc>
                <a:tc>
                  <a:txBody>
                    <a:bodyPr/>
                    <a:lstStyle/>
                    <a:p>
                      <a:pPr>
                        <a:spcAft>
                          <a:spcPts val="0"/>
                        </a:spcAft>
                      </a:pPr>
                      <a:r>
                        <a:rPr lang="zh-CN" sz="1400">
                          <a:effectLst/>
                        </a:rPr>
                        <a:t>陈苏民</a:t>
                      </a:r>
                      <a:endParaRPr lang="zh-CN" sz="1400">
                        <a:effectLst/>
                        <a:latin typeface="宋体"/>
                        <a:ea typeface="等线"/>
                        <a:cs typeface="宋体"/>
                      </a:endParaRPr>
                    </a:p>
                  </a:txBody>
                  <a:tcPr marL="52156" marR="52156" marT="0" marB="0"/>
                </a:tc>
                <a:tc>
                  <a:txBody>
                    <a:bodyPr/>
                    <a:lstStyle/>
                    <a:p>
                      <a:pPr>
                        <a:spcAft>
                          <a:spcPts val="0"/>
                        </a:spcAft>
                      </a:pPr>
                      <a:r>
                        <a:rPr lang="zh-CN" altLang="zh-CN" sz="1400" dirty="0" smtClean="0">
                          <a:effectLst/>
                        </a:rPr>
                        <a:t>黄叶轩，陈俊仁，陈苏民，</a:t>
                      </a:r>
                      <a:endParaRPr lang="en-US" altLang="zh-CN" sz="1400" dirty="0" smtClean="0">
                        <a:effectLst/>
                      </a:endParaRPr>
                    </a:p>
                    <a:p>
                      <a:pPr>
                        <a:spcAft>
                          <a:spcPts val="0"/>
                        </a:spcAft>
                      </a:pPr>
                      <a:r>
                        <a:rPr lang="zh-CN" altLang="zh-CN" sz="1400" dirty="0" smtClean="0">
                          <a:effectLst/>
                        </a:rPr>
                        <a:t>徐双铅，吕迪</a:t>
                      </a:r>
                      <a:endParaRPr lang="zh-CN" altLang="zh-CN" sz="1400" dirty="0">
                        <a:effectLst/>
                        <a:latin typeface="宋体"/>
                        <a:ea typeface="等线"/>
                        <a:cs typeface="宋体"/>
                      </a:endParaRPr>
                    </a:p>
                  </a:txBody>
                  <a:tcPr marL="52156" marR="52156" marT="0" marB="0"/>
                </a:tc>
                <a:tc>
                  <a:txBody>
                    <a:bodyPr/>
                    <a:lstStyle/>
                    <a:p>
                      <a:pPr>
                        <a:spcAft>
                          <a:spcPts val="0"/>
                        </a:spcAft>
                      </a:pPr>
                      <a:r>
                        <a:rPr lang="en-US" sz="1400" dirty="0" smtClean="0">
                          <a:effectLst/>
                        </a:rPr>
                        <a:t>2018/11/3-</a:t>
                      </a:r>
                    </a:p>
                    <a:p>
                      <a:pPr>
                        <a:spcAft>
                          <a:spcPts val="0"/>
                        </a:spcAft>
                      </a:pPr>
                      <a:r>
                        <a:rPr lang="en-US" sz="1400" dirty="0" smtClean="0">
                          <a:effectLst/>
                        </a:rPr>
                        <a:t>2018/11/4</a:t>
                      </a:r>
                      <a:endParaRPr lang="zh-CN" sz="1400" dirty="0">
                        <a:effectLst/>
                        <a:latin typeface="宋体"/>
                        <a:ea typeface="等线"/>
                        <a:cs typeface="宋体"/>
                      </a:endParaRPr>
                    </a:p>
                  </a:txBody>
                  <a:tcPr marL="52156" marR="52156" marT="0" marB="0"/>
                </a:tc>
                <a:tc>
                  <a:txBody>
                    <a:bodyPr/>
                    <a:lstStyle/>
                    <a:p>
                      <a:pPr>
                        <a:spcAft>
                          <a:spcPts val="0"/>
                        </a:spcAft>
                      </a:pPr>
                      <a:r>
                        <a:rPr lang="zh-CN" sz="1400" dirty="0">
                          <a:effectLst/>
                        </a:rPr>
                        <a:t>完善了沟通计划</a:t>
                      </a:r>
                      <a:endParaRPr lang="zh-CN" sz="1400" dirty="0">
                        <a:effectLst/>
                        <a:latin typeface="宋体"/>
                        <a:ea typeface="等线"/>
                        <a:cs typeface="宋体"/>
                      </a:endParaRPr>
                    </a:p>
                  </a:txBody>
                  <a:tcPr marL="52156" marR="52156" marT="0" marB="0"/>
                </a:tc>
                <a:extLst>
                  <a:ext uri="{0D108BD9-81ED-4DB2-BD59-A6C34878D82A}">
                    <a16:rowId xmlns:a16="http://schemas.microsoft.com/office/drawing/2014/main" val="10008"/>
                  </a:ext>
                </a:extLst>
              </a:tr>
              <a:tr h="536803">
                <a:tc>
                  <a:txBody>
                    <a:bodyPr/>
                    <a:lstStyle/>
                    <a:p>
                      <a:pPr>
                        <a:spcAft>
                          <a:spcPts val="0"/>
                        </a:spcAft>
                      </a:pPr>
                      <a:r>
                        <a:rPr lang="en-US" sz="1400">
                          <a:effectLst/>
                        </a:rPr>
                        <a:t>0.2.6</a:t>
                      </a:r>
                      <a:endParaRPr lang="zh-CN" sz="1400">
                        <a:effectLst/>
                        <a:latin typeface="宋体"/>
                        <a:ea typeface="等线"/>
                        <a:cs typeface="宋体"/>
                      </a:endParaRPr>
                    </a:p>
                  </a:txBody>
                  <a:tcPr marL="52156" marR="52156" marT="0" marB="0"/>
                </a:tc>
                <a:tc>
                  <a:txBody>
                    <a:bodyPr/>
                    <a:lstStyle/>
                    <a:p>
                      <a:pPr>
                        <a:spcAft>
                          <a:spcPts val="0"/>
                        </a:spcAft>
                      </a:pPr>
                      <a:r>
                        <a:rPr lang="zh-CN" sz="1400">
                          <a:effectLst/>
                        </a:rPr>
                        <a:t>黄叶轩</a:t>
                      </a:r>
                      <a:endParaRPr lang="zh-CN" sz="1400">
                        <a:effectLst/>
                        <a:latin typeface="宋体"/>
                        <a:ea typeface="等线"/>
                        <a:cs typeface="宋体"/>
                      </a:endParaRPr>
                    </a:p>
                  </a:txBody>
                  <a:tcPr marL="52156" marR="52156" marT="0" marB="0"/>
                </a:tc>
                <a:tc>
                  <a:txBody>
                    <a:bodyPr/>
                    <a:lstStyle/>
                    <a:p>
                      <a:pPr>
                        <a:spcAft>
                          <a:spcPts val="0"/>
                        </a:spcAft>
                      </a:pPr>
                      <a:r>
                        <a:rPr lang="zh-CN" altLang="zh-CN" sz="1400" dirty="0" smtClean="0">
                          <a:effectLst/>
                        </a:rPr>
                        <a:t>黄叶轩，陈俊仁，陈苏民，</a:t>
                      </a:r>
                      <a:endParaRPr lang="en-US" altLang="zh-CN" sz="1400" dirty="0" smtClean="0">
                        <a:effectLst/>
                      </a:endParaRPr>
                    </a:p>
                    <a:p>
                      <a:pPr>
                        <a:spcAft>
                          <a:spcPts val="0"/>
                        </a:spcAft>
                      </a:pPr>
                      <a:r>
                        <a:rPr lang="zh-CN" altLang="zh-CN" sz="1400" dirty="0" smtClean="0">
                          <a:effectLst/>
                        </a:rPr>
                        <a:t>徐双铅，吕迪</a:t>
                      </a:r>
                      <a:endParaRPr lang="zh-CN" altLang="zh-CN" sz="1400" dirty="0">
                        <a:effectLst/>
                        <a:latin typeface="宋体"/>
                        <a:ea typeface="等线"/>
                        <a:cs typeface="宋体"/>
                      </a:endParaRPr>
                    </a:p>
                  </a:txBody>
                  <a:tcPr marL="52156" marR="52156" marT="0" marB="0"/>
                </a:tc>
                <a:tc>
                  <a:txBody>
                    <a:bodyPr/>
                    <a:lstStyle/>
                    <a:p>
                      <a:pPr>
                        <a:spcAft>
                          <a:spcPts val="0"/>
                        </a:spcAft>
                      </a:pPr>
                      <a:r>
                        <a:rPr lang="en-US" sz="1400" dirty="0">
                          <a:effectLst/>
                        </a:rPr>
                        <a:t>2018/11/10-2018/11/11</a:t>
                      </a:r>
                      <a:endParaRPr lang="zh-CN" sz="1400" dirty="0">
                        <a:effectLst/>
                        <a:latin typeface="宋体"/>
                        <a:ea typeface="等线"/>
                        <a:cs typeface="宋体"/>
                      </a:endParaRPr>
                    </a:p>
                  </a:txBody>
                  <a:tcPr marL="52156" marR="52156" marT="0" marB="0"/>
                </a:tc>
                <a:tc>
                  <a:txBody>
                    <a:bodyPr/>
                    <a:lstStyle/>
                    <a:p>
                      <a:pPr>
                        <a:spcAft>
                          <a:spcPts val="0"/>
                        </a:spcAft>
                      </a:pPr>
                      <a:r>
                        <a:rPr lang="zh-CN" sz="1400" dirty="0">
                          <a:effectLst/>
                        </a:rPr>
                        <a:t>对每个部分都进行了细化完善</a:t>
                      </a:r>
                      <a:endParaRPr lang="zh-CN" sz="1400" dirty="0">
                        <a:effectLst/>
                        <a:latin typeface="宋体"/>
                        <a:ea typeface="等线"/>
                        <a:cs typeface="宋体"/>
                      </a:endParaRPr>
                    </a:p>
                  </a:txBody>
                  <a:tcPr marL="52156" marR="52156" marT="0" marB="0"/>
                </a:tc>
                <a:extLst>
                  <a:ext uri="{0D108BD9-81ED-4DB2-BD59-A6C34878D82A}">
                    <a16:rowId xmlns:a16="http://schemas.microsoft.com/office/drawing/2014/main" val="10009"/>
                  </a:ext>
                </a:extLst>
              </a:tr>
              <a:tr h="555853">
                <a:tc>
                  <a:txBody>
                    <a:bodyPr/>
                    <a:lstStyle/>
                    <a:p>
                      <a:pPr>
                        <a:spcAft>
                          <a:spcPts val="0"/>
                        </a:spcAft>
                      </a:pPr>
                      <a:r>
                        <a:rPr lang="en-US" sz="1400">
                          <a:effectLst/>
                        </a:rPr>
                        <a:t>0.2.7</a:t>
                      </a:r>
                      <a:endParaRPr lang="zh-CN" sz="1400">
                        <a:effectLst/>
                        <a:latin typeface="宋体"/>
                        <a:ea typeface="等线"/>
                        <a:cs typeface="宋体"/>
                      </a:endParaRPr>
                    </a:p>
                  </a:txBody>
                  <a:tcPr marL="52156" marR="52156" marT="0" marB="0"/>
                </a:tc>
                <a:tc>
                  <a:txBody>
                    <a:bodyPr/>
                    <a:lstStyle/>
                    <a:p>
                      <a:pPr>
                        <a:spcAft>
                          <a:spcPts val="0"/>
                        </a:spcAft>
                      </a:pPr>
                      <a:r>
                        <a:rPr lang="zh-CN" sz="1400">
                          <a:effectLst/>
                        </a:rPr>
                        <a:t>黄叶轩</a:t>
                      </a:r>
                      <a:endParaRPr lang="zh-CN" sz="1400">
                        <a:effectLst/>
                        <a:latin typeface="宋体"/>
                        <a:ea typeface="等线"/>
                        <a:cs typeface="宋体"/>
                      </a:endParaRPr>
                    </a:p>
                  </a:txBody>
                  <a:tcPr marL="52156" marR="52156" marT="0" marB="0"/>
                </a:tc>
                <a:tc>
                  <a:txBody>
                    <a:bodyPr/>
                    <a:lstStyle/>
                    <a:p>
                      <a:pPr>
                        <a:spcAft>
                          <a:spcPts val="0"/>
                        </a:spcAft>
                      </a:pPr>
                      <a:r>
                        <a:rPr lang="zh-CN" altLang="zh-CN" sz="1400" dirty="0" smtClean="0">
                          <a:effectLst/>
                        </a:rPr>
                        <a:t>黄叶轩，陈俊仁，陈苏民，</a:t>
                      </a:r>
                      <a:endParaRPr lang="en-US" altLang="zh-CN" sz="1400" dirty="0" smtClean="0">
                        <a:effectLst/>
                      </a:endParaRPr>
                    </a:p>
                    <a:p>
                      <a:pPr>
                        <a:spcAft>
                          <a:spcPts val="0"/>
                        </a:spcAft>
                      </a:pPr>
                      <a:r>
                        <a:rPr lang="zh-CN" altLang="zh-CN" sz="1400" dirty="0" smtClean="0">
                          <a:effectLst/>
                        </a:rPr>
                        <a:t>徐双铅，吕迪</a:t>
                      </a:r>
                      <a:endParaRPr lang="zh-CN" altLang="zh-CN" sz="1400" dirty="0">
                        <a:effectLst/>
                        <a:latin typeface="宋体"/>
                        <a:ea typeface="等线"/>
                        <a:cs typeface="宋体"/>
                      </a:endParaRPr>
                    </a:p>
                  </a:txBody>
                  <a:tcPr marL="52156" marR="52156" marT="0" marB="0"/>
                </a:tc>
                <a:tc>
                  <a:txBody>
                    <a:bodyPr/>
                    <a:lstStyle/>
                    <a:p>
                      <a:pPr>
                        <a:spcAft>
                          <a:spcPts val="0"/>
                        </a:spcAft>
                      </a:pPr>
                      <a:r>
                        <a:rPr lang="en-US" sz="1400">
                          <a:effectLst/>
                        </a:rPr>
                        <a:t>2018/11/17-2018/11/18</a:t>
                      </a:r>
                      <a:endParaRPr lang="zh-CN" sz="1400">
                        <a:effectLst/>
                        <a:latin typeface="宋体"/>
                        <a:ea typeface="等线"/>
                        <a:cs typeface="宋体"/>
                      </a:endParaRPr>
                    </a:p>
                  </a:txBody>
                  <a:tcPr marL="52156" marR="52156" marT="0" marB="0"/>
                </a:tc>
                <a:tc>
                  <a:txBody>
                    <a:bodyPr/>
                    <a:lstStyle/>
                    <a:p>
                      <a:pPr>
                        <a:spcAft>
                          <a:spcPts val="0"/>
                        </a:spcAft>
                      </a:pPr>
                      <a:r>
                        <a:rPr lang="zh-CN" sz="1400" dirty="0">
                          <a:effectLst/>
                        </a:rPr>
                        <a:t>修改了甘特图，</a:t>
                      </a:r>
                      <a:r>
                        <a:rPr lang="en-US" sz="1400" dirty="0">
                          <a:effectLst/>
                        </a:rPr>
                        <a:t>WBS</a:t>
                      </a:r>
                      <a:r>
                        <a:rPr lang="zh-CN" sz="1400" dirty="0">
                          <a:effectLst/>
                        </a:rPr>
                        <a:t>图</a:t>
                      </a:r>
                      <a:endParaRPr lang="zh-CN" sz="1400" dirty="0">
                        <a:effectLst/>
                        <a:latin typeface="宋体"/>
                        <a:ea typeface="等线"/>
                        <a:cs typeface="宋体"/>
                      </a:endParaRPr>
                    </a:p>
                  </a:txBody>
                  <a:tcPr marL="52156" marR="52156" marT="0" marB="0"/>
                </a:tc>
                <a:extLst>
                  <a:ext uri="{0D108BD9-81ED-4DB2-BD59-A6C34878D82A}">
                    <a16:rowId xmlns:a16="http://schemas.microsoft.com/office/drawing/2014/main" val="10010"/>
                  </a:ext>
                </a:extLst>
              </a:tr>
              <a:tr h="715737">
                <a:tc>
                  <a:txBody>
                    <a:bodyPr/>
                    <a:lstStyle/>
                    <a:p>
                      <a:pPr>
                        <a:spcAft>
                          <a:spcPts val="0"/>
                        </a:spcAft>
                      </a:pPr>
                      <a:r>
                        <a:rPr lang="en-US" sz="1400">
                          <a:effectLst/>
                        </a:rPr>
                        <a:t>0.2.8</a:t>
                      </a:r>
                      <a:endParaRPr lang="zh-CN" sz="1400">
                        <a:effectLst/>
                        <a:latin typeface="宋体"/>
                        <a:ea typeface="等线"/>
                        <a:cs typeface="宋体"/>
                      </a:endParaRPr>
                    </a:p>
                  </a:txBody>
                  <a:tcPr marL="52156" marR="52156" marT="0" marB="0"/>
                </a:tc>
                <a:tc>
                  <a:txBody>
                    <a:bodyPr/>
                    <a:lstStyle/>
                    <a:p>
                      <a:pPr>
                        <a:spcAft>
                          <a:spcPts val="0"/>
                        </a:spcAft>
                      </a:pPr>
                      <a:r>
                        <a:rPr lang="zh-CN" sz="1400">
                          <a:effectLst/>
                        </a:rPr>
                        <a:t>徐双铅</a:t>
                      </a:r>
                      <a:endParaRPr lang="zh-CN" sz="1400">
                        <a:effectLst/>
                        <a:latin typeface="宋体"/>
                        <a:ea typeface="等线"/>
                        <a:cs typeface="宋体"/>
                      </a:endParaRPr>
                    </a:p>
                  </a:txBody>
                  <a:tcPr marL="52156" marR="52156" marT="0" marB="0"/>
                </a:tc>
                <a:tc>
                  <a:txBody>
                    <a:bodyPr/>
                    <a:lstStyle/>
                    <a:p>
                      <a:pPr>
                        <a:spcAft>
                          <a:spcPts val="0"/>
                        </a:spcAft>
                      </a:pPr>
                      <a:r>
                        <a:rPr lang="zh-CN" altLang="zh-CN" sz="1400" dirty="0" smtClean="0">
                          <a:effectLst/>
                        </a:rPr>
                        <a:t>黄叶轩，陈俊仁，陈苏民，</a:t>
                      </a:r>
                      <a:endParaRPr lang="en-US" altLang="zh-CN" sz="1400" dirty="0" smtClean="0">
                        <a:effectLst/>
                      </a:endParaRPr>
                    </a:p>
                    <a:p>
                      <a:pPr>
                        <a:spcAft>
                          <a:spcPts val="0"/>
                        </a:spcAft>
                      </a:pPr>
                      <a:r>
                        <a:rPr lang="zh-CN" altLang="zh-CN" sz="1400" dirty="0" smtClean="0">
                          <a:effectLst/>
                        </a:rPr>
                        <a:t>徐双铅，吕迪</a:t>
                      </a:r>
                      <a:endParaRPr lang="zh-CN" altLang="zh-CN" sz="1400" dirty="0">
                        <a:effectLst/>
                        <a:latin typeface="宋体"/>
                        <a:ea typeface="等线"/>
                        <a:cs typeface="宋体"/>
                      </a:endParaRPr>
                    </a:p>
                  </a:txBody>
                  <a:tcPr marL="52156" marR="52156" marT="0" marB="0"/>
                </a:tc>
                <a:tc>
                  <a:txBody>
                    <a:bodyPr/>
                    <a:lstStyle/>
                    <a:p>
                      <a:pPr>
                        <a:spcAft>
                          <a:spcPts val="0"/>
                        </a:spcAft>
                      </a:pPr>
                      <a:r>
                        <a:rPr lang="en-US" sz="1400" dirty="0">
                          <a:effectLst/>
                        </a:rPr>
                        <a:t>2018/11/21-2018/11/22</a:t>
                      </a:r>
                      <a:endParaRPr lang="zh-CN" sz="1400" dirty="0">
                        <a:effectLst/>
                        <a:latin typeface="宋体"/>
                        <a:ea typeface="等线"/>
                        <a:cs typeface="宋体"/>
                      </a:endParaRPr>
                    </a:p>
                  </a:txBody>
                  <a:tcPr marL="52156" marR="52156" marT="0" marB="0"/>
                </a:tc>
                <a:tc>
                  <a:txBody>
                    <a:bodyPr/>
                    <a:lstStyle/>
                    <a:p>
                      <a:pPr>
                        <a:spcAft>
                          <a:spcPts val="0"/>
                        </a:spcAft>
                      </a:pPr>
                      <a:r>
                        <a:rPr lang="zh-CN" sz="1400" dirty="0">
                          <a:effectLst/>
                        </a:rPr>
                        <a:t>细化关键问题的应对措施，添加</a:t>
                      </a:r>
                      <a:r>
                        <a:rPr lang="en-US" sz="1400" dirty="0" err="1">
                          <a:effectLst/>
                        </a:rPr>
                        <a:t>obs</a:t>
                      </a:r>
                      <a:r>
                        <a:rPr lang="zh-CN" sz="1400" dirty="0">
                          <a:effectLst/>
                        </a:rPr>
                        <a:t>图的介绍</a:t>
                      </a:r>
                      <a:endParaRPr lang="zh-CN" sz="1400" dirty="0">
                        <a:effectLst/>
                        <a:latin typeface="宋体"/>
                        <a:ea typeface="等线"/>
                        <a:cs typeface="宋体"/>
                      </a:endParaRPr>
                    </a:p>
                  </a:txBody>
                  <a:tcPr marL="52156" marR="52156" marT="0" marB="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2166268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4236" y="2144183"/>
            <a:ext cx="11340820" cy="3661531"/>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nchor="t">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2</a:t>
            </a:r>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项目</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概述</a:t>
            </a:r>
          </a:p>
        </p:txBody>
      </p:sp>
      <p:sp>
        <p:nvSpPr>
          <p:cNvPr id="7" name="矩形 6"/>
          <p:cNvSpPr/>
          <p:nvPr/>
        </p:nvSpPr>
        <p:spPr>
          <a:xfrm>
            <a:off x="1092209" y="1436415"/>
            <a:ext cx="1620957" cy="523220"/>
          </a:xfrm>
          <a:prstGeom prst="rect">
            <a:avLst/>
          </a:prstGeom>
        </p:spPr>
        <p:txBody>
          <a:bodyPr wrap="none" anchor="t">
            <a:spAutoFit/>
          </a:bodyPr>
          <a:lstStyle/>
          <a:p>
            <a:r>
              <a:rPr lang="zh-CN" altLang="zh-CN" sz="2800" b="1" dirty="0">
                <a:latin typeface="等线"/>
                <a:ea typeface="等线"/>
              </a:rPr>
              <a:t>验</a:t>
            </a:r>
            <a:r>
              <a:rPr lang="zh-CN" altLang="zh-CN" sz="2800" b="1" dirty="0"/>
              <a:t>收</a:t>
            </a:r>
            <a:r>
              <a:rPr lang="zh-CN" altLang="zh-CN" sz="2800" b="1" dirty="0">
                <a:latin typeface="等线"/>
                <a:ea typeface="等线"/>
              </a:rPr>
              <a:t>标准</a:t>
            </a:r>
          </a:p>
        </p:txBody>
      </p:sp>
      <p:sp>
        <p:nvSpPr>
          <p:cNvPr id="2" name="文本框 1">
            <a:extLst>
              <a:ext uri="{FF2B5EF4-FFF2-40B4-BE49-F238E27FC236}">
                <a16:creationId xmlns:a16="http://schemas.microsoft.com/office/drawing/2014/main" id="{1E61CA20-2372-4BCF-BCFF-B8CB94A0F3DF}"/>
              </a:ext>
            </a:extLst>
          </p:cNvPr>
          <p:cNvSpPr txBox="1"/>
          <p:nvPr/>
        </p:nvSpPr>
        <p:spPr>
          <a:xfrm>
            <a:off x="827314" y="2289327"/>
            <a:ext cx="10947741" cy="310854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sz="2800" dirty="0">
                <a:solidFill>
                  <a:schemeClr val="bg1"/>
                </a:solidFill>
                <a:latin typeface="黑体" panose="02010609060101010101" pitchFamily="49" charset="-122"/>
                <a:ea typeface="黑体" panose="02010609060101010101" pitchFamily="49" charset="-122"/>
              </a:rPr>
              <a:t>完成“软件工程系列课程教学辅助网站”项目各种必要性文档</a:t>
            </a:r>
            <a:r>
              <a:rPr lang="zh-CN" sz="2800" dirty="0" smtClean="0">
                <a:solidFill>
                  <a:schemeClr val="bg1"/>
                </a:solidFill>
                <a:latin typeface="黑体" panose="02010609060101010101" pitchFamily="49" charset="-122"/>
                <a:ea typeface="黑体" panose="02010609060101010101" pitchFamily="49" charset="-122"/>
              </a:rPr>
              <a:t>编写</a:t>
            </a:r>
            <a:endParaRPr lang="en-US" altLang="zh-CN" sz="2800" dirty="0" smtClean="0">
              <a:solidFill>
                <a:schemeClr val="bg1"/>
              </a:solidFill>
              <a:latin typeface="黑体" panose="02010609060101010101" pitchFamily="49" charset="-122"/>
              <a:ea typeface="黑体" panose="02010609060101010101" pitchFamily="49" charset="-122"/>
            </a:endParaRPr>
          </a:p>
          <a:p>
            <a:endParaRPr lang="en-US" altLang="zh-CN" sz="2800" dirty="0" smtClean="0">
              <a:solidFill>
                <a:schemeClr val="bg1"/>
              </a:solidFill>
              <a:latin typeface="黑体" panose="02010609060101010101" pitchFamily="49" charset="-122"/>
              <a:ea typeface="黑体" panose="02010609060101010101" pitchFamily="49" charset="-122"/>
            </a:endParaRPr>
          </a:p>
          <a:p>
            <a:r>
              <a:rPr lang="zh-CN" sz="2800" dirty="0" smtClean="0">
                <a:solidFill>
                  <a:schemeClr val="bg1"/>
                </a:solidFill>
                <a:latin typeface="黑体" panose="02010609060101010101" pitchFamily="49" charset="-122"/>
                <a:ea typeface="黑体" panose="02010609060101010101" pitchFamily="49" charset="-122"/>
              </a:rPr>
              <a:t>合理</a:t>
            </a:r>
            <a:r>
              <a:rPr lang="zh-CN" sz="2800" dirty="0">
                <a:solidFill>
                  <a:schemeClr val="bg1"/>
                </a:solidFill>
                <a:latin typeface="黑体" panose="02010609060101010101" pitchFamily="49" charset="-122"/>
                <a:ea typeface="黑体" panose="02010609060101010101" pitchFamily="49" charset="-122"/>
              </a:rPr>
              <a:t>安排各成员的</a:t>
            </a:r>
            <a:r>
              <a:rPr lang="zh-CN" sz="2800" dirty="0" smtClean="0">
                <a:solidFill>
                  <a:schemeClr val="bg1"/>
                </a:solidFill>
                <a:latin typeface="黑体" panose="02010609060101010101" pitchFamily="49" charset="-122"/>
                <a:ea typeface="黑体" panose="02010609060101010101" pitchFamily="49" charset="-122"/>
              </a:rPr>
              <a:t>工作</a:t>
            </a:r>
            <a:endParaRPr lang="en-US" altLang="zh-CN" sz="2800" dirty="0">
              <a:solidFill>
                <a:schemeClr val="bg1"/>
              </a:solidFill>
              <a:latin typeface="黑体" panose="02010609060101010101" pitchFamily="49" charset="-122"/>
              <a:ea typeface="黑体" panose="02010609060101010101" pitchFamily="49" charset="-122"/>
            </a:endParaRPr>
          </a:p>
          <a:p>
            <a:endParaRPr lang="en-US" altLang="zh-CN" sz="2800" dirty="0" smtClean="0">
              <a:solidFill>
                <a:schemeClr val="bg1"/>
              </a:solidFill>
              <a:latin typeface="黑体" panose="02010609060101010101" pitchFamily="49" charset="-122"/>
              <a:ea typeface="黑体" panose="02010609060101010101" pitchFamily="49" charset="-122"/>
            </a:endParaRPr>
          </a:p>
          <a:p>
            <a:r>
              <a:rPr lang="zh-CN" sz="2800" dirty="0" smtClean="0">
                <a:solidFill>
                  <a:schemeClr val="bg1"/>
                </a:solidFill>
                <a:latin typeface="黑体" panose="02010609060101010101" pitchFamily="49" charset="-122"/>
                <a:ea typeface="黑体" panose="02010609060101010101" pitchFamily="49" charset="-122"/>
              </a:rPr>
              <a:t>听取</a:t>
            </a:r>
            <a:r>
              <a:rPr lang="zh-CN" sz="2800" dirty="0">
                <a:solidFill>
                  <a:schemeClr val="bg1"/>
                </a:solidFill>
                <a:latin typeface="黑体" panose="02010609060101010101" pitchFamily="49" charset="-122"/>
                <a:ea typeface="黑体" panose="02010609060101010101" pitchFamily="49" charset="-122"/>
              </a:rPr>
              <a:t>指导老师以及各种用户的意见和</a:t>
            </a:r>
            <a:r>
              <a:rPr lang="zh-CN" sz="2800" dirty="0" smtClean="0">
                <a:solidFill>
                  <a:schemeClr val="bg1"/>
                </a:solidFill>
                <a:latin typeface="黑体" panose="02010609060101010101" pitchFamily="49" charset="-122"/>
                <a:ea typeface="黑体" panose="02010609060101010101" pitchFamily="49" charset="-122"/>
              </a:rPr>
              <a:t>建议</a:t>
            </a:r>
            <a:endParaRPr lang="en-US" altLang="zh-CN" sz="2800" dirty="0">
              <a:solidFill>
                <a:schemeClr val="bg1"/>
              </a:solidFill>
              <a:latin typeface="黑体" panose="02010609060101010101" pitchFamily="49" charset="-122"/>
              <a:ea typeface="黑体" panose="02010609060101010101" pitchFamily="49" charset="-122"/>
            </a:endParaRPr>
          </a:p>
          <a:p>
            <a:endParaRPr lang="en-US" altLang="zh-CN" sz="2800" dirty="0" smtClean="0">
              <a:solidFill>
                <a:schemeClr val="bg1"/>
              </a:solidFill>
              <a:latin typeface="黑体" panose="02010609060101010101" pitchFamily="49" charset="-122"/>
              <a:ea typeface="黑体" panose="02010609060101010101" pitchFamily="49" charset="-122"/>
            </a:endParaRPr>
          </a:p>
          <a:p>
            <a:r>
              <a:rPr lang="zh-CN" sz="2800" dirty="0" smtClean="0">
                <a:solidFill>
                  <a:schemeClr val="bg1"/>
                </a:solidFill>
                <a:latin typeface="黑体" panose="02010609060101010101" pitchFamily="49" charset="-122"/>
                <a:ea typeface="黑体" panose="02010609060101010101" pitchFamily="49" charset="-122"/>
              </a:rPr>
              <a:t>总结</a:t>
            </a:r>
            <a:r>
              <a:rPr lang="zh-CN" sz="2800" dirty="0">
                <a:solidFill>
                  <a:schemeClr val="bg1"/>
                </a:solidFill>
                <a:latin typeface="黑体" panose="02010609060101010101" pitchFamily="49" charset="-122"/>
                <a:ea typeface="黑体" panose="02010609060101010101" pitchFamily="49" charset="-122"/>
              </a:rPr>
              <a:t>归纳</a:t>
            </a:r>
            <a:r>
              <a:rPr lang="zh-CN" sz="2800" dirty="0" smtClean="0">
                <a:solidFill>
                  <a:schemeClr val="bg1"/>
                </a:solidFill>
                <a:latin typeface="黑体" panose="02010609060101010101" pitchFamily="49" charset="-122"/>
                <a:ea typeface="黑体" panose="02010609060101010101" pitchFamily="49" charset="-122"/>
              </a:rPr>
              <a:t>，</a:t>
            </a:r>
            <a:r>
              <a:rPr lang="zh-CN" altLang="en-US" sz="2800" dirty="0" smtClean="0">
                <a:solidFill>
                  <a:schemeClr val="bg1"/>
                </a:solidFill>
                <a:latin typeface="黑体" panose="02010609060101010101" pitchFamily="49" charset="-122"/>
                <a:ea typeface="黑体" panose="02010609060101010101" pitchFamily="49" charset="-122"/>
              </a:rPr>
              <a:t>修改完善</a:t>
            </a:r>
            <a:r>
              <a:rPr lang="zh-CN" sz="2800" dirty="0" smtClean="0">
                <a:solidFill>
                  <a:schemeClr val="bg1"/>
                </a:solidFill>
                <a:latin typeface="黑体" panose="02010609060101010101" pitchFamily="49" charset="-122"/>
                <a:ea typeface="黑体" panose="02010609060101010101" pitchFamily="49" charset="-122"/>
              </a:rPr>
              <a:t>各个</a:t>
            </a:r>
            <a:r>
              <a:rPr lang="zh-CN" sz="2800" dirty="0">
                <a:solidFill>
                  <a:schemeClr val="bg1"/>
                </a:solidFill>
                <a:latin typeface="黑体" panose="02010609060101010101" pitchFamily="49" charset="-122"/>
                <a:ea typeface="黑体" panose="02010609060101010101" pitchFamily="49" charset="-122"/>
              </a:rPr>
              <a:t>阶段的</a:t>
            </a:r>
            <a:r>
              <a:rPr lang="zh-CN" sz="2800" dirty="0" smtClean="0">
                <a:solidFill>
                  <a:schemeClr val="bg1"/>
                </a:solidFill>
                <a:latin typeface="黑体" panose="02010609060101010101" pitchFamily="49" charset="-122"/>
                <a:ea typeface="黑体" panose="02010609060101010101" pitchFamily="49" charset="-122"/>
              </a:rPr>
              <a:t>文档。</a:t>
            </a:r>
            <a:endParaRPr lang="zh-CN" altLang="en-US" sz="2400" dirty="0">
              <a:solidFill>
                <a:schemeClr val="bg1"/>
              </a:solidFill>
              <a:ea typeface="等线"/>
            </a:endParaRPr>
          </a:p>
        </p:txBody>
      </p:sp>
    </p:spTree>
    <p:extLst>
      <p:ext uri="{BB962C8B-B14F-4D97-AF65-F5344CB8AC3E}">
        <p14:creationId xmlns:p14="http://schemas.microsoft.com/office/powerpoint/2010/main" val="19677436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3791423" cy="923330"/>
          </a:xfrm>
          <a:prstGeom prst="rect">
            <a:avLst/>
          </a:prstGeom>
        </p:spPr>
        <p:txBody>
          <a:bodyPr wrap="none">
            <a:spAutoFit/>
          </a:bodyPr>
          <a:lstStyle/>
          <a:p>
            <a:r>
              <a:rPr lang="en-US" altLang="zh-CN" sz="5400" b="1" dirty="0">
                <a:solidFill>
                  <a:schemeClr val="bg1"/>
                </a:solidFill>
                <a:latin typeface="Gotham Rounded Medium" panose="02000000000000000000" pitchFamily="50" charset="0"/>
              </a:rPr>
              <a:t>3</a:t>
            </a:r>
            <a:r>
              <a:rPr lang="en-US" altLang="zh-CN" sz="5400" b="1" dirty="0" smtClean="0">
                <a:solidFill>
                  <a:schemeClr val="bg1"/>
                </a:solidFill>
                <a:latin typeface="Gotham Rounded Medium" panose="02000000000000000000" pitchFamily="50" charset="0"/>
              </a:rPr>
              <a:t>.</a:t>
            </a:r>
            <a:r>
              <a:rPr lang="zh-CN" altLang="en-US" sz="5400" b="1" dirty="0" smtClean="0">
                <a:solidFill>
                  <a:schemeClr val="bg1"/>
                </a:solidFill>
                <a:latin typeface="Gotham Rounded Medium" panose="02000000000000000000" pitchFamily="50" charset="0"/>
              </a:rPr>
              <a:t>实施计划</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17995624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实施计划</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1" name="矩形 20"/>
          <p:cNvSpPr/>
          <p:nvPr/>
        </p:nvSpPr>
        <p:spPr>
          <a:xfrm>
            <a:off x="434235" y="655344"/>
            <a:ext cx="4573688" cy="400110"/>
          </a:xfrm>
          <a:prstGeom prst="rect">
            <a:avLst/>
          </a:prstGeom>
        </p:spPr>
        <p:txBody>
          <a:bodyPr wrap="none">
            <a:spAutoFit/>
          </a:bodyPr>
          <a:lstStyle/>
          <a:p>
            <a:r>
              <a:rPr lang="zh-CN" altLang="zh-CN" sz="2000" b="1" dirty="0" smtClean="0">
                <a:latin typeface="黑体" panose="02010609060101010101" pitchFamily="49" charset="-122"/>
                <a:ea typeface="黑体" panose="02010609060101010101" pitchFamily="49" charset="-122"/>
              </a:rPr>
              <a:t>工作</a:t>
            </a:r>
            <a:r>
              <a:rPr lang="zh-CN" altLang="zh-CN" sz="2000" b="1" dirty="0">
                <a:latin typeface="黑体" panose="02010609060101010101" pitchFamily="49" charset="-122"/>
                <a:ea typeface="黑体" panose="02010609060101010101" pitchFamily="49" charset="-122"/>
              </a:rPr>
              <a:t>任务的分解与人员</a:t>
            </a:r>
            <a:r>
              <a:rPr lang="zh-CN" altLang="zh-CN" sz="2000" b="1" dirty="0" smtClean="0">
                <a:latin typeface="黑体" panose="02010609060101010101" pitchFamily="49" charset="-122"/>
                <a:ea typeface="黑体" panose="02010609060101010101" pitchFamily="49" charset="-122"/>
              </a:rPr>
              <a:t>分工</a:t>
            </a:r>
            <a:r>
              <a:rPr lang="en-US" altLang="zh-CN" sz="2000" b="1" dirty="0" smtClean="0">
                <a:latin typeface="黑体" panose="02010609060101010101" pitchFamily="49" charset="-122"/>
                <a:ea typeface="黑体" panose="02010609060101010101" pitchFamily="49" charset="-122"/>
              </a:rPr>
              <a:t>--</a:t>
            </a:r>
            <a:r>
              <a:rPr lang="zh-CN" altLang="en-US" sz="2000" b="1" dirty="0" smtClean="0">
                <a:latin typeface="黑体" panose="02010609060101010101" pitchFamily="49" charset="-122"/>
                <a:ea typeface="黑体" panose="02010609060101010101" pitchFamily="49" charset="-122"/>
              </a:rPr>
              <a:t>获取需求</a:t>
            </a:r>
            <a:endParaRPr lang="zh-CN" altLang="en-US" sz="2000" b="1" dirty="0">
              <a:solidFill>
                <a:schemeClr val="bg1">
                  <a:lumMod val="50000"/>
                </a:schemeClr>
              </a:solidFill>
              <a:latin typeface="黑体" panose="02010609060101010101" pitchFamily="49" charset="-122"/>
              <a:ea typeface="黑体" panose="02010609060101010101" pitchFamily="49"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683983970"/>
              </p:ext>
            </p:extLst>
          </p:nvPr>
        </p:nvGraphicFramePr>
        <p:xfrm>
          <a:off x="1450232" y="1271523"/>
          <a:ext cx="8680739" cy="5039784"/>
        </p:xfrm>
        <a:graphic>
          <a:graphicData uri="http://schemas.openxmlformats.org/drawingml/2006/table">
            <a:tbl>
              <a:tblPr firstRow="1" bandRow="1">
                <a:tableStyleId>{5C22544A-7EE6-4342-B048-85BDC9FD1C3A}</a:tableStyleId>
              </a:tblPr>
              <a:tblGrid>
                <a:gridCol w="3431603">
                  <a:extLst>
                    <a:ext uri="{9D8B030D-6E8A-4147-A177-3AD203B41FA5}">
                      <a16:colId xmlns:a16="http://schemas.microsoft.com/office/drawing/2014/main" val="3919090363"/>
                    </a:ext>
                  </a:extLst>
                </a:gridCol>
                <a:gridCol w="2520862">
                  <a:extLst>
                    <a:ext uri="{9D8B030D-6E8A-4147-A177-3AD203B41FA5}">
                      <a16:colId xmlns:a16="http://schemas.microsoft.com/office/drawing/2014/main" val="1137265465"/>
                    </a:ext>
                  </a:extLst>
                </a:gridCol>
                <a:gridCol w="2728274">
                  <a:extLst>
                    <a:ext uri="{9D8B030D-6E8A-4147-A177-3AD203B41FA5}">
                      <a16:colId xmlns:a16="http://schemas.microsoft.com/office/drawing/2014/main" val="3354970488"/>
                    </a:ext>
                  </a:extLst>
                </a:gridCol>
              </a:tblGrid>
              <a:tr h="469056">
                <a:tc>
                  <a:txBody>
                    <a:bodyPr/>
                    <a:lstStyle/>
                    <a:p>
                      <a:pPr algn="ctr"/>
                      <a:r>
                        <a:rPr lang="zh-CN" altLang="zh-CN" sz="1800" b="1" kern="1200" dirty="0" smtClean="0">
                          <a:solidFill>
                            <a:schemeClr val="lt1"/>
                          </a:solidFill>
                          <a:effectLst/>
                          <a:latin typeface="+mn-lt"/>
                          <a:ea typeface="+mn-ea"/>
                          <a:cs typeface="+mn-cs"/>
                        </a:rPr>
                        <a:t>获取需求</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800" b="1" kern="1200" dirty="0" smtClean="0">
                          <a:solidFill>
                            <a:schemeClr val="lt1"/>
                          </a:solidFill>
                          <a:effectLst/>
                          <a:latin typeface="+mn-lt"/>
                          <a:ea typeface="+mn-ea"/>
                          <a:cs typeface="+mn-cs"/>
                        </a:rPr>
                        <a:t>负责人</a:t>
                      </a:r>
                      <a:endParaRPr lang="zh-CN" altLang="en-US" dirty="0" smtClean="0"/>
                    </a:p>
                  </a:txBody>
                  <a:tcPr/>
                </a:tc>
                <a:tc>
                  <a:txBody>
                    <a:bodyPr/>
                    <a:lstStyle/>
                    <a:p>
                      <a:pPr algn="ctr"/>
                      <a:r>
                        <a:rPr lang="zh-CN" altLang="zh-CN" sz="1800" b="1" kern="1200" dirty="0" smtClean="0">
                          <a:solidFill>
                            <a:schemeClr val="lt1"/>
                          </a:solidFill>
                          <a:effectLst/>
                          <a:latin typeface="+mn-lt"/>
                          <a:ea typeface="+mn-ea"/>
                          <a:cs typeface="+mn-cs"/>
                        </a:rPr>
                        <a:t>参与人</a:t>
                      </a:r>
                      <a:endParaRPr lang="zh-CN" altLang="en-US" dirty="0"/>
                    </a:p>
                  </a:txBody>
                  <a:tcPr/>
                </a:tc>
                <a:extLst>
                  <a:ext uri="{0D108BD9-81ED-4DB2-BD59-A6C34878D82A}">
                    <a16:rowId xmlns:a16="http://schemas.microsoft.com/office/drawing/2014/main" val="2795737217"/>
                  </a:ext>
                </a:extLst>
              </a:tr>
              <a:tr h="457073">
                <a:tc>
                  <a:txBody>
                    <a:bodyPr/>
                    <a:lstStyle/>
                    <a:p>
                      <a:pPr algn="ctr"/>
                      <a:r>
                        <a:rPr lang="zh-CN" altLang="zh-CN" sz="1800" kern="1200" dirty="0" smtClean="0">
                          <a:solidFill>
                            <a:schemeClr val="dk1"/>
                          </a:solidFill>
                          <a:effectLst/>
                          <a:latin typeface="+mn-lt"/>
                          <a:ea typeface="+mn-ea"/>
                          <a:cs typeface="+mn-cs"/>
                        </a:rPr>
                        <a:t>编写项目视图与范围</a:t>
                      </a:r>
                      <a:endParaRPr lang="zh-CN" altLang="en-US" dirty="0"/>
                    </a:p>
                  </a:txBody>
                  <a:tcPr/>
                </a:tc>
                <a:tc>
                  <a:txBody>
                    <a:bodyPr/>
                    <a:lstStyle/>
                    <a:p>
                      <a:pPr algn="ctr"/>
                      <a:r>
                        <a:rPr lang="zh-CN" altLang="en-US" dirty="0" smtClean="0"/>
                        <a:t>吕迪</a:t>
                      </a:r>
                      <a:endParaRPr lang="zh-CN" altLang="en-US" dirty="0"/>
                    </a:p>
                  </a:txBody>
                  <a:tcPr/>
                </a:tc>
                <a:tc rowSpan="10">
                  <a:txBody>
                    <a:bodyPr/>
                    <a:lstStyle/>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黄叶轩、陈俊仁、陈苏民、徐双铅、吕迪</a:t>
                      </a:r>
                      <a:endParaRPr lang="zh-CN" altLang="en-US" dirty="0"/>
                    </a:p>
                  </a:txBody>
                  <a:tcPr/>
                </a:tc>
                <a:extLst>
                  <a:ext uri="{0D108BD9-81ED-4DB2-BD59-A6C34878D82A}">
                    <a16:rowId xmlns:a16="http://schemas.microsoft.com/office/drawing/2014/main" val="1656287653"/>
                  </a:ext>
                </a:extLst>
              </a:tr>
              <a:tr h="457072">
                <a:tc>
                  <a:txBody>
                    <a:bodyPr/>
                    <a:lstStyle/>
                    <a:p>
                      <a:pPr algn="ctr"/>
                      <a:r>
                        <a:rPr lang="zh-CN" altLang="zh-CN" sz="1800" kern="1200" dirty="0" smtClean="0">
                          <a:solidFill>
                            <a:schemeClr val="dk1"/>
                          </a:solidFill>
                          <a:effectLst/>
                          <a:latin typeface="+mn-lt"/>
                          <a:ea typeface="+mn-ea"/>
                          <a:cs typeface="+mn-cs"/>
                        </a:rPr>
                        <a:t>用户群分类</a:t>
                      </a:r>
                      <a:endParaRPr lang="zh-CN" altLang="en-US" dirty="0"/>
                    </a:p>
                  </a:txBody>
                  <a:tcPr/>
                </a:tc>
                <a:tc>
                  <a:txBody>
                    <a:bodyPr/>
                    <a:lstStyle/>
                    <a:p>
                      <a:pPr algn="ctr"/>
                      <a:r>
                        <a:rPr lang="zh-CN" altLang="en-US" dirty="0" smtClean="0"/>
                        <a:t>吕迪</a:t>
                      </a:r>
                      <a:endParaRPr lang="en-US" altLang="zh-CN" dirty="0" smtClean="0"/>
                    </a:p>
                  </a:txBody>
                  <a:tcPr/>
                </a:tc>
                <a:tc vMerge="1">
                  <a:txBody>
                    <a:bodyPr/>
                    <a:lstStyle/>
                    <a:p>
                      <a:endParaRPr lang="zh-CN" altLang="en-US"/>
                    </a:p>
                  </a:txBody>
                  <a:tcPr/>
                </a:tc>
                <a:extLst>
                  <a:ext uri="{0D108BD9-81ED-4DB2-BD59-A6C34878D82A}">
                    <a16:rowId xmlns:a16="http://schemas.microsoft.com/office/drawing/2014/main" val="3610052571"/>
                  </a:ext>
                </a:extLst>
              </a:tr>
              <a:tr h="457073">
                <a:tc>
                  <a:txBody>
                    <a:bodyPr/>
                    <a:lstStyle/>
                    <a:p>
                      <a:pPr algn="ctr"/>
                      <a:r>
                        <a:rPr lang="zh-CN" altLang="zh-CN" sz="1800" kern="1200" dirty="0" smtClean="0">
                          <a:solidFill>
                            <a:schemeClr val="dk1"/>
                          </a:solidFill>
                          <a:effectLst/>
                          <a:latin typeface="+mn-lt"/>
                          <a:ea typeface="+mn-ea"/>
                          <a:cs typeface="+mn-cs"/>
                        </a:rPr>
                        <a:t>选择产品代表</a:t>
                      </a:r>
                      <a:endParaRPr lang="zh-CN" altLang="en-US" dirty="0"/>
                    </a:p>
                  </a:txBody>
                  <a:tcPr/>
                </a:tc>
                <a:tc>
                  <a:txBody>
                    <a:bodyPr/>
                    <a:lstStyle/>
                    <a:p>
                      <a:pPr algn="ctr"/>
                      <a:r>
                        <a:rPr lang="zh-CN" altLang="en-US" dirty="0" smtClean="0"/>
                        <a:t>陈俊仁</a:t>
                      </a:r>
                      <a:endParaRPr lang="zh-CN" altLang="en-US" dirty="0"/>
                    </a:p>
                  </a:txBody>
                  <a:tcPr/>
                </a:tc>
                <a:tc vMerge="1">
                  <a:txBody>
                    <a:bodyPr/>
                    <a:lstStyle/>
                    <a:p>
                      <a:endParaRPr lang="zh-CN" altLang="en-US"/>
                    </a:p>
                  </a:txBody>
                  <a:tcPr/>
                </a:tc>
                <a:extLst>
                  <a:ext uri="{0D108BD9-81ED-4DB2-BD59-A6C34878D82A}">
                    <a16:rowId xmlns:a16="http://schemas.microsoft.com/office/drawing/2014/main" val="3111686003"/>
                  </a:ext>
                </a:extLst>
              </a:tr>
              <a:tr h="457073">
                <a:tc>
                  <a:txBody>
                    <a:bodyPr/>
                    <a:lstStyle/>
                    <a:p>
                      <a:pPr algn="ctr"/>
                      <a:r>
                        <a:rPr lang="zh-CN" altLang="zh-CN" sz="1800" kern="1200" dirty="0" smtClean="0">
                          <a:solidFill>
                            <a:schemeClr val="dk1"/>
                          </a:solidFill>
                          <a:effectLst/>
                          <a:latin typeface="+mn-lt"/>
                          <a:ea typeface="+mn-ea"/>
                          <a:cs typeface="+mn-cs"/>
                        </a:rPr>
                        <a:t>确定使用实例</a:t>
                      </a:r>
                      <a:endParaRPr lang="zh-CN" altLang="en-US" dirty="0"/>
                    </a:p>
                  </a:txBody>
                  <a:tcPr/>
                </a:tc>
                <a:tc>
                  <a:txBody>
                    <a:bodyPr/>
                    <a:lstStyle/>
                    <a:p>
                      <a:pPr algn="ctr"/>
                      <a:r>
                        <a:rPr lang="zh-CN" altLang="en-US" dirty="0" smtClean="0"/>
                        <a:t>黄叶轩</a:t>
                      </a:r>
                      <a:endParaRPr lang="zh-CN" altLang="en-US" dirty="0"/>
                    </a:p>
                  </a:txBody>
                  <a:tcPr/>
                </a:tc>
                <a:tc vMerge="1">
                  <a:txBody>
                    <a:bodyPr/>
                    <a:lstStyle/>
                    <a:p>
                      <a:endParaRPr lang="zh-CN" altLang="en-US"/>
                    </a:p>
                  </a:txBody>
                  <a:tcPr/>
                </a:tc>
                <a:extLst>
                  <a:ext uri="{0D108BD9-81ED-4DB2-BD59-A6C34878D82A}">
                    <a16:rowId xmlns:a16="http://schemas.microsoft.com/office/drawing/2014/main" val="2072926200"/>
                  </a:ext>
                </a:extLst>
              </a:tr>
              <a:tr h="457073">
                <a:tc>
                  <a:txBody>
                    <a:bodyPr/>
                    <a:lstStyle/>
                    <a:p>
                      <a:pPr algn="ctr"/>
                      <a:r>
                        <a:rPr lang="zh-CN" altLang="zh-CN" sz="1800" kern="1200" dirty="0" smtClean="0">
                          <a:solidFill>
                            <a:schemeClr val="dk1"/>
                          </a:solidFill>
                          <a:effectLst/>
                          <a:latin typeface="+mn-lt"/>
                          <a:ea typeface="+mn-ea"/>
                          <a:cs typeface="+mn-cs"/>
                        </a:rPr>
                        <a:t>召开应用程序开发联系会议</a:t>
                      </a:r>
                      <a:endParaRPr lang="zh-CN" altLang="en-US" dirty="0"/>
                    </a:p>
                  </a:txBody>
                  <a:tcPr/>
                </a:tc>
                <a:tc>
                  <a:txBody>
                    <a:bodyPr/>
                    <a:lstStyle/>
                    <a:p>
                      <a:pPr algn="ctr"/>
                      <a:r>
                        <a:rPr lang="zh-CN" altLang="en-US" dirty="0" smtClean="0"/>
                        <a:t>黄叶轩</a:t>
                      </a:r>
                      <a:endParaRPr lang="zh-CN" altLang="en-US" dirty="0"/>
                    </a:p>
                  </a:txBody>
                  <a:tcPr/>
                </a:tc>
                <a:tc vMerge="1">
                  <a:txBody>
                    <a:bodyPr/>
                    <a:lstStyle/>
                    <a:p>
                      <a:endParaRPr lang="zh-CN" altLang="en-US"/>
                    </a:p>
                  </a:txBody>
                  <a:tcPr/>
                </a:tc>
                <a:extLst>
                  <a:ext uri="{0D108BD9-81ED-4DB2-BD59-A6C34878D82A}">
                    <a16:rowId xmlns:a16="http://schemas.microsoft.com/office/drawing/2014/main" val="829481971"/>
                  </a:ext>
                </a:extLst>
              </a:tr>
              <a:tr h="457073">
                <a:tc>
                  <a:txBody>
                    <a:bodyPr/>
                    <a:lstStyle/>
                    <a:p>
                      <a:pPr algn="ctr"/>
                      <a:r>
                        <a:rPr lang="zh-CN" altLang="zh-CN" sz="1800" kern="1200" dirty="0" smtClean="0">
                          <a:solidFill>
                            <a:schemeClr val="dk1"/>
                          </a:solidFill>
                          <a:effectLst/>
                          <a:latin typeface="+mn-lt"/>
                          <a:ea typeface="+mn-ea"/>
                          <a:cs typeface="+mn-cs"/>
                        </a:rPr>
                        <a:t>需求访谈</a:t>
                      </a:r>
                      <a:endParaRPr lang="zh-CN" altLang="en-US" dirty="0"/>
                    </a:p>
                  </a:txBody>
                  <a:tcPr/>
                </a:tc>
                <a:tc>
                  <a:txBody>
                    <a:bodyPr/>
                    <a:lstStyle/>
                    <a:p>
                      <a:pPr algn="ctr"/>
                      <a:r>
                        <a:rPr lang="zh-CN" altLang="en-US" dirty="0" smtClean="0"/>
                        <a:t>徐双铅</a:t>
                      </a:r>
                      <a:endParaRPr lang="zh-CN" altLang="en-US" dirty="0"/>
                    </a:p>
                  </a:txBody>
                  <a:tcPr/>
                </a:tc>
                <a:tc vMerge="1">
                  <a:txBody>
                    <a:bodyPr/>
                    <a:lstStyle/>
                    <a:p>
                      <a:endParaRPr lang="zh-CN" altLang="en-US"/>
                    </a:p>
                  </a:txBody>
                  <a:tcPr/>
                </a:tc>
                <a:extLst>
                  <a:ext uri="{0D108BD9-81ED-4DB2-BD59-A6C34878D82A}">
                    <a16:rowId xmlns:a16="http://schemas.microsoft.com/office/drawing/2014/main" val="2678199833"/>
                  </a:ext>
                </a:extLst>
              </a:tr>
              <a:tr h="457073">
                <a:tc>
                  <a:txBody>
                    <a:bodyPr/>
                    <a:lstStyle/>
                    <a:p>
                      <a:pPr algn="ctr"/>
                      <a:r>
                        <a:rPr lang="zh-CN" altLang="zh-CN" sz="1800" kern="1200" dirty="0" smtClean="0">
                          <a:solidFill>
                            <a:schemeClr val="dk1"/>
                          </a:solidFill>
                          <a:effectLst/>
                          <a:latin typeface="+mn-lt"/>
                          <a:ea typeface="+mn-ea"/>
                          <a:cs typeface="+mn-cs"/>
                        </a:rPr>
                        <a:t>分析用户工作流程</a:t>
                      </a:r>
                      <a:endParaRPr lang="zh-CN" altLang="en-US" dirty="0"/>
                    </a:p>
                  </a:txBody>
                  <a:tcPr/>
                </a:tc>
                <a:tc>
                  <a:txBody>
                    <a:bodyPr/>
                    <a:lstStyle/>
                    <a:p>
                      <a:pPr algn="ctr"/>
                      <a:r>
                        <a:rPr lang="zh-CN" altLang="en-US" dirty="0" smtClean="0"/>
                        <a:t>徐双铅</a:t>
                      </a:r>
                      <a:endParaRPr lang="zh-CN" altLang="en-US" dirty="0"/>
                    </a:p>
                  </a:txBody>
                  <a:tcPr/>
                </a:tc>
                <a:tc vMerge="1">
                  <a:txBody>
                    <a:bodyPr/>
                    <a:lstStyle/>
                    <a:p>
                      <a:endParaRPr lang="zh-CN" altLang="en-US"/>
                    </a:p>
                  </a:txBody>
                  <a:tcPr/>
                </a:tc>
                <a:extLst>
                  <a:ext uri="{0D108BD9-81ED-4DB2-BD59-A6C34878D82A}">
                    <a16:rowId xmlns:a16="http://schemas.microsoft.com/office/drawing/2014/main" val="4278853042"/>
                  </a:ext>
                </a:extLst>
              </a:tr>
              <a:tr h="457073">
                <a:tc>
                  <a:txBody>
                    <a:bodyPr/>
                    <a:lstStyle/>
                    <a:p>
                      <a:pPr algn="ctr"/>
                      <a:r>
                        <a:rPr lang="zh-CN" altLang="zh-CN" sz="1800" kern="1200" dirty="0" smtClean="0">
                          <a:solidFill>
                            <a:schemeClr val="dk1"/>
                          </a:solidFill>
                          <a:effectLst/>
                          <a:latin typeface="+mn-lt"/>
                          <a:ea typeface="+mn-ea"/>
                          <a:cs typeface="+mn-cs"/>
                        </a:rPr>
                        <a:t>确定质量属性</a:t>
                      </a:r>
                      <a:endParaRPr lang="zh-CN" altLang="en-US" dirty="0"/>
                    </a:p>
                  </a:txBody>
                  <a:tcPr/>
                </a:tc>
                <a:tc>
                  <a:txBody>
                    <a:bodyPr/>
                    <a:lstStyle/>
                    <a:p>
                      <a:pPr algn="ctr"/>
                      <a:r>
                        <a:rPr lang="zh-CN" altLang="en-US" dirty="0" smtClean="0"/>
                        <a:t>陈苏民</a:t>
                      </a:r>
                      <a:endParaRPr lang="zh-CN" altLang="en-US" dirty="0"/>
                    </a:p>
                  </a:txBody>
                  <a:tcPr/>
                </a:tc>
                <a:tc vMerge="1">
                  <a:txBody>
                    <a:bodyPr/>
                    <a:lstStyle/>
                    <a:p>
                      <a:endParaRPr lang="zh-CN" altLang="en-US"/>
                    </a:p>
                  </a:txBody>
                  <a:tcPr/>
                </a:tc>
                <a:extLst>
                  <a:ext uri="{0D108BD9-81ED-4DB2-BD59-A6C34878D82A}">
                    <a16:rowId xmlns:a16="http://schemas.microsoft.com/office/drawing/2014/main" val="3688775201"/>
                  </a:ext>
                </a:extLst>
              </a:tr>
              <a:tr h="457072">
                <a:tc>
                  <a:txBody>
                    <a:bodyPr/>
                    <a:lstStyle/>
                    <a:p>
                      <a:pPr algn="ctr"/>
                      <a:r>
                        <a:rPr lang="zh-CN" altLang="zh-CN" sz="1800" kern="1200" dirty="0" smtClean="0">
                          <a:solidFill>
                            <a:schemeClr val="dk1"/>
                          </a:solidFill>
                          <a:effectLst/>
                          <a:latin typeface="+mn-lt"/>
                          <a:ea typeface="+mn-ea"/>
                          <a:cs typeface="+mn-cs"/>
                        </a:rPr>
                        <a:t>检查问题报告</a:t>
                      </a:r>
                      <a:endParaRPr lang="zh-CN" altLang="en-US" dirty="0"/>
                    </a:p>
                  </a:txBody>
                  <a:tcPr/>
                </a:tc>
                <a:tc>
                  <a:txBody>
                    <a:bodyPr/>
                    <a:lstStyle/>
                    <a:p>
                      <a:pPr algn="ctr"/>
                      <a:r>
                        <a:rPr lang="zh-CN" altLang="en-US" dirty="0" smtClean="0"/>
                        <a:t>陈苏民</a:t>
                      </a:r>
                      <a:endParaRPr lang="zh-CN" altLang="en-US" dirty="0"/>
                    </a:p>
                  </a:txBody>
                  <a:tcPr/>
                </a:tc>
                <a:tc vMerge="1">
                  <a:txBody>
                    <a:bodyPr/>
                    <a:lstStyle/>
                    <a:p>
                      <a:endParaRPr lang="zh-CN" altLang="en-US"/>
                    </a:p>
                  </a:txBody>
                  <a:tcPr/>
                </a:tc>
                <a:extLst>
                  <a:ext uri="{0D108BD9-81ED-4DB2-BD59-A6C34878D82A}">
                    <a16:rowId xmlns:a16="http://schemas.microsoft.com/office/drawing/2014/main" val="2888905592"/>
                  </a:ext>
                </a:extLst>
              </a:tr>
              <a:tr h="457073">
                <a:tc>
                  <a:txBody>
                    <a:bodyPr/>
                    <a:lstStyle/>
                    <a:p>
                      <a:pPr algn="ctr"/>
                      <a:r>
                        <a:rPr lang="zh-CN" altLang="zh-CN" sz="1800" kern="1200" dirty="0" smtClean="0">
                          <a:solidFill>
                            <a:schemeClr val="dk1"/>
                          </a:solidFill>
                          <a:effectLst/>
                          <a:latin typeface="+mn-lt"/>
                          <a:ea typeface="+mn-ea"/>
                          <a:cs typeface="+mn-cs"/>
                        </a:rPr>
                        <a:t>需求重用</a:t>
                      </a:r>
                      <a:endParaRPr lang="zh-CN" altLang="en-US" dirty="0"/>
                    </a:p>
                  </a:txBody>
                  <a:tcPr/>
                </a:tc>
                <a:tc>
                  <a:txBody>
                    <a:bodyPr/>
                    <a:lstStyle/>
                    <a:p>
                      <a:pPr algn="ctr"/>
                      <a:r>
                        <a:rPr lang="zh-CN" altLang="en-US" dirty="0" smtClean="0"/>
                        <a:t>陈俊仁</a:t>
                      </a:r>
                      <a:endParaRPr lang="zh-CN" altLang="en-US" dirty="0"/>
                    </a:p>
                  </a:txBody>
                  <a:tcPr/>
                </a:tc>
                <a:tc vMerge="1">
                  <a:txBody>
                    <a:bodyPr/>
                    <a:lstStyle/>
                    <a:p>
                      <a:endParaRPr lang="zh-CN" altLang="en-US"/>
                    </a:p>
                  </a:txBody>
                  <a:tcPr/>
                </a:tc>
                <a:extLst>
                  <a:ext uri="{0D108BD9-81ED-4DB2-BD59-A6C34878D82A}">
                    <a16:rowId xmlns:a16="http://schemas.microsoft.com/office/drawing/2014/main" val="3916317442"/>
                  </a:ext>
                </a:extLst>
              </a:tr>
            </a:tbl>
          </a:graphicData>
        </a:graphic>
      </p:graphicFrame>
    </p:spTree>
    <p:extLst>
      <p:ext uri="{BB962C8B-B14F-4D97-AF65-F5344CB8AC3E}">
        <p14:creationId xmlns:p14="http://schemas.microsoft.com/office/powerpoint/2010/main" val="8153835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实施计划</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87823937"/>
              </p:ext>
            </p:extLst>
          </p:nvPr>
        </p:nvGraphicFramePr>
        <p:xfrm>
          <a:off x="1755032" y="1227981"/>
          <a:ext cx="8681054" cy="5039784"/>
        </p:xfrm>
        <a:graphic>
          <a:graphicData uri="http://schemas.openxmlformats.org/drawingml/2006/table">
            <a:tbl>
              <a:tblPr firstRow="1" bandRow="1">
                <a:tableStyleId>{5C22544A-7EE6-4342-B048-85BDC9FD1C3A}</a:tableStyleId>
              </a:tblPr>
              <a:tblGrid>
                <a:gridCol w="2902577">
                  <a:extLst>
                    <a:ext uri="{9D8B030D-6E8A-4147-A177-3AD203B41FA5}">
                      <a16:colId xmlns:a16="http://schemas.microsoft.com/office/drawing/2014/main" val="3919090363"/>
                    </a:ext>
                  </a:extLst>
                </a:gridCol>
                <a:gridCol w="2251355">
                  <a:extLst>
                    <a:ext uri="{9D8B030D-6E8A-4147-A177-3AD203B41FA5}">
                      <a16:colId xmlns:a16="http://schemas.microsoft.com/office/drawing/2014/main" val="1302962054"/>
                    </a:ext>
                  </a:extLst>
                </a:gridCol>
                <a:gridCol w="3527122">
                  <a:extLst>
                    <a:ext uri="{9D8B030D-6E8A-4147-A177-3AD203B41FA5}">
                      <a16:colId xmlns:a16="http://schemas.microsoft.com/office/drawing/2014/main" val="3354970488"/>
                    </a:ext>
                  </a:extLst>
                </a:gridCol>
              </a:tblGrid>
              <a:tr h="469056">
                <a:tc>
                  <a:txBody>
                    <a:bodyPr/>
                    <a:lstStyle/>
                    <a:p>
                      <a:pPr algn="ctr"/>
                      <a:r>
                        <a:rPr lang="zh-CN" altLang="zh-CN" sz="1800" b="1" kern="1200" dirty="0" smtClean="0">
                          <a:solidFill>
                            <a:schemeClr val="lt1"/>
                          </a:solidFill>
                          <a:effectLst/>
                          <a:latin typeface="+mn-lt"/>
                          <a:ea typeface="+mn-ea"/>
                          <a:cs typeface="+mn-cs"/>
                        </a:rPr>
                        <a:t>需求分析</a:t>
                      </a:r>
                      <a:endParaRPr lang="zh-CN" altLang="en-US" dirty="0"/>
                    </a:p>
                  </a:txBody>
                  <a:tcPr/>
                </a:tc>
                <a:tc>
                  <a:txBody>
                    <a:bodyPr/>
                    <a:lstStyle/>
                    <a:p>
                      <a:pPr algn="ctr"/>
                      <a:r>
                        <a:rPr lang="zh-CN" altLang="en-US" dirty="0" smtClean="0"/>
                        <a:t>负责人</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参与人</a:t>
                      </a:r>
                      <a:endParaRPr lang="zh-CN" altLang="en-US" dirty="0"/>
                    </a:p>
                  </a:txBody>
                  <a:tcPr/>
                </a:tc>
                <a:extLst>
                  <a:ext uri="{0D108BD9-81ED-4DB2-BD59-A6C34878D82A}">
                    <a16:rowId xmlns:a16="http://schemas.microsoft.com/office/drawing/2014/main" val="2795737217"/>
                  </a:ext>
                </a:extLst>
              </a:tr>
              <a:tr h="652961">
                <a:tc>
                  <a:txBody>
                    <a:bodyPr/>
                    <a:lstStyle/>
                    <a:p>
                      <a:pPr algn="ctr"/>
                      <a:r>
                        <a:rPr lang="zh-CN" altLang="zh-CN" sz="1800" kern="1200" dirty="0" smtClean="0">
                          <a:solidFill>
                            <a:schemeClr val="dk1"/>
                          </a:solidFill>
                          <a:effectLst/>
                          <a:latin typeface="+mn-lt"/>
                          <a:ea typeface="+mn-ea"/>
                          <a:cs typeface="+mn-cs"/>
                        </a:rPr>
                        <a:t>绘制关联图</a:t>
                      </a:r>
                      <a:endParaRPr lang="zh-CN" altLang="en-US" dirty="0"/>
                    </a:p>
                  </a:txBody>
                  <a:tcPr/>
                </a:tc>
                <a:tc>
                  <a:txBody>
                    <a:bodyPr/>
                    <a:lstStyle/>
                    <a:p>
                      <a:pPr algn="ctr"/>
                      <a:r>
                        <a:rPr lang="zh-CN" altLang="en-US" dirty="0" smtClean="0"/>
                        <a:t>徐双铅</a:t>
                      </a:r>
                      <a:endParaRPr lang="zh-CN" altLang="en-US" dirty="0"/>
                    </a:p>
                  </a:txBody>
                  <a:tcPr/>
                </a:tc>
                <a:tc rowSpan="7">
                  <a:txBody>
                    <a:bodyPr/>
                    <a:lstStyle/>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黄叶轩、陈俊仁、陈苏民、</a:t>
                      </a: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徐双铅、吕迪</a:t>
                      </a:r>
                      <a:endParaRPr lang="zh-CN" altLang="en-US" dirty="0"/>
                    </a:p>
                  </a:txBody>
                  <a:tcPr/>
                </a:tc>
                <a:extLst>
                  <a:ext uri="{0D108BD9-81ED-4DB2-BD59-A6C34878D82A}">
                    <a16:rowId xmlns:a16="http://schemas.microsoft.com/office/drawing/2014/main" val="1656287653"/>
                  </a:ext>
                </a:extLst>
              </a:tr>
              <a:tr h="652961">
                <a:tc>
                  <a:txBody>
                    <a:bodyPr/>
                    <a:lstStyle/>
                    <a:p>
                      <a:pPr algn="ctr"/>
                      <a:r>
                        <a:rPr lang="zh-CN" altLang="zh-CN" sz="1800" kern="1200" dirty="0" smtClean="0">
                          <a:solidFill>
                            <a:schemeClr val="dk1"/>
                          </a:solidFill>
                          <a:effectLst/>
                          <a:latin typeface="+mn-lt"/>
                          <a:ea typeface="+mn-ea"/>
                          <a:cs typeface="+mn-cs"/>
                        </a:rPr>
                        <a:t>创建开发原型</a:t>
                      </a:r>
                      <a:endParaRPr lang="zh-CN" altLang="en-US" dirty="0"/>
                    </a:p>
                  </a:txBody>
                  <a:tcPr/>
                </a:tc>
                <a:tc>
                  <a:txBody>
                    <a:bodyPr/>
                    <a:lstStyle/>
                    <a:p>
                      <a:pPr algn="ctr"/>
                      <a:r>
                        <a:rPr lang="zh-CN" altLang="en-US" dirty="0" smtClean="0"/>
                        <a:t>陈苏民</a:t>
                      </a:r>
                      <a:endParaRPr lang="zh-CN" altLang="en-US" dirty="0"/>
                    </a:p>
                  </a:txBody>
                  <a:tcPr/>
                </a:tc>
                <a:tc vMerge="1">
                  <a:txBody>
                    <a:bodyPr/>
                    <a:lstStyle/>
                    <a:p>
                      <a:endParaRPr lang="zh-CN" altLang="en-US"/>
                    </a:p>
                  </a:txBody>
                  <a:tcPr/>
                </a:tc>
                <a:extLst>
                  <a:ext uri="{0D108BD9-81ED-4DB2-BD59-A6C34878D82A}">
                    <a16:rowId xmlns:a16="http://schemas.microsoft.com/office/drawing/2014/main" val="2252846283"/>
                  </a:ext>
                </a:extLst>
              </a:tr>
              <a:tr h="652961">
                <a:tc>
                  <a:txBody>
                    <a:bodyPr/>
                    <a:lstStyle/>
                    <a:p>
                      <a:pPr algn="ctr"/>
                      <a:r>
                        <a:rPr lang="zh-CN" altLang="zh-CN" sz="1800" kern="1200" dirty="0" smtClean="0">
                          <a:solidFill>
                            <a:schemeClr val="dk1"/>
                          </a:solidFill>
                          <a:effectLst/>
                          <a:latin typeface="+mn-lt"/>
                          <a:ea typeface="+mn-ea"/>
                          <a:cs typeface="+mn-cs"/>
                        </a:rPr>
                        <a:t>分析可行性</a:t>
                      </a:r>
                      <a:endParaRPr lang="zh-CN" altLang="en-US" dirty="0"/>
                    </a:p>
                  </a:txBody>
                  <a:tcPr/>
                </a:tc>
                <a:tc>
                  <a:txBody>
                    <a:bodyPr/>
                    <a:lstStyle/>
                    <a:p>
                      <a:pPr algn="ctr"/>
                      <a:r>
                        <a:rPr lang="zh-CN" altLang="en-US" dirty="0" smtClean="0"/>
                        <a:t>陈苏民</a:t>
                      </a:r>
                      <a:endParaRPr lang="zh-CN" altLang="en-US" dirty="0"/>
                    </a:p>
                  </a:txBody>
                  <a:tcPr/>
                </a:tc>
                <a:tc vMerge="1">
                  <a:txBody>
                    <a:bodyPr/>
                    <a:lstStyle/>
                    <a:p>
                      <a:endParaRPr lang="zh-CN" altLang="en-US"/>
                    </a:p>
                  </a:txBody>
                  <a:tcPr/>
                </a:tc>
                <a:extLst>
                  <a:ext uri="{0D108BD9-81ED-4DB2-BD59-A6C34878D82A}">
                    <a16:rowId xmlns:a16="http://schemas.microsoft.com/office/drawing/2014/main" val="3052126226"/>
                  </a:ext>
                </a:extLst>
              </a:tr>
              <a:tr h="652962">
                <a:tc>
                  <a:txBody>
                    <a:bodyPr/>
                    <a:lstStyle/>
                    <a:p>
                      <a:pPr algn="ctr"/>
                      <a:r>
                        <a:rPr lang="zh-CN" altLang="zh-CN" sz="1800" kern="1200" dirty="0" smtClean="0">
                          <a:solidFill>
                            <a:schemeClr val="dk1"/>
                          </a:solidFill>
                          <a:effectLst/>
                          <a:latin typeface="+mn-lt"/>
                          <a:ea typeface="+mn-ea"/>
                          <a:cs typeface="+mn-cs"/>
                        </a:rPr>
                        <a:t>确定需求优先级</a:t>
                      </a:r>
                      <a:endParaRPr lang="zh-CN" altLang="en-US" dirty="0"/>
                    </a:p>
                  </a:txBody>
                  <a:tcPr/>
                </a:tc>
                <a:tc>
                  <a:txBody>
                    <a:bodyPr/>
                    <a:lstStyle/>
                    <a:p>
                      <a:pPr algn="ctr"/>
                      <a:r>
                        <a:rPr lang="zh-CN" altLang="en-US" dirty="0" smtClean="0"/>
                        <a:t>陈俊仁</a:t>
                      </a:r>
                      <a:endParaRPr lang="zh-CN" altLang="en-US" dirty="0"/>
                    </a:p>
                  </a:txBody>
                  <a:tcPr/>
                </a:tc>
                <a:tc vMerge="1">
                  <a:txBody>
                    <a:bodyPr/>
                    <a:lstStyle/>
                    <a:p>
                      <a:endParaRPr lang="zh-CN" altLang="en-US"/>
                    </a:p>
                  </a:txBody>
                  <a:tcPr/>
                </a:tc>
                <a:extLst>
                  <a:ext uri="{0D108BD9-81ED-4DB2-BD59-A6C34878D82A}">
                    <a16:rowId xmlns:a16="http://schemas.microsoft.com/office/drawing/2014/main" val="2291419416"/>
                  </a:ext>
                </a:extLst>
              </a:tr>
              <a:tr h="652961">
                <a:tc>
                  <a:txBody>
                    <a:bodyPr/>
                    <a:lstStyle/>
                    <a:p>
                      <a:pPr algn="ctr"/>
                      <a:r>
                        <a:rPr lang="zh-CN" altLang="zh-CN" sz="1800" kern="1200" dirty="0" smtClean="0">
                          <a:solidFill>
                            <a:schemeClr val="dk1"/>
                          </a:solidFill>
                          <a:effectLst/>
                          <a:latin typeface="+mn-lt"/>
                          <a:ea typeface="+mn-ea"/>
                          <a:cs typeface="+mn-cs"/>
                        </a:rPr>
                        <a:t>为需求建立模型</a:t>
                      </a:r>
                      <a:endParaRPr lang="zh-CN" altLang="en-US" dirty="0"/>
                    </a:p>
                  </a:txBody>
                  <a:tcPr/>
                </a:tc>
                <a:tc>
                  <a:txBody>
                    <a:bodyPr/>
                    <a:lstStyle/>
                    <a:p>
                      <a:pPr algn="ctr"/>
                      <a:r>
                        <a:rPr lang="zh-CN" altLang="en-US" dirty="0" smtClean="0"/>
                        <a:t>吕迪</a:t>
                      </a:r>
                      <a:endParaRPr lang="zh-CN" altLang="en-US" dirty="0"/>
                    </a:p>
                  </a:txBody>
                  <a:tcPr/>
                </a:tc>
                <a:tc vMerge="1">
                  <a:txBody>
                    <a:bodyPr/>
                    <a:lstStyle/>
                    <a:p>
                      <a:endParaRPr lang="zh-CN" altLang="en-US"/>
                    </a:p>
                  </a:txBody>
                  <a:tcPr/>
                </a:tc>
                <a:extLst>
                  <a:ext uri="{0D108BD9-81ED-4DB2-BD59-A6C34878D82A}">
                    <a16:rowId xmlns:a16="http://schemas.microsoft.com/office/drawing/2014/main" val="3236613967"/>
                  </a:ext>
                </a:extLst>
              </a:tr>
              <a:tr h="652961">
                <a:tc>
                  <a:txBody>
                    <a:bodyPr/>
                    <a:lstStyle/>
                    <a:p>
                      <a:pPr algn="ctr"/>
                      <a:r>
                        <a:rPr lang="zh-CN" altLang="zh-CN" sz="1800" kern="1200" dirty="0" smtClean="0">
                          <a:solidFill>
                            <a:schemeClr val="dk1"/>
                          </a:solidFill>
                          <a:effectLst/>
                          <a:latin typeface="+mn-lt"/>
                          <a:ea typeface="+mn-ea"/>
                          <a:cs typeface="+mn-cs"/>
                        </a:rPr>
                        <a:t>编写数据字典</a:t>
                      </a:r>
                      <a:endParaRPr lang="zh-CN" altLang="en-US" dirty="0"/>
                    </a:p>
                  </a:txBody>
                  <a:tcPr/>
                </a:tc>
                <a:tc>
                  <a:txBody>
                    <a:bodyPr/>
                    <a:lstStyle/>
                    <a:p>
                      <a:pPr algn="ctr"/>
                      <a:r>
                        <a:rPr lang="zh-CN" altLang="en-US" dirty="0" smtClean="0"/>
                        <a:t>黄叶轩</a:t>
                      </a:r>
                      <a:endParaRPr lang="zh-CN" altLang="en-US" dirty="0"/>
                    </a:p>
                  </a:txBody>
                  <a:tcPr/>
                </a:tc>
                <a:tc vMerge="1">
                  <a:txBody>
                    <a:bodyPr/>
                    <a:lstStyle/>
                    <a:p>
                      <a:endParaRPr lang="zh-CN" altLang="en-US"/>
                    </a:p>
                  </a:txBody>
                  <a:tcPr/>
                </a:tc>
                <a:extLst>
                  <a:ext uri="{0D108BD9-81ED-4DB2-BD59-A6C34878D82A}">
                    <a16:rowId xmlns:a16="http://schemas.microsoft.com/office/drawing/2014/main" val="4003906427"/>
                  </a:ext>
                </a:extLst>
              </a:tr>
              <a:tr h="652961">
                <a:tc>
                  <a:txBody>
                    <a:bodyPr/>
                    <a:lstStyle/>
                    <a:p>
                      <a:pPr algn="ctr"/>
                      <a:r>
                        <a:rPr lang="zh-CN" altLang="zh-CN" sz="1800" kern="1200" dirty="0" smtClean="0">
                          <a:solidFill>
                            <a:schemeClr val="dk1"/>
                          </a:solidFill>
                          <a:effectLst/>
                          <a:latin typeface="+mn-lt"/>
                          <a:ea typeface="+mn-ea"/>
                          <a:cs typeface="+mn-cs"/>
                        </a:rPr>
                        <a:t>应用质量功能调配</a:t>
                      </a:r>
                      <a:endParaRPr lang="zh-CN" altLang="en-US" dirty="0"/>
                    </a:p>
                  </a:txBody>
                  <a:tcPr/>
                </a:tc>
                <a:tc>
                  <a:txBody>
                    <a:bodyPr/>
                    <a:lstStyle/>
                    <a:p>
                      <a:pPr algn="ctr"/>
                      <a:r>
                        <a:rPr lang="zh-CN" altLang="en-US" dirty="0" smtClean="0"/>
                        <a:t>黄叶轩</a:t>
                      </a:r>
                      <a:endParaRPr lang="zh-CN" altLang="en-US" dirty="0"/>
                    </a:p>
                  </a:txBody>
                  <a:tcPr/>
                </a:tc>
                <a:tc vMerge="1">
                  <a:txBody>
                    <a:bodyPr/>
                    <a:lstStyle/>
                    <a:p>
                      <a:endParaRPr lang="zh-CN" altLang="en-US"/>
                    </a:p>
                  </a:txBody>
                  <a:tcPr/>
                </a:tc>
                <a:extLst>
                  <a:ext uri="{0D108BD9-81ED-4DB2-BD59-A6C34878D82A}">
                    <a16:rowId xmlns:a16="http://schemas.microsoft.com/office/drawing/2014/main" val="3750970699"/>
                  </a:ext>
                </a:extLst>
              </a:tr>
            </a:tbl>
          </a:graphicData>
        </a:graphic>
      </p:graphicFrame>
      <p:sp>
        <p:nvSpPr>
          <p:cNvPr id="7" name="矩形 6"/>
          <p:cNvSpPr/>
          <p:nvPr/>
        </p:nvSpPr>
        <p:spPr>
          <a:xfrm>
            <a:off x="434235" y="655344"/>
            <a:ext cx="4137671" cy="369332"/>
          </a:xfrm>
          <a:prstGeom prst="rect">
            <a:avLst/>
          </a:prstGeom>
        </p:spPr>
        <p:txBody>
          <a:bodyPr wrap="none">
            <a:spAutoFit/>
          </a:bodyPr>
          <a:lstStyle/>
          <a:p>
            <a:r>
              <a:rPr lang="zh-CN" altLang="zh-CN" b="1" dirty="0" smtClean="0">
                <a:latin typeface="黑体" panose="02010609060101010101" pitchFamily="49" charset="-122"/>
                <a:ea typeface="黑体" panose="02010609060101010101" pitchFamily="49" charset="-122"/>
              </a:rPr>
              <a:t>工作</a:t>
            </a:r>
            <a:r>
              <a:rPr lang="zh-CN" altLang="zh-CN" b="1" dirty="0">
                <a:latin typeface="黑体" panose="02010609060101010101" pitchFamily="49" charset="-122"/>
                <a:ea typeface="黑体" panose="02010609060101010101" pitchFamily="49" charset="-122"/>
              </a:rPr>
              <a:t>任务的分解与人员</a:t>
            </a:r>
            <a:r>
              <a:rPr lang="zh-CN" altLang="zh-CN" b="1" dirty="0" smtClean="0">
                <a:latin typeface="黑体" panose="02010609060101010101" pitchFamily="49" charset="-122"/>
                <a:ea typeface="黑体" panose="02010609060101010101" pitchFamily="49" charset="-122"/>
              </a:rPr>
              <a:t>分工</a:t>
            </a:r>
            <a:r>
              <a:rPr lang="en-US" altLang="zh-CN" b="1" dirty="0" smtClean="0">
                <a:latin typeface="黑体" panose="02010609060101010101" pitchFamily="49" charset="-122"/>
                <a:ea typeface="黑体" panose="02010609060101010101" pitchFamily="49" charset="-122"/>
              </a:rPr>
              <a:t>—</a:t>
            </a:r>
            <a:r>
              <a:rPr lang="zh-CN" altLang="en-US" b="1" dirty="0" smtClean="0">
                <a:latin typeface="黑体" panose="02010609060101010101" pitchFamily="49" charset="-122"/>
                <a:ea typeface="黑体" panose="02010609060101010101" pitchFamily="49" charset="-122"/>
              </a:rPr>
              <a:t>需求分析</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939989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实施计划</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622464911"/>
              </p:ext>
            </p:extLst>
          </p:nvPr>
        </p:nvGraphicFramePr>
        <p:xfrm>
          <a:off x="1755032" y="1227981"/>
          <a:ext cx="8442516" cy="5039784"/>
        </p:xfrm>
        <a:graphic>
          <a:graphicData uri="http://schemas.openxmlformats.org/drawingml/2006/table">
            <a:tbl>
              <a:tblPr firstRow="1" bandRow="1">
                <a:tableStyleId>{5C22544A-7EE6-4342-B048-85BDC9FD1C3A}</a:tableStyleId>
              </a:tblPr>
              <a:tblGrid>
                <a:gridCol w="3194655">
                  <a:extLst>
                    <a:ext uri="{9D8B030D-6E8A-4147-A177-3AD203B41FA5}">
                      <a16:colId xmlns:a16="http://schemas.microsoft.com/office/drawing/2014/main" val="3919090363"/>
                    </a:ext>
                  </a:extLst>
                </a:gridCol>
                <a:gridCol w="2504661">
                  <a:extLst>
                    <a:ext uri="{9D8B030D-6E8A-4147-A177-3AD203B41FA5}">
                      <a16:colId xmlns:a16="http://schemas.microsoft.com/office/drawing/2014/main" val="102562825"/>
                    </a:ext>
                  </a:extLst>
                </a:gridCol>
                <a:gridCol w="2743200">
                  <a:extLst>
                    <a:ext uri="{9D8B030D-6E8A-4147-A177-3AD203B41FA5}">
                      <a16:colId xmlns:a16="http://schemas.microsoft.com/office/drawing/2014/main" val="3354970488"/>
                    </a:ext>
                  </a:extLst>
                </a:gridCol>
              </a:tblGrid>
              <a:tr h="469056">
                <a:tc>
                  <a:txBody>
                    <a:bodyPr/>
                    <a:lstStyle/>
                    <a:p>
                      <a:pPr algn="ctr"/>
                      <a:r>
                        <a:rPr lang="zh-CN" altLang="zh-CN" sz="1800" b="1" kern="1200" dirty="0" smtClean="0">
                          <a:solidFill>
                            <a:schemeClr val="lt1"/>
                          </a:solidFill>
                          <a:effectLst/>
                          <a:latin typeface="+mn-lt"/>
                          <a:ea typeface="+mn-ea"/>
                          <a:cs typeface="+mn-cs"/>
                        </a:rPr>
                        <a:t>获取需求</a:t>
                      </a:r>
                      <a:endParaRPr lang="zh-CN" altLang="en-US" dirty="0"/>
                    </a:p>
                  </a:txBody>
                  <a:tcPr/>
                </a:tc>
                <a:tc>
                  <a:txBody>
                    <a:bodyPr/>
                    <a:lstStyle/>
                    <a:p>
                      <a:pPr algn="ctr"/>
                      <a:r>
                        <a:rPr lang="zh-CN" altLang="en-US" dirty="0" smtClean="0"/>
                        <a:t>负责人</a:t>
                      </a:r>
                      <a:endParaRPr lang="zh-CN" altLang="en-US" dirty="0"/>
                    </a:p>
                  </a:txBody>
                  <a:tcPr anchor="ctr"/>
                </a:tc>
                <a:tc>
                  <a:txBody>
                    <a:bodyPr/>
                    <a:lstStyle/>
                    <a:p>
                      <a:pPr algn="ctr"/>
                      <a:r>
                        <a:rPr lang="zh-CN" altLang="zh-CN" sz="1800" b="1" kern="1200" dirty="0" smtClean="0">
                          <a:solidFill>
                            <a:schemeClr val="lt1"/>
                          </a:solidFill>
                          <a:effectLst/>
                          <a:latin typeface="+mn-lt"/>
                          <a:ea typeface="+mn-ea"/>
                          <a:cs typeface="+mn-cs"/>
                        </a:rPr>
                        <a:t>参与人</a:t>
                      </a:r>
                      <a:endParaRPr lang="zh-CN" altLang="en-US" dirty="0"/>
                    </a:p>
                  </a:txBody>
                  <a:tcPr/>
                </a:tc>
                <a:extLst>
                  <a:ext uri="{0D108BD9-81ED-4DB2-BD59-A6C34878D82A}">
                    <a16:rowId xmlns:a16="http://schemas.microsoft.com/office/drawing/2014/main" val="2795737217"/>
                  </a:ext>
                </a:extLst>
              </a:tr>
              <a:tr h="914146">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采用软件需求规格说明模板</a:t>
                      </a:r>
                      <a:endParaRPr lang="zh-CN" altLang="en-US" dirty="0"/>
                    </a:p>
                  </a:txBody>
                  <a:tcPr/>
                </a:tc>
                <a:tc>
                  <a:txBody>
                    <a:bodyPr/>
                    <a:lstStyle/>
                    <a:p>
                      <a:pPr algn="ctr"/>
                      <a:r>
                        <a:rPr lang="zh-CN" altLang="en-US" dirty="0" smtClean="0"/>
                        <a:t>陈苏民</a:t>
                      </a:r>
                      <a:endParaRPr lang="zh-CN" altLang="en-US" dirty="0"/>
                    </a:p>
                  </a:txBody>
                  <a:tcPr anchor="ctr"/>
                </a:tc>
                <a:tc rowSpan="5">
                  <a:txBody>
                    <a:bodyPr/>
                    <a:lstStyle/>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黄叶轩、陈俊仁、陈苏民、徐双铅、吕迪</a:t>
                      </a:r>
                      <a:endParaRPr lang="zh-CN" altLang="en-US" dirty="0"/>
                    </a:p>
                  </a:txBody>
                  <a:tcPr/>
                </a:tc>
                <a:extLst>
                  <a:ext uri="{0D108BD9-81ED-4DB2-BD59-A6C34878D82A}">
                    <a16:rowId xmlns:a16="http://schemas.microsoft.com/office/drawing/2014/main" val="1656287653"/>
                  </a:ext>
                </a:extLst>
              </a:tr>
              <a:tr h="914145">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指明需求来源</a:t>
                      </a:r>
                      <a:endParaRPr lang="zh-CN" altLang="en-US" dirty="0"/>
                    </a:p>
                  </a:txBody>
                  <a:tcPr/>
                </a:tc>
                <a:tc>
                  <a:txBody>
                    <a:bodyPr/>
                    <a:lstStyle/>
                    <a:p>
                      <a:pPr algn="ctr"/>
                      <a:r>
                        <a:rPr lang="zh-CN" altLang="en-US" dirty="0" smtClean="0"/>
                        <a:t>徐双铅</a:t>
                      </a:r>
                      <a:endParaRPr lang="zh-CN" altLang="en-US" dirty="0"/>
                    </a:p>
                  </a:txBody>
                  <a:tcPr anchor="ctr"/>
                </a:tc>
                <a:tc vMerge="1">
                  <a:txBody>
                    <a:bodyPr/>
                    <a:lstStyle/>
                    <a:p>
                      <a:endParaRPr lang="zh-CN" altLang="en-US"/>
                    </a:p>
                  </a:txBody>
                  <a:tcPr/>
                </a:tc>
                <a:extLst>
                  <a:ext uri="{0D108BD9-81ED-4DB2-BD59-A6C34878D82A}">
                    <a16:rowId xmlns:a16="http://schemas.microsoft.com/office/drawing/2014/main" val="910276954"/>
                  </a:ext>
                </a:extLst>
              </a:tr>
              <a:tr h="914146">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为每一项需求注上标号</a:t>
                      </a:r>
                      <a:endParaRPr lang="zh-CN" altLang="en-US" dirty="0"/>
                    </a:p>
                  </a:txBody>
                  <a:tcPr/>
                </a:tc>
                <a:tc>
                  <a:txBody>
                    <a:bodyPr/>
                    <a:lstStyle/>
                    <a:p>
                      <a:pPr algn="ctr"/>
                      <a:r>
                        <a:rPr lang="zh-CN" altLang="en-US" dirty="0" smtClean="0"/>
                        <a:t>陈俊仁</a:t>
                      </a:r>
                      <a:endParaRPr lang="zh-CN" altLang="en-US" dirty="0"/>
                    </a:p>
                  </a:txBody>
                  <a:tcPr anchor="ctr"/>
                </a:tc>
                <a:tc vMerge="1">
                  <a:txBody>
                    <a:bodyPr/>
                    <a:lstStyle/>
                    <a:p>
                      <a:endParaRPr lang="zh-CN" altLang="en-US"/>
                    </a:p>
                  </a:txBody>
                  <a:tcPr/>
                </a:tc>
                <a:extLst>
                  <a:ext uri="{0D108BD9-81ED-4DB2-BD59-A6C34878D82A}">
                    <a16:rowId xmlns:a16="http://schemas.microsoft.com/office/drawing/2014/main" val="4244050634"/>
                  </a:ext>
                </a:extLst>
              </a:tr>
              <a:tr h="914145">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记录业务规范</a:t>
                      </a:r>
                      <a:endParaRPr lang="zh-CN" altLang="en-US" dirty="0"/>
                    </a:p>
                  </a:txBody>
                  <a:tcPr/>
                </a:tc>
                <a:tc>
                  <a:txBody>
                    <a:bodyPr/>
                    <a:lstStyle/>
                    <a:p>
                      <a:pPr algn="ctr"/>
                      <a:r>
                        <a:rPr lang="zh-CN" altLang="en-US" dirty="0" smtClean="0"/>
                        <a:t>吕迪</a:t>
                      </a:r>
                      <a:endParaRPr lang="zh-CN" altLang="en-US" dirty="0"/>
                    </a:p>
                  </a:txBody>
                  <a:tcPr anchor="ctr"/>
                </a:tc>
                <a:tc vMerge="1">
                  <a:txBody>
                    <a:bodyPr/>
                    <a:lstStyle/>
                    <a:p>
                      <a:endParaRPr lang="zh-CN" altLang="en-US"/>
                    </a:p>
                  </a:txBody>
                  <a:tcPr/>
                </a:tc>
                <a:extLst>
                  <a:ext uri="{0D108BD9-81ED-4DB2-BD59-A6C34878D82A}">
                    <a16:rowId xmlns:a16="http://schemas.microsoft.com/office/drawing/2014/main" val="3653346771"/>
                  </a:ext>
                </a:extLst>
              </a:tr>
              <a:tr h="914146">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创建需求跟踪能力矩阵</a:t>
                      </a:r>
                      <a:endParaRPr lang="zh-CN" altLang="en-US" dirty="0"/>
                    </a:p>
                  </a:txBody>
                  <a:tcPr/>
                </a:tc>
                <a:tc>
                  <a:txBody>
                    <a:bodyPr/>
                    <a:lstStyle/>
                    <a:p>
                      <a:pPr algn="ctr"/>
                      <a:r>
                        <a:rPr lang="zh-CN" altLang="en-US" dirty="0" smtClean="0"/>
                        <a:t>黄叶轩</a:t>
                      </a:r>
                      <a:endParaRPr lang="zh-CN" altLang="en-US" dirty="0"/>
                    </a:p>
                  </a:txBody>
                  <a:tcPr anchor="ctr"/>
                </a:tc>
                <a:tc vMerge="1">
                  <a:txBody>
                    <a:bodyPr/>
                    <a:lstStyle/>
                    <a:p>
                      <a:endParaRPr lang="zh-CN" altLang="en-US"/>
                    </a:p>
                  </a:txBody>
                  <a:tcPr/>
                </a:tc>
                <a:extLst>
                  <a:ext uri="{0D108BD9-81ED-4DB2-BD59-A6C34878D82A}">
                    <a16:rowId xmlns:a16="http://schemas.microsoft.com/office/drawing/2014/main" val="882003613"/>
                  </a:ext>
                </a:extLst>
              </a:tr>
            </a:tbl>
          </a:graphicData>
        </a:graphic>
      </p:graphicFrame>
      <p:sp>
        <p:nvSpPr>
          <p:cNvPr id="7" name="矩形 6"/>
          <p:cNvSpPr/>
          <p:nvPr/>
        </p:nvSpPr>
        <p:spPr>
          <a:xfrm>
            <a:off x="434235" y="655344"/>
            <a:ext cx="4591321" cy="369332"/>
          </a:xfrm>
          <a:prstGeom prst="rect">
            <a:avLst/>
          </a:prstGeom>
        </p:spPr>
        <p:txBody>
          <a:bodyPr wrap="none">
            <a:spAutoFit/>
          </a:bodyPr>
          <a:lstStyle/>
          <a:p>
            <a:r>
              <a:rPr lang="zh-CN" altLang="zh-CN" b="1" dirty="0" smtClean="0">
                <a:latin typeface="黑体" panose="02010609060101010101" pitchFamily="49" charset="-122"/>
                <a:ea typeface="黑体" panose="02010609060101010101" pitchFamily="49" charset="-122"/>
              </a:rPr>
              <a:t>工作</a:t>
            </a:r>
            <a:r>
              <a:rPr lang="zh-CN" altLang="zh-CN" b="1" dirty="0">
                <a:latin typeface="黑体" panose="02010609060101010101" pitchFamily="49" charset="-122"/>
                <a:ea typeface="黑体" panose="02010609060101010101" pitchFamily="49" charset="-122"/>
              </a:rPr>
              <a:t>任务的分解与人员</a:t>
            </a:r>
            <a:r>
              <a:rPr lang="zh-CN" altLang="zh-CN" b="1" dirty="0" smtClean="0">
                <a:latin typeface="黑体" panose="02010609060101010101" pitchFamily="49" charset="-122"/>
                <a:ea typeface="黑体" panose="02010609060101010101" pitchFamily="49" charset="-122"/>
              </a:rPr>
              <a:t>分工</a:t>
            </a:r>
            <a:r>
              <a:rPr lang="en-US" altLang="zh-CN" b="1" dirty="0" smtClean="0">
                <a:latin typeface="黑体" panose="02010609060101010101" pitchFamily="49" charset="-122"/>
                <a:ea typeface="黑体" panose="02010609060101010101" pitchFamily="49" charset="-122"/>
              </a:rPr>
              <a:t>—</a:t>
            </a:r>
            <a:r>
              <a:rPr lang="zh-CN" altLang="zh-CN" b="1" dirty="0"/>
              <a:t>需求规格说明</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4915081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实施计划</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959942354"/>
              </p:ext>
            </p:extLst>
          </p:nvPr>
        </p:nvGraphicFramePr>
        <p:xfrm>
          <a:off x="1696975" y="1135050"/>
          <a:ext cx="9038863" cy="5039784"/>
        </p:xfrm>
        <a:graphic>
          <a:graphicData uri="http://schemas.openxmlformats.org/drawingml/2006/table">
            <a:tbl>
              <a:tblPr firstRow="1" bandRow="1">
                <a:tableStyleId>{5C22544A-7EE6-4342-B048-85BDC9FD1C3A}</a:tableStyleId>
              </a:tblPr>
              <a:tblGrid>
                <a:gridCol w="3135020">
                  <a:extLst>
                    <a:ext uri="{9D8B030D-6E8A-4147-A177-3AD203B41FA5}">
                      <a16:colId xmlns:a16="http://schemas.microsoft.com/office/drawing/2014/main" val="3919090363"/>
                    </a:ext>
                  </a:extLst>
                </a:gridCol>
                <a:gridCol w="3081131">
                  <a:extLst>
                    <a:ext uri="{9D8B030D-6E8A-4147-A177-3AD203B41FA5}">
                      <a16:colId xmlns:a16="http://schemas.microsoft.com/office/drawing/2014/main" val="1731051649"/>
                    </a:ext>
                  </a:extLst>
                </a:gridCol>
                <a:gridCol w="2822712">
                  <a:extLst>
                    <a:ext uri="{9D8B030D-6E8A-4147-A177-3AD203B41FA5}">
                      <a16:colId xmlns:a16="http://schemas.microsoft.com/office/drawing/2014/main" val="3354970488"/>
                    </a:ext>
                  </a:extLst>
                </a:gridCol>
              </a:tblGrid>
              <a:tr h="469056">
                <a:tc>
                  <a:txBody>
                    <a:bodyPr/>
                    <a:lstStyle/>
                    <a:p>
                      <a:pPr algn="ctr"/>
                      <a:r>
                        <a:rPr lang="zh-CN" altLang="zh-CN" sz="1800" b="1" kern="1200" dirty="0" smtClean="0">
                          <a:solidFill>
                            <a:schemeClr val="lt1"/>
                          </a:solidFill>
                          <a:effectLst/>
                          <a:latin typeface="+mn-lt"/>
                          <a:ea typeface="+mn-ea"/>
                          <a:cs typeface="+mn-cs"/>
                        </a:rPr>
                        <a:t>获取需求</a:t>
                      </a:r>
                      <a:endParaRPr lang="zh-CN" altLang="en-US" dirty="0"/>
                    </a:p>
                  </a:txBody>
                  <a:tcPr anchor="ctr"/>
                </a:tc>
                <a:tc>
                  <a:txBody>
                    <a:bodyPr/>
                    <a:lstStyle/>
                    <a:p>
                      <a:pPr algn="ctr"/>
                      <a:r>
                        <a:rPr lang="zh-CN" altLang="en-US" dirty="0" smtClean="0"/>
                        <a:t>负责人</a:t>
                      </a:r>
                      <a:endParaRPr lang="zh-CN" altLang="en-US" dirty="0"/>
                    </a:p>
                  </a:txBody>
                  <a:tcPr anchor="ctr"/>
                </a:tc>
                <a:tc>
                  <a:txBody>
                    <a:bodyPr/>
                    <a:lstStyle/>
                    <a:p>
                      <a:pPr algn="ctr"/>
                      <a:r>
                        <a:rPr lang="zh-CN" altLang="zh-CN" sz="1800" b="1" kern="1200" dirty="0" smtClean="0">
                          <a:solidFill>
                            <a:schemeClr val="lt1"/>
                          </a:solidFill>
                          <a:effectLst/>
                          <a:latin typeface="+mn-lt"/>
                          <a:ea typeface="+mn-ea"/>
                          <a:cs typeface="+mn-cs"/>
                        </a:rPr>
                        <a:t>参与人</a:t>
                      </a:r>
                      <a:endParaRPr lang="zh-CN" altLang="en-US" dirty="0"/>
                    </a:p>
                  </a:txBody>
                  <a:tcPr anchor="ctr"/>
                </a:tc>
                <a:extLst>
                  <a:ext uri="{0D108BD9-81ED-4DB2-BD59-A6C34878D82A}">
                    <a16:rowId xmlns:a16="http://schemas.microsoft.com/office/drawing/2014/main" val="2795737217"/>
                  </a:ext>
                </a:extLst>
              </a:tr>
              <a:tr h="1142682">
                <a:tc>
                  <a:txBody>
                    <a:bodyPr/>
                    <a:lstStyle/>
                    <a:p>
                      <a:pPr algn="ctr"/>
                      <a:r>
                        <a:rPr lang="zh-CN" altLang="zh-CN" sz="1800" kern="1200" dirty="0" smtClean="0">
                          <a:solidFill>
                            <a:schemeClr val="dk1"/>
                          </a:solidFill>
                          <a:effectLst/>
                          <a:latin typeface="+mn-lt"/>
                          <a:ea typeface="+mn-ea"/>
                          <a:cs typeface="+mn-cs"/>
                        </a:rPr>
                        <a:t>编写测试用例</a:t>
                      </a:r>
                      <a:endParaRPr lang="zh-CN" altLang="en-US" dirty="0"/>
                    </a:p>
                  </a:txBody>
                  <a:tcPr anchor="ctr"/>
                </a:tc>
                <a:tc>
                  <a:txBody>
                    <a:bodyPr/>
                    <a:lstStyle/>
                    <a:p>
                      <a:pPr algn="ctr"/>
                      <a:r>
                        <a:rPr lang="zh-CN" altLang="en-US" dirty="0" smtClean="0"/>
                        <a:t>黄叶轩</a:t>
                      </a:r>
                      <a:endParaRPr lang="zh-CN" altLang="en-US" dirty="0"/>
                    </a:p>
                  </a:txBody>
                  <a:tcPr anchor="ctr"/>
                </a:tc>
                <a:tc rowSpan="4">
                  <a:txBody>
                    <a:bodyPr/>
                    <a:lstStyle/>
                    <a:p>
                      <a:pPr algn="ctr"/>
                      <a:r>
                        <a:rPr lang="zh-CN" altLang="zh-CN" sz="1800" kern="1200" dirty="0" smtClean="0">
                          <a:solidFill>
                            <a:schemeClr val="dk1"/>
                          </a:solidFill>
                          <a:effectLst/>
                          <a:latin typeface="+mn-lt"/>
                          <a:ea typeface="+mn-ea"/>
                          <a:cs typeface="+mn-cs"/>
                        </a:rPr>
                        <a:t>黄叶轩、陈俊仁、陈苏民、徐双铅、吕迪</a:t>
                      </a:r>
                      <a:endParaRPr lang="zh-CN" altLang="en-US" dirty="0"/>
                    </a:p>
                  </a:txBody>
                  <a:tcPr anchor="ctr"/>
                </a:tc>
                <a:extLst>
                  <a:ext uri="{0D108BD9-81ED-4DB2-BD59-A6C34878D82A}">
                    <a16:rowId xmlns:a16="http://schemas.microsoft.com/office/drawing/2014/main" val="1656287653"/>
                  </a:ext>
                </a:extLst>
              </a:tr>
              <a:tr h="1142682">
                <a:tc>
                  <a:txBody>
                    <a:bodyPr/>
                    <a:lstStyle/>
                    <a:p>
                      <a:pPr algn="ctr"/>
                      <a:r>
                        <a:rPr lang="zh-CN" altLang="zh-CN" sz="1800" kern="1200" dirty="0" smtClean="0">
                          <a:solidFill>
                            <a:schemeClr val="dk1"/>
                          </a:solidFill>
                          <a:effectLst/>
                          <a:latin typeface="+mn-lt"/>
                          <a:ea typeface="+mn-ea"/>
                          <a:cs typeface="+mn-cs"/>
                        </a:rPr>
                        <a:t>编写用户手册</a:t>
                      </a:r>
                      <a:endParaRPr lang="zh-CN" altLang="en-US" dirty="0"/>
                    </a:p>
                  </a:txBody>
                  <a:tcPr anchor="ctr"/>
                </a:tc>
                <a:tc>
                  <a:txBody>
                    <a:bodyPr/>
                    <a:lstStyle/>
                    <a:p>
                      <a:pPr algn="ctr"/>
                      <a:r>
                        <a:rPr lang="zh-CN" altLang="en-US" dirty="0" smtClean="0"/>
                        <a:t>陈俊仁</a:t>
                      </a:r>
                      <a:endParaRPr lang="zh-CN" altLang="en-US" dirty="0"/>
                    </a:p>
                  </a:txBody>
                  <a:tcPr anchor="ctr"/>
                </a:tc>
                <a:tc vMerge="1">
                  <a:txBody>
                    <a:bodyPr/>
                    <a:lstStyle/>
                    <a:p>
                      <a:endParaRPr lang="zh-CN" altLang="en-US"/>
                    </a:p>
                  </a:txBody>
                  <a:tcPr/>
                </a:tc>
                <a:extLst>
                  <a:ext uri="{0D108BD9-81ED-4DB2-BD59-A6C34878D82A}">
                    <a16:rowId xmlns:a16="http://schemas.microsoft.com/office/drawing/2014/main" val="2458015034"/>
                  </a:ext>
                </a:extLst>
              </a:tr>
              <a:tr h="1142682">
                <a:tc>
                  <a:txBody>
                    <a:bodyPr/>
                    <a:lstStyle/>
                    <a:p>
                      <a:pPr algn="ctr"/>
                      <a:r>
                        <a:rPr lang="zh-CN" altLang="zh-CN" sz="1800" kern="1200" dirty="0" smtClean="0">
                          <a:solidFill>
                            <a:schemeClr val="dk1"/>
                          </a:solidFill>
                          <a:effectLst/>
                          <a:latin typeface="+mn-lt"/>
                          <a:ea typeface="+mn-ea"/>
                          <a:cs typeface="+mn-cs"/>
                        </a:rPr>
                        <a:t>确定合格的标准</a:t>
                      </a:r>
                      <a:endParaRPr lang="zh-CN" altLang="en-US" dirty="0"/>
                    </a:p>
                  </a:txBody>
                  <a:tcPr anchor="ctr"/>
                </a:tc>
                <a:tc>
                  <a:txBody>
                    <a:bodyPr/>
                    <a:lstStyle/>
                    <a:p>
                      <a:pPr algn="ctr"/>
                      <a:r>
                        <a:rPr lang="zh-CN" altLang="en-US" dirty="0" smtClean="0"/>
                        <a:t>徐双铅</a:t>
                      </a:r>
                      <a:endParaRPr lang="zh-CN" altLang="en-US" dirty="0"/>
                    </a:p>
                  </a:txBody>
                  <a:tcPr anchor="ctr"/>
                </a:tc>
                <a:tc vMerge="1">
                  <a:txBody>
                    <a:bodyPr/>
                    <a:lstStyle/>
                    <a:p>
                      <a:endParaRPr lang="zh-CN" altLang="en-US"/>
                    </a:p>
                  </a:txBody>
                  <a:tcPr/>
                </a:tc>
                <a:extLst>
                  <a:ext uri="{0D108BD9-81ED-4DB2-BD59-A6C34878D82A}">
                    <a16:rowId xmlns:a16="http://schemas.microsoft.com/office/drawing/2014/main" val="2943973290"/>
                  </a:ext>
                </a:extLst>
              </a:tr>
              <a:tr h="1142682">
                <a:tc>
                  <a:txBody>
                    <a:bodyPr/>
                    <a:lstStyle/>
                    <a:p>
                      <a:pPr algn="ctr"/>
                      <a:r>
                        <a:rPr lang="zh-CN" altLang="zh-CN" sz="1800" kern="1200" dirty="0" smtClean="0">
                          <a:solidFill>
                            <a:schemeClr val="dk1"/>
                          </a:solidFill>
                          <a:effectLst/>
                          <a:latin typeface="+mn-lt"/>
                          <a:ea typeface="+mn-ea"/>
                          <a:cs typeface="+mn-cs"/>
                        </a:rPr>
                        <a:t>审查需求文档</a:t>
                      </a:r>
                      <a:endParaRPr lang="zh-CN" altLang="en-US" dirty="0"/>
                    </a:p>
                  </a:txBody>
                  <a:tcPr anchor="ctr"/>
                </a:tc>
                <a:tc>
                  <a:txBody>
                    <a:bodyPr/>
                    <a:lstStyle/>
                    <a:p>
                      <a:pPr algn="ctr"/>
                      <a:r>
                        <a:rPr lang="zh-CN" altLang="en-US" dirty="0" smtClean="0"/>
                        <a:t>徐双铅</a:t>
                      </a:r>
                      <a:endParaRPr lang="zh-CN" altLang="en-US" dirty="0"/>
                    </a:p>
                  </a:txBody>
                  <a:tcPr anchor="ctr"/>
                </a:tc>
                <a:tc vMerge="1">
                  <a:txBody>
                    <a:bodyPr/>
                    <a:lstStyle/>
                    <a:p>
                      <a:endParaRPr lang="zh-CN" altLang="en-US"/>
                    </a:p>
                  </a:txBody>
                  <a:tcPr/>
                </a:tc>
                <a:extLst>
                  <a:ext uri="{0D108BD9-81ED-4DB2-BD59-A6C34878D82A}">
                    <a16:rowId xmlns:a16="http://schemas.microsoft.com/office/drawing/2014/main" val="3516748052"/>
                  </a:ext>
                </a:extLst>
              </a:tr>
            </a:tbl>
          </a:graphicData>
        </a:graphic>
      </p:graphicFrame>
      <p:sp>
        <p:nvSpPr>
          <p:cNvPr id="7" name="矩形 6"/>
          <p:cNvSpPr/>
          <p:nvPr/>
        </p:nvSpPr>
        <p:spPr>
          <a:xfrm>
            <a:off x="434235" y="655344"/>
            <a:ext cx="4591321" cy="369332"/>
          </a:xfrm>
          <a:prstGeom prst="rect">
            <a:avLst/>
          </a:prstGeom>
        </p:spPr>
        <p:txBody>
          <a:bodyPr wrap="none">
            <a:spAutoFit/>
          </a:bodyPr>
          <a:lstStyle/>
          <a:p>
            <a:r>
              <a:rPr lang="zh-CN" altLang="zh-CN" b="1" dirty="0" smtClean="0">
                <a:latin typeface="黑体" panose="02010609060101010101" pitchFamily="49" charset="-122"/>
                <a:ea typeface="黑体" panose="02010609060101010101" pitchFamily="49" charset="-122"/>
              </a:rPr>
              <a:t>工作</a:t>
            </a:r>
            <a:r>
              <a:rPr lang="zh-CN" altLang="zh-CN" b="1" dirty="0">
                <a:latin typeface="黑体" panose="02010609060101010101" pitchFamily="49" charset="-122"/>
                <a:ea typeface="黑体" panose="02010609060101010101" pitchFamily="49" charset="-122"/>
              </a:rPr>
              <a:t>任务的分解与人员</a:t>
            </a:r>
            <a:r>
              <a:rPr lang="zh-CN" altLang="zh-CN" b="1" dirty="0" smtClean="0">
                <a:latin typeface="黑体" panose="02010609060101010101" pitchFamily="49" charset="-122"/>
                <a:ea typeface="黑体" panose="02010609060101010101" pitchFamily="49" charset="-122"/>
              </a:rPr>
              <a:t>分工</a:t>
            </a:r>
            <a:r>
              <a:rPr lang="en-US" altLang="zh-CN" b="1" dirty="0" smtClean="0">
                <a:latin typeface="黑体" panose="02010609060101010101" pitchFamily="49" charset="-122"/>
                <a:ea typeface="黑体" panose="02010609060101010101" pitchFamily="49" charset="-122"/>
              </a:rPr>
              <a:t>—</a:t>
            </a:r>
            <a:r>
              <a:rPr lang="zh-CN" altLang="zh-CN" b="1" dirty="0"/>
              <a:t>需求规格审核</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232920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实施计划</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矩形 6"/>
          <p:cNvSpPr/>
          <p:nvPr/>
        </p:nvSpPr>
        <p:spPr>
          <a:xfrm>
            <a:off x="1384663" y="655345"/>
            <a:ext cx="1503212" cy="369332"/>
          </a:xfrm>
          <a:prstGeom prst="rect">
            <a:avLst/>
          </a:prstGeom>
        </p:spPr>
        <p:txBody>
          <a:bodyPr wrap="square">
            <a:spAutoFit/>
          </a:bodyPr>
          <a:lstStyle/>
          <a:p>
            <a:r>
              <a:rPr lang="zh-CN" altLang="zh-CN" b="1" dirty="0">
                <a:latin typeface="黑体" panose="02010609060101010101" pitchFamily="49" charset="-122"/>
                <a:ea typeface="黑体" panose="02010609060101010101" pitchFamily="49" charset="-122"/>
              </a:rPr>
              <a:t>接口人员</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3338960469"/>
              </p:ext>
            </p:extLst>
          </p:nvPr>
        </p:nvGraphicFramePr>
        <p:xfrm>
          <a:off x="1226820" y="1882260"/>
          <a:ext cx="8844642" cy="2898748"/>
        </p:xfrm>
        <a:graphic>
          <a:graphicData uri="http://schemas.openxmlformats.org/drawingml/2006/table">
            <a:tbl>
              <a:tblPr firstRow="1" bandRow="1">
                <a:tableStyleId>{5C22544A-7EE6-4342-B048-85BDC9FD1C3A}</a:tableStyleId>
              </a:tblPr>
              <a:tblGrid>
                <a:gridCol w="2365466">
                  <a:extLst>
                    <a:ext uri="{9D8B030D-6E8A-4147-A177-3AD203B41FA5}">
                      <a16:colId xmlns:a16="http://schemas.microsoft.com/office/drawing/2014/main" val="2540265869"/>
                    </a:ext>
                  </a:extLst>
                </a:gridCol>
                <a:gridCol w="2560320">
                  <a:extLst>
                    <a:ext uri="{9D8B030D-6E8A-4147-A177-3AD203B41FA5}">
                      <a16:colId xmlns:a16="http://schemas.microsoft.com/office/drawing/2014/main" val="130941837"/>
                    </a:ext>
                  </a:extLst>
                </a:gridCol>
                <a:gridCol w="1920240">
                  <a:extLst>
                    <a:ext uri="{9D8B030D-6E8A-4147-A177-3AD203B41FA5}">
                      <a16:colId xmlns:a16="http://schemas.microsoft.com/office/drawing/2014/main" val="3640106246"/>
                    </a:ext>
                  </a:extLst>
                </a:gridCol>
                <a:gridCol w="1998616">
                  <a:extLst>
                    <a:ext uri="{9D8B030D-6E8A-4147-A177-3AD203B41FA5}">
                      <a16:colId xmlns:a16="http://schemas.microsoft.com/office/drawing/2014/main" val="3399628652"/>
                    </a:ext>
                  </a:extLst>
                </a:gridCol>
              </a:tblGrid>
              <a:tr h="483125">
                <a:tc rowSpan="2">
                  <a:txBody>
                    <a:bodyPr/>
                    <a:lstStyle/>
                    <a:p>
                      <a:pPr algn="ctr"/>
                      <a:endParaRPr lang="en-US" altLang="zh-CN" dirty="0" smtClean="0"/>
                    </a:p>
                    <a:p>
                      <a:pPr algn="ctr"/>
                      <a:r>
                        <a:rPr lang="zh-CN" altLang="en-US" dirty="0" smtClean="0"/>
                        <a:t>姓名</a:t>
                      </a:r>
                      <a:endParaRPr lang="zh-CN" altLang="en-US" dirty="0"/>
                    </a:p>
                  </a:txBody>
                  <a:tcPr/>
                </a:tc>
                <a:tc gridSpan="2">
                  <a:txBody>
                    <a:bodyPr/>
                    <a:lstStyle/>
                    <a:p>
                      <a:pPr algn="ctr"/>
                      <a:r>
                        <a:rPr lang="zh-CN" altLang="en-US" dirty="0" smtClean="0"/>
                        <a:t>联系方式</a:t>
                      </a:r>
                      <a:endParaRPr lang="zh-CN" altLang="en-US" dirty="0"/>
                    </a:p>
                  </a:txBody>
                  <a:tcPr>
                    <a:lnB w="12700" cap="flat" cmpd="sng" algn="ctr">
                      <a:noFill/>
                      <a:prstDash val="solid"/>
                      <a:round/>
                      <a:headEnd type="none" w="med" len="med"/>
                      <a:tailEnd type="none" w="med" len="med"/>
                    </a:lnB>
                  </a:tcPr>
                </a:tc>
                <a:tc hMerge="1">
                  <a:txBody>
                    <a:bodyPr/>
                    <a:lstStyle/>
                    <a:p>
                      <a:endParaRPr lang="zh-CN" altLang="en-US"/>
                    </a:p>
                  </a:txBody>
                  <a:tcPr/>
                </a:tc>
                <a:tc rowSpan="2">
                  <a:txBody>
                    <a:bodyPr/>
                    <a:lstStyle/>
                    <a:p>
                      <a:pPr algn="ctr"/>
                      <a:endParaRPr lang="en-US" altLang="zh-CN" sz="1800" b="1" kern="1200" dirty="0" smtClean="0">
                        <a:solidFill>
                          <a:schemeClr val="lt1"/>
                        </a:solidFill>
                        <a:effectLst/>
                        <a:latin typeface="+mn-lt"/>
                        <a:ea typeface="+mn-ea"/>
                        <a:cs typeface="+mn-cs"/>
                      </a:endParaRPr>
                    </a:p>
                    <a:p>
                      <a:pPr algn="ctr"/>
                      <a:r>
                        <a:rPr lang="zh-CN" altLang="zh-CN" sz="1800" b="1" kern="1200" dirty="0" smtClean="0">
                          <a:solidFill>
                            <a:schemeClr val="lt1"/>
                          </a:solidFill>
                          <a:effectLst/>
                          <a:latin typeface="+mn-lt"/>
                          <a:ea typeface="+mn-ea"/>
                          <a:cs typeface="+mn-cs"/>
                        </a:rPr>
                        <a:t>接口联系人</a:t>
                      </a:r>
                      <a:endParaRPr lang="zh-CN" altLang="en-US" dirty="0"/>
                    </a:p>
                  </a:txBody>
                  <a:tcPr/>
                </a:tc>
                <a:extLst>
                  <a:ext uri="{0D108BD9-81ED-4DB2-BD59-A6C34878D82A}">
                    <a16:rowId xmlns:a16="http://schemas.microsoft.com/office/drawing/2014/main" val="3474403341"/>
                  </a:ext>
                </a:extLst>
              </a:tr>
              <a:tr h="483125">
                <a:tc vMerge="1">
                  <a:txBody>
                    <a:bodyPr/>
                    <a:lstStyle/>
                    <a:p>
                      <a:endParaRPr lang="zh-CN" altLang="en-US"/>
                    </a:p>
                  </a:txBody>
                  <a:tcPr/>
                </a:tc>
                <a:tc>
                  <a:txBody>
                    <a:bodyPr/>
                    <a:lstStyle/>
                    <a:p>
                      <a:pPr algn="ctr"/>
                      <a:r>
                        <a:rPr lang="zh-CN" altLang="en-US" b="1" dirty="0" smtClean="0">
                          <a:solidFill>
                            <a:schemeClr val="bg1"/>
                          </a:solidFill>
                        </a:rPr>
                        <a:t>联系方式</a:t>
                      </a:r>
                      <a:endParaRPr lang="zh-CN" altLang="en-US" b="1"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CN" altLang="en-US" b="1" dirty="0" smtClean="0">
                          <a:solidFill>
                            <a:schemeClr val="bg1"/>
                          </a:solidFill>
                        </a:rPr>
                        <a:t>地址</a:t>
                      </a:r>
                      <a:endParaRPr lang="zh-CN" altLang="en-US" b="1"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zh-CN" altLang="en-US"/>
                    </a:p>
                  </a:txBody>
                  <a:tcPr/>
                </a:tc>
                <a:extLst>
                  <a:ext uri="{0D108BD9-81ED-4DB2-BD59-A6C34878D82A}">
                    <a16:rowId xmlns:a16="http://schemas.microsoft.com/office/drawing/2014/main" val="79955925"/>
                  </a:ext>
                </a:extLst>
              </a:tr>
              <a:tr h="966249">
                <a:tc>
                  <a:txBody>
                    <a:bodyPr/>
                    <a:lstStyle/>
                    <a:p>
                      <a:pPr algn="ctr"/>
                      <a:endParaRPr lang="en-US" altLang="zh-CN" dirty="0" smtClean="0"/>
                    </a:p>
                    <a:p>
                      <a:pPr algn="ctr"/>
                      <a:r>
                        <a:rPr lang="zh-CN" altLang="en-US" dirty="0" smtClean="0"/>
                        <a:t>杨枨</a:t>
                      </a:r>
                      <a:endParaRPr lang="zh-CN" altLang="en-US" dirty="0"/>
                    </a:p>
                  </a:txBody>
                  <a:tcPr/>
                </a:tc>
                <a:tc>
                  <a:txBody>
                    <a:bodyPr/>
                    <a:lstStyle/>
                    <a:p>
                      <a:pPr algn="ctr"/>
                      <a:endParaRPr lang="en-US" altLang="zh-CN" sz="1800" u="none" strike="noStrike" kern="1200" dirty="0" smtClean="0">
                        <a:solidFill>
                          <a:schemeClr val="dk1"/>
                        </a:solidFill>
                        <a:effectLst/>
                        <a:latin typeface="+mn-lt"/>
                        <a:ea typeface="+mn-ea"/>
                        <a:cs typeface="+mn-cs"/>
                        <a:hlinkClick r:id="rId2"/>
                      </a:endParaRPr>
                    </a:p>
                    <a:p>
                      <a:pPr algn="ctr"/>
                      <a:r>
                        <a:rPr lang="en-US" altLang="zh-CN" sz="1800" u="none" strike="noStrike" kern="1200" dirty="0" smtClean="0">
                          <a:solidFill>
                            <a:schemeClr val="dk1"/>
                          </a:solidFill>
                          <a:effectLst/>
                          <a:latin typeface="+mn-lt"/>
                          <a:ea typeface="+mn-ea"/>
                          <a:cs typeface="+mn-cs"/>
                        </a:rPr>
                        <a:t>yangc@zucc.edu.cn</a:t>
                      </a:r>
                      <a:endParaRPr lang="zh-CN" altLang="en-US" dirty="0"/>
                    </a:p>
                  </a:txBody>
                  <a:tcPr>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理</a:t>
                      </a:r>
                      <a:r>
                        <a:rPr lang="en-US" altLang="zh-CN" sz="1800" kern="1200" dirty="0" smtClean="0">
                          <a:solidFill>
                            <a:schemeClr val="dk1"/>
                          </a:solidFill>
                          <a:effectLst/>
                          <a:latin typeface="+mn-lt"/>
                          <a:ea typeface="+mn-ea"/>
                          <a:cs typeface="+mn-cs"/>
                        </a:rPr>
                        <a:t>4</a:t>
                      </a:r>
                      <a:r>
                        <a:rPr lang="zh-CN" altLang="zh-CN" sz="1800" kern="1200" dirty="0" smtClean="0">
                          <a:solidFill>
                            <a:schemeClr val="dk1"/>
                          </a:solidFill>
                          <a:effectLst/>
                          <a:latin typeface="+mn-lt"/>
                          <a:ea typeface="+mn-ea"/>
                          <a:cs typeface="+mn-cs"/>
                        </a:rPr>
                        <a:t>系主任办公室</a:t>
                      </a:r>
                      <a:endParaRPr lang="zh-CN" altLang="en-US" dirty="0"/>
                    </a:p>
                  </a:txBody>
                  <a:tcPr>
                    <a:lnL w="12700"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徐双铅</a:t>
                      </a:r>
                      <a:endParaRPr lang="zh-CN" altLang="en-US" dirty="0"/>
                    </a:p>
                  </a:txBody>
                  <a:tcPr/>
                </a:tc>
                <a:extLst>
                  <a:ext uri="{0D108BD9-81ED-4DB2-BD59-A6C34878D82A}">
                    <a16:rowId xmlns:a16="http://schemas.microsoft.com/office/drawing/2014/main" val="1017754388"/>
                  </a:ext>
                </a:extLst>
              </a:tr>
              <a:tr h="966249">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侯宏仑</a:t>
                      </a:r>
                      <a:endParaRPr lang="zh-CN" altLang="en-US" dirty="0"/>
                    </a:p>
                  </a:txBody>
                  <a:tcPr/>
                </a:tc>
                <a:tc>
                  <a:txBody>
                    <a:bodyPr/>
                    <a:lstStyle/>
                    <a:p>
                      <a:pPr algn="ctr"/>
                      <a:endParaRPr lang="en-US" altLang="zh-CN" sz="1800" kern="1200" dirty="0" smtClean="0">
                        <a:solidFill>
                          <a:schemeClr val="dk1"/>
                        </a:solidFill>
                        <a:effectLst/>
                        <a:latin typeface="+mn-lt"/>
                        <a:ea typeface="+mn-ea"/>
                        <a:cs typeface="+mn-cs"/>
                      </a:endParaRPr>
                    </a:p>
                    <a:p>
                      <a:pPr algn="ctr"/>
                      <a:r>
                        <a:rPr lang="en-US" altLang="zh-CN" sz="1800" kern="1200" dirty="0" smtClean="0">
                          <a:solidFill>
                            <a:schemeClr val="dk1"/>
                          </a:solidFill>
                          <a:effectLst/>
                          <a:latin typeface="+mn-lt"/>
                          <a:ea typeface="+mn-ea"/>
                          <a:cs typeface="+mn-cs"/>
                        </a:rPr>
                        <a:t>ubilabs@zucc.edu.cn</a:t>
                      </a:r>
                      <a:endParaRPr lang="zh-CN" altLang="en-US" dirty="0"/>
                    </a:p>
                  </a:txBody>
                  <a:tcPr>
                    <a:lnR w="12700" cap="flat" cmpd="sng" algn="ctr">
                      <a:solidFill>
                        <a:schemeClr val="bg1"/>
                      </a:solidFill>
                      <a:prstDash val="solid"/>
                      <a:round/>
                      <a:headEnd type="none" w="med" len="med"/>
                      <a:tailEnd type="none" w="med" len="med"/>
                    </a:lnR>
                  </a:tcPr>
                </a:tc>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理</a:t>
                      </a:r>
                      <a:r>
                        <a:rPr lang="en-US" altLang="zh-CN" sz="1800" kern="1200" dirty="0" smtClean="0">
                          <a:solidFill>
                            <a:schemeClr val="dk1"/>
                          </a:solidFill>
                          <a:effectLst/>
                          <a:latin typeface="+mn-lt"/>
                          <a:ea typeface="+mn-ea"/>
                          <a:cs typeface="+mn-cs"/>
                        </a:rPr>
                        <a:t>4-501</a:t>
                      </a: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徐双铅</a:t>
                      </a:r>
                      <a:endParaRPr lang="zh-CN" altLang="en-US" dirty="0"/>
                    </a:p>
                  </a:txBody>
                  <a:tcPr/>
                </a:tc>
                <a:extLst>
                  <a:ext uri="{0D108BD9-81ED-4DB2-BD59-A6C34878D82A}">
                    <a16:rowId xmlns:a16="http://schemas.microsoft.com/office/drawing/2014/main" val="3044797417"/>
                  </a:ext>
                </a:extLst>
              </a:tr>
            </a:tbl>
          </a:graphicData>
        </a:graphic>
      </p:graphicFrame>
    </p:spTree>
    <p:extLst>
      <p:ext uri="{BB962C8B-B14F-4D97-AF65-F5344CB8AC3E}">
        <p14:creationId xmlns:p14="http://schemas.microsoft.com/office/powerpoint/2010/main" val="9233404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实施计划</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8" name="矩形 7">
            <a:hlinkClick r:id="rId2" action="ppaction://hlinkfile"/>
          </p:cNvPr>
          <p:cNvSpPr/>
          <p:nvPr/>
        </p:nvSpPr>
        <p:spPr>
          <a:xfrm>
            <a:off x="5180454" y="5884842"/>
            <a:ext cx="1503212" cy="369332"/>
          </a:xfrm>
          <a:prstGeom prst="rect">
            <a:avLst/>
          </a:prstGeom>
        </p:spPr>
        <p:txBody>
          <a:bodyPr wrap="square">
            <a:spAutoFit/>
          </a:bodyPr>
          <a:lstStyle/>
          <a:p>
            <a:r>
              <a:rPr lang="zh-CN" altLang="en-US" b="1" u="sng" dirty="0" smtClean="0">
                <a:solidFill>
                  <a:schemeClr val="accent1">
                    <a:lumMod val="50000"/>
                  </a:schemeClr>
                </a:solidFill>
                <a:latin typeface="黑体" panose="02010609060101010101" pitchFamily="49" charset="-122"/>
                <a:ea typeface="黑体" panose="02010609060101010101" pitchFamily="49" charset="-122"/>
              </a:rPr>
              <a:t>*详细见附件</a:t>
            </a:r>
            <a:endParaRPr lang="zh-CN" altLang="en-US" sz="1100" b="1" u="sng" dirty="0">
              <a:solidFill>
                <a:schemeClr val="accent1">
                  <a:lumMod val="50000"/>
                </a:schemeClr>
              </a:solidFill>
              <a:latin typeface="黑体" panose="02010609060101010101" pitchFamily="49" charset="-122"/>
              <a:ea typeface="黑体" panose="02010609060101010101" pitchFamily="49" charset="-122"/>
            </a:endParaRPr>
          </a:p>
        </p:txBody>
      </p:sp>
      <p:sp>
        <p:nvSpPr>
          <p:cNvPr id="10" name="矩形 9"/>
          <p:cNvSpPr/>
          <p:nvPr/>
        </p:nvSpPr>
        <p:spPr>
          <a:xfrm>
            <a:off x="1033296" y="903594"/>
            <a:ext cx="1503212" cy="369332"/>
          </a:xfrm>
          <a:prstGeom prst="rect">
            <a:avLst/>
          </a:prstGeom>
        </p:spPr>
        <p:txBody>
          <a:bodyPr wrap="square">
            <a:spAutoFit/>
          </a:bodyPr>
          <a:lstStyle/>
          <a:p>
            <a:r>
              <a:rPr lang="zh-CN" altLang="en-US" b="1" dirty="0" smtClean="0">
                <a:latin typeface="黑体" panose="02010609060101010101" pitchFamily="49" charset="-122"/>
                <a:ea typeface="黑体" panose="02010609060101010101" pitchFamily="49" charset="-122"/>
              </a:rPr>
              <a:t>甘特图</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2893" y="1279499"/>
            <a:ext cx="7816078" cy="3908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27787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3791423"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4.</a:t>
            </a:r>
            <a:r>
              <a:rPr lang="zh-CN" altLang="en-US" sz="5400" b="1" dirty="0" smtClean="0">
                <a:solidFill>
                  <a:schemeClr val="bg1"/>
                </a:solidFill>
                <a:latin typeface="Gotham Rounded Medium" panose="02000000000000000000" pitchFamily="50" charset="0"/>
              </a:rPr>
              <a:t>支持条件</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31145631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305154" y="1011258"/>
            <a:ext cx="7046504" cy="2924478"/>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矩形 9"/>
          <p:cNvSpPr/>
          <p:nvPr/>
        </p:nvSpPr>
        <p:spPr>
          <a:xfrm>
            <a:off x="96665" y="3280229"/>
            <a:ext cx="6497174" cy="3323772"/>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4.</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支持条件</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2" name="矩形 21"/>
          <p:cNvSpPr/>
          <p:nvPr/>
        </p:nvSpPr>
        <p:spPr>
          <a:xfrm>
            <a:off x="830527" y="2611386"/>
            <a:ext cx="2800767" cy="461665"/>
          </a:xfrm>
          <a:prstGeom prst="rect">
            <a:avLst/>
          </a:prstGeom>
        </p:spPr>
        <p:txBody>
          <a:bodyPr wrap="none">
            <a:spAutoFit/>
          </a:bodyPr>
          <a:lstStyle/>
          <a:p>
            <a:pPr lvl="1"/>
            <a:r>
              <a:rPr lang="zh-CN" altLang="zh-CN" sz="2400" b="1" dirty="0">
                <a:latin typeface="黑体" panose="02010609060101010101" pitchFamily="49" charset="-122"/>
                <a:ea typeface="黑体" panose="02010609060101010101" pitchFamily="49" charset="-122"/>
              </a:rPr>
              <a:t>计算机系统支持</a:t>
            </a:r>
          </a:p>
        </p:txBody>
      </p:sp>
      <p:sp>
        <p:nvSpPr>
          <p:cNvPr id="3" name="矩形 2"/>
          <p:cNvSpPr/>
          <p:nvPr/>
        </p:nvSpPr>
        <p:spPr>
          <a:xfrm>
            <a:off x="217987" y="3557013"/>
            <a:ext cx="6096000" cy="3046988"/>
          </a:xfrm>
          <a:prstGeom prst="rect">
            <a:avLst/>
          </a:prstGeom>
        </p:spPr>
        <p:txBody>
          <a:bodyPr>
            <a:spAutoFit/>
          </a:bodyPr>
          <a:lstStyle/>
          <a:p>
            <a:pPr marL="342900" lvl="0" indent="-342900">
              <a:spcAft>
                <a:spcPts val="0"/>
              </a:spcAft>
              <a:buFont typeface="Wingdings" panose="05000000000000000000" pitchFamily="2" charset="2"/>
              <a:buChar char=""/>
            </a:pPr>
            <a:r>
              <a:rPr lang="en-US"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Win 7/8/10 </a:t>
            </a:r>
            <a:r>
              <a:rPr lang="zh-CN"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操作系统电脑 （已配置）</a:t>
            </a:r>
            <a:endParaRPr lang="zh-CN"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lvl="0" indent="-342900">
              <a:spcAft>
                <a:spcPts val="0"/>
              </a:spcAft>
              <a:buFont typeface="Wingdings" panose="05000000000000000000" pitchFamily="2" charset="2"/>
              <a:buChar char=""/>
            </a:pPr>
            <a:r>
              <a:rPr lang="en-US" altLang="zh-CN" sz="2400" dirty="0" err="1">
                <a:solidFill>
                  <a:schemeClr val="bg1"/>
                </a:solidFill>
                <a:latin typeface="宋体" panose="02010600030101010101" pitchFamily="2" charset="-122"/>
                <a:ea typeface="宋体" panose="02010600030101010101" pitchFamily="2" charset="-122"/>
                <a:cs typeface="Times New Roman" panose="02020603050405020304" pitchFamily="18" charset="0"/>
              </a:rPr>
              <a:t>Eclipce</a:t>
            </a:r>
            <a:r>
              <a:rPr lang="en-US"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 J2EE </a:t>
            </a:r>
            <a:r>
              <a:rPr lang="zh-CN"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开发环境 （已配置）</a:t>
            </a:r>
            <a:endParaRPr lang="zh-CN"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lvl="0" indent="-342900">
              <a:spcAft>
                <a:spcPts val="0"/>
              </a:spcAft>
              <a:buFont typeface="Wingdings" panose="05000000000000000000" pitchFamily="2" charset="2"/>
              <a:buChar char=""/>
            </a:pPr>
            <a:r>
              <a:rPr lang="en-US"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Office Tools </a:t>
            </a:r>
            <a:r>
              <a:rPr lang="zh-CN"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系列软件 （已配置）</a:t>
            </a:r>
            <a:endParaRPr lang="zh-CN"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lvl="0" indent="-342900">
              <a:spcAft>
                <a:spcPts val="0"/>
              </a:spcAft>
              <a:buFont typeface="Wingdings" panose="05000000000000000000" pitchFamily="2" charset="2"/>
              <a:buChar char=""/>
            </a:pPr>
            <a:r>
              <a:rPr lang="en-US" altLang="zh-CN" sz="2400" dirty="0" smtClean="0">
                <a:solidFill>
                  <a:schemeClr val="bg1"/>
                </a:solidFill>
                <a:latin typeface="宋体" panose="02010600030101010101" pitchFamily="2" charset="-122"/>
                <a:ea typeface="宋体" panose="02010600030101010101" pitchFamily="2" charset="-122"/>
                <a:cs typeface="Times New Roman" panose="02020603050405020304" pitchFamily="18" charset="0"/>
              </a:rPr>
              <a:t>MySQL </a:t>
            </a:r>
            <a:r>
              <a:rPr lang="zh-CN"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数据库软件 </a:t>
            </a:r>
            <a:r>
              <a:rPr lang="zh-CN" altLang="zh-CN" sz="2400" dirty="0" smtClean="0">
                <a:solidFill>
                  <a:schemeClr val="bg1"/>
                </a:solidFill>
                <a:latin typeface="宋体" panose="02010600030101010101" pitchFamily="2" charset="-122"/>
                <a:ea typeface="宋体" panose="02010600030101010101" pitchFamily="2" charset="-122"/>
                <a:cs typeface="Times New Roman" panose="02020603050405020304" pitchFamily="18" charset="0"/>
              </a:rPr>
              <a:t>（</a:t>
            </a:r>
            <a:r>
              <a:rPr lang="zh-CN" altLang="en-US" sz="2400" dirty="0" smtClean="0">
                <a:solidFill>
                  <a:schemeClr val="bg1"/>
                </a:solidFill>
                <a:latin typeface="宋体" panose="02010600030101010101" pitchFamily="2" charset="-122"/>
                <a:ea typeface="宋体" panose="02010600030101010101" pitchFamily="2" charset="-122"/>
                <a:cs typeface="Times New Roman" panose="02020603050405020304" pitchFamily="18" charset="0"/>
              </a:rPr>
              <a:t>已</a:t>
            </a:r>
            <a:r>
              <a:rPr lang="zh-CN" altLang="zh-CN" sz="2400" dirty="0" smtClean="0">
                <a:solidFill>
                  <a:schemeClr val="bg1"/>
                </a:solidFill>
                <a:latin typeface="宋体" panose="02010600030101010101" pitchFamily="2" charset="-122"/>
                <a:ea typeface="宋体" panose="02010600030101010101" pitchFamily="2" charset="-122"/>
                <a:cs typeface="Times New Roman" panose="02020603050405020304" pitchFamily="18" charset="0"/>
              </a:rPr>
              <a:t>配置</a:t>
            </a:r>
            <a:r>
              <a:rPr lang="zh-CN"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endParaRPr lang="en-US" altLang="zh-CN" sz="2400" dirty="0" smtClean="0">
              <a:solidFill>
                <a:schemeClr val="bg1"/>
              </a:solidFill>
              <a:latin typeface="宋体" panose="02010600030101010101" pitchFamily="2" charset="-122"/>
              <a:ea typeface="宋体" panose="02010600030101010101" pitchFamily="2" charset="-122"/>
              <a:cs typeface="Times New Roman" panose="02020603050405020304" pitchFamily="18" charset="0"/>
            </a:endParaRPr>
          </a:p>
          <a:p>
            <a:pPr marL="342900" lvl="0" indent="-342900">
              <a:spcAft>
                <a:spcPts val="0"/>
              </a:spcAft>
              <a:buFont typeface="Wingdings" panose="05000000000000000000" pitchFamily="2" charset="2"/>
              <a:buChar char=""/>
            </a:pPr>
            <a:r>
              <a:rPr lang="en-US" altLang="zh-CN" sz="2400" dirty="0" err="1" smtClean="0">
                <a:solidFill>
                  <a:schemeClr val="bg1"/>
                </a:solidFill>
              </a:rPr>
              <a:t>HBuild</a:t>
            </a:r>
            <a:r>
              <a:rPr lang="en-US" altLang="zh-CN" sz="2400" dirty="0" smtClean="0">
                <a:solidFill>
                  <a:schemeClr val="bg1"/>
                </a:solidFill>
              </a:rPr>
              <a:t> </a:t>
            </a:r>
            <a:r>
              <a:rPr lang="en-US" altLang="zh-CN" sz="2400" dirty="0" smtClean="0">
                <a:solidFill>
                  <a:schemeClr val="bg1"/>
                </a:solidFill>
                <a:latin typeface="宋体" panose="02010600030101010101" pitchFamily="2" charset="-122"/>
                <a:ea typeface="宋体" panose="02010600030101010101" pitchFamily="2" charset="-122"/>
                <a:cs typeface="Times New Roman" panose="02020603050405020304" pitchFamily="18" charset="0"/>
              </a:rPr>
              <a:t> </a:t>
            </a:r>
            <a:r>
              <a:rPr lang="zh-CN" altLang="zh-CN" sz="2400" dirty="0">
                <a:solidFill>
                  <a:schemeClr val="bg1"/>
                </a:solidFill>
                <a:latin typeface="宋体" panose="02010600030101010101" pitchFamily="2" charset="-122"/>
                <a:ea typeface="宋体" panose="02010600030101010101" pitchFamily="2" charset="-122"/>
                <a:cs typeface="Times New Roman" panose="02020603050405020304" pitchFamily="18" charset="0"/>
              </a:rPr>
              <a:t>前端开发软件 （已配置）</a:t>
            </a:r>
            <a:endParaRPr lang="zh-CN"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lvl="0" indent="-342900">
              <a:spcAft>
                <a:spcPts val="0"/>
              </a:spcAft>
              <a:buFont typeface="Wingdings" panose="05000000000000000000" pitchFamily="2" charset="2"/>
              <a:buChar char=""/>
            </a:pPr>
            <a:r>
              <a:rPr lang="en-US" altLang="zh-CN" sz="2400" dirty="0" err="1" smtClean="0">
                <a:solidFill>
                  <a:schemeClr val="bg1"/>
                </a:solidFill>
                <a:latin typeface="宋体" panose="02010600030101010101" pitchFamily="2" charset="-122"/>
                <a:ea typeface="宋体" panose="02010600030101010101" pitchFamily="2" charset="-122"/>
                <a:cs typeface="宋体" panose="02010600030101010101" pitchFamily="2" charset="-122"/>
              </a:rPr>
              <a:t>Axure</a:t>
            </a:r>
            <a:r>
              <a:rPr lang="en-US" altLang="zh-CN" sz="2400" dirty="0" smtClean="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en-US"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rPr>
              <a:t>RP</a:t>
            </a:r>
            <a:r>
              <a:rPr lang="zh-CN" altLang="en-US" sz="2400" dirty="0">
                <a:solidFill>
                  <a:schemeClr val="bg1"/>
                </a:solidFill>
                <a:latin typeface="宋体" panose="02010600030101010101" pitchFamily="2" charset="-122"/>
                <a:ea typeface="宋体" panose="02010600030101010101" pitchFamily="2" charset="-122"/>
                <a:cs typeface="宋体" panose="02010600030101010101" pitchFamily="2" charset="-122"/>
              </a:rPr>
              <a:t>界面原型软件（已配置</a:t>
            </a:r>
            <a:r>
              <a:rPr lang="zh-CN" altLang="en-US" sz="2400" dirty="0" smtClean="0">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en-US" altLang="zh-CN" sz="2400" dirty="0" smtClean="0">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lvl="0" indent="-342900">
              <a:spcAft>
                <a:spcPts val="0"/>
              </a:spcAft>
              <a:buFont typeface="Wingdings" panose="05000000000000000000" pitchFamily="2" charset="2"/>
              <a:buChar char=""/>
            </a:pPr>
            <a:r>
              <a:rPr lang="en-US" altLang="zh-CN" sz="2400" dirty="0" smtClean="0">
                <a:solidFill>
                  <a:schemeClr val="bg1"/>
                </a:solidFill>
                <a:latin typeface="宋体" panose="02010600030101010101" pitchFamily="2" charset="-122"/>
                <a:ea typeface="宋体" panose="02010600030101010101" pitchFamily="2" charset="-122"/>
                <a:cs typeface="宋体" panose="02010600030101010101" pitchFamily="2" charset="-122"/>
              </a:rPr>
              <a:t>GitHub </a:t>
            </a:r>
            <a:r>
              <a:rPr lang="en-US"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rPr>
              <a:t>Kraken </a:t>
            </a:r>
            <a:r>
              <a:rPr lang="zh-CN" altLang="en-US" sz="2400" dirty="0">
                <a:solidFill>
                  <a:schemeClr val="bg1"/>
                </a:solidFill>
                <a:latin typeface="宋体" panose="02010600030101010101" pitchFamily="2" charset="-122"/>
                <a:ea typeface="宋体" panose="02010600030101010101" pitchFamily="2" charset="-122"/>
                <a:cs typeface="宋体" panose="02010600030101010101" pitchFamily="2" charset="-122"/>
              </a:rPr>
              <a:t>配置管理软件 （已配置</a:t>
            </a:r>
            <a:r>
              <a:rPr lang="zh-CN" altLang="en-US" sz="2400" dirty="0" smtClean="0">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en-US" altLang="zh-CN" sz="2400" dirty="0" smtClean="0">
              <a:solidFill>
                <a:schemeClr val="bg1"/>
              </a:solidFill>
              <a:latin typeface="宋体" panose="02010600030101010101" pitchFamily="2" charset="-122"/>
              <a:ea typeface="宋体" panose="02010600030101010101" pitchFamily="2" charset="-122"/>
              <a:cs typeface="宋体" panose="02010600030101010101" pitchFamily="2" charset="-122"/>
            </a:endParaRPr>
          </a:p>
          <a:p>
            <a:pPr lvl="0">
              <a:spcAft>
                <a:spcPts val="0"/>
              </a:spcAft>
            </a:pPr>
            <a:endParaRPr lang="zh-CN"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20" name="矩形 19"/>
          <p:cNvSpPr/>
          <p:nvPr/>
        </p:nvSpPr>
        <p:spPr>
          <a:xfrm>
            <a:off x="8072365" y="3935736"/>
            <a:ext cx="2800767" cy="461665"/>
          </a:xfrm>
          <a:prstGeom prst="rect">
            <a:avLst/>
          </a:prstGeom>
        </p:spPr>
        <p:txBody>
          <a:bodyPr wrap="none">
            <a:spAutoFit/>
          </a:bodyPr>
          <a:lstStyle/>
          <a:p>
            <a:pPr lvl="1"/>
            <a:r>
              <a:rPr lang="zh-CN" altLang="zh-CN" sz="2400" b="1" dirty="0" smtClean="0"/>
              <a:t>外界提</a:t>
            </a:r>
            <a:r>
              <a:rPr lang="zh-CN" altLang="en-US" sz="2400" b="1" dirty="0" smtClean="0"/>
              <a:t>提供</a:t>
            </a:r>
            <a:r>
              <a:rPr lang="zh-CN" altLang="zh-CN" sz="2400" b="1" dirty="0" smtClean="0"/>
              <a:t>条件</a:t>
            </a:r>
            <a:endParaRPr lang="zh-CN" altLang="zh-CN" sz="2400" b="1" dirty="0"/>
          </a:p>
        </p:txBody>
      </p:sp>
      <p:sp>
        <p:nvSpPr>
          <p:cNvPr id="4" name="矩形 3"/>
          <p:cNvSpPr/>
          <p:nvPr/>
        </p:nvSpPr>
        <p:spPr>
          <a:xfrm>
            <a:off x="6255658" y="1175417"/>
            <a:ext cx="6096000" cy="2986074"/>
          </a:xfrm>
          <a:prstGeom prst="rect">
            <a:avLst/>
          </a:prstGeom>
        </p:spPr>
        <p:txBody>
          <a:bodyPr>
            <a:spAutoFit/>
          </a:bodyPr>
          <a:lstStyle/>
          <a:p>
            <a:pPr>
              <a:spcAft>
                <a:spcPts val="0"/>
              </a:spcAft>
            </a:pPr>
            <a:r>
              <a:rPr lang="zh-CN"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rPr>
              <a:t>运行环境：</a:t>
            </a:r>
          </a:p>
          <a:p>
            <a:pPr marL="342900" lvl="0" indent="-342900" algn="just">
              <a:lnSpc>
                <a:spcPct val="115000"/>
              </a:lnSpc>
              <a:spcAft>
                <a:spcPts val="0"/>
              </a:spcAft>
              <a:buFont typeface="Wingdings" panose="05000000000000000000" pitchFamily="2" charset="2"/>
              <a:buChar char=""/>
            </a:pPr>
            <a:r>
              <a:rPr lang="zh-CN" altLang="zh-CN" sz="24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rPr>
              <a:t>在校园内网环境内运行的服务器</a:t>
            </a:r>
            <a:r>
              <a:rPr lang="en-US" altLang="zh-CN" sz="2400" kern="100" dirty="0">
                <a:solidFill>
                  <a:schemeClr val="bg1"/>
                </a:solidFill>
                <a:latin typeface="等线" panose="02010600030101010101" pitchFamily="2" charset="-122"/>
                <a:cs typeface="Times New Roman" panose="02020603050405020304" pitchFamily="18" charset="0"/>
              </a:rPr>
              <a:t> x1 </a:t>
            </a:r>
            <a:endParaRPr lang="en-US" altLang="zh-CN" sz="2400" kern="100" dirty="0" smtClean="0">
              <a:solidFill>
                <a:schemeClr val="bg1"/>
              </a:solidFill>
              <a:latin typeface="等线" panose="02010600030101010101" pitchFamily="2" charset="-122"/>
              <a:cs typeface="Times New Roman" panose="02020603050405020304" pitchFamily="18" charset="0"/>
            </a:endParaRPr>
          </a:p>
          <a:p>
            <a:pPr lvl="0" algn="just">
              <a:lnSpc>
                <a:spcPct val="115000"/>
              </a:lnSpc>
              <a:spcAft>
                <a:spcPts val="0"/>
              </a:spcAft>
            </a:pPr>
            <a:r>
              <a:rPr lang="en-US" altLang="zh-CN" sz="24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rPr>
              <a:t> </a:t>
            </a:r>
            <a:r>
              <a:rPr lang="en-US" altLang="zh-CN" sz="2400" kern="100" dirty="0" smtClean="0">
                <a:solidFill>
                  <a:schemeClr val="bg1"/>
                </a:solidFill>
                <a:latin typeface="等线" panose="02010600030101010101" pitchFamily="2" charset="-122"/>
                <a:ea typeface="宋体" panose="02010600030101010101" pitchFamily="2" charset="-122"/>
                <a:cs typeface="Times New Roman" panose="02020603050405020304" pitchFamily="18" charset="0"/>
              </a:rPr>
              <a:t>   </a:t>
            </a:r>
            <a:r>
              <a:rPr lang="zh-CN" altLang="zh-CN" sz="2400" kern="100" dirty="0" smtClean="0">
                <a:solidFill>
                  <a:schemeClr val="bg1"/>
                </a:solidFill>
                <a:latin typeface="等线" panose="02010600030101010101" pitchFamily="2" charset="-122"/>
                <a:ea typeface="宋体" panose="02010600030101010101" pitchFamily="2" charset="-122"/>
                <a:cs typeface="Times New Roman" panose="02020603050405020304" pitchFamily="18" charset="0"/>
              </a:rPr>
              <a:t>（</a:t>
            </a:r>
            <a:r>
              <a:rPr lang="en-US" altLang="zh-CN" sz="2400" kern="100" dirty="0">
                <a:solidFill>
                  <a:schemeClr val="bg1"/>
                </a:solidFill>
                <a:latin typeface="等线" panose="02010600030101010101" pitchFamily="2" charset="-122"/>
                <a:cs typeface="Times New Roman" panose="02020603050405020304" pitchFamily="18" charset="0"/>
              </a:rPr>
              <a:t>16</a:t>
            </a:r>
            <a:r>
              <a:rPr lang="zh-CN" altLang="zh-CN" sz="24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rPr>
              <a:t>核</a:t>
            </a:r>
            <a:r>
              <a:rPr lang="en-US" altLang="zh-CN" sz="2400" kern="100" dirty="0" err="1">
                <a:solidFill>
                  <a:schemeClr val="bg1"/>
                </a:solidFill>
                <a:latin typeface="等线" panose="02010600030101010101" pitchFamily="2" charset="-122"/>
                <a:cs typeface="Times New Roman" panose="02020603050405020304" pitchFamily="18" charset="0"/>
              </a:rPr>
              <a:t>cpu</a:t>
            </a:r>
            <a:r>
              <a:rPr lang="zh-CN" altLang="zh-CN" sz="24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rPr>
              <a:t>，</a:t>
            </a:r>
            <a:r>
              <a:rPr lang="en-US" altLang="zh-CN" sz="2400" kern="100" dirty="0">
                <a:solidFill>
                  <a:schemeClr val="bg1"/>
                </a:solidFill>
                <a:latin typeface="等线" panose="02010600030101010101" pitchFamily="2" charset="-122"/>
                <a:cs typeface="Times New Roman" panose="02020603050405020304" pitchFamily="18" charset="0"/>
              </a:rPr>
              <a:t>32G</a:t>
            </a:r>
            <a:r>
              <a:rPr lang="zh-CN" altLang="zh-CN" sz="24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rPr>
              <a:t>内存，</a:t>
            </a:r>
            <a:r>
              <a:rPr lang="en-US" altLang="zh-CN" sz="2400" kern="100" dirty="0">
                <a:solidFill>
                  <a:schemeClr val="bg1"/>
                </a:solidFill>
                <a:latin typeface="等线" panose="02010600030101010101" pitchFamily="2" charset="-122"/>
                <a:cs typeface="Times New Roman" panose="02020603050405020304" pitchFamily="18" charset="0"/>
              </a:rPr>
              <a:t>4T</a:t>
            </a:r>
            <a:r>
              <a:rPr lang="zh-CN" altLang="zh-CN" sz="24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rPr>
              <a:t>硬盘）</a:t>
            </a:r>
            <a:endParaRPr lang="zh-CN" altLang="zh-CN" sz="2400" kern="100" dirty="0">
              <a:solidFill>
                <a:schemeClr val="bg1"/>
              </a:solidFill>
              <a:latin typeface="等线" panose="02010600030101010101" pitchFamily="2" charset="-122"/>
              <a:cs typeface="Times New Roman" panose="02020603050405020304" pitchFamily="18" charset="0"/>
            </a:endParaRPr>
          </a:p>
          <a:p>
            <a:pPr marL="342900" lvl="0" indent="-342900" algn="just">
              <a:lnSpc>
                <a:spcPct val="115000"/>
              </a:lnSpc>
              <a:spcAft>
                <a:spcPts val="0"/>
              </a:spcAft>
              <a:buFont typeface="Wingdings" panose="05000000000000000000" pitchFamily="2" charset="2"/>
              <a:buChar char=""/>
            </a:pPr>
            <a:r>
              <a:rPr lang="zh-CN" altLang="zh-CN" sz="2400" kern="100" dirty="0" smtClean="0">
                <a:solidFill>
                  <a:schemeClr val="bg1"/>
                </a:solidFill>
                <a:latin typeface="等线" panose="02010600030101010101" pitchFamily="2" charset="-122"/>
                <a:ea typeface="宋体" panose="02010600030101010101" pitchFamily="2" charset="-122"/>
                <a:cs typeface="Times New Roman" panose="02020603050405020304" pitchFamily="18" charset="0"/>
              </a:rPr>
              <a:t>千兆</a:t>
            </a:r>
            <a:r>
              <a:rPr lang="zh-CN" altLang="zh-CN" sz="24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rPr>
              <a:t>光纤</a:t>
            </a:r>
            <a:r>
              <a:rPr lang="zh-CN" altLang="zh-CN" sz="2400" kern="100" dirty="0" smtClean="0">
                <a:solidFill>
                  <a:schemeClr val="bg1"/>
                </a:solidFill>
                <a:latin typeface="等线" panose="02010600030101010101" pitchFamily="2" charset="-122"/>
                <a:ea typeface="宋体" panose="02010600030101010101" pitchFamily="2" charset="-122"/>
                <a:cs typeface="Times New Roman" panose="02020603050405020304" pitchFamily="18" charset="0"/>
              </a:rPr>
              <a:t>宽带</a:t>
            </a:r>
            <a:endParaRPr lang="en-US" altLang="zh-CN" sz="2400" kern="100" dirty="0" smtClean="0">
              <a:solidFill>
                <a:schemeClr val="bg1"/>
              </a:solidFill>
              <a:latin typeface="等线" panose="02010600030101010101" pitchFamily="2" charset="-122"/>
              <a:ea typeface="宋体" panose="02010600030101010101" pitchFamily="2" charset="-122"/>
              <a:cs typeface="Times New Roman" panose="02020603050405020304" pitchFamily="18" charset="0"/>
            </a:endParaRPr>
          </a:p>
          <a:p>
            <a:pPr marL="342900" indent="-342900" algn="just">
              <a:lnSpc>
                <a:spcPct val="115000"/>
              </a:lnSpc>
              <a:buFont typeface="Wingdings" panose="05000000000000000000" pitchFamily="2" charset="2"/>
              <a:buChar char=""/>
            </a:pPr>
            <a:r>
              <a:rPr lang="zh-CN"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rPr>
              <a:t>人均一台计算机</a:t>
            </a:r>
          </a:p>
          <a:p>
            <a:pPr marL="342900" indent="-342900" algn="just">
              <a:lnSpc>
                <a:spcPct val="115000"/>
              </a:lnSpc>
              <a:buFont typeface="Wingdings" panose="05000000000000000000" pitchFamily="2" charset="2"/>
              <a:buChar char=""/>
            </a:pPr>
            <a:r>
              <a:rPr lang="zh-CN"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rPr>
              <a:t>预计使用</a:t>
            </a:r>
            <a:r>
              <a:rPr lang="en-US"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altLang="zh-CN" sz="2400" dirty="0">
                <a:solidFill>
                  <a:schemeClr val="bg1"/>
                </a:solidFill>
                <a:latin typeface="宋体" panose="02010600030101010101" pitchFamily="2" charset="-122"/>
                <a:ea typeface="宋体" panose="02010600030101010101" pitchFamily="2" charset="-122"/>
                <a:cs typeface="宋体" panose="02010600030101010101" pitchFamily="2" charset="-122"/>
              </a:rPr>
              <a:t>年</a:t>
            </a:r>
          </a:p>
          <a:p>
            <a:pPr marL="342900" lvl="0" indent="-342900" algn="just">
              <a:lnSpc>
                <a:spcPct val="115000"/>
              </a:lnSpc>
              <a:spcAft>
                <a:spcPts val="0"/>
              </a:spcAft>
              <a:buFont typeface="Wingdings" panose="05000000000000000000" pitchFamily="2" charset="2"/>
              <a:buChar char=""/>
            </a:pPr>
            <a:endParaRPr lang="en-US" altLang="zh-CN" sz="2400" kern="100" dirty="0">
              <a:solidFill>
                <a:schemeClr val="bg1"/>
              </a:solidFill>
              <a:latin typeface="等线"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104719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10509" y="66924"/>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575255" y="144506"/>
            <a:ext cx="4512725" cy="6124754"/>
          </a:xfrm>
          <a:prstGeom prst="rect">
            <a:avLst/>
          </a:prstGeom>
          <a:noFill/>
        </p:spPr>
        <p:txBody>
          <a:bodyPr wrap="square" rtlCol="0">
            <a:spAutoFit/>
          </a:bodyPr>
          <a:lstStyle/>
          <a:p>
            <a:r>
              <a:rPr lang="en-US" altLang="zh-CN" sz="2800" b="1" dirty="0" smtClean="0">
                <a:solidFill>
                  <a:schemeClr val="tx1">
                    <a:lumMod val="65000"/>
                    <a:lumOff val="35000"/>
                  </a:schemeClr>
                </a:solidFill>
              </a:rPr>
              <a:t>1.</a:t>
            </a:r>
            <a:r>
              <a:rPr lang="zh-CN" altLang="en-US" sz="2800" b="1" dirty="0" smtClean="0">
                <a:solidFill>
                  <a:schemeClr val="tx1">
                    <a:lumMod val="65000"/>
                    <a:lumOff val="35000"/>
                  </a:schemeClr>
                </a:solidFill>
              </a:rPr>
              <a:t>引言</a:t>
            </a:r>
            <a:endParaRPr lang="en-US" altLang="zh-CN" sz="2800" b="1" dirty="0" smtClean="0">
              <a:solidFill>
                <a:schemeClr val="tx1">
                  <a:lumMod val="65000"/>
                  <a:lumOff val="35000"/>
                </a:schemeClr>
              </a:solidFill>
            </a:endParaRPr>
          </a:p>
          <a:p>
            <a:endParaRPr lang="en-US" altLang="zh-CN" sz="2800" b="1" dirty="0">
              <a:solidFill>
                <a:schemeClr val="tx1">
                  <a:lumMod val="65000"/>
                  <a:lumOff val="35000"/>
                </a:schemeClr>
              </a:solidFill>
            </a:endParaRPr>
          </a:p>
          <a:p>
            <a:r>
              <a:rPr lang="en-US" altLang="zh-CN" sz="2800" b="1" dirty="0" smtClean="0">
                <a:solidFill>
                  <a:schemeClr val="tx1">
                    <a:lumMod val="65000"/>
                    <a:lumOff val="35000"/>
                  </a:schemeClr>
                </a:solidFill>
              </a:rPr>
              <a:t>2.</a:t>
            </a:r>
            <a:r>
              <a:rPr lang="zh-CN" altLang="en-US" sz="2800" b="1" dirty="0" smtClean="0">
                <a:solidFill>
                  <a:schemeClr val="tx1">
                    <a:lumMod val="65000"/>
                    <a:lumOff val="35000"/>
                  </a:schemeClr>
                </a:solidFill>
              </a:rPr>
              <a:t>项目概述</a:t>
            </a:r>
            <a:endParaRPr lang="en-US" altLang="zh-CN" sz="2800" b="1" dirty="0" smtClean="0">
              <a:solidFill>
                <a:schemeClr val="tx1">
                  <a:lumMod val="65000"/>
                  <a:lumOff val="35000"/>
                </a:schemeClr>
              </a:solidFill>
            </a:endParaRPr>
          </a:p>
          <a:p>
            <a:endParaRPr lang="en-US" altLang="zh-CN" sz="2800" b="1" dirty="0" smtClean="0">
              <a:solidFill>
                <a:schemeClr val="tx1">
                  <a:lumMod val="65000"/>
                  <a:lumOff val="35000"/>
                </a:schemeClr>
              </a:solidFill>
            </a:endParaRPr>
          </a:p>
          <a:p>
            <a:r>
              <a:rPr lang="en-US" altLang="zh-CN" sz="2800" b="1" dirty="0" smtClean="0">
                <a:solidFill>
                  <a:schemeClr val="tx1">
                    <a:lumMod val="65000"/>
                    <a:lumOff val="35000"/>
                  </a:schemeClr>
                </a:solidFill>
              </a:rPr>
              <a:t>3.</a:t>
            </a:r>
            <a:r>
              <a:rPr lang="zh-CN" altLang="en-US" sz="2800" b="1" dirty="0" smtClean="0">
                <a:solidFill>
                  <a:schemeClr val="tx1">
                    <a:lumMod val="65000"/>
                    <a:lumOff val="35000"/>
                  </a:schemeClr>
                </a:solidFill>
              </a:rPr>
              <a:t>实施计划</a:t>
            </a:r>
            <a:endParaRPr lang="en-US" altLang="zh-CN" sz="2800" b="1" dirty="0" smtClean="0">
              <a:solidFill>
                <a:schemeClr val="tx1">
                  <a:lumMod val="65000"/>
                  <a:lumOff val="35000"/>
                </a:schemeClr>
              </a:solidFill>
            </a:endParaRPr>
          </a:p>
          <a:p>
            <a:endParaRPr lang="en-US" altLang="zh-CN" sz="2800" b="1" dirty="0" smtClean="0">
              <a:solidFill>
                <a:schemeClr val="tx1">
                  <a:lumMod val="65000"/>
                  <a:lumOff val="35000"/>
                </a:schemeClr>
              </a:solidFill>
            </a:endParaRPr>
          </a:p>
          <a:p>
            <a:r>
              <a:rPr lang="en-US" altLang="zh-CN" sz="2800" b="1" dirty="0" smtClean="0">
                <a:solidFill>
                  <a:schemeClr val="tx1">
                    <a:lumMod val="65000"/>
                    <a:lumOff val="35000"/>
                  </a:schemeClr>
                </a:solidFill>
              </a:rPr>
              <a:t>4.</a:t>
            </a:r>
            <a:r>
              <a:rPr lang="zh-CN" altLang="en-US" sz="2800" b="1" dirty="0" smtClean="0">
                <a:solidFill>
                  <a:schemeClr val="tx1">
                    <a:lumMod val="65000"/>
                    <a:lumOff val="35000"/>
                  </a:schemeClr>
                </a:solidFill>
              </a:rPr>
              <a:t>支持条件</a:t>
            </a:r>
            <a:endParaRPr lang="en-US" altLang="zh-CN" sz="2800" b="1" dirty="0" smtClean="0">
              <a:solidFill>
                <a:schemeClr val="tx1">
                  <a:lumMod val="65000"/>
                  <a:lumOff val="35000"/>
                </a:schemeClr>
              </a:solidFill>
            </a:endParaRPr>
          </a:p>
          <a:p>
            <a:endParaRPr lang="en-US" altLang="zh-CN" sz="2800" b="1" dirty="0" smtClean="0">
              <a:solidFill>
                <a:schemeClr val="tx1">
                  <a:lumMod val="65000"/>
                  <a:lumOff val="35000"/>
                </a:schemeClr>
              </a:solidFill>
            </a:endParaRPr>
          </a:p>
          <a:p>
            <a:r>
              <a:rPr lang="en-US" altLang="zh-CN" sz="2800" b="1" dirty="0" smtClean="0">
                <a:solidFill>
                  <a:schemeClr val="tx1">
                    <a:lumMod val="65000"/>
                    <a:lumOff val="35000"/>
                  </a:schemeClr>
                </a:solidFill>
              </a:rPr>
              <a:t>5.</a:t>
            </a:r>
            <a:r>
              <a:rPr lang="zh-CN" altLang="en-US" sz="2800" b="1" dirty="0" smtClean="0">
                <a:solidFill>
                  <a:schemeClr val="tx1">
                    <a:lumMod val="65000"/>
                    <a:lumOff val="35000"/>
                  </a:schemeClr>
                </a:solidFill>
              </a:rPr>
              <a:t>人力资源管理计划</a:t>
            </a:r>
            <a:endParaRPr lang="en-US" altLang="zh-CN" sz="2800" b="1" dirty="0" smtClean="0">
              <a:solidFill>
                <a:schemeClr val="tx1">
                  <a:lumMod val="65000"/>
                  <a:lumOff val="35000"/>
                </a:schemeClr>
              </a:solidFill>
            </a:endParaRPr>
          </a:p>
          <a:p>
            <a:endParaRPr lang="en-US" altLang="zh-CN" sz="2800" b="1" dirty="0" smtClean="0">
              <a:solidFill>
                <a:schemeClr val="tx1">
                  <a:lumMod val="65000"/>
                  <a:lumOff val="35000"/>
                </a:schemeClr>
              </a:solidFill>
            </a:endParaRPr>
          </a:p>
          <a:p>
            <a:r>
              <a:rPr lang="en-US" altLang="zh-CN" sz="2800" b="1" dirty="0" smtClean="0">
                <a:solidFill>
                  <a:schemeClr val="tx1">
                    <a:lumMod val="65000"/>
                    <a:lumOff val="35000"/>
                  </a:schemeClr>
                </a:solidFill>
              </a:rPr>
              <a:t>6.</a:t>
            </a:r>
            <a:r>
              <a:rPr lang="zh-CN" altLang="en-US" sz="2800" b="1" dirty="0" smtClean="0">
                <a:solidFill>
                  <a:schemeClr val="tx1">
                    <a:lumMod val="65000"/>
                    <a:lumOff val="35000"/>
                  </a:schemeClr>
                </a:solidFill>
              </a:rPr>
              <a:t>沟通管理计划</a:t>
            </a:r>
            <a:endParaRPr lang="en-US" altLang="zh-CN" sz="2800" b="1" dirty="0" smtClean="0">
              <a:solidFill>
                <a:schemeClr val="tx1">
                  <a:lumMod val="65000"/>
                  <a:lumOff val="35000"/>
                </a:schemeClr>
              </a:solidFill>
            </a:endParaRPr>
          </a:p>
          <a:p>
            <a:endParaRPr lang="en-US" altLang="zh-CN" sz="2800" b="1" dirty="0">
              <a:solidFill>
                <a:schemeClr val="tx1">
                  <a:lumMod val="65000"/>
                  <a:lumOff val="35000"/>
                </a:schemeClr>
              </a:solidFill>
            </a:endParaRPr>
          </a:p>
          <a:p>
            <a:r>
              <a:rPr lang="en-US" altLang="zh-CN" sz="2800" b="1" dirty="0">
                <a:solidFill>
                  <a:schemeClr val="tx1">
                    <a:lumMod val="65000"/>
                    <a:lumOff val="35000"/>
                  </a:schemeClr>
                </a:solidFill>
              </a:rPr>
              <a:t>7.</a:t>
            </a:r>
            <a:r>
              <a:rPr lang="zh-CN" altLang="en-US" sz="2800" b="1" dirty="0">
                <a:solidFill>
                  <a:schemeClr val="tx1">
                    <a:lumMod val="65000"/>
                    <a:lumOff val="35000"/>
                  </a:schemeClr>
                </a:solidFill>
              </a:rPr>
              <a:t>风险管理计划</a:t>
            </a:r>
            <a:endParaRPr lang="en-US" altLang="zh-CN" sz="2800" b="1" dirty="0">
              <a:solidFill>
                <a:schemeClr val="tx1">
                  <a:lumMod val="65000"/>
                  <a:lumOff val="35000"/>
                </a:schemeClr>
              </a:solidFill>
            </a:endParaRPr>
          </a:p>
          <a:p>
            <a:endParaRPr lang="en-US" altLang="zh-CN" sz="2800" b="1" dirty="0" smtClean="0">
              <a:solidFill>
                <a:schemeClr val="tx1">
                  <a:lumMod val="65000"/>
                  <a:lumOff val="35000"/>
                </a:schemeClr>
              </a:solidFill>
            </a:endParaRPr>
          </a:p>
        </p:txBody>
      </p:sp>
      <p:sp>
        <p:nvSpPr>
          <p:cNvPr id="23" name="椭圆 22"/>
          <p:cNvSpPr/>
          <p:nvPr/>
        </p:nvSpPr>
        <p:spPr>
          <a:xfrm>
            <a:off x="121615" y="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586663" y="780352"/>
            <a:ext cx="3955467" cy="847938"/>
          </a:xfrm>
          <a:prstGeom prst="rect">
            <a:avLst/>
          </a:prstGeom>
          <a:noFill/>
        </p:spPr>
        <p:txBody>
          <a:bodyPr wrap="square" rtlCol="0">
            <a:noAutofit/>
          </a:bodyPr>
          <a:lstStyle/>
          <a:p>
            <a:pPr algn="ctr"/>
            <a:r>
              <a:rPr lang="zh-CN" altLang="en-US" sz="4400" dirty="0" smtClean="0">
                <a:solidFill>
                  <a:schemeClr val="bg1"/>
                </a:solidFill>
                <a:effectLst>
                  <a:outerShdw blurRad="38100" dist="38100" dir="2700000" algn="tl">
                    <a:srgbClr val="000000">
                      <a:alpha val="43137"/>
                    </a:srgbClr>
                  </a:outerShdw>
                </a:effectLst>
                <a:latin typeface="+mj-lt"/>
                <a:cs typeface="Arial" pitchFamily="34" charset="0"/>
              </a:rPr>
              <a:t>目录</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7" name="文本框 6"/>
          <p:cNvSpPr txBox="1"/>
          <p:nvPr/>
        </p:nvSpPr>
        <p:spPr>
          <a:xfrm>
            <a:off x="7076931" y="66924"/>
            <a:ext cx="4512725" cy="5693866"/>
          </a:xfrm>
          <a:prstGeom prst="rect">
            <a:avLst/>
          </a:prstGeom>
          <a:noFill/>
        </p:spPr>
        <p:txBody>
          <a:bodyPr wrap="square" rtlCol="0">
            <a:spAutoFit/>
          </a:bodyPr>
          <a:lstStyle/>
          <a:p>
            <a:r>
              <a:rPr lang="en-US" altLang="zh-CN" sz="2800" b="1" dirty="0" smtClean="0">
                <a:solidFill>
                  <a:schemeClr val="tx1">
                    <a:lumMod val="65000"/>
                    <a:lumOff val="35000"/>
                  </a:schemeClr>
                </a:solidFill>
              </a:rPr>
              <a:t>8.</a:t>
            </a:r>
            <a:r>
              <a:rPr lang="zh-CN" altLang="en-US" sz="2800" b="1" dirty="0" smtClean="0">
                <a:solidFill>
                  <a:schemeClr val="tx1">
                    <a:lumMod val="65000"/>
                    <a:lumOff val="35000"/>
                  </a:schemeClr>
                </a:solidFill>
              </a:rPr>
              <a:t>配置系统管理</a:t>
            </a:r>
            <a:endParaRPr lang="en-US" altLang="zh-CN" sz="2800" b="1" dirty="0" smtClean="0">
              <a:solidFill>
                <a:schemeClr val="tx1">
                  <a:lumMod val="65000"/>
                  <a:lumOff val="35000"/>
                </a:schemeClr>
              </a:solidFill>
            </a:endParaRPr>
          </a:p>
          <a:p>
            <a:endParaRPr lang="en-US" altLang="zh-CN" sz="2800" b="1" dirty="0" smtClean="0">
              <a:solidFill>
                <a:schemeClr val="tx1">
                  <a:lumMod val="65000"/>
                  <a:lumOff val="35000"/>
                </a:schemeClr>
              </a:solidFill>
            </a:endParaRPr>
          </a:p>
          <a:p>
            <a:r>
              <a:rPr lang="en-US" altLang="zh-CN" sz="2800" b="1" dirty="0" smtClean="0">
                <a:solidFill>
                  <a:schemeClr val="tx1">
                    <a:lumMod val="65000"/>
                    <a:lumOff val="35000"/>
                  </a:schemeClr>
                </a:solidFill>
              </a:rPr>
              <a:t>9.</a:t>
            </a:r>
            <a:r>
              <a:rPr lang="zh-CN" altLang="en-US" sz="2800" b="1" dirty="0" smtClean="0">
                <a:solidFill>
                  <a:schemeClr val="tx1">
                    <a:lumMod val="65000"/>
                    <a:lumOff val="35000"/>
                  </a:schemeClr>
                </a:solidFill>
              </a:rPr>
              <a:t>成本管理计划</a:t>
            </a:r>
            <a:endParaRPr lang="en-US" altLang="zh-CN" sz="2800" b="1" dirty="0" smtClean="0">
              <a:solidFill>
                <a:schemeClr val="tx1">
                  <a:lumMod val="65000"/>
                  <a:lumOff val="35000"/>
                </a:schemeClr>
              </a:solidFill>
            </a:endParaRPr>
          </a:p>
          <a:p>
            <a:endParaRPr lang="en-US" altLang="zh-CN" sz="2800" b="1" dirty="0">
              <a:solidFill>
                <a:schemeClr val="tx1">
                  <a:lumMod val="65000"/>
                  <a:lumOff val="35000"/>
                </a:schemeClr>
              </a:solidFill>
            </a:endParaRPr>
          </a:p>
          <a:p>
            <a:r>
              <a:rPr lang="en-US" altLang="zh-CN" sz="2800" b="1" dirty="0" smtClean="0">
                <a:solidFill>
                  <a:schemeClr val="tx1">
                    <a:lumMod val="65000"/>
                    <a:lumOff val="35000"/>
                  </a:schemeClr>
                </a:solidFill>
              </a:rPr>
              <a:t>10.</a:t>
            </a:r>
            <a:r>
              <a:rPr lang="zh-CN" altLang="en-US" sz="2800" b="1" dirty="0" smtClean="0">
                <a:solidFill>
                  <a:schemeClr val="tx1">
                    <a:lumMod val="65000"/>
                    <a:lumOff val="35000"/>
                  </a:schemeClr>
                </a:solidFill>
              </a:rPr>
              <a:t>采购管理计划</a:t>
            </a:r>
            <a:endParaRPr lang="en-US" altLang="zh-CN" sz="2800" b="1" dirty="0" smtClean="0">
              <a:solidFill>
                <a:schemeClr val="tx1">
                  <a:lumMod val="65000"/>
                  <a:lumOff val="35000"/>
                </a:schemeClr>
              </a:solidFill>
            </a:endParaRPr>
          </a:p>
          <a:p>
            <a:endParaRPr lang="en-US" altLang="zh-CN" sz="2800" b="1" dirty="0">
              <a:solidFill>
                <a:schemeClr val="tx1">
                  <a:lumMod val="65000"/>
                  <a:lumOff val="35000"/>
                </a:schemeClr>
              </a:solidFill>
            </a:endParaRPr>
          </a:p>
          <a:p>
            <a:r>
              <a:rPr lang="en-US" altLang="zh-CN" sz="2800" b="1" dirty="0" smtClean="0">
                <a:solidFill>
                  <a:schemeClr val="tx1">
                    <a:lumMod val="65000"/>
                    <a:lumOff val="35000"/>
                  </a:schemeClr>
                </a:solidFill>
              </a:rPr>
              <a:t>11.</a:t>
            </a:r>
            <a:r>
              <a:rPr lang="zh-CN" altLang="en-US" sz="2800" b="1" dirty="0" smtClean="0">
                <a:solidFill>
                  <a:schemeClr val="tx1">
                    <a:lumMod val="65000"/>
                    <a:lumOff val="35000"/>
                  </a:schemeClr>
                </a:solidFill>
              </a:rPr>
              <a:t>会议记录</a:t>
            </a:r>
            <a:endParaRPr lang="en-US" altLang="zh-CN" sz="2800" b="1" dirty="0" smtClean="0">
              <a:solidFill>
                <a:schemeClr val="tx1">
                  <a:lumMod val="65000"/>
                  <a:lumOff val="35000"/>
                </a:schemeClr>
              </a:solidFill>
            </a:endParaRPr>
          </a:p>
          <a:p>
            <a:endParaRPr lang="en-US" altLang="zh-CN" sz="2800" b="1" dirty="0" smtClean="0">
              <a:solidFill>
                <a:schemeClr val="tx1">
                  <a:lumMod val="65000"/>
                  <a:lumOff val="35000"/>
                </a:schemeClr>
              </a:solidFill>
            </a:endParaRPr>
          </a:p>
          <a:p>
            <a:r>
              <a:rPr lang="en-US" altLang="zh-CN" sz="2800" b="1" dirty="0" smtClean="0">
                <a:solidFill>
                  <a:schemeClr val="tx1">
                    <a:lumMod val="65000"/>
                    <a:lumOff val="35000"/>
                  </a:schemeClr>
                </a:solidFill>
              </a:rPr>
              <a:t>12.WBS</a:t>
            </a:r>
            <a:r>
              <a:rPr lang="zh-CN" altLang="en-US" sz="2800" b="1" dirty="0" smtClean="0">
                <a:solidFill>
                  <a:schemeClr val="tx1">
                    <a:lumMod val="65000"/>
                    <a:lumOff val="35000"/>
                  </a:schemeClr>
                </a:solidFill>
              </a:rPr>
              <a:t>，网络图</a:t>
            </a:r>
            <a:endParaRPr lang="en-US" altLang="zh-CN" sz="2800" b="1" dirty="0" smtClean="0">
              <a:solidFill>
                <a:schemeClr val="tx1">
                  <a:lumMod val="65000"/>
                  <a:lumOff val="35000"/>
                </a:schemeClr>
              </a:solidFill>
            </a:endParaRPr>
          </a:p>
          <a:p>
            <a:endParaRPr lang="en-US" altLang="zh-CN" sz="2800" b="1" dirty="0" smtClean="0">
              <a:solidFill>
                <a:schemeClr val="tx1">
                  <a:lumMod val="65000"/>
                  <a:lumOff val="35000"/>
                </a:schemeClr>
              </a:solidFill>
            </a:endParaRPr>
          </a:p>
          <a:p>
            <a:r>
              <a:rPr lang="en-US" altLang="zh-CN" sz="2800" b="1" dirty="0" smtClean="0">
                <a:solidFill>
                  <a:schemeClr val="tx1">
                    <a:lumMod val="65000"/>
                    <a:lumOff val="35000"/>
                  </a:schemeClr>
                </a:solidFill>
              </a:rPr>
              <a:t>13.</a:t>
            </a:r>
            <a:r>
              <a:rPr lang="zh-CN" altLang="en-US" sz="2800" b="1" dirty="0" smtClean="0">
                <a:solidFill>
                  <a:schemeClr val="tx1">
                    <a:lumMod val="65000"/>
                    <a:lumOff val="35000"/>
                  </a:schemeClr>
                </a:solidFill>
              </a:rPr>
              <a:t>参考资料</a:t>
            </a:r>
            <a:endParaRPr lang="en-US" altLang="zh-CN" sz="2800" b="1" dirty="0" smtClean="0">
              <a:solidFill>
                <a:schemeClr val="tx1">
                  <a:lumMod val="65000"/>
                  <a:lumOff val="35000"/>
                </a:schemeClr>
              </a:solidFill>
            </a:endParaRPr>
          </a:p>
          <a:p>
            <a:endParaRPr lang="en-US" altLang="zh-CN" sz="2800" b="1" dirty="0">
              <a:solidFill>
                <a:schemeClr val="tx1">
                  <a:lumMod val="65000"/>
                  <a:lumOff val="35000"/>
                </a:schemeClr>
              </a:solidFill>
            </a:endParaRPr>
          </a:p>
          <a:p>
            <a:r>
              <a:rPr lang="en-US" altLang="zh-CN" sz="2800" b="1" dirty="0" smtClean="0">
                <a:solidFill>
                  <a:schemeClr val="tx1">
                    <a:lumMod val="65000"/>
                    <a:lumOff val="35000"/>
                  </a:schemeClr>
                </a:solidFill>
              </a:rPr>
              <a:t>14.</a:t>
            </a:r>
            <a:r>
              <a:rPr lang="zh-CN" altLang="en-US" sz="2800" b="1" dirty="0" smtClean="0">
                <a:solidFill>
                  <a:schemeClr val="tx1">
                    <a:lumMod val="65000"/>
                    <a:lumOff val="35000"/>
                  </a:schemeClr>
                </a:solidFill>
              </a:rPr>
              <a:t>小组分工及评价</a:t>
            </a:r>
            <a:endParaRPr lang="zh-CN" altLang="en-US" sz="2800" b="1" dirty="0">
              <a:solidFill>
                <a:schemeClr val="tx1">
                  <a:lumMod val="65000"/>
                  <a:lumOff val="35000"/>
                </a:schemeClr>
              </a:solidFill>
            </a:endParaRPr>
          </a:p>
        </p:txBody>
      </p:sp>
    </p:spTree>
    <p:extLst>
      <p:ext uri="{BB962C8B-B14F-4D97-AF65-F5344CB8AC3E}">
        <p14:creationId xmlns:p14="http://schemas.microsoft.com/office/powerpoint/2010/main" val="31268791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509328" y="2378759"/>
            <a:ext cx="6392283" cy="2868804"/>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4.</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支持条件</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2" name="矩形 21"/>
          <p:cNvSpPr/>
          <p:nvPr/>
        </p:nvSpPr>
        <p:spPr>
          <a:xfrm>
            <a:off x="3500813" y="1614258"/>
            <a:ext cx="3416320" cy="461665"/>
          </a:xfrm>
          <a:prstGeom prst="rect">
            <a:avLst/>
          </a:prstGeom>
        </p:spPr>
        <p:txBody>
          <a:bodyPr wrap="none">
            <a:spAutoFit/>
          </a:bodyPr>
          <a:lstStyle/>
          <a:p>
            <a:pPr lvl="1"/>
            <a:r>
              <a:rPr lang="zh-CN" altLang="zh-CN" sz="2400" b="1" dirty="0">
                <a:latin typeface="黑体" panose="02010609060101010101" pitchFamily="49" charset="-122"/>
                <a:ea typeface="黑体" panose="02010609060101010101" pitchFamily="49" charset="-122"/>
              </a:rPr>
              <a:t>需由用户承担的工作</a:t>
            </a:r>
          </a:p>
        </p:txBody>
      </p:sp>
      <p:sp>
        <p:nvSpPr>
          <p:cNvPr id="2" name="矩形 1"/>
          <p:cNvSpPr/>
          <p:nvPr/>
        </p:nvSpPr>
        <p:spPr>
          <a:xfrm>
            <a:off x="2657469" y="2522767"/>
            <a:ext cx="6096000" cy="2308324"/>
          </a:xfrm>
          <a:prstGeom prst="rect">
            <a:avLst/>
          </a:prstGeom>
        </p:spPr>
        <p:txBody>
          <a:bodyPr>
            <a:spAutoFit/>
          </a:bodyPr>
          <a:lstStyle/>
          <a:p>
            <a:pPr marL="342900" lvl="0" indent="-342900">
              <a:spcAft>
                <a:spcPts val="0"/>
              </a:spcAft>
              <a:buFont typeface="Wingdings" panose="05000000000000000000" pitchFamily="2" charset="2"/>
              <a:buChar char=""/>
            </a:pPr>
            <a:r>
              <a:rPr lang="zh-CN" altLang="zh-CN" sz="24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用户需要与开发人员有多次需求访谈</a:t>
            </a:r>
            <a:r>
              <a:rPr lang="zh-CN" altLang="zh-CN" sz="2400" dirty="0">
                <a:solidFill>
                  <a:schemeClr val="bg1"/>
                </a:solidFill>
                <a:latin typeface="黑体" panose="02010609060101010101" pitchFamily="49" charset="-122"/>
                <a:ea typeface="黑体" panose="02010609060101010101" pitchFamily="49" charset="-122"/>
                <a:cs typeface="宋体" panose="02010600030101010101" pitchFamily="2" charset="-122"/>
              </a:rPr>
              <a:t> </a:t>
            </a:r>
          </a:p>
          <a:p>
            <a:pPr marL="342900" lvl="0" indent="-342900">
              <a:spcAft>
                <a:spcPts val="0"/>
              </a:spcAft>
              <a:buFont typeface="Wingdings" panose="05000000000000000000" pitchFamily="2" charset="2"/>
              <a:buChar char=""/>
            </a:pPr>
            <a:r>
              <a:rPr lang="zh-CN" altLang="zh-CN" sz="2400"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用户</a:t>
            </a:r>
            <a:r>
              <a:rPr lang="zh-CN" altLang="zh-CN" sz="24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需在短时间内</a:t>
            </a:r>
            <a:r>
              <a:rPr lang="zh-CN" altLang="zh-CN" sz="2400"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正确</a:t>
            </a:r>
            <a:r>
              <a:rPr lang="zh-CN" altLang="en-US" sz="2400"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合理</a:t>
            </a:r>
            <a:r>
              <a:rPr lang="zh-CN" altLang="zh-CN" sz="2400"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的回答</a:t>
            </a:r>
            <a:r>
              <a:rPr lang="zh-CN" altLang="en-US" sz="2400"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出</a:t>
            </a:r>
            <a:r>
              <a:rPr lang="zh-CN" altLang="zh-CN" sz="2400"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开发人员</a:t>
            </a:r>
            <a:r>
              <a:rPr lang="zh-CN" altLang="en-US" sz="24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提出</a:t>
            </a:r>
            <a:r>
              <a:rPr lang="zh-CN" altLang="zh-CN" sz="2400"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的</a:t>
            </a:r>
            <a:r>
              <a:rPr lang="zh-CN" altLang="zh-CN" sz="24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问题</a:t>
            </a:r>
            <a:endParaRPr lang="zh-CN" altLang="zh-CN" sz="2400" dirty="0">
              <a:solidFill>
                <a:schemeClr val="bg1"/>
              </a:solidFill>
              <a:latin typeface="黑体" panose="02010609060101010101" pitchFamily="49" charset="-122"/>
              <a:ea typeface="黑体" panose="02010609060101010101" pitchFamily="49" charset="-122"/>
              <a:cs typeface="宋体" panose="02010600030101010101" pitchFamily="2" charset="-122"/>
            </a:endParaRPr>
          </a:p>
          <a:p>
            <a:pPr marL="342900" lvl="0" indent="-342900">
              <a:spcAft>
                <a:spcPts val="0"/>
              </a:spcAft>
              <a:buFont typeface="Wingdings" panose="05000000000000000000" pitchFamily="2" charset="2"/>
              <a:buChar char=""/>
            </a:pPr>
            <a:r>
              <a:rPr lang="zh-CN" altLang="zh-CN" sz="24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在发生变更的时候，即时通知开发人员</a:t>
            </a:r>
            <a:endParaRPr lang="zh-CN" altLang="zh-CN" sz="2400" dirty="0">
              <a:solidFill>
                <a:schemeClr val="bg1"/>
              </a:solidFill>
              <a:latin typeface="黑体" panose="02010609060101010101" pitchFamily="49" charset="-122"/>
              <a:ea typeface="黑体" panose="02010609060101010101" pitchFamily="49" charset="-122"/>
              <a:cs typeface="宋体" panose="02010600030101010101" pitchFamily="2" charset="-122"/>
            </a:endParaRPr>
          </a:p>
          <a:p>
            <a:pPr marL="342900" lvl="0" indent="-342900">
              <a:spcAft>
                <a:spcPts val="0"/>
              </a:spcAft>
              <a:buFont typeface="Wingdings" panose="05000000000000000000" pitchFamily="2" charset="2"/>
              <a:buChar char=""/>
            </a:pPr>
            <a:r>
              <a:rPr lang="zh-CN" altLang="zh-CN" sz="24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用户需积极配合开发人员的工作，并且保持联系</a:t>
            </a:r>
            <a:endParaRPr lang="zh-CN" altLang="zh-CN" sz="2400" dirty="0">
              <a:solidFill>
                <a:schemeClr val="bg1"/>
              </a:solidFill>
              <a:latin typeface="黑体" panose="02010609060101010101" pitchFamily="49" charset="-122"/>
              <a:ea typeface="黑体" panose="02010609060101010101" pitchFamily="49" charset="-122"/>
              <a:cs typeface="宋体" panose="02010600030101010101" pitchFamily="2" charset="-122"/>
            </a:endParaRPr>
          </a:p>
        </p:txBody>
      </p:sp>
    </p:spTree>
    <p:extLst>
      <p:ext uri="{BB962C8B-B14F-4D97-AF65-F5344CB8AC3E}">
        <p14:creationId xmlns:p14="http://schemas.microsoft.com/office/powerpoint/2010/main" val="29229822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6561412"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5.</a:t>
            </a:r>
            <a:r>
              <a:rPr lang="zh-CN" altLang="en-US" sz="5400" b="1" dirty="0" smtClean="0">
                <a:solidFill>
                  <a:schemeClr val="bg1"/>
                </a:solidFill>
                <a:latin typeface="Gotham Rounded Medium" panose="02000000000000000000" pitchFamily="50" charset="0"/>
              </a:rPr>
              <a:t>人力资源管理计划</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39002303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6535420" y="2292511"/>
            <a:ext cx="4872809" cy="4165980"/>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矩形 11"/>
          <p:cNvSpPr/>
          <p:nvPr/>
        </p:nvSpPr>
        <p:spPr>
          <a:xfrm>
            <a:off x="841828" y="2325894"/>
            <a:ext cx="4529449" cy="4211837"/>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 name="椭圆 2"/>
          <p:cNvSpPr/>
          <p:nvPr/>
        </p:nvSpPr>
        <p:spPr>
          <a:xfrm>
            <a:off x="1056640" y="3220720"/>
            <a:ext cx="2479040" cy="2479040"/>
          </a:xfrm>
          <a:prstGeom prst="ellipse">
            <a:avLst/>
          </a:prstGeom>
          <a:solidFill>
            <a:srgbClr val="0070C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4498703" y="449618"/>
            <a:ext cx="2676525" cy="521970"/>
          </a:xfrm>
          <a:prstGeom prst="rect">
            <a:avLst/>
          </a:prstGeom>
        </p:spPr>
        <p:txBody>
          <a:bodyPr wrap="none">
            <a:spAutoFit/>
          </a:bodyPr>
          <a:lstStyle/>
          <a:p>
            <a:r>
              <a:rPr lang="zh-CN" altLang="en-US" sz="2800" b="1" dirty="0">
                <a:solidFill>
                  <a:schemeClr val="tx1">
                    <a:lumMod val="75000"/>
                    <a:lumOff val="25000"/>
                  </a:schemeClr>
                </a:solidFill>
                <a:uFillTx/>
                <a:ea typeface="华文新魏" panose="02010800040101010101" charset="-122"/>
              </a:rPr>
              <a:t>角色和职责介绍</a:t>
            </a:r>
          </a:p>
        </p:txBody>
      </p:sp>
      <p:sp>
        <p:nvSpPr>
          <p:cNvPr id="13" name="文本框 12"/>
          <p:cNvSpPr txBox="1"/>
          <p:nvPr/>
        </p:nvSpPr>
        <p:spPr>
          <a:xfrm>
            <a:off x="1092804" y="1788959"/>
            <a:ext cx="1600200" cy="460375"/>
          </a:xfrm>
          <a:prstGeom prst="rect">
            <a:avLst/>
          </a:prstGeom>
          <a:noFill/>
        </p:spPr>
        <p:txBody>
          <a:bodyPr wrap="square" rtlCol="0">
            <a:spAutoFit/>
          </a:bodyPr>
          <a:lstStyle/>
          <a:p>
            <a:r>
              <a:rPr lang="zh-CN" altLang="en-US" sz="2400" b="1" dirty="0">
                <a:solidFill>
                  <a:schemeClr val="tx1"/>
                </a:solidFill>
                <a:uFillTx/>
                <a:ea typeface="仿宋" panose="02010609060101010101" charset="-122"/>
              </a:rPr>
              <a:t>黄叶轩</a:t>
            </a:r>
            <a:r>
              <a:rPr lang="zh-CN" altLang="en-US" sz="2400" dirty="0">
                <a:solidFill>
                  <a:schemeClr val="tx1"/>
                </a:solidFill>
                <a:uFillTx/>
                <a:ea typeface="仿宋" panose="02010609060101010101" charset="-122"/>
              </a:rPr>
              <a:t>：</a:t>
            </a:r>
          </a:p>
        </p:txBody>
      </p:sp>
      <p:sp>
        <p:nvSpPr>
          <p:cNvPr id="14" name="文本框 13"/>
          <p:cNvSpPr txBox="1"/>
          <p:nvPr/>
        </p:nvSpPr>
        <p:spPr>
          <a:xfrm>
            <a:off x="1056640" y="2382748"/>
            <a:ext cx="3954780" cy="4154984"/>
          </a:xfrm>
          <a:prstGeom prst="rect">
            <a:avLst/>
          </a:prstGeom>
          <a:noFill/>
        </p:spPr>
        <p:txBody>
          <a:bodyPr wrap="square" rtlCol="0">
            <a:spAutoFit/>
          </a:bodyPr>
          <a:lstStyle/>
          <a:p>
            <a:r>
              <a:rPr lang="en-US" altLang="zh-CN" sz="2400" dirty="0">
                <a:solidFill>
                  <a:schemeClr val="bg1"/>
                </a:solidFill>
              </a:rPr>
              <a:t>     </a:t>
            </a:r>
            <a:r>
              <a:rPr lang="en-US" altLang="zh-CN" sz="2400" dirty="0">
                <a:solidFill>
                  <a:schemeClr val="bg1"/>
                </a:solidFill>
                <a:uFillTx/>
                <a:ea typeface="华文新魏" panose="02010800040101010101" charset="-122"/>
              </a:rPr>
              <a:t> </a:t>
            </a:r>
            <a:r>
              <a:rPr lang="zh-CN" altLang="en-US" sz="2400" dirty="0">
                <a:solidFill>
                  <a:schemeClr val="bg1"/>
                </a:solidFill>
                <a:uFillTx/>
                <a:ea typeface="华文新魏" panose="02010800040101010101" charset="-122"/>
              </a:rPr>
              <a:t>是</a:t>
            </a:r>
            <a:r>
              <a:rPr lang="en-US" altLang="zh-CN" sz="2400" dirty="0">
                <a:solidFill>
                  <a:schemeClr val="bg1"/>
                </a:solidFill>
                <a:uFillTx/>
                <a:ea typeface="华文新魏" panose="02010800040101010101" charset="-122"/>
              </a:rPr>
              <a:t>G15</a:t>
            </a:r>
            <a:r>
              <a:rPr lang="zh-CN" altLang="en-US" sz="2400" dirty="0">
                <a:solidFill>
                  <a:schemeClr val="bg1"/>
                </a:solidFill>
                <a:uFillTx/>
                <a:ea typeface="华文新魏" panose="02010800040101010101" charset="-122"/>
              </a:rPr>
              <a:t>小组的组长及项目经理，同时兼任任务审核员，计划调整员。负责任务的分配，文案起草。并对下发任务进行完成情况审查核实与评价。在每次开会之后都要根据前一周的任务完成情况和本周的任务分配情况更新计划（甘特图）。在日常工作中还要负责文档的整合。</a:t>
            </a:r>
          </a:p>
        </p:txBody>
      </p:sp>
      <p:sp>
        <p:nvSpPr>
          <p:cNvPr id="10" name="矩形 9"/>
          <p:cNvSpPr/>
          <p:nvPr/>
        </p:nvSpPr>
        <p:spPr>
          <a:xfrm>
            <a:off x="1408042" y="295508"/>
            <a:ext cx="2278188" cy="369332"/>
          </a:xfrm>
          <a:prstGeom prst="rect">
            <a:avLst/>
          </a:prstGeom>
        </p:spPr>
        <p:txBody>
          <a:bodyPr wrap="none">
            <a:spAutoFit/>
          </a:bodyPr>
          <a:lstStyle/>
          <a:p>
            <a:r>
              <a:rPr lang="en-US" altLang="zh-CN" b="1" dirty="0" smtClean="0">
                <a:solidFill>
                  <a:schemeClr val="tx1">
                    <a:lumMod val="75000"/>
                    <a:lumOff val="25000"/>
                  </a:schemeClr>
                </a:solidFill>
                <a:latin typeface="黑体" panose="02010609060101010101" pitchFamily="49" charset="-122"/>
                <a:ea typeface="黑体" panose="02010609060101010101" pitchFamily="49" charset="-122"/>
              </a:rPr>
              <a:t>5.</a:t>
            </a:r>
            <a:r>
              <a:rPr lang="zh-CN" altLang="en-US" b="1" dirty="0" smtClean="0">
                <a:solidFill>
                  <a:schemeClr val="tx1">
                    <a:lumMod val="75000"/>
                    <a:lumOff val="25000"/>
                  </a:schemeClr>
                </a:solidFill>
                <a:latin typeface="黑体" panose="02010609060101010101" pitchFamily="49" charset="-122"/>
                <a:ea typeface="黑体" panose="02010609060101010101" pitchFamily="49" charset="-122"/>
              </a:rPr>
              <a:t>人力资源管理计划</a:t>
            </a:r>
            <a:endParaRPr lang="zh-CN" altLang="en-US"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5" name="文本框 14"/>
          <p:cNvSpPr txBox="1"/>
          <p:nvPr/>
        </p:nvSpPr>
        <p:spPr>
          <a:xfrm>
            <a:off x="6709591" y="1788958"/>
            <a:ext cx="1600200" cy="460375"/>
          </a:xfrm>
          <a:prstGeom prst="rect">
            <a:avLst/>
          </a:prstGeom>
          <a:noFill/>
        </p:spPr>
        <p:txBody>
          <a:bodyPr wrap="square" rtlCol="0">
            <a:spAutoFit/>
          </a:bodyPr>
          <a:lstStyle/>
          <a:p>
            <a:r>
              <a:rPr lang="zh-CN" altLang="en-US" sz="2400" b="1" dirty="0">
                <a:solidFill>
                  <a:schemeClr val="tx1"/>
                </a:solidFill>
                <a:uFillTx/>
                <a:ea typeface="仿宋" panose="02010609060101010101" charset="-122"/>
              </a:rPr>
              <a:t>吕迪：</a:t>
            </a:r>
          </a:p>
        </p:txBody>
      </p:sp>
      <p:sp>
        <p:nvSpPr>
          <p:cNvPr id="16" name="文本框 15"/>
          <p:cNvSpPr txBox="1"/>
          <p:nvPr/>
        </p:nvSpPr>
        <p:spPr>
          <a:xfrm>
            <a:off x="6709591" y="2382748"/>
            <a:ext cx="4538980" cy="2308324"/>
          </a:xfrm>
          <a:prstGeom prst="rect">
            <a:avLst/>
          </a:prstGeom>
          <a:noFill/>
        </p:spPr>
        <p:txBody>
          <a:bodyPr wrap="square" rtlCol="0">
            <a:spAutoFit/>
          </a:bodyPr>
          <a:lstStyle/>
          <a:p>
            <a:r>
              <a:rPr lang="en-US" altLang="zh-CN" sz="2400" dirty="0">
                <a:solidFill>
                  <a:schemeClr val="bg1"/>
                </a:solidFill>
              </a:rPr>
              <a:t>     </a:t>
            </a:r>
            <a:r>
              <a:rPr lang="en-US" altLang="zh-CN" sz="2400" dirty="0">
                <a:solidFill>
                  <a:schemeClr val="bg1"/>
                </a:solidFill>
                <a:uFillTx/>
                <a:ea typeface="华文新魏" panose="02010800040101010101" charset="-122"/>
              </a:rPr>
              <a:t> </a:t>
            </a:r>
            <a:r>
              <a:rPr lang="zh-CN" altLang="en-US" sz="2400" dirty="0">
                <a:solidFill>
                  <a:schemeClr val="bg1"/>
                </a:solidFill>
                <a:uFillTx/>
                <a:ea typeface="华文新魏" panose="02010800040101010101" charset="-122"/>
              </a:rPr>
              <a:t>是</a:t>
            </a:r>
            <a:r>
              <a:rPr lang="en-US" altLang="zh-CN" sz="2400" dirty="0">
                <a:solidFill>
                  <a:schemeClr val="bg1"/>
                </a:solidFill>
                <a:uFillTx/>
                <a:ea typeface="华文新魏" panose="02010800040101010101" charset="-122"/>
              </a:rPr>
              <a:t>G15</a:t>
            </a:r>
            <a:r>
              <a:rPr lang="zh-CN" altLang="en-US" sz="2400" dirty="0">
                <a:solidFill>
                  <a:schemeClr val="bg1"/>
                </a:solidFill>
                <a:uFillTx/>
                <a:ea typeface="华文新魏" panose="02010800040101010101" charset="-122"/>
              </a:rPr>
              <a:t>小组</a:t>
            </a:r>
            <a:r>
              <a:rPr lang="zh-CN" altLang="en-US" sz="2400" dirty="0" smtClean="0">
                <a:solidFill>
                  <a:schemeClr val="bg1"/>
                </a:solidFill>
                <a:uFillTx/>
                <a:ea typeface="华文新魏" panose="02010800040101010101" charset="-122"/>
              </a:rPr>
              <a:t>的</a:t>
            </a:r>
            <a:r>
              <a:rPr lang="zh-CN" altLang="en-US" sz="2400" dirty="0">
                <a:solidFill>
                  <a:schemeClr val="bg1"/>
                </a:solidFill>
                <a:ea typeface="华文新魏" panose="02010800040101010101" charset="-122"/>
              </a:rPr>
              <a:t>开会</a:t>
            </a:r>
            <a:r>
              <a:rPr lang="zh-CN" altLang="en-US" sz="2400" dirty="0" smtClean="0">
                <a:solidFill>
                  <a:schemeClr val="bg1"/>
                </a:solidFill>
                <a:uFillTx/>
                <a:ea typeface="华文新魏" panose="02010800040101010101" charset="-122"/>
              </a:rPr>
              <a:t>记录员</a:t>
            </a:r>
            <a:r>
              <a:rPr lang="zh-CN" altLang="en-US" sz="2400" dirty="0">
                <a:solidFill>
                  <a:schemeClr val="bg1"/>
                </a:solidFill>
                <a:uFillTx/>
                <a:ea typeface="华文新魏" panose="02010800040101010101" charset="-122"/>
              </a:rPr>
              <a:t>和PPT整合员。负责记录开会内容，写好会议任务分配和任务检查表。同时将大家的</a:t>
            </a:r>
            <a:r>
              <a:rPr lang="en-US" altLang="zh-CN" sz="2400" dirty="0" err="1">
                <a:solidFill>
                  <a:schemeClr val="bg1"/>
                </a:solidFill>
                <a:uFillTx/>
                <a:ea typeface="华文新魏" panose="02010800040101010101" charset="-122"/>
              </a:rPr>
              <a:t>ppt</a:t>
            </a:r>
            <a:r>
              <a:rPr lang="zh-CN" altLang="en-US" sz="2400" dirty="0">
                <a:solidFill>
                  <a:schemeClr val="bg1"/>
                </a:solidFill>
                <a:uFillTx/>
                <a:ea typeface="华文新魏" panose="02010800040101010101" charset="-122"/>
              </a:rPr>
              <a:t>模块进行</a:t>
            </a:r>
            <a:r>
              <a:rPr lang="zh-CN" altLang="en-US" sz="2400" dirty="0" smtClean="0">
                <a:solidFill>
                  <a:schemeClr val="bg1"/>
                </a:solidFill>
                <a:uFillTx/>
                <a:ea typeface="华文新魏" panose="02010800040101010101" charset="-122"/>
              </a:rPr>
              <a:t>整合和审核，更新</a:t>
            </a:r>
            <a:r>
              <a:rPr lang="zh-CN" altLang="en-US" sz="2400" dirty="0">
                <a:solidFill>
                  <a:schemeClr val="bg1"/>
                </a:solidFill>
                <a:uFillTx/>
                <a:ea typeface="华文新魏" panose="02010800040101010101" charset="-122"/>
              </a:rPr>
              <a:t>目录。做出相依的</a:t>
            </a:r>
            <a:r>
              <a:rPr lang="zh-CN" altLang="en-US" sz="2400" dirty="0" smtClean="0">
                <a:solidFill>
                  <a:schemeClr val="bg1"/>
                </a:solidFill>
                <a:uFillTx/>
                <a:ea typeface="华文新魏" panose="02010800040101010101" charset="-122"/>
              </a:rPr>
              <a:t>修改，使</a:t>
            </a:r>
            <a:r>
              <a:rPr lang="zh-CN" altLang="en-US" sz="2400" dirty="0">
                <a:solidFill>
                  <a:schemeClr val="bg1"/>
                </a:solidFill>
                <a:uFillTx/>
                <a:ea typeface="华文新魏" panose="02010800040101010101" charset="-122"/>
              </a:rPr>
              <a:t>整体达到要求。</a:t>
            </a:r>
          </a:p>
        </p:txBody>
      </p:sp>
    </p:spTree>
    <p:extLst>
      <p:ext uri="{BB962C8B-B14F-4D97-AF65-F5344CB8AC3E}">
        <p14:creationId xmlns:p14="http://schemas.microsoft.com/office/powerpoint/2010/main" val="1169855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4220027" y="2141221"/>
            <a:ext cx="3633395" cy="4049865"/>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5" name="矩形 24"/>
          <p:cNvSpPr/>
          <p:nvPr/>
        </p:nvSpPr>
        <p:spPr>
          <a:xfrm>
            <a:off x="434235" y="2141220"/>
            <a:ext cx="3614057" cy="4049866"/>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4498703" y="449618"/>
            <a:ext cx="2676525" cy="521970"/>
          </a:xfrm>
          <a:prstGeom prst="rect">
            <a:avLst/>
          </a:prstGeom>
        </p:spPr>
        <p:txBody>
          <a:bodyPr wrap="none">
            <a:spAutoFit/>
          </a:bodyPr>
          <a:lstStyle/>
          <a:p>
            <a:r>
              <a:rPr lang="zh-CN" altLang="en-US" sz="2800" b="1" dirty="0">
                <a:solidFill>
                  <a:schemeClr val="tx1">
                    <a:lumMod val="75000"/>
                    <a:lumOff val="25000"/>
                  </a:schemeClr>
                </a:solidFill>
                <a:uFillTx/>
                <a:ea typeface="华文新魏" panose="02010800040101010101" charset="-122"/>
              </a:rPr>
              <a:t>角色和职责介绍</a:t>
            </a:r>
          </a:p>
        </p:txBody>
      </p:sp>
      <p:sp>
        <p:nvSpPr>
          <p:cNvPr id="13" name="文本框 12"/>
          <p:cNvSpPr txBox="1"/>
          <p:nvPr/>
        </p:nvSpPr>
        <p:spPr>
          <a:xfrm>
            <a:off x="861060" y="1680845"/>
            <a:ext cx="1600200" cy="460375"/>
          </a:xfrm>
          <a:prstGeom prst="rect">
            <a:avLst/>
          </a:prstGeom>
          <a:noFill/>
        </p:spPr>
        <p:txBody>
          <a:bodyPr wrap="square" rtlCol="0">
            <a:spAutoFit/>
          </a:bodyPr>
          <a:lstStyle/>
          <a:p>
            <a:r>
              <a:rPr lang="zh-CN" altLang="en-US" sz="2400" b="1" dirty="0">
                <a:solidFill>
                  <a:schemeClr val="tx1"/>
                </a:solidFill>
                <a:uFillTx/>
                <a:ea typeface="仿宋" panose="02010609060101010101" charset="-122"/>
              </a:rPr>
              <a:t>徐双铅</a:t>
            </a:r>
            <a:r>
              <a:rPr lang="zh-CN" altLang="en-US" sz="2400" dirty="0">
                <a:solidFill>
                  <a:schemeClr val="tx1"/>
                </a:solidFill>
                <a:uFillTx/>
                <a:ea typeface="仿宋" panose="02010609060101010101" charset="-122"/>
              </a:rPr>
              <a:t>：</a:t>
            </a:r>
          </a:p>
        </p:txBody>
      </p:sp>
      <p:sp>
        <p:nvSpPr>
          <p:cNvPr id="14" name="文本框 13"/>
          <p:cNvSpPr txBox="1"/>
          <p:nvPr/>
        </p:nvSpPr>
        <p:spPr>
          <a:xfrm>
            <a:off x="611437" y="2351782"/>
            <a:ext cx="3240315" cy="3046988"/>
          </a:xfrm>
          <a:prstGeom prst="rect">
            <a:avLst/>
          </a:prstGeom>
          <a:noFill/>
        </p:spPr>
        <p:txBody>
          <a:bodyPr wrap="square" rtlCol="0">
            <a:spAutoFit/>
          </a:bodyPr>
          <a:lstStyle/>
          <a:p>
            <a:r>
              <a:rPr lang="en-US" altLang="zh-CN" sz="2400" dirty="0">
                <a:solidFill>
                  <a:schemeClr val="bg1"/>
                </a:solidFill>
              </a:rPr>
              <a:t>     </a:t>
            </a:r>
            <a:r>
              <a:rPr lang="en-US" altLang="zh-CN" sz="2400" dirty="0">
                <a:solidFill>
                  <a:schemeClr val="bg1"/>
                </a:solidFill>
                <a:uFillTx/>
                <a:ea typeface="华文新魏" panose="02010800040101010101" charset="-122"/>
              </a:rPr>
              <a:t> </a:t>
            </a:r>
            <a:r>
              <a:rPr lang="zh-CN" altLang="en-US" sz="2400" dirty="0">
                <a:solidFill>
                  <a:schemeClr val="bg1"/>
                </a:solidFill>
                <a:uFillTx/>
                <a:ea typeface="华文新魏" panose="02010800040101010101" charset="-122"/>
              </a:rPr>
              <a:t>是</a:t>
            </a:r>
            <a:r>
              <a:rPr lang="en-US" altLang="zh-CN" sz="2400" dirty="0">
                <a:solidFill>
                  <a:schemeClr val="bg1"/>
                </a:solidFill>
                <a:uFillTx/>
                <a:ea typeface="华文新魏" panose="02010800040101010101" charset="-122"/>
              </a:rPr>
              <a:t>G15</a:t>
            </a:r>
            <a:r>
              <a:rPr lang="zh-CN" altLang="en-US" sz="2400" dirty="0">
                <a:solidFill>
                  <a:schemeClr val="bg1"/>
                </a:solidFill>
                <a:uFillTx/>
                <a:ea typeface="华文新魏" panose="02010800040101010101" charset="-122"/>
              </a:rPr>
              <a:t>小组的录音记录员和联络员。主要在开会时、上课时、审核时、用户访谈时，进行录音等必要时刻进行录音。进行语音备份。同时负责与老师之间的沟通会谈时间预约。</a:t>
            </a:r>
          </a:p>
        </p:txBody>
      </p:sp>
      <p:sp>
        <p:nvSpPr>
          <p:cNvPr id="19" name="文本框 18"/>
          <p:cNvSpPr txBox="1"/>
          <p:nvPr/>
        </p:nvSpPr>
        <p:spPr>
          <a:xfrm>
            <a:off x="4498703" y="1640551"/>
            <a:ext cx="1600200" cy="460375"/>
          </a:xfrm>
          <a:prstGeom prst="rect">
            <a:avLst/>
          </a:prstGeom>
          <a:noFill/>
        </p:spPr>
        <p:txBody>
          <a:bodyPr wrap="square" rtlCol="0">
            <a:spAutoFit/>
          </a:bodyPr>
          <a:lstStyle/>
          <a:p>
            <a:r>
              <a:rPr lang="zh-CN" altLang="en-US" sz="2400" b="1" dirty="0">
                <a:solidFill>
                  <a:schemeClr val="tx1"/>
                </a:solidFill>
                <a:uFillTx/>
                <a:ea typeface="仿宋" panose="02010609060101010101" charset="-122"/>
              </a:rPr>
              <a:t>陈俊仁：</a:t>
            </a:r>
          </a:p>
        </p:txBody>
      </p:sp>
      <p:sp>
        <p:nvSpPr>
          <p:cNvPr id="20" name="文本框 19"/>
          <p:cNvSpPr txBox="1"/>
          <p:nvPr/>
        </p:nvSpPr>
        <p:spPr>
          <a:xfrm>
            <a:off x="4297413" y="2351782"/>
            <a:ext cx="3478621" cy="3416320"/>
          </a:xfrm>
          <a:prstGeom prst="rect">
            <a:avLst/>
          </a:prstGeom>
          <a:noFill/>
        </p:spPr>
        <p:txBody>
          <a:bodyPr wrap="square" rtlCol="0">
            <a:spAutoFit/>
          </a:bodyPr>
          <a:lstStyle/>
          <a:p>
            <a:r>
              <a:rPr lang="en-US" altLang="zh-CN" sz="2400" dirty="0">
                <a:solidFill>
                  <a:schemeClr val="bg1"/>
                </a:solidFill>
              </a:rPr>
              <a:t>     </a:t>
            </a:r>
            <a:r>
              <a:rPr lang="en-US" altLang="zh-CN" sz="2400" dirty="0">
                <a:solidFill>
                  <a:schemeClr val="bg1"/>
                </a:solidFill>
                <a:uFillTx/>
                <a:ea typeface="华文新魏" panose="02010800040101010101" charset="-122"/>
              </a:rPr>
              <a:t> </a:t>
            </a:r>
            <a:r>
              <a:rPr lang="zh-CN" altLang="en-US" sz="2400" dirty="0">
                <a:solidFill>
                  <a:schemeClr val="bg1"/>
                </a:solidFill>
                <a:uFillTx/>
                <a:ea typeface="华文新魏" panose="02010800040101010101" charset="-122"/>
              </a:rPr>
              <a:t>是</a:t>
            </a:r>
            <a:r>
              <a:rPr lang="en-US" altLang="zh-CN" sz="2400" dirty="0">
                <a:solidFill>
                  <a:schemeClr val="bg1"/>
                </a:solidFill>
                <a:uFillTx/>
                <a:ea typeface="华文新魏" panose="02010800040101010101" charset="-122"/>
              </a:rPr>
              <a:t>G15</a:t>
            </a:r>
            <a:r>
              <a:rPr lang="zh-CN" altLang="en-US" sz="2400" dirty="0">
                <a:solidFill>
                  <a:schemeClr val="bg1"/>
                </a:solidFill>
                <a:uFillTx/>
                <a:ea typeface="华文新魏" panose="02010800040101010101" charset="-122"/>
              </a:rPr>
              <a:t>小组的配置管理员和网络管理员。负责维护配置管理 ，系统，制定标识配置项，建立基线，进行版本和变更控制，负责日常提交项目产出与过程文档，帮助其他成员解决配置管理的问题。</a:t>
            </a:r>
          </a:p>
        </p:txBody>
      </p:sp>
      <p:sp>
        <p:nvSpPr>
          <p:cNvPr id="12" name="矩形 11"/>
          <p:cNvSpPr/>
          <p:nvPr/>
        </p:nvSpPr>
        <p:spPr>
          <a:xfrm>
            <a:off x="1408042" y="295508"/>
            <a:ext cx="2278188" cy="369332"/>
          </a:xfrm>
          <a:prstGeom prst="rect">
            <a:avLst/>
          </a:prstGeom>
        </p:spPr>
        <p:txBody>
          <a:bodyPr wrap="none">
            <a:spAutoFit/>
          </a:bodyPr>
          <a:lstStyle/>
          <a:p>
            <a:r>
              <a:rPr lang="en-US" altLang="zh-CN" b="1" dirty="0" smtClean="0">
                <a:solidFill>
                  <a:schemeClr val="tx1">
                    <a:lumMod val="75000"/>
                    <a:lumOff val="25000"/>
                  </a:schemeClr>
                </a:solidFill>
                <a:latin typeface="黑体" panose="02010609060101010101" pitchFamily="49" charset="-122"/>
                <a:ea typeface="黑体" panose="02010609060101010101" pitchFamily="49" charset="-122"/>
              </a:rPr>
              <a:t>5.</a:t>
            </a:r>
            <a:r>
              <a:rPr lang="zh-CN" altLang="en-US" b="1" dirty="0" smtClean="0">
                <a:solidFill>
                  <a:schemeClr val="tx1">
                    <a:lumMod val="75000"/>
                    <a:lumOff val="25000"/>
                  </a:schemeClr>
                </a:solidFill>
                <a:latin typeface="黑体" panose="02010609060101010101" pitchFamily="49" charset="-122"/>
                <a:ea typeface="黑体" panose="02010609060101010101" pitchFamily="49" charset="-122"/>
              </a:rPr>
              <a:t>人力资源管理计划</a:t>
            </a:r>
            <a:endParaRPr lang="zh-CN" altLang="en-US"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2" name="矩形 21"/>
          <p:cNvSpPr/>
          <p:nvPr/>
        </p:nvSpPr>
        <p:spPr>
          <a:xfrm>
            <a:off x="8025157" y="2141220"/>
            <a:ext cx="3614057" cy="4049866"/>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3" name="文本框 22"/>
          <p:cNvSpPr txBox="1"/>
          <p:nvPr/>
        </p:nvSpPr>
        <p:spPr>
          <a:xfrm>
            <a:off x="8033670" y="1640550"/>
            <a:ext cx="1600200" cy="460375"/>
          </a:xfrm>
          <a:prstGeom prst="rect">
            <a:avLst/>
          </a:prstGeom>
          <a:noFill/>
        </p:spPr>
        <p:txBody>
          <a:bodyPr wrap="square" rtlCol="0">
            <a:spAutoFit/>
          </a:bodyPr>
          <a:lstStyle/>
          <a:p>
            <a:r>
              <a:rPr lang="zh-CN" altLang="en-US" sz="2400" b="1" dirty="0">
                <a:solidFill>
                  <a:schemeClr val="tx1"/>
                </a:solidFill>
                <a:uFillTx/>
                <a:ea typeface="仿宋" panose="02010609060101010101" charset="-122"/>
              </a:rPr>
              <a:t>陈苏民</a:t>
            </a:r>
            <a:r>
              <a:rPr lang="zh-CN" altLang="en-US" sz="2400" dirty="0">
                <a:solidFill>
                  <a:schemeClr val="tx1"/>
                </a:solidFill>
                <a:uFillTx/>
                <a:ea typeface="仿宋" panose="02010609060101010101" charset="-122"/>
              </a:rPr>
              <a:t>：</a:t>
            </a:r>
          </a:p>
        </p:txBody>
      </p:sp>
      <p:sp>
        <p:nvSpPr>
          <p:cNvPr id="24" name="文本框 23"/>
          <p:cNvSpPr txBox="1"/>
          <p:nvPr/>
        </p:nvSpPr>
        <p:spPr>
          <a:xfrm>
            <a:off x="8033670" y="2351782"/>
            <a:ext cx="3614058" cy="2677656"/>
          </a:xfrm>
          <a:prstGeom prst="rect">
            <a:avLst/>
          </a:prstGeom>
          <a:noFill/>
        </p:spPr>
        <p:txBody>
          <a:bodyPr wrap="square" rtlCol="0">
            <a:spAutoFit/>
          </a:bodyPr>
          <a:lstStyle/>
          <a:p>
            <a:r>
              <a:rPr lang="en-US" altLang="zh-CN" sz="2400" dirty="0">
                <a:solidFill>
                  <a:schemeClr val="bg1"/>
                </a:solidFill>
              </a:rPr>
              <a:t>     </a:t>
            </a:r>
            <a:r>
              <a:rPr lang="en-US" altLang="zh-CN" sz="2400" dirty="0">
                <a:solidFill>
                  <a:schemeClr val="bg1"/>
                </a:solidFill>
                <a:uFillTx/>
                <a:ea typeface="华文新魏" panose="02010800040101010101" charset="-122"/>
              </a:rPr>
              <a:t> </a:t>
            </a:r>
            <a:r>
              <a:rPr lang="zh-CN" altLang="en-US" sz="2400" dirty="0">
                <a:solidFill>
                  <a:schemeClr val="bg1"/>
                </a:solidFill>
                <a:uFillTx/>
                <a:ea typeface="华文新魏" panose="02010800040101010101" charset="-122"/>
              </a:rPr>
              <a:t>是</a:t>
            </a:r>
            <a:r>
              <a:rPr lang="en-US" altLang="zh-CN" sz="2400" dirty="0">
                <a:solidFill>
                  <a:schemeClr val="bg1"/>
                </a:solidFill>
                <a:uFillTx/>
                <a:ea typeface="华文新魏" panose="02010800040101010101" charset="-122"/>
              </a:rPr>
              <a:t>G15</a:t>
            </a:r>
            <a:r>
              <a:rPr lang="zh-CN" altLang="en-US" sz="2400" dirty="0">
                <a:solidFill>
                  <a:schemeClr val="bg1"/>
                </a:solidFill>
                <a:uFillTx/>
                <a:ea typeface="华文新魏" panose="02010800040101010101" charset="-122"/>
              </a:rPr>
              <a:t>小组的文档</a:t>
            </a:r>
            <a:r>
              <a:rPr lang="zh-CN" altLang="en-US" sz="2400" dirty="0" smtClean="0">
                <a:solidFill>
                  <a:schemeClr val="bg1"/>
                </a:solidFill>
                <a:uFillTx/>
                <a:ea typeface="华文新魏" panose="02010800040101010101" charset="-122"/>
              </a:rPr>
              <a:t>和文档模板</a:t>
            </a:r>
            <a:r>
              <a:rPr lang="zh-CN" altLang="en-US" sz="2400" dirty="0">
                <a:solidFill>
                  <a:schemeClr val="bg1"/>
                </a:solidFill>
                <a:uFillTx/>
                <a:ea typeface="华文新魏" panose="02010800040101010101" charset="-122"/>
              </a:rPr>
              <a:t>员，原型设计员</a:t>
            </a:r>
            <a:r>
              <a:rPr lang="zh-CN" altLang="en-US" sz="2400" dirty="0" smtClean="0">
                <a:solidFill>
                  <a:schemeClr val="bg1"/>
                </a:solidFill>
                <a:uFillTx/>
                <a:ea typeface="华文新魏" panose="02010800040101010101" charset="-122"/>
              </a:rPr>
              <a:t>，软件管理员</a:t>
            </a:r>
            <a:r>
              <a:rPr lang="zh-CN" altLang="en-US" sz="2400" dirty="0">
                <a:solidFill>
                  <a:schemeClr val="bg1"/>
                </a:solidFill>
                <a:uFillTx/>
                <a:ea typeface="华文新魏" panose="02010800040101010101" charset="-122"/>
              </a:rPr>
              <a:t>。负责寻找符合国家或者国际标准的文档。同时提供适合的</a:t>
            </a:r>
            <a:r>
              <a:rPr lang="en-US" altLang="zh-CN" sz="2400" dirty="0" err="1">
                <a:solidFill>
                  <a:schemeClr val="bg1"/>
                </a:solidFill>
                <a:uFillTx/>
                <a:ea typeface="华文新魏" panose="02010800040101010101" charset="-122"/>
              </a:rPr>
              <a:t>ppt</a:t>
            </a:r>
            <a:r>
              <a:rPr lang="zh-CN" altLang="en-US" sz="2400" dirty="0">
                <a:solidFill>
                  <a:schemeClr val="bg1"/>
                </a:solidFill>
                <a:uFillTx/>
                <a:ea typeface="华文新魏" panose="02010800040101010101" charset="-122"/>
              </a:rPr>
              <a:t>模板</a:t>
            </a:r>
            <a:r>
              <a:rPr lang="zh-CN" altLang="en-US" sz="2400" dirty="0" smtClean="0">
                <a:solidFill>
                  <a:schemeClr val="bg1"/>
                </a:solidFill>
                <a:uFillTx/>
                <a:ea typeface="华文新魏" panose="02010800040101010101" charset="-122"/>
              </a:rPr>
              <a:t>。还要记录课堂上提出的要注意的点。</a:t>
            </a:r>
            <a:endParaRPr lang="zh-CN" altLang="en-US" sz="2400" dirty="0">
              <a:solidFill>
                <a:schemeClr val="bg1"/>
              </a:solidFill>
              <a:uFillTx/>
              <a:ea typeface="华文新魏" panose="02010800040101010101" charset="-122"/>
            </a:endParaRPr>
          </a:p>
        </p:txBody>
      </p:sp>
    </p:spTree>
    <p:extLst>
      <p:ext uri="{BB962C8B-B14F-4D97-AF65-F5344CB8AC3E}">
        <p14:creationId xmlns:p14="http://schemas.microsoft.com/office/powerpoint/2010/main" val="35510826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59329" y="2122729"/>
            <a:ext cx="8695871" cy="64504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4498703" y="449618"/>
            <a:ext cx="2676525" cy="521970"/>
          </a:xfrm>
          <a:prstGeom prst="rect">
            <a:avLst/>
          </a:prstGeom>
        </p:spPr>
        <p:txBody>
          <a:bodyPr wrap="none">
            <a:spAutoFit/>
          </a:bodyPr>
          <a:lstStyle/>
          <a:p>
            <a:r>
              <a:rPr lang="zh-CN" altLang="en-US" sz="2800" b="1" dirty="0">
                <a:solidFill>
                  <a:schemeClr val="tx1">
                    <a:lumMod val="75000"/>
                    <a:lumOff val="25000"/>
                  </a:schemeClr>
                </a:solidFill>
                <a:uFillTx/>
                <a:ea typeface="华文新魏" panose="02010800040101010101" charset="-122"/>
              </a:rPr>
              <a:t>角色和职责介绍</a:t>
            </a:r>
          </a:p>
        </p:txBody>
      </p:sp>
      <p:sp>
        <p:nvSpPr>
          <p:cNvPr id="5" name="文本框 4"/>
          <p:cNvSpPr txBox="1"/>
          <p:nvPr/>
        </p:nvSpPr>
        <p:spPr>
          <a:xfrm>
            <a:off x="883920" y="1571614"/>
            <a:ext cx="3139440" cy="460375"/>
          </a:xfrm>
          <a:prstGeom prst="rect">
            <a:avLst/>
          </a:prstGeom>
          <a:noFill/>
        </p:spPr>
        <p:txBody>
          <a:bodyPr wrap="square" rtlCol="0">
            <a:spAutoFit/>
          </a:bodyPr>
          <a:lstStyle/>
          <a:p>
            <a:r>
              <a:rPr lang="zh-CN" altLang="en-US" sz="2400" b="1" dirty="0">
                <a:ea typeface="仿宋" panose="02010609060101010101" charset="-122"/>
              </a:rPr>
              <a:t>所有成员共同的任务：</a:t>
            </a:r>
          </a:p>
        </p:txBody>
      </p:sp>
      <p:sp>
        <p:nvSpPr>
          <p:cNvPr id="6" name="文本框 5"/>
          <p:cNvSpPr txBox="1"/>
          <p:nvPr/>
        </p:nvSpPr>
        <p:spPr>
          <a:xfrm>
            <a:off x="753291" y="2215373"/>
            <a:ext cx="10424160" cy="461665"/>
          </a:xfrm>
          <a:prstGeom prst="rect">
            <a:avLst/>
          </a:prstGeom>
          <a:noFill/>
        </p:spPr>
        <p:txBody>
          <a:bodyPr wrap="square" rtlCol="0">
            <a:spAutoFit/>
          </a:bodyPr>
          <a:lstStyle/>
          <a:p>
            <a:r>
              <a:rPr lang="en-US" altLang="zh-CN" sz="2400" dirty="0">
                <a:solidFill>
                  <a:schemeClr val="bg1"/>
                </a:solidFill>
              </a:rPr>
              <a:t>     </a:t>
            </a:r>
            <a:r>
              <a:rPr lang="en-US" altLang="zh-CN" sz="2400" dirty="0">
                <a:solidFill>
                  <a:schemeClr val="bg1"/>
                </a:solidFill>
                <a:ea typeface="华文新魏" panose="02010800040101010101" charset="-122"/>
              </a:rPr>
              <a:t> </a:t>
            </a:r>
            <a:r>
              <a:rPr lang="zh-CN" altLang="en-US" sz="2400" dirty="0">
                <a:solidFill>
                  <a:schemeClr val="bg1"/>
                </a:solidFill>
                <a:ea typeface="华文新魏" panose="02010800040101010101" charset="-122"/>
              </a:rPr>
              <a:t>完成所分配到的任务，编写文档和制作</a:t>
            </a:r>
            <a:r>
              <a:rPr lang="en-US" altLang="zh-CN" sz="2400" dirty="0" err="1">
                <a:solidFill>
                  <a:schemeClr val="bg1"/>
                </a:solidFill>
                <a:ea typeface="华文新魏" panose="02010800040101010101" charset="-122"/>
              </a:rPr>
              <a:t>ppt</a:t>
            </a:r>
            <a:r>
              <a:rPr lang="zh-CN" altLang="en-US" sz="2400" dirty="0">
                <a:solidFill>
                  <a:schemeClr val="bg1"/>
                </a:solidFill>
                <a:ea typeface="华文新魏" panose="02010800040101010101" charset="-122"/>
              </a:rPr>
              <a:t>，对用户进行访谈。</a:t>
            </a:r>
          </a:p>
        </p:txBody>
      </p:sp>
      <p:sp>
        <p:nvSpPr>
          <p:cNvPr id="10" name="矩形 9"/>
          <p:cNvSpPr/>
          <p:nvPr/>
        </p:nvSpPr>
        <p:spPr>
          <a:xfrm>
            <a:off x="1408042" y="295508"/>
            <a:ext cx="2278188" cy="369332"/>
          </a:xfrm>
          <a:prstGeom prst="rect">
            <a:avLst/>
          </a:prstGeom>
        </p:spPr>
        <p:txBody>
          <a:bodyPr wrap="none">
            <a:spAutoFit/>
          </a:bodyPr>
          <a:lstStyle/>
          <a:p>
            <a:r>
              <a:rPr lang="en-US" altLang="zh-CN" b="1" dirty="0" smtClean="0">
                <a:solidFill>
                  <a:schemeClr val="tx1">
                    <a:lumMod val="75000"/>
                    <a:lumOff val="25000"/>
                  </a:schemeClr>
                </a:solidFill>
                <a:latin typeface="黑体" panose="02010609060101010101" pitchFamily="49" charset="-122"/>
                <a:ea typeface="黑体" panose="02010609060101010101" pitchFamily="49" charset="-122"/>
              </a:rPr>
              <a:t>5.</a:t>
            </a:r>
            <a:r>
              <a:rPr lang="zh-CN" altLang="en-US" b="1" dirty="0" smtClean="0">
                <a:solidFill>
                  <a:schemeClr val="tx1">
                    <a:lumMod val="75000"/>
                    <a:lumOff val="25000"/>
                  </a:schemeClr>
                </a:solidFill>
                <a:latin typeface="黑体" panose="02010609060101010101" pitchFamily="49" charset="-122"/>
                <a:ea typeface="黑体" panose="02010609060101010101" pitchFamily="49" charset="-122"/>
              </a:rPr>
              <a:t>人力资源管理计划</a:t>
            </a:r>
            <a:endParaRPr lang="zh-CN" altLang="en-US" b="1" dirty="0">
              <a:solidFill>
                <a:schemeClr val="tx1">
                  <a:lumMod val="75000"/>
                  <a:lumOff val="2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438665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1"/>
          <p:cNvSpPr>
            <a:spLocks noChangeArrowheads="1"/>
          </p:cNvSpPr>
          <p:nvPr/>
        </p:nvSpPr>
        <p:spPr bwMode="auto">
          <a:xfrm>
            <a:off x="434235" y="986151"/>
            <a:ext cx="364208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14400" marR="0" lvl="2" indent="0" algn="l" defTabSz="914400" rtl="0" eaLnBrk="1" fontAlgn="base" latinLnBrk="0" hangingPunct="1">
              <a:lnSpc>
                <a:spcPct val="100000"/>
              </a:lnSpc>
              <a:spcBef>
                <a:spcPct val="0"/>
              </a:spcBef>
              <a:spcAft>
                <a:spcPct val="0"/>
              </a:spcAft>
              <a:buClrTx/>
              <a:buSzTx/>
              <a:tabLst/>
            </a:pPr>
            <a:r>
              <a:rPr kumimoji="0" lang="zh-CN" sz="2000" b="1" i="0" u="none" strike="noStrike" cap="none" normalizeH="0" baseline="0" dirty="0" smtClean="0" bmk="_Toc527286956">
                <a:ln>
                  <a:noFill/>
                </a:ln>
                <a:solidFill>
                  <a:srgbClr val="000000"/>
                </a:solidFill>
                <a:effectLst/>
                <a:latin typeface="Arial" pitchFamily="34" charset="0"/>
                <a:ea typeface="宋体" pitchFamily="2" charset="-122"/>
                <a:cs typeface="Times New Roman" pitchFamily="18" charset="0"/>
              </a:rPr>
              <a:t>绩效考核规则</a:t>
            </a:r>
            <a:endParaRPr kumimoji="0" 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7" name="矩形 6"/>
          <p:cNvSpPr/>
          <p:nvPr/>
        </p:nvSpPr>
        <p:spPr>
          <a:xfrm>
            <a:off x="1226820" y="314138"/>
            <a:ext cx="2278188" cy="369332"/>
          </a:xfrm>
          <a:prstGeom prst="rect">
            <a:avLst/>
          </a:prstGeom>
        </p:spPr>
        <p:txBody>
          <a:bodyPr wrap="none">
            <a:spAutoFit/>
          </a:bodyPr>
          <a:lstStyle/>
          <a:p>
            <a:r>
              <a:rPr lang="en-US" altLang="zh-CN" b="1" dirty="0" smtClean="0">
                <a:solidFill>
                  <a:schemeClr val="tx1">
                    <a:lumMod val="75000"/>
                    <a:lumOff val="25000"/>
                  </a:schemeClr>
                </a:solidFill>
                <a:latin typeface="黑体" panose="02010609060101010101" pitchFamily="49" charset="-122"/>
                <a:ea typeface="黑体" panose="02010609060101010101" pitchFamily="49" charset="-122"/>
              </a:rPr>
              <a:t>5.</a:t>
            </a:r>
            <a:r>
              <a:rPr lang="zh-CN" altLang="en-US" b="1" dirty="0" smtClean="0">
                <a:solidFill>
                  <a:schemeClr val="tx1">
                    <a:lumMod val="75000"/>
                    <a:lumOff val="25000"/>
                  </a:schemeClr>
                </a:solidFill>
                <a:latin typeface="黑体" panose="02010609060101010101" pitchFamily="49" charset="-122"/>
                <a:ea typeface="黑体" panose="02010609060101010101" pitchFamily="49" charset="-122"/>
              </a:rPr>
              <a:t>人力资源管理计划</a:t>
            </a:r>
            <a:endParaRPr lang="zh-CN" altLang="en-US" b="1" dirty="0">
              <a:solidFill>
                <a:schemeClr val="tx1">
                  <a:lumMod val="75000"/>
                  <a:lumOff val="25000"/>
                </a:schemeClr>
              </a:solidFill>
              <a:latin typeface="黑体" panose="02010609060101010101" pitchFamily="49" charset="-122"/>
              <a:ea typeface="黑体" panose="02010609060101010101" pitchFamily="49"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2136709999"/>
              </p:ext>
            </p:extLst>
          </p:nvPr>
        </p:nvGraphicFramePr>
        <p:xfrm>
          <a:off x="1111023" y="2127697"/>
          <a:ext cx="10137549" cy="3707045"/>
        </p:xfrm>
        <a:graphic>
          <a:graphicData uri="http://schemas.openxmlformats.org/drawingml/2006/table">
            <a:tbl>
              <a:tblPr firstRow="1" firstCol="1" bandRow="1">
                <a:tableStyleId>{5C22544A-7EE6-4342-B048-85BDC9FD1C3A}</a:tableStyleId>
              </a:tblPr>
              <a:tblGrid>
                <a:gridCol w="1893434">
                  <a:extLst>
                    <a:ext uri="{9D8B030D-6E8A-4147-A177-3AD203B41FA5}">
                      <a16:colId xmlns:a16="http://schemas.microsoft.com/office/drawing/2014/main" val="4110403463"/>
                    </a:ext>
                  </a:extLst>
                </a:gridCol>
                <a:gridCol w="5376128">
                  <a:extLst>
                    <a:ext uri="{9D8B030D-6E8A-4147-A177-3AD203B41FA5}">
                      <a16:colId xmlns:a16="http://schemas.microsoft.com/office/drawing/2014/main" val="3133425204"/>
                    </a:ext>
                  </a:extLst>
                </a:gridCol>
                <a:gridCol w="2867987">
                  <a:extLst>
                    <a:ext uri="{9D8B030D-6E8A-4147-A177-3AD203B41FA5}">
                      <a16:colId xmlns:a16="http://schemas.microsoft.com/office/drawing/2014/main" val="1377087965"/>
                    </a:ext>
                  </a:extLst>
                </a:gridCol>
              </a:tblGrid>
              <a:tr h="463381">
                <a:tc>
                  <a:txBody>
                    <a:bodyPr/>
                    <a:lstStyle/>
                    <a:p>
                      <a:pPr algn="ctr">
                        <a:spcAft>
                          <a:spcPts val="0"/>
                        </a:spcAft>
                      </a:pPr>
                      <a:r>
                        <a:rPr lang="zh-CN" sz="1800">
                          <a:effectLst/>
                        </a:rPr>
                        <a:t>等级</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a:effectLst/>
                        </a:rPr>
                        <a:t>原因</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a:effectLst/>
                        </a:rPr>
                        <a:t>奖励和惩罚</a:t>
                      </a:r>
                      <a:endParaRPr lang="zh-CN" sz="18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99678751"/>
                  </a:ext>
                </a:extLst>
              </a:tr>
              <a:tr h="926761">
                <a:tc>
                  <a:txBody>
                    <a:bodyPr/>
                    <a:lstStyle/>
                    <a:p>
                      <a:pPr algn="ctr">
                        <a:spcAft>
                          <a:spcPts val="0"/>
                        </a:spcAft>
                      </a:pPr>
                      <a:r>
                        <a:rPr lang="zh-CN" sz="1800" u="none">
                          <a:effectLst/>
                        </a:rPr>
                        <a:t>不合格</a:t>
                      </a:r>
                      <a:endParaRPr lang="zh-CN" sz="1800" u="none">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u="none" dirty="0">
                          <a:effectLst/>
                        </a:rPr>
                        <a:t>没有按时完成任务，或以其他原因导致全组扣分</a:t>
                      </a:r>
                      <a:endParaRPr lang="zh-CN" sz="1800" u="none"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u="none" dirty="0" smtClean="0">
                          <a:effectLst/>
                        </a:rPr>
                        <a:t>批评</a:t>
                      </a:r>
                      <a:r>
                        <a:rPr lang="zh-CN" sz="1800" u="none" dirty="0">
                          <a:effectLst/>
                        </a:rPr>
                        <a:t>教育，请客吃饭，组内个人评分减分</a:t>
                      </a:r>
                      <a:endParaRPr lang="zh-CN" sz="1800" u="none"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912691196"/>
                  </a:ext>
                </a:extLst>
              </a:tr>
              <a:tr h="463381">
                <a:tc>
                  <a:txBody>
                    <a:bodyPr/>
                    <a:lstStyle/>
                    <a:p>
                      <a:pPr algn="ctr">
                        <a:spcAft>
                          <a:spcPts val="0"/>
                        </a:spcAft>
                      </a:pPr>
                      <a:r>
                        <a:rPr lang="zh-CN" sz="1800" u="none">
                          <a:effectLst/>
                        </a:rPr>
                        <a:t>合格</a:t>
                      </a:r>
                      <a:endParaRPr lang="zh-CN" sz="1800" u="none">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u="none">
                          <a:effectLst/>
                        </a:rPr>
                        <a:t>能完成布置的任务，但质量不高</a:t>
                      </a:r>
                      <a:endParaRPr lang="zh-CN" sz="1800" u="none">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u="none" dirty="0" smtClean="0">
                          <a:effectLst/>
                        </a:rPr>
                        <a:t>教育</a:t>
                      </a:r>
                      <a:r>
                        <a:rPr lang="zh-CN" sz="1800" u="none" dirty="0">
                          <a:effectLst/>
                        </a:rPr>
                        <a:t>并提出改进点</a:t>
                      </a:r>
                      <a:endParaRPr lang="zh-CN" sz="1800" u="none"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124044327"/>
                  </a:ext>
                </a:extLst>
              </a:tr>
              <a:tr h="926761">
                <a:tc>
                  <a:txBody>
                    <a:bodyPr/>
                    <a:lstStyle/>
                    <a:p>
                      <a:pPr algn="ctr">
                        <a:spcAft>
                          <a:spcPts val="0"/>
                        </a:spcAft>
                      </a:pPr>
                      <a:r>
                        <a:rPr lang="zh-CN" sz="1800" u="none">
                          <a:effectLst/>
                        </a:rPr>
                        <a:t>良好</a:t>
                      </a:r>
                      <a:endParaRPr lang="zh-CN" sz="1800" u="none">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u="none">
                          <a:effectLst/>
                        </a:rPr>
                        <a:t>能完成布置的任务，且质量达到要求</a:t>
                      </a:r>
                      <a:endParaRPr lang="zh-CN" sz="1800" u="none">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u="none" dirty="0" smtClean="0">
                          <a:effectLst/>
                        </a:rPr>
                        <a:t>无</a:t>
                      </a:r>
                      <a:endParaRPr lang="zh-CN" sz="1800" u="none"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78729819"/>
                  </a:ext>
                </a:extLst>
              </a:tr>
              <a:tr h="926761">
                <a:tc>
                  <a:txBody>
                    <a:bodyPr/>
                    <a:lstStyle/>
                    <a:p>
                      <a:pPr algn="ctr">
                        <a:spcAft>
                          <a:spcPts val="0"/>
                        </a:spcAft>
                      </a:pPr>
                      <a:r>
                        <a:rPr lang="zh-CN" sz="1800" u="none">
                          <a:effectLst/>
                        </a:rPr>
                        <a:t>优秀</a:t>
                      </a:r>
                      <a:endParaRPr lang="zh-CN" sz="1800" u="none">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u="none">
                          <a:effectLst/>
                        </a:rPr>
                        <a:t>能完高质量的完成布置的任务，或以其他原因使全组加分</a:t>
                      </a:r>
                      <a:endParaRPr lang="zh-CN" sz="1800" u="none">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800" u="none" dirty="0">
                          <a:effectLst/>
                        </a:rPr>
                        <a:t>表扬该同学并在组内个人评分上加</a:t>
                      </a:r>
                      <a:r>
                        <a:rPr lang="zh-CN" sz="1800" u="none" dirty="0" smtClean="0">
                          <a:effectLst/>
                        </a:rPr>
                        <a:t>分</a:t>
                      </a:r>
                      <a:endParaRPr lang="zh-CN" sz="1800" u="none"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996349796"/>
                  </a:ext>
                </a:extLst>
              </a:tr>
            </a:tbl>
          </a:graphicData>
        </a:graphic>
      </p:graphicFrame>
    </p:spTree>
    <p:extLst>
      <p:ext uri="{BB962C8B-B14F-4D97-AF65-F5344CB8AC3E}">
        <p14:creationId xmlns:p14="http://schemas.microsoft.com/office/powerpoint/2010/main" val="23154197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3272790" y="3177540"/>
            <a:ext cx="3139440" cy="313944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表格 3"/>
          <p:cNvGraphicFramePr/>
          <p:nvPr/>
        </p:nvGraphicFramePr>
        <p:xfrm>
          <a:off x="1226820" y="1242060"/>
          <a:ext cx="8849360" cy="4953000"/>
        </p:xfrm>
        <a:graphic>
          <a:graphicData uri="http://schemas.openxmlformats.org/drawingml/2006/table">
            <a:tbl>
              <a:tblPr firstRow="1" bandRow="1">
                <a:tableStyleId>{5C22544A-7EE6-4342-B048-85BDC9FD1C3A}</a:tableStyleId>
              </a:tblPr>
              <a:tblGrid>
                <a:gridCol w="1106170">
                  <a:extLst>
                    <a:ext uri="{9D8B030D-6E8A-4147-A177-3AD203B41FA5}">
                      <a16:colId xmlns:a16="http://schemas.microsoft.com/office/drawing/2014/main" val="20000"/>
                    </a:ext>
                  </a:extLst>
                </a:gridCol>
                <a:gridCol w="1106170">
                  <a:extLst>
                    <a:ext uri="{9D8B030D-6E8A-4147-A177-3AD203B41FA5}">
                      <a16:colId xmlns:a16="http://schemas.microsoft.com/office/drawing/2014/main" val="20001"/>
                    </a:ext>
                  </a:extLst>
                </a:gridCol>
                <a:gridCol w="1106170">
                  <a:extLst>
                    <a:ext uri="{9D8B030D-6E8A-4147-A177-3AD203B41FA5}">
                      <a16:colId xmlns:a16="http://schemas.microsoft.com/office/drawing/2014/main" val="20002"/>
                    </a:ext>
                  </a:extLst>
                </a:gridCol>
                <a:gridCol w="1106170">
                  <a:extLst>
                    <a:ext uri="{9D8B030D-6E8A-4147-A177-3AD203B41FA5}">
                      <a16:colId xmlns:a16="http://schemas.microsoft.com/office/drawing/2014/main" val="20003"/>
                    </a:ext>
                  </a:extLst>
                </a:gridCol>
                <a:gridCol w="1106170">
                  <a:extLst>
                    <a:ext uri="{9D8B030D-6E8A-4147-A177-3AD203B41FA5}">
                      <a16:colId xmlns:a16="http://schemas.microsoft.com/office/drawing/2014/main" val="20004"/>
                    </a:ext>
                  </a:extLst>
                </a:gridCol>
                <a:gridCol w="1106170">
                  <a:extLst>
                    <a:ext uri="{9D8B030D-6E8A-4147-A177-3AD203B41FA5}">
                      <a16:colId xmlns:a16="http://schemas.microsoft.com/office/drawing/2014/main" val="20005"/>
                    </a:ext>
                  </a:extLst>
                </a:gridCol>
                <a:gridCol w="1106170">
                  <a:extLst>
                    <a:ext uri="{9D8B030D-6E8A-4147-A177-3AD203B41FA5}">
                      <a16:colId xmlns:a16="http://schemas.microsoft.com/office/drawing/2014/main" val="20006"/>
                    </a:ext>
                  </a:extLst>
                </a:gridCol>
                <a:gridCol w="1106170">
                  <a:extLst>
                    <a:ext uri="{9D8B030D-6E8A-4147-A177-3AD203B41FA5}">
                      <a16:colId xmlns:a16="http://schemas.microsoft.com/office/drawing/2014/main" val="20007"/>
                    </a:ext>
                  </a:extLst>
                </a:gridCol>
              </a:tblGrid>
              <a:tr h="381000">
                <a:tc>
                  <a:txBody>
                    <a:bodyPr/>
                    <a:lstStyle/>
                    <a:p>
                      <a:pPr>
                        <a:buNone/>
                      </a:pPr>
                      <a:endParaRPr lang="zh-CN" altLang="en-US"/>
                    </a:p>
                  </a:txBody>
                  <a:tcPr>
                    <a:solidFill>
                      <a:schemeClr val="accent1"/>
                    </a:solidFill>
                  </a:tcPr>
                </a:tc>
                <a:tc>
                  <a:txBody>
                    <a:bodyPr/>
                    <a:lstStyle/>
                    <a:p>
                      <a:pPr>
                        <a:buNone/>
                      </a:pPr>
                      <a:r>
                        <a:rPr lang="zh-CN" altLang="en-US"/>
                        <a:t>周一</a:t>
                      </a:r>
                    </a:p>
                  </a:txBody>
                  <a:tcPr/>
                </a:tc>
                <a:tc>
                  <a:txBody>
                    <a:bodyPr/>
                    <a:lstStyle/>
                    <a:p>
                      <a:pPr>
                        <a:buNone/>
                      </a:pPr>
                      <a:r>
                        <a:rPr lang="zh-CN" altLang="en-US"/>
                        <a:t>周二</a:t>
                      </a:r>
                    </a:p>
                  </a:txBody>
                  <a:tcPr/>
                </a:tc>
                <a:tc>
                  <a:txBody>
                    <a:bodyPr/>
                    <a:lstStyle/>
                    <a:p>
                      <a:pPr>
                        <a:buNone/>
                      </a:pPr>
                      <a:r>
                        <a:rPr lang="zh-CN" altLang="en-US"/>
                        <a:t>周三</a:t>
                      </a:r>
                    </a:p>
                  </a:txBody>
                  <a:tcPr/>
                </a:tc>
                <a:tc>
                  <a:txBody>
                    <a:bodyPr/>
                    <a:lstStyle/>
                    <a:p>
                      <a:pPr>
                        <a:buNone/>
                      </a:pPr>
                      <a:r>
                        <a:rPr lang="zh-CN" altLang="en-US"/>
                        <a:t>周四</a:t>
                      </a:r>
                    </a:p>
                  </a:txBody>
                  <a:tcPr/>
                </a:tc>
                <a:tc>
                  <a:txBody>
                    <a:bodyPr/>
                    <a:lstStyle/>
                    <a:p>
                      <a:pPr>
                        <a:buNone/>
                      </a:pPr>
                      <a:r>
                        <a:rPr lang="zh-CN" altLang="en-US"/>
                        <a:t>周五</a:t>
                      </a:r>
                    </a:p>
                  </a:txBody>
                  <a:tcPr/>
                </a:tc>
                <a:tc>
                  <a:txBody>
                    <a:bodyPr/>
                    <a:lstStyle/>
                    <a:p>
                      <a:pPr>
                        <a:buNone/>
                      </a:pPr>
                      <a:r>
                        <a:rPr lang="zh-CN" altLang="en-US"/>
                        <a:t>周六</a:t>
                      </a:r>
                    </a:p>
                  </a:txBody>
                  <a:tcPr/>
                </a:tc>
                <a:tc>
                  <a:txBody>
                    <a:bodyPr/>
                    <a:lstStyle/>
                    <a:p>
                      <a:pPr>
                        <a:buNone/>
                      </a:pPr>
                      <a:r>
                        <a:rPr lang="zh-CN" altLang="en-US"/>
                        <a:t>周日</a:t>
                      </a:r>
                    </a:p>
                  </a:txBody>
                  <a:tcPr/>
                </a:tc>
                <a:extLst>
                  <a:ext uri="{0D108BD9-81ED-4DB2-BD59-A6C34878D82A}">
                    <a16:rowId xmlns:a16="http://schemas.microsoft.com/office/drawing/2014/main" val="10000"/>
                  </a:ext>
                </a:extLst>
              </a:tr>
              <a:tr h="381000">
                <a:tc>
                  <a:txBody>
                    <a:bodyPr/>
                    <a:lstStyle/>
                    <a:p>
                      <a:pPr>
                        <a:buNone/>
                      </a:pPr>
                      <a:r>
                        <a:rPr lang="zh-CN" altLang="en-US"/>
                        <a:t>上午-1</a:t>
                      </a:r>
                    </a:p>
                  </a:txBody>
                  <a:tcPr>
                    <a:solidFill>
                      <a:schemeClr val="accent1"/>
                    </a:solidFill>
                  </a:tcPr>
                </a:tc>
                <a:tc>
                  <a:txBody>
                    <a:bodyPr/>
                    <a:lstStyle/>
                    <a:p>
                      <a:pPr>
                        <a:buNone/>
                      </a:pPr>
                      <a:r>
                        <a:rPr lang="zh-CN" altLang="en-US"/>
                        <a:t>吕、陈2</a:t>
                      </a:r>
                    </a:p>
                    <a:p>
                      <a:pPr>
                        <a:buNone/>
                      </a:pPr>
                      <a:r>
                        <a:rPr lang="zh-CN" altLang="en-US"/>
                        <a:t>徐、陈1</a:t>
                      </a:r>
                    </a:p>
                  </a:txBody>
                  <a:tcPr/>
                </a:tc>
                <a:tc>
                  <a:txBody>
                    <a:bodyPr/>
                    <a:lstStyle/>
                    <a:p>
                      <a:pPr>
                        <a:buNone/>
                      </a:pPr>
                      <a:r>
                        <a:rPr lang="zh-CN" altLang="en-US" dirty="0"/>
                        <a:t>吕、黄</a:t>
                      </a:r>
                    </a:p>
                    <a:p>
                      <a:pPr>
                        <a:buNone/>
                      </a:pPr>
                      <a:r>
                        <a:rPr lang="zh-CN" altLang="en-US" dirty="0"/>
                        <a:t>徐、陈1</a:t>
                      </a:r>
                    </a:p>
                  </a:txBody>
                  <a:tcPr/>
                </a:tc>
                <a:tc>
                  <a:txBody>
                    <a:bodyPr/>
                    <a:lstStyle/>
                    <a:p>
                      <a:pPr>
                        <a:buNone/>
                      </a:pPr>
                      <a:r>
                        <a:rPr lang="zh-CN" altLang="en-US"/>
                        <a:t>吕、黄</a:t>
                      </a:r>
                    </a:p>
                  </a:txBody>
                  <a:tcPr/>
                </a:tc>
                <a:tc>
                  <a:txBody>
                    <a:bodyPr/>
                    <a:lstStyle/>
                    <a:p>
                      <a:pPr>
                        <a:buNone/>
                      </a:pPr>
                      <a:r>
                        <a:rPr lang="zh-CN" altLang="en-US" dirty="0"/>
                        <a:t>吕、陈2</a:t>
                      </a:r>
                    </a:p>
                    <a:p>
                      <a:pPr>
                        <a:buNone/>
                      </a:pPr>
                      <a:r>
                        <a:rPr lang="zh-CN" altLang="en-US" dirty="0"/>
                        <a:t>徐、陈1</a:t>
                      </a:r>
                    </a:p>
                  </a:txBody>
                  <a:tcPr/>
                </a:tc>
                <a:tc>
                  <a:txBody>
                    <a:bodyPr/>
                    <a:lstStyle/>
                    <a:p>
                      <a:pPr>
                        <a:buNone/>
                      </a:pPr>
                      <a:endParaRPr lang="zh-CN" altLang="en-US" dirty="0"/>
                    </a:p>
                  </a:txBody>
                  <a:tcPr/>
                </a:tc>
                <a:tc>
                  <a:txBody>
                    <a:bodyPr/>
                    <a:lstStyle/>
                    <a:p>
                      <a:pPr>
                        <a:buNone/>
                      </a:pPr>
                      <a:r>
                        <a:rPr lang="zh-CN" altLang="en-US" dirty="0"/>
                        <a:t>吕、陈2</a:t>
                      </a:r>
                    </a:p>
                    <a:p>
                      <a:pPr>
                        <a:buNone/>
                      </a:pPr>
                      <a:r>
                        <a:rPr lang="zh-CN" altLang="en-US" dirty="0"/>
                        <a:t>徐、陈1</a:t>
                      </a:r>
                    </a:p>
                    <a:p>
                      <a:pPr>
                        <a:buNone/>
                      </a:pPr>
                      <a:r>
                        <a:rPr lang="zh-CN" altLang="en-US" dirty="0"/>
                        <a:t>黄</a:t>
                      </a:r>
                    </a:p>
                  </a:txBody>
                  <a:tcPr/>
                </a:tc>
                <a:tc>
                  <a:txBody>
                    <a:bodyPr/>
                    <a:lstStyle/>
                    <a:p>
                      <a:pPr>
                        <a:buNone/>
                      </a:pPr>
                      <a:r>
                        <a:rPr lang="zh-CN" altLang="en-US"/>
                        <a:t>吕、陈2</a:t>
                      </a:r>
                    </a:p>
                    <a:p>
                      <a:pPr>
                        <a:buNone/>
                      </a:pPr>
                      <a:r>
                        <a:rPr lang="zh-CN" altLang="en-US"/>
                        <a:t>徐、陈1</a:t>
                      </a:r>
                    </a:p>
                    <a:p>
                      <a:pPr>
                        <a:buNone/>
                      </a:pPr>
                      <a:r>
                        <a:rPr lang="zh-CN" altLang="en-US"/>
                        <a:t>黄</a:t>
                      </a:r>
                    </a:p>
                  </a:txBody>
                  <a:tcPr/>
                </a:tc>
                <a:extLst>
                  <a:ext uri="{0D108BD9-81ED-4DB2-BD59-A6C34878D82A}">
                    <a16:rowId xmlns:a16="http://schemas.microsoft.com/office/drawing/2014/main" val="10001"/>
                  </a:ext>
                </a:extLst>
              </a:tr>
              <a:tr h="381000">
                <a:tc>
                  <a:txBody>
                    <a:bodyPr/>
                    <a:lstStyle/>
                    <a:p>
                      <a:pPr>
                        <a:buNone/>
                      </a:pPr>
                      <a:r>
                        <a:rPr lang="zh-CN" altLang="en-US"/>
                        <a:t>上午-2</a:t>
                      </a:r>
                    </a:p>
                  </a:txBody>
                  <a:tcPr>
                    <a:solidFill>
                      <a:schemeClr val="accent1"/>
                    </a:solidFill>
                  </a:tcPr>
                </a:tc>
                <a:tc>
                  <a:txBody>
                    <a:bodyPr/>
                    <a:lstStyle/>
                    <a:p>
                      <a:pPr>
                        <a:buNone/>
                      </a:pPr>
                      <a:endParaRPr lang="zh-CN" altLang="en-US"/>
                    </a:p>
                  </a:txBody>
                  <a:tcPr/>
                </a:tc>
                <a:tc>
                  <a:txBody>
                    <a:bodyPr/>
                    <a:lstStyle/>
                    <a:p>
                      <a:pPr>
                        <a:buNone/>
                      </a:pPr>
                      <a:r>
                        <a:rPr lang="zh-CN" altLang="en-US"/>
                        <a:t>吕、徐</a:t>
                      </a:r>
                    </a:p>
                  </a:txBody>
                  <a:tcPr/>
                </a:tc>
                <a:tc>
                  <a:txBody>
                    <a:bodyPr/>
                    <a:lstStyle/>
                    <a:p>
                      <a:pPr>
                        <a:buNone/>
                      </a:pPr>
                      <a:endParaRPr lang="zh-CN" altLang="en-US"/>
                    </a:p>
                  </a:txBody>
                  <a:tcPr/>
                </a:tc>
                <a:tc>
                  <a:txBody>
                    <a:bodyPr/>
                    <a:lstStyle/>
                    <a:p>
                      <a:pPr>
                        <a:buNone/>
                      </a:pPr>
                      <a:r>
                        <a:rPr lang="zh-CN" altLang="en-US" dirty="0"/>
                        <a:t>吕、陈2</a:t>
                      </a:r>
                    </a:p>
                    <a:p>
                      <a:pPr>
                        <a:buNone/>
                      </a:pPr>
                      <a:r>
                        <a:rPr lang="zh-CN" altLang="en-US" dirty="0"/>
                        <a:t>徐</a:t>
                      </a:r>
                    </a:p>
                  </a:txBody>
                  <a:tcPr/>
                </a:tc>
                <a:tc>
                  <a:txBody>
                    <a:bodyPr/>
                    <a:lstStyle/>
                    <a:p>
                      <a:pPr>
                        <a:buNone/>
                      </a:pPr>
                      <a:endParaRPr lang="zh-CN" altLang="en-US"/>
                    </a:p>
                  </a:txBody>
                  <a:tcPr/>
                </a:tc>
                <a:tc>
                  <a:txBody>
                    <a:bodyPr/>
                    <a:lstStyle/>
                    <a:p>
                      <a:pPr>
                        <a:buNone/>
                      </a:pPr>
                      <a:r>
                        <a:rPr lang="zh-CN" altLang="en-US" dirty="0"/>
                        <a:t>吕、陈2</a:t>
                      </a:r>
                    </a:p>
                    <a:p>
                      <a:pPr>
                        <a:buNone/>
                      </a:pPr>
                      <a:r>
                        <a:rPr lang="zh-CN" altLang="en-US" dirty="0"/>
                        <a:t>徐、陈1</a:t>
                      </a:r>
                    </a:p>
                    <a:p>
                      <a:pPr>
                        <a:buNone/>
                      </a:pPr>
                      <a:r>
                        <a:rPr lang="zh-CN" altLang="en-US" dirty="0"/>
                        <a:t>黄</a:t>
                      </a:r>
                    </a:p>
                  </a:txBody>
                  <a:tcPr/>
                </a:tc>
                <a:tc>
                  <a:txBody>
                    <a:bodyPr/>
                    <a:lstStyle/>
                    <a:p>
                      <a:pPr>
                        <a:buNone/>
                      </a:pPr>
                      <a:r>
                        <a:rPr lang="zh-CN" altLang="en-US"/>
                        <a:t>吕、陈2</a:t>
                      </a:r>
                    </a:p>
                    <a:p>
                      <a:pPr>
                        <a:buNone/>
                      </a:pPr>
                      <a:r>
                        <a:rPr lang="zh-CN" altLang="en-US"/>
                        <a:t>徐、陈1</a:t>
                      </a:r>
                    </a:p>
                    <a:p>
                      <a:pPr>
                        <a:buNone/>
                      </a:pPr>
                      <a:r>
                        <a:rPr lang="zh-CN" altLang="en-US"/>
                        <a:t>黄</a:t>
                      </a:r>
                    </a:p>
                  </a:txBody>
                  <a:tcPr/>
                </a:tc>
                <a:extLst>
                  <a:ext uri="{0D108BD9-81ED-4DB2-BD59-A6C34878D82A}">
                    <a16:rowId xmlns:a16="http://schemas.microsoft.com/office/drawing/2014/main" val="10002"/>
                  </a:ext>
                </a:extLst>
              </a:tr>
              <a:tr h="381000">
                <a:tc>
                  <a:txBody>
                    <a:bodyPr/>
                    <a:lstStyle/>
                    <a:p>
                      <a:pPr>
                        <a:buNone/>
                      </a:pPr>
                      <a:r>
                        <a:rPr lang="zh-CN" altLang="en-US"/>
                        <a:t>下午-1</a:t>
                      </a:r>
                    </a:p>
                  </a:txBody>
                  <a:tcPr>
                    <a:solidFill>
                      <a:schemeClr val="accent1"/>
                    </a:solidFill>
                  </a:tcPr>
                </a:tc>
                <a:tc>
                  <a:txBody>
                    <a:bodyPr/>
                    <a:lstStyle/>
                    <a:p>
                      <a:pPr>
                        <a:buNone/>
                      </a:pPr>
                      <a:r>
                        <a:rPr lang="zh-CN" altLang="en-US"/>
                        <a:t>吕、陈2</a:t>
                      </a:r>
                    </a:p>
                  </a:txBody>
                  <a:tcPr/>
                </a:tc>
                <a:tc>
                  <a:txBody>
                    <a:bodyPr/>
                    <a:lstStyle/>
                    <a:p>
                      <a:pPr>
                        <a:buNone/>
                      </a:pPr>
                      <a:endParaRPr lang="zh-CN" altLang="en-US"/>
                    </a:p>
                  </a:txBody>
                  <a:tcPr/>
                </a:tc>
                <a:tc>
                  <a:txBody>
                    <a:bodyPr/>
                    <a:lstStyle/>
                    <a:p>
                      <a:pPr>
                        <a:buNone/>
                      </a:pPr>
                      <a:r>
                        <a:rPr lang="zh-CN" altLang="en-US" dirty="0"/>
                        <a:t>黄</a:t>
                      </a:r>
                    </a:p>
                  </a:txBody>
                  <a:tcPr/>
                </a:tc>
                <a:tc>
                  <a:txBody>
                    <a:bodyPr/>
                    <a:lstStyle/>
                    <a:p>
                      <a:pPr>
                        <a:buNone/>
                      </a:pPr>
                      <a:endParaRPr lang="zh-CN" altLang="en-US" dirty="0"/>
                    </a:p>
                  </a:txBody>
                  <a:tcPr/>
                </a:tc>
                <a:tc>
                  <a:txBody>
                    <a:bodyPr/>
                    <a:lstStyle/>
                    <a:p>
                      <a:pPr>
                        <a:buNone/>
                      </a:pPr>
                      <a:endParaRPr lang="zh-CN" altLang="en-US" dirty="0"/>
                    </a:p>
                  </a:txBody>
                  <a:tcPr/>
                </a:tc>
                <a:tc>
                  <a:txBody>
                    <a:bodyPr/>
                    <a:lstStyle/>
                    <a:p>
                      <a:pPr>
                        <a:buNone/>
                      </a:pPr>
                      <a:r>
                        <a:rPr lang="zh-CN" altLang="en-US" dirty="0"/>
                        <a:t>吕、陈2</a:t>
                      </a:r>
                    </a:p>
                    <a:p>
                      <a:pPr>
                        <a:buNone/>
                      </a:pPr>
                      <a:r>
                        <a:rPr lang="zh-CN" altLang="en-US" dirty="0"/>
                        <a:t>徐、陈1</a:t>
                      </a:r>
                    </a:p>
                    <a:p>
                      <a:pPr>
                        <a:buNone/>
                      </a:pPr>
                      <a:r>
                        <a:rPr lang="zh-CN" altLang="en-US" dirty="0"/>
                        <a:t>黄</a:t>
                      </a:r>
                    </a:p>
                  </a:txBody>
                  <a:tcPr/>
                </a:tc>
                <a:tc>
                  <a:txBody>
                    <a:bodyPr/>
                    <a:lstStyle/>
                    <a:p>
                      <a:pPr>
                        <a:buNone/>
                      </a:pPr>
                      <a:r>
                        <a:rPr lang="zh-CN" altLang="en-US"/>
                        <a:t>吕、陈2</a:t>
                      </a:r>
                    </a:p>
                    <a:p>
                      <a:pPr>
                        <a:buNone/>
                      </a:pPr>
                      <a:r>
                        <a:rPr lang="zh-CN" altLang="en-US"/>
                        <a:t>徐、陈1</a:t>
                      </a:r>
                    </a:p>
                    <a:p>
                      <a:pPr>
                        <a:buNone/>
                      </a:pPr>
                      <a:r>
                        <a:rPr lang="zh-CN" altLang="en-US"/>
                        <a:t>黄</a:t>
                      </a:r>
                    </a:p>
                  </a:txBody>
                  <a:tcPr/>
                </a:tc>
                <a:extLst>
                  <a:ext uri="{0D108BD9-81ED-4DB2-BD59-A6C34878D82A}">
                    <a16:rowId xmlns:a16="http://schemas.microsoft.com/office/drawing/2014/main" val="10003"/>
                  </a:ext>
                </a:extLst>
              </a:tr>
              <a:tr h="381000">
                <a:tc>
                  <a:txBody>
                    <a:bodyPr/>
                    <a:lstStyle/>
                    <a:p>
                      <a:pPr>
                        <a:buNone/>
                      </a:pPr>
                      <a:r>
                        <a:rPr lang="zh-CN" altLang="en-US"/>
                        <a:t>下午-2</a:t>
                      </a:r>
                    </a:p>
                  </a:txBody>
                  <a:tcPr>
                    <a:solidFill>
                      <a:schemeClr val="accent1"/>
                    </a:solidFill>
                  </a:tcPr>
                </a:tc>
                <a:tc>
                  <a:txBody>
                    <a:bodyPr/>
                    <a:lstStyle/>
                    <a:p>
                      <a:pPr>
                        <a:buNone/>
                      </a:pPr>
                      <a:r>
                        <a:rPr lang="zh-CN" altLang="en-US"/>
                        <a:t>吕、徐</a:t>
                      </a:r>
                    </a:p>
                  </a:txBody>
                  <a:tcPr/>
                </a:tc>
                <a:tc>
                  <a:txBody>
                    <a:bodyPr/>
                    <a:lstStyle/>
                    <a:p>
                      <a:pPr>
                        <a:buNone/>
                      </a:pPr>
                      <a:endParaRPr lang="zh-CN" altLang="en-US"/>
                    </a:p>
                  </a:txBody>
                  <a:tcPr/>
                </a:tc>
                <a:tc>
                  <a:txBody>
                    <a:bodyPr/>
                    <a:lstStyle/>
                    <a:p>
                      <a:pPr>
                        <a:buNone/>
                      </a:pPr>
                      <a:r>
                        <a:rPr lang="zh-CN" altLang="en-US" dirty="0"/>
                        <a:t>黄、陈2</a:t>
                      </a:r>
                    </a:p>
                  </a:txBody>
                  <a:tcPr/>
                </a:tc>
                <a:tc>
                  <a:txBody>
                    <a:bodyPr/>
                    <a:lstStyle/>
                    <a:p>
                      <a:pPr>
                        <a:buNone/>
                      </a:pPr>
                      <a:endParaRPr lang="zh-CN" altLang="en-US" dirty="0"/>
                    </a:p>
                  </a:txBody>
                  <a:tcPr/>
                </a:tc>
                <a:tc>
                  <a:txBody>
                    <a:bodyPr/>
                    <a:lstStyle/>
                    <a:p>
                      <a:pPr>
                        <a:buNone/>
                      </a:pPr>
                      <a:endParaRPr lang="zh-CN" altLang="en-US" dirty="0"/>
                    </a:p>
                  </a:txBody>
                  <a:tcPr/>
                </a:tc>
                <a:tc>
                  <a:txBody>
                    <a:bodyPr/>
                    <a:lstStyle/>
                    <a:p>
                      <a:pPr>
                        <a:buNone/>
                      </a:pPr>
                      <a:r>
                        <a:rPr lang="zh-CN" altLang="en-US" dirty="0"/>
                        <a:t>吕、陈2</a:t>
                      </a:r>
                    </a:p>
                    <a:p>
                      <a:pPr>
                        <a:buNone/>
                      </a:pPr>
                      <a:r>
                        <a:rPr lang="zh-CN" altLang="en-US" dirty="0"/>
                        <a:t>徐、陈1</a:t>
                      </a:r>
                    </a:p>
                    <a:p>
                      <a:pPr>
                        <a:buNone/>
                      </a:pPr>
                      <a:r>
                        <a:rPr lang="zh-CN" altLang="en-US" dirty="0"/>
                        <a:t>黄 </a:t>
                      </a:r>
                    </a:p>
                  </a:txBody>
                  <a:tcPr/>
                </a:tc>
                <a:tc>
                  <a:txBody>
                    <a:bodyPr/>
                    <a:lstStyle/>
                    <a:p>
                      <a:pPr>
                        <a:buNone/>
                      </a:pPr>
                      <a:r>
                        <a:rPr lang="zh-CN" altLang="en-US"/>
                        <a:t>吕、陈2</a:t>
                      </a:r>
                    </a:p>
                    <a:p>
                      <a:pPr>
                        <a:buNone/>
                      </a:pPr>
                      <a:r>
                        <a:rPr lang="zh-CN" altLang="en-US"/>
                        <a:t>徐、陈1</a:t>
                      </a:r>
                    </a:p>
                    <a:p>
                      <a:pPr>
                        <a:buNone/>
                      </a:pPr>
                      <a:r>
                        <a:rPr lang="zh-CN" altLang="en-US"/>
                        <a:t>黄 </a:t>
                      </a:r>
                    </a:p>
                  </a:txBody>
                  <a:tcPr/>
                </a:tc>
                <a:extLst>
                  <a:ext uri="{0D108BD9-81ED-4DB2-BD59-A6C34878D82A}">
                    <a16:rowId xmlns:a16="http://schemas.microsoft.com/office/drawing/2014/main" val="10004"/>
                  </a:ext>
                </a:extLst>
              </a:tr>
              <a:tr h="381000">
                <a:tc>
                  <a:txBody>
                    <a:bodyPr/>
                    <a:lstStyle/>
                    <a:p>
                      <a:pPr>
                        <a:buNone/>
                      </a:pPr>
                      <a:r>
                        <a:rPr lang="zh-CN" altLang="en-US"/>
                        <a:t>晚修</a:t>
                      </a:r>
                    </a:p>
                  </a:txBody>
                  <a:tcPr>
                    <a:solidFill>
                      <a:schemeClr val="accent1"/>
                    </a:solidFill>
                  </a:tcPr>
                </a:tc>
                <a:tc>
                  <a:txBody>
                    <a:bodyPr/>
                    <a:lstStyle/>
                    <a:p>
                      <a:pPr>
                        <a:buNone/>
                      </a:pPr>
                      <a:r>
                        <a:rPr lang="zh-CN" altLang="en-US"/>
                        <a:t>吕、陈2</a:t>
                      </a:r>
                    </a:p>
                    <a:p>
                      <a:pPr>
                        <a:buNone/>
                      </a:pPr>
                      <a:r>
                        <a:rPr lang="zh-CN" altLang="en-US"/>
                        <a:t>徐、陈1</a:t>
                      </a:r>
                    </a:p>
                    <a:p>
                      <a:pPr>
                        <a:buNone/>
                      </a:pPr>
                      <a:r>
                        <a:rPr lang="zh-CN" altLang="en-US"/>
                        <a:t>黄 </a:t>
                      </a:r>
                    </a:p>
                  </a:txBody>
                  <a:tcPr/>
                </a:tc>
                <a:tc>
                  <a:txBody>
                    <a:bodyPr/>
                    <a:lstStyle/>
                    <a:p>
                      <a:pPr>
                        <a:buNone/>
                      </a:pPr>
                      <a:r>
                        <a:rPr lang="zh-CN" altLang="en-US"/>
                        <a:t>吕、陈2</a:t>
                      </a:r>
                    </a:p>
                    <a:p>
                      <a:pPr>
                        <a:buNone/>
                      </a:pPr>
                      <a:r>
                        <a:rPr lang="zh-CN" altLang="en-US"/>
                        <a:t>徐、陈1</a:t>
                      </a:r>
                    </a:p>
                    <a:p>
                      <a:pPr>
                        <a:buNone/>
                      </a:pPr>
                      <a:r>
                        <a:rPr lang="zh-CN" altLang="en-US"/>
                        <a:t>黄 </a:t>
                      </a:r>
                    </a:p>
                  </a:txBody>
                  <a:tcPr/>
                </a:tc>
                <a:tc>
                  <a:txBody>
                    <a:bodyPr/>
                    <a:lstStyle/>
                    <a:p>
                      <a:pPr>
                        <a:buNone/>
                      </a:pPr>
                      <a:r>
                        <a:rPr lang="zh-CN" altLang="en-US"/>
                        <a:t>吕、陈2</a:t>
                      </a:r>
                    </a:p>
                    <a:p>
                      <a:pPr>
                        <a:buNone/>
                      </a:pPr>
                      <a:r>
                        <a:rPr lang="zh-CN" altLang="en-US"/>
                        <a:t>徐、陈1</a:t>
                      </a:r>
                    </a:p>
                    <a:p>
                      <a:pPr>
                        <a:buNone/>
                      </a:pPr>
                      <a:r>
                        <a:rPr lang="zh-CN" altLang="en-US"/>
                        <a:t>黄 </a:t>
                      </a:r>
                    </a:p>
                  </a:txBody>
                  <a:tcPr/>
                </a:tc>
                <a:tc>
                  <a:txBody>
                    <a:bodyPr/>
                    <a:lstStyle/>
                    <a:p>
                      <a:pPr>
                        <a:buNone/>
                      </a:pPr>
                      <a:r>
                        <a:rPr lang="zh-CN" altLang="en-US" dirty="0"/>
                        <a:t>吕、陈2</a:t>
                      </a:r>
                    </a:p>
                    <a:p>
                      <a:pPr>
                        <a:buNone/>
                      </a:pPr>
                      <a:r>
                        <a:rPr lang="zh-CN" altLang="en-US" dirty="0"/>
                        <a:t>徐、陈1</a:t>
                      </a:r>
                    </a:p>
                    <a:p>
                      <a:pPr>
                        <a:buNone/>
                      </a:pPr>
                      <a:r>
                        <a:rPr lang="zh-CN" altLang="en-US" dirty="0"/>
                        <a:t>黄 </a:t>
                      </a:r>
                    </a:p>
                  </a:txBody>
                  <a:tcPr/>
                </a:tc>
                <a:tc>
                  <a:txBody>
                    <a:bodyPr/>
                    <a:lstStyle/>
                    <a:p>
                      <a:pPr>
                        <a:buNone/>
                      </a:pPr>
                      <a:r>
                        <a:rPr lang="zh-CN" altLang="en-US" dirty="0"/>
                        <a:t>吕、陈2</a:t>
                      </a:r>
                    </a:p>
                    <a:p>
                      <a:pPr>
                        <a:buNone/>
                      </a:pPr>
                      <a:r>
                        <a:rPr lang="zh-CN" altLang="en-US" dirty="0"/>
                        <a:t>徐、陈1</a:t>
                      </a:r>
                    </a:p>
                    <a:p>
                      <a:pPr>
                        <a:buNone/>
                      </a:pPr>
                      <a:r>
                        <a:rPr lang="zh-CN" altLang="en-US" dirty="0"/>
                        <a:t>黄 </a:t>
                      </a:r>
                    </a:p>
                  </a:txBody>
                  <a:tcPr/>
                </a:tc>
                <a:tc>
                  <a:txBody>
                    <a:bodyPr/>
                    <a:lstStyle/>
                    <a:p>
                      <a:pPr>
                        <a:buNone/>
                      </a:pPr>
                      <a:r>
                        <a:rPr lang="zh-CN" altLang="en-US"/>
                        <a:t>吕、陈2</a:t>
                      </a:r>
                    </a:p>
                    <a:p>
                      <a:pPr>
                        <a:buNone/>
                      </a:pPr>
                      <a:r>
                        <a:rPr lang="zh-CN" altLang="en-US"/>
                        <a:t>徐、陈1</a:t>
                      </a:r>
                    </a:p>
                    <a:p>
                      <a:pPr>
                        <a:buNone/>
                      </a:pPr>
                      <a:r>
                        <a:rPr lang="zh-CN" altLang="en-US"/>
                        <a:t>黄 </a:t>
                      </a:r>
                    </a:p>
                  </a:txBody>
                  <a:tcPr/>
                </a:tc>
                <a:tc>
                  <a:txBody>
                    <a:bodyPr/>
                    <a:lstStyle/>
                    <a:p>
                      <a:pPr>
                        <a:buNone/>
                      </a:pPr>
                      <a:r>
                        <a:rPr lang="zh-CN" altLang="en-US" dirty="0"/>
                        <a:t>吕、陈2</a:t>
                      </a:r>
                    </a:p>
                    <a:p>
                      <a:pPr>
                        <a:buNone/>
                      </a:pPr>
                      <a:r>
                        <a:rPr lang="zh-CN" altLang="en-US" dirty="0"/>
                        <a:t>徐、陈1</a:t>
                      </a:r>
                    </a:p>
                    <a:p>
                      <a:pPr>
                        <a:buNone/>
                      </a:pPr>
                      <a:r>
                        <a:rPr lang="zh-CN" altLang="en-US" dirty="0"/>
                        <a:t>黄 </a:t>
                      </a:r>
                    </a:p>
                  </a:txBody>
                  <a:tcPr/>
                </a:tc>
                <a:extLst>
                  <a:ext uri="{0D108BD9-81ED-4DB2-BD59-A6C34878D82A}">
                    <a16:rowId xmlns:a16="http://schemas.microsoft.com/office/drawing/2014/main" val="10005"/>
                  </a:ext>
                </a:extLst>
              </a:tr>
            </a:tbl>
          </a:graphicData>
        </a:graphic>
      </p:graphicFrame>
      <p:sp>
        <p:nvSpPr>
          <p:cNvPr id="5" name="文本框 4"/>
          <p:cNvSpPr txBox="1"/>
          <p:nvPr/>
        </p:nvSpPr>
        <p:spPr>
          <a:xfrm>
            <a:off x="10408920" y="1614805"/>
            <a:ext cx="1370330" cy="368300"/>
          </a:xfrm>
          <a:prstGeom prst="rect">
            <a:avLst/>
          </a:prstGeom>
          <a:noFill/>
        </p:spPr>
        <p:txBody>
          <a:bodyPr wrap="square" rtlCol="0">
            <a:spAutoFit/>
          </a:bodyPr>
          <a:lstStyle/>
          <a:p>
            <a:r>
              <a:rPr lang="zh-CN" altLang="en-US" dirty="0"/>
              <a:t>吕：吕迪 </a:t>
            </a:r>
          </a:p>
        </p:txBody>
      </p:sp>
      <p:sp>
        <p:nvSpPr>
          <p:cNvPr id="6" name="文本框 5"/>
          <p:cNvSpPr txBox="1"/>
          <p:nvPr/>
        </p:nvSpPr>
        <p:spPr>
          <a:xfrm>
            <a:off x="10408920" y="5262245"/>
            <a:ext cx="1370330" cy="368300"/>
          </a:xfrm>
          <a:prstGeom prst="rect">
            <a:avLst/>
          </a:prstGeom>
          <a:noFill/>
        </p:spPr>
        <p:txBody>
          <a:bodyPr wrap="square" rtlCol="0">
            <a:spAutoFit/>
          </a:bodyPr>
          <a:lstStyle/>
          <a:p>
            <a:r>
              <a:rPr lang="zh-CN" altLang="en-US"/>
              <a:t>黄：黄叶轩 </a:t>
            </a:r>
          </a:p>
        </p:txBody>
      </p:sp>
      <p:sp>
        <p:nvSpPr>
          <p:cNvPr id="7" name="文本框 6"/>
          <p:cNvSpPr txBox="1"/>
          <p:nvPr/>
        </p:nvSpPr>
        <p:spPr>
          <a:xfrm>
            <a:off x="10408920" y="4282440"/>
            <a:ext cx="1552575" cy="368300"/>
          </a:xfrm>
          <a:prstGeom prst="rect">
            <a:avLst/>
          </a:prstGeom>
          <a:noFill/>
        </p:spPr>
        <p:txBody>
          <a:bodyPr wrap="square" rtlCol="0">
            <a:spAutoFit/>
          </a:bodyPr>
          <a:lstStyle/>
          <a:p>
            <a:r>
              <a:rPr lang="zh-CN" altLang="en-US"/>
              <a:t>陈2：陈苏民</a:t>
            </a:r>
          </a:p>
        </p:txBody>
      </p:sp>
      <p:sp>
        <p:nvSpPr>
          <p:cNvPr id="8" name="文本框 7"/>
          <p:cNvSpPr txBox="1"/>
          <p:nvPr/>
        </p:nvSpPr>
        <p:spPr>
          <a:xfrm>
            <a:off x="10408920" y="3302635"/>
            <a:ext cx="1674495" cy="368300"/>
          </a:xfrm>
          <a:prstGeom prst="rect">
            <a:avLst/>
          </a:prstGeom>
          <a:noFill/>
        </p:spPr>
        <p:txBody>
          <a:bodyPr wrap="square" rtlCol="0">
            <a:spAutoFit/>
          </a:bodyPr>
          <a:lstStyle/>
          <a:p>
            <a:r>
              <a:rPr lang="zh-CN" altLang="en-US"/>
              <a:t>陈1：陈俊仁 </a:t>
            </a:r>
          </a:p>
        </p:txBody>
      </p:sp>
      <p:sp>
        <p:nvSpPr>
          <p:cNvPr id="9" name="文本框 8"/>
          <p:cNvSpPr txBox="1"/>
          <p:nvPr/>
        </p:nvSpPr>
        <p:spPr>
          <a:xfrm>
            <a:off x="10408920" y="2440940"/>
            <a:ext cx="1370330" cy="368300"/>
          </a:xfrm>
          <a:prstGeom prst="rect">
            <a:avLst/>
          </a:prstGeom>
          <a:noFill/>
        </p:spPr>
        <p:txBody>
          <a:bodyPr wrap="square" rtlCol="0">
            <a:spAutoFit/>
          </a:bodyPr>
          <a:lstStyle/>
          <a:p>
            <a:r>
              <a:rPr lang="zh-CN" altLang="en-US"/>
              <a:t>徐：徐双铅</a:t>
            </a:r>
          </a:p>
        </p:txBody>
      </p:sp>
      <p:sp>
        <p:nvSpPr>
          <p:cNvPr id="10" name="矩形 9"/>
          <p:cNvSpPr/>
          <p:nvPr/>
        </p:nvSpPr>
        <p:spPr>
          <a:xfrm>
            <a:off x="4168050" y="504658"/>
            <a:ext cx="3775393" cy="523220"/>
          </a:xfrm>
          <a:prstGeom prst="rect">
            <a:avLst/>
          </a:prstGeom>
        </p:spPr>
        <p:txBody>
          <a:bodyPr wrap="none">
            <a:spAutoFit/>
          </a:bodyPr>
          <a:lstStyle/>
          <a:p>
            <a:r>
              <a:rPr lang="zh-CN" altLang="en-US" sz="2800" b="1" dirty="0">
                <a:solidFill>
                  <a:schemeClr val="tx1">
                    <a:lumMod val="75000"/>
                    <a:lumOff val="25000"/>
                  </a:schemeClr>
                </a:solidFill>
                <a:uFillTx/>
                <a:ea typeface="华文新魏" panose="02010800040101010101" charset="-122"/>
              </a:rPr>
              <a:t>资源</a:t>
            </a:r>
            <a:r>
              <a:rPr lang="zh-CN" altLang="en-US" sz="2800" b="1" dirty="0" smtClean="0">
                <a:solidFill>
                  <a:schemeClr val="tx1">
                    <a:lumMod val="75000"/>
                    <a:lumOff val="25000"/>
                  </a:schemeClr>
                </a:solidFill>
                <a:uFillTx/>
                <a:ea typeface="华文新魏" panose="02010800040101010101" charset="-122"/>
              </a:rPr>
              <a:t>日历（空余时间）</a:t>
            </a:r>
            <a:endParaRPr lang="zh-CN" altLang="en-US" sz="2800" b="1" dirty="0">
              <a:solidFill>
                <a:schemeClr val="tx1">
                  <a:lumMod val="75000"/>
                  <a:lumOff val="25000"/>
                </a:schemeClr>
              </a:solidFill>
              <a:uFillTx/>
              <a:ea typeface="华文新魏" panose="02010800040101010101" charset="-122"/>
            </a:endParaRPr>
          </a:p>
        </p:txBody>
      </p:sp>
      <p:sp>
        <p:nvSpPr>
          <p:cNvPr id="12" name="矩形 11"/>
          <p:cNvSpPr/>
          <p:nvPr/>
        </p:nvSpPr>
        <p:spPr>
          <a:xfrm>
            <a:off x="1408042" y="295508"/>
            <a:ext cx="2278188" cy="369332"/>
          </a:xfrm>
          <a:prstGeom prst="rect">
            <a:avLst/>
          </a:prstGeom>
        </p:spPr>
        <p:txBody>
          <a:bodyPr wrap="none">
            <a:spAutoFit/>
          </a:bodyPr>
          <a:lstStyle/>
          <a:p>
            <a:r>
              <a:rPr lang="en-US" altLang="zh-CN" b="1" dirty="0" smtClean="0">
                <a:solidFill>
                  <a:schemeClr val="tx1">
                    <a:lumMod val="75000"/>
                    <a:lumOff val="25000"/>
                  </a:schemeClr>
                </a:solidFill>
                <a:latin typeface="黑体" panose="02010609060101010101" pitchFamily="49" charset="-122"/>
                <a:ea typeface="黑体" panose="02010609060101010101" pitchFamily="49" charset="-122"/>
              </a:rPr>
              <a:t>5.</a:t>
            </a:r>
            <a:r>
              <a:rPr lang="zh-CN" altLang="en-US" b="1" dirty="0" smtClean="0">
                <a:solidFill>
                  <a:schemeClr val="tx1">
                    <a:lumMod val="75000"/>
                    <a:lumOff val="25000"/>
                  </a:schemeClr>
                </a:solidFill>
                <a:latin typeface="黑体" panose="02010609060101010101" pitchFamily="49" charset="-122"/>
                <a:ea typeface="黑体" panose="02010609060101010101" pitchFamily="49" charset="-122"/>
              </a:rPr>
              <a:t>人力资源管理计划</a:t>
            </a:r>
            <a:endParaRPr lang="zh-CN" altLang="en-US" b="1" dirty="0">
              <a:solidFill>
                <a:schemeClr val="tx1">
                  <a:lumMod val="75000"/>
                  <a:lumOff val="2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263641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5176417"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6.</a:t>
            </a:r>
            <a:r>
              <a:rPr lang="zh-CN" altLang="en-US" sz="5400" b="1" dirty="0" smtClean="0">
                <a:solidFill>
                  <a:schemeClr val="bg1"/>
                </a:solidFill>
                <a:latin typeface="Gotham Rounded Medium" panose="02000000000000000000" pitchFamily="50" charset="0"/>
              </a:rPr>
              <a:t>沟通管理计划</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31258293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037909" y="142870"/>
            <a:ext cx="1964055" cy="521970"/>
          </a:xfrm>
          <a:prstGeom prst="rect">
            <a:avLst/>
          </a:prstGeom>
        </p:spPr>
        <p:txBody>
          <a:bodyPr wrap="none">
            <a:spAutoFit/>
          </a:bodyPr>
          <a:lstStyle/>
          <a:p>
            <a:r>
              <a:rPr lang="zh-CN" altLang="en-US" sz="2800" b="1" dirty="0">
                <a:solidFill>
                  <a:schemeClr val="tx1">
                    <a:lumMod val="75000"/>
                    <a:lumOff val="25000"/>
                  </a:schemeClr>
                </a:solidFill>
                <a:uFillTx/>
                <a:ea typeface="华文新魏" panose="02010800040101010101" charset="-122"/>
              </a:rPr>
              <a:t>干系人手册</a:t>
            </a:r>
          </a:p>
        </p:txBody>
      </p:sp>
      <p:sp>
        <p:nvSpPr>
          <p:cNvPr id="6" name="矩形 5"/>
          <p:cNvSpPr/>
          <p:nvPr/>
        </p:nvSpPr>
        <p:spPr>
          <a:xfrm>
            <a:off x="1408042" y="295508"/>
            <a:ext cx="1813317" cy="369332"/>
          </a:xfrm>
          <a:prstGeom prst="rect">
            <a:avLst/>
          </a:prstGeom>
        </p:spPr>
        <p:txBody>
          <a:bodyPr wrap="none">
            <a:spAutoFit/>
          </a:bodyPr>
          <a:lstStyle/>
          <a:p>
            <a:r>
              <a:rPr lang="en-US" altLang="zh-CN" b="1" dirty="0" smtClean="0">
                <a:solidFill>
                  <a:schemeClr val="tx1">
                    <a:lumMod val="75000"/>
                    <a:lumOff val="25000"/>
                  </a:schemeClr>
                </a:solidFill>
                <a:latin typeface="黑体" panose="02010609060101010101" pitchFamily="49" charset="-122"/>
                <a:ea typeface="黑体" panose="02010609060101010101" pitchFamily="49" charset="-122"/>
              </a:rPr>
              <a:t>6.</a:t>
            </a:r>
            <a:r>
              <a:rPr lang="zh-CN" altLang="en-US" b="1" dirty="0" smtClean="0">
                <a:solidFill>
                  <a:schemeClr val="tx1">
                    <a:lumMod val="75000"/>
                    <a:lumOff val="25000"/>
                  </a:schemeClr>
                </a:solidFill>
                <a:latin typeface="黑体" panose="02010609060101010101" pitchFamily="49" charset="-122"/>
                <a:ea typeface="黑体" panose="02010609060101010101" pitchFamily="49" charset="-122"/>
              </a:rPr>
              <a:t>沟通管理计划</a:t>
            </a:r>
            <a:endParaRPr lang="zh-CN" altLang="en-US" b="1" dirty="0">
              <a:solidFill>
                <a:schemeClr val="tx1">
                  <a:lumMod val="75000"/>
                  <a:lumOff val="25000"/>
                </a:schemeClr>
              </a:solidFill>
              <a:latin typeface="黑体" panose="02010609060101010101" pitchFamily="49" charset="-122"/>
              <a:ea typeface="黑体" panose="02010609060101010101"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705283597"/>
              </p:ext>
            </p:extLst>
          </p:nvPr>
        </p:nvGraphicFramePr>
        <p:xfrm>
          <a:off x="1226820" y="844596"/>
          <a:ext cx="9651845" cy="5701346"/>
        </p:xfrm>
        <a:graphic>
          <a:graphicData uri="http://schemas.openxmlformats.org/drawingml/2006/table">
            <a:tbl>
              <a:tblPr firstRow="1" firstCol="1" bandRow="1">
                <a:tableStyleId>{5C22544A-7EE6-4342-B048-85BDC9FD1C3A}</a:tableStyleId>
              </a:tblPr>
              <a:tblGrid>
                <a:gridCol w="1298666">
                  <a:extLst>
                    <a:ext uri="{9D8B030D-6E8A-4147-A177-3AD203B41FA5}">
                      <a16:colId xmlns:a16="http://schemas.microsoft.com/office/drawing/2014/main" val="2743035791"/>
                    </a:ext>
                  </a:extLst>
                </a:gridCol>
                <a:gridCol w="1393371">
                  <a:extLst>
                    <a:ext uri="{9D8B030D-6E8A-4147-A177-3AD203B41FA5}">
                      <a16:colId xmlns:a16="http://schemas.microsoft.com/office/drawing/2014/main" val="666389254"/>
                    </a:ext>
                  </a:extLst>
                </a:gridCol>
                <a:gridCol w="1779706">
                  <a:extLst>
                    <a:ext uri="{9D8B030D-6E8A-4147-A177-3AD203B41FA5}">
                      <a16:colId xmlns:a16="http://schemas.microsoft.com/office/drawing/2014/main" val="2428988946"/>
                    </a:ext>
                  </a:extLst>
                </a:gridCol>
                <a:gridCol w="2364920">
                  <a:extLst>
                    <a:ext uri="{9D8B030D-6E8A-4147-A177-3AD203B41FA5}">
                      <a16:colId xmlns:a16="http://schemas.microsoft.com/office/drawing/2014/main" val="2143407977"/>
                    </a:ext>
                  </a:extLst>
                </a:gridCol>
                <a:gridCol w="1515946">
                  <a:extLst>
                    <a:ext uri="{9D8B030D-6E8A-4147-A177-3AD203B41FA5}">
                      <a16:colId xmlns:a16="http://schemas.microsoft.com/office/drawing/2014/main" val="384176896"/>
                    </a:ext>
                  </a:extLst>
                </a:gridCol>
                <a:gridCol w="1299236">
                  <a:extLst>
                    <a:ext uri="{9D8B030D-6E8A-4147-A177-3AD203B41FA5}">
                      <a16:colId xmlns:a16="http://schemas.microsoft.com/office/drawing/2014/main" val="2158447376"/>
                    </a:ext>
                  </a:extLst>
                </a:gridCol>
              </a:tblGrid>
              <a:tr h="498545">
                <a:tc>
                  <a:txBody>
                    <a:bodyPr/>
                    <a:lstStyle/>
                    <a:p>
                      <a:pPr algn="ctr">
                        <a:spcAft>
                          <a:spcPts val="0"/>
                        </a:spcAft>
                      </a:pPr>
                      <a:r>
                        <a:rPr lang="zh-CN" sz="1600" u="none" dirty="0">
                          <a:effectLst/>
                        </a:rPr>
                        <a:t>积极干系人</a:t>
                      </a:r>
                      <a:endParaRPr lang="zh-CN" sz="1600" u="none" dirty="0">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tc>
                  <a:txBody>
                    <a:bodyPr/>
                    <a:lstStyle/>
                    <a:p>
                      <a:pPr algn="ctr">
                        <a:spcAft>
                          <a:spcPts val="0"/>
                        </a:spcAft>
                      </a:pPr>
                      <a:r>
                        <a:rPr lang="zh-CN" sz="1600" u="none">
                          <a:effectLst/>
                        </a:rPr>
                        <a:t>联系方式</a:t>
                      </a:r>
                      <a:endParaRPr lang="zh-CN" sz="1600" u="none">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tc>
                  <a:txBody>
                    <a:bodyPr/>
                    <a:lstStyle/>
                    <a:p>
                      <a:pPr algn="ctr">
                        <a:spcAft>
                          <a:spcPts val="0"/>
                        </a:spcAft>
                      </a:pPr>
                      <a:r>
                        <a:rPr lang="zh-CN" sz="1600" u="none">
                          <a:effectLst/>
                        </a:rPr>
                        <a:t>邮箱</a:t>
                      </a:r>
                      <a:endParaRPr lang="zh-CN" sz="1600" u="none">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tc>
                  <a:txBody>
                    <a:bodyPr/>
                    <a:lstStyle/>
                    <a:p>
                      <a:pPr algn="ctr">
                        <a:spcAft>
                          <a:spcPts val="0"/>
                        </a:spcAft>
                      </a:pPr>
                      <a:r>
                        <a:rPr lang="zh-CN" sz="1600" u="none" dirty="0">
                          <a:effectLst/>
                        </a:rPr>
                        <a:t>微信</a:t>
                      </a:r>
                      <a:endParaRPr lang="zh-CN" sz="1600" u="none" dirty="0">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tc>
                  <a:txBody>
                    <a:bodyPr/>
                    <a:lstStyle/>
                    <a:p>
                      <a:pPr algn="ctr">
                        <a:spcAft>
                          <a:spcPts val="0"/>
                        </a:spcAft>
                      </a:pPr>
                      <a:r>
                        <a:rPr lang="en-US" sz="1600" u="none">
                          <a:effectLst/>
                        </a:rPr>
                        <a:t>QQ</a:t>
                      </a:r>
                      <a:endParaRPr lang="zh-CN" sz="1600" u="none">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tc>
                  <a:txBody>
                    <a:bodyPr/>
                    <a:lstStyle/>
                    <a:p>
                      <a:pPr algn="ctr">
                        <a:spcAft>
                          <a:spcPts val="0"/>
                        </a:spcAft>
                      </a:pPr>
                      <a:r>
                        <a:rPr lang="zh-CN" sz="1600" u="none">
                          <a:effectLst/>
                        </a:rPr>
                        <a:t>所在地</a:t>
                      </a:r>
                      <a:endParaRPr lang="zh-CN" sz="1600" u="none">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extLst>
                  <a:ext uri="{0D108BD9-81ED-4DB2-BD59-A6C34878D82A}">
                    <a16:rowId xmlns:a16="http://schemas.microsoft.com/office/drawing/2014/main" val="3061683881"/>
                  </a:ext>
                </a:extLst>
              </a:tr>
              <a:tr h="709473">
                <a:tc>
                  <a:txBody>
                    <a:bodyPr/>
                    <a:lstStyle/>
                    <a:p>
                      <a:pPr algn="ctr">
                        <a:spcAft>
                          <a:spcPts val="0"/>
                        </a:spcAft>
                      </a:pPr>
                      <a:r>
                        <a:rPr lang="zh-CN" sz="1600" u="none">
                          <a:effectLst/>
                        </a:rPr>
                        <a:t>黄叶轩</a:t>
                      </a:r>
                      <a:endParaRPr lang="zh-CN" sz="1600" u="none">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tc>
                  <a:txBody>
                    <a:bodyPr/>
                    <a:lstStyle/>
                    <a:p>
                      <a:pPr algn="ctr">
                        <a:spcAft>
                          <a:spcPts val="0"/>
                        </a:spcAft>
                      </a:pPr>
                      <a:r>
                        <a:rPr lang="en-US" sz="1600" u="none">
                          <a:effectLst/>
                        </a:rPr>
                        <a:t>13588899102</a:t>
                      </a:r>
                      <a:endParaRPr lang="zh-CN" sz="1600" u="none">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tc>
                  <a:txBody>
                    <a:bodyPr/>
                    <a:lstStyle/>
                    <a:p>
                      <a:pPr algn="ctr">
                        <a:spcAft>
                          <a:spcPts val="0"/>
                        </a:spcAft>
                      </a:pPr>
                      <a:r>
                        <a:rPr lang="en-US" sz="1600" u="none">
                          <a:effectLst/>
                        </a:rPr>
                        <a:t>31601246</a:t>
                      </a:r>
                      <a:endParaRPr lang="zh-CN" sz="1600" u="none">
                        <a:effectLst/>
                      </a:endParaRPr>
                    </a:p>
                    <a:p>
                      <a:pPr algn="ctr">
                        <a:spcAft>
                          <a:spcPts val="0"/>
                        </a:spcAft>
                      </a:pPr>
                      <a:r>
                        <a:rPr lang="en-US" sz="1600" u="none">
                          <a:effectLst/>
                        </a:rPr>
                        <a:t>@stu.zucc.edu.cn</a:t>
                      </a:r>
                      <a:endParaRPr lang="zh-CN" sz="1600" u="none">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tc>
                  <a:txBody>
                    <a:bodyPr/>
                    <a:lstStyle/>
                    <a:p>
                      <a:pPr algn="ctr">
                        <a:spcAft>
                          <a:spcPts val="0"/>
                        </a:spcAft>
                      </a:pPr>
                      <a:r>
                        <a:rPr lang="en-US" sz="1600" u="none">
                          <a:effectLst/>
                        </a:rPr>
                        <a:t>Hyxzucc</a:t>
                      </a:r>
                      <a:endParaRPr lang="zh-CN" sz="1600" u="none">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tc>
                  <a:txBody>
                    <a:bodyPr/>
                    <a:lstStyle/>
                    <a:p>
                      <a:pPr algn="ctr">
                        <a:spcAft>
                          <a:spcPts val="0"/>
                        </a:spcAft>
                      </a:pPr>
                      <a:r>
                        <a:rPr lang="en-US" sz="1600" u="none">
                          <a:effectLst/>
                        </a:rPr>
                        <a:t>1103057282</a:t>
                      </a:r>
                      <a:endParaRPr lang="zh-CN" sz="1600" u="none">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tc>
                  <a:txBody>
                    <a:bodyPr/>
                    <a:lstStyle/>
                    <a:p>
                      <a:pPr algn="ctr">
                        <a:spcAft>
                          <a:spcPts val="0"/>
                        </a:spcAft>
                      </a:pPr>
                      <a:r>
                        <a:rPr lang="zh-CN" sz="1600" u="none">
                          <a:effectLst/>
                        </a:rPr>
                        <a:t>弘毅</a:t>
                      </a:r>
                      <a:r>
                        <a:rPr lang="en-US" sz="1600" u="none">
                          <a:effectLst/>
                        </a:rPr>
                        <a:t>2-210</a:t>
                      </a:r>
                      <a:endParaRPr lang="zh-CN" sz="1600" u="none">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extLst>
                  <a:ext uri="{0D108BD9-81ED-4DB2-BD59-A6C34878D82A}">
                    <a16:rowId xmlns:a16="http://schemas.microsoft.com/office/drawing/2014/main" val="1333190168"/>
                  </a:ext>
                </a:extLst>
              </a:tr>
              <a:tr h="709473">
                <a:tc>
                  <a:txBody>
                    <a:bodyPr/>
                    <a:lstStyle/>
                    <a:p>
                      <a:pPr algn="ctr">
                        <a:spcAft>
                          <a:spcPts val="0"/>
                        </a:spcAft>
                      </a:pPr>
                      <a:r>
                        <a:rPr lang="zh-CN" sz="1600" u="none">
                          <a:effectLst/>
                        </a:rPr>
                        <a:t>徐双铅</a:t>
                      </a:r>
                      <a:endParaRPr lang="zh-CN" sz="1600" u="none">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tc>
                  <a:txBody>
                    <a:bodyPr/>
                    <a:lstStyle/>
                    <a:p>
                      <a:pPr algn="ctr">
                        <a:spcAft>
                          <a:spcPts val="0"/>
                        </a:spcAft>
                      </a:pPr>
                      <a:r>
                        <a:rPr lang="en-US" sz="1600" u="none">
                          <a:effectLst/>
                        </a:rPr>
                        <a:t>18094711647</a:t>
                      </a:r>
                      <a:endParaRPr lang="zh-CN" sz="1600" u="none">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tc>
                  <a:txBody>
                    <a:bodyPr/>
                    <a:lstStyle/>
                    <a:p>
                      <a:pPr algn="ctr">
                        <a:spcAft>
                          <a:spcPts val="0"/>
                        </a:spcAft>
                      </a:pPr>
                      <a:r>
                        <a:rPr lang="en-US" sz="1600" u="none">
                          <a:effectLst/>
                        </a:rPr>
                        <a:t>31601221</a:t>
                      </a:r>
                      <a:endParaRPr lang="zh-CN" sz="1600" u="none">
                        <a:effectLst/>
                      </a:endParaRPr>
                    </a:p>
                    <a:p>
                      <a:pPr algn="ctr">
                        <a:spcAft>
                          <a:spcPts val="0"/>
                        </a:spcAft>
                      </a:pPr>
                      <a:r>
                        <a:rPr lang="en-US" sz="1600" u="none">
                          <a:effectLst/>
                        </a:rPr>
                        <a:t>@stu.zucc.edu.cn</a:t>
                      </a:r>
                      <a:endParaRPr lang="zh-CN" sz="1600" u="none">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tc>
                  <a:txBody>
                    <a:bodyPr/>
                    <a:lstStyle/>
                    <a:p>
                      <a:pPr algn="ctr">
                        <a:spcAft>
                          <a:spcPts val="0"/>
                        </a:spcAft>
                      </a:pPr>
                      <a:r>
                        <a:rPr lang="en-US" sz="1600" u="none">
                          <a:effectLst/>
                        </a:rPr>
                        <a:t>CXM1064081300</a:t>
                      </a:r>
                      <a:endParaRPr lang="zh-CN" sz="1600" u="none">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tc>
                  <a:txBody>
                    <a:bodyPr/>
                    <a:lstStyle/>
                    <a:p>
                      <a:pPr algn="ctr">
                        <a:spcAft>
                          <a:spcPts val="0"/>
                        </a:spcAft>
                      </a:pPr>
                      <a:r>
                        <a:rPr lang="en-US" sz="1600" u="none">
                          <a:effectLst/>
                        </a:rPr>
                        <a:t>1227442409</a:t>
                      </a:r>
                      <a:endParaRPr lang="zh-CN" sz="1600" u="none">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tc>
                  <a:txBody>
                    <a:bodyPr/>
                    <a:lstStyle/>
                    <a:p>
                      <a:pPr algn="ctr">
                        <a:spcAft>
                          <a:spcPts val="0"/>
                        </a:spcAft>
                      </a:pPr>
                      <a:r>
                        <a:rPr lang="zh-CN" sz="1600" u="none">
                          <a:effectLst/>
                        </a:rPr>
                        <a:t>弘毅</a:t>
                      </a:r>
                      <a:r>
                        <a:rPr lang="en-US" sz="1600" u="none">
                          <a:effectLst/>
                        </a:rPr>
                        <a:t>2-206</a:t>
                      </a:r>
                      <a:endParaRPr lang="zh-CN" sz="1600" u="none">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extLst>
                  <a:ext uri="{0D108BD9-81ED-4DB2-BD59-A6C34878D82A}">
                    <a16:rowId xmlns:a16="http://schemas.microsoft.com/office/drawing/2014/main" val="3281240147"/>
                  </a:ext>
                </a:extLst>
              </a:tr>
              <a:tr h="709473">
                <a:tc>
                  <a:txBody>
                    <a:bodyPr/>
                    <a:lstStyle/>
                    <a:p>
                      <a:pPr algn="ctr">
                        <a:spcAft>
                          <a:spcPts val="0"/>
                        </a:spcAft>
                      </a:pPr>
                      <a:r>
                        <a:rPr lang="zh-CN" sz="1600" u="none">
                          <a:effectLst/>
                        </a:rPr>
                        <a:t>陈俊仁</a:t>
                      </a:r>
                      <a:endParaRPr lang="zh-CN" sz="1600" u="none">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tc>
                  <a:txBody>
                    <a:bodyPr/>
                    <a:lstStyle/>
                    <a:p>
                      <a:pPr algn="ctr">
                        <a:spcAft>
                          <a:spcPts val="0"/>
                        </a:spcAft>
                      </a:pPr>
                      <a:r>
                        <a:rPr lang="en-US" sz="1600" u="none">
                          <a:effectLst/>
                        </a:rPr>
                        <a:t>17376503405</a:t>
                      </a:r>
                      <a:endParaRPr lang="zh-CN" sz="1600" u="none">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tc>
                  <a:txBody>
                    <a:bodyPr/>
                    <a:lstStyle/>
                    <a:p>
                      <a:pPr algn="ctr">
                        <a:spcAft>
                          <a:spcPts val="0"/>
                        </a:spcAft>
                      </a:pPr>
                      <a:r>
                        <a:rPr lang="en-US" sz="1600" u="none">
                          <a:effectLst/>
                        </a:rPr>
                        <a:t>31601241</a:t>
                      </a:r>
                      <a:endParaRPr lang="zh-CN" sz="1600" u="none">
                        <a:effectLst/>
                      </a:endParaRPr>
                    </a:p>
                    <a:p>
                      <a:pPr algn="ctr">
                        <a:spcAft>
                          <a:spcPts val="0"/>
                        </a:spcAft>
                      </a:pPr>
                      <a:r>
                        <a:rPr lang="en-US" sz="1600" u="none">
                          <a:effectLst/>
                        </a:rPr>
                        <a:t>@stu.zucc.edu.cn</a:t>
                      </a:r>
                      <a:endParaRPr lang="zh-CN" sz="1600" u="none">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tc>
                  <a:txBody>
                    <a:bodyPr/>
                    <a:lstStyle/>
                    <a:p>
                      <a:pPr algn="ctr">
                        <a:spcAft>
                          <a:spcPts val="0"/>
                        </a:spcAft>
                      </a:pPr>
                      <a:r>
                        <a:rPr lang="en-US" sz="1600" u="none">
                          <a:effectLst/>
                        </a:rPr>
                        <a:t>chenjunren6745</a:t>
                      </a:r>
                      <a:endParaRPr lang="zh-CN" sz="1600" u="none">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tc>
                  <a:txBody>
                    <a:bodyPr/>
                    <a:lstStyle/>
                    <a:p>
                      <a:pPr algn="ctr">
                        <a:spcAft>
                          <a:spcPts val="0"/>
                        </a:spcAft>
                      </a:pPr>
                      <a:r>
                        <a:rPr lang="en-US" sz="1600" u="none">
                          <a:effectLst/>
                        </a:rPr>
                        <a:t>374955336</a:t>
                      </a:r>
                      <a:endParaRPr lang="zh-CN" sz="1600" u="none">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tc>
                  <a:txBody>
                    <a:bodyPr/>
                    <a:lstStyle/>
                    <a:p>
                      <a:pPr algn="ctr">
                        <a:spcAft>
                          <a:spcPts val="0"/>
                        </a:spcAft>
                      </a:pPr>
                      <a:r>
                        <a:rPr lang="zh-CN" sz="1600" u="none">
                          <a:effectLst/>
                        </a:rPr>
                        <a:t>弘毅</a:t>
                      </a:r>
                      <a:r>
                        <a:rPr lang="en-US" sz="1600" u="none">
                          <a:effectLst/>
                        </a:rPr>
                        <a:t>2-209</a:t>
                      </a:r>
                      <a:endParaRPr lang="zh-CN" sz="1600" u="none">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extLst>
                  <a:ext uri="{0D108BD9-81ED-4DB2-BD59-A6C34878D82A}">
                    <a16:rowId xmlns:a16="http://schemas.microsoft.com/office/drawing/2014/main" val="4082712310"/>
                  </a:ext>
                </a:extLst>
              </a:tr>
              <a:tr h="709473">
                <a:tc>
                  <a:txBody>
                    <a:bodyPr/>
                    <a:lstStyle/>
                    <a:p>
                      <a:pPr algn="ctr">
                        <a:spcAft>
                          <a:spcPts val="0"/>
                        </a:spcAft>
                      </a:pPr>
                      <a:r>
                        <a:rPr lang="zh-CN" sz="1600" u="none">
                          <a:effectLst/>
                        </a:rPr>
                        <a:t>陈苏民</a:t>
                      </a:r>
                      <a:endParaRPr lang="zh-CN" sz="1600" u="none">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tc>
                  <a:txBody>
                    <a:bodyPr/>
                    <a:lstStyle/>
                    <a:p>
                      <a:pPr algn="ctr">
                        <a:spcAft>
                          <a:spcPts val="0"/>
                        </a:spcAft>
                      </a:pPr>
                      <a:r>
                        <a:rPr lang="en-US" sz="1600" u="none">
                          <a:effectLst/>
                        </a:rPr>
                        <a:t>13071869207</a:t>
                      </a:r>
                      <a:endParaRPr lang="zh-CN" sz="1600" u="none">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tc>
                  <a:txBody>
                    <a:bodyPr/>
                    <a:lstStyle/>
                    <a:p>
                      <a:pPr algn="ctr">
                        <a:spcAft>
                          <a:spcPts val="0"/>
                        </a:spcAft>
                      </a:pPr>
                      <a:r>
                        <a:rPr lang="en-US" sz="1600" u="none">
                          <a:effectLst/>
                        </a:rPr>
                        <a:t>31602227</a:t>
                      </a:r>
                      <a:endParaRPr lang="zh-CN" sz="1600" u="none">
                        <a:effectLst/>
                      </a:endParaRPr>
                    </a:p>
                    <a:p>
                      <a:pPr algn="ctr">
                        <a:spcAft>
                          <a:spcPts val="0"/>
                        </a:spcAft>
                      </a:pPr>
                      <a:r>
                        <a:rPr lang="en-US" sz="1600" u="none">
                          <a:effectLst/>
                        </a:rPr>
                        <a:t>@stu.zucc.edu.cn</a:t>
                      </a:r>
                      <a:endParaRPr lang="zh-CN" sz="1600" u="none">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tc>
                  <a:txBody>
                    <a:bodyPr/>
                    <a:lstStyle/>
                    <a:p>
                      <a:pPr algn="ctr">
                        <a:spcAft>
                          <a:spcPts val="0"/>
                        </a:spcAft>
                      </a:pPr>
                      <a:r>
                        <a:rPr lang="en-US" sz="1600" u="none">
                          <a:effectLst/>
                        </a:rPr>
                        <a:t>c96s1m</a:t>
                      </a:r>
                      <a:endParaRPr lang="zh-CN" sz="1600" u="none">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tc>
                  <a:txBody>
                    <a:bodyPr/>
                    <a:lstStyle/>
                    <a:p>
                      <a:pPr algn="ctr">
                        <a:spcAft>
                          <a:spcPts val="0"/>
                        </a:spcAft>
                      </a:pPr>
                      <a:r>
                        <a:rPr lang="en-US" sz="1600" u="none">
                          <a:effectLst/>
                        </a:rPr>
                        <a:t>245023559</a:t>
                      </a:r>
                      <a:endParaRPr lang="zh-CN" sz="1600" u="none">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tc>
                  <a:txBody>
                    <a:bodyPr/>
                    <a:lstStyle/>
                    <a:p>
                      <a:pPr algn="ctr">
                        <a:spcAft>
                          <a:spcPts val="0"/>
                        </a:spcAft>
                      </a:pPr>
                      <a:r>
                        <a:rPr lang="zh-CN" sz="1600" u="none">
                          <a:effectLst/>
                        </a:rPr>
                        <a:t>弘毅</a:t>
                      </a:r>
                      <a:r>
                        <a:rPr lang="en-US" sz="1600" u="none">
                          <a:effectLst/>
                        </a:rPr>
                        <a:t>1-124</a:t>
                      </a:r>
                      <a:endParaRPr lang="zh-CN" sz="1600" u="none">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extLst>
                  <a:ext uri="{0D108BD9-81ED-4DB2-BD59-A6C34878D82A}">
                    <a16:rowId xmlns:a16="http://schemas.microsoft.com/office/drawing/2014/main" val="418225306"/>
                  </a:ext>
                </a:extLst>
              </a:tr>
              <a:tr h="709473">
                <a:tc>
                  <a:txBody>
                    <a:bodyPr/>
                    <a:lstStyle/>
                    <a:p>
                      <a:pPr algn="ctr">
                        <a:spcAft>
                          <a:spcPts val="0"/>
                        </a:spcAft>
                      </a:pPr>
                      <a:r>
                        <a:rPr lang="zh-CN" sz="1600" u="none">
                          <a:effectLst/>
                        </a:rPr>
                        <a:t>吕迪</a:t>
                      </a:r>
                      <a:endParaRPr lang="zh-CN" sz="1600" u="none">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tc>
                  <a:txBody>
                    <a:bodyPr/>
                    <a:lstStyle/>
                    <a:p>
                      <a:pPr algn="ctr">
                        <a:spcAft>
                          <a:spcPts val="0"/>
                        </a:spcAft>
                      </a:pPr>
                      <a:r>
                        <a:rPr lang="en-US" sz="1600" u="none">
                          <a:effectLst/>
                        </a:rPr>
                        <a:t>17306413358</a:t>
                      </a:r>
                      <a:endParaRPr lang="zh-CN" sz="1600" u="none">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tc>
                  <a:txBody>
                    <a:bodyPr/>
                    <a:lstStyle/>
                    <a:p>
                      <a:pPr algn="ctr">
                        <a:spcAft>
                          <a:spcPts val="0"/>
                        </a:spcAft>
                      </a:pPr>
                      <a:r>
                        <a:rPr lang="en-US" sz="1600" u="none">
                          <a:effectLst/>
                        </a:rPr>
                        <a:t>31504251</a:t>
                      </a:r>
                      <a:endParaRPr lang="zh-CN" sz="1600" u="none">
                        <a:effectLst/>
                      </a:endParaRPr>
                    </a:p>
                    <a:p>
                      <a:pPr algn="ctr">
                        <a:spcAft>
                          <a:spcPts val="0"/>
                        </a:spcAft>
                      </a:pPr>
                      <a:r>
                        <a:rPr lang="en-US" sz="1600" u="none">
                          <a:effectLst/>
                        </a:rPr>
                        <a:t>@stu.zucc.edu.cn</a:t>
                      </a:r>
                      <a:endParaRPr lang="zh-CN" sz="1600" u="none">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tc>
                  <a:txBody>
                    <a:bodyPr/>
                    <a:lstStyle/>
                    <a:p>
                      <a:pPr algn="ctr">
                        <a:spcAft>
                          <a:spcPts val="0"/>
                        </a:spcAft>
                      </a:pPr>
                      <a:r>
                        <a:rPr lang="en-US" sz="1600" u="none">
                          <a:effectLst/>
                        </a:rPr>
                        <a:t>di62289</a:t>
                      </a:r>
                      <a:endParaRPr lang="zh-CN" sz="1600" u="none">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tc>
                  <a:txBody>
                    <a:bodyPr/>
                    <a:lstStyle/>
                    <a:p>
                      <a:pPr algn="ctr">
                        <a:spcAft>
                          <a:spcPts val="0"/>
                        </a:spcAft>
                      </a:pPr>
                      <a:r>
                        <a:rPr lang="en-US" sz="1600" u="none">
                          <a:effectLst/>
                        </a:rPr>
                        <a:t>935162289</a:t>
                      </a:r>
                      <a:endParaRPr lang="zh-CN" sz="1600" u="none">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tc>
                  <a:txBody>
                    <a:bodyPr/>
                    <a:lstStyle/>
                    <a:p>
                      <a:pPr algn="ctr">
                        <a:spcAft>
                          <a:spcPts val="0"/>
                        </a:spcAft>
                      </a:pPr>
                      <a:r>
                        <a:rPr lang="zh-CN" sz="1600" u="none">
                          <a:effectLst/>
                        </a:rPr>
                        <a:t>求真</a:t>
                      </a:r>
                      <a:r>
                        <a:rPr lang="en-US" sz="1600" u="none">
                          <a:effectLst/>
                        </a:rPr>
                        <a:t>1-125</a:t>
                      </a:r>
                      <a:endParaRPr lang="zh-CN" sz="1600" u="none">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extLst>
                  <a:ext uri="{0D108BD9-81ED-4DB2-BD59-A6C34878D82A}">
                    <a16:rowId xmlns:a16="http://schemas.microsoft.com/office/drawing/2014/main" val="1731841422"/>
                  </a:ext>
                </a:extLst>
              </a:tr>
              <a:tr h="945963">
                <a:tc>
                  <a:txBody>
                    <a:bodyPr/>
                    <a:lstStyle/>
                    <a:p>
                      <a:pPr algn="ctr">
                        <a:spcAft>
                          <a:spcPts val="0"/>
                        </a:spcAft>
                      </a:pPr>
                      <a:r>
                        <a:rPr lang="zh-CN" sz="1600" u="none">
                          <a:effectLst/>
                        </a:rPr>
                        <a:t>杨枨</a:t>
                      </a:r>
                      <a:endParaRPr lang="zh-CN" sz="1600" u="none">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tc>
                  <a:txBody>
                    <a:bodyPr/>
                    <a:lstStyle/>
                    <a:p>
                      <a:pPr algn="ctr">
                        <a:spcAft>
                          <a:spcPts val="0"/>
                        </a:spcAft>
                      </a:pPr>
                      <a:r>
                        <a:rPr lang="en-US" sz="1600" u="none">
                          <a:effectLst/>
                        </a:rPr>
                        <a:t>13357102333</a:t>
                      </a:r>
                      <a:endParaRPr lang="zh-CN" sz="1600" u="none">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tc>
                  <a:txBody>
                    <a:bodyPr/>
                    <a:lstStyle/>
                    <a:p>
                      <a:pPr algn="ctr">
                        <a:spcAft>
                          <a:spcPts val="0"/>
                        </a:spcAft>
                      </a:pPr>
                      <a:r>
                        <a:rPr lang="en-US" sz="1600" u="none">
                          <a:effectLst/>
                        </a:rPr>
                        <a:t>yangc</a:t>
                      </a:r>
                      <a:endParaRPr lang="zh-CN" sz="1600" u="none">
                        <a:effectLst/>
                      </a:endParaRPr>
                    </a:p>
                    <a:p>
                      <a:pPr algn="ctr">
                        <a:spcAft>
                          <a:spcPts val="0"/>
                        </a:spcAft>
                      </a:pPr>
                      <a:r>
                        <a:rPr lang="en-US" sz="1600" u="none">
                          <a:effectLst/>
                        </a:rPr>
                        <a:t>@zucc.edu.cn</a:t>
                      </a:r>
                      <a:endParaRPr lang="zh-CN" sz="1600" u="none">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tc>
                  <a:txBody>
                    <a:bodyPr/>
                    <a:lstStyle/>
                    <a:p>
                      <a:pPr algn="ctr">
                        <a:spcAft>
                          <a:spcPts val="0"/>
                        </a:spcAft>
                      </a:pPr>
                      <a:r>
                        <a:rPr lang="en-US" sz="1600" u="none">
                          <a:effectLst/>
                        </a:rPr>
                        <a:t>HolleyYang</a:t>
                      </a:r>
                      <a:endParaRPr lang="zh-CN" sz="1600" u="none">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tc>
                  <a:txBody>
                    <a:bodyPr/>
                    <a:lstStyle/>
                    <a:p>
                      <a:pPr algn="ctr">
                        <a:spcAft>
                          <a:spcPts val="0"/>
                        </a:spcAft>
                      </a:pPr>
                      <a:r>
                        <a:rPr lang="zh-CN" sz="1600" u="none">
                          <a:effectLst/>
                        </a:rPr>
                        <a:t>暂无</a:t>
                      </a:r>
                      <a:endParaRPr lang="zh-CN" sz="1600" u="none">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tc>
                  <a:txBody>
                    <a:bodyPr/>
                    <a:lstStyle/>
                    <a:p>
                      <a:pPr algn="ctr">
                        <a:spcAft>
                          <a:spcPts val="0"/>
                        </a:spcAft>
                      </a:pPr>
                      <a:r>
                        <a:rPr lang="zh-CN" sz="1600" u="none" dirty="0">
                          <a:effectLst/>
                        </a:rPr>
                        <a:t>理</a:t>
                      </a:r>
                      <a:r>
                        <a:rPr lang="en-US" sz="1600" u="none" dirty="0" smtClean="0">
                          <a:effectLst/>
                        </a:rPr>
                        <a:t>4-504</a:t>
                      </a:r>
                      <a:endParaRPr lang="zh-CN" sz="1600" u="none" dirty="0">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extLst>
                  <a:ext uri="{0D108BD9-81ED-4DB2-BD59-A6C34878D82A}">
                    <a16:rowId xmlns:a16="http://schemas.microsoft.com/office/drawing/2014/main" val="288156740"/>
                  </a:ext>
                </a:extLst>
              </a:tr>
              <a:tr h="709473">
                <a:tc>
                  <a:txBody>
                    <a:bodyPr/>
                    <a:lstStyle/>
                    <a:p>
                      <a:pPr algn="ctr">
                        <a:spcAft>
                          <a:spcPts val="0"/>
                        </a:spcAft>
                      </a:pPr>
                      <a:r>
                        <a:rPr lang="zh-CN" sz="1600" u="none">
                          <a:effectLst/>
                        </a:rPr>
                        <a:t>侯宏仑</a:t>
                      </a:r>
                      <a:endParaRPr lang="zh-CN" sz="1600" u="none">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tc>
                  <a:txBody>
                    <a:bodyPr/>
                    <a:lstStyle/>
                    <a:p>
                      <a:pPr algn="ctr">
                        <a:spcAft>
                          <a:spcPts val="0"/>
                        </a:spcAft>
                      </a:pPr>
                      <a:r>
                        <a:rPr lang="en-US" sz="1600" u="none">
                          <a:effectLst/>
                        </a:rPr>
                        <a:t>13071858629</a:t>
                      </a:r>
                      <a:endParaRPr lang="zh-CN" sz="1600" u="none">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tc>
                  <a:txBody>
                    <a:bodyPr/>
                    <a:lstStyle/>
                    <a:p>
                      <a:pPr algn="ctr">
                        <a:spcAft>
                          <a:spcPts val="0"/>
                        </a:spcAft>
                      </a:pPr>
                      <a:r>
                        <a:rPr lang="en-US" sz="1600" u="none">
                          <a:effectLst/>
                        </a:rPr>
                        <a:t>ubilabs</a:t>
                      </a:r>
                      <a:endParaRPr lang="zh-CN" sz="1600" u="none">
                        <a:effectLst/>
                      </a:endParaRPr>
                    </a:p>
                    <a:p>
                      <a:pPr algn="ctr">
                        <a:spcAft>
                          <a:spcPts val="0"/>
                        </a:spcAft>
                      </a:pPr>
                      <a:r>
                        <a:rPr lang="en-US" sz="1600" u="none">
                          <a:effectLst/>
                        </a:rPr>
                        <a:t>@zucc.edu.cn</a:t>
                      </a:r>
                      <a:endParaRPr lang="zh-CN" sz="1600" u="none">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tc>
                  <a:txBody>
                    <a:bodyPr/>
                    <a:lstStyle/>
                    <a:p>
                      <a:pPr algn="ctr">
                        <a:spcAft>
                          <a:spcPts val="0"/>
                        </a:spcAft>
                      </a:pPr>
                      <a:r>
                        <a:rPr lang="en-US" sz="1600" u="none">
                          <a:effectLst/>
                        </a:rPr>
                        <a:t>tuuuuuuuudou</a:t>
                      </a:r>
                      <a:endParaRPr lang="zh-CN" sz="1600" u="none">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tc>
                  <a:txBody>
                    <a:bodyPr/>
                    <a:lstStyle/>
                    <a:p>
                      <a:pPr algn="ctr">
                        <a:spcAft>
                          <a:spcPts val="0"/>
                        </a:spcAft>
                      </a:pPr>
                      <a:r>
                        <a:rPr lang="en-US" sz="1600" u="none">
                          <a:effectLst/>
                        </a:rPr>
                        <a:t>56689824</a:t>
                      </a:r>
                      <a:endParaRPr lang="zh-CN" sz="1600" u="none">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tc>
                  <a:txBody>
                    <a:bodyPr/>
                    <a:lstStyle/>
                    <a:p>
                      <a:pPr algn="ctr">
                        <a:spcAft>
                          <a:spcPts val="0"/>
                        </a:spcAft>
                      </a:pPr>
                      <a:r>
                        <a:rPr lang="zh-CN" sz="1600" u="none" dirty="0">
                          <a:effectLst/>
                        </a:rPr>
                        <a:t>理</a:t>
                      </a:r>
                      <a:r>
                        <a:rPr lang="en-US" sz="1600" u="none" dirty="0">
                          <a:effectLst/>
                        </a:rPr>
                        <a:t>4-501</a:t>
                      </a:r>
                      <a:endParaRPr lang="zh-CN" sz="1600" u="none" dirty="0">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extLst>
                  <a:ext uri="{0D108BD9-81ED-4DB2-BD59-A6C34878D82A}">
                    <a16:rowId xmlns:a16="http://schemas.microsoft.com/office/drawing/2014/main" val="3768209219"/>
                  </a:ext>
                </a:extLst>
              </a:tr>
            </a:tbl>
          </a:graphicData>
        </a:graphic>
      </p:graphicFrame>
    </p:spTree>
    <p:extLst>
      <p:ext uri="{BB962C8B-B14F-4D97-AF65-F5344CB8AC3E}">
        <p14:creationId xmlns:p14="http://schemas.microsoft.com/office/powerpoint/2010/main" val="10695686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056640" y="3220720"/>
            <a:ext cx="2479040" cy="2479040"/>
          </a:xfrm>
          <a:prstGeom prst="ellipse">
            <a:avLst/>
          </a:prstGeom>
          <a:solidFill>
            <a:srgbClr val="0070C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表格 1"/>
          <p:cNvGraphicFramePr/>
          <p:nvPr>
            <p:extLst>
              <p:ext uri="{D42A27DB-BD31-4B8C-83A1-F6EECF244321}">
                <p14:modId xmlns:p14="http://schemas.microsoft.com/office/powerpoint/2010/main" val="2927795091"/>
              </p:ext>
            </p:extLst>
          </p:nvPr>
        </p:nvGraphicFramePr>
        <p:xfrm>
          <a:off x="1518920" y="884555"/>
          <a:ext cx="10157460" cy="2765425"/>
        </p:xfrm>
        <a:graphic>
          <a:graphicData uri="http://schemas.openxmlformats.org/drawingml/2006/table">
            <a:tbl>
              <a:tblPr firstRow="1" bandRow="1">
                <a:tableStyleId>{5C22544A-7EE6-4342-B048-85BDC9FD1C3A}</a:tableStyleId>
              </a:tblPr>
              <a:tblGrid>
                <a:gridCol w="1692910">
                  <a:extLst>
                    <a:ext uri="{9D8B030D-6E8A-4147-A177-3AD203B41FA5}">
                      <a16:colId xmlns:a16="http://schemas.microsoft.com/office/drawing/2014/main" val="20000"/>
                    </a:ext>
                  </a:extLst>
                </a:gridCol>
                <a:gridCol w="1692910">
                  <a:extLst>
                    <a:ext uri="{9D8B030D-6E8A-4147-A177-3AD203B41FA5}">
                      <a16:colId xmlns:a16="http://schemas.microsoft.com/office/drawing/2014/main" val="20001"/>
                    </a:ext>
                  </a:extLst>
                </a:gridCol>
                <a:gridCol w="1692910">
                  <a:extLst>
                    <a:ext uri="{9D8B030D-6E8A-4147-A177-3AD203B41FA5}">
                      <a16:colId xmlns:a16="http://schemas.microsoft.com/office/drawing/2014/main" val="20002"/>
                    </a:ext>
                  </a:extLst>
                </a:gridCol>
                <a:gridCol w="1692910">
                  <a:extLst>
                    <a:ext uri="{9D8B030D-6E8A-4147-A177-3AD203B41FA5}">
                      <a16:colId xmlns:a16="http://schemas.microsoft.com/office/drawing/2014/main" val="20003"/>
                    </a:ext>
                  </a:extLst>
                </a:gridCol>
                <a:gridCol w="1692910">
                  <a:extLst>
                    <a:ext uri="{9D8B030D-6E8A-4147-A177-3AD203B41FA5}">
                      <a16:colId xmlns:a16="http://schemas.microsoft.com/office/drawing/2014/main" val="20004"/>
                    </a:ext>
                  </a:extLst>
                </a:gridCol>
                <a:gridCol w="1692910">
                  <a:extLst>
                    <a:ext uri="{9D8B030D-6E8A-4147-A177-3AD203B41FA5}">
                      <a16:colId xmlns:a16="http://schemas.microsoft.com/office/drawing/2014/main" val="20005"/>
                    </a:ext>
                  </a:extLst>
                </a:gridCol>
              </a:tblGrid>
              <a:tr h="486410">
                <a:tc>
                  <a:txBody>
                    <a:bodyPr/>
                    <a:lstStyle/>
                    <a:p>
                      <a:pPr indent="0" algn="ctr">
                        <a:buNone/>
                      </a:pPr>
                      <a:r>
                        <a:rPr lang="en-US" sz="2000" b="1">
                          <a:latin typeface="等线" panose="02010600030101010101" charset="-122"/>
                          <a:ea typeface="等线" panose="02010600030101010101" charset="-122"/>
                          <a:cs typeface="等线" panose="02010600030101010101" charset="-122"/>
                        </a:rPr>
                        <a:t>沟通计划</a:t>
                      </a:r>
                      <a:endParaRPr lang="en-US" altLang="en-US" sz="2000" b="1">
                        <a:latin typeface="等线" panose="02010600030101010101" charset="-122"/>
                        <a:ea typeface="等线" panose="02010600030101010101" charset="-122"/>
                        <a:cs typeface="等线" panose="02010600030101010101" charset="-122"/>
                      </a:endParaRPr>
                    </a:p>
                  </a:txBody>
                  <a:tcPr marL="68580" marR="68580" marT="0" marB="0"/>
                </a:tc>
                <a:tc>
                  <a:txBody>
                    <a:bodyPr/>
                    <a:lstStyle/>
                    <a:p>
                      <a:pPr indent="0" algn="ctr">
                        <a:buNone/>
                      </a:pPr>
                      <a:r>
                        <a:rPr lang="en-US" sz="2000" b="1">
                          <a:latin typeface="等线" panose="02010600030101010101" charset="-122"/>
                          <a:ea typeface="等线" panose="02010600030101010101" charset="-122"/>
                          <a:cs typeface="等线" panose="02010600030101010101" charset="-122"/>
                        </a:rPr>
                        <a:t>沟通方式</a:t>
                      </a:r>
                      <a:endParaRPr lang="en-US" altLang="en-US" sz="2000" b="1">
                        <a:latin typeface="等线" panose="02010600030101010101" charset="-122"/>
                        <a:ea typeface="等线" panose="02010600030101010101" charset="-122"/>
                        <a:cs typeface="等线" panose="02010600030101010101" charset="-122"/>
                      </a:endParaRPr>
                    </a:p>
                  </a:txBody>
                  <a:tcPr marL="68580" marR="68580" marT="0" marB="0"/>
                </a:tc>
                <a:tc>
                  <a:txBody>
                    <a:bodyPr/>
                    <a:lstStyle/>
                    <a:p>
                      <a:pPr indent="0" algn="ctr">
                        <a:buNone/>
                      </a:pPr>
                      <a:r>
                        <a:rPr lang="en-US" sz="2000" b="1">
                          <a:latin typeface="等线" panose="02010600030101010101" charset="-122"/>
                          <a:ea typeface="等线" panose="02010600030101010101" charset="-122"/>
                          <a:cs typeface="等线" panose="02010600030101010101" charset="-122"/>
                        </a:rPr>
                        <a:t>沟通地点</a:t>
                      </a:r>
                      <a:endParaRPr lang="en-US" altLang="en-US" sz="2000" b="1">
                        <a:latin typeface="等线" panose="02010600030101010101" charset="-122"/>
                        <a:ea typeface="等线" panose="02010600030101010101" charset="-122"/>
                        <a:cs typeface="等线" panose="02010600030101010101" charset="-122"/>
                      </a:endParaRPr>
                    </a:p>
                  </a:txBody>
                  <a:tcPr marL="68580" marR="68580" marT="0" marB="0"/>
                </a:tc>
                <a:tc>
                  <a:txBody>
                    <a:bodyPr/>
                    <a:lstStyle/>
                    <a:p>
                      <a:pPr indent="0" algn="ctr">
                        <a:buNone/>
                      </a:pPr>
                      <a:r>
                        <a:rPr lang="en-US" sz="2000" b="1">
                          <a:latin typeface="等线" panose="02010600030101010101" charset="-122"/>
                          <a:ea typeface="等线" panose="02010600030101010101" charset="-122"/>
                          <a:cs typeface="等线" panose="02010600030101010101" charset="-122"/>
                        </a:rPr>
                        <a:t>沟通时间</a:t>
                      </a:r>
                      <a:endParaRPr lang="en-US" altLang="en-US" sz="2000" b="1">
                        <a:latin typeface="等线" panose="02010600030101010101" charset="-122"/>
                        <a:ea typeface="等线" panose="02010600030101010101" charset="-122"/>
                        <a:cs typeface="等线" panose="02010600030101010101" charset="-122"/>
                      </a:endParaRPr>
                    </a:p>
                  </a:txBody>
                  <a:tcPr marL="68580" marR="68580" marT="0" marB="0"/>
                </a:tc>
                <a:tc>
                  <a:txBody>
                    <a:bodyPr/>
                    <a:lstStyle/>
                    <a:p>
                      <a:pPr indent="0" algn="ctr">
                        <a:buNone/>
                      </a:pPr>
                      <a:r>
                        <a:rPr lang="en-US" sz="2000" b="1">
                          <a:latin typeface="等线" panose="02010600030101010101" charset="-122"/>
                          <a:ea typeface="等线" panose="02010600030101010101" charset="-122"/>
                          <a:cs typeface="等线" panose="02010600030101010101" charset="-122"/>
                        </a:rPr>
                        <a:t>参与人员</a:t>
                      </a:r>
                      <a:endParaRPr lang="en-US" altLang="en-US" sz="2000" b="1">
                        <a:latin typeface="等线" panose="02010600030101010101" charset="-122"/>
                        <a:ea typeface="等线" panose="02010600030101010101" charset="-122"/>
                        <a:cs typeface="等线" panose="02010600030101010101" charset="-122"/>
                      </a:endParaRPr>
                    </a:p>
                  </a:txBody>
                  <a:tcPr marL="68580" marR="68580" marT="0" marB="0"/>
                </a:tc>
                <a:tc>
                  <a:txBody>
                    <a:bodyPr/>
                    <a:lstStyle/>
                    <a:p>
                      <a:pPr indent="0" algn="ctr">
                        <a:buNone/>
                      </a:pPr>
                      <a:r>
                        <a:rPr lang="en-US" sz="2000" b="1">
                          <a:latin typeface="等线" panose="02010600030101010101" charset="-122"/>
                          <a:ea typeface="等线" panose="02010600030101010101" charset="-122"/>
                          <a:cs typeface="等线" panose="02010600030101010101" charset="-122"/>
                        </a:rPr>
                        <a:t>产出</a:t>
                      </a:r>
                      <a:endParaRPr lang="en-US" altLang="en-US" sz="2000" b="1">
                        <a:latin typeface="等线" panose="02010600030101010101" charset="-122"/>
                        <a:ea typeface="等线" panose="02010600030101010101" charset="-122"/>
                        <a:cs typeface="等线" panose="02010600030101010101" charset="-122"/>
                      </a:endParaRPr>
                    </a:p>
                  </a:txBody>
                  <a:tcPr marL="68580" marR="68580" marT="0" marB="0"/>
                </a:tc>
                <a:extLst>
                  <a:ext uri="{0D108BD9-81ED-4DB2-BD59-A6C34878D82A}">
                    <a16:rowId xmlns:a16="http://schemas.microsoft.com/office/drawing/2014/main" val="10000"/>
                  </a:ext>
                </a:extLst>
              </a:tr>
              <a:tr h="701675">
                <a:tc>
                  <a:txBody>
                    <a:bodyPr/>
                    <a:lstStyle/>
                    <a:p>
                      <a:pPr indent="0" algn="ctr">
                        <a:buNone/>
                      </a:pPr>
                      <a:endParaRPr lang="en-US" sz="1800" b="0" dirty="0">
                        <a:latin typeface="宋体" panose="02010600030101010101" pitchFamily="2" charset="-122"/>
                        <a:ea typeface="宋体" panose="02010600030101010101" pitchFamily="2" charset="-122"/>
                        <a:cs typeface="宋体" panose="02010600030101010101" pitchFamily="2" charset="-122"/>
                      </a:endParaRPr>
                    </a:p>
                    <a:p>
                      <a:pPr indent="0" algn="ctr">
                        <a:buNone/>
                      </a:pPr>
                      <a:r>
                        <a:rPr lang="zh-CN" altLang="en-US" sz="1800" b="0" dirty="0" smtClean="0">
                          <a:latin typeface="宋体" panose="02010600030101010101" pitchFamily="2" charset="-122"/>
                          <a:ea typeface="宋体" panose="02010600030101010101" pitchFamily="2" charset="-122"/>
                          <a:cs typeface="宋体" panose="02010600030101010101" pitchFamily="2" charset="-122"/>
                        </a:rPr>
                        <a:t>每周</a:t>
                      </a:r>
                      <a:r>
                        <a:rPr lang="en-US" sz="1800" b="0" dirty="0" err="1" smtClean="0">
                          <a:latin typeface="宋体" panose="02010600030101010101" pitchFamily="2" charset="-122"/>
                          <a:ea typeface="宋体" panose="02010600030101010101" pitchFamily="2" charset="-122"/>
                          <a:cs typeface="宋体" panose="02010600030101010101" pitchFamily="2" charset="-122"/>
                        </a:rPr>
                        <a:t>会议</a:t>
                      </a: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座谈开会</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理四4楼东北角</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周四下午课后</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会议纪要/录音文件</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001"/>
                  </a:ext>
                </a:extLst>
              </a:tr>
              <a:tr h="701040">
                <a:tc>
                  <a:txBody>
                    <a:bodyPr/>
                    <a:lstStyle/>
                    <a:p>
                      <a:pPr indent="0" algn="ctr">
                        <a:buNone/>
                      </a:pPr>
                      <a:endParaRPr lang="en-US" sz="1800" b="0" dirty="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dirty="0" err="1">
                          <a:latin typeface="宋体" panose="02010600030101010101" pitchFamily="2" charset="-122"/>
                          <a:ea typeface="宋体" panose="02010600030101010101" pitchFamily="2" charset="-122"/>
                          <a:cs typeface="宋体" panose="02010600030101010101" pitchFamily="2" charset="-122"/>
                        </a:rPr>
                        <a:t>日常进度报告</a:t>
                      </a: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dirty="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dirty="0" err="1">
                          <a:latin typeface="宋体" panose="02010600030101010101" pitchFamily="2" charset="-122"/>
                          <a:ea typeface="宋体" panose="02010600030101010101" pitchFamily="2" charset="-122"/>
                          <a:cs typeface="宋体" panose="02010600030101010101" pitchFamily="2" charset="-122"/>
                        </a:rPr>
                        <a:t>QQ群报告</a:t>
                      </a: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dirty="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dirty="0" err="1">
                          <a:latin typeface="宋体" panose="02010600030101010101" pitchFamily="2" charset="-122"/>
                          <a:ea typeface="宋体" panose="02010600030101010101" pitchFamily="2" charset="-122"/>
                          <a:cs typeface="宋体" panose="02010600030101010101" pitchFamily="2" charset="-122"/>
                        </a:rPr>
                        <a:t>网络</a:t>
                      </a: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每天23:00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dirty="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dirty="0" err="1">
                          <a:latin typeface="宋体" panose="02010600030101010101" pitchFamily="2" charset="-122"/>
                          <a:ea typeface="宋体" panose="02010600030101010101" pitchFamily="2" charset="-122"/>
                          <a:cs typeface="宋体" panose="02010600030101010101" pitchFamily="2" charset="-122"/>
                        </a:rPr>
                        <a:t>全体成员</a:t>
                      </a: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dirty="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dirty="0">
                          <a:latin typeface="宋体" panose="02010600030101010101" pitchFamily="2" charset="-122"/>
                          <a:ea typeface="宋体" panose="02010600030101010101" pitchFamily="2" charset="-122"/>
                          <a:cs typeface="宋体" panose="02010600030101010101" pitchFamily="2" charset="-122"/>
                        </a:rPr>
                        <a:t>无</a:t>
                      </a: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002"/>
                  </a:ext>
                </a:extLst>
              </a:tr>
              <a:tr h="876300">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访谈</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座谈开会</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根据每次的预约地点</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dirty="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dirty="0" err="1">
                          <a:latin typeface="宋体" panose="02010600030101010101" pitchFamily="2" charset="-122"/>
                          <a:ea typeface="宋体" panose="02010600030101010101" pitchFamily="2" charset="-122"/>
                          <a:cs typeface="宋体" panose="02010600030101010101" pitchFamily="2" charset="-122"/>
                        </a:rPr>
                        <a:t>根据每次的预约时间</a:t>
                      </a: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全体组员和用户代表</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dirty="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dirty="0" err="1">
                          <a:latin typeface="宋体" panose="02010600030101010101" pitchFamily="2" charset="-122"/>
                          <a:ea typeface="宋体" panose="02010600030101010101" pitchFamily="2" charset="-122"/>
                          <a:cs typeface="宋体" panose="02010600030101010101" pitchFamily="2" charset="-122"/>
                        </a:rPr>
                        <a:t>会议纪要</a:t>
                      </a:r>
                      <a:r>
                        <a:rPr lang="en-US" sz="1800" b="0" dirty="0">
                          <a:latin typeface="宋体" panose="02010600030101010101" pitchFamily="2" charset="-122"/>
                          <a:ea typeface="宋体" panose="02010600030101010101" pitchFamily="2" charset="-122"/>
                          <a:cs typeface="宋体" panose="02010600030101010101" pitchFamily="2" charset="-122"/>
                        </a:rPr>
                        <a:t>/</a:t>
                      </a:r>
                      <a:r>
                        <a:rPr lang="en-US" sz="1800" b="0" dirty="0" err="1">
                          <a:latin typeface="宋体" panose="02010600030101010101" pitchFamily="2" charset="-122"/>
                          <a:ea typeface="宋体" panose="02010600030101010101" pitchFamily="2" charset="-122"/>
                          <a:cs typeface="宋体" panose="02010600030101010101" pitchFamily="2" charset="-122"/>
                        </a:rPr>
                        <a:t>录音文件</a:t>
                      </a: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003"/>
                  </a:ext>
                </a:extLst>
              </a:tr>
            </a:tbl>
          </a:graphicData>
        </a:graphic>
      </p:graphicFrame>
      <p:sp>
        <p:nvSpPr>
          <p:cNvPr id="5" name="文本框 4"/>
          <p:cNvSpPr txBox="1"/>
          <p:nvPr/>
        </p:nvSpPr>
        <p:spPr>
          <a:xfrm>
            <a:off x="675005" y="1106805"/>
            <a:ext cx="551815" cy="2002155"/>
          </a:xfrm>
          <a:prstGeom prst="rect">
            <a:avLst/>
          </a:prstGeom>
          <a:noFill/>
        </p:spPr>
        <p:txBody>
          <a:bodyPr vert="eaVert" wrap="square" rtlCol="0">
            <a:spAutoFit/>
          </a:bodyPr>
          <a:lstStyle/>
          <a:p>
            <a:r>
              <a:rPr lang="zh-CN" altLang="en-US" sz="2400" b="1" dirty="0">
                <a:solidFill>
                  <a:schemeClr val="tx1">
                    <a:lumMod val="75000"/>
                    <a:lumOff val="25000"/>
                  </a:schemeClr>
                </a:solidFill>
                <a:uFillTx/>
                <a:ea typeface="华文新魏" panose="02010800040101010101" charset="-122"/>
                <a:sym typeface="+mn-ea"/>
              </a:rPr>
              <a:t>正式沟通计划</a:t>
            </a:r>
          </a:p>
        </p:txBody>
      </p:sp>
      <p:sp>
        <p:nvSpPr>
          <p:cNvPr id="6" name="文本框 5"/>
          <p:cNvSpPr txBox="1"/>
          <p:nvPr/>
        </p:nvSpPr>
        <p:spPr>
          <a:xfrm>
            <a:off x="675005" y="4290060"/>
            <a:ext cx="551815" cy="2002155"/>
          </a:xfrm>
          <a:prstGeom prst="rect">
            <a:avLst/>
          </a:prstGeom>
          <a:noFill/>
        </p:spPr>
        <p:txBody>
          <a:bodyPr vert="eaVert" wrap="square" rtlCol="0">
            <a:spAutoFit/>
          </a:bodyPr>
          <a:lstStyle/>
          <a:p>
            <a:r>
              <a:rPr lang="zh-CN" altLang="en-US" sz="2400" b="1" dirty="0">
                <a:solidFill>
                  <a:schemeClr val="tx1">
                    <a:lumMod val="75000"/>
                    <a:lumOff val="25000"/>
                  </a:schemeClr>
                </a:solidFill>
                <a:uFillTx/>
                <a:ea typeface="华文新魏" panose="02010800040101010101" charset="-122"/>
                <a:sym typeface="+mn-ea"/>
              </a:rPr>
              <a:t>非式沟通计划</a:t>
            </a:r>
          </a:p>
        </p:txBody>
      </p:sp>
      <p:graphicFrame>
        <p:nvGraphicFramePr>
          <p:cNvPr id="8" name="表格 7"/>
          <p:cNvGraphicFramePr/>
          <p:nvPr>
            <p:extLst>
              <p:ext uri="{D42A27DB-BD31-4B8C-83A1-F6EECF244321}">
                <p14:modId xmlns:p14="http://schemas.microsoft.com/office/powerpoint/2010/main" val="3446662466"/>
              </p:ext>
            </p:extLst>
          </p:nvPr>
        </p:nvGraphicFramePr>
        <p:xfrm>
          <a:off x="1518920" y="4196715"/>
          <a:ext cx="10157460" cy="2095500"/>
        </p:xfrm>
        <a:graphic>
          <a:graphicData uri="http://schemas.openxmlformats.org/drawingml/2006/table">
            <a:tbl>
              <a:tblPr firstRow="1" bandRow="1">
                <a:tableStyleId>{5C22544A-7EE6-4342-B048-85BDC9FD1C3A}</a:tableStyleId>
              </a:tblPr>
              <a:tblGrid>
                <a:gridCol w="1692910">
                  <a:extLst>
                    <a:ext uri="{9D8B030D-6E8A-4147-A177-3AD203B41FA5}">
                      <a16:colId xmlns:a16="http://schemas.microsoft.com/office/drawing/2014/main" val="20000"/>
                    </a:ext>
                  </a:extLst>
                </a:gridCol>
                <a:gridCol w="1692910">
                  <a:extLst>
                    <a:ext uri="{9D8B030D-6E8A-4147-A177-3AD203B41FA5}">
                      <a16:colId xmlns:a16="http://schemas.microsoft.com/office/drawing/2014/main" val="20001"/>
                    </a:ext>
                  </a:extLst>
                </a:gridCol>
                <a:gridCol w="1692910">
                  <a:extLst>
                    <a:ext uri="{9D8B030D-6E8A-4147-A177-3AD203B41FA5}">
                      <a16:colId xmlns:a16="http://schemas.microsoft.com/office/drawing/2014/main" val="20002"/>
                    </a:ext>
                  </a:extLst>
                </a:gridCol>
                <a:gridCol w="1692910">
                  <a:extLst>
                    <a:ext uri="{9D8B030D-6E8A-4147-A177-3AD203B41FA5}">
                      <a16:colId xmlns:a16="http://schemas.microsoft.com/office/drawing/2014/main" val="20003"/>
                    </a:ext>
                  </a:extLst>
                </a:gridCol>
                <a:gridCol w="1692910">
                  <a:extLst>
                    <a:ext uri="{9D8B030D-6E8A-4147-A177-3AD203B41FA5}">
                      <a16:colId xmlns:a16="http://schemas.microsoft.com/office/drawing/2014/main" val="20004"/>
                    </a:ext>
                  </a:extLst>
                </a:gridCol>
                <a:gridCol w="1692910">
                  <a:extLst>
                    <a:ext uri="{9D8B030D-6E8A-4147-A177-3AD203B41FA5}">
                      <a16:colId xmlns:a16="http://schemas.microsoft.com/office/drawing/2014/main" val="20005"/>
                    </a:ext>
                  </a:extLst>
                </a:gridCol>
              </a:tblGrid>
              <a:tr h="698500">
                <a:tc>
                  <a:txBody>
                    <a:bodyPr/>
                    <a:lstStyle/>
                    <a:p>
                      <a:pPr indent="0" algn="ctr">
                        <a:buNone/>
                      </a:pPr>
                      <a:endParaRPr lang="en-US" sz="1800" b="1">
                        <a:latin typeface="等线" panose="02010600030101010101" charset="-122"/>
                        <a:ea typeface="等线" panose="02010600030101010101" charset="-122"/>
                        <a:cs typeface="等线" panose="02010600030101010101" charset="-122"/>
                      </a:endParaRPr>
                    </a:p>
                    <a:p>
                      <a:pPr indent="0" algn="ctr">
                        <a:buNone/>
                      </a:pPr>
                      <a:r>
                        <a:rPr lang="en-US" sz="1800" b="1">
                          <a:latin typeface="等线" panose="02010600030101010101" charset="-122"/>
                          <a:ea typeface="等线" panose="02010600030101010101" charset="-122"/>
                          <a:cs typeface="等线" panose="02010600030101010101" charset="-122"/>
                        </a:rPr>
                        <a:t>沟通计划</a:t>
                      </a:r>
                      <a:endParaRPr lang="en-US" altLang="en-US" sz="1800" b="1">
                        <a:latin typeface="等线" panose="02010600030101010101" charset="-122"/>
                        <a:ea typeface="等线" panose="02010600030101010101" charset="-122"/>
                        <a:cs typeface="等线" panose="02010600030101010101" charset="-122"/>
                      </a:endParaRPr>
                    </a:p>
                  </a:txBody>
                  <a:tcPr marL="68580" marR="68580" marT="0" marB="0"/>
                </a:tc>
                <a:tc>
                  <a:txBody>
                    <a:bodyPr/>
                    <a:lstStyle/>
                    <a:p>
                      <a:pPr indent="0" algn="ctr">
                        <a:buNone/>
                      </a:pPr>
                      <a:endParaRPr lang="en-US" sz="1800" b="1">
                        <a:latin typeface="等线" panose="02010600030101010101" charset="-122"/>
                        <a:ea typeface="等线" panose="02010600030101010101" charset="-122"/>
                        <a:cs typeface="等线" panose="02010600030101010101" charset="-122"/>
                      </a:endParaRPr>
                    </a:p>
                    <a:p>
                      <a:pPr indent="0" algn="ctr">
                        <a:buNone/>
                      </a:pPr>
                      <a:r>
                        <a:rPr lang="en-US" sz="1800" b="1">
                          <a:latin typeface="等线" panose="02010600030101010101" charset="-122"/>
                          <a:ea typeface="等线" panose="02010600030101010101" charset="-122"/>
                          <a:cs typeface="等线" panose="02010600030101010101" charset="-122"/>
                        </a:rPr>
                        <a:t>沟通方式</a:t>
                      </a:r>
                      <a:endParaRPr lang="en-US" altLang="en-US" sz="1800" b="1">
                        <a:latin typeface="等线" panose="02010600030101010101" charset="-122"/>
                        <a:ea typeface="等线" panose="02010600030101010101" charset="-122"/>
                        <a:cs typeface="等线" panose="02010600030101010101" charset="-122"/>
                      </a:endParaRPr>
                    </a:p>
                  </a:txBody>
                  <a:tcPr marL="68580" marR="68580" marT="0" marB="0"/>
                </a:tc>
                <a:tc>
                  <a:txBody>
                    <a:bodyPr/>
                    <a:lstStyle/>
                    <a:p>
                      <a:pPr indent="0" algn="ctr">
                        <a:buNone/>
                      </a:pPr>
                      <a:endParaRPr lang="en-US" sz="1800" b="1">
                        <a:latin typeface="等线" panose="02010600030101010101" charset="-122"/>
                        <a:ea typeface="等线" panose="02010600030101010101" charset="-122"/>
                        <a:cs typeface="等线" panose="02010600030101010101" charset="-122"/>
                      </a:endParaRPr>
                    </a:p>
                    <a:p>
                      <a:pPr indent="0" algn="ctr">
                        <a:buNone/>
                      </a:pPr>
                      <a:r>
                        <a:rPr lang="en-US" sz="1800" b="1">
                          <a:latin typeface="等线" panose="02010600030101010101" charset="-122"/>
                          <a:ea typeface="等线" panose="02010600030101010101" charset="-122"/>
                          <a:cs typeface="等线" panose="02010600030101010101" charset="-122"/>
                        </a:rPr>
                        <a:t>沟通地点</a:t>
                      </a:r>
                      <a:endParaRPr lang="en-US" altLang="en-US" sz="1800" b="1">
                        <a:latin typeface="等线" panose="02010600030101010101" charset="-122"/>
                        <a:ea typeface="等线" panose="02010600030101010101" charset="-122"/>
                        <a:cs typeface="等线" panose="02010600030101010101" charset="-122"/>
                      </a:endParaRPr>
                    </a:p>
                  </a:txBody>
                  <a:tcPr marL="68580" marR="68580" marT="0" marB="0"/>
                </a:tc>
                <a:tc>
                  <a:txBody>
                    <a:bodyPr/>
                    <a:lstStyle/>
                    <a:p>
                      <a:pPr indent="0" algn="ctr">
                        <a:buNone/>
                      </a:pPr>
                      <a:endParaRPr lang="en-US" sz="1800" b="1">
                        <a:latin typeface="等线" panose="02010600030101010101" charset="-122"/>
                        <a:ea typeface="等线" panose="02010600030101010101" charset="-122"/>
                        <a:cs typeface="等线" panose="02010600030101010101" charset="-122"/>
                      </a:endParaRPr>
                    </a:p>
                    <a:p>
                      <a:pPr indent="0" algn="ctr">
                        <a:buNone/>
                      </a:pPr>
                      <a:r>
                        <a:rPr lang="en-US" sz="1800" b="1">
                          <a:latin typeface="等线" panose="02010600030101010101" charset="-122"/>
                          <a:ea typeface="等线" panose="02010600030101010101" charset="-122"/>
                          <a:cs typeface="等线" panose="02010600030101010101" charset="-122"/>
                        </a:rPr>
                        <a:t>沟通时间</a:t>
                      </a:r>
                      <a:endParaRPr lang="en-US" altLang="en-US" sz="1800" b="1">
                        <a:latin typeface="等线" panose="02010600030101010101" charset="-122"/>
                        <a:ea typeface="等线" panose="02010600030101010101" charset="-122"/>
                        <a:cs typeface="等线" panose="02010600030101010101" charset="-122"/>
                      </a:endParaRPr>
                    </a:p>
                  </a:txBody>
                  <a:tcPr marL="68580" marR="68580" marT="0" marB="0"/>
                </a:tc>
                <a:tc>
                  <a:txBody>
                    <a:bodyPr/>
                    <a:lstStyle/>
                    <a:p>
                      <a:pPr indent="0" algn="ctr">
                        <a:buNone/>
                      </a:pPr>
                      <a:endParaRPr lang="en-US" sz="1800" b="1">
                        <a:latin typeface="等线" panose="02010600030101010101" charset="-122"/>
                        <a:ea typeface="等线" panose="02010600030101010101" charset="-122"/>
                        <a:cs typeface="等线" panose="02010600030101010101" charset="-122"/>
                      </a:endParaRPr>
                    </a:p>
                    <a:p>
                      <a:pPr indent="0" algn="ctr">
                        <a:buNone/>
                      </a:pPr>
                      <a:r>
                        <a:rPr lang="en-US" sz="1800" b="1">
                          <a:latin typeface="等线" panose="02010600030101010101" charset="-122"/>
                          <a:ea typeface="等线" panose="02010600030101010101" charset="-122"/>
                          <a:cs typeface="等线" panose="02010600030101010101" charset="-122"/>
                        </a:rPr>
                        <a:t>参与人员</a:t>
                      </a:r>
                      <a:endParaRPr lang="en-US" altLang="en-US" sz="1800" b="1">
                        <a:latin typeface="等线" panose="02010600030101010101" charset="-122"/>
                        <a:ea typeface="等线" panose="02010600030101010101" charset="-122"/>
                        <a:cs typeface="等线" panose="02010600030101010101" charset="-122"/>
                      </a:endParaRPr>
                    </a:p>
                  </a:txBody>
                  <a:tcPr marL="68580" marR="68580" marT="0" marB="0"/>
                </a:tc>
                <a:tc>
                  <a:txBody>
                    <a:bodyPr/>
                    <a:lstStyle/>
                    <a:p>
                      <a:pPr indent="0" algn="ctr">
                        <a:buNone/>
                      </a:pPr>
                      <a:endParaRPr lang="en-US" sz="1800" b="1">
                        <a:latin typeface="等线" panose="02010600030101010101" charset="-122"/>
                        <a:ea typeface="等线" panose="02010600030101010101" charset="-122"/>
                        <a:cs typeface="等线" panose="02010600030101010101" charset="-122"/>
                      </a:endParaRPr>
                    </a:p>
                    <a:p>
                      <a:pPr indent="0" algn="ctr">
                        <a:buNone/>
                      </a:pPr>
                      <a:r>
                        <a:rPr lang="en-US" sz="1800" b="1">
                          <a:latin typeface="等线" panose="02010600030101010101" charset="-122"/>
                          <a:ea typeface="等线" panose="02010600030101010101" charset="-122"/>
                          <a:cs typeface="等线" panose="02010600030101010101" charset="-122"/>
                        </a:rPr>
                        <a:t>产出</a:t>
                      </a:r>
                      <a:endParaRPr lang="en-US" altLang="en-US" sz="1800" b="1">
                        <a:latin typeface="等线" panose="02010600030101010101" charset="-122"/>
                        <a:ea typeface="等线" panose="02010600030101010101" charset="-122"/>
                        <a:cs typeface="等线" panose="02010600030101010101" charset="-122"/>
                      </a:endParaRPr>
                    </a:p>
                  </a:txBody>
                  <a:tcPr marL="68580" marR="68580" marT="0" marB="0"/>
                </a:tc>
                <a:extLst>
                  <a:ext uri="{0D108BD9-81ED-4DB2-BD59-A6C34878D82A}">
                    <a16:rowId xmlns:a16="http://schemas.microsoft.com/office/drawing/2014/main" val="10000"/>
                  </a:ext>
                </a:extLst>
              </a:tr>
              <a:tr h="698500">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日常沟通</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dirty="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dirty="0" err="1">
                          <a:latin typeface="宋体" panose="02010600030101010101" pitchFamily="2" charset="-122"/>
                          <a:ea typeface="宋体" panose="02010600030101010101" pitchFamily="2" charset="-122"/>
                          <a:cs typeface="宋体" panose="02010600030101010101" pitchFamily="2" charset="-122"/>
                        </a:rPr>
                        <a:t>面谈</a:t>
                      </a: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随机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随机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无</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001"/>
                  </a:ext>
                </a:extLst>
              </a:tr>
              <a:tr h="698500">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日常沟通</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dirty="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dirty="0" smtClean="0">
                          <a:latin typeface="宋体" panose="02010600030101010101" pitchFamily="2" charset="-122"/>
                          <a:ea typeface="宋体" panose="02010600030101010101" pitchFamily="2" charset="-122"/>
                          <a:cs typeface="宋体" panose="02010600030101010101" pitchFamily="2" charset="-122"/>
                        </a:rPr>
                        <a:t>QQ/</a:t>
                      </a:r>
                      <a:r>
                        <a:rPr lang="zh-CN" altLang="en-US" sz="1800" b="0" dirty="0" smtClean="0">
                          <a:latin typeface="宋体" panose="02010600030101010101" pitchFamily="2" charset="-122"/>
                          <a:ea typeface="宋体" panose="02010600030101010101" pitchFamily="2" charset="-122"/>
                          <a:cs typeface="宋体" panose="02010600030101010101" pitchFamily="2" charset="-122"/>
                        </a:rPr>
                        <a:t>微信</a:t>
                      </a: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dirty="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dirty="0" err="1">
                          <a:latin typeface="宋体" panose="02010600030101010101" pitchFamily="2" charset="-122"/>
                          <a:ea typeface="宋体" panose="02010600030101010101" pitchFamily="2" charset="-122"/>
                          <a:cs typeface="宋体" panose="02010600030101010101" pitchFamily="2" charset="-122"/>
                        </a:rPr>
                        <a:t>网络</a:t>
                      </a: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随机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dirty="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dirty="0">
                          <a:latin typeface="宋体" panose="02010600030101010101" pitchFamily="2" charset="-122"/>
                          <a:ea typeface="宋体" panose="02010600030101010101" pitchFamily="2" charset="-122"/>
                          <a:cs typeface="宋体" panose="02010600030101010101" pitchFamily="2" charset="-122"/>
                        </a:rPr>
                        <a:t>无</a:t>
                      </a: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002"/>
                  </a:ext>
                </a:extLst>
              </a:tr>
            </a:tbl>
          </a:graphicData>
        </a:graphic>
      </p:graphicFrame>
      <p:sp>
        <p:nvSpPr>
          <p:cNvPr id="9" name="矩形 8"/>
          <p:cNvSpPr/>
          <p:nvPr/>
        </p:nvSpPr>
        <p:spPr>
          <a:xfrm>
            <a:off x="1408042" y="295508"/>
            <a:ext cx="1813317" cy="369332"/>
          </a:xfrm>
          <a:prstGeom prst="rect">
            <a:avLst/>
          </a:prstGeom>
        </p:spPr>
        <p:txBody>
          <a:bodyPr wrap="none">
            <a:spAutoFit/>
          </a:bodyPr>
          <a:lstStyle/>
          <a:p>
            <a:r>
              <a:rPr lang="en-US" altLang="zh-CN" b="1" dirty="0" smtClean="0">
                <a:solidFill>
                  <a:schemeClr val="tx1">
                    <a:lumMod val="75000"/>
                    <a:lumOff val="25000"/>
                  </a:schemeClr>
                </a:solidFill>
                <a:latin typeface="黑体" panose="02010609060101010101" pitchFamily="49" charset="-122"/>
                <a:ea typeface="黑体" panose="02010609060101010101" pitchFamily="49" charset="-122"/>
              </a:rPr>
              <a:t>6.</a:t>
            </a:r>
            <a:r>
              <a:rPr lang="zh-CN" altLang="en-US" b="1" dirty="0" smtClean="0">
                <a:solidFill>
                  <a:schemeClr val="tx1">
                    <a:lumMod val="75000"/>
                    <a:lumOff val="25000"/>
                  </a:schemeClr>
                </a:solidFill>
                <a:latin typeface="黑体" panose="02010609060101010101" pitchFamily="49" charset="-122"/>
                <a:ea typeface="黑体" panose="02010609060101010101" pitchFamily="49" charset="-122"/>
              </a:rPr>
              <a:t>沟通管理计划</a:t>
            </a:r>
            <a:endParaRPr lang="zh-CN" altLang="en-US" b="1" dirty="0">
              <a:solidFill>
                <a:schemeClr val="tx1">
                  <a:lumMod val="75000"/>
                  <a:lumOff val="2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798502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2406428"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1.</a:t>
            </a:r>
            <a:r>
              <a:rPr lang="zh-CN" altLang="en-US" sz="5400" b="1" dirty="0" smtClean="0">
                <a:solidFill>
                  <a:schemeClr val="bg1"/>
                </a:solidFill>
                <a:latin typeface="Gotham Rounded Medium" panose="02000000000000000000" pitchFamily="50" charset="0"/>
              </a:rPr>
              <a:t>引言</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35327364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5176417"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7.</a:t>
            </a:r>
            <a:r>
              <a:rPr lang="zh-CN" altLang="en-US" sz="5400" b="1" dirty="0" smtClean="0">
                <a:solidFill>
                  <a:schemeClr val="bg1"/>
                </a:solidFill>
                <a:latin typeface="Gotham Rounded Medium" panose="02000000000000000000" pitchFamily="50" charset="0"/>
              </a:rPr>
              <a:t>风险管理计划</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1611209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2351926"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7.</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风险</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管理计划</a:t>
            </a:r>
          </a:p>
        </p:txBody>
      </p:sp>
      <p:sp>
        <p:nvSpPr>
          <p:cNvPr id="22" name="矩形 21"/>
          <p:cNvSpPr/>
          <p:nvPr/>
        </p:nvSpPr>
        <p:spPr>
          <a:xfrm>
            <a:off x="3603010" y="1464250"/>
            <a:ext cx="2492990" cy="369332"/>
          </a:xfrm>
          <a:prstGeom prst="rect">
            <a:avLst/>
          </a:prstGeom>
        </p:spPr>
        <p:txBody>
          <a:bodyPr wrap="none">
            <a:spAutoFit/>
          </a:bodyPr>
          <a:lstStyle/>
          <a:p>
            <a:pPr lvl="1"/>
            <a:r>
              <a:rPr lang="zh-CN" altLang="zh-CN" dirty="0"/>
              <a:t>项目风险类别定义</a:t>
            </a:r>
            <a:endParaRPr lang="zh-CN" altLang="zh-CN" b="1" dirty="0"/>
          </a:p>
        </p:txBody>
      </p:sp>
      <p:graphicFrame>
        <p:nvGraphicFramePr>
          <p:cNvPr id="3" name="表格 2">
            <a:extLst>
              <a:ext uri="{FF2B5EF4-FFF2-40B4-BE49-F238E27FC236}">
                <a16:creationId xmlns:a16="http://schemas.microsoft.com/office/drawing/2014/main" id="{C745917A-0F82-4CA1-BB78-C62099ED59E1}"/>
              </a:ext>
            </a:extLst>
          </p:cNvPr>
          <p:cNvGraphicFramePr>
            <a:graphicFrameLocks noGrp="1"/>
          </p:cNvGraphicFramePr>
          <p:nvPr>
            <p:extLst>
              <p:ext uri="{D42A27DB-BD31-4B8C-83A1-F6EECF244321}">
                <p14:modId xmlns:p14="http://schemas.microsoft.com/office/powerpoint/2010/main" val="2419797616"/>
              </p:ext>
            </p:extLst>
          </p:nvPr>
        </p:nvGraphicFramePr>
        <p:xfrm>
          <a:off x="1411721" y="2016936"/>
          <a:ext cx="9241765" cy="4006492"/>
        </p:xfrm>
        <a:graphic>
          <a:graphicData uri="http://schemas.openxmlformats.org/drawingml/2006/table">
            <a:tbl>
              <a:tblPr firstRow="1" firstCol="1" bandRow="1">
                <a:tableStyleId>{5C22544A-7EE6-4342-B048-85BDC9FD1C3A}</a:tableStyleId>
              </a:tblPr>
              <a:tblGrid>
                <a:gridCol w="1894495">
                  <a:extLst>
                    <a:ext uri="{9D8B030D-6E8A-4147-A177-3AD203B41FA5}">
                      <a16:colId xmlns:a16="http://schemas.microsoft.com/office/drawing/2014/main" val="1273812021"/>
                    </a:ext>
                  </a:extLst>
                </a:gridCol>
                <a:gridCol w="7347270">
                  <a:extLst>
                    <a:ext uri="{9D8B030D-6E8A-4147-A177-3AD203B41FA5}">
                      <a16:colId xmlns:a16="http://schemas.microsoft.com/office/drawing/2014/main" val="3083239169"/>
                    </a:ext>
                  </a:extLst>
                </a:gridCol>
              </a:tblGrid>
              <a:tr h="400650">
                <a:tc>
                  <a:txBody>
                    <a:bodyPr/>
                    <a:lstStyle/>
                    <a:p>
                      <a:pPr>
                        <a:spcAft>
                          <a:spcPts val="0"/>
                        </a:spcAft>
                      </a:pPr>
                      <a:r>
                        <a:rPr lang="zh-CN" sz="1600">
                          <a:effectLst/>
                        </a:rPr>
                        <a:t>风险类别</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600">
                          <a:effectLst/>
                        </a:rPr>
                        <a:t>描述</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452264007"/>
                  </a:ext>
                </a:extLst>
              </a:tr>
              <a:tr h="801298">
                <a:tc>
                  <a:txBody>
                    <a:bodyPr/>
                    <a:lstStyle/>
                    <a:p>
                      <a:pPr>
                        <a:spcAft>
                          <a:spcPts val="0"/>
                        </a:spcAft>
                      </a:pPr>
                      <a:r>
                        <a:rPr lang="zh-CN" sz="1600">
                          <a:effectLst/>
                        </a:rPr>
                        <a:t>技术风险</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600" dirty="0">
                          <a:effectLst/>
                        </a:rPr>
                        <a:t>通常包括软件开发阶段人员的技术无法达到开发的要求，以及开发过程中，用户对技术的要求无法达到。</a:t>
                      </a:r>
                      <a:endParaRPr lang="zh-CN" sz="16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494816623"/>
                  </a:ext>
                </a:extLst>
              </a:tr>
              <a:tr h="801298">
                <a:tc>
                  <a:txBody>
                    <a:bodyPr/>
                    <a:lstStyle/>
                    <a:p>
                      <a:pPr>
                        <a:spcAft>
                          <a:spcPts val="0"/>
                        </a:spcAft>
                      </a:pPr>
                      <a:r>
                        <a:rPr lang="zh-CN" sz="1600">
                          <a:effectLst/>
                        </a:rPr>
                        <a:t>参与者风险</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600" dirty="0">
                          <a:effectLst/>
                        </a:rPr>
                        <a:t>通常用户更改，开发人员的变更以及减少，开发人员请假生病以及课程繁忙等。</a:t>
                      </a:r>
                      <a:endParaRPr lang="zh-CN" sz="16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4155496728"/>
                  </a:ext>
                </a:extLst>
              </a:tr>
              <a:tr h="400650">
                <a:tc>
                  <a:txBody>
                    <a:bodyPr/>
                    <a:lstStyle/>
                    <a:p>
                      <a:pPr>
                        <a:spcAft>
                          <a:spcPts val="0"/>
                        </a:spcAft>
                      </a:pPr>
                      <a:r>
                        <a:rPr lang="zh-CN" sz="1600">
                          <a:effectLst/>
                        </a:rPr>
                        <a:t>结构风险</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600">
                          <a:effectLst/>
                        </a:rPr>
                        <a:t>通常包括系统结构的改变和人员配置的改变。</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4043936587"/>
                  </a:ext>
                </a:extLst>
              </a:tr>
              <a:tr h="801298">
                <a:tc>
                  <a:txBody>
                    <a:bodyPr/>
                    <a:lstStyle/>
                    <a:p>
                      <a:pPr>
                        <a:spcAft>
                          <a:spcPts val="0"/>
                        </a:spcAft>
                      </a:pPr>
                      <a:r>
                        <a:rPr lang="zh-CN" sz="1600">
                          <a:effectLst/>
                        </a:rPr>
                        <a:t>工具风险</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600">
                          <a:effectLst/>
                        </a:rPr>
                        <a:t>通常包括开发过程中的工具无法达到开发的要求，以及工具的变更和出错情况。</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079005663"/>
                  </a:ext>
                </a:extLst>
              </a:tr>
              <a:tr h="801298">
                <a:tc>
                  <a:txBody>
                    <a:bodyPr/>
                    <a:lstStyle/>
                    <a:p>
                      <a:pPr>
                        <a:spcAft>
                          <a:spcPts val="0"/>
                        </a:spcAft>
                      </a:pPr>
                      <a:r>
                        <a:rPr lang="zh-CN" sz="1600" dirty="0">
                          <a:effectLst/>
                        </a:rPr>
                        <a:t>任务风险</a:t>
                      </a:r>
                      <a:endParaRPr lang="zh-CN" sz="16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600" dirty="0">
                          <a:effectLst/>
                        </a:rPr>
                        <a:t>通常包括开发人员对任务分配的不平均，以及开发人员没有即使有效的完成自己的任务。</a:t>
                      </a:r>
                      <a:endParaRPr lang="zh-CN" sz="16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670128275"/>
                  </a:ext>
                </a:extLst>
              </a:tr>
            </a:tbl>
          </a:graphicData>
        </a:graphic>
      </p:graphicFrame>
    </p:spTree>
    <p:extLst>
      <p:ext uri="{BB962C8B-B14F-4D97-AF65-F5344CB8AC3E}">
        <p14:creationId xmlns:p14="http://schemas.microsoft.com/office/powerpoint/2010/main" val="37760402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2351926"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7.</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风险</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管理计划</a:t>
            </a:r>
          </a:p>
        </p:txBody>
      </p:sp>
      <p:sp>
        <p:nvSpPr>
          <p:cNvPr id="22" name="矩形 21"/>
          <p:cNvSpPr/>
          <p:nvPr/>
        </p:nvSpPr>
        <p:spPr>
          <a:xfrm>
            <a:off x="3603010" y="1464250"/>
            <a:ext cx="3185487" cy="369332"/>
          </a:xfrm>
          <a:prstGeom prst="rect">
            <a:avLst/>
          </a:prstGeom>
        </p:spPr>
        <p:txBody>
          <a:bodyPr wrap="none">
            <a:spAutoFit/>
          </a:bodyPr>
          <a:lstStyle/>
          <a:p>
            <a:pPr lvl="1"/>
            <a:r>
              <a:rPr lang="zh-CN" altLang="zh-CN" dirty="0"/>
              <a:t>项目风险概率和影响定义</a:t>
            </a:r>
            <a:endParaRPr lang="zh-CN" altLang="zh-CN" b="1" dirty="0"/>
          </a:p>
        </p:txBody>
      </p:sp>
      <p:graphicFrame>
        <p:nvGraphicFramePr>
          <p:cNvPr id="2" name="表格 1">
            <a:extLst>
              <a:ext uri="{FF2B5EF4-FFF2-40B4-BE49-F238E27FC236}">
                <a16:creationId xmlns:a16="http://schemas.microsoft.com/office/drawing/2014/main" id="{B1DAF933-B85F-47A8-A7F2-8F7A810DCF8A}"/>
              </a:ext>
            </a:extLst>
          </p:cNvPr>
          <p:cNvGraphicFramePr>
            <a:graphicFrameLocks noGrp="1"/>
          </p:cNvGraphicFramePr>
          <p:nvPr>
            <p:extLst>
              <p:ext uri="{D42A27DB-BD31-4B8C-83A1-F6EECF244321}">
                <p14:modId xmlns:p14="http://schemas.microsoft.com/office/powerpoint/2010/main" val="3195337545"/>
              </p:ext>
            </p:extLst>
          </p:nvPr>
        </p:nvGraphicFramePr>
        <p:xfrm>
          <a:off x="1811547" y="2325286"/>
          <a:ext cx="8186468" cy="3816722"/>
        </p:xfrm>
        <a:graphic>
          <a:graphicData uri="http://schemas.openxmlformats.org/drawingml/2006/table">
            <a:tbl>
              <a:tblPr firstRow="1" firstCol="1" bandRow="1">
                <a:tableStyleId>{5C22544A-7EE6-4342-B048-85BDC9FD1C3A}</a:tableStyleId>
              </a:tblPr>
              <a:tblGrid>
                <a:gridCol w="895663">
                  <a:extLst>
                    <a:ext uri="{9D8B030D-6E8A-4147-A177-3AD203B41FA5}">
                      <a16:colId xmlns:a16="http://schemas.microsoft.com/office/drawing/2014/main" val="1804776306"/>
                    </a:ext>
                  </a:extLst>
                </a:gridCol>
                <a:gridCol w="1152082">
                  <a:extLst>
                    <a:ext uri="{9D8B030D-6E8A-4147-A177-3AD203B41FA5}">
                      <a16:colId xmlns:a16="http://schemas.microsoft.com/office/drawing/2014/main" val="3064900933"/>
                    </a:ext>
                  </a:extLst>
                </a:gridCol>
                <a:gridCol w="1152082">
                  <a:extLst>
                    <a:ext uri="{9D8B030D-6E8A-4147-A177-3AD203B41FA5}">
                      <a16:colId xmlns:a16="http://schemas.microsoft.com/office/drawing/2014/main" val="1790809601"/>
                    </a:ext>
                  </a:extLst>
                </a:gridCol>
                <a:gridCol w="1697426">
                  <a:extLst>
                    <a:ext uri="{9D8B030D-6E8A-4147-A177-3AD203B41FA5}">
                      <a16:colId xmlns:a16="http://schemas.microsoft.com/office/drawing/2014/main" val="4002600037"/>
                    </a:ext>
                  </a:extLst>
                </a:gridCol>
                <a:gridCol w="1697426">
                  <a:extLst>
                    <a:ext uri="{9D8B030D-6E8A-4147-A177-3AD203B41FA5}">
                      <a16:colId xmlns:a16="http://schemas.microsoft.com/office/drawing/2014/main" val="691100026"/>
                    </a:ext>
                  </a:extLst>
                </a:gridCol>
                <a:gridCol w="1591789">
                  <a:extLst>
                    <a:ext uri="{9D8B030D-6E8A-4147-A177-3AD203B41FA5}">
                      <a16:colId xmlns:a16="http://schemas.microsoft.com/office/drawing/2014/main" val="2396378976"/>
                    </a:ext>
                  </a:extLst>
                </a:gridCol>
              </a:tblGrid>
              <a:tr h="474313">
                <a:tc>
                  <a:txBody>
                    <a:bodyPr/>
                    <a:lstStyle/>
                    <a:p>
                      <a:pPr>
                        <a:spcAft>
                          <a:spcPts val="0"/>
                        </a:spcAft>
                      </a:pPr>
                      <a:r>
                        <a:rPr lang="zh-CN" sz="1600" kern="100">
                          <a:effectLst/>
                        </a:rPr>
                        <a:t>参数</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定性描述</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进度</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成本</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质量</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范围</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391023912"/>
                  </a:ext>
                </a:extLst>
              </a:tr>
              <a:tr h="282329">
                <a:tc rowSpan="3">
                  <a:txBody>
                    <a:bodyPr/>
                    <a:lstStyle/>
                    <a:p>
                      <a:pPr>
                        <a:spcAft>
                          <a:spcPts val="0"/>
                        </a:spcAft>
                      </a:pPr>
                      <a:r>
                        <a:rPr lang="zh-CN" sz="1600" kern="100">
                          <a:effectLst/>
                        </a:rPr>
                        <a:t>概率</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高</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rowSpan="3" gridSpan="4">
                  <a:txBody>
                    <a:bodyPr/>
                    <a:lstStyle/>
                    <a:p>
                      <a:pPr>
                        <a:spcAft>
                          <a:spcPts val="0"/>
                        </a:spcAft>
                      </a:pPr>
                      <a:r>
                        <a:rPr lang="zh-CN" sz="1600" kern="100">
                          <a:effectLst/>
                        </a:rPr>
                        <a:t>表示发生的可能性</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rowSpan="3" hMerge="1">
                  <a:txBody>
                    <a:bodyPr/>
                    <a:lstStyle/>
                    <a:p>
                      <a:endParaRPr lang="zh-CN" altLang="en-US"/>
                    </a:p>
                  </a:txBody>
                  <a:tcPr/>
                </a:tc>
                <a:tc rowSpan="3" hMerge="1">
                  <a:txBody>
                    <a:bodyPr/>
                    <a:lstStyle/>
                    <a:p>
                      <a:endParaRPr lang="zh-CN" altLang="en-US"/>
                    </a:p>
                  </a:txBody>
                  <a:tcPr/>
                </a:tc>
                <a:tc rowSpan="3" hMerge="1">
                  <a:txBody>
                    <a:bodyPr/>
                    <a:lstStyle/>
                    <a:p>
                      <a:endParaRPr lang="zh-CN" altLang="en-US"/>
                    </a:p>
                  </a:txBody>
                  <a:tcPr/>
                </a:tc>
                <a:extLst>
                  <a:ext uri="{0D108BD9-81ED-4DB2-BD59-A6C34878D82A}">
                    <a16:rowId xmlns:a16="http://schemas.microsoft.com/office/drawing/2014/main" val="1201514182"/>
                  </a:ext>
                </a:extLst>
              </a:tr>
              <a:tr h="268212">
                <a:tc vMerge="1">
                  <a:txBody>
                    <a:bodyPr/>
                    <a:lstStyle/>
                    <a:p>
                      <a:endParaRPr lang="zh-CN" altLang="en-US"/>
                    </a:p>
                  </a:txBody>
                  <a:tcPr/>
                </a:tc>
                <a:tc>
                  <a:txBody>
                    <a:bodyPr/>
                    <a:lstStyle/>
                    <a:p>
                      <a:pPr>
                        <a:spcAft>
                          <a:spcPts val="0"/>
                        </a:spcAft>
                      </a:pPr>
                      <a:r>
                        <a:rPr lang="zh-CN" sz="1600" kern="100">
                          <a:effectLst/>
                        </a:rPr>
                        <a:t>中</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186158501"/>
                  </a:ext>
                </a:extLst>
              </a:tr>
              <a:tr h="268212">
                <a:tc vMerge="1">
                  <a:txBody>
                    <a:bodyPr/>
                    <a:lstStyle/>
                    <a:p>
                      <a:endParaRPr lang="zh-CN" altLang="en-US"/>
                    </a:p>
                  </a:txBody>
                  <a:tcPr/>
                </a:tc>
                <a:tc>
                  <a:txBody>
                    <a:bodyPr/>
                    <a:lstStyle/>
                    <a:p>
                      <a:pPr>
                        <a:spcAft>
                          <a:spcPts val="0"/>
                        </a:spcAft>
                      </a:pPr>
                      <a:r>
                        <a:rPr lang="zh-CN" sz="1600" kern="100">
                          <a:effectLst/>
                        </a:rPr>
                        <a:t>低</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471113513"/>
                  </a:ext>
                </a:extLst>
              </a:tr>
              <a:tr h="787516">
                <a:tc rowSpan="3">
                  <a:txBody>
                    <a:bodyPr/>
                    <a:lstStyle/>
                    <a:p>
                      <a:pPr>
                        <a:spcAft>
                          <a:spcPts val="0"/>
                        </a:spcAft>
                      </a:pPr>
                      <a:r>
                        <a:rPr lang="zh-CN" sz="1600" kern="100">
                          <a:effectLst/>
                        </a:rPr>
                        <a:t>影响</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高</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进度延期半个月以上</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成本超支</a:t>
                      </a:r>
                      <a:r>
                        <a:rPr lang="en-US" sz="1600" kern="100">
                          <a:effectLst/>
                        </a:rPr>
                        <a:t>20%</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项目最终结果实际无法使用</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dirty="0">
                          <a:effectLst/>
                        </a:rPr>
                        <a:t>每月重大变更大于</a:t>
                      </a:r>
                      <a:r>
                        <a:rPr lang="en-US" sz="1600" kern="100" dirty="0">
                          <a:effectLst/>
                        </a:rPr>
                        <a:t>3</a:t>
                      </a:r>
                      <a:r>
                        <a:rPr lang="zh-CN" sz="1600" kern="100" dirty="0">
                          <a:effectLst/>
                        </a:rPr>
                        <a:t>起</a:t>
                      </a:r>
                      <a:endParaRPr lang="zh-CN" sz="16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762245158"/>
                  </a:ext>
                </a:extLst>
              </a:tr>
              <a:tr h="787516">
                <a:tc vMerge="1">
                  <a:txBody>
                    <a:bodyPr/>
                    <a:lstStyle/>
                    <a:p>
                      <a:endParaRPr lang="zh-CN" altLang="en-US"/>
                    </a:p>
                  </a:txBody>
                  <a:tcPr/>
                </a:tc>
                <a:tc>
                  <a:txBody>
                    <a:bodyPr/>
                    <a:lstStyle/>
                    <a:p>
                      <a:pPr>
                        <a:spcAft>
                          <a:spcPts val="0"/>
                        </a:spcAft>
                      </a:pPr>
                      <a:r>
                        <a:rPr lang="zh-CN" sz="1600" kern="100">
                          <a:effectLst/>
                        </a:rPr>
                        <a:t>中</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进度延期一周以上</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成本超支</a:t>
                      </a:r>
                      <a:r>
                        <a:rPr lang="en-US" sz="1600" kern="100">
                          <a:effectLst/>
                        </a:rPr>
                        <a:t>10%</a:t>
                      </a:r>
                      <a:r>
                        <a:rPr lang="zh-CN" sz="1600" kern="100">
                          <a:effectLst/>
                        </a:rPr>
                        <a:t>～</a:t>
                      </a:r>
                      <a:r>
                        <a:rPr lang="en-US" sz="1600" kern="100">
                          <a:effectLst/>
                        </a:rPr>
                        <a:t>20%</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质量降低到顾客不能接受的程度</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每月重大变更大于</a:t>
                      </a:r>
                      <a:r>
                        <a:rPr lang="en-US" sz="1600" kern="100">
                          <a:effectLst/>
                        </a:rPr>
                        <a:t>2</a:t>
                      </a:r>
                      <a:r>
                        <a:rPr lang="zh-CN" sz="1600" kern="100">
                          <a:effectLst/>
                        </a:rPr>
                        <a:t>起</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312087725"/>
                  </a:ext>
                </a:extLst>
              </a:tr>
              <a:tr h="948624">
                <a:tc vMerge="1">
                  <a:txBody>
                    <a:bodyPr/>
                    <a:lstStyle/>
                    <a:p>
                      <a:endParaRPr lang="zh-CN" altLang="en-US"/>
                    </a:p>
                  </a:txBody>
                  <a:tcPr/>
                </a:tc>
                <a:tc>
                  <a:txBody>
                    <a:bodyPr/>
                    <a:lstStyle/>
                    <a:p>
                      <a:pPr>
                        <a:spcAft>
                          <a:spcPts val="0"/>
                        </a:spcAft>
                      </a:pPr>
                      <a:r>
                        <a:rPr lang="zh-CN" sz="1600" kern="100">
                          <a:effectLst/>
                        </a:rPr>
                        <a:t>低</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进度延期三天以上一周以内</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成本超支小于</a:t>
                      </a:r>
                      <a:r>
                        <a:rPr lang="en-US" sz="1600" kern="100">
                          <a:effectLst/>
                        </a:rPr>
                        <a:t>5%</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仅有要求极其严格的应用受到影响</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dirty="0">
                          <a:effectLst/>
                        </a:rPr>
                        <a:t>每月变更大于</a:t>
                      </a:r>
                      <a:r>
                        <a:rPr lang="en-US" sz="1600" kern="100" dirty="0">
                          <a:effectLst/>
                        </a:rPr>
                        <a:t>5</a:t>
                      </a:r>
                      <a:r>
                        <a:rPr lang="zh-CN" sz="1600" kern="100" dirty="0">
                          <a:effectLst/>
                        </a:rPr>
                        <a:t>起</a:t>
                      </a:r>
                      <a:endParaRPr lang="zh-CN" sz="16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462404867"/>
                  </a:ext>
                </a:extLst>
              </a:tr>
            </a:tbl>
          </a:graphicData>
        </a:graphic>
      </p:graphicFrame>
    </p:spTree>
    <p:extLst>
      <p:ext uri="{BB962C8B-B14F-4D97-AF65-F5344CB8AC3E}">
        <p14:creationId xmlns:p14="http://schemas.microsoft.com/office/powerpoint/2010/main" val="9975380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2351926"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7.</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风险管理计划</a:t>
            </a:r>
          </a:p>
        </p:txBody>
      </p:sp>
      <p:sp>
        <p:nvSpPr>
          <p:cNvPr id="7" name="矩形 6"/>
          <p:cNvSpPr/>
          <p:nvPr/>
        </p:nvSpPr>
        <p:spPr>
          <a:xfrm>
            <a:off x="1342676" y="595014"/>
            <a:ext cx="2685352" cy="461665"/>
          </a:xfrm>
          <a:prstGeom prst="rect">
            <a:avLst/>
          </a:prstGeom>
        </p:spPr>
        <p:txBody>
          <a:bodyPr wrap="square">
            <a:spAutoFit/>
          </a:bodyPr>
          <a:lstStyle/>
          <a:p>
            <a:r>
              <a:rPr lang="zh-CN" altLang="en-US" sz="2400" dirty="0" smtClean="0">
                <a:latin typeface="黑体" panose="02010609060101010101" pitchFamily="49" charset="-122"/>
                <a:ea typeface="黑体" panose="02010609060101010101" pitchFamily="49" charset="-122"/>
              </a:rPr>
              <a:t>风险及风险控制</a:t>
            </a:r>
            <a:endParaRPr lang="zh-CN" altLang="en-US" sz="2400" dirty="0">
              <a:solidFill>
                <a:schemeClr val="bg1">
                  <a:lumMod val="50000"/>
                </a:schemeClr>
              </a:solidFill>
              <a:latin typeface="黑体" panose="02010609060101010101" pitchFamily="49" charset="-122"/>
              <a:ea typeface="黑体" panose="02010609060101010101"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647205097"/>
              </p:ext>
            </p:extLst>
          </p:nvPr>
        </p:nvGraphicFramePr>
        <p:xfrm>
          <a:off x="434235" y="1190961"/>
          <a:ext cx="11466028" cy="5479789"/>
        </p:xfrm>
        <a:graphic>
          <a:graphicData uri="http://schemas.openxmlformats.org/drawingml/2006/table">
            <a:tbl>
              <a:tblPr firstRow="1" bandRow="1">
                <a:tableStyleId>{5C22544A-7EE6-4342-B048-85BDC9FD1C3A}</a:tableStyleId>
              </a:tblPr>
              <a:tblGrid>
                <a:gridCol w="1638004">
                  <a:extLst>
                    <a:ext uri="{9D8B030D-6E8A-4147-A177-3AD203B41FA5}">
                      <a16:colId xmlns:a16="http://schemas.microsoft.com/office/drawing/2014/main" val="1960280282"/>
                    </a:ext>
                  </a:extLst>
                </a:gridCol>
                <a:gridCol w="1425704">
                  <a:extLst>
                    <a:ext uri="{9D8B030D-6E8A-4147-A177-3AD203B41FA5}">
                      <a16:colId xmlns:a16="http://schemas.microsoft.com/office/drawing/2014/main" val="1522824284"/>
                    </a:ext>
                  </a:extLst>
                </a:gridCol>
                <a:gridCol w="1538514">
                  <a:extLst>
                    <a:ext uri="{9D8B030D-6E8A-4147-A177-3AD203B41FA5}">
                      <a16:colId xmlns:a16="http://schemas.microsoft.com/office/drawing/2014/main" val="1640655193"/>
                    </a:ext>
                  </a:extLst>
                </a:gridCol>
                <a:gridCol w="2670629">
                  <a:extLst>
                    <a:ext uri="{9D8B030D-6E8A-4147-A177-3AD203B41FA5}">
                      <a16:colId xmlns:a16="http://schemas.microsoft.com/office/drawing/2014/main" val="919707528"/>
                    </a:ext>
                  </a:extLst>
                </a:gridCol>
                <a:gridCol w="1378857">
                  <a:extLst>
                    <a:ext uri="{9D8B030D-6E8A-4147-A177-3AD203B41FA5}">
                      <a16:colId xmlns:a16="http://schemas.microsoft.com/office/drawing/2014/main" val="3189581670"/>
                    </a:ext>
                  </a:extLst>
                </a:gridCol>
                <a:gridCol w="1371484">
                  <a:extLst>
                    <a:ext uri="{9D8B030D-6E8A-4147-A177-3AD203B41FA5}">
                      <a16:colId xmlns:a16="http://schemas.microsoft.com/office/drawing/2014/main" val="2071977553"/>
                    </a:ext>
                  </a:extLst>
                </a:gridCol>
                <a:gridCol w="1442836">
                  <a:extLst>
                    <a:ext uri="{9D8B030D-6E8A-4147-A177-3AD203B41FA5}">
                      <a16:colId xmlns:a16="http://schemas.microsoft.com/office/drawing/2014/main" val="3952362603"/>
                    </a:ext>
                  </a:extLst>
                </a:gridCol>
              </a:tblGrid>
              <a:tr h="408912">
                <a:tc>
                  <a:txBody>
                    <a:bodyPr/>
                    <a:lstStyle/>
                    <a:p>
                      <a:pPr algn="ctr"/>
                      <a:r>
                        <a:rPr lang="zh-CN" altLang="zh-CN" sz="1800" b="1" kern="1200" dirty="0" smtClean="0">
                          <a:solidFill>
                            <a:schemeClr val="lt1"/>
                          </a:solidFill>
                          <a:effectLst/>
                          <a:latin typeface="+mn-lt"/>
                          <a:ea typeface="+mn-ea"/>
                          <a:cs typeface="+mn-cs"/>
                        </a:rPr>
                        <a:t>风险介绍</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风险类型</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应对优先级</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应对措施</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影响等级</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可能性等级</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风险标识</a:t>
                      </a:r>
                      <a:endParaRPr lang="zh-CN" altLang="en-US" dirty="0"/>
                    </a:p>
                  </a:txBody>
                  <a:tcPr/>
                </a:tc>
                <a:extLst>
                  <a:ext uri="{0D108BD9-81ED-4DB2-BD59-A6C34878D82A}">
                    <a16:rowId xmlns:a16="http://schemas.microsoft.com/office/drawing/2014/main" val="2764094235"/>
                  </a:ext>
                </a:extLst>
              </a:tr>
              <a:tr h="895132">
                <a:tc>
                  <a:txBody>
                    <a:bodyPr/>
                    <a:lstStyle/>
                    <a:p>
                      <a:pPr algn="ctr"/>
                      <a:r>
                        <a:rPr lang="zh-CN" altLang="zh-CN" sz="1600" b="0" kern="1200" dirty="0" smtClean="0">
                          <a:solidFill>
                            <a:schemeClr val="dk1"/>
                          </a:solidFill>
                          <a:effectLst/>
                          <a:latin typeface="黑体" panose="02010609060101010101" pitchFamily="49" charset="-122"/>
                          <a:ea typeface="黑体" panose="02010609060101010101" pitchFamily="49" charset="-122"/>
                          <a:cs typeface="+mn-cs"/>
                        </a:rPr>
                        <a:t>成员因故请假</a:t>
                      </a:r>
                      <a:endParaRPr lang="zh-CN" altLang="en-US" sz="1600" b="0" dirty="0">
                        <a:latin typeface="黑体" panose="02010609060101010101" pitchFamily="49" charset="-122"/>
                        <a:ea typeface="黑体" panose="02010609060101010101" pitchFamily="49" charset="-122"/>
                      </a:endParaRPr>
                    </a:p>
                  </a:txBody>
                  <a:tcPr anchor="ctr"/>
                </a:tc>
                <a:tc>
                  <a:txBody>
                    <a:bodyPr/>
                    <a:lstStyle/>
                    <a:p>
                      <a:pPr algn="ctr"/>
                      <a:r>
                        <a:rPr lang="zh-CN" altLang="zh-CN" sz="1600" b="0" kern="1200" dirty="0" smtClean="0">
                          <a:solidFill>
                            <a:schemeClr val="dk1"/>
                          </a:solidFill>
                          <a:effectLst/>
                          <a:latin typeface="黑体" panose="02010609060101010101" pitchFamily="49" charset="-122"/>
                          <a:ea typeface="黑体" panose="02010609060101010101" pitchFamily="49" charset="-122"/>
                          <a:cs typeface="+mn-cs"/>
                        </a:rPr>
                        <a:t>参与者</a:t>
                      </a:r>
                      <a:r>
                        <a:rPr lang="zh-CN" altLang="en-US" sz="1600" b="0" kern="1200" dirty="0" smtClean="0">
                          <a:solidFill>
                            <a:schemeClr val="dk1"/>
                          </a:solidFill>
                          <a:effectLst/>
                          <a:latin typeface="黑体" panose="02010609060101010101" pitchFamily="49" charset="-122"/>
                          <a:ea typeface="黑体" panose="02010609060101010101" pitchFamily="49" charset="-122"/>
                          <a:cs typeface="+mn-cs"/>
                        </a:rPr>
                        <a:t>风险</a:t>
                      </a:r>
                      <a:endParaRPr lang="zh-CN" altLang="en-US" sz="1600" b="0" dirty="0">
                        <a:latin typeface="黑体" panose="02010609060101010101" pitchFamily="49" charset="-122"/>
                        <a:ea typeface="黑体" panose="02010609060101010101" pitchFamily="49" charset="-122"/>
                      </a:endParaRPr>
                    </a:p>
                  </a:txBody>
                  <a:tcPr anchor="ctr"/>
                </a:tc>
                <a:tc>
                  <a:txBody>
                    <a:bodyPr/>
                    <a:lstStyle/>
                    <a:p>
                      <a:pPr algn="ctr"/>
                      <a:r>
                        <a:rPr lang="en-US" altLang="zh-CN" sz="1600" b="0" kern="1200" dirty="0" smtClean="0">
                          <a:solidFill>
                            <a:schemeClr val="dk1"/>
                          </a:solidFill>
                          <a:effectLst/>
                          <a:latin typeface="黑体" panose="02010609060101010101" pitchFamily="49" charset="-122"/>
                          <a:ea typeface="黑体" panose="02010609060101010101" pitchFamily="49" charset="-122"/>
                          <a:cs typeface="+mn-cs"/>
                        </a:rPr>
                        <a:t>   </a:t>
                      </a:r>
                      <a:r>
                        <a:rPr lang="zh-CN" altLang="zh-CN" sz="1600" b="0" kern="1200" dirty="0" smtClean="0">
                          <a:solidFill>
                            <a:schemeClr val="dk1"/>
                          </a:solidFill>
                          <a:effectLst/>
                          <a:latin typeface="黑体" panose="02010609060101010101" pitchFamily="49" charset="-122"/>
                          <a:ea typeface="黑体" panose="02010609060101010101" pitchFamily="49" charset="-122"/>
                          <a:cs typeface="+mn-cs"/>
                        </a:rPr>
                        <a:t>高</a:t>
                      </a:r>
                      <a:endParaRPr lang="zh-CN" altLang="en-US" sz="1600" b="0" dirty="0">
                        <a:latin typeface="黑体" panose="02010609060101010101" pitchFamily="49" charset="-122"/>
                        <a:ea typeface="黑体" panose="02010609060101010101" pitchFamily="49" charset="-122"/>
                      </a:endParaRPr>
                    </a:p>
                  </a:txBody>
                  <a:tcPr anchor="ctr"/>
                </a:tc>
                <a:tc>
                  <a:txBody>
                    <a:bodyPr/>
                    <a:lstStyle/>
                    <a:p>
                      <a:pPr>
                        <a:spcAft>
                          <a:spcPts val="0"/>
                        </a:spcAft>
                      </a:pPr>
                      <a:r>
                        <a:rPr lang="zh-CN" altLang="en-US" sz="1600" b="0" dirty="0" smtClean="0">
                          <a:solidFill>
                            <a:srgbClr val="FF0000"/>
                          </a:solidFill>
                          <a:effectLst/>
                          <a:latin typeface="宋体"/>
                          <a:ea typeface="等线"/>
                          <a:cs typeface="宋体"/>
                        </a:rPr>
                        <a:t>项目经理</a:t>
                      </a:r>
                      <a:r>
                        <a:rPr lang="zh-CN" altLang="en-US" sz="1600" b="0" dirty="0" smtClean="0">
                          <a:effectLst/>
                          <a:latin typeface="宋体"/>
                          <a:ea typeface="等线"/>
                          <a:cs typeface="宋体"/>
                        </a:rPr>
                        <a:t>（</a:t>
                      </a:r>
                      <a:r>
                        <a:rPr lang="zh-CN" sz="1600" b="0" dirty="0" smtClean="0">
                          <a:effectLst/>
                          <a:latin typeface="宋体"/>
                          <a:ea typeface="等线"/>
                          <a:cs typeface="宋体"/>
                        </a:rPr>
                        <a:t>黄叶轩</a:t>
                      </a:r>
                      <a:r>
                        <a:rPr lang="zh-CN" altLang="en-US" sz="1600" b="0" dirty="0" smtClean="0">
                          <a:effectLst/>
                          <a:latin typeface="宋体"/>
                          <a:ea typeface="等线"/>
                          <a:cs typeface="宋体"/>
                        </a:rPr>
                        <a:t>）</a:t>
                      </a:r>
                      <a:r>
                        <a:rPr lang="zh-CN" sz="1600" b="0" dirty="0" smtClean="0">
                          <a:effectLst/>
                          <a:latin typeface="宋体"/>
                          <a:ea typeface="等线"/>
                          <a:cs typeface="宋体"/>
                        </a:rPr>
                        <a:t>提前</a:t>
                      </a:r>
                      <a:r>
                        <a:rPr lang="zh-CN" sz="1600" b="0" dirty="0">
                          <a:effectLst/>
                          <a:latin typeface="宋体"/>
                          <a:ea typeface="等线"/>
                          <a:cs typeface="宋体"/>
                        </a:rPr>
                        <a:t>改变任务的分配，他人顶上</a:t>
                      </a:r>
                    </a:p>
                  </a:txBody>
                  <a:tcPr marL="68580" marR="68580" marT="0" marB="0" anchor="ctr"/>
                </a:tc>
                <a:tc>
                  <a:txBody>
                    <a:bodyPr/>
                    <a:lstStyle/>
                    <a:p>
                      <a:pPr algn="ctr"/>
                      <a:r>
                        <a:rPr lang="en-US" altLang="zh-CN" sz="1600" b="0" kern="1200" dirty="0" smtClean="0">
                          <a:solidFill>
                            <a:schemeClr val="dk1"/>
                          </a:solidFill>
                          <a:effectLst/>
                          <a:latin typeface="黑体" panose="02010609060101010101" pitchFamily="49" charset="-122"/>
                          <a:ea typeface="黑体" panose="02010609060101010101" pitchFamily="49" charset="-122"/>
                          <a:cs typeface="+mn-cs"/>
                        </a:rPr>
                        <a:t>  </a:t>
                      </a:r>
                      <a:r>
                        <a:rPr lang="zh-CN" altLang="zh-CN" sz="1600" b="0" kern="1200" dirty="0" smtClean="0">
                          <a:solidFill>
                            <a:schemeClr val="dk1"/>
                          </a:solidFill>
                          <a:effectLst/>
                          <a:latin typeface="黑体" panose="02010609060101010101" pitchFamily="49" charset="-122"/>
                          <a:ea typeface="黑体" panose="02010609060101010101" pitchFamily="49" charset="-122"/>
                          <a:cs typeface="+mn-cs"/>
                        </a:rPr>
                        <a:t>高</a:t>
                      </a:r>
                      <a:endParaRPr lang="zh-CN" altLang="en-US" sz="1600" b="0" dirty="0">
                        <a:latin typeface="黑体" panose="02010609060101010101" pitchFamily="49" charset="-122"/>
                        <a:ea typeface="黑体" panose="02010609060101010101" pitchFamily="49" charset="-122"/>
                      </a:endParaRPr>
                    </a:p>
                  </a:txBody>
                  <a:tcPr anchor="ctr"/>
                </a:tc>
                <a:tc>
                  <a:txBody>
                    <a:bodyPr/>
                    <a:lstStyle/>
                    <a:p>
                      <a:pPr algn="ctr"/>
                      <a:r>
                        <a:rPr lang="en-US" altLang="zh-CN" sz="1600" b="0" kern="1200" dirty="0" smtClean="0">
                          <a:solidFill>
                            <a:schemeClr val="dk1"/>
                          </a:solidFill>
                          <a:effectLst/>
                          <a:latin typeface="黑体" panose="02010609060101010101" pitchFamily="49" charset="-122"/>
                          <a:ea typeface="黑体" panose="02010609060101010101" pitchFamily="49" charset="-122"/>
                          <a:cs typeface="+mn-cs"/>
                        </a:rPr>
                        <a:t>  </a:t>
                      </a:r>
                      <a:r>
                        <a:rPr lang="zh-CN" altLang="zh-CN" sz="1600" b="0" kern="1200" dirty="0" smtClean="0">
                          <a:solidFill>
                            <a:schemeClr val="dk1"/>
                          </a:solidFill>
                          <a:effectLst/>
                          <a:latin typeface="黑体" panose="02010609060101010101" pitchFamily="49" charset="-122"/>
                          <a:ea typeface="黑体" panose="02010609060101010101" pitchFamily="49" charset="-122"/>
                          <a:cs typeface="+mn-cs"/>
                        </a:rPr>
                        <a:t>高</a:t>
                      </a:r>
                      <a:endParaRPr lang="zh-CN" altLang="en-US" sz="1600" b="0" dirty="0">
                        <a:latin typeface="黑体" panose="02010609060101010101" pitchFamily="49" charset="-122"/>
                        <a:ea typeface="黑体" panose="02010609060101010101" pitchFamily="49" charset="-122"/>
                      </a:endParaRPr>
                    </a:p>
                  </a:txBody>
                  <a:tcPr anchor="ctr"/>
                </a:tc>
                <a:tc>
                  <a:txBody>
                    <a:bodyPr/>
                    <a:lstStyle/>
                    <a:p>
                      <a:pPr algn="ctr"/>
                      <a:r>
                        <a:rPr lang="en-US" altLang="zh-CN" sz="1600" b="0" kern="1200" dirty="0" smtClean="0">
                          <a:solidFill>
                            <a:schemeClr val="dk1"/>
                          </a:solidFill>
                          <a:effectLst/>
                          <a:latin typeface="黑体" panose="02010609060101010101" pitchFamily="49" charset="-122"/>
                          <a:ea typeface="黑体" panose="02010609060101010101" pitchFamily="49" charset="-122"/>
                          <a:cs typeface="+mn-cs"/>
                        </a:rPr>
                        <a:t>   R1</a:t>
                      </a:r>
                      <a:endParaRPr lang="zh-CN" altLang="en-US" sz="1600" b="0" dirty="0">
                        <a:latin typeface="黑体" panose="02010609060101010101" pitchFamily="49" charset="-122"/>
                        <a:ea typeface="黑体" panose="02010609060101010101" pitchFamily="49" charset="-122"/>
                      </a:endParaRPr>
                    </a:p>
                  </a:txBody>
                  <a:tcPr anchor="ctr"/>
                </a:tc>
                <a:extLst>
                  <a:ext uri="{0D108BD9-81ED-4DB2-BD59-A6C34878D82A}">
                    <a16:rowId xmlns:a16="http://schemas.microsoft.com/office/drawing/2014/main" val="69144896"/>
                  </a:ext>
                </a:extLst>
              </a:tr>
              <a:tr h="725714">
                <a:tc>
                  <a:txBody>
                    <a:bodyPr/>
                    <a:lstStyle/>
                    <a:p>
                      <a:pPr indent="266700" algn="l">
                        <a:spcAft>
                          <a:spcPts val="0"/>
                        </a:spcAft>
                      </a:pPr>
                      <a:r>
                        <a:rPr lang="zh-CN" altLang="en-US" sz="1600" b="0" kern="100" dirty="0" smtClean="0">
                          <a:effectLst/>
                          <a:latin typeface="黑体" panose="02010609060101010101" pitchFamily="49" charset="-122"/>
                          <a:ea typeface="黑体" panose="02010609060101010101" pitchFamily="49" charset="-122"/>
                          <a:cs typeface="宋体" panose="02010600030101010101" pitchFamily="2" charset="-122"/>
                        </a:rPr>
                        <a:t>项目成员有技术不平均</a:t>
                      </a:r>
                      <a:endParaRPr lang="zh-CN" sz="1600" b="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sz="1600" b="0" kern="100" dirty="0" smtClean="0">
                          <a:effectLst/>
                          <a:latin typeface="黑体" panose="02010609060101010101" pitchFamily="49" charset="-122"/>
                          <a:ea typeface="黑体" panose="02010609060101010101" pitchFamily="49" charset="-122"/>
                          <a:cs typeface="宋体" panose="02010600030101010101" pitchFamily="2" charset="-122"/>
                        </a:rPr>
                        <a:t>技术</a:t>
                      </a:r>
                      <a:r>
                        <a:rPr lang="zh-CN" altLang="en-US" sz="1600" b="0" kern="1200" dirty="0" smtClean="0">
                          <a:solidFill>
                            <a:schemeClr val="dk1"/>
                          </a:solidFill>
                          <a:effectLst/>
                          <a:latin typeface="黑体" panose="02010609060101010101" pitchFamily="49" charset="-122"/>
                          <a:ea typeface="黑体" panose="02010609060101010101" pitchFamily="49" charset="-122"/>
                          <a:cs typeface="+mn-cs"/>
                        </a:rPr>
                        <a:t>风险</a:t>
                      </a:r>
                      <a:endParaRPr lang="zh-CN" altLang="en-US" sz="1600" b="0" dirty="0" smtClean="0">
                        <a:latin typeface="黑体" panose="02010609060101010101" pitchFamily="49" charset="-122"/>
                        <a:ea typeface="黑体" panose="02010609060101010101" pitchFamily="49" charset="-122"/>
                      </a:endParaRPr>
                    </a:p>
                  </a:txBody>
                  <a:tcPr marL="68580" marR="68580" marT="0" marB="0" anchor="ctr"/>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nchor="ctr"/>
                </a:tc>
                <a:tc>
                  <a:txBody>
                    <a:bodyPr/>
                    <a:lstStyle/>
                    <a:p>
                      <a:pPr>
                        <a:spcAft>
                          <a:spcPts val="0"/>
                        </a:spcAft>
                      </a:pPr>
                      <a:r>
                        <a:rPr lang="zh-CN" altLang="en-US" sz="1600" b="0" dirty="0" smtClean="0">
                          <a:solidFill>
                            <a:srgbClr val="FF0000"/>
                          </a:solidFill>
                          <a:effectLst/>
                          <a:latin typeface="宋体"/>
                          <a:ea typeface="等线"/>
                          <a:cs typeface="宋体"/>
                        </a:rPr>
                        <a:t>项目经理</a:t>
                      </a:r>
                      <a:r>
                        <a:rPr lang="zh-CN" altLang="en-US" sz="1600" b="0" dirty="0" smtClean="0">
                          <a:effectLst/>
                          <a:latin typeface="宋体"/>
                          <a:ea typeface="等线"/>
                          <a:cs typeface="宋体"/>
                        </a:rPr>
                        <a:t>（</a:t>
                      </a:r>
                      <a:r>
                        <a:rPr lang="zh-CN" altLang="zh-CN" sz="1600" b="0" dirty="0" smtClean="0">
                          <a:effectLst/>
                          <a:latin typeface="宋体"/>
                          <a:ea typeface="等线"/>
                          <a:cs typeface="宋体"/>
                        </a:rPr>
                        <a:t>黄叶轩</a:t>
                      </a:r>
                      <a:r>
                        <a:rPr lang="zh-CN" altLang="en-US" sz="1600" b="0" dirty="0" smtClean="0">
                          <a:effectLst/>
                          <a:latin typeface="宋体"/>
                          <a:ea typeface="等线"/>
                          <a:cs typeface="宋体"/>
                        </a:rPr>
                        <a:t>）</a:t>
                      </a:r>
                      <a:r>
                        <a:rPr lang="zh-CN" sz="1600" b="0" dirty="0" smtClean="0">
                          <a:effectLst/>
                          <a:latin typeface="宋体"/>
                          <a:ea typeface="等线"/>
                          <a:cs typeface="宋体"/>
                        </a:rPr>
                        <a:t>让</a:t>
                      </a:r>
                      <a:r>
                        <a:rPr lang="zh-CN" sz="1600" b="0" dirty="0">
                          <a:effectLst/>
                          <a:latin typeface="宋体"/>
                          <a:ea typeface="等线"/>
                          <a:cs typeface="宋体"/>
                        </a:rPr>
                        <a:t>水平高一点的组员带着学</a:t>
                      </a:r>
                    </a:p>
                  </a:txBody>
                  <a:tcPr marL="68580" marR="68580" marT="0" marB="0" anchor="ctr"/>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nchor="ctr"/>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nchor="ctr"/>
                </a:tc>
                <a:tc>
                  <a:txBody>
                    <a:bodyPr/>
                    <a:lstStyle/>
                    <a:p>
                      <a:pPr indent="266700" algn="ctr">
                        <a:spcAft>
                          <a:spcPts val="0"/>
                        </a:spcAft>
                      </a:pPr>
                      <a:r>
                        <a:rPr lang="en-US" sz="1600" b="0" kern="100" dirty="0">
                          <a:effectLst/>
                          <a:latin typeface="黑体" panose="02010609060101010101" pitchFamily="49" charset="-122"/>
                          <a:ea typeface="黑体" panose="02010609060101010101" pitchFamily="49" charset="-122"/>
                          <a:cs typeface="宋体" panose="02010600030101010101" pitchFamily="2" charset="-122"/>
                        </a:rPr>
                        <a:t>R2</a:t>
                      </a:r>
                      <a:endParaRPr lang="zh-CN" sz="1600" b="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nchor="ctr"/>
                </a:tc>
                <a:extLst>
                  <a:ext uri="{0D108BD9-81ED-4DB2-BD59-A6C34878D82A}">
                    <a16:rowId xmlns:a16="http://schemas.microsoft.com/office/drawing/2014/main" val="4037956592"/>
                  </a:ext>
                </a:extLst>
              </a:tr>
              <a:tr h="667657">
                <a:tc>
                  <a:txBody>
                    <a:bodyPr/>
                    <a:lstStyle/>
                    <a:p>
                      <a:pPr indent="266700" algn="ctr">
                        <a:spcAft>
                          <a:spcPts val="0"/>
                        </a:spcAft>
                      </a:pPr>
                      <a:r>
                        <a:rPr lang="en-US" sz="1600" b="0" kern="100" dirty="0" err="1">
                          <a:effectLst/>
                          <a:latin typeface="黑体" panose="02010609060101010101" pitchFamily="49" charset="-122"/>
                          <a:ea typeface="黑体" panose="02010609060101010101" pitchFamily="49" charset="-122"/>
                          <a:cs typeface="宋体" panose="02010600030101010101" pitchFamily="2" charset="-122"/>
                        </a:rPr>
                        <a:t>Git</a:t>
                      </a:r>
                      <a:r>
                        <a:rPr lang="zh-CN" sz="1600" b="0" kern="100" dirty="0">
                          <a:effectLst/>
                          <a:latin typeface="黑体" panose="02010609060101010101" pitchFamily="49" charset="-122"/>
                          <a:ea typeface="黑体" panose="02010609060101010101" pitchFamily="49" charset="-122"/>
                          <a:cs typeface="宋体" panose="02010600030101010101" pitchFamily="2" charset="-122"/>
                        </a:rPr>
                        <a:t>远端仓库崩溃</a:t>
                      </a:r>
                    </a:p>
                  </a:txBody>
                  <a:tcPr marL="68580" marR="68580" marT="0" marB="0" anchor="ctr"/>
                </a:tc>
                <a:tc>
                  <a:txBody>
                    <a:bodyPr/>
                    <a:lstStyle/>
                    <a:p>
                      <a:pPr algn="ctr">
                        <a:spcAft>
                          <a:spcPts val="0"/>
                        </a:spcAft>
                      </a:pPr>
                      <a:r>
                        <a:rPr lang="en-US" sz="1600" b="0" kern="100" dirty="0">
                          <a:effectLst/>
                          <a:latin typeface="黑体" panose="02010609060101010101" pitchFamily="49" charset="-122"/>
                          <a:ea typeface="黑体" panose="02010609060101010101" pitchFamily="49" charset="-122"/>
                          <a:cs typeface="宋体" panose="02010600030101010101" pitchFamily="2" charset="-122"/>
                        </a:rPr>
                        <a:t>TBD</a:t>
                      </a:r>
                      <a:endParaRPr lang="zh-CN" sz="1600" b="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nchor="ctr"/>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nchor="ctr"/>
                </a:tc>
                <a:tc>
                  <a:txBody>
                    <a:bodyPr/>
                    <a:lstStyle/>
                    <a:p>
                      <a:pPr>
                        <a:spcAft>
                          <a:spcPts val="0"/>
                        </a:spcAft>
                      </a:pPr>
                      <a:r>
                        <a:rPr lang="zh-CN" altLang="en-US" sz="1600" b="0" dirty="0" smtClean="0">
                          <a:solidFill>
                            <a:srgbClr val="FF0000"/>
                          </a:solidFill>
                          <a:effectLst/>
                          <a:latin typeface="宋体"/>
                          <a:ea typeface="等线"/>
                          <a:cs typeface="宋体"/>
                        </a:rPr>
                        <a:t>配置管理员</a:t>
                      </a:r>
                      <a:r>
                        <a:rPr lang="zh-CN" altLang="en-US" sz="1600" b="0" dirty="0" smtClean="0">
                          <a:effectLst/>
                          <a:latin typeface="宋体"/>
                          <a:ea typeface="等线"/>
                          <a:cs typeface="宋体"/>
                        </a:rPr>
                        <a:t>（</a:t>
                      </a:r>
                      <a:r>
                        <a:rPr lang="zh-CN" sz="1600" b="0" dirty="0" smtClean="0">
                          <a:effectLst/>
                          <a:latin typeface="宋体"/>
                          <a:ea typeface="等线"/>
                          <a:cs typeface="宋体"/>
                        </a:rPr>
                        <a:t>陈俊仁</a:t>
                      </a:r>
                      <a:r>
                        <a:rPr lang="zh-CN" altLang="en-US" sz="1600" b="0" dirty="0" smtClean="0">
                          <a:effectLst/>
                          <a:latin typeface="宋体"/>
                          <a:ea typeface="等线"/>
                          <a:cs typeface="宋体"/>
                        </a:rPr>
                        <a:t>）</a:t>
                      </a:r>
                      <a:r>
                        <a:rPr lang="zh-CN" sz="1600" b="0" dirty="0" smtClean="0">
                          <a:effectLst/>
                          <a:latin typeface="宋体"/>
                          <a:ea typeface="等线"/>
                          <a:cs typeface="宋体"/>
                        </a:rPr>
                        <a:t>用</a:t>
                      </a:r>
                      <a:r>
                        <a:rPr lang="zh-CN" sz="1600" b="0" dirty="0">
                          <a:effectLst/>
                          <a:latin typeface="宋体"/>
                          <a:ea typeface="等线"/>
                          <a:cs typeface="宋体"/>
                        </a:rPr>
                        <a:t>本地版本去创建新的远端仓库</a:t>
                      </a:r>
                    </a:p>
                  </a:txBody>
                  <a:tcPr marL="68580" marR="68580" marT="0" marB="0" anchor="ctr"/>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nchor="ctr"/>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nchor="ctr"/>
                </a:tc>
                <a:tc>
                  <a:txBody>
                    <a:bodyPr/>
                    <a:lstStyle/>
                    <a:p>
                      <a:pPr indent="266700" algn="ctr">
                        <a:spcAft>
                          <a:spcPts val="0"/>
                        </a:spcAft>
                      </a:pPr>
                      <a:r>
                        <a:rPr lang="en-US" sz="1600" b="0" kern="100" dirty="0">
                          <a:effectLst/>
                          <a:latin typeface="黑体" panose="02010609060101010101" pitchFamily="49" charset="-122"/>
                          <a:ea typeface="黑体" panose="02010609060101010101" pitchFamily="49" charset="-122"/>
                          <a:cs typeface="宋体" panose="02010600030101010101" pitchFamily="2" charset="-122"/>
                        </a:rPr>
                        <a:t>R3</a:t>
                      </a:r>
                      <a:endParaRPr lang="zh-CN" sz="1600" b="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nchor="ctr"/>
                </a:tc>
                <a:extLst>
                  <a:ext uri="{0D108BD9-81ED-4DB2-BD59-A6C34878D82A}">
                    <a16:rowId xmlns:a16="http://schemas.microsoft.com/office/drawing/2014/main" val="1882434749"/>
                  </a:ext>
                </a:extLst>
              </a:tr>
              <a:tr h="957943">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与干系人联系邮件发送内容、格式错误</a:t>
                      </a: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sz="1600" b="0" kern="100" dirty="0" smtClean="0">
                          <a:effectLst/>
                          <a:latin typeface="黑体" panose="02010609060101010101" pitchFamily="49" charset="-122"/>
                          <a:ea typeface="黑体" panose="02010609060101010101" pitchFamily="49" charset="-122"/>
                          <a:cs typeface="宋体" panose="02010600030101010101" pitchFamily="2" charset="-122"/>
                        </a:rPr>
                        <a:t>任务</a:t>
                      </a:r>
                      <a:r>
                        <a:rPr lang="zh-CN" altLang="en-US" sz="1600" b="0" kern="1200" dirty="0" smtClean="0">
                          <a:solidFill>
                            <a:schemeClr val="dk1"/>
                          </a:solidFill>
                          <a:effectLst/>
                          <a:latin typeface="黑体" panose="02010609060101010101" pitchFamily="49" charset="-122"/>
                          <a:ea typeface="黑体" panose="02010609060101010101" pitchFamily="49" charset="-122"/>
                          <a:cs typeface="+mn-cs"/>
                        </a:rPr>
                        <a:t>风险</a:t>
                      </a:r>
                      <a:endParaRPr lang="zh-CN" altLang="en-US" sz="1600" b="0" dirty="0" smtClean="0">
                        <a:latin typeface="黑体" panose="02010609060101010101" pitchFamily="49" charset="-122"/>
                        <a:ea typeface="黑体" panose="02010609060101010101" pitchFamily="49" charset="-122"/>
                      </a:endParaRPr>
                    </a:p>
                  </a:txBody>
                  <a:tcPr marL="68580" marR="68580" marT="0" marB="0" anchor="ctr"/>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nchor="ctr"/>
                </a:tc>
                <a:tc>
                  <a:txBody>
                    <a:bodyPr/>
                    <a:lstStyle/>
                    <a:p>
                      <a:pPr>
                        <a:spcAft>
                          <a:spcPts val="0"/>
                        </a:spcAft>
                      </a:pPr>
                      <a:r>
                        <a:rPr lang="zh-CN" altLang="en-US" sz="1600" b="0" dirty="0" smtClean="0">
                          <a:solidFill>
                            <a:srgbClr val="FF0000"/>
                          </a:solidFill>
                          <a:effectLst/>
                          <a:latin typeface="宋体"/>
                          <a:ea typeface="等线"/>
                          <a:cs typeface="宋体"/>
                        </a:rPr>
                        <a:t>接口联络员</a:t>
                      </a:r>
                      <a:r>
                        <a:rPr lang="zh-CN" altLang="en-US" sz="1600" b="0" dirty="0" smtClean="0">
                          <a:solidFill>
                            <a:schemeClr val="tx1"/>
                          </a:solidFill>
                          <a:effectLst/>
                          <a:latin typeface="宋体"/>
                          <a:ea typeface="等线"/>
                          <a:cs typeface="宋体"/>
                        </a:rPr>
                        <a:t>（</a:t>
                      </a:r>
                      <a:r>
                        <a:rPr lang="zh-CN" sz="1600" b="0" dirty="0" smtClean="0">
                          <a:effectLst/>
                          <a:latin typeface="宋体"/>
                          <a:ea typeface="等线"/>
                          <a:cs typeface="宋体"/>
                        </a:rPr>
                        <a:t>徐双铅</a:t>
                      </a:r>
                      <a:r>
                        <a:rPr lang="zh-CN" altLang="en-US" sz="1600" b="0" dirty="0" smtClean="0">
                          <a:effectLst/>
                          <a:latin typeface="宋体"/>
                          <a:ea typeface="等线"/>
                          <a:cs typeface="宋体"/>
                        </a:rPr>
                        <a:t>）</a:t>
                      </a:r>
                      <a:r>
                        <a:rPr lang="zh-CN" sz="1600" b="0" dirty="0" smtClean="0">
                          <a:effectLst/>
                          <a:latin typeface="宋体"/>
                          <a:ea typeface="等线"/>
                          <a:cs typeface="宋体"/>
                        </a:rPr>
                        <a:t>发送</a:t>
                      </a:r>
                      <a:r>
                        <a:rPr lang="zh-CN" sz="1600" b="0" dirty="0">
                          <a:effectLst/>
                          <a:latin typeface="宋体"/>
                          <a:ea typeface="等线"/>
                          <a:cs typeface="宋体"/>
                        </a:rPr>
                        <a:t>前先找组员确认，并在截止时间前提早发送，并抄送给组员</a:t>
                      </a:r>
                    </a:p>
                  </a:txBody>
                  <a:tcPr marL="68580" marR="68580" marT="0" marB="0" anchor="ctr"/>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nchor="ctr"/>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nchor="ctr"/>
                </a:tc>
                <a:tc>
                  <a:txBody>
                    <a:bodyPr/>
                    <a:lstStyle/>
                    <a:p>
                      <a:pPr indent="266700" algn="ctr">
                        <a:spcAft>
                          <a:spcPts val="0"/>
                        </a:spcAft>
                      </a:pPr>
                      <a:r>
                        <a:rPr lang="en-US" sz="1600" b="0" kern="100" dirty="0">
                          <a:effectLst/>
                          <a:latin typeface="黑体" panose="02010609060101010101" pitchFamily="49" charset="-122"/>
                          <a:ea typeface="黑体" panose="02010609060101010101" pitchFamily="49" charset="-122"/>
                          <a:cs typeface="宋体" panose="02010600030101010101" pitchFamily="2" charset="-122"/>
                        </a:rPr>
                        <a:t>R4</a:t>
                      </a:r>
                      <a:endParaRPr lang="zh-CN" sz="1600" b="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nchor="ctr"/>
                </a:tc>
                <a:extLst>
                  <a:ext uri="{0D108BD9-81ED-4DB2-BD59-A6C34878D82A}">
                    <a16:rowId xmlns:a16="http://schemas.microsoft.com/office/drawing/2014/main" val="790745376"/>
                  </a:ext>
                </a:extLst>
              </a:tr>
              <a:tr h="683624">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项目文件结构不符合要求</a:t>
                      </a:r>
                    </a:p>
                  </a:txBody>
                  <a:tcPr marL="68580" marR="68580" marT="0" marB="0" anchor="ctr"/>
                </a:tc>
                <a:tc>
                  <a:txBody>
                    <a:bodyPr/>
                    <a:lstStyle/>
                    <a:p>
                      <a:pPr algn="ctr">
                        <a:spcAft>
                          <a:spcPts val="0"/>
                        </a:spcAft>
                      </a:pPr>
                      <a:r>
                        <a:rPr lang="zh-CN" sz="1600" b="0" kern="100" dirty="0" smtClean="0">
                          <a:effectLst/>
                          <a:latin typeface="黑体" panose="02010609060101010101" pitchFamily="49" charset="-122"/>
                          <a:ea typeface="黑体" panose="02010609060101010101" pitchFamily="49" charset="-122"/>
                          <a:cs typeface="宋体" panose="02010600030101010101" pitchFamily="2" charset="-122"/>
                        </a:rPr>
                        <a:t>任务</a:t>
                      </a:r>
                      <a:r>
                        <a:rPr lang="zh-CN" altLang="en-US" sz="1600" b="0" kern="1200" dirty="0" smtClean="0">
                          <a:solidFill>
                            <a:schemeClr val="dk1"/>
                          </a:solidFill>
                          <a:effectLst/>
                          <a:latin typeface="黑体" panose="02010609060101010101" pitchFamily="49" charset="-122"/>
                          <a:ea typeface="黑体" panose="02010609060101010101" pitchFamily="49" charset="-122"/>
                          <a:cs typeface="+mn-cs"/>
                        </a:rPr>
                        <a:t>风险</a:t>
                      </a:r>
                      <a:endParaRPr lang="zh-CN" sz="1600" b="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nchor="ctr"/>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nchor="ctr"/>
                </a:tc>
                <a:tc>
                  <a:txBody>
                    <a:bodyPr/>
                    <a:lstStyle/>
                    <a:p>
                      <a:pPr>
                        <a:spcAft>
                          <a:spcPts val="0"/>
                        </a:spcAft>
                      </a:pPr>
                      <a:r>
                        <a:rPr lang="zh-CN" altLang="en-US" sz="1600" b="0" dirty="0" smtClean="0">
                          <a:solidFill>
                            <a:srgbClr val="FF0000"/>
                          </a:solidFill>
                          <a:effectLst/>
                          <a:latin typeface="宋体"/>
                          <a:ea typeface="等线"/>
                          <a:cs typeface="宋体"/>
                        </a:rPr>
                        <a:t>项目经理</a:t>
                      </a:r>
                      <a:r>
                        <a:rPr lang="zh-CN" altLang="en-US" sz="1600" b="0" dirty="0" smtClean="0">
                          <a:effectLst/>
                          <a:latin typeface="宋体"/>
                          <a:ea typeface="等线"/>
                          <a:cs typeface="宋体"/>
                        </a:rPr>
                        <a:t>（</a:t>
                      </a:r>
                      <a:r>
                        <a:rPr lang="zh-CN" altLang="zh-CN" sz="1600" b="0" dirty="0" smtClean="0">
                          <a:effectLst/>
                          <a:latin typeface="宋体"/>
                          <a:ea typeface="等线"/>
                          <a:cs typeface="宋体"/>
                        </a:rPr>
                        <a:t>黄叶轩</a:t>
                      </a:r>
                      <a:r>
                        <a:rPr lang="zh-CN" altLang="en-US" sz="1600" b="0" dirty="0" smtClean="0">
                          <a:effectLst/>
                          <a:latin typeface="宋体"/>
                          <a:ea typeface="等线"/>
                          <a:cs typeface="宋体"/>
                        </a:rPr>
                        <a:t>）</a:t>
                      </a:r>
                      <a:r>
                        <a:rPr lang="zh-CN" sz="1600" b="0" dirty="0" smtClean="0">
                          <a:effectLst/>
                          <a:latin typeface="宋体"/>
                          <a:ea typeface="等线"/>
                          <a:cs typeface="宋体"/>
                        </a:rPr>
                        <a:t>通知</a:t>
                      </a:r>
                      <a:endParaRPr lang="en-US" altLang="zh-CN" sz="1600" b="0" dirty="0" smtClean="0">
                        <a:effectLst/>
                        <a:latin typeface="宋体"/>
                        <a:ea typeface="等线"/>
                        <a:cs typeface="宋体"/>
                      </a:endParaRPr>
                    </a:p>
                    <a:p>
                      <a:pPr>
                        <a:spcAft>
                          <a:spcPts val="0"/>
                        </a:spcAft>
                      </a:pPr>
                      <a:r>
                        <a:rPr lang="zh-CN" altLang="en-US" sz="1600" b="0" dirty="0" smtClean="0">
                          <a:solidFill>
                            <a:srgbClr val="FF0000"/>
                          </a:solidFill>
                          <a:effectLst/>
                          <a:latin typeface="宋体"/>
                          <a:ea typeface="等线"/>
                          <a:cs typeface="宋体"/>
                        </a:rPr>
                        <a:t>配置管理员</a:t>
                      </a:r>
                      <a:r>
                        <a:rPr lang="zh-CN" altLang="en-US" sz="1600" b="0" dirty="0" smtClean="0">
                          <a:effectLst/>
                          <a:latin typeface="宋体"/>
                          <a:ea typeface="等线"/>
                          <a:cs typeface="宋体"/>
                        </a:rPr>
                        <a:t>（</a:t>
                      </a:r>
                      <a:r>
                        <a:rPr lang="zh-CN" altLang="zh-CN" sz="1600" b="0" dirty="0" smtClean="0">
                          <a:effectLst/>
                          <a:latin typeface="宋体"/>
                          <a:ea typeface="等线"/>
                          <a:cs typeface="宋体"/>
                        </a:rPr>
                        <a:t>陈俊仁</a:t>
                      </a:r>
                      <a:r>
                        <a:rPr lang="zh-CN" altLang="en-US" sz="1600" b="0" dirty="0" smtClean="0">
                          <a:effectLst/>
                          <a:latin typeface="宋体"/>
                          <a:ea typeface="等线"/>
                          <a:cs typeface="宋体"/>
                        </a:rPr>
                        <a:t>）</a:t>
                      </a:r>
                      <a:r>
                        <a:rPr lang="zh-CN" sz="1600" b="0" dirty="0" smtClean="0">
                          <a:effectLst/>
                          <a:latin typeface="宋体"/>
                          <a:ea typeface="等线"/>
                          <a:cs typeface="宋体"/>
                        </a:rPr>
                        <a:t>修改</a:t>
                      </a:r>
                      <a:r>
                        <a:rPr lang="zh-CN" sz="1600" b="0" dirty="0">
                          <a:effectLst/>
                          <a:latin typeface="宋体"/>
                          <a:ea typeface="等线"/>
                          <a:cs typeface="宋体"/>
                        </a:rPr>
                        <a:t>文件结构</a:t>
                      </a:r>
                    </a:p>
                  </a:txBody>
                  <a:tcPr marL="68580" marR="68580" marT="0" marB="0" anchor="ctr"/>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nchor="ctr"/>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nchor="ctr"/>
                </a:tc>
                <a:tc>
                  <a:txBody>
                    <a:bodyPr/>
                    <a:lstStyle/>
                    <a:p>
                      <a:pPr indent="266700" algn="ctr">
                        <a:spcAft>
                          <a:spcPts val="0"/>
                        </a:spcAft>
                      </a:pPr>
                      <a:r>
                        <a:rPr lang="en-US" sz="1600" b="0" kern="100" dirty="0">
                          <a:effectLst/>
                          <a:latin typeface="黑体" panose="02010609060101010101" pitchFamily="49" charset="-122"/>
                          <a:ea typeface="黑体" panose="02010609060101010101" pitchFamily="49" charset="-122"/>
                          <a:cs typeface="宋体" panose="02010600030101010101" pitchFamily="2" charset="-122"/>
                        </a:rPr>
                        <a:t>R5</a:t>
                      </a:r>
                      <a:endParaRPr lang="zh-CN" sz="1600" b="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nchor="ctr"/>
                </a:tc>
                <a:extLst>
                  <a:ext uri="{0D108BD9-81ED-4DB2-BD59-A6C34878D82A}">
                    <a16:rowId xmlns:a16="http://schemas.microsoft.com/office/drawing/2014/main" val="2849618176"/>
                  </a:ext>
                </a:extLst>
              </a:tr>
              <a:tr h="1075494">
                <a:tc>
                  <a:txBody>
                    <a:bodyPr/>
                    <a:lstStyle/>
                    <a:p>
                      <a:pPr algn="ctr"/>
                      <a:r>
                        <a:rPr lang="zh-CN" altLang="zh-CN" sz="1600" b="0" kern="1200" dirty="0" smtClean="0">
                          <a:solidFill>
                            <a:schemeClr val="dk1"/>
                          </a:solidFill>
                          <a:effectLst/>
                          <a:latin typeface="黑体" panose="02010609060101010101" pitchFamily="49" charset="-122"/>
                          <a:ea typeface="黑体" panose="02010609060101010101" pitchFamily="49" charset="-122"/>
                          <a:cs typeface="+mn-cs"/>
                        </a:rPr>
                        <a:t>对接下来的计划和任务定义不够充分明确</a:t>
                      </a:r>
                      <a:endParaRPr lang="zh-CN" altLang="en-US" sz="1600" b="0" dirty="0">
                        <a:latin typeface="黑体" panose="02010609060101010101" pitchFamily="49" charset="-122"/>
                        <a:ea typeface="黑体" panose="02010609060101010101" pitchFamily="49" charset="-122"/>
                      </a:endParaRPr>
                    </a:p>
                  </a:txBody>
                  <a:tcPr anchor="ctr"/>
                </a:tc>
                <a:tc>
                  <a:txBody>
                    <a:bodyPr/>
                    <a:lstStyle/>
                    <a:p>
                      <a:pPr algn="ctr"/>
                      <a:r>
                        <a:rPr lang="zh-CN" altLang="zh-CN" sz="1600" b="0" kern="1200" dirty="0" smtClean="0">
                          <a:solidFill>
                            <a:schemeClr val="dk1"/>
                          </a:solidFill>
                          <a:effectLst/>
                          <a:latin typeface="黑体" panose="02010609060101010101" pitchFamily="49" charset="-122"/>
                          <a:ea typeface="黑体" panose="02010609060101010101" pitchFamily="49" charset="-122"/>
                          <a:cs typeface="+mn-cs"/>
                        </a:rPr>
                        <a:t>任务</a:t>
                      </a:r>
                      <a:r>
                        <a:rPr lang="zh-CN" altLang="en-US" sz="1600" b="0" kern="1200" dirty="0" smtClean="0">
                          <a:solidFill>
                            <a:schemeClr val="dk1"/>
                          </a:solidFill>
                          <a:effectLst/>
                          <a:latin typeface="黑体" panose="02010609060101010101" pitchFamily="49" charset="-122"/>
                          <a:ea typeface="黑体" panose="02010609060101010101" pitchFamily="49" charset="-122"/>
                          <a:cs typeface="+mn-cs"/>
                        </a:rPr>
                        <a:t>风险</a:t>
                      </a:r>
                      <a:endParaRPr lang="zh-CN" altLang="en-US" sz="1600" b="0" dirty="0">
                        <a:latin typeface="黑体" panose="02010609060101010101" pitchFamily="49" charset="-122"/>
                        <a:ea typeface="黑体" panose="02010609060101010101" pitchFamily="49" charset="-122"/>
                      </a:endParaRPr>
                    </a:p>
                  </a:txBody>
                  <a:tcPr anchor="ctr"/>
                </a:tc>
                <a:tc>
                  <a:txBody>
                    <a:bodyPr/>
                    <a:lstStyle/>
                    <a:p>
                      <a:pPr algn="ctr"/>
                      <a:r>
                        <a:rPr lang="en-US" altLang="zh-CN" sz="1600" b="0" kern="1200" dirty="0" smtClean="0">
                          <a:solidFill>
                            <a:schemeClr val="dk1"/>
                          </a:solidFill>
                          <a:effectLst/>
                          <a:latin typeface="黑体" panose="02010609060101010101" pitchFamily="49" charset="-122"/>
                          <a:ea typeface="黑体" panose="02010609060101010101" pitchFamily="49" charset="-122"/>
                          <a:cs typeface="+mn-cs"/>
                        </a:rPr>
                        <a:t>  </a:t>
                      </a:r>
                      <a:r>
                        <a:rPr lang="en-US" altLang="zh-CN" sz="1600" b="0" kern="1200" baseline="0" dirty="0" smtClean="0">
                          <a:solidFill>
                            <a:schemeClr val="dk1"/>
                          </a:solidFill>
                          <a:effectLst/>
                          <a:latin typeface="黑体" panose="02010609060101010101" pitchFamily="49" charset="-122"/>
                          <a:ea typeface="黑体" panose="02010609060101010101" pitchFamily="49" charset="-122"/>
                          <a:cs typeface="+mn-cs"/>
                        </a:rPr>
                        <a:t> </a:t>
                      </a:r>
                      <a:r>
                        <a:rPr lang="zh-CN" altLang="zh-CN" sz="1600" b="0" kern="1200" dirty="0" smtClean="0">
                          <a:solidFill>
                            <a:schemeClr val="dk1"/>
                          </a:solidFill>
                          <a:effectLst/>
                          <a:latin typeface="黑体" panose="02010609060101010101" pitchFamily="49" charset="-122"/>
                          <a:ea typeface="黑体" panose="02010609060101010101" pitchFamily="49" charset="-122"/>
                          <a:cs typeface="+mn-cs"/>
                        </a:rPr>
                        <a:t>高</a:t>
                      </a:r>
                      <a:endParaRPr lang="zh-CN" altLang="en-US" sz="1600" b="0" dirty="0">
                        <a:latin typeface="黑体" panose="02010609060101010101" pitchFamily="49" charset="-122"/>
                        <a:ea typeface="黑体" panose="02010609060101010101" pitchFamily="49" charset="-122"/>
                      </a:endParaRPr>
                    </a:p>
                  </a:txBody>
                  <a:tcPr anchor="ctr"/>
                </a:tc>
                <a:tc>
                  <a:txBody>
                    <a:bodyPr/>
                    <a:lstStyle/>
                    <a:p>
                      <a:pPr>
                        <a:spcAft>
                          <a:spcPts val="0"/>
                        </a:spcAft>
                      </a:pPr>
                      <a:r>
                        <a:rPr lang="zh-CN" altLang="en-US" sz="1600" b="0" dirty="0" smtClean="0">
                          <a:solidFill>
                            <a:srgbClr val="FF0000"/>
                          </a:solidFill>
                          <a:effectLst/>
                          <a:latin typeface="宋体"/>
                          <a:ea typeface="等线"/>
                          <a:cs typeface="宋体"/>
                        </a:rPr>
                        <a:t>项目经理</a:t>
                      </a:r>
                      <a:r>
                        <a:rPr lang="zh-CN" altLang="en-US" sz="1600" b="0" dirty="0" smtClean="0">
                          <a:effectLst/>
                          <a:latin typeface="宋体"/>
                          <a:ea typeface="等线"/>
                          <a:cs typeface="宋体"/>
                        </a:rPr>
                        <a:t>（</a:t>
                      </a:r>
                      <a:r>
                        <a:rPr lang="zh-CN" altLang="zh-CN" sz="1600" b="0" dirty="0" smtClean="0">
                          <a:effectLst/>
                          <a:latin typeface="宋体"/>
                          <a:ea typeface="等线"/>
                          <a:cs typeface="宋体"/>
                        </a:rPr>
                        <a:t>黄叶轩</a:t>
                      </a:r>
                      <a:r>
                        <a:rPr lang="zh-CN" altLang="en-US" sz="1600" b="0" dirty="0" smtClean="0">
                          <a:effectLst/>
                          <a:latin typeface="宋体"/>
                          <a:ea typeface="等线"/>
                          <a:cs typeface="宋体"/>
                        </a:rPr>
                        <a:t>）</a:t>
                      </a:r>
                      <a:r>
                        <a:rPr lang="zh-CN" sz="1600" b="0" dirty="0" smtClean="0">
                          <a:effectLst/>
                          <a:latin typeface="宋体"/>
                          <a:ea typeface="等线"/>
                          <a:cs typeface="宋体"/>
                        </a:rPr>
                        <a:t>找</a:t>
                      </a:r>
                      <a:r>
                        <a:rPr lang="zh-CN" sz="1600" b="0" dirty="0">
                          <a:effectLst/>
                          <a:latin typeface="宋体"/>
                          <a:ea typeface="等线"/>
                          <a:cs typeface="宋体"/>
                        </a:rPr>
                        <a:t>任务发布者（老师）明确任务，并制定下一轮的计划，确保每个组员的工作量相当</a:t>
                      </a:r>
                    </a:p>
                  </a:txBody>
                  <a:tcPr marL="68580" marR="68580" marT="0" marB="0" anchor="ctr"/>
                </a:tc>
                <a:tc>
                  <a:txBody>
                    <a:bodyPr/>
                    <a:lstStyle/>
                    <a:p>
                      <a:pPr algn="ctr"/>
                      <a:r>
                        <a:rPr lang="en-US" altLang="zh-CN" sz="1600" b="0" kern="1200" dirty="0" smtClean="0">
                          <a:solidFill>
                            <a:schemeClr val="dk1"/>
                          </a:solidFill>
                          <a:effectLst/>
                          <a:latin typeface="黑体" panose="02010609060101010101" pitchFamily="49" charset="-122"/>
                          <a:ea typeface="黑体" panose="02010609060101010101" pitchFamily="49" charset="-122"/>
                          <a:cs typeface="+mn-cs"/>
                        </a:rPr>
                        <a:t>  </a:t>
                      </a:r>
                      <a:r>
                        <a:rPr lang="zh-CN" altLang="zh-CN" sz="1600" b="0" kern="1200" dirty="0" smtClean="0">
                          <a:solidFill>
                            <a:schemeClr val="dk1"/>
                          </a:solidFill>
                          <a:effectLst/>
                          <a:latin typeface="黑体" panose="02010609060101010101" pitchFamily="49" charset="-122"/>
                          <a:ea typeface="黑体" panose="02010609060101010101" pitchFamily="49" charset="-122"/>
                          <a:cs typeface="+mn-cs"/>
                        </a:rPr>
                        <a:t>高</a:t>
                      </a:r>
                      <a:endParaRPr lang="zh-CN" altLang="en-US" sz="1600" b="0" dirty="0">
                        <a:latin typeface="黑体" panose="02010609060101010101" pitchFamily="49" charset="-122"/>
                        <a:ea typeface="黑体" panose="02010609060101010101" pitchFamily="49" charset="-122"/>
                      </a:endParaRPr>
                    </a:p>
                  </a:txBody>
                  <a:tcPr anchor="ctr"/>
                </a:tc>
                <a:tc>
                  <a:txBody>
                    <a:bodyPr/>
                    <a:lstStyle/>
                    <a:p>
                      <a:pPr algn="ctr"/>
                      <a:r>
                        <a:rPr lang="en-US" altLang="zh-CN" sz="1600" b="0" kern="1200" dirty="0" smtClean="0">
                          <a:solidFill>
                            <a:schemeClr val="dk1"/>
                          </a:solidFill>
                          <a:effectLst/>
                          <a:latin typeface="黑体" panose="02010609060101010101" pitchFamily="49" charset="-122"/>
                          <a:ea typeface="黑体" panose="02010609060101010101" pitchFamily="49" charset="-122"/>
                          <a:cs typeface="+mn-cs"/>
                        </a:rPr>
                        <a:t>   </a:t>
                      </a:r>
                      <a:r>
                        <a:rPr lang="zh-CN" altLang="zh-CN" sz="1600" b="0" kern="1200" dirty="0" smtClean="0">
                          <a:solidFill>
                            <a:schemeClr val="dk1"/>
                          </a:solidFill>
                          <a:effectLst/>
                          <a:latin typeface="黑体" panose="02010609060101010101" pitchFamily="49" charset="-122"/>
                          <a:ea typeface="黑体" panose="02010609060101010101" pitchFamily="49" charset="-122"/>
                          <a:cs typeface="+mn-cs"/>
                        </a:rPr>
                        <a:t>显著</a:t>
                      </a:r>
                      <a:endParaRPr lang="zh-CN" altLang="en-US" sz="1600" b="0" dirty="0">
                        <a:latin typeface="黑体" panose="02010609060101010101" pitchFamily="49" charset="-122"/>
                        <a:ea typeface="黑体" panose="02010609060101010101" pitchFamily="49" charset="-122"/>
                      </a:endParaRPr>
                    </a:p>
                  </a:txBody>
                  <a:tcPr anchor="ctr"/>
                </a:tc>
                <a:tc>
                  <a:txBody>
                    <a:bodyPr/>
                    <a:lstStyle/>
                    <a:p>
                      <a:pPr algn="ctr"/>
                      <a:r>
                        <a:rPr lang="en-US" altLang="zh-CN" sz="1600" b="0" kern="1200" dirty="0" smtClean="0">
                          <a:solidFill>
                            <a:schemeClr val="dk1"/>
                          </a:solidFill>
                          <a:effectLst/>
                          <a:latin typeface="黑体" panose="02010609060101010101" pitchFamily="49" charset="-122"/>
                          <a:ea typeface="黑体" panose="02010609060101010101" pitchFamily="49" charset="-122"/>
                          <a:cs typeface="+mn-cs"/>
                        </a:rPr>
                        <a:t>   R6</a:t>
                      </a:r>
                      <a:endParaRPr lang="zh-CN" altLang="en-US" sz="1600" b="0" dirty="0">
                        <a:latin typeface="黑体" panose="02010609060101010101" pitchFamily="49" charset="-122"/>
                        <a:ea typeface="黑体" panose="02010609060101010101" pitchFamily="49" charset="-122"/>
                      </a:endParaRPr>
                    </a:p>
                  </a:txBody>
                  <a:tcPr anchor="ctr"/>
                </a:tc>
                <a:extLst>
                  <a:ext uri="{0D108BD9-81ED-4DB2-BD59-A6C34878D82A}">
                    <a16:rowId xmlns:a16="http://schemas.microsoft.com/office/drawing/2014/main" val="3277729453"/>
                  </a:ext>
                </a:extLst>
              </a:tr>
            </a:tbl>
          </a:graphicData>
        </a:graphic>
      </p:graphicFrame>
    </p:spTree>
    <p:extLst>
      <p:ext uri="{BB962C8B-B14F-4D97-AF65-F5344CB8AC3E}">
        <p14:creationId xmlns:p14="http://schemas.microsoft.com/office/powerpoint/2010/main" val="548856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实施计划</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矩形 6"/>
          <p:cNvSpPr/>
          <p:nvPr/>
        </p:nvSpPr>
        <p:spPr>
          <a:xfrm>
            <a:off x="1226820" y="591137"/>
            <a:ext cx="1503212" cy="369332"/>
          </a:xfrm>
          <a:prstGeom prst="rect">
            <a:avLst/>
          </a:prstGeom>
        </p:spPr>
        <p:txBody>
          <a:bodyPr wrap="square">
            <a:spAutoFit/>
          </a:bodyPr>
          <a:lstStyle/>
          <a:p>
            <a:r>
              <a:rPr lang="zh-CN" altLang="en-US" b="1" dirty="0">
                <a:latin typeface="黑体" panose="02010609060101010101" pitchFamily="49" charset="-122"/>
                <a:ea typeface="黑体" panose="02010609060101010101" pitchFamily="49" charset="-122"/>
              </a:rPr>
              <a:t>关键技术</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graphicFrame>
        <p:nvGraphicFramePr>
          <p:cNvPr id="2" name="表格 1"/>
          <p:cNvGraphicFramePr>
            <a:graphicFrameLocks noGrp="1"/>
          </p:cNvGraphicFramePr>
          <p:nvPr>
            <p:extLst/>
          </p:nvPr>
        </p:nvGraphicFramePr>
        <p:xfrm>
          <a:off x="434234" y="1061351"/>
          <a:ext cx="11466028" cy="5291354"/>
        </p:xfrm>
        <a:graphic>
          <a:graphicData uri="http://schemas.openxmlformats.org/drawingml/2006/table">
            <a:tbl>
              <a:tblPr firstRow="1" bandRow="1">
                <a:tableStyleId>{5C22544A-7EE6-4342-B048-85BDC9FD1C3A}</a:tableStyleId>
              </a:tblPr>
              <a:tblGrid>
                <a:gridCol w="1638004">
                  <a:extLst>
                    <a:ext uri="{9D8B030D-6E8A-4147-A177-3AD203B41FA5}">
                      <a16:colId xmlns:a16="http://schemas.microsoft.com/office/drawing/2014/main" val="1960280282"/>
                    </a:ext>
                  </a:extLst>
                </a:gridCol>
                <a:gridCol w="1638004">
                  <a:extLst>
                    <a:ext uri="{9D8B030D-6E8A-4147-A177-3AD203B41FA5}">
                      <a16:colId xmlns:a16="http://schemas.microsoft.com/office/drawing/2014/main" val="1522824284"/>
                    </a:ext>
                  </a:extLst>
                </a:gridCol>
                <a:gridCol w="1638004">
                  <a:extLst>
                    <a:ext uri="{9D8B030D-6E8A-4147-A177-3AD203B41FA5}">
                      <a16:colId xmlns:a16="http://schemas.microsoft.com/office/drawing/2014/main" val="1640655193"/>
                    </a:ext>
                  </a:extLst>
                </a:gridCol>
                <a:gridCol w="1966954">
                  <a:extLst>
                    <a:ext uri="{9D8B030D-6E8A-4147-A177-3AD203B41FA5}">
                      <a16:colId xmlns:a16="http://schemas.microsoft.com/office/drawing/2014/main" val="919707528"/>
                    </a:ext>
                  </a:extLst>
                </a:gridCol>
                <a:gridCol w="1483479">
                  <a:extLst>
                    <a:ext uri="{9D8B030D-6E8A-4147-A177-3AD203B41FA5}">
                      <a16:colId xmlns:a16="http://schemas.microsoft.com/office/drawing/2014/main" val="3189581670"/>
                    </a:ext>
                  </a:extLst>
                </a:gridCol>
                <a:gridCol w="1658747">
                  <a:extLst>
                    <a:ext uri="{9D8B030D-6E8A-4147-A177-3AD203B41FA5}">
                      <a16:colId xmlns:a16="http://schemas.microsoft.com/office/drawing/2014/main" val="2071977553"/>
                    </a:ext>
                  </a:extLst>
                </a:gridCol>
                <a:gridCol w="1442836">
                  <a:extLst>
                    <a:ext uri="{9D8B030D-6E8A-4147-A177-3AD203B41FA5}">
                      <a16:colId xmlns:a16="http://schemas.microsoft.com/office/drawing/2014/main" val="3952362603"/>
                    </a:ext>
                  </a:extLst>
                </a:gridCol>
              </a:tblGrid>
              <a:tr h="449613">
                <a:tc>
                  <a:txBody>
                    <a:bodyPr/>
                    <a:lstStyle/>
                    <a:p>
                      <a:pPr algn="ctr"/>
                      <a:r>
                        <a:rPr lang="zh-CN" altLang="zh-CN" sz="1800" b="1" kern="1200" dirty="0" smtClean="0">
                          <a:solidFill>
                            <a:schemeClr val="lt1"/>
                          </a:solidFill>
                          <a:effectLst/>
                          <a:latin typeface="+mn-lt"/>
                          <a:ea typeface="+mn-ea"/>
                          <a:cs typeface="+mn-cs"/>
                        </a:rPr>
                        <a:t>风险介绍</a:t>
                      </a:r>
                      <a:endParaRPr lang="zh-CN" altLang="en-US" dirty="0"/>
                    </a:p>
                  </a:txBody>
                  <a:tcPr anchor="ctr"/>
                </a:tc>
                <a:tc>
                  <a:txBody>
                    <a:bodyPr/>
                    <a:lstStyle/>
                    <a:p>
                      <a:pPr algn="ctr"/>
                      <a:r>
                        <a:rPr lang="zh-CN" altLang="zh-CN" sz="1800" b="1" kern="1200" dirty="0" smtClean="0">
                          <a:solidFill>
                            <a:schemeClr val="lt1"/>
                          </a:solidFill>
                          <a:effectLst/>
                          <a:latin typeface="+mn-lt"/>
                          <a:ea typeface="+mn-ea"/>
                          <a:cs typeface="+mn-cs"/>
                        </a:rPr>
                        <a:t>风险类型</a:t>
                      </a:r>
                      <a:endParaRPr lang="zh-CN" altLang="en-US" dirty="0"/>
                    </a:p>
                  </a:txBody>
                  <a:tcPr anchor="ctr"/>
                </a:tc>
                <a:tc>
                  <a:txBody>
                    <a:bodyPr/>
                    <a:lstStyle/>
                    <a:p>
                      <a:pPr algn="ctr"/>
                      <a:r>
                        <a:rPr lang="zh-CN" altLang="zh-CN" sz="1800" b="1" kern="1200" dirty="0" smtClean="0">
                          <a:solidFill>
                            <a:schemeClr val="lt1"/>
                          </a:solidFill>
                          <a:effectLst/>
                          <a:latin typeface="+mn-lt"/>
                          <a:ea typeface="+mn-ea"/>
                          <a:cs typeface="+mn-cs"/>
                        </a:rPr>
                        <a:t>应对优先级</a:t>
                      </a:r>
                      <a:endParaRPr lang="zh-CN" altLang="en-US" dirty="0"/>
                    </a:p>
                  </a:txBody>
                  <a:tcPr anchor="ctr"/>
                </a:tc>
                <a:tc>
                  <a:txBody>
                    <a:bodyPr/>
                    <a:lstStyle/>
                    <a:p>
                      <a:pPr algn="ctr"/>
                      <a:r>
                        <a:rPr lang="zh-CN" altLang="zh-CN" sz="1800" b="1" kern="1200" dirty="0" smtClean="0">
                          <a:solidFill>
                            <a:schemeClr val="lt1"/>
                          </a:solidFill>
                          <a:effectLst/>
                          <a:latin typeface="+mn-lt"/>
                          <a:ea typeface="+mn-ea"/>
                          <a:cs typeface="+mn-cs"/>
                        </a:rPr>
                        <a:t>应对措施</a:t>
                      </a:r>
                      <a:endParaRPr lang="zh-CN" altLang="en-US" dirty="0"/>
                    </a:p>
                  </a:txBody>
                  <a:tcPr anchor="ctr"/>
                </a:tc>
                <a:tc>
                  <a:txBody>
                    <a:bodyPr/>
                    <a:lstStyle/>
                    <a:p>
                      <a:pPr algn="ctr"/>
                      <a:r>
                        <a:rPr lang="zh-CN" altLang="zh-CN" sz="1800" b="1" kern="1200" dirty="0" smtClean="0">
                          <a:solidFill>
                            <a:schemeClr val="lt1"/>
                          </a:solidFill>
                          <a:effectLst/>
                          <a:latin typeface="+mn-lt"/>
                          <a:ea typeface="+mn-ea"/>
                          <a:cs typeface="+mn-cs"/>
                        </a:rPr>
                        <a:t>影响等级</a:t>
                      </a:r>
                      <a:endParaRPr lang="zh-CN" altLang="en-US" dirty="0"/>
                    </a:p>
                  </a:txBody>
                  <a:tcPr anchor="ctr"/>
                </a:tc>
                <a:tc>
                  <a:txBody>
                    <a:bodyPr/>
                    <a:lstStyle/>
                    <a:p>
                      <a:pPr algn="ctr"/>
                      <a:r>
                        <a:rPr lang="zh-CN" altLang="zh-CN" sz="1800" b="1" kern="1200" dirty="0" smtClean="0">
                          <a:solidFill>
                            <a:schemeClr val="lt1"/>
                          </a:solidFill>
                          <a:effectLst/>
                          <a:latin typeface="+mn-lt"/>
                          <a:ea typeface="+mn-ea"/>
                          <a:cs typeface="+mn-cs"/>
                        </a:rPr>
                        <a:t>可能性等级</a:t>
                      </a:r>
                      <a:endParaRPr lang="zh-CN" altLang="en-US" dirty="0"/>
                    </a:p>
                  </a:txBody>
                  <a:tcPr anchor="ctr"/>
                </a:tc>
                <a:tc>
                  <a:txBody>
                    <a:bodyPr/>
                    <a:lstStyle/>
                    <a:p>
                      <a:pPr algn="ctr"/>
                      <a:r>
                        <a:rPr lang="zh-CN" altLang="zh-CN" sz="1800" b="1" kern="1200" dirty="0" smtClean="0">
                          <a:solidFill>
                            <a:schemeClr val="lt1"/>
                          </a:solidFill>
                          <a:effectLst/>
                          <a:latin typeface="+mn-lt"/>
                          <a:ea typeface="+mn-ea"/>
                          <a:cs typeface="+mn-cs"/>
                        </a:rPr>
                        <a:t>风险标识</a:t>
                      </a:r>
                      <a:endParaRPr lang="zh-CN" altLang="en-US" dirty="0"/>
                    </a:p>
                  </a:txBody>
                  <a:tcPr anchor="ctr"/>
                </a:tc>
                <a:extLst>
                  <a:ext uri="{0D108BD9-81ED-4DB2-BD59-A6C34878D82A}">
                    <a16:rowId xmlns:a16="http://schemas.microsoft.com/office/drawing/2014/main" val="2764094235"/>
                  </a:ext>
                </a:extLst>
              </a:tr>
              <a:tr h="1159665">
                <a:tc>
                  <a:txBody>
                    <a:bodyPr/>
                    <a:lstStyle/>
                    <a:p>
                      <a:pPr indent="266700" algn="ctr">
                        <a:spcAft>
                          <a:spcPts val="0"/>
                        </a:spcAft>
                      </a:pPr>
                      <a:r>
                        <a:rPr lang="zh-CN" altLang="en-US" sz="1600" kern="100" dirty="0" smtClean="0">
                          <a:effectLst/>
                          <a:latin typeface="黑体" panose="02010609060101010101" pitchFamily="49" charset="-122"/>
                          <a:ea typeface="黑体" panose="02010609060101010101" pitchFamily="49" charset="-122"/>
                          <a:cs typeface="宋体" panose="02010600030101010101" pitchFamily="2" charset="-122"/>
                        </a:rPr>
                        <a:t>组内通知没有及时接收</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nchor="ctr"/>
                </a:tc>
                <a:tc>
                  <a:txBody>
                    <a:bodyPr/>
                    <a:lstStyle/>
                    <a:p>
                      <a:pPr algn="ctr">
                        <a:spcAft>
                          <a:spcPts val="0"/>
                        </a:spcAft>
                      </a:pPr>
                      <a:r>
                        <a:rPr lang="zh-CN" sz="1600" kern="100" dirty="0" smtClean="0">
                          <a:effectLst/>
                          <a:latin typeface="黑体" panose="02010609060101010101" pitchFamily="49" charset="-122"/>
                          <a:ea typeface="黑体" panose="02010609060101010101" pitchFamily="49" charset="-122"/>
                          <a:cs typeface="宋体" panose="02010600030101010101" pitchFamily="2" charset="-122"/>
                        </a:rPr>
                        <a:t>参与者</a:t>
                      </a:r>
                      <a:r>
                        <a:rPr lang="zh-CN" altLang="en-US" sz="1600" b="0" kern="1200" dirty="0" smtClean="0">
                          <a:solidFill>
                            <a:schemeClr val="dk1"/>
                          </a:solidFill>
                          <a:effectLst/>
                          <a:latin typeface="黑体" panose="02010609060101010101" pitchFamily="49" charset="-122"/>
                          <a:ea typeface="黑体" panose="02010609060101010101" pitchFamily="49" charset="-122"/>
                          <a:cs typeface="+mn-cs"/>
                        </a:rPr>
                        <a:t>风险</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nchor="ctr"/>
                </a:tc>
                <a:tc>
                  <a:txBody>
                    <a:bodyPr/>
                    <a:lstStyle/>
                    <a:p>
                      <a:pPr indent="266700" algn="ctr">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nchor="ctr"/>
                </a:tc>
                <a:tc>
                  <a:txBody>
                    <a:bodyPr/>
                    <a:lstStyle/>
                    <a:p>
                      <a:pPr algn="ctr">
                        <a:spcAft>
                          <a:spcPts val="0"/>
                        </a:spcAft>
                      </a:pPr>
                      <a:r>
                        <a:rPr lang="zh-CN" altLang="en-US" sz="1600" b="0" dirty="0" smtClean="0">
                          <a:solidFill>
                            <a:srgbClr val="FF0000"/>
                          </a:solidFill>
                          <a:effectLst/>
                          <a:latin typeface="宋体"/>
                          <a:ea typeface="等线"/>
                          <a:cs typeface="宋体"/>
                        </a:rPr>
                        <a:t>项目经理</a:t>
                      </a:r>
                      <a:r>
                        <a:rPr lang="zh-CN" altLang="en-US" sz="1600" b="0" dirty="0" smtClean="0">
                          <a:effectLst/>
                          <a:latin typeface="宋体"/>
                          <a:ea typeface="等线"/>
                          <a:cs typeface="宋体"/>
                        </a:rPr>
                        <a:t>（</a:t>
                      </a:r>
                      <a:r>
                        <a:rPr lang="zh-CN" altLang="zh-CN" sz="1600" b="0" dirty="0" smtClean="0">
                          <a:effectLst/>
                          <a:latin typeface="宋体"/>
                          <a:ea typeface="等线"/>
                          <a:cs typeface="宋体"/>
                        </a:rPr>
                        <a:t>黄叶轩</a:t>
                      </a:r>
                      <a:r>
                        <a:rPr lang="zh-CN" altLang="en-US" sz="1600" b="0" dirty="0" smtClean="0">
                          <a:effectLst/>
                          <a:latin typeface="宋体"/>
                          <a:ea typeface="等线"/>
                          <a:cs typeface="宋体"/>
                        </a:rPr>
                        <a:t>）</a:t>
                      </a:r>
                      <a:r>
                        <a:rPr lang="zh-CN" sz="1600" dirty="0" smtClean="0">
                          <a:effectLst/>
                          <a:latin typeface="宋体"/>
                          <a:ea typeface="等线"/>
                          <a:cs typeface="宋体"/>
                        </a:rPr>
                        <a:t>在</a:t>
                      </a:r>
                      <a:r>
                        <a:rPr lang="zh-CN" sz="1600" dirty="0">
                          <a:effectLst/>
                          <a:latin typeface="宋体"/>
                          <a:ea typeface="等线"/>
                          <a:cs typeface="宋体"/>
                        </a:rPr>
                        <a:t>发布重要通知后，组员必须发送相关内容以确认收到</a:t>
                      </a:r>
                    </a:p>
                  </a:txBody>
                  <a:tcPr marL="68580" marR="68580" marT="0" marB="0" anchor="ctr"/>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nchor="ctr"/>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中等</a:t>
                      </a:r>
                    </a:p>
                  </a:txBody>
                  <a:tcPr marL="68580" marR="68580" marT="0" marB="0" anchor="ctr"/>
                </a:tc>
                <a:tc>
                  <a:txBody>
                    <a:bodyPr/>
                    <a:lstStyle/>
                    <a:p>
                      <a:pPr indent="266700" algn="ctr">
                        <a:spcAft>
                          <a:spcPts val="0"/>
                        </a:spcAft>
                      </a:pPr>
                      <a:r>
                        <a:rPr lang="en-US" sz="1600" kern="100">
                          <a:effectLst/>
                          <a:latin typeface="黑体" panose="02010609060101010101" pitchFamily="49" charset="-122"/>
                          <a:ea typeface="黑体" panose="02010609060101010101" pitchFamily="49" charset="-122"/>
                          <a:cs typeface="宋体" panose="02010600030101010101" pitchFamily="2" charset="-122"/>
                        </a:rPr>
                        <a:t>R7</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nchor="ctr"/>
                </a:tc>
                <a:extLst>
                  <a:ext uri="{0D108BD9-81ED-4DB2-BD59-A6C34878D82A}">
                    <a16:rowId xmlns:a16="http://schemas.microsoft.com/office/drawing/2014/main" val="69144896"/>
                  </a:ext>
                </a:extLst>
              </a:tr>
              <a:tr h="725714">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教学辅助网站开发经验不足</a:t>
                      </a:r>
                    </a:p>
                  </a:txBody>
                  <a:tcPr marL="68580" marR="68580" marT="0" marB="0" anchor="ctr"/>
                </a:tc>
                <a:tc>
                  <a:txBody>
                    <a:bodyPr/>
                    <a:lstStyle/>
                    <a:p>
                      <a:pPr algn="ctr">
                        <a:spcAft>
                          <a:spcPts val="0"/>
                        </a:spcAft>
                      </a:pPr>
                      <a:r>
                        <a:rPr lang="zh-CN" sz="1600" kern="100" dirty="0" smtClean="0">
                          <a:effectLst/>
                          <a:latin typeface="黑体" panose="02010609060101010101" pitchFamily="49" charset="-122"/>
                          <a:ea typeface="黑体" panose="02010609060101010101" pitchFamily="49" charset="-122"/>
                          <a:cs typeface="宋体" panose="02010600030101010101" pitchFamily="2" charset="-122"/>
                        </a:rPr>
                        <a:t>参与者</a:t>
                      </a:r>
                      <a:r>
                        <a:rPr lang="zh-CN" altLang="en-US" sz="1600" b="0" kern="1200" dirty="0" smtClean="0">
                          <a:solidFill>
                            <a:schemeClr val="dk1"/>
                          </a:solidFill>
                          <a:effectLst/>
                          <a:latin typeface="黑体" panose="02010609060101010101" pitchFamily="49" charset="-122"/>
                          <a:ea typeface="黑体" panose="02010609060101010101" pitchFamily="49" charset="-122"/>
                          <a:cs typeface="+mn-cs"/>
                        </a:rPr>
                        <a:t>风险</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nchor="ctr"/>
                </a:tc>
                <a:tc>
                  <a:txBody>
                    <a:bodyPr/>
                    <a:lstStyle/>
                    <a:p>
                      <a:pPr indent="266700" algn="ctr">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nchor="ctr"/>
                </a:tc>
                <a:tc>
                  <a:txBody>
                    <a:bodyPr/>
                    <a:lstStyle/>
                    <a:p>
                      <a:pPr algn="ctr">
                        <a:spcAft>
                          <a:spcPts val="0"/>
                        </a:spcAft>
                      </a:pPr>
                      <a:r>
                        <a:rPr lang="zh-CN" altLang="en-US" sz="1600" b="0" dirty="0" smtClean="0">
                          <a:solidFill>
                            <a:srgbClr val="FF0000"/>
                          </a:solidFill>
                          <a:effectLst/>
                          <a:latin typeface="宋体"/>
                          <a:ea typeface="等线"/>
                          <a:cs typeface="宋体"/>
                        </a:rPr>
                        <a:t>项目经理</a:t>
                      </a:r>
                      <a:r>
                        <a:rPr lang="zh-CN" altLang="en-US" sz="1600" b="0" dirty="0" smtClean="0">
                          <a:effectLst/>
                          <a:latin typeface="宋体"/>
                          <a:ea typeface="等线"/>
                          <a:cs typeface="宋体"/>
                        </a:rPr>
                        <a:t>（</a:t>
                      </a:r>
                      <a:r>
                        <a:rPr lang="zh-CN" altLang="zh-CN" sz="1600" b="0" dirty="0" smtClean="0">
                          <a:effectLst/>
                          <a:latin typeface="宋体"/>
                          <a:ea typeface="等线"/>
                          <a:cs typeface="宋体"/>
                        </a:rPr>
                        <a:t>黄叶轩</a:t>
                      </a:r>
                      <a:r>
                        <a:rPr lang="zh-CN" altLang="en-US" sz="1600" b="0" dirty="0" smtClean="0">
                          <a:effectLst/>
                          <a:latin typeface="宋体"/>
                          <a:ea typeface="等线"/>
                          <a:cs typeface="宋体"/>
                        </a:rPr>
                        <a:t>）</a:t>
                      </a:r>
                      <a:r>
                        <a:rPr lang="zh-CN" sz="1600" dirty="0" smtClean="0">
                          <a:effectLst/>
                          <a:latin typeface="宋体"/>
                          <a:ea typeface="等线"/>
                          <a:cs typeface="宋体"/>
                        </a:rPr>
                        <a:t>去</a:t>
                      </a:r>
                      <a:r>
                        <a:rPr lang="zh-CN" sz="1600" dirty="0">
                          <a:effectLst/>
                          <a:latin typeface="宋体"/>
                          <a:ea typeface="等线"/>
                          <a:cs typeface="宋体"/>
                        </a:rPr>
                        <a:t>找标杆</a:t>
                      </a:r>
                    </a:p>
                  </a:txBody>
                  <a:tcPr marL="68580" marR="68580" marT="0" marB="0" anchor="ctr"/>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nchor="ctr"/>
                </a:tc>
                <a:tc>
                  <a:txBody>
                    <a:bodyPr/>
                    <a:lstStyle/>
                    <a:p>
                      <a:pPr indent="266700" algn="ctr">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中等</a:t>
                      </a:r>
                    </a:p>
                  </a:txBody>
                  <a:tcPr marL="68580" marR="68580" marT="0" marB="0" anchor="ctr"/>
                </a:tc>
                <a:tc>
                  <a:txBody>
                    <a:bodyPr/>
                    <a:lstStyle/>
                    <a:p>
                      <a:pPr indent="266700" algn="ctr">
                        <a:spcAft>
                          <a:spcPts val="0"/>
                        </a:spcAft>
                      </a:pPr>
                      <a:r>
                        <a:rPr lang="en-US" sz="1600" kern="100">
                          <a:effectLst/>
                          <a:latin typeface="黑体" panose="02010609060101010101" pitchFamily="49" charset="-122"/>
                          <a:ea typeface="黑体" panose="02010609060101010101" pitchFamily="49" charset="-122"/>
                          <a:cs typeface="宋体" panose="02010600030101010101" pitchFamily="2" charset="-122"/>
                        </a:rPr>
                        <a:t>R8</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nchor="ctr"/>
                </a:tc>
                <a:extLst>
                  <a:ext uri="{0D108BD9-81ED-4DB2-BD59-A6C34878D82A}">
                    <a16:rowId xmlns:a16="http://schemas.microsoft.com/office/drawing/2014/main" val="4037956592"/>
                  </a:ext>
                </a:extLst>
              </a:tr>
              <a:tr h="1478181">
                <a:tc>
                  <a:txBody>
                    <a:bodyPr/>
                    <a:lstStyle/>
                    <a:p>
                      <a:pPr indent="266700" algn="ctr">
                        <a:spcAft>
                          <a:spcPts val="0"/>
                        </a:spcAft>
                      </a:pPr>
                      <a:r>
                        <a:rPr lang="zh-CN" altLang="en-US" sz="1600" kern="100" dirty="0" smtClean="0">
                          <a:effectLst/>
                          <a:latin typeface="黑体" panose="02010609060101010101" pitchFamily="49" charset="-122"/>
                          <a:ea typeface="黑体" panose="02010609060101010101" pitchFamily="49" charset="-122"/>
                          <a:cs typeface="宋体" panose="02010600030101010101" pitchFamily="2" charset="-122"/>
                        </a:rPr>
                        <a:t>团队成员能力方向水平不一致</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nchor="ctr"/>
                </a:tc>
                <a:tc>
                  <a:txBody>
                    <a:bodyPr/>
                    <a:lstStyle/>
                    <a:p>
                      <a:pPr algn="ctr">
                        <a:spcAft>
                          <a:spcPts val="0"/>
                        </a:spcAft>
                      </a:pPr>
                      <a:r>
                        <a:rPr lang="zh-CN" sz="1600" kern="100" dirty="0" smtClean="0">
                          <a:effectLst/>
                          <a:latin typeface="黑体" panose="02010609060101010101" pitchFamily="49" charset="-122"/>
                          <a:ea typeface="黑体" panose="02010609060101010101" pitchFamily="49" charset="-122"/>
                          <a:cs typeface="宋体" panose="02010600030101010101" pitchFamily="2" charset="-122"/>
                        </a:rPr>
                        <a:t>参与者</a:t>
                      </a:r>
                      <a:r>
                        <a:rPr lang="zh-CN" altLang="en-US" sz="1600" b="0" kern="1200" dirty="0" smtClean="0">
                          <a:solidFill>
                            <a:schemeClr val="dk1"/>
                          </a:solidFill>
                          <a:effectLst/>
                          <a:latin typeface="黑体" panose="02010609060101010101" pitchFamily="49" charset="-122"/>
                          <a:ea typeface="黑体" panose="02010609060101010101" pitchFamily="49" charset="-122"/>
                          <a:cs typeface="+mn-cs"/>
                        </a:rPr>
                        <a:t>风险</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nchor="ctr"/>
                </a:tc>
                <a:tc>
                  <a:txBody>
                    <a:bodyPr/>
                    <a:lstStyle/>
                    <a:p>
                      <a:pPr indent="266700" algn="ctr">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nchor="ctr"/>
                </a:tc>
                <a:tc>
                  <a:txBody>
                    <a:bodyPr/>
                    <a:lstStyle/>
                    <a:p>
                      <a:pPr algn="ctr">
                        <a:spcAft>
                          <a:spcPts val="0"/>
                        </a:spcAft>
                      </a:pPr>
                      <a:r>
                        <a:rPr lang="zh-CN" altLang="en-US" sz="1600" b="0" dirty="0" smtClean="0">
                          <a:solidFill>
                            <a:srgbClr val="FF0000"/>
                          </a:solidFill>
                          <a:effectLst/>
                          <a:latin typeface="宋体"/>
                          <a:ea typeface="等线"/>
                          <a:cs typeface="宋体"/>
                        </a:rPr>
                        <a:t>项目经理</a:t>
                      </a:r>
                      <a:r>
                        <a:rPr lang="zh-CN" altLang="en-US" sz="1600" b="0" dirty="0" smtClean="0">
                          <a:effectLst/>
                          <a:latin typeface="宋体"/>
                          <a:ea typeface="等线"/>
                          <a:cs typeface="宋体"/>
                        </a:rPr>
                        <a:t>（</a:t>
                      </a:r>
                      <a:r>
                        <a:rPr lang="zh-CN" altLang="zh-CN" sz="1600" b="0" dirty="0" smtClean="0">
                          <a:effectLst/>
                          <a:latin typeface="宋体"/>
                          <a:ea typeface="等线"/>
                          <a:cs typeface="宋体"/>
                        </a:rPr>
                        <a:t>黄叶轩</a:t>
                      </a:r>
                      <a:r>
                        <a:rPr lang="zh-CN" altLang="en-US" sz="1600" b="0" dirty="0" smtClean="0">
                          <a:effectLst/>
                          <a:latin typeface="宋体"/>
                          <a:ea typeface="等线"/>
                          <a:cs typeface="宋体"/>
                        </a:rPr>
                        <a:t>）</a:t>
                      </a:r>
                      <a:r>
                        <a:rPr lang="zh-CN" sz="1600" dirty="0" smtClean="0">
                          <a:effectLst/>
                          <a:latin typeface="宋体"/>
                          <a:ea typeface="等线"/>
                          <a:cs typeface="宋体"/>
                        </a:rPr>
                        <a:t>在</a:t>
                      </a:r>
                      <a:r>
                        <a:rPr lang="zh-CN" sz="1600" dirty="0">
                          <a:effectLst/>
                          <a:latin typeface="宋体"/>
                          <a:ea typeface="等线"/>
                          <a:cs typeface="宋体"/>
                        </a:rPr>
                        <a:t>布置任务前了解组员的能力方向大小，并合理的相对应的分配任务</a:t>
                      </a:r>
                    </a:p>
                  </a:txBody>
                  <a:tcPr marL="68580" marR="68580" marT="0" marB="0" anchor="ctr"/>
                </a:tc>
                <a:tc>
                  <a:txBody>
                    <a:bodyPr/>
                    <a:lstStyle/>
                    <a:p>
                      <a:pPr indent="266700" algn="ctr">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nchor="ctr"/>
                </a:tc>
                <a:tc>
                  <a:txBody>
                    <a:bodyPr/>
                    <a:lstStyle/>
                    <a:p>
                      <a:pPr indent="266700" algn="ctr">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显著</a:t>
                      </a:r>
                    </a:p>
                  </a:txBody>
                  <a:tcPr marL="68580" marR="68580" marT="0" marB="0" anchor="ctr"/>
                </a:tc>
                <a:tc>
                  <a:txBody>
                    <a:bodyPr/>
                    <a:lstStyle/>
                    <a:p>
                      <a:pPr indent="266700" algn="ctr">
                        <a:spcAft>
                          <a:spcPts val="0"/>
                        </a:spcAft>
                      </a:pPr>
                      <a:r>
                        <a:rPr lang="en-US" sz="1600" kern="100">
                          <a:effectLst/>
                          <a:latin typeface="黑体" panose="02010609060101010101" pitchFamily="49" charset="-122"/>
                          <a:ea typeface="黑体" panose="02010609060101010101" pitchFamily="49" charset="-122"/>
                          <a:cs typeface="宋体" panose="02010600030101010101" pitchFamily="2" charset="-122"/>
                        </a:rPr>
                        <a:t>R9</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nchor="ctr"/>
                </a:tc>
                <a:extLst>
                  <a:ext uri="{0D108BD9-81ED-4DB2-BD59-A6C34878D82A}">
                    <a16:rowId xmlns:a16="http://schemas.microsoft.com/office/drawing/2014/main" val="1882434749"/>
                  </a:ext>
                </a:extLst>
              </a:tr>
              <a:tr h="1478181">
                <a:tc>
                  <a:txBody>
                    <a:bodyPr/>
                    <a:lstStyle/>
                    <a:p>
                      <a:pPr indent="266700" algn="ctr">
                        <a:spcAft>
                          <a:spcPts val="0"/>
                        </a:spcAft>
                      </a:pPr>
                      <a:r>
                        <a:rPr lang="zh-CN" altLang="zh-CN" sz="1800" u="none" kern="1200" dirty="0" smtClean="0">
                          <a:solidFill>
                            <a:schemeClr val="dk1"/>
                          </a:solidFill>
                          <a:effectLst/>
                          <a:latin typeface="+mn-lt"/>
                          <a:ea typeface="+mn-ea"/>
                          <a:cs typeface="+mn-cs"/>
                        </a:rPr>
                        <a:t>团队遭受挫折，信心下滑</a:t>
                      </a:r>
                      <a:endParaRPr lang="zh-CN" sz="1600" u="none"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nchor="ctr"/>
                </a:tc>
                <a:tc>
                  <a:txBody>
                    <a:bodyPr/>
                    <a:lstStyle/>
                    <a:p>
                      <a:pPr algn="ctr">
                        <a:spcAft>
                          <a:spcPts val="0"/>
                        </a:spcAft>
                      </a:pPr>
                      <a:r>
                        <a:rPr lang="zh-CN" sz="1600" kern="100" dirty="0" smtClean="0">
                          <a:effectLst/>
                          <a:latin typeface="黑体" panose="02010609060101010101" pitchFamily="49" charset="-122"/>
                          <a:ea typeface="黑体" panose="02010609060101010101" pitchFamily="49" charset="-122"/>
                          <a:cs typeface="宋体" panose="02010600030101010101" pitchFamily="2" charset="-122"/>
                        </a:rPr>
                        <a:t>参与者</a:t>
                      </a:r>
                      <a:r>
                        <a:rPr lang="zh-CN" altLang="en-US" sz="1600" b="0" kern="1200" dirty="0" smtClean="0">
                          <a:solidFill>
                            <a:schemeClr val="dk1"/>
                          </a:solidFill>
                          <a:effectLst/>
                          <a:latin typeface="黑体" panose="02010609060101010101" pitchFamily="49" charset="-122"/>
                          <a:ea typeface="黑体" panose="02010609060101010101" pitchFamily="49" charset="-122"/>
                          <a:cs typeface="+mn-cs"/>
                        </a:rPr>
                        <a:t>风险</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nchor="ctr"/>
                </a:tc>
                <a:tc>
                  <a:txBody>
                    <a:bodyPr/>
                    <a:lstStyle/>
                    <a:p>
                      <a:pPr indent="266700" algn="ctr">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nchor="ctr"/>
                </a:tc>
                <a:tc>
                  <a:txBody>
                    <a:bodyPr/>
                    <a:lstStyle/>
                    <a:p>
                      <a:pPr algn="ctr">
                        <a:spcAft>
                          <a:spcPts val="0"/>
                        </a:spcAft>
                      </a:pPr>
                      <a:r>
                        <a:rPr lang="zh-CN" altLang="en-US" sz="1600" b="0" dirty="0" smtClean="0">
                          <a:solidFill>
                            <a:srgbClr val="FF0000"/>
                          </a:solidFill>
                          <a:effectLst/>
                          <a:latin typeface="宋体"/>
                          <a:ea typeface="等线"/>
                          <a:cs typeface="宋体"/>
                        </a:rPr>
                        <a:t>项目经理</a:t>
                      </a:r>
                      <a:r>
                        <a:rPr lang="zh-CN" altLang="en-US" sz="1600" b="0" dirty="0" smtClean="0">
                          <a:effectLst/>
                          <a:latin typeface="宋体"/>
                          <a:ea typeface="等线"/>
                          <a:cs typeface="宋体"/>
                        </a:rPr>
                        <a:t>（</a:t>
                      </a:r>
                      <a:r>
                        <a:rPr lang="zh-CN" altLang="zh-CN" sz="1600" b="0" dirty="0" smtClean="0">
                          <a:effectLst/>
                          <a:latin typeface="宋体"/>
                          <a:ea typeface="等线"/>
                          <a:cs typeface="宋体"/>
                        </a:rPr>
                        <a:t>黄叶轩</a:t>
                      </a:r>
                      <a:r>
                        <a:rPr lang="zh-CN" altLang="en-US" sz="1600" b="0" dirty="0" smtClean="0">
                          <a:effectLst/>
                          <a:latin typeface="宋体"/>
                          <a:ea typeface="等线"/>
                          <a:cs typeface="宋体"/>
                        </a:rPr>
                        <a:t>）</a:t>
                      </a:r>
                      <a:r>
                        <a:rPr lang="zh-CN" sz="1600" dirty="0" smtClean="0">
                          <a:effectLst/>
                          <a:latin typeface="宋体"/>
                          <a:ea typeface="等线"/>
                          <a:cs typeface="宋体"/>
                        </a:rPr>
                        <a:t>及时</a:t>
                      </a:r>
                      <a:r>
                        <a:rPr lang="zh-CN" sz="1600" dirty="0">
                          <a:effectLst/>
                          <a:latin typeface="宋体"/>
                          <a:ea typeface="等线"/>
                          <a:cs typeface="宋体"/>
                        </a:rPr>
                        <a:t>分析问题所在，迅速改正调整，并互相安慰，积极投入下一轮任务</a:t>
                      </a:r>
                    </a:p>
                  </a:txBody>
                  <a:tcPr marL="68580" marR="68580" marT="0" marB="0" anchor="ctr"/>
                </a:tc>
                <a:tc>
                  <a:txBody>
                    <a:bodyPr/>
                    <a:lstStyle/>
                    <a:p>
                      <a:pPr indent="266700" algn="ctr">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nchor="ctr"/>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中等</a:t>
                      </a:r>
                    </a:p>
                  </a:txBody>
                  <a:tcPr marL="68580" marR="68580" marT="0" marB="0" anchor="ctr"/>
                </a:tc>
                <a:tc>
                  <a:txBody>
                    <a:bodyPr/>
                    <a:lstStyle/>
                    <a:p>
                      <a:pPr indent="266700" algn="ctr">
                        <a:spcAft>
                          <a:spcPts val="0"/>
                        </a:spcAft>
                      </a:pPr>
                      <a:r>
                        <a:rPr lang="en-US" sz="1600" kern="100" dirty="0">
                          <a:effectLst/>
                          <a:latin typeface="黑体" panose="02010609060101010101" pitchFamily="49" charset="-122"/>
                          <a:ea typeface="黑体" panose="02010609060101010101" pitchFamily="49" charset="-122"/>
                          <a:cs typeface="宋体" panose="02010600030101010101" pitchFamily="2" charset="-122"/>
                        </a:rPr>
                        <a:t>R10</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nchor="ctr"/>
                </a:tc>
                <a:extLst>
                  <a:ext uri="{0D108BD9-81ED-4DB2-BD59-A6C34878D82A}">
                    <a16:rowId xmlns:a16="http://schemas.microsoft.com/office/drawing/2014/main" val="790745376"/>
                  </a:ext>
                </a:extLst>
              </a:tr>
            </a:tbl>
          </a:graphicData>
        </a:graphic>
      </p:graphicFrame>
    </p:spTree>
    <p:extLst>
      <p:ext uri="{BB962C8B-B14F-4D97-AF65-F5344CB8AC3E}">
        <p14:creationId xmlns:p14="http://schemas.microsoft.com/office/powerpoint/2010/main" val="28657895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实施计划</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矩形 6"/>
          <p:cNvSpPr/>
          <p:nvPr/>
        </p:nvSpPr>
        <p:spPr>
          <a:xfrm>
            <a:off x="1226820" y="591137"/>
            <a:ext cx="1503212" cy="369332"/>
          </a:xfrm>
          <a:prstGeom prst="rect">
            <a:avLst/>
          </a:prstGeom>
        </p:spPr>
        <p:txBody>
          <a:bodyPr wrap="square">
            <a:spAutoFit/>
          </a:bodyPr>
          <a:lstStyle/>
          <a:p>
            <a:r>
              <a:rPr lang="zh-CN" altLang="en-US" b="1" dirty="0">
                <a:latin typeface="黑体" panose="02010609060101010101" pitchFamily="49" charset="-122"/>
                <a:ea typeface="黑体" panose="02010609060101010101" pitchFamily="49" charset="-122"/>
              </a:rPr>
              <a:t>关键技术</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482175862"/>
              </p:ext>
            </p:extLst>
          </p:nvPr>
        </p:nvGraphicFramePr>
        <p:xfrm>
          <a:off x="434234" y="1061352"/>
          <a:ext cx="11423936" cy="5557162"/>
        </p:xfrm>
        <a:graphic>
          <a:graphicData uri="http://schemas.openxmlformats.org/drawingml/2006/table">
            <a:tbl>
              <a:tblPr firstRow="1" bandRow="1">
                <a:tableStyleId>{5C22544A-7EE6-4342-B048-85BDC9FD1C3A}</a:tableStyleId>
              </a:tblPr>
              <a:tblGrid>
                <a:gridCol w="1409080">
                  <a:extLst>
                    <a:ext uri="{9D8B030D-6E8A-4147-A177-3AD203B41FA5}">
                      <a16:colId xmlns:a16="http://schemas.microsoft.com/office/drawing/2014/main" val="1960280282"/>
                    </a:ext>
                  </a:extLst>
                </a:gridCol>
                <a:gridCol w="1393372">
                  <a:extLst>
                    <a:ext uri="{9D8B030D-6E8A-4147-A177-3AD203B41FA5}">
                      <a16:colId xmlns:a16="http://schemas.microsoft.com/office/drawing/2014/main" val="1522824284"/>
                    </a:ext>
                  </a:extLst>
                </a:gridCol>
                <a:gridCol w="1364343">
                  <a:extLst>
                    <a:ext uri="{9D8B030D-6E8A-4147-A177-3AD203B41FA5}">
                      <a16:colId xmlns:a16="http://schemas.microsoft.com/office/drawing/2014/main" val="1640655193"/>
                    </a:ext>
                  </a:extLst>
                </a:gridCol>
                <a:gridCol w="3526971">
                  <a:extLst>
                    <a:ext uri="{9D8B030D-6E8A-4147-A177-3AD203B41FA5}">
                      <a16:colId xmlns:a16="http://schemas.microsoft.com/office/drawing/2014/main" val="919707528"/>
                    </a:ext>
                  </a:extLst>
                </a:gridCol>
                <a:gridCol w="1277257">
                  <a:extLst>
                    <a:ext uri="{9D8B030D-6E8A-4147-A177-3AD203B41FA5}">
                      <a16:colId xmlns:a16="http://schemas.microsoft.com/office/drawing/2014/main" val="3189581670"/>
                    </a:ext>
                  </a:extLst>
                </a:gridCol>
                <a:gridCol w="1335314">
                  <a:extLst>
                    <a:ext uri="{9D8B030D-6E8A-4147-A177-3AD203B41FA5}">
                      <a16:colId xmlns:a16="http://schemas.microsoft.com/office/drawing/2014/main" val="2071977553"/>
                    </a:ext>
                  </a:extLst>
                </a:gridCol>
                <a:gridCol w="1117599">
                  <a:extLst>
                    <a:ext uri="{9D8B030D-6E8A-4147-A177-3AD203B41FA5}">
                      <a16:colId xmlns:a16="http://schemas.microsoft.com/office/drawing/2014/main" val="3952362603"/>
                    </a:ext>
                  </a:extLst>
                </a:gridCol>
              </a:tblGrid>
              <a:tr h="544527">
                <a:tc>
                  <a:txBody>
                    <a:bodyPr/>
                    <a:lstStyle/>
                    <a:p>
                      <a:pPr algn="ctr"/>
                      <a:r>
                        <a:rPr lang="zh-CN" altLang="zh-CN" sz="1800" b="1" kern="1200" dirty="0" smtClean="0">
                          <a:solidFill>
                            <a:schemeClr val="lt1"/>
                          </a:solidFill>
                          <a:effectLst/>
                          <a:latin typeface="+mn-lt"/>
                          <a:ea typeface="+mn-ea"/>
                          <a:cs typeface="+mn-cs"/>
                        </a:rPr>
                        <a:t>风险介绍</a:t>
                      </a:r>
                      <a:endParaRPr lang="zh-CN" altLang="en-US" sz="1800" dirty="0"/>
                    </a:p>
                  </a:txBody>
                  <a:tcPr/>
                </a:tc>
                <a:tc>
                  <a:txBody>
                    <a:bodyPr/>
                    <a:lstStyle/>
                    <a:p>
                      <a:pPr algn="ctr"/>
                      <a:r>
                        <a:rPr lang="zh-CN" altLang="zh-CN" sz="1800" b="1" kern="1200" dirty="0" smtClean="0">
                          <a:solidFill>
                            <a:schemeClr val="lt1"/>
                          </a:solidFill>
                          <a:effectLst/>
                          <a:latin typeface="+mn-lt"/>
                          <a:ea typeface="+mn-ea"/>
                          <a:cs typeface="+mn-cs"/>
                        </a:rPr>
                        <a:t>风险类型</a:t>
                      </a:r>
                      <a:endParaRPr lang="zh-CN" altLang="en-US" sz="1800" dirty="0"/>
                    </a:p>
                  </a:txBody>
                  <a:tcPr/>
                </a:tc>
                <a:tc>
                  <a:txBody>
                    <a:bodyPr/>
                    <a:lstStyle/>
                    <a:p>
                      <a:pPr algn="ctr"/>
                      <a:r>
                        <a:rPr lang="zh-CN" altLang="zh-CN" sz="1800" b="1" kern="1200" dirty="0" smtClean="0">
                          <a:solidFill>
                            <a:schemeClr val="lt1"/>
                          </a:solidFill>
                          <a:effectLst/>
                          <a:latin typeface="+mn-lt"/>
                          <a:ea typeface="+mn-ea"/>
                          <a:cs typeface="+mn-cs"/>
                        </a:rPr>
                        <a:t>应对优先级</a:t>
                      </a:r>
                      <a:endParaRPr lang="zh-CN" altLang="en-US" sz="1800" dirty="0"/>
                    </a:p>
                  </a:txBody>
                  <a:tcPr/>
                </a:tc>
                <a:tc>
                  <a:txBody>
                    <a:bodyPr/>
                    <a:lstStyle/>
                    <a:p>
                      <a:pPr algn="ctr"/>
                      <a:r>
                        <a:rPr lang="zh-CN" altLang="zh-CN" sz="1800" b="1" kern="1200" dirty="0" smtClean="0">
                          <a:solidFill>
                            <a:schemeClr val="lt1"/>
                          </a:solidFill>
                          <a:effectLst/>
                          <a:latin typeface="+mn-lt"/>
                          <a:ea typeface="+mn-ea"/>
                          <a:cs typeface="+mn-cs"/>
                        </a:rPr>
                        <a:t>应对措施</a:t>
                      </a:r>
                      <a:endParaRPr lang="zh-CN" altLang="en-US" sz="1800" dirty="0"/>
                    </a:p>
                  </a:txBody>
                  <a:tcPr/>
                </a:tc>
                <a:tc>
                  <a:txBody>
                    <a:bodyPr/>
                    <a:lstStyle/>
                    <a:p>
                      <a:pPr algn="ctr"/>
                      <a:r>
                        <a:rPr lang="zh-CN" altLang="zh-CN" sz="1800" b="1" kern="1200" dirty="0" smtClean="0">
                          <a:solidFill>
                            <a:schemeClr val="lt1"/>
                          </a:solidFill>
                          <a:effectLst/>
                          <a:latin typeface="+mn-lt"/>
                          <a:ea typeface="+mn-ea"/>
                          <a:cs typeface="+mn-cs"/>
                        </a:rPr>
                        <a:t>影响等级</a:t>
                      </a:r>
                      <a:endParaRPr lang="zh-CN" altLang="en-US" sz="1800" dirty="0"/>
                    </a:p>
                  </a:txBody>
                  <a:tcPr/>
                </a:tc>
                <a:tc>
                  <a:txBody>
                    <a:bodyPr/>
                    <a:lstStyle/>
                    <a:p>
                      <a:pPr algn="ctr"/>
                      <a:r>
                        <a:rPr lang="zh-CN" altLang="zh-CN" sz="1800" b="1" kern="1200" dirty="0" smtClean="0">
                          <a:solidFill>
                            <a:schemeClr val="lt1"/>
                          </a:solidFill>
                          <a:effectLst/>
                          <a:latin typeface="+mn-lt"/>
                          <a:ea typeface="+mn-ea"/>
                          <a:cs typeface="+mn-cs"/>
                        </a:rPr>
                        <a:t>可能性等级</a:t>
                      </a:r>
                      <a:endParaRPr lang="zh-CN" altLang="en-US" sz="1800" dirty="0"/>
                    </a:p>
                  </a:txBody>
                  <a:tcPr/>
                </a:tc>
                <a:tc>
                  <a:txBody>
                    <a:bodyPr/>
                    <a:lstStyle/>
                    <a:p>
                      <a:pPr algn="ctr"/>
                      <a:r>
                        <a:rPr lang="zh-CN" altLang="zh-CN" sz="1800" b="1" kern="1200" dirty="0" smtClean="0">
                          <a:solidFill>
                            <a:schemeClr val="lt1"/>
                          </a:solidFill>
                          <a:effectLst/>
                          <a:latin typeface="+mn-lt"/>
                          <a:ea typeface="+mn-ea"/>
                          <a:cs typeface="+mn-cs"/>
                        </a:rPr>
                        <a:t>风险标识</a:t>
                      </a:r>
                      <a:endParaRPr lang="zh-CN" altLang="en-US" sz="1800" dirty="0"/>
                    </a:p>
                  </a:txBody>
                  <a:tcPr/>
                </a:tc>
                <a:extLst>
                  <a:ext uri="{0D108BD9-81ED-4DB2-BD59-A6C34878D82A}">
                    <a16:rowId xmlns:a16="http://schemas.microsoft.com/office/drawing/2014/main" val="2764094235"/>
                  </a:ext>
                </a:extLst>
              </a:tr>
              <a:tr h="2193028">
                <a:tc>
                  <a:txBody>
                    <a:bodyPr/>
                    <a:lstStyle/>
                    <a:p>
                      <a:pPr indent="266700" algn="ctr">
                        <a:spcAft>
                          <a:spcPts val="0"/>
                        </a:spcAft>
                      </a:pPr>
                      <a:r>
                        <a:rPr lang="zh-CN" altLang="en-US" sz="1800" kern="100" dirty="0" smtClean="0">
                          <a:effectLst/>
                          <a:latin typeface="黑体" panose="02010609060101010101" pitchFamily="49" charset="-122"/>
                          <a:ea typeface="黑体" panose="02010609060101010101" pitchFamily="49" charset="-122"/>
                          <a:cs typeface="宋体" panose="02010600030101010101" pitchFamily="2" charset="-122"/>
                        </a:rPr>
                        <a:t>相关工具未到位</a:t>
                      </a:r>
                      <a:endParaRPr lang="zh-CN" sz="18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nchor="ctr"/>
                </a:tc>
                <a:tc>
                  <a:txBody>
                    <a:bodyPr/>
                    <a:lstStyle/>
                    <a:p>
                      <a:pPr indent="267970" algn="ctr">
                        <a:spcAft>
                          <a:spcPts val="0"/>
                        </a:spcAft>
                      </a:pPr>
                      <a:r>
                        <a:rPr lang="zh-CN" sz="1800" b="0" kern="100" dirty="0" smtClean="0">
                          <a:effectLst/>
                          <a:latin typeface="黑体" panose="02010609060101010101" pitchFamily="49" charset="-122"/>
                          <a:ea typeface="黑体" panose="02010609060101010101" pitchFamily="49" charset="-122"/>
                          <a:cs typeface="宋体" panose="02010600030101010101" pitchFamily="2" charset="-122"/>
                        </a:rPr>
                        <a:t>工具</a:t>
                      </a:r>
                      <a:r>
                        <a:rPr lang="zh-CN" altLang="en-US" sz="1800" b="0" kern="1200" dirty="0" smtClean="0">
                          <a:solidFill>
                            <a:schemeClr val="dk1"/>
                          </a:solidFill>
                          <a:effectLst/>
                          <a:latin typeface="黑体" panose="02010609060101010101" pitchFamily="49" charset="-122"/>
                          <a:ea typeface="黑体" panose="02010609060101010101" pitchFamily="49" charset="-122"/>
                          <a:cs typeface="+mn-cs"/>
                        </a:rPr>
                        <a:t>风险</a:t>
                      </a:r>
                      <a:endParaRPr lang="zh-CN" sz="1800" b="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nchor="ctr"/>
                </a:tc>
                <a:tc>
                  <a:txBody>
                    <a:bodyPr/>
                    <a:lstStyle/>
                    <a:p>
                      <a:pPr indent="266700" algn="ctr">
                        <a:spcAft>
                          <a:spcPts val="0"/>
                        </a:spcAft>
                      </a:pPr>
                      <a:r>
                        <a:rPr lang="zh-CN" sz="1800" kern="100" dirty="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nchor="ctr"/>
                </a:tc>
                <a:tc>
                  <a:txBody>
                    <a:bodyPr/>
                    <a:lstStyle/>
                    <a:p>
                      <a:pPr algn="ctr">
                        <a:spcAft>
                          <a:spcPts val="0"/>
                        </a:spcAft>
                      </a:pPr>
                      <a:r>
                        <a:rPr lang="zh-CN" altLang="en-US" sz="1800" b="0" dirty="0" smtClean="0">
                          <a:solidFill>
                            <a:srgbClr val="FF0000"/>
                          </a:solidFill>
                          <a:effectLst/>
                          <a:latin typeface="宋体"/>
                          <a:ea typeface="等线"/>
                          <a:cs typeface="宋体"/>
                        </a:rPr>
                        <a:t>配置管理员</a:t>
                      </a:r>
                      <a:r>
                        <a:rPr lang="zh-CN" altLang="en-US" sz="1800" b="0" dirty="0" smtClean="0">
                          <a:effectLst/>
                          <a:latin typeface="宋体"/>
                          <a:ea typeface="等线"/>
                          <a:cs typeface="宋体"/>
                        </a:rPr>
                        <a:t>（</a:t>
                      </a:r>
                      <a:r>
                        <a:rPr lang="zh-CN" altLang="en-US" sz="1800" dirty="0" smtClean="0">
                          <a:effectLst/>
                          <a:latin typeface="宋体"/>
                          <a:ea typeface="等线"/>
                          <a:cs typeface="宋体"/>
                        </a:rPr>
                        <a:t>陈俊仁</a:t>
                      </a:r>
                      <a:r>
                        <a:rPr lang="zh-CN" altLang="en-US" sz="1800" b="0" dirty="0" smtClean="0">
                          <a:effectLst/>
                          <a:latin typeface="宋体"/>
                          <a:ea typeface="等线"/>
                          <a:cs typeface="宋体"/>
                        </a:rPr>
                        <a:t>）</a:t>
                      </a:r>
                      <a:r>
                        <a:rPr lang="zh-CN" sz="1800" dirty="0" smtClean="0">
                          <a:effectLst/>
                          <a:latin typeface="宋体"/>
                          <a:ea typeface="等线"/>
                          <a:cs typeface="宋体"/>
                        </a:rPr>
                        <a:t>找</a:t>
                      </a:r>
                      <a:r>
                        <a:rPr lang="zh-CN" sz="1800" dirty="0">
                          <a:effectLst/>
                          <a:latin typeface="宋体"/>
                          <a:ea typeface="等线"/>
                          <a:cs typeface="宋体"/>
                        </a:rPr>
                        <a:t>有经验的人迅速部署完成，对相关责任人员进行教育</a:t>
                      </a:r>
                    </a:p>
                  </a:txBody>
                  <a:tcPr marL="68580" marR="68580" marT="0" marB="0" anchor="ctr"/>
                </a:tc>
                <a:tc>
                  <a:txBody>
                    <a:bodyPr/>
                    <a:lstStyle/>
                    <a:p>
                      <a:pPr indent="266700" algn="ctr">
                        <a:spcAft>
                          <a:spcPts val="0"/>
                        </a:spcAft>
                      </a:pPr>
                      <a:r>
                        <a:rPr lang="zh-CN" sz="1800" kern="100" dirty="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nchor="ctr"/>
                </a:tc>
                <a:tc>
                  <a:txBody>
                    <a:bodyPr/>
                    <a:lstStyle/>
                    <a:p>
                      <a:pPr indent="266700" algn="ctr">
                        <a:spcAft>
                          <a:spcPts val="0"/>
                        </a:spcAft>
                      </a:pPr>
                      <a:r>
                        <a:rPr lang="zh-CN" sz="1800" kern="100" dirty="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nchor="ctr"/>
                </a:tc>
                <a:tc>
                  <a:txBody>
                    <a:bodyPr/>
                    <a:lstStyle/>
                    <a:p>
                      <a:pPr indent="266700" algn="ctr">
                        <a:spcAft>
                          <a:spcPts val="0"/>
                        </a:spcAft>
                      </a:pPr>
                      <a:r>
                        <a:rPr lang="en-US" sz="1800" kern="100" dirty="0" smtClean="0">
                          <a:effectLst/>
                          <a:latin typeface="黑体" panose="02010609060101010101" pitchFamily="49" charset="-122"/>
                          <a:ea typeface="黑体" panose="02010609060101010101" pitchFamily="49" charset="-122"/>
                          <a:cs typeface="宋体" panose="02010600030101010101" pitchFamily="2" charset="-122"/>
                        </a:rPr>
                        <a:t>R11</a:t>
                      </a:r>
                      <a:endParaRPr lang="zh-CN" sz="18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nchor="ctr"/>
                </a:tc>
                <a:extLst>
                  <a:ext uri="{0D108BD9-81ED-4DB2-BD59-A6C34878D82A}">
                    <a16:rowId xmlns:a16="http://schemas.microsoft.com/office/drawing/2014/main" val="69144896"/>
                  </a:ext>
                </a:extLst>
              </a:tr>
              <a:tr h="2819607">
                <a:tc>
                  <a:txBody>
                    <a:bodyPr/>
                    <a:lstStyle/>
                    <a:p>
                      <a:pPr indent="266700" algn="ctr">
                        <a:spcAft>
                          <a:spcPts val="0"/>
                        </a:spcAft>
                      </a:pPr>
                      <a:r>
                        <a:rPr lang="zh-CN" sz="1800" kern="100">
                          <a:effectLst/>
                          <a:latin typeface="黑体" panose="02010609060101010101" pitchFamily="49" charset="-122"/>
                          <a:ea typeface="黑体" panose="02010609060101010101" pitchFamily="49" charset="-122"/>
                          <a:cs typeface="宋体" panose="02010600030101010101" pitchFamily="2" charset="-122"/>
                        </a:rPr>
                        <a:t>对方法、工具和技术理解的不够</a:t>
                      </a:r>
                    </a:p>
                  </a:txBody>
                  <a:tcPr marL="68580" marR="68580" marT="0" marB="0" anchor="ctr"/>
                </a:tc>
                <a:tc>
                  <a:txBody>
                    <a:bodyPr/>
                    <a:lstStyle/>
                    <a:p>
                      <a:pPr indent="267970" algn="ctr">
                        <a:spcAft>
                          <a:spcPts val="0"/>
                        </a:spcAft>
                      </a:pPr>
                      <a:r>
                        <a:rPr lang="zh-CN" sz="1800" b="0" kern="100" dirty="0" smtClean="0">
                          <a:effectLst/>
                          <a:latin typeface="黑体" panose="02010609060101010101" pitchFamily="49" charset="-122"/>
                          <a:ea typeface="黑体" panose="02010609060101010101" pitchFamily="49" charset="-122"/>
                          <a:cs typeface="宋体" panose="02010600030101010101" pitchFamily="2" charset="-122"/>
                        </a:rPr>
                        <a:t>技术</a:t>
                      </a:r>
                      <a:r>
                        <a:rPr lang="zh-CN" altLang="en-US" sz="1800" b="0" kern="1200" dirty="0" smtClean="0">
                          <a:solidFill>
                            <a:schemeClr val="dk1"/>
                          </a:solidFill>
                          <a:effectLst/>
                          <a:latin typeface="黑体" panose="02010609060101010101" pitchFamily="49" charset="-122"/>
                          <a:ea typeface="黑体" panose="02010609060101010101" pitchFamily="49" charset="-122"/>
                          <a:cs typeface="+mn-cs"/>
                        </a:rPr>
                        <a:t>风险</a:t>
                      </a:r>
                      <a:endParaRPr lang="zh-CN" sz="1800" b="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nchor="ctr"/>
                </a:tc>
                <a:tc>
                  <a:txBody>
                    <a:bodyPr/>
                    <a:lstStyle/>
                    <a:p>
                      <a:pPr indent="266700" algn="ctr">
                        <a:spcAft>
                          <a:spcPts val="0"/>
                        </a:spcAft>
                      </a:pPr>
                      <a:r>
                        <a:rPr lang="zh-CN" sz="1800" kern="10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nchor="ctr"/>
                </a:tc>
                <a:tc>
                  <a:txBody>
                    <a:bodyPr/>
                    <a:lstStyle/>
                    <a:p>
                      <a:pPr algn="l">
                        <a:spcAft>
                          <a:spcPts val="0"/>
                        </a:spcAft>
                      </a:pPr>
                      <a:r>
                        <a:rPr lang="zh-CN" sz="1800" dirty="0">
                          <a:effectLst/>
                          <a:latin typeface="宋体"/>
                          <a:ea typeface="等线"/>
                          <a:cs typeface="宋体"/>
                        </a:rPr>
                        <a:t>每个人负责熟悉一种</a:t>
                      </a:r>
                      <a:r>
                        <a:rPr lang="zh-CN" sz="1800" dirty="0" smtClean="0">
                          <a:effectLst/>
                          <a:latin typeface="宋体"/>
                          <a:ea typeface="等线"/>
                          <a:cs typeface="宋体"/>
                        </a:rPr>
                        <a:t>工具</a:t>
                      </a:r>
                      <a:endParaRPr lang="en-US" altLang="zh-CN" sz="1800" dirty="0" smtClean="0">
                        <a:effectLst/>
                        <a:latin typeface="宋体"/>
                        <a:ea typeface="等线"/>
                        <a:cs typeface="宋体"/>
                      </a:endParaRPr>
                    </a:p>
                    <a:p>
                      <a:pPr algn="l">
                        <a:spcAft>
                          <a:spcPts val="0"/>
                        </a:spcAft>
                      </a:pPr>
                      <a:r>
                        <a:rPr lang="zh-CN" sz="1800" dirty="0" smtClean="0">
                          <a:effectLst/>
                          <a:latin typeface="宋体"/>
                          <a:ea typeface="等线"/>
                          <a:cs typeface="宋体"/>
                        </a:rPr>
                        <a:t>①黄叶轩</a:t>
                      </a:r>
                      <a:r>
                        <a:rPr lang="en-US" altLang="zh-CN" sz="1800" dirty="0" smtClean="0">
                          <a:effectLst/>
                          <a:latin typeface="宋体"/>
                          <a:ea typeface="等线"/>
                          <a:cs typeface="宋体"/>
                        </a:rPr>
                        <a:t>:</a:t>
                      </a:r>
                      <a:r>
                        <a:rPr lang="en-US" sz="1800" dirty="0" smtClean="0">
                          <a:effectLst/>
                          <a:latin typeface="宋体"/>
                          <a:ea typeface="等线"/>
                          <a:cs typeface="宋体"/>
                        </a:rPr>
                        <a:t>project</a:t>
                      </a:r>
                      <a:r>
                        <a:rPr lang="zh-CN" sz="1800" dirty="0">
                          <a:effectLst/>
                          <a:latin typeface="宋体"/>
                          <a:ea typeface="等线"/>
                          <a:cs typeface="宋体"/>
                        </a:rPr>
                        <a:t>的熟悉与教学；②</a:t>
                      </a:r>
                      <a:r>
                        <a:rPr lang="zh-CN" sz="1800" dirty="0" smtClean="0">
                          <a:effectLst/>
                          <a:latin typeface="宋体"/>
                          <a:ea typeface="等线"/>
                          <a:cs typeface="宋体"/>
                        </a:rPr>
                        <a:t>陈苏民</a:t>
                      </a:r>
                      <a:r>
                        <a:rPr lang="en-US" altLang="zh-CN" sz="1800" dirty="0" smtClean="0">
                          <a:effectLst/>
                          <a:latin typeface="宋体"/>
                          <a:ea typeface="等线"/>
                          <a:cs typeface="宋体"/>
                        </a:rPr>
                        <a:t>:</a:t>
                      </a:r>
                      <a:r>
                        <a:rPr lang="zh-CN" sz="1800" dirty="0" smtClean="0">
                          <a:effectLst/>
                          <a:latin typeface="宋体"/>
                          <a:ea typeface="等线"/>
                          <a:cs typeface="宋体"/>
                        </a:rPr>
                        <a:t>熟悉</a:t>
                      </a:r>
                      <a:r>
                        <a:rPr lang="zh-CN" sz="1800" dirty="0">
                          <a:effectLst/>
                          <a:latin typeface="宋体"/>
                          <a:ea typeface="等线"/>
                          <a:cs typeface="宋体"/>
                        </a:rPr>
                        <a:t>需求管理</a:t>
                      </a:r>
                      <a:r>
                        <a:rPr lang="zh-CN" sz="1800" dirty="0" smtClean="0">
                          <a:effectLst/>
                          <a:latin typeface="宋体"/>
                          <a:ea typeface="等线"/>
                          <a:cs typeface="宋体"/>
                        </a:rPr>
                        <a:t>工具教学；③</a:t>
                      </a:r>
                      <a:r>
                        <a:rPr lang="zh-CN" sz="1800" dirty="0">
                          <a:effectLst/>
                          <a:latin typeface="宋体"/>
                          <a:ea typeface="等线"/>
                          <a:cs typeface="宋体"/>
                        </a:rPr>
                        <a:t>徐双</a:t>
                      </a:r>
                      <a:r>
                        <a:rPr lang="zh-CN" sz="1800" dirty="0" smtClean="0">
                          <a:effectLst/>
                          <a:latin typeface="宋体"/>
                          <a:ea typeface="等线"/>
                          <a:cs typeface="宋体"/>
                        </a:rPr>
                        <a:t>铅</a:t>
                      </a:r>
                      <a:r>
                        <a:rPr lang="en-US" altLang="zh-CN" sz="1800" dirty="0" smtClean="0">
                          <a:effectLst/>
                          <a:latin typeface="宋体"/>
                          <a:ea typeface="等线"/>
                          <a:cs typeface="宋体"/>
                        </a:rPr>
                        <a:t>:</a:t>
                      </a:r>
                      <a:r>
                        <a:rPr lang="zh-CN" sz="1800" dirty="0" smtClean="0">
                          <a:effectLst/>
                          <a:latin typeface="宋体"/>
                          <a:ea typeface="等线"/>
                          <a:cs typeface="宋体"/>
                        </a:rPr>
                        <a:t>熟悉</a:t>
                      </a:r>
                      <a:r>
                        <a:rPr lang="en-US" sz="1800" dirty="0" err="1">
                          <a:effectLst/>
                          <a:latin typeface="宋体"/>
                          <a:ea typeface="等线"/>
                          <a:cs typeface="宋体"/>
                        </a:rPr>
                        <a:t>Axure</a:t>
                      </a:r>
                      <a:r>
                        <a:rPr lang="en-US" sz="1800" dirty="0">
                          <a:effectLst/>
                          <a:latin typeface="宋体"/>
                          <a:ea typeface="等线"/>
                          <a:cs typeface="宋体"/>
                        </a:rPr>
                        <a:t> </a:t>
                      </a:r>
                      <a:r>
                        <a:rPr lang="en-US" sz="1800" dirty="0" err="1">
                          <a:effectLst/>
                          <a:latin typeface="宋体"/>
                          <a:ea typeface="等线"/>
                          <a:cs typeface="宋体"/>
                        </a:rPr>
                        <a:t>rp</a:t>
                      </a:r>
                      <a:r>
                        <a:rPr lang="en-US" sz="1800" dirty="0">
                          <a:effectLst/>
                          <a:latin typeface="宋体"/>
                          <a:ea typeface="等线"/>
                          <a:cs typeface="宋体"/>
                        </a:rPr>
                        <a:t> </a:t>
                      </a:r>
                      <a:r>
                        <a:rPr lang="zh-CN" sz="1800" dirty="0" smtClean="0">
                          <a:effectLst/>
                          <a:latin typeface="宋体"/>
                          <a:ea typeface="等线"/>
                          <a:cs typeface="宋体"/>
                        </a:rPr>
                        <a:t>；</a:t>
                      </a:r>
                      <a:endParaRPr lang="en-US" altLang="zh-CN" sz="1800" dirty="0" smtClean="0">
                        <a:effectLst/>
                        <a:latin typeface="宋体"/>
                        <a:ea typeface="等线"/>
                        <a:cs typeface="宋体"/>
                      </a:endParaRPr>
                    </a:p>
                    <a:p>
                      <a:pPr algn="l">
                        <a:spcAft>
                          <a:spcPts val="0"/>
                        </a:spcAft>
                      </a:pPr>
                      <a:r>
                        <a:rPr lang="zh-CN" sz="1800" dirty="0" smtClean="0">
                          <a:effectLst/>
                          <a:latin typeface="宋体"/>
                          <a:ea typeface="等线"/>
                          <a:cs typeface="宋体"/>
                        </a:rPr>
                        <a:t>④吕迪</a:t>
                      </a:r>
                      <a:r>
                        <a:rPr lang="en-US" altLang="zh-CN" sz="1800" dirty="0" smtClean="0">
                          <a:effectLst/>
                          <a:latin typeface="宋体"/>
                          <a:ea typeface="等线"/>
                          <a:cs typeface="宋体"/>
                        </a:rPr>
                        <a:t>:</a:t>
                      </a:r>
                      <a:r>
                        <a:rPr lang="zh-CN" sz="1800" dirty="0" smtClean="0">
                          <a:effectLst/>
                          <a:latin typeface="宋体"/>
                          <a:ea typeface="等线"/>
                          <a:cs typeface="宋体"/>
                        </a:rPr>
                        <a:t>熟悉</a:t>
                      </a:r>
                      <a:r>
                        <a:rPr lang="en-US" sz="1800" dirty="0">
                          <a:effectLst/>
                          <a:latin typeface="宋体"/>
                          <a:ea typeface="等线"/>
                          <a:cs typeface="宋体"/>
                        </a:rPr>
                        <a:t>UML</a:t>
                      </a:r>
                      <a:r>
                        <a:rPr lang="zh-CN" sz="1800" dirty="0">
                          <a:effectLst/>
                          <a:latin typeface="宋体"/>
                          <a:ea typeface="等线"/>
                          <a:cs typeface="宋体"/>
                        </a:rPr>
                        <a:t>建模工具与</a:t>
                      </a:r>
                      <a:r>
                        <a:rPr lang="zh-CN" sz="1800" dirty="0" smtClean="0">
                          <a:effectLst/>
                          <a:latin typeface="宋体"/>
                          <a:ea typeface="等线"/>
                          <a:cs typeface="宋体"/>
                        </a:rPr>
                        <a:t>教学；</a:t>
                      </a:r>
                      <a:endParaRPr lang="en-US" altLang="zh-CN" sz="1800" dirty="0" smtClean="0">
                        <a:effectLst/>
                        <a:latin typeface="宋体"/>
                        <a:ea typeface="等线"/>
                        <a:cs typeface="宋体"/>
                      </a:endParaRPr>
                    </a:p>
                    <a:p>
                      <a:pPr algn="l">
                        <a:spcAft>
                          <a:spcPts val="0"/>
                        </a:spcAft>
                      </a:pPr>
                      <a:r>
                        <a:rPr lang="zh-CN" sz="1800" dirty="0" smtClean="0">
                          <a:effectLst/>
                          <a:latin typeface="宋体"/>
                          <a:ea typeface="等线"/>
                          <a:cs typeface="宋体"/>
                        </a:rPr>
                        <a:t>⑤陈俊仁</a:t>
                      </a:r>
                      <a:r>
                        <a:rPr lang="zh-CN" altLang="en-US" sz="1800" dirty="0" smtClean="0">
                          <a:effectLst/>
                          <a:latin typeface="宋体"/>
                          <a:ea typeface="等线"/>
                          <a:cs typeface="宋体"/>
                        </a:rPr>
                        <a:t>：</a:t>
                      </a:r>
                      <a:r>
                        <a:rPr lang="en-US" sz="1800" dirty="0" err="1" smtClean="0">
                          <a:effectLst/>
                          <a:latin typeface="宋体"/>
                          <a:ea typeface="等线"/>
                          <a:cs typeface="宋体"/>
                        </a:rPr>
                        <a:t>git</a:t>
                      </a:r>
                      <a:r>
                        <a:rPr lang="zh-CN" sz="1800" dirty="0">
                          <a:effectLst/>
                          <a:latin typeface="宋体"/>
                          <a:ea typeface="等线"/>
                          <a:cs typeface="宋体"/>
                        </a:rPr>
                        <a:t>的使用</a:t>
                      </a:r>
                      <a:r>
                        <a:rPr lang="zh-CN" sz="1800" dirty="0" smtClean="0">
                          <a:effectLst/>
                          <a:latin typeface="宋体"/>
                          <a:ea typeface="等线"/>
                          <a:cs typeface="宋体"/>
                        </a:rPr>
                        <a:t>教学</a:t>
                      </a:r>
                      <a:endParaRPr lang="zh-CN" sz="1800" dirty="0">
                        <a:effectLst/>
                        <a:latin typeface="宋体"/>
                        <a:ea typeface="等线"/>
                        <a:cs typeface="宋体"/>
                      </a:endParaRPr>
                    </a:p>
                  </a:txBody>
                  <a:tcPr marL="68580" marR="68580" marT="0" marB="0" anchor="ctr"/>
                </a:tc>
                <a:tc>
                  <a:txBody>
                    <a:bodyPr/>
                    <a:lstStyle/>
                    <a:p>
                      <a:pPr indent="266700" algn="ctr">
                        <a:spcAft>
                          <a:spcPts val="0"/>
                        </a:spcAft>
                      </a:pPr>
                      <a:r>
                        <a:rPr lang="zh-CN" sz="180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nchor="ctr"/>
                </a:tc>
                <a:tc>
                  <a:txBody>
                    <a:bodyPr/>
                    <a:lstStyle/>
                    <a:p>
                      <a:pPr indent="266700" algn="ctr">
                        <a:spcAft>
                          <a:spcPts val="0"/>
                        </a:spcAft>
                      </a:pPr>
                      <a:r>
                        <a:rPr lang="zh-CN" sz="1800" kern="100">
                          <a:effectLst/>
                          <a:latin typeface="黑体" panose="02010609060101010101" pitchFamily="49" charset="-122"/>
                          <a:ea typeface="黑体" panose="02010609060101010101" pitchFamily="49" charset="-122"/>
                          <a:cs typeface="宋体" panose="02010600030101010101" pitchFamily="2" charset="-122"/>
                        </a:rPr>
                        <a:t>显著</a:t>
                      </a:r>
                    </a:p>
                  </a:txBody>
                  <a:tcPr marL="68580" marR="68580" marT="0" marB="0" anchor="ctr"/>
                </a:tc>
                <a:tc>
                  <a:txBody>
                    <a:bodyPr/>
                    <a:lstStyle/>
                    <a:p>
                      <a:pPr indent="266700" algn="ctr">
                        <a:spcAft>
                          <a:spcPts val="0"/>
                        </a:spcAft>
                      </a:pPr>
                      <a:r>
                        <a:rPr lang="en-US" sz="1800" kern="100" dirty="0" smtClean="0">
                          <a:effectLst/>
                          <a:latin typeface="黑体" panose="02010609060101010101" pitchFamily="49" charset="-122"/>
                          <a:ea typeface="黑体" panose="02010609060101010101" pitchFamily="49" charset="-122"/>
                          <a:cs typeface="宋体" panose="02010600030101010101" pitchFamily="2" charset="-122"/>
                        </a:rPr>
                        <a:t>R12</a:t>
                      </a:r>
                      <a:endParaRPr lang="zh-CN" sz="18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nchor="ctr"/>
                </a:tc>
                <a:extLst>
                  <a:ext uri="{0D108BD9-81ED-4DB2-BD59-A6C34878D82A}">
                    <a16:rowId xmlns:a16="http://schemas.microsoft.com/office/drawing/2014/main" val="4037956592"/>
                  </a:ext>
                </a:extLst>
              </a:tr>
            </a:tbl>
          </a:graphicData>
        </a:graphic>
      </p:graphicFrame>
    </p:spTree>
    <p:extLst>
      <p:ext uri="{BB962C8B-B14F-4D97-AF65-F5344CB8AC3E}">
        <p14:creationId xmlns:p14="http://schemas.microsoft.com/office/powerpoint/2010/main" val="20978148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实施计划</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矩形 6"/>
          <p:cNvSpPr/>
          <p:nvPr/>
        </p:nvSpPr>
        <p:spPr>
          <a:xfrm>
            <a:off x="1226820" y="591137"/>
            <a:ext cx="1503212" cy="369332"/>
          </a:xfrm>
          <a:prstGeom prst="rect">
            <a:avLst/>
          </a:prstGeom>
        </p:spPr>
        <p:txBody>
          <a:bodyPr wrap="square">
            <a:spAutoFit/>
          </a:bodyPr>
          <a:lstStyle/>
          <a:p>
            <a:r>
              <a:rPr lang="zh-CN" altLang="en-US" b="1" dirty="0">
                <a:latin typeface="黑体" panose="02010609060101010101" pitchFamily="49" charset="-122"/>
                <a:ea typeface="黑体" panose="02010609060101010101" pitchFamily="49" charset="-122"/>
              </a:rPr>
              <a:t>关键技术</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974312660"/>
              </p:ext>
            </p:extLst>
          </p:nvPr>
        </p:nvGraphicFramePr>
        <p:xfrm>
          <a:off x="434234" y="1061352"/>
          <a:ext cx="11394909" cy="4560456"/>
        </p:xfrm>
        <a:graphic>
          <a:graphicData uri="http://schemas.openxmlformats.org/drawingml/2006/table">
            <a:tbl>
              <a:tblPr firstRow="1" bandRow="1">
                <a:tableStyleId>{5C22544A-7EE6-4342-B048-85BDC9FD1C3A}</a:tableStyleId>
              </a:tblPr>
              <a:tblGrid>
                <a:gridCol w="1627844">
                  <a:extLst>
                    <a:ext uri="{9D8B030D-6E8A-4147-A177-3AD203B41FA5}">
                      <a16:colId xmlns:a16="http://schemas.microsoft.com/office/drawing/2014/main" val="1960280282"/>
                    </a:ext>
                  </a:extLst>
                </a:gridCol>
                <a:gridCol w="1189122">
                  <a:extLst>
                    <a:ext uri="{9D8B030D-6E8A-4147-A177-3AD203B41FA5}">
                      <a16:colId xmlns:a16="http://schemas.microsoft.com/office/drawing/2014/main" val="1522824284"/>
                    </a:ext>
                  </a:extLst>
                </a:gridCol>
                <a:gridCol w="1683657">
                  <a:extLst>
                    <a:ext uri="{9D8B030D-6E8A-4147-A177-3AD203B41FA5}">
                      <a16:colId xmlns:a16="http://schemas.microsoft.com/office/drawing/2014/main" val="1640655193"/>
                    </a:ext>
                  </a:extLst>
                </a:gridCol>
                <a:gridCol w="2641600">
                  <a:extLst>
                    <a:ext uri="{9D8B030D-6E8A-4147-A177-3AD203B41FA5}">
                      <a16:colId xmlns:a16="http://schemas.microsoft.com/office/drawing/2014/main" val="919707528"/>
                    </a:ext>
                  </a:extLst>
                </a:gridCol>
                <a:gridCol w="1407886">
                  <a:extLst>
                    <a:ext uri="{9D8B030D-6E8A-4147-A177-3AD203B41FA5}">
                      <a16:colId xmlns:a16="http://schemas.microsoft.com/office/drawing/2014/main" val="3189581670"/>
                    </a:ext>
                  </a:extLst>
                </a:gridCol>
                <a:gridCol w="1410913">
                  <a:extLst>
                    <a:ext uri="{9D8B030D-6E8A-4147-A177-3AD203B41FA5}">
                      <a16:colId xmlns:a16="http://schemas.microsoft.com/office/drawing/2014/main" val="2071977553"/>
                    </a:ext>
                  </a:extLst>
                </a:gridCol>
                <a:gridCol w="1433887">
                  <a:extLst>
                    <a:ext uri="{9D8B030D-6E8A-4147-A177-3AD203B41FA5}">
                      <a16:colId xmlns:a16="http://schemas.microsoft.com/office/drawing/2014/main" val="3952362603"/>
                    </a:ext>
                  </a:extLst>
                </a:gridCol>
              </a:tblGrid>
              <a:tr h="588604">
                <a:tc>
                  <a:txBody>
                    <a:bodyPr/>
                    <a:lstStyle/>
                    <a:p>
                      <a:pPr algn="ctr"/>
                      <a:r>
                        <a:rPr lang="zh-CN" altLang="zh-CN" sz="1600" b="1" kern="1200" dirty="0" smtClean="0">
                          <a:solidFill>
                            <a:schemeClr val="lt1"/>
                          </a:solidFill>
                          <a:effectLst/>
                          <a:latin typeface="黑体" panose="02010609060101010101" pitchFamily="49" charset="-122"/>
                          <a:ea typeface="黑体" panose="02010609060101010101" pitchFamily="49" charset="-122"/>
                          <a:cs typeface="+mn-cs"/>
                        </a:rPr>
                        <a:t>风险介绍</a:t>
                      </a:r>
                      <a:endParaRPr lang="zh-CN" altLang="en-US" sz="1600" dirty="0">
                        <a:latin typeface="黑体" panose="02010609060101010101" pitchFamily="49" charset="-122"/>
                        <a:ea typeface="黑体" panose="02010609060101010101" pitchFamily="49" charset="-122"/>
                      </a:endParaRPr>
                    </a:p>
                  </a:txBody>
                  <a:tcPr anchor="ctr"/>
                </a:tc>
                <a:tc>
                  <a:txBody>
                    <a:bodyPr/>
                    <a:lstStyle/>
                    <a:p>
                      <a:pPr algn="ctr"/>
                      <a:r>
                        <a:rPr lang="zh-CN" altLang="zh-CN" sz="1600" b="1" kern="1200" dirty="0" smtClean="0">
                          <a:solidFill>
                            <a:schemeClr val="lt1"/>
                          </a:solidFill>
                          <a:effectLst/>
                          <a:latin typeface="黑体" panose="02010609060101010101" pitchFamily="49" charset="-122"/>
                          <a:ea typeface="黑体" panose="02010609060101010101" pitchFamily="49" charset="-122"/>
                          <a:cs typeface="+mn-cs"/>
                        </a:rPr>
                        <a:t>风险类型</a:t>
                      </a:r>
                      <a:endParaRPr lang="zh-CN" altLang="en-US" sz="1600" dirty="0">
                        <a:latin typeface="黑体" panose="02010609060101010101" pitchFamily="49" charset="-122"/>
                        <a:ea typeface="黑体" panose="02010609060101010101" pitchFamily="49" charset="-122"/>
                      </a:endParaRPr>
                    </a:p>
                  </a:txBody>
                  <a:tcPr anchor="ctr"/>
                </a:tc>
                <a:tc>
                  <a:txBody>
                    <a:bodyPr/>
                    <a:lstStyle/>
                    <a:p>
                      <a:pPr algn="ctr"/>
                      <a:r>
                        <a:rPr lang="zh-CN" altLang="zh-CN" sz="1600" b="1" kern="1200" dirty="0" smtClean="0">
                          <a:solidFill>
                            <a:schemeClr val="lt1"/>
                          </a:solidFill>
                          <a:effectLst/>
                          <a:latin typeface="黑体" panose="02010609060101010101" pitchFamily="49" charset="-122"/>
                          <a:ea typeface="黑体" panose="02010609060101010101" pitchFamily="49" charset="-122"/>
                          <a:cs typeface="+mn-cs"/>
                        </a:rPr>
                        <a:t>应对优先级</a:t>
                      </a:r>
                      <a:endParaRPr lang="zh-CN" altLang="en-US" sz="1600" dirty="0">
                        <a:latin typeface="黑体" panose="02010609060101010101" pitchFamily="49" charset="-122"/>
                        <a:ea typeface="黑体" panose="02010609060101010101" pitchFamily="49" charset="-122"/>
                      </a:endParaRPr>
                    </a:p>
                  </a:txBody>
                  <a:tcPr anchor="ctr"/>
                </a:tc>
                <a:tc>
                  <a:txBody>
                    <a:bodyPr/>
                    <a:lstStyle/>
                    <a:p>
                      <a:pPr algn="ctr"/>
                      <a:r>
                        <a:rPr lang="zh-CN" altLang="zh-CN" sz="1600" b="1" kern="1200" dirty="0" smtClean="0">
                          <a:solidFill>
                            <a:schemeClr val="lt1"/>
                          </a:solidFill>
                          <a:effectLst/>
                          <a:latin typeface="黑体" panose="02010609060101010101" pitchFamily="49" charset="-122"/>
                          <a:ea typeface="黑体" panose="02010609060101010101" pitchFamily="49" charset="-122"/>
                          <a:cs typeface="+mn-cs"/>
                        </a:rPr>
                        <a:t>应对措施</a:t>
                      </a:r>
                      <a:endParaRPr lang="zh-CN" altLang="en-US" sz="1600" dirty="0">
                        <a:latin typeface="黑体" panose="02010609060101010101" pitchFamily="49" charset="-122"/>
                        <a:ea typeface="黑体" panose="02010609060101010101" pitchFamily="49" charset="-122"/>
                      </a:endParaRPr>
                    </a:p>
                  </a:txBody>
                  <a:tcPr anchor="ctr"/>
                </a:tc>
                <a:tc>
                  <a:txBody>
                    <a:bodyPr/>
                    <a:lstStyle/>
                    <a:p>
                      <a:pPr algn="ctr"/>
                      <a:r>
                        <a:rPr lang="zh-CN" altLang="zh-CN" sz="1600" b="1" kern="1200" dirty="0" smtClean="0">
                          <a:solidFill>
                            <a:schemeClr val="lt1"/>
                          </a:solidFill>
                          <a:effectLst/>
                          <a:latin typeface="黑体" panose="02010609060101010101" pitchFamily="49" charset="-122"/>
                          <a:ea typeface="黑体" panose="02010609060101010101" pitchFamily="49" charset="-122"/>
                          <a:cs typeface="+mn-cs"/>
                        </a:rPr>
                        <a:t>影响等级</a:t>
                      </a:r>
                      <a:endParaRPr lang="zh-CN" altLang="en-US" sz="1600" dirty="0">
                        <a:latin typeface="黑体" panose="02010609060101010101" pitchFamily="49" charset="-122"/>
                        <a:ea typeface="黑体" panose="02010609060101010101" pitchFamily="49" charset="-122"/>
                      </a:endParaRPr>
                    </a:p>
                  </a:txBody>
                  <a:tcPr anchor="ctr"/>
                </a:tc>
                <a:tc>
                  <a:txBody>
                    <a:bodyPr/>
                    <a:lstStyle/>
                    <a:p>
                      <a:pPr algn="ctr"/>
                      <a:r>
                        <a:rPr lang="zh-CN" altLang="zh-CN" sz="1600" b="1" kern="1200" dirty="0" smtClean="0">
                          <a:solidFill>
                            <a:schemeClr val="lt1"/>
                          </a:solidFill>
                          <a:effectLst/>
                          <a:latin typeface="黑体" panose="02010609060101010101" pitchFamily="49" charset="-122"/>
                          <a:ea typeface="黑体" panose="02010609060101010101" pitchFamily="49" charset="-122"/>
                          <a:cs typeface="+mn-cs"/>
                        </a:rPr>
                        <a:t>可能性等级</a:t>
                      </a:r>
                      <a:endParaRPr lang="zh-CN" altLang="en-US" sz="1600" dirty="0">
                        <a:latin typeface="黑体" panose="02010609060101010101" pitchFamily="49" charset="-122"/>
                        <a:ea typeface="黑体" panose="02010609060101010101" pitchFamily="49" charset="-122"/>
                      </a:endParaRPr>
                    </a:p>
                  </a:txBody>
                  <a:tcPr anchor="ctr"/>
                </a:tc>
                <a:tc>
                  <a:txBody>
                    <a:bodyPr/>
                    <a:lstStyle/>
                    <a:p>
                      <a:pPr algn="ctr"/>
                      <a:r>
                        <a:rPr lang="zh-CN" altLang="zh-CN" sz="1600" b="1" kern="1200" dirty="0" smtClean="0">
                          <a:solidFill>
                            <a:schemeClr val="lt1"/>
                          </a:solidFill>
                          <a:effectLst/>
                          <a:latin typeface="黑体" panose="02010609060101010101" pitchFamily="49" charset="-122"/>
                          <a:ea typeface="黑体" panose="02010609060101010101" pitchFamily="49" charset="-122"/>
                          <a:cs typeface="+mn-cs"/>
                        </a:rPr>
                        <a:t>风险标识</a:t>
                      </a:r>
                      <a:endParaRPr lang="zh-CN" altLang="en-US" sz="1600" dirty="0">
                        <a:latin typeface="黑体" panose="02010609060101010101" pitchFamily="49" charset="-122"/>
                        <a:ea typeface="黑体" panose="02010609060101010101" pitchFamily="49" charset="-122"/>
                      </a:endParaRPr>
                    </a:p>
                  </a:txBody>
                  <a:tcPr anchor="ctr"/>
                </a:tc>
                <a:extLst>
                  <a:ext uri="{0D108BD9-81ED-4DB2-BD59-A6C34878D82A}">
                    <a16:rowId xmlns:a16="http://schemas.microsoft.com/office/drawing/2014/main" val="2764094235"/>
                  </a:ext>
                </a:extLst>
              </a:tr>
              <a:tr h="898948">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界面原型不被用户认可</a:t>
                      </a:r>
                    </a:p>
                  </a:txBody>
                  <a:tcPr marL="68580" marR="68580" marT="0" marB="0" anchor="ctr"/>
                </a:tc>
                <a:tc>
                  <a:txBody>
                    <a:bodyPr/>
                    <a:lstStyle/>
                    <a:p>
                      <a:pPr algn="ctr">
                        <a:spcAft>
                          <a:spcPts val="0"/>
                        </a:spcAft>
                      </a:pPr>
                      <a:r>
                        <a:rPr lang="zh-CN" sz="1600" b="0" kern="100" dirty="0" smtClean="0">
                          <a:effectLst/>
                          <a:latin typeface="黑体" panose="02010609060101010101" pitchFamily="49" charset="-122"/>
                          <a:ea typeface="黑体" panose="02010609060101010101" pitchFamily="49" charset="-122"/>
                          <a:cs typeface="宋体" panose="02010600030101010101" pitchFamily="2" charset="-122"/>
                        </a:rPr>
                        <a:t>参与者</a:t>
                      </a:r>
                      <a:r>
                        <a:rPr lang="zh-CN" altLang="en-US" sz="1600" b="0" kern="1200" dirty="0" smtClean="0">
                          <a:solidFill>
                            <a:schemeClr val="dk1"/>
                          </a:solidFill>
                          <a:effectLst/>
                          <a:latin typeface="黑体" panose="02010609060101010101" pitchFamily="49" charset="-122"/>
                          <a:ea typeface="黑体" panose="02010609060101010101" pitchFamily="49" charset="-122"/>
                          <a:cs typeface="+mn-cs"/>
                        </a:rPr>
                        <a:t>风险</a:t>
                      </a:r>
                      <a:endParaRPr lang="zh-CN" sz="1600" b="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nchor="ctr"/>
                </a:tc>
                <a:tc>
                  <a:txBody>
                    <a:bodyPr/>
                    <a:lstStyle/>
                    <a:p>
                      <a:pPr indent="266700" algn="ctr">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nchor="ctr"/>
                </a:tc>
                <a:tc>
                  <a:txBody>
                    <a:bodyPr/>
                    <a:lstStyle/>
                    <a:p>
                      <a:pPr>
                        <a:spcAft>
                          <a:spcPts val="0"/>
                        </a:spcAft>
                      </a:pPr>
                      <a:r>
                        <a:rPr lang="zh-CN" altLang="en-US" sz="1600" dirty="0" smtClean="0">
                          <a:solidFill>
                            <a:srgbClr val="FF0000"/>
                          </a:solidFill>
                          <a:effectLst/>
                          <a:latin typeface="宋体"/>
                          <a:ea typeface="等线"/>
                          <a:cs typeface="宋体"/>
                        </a:rPr>
                        <a:t>界面原型负责人</a:t>
                      </a:r>
                      <a:r>
                        <a:rPr lang="zh-CN" altLang="en-US" sz="1600" dirty="0" smtClean="0">
                          <a:effectLst/>
                          <a:latin typeface="宋体"/>
                          <a:ea typeface="等线"/>
                          <a:cs typeface="宋体"/>
                        </a:rPr>
                        <a:t>（陈苏民）</a:t>
                      </a:r>
                      <a:r>
                        <a:rPr lang="zh-CN" sz="1600" dirty="0" smtClean="0">
                          <a:effectLst/>
                          <a:latin typeface="宋体"/>
                          <a:ea typeface="等线"/>
                          <a:cs typeface="宋体"/>
                        </a:rPr>
                        <a:t>对</a:t>
                      </a:r>
                      <a:r>
                        <a:rPr lang="zh-CN" sz="1600" dirty="0">
                          <a:effectLst/>
                          <a:latin typeface="宋体"/>
                          <a:ea typeface="等线"/>
                          <a:cs typeface="宋体"/>
                        </a:rPr>
                        <a:t>用户的要求分析并提供纸模型，让用户确认并</a:t>
                      </a:r>
                      <a:r>
                        <a:rPr lang="zh-CN" sz="1600" dirty="0" smtClean="0">
                          <a:effectLst/>
                          <a:latin typeface="宋体"/>
                          <a:ea typeface="等线"/>
                          <a:cs typeface="宋体"/>
                        </a:rPr>
                        <a:t>签字录音</a:t>
                      </a:r>
                      <a:endParaRPr lang="zh-CN" sz="1600" dirty="0">
                        <a:effectLst/>
                        <a:latin typeface="宋体"/>
                        <a:ea typeface="等线"/>
                        <a:cs typeface="宋体"/>
                      </a:endParaRPr>
                    </a:p>
                  </a:txBody>
                  <a:tcPr marL="68580" marR="68580" marT="0" marB="0" anchor="ctr"/>
                </a:tc>
                <a:tc>
                  <a:txBody>
                    <a:bodyPr/>
                    <a:lstStyle/>
                    <a:p>
                      <a:pPr indent="266700" algn="ctr">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nchor="ctr"/>
                </a:tc>
                <a:tc>
                  <a:txBody>
                    <a:bodyPr/>
                    <a:lstStyle/>
                    <a:p>
                      <a:pPr indent="266700" algn="ctr">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nchor="ctr"/>
                </a:tc>
                <a:tc>
                  <a:txBody>
                    <a:bodyPr/>
                    <a:lstStyle/>
                    <a:p>
                      <a:pPr indent="266700" algn="ctr">
                        <a:spcAft>
                          <a:spcPts val="0"/>
                        </a:spcAft>
                      </a:pPr>
                      <a:r>
                        <a:rPr lang="en-US" sz="1600" kern="100" dirty="0" smtClean="0">
                          <a:effectLst/>
                          <a:latin typeface="黑体" panose="02010609060101010101" pitchFamily="49" charset="-122"/>
                          <a:ea typeface="黑体" panose="02010609060101010101" pitchFamily="49" charset="-122"/>
                          <a:cs typeface="宋体" panose="02010600030101010101" pitchFamily="2" charset="-122"/>
                        </a:rPr>
                        <a:t>R13</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nchor="ctr"/>
                </a:tc>
                <a:extLst>
                  <a:ext uri="{0D108BD9-81ED-4DB2-BD59-A6C34878D82A}">
                    <a16:rowId xmlns:a16="http://schemas.microsoft.com/office/drawing/2014/main" val="69144896"/>
                  </a:ext>
                </a:extLst>
              </a:tr>
              <a:tr h="599298">
                <a:tc>
                  <a:txBody>
                    <a:bodyPr/>
                    <a:lstStyle/>
                    <a:p>
                      <a:pPr indent="266700" algn="ctr">
                        <a:spcAft>
                          <a:spcPts val="0"/>
                        </a:spcAft>
                      </a:pPr>
                      <a:r>
                        <a:rPr lang="zh-CN" altLang="zh-CN" sz="1600" kern="1200" dirty="0" smtClean="0">
                          <a:solidFill>
                            <a:schemeClr val="dk1"/>
                          </a:solidFill>
                          <a:effectLst/>
                          <a:latin typeface="黑体" panose="02010609060101010101" pitchFamily="49" charset="-122"/>
                          <a:ea typeface="黑体" panose="02010609060101010101" pitchFamily="49" charset="-122"/>
                          <a:cs typeface="+mn-cs"/>
                        </a:rPr>
                        <a:t>电脑硬件不稳定造成文档丢失</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nchor="ctr"/>
                </a:tc>
                <a:tc>
                  <a:txBody>
                    <a:bodyPr/>
                    <a:lstStyle/>
                    <a:p>
                      <a:pPr algn="ctr"/>
                      <a:r>
                        <a:rPr lang="zh-CN" altLang="zh-CN" sz="1600" b="0" kern="1200" dirty="0" smtClean="0">
                          <a:solidFill>
                            <a:schemeClr val="dk1"/>
                          </a:solidFill>
                          <a:effectLst/>
                          <a:latin typeface="黑体" panose="02010609060101010101" pitchFamily="49" charset="-122"/>
                          <a:ea typeface="黑体" panose="02010609060101010101" pitchFamily="49" charset="-122"/>
                          <a:cs typeface="+mn-cs"/>
                        </a:rPr>
                        <a:t>技术</a:t>
                      </a:r>
                      <a:r>
                        <a:rPr lang="zh-CN" altLang="en-US" sz="1600" b="0" kern="1200" dirty="0" smtClean="0">
                          <a:solidFill>
                            <a:schemeClr val="dk1"/>
                          </a:solidFill>
                          <a:effectLst/>
                          <a:latin typeface="黑体" panose="02010609060101010101" pitchFamily="49" charset="-122"/>
                          <a:ea typeface="黑体" panose="02010609060101010101" pitchFamily="49" charset="-122"/>
                          <a:cs typeface="+mn-cs"/>
                        </a:rPr>
                        <a:t>风险</a:t>
                      </a:r>
                      <a:endParaRPr lang="zh-CN" altLang="en-US" sz="1600" b="0" dirty="0">
                        <a:latin typeface="黑体" panose="02010609060101010101" pitchFamily="49" charset="-122"/>
                        <a:ea typeface="黑体" panose="02010609060101010101" pitchFamily="49" charset="-122"/>
                      </a:endParaRPr>
                    </a:p>
                  </a:txBody>
                  <a:tcPr marL="68580" marR="68580" marT="0" marB="0" anchor="ctr"/>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nchor="ctr"/>
                </a:tc>
                <a:tc>
                  <a:txBody>
                    <a:bodyPr/>
                    <a:lstStyle/>
                    <a:p>
                      <a:pPr>
                        <a:spcAft>
                          <a:spcPts val="0"/>
                        </a:spcAft>
                      </a:pPr>
                      <a:r>
                        <a:rPr lang="zh-CN" altLang="en-US" sz="1600" dirty="0" smtClean="0">
                          <a:solidFill>
                            <a:srgbClr val="FF0000"/>
                          </a:solidFill>
                          <a:effectLst/>
                          <a:latin typeface="宋体"/>
                          <a:ea typeface="等线"/>
                          <a:cs typeface="宋体"/>
                        </a:rPr>
                        <a:t>配置管理员</a:t>
                      </a:r>
                      <a:r>
                        <a:rPr lang="zh-CN" altLang="en-US" sz="1600" dirty="0" smtClean="0">
                          <a:solidFill>
                            <a:schemeClr val="tx1"/>
                          </a:solidFill>
                          <a:effectLst/>
                          <a:latin typeface="宋体"/>
                          <a:ea typeface="等线"/>
                          <a:cs typeface="宋体"/>
                        </a:rPr>
                        <a:t>（</a:t>
                      </a:r>
                      <a:r>
                        <a:rPr lang="zh-CN" altLang="en-US" sz="1600" dirty="0" smtClean="0">
                          <a:effectLst/>
                          <a:latin typeface="宋体"/>
                          <a:ea typeface="等线"/>
                          <a:cs typeface="宋体"/>
                        </a:rPr>
                        <a:t>陈俊仁）用本地版本去创建新的远端仓库</a:t>
                      </a:r>
                      <a:endParaRPr lang="zh-CN" sz="1600" dirty="0">
                        <a:effectLst/>
                        <a:latin typeface="宋体"/>
                        <a:ea typeface="等线"/>
                        <a:cs typeface="宋体"/>
                      </a:endParaRPr>
                    </a:p>
                  </a:txBody>
                  <a:tcPr marL="68580" marR="68580" marT="0" marB="0" anchor="ctr"/>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nchor="ctr"/>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nchor="ctr"/>
                </a:tc>
                <a:tc>
                  <a:txBody>
                    <a:bodyPr/>
                    <a:lstStyle/>
                    <a:p>
                      <a:pPr indent="266700" algn="ctr">
                        <a:spcAft>
                          <a:spcPts val="0"/>
                        </a:spcAft>
                      </a:pPr>
                      <a:r>
                        <a:rPr lang="en-US" sz="1600" kern="100" dirty="0" smtClean="0">
                          <a:effectLst/>
                          <a:latin typeface="黑体" panose="02010609060101010101" pitchFamily="49" charset="-122"/>
                          <a:ea typeface="黑体" panose="02010609060101010101" pitchFamily="49" charset="-122"/>
                          <a:cs typeface="宋体" panose="02010600030101010101" pitchFamily="2" charset="-122"/>
                        </a:rPr>
                        <a:t>R14</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nchor="ctr"/>
                </a:tc>
                <a:extLst>
                  <a:ext uri="{0D108BD9-81ED-4DB2-BD59-A6C34878D82A}">
                    <a16:rowId xmlns:a16="http://schemas.microsoft.com/office/drawing/2014/main" val="1989248995"/>
                  </a:ext>
                </a:extLst>
              </a:tr>
              <a:tr h="1369825">
                <a:tc>
                  <a:txBody>
                    <a:bodyPr/>
                    <a:lstStyle/>
                    <a:p>
                      <a:pPr marL="0" marR="0" indent="266700" algn="ctr" defTabSz="914400" rtl="0" eaLnBrk="1" fontAlgn="auto" latinLnBrk="0" hangingPunct="1">
                        <a:lnSpc>
                          <a:spcPct val="100000"/>
                        </a:lnSpc>
                        <a:spcBef>
                          <a:spcPts val="0"/>
                        </a:spcBef>
                        <a:spcAft>
                          <a:spcPts val="0"/>
                        </a:spcAft>
                        <a:buClrTx/>
                        <a:buSzTx/>
                        <a:buFontTx/>
                        <a:buNone/>
                        <a:tabLst/>
                        <a:defRPr/>
                      </a:pPr>
                      <a:r>
                        <a:rPr lang="zh-CN" altLang="zh-CN" sz="1600" kern="100" dirty="0" smtClean="0">
                          <a:effectLst/>
                          <a:latin typeface="黑体" panose="02010609060101010101" pitchFamily="49" charset="-122"/>
                          <a:ea typeface="黑体" panose="02010609060101010101" pitchFamily="49" charset="-122"/>
                          <a:cs typeface="宋体" panose="02010600030101010101" pitchFamily="2" charset="-122"/>
                        </a:rPr>
                        <a:t>组员考评不公平造成内部矛盾</a:t>
                      </a:r>
                    </a:p>
                    <a:p>
                      <a:pPr indent="266700" algn="ctr">
                        <a:spcAft>
                          <a:spcPts val="0"/>
                        </a:spcAft>
                      </a:pP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600" b="0" kern="100" dirty="0" smtClean="0">
                          <a:effectLst/>
                          <a:latin typeface="黑体" panose="02010609060101010101" pitchFamily="49" charset="-122"/>
                          <a:ea typeface="黑体" panose="02010609060101010101" pitchFamily="49" charset="-122"/>
                          <a:cs typeface="宋体" panose="02010600030101010101" pitchFamily="2" charset="-122"/>
                        </a:rPr>
                        <a:t>参与者</a:t>
                      </a:r>
                      <a:r>
                        <a:rPr lang="zh-CN" altLang="en-US" sz="1600" b="0" kern="1200" dirty="0" smtClean="0">
                          <a:solidFill>
                            <a:schemeClr val="dk1"/>
                          </a:solidFill>
                          <a:effectLst/>
                          <a:latin typeface="黑体" panose="02010609060101010101" pitchFamily="49" charset="-122"/>
                          <a:ea typeface="黑体" panose="02010609060101010101" pitchFamily="49" charset="-122"/>
                          <a:cs typeface="+mn-cs"/>
                        </a:rPr>
                        <a:t>风险</a:t>
                      </a:r>
                      <a:endParaRPr lang="zh-CN" altLang="zh-CN" sz="1600" b="0" kern="100" dirty="0" smtClean="0">
                        <a:effectLst/>
                        <a:latin typeface="黑体" panose="02010609060101010101" pitchFamily="49" charset="-122"/>
                        <a:ea typeface="黑体" panose="02010609060101010101" pitchFamily="49" charset="-122"/>
                        <a:cs typeface="宋体" panose="02010600030101010101" pitchFamily="2" charset="-122"/>
                      </a:endParaRPr>
                    </a:p>
                    <a:p>
                      <a:pPr algn="ctr">
                        <a:spcAft>
                          <a:spcPts val="0"/>
                        </a:spcAft>
                      </a:pP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nchor="ctr"/>
                </a:tc>
                <a:tc>
                  <a:txBody>
                    <a:bodyPr/>
                    <a:lstStyle/>
                    <a:p>
                      <a:pPr marL="0" marR="0" indent="266700" algn="ctr" defTabSz="914400" rtl="0" eaLnBrk="1" fontAlgn="auto" latinLnBrk="0" hangingPunct="1">
                        <a:lnSpc>
                          <a:spcPct val="100000"/>
                        </a:lnSpc>
                        <a:spcBef>
                          <a:spcPts val="0"/>
                        </a:spcBef>
                        <a:spcAft>
                          <a:spcPts val="0"/>
                        </a:spcAft>
                        <a:buClrTx/>
                        <a:buSzTx/>
                        <a:buFontTx/>
                        <a:buNone/>
                        <a:tabLst/>
                        <a:defRPr/>
                      </a:pPr>
                      <a:r>
                        <a:rPr lang="zh-CN" altLang="zh-CN" sz="1600" kern="100" dirty="0" smtClean="0">
                          <a:effectLst/>
                          <a:latin typeface="黑体" panose="02010609060101010101" pitchFamily="49" charset="-122"/>
                          <a:ea typeface="黑体" panose="02010609060101010101" pitchFamily="49" charset="-122"/>
                          <a:cs typeface="宋体" panose="02010600030101010101" pitchFamily="2" charset="-122"/>
                        </a:rPr>
                        <a:t>中</a:t>
                      </a:r>
                    </a:p>
                    <a:p>
                      <a:pPr indent="266700" algn="ctr">
                        <a:spcAft>
                          <a:spcPts val="0"/>
                        </a:spcAft>
                      </a:pP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nchor="ctr"/>
                </a:tc>
                <a:tc>
                  <a:txBody>
                    <a:bodyPr/>
                    <a:lstStyle/>
                    <a:p>
                      <a:pPr>
                        <a:spcAft>
                          <a:spcPts val="0"/>
                        </a:spcAft>
                      </a:pPr>
                      <a:r>
                        <a:rPr lang="zh-CN" altLang="en-US" sz="1600" b="0" dirty="0" smtClean="0">
                          <a:solidFill>
                            <a:srgbClr val="FF0000"/>
                          </a:solidFill>
                          <a:effectLst/>
                          <a:latin typeface="宋体"/>
                          <a:ea typeface="等线"/>
                          <a:cs typeface="宋体"/>
                        </a:rPr>
                        <a:t>项目经理</a:t>
                      </a:r>
                      <a:r>
                        <a:rPr lang="zh-CN" altLang="en-US" sz="1600" b="0" dirty="0" smtClean="0">
                          <a:effectLst/>
                          <a:latin typeface="宋体"/>
                          <a:ea typeface="等线"/>
                          <a:cs typeface="宋体"/>
                        </a:rPr>
                        <a:t>（</a:t>
                      </a:r>
                      <a:r>
                        <a:rPr lang="zh-CN" altLang="zh-CN" sz="1600" b="0" dirty="0" smtClean="0">
                          <a:effectLst/>
                          <a:latin typeface="宋体"/>
                          <a:ea typeface="等线"/>
                          <a:cs typeface="宋体"/>
                        </a:rPr>
                        <a:t>黄叶轩</a:t>
                      </a:r>
                      <a:r>
                        <a:rPr lang="zh-CN" altLang="en-US" sz="1600" b="0" dirty="0" smtClean="0">
                          <a:effectLst/>
                          <a:latin typeface="宋体"/>
                          <a:ea typeface="等线"/>
                          <a:cs typeface="宋体"/>
                        </a:rPr>
                        <a:t>）</a:t>
                      </a:r>
                      <a:r>
                        <a:rPr lang="zh-CN" altLang="en-US" sz="1600" dirty="0" smtClean="0">
                          <a:effectLst/>
                          <a:latin typeface="宋体"/>
                          <a:ea typeface="等线"/>
                          <a:cs typeface="宋体"/>
                        </a:rPr>
                        <a:t>分析原因，加强组内交流与沟通</a:t>
                      </a:r>
                      <a:endParaRPr lang="zh-CN" sz="1600" dirty="0">
                        <a:effectLst/>
                        <a:latin typeface="宋体"/>
                        <a:ea typeface="等线"/>
                        <a:cs typeface="宋体"/>
                      </a:endParaRPr>
                    </a:p>
                  </a:txBody>
                  <a:tcPr marL="68580" marR="68580" marT="0" marB="0" anchor="ctr"/>
                </a:tc>
                <a:tc>
                  <a:txBody>
                    <a:bodyPr/>
                    <a:lstStyle/>
                    <a:p>
                      <a:pPr marL="0" marR="0" indent="266700" algn="ctr" defTabSz="914400" rtl="0" eaLnBrk="1" fontAlgn="auto" latinLnBrk="0" hangingPunct="1">
                        <a:lnSpc>
                          <a:spcPct val="100000"/>
                        </a:lnSpc>
                        <a:spcBef>
                          <a:spcPts val="0"/>
                        </a:spcBef>
                        <a:spcAft>
                          <a:spcPts val="0"/>
                        </a:spcAft>
                        <a:buClrTx/>
                        <a:buSzTx/>
                        <a:buFontTx/>
                        <a:buNone/>
                        <a:tabLst/>
                        <a:defRPr/>
                      </a:pPr>
                      <a:r>
                        <a:rPr lang="zh-CN" altLang="zh-CN" sz="1600" kern="100" dirty="0" smtClean="0">
                          <a:effectLst/>
                          <a:latin typeface="黑体" panose="02010609060101010101" pitchFamily="49" charset="-122"/>
                          <a:ea typeface="黑体" panose="02010609060101010101" pitchFamily="49" charset="-122"/>
                          <a:cs typeface="宋体" panose="02010600030101010101" pitchFamily="2" charset="-122"/>
                        </a:rPr>
                        <a:t>低</a:t>
                      </a:r>
                    </a:p>
                    <a:p>
                      <a:pPr indent="266700" algn="ctr">
                        <a:spcAft>
                          <a:spcPts val="0"/>
                        </a:spcAft>
                      </a:pP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nchor="ctr"/>
                </a:tc>
                <a:tc>
                  <a:txBody>
                    <a:bodyPr/>
                    <a:lstStyle/>
                    <a:p>
                      <a:pPr marL="0" marR="0" indent="266700" algn="ctr" defTabSz="914400" rtl="0" eaLnBrk="1" fontAlgn="auto" latinLnBrk="0" hangingPunct="1">
                        <a:lnSpc>
                          <a:spcPct val="100000"/>
                        </a:lnSpc>
                        <a:spcBef>
                          <a:spcPts val="0"/>
                        </a:spcBef>
                        <a:spcAft>
                          <a:spcPts val="0"/>
                        </a:spcAft>
                        <a:buClrTx/>
                        <a:buSzTx/>
                        <a:buFontTx/>
                        <a:buNone/>
                        <a:tabLst/>
                        <a:defRPr/>
                      </a:pPr>
                      <a:r>
                        <a:rPr lang="zh-CN" altLang="zh-CN" sz="1600" kern="100" smtClean="0">
                          <a:effectLst/>
                          <a:latin typeface="黑体" panose="02010609060101010101" pitchFamily="49" charset="-122"/>
                          <a:ea typeface="黑体" panose="02010609060101010101" pitchFamily="49" charset="-122"/>
                          <a:cs typeface="宋体" panose="02010600030101010101" pitchFamily="2" charset="-122"/>
                        </a:rPr>
                        <a:t>高</a:t>
                      </a:r>
                    </a:p>
                    <a:p>
                      <a:pPr indent="266700" algn="ctr">
                        <a:spcAft>
                          <a:spcPts val="0"/>
                        </a:spcAft>
                      </a:pP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nchor="ctr"/>
                </a:tc>
                <a:tc>
                  <a:txBody>
                    <a:bodyPr/>
                    <a:lstStyle/>
                    <a:p>
                      <a:pPr marL="0" marR="0" indent="266700" algn="ctr" defTabSz="914400" rtl="0" eaLnBrk="1" fontAlgn="auto" latinLnBrk="0" hangingPunct="1">
                        <a:lnSpc>
                          <a:spcPct val="100000"/>
                        </a:lnSpc>
                        <a:spcBef>
                          <a:spcPts val="0"/>
                        </a:spcBef>
                        <a:spcAft>
                          <a:spcPts val="0"/>
                        </a:spcAft>
                        <a:buClrTx/>
                        <a:buSzTx/>
                        <a:buFontTx/>
                        <a:buNone/>
                        <a:tabLst/>
                        <a:defRPr/>
                      </a:pPr>
                      <a:r>
                        <a:rPr lang="en-US" altLang="zh-CN" sz="1600" kern="100" dirty="0" smtClean="0">
                          <a:effectLst/>
                          <a:latin typeface="黑体" panose="02010609060101010101" pitchFamily="49" charset="-122"/>
                          <a:ea typeface="黑体" panose="02010609060101010101" pitchFamily="49" charset="-122"/>
                          <a:cs typeface="宋体" panose="02010600030101010101" pitchFamily="2" charset="-122"/>
                        </a:rPr>
                        <a:t>R15</a:t>
                      </a:r>
                      <a:endParaRPr lang="zh-CN" altLang="zh-CN" sz="1600" kern="100" dirty="0" smtClean="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nchor="ctr"/>
                </a:tc>
                <a:extLst>
                  <a:ext uri="{0D108BD9-81ED-4DB2-BD59-A6C34878D82A}">
                    <a16:rowId xmlns:a16="http://schemas.microsoft.com/office/drawing/2014/main" val="2741422086"/>
                  </a:ext>
                </a:extLst>
              </a:tr>
              <a:tr h="1027369">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用户对界面原型有了天马行空的全新的提议</a:t>
                      </a:r>
                    </a:p>
                  </a:txBody>
                  <a:tcPr marL="68580" marR="68580" marT="0" marB="0" anchor="ctr"/>
                </a:tc>
                <a:tc>
                  <a:txBody>
                    <a:bodyPr/>
                    <a:lstStyle/>
                    <a:p>
                      <a:pPr algn="ctr">
                        <a:spcAft>
                          <a:spcPts val="0"/>
                        </a:spcAft>
                      </a:pPr>
                      <a:r>
                        <a:rPr lang="zh-CN" sz="1600" b="0" kern="100" dirty="0" smtClean="0">
                          <a:effectLst/>
                          <a:latin typeface="黑体" panose="02010609060101010101" pitchFamily="49" charset="-122"/>
                          <a:ea typeface="黑体" panose="02010609060101010101" pitchFamily="49" charset="-122"/>
                          <a:cs typeface="宋体" panose="02010600030101010101" pitchFamily="2" charset="-122"/>
                        </a:rPr>
                        <a:t>参与者</a:t>
                      </a:r>
                      <a:r>
                        <a:rPr lang="zh-CN" altLang="en-US" sz="1600" b="0" kern="1200" dirty="0" smtClean="0">
                          <a:solidFill>
                            <a:schemeClr val="dk1"/>
                          </a:solidFill>
                          <a:effectLst/>
                          <a:latin typeface="黑体" panose="02010609060101010101" pitchFamily="49" charset="-122"/>
                          <a:ea typeface="黑体" panose="02010609060101010101" pitchFamily="49" charset="-122"/>
                          <a:cs typeface="+mn-cs"/>
                        </a:rPr>
                        <a:t>风险</a:t>
                      </a:r>
                      <a:endParaRPr lang="zh-CN" sz="1600" b="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nchor="ctr"/>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nchor="ctr"/>
                </a:tc>
                <a:tc>
                  <a:txBody>
                    <a:bodyPr/>
                    <a:lstStyle/>
                    <a:p>
                      <a:pPr>
                        <a:spcAft>
                          <a:spcPts val="0"/>
                        </a:spcAft>
                      </a:pPr>
                      <a:r>
                        <a:rPr lang="zh-CN" altLang="en-US" sz="1600" b="0" dirty="0" smtClean="0">
                          <a:solidFill>
                            <a:srgbClr val="FF0000"/>
                          </a:solidFill>
                          <a:effectLst/>
                          <a:latin typeface="宋体"/>
                          <a:ea typeface="等线"/>
                          <a:cs typeface="宋体"/>
                        </a:rPr>
                        <a:t>项目经理</a:t>
                      </a:r>
                      <a:r>
                        <a:rPr lang="zh-CN" altLang="en-US" sz="1600" b="0" dirty="0" smtClean="0">
                          <a:effectLst/>
                          <a:latin typeface="宋体"/>
                          <a:ea typeface="等线"/>
                          <a:cs typeface="宋体"/>
                        </a:rPr>
                        <a:t>（</a:t>
                      </a:r>
                      <a:r>
                        <a:rPr lang="zh-CN" altLang="zh-CN" sz="1600" b="0" dirty="0" smtClean="0">
                          <a:effectLst/>
                          <a:latin typeface="宋体"/>
                          <a:ea typeface="等线"/>
                          <a:cs typeface="宋体"/>
                        </a:rPr>
                        <a:t>黄叶轩</a:t>
                      </a:r>
                      <a:r>
                        <a:rPr lang="zh-CN" altLang="en-US" sz="1600" b="0" dirty="0" smtClean="0">
                          <a:effectLst/>
                          <a:latin typeface="宋体"/>
                          <a:ea typeface="等线"/>
                          <a:cs typeface="宋体"/>
                        </a:rPr>
                        <a:t>）</a:t>
                      </a:r>
                      <a:endParaRPr lang="en-US" altLang="zh-CN" sz="1600" b="0" dirty="0" smtClean="0">
                        <a:effectLst/>
                        <a:latin typeface="宋体"/>
                        <a:ea typeface="等线"/>
                        <a:cs typeface="宋体"/>
                      </a:endParaRPr>
                    </a:p>
                    <a:p>
                      <a:pPr>
                        <a:spcAft>
                          <a:spcPts val="0"/>
                        </a:spcAft>
                      </a:pPr>
                      <a:r>
                        <a:rPr lang="zh-CN" altLang="en-US" sz="1600" dirty="0" smtClean="0">
                          <a:effectLst/>
                          <a:latin typeface="宋体"/>
                          <a:ea typeface="等线"/>
                          <a:cs typeface="宋体"/>
                        </a:rPr>
                        <a:t>分析要求是否合理，若合理及时接收，若不合理，提供理由并拒绝</a:t>
                      </a:r>
                      <a:endParaRPr lang="zh-CN" sz="1600" dirty="0">
                        <a:effectLst/>
                        <a:latin typeface="宋体"/>
                        <a:ea typeface="等线"/>
                        <a:cs typeface="宋体"/>
                      </a:endParaRPr>
                    </a:p>
                  </a:txBody>
                  <a:tcPr marL="68580" marR="68580" marT="0" marB="0" anchor="ctr"/>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nchor="ctr"/>
                </a:tc>
                <a:tc>
                  <a:txBody>
                    <a:bodyPr/>
                    <a:lstStyle/>
                    <a:p>
                      <a:pPr indent="266700" algn="ctr">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nchor="ctr"/>
                </a:tc>
                <a:tc>
                  <a:txBody>
                    <a:bodyPr/>
                    <a:lstStyle/>
                    <a:p>
                      <a:pPr indent="266700" algn="ctr">
                        <a:spcAft>
                          <a:spcPts val="0"/>
                        </a:spcAft>
                      </a:pPr>
                      <a:r>
                        <a:rPr lang="en-US" sz="1600" kern="100" dirty="0" smtClean="0">
                          <a:effectLst/>
                          <a:latin typeface="黑体" panose="02010609060101010101" pitchFamily="49" charset="-122"/>
                          <a:ea typeface="黑体" panose="02010609060101010101" pitchFamily="49" charset="-122"/>
                          <a:cs typeface="宋体" panose="02010600030101010101" pitchFamily="2" charset="-122"/>
                        </a:rPr>
                        <a:t>R16</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nchor="ctr"/>
                </a:tc>
                <a:extLst>
                  <a:ext uri="{0D108BD9-81ED-4DB2-BD59-A6C34878D82A}">
                    <a16:rowId xmlns:a16="http://schemas.microsoft.com/office/drawing/2014/main" val="4037956592"/>
                  </a:ext>
                </a:extLst>
              </a:tr>
            </a:tbl>
          </a:graphicData>
        </a:graphic>
      </p:graphicFrame>
    </p:spTree>
    <p:extLst>
      <p:ext uri="{BB962C8B-B14F-4D97-AF65-F5344CB8AC3E}">
        <p14:creationId xmlns:p14="http://schemas.microsoft.com/office/powerpoint/2010/main" val="24593485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5176417"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8.</a:t>
            </a:r>
            <a:r>
              <a:rPr lang="zh-CN" altLang="en-US" sz="5400" b="1" dirty="0" smtClean="0">
                <a:solidFill>
                  <a:schemeClr val="bg1"/>
                </a:solidFill>
                <a:latin typeface="Gotham Rounded Medium" panose="02000000000000000000" pitchFamily="50" charset="0"/>
              </a:rPr>
              <a:t>配置系统管理</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27179133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377866" y="4862286"/>
            <a:ext cx="7172534" cy="1248228"/>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矩形 10"/>
          <p:cNvSpPr/>
          <p:nvPr/>
        </p:nvSpPr>
        <p:spPr>
          <a:xfrm>
            <a:off x="2377866" y="2974532"/>
            <a:ext cx="7172534" cy="1147525"/>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矩形 11"/>
          <p:cNvSpPr/>
          <p:nvPr/>
        </p:nvSpPr>
        <p:spPr>
          <a:xfrm>
            <a:off x="2377866" y="1262742"/>
            <a:ext cx="7172534" cy="1348593"/>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2351926"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8</a:t>
            </a:r>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配置</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系统管理</a:t>
            </a:r>
          </a:p>
        </p:txBody>
      </p:sp>
      <p:sp>
        <p:nvSpPr>
          <p:cNvPr id="22" name="矩形 21"/>
          <p:cNvSpPr/>
          <p:nvPr/>
        </p:nvSpPr>
        <p:spPr>
          <a:xfrm>
            <a:off x="595272" y="1610274"/>
            <a:ext cx="1338828" cy="369332"/>
          </a:xfrm>
          <a:prstGeom prst="rect">
            <a:avLst/>
          </a:prstGeom>
        </p:spPr>
        <p:txBody>
          <a:bodyPr wrap="none">
            <a:spAutoFit/>
          </a:bodyPr>
          <a:lstStyle/>
          <a:p>
            <a:pPr lvl="1"/>
            <a:r>
              <a:rPr lang="zh-CN" altLang="en-US" b="1" dirty="0"/>
              <a:t>配置项</a:t>
            </a:r>
            <a:endParaRPr lang="zh-CN" altLang="zh-CN" b="1" dirty="0"/>
          </a:p>
        </p:txBody>
      </p:sp>
      <p:sp>
        <p:nvSpPr>
          <p:cNvPr id="2" name="矩形 1"/>
          <p:cNvSpPr/>
          <p:nvPr/>
        </p:nvSpPr>
        <p:spPr>
          <a:xfrm>
            <a:off x="2590800" y="1379441"/>
            <a:ext cx="6096000" cy="1200329"/>
          </a:xfrm>
          <a:prstGeom prst="rect">
            <a:avLst/>
          </a:prstGeom>
        </p:spPr>
        <p:txBody>
          <a:bodyPr>
            <a:spAutoFit/>
          </a:bodyPr>
          <a:lstStyle/>
          <a:p>
            <a:pPr lvl="0">
              <a:spcAft>
                <a:spcPts val="0"/>
              </a:spcAft>
            </a:pPr>
            <a:r>
              <a:rPr lang="zh-CN" altLang="zh-CN" dirty="0">
                <a:solidFill>
                  <a:schemeClr val="bg1"/>
                </a:solidFill>
                <a:latin typeface="黑体" panose="02010609060101010101" pitchFamily="49" charset="-122"/>
                <a:ea typeface="黑体" panose="02010609060101010101" pitchFamily="49" charset="-122"/>
              </a:rPr>
              <a:t>包括项目可行性报告、项目总体计划、需求工程计划、软件需求规格说明计划、软件需求变更计划、系统设计与实现计划、软件概要设计说明、测试与运维计划、会议纪要等输出文档与过程文档。</a:t>
            </a:r>
            <a:endParaRPr lang="zh-CN" altLang="zh-CN" dirty="0">
              <a:solidFill>
                <a:schemeClr val="bg1"/>
              </a:solidFill>
              <a:latin typeface="黑体" panose="02010609060101010101" pitchFamily="49" charset="-122"/>
              <a:ea typeface="黑体" panose="02010609060101010101" pitchFamily="49" charset="-122"/>
              <a:cs typeface="宋体" panose="02010600030101010101" pitchFamily="2" charset="-122"/>
            </a:endParaRPr>
          </a:p>
        </p:txBody>
      </p:sp>
      <p:sp>
        <p:nvSpPr>
          <p:cNvPr id="7" name="矩形 6">
            <a:extLst>
              <a:ext uri="{FF2B5EF4-FFF2-40B4-BE49-F238E27FC236}">
                <a16:creationId xmlns:a16="http://schemas.microsoft.com/office/drawing/2014/main" id="{4341F776-A036-4CDC-A70F-5CA08BEF95C4}"/>
              </a:ext>
            </a:extLst>
          </p:cNvPr>
          <p:cNvSpPr/>
          <p:nvPr/>
        </p:nvSpPr>
        <p:spPr>
          <a:xfrm>
            <a:off x="595272" y="3244334"/>
            <a:ext cx="1569660" cy="369332"/>
          </a:xfrm>
          <a:prstGeom prst="rect">
            <a:avLst/>
          </a:prstGeom>
        </p:spPr>
        <p:txBody>
          <a:bodyPr wrap="none">
            <a:spAutoFit/>
          </a:bodyPr>
          <a:lstStyle/>
          <a:p>
            <a:pPr lvl="1"/>
            <a:r>
              <a:rPr lang="zh-CN" altLang="en-US" b="1" dirty="0"/>
              <a:t>配置命名</a:t>
            </a:r>
            <a:endParaRPr lang="zh-CN" altLang="zh-CN" b="1" dirty="0"/>
          </a:p>
        </p:txBody>
      </p:sp>
      <p:sp>
        <p:nvSpPr>
          <p:cNvPr id="8" name="矩形 7">
            <a:extLst>
              <a:ext uri="{FF2B5EF4-FFF2-40B4-BE49-F238E27FC236}">
                <a16:creationId xmlns:a16="http://schemas.microsoft.com/office/drawing/2014/main" id="{3DE5579B-51F6-4129-81B0-987335DD1AAA}"/>
              </a:ext>
            </a:extLst>
          </p:cNvPr>
          <p:cNvSpPr/>
          <p:nvPr/>
        </p:nvSpPr>
        <p:spPr>
          <a:xfrm>
            <a:off x="2590800" y="3059666"/>
            <a:ext cx="6096000" cy="923330"/>
          </a:xfrm>
          <a:prstGeom prst="rect">
            <a:avLst/>
          </a:prstGeom>
        </p:spPr>
        <p:txBody>
          <a:bodyPr>
            <a:spAutoFit/>
          </a:bodyPr>
          <a:lstStyle/>
          <a:p>
            <a:pPr marL="342900" lvl="0" indent="-342900">
              <a:spcAft>
                <a:spcPts val="0"/>
              </a:spcAft>
              <a:buFont typeface="Wingdings" panose="05000000000000000000" pitchFamily="2" charset="2"/>
              <a:buChar char=""/>
            </a:pPr>
            <a:r>
              <a:rPr lang="zh-CN" altLang="zh-CN" dirty="0">
                <a:solidFill>
                  <a:schemeClr val="bg1"/>
                </a:solidFill>
                <a:latin typeface="黑体" panose="02010609060101010101" pitchFamily="49" charset="-122"/>
                <a:ea typeface="黑体" panose="02010609060101010101" pitchFamily="49" charset="-122"/>
              </a:rPr>
              <a:t>组内文件命名规范为 </a:t>
            </a:r>
            <a:r>
              <a:rPr lang="en-US" altLang="zh-CN" dirty="0">
                <a:solidFill>
                  <a:schemeClr val="bg1"/>
                </a:solidFill>
                <a:latin typeface="黑体" panose="02010609060101010101" pitchFamily="49" charset="-122"/>
                <a:ea typeface="黑体" panose="02010609060101010101" pitchFamily="49" charset="-122"/>
              </a:rPr>
              <a:t>[PRD-15]</a:t>
            </a:r>
            <a:r>
              <a:rPr lang="zh-CN" altLang="zh-CN" dirty="0">
                <a:solidFill>
                  <a:schemeClr val="bg1"/>
                </a:solidFill>
                <a:latin typeface="黑体" panose="02010609060101010101" pitchFamily="49" charset="-122"/>
                <a:ea typeface="黑体" panose="02010609060101010101" pitchFamily="49" charset="-122"/>
              </a:rPr>
              <a:t>文件名</a:t>
            </a:r>
            <a:endParaRPr lang="zh-CN" altLang="zh-CN" dirty="0">
              <a:solidFill>
                <a:schemeClr val="bg1"/>
              </a:solidFill>
              <a:latin typeface="黑体" panose="02010609060101010101" pitchFamily="49" charset="-122"/>
              <a:ea typeface="黑体" panose="02010609060101010101" pitchFamily="49" charset="-122"/>
              <a:cs typeface="宋体" panose="02010600030101010101" pitchFamily="2" charset="-122"/>
            </a:endParaRPr>
          </a:p>
          <a:p>
            <a:pPr marL="342900" lvl="0" indent="-342900">
              <a:spcAft>
                <a:spcPts val="0"/>
              </a:spcAft>
              <a:buFont typeface="Wingdings" panose="05000000000000000000" pitchFamily="2" charset="2"/>
              <a:buChar char=""/>
            </a:pPr>
            <a:r>
              <a:rPr lang="zh-CN" altLang="zh-CN" dirty="0">
                <a:solidFill>
                  <a:schemeClr val="bg1"/>
                </a:solidFill>
                <a:latin typeface="黑体" panose="02010609060101010101" pitchFamily="49" charset="-122"/>
                <a:ea typeface="黑体" panose="02010609060101010101" pitchFamily="49" charset="-122"/>
              </a:rPr>
              <a:t>会议纪要</a:t>
            </a:r>
            <a:r>
              <a:rPr lang="zh-CN" altLang="en-US" dirty="0">
                <a:solidFill>
                  <a:schemeClr val="bg1"/>
                </a:solidFill>
                <a:latin typeface="黑体" panose="02010609060101010101" pitchFamily="49" charset="-122"/>
                <a:ea typeface="黑体" panose="02010609060101010101" pitchFamily="49" charset="-122"/>
              </a:rPr>
              <a:t>或甘特图等</a:t>
            </a:r>
            <a:r>
              <a:rPr lang="zh-CN" altLang="zh-CN" dirty="0">
                <a:solidFill>
                  <a:schemeClr val="bg1"/>
                </a:solidFill>
                <a:latin typeface="黑体" panose="02010609060101010101" pitchFamily="49" charset="-122"/>
                <a:ea typeface="黑体" panose="02010609060101010101" pitchFamily="49" charset="-122"/>
              </a:rPr>
              <a:t>，则需在文件名后加上日期，如</a:t>
            </a:r>
            <a:r>
              <a:rPr lang="en-US" altLang="zh-CN" dirty="0">
                <a:solidFill>
                  <a:schemeClr val="bg1"/>
                </a:solidFill>
                <a:latin typeface="黑体" panose="02010609060101010101" pitchFamily="49" charset="-122"/>
                <a:ea typeface="黑体" panose="02010609060101010101" pitchFamily="49" charset="-122"/>
              </a:rPr>
              <a:t> [PRD-15]</a:t>
            </a:r>
            <a:r>
              <a:rPr lang="zh-CN" altLang="zh-CN" dirty="0" smtClean="0">
                <a:solidFill>
                  <a:schemeClr val="bg1"/>
                </a:solidFill>
                <a:latin typeface="黑体" panose="02010609060101010101" pitchFamily="49" charset="-122"/>
                <a:ea typeface="黑体" panose="02010609060101010101" pitchFamily="49" charset="-122"/>
              </a:rPr>
              <a:t>会议</a:t>
            </a:r>
            <a:r>
              <a:rPr lang="zh-CN" altLang="zh-CN" dirty="0">
                <a:solidFill>
                  <a:schemeClr val="bg1"/>
                </a:solidFill>
                <a:latin typeface="黑体" panose="02010609060101010101" pitchFamily="49" charset="-122"/>
                <a:ea typeface="黑体" panose="02010609060101010101" pitchFamily="49" charset="-122"/>
              </a:rPr>
              <a:t>纪要</a:t>
            </a:r>
            <a:r>
              <a:rPr lang="en-US" altLang="zh-CN" dirty="0">
                <a:solidFill>
                  <a:schemeClr val="bg1"/>
                </a:solidFill>
                <a:latin typeface="黑体" panose="02010609060101010101" pitchFamily="49" charset="-122"/>
                <a:ea typeface="黑体" panose="02010609060101010101" pitchFamily="49" charset="-122"/>
              </a:rPr>
              <a:t>-9.30</a:t>
            </a:r>
            <a:endParaRPr lang="zh-CN" altLang="zh-CN" dirty="0">
              <a:solidFill>
                <a:schemeClr val="bg1"/>
              </a:solidFill>
              <a:latin typeface="黑体" panose="02010609060101010101" pitchFamily="49" charset="-122"/>
              <a:ea typeface="黑体" panose="02010609060101010101" pitchFamily="49" charset="-122"/>
              <a:cs typeface="宋体" panose="02010600030101010101" pitchFamily="2" charset="-122"/>
            </a:endParaRPr>
          </a:p>
        </p:txBody>
      </p:sp>
      <p:sp>
        <p:nvSpPr>
          <p:cNvPr id="9" name="矩形 8">
            <a:extLst>
              <a:ext uri="{FF2B5EF4-FFF2-40B4-BE49-F238E27FC236}">
                <a16:creationId xmlns:a16="http://schemas.microsoft.com/office/drawing/2014/main" id="{D58AE7B7-95BE-4EC0-8A6D-D888A477BADE}"/>
              </a:ext>
            </a:extLst>
          </p:cNvPr>
          <p:cNvSpPr/>
          <p:nvPr/>
        </p:nvSpPr>
        <p:spPr>
          <a:xfrm>
            <a:off x="595272" y="5063060"/>
            <a:ext cx="1569660" cy="369332"/>
          </a:xfrm>
          <a:prstGeom prst="rect">
            <a:avLst/>
          </a:prstGeom>
        </p:spPr>
        <p:txBody>
          <a:bodyPr wrap="none">
            <a:spAutoFit/>
          </a:bodyPr>
          <a:lstStyle/>
          <a:p>
            <a:pPr lvl="1"/>
            <a:r>
              <a:rPr lang="zh-CN" altLang="en-US" b="1" dirty="0"/>
              <a:t>标识代码</a:t>
            </a:r>
            <a:endParaRPr lang="zh-CN" altLang="zh-CN" b="1" dirty="0"/>
          </a:p>
        </p:txBody>
      </p:sp>
      <p:sp>
        <p:nvSpPr>
          <p:cNvPr id="3" name="矩形 2">
            <a:extLst>
              <a:ext uri="{FF2B5EF4-FFF2-40B4-BE49-F238E27FC236}">
                <a16:creationId xmlns:a16="http://schemas.microsoft.com/office/drawing/2014/main" id="{D276124F-4E03-4CDF-A927-782FBBBEDBC0}"/>
              </a:ext>
            </a:extLst>
          </p:cNvPr>
          <p:cNvSpPr/>
          <p:nvPr/>
        </p:nvSpPr>
        <p:spPr>
          <a:xfrm>
            <a:off x="2590800" y="5042056"/>
            <a:ext cx="6096000" cy="923330"/>
          </a:xfrm>
          <a:prstGeom prst="rect">
            <a:avLst/>
          </a:prstGeom>
        </p:spPr>
        <p:txBody>
          <a:bodyPr>
            <a:spAutoFit/>
          </a:bodyPr>
          <a:lstStyle/>
          <a:p>
            <a:r>
              <a:rPr lang="zh-CN" altLang="zh-CN" kern="0" dirty="0">
                <a:solidFill>
                  <a:schemeClr val="bg1"/>
                </a:solidFill>
                <a:latin typeface="黑体" panose="02010609060101010101" pitchFamily="49" charset="-122"/>
                <a:ea typeface="黑体" panose="02010609060101010101" pitchFamily="49" charset="-122"/>
                <a:cs typeface="宋体" panose="02010600030101010101" pitchFamily="2" charset="-122"/>
              </a:rPr>
              <a:t>组内每个配置的文件都应该有一个唯一的标识（除会议纪要），命名规则</a:t>
            </a:r>
            <a:r>
              <a:rPr lang="zh-CN" altLang="zh-CN" kern="0" dirty="0" smtClean="0">
                <a:solidFill>
                  <a:schemeClr val="bg1"/>
                </a:solidFill>
                <a:latin typeface="黑体" panose="02010609060101010101" pitchFamily="49" charset="-122"/>
                <a:ea typeface="黑体" panose="02010609060101010101" pitchFamily="49" charset="-122"/>
                <a:cs typeface="宋体" panose="02010600030101010101" pitchFamily="2" charset="-122"/>
              </a:rPr>
              <a:t>为</a:t>
            </a:r>
            <a:r>
              <a:rPr lang="en-US" altLang="zh-CN" dirty="0">
                <a:solidFill>
                  <a:schemeClr val="bg1"/>
                </a:solidFill>
              </a:rPr>
              <a:t>[PRD-15</a:t>
            </a:r>
            <a:r>
              <a:rPr lang="en-US" altLang="zh-CN" dirty="0" smtClean="0">
                <a:solidFill>
                  <a:schemeClr val="bg1"/>
                </a:solidFill>
              </a:rPr>
              <a:t>]</a:t>
            </a:r>
            <a:r>
              <a:rPr lang="zh-CN" altLang="zh-CN" kern="0" dirty="0" smtClean="0">
                <a:solidFill>
                  <a:schemeClr val="bg1"/>
                </a:solidFill>
                <a:latin typeface="黑体" panose="02010609060101010101" pitchFamily="49" charset="-122"/>
                <a:ea typeface="黑体" panose="02010609060101010101" pitchFamily="49" charset="-122"/>
                <a:cs typeface="宋体" panose="02010600030101010101" pitchFamily="2" charset="-122"/>
              </a:rPr>
              <a:t> 。</a:t>
            </a:r>
            <a:r>
              <a:rPr lang="zh-CN" altLang="en-US" kern="0" dirty="0" smtClean="0">
                <a:solidFill>
                  <a:schemeClr val="bg1"/>
                </a:solidFill>
                <a:latin typeface="黑体" panose="02010609060101010101" pitchFamily="49" charset="-122"/>
                <a:ea typeface="黑体" panose="02010609060101010101" pitchFamily="49" charset="-122"/>
                <a:cs typeface="宋体" panose="02010600030101010101" pitchFamily="2" charset="-122"/>
              </a:rPr>
              <a:t>并且在名字后面要有它的版本号</a:t>
            </a:r>
            <a:r>
              <a:rPr lang="zh-CN" altLang="zh-CN" kern="0" dirty="0" smtClean="0">
                <a:solidFill>
                  <a:schemeClr val="bg1"/>
                </a:solidFill>
                <a:latin typeface="黑体" panose="02010609060101010101" pitchFamily="49" charset="-122"/>
                <a:ea typeface="黑体" panose="02010609060101010101" pitchFamily="49" charset="-122"/>
                <a:cs typeface="宋体" panose="02010600030101010101" pitchFamily="2" charset="-122"/>
              </a:rPr>
              <a:t>，</a:t>
            </a:r>
            <a:r>
              <a:rPr lang="zh-CN" altLang="zh-CN" kern="0" dirty="0">
                <a:solidFill>
                  <a:schemeClr val="bg1"/>
                </a:solidFill>
                <a:latin typeface="黑体" panose="02010609060101010101" pitchFamily="49" charset="-122"/>
                <a:ea typeface="黑体" panose="02010609060101010101" pitchFamily="49" charset="-122"/>
                <a:cs typeface="宋体" panose="02010600030101010101" pitchFamily="2" charset="-122"/>
              </a:rPr>
              <a:t>其文件标识为</a:t>
            </a:r>
            <a:r>
              <a:rPr lang="zh-CN" altLang="zh-CN" kern="0" dirty="0" smtClean="0">
                <a:solidFill>
                  <a:schemeClr val="bg1"/>
                </a:solidFill>
                <a:latin typeface="黑体" panose="02010609060101010101" pitchFamily="49" charset="-122"/>
                <a:ea typeface="黑体" panose="02010609060101010101" pitchFamily="49" charset="-122"/>
                <a:cs typeface="宋体" panose="02010600030101010101" pitchFamily="2" charset="-122"/>
              </a:rPr>
              <a:t>：</a:t>
            </a:r>
            <a:r>
              <a:rPr lang="en-US" altLang="zh-CN" dirty="0">
                <a:solidFill>
                  <a:schemeClr val="bg1"/>
                </a:solidFill>
              </a:rPr>
              <a:t> [PRD-15</a:t>
            </a:r>
            <a:r>
              <a:rPr lang="en-US" altLang="zh-CN" dirty="0" smtClean="0">
                <a:solidFill>
                  <a:schemeClr val="bg1"/>
                </a:solidFill>
              </a:rPr>
              <a:t>]</a:t>
            </a:r>
            <a:r>
              <a:rPr lang="zh-CN" altLang="en-US" kern="0" dirty="0" smtClean="0">
                <a:solidFill>
                  <a:schemeClr val="bg1"/>
                </a:solidFill>
                <a:latin typeface="黑体" panose="02010609060101010101" pitchFamily="49" charset="-122"/>
                <a:ea typeface="黑体" panose="02010609060101010101" pitchFamily="49" charset="-122"/>
                <a:cs typeface="宋体" panose="02010600030101010101" pitchFamily="2" charset="-122"/>
              </a:rPr>
              <a:t>需求工程项目计划</a:t>
            </a:r>
            <a:r>
              <a:rPr lang="en-US" altLang="zh-CN" kern="0" dirty="0" smtClean="0">
                <a:solidFill>
                  <a:schemeClr val="bg1"/>
                </a:solidFill>
                <a:latin typeface="黑体" panose="02010609060101010101" pitchFamily="49" charset="-122"/>
                <a:ea typeface="黑体" panose="02010609060101010101" pitchFamily="49" charset="-122"/>
                <a:cs typeface="宋体" panose="02010600030101010101" pitchFamily="2" charset="-122"/>
              </a:rPr>
              <a:t>0.1.0</a:t>
            </a:r>
            <a:r>
              <a:rPr lang="zh-CN" altLang="zh-CN" kern="0" dirty="0" smtClean="0">
                <a:solidFill>
                  <a:schemeClr val="bg1"/>
                </a:solidFill>
                <a:latin typeface="黑体" panose="02010609060101010101" pitchFamily="49" charset="-122"/>
                <a:ea typeface="黑体" panose="02010609060101010101" pitchFamily="49" charset="-122"/>
                <a:cs typeface="宋体" panose="02010600030101010101" pitchFamily="2" charset="-122"/>
              </a:rPr>
              <a:t>。</a:t>
            </a:r>
            <a:endParaRPr lang="zh-CN" altLang="en-US"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41834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336526" y="4032124"/>
            <a:ext cx="8098972" cy="1744563"/>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矩形 9"/>
          <p:cNvSpPr/>
          <p:nvPr/>
        </p:nvSpPr>
        <p:spPr>
          <a:xfrm>
            <a:off x="2336526" y="1405841"/>
            <a:ext cx="8098972" cy="1526043"/>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1733167"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8</a:t>
            </a:r>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版本</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管理</a:t>
            </a:r>
          </a:p>
        </p:txBody>
      </p:sp>
      <p:sp>
        <p:nvSpPr>
          <p:cNvPr id="22" name="矩形 21"/>
          <p:cNvSpPr/>
          <p:nvPr/>
        </p:nvSpPr>
        <p:spPr>
          <a:xfrm>
            <a:off x="125847" y="1773337"/>
            <a:ext cx="1877437" cy="461665"/>
          </a:xfrm>
          <a:prstGeom prst="rect">
            <a:avLst/>
          </a:prstGeom>
        </p:spPr>
        <p:txBody>
          <a:bodyPr wrap="none">
            <a:spAutoFit/>
          </a:bodyPr>
          <a:lstStyle/>
          <a:p>
            <a:pPr lvl="1"/>
            <a:r>
              <a:rPr lang="zh-CN" altLang="zh-CN" sz="2400" b="1" dirty="0"/>
              <a:t>版本格式</a:t>
            </a:r>
          </a:p>
        </p:txBody>
      </p:sp>
      <p:sp>
        <p:nvSpPr>
          <p:cNvPr id="7" name="矩形 6">
            <a:extLst>
              <a:ext uri="{FF2B5EF4-FFF2-40B4-BE49-F238E27FC236}">
                <a16:creationId xmlns:a16="http://schemas.microsoft.com/office/drawing/2014/main" id="{4341F776-A036-4CDC-A70F-5CA08BEF95C4}"/>
              </a:ext>
            </a:extLst>
          </p:cNvPr>
          <p:cNvSpPr/>
          <p:nvPr/>
        </p:nvSpPr>
        <p:spPr>
          <a:xfrm>
            <a:off x="-342230" y="4442740"/>
            <a:ext cx="2345514" cy="461665"/>
          </a:xfrm>
          <a:prstGeom prst="rect">
            <a:avLst/>
          </a:prstGeom>
        </p:spPr>
        <p:txBody>
          <a:bodyPr wrap="none">
            <a:spAutoFit/>
          </a:bodyPr>
          <a:lstStyle/>
          <a:p>
            <a:pPr lvl="2"/>
            <a:r>
              <a:rPr lang="zh-CN" altLang="zh-CN" sz="2400" b="1" dirty="0">
                <a:latin typeface="黑体" panose="02010609060101010101" pitchFamily="49" charset="-122"/>
                <a:ea typeface="黑体" panose="02010609060101010101" pitchFamily="49" charset="-122"/>
              </a:rPr>
              <a:t>版本更新</a:t>
            </a:r>
          </a:p>
        </p:txBody>
      </p:sp>
      <p:sp>
        <p:nvSpPr>
          <p:cNvPr id="8" name="矩形 7">
            <a:extLst>
              <a:ext uri="{FF2B5EF4-FFF2-40B4-BE49-F238E27FC236}">
                <a16:creationId xmlns:a16="http://schemas.microsoft.com/office/drawing/2014/main" id="{3DE5579B-51F6-4129-81B0-987335DD1AAA}"/>
              </a:ext>
            </a:extLst>
          </p:cNvPr>
          <p:cNvSpPr/>
          <p:nvPr/>
        </p:nvSpPr>
        <p:spPr>
          <a:xfrm>
            <a:off x="2704482" y="4231306"/>
            <a:ext cx="6804578" cy="1323439"/>
          </a:xfrm>
          <a:prstGeom prst="rect">
            <a:avLst/>
          </a:prstGeom>
        </p:spPr>
        <p:txBody>
          <a:bodyPr wrap="square">
            <a:spAutoFit/>
          </a:bodyPr>
          <a:lstStyle/>
          <a:p>
            <a:pPr marL="342900" lvl="0" indent="-342900">
              <a:spcAft>
                <a:spcPts val="0"/>
              </a:spcAft>
              <a:buFont typeface="Wingdings" panose="05000000000000000000" pitchFamily="2" charset="2"/>
              <a:buChar char=""/>
            </a:pPr>
            <a:r>
              <a:rPr lang="zh-CN" altLang="zh-CN" sz="2000" dirty="0">
                <a:solidFill>
                  <a:schemeClr val="bg1"/>
                </a:solidFill>
                <a:latin typeface="黑体" panose="02010609060101010101" pitchFamily="49" charset="-122"/>
                <a:ea typeface="黑体" panose="02010609060101010101" pitchFamily="49" charset="-122"/>
              </a:rPr>
              <a:t>当文件内容有了重大的变化或改进，主版本号加一。</a:t>
            </a:r>
            <a:endParaRPr lang="en-US" altLang="zh-CN" sz="2000" dirty="0">
              <a:solidFill>
                <a:schemeClr val="bg1"/>
              </a:solidFill>
              <a:latin typeface="黑体" panose="02010609060101010101" pitchFamily="49" charset="-122"/>
              <a:ea typeface="黑体" panose="02010609060101010101" pitchFamily="49" charset="-122"/>
            </a:endParaRPr>
          </a:p>
          <a:p>
            <a:pPr marL="342900" lvl="0" indent="-342900">
              <a:spcAft>
                <a:spcPts val="0"/>
              </a:spcAft>
              <a:buFont typeface="Wingdings" panose="05000000000000000000" pitchFamily="2" charset="2"/>
              <a:buChar char=""/>
            </a:pPr>
            <a:r>
              <a:rPr lang="zh-CN" altLang="zh-CN" sz="2000" dirty="0">
                <a:solidFill>
                  <a:schemeClr val="bg1"/>
                </a:solidFill>
                <a:latin typeface="黑体" panose="02010609060101010101" pitchFamily="49" charset="-122"/>
                <a:ea typeface="黑体" panose="02010609060101010101" pitchFamily="49" charset="-122"/>
              </a:rPr>
              <a:t>当文档的内容有了模块的增加、补充等，子版本号加一。</a:t>
            </a:r>
            <a:endParaRPr lang="en-US" altLang="zh-CN" sz="2000" dirty="0">
              <a:solidFill>
                <a:schemeClr val="bg1"/>
              </a:solidFill>
              <a:latin typeface="黑体" panose="02010609060101010101" pitchFamily="49" charset="-122"/>
              <a:ea typeface="黑体" panose="02010609060101010101" pitchFamily="49" charset="-122"/>
            </a:endParaRPr>
          </a:p>
          <a:p>
            <a:pPr marL="342900" lvl="0" indent="-342900">
              <a:spcAft>
                <a:spcPts val="0"/>
              </a:spcAft>
              <a:buFont typeface="Wingdings" panose="05000000000000000000" pitchFamily="2" charset="2"/>
              <a:buChar char=""/>
            </a:pPr>
            <a:r>
              <a:rPr lang="zh-CN" altLang="zh-CN" sz="2000" dirty="0">
                <a:solidFill>
                  <a:schemeClr val="bg1"/>
                </a:solidFill>
                <a:latin typeface="黑体" panose="02010609060101010101" pitchFamily="49" charset="-122"/>
                <a:ea typeface="黑体" panose="02010609060101010101" pitchFamily="49" charset="-122"/>
              </a:rPr>
              <a:t>当文档的内容有了小修改，如修正了纰漏等，修正版本号加一。</a:t>
            </a:r>
            <a:endPar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endParaRPr>
          </a:p>
        </p:txBody>
      </p:sp>
      <p:sp>
        <p:nvSpPr>
          <p:cNvPr id="12" name="矩形 11">
            <a:extLst>
              <a:ext uri="{FF2B5EF4-FFF2-40B4-BE49-F238E27FC236}">
                <a16:creationId xmlns:a16="http://schemas.microsoft.com/office/drawing/2014/main" id="{1A26B77A-0F17-4630-BA73-FE58204B124B}"/>
              </a:ext>
            </a:extLst>
          </p:cNvPr>
          <p:cNvSpPr/>
          <p:nvPr/>
        </p:nvSpPr>
        <p:spPr>
          <a:xfrm>
            <a:off x="2704482" y="1655479"/>
            <a:ext cx="7223289" cy="1015663"/>
          </a:xfrm>
          <a:prstGeom prst="rect">
            <a:avLst/>
          </a:prstGeom>
        </p:spPr>
        <p:txBody>
          <a:bodyPr wrap="square">
            <a:spAutoFit/>
          </a:bodyPr>
          <a:lstStyle/>
          <a:p>
            <a:pPr lvl="0">
              <a:spcAft>
                <a:spcPts val="0"/>
              </a:spcAft>
            </a:pPr>
            <a:r>
              <a:rPr lang="zh-CN" altLang="zh-CN" sz="2000" dirty="0">
                <a:solidFill>
                  <a:schemeClr val="bg1"/>
                </a:solidFill>
                <a:latin typeface="黑体" panose="02010609060101010101" pitchFamily="49" charset="-122"/>
                <a:ea typeface="黑体" panose="02010609060101010101" pitchFamily="49" charset="-122"/>
              </a:rPr>
              <a:t>每一个文档的版本格式为</a:t>
            </a:r>
            <a:r>
              <a:rPr lang="en-US" altLang="zh-CN" sz="2000" dirty="0">
                <a:solidFill>
                  <a:schemeClr val="bg1"/>
                </a:solidFill>
                <a:latin typeface="黑体" panose="02010609060101010101" pitchFamily="49" charset="-122"/>
                <a:ea typeface="黑体" panose="02010609060101010101" pitchFamily="49" charset="-122"/>
              </a:rPr>
              <a:t>[</a:t>
            </a:r>
            <a:r>
              <a:rPr lang="zh-CN" altLang="zh-CN" sz="2000" dirty="0">
                <a:solidFill>
                  <a:schemeClr val="bg1"/>
                </a:solidFill>
                <a:latin typeface="黑体" panose="02010609060101010101" pitchFamily="49" charset="-122"/>
                <a:ea typeface="黑体" panose="02010609060101010101" pitchFamily="49" charset="-122"/>
              </a:rPr>
              <a:t>主版本号</a:t>
            </a:r>
            <a:r>
              <a:rPr lang="en-US" altLang="zh-CN" sz="2000" dirty="0">
                <a:solidFill>
                  <a:schemeClr val="bg1"/>
                </a:solidFill>
                <a:latin typeface="黑体" panose="02010609060101010101" pitchFamily="49" charset="-122"/>
                <a:ea typeface="黑体" panose="02010609060101010101" pitchFamily="49" charset="-122"/>
              </a:rPr>
              <a:t>.</a:t>
            </a:r>
            <a:r>
              <a:rPr lang="zh-CN" altLang="zh-CN" sz="2000" dirty="0">
                <a:solidFill>
                  <a:schemeClr val="bg1"/>
                </a:solidFill>
                <a:latin typeface="黑体" panose="02010609060101010101" pitchFamily="49" charset="-122"/>
                <a:ea typeface="黑体" panose="02010609060101010101" pitchFamily="49" charset="-122"/>
              </a:rPr>
              <a:t>子版本号</a:t>
            </a:r>
            <a:r>
              <a:rPr lang="en-US" altLang="zh-CN" sz="2000" dirty="0">
                <a:solidFill>
                  <a:schemeClr val="bg1"/>
                </a:solidFill>
                <a:latin typeface="黑体" panose="02010609060101010101" pitchFamily="49" charset="-122"/>
                <a:ea typeface="黑体" panose="02010609060101010101" pitchFamily="49" charset="-122"/>
              </a:rPr>
              <a:t>.</a:t>
            </a:r>
            <a:r>
              <a:rPr lang="zh-CN" altLang="zh-CN" sz="2000" dirty="0">
                <a:solidFill>
                  <a:schemeClr val="bg1"/>
                </a:solidFill>
                <a:latin typeface="黑体" panose="02010609060101010101" pitchFamily="49" charset="-122"/>
                <a:ea typeface="黑体" panose="02010609060101010101" pitchFamily="49" charset="-122"/>
              </a:rPr>
              <a:t>修正</a:t>
            </a:r>
            <a:r>
              <a:rPr lang="zh-CN" altLang="zh-CN" sz="2000" dirty="0" smtClean="0">
                <a:solidFill>
                  <a:schemeClr val="bg1"/>
                </a:solidFill>
                <a:latin typeface="黑体" panose="02010609060101010101" pitchFamily="49" charset="-122"/>
                <a:ea typeface="黑体" panose="02010609060101010101" pitchFamily="49" charset="-122"/>
              </a:rPr>
              <a:t>版本号</a:t>
            </a:r>
            <a:r>
              <a:rPr lang="en-US" altLang="zh-CN" sz="2000" dirty="0" smtClean="0">
                <a:solidFill>
                  <a:schemeClr val="bg1"/>
                </a:solidFill>
                <a:latin typeface="黑体" panose="02010609060101010101" pitchFamily="49" charset="-122"/>
                <a:ea typeface="黑体" panose="02010609060101010101" pitchFamily="49" charset="-122"/>
              </a:rPr>
              <a:t>]</a:t>
            </a:r>
            <a:endParaRPr lang="en-US" altLang="zh-CN" sz="2000" dirty="0">
              <a:solidFill>
                <a:schemeClr val="bg1"/>
              </a:solidFill>
              <a:latin typeface="黑体" panose="02010609060101010101" pitchFamily="49" charset="-122"/>
              <a:ea typeface="黑体" panose="02010609060101010101" pitchFamily="49" charset="-122"/>
            </a:endParaRPr>
          </a:p>
          <a:p>
            <a:pPr lvl="0">
              <a:spcAft>
                <a:spcPts val="0"/>
              </a:spcAft>
            </a:pPr>
            <a:r>
              <a:rPr lang="zh-CN" altLang="zh-CN" sz="2000" dirty="0">
                <a:solidFill>
                  <a:schemeClr val="bg1"/>
                </a:solidFill>
                <a:latin typeface="黑体" panose="02010609060101010101" pitchFamily="49" charset="-122"/>
                <a:ea typeface="黑体" panose="02010609060101010101" pitchFamily="49" charset="-122"/>
              </a:rPr>
              <a:t>示例：</a:t>
            </a:r>
            <a:r>
              <a:rPr lang="en-US" altLang="zh-CN" sz="2000" dirty="0">
                <a:solidFill>
                  <a:schemeClr val="bg1"/>
                </a:solidFill>
                <a:latin typeface="黑体" panose="02010609060101010101" pitchFamily="49" charset="-122"/>
                <a:ea typeface="黑体" panose="02010609060101010101" pitchFamily="49" charset="-122"/>
              </a:rPr>
              <a:t>0.1.1</a:t>
            </a:r>
          </a:p>
          <a:p>
            <a:pPr lvl="0">
              <a:spcAft>
                <a:spcPts val="0"/>
              </a:spcAft>
            </a:pPr>
            <a:r>
              <a:rPr lang="zh-CN" altLang="zh-CN" sz="2000" dirty="0">
                <a:solidFill>
                  <a:schemeClr val="bg1"/>
                </a:solidFill>
                <a:latin typeface="黑体" panose="02010609060101010101" pitchFamily="49" charset="-122"/>
                <a:ea typeface="黑体" panose="02010609060101010101" pitchFamily="49" charset="-122"/>
              </a:rPr>
              <a:t>文档的初始版本为</a:t>
            </a:r>
            <a:r>
              <a:rPr lang="en-US" altLang="zh-CN" sz="2000" dirty="0">
                <a:solidFill>
                  <a:schemeClr val="bg1"/>
                </a:solidFill>
                <a:latin typeface="黑体" panose="02010609060101010101" pitchFamily="49" charset="-122"/>
                <a:ea typeface="黑体" panose="02010609060101010101" pitchFamily="49" charset="-122"/>
              </a:rPr>
              <a:t>0.1.0</a:t>
            </a:r>
            <a:endPar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endParaRPr>
          </a:p>
        </p:txBody>
      </p:sp>
    </p:spTree>
    <p:extLst>
      <p:ext uri="{BB962C8B-B14F-4D97-AF65-F5344CB8AC3E}">
        <p14:creationId xmlns:p14="http://schemas.microsoft.com/office/powerpoint/2010/main" val="3760759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226820" y="2258087"/>
            <a:ext cx="9432806" cy="3396342"/>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a:extLst>
              <a:ext uri="{FF2B5EF4-FFF2-40B4-BE49-F238E27FC236}">
                <a16:creationId xmlns:a16="http://schemas.microsoft.com/office/drawing/2014/main"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6A191CAE-99AF-43E6-B56E-28AE7D5328BF}"/>
              </a:ext>
            </a:extLst>
          </p:cNvPr>
          <p:cNvSpPr/>
          <p:nvPr/>
        </p:nvSpPr>
        <p:spPr>
          <a:xfrm>
            <a:off x="166713" y="83305"/>
            <a:ext cx="803425" cy="461665"/>
          </a:xfrm>
          <a:prstGeom prst="rect">
            <a:avLst/>
          </a:prstGeom>
        </p:spPr>
        <p:txBody>
          <a:bodyPr wrap="none" anchor="t">
            <a:spAutoFit/>
          </a:bodyPr>
          <a:lstStyle/>
          <a:p>
            <a:r>
              <a:rPr lang="zh-CN" altLang="en-US" sz="2400" b="1" dirty="0">
                <a:solidFill>
                  <a:schemeClr val="tx1">
                    <a:lumMod val="75000"/>
                    <a:lumOff val="25000"/>
                  </a:schemeClr>
                </a:solidFill>
                <a:latin typeface="黑体"/>
                <a:ea typeface="黑体"/>
              </a:rPr>
              <a:t>引言</a:t>
            </a:r>
          </a:p>
        </p:txBody>
      </p:sp>
      <p:sp>
        <p:nvSpPr>
          <p:cNvPr id="5" name="矩形 4">
            <a:extLst>
              <a:ext uri="{FF2B5EF4-FFF2-40B4-BE49-F238E27FC236}">
                <a16:creationId xmlns:a16="http://schemas.microsoft.com/office/drawing/2014/main" id="{374AC091-2247-4CB2-B559-824835625844}"/>
              </a:ext>
            </a:extLst>
          </p:cNvPr>
          <p:cNvSpPr/>
          <p:nvPr/>
        </p:nvSpPr>
        <p:spPr>
          <a:xfrm>
            <a:off x="1457011" y="1474987"/>
            <a:ext cx="1627369"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rPr>
              <a:t>编写目的</a:t>
            </a:r>
            <a:endParaRPr lang="zh-CN" sz="2800" b="1" dirty="0">
              <a:latin typeface="黑体" panose="02010609060101010101" pitchFamily="49" charset="-122"/>
              <a:ea typeface="黑体" panose="02010609060101010101" pitchFamily="49" charset="-122"/>
            </a:endParaRPr>
          </a:p>
        </p:txBody>
      </p:sp>
      <p:sp>
        <p:nvSpPr>
          <p:cNvPr id="2" name="文本框 1">
            <a:extLst>
              <a:ext uri="{FF2B5EF4-FFF2-40B4-BE49-F238E27FC236}">
                <a16:creationId xmlns:a16="http://schemas.microsoft.com/office/drawing/2014/main" id="{3DD312BC-4CC2-4CBA-8FDB-9EE6B8B247A5}"/>
              </a:ext>
            </a:extLst>
          </p:cNvPr>
          <p:cNvSpPr txBox="1"/>
          <p:nvPr/>
        </p:nvSpPr>
        <p:spPr>
          <a:xfrm>
            <a:off x="1457011" y="2802096"/>
            <a:ext cx="8877160" cy="230832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400" dirty="0" smtClean="0">
                <a:solidFill>
                  <a:schemeClr val="bg1"/>
                </a:solidFill>
                <a:latin typeface="黑体" panose="02010609060101010101" pitchFamily="49" charset="-122"/>
                <a:ea typeface="黑体" panose="02010609060101010101" pitchFamily="49" charset="-122"/>
              </a:rPr>
              <a:t>    为了</a:t>
            </a:r>
            <a:r>
              <a:rPr lang="zh-CN" altLang="en-US" sz="2400" dirty="0">
                <a:solidFill>
                  <a:schemeClr val="bg1"/>
                </a:solidFill>
                <a:latin typeface="黑体" panose="02010609060101010101" pitchFamily="49" charset="-122"/>
                <a:ea typeface="黑体" panose="02010609060101010101" pitchFamily="49" charset="-122"/>
              </a:rPr>
              <a:t>使本项目（</a:t>
            </a:r>
            <a:r>
              <a:rPr lang="zh-CN" altLang="en-US" sz="2400" dirty="0">
                <a:solidFill>
                  <a:srgbClr val="FF0000"/>
                </a:solidFill>
                <a:latin typeface="黑体" panose="02010609060101010101" pitchFamily="49" charset="-122"/>
                <a:ea typeface="黑体" panose="02010609060101010101" pitchFamily="49" charset="-122"/>
              </a:rPr>
              <a:t>软件工程系列课程教学辅助网站与</a:t>
            </a:r>
            <a:r>
              <a:rPr lang="en-US" altLang="zh-CN" sz="2400" dirty="0" smtClean="0">
                <a:solidFill>
                  <a:srgbClr val="FF0000"/>
                </a:solidFill>
                <a:latin typeface="黑体" panose="02010609060101010101" pitchFamily="49" charset="-122"/>
                <a:ea typeface="黑体" panose="02010609060101010101" pitchFamily="49" charset="-122"/>
              </a:rPr>
              <a:t>APP</a:t>
            </a:r>
            <a:r>
              <a:rPr lang="zh-CN" altLang="en-US" sz="2400" dirty="0" smtClean="0">
                <a:solidFill>
                  <a:schemeClr val="bg1"/>
                </a:solidFill>
                <a:latin typeface="黑体" panose="02010609060101010101" pitchFamily="49" charset="-122"/>
                <a:ea typeface="黑体" panose="02010609060101010101" pitchFamily="49" charset="-122"/>
              </a:rPr>
              <a:t>）</a:t>
            </a:r>
            <a:r>
              <a:rPr lang="zh-CN" altLang="en-US" sz="2400" dirty="0">
                <a:solidFill>
                  <a:schemeClr val="bg1"/>
                </a:solidFill>
                <a:latin typeface="黑体" panose="02010609060101010101" pitchFamily="49" charset="-122"/>
                <a:ea typeface="黑体" panose="02010609060101010101" pitchFamily="49" charset="-122"/>
              </a:rPr>
              <a:t>有计划地开发，我们编写这份项目开发计划，为项目负责人提供一个框架，使之能合理地估算软件项目开发所需的资源 、经费和开发进度，并控制软件项目开发过程按此计划进行</a:t>
            </a:r>
            <a:r>
              <a:rPr lang="zh-CN" altLang="en-US" sz="2400" dirty="0" smtClean="0">
                <a:solidFill>
                  <a:schemeClr val="bg1"/>
                </a:solidFill>
                <a:latin typeface="黑体" panose="02010609060101010101" pitchFamily="49" charset="-122"/>
                <a:ea typeface="黑体" panose="02010609060101010101" pitchFamily="49" charset="-122"/>
              </a:rPr>
              <a:t>。</a:t>
            </a:r>
            <a:endParaRPr lang="en-US" altLang="zh-CN" sz="2400" dirty="0" smtClean="0">
              <a:solidFill>
                <a:schemeClr val="bg1"/>
              </a:solidFill>
              <a:latin typeface="黑体" panose="02010609060101010101" pitchFamily="49" charset="-122"/>
              <a:ea typeface="黑体" panose="02010609060101010101" pitchFamily="49" charset="-122"/>
            </a:endParaRPr>
          </a:p>
          <a:p>
            <a:r>
              <a:rPr lang="en-US" altLang="zh-CN" sz="2400" dirty="0" smtClean="0">
                <a:solidFill>
                  <a:schemeClr val="bg1"/>
                </a:solidFill>
                <a:latin typeface="黑体" panose="02010609060101010101" pitchFamily="49" charset="-122"/>
                <a:ea typeface="黑体" panose="02010609060101010101" pitchFamily="49" charset="-122"/>
              </a:rPr>
              <a:t>    </a:t>
            </a:r>
            <a:r>
              <a:rPr lang="zh-CN" altLang="en-US" sz="2400" dirty="0" smtClean="0">
                <a:solidFill>
                  <a:schemeClr val="bg1"/>
                </a:solidFill>
                <a:latin typeface="黑体" panose="02010609060101010101" pitchFamily="49" charset="-122"/>
                <a:ea typeface="黑体" panose="02010609060101010101" pitchFamily="49" charset="-122"/>
              </a:rPr>
              <a:t>在</a:t>
            </a:r>
            <a:r>
              <a:rPr lang="zh-CN" altLang="en-US" sz="2400" dirty="0">
                <a:solidFill>
                  <a:schemeClr val="bg1"/>
                </a:solidFill>
                <a:latin typeface="黑体" panose="02010609060101010101" pitchFamily="49" charset="-122"/>
                <a:ea typeface="黑体" panose="02010609060101010101" pitchFamily="49" charset="-122"/>
              </a:rPr>
              <a:t>做计划时，必须就需要的人力、项目持续时间及成本作出估算，而且使自己与指导教师更清楚地了解项目如何开展。</a:t>
            </a:r>
          </a:p>
        </p:txBody>
      </p:sp>
    </p:spTree>
    <p:extLst>
      <p:ext uri="{BB962C8B-B14F-4D97-AF65-F5344CB8AC3E}">
        <p14:creationId xmlns:p14="http://schemas.microsoft.com/office/powerpoint/2010/main" val="26989790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806601" y="4254860"/>
            <a:ext cx="4245977" cy="1584674"/>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矩形 9"/>
          <p:cNvSpPr/>
          <p:nvPr/>
        </p:nvSpPr>
        <p:spPr>
          <a:xfrm>
            <a:off x="830527" y="1866032"/>
            <a:ext cx="8748902" cy="1888880"/>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1890261"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8</a:t>
            </a:r>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.Git</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的使用</a:t>
            </a:r>
          </a:p>
        </p:txBody>
      </p:sp>
      <p:sp>
        <p:nvSpPr>
          <p:cNvPr id="22" name="矩形 21"/>
          <p:cNvSpPr/>
          <p:nvPr/>
        </p:nvSpPr>
        <p:spPr>
          <a:xfrm>
            <a:off x="1024763" y="1229453"/>
            <a:ext cx="1569660" cy="369332"/>
          </a:xfrm>
          <a:prstGeom prst="rect">
            <a:avLst/>
          </a:prstGeom>
        </p:spPr>
        <p:txBody>
          <a:bodyPr wrap="none">
            <a:spAutoFit/>
          </a:bodyPr>
          <a:lstStyle/>
          <a:p>
            <a:pPr lvl="1"/>
            <a:r>
              <a:rPr lang="zh-CN" altLang="zh-CN" b="1" dirty="0"/>
              <a:t>具体操作</a:t>
            </a:r>
          </a:p>
        </p:txBody>
      </p:sp>
      <p:sp>
        <p:nvSpPr>
          <p:cNvPr id="2" name="矩形 1">
            <a:extLst>
              <a:ext uri="{FF2B5EF4-FFF2-40B4-BE49-F238E27FC236}">
                <a16:creationId xmlns:a16="http://schemas.microsoft.com/office/drawing/2014/main" id="{80C5F1A3-655B-4BBB-BC31-93E76984B786}"/>
              </a:ext>
            </a:extLst>
          </p:cNvPr>
          <p:cNvSpPr/>
          <p:nvPr/>
        </p:nvSpPr>
        <p:spPr>
          <a:xfrm>
            <a:off x="1024763" y="2029114"/>
            <a:ext cx="7756380" cy="1631216"/>
          </a:xfrm>
          <a:prstGeom prst="rect">
            <a:avLst/>
          </a:prstGeom>
        </p:spPr>
        <p:txBody>
          <a:bodyPr wrap="square">
            <a:spAutoFit/>
          </a:bodyPr>
          <a:lstStyle/>
          <a:p>
            <a:pPr>
              <a:spcAft>
                <a:spcPts val="0"/>
              </a:spcAft>
            </a:pP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1</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organization</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的建立与</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team</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的建立</a:t>
            </a:r>
          </a:p>
          <a:p>
            <a:pPr>
              <a:spcAft>
                <a:spcPts val="0"/>
              </a:spcAft>
            </a:pP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首先创建一个组织，命名为</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PRD2018</a:t>
            </a:r>
            <a:endPar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endParaRPr>
          </a:p>
          <a:p>
            <a:pPr>
              <a:spcAft>
                <a:spcPts val="0"/>
              </a:spcAft>
            </a:pP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然后建立</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2</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个</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team</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，一个命名为</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Admin</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，一个命名为</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Member</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设置</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Admin</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的权限为</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admin</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，设置</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Member</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的权限为</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write</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a:t>
            </a:r>
          </a:p>
          <a:p>
            <a:pPr>
              <a:spcAft>
                <a:spcPts val="0"/>
              </a:spcAft>
            </a:pP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配置管理员所在</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team</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为</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Admin,</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然后将组员拉进</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Member</a:t>
            </a:r>
            <a:endPar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endParaRPr>
          </a:p>
        </p:txBody>
      </p:sp>
      <p:pic>
        <p:nvPicPr>
          <p:cNvPr id="4" name="图片 3">
            <a:extLst>
              <a:ext uri="{FF2B5EF4-FFF2-40B4-BE49-F238E27FC236}">
                <a16:creationId xmlns:a16="http://schemas.microsoft.com/office/drawing/2014/main" id="{CA90DF02-DD54-4F1C-A10F-40769A21BF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0740" y="3927576"/>
            <a:ext cx="6826369" cy="2824018"/>
          </a:xfrm>
          <a:prstGeom prst="rect">
            <a:avLst/>
          </a:prstGeom>
        </p:spPr>
      </p:pic>
      <p:sp>
        <p:nvSpPr>
          <p:cNvPr id="13" name="矩形 12">
            <a:extLst>
              <a:ext uri="{FF2B5EF4-FFF2-40B4-BE49-F238E27FC236}">
                <a16:creationId xmlns:a16="http://schemas.microsoft.com/office/drawing/2014/main" id="{67ED4DF1-9CD6-4807-B201-6936463E8D21}"/>
              </a:ext>
            </a:extLst>
          </p:cNvPr>
          <p:cNvSpPr/>
          <p:nvPr/>
        </p:nvSpPr>
        <p:spPr>
          <a:xfrm>
            <a:off x="830527" y="4693254"/>
            <a:ext cx="6096000" cy="707886"/>
          </a:xfrm>
          <a:prstGeom prst="rect">
            <a:avLst/>
          </a:prstGeom>
        </p:spPr>
        <p:txBody>
          <a:bodyPr>
            <a:spAutoFit/>
          </a:bodyPr>
          <a:lstStyle/>
          <a:p>
            <a:pPr>
              <a:spcAft>
                <a:spcPts val="0"/>
              </a:spcAft>
            </a:pP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2</a:t>
            </a:r>
            <a:r>
              <a:rPr lang="zh-CN" altLang="zh-CN" sz="2000" dirty="0" smtClean="0">
                <a:solidFill>
                  <a:schemeClr val="bg1"/>
                </a:solidFill>
                <a:latin typeface="黑体" panose="02010609060101010101" pitchFamily="49" charset="-122"/>
                <a:ea typeface="黑体" panose="02010609060101010101" pitchFamily="49" charset="-122"/>
                <a:cs typeface="宋体" panose="02010600030101010101" pitchFamily="2" charset="-122"/>
              </a:rPr>
              <a:t>）</a:t>
            </a:r>
            <a:r>
              <a:rPr lang="zh-CN" altLang="en-US" sz="2000" dirty="0" smtClean="0">
                <a:solidFill>
                  <a:schemeClr val="bg1"/>
                </a:solidFill>
                <a:latin typeface="黑体" panose="02010609060101010101" pitchFamily="49" charset="-122"/>
                <a:ea typeface="黑体" panose="02010609060101010101" pitchFamily="49" charset="-122"/>
                <a:cs typeface="宋体" panose="02010600030101010101" pitchFamily="2" charset="-122"/>
              </a:rPr>
              <a:t>仓库</a:t>
            </a:r>
            <a:r>
              <a:rPr lang="zh-CN" altLang="zh-CN" sz="2000" dirty="0" smtClean="0">
                <a:solidFill>
                  <a:schemeClr val="bg1"/>
                </a:solidFill>
                <a:latin typeface="黑体" panose="02010609060101010101" pitchFamily="49" charset="-122"/>
                <a:ea typeface="黑体" panose="02010609060101010101" pitchFamily="49" charset="-122"/>
                <a:cs typeface="宋体" panose="02010600030101010101" pitchFamily="2" charset="-122"/>
              </a:rPr>
              <a:t>的</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创建</a:t>
            </a:r>
          </a:p>
          <a:p>
            <a:r>
              <a:rPr lang="zh-CN" altLang="zh-CN" sz="2000" kern="0" dirty="0">
                <a:solidFill>
                  <a:schemeClr val="bg1"/>
                </a:solidFill>
                <a:latin typeface="黑体" panose="02010609060101010101" pitchFamily="49" charset="-122"/>
                <a:ea typeface="黑体" panose="02010609060101010101" pitchFamily="49" charset="-122"/>
                <a:cs typeface="宋体" panose="02010600030101010101" pitchFamily="2" charset="-122"/>
              </a:rPr>
              <a:t>建立一个仓库，命名为</a:t>
            </a:r>
            <a:r>
              <a:rPr lang="en-US" altLang="zh-CN" sz="2000" kern="0" dirty="0">
                <a:solidFill>
                  <a:schemeClr val="bg1"/>
                </a:solidFill>
                <a:latin typeface="黑体" panose="02010609060101010101" pitchFamily="49" charset="-122"/>
                <a:ea typeface="黑体" panose="02010609060101010101" pitchFamily="49" charset="-122"/>
                <a:cs typeface="宋体" panose="02010600030101010101" pitchFamily="2" charset="-122"/>
              </a:rPr>
              <a:t>PRD2018-G15</a:t>
            </a:r>
            <a:endParaRPr lang="zh-CN" altLang="en-US" sz="20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6005841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604902" y="4552788"/>
            <a:ext cx="6943580" cy="187703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1890261"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8</a:t>
            </a:r>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.Git</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的使用</a:t>
            </a:r>
          </a:p>
        </p:txBody>
      </p:sp>
      <p:sp>
        <p:nvSpPr>
          <p:cNvPr id="22" name="矩形 21"/>
          <p:cNvSpPr/>
          <p:nvPr/>
        </p:nvSpPr>
        <p:spPr>
          <a:xfrm>
            <a:off x="727465" y="2328349"/>
            <a:ext cx="1877437" cy="461665"/>
          </a:xfrm>
          <a:prstGeom prst="rect">
            <a:avLst/>
          </a:prstGeom>
        </p:spPr>
        <p:txBody>
          <a:bodyPr wrap="none">
            <a:spAutoFit/>
          </a:bodyPr>
          <a:lstStyle/>
          <a:p>
            <a:pPr lvl="1"/>
            <a:r>
              <a:rPr lang="zh-CN" altLang="zh-CN" sz="2400" b="1" dirty="0"/>
              <a:t>具体操作</a:t>
            </a:r>
          </a:p>
        </p:txBody>
      </p:sp>
      <p:sp>
        <p:nvSpPr>
          <p:cNvPr id="5" name="矩形 4">
            <a:extLst>
              <a:ext uri="{FF2B5EF4-FFF2-40B4-BE49-F238E27FC236}">
                <a16:creationId xmlns:a16="http://schemas.microsoft.com/office/drawing/2014/main" id="{EE3EA5E0-015E-4F58-8E2A-D0E7644E48CE}"/>
              </a:ext>
            </a:extLst>
          </p:cNvPr>
          <p:cNvSpPr/>
          <p:nvPr/>
        </p:nvSpPr>
        <p:spPr>
          <a:xfrm>
            <a:off x="3154947" y="4902030"/>
            <a:ext cx="6096000" cy="1015663"/>
          </a:xfrm>
          <a:prstGeom prst="rect">
            <a:avLst/>
          </a:prstGeom>
        </p:spPr>
        <p:txBody>
          <a:bodyPr>
            <a:spAutoFit/>
          </a:bodyPr>
          <a:lstStyle/>
          <a:p>
            <a:pPr>
              <a:spcAft>
                <a:spcPts val="0"/>
              </a:spcAft>
            </a:pP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3</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）分支的创建</a:t>
            </a:r>
          </a:p>
          <a:p>
            <a:pPr>
              <a:spcAft>
                <a:spcPts val="0"/>
              </a:spcAft>
            </a:pP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Master</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分支放入整个项目过程基础的文档，包括受控文档与非受控文档</a:t>
            </a:r>
            <a:r>
              <a:rPr lang="zh-CN" altLang="zh-CN" sz="2000" dirty="0" smtClean="0">
                <a:solidFill>
                  <a:schemeClr val="bg1"/>
                </a:solidFill>
                <a:latin typeface="黑体" panose="02010609060101010101" pitchFamily="49" charset="-122"/>
                <a:ea typeface="黑体" panose="02010609060101010101" pitchFamily="49" charset="-122"/>
                <a:cs typeface="宋体" panose="02010600030101010101" pitchFamily="2" charset="-122"/>
              </a:rPr>
              <a:t>。</a:t>
            </a:r>
            <a:endPar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9575" y="1106723"/>
            <a:ext cx="6442464" cy="2888001"/>
          </a:xfrm>
          <a:prstGeom prst="rect">
            <a:avLst/>
          </a:prstGeom>
        </p:spPr>
      </p:pic>
    </p:spTree>
    <p:extLst>
      <p:ext uri="{BB962C8B-B14F-4D97-AF65-F5344CB8AC3E}">
        <p14:creationId xmlns:p14="http://schemas.microsoft.com/office/powerpoint/2010/main" val="30200761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702630" y="4618163"/>
            <a:ext cx="7024912" cy="2162465"/>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矩形 9"/>
          <p:cNvSpPr/>
          <p:nvPr/>
        </p:nvSpPr>
        <p:spPr>
          <a:xfrm>
            <a:off x="275771" y="1360722"/>
            <a:ext cx="6618515" cy="3003444"/>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1890261"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8</a:t>
            </a:r>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.Git</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的使用</a:t>
            </a:r>
          </a:p>
        </p:txBody>
      </p:sp>
      <p:sp>
        <p:nvSpPr>
          <p:cNvPr id="22" name="矩形 21"/>
          <p:cNvSpPr/>
          <p:nvPr/>
        </p:nvSpPr>
        <p:spPr>
          <a:xfrm>
            <a:off x="7560884" y="1801165"/>
            <a:ext cx="1877437" cy="461665"/>
          </a:xfrm>
          <a:prstGeom prst="rect">
            <a:avLst/>
          </a:prstGeom>
        </p:spPr>
        <p:txBody>
          <a:bodyPr wrap="none">
            <a:spAutoFit/>
          </a:bodyPr>
          <a:lstStyle/>
          <a:p>
            <a:pPr lvl="1"/>
            <a:r>
              <a:rPr lang="zh-CN" altLang="en-US" sz="2400" b="1" dirty="0"/>
              <a:t>操作详情</a:t>
            </a:r>
            <a:endParaRPr lang="zh-CN" altLang="zh-CN" sz="2400" b="1" dirty="0"/>
          </a:p>
        </p:txBody>
      </p:sp>
      <p:sp>
        <p:nvSpPr>
          <p:cNvPr id="5" name="矩形 4">
            <a:extLst>
              <a:ext uri="{FF2B5EF4-FFF2-40B4-BE49-F238E27FC236}">
                <a16:creationId xmlns:a16="http://schemas.microsoft.com/office/drawing/2014/main" id="{EE3EA5E0-015E-4F58-8E2A-D0E7644E48CE}"/>
              </a:ext>
            </a:extLst>
          </p:cNvPr>
          <p:cNvSpPr/>
          <p:nvPr/>
        </p:nvSpPr>
        <p:spPr>
          <a:xfrm>
            <a:off x="509460" y="1567900"/>
            <a:ext cx="6096000" cy="2862322"/>
          </a:xfrm>
          <a:prstGeom prst="rect">
            <a:avLst/>
          </a:prstGeom>
        </p:spPr>
        <p:txBody>
          <a:bodyPr>
            <a:spAutoFit/>
          </a:bodyPr>
          <a:lstStyle/>
          <a:p>
            <a:pPr>
              <a:spcAft>
                <a:spcPts val="0"/>
              </a:spcAft>
            </a:pPr>
            <a:r>
              <a:rPr lang="zh-CN" altLang="en-US" sz="2000" dirty="0">
                <a:solidFill>
                  <a:schemeClr val="bg1"/>
                </a:solidFill>
                <a:latin typeface="黑体" panose="02010609060101010101" pitchFamily="49" charset="-122"/>
                <a:ea typeface="黑体" panose="02010609060101010101" pitchFamily="49" charset="-122"/>
                <a:cs typeface="宋体" panose="02010600030101010101" pitchFamily="2" charset="-122"/>
              </a:rPr>
              <a:t> </a:t>
            </a:r>
            <a:r>
              <a:rPr lang="zh-CN" altLang="en-US" sz="2000" dirty="0" smtClean="0">
                <a:solidFill>
                  <a:schemeClr val="bg1"/>
                </a:solidFill>
                <a:latin typeface="黑体" panose="02010609060101010101" pitchFamily="49" charset="-122"/>
                <a:ea typeface="黑体" panose="02010609060101010101" pitchFamily="49" charset="-122"/>
                <a:cs typeface="宋体" panose="02010600030101010101" pitchFamily="2" charset="-122"/>
              </a:rPr>
              <a:t>   </a:t>
            </a:r>
            <a:r>
              <a:rPr lang="zh-CN" altLang="en-US" sz="2000" dirty="0">
                <a:solidFill>
                  <a:schemeClr val="bg1"/>
                </a:solidFill>
                <a:latin typeface="黑体" panose="02010609060101010101" pitchFamily="49" charset="-122"/>
                <a:ea typeface="黑体" panose="02010609060101010101" pitchFamily="49" charset="-122"/>
                <a:cs typeface="宋体" panose="02010600030101010101" pitchFamily="2" charset="-122"/>
              </a:rPr>
              <a:t>每一周，组长布置完任务，各个组员在各自的分支区域下工作。</a:t>
            </a:r>
            <a:endPar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endParaRPr>
          </a:p>
          <a:p>
            <a:pPr>
              <a:spcAft>
                <a:spcPts val="0"/>
              </a:spcAft>
            </a:pPr>
            <a:r>
              <a:rPr lang="zh-CN" altLang="en-US" sz="2000" dirty="0">
                <a:solidFill>
                  <a:schemeClr val="bg1"/>
                </a:solidFill>
                <a:latin typeface="黑体" panose="02010609060101010101" pitchFamily="49" charset="-122"/>
                <a:ea typeface="黑体" panose="02010609060101010101" pitchFamily="49" charset="-122"/>
                <a:cs typeface="宋体" panose="02010600030101010101" pitchFamily="2" charset="-122"/>
              </a:rPr>
              <a:t>  </a:t>
            </a:r>
            <a:r>
              <a:rPr lang="zh-CN" altLang="en-US" sz="2000" dirty="0" smtClean="0">
                <a:solidFill>
                  <a:schemeClr val="bg1"/>
                </a:solidFill>
                <a:latin typeface="黑体" panose="02010609060101010101" pitchFamily="49" charset="-122"/>
                <a:ea typeface="黑体" panose="02010609060101010101" pitchFamily="49" charset="-122"/>
                <a:cs typeface="宋体" panose="02010600030101010101" pitchFamily="2" charset="-122"/>
              </a:rPr>
              <a:t>  任务</a:t>
            </a:r>
            <a:r>
              <a:rPr lang="zh-CN" altLang="en-US" sz="2000" dirty="0">
                <a:solidFill>
                  <a:schemeClr val="bg1"/>
                </a:solidFill>
                <a:latin typeface="黑体" panose="02010609060101010101" pitchFamily="49" charset="-122"/>
                <a:ea typeface="黑体" panose="02010609060101010101" pitchFamily="49" charset="-122"/>
                <a:cs typeface="宋体" panose="02010600030101010101" pitchFamily="2" charset="-122"/>
              </a:rPr>
              <a:t>完成后，各个组员在</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master</a:t>
            </a:r>
            <a:r>
              <a:rPr lang="zh-CN" altLang="en-US" sz="2000" dirty="0">
                <a:solidFill>
                  <a:schemeClr val="bg1"/>
                </a:solidFill>
                <a:latin typeface="黑体" panose="02010609060101010101" pitchFamily="49" charset="-122"/>
                <a:ea typeface="黑体" panose="02010609060101010101" pitchFamily="49" charset="-122"/>
                <a:cs typeface="宋体" panose="02010600030101010101" pitchFamily="2" charset="-122"/>
              </a:rPr>
              <a:t>分支下的非受控文件中找到属于自己的文件夹，将完成的作业提交上去。</a:t>
            </a:r>
            <a:endPar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endParaRPr>
          </a:p>
          <a:p>
            <a:pPr>
              <a:spcAft>
                <a:spcPts val="0"/>
              </a:spcAft>
            </a:pPr>
            <a:r>
              <a:rPr lang="zh-CN" altLang="en-US" sz="2000" dirty="0">
                <a:solidFill>
                  <a:schemeClr val="bg1"/>
                </a:solidFill>
                <a:latin typeface="黑体" panose="02010609060101010101" pitchFamily="49" charset="-122"/>
                <a:ea typeface="黑体" panose="02010609060101010101" pitchFamily="49" charset="-122"/>
                <a:cs typeface="宋体" panose="02010600030101010101" pitchFamily="2" charset="-122"/>
              </a:rPr>
              <a:t>  </a:t>
            </a:r>
            <a:r>
              <a:rPr lang="zh-CN" altLang="en-US" sz="2000" dirty="0" smtClean="0">
                <a:solidFill>
                  <a:schemeClr val="bg1"/>
                </a:solidFill>
                <a:latin typeface="黑体" panose="02010609060101010101" pitchFamily="49" charset="-122"/>
                <a:ea typeface="黑体" panose="02010609060101010101" pitchFamily="49" charset="-122"/>
                <a:cs typeface="宋体" panose="02010600030101010101" pitchFamily="2" charset="-122"/>
              </a:rPr>
              <a:t>  经过组长或配置管理员的审核后</a:t>
            </a:r>
            <a:endParaRPr lang="en-US" altLang="zh-CN" sz="2000" dirty="0" smtClean="0">
              <a:solidFill>
                <a:schemeClr val="bg1"/>
              </a:solidFill>
              <a:latin typeface="黑体" panose="02010609060101010101" pitchFamily="49" charset="-122"/>
              <a:ea typeface="黑体" panose="02010609060101010101" pitchFamily="49" charset="-122"/>
              <a:cs typeface="宋体" panose="02010600030101010101" pitchFamily="2" charset="-122"/>
            </a:endParaRPr>
          </a:p>
          <a:p>
            <a:pPr>
              <a:spcAft>
                <a:spcPts val="0"/>
              </a:spcAft>
            </a:pP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 </a:t>
            </a:r>
            <a:r>
              <a:rPr lang="en-US" altLang="zh-CN" sz="2000" dirty="0" smtClean="0">
                <a:solidFill>
                  <a:schemeClr val="bg1"/>
                </a:solidFill>
                <a:latin typeface="黑体" panose="02010609060101010101" pitchFamily="49" charset="-122"/>
                <a:ea typeface="黑体" panose="02010609060101010101" pitchFamily="49" charset="-122"/>
                <a:cs typeface="宋体" panose="02010600030101010101" pitchFamily="2" charset="-122"/>
              </a:rPr>
              <a:t>   </a:t>
            </a:r>
            <a:r>
              <a:rPr lang="zh-CN" altLang="en-US" sz="2000" dirty="0" smtClean="0">
                <a:solidFill>
                  <a:schemeClr val="bg1"/>
                </a:solidFill>
                <a:latin typeface="黑体" panose="02010609060101010101" pitchFamily="49" charset="-122"/>
                <a:ea typeface="黑体" panose="02010609060101010101" pitchFamily="49" charset="-122"/>
                <a:cs typeface="宋体" panose="02010600030101010101" pitchFamily="2" charset="-122"/>
              </a:rPr>
              <a:t>将审核通过的文档</a:t>
            </a:r>
            <a:r>
              <a:rPr lang="zh-CN" altLang="en-US" sz="2000" dirty="0">
                <a:solidFill>
                  <a:schemeClr val="bg1"/>
                </a:solidFill>
                <a:latin typeface="黑体" panose="02010609060101010101" pitchFamily="49" charset="-122"/>
                <a:ea typeface="黑体" panose="02010609060101010101" pitchFamily="49" charset="-122"/>
                <a:cs typeface="宋体" panose="02010600030101010101" pitchFamily="2" charset="-122"/>
              </a:rPr>
              <a:t>上传</a:t>
            </a:r>
            <a:r>
              <a:rPr lang="zh-CN" altLang="en-US" sz="2000" dirty="0" smtClean="0">
                <a:solidFill>
                  <a:schemeClr val="bg1"/>
                </a:solidFill>
                <a:latin typeface="黑体" panose="02010609060101010101" pitchFamily="49" charset="-122"/>
                <a:ea typeface="黑体" panose="02010609060101010101" pitchFamily="49" charset="-122"/>
                <a:cs typeface="宋体" panose="02010600030101010101" pitchFamily="2" charset="-122"/>
              </a:rPr>
              <a:t>到受</a:t>
            </a:r>
            <a:r>
              <a:rPr lang="zh-CN" altLang="en-US" sz="2000" dirty="0">
                <a:solidFill>
                  <a:schemeClr val="bg1"/>
                </a:solidFill>
                <a:latin typeface="黑体" panose="02010609060101010101" pitchFamily="49" charset="-122"/>
                <a:ea typeface="黑体" panose="02010609060101010101" pitchFamily="49" charset="-122"/>
                <a:cs typeface="宋体" panose="02010600030101010101" pitchFamily="2" charset="-122"/>
              </a:rPr>
              <a:t>控</a:t>
            </a:r>
            <a:r>
              <a:rPr lang="zh-CN" altLang="en-US" sz="2000" dirty="0" smtClean="0">
                <a:solidFill>
                  <a:schemeClr val="bg1"/>
                </a:solidFill>
                <a:latin typeface="黑体" panose="02010609060101010101" pitchFamily="49" charset="-122"/>
                <a:ea typeface="黑体" panose="02010609060101010101" pitchFamily="49" charset="-122"/>
                <a:cs typeface="宋体" panose="02010600030101010101" pitchFamily="2" charset="-122"/>
              </a:rPr>
              <a:t>文档中</a:t>
            </a:r>
            <a:r>
              <a:rPr lang="zh-CN" altLang="en-US" sz="2000" dirty="0">
                <a:solidFill>
                  <a:schemeClr val="bg1"/>
                </a:solidFill>
                <a:latin typeface="黑体" panose="02010609060101010101" pitchFamily="49" charset="-122"/>
                <a:ea typeface="黑体" panose="02010609060101010101" pitchFamily="49" charset="-122"/>
                <a:cs typeface="宋体" panose="02010600030101010101" pitchFamily="2" charset="-122"/>
              </a:rPr>
              <a:t>。</a:t>
            </a:r>
            <a:endPar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endParaRPr>
          </a:p>
          <a:p>
            <a:pPr>
              <a:spcAft>
                <a:spcPts val="0"/>
              </a:spcAft>
            </a:pP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  </a:t>
            </a:r>
            <a:r>
              <a:rPr lang="en-US" altLang="zh-CN" sz="2000" dirty="0" smtClean="0">
                <a:solidFill>
                  <a:schemeClr val="bg1"/>
                </a:solidFill>
                <a:latin typeface="黑体" panose="02010609060101010101" pitchFamily="49" charset="-122"/>
                <a:ea typeface="黑体" panose="02010609060101010101" pitchFamily="49" charset="-122"/>
                <a:cs typeface="宋体" panose="02010600030101010101" pitchFamily="2" charset="-122"/>
              </a:rPr>
              <a:t>  </a:t>
            </a:r>
            <a:r>
              <a:rPr lang="zh-CN" altLang="en-US" sz="2000" dirty="0" smtClean="0">
                <a:solidFill>
                  <a:schemeClr val="bg1"/>
                </a:solidFill>
                <a:latin typeface="黑体" panose="02010609060101010101" pitchFamily="49" charset="-122"/>
                <a:ea typeface="黑体" panose="02010609060101010101" pitchFamily="49" charset="-122"/>
                <a:cs typeface="宋体" panose="02010600030101010101" pitchFamily="2" charset="-122"/>
              </a:rPr>
              <a:t>组长再根据</a:t>
            </a:r>
            <a:r>
              <a:rPr lang="zh-CN" altLang="en-US" sz="2000" dirty="0">
                <a:solidFill>
                  <a:schemeClr val="bg1"/>
                </a:solidFill>
                <a:latin typeface="黑体" panose="02010609060101010101" pitchFamily="49" charset="-122"/>
                <a:ea typeface="黑体" panose="02010609060101010101" pitchFamily="49" charset="-122"/>
                <a:cs typeface="宋体" panose="02010600030101010101" pitchFamily="2" charset="-122"/>
              </a:rPr>
              <a:t>要提交</a:t>
            </a:r>
            <a:r>
              <a:rPr lang="zh-CN" altLang="en-US" sz="2000" dirty="0" smtClean="0">
                <a:solidFill>
                  <a:schemeClr val="bg1"/>
                </a:solidFill>
                <a:latin typeface="黑体" panose="02010609060101010101" pitchFamily="49" charset="-122"/>
                <a:ea typeface="黑体" panose="02010609060101010101" pitchFamily="49" charset="-122"/>
                <a:cs typeface="宋体" panose="02010600030101010101" pitchFamily="2" charset="-122"/>
              </a:rPr>
              <a:t>的作业</a:t>
            </a:r>
            <a:r>
              <a:rPr lang="zh-CN" altLang="en-US" sz="2000" dirty="0">
                <a:solidFill>
                  <a:schemeClr val="bg1"/>
                </a:solidFill>
                <a:latin typeface="黑体" panose="02010609060101010101" pitchFamily="49" charset="-122"/>
                <a:ea typeface="黑体" panose="02010609060101010101" pitchFamily="49" charset="-122"/>
                <a:cs typeface="宋体" panose="02010600030101010101" pitchFamily="2" charset="-122"/>
              </a:rPr>
              <a:t>，在受控文档中找出并发送邮箱。</a:t>
            </a:r>
            <a:endPar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endParaRPr>
          </a:p>
        </p:txBody>
      </p:sp>
      <p:sp>
        <p:nvSpPr>
          <p:cNvPr id="8" name="矩形 7">
            <a:extLst>
              <a:ext uri="{FF2B5EF4-FFF2-40B4-BE49-F238E27FC236}">
                <a16:creationId xmlns:a16="http://schemas.microsoft.com/office/drawing/2014/main" id="{381629DC-261D-4442-9132-529B3BA06B15}"/>
              </a:ext>
            </a:extLst>
          </p:cNvPr>
          <p:cNvSpPr/>
          <p:nvPr/>
        </p:nvSpPr>
        <p:spPr>
          <a:xfrm>
            <a:off x="2097676" y="5514730"/>
            <a:ext cx="1877437" cy="461665"/>
          </a:xfrm>
          <a:prstGeom prst="rect">
            <a:avLst/>
          </a:prstGeom>
        </p:spPr>
        <p:txBody>
          <a:bodyPr wrap="none">
            <a:spAutoFit/>
          </a:bodyPr>
          <a:lstStyle/>
          <a:p>
            <a:pPr lvl="1"/>
            <a:r>
              <a:rPr lang="zh-CN" altLang="en-US" sz="2400" b="1" dirty="0"/>
              <a:t>注意事项</a:t>
            </a:r>
            <a:endParaRPr lang="zh-CN" altLang="zh-CN" sz="2400" b="1" dirty="0"/>
          </a:p>
        </p:txBody>
      </p:sp>
      <p:sp>
        <p:nvSpPr>
          <p:cNvPr id="2" name="矩形 1">
            <a:extLst>
              <a:ext uri="{FF2B5EF4-FFF2-40B4-BE49-F238E27FC236}">
                <a16:creationId xmlns:a16="http://schemas.microsoft.com/office/drawing/2014/main" id="{E0CCA543-A272-4AB6-84CD-D680930DC75D}"/>
              </a:ext>
            </a:extLst>
          </p:cNvPr>
          <p:cNvSpPr/>
          <p:nvPr/>
        </p:nvSpPr>
        <p:spPr>
          <a:xfrm>
            <a:off x="4963887" y="5072501"/>
            <a:ext cx="6763655" cy="1323439"/>
          </a:xfrm>
          <a:prstGeom prst="rect">
            <a:avLst/>
          </a:prstGeom>
        </p:spPr>
        <p:txBody>
          <a:bodyPr wrap="square">
            <a:spAutoFit/>
          </a:bodyPr>
          <a:lstStyle/>
          <a:p>
            <a:pPr>
              <a:spcAft>
                <a:spcPts val="0"/>
              </a:spcAft>
            </a:pP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  1</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a:t>
            </a:r>
            <a:r>
              <a:rPr lang="zh-CN" altLang="zh-CN" sz="2000" dirty="0" smtClean="0">
                <a:solidFill>
                  <a:schemeClr val="bg1"/>
                </a:solidFill>
                <a:latin typeface="黑体" panose="02010609060101010101" pitchFamily="49" charset="-122"/>
                <a:ea typeface="黑体" panose="02010609060101010101" pitchFamily="49" charset="-122"/>
                <a:cs typeface="宋体" panose="02010600030101010101" pitchFamily="2" charset="-122"/>
              </a:rPr>
              <a:t>为了</a:t>
            </a:r>
            <a:r>
              <a:rPr lang="zh-CN" altLang="en-US" sz="2000" dirty="0" smtClean="0">
                <a:solidFill>
                  <a:schemeClr val="bg1"/>
                </a:solidFill>
                <a:latin typeface="黑体" panose="02010609060101010101" pitchFamily="49" charset="-122"/>
                <a:ea typeface="黑体" panose="02010609060101010101" pitchFamily="49" charset="-122"/>
                <a:cs typeface="宋体" panose="02010600030101010101" pitchFamily="2" charset="-122"/>
              </a:rPr>
              <a:t>统一</a:t>
            </a:r>
            <a:r>
              <a:rPr lang="zh-CN" altLang="zh-CN" sz="2000" dirty="0" smtClean="0">
                <a:solidFill>
                  <a:schemeClr val="bg1"/>
                </a:solidFill>
                <a:latin typeface="黑体" panose="02010609060101010101" pitchFamily="49" charset="-122"/>
                <a:ea typeface="黑体" panose="02010609060101010101" pitchFamily="49" charset="-122"/>
                <a:cs typeface="宋体" panose="02010600030101010101" pitchFamily="2" charset="-122"/>
              </a:rPr>
              <a:t>方便</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，组员只需要管理好自己的工作区域</a:t>
            </a:r>
            <a:r>
              <a:rPr lang="zh-CN" altLang="zh-CN" sz="2000" dirty="0" smtClean="0">
                <a:solidFill>
                  <a:schemeClr val="bg1"/>
                </a:solidFill>
                <a:latin typeface="黑体" panose="02010609060101010101" pitchFamily="49" charset="-122"/>
                <a:ea typeface="黑体" panose="02010609060101010101" pitchFamily="49" charset="-122"/>
                <a:cs typeface="宋体" panose="02010600030101010101" pitchFamily="2" charset="-122"/>
              </a:rPr>
              <a:t>，</a:t>
            </a:r>
            <a:r>
              <a:rPr lang="zh-CN" altLang="en-US" sz="2000" dirty="0" smtClean="0">
                <a:solidFill>
                  <a:schemeClr val="bg1"/>
                </a:solidFill>
                <a:latin typeface="黑体" panose="02010609060101010101" pitchFamily="49" charset="-122"/>
                <a:ea typeface="黑体" panose="02010609060101010101" pitchFamily="49" charset="-122"/>
                <a:cs typeface="宋体" panose="02010600030101010101" pitchFamily="2" charset="-122"/>
              </a:rPr>
              <a:t>受控文档</a:t>
            </a:r>
            <a:r>
              <a:rPr lang="zh-CN" altLang="zh-CN" sz="2000" dirty="0" smtClean="0">
                <a:solidFill>
                  <a:schemeClr val="bg1"/>
                </a:solidFill>
                <a:latin typeface="黑体" panose="02010609060101010101" pitchFamily="49" charset="-122"/>
                <a:ea typeface="黑体" panose="02010609060101010101" pitchFamily="49" charset="-122"/>
                <a:cs typeface="宋体" panose="02010600030101010101" pitchFamily="2" charset="-122"/>
              </a:rPr>
              <a:t>的</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上</a:t>
            </a:r>
            <a:r>
              <a:rPr lang="zh-CN" altLang="zh-CN" sz="2000" dirty="0" smtClean="0">
                <a:solidFill>
                  <a:schemeClr val="bg1"/>
                </a:solidFill>
                <a:latin typeface="黑体" panose="02010609060101010101" pitchFamily="49" charset="-122"/>
                <a:ea typeface="黑体" panose="02010609060101010101" pitchFamily="49" charset="-122"/>
                <a:cs typeface="宋体" panose="02010600030101010101" pitchFamily="2" charset="-122"/>
              </a:rPr>
              <a:t>传</a:t>
            </a:r>
            <a:r>
              <a:rPr lang="zh-CN" altLang="en-US" sz="2000" dirty="0" smtClean="0">
                <a:solidFill>
                  <a:schemeClr val="bg1"/>
                </a:solidFill>
                <a:latin typeface="黑体" panose="02010609060101010101" pitchFamily="49" charset="-122"/>
                <a:ea typeface="黑体" panose="02010609060101010101" pitchFamily="49" charset="-122"/>
                <a:cs typeface="宋体" panose="02010600030101010101" pitchFamily="2" charset="-122"/>
              </a:rPr>
              <a:t>由</a:t>
            </a:r>
            <a:r>
              <a:rPr lang="zh-CN" altLang="zh-CN" sz="2000" dirty="0" smtClean="0">
                <a:solidFill>
                  <a:schemeClr val="bg1"/>
                </a:solidFill>
                <a:latin typeface="黑体" panose="02010609060101010101" pitchFamily="49" charset="-122"/>
                <a:ea typeface="黑体" panose="02010609060101010101" pitchFamily="49" charset="-122"/>
                <a:cs typeface="宋体" panose="02010600030101010101" pitchFamily="2" charset="-122"/>
              </a:rPr>
              <a:t>配置管理员</a:t>
            </a:r>
            <a:r>
              <a:rPr lang="zh-CN" altLang="en-US" sz="2000" dirty="0" smtClean="0">
                <a:solidFill>
                  <a:schemeClr val="bg1"/>
                </a:solidFill>
                <a:latin typeface="黑体" panose="02010609060101010101" pitchFamily="49" charset="-122"/>
                <a:ea typeface="黑体" panose="02010609060101010101" pitchFamily="49" charset="-122"/>
                <a:cs typeface="宋体" panose="02010600030101010101" pitchFamily="2" charset="-122"/>
              </a:rPr>
              <a:t>和组长</a:t>
            </a:r>
            <a:r>
              <a:rPr lang="zh-CN" altLang="zh-CN" sz="2000" dirty="0" smtClean="0">
                <a:solidFill>
                  <a:schemeClr val="bg1"/>
                </a:solidFill>
                <a:latin typeface="黑体" panose="02010609060101010101" pitchFamily="49" charset="-122"/>
                <a:ea typeface="黑体" panose="02010609060101010101" pitchFamily="49" charset="-122"/>
                <a:cs typeface="宋体" panose="02010600030101010101" pitchFamily="2" charset="-122"/>
              </a:rPr>
              <a:t>操作</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a:t>
            </a:r>
          </a:p>
          <a:p>
            <a:pPr>
              <a:spcAft>
                <a:spcPts val="0"/>
              </a:spcAft>
            </a:pP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  2</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、每一次更改文档、或者上传文档时，需要</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Fetch origin</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来同步一下</a:t>
            </a:r>
            <a:r>
              <a:rPr lang="en-US"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git</a:t>
            </a:r>
            <a:r>
              <a:rPr lang="zh-CN" altLang="zh-CN" sz="2000" dirty="0">
                <a:solidFill>
                  <a:schemeClr val="bg1"/>
                </a:solidFill>
                <a:latin typeface="黑体" panose="02010609060101010101" pitchFamily="49" charset="-122"/>
                <a:ea typeface="黑体" panose="02010609060101010101" pitchFamily="49" charset="-122"/>
                <a:cs typeface="宋体" panose="02010600030101010101" pitchFamily="2" charset="-122"/>
              </a:rPr>
              <a:t>，保证不出错，防止引起冲突。</a:t>
            </a:r>
          </a:p>
        </p:txBody>
      </p:sp>
    </p:spTree>
    <p:extLst>
      <p:ext uri="{BB962C8B-B14F-4D97-AF65-F5344CB8AC3E}">
        <p14:creationId xmlns:p14="http://schemas.microsoft.com/office/powerpoint/2010/main" val="33114016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3791423"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9.</a:t>
            </a:r>
            <a:r>
              <a:rPr lang="zh-CN" altLang="en-US" sz="5400" b="1" dirty="0" smtClean="0">
                <a:solidFill>
                  <a:schemeClr val="bg1"/>
                </a:solidFill>
                <a:latin typeface="Gotham Rounded Medium" panose="02000000000000000000" pitchFamily="50" charset="0"/>
              </a:rPr>
              <a:t>成本管理</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13182007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380919" y="314138"/>
            <a:ext cx="2276585" cy="461665"/>
          </a:xfrm>
          <a:prstGeom prst="rect">
            <a:avLst/>
          </a:prstGeom>
        </p:spPr>
        <p:txBody>
          <a:bodyPr wrap="none">
            <a:spAutoFit/>
          </a:bodyPr>
          <a:lstStyle/>
          <a:p>
            <a:pPr lvl="0"/>
            <a:r>
              <a:rPr lang="en-US" altLang="zh-CN" sz="2400" b="1" dirty="0" smtClean="0"/>
              <a:t>9.</a:t>
            </a:r>
            <a:r>
              <a:rPr lang="zh-CN" altLang="zh-CN" sz="2400" b="1" dirty="0" smtClean="0"/>
              <a:t>成本</a:t>
            </a:r>
            <a:r>
              <a:rPr lang="zh-CN" altLang="zh-CN" sz="2400" b="1" dirty="0"/>
              <a:t>管理计划</a:t>
            </a:r>
          </a:p>
        </p:txBody>
      </p:sp>
      <p:sp>
        <p:nvSpPr>
          <p:cNvPr id="2" name="矩形 1"/>
          <p:cNvSpPr/>
          <p:nvPr/>
        </p:nvSpPr>
        <p:spPr>
          <a:xfrm>
            <a:off x="2003396" y="5026158"/>
            <a:ext cx="7256718" cy="1015663"/>
          </a:xfrm>
          <a:prstGeom prst="rect">
            <a:avLst/>
          </a:prstGeom>
        </p:spPr>
        <p:txBody>
          <a:bodyPr wrap="square">
            <a:spAutoFit/>
          </a:bodyPr>
          <a:lstStyle/>
          <a:p>
            <a:pPr lvl="2"/>
            <a:r>
              <a:rPr lang="en-US" altLang="zh-CN" sz="2000" dirty="0" smtClean="0">
                <a:solidFill>
                  <a:schemeClr val="bg1"/>
                </a:solidFill>
              </a:rPr>
              <a:t>2017</a:t>
            </a:r>
            <a:r>
              <a:rPr lang="zh-CN" altLang="en-US" sz="2000" dirty="0" smtClean="0">
                <a:solidFill>
                  <a:schemeClr val="bg1"/>
                </a:solidFill>
              </a:rPr>
              <a:t>年</a:t>
            </a:r>
            <a:r>
              <a:rPr lang="zh-CN" altLang="en-US" sz="2000" dirty="0">
                <a:solidFill>
                  <a:schemeClr val="bg1"/>
                </a:solidFill>
              </a:rPr>
              <a:t>以总体平均人均工资为</a:t>
            </a:r>
            <a:r>
              <a:rPr lang="en-US" altLang="zh-CN" sz="2000" dirty="0">
                <a:solidFill>
                  <a:schemeClr val="bg1"/>
                </a:solidFill>
              </a:rPr>
              <a:t>38.7</a:t>
            </a:r>
            <a:r>
              <a:rPr lang="zh-CN" altLang="en-US" sz="2000" dirty="0">
                <a:solidFill>
                  <a:schemeClr val="bg1"/>
                </a:solidFill>
              </a:rPr>
              <a:t>元</a:t>
            </a:r>
            <a:r>
              <a:rPr lang="en-US" altLang="zh-CN" sz="2000" dirty="0">
                <a:solidFill>
                  <a:schemeClr val="bg1"/>
                </a:solidFill>
              </a:rPr>
              <a:t>/</a:t>
            </a:r>
            <a:r>
              <a:rPr lang="zh-CN" altLang="en-US" sz="2000" dirty="0">
                <a:solidFill>
                  <a:schemeClr val="bg1"/>
                </a:solidFill>
              </a:rPr>
              <a:t>小时</a:t>
            </a:r>
          </a:p>
          <a:p>
            <a:pPr lvl="2"/>
            <a:r>
              <a:rPr lang="zh-CN" altLang="en-US" sz="2000" dirty="0">
                <a:solidFill>
                  <a:schemeClr val="bg1"/>
                </a:solidFill>
              </a:rPr>
              <a:t>按</a:t>
            </a:r>
            <a:r>
              <a:rPr lang="en-US" altLang="zh-CN" sz="2000" dirty="0">
                <a:solidFill>
                  <a:schemeClr val="bg1"/>
                </a:solidFill>
              </a:rPr>
              <a:t>IT</a:t>
            </a:r>
            <a:r>
              <a:rPr lang="zh-CN" altLang="en-US" sz="2000" dirty="0">
                <a:solidFill>
                  <a:schemeClr val="bg1"/>
                </a:solidFill>
              </a:rPr>
              <a:t>行业</a:t>
            </a:r>
            <a:r>
              <a:rPr lang="en-US" altLang="zh-CN" sz="2000" dirty="0">
                <a:solidFill>
                  <a:schemeClr val="bg1"/>
                </a:solidFill>
              </a:rPr>
              <a:t>1.5</a:t>
            </a:r>
            <a:r>
              <a:rPr lang="zh-CN" altLang="en-US" sz="2000" dirty="0">
                <a:solidFill>
                  <a:schemeClr val="bg1"/>
                </a:solidFill>
              </a:rPr>
              <a:t>的权重人均工资为</a:t>
            </a:r>
            <a:r>
              <a:rPr lang="en-US" altLang="zh-CN" sz="2000" dirty="0">
                <a:solidFill>
                  <a:schemeClr val="bg1"/>
                </a:solidFill>
              </a:rPr>
              <a:t>58.05</a:t>
            </a:r>
            <a:r>
              <a:rPr lang="zh-CN" altLang="en-US" sz="2000" dirty="0">
                <a:solidFill>
                  <a:schemeClr val="bg1"/>
                </a:solidFill>
              </a:rPr>
              <a:t>元</a:t>
            </a:r>
            <a:r>
              <a:rPr lang="en-US" altLang="zh-CN" sz="2000" dirty="0">
                <a:solidFill>
                  <a:schemeClr val="bg1"/>
                </a:solidFill>
              </a:rPr>
              <a:t>/</a:t>
            </a:r>
            <a:r>
              <a:rPr lang="zh-CN" altLang="en-US" sz="2000" dirty="0">
                <a:solidFill>
                  <a:schemeClr val="bg1"/>
                </a:solidFill>
              </a:rPr>
              <a:t>小时</a:t>
            </a:r>
          </a:p>
          <a:p>
            <a:pPr lvl="2"/>
            <a:r>
              <a:rPr lang="zh-CN" altLang="en-US" sz="2000" dirty="0">
                <a:solidFill>
                  <a:schemeClr val="bg1"/>
                </a:solidFill>
              </a:rPr>
              <a:t>但就从</a:t>
            </a:r>
            <a:r>
              <a:rPr lang="en-US" altLang="zh-CN" sz="2000" dirty="0">
                <a:solidFill>
                  <a:schemeClr val="bg1"/>
                </a:solidFill>
              </a:rPr>
              <a:t>IT</a:t>
            </a:r>
            <a:r>
              <a:rPr lang="zh-CN" altLang="en-US" sz="2000" dirty="0">
                <a:solidFill>
                  <a:schemeClr val="bg1"/>
                </a:solidFill>
              </a:rPr>
              <a:t>行业年收入看人均工资为</a:t>
            </a:r>
            <a:r>
              <a:rPr lang="en-US" altLang="zh-CN" sz="2000" dirty="0">
                <a:solidFill>
                  <a:schemeClr val="bg1"/>
                </a:solidFill>
              </a:rPr>
              <a:t>69.34</a:t>
            </a:r>
            <a:r>
              <a:rPr lang="zh-CN" altLang="en-US" sz="2000" dirty="0">
                <a:solidFill>
                  <a:schemeClr val="bg1"/>
                </a:solidFill>
              </a:rPr>
              <a:t>元</a:t>
            </a:r>
            <a:r>
              <a:rPr lang="en-US" altLang="zh-CN" sz="2000" dirty="0">
                <a:solidFill>
                  <a:schemeClr val="bg1"/>
                </a:solidFill>
              </a:rPr>
              <a:t>/</a:t>
            </a:r>
            <a:r>
              <a:rPr lang="zh-CN" altLang="en-US" sz="2000" dirty="0">
                <a:solidFill>
                  <a:schemeClr val="bg1"/>
                </a:solidFill>
              </a:rPr>
              <a:t>小时</a:t>
            </a:r>
          </a:p>
        </p:txBody>
      </p:sp>
      <p:sp>
        <p:nvSpPr>
          <p:cNvPr id="4" name="矩形 3"/>
          <p:cNvSpPr/>
          <p:nvPr/>
        </p:nvSpPr>
        <p:spPr>
          <a:xfrm>
            <a:off x="4615447" y="1454434"/>
            <a:ext cx="6096000" cy="4247317"/>
          </a:xfrm>
          <a:prstGeom prst="rect">
            <a:avLst/>
          </a:prstGeom>
        </p:spPr>
        <p:txBody>
          <a:bodyPr>
            <a:spAutoFit/>
          </a:bodyPr>
          <a:lstStyle/>
          <a:p>
            <a:pPr lvl="2"/>
            <a:r>
              <a:rPr lang="zh-CN" altLang="zh-CN" b="1" dirty="0"/>
              <a:t>计量单位</a:t>
            </a:r>
          </a:p>
          <a:p>
            <a:pPr lvl="0"/>
            <a:r>
              <a:rPr lang="en-US" altLang="zh-CN" dirty="0" smtClean="0"/>
              <a:t>	</a:t>
            </a:r>
            <a:r>
              <a:rPr lang="zh-CN" altLang="zh-CN" dirty="0" smtClean="0"/>
              <a:t>薪</a:t>
            </a:r>
            <a:r>
              <a:rPr lang="zh-CN" altLang="zh-CN" dirty="0"/>
              <a:t>酬：元</a:t>
            </a:r>
          </a:p>
          <a:p>
            <a:pPr lvl="0"/>
            <a:r>
              <a:rPr lang="en-US" altLang="zh-CN" dirty="0" smtClean="0"/>
              <a:t>	</a:t>
            </a:r>
            <a:r>
              <a:rPr lang="zh-CN" altLang="zh-CN" dirty="0" smtClean="0"/>
              <a:t>时</a:t>
            </a:r>
            <a:r>
              <a:rPr lang="zh-CN" altLang="zh-CN" dirty="0"/>
              <a:t>薪：元</a:t>
            </a:r>
            <a:r>
              <a:rPr lang="en-US" altLang="zh-CN" dirty="0"/>
              <a:t>/</a:t>
            </a:r>
            <a:r>
              <a:rPr lang="zh-CN" altLang="zh-CN" dirty="0"/>
              <a:t>小时</a:t>
            </a:r>
          </a:p>
          <a:p>
            <a:pPr lvl="0"/>
            <a:r>
              <a:rPr lang="en-US" altLang="zh-CN" dirty="0" smtClean="0"/>
              <a:t>	</a:t>
            </a:r>
            <a:r>
              <a:rPr lang="zh-CN" altLang="zh-CN" dirty="0" smtClean="0"/>
              <a:t>工时</a:t>
            </a:r>
            <a:r>
              <a:rPr lang="zh-CN" altLang="zh-CN" dirty="0"/>
              <a:t>：时</a:t>
            </a:r>
          </a:p>
          <a:p>
            <a:pPr lvl="0"/>
            <a:r>
              <a:rPr lang="en-US" altLang="zh-CN" dirty="0" smtClean="0"/>
              <a:t>	</a:t>
            </a:r>
            <a:r>
              <a:rPr lang="zh-CN" altLang="zh-CN" dirty="0" smtClean="0"/>
              <a:t>费用</a:t>
            </a:r>
            <a:r>
              <a:rPr lang="zh-CN" altLang="zh-CN" dirty="0"/>
              <a:t>：</a:t>
            </a:r>
            <a:r>
              <a:rPr lang="zh-CN" altLang="zh-CN" dirty="0" smtClean="0"/>
              <a:t>元</a:t>
            </a:r>
            <a:endParaRPr lang="en-US" altLang="zh-CN" dirty="0" smtClean="0"/>
          </a:p>
          <a:p>
            <a:pPr lvl="0"/>
            <a:endParaRPr lang="zh-CN" altLang="zh-CN" dirty="0"/>
          </a:p>
          <a:p>
            <a:pPr lvl="2"/>
            <a:r>
              <a:rPr lang="zh-CN" altLang="zh-CN" b="1" dirty="0"/>
              <a:t>精确度</a:t>
            </a:r>
          </a:p>
          <a:p>
            <a:pPr lvl="0"/>
            <a:r>
              <a:rPr lang="en-US" altLang="zh-CN" dirty="0" smtClean="0"/>
              <a:t>	</a:t>
            </a:r>
            <a:r>
              <a:rPr lang="zh-CN" altLang="zh-CN" dirty="0" smtClean="0"/>
              <a:t>薪</a:t>
            </a:r>
            <a:r>
              <a:rPr lang="zh-CN" altLang="zh-CN" dirty="0"/>
              <a:t>酬：保留小数点后两位</a:t>
            </a:r>
            <a:r>
              <a:rPr lang="en-US" altLang="zh-CN" dirty="0"/>
              <a:t>  0.00</a:t>
            </a:r>
            <a:endParaRPr lang="zh-CN" altLang="zh-CN" dirty="0"/>
          </a:p>
          <a:p>
            <a:pPr lvl="0"/>
            <a:r>
              <a:rPr lang="en-US" altLang="zh-CN" dirty="0" smtClean="0"/>
              <a:t>	</a:t>
            </a:r>
            <a:r>
              <a:rPr lang="zh-CN" altLang="zh-CN" dirty="0" smtClean="0"/>
              <a:t>时</a:t>
            </a:r>
            <a:r>
              <a:rPr lang="zh-CN" altLang="zh-CN" dirty="0"/>
              <a:t>薪：保留小数点后两位</a:t>
            </a:r>
            <a:r>
              <a:rPr lang="en-US" altLang="zh-CN" dirty="0"/>
              <a:t>  0.00</a:t>
            </a:r>
            <a:endParaRPr lang="zh-CN" altLang="zh-CN" dirty="0"/>
          </a:p>
          <a:p>
            <a:pPr lvl="0"/>
            <a:r>
              <a:rPr lang="en-US" altLang="zh-CN" dirty="0" smtClean="0"/>
              <a:t>	</a:t>
            </a:r>
            <a:r>
              <a:rPr lang="zh-CN" altLang="zh-CN" dirty="0" smtClean="0"/>
              <a:t>工时</a:t>
            </a:r>
            <a:r>
              <a:rPr lang="zh-CN" altLang="zh-CN" dirty="0"/>
              <a:t>：保留整数</a:t>
            </a:r>
            <a:r>
              <a:rPr lang="en-US" altLang="zh-CN" dirty="0"/>
              <a:t>	 </a:t>
            </a:r>
            <a:r>
              <a:rPr lang="en-US" altLang="zh-CN" dirty="0" smtClean="0"/>
              <a:t>            0</a:t>
            </a:r>
            <a:endParaRPr lang="zh-CN" altLang="zh-CN" dirty="0"/>
          </a:p>
          <a:p>
            <a:pPr lvl="0"/>
            <a:r>
              <a:rPr lang="en-US" altLang="zh-CN" dirty="0" smtClean="0"/>
              <a:t>	</a:t>
            </a:r>
            <a:r>
              <a:rPr lang="zh-CN" altLang="zh-CN" dirty="0" smtClean="0"/>
              <a:t>费用</a:t>
            </a:r>
            <a:r>
              <a:rPr lang="zh-CN" altLang="zh-CN" dirty="0"/>
              <a:t>：保留小数点后两位</a:t>
            </a:r>
            <a:r>
              <a:rPr lang="en-US" altLang="zh-CN" dirty="0"/>
              <a:t>  0.00</a:t>
            </a:r>
            <a:endParaRPr lang="zh-CN" altLang="zh-CN" dirty="0"/>
          </a:p>
          <a:p>
            <a:r>
              <a:rPr lang="en-US" altLang="zh-CN" dirty="0"/>
              <a:t> </a:t>
            </a:r>
            <a:endParaRPr lang="zh-CN" altLang="zh-CN" dirty="0"/>
          </a:p>
          <a:p>
            <a:pPr lvl="2"/>
            <a:r>
              <a:rPr lang="zh-CN" altLang="zh-CN" b="1" dirty="0"/>
              <a:t>准确度</a:t>
            </a:r>
          </a:p>
          <a:p>
            <a:r>
              <a:rPr lang="en-US" altLang="zh-CN" dirty="0" smtClean="0"/>
              <a:t>	</a:t>
            </a:r>
            <a:r>
              <a:rPr lang="zh-CN" altLang="zh-CN" dirty="0" smtClean="0"/>
              <a:t>活动</a:t>
            </a:r>
            <a:r>
              <a:rPr lang="zh-CN" altLang="zh-CN" dirty="0"/>
              <a:t>成本估算区间</a:t>
            </a:r>
            <a:r>
              <a:rPr lang="en-US" altLang="zh-CN" dirty="0"/>
              <a:t> [</a:t>
            </a:r>
            <a:r>
              <a:rPr lang="zh-CN" altLang="zh-CN" dirty="0"/>
              <a:t>估算值</a:t>
            </a:r>
            <a:r>
              <a:rPr lang="en-US" altLang="zh-CN" dirty="0"/>
              <a:t>-50%*</a:t>
            </a:r>
            <a:r>
              <a:rPr lang="zh-CN" altLang="zh-CN" dirty="0"/>
              <a:t>估算值</a:t>
            </a:r>
            <a:r>
              <a:rPr lang="en-US" altLang="zh-CN" dirty="0"/>
              <a:t> , </a:t>
            </a:r>
            <a:r>
              <a:rPr lang="zh-CN" altLang="zh-CN" dirty="0"/>
              <a:t>估算</a:t>
            </a:r>
            <a:r>
              <a:rPr lang="zh-CN" altLang="zh-CN" dirty="0" smtClean="0"/>
              <a:t>值</a:t>
            </a:r>
            <a:r>
              <a:rPr lang="en-US" altLang="zh-CN" dirty="0" smtClean="0"/>
              <a:t>	+</a:t>
            </a:r>
            <a:r>
              <a:rPr lang="en-US" altLang="zh-CN" dirty="0"/>
              <a:t>50%</a:t>
            </a:r>
            <a:r>
              <a:rPr lang="zh-CN" altLang="zh-CN" dirty="0"/>
              <a:t>估算值</a:t>
            </a:r>
            <a:r>
              <a:rPr lang="en-US" altLang="zh-CN" dirty="0"/>
              <a:t>]</a:t>
            </a:r>
            <a:endParaRPr lang="zh-CN" altLang="zh-CN" dirty="0"/>
          </a:p>
        </p:txBody>
      </p:sp>
    </p:spTree>
    <p:extLst>
      <p:ext uri="{BB962C8B-B14F-4D97-AF65-F5344CB8AC3E}">
        <p14:creationId xmlns:p14="http://schemas.microsoft.com/office/powerpoint/2010/main" val="198080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519212" y="4783015"/>
            <a:ext cx="6437220" cy="1488164"/>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380919" y="314138"/>
            <a:ext cx="2276585" cy="461665"/>
          </a:xfrm>
          <a:prstGeom prst="rect">
            <a:avLst/>
          </a:prstGeom>
        </p:spPr>
        <p:txBody>
          <a:bodyPr wrap="none">
            <a:spAutoFit/>
          </a:bodyPr>
          <a:lstStyle/>
          <a:p>
            <a:pPr lvl="0"/>
            <a:r>
              <a:rPr lang="en-US" altLang="zh-CN" sz="2400" b="1" dirty="0" smtClean="0"/>
              <a:t>9.</a:t>
            </a:r>
            <a:r>
              <a:rPr lang="zh-CN" altLang="zh-CN" sz="2400" b="1" dirty="0" smtClean="0"/>
              <a:t>成本</a:t>
            </a:r>
            <a:r>
              <a:rPr lang="zh-CN" altLang="zh-CN" sz="2400" b="1" dirty="0"/>
              <a:t>管理计划</a:t>
            </a:r>
          </a:p>
        </p:txBody>
      </p:sp>
      <p:sp>
        <p:nvSpPr>
          <p:cNvPr id="2" name="矩形 1"/>
          <p:cNvSpPr/>
          <p:nvPr/>
        </p:nvSpPr>
        <p:spPr>
          <a:xfrm>
            <a:off x="2003396" y="5026158"/>
            <a:ext cx="7256718" cy="1015663"/>
          </a:xfrm>
          <a:prstGeom prst="rect">
            <a:avLst/>
          </a:prstGeom>
        </p:spPr>
        <p:txBody>
          <a:bodyPr wrap="square">
            <a:spAutoFit/>
          </a:bodyPr>
          <a:lstStyle/>
          <a:p>
            <a:pPr lvl="2"/>
            <a:r>
              <a:rPr lang="en-US" altLang="zh-CN" sz="2000" dirty="0" smtClean="0">
                <a:solidFill>
                  <a:schemeClr val="bg1"/>
                </a:solidFill>
              </a:rPr>
              <a:t>2017</a:t>
            </a:r>
            <a:r>
              <a:rPr lang="zh-CN" altLang="en-US" sz="2000" dirty="0" smtClean="0">
                <a:solidFill>
                  <a:schemeClr val="bg1"/>
                </a:solidFill>
              </a:rPr>
              <a:t>年</a:t>
            </a:r>
            <a:r>
              <a:rPr lang="zh-CN" altLang="en-US" sz="2000" dirty="0">
                <a:solidFill>
                  <a:schemeClr val="bg1"/>
                </a:solidFill>
              </a:rPr>
              <a:t>以总体平均人均工资为</a:t>
            </a:r>
            <a:r>
              <a:rPr lang="en-US" altLang="zh-CN" sz="2000" dirty="0">
                <a:solidFill>
                  <a:schemeClr val="bg1"/>
                </a:solidFill>
              </a:rPr>
              <a:t>38.7</a:t>
            </a:r>
            <a:r>
              <a:rPr lang="zh-CN" altLang="en-US" sz="2000" dirty="0">
                <a:solidFill>
                  <a:schemeClr val="bg1"/>
                </a:solidFill>
              </a:rPr>
              <a:t>元</a:t>
            </a:r>
            <a:r>
              <a:rPr lang="en-US" altLang="zh-CN" sz="2000" dirty="0">
                <a:solidFill>
                  <a:schemeClr val="bg1"/>
                </a:solidFill>
              </a:rPr>
              <a:t>/</a:t>
            </a:r>
            <a:r>
              <a:rPr lang="zh-CN" altLang="en-US" sz="2000" dirty="0">
                <a:solidFill>
                  <a:schemeClr val="bg1"/>
                </a:solidFill>
              </a:rPr>
              <a:t>小时</a:t>
            </a:r>
          </a:p>
          <a:p>
            <a:pPr lvl="2"/>
            <a:r>
              <a:rPr lang="zh-CN" altLang="en-US" sz="2000" dirty="0">
                <a:solidFill>
                  <a:schemeClr val="bg1"/>
                </a:solidFill>
              </a:rPr>
              <a:t>按</a:t>
            </a:r>
            <a:r>
              <a:rPr lang="en-US" altLang="zh-CN" sz="2000" dirty="0">
                <a:solidFill>
                  <a:schemeClr val="bg1"/>
                </a:solidFill>
              </a:rPr>
              <a:t>IT</a:t>
            </a:r>
            <a:r>
              <a:rPr lang="zh-CN" altLang="en-US" sz="2000" dirty="0">
                <a:solidFill>
                  <a:schemeClr val="bg1"/>
                </a:solidFill>
              </a:rPr>
              <a:t>行业</a:t>
            </a:r>
            <a:r>
              <a:rPr lang="en-US" altLang="zh-CN" sz="2000" dirty="0">
                <a:solidFill>
                  <a:schemeClr val="bg1"/>
                </a:solidFill>
              </a:rPr>
              <a:t>1.5</a:t>
            </a:r>
            <a:r>
              <a:rPr lang="zh-CN" altLang="en-US" sz="2000" dirty="0">
                <a:solidFill>
                  <a:schemeClr val="bg1"/>
                </a:solidFill>
              </a:rPr>
              <a:t>的权重人均工资为</a:t>
            </a:r>
            <a:r>
              <a:rPr lang="en-US" altLang="zh-CN" sz="2000" dirty="0">
                <a:solidFill>
                  <a:schemeClr val="bg1"/>
                </a:solidFill>
              </a:rPr>
              <a:t>58.05</a:t>
            </a:r>
            <a:r>
              <a:rPr lang="zh-CN" altLang="en-US" sz="2000" dirty="0">
                <a:solidFill>
                  <a:schemeClr val="bg1"/>
                </a:solidFill>
              </a:rPr>
              <a:t>元</a:t>
            </a:r>
            <a:r>
              <a:rPr lang="en-US" altLang="zh-CN" sz="2000" dirty="0">
                <a:solidFill>
                  <a:schemeClr val="bg1"/>
                </a:solidFill>
              </a:rPr>
              <a:t>/</a:t>
            </a:r>
            <a:r>
              <a:rPr lang="zh-CN" altLang="en-US" sz="2000" dirty="0">
                <a:solidFill>
                  <a:schemeClr val="bg1"/>
                </a:solidFill>
              </a:rPr>
              <a:t>小时</a:t>
            </a:r>
          </a:p>
          <a:p>
            <a:pPr lvl="2"/>
            <a:r>
              <a:rPr lang="zh-CN" altLang="en-US" sz="2000" dirty="0">
                <a:solidFill>
                  <a:schemeClr val="bg1"/>
                </a:solidFill>
              </a:rPr>
              <a:t>但就从</a:t>
            </a:r>
            <a:r>
              <a:rPr lang="en-US" altLang="zh-CN" sz="2000" dirty="0">
                <a:solidFill>
                  <a:schemeClr val="bg1"/>
                </a:solidFill>
              </a:rPr>
              <a:t>IT</a:t>
            </a:r>
            <a:r>
              <a:rPr lang="zh-CN" altLang="en-US" sz="2000" dirty="0">
                <a:solidFill>
                  <a:schemeClr val="bg1"/>
                </a:solidFill>
              </a:rPr>
              <a:t>行业年收入看人均工资为</a:t>
            </a:r>
            <a:r>
              <a:rPr lang="en-US" altLang="zh-CN" sz="2000" dirty="0">
                <a:solidFill>
                  <a:schemeClr val="bg1"/>
                </a:solidFill>
              </a:rPr>
              <a:t>69.34</a:t>
            </a:r>
            <a:r>
              <a:rPr lang="zh-CN" altLang="en-US" sz="2000" dirty="0">
                <a:solidFill>
                  <a:schemeClr val="bg1"/>
                </a:solidFill>
              </a:rPr>
              <a:t>元</a:t>
            </a:r>
            <a:r>
              <a:rPr lang="en-US" altLang="zh-CN" sz="2000" dirty="0">
                <a:solidFill>
                  <a:schemeClr val="bg1"/>
                </a:solidFill>
              </a:rPr>
              <a:t>/</a:t>
            </a:r>
            <a:r>
              <a:rPr lang="zh-CN" altLang="en-US" sz="2000" dirty="0">
                <a:solidFill>
                  <a:schemeClr val="bg1"/>
                </a:solidFill>
              </a:rPr>
              <a:t>小时</a:t>
            </a:r>
          </a:p>
        </p:txBody>
      </p:sp>
      <p:graphicFrame>
        <p:nvGraphicFramePr>
          <p:cNvPr id="3" name="表格 2"/>
          <p:cNvGraphicFramePr>
            <a:graphicFrameLocks noGrp="1"/>
          </p:cNvGraphicFramePr>
          <p:nvPr>
            <p:extLst>
              <p:ext uri="{D42A27DB-BD31-4B8C-83A1-F6EECF244321}">
                <p14:modId xmlns:p14="http://schemas.microsoft.com/office/powerpoint/2010/main" val="4020450004"/>
              </p:ext>
            </p:extLst>
          </p:nvPr>
        </p:nvGraphicFramePr>
        <p:xfrm>
          <a:off x="1226821" y="1106719"/>
          <a:ext cx="10341067" cy="3247566"/>
        </p:xfrm>
        <a:graphic>
          <a:graphicData uri="http://schemas.openxmlformats.org/drawingml/2006/table">
            <a:tbl>
              <a:tblPr firstRow="1" firstCol="1" bandRow="1">
                <a:tableStyleId>{5C22544A-7EE6-4342-B048-85BDC9FD1C3A}</a:tableStyleId>
              </a:tblPr>
              <a:tblGrid>
                <a:gridCol w="1327793">
                  <a:extLst>
                    <a:ext uri="{9D8B030D-6E8A-4147-A177-3AD203B41FA5}">
                      <a16:colId xmlns:a16="http://schemas.microsoft.com/office/drawing/2014/main" val="2341649306"/>
                    </a:ext>
                  </a:extLst>
                </a:gridCol>
                <a:gridCol w="3555259">
                  <a:extLst>
                    <a:ext uri="{9D8B030D-6E8A-4147-A177-3AD203B41FA5}">
                      <a16:colId xmlns:a16="http://schemas.microsoft.com/office/drawing/2014/main" val="996111636"/>
                    </a:ext>
                  </a:extLst>
                </a:gridCol>
                <a:gridCol w="2442560">
                  <a:extLst>
                    <a:ext uri="{9D8B030D-6E8A-4147-A177-3AD203B41FA5}">
                      <a16:colId xmlns:a16="http://schemas.microsoft.com/office/drawing/2014/main" val="317606331"/>
                    </a:ext>
                  </a:extLst>
                </a:gridCol>
                <a:gridCol w="3015455">
                  <a:extLst>
                    <a:ext uri="{9D8B030D-6E8A-4147-A177-3AD203B41FA5}">
                      <a16:colId xmlns:a16="http://schemas.microsoft.com/office/drawing/2014/main" val="1890780514"/>
                    </a:ext>
                  </a:extLst>
                </a:gridCol>
              </a:tblGrid>
              <a:tr h="541261">
                <a:tc>
                  <a:txBody>
                    <a:bodyPr/>
                    <a:lstStyle/>
                    <a:p>
                      <a:pPr algn="ctr">
                        <a:spcAft>
                          <a:spcPts val="0"/>
                        </a:spcAft>
                      </a:pPr>
                      <a:r>
                        <a:rPr lang="zh-CN" sz="2000" b="0">
                          <a:effectLst/>
                          <a:latin typeface="黑体" panose="02010609060101010101" pitchFamily="49" charset="-122"/>
                          <a:ea typeface="黑体" panose="02010609060101010101" pitchFamily="49" charset="-122"/>
                        </a:rPr>
                        <a:t>姓名</a:t>
                      </a:r>
                      <a:endParaRPr lang="zh-CN" sz="2000" b="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nchor="ctr"/>
                </a:tc>
                <a:tc>
                  <a:txBody>
                    <a:bodyPr/>
                    <a:lstStyle/>
                    <a:p>
                      <a:pPr algn="ctr">
                        <a:spcAft>
                          <a:spcPts val="0"/>
                        </a:spcAft>
                      </a:pPr>
                      <a:r>
                        <a:rPr lang="zh-CN" sz="2000" b="0">
                          <a:effectLst/>
                          <a:latin typeface="黑体" panose="02010609060101010101" pitchFamily="49" charset="-122"/>
                          <a:ea typeface="黑体" panose="02010609060101010101" pitchFamily="49" charset="-122"/>
                        </a:rPr>
                        <a:t>工作分配</a:t>
                      </a:r>
                      <a:endParaRPr lang="zh-CN" sz="2000" b="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nchor="ctr"/>
                </a:tc>
                <a:tc>
                  <a:txBody>
                    <a:bodyPr/>
                    <a:lstStyle/>
                    <a:p>
                      <a:pPr algn="ctr">
                        <a:spcAft>
                          <a:spcPts val="0"/>
                        </a:spcAft>
                      </a:pPr>
                      <a:r>
                        <a:rPr lang="zh-CN" sz="2000" b="0" dirty="0">
                          <a:effectLst/>
                          <a:latin typeface="黑体" panose="02010609060101010101" pitchFamily="49" charset="-122"/>
                          <a:ea typeface="黑体" panose="02010609060101010101" pitchFamily="49" charset="-122"/>
                        </a:rPr>
                        <a:t>时薪（元</a:t>
                      </a:r>
                      <a:r>
                        <a:rPr lang="en-US" sz="2000" b="0" dirty="0">
                          <a:effectLst/>
                          <a:latin typeface="黑体" panose="02010609060101010101" pitchFamily="49" charset="-122"/>
                          <a:ea typeface="黑体" panose="02010609060101010101" pitchFamily="49" charset="-122"/>
                        </a:rPr>
                        <a:t>/</a:t>
                      </a:r>
                      <a:r>
                        <a:rPr lang="zh-CN" sz="2000" b="0" dirty="0">
                          <a:effectLst/>
                          <a:latin typeface="黑体" panose="02010609060101010101" pitchFamily="49" charset="-122"/>
                          <a:ea typeface="黑体" panose="02010609060101010101" pitchFamily="49" charset="-122"/>
                        </a:rPr>
                        <a:t>小时）</a:t>
                      </a:r>
                      <a:endParaRPr lang="zh-CN" sz="2000" b="0" dirty="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nchor="ctr"/>
                </a:tc>
                <a:tc>
                  <a:txBody>
                    <a:bodyPr/>
                    <a:lstStyle/>
                    <a:p>
                      <a:pPr algn="ctr">
                        <a:spcAft>
                          <a:spcPts val="0"/>
                        </a:spcAft>
                      </a:pPr>
                      <a:r>
                        <a:rPr lang="zh-CN" sz="2000" b="0">
                          <a:effectLst/>
                          <a:latin typeface="黑体" panose="02010609060101010101" pitchFamily="49" charset="-122"/>
                          <a:ea typeface="黑体" panose="02010609060101010101" pitchFamily="49" charset="-122"/>
                        </a:rPr>
                        <a:t>加班费（元</a:t>
                      </a:r>
                      <a:r>
                        <a:rPr lang="en-US" sz="2000" b="0">
                          <a:effectLst/>
                          <a:latin typeface="黑体" panose="02010609060101010101" pitchFamily="49" charset="-122"/>
                          <a:ea typeface="黑体" panose="02010609060101010101" pitchFamily="49" charset="-122"/>
                        </a:rPr>
                        <a:t>/</a:t>
                      </a:r>
                      <a:r>
                        <a:rPr lang="zh-CN" sz="2000" b="0">
                          <a:effectLst/>
                          <a:latin typeface="黑体" panose="02010609060101010101" pitchFamily="49" charset="-122"/>
                          <a:ea typeface="黑体" panose="02010609060101010101" pitchFamily="49" charset="-122"/>
                        </a:rPr>
                        <a:t>小时）</a:t>
                      </a:r>
                      <a:endParaRPr lang="zh-CN" sz="2000" b="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nchor="ctr"/>
                </a:tc>
                <a:extLst>
                  <a:ext uri="{0D108BD9-81ED-4DB2-BD59-A6C34878D82A}">
                    <a16:rowId xmlns:a16="http://schemas.microsoft.com/office/drawing/2014/main" val="3758871274"/>
                  </a:ext>
                </a:extLst>
              </a:tr>
              <a:tr h="541261">
                <a:tc>
                  <a:txBody>
                    <a:bodyPr/>
                    <a:lstStyle/>
                    <a:p>
                      <a:pPr algn="ctr">
                        <a:spcAft>
                          <a:spcPts val="0"/>
                        </a:spcAft>
                      </a:pPr>
                      <a:r>
                        <a:rPr lang="zh-CN" sz="2000" b="0">
                          <a:effectLst/>
                          <a:latin typeface="黑体" panose="02010609060101010101" pitchFamily="49" charset="-122"/>
                          <a:ea typeface="黑体" panose="02010609060101010101" pitchFamily="49" charset="-122"/>
                        </a:rPr>
                        <a:t>黄叶轩</a:t>
                      </a:r>
                      <a:endParaRPr lang="zh-CN" sz="2000" b="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nchor="ctr"/>
                </a:tc>
                <a:tc>
                  <a:txBody>
                    <a:bodyPr/>
                    <a:lstStyle/>
                    <a:p>
                      <a:pPr algn="ctr">
                        <a:spcAft>
                          <a:spcPts val="0"/>
                        </a:spcAft>
                      </a:pPr>
                      <a:r>
                        <a:rPr lang="zh-CN" sz="2000" b="0" dirty="0">
                          <a:effectLst/>
                          <a:latin typeface="黑体" panose="02010609060101010101" pitchFamily="49" charset="-122"/>
                          <a:ea typeface="黑体" panose="02010609060101010101" pitchFamily="49" charset="-122"/>
                        </a:rPr>
                        <a:t>项目经理</a:t>
                      </a:r>
                      <a:endParaRPr lang="zh-CN" sz="2000" b="0" dirty="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nchor="ctr"/>
                </a:tc>
                <a:tc>
                  <a:txBody>
                    <a:bodyPr/>
                    <a:lstStyle/>
                    <a:p>
                      <a:pPr algn="ctr">
                        <a:spcAft>
                          <a:spcPts val="0"/>
                        </a:spcAft>
                      </a:pPr>
                      <a:r>
                        <a:rPr lang="en-US" sz="2000" b="0">
                          <a:effectLst/>
                          <a:latin typeface="黑体" panose="02010609060101010101" pitchFamily="49" charset="-122"/>
                          <a:ea typeface="黑体" panose="02010609060101010101" pitchFamily="49" charset="-122"/>
                        </a:rPr>
                        <a:t>69.34</a:t>
                      </a:r>
                      <a:endParaRPr lang="zh-CN" sz="2000" b="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nchor="ctr"/>
                </a:tc>
                <a:tc>
                  <a:txBody>
                    <a:bodyPr/>
                    <a:lstStyle/>
                    <a:p>
                      <a:pPr algn="ctr">
                        <a:spcAft>
                          <a:spcPts val="0"/>
                        </a:spcAft>
                      </a:pPr>
                      <a:r>
                        <a:rPr lang="en-US" sz="2000" b="0">
                          <a:effectLst/>
                          <a:latin typeface="黑体" panose="02010609060101010101" pitchFamily="49" charset="-122"/>
                          <a:ea typeface="黑体" panose="02010609060101010101" pitchFamily="49" charset="-122"/>
                        </a:rPr>
                        <a:t>69.34</a:t>
                      </a:r>
                      <a:endParaRPr lang="zh-CN" sz="2000" b="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nchor="ctr"/>
                </a:tc>
                <a:extLst>
                  <a:ext uri="{0D108BD9-81ED-4DB2-BD59-A6C34878D82A}">
                    <a16:rowId xmlns:a16="http://schemas.microsoft.com/office/drawing/2014/main" val="835500389"/>
                  </a:ext>
                </a:extLst>
              </a:tr>
              <a:tr h="541261">
                <a:tc>
                  <a:txBody>
                    <a:bodyPr/>
                    <a:lstStyle/>
                    <a:p>
                      <a:pPr algn="ctr">
                        <a:spcAft>
                          <a:spcPts val="0"/>
                        </a:spcAft>
                      </a:pPr>
                      <a:r>
                        <a:rPr lang="zh-CN" sz="2000" b="0">
                          <a:effectLst/>
                          <a:latin typeface="黑体" panose="02010609060101010101" pitchFamily="49" charset="-122"/>
                          <a:ea typeface="黑体" panose="02010609060101010101" pitchFamily="49" charset="-122"/>
                        </a:rPr>
                        <a:t>徐双铅</a:t>
                      </a:r>
                      <a:endParaRPr lang="zh-CN" sz="2000" b="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nchor="ctr"/>
                </a:tc>
                <a:tc>
                  <a:txBody>
                    <a:bodyPr/>
                    <a:lstStyle/>
                    <a:p>
                      <a:pPr algn="ctr">
                        <a:spcAft>
                          <a:spcPts val="0"/>
                        </a:spcAft>
                      </a:pPr>
                      <a:r>
                        <a:rPr lang="zh-CN" altLang="en-US" sz="2000" b="0" dirty="0" smtClean="0">
                          <a:effectLst/>
                          <a:latin typeface="黑体" panose="02010609060101010101" pitchFamily="49" charset="-122"/>
                          <a:ea typeface="黑体" panose="02010609060101010101" pitchFamily="49" charset="-122"/>
                        </a:rPr>
                        <a:t>需求分析员</a:t>
                      </a:r>
                      <a:endParaRPr lang="zh-CN" sz="2000" b="0" dirty="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nchor="ctr"/>
                </a:tc>
                <a:tc>
                  <a:txBody>
                    <a:bodyPr/>
                    <a:lstStyle/>
                    <a:p>
                      <a:pPr algn="ctr">
                        <a:spcAft>
                          <a:spcPts val="0"/>
                        </a:spcAft>
                      </a:pPr>
                      <a:r>
                        <a:rPr lang="en-US" sz="2000" b="0">
                          <a:effectLst/>
                          <a:latin typeface="黑体" panose="02010609060101010101" pitchFamily="49" charset="-122"/>
                          <a:ea typeface="黑体" panose="02010609060101010101" pitchFamily="49" charset="-122"/>
                        </a:rPr>
                        <a:t>69.34</a:t>
                      </a:r>
                      <a:endParaRPr lang="zh-CN" sz="2000" b="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nchor="ctr"/>
                </a:tc>
                <a:tc>
                  <a:txBody>
                    <a:bodyPr/>
                    <a:lstStyle/>
                    <a:p>
                      <a:pPr algn="ctr">
                        <a:spcAft>
                          <a:spcPts val="0"/>
                        </a:spcAft>
                      </a:pPr>
                      <a:r>
                        <a:rPr lang="en-US" sz="2000" b="0">
                          <a:effectLst/>
                          <a:latin typeface="黑体" panose="02010609060101010101" pitchFamily="49" charset="-122"/>
                          <a:ea typeface="黑体" panose="02010609060101010101" pitchFamily="49" charset="-122"/>
                        </a:rPr>
                        <a:t>69.34</a:t>
                      </a:r>
                      <a:endParaRPr lang="zh-CN" sz="2000" b="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nchor="ctr"/>
                </a:tc>
                <a:extLst>
                  <a:ext uri="{0D108BD9-81ED-4DB2-BD59-A6C34878D82A}">
                    <a16:rowId xmlns:a16="http://schemas.microsoft.com/office/drawing/2014/main" val="391529080"/>
                  </a:ext>
                </a:extLst>
              </a:tr>
              <a:tr h="541261">
                <a:tc>
                  <a:txBody>
                    <a:bodyPr/>
                    <a:lstStyle/>
                    <a:p>
                      <a:pPr algn="ctr">
                        <a:spcAft>
                          <a:spcPts val="0"/>
                        </a:spcAft>
                      </a:pPr>
                      <a:r>
                        <a:rPr lang="zh-CN" sz="2000" b="0">
                          <a:effectLst/>
                          <a:latin typeface="黑体" panose="02010609060101010101" pitchFamily="49" charset="-122"/>
                          <a:ea typeface="黑体" panose="02010609060101010101" pitchFamily="49" charset="-122"/>
                        </a:rPr>
                        <a:t>陈俊仁</a:t>
                      </a:r>
                      <a:endParaRPr lang="zh-CN" sz="2000" b="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nchor="ctr"/>
                </a:tc>
                <a:tc>
                  <a:txBody>
                    <a:bodyPr/>
                    <a:lstStyle/>
                    <a:p>
                      <a:pPr algn="ctr">
                        <a:spcAft>
                          <a:spcPts val="0"/>
                        </a:spcAft>
                      </a:pPr>
                      <a:r>
                        <a:rPr lang="zh-CN" sz="2000" b="0">
                          <a:effectLst/>
                          <a:latin typeface="黑体" panose="02010609060101010101" pitchFamily="49" charset="-122"/>
                          <a:ea typeface="黑体" panose="02010609060101010101" pitchFamily="49" charset="-122"/>
                        </a:rPr>
                        <a:t>配置管理员</a:t>
                      </a:r>
                      <a:endParaRPr lang="zh-CN" sz="2000" b="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nchor="ctr"/>
                </a:tc>
                <a:tc>
                  <a:txBody>
                    <a:bodyPr/>
                    <a:lstStyle/>
                    <a:p>
                      <a:pPr algn="ctr">
                        <a:spcAft>
                          <a:spcPts val="0"/>
                        </a:spcAft>
                      </a:pPr>
                      <a:r>
                        <a:rPr lang="en-US" sz="2000" b="0">
                          <a:effectLst/>
                          <a:latin typeface="黑体" panose="02010609060101010101" pitchFamily="49" charset="-122"/>
                          <a:ea typeface="黑体" panose="02010609060101010101" pitchFamily="49" charset="-122"/>
                        </a:rPr>
                        <a:t>69.34</a:t>
                      </a:r>
                      <a:endParaRPr lang="zh-CN" sz="2000" b="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nchor="ctr"/>
                </a:tc>
                <a:tc>
                  <a:txBody>
                    <a:bodyPr/>
                    <a:lstStyle/>
                    <a:p>
                      <a:pPr algn="ctr">
                        <a:spcAft>
                          <a:spcPts val="0"/>
                        </a:spcAft>
                      </a:pPr>
                      <a:r>
                        <a:rPr lang="en-US" sz="2000" b="0">
                          <a:effectLst/>
                          <a:latin typeface="黑体" panose="02010609060101010101" pitchFamily="49" charset="-122"/>
                          <a:ea typeface="黑体" panose="02010609060101010101" pitchFamily="49" charset="-122"/>
                        </a:rPr>
                        <a:t>69.34</a:t>
                      </a:r>
                      <a:endParaRPr lang="zh-CN" sz="2000" b="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nchor="ctr"/>
                </a:tc>
                <a:extLst>
                  <a:ext uri="{0D108BD9-81ED-4DB2-BD59-A6C34878D82A}">
                    <a16:rowId xmlns:a16="http://schemas.microsoft.com/office/drawing/2014/main" val="163432513"/>
                  </a:ext>
                </a:extLst>
              </a:tr>
              <a:tr h="541261">
                <a:tc>
                  <a:txBody>
                    <a:bodyPr/>
                    <a:lstStyle/>
                    <a:p>
                      <a:pPr algn="ctr">
                        <a:spcAft>
                          <a:spcPts val="0"/>
                        </a:spcAft>
                      </a:pPr>
                      <a:r>
                        <a:rPr lang="zh-CN" sz="2000" b="0">
                          <a:effectLst/>
                          <a:latin typeface="黑体" panose="02010609060101010101" pitchFamily="49" charset="-122"/>
                          <a:ea typeface="黑体" panose="02010609060101010101" pitchFamily="49" charset="-122"/>
                        </a:rPr>
                        <a:t>吕迪</a:t>
                      </a:r>
                      <a:endParaRPr lang="zh-CN" sz="2000" b="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nchor="ctr"/>
                </a:tc>
                <a:tc>
                  <a:txBody>
                    <a:bodyPr/>
                    <a:lstStyle/>
                    <a:p>
                      <a:pPr algn="ctr">
                        <a:spcAft>
                          <a:spcPts val="0"/>
                        </a:spcAft>
                      </a:pPr>
                      <a:r>
                        <a:rPr lang="zh-CN" sz="2000" b="0" dirty="0">
                          <a:effectLst/>
                          <a:latin typeface="黑体" panose="02010609060101010101" pitchFamily="49" charset="-122"/>
                          <a:ea typeface="黑体" panose="02010609060101010101" pitchFamily="49" charset="-122"/>
                        </a:rPr>
                        <a:t>会议记录员</a:t>
                      </a:r>
                      <a:endParaRPr lang="zh-CN" sz="2000" b="0" dirty="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nchor="ctr"/>
                </a:tc>
                <a:tc>
                  <a:txBody>
                    <a:bodyPr/>
                    <a:lstStyle/>
                    <a:p>
                      <a:pPr algn="ctr">
                        <a:spcAft>
                          <a:spcPts val="0"/>
                        </a:spcAft>
                      </a:pPr>
                      <a:r>
                        <a:rPr lang="en-US" sz="2000" b="0">
                          <a:effectLst/>
                          <a:latin typeface="黑体" panose="02010609060101010101" pitchFamily="49" charset="-122"/>
                          <a:ea typeface="黑体" panose="02010609060101010101" pitchFamily="49" charset="-122"/>
                        </a:rPr>
                        <a:t>69.34</a:t>
                      </a:r>
                      <a:endParaRPr lang="zh-CN" sz="2000" b="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nchor="ctr"/>
                </a:tc>
                <a:tc>
                  <a:txBody>
                    <a:bodyPr/>
                    <a:lstStyle/>
                    <a:p>
                      <a:pPr algn="ctr">
                        <a:spcAft>
                          <a:spcPts val="0"/>
                        </a:spcAft>
                      </a:pPr>
                      <a:r>
                        <a:rPr lang="en-US" sz="2000" b="0">
                          <a:effectLst/>
                          <a:latin typeface="黑体" panose="02010609060101010101" pitchFamily="49" charset="-122"/>
                          <a:ea typeface="黑体" panose="02010609060101010101" pitchFamily="49" charset="-122"/>
                        </a:rPr>
                        <a:t>69.34</a:t>
                      </a:r>
                      <a:endParaRPr lang="zh-CN" sz="2000" b="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nchor="ctr"/>
                </a:tc>
                <a:extLst>
                  <a:ext uri="{0D108BD9-81ED-4DB2-BD59-A6C34878D82A}">
                    <a16:rowId xmlns:a16="http://schemas.microsoft.com/office/drawing/2014/main" val="14700315"/>
                  </a:ext>
                </a:extLst>
              </a:tr>
              <a:tr h="541261">
                <a:tc>
                  <a:txBody>
                    <a:bodyPr/>
                    <a:lstStyle/>
                    <a:p>
                      <a:pPr algn="ctr">
                        <a:spcAft>
                          <a:spcPts val="0"/>
                        </a:spcAft>
                      </a:pPr>
                      <a:r>
                        <a:rPr lang="zh-CN" sz="2000" b="0">
                          <a:effectLst/>
                          <a:latin typeface="黑体" panose="02010609060101010101" pitchFamily="49" charset="-122"/>
                          <a:ea typeface="黑体" panose="02010609060101010101" pitchFamily="49" charset="-122"/>
                        </a:rPr>
                        <a:t>陈苏民</a:t>
                      </a:r>
                      <a:endParaRPr lang="zh-CN" sz="2000" b="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nchor="ctr"/>
                </a:tc>
                <a:tc>
                  <a:txBody>
                    <a:bodyPr/>
                    <a:lstStyle/>
                    <a:p>
                      <a:pPr algn="ctr">
                        <a:spcAft>
                          <a:spcPts val="0"/>
                        </a:spcAft>
                      </a:pPr>
                      <a:r>
                        <a:rPr lang="zh-CN" altLang="en-US" sz="2000" b="0" u="none" dirty="0" smtClean="0">
                          <a:solidFill>
                            <a:schemeClr val="tx1"/>
                          </a:solidFill>
                          <a:effectLst/>
                          <a:latin typeface="+mn-lt"/>
                          <a:ea typeface="+mn-ea"/>
                          <a:cs typeface="+mn-cs"/>
                        </a:rPr>
                        <a:t>界面原型开发负责人</a:t>
                      </a:r>
                      <a:endParaRPr lang="zh-CN" altLang="zh-CN" sz="2000" b="0" u="none"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4771" marR="64771" marT="0" marB="0" anchor="ctr"/>
                </a:tc>
                <a:tc>
                  <a:txBody>
                    <a:bodyPr/>
                    <a:lstStyle/>
                    <a:p>
                      <a:pPr algn="ctr">
                        <a:spcAft>
                          <a:spcPts val="0"/>
                        </a:spcAft>
                      </a:pPr>
                      <a:r>
                        <a:rPr lang="en-US" sz="2000" b="0">
                          <a:effectLst/>
                          <a:latin typeface="黑体" panose="02010609060101010101" pitchFamily="49" charset="-122"/>
                          <a:ea typeface="黑体" panose="02010609060101010101" pitchFamily="49" charset="-122"/>
                        </a:rPr>
                        <a:t>69.34</a:t>
                      </a:r>
                      <a:endParaRPr lang="zh-CN" sz="2000" b="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nchor="ctr"/>
                </a:tc>
                <a:tc>
                  <a:txBody>
                    <a:bodyPr/>
                    <a:lstStyle/>
                    <a:p>
                      <a:pPr algn="ctr">
                        <a:spcAft>
                          <a:spcPts val="0"/>
                        </a:spcAft>
                      </a:pPr>
                      <a:r>
                        <a:rPr lang="en-US" sz="2000" b="0" dirty="0">
                          <a:effectLst/>
                          <a:latin typeface="黑体" panose="02010609060101010101" pitchFamily="49" charset="-122"/>
                          <a:ea typeface="黑体" panose="02010609060101010101" pitchFamily="49" charset="-122"/>
                        </a:rPr>
                        <a:t>69.34</a:t>
                      </a:r>
                      <a:endParaRPr lang="zh-CN" sz="2000" b="0" dirty="0">
                        <a:effectLst/>
                        <a:latin typeface="黑体" panose="02010609060101010101" pitchFamily="49" charset="-122"/>
                        <a:ea typeface="黑体" panose="02010609060101010101" pitchFamily="49" charset="-122"/>
                        <a:cs typeface="宋体" panose="02010600030101010101" pitchFamily="2" charset="-122"/>
                      </a:endParaRPr>
                    </a:p>
                  </a:txBody>
                  <a:tcPr marL="64771" marR="64771" marT="0" marB="0" anchor="ctr"/>
                </a:tc>
                <a:extLst>
                  <a:ext uri="{0D108BD9-81ED-4DB2-BD59-A6C34878D82A}">
                    <a16:rowId xmlns:a16="http://schemas.microsoft.com/office/drawing/2014/main" val="4129328666"/>
                  </a:ext>
                </a:extLst>
              </a:tr>
            </a:tbl>
          </a:graphicData>
        </a:graphic>
      </p:graphicFrame>
    </p:spTree>
    <p:extLst>
      <p:ext uri="{BB962C8B-B14F-4D97-AF65-F5344CB8AC3E}">
        <p14:creationId xmlns:p14="http://schemas.microsoft.com/office/powerpoint/2010/main" val="405540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637003" y="1182607"/>
            <a:ext cx="1119226" cy="936479"/>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2276585" cy="461665"/>
          </a:xfrm>
          <a:prstGeom prst="rect">
            <a:avLst/>
          </a:prstGeom>
        </p:spPr>
        <p:txBody>
          <a:bodyPr wrap="none">
            <a:spAutoFit/>
          </a:bodyPr>
          <a:lstStyle/>
          <a:p>
            <a:pPr lvl="0"/>
            <a:r>
              <a:rPr lang="en-US" altLang="zh-CN" sz="2400" b="1" dirty="0"/>
              <a:t>9.</a:t>
            </a:r>
            <a:r>
              <a:rPr lang="zh-CN" altLang="zh-CN" sz="2400" b="1" dirty="0"/>
              <a:t>成本管理计划</a:t>
            </a:r>
          </a:p>
        </p:txBody>
      </p:sp>
      <p:sp>
        <p:nvSpPr>
          <p:cNvPr id="7" name="矩形 6"/>
          <p:cNvSpPr/>
          <p:nvPr/>
        </p:nvSpPr>
        <p:spPr>
          <a:xfrm>
            <a:off x="742736" y="1353018"/>
            <a:ext cx="1503212" cy="523220"/>
          </a:xfrm>
          <a:prstGeom prst="rect">
            <a:avLst/>
          </a:prstGeom>
        </p:spPr>
        <p:txBody>
          <a:bodyPr wrap="square">
            <a:spAutoFit/>
          </a:bodyPr>
          <a:lstStyle/>
          <a:p>
            <a:r>
              <a:rPr lang="zh-CN" altLang="en-US" sz="2800" b="1" dirty="0" smtClean="0">
                <a:solidFill>
                  <a:schemeClr val="bg1"/>
                </a:solidFill>
                <a:latin typeface="黑体" panose="02010609060101010101" pitchFamily="49" charset="-122"/>
                <a:ea typeface="黑体" panose="02010609060101010101" pitchFamily="49" charset="-122"/>
              </a:rPr>
              <a:t>预算</a:t>
            </a:r>
            <a:endParaRPr lang="zh-CN" altLang="en-US" sz="2800" b="1" dirty="0">
              <a:solidFill>
                <a:schemeClr val="bg1"/>
              </a:solidFill>
              <a:latin typeface="黑体" panose="02010609060101010101" pitchFamily="49" charset="-122"/>
              <a:ea typeface="黑体" panose="02010609060101010101" pitchFamily="49"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95028117"/>
              </p:ext>
            </p:extLst>
          </p:nvPr>
        </p:nvGraphicFramePr>
        <p:xfrm>
          <a:off x="2245948" y="1249664"/>
          <a:ext cx="7741938" cy="4466290"/>
        </p:xfrm>
        <a:graphic>
          <a:graphicData uri="http://schemas.openxmlformats.org/drawingml/2006/table">
            <a:tbl>
              <a:tblPr firstRow="1" bandRow="1">
                <a:tableStyleId>{5C22544A-7EE6-4342-B048-85BDC9FD1C3A}</a:tableStyleId>
              </a:tblPr>
              <a:tblGrid>
                <a:gridCol w="2435383">
                  <a:extLst>
                    <a:ext uri="{9D8B030D-6E8A-4147-A177-3AD203B41FA5}">
                      <a16:colId xmlns:a16="http://schemas.microsoft.com/office/drawing/2014/main" val="2655899443"/>
                    </a:ext>
                  </a:extLst>
                </a:gridCol>
                <a:gridCol w="1415920">
                  <a:extLst>
                    <a:ext uri="{9D8B030D-6E8A-4147-A177-3AD203B41FA5}">
                      <a16:colId xmlns:a16="http://schemas.microsoft.com/office/drawing/2014/main" val="3380373319"/>
                    </a:ext>
                  </a:extLst>
                </a:gridCol>
                <a:gridCol w="1688092">
                  <a:extLst>
                    <a:ext uri="{9D8B030D-6E8A-4147-A177-3AD203B41FA5}">
                      <a16:colId xmlns:a16="http://schemas.microsoft.com/office/drawing/2014/main" val="1360006712"/>
                    </a:ext>
                  </a:extLst>
                </a:gridCol>
                <a:gridCol w="2202543">
                  <a:extLst>
                    <a:ext uri="{9D8B030D-6E8A-4147-A177-3AD203B41FA5}">
                      <a16:colId xmlns:a16="http://schemas.microsoft.com/office/drawing/2014/main" val="3873802776"/>
                    </a:ext>
                  </a:extLst>
                </a:gridCol>
              </a:tblGrid>
              <a:tr h="378581">
                <a:tc rowSpan="2">
                  <a:txBody>
                    <a:bodyPr/>
                    <a:lstStyle/>
                    <a:p>
                      <a:pPr algn="ctr"/>
                      <a:r>
                        <a:rPr lang="zh-CN" altLang="en-US" dirty="0" smtClean="0"/>
                        <a:t>项目进程</a:t>
                      </a:r>
                      <a:endParaRPr lang="zh-CN" altLang="en-US" dirty="0"/>
                    </a:p>
                  </a:txBody>
                  <a:tcPr/>
                </a:tc>
                <a:tc gridSpan="2">
                  <a:txBody>
                    <a:bodyPr/>
                    <a:lstStyle/>
                    <a:p>
                      <a:pPr algn="ctr"/>
                      <a:r>
                        <a:rPr lang="zh-CN" altLang="zh-CN" sz="1800" b="1" kern="1200" dirty="0" smtClean="0">
                          <a:solidFill>
                            <a:schemeClr val="lt1"/>
                          </a:solidFill>
                          <a:effectLst/>
                          <a:latin typeface="+mn-lt"/>
                          <a:ea typeface="+mn-ea"/>
                          <a:cs typeface="+mn-cs"/>
                        </a:rPr>
                        <a:t>货币资金</a:t>
                      </a:r>
                      <a:endParaRPr lang="zh-CN" altLang="en-US" dirty="0"/>
                    </a:p>
                  </a:txBody>
                  <a:tcPr/>
                </a:tc>
                <a:tc hMerge="1">
                  <a:txBody>
                    <a:bodyPr/>
                    <a:lstStyle/>
                    <a:p>
                      <a:endParaRPr lang="zh-CN" altLang="en-US"/>
                    </a:p>
                  </a:txBody>
                  <a:tcPr/>
                </a:tc>
                <a:tc rowSpan="2">
                  <a:txBody>
                    <a:bodyPr/>
                    <a:lstStyle/>
                    <a:p>
                      <a:pPr algn="ctr"/>
                      <a:r>
                        <a:rPr lang="zh-CN" altLang="zh-CN" sz="1800" b="1" kern="1200" dirty="0" smtClean="0">
                          <a:solidFill>
                            <a:schemeClr val="lt1"/>
                          </a:solidFill>
                          <a:effectLst/>
                          <a:latin typeface="+mn-lt"/>
                          <a:ea typeface="+mn-ea"/>
                          <a:cs typeface="+mn-cs"/>
                        </a:rPr>
                        <a:t>备注</a:t>
                      </a:r>
                      <a:endParaRPr lang="zh-CN" altLang="en-US" dirty="0"/>
                    </a:p>
                  </a:txBody>
                  <a:tcPr/>
                </a:tc>
                <a:extLst>
                  <a:ext uri="{0D108BD9-81ED-4DB2-BD59-A6C34878D82A}">
                    <a16:rowId xmlns:a16="http://schemas.microsoft.com/office/drawing/2014/main" val="2460576627"/>
                  </a:ext>
                </a:extLst>
              </a:tr>
              <a:tr h="378581">
                <a:tc vMerge="1">
                  <a:txBody>
                    <a:bodyPr/>
                    <a:lstStyle/>
                    <a:p>
                      <a:endParaRPr lang="zh-CN" altLang="en-US"/>
                    </a:p>
                  </a:txBody>
                  <a:tcPr/>
                </a:tc>
                <a:tc>
                  <a:txBody>
                    <a:bodyPr/>
                    <a:lstStyle/>
                    <a:p>
                      <a:pPr algn="ctr"/>
                      <a:r>
                        <a:rPr lang="zh-CN" altLang="zh-CN" sz="1800" b="1" kern="1200" dirty="0" smtClean="0">
                          <a:solidFill>
                            <a:schemeClr val="bg1"/>
                          </a:solidFill>
                          <a:effectLst/>
                          <a:latin typeface="+mn-lt"/>
                          <a:ea typeface="+mn-ea"/>
                          <a:cs typeface="+mn-cs"/>
                        </a:rPr>
                        <a:t>月度计划</a:t>
                      </a:r>
                      <a:endParaRPr lang="zh-CN" altLang="en-US" b="1" dirty="0">
                        <a:solidFill>
                          <a:schemeClr val="bg1"/>
                        </a:solidFill>
                      </a:endParaRPr>
                    </a:p>
                  </a:txBody>
                  <a:tcPr>
                    <a:lnR w="12700" cap="flat" cmpd="sng" algn="ctr">
                      <a:solidFill>
                        <a:schemeClr val="bg1"/>
                      </a:solidFill>
                      <a:prstDash val="solid"/>
                      <a:round/>
                      <a:headEnd type="none" w="med" len="med"/>
                      <a:tailEnd type="none" w="med" len="med"/>
                    </a:lnR>
                    <a:solidFill>
                      <a:schemeClr val="accent1"/>
                    </a:solidFill>
                  </a:tcPr>
                </a:tc>
                <a:tc>
                  <a:txBody>
                    <a:bodyPr/>
                    <a:lstStyle/>
                    <a:p>
                      <a:pPr algn="ctr"/>
                      <a:r>
                        <a:rPr lang="zh-CN" altLang="zh-CN" sz="1800" b="1" kern="1200" dirty="0" smtClean="0">
                          <a:solidFill>
                            <a:schemeClr val="bg1"/>
                          </a:solidFill>
                          <a:effectLst/>
                          <a:latin typeface="+mn-lt"/>
                          <a:ea typeface="+mn-ea"/>
                          <a:cs typeface="+mn-cs"/>
                        </a:rPr>
                        <a:t>年度计划</a:t>
                      </a:r>
                      <a:endParaRPr lang="zh-CN" altLang="en-US" b="1" dirty="0">
                        <a:solidFill>
                          <a:schemeClr val="bg1"/>
                        </a:solidFill>
                      </a:endParaRPr>
                    </a:p>
                  </a:txBody>
                  <a:tcPr>
                    <a:lnL w="12700" cap="flat" cmpd="sng" algn="ctr">
                      <a:solidFill>
                        <a:schemeClr val="bg1"/>
                      </a:solidFill>
                      <a:prstDash val="solid"/>
                      <a:round/>
                      <a:headEnd type="none" w="med" len="med"/>
                      <a:tailEnd type="none" w="med" len="med"/>
                    </a:lnL>
                    <a:solidFill>
                      <a:schemeClr val="accent1"/>
                    </a:solidFill>
                  </a:tcPr>
                </a:tc>
                <a:tc vMerge="1">
                  <a:txBody>
                    <a:bodyPr/>
                    <a:lstStyle/>
                    <a:p>
                      <a:endParaRPr lang="zh-CN" altLang="en-US"/>
                    </a:p>
                  </a:txBody>
                  <a:tcPr/>
                </a:tc>
                <a:extLst>
                  <a:ext uri="{0D108BD9-81ED-4DB2-BD59-A6C34878D82A}">
                    <a16:rowId xmlns:a16="http://schemas.microsoft.com/office/drawing/2014/main" val="3380423985"/>
                  </a:ext>
                </a:extLst>
              </a:tr>
              <a:tr h="5087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一、初期投入资金</a:t>
                      </a:r>
                      <a:endParaRPr lang="zh-CN" altLang="en-US" dirty="0" smtClean="0"/>
                    </a:p>
                  </a:txBody>
                  <a:tcPr/>
                </a:tc>
                <a:tc>
                  <a:txBody>
                    <a:bodyPr/>
                    <a:lstStyle/>
                    <a:p>
                      <a:pPr algn="ctr"/>
                      <a:r>
                        <a:rPr lang="en-US" altLang="zh-CN" b="1" dirty="0" smtClean="0"/>
                        <a:t>/</a:t>
                      </a:r>
                      <a:endParaRPr lang="zh-CN" altLang="en-US" b="1" dirty="0"/>
                    </a:p>
                  </a:txBody>
                  <a:tcPr>
                    <a:lnR w="12700" cap="flat" cmpd="sng" algn="ctr">
                      <a:solidFill>
                        <a:schemeClr val="bg1"/>
                      </a:solidFill>
                      <a:prstDash val="solid"/>
                      <a:round/>
                      <a:headEnd type="none" w="med" len="med"/>
                      <a:tailEnd type="none" w="med" len="med"/>
                    </a:lnR>
                  </a:tcPr>
                </a:tc>
                <a:tc>
                  <a:txBody>
                    <a:bodyPr/>
                    <a:lstStyle/>
                    <a:p>
                      <a:pPr algn="ctr"/>
                      <a:r>
                        <a:rPr lang="en-US" altLang="zh-CN" b="1" dirty="0" smtClean="0"/>
                        <a:t>/</a:t>
                      </a:r>
                      <a:endParaRPr lang="zh-CN" altLang="en-US" b="1" dirty="0"/>
                    </a:p>
                  </a:txBody>
                  <a:tcPr>
                    <a:lnL w="12700" cap="flat" cmpd="sng" algn="ctr">
                      <a:solidFill>
                        <a:schemeClr val="bg1"/>
                      </a:solidFill>
                      <a:prstDash val="solid"/>
                      <a:round/>
                      <a:headEnd type="none" w="med" len="med"/>
                      <a:tailEnd type="none" w="med" len="med"/>
                    </a:lnL>
                  </a:tcPr>
                </a:tc>
                <a:tc>
                  <a:txBody>
                    <a:bodyPr/>
                    <a:lstStyle/>
                    <a:p>
                      <a:pPr algn="ctr"/>
                      <a:r>
                        <a:rPr lang="en-US" altLang="zh-CN" b="1" dirty="0" smtClean="0"/>
                        <a:t>/</a:t>
                      </a:r>
                      <a:endParaRPr lang="zh-CN" altLang="en-US" b="1" dirty="0"/>
                    </a:p>
                  </a:txBody>
                  <a:tcPr/>
                </a:tc>
                <a:extLst>
                  <a:ext uri="{0D108BD9-81ED-4DB2-BD59-A6C34878D82A}">
                    <a16:rowId xmlns:a16="http://schemas.microsoft.com/office/drawing/2014/main" val="2163184090"/>
                  </a:ext>
                </a:extLst>
              </a:tr>
              <a:tr h="6073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smtClean="0">
                          <a:solidFill>
                            <a:srgbClr val="000000"/>
                          </a:solidFill>
                          <a:effectLst/>
                          <a:latin typeface="宋体" panose="02010600030101010101" pitchFamily="2" charset="-122"/>
                          <a:ea typeface="+mn-ea"/>
                          <a:cs typeface="宋体" panose="02010600030101010101" pitchFamily="2" charset="-122"/>
                        </a:rPr>
                        <a:t>（</a:t>
                      </a:r>
                      <a:r>
                        <a:rPr lang="en-US" altLang="zh-CN" sz="1800" kern="100" dirty="0" smtClean="0">
                          <a:solidFill>
                            <a:srgbClr val="000000"/>
                          </a:solidFill>
                          <a:effectLst/>
                          <a:latin typeface="宋体" panose="02010600030101010101" pitchFamily="2" charset="-122"/>
                          <a:ea typeface="+mn-ea"/>
                          <a:cs typeface="宋体" panose="02010600030101010101" pitchFamily="2" charset="-122"/>
                        </a:rPr>
                        <a:t>1</a:t>
                      </a:r>
                      <a:r>
                        <a:rPr lang="zh-CN" altLang="zh-CN" sz="1800" kern="100" dirty="0" smtClean="0">
                          <a:solidFill>
                            <a:srgbClr val="000000"/>
                          </a:solidFill>
                          <a:effectLst/>
                          <a:latin typeface="宋体" panose="02010600030101010101" pitchFamily="2" charset="-122"/>
                          <a:ea typeface="+mn-ea"/>
                          <a:cs typeface="宋体" panose="02010600030101010101" pitchFamily="2" charset="-122"/>
                        </a:rPr>
                        <a:t>）电子书</a:t>
                      </a:r>
                      <a:endParaRPr lang="zh-CN" altLang="zh-CN" sz="1800" kern="100" dirty="0" smtClean="0">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dirty="0"/>
                    </a:p>
                  </a:txBody>
                  <a:tcPr/>
                </a:tc>
                <a:tc>
                  <a:txBody>
                    <a:bodyPr/>
                    <a:lstStyle/>
                    <a:p>
                      <a:pPr algn="ctr"/>
                      <a:r>
                        <a:rPr lang="en-US" altLang="zh-CN" b="1" dirty="0" smtClean="0"/>
                        <a:t>/</a:t>
                      </a:r>
                      <a:endParaRPr lang="zh-CN" altLang="en-US" b="1" dirty="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r>
                        <a:rPr lang="zh-CN" altLang="zh-CN" sz="1800" kern="1200" dirty="0" smtClean="0">
                          <a:solidFill>
                            <a:schemeClr val="dk1"/>
                          </a:solidFill>
                          <a:effectLst/>
                          <a:latin typeface="+mn-lt"/>
                          <a:ea typeface="+mn-ea"/>
                          <a:cs typeface="+mn-cs"/>
                        </a:rPr>
                        <a:t>网上资源学习使用暂无费用</a:t>
                      </a:r>
                      <a:endParaRPr lang="zh-CN" altLang="en-US" dirty="0"/>
                    </a:p>
                  </a:txBody>
                  <a:tcPr/>
                </a:tc>
                <a:extLst>
                  <a:ext uri="{0D108BD9-81ED-4DB2-BD59-A6C34878D82A}">
                    <a16:rowId xmlns:a16="http://schemas.microsoft.com/office/drawing/2014/main" val="2382265213"/>
                  </a:ext>
                </a:extLst>
              </a:tr>
              <a:tr h="5486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smtClean="0">
                          <a:solidFill>
                            <a:srgbClr val="000000"/>
                          </a:solidFill>
                          <a:effectLst/>
                          <a:latin typeface="宋体" panose="02010600030101010101" pitchFamily="2" charset="-122"/>
                          <a:ea typeface="+mn-ea"/>
                          <a:cs typeface="宋体" panose="02010600030101010101" pitchFamily="2" charset="-122"/>
                        </a:rPr>
                        <a:t>（</a:t>
                      </a:r>
                      <a:r>
                        <a:rPr lang="en-US" altLang="zh-CN" sz="1800" kern="100" dirty="0" smtClean="0">
                          <a:solidFill>
                            <a:srgbClr val="000000"/>
                          </a:solidFill>
                          <a:effectLst/>
                          <a:latin typeface="宋体" panose="02010600030101010101" pitchFamily="2" charset="-122"/>
                          <a:ea typeface="+mn-ea"/>
                          <a:cs typeface="宋体" panose="02010600030101010101" pitchFamily="2" charset="-122"/>
                        </a:rPr>
                        <a:t>2</a:t>
                      </a:r>
                      <a:r>
                        <a:rPr lang="zh-CN" altLang="zh-CN" sz="1800" kern="100" dirty="0" smtClean="0">
                          <a:solidFill>
                            <a:srgbClr val="000000"/>
                          </a:solidFill>
                          <a:effectLst/>
                          <a:latin typeface="宋体" panose="02010600030101010101" pitchFamily="2" charset="-122"/>
                          <a:ea typeface="+mn-ea"/>
                          <a:cs typeface="宋体" panose="02010600030101010101" pitchFamily="2" charset="-122"/>
                        </a:rPr>
                        <a:t>）</a:t>
                      </a:r>
                      <a:r>
                        <a:rPr lang="en-US" altLang="zh-CN" sz="1800" kern="100" dirty="0" smtClean="0">
                          <a:solidFill>
                            <a:srgbClr val="000000"/>
                          </a:solidFill>
                          <a:effectLst/>
                          <a:latin typeface="宋体" panose="02010600030101010101" pitchFamily="2" charset="-122"/>
                          <a:ea typeface="+mn-ea"/>
                          <a:cs typeface="宋体" panose="02010600030101010101" pitchFamily="2" charset="-122"/>
                        </a:rPr>
                        <a:t>UML</a:t>
                      </a:r>
                      <a:r>
                        <a:rPr lang="zh-CN" altLang="zh-CN" sz="1800" kern="100" dirty="0" smtClean="0">
                          <a:solidFill>
                            <a:srgbClr val="000000"/>
                          </a:solidFill>
                          <a:effectLst/>
                          <a:latin typeface="宋体" panose="02010600030101010101" pitchFamily="2" charset="-122"/>
                          <a:ea typeface="+mn-ea"/>
                          <a:cs typeface="宋体" panose="02010600030101010101" pitchFamily="2" charset="-122"/>
                        </a:rPr>
                        <a:t>建模工具</a:t>
                      </a:r>
                      <a:endParaRPr lang="zh-CN" altLang="zh-CN" sz="1800" kern="100" dirty="0" smtClean="0">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r>
                        <a:rPr lang="zh-CN" altLang="en-US" sz="1800" kern="1200" dirty="0" smtClean="0">
                          <a:solidFill>
                            <a:schemeClr val="dk1"/>
                          </a:solidFill>
                          <a:effectLst/>
                          <a:latin typeface="+mn-lt"/>
                          <a:ea typeface="+mn-ea"/>
                          <a:cs typeface="+mn-cs"/>
                        </a:rPr>
                        <a:t>网上有破解版或是教育版暂无费用</a:t>
                      </a:r>
                      <a:endParaRPr lang="zh-CN" altLang="en-US" dirty="0"/>
                    </a:p>
                  </a:txBody>
                  <a:tcPr/>
                </a:tc>
                <a:extLst>
                  <a:ext uri="{0D108BD9-81ED-4DB2-BD59-A6C34878D82A}">
                    <a16:rowId xmlns:a16="http://schemas.microsoft.com/office/drawing/2014/main" val="3962481166"/>
                  </a:ext>
                </a:extLst>
              </a:tr>
              <a:tr h="6073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smtClean="0">
                          <a:solidFill>
                            <a:srgbClr val="000000"/>
                          </a:solidFill>
                          <a:effectLst/>
                          <a:latin typeface="宋体" panose="02010600030101010101" pitchFamily="2" charset="-122"/>
                          <a:ea typeface="+mn-ea"/>
                          <a:cs typeface="宋体" panose="02010600030101010101" pitchFamily="2" charset="-122"/>
                        </a:rPr>
                        <a:t>（</a:t>
                      </a:r>
                      <a:r>
                        <a:rPr lang="en-US" altLang="zh-CN" sz="1800" kern="100" dirty="0" smtClean="0">
                          <a:solidFill>
                            <a:srgbClr val="000000"/>
                          </a:solidFill>
                          <a:effectLst/>
                          <a:latin typeface="宋体" panose="02010600030101010101" pitchFamily="2" charset="-122"/>
                          <a:ea typeface="+mn-ea"/>
                          <a:cs typeface="宋体" panose="02010600030101010101" pitchFamily="2" charset="-122"/>
                        </a:rPr>
                        <a:t>3</a:t>
                      </a:r>
                      <a:r>
                        <a:rPr lang="zh-CN" altLang="zh-CN" sz="1800" kern="100" dirty="0" smtClean="0">
                          <a:solidFill>
                            <a:srgbClr val="000000"/>
                          </a:solidFill>
                          <a:effectLst/>
                          <a:latin typeface="宋体" panose="02010600030101010101" pitchFamily="2" charset="-122"/>
                          <a:ea typeface="+mn-ea"/>
                          <a:cs typeface="宋体" panose="02010600030101010101" pitchFamily="2" charset="-122"/>
                        </a:rPr>
                        <a:t>）</a:t>
                      </a:r>
                      <a:r>
                        <a:rPr lang="en-US" altLang="zh-CN" sz="1800" kern="100" dirty="0" err="1" smtClean="0">
                          <a:solidFill>
                            <a:srgbClr val="000000"/>
                          </a:solidFill>
                          <a:effectLst/>
                          <a:latin typeface="宋体" panose="02010600030101010101" pitchFamily="2" charset="-122"/>
                          <a:ea typeface="+mn-ea"/>
                          <a:cs typeface="宋体" panose="02010600030101010101" pitchFamily="2" charset="-122"/>
                        </a:rPr>
                        <a:t>AxureRP</a:t>
                      </a:r>
                      <a:endParaRPr lang="zh-CN" altLang="zh-CN" sz="1800" kern="100" dirty="0" smtClean="0">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r>
                        <a:rPr lang="zh-CN" altLang="zh-CN" sz="1800" u="none" kern="1200" dirty="0" smtClean="0">
                          <a:solidFill>
                            <a:schemeClr val="dk1"/>
                          </a:solidFill>
                          <a:effectLst/>
                          <a:latin typeface="+mn-lt"/>
                          <a:ea typeface="+mn-ea"/>
                          <a:cs typeface="+mn-cs"/>
                        </a:rPr>
                        <a:t>网上有破解版或是教育版暂无费用</a:t>
                      </a:r>
                      <a:endParaRPr lang="zh-CN" altLang="en-US" u="none" dirty="0"/>
                    </a:p>
                  </a:txBody>
                  <a:tcPr/>
                </a:tc>
                <a:extLst>
                  <a:ext uri="{0D108BD9-81ED-4DB2-BD59-A6C34878D82A}">
                    <a16:rowId xmlns:a16="http://schemas.microsoft.com/office/drawing/2014/main" val="2748108923"/>
                  </a:ext>
                </a:extLst>
              </a:tr>
              <a:tr h="6073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smtClean="0">
                          <a:solidFill>
                            <a:srgbClr val="000000"/>
                          </a:solidFill>
                          <a:effectLst/>
                          <a:latin typeface="宋体" panose="02010600030101010101" pitchFamily="2" charset="-122"/>
                          <a:ea typeface="+mn-ea"/>
                          <a:cs typeface="宋体" panose="02010600030101010101" pitchFamily="2" charset="-122"/>
                        </a:rPr>
                        <a:t>（</a:t>
                      </a:r>
                      <a:r>
                        <a:rPr lang="en-US" altLang="zh-CN" sz="1800" kern="100" dirty="0" smtClean="0">
                          <a:solidFill>
                            <a:srgbClr val="000000"/>
                          </a:solidFill>
                          <a:effectLst/>
                          <a:latin typeface="宋体" panose="02010600030101010101" pitchFamily="2" charset="-122"/>
                          <a:ea typeface="+mn-ea"/>
                          <a:cs typeface="宋体" panose="02010600030101010101" pitchFamily="2" charset="-122"/>
                        </a:rPr>
                        <a:t>4</a:t>
                      </a:r>
                      <a:r>
                        <a:rPr lang="zh-CN" altLang="zh-CN" sz="1800" kern="100" dirty="0" smtClean="0">
                          <a:solidFill>
                            <a:srgbClr val="000000"/>
                          </a:solidFill>
                          <a:effectLst/>
                          <a:latin typeface="宋体" panose="02010600030101010101" pitchFamily="2" charset="-122"/>
                          <a:ea typeface="+mn-ea"/>
                          <a:cs typeface="宋体" panose="02010600030101010101" pitchFamily="2" charset="-122"/>
                        </a:rPr>
                        <a:t>）</a:t>
                      </a:r>
                      <a:r>
                        <a:rPr lang="en-US" altLang="zh-CN" sz="1800" kern="100" dirty="0" smtClean="0">
                          <a:solidFill>
                            <a:srgbClr val="000000"/>
                          </a:solidFill>
                          <a:effectLst/>
                          <a:latin typeface="宋体" panose="02010600030101010101" pitchFamily="2" charset="-122"/>
                          <a:ea typeface="+mn-ea"/>
                          <a:cs typeface="宋体" panose="02010600030101010101" pitchFamily="2" charset="-122"/>
                        </a:rPr>
                        <a:t>Office</a:t>
                      </a:r>
                      <a:endParaRPr lang="zh-CN" altLang="zh-CN" sz="1800" kern="100" dirty="0" smtClean="0">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r>
                        <a:rPr lang="zh-CN" altLang="zh-CN" sz="1800" u="none" kern="1200" dirty="0" smtClean="0">
                          <a:solidFill>
                            <a:schemeClr val="dk1"/>
                          </a:solidFill>
                          <a:effectLst/>
                          <a:latin typeface="+mn-lt"/>
                          <a:ea typeface="+mn-ea"/>
                          <a:cs typeface="+mn-cs"/>
                        </a:rPr>
                        <a:t>网上有破解版或是教育版暂无费用</a:t>
                      </a:r>
                      <a:endParaRPr lang="zh-CN" altLang="en-US" u="none" dirty="0"/>
                    </a:p>
                  </a:txBody>
                  <a:tcPr/>
                </a:tc>
                <a:extLst>
                  <a:ext uri="{0D108BD9-81ED-4DB2-BD59-A6C34878D82A}">
                    <a16:rowId xmlns:a16="http://schemas.microsoft.com/office/drawing/2014/main" val="3733486988"/>
                  </a:ext>
                </a:extLst>
              </a:tr>
              <a:tr h="6073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smtClean="0">
                          <a:solidFill>
                            <a:srgbClr val="000000"/>
                          </a:solidFill>
                          <a:effectLst/>
                          <a:latin typeface="宋体" panose="02010600030101010101" pitchFamily="2" charset="-122"/>
                          <a:ea typeface="+mn-ea"/>
                          <a:cs typeface="宋体" panose="02010600030101010101" pitchFamily="2" charset="-122"/>
                        </a:rPr>
                        <a:t> (5) </a:t>
                      </a:r>
                      <a:r>
                        <a:rPr lang="en-US" altLang="zh-CN" sz="1800" kern="100" dirty="0" err="1" smtClean="0">
                          <a:solidFill>
                            <a:srgbClr val="000000"/>
                          </a:solidFill>
                          <a:effectLst/>
                          <a:latin typeface="宋体" panose="02010600030101010101" pitchFamily="2" charset="-122"/>
                          <a:ea typeface="+mn-ea"/>
                          <a:cs typeface="宋体" panose="02010600030101010101" pitchFamily="2" charset="-122"/>
                        </a:rPr>
                        <a:t>Vmware</a:t>
                      </a:r>
                      <a:endParaRPr lang="zh-CN" altLang="zh-CN" sz="1800" kern="100" dirty="0" smtClean="0">
                        <a:effectLst/>
                        <a:latin typeface="宋体" panose="02010600030101010101" pitchFamily="2" charset="-122"/>
                        <a:ea typeface="宋体" panose="02010600030101010101" pitchFamily="2" charset="-122"/>
                        <a:cs typeface="宋体" panose="02010600030101010101" pitchFamily="2"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r>
                        <a:rPr lang="zh-CN" altLang="zh-CN" sz="1800" u="none" kern="1200" dirty="0" smtClean="0">
                          <a:solidFill>
                            <a:schemeClr val="dk1"/>
                          </a:solidFill>
                          <a:effectLst/>
                          <a:latin typeface="+mn-lt"/>
                          <a:ea typeface="+mn-ea"/>
                          <a:cs typeface="+mn-cs"/>
                        </a:rPr>
                        <a:t>网上有破解版或是教育版暂无费用</a:t>
                      </a:r>
                      <a:endParaRPr lang="zh-CN" altLang="en-US" u="none" dirty="0"/>
                    </a:p>
                  </a:txBody>
                  <a:tcPr/>
                </a:tc>
                <a:extLst>
                  <a:ext uri="{0D108BD9-81ED-4DB2-BD59-A6C34878D82A}">
                    <a16:rowId xmlns:a16="http://schemas.microsoft.com/office/drawing/2014/main" val="764120048"/>
                  </a:ext>
                </a:extLst>
              </a:tr>
            </a:tbl>
          </a:graphicData>
        </a:graphic>
      </p:graphicFrame>
    </p:spTree>
    <p:extLst>
      <p:ext uri="{BB962C8B-B14F-4D97-AF65-F5344CB8AC3E}">
        <p14:creationId xmlns:p14="http://schemas.microsoft.com/office/powerpoint/2010/main" val="14244696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2276585" cy="461665"/>
          </a:xfrm>
          <a:prstGeom prst="rect">
            <a:avLst/>
          </a:prstGeom>
        </p:spPr>
        <p:txBody>
          <a:bodyPr wrap="none">
            <a:spAutoFit/>
          </a:bodyPr>
          <a:lstStyle/>
          <a:p>
            <a:pPr lvl="0"/>
            <a:r>
              <a:rPr lang="en-US" altLang="zh-CN" sz="2400" b="1" dirty="0"/>
              <a:t>9.</a:t>
            </a:r>
            <a:r>
              <a:rPr lang="zh-CN" altLang="zh-CN" sz="2400" b="1" dirty="0"/>
              <a:t>成本管理计划</a:t>
            </a:r>
          </a:p>
        </p:txBody>
      </p:sp>
      <p:graphicFrame>
        <p:nvGraphicFramePr>
          <p:cNvPr id="5" name="表格 4"/>
          <p:cNvGraphicFramePr>
            <a:graphicFrameLocks noGrp="1"/>
          </p:cNvGraphicFramePr>
          <p:nvPr>
            <p:extLst>
              <p:ext uri="{D42A27DB-BD31-4B8C-83A1-F6EECF244321}">
                <p14:modId xmlns:p14="http://schemas.microsoft.com/office/powerpoint/2010/main" val="228478955"/>
              </p:ext>
            </p:extLst>
          </p:nvPr>
        </p:nvGraphicFramePr>
        <p:xfrm>
          <a:off x="2443298" y="252299"/>
          <a:ext cx="9398233" cy="6158716"/>
        </p:xfrm>
        <a:graphic>
          <a:graphicData uri="http://schemas.openxmlformats.org/drawingml/2006/table">
            <a:tbl>
              <a:tblPr firstRow="1" bandRow="1">
                <a:tableStyleId>{5C22544A-7EE6-4342-B048-85BDC9FD1C3A}</a:tableStyleId>
              </a:tblPr>
              <a:tblGrid>
                <a:gridCol w="1925502">
                  <a:extLst>
                    <a:ext uri="{9D8B030D-6E8A-4147-A177-3AD203B41FA5}">
                      <a16:colId xmlns:a16="http://schemas.microsoft.com/office/drawing/2014/main" val="2655899443"/>
                    </a:ext>
                  </a:extLst>
                </a:gridCol>
                <a:gridCol w="928914">
                  <a:extLst>
                    <a:ext uri="{9D8B030D-6E8A-4147-A177-3AD203B41FA5}">
                      <a16:colId xmlns:a16="http://schemas.microsoft.com/office/drawing/2014/main" val="2991692574"/>
                    </a:ext>
                  </a:extLst>
                </a:gridCol>
                <a:gridCol w="1738217">
                  <a:extLst>
                    <a:ext uri="{9D8B030D-6E8A-4147-A177-3AD203B41FA5}">
                      <a16:colId xmlns:a16="http://schemas.microsoft.com/office/drawing/2014/main" val="3380373319"/>
                    </a:ext>
                  </a:extLst>
                </a:gridCol>
                <a:gridCol w="1129752">
                  <a:extLst>
                    <a:ext uri="{9D8B030D-6E8A-4147-A177-3AD203B41FA5}">
                      <a16:colId xmlns:a16="http://schemas.microsoft.com/office/drawing/2014/main" val="1360006712"/>
                    </a:ext>
                  </a:extLst>
                </a:gridCol>
                <a:gridCol w="3675848">
                  <a:extLst>
                    <a:ext uri="{9D8B030D-6E8A-4147-A177-3AD203B41FA5}">
                      <a16:colId xmlns:a16="http://schemas.microsoft.com/office/drawing/2014/main" val="3873802776"/>
                    </a:ext>
                  </a:extLst>
                </a:gridCol>
              </a:tblGrid>
              <a:tr h="324459">
                <a:tc rowSpan="2">
                  <a:txBody>
                    <a:bodyPr/>
                    <a:lstStyle/>
                    <a:p>
                      <a:pPr algn="ctr"/>
                      <a:r>
                        <a:rPr lang="zh-CN" altLang="en-US" dirty="0" smtClean="0"/>
                        <a:t>项目进程</a:t>
                      </a:r>
                      <a:endParaRPr lang="zh-CN" altLang="en-US" dirty="0"/>
                    </a:p>
                  </a:txBody>
                  <a:tcPr/>
                </a:tc>
                <a:tc rowSpan="2">
                  <a:txBody>
                    <a:bodyPr/>
                    <a:lstStyle/>
                    <a:p>
                      <a:pPr algn="ctr"/>
                      <a:endParaRPr lang="zh-CN" altLang="en-US" dirty="0"/>
                    </a:p>
                  </a:txBody>
                  <a:tcPr/>
                </a:tc>
                <a:tc gridSpan="2">
                  <a:txBody>
                    <a:bodyPr/>
                    <a:lstStyle/>
                    <a:p>
                      <a:pPr algn="ctr"/>
                      <a:r>
                        <a:rPr lang="zh-CN" altLang="zh-CN" sz="1800" b="1" kern="1200" dirty="0" smtClean="0">
                          <a:solidFill>
                            <a:schemeClr val="lt1"/>
                          </a:solidFill>
                          <a:effectLst/>
                          <a:latin typeface="+mn-lt"/>
                          <a:ea typeface="+mn-ea"/>
                          <a:cs typeface="+mn-cs"/>
                        </a:rPr>
                        <a:t>货币资金</a:t>
                      </a:r>
                      <a:endParaRPr lang="zh-CN" altLang="en-US" dirty="0"/>
                    </a:p>
                  </a:txBody>
                  <a:tcPr/>
                </a:tc>
                <a:tc hMerge="1">
                  <a:txBody>
                    <a:bodyPr/>
                    <a:lstStyle/>
                    <a:p>
                      <a:endParaRPr lang="zh-CN" altLang="en-US"/>
                    </a:p>
                  </a:txBody>
                  <a:tcPr/>
                </a:tc>
                <a:tc rowSpan="2">
                  <a:txBody>
                    <a:bodyPr/>
                    <a:lstStyle/>
                    <a:p>
                      <a:pPr algn="ctr"/>
                      <a:r>
                        <a:rPr lang="zh-CN" altLang="zh-CN" sz="1800" b="1" kern="1200" dirty="0" smtClean="0">
                          <a:solidFill>
                            <a:schemeClr val="lt1"/>
                          </a:solidFill>
                          <a:effectLst/>
                          <a:latin typeface="+mn-lt"/>
                          <a:ea typeface="+mn-ea"/>
                          <a:cs typeface="+mn-cs"/>
                        </a:rPr>
                        <a:t>备注</a:t>
                      </a:r>
                      <a:endParaRPr lang="zh-CN" altLang="en-US" dirty="0"/>
                    </a:p>
                  </a:txBody>
                  <a:tcPr/>
                </a:tc>
                <a:extLst>
                  <a:ext uri="{0D108BD9-81ED-4DB2-BD59-A6C34878D82A}">
                    <a16:rowId xmlns:a16="http://schemas.microsoft.com/office/drawing/2014/main" val="2460576627"/>
                  </a:ext>
                </a:extLst>
              </a:tr>
              <a:tr h="324459">
                <a:tc vMerge="1">
                  <a:txBody>
                    <a:bodyPr/>
                    <a:lstStyle/>
                    <a:p>
                      <a:endParaRPr lang="zh-CN" altLang="en-US"/>
                    </a:p>
                  </a:txBody>
                  <a:tcPr/>
                </a:tc>
                <a:tc vMerge="1">
                  <a:txBody>
                    <a:bodyPr/>
                    <a:lstStyle/>
                    <a:p>
                      <a:endParaRPr lang="zh-CN" altLang="en-US"/>
                    </a:p>
                  </a:txBody>
                  <a:tcPr/>
                </a:tc>
                <a:tc>
                  <a:txBody>
                    <a:bodyPr/>
                    <a:lstStyle/>
                    <a:p>
                      <a:pPr algn="ctr"/>
                      <a:r>
                        <a:rPr lang="zh-CN" altLang="zh-CN" sz="1800" b="1" kern="1200" dirty="0" smtClean="0">
                          <a:solidFill>
                            <a:schemeClr val="bg1"/>
                          </a:solidFill>
                          <a:effectLst/>
                          <a:latin typeface="+mn-lt"/>
                          <a:ea typeface="+mn-ea"/>
                          <a:cs typeface="+mn-cs"/>
                        </a:rPr>
                        <a:t>月度计划</a:t>
                      </a:r>
                      <a:endParaRPr lang="zh-CN" altLang="en-US" b="1" dirty="0">
                        <a:solidFill>
                          <a:schemeClr val="bg1"/>
                        </a:solidFill>
                      </a:endParaRPr>
                    </a:p>
                  </a:txBody>
                  <a:tcPr>
                    <a:lnR w="12700" cap="flat" cmpd="sng" algn="ctr">
                      <a:solidFill>
                        <a:schemeClr val="bg1"/>
                      </a:solidFill>
                      <a:prstDash val="solid"/>
                      <a:round/>
                      <a:headEnd type="none" w="med" len="med"/>
                      <a:tailEnd type="none" w="med" len="med"/>
                    </a:lnR>
                    <a:solidFill>
                      <a:schemeClr val="accent1"/>
                    </a:solidFill>
                  </a:tcPr>
                </a:tc>
                <a:tc>
                  <a:txBody>
                    <a:bodyPr/>
                    <a:lstStyle/>
                    <a:p>
                      <a:pPr algn="ctr"/>
                      <a:r>
                        <a:rPr lang="zh-CN" altLang="zh-CN" sz="1800" b="1" kern="1200" dirty="0" smtClean="0">
                          <a:solidFill>
                            <a:schemeClr val="bg1"/>
                          </a:solidFill>
                          <a:effectLst/>
                          <a:latin typeface="+mn-lt"/>
                          <a:ea typeface="+mn-ea"/>
                          <a:cs typeface="+mn-cs"/>
                        </a:rPr>
                        <a:t>年度计划</a:t>
                      </a:r>
                      <a:endParaRPr lang="zh-CN" altLang="en-US" b="1" dirty="0">
                        <a:solidFill>
                          <a:schemeClr val="bg1"/>
                        </a:solidFill>
                      </a:endParaRPr>
                    </a:p>
                  </a:txBody>
                  <a:tcPr>
                    <a:lnL w="12700" cap="flat" cmpd="sng" algn="ctr">
                      <a:solidFill>
                        <a:schemeClr val="bg1"/>
                      </a:solidFill>
                      <a:prstDash val="solid"/>
                      <a:round/>
                      <a:headEnd type="none" w="med" len="med"/>
                      <a:tailEnd type="none" w="med" len="med"/>
                    </a:lnL>
                    <a:solidFill>
                      <a:schemeClr val="accent1"/>
                    </a:solidFill>
                  </a:tcPr>
                </a:tc>
                <a:tc vMerge="1">
                  <a:txBody>
                    <a:bodyPr/>
                    <a:lstStyle/>
                    <a:p>
                      <a:endParaRPr lang="zh-CN" altLang="en-US"/>
                    </a:p>
                  </a:txBody>
                  <a:tcPr/>
                </a:tc>
                <a:extLst>
                  <a:ext uri="{0D108BD9-81ED-4DB2-BD59-A6C34878D82A}">
                    <a16:rowId xmlns:a16="http://schemas.microsoft.com/office/drawing/2014/main" val="3380423985"/>
                  </a:ext>
                </a:extLst>
              </a:tr>
              <a:tr h="3794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二、初期必要支出</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c>
                  <a:txBody>
                    <a:bodyPr/>
                    <a:lstStyle/>
                    <a:p>
                      <a:pPr algn="ctr"/>
                      <a:r>
                        <a:rPr lang="en-US" altLang="zh-CN" b="1" dirty="0" smtClean="0"/>
                        <a:t>/</a:t>
                      </a:r>
                      <a:endParaRPr lang="zh-CN" altLang="en-US" b="1" dirty="0"/>
                    </a:p>
                  </a:txBody>
                  <a:tcPr>
                    <a:lnR w="12700" cap="flat" cmpd="sng" algn="ctr">
                      <a:solidFill>
                        <a:schemeClr val="bg1"/>
                      </a:solidFill>
                      <a:prstDash val="solid"/>
                      <a:round/>
                      <a:headEnd type="none" w="med" len="med"/>
                      <a:tailEnd type="none" w="med" len="med"/>
                    </a:lnR>
                  </a:tcPr>
                </a:tc>
                <a:tc>
                  <a:txBody>
                    <a:bodyPr/>
                    <a:lstStyle/>
                    <a:p>
                      <a:pPr algn="ctr"/>
                      <a:r>
                        <a:rPr lang="en-US" altLang="zh-CN" b="1" dirty="0" smtClean="0"/>
                        <a:t>/</a:t>
                      </a:r>
                      <a:endParaRPr lang="zh-CN" altLang="en-US" b="1" dirty="0"/>
                    </a:p>
                  </a:txBody>
                  <a:tcPr>
                    <a:lnL w="12700" cap="flat" cmpd="sng" algn="ctr">
                      <a:solidFill>
                        <a:schemeClr val="bg1"/>
                      </a:solidFill>
                      <a:prstDash val="solid"/>
                      <a:round/>
                      <a:headEnd type="none" w="med" len="med"/>
                      <a:tailEnd type="none" w="med" len="med"/>
                    </a:lnL>
                  </a:tcPr>
                </a:tc>
                <a:tc>
                  <a:txBody>
                    <a:bodyPr/>
                    <a:lstStyle/>
                    <a:p>
                      <a:pPr algn="ctr"/>
                      <a:r>
                        <a:rPr lang="en-US" altLang="zh-CN" b="1" dirty="0" smtClean="0"/>
                        <a:t>/</a:t>
                      </a:r>
                      <a:endParaRPr lang="zh-CN" altLang="en-US" b="1" dirty="0"/>
                    </a:p>
                  </a:txBody>
                  <a:tcPr/>
                </a:tc>
                <a:extLst>
                  <a:ext uri="{0D108BD9-81ED-4DB2-BD59-A6C34878D82A}">
                    <a16:rowId xmlns:a16="http://schemas.microsoft.com/office/drawing/2014/main" val="2163184090"/>
                  </a:ext>
                </a:extLst>
              </a:tr>
              <a:tr h="4060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1</a:t>
                      </a:r>
                      <a:r>
                        <a:rPr lang="zh-CN" altLang="zh-CN" sz="1800" kern="1200" dirty="0" smtClean="0">
                          <a:solidFill>
                            <a:schemeClr val="dk1"/>
                          </a:solidFill>
                          <a:effectLst/>
                          <a:latin typeface="+mn-lt"/>
                          <a:ea typeface="+mn-ea"/>
                          <a:cs typeface="+mn-cs"/>
                        </a:rPr>
                        <a:t>）网络</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r>
                        <a:rPr lang="en-US" altLang="zh-CN" b="1" dirty="0" smtClean="0"/>
                        <a:t>/</a:t>
                      </a:r>
                      <a:endParaRPr lang="zh-CN" altLang="en-US" b="1" dirty="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txBody>
                  <a:tcPr>
                    <a:lnL w="12700" cap="flat" cmpd="sng" algn="ctr">
                      <a:solidFill>
                        <a:schemeClr val="bg1"/>
                      </a:solidFill>
                      <a:prstDash val="solid"/>
                      <a:round/>
                      <a:headEnd type="none" w="med" len="med"/>
                      <a:tailEnd type="none" w="med" len="med"/>
                    </a:lnL>
                  </a:tcPr>
                </a:tc>
                <a:tc>
                  <a:txBody>
                    <a:bodyPr/>
                    <a:lstStyle/>
                    <a:p>
                      <a:pPr algn="ctr"/>
                      <a:r>
                        <a:rPr lang="zh-CN" altLang="zh-CN" sz="1800" kern="1200" dirty="0" smtClean="0">
                          <a:solidFill>
                            <a:schemeClr val="dk1"/>
                          </a:solidFill>
                          <a:effectLst/>
                          <a:latin typeface="+mn-lt"/>
                          <a:ea typeface="+mn-ea"/>
                          <a:cs typeface="+mn-cs"/>
                        </a:rPr>
                        <a:t>由学校分配</a:t>
                      </a:r>
                    </a:p>
                  </a:txBody>
                  <a:tcPr/>
                </a:tc>
                <a:extLst>
                  <a:ext uri="{0D108BD9-81ED-4DB2-BD59-A6C34878D82A}">
                    <a16:rowId xmlns:a16="http://schemas.microsoft.com/office/drawing/2014/main" val="2382265213"/>
                  </a:ext>
                </a:extLst>
              </a:tr>
              <a:tr h="320040">
                <a:tc>
                  <a:txBody>
                    <a:bodyPr/>
                    <a:lstStyle/>
                    <a:p>
                      <a:pPr algn="ctr">
                        <a:spcAft>
                          <a:spcPts val="0"/>
                        </a:spcAft>
                      </a:pPr>
                      <a:r>
                        <a:rPr lang="zh-CN" sz="1800" dirty="0">
                          <a:solidFill>
                            <a:srgbClr val="000000"/>
                          </a:solidFill>
                          <a:effectLst/>
                          <a:latin typeface="宋体" panose="02010600030101010101" pitchFamily="2" charset="-122"/>
                          <a:ea typeface="等线" panose="02010600030101010101" pitchFamily="2" charset="-122"/>
                          <a:cs typeface="宋体" panose="02010600030101010101" pitchFamily="2" charset="-122"/>
                        </a:rPr>
                        <a:t>（</a:t>
                      </a:r>
                      <a:r>
                        <a:rPr lang="en-US" sz="1800" dirty="0">
                          <a:solidFill>
                            <a:srgbClr val="000000"/>
                          </a:solidFill>
                          <a:effectLst/>
                          <a:latin typeface="宋体" panose="02010600030101010101" pitchFamily="2" charset="-122"/>
                          <a:ea typeface="等线" panose="02010600030101010101" pitchFamily="2" charset="-122"/>
                          <a:cs typeface="宋体" panose="02010600030101010101" pitchFamily="2" charset="-122"/>
                        </a:rPr>
                        <a:t>2</a:t>
                      </a:r>
                      <a:r>
                        <a:rPr lang="zh-CN" sz="1800" dirty="0">
                          <a:solidFill>
                            <a:srgbClr val="000000"/>
                          </a:solidFill>
                          <a:effectLst/>
                          <a:latin typeface="宋体" panose="02010600030101010101" pitchFamily="2" charset="-122"/>
                          <a:ea typeface="等线" panose="02010600030101010101" pitchFamily="2" charset="-122"/>
                          <a:cs typeface="宋体" panose="02010600030101010101" pitchFamily="2" charset="-122"/>
                        </a:rPr>
                        <a:t>）</a:t>
                      </a:r>
                      <a:r>
                        <a:rPr lang="en-US" sz="1800" dirty="0">
                          <a:solidFill>
                            <a:srgbClr val="000000"/>
                          </a:solidFill>
                          <a:effectLst/>
                          <a:latin typeface="宋体" panose="02010600030101010101" pitchFamily="2" charset="-122"/>
                          <a:ea typeface="等线" panose="02010600030101010101" pitchFamily="2" charset="-122"/>
                          <a:cs typeface="宋体" panose="02010600030101010101" pitchFamily="2" charset="-122"/>
                        </a:rPr>
                        <a:t>APP</a:t>
                      </a:r>
                      <a:r>
                        <a:rPr lang="zh-CN" sz="1800" dirty="0">
                          <a:solidFill>
                            <a:srgbClr val="000000"/>
                          </a:solidFill>
                          <a:effectLst/>
                          <a:latin typeface="宋体" panose="02010600030101010101" pitchFamily="2" charset="-122"/>
                          <a:ea typeface="等线" panose="02010600030101010101" pitchFamily="2" charset="-122"/>
                          <a:cs typeface="宋体" panose="02010600030101010101" pitchFamily="2" charset="-122"/>
                        </a:rPr>
                        <a:t>应用市场上架</a:t>
                      </a:r>
                      <a:endParaRPr lang="zh-CN" sz="18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endParaRPr lang="zh-CN" sz="18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800" b="1">
                          <a:solidFill>
                            <a:srgbClr val="000000"/>
                          </a:solidFill>
                          <a:effectLst/>
                          <a:latin typeface="等线" panose="02010600030101010101" pitchFamily="2" charset="-122"/>
                          <a:ea typeface="宋体" panose="02010600030101010101" pitchFamily="2" charset="-122"/>
                          <a:cs typeface="宋体" panose="02010600030101010101" pitchFamily="2" charset="-122"/>
                        </a:rPr>
                        <a:t>/</a:t>
                      </a:r>
                      <a:endParaRPr lang="zh-CN" sz="1800" b="1">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R w="12700" cap="flat" cmpd="sng" algn="ctr">
                      <a:solidFill>
                        <a:schemeClr val="bg1"/>
                      </a:solidFill>
                      <a:prstDash val="solid"/>
                      <a:round/>
                      <a:headEnd type="none" w="med" len="med"/>
                      <a:tailEnd type="none" w="med" len="med"/>
                    </a:lnR>
                  </a:tcPr>
                </a:tc>
                <a:tc>
                  <a:txBody>
                    <a:bodyPr/>
                    <a:lstStyle/>
                    <a:p>
                      <a:pPr marR="279400" algn="ctr">
                        <a:spcAft>
                          <a:spcPts val="0"/>
                        </a:spcAft>
                      </a:pPr>
                      <a:r>
                        <a:rPr lang="en-US" sz="1800" b="1" dirty="0" smtClean="0">
                          <a:solidFill>
                            <a:srgbClr val="000000"/>
                          </a:solidFill>
                          <a:effectLst/>
                          <a:latin typeface="等线" panose="02010600030101010101" pitchFamily="2" charset="-122"/>
                          <a:ea typeface="宋体" panose="02010600030101010101" pitchFamily="2" charset="-122"/>
                          <a:cs typeface="宋体" panose="02010600030101010101" pitchFamily="2" charset="-122"/>
                        </a:rPr>
                        <a:t>     /</a:t>
                      </a:r>
                      <a:endParaRPr lang="zh-CN" sz="1800" b="1"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lgn="ctr">
                      <a:solidFill>
                        <a:schemeClr val="bg1"/>
                      </a:solidFill>
                      <a:prstDash val="solid"/>
                      <a:round/>
                      <a:headEnd type="none" w="med" len="med"/>
                      <a:tailEnd type="none" w="med" len="med"/>
                    </a:lnL>
                  </a:tcPr>
                </a:tc>
                <a:tc>
                  <a:txBody>
                    <a:bodyPr/>
                    <a:lstStyle/>
                    <a:p>
                      <a:pPr algn="ctr">
                        <a:spcAft>
                          <a:spcPts val="0"/>
                        </a:spcAft>
                      </a:pPr>
                      <a:r>
                        <a:rPr lang="zh-CN" sz="1800" dirty="0">
                          <a:solidFill>
                            <a:srgbClr val="000000"/>
                          </a:solidFill>
                          <a:effectLst/>
                          <a:latin typeface="宋体" panose="02010600030101010101" pitchFamily="2" charset="-122"/>
                          <a:ea typeface="等线" panose="02010600030101010101" pitchFamily="2" charset="-122"/>
                          <a:cs typeface="宋体" panose="02010600030101010101" pitchFamily="2" charset="-122"/>
                        </a:rPr>
                        <a:t>一般的手机应用市场不会收取费用</a:t>
                      </a:r>
                      <a:endParaRPr lang="zh-CN" sz="18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899062342"/>
                  </a:ext>
                </a:extLst>
              </a:tr>
              <a:tr h="3954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三、过程性支出</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txBody>
                  <a:tcPr>
                    <a:lnL w="12700" cap="flat" cmpd="sng" algn="ctr">
                      <a:solidFill>
                        <a:schemeClr val="bg1"/>
                      </a:solidFill>
                      <a:prstDash val="solid"/>
                      <a:round/>
                      <a:headEnd type="none" w="med" len="med"/>
                      <a:tailEnd type="none" w="med" len="med"/>
                    </a:lnL>
                  </a:tcPr>
                </a:tc>
                <a:tc>
                  <a:txBody>
                    <a:bodyPr/>
                    <a:lstStyle/>
                    <a:p>
                      <a:pPr algn="ctr"/>
                      <a:r>
                        <a:rPr lang="en-US" altLang="zh-CN" sz="1800" b="1" kern="1200" dirty="0" smtClean="0">
                          <a:solidFill>
                            <a:schemeClr val="dk1"/>
                          </a:solidFill>
                          <a:effectLst/>
                          <a:latin typeface="+mn-lt"/>
                          <a:ea typeface="+mn-ea"/>
                          <a:cs typeface="+mn-cs"/>
                        </a:rPr>
                        <a:t>/</a:t>
                      </a:r>
                      <a:endParaRPr lang="zh-CN" altLang="en-US" b="1" dirty="0"/>
                    </a:p>
                  </a:txBody>
                  <a:tcPr/>
                </a:tc>
                <a:extLst>
                  <a:ext uri="{0D108BD9-81ED-4DB2-BD59-A6C34878D82A}">
                    <a16:rowId xmlns:a16="http://schemas.microsoft.com/office/drawing/2014/main" val="3962481166"/>
                  </a:ext>
                </a:extLst>
              </a:tr>
              <a:tr h="3918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1</a:t>
                      </a:r>
                      <a:r>
                        <a:rPr lang="zh-CN" altLang="zh-CN" sz="1800" kern="1200" dirty="0" smtClean="0">
                          <a:solidFill>
                            <a:schemeClr val="dk1"/>
                          </a:solidFill>
                          <a:effectLst/>
                          <a:latin typeface="+mn-lt"/>
                          <a:ea typeface="+mn-ea"/>
                          <a:cs typeface="+mn-cs"/>
                        </a:rPr>
                        <a:t>）电费</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-100</a:t>
                      </a:r>
                      <a:endParaRPr lang="zh-CN" altLang="en-US" b="1" dirty="0" smtClean="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-1200</a:t>
                      </a:r>
                      <a:endParaRPr lang="zh-CN" altLang="en-US" b="1" dirty="0" smtClean="0"/>
                    </a:p>
                  </a:txBody>
                  <a:tcPr>
                    <a:lnL w="12700" cap="flat" cmpd="sng" algn="ctr">
                      <a:solidFill>
                        <a:schemeClr val="bg1"/>
                      </a:solidFill>
                      <a:prstDash val="solid"/>
                      <a:round/>
                      <a:headEnd type="none" w="med" len="med"/>
                      <a:tailEnd type="none" w="med" len="med"/>
                    </a:lnL>
                  </a:tcPr>
                </a:tc>
                <a:tc>
                  <a:txBody>
                    <a:bodyPr/>
                    <a:lstStyle/>
                    <a:p>
                      <a:pPr algn="ctr"/>
                      <a:r>
                        <a:rPr lang="zh-CN" altLang="zh-CN" sz="1800" kern="1200" dirty="0" smtClean="0">
                          <a:solidFill>
                            <a:schemeClr val="dk1"/>
                          </a:solidFill>
                          <a:effectLst/>
                          <a:latin typeface="+mn-lt"/>
                          <a:ea typeface="+mn-ea"/>
                          <a:cs typeface="+mn-cs"/>
                        </a:rPr>
                        <a:t>由学校提供</a:t>
                      </a:r>
                      <a:endParaRPr lang="zh-CN" altLang="en-US" dirty="0"/>
                    </a:p>
                  </a:txBody>
                  <a:tcPr/>
                </a:tc>
                <a:extLst>
                  <a:ext uri="{0D108BD9-81ED-4DB2-BD59-A6C34878D82A}">
                    <a16:rowId xmlns:a16="http://schemas.microsoft.com/office/drawing/2014/main" val="2748108923"/>
                  </a:ext>
                </a:extLst>
              </a:tr>
              <a:tr h="44994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2</a:t>
                      </a:r>
                      <a:r>
                        <a:rPr lang="zh-CN" altLang="zh-CN" sz="1800" kern="1200" dirty="0" smtClean="0">
                          <a:solidFill>
                            <a:schemeClr val="dk1"/>
                          </a:solidFill>
                          <a:effectLst/>
                          <a:latin typeface="+mn-lt"/>
                          <a:ea typeface="+mn-ea"/>
                          <a:cs typeface="+mn-cs"/>
                        </a:rPr>
                        <a:t>）宽带费用</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txBody>
                  <a:tcPr>
                    <a:lnL w="12700" cap="flat" cmpd="sng" algn="ctr">
                      <a:solidFill>
                        <a:schemeClr val="bg1"/>
                      </a:solidFill>
                      <a:prstDash val="solid"/>
                      <a:round/>
                      <a:headEnd type="none" w="med" len="med"/>
                      <a:tailEnd type="none" w="med" len="med"/>
                    </a:lnL>
                  </a:tcPr>
                </a:tc>
                <a:tc>
                  <a:txBody>
                    <a:bodyPr/>
                    <a:lstStyle/>
                    <a:p>
                      <a:pPr algn="ctr"/>
                      <a:r>
                        <a:rPr lang="en-US" altLang="zh-CN" sz="1800" b="1" kern="1200" dirty="0" smtClean="0">
                          <a:solidFill>
                            <a:schemeClr val="dk1"/>
                          </a:solidFill>
                          <a:effectLst/>
                          <a:latin typeface="+mn-lt"/>
                          <a:ea typeface="+mn-ea"/>
                          <a:cs typeface="+mn-cs"/>
                        </a:rPr>
                        <a:t>/</a:t>
                      </a:r>
                      <a:endParaRPr lang="zh-CN" altLang="en-US" b="1" dirty="0"/>
                    </a:p>
                  </a:txBody>
                  <a:tcPr/>
                </a:tc>
                <a:extLst>
                  <a:ext uri="{0D108BD9-81ED-4DB2-BD59-A6C34878D82A}">
                    <a16:rowId xmlns:a16="http://schemas.microsoft.com/office/drawing/2014/main" val="3733486988"/>
                  </a:ext>
                </a:extLst>
              </a:tr>
              <a:tr h="811146">
                <a:tc>
                  <a:txBody>
                    <a:bodyPr/>
                    <a:lstStyle/>
                    <a:p>
                      <a:pPr algn="l">
                        <a:spcAft>
                          <a:spcPts val="0"/>
                        </a:spcAft>
                      </a:pPr>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3</a:t>
                      </a:r>
                      <a:r>
                        <a:rPr lang="zh-CN" altLang="zh-CN" sz="1800" kern="1200" dirty="0" smtClean="0">
                          <a:solidFill>
                            <a:schemeClr val="dk1"/>
                          </a:solidFill>
                          <a:effectLst/>
                          <a:latin typeface="+mn-lt"/>
                          <a:ea typeface="+mn-ea"/>
                          <a:cs typeface="+mn-cs"/>
                        </a:rPr>
                        <a:t>）</a:t>
                      </a:r>
                      <a:r>
                        <a:rPr lang="zh-CN" sz="1600" b="1" dirty="0" smtClean="0">
                          <a:solidFill>
                            <a:srgbClr val="000000"/>
                          </a:solidFill>
                          <a:effectLst/>
                          <a:latin typeface="宋体"/>
                          <a:ea typeface="等线"/>
                          <a:cs typeface="宋体"/>
                        </a:rPr>
                        <a:t>人力支出</a:t>
                      </a:r>
                      <a:endParaRPr lang="zh-CN" sz="1600" b="1" dirty="0">
                        <a:effectLst/>
                        <a:latin typeface="宋体"/>
                        <a:ea typeface="等线"/>
                        <a:cs typeface="宋体"/>
                      </a:endParaRPr>
                    </a:p>
                  </a:txBody>
                  <a:tcPr marL="68580" marR="68580" marT="0" marB="0" anchor="ctr"/>
                </a:tc>
                <a:tc>
                  <a:txBody>
                    <a:bodyPr/>
                    <a:lstStyle/>
                    <a:p>
                      <a:pPr algn="ctr">
                        <a:spcAft>
                          <a:spcPts val="0"/>
                        </a:spcAft>
                      </a:pPr>
                      <a:endParaRPr lang="zh-CN" sz="1600" b="1">
                        <a:effectLst/>
                        <a:latin typeface="宋体"/>
                        <a:ea typeface="等线"/>
                        <a:cs typeface="宋体"/>
                      </a:endParaRPr>
                    </a:p>
                  </a:txBody>
                  <a:tcPr marL="68580" marR="68580" marT="0" marB="0" anchor="ctr"/>
                </a:tc>
                <a:tc>
                  <a:txBody>
                    <a:bodyPr/>
                    <a:lstStyle/>
                    <a:p>
                      <a:pPr algn="ctr">
                        <a:spcAft>
                          <a:spcPts val="0"/>
                        </a:spcAft>
                      </a:pPr>
                      <a:r>
                        <a:rPr lang="en-US" sz="1600" b="1" kern="100" dirty="0">
                          <a:solidFill>
                            <a:srgbClr val="000000"/>
                          </a:solidFill>
                          <a:effectLst/>
                          <a:latin typeface="等线"/>
                          <a:ea typeface="等线"/>
                          <a:cs typeface="宋体"/>
                        </a:rPr>
                        <a:t>-10401</a:t>
                      </a:r>
                      <a:endParaRPr lang="zh-CN" sz="1600" b="1" dirty="0">
                        <a:effectLst/>
                        <a:latin typeface="宋体"/>
                        <a:ea typeface="等线"/>
                        <a:cs typeface="宋体"/>
                      </a:endParaRPr>
                    </a:p>
                  </a:txBody>
                  <a:tcPr marL="68580" marR="68580" marT="0" marB="0" anchor="ctr">
                    <a:lnR w="12700" cap="flat" cmpd="sng" algn="ctr">
                      <a:solidFill>
                        <a:schemeClr val="bg1"/>
                      </a:solidFill>
                      <a:prstDash val="solid"/>
                      <a:round/>
                      <a:headEnd type="none" w="med" len="med"/>
                      <a:tailEnd type="none" w="med" len="med"/>
                    </a:lnR>
                  </a:tcPr>
                </a:tc>
                <a:tc>
                  <a:txBody>
                    <a:bodyPr/>
                    <a:lstStyle/>
                    <a:p>
                      <a:pPr algn="ctr">
                        <a:spcAft>
                          <a:spcPts val="0"/>
                        </a:spcAft>
                      </a:pPr>
                      <a:r>
                        <a:rPr lang="en-US" sz="1600" b="1" kern="100">
                          <a:solidFill>
                            <a:srgbClr val="000000"/>
                          </a:solidFill>
                          <a:effectLst/>
                          <a:latin typeface="等线"/>
                          <a:ea typeface="等线"/>
                          <a:cs typeface="宋体"/>
                        </a:rPr>
                        <a:t>-41604</a:t>
                      </a:r>
                      <a:endParaRPr lang="zh-CN" sz="1600" b="1">
                        <a:effectLst/>
                        <a:latin typeface="宋体"/>
                        <a:ea typeface="等线"/>
                        <a:cs typeface="宋体"/>
                      </a:endParaRPr>
                    </a:p>
                  </a:txBody>
                  <a:tcPr marL="68580" marR="68580" marT="0" marB="0" anchor="ctr">
                    <a:lnL w="12700" cap="flat" cmpd="sng" algn="ctr">
                      <a:solidFill>
                        <a:schemeClr val="bg1"/>
                      </a:solidFill>
                      <a:prstDash val="solid"/>
                      <a:round/>
                      <a:headEnd type="none" w="med" len="med"/>
                      <a:tailEnd type="none" w="med" len="med"/>
                    </a:lnL>
                  </a:tcPr>
                </a:tc>
                <a:tc>
                  <a:txBody>
                    <a:bodyPr/>
                    <a:lstStyle/>
                    <a:p>
                      <a:pPr algn="ctr">
                        <a:spcAft>
                          <a:spcPts val="0"/>
                        </a:spcAft>
                      </a:pPr>
                      <a:r>
                        <a:rPr lang="zh-CN" sz="1600" b="0" kern="100" dirty="0">
                          <a:effectLst/>
                          <a:latin typeface="宋体"/>
                          <a:ea typeface="等线"/>
                          <a:cs typeface="宋体"/>
                        </a:rPr>
                        <a:t>根据</a:t>
                      </a:r>
                      <a:r>
                        <a:rPr lang="en-US" sz="1600" b="0" kern="100" dirty="0">
                          <a:effectLst/>
                          <a:latin typeface="宋体"/>
                          <a:ea typeface="等线"/>
                          <a:cs typeface="宋体"/>
                        </a:rPr>
                        <a:t>2017</a:t>
                      </a:r>
                      <a:r>
                        <a:rPr lang="zh-CN" sz="1600" b="0" kern="100" dirty="0">
                          <a:effectLst/>
                          <a:latin typeface="宋体"/>
                          <a:ea typeface="等线"/>
                          <a:cs typeface="宋体"/>
                        </a:rPr>
                        <a:t>最新劳动人员平均工资为</a:t>
                      </a:r>
                      <a:r>
                        <a:rPr lang="en-US" sz="1600" b="0" kern="100" dirty="0">
                          <a:effectLst/>
                          <a:latin typeface="宋体"/>
                          <a:ea typeface="等线"/>
                          <a:cs typeface="宋体"/>
                        </a:rPr>
                        <a:t>69.34</a:t>
                      </a:r>
                      <a:r>
                        <a:rPr lang="zh-CN" sz="1600" b="0" kern="100" dirty="0">
                          <a:effectLst/>
                          <a:latin typeface="宋体"/>
                          <a:ea typeface="等线"/>
                          <a:cs typeface="宋体"/>
                        </a:rPr>
                        <a:t>元</a:t>
                      </a:r>
                      <a:r>
                        <a:rPr lang="en-US" sz="1600" b="0" kern="100" dirty="0">
                          <a:effectLst/>
                          <a:latin typeface="宋体"/>
                          <a:ea typeface="等线"/>
                          <a:cs typeface="宋体"/>
                        </a:rPr>
                        <a:t>/</a:t>
                      </a:r>
                      <a:r>
                        <a:rPr lang="zh-CN" sz="1600" b="0" kern="100" dirty="0">
                          <a:effectLst/>
                          <a:latin typeface="宋体"/>
                          <a:ea typeface="等线"/>
                          <a:cs typeface="宋体"/>
                        </a:rPr>
                        <a:t>小时，每月的平均工作日共计约</a:t>
                      </a:r>
                      <a:r>
                        <a:rPr lang="en-US" sz="1600" b="0" kern="100" dirty="0">
                          <a:effectLst/>
                          <a:latin typeface="宋体"/>
                          <a:ea typeface="等线"/>
                          <a:cs typeface="宋体"/>
                        </a:rPr>
                        <a:t>30</a:t>
                      </a:r>
                      <a:r>
                        <a:rPr lang="zh-CN" sz="1600" b="0" kern="100" dirty="0">
                          <a:effectLst/>
                          <a:latin typeface="宋体"/>
                          <a:ea typeface="等线"/>
                          <a:cs typeface="宋体"/>
                        </a:rPr>
                        <a:t>天。因为是课程项目故人力支出不计入总支出。</a:t>
                      </a:r>
                      <a:endParaRPr lang="zh-CN" sz="1600" b="0" dirty="0">
                        <a:effectLst/>
                        <a:latin typeface="宋体"/>
                        <a:ea typeface="等线"/>
                        <a:cs typeface="宋体"/>
                      </a:endParaRPr>
                    </a:p>
                  </a:txBody>
                  <a:tcPr marL="68580" marR="68580" marT="0" marB="0" anchor="ctr"/>
                </a:tc>
                <a:extLst>
                  <a:ext uri="{0D108BD9-81ED-4DB2-BD59-A6C34878D82A}">
                    <a16:rowId xmlns:a16="http://schemas.microsoft.com/office/drawing/2014/main" val="2277800155"/>
                  </a:ext>
                </a:extLst>
              </a:tr>
              <a:tr h="4615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四、增资情况</a:t>
                      </a:r>
                      <a:endParaRPr lang="zh-CN" altLang="zh-CN" sz="1800" kern="100" dirty="0" smtClean="0">
                        <a:effectLst/>
                        <a:latin typeface="宋体" panose="02010600030101010101" pitchFamily="2" charset="-122"/>
                        <a:ea typeface="宋体" panose="02010600030101010101" pitchFamily="2" charset="-122"/>
                        <a:cs typeface="宋体" panose="02010600030101010101" pitchFamily="2"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smtClean="0">
                        <a:effectLst/>
                        <a:latin typeface="宋体" panose="02010600030101010101" pitchFamily="2" charset="-122"/>
                        <a:ea typeface="宋体" panose="02010600030101010101" pitchFamily="2" charset="-122"/>
                        <a:cs typeface="宋体" panose="02010600030101010101" pitchFamily="2"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txBody>
                  <a:tcPr>
                    <a:lnL w="12700" cap="flat" cmpd="sng" algn="ctr">
                      <a:solidFill>
                        <a:schemeClr val="bg1"/>
                      </a:solidFill>
                      <a:prstDash val="solid"/>
                      <a:round/>
                      <a:headEnd type="none" w="med" len="med"/>
                      <a:tailEnd type="none" w="med" len="med"/>
                    </a:lnL>
                  </a:tcPr>
                </a:tc>
                <a:tc>
                  <a:txBody>
                    <a:bodyPr/>
                    <a:lstStyle/>
                    <a:p>
                      <a:pPr algn="ctr"/>
                      <a:r>
                        <a:rPr lang="zh-CN" altLang="zh-CN" sz="1800" kern="1200" dirty="0" smtClean="0">
                          <a:solidFill>
                            <a:schemeClr val="dk1"/>
                          </a:solidFill>
                          <a:effectLst/>
                          <a:latin typeface="+mn-lt"/>
                          <a:ea typeface="+mn-ea"/>
                          <a:cs typeface="+mn-cs"/>
                        </a:rPr>
                        <a:t>网上资源学习使用暂无费用</a:t>
                      </a:r>
                      <a:endParaRPr lang="zh-CN" altLang="en-US" dirty="0"/>
                    </a:p>
                  </a:txBody>
                  <a:tcPr/>
                </a:tc>
                <a:extLst>
                  <a:ext uri="{0D108BD9-81ED-4DB2-BD59-A6C34878D82A}">
                    <a16:rowId xmlns:a16="http://schemas.microsoft.com/office/drawing/2014/main" val="38413121"/>
                  </a:ext>
                </a:extLst>
              </a:tr>
              <a:tr h="2133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五、其他款项</a:t>
                      </a:r>
                      <a:endParaRPr lang="zh-CN" altLang="zh-CN" sz="1800" kern="100" dirty="0" smtClean="0">
                        <a:effectLst/>
                        <a:latin typeface="宋体" panose="02010600030101010101" pitchFamily="2" charset="-122"/>
                        <a:ea typeface="宋体" panose="02010600030101010101" pitchFamily="2" charset="-122"/>
                        <a:cs typeface="宋体" panose="02010600030101010101" pitchFamily="2"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smtClean="0">
                        <a:effectLst/>
                        <a:latin typeface="宋体" panose="02010600030101010101" pitchFamily="2" charset="-122"/>
                        <a:ea typeface="宋体" panose="02010600030101010101" pitchFamily="2" charset="-122"/>
                        <a:cs typeface="宋体" panose="02010600030101010101" pitchFamily="2"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txBody>
                  <a:tcPr>
                    <a:lnL w="12700" cap="flat" cmpd="sng" algn="ctr">
                      <a:solidFill>
                        <a:schemeClr val="bg1"/>
                      </a:solidFill>
                      <a:prstDash val="solid"/>
                      <a:round/>
                      <a:headEnd type="none" w="med" len="med"/>
                      <a:tailEnd type="none" w="med" len="med"/>
                    </a:lnL>
                  </a:tcPr>
                </a:tc>
                <a:tc>
                  <a:txBody>
                    <a:bodyPr/>
                    <a:lstStyle/>
                    <a:p>
                      <a:pPr algn="ctr"/>
                      <a:r>
                        <a:rPr lang="zh-CN" altLang="zh-CN" sz="1800" kern="1200" dirty="0" smtClean="0">
                          <a:solidFill>
                            <a:schemeClr val="dk1"/>
                          </a:solidFill>
                          <a:effectLst/>
                          <a:latin typeface="+mn-lt"/>
                          <a:ea typeface="+mn-ea"/>
                          <a:cs typeface="+mn-cs"/>
                        </a:rPr>
                        <a:t>网上资源学习使用暂无费用</a:t>
                      </a:r>
                      <a:endParaRPr lang="zh-CN" altLang="en-US" dirty="0"/>
                    </a:p>
                  </a:txBody>
                  <a:tcPr/>
                </a:tc>
                <a:extLst>
                  <a:ext uri="{0D108BD9-81ED-4DB2-BD59-A6C34878D82A}">
                    <a16:rowId xmlns:a16="http://schemas.microsoft.com/office/drawing/2014/main" val="764120048"/>
                  </a:ext>
                </a:extLst>
              </a:tr>
              <a:tr h="4267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年度总计：</a:t>
                      </a:r>
                      <a:endParaRPr lang="zh-CN" altLang="zh-CN" sz="1800" kern="100" dirty="0" smtClean="0">
                        <a:effectLst/>
                        <a:latin typeface="宋体" panose="02010600030101010101" pitchFamily="2" charset="-122"/>
                        <a:ea typeface="宋体" panose="02010600030101010101" pitchFamily="2" charset="-122"/>
                        <a:cs typeface="宋体" panose="02010600030101010101" pitchFamily="2"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smtClean="0">
                        <a:effectLst/>
                        <a:latin typeface="宋体" panose="02010600030101010101" pitchFamily="2" charset="-122"/>
                        <a:ea typeface="宋体" panose="02010600030101010101" pitchFamily="2" charset="-122"/>
                        <a:cs typeface="宋体" panose="02010600030101010101" pitchFamily="2" charset="-122"/>
                      </a:endParaRPr>
                    </a:p>
                  </a:txBody>
                  <a:tcPr/>
                </a:tc>
                <a:tc>
                  <a:txBody>
                    <a:bodyPr/>
                    <a:lstStyle/>
                    <a:p>
                      <a:pPr algn="ctr"/>
                      <a:r>
                        <a:rPr lang="en-US" altLang="zh-CN" b="1" dirty="0" smtClean="0"/>
                        <a:t>0</a:t>
                      </a:r>
                      <a:endParaRPr lang="zh-CN" altLang="en-US" b="1" dirty="0"/>
                    </a:p>
                  </a:txBody>
                  <a:tcPr>
                    <a:lnR w="12700" cap="flat" cmpd="sng" algn="ctr">
                      <a:solidFill>
                        <a:schemeClr val="bg1"/>
                      </a:solidFill>
                      <a:prstDash val="solid"/>
                      <a:round/>
                      <a:headEnd type="none" w="med" len="med"/>
                      <a:tailEnd type="none" w="med" len="med"/>
                    </a:lnR>
                  </a:tcPr>
                </a:tc>
                <a:tc>
                  <a:txBody>
                    <a:bodyPr/>
                    <a:lstStyle/>
                    <a:p>
                      <a:pPr algn="ctr"/>
                      <a:r>
                        <a:rPr lang="en-US" altLang="zh-CN" b="1" dirty="0" smtClean="0"/>
                        <a:t>0</a:t>
                      </a:r>
                      <a:endParaRPr lang="zh-CN" altLang="en-US" b="1" dirty="0"/>
                    </a:p>
                  </a:txBody>
                  <a:tcPr>
                    <a:lnL w="12700" cap="flat" cmpd="sng" algn="ctr">
                      <a:solidFill>
                        <a:schemeClr val="bg1"/>
                      </a:solidFill>
                      <a:prstDash val="solid"/>
                      <a:round/>
                      <a:headEnd type="none" w="med" len="med"/>
                      <a:tailEnd type="none" w="med" len="med"/>
                    </a:lnL>
                  </a:tcPr>
                </a:tc>
                <a:tc>
                  <a:txBody>
                    <a:bodyPr/>
                    <a:lstStyle/>
                    <a:p>
                      <a:pPr algn="ctr"/>
                      <a:r>
                        <a:rPr lang="en-US" altLang="zh-CN" b="1" dirty="0" smtClean="0"/>
                        <a:t>/</a:t>
                      </a:r>
                      <a:endParaRPr lang="zh-CN" altLang="en-US" b="1" dirty="0"/>
                    </a:p>
                  </a:txBody>
                  <a:tcPr/>
                </a:tc>
                <a:extLst>
                  <a:ext uri="{0D108BD9-81ED-4DB2-BD59-A6C34878D82A}">
                    <a16:rowId xmlns:a16="http://schemas.microsoft.com/office/drawing/2014/main" val="578449844"/>
                  </a:ext>
                </a:extLst>
              </a:tr>
              <a:tr h="213360">
                <a:tc grid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财务负责人：陈俊仁</a:t>
                      </a:r>
                      <a:endParaRPr lang="zh-CN" altLang="zh-CN" sz="1800" kern="100" dirty="0" smtClean="0">
                        <a:effectLst/>
                        <a:latin typeface="宋体" panose="02010600030101010101" pitchFamily="2" charset="-122"/>
                        <a:ea typeface="宋体" panose="02010600030101010101" pitchFamily="2" charset="-122"/>
                        <a:cs typeface="宋体" panose="02010600030101010101" pitchFamily="2" charset="-122"/>
                      </a:endParaRPr>
                    </a:p>
                  </a:txBody>
                  <a:tcPr/>
                </a:tc>
                <a:tc hMerge="1">
                  <a:txBody>
                    <a:bodyPr/>
                    <a:lstStyle/>
                    <a:p>
                      <a:endParaRPr lang="zh-CN" altLang="en-US"/>
                    </a:p>
                  </a:txBody>
                  <a:tcPr/>
                </a:tc>
                <a:tc hMerge="1">
                  <a:txBody>
                    <a:bodyPr/>
                    <a:lstStyle/>
                    <a:p>
                      <a:pPr algn="ctr"/>
                      <a:endParaRPr lang="zh-CN" altLang="en-US" dirty="0"/>
                    </a:p>
                  </a:txBody>
                  <a:tcPr>
                    <a:lnR w="12700" cap="flat" cmpd="sng" algn="ctr">
                      <a:solidFill>
                        <a:schemeClr val="bg1"/>
                      </a:solidFill>
                      <a:prstDash val="solid"/>
                      <a:round/>
                      <a:headEnd type="none" w="med" len="med"/>
                      <a:tailEnd type="none" w="med" len="med"/>
                    </a:lnR>
                  </a:tcPr>
                </a:tc>
                <a:tc hMerge="1">
                  <a:txBody>
                    <a:bodyPr/>
                    <a:lstStyle/>
                    <a:p>
                      <a:pPr algn="ctr"/>
                      <a:endParaRPr lang="zh-CN" altLang="en-US" dirty="0"/>
                    </a:p>
                  </a:txBody>
                  <a:tcPr>
                    <a:lnL w="12700" cap="flat" cmpd="sng" algn="ctr">
                      <a:solidFill>
                        <a:schemeClr val="bg1"/>
                      </a:solidFill>
                      <a:prstDash val="solid"/>
                      <a:round/>
                      <a:headEnd type="none" w="med" len="med"/>
                      <a:tailEnd type="none" w="med" len="med"/>
                    </a:lnL>
                  </a:tcPr>
                </a:tc>
                <a:tc hMerge="1">
                  <a:txBody>
                    <a:bodyPr/>
                    <a:lstStyle/>
                    <a:p>
                      <a:pPr algn="ctr"/>
                      <a:endParaRPr lang="zh-CN" altLang="en-US" dirty="0"/>
                    </a:p>
                  </a:txBody>
                  <a:tcPr/>
                </a:tc>
                <a:extLst>
                  <a:ext uri="{0D108BD9-81ED-4DB2-BD59-A6C34878D82A}">
                    <a16:rowId xmlns:a16="http://schemas.microsoft.com/office/drawing/2014/main" val="2554572468"/>
                  </a:ext>
                </a:extLst>
              </a:tr>
            </a:tbl>
          </a:graphicData>
        </a:graphic>
      </p:graphicFrame>
      <p:sp>
        <p:nvSpPr>
          <p:cNvPr id="8" name="椭圆 7"/>
          <p:cNvSpPr/>
          <p:nvPr/>
        </p:nvSpPr>
        <p:spPr>
          <a:xfrm>
            <a:off x="637003" y="1182607"/>
            <a:ext cx="1119226" cy="936479"/>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42736" y="1353018"/>
            <a:ext cx="1503212" cy="523220"/>
          </a:xfrm>
          <a:prstGeom prst="rect">
            <a:avLst/>
          </a:prstGeom>
        </p:spPr>
        <p:txBody>
          <a:bodyPr wrap="square">
            <a:spAutoFit/>
          </a:bodyPr>
          <a:lstStyle/>
          <a:p>
            <a:r>
              <a:rPr lang="zh-CN" altLang="en-US" sz="2800" b="1" dirty="0" smtClean="0">
                <a:solidFill>
                  <a:schemeClr val="bg1"/>
                </a:solidFill>
                <a:latin typeface="黑体" panose="02010609060101010101" pitchFamily="49" charset="-122"/>
                <a:ea typeface="黑体" panose="02010609060101010101" pitchFamily="49" charset="-122"/>
              </a:rPr>
              <a:t>预算</a:t>
            </a:r>
            <a:endParaRPr lang="zh-CN" altLang="en-US" sz="2800" b="1"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1667105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4209807"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10.</a:t>
            </a:r>
            <a:r>
              <a:rPr lang="zh-CN" altLang="en-US" sz="5400" b="1" dirty="0" smtClean="0">
                <a:solidFill>
                  <a:schemeClr val="bg1"/>
                </a:solidFill>
                <a:latin typeface="Gotham Rounded Medium" panose="02000000000000000000" pitchFamily="50" charset="0"/>
              </a:rPr>
              <a:t>采购管理</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37127838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345653" y="106389"/>
            <a:ext cx="2448106" cy="830997"/>
          </a:xfrm>
          <a:prstGeom prst="rect">
            <a:avLst/>
          </a:prstGeom>
        </p:spPr>
        <p:txBody>
          <a:bodyPr wrap="none">
            <a:spAutoFit/>
          </a:bodyPr>
          <a:lstStyle/>
          <a:p>
            <a:r>
              <a:rPr lang="en-US" altLang="zh-CN" sz="2400" b="1" dirty="0" smtClean="0"/>
              <a:t>10.</a:t>
            </a:r>
            <a:r>
              <a:rPr lang="zh-CN" altLang="zh-CN" sz="2400" b="1" dirty="0"/>
              <a:t>采购管理计划</a:t>
            </a:r>
          </a:p>
          <a:p>
            <a:pPr lvl="0"/>
            <a:endParaRPr lang="zh-CN" altLang="zh-CN" sz="2400" b="1" dirty="0"/>
          </a:p>
        </p:txBody>
      </p:sp>
      <p:graphicFrame>
        <p:nvGraphicFramePr>
          <p:cNvPr id="3" name="表格 2"/>
          <p:cNvGraphicFramePr>
            <a:graphicFrameLocks noGrp="1"/>
          </p:cNvGraphicFramePr>
          <p:nvPr>
            <p:extLst>
              <p:ext uri="{D42A27DB-BD31-4B8C-83A1-F6EECF244321}">
                <p14:modId xmlns:p14="http://schemas.microsoft.com/office/powerpoint/2010/main" val="1518300682"/>
              </p:ext>
            </p:extLst>
          </p:nvPr>
        </p:nvGraphicFramePr>
        <p:xfrm>
          <a:off x="1345653" y="1818206"/>
          <a:ext cx="9092837" cy="3928467"/>
        </p:xfrm>
        <a:graphic>
          <a:graphicData uri="http://schemas.openxmlformats.org/drawingml/2006/table">
            <a:tbl>
              <a:tblPr firstRow="1" firstCol="1" bandRow="1">
                <a:tableStyleId>{5C22544A-7EE6-4342-B048-85BDC9FD1C3A}</a:tableStyleId>
              </a:tblPr>
              <a:tblGrid>
                <a:gridCol w="2453821">
                  <a:extLst>
                    <a:ext uri="{9D8B030D-6E8A-4147-A177-3AD203B41FA5}">
                      <a16:colId xmlns:a16="http://schemas.microsoft.com/office/drawing/2014/main" val="20000"/>
                    </a:ext>
                  </a:extLst>
                </a:gridCol>
                <a:gridCol w="1656046">
                  <a:extLst>
                    <a:ext uri="{9D8B030D-6E8A-4147-A177-3AD203B41FA5}">
                      <a16:colId xmlns:a16="http://schemas.microsoft.com/office/drawing/2014/main" val="20001"/>
                    </a:ext>
                  </a:extLst>
                </a:gridCol>
                <a:gridCol w="1353596">
                  <a:extLst>
                    <a:ext uri="{9D8B030D-6E8A-4147-A177-3AD203B41FA5}">
                      <a16:colId xmlns:a16="http://schemas.microsoft.com/office/drawing/2014/main" val="20002"/>
                    </a:ext>
                  </a:extLst>
                </a:gridCol>
                <a:gridCol w="3629374">
                  <a:extLst>
                    <a:ext uri="{9D8B030D-6E8A-4147-A177-3AD203B41FA5}">
                      <a16:colId xmlns:a16="http://schemas.microsoft.com/office/drawing/2014/main" val="20003"/>
                    </a:ext>
                  </a:extLst>
                </a:gridCol>
              </a:tblGrid>
              <a:tr h="300924">
                <a:tc rowSpan="2">
                  <a:txBody>
                    <a:bodyPr/>
                    <a:lstStyle/>
                    <a:p>
                      <a:pPr algn="ctr">
                        <a:spcAft>
                          <a:spcPts val="0"/>
                        </a:spcAft>
                      </a:pPr>
                      <a:r>
                        <a:rPr lang="zh-CN" sz="1800" kern="100" dirty="0">
                          <a:effectLst/>
                        </a:rPr>
                        <a:t>采购内容</a:t>
                      </a:r>
                      <a:endParaRPr lang="zh-CN" sz="1600" kern="100" dirty="0">
                        <a:effectLst/>
                        <a:latin typeface="宋体"/>
                        <a:ea typeface="等线"/>
                        <a:cs typeface="宋体"/>
                      </a:endParaRPr>
                    </a:p>
                  </a:txBody>
                  <a:tcPr marL="68580" marR="68580" marT="0" marB="0" anchor="ctr"/>
                </a:tc>
                <a:tc gridSpan="2">
                  <a:txBody>
                    <a:bodyPr/>
                    <a:lstStyle/>
                    <a:p>
                      <a:pPr algn="ctr">
                        <a:spcAft>
                          <a:spcPts val="0"/>
                        </a:spcAft>
                      </a:pPr>
                      <a:r>
                        <a:rPr lang="zh-CN" altLang="en-US" sz="1800" kern="100" dirty="0" smtClean="0">
                          <a:effectLst/>
                          <a:latin typeface="+mn-lt"/>
                          <a:ea typeface="+mn-ea"/>
                          <a:cs typeface="+mn-cs"/>
                        </a:rPr>
                        <a:t>采购数量</a:t>
                      </a:r>
                      <a:endParaRPr lang="zh-CN" sz="1600" kern="100" dirty="0">
                        <a:effectLst/>
                        <a:latin typeface="宋体"/>
                        <a:ea typeface="等线"/>
                        <a:cs typeface="宋体"/>
                      </a:endParaRPr>
                    </a:p>
                  </a:txBody>
                  <a:tcPr marL="68580" marR="68580" marT="0" marB="0" anchor="ctr"/>
                </a:tc>
                <a:tc hMerge="1">
                  <a:txBody>
                    <a:bodyPr/>
                    <a:lstStyle/>
                    <a:p>
                      <a:endParaRPr lang="zh-CN" altLang="en-US"/>
                    </a:p>
                  </a:txBody>
                  <a:tcPr/>
                </a:tc>
                <a:tc rowSpan="2">
                  <a:txBody>
                    <a:bodyPr/>
                    <a:lstStyle/>
                    <a:p>
                      <a:pPr algn="ctr">
                        <a:spcAft>
                          <a:spcPts val="0"/>
                        </a:spcAft>
                      </a:pPr>
                      <a:r>
                        <a:rPr lang="zh-CN" sz="1800" kern="100">
                          <a:effectLst/>
                        </a:rPr>
                        <a:t>备注</a:t>
                      </a:r>
                      <a:endParaRPr lang="zh-CN" sz="1600" kern="100">
                        <a:effectLst/>
                        <a:latin typeface="宋体"/>
                        <a:ea typeface="等线"/>
                        <a:cs typeface="宋体"/>
                      </a:endParaRPr>
                    </a:p>
                  </a:txBody>
                  <a:tcPr marL="68580" marR="68580" marT="0" marB="0" anchor="ctr"/>
                </a:tc>
                <a:extLst>
                  <a:ext uri="{0D108BD9-81ED-4DB2-BD59-A6C34878D82A}">
                    <a16:rowId xmlns:a16="http://schemas.microsoft.com/office/drawing/2014/main" val="10000"/>
                  </a:ext>
                </a:extLst>
              </a:tr>
              <a:tr h="300924">
                <a:tc vMerge="1">
                  <a:txBody>
                    <a:bodyPr/>
                    <a:lstStyle/>
                    <a:p>
                      <a:endParaRPr lang="zh-CN" altLang="en-US"/>
                    </a:p>
                  </a:txBody>
                  <a:tcPr/>
                </a:tc>
                <a:tc>
                  <a:txBody>
                    <a:bodyPr/>
                    <a:lstStyle/>
                    <a:p>
                      <a:pPr>
                        <a:spcAft>
                          <a:spcPts val="0"/>
                        </a:spcAft>
                      </a:pPr>
                      <a:r>
                        <a:rPr lang="zh-CN" sz="1800" kern="100">
                          <a:effectLst/>
                        </a:rPr>
                        <a:t>月投入</a:t>
                      </a:r>
                      <a:endParaRPr lang="zh-CN" sz="1600" kern="100">
                        <a:effectLst/>
                        <a:latin typeface="宋体"/>
                        <a:ea typeface="等线"/>
                        <a:cs typeface="宋体"/>
                      </a:endParaRPr>
                    </a:p>
                  </a:txBody>
                  <a:tcPr marL="68580" marR="68580" marT="0" marB="0" anchor="ctr"/>
                </a:tc>
                <a:tc>
                  <a:txBody>
                    <a:bodyPr/>
                    <a:lstStyle/>
                    <a:p>
                      <a:pPr>
                        <a:spcAft>
                          <a:spcPts val="0"/>
                        </a:spcAft>
                      </a:pPr>
                      <a:r>
                        <a:rPr lang="zh-CN" sz="1800" kern="100">
                          <a:effectLst/>
                        </a:rPr>
                        <a:t>年投入</a:t>
                      </a:r>
                      <a:endParaRPr lang="zh-CN" sz="1600" kern="100">
                        <a:effectLst/>
                        <a:latin typeface="宋体"/>
                        <a:ea typeface="等线"/>
                        <a:cs typeface="宋体"/>
                      </a:endParaRPr>
                    </a:p>
                  </a:txBody>
                  <a:tcPr marL="68580" marR="68580" marT="0" marB="0" anchor="ctr"/>
                </a:tc>
                <a:tc vMerge="1">
                  <a:txBody>
                    <a:bodyPr/>
                    <a:lstStyle/>
                    <a:p>
                      <a:endParaRPr lang="zh-CN" altLang="en-US"/>
                    </a:p>
                  </a:txBody>
                  <a:tcPr/>
                </a:tc>
                <a:extLst>
                  <a:ext uri="{0D108BD9-81ED-4DB2-BD59-A6C34878D82A}">
                    <a16:rowId xmlns:a16="http://schemas.microsoft.com/office/drawing/2014/main" val="10001"/>
                  </a:ext>
                </a:extLst>
              </a:tr>
              <a:tr h="439260">
                <a:tc>
                  <a:txBody>
                    <a:bodyPr/>
                    <a:lstStyle/>
                    <a:p>
                      <a:pPr>
                        <a:spcAft>
                          <a:spcPts val="0"/>
                        </a:spcAft>
                      </a:pPr>
                      <a:r>
                        <a:rPr lang="zh-CN" sz="1800" kern="100" dirty="0" smtClean="0">
                          <a:effectLst/>
                        </a:rPr>
                        <a:t>电</a:t>
                      </a:r>
                      <a:r>
                        <a:rPr lang="zh-CN" sz="1800" kern="100" dirty="0">
                          <a:effectLst/>
                        </a:rPr>
                        <a:t>子书</a:t>
                      </a:r>
                      <a:endParaRPr lang="zh-CN" sz="1600" kern="100" dirty="0">
                        <a:effectLst/>
                        <a:latin typeface="宋体"/>
                        <a:ea typeface="等线"/>
                        <a:cs typeface="宋体"/>
                      </a:endParaRPr>
                    </a:p>
                  </a:txBody>
                  <a:tcPr marL="68580" marR="68580" marT="0" marB="0" anchor="ctr"/>
                </a:tc>
                <a:tc>
                  <a:txBody>
                    <a:bodyPr/>
                    <a:lstStyle/>
                    <a:p>
                      <a:pPr>
                        <a:spcAft>
                          <a:spcPts val="0"/>
                        </a:spcAft>
                      </a:pPr>
                      <a:r>
                        <a:rPr lang="en-US" sz="1800" kern="100">
                          <a:effectLst/>
                        </a:rPr>
                        <a:t>1</a:t>
                      </a:r>
                      <a:endParaRPr lang="zh-CN" sz="1600" kern="100">
                        <a:effectLst/>
                        <a:latin typeface="宋体"/>
                        <a:ea typeface="等线"/>
                        <a:cs typeface="宋体"/>
                      </a:endParaRPr>
                    </a:p>
                  </a:txBody>
                  <a:tcPr marL="68580" marR="68580" marT="0" marB="0" anchor="ctr"/>
                </a:tc>
                <a:tc>
                  <a:txBody>
                    <a:bodyPr/>
                    <a:lstStyle/>
                    <a:p>
                      <a:pPr>
                        <a:spcAft>
                          <a:spcPts val="0"/>
                        </a:spcAft>
                      </a:pPr>
                      <a:r>
                        <a:rPr lang="en-US" sz="1800" kern="100">
                          <a:effectLst/>
                        </a:rPr>
                        <a:t>/</a:t>
                      </a:r>
                      <a:endParaRPr lang="zh-CN" sz="1600" kern="100">
                        <a:effectLst/>
                        <a:latin typeface="宋体"/>
                        <a:ea typeface="等线"/>
                        <a:cs typeface="宋体"/>
                      </a:endParaRPr>
                    </a:p>
                  </a:txBody>
                  <a:tcPr marL="68580" marR="68580" marT="0" marB="0" anchor="ctr"/>
                </a:tc>
                <a:tc>
                  <a:txBody>
                    <a:bodyPr/>
                    <a:lstStyle/>
                    <a:p>
                      <a:pPr algn="ctr"/>
                      <a:r>
                        <a:rPr lang="zh-CN" altLang="zh-CN" sz="1800" u="none" kern="1200" dirty="0" smtClean="0">
                          <a:solidFill>
                            <a:schemeClr val="dk1"/>
                          </a:solidFill>
                          <a:effectLst/>
                          <a:latin typeface="+mn-lt"/>
                          <a:ea typeface="+mn-ea"/>
                          <a:cs typeface="+mn-cs"/>
                        </a:rPr>
                        <a:t>网上有破解版或是教育版暂无费用</a:t>
                      </a:r>
                      <a:endParaRPr lang="zh-CN" altLang="en-US" u="none" dirty="0"/>
                    </a:p>
                  </a:txBody>
                  <a:tcPr marL="68580" marR="68580" marT="0" marB="0" anchor="ctr"/>
                </a:tc>
                <a:extLst>
                  <a:ext uri="{0D108BD9-81ED-4DB2-BD59-A6C34878D82A}">
                    <a16:rowId xmlns:a16="http://schemas.microsoft.com/office/drawing/2014/main" val="10003"/>
                  </a:ext>
                </a:extLst>
              </a:tr>
              <a:tr h="435429">
                <a:tc>
                  <a:txBody>
                    <a:bodyPr/>
                    <a:lstStyle/>
                    <a:p>
                      <a:pPr>
                        <a:spcAft>
                          <a:spcPts val="0"/>
                        </a:spcAft>
                      </a:pPr>
                      <a:r>
                        <a:rPr lang="en-US" sz="1800" kern="100" dirty="0" smtClean="0">
                          <a:effectLst/>
                        </a:rPr>
                        <a:t>UML</a:t>
                      </a:r>
                      <a:r>
                        <a:rPr lang="zh-CN" sz="1800" kern="100" dirty="0">
                          <a:effectLst/>
                        </a:rPr>
                        <a:t>建模工具</a:t>
                      </a:r>
                      <a:endParaRPr lang="zh-CN" sz="1600" kern="100" dirty="0">
                        <a:effectLst/>
                        <a:latin typeface="宋体"/>
                        <a:ea typeface="等线"/>
                        <a:cs typeface="宋体"/>
                      </a:endParaRPr>
                    </a:p>
                  </a:txBody>
                  <a:tcPr marL="68580" marR="68580" marT="0" marB="0" anchor="ctr"/>
                </a:tc>
                <a:tc>
                  <a:txBody>
                    <a:bodyPr/>
                    <a:lstStyle/>
                    <a:p>
                      <a:pPr marR="558800">
                        <a:spcAft>
                          <a:spcPts val="0"/>
                        </a:spcAft>
                      </a:pPr>
                      <a:r>
                        <a:rPr lang="en-US" sz="1800" kern="100">
                          <a:effectLst/>
                        </a:rPr>
                        <a:t>1</a:t>
                      </a:r>
                      <a:endParaRPr lang="zh-CN" sz="1600" kern="100">
                        <a:effectLst/>
                        <a:latin typeface="宋体"/>
                        <a:ea typeface="等线"/>
                        <a:cs typeface="宋体"/>
                      </a:endParaRPr>
                    </a:p>
                  </a:txBody>
                  <a:tcPr marL="68580" marR="68580" marT="0" marB="0" anchor="ctr"/>
                </a:tc>
                <a:tc>
                  <a:txBody>
                    <a:bodyPr/>
                    <a:lstStyle/>
                    <a:p>
                      <a:pPr marR="558800" algn="l">
                        <a:spcAft>
                          <a:spcPts val="0"/>
                        </a:spcAft>
                      </a:pPr>
                      <a:r>
                        <a:rPr lang="en-US" sz="1800" kern="100" dirty="0">
                          <a:effectLst/>
                        </a:rPr>
                        <a:t>/</a:t>
                      </a:r>
                      <a:endParaRPr lang="zh-CN" sz="1600" kern="100" dirty="0">
                        <a:effectLst/>
                        <a:latin typeface="宋体"/>
                        <a:ea typeface="等线"/>
                        <a:cs typeface="宋体"/>
                      </a:endParaRPr>
                    </a:p>
                  </a:txBody>
                  <a:tcPr marL="68580" marR="68580" marT="0" marB="0" anchor="ctr"/>
                </a:tc>
                <a:tc>
                  <a:txBody>
                    <a:bodyPr/>
                    <a:lstStyle/>
                    <a:p>
                      <a:pPr algn="ctr"/>
                      <a:r>
                        <a:rPr lang="zh-CN" altLang="zh-CN" sz="1800" u="none" kern="1200" dirty="0" smtClean="0">
                          <a:solidFill>
                            <a:schemeClr val="dk1"/>
                          </a:solidFill>
                          <a:effectLst/>
                          <a:latin typeface="+mn-lt"/>
                          <a:ea typeface="+mn-ea"/>
                          <a:cs typeface="+mn-cs"/>
                        </a:rPr>
                        <a:t>网上有破解版或是教育版暂无费用</a:t>
                      </a:r>
                      <a:endParaRPr lang="zh-CN" altLang="en-US" u="none" dirty="0"/>
                    </a:p>
                  </a:txBody>
                  <a:tcPr marL="68580" marR="68580" marT="0" marB="0" anchor="ctr"/>
                </a:tc>
                <a:extLst>
                  <a:ext uri="{0D108BD9-81ED-4DB2-BD59-A6C34878D82A}">
                    <a16:rowId xmlns:a16="http://schemas.microsoft.com/office/drawing/2014/main" val="10004"/>
                  </a:ext>
                </a:extLst>
              </a:tr>
              <a:tr h="490555">
                <a:tc>
                  <a:txBody>
                    <a:bodyPr/>
                    <a:lstStyle/>
                    <a:p>
                      <a:pPr>
                        <a:spcAft>
                          <a:spcPts val="0"/>
                        </a:spcAft>
                      </a:pPr>
                      <a:r>
                        <a:rPr lang="en-US" sz="1800" kern="100" dirty="0" err="1" smtClean="0">
                          <a:effectLst/>
                        </a:rPr>
                        <a:t>AxureRP</a:t>
                      </a:r>
                      <a:endParaRPr lang="zh-CN" sz="1600" kern="100" dirty="0">
                        <a:effectLst/>
                        <a:latin typeface="宋体"/>
                        <a:ea typeface="等线"/>
                        <a:cs typeface="宋体"/>
                      </a:endParaRPr>
                    </a:p>
                  </a:txBody>
                  <a:tcPr marL="68580" marR="68580" marT="0" marB="0" anchor="ctr"/>
                </a:tc>
                <a:tc>
                  <a:txBody>
                    <a:bodyPr/>
                    <a:lstStyle/>
                    <a:p>
                      <a:pPr>
                        <a:spcAft>
                          <a:spcPts val="0"/>
                        </a:spcAft>
                      </a:pPr>
                      <a:r>
                        <a:rPr lang="en-US" sz="1800" kern="100">
                          <a:effectLst/>
                        </a:rPr>
                        <a:t>1</a:t>
                      </a:r>
                      <a:endParaRPr lang="zh-CN" sz="1600" kern="100">
                        <a:effectLst/>
                        <a:latin typeface="宋体"/>
                        <a:ea typeface="等线"/>
                        <a:cs typeface="宋体"/>
                      </a:endParaRPr>
                    </a:p>
                  </a:txBody>
                  <a:tcPr marL="68580" marR="68580" marT="0" marB="0" anchor="ctr"/>
                </a:tc>
                <a:tc>
                  <a:txBody>
                    <a:bodyPr/>
                    <a:lstStyle/>
                    <a:p>
                      <a:pPr>
                        <a:spcAft>
                          <a:spcPts val="0"/>
                        </a:spcAft>
                      </a:pPr>
                      <a:r>
                        <a:rPr lang="en-US" sz="1800" kern="100">
                          <a:effectLst/>
                        </a:rPr>
                        <a:t>/</a:t>
                      </a:r>
                      <a:endParaRPr lang="zh-CN" sz="1600" kern="100">
                        <a:effectLst/>
                        <a:latin typeface="宋体"/>
                        <a:ea typeface="等线"/>
                        <a:cs typeface="宋体"/>
                      </a:endParaRPr>
                    </a:p>
                  </a:txBody>
                  <a:tcPr marL="68580" marR="68580" marT="0" marB="0" anchor="ctr"/>
                </a:tc>
                <a:tc>
                  <a:txBody>
                    <a:bodyPr/>
                    <a:lstStyle/>
                    <a:p>
                      <a:pPr algn="ctr"/>
                      <a:r>
                        <a:rPr lang="zh-CN" altLang="zh-CN" sz="1800" u="none" kern="1200" dirty="0" smtClean="0">
                          <a:solidFill>
                            <a:schemeClr val="dk1"/>
                          </a:solidFill>
                          <a:effectLst/>
                          <a:latin typeface="+mn-lt"/>
                          <a:ea typeface="+mn-ea"/>
                          <a:cs typeface="+mn-cs"/>
                        </a:rPr>
                        <a:t>网上有破解版或是教育版暂无费用</a:t>
                      </a:r>
                      <a:endParaRPr lang="zh-CN" altLang="en-US" u="none" dirty="0"/>
                    </a:p>
                  </a:txBody>
                  <a:tcPr marL="68580" marR="68580" marT="0" marB="0" anchor="ctr"/>
                </a:tc>
                <a:extLst>
                  <a:ext uri="{0D108BD9-81ED-4DB2-BD59-A6C34878D82A}">
                    <a16:rowId xmlns:a16="http://schemas.microsoft.com/office/drawing/2014/main" val="10005"/>
                  </a:ext>
                </a:extLst>
              </a:tr>
              <a:tr h="481902">
                <a:tc>
                  <a:txBody>
                    <a:bodyPr/>
                    <a:lstStyle/>
                    <a:p>
                      <a:pPr>
                        <a:spcAft>
                          <a:spcPts val="0"/>
                        </a:spcAft>
                      </a:pPr>
                      <a:r>
                        <a:rPr lang="en-US" sz="1800" kern="100" dirty="0" smtClean="0">
                          <a:effectLst/>
                        </a:rPr>
                        <a:t>Office</a:t>
                      </a:r>
                      <a:endParaRPr lang="zh-CN" sz="1600" kern="100" dirty="0">
                        <a:effectLst/>
                        <a:latin typeface="宋体"/>
                        <a:ea typeface="等线"/>
                        <a:cs typeface="宋体"/>
                      </a:endParaRPr>
                    </a:p>
                  </a:txBody>
                  <a:tcPr marL="68580" marR="68580" marT="0" marB="0" anchor="ctr"/>
                </a:tc>
                <a:tc>
                  <a:txBody>
                    <a:bodyPr/>
                    <a:lstStyle/>
                    <a:p>
                      <a:pPr>
                        <a:spcAft>
                          <a:spcPts val="0"/>
                        </a:spcAft>
                      </a:pPr>
                      <a:r>
                        <a:rPr lang="en-US" sz="1800" kern="100" dirty="0">
                          <a:effectLst/>
                        </a:rPr>
                        <a:t>1</a:t>
                      </a:r>
                      <a:endParaRPr lang="zh-CN" sz="1600" kern="100" dirty="0">
                        <a:effectLst/>
                        <a:latin typeface="宋体"/>
                        <a:ea typeface="等线"/>
                        <a:cs typeface="宋体"/>
                      </a:endParaRPr>
                    </a:p>
                  </a:txBody>
                  <a:tcPr marL="68580" marR="68580" marT="0" marB="0" anchor="ctr"/>
                </a:tc>
                <a:tc>
                  <a:txBody>
                    <a:bodyPr/>
                    <a:lstStyle/>
                    <a:p>
                      <a:pPr>
                        <a:spcAft>
                          <a:spcPts val="0"/>
                        </a:spcAft>
                      </a:pPr>
                      <a:r>
                        <a:rPr lang="en-US" sz="1800" kern="100" dirty="0">
                          <a:effectLst/>
                        </a:rPr>
                        <a:t>/</a:t>
                      </a:r>
                      <a:endParaRPr lang="zh-CN" sz="1600" kern="100" dirty="0">
                        <a:effectLst/>
                        <a:latin typeface="宋体"/>
                        <a:ea typeface="等线"/>
                        <a:cs typeface="宋体"/>
                      </a:endParaRPr>
                    </a:p>
                  </a:txBody>
                  <a:tcPr marL="68580" marR="68580" marT="0" marB="0" anchor="ctr"/>
                </a:tc>
                <a:tc>
                  <a:txBody>
                    <a:bodyPr/>
                    <a:lstStyle/>
                    <a:p>
                      <a:pPr algn="ctr"/>
                      <a:r>
                        <a:rPr lang="zh-CN" altLang="zh-CN" sz="1800" u="none" kern="1200" dirty="0" smtClean="0">
                          <a:solidFill>
                            <a:schemeClr val="dk1"/>
                          </a:solidFill>
                          <a:effectLst/>
                          <a:latin typeface="+mn-lt"/>
                          <a:ea typeface="+mn-ea"/>
                          <a:cs typeface="+mn-cs"/>
                        </a:rPr>
                        <a:t>网上有破解版或是教育版暂无费用</a:t>
                      </a:r>
                      <a:endParaRPr lang="zh-CN" altLang="en-US" u="none" dirty="0"/>
                    </a:p>
                  </a:txBody>
                  <a:tcPr marL="68580" marR="68580" marT="0" marB="0" anchor="ctr"/>
                </a:tc>
                <a:extLst>
                  <a:ext uri="{0D108BD9-81ED-4DB2-BD59-A6C34878D82A}">
                    <a16:rowId xmlns:a16="http://schemas.microsoft.com/office/drawing/2014/main" val="10006"/>
                  </a:ext>
                </a:extLst>
              </a:tr>
              <a:tr h="382193">
                <a:tc>
                  <a:txBody>
                    <a:bodyPr/>
                    <a:lstStyle/>
                    <a:p>
                      <a:pPr>
                        <a:spcAft>
                          <a:spcPts val="0"/>
                        </a:spcAft>
                      </a:pPr>
                      <a:r>
                        <a:rPr lang="en-US" sz="1800" kern="100" dirty="0" err="1" smtClean="0">
                          <a:effectLst/>
                        </a:rPr>
                        <a:t>Vmware</a:t>
                      </a:r>
                      <a:endParaRPr lang="zh-CN" sz="1600" kern="100" dirty="0">
                        <a:effectLst/>
                        <a:latin typeface="宋体"/>
                        <a:ea typeface="等线"/>
                        <a:cs typeface="宋体"/>
                      </a:endParaRPr>
                    </a:p>
                  </a:txBody>
                  <a:tcPr marL="68580" marR="68580" marT="0" marB="0" anchor="ctr"/>
                </a:tc>
                <a:tc>
                  <a:txBody>
                    <a:bodyPr/>
                    <a:lstStyle/>
                    <a:p>
                      <a:pPr>
                        <a:spcAft>
                          <a:spcPts val="0"/>
                        </a:spcAft>
                      </a:pPr>
                      <a:r>
                        <a:rPr lang="en-US" sz="1800" kern="100">
                          <a:effectLst/>
                        </a:rPr>
                        <a:t>1</a:t>
                      </a:r>
                      <a:endParaRPr lang="zh-CN" sz="1600" kern="100">
                        <a:effectLst/>
                        <a:latin typeface="宋体"/>
                        <a:ea typeface="等线"/>
                        <a:cs typeface="宋体"/>
                      </a:endParaRPr>
                    </a:p>
                  </a:txBody>
                  <a:tcPr marL="68580" marR="68580" marT="0" marB="0" anchor="ctr"/>
                </a:tc>
                <a:tc>
                  <a:txBody>
                    <a:bodyPr/>
                    <a:lstStyle/>
                    <a:p>
                      <a:pPr>
                        <a:spcAft>
                          <a:spcPts val="0"/>
                        </a:spcAft>
                      </a:pPr>
                      <a:r>
                        <a:rPr lang="en-US" sz="1800" kern="100" dirty="0">
                          <a:effectLst/>
                        </a:rPr>
                        <a:t>/</a:t>
                      </a:r>
                      <a:endParaRPr lang="zh-CN" sz="1600" kern="100" dirty="0">
                        <a:effectLst/>
                        <a:latin typeface="宋体"/>
                        <a:ea typeface="等线"/>
                        <a:cs typeface="宋体"/>
                      </a:endParaRPr>
                    </a:p>
                  </a:txBody>
                  <a:tcPr marL="68580" marR="68580" marT="0" marB="0" anchor="ctr"/>
                </a:tc>
                <a:tc>
                  <a:txBody>
                    <a:bodyPr/>
                    <a:lstStyle/>
                    <a:p>
                      <a:pPr algn="ctr"/>
                      <a:r>
                        <a:rPr lang="zh-CN" altLang="zh-CN" sz="1800" u="none" kern="1200" dirty="0" smtClean="0">
                          <a:solidFill>
                            <a:schemeClr val="dk1"/>
                          </a:solidFill>
                          <a:effectLst/>
                          <a:latin typeface="+mn-lt"/>
                          <a:ea typeface="+mn-ea"/>
                          <a:cs typeface="+mn-cs"/>
                        </a:rPr>
                        <a:t>网上有破解版或是教育版暂无费用</a:t>
                      </a:r>
                      <a:endParaRPr lang="zh-CN" altLang="en-US" u="none" dirty="0"/>
                    </a:p>
                  </a:txBody>
                  <a:tcPr marL="68580" marR="68580" marT="0" marB="0" anchor="ctr"/>
                </a:tc>
                <a:extLst>
                  <a:ext uri="{0D108BD9-81ED-4DB2-BD59-A6C34878D82A}">
                    <a16:rowId xmlns:a16="http://schemas.microsoft.com/office/drawing/2014/main" val="10009"/>
                  </a:ext>
                </a:extLst>
              </a:tr>
              <a:tr h="174816">
                <a:tc>
                  <a:txBody>
                    <a:bodyPr/>
                    <a:lstStyle/>
                    <a:p>
                      <a:pPr>
                        <a:spcAft>
                          <a:spcPts val="0"/>
                        </a:spcAft>
                      </a:pPr>
                      <a:r>
                        <a:rPr lang="en-US" altLang="zh-CN" sz="1600" kern="100" dirty="0" err="1" smtClean="0">
                          <a:effectLst/>
                          <a:latin typeface="宋体"/>
                          <a:ea typeface="等线"/>
                          <a:cs typeface="宋体"/>
                        </a:rPr>
                        <a:t>ProcessOn</a:t>
                      </a:r>
                      <a:endParaRPr lang="zh-CN" sz="1600" kern="100" dirty="0">
                        <a:effectLst/>
                        <a:latin typeface="宋体"/>
                        <a:ea typeface="等线"/>
                        <a:cs typeface="宋体"/>
                      </a:endParaRPr>
                    </a:p>
                  </a:txBody>
                  <a:tcPr marL="68580" marR="68580" marT="0" marB="0" anchor="ctr"/>
                </a:tc>
                <a:tc>
                  <a:txBody>
                    <a:bodyPr/>
                    <a:lstStyle/>
                    <a:p>
                      <a:pPr>
                        <a:spcAft>
                          <a:spcPts val="0"/>
                        </a:spcAft>
                      </a:pPr>
                      <a:r>
                        <a:rPr lang="en-US" altLang="zh-CN" sz="1600" kern="100" dirty="0" smtClean="0">
                          <a:effectLst/>
                          <a:latin typeface="宋体"/>
                          <a:ea typeface="等线"/>
                          <a:cs typeface="宋体"/>
                        </a:rPr>
                        <a:t>1</a:t>
                      </a:r>
                      <a:endParaRPr lang="zh-CN" sz="1600" kern="100" dirty="0">
                        <a:effectLst/>
                        <a:latin typeface="宋体"/>
                        <a:ea typeface="等线"/>
                        <a:cs typeface="宋体"/>
                      </a:endParaRPr>
                    </a:p>
                  </a:txBody>
                  <a:tcPr marL="68580" marR="68580" marT="0" marB="0" anchor="ctr"/>
                </a:tc>
                <a:tc>
                  <a:txBody>
                    <a:bodyPr/>
                    <a:lstStyle/>
                    <a:p>
                      <a:pPr>
                        <a:spcAft>
                          <a:spcPts val="0"/>
                        </a:spcAft>
                      </a:pPr>
                      <a:r>
                        <a:rPr lang="en-US" altLang="zh-CN" sz="1600" kern="100" dirty="0" smtClean="0">
                          <a:effectLst/>
                          <a:latin typeface="宋体"/>
                          <a:ea typeface="等线"/>
                          <a:cs typeface="宋体"/>
                        </a:rPr>
                        <a:t>/</a:t>
                      </a:r>
                      <a:endParaRPr lang="zh-CN" sz="1600" kern="100" dirty="0">
                        <a:effectLst/>
                        <a:latin typeface="宋体"/>
                        <a:ea typeface="等线"/>
                        <a:cs typeface="宋体"/>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800" u="none" kern="1200" dirty="0" smtClean="0">
                          <a:solidFill>
                            <a:schemeClr val="dk1"/>
                          </a:solidFill>
                          <a:effectLst/>
                          <a:latin typeface="+mn-lt"/>
                          <a:ea typeface="+mn-ea"/>
                          <a:cs typeface="+mn-cs"/>
                        </a:rPr>
                        <a:t>网上有破解版或是教育版暂无费用</a:t>
                      </a:r>
                      <a:endParaRPr lang="zh-CN" altLang="en-US" u="none" dirty="0" smtClean="0"/>
                    </a:p>
                    <a:p>
                      <a:pPr algn="ctr"/>
                      <a:endParaRPr lang="zh-CN" altLang="en-US" u="none" dirty="0"/>
                    </a:p>
                  </a:txBody>
                  <a:tcPr marL="68580" marR="68580" marT="0" marB="0" anchor="ctr"/>
                </a:tc>
                <a:extLst>
                  <a:ext uri="{0D108BD9-81ED-4DB2-BD59-A6C34878D82A}">
                    <a16:rowId xmlns:a16="http://schemas.microsoft.com/office/drawing/2014/main" val="3366287035"/>
                  </a:ext>
                </a:extLst>
              </a:tr>
              <a:tr h="174817">
                <a:tc>
                  <a:txBody>
                    <a:bodyPr/>
                    <a:lstStyle/>
                    <a:p>
                      <a:pPr>
                        <a:spcAft>
                          <a:spcPts val="0"/>
                        </a:spcAft>
                      </a:pPr>
                      <a:r>
                        <a:rPr lang="en-US" altLang="zh-CN" sz="1600" kern="100" dirty="0" err="1" smtClean="0">
                          <a:effectLst/>
                          <a:latin typeface="宋体"/>
                          <a:ea typeface="等线"/>
                          <a:cs typeface="宋体"/>
                        </a:rPr>
                        <a:t>GitKraken</a:t>
                      </a:r>
                      <a:endParaRPr lang="zh-CN" sz="1600" kern="100" dirty="0">
                        <a:effectLst/>
                        <a:latin typeface="宋体"/>
                        <a:ea typeface="等线"/>
                        <a:cs typeface="宋体"/>
                      </a:endParaRPr>
                    </a:p>
                  </a:txBody>
                  <a:tcPr marL="68580" marR="68580" marT="0" marB="0" anchor="ctr"/>
                </a:tc>
                <a:tc>
                  <a:txBody>
                    <a:bodyPr/>
                    <a:lstStyle/>
                    <a:p>
                      <a:pPr>
                        <a:spcAft>
                          <a:spcPts val="0"/>
                        </a:spcAft>
                      </a:pPr>
                      <a:r>
                        <a:rPr lang="en-US" altLang="zh-CN" sz="1600" kern="100" dirty="0" smtClean="0">
                          <a:effectLst/>
                          <a:latin typeface="宋体"/>
                          <a:ea typeface="等线"/>
                          <a:cs typeface="宋体"/>
                        </a:rPr>
                        <a:t>1</a:t>
                      </a:r>
                      <a:endParaRPr lang="zh-CN" sz="1600" kern="100" dirty="0">
                        <a:effectLst/>
                        <a:latin typeface="宋体"/>
                        <a:ea typeface="等线"/>
                        <a:cs typeface="宋体"/>
                      </a:endParaRPr>
                    </a:p>
                  </a:txBody>
                  <a:tcPr marL="68580" marR="68580" marT="0" marB="0" anchor="ctr"/>
                </a:tc>
                <a:tc>
                  <a:txBody>
                    <a:bodyPr/>
                    <a:lstStyle/>
                    <a:p>
                      <a:pPr>
                        <a:spcAft>
                          <a:spcPts val="0"/>
                        </a:spcAft>
                      </a:pPr>
                      <a:r>
                        <a:rPr lang="en-US" altLang="zh-CN" sz="1600" kern="100" dirty="0" smtClean="0">
                          <a:effectLst/>
                          <a:latin typeface="宋体"/>
                          <a:ea typeface="等线"/>
                          <a:cs typeface="宋体"/>
                        </a:rPr>
                        <a:t>/</a:t>
                      </a:r>
                      <a:endParaRPr lang="zh-CN" sz="1600" kern="100" dirty="0">
                        <a:effectLst/>
                        <a:latin typeface="宋体"/>
                        <a:ea typeface="等线"/>
                        <a:cs typeface="宋体"/>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800" u="none" kern="1200" dirty="0" smtClean="0">
                          <a:solidFill>
                            <a:schemeClr val="dk1"/>
                          </a:solidFill>
                          <a:effectLst/>
                          <a:latin typeface="+mn-lt"/>
                          <a:ea typeface="+mn-ea"/>
                          <a:cs typeface="+mn-cs"/>
                        </a:rPr>
                        <a:t>网上有破解版或是教育版暂无费用</a:t>
                      </a:r>
                      <a:endParaRPr lang="zh-CN" altLang="en-US" u="none" dirty="0" smtClean="0"/>
                    </a:p>
                    <a:p>
                      <a:pPr algn="ctr"/>
                      <a:endParaRPr lang="zh-CN" altLang="en-US" u="none" dirty="0"/>
                    </a:p>
                  </a:txBody>
                  <a:tcPr marL="68580" marR="68580" marT="0" marB="0" anchor="ctr"/>
                </a:tc>
                <a:extLst>
                  <a:ext uri="{0D108BD9-81ED-4DB2-BD59-A6C34878D82A}">
                    <a16:rowId xmlns:a16="http://schemas.microsoft.com/office/drawing/2014/main" val="2502930835"/>
                  </a:ext>
                </a:extLst>
              </a:tr>
            </a:tbl>
          </a:graphicData>
        </a:graphic>
      </p:graphicFrame>
      <p:sp>
        <p:nvSpPr>
          <p:cNvPr id="4" name="Rectangle 1"/>
          <p:cNvSpPr>
            <a:spLocks noChangeArrowheads="1"/>
          </p:cNvSpPr>
          <p:nvPr/>
        </p:nvSpPr>
        <p:spPr bwMode="auto">
          <a:xfrm>
            <a:off x="4384785" y="1057777"/>
            <a:ext cx="208903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1" fontAlgn="base" latinLnBrk="0" hangingPunct="1">
              <a:lnSpc>
                <a:spcPct val="100000"/>
              </a:lnSpc>
              <a:spcBef>
                <a:spcPct val="0"/>
              </a:spcBef>
              <a:spcAft>
                <a:spcPct val="0"/>
              </a:spcAft>
              <a:buClrTx/>
              <a:buSzTx/>
              <a:tabLst/>
            </a:pPr>
            <a:r>
              <a:rPr kumimoji="0" lang="zh-CN" sz="2800" b="1" i="0" u="none" strike="noStrike" cap="none" normalizeH="0" baseline="0" dirty="0" smtClean="0" bmk="_Toc527286961">
                <a:ln>
                  <a:noFill/>
                </a:ln>
                <a:solidFill>
                  <a:srgbClr val="000000"/>
                </a:solidFill>
                <a:effectLst/>
                <a:latin typeface="黑体" panose="02010609060101010101" pitchFamily="49" charset="-122"/>
                <a:ea typeface="黑体" panose="02010609060101010101" pitchFamily="49" charset="-122"/>
                <a:cs typeface="Times New Roman" pitchFamily="18" charset="0"/>
              </a:rPr>
              <a:t>采购内容</a:t>
            </a:r>
            <a:endParaRPr kumimoji="0" lang="zh-CN" sz="36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宋体" pitchFamily="2" charset="-122"/>
            </a:endParaRPr>
          </a:p>
        </p:txBody>
      </p:sp>
    </p:spTree>
    <p:extLst>
      <p:ext uri="{BB962C8B-B14F-4D97-AF65-F5344CB8AC3E}">
        <p14:creationId xmlns:p14="http://schemas.microsoft.com/office/powerpoint/2010/main" val="3943908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526397" y="1185702"/>
            <a:ext cx="9228689" cy="5273990"/>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a:extLst>
              <a:ext uri="{FF2B5EF4-FFF2-40B4-BE49-F238E27FC236}">
                <a16:creationId xmlns:a16="http://schemas.microsoft.com/office/drawing/2014/main"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6A191CAE-99AF-43E6-B56E-28AE7D5328BF}"/>
              </a:ext>
            </a:extLst>
          </p:cNvPr>
          <p:cNvSpPr/>
          <p:nvPr/>
        </p:nvSpPr>
        <p:spPr>
          <a:xfrm>
            <a:off x="166713" y="83305"/>
            <a:ext cx="803425" cy="461665"/>
          </a:xfrm>
          <a:prstGeom prst="rect">
            <a:avLst/>
          </a:prstGeom>
        </p:spPr>
        <p:txBody>
          <a:bodyPr wrap="none" anchor="t">
            <a:spAutoFit/>
          </a:bodyPr>
          <a:lstStyle/>
          <a:p>
            <a:r>
              <a:rPr lang="zh-CN" altLang="en-US" sz="2400" b="1" dirty="0">
                <a:solidFill>
                  <a:schemeClr val="tx1">
                    <a:lumMod val="75000"/>
                    <a:lumOff val="25000"/>
                  </a:schemeClr>
                </a:solidFill>
                <a:latin typeface="黑体"/>
                <a:ea typeface="黑体"/>
              </a:rPr>
              <a:t>引言</a:t>
            </a:r>
          </a:p>
        </p:txBody>
      </p:sp>
      <p:sp>
        <p:nvSpPr>
          <p:cNvPr id="9" name="矩形 8">
            <a:extLst>
              <a:ext uri="{FF2B5EF4-FFF2-40B4-BE49-F238E27FC236}">
                <a16:creationId xmlns:a16="http://schemas.microsoft.com/office/drawing/2014/main" id="{DB2E92B2-82A1-486F-94E0-4123CEA832D5}"/>
              </a:ext>
            </a:extLst>
          </p:cNvPr>
          <p:cNvSpPr/>
          <p:nvPr/>
        </p:nvSpPr>
        <p:spPr>
          <a:xfrm>
            <a:off x="1226820" y="488310"/>
            <a:ext cx="1627369"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rPr>
              <a:t>业务需求</a:t>
            </a:r>
          </a:p>
        </p:txBody>
      </p:sp>
      <p:sp>
        <p:nvSpPr>
          <p:cNvPr id="4" name="文本框 3">
            <a:extLst>
              <a:ext uri="{FF2B5EF4-FFF2-40B4-BE49-F238E27FC236}">
                <a16:creationId xmlns:a16="http://schemas.microsoft.com/office/drawing/2014/main" id="{AD6B2878-1299-4978-901C-2ADFAA99F6D2}"/>
              </a:ext>
            </a:extLst>
          </p:cNvPr>
          <p:cNvSpPr txBox="1"/>
          <p:nvPr/>
        </p:nvSpPr>
        <p:spPr>
          <a:xfrm>
            <a:off x="1787996" y="2299203"/>
            <a:ext cx="8705490" cy="304698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2400" dirty="0">
                <a:solidFill>
                  <a:schemeClr val="bg1"/>
                </a:solidFill>
                <a:latin typeface="黑体" panose="02010609060101010101" pitchFamily="49" charset="-122"/>
                <a:ea typeface="黑体" panose="02010609060101010101" pitchFamily="49" charset="-122"/>
              </a:rPr>
              <a:t> </a:t>
            </a:r>
            <a:r>
              <a:rPr lang="en-US" altLang="zh-CN" sz="2400" dirty="0" smtClean="0">
                <a:solidFill>
                  <a:schemeClr val="bg1"/>
                </a:solidFill>
                <a:latin typeface="黑体" panose="02010609060101010101" pitchFamily="49" charset="-122"/>
                <a:ea typeface="黑体" panose="02010609060101010101" pitchFamily="49" charset="-122"/>
              </a:rPr>
              <a:t>   </a:t>
            </a:r>
            <a:r>
              <a:rPr lang="zh-CN" altLang="en-US" sz="2400" dirty="0" smtClean="0">
                <a:solidFill>
                  <a:schemeClr val="bg1"/>
                </a:solidFill>
                <a:latin typeface="黑体" panose="02010609060101010101" pitchFamily="49" charset="-122"/>
                <a:ea typeface="黑体" panose="02010609060101010101" pitchFamily="49" charset="-122"/>
              </a:rPr>
              <a:t>为了使</a:t>
            </a:r>
            <a:r>
              <a:rPr lang="zh-CN" altLang="en-US" sz="2400" dirty="0">
                <a:solidFill>
                  <a:schemeClr val="bg1"/>
                </a:solidFill>
                <a:latin typeface="黑体" panose="02010609060101010101" pitchFamily="49" charset="-122"/>
                <a:ea typeface="黑体" panose="02010609060101010101" pitchFamily="49" charset="-122"/>
              </a:rPr>
              <a:t>软件工程系列课程体系下的教师能够把最新，最前沿的关于项目管理和需求工程的信息传播给学生</a:t>
            </a:r>
            <a:r>
              <a:rPr lang="zh-CN" altLang="en-US" sz="2400" dirty="0" smtClean="0">
                <a:solidFill>
                  <a:schemeClr val="bg1"/>
                </a:solidFill>
                <a:latin typeface="黑体" panose="02010609060101010101" pitchFamily="49" charset="-122"/>
                <a:ea typeface="黑体" panose="02010609060101010101" pitchFamily="49" charset="-122"/>
              </a:rPr>
              <a:t>；</a:t>
            </a:r>
            <a:endParaRPr lang="en-US" altLang="zh-CN" sz="2400" dirty="0" smtClean="0">
              <a:solidFill>
                <a:schemeClr val="bg1"/>
              </a:solidFill>
              <a:latin typeface="黑体" panose="02010609060101010101" pitchFamily="49" charset="-122"/>
              <a:ea typeface="黑体" panose="02010609060101010101" pitchFamily="49" charset="-122"/>
            </a:endParaRPr>
          </a:p>
          <a:p>
            <a:r>
              <a:rPr lang="en-US" altLang="zh-CN" sz="2400" dirty="0">
                <a:solidFill>
                  <a:schemeClr val="bg1"/>
                </a:solidFill>
                <a:latin typeface="黑体" panose="02010609060101010101" pitchFamily="49" charset="-122"/>
                <a:ea typeface="黑体" panose="02010609060101010101" pitchFamily="49" charset="-122"/>
              </a:rPr>
              <a:t> </a:t>
            </a:r>
            <a:r>
              <a:rPr lang="en-US" altLang="zh-CN" sz="2400" dirty="0" smtClean="0">
                <a:solidFill>
                  <a:schemeClr val="bg1"/>
                </a:solidFill>
                <a:latin typeface="黑体" panose="02010609060101010101" pitchFamily="49" charset="-122"/>
                <a:ea typeface="黑体" panose="02010609060101010101" pitchFamily="49" charset="-122"/>
              </a:rPr>
              <a:t>   </a:t>
            </a:r>
            <a:r>
              <a:rPr lang="zh-CN" altLang="en-US" sz="2400" dirty="0" smtClean="0">
                <a:solidFill>
                  <a:schemeClr val="bg1"/>
                </a:solidFill>
                <a:latin typeface="黑体" panose="02010609060101010101" pitchFamily="49" charset="-122"/>
                <a:ea typeface="黑体" panose="02010609060101010101" pitchFamily="49" charset="-122"/>
              </a:rPr>
              <a:t>为了</a:t>
            </a:r>
            <a:r>
              <a:rPr lang="zh-CN" altLang="en-US" sz="2400" dirty="0">
                <a:solidFill>
                  <a:schemeClr val="bg1"/>
                </a:solidFill>
                <a:latin typeface="黑体" panose="02010609060101010101" pitchFamily="49" charset="-122"/>
                <a:ea typeface="黑体" panose="02010609060101010101" pitchFamily="49" charset="-122"/>
              </a:rPr>
              <a:t>学生能够利用网络</a:t>
            </a:r>
            <a:r>
              <a:rPr lang="zh-CN" altLang="en-US" sz="2400" dirty="0">
                <a:solidFill>
                  <a:srgbClr val="FF0000"/>
                </a:solidFill>
                <a:latin typeface="黑体" panose="02010609060101010101" pitchFamily="49" charset="-122"/>
                <a:ea typeface="黑体" panose="02010609060101010101" pitchFamily="49" charset="-122"/>
              </a:rPr>
              <a:t>得到老师帮助</a:t>
            </a:r>
            <a:r>
              <a:rPr lang="zh-CN" altLang="en-US" sz="2400" dirty="0" smtClean="0">
                <a:solidFill>
                  <a:schemeClr val="bg1"/>
                </a:solidFill>
                <a:latin typeface="黑体" panose="02010609060101010101" pitchFamily="49" charset="-122"/>
                <a:ea typeface="黑体" panose="02010609060101010101" pitchFamily="49" charset="-122"/>
              </a:rPr>
              <a:t>；</a:t>
            </a:r>
            <a:endParaRPr lang="en-US" altLang="zh-CN" sz="2400" dirty="0" smtClean="0">
              <a:solidFill>
                <a:schemeClr val="bg1"/>
              </a:solidFill>
              <a:latin typeface="黑体" panose="02010609060101010101" pitchFamily="49" charset="-122"/>
              <a:ea typeface="黑体" panose="02010609060101010101" pitchFamily="49" charset="-122"/>
            </a:endParaRPr>
          </a:p>
          <a:p>
            <a:r>
              <a:rPr lang="en-US" altLang="zh-CN" sz="2400" dirty="0">
                <a:solidFill>
                  <a:schemeClr val="bg1"/>
                </a:solidFill>
                <a:latin typeface="黑体" panose="02010609060101010101" pitchFamily="49" charset="-122"/>
                <a:ea typeface="黑体" panose="02010609060101010101" pitchFamily="49" charset="-122"/>
              </a:rPr>
              <a:t> </a:t>
            </a:r>
            <a:r>
              <a:rPr lang="en-US" altLang="zh-CN" sz="2400" dirty="0" smtClean="0">
                <a:solidFill>
                  <a:schemeClr val="bg1"/>
                </a:solidFill>
                <a:latin typeface="黑体" panose="02010609060101010101" pitchFamily="49" charset="-122"/>
                <a:ea typeface="黑体" panose="02010609060101010101" pitchFamily="49" charset="-122"/>
              </a:rPr>
              <a:t>   </a:t>
            </a:r>
            <a:r>
              <a:rPr lang="zh-CN" altLang="en-US" sz="2400" dirty="0" smtClean="0">
                <a:solidFill>
                  <a:schemeClr val="bg1"/>
                </a:solidFill>
                <a:latin typeface="黑体" panose="02010609060101010101" pitchFamily="49" charset="-122"/>
                <a:ea typeface="黑体" panose="02010609060101010101" pitchFamily="49" charset="-122"/>
              </a:rPr>
              <a:t>为了</a:t>
            </a:r>
            <a:r>
              <a:rPr lang="zh-CN" altLang="en-US" sz="2400" dirty="0">
                <a:solidFill>
                  <a:srgbClr val="FF0000"/>
                </a:solidFill>
                <a:latin typeface="黑体" panose="02010609060101010101" pitchFamily="49" charset="-122"/>
                <a:ea typeface="黑体" panose="02010609060101010101" pitchFamily="49" charset="-122"/>
              </a:rPr>
              <a:t>师生之间，同学之间</a:t>
            </a:r>
            <a:r>
              <a:rPr lang="zh-CN" altLang="en-US" sz="2400" dirty="0">
                <a:solidFill>
                  <a:schemeClr val="bg1"/>
                </a:solidFill>
                <a:latin typeface="黑体" panose="02010609060101010101" pitchFamily="49" charset="-122"/>
                <a:ea typeface="黑体" panose="02010609060101010101" pitchFamily="49" charset="-122"/>
              </a:rPr>
              <a:t>能够</a:t>
            </a:r>
            <a:r>
              <a:rPr lang="zh-CN" altLang="en-US" sz="2400" dirty="0">
                <a:solidFill>
                  <a:srgbClr val="FF0000"/>
                </a:solidFill>
                <a:latin typeface="黑体" panose="02010609060101010101" pitchFamily="49" charset="-122"/>
                <a:ea typeface="黑体" panose="02010609060101010101" pitchFamily="49" charset="-122"/>
              </a:rPr>
              <a:t>充分交流，沟通心得</a:t>
            </a:r>
            <a:r>
              <a:rPr lang="zh-CN" altLang="en-US" sz="2400" dirty="0" smtClean="0">
                <a:solidFill>
                  <a:schemeClr val="bg1"/>
                </a:solidFill>
                <a:latin typeface="黑体" panose="02010609060101010101" pitchFamily="49" charset="-122"/>
                <a:ea typeface="黑体" panose="02010609060101010101" pitchFamily="49" charset="-122"/>
              </a:rPr>
              <a:t>。</a:t>
            </a:r>
            <a:endParaRPr lang="en-US" altLang="zh-CN" sz="2400" dirty="0" smtClean="0">
              <a:solidFill>
                <a:schemeClr val="bg1"/>
              </a:solidFill>
              <a:latin typeface="黑体" panose="02010609060101010101" pitchFamily="49" charset="-122"/>
              <a:ea typeface="黑体" panose="02010609060101010101" pitchFamily="49" charset="-122"/>
            </a:endParaRPr>
          </a:p>
          <a:p>
            <a:r>
              <a:rPr lang="en-US" altLang="zh-CN" sz="2400" dirty="0">
                <a:solidFill>
                  <a:schemeClr val="bg1"/>
                </a:solidFill>
                <a:latin typeface="黑体" panose="02010609060101010101" pitchFamily="49" charset="-122"/>
                <a:ea typeface="黑体" panose="02010609060101010101" pitchFamily="49" charset="-122"/>
              </a:rPr>
              <a:t> </a:t>
            </a:r>
            <a:r>
              <a:rPr lang="en-US" altLang="zh-CN" sz="2400" dirty="0" smtClean="0">
                <a:solidFill>
                  <a:schemeClr val="bg1"/>
                </a:solidFill>
                <a:latin typeface="黑体" panose="02010609060101010101" pitchFamily="49" charset="-122"/>
                <a:ea typeface="黑体" panose="02010609060101010101" pitchFamily="49" charset="-122"/>
              </a:rPr>
              <a:t>   </a:t>
            </a:r>
            <a:r>
              <a:rPr lang="zh-CN" altLang="en-US" sz="2400" dirty="0" smtClean="0">
                <a:solidFill>
                  <a:schemeClr val="bg1"/>
                </a:solidFill>
                <a:latin typeface="黑体" panose="02010609060101010101" pitchFamily="49" charset="-122"/>
                <a:ea typeface="黑体" panose="02010609060101010101" pitchFamily="49" charset="-122"/>
              </a:rPr>
              <a:t>该软件工程</a:t>
            </a:r>
            <a:r>
              <a:rPr lang="zh-CN" altLang="en-US" sz="2400" dirty="0">
                <a:solidFill>
                  <a:schemeClr val="bg1"/>
                </a:solidFill>
                <a:latin typeface="黑体" panose="02010609060101010101" pitchFamily="49" charset="-122"/>
                <a:ea typeface="黑体" panose="02010609060101010101" pitchFamily="49" charset="-122"/>
              </a:rPr>
              <a:t>系列课程教学辅助网站将提供这么一个平台。为教师和同学以及对软件工程感兴趣的同学服务，也为项目管理，需求工程，统一建模等软件工程系列课程的教学方法提供试验基地</a:t>
            </a:r>
            <a:r>
              <a:rPr lang="zh-CN" altLang="en-US" sz="2400" dirty="0" smtClean="0">
                <a:solidFill>
                  <a:schemeClr val="bg1"/>
                </a:solidFill>
                <a:latin typeface="黑体" panose="02010609060101010101" pitchFamily="49" charset="-122"/>
                <a:ea typeface="黑体" panose="02010609060101010101" pitchFamily="49" charset="-122"/>
              </a:rPr>
              <a:t>。</a:t>
            </a:r>
            <a:endParaRPr lang="zh-CN" altLang="en-US" sz="24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84067871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345653" y="106389"/>
            <a:ext cx="2448106" cy="830997"/>
          </a:xfrm>
          <a:prstGeom prst="rect">
            <a:avLst/>
          </a:prstGeom>
        </p:spPr>
        <p:txBody>
          <a:bodyPr wrap="none">
            <a:spAutoFit/>
          </a:bodyPr>
          <a:lstStyle/>
          <a:p>
            <a:r>
              <a:rPr lang="en-US" altLang="zh-CN" sz="2400" b="1" dirty="0" smtClean="0"/>
              <a:t>10.</a:t>
            </a:r>
            <a:r>
              <a:rPr lang="zh-CN" altLang="zh-CN" sz="2400" b="1" dirty="0"/>
              <a:t>采购管理计划</a:t>
            </a:r>
          </a:p>
          <a:p>
            <a:pPr lvl="0"/>
            <a:endParaRPr lang="zh-CN" altLang="zh-CN" sz="2400" b="1" dirty="0"/>
          </a:p>
        </p:txBody>
      </p:sp>
      <p:sp>
        <p:nvSpPr>
          <p:cNvPr id="8" name="矩形 7"/>
          <p:cNvSpPr/>
          <p:nvPr/>
        </p:nvSpPr>
        <p:spPr>
          <a:xfrm>
            <a:off x="1507958" y="1028343"/>
            <a:ext cx="6096000" cy="5447645"/>
          </a:xfrm>
          <a:prstGeom prst="rect">
            <a:avLst/>
          </a:prstGeom>
        </p:spPr>
        <p:txBody>
          <a:bodyPr>
            <a:spAutoFit/>
          </a:bodyPr>
          <a:lstStyle/>
          <a:p>
            <a:r>
              <a:rPr lang="zh-CN" altLang="en-US" sz="2400" b="1" dirty="0" smtClean="0"/>
              <a:t>采购流程</a:t>
            </a:r>
            <a:endParaRPr lang="en-US" altLang="zh-CN" sz="2400" b="1" dirty="0" smtClean="0"/>
          </a:p>
          <a:p>
            <a:endParaRPr lang="zh-CN" altLang="en-US" sz="2400" b="1" dirty="0"/>
          </a:p>
          <a:p>
            <a:r>
              <a:rPr lang="zh-CN" altLang="en-US" sz="2000" dirty="0" smtClean="0"/>
              <a:t>采购</a:t>
            </a:r>
            <a:r>
              <a:rPr lang="zh-CN" altLang="en-US" sz="2000" dirty="0"/>
              <a:t>方案</a:t>
            </a:r>
          </a:p>
          <a:p>
            <a:r>
              <a:rPr lang="en-US" altLang="zh-CN" dirty="0"/>
              <a:t>1.</a:t>
            </a:r>
            <a:r>
              <a:rPr lang="zh-CN" altLang="en-US" dirty="0"/>
              <a:t>做好采购前的准备工作，对各项事务的市场价有一个充分的了解。</a:t>
            </a:r>
          </a:p>
          <a:p>
            <a:r>
              <a:rPr lang="en-US" altLang="zh-CN" dirty="0"/>
              <a:t>2.</a:t>
            </a:r>
            <a:r>
              <a:rPr lang="zh-CN" altLang="en-US" dirty="0"/>
              <a:t>写出采购申报清单，在小组内公示三天，无异议由组长审核通过。</a:t>
            </a:r>
          </a:p>
          <a:p>
            <a:r>
              <a:rPr lang="en-US" altLang="zh-CN" dirty="0"/>
              <a:t>3.</a:t>
            </a:r>
            <a:r>
              <a:rPr lang="zh-CN" altLang="en-US" dirty="0"/>
              <a:t>由采购人员确保采购内容的有效性等。</a:t>
            </a:r>
          </a:p>
          <a:p>
            <a:endParaRPr lang="zh-CN" altLang="en-US" dirty="0"/>
          </a:p>
          <a:p>
            <a:endParaRPr lang="zh-CN" altLang="en-US" dirty="0"/>
          </a:p>
          <a:p>
            <a:r>
              <a:rPr lang="zh-CN" altLang="en-US" sz="2800" b="1" dirty="0" smtClean="0"/>
              <a:t>监控</a:t>
            </a:r>
            <a:endParaRPr lang="zh-CN" altLang="en-US" sz="2800" b="1" dirty="0"/>
          </a:p>
          <a:p>
            <a:r>
              <a:rPr lang="en-US" altLang="zh-CN" dirty="0"/>
              <a:t>1.</a:t>
            </a:r>
            <a:r>
              <a:rPr lang="zh-CN" altLang="en-US" dirty="0"/>
              <a:t>采购过程必须有相应的至少两名小组成员在场。</a:t>
            </a:r>
          </a:p>
          <a:p>
            <a:r>
              <a:rPr lang="en-US" altLang="zh-CN" dirty="0"/>
              <a:t>2.</a:t>
            </a:r>
            <a:r>
              <a:rPr lang="zh-CN" altLang="en-US" dirty="0"/>
              <a:t>采购过程中需要进行录音或拍摄视频。</a:t>
            </a:r>
          </a:p>
          <a:p>
            <a:r>
              <a:rPr lang="en-US" altLang="zh-CN" dirty="0"/>
              <a:t>3.</a:t>
            </a:r>
            <a:r>
              <a:rPr lang="zh-CN" altLang="en-US" dirty="0"/>
              <a:t>采购相关项目必须通过小组内所有成员的审核，有异议需要及时沟通。</a:t>
            </a:r>
          </a:p>
          <a:p>
            <a:r>
              <a:rPr lang="en-US" altLang="zh-CN" dirty="0"/>
              <a:t>4.</a:t>
            </a:r>
            <a:r>
              <a:rPr lang="zh-CN" altLang="en-US" dirty="0"/>
              <a:t>采购人员需要确保采购内容的有效性，若因为非不可抗力的因素导致采购内容出现误差，需要由相关采购人员个人承担相应费用。</a:t>
            </a:r>
          </a:p>
        </p:txBody>
      </p:sp>
    </p:spTree>
    <p:extLst>
      <p:ext uri="{BB962C8B-B14F-4D97-AF65-F5344CB8AC3E}">
        <p14:creationId xmlns:p14="http://schemas.microsoft.com/office/powerpoint/2010/main" val="4223323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4209807"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11.</a:t>
            </a:r>
            <a:r>
              <a:rPr lang="zh-CN" altLang="en-US" sz="5400" b="1" dirty="0" smtClean="0">
                <a:solidFill>
                  <a:schemeClr val="bg1"/>
                </a:solidFill>
                <a:latin typeface="Gotham Rounded Medium" panose="02000000000000000000" pitchFamily="50" charset="0"/>
              </a:rPr>
              <a:t>会议记录</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413949595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345653" y="443274"/>
            <a:ext cx="1832553" cy="830997"/>
          </a:xfrm>
          <a:prstGeom prst="rect">
            <a:avLst/>
          </a:prstGeom>
        </p:spPr>
        <p:txBody>
          <a:bodyPr wrap="none">
            <a:spAutoFit/>
          </a:bodyPr>
          <a:lstStyle/>
          <a:p>
            <a:r>
              <a:rPr lang="en-US" altLang="zh-CN" sz="2400" b="1" dirty="0" smtClean="0"/>
              <a:t>11.</a:t>
            </a:r>
            <a:r>
              <a:rPr lang="zh-CN" altLang="en-US" sz="2400" b="1" dirty="0" smtClean="0"/>
              <a:t>会议记录</a:t>
            </a:r>
            <a:endParaRPr lang="zh-CN" altLang="zh-CN" sz="2400" b="1" dirty="0"/>
          </a:p>
          <a:p>
            <a:pPr lvl="0"/>
            <a:endParaRPr lang="zh-CN" altLang="zh-CN" sz="2400" b="1"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2669" y="1076325"/>
            <a:ext cx="8892990" cy="5390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656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345653" y="443274"/>
            <a:ext cx="1832553" cy="830997"/>
          </a:xfrm>
          <a:prstGeom prst="rect">
            <a:avLst/>
          </a:prstGeom>
        </p:spPr>
        <p:txBody>
          <a:bodyPr wrap="none">
            <a:spAutoFit/>
          </a:bodyPr>
          <a:lstStyle/>
          <a:p>
            <a:r>
              <a:rPr lang="en-US" altLang="zh-CN" sz="2400" b="1" dirty="0" smtClean="0"/>
              <a:t>11.</a:t>
            </a:r>
            <a:r>
              <a:rPr lang="zh-CN" altLang="en-US" sz="2400" b="1" dirty="0" smtClean="0"/>
              <a:t>会议记录</a:t>
            </a:r>
            <a:endParaRPr lang="zh-CN" altLang="zh-CN" sz="2400" b="1" dirty="0"/>
          </a:p>
          <a:p>
            <a:pPr lvl="0"/>
            <a:endParaRPr lang="zh-CN" altLang="zh-CN" sz="2400" b="1"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5945" y="0"/>
            <a:ext cx="5319712" cy="4325745"/>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5945" y="4325745"/>
            <a:ext cx="5319712" cy="2336845"/>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0949" y="1106723"/>
            <a:ext cx="4460893" cy="5221506"/>
          </a:xfrm>
          <a:prstGeom prst="rect">
            <a:avLst/>
          </a:prstGeom>
        </p:spPr>
      </p:pic>
    </p:spTree>
    <p:extLst>
      <p:ext uri="{BB962C8B-B14F-4D97-AF65-F5344CB8AC3E}">
        <p14:creationId xmlns:p14="http://schemas.microsoft.com/office/powerpoint/2010/main" val="87852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345653" y="443274"/>
            <a:ext cx="1832553" cy="830997"/>
          </a:xfrm>
          <a:prstGeom prst="rect">
            <a:avLst/>
          </a:prstGeom>
        </p:spPr>
        <p:txBody>
          <a:bodyPr wrap="none">
            <a:spAutoFit/>
          </a:bodyPr>
          <a:lstStyle/>
          <a:p>
            <a:r>
              <a:rPr lang="en-US" altLang="zh-CN" sz="2400" b="1" dirty="0" smtClean="0"/>
              <a:t>11.</a:t>
            </a:r>
            <a:r>
              <a:rPr lang="zh-CN" altLang="en-US" sz="2400" b="1" dirty="0" smtClean="0"/>
              <a:t>会议记录</a:t>
            </a:r>
            <a:endParaRPr lang="zh-CN" altLang="zh-CN" sz="2400" b="1" dirty="0"/>
          </a:p>
          <a:p>
            <a:pPr lvl="0"/>
            <a:endParaRPr lang="zh-CN" altLang="zh-CN" sz="2400" b="1"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235" y="1274270"/>
            <a:ext cx="5327936" cy="4587945"/>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2171" y="3087687"/>
            <a:ext cx="5828391" cy="2108427"/>
          </a:xfrm>
          <a:prstGeom prst="rect">
            <a:avLst/>
          </a:prstGeom>
        </p:spPr>
      </p:pic>
    </p:spTree>
    <p:extLst>
      <p:ext uri="{BB962C8B-B14F-4D97-AF65-F5344CB8AC3E}">
        <p14:creationId xmlns:p14="http://schemas.microsoft.com/office/powerpoint/2010/main" val="373839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5464958"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12.WBS</a:t>
            </a:r>
            <a:r>
              <a:rPr lang="zh-CN" altLang="en-US" sz="5400" b="1" dirty="0" smtClean="0">
                <a:solidFill>
                  <a:schemeClr val="bg1"/>
                </a:solidFill>
                <a:latin typeface="Gotham Rounded Medium" panose="02000000000000000000" pitchFamily="50" charset="0"/>
              </a:rPr>
              <a:t>，网络图</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125426093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345653" y="443274"/>
            <a:ext cx="1237839" cy="461665"/>
          </a:xfrm>
          <a:prstGeom prst="rect">
            <a:avLst/>
          </a:prstGeom>
        </p:spPr>
        <p:txBody>
          <a:bodyPr wrap="none">
            <a:spAutoFit/>
          </a:bodyPr>
          <a:lstStyle/>
          <a:p>
            <a:r>
              <a:rPr lang="en-US" altLang="zh-CN" sz="2400" b="1" dirty="0" smtClean="0"/>
              <a:t>12. </a:t>
            </a:r>
            <a:r>
              <a:rPr lang="en-US" altLang="zh-CN" sz="2400" b="1" dirty="0"/>
              <a:t>wbs</a:t>
            </a:r>
            <a:endParaRPr lang="zh-CN" altLang="zh-CN" sz="2400" b="1"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6820" y="1208323"/>
            <a:ext cx="10293350" cy="513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407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345653" y="443274"/>
            <a:ext cx="1609736" cy="461665"/>
          </a:xfrm>
          <a:prstGeom prst="rect">
            <a:avLst/>
          </a:prstGeom>
        </p:spPr>
        <p:txBody>
          <a:bodyPr wrap="none">
            <a:spAutoFit/>
          </a:bodyPr>
          <a:lstStyle/>
          <a:p>
            <a:r>
              <a:rPr lang="en-US" altLang="zh-CN" sz="2400" b="1" dirty="0" smtClean="0"/>
              <a:t>12. </a:t>
            </a:r>
            <a:r>
              <a:rPr lang="zh-CN" altLang="en-US" sz="2400" b="1" dirty="0" smtClean="0"/>
              <a:t>网络图</a:t>
            </a:r>
            <a:endParaRPr lang="zh-CN" altLang="zh-CN" sz="2400" b="1"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50" y="1930835"/>
            <a:ext cx="10883900" cy="368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5713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6287299"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13.</a:t>
            </a:r>
            <a:r>
              <a:rPr lang="zh-CN" altLang="en-US" sz="5400" b="1" dirty="0" smtClean="0">
                <a:solidFill>
                  <a:schemeClr val="bg1"/>
                </a:solidFill>
                <a:latin typeface="Gotham Rounded Medium" panose="02000000000000000000" pitchFamily="50" charset="0"/>
              </a:rPr>
              <a:t>参考资料及分工</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90122590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024240" y="947065"/>
            <a:ext cx="10674274" cy="4989277"/>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1415772" cy="461665"/>
          </a:xfrm>
          <a:prstGeom prst="rect">
            <a:avLst/>
          </a:prstGeom>
        </p:spPr>
        <p:txBody>
          <a:bodyPr wrap="none">
            <a:spAutoFit/>
          </a:bodyPr>
          <a:lstStyle/>
          <a:p>
            <a:r>
              <a:rPr lang="zh-CN" altLang="en-US" sz="2400" b="1" dirty="0" smtClean="0">
                <a:solidFill>
                  <a:schemeClr val="tx1">
                    <a:lumMod val="75000"/>
                    <a:lumOff val="25000"/>
                  </a:schemeClr>
                </a:solidFill>
              </a:rPr>
              <a:t>参考资料</a:t>
            </a:r>
            <a:endParaRPr lang="zh-CN" altLang="en-US" sz="2400" b="1" dirty="0">
              <a:solidFill>
                <a:schemeClr val="tx1">
                  <a:lumMod val="75000"/>
                  <a:lumOff val="25000"/>
                </a:schemeClr>
              </a:solidFill>
            </a:endParaRPr>
          </a:p>
        </p:txBody>
      </p:sp>
      <p:sp>
        <p:nvSpPr>
          <p:cNvPr id="6" name="矩形 5"/>
          <p:cNvSpPr/>
          <p:nvPr/>
        </p:nvSpPr>
        <p:spPr>
          <a:xfrm>
            <a:off x="1344023" y="1106723"/>
            <a:ext cx="10847977" cy="4893647"/>
          </a:xfrm>
          <a:prstGeom prst="rect">
            <a:avLst/>
          </a:prstGeom>
        </p:spPr>
        <p:txBody>
          <a:bodyPr wrap="square">
            <a:spAutoFit/>
          </a:bodyPr>
          <a:lstStyle/>
          <a:p>
            <a:r>
              <a:rPr lang="en-US" altLang="zh-CN" sz="2400" dirty="0">
                <a:solidFill>
                  <a:schemeClr val="bg1"/>
                </a:solidFill>
                <a:latin typeface="黑体" panose="02010609060101010101" pitchFamily="49" charset="-122"/>
                <a:ea typeface="黑体" panose="02010609060101010101" pitchFamily="49" charset="-122"/>
              </a:rPr>
              <a:t>1.《</a:t>
            </a:r>
            <a:r>
              <a:rPr lang="zh-CN" altLang="en-US" sz="2400" dirty="0">
                <a:solidFill>
                  <a:schemeClr val="bg1"/>
                </a:solidFill>
                <a:latin typeface="黑体" panose="02010609060101010101" pitchFamily="49" charset="-122"/>
                <a:ea typeface="黑体" panose="02010609060101010101" pitchFamily="49" charset="-122"/>
              </a:rPr>
              <a:t>软件工程导论</a:t>
            </a:r>
            <a:r>
              <a:rPr lang="en-US" altLang="zh-CN" sz="2400" dirty="0">
                <a:solidFill>
                  <a:schemeClr val="bg1"/>
                </a:solidFill>
                <a:latin typeface="黑体" panose="02010609060101010101" pitchFamily="49" charset="-122"/>
                <a:ea typeface="黑体" panose="02010609060101010101" pitchFamily="49" charset="-122"/>
              </a:rPr>
              <a:t>》</a:t>
            </a:r>
            <a:r>
              <a:rPr lang="zh-CN" altLang="en-US" sz="2400" dirty="0">
                <a:solidFill>
                  <a:schemeClr val="bg1"/>
                </a:solidFill>
                <a:latin typeface="黑体" panose="02010609060101010101" pitchFamily="49" charset="-122"/>
                <a:ea typeface="黑体" panose="02010609060101010101" pitchFamily="49" charset="-122"/>
              </a:rPr>
              <a:t>（第</a:t>
            </a:r>
            <a:r>
              <a:rPr lang="en-US" altLang="zh-CN" sz="2400" dirty="0">
                <a:solidFill>
                  <a:schemeClr val="bg1"/>
                </a:solidFill>
                <a:latin typeface="黑体" panose="02010609060101010101" pitchFamily="49" charset="-122"/>
                <a:ea typeface="黑体" panose="02010609060101010101" pitchFamily="49" charset="-122"/>
              </a:rPr>
              <a:t>6</a:t>
            </a:r>
            <a:r>
              <a:rPr lang="zh-CN" altLang="en-US" sz="2400" dirty="0">
                <a:solidFill>
                  <a:schemeClr val="bg1"/>
                </a:solidFill>
                <a:latin typeface="黑体" panose="02010609060101010101" pitchFamily="49" charset="-122"/>
                <a:ea typeface="黑体" panose="02010609060101010101" pitchFamily="49" charset="-122"/>
              </a:rPr>
              <a:t>版）     </a:t>
            </a:r>
            <a:r>
              <a:rPr lang="zh-CN" altLang="en-US" sz="2400" dirty="0" smtClean="0">
                <a:solidFill>
                  <a:schemeClr val="bg1"/>
                </a:solidFill>
                <a:latin typeface="黑体" panose="02010609060101010101" pitchFamily="49" charset="-122"/>
                <a:ea typeface="黑体" panose="02010609060101010101" pitchFamily="49" charset="-122"/>
              </a:rPr>
              <a:t>清华大学出版社</a:t>
            </a:r>
            <a:endParaRPr lang="en-US" altLang="zh-CN" sz="2400" dirty="0" smtClean="0">
              <a:solidFill>
                <a:schemeClr val="bg1"/>
              </a:solidFill>
              <a:latin typeface="黑体" panose="02010609060101010101" pitchFamily="49" charset="-122"/>
              <a:ea typeface="黑体" panose="02010609060101010101" pitchFamily="49" charset="-122"/>
            </a:endParaRPr>
          </a:p>
          <a:p>
            <a:endParaRPr lang="zh-CN" altLang="en-US" sz="2400" dirty="0">
              <a:solidFill>
                <a:schemeClr val="bg1"/>
              </a:solidFill>
              <a:latin typeface="黑体" panose="02010609060101010101" pitchFamily="49" charset="-122"/>
              <a:ea typeface="黑体" panose="02010609060101010101" pitchFamily="49" charset="-122"/>
            </a:endParaRPr>
          </a:p>
          <a:p>
            <a:r>
              <a:rPr lang="en-US" altLang="zh-CN" sz="2400" dirty="0">
                <a:solidFill>
                  <a:schemeClr val="bg1"/>
                </a:solidFill>
                <a:latin typeface="黑体" panose="02010609060101010101" pitchFamily="49" charset="-122"/>
                <a:ea typeface="黑体" panose="02010609060101010101" pitchFamily="49" charset="-122"/>
              </a:rPr>
              <a:t>2.《</a:t>
            </a:r>
            <a:r>
              <a:rPr lang="zh-CN" altLang="en-US" sz="2400" dirty="0">
                <a:solidFill>
                  <a:schemeClr val="bg1"/>
                </a:solidFill>
                <a:latin typeface="黑体" panose="02010609060101010101" pitchFamily="49" charset="-122"/>
                <a:ea typeface="黑体" panose="02010609060101010101" pitchFamily="49" charset="-122"/>
              </a:rPr>
              <a:t>软件需求</a:t>
            </a:r>
            <a:r>
              <a:rPr lang="en-US" altLang="zh-CN" sz="2400" dirty="0">
                <a:solidFill>
                  <a:schemeClr val="bg1"/>
                </a:solidFill>
                <a:latin typeface="黑体" panose="02010609060101010101" pitchFamily="49" charset="-122"/>
                <a:ea typeface="黑体" panose="02010609060101010101" pitchFamily="49" charset="-122"/>
              </a:rPr>
              <a:t>》</a:t>
            </a:r>
            <a:r>
              <a:rPr lang="zh-CN" altLang="en-US" sz="2400" dirty="0">
                <a:solidFill>
                  <a:schemeClr val="bg1"/>
                </a:solidFill>
                <a:latin typeface="黑体" panose="02010609060101010101" pitchFamily="49" charset="-122"/>
                <a:ea typeface="黑体" panose="02010609060101010101" pitchFamily="49" charset="-122"/>
              </a:rPr>
              <a:t>（第三版）        </a:t>
            </a:r>
            <a:r>
              <a:rPr lang="zh-CN" altLang="en-US" sz="2400" dirty="0" smtClean="0">
                <a:solidFill>
                  <a:schemeClr val="bg1"/>
                </a:solidFill>
                <a:latin typeface="黑体" panose="02010609060101010101" pitchFamily="49" charset="-122"/>
                <a:ea typeface="黑体" panose="02010609060101010101" pitchFamily="49" charset="-122"/>
              </a:rPr>
              <a:t>清华大学出版社</a:t>
            </a:r>
            <a:endParaRPr lang="en-US" altLang="zh-CN" sz="2400" dirty="0" smtClean="0">
              <a:solidFill>
                <a:schemeClr val="bg1"/>
              </a:solidFill>
              <a:latin typeface="黑体" panose="02010609060101010101" pitchFamily="49" charset="-122"/>
              <a:ea typeface="黑体" panose="02010609060101010101" pitchFamily="49" charset="-122"/>
            </a:endParaRPr>
          </a:p>
          <a:p>
            <a:endParaRPr lang="zh-CN" altLang="en-US" sz="2400" dirty="0">
              <a:solidFill>
                <a:schemeClr val="bg1"/>
              </a:solidFill>
              <a:latin typeface="黑体" panose="02010609060101010101" pitchFamily="49" charset="-122"/>
              <a:ea typeface="黑体" panose="02010609060101010101" pitchFamily="49" charset="-122"/>
            </a:endParaRPr>
          </a:p>
          <a:p>
            <a:r>
              <a:rPr lang="en-US" altLang="zh-CN" sz="2400" dirty="0">
                <a:solidFill>
                  <a:schemeClr val="bg1"/>
                </a:solidFill>
                <a:latin typeface="黑体" panose="02010609060101010101" pitchFamily="49" charset="-122"/>
                <a:ea typeface="黑体" panose="02010609060101010101" pitchFamily="49" charset="-122"/>
              </a:rPr>
              <a:t>3.《IT</a:t>
            </a:r>
            <a:r>
              <a:rPr lang="zh-CN" altLang="en-US" sz="2400" dirty="0">
                <a:solidFill>
                  <a:schemeClr val="bg1"/>
                </a:solidFill>
                <a:latin typeface="黑体" panose="02010609060101010101" pitchFamily="49" charset="-122"/>
                <a:ea typeface="黑体" panose="02010609060101010101" pitchFamily="49" charset="-122"/>
              </a:rPr>
              <a:t>项目管理</a:t>
            </a:r>
            <a:r>
              <a:rPr lang="en-US" altLang="zh-CN" sz="2400" dirty="0">
                <a:solidFill>
                  <a:schemeClr val="bg1"/>
                </a:solidFill>
                <a:latin typeface="黑体" panose="02010609060101010101" pitchFamily="49" charset="-122"/>
                <a:ea typeface="黑体" panose="02010609060101010101" pitchFamily="49" charset="-122"/>
              </a:rPr>
              <a:t>》</a:t>
            </a:r>
            <a:r>
              <a:rPr lang="zh-CN" altLang="en-US" sz="2400" dirty="0">
                <a:solidFill>
                  <a:schemeClr val="bg1"/>
                </a:solidFill>
                <a:latin typeface="黑体" panose="02010609060101010101" pitchFamily="49" charset="-122"/>
                <a:ea typeface="黑体" panose="02010609060101010101" pitchFamily="49" charset="-122"/>
              </a:rPr>
              <a:t>（原书第八版</a:t>
            </a:r>
            <a:r>
              <a:rPr lang="zh-CN" altLang="en-US" sz="2400" dirty="0" smtClean="0">
                <a:solidFill>
                  <a:schemeClr val="bg1"/>
                </a:solidFill>
                <a:latin typeface="黑体" panose="02010609060101010101" pitchFamily="49" charset="-122"/>
                <a:ea typeface="黑体" panose="02010609060101010101" pitchFamily="49" charset="-122"/>
              </a:rPr>
              <a:t>）  机械</a:t>
            </a:r>
            <a:r>
              <a:rPr lang="zh-CN" altLang="en-US" sz="2400" dirty="0">
                <a:solidFill>
                  <a:schemeClr val="bg1"/>
                </a:solidFill>
                <a:latin typeface="黑体" panose="02010609060101010101" pitchFamily="49" charset="-122"/>
                <a:ea typeface="黑体" panose="02010609060101010101" pitchFamily="49" charset="-122"/>
              </a:rPr>
              <a:t>工业</a:t>
            </a:r>
            <a:r>
              <a:rPr lang="zh-CN" altLang="en-US" sz="2400" dirty="0" smtClean="0">
                <a:solidFill>
                  <a:schemeClr val="bg1"/>
                </a:solidFill>
                <a:latin typeface="黑体" panose="02010609060101010101" pitchFamily="49" charset="-122"/>
                <a:ea typeface="黑体" panose="02010609060101010101" pitchFamily="49" charset="-122"/>
              </a:rPr>
              <a:t>出版社</a:t>
            </a:r>
            <a:endParaRPr lang="en-US" altLang="zh-CN" sz="2400" dirty="0" smtClean="0">
              <a:solidFill>
                <a:schemeClr val="bg1"/>
              </a:solidFill>
              <a:latin typeface="黑体" panose="02010609060101010101" pitchFamily="49" charset="-122"/>
              <a:ea typeface="黑体" panose="02010609060101010101" pitchFamily="49" charset="-122"/>
            </a:endParaRPr>
          </a:p>
          <a:p>
            <a:endParaRPr lang="zh-CN" altLang="en-US" sz="2400" dirty="0">
              <a:solidFill>
                <a:schemeClr val="bg1"/>
              </a:solidFill>
              <a:latin typeface="黑体" panose="02010609060101010101" pitchFamily="49" charset="-122"/>
              <a:ea typeface="黑体" panose="02010609060101010101" pitchFamily="49" charset="-122"/>
            </a:endParaRPr>
          </a:p>
          <a:p>
            <a:r>
              <a:rPr lang="en-US" altLang="zh-CN" sz="2400" dirty="0">
                <a:solidFill>
                  <a:schemeClr val="bg1"/>
                </a:solidFill>
                <a:latin typeface="黑体" panose="02010609060101010101" pitchFamily="49" charset="-122"/>
                <a:ea typeface="黑体" panose="02010609060101010101" pitchFamily="49" charset="-122"/>
              </a:rPr>
              <a:t>4. [PRD-15]-</a:t>
            </a:r>
            <a:r>
              <a:rPr lang="zh-CN" altLang="en-US" sz="2400" dirty="0">
                <a:solidFill>
                  <a:schemeClr val="bg1"/>
                </a:solidFill>
                <a:latin typeface="黑体" panose="02010609060101010101" pitchFamily="49" charset="-122"/>
                <a:ea typeface="黑体" panose="02010609060101010101" pitchFamily="49" charset="-122"/>
              </a:rPr>
              <a:t>需求工程项目</a:t>
            </a:r>
            <a:r>
              <a:rPr lang="zh-CN" altLang="en-US" sz="2400" dirty="0" smtClean="0">
                <a:solidFill>
                  <a:schemeClr val="bg1"/>
                </a:solidFill>
                <a:latin typeface="黑体" panose="02010609060101010101" pitchFamily="49" charset="-122"/>
                <a:ea typeface="黑体" panose="02010609060101010101" pitchFamily="49" charset="-122"/>
              </a:rPr>
              <a:t>计划</a:t>
            </a:r>
            <a:endParaRPr lang="en-US" altLang="zh-CN" sz="2400" dirty="0" smtClean="0">
              <a:solidFill>
                <a:schemeClr val="bg1"/>
              </a:solidFill>
              <a:latin typeface="黑体" panose="02010609060101010101" pitchFamily="49" charset="-122"/>
              <a:ea typeface="黑体" panose="02010609060101010101" pitchFamily="49" charset="-122"/>
            </a:endParaRPr>
          </a:p>
          <a:p>
            <a:endParaRPr lang="zh-CN" altLang="en-US" sz="2400" dirty="0">
              <a:solidFill>
                <a:schemeClr val="bg1"/>
              </a:solidFill>
              <a:latin typeface="黑体" panose="02010609060101010101" pitchFamily="49" charset="-122"/>
              <a:ea typeface="黑体" panose="02010609060101010101" pitchFamily="49" charset="-122"/>
            </a:endParaRPr>
          </a:p>
          <a:p>
            <a:r>
              <a:rPr lang="en-US" altLang="zh-CN" sz="2400" dirty="0">
                <a:solidFill>
                  <a:schemeClr val="bg1"/>
                </a:solidFill>
                <a:latin typeface="黑体" panose="02010609060101010101" pitchFamily="49" charset="-122"/>
                <a:ea typeface="黑体" panose="02010609060101010101" pitchFamily="49" charset="-122"/>
              </a:rPr>
              <a:t>5. GB/T19000—2008/ISO9000.</a:t>
            </a:r>
            <a:r>
              <a:rPr lang="zh-CN" altLang="en-US" sz="2400" dirty="0">
                <a:solidFill>
                  <a:schemeClr val="bg1"/>
                </a:solidFill>
                <a:latin typeface="黑体" panose="02010609060101010101" pitchFamily="49" charset="-122"/>
                <a:ea typeface="黑体" panose="02010609060101010101" pitchFamily="49" charset="-122"/>
              </a:rPr>
              <a:t>国标</a:t>
            </a:r>
            <a:r>
              <a:rPr lang="en-US" altLang="zh-CN" sz="2400" dirty="0">
                <a:solidFill>
                  <a:schemeClr val="bg1"/>
                </a:solidFill>
                <a:latin typeface="黑体" panose="02010609060101010101" pitchFamily="49" charset="-122"/>
                <a:ea typeface="黑体" panose="02010609060101010101" pitchFamily="49" charset="-122"/>
              </a:rPr>
              <a:t>《</a:t>
            </a:r>
            <a:r>
              <a:rPr lang="zh-CN" altLang="en-US" sz="2400" dirty="0">
                <a:solidFill>
                  <a:schemeClr val="bg1"/>
                </a:solidFill>
                <a:latin typeface="黑体" panose="02010609060101010101" pitchFamily="49" charset="-122"/>
                <a:ea typeface="黑体" panose="02010609060101010101" pitchFamily="49" charset="-122"/>
              </a:rPr>
              <a:t>质量管理体系 基础和术语</a:t>
            </a:r>
            <a:r>
              <a:rPr lang="en-US" altLang="zh-CN" sz="2400" dirty="0" smtClean="0">
                <a:solidFill>
                  <a:schemeClr val="bg1"/>
                </a:solidFill>
                <a:latin typeface="黑体" panose="02010609060101010101" pitchFamily="49" charset="-122"/>
                <a:ea typeface="黑体" panose="02010609060101010101" pitchFamily="49" charset="-122"/>
              </a:rPr>
              <a:t>》</a:t>
            </a:r>
            <a:endParaRPr lang="en-US" altLang="zh-CN" sz="2400" dirty="0">
              <a:solidFill>
                <a:schemeClr val="bg1"/>
              </a:solidFill>
              <a:latin typeface="黑体" panose="02010609060101010101" pitchFamily="49" charset="-122"/>
              <a:ea typeface="黑体" panose="02010609060101010101" pitchFamily="49" charset="-122"/>
            </a:endParaRPr>
          </a:p>
          <a:p>
            <a:endParaRPr lang="en-US" altLang="zh-CN" sz="2400" dirty="0">
              <a:solidFill>
                <a:schemeClr val="bg1"/>
              </a:solidFill>
              <a:latin typeface="黑体" panose="02010609060101010101" pitchFamily="49" charset="-122"/>
              <a:ea typeface="黑体" panose="02010609060101010101" pitchFamily="49" charset="-122"/>
            </a:endParaRPr>
          </a:p>
          <a:p>
            <a:r>
              <a:rPr lang="en-US" altLang="zh-CN" sz="2400" dirty="0">
                <a:solidFill>
                  <a:schemeClr val="bg1"/>
                </a:solidFill>
                <a:latin typeface="黑体" panose="02010609060101010101" pitchFamily="49" charset="-122"/>
                <a:ea typeface="黑体" panose="02010609060101010101" pitchFamily="49" charset="-122"/>
              </a:rPr>
              <a:t>6. C2-PRD-</a:t>
            </a:r>
            <a:r>
              <a:rPr lang="zh-CN" altLang="en-US" sz="2400" dirty="0">
                <a:solidFill>
                  <a:schemeClr val="bg1"/>
                </a:solidFill>
                <a:latin typeface="黑体" panose="02010609060101010101" pitchFamily="49" charset="-122"/>
                <a:ea typeface="黑体" panose="02010609060101010101" pitchFamily="49" charset="-122"/>
              </a:rPr>
              <a:t>项目描述</a:t>
            </a:r>
            <a:r>
              <a:rPr lang="en-US" altLang="zh-CN" sz="2400" dirty="0">
                <a:solidFill>
                  <a:schemeClr val="bg1"/>
                </a:solidFill>
                <a:latin typeface="黑体" panose="02010609060101010101" pitchFamily="49" charset="-122"/>
                <a:ea typeface="黑体" panose="02010609060101010101" pitchFamily="49" charset="-122"/>
              </a:rPr>
              <a:t>-2018</a:t>
            </a:r>
          </a:p>
          <a:p>
            <a:endParaRPr lang="en-US" altLang="zh-CN" sz="2400" dirty="0">
              <a:solidFill>
                <a:schemeClr val="bg1"/>
              </a:solidFill>
              <a:latin typeface="黑体" panose="02010609060101010101" pitchFamily="49" charset="-122"/>
              <a:ea typeface="黑体" panose="02010609060101010101" pitchFamily="49" charset="-122"/>
            </a:endParaRPr>
          </a:p>
          <a:p>
            <a:endParaRPr lang="en-US" altLang="zh-CN" sz="2400" dirty="0" smtClean="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5540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494342" y="1106723"/>
            <a:ext cx="9228689" cy="5273990"/>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a:extLst>
              <a:ext uri="{FF2B5EF4-FFF2-40B4-BE49-F238E27FC236}">
                <a16:creationId xmlns:a16="http://schemas.microsoft.com/office/drawing/2014/main"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6A191CAE-99AF-43E6-B56E-28AE7D5328BF}"/>
              </a:ext>
            </a:extLst>
          </p:cNvPr>
          <p:cNvSpPr/>
          <p:nvPr/>
        </p:nvSpPr>
        <p:spPr>
          <a:xfrm>
            <a:off x="166713" y="83305"/>
            <a:ext cx="803425" cy="461665"/>
          </a:xfrm>
          <a:prstGeom prst="rect">
            <a:avLst/>
          </a:prstGeom>
        </p:spPr>
        <p:txBody>
          <a:bodyPr wrap="none" anchor="t">
            <a:spAutoFit/>
          </a:bodyPr>
          <a:lstStyle/>
          <a:p>
            <a:r>
              <a:rPr lang="zh-CN" altLang="en-US" sz="2400" b="1" dirty="0">
                <a:solidFill>
                  <a:schemeClr val="tx1">
                    <a:lumMod val="75000"/>
                    <a:lumOff val="25000"/>
                  </a:schemeClr>
                </a:solidFill>
                <a:latin typeface="黑体"/>
                <a:ea typeface="黑体"/>
              </a:rPr>
              <a:t>引言</a:t>
            </a:r>
          </a:p>
        </p:txBody>
      </p:sp>
      <p:sp>
        <p:nvSpPr>
          <p:cNvPr id="9" name="矩形 8">
            <a:extLst>
              <a:ext uri="{FF2B5EF4-FFF2-40B4-BE49-F238E27FC236}">
                <a16:creationId xmlns:a16="http://schemas.microsoft.com/office/drawing/2014/main" id="{DB2E92B2-82A1-486F-94E0-4123CEA832D5}"/>
              </a:ext>
            </a:extLst>
          </p:cNvPr>
          <p:cNvSpPr/>
          <p:nvPr/>
        </p:nvSpPr>
        <p:spPr>
          <a:xfrm>
            <a:off x="1226820" y="488310"/>
            <a:ext cx="1627369"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rPr>
              <a:t>业务需求</a:t>
            </a:r>
          </a:p>
        </p:txBody>
      </p:sp>
      <p:sp>
        <p:nvSpPr>
          <p:cNvPr id="4" name="文本框 3">
            <a:extLst>
              <a:ext uri="{FF2B5EF4-FFF2-40B4-BE49-F238E27FC236}">
                <a16:creationId xmlns:a16="http://schemas.microsoft.com/office/drawing/2014/main" id="{AD6B2878-1299-4978-901C-2ADFAA99F6D2}"/>
              </a:ext>
            </a:extLst>
          </p:cNvPr>
          <p:cNvSpPr txBox="1"/>
          <p:nvPr/>
        </p:nvSpPr>
        <p:spPr>
          <a:xfrm>
            <a:off x="1860568" y="2232136"/>
            <a:ext cx="8705490" cy="267765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2400" dirty="0">
                <a:solidFill>
                  <a:schemeClr val="bg1"/>
                </a:solidFill>
                <a:latin typeface="黑体" panose="02010609060101010101" pitchFamily="49" charset="-122"/>
                <a:ea typeface="黑体" panose="02010609060101010101" pitchFamily="49" charset="-122"/>
              </a:rPr>
              <a:t> </a:t>
            </a:r>
            <a:r>
              <a:rPr lang="en-US" altLang="zh-CN" sz="2400" dirty="0" smtClean="0">
                <a:solidFill>
                  <a:schemeClr val="bg1"/>
                </a:solidFill>
                <a:latin typeface="黑体" panose="02010609060101010101" pitchFamily="49" charset="-122"/>
                <a:ea typeface="黑体" panose="02010609060101010101" pitchFamily="49" charset="-122"/>
              </a:rPr>
              <a:t>   </a:t>
            </a:r>
            <a:r>
              <a:rPr lang="zh-CN" altLang="en-US" sz="2400" dirty="0" smtClean="0">
                <a:solidFill>
                  <a:schemeClr val="bg1"/>
                </a:solidFill>
                <a:latin typeface="黑体" panose="02010609060101010101" pitchFamily="49" charset="-122"/>
                <a:ea typeface="黑体" panose="02010609060101010101" pitchFamily="49" charset="-122"/>
              </a:rPr>
              <a:t>同时</a:t>
            </a:r>
            <a:r>
              <a:rPr lang="zh-CN" altLang="en-US" sz="2400" dirty="0">
                <a:solidFill>
                  <a:schemeClr val="bg1"/>
                </a:solidFill>
                <a:latin typeface="黑体" panose="02010609060101010101" pitchFamily="49" charset="-122"/>
                <a:ea typeface="黑体" panose="02010609060101010101" pitchFamily="49" charset="-122"/>
              </a:rPr>
              <a:t>本网站也有</a:t>
            </a:r>
            <a:r>
              <a:rPr lang="en-US" altLang="zh-CN" sz="2400" dirty="0">
                <a:solidFill>
                  <a:schemeClr val="bg1"/>
                </a:solidFill>
                <a:latin typeface="黑体" panose="02010609060101010101" pitchFamily="49" charset="-122"/>
                <a:ea typeface="黑体" panose="02010609060101010101" pitchFamily="49" charset="-122"/>
              </a:rPr>
              <a:t>APP</a:t>
            </a:r>
            <a:r>
              <a:rPr lang="zh-CN" altLang="en-US" sz="2400" dirty="0">
                <a:solidFill>
                  <a:schemeClr val="bg1"/>
                </a:solidFill>
                <a:latin typeface="黑体" panose="02010609060101010101" pitchFamily="49" charset="-122"/>
                <a:ea typeface="黑体" panose="02010609060101010101" pitchFamily="49" charset="-122"/>
              </a:rPr>
              <a:t>形式，可以在手机上进行查看。虽然目前有很多的学习网站，但是没有一个针对软件工程这门专业的学习网站，在这里学生不仅可以学到软件工程这门课大学四年要学习的知识，还可以</a:t>
            </a:r>
            <a:r>
              <a:rPr lang="zh-CN" altLang="en-US" sz="2400" dirty="0">
                <a:solidFill>
                  <a:srgbClr val="FF0000"/>
                </a:solidFill>
                <a:latin typeface="黑体" panose="02010609060101010101" pitchFamily="49" charset="-122"/>
                <a:ea typeface="黑体" panose="02010609060101010101" pitchFamily="49" charset="-122"/>
              </a:rPr>
              <a:t>通过论坛的方式和老师同学进行交流</a:t>
            </a:r>
            <a:r>
              <a:rPr lang="zh-CN" altLang="en-US" sz="2400" dirty="0">
                <a:solidFill>
                  <a:schemeClr val="bg1"/>
                </a:solidFill>
                <a:latin typeface="黑体" panose="02010609060101010101" pitchFamily="49" charset="-122"/>
                <a:ea typeface="黑体" panose="02010609060101010101" pitchFamily="49" charset="-122"/>
              </a:rPr>
              <a:t>，解决自己学习的疑惑，同时我们想让刚进入大学的同学通过这个网站能了解到自己四年需要学什么，怎么学，</a:t>
            </a:r>
            <a:r>
              <a:rPr lang="zh-CN" altLang="en-US" sz="2400" dirty="0" smtClean="0">
                <a:solidFill>
                  <a:schemeClr val="bg1"/>
                </a:solidFill>
                <a:latin typeface="黑体" panose="02010609060101010101" pitchFamily="49" charset="-122"/>
                <a:ea typeface="黑体" panose="02010609060101010101" pitchFamily="49" charset="-122"/>
              </a:rPr>
              <a:t>同时可以</a:t>
            </a:r>
            <a:r>
              <a:rPr lang="zh-CN" altLang="en-US" sz="2400" dirty="0" smtClean="0">
                <a:solidFill>
                  <a:srgbClr val="FF0000"/>
                </a:solidFill>
                <a:latin typeface="黑体" panose="02010609060101010101" pitchFamily="49" charset="-122"/>
                <a:ea typeface="黑体" panose="02010609060101010101" pitchFamily="49" charset="-122"/>
              </a:rPr>
              <a:t>通过</a:t>
            </a:r>
            <a:r>
              <a:rPr lang="zh-CN" altLang="en-US" sz="2400" dirty="0">
                <a:solidFill>
                  <a:srgbClr val="FF0000"/>
                </a:solidFill>
                <a:latin typeface="黑体" panose="02010609060101010101" pitchFamily="49" charset="-122"/>
                <a:ea typeface="黑体" panose="02010609060101010101" pitchFamily="49" charset="-122"/>
              </a:rPr>
              <a:t>高年级同学传授的经验更好的去学习这些课程</a:t>
            </a:r>
            <a:r>
              <a:rPr lang="zh-CN" altLang="en-US" sz="2400" dirty="0">
                <a:solidFill>
                  <a:schemeClr val="bg1"/>
                </a:solidFill>
                <a:latin typeface="黑体" panose="02010609060101010101" pitchFamily="49" charset="-122"/>
                <a:ea typeface="黑体" panose="02010609060101010101" pitchFamily="49" charset="-122"/>
              </a:rPr>
              <a:t>。</a:t>
            </a:r>
            <a:r>
              <a:rPr lang="zh-CN" sz="2400" dirty="0" smtClean="0">
                <a:solidFill>
                  <a:schemeClr val="bg1"/>
                </a:solidFill>
                <a:latin typeface="黑体" panose="02010609060101010101" pitchFamily="49" charset="-122"/>
                <a:ea typeface="黑体" panose="02010609060101010101" pitchFamily="49" charset="-122"/>
              </a:rPr>
              <a:t> </a:t>
            </a:r>
            <a:endParaRPr lang="zh-CN" altLang="en-US" sz="24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1508607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2339102" cy="461665"/>
          </a:xfrm>
          <a:prstGeom prst="rect">
            <a:avLst/>
          </a:prstGeom>
        </p:spPr>
        <p:txBody>
          <a:bodyPr wrap="none">
            <a:spAutoFit/>
          </a:bodyPr>
          <a:lstStyle/>
          <a:p>
            <a:r>
              <a:rPr lang="zh-CN" altLang="en-US" sz="2400" b="1" dirty="0" smtClean="0">
                <a:solidFill>
                  <a:schemeClr val="tx1">
                    <a:lumMod val="75000"/>
                    <a:lumOff val="25000"/>
                  </a:schemeClr>
                </a:solidFill>
              </a:rPr>
              <a:t>小组分工及评分</a:t>
            </a:r>
            <a:endParaRPr lang="zh-CN" altLang="en-US" sz="2400" b="1" dirty="0">
              <a:solidFill>
                <a:schemeClr val="tx1">
                  <a:lumMod val="75000"/>
                  <a:lumOff val="25000"/>
                </a:schemeClr>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205249339"/>
              </p:ext>
            </p:extLst>
          </p:nvPr>
        </p:nvGraphicFramePr>
        <p:xfrm>
          <a:off x="1344023" y="1260769"/>
          <a:ext cx="9962606" cy="4501402"/>
        </p:xfrm>
        <a:graphic>
          <a:graphicData uri="http://schemas.openxmlformats.org/drawingml/2006/table">
            <a:tbl>
              <a:tblPr firstRow="1" bandRow="1">
                <a:tableStyleId>{5C22544A-7EE6-4342-B048-85BDC9FD1C3A}</a:tableStyleId>
              </a:tblPr>
              <a:tblGrid>
                <a:gridCol w="2985515">
                  <a:extLst>
                    <a:ext uri="{9D8B030D-6E8A-4147-A177-3AD203B41FA5}">
                      <a16:colId xmlns:a16="http://schemas.microsoft.com/office/drawing/2014/main" val="20000"/>
                    </a:ext>
                  </a:extLst>
                </a:gridCol>
                <a:gridCol w="6977091">
                  <a:extLst>
                    <a:ext uri="{9D8B030D-6E8A-4147-A177-3AD203B41FA5}">
                      <a16:colId xmlns:a16="http://schemas.microsoft.com/office/drawing/2014/main" val="20001"/>
                    </a:ext>
                  </a:extLst>
                </a:gridCol>
              </a:tblGrid>
              <a:tr h="652879">
                <a:tc>
                  <a:txBody>
                    <a:bodyPr/>
                    <a:lstStyle/>
                    <a:p>
                      <a:r>
                        <a:rPr lang="zh-CN" altLang="en-US" dirty="0" smtClean="0"/>
                        <a:t>成员</a:t>
                      </a:r>
                      <a:endParaRPr lang="zh-CN" altLang="en-US" dirty="0"/>
                    </a:p>
                  </a:txBody>
                  <a:tcPr/>
                </a:tc>
                <a:tc>
                  <a:txBody>
                    <a:bodyPr/>
                    <a:lstStyle/>
                    <a:p>
                      <a:r>
                        <a:rPr lang="zh-CN" altLang="en-US" dirty="0" smtClean="0"/>
                        <a:t>分工任务</a:t>
                      </a:r>
                      <a:endParaRPr lang="zh-CN" altLang="en-US" dirty="0"/>
                    </a:p>
                  </a:txBody>
                  <a:tcPr/>
                </a:tc>
                <a:extLst>
                  <a:ext uri="{0D108BD9-81ED-4DB2-BD59-A6C34878D82A}">
                    <a16:rowId xmlns:a16="http://schemas.microsoft.com/office/drawing/2014/main" val="10000"/>
                  </a:ext>
                </a:extLst>
              </a:tr>
              <a:tr h="799141">
                <a:tc>
                  <a:txBody>
                    <a:bodyPr/>
                    <a:lstStyle/>
                    <a:p>
                      <a:pPr algn="ctr"/>
                      <a:r>
                        <a:rPr lang="zh-CN" altLang="en-US" sz="2400" dirty="0" smtClean="0"/>
                        <a:t>陈苏民</a:t>
                      </a:r>
                      <a:endParaRPr lang="zh-CN" altLang="en-US" sz="2400" dirty="0"/>
                    </a:p>
                  </a:txBody>
                  <a:tcPr/>
                </a:tc>
                <a:tc>
                  <a:txBody>
                    <a:bodyPr/>
                    <a:lstStyle/>
                    <a:p>
                      <a:pPr algn="l"/>
                      <a:r>
                        <a:rPr lang="zh-CN" altLang="en-US" sz="1800" dirty="0" smtClean="0"/>
                        <a:t>修改完善了</a:t>
                      </a:r>
                      <a:r>
                        <a:rPr lang="en-US" altLang="zh-CN" sz="1800" dirty="0" smtClean="0"/>
                        <a:t>WBS</a:t>
                      </a:r>
                      <a:r>
                        <a:rPr lang="zh-CN" altLang="en-US" sz="1800" dirty="0" smtClean="0"/>
                        <a:t>图，审核需求文档</a:t>
                      </a:r>
                      <a:endParaRPr lang="en-US" altLang="zh-CN" sz="1800" dirty="0" smtClean="0"/>
                    </a:p>
                  </a:txBody>
                  <a:tcPr/>
                </a:tc>
                <a:extLst>
                  <a:ext uri="{0D108BD9-81ED-4DB2-BD59-A6C34878D82A}">
                    <a16:rowId xmlns:a16="http://schemas.microsoft.com/office/drawing/2014/main" val="10001"/>
                  </a:ext>
                </a:extLst>
              </a:tr>
              <a:tr h="652879">
                <a:tc>
                  <a:txBody>
                    <a:bodyPr/>
                    <a:lstStyle/>
                    <a:p>
                      <a:pPr algn="ctr"/>
                      <a:r>
                        <a:rPr lang="zh-CN" altLang="en-US" sz="2400" dirty="0" smtClean="0"/>
                        <a:t>徐双铅</a:t>
                      </a:r>
                      <a:endParaRPr lang="zh-CN" altLang="en-US" sz="2400" dirty="0"/>
                    </a:p>
                  </a:txBody>
                  <a:tcPr/>
                </a:tc>
                <a:tc>
                  <a:txBody>
                    <a:bodyPr/>
                    <a:lstStyle/>
                    <a:p>
                      <a:pPr algn="l"/>
                      <a:r>
                        <a:rPr lang="zh-CN" altLang="en-US" sz="1800" dirty="0" smtClean="0"/>
                        <a:t>修改完善需求文档</a:t>
                      </a:r>
                      <a:endParaRPr lang="zh-CN" altLang="en-US" sz="1800" dirty="0"/>
                    </a:p>
                  </a:txBody>
                  <a:tcPr/>
                </a:tc>
                <a:extLst>
                  <a:ext uri="{0D108BD9-81ED-4DB2-BD59-A6C34878D82A}">
                    <a16:rowId xmlns:a16="http://schemas.microsoft.com/office/drawing/2014/main" val="10002"/>
                  </a:ext>
                </a:extLst>
              </a:tr>
              <a:tr h="652879">
                <a:tc>
                  <a:txBody>
                    <a:bodyPr/>
                    <a:lstStyle/>
                    <a:p>
                      <a:pPr algn="ctr"/>
                      <a:r>
                        <a:rPr lang="zh-CN" altLang="en-US" sz="2400" dirty="0" smtClean="0"/>
                        <a:t>陈俊仁</a:t>
                      </a:r>
                      <a:endParaRPr lang="zh-CN" altLang="en-US" sz="2400" dirty="0"/>
                    </a:p>
                  </a:txBody>
                  <a:tcPr/>
                </a:tc>
                <a:tc>
                  <a:txBody>
                    <a:bodyPr/>
                    <a:lstStyle/>
                    <a:p>
                      <a:pPr algn="l"/>
                      <a:r>
                        <a:rPr lang="zh-CN" altLang="en-US" sz="1800" dirty="0" smtClean="0"/>
                        <a:t>修改完善可行性分析报告，项目章程，</a:t>
                      </a:r>
                      <a:r>
                        <a:rPr lang="en-US" altLang="zh-CN" sz="1800" dirty="0" smtClean="0"/>
                        <a:t>OBS</a:t>
                      </a:r>
                      <a:r>
                        <a:rPr lang="zh-CN" altLang="en-US" sz="1800" dirty="0" smtClean="0"/>
                        <a:t>图</a:t>
                      </a:r>
                      <a:endParaRPr lang="zh-CN" altLang="en-US" sz="1800" dirty="0"/>
                    </a:p>
                  </a:txBody>
                  <a:tcPr/>
                </a:tc>
                <a:extLst>
                  <a:ext uri="{0D108BD9-81ED-4DB2-BD59-A6C34878D82A}">
                    <a16:rowId xmlns:a16="http://schemas.microsoft.com/office/drawing/2014/main" val="10003"/>
                  </a:ext>
                </a:extLst>
              </a:tr>
              <a:tr h="652879">
                <a:tc>
                  <a:txBody>
                    <a:bodyPr/>
                    <a:lstStyle/>
                    <a:p>
                      <a:pPr algn="ctr"/>
                      <a:r>
                        <a:rPr lang="zh-CN" altLang="en-US" sz="2400" dirty="0" smtClean="0"/>
                        <a:t>黄叶轩</a:t>
                      </a:r>
                      <a:endParaRPr lang="zh-CN" alt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smtClean="0"/>
                        <a:t>修改完善甘特图，审核需求工程计划</a:t>
                      </a:r>
                      <a:r>
                        <a:rPr lang="en-US" altLang="zh-CN" sz="1800" dirty="0" smtClean="0"/>
                        <a:t>PPT</a:t>
                      </a:r>
                      <a:endParaRPr lang="zh-CN" altLang="en-US" dirty="0" smtClean="0"/>
                    </a:p>
                    <a:p>
                      <a:pPr algn="l"/>
                      <a:endParaRPr lang="zh-CN" altLang="en-US" sz="1800" dirty="0"/>
                    </a:p>
                  </a:txBody>
                  <a:tcPr/>
                </a:tc>
                <a:extLst>
                  <a:ext uri="{0D108BD9-81ED-4DB2-BD59-A6C34878D82A}">
                    <a16:rowId xmlns:a16="http://schemas.microsoft.com/office/drawing/2014/main" val="10004"/>
                  </a:ext>
                </a:extLst>
              </a:tr>
              <a:tr h="1090745">
                <a:tc>
                  <a:txBody>
                    <a:bodyPr/>
                    <a:lstStyle/>
                    <a:p>
                      <a:pPr algn="ctr"/>
                      <a:r>
                        <a:rPr lang="zh-CN" altLang="en-US" sz="2400" dirty="0" smtClean="0"/>
                        <a:t>吕迪</a:t>
                      </a:r>
                      <a:endParaRPr lang="zh-CN" altLang="en-US" sz="2400" dirty="0"/>
                    </a:p>
                  </a:txBody>
                  <a:tcPr/>
                </a:tc>
                <a:tc>
                  <a:txBody>
                    <a:bodyPr/>
                    <a:lstStyle/>
                    <a:p>
                      <a:pPr algn="l"/>
                      <a:r>
                        <a:rPr lang="zh-CN" altLang="en-US" sz="1800" dirty="0" smtClean="0"/>
                        <a:t>修改完善需求工程计划</a:t>
                      </a:r>
                      <a:r>
                        <a:rPr lang="en-US" altLang="zh-CN" sz="1800" dirty="0" smtClean="0"/>
                        <a:t>PPT</a:t>
                      </a:r>
                      <a:r>
                        <a:rPr lang="zh-CN" altLang="en-US" sz="1800" dirty="0" smtClean="0"/>
                        <a:t>，</a:t>
                      </a:r>
                      <a:endParaRPr lang="zh-CN" altLang="en-US" sz="18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4221750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30525" y="956259"/>
            <a:ext cx="3716713" cy="5540821"/>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1415772" cy="461665"/>
          </a:xfrm>
          <a:prstGeom prst="rect">
            <a:avLst/>
          </a:prstGeom>
        </p:spPr>
        <p:txBody>
          <a:bodyPr wrap="none">
            <a:spAutoFit/>
          </a:bodyPr>
          <a:lstStyle/>
          <a:p>
            <a:r>
              <a:rPr lang="zh-CN" altLang="en-US" sz="2400" b="1" dirty="0" smtClean="0">
                <a:solidFill>
                  <a:schemeClr val="tx1">
                    <a:lumMod val="75000"/>
                    <a:lumOff val="25000"/>
                  </a:schemeClr>
                </a:solidFill>
              </a:rPr>
              <a:t>小组评价</a:t>
            </a:r>
            <a:endParaRPr lang="zh-CN" altLang="en-US" sz="2400" b="1" dirty="0">
              <a:solidFill>
                <a:schemeClr val="tx1">
                  <a:lumMod val="75000"/>
                  <a:lumOff val="25000"/>
                </a:schemeClr>
              </a:solidFill>
            </a:endParaRPr>
          </a:p>
        </p:txBody>
      </p:sp>
      <p:sp>
        <p:nvSpPr>
          <p:cNvPr id="8" name="矩形 7"/>
          <p:cNvSpPr/>
          <p:nvPr/>
        </p:nvSpPr>
        <p:spPr>
          <a:xfrm>
            <a:off x="5177891" y="956259"/>
            <a:ext cx="3813833" cy="5540821"/>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aphicFrame>
        <p:nvGraphicFramePr>
          <p:cNvPr id="9" name="表格 8"/>
          <p:cNvGraphicFramePr>
            <a:graphicFrameLocks noGrp="1"/>
          </p:cNvGraphicFramePr>
          <p:nvPr>
            <p:extLst>
              <p:ext uri="{D42A27DB-BD31-4B8C-83A1-F6EECF244321}">
                <p14:modId xmlns:p14="http://schemas.microsoft.com/office/powerpoint/2010/main" val="1250103710"/>
              </p:ext>
            </p:extLst>
          </p:nvPr>
        </p:nvGraphicFramePr>
        <p:xfrm>
          <a:off x="9289143" y="1106725"/>
          <a:ext cx="2792356" cy="2205435"/>
        </p:xfrm>
        <a:graphic>
          <a:graphicData uri="http://schemas.openxmlformats.org/drawingml/2006/table">
            <a:tbl>
              <a:tblPr firstRow="1" bandRow="1">
                <a:tableStyleId>{5C22544A-7EE6-4342-B048-85BDC9FD1C3A}</a:tableStyleId>
              </a:tblPr>
              <a:tblGrid>
                <a:gridCol w="836791">
                  <a:extLst>
                    <a:ext uri="{9D8B030D-6E8A-4147-A177-3AD203B41FA5}">
                      <a16:colId xmlns:a16="http://schemas.microsoft.com/office/drawing/2014/main" val="20000"/>
                    </a:ext>
                  </a:extLst>
                </a:gridCol>
                <a:gridCol w="1955565">
                  <a:extLst>
                    <a:ext uri="{9D8B030D-6E8A-4147-A177-3AD203B41FA5}">
                      <a16:colId xmlns:a16="http://schemas.microsoft.com/office/drawing/2014/main" val="20001"/>
                    </a:ext>
                  </a:extLst>
                </a:gridCol>
              </a:tblGrid>
              <a:tr h="332070">
                <a:tc>
                  <a:txBody>
                    <a:bodyPr/>
                    <a:lstStyle/>
                    <a:p>
                      <a:r>
                        <a:rPr lang="zh-CN" altLang="en-US" dirty="0" smtClean="0"/>
                        <a:t>成员</a:t>
                      </a:r>
                      <a:endParaRPr lang="zh-CN" altLang="en-US" dirty="0"/>
                    </a:p>
                  </a:txBody>
                  <a:tcPr/>
                </a:tc>
                <a:tc>
                  <a:txBody>
                    <a:bodyPr/>
                    <a:lstStyle/>
                    <a:p>
                      <a:r>
                        <a:rPr lang="zh-CN" altLang="en-US" dirty="0" smtClean="0"/>
                        <a:t>评分（十分制）</a:t>
                      </a:r>
                      <a:endParaRPr lang="zh-CN" altLang="en-US" dirty="0"/>
                    </a:p>
                  </a:txBody>
                  <a:tcPr/>
                </a:tc>
                <a:extLst>
                  <a:ext uri="{0D108BD9-81ED-4DB2-BD59-A6C34878D82A}">
                    <a16:rowId xmlns:a16="http://schemas.microsoft.com/office/drawing/2014/main" val="10000"/>
                  </a:ext>
                </a:extLst>
              </a:tr>
              <a:tr h="332070">
                <a:tc>
                  <a:txBody>
                    <a:bodyPr/>
                    <a:lstStyle/>
                    <a:p>
                      <a:pPr algn="ctr"/>
                      <a:r>
                        <a:rPr lang="zh-CN" altLang="en-US" sz="1600" dirty="0" smtClean="0"/>
                        <a:t>徐双铅</a:t>
                      </a:r>
                      <a:endParaRPr lang="zh-CN" altLang="en-US" sz="1600" dirty="0"/>
                    </a:p>
                  </a:txBody>
                  <a:tcPr/>
                </a:tc>
                <a:tc>
                  <a:txBody>
                    <a:bodyPr/>
                    <a:lstStyle/>
                    <a:p>
                      <a:pPr algn="ctr"/>
                      <a:r>
                        <a:rPr lang="en-US" altLang="zh-CN" sz="1800" dirty="0" smtClean="0"/>
                        <a:t>9.2</a:t>
                      </a:r>
                    </a:p>
                  </a:txBody>
                  <a:tcPr/>
                </a:tc>
                <a:extLst>
                  <a:ext uri="{0D108BD9-81ED-4DB2-BD59-A6C34878D82A}">
                    <a16:rowId xmlns:a16="http://schemas.microsoft.com/office/drawing/2014/main" val="10001"/>
                  </a:ext>
                </a:extLst>
              </a:tr>
              <a:tr h="332070">
                <a:tc>
                  <a:txBody>
                    <a:bodyPr/>
                    <a:lstStyle/>
                    <a:p>
                      <a:pPr algn="ctr"/>
                      <a:r>
                        <a:rPr lang="zh-CN" altLang="en-US" sz="1600" dirty="0" smtClean="0"/>
                        <a:t>吕迪</a:t>
                      </a:r>
                      <a:endParaRPr lang="zh-CN" altLang="en-US" sz="1600" dirty="0"/>
                    </a:p>
                  </a:txBody>
                  <a:tcPr/>
                </a:tc>
                <a:tc>
                  <a:txBody>
                    <a:bodyPr/>
                    <a:lstStyle/>
                    <a:p>
                      <a:pPr algn="ctr"/>
                      <a:r>
                        <a:rPr lang="en-US" altLang="zh-CN" sz="1800" dirty="0" smtClean="0"/>
                        <a:t>9.3</a:t>
                      </a:r>
                      <a:endParaRPr lang="zh-CN" altLang="en-US" sz="1800" dirty="0"/>
                    </a:p>
                  </a:txBody>
                  <a:tcPr/>
                </a:tc>
                <a:extLst>
                  <a:ext uri="{0D108BD9-81ED-4DB2-BD59-A6C34878D82A}">
                    <a16:rowId xmlns:a16="http://schemas.microsoft.com/office/drawing/2014/main" val="10002"/>
                  </a:ext>
                </a:extLst>
              </a:tr>
              <a:tr h="361975">
                <a:tc>
                  <a:txBody>
                    <a:bodyPr/>
                    <a:lstStyle/>
                    <a:p>
                      <a:pPr algn="ctr"/>
                      <a:r>
                        <a:rPr lang="zh-CN" altLang="en-US" sz="1600" dirty="0" smtClean="0"/>
                        <a:t>陈俊仁</a:t>
                      </a:r>
                      <a:endParaRPr lang="zh-CN" altLang="en-US" sz="1600" dirty="0"/>
                    </a:p>
                  </a:txBody>
                  <a:tcPr/>
                </a:tc>
                <a:tc>
                  <a:txBody>
                    <a:bodyPr/>
                    <a:lstStyle/>
                    <a:p>
                      <a:pPr algn="ctr"/>
                      <a:r>
                        <a:rPr lang="en-US" altLang="zh-CN" sz="1800" dirty="0" smtClean="0"/>
                        <a:t>9.0</a:t>
                      </a:r>
                      <a:endParaRPr lang="zh-CN" altLang="en-US" sz="1800" dirty="0"/>
                    </a:p>
                  </a:txBody>
                  <a:tcPr/>
                </a:tc>
                <a:extLst>
                  <a:ext uri="{0D108BD9-81ED-4DB2-BD59-A6C34878D82A}">
                    <a16:rowId xmlns:a16="http://schemas.microsoft.com/office/drawing/2014/main" val="10003"/>
                  </a:ext>
                </a:extLst>
              </a:tr>
              <a:tr h="376635">
                <a:tc>
                  <a:txBody>
                    <a:bodyPr/>
                    <a:lstStyle/>
                    <a:p>
                      <a:pPr algn="ctr"/>
                      <a:r>
                        <a:rPr lang="zh-CN" altLang="en-US" sz="1600" dirty="0" smtClean="0"/>
                        <a:t>陈苏民</a:t>
                      </a:r>
                      <a:endParaRPr lang="zh-CN" altLang="en-US" sz="1600" dirty="0"/>
                    </a:p>
                  </a:txBody>
                  <a:tcPr/>
                </a:tc>
                <a:tc>
                  <a:txBody>
                    <a:bodyPr/>
                    <a:lstStyle/>
                    <a:p>
                      <a:pPr algn="ctr"/>
                      <a:r>
                        <a:rPr lang="en-US" altLang="zh-CN" sz="1800" dirty="0" smtClean="0"/>
                        <a:t>9.1</a:t>
                      </a:r>
                      <a:endParaRPr lang="zh-CN" altLang="en-US" sz="1800" dirty="0"/>
                    </a:p>
                  </a:txBody>
                  <a:tcPr/>
                </a:tc>
                <a:extLst>
                  <a:ext uri="{0D108BD9-81ED-4DB2-BD59-A6C34878D82A}">
                    <a16:rowId xmlns:a16="http://schemas.microsoft.com/office/drawing/2014/main" val="10004"/>
                  </a:ext>
                </a:extLst>
              </a:tr>
              <a:tr h="332070">
                <a:tc>
                  <a:txBody>
                    <a:bodyPr/>
                    <a:lstStyle/>
                    <a:p>
                      <a:pPr algn="ctr"/>
                      <a:r>
                        <a:rPr lang="zh-CN" altLang="en-US" sz="1600" dirty="0" smtClean="0"/>
                        <a:t>黄叶轩</a:t>
                      </a:r>
                      <a:endParaRPr lang="zh-CN" altLang="en-US" sz="1600" dirty="0"/>
                    </a:p>
                  </a:txBody>
                  <a:tcPr/>
                </a:tc>
                <a:tc>
                  <a:txBody>
                    <a:bodyPr/>
                    <a:lstStyle/>
                    <a:p>
                      <a:pPr algn="ctr"/>
                      <a:r>
                        <a:rPr lang="en-US" altLang="zh-CN" sz="1800" dirty="0" smtClean="0"/>
                        <a:t>9.4</a:t>
                      </a:r>
                      <a:endParaRPr lang="zh-CN" altLang="en-US" sz="1800" dirty="0"/>
                    </a:p>
                  </a:txBody>
                  <a:tcPr/>
                </a:tc>
                <a:extLst>
                  <a:ext uri="{0D108BD9-81ED-4DB2-BD59-A6C34878D82A}">
                    <a16:rowId xmlns:a16="http://schemas.microsoft.com/office/drawing/2014/main" val="10005"/>
                  </a:ext>
                </a:extLst>
              </a:tr>
            </a:tbl>
          </a:graphicData>
        </a:graphic>
      </p:graphicFrame>
      <p:sp>
        <p:nvSpPr>
          <p:cNvPr id="10" name="矩形 9"/>
          <p:cNvSpPr/>
          <p:nvPr/>
        </p:nvSpPr>
        <p:spPr>
          <a:xfrm>
            <a:off x="2169064" y="1092471"/>
            <a:ext cx="1181462" cy="461665"/>
          </a:xfrm>
          <a:prstGeom prst="rect">
            <a:avLst/>
          </a:prstGeom>
        </p:spPr>
        <p:txBody>
          <a:bodyPr wrap="square">
            <a:spAutoFit/>
          </a:bodyPr>
          <a:lstStyle/>
          <a:p>
            <a:r>
              <a:rPr lang="zh-CN" altLang="en-US" sz="2400" dirty="0">
                <a:solidFill>
                  <a:schemeClr val="bg1"/>
                </a:solidFill>
                <a:latin typeface="黑体" panose="02010609060101010101" pitchFamily="49" charset="-122"/>
                <a:ea typeface="黑体" panose="02010609060101010101" pitchFamily="49" charset="-122"/>
              </a:rPr>
              <a:t>徐双</a:t>
            </a:r>
            <a:r>
              <a:rPr lang="zh-CN" altLang="en-US" sz="2400" dirty="0" smtClean="0">
                <a:solidFill>
                  <a:schemeClr val="bg1"/>
                </a:solidFill>
                <a:latin typeface="黑体" panose="02010609060101010101" pitchFamily="49" charset="-122"/>
                <a:ea typeface="黑体" panose="02010609060101010101" pitchFamily="49" charset="-122"/>
              </a:rPr>
              <a:t>铅</a:t>
            </a:r>
            <a:endParaRPr lang="en-US" altLang="zh-CN" sz="2400" dirty="0" smtClean="0">
              <a:solidFill>
                <a:schemeClr val="bg1"/>
              </a:solidFill>
              <a:latin typeface="黑体" panose="02010609060101010101" pitchFamily="49" charset="-122"/>
              <a:ea typeface="黑体" panose="02010609060101010101" pitchFamily="49" charset="-122"/>
            </a:endParaRPr>
          </a:p>
        </p:txBody>
      </p:sp>
      <p:sp>
        <p:nvSpPr>
          <p:cNvPr id="12" name="矩形 11"/>
          <p:cNvSpPr/>
          <p:nvPr/>
        </p:nvSpPr>
        <p:spPr>
          <a:xfrm>
            <a:off x="1052578" y="2004150"/>
            <a:ext cx="3272609" cy="3970318"/>
          </a:xfrm>
          <a:prstGeom prst="rect">
            <a:avLst/>
          </a:prstGeom>
        </p:spPr>
        <p:txBody>
          <a:bodyPr wrap="square">
            <a:spAutoFit/>
          </a:bodyPr>
          <a:lstStyle/>
          <a:p>
            <a:r>
              <a:rPr lang="zh-CN" altLang="en-US" dirty="0" smtClean="0">
                <a:solidFill>
                  <a:schemeClr val="bg1"/>
                </a:solidFill>
                <a:latin typeface="黑体" panose="02010609060101010101" pitchFamily="49" charset="-122"/>
                <a:ea typeface="黑体" panose="02010609060101010101" pitchFamily="49" charset="-122"/>
              </a:rPr>
              <a:t>负责了</a:t>
            </a:r>
            <a:r>
              <a:rPr lang="en-US" altLang="zh-CN" dirty="0" smtClean="0">
                <a:solidFill>
                  <a:schemeClr val="bg1"/>
                </a:solidFill>
                <a:latin typeface="黑体" panose="02010609060101010101" pitchFamily="49" charset="-122"/>
                <a:ea typeface="黑体" panose="02010609060101010101" pitchFamily="49" charset="-122"/>
              </a:rPr>
              <a:t>UML</a:t>
            </a:r>
            <a:r>
              <a:rPr lang="zh-CN" altLang="en-US" dirty="0" smtClean="0">
                <a:solidFill>
                  <a:schemeClr val="bg1"/>
                </a:solidFill>
                <a:latin typeface="黑体" panose="02010609060101010101" pitchFamily="49" charset="-122"/>
                <a:ea typeface="黑体" panose="02010609060101010101" pitchFamily="49" charset="-122"/>
              </a:rPr>
              <a:t>基础</a:t>
            </a:r>
            <a:r>
              <a:rPr lang="en-US" altLang="zh-CN" dirty="0" smtClean="0">
                <a:solidFill>
                  <a:schemeClr val="bg1"/>
                </a:solidFill>
                <a:latin typeface="黑体" panose="02010609060101010101" pitchFamily="49" charset="-122"/>
                <a:ea typeface="黑体" panose="02010609060101010101" pitchFamily="49" charset="-122"/>
              </a:rPr>
              <a:t>1PPT</a:t>
            </a:r>
            <a:r>
              <a:rPr lang="zh-CN" altLang="en-US" dirty="0" smtClean="0">
                <a:solidFill>
                  <a:schemeClr val="bg1"/>
                </a:solidFill>
                <a:latin typeface="黑体" panose="02010609060101010101" pitchFamily="49" charset="-122"/>
                <a:ea typeface="黑体" panose="02010609060101010101" pitchFamily="49" charset="-122"/>
              </a:rPr>
              <a:t>，需求工程项目计划</a:t>
            </a:r>
            <a:r>
              <a:rPr lang="en-US" altLang="zh-CN" dirty="0" smtClean="0">
                <a:solidFill>
                  <a:schemeClr val="bg1"/>
                </a:solidFill>
                <a:latin typeface="黑体" panose="02010609060101010101" pitchFamily="49" charset="-122"/>
                <a:ea typeface="黑体" panose="02010609060101010101" pitchFamily="49" charset="-122"/>
              </a:rPr>
              <a:t>0.2.7</a:t>
            </a:r>
            <a:r>
              <a:rPr lang="zh-CN" altLang="en-US" dirty="0" smtClean="0">
                <a:solidFill>
                  <a:schemeClr val="bg1"/>
                </a:solidFill>
                <a:latin typeface="黑体" panose="02010609060101010101" pitchFamily="49" charset="-122"/>
                <a:ea typeface="黑体" panose="02010609060101010101" pitchFamily="49" charset="-122"/>
              </a:rPr>
              <a:t>版本和</a:t>
            </a:r>
            <a:r>
              <a:rPr lang="en-US" altLang="zh-CN" dirty="0" smtClean="0">
                <a:solidFill>
                  <a:schemeClr val="bg1"/>
                </a:solidFill>
                <a:latin typeface="黑体" panose="02010609060101010101" pitchFamily="49" charset="-122"/>
                <a:ea typeface="黑体" panose="02010609060101010101" pitchFamily="49" charset="-122"/>
              </a:rPr>
              <a:t>0.2.8</a:t>
            </a:r>
            <a:r>
              <a:rPr lang="zh-CN" altLang="en-US" dirty="0" smtClean="0">
                <a:solidFill>
                  <a:schemeClr val="bg1"/>
                </a:solidFill>
                <a:latin typeface="黑体" panose="02010609060101010101" pitchFamily="49" charset="-122"/>
                <a:ea typeface="黑体" panose="02010609060101010101" pitchFamily="49" charset="-122"/>
              </a:rPr>
              <a:t>版本以及可行性分析报告完善，</a:t>
            </a:r>
            <a:r>
              <a:rPr lang="en-US" altLang="zh-CN" dirty="0" smtClean="0">
                <a:solidFill>
                  <a:schemeClr val="bg1"/>
                </a:solidFill>
                <a:latin typeface="黑体" panose="02010609060101010101" pitchFamily="49" charset="-122"/>
                <a:ea typeface="黑体" panose="02010609060101010101" pitchFamily="49" charset="-122"/>
              </a:rPr>
              <a:t>QA</a:t>
            </a:r>
            <a:r>
              <a:rPr lang="zh-CN" altLang="en-US" dirty="0" smtClean="0">
                <a:solidFill>
                  <a:schemeClr val="bg1"/>
                </a:solidFill>
                <a:latin typeface="黑体" panose="02010609060101010101" pitchFamily="49" charset="-122"/>
                <a:ea typeface="黑体" panose="02010609060101010101" pitchFamily="49" charset="-122"/>
              </a:rPr>
              <a:t>计划等工作</a:t>
            </a:r>
            <a:r>
              <a:rPr lang="zh-CN" altLang="en-US" dirty="0">
                <a:solidFill>
                  <a:schemeClr val="bg1"/>
                </a:solidFill>
                <a:latin typeface="黑体" panose="02010609060101010101" pitchFamily="49" charset="-122"/>
                <a:ea typeface="黑体" panose="02010609060101010101" pitchFamily="49" charset="-122"/>
              </a:rPr>
              <a:t>，</a:t>
            </a:r>
            <a:r>
              <a:rPr lang="zh-CN" altLang="en-US" dirty="0" smtClean="0">
                <a:solidFill>
                  <a:schemeClr val="bg1"/>
                </a:solidFill>
                <a:latin typeface="黑体" panose="02010609060101010101" pitchFamily="49" charset="-122"/>
                <a:ea typeface="黑体" panose="02010609060101010101" pitchFamily="49" charset="-122"/>
              </a:rPr>
              <a:t>完成度与质量较高。</a:t>
            </a:r>
            <a:endParaRPr lang="en-US" altLang="zh-CN" dirty="0" smtClean="0">
              <a:solidFill>
                <a:schemeClr val="bg1"/>
              </a:solidFill>
              <a:latin typeface="黑体" panose="02010609060101010101" pitchFamily="49" charset="-122"/>
              <a:ea typeface="黑体" panose="02010609060101010101" pitchFamily="49" charset="-122"/>
            </a:endParaRPr>
          </a:p>
          <a:p>
            <a:endParaRPr lang="en-US" altLang="zh-CN" dirty="0">
              <a:solidFill>
                <a:schemeClr val="bg1"/>
              </a:solidFill>
              <a:latin typeface="黑体" panose="02010609060101010101" pitchFamily="49" charset="-122"/>
              <a:ea typeface="黑体" panose="02010609060101010101" pitchFamily="49" charset="-122"/>
            </a:endParaRPr>
          </a:p>
          <a:p>
            <a:r>
              <a:rPr lang="zh-CN" altLang="en-US" dirty="0" smtClean="0">
                <a:solidFill>
                  <a:schemeClr val="bg1"/>
                </a:solidFill>
                <a:latin typeface="黑体" panose="02010609060101010101" pitchFamily="49" charset="-122"/>
                <a:ea typeface="黑体" panose="02010609060101010101" pitchFamily="49" charset="-122"/>
              </a:rPr>
              <a:t>作为接口联络人，每次都能高效完成任务。</a:t>
            </a:r>
            <a:endParaRPr lang="en-US" altLang="zh-CN" dirty="0" smtClean="0">
              <a:solidFill>
                <a:schemeClr val="bg1"/>
              </a:solidFill>
              <a:latin typeface="黑体" panose="02010609060101010101" pitchFamily="49" charset="-122"/>
              <a:ea typeface="黑体" panose="02010609060101010101" pitchFamily="49" charset="-122"/>
            </a:endParaRPr>
          </a:p>
          <a:p>
            <a:endParaRPr lang="en-US" altLang="zh-CN" dirty="0">
              <a:solidFill>
                <a:schemeClr val="bg1"/>
              </a:solidFill>
              <a:latin typeface="黑体" panose="02010609060101010101" pitchFamily="49" charset="-122"/>
              <a:ea typeface="黑体" panose="02010609060101010101" pitchFamily="49" charset="-122"/>
            </a:endParaRPr>
          </a:p>
          <a:p>
            <a:r>
              <a:rPr lang="zh-CN" altLang="en-US" dirty="0" smtClean="0">
                <a:solidFill>
                  <a:schemeClr val="bg1"/>
                </a:solidFill>
                <a:latin typeface="黑体" panose="02010609060101010101" pitchFamily="49" charset="-122"/>
                <a:ea typeface="黑体" panose="02010609060101010101" pitchFamily="49" charset="-122"/>
              </a:rPr>
              <a:t>并且每次任务都能提前完成，还能积极协助其他组员。</a:t>
            </a:r>
            <a:endParaRPr lang="en-US" altLang="zh-CN" dirty="0" smtClean="0">
              <a:solidFill>
                <a:schemeClr val="bg1"/>
              </a:solidFill>
              <a:latin typeface="黑体" panose="02010609060101010101" pitchFamily="49" charset="-122"/>
              <a:ea typeface="黑体" panose="02010609060101010101" pitchFamily="49" charset="-122"/>
            </a:endParaRPr>
          </a:p>
          <a:p>
            <a:endParaRPr lang="en-US" altLang="zh-CN" dirty="0" smtClean="0">
              <a:solidFill>
                <a:schemeClr val="bg1"/>
              </a:solidFill>
              <a:latin typeface="黑体" panose="02010609060101010101" pitchFamily="49" charset="-122"/>
              <a:ea typeface="黑体" panose="02010609060101010101" pitchFamily="49" charset="-122"/>
            </a:endParaRPr>
          </a:p>
          <a:p>
            <a:endParaRPr lang="en-US" altLang="zh-CN" dirty="0">
              <a:solidFill>
                <a:schemeClr val="bg1"/>
              </a:solidFill>
              <a:latin typeface="黑体" panose="02010609060101010101" pitchFamily="49" charset="-122"/>
              <a:ea typeface="黑体" panose="02010609060101010101" pitchFamily="49" charset="-122"/>
            </a:endParaRPr>
          </a:p>
          <a:p>
            <a:endParaRPr lang="en-US" altLang="zh-CN" dirty="0" smtClean="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5448502" y="2004150"/>
            <a:ext cx="3272609" cy="4801314"/>
          </a:xfrm>
          <a:prstGeom prst="rect">
            <a:avLst/>
          </a:prstGeom>
        </p:spPr>
        <p:txBody>
          <a:bodyPr wrap="square">
            <a:spAutoFit/>
          </a:bodyPr>
          <a:lstStyle/>
          <a:p>
            <a:r>
              <a:rPr lang="zh-CN" altLang="en-US" dirty="0" smtClean="0">
                <a:solidFill>
                  <a:schemeClr val="bg1"/>
                </a:solidFill>
                <a:latin typeface="黑体" panose="02010609060101010101" pitchFamily="49" charset="-122"/>
                <a:ea typeface="黑体" panose="02010609060101010101" pitchFamily="49" charset="-122"/>
              </a:rPr>
              <a:t>负责了</a:t>
            </a:r>
            <a:r>
              <a:rPr lang="en-US" altLang="zh-CN" dirty="0" smtClean="0">
                <a:solidFill>
                  <a:schemeClr val="bg1"/>
                </a:solidFill>
                <a:latin typeface="黑体" panose="02010609060101010101" pitchFamily="49" charset="-122"/>
                <a:ea typeface="黑体" panose="02010609060101010101" pitchFamily="49" charset="-122"/>
              </a:rPr>
              <a:t>UML</a:t>
            </a:r>
            <a:r>
              <a:rPr lang="zh-CN" altLang="en-US" dirty="0">
                <a:solidFill>
                  <a:schemeClr val="bg1"/>
                </a:solidFill>
                <a:latin typeface="黑体" panose="02010609060101010101" pitchFamily="49" charset="-122"/>
                <a:ea typeface="黑体" panose="02010609060101010101" pitchFamily="49" charset="-122"/>
              </a:rPr>
              <a:t>概述</a:t>
            </a:r>
            <a:r>
              <a:rPr lang="en-US" altLang="zh-CN" dirty="0" smtClean="0">
                <a:solidFill>
                  <a:schemeClr val="bg1"/>
                </a:solidFill>
                <a:latin typeface="黑体" panose="02010609060101010101" pitchFamily="49" charset="-122"/>
                <a:ea typeface="黑体" panose="02010609060101010101" pitchFamily="49" charset="-122"/>
              </a:rPr>
              <a:t>PPT</a:t>
            </a:r>
            <a:r>
              <a:rPr lang="zh-CN" altLang="en-US" dirty="0" smtClean="0">
                <a:solidFill>
                  <a:schemeClr val="bg1"/>
                </a:solidFill>
                <a:latin typeface="黑体" panose="02010609060101010101" pitchFamily="49" charset="-122"/>
                <a:ea typeface="黑体" panose="02010609060101010101" pitchFamily="49" charset="-122"/>
              </a:rPr>
              <a:t>，</a:t>
            </a:r>
            <a:r>
              <a:rPr lang="en-US" altLang="zh-CN" dirty="0" smtClean="0">
                <a:solidFill>
                  <a:schemeClr val="bg1"/>
                </a:solidFill>
                <a:latin typeface="黑体" panose="02010609060101010101" pitchFamily="49" charset="-122"/>
                <a:ea typeface="黑体" panose="02010609060101010101" pitchFamily="49" charset="-122"/>
              </a:rPr>
              <a:t>UML</a:t>
            </a:r>
            <a:r>
              <a:rPr lang="zh-CN" altLang="en-US" dirty="0" smtClean="0">
                <a:solidFill>
                  <a:schemeClr val="bg1"/>
                </a:solidFill>
                <a:latin typeface="黑体" panose="02010609060101010101" pitchFamily="49" charset="-122"/>
                <a:ea typeface="黑体" panose="02010609060101010101" pitchFamily="49" charset="-122"/>
              </a:rPr>
              <a:t>工具</a:t>
            </a:r>
            <a:r>
              <a:rPr lang="en-US" altLang="zh-CN" dirty="0" smtClean="0">
                <a:solidFill>
                  <a:schemeClr val="bg1"/>
                </a:solidFill>
                <a:latin typeface="黑体" panose="02010609060101010101" pitchFamily="49" charset="-122"/>
                <a:ea typeface="黑体" panose="02010609060101010101" pitchFamily="49" charset="-122"/>
              </a:rPr>
              <a:t>PPT</a:t>
            </a:r>
            <a:r>
              <a:rPr lang="zh-CN" altLang="en-US" dirty="0" smtClean="0">
                <a:solidFill>
                  <a:schemeClr val="bg1"/>
                </a:solidFill>
                <a:latin typeface="黑体" panose="02010609060101010101" pitchFamily="49" charset="-122"/>
                <a:ea typeface="黑体" panose="02010609060101010101" pitchFamily="49" charset="-122"/>
              </a:rPr>
              <a:t>，需求工程项目计划</a:t>
            </a:r>
            <a:r>
              <a:rPr lang="en-US" altLang="zh-CN" dirty="0" smtClean="0">
                <a:solidFill>
                  <a:schemeClr val="bg1"/>
                </a:solidFill>
                <a:latin typeface="黑体" panose="02010609060101010101" pitchFamily="49" charset="-122"/>
                <a:ea typeface="黑体" panose="02010609060101010101" pitchFamily="49" charset="-122"/>
              </a:rPr>
              <a:t>0.2.0</a:t>
            </a:r>
            <a:r>
              <a:rPr lang="zh-CN" altLang="en-US" dirty="0" smtClean="0">
                <a:solidFill>
                  <a:schemeClr val="bg1"/>
                </a:solidFill>
                <a:latin typeface="黑体" panose="02010609060101010101" pitchFamily="49" charset="-122"/>
                <a:ea typeface="黑体" panose="02010609060101010101" pitchFamily="49" charset="-122"/>
              </a:rPr>
              <a:t>版本和</a:t>
            </a:r>
            <a:r>
              <a:rPr lang="en-US" altLang="zh-CN" dirty="0" smtClean="0">
                <a:solidFill>
                  <a:schemeClr val="bg1"/>
                </a:solidFill>
                <a:latin typeface="黑体" panose="02010609060101010101" pitchFamily="49" charset="-122"/>
                <a:ea typeface="黑体" panose="02010609060101010101" pitchFamily="49" charset="-122"/>
              </a:rPr>
              <a:t>0.2.4</a:t>
            </a:r>
            <a:r>
              <a:rPr lang="zh-CN" altLang="en-US" dirty="0" smtClean="0">
                <a:solidFill>
                  <a:schemeClr val="bg1"/>
                </a:solidFill>
                <a:latin typeface="黑体" panose="02010609060101010101" pitchFamily="49" charset="-122"/>
                <a:ea typeface="黑体" panose="02010609060101010101" pitchFamily="49" charset="-122"/>
              </a:rPr>
              <a:t>版本以及范围与愿景文档，项目章程等工作</a:t>
            </a:r>
            <a:r>
              <a:rPr lang="zh-CN" altLang="en-US" dirty="0">
                <a:solidFill>
                  <a:schemeClr val="bg1"/>
                </a:solidFill>
                <a:latin typeface="黑体" panose="02010609060101010101" pitchFamily="49" charset="-122"/>
                <a:ea typeface="黑体" panose="02010609060101010101" pitchFamily="49" charset="-122"/>
              </a:rPr>
              <a:t>，</a:t>
            </a:r>
            <a:r>
              <a:rPr lang="zh-CN" altLang="en-US" dirty="0" smtClean="0">
                <a:solidFill>
                  <a:schemeClr val="bg1"/>
                </a:solidFill>
                <a:latin typeface="黑体" panose="02010609060101010101" pitchFamily="49" charset="-122"/>
                <a:ea typeface="黑体" panose="02010609060101010101" pitchFamily="49" charset="-122"/>
              </a:rPr>
              <a:t>完成度与质量高。</a:t>
            </a:r>
            <a:endParaRPr lang="en-US" altLang="zh-CN" dirty="0" smtClean="0">
              <a:solidFill>
                <a:schemeClr val="bg1"/>
              </a:solidFill>
              <a:latin typeface="黑体" panose="02010609060101010101" pitchFamily="49" charset="-122"/>
              <a:ea typeface="黑体" panose="02010609060101010101" pitchFamily="49" charset="-122"/>
            </a:endParaRPr>
          </a:p>
          <a:p>
            <a:endParaRPr lang="en-US" altLang="zh-CN" dirty="0">
              <a:solidFill>
                <a:schemeClr val="bg1"/>
              </a:solidFill>
              <a:latin typeface="黑体" panose="02010609060101010101" pitchFamily="49" charset="-122"/>
              <a:ea typeface="黑体" panose="02010609060101010101" pitchFamily="49" charset="-122"/>
            </a:endParaRPr>
          </a:p>
          <a:p>
            <a:r>
              <a:rPr lang="zh-CN" altLang="en-US" dirty="0" smtClean="0">
                <a:solidFill>
                  <a:schemeClr val="bg1"/>
                </a:solidFill>
                <a:latin typeface="黑体" panose="02010609060101010101" pitchFamily="49" charset="-122"/>
                <a:ea typeface="黑体" panose="02010609060101010101" pitchFamily="49" charset="-122"/>
              </a:rPr>
              <a:t>作为会议记录员，每次都对会议进行了记录并编写了会议纪要，在得知会议纪要需要发生变更时也能及时变更文档。</a:t>
            </a:r>
            <a:endParaRPr lang="en-US" altLang="zh-CN" dirty="0" smtClean="0">
              <a:solidFill>
                <a:schemeClr val="bg1"/>
              </a:solidFill>
              <a:latin typeface="黑体" panose="02010609060101010101" pitchFamily="49" charset="-122"/>
              <a:ea typeface="黑体" panose="02010609060101010101" pitchFamily="49" charset="-122"/>
            </a:endParaRPr>
          </a:p>
          <a:p>
            <a:endParaRPr lang="en-US" altLang="zh-CN" dirty="0">
              <a:solidFill>
                <a:schemeClr val="bg1"/>
              </a:solidFill>
              <a:latin typeface="黑体" panose="02010609060101010101" pitchFamily="49" charset="-122"/>
              <a:ea typeface="黑体" panose="02010609060101010101" pitchFamily="49" charset="-122"/>
            </a:endParaRPr>
          </a:p>
          <a:p>
            <a:r>
              <a:rPr lang="zh-CN" altLang="en-US" dirty="0" smtClean="0">
                <a:solidFill>
                  <a:schemeClr val="bg1"/>
                </a:solidFill>
                <a:latin typeface="黑体" panose="02010609060101010101" pitchFamily="49" charset="-122"/>
                <a:ea typeface="黑体" panose="02010609060101010101" pitchFamily="49" charset="-122"/>
              </a:rPr>
              <a:t>能积极获取项目相关资源，能主动推进项目进展，经常为本次需求工程计划提出宝贵建议。</a:t>
            </a:r>
            <a:endParaRPr lang="en-US" altLang="zh-CN" dirty="0" smtClean="0">
              <a:solidFill>
                <a:schemeClr val="bg1"/>
              </a:solidFill>
              <a:latin typeface="黑体" panose="02010609060101010101" pitchFamily="49" charset="-122"/>
              <a:ea typeface="黑体" panose="02010609060101010101" pitchFamily="49" charset="-122"/>
            </a:endParaRPr>
          </a:p>
          <a:p>
            <a:endParaRPr lang="en-US" altLang="zh-CN" dirty="0" smtClean="0">
              <a:solidFill>
                <a:schemeClr val="bg1"/>
              </a:solidFill>
              <a:latin typeface="黑体" panose="02010609060101010101" pitchFamily="49" charset="-122"/>
              <a:ea typeface="黑体" panose="02010609060101010101" pitchFamily="49" charset="-122"/>
            </a:endParaRPr>
          </a:p>
          <a:p>
            <a:endParaRPr lang="en-US" altLang="zh-CN" dirty="0">
              <a:solidFill>
                <a:schemeClr val="bg1"/>
              </a:solidFill>
              <a:latin typeface="黑体" panose="02010609060101010101" pitchFamily="49" charset="-122"/>
              <a:ea typeface="黑体" panose="02010609060101010101" pitchFamily="49" charset="-122"/>
            </a:endParaRPr>
          </a:p>
          <a:p>
            <a:endParaRPr lang="en-US" altLang="zh-CN" dirty="0" smtClean="0">
              <a:solidFill>
                <a:schemeClr val="bg1"/>
              </a:solidFill>
              <a:latin typeface="黑体" panose="02010609060101010101" pitchFamily="49" charset="-122"/>
              <a:ea typeface="黑体" panose="02010609060101010101" pitchFamily="49" charset="-122"/>
            </a:endParaRPr>
          </a:p>
        </p:txBody>
      </p:sp>
      <p:sp>
        <p:nvSpPr>
          <p:cNvPr id="14" name="矩形 13"/>
          <p:cNvSpPr/>
          <p:nvPr/>
        </p:nvSpPr>
        <p:spPr>
          <a:xfrm>
            <a:off x="6604583" y="1106723"/>
            <a:ext cx="1181462" cy="461665"/>
          </a:xfrm>
          <a:prstGeom prst="rect">
            <a:avLst/>
          </a:prstGeom>
        </p:spPr>
        <p:txBody>
          <a:bodyPr wrap="square">
            <a:spAutoFit/>
          </a:bodyPr>
          <a:lstStyle/>
          <a:p>
            <a:r>
              <a:rPr lang="zh-CN" altLang="en-US" sz="2400" dirty="0" smtClean="0">
                <a:solidFill>
                  <a:schemeClr val="bg1"/>
                </a:solidFill>
                <a:latin typeface="黑体" panose="02010609060101010101" pitchFamily="49" charset="-122"/>
                <a:ea typeface="黑体" panose="02010609060101010101" pitchFamily="49" charset="-122"/>
              </a:rPr>
              <a:t>吕迪</a:t>
            </a:r>
            <a:endParaRPr lang="en-US" altLang="zh-CN" sz="2400" dirty="0" smtClean="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8101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30525" y="956259"/>
            <a:ext cx="3716713" cy="5540821"/>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1415772" cy="461665"/>
          </a:xfrm>
          <a:prstGeom prst="rect">
            <a:avLst/>
          </a:prstGeom>
        </p:spPr>
        <p:txBody>
          <a:bodyPr wrap="none">
            <a:spAutoFit/>
          </a:bodyPr>
          <a:lstStyle/>
          <a:p>
            <a:r>
              <a:rPr lang="zh-CN" altLang="en-US" sz="2400" b="1" dirty="0" smtClean="0">
                <a:solidFill>
                  <a:schemeClr val="tx1">
                    <a:lumMod val="75000"/>
                    <a:lumOff val="25000"/>
                  </a:schemeClr>
                </a:solidFill>
              </a:rPr>
              <a:t>小组评价</a:t>
            </a:r>
            <a:endParaRPr lang="zh-CN" altLang="en-US" sz="2400" b="1" dirty="0">
              <a:solidFill>
                <a:schemeClr val="tx1">
                  <a:lumMod val="75000"/>
                  <a:lumOff val="25000"/>
                </a:schemeClr>
              </a:solidFill>
            </a:endParaRPr>
          </a:p>
        </p:txBody>
      </p:sp>
      <p:sp>
        <p:nvSpPr>
          <p:cNvPr id="8" name="矩形 7"/>
          <p:cNvSpPr/>
          <p:nvPr/>
        </p:nvSpPr>
        <p:spPr>
          <a:xfrm>
            <a:off x="5177891" y="956259"/>
            <a:ext cx="3813833" cy="5540821"/>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aphicFrame>
        <p:nvGraphicFramePr>
          <p:cNvPr id="9" name="表格 8"/>
          <p:cNvGraphicFramePr>
            <a:graphicFrameLocks noGrp="1"/>
          </p:cNvGraphicFramePr>
          <p:nvPr>
            <p:extLst/>
          </p:nvPr>
        </p:nvGraphicFramePr>
        <p:xfrm>
          <a:off x="9289143" y="1106725"/>
          <a:ext cx="2792356" cy="2205435"/>
        </p:xfrm>
        <a:graphic>
          <a:graphicData uri="http://schemas.openxmlformats.org/drawingml/2006/table">
            <a:tbl>
              <a:tblPr firstRow="1" bandRow="1">
                <a:tableStyleId>{5C22544A-7EE6-4342-B048-85BDC9FD1C3A}</a:tableStyleId>
              </a:tblPr>
              <a:tblGrid>
                <a:gridCol w="836791">
                  <a:extLst>
                    <a:ext uri="{9D8B030D-6E8A-4147-A177-3AD203B41FA5}">
                      <a16:colId xmlns:a16="http://schemas.microsoft.com/office/drawing/2014/main" val="20000"/>
                    </a:ext>
                  </a:extLst>
                </a:gridCol>
                <a:gridCol w="1955565">
                  <a:extLst>
                    <a:ext uri="{9D8B030D-6E8A-4147-A177-3AD203B41FA5}">
                      <a16:colId xmlns:a16="http://schemas.microsoft.com/office/drawing/2014/main" val="20001"/>
                    </a:ext>
                  </a:extLst>
                </a:gridCol>
              </a:tblGrid>
              <a:tr h="332070">
                <a:tc>
                  <a:txBody>
                    <a:bodyPr/>
                    <a:lstStyle/>
                    <a:p>
                      <a:r>
                        <a:rPr lang="zh-CN" altLang="en-US" dirty="0" smtClean="0"/>
                        <a:t>成员</a:t>
                      </a:r>
                      <a:endParaRPr lang="zh-CN" altLang="en-US" dirty="0"/>
                    </a:p>
                  </a:txBody>
                  <a:tcPr/>
                </a:tc>
                <a:tc>
                  <a:txBody>
                    <a:bodyPr/>
                    <a:lstStyle/>
                    <a:p>
                      <a:r>
                        <a:rPr lang="zh-CN" altLang="en-US" dirty="0" smtClean="0"/>
                        <a:t>评分（十分制）</a:t>
                      </a:r>
                      <a:endParaRPr lang="zh-CN" altLang="en-US" dirty="0"/>
                    </a:p>
                  </a:txBody>
                  <a:tcPr/>
                </a:tc>
                <a:extLst>
                  <a:ext uri="{0D108BD9-81ED-4DB2-BD59-A6C34878D82A}">
                    <a16:rowId xmlns:a16="http://schemas.microsoft.com/office/drawing/2014/main" val="10000"/>
                  </a:ext>
                </a:extLst>
              </a:tr>
              <a:tr h="332070">
                <a:tc>
                  <a:txBody>
                    <a:bodyPr/>
                    <a:lstStyle/>
                    <a:p>
                      <a:pPr algn="ctr"/>
                      <a:r>
                        <a:rPr lang="zh-CN" altLang="en-US" sz="1600" dirty="0" smtClean="0"/>
                        <a:t>徐双铅</a:t>
                      </a:r>
                      <a:endParaRPr lang="zh-CN" altLang="en-US" sz="1600" dirty="0"/>
                    </a:p>
                  </a:txBody>
                  <a:tcPr/>
                </a:tc>
                <a:tc>
                  <a:txBody>
                    <a:bodyPr/>
                    <a:lstStyle/>
                    <a:p>
                      <a:pPr algn="ctr"/>
                      <a:r>
                        <a:rPr lang="en-US" altLang="zh-CN" sz="1800" dirty="0" smtClean="0"/>
                        <a:t>9.2</a:t>
                      </a:r>
                    </a:p>
                  </a:txBody>
                  <a:tcPr/>
                </a:tc>
                <a:extLst>
                  <a:ext uri="{0D108BD9-81ED-4DB2-BD59-A6C34878D82A}">
                    <a16:rowId xmlns:a16="http://schemas.microsoft.com/office/drawing/2014/main" val="10001"/>
                  </a:ext>
                </a:extLst>
              </a:tr>
              <a:tr h="332070">
                <a:tc>
                  <a:txBody>
                    <a:bodyPr/>
                    <a:lstStyle/>
                    <a:p>
                      <a:pPr algn="ctr"/>
                      <a:r>
                        <a:rPr lang="zh-CN" altLang="en-US" sz="1600" dirty="0" smtClean="0"/>
                        <a:t>吕迪</a:t>
                      </a:r>
                      <a:endParaRPr lang="zh-CN" altLang="en-US" sz="1600" dirty="0"/>
                    </a:p>
                  </a:txBody>
                  <a:tcPr/>
                </a:tc>
                <a:tc>
                  <a:txBody>
                    <a:bodyPr/>
                    <a:lstStyle/>
                    <a:p>
                      <a:pPr algn="ctr"/>
                      <a:r>
                        <a:rPr lang="en-US" altLang="zh-CN" sz="1800" dirty="0" smtClean="0"/>
                        <a:t>9.3</a:t>
                      </a:r>
                      <a:endParaRPr lang="zh-CN" altLang="en-US" sz="1800" dirty="0"/>
                    </a:p>
                  </a:txBody>
                  <a:tcPr/>
                </a:tc>
                <a:extLst>
                  <a:ext uri="{0D108BD9-81ED-4DB2-BD59-A6C34878D82A}">
                    <a16:rowId xmlns:a16="http://schemas.microsoft.com/office/drawing/2014/main" val="10002"/>
                  </a:ext>
                </a:extLst>
              </a:tr>
              <a:tr h="361975">
                <a:tc>
                  <a:txBody>
                    <a:bodyPr/>
                    <a:lstStyle/>
                    <a:p>
                      <a:pPr algn="ctr"/>
                      <a:r>
                        <a:rPr lang="zh-CN" altLang="en-US" sz="1600" dirty="0" smtClean="0"/>
                        <a:t>陈俊仁</a:t>
                      </a:r>
                      <a:endParaRPr lang="zh-CN" altLang="en-US" sz="1600" dirty="0"/>
                    </a:p>
                  </a:txBody>
                  <a:tcPr/>
                </a:tc>
                <a:tc>
                  <a:txBody>
                    <a:bodyPr/>
                    <a:lstStyle/>
                    <a:p>
                      <a:pPr algn="ctr"/>
                      <a:r>
                        <a:rPr lang="en-US" altLang="zh-CN" sz="1800" dirty="0" smtClean="0"/>
                        <a:t>9.0</a:t>
                      </a:r>
                      <a:endParaRPr lang="zh-CN" altLang="en-US" sz="1800" dirty="0"/>
                    </a:p>
                  </a:txBody>
                  <a:tcPr/>
                </a:tc>
                <a:extLst>
                  <a:ext uri="{0D108BD9-81ED-4DB2-BD59-A6C34878D82A}">
                    <a16:rowId xmlns:a16="http://schemas.microsoft.com/office/drawing/2014/main" val="10003"/>
                  </a:ext>
                </a:extLst>
              </a:tr>
              <a:tr h="376635">
                <a:tc>
                  <a:txBody>
                    <a:bodyPr/>
                    <a:lstStyle/>
                    <a:p>
                      <a:pPr algn="ctr"/>
                      <a:r>
                        <a:rPr lang="zh-CN" altLang="en-US" sz="1600" dirty="0" smtClean="0"/>
                        <a:t>陈苏民</a:t>
                      </a:r>
                      <a:endParaRPr lang="zh-CN" altLang="en-US" sz="1600" dirty="0"/>
                    </a:p>
                  </a:txBody>
                  <a:tcPr/>
                </a:tc>
                <a:tc>
                  <a:txBody>
                    <a:bodyPr/>
                    <a:lstStyle/>
                    <a:p>
                      <a:pPr algn="ctr"/>
                      <a:r>
                        <a:rPr lang="en-US" altLang="zh-CN" sz="1800" dirty="0" smtClean="0"/>
                        <a:t>9.1</a:t>
                      </a:r>
                      <a:endParaRPr lang="zh-CN" altLang="en-US" sz="1800" dirty="0"/>
                    </a:p>
                  </a:txBody>
                  <a:tcPr/>
                </a:tc>
                <a:extLst>
                  <a:ext uri="{0D108BD9-81ED-4DB2-BD59-A6C34878D82A}">
                    <a16:rowId xmlns:a16="http://schemas.microsoft.com/office/drawing/2014/main" val="10004"/>
                  </a:ext>
                </a:extLst>
              </a:tr>
              <a:tr h="332070">
                <a:tc>
                  <a:txBody>
                    <a:bodyPr/>
                    <a:lstStyle/>
                    <a:p>
                      <a:pPr algn="ctr"/>
                      <a:r>
                        <a:rPr lang="zh-CN" altLang="en-US" sz="1600" dirty="0" smtClean="0"/>
                        <a:t>黄叶轩</a:t>
                      </a:r>
                      <a:endParaRPr lang="zh-CN" altLang="en-US" sz="1600" dirty="0"/>
                    </a:p>
                  </a:txBody>
                  <a:tcPr/>
                </a:tc>
                <a:tc>
                  <a:txBody>
                    <a:bodyPr/>
                    <a:lstStyle/>
                    <a:p>
                      <a:pPr algn="ctr"/>
                      <a:r>
                        <a:rPr lang="en-US" altLang="zh-CN" sz="1800" dirty="0" smtClean="0"/>
                        <a:t>9.4</a:t>
                      </a:r>
                      <a:endParaRPr lang="zh-CN" altLang="en-US" sz="1800" dirty="0"/>
                    </a:p>
                  </a:txBody>
                  <a:tcPr/>
                </a:tc>
                <a:extLst>
                  <a:ext uri="{0D108BD9-81ED-4DB2-BD59-A6C34878D82A}">
                    <a16:rowId xmlns:a16="http://schemas.microsoft.com/office/drawing/2014/main" val="10005"/>
                  </a:ext>
                </a:extLst>
              </a:tr>
            </a:tbl>
          </a:graphicData>
        </a:graphic>
      </p:graphicFrame>
      <p:sp>
        <p:nvSpPr>
          <p:cNvPr id="10" name="矩形 9"/>
          <p:cNvSpPr/>
          <p:nvPr/>
        </p:nvSpPr>
        <p:spPr>
          <a:xfrm>
            <a:off x="2169064" y="1092471"/>
            <a:ext cx="1181462" cy="461665"/>
          </a:xfrm>
          <a:prstGeom prst="rect">
            <a:avLst/>
          </a:prstGeom>
        </p:spPr>
        <p:txBody>
          <a:bodyPr wrap="square">
            <a:spAutoFit/>
          </a:bodyPr>
          <a:lstStyle/>
          <a:p>
            <a:r>
              <a:rPr lang="zh-CN" altLang="en-US" sz="2400" dirty="0" smtClean="0">
                <a:solidFill>
                  <a:schemeClr val="bg1"/>
                </a:solidFill>
                <a:latin typeface="黑体" panose="02010609060101010101" pitchFamily="49" charset="-122"/>
                <a:ea typeface="黑体" panose="02010609060101010101" pitchFamily="49" charset="-122"/>
              </a:rPr>
              <a:t>陈俊仁</a:t>
            </a:r>
            <a:endParaRPr lang="en-US" altLang="zh-CN" sz="2400" dirty="0" smtClean="0">
              <a:solidFill>
                <a:schemeClr val="bg1"/>
              </a:solidFill>
              <a:latin typeface="黑体" panose="02010609060101010101" pitchFamily="49" charset="-122"/>
              <a:ea typeface="黑体" panose="02010609060101010101" pitchFamily="49" charset="-122"/>
            </a:endParaRPr>
          </a:p>
        </p:txBody>
      </p:sp>
      <p:sp>
        <p:nvSpPr>
          <p:cNvPr id="12" name="矩形 11"/>
          <p:cNvSpPr/>
          <p:nvPr/>
        </p:nvSpPr>
        <p:spPr>
          <a:xfrm>
            <a:off x="1052578" y="2004150"/>
            <a:ext cx="3272609" cy="3970318"/>
          </a:xfrm>
          <a:prstGeom prst="rect">
            <a:avLst/>
          </a:prstGeom>
        </p:spPr>
        <p:txBody>
          <a:bodyPr wrap="square">
            <a:spAutoFit/>
          </a:bodyPr>
          <a:lstStyle/>
          <a:p>
            <a:r>
              <a:rPr lang="zh-CN" altLang="en-US" dirty="0" smtClean="0">
                <a:solidFill>
                  <a:schemeClr val="bg1"/>
                </a:solidFill>
                <a:latin typeface="黑体" panose="02010609060101010101" pitchFamily="49" charset="-122"/>
                <a:ea typeface="黑体" panose="02010609060101010101" pitchFamily="49" charset="-122"/>
              </a:rPr>
              <a:t>负责了</a:t>
            </a:r>
            <a:r>
              <a:rPr lang="en-US" altLang="zh-CN" dirty="0" smtClean="0">
                <a:solidFill>
                  <a:schemeClr val="bg1"/>
                </a:solidFill>
                <a:latin typeface="黑体" panose="02010609060101010101" pitchFamily="49" charset="-122"/>
                <a:ea typeface="黑体" panose="02010609060101010101" pitchFamily="49" charset="-122"/>
              </a:rPr>
              <a:t>UML</a:t>
            </a:r>
            <a:r>
              <a:rPr lang="zh-CN" altLang="en-US" dirty="0" smtClean="0">
                <a:solidFill>
                  <a:schemeClr val="bg1"/>
                </a:solidFill>
                <a:latin typeface="黑体" panose="02010609060101010101" pitchFamily="49" charset="-122"/>
                <a:ea typeface="黑体" panose="02010609060101010101" pitchFamily="49" charset="-122"/>
              </a:rPr>
              <a:t>基础</a:t>
            </a:r>
            <a:r>
              <a:rPr lang="en-US" altLang="zh-CN" dirty="0" smtClean="0">
                <a:solidFill>
                  <a:schemeClr val="bg1"/>
                </a:solidFill>
                <a:latin typeface="黑体" panose="02010609060101010101" pitchFamily="49" charset="-122"/>
                <a:ea typeface="黑体" panose="02010609060101010101" pitchFamily="49" charset="-122"/>
              </a:rPr>
              <a:t>2PPT</a:t>
            </a:r>
            <a:r>
              <a:rPr lang="zh-CN" altLang="en-US" dirty="0" smtClean="0">
                <a:solidFill>
                  <a:schemeClr val="bg1"/>
                </a:solidFill>
                <a:latin typeface="黑体" panose="02010609060101010101" pitchFamily="49" charset="-122"/>
                <a:ea typeface="黑体" panose="02010609060101010101" pitchFamily="49" charset="-122"/>
              </a:rPr>
              <a:t>，需求工程项目计划</a:t>
            </a:r>
            <a:r>
              <a:rPr lang="en-US" altLang="zh-CN" dirty="0" smtClean="0">
                <a:solidFill>
                  <a:schemeClr val="bg1"/>
                </a:solidFill>
                <a:latin typeface="黑体" panose="02010609060101010101" pitchFamily="49" charset="-122"/>
                <a:ea typeface="黑体" panose="02010609060101010101" pitchFamily="49" charset="-122"/>
              </a:rPr>
              <a:t>0.1.1</a:t>
            </a:r>
            <a:r>
              <a:rPr lang="zh-CN" altLang="en-US" dirty="0" smtClean="0">
                <a:solidFill>
                  <a:schemeClr val="bg1"/>
                </a:solidFill>
                <a:latin typeface="黑体" panose="02010609060101010101" pitchFamily="49" charset="-122"/>
                <a:ea typeface="黑体" panose="02010609060101010101" pitchFamily="49" charset="-122"/>
              </a:rPr>
              <a:t>版本和</a:t>
            </a:r>
            <a:r>
              <a:rPr lang="en-US" altLang="zh-CN" dirty="0" smtClean="0">
                <a:solidFill>
                  <a:schemeClr val="bg1"/>
                </a:solidFill>
                <a:latin typeface="黑体" panose="02010609060101010101" pitchFamily="49" charset="-122"/>
                <a:ea typeface="黑体" panose="02010609060101010101" pitchFamily="49" charset="-122"/>
              </a:rPr>
              <a:t>0.2.2</a:t>
            </a:r>
            <a:r>
              <a:rPr lang="zh-CN" altLang="en-US" dirty="0" smtClean="0">
                <a:solidFill>
                  <a:schemeClr val="bg1"/>
                </a:solidFill>
                <a:latin typeface="黑体" panose="02010609060101010101" pitchFamily="49" charset="-122"/>
                <a:ea typeface="黑体" panose="02010609060101010101" pitchFamily="49" charset="-122"/>
              </a:rPr>
              <a:t>版本，</a:t>
            </a:r>
            <a:r>
              <a:rPr lang="en-US" altLang="zh-CN" dirty="0" smtClean="0">
                <a:solidFill>
                  <a:schemeClr val="bg1"/>
                </a:solidFill>
                <a:latin typeface="黑体" panose="02010609060101010101" pitchFamily="49" charset="-122"/>
                <a:ea typeface="黑体" panose="02010609060101010101" pitchFamily="49" charset="-122"/>
              </a:rPr>
              <a:t>0.2.3</a:t>
            </a:r>
            <a:r>
              <a:rPr lang="zh-CN" altLang="en-US" dirty="0" smtClean="0">
                <a:solidFill>
                  <a:schemeClr val="bg1"/>
                </a:solidFill>
                <a:latin typeface="黑体" panose="02010609060101010101" pitchFamily="49" charset="-122"/>
                <a:ea typeface="黑体" panose="02010609060101010101" pitchFamily="49" charset="-122"/>
              </a:rPr>
              <a:t>版本以及部分翻转</a:t>
            </a:r>
            <a:r>
              <a:rPr lang="en-US" altLang="zh-CN" dirty="0" smtClean="0">
                <a:solidFill>
                  <a:schemeClr val="bg1"/>
                </a:solidFill>
                <a:latin typeface="黑体" panose="02010609060101010101" pitchFamily="49" charset="-122"/>
                <a:ea typeface="黑体" panose="02010609060101010101" pitchFamily="49" charset="-122"/>
              </a:rPr>
              <a:t>PPT</a:t>
            </a:r>
            <a:r>
              <a:rPr lang="zh-CN" altLang="en-US" dirty="0" smtClean="0">
                <a:solidFill>
                  <a:schemeClr val="bg1"/>
                </a:solidFill>
                <a:latin typeface="黑体" panose="02010609060101010101" pitchFamily="49" charset="-122"/>
                <a:ea typeface="黑体" panose="02010609060101010101" pitchFamily="49" charset="-122"/>
              </a:rPr>
              <a:t>完善等工作，能及时完成工作，但完成质量有待提高。</a:t>
            </a:r>
            <a:endParaRPr lang="en-US" altLang="zh-CN" dirty="0" smtClean="0">
              <a:solidFill>
                <a:schemeClr val="bg1"/>
              </a:solidFill>
              <a:latin typeface="黑体" panose="02010609060101010101" pitchFamily="49" charset="-122"/>
              <a:ea typeface="黑体" panose="02010609060101010101" pitchFamily="49" charset="-122"/>
            </a:endParaRPr>
          </a:p>
          <a:p>
            <a:endParaRPr lang="en-US" altLang="zh-CN" dirty="0">
              <a:solidFill>
                <a:schemeClr val="bg1"/>
              </a:solidFill>
              <a:latin typeface="黑体" panose="02010609060101010101" pitchFamily="49" charset="-122"/>
              <a:ea typeface="黑体" panose="02010609060101010101" pitchFamily="49" charset="-122"/>
            </a:endParaRPr>
          </a:p>
          <a:p>
            <a:r>
              <a:rPr lang="zh-CN" altLang="en-US" dirty="0" smtClean="0">
                <a:solidFill>
                  <a:schemeClr val="bg1"/>
                </a:solidFill>
                <a:latin typeface="黑体" panose="02010609060101010101" pitchFamily="49" charset="-122"/>
                <a:ea typeface="黑体" panose="02010609060101010101" pitchFamily="49" charset="-122"/>
              </a:rPr>
              <a:t>作为配置管理员，会主动帮其他组员配置</a:t>
            </a:r>
            <a:r>
              <a:rPr lang="en-US" altLang="zh-CN" dirty="0" err="1" smtClean="0">
                <a:solidFill>
                  <a:schemeClr val="bg1"/>
                </a:solidFill>
                <a:latin typeface="黑体" panose="02010609060101010101" pitchFamily="49" charset="-122"/>
                <a:ea typeface="黑体" panose="02010609060101010101" pitchFamily="49" charset="-122"/>
              </a:rPr>
              <a:t>Git</a:t>
            </a:r>
            <a:r>
              <a:rPr lang="zh-CN" altLang="en-US" dirty="0" smtClean="0">
                <a:solidFill>
                  <a:schemeClr val="bg1"/>
                </a:solidFill>
                <a:latin typeface="黑体" panose="02010609060101010101" pitchFamily="49" charset="-122"/>
                <a:ea typeface="黑体" panose="02010609060101010101" pitchFamily="49" charset="-122"/>
              </a:rPr>
              <a:t>，整理教学文档。</a:t>
            </a:r>
            <a:endParaRPr lang="en-US" altLang="zh-CN" dirty="0" smtClean="0">
              <a:solidFill>
                <a:schemeClr val="bg1"/>
              </a:solidFill>
              <a:latin typeface="黑体" panose="02010609060101010101" pitchFamily="49" charset="-122"/>
              <a:ea typeface="黑体" panose="02010609060101010101" pitchFamily="49" charset="-122"/>
            </a:endParaRPr>
          </a:p>
          <a:p>
            <a:endParaRPr lang="en-US" altLang="zh-CN" dirty="0">
              <a:solidFill>
                <a:schemeClr val="bg1"/>
              </a:solidFill>
              <a:latin typeface="黑体" panose="02010609060101010101" pitchFamily="49" charset="-122"/>
              <a:ea typeface="黑体" panose="02010609060101010101" pitchFamily="49" charset="-122"/>
            </a:endParaRPr>
          </a:p>
          <a:p>
            <a:r>
              <a:rPr lang="zh-CN" altLang="en-US" dirty="0" smtClean="0">
                <a:solidFill>
                  <a:schemeClr val="bg1"/>
                </a:solidFill>
                <a:latin typeface="黑体" panose="02010609060101010101" pitchFamily="49" charset="-122"/>
                <a:ea typeface="黑体" panose="02010609060101010101" pitchFamily="49" charset="-122"/>
              </a:rPr>
              <a:t>当审核后的文档需要重新修改时，该同学态度积极，能在较短的时间内完成修改</a:t>
            </a:r>
            <a:endParaRPr lang="en-US" altLang="zh-CN" dirty="0" smtClean="0">
              <a:solidFill>
                <a:schemeClr val="bg1"/>
              </a:solidFill>
              <a:latin typeface="黑体" panose="02010609060101010101" pitchFamily="49" charset="-122"/>
              <a:ea typeface="黑体" panose="02010609060101010101" pitchFamily="49" charset="-122"/>
            </a:endParaRPr>
          </a:p>
          <a:p>
            <a:endParaRPr lang="en-US" altLang="zh-CN" dirty="0">
              <a:solidFill>
                <a:schemeClr val="bg1"/>
              </a:solidFill>
              <a:latin typeface="黑体" panose="02010609060101010101" pitchFamily="49" charset="-122"/>
              <a:ea typeface="黑体" panose="02010609060101010101" pitchFamily="49" charset="-122"/>
            </a:endParaRPr>
          </a:p>
          <a:p>
            <a:endParaRPr lang="en-US" altLang="zh-CN" dirty="0" smtClean="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5448502" y="2004150"/>
            <a:ext cx="3272609" cy="4247317"/>
          </a:xfrm>
          <a:prstGeom prst="rect">
            <a:avLst/>
          </a:prstGeom>
        </p:spPr>
        <p:txBody>
          <a:bodyPr wrap="square">
            <a:spAutoFit/>
          </a:bodyPr>
          <a:lstStyle/>
          <a:p>
            <a:r>
              <a:rPr lang="zh-CN" altLang="en-US" dirty="0" smtClean="0">
                <a:solidFill>
                  <a:schemeClr val="bg1"/>
                </a:solidFill>
                <a:latin typeface="黑体" panose="02010609060101010101" pitchFamily="49" charset="-122"/>
                <a:ea typeface="黑体" panose="02010609060101010101" pitchFamily="49" charset="-122"/>
              </a:rPr>
              <a:t>负责了需求计划</a:t>
            </a:r>
            <a:r>
              <a:rPr lang="en-US" altLang="zh-CN" dirty="0" smtClean="0">
                <a:solidFill>
                  <a:schemeClr val="bg1"/>
                </a:solidFill>
                <a:latin typeface="黑体" panose="02010609060101010101" pitchFamily="49" charset="-122"/>
                <a:ea typeface="黑体" panose="02010609060101010101" pitchFamily="49" charset="-122"/>
              </a:rPr>
              <a:t>PPT</a:t>
            </a:r>
            <a:r>
              <a:rPr lang="zh-CN" altLang="en-US" dirty="0" smtClean="0">
                <a:solidFill>
                  <a:schemeClr val="bg1"/>
                </a:solidFill>
                <a:latin typeface="黑体" panose="02010609060101010101" pitchFamily="49" charset="-122"/>
                <a:ea typeface="黑体" panose="02010609060101010101" pitchFamily="49" charset="-122"/>
              </a:rPr>
              <a:t>，需求工程项目计划</a:t>
            </a:r>
            <a:r>
              <a:rPr lang="en-US" altLang="zh-CN" dirty="0" smtClean="0">
                <a:solidFill>
                  <a:schemeClr val="bg1"/>
                </a:solidFill>
                <a:latin typeface="黑体" panose="02010609060101010101" pitchFamily="49" charset="-122"/>
                <a:ea typeface="黑体" panose="02010609060101010101" pitchFamily="49" charset="-122"/>
              </a:rPr>
              <a:t>0.2.5</a:t>
            </a:r>
            <a:r>
              <a:rPr lang="zh-CN" altLang="en-US" dirty="0" smtClean="0">
                <a:solidFill>
                  <a:schemeClr val="bg1"/>
                </a:solidFill>
                <a:latin typeface="黑体" panose="02010609060101010101" pitchFamily="49" charset="-122"/>
                <a:ea typeface="黑体" panose="02010609060101010101" pitchFamily="49" charset="-122"/>
              </a:rPr>
              <a:t>版本，部分翻转</a:t>
            </a:r>
            <a:r>
              <a:rPr lang="en-US" altLang="zh-CN" dirty="0" smtClean="0">
                <a:solidFill>
                  <a:schemeClr val="bg1"/>
                </a:solidFill>
                <a:latin typeface="黑体" panose="02010609060101010101" pitchFamily="49" charset="-122"/>
                <a:ea typeface="黑体" panose="02010609060101010101" pitchFamily="49" charset="-122"/>
              </a:rPr>
              <a:t>PPT</a:t>
            </a:r>
            <a:r>
              <a:rPr lang="zh-CN" altLang="en-US" dirty="0" smtClean="0">
                <a:solidFill>
                  <a:schemeClr val="bg1"/>
                </a:solidFill>
                <a:latin typeface="黑体" panose="02010609060101010101" pitchFamily="49" charset="-122"/>
                <a:ea typeface="黑体" panose="02010609060101010101" pitchFamily="49" charset="-122"/>
              </a:rPr>
              <a:t>的完善和</a:t>
            </a:r>
            <a:r>
              <a:rPr lang="en-US" altLang="zh-CN" dirty="0" smtClean="0">
                <a:solidFill>
                  <a:schemeClr val="bg1"/>
                </a:solidFill>
                <a:latin typeface="黑体" panose="02010609060101010101" pitchFamily="49" charset="-122"/>
                <a:ea typeface="黑体" panose="02010609060101010101" pitchFamily="49" charset="-122"/>
              </a:rPr>
              <a:t>WBS</a:t>
            </a:r>
            <a:r>
              <a:rPr lang="zh-CN" altLang="en-US" dirty="0" smtClean="0">
                <a:solidFill>
                  <a:schemeClr val="bg1"/>
                </a:solidFill>
                <a:latin typeface="黑体" panose="02010609060101010101" pitchFamily="49" charset="-122"/>
                <a:ea typeface="黑体" panose="02010609060101010101" pitchFamily="49" charset="-122"/>
              </a:rPr>
              <a:t>图的绘制等工作</a:t>
            </a:r>
            <a:r>
              <a:rPr lang="zh-CN" altLang="en-US" dirty="0">
                <a:solidFill>
                  <a:schemeClr val="bg1"/>
                </a:solidFill>
                <a:latin typeface="黑体" panose="02010609060101010101" pitchFamily="49" charset="-122"/>
                <a:ea typeface="黑体" panose="02010609060101010101" pitchFamily="49" charset="-122"/>
              </a:rPr>
              <a:t>，</a:t>
            </a:r>
            <a:r>
              <a:rPr lang="zh-CN" altLang="en-US" dirty="0" smtClean="0">
                <a:solidFill>
                  <a:schemeClr val="bg1"/>
                </a:solidFill>
                <a:latin typeface="黑体" panose="02010609060101010101" pitchFamily="49" charset="-122"/>
                <a:ea typeface="黑体" panose="02010609060101010101" pitchFamily="49" charset="-122"/>
              </a:rPr>
              <a:t>完成度与质量较高。</a:t>
            </a:r>
            <a:endParaRPr lang="en-US" altLang="zh-CN" dirty="0" smtClean="0">
              <a:solidFill>
                <a:schemeClr val="bg1"/>
              </a:solidFill>
              <a:latin typeface="黑体" panose="02010609060101010101" pitchFamily="49" charset="-122"/>
              <a:ea typeface="黑体" panose="02010609060101010101" pitchFamily="49" charset="-122"/>
            </a:endParaRPr>
          </a:p>
          <a:p>
            <a:endParaRPr lang="en-US" altLang="zh-CN" dirty="0">
              <a:solidFill>
                <a:schemeClr val="bg1"/>
              </a:solidFill>
              <a:latin typeface="黑体" panose="02010609060101010101" pitchFamily="49" charset="-122"/>
              <a:ea typeface="黑体" panose="02010609060101010101" pitchFamily="49" charset="-122"/>
            </a:endParaRPr>
          </a:p>
          <a:p>
            <a:r>
              <a:rPr lang="zh-CN" altLang="en-US" dirty="0" smtClean="0">
                <a:solidFill>
                  <a:schemeClr val="bg1"/>
                </a:solidFill>
                <a:latin typeface="黑体" panose="02010609060101010101" pitchFamily="49" charset="-122"/>
                <a:ea typeface="黑体" panose="02010609060101010101" pitchFamily="49" charset="-122"/>
              </a:rPr>
              <a:t>作为软件管理员，能及时的找到相应的软件并帮助组员完成配置。</a:t>
            </a:r>
            <a:endParaRPr lang="en-US" altLang="zh-CN" dirty="0" smtClean="0">
              <a:solidFill>
                <a:schemeClr val="bg1"/>
              </a:solidFill>
              <a:latin typeface="黑体" panose="02010609060101010101" pitchFamily="49" charset="-122"/>
              <a:ea typeface="黑体" panose="02010609060101010101" pitchFamily="49" charset="-122"/>
            </a:endParaRPr>
          </a:p>
          <a:p>
            <a:endParaRPr lang="en-US" altLang="zh-CN" dirty="0">
              <a:solidFill>
                <a:schemeClr val="bg1"/>
              </a:solidFill>
              <a:latin typeface="黑体" panose="02010609060101010101" pitchFamily="49" charset="-122"/>
              <a:ea typeface="黑体" panose="02010609060101010101" pitchFamily="49" charset="-122"/>
            </a:endParaRPr>
          </a:p>
          <a:p>
            <a:r>
              <a:rPr lang="zh-CN" altLang="en-US" dirty="0" smtClean="0">
                <a:solidFill>
                  <a:schemeClr val="bg1"/>
                </a:solidFill>
                <a:latin typeface="黑体" panose="02010609060101010101" pitchFamily="49" charset="-122"/>
                <a:ea typeface="黑体" panose="02010609060101010101" pitchFamily="49" charset="-122"/>
              </a:rPr>
              <a:t>能积极获取项目相关资源，经常为本次需求工程计划提出宝贵建议。</a:t>
            </a:r>
            <a:endParaRPr lang="en-US" altLang="zh-CN" dirty="0" smtClean="0">
              <a:solidFill>
                <a:schemeClr val="bg1"/>
              </a:solidFill>
              <a:latin typeface="黑体" panose="02010609060101010101" pitchFamily="49" charset="-122"/>
              <a:ea typeface="黑体" panose="02010609060101010101" pitchFamily="49" charset="-122"/>
            </a:endParaRPr>
          </a:p>
          <a:p>
            <a:endParaRPr lang="en-US" altLang="zh-CN" dirty="0" smtClean="0">
              <a:solidFill>
                <a:schemeClr val="bg1"/>
              </a:solidFill>
              <a:latin typeface="黑体" panose="02010609060101010101" pitchFamily="49" charset="-122"/>
              <a:ea typeface="黑体" panose="02010609060101010101" pitchFamily="49" charset="-122"/>
            </a:endParaRPr>
          </a:p>
          <a:p>
            <a:endParaRPr lang="en-US" altLang="zh-CN" dirty="0">
              <a:solidFill>
                <a:schemeClr val="bg1"/>
              </a:solidFill>
              <a:latin typeface="黑体" panose="02010609060101010101" pitchFamily="49" charset="-122"/>
              <a:ea typeface="黑体" panose="02010609060101010101" pitchFamily="49" charset="-122"/>
            </a:endParaRPr>
          </a:p>
          <a:p>
            <a:endParaRPr lang="en-US" altLang="zh-CN" dirty="0" smtClean="0">
              <a:solidFill>
                <a:schemeClr val="bg1"/>
              </a:solidFill>
              <a:latin typeface="黑体" panose="02010609060101010101" pitchFamily="49" charset="-122"/>
              <a:ea typeface="黑体" panose="02010609060101010101" pitchFamily="49" charset="-122"/>
            </a:endParaRPr>
          </a:p>
        </p:txBody>
      </p:sp>
      <p:sp>
        <p:nvSpPr>
          <p:cNvPr id="14" name="矩形 13"/>
          <p:cNvSpPr/>
          <p:nvPr/>
        </p:nvSpPr>
        <p:spPr>
          <a:xfrm>
            <a:off x="6604583" y="1106723"/>
            <a:ext cx="1181462" cy="461665"/>
          </a:xfrm>
          <a:prstGeom prst="rect">
            <a:avLst/>
          </a:prstGeom>
        </p:spPr>
        <p:txBody>
          <a:bodyPr wrap="square">
            <a:spAutoFit/>
          </a:bodyPr>
          <a:lstStyle/>
          <a:p>
            <a:r>
              <a:rPr lang="zh-CN" altLang="en-US" sz="2400" dirty="0" smtClean="0">
                <a:solidFill>
                  <a:schemeClr val="bg1"/>
                </a:solidFill>
                <a:latin typeface="黑体" panose="02010609060101010101" pitchFamily="49" charset="-122"/>
                <a:ea typeface="黑体" panose="02010609060101010101" pitchFamily="49" charset="-122"/>
              </a:rPr>
              <a:t>陈苏民</a:t>
            </a:r>
            <a:endParaRPr lang="en-US" altLang="zh-CN" sz="2400" dirty="0" smtClean="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0861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30525" y="956259"/>
            <a:ext cx="7021704" cy="5540821"/>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1415772" cy="461665"/>
          </a:xfrm>
          <a:prstGeom prst="rect">
            <a:avLst/>
          </a:prstGeom>
        </p:spPr>
        <p:txBody>
          <a:bodyPr wrap="none">
            <a:spAutoFit/>
          </a:bodyPr>
          <a:lstStyle/>
          <a:p>
            <a:r>
              <a:rPr lang="zh-CN" altLang="en-US" sz="2400" b="1" dirty="0" smtClean="0">
                <a:solidFill>
                  <a:schemeClr val="tx1">
                    <a:lumMod val="75000"/>
                    <a:lumOff val="25000"/>
                  </a:schemeClr>
                </a:solidFill>
              </a:rPr>
              <a:t>小组评价</a:t>
            </a:r>
            <a:endParaRPr lang="zh-CN" altLang="en-US" sz="2400" b="1" dirty="0">
              <a:solidFill>
                <a:schemeClr val="tx1">
                  <a:lumMod val="75000"/>
                  <a:lumOff val="25000"/>
                </a:schemeClr>
              </a:solidFill>
            </a:endParaRPr>
          </a:p>
        </p:txBody>
      </p:sp>
      <p:graphicFrame>
        <p:nvGraphicFramePr>
          <p:cNvPr id="9" name="表格 8"/>
          <p:cNvGraphicFramePr>
            <a:graphicFrameLocks noGrp="1"/>
          </p:cNvGraphicFramePr>
          <p:nvPr>
            <p:extLst/>
          </p:nvPr>
        </p:nvGraphicFramePr>
        <p:xfrm>
          <a:off x="9289143" y="1106725"/>
          <a:ext cx="2792356" cy="2205435"/>
        </p:xfrm>
        <a:graphic>
          <a:graphicData uri="http://schemas.openxmlformats.org/drawingml/2006/table">
            <a:tbl>
              <a:tblPr firstRow="1" bandRow="1">
                <a:tableStyleId>{5C22544A-7EE6-4342-B048-85BDC9FD1C3A}</a:tableStyleId>
              </a:tblPr>
              <a:tblGrid>
                <a:gridCol w="836791">
                  <a:extLst>
                    <a:ext uri="{9D8B030D-6E8A-4147-A177-3AD203B41FA5}">
                      <a16:colId xmlns:a16="http://schemas.microsoft.com/office/drawing/2014/main" val="20000"/>
                    </a:ext>
                  </a:extLst>
                </a:gridCol>
                <a:gridCol w="1955565">
                  <a:extLst>
                    <a:ext uri="{9D8B030D-6E8A-4147-A177-3AD203B41FA5}">
                      <a16:colId xmlns:a16="http://schemas.microsoft.com/office/drawing/2014/main" val="20001"/>
                    </a:ext>
                  </a:extLst>
                </a:gridCol>
              </a:tblGrid>
              <a:tr h="332070">
                <a:tc>
                  <a:txBody>
                    <a:bodyPr/>
                    <a:lstStyle/>
                    <a:p>
                      <a:r>
                        <a:rPr lang="zh-CN" altLang="en-US" dirty="0" smtClean="0"/>
                        <a:t>成员</a:t>
                      </a:r>
                      <a:endParaRPr lang="zh-CN" altLang="en-US" dirty="0"/>
                    </a:p>
                  </a:txBody>
                  <a:tcPr/>
                </a:tc>
                <a:tc>
                  <a:txBody>
                    <a:bodyPr/>
                    <a:lstStyle/>
                    <a:p>
                      <a:r>
                        <a:rPr lang="zh-CN" altLang="en-US" dirty="0" smtClean="0"/>
                        <a:t>评分（十分制）</a:t>
                      </a:r>
                      <a:endParaRPr lang="zh-CN" altLang="en-US" dirty="0"/>
                    </a:p>
                  </a:txBody>
                  <a:tcPr/>
                </a:tc>
                <a:extLst>
                  <a:ext uri="{0D108BD9-81ED-4DB2-BD59-A6C34878D82A}">
                    <a16:rowId xmlns:a16="http://schemas.microsoft.com/office/drawing/2014/main" val="10000"/>
                  </a:ext>
                </a:extLst>
              </a:tr>
              <a:tr h="332070">
                <a:tc>
                  <a:txBody>
                    <a:bodyPr/>
                    <a:lstStyle/>
                    <a:p>
                      <a:pPr algn="ctr"/>
                      <a:r>
                        <a:rPr lang="zh-CN" altLang="en-US" sz="1600" dirty="0" smtClean="0"/>
                        <a:t>徐双铅</a:t>
                      </a:r>
                      <a:endParaRPr lang="zh-CN" altLang="en-US" sz="1600" dirty="0"/>
                    </a:p>
                  </a:txBody>
                  <a:tcPr/>
                </a:tc>
                <a:tc>
                  <a:txBody>
                    <a:bodyPr/>
                    <a:lstStyle/>
                    <a:p>
                      <a:pPr algn="ctr"/>
                      <a:r>
                        <a:rPr lang="en-US" altLang="zh-CN" sz="1800" dirty="0" smtClean="0"/>
                        <a:t>9.2</a:t>
                      </a:r>
                    </a:p>
                  </a:txBody>
                  <a:tcPr/>
                </a:tc>
                <a:extLst>
                  <a:ext uri="{0D108BD9-81ED-4DB2-BD59-A6C34878D82A}">
                    <a16:rowId xmlns:a16="http://schemas.microsoft.com/office/drawing/2014/main" val="10001"/>
                  </a:ext>
                </a:extLst>
              </a:tr>
              <a:tr h="332070">
                <a:tc>
                  <a:txBody>
                    <a:bodyPr/>
                    <a:lstStyle/>
                    <a:p>
                      <a:pPr algn="ctr"/>
                      <a:r>
                        <a:rPr lang="zh-CN" altLang="en-US" sz="1600" dirty="0" smtClean="0"/>
                        <a:t>吕迪</a:t>
                      </a:r>
                      <a:endParaRPr lang="zh-CN" altLang="en-US" sz="1600" dirty="0"/>
                    </a:p>
                  </a:txBody>
                  <a:tcPr/>
                </a:tc>
                <a:tc>
                  <a:txBody>
                    <a:bodyPr/>
                    <a:lstStyle/>
                    <a:p>
                      <a:pPr algn="ctr"/>
                      <a:r>
                        <a:rPr lang="en-US" altLang="zh-CN" sz="1800" dirty="0" smtClean="0"/>
                        <a:t>9.3</a:t>
                      </a:r>
                      <a:endParaRPr lang="zh-CN" altLang="en-US" sz="1800" dirty="0"/>
                    </a:p>
                  </a:txBody>
                  <a:tcPr/>
                </a:tc>
                <a:extLst>
                  <a:ext uri="{0D108BD9-81ED-4DB2-BD59-A6C34878D82A}">
                    <a16:rowId xmlns:a16="http://schemas.microsoft.com/office/drawing/2014/main" val="10002"/>
                  </a:ext>
                </a:extLst>
              </a:tr>
              <a:tr h="361975">
                <a:tc>
                  <a:txBody>
                    <a:bodyPr/>
                    <a:lstStyle/>
                    <a:p>
                      <a:pPr algn="ctr"/>
                      <a:r>
                        <a:rPr lang="zh-CN" altLang="en-US" sz="1600" dirty="0" smtClean="0"/>
                        <a:t>陈俊仁</a:t>
                      </a:r>
                      <a:endParaRPr lang="zh-CN" altLang="en-US" sz="1600" dirty="0"/>
                    </a:p>
                  </a:txBody>
                  <a:tcPr/>
                </a:tc>
                <a:tc>
                  <a:txBody>
                    <a:bodyPr/>
                    <a:lstStyle/>
                    <a:p>
                      <a:pPr algn="ctr"/>
                      <a:r>
                        <a:rPr lang="en-US" altLang="zh-CN" sz="1800" dirty="0" smtClean="0"/>
                        <a:t>9.0</a:t>
                      </a:r>
                      <a:endParaRPr lang="zh-CN" altLang="en-US" sz="1800" dirty="0"/>
                    </a:p>
                  </a:txBody>
                  <a:tcPr/>
                </a:tc>
                <a:extLst>
                  <a:ext uri="{0D108BD9-81ED-4DB2-BD59-A6C34878D82A}">
                    <a16:rowId xmlns:a16="http://schemas.microsoft.com/office/drawing/2014/main" val="10003"/>
                  </a:ext>
                </a:extLst>
              </a:tr>
              <a:tr h="376635">
                <a:tc>
                  <a:txBody>
                    <a:bodyPr/>
                    <a:lstStyle/>
                    <a:p>
                      <a:pPr algn="ctr"/>
                      <a:r>
                        <a:rPr lang="zh-CN" altLang="en-US" sz="1600" dirty="0" smtClean="0"/>
                        <a:t>陈苏民</a:t>
                      </a:r>
                      <a:endParaRPr lang="zh-CN" altLang="en-US" sz="1600" dirty="0"/>
                    </a:p>
                  </a:txBody>
                  <a:tcPr/>
                </a:tc>
                <a:tc>
                  <a:txBody>
                    <a:bodyPr/>
                    <a:lstStyle/>
                    <a:p>
                      <a:pPr algn="ctr"/>
                      <a:r>
                        <a:rPr lang="en-US" altLang="zh-CN" sz="1800" dirty="0" smtClean="0"/>
                        <a:t>9.1</a:t>
                      </a:r>
                      <a:endParaRPr lang="zh-CN" altLang="en-US" sz="1800" dirty="0"/>
                    </a:p>
                  </a:txBody>
                  <a:tcPr/>
                </a:tc>
                <a:extLst>
                  <a:ext uri="{0D108BD9-81ED-4DB2-BD59-A6C34878D82A}">
                    <a16:rowId xmlns:a16="http://schemas.microsoft.com/office/drawing/2014/main" val="10004"/>
                  </a:ext>
                </a:extLst>
              </a:tr>
              <a:tr h="332070">
                <a:tc>
                  <a:txBody>
                    <a:bodyPr/>
                    <a:lstStyle/>
                    <a:p>
                      <a:pPr algn="ctr"/>
                      <a:r>
                        <a:rPr lang="zh-CN" altLang="en-US" sz="1600" dirty="0" smtClean="0"/>
                        <a:t>黄叶轩</a:t>
                      </a:r>
                      <a:endParaRPr lang="zh-CN" altLang="en-US" sz="1600" dirty="0"/>
                    </a:p>
                  </a:txBody>
                  <a:tcPr/>
                </a:tc>
                <a:tc>
                  <a:txBody>
                    <a:bodyPr/>
                    <a:lstStyle/>
                    <a:p>
                      <a:pPr algn="ctr"/>
                      <a:r>
                        <a:rPr lang="en-US" altLang="zh-CN" sz="1800" dirty="0" smtClean="0"/>
                        <a:t>9.4</a:t>
                      </a:r>
                      <a:endParaRPr lang="zh-CN" altLang="en-US" sz="1800" dirty="0"/>
                    </a:p>
                  </a:txBody>
                  <a:tcPr/>
                </a:tc>
                <a:extLst>
                  <a:ext uri="{0D108BD9-81ED-4DB2-BD59-A6C34878D82A}">
                    <a16:rowId xmlns:a16="http://schemas.microsoft.com/office/drawing/2014/main" val="10005"/>
                  </a:ext>
                </a:extLst>
              </a:tr>
            </a:tbl>
          </a:graphicData>
        </a:graphic>
      </p:graphicFrame>
      <p:sp>
        <p:nvSpPr>
          <p:cNvPr id="10" name="矩形 9"/>
          <p:cNvSpPr/>
          <p:nvPr/>
        </p:nvSpPr>
        <p:spPr>
          <a:xfrm>
            <a:off x="3750646" y="1106723"/>
            <a:ext cx="1181462" cy="461665"/>
          </a:xfrm>
          <a:prstGeom prst="rect">
            <a:avLst/>
          </a:prstGeom>
        </p:spPr>
        <p:txBody>
          <a:bodyPr wrap="square">
            <a:spAutoFit/>
          </a:bodyPr>
          <a:lstStyle/>
          <a:p>
            <a:r>
              <a:rPr lang="zh-CN" altLang="en-US" sz="2400" dirty="0" smtClean="0">
                <a:solidFill>
                  <a:schemeClr val="bg1"/>
                </a:solidFill>
                <a:latin typeface="黑体" panose="02010609060101010101" pitchFamily="49" charset="-122"/>
                <a:ea typeface="黑体" panose="02010609060101010101" pitchFamily="49" charset="-122"/>
              </a:rPr>
              <a:t>黄叶轩</a:t>
            </a:r>
            <a:endParaRPr lang="en-US" altLang="zh-CN" sz="2400" dirty="0" smtClean="0">
              <a:solidFill>
                <a:schemeClr val="bg1"/>
              </a:solidFill>
              <a:latin typeface="黑体" panose="02010609060101010101" pitchFamily="49" charset="-122"/>
              <a:ea typeface="黑体" panose="02010609060101010101" pitchFamily="49" charset="-122"/>
            </a:endParaRPr>
          </a:p>
        </p:txBody>
      </p:sp>
      <p:sp>
        <p:nvSpPr>
          <p:cNvPr id="12" name="矩形 11"/>
          <p:cNvSpPr/>
          <p:nvPr/>
        </p:nvSpPr>
        <p:spPr>
          <a:xfrm>
            <a:off x="1344023" y="2018509"/>
            <a:ext cx="6102965" cy="3416320"/>
          </a:xfrm>
          <a:prstGeom prst="rect">
            <a:avLst/>
          </a:prstGeom>
        </p:spPr>
        <p:txBody>
          <a:bodyPr wrap="square">
            <a:spAutoFit/>
          </a:bodyPr>
          <a:lstStyle/>
          <a:p>
            <a:r>
              <a:rPr lang="zh-CN" altLang="en-US" dirty="0" smtClean="0">
                <a:solidFill>
                  <a:schemeClr val="bg1"/>
                </a:solidFill>
                <a:latin typeface="黑体" panose="02010609060101010101" pitchFamily="49" charset="-122"/>
                <a:ea typeface="黑体" panose="02010609060101010101" pitchFamily="49" charset="-122"/>
              </a:rPr>
              <a:t>负责了可行性分析报告，甘特图，需求工程项目计划</a:t>
            </a:r>
            <a:r>
              <a:rPr lang="en-US" altLang="zh-CN" dirty="0" smtClean="0">
                <a:solidFill>
                  <a:schemeClr val="bg1"/>
                </a:solidFill>
                <a:latin typeface="黑体" panose="02010609060101010101" pitchFamily="49" charset="-122"/>
                <a:ea typeface="黑体" panose="02010609060101010101" pitchFamily="49" charset="-122"/>
              </a:rPr>
              <a:t>0.1.0</a:t>
            </a:r>
            <a:r>
              <a:rPr lang="zh-CN" altLang="en-US" dirty="0" smtClean="0">
                <a:solidFill>
                  <a:schemeClr val="bg1"/>
                </a:solidFill>
                <a:latin typeface="黑体" panose="02010609060101010101" pitchFamily="49" charset="-122"/>
                <a:ea typeface="黑体" panose="02010609060101010101" pitchFamily="49" charset="-122"/>
              </a:rPr>
              <a:t>版本和</a:t>
            </a:r>
            <a:r>
              <a:rPr lang="en-US" altLang="zh-CN" dirty="0" smtClean="0">
                <a:solidFill>
                  <a:schemeClr val="bg1"/>
                </a:solidFill>
                <a:latin typeface="黑体" panose="02010609060101010101" pitchFamily="49" charset="-122"/>
                <a:ea typeface="黑体" panose="02010609060101010101" pitchFamily="49" charset="-122"/>
              </a:rPr>
              <a:t>0.2.1</a:t>
            </a:r>
            <a:r>
              <a:rPr lang="zh-CN" altLang="en-US" dirty="0" smtClean="0">
                <a:solidFill>
                  <a:schemeClr val="bg1"/>
                </a:solidFill>
                <a:latin typeface="黑体" panose="02010609060101010101" pitchFamily="49" charset="-122"/>
                <a:ea typeface="黑体" panose="02010609060101010101" pitchFamily="49" charset="-122"/>
              </a:rPr>
              <a:t>版本，</a:t>
            </a:r>
            <a:r>
              <a:rPr lang="en-US" altLang="zh-CN" dirty="0" smtClean="0">
                <a:solidFill>
                  <a:schemeClr val="bg1"/>
                </a:solidFill>
                <a:latin typeface="黑体" panose="02010609060101010101" pitchFamily="49" charset="-122"/>
                <a:ea typeface="黑体" panose="02010609060101010101" pitchFamily="49" charset="-122"/>
              </a:rPr>
              <a:t>0.2.6</a:t>
            </a:r>
            <a:r>
              <a:rPr lang="zh-CN" altLang="en-US" dirty="0" smtClean="0">
                <a:solidFill>
                  <a:schemeClr val="bg1"/>
                </a:solidFill>
                <a:latin typeface="黑体" panose="02010609060101010101" pitchFamily="49" charset="-122"/>
                <a:ea typeface="黑体" panose="02010609060101010101" pitchFamily="49" charset="-122"/>
              </a:rPr>
              <a:t>版本以及大部分文档的审核等工作，完成度与质量高。</a:t>
            </a:r>
            <a:endParaRPr lang="en-US" altLang="zh-CN" dirty="0" smtClean="0">
              <a:solidFill>
                <a:schemeClr val="bg1"/>
              </a:solidFill>
              <a:latin typeface="黑体" panose="02010609060101010101" pitchFamily="49" charset="-122"/>
              <a:ea typeface="黑体" panose="02010609060101010101" pitchFamily="49" charset="-122"/>
            </a:endParaRPr>
          </a:p>
          <a:p>
            <a:endParaRPr lang="en-US" altLang="zh-CN" dirty="0">
              <a:solidFill>
                <a:schemeClr val="bg1"/>
              </a:solidFill>
              <a:latin typeface="黑体" panose="02010609060101010101" pitchFamily="49" charset="-122"/>
              <a:ea typeface="黑体" panose="02010609060101010101" pitchFamily="49" charset="-122"/>
            </a:endParaRPr>
          </a:p>
          <a:p>
            <a:r>
              <a:rPr lang="zh-CN" altLang="en-US" dirty="0" smtClean="0">
                <a:solidFill>
                  <a:schemeClr val="bg1"/>
                </a:solidFill>
                <a:latin typeface="黑体" panose="02010609060101010101" pitchFamily="49" charset="-122"/>
                <a:ea typeface="黑体" panose="02010609060101010101" pitchFamily="49" charset="-122"/>
              </a:rPr>
              <a:t>作为项目经理，每周进行合理分工，确保各个组员的工作量相当，并在审核文档后告知组员需要更正的问题和需要加强的地方。</a:t>
            </a:r>
            <a:endParaRPr lang="en-US" altLang="zh-CN" dirty="0" smtClean="0">
              <a:solidFill>
                <a:schemeClr val="bg1"/>
              </a:solidFill>
              <a:latin typeface="黑体" panose="02010609060101010101" pitchFamily="49" charset="-122"/>
              <a:ea typeface="黑体" panose="02010609060101010101" pitchFamily="49" charset="-122"/>
            </a:endParaRPr>
          </a:p>
          <a:p>
            <a:endParaRPr lang="en-US" altLang="zh-CN" dirty="0">
              <a:solidFill>
                <a:schemeClr val="bg1"/>
              </a:solidFill>
              <a:latin typeface="黑体" panose="02010609060101010101" pitchFamily="49" charset="-122"/>
              <a:ea typeface="黑体" panose="02010609060101010101" pitchFamily="49" charset="-122"/>
            </a:endParaRPr>
          </a:p>
          <a:p>
            <a:r>
              <a:rPr lang="zh-CN" altLang="en-US" dirty="0" smtClean="0">
                <a:solidFill>
                  <a:schemeClr val="bg1"/>
                </a:solidFill>
                <a:latin typeface="黑体" panose="02010609060101010101" pitchFamily="49" charset="-122"/>
                <a:ea typeface="黑体" panose="02010609060101010101" pitchFamily="49" charset="-122"/>
              </a:rPr>
              <a:t>在团队管理上有待加强，还需减少组员对组长的依赖，在任务分工时应该更加强调自我审核的部分，保证组员任务高质量的完成，减少审核的次数。</a:t>
            </a:r>
            <a:endParaRPr lang="en-US" altLang="zh-CN" dirty="0">
              <a:solidFill>
                <a:schemeClr val="bg1"/>
              </a:solidFill>
              <a:latin typeface="黑体" panose="02010609060101010101" pitchFamily="49" charset="-122"/>
              <a:ea typeface="黑体" panose="02010609060101010101" pitchFamily="49" charset="-122"/>
            </a:endParaRPr>
          </a:p>
          <a:p>
            <a:endParaRPr lang="en-US" altLang="zh-CN" dirty="0" smtClean="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2535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25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smtClean="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2"/>
          </p:cNvPr>
          <p:cNvSpPr txBox="1"/>
          <p:nvPr/>
        </p:nvSpPr>
        <p:spPr>
          <a:xfrm>
            <a:off x="8339590" y="6337419"/>
            <a:ext cx="2840842" cy="276999"/>
          </a:xfrm>
          <a:prstGeom prst="rect">
            <a:avLst/>
          </a:prstGeom>
          <a:noFill/>
        </p:spPr>
        <p:txBody>
          <a:bodyPr wrap="none" rtlCol="0">
            <a:spAutoFit/>
          </a:bodyPr>
          <a:lstStyle/>
          <a:p>
            <a:r>
              <a:rPr lang="en-US" altLang="zh-CN" sz="1200" dirty="0">
                <a:solidFill>
                  <a:schemeClr val="bg1"/>
                </a:solidFill>
              </a:rPr>
              <a:t>http://www.pptstore.net/author/jiangjie/</a:t>
            </a:r>
            <a:endParaRPr lang="zh-CN" altLang="en-US" sz="1200" dirty="0">
              <a:solidFill>
                <a:schemeClr val="bg1"/>
              </a:solidFill>
            </a:endParaRPr>
          </a:p>
        </p:txBody>
      </p:sp>
    </p:spTree>
    <p:extLst>
      <p:ext uri="{BB962C8B-B14F-4D97-AF65-F5344CB8AC3E}">
        <p14:creationId xmlns:p14="http://schemas.microsoft.com/office/powerpoint/2010/main" val="27701613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6A191CAE-99AF-43E6-B56E-28AE7D5328BF}"/>
              </a:ext>
            </a:extLst>
          </p:cNvPr>
          <p:cNvSpPr/>
          <p:nvPr/>
        </p:nvSpPr>
        <p:spPr>
          <a:xfrm>
            <a:off x="166713" y="83305"/>
            <a:ext cx="803425" cy="461665"/>
          </a:xfrm>
          <a:prstGeom prst="rect">
            <a:avLst/>
          </a:prstGeom>
        </p:spPr>
        <p:txBody>
          <a:bodyPr wrap="none" anchor="t">
            <a:spAutoFit/>
          </a:bodyPr>
          <a:lstStyle/>
          <a:p>
            <a:r>
              <a:rPr lang="zh-CN" altLang="en-US" sz="2400" b="1">
                <a:solidFill>
                  <a:schemeClr val="tx1">
                    <a:lumMod val="75000"/>
                    <a:lumOff val="25000"/>
                  </a:schemeClr>
                </a:solidFill>
                <a:latin typeface="黑体"/>
                <a:ea typeface="黑体"/>
              </a:rPr>
              <a:t>引言</a:t>
            </a:r>
            <a:endParaRPr lang="zh-CN" altLang="en-US" sz="2400" b="1" dirty="0">
              <a:solidFill>
                <a:schemeClr val="tx1">
                  <a:lumMod val="75000"/>
                  <a:lumOff val="25000"/>
                </a:schemeClr>
              </a:solidFill>
              <a:latin typeface="黑体"/>
              <a:ea typeface="黑体"/>
            </a:endParaRPr>
          </a:p>
        </p:txBody>
      </p:sp>
      <p:sp>
        <p:nvSpPr>
          <p:cNvPr id="5" name="矩形 4">
            <a:extLst>
              <a:ext uri="{FF2B5EF4-FFF2-40B4-BE49-F238E27FC236}">
                <a16:creationId xmlns:a16="http://schemas.microsoft.com/office/drawing/2014/main" id="{374AC091-2247-4CB2-B559-824835625844}"/>
              </a:ext>
            </a:extLst>
          </p:cNvPr>
          <p:cNvSpPr/>
          <p:nvPr/>
        </p:nvSpPr>
        <p:spPr>
          <a:xfrm>
            <a:off x="675837" y="2037479"/>
            <a:ext cx="2040943" cy="461665"/>
          </a:xfrm>
          <a:prstGeom prst="rect">
            <a:avLst/>
          </a:prstGeom>
        </p:spPr>
        <p:txBody>
          <a:bodyPr wrap="none" anchor="t">
            <a:spAutoFit/>
          </a:bodyPr>
          <a:lstStyle/>
          <a:p>
            <a:r>
              <a:rPr lang="zh-CN" altLang="en-US" sz="2400" b="1" dirty="0">
                <a:latin typeface="黑体" panose="02010609060101010101" pitchFamily="49" charset="-122"/>
                <a:ea typeface="黑体" panose="02010609060101010101" pitchFamily="49" charset="-122"/>
              </a:rPr>
              <a:t>软件系统名称</a:t>
            </a:r>
          </a:p>
        </p:txBody>
      </p:sp>
      <p:sp>
        <p:nvSpPr>
          <p:cNvPr id="2" name="文本框 1">
            <a:extLst>
              <a:ext uri="{FF2B5EF4-FFF2-40B4-BE49-F238E27FC236}">
                <a16:creationId xmlns:a16="http://schemas.microsoft.com/office/drawing/2014/main" id="{3DD312BC-4CC2-4CBA-8FDB-9EE6B8B247A5}"/>
              </a:ext>
            </a:extLst>
          </p:cNvPr>
          <p:cNvSpPr txBox="1"/>
          <p:nvPr/>
        </p:nvSpPr>
        <p:spPr>
          <a:xfrm>
            <a:off x="3141368" y="2037478"/>
            <a:ext cx="8870829"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indent="266700"/>
            <a:r>
              <a:rPr lang="zh-CN" sz="2400" dirty="0">
                <a:latin typeface="黑体" panose="02010609060101010101" pitchFamily="49" charset="-122"/>
                <a:ea typeface="黑体" panose="02010609060101010101" pitchFamily="49" charset="-122"/>
              </a:rPr>
              <a:t>软件工程系列课程教学辅助网站</a:t>
            </a:r>
          </a:p>
        </p:txBody>
      </p:sp>
      <p:sp>
        <p:nvSpPr>
          <p:cNvPr id="9" name="矩形 8">
            <a:extLst>
              <a:ext uri="{FF2B5EF4-FFF2-40B4-BE49-F238E27FC236}">
                <a16:creationId xmlns:a16="http://schemas.microsoft.com/office/drawing/2014/main" id="{DB2E92B2-82A1-486F-94E0-4123CEA832D5}"/>
              </a:ext>
            </a:extLst>
          </p:cNvPr>
          <p:cNvSpPr/>
          <p:nvPr/>
        </p:nvSpPr>
        <p:spPr>
          <a:xfrm>
            <a:off x="830527" y="3871268"/>
            <a:ext cx="1731564" cy="461665"/>
          </a:xfrm>
          <a:prstGeom prst="rect">
            <a:avLst/>
          </a:prstGeom>
        </p:spPr>
        <p:txBody>
          <a:bodyPr wrap="none" anchor="t">
            <a:spAutoFit/>
          </a:bodyPr>
          <a:lstStyle/>
          <a:p>
            <a:r>
              <a:rPr lang="zh-CN" sz="2400" b="1" dirty="0">
                <a:latin typeface="黑体" panose="02010609060101010101" pitchFamily="49" charset="-122"/>
                <a:ea typeface="黑体" panose="02010609060101010101" pitchFamily="49" charset="-122"/>
              </a:rPr>
              <a:t>任务提出者</a:t>
            </a:r>
          </a:p>
        </p:txBody>
      </p:sp>
      <p:cxnSp>
        <p:nvCxnSpPr>
          <p:cNvPr id="15" name="直接连接符 14"/>
          <p:cNvCxnSpPr/>
          <p:nvPr/>
        </p:nvCxnSpPr>
        <p:spPr>
          <a:xfrm flipH="1">
            <a:off x="3099508" y="1940292"/>
            <a:ext cx="10231" cy="656038"/>
          </a:xfrm>
          <a:prstGeom prst="line">
            <a:avLst/>
          </a:prstGeom>
          <a:ln/>
        </p:spPr>
        <p:style>
          <a:lnRef idx="1">
            <a:schemeClr val="accent3"/>
          </a:lnRef>
          <a:fillRef idx="0">
            <a:schemeClr val="accent3"/>
          </a:fillRef>
          <a:effectRef idx="0">
            <a:schemeClr val="accent3"/>
          </a:effectRef>
          <a:fontRef idx="minor">
            <a:schemeClr val="tx1"/>
          </a:fontRef>
        </p:style>
      </p:cxnSp>
      <p:graphicFrame>
        <p:nvGraphicFramePr>
          <p:cNvPr id="4" name="表格 3"/>
          <p:cNvGraphicFramePr>
            <a:graphicFrameLocks noGrp="1"/>
          </p:cNvGraphicFramePr>
          <p:nvPr>
            <p:extLst>
              <p:ext uri="{D42A27DB-BD31-4B8C-83A1-F6EECF244321}">
                <p14:modId xmlns:p14="http://schemas.microsoft.com/office/powerpoint/2010/main" val="2923915917"/>
              </p:ext>
            </p:extLst>
          </p:nvPr>
        </p:nvGraphicFramePr>
        <p:xfrm>
          <a:off x="2716780" y="3527086"/>
          <a:ext cx="9165451" cy="1861998"/>
        </p:xfrm>
        <a:graphic>
          <a:graphicData uri="http://schemas.openxmlformats.org/drawingml/2006/table">
            <a:tbl>
              <a:tblPr firstRow="1" firstCol="1" bandRow="1">
                <a:tableStyleId>{5C22544A-7EE6-4342-B048-85BDC9FD1C3A}</a:tableStyleId>
              </a:tblPr>
              <a:tblGrid>
                <a:gridCol w="1680977">
                  <a:extLst>
                    <a:ext uri="{9D8B030D-6E8A-4147-A177-3AD203B41FA5}">
                      <a16:colId xmlns:a16="http://schemas.microsoft.com/office/drawing/2014/main" val="376801068"/>
                    </a:ext>
                  </a:extLst>
                </a:gridCol>
                <a:gridCol w="1184142">
                  <a:extLst>
                    <a:ext uri="{9D8B030D-6E8A-4147-A177-3AD203B41FA5}">
                      <a16:colId xmlns:a16="http://schemas.microsoft.com/office/drawing/2014/main" val="2572044786"/>
                    </a:ext>
                  </a:extLst>
                </a:gridCol>
                <a:gridCol w="1381276">
                  <a:extLst>
                    <a:ext uri="{9D8B030D-6E8A-4147-A177-3AD203B41FA5}">
                      <a16:colId xmlns:a16="http://schemas.microsoft.com/office/drawing/2014/main" val="3498870227"/>
                    </a:ext>
                  </a:extLst>
                </a:gridCol>
                <a:gridCol w="2245743">
                  <a:extLst>
                    <a:ext uri="{9D8B030D-6E8A-4147-A177-3AD203B41FA5}">
                      <a16:colId xmlns:a16="http://schemas.microsoft.com/office/drawing/2014/main" val="898061724"/>
                    </a:ext>
                  </a:extLst>
                </a:gridCol>
                <a:gridCol w="1686306">
                  <a:extLst>
                    <a:ext uri="{9D8B030D-6E8A-4147-A177-3AD203B41FA5}">
                      <a16:colId xmlns:a16="http://schemas.microsoft.com/office/drawing/2014/main" val="3653729373"/>
                    </a:ext>
                  </a:extLst>
                </a:gridCol>
                <a:gridCol w="987007">
                  <a:extLst>
                    <a:ext uri="{9D8B030D-6E8A-4147-A177-3AD203B41FA5}">
                      <a16:colId xmlns:a16="http://schemas.microsoft.com/office/drawing/2014/main" val="3008014437"/>
                    </a:ext>
                  </a:extLst>
                </a:gridCol>
              </a:tblGrid>
              <a:tr h="461972">
                <a:tc>
                  <a:txBody>
                    <a:bodyPr/>
                    <a:lstStyle/>
                    <a:p>
                      <a:pPr algn="ctr">
                        <a:spcAft>
                          <a:spcPts val="0"/>
                        </a:spcAft>
                      </a:pPr>
                      <a:r>
                        <a:rPr lang="zh-CN" altLang="en-US" sz="1600" dirty="0" smtClean="0">
                          <a:solidFill>
                            <a:schemeClr val="tx1"/>
                          </a:solidFill>
                          <a:effectLst/>
                          <a:latin typeface="黑体" panose="02010609060101010101" pitchFamily="49" charset="-122"/>
                          <a:ea typeface="黑体" panose="02010609060101010101" pitchFamily="49" charset="-122"/>
                        </a:rPr>
                        <a:t>姓名</a:t>
                      </a:r>
                      <a:endParaRPr lang="zh-CN" sz="1600"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tc>
                  <a:txBody>
                    <a:bodyPr/>
                    <a:lstStyle/>
                    <a:p>
                      <a:pPr algn="ctr" rtl="0" fontAlgn="base"/>
                      <a:r>
                        <a:rPr lang="zh-CN" altLang="en-US" sz="1600" dirty="0" smtClean="0">
                          <a:solidFill>
                            <a:schemeClr val="tx1"/>
                          </a:solidFill>
                          <a:effectLst/>
                          <a:latin typeface="黑体" panose="02010609060101010101" pitchFamily="49" charset="-122"/>
                          <a:ea typeface="黑体" panose="02010609060101010101" pitchFamily="49" charset="-122"/>
                        </a:rPr>
                        <a:t>联系电话 </a:t>
                      </a:r>
                      <a:endParaRPr lang="zh-CN" altLang="en-US" sz="1600" dirty="0">
                        <a:solidFill>
                          <a:schemeClr val="tx1"/>
                        </a:solidFill>
                        <a:effectLst/>
                        <a:latin typeface="黑体" panose="02010609060101010101" pitchFamily="49" charset="-122"/>
                        <a:ea typeface="黑体" panose="02010609060101010101" pitchFamily="49" charset="-122"/>
                      </a:endParaRPr>
                    </a:p>
                  </a:txBody>
                  <a:tcPr marL="61965" marR="61965" marT="0" marB="0" anchor="ctr"/>
                </a:tc>
                <a:tc>
                  <a:txBody>
                    <a:bodyPr/>
                    <a:lstStyle/>
                    <a:p>
                      <a:pPr algn="ctr">
                        <a:spcAft>
                          <a:spcPts val="0"/>
                        </a:spcAft>
                      </a:pPr>
                      <a:r>
                        <a:rPr lang="zh-CN" sz="1600" u="none" dirty="0">
                          <a:solidFill>
                            <a:schemeClr val="tx1"/>
                          </a:solidFill>
                          <a:effectLst/>
                        </a:rPr>
                        <a:t>邮箱</a:t>
                      </a:r>
                      <a:endParaRPr lang="zh-CN" sz="1600" u="none"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tc>
                  <a:txBody>
                    <a:bodyPr/>
                    <a:lstStyle/>
                    <a:p>
                      <a:pPr algn="ctr">
                        <a:spcAft>
                          <a:spcPts val="0"/>
                        </a:spcAft>
                      </a:pPr>
                      <a:r>
                        <a:rPr lang="zh-CN" sz="1600" u="none" dirty="0">
                          <a:solidFill>
                            <a:schemeClr val="tx1"/>
                          </a:solidFill>
                          <a:effectLst/>
                        </a:rPr>
                        <a:t>微信</a:t>
                      </a:r>
                      <a:endParaRPr lang="zh-CN" sz="1600" u="none"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tc>
                  <a:txBody>
                    <a:bodyPr/>
                    <a:lstStyle/>
                    <a:p>
                      <a:pPr algn="ctr">
                        <a:spcAft>
                          <a:spcPts val="0"/>
                        </a:spcAft>
                      </a:pPr>
                      <a:r>
                        <a:rPr lang="en-US" sz="1600" u="none" dirty="0">
                          <a:solidFill>
                            <a:schemeClr val="tx1"/>
                          </a:solidFill>
                          <a:effectLst/>
                        </a:rPr>
                        <a:t>QQ</a:t>
                      </a:r>
                      <a:endParaRPr lang="zh-CN" sz="1600" u="none"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tc>
                  <a:txBody>
                    <a:bodyPr/>
                    <a:lstStyle/>
                    <a:p>
                      <a:pPr algn="ctr">
                        <a:spcAft>
                          <a:spcPts val="0"/>
                        </a:spcAft>
                      </a:pPr>
                      <a:r>
                        <a:rPr lang="zh-CN" altLang="en-US" sz="1600" dirty="0" smtClean="0">
                          <a:solidFill>
                            <a:schemeClr val="tx1"/>
                          </a:solidFill>
                          <a:effectLst/>
                        </a:rPr>
                        <a:t>地址</a:t>
                      </a:r>
                      <a:endParaRPr lang="zh-CN" sz="1600"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extLst>
                  <a:ext uri="{0D108BD9-81ED-4DB2-BD59-A6C34878D82A}">
                    <a16:rowId xmlns:a16="http://schemas.microsoft.com/office/drawing/2014/main" val="1218420592"/>
                  </a:ext>
                </a:extLst>
              </a:tr>
              <a:tr h="742599">
                <a:tc>
                  <a:txBody>
                    <a:bodyPr/>
                    <a:lstStyle/>
                    <a:p>
                      <a:pPr algn="ctr">
                        <a:spcAft>
                          <a:spcPts val="0"/>
                        </a:spcAft>
                      </a:pPr>
                      <a:r>
                        <a:rPr lang="zh-CN" sz="1600" dirty="0">
                          <a:solidFill>
                            <a:schemeClr val="tx1"/>
                          </a:solidFill>
                          <a:effectLst/>
                        </a:rPr>
                        <a:t>杨枨</a:t>
                      </a:r>
                      <a:endParaRPr lang="zh-CN" sz="1600"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tc>
                  <a:txBody>
                    <a:bodyPr/>
                    <a:lstStyle/>
                    <a:p>
                      <a:pPr algn="ctr">
                        <a:spcAft>
                          <a:spcPts val="0"/>
                        </a:spcAft>
                      </a:pPr>
                      <a:r>
                        <a:rPr lang="en-US" sz="1600" u="none">
                          <a:solidFill>
                            <a:schemeClr val="tx1"/>
                          </a:solidFill>
                          <a:effectLst/>
                        </a:rPr>
                        <a:t>13357102333</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tc>
                  <a:txBody>
                    <a:bodyPr/>
                    <a:lstStyle/>
                    <a:p>
                      <a:pPr algn="ctr">
                        <a:spcAft>
                          <a:spcPts val="0"/>
                        </a:spcAft>
                      </a:pPr>
                      <a:r>
                        <a:rPr lang="en-US" sz="1600" u="none">
                          <a:solidFill>
                            <a:schemeClr val="tx1"/>
                          </a:solidFill>
                          <a:effectLst/>
                        </a:rPr>
                        <a:t>yangc</a:t>
                      </a:r>
                      <a:endParaRPr lang="zh-CN" sz="1600" u="none">
                        <a:solidFill>
                          <a:schemeClr val="tx1"/>
                        </a:solidFill>
                        <a:effectLst/>
                      </a:endParaRPr>
                    </a:p>
                    <a:p>
                      <a:pPr algn="ctr">
                        <a:spcAft>
                          <a:spcPts val="0"/>
                        </a:spcAft>
                      </a:pPr>
                      <a:r>
                        <a:rPr lang="en-US" sz="1600" u="none">
                          <a:solidFill>
                            <a:schemeClr val="tx1"/>
                          </a:solidFill>
                          <a:effectLst/>
                        </a:rPr>
                        <a:t>@zucc.edu.cn</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tc>
                  <a:txBody>
                    <a:bodyPr/>
                    <a:lstStyle/>
                    <a:p>
                      <a:pPr algn="ctr">
                        <a:spcAft>
                          <a:spcPts val="0"/>
                        </a:spcAft>
                      </a:pPr>
                      <a:r>
                        <a:rPr lang="en-US" sz="1600" u="none" dirty="0" err="1">
                          <a:solidFill>
                            <a:schemeClr val="tx1"/>
                          </a:solidFill>
                          <a:effectLst/>
                        </a:rPr>
                        <a:t>HolleyYang</a:t>
                      </a:r>
                      <a:endParaRPr lang="zh-CN" sz="1600" u="none"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tc>
                  <a:txBody>
                    <a:bodyPr/>
                    <a:lstStyle/>
                    <a:p>
                      <a:pPr algn="ctr">
                        <a:spcAft>
                          <a:spcPts val="0"/>
                        </a:spcAft>
                      </a:pPr>
                      <a:r>
                        <a:rPr lang="zh-CN" sz="1600" u="none" dirty="0">
                          <a:solidFill>
                            <a:schemeClr val="tx1"/>
                          </a:solidFill>
                          <a:effectLst/>
                        </a:rPr>
                        <a:t>暂无</a:t>
                      </a:r>
                      <a:endParaRPr lang="zh-CN" sz="1600" u="none"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tc>
                  <a:txBody>
                    <a:bodyPr/>
                    <a:lstStyle/>
                    <a:p>
                      <a:pPr algn="ctr">
                        <a:spcAft>
                          <a:spcPts val="0"/>
                        </a:spcAft>
                      </a:pPr>
                      <a:r>
                        <a:rPr lang="zh-CN" sz="1600" u="none" dirty="0">
                          <a:solidFill>
                            <a:schemeClr val="tx1"/>
                          </a:solidFill>
                          <a:effectLst/>
                        </a:rPr>
                        <a:t>理</a:t>
                      </a:r>
                      <a:r>
                        <a:rPr lang="en-US" sz="1600" u="none" dirty="0" smtClean="0">
                          <a:solidFill>
                            <a:schemeClr val="tx1"/>
                          </a:solidFill>
                          <a:effectLst/>
                        </a:rPr>
                        <a:t>4-504</a:t>
                      </a:r>
                      <a:endParaRPr lang="zh-CN" sz="1600" u="none"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extLst>
                  <a:ext uri="{0D108BD9-81ED-4DB2-BD59-A6C34878D82A}">
                    <a16:rowId xmlns:a16="http://schemas.microsoft.com/office/drawing/2014/main" val="2031531337"/>
                  </a:ext>
                </a:extLst>
              </a:tr>
              <a:tr h="657427">
                <a:tc>
                  <a:txBody>
                    <a:bodyPr/>
                    <a:lstStyle/>
                    <a:p>
                      <a:pPr algn="ctr">
                        <a:spcAft>
                          <a:spcPts val="0"/>
                        </a:spcAft>
                      </a:pPr>
                      <a:r>
                        <a:rPr lang="zh-CN" sz="1600">
                          <a:solidFill>
                            <a:schemeClr val="tx1"/>
                          </a:solidFill>
                          <a:effectLst/>
                        </a:rPr>
                        <a:t>侯宏仑</a:t>
                      </a:r>
                      <a:endParaRPr lang="zh-CN" sz="160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tc>
                  <a:txBody>
                    <a:bodyPr/>
                    <a:lstStyle/>
                    <a:p>
                      <a:pPr algn="ctr">
                        <a:spcAft>
                          <a:spcPts val="0"/>
                        </a:spcAft>
                      </a:pPr>
                      <a:r>
                        <a:rPr lang="en-US" sz="1600" u="none">
                          <a:solidFill>
                            <a:schemeClr val="tx1"/>
                          </a:solidFill>
                          <a:effectLst/>
                        </a:rPr>
                        <a:t>13071858629</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tc>
                  <a:txBody>
                    <a:bodyPr/>
                    <a:lstStyle/>
                    <a:p>
                      <a:pPr algn="ctr">
                        <a:spcAft>
                          <a:spcPts val="0"/>
                        </a:spcAft>
                      </a:pPr>
                      <a:r>
                        <a:rPr lang="en-US" sz="1600" u="none">
                          <a:solidFill>
                            <a:schemeClr val="tx1"/>
                          </a:solidFill>
                          <a:effectLst/>
                        </a:rPr>
                        <a:t>ubilabs</a:t>
                      </a:r>
                      <a:endParaRPr lang="zh-CN" sz="1600" u="none">
                        <a:solidFill>
                          <a:schemeClr val="tx1"/>
                        </a:solidFill>
                        <a:effectLst/>
                      </a:endParaRPr>
                    </a:p>
                    <a:p>
                      <a:pPr algn="ctr">
                        <a:spcAft>
                          <a:spcPts val="0"/>
                        </a:spcAft>
                      </a:pPr>
                      <a:r>
                        <a:rPr lang="en-US" sz="1600" u="none">
                          <a:solidFill>
                            <a:schemeClr val="tx1"/>
                          </a:solidFill>
                          <a:effectLst/>
                        </a:rPr>
                        <a:t>@zucc.edu.cn</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tc>
                  <a:txBody>
                    <a:bodyPr/>
                    <a:lstStyle/>
                    <a:p>
                      <a:pPr algn="ctr">
                        <a:spcAft>
                          <a:spcPts val="0"/>
                        </a:spcAft>
                      </a:pPr>
                      <a:r>
                        <a:rPr lang="en-US" sz="1600" u="none">
                          <a:solidFill>
                            <a:schemeClr val="tx1"/>
                          </a:solidFill>
                          <a:effectLst/>
                        </a:rPr>
                        <a:t>tuuuuuuuudou</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tc>
                  <a:txBody>
                    <a:bodyPr/>
                    <a:lstStyle/>
                    <a:p>
                      <a:pPr algn="ctr">
                        <a:spcAft>
                          <a:spcPts val="0"/>
                        </a:spcAft>
                      </a:pPr>
                      <a:r>
                        <a:rPr lang="en-US" sz="1600" u="none" dirty="0">
                          <a:solidFill>
                            <a:schemeClr val="tx1"/>
                          </a:solidFill>
                          <a:effectLst/>
                        </a:rPr>
                        <a:t>56689824</a:t>
                      </a:r>
                      <a:endParaRPr lang="zh-CN" sz="1600" u="none"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tc>
                  <a:txBody>
                    <a:bodyPr/>
                    <a:lstStyle/>
                    <a:p>
                      <a:pPr algn="ctr">
                        <a:spcAft>
                          <a:spcPts val="0"/>
                        </a:spcAft>
                      </a:pPr>
                      <a:r>
                        <a:rPr lang="zh-CN" sz="1600" u="none" dirty="0">
                          <a:solidFill>
                            <a:schemeClr val="tx1"/>
                          </a:solidFill>
                          <a:effectLst/>
                        </a:rPr>
                        <a:t>理</a:t>
                      </a:r>
                      <a:r>
                        <a:rPr lang="en-US" sz="1600" u="none" dirty="0">
                          <a:solidFill>
                            <a:schemeClr val="tx1"/>
                          </a:solidFill>
                          <a:effectLst/>
                        </a:rPr>
                        <a:t>4-501</a:t>
                      </a:r>
                      <a:endParaRPr lang="zh-CN" sz="1600" u="none"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1965" marR="61965" marT="0" marB="0" anchor="ctr"/>
                </a:tc>
                <a:extLst>
                  <a:ext uri="{0D108BD9-81ED-4DB2-BD59-A6C34878D82A}">
                    <a16:rowId xmlns:a16="http://schemas.microsoft.com/office/drawing/2014/main" val="675749414"/>
                  </a:ext>
                </a:extLst>
              </a:tr>
            </a:tbl>
          </a:graphicData>
        </a:graphic>
      </p:graphicFrame>
    </p:spTree>
    <p:extLst>
      <p:ext uri="{BB962C8B-B14F-4D97-AF65-F5344CB8AC3E}">
        <p14:creationId xmlns:p14="http://schemas.microsoft.com/office/powerpoint/2010/main" val="13919725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6A191CAE-99AF-43E6-B56E-28AE7D5328BF}"/>
              </a:ext>
            </a:extLst>
          </p:cNvPr>
          <p:cNvSpPr/>
          <p:nvPr/>
        </p:nvSpPr>
        <p:spPr>
          <a:xfrm>
            <a:off x="166713" y="83305"/>
            <a:ext cx="803425" cy="461665"/>
          </a:xfrm>
          <a:prstGeom prst="rect">
            <a:avLst/>
          </a:prstGeom>
        </p:spPr>
        <p:txBody>
          <a:bodyPr wrap="none" anchor="t">
            <a:spAutoFit/>
          </a:bodyPr>
          <a:lstStyle/>
          <a:p>
            <a:r>
              <a:rPr lang="zh-CN" altLang="en-US" sz="2400" b="1">
                <a:solidFill>
                  <a:schemeClr val="tx1">
                    <a:lumMod val="75000"/>
                    <a:lumOff val="25000"/>
                  </a:schemeClr>
                </a:solidFill>
                <a:latin typeface="黑体"/>
                <a:ea typeface="黑体"/>
              </a:rPr>
              <a:t>引言</a:t>
            </a:r>
            <a:endParaRPr lang="zh-CN" altLang="en-US" sz="2400" b="1" dirty="0">
              <a:solidFill>
                <a:schemeClr val="tx1">
                  <a:lumMod val="75000"/>
                  <a:lumOff val="25000"/>
                </a:schemeClr>
              </a:solidFill>
              <a:latin typeface="黑体"/>
              <a:ea typeface="黑体"/>
            </a:endParaRPr>
          </a:p>
        </p:txBody>
      </p:sp>
      <p:sp>
        <p:nvSpPr>
          <p:cNvPr id="14" name="矩形 13">
            <a:extLst>
              <a:ext uri="{FF2B5EF4-FFF2-40B4-BE49-F238E27FC236}">
                <a16:creationId xmlns:a16="http://schemas.microsoft.com/office/drawing/2014/main" id="{529B3EFB-AB91-4F4C-B7F9-F652D99D8093}"/>
              </a:ext>
            </a:extLst>
          </p:cNvPr>
          <p:cNvSpPr/>
          <p:nvPr/>
        </p:nvSpPr>
        <p:spPr>
          <a:xfrm>
            <a:off x="434235" y="823386"/>
            <a:ext cx="1422184" cy="461665"/>
          </a:xfrm>
          <a:prstGeom prst="rect">
            <a:avLst/>
          </a:prstGeom>
        </p:spPr>
        <p:txBody>
          <a:bodyPr wrap="none" anchor="t">
            <a:spAutoFit/>
          </a:bodyPr>
          <a:lstStyle/>
          <a:p>
            <a:r>
              <a:rPr lang="zh-CN" altLang="en-US" sz="2400" b="1" dirty="0">
                <a:latin typeface="黑体" panose="02010609060101010101" pitchFamily="49" charset="-122"/>
                <a:ea typeface="黑体" panose="02010609060101010101" pitchFamily="49" charset="-122"/>
              </a:rPr>
              <a:t>开发团队</a:t>
            </a:r>
            <a:endParaRPr lang="zh-CN" sz="2400" dirty="0"/>
          </a:p>
        </p:txBody>
      </p:sp>
      <p:graphicFrame>
        <p:nvGraphicFramePr>
          <p:cNvPr id="2" name="表格 1"/>
          <p:cNvGraphicFramePr>
            <a:graphicFrameLocks noGrp="1"/>
          </p:cNvGraphicFramePr>
          <p:nvPr>
            <p:extLst>
              <p:ext uri="{D42A27DB-BD31-4B8C-83A1-F6EECF244321}">
                <p14:modId xmlns:p14="http://schemas.microsoft.com/office/powerpoint/2010/main" val="3425063324"/>
              </p:ext>
            </p:extLst>
          </p:nvPr>
        </p:nvGraphicFramePr>
        <p:xfrm>
          <a:off x="568425" y="1385139"/>
          <a:ext cx="10883345" cy="4739889"/>
        </p:xfrm>
        <a:graphic>
          <a:graphicData uri="http://schemas.openxmlformats.org/drawingml/2006/table">
            <a:tbl>
              <a:tblPr firstRow="1" firstCol="1" bandRow="1">
                <a:tableStyleId>{5C22544A-7EE6-4342-B048-85BDC9FD1C3A}</a:tableStyleId>
              </a:tblPr>
              <a:tblGrid>
                <a:gridCol w="1213233">
                  <a:extLst>
                    <a:ext uri="{9D8B030D-6E8A-4147-A177-3AD203B41FA5}">
                      <a16:colId xmlns:a16="http://schemas.microsoft.com/office/drawing/2014/main" val="919057738"/>
                    </a:ext>
                  </a:extLst>
                </a:gridCol>
                <a:gridCol w="916949">
                  <a:extLst>
                    <a:ext uri="{9D8B030D-6E8A-4147-A177-3AD203B41FA5}">
                      <a16:colId xmlns:a16="http://schemas.microsoft.com/office/drawing/2014/main" val="3839936491"/>
                    </a:ext>
                  </a:extLst>
                </a:gridCol>
                <a:gridCol w="1809634">
                  <a:extLst>
                    <a:ext uri="{9D8B030D-6E8A-4147-A177-3AD203B41FA5}">
                      <a16:colId xmlns:a16="http://schemas.microsoft.com/office/drawing/2014/main" val="3537596413"/>
                    </a:ext>
                  </a:extLst>
                </a:gridCol>
                <a:gridCol w="2535020">
                  <a:extLst>
                    <a:ext uri="{9D8B030D-6E8A-4147-A177-3AD203B41FA5}">
                      <a16:colId xmlns:a16="http://schemas.microsoft.com/office/drawing/2014/main" val="858274564"/>
                    </a:ext>
                  </a:extLst>
                </a:gridCol>
                <a:gridCol w="1809634">
                  <a:extLst>
                    <a:ext uri="{9D8B030D-6E8A-4147-A177-3AD203B41FA5}">
                      <a16:colId xmlns:a16="http://schemas.microsoft.com/office/drawing/2014/main" val="3796544748"/>
                    </a:ext>
                  </a:extLst>
                </a:gridCol>
                <a:gridCol w="1629565">
                  <a:extLst>
                    <a:ext uri="{9D8B030D-6E8A-4147-A177-3AD203B41FA5}">
                      <a16:colId xmlns:a16="http://schemas.microsoft.com/office/drawing/2014/main" val="2250917304"/>
                    </a:ext>
                  </a:extLst>
                </a:gridCol>
                <a:gridCol w="969310">
                  <a:extLst>
                    <a:ext uri="{9D8B030D-6E8A-4147-A177-3AD203B41FA5}">
                      <a16:colId xmlns:a16="http://schemas.microsoft.com/office/drawing/2014/main" val="4005177221"/>
                    </a:ext>
                  </a:extLst>
                </a:gridCol>
              </a:tblGrid>
              <a:tr h="296244">
                <a:tc>
                  <a:txBody>
                    <a:bodyPr/>
                    <a:lstStyle/>
                    <a:p>
                      <a:pPr algn="ctr">
                        <a:spcAft>
                          <a:spcPts val="0"/>
                        </a:spcAft>
                      </a:pPr>
                      <a:r>
                        <a:rPr lang="zh-CN" sz="1600" u="none">
                          <a:solidFill>
                            <a:schemeClr val="tx1"/>
                          </a:solidFill>
                          <a:effectLst/>
                        </a:rPr>
                        <a:t>姓名</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600" u="none">
                          <a:solidFill>
                            <a:schemeClr val="tx1"/>
                          </a:solidFill>
                          <a:effectLst/>
                        </a:rPr>
                        <a:t>角色</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600" u="none">
                          <a:solidFill>
                            <a:schemeClr val="tx1"/>
                          </a:solidFill>
                          <a:effectLst/>
                        </a:rPr>
                        <a:t>联系电话</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600" u="none">
                          <a:solidFill>
                            <a:schemeClr val="tx1"/>
                          </a:solidFill>
                          <a:effectLst/>
                        </a:rPr>
                        <a:t>邮箱</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600" u="none">
                          <a:solidFill>
                            <a:schemeClr val="tx1"/>
                          </a:solidFill>
                          <a:effectLst/>
                        </a:rPr>
                        <a:t>微信</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600" u="none">
                          <a:solidFill>
                            <a:schemeClr val="tx1"/>
                          </a:solidFill>
                          <a:effectLst/>
                        </a:rPr>
                        <a:t>QQ</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600" u="none">
                          <a:solidFill>
                            <a:schemeClr val="tx1"/>
                          </a:solidFill>
                          <a:effectLst/>
                        </a:rPr>
                        <a:t>地址</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793977638"/>
                  </a:ext>
                </a:extLst>
              </a:tr>
              <a:tr h="888729">
                <a:tc>
                  <a:txBody>
                    <a:bodyPr/>
                    <a:lstStyle/>
                    <a:p>
                      <a:pPr algn="ctr">
                        <a:spcAft>
                          <a:spcPts val="0"/>
                        </a:spcAft>
                      </a:pPr>
                      <a:r>
                        <a:rPr lang="zh-CN" sz="1600" u="none">
                          <a:solidFill>
                            <a:schemeClr val="tx1"/>
                          </a:solidFill>
                          <a:effectLst/>
                        </a:rPr>
                        <a:t>黄叶轩</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600" u="none">
                          <a:solidFill>
                            <a:schemeClr val="tx1"/>
                          </a:solidFill>
                          <a:effectLst/>
                        </a:rPr>
                        <a:t>组长</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600" u="none">
                          <a:solidFill>
                            <a:schemeClr val="tx1"/>
                          </a:solidFill>
                          <a:effectLst/>
                        </a:rPr>
                        <a:t>13588899102</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600" u="none" dirty="0">
                          <a:solidFill>
                            <a:schemeClr val="tx1"/>
                          </a:solidFill>
                          <a:effectLst/>
                        </a:rPr>
                        <a:t>31601246</a:t>
                      </a:r>
                      <a:endParaRPr lang="zh-CN" sz="1600" u="none" dirty="0">
                        <a:solidFill>
                          <a:schemeClr val="tx1"/>
                        </a:solidFill>
                        <a:effectLst/>
                      </a:endParaRPr>
                    </a:p>
                    <a:p>
                      <a:pPr algn="ctr">
                        <a:spcAft>
                          <a:spcPts val="0"/>
                        </a:spcAft>
                      </a:pPr>
                      <a:r>
                        <a:rPr lang="en-US" sz="1600" u="none" dirty="0">
                          <a:solidFill>
                            <a:schemeClr val="tx1"/>
                          </a:solidFill>
                          <a:effectLst/>
                        </a:rPr>
                        <a:t>@stu.zucc.edu.cn</a:t>
                      </a:r>
                      <a:endParaRPr lang="zh-CN" sz="1600" u="none"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600" u="none">
                          <a:solidFill>
                            <a:schemeClr val="tx1"/>
                          </a:solidFill>
                          <a:effectLst/>
                        </a:rPr>
                        <a:t>Hyxzucc</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600" u="none">
                          <a:solidFill>
                            <a:schemeClr val="tx1"/>
                          </a:solidFill>
                          <a:effectLst/>
                        </a:rPr>
                        <a:t>1103057282</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600" u="none">
                          <a:solidFill>
                            <a:schemeClr val="tx1"/>
                          </a:solidFill>
                          <a:effectLst/>
                        </a:rPr>
                        <a:t>弘毅</a:t>
                      </a:r>
                      <a:r>
                        <a:rPr lang="en-US" sz="1600" u="none">
                          <a:solidFill>
                            <a:schemeClr val="tx1"/>
                          </a:solidFill>
                          <a:effectLst/>
                        </a:rPr>
                        <a:t>2-210</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04772842"/>
                  </a:ext>
                </a:extLst>
              </a:tr>
              <a:tr h="888729">
                <a:tc>
                  <a:txBody>
                    <a:bodyPr/>
                    <a:lstStyle/>
                    <a:p>
                      <a:pPr algn="ctr">
                        <a:spcAft>
                          <a:spcPts val="0"/>
                        </a:spcAft>
                      </a:pPr>
                      <a:r>
                        <a:rPr lang="zh-CN" sz="1600" u="none">
                          <a:solidFill>
                            <a:schemeClr val="tx1"/>
                          </a:solidFill>
                          <a:effectLst/>
                        </a:rPr>
                        <a:t>陈俊仁</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600" u="none">
                          <a:solidFill>
                            <a:schemeClr val="tx1"/>
                          </a:solidFill>
                          <a:effectLst/>
                        </a:rPr>
                        <a:t>组员</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600" u="none">
                          <a:solidFill>
                            <a:schemeClr val="tx1"/>
                          </a:solidFill>
                          <a:effectLst/>
                        </a:rPr>
                        <a:t>17376503405</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600" u="none">
                          <a:solidFill>
                            <a:schemeClr val="tx1"/>
                          </a:solidFill>
                          <a:effectLst/>
                        </a:rPr>
                        <a:t>31601241</a:t>
                      </a:r>
                      <a:endParaRPr lang="zh-CN" sz="1600" u="none">
                        <a:solidFill>
                          <a:schemeClr val="tx1"/>
                        </a:solidFill>
                        <a:effectLst/>
                      </a:endParaRPr>
                    </a:p>
                    <a:p>
                      <a:pPr algn="ctr">
                        <a:spcAft>
                          <a:spcPts val="0"/>
                        </a:spcAft>
                      </a:pPr>
                      <a:r>
                        <a:rPr lang="en-US" sz="1600" u="none">
                          <a:solidFill>
                            <a:schemeClr val="tx1"/>
                          </a:solidFill>
                          <a:effectLst/>
                        </a:rPr>
                        <a:t>@stu.zucc.edu.cn</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600" u="none">
                          <a:solidFill>
                            <a:schemeClr val="tx1"/>
                          </a:solidFill>
                          <a:effectLst/>
                        </a:rPr>
                        <a:t>chenjunren6745</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600" u="none">
                          <a:solidFill>
                            <a:schemeClr val="tx1"/>
                          </a:solidFill>
                          <a:effectLst/>
                        </a:rPr>
                        <a:t>374955336</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600" u="none">
                          <a:solidFill>
                            <a:schemeClr val="tx1"/>
                          </a:solidFill>
                          <a:effectLst/>
                        </a:rPr>
                        <a:t>弘毅</a:t>
                      </a:r>
                      <a:r>
                        <a:rPr lang="en-US" sz="1600" u="none">
                          <a:solidFill>
                            <a:schemeClr val="tx1"/>
                          </a:solidFill>
                          <a:effectLst/>
                        </a:rPr>
                        <a:t>2-209</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532065059"/>
                  </a:ext>
                </a:extLst>
              </a:tr>
              <a:tr h="888729">
                <a:tc>
                  <a:txBody>
                    <a:bodyPr/>
                    <a:lstStyle/>
                    <a:p>
                      <a:pPr algn="ctr">
                        <a:spcAft>
                          <a:spcPts val="0"/>
                        </a:spcAft>
                      </a:pPr>
                      <a:r>
                        <a:rPr lang="zh-CN" sz="1600" u="none">
                          <a:solidFill>
                            <a:schemeClr val="tx1"/>
                          </a:solidFill>
                          <a:effectLst/>
                        </a:rPr>
                        <a:t>陈苏民</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600" u="none">
                          <a:solidFill>
                            <a:schemeClr val="tx1"/>
                          </a:solidFill>
                          <a:effectLst/>
                        </a:rPr>
                        <a:t>组员</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600" u="none">
                          <a:solidFill>
                            <a:schemeClr val="tx1"/>
                          </a:solidFill>
                          <a:effectLst/>
                        </a:rPr>
                        <a:t>19967308296</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600" u="none">
                          <a:solidFill>
                            <a:schemeClr val="tx1"/>
                          </a:solidFill>
                          <a:effectLst/>
                        </a:rPr>
                        <a:t>31602227</a:t>
                      </a:r>
                      <a:endParaRPr lang="zh-CN" sz="1600" u="none">
                        <a:solidFill>
                          <a:schemeClr val="tx1"/>
                        </a:solidFill>
                        <a:effectLst/>
                      </a:endParaRPr>
                    </a:p>
                    <a:p>
                      <a:pPr algn="ctr">
                        <a:spcAft>
                          <a:spcPts val="0"/>
                        </a:spcAft>
                      </a:pPr>
                      <a:r>
                        <a:rPr lang="en-US" sz="1600" u="none">
                          <a:solidFill>
                            <a:schemeClr val="tx1"/>
                          </a:solidFill>
                          <a:effectLst/>
                        </a:rPr>
                        <a:t>@stu.zucc.edu.cn</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600" u="none">
                          <a:solidFill>
                            <a:schemeClr val="tx1"/>
                          </a:solidFill>
                          <a:effectLst/>
                        </a:rPr>
                        <a:t>c96s1m4</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600" u="none">
                          <a:solidFill>
                            <a:schemeClr val="tx1"/>
                          </a:solidFill>
                          <a:effectLst/>
                        </a:rPr>
                        <a:t>245023559</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600" u="none">
                          <a:solidFill>
                            <a:schemeClr val="tx1"/>
                          </a:solidFill>
                          <a:effectLst/>
                        </a:rPr>
                        <a:t>弘毅</a:t>
                      </a:r>
                      <a:r>
                        <a:rPr lang="en-US" sz="1600" u="none">
                          <a:solidFill>
                            <a:schemeClr val="tx1"/>
                          </a:solidFill>
                          <a:effectLst/>
                        </a:rPr>
                        <a:t>1-124</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276778920"/>
                  </a:ext>
                </a:extLst>
              </a:tr>
              <a:tr h="888729">
                <a:tc>
                  <a:txBody>
                    <a:bodyPr/>
                    <a:lstStyle/>
                    <a:p>
                      <a:pPr algn="ctr">
                        <a:spcAft>
                          <a:spcPts val="0"/>
                        </a:spcAft>
                      </a:pPr>
                      <a:r>
                        <a:rPr lang="zh-CN" sz="1600" u="none">
                          <a:solidFill>
                            <a:schemeClr val="tx1"/>
                          </a:solidFill>
                          <a:effectLst/>
                        </a:rPr>
                        <a:t>徐双铅</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600" u="none">
                          <a:solidFill>
                            <a:schemeClr val="tx1"/>
                          </a:solidFill>
                          <a:effectLst/>
                        </a:rPr>
                        <a:t>组员</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600" u="none">
                          <a:solidFill>
                            <a:schemeClr val="tx1"/>
                          </a:solidFill>
                          <a:effectLst/>
                        </a:rPr>
                        <a:t>18094711647</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600" u="none">
                          <a:solidFill>
                            <a:schemeClr val="tx1"/>
                          </a:solidFill>
                          <a:effectLst/>
                        </a:rPr>
                        <a:t>31601221</a:t>
                      </a:r>
                      <a:endParaRPr lang="zh-CN" sz="1600" u="none">
                        <a:solidFill>
                          <a:schemeClr val="tx1"/>
                        </a:solidFill>
                        <a:effectLst/>
                      </a:endParaRPr>
                    </a:p>
                    <a:p>
                      <a:pPr algn="ctr">
                        <a:spcAft>
                          <a:spcPts val="0"/>
                        </a:spcAft>
                      </a:pPr>
                      <a:r>
                        <a:rPr lang="en-US" sz="1600" u="none">
                          <a:solidFill>
                            <a:schemeClr val="tx1"/>
                          </a:solidFill>
                          <a:effectLst/>
                        </a:rPr>
                        <a:t>@stu.zucc.edu.cn</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600" u="none">
                          <a:solidFill>
                            <a:schemeClr val="tx1"/>
                          </a:solidFill>
                          <a:effectLst/>
                        </a:rPr>
                        <a:t>CXM1064081300</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600" u="none">
                          <a:solidFill>
                            <a:schemeClr val="tx1"/>
                          </a:solidFill>
                          <a:effectLst/>
                        </a:rPr>
                        <a:t>1227442409</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600" u="none">
                          <a:solidFill>
                            <a:schemeClr val="tx1"/>
                          </a:solidFill>
                          <a:effectLst/>
                        </a:rPr>
                        <a:t>弘毅</a:t>
                      </a:r>
                      <a:r>
                        <a:rPr lang="en-US" sz="1600" u="none">
                          <a:solidFill>
                            <a:schemeClr val="tx1"/>
                          </a:solidFill>
                          <a:effectLst/>
                        </a:rPr>
                        <a:t>2-206</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176863058"/>
                  </a:ext>
                </a:extLst>
              </a:tr>
              <a:tr h="888729">
                <a:tc>
                  <a:txBody>
                    <a:bodyPr/>
                    <a:lstStyle/>
                    <a:p>
                      <a:pPr algn="ctr">
                        <a:spcAft>
                          <a:spcPts val="0"/>
                        </a:spcAft>
                      </a:pPr>
                      <a:r>
                        <a:rPr lang="zh-CN" sz="1600" u="none">
                          <a:solidFill>
                            <a:schemeClr val="tx1"/>
                          </a:solidFill>
                          <a:effectLst/>
                        </a:rPr>
                        <a:t>吕迪</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600" u="none">
                          <a:solidFill>
                            <a:schemeClr val="tx1"/>
                          </a:solidFill>
                          <a:effectLst/>
                        </a:rPr>
                        <a:t>组员</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600" u="none">
                          <a:solidFill>
                            <a:schemeClr val="tx1"/>
                          </a:solidFill>
                          <a:effectLst/>
                        </a:rPr>
                        <a:t>17306413358</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600" u="none">
                          <a:solidFill>
                            <a:schemeClr val="tx1"/>
                          </a:solidFill>
                          <a:effectLst/>
                        </a:rPr>
                        <a:t>31504051</a:t>
                      </a:r>
                      <a:endParaRPr lang="zh-CN" sz="1600" u="none">
                        <a:solidFill>
                          <a:schemeClr val="tx1"/>
                        </a:solidFill>
                        <a:effectLst/>
                      </a:endParaRPr>
                    </a:p>
                    <a:p>
                      <a:pPr algn="ctr">
                        <a:spcAft>
                          <a:spcPts val="0"/>
                        </a:spcAft>
                      </a:pPr>
                      <a:r>
                        <a:rPr lang="en-US" sz="1600" u="none">
                          <a:solidFill>
                            <a:schemeClr val="tx1"/>
                          </a:solidFill>
                          <a:effectLst/>
                        </a:rPr>
                        <a:t>@stu.zucc.edu.cn</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600" u="none">
                          <a:solidFill>
                            <a:schemeClr val="tx1"/>
                          </a:solidFill>
                          <a:effectLst/>
                        </a:rPr>
                        <a:t>di62289</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en-US" sz="1600" u="none">
                          <a:solidFill>
                            <a:schemeClr val="tx1"/>
                          </a:solidFill>
                          <a:effectLst/>
                        </a:rPr>
                        <a:t>935162289</a:t>
                      </a:r>
                      <a:endParaRPr lang="zh-CN" sz="1600" u="none">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600" u="none" dirty="0">
                          <a:solidFill>
                            <a:schemeClr val="tx1"/>
                          </a:solidFill>
                          <a:effectLst/>
                        </a:rPr>
                        <a:t>求真</a:t>
                      </a:r>
                      <a:r>
                        <a:rPr lang="en-US" sz="1600" u="none" dirty="0">
                          <a:solidFill>
                            <a:schemeClr val="tx1"/>
                          </a:solidFill>
                          <a:effectLst/>
                        </a:rPr>
                        <a:t>1-125</a:t>
                      </a:r>
                      <a:endParaRPr lang="zh-CN" sz="1600" u="none"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471201419"/>
                  </a:ext>
                </a:extLst>
              </a:tr>
            </a:tbl>
          </a:graphicData>
        </a:graphic>
      </p:graphicFrame>
    </p:spTree>
    <p:extLst>
      <p:ext uri="{BB962C8B-B14F-4D97-AF65-F5344CB8AC3E}">
        <p14:creationId xmlns:p14="http://schemas.microsoft.com/office/powerpoint/2010/main" val="84960772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2.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1756</TotalTime>
  <Words>5400</Words>
  <Application>Microsoft Office PowerPoint</Application>
  <PresentationFormat>宽屏</PresentationFormat>
  <Paragraphs>1309</Paragraphs>
  <Slides>74</Slides>
  <Notes>17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74</vt:i4>
      </vt:variant>
    </vt:vector>
  </HeadingPairs>
  <TitlesOfParts>
    <vt:vector size="87" baseType="lpstr">
      <vt:lpstr>Gotham Rounded Medium</vt:lpstr>
      <vt:lpstr>等线</vt:lpstr>
      <vt:lpstr>Arial</vt:lpstr>
      <vt:lpstr>等线 Light</vt:lpstr>
      <vt:lpstr>宋体</vt:lpstr>
      <vt:lpstr>仿宋</vt:lpstr>
      <vt:lpstr>黑体</vt:lpstr>
      <vt:lpstr>Segoe UI</vt:lpstr>
      <vt:lpstr>华文新魏</vt:lpstr>
      <vt:lpstr>黑体</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hyx</cp:lastModifiedBy>
  <cp:revision>143</cp:revision>
  <dcterms:created xsi:type="dcterms:W3CDTF">2016-01-19T08:46:18Z</dcterms:created>
  <dcterms:modified xsi:type="dcterms:W3CDTF">2018-11-23T03:58:06Z</dcterms:modified>
</cp:coreProperties>
</file>