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4.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318" r:id="rId2"/>
    <p:sldId id="319" r:id="rId3"/>
    <p:sldId id="283" r:id="rId4"/>
    <p:sldId id="279" r:id="rId5"/>
    <p:sldId id="282" r:id="rId6"/>
    <p:sldId id="320" r:id="rId7"/>
    <p:sldId id="321" r:id="rId8"/>
    <p:sldId id="322" r:id="rId9"/>
    <p:sldId id="323" r:id="rId10"/>
    <p:sldId id="398" r:id="rId11"/>
    <p:sldId id="400" r:id="rId12"/>
    <p:sldId id="401" r:id="rId13"/>
    <p:sldId id="407" r:id="rId14"/>
    <p:sldId id="402" r:id="rId15"/>
    <p:sldId id="405" r:id="rId16"/>
    <p:sldId id="403" r:id="rId17"/>
    <p:sldId id="404" r:id="rId18"/>
    <p:sldId id="406" r:id="rId19"/>
    <p:sldId id="408" r:id="rId20"/>
    <p:sldId id="409" r:id="rId21"/>
    <p:sldId id="410" r:id="rId22"/>
    <p:sldId id="411" r:id="rId23"/>
    <p:sldId id="412" r:id="rId24"/>
    <p:sldId id="413" r:id="rId25"/>
    <p:sldId id="414" r:id="rId26"/>
    <p:sldId id="415" r:id="rId27"/>
    <p:sldId id="416" r:id="rId28"/>
    <p:sldId id="421" r:id="rId29"/>
    <p:sldId id="422" r:id="rId30"/>
    <p:sldId id="306" r:id="rId31"/>
    <p:sldId id="396" r:id="rId32"/>
    <p:sldId id="397" r:id="rId33"/>
    <p:sldId id="307" r:id="rId34"/>
    <p:sldId id="417" r:id="rId35"/>
    <p:sldId id="418" r:id="rId36"/>
    <p:sldId id="427" r:id="rId37"/>
    <p:sldId id="424" r:id="rId38"/>
    <p:sldId id="425" r:id="rId39"/>
    <p:sldId id="426" r:id="rId40"/>
    <p:sldId id="324" r:id="rId41"/>
    <p:sldId id="277" r:id="rId42"/>
    <p:sldId id="395" r:id="rId43"/>
    <p:sldId id="389" r:id="rId44"/>
    <p:sldId id="391" r:id="rId45"/>
    <p:sldId id="392" r:id="rId46"/>
    <p:sldId id="394" r:id="rId47"/>
    <p:sldId id="423" r:id="rId48"/>
    <p:sldId id="325" r:id="rId49"/>
    <p:sldId id="276" r:id="rId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4595"/>
  </p:normalViewPr>
  <p:slideViewPr>
    <p:cSldViewPr snapToGrid="0">
      <p:cViewPr varScale="1">
        <p:scale>
          <a:sx n="90" d="100"/>
          <a:sy n="90" d="100"/>
        </p:scale>
        <p:origin x="184" y="6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E965D1-5AFF-481E-87DD-1D4AA0E16118}" type="datetimeFigureOut">
              <a:rPr lang="zh-CN" altLang="en-US" smtClean="0"/>
              <a:t>2018/12/26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9661B7-7EBE-4631-BD40-E9869397E313}" type="slidenum">
              <a:rPr lang="zh-CN" altLang="en-US" smtClean="0"/>
              <a:t>‹#›</a:t>
            </a:fld>
            <a:endParaRPr lang="zh-CN" altLang="en-US"/>
          </a:p>
        </p:txBody>
      </p:sp>
    </p:spTree>
    <p:extLst>
      <p:ext uri="{BB962C8B-B14F-4D97-AF65-F5344CB8AC3E}">
        <p14:creationId xmlns:p14="http://schemas.microsoft.com/office/powerpoint/2010/main" val="2951675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zh.wikipedia.org/wiki/%E8%BD%AF%E4%BB%B6%E6%9E%B6%E6%9E%84"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（先按照</a:t>
            </a:r>
            <a:r>
              <a:rPr kumimoji="1" lang="en-US" altLang="zh-CN" dirty="0"/>
              <a:t>ppt</a:t>
            </a:r>
            <a:r>
              <a:rPr kumimoji="1" lang="zh-CN" altLang="en-US" dirty="0"/>
              <a:t>上的描述一下）</a:t>
            </a:r>
            <a:endParaRPr kumimoji="1" lang="en-US" altLang="zh-CN" dirty="0"/>
          </a:p>
          <a:p>
            <a:r>
              <a:rPr kumimoji="1" lang="zh-CN" altLang="en-US" dirty="0"/>
              <a:t>而且</a:t>
            </a:r>
            <a:r>
              <a:rPr kumimoji="1" lang="en-US" altLang="zh-CN" dirty="0"/>
              <a:t>UML</a:t>
            </a:r>
            <a:r>
              <a:rPr kumimoji="1" lang="zh-CN" altLang="en-US" dirty="0"/>
              <a:t>已经在实践中证明了其价值。</a:t>
            </a:r>
            <a:endParaRPr kumimoji="1" lang="en-US" altLang="zh-CN" dirty="0"/>
          </a:p>
          <a:p>
            <a:r>
              <a:rPr lang="en-GB"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展现了一系列最佳工程实践，这些最佳实践在对大规模，复杂系统进行建模方面，特别是在</a:t>
            </a:r>
            <a:r>
              <a:rPr lang="zh-CN" altLang="en-US" sz="1200" b="0" i="0" u="none" strike="noStrike" kern="1200" dirty="0">
                <a:solidFill>
                  <a:schemeClr val="tx1"/>
                </a:solidFill>
                <a:effectLst/>
                <a:latin typeface="+mn-lt"/>
                <a:ea typeface="+mn-ea"/>
                <a:cs typeface="+mn-cs"/>
                <a:hlinkClick r:id="rId3" tooltip="软件架构"/>
              </a:rPr>
              <a:t>软件架构</a:t>
            </a:r>
            <a:r>
              <a:rPr lang="zh-CN" altLang="en-US" sz="1200" b="0" i="0" u="none" strike="noStrike" kern="1200" dirty="0">
                <a:solidFill>
                  <a:schemeClr val="tx1"/>
                </a:solidFill>
                <a:effectLst/>
                <a:latin typeface="+mn-lt"/>
                <a:ea typeface="+mn-ea"/>
                <a:cs typeface="+mn-cs"/>
              </a:rPr>
              <a:t>层次已经被验证有效。</a:t>
            </a:r>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4</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GB" altLang="zh-CN" dirty="0"/>
              <a:t>UML</a:t>
            </a:r>
            <a:r>
              <a:rPr kumimoji="1" lang="zh-CN" altLang="en-US" dirty="0"/>
              <a:t>具有以下特点：</a:t>
            </a:r>
          </a:p>
          <a:p>
            <a:r>
              <a:rPr kumimoji="1" lang="zh-CN" altLang="en-US" dirty="0"/>
              <a:t>　　</a:t>
            </a:r>
            <a:r>
              <a:rPr kumimoji="1" lang="en-US" altLang="zh-CN" dirty="0"/>
              <a:t>(1)</a:t>
            </a:r>
            <a:r>
              <a:rPr kumimoji="1" lang="zh-CN" altLang="en-US" dirty="0"/>
              <a:t>面向对象。</a:t>
            </a:r>
            <a:r>
              <a:rPr kumimoji="1" lang="en-GB" altLang="zh-CN" dirty="0"/>
              <a:t>UML</a:t>
            </a:r>
            <a:r>
              <a:rPr kumimoji="1" lang="zh-CN" altLang="en-US" dirty="0"/>
              <a:t>支持面向对象技术的主要概念，提供了一批基本的模型元素的表示图形和方法，能简洁明了地表达面向对象的各种概念。</a:t>
            </a:r>
          </a:p>
          <a:p>
            <a:r>
              <a:rPr kumimoji="1" lang="zh-CN" altLang="en-US" dirty="0"/>
              <a:t>　　</a:t>
            </a:r>
            <a:r>
              <a:rPr kumimoji="1" lang="en-US" altLang="zh-CN" dirty="0"/>
              <a:t>(2)</a:t>
            </a:r>
            <a:r>
              <a:rPr kumimoji="1" lang="zh-CN" altLang="en-US" dirty="0"/>
              <a:t>可视化，表示能力强。通过</a:t>
            </a:r>
            <a:r>
              <a:rPr kumimoji="1" lang="en-GB" altLang="zh-CN" dirty="0"/>
              <a:t>UML</a:t>
            </a:r>
            <a:r>
              <a:rPr kumimoji="1" lang="zh-CN" altLang="en-US" dirty="0"/>
              <a:t>的模型图能清晰地表示系统的逻辑模型和实现模型。可用于各种复杂系统的建模。</a:t>
            </a:r>
          </a:p>
          <a:p>
            <a:r>
              <a:rPr kumimoji="1" lang="zh-CN" altLang="en-US" dirty="0"/>
              <a:t>　　</a:t>
            </a:r>
            <a:r>
              <a:rPr kumimoji="1" lang="en-US" altLang="zh-CN" dirty="0"/>
              <a:t>(3)</a:t>
            </a:r>
            <a:r>
              <a:rPr kumimoji="1" lang="zh-CN" altLang="en-US" dirty="0"/>
              <a:t>独立于过程。</a:t>
            </a:r>
            <a:r>
              <a:rPr kumimoji="1" lang="en-GB" altLang="zh-CN" dirty="0"/>
              <a:t>UML</a:t>
            </a:r>
            <a:r>
              <a:rPr kumimoji="1" lang="zh-CN" altLang="en-US" dirty="0"/>
              <a:t>是系统建模语言，独立于开发过程。</a:t>
            </a:r>
          </a:p>
          <a:p>
            <a:r>
              <a:rPr kumimoji="1" lang="zh-CN" altLang="en-US" dirty="0"/>
              <a:t>　　</a:t>
            </a:r>
            <a:r>
              <a:rPr kumimoji="1" lang="en-US" altLang="zh-CN" dirty="0"/>
              <a:t>(4)</a:t>
            </a:r>
            <a:r>
              <a:rPr kumimoji="1" lang="zh-CN" altLang="en-US" dirty="0"/>
              <a:t>独立于程序设计语言。用</a:t>
            </a:r>
            <a:r>
              <a:rPr kumimoji="1" lang="en-GB" altLang="zh-CN" dirty="0"/>
              <a:t>UML</a:t>
            </a:r>
            <a:r>
              <a:rPr kumimoji="1" lang="zh-CN" altLang="en-US" dirty="0"/>
              <a:t>建立的软件系统模型可以用</a:t>
            </a:r>
            <a:r>
              <a:rPr kumimoji="1" lang="en-GB" altLang="zh-CN" dirty="0"/>
              <a:t>Java</a:t>
            </a:r>
            <a:r>
              <a:rPr kumimoji="1" lang="zh-CN" altLang="en-GB" dirty="0"/>
              <a:t>、</a:t>
            </a:r>
            <a:r>
              <a:rPr kumimoji="1" lang="en-GB" altLang="zh-CN" dirty="0"/>
              <a:t>VC++</a:t>
            </a:r>
            <a:r>
              <a:rPr kumimoji="1" lang="zh-CN" altLang="en-GB" dirty="0"/>
              <a:t>、</a:t>
            </a:r>
            <a:r>
              <a:rPr kumimoji="1" lang="en-GB" altLang="zh-CN" dirty="0" err="1"/>
              <a:t>dephi</a:t>
            </a:r>
            <a:r>
              <a:rPr kumimoji="1" lang="zh-CN" altLang="en-US" dirty="0"/>
              <a:t>等任何一种面向对象的程序设计来实现。</a:t>
            </a:r>
          </a:p>
          <a:p>
            <a:r>
              <a:rPr kumimoji="1" lang="zh-CN" altLang="en-US" dirty="0"/>
              <a:t>　　</a:t>
            </a:r>
            <a:r>
              <a:rPr kumimoji="1" lang="en-US" altLang="zh-CN" dirty="0"/>
              <a:t>(5)</a:t>
            </a:r>
            <a:r>
              <a:rPr kumimoji="1" lang="zh-CN" altLang="en-US" dirty="0"/>
              <a:t>易于掌握使用。</a:t>
            </a:r>
            <a:r>
              <a:rPr kumimoji="1" lang="en-GB" altLang="zh-CN" dirty="0"/>
              <a:t>UML</a:t>
            </a:r>
            <a:r>
              <a:rPr kumimoji="1" lang="zh-CN" altLang="en-US" dirty="0"/>
              <a:t>图形结构清晰，建模简洁明了，容易掌握使用。</a:t>
            </a:r>
          </a:p>
          <a:p>
            <a:r>
              <a:rPr kumimoji="1" lang="zh-CN" altLang="en-US" dirty="0"/>
              <a:t>　　使用</a:t>
            </a:r>
            <a:r>
              <a:rPr kumimoji="1" lang="en-GB" altLang="zh-CN" dirty="0"/>
              <a:t>UML</a:t>
            </a:r>
            <a:r>
              <a:rPr kumimoji="1" lang="zh-CN" altLang="en-US" dirty="0"/>
              <a:t>进行系统分析和设计，可以加速开发进程，提高代码质量，支持动态的业务需求。</a:t>
            </a:r>
            <a:r>
              <a:rPr kumimoji="1" lang="en-GB" altLang="zh-CN" dirty="0"/>
              <a:t>UML</a:t>
            </a:r>
            <a:r>
              <a:rPr kumimoji="1" lang="zh-CN" altLang="en-US" dirty="0"/>
              <a:t>适用于各种规模的系统开发。能促进软件复用，方便地集成已有的系统，并能有效处理开发中的各种风险。</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14</a:t>
            </a:fld>
            <a:endParaRPr lang="zh-CN" altLang="en-US"/>
          </a:p>
        </p:txBody>
      </p:sp>
    </p:spTree>
    <p:extLst>
      <p:ext uri="{BB962C8B-B14F-4D97-AF65-F5344CB8AC3E}">
        <p14:creationId xmlns:p14="http://schemas.microsoft.com/office/powerpoint/2010/main" val="2176523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GB" altLang="zh-CN" dirty="0"/>
              <a:t>UML</a:t>
            </a:r>
            <a:r>
              <a:rPr kumimoji="1" lang="zh-CN" altLang="en-US" dirty="0"/>
              <a:t>具有以下特点：</a:t>
            </a:r>
          </a:p>
          <a:p>
            <a:r>
              <a:rPr kumimoji="1" lang="zh-CN" altLang="en-US" dirty="0"/>
              <a:t>　　</a:t>
            </a:r>
            <a:r>
              <a:rPr kumimoji="1" lang="en-US" altLang="zh-CN" dirty="0"/>
              <a:t>(1)</a:t>
            </a:r>
            <a:r>
              <a:rPr kumimoji="1" lang="zh-CN" altLang="en-US" dirty="0"/>
              <a:t>面向对象。</a:t>
            </a:r>
            <a:r>
              <a:rPr kumimoji="1" lang="en-GB" altLang="zh-CN" dirty="0"/>
              <a:t>UML</a:t>
            </a:r>
            <a:r>
              <a:rPr kumimoji="1" lang="zh-CN" altLang="en-US" dirty="0"/>
              <a:t>支持面向对象技术的主要概念，提供了一批基本的模型元素的表示图形和方法，能简洁明了地表达面向对象的各种概念。</a:t>
            </a:r>
          </a:p>
          <a:p>
            <a:r>
              <a:rPr kumimoji="1" lang="zh-CN" altLang="en-US" dirty="0"/>
              <a:t>　　</a:t>
            </a:r>
            <a:r>
              <a:rPr kumimoji="1" lang="en-US" altLang="zh-CN" dirty="0"/>
              <a:t>(2)</a:t>
            </a:r>
            <a:r>
              <a:rPr kumimoji="1" lang="zh-CN" altLang="en-US" dirty="0"/>
              <a:t>可视化，表示能力强。通过</a:t>
            </a:r>
            <a:r>
              <a:rPr kumimoji="1" lang="en-GB" altLang="zh-CN" dirty="0"/>
              <a:t>UML</a:t>
            </a:r>
            <a:r>
              <a:rPr kumimoji="1" lang="zh-CN" altLang="en-US" dirty="0"/>
              <a:t>的模型图能清晰地表示系统的逻辑模型和实现模型。可用于各种复杂系统的建模。</a:t>
            </a:r>
          </a:p>
          <a:p>
            <a:r>
              <a:rPr kumimoji="1" lang="zh-CN" altLang="en-US" dirty="0"/>
              <a:t>　　</a:t>
            </a:r>
            <a:r>
              <a:rPr kumimoji="1" lang="en-US" altLang="zh-CN" dirty="0"/>
              <a:t>(3)</a:t>
            </a:r>
            <a:r>
              <a:rPr kumimoji="1" lang="zh-CN" altLang="en-US" dirty="0"/>
              <a:t>独立于过程。</a:t>
            </a:r>
            <a:r>
              <a:rPr kumimoji="1" lang="en-GB" altLang="zh-CN" dirty="0"/>
              <a:t>UML</a:t>
            </a:r>
            <a:r>
              <a:rPr kumimoji="1" lang="zh-CN" altLang="en-US" dirty="0"/>
              <a:t>是系统建模语言，独立于开发过程。</a:t>
            </a:r>
          </a:p>
          <a:p>
            <a:r>
              <a:rPr kumimoji="1" lang="zh-CN" altLang="en-US" dirty="0"/>
              <a:t>　　</a:t>
            </a:r>
            <a:r>
              <a:rPr kumimoji="1" lang="en-US" altLang="zh-CN" dirty="0"/>
              <a:t>(4)</a:t>
            </a:r>
            <a:r>
              <a:rPr kumimoji="1" lang="zh-CN" altLang="en-US" dirty="0"/>
              <a:t>独立于程序设计语言。用</a:t>
            </a:r>
            <a:r>
              <a:rPr kumimoji="1" lang="en-GB" altLang="zh-CN" dirty="0"/>
              <a:t>UML</a:t>
            </a:r>
            <a:r>
              <a:rPr kumimoji="1" lang="zh-CN" altLang="en-US" dirty="0"/>
              <a:t>建立的软件系统模型可以用</a:t>
            </a:r>
            <a:r>
              <a:rPr kumimoji="1" lang="en-GB" altLang="zh-CN" dirty="0"/>
              <a:t>Java</a:t>
            </a:r>
            <a:r>
              <a:rPr kumimoji="1" lang="zh-CN" altLang="en-GB" dirty="0"/>
              <a:t>、</a:t>
            </a:r>
            <a:r>
              <a:rPr kumimoji="1" lang="en-GB" altLang="zh-CN" dirty="0"/>
              <a:t>VC++</a:t>
            </a:r>
            <a:r>
              <a:rPr kumimoji="1" lang="zh-CN" altLang="en-GB" dirty="0"/>
              <a:t>、</a:t>
            </a:r>
            <a:r>
              <a:rPr kumimoji="1" lang="en-GB" altLang="zh-CN" dirty="0" err="1"/>
              <a:t>dephi</a:t>
            </a:r>
            <a:r>
              <a:rPr kumimoji="1" lang="zh-CN" altLang="en-US" dirty="0"/>
              <a:t>等任何一种面向对象的程序设计来实现。</a:t>
            </a:r>
          </a:p>
          <a:p>
            <a:r>
              <a:rPr kumimoji="1" lang="zh-CN" altLang="en-US" dirty="0"/>
              <a:t>　　</a:t>
            </a:r>
            <a:r>
              <a:rPr kumimoji="1" lang="en-US" altLang="zh-CN" dirty="0"/>
              <a:t>(5)</a:t>
            </a:r>
            <a:r>
              <a:rPr kumimoji="1" lang="zh-CN" altLang="en-US" dirty="0"/>
              <a:t>易于掌握使用。</a:t>
            </a:r>
            <a:r>
              <a:rPr kumimoji="1" lang="en-GB" altLang="zh-CN" dirty="0"/>
              <a:t>UML</a:t>
            </a:r>
            <a:r>
              <a:rPr kumimoji="1" lang="zh-CN" altLang="en-US" dirty="0"/>
              <a:t>图形结构清晰，建模简洁明了，容易掌握使用。</a:t>
            </a:r>
          </a:p>
          <a:p>
            <a:r>
              <a:rPr kumimoji="1" lang="zh-CN" altLang="en-US" dirty="0"/>
              <a:t>　　使用</a:t>
            </a:r>
            <a:r>
              <a:rPr kumimoji="1" lang="en-GB" altLang="zh-CN" dirty="0"/>
              <a:t>UML</a:t>
            </a:r>
            <a:r>
              <a:rPr kumimoji="1" lang="zh-CN" altLang="en-US" dirty="0"/>
              <a:t>进行系统分析和设计，可以加速开发进程，提高代码质量，支持动态的业务需求。</a:t>
            </a:r>
            <a:r>
              <a:rPr kumimoji="1" lang="en-GB" altLang="zh-CN" dirty="0"/>
              <a:t>UML</a:t>
            </a:r>
            <a:r>
              <a:rPr kumimoji="1" lang="zh-CN" altLang="en-US" dirty="0"/>
              <a:t>适用于各种规模的系统开发。能促进软件复用，方便地集成已有的系统，并能有效处理开发中的各种风险。</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15</a:t>
            </a:fld>
            <a:endParaRPr lang="zh-CN" altLang="en-US"/>
          </a:p>
        </p:txBody>
      </p:sp>
    </p:spTree>
    <p:extLst>
      <p:ext uri="{BB962C8B-B14F-4D97-AF65-F5344CB8AC3E}">
        <p14:creationId xmlns:p14="http://schemas.microsoft.com/office/powerpoint/2010/main" val="1453277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GB" altLang="zh-CN" dirty="0"/>
              <a:t>UML</a:t>
            </a:r>
            <a:r>
              <a:rPr kumimoji="1" lang="zh-CN" altLang="en-US" dirty="0"/>
              <a:t>具有以下特点：</a:t>
            </a:r>
          </a:p>
          <a:p>
            <a:r>
              <a:rPr kumimoji="1" lang="zh-CN" altLang="en-US" dirty="0"/>
              <a:t>　　</a:t>
            </a:r>
            <a:r>
              <a:rPr kumimoji="1" lang="en-US" altLang="zh-CN" dirty="0"/>
              <a:t>(1)</a:t>
            </a:r>
            <a:r>
              <a:rPr kumimoji="1" lang="zh-CN" altLang="en-US" dirty="0"/>
              <a:t>面向对象。</a:t>
            </a:r>
            <a:r>
              <a:rPr kumimoji="1" lang="en-GB" altLang="zh-CN" dirty="0"/>
              <a:t>UML</a:t>
            </a:r>
            <a:r>
              <a:rPr kumimoji="1" lang="zh-CN" altLang="en-US" dirty="0"/>
              <a:t>支持面向对象技术的主要概念，提供了一批基本的模型元素的表示图形和方法，能简洁明了地表达面向对象的各种概念。</a:t>
            </a:r>
          </a:p>
          <a:p>
            <a:r>
              <a:rPr kumimoji="1" lang="zh-CN" altLang="en-US" dirty="0"/>
              <a:t>　　</a:t>
            </a:r>
            <a:r>
              <a:rPr kumimoji="1" lang="en-US" altLang="zh-CN" dirty="0"/>
              <a:t>(2)</a:t>
            </a:r>
            <a:r>
              <a:rPr kumimoji="1" lang="zh-CN" altLang="en-US" dirty="0"/>
              <a:t>可视化，表示能力强。通过</a:t>
            </a:r>
            <a:r>
              <a:rPr kumimoji="1" lang="en-GB" altLang="zh-CN" dirty="0"/>
              <a:t>UML</a:t>
            </a:r>
            <a:r>
              <a:rPr kumimoji="1" lang="zh-CN" altLang="en-US" dirty="0"/>
              <a:t>的模型图能清晰地表示系统的逻辑模型和实现模型。可用于各种复杂系统的建模。</a:t>
            </a:r>
          </a:p>
          <a:p>
            <a:r>
              <a:rPr kumimoji="1" lang="zh-CN" altLang="en-US" dirty="0"/>
              <a:t>　　</a:t>
            </a:r>
            <a:r>
              <a:rPr kumimoji="1" lang="en-US" altLang="zh-CN" dirty="0"/>
              <a:t>(3)</a:t>
            </a:r>
            <a:r>
              <a:rPr kumimoji="1" lang="zh-CN" altLang="en-US" dirty="0"/>
              <a:t>独立于过程。</a:t>
            </a:r>
            <a:r>
              <a:rPr kumimoji="1" lang="en-GB" altLang="zh-CN" dirty="0"/>
              <a:t>UML</a:t>
            </a:r>
            <a:r>
              <a:rPr kumimoji="1" lang="zh-CN" altLang="en-US" dirty="0"/>
              <a:t>是系统建模语言，独立于开发过程。</a:t>
            </a:r>
          </a:p>
          <a:p>
            <a:r>
              <a:rPr kumimoji="1" lang="zh-CN" altLang="en-US" dirty="0"/>
              <a:t>　　</a:t>
            </a:r>
            <a:r>
              <a:rPr kumimoji="1" lang="en-US" altLang="zh-CN" dirty="0"/>
              <a:t>(4)</a:t>
            </a:r>
            <a:r>
              <a:rPr kumimoji="1" lang="zh-CN" altLang="en-US" dirty="0"/>
              <a:t>独立于程序设计语言。用</a:t>
            </a:r>
            <a:r>
              <a:rPr kumimoji="1" lang="en-GB" altLang="zh-CN" dirty="0"/>
              <a:t>UML</a:t>
            </a:r>
            <a:r>
              <a:rPr kumimoji="1" lang="zh-CN" altLang="en-US" dirty="0"/>
              <a:t>建立的软件系统模型可以用</a:t>
            </a:r>
            <a:r>
              <a:rPr kumimoji="1" lang="en-GB" altLang="zh-CN" dirty="0"/>
              <a:t>Java</a:t>
            </a:r>
            <a:r>
              <a:rPr kumimoji="1" lang="zh-CN" altLang="en-GB" dirty="0"/>
              <a:t>、</a:t>
            </a:r>
            <a:r>
              <a:rPr kumimoji="1" lang="en-GB" altLang="zh-CN" dirty="0"/>
              <a:t>VC++</a:t>
            </a:r>
            <a:r>
              <a:rPr kumimoji="1" lang="zh-CN" altLang="en-GB" dirty="0"/>
              <a:t>、</a:t>
            </a:r>
            <a:r>
              <a:rPr kumimoji="1" lang="en-GB" altLang="zh-CN" dirty="0" err="1"/>
              <a:t>dephi</a:t>
            </a:r>
            <a:r>
              <a:rPr kumimoji="1" lang="zh-CN" altLang="en-US" dirty="0"/>
              <a:t>等任何一种面向对象的程序设计来实现。</a:t>
            </a:r>
          </a:p>
          <a:p>
            <a:r>
              <a:rPr kumimoji="1" lang="zh-CN" altLang="en-US" dirty="0"/>
              <a:t>　　</a:t>
            </a:r>
            <a:r>
              <a:rPr kumimoji="1" lang="en-US" altLang="zh-CN" dirty="0"/>
              <a:t>(5)</a:t>
            </a:r>
            <a:r>
              <a:rPr kumimoji="1" lang="zh-CN" altLang="en-US" dirty="0"/>
              <a:t>易于掌握使用。</a:t>
            </a:r>
            <a:r>
              <a:rPr kumimoji="1" lang="en-GB" altLang="zh-CN" dirty="0"/>
              <a:t>UML</a:t>
            </a:r>
            <a:r>
              <a:rPr kumimoji="1" lang="zh-CN" altLang="en-US" dirty="0"/>
              <a:t>图形结构清晰，建模简洁明了，容易掌握使用。</a:t>
            </a:r>
          </a:p>
          <a:p>
            <a:r>
              <a:rPr kumimoji="1" lang="zh-CN" altLang="en-US" dirty="0"/>
              <a:t>　　使用</a:t>
            </a:r>
            <a:r>
              <a:rPr kumimoji="1" lang="en-GB" altLang="zh-CN" dirty="0"/>
              <a:t>UML</a:t>
            </a:r>
            <a:r>
              <a:rPr kumimoji="1" lang="zh-CN" altLang="en-US" dirty="0"/>
              <a:t>进行系统分析和设计，可以加速开发进程，提高代码质量，支持动态的业务需求。</a:t>
            </a:r>
            <a:r>
              <a:rPr kumimoji="1" lang="en-GB" altLang="zh-CN" dirty="0"/>
              <a:t>UML</a:t>
            </a:r>
            <a:r>
              <a:rPr kumimoji="1" lang="zh-CN" altLang="en-US" dirty="0"/>
              <a:t>适用于各种规模的系统开发。能促进软件复用，方便地集成已有的系统，并能有效处理开发中的各种风险。</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16</a:t>
            </a:fld>
            <a:endParaRPr lang="zh-CN" altLang="en-US"/>
          </a:p>
        </p:txBody>
      </p:sp>
    </p:spTree>
    <p:extLst>
      <p:ext uri="{BB962C8B-B14F-4D97-AF65-F5344CB8AC3E}">
        <p14:creationId xmlns:p14="http://schemas.microsoft.com/office/powerpoint/2010/main" val="69055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GB" altLang="zh-CN" dirty="0"/>
              <a:t>UML</a:t>
            </a:r>
            <a:r>
              <a:rPr kumimoji="1" lang="zh-CN" altLang="en-US" dirty="0"/>
              <a:t>具有以下特点：</a:t>
            </a:r>
          </a:p>
          <a:p>
            <a:r>
              <a:rPr kumimoji="1" lang="zh-CN" altLang="en-US" dirty="0"/>
              <a:t>　　</a:t>
            </a:r>
            <a:r>
              <a:rPr kumimoji="1" lang="en-US" altLang="zh-CN" dirty="0"/>
              <a:t>(1)</a:t>
            </a:r>
            <a:r>
              <a:rPr kumimoji="1" lang="zh-CN" altLang="en-US" dirty="0"/>
              <a:t>面向对象。</a:t>
            </a:r>
            <a:r>
              <a:rPr kumimoji="1" lang="en-GB" altLang="zh-CN" dirty="0"/>
              <a:t>UML</a:t>
            </a:r>
            <a:r>
              <a:rPr kumimoji="1" lang="zh-CN" altLang="en-US" dirty="0"/>
              <a:t>支持面向对象技术的主要概念，提供了一批基本的模型元素的表示图形和方法，能简洁明了地表达面向对象的各种概念。</a:t>
            </a:r>
          </a:p>
          <a:p>
            <a:r>
              <a:rPr kumimoji="1" lang="zh-CN" altLang="en-US" dirty="0"/>
              <a:t>　　</a:t>
            </a:r>
            <a:r>
              <a:rPr kumimoji="1" lang="en-US" altLang="zh-CN" dirty="0"/>
              <a:t>(2)</a:t>
            </a:r>
            <a:r>
              <a:rPr kumimoji="1" lang="zh-CN" altLang="en-US" dirty="0"/>
              <a:t>可视化，表示能力强。通过</a:t>
            </a:r>
            <a:r>
              <a:rPr kumimoji="1" lang="en-GB" altLang="zh-CN" dirty="0"/>
              <a:t>UML</a:t>
            </a:r>
            <a:r>
              <a:rPr kumimoji="1" lang="zh-CN" altLang="en-US" dirty="0"/>
              <a:t>的模型图能清晰地表示系统的逻辑模型和实现模型。可用于各种复杂系统的建模。</a:t>
            </a:r>
          </a:p>
          <a:p>
            <a:r>
              <a:rPr kumimoji="1" lang="zh-CN" altLang="en-US" dirty="0"/>
              <a:t>　　</a:t>
            </a:r>
            <a:r>
              <a:rPr kumimoji="1" lang="en-US" altLang="zh-CN" dirty="0"/>
              <a:t>(3)</a:t>
            </a:r>
            <a:r>
              <a:rPr kumimoji="1" lang="zh-CN" altLang="en-US" dirty="0"/>
              <a:t>独立于过程。</a:t>
            </a:r>
            <a:r>
              <a:rPr kumimoji="1" lang="en-GB" altLang="zh-CN" dirty="0"/>
              <a:t>UML</a:t>
            </a:r>
            <a:r>
              <a:rPr kumimoji="1" lang="zh-CN" altLang="en-US" dirty="0"/>
              <a:t>是系统建模语言，独立于开发过程。</a:t>
            </a:r>
          </a:p>
          <a:p>
            <a:r>
              <a:rPr kumimoji="1" lang="zh-CN" altLang="en-US" dirty="0"/>
              <a:t>　　</a:t>
            </a:r>
            <a:r>
              <a:rPr kumimoji="1" lang="en-US" altLang="zh-CN" dirty="0"/>
              <a:t>(4)</a:t>
            </a:r>
            <a:r>
              <a:rPr kumimoji="1" lang="zh-CN" altLang="en-US" dirty="0"/>
              <a:t>独立于程序设计语言。用</a:t>
            </a:r>
            <a:r>
              <a:rPr kumimoji="1" lang="en-GB" altLang="zh-CN" dirty="0"/>
              <a:t>UML</a:t>
            </a:r>
            <a:r>
              <a:rPr kumimoji="1" lang="zh-CN" altLang="en-US" dirty="0"/>
              <a:t>建立的软件系统模型可以用</a:t>
            </a:r>
            <a:r>
              <a:rPr kumimoji="1" lang="en-GB" altLang="zh-CN" dirty="0"/>
              <a:t>Java</a:t>
            </a:r>
            <a:r>
              <a:rPr kumimoji="1" lang="zh-CN" altLang="en-GB" dirty="0"/>
              <a:t>、</a:t>
            </a:r>
            <a:r>
              <a:rPr kumimoji="1" lang="en-GB" altLang="zh-CN" dirty="0"/>
              <a:t>VC++</a:t>
            </a:r>
            <a:r>
              <a:rPr kumimoji="1" lang="zh-CN" altLang="en-GB" dirty="0"/>
              <a:t>、</a:t>
            </a:r>
            <a:r>
              <a:rPr kumimoji="1" lang="en-GB" altLang="zh-CN" dirty="0" err="1"/>
              <a:t>dephi</a:t>
            </a:r>
            <a:r>
              <a:rPr kumimoji="1" lang="zh-CN" altLang="en-US" dirty="0"/>
              <a:t>等任何一种面向对象的程序设计来实现。</a:t>
            </a:r>
          </a:p>
          <a:p>
            <a:r>
              <a:rPr kumimoji="1" lang="zh-CN" altLang="en-US" dirty="0"/>
              <a:t>　　</a:t>
            </a:r>
            <a:r>
              <a:rPr kumimoji="1" lang="en-US" altLang="zh-CN" dirty="0"/>
              <a:t>(5)</a:t>
            </a:r>
            <a:r>
              <a:rPr kumimoji="1" lang="zh-CN" altLang="en-US" dirty="0"/>
              <a:t>易于掌握使用。</a:t>
            </a:r>
            <a:r>
              <a:rPr kumimoji="1" lang="en-GB" altLang="zh-CN" dirty="0"/>
              <a:t>UML</a:t>
            </a:r>
            <a:r>
              <a:rPr kumimoji="1" lang="zh-CN" altLang="en-US" dirty="0"/>
              <a:t>图形结构清晰，建模简洁明了，容易掌握使用。</a:t>
            </a:r>
          </a:p>
          <a:p>
            <a:r>
              <a:rPr kumimoji="1" lang="zh-CN" altLang="en-US" dirty="0"/>
              <a:t>　　使用</a:t>
            </a:r>
            <a:r>
              <a:rPr kumimoji="1" lang="en-GB" altLang="zh-CN" dirty="0"/>
              <a:t>UML</a:t>
            </a:r>
            <a:r>
              <a:rPr kumimoji="1" lang="zh-CN" altLang="en-US" dirty="0"/>
              <a:t>进行系统分析和设计，可以加速开发进程，提高代码质量，支持动态的业务需求。</a:t>
            </a:r>
            <a:r>
              <a:rPr kumimoji="1" lang="en-GB" altLang="zh-CN" dirty="0"/>
              <a:t>UML</a:t>
            </a:r>
            <a:r>
              <a:rPr kumimoji="1" lang="zh-CN" altLang="en-US" dirty="0"/>
              <a:t>适用于各种规模的系统开发。能促进软件复用，方便地集成已有的系统，并能有效处理开发中的各种风险。</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17</a:t>
            </a:fld>
            <a:endParaRPr lang="zh-CN" altLang="en-US"/>
          </a:p>
        </p:txBody>
      </p:sp>
    </p:spTree>
    <p:extLst>
      <p:ext uri="{BB962C8B-B14F-4D97-AF65-F5344CB8AC3E}">
        <p14:creationId xmlns:p14="http://schemas.microsoft.com/office/powerpoint/2010/main" val="25687288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GB" altLang="zh-CN" dirty="0"/>
              <a:t>UML</a:t>
            </a:r>
            <a:r>
              <a:rPr kumimoji="1" lang="zh-CN" altLang="en-US" dirty="0"/>
              <a:t>具有以下特点：</a:t>
            </a:r>
          </a:p>
          <a:p>
            <a:r>
              <a:rPr kumimoji="1" lang="zh-CN" altLang="en-US" dirty="0"/>
              <a:t>　　</a:t>
            </a:r>
            <a:r>
              <a:rPr kumimoji="1" lang="en-US" altLang="zh-CN" dirty="0"/>
              <a:t>(1)</a:t>
            </a:r>
            <a:r>
              <a:rPr kumimoji="1" lang="zh-CN" altLang="en-US" dirty="0"/>
              <a:t>面向对象。</a:t>
            </a:r>
            <a:r>
              <a:rPr kumimoji="1" lang="en-GB" altLang="zh-CN" dirty="0"/>
              <a:t>UML</a:t>
            </a:r>
            <a:r>
              <a:rPr kumimoji="1" lang="zh-CN" altLang="en-US" dirty="0"/>
              <a:t>支持面向对象技术的主要概念，提供了一批基本的模型元素的表示图形和方法，能简洁明了地表达面向对象的各种概念。</a:t>
            </a:r>
          </a:p>
          <a:p>
            <a:r>
              <a:rPr kumimoji="1" lang="zh-CN" altLang="en-US" dirty="0"/>
              <a:t>　　</a:t>
            </a:r>
            <a:r>
              <a:rPr kumimoji="1" lang="en-US" altLang="zh-CN" dirty="0"/>
              <a:t>(2)</a:t>
            </a:r>
            <a:r>
              <a:rPr kumimoji="1" lang="zh-CN" altLang="en-US" dirty="0"/>
              <a:t>可视化，表示能力强。通过</a:t>
            </a:r>
            <a:r>
              <a:rPr kumimoji="1" lang="en-GB" altLang="zh-CN" dirty="0"/>
              <a:t>UML</a:t>
            </a:r>
            <a:r>
              <a:rPr kumimoji="1" lang="zh-CN" altLang="en-US" dirty="0"/>
              <a:t>的模型图能清晰地表示系统的逻辑模型和实现模型。可用于各种复杂系统的建模。</a:t>
            </a:r>
          </a:p>
          <a:p>
            <a:r>
              <a:rPr kumimoji="1" lang="zh-CN" altLang="en-US" dirty="0"/>
              <a:t>　　</a:t>
            </a:r>
            <a:r>
              <a:rPr kumimoji="1" lang="en-US" altLang="zh-CN" dirty="0"/>
              <a:t>(3)</a:t>
            </a:r>
            <a:r>
              <a:rPr kumimoji="1" lang="zh-CN" altLang="en-US" dirty="0"/>
              <a:t>独立于过程。</a:t>
            </a:r>
            <a:r>
              <a:rPr kumimoji="1" lang="en-GB" altLang="zh-CN" dirty="0"/>
              <a:t>UML</a:t>
            </a:r>
            <a:r>
              <a:rPr kumimoji="1" lang="zh-CN" altLang="en-US" dirty="0"/>
              <a:t>是系统建模语言，独立于开发过程。</a:t>
            </a:r>
          </a:p>
          <a:p>
            <a:r>
              <a:rPr kumimoji="1" lang="zh-CN" altLang="en-US" dirty="0"/>
              <a:t>　　</a:t>
            </a:r>
            <a:r>
              <a:rPr kumimoji="1" lang="en-US" altLang="zh-CN" dirty="0"/>
              <a:t>(4)</a:t>
            </a:r>
            <a:r>
              <a:rPr kumimoji="1" lang="zh-CN" altLang="en-US" dirty="0"/>
              <a:t>独立于程序设计语言。用</a:t>
            </a:r>
            <a:r>
              <a:rPr kumimoji="1" lang="en-GB" altLang="zh-CN" dirty="0"/>
              <a:t>UML</a:t>
            </a:r>
            <a:r>
              <a:rPr kumimoji="1" lang="zh-CN" altLang="en-US" dirty="0"/>
              <a:t>建立的软件系统模型可以用</a:t>
            </a:r>
            <a:r>
              <a:rPr kumimoji="1" lang="en-GB" altLang="zh-CN" dirty="0"/>
              <a:t>Java</a:t>
            </a:r>
            <a:r>
              <a:rPr kumimoji="1" lang="zh-CN" altLang="en-GB" dirty="0"/>
              <a:t>、</a:t>
            </a:r>
            <a:r>
              <a:rPr kumimoji="1" lang="en-GB" altLang="zh-CN" dirty="0"/>
              <a:t>VC++</a:t>
            </a:r>
            <a:r>
              <a:rPr kumimoji="1" lang="zh-CN" altLang="en-GB" dirty="0"/>
              <a:t>、</a:t>
            </a:r>
            <a:r>
              <a:rPr kumimoji="1" lang="en-GB" altLang="zh-CN" dirty="0" err="1"/>
              <a:t>dephi</a:t>
            </a:r>
            <a:r>
              <a:rPr kumimoji="1" lang="zh-CN" altLang="en-US" dirty="0"/>
              <a:t>等任何一种面向对象的程序设计来实现。</a:t>
            </a:r>
          </a:p>
          <a:p>
            <a:r>
              <a:rPr kumimoji="1" lang="zh-CN" altLang="en-US" dirty="0"/>
              <a:t>　　</a:t>
            </a:r>
            <a:r>
              <a:rPr kumimoji="1" lang="en-US" altLang="zh-CN" dirty="0"/>
              <a:t>(5)</a:t>
            </a:r>
            <a:r>
              <a:rPr kumimoji="1" lang="zh-CN" altLang="en-US" dirty="0"/>
              <a:t>易于掌握使用。</a:t>
            </a:r>
            <a:r>
              <a:rPr kumimoji="1" lang="en-GB" altLang="zh-CN" dirty="0"/>
              <a:t>UML</a:t>
            </a:r>
            <a:r>
              <a:rPr kumimoji="1" lang="zh-CN" altLang="en-US" dirty="0"/>
              <a:t>图形结构清晰，建模简洁明了，容易掌握使用。</a:t>
            </a:r>
          </a:p>
          <a:p>
            <a:r>
              <a:rPr kumimoji="1" lang="zh-CN" altLang="en-US" dirty="0"/>
              <a:t>　　使用</a:t>
            </a:r>
            <a:r>
              <a:rPr kumimoji="1" lang="en-GB" altLang="zh-CN" dirty="0"/>
              <a:t>UML</a:t>
            </a:r>
            <a:r>
              <a:rPr kumimoji="1" lang="zh-CN" altLang="en-US" dirty="0"/>
              <a:t>进行系统分析和设计，可以加速开发进程，提高代码质量，支持动态的业务需求。</a:t>
            </a:r>
            <a:r>
              <a:rPr kumimoji="1" lang="en-GB" altLang="zh-CN" dirty="0"/>
              <a:t>UML</a:t>
            </a:r>
            <a:r>
              <a:rPr kumimoji="1" lang="zh-CN" altLang="en-US" dirty="0"/>
              <a:t>适用于各种规模的系统开发。能促进软件复用，方便地集成已有的系统，并能有效处理开发中的各种风险。</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18</a:t>
            </a:fld>
            <a:endParaRPr lang="zh-CN" altLang="en-US"/>
          </a:p>
        </p:txBody>
      </p:sp>
    </p:spTree>
    <p:extLst>
      <p:ext uri="{BB962C8B-B14F-4D97-AF65-F5344CB8AC3E}">
        <p14:creationId xmlns:p14="http://schemas.microsoft.com/office/powerpoint/2010/main" val="22503323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GB" altLang="zh-CN" dirty="0"/>
              <a:t>UML</a:t>
            </a:r>
            <a:r>
              <a:rPr kumimoji="1" lang="zh-CN" altLang="en-US" dirty="0"/>
              <a:t>具有以下特点：</a:t>
            </a:r>
          </a:p>
          <a:p>
            <a:r>
              <a:rPr kumimoji="1" lang="zh-CN" altLang="en-US" dirty="0"/>
              <a:t>　　</a:t>
            </a:r>
            <a:r>
              <a:rPr kumimoji="1" lang="en-US" altLang="zh-CN" dirty="0"/>
              <a:t>(1)</a:t>
            </a:r>
            <a:r>
              <a:rPr kumimoji="1" lang="zh-CN" altLang="en-US" dirty="0"/>
              <a:t>面向对象。</a:t>
            </a:r>
            <a:r>
              <a:rPr kumimoji="1" lang="en-GB" altLang="zh-CN" dirty="0"/>
              <a:t>UML</a:t>
            </a:r>
            <a:r>
              <a:rPr kumimoji="1" lang="zh-CN" altLang="en-US" dirty="0"/>
              <a:t>支持面向对象技术的主要概念，提供了一批基本的模型元素的表示图形和方法，能简洁明了地表达面向对象的各种概念。</a:t>
            </a:r>
          </a:p>
          <a:p>
            <a:r>
              <a:rPr kumimoji="1" lang="zh-CN" altLang="en-US" dirty="0"/>
              <a:t>　　</a:t>
            </a:r>
            <a:r>
              <a:rPr kumimoji="1" lang="en-US" altLang="zh-CN" dirty="0"/>
              <a:t>(2)</a:t>
            </a:r>
            <a:r>
              <a:rPr kumimoji="1" lang="zh-CN" altLang="en-US" dirty="0"/>
              <a:t>可视化，表示能力强。通过</a:t>
            </a:r>
            <a:r>
              <a:rPr kumimoji="1" lang="en-GB" altLang="zh-CN" dirty="0"/>
              <a:t>UML</a:t>
            </a:r>
            <a:r>
              <a:rPr kumimoji="1" lang="zh-CN" altLang="en-US" dirty="0"/>
              <a:t>的模型图能清晰地表示系统的逻辑模型和实现模型。可用于各种复杂系统的建模。</a:t>
            </a:r>
          </a:p>
          <a:p>
            <a:r>
              <a:rPr kumimoji="1" lang="zh-CN" altLang="en-US" dirty="0"/>
              <a:t>　　</a:t>
            </a:r>
            <a:r>
              <a:rPr kumimoji="1" lang="en-US" altLang="zh-CN" dirty="0"/>
              <a:t>(3)</a:t>
            </a:r>
            <a:r>
              <a:rPr kumimoji="1" lang="zh-CN" altLang="en-US" dirty="0"/>
              <a:t>独立于过程。</a:t>
            </a:r>
            <a:r>
              <a:rPr kumimoji="1" lang="en-GB" altLang="zh-CN" dirty="0"/>
              <a:t>UML</a:t>
            </a:r>
            <a:r>
              <a:rPr kumimoji="1" lang="zh-CN" altLang="en-US" dirty="0"/>
              <a:t>是系统建模语言，独立于开发过程。</a:t>
            </a:r>
          </a:p>
          <a:p>
            <a:r>
              <a:rPr kumimoji="1" lang="zh-CN" altLang="en-US" dirty="0"/>
              <a:t>　　</a:t>
            </a:r>
            <a:r>
              <a:rPr kumimoji="1" lang="en-US" altLang="zh-CN" dirty="0"/>
              <a:t>(4)</a:t>
            </a:r>
            <a:r>
              <a:rPr kumimoji="1" lang="zh-CN" altLang="en-US" dirty="0"/>
              <a:t>独立于程序设计语言。用</a:t>
            </a:r>
            <a:r>
              <a:rPr kumimoji="1" lang="en-GB" altLang="zh-CN" dirty="0"/>
              <a:t>UML</a:t>
            </a:r>
            <a:r>
              <a:rPr kumimoji="1" lang="zh-CN" altLang="en-US" dirty="0"/>
              <a:t>建立的软件系统模型可以用</a:t>
            </a:r>
            <a:r>
              <a:rPr kumimoji="1" lang="en-GB" altLang="zh-CN" dirty="0"/>
              <a:t>Java</a:t>
            </a:r>
            <a:r>
              <a:rPr kumimoji="1" lang="zh-CN" altLang="en-GB" dirty="0"/>
              <a:t>、</a:t>
            </a:r>
            <a:r>
              <a:rPr kumimoji="1" lang="en-GB" altLang="zh-CN" dirty="0"/>
              <a:t>VC++</a:t>
            </a:r>
            <a:r>
              <a:rPr kumimoji="1" lang="zh-CN" altLang="en-GB" dirty="0"/>
              <a:t>、</a:t>
            </a:r>
            <a:r>
              <a:rPr kumimoji="1" lang="en-GB" altLang="zh-CN" dirty="0" err="1"/>
              <a:t>dephi</a:t>
            </a:r>
            <a:r>
              <a:rPr kumimoji="1" lang="zh-CN" altLang="en-US" dirty="0"/>
              <a:t>等任何一种面向对象的程序设计来实现。</a:t>
            </a:r>
          </a:p>
          <a:p>
            <a:r>
              <a:rPr kumimoji="1" lang="zh-CN" altLang="en-US" dirty="0"/>
              <a:t>　　</a:t>
            </a:r>
            <a:r>
              <a:rPr kumimoji="1" lang="en-US" altLang="zh-CN" dirty="0"/>
              <a:t>(5)</a:t>
            </a:r>
            <a:r>
              <a:rPr kumimoji="1" lang="zh-CN" altLang="en-US" dirty="0"/>
              <a:t>易于掌握使用。</a:t>
            </a:r>
            <a:r>
              <a:rPr kumimoji="1" lang="en-GB" altLang="zh-CN" dirty="0"/>
              <a:t>UML</a:t>
            </a:r>
            <a:r>
              <a:rPr kumimoji="1" lang="zh-CN" altLang="en-US" dirty="0"/>
              <a:t>图形结构清晰，建模简洁明了，容易掌握使用。</a:t>
            </a:r>
          </a:p>
          <a:p>
            <a:r>
              <a:rPr kumimoji="1" lang="zh-CN" altLang="en-US" dirty="0"/>
              <a:t>　　使用</a:t>
            </a:r>
            <a:r>
              <a:rPr kumimoji="1" lang="en-GB" altLang="zh-CN" dirty="0"/>
              <a:t>UML</a:t>
            </a:r>
            <a:r>
              <a:rPr kumimoji="1" lang="zh-CN" altLang="en-US" dirty="0"/>
              <a:t>进行系统分析和设计，可以加速开发进程，提高代码质量，支持动态的业务需求。</a:t>
            </a:r>
            <a:r>
              <a:rPr kumimoji="1" lang="en-GB" altLang="zh-CN" dirty="0"/>
              <a:t>UML</a:t>
            </a:r>
            <a:r>
              <a:rPr kumimoji="1" lang="zh-CN" altLang="en-US" dirty="0"/>
              <a:t>适用于各种规模的系统开发。能促进软件复用，方便地集成已有的系统，并能有效处理开发中的各种风险。</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19</a:t>
            </a:fld>
            <a:endParaRPr lang="zh-CN" altLang="en-US"/>
          </a:p>
        </p:txBody>
      </p:sp>
    </p:spTree>
    <p:extLst>
      <p:ext uri="{BB962C8B-B14F-4D97-AF65-F5344CB8AC3E}">
        <p14:creationId xmlns:p14="http://schemas.microsoft.com/office/powerpoint/2010/main" val="36833166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GB" altLang="zh-CN" dirty="0"/>
              <a:t>UML</a:t>
            </a:r>
            <a:r>
              <a:rPr kumimoji="1" lang="zh-CN" altLang="en-US" dirty="0"/>
              <a:t>具有以下特点：</a:t>
            </a:r>
          </a:p>
          <a:p>
            <a:r>
              <a:rPr kumimoji="1" lang="zh-CN" altLang="en-US" dirty="0"/>
              <a:t>　　</a:t>
            </a:r>
            <a:r>
              <a:rPr kumimoji="1" lang="en-US" altLang="zh-CN" dirty="0"/>
              <a:t>(1)</a:t>
            </a:r>
            <a:r>
              <a:rPr kumimoji="1" lang="zh-CN" altLang="en-US" dirty="0"/>
              <a:t>面向对象。</a:t>
            </a:r>
            <a:r>
              <a:rPr kumimoji="1" lang="en-GB" altLang="zh-CN" dirty="0"/>
              <a:t>UML</a:t>
            </a:r>
            <a:r>
              <a:rPr kumimoji="1" lang="zh-CN" altLang="en-US" dirty="0"/>
              <a:t>支持面向对象技术的主要概念，提供了一批基本的模型元素的表示图形和方法，能简洁明了地表达面向对象的各种概念。</a:t>
            </a:r>
          </a:p>
          <a:p>
            <a:r>
              <a:rPr kumimoji="1" lang="zh-CN" altLang="en-US" dirty="0"/>
              <a:t>　　</a:t>
            </a:r>
            <a:r>
              <a:rPr kumimoji="1" lang="en-US" altLang="zh-CN" dirty="0"/>
              <a:t>(2)</a:t>
            </a:r>
            <a:r>
              <a:rPr kumimoji="1" lang="zh-CN" altLang="en-US" dirty="0"/>
              <a:t>可视化，表示能力强。通过</a:t>
            </a:r>
            <a:r>
              <a:rPr kumimoji="1" lang="en-GB" altLang="zh-CN" dirty="0"/>
              <a:t>UML</a:t>
            </a:r>
            <a:r>
              <a:rPr kumimoji="1" lang="zh-CN" altLang="en-US" dirty="0"/>
              <a:t>的模型图能清晰地表示系统的逻辑模型和实现模型。可用于各种复杂系统的建模。</a:t>
            </a:r>
          </a:p>
          <a:p>
            <a:r>
              <a:rPr kumimoji="1" lang="zh-CN" altLang="en-US" dirty="0"/>
              <a:t>　　</a:t>
            </a:r>
            <a:r>
              <a:rPr kumimoji="1" lang="en-US" altLang="zh-CN" dirty="0"/>
              <a:t>(3)</a:t>
            </a:r>
            <a:r>
              <a:rPr kumimoji="1" lang="zh-CN" altLang="en-US" dirty="0"/>
              <a:t>独立于过程。</a:t>
            </a:r>
            <a:r>
              <a:rPr kumimoji="1" lang="en-GB" altLang="zh-CN" dirty="0"/>
              <a:t>UML</a:t>
            </a:r>
            <a:r>
              <a:rPr kumimoji="1" lang="zh-CN" altLang="en-US" dirty="0"/>
              <a:t>是系统建模语言，独立于开发过程。</a:t>
            </a:r>
          </a:p>
          <a:p>
            <a:r>
              <a:rPr kumimoji="1" lang="zh-CN" altLang="en-US" dirty="0"/>
              <a:t>　　</a:t>
            </a:r>
            <a:r>
              <a:rPr kumimoji="1" lang="en-US" altLang="zh-CN" dirty="0"/>
              <a:t>(4)</a:t>
            </a:r>
            <a:r>
              <a:rPr kumimoji="1" lang="zh-CN" altLang="en-US" dirty="0"/>
              <a:t>独立于程序设计语言。用</a:t>
            </a:r>
            <a:r>
              <a:rPr kumimoji="1" lang="en-GB" altLang="zh-CN" dirty="0"/>
              <a:t>UML</a:t>
            </a:r>
            <a:r>
              <a:rPr kumimoji="1" lang="zh-CN" altLang="en-US" dirty="0"/>
              <a:t>建立的软件系统模型可以用</a:t>
            </a:r>
            <a:r>
              <a:rPr kumimoji="1" lang="en-GB" altLang="zh-CN" dirty="0"/>
              <a:t>Java</a:t>
            </a:r>
            <a:r>
              <a:rPr kumimoji="1" lang="zh-CN" altLang="en-GB" dirty="0"/>
              <a:t>、</a:t>
            </a:r>
            <a:r>
              <a:rPr kumimoji="1" lang="en-GB" altLang="zh-CN" dirty="0"/>
              <a:t>VC++</a:t>
            </a:r>
            <a:r>
              <a:rPr kumimoji="1" lang="zh-CN" altLang="en-GB" dirty="0"/>
              <a:t>、</a:t>
            </a:r>
            <a:r>
              <a:rPr kumimoji="1" lang="en-GB" altLang="zh-CN" dirty="0" err="1"/>
              <a:t>dephi</a:t>
            </a:r>
            <a:r>
              <a:rPr kumimoji="1" lang="zh-CN" altLang="en-US" dirty="0"/>
              <a:t>等任何一种面向对象的程序设计来实现。</a:t>
            </a:r>
          </a:p>
          <a:p>
            <a:r>
              <a:rPr kumimoji="1" lang="zh-CN" altLang="en-US" dirty="0"/>
              <a:t>　　</a:t>
            </a:r>
            <a:r>
              <a:rPr kumimoji="1" lang="en-US" altLang="zh-CN" dirty="0"/>
              <a:t>(5)</a:t>
            </a:r>
            <a:r>
              <a:rPr kumimoji="1" lang="zh-CN" altLang="en-US" dirty="0"/>
              <a:t>易于掌握使用。</a:t>
            </a:r>
            <a:r>
              <a:rPr kumimoji="1" lang="en-GB" altLang="zh-CN" dirty="0"/>
              <a:t>UML</a:t>
            </a:r>
            <a:r>
              <a:rPr kumimoji="1" lang="zh-CN" altLang="en-US" dirty="0"/>
              <a:t>图形结构清晰，建模简洁明了，容易掌握使用。</a:t>
            </a:r>
          </a:p>
          <a:p>
            <a:r>
              <a:rPr kumimoji="1" lang="zh-CN" altLang="en-US" dirty="0"/>
              <a:t>　　使用</a:t>
            </a:r>
            <a:r>
              <a:rPr kumimoji="1" lang="en-GB" altLang="zh-CN" dirty="0"/>
              <a:t>UML</a:t>
            </a:r>
            <a:r>
              <a:rPr kumimoji="1" lang="zh-CN" altLang="en-US" dirty="0"/>
              <a:t>进行系统分析和设计，可以加速开发进程，提高代码质量，支持动态的业务需求。</a:t>
            </a:r>
            <a:r>
              <a:rPr kumimoji="1" lang="en-GB" altLang="zh-CN" dirty="0"/>
              <a:t>UML</a:t>
            </a:r>
            <a:r>
              <a:rPr kumimoji="1" lang="zh-CN" altLang="en-US" dirty="0"/>
              <a:t>适用于各种规模的系统开发。能促进软件复用，方便地集成已有的系统，并能有效处理开发中的各种风险。</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20</a:t>
            </a:fld>
            <a:endParaRPr lang="zh-CN" altLang="en-US"/>
          </a:p>
        </p:txBody>
      </p:sp>
    </p:spTree>
    <p:extLst>
      <p:ext uri="{BB962C8B-B14F-4D97-AF65-F5344CB8AC3E}">
        <p14:creationId xmlns:p14="http://schemas.microsoft.com/office/powerpoint/2010/main" val="10148814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GB" altLang="zh-CN" dirty="0"/>
              <a:t>UML</a:t>
            </a:r>
            <a:r>
              <a:rPr kumimoji="1" lang="zh-CN" altLang="en-US" dirty="0"/>
              <a:t>具有以下特点：</a:t>
            </a:r>
          </a:p>
          <a:p>
            <a:r>
              <a:rPr kumimoji="1" lang="zh-CN" altLang="en-US" dirty="0"/>
              <a:t>　　</a:t>
            </a:r>
            <a:r>
              <a:rPr kumimoji="1" lang="en-US" altLang="zh-CN" dirty="0"/>
              <a:t>(1)</a:t>
            </a:r>
            <a:r>
              <a:rPr kumimoji="1" lang="zh-CN" altLang="en-US" dirty="0"/>
              <a:t>面向对象。</a:t>
            </a:r>
            <a:r>
              <a:rPr kumimoji="1" lang="en-GB" altLang="zh-CN" dirty="0"/>
              <a:t>UML</a:t>
            </a:r>
            <a:r>
              <a:rPr kumimoji="1" lang="zh-CN" altLang="en-US" dirty="0"/>
              <a:t>支持面向对象技术的主要概念，提供了一批基本的模型元素的表示图形和方法，能简洁明了地表达面向对象的各种概念。</a:t>
            </a:r>
          </a:p>
          <a:p>
            <a:r>
              <a:rPr kumimoji="1" lang="zh-CN" altLang="en-US" dirty="0"/>
              <a:t>　　</a:t>
            </a:r>
            <a:r>
              <a:rPr kumimoji="1" lang="en-US" altLang="zh-CN" dirty="0"/>
              <a:t>(2)</a:t>
            </a:r>
            <a:r>
              <a:rPr kumimoji="1" lang="zh-CN" altLang="en-US" dirty="0"/>
              <a:t>可视化，表示能力强。通过</a:t>
            </a:r>
            <a:r>
              <a:rPr kumimoji="1" lang="en-GB" altLang="zh-CN" dirty="0"/>
              <a:t>UML</a:t>
            </a:r>
            <a:r>
              <a:rPr kumimoji="1" lang="zh-CN" altLang="en-US" dirty="0"/>
              <a:t>的模型图能清晰地表示系统的逻辑模型和实现模型。可用于各种复杂系统的建模。</a:t>
            </a:r>
          </a:p>
          <a:p>
            <a:r>
              <a:rPr kumimoji="1" lang="zh-CN" altLang="en-US" dirty="0"/>
              <a:t>　　</a:t>
            </a:r>
            <a:r>
              <a:rPr kumimoji="1" lang="en-US" altLang="zh-CN" dirty="0"/>
              <a:t>(3)</a:t>
            </a:r>
            <a:r>
              <a:rPr kumimoji="1" lang="zh-CN" altLang="en-US" dirty="0"/>
              <a:t>独立于过程。</a:t>
            </a:r>
            <a:r>
              <a:rPr kumimoji="1" lang="en-GB" altLang="zh-CN" dirty="0"/>
              <a:t>UML</a:t>
            </a:r>
            <a:r>
              <a:rPr kumimoji="1" lang="zh-CN" altLang="en-US" dirty="0"/>
              <a:t>是系统建模语言，独立于开发过程。</a:t>
            </a:r>
          </a:p>
          <a:p>
            <a:r>
              <a:rPr kumimoji="1" lang="zh-CN" altLang="en-US" dirty="0"/>
              <a:t>　　</a:t>
            </a:r>
            <a:r>
              <a:rPr kumimoji="1" lang="en-US" altLang="zh-CN" dirty="0"/>
              <a:t>(4)</a:t>
            </a:r>
            <a:r>
              <a:rPr kumimoji="1" lang="zh-CN" altLang="en-US" dirty="0"/>
              <a:t>独立于程序设计语言。用</a:t>
            </a:r>
            <a:r>
              <a:rPr kumimoji="1" lang="en-GB" altLang="zh-CN" dirty="0"/>
              <a:t>UML</a:t>
            </a:r>
            <a:r>
              <a:rPr kumimoji="1" lang="zh-CN" altLang="en-US" dirty="0"/>
              <a:t>建立的软件系统模型可以用</a:t>
            </a:r>
            <a:r>
              <a:rPr kumimoji="1" lang="en-GB" altLang="zh-CN" dirty="0"/>
              <a:t>Java</a:t>
            </a:r>
            <a:r>
              <a:rPr kumimoji="1" lang="zh-CN" altLang="en-GB" dirty="0"/>
              <a:t>、</a:t>
            </a:r>
            <a:r>
              <a:rPr kumimoji="1" lang="en-GB" altLang="zh-CN" dirty="0"/>
              <a:t>VC++</a:t>
            </a:r>
            <a:r>
              <a:rPr kumimoji="1" lang="zh-CN" altLang="en-GB" dirty="0"/>
              <a:t>、</a:t>
            </a:r>
            <a:r>
              <a:rPr kumimoji="1" lang="en-GB" altLang="zh-CN" dirty="0" err="1"/>
              <a:t>dephi</a:t>
            </a:r>
            <a:r>
              <a:rPr kumimoji="1" lang="zh-CN" altLang="en-US" dirty="0"/>
              <a:t>等任何一种面向对象的程序设计来实现。</a:t>
            </a:r>
          </a:p>
          <a:p>
            <a:r>
              <a:rPr kumimoji="1" lang="zh-CN" altLang="en-US" dirty="0"/>
              <a:t>　　</a:t>
            </a:r>
            <a:r>
              <a:rPr kumimoji="1" lang="en-US" altLang="zh-CN" dirty="0"/>
              <a:t>(5)</a:t>
            </a:r>
            <a:r>
              <a:rPr kumimoji="1" lang="zh-CN" altLang="en-US" dirty="0"/>
              <a:t>易于掌握使用。</a:t>
            </a:r>
            <a:r>
              <a:rPr kumimoji="1" lang="en-GB" altLang="zh-CN" dirty="0"/>
              <a:t>UML</a:t>
            </a:r>
            <a:r>
              <a:rPr kumimoji="1" lang="zh-CN" altLang="en-US" dirty="0"/>
              <a:t>图形结构清晰，建模简洁明了，容易掌握使用。</a:t>
            </a:r>
          </a:p>
          <a:p>
            <a:r>
              <a:rPr kumimoji="1" lang="zh-CN" altLang="en-US" dirty="0"/>
              <a:t>　　使用</a:t>
            </a:r>
            <a:r>
              <a:rPr kumimoji="1" lang="en-GB" altLang="zh-CN" dirty="0"/>
              <a:t>UML</a:t>
            </a:r>
            <a:r>
              <a:rPr kumimoji="1" lang="zh-CN" altLang="en-US" dirty="0"/>
              <a:t>进行系统分析和设计，可以加速开发进程，提高代码质量，支持动态的业务需求。</a:t>
            </a:r>
            <a:r>
              <a:rPr kumimoji="1" lang="en-GB" altLang="zh-CN" dirty="0"/>
              <a:t>UML</a:t>
            </a:r>
            <a:r>
              <a:rPr kumimoji="1" lang="zh-CN" altLang="en-US" dirty="0"/>
              <a:t>适用于各种规模的系统开发。能促进软件复用，方便地集成已有的系统，并能有效处理开发中的各种风险。</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21</a:t>
            </a:fld>
            <a:endParaRPr lang="zh-CN" altLang="en-US"/>
          </a:p>
        </p:txBody>
      </p:sp>
    </p:spTree>
    <p:extLst>
      <p:ext uri="{BB962C8B-B14F-4D97-AF65-F5344CB8AC3E}">
        <p14:creationId xmlns:p14="http://schemas.microsoft.com/office/powerpoint/2010/main" val="22845307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GB" altLang="zh-CN" dirty="0"/>
              <a:t>UML</a:t>
            </a:r>
            <a:r>
              <a:rPr kumimoji="1" lang="zh-CN" altLang="en-US" dirty="0"/>
              <a:t>具有以下特点：</a:t>
            </a:r>
          </a:p>
          <a:p>
            <a:r>
              <a:rPr kumimoji="1" lang="zh-CN" altLang="en-US" dirty="0"/>
              <a:t>　　</a:t>
            </a:r>
            <a:r>
              <a:rPr kumimoji="1" lang="en-US" altLang="zh-CN" dirty="0"/>
              <a:t>(1)</a:t>
            </a:r>
            <a:r>
              <a:rPr kumimoji="1" lang="zh-CN" altLang="en-US" dirty="0"/>
              <a:t>面向对象。</a:t>
            </a:r>
            <a:r>
              <a:rPr kumimoji="1" lang="en-GB" altLang="zh-CN" dirty="0"/>
              <a:t>UML</a:t>
            </a:r>
            <a:r>
              <a:rPr kumimoji="1" lang="zh-CN" altLang="en-US" dirty="0"/>
              <a:t>支持面向对象技术的主要概念，提供了一批基本的模型元素的表示图形和方法，能简洁明了地表达面向对象的各种概念。</a:t>
            </a:r>
          </a:p>
          <a:p>
            <a:r>
              <a:rPr kumimoji="1" lang="zh-CN" altLang="en-US" dirty="0"/>
              <a:t>　　</a:t>
            </a:r>
            <a:r>
              <a:rPr kumimoji="1" lang="en-US" altLang="zh-CN" dirty="0"/>
              <a:t>(2)</a:t>
            </a:r>
            <a:r>
              <a:rPr kumimoji="1" lang="zh-CN" altLang="en-US" dirty="0"/>
              <a:t>可视化，表示能力强。通过</a:t>
            </a:r>
            <a:r>
              <a:rPr kumimoji="1" lang="en-GB" altLang="zh-CN" dirty="0"/>
              <a:t>UML</a:t>
            </a:r>
            <a:r>
              <a:rPr kumimoji="1" lang="zh-CN" altLang="en-US" dirty="0"/>
              <a:t>的模型图能清晰地表示系统的逻辑模型和实现模型。可用于各种复杂系统的建模。</a:t>
            </a:r>
          </a:p>
          <a:p>
            <a:r>
              <a:rPr kumimoji="1" lang="zh-CN" altLang="en-US" dirty="0"/>
              <a:t>　　</a:t>
            </a:r>
            <a:r>
              <a:rPr kumimoji="1" lang="en-US" altLang="zh-CN" dirty="0"/>
              <a:t>(3)</a:t>
            </a:r>
            <a:r>
              <a:rPr kumimoji="1" lang="zh-CN" altLang="en-US" dirty="0"/>
              <a:t>独立于过程。</a:t>
            </a:r>
            <a:r>
              <a:rPr kumimoji="1" lang="en-GB" altLang="zh-CN" dirty="0"/>
              <a:t>UML</a:t>
            </a:r>
            <a:r>
              <a:rPr kumimoji="1" lang="zh-CN" altLang="en-US" dirty="0"/>
              <a:t>是系统建模语言，独立于开发过程。</a:t>
            </a:r>
          </a:p>
          <a:p>
            <a:r>
              <a:rPr kumimoji="1" lang="zh-CN" altLang="en-US" dirty="0"/>
              <a:t>　　</a:t>
            </a:r>
            <a:r>
              <a:rPr kumimoji="1" lang="en-US" altLang="zh-CN" dirty="0"/>
              <a:t>(4)</a:t>
            </a:r>
            <a:r>
              <a:rPr kumimoji="1" lang="zh-CN" altLang="en-US" dirty="0"/>
              <a:t>独立于程序设计语言。用</a:t>
            </a:r>
            <a:r>
              <a:rPr kumimoji="1" lang="en-GB" altLang="zh-CN" dirty="0"/>
              <a:t>UML</a:t>
            </a:r>
            <a:r>
              <a:rPr kumimoji="1" lang="zh-CN" altLang="en-US" dirty="0"/>
              <a:t>建立的软件系统模型可以用</a:t>
            </a:r>
            <a:r>
              <a:rPr kumimoji="1" lang="en-GB" altLang="zh-CN" dirty="0"/>
              <a:t>Java</a:t>
            </a:r>
            <a:r>
              <a:rPr kumimoji="1" lang="zh-CN" altLang="en-GB" dirty="0"/>
              <a:t>、</a:t>
            </a:r>
            <a:r>
              <a:rPr kumimoji="1" lang="en-GB" altLang="zh-CN" dirty="0"/>
              <a:t>VC++</a:t>
            </a:r>
            <a:r>
              <a:rPr kumimoji="1" lang="zh-CN" altLang="en-GB" dirty="0"/>
              <a:t>、</a:t>
            </a:r>
            <a:r>
              <a:rPr kumimoji="1" lang="en-GB" altLang="zh-CN" dirty="0" err="1"/>
              <a:t>dephi</a:t>
            </a:r>
            <a:r>
              <a:rPr kumimoji="1" lang="zh-CN" altLang="en-US" dirty="0"/>
              <a:t>等任何一种面向对象的程序设计来实现。</a:t>
            </a:r>
          </a:p>
          <a:p>
            <a:r>
              <a:rPr kumimoji="1" lang="zh-CN" altLang="en-US" dirty="0"/>
              <a:t>　　</a:t>
            </a:r>
            <a:r>
              <a:rPr kumimoji="1" lang="en-US" altLang="zh-CN" dirty="0"/>
              <a:t>(5)</a:t>
            </a:r>
            <a:r>
              <a:rPr kumimoji="1" lang="zh-CN" altLang="en-US" dirty="0"/>
              <a:t>易于掌握使用。</a:t>
            </a:r>
            <a:r>
              <a:rPr kumimoji="1" lang="en-GB" altLang="zh-CN" dirty="0"/>
              <a:t>UML</a:t>
            </a:r>
            <a:r>
              <a:rPr kumimoji="1" lang="zh-CN" altLang="en-US" dirty="0"/>
              <a:t>图形结构清晰，建模简洁明了，容易掌握使用。</a:t>
            </a:r>
          </a:p>
          <a:p>
            <a:r>
              <a:rPr kumimoji="1" lang="zh-CN" altLang="en-US" dirty="0"/>
              <a:t>　　使用</a:t>
            </a:r>
            <a:r>
              <a:rPr kumimoji="1" lang="en-GB" altLang="zh-CN" dirty="0"/>
              <a:t>UML</a:t>
            </a:r>
            <a:r>
              <a:rPr kumimoji="1" lang="zh-CN" altLang="en-US" dirty="0"/>
              <a:t>进行系统分析和设计，可以加速开发进程，提高代码质量，支持动态的业务需求。</a:t>
            </a:r>
            <a:r>
              <a:rPr kumimoji="1" lang="en-GB" altLang="zh-CN" dirty="0"/>
              <a:t>UML</a:t>
            </a:r>
            <a:r>
              <a:rPr kumimoji="1" lang="zh-CN" altLang="en-US" dirty="0"/>
              <a:t>适用于各种规模的系统开发。能促进软件复用，方便地集成已有的系统，并能有效处理开发中的各种风险。</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22</a:t>
            </a:fld>
            <a:endParaRPr lang="zh-CN" altLang="en-US"/>
          </a:p>
        </p:txBody>
      </p:sp>
    </p:spTree>
    <p:extLst>
      <p:ext uri="{BB962C8B-B14F-4D97-AF65-F5344CB8AC3E}">
        <p14:creationId xmlns:p14="http://schemas.microsoft.com/office/powerpoint/2010/main" val="8157323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GB" altLang="zh-CN" dirty="0"/>
              <a:t>UML</a:t>
            </a:r>
            <a:r>
              <a:rPr kumimoji="1" lang="zh-CN" altLang="en-US" dirty="0"/>
              <a:t>具有以下特点：</a:t>
            </a:r>
          </a:p>
          <a:p>
            <a:r>
              <a:rPr kumimoji="1" lang="zh-CN" altLang="en-US" dirty="0"/>
              <a:t>　　</a:t>
            </a:r>
            <a:r>
              <a:rPr kumimoji="1" lang="en-US" altLang="zh-CN" dirty="0"/>
              <a:t>(1)</a:t>
            </a:r>
            <a:r>
              <a:rPr kumimoji="1" lang="zh-CN" altLang="en-US" dirty="0"/>
              <a:t>面向对象。</a:t>
            </a:r>
            <a:r>
              <a:rPr kumimoji="1" lang="en-GB" altLang="zh-CN" dirty="0"/>
              <a:t>UML</a:t>
            </a:r>
            <a:r>
              <a:rPr kumimoji="1" lang="zh-CN" altLang="en-US" dirty="0"/>
              <a:t>支持面向对象技术的主要概念，提供了一批基本的模型元素的表示图形和方法，能简洁明了地表达面向对象的各种概念。</a:t>
            </a:r>
          </a:p>
          <a:p>
            <a:r>
              <a:rPr kumimoji="1" lang="zh-CN" altLang="en-US" dirty="0"/>
              <a:t>　　</a:t>
            </a:r>
            <a:r>
              <a:rPr kumimoji="1" lang="en-US" altLang="zh-CN" dirty="0"/>
              <a:t>(2)</a:t>
            </a:r>
            <a:r>
              <a:rPr kumimoji="1" lang="zh-CN" altLang="en-US" dirty="0"/>
              <a:t>可视化，表示能力强。通过</a:t>
            </a:r>
            <a:r>
              <a:rPr kumimoji="1" lang="en-GB" altLang="zh-CN" dirty="0"/>
              <a:t>UML</a:t>
            </a:r>
            <a:r>
              <a:rPr kumimoji="1" lang="zh-CN" altLang="en-US" dirty="0"/>
              <a:t>的模型图能清晰地表示系统的逻辑模型和实现模型。可用于各种复杂系统的建模。</a:t>
            </a:r>
          </a:p>
          <a:p>
            <a:r>
              <a:rPr kumimoji="1" lang="zh-CN" altLang="en-US" dirty="0"/>
              <a:t>　　</a:t>
            </a:r>
            <a:r>
              <a:rPr kumimoji="1" lang="en-US" altLang="zh-CN" dirty="0"/>
              <a:t>(3)</a:t>
            </a:r>
            <a:r>
              <a:rPr kumimoji="1" lang="zh-CN" altLang="en-US" dirty="0"/>
              <a:t>独立于过程。</a:t>
            </a:r>
            <a:r>
              <a:rPr kumimoji="1" lang="en-GB" altLang="zh-CN" dirty="0"/>
              <a:t>UML</a:t>
            </a:r>
            <a:r>
              <a:rPr kumimoji="1" lang="zh-CN" altLang="en-US" dirty="0"/>
              <a:t>是系统建模语言，独立于开发过程。</a:t>
            </a:r>
          </a:p>
          <a:p>
            <a:r>
              <a:rPr kumimoji="1" lang="zh-CN" altLang="en-US" dirty="0"/>
              <a:t>　　</a:t>
            </a:r>
            <a:r>
              <a:rPr kumimoji="1" lang="en-US" altLang="zh-CN" dirty="0"/>
              <a:t>(4)</a:t>
            </a:r>
            <a:r>
              <a:rPr kumimoji="1" lang="zh-CN" altLang="en-US" dirty="0"/>
              <a:t>独立于程序设计语言。用</a:t>
            </a:r>
            <a:r>
              <a:rPr kumimoji="1" lang="en-GB" altLang="zh-CN" dirty="0"/>
              <a:t>UML</a:t>
            </a:r>
            <a:r>
              <a:rPr kumimoji="1" lang="zh-CN" altLang="en-US" dirty="0"/>
              <a:t>建立的软件系统模型可以用</a:t>
            </a:r>
            <a:r>
              <a:rPr kumimoji="1" lang="en-GB" altLang="zh-CN" dirty="0"/>
              <a:t>Java</a:t>
            </a:r>
            <a:r>
              <a:rPr kumimoji="1" lang="zh-CN" altLang="en-GB" dirty="0"/>
              <a:t>、</a:t>
            </a:r>
            <a:r>
              <a:rPr kumimoji="1" lang="en-GB" altLang="zh-CN" dirty="0"/>
              <a:t>VC++</a:t>
            </a:r>
            <a:r>
              <a:rPr kumimoji="1" lang="zh-CN" altLang="en-GB" dirty="0"/>
              <a:t>、</a:t>
            </a:r>
            <a:r>
              <a:rPr kumimoji="1" lang="en-GB" altLang="zh-CN" dirty="0" err="1"/>
              <a:t>dephi</a:t>
            </a:r>
            <a:r>
              <a:rPr kumimoji="1" lang="zh-CN" altLang="en-US" dirty="0"/>
              <a:t>等任何一种面向对象的程序设计来实现。</a:t>
            </a:r>
          </a:p>
          <a:p>
            <a:r>
              <a:rPr kumimoji="1" lang="zh-CN" altLang="en-US" dirty="0"/>
              <a:t>　　</a:t>
            </a:r>
            <a:r>
              <a:rPr kumimoji="1" lang="en-US" altLang="zh-CN" dirty="0"/>
              <a:t>(5)</a:t>
            </a:r>
            <a:r>
              <a:rPr kumimoji="1" lang="zh-CN" altLang="en-US" dirty="0"/>
              <a:t>易于掌握使用。</a:t>
            </a:r>
            <a:r>
              <a:rPr kumimoji="1" lang="en-GB" altLang="zh-CN" dirty="0"/>
              <a:t>UML</a:t>
            </a:r>
            <a:r>
              <a:rPr kumimoji="1" lang="zh-CN" altLang="en-US" dirty="0"/>
              <a:t>图形结构清晰，建模简洁明了，容易掌握使用。</a:t>
            </a:r>
          </a:p>
          <a:p>
            <a:r>
              <a:rPr kumimoji="1" lang="zh-CN" altLang="en-US" dirty="0"/>
              <a:t>　　使用</a:t>
            </a:r>
            <a:r>
              <a:rPr kumimoji="1" lang="en-GB" altLang="zh-CN" dirty="0"/>
              <a:t>UML</a:t>
            </a:r>
            <a:r>
              <a:rPr kumimoji="1" lang="zh-CN" altLang="en-US" dirty="0"/>
              <a:t>进行系统分析和设计，可以加速开发进程，提高代码质量，支持动态的业务需求。</a:t>
            </a:r>
            <a:r>
              <a:rPr kumimoji="1" lang="en-GB" altLang="zh-CN" dirty="0"/>
              <a:t>UML</a:t>
            </a:r>
            <a:r>
              <a:rPr kumimoji="1" lang="zh-CN" altLang="en-US" dirty="0"/>
              <a:t>适用于各种规模的系统开发。能促进软件复用，方便地集成已有的系统，并能有效处理开发中的各种风险。</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23</a:t>
            </a:fld>
            <a:endParaRPr lang="zh-CN" altLang="en-US"/>
          </a:p>
        </p:txBody>
      </p:sp>
    </p:spTree>
    <p:extLst>
      <p:ext uri="{BB962C8B-B14F-4D97-AF65-F5344CB8AC3E}">
        <p14:creationId xmlns:p14="http://schemas.microsoft.com/office/powerpoint/2010/main" val="794344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GB" altLang="zh-CN" dirty="0"/>
              <a:t>UML</a:t>
            </a:r>
            <a:r>
              <a:rPr kumimoji="1" lang="zh-CN" altLang="en-US" dirty="0"/>
              <a:t>具有以下特点：</a:t>
            </a:r>
          </a:p>
          <a:p>
            <a:r>
              <a:rPr kumimoji="1" lang="zh-CN" altLang="en-US" dirty="0"/>
              <a:t>　　</a:t>
            </a:r>
            <a:r>
              <a:rPr kumimoji="1" lang="en-US" altLang="zh-CN" dirty="0"/>
              <a:t>(1)</a:t>
            </a:r>
            <a:r>
              <a:rPr kumimoji="1" lang="zh-CN" altLang="en-US" dirty="0"/>
              <a:t>面向对象。</a:t>
            </a:r>
            <a:r>
              <a:rPr kumimoji="1" lang="en-GB" altLang="zh-CN" dirty="0"/>
              <a:t>UML</a:t>
            </a:r>
            <a:r>
              <a:rPr kumimoji="1" lang="zh-CN" altLang="en-US" dirty="0"/>
              <a:t>支持面向对象技术的主要概念，提供了一批基本的模型元素的表示图形和方法，能简洁明了地表达面向对象的各种概念。</a:t>
            </a:r>
          </a:p>
          <a:p>
            <a:r>
              <a:rPr kumimoji="1" lang="zh-CN" altLang="en-US" dirty="0"/>
              <a:t>　　</a:t>
            </a:r>
            <a:r>
              <a:rPr kumimoji="1" lang="en-US" altLang="zh-CN" dirty="0"/>
              <a:t>(2)</a:t>
            </a:r>
            <a:r>
              <a:rPr kumimoji="1" lang="zh-CN" altLang="en-US" dirty="0"/>
              <a:t>可视化，表示能力强。通过</a:t>
            </a:r>
            <a:r>
              <a:rPr kumimoji="1" lang="en-GB" altLang="zh-CN" dirty="0"/>
              <a:t>UML</a:t>
            </a:r>
            <a:r>
              <a:rPr kumimoji="1" lang="zh-CN" altLang="en-US" dirty="0"/>
              <a:t>的模型图能清晰地表示系统的逻辑模型和实现模型。可用于各种复杂系统的建模。</a:t>
            </a:r>
          </a:p>
          <a:p>
            <a:r>
              <a:rPr kumimoji="1" lang="zh-CN" altLang="en-US" dirty="0"/>
              <a:t>　　</a:t>
            </a:r>
            <a:r>
              <a:rPr kumimoji="1" lang="en-US" altLang="zh-CN" dirty="0"/>
              <a:t>(3)</a:t>
            </a:r>
            <a:r>
              <a:rPr kumimoji="1" lang="zh-CN" altLang="en-US" dirty="0"/>
              <a:t>独立于过程。</a:t>
            </a:r>
            <a:r>
              <a:rPr kumimoji="1" lang="en-GB" altLang="zh-CN" dirty="0"/>
              <a:t>UML</a:t>
            </a:r>
            <a:r>
              <a:rPr kumimoji="1" lang="zh-CN" altLang="en-US" dirty="0"/>
              <a:t>是系统建模语言，独立于开发过程。</a:t>
            </a:r>
          </a:p>
          <a:p>
            <a:r>
              <a:rPr kumimoji="1" lang="zh-CN" altLang="en-US" dirty="0"/>
              <a:t>　　</a:t>
            </a:r>
            <a:r>
              <a:rPr kumimoji="1" lang="en-US" altLang="zh-CN" dirty="0"/>
              <a:t>(4)</a:t>
            </a:r>
            <a:r>
              <a:rPr kumimoji="1" lang="zh-CN" altLang="en-US" dirty="0"/>
              <a:t>独立于程序设计语言。用</a:t>
            </a:r>
            <a:r>
              <a:rPr kumimoji="1" lang="en-GB" altLang="zh-CN" dirty="0"/>
              <a:t>UML</a:t>
            </a:r>
            <a:r>
              <a:rPr kumimoji="1" lang="zh-CN" altLang="en-US" dirty="0"/>
              <a:t>建立的软件系统模型可以用</a:t>
            </a:r>
            <a:r>
              <a:rPr kumimoji="1" lang="en-GB" altLang="zh-CN" dirty="0"/>
              <a:t>Java</a:t>
            </a:r>
            <a:r>
              <a:rPr kumimoji="1" lang="zh-CN" altLang="en-GB" dirty="0"/>
              <a:t>、</a:t>
            </a:r>
            <a:r>
              <a:rPr kumimoji="1" lang="en-GB" altLang="zh-CN" dirty="0"/>
              <a:t>VC++</a:t>
            </a:r>
            <a:r>
              <a:rPr kumimoji="1" lang="zh-CN" altLang="en-GB" dirty="0"/>
              <a:t>、</a:t>
            </a:r>
            <a:r>
              <a:rPr kumimoji="1" lang="en-GB" altLang="zh-CN" dirty="0" err="1"/>
              <a:t>dephi</a:t>
            </a:r>
            <a:r>
              <a:rPr kumimoji="1" lang="zh-CN" altLang="en-US" dirty="0"/>
              <a:t>等任何一种面向对象的程序设计来实现。</a:t>
            </a:r>
          </a:p>
          <a:p>
            <a:r>
              <a:rPr kumimoji="1" lang="zh-CN" altLang="en-US" dirty="0"/>
              <a:t>　　</a:t>
            </a:r>
            <a:r>
              <a:rPr kumimoji="1" lang="en-US" altLang="zh-CN" dirty="0"/>
              <a:t>(5)</a:t>
            </a:r>
            <a:r>
              <a:rPr kumimoji="1" lang="zh-CN" altLang="en-US" dirty="0"/>
              <a:t>易于掌握使用。</a:t>
            </a:r>
            <a:r>
              <a:rPr kumimoji="1" lang="en-GB" altLang="zh-CN" dirty="0"/>
              <a:t>UML</a:t>
            </a:r>
            <a:r>
              <a:rPr kumimoji="1" lang="zh-CN" altLang="en-US" dirty="0"/>
              <a:t>图形结构清晰，建模简洁明了，容易掌握使用。</a:t>
            </a:r>
          </a:p>
          <a:p>
            <a:r>
              <a:rPr kumimoji="1" lang="zh-CN" altLang="en-US" dirty="0"/>
              <a:t>　　使用</a:t>
            </a:r>
            <a:r>
              <a:rPr kumimoji="1" lang="en-GB" altLang="zh-CN" dirty="0"/>
              <a:t>UML</a:t>
            </a:r>
            <a:r>
              <a:rPr kumimoji="1" lang="zh-CN" altLang="en-US" dirty="0"/>
              <a:t>进行系统分析和设计，可以加速开发进程，提高代码质量，支持动态的业务需求。</a:t>
            </a:r>
            <a:r>
              <a:rPr kumimoji="1" lang="en-GB" altLang="zh-CN" dirty="0"/>
              <a:t>UML</a:t>
            </a:r>
            <a:r>
              <a:rPr kumimoji="1" lang="zh-CN" altLang="en-US" dirty="0"/>
              <a:t>适用于各种规模的系统开发。能促进软件复用，方便地集成已有的系统，并能有效处理开发中的各种风险。</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5</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GB" altLang="zh-CN" dirty="0"/>
              <a:t>UML</a:t>
            </a:r>
            <a:r>
              <a:rPr kumimoji="1" lang="zh-CN" altLang="en-US" dirty="0"/>
              <a:t>具有以下特点：</a:t>
            </a:r>
          </a:p>
          <a:p>
            <a:r>
              <a:rPr kumimoji="1" lang="zh-CN" altLang="en-US" dirty="0"/>
              <a:t>　　</a:t>
            </a:r>
            <a:r>
              <a:rPr kumimoji="1" lang="en-US" altLang="zh-CN" dirty="0"/>
              <a:t>(1)</a:t>
            </a:r>
            <a:r>
              <a:rPr kumimoji="1" lang="zh-CN" altLang="en-US" dirty="0"/>
              <a:t>面向对象。</a:t>
            </a:r>
            <a:r>
              <a:rPr kumimoji="1" lang="en-GB" altLang="zh-CN" dirty="0"/>
              <a:t>UML</a:t>
            </a:r>
            <a:r>
              <a:rPr kumimoji="1" lang="zh-CN" altLang="en-US" dirty="0"/>
              <a:t>支持面向对象技术的主要概念，提供了一批基本的模型元素的表示图形和方法，能简洁明了地表达面向对象的各种概念。</a:t>
            </a:r>
          </a:p>
          <a:p>
            <a:r>
              <a:rPr kumimoji="1" lang="zh-CN" altLang="en-US" dirty="0"/>
              <a:t>　　</a:t>
            </a:r>
            <a:r>
              <a:rPr kumimoji="1" lang="en-US" altLang="zh-CN" dirty="0"/>
              <a:t>(2)</a:t>
            </a:r>
            <a:r>
              <a:rPr kumimoji="1" lang="zh-CN" altLang="en-US" dirty="0"/>
              <a:t>可视化，表示能力强。通过</a:t>
            </a:r>
            <a:r>
              <a:rPr kumimoji="1" lang="en-GB" altLang="zh-CN" dirty="0"/>
              <a:t>UML</a:t>
            </a:r>
            <a:r>
              <a:rPr kumimoji="1" lang="zh-CN" altLang="en-US" dirty="0"/>
              <a:t>的模型图能清晰地表示系统的逻辑模型和实现模型。可用于各种复杂系统的建模。</a:t>
            </a:r>
          </a:p>
          <a:p>
            <a:r>
              <a:rPr kumimoji="1" lang="zh-CN" altLang="en-US" dirty="0"/>
              <a:t>　　</a:t>
            </a:r>
            <a:r>
              <a:rPr kumimoji="1" lang="en-US" altLang="zh-CN" dirty="0"/>
              <a:t>(3)</a:t>
            </a:r>
            <a:r>
              <a:rPr kumimoji="1" lang="zh-CN" altLang="en-US" dirty="0"/>
              <a:t>独立于过程。</a:t>
            </a:r>
            <a:r>
              <a:rPr kumimoji="1" lang="en-GB" altLang="zh-CN" dirty="0"/>
              <a:t>UML</a:t>
            </a:r>
            <a:r>
              <a:rPr kumimoji="1" lang="zh-CN" altLang="en-US" dirty="0"/>
              <a:t>是系统建模语言，独立于开发过程。</a:t>
            </a:r>
          </a:p>
          <a:p>
            <a:r>
              <a:rPr kumimoji="1" lang="zh-CN" altLang="en-US" dirty="0"/>
              <a:t>　　</a:t>
            </a:r>
            <a:r>
              <a:rPr kumimoji="1" lang="en-US" altLang="zh-CN" dirty="0"/>
              <a:t>(4)</a:t>
            </a:r>
            <a:r>
              <a:rPr kumimoji="1" lang="zh-CN" altLang="en-US" dirty="0"/>
              <a:t>独立于程序设计语言。用</a:t>
            </a:r>
            <a:r>
              <a:rPr kumimoji="1" lang="en-GB" altLang="zh-CN" dirty="0"/>
              <a:t>UML</a:t>
            </a:r>
            <a:r>
              <a:rPr kumimoji="1" lang="zh-CN" altLang="en-US" dirty="0"/>
              <a:t>建立的软件系统模型可以用</a:t>
            </a:r>
            <a:r>
              <a:rPr kumimoji="1" lang="en-GB" altLang="zh-CN" dirty="0"/>
              <a:t>Java</a:t>
            </a:r>
            <a:r>
              <a:rPr kumimoji="1" lang="zh-CN" altLang="en-GB" dirty="0"/>
              <a:t>、</a:t>
            </a:r>
            <a:r>
              <a:rPr kumimoji="1" lang="en-GB" altLang="zh-CN" dirty="0"/>
              <a:t>VC++</a:t>
            </a:r>
            <a:r>
              <a:rPr kumimoji="1" lang="zh-CN" altLang="en-GB" dirty="0"/>
              <a:t>、</a:t>
            </a:r>
            <a:r>
              <a:rPr kumimoji="1" lang="en-GB" altLang="zh-CN" dirty="0" err="1"/>
              <a:t>dephi</a:t>
            </a:r>
            <a:r>
              <a:rPr kumimoji="1" lang="zh-CN" altLang="en-US" dirty="0"/>
              <a:t>等任何一种面向对象的程序设计来实现。</a:t>
            </a:r>
          </a:p>
          <a:p>
            <a:r>
              <a:rPr kumimoji="1" lang="zh-CN" altLang="en-US" dirty="0"/>
              <a:t>　　</a:t>
            </a:r>
            <a:r>
              <a:rPr kumimoji="1" lang="en-US" altLang="zh-CN" dirty="0"/>
              <a:t>(5)</a:t>
            </a:r>
            <a:r>
              <a:rPr kumimoji="1" lang="zh-CN" altLang="en-US" dirty="0"/>
              <a:t>易于掌握使用。</a:t>
            </a:r>
            <a:r>
              <a:rPr kumimoji="1" lang="en-GB" altLang="zh-CN" dirty="0"/>
              <a:t>UML</a:t>
            </a:r>
            <a:r>
              <a:rPr kumimoji="1" lang="zh-CN" altLang="en-US" dirty="0"/>
              <a:t>图形结构清晰，建模简洁明了，容易掌握使用。</a:t>
            </a:r>
          </a:p>
          <a:p>
            <a:r>
              <a:rPr kumimoji="1" lang="zh-CN" altLang="en-US" dirty="0"/>
              <a:t>　　使用</a:t>
            </a:r>
            <a:r>
              <a:rPr kumimoji="1" lang="en-GB" altLang="zh-CN" dirty="0"/>
              <a:t>UML</a:t>
            </a:r>
            <a:r>
              <a:rPr kumimoji="1" lang="zh-CN" altLang="en-US" dirty="0"/>
              <a:t>进行系统分析和设计，可以加速开发进程，提高代码质量，支持动态的业务需求。</a:t>
            </a:r>
            <a:r>
              <a:rPr kumimoji="1" lang="en-GB" altLang="zh-CN" dirty="0"/>
              <a:t>UML</a:t>
            </a:r>
            <a:r>
              <a:rPr kumimoji="1" lang="zh-CN" altLang="en-US" dirty="0"/>
              <a:t>适用于各种规模的系统开发。能促进软件复用，方便地集成已有的系统，并能有效处理开发中的各种风险。</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24</a:t>
            </a:fld>
            <a:endParaRPr lang="zh-CN" altLang="en-US"/>
          </a:p>
        </p:txBody>
      </p:sp>
    </p:spTree>
    <p:extLst>
      <p:ext uri="{BB962C8B-B14F-4D97-AF65-F5344CB8AC3E}">
        <p14:creationId xmlns:p14="http://schemas.microsoft.com/office/powerpoint/2010/main" val="14310956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GB" altLang="zh-CN" dirty="0"/>
              <a:t>UML</a:t>
            </a:r>
            <a:r>
              <a:rPr kumimoji="1" lang="zh-CN" altLang="en-US" dirty="0"/>
              <a:t>具有以下特点：</a:t>
            </a:r>
          </a:p>
          <a:p>
            <a:r>
              <a:rPr kumimoji="1" lang="zh-CN" altLang="en-US" dirty="0"/>
              <a:t>　　</a:t>
            </a:r>
            <a:r>
              <a:rPr kumimoji="1" lang="en-US" altLang="zh-CN" dirty="0"/>
              <a:t>(1)</a:t>
            </a:r>
            <a:r>
              <a:rPr kumimoji="1" lang="zh-CN" altLang="en-US" dirty="0"/>
              <a:t>面向对象。</a:t>
            </a:r>
            <a:r>
              <a:rPr kumimoji="1" lang="en-GB" altLang="zh-CN" dirty="0"/>
              <a:t>UML</a:t>
            </a:r>
            <a:r>
              <a:rPr kumimoji="1" lang="zh-CN" altLang="en-US" dirty="0"/>
              <a:t>支持面向对象技术的主要概念，提供了一批基本的模型元素的表示图形和方法，能简洁明了地表达面向对象的各种概念。</a:t>
            </a:r>
          </a:p>
          <a:p>
            <a:r>
              <a:rPr kumimoji="1" lang="zh-CN" altLang="en-US" dirty="0"/>
              <a:t>　　</a:t>
            </a:r>
            <a:r>
              <a:rPr kumimoji="1" lang="en-US" altLang="zh-CN" dirty="0"/>
              <a:t>(2)</a:t>
            </a:r>
            <a:r>
              <a:rPr kumimoji="1" lang="zh-CN" altLang="en-US" dirty="0"/>
              <a:t>可视化，表示能力强。通过</a:t>
            </a:r>
            <a:r>
              <a:rPr kumimoji="1" lang="en-GB" altLang="zh-CN" dirty="0"/>
              <a:t>UML</a:t>
            </a:r>
            <a:r>
              <a:rPr kumimoji="1" lang="zh-CN" altLang="en-US" dirty="0"/>
              <a:t>的模型图能清晰地表示系统的逻辑模型和实现模型。可用于各种复杂系统的建模。</a:t>
            </a:r>
          </a:p>
          <a:p>
            <a:r>
              <a:rPr kumimoji="1" lang="zh-CN" altLang="en-US" dirty="0"/>
              <a:t>　　</a:t>
            </a:r>
            <a:r>
              <a:rPr kumimoji="1" lang="en-US" altLang="zh-CN" dirty="0"/>
              <a:t>(3)</a:t>
            </a:r>
            <a:r>
              <a:rPr kumimoji="1" lang="zh-CN" altLang="en-US" dirty="0"/>
              <a:t>独立于过程。</a:t>
            </a:r>
            <a:r>
              <a:rPr kumimoji="1" lang="en-GB" altLang="zh-CN" dirty="0"/>
              <a:t>UML</a:t>
            </a:r>
            <a:r>
              <a:rPr kumimoji="1" lang="zh-CN" altLang="en-US" dirty="0"/>
              <a:t>是系统建模语言，独立于开发过程。</a:t>
            </a:r>
          </a:p>
          <a:p>
            <a:r>
              <a:rPr kumimoji="1" lang="zh-CN" altLang="en-US" dirty="0"/>
              <a:t>　　</a:t>
            </a:r>
            <a:r>
              <a:rPr kumimoji="1" lang="en-US" altLang="zh-CN" dirty="0"/>
              <a:t>(4)</a:t>
            </a:r>
            <a:r>
              <a:rPr kumimoji="1" lang="zh-CN" altLang="en-US" dirty="0"/>
              <a:t>独立于程序设计语言。用</a:t>
            </a:r>
            <a:r>
              <a:rPr kumimoji="1" lang="en-GB" altLang="zh-CN" dirty="0"/>
              <a:t>UML</a:t>
            </a:r>
            <a:r>
              <a:rPr kumimoji="1" lang="zh-CN" altLang="en-US" dirty="0"/>
              <a:t>建立的软件系统模型可以用</a:t>
            </a:r>
            <a:r>
              <a:rPr kumimoji="1" lang="en-GB" altLang="zh-CN" dirty="0"/>
              <a:t>Java</a:t>
            </a:r>
            <a:r>
              <a:rPr kumimoji="1" lang="zh-CN" altLang="en-GB" dirty="0"/>
              <a:t>、</a:t>
            </a:r>
            <a:r>
              <a:rPr kumimoji="1" lang="en-GB" altLang="zh-CN" dirty="0"/>
              <a:t>VC++</a:t>
            </a:r>
            <a:r>
              <a:rPr kumimoji="1" lang="zh-CN" altLang="en-GB" dirty="0"/>
              <a:t>、</a:t>
            </a:r>
            <a:r>
              <a:rPr kumimoji="1" lang="en-GB" altLang="zh-CN" dirty="0" err="1"/>
              <a:t>dephi</a:t>
            </a:r>
            <a:r>
              <a:rPr kumimoji="1" lang="zh-CN" altLang="en-US" dirty="0"/>
              <a:t>等任何一种面向对象的程序设计来实现。</a:t>
            </a:r>
          </a:p>
          <a:p>
            <a:r>
              <a:rPr kumimoji="1" lang="zh-CN" altLang="en-US" dirty="0"/>
              <a:t>　　</a:t>
            </a:r>
            <a:r>
              <a:rPr kumimoji="1" lang="en-US" altLang="zh-CN" dirty="0"/>
              <a:t>(5)</a:t>
            </a:r>
            <a:r>
              <a:rPr kumimoji="1" lang="zh-CN" altLang="en-US" dirty="0"/>
              <a:t>易于掌握使用。</a:t>
            </a:r>
            <a:r>
              <a:rPr kumimoji="1" lang="en-GB" altLang="zh-CN" dirty="0"/>
              <a:t>UML</a:t>
            </a:r>
            <a:r>
              <a:rPr kumimoji="1" lang="zh-CN" altLang="en-US" dirty="0"/>
              <a:t>图形结构清晰，建模简洁明了，容易掌握使用。</a:t>
            </a:r>
          </a:p>
          <a:p>
            <a:r>
              <a:rPr kumimoji="1" lang="zh-CN" altLang="en-US" dirty="0"/>
              <a:t>　　使用</a:t>
            </a:r>
            <a:r>
              <a:rPr kumimoji="1" lang="en-GB" altLang="zh-CN" dirty="0"/>
              <a:t>UML</a:t>
            </a:r>
            <a:r>
              <a:rPr kumimoji="1" lang="zh-CN" altLang="en-US" dirty="0"/>
              <a:t>进行系统分析和设计，可以加速开发进程，提高代码质量，支持动态的业务需求。</a:t>
            </a:r>
            <a:r>
              <a:rPr kumimoji="1" lang="en-GB" altLang="zh-CN" dirty="0"/>
              <a:t>UML</a:t>
            </a:r>
            <a:r>
              <a:rPr kumimoji="1" lang="zh-CN" altLang="en-US" dirty="0"/>
              <a:t>适用于各种规模的系统开发。能促进软件复用，方便地集成已有的系统，并能有效处理开发中的各种风险。</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25</a:t>
            </a:fld>
            <a:endParaRPr lang="zh-CN" altLang="en-US"/>
          </a:p>
        </p:txBody>
      </p:sp>
    </p:spTree>
    <p:extLst>
      <p:ext uri="{BB962C8B-B14F-4D97-AF65-F5344CB8AC3E}">
        <p14:creationId xmlns:p14="http://schemas.microsoft.com/office/powerpoint/2010/main" val="23483765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GB" altLang="zh-CN" dirty="0"/>
              <a:t>UML</a:t>
            </a:r>
            <a:r>
              <a:rPr kumimoji="1" lang="zh-CN" altLang="en-US" dirty="0"/>
              <a:t>具有以下特点：</a:t>
            </a:r>
          </a:p>
          <a:p>
            <a:r>
              <a:rPr kumimoji="1" lang="zh-CN" altLang="en-US" dirty="0"/>
              <a:t>　　</a:t>
            </a:r>
            <a:r>
              <a:rPr kumimoji="1" lang="en-US" altLang="zh-CN" dirty="0"/>
              <a:t>(1)</a:t>
            </a:r>
            <a:r>
              <a:rPr kumimoji="1" lang="zh-CN" altLang="en-US" dirty="0"/>
              <a:t>面向对象。</a:t>
            </a:r>
            <a:r>
              <a:rPr kumimoji="1" lang="en-GB" altLang="zh-CN" dirty="0"/>
              <a:t>UML</a:t>
            </a:r>
            <a:r>
              <a:rPr kumimoji="1" lang="zh-CN" altLang="en-US" dirty="0"/>
              <a:t>支持面向对象技术的主要概念，提供了一批基本的模型元素的表示图形和方法，能简洁明了地表达面向对象的各种概念。</a:t>
            </a:r>
          </a:p>
          <a:p>
            <a:r>
              <a:rPr kumimoji="1" lang="zh-CN" altLang="en-US" dirty="0"/>
              <a:t>　　</a:t>
            </a:r>
            <a:r>
              <a:rPr kumimoji="1" lang="en-US" altLang="zh-CN" dirty="0"/>
              <a:t>(2)</a:t>
            </a:r>
            <a:r>
              <a:rPr kumimoji="1" lang="zh-CN" altLang="en-US" dirty="0"/>
              <a:t>可视化，表示能力强。通过</a:t>
            </a:r>
            <a:r>
              <a:rPr kumimoji="1" lang="en-GB" altLang="zh-CN" dirty="0"/>
              <a:t>UML</a:t>
            </a:r>
            <a:r>
              <a:rPr kumimoji="1" lang="zh-CN" altLang="en-US" dirty="0"/>
              <a:t>的模型图能清晰地表示系统的逻辑模型和实现模型。可用于各种复杂系统的建模。</a:t>
            </a:r>
          </a:p>
          <a:p>
            <a:r>
              <a:rPr kumimoji="1" lang="zh-CN" altLang="en-US" dirty="0"/>
              <a:t>　　</a:t>
            </a:r>
            <a:r>
              <a:rPr kumimoji="1" lang="en-US" altLang="zh-CN" dirty="0"/>
              <a:t>(3)</a:t>
            </a:r>
            <a:r>
              <a:rPr kumimoji="1" lang="zh-CN" altLang="en-US" dirty="0"/>
              <a:t>独立于过程。</a:t>
            </a:r>
            <a:r>
              <a:rPr kumimoji="1" lang="en-GB" altLang="zh-CN" dirty="0"/>
              <a:t>UML</a:t>
            </a:r>
            <a:r>
              <a:rPr kumimoji="1" lang="zh-CN" altLang="en-US" dirty="0"/>
              <a:t>是系统建模语言，独立于开发过程。</a:t>
            </a:r>
          </a:p>
          <a:p>
            <a:r>
              <a:rPr kumimoji="1" lang="zh-CN" altLang="en-US" dirty="0"/>
              <a:t>　　</a:t>
            </a:r>
            <a:r>
              <a:rPr kumimoji="1" lang="en-US" altLang="zh-CN" dirty="0"/>
              <a:t>(4)</a:t>
            </a:r>
            <a:r>
              <a:rPr kumimoji="1" lang="zh-CN" altLang="en-US" dirty="0"/>
              <a:t>独立于程序设计语言。用</a:t>
            </a:r>
            <a:r>
              <a:rPr kumimoji="1" lang="en-GB" altLang="zh-CN" dirty="0"/>
              <a:t>UML</a:t>
            </a:r>
            <a:r>
              <a:rPr kumimoji="1" lang="zh-CN" altLang="en-US" dirty="0"/>
              <a:t>建立的软件系统模型可以用</a:t>
            </a:r>
            <a:r>
              <a:rPr kumimoji="1" lang="en-GB" altLang="zh-CN" dirty="0"/>
              <a:t>Java</a:t>
            </a:r>
            <a:r>
              <a:rPr kumimoji="1" lang="zh-CN" altLang="en-GB" dirty="0"/>
              <a:t>、</a:t>
            </a:r>
            <a:r>
              <a:rPr kumimoji="1" lang="en-GB" altLang="zh-CN" dirty="0"/>
              <a:t>VC++</a:t>
            </a:r>
            <a:r>
              <a:rPr kumimoji="1" lang="zh-CN" altLang="en-GB" dirty="0"/>
              <a:t>、</a:t>
            </a:r>
            <a:r>
              <a:rPr kumimoji="1" lang="en-GB" altLang="zh-CN" dirty="0" err="1"/>
              <a:t>dephi</a:t>
            </a:r>
            <a:r>
              <a:rPr kumimoji="1" lang="zh-CN" altLang="en-US" dirty="0"/>
              <a:t>等任何一种面向对象的程序设计来实现。</a:t>
            </a:r>
          </a:p>
          <a:p>
            <a:r>
              <a:rPr kumimoji="1" lang="zh-CN" altLang="en-US" dirty="0"/>
              <a:t>　　</a:t>
            </a:r>
            <a:r>
              <a:rPr kumimoji="1" lang="en-US" altLang="zh-CN" dirty="0"/>
              <a:t>(5)</a:t>
            </a:r>
            <a:r>
              <a:rPr kumimoji="1" lang="zh-CN" altLang="en-US" dirty="0"/>
              <a:t>易于掌握使用。</a:t>
            </a:r>
            <a:r>
              <a:rPr kumimoji="1" lang="en-GB" altLang="zh-CN" dirty="0"/>
              <a:t>UML</a:t>
            </a:r>
            <a:r>
              <a:rPr kumimoji="1" lang="zh-CN" altLang="en-US" dirty="0"/>
              <a:t>图形结构清晰，建模简洁明了，容易掌握使用。</a:t>
            </a:r>
          </a:p>
          <a:p>
            <a:r>
              <a:rPr kumimoji="1" lang="zh-CN" altLang="en-US" dirty="0"/>
              <a:t>　　使用</a:t>
            </a:r>
            <a:r>
              <a:rPr kumimoji="1" lang="en-GB" altLang="zh-CN" dirty="0"/>
              <a:t>UML</a:t>
            </a:r>
            <a:r>
              <a:rPr kumimoji="1" lang="zh-CN" altLang="en-US" dirty="0"/>
              <a:t>进行系统分析和设计，可以加速开发进程，提高代码质量，支持动态的业务需求。</a:t>
            </a:r>
            <a:r>
              <a:rPr kumimoji="1" lang="en-GB" altLang="zh-CN" dirty="0"/>
              <a:t>UML</a:t>
            </a:r>
            <a:r>
              <a:rPr kumimoji="1" lang="zh-CN" altLang="en-US" dirty="0"/>
              <a:t>适用于各种规模的系统开发。能促进软件复用，方便地集成已有的系统，并能有效处理开发中的各种风险。</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26</a:t>
            </a:fld>
            <a:endParaRPr lang="zh-CN" altLang="en-US"/>
          </a:p>
        </p:txBody>
      </p:sp>
    </p:spTree>
    <p:extLst>
      <p:ext uri="{BB962C8B-B14F-4D97-AF65-F5344CB8AC3E}">
        <p14:creationId xmlns:p14="http://schemas.microsoft.com/office/powerpoint/2010/main" val="37040387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GB" altLang="zh-CN" dirty="0"/>
              <a:t>UML</a:t>
            </a:r>
            <a:r>
              <a:rPr kumimoji="1" lang="zh-CN" altLang="en-US" dirty="0"/>
              <a:t>具有以下特点：</a:t>
            </a:r>
          </a:p>
          <a:p>
            <a:r>
              <a:rPr kumimoji="1" lang="zh-CN" altLang="en-US" dirty="0"/>
              <a:t>　　</a:t>
            </a:r>
            <a:r>
              <a:rPr kumimoji="1" lang="en-US" altLang="zh-CN" dirty="0"/>
              <a:t>(1)</a:t>
            </a:r>
            <a:r>
              <a:rPr kumimoji="1" lang="zh-CN" altLang="en-US" dirty="0"/>
              <a:t>面向对象。</a:t>
            </a:r>
            <a:r>
              <a:rPr kumimoji="1" lang="en-GB" altLang="zh-CN" dirty="0"/>
              <a:t>UML</a:t>
            </a:r>
            <a:r>
              <a:rPr kumimoji="1" lang="zh-CN" altLang="en-US" dirty="0"/>
              <a:t>支持面向对象技术的主要概念，提供了一批基本的模型元素的表示图形和方法，能简洁明了地表达面向对象的各种概念。</a:t>
            </a:r>
          </a:p>
          <a:p>
            <a:r>
              <a:rPr kumimoji="1" lang="zh-CN" altLang="en-US" dirty="0"/>
              <a:t>　　</a:t>
            </a:r>
            <a:r>
              <a:rPr kumimoji="1" lang="en-US" altLang="zh-CN" dirty="0"/>
              <a:t>(2)</a:t>
            </a:r>
            <a:r>
              <a:rPr kumimoji="1" lang="zh-CN" altLang="en-US" dirty="0"/>
              <a:t>可视化，表示能力强。通过</a:t>
            </a:r>
            <a:r>
              <a:rPr kumimoji="1" lang="en-GB" altLang="zh-CN" dirty="0"/>
              <a:t>UML</a:t>
            </a:r>
            <a:r>
              <a:rPr kumimoji="1" lang="zh-CN" altLang="en-US" dirty="0"/>
              <a:t>的模型图能清晰地表示系统的逻辑模型和实现模型。可用于各种复杂系统的建模。</a:t>
            </a:r>
          </a:p>
          <a:p>
            <a:r>
              <a:rPr kumimoji="1" lang="zh-CN" altLang="en-US" dirty="0"/>
              <a:t>　　</a:t>
            </a:r>
            <a:r>
              <a:rPr kumimoji="1" lang="en-US" altLang="zh-CN" dirty="0"/>
              <a:t>(3)</a:t>
            </a:r>
            <a:r>
              <a:rPr kumimoji="1" lang="zh-CN" altLang="en-US" dirty="0"/>
              <a:t>独立于过程。</a:t>
            </a:r>
            <a:r>
              <a:rPr kumimoji="1" lang="en-GB" altLang="zh-CN" dirty="0"/>
              <a:t>UML</a:t>
            </a:r>
            <a:r>
              <a:rPr kumimoji="1" lang="zh-CN" altLang="en-US" dirty="0"/>
              <a:t>是系统建模语言，独立于开发过程。</a:t>
            </a:r>
          </a:p>
          <a:p>
            <a:r>
              <a:rPr kumimoji="1" lang="zh-CN" altLang="en-US" dirty="0"/>
              <a:t>　　</a:t>
            </a:r>
            <a:r>
              <a:rPr kumimoji="1" lang="en-US" altLang="zh-CN" dirty="0"/>
              <a:t>(4)</a:t>
            </a:r>
            <a:r>
              <a:rPr kumimoji="1" lang="zh-CN" altLang="en-US" dirty="0"/>
              <a:t>独立于程序设计语言。用</a:t>
            </a:r>
            <a:r>
              <a:rPr kumimoji="1" lang="en-GB" altLang="zh-CN" dirty="0"/>
              <a:t>UML</a:t>
            </a:r>
            <a:r>
              <a:rPr kumimoji="1" lang="zh-CN" altLang="en-US" dirty="0"/>
              <a:t>建立的软件系统模型可以用</a:t>
            </a:r>
            <a:r>
              <a:rPr kumimoji="1" lang="en-GB" altLang="zh-CN" dirty="0"/>
              <a:t>Java</a:t>
            </a:r>
            <a:r>
              <a:rPr kumimoji="1" lang="zh-CN" altLang="en-GB" dirty="0"/>
              <a:t>、</a:t>
            </a:r>
            <a:r>
              <a:rPr kumimoji="1" lang="en-GB" altLang="zh-CN" dirty="0"/>
              <a:t>VC++</a:t>
            </a:r>
            <a:r>
              <a:rPr kumimoji="1" lang="zh-CN" altLang="en-GB" dirty="0"/>
              <a:t>、</a:t>
            </a:r>
            <a:r>
              <a:rPr kumimoji="1" lang="en-GB" altLang="zh-CN" dirty="0" err="1"/>
              <a:t>dephi</a:t>
            </a:r>
            <a:r>
              <a:rPr kumimoji="1" lang="zh-CN" altLang="en-US" dirty="0"/>
              <a:t>等任何一种面向对象的程序设计来实现。</a:t>
            </a:r>
          </a:p>
          <a:p>
            <a:r>
              <a:rPr kumimoji="1" lang="zh-CN" altLang="en-US" dirty="0"/>
              <a:t>　　</a:t>
            </a:r>
            <a:r>
              <a:rPr kumimoji="1" lang="en-US" altLang="zh-CN" dirty="0"/>
              <a:t>(5)</a:t>
            </a:r>
            <a:r>
              <a:rPr kumimoji="1" lang="zh-CN" altLang="en-US" dirty="0"/>
              <a:t>易于掌握使用。</a:t>
            </a:r>
            <a:r>
              <a:rPr kumimoji="1" lang="en-GB" altLang="zh-CN" dirty="0"/>
              <a:t>UML</a:t>
            </a:r>
            <a:r>
              <a:rPr kumimoji="1" lang="zh-CN" altLang="en-US" dirty="0"/>
              <a:t>图形结构清晰，建模简洁明了，容易掌握使用。</a:t>
            </a:r>
          </a:p>
          <a:p>
            <a:r>
              <a:rPr kumimoji="1" lang="zh-CN" altLang="en-US" dirty="0"/>
              <a:t>　　使用</a:t>
            </a:r>
            <a:r>
              <a:rPr kumimoji="1" lang="en-GB" altLang="zh-CN" dirty="0"/>
              <a:t>UML</a:t>
            </a:r>
            <a:r>
              <a:rPr kumimoji="1" lang="zh-CN" altLang="en-US" dirty="0"/>
              <a:t>进行系统分析和设计，可以加速开发进程，提高代码质量，支持动态的业务需求。</a:t>
            </a:r>
            <a:r>
              <a:rPr kumimoji="1" lang="en-GB" altLang="zh-CN" dirty="0"/>
              <a:t>UML</a:t>
            </a:r>
            <a:r>
              <a:rPr kumimoji="1" lang="zh-CN" altLang="en-US" dirty="0"/>
              <a:t>适用于各种规模的系统开发。能促进软件复用，方便地集成已有的系统，并能有效处理开发中的各种风险。</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27</a:t>
            </a:fld>
            <a:endParaRPr lang="zh-CN" altLang="en-US"/>
          </a:p>
        </p:txBody>
      </p:sp>
    </p:spTree>
    <p:extLst>
      <p:ext uri="{BB962C8B-B14F-4D97-AF65-F5344CB8AC3E}">
        <p14:creationId xmlns:p14="http://schemas.microsoft.com/office/powerpoint/2010/main" val="6733893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03F297A-3586-2847-B61B-EC71B10EF806}" type="slidenum">
              <a:rPr kumimoji="1" lang="zh-CN" altLang="en-US" smtClean="0"/>
              <a:t>28</a:t>
            </a:fld>
            <a:endParaRPr kumimoji="1" lang="zh-CN" altLang="en-US"/>
          </a:p>
        </p:txBody>
      </p:sp>
    </p:spTree>
    <p:extLst>
      <p:ext uri="{BB962C8B-B14F-4D97-AF65-F5344CB8AC3E}">
        <p14:creationId xmlns:p14="http://schemas.microsoft.com/office/powerpoint/2010/main" val="18624123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03F297A-3586-2847-B61B-EC71B10EF806}" type="slidenum">
              <a:rPr kumimoji="1" lang="zh-CN" altLang="en-US" smtClean="0"/>
              <a:t>29</a:t>
            </a:fld>
            <a:endParaRPr kumimoji="1" lang="zh-CN" altLang="en-US"/>
          </a:p>
        </p:txBody>
      </p:sp>
    </p:spTree>
    <p:extLst>
      <p:ext uri="{BB962C8B-B14F-4D97-AF65-F5344CB8AC3E}">
        <p14:creationId xmlns:p14="http://schemas.microsoft.com/office/powerpoint/2010/main" val="40100317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03F297A-3586-2847-B61B-EC71B10EF806}" type="slidenum">
              <a:rPr kumimoji="1" lang="zh-CN" altLang="en-US" smtClean="0"/>
              <a:t>30</a:t>
            </a:fld>
            <a:endParaRPr kumimoji="1"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03F297A-3586-2847-B61B-EC71B10EF806}" type="slidenum">
              <a:rPr kumimoji="1" lang="zh-CN" altLang="en-US" smtClean="0"/>
              <a:t>31</a:t>
            </a:fld>
            <a:endParaRPr kumimoji="1" lang="zh-CN" altLang="en-US"/>
          </a:p>
        </p:txBody>
      </p:sp>
    </p:spTree>
    <p:extLst>
      <p:ext uri="{BB962C8B-B14F-4D97-AF65-F5344CB8AC3E}">
        <p14:creationId xmlns:p14="http://schemas.microsoft.com/office/powerpoint/2010/main" val="20897843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03F297A-3586-2847-B61B-EC71B10EF806}" type="slidenum">
              <a:rPr kumimoji="1" lang="zh-CN" altLang="en-US" smtClean="0"/>
              <a:t>32</a:t>
            </a:fld>
            <a:endParaRPr kumimoji="1" lang="zh-CN" altLang="en-US"/>
          </a:p>
        </p:txBody>
      </p:sp>
    </p:spTree>
    <p:extLst>
      <p:ext uri="{BB962C8B-B14F-4D97-AF65-F5344CB8AC3E}">
        <p14:creationId xmlns:p14="http://schemas.microsoft.com/office/powerpoint/2010/main" val="2320999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03F297A-3586-2847-B61B-EC71B10EF806}" type="slidenum">
              <a:rPr kumimoji="1" lang="zh-CN" altLang="en-US" smtClean="0"/>
              <a:t>33</a:t>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GB" altLang="zh-CN" dirty="0"/>
              <a:t>UML</a:t>
            </a:r>
            <a:r>
              <a:rPr kumimoji="1" lang="zh-CN" altLang="en-US" dirty="0"/>
              <a:t>具有以下特点：</a:t>
            </a:r>
          </a:p>
          <a:p>
            <a:r>
              <a:rPr kumimoji="1" lang="zh-CN" altLang="en-US" dirty="0"/>
              <a:t>　　</a:t>
            </a:r>
            <a:r>
              <a:rPr kumimoji="1" lang="en-US" altLang="zh-CN" dirty="0"/>
              <a:t>(1)</a:t>
            </a:r>
            <a:r>
              <a:rPr kumimoji="1" lang="zh-CN" altLang="en-US" dirty="0"/>
              <a:t>面向对象。</a:t>
            </a:r>
            <a:r>
              <a:rPr kumimoji="1" lang="en-GB" altLang="zh-CN" dirty="0"/>
              <a:t>UML</a:t>
            </a:r>
            <a:r>
              <a:rPr kumimoji="1" lang="zh-CN" altLang="en-US" dirty="0"/>
              <a:t>支持面向对象技术的主要概念，提供了一批基本的模型元素的表示图形和方法，能简洁明了地表达面向对象的各种概念。</a:t>
            </a:r>
          </a:p>
          <a:p>
            <a:r>
              <a:rPr kumimoji="1" lang="zh-CN" altLang="en-US" dirty="0"/>
              <a:t>　　</a:t>
            </a:r>
            <a:r>
              <a:rPr kumimoji="1" lang="en-US" altLang="zh-CN" dirty="0"/>
              <a:t>(2)</a:t>
            </a:r>
            <a:r>
              <a:rPr kumimoji="1" lang="zh-CN" altLang="en-US" dirty="0"/>
              <a:t>可视化，表示能力强。通过</a:t>
            </a:r>
            <a:r>
              <a:rPr kumimoji="1" lang="en-GB" altLang="zh-CN" dirty="0"/>
              <a:t>UML</a:t>
            </a:r>
            <a:r>
              <a:rPr kumimoji="1" lang="zh-CN" altLang="en-US" dirty="0"/>
              <a:t>的模型图能清晰地表示系统的逻辑模型和实现模型。可用于各种复杂系统的建模。</a:t>
            </a:r>
          </a:p>
          <a:p>
            <a:r>
              <a:rPr kumimoji="1" lang="zh-CN" altLang="en-US" dirty="0"/>
              <a:t>　　</a:t>
            </a:r>
            <a:r>
              <a:rPr kumimoji="1" lang="en-US" altLang="zh-CN" dirty="0"/>
              <a:t>(3)</a:t>
            </a:r>
            <a:r>
              <a:rPr kumimoji="1" lang="zh-CN" altLang="en-US" dirty="0"/>
              <a:t>独立于过程。</a:t>
            </a:r>
            <a:r>
              <a:rPr kumimoji="1" lang="en-GB" altLang="zh-CN" dirty="0"/>
              <a:t>UML</a:t>
            </a:r>
            <a:r>
              <a:rPr kumimoji="1" lang="zh-CN" altLang="en-US" dirty="0"/>
              <a:t>是系统建模语言，独立于开发过程。</a:t>
            </a:r>
          </a:p>
          <a:p>
            <a:r>
              <a:rPr kumimoji="1" lang="zh-CN" altLang="en-US" dirty="0"/>
              <a:t>　　</a:t>
            </a:r>
            <a:r>
              <a:rPr kumimoji="1" lang="en-US" altLang="zh-CN" dirty="0"/>
              <a:t>(4)</a:t>
            </a:r>
            <a:r>
              <a:rPr kumimoji="1" lang="zh-CN" altLang="en-US" dirty="0"/>
              <a:t>独立于程序设计语言。用</a:t>
            </a:r>
            <a:r>
              <a:rPr kumimoji="1" lang="en-GB" altLang="zh-CN" dirty="0"/>
              <a:t>UML</a:t>
            </a:r>
            <a:r>
              <a:rPr kumimoji="1" lang="zh-CN" altLang="en-US" dirty="0"/>
              <a:t>建立的软件系统模型可以用</a:t>
            </a:r>
            <a:r>
              <a:rPr kumimoji="1" lang="en-GB" altLang="zh-CN" dirty="0"/>
              <a:t>Java</a:t>
            </a:r>
            <a:r>
              <a:rPr kumimoji="1" lang="zh-CN" altLang="en-GB" dirty="0"/>
              <a:t>、</a:t>
            </a:r>
            <a:r>
              <a:rPr kumimoji="1" lang="en-GB" altLang="zh-CN" dirty="0"/>
              <a:t>VC++</a:t>
            </a:r>
            <a:r>
              <a:rPr kumimoji="1" lang="zh-CN" altLang="en-GB" dirty="0"/>
              <a:t>、</a:t>
            </a:r>
            <a:r>
              <a:rPr kumimoji="1" lang="en-GB" altLang="zh-CN" dirty="0" err="1"/>
              <a:t>dephi</a:t>
            </a:r>
            <a:r>
              <a:rPr kumimoji="1" lang="zh-CN" altLang="en-US" dirty="0"/>
              <a:t>等任何一种面向对象的程序设计来实现。</a:t>
            </a:r>
          </a:p>
          <a:p>
            <a:r>
              <a:rPr kumimoji="1" lang="zh-CN" altLang="en-US" dirty="0"/>
              <a:t>　　</a:t>
            </a:r>
            <a:r>
              <a:rPr kumimoji="1" lang="en-US" altLang="zh-CN" dirty="0"/>
              <a:t>(5)</a:t>
            </a:r>
            <a:r>
              <a:rPr kumimoji="1" lang="zh-CN" altLang="en-US" dirty="0"/>
              <a:t>易于掌握使用。</a:t>
            </a:r>
            <a:r>
              <a:rPr kumimoji="1" lang="en-GB" altLang="zh-CN" dirty="0"/>
              <a:t>UML</a:t>
            </a:r>
            <a:r>
              <a:rPr kumimoji="1" lang="zh-CN" altLang="en-US" dirty="0"/>
              <a:t>图形结构清晰，建模简洁明了，容易掌握使用。</a:t>
            </a:r>
          </a:p>
          <a:p>
            <a:r>
              <a:rPr kumimoji="1" lang="zh-CN" altLang="en-US" dirty="0"/>
              <a:t>　　使用</a:t>
            </a:r>
            <a:r>
              <a:rPr kumimoji="1" lang="en-GB" altLang="zh-CN" dirty="0"/>
              <a:t>UML</a:t>
            </a:r>
            <a:r>
              <a:rPr kumimoji="1" lang="zh-CN" altLang="en-US" dirty="0"/>
              <a:t>进行系统分析和设计，可以加速开发进程，提高代码质量，支持动态的业务需求。</a:t>
            </a:r>
            <a:r>
              <a:rPr kumimoji="1" lang="en-GB" altLang="zh-CN" dirty="0"/>
              <a:t>UML</a:t>
            </a:r>
            <a:r>
              <a:rPr kumimoji="1" lang="zh-CN" altLang="en-US" dirty="0"/>
              <a:t>适用于各种规模的系统开发。能促进软件复用，方便地集成已有的系统，并能有效处理开发中的各种风险。</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6</a:t>
            </a:fld>
            <a:endParaRPr lang="zh-CN" altLang="en-US"/>
          </a:p>
        </p:txBody>
      </p:sp>
    </p:spTree>
    <p:extLst>
      <p:ext uri="{BB962C8B-B14F-4D97-AF65-F5344CB8AC3E}">
        <p14:creationId xmlns:p14="http://schemas.microsoft.com/office/powerpoint/2010/main" val="10360914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03F297A-3586-2847-B61B-EC71B10EF806}" type="slidenum">
              <a:rPr kumimoji="1" lang="zh-CN" altLang="en-US" smtClean="0"/>
              <a:t>34</a:t>
            </a:fld>
            <a:endParaRPr kumimoji="1" lang="zh-CN" altLang="en-US"/>
          </a:p>
        </p:txBody>
      </p:sp>
    </p:spTree>
    <p:extLst>
      <p:ext uri="{BB962C8B-B14F-4D97-AF65-F5344CB8AC3E}">
        <p14:creationId xmlns:p14="http://schemas.microsoft.com/office/powerpoint/2010/main" val="9915712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03F297A-3586-2847-B61B-EC71B10EF806}" type="slidenum">
              <a:rPr kumimoji="1" lang="zh-CN" altLang="en-US" smtClean="0"/>
              <a:t>35</a:t>
            </a:fld>
            <a:endParaRPr kumimoji="1" lang="zh-CN" altLang="en-US"/>
          </a:p>
        </p:txBody>
      </p:sp>
    </p:spTree>
    <p:extLst>
      <p:ext uri="{BB962C8B-B14F-4D97-AF65-F5344CB8AC3E}">
        <p14:creationId xmlns:p14="http://schemas.microsoft.com/office/powerpoint/2010/main" val="12678034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03F297A-3586-2847-B61B-EC71B10EF806}" type="slidenum">
              <a:rPr kumimoji="1" lang="zh-CN" altLang="en-US" smtClean="0"/>
              <a:t>36</a:t>
            </a:fld>
            <a:endParaRPr kumimoji="1" lang="zh-CN" altLang="en-US"/>
          </a:p>
        </p:txBody>
      </p:sp>
    </p:spTree>
    <p:extLst>
      <p:ext uri="{BB962C8B-B14F-4D97-AF65-F5344CB8AC3E}">
        <p14:creationId xmlns:p14="http://schemas.microsoft.com/office/powerpoint/2010/main" val="32404590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GB" altLang="zh-CN" dirty="0"/>
              <a:t>UML</a:t>
            </a:r>
            <a:r>
              <a:rPr kumimoji="1" lang="zh-CN" altLang="en-US" dirty="0"/>
              <a:t>具有以下特点：</a:t>
            </a:r>
          </a:p>
          <a:p>
            <a:r>
              <a:rPr kumimoji="1" lang="zh-CN" altLang="en-US" dirty="0"/>
              <a:t>　　</a:t>
            </a:r>
            <a:r>
              <a:rPr kumimoji="1" lang="en-US" altLang="zh-CN" dirty="0"/>
              <a:t>(1)</a:t>
            </a:r>
            <a:r>
              <a:rPr kumimoji="1" lang="zh-CN" altLang="en-US" dirty="0"/>
              <a:t>面向对象。</a:t>
            </a:r>
            <a:r>
              <a:rPr kumimoji="1" lang="en-GB" altLang="zh-CN" dirty="0"/>
              <a:t>UML</a:t>
            </a:r>
            <a:r>
              <a:rPr kumimoji="1" lang="zh-CN" altLang="en-US" dirty="0"/>
              <a:t>支持面向对象技术的主要概念，提供了一批基本的模型元素的表示图形和方法，能简洁明了地表达面向对象的各种概念。</a:t>
            </a:r>
          </a:p>
          <a:p>
            <a:r>
              <a:rPr kumimoji="1" lang="zh-CN" altLang="en-US" dirty="0"/>
              <a:t>　　</a:t>
            </a:r>
            <a:r>
              <a:rPr kumimoji="1" lang="en-US" altLang="zh-CN" dirty="0"/>
              <a:t>(2)</a:t>
            </a:r>
            <a:r>
              <a:rPr kumimoji="1" lang="zh-CN" altLang="en-US" dirty="0"/>
              <a:t>可视化，表示能力强。通过</a:t>
            </a:r>
            <a:r>
              <a:rPr kumimoji="1" lang="en-GB" altLang="zh-CN" dirty="0"/>
              <a:t>UML</a:t>
            </a:r>
            <a:r>
              <a:rPr kumimoji="1" lang="zh-CN" altLang="en-US" dirty="0"/>
              <a:t>的模型图能清晰地表示系统的逻辑模型和实现模型。可用于各种复杂系统的建模。</a:t>
            </a:r>
          </a:p>
          <a:p>
            <a:r>
              <a:rPr kumimoji="1" lang="zh-CN" altLang="en-US" dirty="0"/>
              <a:t>　　</a:t>
            </a:r>
            <a:r>
              <a:rPr kumimoji="1" lang="en-US" altLang="zh-CN" dirty="0"/>
              <a:t>(3)</a:t>
            </a:r>
            <a:r>
              <a:rPr kumimoji="1" lang="zh-CN" altLang="en-US" dirty="0"/>
              <a:t>独立于过程。</a:t>
            </a:r>
            <a:r>
              <a:rPr kumimoji="1" lang="en-GB" altLang="zh-CN" dirty="0"/>
              <a:t>UML</a:t>
            </a:r>
            <a:r>
              <a:rPr kumimoji="1" lang="zh-CN" altLang="en-US" dirty="0"/>
              <a:t>是系统建模语言，独立于开发过程。</a:t>
            </a:r>
          </a:p>
          <a:p>
            <a:r>
              <a:rPr kumimoji="1" lang="zh-CN" altLang="en-US" dirty="0"/>
              <a:t>　　</a:t>
            </a:r>
            <a:r>
              <a:rPr kumimoji="1" lang="en-US" altLang="zh-CN" dirty="0"/>
              <a:t>(4)</a:t>
            </a:r>
            <a:r>
              <a:rPr kumimoji="1" lang="zh-CN" altLang="en-US" dirty="0"/>
              <a:t>独立于程序设计语言。用</a:t>
            </a:r>
            <a:r>
              <a:rPr kumimoji="1" lang="en-GB" altLang="zh-CN" dirty="0"/>
              <a:t>UML</a:t>
            </a:r>
            <a:r>
              <a:rPr kumimoji="1" lang="zh-CN" altLang="en-US" dirty="0"/>
              <a:t>建立的软件系统模型可以用</a:t>
            </a:r>
            <a:r>
              <a:rPr kumimoji="1" lang="en-GB" altLang="zh-CN" dirty="0"/>
              <a:t>Java</a:t>
            </a:r>
            <a:r>
              <a:rPr kumimoji="1" lang="zh-CN" altLang="en-GB" dirty="0"/>
              <a:t>、</a:t>
            </a:r>
            <a:r>
              <a:rPr kumimoji="1" lang="en-GB" altLang="zh-CN" dirty="0"/>
              <a:t>VC++</a:t>
            </a:r>
            <a:r>
              <a:rPr kumimoji="1" lang="zh-CN" altLang="en-GB" dirty="0"/>
              <a:t>、</a:t>
            </a:r>
            <a:r>
              <a:rPr kumimoji="1" lang="en-GB" altLang="zh-CN" dirty="0" err="1"/>
              <a:t>dephi</a:t>
            </a:r>
            <a:r>
              <a:rPr kumimoji="1" lang="zh-CN" altLang="en-US" dirty="0"/>
              <a:t>等任何一种面向对象的程序设计来实现。</a:t>
            </a:r>
          </a:p>
          <a:p>
            <a:r>
              <a:rPr kumimoji="1" lang="zh-CN" altLang="en-US" dirty="0"/>
              <a:t>　　</a:t>
            </a:r>
            <a:r>
              <a:rPr kumimoji="1" lang="en-US" altLang="zh-CN" dirty="0"/>
              <a:t>(5)</a:t>
            </a:r>
            <a:r>
              <a:rPr kumimoji="1" lang="zh-CN" altLang="en-US" dirty="0"/>
              <a:t>易于掌握使用。</a:t>
            </a:r>
            <a:r>
              <a:rPr kumimoji="1" lang="en-GB" altLang="zh-CN" dirty="0"/>
              <a:t>UML</a:t>
            </a:r>
            <a:r>
              <a:rPr kumimoji="1" lang="zh-CN" altLang="en-US" dirty="0"/>
              <a:t>图形结构清晰，建模简洁明了，容易掌握使用。</a:t>
            </a:r>
          </a:p>
          <a:p>
            <a:r>
              <a:rPr kumimoji="1" lang="zh-CN" altLang="en-US" dirty="0"/>
              <a:t>　　使用</a:t>
            </a:r>
            <a:r>
              <a:rPr kumimoji="1" lang="en-GB" altLang="zh-CN" dirty="0"/>
              <a:t>UML</a:t>
            </a:r>
            <a:r>
              <a:rPr kumimoji="1" lang="zh-CN" altLang="en-US" dirty="0"/>
              <a:t>进行系统分析和设计，可以加速开发进程，提高代码质量，支持动态的业务需求。</a:t>
            </a:r>
            <a:r>
              <a:rPr kumimoji="1" lang="en-GB" altLang="zh-CN" dirty="0"/>
              <a:t>UML</a:t>
            </a:r>
            <a:r>
              <a:rPr kumimoji="1" lang="zh-CN" altLang="en-US" dirty="0"/>
              <a:t>适用于各种规模的系统开发。能促进软件复用，方便地集成已有的系统，并能有效处理开发中的各种风险。</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37</a:t>
            </a:fld>
            <a:endParaRPr lang="zh-CN" altLang="en-US"/>
          </a:p>
        </p:txBody>
      </p:sp>
    </p:spTree>
    <p:extLst>
      <p:ext uri="{BB962C8B-B14F-4D97-AF65-F5344CB8AC3E}">
        <p14:creationId xmlns:p14="http://schemas.microsoft.com/office/powerpoint/2010/main" val="669320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GB" altLang="zh-CN" dirty="0"/>
              <a:t>UML</a:t>
            </a:r>
            <a:r>
              <a:rPr kumimoji="1" lang="zh-CN" altLang="en-US" dirty="0"/>
              <a:t>具有以下特点：</a:t>
            </a:r>
          </a:p>
          <a:p>
            <a:r>
              <a:rPr kumimoji="1" lang="zh-CN" altLang="en-US" dirty="0"/>
              <a:t>　　</a:t>
            </a:r>
            <a:r>
              <a:rPr kumimoji="1" lang="en-US" altLang="zh-CN" dirty="0"/>
              <a:t>(1)</a:t>
            </a:r>
            <a:r>
              <a:rPr kumimoji="1" lang="zh-CN" altLang="en-US" dirty="0"/>
              <a:t>面向对象。</a:t>
            </a:r>
            <a:r>
              <a:rPr kumimoji="1" lang="en-GB" altLang="zh-CN" dirty="0"/>
              <a:t>UML</a:t>
            </a:r>
            <a:r>
              <a:rPr kumimoji="1" lang="zh-CN" altLang="en-US" dirty="0"/>
              <a:t>支持面向对象技术的主要概念，提供了一批基本的模型元素的表示图形和方法，能简洁明了地表达面向对象的各种概念。</a:t>
            </a:r>
          </a:p>
          <a:p>
            <a:r>
              <a:rPr kumimoji="1" lang="zh-CN" altLang="en-US" dirty="0"/>
              <a:t>　　</a:t>
            </a:r>
            <a:r>
              <a:rPr kumimoji="1" lang="en-US" altLang="zh-CN" dirty="0"/>
              <a:t>(2)</a:t>
            </a:r>
            <a:r>
              <a:rPr kumimoji="1" lang="zh-CN" altLang="en-US" dirty="0"/>
              <a:t>可视化，表示能力强。通过</a:t>
            </a:r>
            <a:r>
              <a:rPr kumimoji="1" lang="en-GB" altLang="zh-CN" dirty="0"/>
              <a:t>UML</a:t>
            </a:r>
            <a:r>
              <a:rPr kumimoji="1" lang="zh-CN" altLang="en-US" dirty="0"/>
              <a:t>的模型图能清晰地表示系统的逻辑模型和实现模型。可用于各种复杂系统的建模。</a:t>
            </a:r>
          </a:p>
          <a:p>
            <a:r>
              <a:rPr kumimoji="1" lang="zh-CN" altLang="en-US" dirty="0"/>
              <a:t>　　</a:t>
            </a:r>
            <a:r>
              <a:rPr kumimoji="1" lang="en-US" altLang="zh-CN" dirty="0"/>
              <a:t>(3)</a:t>
            </a:r>
            <a:r>
              <a:rPr kumimoji="1" lang="zh-CN" altLang="en-US" dirty="0"/>
              <a:t>独立于过程。</a:t>
            </a:r>
            <a:r>
              <a:rPr kumimoji="1" lang="en-GB" altLang="zh-CN" dirty="0"/>
              <a:t>UML</a:t>
            </a:r>
            <a:r>
              <a:rPr kumimoji="1" lang="zh-CN" altLang="en-US" dirty="0"/>
              <a:t>是系统建模语言，独立于开发过程。</a:t>
            </a:r>
          </a:p>
          <a:p>
            <a:r>
              <a:rPr kumimoji="1" lang="zh-CN" altLang="en-US" dirty="0"/>
              <a:t>　　</a:t>
            </a:r>
            <a:r>
              <a:rPr kumimoji="1" lang="en-US" altLang="zh-CN" dirty="0"/>
              <a:t>(4)</a:t>
            </a:r>
            <a:r>
              <a:rPr kumimoji="1" lang="zh-CN" altLang="en-US" dirty="0"/>
              <a:t>独立于程序设计语言。用</a:t>
            </a:r>
            <a:r>
              <a:rPr kumimoji="1" lang="en-GB" altLang="zh-CN" dirty="0"/>
              <a:t>UML</a:t>
            </a:r>
            <a:r>
              <a:rPr kumimoji="1" lang="zh-CN" altLang="en-US" dirty="0"/>
              <a:t>建立的软件系统模型可以用</a:t>
            </a:r>
            <a:r>
              <a:rPr kumimoji="1" lang="en-GB" altLang="zh-CN" dirty="0"/>
              <a:t>Java</a:t>
            </a:r>
            <a:r>
              <a:rPr kumimoji="1" lang="zh-CN" altLang="en-GB" dirty="0"/>
              <a:t>、</a:t>
            </a:r>
            <a:r>
              <a:rPr kumimoji="1" lang="en-GB" altLang="zh-CN" dirty="0"/>
              <a:t>VC++</a:t>
            </a:r>
            <a:r>
              <a:rPr kumimoji="1" lang="zh-CN" altLang="en-GB" dirty="0"/>
              <a:t>、</a:t>
            </a:r>
            <a:r>
              <a:rPr kumimoji="1" lang="en-GB" altLang="zh-CN" dirty="0" err="1"/>
              <a:t>dephi</a:t>
            </a:r>
            <a:r>
              <a:rPr kumimoji="1" lang="zh-CN" altLang="en-US" dirty="0"/>
              <a:t>等任何一种面向对象的程序设计来实现。</a:t>
            </a:r>
          </a:p>
          <a:p>
            <a:r>
              <a:rPr kumimoji="1" lang="zh-CN" altLang="en-US" dirty="0"/>
              <a:t>　　</a:t>
            </a:r>
            <a:r>
              <a:rPr kumimoji="1" lang="en-US" altLang="zh-CN" dirty="0"/>
              <a:t>(5)</a:t>
            </a:r>
            <a:r>
              <a:rPr kumimoji="1" lang="zh-CN" altLang="en-US" dirty="0"/>
              <a:t>易于掌握使用。</a:t>
            </a:r>
            <a:r>
              <a:rPr kumimoji="1" lang="en-GB" altLang="zh-CN" dirty="0"/>
              <a:t>UML</a:t>
            </a:r>
            <a:r>
              <a:rPr kumimoji="1" lang="zh-CN" altLang="en-US" dirty="0"/>
              <a:t>图形结构清晰，建模简洁明了，容易掌握使用。</a:t>
            </a:r>
          </a:p>
          <a:p>
            <a:r>
              <a:rPr kumimoji="1" lang="zh-CN" altLang="en-US" dirty="0"/>
              <a:t>　　使用</a:t>
            </a:r>
            <a:r>
              <a:rPr kumimoji="1" lang="en-GB" altLang="zh-CN" dirty="0"/>
              <a:t>UML</a:t>
            </a:r>
            <a:r>
              <a:rPr kumimoji="1" lang="zh-CN" altLang="en-US" dirty="0"/>
              <a:t>进行系统分析和设计，可以加速开发进程，提高代码质量，支持动态的业务需求。</a:t>
            </a:r>
            <a:r>
              <a:rPr kumimoji="1" lang="en-GB" altLang="zh-CN" dirty="0"/>
              <a:t>UML</a:t>
            </a:r>
            <a:r>
              <a:rPr kumimoji="1" lang="zh-CN" altLang="en-US" dirty="0"/>
              <a:t>适用于各种规模的系统开发。能促进软件复用，方便地集成已有的系统，并能有效处理开发中的各种风险。</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38</a:t>
            </a:fld>
            <a:endParaRPr lang="zh-CN" altLang="en-US"/>
          </a:p>
        </p:txBody>
      </p:sp>
    </p:spTree>
    <p:extLst>
      <p:ext uri="{BB962C8B-B14F-4D97-AF65-F5344CB8AC3E}">
        <p14:creationId xmlns:p14="http://schemas.microsoft.com/office/powerpoint/2010/main" val="9892887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GB" altLang="zh-CN" dirty="0"/>
              <a:t>UML</a:t>
            </a:r>
            <a:r>
              <a:rPr kumimoji="1" lang="zh-CN" altLang="en-US" dirty="0"/>
              <a:t>具有以下特点：</a:t>
            </a:r>
          </a:p>
          <a:p>
            <a:r>
              <a:rPr kumimoji="1" lang="zh-CN" altLang="en-US" dirty="0"/>
              <a:t>　　</a:t>
            </a:r>
            <a:r>
              <a:rPr kumimoji="1" lang="en-US" altLang="zh-CN" dirty="0"/>
              <a:t>(1)</a:t>
            </a:r>
            <a:r>
              <a:rPr kumimoji="1" lang="zh-CN" altLang="en-US" dirty="0"/>
              <a:t>面向对象。</a:t>
            </a:r>
            <a:r>
              <a:rPr kumimoji="1" lang="en-GB" altLang="zh-CN" dirty="0"/>
              <a:t>UML</a:t>
            </a:r>
            <a:r>
              <a:rPr kumimoji="1" lang="zh-CN" altLang="en-US" dirty="0"/>
              <a:t>支持面向对象技术的主要概念，提供了一批基本的模型元素的表示图形和方法，能简洁明了地表达面向对象的各种概念。</a:t>
            </a:r>
          </a:p>
          <a:p>
            <a:r>
              <a:rPr kumimoji="1" lang="zh-CN" altLang="en-US" dirty="0"/>
              <a:t>　　</a:t>
            </a:r>
            <a:r>
              <a:rPr kumimoji="1" lang="en-US" altLang="zh-CN" dirty="0"/>
              <a:t>(2)</a:t>
            </a:r>
            <a:r>
              <a:rPr kumimoji="1" lang="zh-CN" altLang="en-US" dirty="0"/>
              <a:t>可视化，表示能力强。通过</a:t>
            </a:r>
            <a:r>
              <a:rPr kumimoji="1" lang="en-GB" altLang="zh-CN" dirty="0"/>
              <a:t>UML</a:t>
            </a:r>
            <a:r>
              <a:rPr kumimoji="1" lang="zh-CN" altLang="en-US" dirty="0"/>
              <a:t>的模型图能清晰地表示系统的逻辑模型和实现模型。可用于各种复杂系统的建模。</a:t>
            </a:r>
          </a:p>
          <a:p>
            <a:r>
              <a:rPr kumimoji="1" lang="zh-CN" altLang="en-US" dirty="0"/>
              <a:t>　　</a:t>
            </a:r>
            <a:r>
              <a:rPr kumimoji="1" lang="en-US" altLang="zh-CN" dirty="0"/>
              <a:t>(3)</a:t>
            </a:r>
            <a:r>
              <a:rPr kumimoji="1" lang="zh-CN" altLang="en-US" dirty="0"/>
              <a:t>独立于过程。</a:t>
            </a:r>
            <a:r>
              <a:rPr kumimoji="1" lang="en-GB" altLang="zh-CN" dirty="0"/>
              <a:t>UML</a:t>
            </a:r>
            <a:r>
              <a:rPr kumimoji="1" lang="zh-CN" altLang="en-US" dirty="0"/>
              <a:t>是系统建模语言，独立于开发过程。</a:t>
            </a:r>
          </a:p>
          <a:p>
            <a:r>
              <a:rPr kumimoji="1" lang="zh-CN" altLang="en-US" dirty="0"/>
              <a:t>　　</a:t>
            </a:r>
            <a:r>
              <a:rPr kumimoji="1" lang="en-US" altLang="zh-CN" dirty="0"/>
              <a:t>(4)</a:t>
            </a:r>
            <a:r>
              <a:rPr kumimoji="1" lang="zh-CN" altLang="en-US" dirty="0"/>
              <a:t>独立于程序设计语言。用</a:t>
            </a:r>
            <a:r>
              <a:rPr kumimoji="1" lang="en-GB" altLang="zh-CN" dirty="0"/>
              <a:t>UML</a:t>
            </a:r>
            <a:r>
              <a:rPr kumimoji="1" lang="zh-CN" altLang="en-US" dirty="0"/>
              <a:t>建立的软件系统模型可以用</a:t>
            </a:r>
            <a:r>
              <a:rPr kumimoji="1" lang="en-GB" altLang="zh-CN" dirty="0"/>
              <a:t>Java</a:t>
            </a:r>
            <a:r>
              <a:rPr kumimoji="1" lang="zh-CN" altLang="en-GB" dirty="0"/>
              <a:t>、</a:t>
            </a:r>
            <a:r>
              <a:rPr kumimoji="1" lang="en-GB" altLang="zh-CN" dirty="0"/>
              <a:t>VC++</a:t>
            </a:r>
            <a:r>
              <a:rPr kumimoji="1" lang="zh-CN" altLang="en-GB" dirty="0"/>
              <a:t>、</a:t>
            </a:r>
            <a:r>
              <a:rPr kumimoji="1" lang="en-GB" altLang="zh-CN" dirty="0" err="1"/>
              <a:t>dephi</a:t>
            </a:r>
            <a:r>
              <a:rPr kumimoji="1" lang="zh-CN" altLang="en-US" dirty="0"/>
              <a:t>等任何一种面向对象的程序设计来实现。</a:t>
            </a:r>
          </a:p>
          <a:p>
            <a:r>
              <a:rPr kumimoji="1" lang="zh-CN" altLang="en-US" dirty="0"/>
              <a:t>　　</a:t>
            </a:r>
            <a:r>
              <a:rPr kumimoji="1" lang="en-US" altLang="zh-CN" dirty="0"/>
              <a:t>(5)</a:t>
            </a:r>
            <a:r>
              <a:rPr kumimoji="1" lang="zh-CN" altLang="en-US" dirty="0"/>
              <a:t>易于掌握使用。</a:t>
            </a:r>
            <a:r>
              <a:rPr kumimoji="1" lang="en-GB" altLang="zh-CN" dirty="0"/>
              <a:t>UML</a:t>
            </a:r>
            <a:r>
              <a:rPr kumimoji="1" lang="zh-CN" altLang="en-US" dirty="0"/>
              <a:t>图形结构清晰，建模简洁明了，容易掌握使用。</a:t>
            </a:r>
          </a:p>
          <a:p>
            <a:r>
              <a:rPr kumimoji="1" lang="zh-CN" altLang="en-US" dirty="0"/>
              <a:t>　　使用</a:t>
            </a:r>
            <a:r>
              <a:rPr kumimoji="1" lang="en-GB" altLang="zh-CN" dirty="0"/>
              <a:t>UML</a:t>
            </a:r>
            <a:r>
              <a:rPr kumimoji="1" lang="zh-CN" altLang="en-US" dirty="0"/>
              <a:t>进行系统分析和设计，可以加速开发进程，提高代码质量，支持动态的业务需求。</a:t>
            </a:r>
            <a:r>
              <a:rPr kumimoji="1" lang="en-GB" altLang="zh-CN" dirty="0"/>
              <a:t>UML</a:t>
            </a:r>
            <a:r>
              <a:rPr kumimoji="1" lang="zh-CN" altLang="en-US" dirty="0"/>
              <a:t>适用于各种规模的系统开发。能促进软件复用，方便地集成已有的系统，并能有效处理开发中的各种风险。</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39</a:t>
            </a:fld>
            <a:endParaRPr lang="zh-CN" altLang="en-US"/>
          </a:p>
        </p:txBody>
      </p:sp>
    </p:spTree>
    <p:extLst>
      <p:ext uri="{BB962C8B-B14F-4D97-AF65-F5344CB8AC3E}">
        <p14:creationId xmlns:p14="http://schemas.microsoft.com/office/powerpoint/2010/main" val="29177800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47</a:t>
            </a:fld>
            <a:endParaRPr lang="zh-CN" altLang="en-US"/>
          </a:p>
        </p:txBody>
      </p:sp>
    </p:spTree>
    <p:extLst>
      <p:ext uri="{BB962C8B-B14F-4D97-AF65-F5344CB8AC3E}">
        <p14:creationId xmlns:p14="http://schemas.microsoft.com/office/powerpoint/2010/main" val="22670654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48</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GB" altLang="zh-CN" dirty="0"/>
              <a:t>UML</a:t>
            </a:r>
            <a:r>
              <a:rPr kumimoji="1" lang="zh-CN" altLang="en-US" dirty="0"/>
              <a:t>具有以下特点：</a:t>
            </a:r>
          </a:p>
          <a:p>
            <a:r>
              <a:rPr kumimoji="1" lang="zh-CN" altLang="en-US" dirty="0"/>
              <a:t>　　</a:t>
            </a:r>
            <a:r>
              <a:rPr kumimoji="1" lang="en-US" altLang="zh-CN" dirty="0"/>
              <a:t>(1)</a:t>
            </a:r>
            <a:r>
              <a:rPr kumimoji="1" lang="zh-CN" altLang="en-US" dirty="0"/>
              <a:t>面向对象。</a:t>
            </a:r>
            <a:r>
              <a:rPr kumimoji="1" lang="en-GB" altLang="zh-CN" dirty="0"/>
              <a:t>UML</a:t>
            </a:r>
            <a:r>
              <a:rPr kumimoji="1" lang="zh-CN" altLang="en-US" dirty="0"/>
              <a:t>支持面向对象技术的主要概念，提供了一批基本的模型元素的表示图形和方法，能简洁明了地表达面向对象的各种概念。</a:t>
            </a:r>
          </a:p>
          <a:p>
            <a:r>
              <a:rPr kumimoji="1" lang="zh-CN" altLang="en-US" dirty="0"/>
              <a:t>　　</a:t>
            </a:r>
            <a:r>
              <a:rPr kumimoji="1" lang="en-US" altLang="zh-CN" dirty="0"/>
              <a:t>(2)</a:t>
            </a:r>
            <a:r>
              <a:rPr kumimoji="1" lang="zh-CN" altLang="en-US" dirty="0"/>
              <a:t>可视化，表示能力强。通过</a:t>
            </a:r>
            <a:r>
              <a:rPr kumimoji="1" lang="en-GB" altLang="zh-CN" dirty="0"/>
              <a:t>UML</a:t>
            </a:r>
            <a:r>
              <a:rPr kumimoji="1" lang="zh-CN" altLang="en-US" dirty="0"/>
              <a:t>的模型图能清晰地表示系统的逻辑模型和实现模型。可用于各种复杂系统的建模。</a:t>
            </a:r>
          </a:p>
          <a:p>
            <a:r>
              <a:rPr kumimoji="1" lang="zh-CN" altLang="en-US" dirty="0"/>
              <a:t>　　</a:t>
            </a:r>
            <a:r>
              <a:rPr kumimoji="1" lang="en-US" altLang="zh-CN" dirty="0"/>
              <a:t>(3)</a:t>
            </a:r>
            <a:r>
              <a:rPr kumimoji="1" lang="zh-CN" altLang="en-US" dirty="0"/>
              <a:t>独立于过程。</a:t>
            </a:r>
            <a:r>
              <a:rPr kumimoji="1" lang="en-GB" altLang="zh-CN" dirty="0"/>
              <a:t>UML</a:t>
            </a:r>
            <a:r>
              <a:rPr kumimoji="1" lang="zh-CN" altLang="en-US" dirty="0"/>
              <a:t>是系统建模语言，独立于开发过程。</a:t>
            </a:r>
          </a:p>
          <a:p>
            <a:r>
              <a:rPr kumimoji="1" lang="zh-CN" altLang="en-US" dirty="0"/>
              <a:t>　　</a:t>
            </a:r>
            <a:r>
              <a:rPr kumimoji="1" lang="en-US" altLang="zh-CN" dirty="0"/>
              <a:t>(4)</a:t>
            </a:r>
            <a:r>
              <a:rPr kumimoji="1" lang="zh-CN" altLang="en-US" dirty="0"/>
              <a:t>独立于程序设计语言。用</a:t>
            </a:r>
            <a:r>
              <a:rPr kumimoji="1" lang="en-GB" altLang="zh-CN" dirty="0"/>
              <a:t>UML</a:t>
            </a:r>
            <a:r>
              <a:rPr kumimoji="1" lang="zh-CN" altLang="en-US" dirty="0"/>
              <a:t>建立的软件系统模型可以用</a:t>
            </a:r>
            <a:r>
              <a:rPr kumimoji="1" lang="en-GB" altLang="zh-CN" dirty="0"/>
              <a:t>Java</a:t>
            </a:r>
            <a:r>
              <a:rPr kumimoji="1" lang="zh-CN" altLang="en-GB" dirty="0"/>
              <a:t>、</a:t>
            </a:r>
            <a:r>
              <a:rPr kumimoji="1" lang="en-GB" altLang="zh-CN" dirty="0"/>
              <a:t>VC++</a:t>
            </a:r>
            <a:r>
              <a:rPr kumimoji="1" lang="zh-CN" altLang="en-GB" dirty="0"/>
              <a:t>、</a:t>
            </a:r>
            <a:r>
              <a:rPr kumimoji="1" lang="en-GB" altLang="zh-CN" dirty="0" err="1"/>
              <a:t>dephi</a:t>
            </a:r>
            <a:r>
              <a:rPr kumimoji="1" lang="zh-CN" altLang="en-US" dirty="0"/>
              <a:t>等任何一种面向对象的程序设计来实现。</a:t>
            </a:r>
          </a:p>
          <a:p>
            <a:r>
              <a:rPr kumimoji="1" lang="zh-CN" altLang="en-US" dirty="0"/>
              <a:t>　　</a:t>
            </a:r>
            <a:r>
              <a:rPr kumimoji="1" lang="en-US" altLang="zh-CN" dirty="0"/>
              <a:t>(5)</a:t>
            </a:r>
            <a:r>
              <a:rPr kumimoji="1" lang="zh-CN" altLang="en-US" dirty="0"/>
              <a:t>易于掌握使用。</a:t>
            </a:r>
            <a:r>
              <a:rPr kumimoji="1" lang="en-GB" altLang="zh-CN" dirty="0"/>
              <a:t>UML</a:t>
            </a:r>
            <a:r>
              <a:rPr kumimoji="1" lang="zh-CN" altLang="en-US" dirty="0"/>
              <a:t>图形结构清晰，建模简洁明了，容易掌握使用。</a:t>
            </a:r>
          </a:p>
          <a:p>
            <a:r>
              <a:rPr kumimoji="1" lang="zh-CN" altLang="en-US" dirty="0"/>
              <a:t>　　使用</a:t>
            </a:r>
            <a:r>
              <a:rPr kumimoji="1" lang="en-GB" altLang="zh-CN" dirty="0"/>
              <a:t>UML</a:t>
            </a:r>
            <a:r>
              <a:rPr kumimoji="1" lang="zh-CN" altLang="en-US" dirty="0"/>
              <a:t>进行系统分析和设计，可以加速开发进程，提高代码质量，支持动态的业务需求。</a:t>
            </a:r>
            <a:r>
              <a:rPr kumimoji="1" lang="en-GB" altLang="zh-CN" dirty="0"/>
              <a:t>UML</a:t>
            </a:r>
            <a:r>
              <a:rPr kumimoji="1" lang="zh-CN" altLang="en-US" dirty="0"/>
              <a:t>适用于各种规模的系统开发。能促进软件复用，方便地集成已有的系统，并能有效处理开发中的各种风险。</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7</a:t>
            </a:fld>
            <a:endParaRPr lang="zh-CN" altLang="en-US"/>
          </a:p>
        </p:txBody>
      </p:sp>
    </p:spTree>
    <p:extLst>
      <p:ext uri="{BB962C8B-B14F-4D97-AF65-F5344CB8AC3E}">
        <p14:creationId xmlns:p14="http://schemas.microsoft.com/office/powerpoint/2010/main" val="2762766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GB" altLang="zh-CN" dirty="0"/>
              <a:t>UML</a:t>
            </a:r>
            <a:r>
              <a:rPr kumimoji="1" lang="zh-CN" altLang="en-US" dirty="0"/>
              <a:t>具有以下特点：</a:t>
            </a:r>
          </a:p>
          <a:p>
            <a:r>
              <a:rPr kumimoji="1" lang="zh-CN" altLang="en-US" dirty="0"/>
              <a:t>　　</a:t>
            </a:r>
            <a:r>
              <a:rPr kumimoji="1" lang="en-US" altLang="zh-CN" dirty="0"/>
              <a:t>(1)</a:t>
            </a:r>
            <a:r>
              <a:rPr kumimoji="1" lang="zh-CN" altLang="en-US" dirty="0"/>
              <a:t>面向对象。</a:t>
            </a:r>
            <a:r>
              <a:rPr kumimoji="1" lang="en-GB" altLang="zh-CN" dirty="0"/>
              <a:t>UML</a:t>
            </a:r>
            <a:r>
              <a:rPr kumimoji="1" lang="zh-CN" altLang="en-US" dirty="0"/>
              <a:t>支持面向对象技术的主要概念，提供了一批基本的模型元素的表示图形和方法，能简洁明了地表达面向对象的各种概念。</a:t>
            </a:r>
          </a:p>
          <a:p>
            <a:r>
              <a:rPr kumimoji="1" lang="zh-CN" altLang="en-US" dirty="0"/>
              <a:t>　　</a:t>
            </a:r>
            <a:r>
              <a:rPr kumimoji="1" lang="en-US" altLang="zh-CN" dirty="0"/>
              <a:t>(2)</a:t>
            </a:r>
            <a:r>
              <a:rPr kumimoji="1" lang="zh-CN" altLang="en-US" dirty="0"/>
              <a:t>可视化，表示能力强。通过</a:t>
            </a:r>
            <a:r>
              <a:rPr kumimoji="1" lang="en-GB" altLang="zh-CN" dirty="0"/>
              <a:t>UML</a:t>
            </a:r>
            <a:r>
              <a:rPr kumimoji="1" lang="zh-CN" altLang="en-US" dirty="0"/>
              <a:t>的模型图能清晰地表示系统的逻辑模型和实现模型。可用于各种复杂系统的建模。</a:t>
            </a:r>
          </a:p>
          <a:p>
            <a:r>
              <a:rPr kumimoji="1" lang="zh-CN" altLang="en-US" dirty="0"/>
              <a:t>　　</a:t>
            </a:r>
            <a:r>
              <a:rPr kumimoji="1" lang="en-US" altLang="zh-CN" dirty="0"/>
              <a:t>(3)</a:t>
            </a:r>
            <a:r>
              <a:rPr kumimoji="1" lang="zh-CN" altLang="en-US" dirty="0"/>
              <a:t>独立于过程。</a:t>
            </a:r>
            <a:r>
              <a:rPr kumimoji="1" lang="en-GB" altLang="zh-CN" dirty="0"/>
              <a:t>UML</a:t>
            </a:r>
            <a:r>
              <a:rPr kumimoji="1" lang="zh-CN" altLang="en-US" dirty="0"/>
              <a:t>是系统建模语言，独立于开发过程。</a:t>
            </a:r>
          </a:p>
          <a:p>
            <a:r>
              <a:rPr kumimoji="1" lang="zh-CN" altLang="en-US" dirty="0"/>
              <a:t>　　</a:t>
            </a:r>
            <a:r>
              <a:rPr kumimoji="1" lang="en-US" altLang="zh-CN" dirty="0"/>
              <a:t>(4)</a:t>
            </a:r>
            <a:r>
              <a:rPr kumimoji="1" lang="zh-CN" altLang="en-US" dirty="0"/>
              <a:t>独立于程序设计语言。用</a:t>
            </a:r>
            <a:r>
              <a:rPr kumimoji="1" lang="en-GB" altLang="zh-CN" dirty="0"/>
              <a:t>UML</a:t>
            </a:r>
            <a:r>
              <a:rPr kumimoji="1" lang="zh-CN" altLang="en-US" dirty="0"/>
              <a:t>建立的软件系统模型可以用</a:t>
            </a:r>
            <a:r>
              <a:rPr kumimoji="1" lang="en-GB" altLang="zh-CN" dirty="0"/>
              <a:t>Java</a:t>
            </a:r>
            <a:r>
              <a:rPr kumimoji="1" lang="zh-CN" altLang="en-GB" dirty="0"/>
              <a:t>、</a:t>
            </a:r>
            <a:r>
              <a:rPr kumimoji="1" lang="en-GB" altLang="zh-CN" dirty="0"/>
              <a:t>VC++</a:t>
            </a:r>
            <a:r>
              <a:rPr kumimoji="1" lang="zh-CN" altLang="en-GB" dirty="0"/>
              <a:t>、</a:t>
            </a:r>
            <a:r>
              <a:rPr kumimoji="1" lang="en-GB" altLang="zh-CN" dirty="0" err="1"/>
              <a:t>dephi</a:t>
            </a:r>
            <a:r>
              <a:rPr kumimoji="1" lang="zh-CN" altLang="en-US" dirty="0"/>
              <a:t>等任何一种面向对象的程序设计来实现。</a:t>
            </a:r>
          </a:p>
          <a:p>
            <a:r>
              <a:rPr kumimoji="1" lang="zh-CN" altLang="en-US" dirty="0"/>
              <a:t>　　</a:t>
            </a:r>
            <a:r>
              <a:rPr kumimoji="1" lang="en-US" altLang="zh-CN" dirty="0"/>
              <a:t>(5)</a:t>
            </a:r>
            <a:r>
              <a:rPr kumimoji="1" lang="zh-CN" altLang="en-US" dirty="0"/>
              <a:t>易于掌握使用。</a:t>
            </a:r>
            <a:r>
              <a:rPr kumimoji="1" lang="en-GB" altLang="zh-CN" dirty="0"/>
              <a:t>UML</a:t>
            </a:r>
            <a:r>
              <a:rPr kumimoji="1" lang="zh-CN" altLang="en-US" dirty="0"/>
              <a:t>图形结构清晰，建模简洁明了，容易掌握使用。</a:t>
            </a:r>
          </a:p>
          <a:p>
            <a:r>
              <a:rPr kumimoji="1" lang="zh-CN" altLang="en-US" dirty="0"/>
              <a:t>　　使用</a:t>
            </a:r>
            <a:r>
              <a:rPr kumimoji="1" lang="en-GB" altLang="zh-CN" dirty="0"/>
              <a:t>UML</a:t>
            </a:r>
            <a:r>
              <a:rPr kumimoji="1" lang="zh-CN" altLang="en-US" dirty="0"/>
              <a:t>进行系统分析和设计，可以加速开发进程，提高代码质量，支持动态的业务需求。</a:t>
            </a:r>
            <a:r>
              <a:rPr kumimoji="1" lang="en-GB" altLang="zh-CN" dirty="0"/>
              <a:t>UML</a:t>
            </a:r>
            <a:r>
              <a:rPr kumimoji="1" lang="zh-CN" altLang="en-US" dirty="0"/>
              <a:t>适用于各种规模的系统开发。能促进软件复用，方便地集成已有的系统，并能有效处理开发中的各种风险。</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8</a:t>
            </a:fld>
            <a:endParaRPr lang="zh-CN" altLang="en-US"/>
          </a:p>
        </p:txBody>
      </p:sp>
    </p:spTree>
    <p:extLst>
      <p:ext uri="{BB962C8B-B14F-4D97-AF65-F5344CB8AC3E}">
        <p14:creationId xmlns:p14="http://schemas.microsoft.com/office/powerpoint/2010/main" val="2527966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GB" altLang="zh-CN" dirty="0"/>
              <a:t>UML</a:t>
            </a:r>
            <a:r>
              <a:rPr kumimoji="1" lang="zh-CN" altLang="en-US" dirty="0"/>
              <a:t>具有以下特点：</a:t>
            </a:r>
          </a:p>
          <a:p>
            <a:r>
              <a:rPr kumimoji="1" lang="zh-CN" altLang="en-US" dirty="0"/>
              <a:t>　　</a:t>
            </a:r>
            <a:r>
              <a:rPr kumimoji="1" lang="en-US" altLang="zh-CN" dirty="0"/>
              <a:t>(1)</a:t>
            </a:r>
            <a:r>
              <a:rPr kumimoji="1" lang="zh-CN" altLang="en-US" dirty="0"/>
              <a:t>面向对象。</a:t>
            </a:r>
            <a:r>
              <a:rPr kumimoji="1" lang="en-GB" altLang="zh-CN" dirty="0"/>
              <a:t>UML</a:t>
            </a:r>
            <a:r>
              <a:rPr kumimoji="1" lang="zh-CN" altLang="en-US" dirty="0"/>
              <a:t>支持面向对象技术的主要概念，提供了一批基本的模型元素的表示图形和方法，能简洁明了地表达面向对象的各种概念。</a:t>
            </a:r>
          </a:p>
          <a:p>
            <a:r>
              <a:rPr kumimoji="1" lang="zh-CN" altLang="en-US" dirty="0"/>
              <a:t>　　</a:t>
            </a:r>
            <a:r>
              <a:rPr kumimoji="1" lang="en-US" altLang="zh-CN" dirty="0"/>
              <a:t>(2)</a:t>
            </a:r>
            <a:r>
              <a:rPr kumimoji="1" lang="zh-CN" altLang="en-US" dirty="0"/>
              <a:t>可视化，表示能力强。通过</a:t>
            </a:r>
            <a:r>
              <a:rPr kumimoji="1" lang="en-GB" altLang="zh-CN" dirty="0"/>
              <a:t>UML</a:t>
            </a:r>
            <a:r>
              <a:rPr kumimoji="1" lang="zh-CN" altLang="en-US" dirty="0"/>
              <a:t>的模型图能清晰地表示系统的逻辑模型和实现模型。可用于各种复杂系统的建模。</a:t>
            </a:r>
          </a:p>
          <a:p>
            <a:r>
              <a:rPr kumimoji="1" lang="zh-CN" altLang="en-US" dirty="0"/>
              <a:t>　　</a:t>
            </a:r>
            <a:r>
              <a:rPr kumimoji="1" lang="en-US" altLang="zh-CN" dirty="0"/>
              <a:t>(3)</a:t>
            </a:r>
            <a:r>
              <a:rPr kumimoji="1" lang="zh-CN" altLang="en-US" dirty="0"/>
              <a:t>独立于过程。</a:t>
            </a:r>
            <a:r>
              <a:rPr kumimoji="1" lang="en-GB" altLang="zh-CN" dirty="0"/>
              <a:t>UML</a:t>
            </a:r>
            <a:r>
              <a:rPr kumimoji="1" lang="zh-CN" altLang="en-US" dirty="0"/>
              <a:t>是系统建模语言，独立于开发过程。</a:t>
            </a:r>
          </a:p>
          <a:p>
            <a:r>
              <a:rPr kumimoji="1" lang="zh-CN" altLang="en-US" dirty="0"/>
              <a:t>　　</a:t>
            </a:r>
            <a:r>
              <a:rPr kumimoji="1" lang="en-US" altLang="zh-CN" dirty="0"/>
              <a:t>(4)</a:t>
            </a:r>
            <a:r>
              <a:rPr kumimoji="1" lang="zh-CN" altLang="en-US" dirty="0"/>
              <a:t>独立于程序设计语言。用</a:t>
            </a:r>
            <a:r>
              <a:rPr kumimoji="1" lang="en-GB" altLang="zh-CN" dirty="0"/>
              <a:t>UML</a:t>
            </a:r>
            <a:r>
              <a:rPr kumimoji="1" lang="zh-CN" altLang="en-US" dirty="0"/>
              <a:t>建立的软件系统模型可以用</a:t>
            </a:r>
            <a:r>
              <a:rPr kumimoji="1" lang="en-GB" altLang="zh-CN" dirty="0"/>
              <a:t>Java</a:t>
            </a:r>
            <a:r>
              <a:rPr kumimoji="1" lang="zh-CN" altLang="en-GB" dirty="0"/>
              <a:t>、</a:t>
            </a:r>
            <a:r>
              <a:rPr kumimoji="1" lang="en-GB" altLang="zh-CN" dirty="0"/>
              <a:t>VC++</a:t>
            </a:r>
            <a:r>
              <a:rPr kumimoji="1" lang="zh-CN" altLang="en-GB" dirty="0"/>
              <a:t>、</a:t>
            </a:r>
            <a:r>
              <a:rPr kumimoji="1" lang="en-GB" altLang="zh-CN" dirty="0" err="1"/>
              <a:t>dephi</a:t>
            </a:r>
            <a:r>
              <a:rPr kumimoji="1" lang="zh-CN" altLang="en-US" dirty="0"/>
              <a:t>等任何一种面向对象的程序设计来实现。</a:t>
            </a:r>
          </a:p>
          <a:p>
            <a:r>
              <a:rPr kumimoji="1" lang="zh-CN" altLang="en-US" dirty="0"/>
              <a:t>　　</a:t>
            </a:r>
            <a:r>
              <a:rPr kumimoji="1" lang="en-US" altLang="zh-CN" dirty="0"/>
              <a:t>(5)</a:t>
            </a:r>
            <a:r>
              <a:rPr kumimoji="1" lang="zh-CN" altLang="en-US" dirty="0"/>
              <a:t>易于掌握使用。</a:t>
            </a:r>
            <a:r>
              <a:rPr kumimoji="1" lang="en-GB" altLang="zh-CN" dirty="0"/>
              <a:t>UML</a:t>
            </a:r>
            <a:r>
              <a:rPr kumimoji="1" lang="zh-CN" altLang="en-US" dirty="0"/>
              <a:t>图形结构清晰，建模简洁明了，容易掌握使用。</a:t>
            </a:r>
          </a:p>
          <a:p>
            <a:r>
              <a:rPr kumimoji="1" lang="zh-CN" altLang="en-US" dirty="0"/>
              <a:t>　　使用</a:t>
            </a:r>
            <a:r>
              <a:rPr kumimoji="1" lang="en-GB" altLang="zh-CN" dirty="0"/>
              <a:t>UML</a:t>
            </a:r>
            <a:r>
              <a:rPr kumimoji="1" lang="zh-CN" altLang="en-US" dirty="0"/>
              <a:t>进行系统分析和设计，可以加速开发进程，提高代码质量，支持动态的业务需求。</a:t>
            </a:r>
            <a:r>
              <a:rPr kumimoji="1" lang="en-GB" altLang="zh-CN" dirty="0"/>
              <a:t>UML</a:t>
            </a:r>
            <a:r>
              <a:rPr kumimoji="1" lang="zh-CN" altLang="en-US" dirty="0"/>
              <a:t>适用于各种规模的系统开发。能促进软件复用，方便地集成已有的系统，并能有效处理开发中的各种风险。</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10</a:t>
            </a:fld>
            <a:endParaRPr lang="zh-CN" altLang="en-US"/>
          </a:p>
        </p:txBody>
      </p:sp>
    </p:spTree>
    <p:extLst>
      <p:ext uri="{BB962C8B-B14F-4D97-AF65-F5344CB8AC3E}">
        <p14:creationId xmlns:p14="http://schemas.microsoft.com/office/powerpoint/2010/main" val="4268641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GB" altLang="zh-CN" dirty="0"/>
              <a:t>UML</a:t>
            </a:r>
            <a:r>
              <a:rPr kumimoji="1" lang="zh-CN" altLang="en-US" dirty="0"/>
              <a:t>具有以下特点：</a:t>
            </a:r>
          </a:p>
          <a:p>
            <a:r>
              <a:rPr kumimoji="1" lang="zh-CN" altLang="en-US" dirty="0"/>
              <a:t>　　</a:t>
            </a:r>
            <a:r>
              <a:rPr kumimoji="1" lang="en-US" altLang="zh-CN" dirty="0"/>
              <a:t>(1)</a:t>
            </a:r>
            <a:r>
              <a:rPr kumimoji="1" lang="zh-CN" altLang="en-US" dirty="0"/>
              <a:t>面向对象。</a:t>
            </a:r>
            <a:r>
              <a:rPr kumimoji="1" lang="en-GB" altLang="zh-CN" dirty="0"/>
              <a:t>UML</a:t>
            </a:r>
            <a:r>
              <a:rPr kumimoji="1" lang="zh-CN" altLang="en-US" dirty="0"/>
              <a:t>支持面向对象技术的主要概念，提供了一批基本的模型元素的表示图形和方法，能简洁明了地表达面向对象的各种概念。</a:t>
            </a:r>
          </a:p>
          <a:p>
            <a:r>
              <a:rPr kumimoji="1" lang="zh-CN" altLang="en-US" dirty="0"/>
              <a:t>　　</a:t>
            </a:r>
            <a:r>
              <a:rPr kumimoji="1" lang="en-US" altLang="zh-CN" dirty="0"/>
              <a:t>(2)</a:t>
            </a:r>
            <a:r>
              <a:rPr kumimoji="1" lang="zh-CN" altLang="en-US" dirty="0"/>
              <a:t>可视化，表示能力强。通过</a:t>
            </a:r>
            <a:r>
              <a:rPr kumimoji="1" lang="en-GB" altLang="zh-CN" dirty="0"/>
              <a:t>UML</a:t>
            </a:r>
            <a:r>
              <a:rPr kumimoji="1" lang="zh-CN" altLang="en-US" dirty="0"/>
              <a:t>的模型图能清晰地表示系统的逻辑模型和实现模型。可用于各种复杂系统的建模。</a:t>
            </a:r>
          </a:p>
          <a:p>
            <a:r>
              <a:rPr kumimoji="1" lang="zh-CN" altLang="en-US" dirty="0"/>
              <a:t>　　</a:t>
            </a:r>
            <a:r>
              <a:rPr kumimoji="1" lang="en-US" altLang="zh-CN" dirty="0"/>
              <a:t>(3)</a:t>
            </a:r>
            <a:r>
              <a:rPr kumimoji="1" lang="zh-CN" altLang="en-US" dirty="0"/>
              <a:t>独立于过程。</a:t>
            </a:r>
            <a:r>
              <a:rPr kumimoji="1" lang="en-GB" altLang="zh-CN" dirty="0"/>
              <a:t>UML</a:t>
            </a:r>
            <a:r>
              <a:rPr kumimoji="1" lang="zh-CN" altLang="en-US" dirty="0"/>
              <a:t>是系统建模语言，独立于开发过程。</a:t>
            </a:r>
          </a:p>
          <a:p>
            <a:r>
              <a:rPr kumimoji="1" lang="zh-CN" altLang="en-US" dirty="0"/>
              <a:t>　　</a:t>
            </a:r>
            <a:r>
              <a:rPr kumimoji="1" lang="en-US" altLang="zh-CN" dirty="0"/>
              <a:t>(4)</a:t>
            </a:r>
            <a:r>
              <a:rPr kumimoji="1" lang="zh-CN" altLang="en-US" dirty="0"/>
              <a:t>独立于程序设计语言。用</a:t>
            </a:r>
            <a:r>
              <a:rPr kumimoji="1" lang="en-GB" altLang="zh-CN" dirty="0"/>
              <a:t>UML</a:t>
            </a:r>
            <a:r>
              <a:rPr kumimoji="1" lang="zh-CN" altLang="en-US" dirty="0"/>
              <a:t>建立的软件系统模型可以用</a:t>
            </a:r>
            <a:r>
              <a:rPr kumimoji="1" lang="en-GB" altLang="zh-CN" dirty="0"/>
              <a:t>Java</a:t>
            </a:r>
            <a:r>
              <a:rPr kumimoji="1" lang="zh-CN" altLang="en-GB" dirty="0"/>
              <a:t>、</a:t>
            </a:r>
            <a:r>
              <a:rPr kumimoji="1" lang="en-GB" altLang="zh-CN" dirty="0"/>
              <a:t>VC++</a:t>
            </a:r>
            <a:r>
              <a:rPr kumimoji="1" lang="zh-CN" altLang="en-GB" dirty="0"/>
              <a:t>、</a:t>
            </a:r>
            <a:r>
              <a:rPr kumimoji="1" lang="en-GB" altLang="zh-CN" dirty="0" err="1"/>
              <a:t>dephi</a:t>
            </a:r>
            <a:r>
              <a:rPr kumimoji="1" lang="zh-CN" altLang="en-US" dirty="0"/>
              <a:t>等任何一种面向对象的程序设计来实现。</a:t>
            </a:r>
          </a:p>
          <a:p>
            <a:r>
              <a:rPr kumimoji="1" lang="zh-CN" altLang="en-US" dirty="0"/>
              <a:t>　　</a:t>
            </a:r>
            <a:r>
              <a:rPr kumimoji="1" lang="en-US" altLang="zh-CN" dirty="0"/>
              <a:t>(5)</a:t>
            </a:r>
            <a:r>
              <a:rPr kumimoji="1" lang="zh-CN" altLang="en-US" dirty="0"/>
              <a:t>易于掌握使用。</a:t>
            </a:r>
            <a:r>
              <a:rPr kumimoji="1" lang="en-GB" altLang="zh-CN" dirty="0"/>
              <a:t>UML</a:t>
            </a:r>
            <a:r>
              <a:rPr kumimoji="1" lang="zh-CN" altLang="en-US" dirty="0"/>
              <a:t>图形结构清晰，建模简洁明了，容易掌握使用。</a:t>
            </a:r>
          </a:p>
          <a:p>
            <a:r>
              <a:rPr kumimoji="1" lang="zh-CN" altLang="en-US" dirty="0"/>
              <a:t>　　使用</a:t>
            </a:r>
            <a:r>
              <a:rPr kumimoji="1" lang="en-GB" altLang="zh-CN" dirty="0"/>
              <a:t>UML</a:t>
            </a:r>
            <a:r>
              <a:rPr kumimoji="1" lang="zh-CN" altLang="en-US" dirty="0"/>
              <a:t>进行系统分析和设计，可以加速开发进程，提高代码质量，支持动态的业务需求。</a:t>
            </a:r>
            <a:r>
              <a:rPr kumimoji="1" lang="en-GB" altLang="zh-CN" dirty="0"/>
              <a:t>UML</a:t>
            </a:r>
            <a:r>
              <a:rPr kumimoji="1" lang="zh-CN" altLang="en-US" dirty="0"/>
              <a:t>适用于各种规模的系统开发。能促进软件复用，方便地集成已有的系统，并能有效处理开发中的各种风险。</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11</a:t>
            </a:fld>
            <a:endParaRPr lang="zh-CN" altLang="en-US"/>
          </a:p>
        </p:txBody>
      </p:sp>
    </p:spTree>
    <p:extLst>
      <p:ext uri="{BB962C8B-B14F-4D97-AF65-F5344CB8AC3E}">
        <p14:creationId xmlns:p14="http://schemas.microsoft.com/office/powerpoint/2010/main" val="258069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GB" altLang="zh-CN" dirty="0"/>
              <a:t>UML</a:t>
            </a:r>
            <a:r>
              <a:rPr kumimoji="1" lang="zh-CN" altLang="en-US" dirty="0"/>
              <a:t>具有以下特点：</a:t>
            </a:r>
          </a:p>
          <a:p>
            <a:r>
              <a:rPr kumimoji="1" lang="zh-CN" altLang="en-US" dirty="0"/>
              <a:t>　　</a:t>
            </a:r>
            <a:r>
              <a:rPr kumimoji="1" lang="en-US" altLang="zh-CN" dirty="0"/>
              <a:t>(1)</a:t>
            </a:r>
            <a:r>
              <a:rPr kumimoji="1" lang="zh-CN" altLang="en-US" dirty="0"/>
              <a:t>面向对象。</a:t>
            </a:r>
            <a:r>
              <a:rPr kumimoji="1" lang="en-GB" altLang="zh-CN" dirty="0"/>
              <a:t>UML</a:t>
            </a:r>
            <a:r>
              <a:rPr kumimoji="1" lang="zh-CN" altLang="en-US" dirty="0"/>
              <a:t>支持面向对象技术的主要概念，提供了一批基本的模型元素的表示图形和方法，能简洁明了地表达面向对象的各种概念。</a:t>
            </a:r>
          </a:p>
          <a:p>
            <a:r>
              <a:rPr kumimoji="1" lang="zh-CN" altLang="en-US" dirty="0"/>
              <a:t>　　</a:t>
            </a:r>
            <a:r>
              <a:rPr kumimoji="1" lang="en-US" altLang="zh-CN" dirty="0"/>
              <a:t>(2)</a:t>
            </a:r>
            <a:r>
              <a:rPr kumimoji="1" lang="zh-CN" altLang="en-US" dirty="0"/>
              <a:t>可视化，表示能力强。通过</a:t>
            </a:r>
            <a:r>
              <a:rPr kumimoji="1" lang="en-GB" altLang="zh-CN" dirty="0"/>
              <a:t>UML</a:t>
            </a:r>
            <a:r>
              <a:rPr kumimoji="1" lang="zh-CN" altLang="en-US" dirty="0"/>
              <a:t>的模型图能清晰地表示系统的逻辑模型和实现模型。可用于各种复杂系统的建模。</a:t>
            </a:r>
          </a:p>
          <a:p>
            <a:r>
              <a:rPr kumimoji="1" lang="zh-CN" altLang="en-US" dirty="0"/>
              <a:t>　　</a:t>
            </a:r>
            <a:r>
              <a:rPr kumimoji="1" lang="en-US" altLang="zh-CN" dirty="0"/>
              <a:t>(3)</a:t>
            </a:r>
            <a:r>
              <a:rPr kumimoji="1" lang="zh-CN" altLang="en-US" dirty="0"/>
              <a:t>独立于过程。</a:t>
            </a:r>
            <a:r>
              <a:rPr kumimoji="1" lang="en-GB" altLang="zh-CN" dirty="0"/>
              <a:t>UML</a:t>
            </a:r>
            <a:r>
              <a:rPr kumimoji="1" lang="zh-CN" altLang="en-US" dirty="0"/>
              <a:t>是系统建模语言，独立于开发过程。</a:t>
            </a:r>
          </a:p>
          <a:p>
            <a:r>
              <a:rPr kumimoji="1" lang="zh-CN" altLang="en-US" dirty="0"/>
              <a:t>　　</a:t>
            </a:r>
            <a:r>
              <a:rPr kumimoji="1" lang="en-US" altLang="zh-CN" dirty="0"/>
              <a:t>(4)</a:t>
            </a:r>
            <a:r>
              <a:rPr kumimoji="1" lang="zh-CN" altLang="en-US" dirty="0"/>
              <a:t>独立于程序设计语言。用</a:t>
            </a:r>
            <a:r>
              <a:rPr kumimoji="1" lang="en-GB" altLang="zh-CN" dirty="0"/>
              <a:t>UML</a:t>
            </a:r>
            <a:r>
              <a:rPr kumimoji="1" lang="zh-CN" altLang="en-US" dirty="0"/>
              <a:t>建立的软件系统模型可以用</a:t>
            </a:r>
            <a:r>
              <a:rPr kumimoji="1" lang="en-GB" altLang="zh-CN" dirty="0"/>
              <a:t>Java</a:t>
            </a:r>
            <a:r>
              <a:rPr kumimoji="1" lang="zh-CN" altLang="en-GB" dirty="0"/>
              <a:t>、</a:t>
            </a:r>
            <a:r>
              <a:rPr kumimoji="1" lang="en-GB" altLang="zh-CN" dirty="0"/>
              <a:t>VC++</a:t>
            </a:r>
            <a:r>
              <a:rPr kumimoji="1" lang="zh-CN" altLang="en-GB" dirty="0"/>
              <a:t>、</a:t>
            </a:r>
            <a:r>
              <a:rPr kumimoji="1" lang="en-GB" altLang="zh-CN" dirty="0" err="1"/>
              <a:t>dephi</a:t>
            </a:r>
            <a:r>
              <a:rPr kumimoji="1" lang="zh-CN" altLang="en-US" dirty="0"/>
              <a:t>等任何一种面向对象的程序设计来实现。</a:t>
            </a:r>
          </a:p>
          <a:p>
            <a:r>
              <a:rPr kumimoji="1" lang="zh-CN" altLang="en-US" dirty="0"/>
              <a:t>　　</a:t>
            </a:r>
            <a:r>
              <a:rPr kumimoji="1" lang="en-US" altLang="zh-CN" dirty="0"/>
              <a:t>(5)</a:t>
            </a:r>
            <a:r>
              <a:rPr kumimoji="1" lang="zh-CN" altLang="en-US" dirty="0"/>
              <a:t>易于掌握使用。</a:t>
            </a:r>
            <a:r>
              <a:rPr kumimoji="1" lang="en-GB" altLang="zh-CN" dirty="0"/>
              <a:t>UML</a:t>
            </a:r>
            <a:r>
              <a:rPr kumimoji="1" lang="zh-CN" altLang="en-US" dirty="0"/>
              <a:t>图形结构清晰，建模简洁明了，容易掌握使用。</a:t>
            </a:r>
          </a:p>
          <a:p>
            <a:r>
              <a:rPr kumimoji="1" lang="zh-CN" altLang="en-US" dirty="0"/>
              <a:t>　　使用</a:t>
            </a:r>
            <a:r>
              <a:rPr kumimoji="1" lang="en-GB" altLang="zh-CN" dirty="0"/>
              <a:t>UML</a:t>
            </a:r>
            <a:r>
              <a:rPr kumimoji="1" lang="zh-CN" altLang="en-US" dirty="0"/>
              <a:t>进行系统分析和设计，可以加速开发进程，提高代码质量，支持动态的业务需求。</a:t>
            </a:r>
            <a:r>
              <a:rPr kumimoji="1" lang="en-GB" altLang="zh-CN" dirty="0"/>
              <a:t>UML</a:t>
            </a:r>
            <a:r>
              <a:rPr kumimoji="1" lang="zh-CN" altLang="en-US" dirty="0"/>
              <a:t>适用于各种规模的系统开发。能促进软件复用，方便地集成已有的系统，并能有效处理开发中的各种风险。</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12</a:t>
            </a:fld>
            <a:endParaRPr lang="zh-CN" altLang="en-US"/>
          </a:p>
        </p:txBody>
      </p:sp>
    </p:spTree>
    <p:extLst>
      <p:ext uri="{BB962C8B-B14F-4D97-AF65-F5344CB8AC3E}">
        <p14:creationId xmlns:p14="http://schemas.microsoft.com/office/powerpoint/2010/main" val="3687184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GB" altLang="zh-CN" dirty="0"/>
              <a:t>UML</a:t>
            </a:r>
            <a:r>
              <a:rPr kumimoji="1" lang="zh-CN" altLang="en-US" dirty="0"/>
              <a:t>具有以下特点：</a:t>
            </a:r>
          </a:p>
          <a:p>
            <a:r>
              <a:rPr kumimoji="1" lang="zh-CN" altLang="en-US" dirty="0"/>
              <a:t>　　</a:t>
            </a:r>
            <a:r>
              <a:rPr kumimoji="1" lang="en-US" altLang="zh-CN" dirty="0"/>
              <a:t>(1)</a:t>
            </a:r>
            <a:r>
              <a:rPr kumimoji="1" lang="zh-CN" altLang="en-US" dirty="0"/>
              <a:t>面向对象。</a:t>
            </a:r>
            <a:r>
              <a:rPr kumimoji="1" lang="en-GB" altLang="zh-CN" dirty="0"/>
              <a:t>UML</a:t>
            </a:r>
            <a:r>
              <a:rPr kumimoji="1" lang="zh-CN" altLang="en-US" dirty="0"/>
              <a:t>支持面向对象技术的主要概念，提供了一批基本的模型元素的表示图形和方法，能简洁明了地表达面向对象的各种概念。</a:t>
            </a:r>
          </a:p>
          <a:p>
            <a:r>
              <a:rPr kumimoji="1" lang="zh-CN" altLang="en-US" dirty="0"/>
              <a:t>　　</a:t>
            </a:r>
            <a:r>
              <a:rPr kumimoji="1" lang="en-US" altLang="zh-CN" dirty="0"/>
              <a:t>(2)</a:t>
            </a:r>
            <a:r>
              <a:rPr kumimoji="1" lang="zh-CN" altLang="en-US" dirty="0"/>
              <a:t>可视化，表示能力强。通过</a:t>
            </a:r>
            <a:r>
              <a:rPr kumimoji="1" lang="en-GB" altLang="zh-CN" dirty="0"/>
              <a:t>UML</a:t>
            </a:r>
            <a:r>
              <a:rPr kumimoji="1" lang="zh-CN" altLang="en-US" dirty="0"/>
              <a:t>的模型图能清晰地表示系统的逻辑模型和实现模型。可用于各种复杂系统的建模。</a:t>
            </a:r>
          </a:p>
          <a:p>
            <a:r>
              <a:rPr kumimoji="1" lang="zh-CN" altLang="en-US" dirty="0"/>
              <a:t>　　</a:t>
            </a:r>
            <a:r>
              <a:rPr kumimoji="1" lang="en-US" altLang="zh-CN" dirty="0"/>
              <a:t>(3)</a:t>
            </a:r>
            <a:r>
              <a:rPr kumimoji="1" lang="zh-CN" altLang="en-US" dirty="0"/>
              <a:t>独立于过程。</a:t>
            </a:r>
            <a:r>
              <a:rPr kumimoji="1" lang="en-GB" altLang="zh-CN" dirty="0"/>
              <a:t>UML</a:t>
            </a:r>
            <a:r>
              <a:rPr kumimoji="1" lang="zh-CN" altLang="en-US" dirty="0"/>
              <a:t>是系统建模语言，独立于开发过程。</a:t>
            </a:r>
          </a:p>
          <a:p>
            <a:r>
              <a:rPr kumimoji="1" lang="zh-CN" altLang="en-US" dirty="0"/>
              <a:t>　　</a:t>
            </a:r>
            <a:r>
              <a:rPr kumimoji="1" lang="en-US" altLang="zh-CN" dirty="0"/>
              <a:t>(4)</a:t>
            </a:r>
            <a:r>
              <a:rPr kumimoji="1" lang="zh-CN" altLang="en-US" dirty="0"/>
              <a:t>独立于程序设计语言。用</a:t>
            </a:r>
            <a:r>
              <a:rPr kumimoji="1" lang="en-GB" altLang="zh-CN" dirty="0"/>
              <a:t>UML</a:t>
            </a:r>
            <a:r>
              <a:rPr kumimoji="1" lang="zh-CN" altLang="en-US" dirty="0"/>
              <a:t>建立的软件系统模型可以用</a:t>
            </a:r>
            <a:r>
              <a:rPr kumimoji="1" lang="en-GB" altLang="zh-CN" dirty="0"/>
              <a:t>Java</a:t>
            </a:r>
            <a:r>
              <a:rPr kumimoji="1" lang="zh-CN" altLang="en-GB" dirty="0"/>
              <a:t>、</a:t>
            </a:r>
            <a:r>
              <a:rPr kumimoji="1" lang="en-GB" altLang="zh-CN" dirty="0"/>
              <a:t>VC++</a:t>
            </a:r>
            <a:r>
              <a:rPr kumimoji="1" lang="zh-CN" altLang="en-GB" dirty="0"/>
              <a:t>、</a:t>
            </a:r>
            <a:r>
              <a:rPr kumimoji="1" lang="en-GB" altLang="zh-CN" dirty="0" err="1"/>
              <a:t>dephi</a:t>
            </a:r>
            <a:r>
              <a:rPr kumimoji="1" lang="zh-CN" altLang="en-US" dirty="0"/>
              <a:t>等任何一种面向对象的程序设计来实现。</a:t>
            </a:r>
          </a:p>
          <a:p>
            <a:r>
              <a:rPr kumimoji="1" lang="zh-CN" altLang="en-US" dirty="0"/>
              <a:t>　　</a:t>
            </a:r>
            <a:r>
              <a:rPr kumimoji="1" lang="en-US" altLang="zh-CN" dirty="0"/>
              <a:t>(5)</a:t>
            </a:r>
            <a:r>
              <a:rPr kumimoji="1" lang="zh-CN" altLang="en-US" dirty="0"/>
              <a:t>易于掌握使用。</a:t>
            </a:r>
            <a:r>
              <a:rPr kumimoji="1" lang="en-GB" altLang="zh-CN" dirty="0"/>
              <a:t>UML</a:t>
            </a:r>
            <a:r>
              <a:rPr kumimoji="1" lang="zh-CN" altLang="en-US" dirty="0"/>
              <a:t>图形结构清晰，建模简洁明了，容易掌握使用。</a:t>
            </a:r>
          </a:p>
          <a:p>
            <a:r>
              <a:rPr kumimoji="1" lang="zh-CN" altLang="en-US" dirty="0"/>
              <a:t>　　使用</a:t>
            </a:r>
            <a:r>
              <a:rPr kumimoji="1" lang="en-GB" altLang="zh-CN" dirty="0"/>
              <a:t>UML</a:t>
            </a:r>
            <a:r>
              <a:rPr kumimoji="1" lang="zh-CN" altLang="en-US" dirty="0"/>
              <a:t>进行系统分析和设计，可以加速开发进程，提高代码质量，支持动态的业务需求。</a:t>
            </a:r>
            <a:r>
              <a:rPr kumimoji="1" lang="en-GB" altLang="zh-CN" dirty="0"/>
              <a:t>UML</a:t>
            </a:r>
            <a:r>
              <a:rPr kumimoji="1" lang="zh-CN" altLang="en-US" dirty="0"/>
              <a:t>适用于各种规模的系统开发。能促进软件复用，方便地集成已有的系统，并能有效处理开发中的各种风险。</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13</a:t>
            </a:fld>
            <a:endParaRPr lang="zh-CN" altLang="en-US"/>
          </a:p>
        </p:txBody>
      </p:sp>
    </p:spTree>
    <p:extLst>
      <p:ext uri="{BB962C8B-B14F-4D97-AF65-F5344CB8AC3E}">
        <p14:creationId xmlns:p14="http://schemas.microsoft.com/office/powerpoint/2010/main" val="3008707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03F7D8-06B5-4FBA-947F-3EB11DB0915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729E119-78D9-4149-B3BA-FD50A42BDD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06D24FD-766E-471A-BEA2-81CE7E5A067C}"/>
              </a:ext>
            </a:extLst>
          </p:cNvPr>
          <p:cNvSpPr>
            <a:spLocks noGrp="1"/>
          </p:cNvSpPr>
          <p:nvPr>
            <p:ph type="dt" sz="half" idx="10"/>
          </p:nvPr>
        </p:nvSpPr>
        <p:spPr/>
        <p:txBody>
          <a:bodyPr/>
          <a:lstStyle/>
          <a:p>
            <a:fld id="{AEB61CDC-E34C-4601-928D-92E01F26597B}" type="datetimeFigureOut">
              <a:rPr lang="zh-CN" altLang="en-US" smtClean="0"/>
              <a:t>2018/12/26</a:t>
            </a:fld>
            <a:endParaRPr lang="zh-CN" altLang="en-US"/>
          </a:p>
        </p:txBody>
      </p:sp>
      <p:sp>
        <p:nvSpPr>
          <p:cNvPr id="5" name="页脚占位符 4">
            <a:extLst>
              <a:ext uri="{FF2B5EF4-FFF2-40B4-BE49-F238E27FC236}">
                <a16:creationId xmlns:a16="http://schemas.microsoft.com/office/drawing/2014/main" id="{A2435B3C-4FB2-413F-823E-ED81C8933D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C8FAB86-C4CB-41B3-9891-6EB45003A21D}"/>
              </a:ext>
            </a:extLst>
          </p:cNvPr>
          <p:cNvSpPr>
            <a:spLocks noGrp="1"/>
          </p:cNvSpPr>
          <p:nvPr>
            <p:ph type="sldNum" sz="quarter" idx="12"/>
          </p:nvPr>
        </p:nvSpPr>
        <p:spPr/>
        <p:txBody>
          <a:bodyPr/>
          <a:lstStyle/>
          <a:p>
            <a:fld id="{917D6E5D-4A16-43A9-A912-8D66F072B5A1}" type="slidenum">
              <a:rPr lang="zh-CN" altLang="en-US" smtClean="0"/>
              <a:t>‹#›</a:t>
            </a:fld>
            <a:endParaRPr lang="zh-CN" altLang="en-US"/>
          </a:p>
        </p:txBody>
      </p:sp>
    </p:spTree>
    <p:extLst>
      <p:ext uri="{BB962C8B-B14F-4D97-AF65-F5344CB8AC3E}">
        <p14:creationId xmlns:p14="http://schemas.microsoft.com/office/powerpoint/2010/main" val="3290869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E5DF1E-E9B7-4074-B844-0E83C841B0C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F84C29D-F6A4-49F4-9B05-B14572045A8E}"/>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60F8D9A-AD54-4868-9A4D-925E41D5BBFA}"/>
              </a:ext>
            </a:extLst>
          </p:cNvPr>
          <p:cNvSpPr>
            <a:spLocks noGrp="1"/>
          </p:cNvSpPr>
          <p:nvPr>
            <p:ph type="dt" sz="half" idx="10"/>
          </p:nvPr>
        </p:nvSpPr>
        <p:spPr/>
        <p:txBody>
          <a:bodyPr/>
          <a:lstStyle/>
          <a:p>
            <a:fld id="{AEB61CDC-E34C-4601-928D-92E01F26597B}" type="datetimeFigureOut">
              <a:rPr lang="zh-CN" altLang="en-US" smtClean="0"/>
              <a:t>2018/12/26</a:t>
            </a:fld>
            <a:endParaRPr lang="zh-CN" altLang="en-US"/>
          </a:p>
        </p:txBody>
      </p:sp>
      <p:sp>
        <p:nvSpPr>
          <p:cNvPr id="5" name="页脚占位符 4">
            <a:extLst>
              <a:ext uri="{FF2B5EF4-FFF2-40B4-BE49-F238E27FC236}">
                <a16:creationId xmlns:a16="http://schemas.microsoft.com/office/drawing/2014/main" id="{423F9871-0E18-4C31-86BD-C119634755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3A9F89-A7BF-4EC2-9E28-22F4D4F8D4A6}"/>
              </a:ext>
            </a:extLst>
          </p:cNvPr>
          <p:cNvSpPr>
            <a:spLocks noGrp="1"/>
          </p:cNvSpPr>
          <p:nvPr>
            <p:ph type="sldNum" sz="quarter" idx="12"/>
          </p:nvPr>
        </p:nvSpPr>
        <p:spPr/>
        <p:txBody>
          <a:bodyPr/>
          <a:lstStyle/>
          <a:p>
            <a:fld id="{917D6E5D-4A16-43A9-A912-8D66F072B5A1}" type="slidenum">
              <a:rPr lang="zh-CN" altLang="en-US" smtClean="0"/>
              <a:t>‹#›</a:t>
            </a:fld>
            <a:endParaRPr lang="zh-CN" altLang="en-US"/>
          </a:p>
        </p:txBody>
      </p:sp>
    </p:spTree>
    <p:extLst>
      <p:ext uri="{BB962C8B-B14F-4D97-AF65-F5344CB8AC3E}">
        <p14:creationId xmlns:p14="http://schemas.microsoft.com/office/powerpoint/2010/main" val="3741378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B3EB2C5-E01E-468C-B9FA-B871C0DBB8E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D46A06D-402A-46C4-83BB-6B50CC9BE8BA}"/>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77C670C-1030-4348-ACCD-C74171CD7306}"/>
              </a:ext>
            </a:extLst>
          </p:cNvPr>
          <p:cNvSpPr>
            <a:spLocks noGrp="1"/>
          </p:cNvSpPr>
          <p:nvPr>
            <p:ph type="dt" sz="half" idx="10"/>
          </p:nvPr>
        </p:nvSpPr>
        <p:spPr/>
        <p:txBody>
          <a:bodyPr/>
          <a:lstStyle/>
          <a:p>
            <a:fld id="{AEB61CDC-E34C-4601-928D-92E01F26597B}" type="datetimeFigureOut">
              <a:rPr lang="zh-CN" altLang="en-US" smtClean="0"/>
              <a:t>2018/12/26</a:t>
            </a:fld>
            <a:endParaRPr lang="zh-CN" altLang="en-US"/>
          </a:p>
        </p:txBody>
      </p:sp>
      <p:sp>
        <p:nvSpPr>
          <p:cNvPr id="5" name="页脚占位符 4">
            <a:extLst>
              <a:ext uri="{FF2B5EF4-FFF2-40B4-BE49-F238E27FC236}">
                <a16:creationId xmlns:a16="http://schemas.microsoft.com/office/drawing/2014/main" id="{03F7FA42-C7E7-4F9F-8771-130E75696C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1A490DB-FAB6-45F6-9F6E-F7C40AE5DBF7}"/>
              </a:ext>
            </a:extLst>
          </p:cNvPr>
          <p:cNvSpPr>
            <a:spLocks noGrp="1"/>
          </p:cNvSpPr>
          <p:nvPr>
            <p:ph type="sldNum" sz="quarter" idx="12"/>
          </p:nvPr>
        </p:nvSpPr>
        <p:spPr/>
        <p:txBody>
          <a:bodyPr/>
          <a:lstStyle/>
          <a:p>
            <a:fld id="{917D6E5D-4A16-43A9-A912-8D66F072B5A1}" type="slidenum">
              <a:rPr lang="zh-CN" altLang="en-US" smtClean="0"/>
              <a:t>‹#›</a:t>
            </a:fld>
            <a:endParaRPr lang="zh-CN" altLang="en-US"/>
          </a:p>
        </p:txBody>
      </p:sp>
    </p:spTree>
    <p:extLst>
      <p:ext uri="{BB962C8B-B14F-4D97-AF65-F5344CB8AC3E}">
        <p14:creationId xmlns:p14="http://schemas.microsoft.com/office/powerpoint/2010/main" val="527796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9706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DF36DB-2594-4D7A-A145-B7340E413A8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CB3877F-CC0B-4ACE-AF5C-BC115FE22ACD}"/>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E18B0EE-E041-49A4-B271-D65CB6CE25D6}"/>
              </a:ext>
            </a:extLst>
          </p:cNvPr>
          <p:cNvSpPr>
            <a:spLocks noGrp="1"/>
          </p:cNvSpPr>
          <p:nvPr>
            <p:ph type="dt" sz="half" idx="10"/>
          </p:nvPr>
        </p:nvSpPr>
        <p:spPr/>
        <p:txBody>
          <a:bodyPr/>
          <a:lstStyle/>
          <a:p>
            <a:fld id="{AEB61CDC-E34C-4601-928D-92E01F26597B}" type="datetimeFigureOut">
              <a:rPr lang="zh-CN" altLang="en-US" smtClean="0"/>
              <a:t>2018/12/26</a:t>
            </a:fld>
            <a:endParaRPr lang="zh-CN" altLang="en-US"/>
          </a:p>
        </p:txBody>
      </p:sp>
      <p:sp>
        <p:nvSpPr>
          <p:cNvPr id="5" name="页脚占位符 4">
            <a:extLst>
              <a:ext uri="{FF2B5EF4-FFF2-40B4-BE49-F238E27FC236}">
                <a16:creationId xmlns:a16="http://schemas.microsoft.com/office/drawing/2014/main" id="{514749E6-25FE-492B-B6EE-113EB2E716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9D76656-CBC7-45BC-9618-87B0A1EF0CCC}"/>
              </a:ext>
            </a:extLst>
          </p:cNvPr>
          <p:cNvSpPr>
            <a:spLocks noGrp="1"/>
          </p:cNvSpPr>
          <p:nvPr>
            <p:ph type="sldNum" sz="quarter" idx="12"/>
          </p:nvPr>
        </p:nvSpPr>
        <p:spPr/>
        <p:txBody>
          <a:bodyPr/>
          <a:lstStyle/>
          <a:p>
            <a:fld id="{917D6E5D-4A16-43A9-A912-8D66F072B5A1}" type="slidenum">
              <a:rPr lang="zh-CN" altLang="en-US" smtClean="0"/>
              <a:t>‹#›</a:t>
            </a:fld>
            <a:endParaRPr lang="zh-CN" altLang="en-US"/>
          </a:p>
        </p:txBody>
      </p:sp>
    </p:spTree>
    <p:extLst>
      <p:ext uri="{BB962C8B-B14F-4D97-AF65-F5344CB8AC3E}">
        <p14:creationId xmlns:p14="http://schemas.microsoft.com/office/powerpoint/2010/main" val="1423414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7BEFCF-8E50-4A9F-AF12-F6D6CB92B5B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BA9018F-EEF0-4015-A4CC-36E0D8EE27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2871F7D6-E0B1-4D49-9C90-1C6FE5F44199}"/>
              </a:ext>
            </a:extLst>
          </p:cNvPr>
          <p:cNvSpPr>
            <a:spLocks noGrp="1"/>
          </p:cNvSpPr>
          <p:nvPr>
            <p:ph type="dt" sz="half" idx="10"/>
          </p:nvPr>
        </p:nvSpPr>
        <p:spPr/>
        <p:txBody>
          <a:bodyPr/>
          <a:lstStyle/>
          <a:p>
            <a:fld id="{AEB61CDC-E34C-4601-928D-92E01F26597B}" type="datetimeFigureOut">
              <a:rPr lang="zh-CN" altLang="en-US" smtClean="0"/>
              <a:t>2018/12/26</a:t>
            </a:fld>
            <a:endParaRPr lang="zh-CN" altLang="en-US"/>
          </a:p>
        </p:txBody>
      </p:sp>
      <p:sp>
        <p:nvSpPr>
          <p:cNvPr id="5" name="页脚占位符 4">
            <a:extLst>
              <a:ext uri="{FF2B5EF4-FFF2-40B4-BE49-F238E27FC236}">
                <a16:creationId xmlns:a16="http://schemas.microsoft.com/office/drawing/2014/main" id="{BFF09FE1-1553-4D16-9455-88197C31F0E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1EB1E5-1559-4D68-B3C4-D89BF3894DD0}"/>
              </a:ext>
            </a:extLst>
          </p:cNvPr>
          <p:cNvSpPr>
            <a:spLocks noGrp="1"/>
          </p:cNvSpPr>
          <p:nvPr>
            <p:ph type="sldNum" sz="quarter" idx="12"/>
          </p:nvPr>
        </p:nvSpPr>
        <p:spPr/>
        <p:txBody>
          <a:bodyPr/>
          <a:lstStyle/>
          <a:p>
            <a:fld id="{917D6E5D-4A16-43A9-A912-8D66F072B5A1}" type="slidenum">
              <a:rPr lang="zh-CN" altLang="en-US" smtClean="0"/>
              <a:t>‹#›</a:t>
            </a:fld>
            <a:endParaRPr lang="zh-CN" altLang="en-US"/>
          </a:p>
        </p:txBody>
      </p:sp>
    </p:spTree>
    <p:extLst>
      <p:ext uri="{BB962C8B-B14F-4D97-AF65-F5344CB8AC3E}">
        <p14:creationId xmlns:p14="http://schemas.microsoft.com/office/powerpoint/2010/main" val="846320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5CD677-98FA-427B-87A6-C91D8782F82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D96BB1D-96A6-4768-9519-2F5CF4D4D2F7}"/>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902EE61-3DFD-4D51-9434-F1B1EB4D4645}"/>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4E8F380-637D-424F-A44D-402ED9F91ED5}"/>
              </a:ext>
            </a:extLst>
          </p:cNvPr>
          <p:cNvSpPr>
            <a:spLocks noGrp="1"/>
          </p:cNvSpPr>
          <p:nvPr>
            <p:ph type="dt" sz="half" idx="10"/>
          </p:nvPr>
        </p:nvSpPr>
        <p:spPr/>
        <p:txBody>
          <a:bodyPr/>
          <a:lstStyle/>
          <a:p>
            <a:fld id="{AEB61CDC-E34C-4601-928D-92E01F26597B}" type="datetimeFigureOut">
              <a:rPr lang="zh-CN" altLang="en-US" smtClean="0"/>
              <a:t>2018/12/26</a:t>
            </a:fld>
            <a:endParaRPr lang="zh-CN" altLang="en-US"/>
          </a:p>
        </p:txBody>
      </p:sp>
      <p:sp>
        <p:nvSpPr>
          <p:cNvPr id="6" name="页脚占位符 5">
            <a:extLst>
              <a:ext uri="{FF2B5EF4-FFF2-40B4-BE49-F238E27FC236}">
                <a16:creationId xmlns:a16="http://schemas.microsoft.com/office/drawing/2014/main" id="{28652C91-6930-48AD-8695-15AB0FD2A3F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0A243EC-28DB-4A48-B0A6-55476665C74E}"/>
              </a:ext>
            </a:extLst>
          </p:cNvPr>
          <p:cNvSpPr>
            <a:spLocks noGrp="1"/>
          </p:cNvSpPr>
          <p:nvPr>
            <p:ph type="sldNum" sz="quarter" idx="12"/>
          </p:nvPr>
        </p:nvSpPr>
        <p:spPr/>
        <p:txBody>
          <a:bodyPr/>
          <a:lstStyle/>
          <a:p>
            <a:fld id="{917D6E5D-4A16-43A9-A912-8D66F072B5A1}" type="slidenum">
              <a:rPr lang="zh-CN" altLang="en-US" smtClean="0"/>
              <a:t>‹#›</a:t>
            </a:fld>
            <a:endParaRPr lang="zh-CN" altLang="en-US"/>
          </a:p>
        </p:txBody>
      </p:sp>
    </p:spTree>
    <p:extLst>
      <p:ext uri="{BB962C8B-B14F-4D97-AF65-F5344CB8AC3E}">
        <p14:creationId xmlns:p14="http://schemas.microsoft.com/office/powerpoint/2010/main" val="3416677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A3F1CF-185B-4F43-A7E0-0AE675C62E9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0A8E957-9E71-4125-8EA8-AB232D25E1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3F8D55E-3BB1-46E2-858F-94E37EE0497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D77181CA-87BE-490B-BDA0-E771019719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AC9F2CFD-D736-471D-A786-782D0B36178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9BA595C-A978-4F25-AC6B-0DDEEDE3EA50}"/>
              </a:ext>
            </a:extLst>
          </p:cNvPr>
          <p:cNvSpPr>
            <a:spLocks noGrp="1"/>
          </p:cNvSpPr>
          <p:nvPr>
            <p:ph type="dt" sz="half" idx="10"/>
          </p:nvPr>
        </p:nvSpPr>
        <p:spPr/>
        <p:txBody>
          <a:bodyPr/>
          <a:lstStyle/>
          <a:p>
            <a:fld id="{AEB61CDC-E34C-4601-928D-92E01F26597B}" type="datetimeFigureOut">
              <a:rPr lang="zh-CN" altLang="en-US" smtClean="0"/>
              <a:t>2018/12/26</a:t>
            </a:fld>
            <a:endParaRPr lang="zh-CN" altLang="en-US"/>
          </a:p>
        </p:txBody>
      </p:sp>
      <p:sp>
        <p:nvSpPr>
          <p:cNvPr id="8" name="页脚占位符 7">
            <a:extLst>
              <a:ext uri="{FF2B5EF4-FFF2-40B4-BE49-F238E27FC236}">
                <a16:creationId xmlns:a16="http://schemas.microsoft.com/office/drawing/2014/main" id="{919A74CC-EA83-4E5E-8C61-77EB7B22B35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A093F9C-B925-4062-9D70-F7BA2471A7BB}"/>
              </a:ext>
            </a:extLst>
          </p:cNvPr>
          <p:cNvSpPr>
            <a:spLocks noGrp="1"/>
          </p:cNvSpPr>
          <p:nvPr>
            <p:ph type="sldNum" sz="quarter" idx="12"/>
          </p:nvPr>
        </p:nvSpPr>
        <p:spPr/>
        <p:txBody>
          <a:bodyPr/>
          <a:lstStyle/>
          <a:p>
            <a:fld id="{917D6E5D-4A16-43A9-A912-8D66F072B5A1}" type="slidenum">
              <a:rPr lang="zh-CN" altLang="en-US" smtClean="0"/>
              <a:t>‹#›</a:t>
            </a:fld>
            <a:endParaRPr lang="zh-CN" altLang="en-US"/>
          </a:p>
        </p:txBody>
      </p:sp>
    </p:spTree>
    <p:extLst>
      <p:ext uri="{BB962C8B-B14F-4D97-AF65-F5344CB8AC3E}">
        <p14:creationId xmlns:p14="http://schemas.microsoft.com/office/powerpoint/2010/main" val="2248206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4BE7A6-D156-4E7F-ADF6-F1E477FCBE8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132E91D-A44C-47DE-B9DB-39C58E6F2F3C}"/>
              </a:ext>
            </a:extLst>
          </p:cNvPr>
          <p:cNvSpPr>
            <a:spLocks noGrp="1"/>
          </p:cNvSpPr>
          <p:nvPr>
            <p:ph type="dt" sz="half" idx="10"/>
          </p:nvPr>
        </p:nvSpPr>
        <p:spPr/>
        <p:txBody>
          <a:bodyPr/>
          <a:lstStyle/>
          <a:p>
            <a:fld id="{AEB61CDC-E34C-4601-928D-92E01F26597B}" type="datetimeFigureOut">
              <a:rPr lang="zh-CN" altLang="en-US" smtClean="0"/>
              <a:t>2018/12/26</a:t>
            </a:fld>
            <a:endParaRPr lang="zh-CN" altLang="en-US"/>
          </a:p>
        </p:txBody>
      </p:sp>
      <p:sp>
        <p:nvSpPr>
          <p:cNvPr id="4" name="页脚占位符 3">
            <a:extLst>
              <a:ext uri="{FF2B5EF4-FFF2-40B4-BE49-F238E27FC236}">
                <a16:creationId xmlns:a16="http://schemas.microsoft.com/office/drawing/2014/main" id="{3601F111-2C15-421D-8AE4-1A3198AA0B0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24315BD-FE40-4A1C-8BBF-47A2921FE680}"/>
              </a:ext>
            </a:extLst>
          </p:cNvPr>
          <p:cNvSpPr>
            <a:spLocks noGrp="1"/>
          </p:cNvSpPr>
          <p:nvPr>
            <p:ph type="sldNum" sz="quarter" idx="12"/>
          </p:nvPr>
        </p:nvSpPr>
        <p:spPr/>
        <p:txBody>
          <a:bodyPr/>
          <a:lstStyle/>
          <a:p>
            <a:fld id="{917D6E5D-4A16-43A9-A912-8D66F072B5A1}" type="slidenum">
              <a:rPr lang="zh-CN" altLang="en-US" smtClean="0"/>
              <a:t>‹#›</a:t>
            </a:fld>
            <a:endParaRPr lang="zh-CN" altLang="en-US"/>
          </a:p>
        </p:txBody>
      </p:sp>
    </p:spTree>
    <p:extLst>
      <p:ext uri="{BB962C8B-B14F-4D97-AF65-F5344CB8AC3E}">
        <p14:creationId xmlns:p14="http://schemas.microsoft.com/office/powerpoint/2010/main" val="1079685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30308BD-658D-4191-A9F4-2354E308A3D0}"/>
              </a:ext>
            </a:extLst>
          </p:cNvPr>
          <p:cNvSpPr>
            <a:spLocks noGrp="1"/>
          </p:cNvSpPr>
          <p:nvPr>
            <p:ph type="dt" sz="half" idx="10"/>
          </p:nvPr>
        </p:nvSpPr>
        <p:spPr/>
        <p:txBody>
          <a:bodyPr/>
          <a:lstStyle/>
          <a:p>
            <a:fld id="{AEB61CDC-E34C-4601-928D-92E01F26597B}" type="datetimeFigureOut">
              <a:rPr lang="zh-CN" altLang="en-US" smtClean="0"/>
              <a:t>2018/12/26</a:t>
            </a:fld>
            <a:endParaRPr lang="zh-CN" altLang="en-US"/>
          </a:p>
        </p:txBody>
      </p:sp>
      <p:sp>
        <p:nvSpPr>
          <p:cNvPr id="3" name="页脚占位符 2">
            <a:extLst>
              <a:ext uri="{FF2B5EF4-FFF2-40B4-BE49-F238E27FC236}">
                <a16:creationId xmlns:a16="http://schemas.microsoft.com/office/drawing/2014/main" id="{DB89D31B-4F9E-4517-9FEC-F8BEE64EF3C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BDEAE67-DE2A-4667-915C-3F26025039F4}"/>
              </a:ext>
            </a:extLst>
          </p:cNvPr>
          <p:cNvSpPr>
            <a:spLocks noGrp="1"/>
          </p:cNvSpPr>
          <p:nvPr>
            <p:ph type="sldNum" sz="quarter" idx="12"/>
          </p:nvPr>
        </p:nvSpPr>
        <p:spPr/>
        <p:txBody>
          <a:bodyPr/>
          <a:lstStyle/>
          <a:p>
            <a:fld id="{917D6E5D-4A16-43A9-A912-8D66F072B5A1}" type="slidenum">
              <a:rPr lang="zh-CN" altLang="en-US" smtClean="0"/>
              <a:t>‹#›</a:t>
            </a:fld>
            <a:endParaRPr lang="zh-CN" altLang="en-US"/>
          </a:p>
        </p:txBody>
      </p:sp>
    </p:spTree>
    <p:extLst>
      <p:ext uri="{BB962C8B-B14F-4D97-AF65-F5344CB8AC3E}">
        <p14:creationId xmlns:p14="http://schemas.microsoft.com/office/powerpoint/2010/main" val="2738678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36AE65-3999-4773-91C2-5C56C7E0B62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144A141-4BC1-4343-9686-B4562614E3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49CF868D-63AF-4C50-B9F8-89BCE9C428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0B412A8-86A2-4F30-A086-7AA01B67681B}"/>
              </a:ext>
            </a:extLst>
          </p:cNvPr>
          <p:cNvSpPr>
            <a:spLocks noGrp="1"/>
          </p:cNvSpPr>
          <p:nvPr>
            <p:ph type="dt" sz="half" idx="10"/>
          </p:nvPr>
        </p:nvSpPr>
        <p:spPr/>
        <p:txBody>
          <a:bodyPr/>
          <a:lstStyle/>
          <a:p>
            <a:fld id="{AEB61CDC-E34C-4601-928D-92E01F26597B}" type="datetimeFigureOut">
              <a:rPr lang="zh-CN" altLang="en-US" smtClean="0"/>
              <a:t>2018/12/26</a:t>
            </a:fld>
            <a:endParaRPr lang="zh-CN" altLang="en-US"/>
          </a:p>
        </p:txBody>
      </p:sp>
      <p:sp>
        <p:nvSpPr>
          <p:cNvPr id="6" name="页脚占位符 5">
            <a:extLst>
              <a:ext uri="{FF2B5EF4-FFF2-40B4-BE49-F238E27FC236}">
                <a16:creationId xmlns:a16="http://schemas.microsoft.com/office/drawing/2014/main" id="{0B6685D8-457F-4742-97A9-3BBFB00ACF1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C214EDC-6160-40D8-99C9-C8078FA57CFD}"/>
              </a:ext>
            </a:extLst>
          </p:cNvPr>
          <p:cNvSpPr>
            <a:spLocks noGrp="1"/>
          </p:cNvSpPr>
          <p:nvPr>
            <p:ph type="sldNum" sz="quarter" idx="12"/>
          </p:nvPr>
        </p:nvSpPr>
        <p:spPr/>
        <p:txBody>
          <a:bodyPr/>
          <a:lstStyle/>
          <a:p>
            <a:fld id="{917D6E5D-4A16-43A9-A912-8D66F072B5A1}" type="slidenum">
              <a:rPr lang="zh-CN" altLang="en-US" smtClean="0"/>
              <a:t>‹#›</a:t>
            </a:fld>
            <a:endParaRPr lang="zh-CN" altLang="en-US"/>
          </a:p>
        </p:txBody>
      </p:sp>
    </p:spTree>
    <p:extLst>
      <p:ext uri="{BB962C8B-B14F-4D97-AF65-F5344CB8AC3E}">
        <p14:creationId xmlns:p14="http://schemas.microsoft.com/office/powerpoint/2010/main" val="3714453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2D8E8A-C4D4-46A8-9258-1A1D5AD4926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A78C7A2-4588-4171-8AE5-53CCFCCA4A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5EFFC28-F541-45D0-9458-7CF2E25B75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FDC2EF0-AE20-49C7-8007-08B68068E5C4}"/>
              </a:ext>
            </a:extLst>
          </p:cNvPr>
          <p:cNvSpPr>
            <a:spLocks noGrp="1"/>
          </p:cNvSpPr>
          <p:nvPr>
            <p:ph type="dt" sz="half" idx="10"/>
          </p:nvPr>
        </p:nvSpPr>
        <p:spPr/>
        <p:txBody>
          <a:bodyPr/>
          <a:lstStyle/>
          <a:p>
            <a:fld id="{AEB61CDC-E34C-4601-928D-92E01F26597B}" type="datetimeFigureOut">
              <a:rPr lang="zh-CN" altLang="en-US" smtClean="0"/>
              <a:t>2018/12/26</a:t>
            </a:fld>
            <a:endParaRPr lang="zh-CN" altLang="en-US"/>
          </a:p>
        </p:txBody>
      </p:sp>
      <p:sp>
        <p:nvSpPr>
          <p:cNvPr id="6" name="页脚占位符 5">
            <a:extLst>
              <a:ext uri="{FF2B5EF4-FFF2-40B4-BE49-F238E27FC236}">
                <a16:creationId xmlns:a16="http://schemas.microsoft.com/office/drawing/2014/main" id="{9015F538-D095-4003-B3A6-908104519A9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482FF72-57EF-45D6-840D-4F715A0A5BA4}"/>
              </a:ext>
            </a:extLst>
          </p:cNvPr>
          <p:cNvSpPr>
            <a:spLocks noGrp="1"/>
          </p:cNvSpPr>
          <p:nvPr>
            <p:ph type="sldNum" sz="quarter" idx="12"/>
          </p:nvPr>
        </p:nvSpPr>
        <p:spPr/>
        <p:txBody>
          <a:bodyPr/>
          <a:lstStyle/>
          <a:p>
            <a:fld id="{917D6E5D-4A16-43A9-A912-8D66F072B5A1}" type="slidenum">
              <a:rPr lang="zh-CN" altLang="en-US" smtClean="0"/>
              <a:t>‹#›</a:t>
            </a:fld>
            <a:endParaRPr lang="zh-CN" altLang="en-US"/>
          </a:p>
        </p:txBody>
      </p:sp>
    </p:spTree>
    <p:extLst>
      <p:ext uri="{BB962C8B-B14F-4D97-AF65-F5344CB8AC3E}">
        <p14:creationId xmlns:p14="http://schemas.microsoft.com/office/powerpoint/2010/main" val="2359644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D4BBA3C-8075-4839-B2C1-4DF73A5D50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A2E61F8-1658-4F49-9159-1B9256B250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8027D97-AE76-459A-A4D3-2746EA0A55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B61CDC-E34C-4601-928D-92E01F26597B}" type="datetimeFigureOut">
              <a:rPr lang="zh-CN" altLang="en-US" smtClean="0"/>
              <a:t>2018/12/26</a:t>
            </a:fld>
            <a:endParaRPr lang="zh-CN" altLang="en-US"/>
          </a:p>
        </p:txBody>
      </p:sp>
      <p:sp>
        <p:nvSpPr>
          <p:cNvPr id="5" name="页脚占位符 4">
            <a:extLst>
              <a:ext uri="{FF2B5EF4-FFF2-40B4-BE49-F238E27FC236}">
                <a16:creationId xmlns:a16="http://schemas.microsoft.com/office/drawing/2014/main" id="{4CECF3E4-5D41-46C7-BC3F-7DF8733389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A148FC5-E26C-4870-8954-3A4D6DAC28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7D6E5D-4A16-43A9-A912-8D66F072B5A1}" type="slidenum">
              <a:rPr lang="zh-CN" altLang="en-US" smtClean="0"/>
              <a:t>‹#›</a:t>
            </a:fld>
            <a:endParaRPr lang="zh-CN" altLang="en-US"/>
          </a:p>
        </p:txBody>
      </p:sp>
    </p:spTree>
    <p:extLst>
      <p:ext uri="{BB962C8B-B14F-4D97-AF65-F5344CB8AC3E}">
        <p14:creationId xmlns:p14="http://schemas.microsoft.com/office/powerpoint/2010/main" val="3314637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hyperlink" Target="http://www.pptstore.net/author/jiangjie/" TargetMode="Externa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71550" y="3977800"/>
            <a:ext cx="1680268" cy="369332"/>
          </a:xfrm>
          <a:prstGeom prst="rect">
            <a:avLst/>
          </a:prstGeom>
          <a:solidFill>
            <a:schemeClr val="bg1"/>
          </a:solidFill>
        </p:spPr>
        <p:txBody>
          <a:bodyPr wrap="none" rtlCol="0">
            <a:spAutoFit/>
          </a:bodyPr>
          <a:lstStyle/>
          <a:p>
            <a:r>
              <a:rPr lang="en-US" altLang="zh-CN" dirty="0">
                <a:solidFill>
                  <a:srgbClr val="48A2A0"/>
                </a:solidFill>
              </a:rPr>
              <a:t>PRD2018-15</a:t>
            </a:r>
            <a:r>
              <a:rPr lang="zh-CN" altLang="en-US" dirty="0">
                <a:solidFill>
                  <a:srgbClr val="48A2A0"/>
                </a:solidFill>
              </a:rPr>
              <a:t>组</a:t>
            </a:r>
          </a:p>
        </p:txBody>
      </p:sp>
      <p:sp>
        <p:nvSpPr>
          <p:cNvPr id="10" name="矩形 9"/>
          <p:cNvSpPr/>
          <p:nvPr/>
        </p:nvSpPr>
        <p:spPr>
          <a:xfrm>
            <a:off x="871549" y="1300702"/>
            <a:ext cx="4501553" cy="830997"/>
          </a:xfrm>
          <a:prstGeom prst="rect">
            <a:avLst/>
          </a:prstGeom>
        </p:spPr>
        <p:txBody>
          <a:bodyPr wrap="none">
            <a:spAutoFit/>
          </a:bodyPr>
          <a:lstStyle/>
          <a:p>
            <a:r>
              <a:rPr lang="en-US" altLang="zh-CN" sz="4800" b="1" dirty="0">
                <a:solidFill>
                  <a:schemeClr val="bg1"/>
                </a:solidFill>
                <a:latin typeface="Gotham Rounded Medium" panose="02000000000000000000" pitchFamily="50" charset="0"/>
              </a:rPr>
              <a:t>UML</a:t>
            </a:r>
            <a:r>
              <a:rPr lang="zh-CN" altLang="en-US" sz="4800" b="1" dirty="0">
                <a:solidFill>
                  <a:schemeClr val="bg1"/>
                </a:solidFill>
                <a:latin typeface="Gotham Rounded Medium" panose="02000000000000000000" pitchFamily="50" charset="0"/>
              </a:rPr>
              <a:t>基础</a:t>
            </a:r>
            <a:r>
              <a:rPr lang="en-US" altLang="zh-CN" sz="4800" b="1" dirty="0">
                <a:solidFill>
                  <a:schemeClr val="bg1"/>
                </a:solidFill>
                <a:latin typeface="Gotham Rounded Medium" panose="02000000000000000000" pitchFamily="50" charset="0"/>
              </a:rPr>
              <a:t>IIII</a:t>
            </a:r>
            <a:r>
              <a:rPr lang="zh-CN" altLang="en-US" sz="4800" b="1" dirty="0">
                <a:solidFill>
                  <a:schemeClr val="bg1"/>
                </a:solidFill>
                <a:latin typeface="Gotham Rounded Medium" panose="02000000000000000000" pitchFamily="50" charset="0"/>
              </a:rPr>
              <a:t>介绍</a:t>
            </a:r>
            <a:endParaRPr lang="en-US" altLang="zh-CN" sz="4800" b="1" dirty="0">
              <a:solidFill>
                <a:schemeClr val="bg1"/>
              </a:solidFill>
              <a:latin typeface="Gotham Rounded Medium" panose="02000000000000000000" pitchFamily="50" charset="0"/>
            </a:endParaRPr>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
        <p:nvSpPr>
          <p:cNvPr id="11" name="文本框 6"/>
          <p:cNvSpPr txBox="1"/>
          <p:nvPr/>
        </p:nvSpPr>
        <p:spPr>
          <a:xfrm>
            <a:off x="871549" y="5094395"/>
            <a:ext cx="5032147" cy="369332"/>
          </a:xfrm>
          <a:prstGeom prst="rect">
            <a:avLst/>
          </a:prstGeom>
          <a:solidFill>
            <a:schemeClr val="bg1"/>
          </a:solidFill>
        </p:spPr>
        <p:txBody>
          <a:bodyPr wrap="none" rtlCol="0">
            <a:spAutoFit/>
          </a:bodyPr>
          <a:lstStyle/>
          <a:p>
            <a:r>
              <a:rPr lang="zh-CN" altLang="en-US" dirty="0">
                <a:solidFill>
                  <a:srgbClr val="48A2A0"/>
                </a:solidFill>
              </a:rPr>
              <a:t>组员：</a:t>
            </a:r>
            <a:r>
              <a:rPr lang="zh-CN" altLang="zh-CN" dirty="0">
                <a:solidFill>
                  <a:srgbClr val="48A2A0"/>
                </a:solidFill>
              </a:rPr>
              <a:t>黄叶轩，陈俊仁，陈苏民，徐双铅，吕迪</a:t>
            </a:r>
            <a:endParaRPr lang="zh-CN" altLang="en-US" dirty="0">
              <a:solidFill>
                <a:srgbClr val="48A2A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1210588" cy="400110"/>
          </a:xfrm>
          <a:prstGeom prst="rect">
            <a:avLst/>
          </a:prstGeom>
        </p:spPr>
        <p:txBody>
          <a:bodyPr wrap="none">
            <a:spAutoFit/>
          </a:bodyPr>
          <a:lstStyle/>
          <a:p>
            <a:r>
              <a:rPr lang="zh-CN" altLang="en-US" sz="2000" b="1" dirty="0">
                <a:solidFill>
                  <a:schemeClr val="tx1">
                    <a:lumMod val="75000"/>
                    <a:lumOff val="25000"/>
                  </a:schemeClr>
                </a:solidFill>
              </a:rPr>
              <a:t>综合应用</a:t>
            </a:r>
          </a:p>
        </p:txBody>
      </p:sp>
      <p:sp>
        <p:nvSpPr>
          <p:cNvPr id="36" name="矩形 35"/>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3" name="文本框 2">
            <a:extLst>
              <a:ext uri="{FF2B5EF4-FFF2-40B4-BE49-F238E27FC236}">
                <a16:creationId xmlns:a16="http://schemas.microsoft.com/office/drawing/2014/main" id="{89444C92-6636-AC47-B97E-CC211615288E}"/>
              </a:ext>
            </a:extLst>
          </p:cNvPr>
          <p:cNvSpPr txBox="1"/>
          <p:nvPr/>
        </p:nvSpPr>
        <p:spPr>
          <a:xfrm>
            <a:off x="1510735" y="1192607"/>
            <a:ext cx="877163" cy="369332"/>
          </a:xfrm>
          <a:prstGeom prst="rect">
            <a:avLst/>
          </a:prstGeom>
          <a:noFill/>
        </p:spPr>
        <p:txBody>
          <a:bodyPr wrap="none" rtlCol="0">
            <a:spAutoFit/>
          </a:bodyPr>
          <a:lstStyle/>
          <a:p>
            <a:r>
              <a:rPr kumimoji="1" lang="zh-CN" altLang="en-US" dirty="0"/>
              <a:t>用例图</a:t>
            </a:r>
          </a:p>
        </p:txBody>
      </p:sp>
      <p:sp>
        <p:nvSpPr>
          <p:cNvPr id="8" name="文本框 7">
            <a:extLst>
              <a:ext uri="{FF2B5EF4-FFF2-40B4-BE49-F238E27FC236}">
                <a16:creationId xmlns:a16="http://schemas.microsoft.com/office/drawing/2014/main" id="{CFE8C0F7-05AF-EB48-BAE5-FCBEC6896923}"/>
              </a:ext>
            </a:extLst>
          </p:cNvPr>
          <p:cNvSpPr txBox="1"/>
          <p:nvPr/>
        </p:nvSpPr>
        <p:spPr>
          <a:xfrm>
            <a:off x="1949317" y="1672903"/>
            <a:ext cx="5262979" cy="465577"/>
          </a:xfrm>
          <a:prstGeom prst="rect">
            <a:avLst/>
          </a:prstGeom>
          <a:noFill/>
        </p:spPr>
        <p:txBody>
          <a:bodyPr wrap="none" rtlCol="0">
            <a:spAutoFit/>
          </a:bodyPr>
          <a:lstStyle/>
          <a:p>
            <a:pPr lvl="0">
              <a:lnSpc>
                <a:spcPct val="150000"/>
              </a:lnSpc>
              <a:defRPr/>
            </a:pPr>
            <a:r>
              <a:rPr lang="zh-CN" altLang="en-US" dirty="0">
                <a:solidFill>
                  <a:schemeClr val="bg1">
                    <a:lumMod val="50000"/>
                  </a:schemeClr>
                </a:solidFill>
                <a:cs typeface="+mn-ea"/>
                <a:sym typeface="+mn-lt"/>
              </a:rPr>
              <a:t>用例用于描述一组用例，参与者及他们之间的关系</a:t>
            </a:r>
          </a:p>
        </p:txBody>
      </p:sp>
      <p:sp>
        <p:nvSpPr>
          <p:cNvPr id="4" name="文本框 3">
            <a:extLst>
              <a:ext uri="{FF2B5EF4-FFF2-40B4-BE49-F238E27FC236}">
                <a16:creationId xmlns:a16="http://schemas.microsoft.com/office/drawing/2014/main" id="{8303AECC-135B-184E-A9E7-A0C3F4AA89B3}"/>
              </a:ext>
            </a:extLst>
          </p:cNvPr>
          <p:cNvSpPr txBox="1"/>
          <p:nvPr/>
        </p:nvSpPr>
        <p:spPr>
          <a:xfrm>
            <a:off x="1949317" y="2428443"/>
            <a:ext cx="8956298" cy="923330"/>
          </a:xfrm>
          <a:prstGeom prst="rect">
            <a:avLst/>
          </a:prstGeom>
          <a:noFill/>
        </p:spPr>
        <p:txBody>
          <a:bodyPr wrap="none" rtlCol="0">
            <a:spAutoFit/>
          </a:bodyPr>
          <a:lstStyle/>
          <a:p>
            <a:r>
              <a:rPr lang="zh-CN" altLang="en-US" dirty="0">
                <a:solidFill>
                  <a:schemeClr val="bg1">
                    <a:lumMod val="50000"/>
                  </a:schemeClr>
                </a:solidFill>
                <a:cs typeface="+mn-ea"/>
                <a:sym typeface="+mn-lt"/>
              </a:rPr>
              <a:t>用例图仅仅从角色使用系统的角度描述系统中的信息，也是站在系统外部查看系统功能</a:t>
            </a:r>
            <a:endParaRPr lang="en-US" altLang="zh-CN" dirty="0">
              <a:solidFill>
                <a:schemeClr val="bg1">
                  <a:lumMod val="50000"/>
                </a:schemeClr>
              </a:solidFill>
              <a:cs typeface="+mn-ea"/>
              <a:sym typeface="+mn-lt"/>
            </a:endParaRPr>
          </a:p>
          <a:p>
            <a:r>
              <a:rPr lang="zh-CN" altLang="en-US" dirty="0">
                <a:solidFill>
                  <a:schemeClr val="bg1">
                    <a:lumMod val="50000"/>
                  </a:schemeClr>
                </a:solidFill>
                <a:cs typeface="+mn-ea"/>
                <a:sym typeface="+mn-lt"/>
              </a:rPr>
              <a:t>而不描述该功能在系统内部是如何实现</a:t>
            </a:r>
          </a:p>
          <a:p>
            <a:endParaRPr kumimoji="1" lang="zh-CN" altLang="en-US" dirty="0"/>
          </a:p>
        </p:txBody>
      </p:sp>
      <p:sp>
        <p:nvSpPr>
          <p:cNvPr id="5" name="矩形 4">
            <a:extLst>
              <a:ext uri="{FF2B5EF4-FFF2-40B4-BE49-F238E27FC236}">
                <a16:creationId xmlns:a16="http://schemas.microsoft.com/office/drawing/2014/main" id="{1F36DD8C-1C13-DC46-96DD-D058C67675AF}"/>
              </a:ext>
            </a:extLst>
          </p:cNvPr>
          <p:cNvSpPr/>
          <p:nvPr/>
        </p:nvSpPr>
        <p:spPr>
          <a:xfrm>
            <a:off x="1949318" y="3295582"/>
            <a:ext cx="9178395" cy="465577"/>
          </a:xfrm>
          <a:prstGeom prst="rect">
            <a:avLst/>
          </a:prstGeom>
        </p:spPr>
        <p:txBody>
          <a:bodyPr wrap="square">
            <a:spAutoFit/>
          </a:bodyPr>
          <a:lstStyle/>
          <a:p>
            <a:pPr lvl="0">
              <a:lnSpc>
                <a:spcPct val="150000"/>
              </a:lnSpc>
              <a:defRPr/>
            </a:pPr>
            <a:r>
              <a:rPr lang="zh-CN" altLang="en-US" dirty="0">
                <a:solidFill>
                  <a:schemeClr val="bg1">
                    <a:lumMod val="50000"/>
                  </a:schemeClr>
                </a:solidFill>
                <a:cs typeface="+mn-ea"/>
                <a:sym typeface="+mn-lt"/>
              </a:rPr>
              <a:t>用例图是被称为参与者的外部用户所能观察到的系统功能的模型图</a:t>
            </a:r>
          </a:p>
        </p:txBody>
      </p:sp>
      <p:sp>
        <p:nvSpPr>
          <p:cNvPr id="6" name="矩形 5">
            <a:extLst>
              <a:ext uri="{FF2B5EF4-FFF2-40B4-BE49-F238E27FC236}">
                <a16:creationId xmlns:a16="http://schemas.microsoft.com/office/drawing/2014/main" id="{CCBF6E14-37CD-CE4D-95D5-DCFCA2AF4160}"/>
              </a:ext>
            </a:extLst>
          </p:cNvPr>
          <p:cNvSpPr/>
          <p:nvPr/>
        </p:nvSpPr>
        <p:spPr>
          <a:xfrm>
            <a:off x="1949317" y="3934162"/>
            <a:ext cx="9316619" cy="465577"/>
          </a:xfrm>
          <a:prstGeom prst="rect">
            <a:avLst/>
          </a:prstGeom>
        </p:spPr>
        <p:txBody>
          <a:bodyPr wrap="square">
            <a:spAutoFit/>
          </a:bodyPr>
          <a:lstStyle/>
          <a:p>
            <a:pPr lvl="0">
              <a:lnSpc>
                <a:spcPct val="150000"/>
              </a:lnSpc>
              <a:defRPr/>
            </a:pPr>
            <a:r>
              <a:rPr lang="zh-CN" altLang="en-US" dirty="0">
                <a:solidFill>
                  <a:schemeClr val="bg1">
                    <a:lumMod val="50000"/>
                  </a:schemeClr>
                </a:solidFill>
                <a:cs typeface="+mn-ea"/>
                <a:sym typeface="+mn-lt"/>
              </a:rPr>
              <a:t>用例可应用于整个系统，也可应用于系统的一部分，包括子系统，单个的类甚至接口。</a:t>
            </a:r>
          </a:p>
        </p:txBody>
      </p:sp>
      <p:sp>
        <p:nvSpPr>
          <p:cNvPr id="7" name="矩形 6">
            <a:extLst>
              <a:ext uri="{FF2B5EF4-FFF2-40B4-BE49-F238E27FC236}">
                <a16:creationId xmlns:a16="http://schemas.microsoft.com/office/drawing/2014/main" id="{09977FFB-FECA-9941-B858-075C09B9A054}"/>
              </a:ext>
            </a:extLst>
          </p:cNvPr>
          <p:cNvSpPr/>
          <p:nvPr/>
        </p:nvSpPr>
        <p:spPr>
          <a:xfrm>
            <a:off x="1949317" y="4668944"/>
            <a:ext cx="9391048" cy="881075"/>
          </a:xfrm>
          <a:prstGeom prst="rect">
            <a:avLst/>
          </a:prstGeom>
        </p:spPr>
        <p:txBody>
          <a:bodyPr wrap="square">
            <a:spAutoFit/>
          </a:bodyPr>
          <a:lstStyle/>
          <a:p>
            <a:pPr lvl="0">
              <a:lnSpc>
                <a:spcPct val="150000"/>
              </a:lnSpc>
              <a:defRPr/>
            </a:pPr>
            <a:r>
              <a:rPr lang="zh-CN" altLang="en-US" dirty="0">
                <a:solidFill>
                  <a:schemeClr val="bg1">
                    <a:lumMod val="50000"/>
                  </a:schemeClr>
                </a:solidFill>
                <a:cs typeface="+mn-ea"/>
                <a:sym typeface="+mn-lt"/>
              </a:rPr>
              <a:t>通常，用例不仅代表这些元素所期望的行为，而且还可把这些元素用作开发过程中的测试用例的基础。</a:t>
            </a:r>
          </a:p>
        </p:txBody>
      </p:sp>
    </p:spTree>
    <p:extLst>
      <p:ext uri="{BB962C8B-B14F-4D97-AF65-F5344CB8AC3E}">
        <p14:creationId xmlns:p14="http://schemas.microsoft.com/office/powerpoint/2010/main" val="1365544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1210588" cy="400110"/>
          </a:xfrm>
          <a:prstGeom prst="rect">
            <a:avLst/>
          </a:prstGeom>
        </p:spPr>
        <p:txBody>
          <a:bodyPr wrap="none">
            <a:spAutoFit/>
          </a:bodyPr>
          <a:lstStyle/>
          <a:p>
            <a:r>
              <a:rPr lang="zh-CN" altLang="en-US" sz="2000" b="1" dirty="0">
                <a:solidFill>
                  <a:schemeClr val="tx1">
                    <a:lumMod val="75000"/>
                    <a:lumOff val="25000"/>
                  </a:schemeClr>
                </a:solidFill>
              </a:rPr>
              <a:t>综合应用</a:t>
            </a:r>
          </a:p>
        </p:txBody>
      </p:sp>
      <p:sp>
        <p:nvSpPr>
          <p:cNvPr id="36" name="矩形 35"/>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3" name="文本框 2">
            <a:extLst>
              <a:ext uri="{FF2B5EF4-FFF2-40B4-BE49-F238E27FC236}">
                <a16:creationId xmlns:a16="http://schemas.microsoft.com/office/drawing/2014/main" id="{89444C92-6636-AC47-B97E-CC211615288E}"/>
              </a:ext>
            </a:extLst>
          </p:cNvPr>
          <p:cNvSpPr txBox="1"/>
          <p:nvPr/>
        </p:nvSpPr>
        <p:spPr>
          <a:xfrm>
            <a:off x="1541993" y="1338825"/>
            <a:ext cx="2031325" cy="369332"/>
          </a:xfrm>
          <a:prstGeom prst="rect">
            <a:avLst/>
          </a:prstGeom>
          <a:noFill/>
        </p:spPr>
        <p:txBody>
          <a:bodyPr wrap="none" rtlCol="0">
            <a:spAutoFit/>
          </a:bodyPr>
          <a:lstStyle/>
          <a:p>
            <a:r>
              <a:rPr kumimoji="1" lang="zh-CN" altLang="en-US" dirty="0"/>
              <a:t>管理员用户用例图</a:t>
            </a:r>
            <a:endParaRPr kumimoji="1" lang="en-US" altLang="zh-CN" dirty="0"/>
          </a:p>
        </p:txBody>
      </p:sp>
      <p:pic>
        <p:nvPicPr>
          <p:cNvPr id="56" name="图片 55" descr="管理员主页">
            <a:extLst>
              <a:ext uri="{FF2B5EF4-FFF2-40B4-BE49-F238E27FC236}">
                <a16:creationId xmlns:a16="http://schemas.microsoft.com/office/drawing/2014/main" id="{01616324-505E-7646-9F34-C72786A15FC5}"/>
              </a:ext>
            </a:extLst>
          </p:cNvPr>
          <p:cNvPicPr/>
          <p:nvPr/>
        </p:nvPicPr>
        <p:blipFill>
          <a:blip r:embed="rId3"/>
          <a:stretch>
            <a:fillRect/>
          </a:stretch>
        </p:blipFill>
        <p:spPr>
          <a:xfrm>
            <a:off x="1113501" y="1026571"/>
            <a:ext cx="10759411" cy="5449881"/>
          </a:xfrm>
          <a:prstGeom prst="rect">
            <a:avLst/>
          </a:prstGeom>
          <a:noFill/>
          <a:ln w="9525">
            <a:noFill/>
          </a:ln>
        </p:spPr>
      </p:pic>
    </p:spTree>
    <p:extLst>
      <p:ext uri="{BB962C8B-B14F-4D97-AF65-F5344CB8AC3E}">
        <p14:creationId xmlns:p14="http://schemas.microsoft.com/office/powerpoint/2010/main" val="2987459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1210588" cy="400110"/>
          </a:xfrm>
          <a:prstGeom prst="rect">
            <a:avLst/>
          </a:prstGeom>
        </p:spPr>
        <p:txBody>
          <a:bodyPr wrap="none">
            <a:spAutoFit/>
          </a:bodyPr>
          <a:lstStyle/>
          <a:p>
            <a:r>
              <a:rPr lang="zh-CN" altLang="en-US" sz="2000" b="1" dirty="0">
                <a:solidFill>
                  <a:schemeClr val="tx1">
                    <a:lumMod val="75000"/>
                    <a:lumOff val="25000"/>
                  </a:schemeClr>
                </a:solidFill>
              </a:rPr>
              <a:t>综合应用</a:t>
            </a:r>
          </a:p>
        </p:txBody>
      </p:sp>
      <p:sp>
        <p:nvSpPr>
          <p:cNvPr id="36" name="矩形 35"/>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3" name="文本框 2">
            <a:extLst>
              <a:ext uri="{FF2B5EF4-FFF2-40B4-BE49-F238E27FC236}">
                <a16:creationId xmlns:a16="http://schemas.microsoft.com/office/drawing/2014/main" id="{89444C92-6636-AC47-B97E-CC211615288E}"/>
              </a:ext>
            </a:extLst>
          </p:cNvPr>
          <p:cNvSpPr txBox="1"/>
          <p:nvPr/>
        </p:nvSpPr>
        <p:spPr>
          <a:xfrm>
            <a:off x="1541993" y="1338825"/>
            <a:ext cx="3070071" cy="369332"/>
          </a:xfrm>
          <a:prstGeom prst="rect">
            <a:avLst/>
          </a:prstGeom>
          <a:noFill/>
        </p:spPr>
        <p:txBody>
          <a:bodyPr wrap="none" rtlCol="0">
            <a:spAutoFit/>
          </a:bodyPr>
          <a:lstStyle/>
          <a:p>
            <a:r>
              <a:rPr kumimoji="1" lang="zh-CN" altLang="en-US" dirty="0"/>
              <a:t>管理员用户用例图</a:t>
            </a:r>
            <a:r>
              <a:rPr kumimoji="1" lang="en-US" altLang="zh-CN" dirty="0"/>
              <a:t>-</a:t>
            </a:r>
            <a:r>
              <a:rPr kumimoji="1" lang="zh-CN" altLang="en-US" dirty="0"/>
              <a:t>社区管理</a:t>
            </a:r>
            <a:endParaRPr kumimoji="1" lang="en-US" altLang="zh-CN" dirty="0"/>
          </a:p>
        </p:txBody>
      </p:sp>
      <p:pic>
        <p:nvPicPr>
          <p:cNvPr id="8" name="图片 7">
            <a:extLst>
              <a:ext uri="{FF2B5EF4-FFF2-40B4-BE49-F238E27FC236}">
                <a16:creationId xmlns:a16="http://schemas.microsoft.com/office/drawing/2014/main" id="{3E87B412-89F0-F34A-BDC7-374494FD09CB}"/>
              </a:ext>
            </a:extLst>
          </p:cNvPr>
          <p:cNvPicPr/>
          <p:nvPr/>
        </p:nvPicPr>
        <p:blipFill>
          <a:blip r:embed="rId3"/>
          <a:stretch>
            <a:fillRect/>
          </a:stretch>
        </p:blipFill>
        <p:spPr>
          <a:xfrm>
            <a:off x="830527" y="2020411"/>
            <a:ext cx="11017897" cy="3830638"/>
          </a:xfrm>
          <a:prstGeom prst="rect">
            <a:avLst/>
          </a:prstGeom>
          <a:noFill/>
          <a:ln w="9525">
            <a:noFill/>
          </a:ln>
        </p:spPr>
      </p:pic>
    </p:spTree>
    <p:extLst>
      <p:ext uri="{BB962C8B-B14F-4D97-AF65-F5344CB8AC3E}">
        <p14:creationId xmlns:p14="http://schemas.microsoft.com/office/powerpoint/2010/main" val="246364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1210588" cy="400110"/>
          </a:xfrm>
          <a:prstGeom prst="rect">
            <a:avLst/>
          </a:prstGeom>
        </p:spPr>
        <p:txBody>
          <a:bodyPr wrap="none">
            <a:spAutoFit/>
          </a:bodyPr>
          <a:lstStyle/>
          <a:p>
            <a:r>
              <a:rPr lang="zh-CN" altLang="en-US" sz="2000" b="1" dirty="0">
                <a:solidFill>
                  <a:schemeClr val="tx1">
                    <a:lumMod val="75000"/>
                    <a:lumOff val="25000"/>
                  </a:schemeClr>
                </a:solidFill>
              </a:rPr>
              <a:t>综合应用</a:t>
            </a:r>
          </a:p>
        </p:txBody>
      </p:sp>
      <p:sp>
        <p:nvSpPr>
          <p:cNvPr id="36" name="矩形 35"/>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3" name="文本框 2">
            <a:extLst>
              <a:ext uri="{FF2B5EF4-FFF2-40B4-BE49-F238E27FC236}">
                <a16:creationId xmlns:a16="http://schemas.microsoft.com/office/drawing/2014/main" id="{89444C92-6636-AC47-B97E-CC211615288E}"/>
              </a:ext>
            </a:extLst>
          </p:cNvPr>
          <p:cNvSpPr txBox="1"/>
          <p:nvPr/>
        </p:nvSpPr>
        <p:spPr>
          <a:xfrm>
            <a:off x="-10642" y="1418977"/>
            <a:ext cx="3070071" cy="369332"/>
          </a:xfrm>
          <a:prstGeom prst="rect">
            <a:avLst/>
          </a:prstGeom>
          <a:noFill/>
        </p:spPr>
        <p:txBody>
          <a:bodyPr wrap="none" rtlCol="0">
            <a:spAutoFit/>
          </a:bodyPr>
          <a:lstStyle/>
          <a:p>
            <a:r>
              <a:rPr kumimoji="1" lang="zh-CN" altLang="en-US" dirty="0"/>
              <a:t>管理员用户用例图</a:t>
            </a:r>
            <a:r>
              <a:rPr kumimoji="1" lang="en-US" altLang="zh-CN" dirty="0"/>
              <a:t>-</a:t>
            </a:r>
            <a:r>
              <a:rPr kumimoji="1" lang="zh-CN" altLang="en-US" dirty="0"/>
              <a:t>社区管理</a:t>
            </a:r>
            <a:endParaRPr kumimoji="1" lang="en-US" altLang="zh-CN" dirty="0"/>
          </a:p>
        </p:txBody>
      </p:sp>
      <p:pic>
        <p:nvPicPr>
          <p:cNvPr id="8" name="图片 7">
            <a:extLst>
              <a:ext uri="{FF2B5EF4-FFF2-40B4-BE49-F238E27FC236}">
                <a16:creationId xmlns:a16="http://schemas.microsoft.com/office/drawing/2014/main" id="{23A580AF-FB4C-A941-8912-ED4921A40D85}"/>
              </a:ext>
            </a:extLst>
          </p:cNvPr>
          <p:cNvPicPr/>
          <p:nvPr/>
        </p:nvPicPr>
        <p:blipFill>
          <a:blip r:embed="rId3"/>
          <a:stretch>
            <a:fillRect/>
          </a:stretch>
        </p:blipFill>
        <p:spPr>
          <a:xfrm>
            <a:off x="3059429" y="1523491"/>
            <a:ext cx="8470583" cy="5029919"/>
          </a:xfrm>
          <a:prstGeom prst="rect">
            <a:avLst/>
          </a:prstGeom>
          <a:noFill/>
          <a:ln w="9525">
            <a:noFill/>
          </a:ln>
        </p:spPr>
      </p:pic>
    </p:spTree>
    <p:extLst>
      <p:ext uri="{BB962C8B-B14F-4D97-AF65-F5344CB8AC3E}">
        <p14:creationId xmlns:p14="http://schemas.microsoft.com/office/powerpoint/2010/main" val="140024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1210588" cy="400110"/>
          </a:xfrm>
          <a:prstGeom prst="rect">
            <a:avLst/>
          </a:prstGeom>
        </p:spPr>
        <p:txBody>
          <a:bodyPr wrap="none">
            <a:spAutoFit/>
          </a:bodyPr>
          <a:lstStyle/>
          <a:p>
            <a:r>
              <a:rPr lang="zh-CN" altLang="en-US" sz="2000" b="1" dirty="0">
                <a:solidFill>
                  <a:schemeClr val="tx1">
                    <a:lumMod val="75000"/>
                    <a:lumOff val="25000"/>
                  </a:schemeClr>
                </a:solidFill>
              </a:rPr>
              <a:t>综合应用</a:t>
            </a:r>
          </a:p>
        </p:txBody>
      </p:sp>
      <p:sp>
        <p:nvSpPr>
          <p:cNvPr id="36" name="矩形 35"/>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3" name="文本框 2">
            <a:extLst>
              <a:ext uri="{FF2B5EF4-FFF2-40B4-BE49-F238E27FC236}">
                <a16:creationId xmlns:a16="http://schemas.microsoft.com/office/drawing/2014/main" id="{89444C92-6636-AC47-B97E-CC211615288E}"/>
              </a:ext>
            </a:extLst>
          </p:cNvPr>
          <p:cNvSpPr txBox="1"/>
          <p:nvPr/>
        </p:nvSpPr>
        <p:spPr>
          <a:xfrm>
            <a:off x="1541993" y="1338825"/>
            <a:ext cx="3070071" cy="369332"/>
          </a:xfrm>
          <a:prstGeom prst="rect">
            <a:avLst/>
          </a:prstGeom>
          <a:noFill/>
        </p:spPr>
        <p:txBody>
          <a:bodyPr wrap="none" rtlCol="0">
            <a:spAutoFit/>
          </a:bodyPr>
          <a:lstStyle/>
          <a:p>
            <a:r>
              <a:rPr kumimoji="1" lang="zh-CN" altLang="en-US" dirty="0"/>
              <a:t>管理员用户用例图</a:t>
            </a:r>
            <a:r>
              <a:rPr kumimoji="1" lang="en-US" altLang="zh-CN" dirty="0"/>
              <a:t>-</a:t>
            </a:r>
            <a:r>
              <a:rPr kumimoji="1" lang="zh-CN" altLang="en-US" dirty="0"/>
              <a:t>教师管理</a:t>
            </a:r>
            <a:endParaRPr kumimoji="1" lang="en-US" altLang="zh-CN" dirty="0"/>
          </a:p>
        </p:txBody>
      </p:sp>
      <p:pic>
        <p:nvPicPr>
          <p:cNvPr id="8" name="图片 7" descr="管理员教师管理">
            <a:extLst>
              <a:ext uri="{FF2B5EF4-FFF2-40B4-BE49-F238E27FC236}">
                <a16:creationId xmlns:a16="http://schemas.microsoft.com/office/drawing/2014/main" id="{82253A69-5B90-0F4E-BD18-BF94DB1B81CA}"/>
              </a:ext>
            </a:extLst>
          </p:cNvPr>
          <p:cNvPicPr/>
          <p:nvPr/>
        </p:nvPicPr>
        <p:blipFill>
          <a:blip r:embed="rId3"/>
          <a:stretch>
            <a:fillRect/>
          </a:stretch>
        </p:blipFill>
        <p:spPr>
          <a:xfrm>
            <a:off x="1226820" y="450823"/>
            <a:ext cx="10799521" cy="6093039"/>
          </a:xfrm>
          <a:prstGeom prst="rect">
            <a:avLst/>
          </a:prstGeom>
          <a:noFill/>
          <a:ln w="9525">
            <a:noFill/>
          </a:ln>
        </p:spPr>
      </p:pic>
    </p:spTree>
    <p:extLst>
      <p:ext uri="{BB962C8B-B14F-4D97-AF65-F5344CB8AC3E}">
        <p14:creationId xmlns:p14="http://schemas.microsoft.com/office/powerpoint/2010/main" val="3467977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1210588" cy="400110"/>
          </a:xfrm>
          <a:prstGeom prst="rect">
            <a:avLst/>
          </a:prstGeom>
        </p:spPr>
        <p:txBody>
          <a:bodyPr wrap="none">
            <a:spAutoFit/>
          </a:bodyPr>
          <a:lstStyle/>
          <a:p>
            <a:r>
              <a:rPr lang="zh-CN" altLang="en-US" sz="2000" b="1" dirty="0">
                <a:solidFill>
                  <a:schemeClr val="tx1">
                    <a:lumMod val="75000"/>
                    <a:lumOff val="25000"/>
                  </a:schemeClr>
                </a:solidFill>
              </a:rPr>
              <a:t>综合应用</a:t>
            </a:r>
          </a:p>
        </p:txBody>
      </p:sp>
      <p:sp>
        <p:nvSpPr>
          <p:cNvPr id="36" name="矩形 35"/>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3" name="文本框 2">
            <a:extLst>
              <a:ext uri="{FF2B5EF4-FFF2-40B4-BE49-F238E27FC236}">
                <a16:creationId xmlns:a16="http://schemas.microsoft.com/office/drawing/2014/main" id="{89444C92-6636-AC47-B97E-CC211615288E}"/>
              </a:ext>
            </a:extLst>
          </p:cNvPr>
          <p:cNvSpPr txBox="1"/>
          <p:nvPr/>
        </p:nvSpPr>
        <p:spPr>
          <a:xfrm>
            <a:off x="1541993" y="1338825"/>
            <a:ext cx="2031325" cy="369332"/>
          </a:xfrm>
          <a:prstGeom prst="rect">
            <a:avLst/>
          </a:prstGeom>
          <a:noFill/>
        </p:spPr>
        <p:txBody>
          <a:bodyPr wrap="none" rtlCol="0">
            <a:spAutoFit/>
          </a:bodyPr>
          <a:lstStyle/>
          <a:p>
            <a:r>
              <a:rPr kumimoji="1" lang="zh-CN" altLang="en-US" dirty="0"/>
              <a:t>管理员用户用例图</a:t>
            </a:r>
            <a:endParaRPr kumimoji="1" lang="en-US" altLang="zh-CN" dirty="0"/>
          </a:p>
        </p:txBody>
      </p:sp>
      <p:pic>
        <p:nvPicPr>
          <p:cNvPr id="9" name="图片 8" descr="管理员学生管理">
            <a:extLst>
              <a:ext uri="{FF2B5EF4-FFF2-40B4-BE49-F238E27FC236}">
                <a16:creationId xmlns:a16="http://schemas.microsoft.com/office/drawing/2014/main" id="{D90AC93B-88E3-5E40-BFBD-7D6753A3DD43}"/>
              </a:ext>
            </a:extLst>
          </p:cNvPr>
          <p:cNvPicPr/>
          <p:nvPr/>
        </p:nvPicPr>
        <p:blipFill>
          <a:blip r:embed="rId3"/>
          <a:stretch>
            <a:fillRect/>
          </a:stretch>
        </p:blipFill>
        <p:spPr>
          <a:xfrm>
            <a:off x="830527" y="448348"/>
            <a:ext cx="10938615" cy="6112174"/>
          </a:xfrm>
          <a:prstGeom prst="rect">
            <a:avLst/>
          </a:prstGeom>
          <a:noFill/>
          <a:ln w="9525">
            <a:noFill/>
          </a:ln>
        </p:spPr>
      </p:pic>
    </p:spTree>
    <p:extLst>
      <p:ext uri="{BB962C8B-B14F-4D97-AF65-F5344CB8AC3E}">
        <p14:creationId xmlns:p14="http://schemas.microsoft.com/office/powerpoint/2010/main" val="4051017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1210588" cy="400110"/>
          </a:xfrm>
          <a:prstGeom prst="rect">
            <a:avLst/>
          </a:prstGeom>
        </p:spPr>
        <p:txBody>
          <a:bodyPr wrap="none">
            <a:spAutoFit/>
          </a:bodyPr>
          <a:lstStyle/>
          <a:p>
            <a:r>
              <a:rPr lang="zh-CN" altLang="en-US" sz="2000" b="1" dirty="0">
                <a:solidFill>
                  <a:schemeClr val="tx1">
                    <a:lumMod val="75000"/>
                    <a:lumOff val="25000"/>
                  </a:schemeClr>
                </a:solidFill>
              </a:rPr>
              <a:t>综合应用</a:t>
            </a:r>
          </a:p>
        </p:txBody>
      </p:sp>
      <p:sp>
        <p:nvSpPr>
          <p:cNvPr id="36" name="矩形 35"/>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3" name="文本框 2">
            <a:extLst>
              <a:ext uri="{FF2B5EF4-FFF2-40B4-BE49-F238E27FC236}">
                <a16:creationId xmlns:a16="http://schemas.microsoft.com/office/drawing/2014/main" id="{89444C92-6636-AC47-B97E-CC211615288E}"/>
              </a:ext>
            </a:extLst>
          </p:cNvPr>
          <p:cNvSpPr txBox="1"/>
          <p:nvPr/>
        </p:nvSpPr>
        <p:spPr>
          <a:xfrm>
            <a:off x="1584857" y="1338825"/>
            <a:ext cx="3070071" cy="369332"/>
          </a:xfrm>
          <a:prstGeom prst="rect">
            <a:avLst/>
          </a:prstGeom>
          <a:noFill/>
        </p:spPr>
        <p:txBody>
          <a:bodyPr wrap="none" rtlCol="0">
            <a:spAutoFit/>
          </a:bodyPr>
          <a:lstStyle/>
          <a:p>
            <a:r>
              <a:rPr kumimoji="1" lang="zh-CN" altLang="en-US" dirty="0"/>
              <a:t>管理员用户用例图</a:t>
            </a:r>
            <a:r>
              <a:rPr kumimoji="1" lang="en-US" altLang="zh-CN" dirty="0"/>
              <a:t>-</a:t>
            </a:r>
            <a:r>
              <a:rPr kumimoji="1" lang="zh-CN" altLang="en-US" dirty="0"/>
              <a:t>课程管理</a:t>
            </a:r>
            <a:endParaRPr kumimoji="1" lang="en-US" altLang="zh-CN" dirty="0"/>
          </a:p>
        </p:txBody>
      </p:sp>
      <p:pic>
        <p:nvPicPr>
          <p:cNvPr id="9" name="图片 8" descr="管理员课程管理">
            <a:extLst>
              <a:ext uri="{FF2B5EF4-FFF2-40B4-BE49-F238E27FC236}">
                <a16:creationId xmlns:a16="http://schemas.microsoft.com/office/drawing/2014/main" id="{F227FC40-4C13-274E-990D-8B8B7F1A43A9}"/>
              </a:ext>
            </a:extLst>
          </p:cNvPr>
          <p:cNvPicPr/>
          <p:nvPr/>
        </p:nvPicPr>
        <p:blipFill>
          <a:blip r:embed="rId3"/>
          <a:stretch>
            <a:fillRect/>
          </a:stretch>
        </p:blipFill>
        <p:spPr>
          <a:xfrm>
            <a:off x="1949316" y="314137"/>
            <a:ext cx="9423533" cy="6594769"/>
          </a:xfrm>
          <a:prstGeom prst="rect">
            <a:avLst/>
          </a:prstGeom>
          <a:noFill/>
          <a:ln w="9525">
            <a:noFill/>
          </a:ln>
        </p:spPr>
      </p:pic>
    </p:spTree>
    <p:extLst>
      <p:ext uri="{BB962C8B-B14F-4D97-AF65-F5344CB8AC3E}">
        <p14:creationId xmlns:p14="http://schemas.microsoft.com/office/powerpoint/2010/main" val="3294684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1210588" cy="400110"/>
          </a:xfrm>
          <a:prstGeom prst="rect">
            <a:avLst/>
          </a:prstGeom>
        </p:spPr>
        <p:txBody>
          <a:bodyPr wrap="none">
            <a:spAutoFit/>
          </a:bodyPr>
          <a:lstStyle/>
          <a:p>
            <a:r>
              <a:rPr lang="zh-CN" altLang="en-US" sz="2000" b="1" dirty="0">
                <a:solidFill>
                  <a:schemeClr val="tx1">
                    <a:lumMod val="75000"/>
                    <a:lumOff val="25000"/>
                  </a:schemeClr>
                </a:solidFill>
              </a:rPr>
              <a:t>综合应用</a:t>
            </a:r>
          </a:p>
        </p:txBody>
      </p:sp>
      <p:sp>
        <p:nvSpPr>
          <p:cNvPr id="36" name="矩形 35"/>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pic>
        <p:nvPicPr>
          <p:cNvPr id="9" name="图片 8">
            <a:extLst>
              <a:ext uri="{FF2B5EF4-FFF2-40B4-BE49-F238E27FC236}">
                <a16:creationId xmlns:a16="http://schemas.microsoft.com/office/drawing/2014/main" id="{9D4A4DDD-84E2-0844-991E-6A6EAC877A33}"/>
              </a:ext>
            </a:extLst>
          </p:cNvPr>
          <p:cNvPicPr/>
          <p:nvPr/>
        </p:nvPicPr>
        <p:blipFill>
          <a:blip r:embed="rId3"/>
          <a:stretch>
            <a:fillRect/>
          </a:stretch>
        </p:blipFill>
        <p:spPr>
          <a:xfrm>
            <a:off x="3657661" y="648403"/>
            <a:ext cx="7610475" cy="5928696"/>
          </a:xfrm>
          <a:prstGeom prst="rect">
            <a:avLst/>
          </a:prstGeom>
          <a:noFill/>
          <a:ln w="9525">
            <a:noFill/>
          </a:ln>
        </p:spPr>
      </p:pic>
      <p:sp>
        <p:nvSpPr>
          <p:cNvPr id="3" name="文本框 2">
            <a:extLst>
              <a:ext uri="{FF2B5EF4-FFF2-40B4-BE49-F238E27FC236}">
                <a16:creationId xmlns:a16="http://schemas.microsoft.com/office/drawing/2014/main" id="{89444C92-6636-AC47-B97E-CC211615288E}"/>
              </a:ext>
            </a:extLst>
          </p:cNvPr>
          <p:cNvSpPr txBox="1"/>
          <p:nvPr/>
        </p:nvSpPr>
        <p:spPr>
          <a:xfrm>
            <a:off x="1541993" y="1338825"/>
            <a:ext cx="3531736" cy="369332"/>
          </a:xfrm>
          <a:prstGeom prst="rect">
            <a:avLst/>
          </a:prstGeom>
          <a:noFill/>
        </p:spPr>
        <p:txBody>
          <a:bodyPr wrap="none" rtlCol="0">
            <a:spAutoFit/>
          </a:bodyPr>
          <a:lstStyle/>
          <a:p>
            <a:r>
              <a:rPr kumimoji="1" lang="zh-CN" altLang="en-US" dirty="0"/>
              <a:t>管理员用户用例图</a:t>
            </a:r>
            <a:r>
              <a:rPr kumimoji="1" lang="en-US" altLang="zh-CN" dirty="0"/>
              <a:t>-</a:t>
            </a:r>
            <a:r>
              <a:rPr kumimoji="1" lang="zh-CN" altLang="en-US" dirty="0"/>
              <a:t>用户注册管理</a:t>
            </a:r>
            <a:endParaRPr kumimoji="1" lang="en-US" altLang="zh-CN" dirty="0"/>
          </a:p>
        </p:txBody>
      </p:sp>
    </p:spTree>
    <p:extLst>
      <p:ext uri="{BB962C8B-B14F-4D97-AF65-F5344CB8AC3E}">
        <p14:creationId xmlns:p14="http://schemas.microsoft.com/office/powerpoint/2010/main" val="1536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1210588" cy="400110"/>
          </a:xfrm>
          <a:prstGeom prst="rect">
            <a:avLst/>
          </a:prstGeom>
        </p:spPr>
        <p:txBody>
          <a:bodyPr wrap="none">
            <a:spAutoFit/>
          </a:bodyPr>
          <a:lstStyle/>
          <a:p>
            <a:r>
              <a:rPr lang="zh-CN" altLang="en-US" sz="2000" b="1" dirty="0">
                <a:solidFill>
                  <a:schemeClr val="tx1">
                    <a:lumMod val="75000"/>
                    <a:lumOff val="25000"/>
                  </a:schemeClr>
                </a:solidFill>
              </a:rPr>
              <a:t>综合应用</a:t>
            </a:r>
          </a:p>
        </p:txBody>
      </p:sp>
      <p:sp>
        <p:nvSpPr>
          <p:cNvPr id="36" name="矩形 35"/>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3" name="文本框 2">
            <a:extLst>
              <a:ext uri="{FF2B5EF4-FFF2-40B4-BE49-F238E27FC236}">
                <a16:creationId xmlns:a16="http://schemas.microsoft.com/office/drawing/2014/main" id="{89444C92-6636-AC47-B97E-CC211615288E}"/>
              </a:ext>
            </a:extLst>
          </p:cNvPr>
          <p:cNvSpPr txBox="1"/>
          <p:nvPr/>
        </p:nvSpPr>
        <p:spPr>
          <a:xfrm>
            <a:off x="645114" y="1343184"/>
            <a:ext cx="2608406" cy="369332"/>
          </a:xfrm>
          <a:prstGeom prst="rect">
            <a:avLst/>
          </a:prstGeom>
          <a:noFill/>
        </p:spPr>
        <p:txBody>
          <a:bodyPr wrap="none" rtlCol="0">
            <a:spAutoFit/>
          </a:bodyPr>
          <a:lstStyle/>
          <a:p>
            <a:r>
              <a:rPr kumimoji="1" lang="zh-CN" altLang="en-US" dirty="0"/>
              <a:t>管理员用户用例图</a:t>
            </a:r>
            <a:r>
              <a:rPr kumimoji="1" lang="en-US" altLang="zh-CN" dirty="0"/>
              <a:t>-</a:t>
            </a:r>
            <a:r>
              <a:rPr kumimoji="1" lang="zh-CN" altLang="en-US" dirty="0"/>
              <a:t>博客</a:t>
            </a:r>
            <a:endParaRPr kumimoji="1" lang="en-US" altLang="zh-CN" dirty="0"/>
          </a:p>
        </p:txBody>
      </p:sp>
      <p:pic>
        <p:nvPicPr>
          <p:cNvPr id="10" name="图片 9">
            <a:extLst>
              <a:ext uri="{FF2B5EF4-FFF2-40B4-BE49-F238E27FC236}">
                <a16:creationId xmlns:a16="http://schemas.microsoft.com/office/drawing/2014/main" id="{867C3DAD-09E6-3D46-BEE6-E7B693CBEE13}"/>
              </a:ext>
            </a:extLst>
          </p:cNvPr>
          <p:cNvPicPr/>
          <p:nvPr/>
        </p:nvPicPr>
        <p:blipFill>
          <a:blip r:embed="rId3"/>
          <a:stretch>
            <a:fillRect/>
          </a:stretch>
        </p:blipFill>
        <p:spPr>
          <a:xfrm>
            <a:off x="3482984" y="648403"/>
            <a:ext cx="8240713" cy="6153151"/>
          </a:xfrm>
          <a:prstGeom prst="rect">
            <a:avLst/>
          </a:prstGeom>
          <a:noFill/>
          <a:ln w="9525">
            <a:noFill/>
          </a:ln>
        </p:spPr>
      </p:pic>
    </p:spTree>
    <p:extLst>
      <p:ext uri="{BB962C8B-B14F-4D97-AF65-F5344CB8AC3E}">
        <p14:creationId xmlns:p14="http://schemas.microsoft.com/office/powerpoint/2010/main" val="2470587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1210588" cy="400110"/>
          </a:xfrm>
          <a:prstGeom prst="rect">
            <a:avLst/>
          </a:prstGeom>
        </p:spPr>
        <p:txBody>
          <a:bodyPr wrap="none">
            <a:spAutoFit/>
          </a:bodyPr>
          <a:lstStyle/>
          <a:p>
            <a:r>
              <a:rPr lang="zh-CN" altLang="en-US" sz="2000" b="1" dirty="0">
                <a:solidFill>
                  <a:schemeClr val="tx1">
                    <a:lumMod val="75000"/>
                    <a:lumOff val="25000"/>
                  </a:schemeClr>
                </a:solidFill>
              </a:rPr>
              <a:t>综合应用</a:t>
            </a:r>
          </a:p>
        </p:txBody>
      </p:sp>
      <p:sp>
        <p:nvSpPr>
          <p:cNvPr id="36" name="矩形 35"/>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pic>
        <p:nvPicPr>
          <p:cNvPr id="8" name="图片 7">
            <a:extLst>
              <a:ext uri="{FF2B5EF4-FFF2-40B4-BE49-F238E27FC236}">
                <a16:creationId xmlns:a16="http://schemas.microsoft.com/office/drawing/2014/main" id="{40237BEC-FEA1-F24F-A9A7-EC2A9E045AE9}"/>
              </a:ext>
            </a:extLst>
          </p:cNvPr>
          <p:cNvPicPr/>
          <p:nvPr/>
        </p:nvPicPr>
        <p:blipFill>
          <a:blip r:embed="rId3"/>
          <a:stretch>
            <a:fillRect/>
          </a:stretch>
        </p:blipFill>
        <p:spPr>
          <a:xfrm>
            <a:off x="1499715" y="1026571"/>
            <a:ext cx="10258050" cy="5765724"/>
          </a:xfrm>
          <a:prstGeom prst="rect">
            <a:avLst/>
          </a:prstGeom>
          <a:noFill/>
          <a:ln w="9525">
            <a:noFill/>
          </a:ln>
        </p:spPr>
      </p:pic>
      <p:sp>
        <p:nvSpPr>
          <p:cNvPr id="3" name="文本框 2">
            <a:extLst>
              <a:ext uri="{FF2B5EF4-FFF2-40B4-BE49-F238E27FC236}">
                <a16:creationId xmlns:a16="http://schemas.microsoft.com/office/drawing/2014/main" id="{89444C92-6636-AC47-B97E-CC211615288E}"/>
              </a:ext>
            </a:extLst>
          </p:cNvPr>
          <p:cNvSpPr txBox="1"/>
          <p:nvPr/>
        </p:nvSpPr>
        <p:spPr>
          <a:xfrm>
            <a:off x="1309821" y="1343184"/>
            <a:ext cx="1800493" cy="369332"/>
          </a:xfrm>
          <a:prstGeom prst="rect">
            <a:avLst/>
          </a:prstGeom>
          <a:noFill/>
        </p:spPr>
        <p:txBody>
          <a:bodyPr wrap="none" rtlCol="0">
            <a:spAutoFit/>
          </a:bodyPr>
          <a:lstStyle/>
          <a:p>
            <a:r>
              <a:rPr kumimoji="1" lang="zh-CN" altLang="en-US" dirty="0"/>
              <a:t>教师用户用例图</a:t>
            </a:r>
            <a:endParaRPr kumimoji="1" lang="en-US" altLang="zh-CN" dirty="0"/>
          </a:p>
        </p:txBody>
      </p:sp>
    </p:spTree>
    <p:extLst>
      <p:ext uri="{BB962C8B-B14F-4D97-AF65-F5344CB8AC3E}">
        <p14:creationId xmlns:p14="http://schemas.microsoft.com/office/powerpoint/2010/main" val="1108064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692952" y="137876"/>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804058" y="7095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95780" y="851304"/>
            <a:ext cx="3955467" cy="847938"/>
          </a:xfrm>
          <a:prstGeom prst="rect">
            <a:avLst/>
          </a:prstGeom>
          <a:noFill/>
        </p:spPr>
        <p:txBody>
          <a:bodyPr wrap="square" rtlCol="0">
            <a:noAutofit/>
          </a:bodyPr>
          <a:lstStyle/>
          <a:p>
            <a:pPr algn="ctr"/>
            <a:r>
              <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rPr>
              <a:t>目录</a:t>
            </a:r>
          </a:p>
        </p:txBody>
      </p:sp>
      <p:sp>
        <p:nvSpPr>
          <p:cNvPr id="3" name="文本框 2"/>
          <p:cNvSpPr txBox="1"/>
          <p:nvPr/>
        </p:nvSpPr>
        <p:spPr>
          <a:xfrm>
            <a:off x="4099876" y="1821603"/>
            <a:ext cx="3992245" cy="521970"/>
          </a:xfrm>
          <a:prstGeom prst="rect">
            <a:avLst/>
          </a:prstGeom>
          <a:noFill/>
        </p:spPr>
        <p:txBody>
          <a:bodyPr wrap="square" rtlCol="0">
            <a:spAutoFit/>
          </a:bodyPr>
          <a:lstStyle/>
          <a:p>
            <a:r>
              <a:rPr lang="en-US" altLang="zh-CN" sz="2800" b="1" dirty="0">
                <a:solidFill>
                  <a:schemeClr val="tx1"/>
                </a:solidFill>
                <a:uFillTx/>
                <a:latin typeface="SimHei" panose="02010609060101010101" pitchFamily="49" charset="-122"/>
                <a:ea typeface="SimHei" panose="02010609060101010101" pitchFamily="49" charset="-122"/>
              </a:rPr>
              <a:t>1.</a:t>
            </a:r>
            <a:r>
              <a:rPr lang="en-US" altLang="zh-CN" sz="2800" b="1" dirty="0">
                <a:latin typeface="SimHei" panose="02010609060101010101" pitchFamily="49" charset="-122"/>
                <a:ea typeface="SimHei" panose="02010609060101010101" pitchFamily="49" charset="-122"/>
              </a:rPr>
              <a:t>UML</a:t>
            </a:r>
            <a:r>
              <a:rPr lang="zh-CN" altLang="en-US" sz="2800" b="1" dirty="0">
                <a:latin typeface="SimHei" panose="02010609060101010101" pitchFamily="49" charset="-122"/>
                <a:ea typeface="SimHei" panose="02010609060101010101" pitchFamily="49" charset="-122"/>
              </a:rPr>
              <a:t>介绍</a:t>
            </a:r>
            <a:endParaRPr lang="zh-CN" altLang="en-US" sz="2800" b="1" dirty="0">
              <a:solidFill>
                <a:schemeClr val="tx1"/>
              </a:solidFill>
              <a:uFillTx/>
              <a:latin typeface="SimHei" panose="02010609060101010101" pitchFamily="49" charset="-122"/>
              <a:ea typeface="SimHei" panose="02010609060101010101" pitchFamily="49" charset="-122"/>
            </a:endParaRPr>
          </a:p>
        </p:txBody>
      </p:sp>
      <p:sp>
        <p:nvSpPr>
          <p:cNvPr id="10" name="文本框 9"/>
          <p:cNvSpPr txBox="1"/>
          <p:nvPr/>
        </p:nvSpPr>
        <p:spPr>
          <a:xfrm>
            <a:off x="4099877" y="2531392"/>
            <a:ext cx="3992245" cy="521970"/>
          </a:xfrm>
          <a:prstGeom prst="rect">
            <a:avLst/>
          </a:prstGeom>
          <a:noFill/>
        </p:spPr>
        <p:txBody>
          <a:bodyPr wrap="square" rtlCol="0">
            <a:spAutoFit/>
          </a:bodyPr>
          <a:lstStyle/>
          <a:p>
            <a:r>
              <a:rPr lang="en-US" altLang="zh-CN" sz="2800" b="1" dirty="0">
                <a:latin typeface="SimHei" panose="02010609060101010101" pitchFamily="49" charset="-122"/>
                <a:ea typeface="SimHei" panose="02010609060101010101" pitchFamily="49" charset="-122"/>
              </a:rPr>
              <a:t>2.UML</a:t>
            </a:r>
            <a:r>
              <a:rPr lang="zh-CN" altLang="en-US" sz="2800" b="1" dirty="0">
                <a:latin typeface="SimHei" panose="02010609060101010101" pitchFamily="49" charset="-122"/>
                <a:ea typeface="SimHei" panose="02010609060101010101" pitchFamily="49" charset="-122"/>
              </a:rPr>
              <a:t>综合应用</a:t>
            </a:r>
          </a:p>
        </p:txBody>
      </p:sp>
      <p:sp>
        <p:nvSpPr>
          <p:cNvPr id="11" name="文本框 10"/>
          <p:cNvSpPr txBox="1"/>
          <p:nvPr/>
        </p:nvSpPr>
        <p:spPr>
          <a:xfrm>
            <a:off x="4099876" y="3429000"/>
            <a:ext cx="3992245" cy="523220"/>
          </a:xfrm>
          <a:prstGeom prst="rect">
            <a:avLst/>
          </a:prstGeom>
          <a:noFill/>
        </p:spPr>
        <p:txBody>
          <a:bodyPr wrap="square" rtlCol="0">
            <a:spAutoFit/>
          </a:bodyPr>
          <a:lstStyle/>
          <a:p>
            <a:r>
              <a:rPr lang="en-US" altLang="zh-CN" sz="2800" b="1" dirty="0">
                <a:latin typeface="SimHei" panose="02010609060101010101" pitchFamily="49" charset="-122"/>
                <a:ea typeface="SimHei" panose="02010609060101010101" pitchFamily="49" charset="-122"/>
              </a:rPr>
              <a:t>3.</a:t>
            </a:r>
            <a:r>
              <a:rPr lang="zh-CN" altLang="en-US" sz="2800" b="1" dirty="0">
                <a:latin typeface="SimHei" panose="02010609060101010101" pitchFamily="49" charset="-122"/>
                <a:ea typeface="SimHei" panose="02010609060101010101" pitchFamily="49" charset="-122"/>
              </a:rPr>
              <a:t>问题解答</a:t>
            </a:r>
            <a:endParaRPr lang="en-US" altLang="zh-CN" sz="2800" b="1" dirty="0">
              <a:latin typeface="SimHei" panose="02010609060101010101" pitchFamily="49" charset="-122"/>
              <a:ea typeface="SimHei" panose="02010609060101010101" pitchFamily="49" charset="-122"/>
            </a:endParaRPr>
          </a:p>
        </p:txBody>
      </p:sp>
      <p:sp>
        <p:nvSpPr>
          <p:cNvPr id="8" name="文本框 7">
            <a:extLst>
              <a:ext uri="{FF2B5EF4-FFF2-40B4-BE49-F238E27FC236}">
                <a16:creationId xmlns:a16="http://schemas.microsoft.com/office/drawing/2014/main" id="{2A82DABC-50C0-4C3C-9C30-AAC8AD0017D1}"/>
              </a:ext>
            </a:extLst>
          </p:cNvPr>
          <p:cNvSpPr txBox="1"/>
          <p:nvPr/>
        </p:nvSpPr>
        <p:spPr>
          <a:xfrm>
            <a:off x="4099876" y="4174939"/>
            <a:ext cx="3992245" cy="523220"/>
          </a:xfrm>
          <a:prstGeom prst="rect">
            <a:avLst/>
          </a:prstGeom>
          <a:noFill/>
        </p:spPr>
        <p:txBody>
          <a:bodyPr wrap="square" rtlCol="0">
            <a:spAutoFit/>
          </a:bodyPr>
          <a:lstStyle/>
          <a:p>
            <a:r>
              <a:rPr lang="en-US" altLang="zh-CN" sz="2800" b="1" dirty="0">
                <a:latin typeface="SimHei" panose="02010609060101010101" pitchFamily="49" charset="-122"/>
                <a:ea typeface="SimHei" panose="02010609060101010101" pitchFamily="49" charset="-122"/>
              </a:rPr>
              <a:t>4.</a:t>
            </a:r>
            <a:r>
              <a:rPr lang="zh-CN" altLang="en-US" sz="2800" b="1" dirty="0">
                <a:latin typeface="SimHei" panose="02010609060101010101" pitchFamily="49" charset="-122"/>
                <a:ea typeface="SimHei" panose="02010609060101010101" pitchFamily="49" charset="-122"/>
              </a:rPr>
              <a:t>绩效考核</a:t>
            </a:r>
            <a:endParaRPr lang="en-US" altLang="zh-CN" sz="2800" b="1" dirty="0">
              <a:latin typeface="SimHei" panose="02010609060101010101" pitchFamily="49" charset="-122"/>
              <a:ea typeface="SimHei" panose="02010609060101010101"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1210588" cy="400110"/>
          </a:xfrm>
          <a:prstGeom prst="rect">
            <a:avLst/>
          </a:prstGeom>
        </p:spPr>
        <p:txBody>
          <a:bodyPr wrap="none">
            <a:spAutoFit/>
          </a:bodyPr>
          <a:lstStyle/>
          <a:p>
            <a:r>
              <a:rPr lang="zh-CN" altLang="en-US" sz="2000" b="1" dirty="0">
                <a:solidFill>
                  <a:schemeClr val="tx1">
                    <a:lumMod val="75000"/>
                    <a:lumOff val="25000"/>
                  </a:schemeClr>
                </a:solidFill>
              </a:rPr>
              <a:t>综合应用</a:t>
            </a:r>
          </a:p>
        </p:txBody>
      </p:sp>
      <p:sp>
        <p:nvSpPr>
          <p:cNvPr id="36" name="矩形 35"/>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3" name="文本框 2">
            <a:extLst>
              <a:ext uri="{FF2B5EF4-FFF2-40B4-BE49-F238E27FC236}">
                <a16:creationId xmlns:a16="http://schemas.microsoft.com/office/drawing/2014/main" id="{89444C92-6636-AC47-B97E-CC211615288E}"/>
              </a:ext>
            </a:extLst>
          </p:cNvPr>
          <p:cNvSpPr txBox="1"/>
          <p:nvPr/>
        </p:nvSpPr>
        <p:spPr>
          <a:xfrm>
            <a:off x="2757414" y="455999"/>
            <a:ext cx="2839239" cy="369332"/>
          </a:xfrm>
          <a:prstGeom prst="rect">
            <a:avLst/>
          </a:prstGeom>
          <a:noFill/>
        </p:spPr>
        <p:txBody>
          <a:bodyPr wrap="none" rtlCol="0">
            <a:spAutoFit/>
          </a:bodyPr>
          <a:lstStyle/>
          <a:p>
            <a:r>
              <a:rPr kumimoji="1" lang="zh-CN" altLang="en-US" dirty="0"/>
              <a:t>教师用户用例图</a:t>
            </a:r>
            <a:r>
              <a:rPr kumimoji="1" lang="en-US" altLang="zh-CN" dirty="0"/>
              <a:t>-</a:t>
            </a:r>
            <a:r>
              <a:rPr kumimoji="1" lang="zh-CN" altLang="en-US" dirty="0"/>
              <a:t>个人中心</a:t>
            </a:r>
            <a:endParaRPr kumimoji="1" lang="en-US" altLang="zh-CN" dirty="0"/>
          </a:p>
        </p:txBody>
      </p:sp>
      <p:pic>
        <p:nvPicPr>
          <p:cNvPr id="9" name="图片 8">
            <a:extLst>
              <a:ext uri="{FF2B5EF4-FFF2-40B4-BE49-F238E27FC236}">
                <a16:creationId xmlns:a16="http://schemas.microsoft.com/office/drawing/2014/main" id="{6B9286FF-6528-5E43-A5CB-1FB85102DC9E}"/>
              </a:ext>
            </a:extLst>
          </p:cNvPr>
          <p:cNvPicPr/>
          <p:nvPr/>
        </p:nvPicPr>
        <p:blipFill>
          <a:blip r:embed="rId3"/>
          <a:stretch>
            <a:fillRect/>
          </a:stretch>
        </p:blipFill>
        <p:spPr>
          <a:xfrm>
            <a:off x="1447522" y="1097618"/>
            <a:ext cx="9296956" cy="5304383"/>
          </a:xfrm>
          <a:prstGeom prst="rect">
            <a:avLst/>
          </a:prstGeom>
          <a:noFill/>
          <a:ln w="9525">
            <a:noFill/>
          </a:ln>
        </p:spPr>
      </p:pic>
    </p:spTree>
    <p:extLst>
      <p:ext uri="{BB962C8B-B14F-4D97-AF65-F5344CB8AC3E}">
        <p14:creationId xmlns:p14="http://schemas.microsoft.com/office/powerpoint/2010/main" val="2659786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1210588" cy="400110"/>
          </a:xfrm>
          <a:prstGeom prst="rect">
            <a:avLst/>
          </a:prstGeom>
        </p:spPr>
        <p:txBody>
          <a:bodyPr wrap="none">
            <a:spAutoFit/>
          </a:bodyPr>
          <a:lstStyle/>
          <a:p>
            <a:r>
              <a:rPr lang="zh-CN" altLang="en-US" sz="2000" b="1" dirty="0">
                <a:solidFill>
                  <a:schemeClr val="tx1">
                    <a:lumMod val="75000"/>
                    <a:lumOff val="25000"/>
                  </a:schemeClr>
                </a:solidFill>
              </a:rPr>
              <a:t>综合应用</a:t>
            </a:r>
          </a:p>
        </p:txBody>
      </p:sp>
      <p:sp>
        <p:nvSpPr>
          <p:cNvPr id="36" name="矩形 35"/>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3" name="文本框 2">
            <a:extLst>
              <a:ext uri="{FF2B5EF4-FFF2-40B4-BE49-F238E27FC236}">
                <a16:creationId xmlns:a16="http://schemas.microsoft.com/office/drawing/2014/main" id="{89444C92-6636-AC47-B97E-CC211615288E}"/>
              </a:ext>
            </a:extLst>
          </p:cNvPr>
          <p:cNvSpPr txBox="1"/>
          <p:nvPr/>
        </p:nvSpPr>
        <p:spPr>
          <a:xfrm>
            <a:off x="2757414" y="455999"/>
            <a:ext cx="2839239" cy="369332"/>
          </a:xfrm>
          <a:prstGeom prst="rect">
            <a:avLst/>
          </a:prstGeom>
          <a:noFill/>
        </p:spPr>
        <p:txBody>
          <a:bodyPr wrap="none" rtlCol="0">
            <a:spAutoFit/>
          </a:bodyPr>
          <a:lstStyle/>
          <a:p>
            <a:r>
              <a:rPr kumimoji="1" lang="zh-CN" altLang="en-US" dirty="0"/>
              <a:t>教师用户用例图</a:t>
            </a:r>
            <a:r>
              <a:rPr kumimoji="1" lang="en-US" altLang="zh-CN" dirty="0"/>
              <a:t>-</a:t>
            </a:r>
            <a:r>
              <a:rPr kumimoji="1" lang="zh-CN" altLang="en-US" dirty="0"/>
              <a:t>课程管理</a:t>
            </a:r>
            <a:endParaRPr kumimoji="1" lang="en-US" altLang="zh-CN" dirty="0"/>
          </a:p>
        </p:txBody>
      </p:sp>
      <p:pic>
        <p:nvPicPr>
          <p:cNvPr id="8" name="图片 7">
            <a:extLst>
              <a:ext uri="{FF2B5EF4-FFF2-40B4-BE49-F238E27FC236}">
                <a16:creationId xmlns:a16="http://schemas.microsoft.com/office/drawing/2014/main" id="{3AAB76F0-0FEF-B74A-9BE0-4C4BF67C1DFF}"/>
              </a:ext>
            </a:extLst>
          </p:cNvPr>
          <p:cNvPicPr/>
          <p:nvPr/>
        </p:nvPicPr>
        <p:blipFill>
          <a:blip r:embed="rId3"/>
          <a:stretch>
            <a:fillRect/>
          </a:stretch>
        </p:blipFill>
        <p:spPr>
          <a:xfrm>
            <a:off x="3657661" y="1026571"/>
            <a:ext cx="7759700" cy="5708521"/>
          </a:xfrm>
          <a:prstGeom prst="rect">
            <a:avLst/>
          </a:prstGeom>
          <a:noFill/>
          <a:ln w="9525">
            <a:noFill/>
          </a:ln>
        </p:spPr>
      </p:pic>
    </p:spTree>
    <p:extLst>
      <p:ext uri="{BB962C8B-B14F-4D97-AF65-F5344CB8AC3E}">
        <p14:creationId xmlns:p14="http://schemas.microsoft.com/office/powerpoint/2010/main" val="1721834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1210588" cy="400110"/>
          </a:xfrm>
          <a:prstGeom prst="rect">
            <a:avLst/>
          </a:prstGeom>
        </p:spPr>
        <p:txBody>
          <a:bodyPr wrap="none">
            <a:spAutoFit/>
          </a:bodyPr>
          <a:lstStyle/>
          <a:p>
            <a:r>
              <a:rPr lang="zh-CN" altLang="en-US" sz="2000" b="1" dirty="0">
                <a:solidFill>
                  <a:schemeClr val="tx1">
                    <a:lumMod val="75000"/>
                    <a:lumOff val="25000"/>
                  </a:schemeClr>
                </a:solidFill>
              </a:rPr>
              <a:t>综合应用</a:t>
            </a:r>
          </a:p>
        </p:txBody>
      </p:sp>
      <p:sp>
        <p:nvSpPr>
          <p:cNvPr id="36" name="矩形 35"/>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3" name="文本框 2">
            <a:extLst>
              <a:ext uri="{FF2B5EF4-FFF2-40B4-BE49-F238E27FC236}">
                <a16:creationId xmlns:a16="http://schemas.microsoft.com/office/drawing/2014/main" id="{89444C92-6636-AC47-B97E-CC211615288E}"/>
              </a:ext>
            </a:extLst>
          </p:cNvPr>
          <p:cNvSpPr txBox="1"/>
          <p:nvPr/>
        </p:nvSpPr>
        <p:spPr>
          <a:xfrm>
            <a:off x="2757414" y="455999"/>
            <a:ext cx="2377574" cy="369332"/>
          </a:xfrm>
          <a:prstGeom prst="rect">
            <a:avLst/>
          </a:prstGeom>
          <a:noFill/>
        </p:spPr>
        <p:txBody>
          <a:bodyPr wrap="none" rtlCol="0">
            <a:spAutoFit/>
          </a:bodyPr>
          <a:lstStyle/>
          <a:p>
            <a:r>
              <a:rPr kumimoji="1" lang="zh-CN" altLang="en-US" dirty="0"/>
              <a:t>教师用户用例图</a:t>
            </a:r>
            <a:r>
              <a:rPr kumimoji="1" lang="en-US" altLang="zh-CN" dirty="0"/>
              <a:t>-</a:t>
            </a:r>
            <a:r>
              <a:rPr kumimoji="1" lang="zh-CN" altLang="en-US" dirty="0"/>
              <a:t>答疑</a:t>
            </a:r>
            <a:endParaRPr kumimoji="1" lang="en-US" altLang="zh-CN" dirty="0"/>
          </a:p>
        </p:txBody>
      </p:sp>
      <p:pic>
        <p:nvPicPr>
          <p:cNvPr id="8" name="图片 7">
            <a:extLst>
              <a:ext uri="{FF2B5EF4-FFF2-40B4-BE49-F238E27FC236}">
                <a16:creationId xmlns:a16="http://schemas.microsoft.com/office/drawing/2014/main" id="{666FBE80-5A09-1F4C-BE33-8D50F3C4EDF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a:xfrm>
            <a:off x="1944528" y="764961"/>
            <a:ext cx="8302943" cy="5725054"/>
          </a:xfrm>
          <a:prstGeom prst="rect">
            <a:avLst/>
          </a:prstGeom>
          <a:noFill/>
          <a:ln>
            <a:noFill/>
          </a:ln>
        </p:spPr>
      </p:pic>
    </p:spTree>
    <p:extLst>
      <p:ext uri="{BB962C8B-B14F-4D97-AF65-F5344CB8AC3E}">
        <p14:creationId xmlns:p14="http://schemas.microsoft.com/office/powerpoint/2010/main" val="2684304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1210588" cy="400110"/>
          </a:xfrm>
          <a:prstGeom prst="rect">
            <a:avLst/>
          </a:prstGeom>
        </p:spPr>
        <p:txBody>
          <a:bodyPr wrap="none">
            <a:spAutoFit/>
          </a:bodyPr>
          <a:lstStyle/>
          <a:p>
            <a:r>
              <a:rPr lang="zh-CN" altLang="en-US" sz="2000" b="1" dirty="0">
                <a:solidFill>
                  <a:schemeClr val="tx1">
                    <a:lumMod val="75000"/>
                    <a:lumOff val="25000"/>
                  </a:schemeClr>
                </a:solidFill>
              </a:rPr>
              <a:t>综合应用</a:t>
            </a:r>
          </a:p>
        </p:txBody>
      </p:sp>
      <p:sp>
        <p:nvSpPr>
          <p:cNvPr id="36" name="矩形 35"/>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3" name="文本框 2">
            <a:extLst>
              <a:ext uri="{FF2B5EF4-FFF2-40B4-BE49-F238E27FC236}">
                <a16:creationId xmlns:a16="http://schemas.microsoft.com/office/drawing/2014/main" id="{89444C92-6636-AC47-B97E-CC211615288E}"/>
              </a:ext>
            </a:extLst>
          </p:cNvPr>
          <p:cNvSpPr txBox="1"/>
          <p:nvPr/>
        </p:nvSpPr>
        <p:spPr>
          <a:xfrm>
            <a:off x="2757414" y="455999"/>
            <a:ext cx="1107996" cy="369332"/>
          </a:xfrm>
          <a:prstGeom prst="rect">
            <a:avLst/>
          </a:prstGeom>
          <a:noFill/>
        </p:spPr>
        <p:txBody>
          <a:bodyPr wrap="none" rtlCol="0">
            <a:spAutoFit/>
          </a:bodyPr>
          <a:lstStyle/>
          <a:p>
            <a:r>
              <a:rPr kumimoji="1" lang="zh-CN" altLang="en-US" dirty="0"/>
              <a:t>学生用户</a:t>
            </a:r>
            <a:endParaRPr kumimoji="1" lang="en-US" altLang="zh-CN" dirty="0"/>
          </a:p>
        </p:txBody>
      </p:sp>
      <p:pic>
        <p:nvPicPr>
          <p:cNvPr id="9" name="图片 8">
            <a:extLst>
              <a:ext uri="{FF2B5EF4-FFF2-40B4-BE49-F238E27FC236}">
                <a16:creationId xmlns:a16="http://schemas.microsoft.com/office/drawing/2014/main" id="{38D03132-B576-9D43-A114-90D2551E8247}"/>
              </a:ext>
            </a:extLst>
          </p:cNvPr>
          <p:cNvPicPr/>
          <p:nvPr/>
        </p:nvPicPr>
        <p:blipFill>
          <a:blip r:embed="rId3"/>
          <a:stretch>
            <a:fillRect/>
          </a:stretch>
        </p:blipFill>
        <p:spPr>
          <a:xfrm>
            <a:off x="936960" y="1106723"/>
            <a:ext cx="10621628" cy="5593767"/>
          </a:xfrm>
          <a:prstGeom prst="rect">
            <a:avLst/>
          </a:prstGeom>
          <a:noFill/>
          <a:ln w="9525">
            <a:noFill/>
          </a:ln>
        </p:spPr>
      </p:pic>
    </p:spTree>
    <p:extLst>
      <p:ext uri="{BB962C8B-B14F-4D97-AF65-F5344CB8AC3E}">
        <p14:creationId xmlns:p14="http://schemas.microsoft.com/office/powerpoint/2010/main" val="31042617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1210588" cy="400110"/>
          </a:xfrm>
          <a:prstGeom prst="rect">
            <a:avLst/>
          </a:prstGeom>
        </p:spPr>
        <p:txBody>
          <a:bodyPr wrap="none">
            <a:spAutoFit/>
          </a:bodyPr>
          <a:lstStyle/>
          <a:p>
            <a:r>
              <a:rPr lang="zh-CN" altLang="en-US" sz="2000" b="1" dirty="0">
                <a:solidFill>
                  <a:schemeClr val="tx1">
                    <a:lumMod val="75000"/>
                    <a:lumOff val="25000"/>
                  </a:schemeClr>
                </a:solidFill>
              </a:rPr>
              <a:t>综合应用</a:t>
            </a:r>
          </a:p>
        </p:txBody>
      </p:sp>
      <p:sp>
        <p:nvSpPr>
          <p:cNvPr id="36" name="矩形 35"/>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3" name="文本框 2">
            <a:extLst>
              <a:ext uri="{FF2B5EF4-FFF2-40B4-BE49-F238E27FC236}">
                <a16:creationId xmlns:a16="http://schemas.microsoft.com/office/drawing/2014/main" id="{89444C92-6636-AC47-B97E-CC211615288E}"/>
              </a:ext>
            </a:extLst>
          </p:cNvPr>
          <p:cNvSpPr txBox="1"/>
          <p:nvPr/>
        </p:nvSpPr>
        <p:spPr>
          <a:xfrm>
            <a:off x="2757414" y="455999"/>
            <a:ext cx="1107996" cy="369332"/>
          </a:xfrm>
          <a:prstGeom prst="rect">
            <a:avLst/>
          </a:prstGeom>
          <a:noFill/>
        </p:spPr>
        <p:txBody>
          <a:bodyPr wrap="none" rtlCol="0">
            <a:spAutoFit/>
          </a:bodyPr>
          <a:lstStyle/>
          <a:p>
            <a:r>
              <a:rPr kumimoji="1" lang="zh-CN" altLang="en-US" dirty="0"/>
              <a:t>学生用户</a:t>
            </a:r>
            <a:endParaRPr kumimoji="1" lang="en-US" altLang="zh-CN" dirty="0"/>
          </a:p>
        </p:txBody>
      </p:sp>
      <p:pic>
        <p:nvPicPr>
          <p:cNvPr id="9" name="图片 8">
            <a:extLst>
              <a:ext uri="{FF2B5EF4-FFF2-40B4-BE49-F238E27FC236}">
                <a16:creationId xmlns:a16="http://schemas.microsoft.com/office/drawing/2014/main" id="{CE2C8106-F8BD-A845-A51C-4F78298A1691}"/>
              </a:ext>
            </a:extLst>
          </p:cNvPr>
          <p:cNvPicPr/>
          <p:nvPr/>
        </p:nvPicPr>
        <p:blipFill>
          <a:blip r:embed="rId3"/>
          <a:stretch>
            <a:fillRect/>
          </a:stretch>
        </p:blipFill>
        <p:spPr>
          <a:xfrm>
            <a:off x="4177381" y="0"/>
            <a:ext cx="6662738" cy="6514677"/>
          </a:xfrm>
          <a:prstGeom prst="rect">
            <a:avLst/>
          </a:prstGeom>
          <a:noFill/>
          <a:ln w="9525">
            <a:noFill/>
          </a:ln>
        </p:spPr>
      </p:pic>
    </p:spTree>
    <p:extLst>
      <p:ext uri="{BB962C8B-B14F-4D97-AF65-F5344CB8AC3E}">
        <p14:creationId xmlns:p14="http://schemas.microsoft.com/office/powerpoint/2010/main" val="3159162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1210588" cy="400110"/>
          </a:xfrm>
          <a:prstGeom prst="rect">
            <a:avLst/>
          </a:prstGeom>
        </p:spPr>
        <p:txBody>
          <a:bodyPr wrap="none">
            <a:spAutoFit/>
          </a:bodyPr>
          <a:lstStyle/>
          <a:p>
            <a:r>
              <a:rPr lang="zh-CN" altLang="en-US" sz="2000" b="1" dirty="0">
                <a:solidFill>
                  <a:schemeClr val="tx1">
                    <a:lumMod val="75000"/>
                    <a:lumOff val="25000"/>
                  </a:schemeClr>
                </a:solidFill>
              </a:rPr>
              <a:t>综合应用</a:t>
            </a:r>
          </a:p>
        </p:txBody>
      </p:sp>
      <p:sp>
        <p:nvSpPr>
          <p:cNvPr id="36" name="矩形 35"/>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3" name="文本框 2">
            <a:extLst>
              <a:ext uri="{FF2B5EF4-FFF2-40B4-BE49-F238E27FC236}">
                <a16:creationId xmlns:a16="http://schemas.microsoft.com/office/drawing/2014/main" id="{89444C92-6636-AC47-B97E-CC211615288E}"/>
              </a:ext>
            </a:extLst>
          </p:cNvPr>
          <p:cNvSpPr txBox="1"/>
          <p:nvPr/>
        </p:nvSpPr>
        <p:spPr>
          <a:xfrm>
            <a:off x="2757414" y="455999"/>
            <a:ext cx="1107996" cy="369332"/>
          </a:xfrm>
          <a:prstGeom prst="rect">
            <a:avLst/>
          </a:prstGeom>
          <a:noFill/>
        </p:spPr>
        <p:txBody>
          <a:bodyPr wrap="none" rtlCol="0">
            <a:spAutoFit/>
          </a:bodyPr>
          <a:lstStyle/>
          <a:p>
            <a:r>
              <a:rPr kumimoji="1" lang="zh-CN" altLang="en-US" dirty="0"/>
              <a:t>学生用户</a:t>
            </a:r>
            <a:endParaRPr kumimoji="1" lang="en-US" altLang="zh-CN" dirty="0"/>
          </a:p>
        </p:txBody>
      </p:sp>
      <p:pic>
        <p:nvPicPr>
          <p:cNvPr id="10" name="图片 9">
            <a:extLst>
              <a:ext uri="{FF2B5EF4-FFF2-40B4-BE49-F238E27FC236}">
                <a16:creationId xmlns:a16="http://schemas.microsoft.com/office/drawing/2014/main" id="{24E028FE-36E0-6447-8E90-5EF8C3B9845A}"/>
              </a:ext>
            </a:extLst>
          </p:cNvPr>
          <p:cNvPicPr/>
          <p:nvPr/>
        </p:nvPicPr>
        <p:blipFill>
          <a:blip r:embed="rId3"/>
          <a:stretch>
            <a:fillRect/>
          </a:stretch>
        </p:blipFill>
        <p:spPr>
          <a:xfrm>
            <a:off x="3865410" y="455999"/>
            <a:ext cx="7753986" cy="6003568"/>
          </a:xfrm>
          <a:prstGeom prst="rect">
            <a:avLst/>
          </a:prstGeom>
          <a:noFill/>
          <a:ln w="9525">
            <a:noFill/>
          </a:ln>
        </p:spPr>
      </p:pic>
    </p:spTree>
    <p:extLst>
      <p:ext uri="{BB962C8B-B14F-4D97-AF65-F5344CB8AC3E}">
        <p14:creationId xmlns:p14="http://schemas.microsoft.com/office/powerpoint/2010/main" val="2132219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1210588" cy="400110"/>
          </a:xfrm>
          <a:prstGeom prst="rect">
            <a:avLst/>
          </a:prstGeom>
        </p:spPr>
        <p:txBody>
          <a:bodyPr wrap="none">
            <a:spAutoFit/>
          </a:bodyPr>
          <a:lstStyle/>
          <a:p>
            <a:r>
              <a:rPr lang="zh-CN" altLang="en-US" sz="2000" b="1" dirty="0">
                <a:solidFill>
                  <a:schemeClr val="tx1">
                    <a:lumMod val="75000"/>
                    <a:lumOff val="25000"/>
                  </a:schemeClr>
                </a:solidFill>
              </a:rPr>
              <a:t>综合应用</a:t>
            </a:r>
          </a:p>
        </p:txBody>
      </p:sp>
      <p:sp>
        <p:nvSpPr>
          <p:cNvPr id="36" name="矩形 35"/>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3" name="文本框 2">
            <a:extLst>
              <a:ext uri="{FF2B5EF4-FFF2-40B4-BE49-F238E27FC236}">
                <a16:creationId xmlns:a16="http://schemas.microsoft.com/office/drawing/2014/main" id="{89444C92-6636-AC47-B97E-CC211615288E}"/>
              </a:ext>
            </a:extLst>
          </p:cNvPr>
          <p:cNvSpPr txBox="1"/>
          <p:nvPr/>
        </p:nvSpPr>
        <p:spPr>
          <a:xfrm>
            <a:off x="2757414" y="455999"/>
            <a:ext cx="1107996" cy="369332"/>
          </a:xfrm>
          <a:prstGeom prst="rect">
            <a:avLst/>
          </a:prstGeom>
          <a:noFill/>
        </p:spPr>
        <p:txBody>
          <a:bodyPr wrap="none" rtlCol="0">
            <a:spAutoFit/>
          </a:bodyPr>
          <a:lstStyle/>
          <a:p>
            <a:r>
              <a:rPr kumimoji="1" lang="zh-CN" altLang="en-US" dirty="0"/>
              <a:t>学生用户</a:t>
            </a:r>
            <a:endParaRPr kumimoji="1" lang="en-US" altLang="zh-CN" dirty="0"/>
          </a:p>
        </p:txBody>
      </p:sp>
      <p:pic>
        <p:nvPicPr>
          <p:cNvPr id="8" name="图片 7">
            <a:extLst>
              <a:ext uri="{FF2B5EF4-FFF2-40B4-BE49-F238E27FC236}">
                <a16:creationId xmlns:a16="http://schemas.microsoft.com/office/drawing/2014/main" id="{E1D4FFE7-9B23-5F4F-B11A-3BE367236277}"/>
              </a:ext>
            </a:extLst>
          </p:cNvPr>
          <p:cNvPicPr/>
          <p:nvPr/>
        </p:nvPicPr>
        <p:blipFill>
          <a:blip r:embed="rId3"/>
          <a:stretch>
            <a:fillRect/>
          </a:stretch>
        </p:blipFill>
        <p:spPr>
          <a:xfrm>
            <a:off x="4291011" y="192881"/>
            <a:ext cx="7153275" cy="6472238"/>
          </a:xfrm>
          <a:prstGeom prst="rect">
            <a:avLst/>
          </a:prstGeom>
          <a:noFill/>
          <a:ln w="9525">
            <a:noFill/>
          </a:ln>
        </p:spPr>
      </p:pic>
    </p:spTree>
    <p:extLst>
      <p:ext uri="{BB962C8B-B14F-4D97-AF65-F5344CB8AC3E}">
        <p14:creationId xmlns:p14="http://schemas.microsoft.com/office/powerpoint/2010/main" val="27158180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1210588" cy="400110"/>
          </a:xfrm>
          <a:prstGeom prst="rect">
            <a:avLst/>
          </a:prstGeom>
        </p:spPr>
        <p:txBody>
          <a:bodyPr wrap="none">
            <a:spAutoFit/>
          </a:bodyPr>
          <a:lstStyle/>
          <a:p>
            <a:r>
              <a:rPr lang="zh-CN" altLang="en-US" sz="2000" b="1" dirty="0">
                <a:solidFill>
                  <a:schemeClr val="tx1">
                    <a:lumMod val="75000"/>
                    <a:lumOff val="25000"/>
                  </a:schemeClr>
                </a:solidFill>
              </a:rPr>
              <a:t>综合应用</a:t>
            </a:r>
          </a:p>
        </p:txBody>
      </p:sp>
      <p:sp>
        <p:nvSpPr>
          <p:cNvPr id="36" name="矩形 35"/>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3" name="文本框 2">
            <a:extLst>
              <a:ext uri="{FF2B5EF4-FFF2-40B4-BE49-F238E27FC236}">
                <a16:creationId xmlns:a16="http://schemas.microsoft.com/office/drawing/2014/main" id="{89444C92-6636-AC47-B97E-CC211615288E}"/>
              </a:ext>
            </a:extLst>
          </p:cNvPr>
          <p:cNvSpPr txBox="1"/>
          <p:nvPr/>
        </p:nvSpPr>
        <p:spPr>
          <a:xfrm>
            <a:off x="2757414" y="455999"/>
            <a:ext cx="1107996" cy="369332"/>
          </a:xfrm>
          <a:prstGeom prst="rect">
            <a:avLst/>
          </a:prstGeom>
          <a:noFill/>
        </p:spPr>
        <p:txBody>
          <a:bodyPr wrap="none" rtlCol="0">
            <a:spAutoFit/>
          </a:bodyPr>
          <a:lstStyle/>
          <a:p>
            <a:r>
              <a:rPr kumimoji="1" lang="zh-CN" altLang="en-US" dirty="0"/>
              <a:t>游客用户</a:t>
            </a:r>
            <a:endParaRPr kumimoji="1" lang="en-US" altLang="zh-CN" dirty="0"/>
          </a:p>
        </p:txBody>
      </p:sp>
      <p:pic>
        <p:nvPicPr>
          <p:cNvPr id="8" name="图片 7">
            <a:extLst>
              <a:ext uri="{FF2B5EF4-FFF2-40B4-BE49-F238E27FC236}">
                <a16:creationId xmlns:a16="http://schemas.microsoft.com/office/drawing/2014/main" id="{C5365C7F-CEEE-A149-BC77-73096344530D}"/>
              </a:ext>
            </a:extLst>
          </p:cNvPr>
          <p:cNvPicPr/>
          <p:nvPr/>
        </p:nvPicPr>
        <p:blipFill>
          <a:blip r:embed="rId3"/>
          <a:stretch>
            <a:fillRect/>
          </a:stretch>
        </p:blipFill>
        <p:spPr>
          <a:xfrm>
            <a:off x="2554611" y="764961"/>
            <a:ext cx="8587710" cy="6012327"/>
          </a:xfrm>
          <a:prstGeom prst="rect">
            <a:avLst/>
          </a:prstGeom>
          <a:noFill/>
          <a:ln w="9525">
            <a:noFill/>
          </a:ln>
        </p:spPr>
      </p:pic>
    </p:spTree>
    <p:extLst>
      <p:ext uri="{BB962C8B-B14F-4D97-AF65-F5344CB8AC3E}">
        <p14:creationId xmlns:p14="http://schemas.microsoft.com/office/powerpoint/2010/main" val="28313158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E24B325-80C7-4177-B35A-6F4FD7ACB7BC}"/>
              </a:ext>
            </a:extLst>
          </p:cNvPr>
          <p:cNvSpPr/>
          <p:nvPr/>
        </p:nvSpPr>
        <p:spPr>
          <a:xfrm>
            <a:off x="533340" y="372671"/>
            <a:ext cx="800219" cy="461665"/>
          </a:xfrm>
          <a:prstGeom prst="rect">
            <a:avLst/>
          </a:prstGeom>
        </p:spPr>
        <p:txBody>
          <a:bodyPr wrap="none">
            <a:spAutoFit/>
          </a:bodyPr>
          <a:lstStyle/>
          <a:p>
            <a:r>
              <a:rPr lang="zh-CN" altLang="en-US" sz="2400" b="1" dirty="0">
                <a:solidFill>
                  <a:schemeClr val="tx1">
                    <a:lumMod val="75000"/>
                    <a:lumOff val="25000"/>
                  </a:schemeClr>
                </a:solidFill>
              </a:rPr>
              <a:t>问题</a:t>
            </a:r>
          </a:p>
        </p:txBody>
      </p:sp>
      <p:sp>
        <p:nvSpPr>
          <p:cNvPr id="5" name="矩形 4">
            <a:extLst>
              <a:ext uri="{FF2B5EF4-FFF2-40B4-BE49-F238E27FC236}">
                <a16:creationId xmlns:a16="http://schemas.microsoft.com/office/drawing/2014/main" id="{6F9B826F-B77C-724F-A6C1-D9D3ADF86027}"/>
              </a:ext>
            </a:extLst>
          </p:cNvPr>
          <p:cNvSpPr/>
          <p:nvPr/>
        </p:nvSpPr>
        <p:spPr>
          <a:xfrm>
            <a:off x="1409818" y="982270"/>
            <a:ext cx="4185761" cy="461665"/>
          </a:xfrm>
          <a:prstGeom prst="rect">
            <a:avLst/>
          </a:prstGeom>
        </p:spPr>
        <p:txBody>
          <a:bodyPr wrap="none">
            <a:spAutoFit/>
          </a:bodyPr>
          <a:lstStyle/>
          <a:p>
            <a:r>
              <a:rPr lang="zh-CN" altLang="en-US" sz="2400" b="1" dirty="0">
                <a:solidFill>
                  <a:schemeClr val="tx1">
                    <a:lumMod val="75000"/>
                    <a:lumOff val="25000"/>
                  </a:schemeClr>
                </a:solidFill>
              </a:rPr>
              <a:t>用例图是静态图还是动态图？</a:t>
            </a:r>
            <a:endParaRPr lang="en-US" altLang="zh-CN" sz="2400" b="1" dirty="0">
              <a:solidFill>
                <a:schemeClr val="tx1">
                  <a:lumMod val="75000"/>
                  <a:lumOff val="25000"/>
                </a:schemeClr>
              </a:solidFill>
            </a:endParaRPr>
          </a:p>
        </p:txBody>
      </p:sp>
    </p:spTree>
    <p:extLst>
      <p:ext uri="{BB962C8B-B14F-4D97-AF65-F5344CB8AC3E}">
        <p14:creationId xmlns:p14="http://schemas.microsoft.com/office/powerpoint/2010/main" val="32449143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E24B325-80C7-4177-B35A-6F4FD7ACB7BC}"/>
              </a:ext>
            </a:extLst>
          </p:cNvPr>
          <p:cNvSpPr/>
          <p:nvPr/>
        </p:nvSpPr>
        <p:spPr>
          <a:xfrm>
            <a:off x="533340" y="372671"/>
            <a:ext cx="800219" cy="461665"/>
          </a:xfrm>
          <a:prstGeom prst="rect">
            <a:avLst/>
          </a:prstGeom>
        </p:spPr>
        <p:txBody>
          <a:bodyPr wrap="none">
            <a:spAutoFit/>
          </a:bodyPr>
          <a:lstStyle/>
          <a:p>
            <a:r>
              <a:rPr lang="zh-CN" altLang="en-US" sz="2400" b="1" dirty="0">
                <a:solidFill>
                  <a:schemeClr val="tx1">
                    <a:lumMod val="75000"/>
                    <a:lumOff val="25000"/>
                  </a:schemeClr>
                </a:solidFill>
              </a:rPr>
              <a:t>问题</a:t>
            </a:r>
          </a:p>
        </p:txBody>
      </p:sp>
      <p:sp>
        <p:nvSpPr>
          <p:cNvPr id="5" name="矩形 4">
            <a:extLst>
              <a:ext uri="{FF2B5EF4-FFF2-40B4-BE49-F238E27FC236}">
                <a16:creationId xmlns:a16="http://schemas.microsoft.com/office/drawing/2014/main" id="{6F9B826F-B77C-724F-A6C1-D9D3ADF86027}"/>
              </a:ext>
            </a:extLst>
          </p:cNvPr>
          <p:cNvSpPr/>
          <p:nvPr/>
        </p:nvSpPr>
        <p:spPr>
          <a:xfrm>
            <a:off x="1409818" y="982270"/>
            <a:ext cx="4801314" cy="461665"/>
          </a:xfrm>
          <a:prstGeom prst="rect">
            <a:avLst/>
          </a:prstGeom>
        </p:spPr>
        <p:txBody>
          <a:bodyPr wrap="none">
            <a:spAutoFit/>
          </a:bodyPr>
          <a:lstStyle/>
          <a:p>
            <a:r>
              <a:rPr lang="zh-CN" altLang="en-US" sz="2400" b="1" dirty="0">
                <a:solidFill>
                  <a:schemeClr val="tx1">
                    <a:lumMod val="75000"/>
                    <a:lumOff val="25000"/>
                  </a:schemeClr>
                </a:solidFill>
              </a:rPr>
              <a:t>用例图是属于静态图还是动态图？</a:t>
            </a:r>
            <a:endParaRPr lang="en-US" altLang="zh-CN" sz="2400" b="1" dirty="0">
              <a:solidFill>
                <a:schemeClr val="tx1">
                  <a:lumMod val="75000"/>
                  <a:lumOff val="25000"/>
                </a:schemeClr>
              </a:solidFill>
            </a:endParaRPr>
          </a:p>
        </p:txBody>
      </p:sp>
      <p:sp>
        <p:nvSpPr>
          <p:cNvPr id="4" name="矩形 3">
            <a:extLst>
              <a:ext uri="{FF2B5EF4-FFF2-40B4-BE49-F238E27FC236}">
                <a16:creationId xmlns:a16="http://schemas.microsoft.com/office/drawing/2014/main" id="{20AC4505-712B-1E4B-97B7-22404072CD0A}"/>
              </a:ext>
            </a:extLst>
          </p:cNvPr>
          <p:cNvSpPr/>
          <p:nvPr/>
        </p:nvSpPr>
        <p:spPr>
          <a:xfrm>
            <a:off x="5148381" y="2249095"/>
            <a:ext cx="1107996" cy="461665"/>
          </a:xfrm>
          <a:prstGeom prst="rect">
            <a:avLst/>
          </a:prstGeom>
        </p:spPr>
        <p:txBody>
          <a:bodyPr wrap="none">
            <a:spAutoFit/>
          </a:bodyPr>
          <a:lstStyle/>
          <a:p>
            <a:r>
              <a:rPr lang="zh-CN" altLang="en-US" sz="2400" b="1" dirty="0">
                <a:solidFill>
                  <a:schemeClr val="tx1">
                    <a:lumMod val="75000"/>
                    <a:lumOff val="25000"/>
                  </a:schemeClr>
                </a:solidFill>
              </a:rPr>
              <a:t>静态图</a:t>
            </a:r>
            <a:endParaRPr lang="en-US" altLang="zh-CN" sz="2400" b="1" dirty="0">
              <a:solidFill>
                <a:schemeClr val="tx1">
                  <a:lumMod val="75000"/>
                  <a:lumOff val="25000"/>
                </a:schemeClr>
              </a:solidFill>
            </a:endParaRPr>
          </a:p>
        </p:txBody>
      </p:sp>
    </p:spTree>
    <p:extLst>
      <p:ext uri="{BB962C8B-B14F-4D97-AF65-F5344CB8AC3E}">
        <p14:creationId xmlns:p14="http://schemas.microsoft.com/office/powerpoint/2010/main" val="36595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4758074" y="753893"/>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869180" y="686969"/>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4160902" y="146732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anose="020B0604020202020204" pitchFamily="34" charset="0"/>
              </a:rPr>
              <a:t>01</a:t>
            </a:r>
            <a:endPar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endParaRPr>
          </a:p>
        </p:txBody>
      </p:sp>
      <p:sp>
        <p:nvSpPr>
          <p:cNvPr id="6" name="矩形 5"/>
          <p:cNvSpPr/>
          <p:nvPr/>
        </p:nvSpPr>
        <p:spPr>
          <a:xfrm>
            <a:off x="3770532" y="3534481"/>
            <a:ext cx="4736206" cy="830997"/>
          </a:xfrm>
          <a:prstGeom prst="rect">
            <a:avLst/>
          </a:prstGeom>
        </p:spPr>
        <p:txBody>
          <a:bodyPr wrap="square">
            <a:spAutoFit/>
          </a:bodyPr>
          <a:lstStyle/>
          <a:p>
            <a:pPr algn="ctr"/>
            <a:r>
              <a:rPr lang="en-US" altLang="zh-CN" sz="4800" dirty="0">
                <a:latin typeface="方正姚体" panose="02010601030101010101" pitchFamily="2" charset="-122"/>
                <a:ea typeface="方正姚体" panose="02010601030101010101" pitchFamily="2" charset="-122"/>
              </a:rPr>
              <a:t>UML</a:t>
            </a:r>
            <a:r>
              <a:rPr lang="zh-CN" altLang="en-US" sz="4800" dirty="0">
                <a:latin typeface="方正姚体" panose="02010601030101010101" pitchFamily="2" charset="-122"/>
                <a:ea typeface="方正姚体" panose="02010601030101010101" pitchFamily="2" charset="-122"/>
              </a:rPr>
              <a:t>介绍</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2066591" cy="461665"/>
          </a:xfrm>
          <a:prstGeom prst="rect">
            <a:avLst/>
          </a:prstGeom>
        </p:spPr>
        <p:txBody>
          <a:bodyPr wrap="none">
            <a:spAutoFit/>
          </a:bodyPr>
          <a:lstStyle/>
          <a:p>
            <a:r>
              <a:rPr lang="en-US" altLang="zh-CN" sz="2400" b="1" dirty="0">
                <a:solidFill>
                  <a:schemeClr val="tx1">
                    <a:lumMod val="75000"/>
                    <a:lumOff val="25000"/>
                  </a:schemeClr>
                </a:solidFill>
              </a:rPr>
              <a:t>UML——</a:t>
            </a:r>
            <a:r>
              <a:rPr lang="zh-CN" altLang="en-US" sz="2400" b="1" dirty="0">
                <a:solidFill>
                  <a:schemeClr val="tx1">
                    <a:lumMod val="75000"/>
                    <a:lumOff val="25000"/>
                  </a:schemeClr>
                </a:solidFill>
              </a:rPr>
              <a:t>类图</a:t>
            </a:r>
          </a:p>
        </p:txBody>
      </p:sp>
      <p:sp>
        <p:nvSpPr>
          <p:cNvPr id="2" name="文本框 1"/>
          <p:cNvSpPr txBox="1"/>
          <p:nvPr/>
        </p:nvSpPr>
        <p:spPr>
          <a:xfrm>
            <a:off x="1226820" y="1145947"/>
            <a:ext cx="9187130" cy="954107"/>
          </a:xfrm>
          <a:prstGeom prst="rect">
            <a:avLst/>
          </a:prstGeom>
          <a:noFill/>
        </p:spPr>
        <p:txBody>
          <a:bodyPr wrap="none" rtlCol="0">
            <a:spAutoFit/>
          </a:bodyPr>
          <a:lstStyle/>
          <a:p>
            <a:r>
              <a:rPr lang="zh-CN" altLang="en-US" sz="2000" b="1" dirty="0">
                <a:solidFill>
                  <a:srgbClr val="48A2A0"/>
                </a:solidFill>
              </a:rPr>
              <a:t>类图（</a:t>
            </a:r>
            <a:r>
              <a:rPr lang="en-GB" altLang="zh-CN" sz="2000" b="1" dirty="0">
                <a:solidFill>
                  <a:srgbClr val="48A2A0"/>
                </a:solidFill>
              </a:rPr>
              <a:t>Class Diagram</a:t>
            </a:r>
            <a:r>
              <a:rPr lang="zh-CN" altLang="en-GB" sz="2000" b="1" dirty="0">
                <a:solidFill>
                  <a:srgbClr val="48A2A0"/>
                </a:solidFill>
              </a:rPr>
              <a:t>）</a:t>
            </a:r>
            <a:endParaRPr lang="en-GB" altLang="zh-CN" sz="2000" b="1" dirty="0">
              <a:solidFill>
                <a:srgbClr val="48A2A0"/>
              </a:solidFill>
            </a:endParaRPr>
          </a:p>
          <a:p>
            <a:r>
              <a:rPr lang="zh-CN" altLang="en-US" dirty="0"/>
              <a:t>类图是面向对象系统建模中最常用和最重要的图，是定义其它图的基础。</a:t>
            </a:r>
            <a:endParaRPr lang="en-US" altLang="zh-CN" dirty="0"/>
          </a:p>
          <a:p>
            <a:r>
              <a:rPr lang="zh-CN" altLang="en-US" dirty="0"/>
              <a:t>类图主要是用来显示系统中的类、接口以及它们之间的静态结构和关系的一种静态模型。</a:t>
            </a:r>
            <a:endParaRPr lang="en-US" altLang="zh-CN" dirty="0"/>
          </a:p>
        </p:txBody>
      </p:sp>
      <p:sp>
        <p:nvSpPr>
          <p:cNvPr id="5" name="文本框 4"/>
          <p:cNvSpPr txBox="1"/>
          <p:nvPr/>
        </p:nvSpPr>
        <p:spPr>
          <a:xfrm>
            <a:off x="2510212" y="2309949"/>
            <a:ext cx="1107996" cy="369332"/>
          </a:xfrm>
          <a:prstGeom prst="rect">
            <a:avLst/>
          </a:prstGeom>
          <a:noFill/>
        </p:spPr>
        <p:txBody>
          <a:bodyPr wrap="none" rtlCol="0">
            <a:spAutoFit/>
          </a:bodyPr>
          <a:lstStyle/>
          <a:p>
            <a:r>
              <a:rPr kumimoji="1" lang="zh-CN" altLang="en-US" dirty="0"/>
              <a:t>基本组件</a:t>
            </a:r>
          </a:p>
        </p:txBody>
      </p:sp>
      <p:sp>
        <p:nvSpPr>
          <p:cNvPr id="25" name="矩形 24"/>
          <p:cNvSpPr/>
          <p:nvPr/>
        </p:nvSpPr>
        <p:spPr>
          <a:xfrm>
            <a:off x="641829" y="2787701"/>
            <a:ext cx="693189" cy="429491"/>
          </a:xfrm>
          <a:prstGeom prst="rect">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类名</a:t>
            </a:r>
          </a:p>
        </p:txBody>
      </p:sp>
      <p:sp>
        <p:nvSpPr>
          <p:cNvPr id="26" name="矩形 25"/>
          <p:cNvSpPr/>
          <p:nvPr/>
        </p:nvSpPr>
        <p:spPr>
          <a:xfrm>
            <a:off x="619661" y="4328607"/>
            <a:ext cx="715357" cy="429491"/>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操作</a:t>
            </a:r>
          </a:p>
        </p:txBody>
      </p:sp>
      <p:sp>
        <p:nvSpPr>
          <p:cNvPr id="27" name="矩形 26"/>
          <p:cNvSpPr/>
          <p:nvPr/>
        </p:nvSpPr>
        <p:spPr>
          <a:xfrm>
            <a:off x="619661" y="3351541"/>
            <a:ext cx="715357" cy="429491"/>
          </a:xfrm>
          <a:prstGeom prst="rect">
            <a:avLst/>
          </a:prstGeom>
          <a:solidFill>
            <a:srgbClr val="A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属性</a:t>
            </a:r>
          </a:p>
        </p:txBody>
      </p:sp>
      <p:pic>
        <p:nvPicPr>
          <p:cNvPr id="29" name="图片 28"/>
          <p:cNvPicPr>
            <a:picLocks noChangeAspect="1"/>
          </p:cNvPicPr>
          <p:nvPr/>
        </p:nvPicPr>
        <p:blipFill rotWithShape="1">
          <a:blip r:embed="rId3">
            <a:extLst>
              <a:ext uri="{28A0092B-C50C-407E-A947-70E740481C1C}">
                <a14:useLocalDpi xmlns:a14="http://schemas.microsoft.com/office/drawing/2010/main" val="0"/>
              </a:ext>
            </a:extLst>
          </a:blip>
          <a:srcRect l="5885" t="5630" r="4123" b="5973"/>
          <a:stretch>
            <a:fillRect/>
          </a:stretch>
        </p:blipFill>
        <p:spPr>
          <a:xfrm>
            <a:off x="1562279" y="2761547"/>
            <a:ext cx="2941033" cy="2160804"/>
          </a:xfrm>
          <a:prstGeom prst="rect">
            <a:avLst/>
          </a:prstGeom>
        </p:spPr>
      </p:pic>
      <p:sp>
        <p:nvSpPr>
          <p:cNvPr id="3" name="矩形 2"/>
          <p:cNvSpPr/>
          <p:nvPr/>
        </p:nvSpPr>
        <p:spPr>
          <a:xfrm>
            <a:off x="5816110" y="2453749"/>
            <a:ext cx="7340650" cy="646331"/>
          </a:xfrm>
          <a:prstGeom prst="rect">
            <a:avLst/>
          </a:prstGeom>
        </p:spPr>
        <p:txBody>
          <a:bodyPr wrap="square">
            <a:spAutoFit/>
          </a:bodyPr>
          <a:lstStyle/>
          <a:p>
            <a:r>
              <a:rPr lang="zh-CN" altLang="en-US" dirty="0"/>
              <a:t>描述了类在软件系统中代表的事物（即对象）所具备的特性</a:t>
            </a:r>
            <a:endParaRPr lang="en-US" altLang="zh-CN" dirty="0"/>
          </a:p>
          <a:p>
            <a:r>
              <a:rPr lang="en-US" altLang="zh-CN" dirty="0"/>
              <a:t>	</a:t>
            </a:r>
            <a:r>
              <a:rPr lang="zh-CN" altLang="en-US" dirty="0"/>
              <a:t>类可以有任意数目的属性，也可以没有属性</a:t>
            </a:r>
            <a:endParaRPr lang="en-US" altLang="zh-CN" dirty="0"/>
          </a:p>
        </p:txBody>
      </p:sp>
      <p:sp>
        <p:nvSpPr>
          <p:cNvPr id="13" name="矩形 12"/>
          <p:cNvSpPr/>
          <p:nvPr/>
        </p:nvSpPr>
        <p:spPr>
          <a:xfrm>
            <a:off x="5100753" y="2419622"/>
            <a:ext cx="715357" cy="429491"/>
          </a:xfrm>
          <a:prstGeom prst="rect">
            <a:avLst/>
          </a:prstGeom>
          <a:solidFill>
            <a:srgbClr val="A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属性</a:t>
            </a:r>
          </a:p>
        </p:txBody>
      </p:sp>
      <p:sp>
        <p:nvSpPr>
          <p:cNvPr id="14" name="矩形 13"/>
          <p:cNvSpPr/>
          <p:nvPr/>
        </p:nvSpPr>
        <p:spPr>
          <a:xfrm>
            <a:off x="5100753" y="3281204"/>
            <a:ext cx="1697778" cy="322290"/>
          </a:xfrm>
          <a:prstGeom prst="rect">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类属性的语法</a:t>
            </a:r>
          </a:p>
        </p:txBody>
      </p:sp>
      <p:sp>
        <p:nvSpPr>
          <p:cNvPr id="15" name="文本框 14"/>
          <p:cNvSpPr txBox="1"/>
          <p:nvPr/>
        </p:nvSpPr>
        <p:spPr>
          <a:xfrm>
            <a:off x="6940522" y="3246912"/>
            <a:ext cx="4935967" cy="369332"/>
          </a:xfrm>
          <a:prstGeom prst="rect">
            <a:avLst/>
          </a:prstGeom>
          <a:noFill/>
        </p:spPr>
        <p:txBody>
          <a:bodyPr wrap="none" rtlCol="0">
            <a:spAutoFit/>
          </a:bodyPr>
          <a:lstStyle/>
          <a:p>
            <a:r>
              <a:rPr kumimoji="1" lang="en-US" altLang="zh-CN" dirty="0"/>
              <a:t>[</a:t>
            </a:r>
            <a:r>
              <a:rPr kumimoji="1" lang="zh-CN" altLang="en-US" dirty="0"/>
              <a:t>可见性</a:t>
            </a:r>
            <a:r>
              <a:rPr kumimoji="1" lang="en-US" altLang="zh-CN" dirty="0"/>
              <a:t>]</a:t>
            </a:r>
            <a:r>
              <a:rPr kumimoji="1" lang="zh-CN" altLang="en-US" dirty="0"/>
              <a:t>属性名</a:t>
            </a:r>
            <a:r>
              <a:rPr kumimoji="1" lang="en-US" altLang="zh-CN" dirty="0"/>
              <a:t>[</a:t>
            </a:r>
            <a:r>
              <a:rPr kumimoji="1" lang="zh-CN" altLang="en-US" dirty="0"/>
              <a:t>：类型</a:t>
            </a:r>
            <a:r>
              <a:rPr kumimoji="1" lang="en-US" altLang="zh-CN" dirty="0"/>
              <a:t>][=</a:t>
            </a:r>
            <a:r>
              <a:rPr kumimoji="1" lang="zh-CN" altLang="en-US" dirty="0"/>
              <a:t>初始值</a:t>
            </a:r>
            <a:r>
              <a:rPr kumimoji="1" lang="en-US" altLang="zh-CN" dirty="0"/>
              <a:t>][{</a:t>
            </a:r>
            <a:r>
              <a:rPr kumimoji="1" lang="zh-CN" altLang="en-US" dirty="0"/>
              <a:t>属性字符串</a:t>
            </a:r>
            <a:r>
              <a:rPr kumimoji="1" lang="en-US" altLang="zh-CN" dirty="0"/>
              <a:t>}]</a:t>
            </a:r>
            <a:endParaRPr kumimoji="1" lang="zh-CN" altLang="en-US" dirty="0"/>
          </a:p>
        </p:txBody>
      </p:sp>
      <p:sp>
        <p:nvSpPr>
          <p:cNvPr id="4" name="矩形 3"/>
          <p:cNvSpPr/>
          <p:nvPr/>
        </p:nvSpPr>
        <p:spPr>
          <a:xfrm>
            <a:off x="5784764" y="4030975"/>
            <a:ext cx="6096000" cy="646331"/>
          </a:xfrm>
          <a:prstGeom prst="rect">
            <a:avLst/>
          </a:prstGeom>
        </p:spPr>
        <p:txBody>
          <a:bodyPr>
            <a:spAutoFit/>
          </a:bodyPr>
          <a:lstStyle/>
          <a:p>
            <a:r>
              <a:rPr lang="zh-CN" altLang="en-US" dirty="0"/>
              <a:t>是对类的对象所能做的事务的一个抽象</a:t>
            </a:r>
            <a:endParaRPr lang="en-US" altLang="zh-CN" dirty="0"/>
          </a:p>
          <a:p>
            <a:r>
              <a:rPr lang="en-US" altLang="zh-CN" dirty="0"/>
              <a:t>	</a:t>
            </a:r>
            <a:r>
              <a:rPr lang="zh-CN" altLang="en-US" dirty="0"/>
              <a:t>一个类可以有任意数目的操作，也可以没有操作。</a:t>
            </a:r>
            <a:endParaRPr lang="en-US" altLang="zh-CN" dirty="0"/>
          </a:p>
        </p:txBody>
      </p:sp>
      <p:cxnSp>
        <p:nvCxnSpPr>
          <p:cNvPr id="7" name="直线连接符 6"/>
          <p:cNvCxnSpPr/>
          <p:nvPr/>
        </p:nvCxnSpPr>
        <p:spPr>
          <a:xfrm>
            <a:off x="4805997" y="2368156"/>
            <a:ext cx="0" cy="3003944"/>
          </a:xfrm>
          <a:prstGeom prst="line">
            <a:avLst/>
          </a:prstGeom>
          <a:ln>
            <a:solidFill>
              <a:schemeClr val="bg1">
                <a:lumMod val="65000"/>
              </a:schemeClr>
            </a:solidFill>
          </a:ln>
        </p:spPr>
        <p:style>
          <a:lnRef idx="1">
            <a:schemeClr val="accent6"/>
          </a:lnRef>
          <a:fillRef idx="0">
            <a:schemeClr val="accent6"/>
          </a:fillRef>
          <a:effectRef idx="0">
            <a:schemeClr val="accent6"/>
          </a:effectRef>
          <a:fontRef idx="minor">
            <a:schemeClr val="tx1"/>
          </a:fontRef>
        </p:style>
      </p:cxnSp>
      <p:cxnSp>
        <p:nvCxnSpPr>
          <p:cNvPr id="9" name="直线连接符 8"/>
          <p:cNvCxnSpPr/>
          <p:nvPr/>
        </p:nvCxnSpPr>
        <p:spPr>
          <a:xfrm>
            <a:off x="4991100" y="3825094"/>
            <a:ext cx="689647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5105028" y="4010668"/>
            <a:ext cx="715357" cy="429491"/>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操作</a:t>
            </a:r>
          </a:p>
        </p:txBody>
      </p:sp>
      <p:sp>
        <p:nvSpPr>
          <p:cNvPr id="23" name="矩形 22"/>
          <p:cNvSpPr/>
          <p:nvPr/>
        </p:nvSpPr>
        <p:spPr>
          <a:xfrm>
            <a:off x="5100753" y="4923791"/>
            <a:ext cx="1697778" cy="33166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类操作的语法</a:t>
            </a:r>
          </a:p>
        </p:txBody>
      </p:sp>
      <p:sp>
        <p:nvSpPr>
          <p:cNvPr id="24" name="文本框 23"/>
          <p:cNvSpPr txBox="1"/>
          <p:nvPr/>
        </p:nvSpPr>
        <p:spPr>
          <a:xfrm>
            <a:off x="6798531" y="4879556"/>
            <a:ext cx="5393469" cy="369332"/>
          </a:xfrm>
          <a:prstGeom prst="rect">
            <a:avLst/>
          </a:prstGeom>
          <a:noFill/>
        </p:spPr>
        <p:txBody>
          <a:bodyPr wrap="square" rtlCol="0">
            <a:spAutoFit/>
          </a:bodyPr>
          <a:lstStyle/>
          <a:p>
            <a:r>
              <a:rPr kumimoji="1" lang="en-US" altLang="zh-CN" dirty="0"/>
              <a:t>[</a:t>
            </a:r>
            <a:r>
              <a:rPr kumimoji="1" lang="zh-CN" altLang="en-US" dirty="0"/>
              <a:t>可见性</a:t>
            </a:r>
            <a:r>
              <a:rPr kumimoji="1" lang="en-US" altLang="zh-CN" dirty="0"/>
              <a:t>]</a:t>
            </a:r>
            <a:r>
              <a:rPr kumimoji="1" lang="zh-CN" altLang="en-US" dirty="0"/>
              <a:t>操作名</a:t>
            </a:r>
            <a:r>
              <a:rPr kumimoji="1" lang="en-US" altLang="zh-CN" dirty="0"/>
              <a:t>{(</a:t>
            </a:r>
            <a:r>
              <a:rPr kumimoji="1" lang="zh-CN" altLang="en-US" dirty="0"/>
              <a:t>参数表</a:t>
            </a:r>
            <a:r>
              <a:rPr kumimoji="1" lang="en-US" altLang="zh-CN" dirty="0"/>
              <a:t>)][</a:t>
            </a:r>
            <a:r>
              <a:rPr kumimoji="1" lang="zh-CN" altLang="en-US" dirty="0"/>
              <a:t>：返回类型</a:t>
            </a:r>
            <a:r>
              <a:rPr kumimoji="1" lang="en-US" altLang="zh-CN" dirty="0"/>
              <a:t>][{</a:t>
            </a:r>
            <a:r>
              <a:rPr kumimoji="1" lang="zh-CN" altLang="en-US" dirty="0"/>
              <a:t>属性字符串</a:t>
            </a:r>
            <a:r>
              <a:rPr kumimoji="1" lang="en-US" altLang="zh-CN" dirty="0"/>
              <a:t>}]</a:t>
            </a:r>
            <a:endParaRPr kumimoji="1" lang="zh-CN" altLang="en-US" dirty="0"/>
          </a:p>
        </p:txBody>
      </p:sp>
      <p:sp>
        <p:nvSpPr>
          <p:cNvPr id="28" name="文本框 27"/>
          <p:cNvSpPr txBox="1"/>
          <p:nvPr/>
        </p:nvSpPr>
        <p:spPr>
          <a:xfrm>
            <a:off x="2543839" y="5958986"/>
            <a:ext cx="2262158" cy="369332"/>
          </a:xfrm>
          <a:prstGeom prst="rect">
            <a:avLst/>
          </a:prstGeom>
          <a:noFill/>
        </p:spPr>
        <p:txBody>
          <a:bodyPr wrap="none" rtlCol="0">
            <a:spAutoFit/>
          </a:bodyPr>
          <a:lstStyle/>
          <a:p>
            <a:r>
              <a:rPr kumimoji="1" lang="zh-CN" altLang="en-US" dirty="0"/>
              <a:t>可见性使用符号表示</a:t>
            </a:r>
          </a:p>
        </p:txBody>
      </p:sp>
      <p:sp>
        <p:nvSpPr>
          <p:cNvPr id="30" name="矩形 29"/>
          <p:cNvSpPr/>
          <p:nvPr/>
        </p:nvSpPr>
        <p:spPr>
          <a:xfrm>
            <a:off x="4991100" y="5645493"/>
            <a:ext cx="6096000" cy="923330"/>
          </a:xfrm>
          <a:prstGeom prst="rect">
            <a:avLst/>
          </a:prstGeom>
        </p:spPr>
        <p:txBody>
          <a:bodyPr>
            <a:spAutoFit/>
          </a:bodyPr>
          <a:lstStyle/>
          <a:p>
            <a:r>
              <a:rPr lang="en-US" altLang="zh-CN" b="1" dirty="0">
                <a:solidFill>
                  <a:srgbClr val="000000"/>
                </a:solidFill>
                <a:latin typeface="Verdana" panose="020B0604030504040204" pitchFamily="34" charset="0"/>
              </a:rPr>
              <a:t>·</a:t>
            </a:r>
            <a:r>
              <a:rPr lang="zh-CN" altLang="en-US" dirty="0">
                <a:solidFill>
                  <a:srgbClr val="000000"/>
                </a:solidFill>
                <a:latin typeface="Verdana" panose="020B0604030504040204" pitchFamily="34" charset="0"/>
              </a:rPr>
              <a:t> </a:t>
            </a:r>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：表示</a:t>
            </a:r>
            <a:r>
              <a:rPr lang="en-GB" altLang="zh-CN" dirty="0">
                <a:solidFill>
                  <a:srgbClr val="000000"/>
                </a:solidFill>
                <a:latin typeface="Verdana" panose="020B0604030504040204" pitchFamily="34" charset="0"/>
              </a:rPr>
              <a:t>public</a:t>
            </a:r>
          </a:p>
          <a:p>
            <a:r>
              <a:rPr lang="en-GB" altLang="zh-CN" b="1" dirty="0">
                <a:solidFill>
                  <a:srgbClr val="000000"/>
                </a:solidFill>
                <a:latin typeface="Verdana" panose="020B0604030504040204" pitchFamily="34" charset="0"/>
              </a:rPr>
              <a:t>·</a:t>
            </a:r>
            <a:r>
              <a:rPr lang="en-GB" altLang="zh-CN" dirty="0">
                <a:solidFill>
                  <a:srgbClr val="000000"/>
                </a:solidFill>
                <a:latin typeface="Verdana" panose="020B0604030504040204" pitchFamily="34" charset="0"/>
              </a:rPr>
              <a:t> - </a:t>
            </a:r>
            <a:r>
              <a:rPr lang="zh-CN" altLang="en-GB" dirty="0">
                <a:solidFill>
                  <a:srgbClr val="000000"/>
                </a:solidFill>
                <a:latin typeface="Verdana" panose="020B0604030504040204" pitchFamily="34" charset="0"/>
              </a:rPr>
              <a:t>：</a:t>
            </a:r>
            <a:r>
              <a:rPr lang="zh-CN" altLang="en-US" dirty="0">
                <a:solidFill>
                  <a:srgbClr val="000000"/>
                </a:solidFill>
                <a:latin typeface="Verdana" panose="020B0604030504040204" pitchFamily="34" charset="0"/>
              </a:rPr>
              <a:t>表示</a:t>
            </a:r>
            <a:r>
              <a:rPr lang="en-GB" altLang="zh-CN" dirty="0">
                <a:solidFill>
                  <a:srgbClr val="000000"/>
                </a:solidFill>
                <a:latin typeface="Verdana" panose="020B0604030504040204" pitchFamily="34" charset="0"/>
              </a:rPr>
              <a:t>private</a:t>
            </a:r>
          </a:p>
          <a:p>
            <a:r>
              <a:rPr lang="en-GB" altLang="zh-CN" b="1" dirty="0">
                <a:solidFill>
                  <a:srgbClr val="000000"/>
                </a:solidFill>
                <a:latin typeface="Verdana" panose="020B0604030504040204" pitchFamily="34" charset="0"/>
              </a:rPr>
              <a:t>·</a:t>
            </a:r>
            <a:r>
              <a:rPr lang="en-GB" altLang="zh-CN" dirty="0">
                <a:solidFill>
                  <a:srgbClr val="000000"/>
                </a:solidFill>
                <a:latin typeface="Verdana" panose="020B0604030504040204" pitchFamily="34" charset="0"/>
              </a:rPr>
              <a:t> #</a:t>
            </a:r>
            <a:r>
              <a:rPr lang="zh-CN" altLang="en-GB" dirty="0">
                <a:solidFill>
                  <a:srgbClr val="000000"/>
                </a:solidFill>
                <a:latin typeface="Verdana" panose="020B0604030504040204" pitchFamily="34" charset="0"/>
              </a:rPr>
              <a:t>：</a:t>
            </a:r>
            <a:r>
              <a:rPr lang="zh-CN" altLang="en-US" dirty="0">
                <a:solidFill>
                  <a:srgbClr val="000000"/>
                </a:solidFill>
                <a:latin typeface="Verdana" panose="020B0604030504040204" pitchFamily="34" charset="0"/>
              </a:rPr>
              <a:t>表示</a:t>
            </a:r>
            <a:r>
              <a:rPr lang="en-GB" altLang="zh-CN" dirty="0">
                <a:solidFill>
                  <a:srgbClr val="000000"/>
                </a:solidFill>
                <a:latin typeface="Verdana" panose="020B0604030504040204" pitchFamily="34" charset="0"/>
              </a:rPr>
              <a:t>protected</a:t>
            </a:r>
            <a:r>
              <a:rPr lang="zh-CN" altLang="en-GB" dirty="0">
                <a:solidFill>
                  <a:srgbClr val="000000"/>
                </a:solidFill>
                <a:latin typeface="Verdana" panose="020B0604030504040204" pitchFamily="34" charset="0"/>
              </a:rPr>
              <a:t>（</a:t>
            </a:r>
            <a:r>
              <a:rPr lang="en-GB" altLang="zh-CN" dirty="0">
                <a:solidFill>
                  <a:srgbClr val="000000"/>
                </a:solidFill>
                <a:latin typeface="Verdana" panose="020B0604030504040204" pitchFamily="34" charset="0"/>
              </a:rPr>
              <a:t>friendly</a:t>
            </a:r>
            <a:r>
              <a:rPr lang="zh-CN" altLang="en-US" dirty="0">
                <a:solidFill>
                  <a:srgbClr val="000000"/>
                </a:solidFill>
                <a:latin typeface="Verdana" panose="020B0604030504040204" pitchFamily="34" charset="0"/>
              </a:rPr>
              <a:t>也归入这类）</a:t>
            </a:r>
            <a:endParaRPr lang="zh-CN" altLang="en-US" b="0" i="0" u="none" strike="noStrike" dirty="0">
              <a:solidFill>
                <a:srgbClr val="000000"/>
              </a:solidFill>
              <a:effectLst/>
              <a:latin typeface="Verdana" panose="020B0604030504040204" pitchFamily="34" charset="0"/>
            </a:endParaRPr>
          </a:p>
        </p:txBody>
      </p:sp>
      <p:cxnSp>
        <p:nvCxnSpPr>
          <p:cNvPr id="31" name="直线连接符 30"/>
          <p:cNvCxnSpPr/>
          <p:nvPr/>
        </p:nvCxnSpPr>
        <p:spPr>
          <a:xfrm>
            <a:off x="1344023" y="5533045"/>
            <a:ext cx="974307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E24B325-80C7-4177-B35A-6F4FD7ACB7BC}"/>
              </a:ext>
            </a:extLst>
          </p:cNvPr>
          <p:cNvSpPr/>
          <p:nvPr/>
        </p:nvSpPr>
        <p:spPr>
          <a:xfrm>
            <a:off x="133290" y="101208"/>
            <a:ext cx="1415772" cy="461665"/>
          </a:xfrm>
          <a:prstGeom prst="rect">
            <a:avLst/>
          </a:prstGeom>
        </p:spPr>
        <p:txBody>
          <a:bodyPr wrap="none">
            <a:spAutoFit/>
          </a:bodyPr>
          <a:lstStyle/>
          <a:p>
            <a:r>
              <a:rPr lang="zh-CN" altLang="en-US" sz="2400" b="1" dirty="0">
                <a:solidFill>
                  <a:schemeClr val="tx1">
                    <a:lumMod val="75000"/>
                    <a:lumOff val="25000"/>
                  </a:schemeClr>
                </a:solidFill>
              </a:rPr>
              <a:t>项目的类</a:t>
            </a:r>
          </a:p>
        </p:txBody>
      </p:sp>
      <p:sp>
        <p:nvSpPr>
          <p:cNvPr id="2" name="文本框 1">
            <a:extLst>
              <a:ext uri="{FF2B5EF4-FFF2-40B4-BE49-F238E27FC236}">
                <a16:creationId xmlns:a16="http://schemas.microsoft.com/office/drawing/2014/main" id="{7554EA3C-5CAA-421D-95AE-595FC4F7E0CD}"/>
              </a:ext>
            </a:extLst>
          </p:cNvPr>
          <p:cNvSpPr txBox="1"/>
          <p:nvPr/>
        </p:nvSpPr>
        <p:spPr>
          <a:xfrm>
            <a:off x="1447800" y="1879601"/>
            <a:ext cx="7927170" cy="369332"/>
          </a:xfrm>
          <a:prstGeom prst="rect">
            <a:avLst/>
          </a:prstGeom>
          <a:noFill/>
        </p:spPr>
        <p:txBody>
          <a:bodyPr wrap="none" rtlCol="0">
            <a:spAutoFit/>
          </a:bodyPr>
          <a:lstStyle/>
          <a:p>
            <a:r>
              <a:rPr lang="en-US" altLang="zh-CN" dirty="0"/>
              <a:t>2   			</a:t>
            </a:r>
            <a:r>
              <a:rPr lang="zh-CN" altLang="en-US" dirty="0"/>
              <a:t>管理员                     </a:t>
            </a:r>
            <a:r>
              <a:rPr lang="en-US" altLang="zh-CN" dirty="0"/>
              <a:t>	</a:t>
            </a:r>
            <a:r>
              <a:rPr lang="zh-CN" altLang="en-US" dirty="0"/>
              <a:t>  对网站进行系统管理</a:t>
            </a:r>
          </a:p>
        </p:txBody>
      </p:sp>
      <p:sp>
        <p:nvSpPr>
          <p:cNvPr id="5" name="文本框 4">
            <a:extLst>
              <a:ext uri="{FF2B5EF4-FFF2-40B4-BE49-F238E27FC236}">
                <a16:creationId xmlns:a16="http://schemas.microsoft.com/office/drawing/2014/main" id="{19FFD027-EE4A-4A42-90CA-53D2331CDDD9}"/>
              </a:ext>
            </a:extLst>
          </p:cNvPr>
          <p:cNvSpPr txBox="1"/>
          <p:nvPr/>
        </p:nvSpPr>
        <p:spPr>
          <a:xfrm>
            <a:off x="1447800" y="2306600"/>
            <a:ext cx="8079456" cy="369332"/>
          </a:xfrm>
          <a:prstGeom prst="rect">
            <a:avLst/>
          </a:prstGeom>
          <a:noFill/>
        </p:spPr>
        <p:txBody>
          <a:bodyPr wrap="none" rtlCol="0">
            <a:spAutoFit/>
          </a:bodyPr>
          <a:lstStyle/>
          <a:p>
            <a:r>
              <a:rPr lang="en-US" altLang="zh-CN" dirty="0"/>
              <a:t>3   			</a:t>
            </a:r>
            <a:r>
              <a:rPr lang="zh-CN" altLang="en-US" dirty="0"/>
              <a:t>游客      </a:t>
            </a:r>
            <a:r>
              <a:rPr lang="en-US" altLang="zh-CN" dirty="0"/>
              <a:t>	</a:t>
            </a:r>
            <a:r>
              <a:rPr lang="zh-CN" altLang="en-US" dirty="0"/>
              <a:t>               </a:t>
            </a:r>
            <a:r>
              <a:rPr lang="en-US" altLang="zh-CN" dirty="0"/>
              <a:t>	</a:t>
            </a:r>
            <a:r>
              <a:rPr lang="zh-CN" altLang="en-US" dirty="0"/>
              <a:t>  进入网站进行浏览课程</a:t>
            </a:r>
          </a:p>
        </p:txBody>
      </p:sp>
      <p:sp>
        <p:nvSpPr>
          <p:cNvPr id="6" name="文本框 5">
            <a:extLst>
              <a:ext uri="{FF2B5EF4-FFF2-40B4-BE49-F238E27FC236}">
                <a16:creationId xmlns:a16="http://schemas.microsoft.com/office/drawing/2014/main" id="{78F2170B-EDCA-4AE6-A636-0017238423E1}"/>
              </a:ext>
            </a:extLst>
          </p:cNvPr>
          <p:cNvSpPr txBox="1"/>
          <p:nvPr/>
        </p:nvSpPr>
        <p:spPr>
          <a:xfrm>
            <a:off x="1447800" y="2769532"/>
            <a:ext cx="10366941" cy="369332"/>
          </a:xfrm>
          <a:prstGeom prst="rect">
            <a:avLst/>
          </a:prstGeom>
          <a:noFill/>
        </p:spPr>
        <p:txBody>
          <a:bodyPr wrap="none" rtlCol="0">
            <a:spAutoFit/>
          </a:bodyPr>
          <a:lstStyle/>
          <a:p>
            <a:r>
              <a:rPr lang="en-US" altLang="zh-CN" dirty="0"/>
              <a:t>4   			</a:t>
            </a:r>
            <a:r>
              <a:rPr lang="zh-CN" altLang="en-US" dirty="0"/>
              <a:t>学生      </a:t>
            </a:r>
            <a:r>
              <a:rPr lang="en-US" altLang="zh-CN" dirty="0"/>
              <a:t>	</a:t>
            </a:r>
            <a:r>
              <a:rPr lang="zh-CN" altLang="en-US" dirty="0"/>
              <a:t>               </a:t>
            </a:r>
            <a:r>
              <a:rPr lang="en-US" altLang="zh-CN" dirty="0"/>
              <a:t>	</a:t>
            </a:r>
            <a:r>
              <a:rPr lang="zh-CN" altLang="en-US" dirty="0"/>
              <a:t>  进入网站进行课程学习、社区、博客使用</a:t>
            </a:r>
          </a:p>
        </p:txBody>
      </p:sp>
      <p:sp>
        <p:nvSpPr>
          <p:cNvPr id="7" name="文本框 6">
            <a:extLst>
              <a:ext uri="{FF2B5EF4-FFF2-40B4-BE49-F238E27FC236}">
                <a16:creationId xmlns:a16="http://schemas.microsoft.com/office/drawing/2014/main" id="{6AED2382-85F2-4644-89E1-1B36C2A52D60}"/>
              </a:ext>
            </a:extLst>
          </p:cNvPr>
          <p:cNvSpPr txBox="1"/>
          <p:nvPr/>
        </p:nvSpPr>
        <p:spPr>
          <a:xfrm>
            <a:off x="1447799" y="3244334"/>
            <a:ext cx="10147330" cy="369332"/>
          </a:xfrm>
          <a:prstGeom prst="rect">
            <a:avLst/>
          </a:prstGeom>
          <a:noFill/>
        </p:spPr>
        <p:txBody>
          <a:bodyPr wrap="none" rtlCol="0">
            <a:spAutoFit/>
          </a:bodyPr>
          <a:lstStyle/>
          <a:p>
            <a:r>
              <a:rPr lang="en-US" altLang="zh-CN" dirty="0"/>
              <a:t>5   			</a:t>
            </a:r>
            <a:r>
              <a:rPr lang="zh-CN" altLang="en-US" dirty="0"/>
              <a:t>教师      </a:t>
            </a:r>
            <a:r>
              <a:rPr lang="en-US" altLang="zh-CN" dirty="0"/>
              <a:t>	</a:t>
            </a:r>
            <a:r>
              <a:rPr lang="zh-CN" altLang="en-US" dirty="0"/>
              <a:t>               </a:t>
            </a:r>
            <a:r>
              <a:rPr lang="en-US" altLang="zh-CN" dirty="0"/>
              <a:t>	</a:t>
            </a:r>
            <a:r>
              <a:rPr lang="zh-CN" altLang="en-US" dirty="0"/>
              <a:t>  进入网站进行课程管理、社区、博客使用</a:t>
            </a:r>
          </a:p>
        </p:txBody>
      </p:sp>
      <p:sp>
        <p:nvSpPr>
          <p:cNvPr id="8" name="文本框 7">
            <a:extLst>
              <a:ext uri="{FF2B5EF4-FFF2-40B4-BE49-F238E27FC236}">
                <a16:creationId xmlns:a16="http://schemas.microsoft.com/office/drawing/2014/main" id="{7DC5C1BF-18DE-4487-9EE5-0A629C852240}"/>
              </a:ext>
            </a:extLst>
          </p:cNvPr>
          <p:cNvSpPr txBox="1"/>
          <p:nvPr/>
        </p:nvSpPr>
        <p:spPr>
          <a:xfrm>
            <a:off x="1447799" y="3671333"/>
            <a:ext cx="7435049" cy="369332"/>
          </a:xfrm>
          <a:prstGeom prst="rect">
            <a:avLst/>
          </a:prstGeom>
          <a:noFill/>
        </p:spPr>
        <p:txBody>
          <a:bodyPr wrap="none" rtlCol="0">
            <a:spAutoFit/>
          </a:bodyPr>
          <a:lstStyle/>
          <a:p>
            <a:r>
              <a:rPr lang="en-US" altLang="zh-CN" dirty="0"/>
              <a:t>6   			</a:t>
            </a:r>
            <a:r>
              <a:rPr lang="zh-CN" altLang="en-US" dirty="0"/>
              <a:t>课程      </a:t>
            </a:r>
            <a:r>
              <a:rPr lang="en-US" altLang="zh-CN" dirty="0"/>
              <a:t>	</a:t>
            </a:r>
            <a:r>
              <a:rPr lang="zh-CN" altLang="en-US" dirty="0"/>
              <a:t>               </a:t>
            </a:r>
            <a:r>
              <a:rPr lang="en-US" altLang="zh-CN" dirty="0"/>
              <a:t>	</a:t>
            </a:r>
            <a:r>
              <a:rPr lang="zh-CN" altLang="en-US" dirty="0"/>
              <a:t>  课程的基本信息</a:t>
            </a:r>
          </a:p>
        </p:txBody>
      </p:sp>
      <p:sp>
        <p:nvSpPr>
          <p:cNvPr id="9" name="文本框 8">
            <a:extLst>
              <a:ext uri="{FF2B5EF4-FFF2-40B4-BE49-F238E27FC236}">
                <a16:creationId xmlns:a16="http://schemas.microsoft.com/office/drawing/2014/main" id="{B2CE5734-9A0B-43B3-92AF-23ED4B8DCA2B}"/>
              </a:ext>
            </a:extLst>
          </p:cNvPr>
          <p:cNvSpPr txBox="1"/>
          <p:nvPr/>
        </p:nvSpPr>
        <p:spPr>
          <a:xfrm>
            <a:off x="1447799" y="4134265"/>
            <a:ext cx="8024954" cy="369332"/>
          </a:xfrm>
          <a:prstGeom prst="rect">
            <a:avLst/>
          </a:prstGeom>
          <a:noFill/>
        </p:spPr>
        <p:txBody>
          <a:bodyPr wrap="none" rtlCol="0">
            <a:spAutoFit/>
          </a:bodyPr>
          <a:lstStyle/>
          <a:p>
            <a:r>
              <a:rPr lang="en-US" altLang="zh-CN" dirty="0"/>
              <a:t>7   			</a:t>
            </a:r>
            <a:r>
              <a:rPr lang="zh-CN" altLang="en-US" dirty="0"/>
              <a:t>课程资料      </a:t>
            </a:r>
            <a:r>
              <a:rPr lang="en-US" altLang="zh-CN" dirty="0"/>
              <a:t>	</a:t>
            </a:r>
            <a:r>
              <a:rPr lang="zh-CN" altLang="en-US" dirty="0"/>
              <a:t>              </a:t>
            </a:r>
            <a:r>
              <a:rPr lang="en-US" altLang="zh-CN" dirty="0"/>
              <a:t>	  </a:t>
            </a:r>
            <a:r>
              <a:rPr lang="zh-CN" altLang="en-US" dirty="0"/>
              <a:t>课程资料的基本信息</a:t>
            </a:r>
          </a:p>
        </p:txBody>
      </p:sp>
      <p:sp>
        <p:nvSpPr>
          <p:cNvPr id="10" name="文本框 9">
            <a:extLst>
              <a:ext uri="{FF2B5EF4-FFF2-40B4-BE49-F238E27FC236}">
                <a16:creationId xmlns:a16="http://schemas.microsoft.com/office/drawing/2014/main" id="{7402D897-62C8-4C97-848F-4F1D99058362}"/>
              </a:ext>
            </a:extLst>
          </p:cNvPr>
          <p:cNvSpPr txBox="1"/>
          <p:nvPr/>
        </p:nvSpPr>
        <p:spPr>
          <a:xfrm>
            <a:off x="1447799" y="4597197"/>
            <a:ext cx="7431843" cy="369332"/>
          </a:xfrm>
          <a:prstGeom prst="rect">
            <a:avLst/>
          </a:prstGeom>
          <a:noFill/>
        </p:spPr>
        <p:txBody>
          <a:bodyPr wrap="none" rtlCol="0">
            <a:spAutoFit/>
          </a:bodyPr>
          <a:lstStyle/>
          <a:p>
            <a:r>
              <a:rPr lang="en-US" altLang="zh-CN" dirty="0"/>
              <a:t>8   			</a:t>
            </a:r>
            <a:r>
              <a:rPr lang="zh-CN" altLang="en-US" dirty="0"/>
              <a:t>社区      </a:t>
            </a:r>
            <a:r>
              <a:rPr lang="en-US" altLang="zh-CN" dirty="0"/>
              <a:t>	</a:t>
            </a:r>
            <a:r>
              <a:rPr lang="zh-CN" altLang="en-US" dirty="0"/>
              <a:t>              </a:t>
            </a:r>
            <a:r>
              <a:rPr lang="en-US" altLang="zh-CN" dirty="0"/>
              <a:t>	  	  </a:t>
            </a:r>
            <a:r>
              <a:rPr lang="zh-CN" altLang="en-US" dirty="0"/>
              <a:t>社区的基本信息</a:t>
            </a:r>
          </a:p>
        </p:txBody>
      </p:sp>
      <p:sp>
        <p:nvSpPr>
          <p:cNvPr id="11" name="文本框 10">
            <a:extLst>
              <a:ext uri="{FF2B5EF4-FFF2-40B4-BE49-F238E27FC236}">
                <a16:creationId xmlns:a16="http://schemas.microsoft.com/office/drawing/2014/main" id="{8C81570D-333E-48F4-9F4D-286CE7E0F50A}"/>
              </a:ext>
            </a:extLst>
          </p:cNvPr>
          <p:cNvSpPr txBox="1"/>
          <p:nvPr/>
        </p:nvSpPr>
        <p:spPr>
          <a:xfrm>
            <a:off x="1447798" y="5024196"/>
            <a:ext cx="7465505" cy="369332"/>
          </a:xfrm>
          <a:prstGeom prst="rect">
            <a:avLst/>
          </a:prstGeom>
          <a:noFill/>
        </p:spPr>
        <p:txBody>
          <a:bodyPr wrap="none" rtlCol="0">
            <a:spAutoFit/>
          </a:bodyPr>
          <a:lstStyle/>
          <a:p>
            <a:r>
              <a:rPr lang="en-US" altLang="zh-CN" dirty="0"/>
              <a:t>9   			</a:t>
            </a:r>
            <a:r>
              <a:rPr lang="zh-CN" altLang="en-US" dirty="0"/>
              <a:t>博客      </a:t>
            </a:r>
            <a:r>
              <a:rPr lang="en-US" altLang="zh-CN" dirty="0"/>
              <a:t>	</a:t>
            </a:r>
            <a:r>
              <a:rPr lang="zh-CN" altLang="en-US" dirty="0"/>
              <a:t>              </a:t>
            </a:r>
            <a:r>
              <a:rPr lang="en-US" altLang="zh-CN" dirty="0"/>
              <a:t>	  	  </a:t>
            </a:r>
            <a:r>
              <a:rPr lang="zh-CN" altLang="en-US" dirty="0"/>
              <a:t>博客的基本信息</a:t>
            </a:r>
          </a:p>
        </p:txBody>
      </p:sp>
      <p:sp>
        <p:nvSpPr>
          <p:cNvPr id="12" name="文本框 11">
            <a:extLst>
              <a:ext uri="{FF2B5EF4-FFF2-40B4-BE49-F238E27FC236}">
                <a16:creationId xmlns:a16="http://schemas.microsoft.com/office/drawing/2014/main" id="{6F8C2FAE-91F4-4E11-BF1F-86C0CBC2BC5D}"/>
              </a:ext>
            </a:extLst>
          </p:cNvPr>
          <p:cNvSpPr txBox="1"/>
          <p:nvPr/>
        </p:nvSpPr>
        <p:spPr>
          <a:xfrm>
            <a:off x="1447798" y="1529878"/>
            <a:ext cx="8465779" cy="369332"/>
          </a:xfrm>
          <a:prstGeom prst="rect">
            <a:avLst/>
          </a:prstGeom>
          <a:noFill/>
        </p:spPr>
        <p:txBody>
          <a:bodyPr wrap="none" rtlCol="0">
            <a:spAutoFit/>
          </a:bodyPr>
          <a:lstStyle/>
          <a:p>
            <a:r>
              <a:rPr lang="en-US" altLang="zh-CN" dirty="0"/>
              <a:t>1   			</a:t>
            </a:r>
            <a:r>
              <a:rPr lang="zh-CN" altLang="en-US" dirty="0"/>
              <a:t>注册用户                     </a:t>
            </a:r>
            <a:r>
              <a:rPr lang="en-US" altLang="zh-CN" dirty="0"/>
              <a:t>	</a:t>
            </a:r>
            <a:r>
              <a:rPr lang="zh-CN" altLang="en-US" dirty="0"/>
              <a:t>  能进行网站的基本操作</a:t>
            </a:r>
          </a:p>
        </p:txBody>
      </p:sp>
      <p:sp>
        <p:nvSpPr>
          <p:cNvPr id="13" name="文本框 12">
            <a:extLst>
              <a:ext uri="{FF2B5EF4-FFF2-40B4-BE49-F238E27FC236}">
                <a16:creationId xmlns:a16="http://schemas.microsoft.com/office/drawing/2014/main" id="{FEDBDD81-BE6D-48A2-B9A2-255ADF8D5614}"/>
              </a:ext>
            </a:extLst>
          </p:cNvPr>
          <p:cNvSpPr txBox="1"/>
          <p:nvPr/>
        </p:nvSpPr>
        <p:spPr>
          <a:xfrm>
            <a:off x="1447797" y="956851"/>
            <a:ext cx="8940803" cy="369332"/>
          </a:xfrm>
          <a:prstGeom prst="rect">
            <a:avLst/>
          </a:prstGeom>
          <a:noFill/>
        </p:spPr>
        <p:txBody>
          <a:bodyPr wrap="square" rtlCol="0">
            <a:spAutoFit/>
          </a:bodyPr>
          <a:lstStyle/>
          <a:p>
            <a:r>
              <a:rPr lang="zh-CN" altLang="en-US" dirty="0"/>
              <a:t>编号</a:t>
            </a:r>
            <a:r>
              <a:rPr lang="en-US" altLang="zh-CN" dirty="0"/>
              <a:t>   			  </a:t>
            </a:r>
            <a:r>
              <a:rPr lang="zh-CN" altLang="en-US" dirty="0"/>
              <a:t>类名称                     </a:t>
            </a:r>
            <a:r>
              <a:rPr lang="en-US" altLang="zh-CN" dirty="0"/>
              <a:t>		</a:t>
            </a:r>
            <a:r>
              <a:rPr lang="zh-CN" altLang="en-US" dirty="0"/>
              <a:t>  类说明</a:t>
            </a:r>
          </a:p>
        </p:txBody>
      </p:sp>
    </p:spTree>
    <p:extLst>
      <p:ext uri="{BB962C8B-B14F-4D97-AF65-F5344CB8AC3E}">
        <p14:creationId xmlns:p14="http://schemas.microsoft.com/office/powerpoint/2010/main" val="10648300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图片包含 监视器, 黑色, 远程, 天空&#10;&#10;&#10;&#10;自动生成的说明">
            <a:extLst>
              <a:ext uri="{FF2B5EF4-FFF2-40B4-BE49-F238E27FC236}">
                <a16:creationId xmlns:a16="http://schemas.microsoft.com/office/drawing/2014/main" id="{8074B046-33A7-C54D-BA28-FBC930D5FA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920" y="200024"/>
            <a:ext cx="10698480" cy="6858000"/>
          </a:xfrm>
          <a:prstGeom prst="rect">
            <a:avLst/>
          </a:prstGeom>
        </p:spPr>
      </p:pic>
      <p:sp>
        <p:nvSpPr>
          <p:cNvPr id="16" name="矩形 15">
            <a:extLst>
              <a:ext uri="{FF2B5EF4-FFF2-40B4-BE49-F238E27FC236}">
                <a16:creationId xmlns:a16="http://schemas.microsoft.com/office/drawing/2014/main" id="{C9507F6C-D80E-624C-AA4F-9C19C6D5CB48}"/>
              </a:ext>
            </a:extLst>
          </p:cNvPr>
          <p:cNvSpPr/>
          <p:nvPr/>
        </p:nvSpPr>
        <p:spPr>
          <a:xfrm>
            <a:off x="347603" y="200024"/>
            <a:ext cx="800219" cy="461665"/>
          </a:xfrm>
          <a:prstGeom prst="rect">
            <a:avLst/>
          </a:prstGeom>
        </p:spPr>
        <p:txBody>
          <a:bodyPr wrap="none">
            <a:spAutoFit/>
          </a:bodyPr>
          <a:lstStyle/>
          <a:p>
            <a:r>
              <a:rPr lang="zh-CN" altLang="en-US" sz="2400" b="1" dirty="0">
                <a:solidFill>
                  <a:schemeClr val="tx1">
                    <a:lumMod val="75000"/>
                    <a:lumOff val="25000"/>
                  </a:schemeClr>
                </a:solidFill>
              </a:rPr>
              <a:t>类图</a:t>
            </a:r>
          </a:p>
        </p:txBody>
      </p:sp>
    </p:spTree>
    <p:extLst>
      <p:ext uri="{BB962C8B-B14F-4D97-AF65-F5344CB8AC3E}">
        <p14:creationId xmlns:p14="http://schemas.microsoft.com/office/powerpoint/2010/main" val="22529905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E24B325-80C7-4177-B35A-6F4FD7ACB7BC}"/>
              </a:ext>
            </a:extLst>
          </p:cNvPr>
          <p:cNvSpPr/>
          <p:nvPr/>
        </p:nvSpPr>
        <p:spPr>
          <a:xfrm>
            <a:off x="133290" y="101208"/>
            <a:ext cx="2031325" cy="461665"/>
          </a:xfrm>
          <a:prstGeom prst="rect">
            <a:avLst/>
          </a:prstGeom>
        </p:spPr>
        <p:txBody>
          <a:bodyPr wrap="none">
            <a:spAutoFit/>
          </a:bodyPr>
          <a:lstStyle/>
          <a:p>
            <a:r>
              <a:rPr lang="zh-CN" altLang="en-US" sz="2400" b="1" dirty="0">
                <a:solidFill>
                  <a:schemeClr val="tx1">
                    <a:lumMod val="75000"/>
                    <a:lumOff val="25000"/>
                  </a:schemeClr>
                </a:solidFill>
              </a:rPr>
              <a:t>项目中的类图</a:t>
            </a:r>
          </a:p>
        </p:txBody>
      </p:sp>
      <p:pic>
        <p:nvPicPr>
          <p:cNvPr id="4" name="图片 3">
            <a:extLst>
              <a:ext uri="{FF2B5EF4-FFF2-40B4-BE49-F238E27FC236}">
                <a16:creationId xmlns:a16="http://schemas.microsoft.com/office/drawing/2014/main" id="{2712193C-CD91-4D2D-A17E-74F9362EC1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5535" y="101208"/>
            <a:ext cx="9433175" cy="6858000"/>
          </a:xfrm>
          <a:prstGeom prst="rect">
            <a:avLst/>
          </a:prstGeom>
        </p:spPr>
      </p:pic>
    </p:spTree>
    <p:extLst>
      <p:ext uri="{BB962C8B-B14F-4D97-AF65-F5344CB8AC3E}">
        <p14:creationId xmlns:p14="http://schemas.microsoft.com/office/powerpoint/2010/main" val="17395289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E24B325-80C7-4177-B35A-6F4FD7ACB7BC}"/>
              </a:ext>
            </a:extLst>
          </p:cNvPr>
          <p:cNvSpPr/>
          <p:nvPr/>
        </p:nvSpPr>
        <p:spPr>
          <a:xfrm>
            <a:off x="533340" y="372671"/>
            <a:ext cx="800219" cy="461665"/>
          </a:xfrm>
          <a:prstGeom prst="rect">
            <a:avLst/>
          </a:prstGeom>
        </p:spPr>
        <p:txBody>
          <a:bodyPr wrap="none">
            <a:spAutoFit/>
          </a:bodyPr>
          <a:lstStyle/>
          <a:p>
            <a:r>
              <a:rPr lang="zh-CN" altLang="en-US" sz="2400" b="1" dirty="0">
                <a:solidFill>
                  <a:schemeClr val="tx1">
                    <a:lumMod val="75000"/>
                    <a:lumOff val="25000"/>
                  </a:schemeClr>
                </a:solidFill>
              </a:rPr>
              <a:t>问题</a:t>
            </a:r>
          </a:p>
        </p:txBody>
      </p:sp>
      <p:sp>
        <p:nvSpPr>
          <p:cNvPr id="5" name="矩形 4">
            <a:extLst>
              <a:ext uri="{FF2B5EF4-FFF2-40B4-BE49-F238E27FC236}">
                <a16:creationId xmlns:a16="http://schemas.microsoft.com/office/drawing/2014/main" id="{6F9B826F-B77C-724F-A6C1-D9D3ADF86027}"/>
              </a:ext>
            </a:extLst>
          </p:cNvPr>
          <p:cNvSpPr/>
          <p:nvPr/>
        </p:nvSpPr>
        <p:spPr>
          <a:xfrm>
            <a:off x="1409818" y="996558"/>
            <a:ext cx="3262432" cy="461665"/>
          </a:xfrm>
          <a:prstGeom prst="rect">
            <a:avLst/>
          </a:prstGeom>
        </p:spPr>
        <p:txBody>
          <a:bodyPr wrap="none">
            <a:spAutoFit/>
          </a:bodyPr>
          <a:lstStyle/>
          <a:p>
            <a:r>
              <a:rPr lang="zh-CN" altLang="en-US" sz="2400" b="1" dirty="0">
                <a:solidFill>
                  <a:schemeClr val="tx1">
                    <a:lumMod val="75000"/>
                    <a:lumOff val="25000"/>
                  </a:schemeClr>
                </a:solidFill>
              </a:rPr>
              <a:t>类图有哪几部分组成？</a:t>
            </a:r>
            <a:endParaRPr lang="en-US" altLang="zh-CN" sz="2400" b="1" dirty="0">
              <a:solidFill>
                <a:schemeClr val="tx1">
                  <a:lumMod val="75000"/>
                  <a:lumOff val="25000"/>
                </a:schemeClr>
              </a:solidFill>
            </a:endParaRPr>
          </a:p>
        </p:txBody>
      </p:sp>
    </p:spTree>
    <p:extLst>
      <p:ext uri="{BB962C8B-B14F-4D97-AF65-F5344CB8AC3E}">
        <p14:creationId xmlns:p14="http://schemas.microsoft.com/office/powerpoint/2010/main" val="18733860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E24B325-80C7-4177-B35A-6F4FD7ACB7BC}"/>
              </a:ext>
            </a:extLst>
          </p:cNvPr>
          <p:cNvSpPr/>
          <p:nvPr/>
        </p:nvSpPr>
        <p:spPr>
          <a:xfrm>
            <a:off x="533340" y="372671"/>
            <a:ext cx="800219" cy="461665"/>
          </a:xfrm>
          <a:prstGeom prst="rect">
            <a:avLst/>
          </a:prstGeom>
        </p:spPr>
        <p:txBody>
          <a:bodyPr wrap="none">
            <a:spAutoFit/>
          </a:bodyPr>
          <a:lstStyle/>
          <a:p>
            <a:r>
              <a:rPr lang="zh-CN" altLang="en-US" sz="2400" b="1" dirty="0">
                <a:solidFill>
                  <a:schemeClr val="tx1">
                    <a:lumMod val="75000"/>
                    <a:lumOff val="25000"/>
                  </a:schemeClr>
                </a:solidFill>
              </a:rPr>
              <a:t>问题</a:t>
            </a:r>
          </a:p>
        </p:txBody>
      </p:sp>
      <p:sp>
        <p:nvSpPr>
          <p:cNvPr id="5" name="矩形 4">
            <a:extLst>
              <a:ext uri="{FF2B5EF4-FFF2-40B4-BE49-F238E27FC236}">
                <a16:creationId xmlns:a16="http://schemas.microsoft.com/office/drawing/2014/main" id="{6F9B826F-B77C-724F-A6C1-D9D3ADF86027}"/>
              </a:ext>
            </a:extLst>
          </p:cNvPr>
          <p:cNvSpPr/>
          <p:nvPr/>
        </p:nvSpPr>
        <p:spPr>
          <a:xfrm>
            <a:off x="1409818" y="996558"/>
            <a:ext cx="3262432" cy="461665"/>
          </a:xfrm>
          <a:prstGeom prst="rect">
            <a:avLst/>
          </a:prstGeom>
        </p:spPr>
        <p:txBody>
          <a:bodyPr wrap="none">
            <a:spAutoFit/>
          </a:bodyPr>
          <a:lstStyle/>
          <a:p>
            <a:r>
              <a:rPr lang="zh-CN" altLang="en-US" sz="2400" b="1" dirty="0">
                <a:solidFill>
                  <a:schemeClr val="tx1">
                    <a:lumMod val="75000"/>
                    <a:lumOff val="25000"/>
                  </a:schemeClr>
                </a:solidFill>
              </a:rPr>
              <a:t>类图有哪几部分组成？</a:t>
            </a:r>
            <a:endParaRPr lang="en-US" altLang="zh-CN" sz="2400" b="1" dirty="0">
              <a:solidFill>
                <a:schemeClr val="tx1">
                  <a:lumMod val="75000"/>
                  <a:lumOff val="25000"/>
                </a:schemeClr>
              </a:solidFill>
            </a:endParaRPr>
          </a:p>
        </p:txBody>
      </p:sp>
      <p:sp>
        <p:nvSpPr>
          <p:cNvPr id="6" name="矩形 5">
            <a:extLst>
              <a:ext uri="{FF2B5EF4-FFF2-40B4-BE49-F238E27FC236}">
                <a16:creationId xmlns:a16="http://schemas.microsoft.com/office/drawing/2014/main" id="{E142DEA3-11BA-D346-B0D4-951D42ECF1F1}"/>
              </a:ext>
            </a:extLst>
          </p:cNvPr>
          <p:cNvSpPr/>
          <p:nvPr/>
        </p:nvSpPr>
        <p:spPr>
          <a:xfrm>
            <a:off x="4176830" y="2620570"/>
            <a:ext cx="2646878" cy="461665"/>
          </a:xfrm>
          <a:prstGeom prst="rect">
            <a:avLst/>
          </a:prstGeom>
        </p:spPr>
        <p:txBody>
          <a:bodyPr wrap="none">
            <a:spAutoFit/>
          </a:bodyPr>
          <a:lstStyle/>
          <a:p>
            <a:r>
              <a:rPr lang="zh-CN" altLang="en-US" sz="2400" b="1" dirty="0">
                <a:solidFill>
                  <a:schemeClr val="tx1">
                    <a:lumMod val="75000"/>
                    <a:lumOff val="25000"/>
                  </a:schemeClr>
                </a:solidFill>
              </a:rPr>
              <a:t>类名，属性，操作</a:t>
            </a:r>
            <a:endParaRPr lang="en-US" altLang="zh-CN" sz="2400" b="1" dirty="0">
              <a:solidFill>
                <a:schemeClr val="tx1">
                  <a:lumMod val="75000"/>
                  <a:lumOff val="25000"/>
                </a:schemeClr>
              </a:solidFill>
            </a:endParaRPr>
          </a:p>
        </p:txBody>
      </p:sp>
    </p:spTree>
    <p:extLst>
      <p:ext uri="{BB962C8B-B14F-4D97-AF65-F5344CB8AC3E}">
        <p14:creationId xmlns:p14="http://schemas.microsoft.com/office/powerpoint/2010/main" val="32270886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E24B325-80C7-4177-B35A-6F4FD7ACB7BC}"/>
              </a:ext>
            </a:extLst>
          </p:cNvPr>
          <p:cNvSpPr/>
          <p:nvPr/>
        </p:nvSpPr>
        <p:spPr>
          <a:xfrm>
            <a:off x="533340" y="372671"/>
            <a:ext cx="800219" cy="461665"/>
          </a:xfrm>
          <a:prstGeom prst="rect">
            <a:avLst/>
          </a:prstGeom>
        </p:spPr>
        <p:txBody>
          <a:bodyPr wrap="none">
            <a:spAutoFit/>
          </a:bodyPr>
          <a:lstStyle/>
          <a:p>
            <a:r>
              <a:rPr lang="zh-CN" altLang="en-US" sz="2400" b="1" dirty="0">
                <a:solidFill>
                  <a:schemeClr val="tx1">
                    <a:lumMod val="75000"/>
                    <a:lumOff val="25000"/>
                  </a:schemeClr>
                </a:solidFill>
              </a:rPr>
              <a:t>问题</a:t>
            </a:r>
          </a:p>
        </p:txBody>
      </p:sp>
      <p:sp>
        <p:nvSpPr>
          <p:cNvPr id="5" name="矩形 4">
            <a:extLst>
              <a:ext uri="{FF2B5EF4-FFF2-40B4-BE49-F238E27FC236}">
                <a16:creationId xmlns:a16="http://schemas.microsoft.com/office/drawing/2014/main" id="{6F9B826F-B77C-724F-A6C1-D9D3ADF86027}"/>
              </a:ext>
            </a:extLst>
          </p:cNvPr>
          <p:cNvSpPr/>
          <p:nvPr/>
        </p:nvSpPr>
        <p:spPr>
          <a:xfrm>
            <a:off x="1409818" y="996558"/>
            <a:ext cx="2646878" cy="461665"/>
          </a:xfrm>
          <a:prstGeom prst="rect">
            <a:avLst/>
          </a:prstGeom>
        </p:spPr>
        <p:txBody>
          <a:bodyPr wrap="none">
            <a:spAutoFit/>
          </a:bodyPr>
          <a:lstStyle/>
          <a:p>
            <a:r>
              <a:rPr lang="zh-CN" altLang="en-US" sz="2400" b="1" dirty="0">
                <a:solidFill>
                  <a:schemeClr val="tx1">
                    <a:lumMod val="75000"/>
                    <a:lumOff val="25000"/>
                  </a:schemeClr>
                </a:solidFill>
              </a:rPr>
              <a:t>类图有几种关系？</a:t>
            </a:r>
            <a:endParaRPr lang="en-US" altLang="zh-CN" sz="2400" b="1" dirty="0">
              <a:solidFill>
                <a:schemeClr val="tx1">
                  <a:lumMod val="75000"/>
                  <a:lumOff val="25000"/>
                </a:schemeClr>
              </a:solidFill>
            </a:endParaRPr>
          </a:p>
        </p:txBody>
      </p:sp>
    </p:spTree>
    <p:extLst>
      <p:ext uri="{BB962C8B-B14F-4D97-AF65-F5344CB8AC3E}">
        <p14:creationId xmlns:p14="http://schemas.microsoft.com/office/powerpoint/2010/main" val="16291182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1210588" cy="400110"/>
          </a:xfrm>
          <a:prstGeom prst="rect">
            <a:avLst/>
          </a:prstGeom>
        </p:spPr>
        <p:txBody>
          <a:bodyPr wrap="none">
            <a:spAutoFit/>
          </a:bodyPr>
          <a:lstStyle/>
          <a:p>
            <a:r>
              <a:rPr lang="zh-CN" altLang="en-US" sz="2000" b="1" dirty="0">
                <a:solidFill>
                  <a:schemeClr val="tx1">
                    <a:lumMod val="75000"/>
                    <a:lumOff val="25000"/>
                  </a:schemeClr>
                </a:solidFill>
              </a:rPr>
              <a:t>综合应用</a:t>
            </a:r>
          </a:p>
        </p:txBody>
      </p:sp>
      <p:sp>
        <p:nvSpPr>
          <p:cNvPr id="36" name="矩形 35"/>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pic>
        <p:nvPicPr>
          <p:cNvPr id="4" name="图片 3" descr="图片包含 文字, 室内, 地图, 餐桌&#10;&#10;&#10;&#10;自动生成的说明">
            <a:extLst>
              <a:ext uri="{FF2B5EF4-FFF2-40B4-BE49-F238E27FC236}">
                <a16:creationId xmlns:a16="http://schemas.microsoft.com/office/drawing/2014/main" id="{228AAA4F-619E-AE4E-91AD-47DDD56367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8424" y="329584"/>
            <a:ext cx="6726239" cy="6247693"/>
          </a:xfrm>
          <a:prstGeom prst="rect">
            <a:avLst/>
          </a:prstGeom>
        </p:spPr>
      </p:pic>
      <p:sp>
        <p:nvSpPr>
          <p:cNvPr id="11" name="文本框 10">
            <a:extLst>
              <a:ext uri="{FF2B5EF4-FFF2-40B4-BE49-F238E27FC236}">
                <a16:creationId xmlns:a16="http://schemas.microsoft.com/office/drawing/2014/main" id="{E6E1766C-A1ED-384F-9F6F-6D5F12EDFD0B}"/>
              </a:ext>
            </a:extLst>
          </p:cNvPr>
          <p:cNvSpPr txBox="1"/>
          <p:nvPr/>
        </p:nvSpPr>
        <p:spPr>
          <a:xfrm>
            <a:off x="605685" y="1423336"/>
            <a:ext cx="4250690" cy="2030095"/>
          </a:xfrm>
          <a:prstGeom prst="rect">
            <a:avLst/>
          </a:prstGeom>
          <a:noFill/>
        </p:spPr>
        <p:txBody>
          <a:bodyPr wrap="square" rtlCol="0" anchor="t">
            <a:spAutoFit/>
          </a:bodyPr>
          <a:lstStyle/>
          <a:p>
            <a:r>
              <a:rPr lang="en-US" altLang="zh-CN" dirty="0"/>
              <a:t>     </a:t>
            </a:r>
            <a:r>
              <a:rPr lang="zh-CN" altLang="en-US" dirty="0"/>
              <a:t>顺序图是一种强调</a:t>
            </a:r>
            <a:r>
              <a:rPr lang="zh-CN" altLang="en-US" dirty="0">
                <a:solidFill>
                  <a:srgbClr val="FF0000"/>
                </a:solidFill>
              </a:rPr>
              <a:t>对象间消息传递次序</a:t>
            </a:r>
            <a:r>
              <a:rPr lang="zh-CN" altLang="en-US" dirty="0"/>
              <a:t>的交互图，又称为时序图或序列图。     </a:t>
            </a:r>
            <a:r>
              <a:rPr lang="en-US" altLang="zh-CN" dirty="0"/>
              <a:t>	</a:t>
            </a:r>
          </a:p>
          <a:p>
            <a:r>
              <a:rPr lang="en-US" altLang="zh-CN" dirty="0"/>
              <a:t>    </a:t>
            </a:r>
            <a:r>
              <a:rPr lang="zh-CN" altLang="en-US" dirty="0"/>
              <a:t>描述了在一个用例或操作的执行过程中对象如何通过消息相互交互，说明了消息如何在对象之间被发送和接收以及发送的时间顺序。</a:t>
            </a:r>
          </a:p>
        </p:txBody>
      </p:sp>
      <p:pic>
        <p:nvPicPr>
          <p:cNvPr id="12" name="图片 11">
            <a:extLst>
              <a:ext uri="{FF2B5EF4-FFF2-40B4-BE49-F238E27FC236}">
                <a16:creationId xmlns:a16="http://schemas.microsoft.com/office/drawing/2014/main" id="{91E58F67-6CCC-8241-8946-5A4362BACC02}"/>
              </a:ext>
            </a:extLst>
          </p:cNvPr>
          <p:cNvPicPr>
            <a:picLocks noChangeAspect="1"/>
          </p:cNvPicPr>
          <p:nvPr/>
        </p:nvPicPr>
        <p:blipFill>
          <a:blip r:embed="rId4"/>
          <a:stretch>
            <a:fillRect/>
          </a:stretch>
        </p:blipFill>
        <p:spPr>
          <a:xfrm>
            <a:off x="605685" y="4474511"/>
            <a:ext cx="4686300" cy="1141095"/>
          </a:xfrm>
          <a:prstGeom prst="rect">
            <a:avLst/>
          </a:prstGeom>
        </p:spPr>
      </p:pic>
      <p:sp>
        <p:nvSpPr>
          <p:cNvPr id="13" name="文本框 12">
            <a:extLst>
              <a:ext uri="{FF2B5EF4-FFF2-40B4-BE49-F238E27FC236}">
                <a16:creationId xmlns:a16="http://schemas.microsoft.com/office/drawing/2014/main" id="{C791EAAC-6EF8-8940-BA5A-7EF864474CFB}"/>
              </a:ext>
            </a:extLst>
          </p:cNvPr>
          <p:cNvSpPr txBox="1"/>
          <p:nvPr/>
        </p:nvSpPr>
        <p:spPr>
          <a:xfrm>
            <a:off x="605685" y="3972861"/>
            <a:ext cx="1878330" cy="368300"/>
          </a:xfrm>
          <a:prstGeom prst="rect">
            <a:avLst/>
          </a:prstGeom>
          <a:noFill/>
        </p:spPr>
        <p:txBody>
          <a:bodyPr wrap="square" rtlCol="0">
            <a:spAutoFit/>
          </a:bodyPr>
          <a:lstStyle/>
          <a:p>
            <a:r>
              <a:rPr lang="zh-CN" altLang="en-US" dirty="0"/>
              <a:t>顺序图的组成</a:t>
            </a:r>
          </a:p>
        </p:txBody>
      </p:sp>
    </p:spTree>
    <p:extLst>
      <p:ext uri="{BB962C8B-B14F-4D97-AF65-F5344CB8AC3E}">
        <p14:creationId xmlns:p14="http://schemas.microsoft.com/office/powerpoint/2010/main" val="13186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1210588" cy="400110"/>
          </a:xfrm>
          <a:prstGeom prst="rect">
            <a:avLst/>
          </a:prstGeom>
        </p:spPr>
        <p:txBody>
          <a:bodyPr wrap="none">
            <a:spAutoFit/>
          </a:bodyPr>
          <a:lstStyle/>
          <a:p>
            <a:r>
              <a:rPr lang="zh-CN" altLang="en-US" sz="2000" b="1" dirty="0">
                <a:solidFill>
                  <a:schemeClr val="tx1">
                    <a:lumMod val="75000"/>
                    <a:lumOff val="25000"/>
                  </a:schemeClr>
                </a:solidFill>
              </a:rPr>
              <a:t>综合应用</a:t>
            </a:r>
          </a:p>
        </p:txBody>
      </p:sp>
      <p:sp>
        <p:nvSpPr>
          <p:cNvPr id="36" name="矩形 35"/>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pic>
        <p:nvPicPr>
          <p:cNvPr id="3" name="图片 2">
            <a:extLst>
              <a:ext uri="{FF2B5EF4-FFF2-40B4-BE49-F238E27FC236}">
                <a16:creationId xmlns:a16="http://schemas.microsoft.com/office/drawing/2014/main" id="{6EF0F3C6-CA27-CE43-BAA4-5A643C931F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7314" y="314138"/>
            <a:ext cx="7410451" cy="6188109"/>
          </a:xfrm>
          <a:prstGeom prst="rect">
            <a:avLst/>
          </a:prstGeom>
        </p:spPr>
      </p:pic>
      <p:sp>
        <p:nvSpPr>
          <p:cNvPr id="20" name="矩形 19">
            <a:extLst>
              <a:ext uri="{FF2B5EF4-FFF2-40B4-BE49-F238E27FC236}">
                <a16:creationId xmlns:a16="http://schemas.microsoft.com/office/drawing/2014/main" id="{48C579B5-17DB-7843-8A48-A81078511C25}"/>
              </a:ext>
            </a:extLst>
          </p:cNvPr>
          <p:cNvSpPr/>
          <p:nvPr/>
        </p:nvSpPr>
        <p:spPr>
          <a:xfrm>
            <a:off x="563619" y="1315888"/>
            <a:ext cx="3380067" cy="1938657"/>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 name="矩形 20">
            <a:extLst>
              <a:ext uri="{FF2B5EF4-FFF2-40B4-BE49-F238E27FC236}">
                <a16:creationId xmlns:a16="http://schemas.microsoft.com/office/drawing/2014/main" id="{3F53ACC8-B616-1448-80DF-D525F5251593}"/>
              </a:ext>
            </a:extLst>
          </p:cNvPr>
          <p:cNvSpPr/>
          <p:nvPr/>
        </p:nvSpPr>
        <p:spPr>
          <a:xfrm>
            <a:off x="550113" y="3917592"/>
            <a:ext cx="3380066" cy="1811696"/>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2" name="文本框 21">
            <a:extLst>
              <a:ext uri="{FF2B5EF4-FFF2-40B4-BE49-F238E27FC236}">
                <a16:creationId xmlns:a16="http://schemas.microsoft.com/office/drawing/2014/main" id="{389652AE-A702-C149-9A00-F36873C0907E}"/>
              </a:ext>
            </a:extLst>
          </p:cNvPr>
          <p:cNvSpPr txBox="1"/>
          <p:nvPr/>
        </p:nvSpPr>
        <p:spPr>
          <a:xfrm>
            <a:off x="285751" y="1740079"/>
            <a:ext cx="3676647" cy="1200329"/>
          </a:xfrm>
          <a:prstGeom prst="rect">
            <a:avLst/>
          </a:prstGeom>
          <a:noFill/>
        </p:spPr>
        <p:txBody>
          <a:bodyPr wrap="square" rtlCol="0">
            <a:spAutoFit/>
          </a:bodyPr>
          <a:lstStyle/>
          <a:p>
            <a:pPr lvl="1"/>
            <a:r>
              <a:rPr lang="zh-CN" altLang="en-US" dirty="0">
                <a:solidFill>
                  <a:schemeClr val="bg1"/>
                </a:solidFill>
              </a:rPr>
              <a:t>       </a:t>
            </a:r>
            <a:r>
              <a:rPr lang="zh-CN" altLang="en-US" dirty="0">
                <a:solidFill>
                  <a:schemeClr val="bg1"/>
                </a:solidFill>
                <a:latin typeface="黑体" panose="02010609060101010101" pitchFamily="49" charset="-122"/>
                <a:ea typeface="黑体" panose="02010609060101010101" pitchFamily="49" charset="-122"/>
              </a:rPr>
              <a:t>部署图（</a:t>
            </a:r>
            <a:r>
              <a:rPr lang="en-US" altLang="zh-CN" dirty="0">
                <a:solidFill>
                  <a:schemeClr val="bg1"/>
                </a:solidFill>
                <a:latin typeface="黑体" panose="02010609060101010101" pitchFamily="49" charset="-122"/>
                <a:ea typeface="黑体" panose="02010609060101010101" pitchFamily="49" charset="-122"/>
              </a:rPr>
              <a:t>Deployment Diagram</a:t>
            </a:r>
            <a:r>
              <a:rPr lang="zh-CN" altLang="en-US" dirty="0">
                <a:solidFill>
                  <a:schemeClr val="bg1"/>
                </a:solidFill>
                <a:latin typeface="黑体" panose="02010609060101010101" pitchFamily="49" charset="-122"/>
                <a:ea typeface="黑体" panose="02010609060101010101" pitchFamily="49" charset="-122"/>
              </a:rPr>
              <a:t>）用于静态建模，是表示运行时过程节点（</a:t>
            </a:r>
            <a:r>
              <a:rPr lang="en-US" altLang="zh-CN" dirty="0">
                <a:solidFill>
                  <a:schemeClr val="bg1"/>
                </a:solidFill>
                <a:latin typeface="黑体" panose="02010609060101010101" pitchFamily="49" charset="-122"/>
                <a:ea typeface="黑体" panose="02010609060101010101" pitchFamily="49" charset="-122"/>
              </a:rPr>
              <a:t>Node</a:t>
            </a:r>
            <a:r>
              <a:rPr lang="zh-CN" altLang="en-US" dirty="0">
                <a:solidFill>
                  <a:schemeClr val="bg1"/>
                </a:solidFill>
                <a:latin typeface="黑体" panose="02010609060101010101" pitchFamily="49" charset="-122"/>
                <a:ea typeface="黑体" panose="02010609060101010101" pitchFamily="49" charset="-122"/>
              </a:rPr>
              <a:t>）结构、组件及其对象结构的图。</a:t>
            </a:r>
          </a:p>
        </p:txBody>
      </p:sp>
      <p:sp>
        <p:nvSpPr>
          <p:cNvPr id="23" name="矩形 22">
            <a:extLst>
              <a:ext uri="{FF2B5EF4-FFF2-40B4-BE49-F238E27FC236}">
                <a16:creationId xmlns:a16="http://schemas.microsoft.com/office/drawing/2014/main" id="{D6766FEF-B165-0E40-9F56-CF8E02214635}"/>
              </a:ext>
            </a:extLst>
          </p:cNvPr>
          <p:cNvSpPr/>
          <p:nvPr/>
        </p:nvSpPr>
        <p:spPr>
          <a:xfrm>
            <a:off x="610171" y="1310640"/>
            <a:ext cx="1435115" cy="400110"/>
          </a:xfrm>
          <a:prstGeom prst="rect">
            <a:avLst/>
          </a:prstGeom>
        </p:spPr>
        <p:txBody>
          <a:bodyPr wrap="square">
            <a:spAutoFit/>
          </a:bodyPr>
          <a:lstStyle/>
          <a:p>
            <a:r>
              <a:rPr lang="zh-CN" altLang="en-US" sz="2000" b="1" dirty="0">
                <a:solidFill>
                  <a:schemeClr val="bg1"/>
                </a:solidFill>
                <a:latin typeface="黑体" panose="02010609060101010101" pitchFamily="49" charset="-122"/>
                <a:ea typeface="黑体" panose="02010609060101010101" pitchFamily="49" charset="-122"/>
              </a:rPr>
              <a:t>概念解释</a:t>
            </a:r>
          </a:p>
        </p:txBody>
      </p:sp>
      <p:sp>
        <p:nvSpPr>
          <p:cNvPr id="24" name="文本框 23">
            <a:extLst>
              <a:ext uri="{FF2B5EF4-FFF2-40B4-BE49-F238E27FC236}">
                <a16:creationId xmlns:a16="http://schemas.microsoft.com/office/drawing/2014/main" id="{CCB61763-4E32-D44B-99FC-440276BE4B9A}"/>
              </a:ext>
            </a:extLst>
          </p:cNvPr>
          <p:cNvSpPr txBox="1"/>
          <p:nvPr/>
        </p:nvSpPr>
        <p:spPr>
          <a:xfrm>
            <a:off x="659250" y="4347031"/>
            <a:ext cx="3270929" cy="1200329"/>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    部署图主要用于系统工程师。这些图用来描述的物理组件（硬件）以及它们的分布和关联。</a:t>
            </a:r>
          </a:p>
        </p:txBody>
      </p:sp>
      <p:sp>
        <p:nvSpPr>
          <p:cNvPr id="25" name="矩形 24">
            <a:extLst>
              <a:ext uri="{FF2B5EF4-FFF2-40B4-BE49-F238E27FC236}">
                <a16:creationId xmlns:a16="http://schemas.microsoft.com/office/drawing/2014/main" id="{F9B2ACE7-14D6-904D-82CE-4CEC8628DF96}"/>
              </a:ext>
            </a:extLst>
          </p:cNvPr>
          <p:cNvSpPr/>
          <p:nvPr/>
        </p:nvSpPr>
        <p:spPr>
          <a:xfrm>
            <a:off x="659250" y="4022902"/>
            <a:ext cx="2465796" cy="400110"/>
          </a:xfrm>
          <a:prstGeom prst="rect">
            <a:avLst/>
          </a:prstGeom>
        </p:spPr>
        <p:txBody>
          <a:bodyPr wrap="square">
            <a:spAutoFit/>
          </a:bodyPr>
          <a:lstStyle/>
          <a:p>
            <a:r>
              <a:rPr lang="zh-CN" altLang="en-US" sz="2000" b="1" dirty="0">
                <a:solidFill>
                  <a:schemeClr val="bg1"/>
                </a:solidFill>
              </a:rPr>
              <a:t>在哪里使用部署图？</a:t>
            </a:r>
          </a:p>
        </p:txBody>
      </p:sp>
    </p:spTree>
    <p:extLst>
      <p:ext uri="{BB962C8B-B14F-4D97-AF65-F5344CB8AC3E}">
        <p14:creationId xmlns:p14="http://schemas.microsoft.com/office/powerpoint/2010/main" val="842104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1210588" cy="400110"/>
          </a:xfrm>
          <a:prstGeom prst="rect">
            <a:avLst/>
          </a:prstGeom>
        </p:spPr>
        <p:txBody>
          <a:bodyPr wrap="none">
            <a:spAutoFit/>
          </a:bodyPr>
          <a:lstStyle/>
          <a:p>
            <a:r>
              <a:rPr lang="zh-CN" altLang="en-US" sz="2000" b="1" dirty="0">
                <a:solidFill>
                  <a:schemeClr val="tx1">
                    <a:lumMod val="75000"/>
                    <a:lumOff val="25000"/>
                  </a:schemeClr>
                </a:solidFill>
              </a:rPr>
              <a:t>综合应用</a:t>
            </a:r>
          </a:p>
        </p:txBody>
      </p:sp>
      <p:sp>
        <p:nvSpPr>
          <p:cNvPr id="36" name="矩形 35"/>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pic>
        <p:nvPicPr>
          <p:cNvPr id="4" name="图片 3" descr="图片包含 文字, 地图&#10;&#10;&#10;&#10;自动生成的说明">
            <a:extLst>
              <a:ext uri="{FF2B5EF4-FFF2-40B4-BE49-F238E27FC236}">
                <a16:creationId xmlns:a16="http://schemas.microsoft.com/office/drawing/2014/main" id="{F959BE74-3F8C-F74B-B84B-D47A4AB7EB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7215" y="974143"/>
            <a:ext cx="6940550" cy="5883857"/>
          </a:xfrm>
          <a:prstGeom prst="rect">
            <a:avLst/>
          </a:prstGeom>
        </p:spPr>
      </p:pic>
      <p:sp>
        <p:nvSpPr>
          <p:cNvPr id="15" name="文本框 14">
            <a:extLst>
              <a:ext uri="{FF2B5EF4-FFF2-40B4-BE49-F238E27FC236}">
                <a16:creationId xmlns:a16="http://schemas.microsoft.com/office/drawing/2014/main" id="{CA1462EF-2813-534C-8BC9-FB52C11A3373}"/>
              </a:ext>
            </a:extLst>
          </p:cNvPr>
          <p:cNvSpPr txBox="1"/>
          <p:nvPr/>
        </p:nvSpPr>
        <p:spPr>
          <a:xfrm>
            <a:off x="1143688" y="1658286"/>
            <a:ext cx="1878330" cy="523220"/>
          </a:xfrm>
          <a:prstGeom prst="rect">
            <a:avLst/>
          </a:prstGeom>
          <a:noFill/>
        </p:spPr>
        <p:txBody>
          <a:bodyPr wrap="square" rtlCol="0">
            <a:spAutoFit/>
          </a:bodyPr>
          <a:lstStyle/>
          <a:p>
            <a:r>
              <a:rPr lang="zh-CN" altLang="en-US" sz="2800" dirty="0"/>
              <a:t>对话框图</a:t>
            </a:r>
          </a:p>
        </p:txBody>
      </p:sp>
    </p:spTree>
    <p:extLst>
      <p:ext uri="{BB962C8B-B14F-4D97-AF65-F5344CB8AC3E}">
        <p14:creationId xmlns:p14="http://schemas.microsoft.com/office/powerpoint/2010/main" val="3912368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65037" y="1707785"/>
            <a:ext cx="723275" cy="523220"/>
          </a:xfrm>
          <a:prstGeom prst="rect">
            <a:avLst/>
          </a:prstGeom>
          <a:noFill/>
        </p:spPr>
        <p:txBody>
          <a:bodyPr wrap="none" rtlCol="0">
            <a:spAutoFit/>
          </a:bodyPr>
          <a:lstStyle>
            <a:defPPr>
              <a:defRPr lang="zh-CN"/>
            </a:defPPr>
            <a:lvl1pPr>
              <a:defRPr sz="2800">
                <a:solidFill>
                  <a:srgbClr val="48A2A0"/>
                </a:solidFill>
              </a:defRPr>
            </a:lvl1pPr>
          </a:lstStyle>
          <a:p>
            <a:r>
              <a:rPr lang="en-US" altLang="zh-CN" dirty="0">
                <a:latin typeface="黑体" panose="02010609060101010101" pitchFamily="49" charset="-122"/>
                <a:ea typeface="黑体" panose="02010609060101010101" pitchFamily="49" charset="-122"/>
              </a:rPr>
              <a:t>UML</a:t>
            </a:r>
            <a:endParaRPr lang="zh-CN" altLang="en-US" dirty="0">
              <a:latin typeface="黑体" panose="02010609060101010101" pitchFamily="49" charset="-122"/>
              <a:ea typeface="黑体" panose="02010609060101010101" pitchFamily="49" charset="-122"/>
            </a:endParaRPr>
          </a:p>
        </p:txBody>
      </p:sp>
      <p:sp>
        <p:nvSpPr>
          <p:cNvPr id="27" name="Freeform 17"/>
          <p:cNvSpPr>
            <a:spLocks noEditPoints="1"/>
          </p:cNvSpPr>
          <p:nvPr/>
        </p:nvSpPr>
        <p:spPr bwMode="auto">
          <a:xfrm>
            <a:off x="4057230" y="4192996"/>
            <a:ext cx="401637" cy="468312"/>
          </a:xfrm>
          <a:custGeom>
            <a:avLst/>
            <a:gdLst>
              <a:gd name="T0" fmla="*/ 2147483647 w 63"/>
              <a:gd name="T1" fmla="*/ 0 h 73"/>
              <a:gd name="T2" fmla="*/ 1122599098 w 63"/>
              <a:gd name="T3" fmla="*/ 0 h 73"/>
              <a:gd name="T4" fmla="*/ 561299549 w 63"/>
              <a:gd name="T5" fmla="*/ 560595689 h 73"/>
              <a:gd name="T6" fmla="*/ 561299549 w 63"/>
              <a:gd name="T7" fmla="*/ 1009069293 h 73"/>
              <a:gd name="T8" fmla="*/ 785819275 w 63"/>
              <a:gd name="T9" fmla="*/ 953011760 h 73"/>
              <a:gd name="T10" fmla="*/ 1852288207 w 63"/>
              <a:gd name="T11" fmla="*/ 2074203372 h 73"/>
              <a:gd name="T12" fmla="*/ 1627768481 w 63"/>
              <a:gd name="T13" fmla="*/ 2147483647 h 73"/>
              <a:gd name="T14" fmla="*/ 1627768481 w 63"/>
              <a:gd name="T15" fmla="*/ 2147483647 h 73"/>
              <a:gd name="T16" fmla="*/ 2147483647 w 63"/>
              <a:gd name="T17" fmla="*/ 2147483647 h 73"/>
              <a:gd name="T18" fmla="*/ 2147483647 w 63"/>
              <a:gd name="T19" fmla="*/ 2147483647 h 73"/>
              <a:gd name="T20" fmla="*/ 2147483647 w 63"/>
              <a:gd name="T21" fmla="*/ 1121191379 h 73"/>
              <a:gd name="T22" fmla="*/ 2147483647 w 63"/>
              <a:gd name="T23" fmla="*/ 0 h 73"/>
              <a:gd name="T24" fmla="*/ 2147483647 w 63"/>
              <a:gd name="T25" fmla="*/ 1345428064 h 73"/>
              <a:gd name="T26" fmla="*/ 2147483647 w 63"/>
              <a:gd name="T27" fmla="*/ 728775075 h 73"/>
              <a:gd name="T28" fmla="*/ 2147483647 w 63"/>
              <a:gd name="T29" fmla="*/ 56057314 h 73"/>
              <a:gd name="T30" fmla="*/ 2147483647 w 63"/>
              <a:gd name="T31" fmla="*/ 280294101 h 73"/>
              <a:gd name="T32" fmla="*/ 2147483647 w 63"/>
              <a:gd name="T33" fmla="*/ 560595689 h 73"/>
              <a:gd name="T34" fmla="*/ 2147483647 w 63"/>
              <a:gd name="T35" fmla="*/ 1121191379 h 73"/>
              <a:gd name="T36" fmla="*/ 2147483647 w 63"/>
              <a:gd name="T37" fmla="*/ 1121191379 h 73"/>
              <a:gd name="T38" fmla="*/ 2147483647 w 63"/>
              <a:gd name="T39" fmla="*/ 1345428064 h 73"/>
              <a:gd name="T40" fmla="*/ 2147483647 w 63"/>
              <a:gd name="T41" fmla="*/ 1345428064 h 73"/>
              <a:gd name="T42" fmla="*/ 224519784 w 63"/>
              <a:gd name="T43" fmla="*/ 2147483647 h 73"/>
              <a:gd name="T44" fmla="*/ 224519784 w 63"/>
              <a:gd name="T45" fmla="*/ 2147483647 h 73"/>
              <a:gd name="T46" fmla="*/ 785819275 w 63"/>
              <a:gd name="T47" fmla="*/ 2147483647 h 73"/>
              <a:gd name="T48" fmla="*/ 785819275 w 63"/>
              <a:gd name="T49" fmla="*/ 2147483647 h 73"/>
              <a:gd name="T50" fmla="*/ 1347118824 w 63"/>
              <a:gd name="T51" fmla="*/ 2147483647 h 73"/>
              <a:gd name="T52" fmla="*/ 1347118824 w 63"/>
              <a:gd name="T53" fmla="*/ 2147483647 h 73"/>
              <a:gd name="T54" fmla="*/ 785819275 w 63"/>
              <a:gd name="T55" fmla="*/ 2147483647 h 73"/>
              <a:gd name="T56" fmla="*/ 224519784 w 63"/>
              <a:gd name="T57" fmla="*/ 2147483647 h 73"/>
              <a:gd name="T58" fmla="*/ 785819275 w 63"/>
              <a:gd name="T59" fmla="*/ 1289370764 h 73"/>
              <a:gd name="T60" fmla="*/ 0 w 63"/>
              <a:gd name="T61" fmla="*/ 2074203372 h 73"/>
              <a:gd name="T62" fmla="*/ 785819275 w 63"/>
              <a:gd name="T63" fmla="*/ 2147483647 h 73"/>
              <a:gd name="T64" fmla="*/ 1515508618 w 63"/>
              <a:gd name="T65" fmla="*/ 2074203372 h 73"/>
              <a:gd name="T66" fmla="*/ 785819275 w 63"/>
              <a:gd name="T67" fmla="*/ 1289370764 h 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3"/>
              <a:gd name="T103" fmla="*/ 0 h 73"/>
              <a:gd name="T104" fmla="*/ 63 w 63"/>
              <a:gd name="T105" fmla="*/ 73 h 7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3" h="73">
                <a:moveTo>
                  <a:pt x="43" y="0"/>
                </a:moveTo>
                <a:cubicBezTo>
                  <a:pt x="20" y="0"/>
                  <a:pt x="20" y="0"/>
                  <a:pt x="20" y="0"/>
                </a:cubicBezTo>
                <a:cubicBezTo>
                  <a:pt x="15" y="0"/>
                  <a:pt x="10" y="4"/>
                  <a:pt x="10" y="10"/>
                </a:cubicBezTo>
                <a:cubicBezTo>
                  <a:pt x="10" y="18"/>
                  <a:pt x="10" y="18"/>
                  <a:pt x="10" y="18"/>
                </a:cubicBezTo>
                <a:cubicBezTo>
                  <a:pt x="11" y="18"/>
                  <a:pt x="13" y="17"/>
                  <a:pt x="14" y="17"/>
                </a:cubicBezTo>
                <a:cubicBezTo>
                  <a:pt x="24" y="17"/>
                  <a:pt x="33" y="26"/>
                  <a:pt x="33" y="37"/>
                </a:cubicBezTo>
                <a:cubicBezTo>
                  <a:pt x="33" y="41"/>
                  <a:pt x="32" y="45"/>
                  <a:pt x="29" y="48"/>
                </a:cubicBezTo>
                <a:cubicBezTo>
                  <a:pt x="29" y="64"/>
                  <a:pt x="29" y="64"/>
                  <a:pt x="29" y="64"/>
                </a:cubicBezTo>
                <a:cubicBezTo>
                  <a:pt x="53" y="64"/>
                  <a:pt x="53" y="64"/>
                  <a:pt x="53" y="64"/>
                </a:cubicBezTo>
                <a:cubicBezTo>
                  <a:pt x="58" y="64"/>
                  <a:pt x="63" y="59"/>
                  <a:pt x="63" y="54"/>
                </a:cubicBezTo>
                <a:cubicBezTo>
                  <a:pt x="63" y="20"/>
                  <a:pt x="63" y="20"/>
                  <a:pt x="63" y="20"/>
                </a:cubicBezTo>
                <a:lnTo>
                  <a:pt x="43" y="0"/>
                </a:lnTo>
                <a:close/>
                <a:moveTo>
                  <a:pt x="50" y="24"/>
                </a:moveTo>
                <a:cubicBezTo>
                  <a:pt x="44" y="24"/>
                  <a:pt x="39" y="19"/>
                  <a:pt x="39" y="13"/>
                </a:cubicBezTo>
                <a:cubicBezTo>
                  <a:pt x="39" y="1"/>
                  <a:pt x="39" y="1"/>
                  <a:pt x="39" y="1"/>
                </a:cubicBezTo>
                <a:cubicBezTo>
                  <a:pt x="43" y="5"/>
                  <a:pt x="43" y="5"/>
                  <a:pt x="43" y="5"/>
                </a:cubicBezTo>
                <a:cubicBezTo>
                  <a:pt x="43" y="10"/>
                  <a:pt x="43" y="10"/>
                  <a:pt x="43" y="10"/>
                </a:cubicBezTo>
                <a:cubicBezTo>
                  <a:pt x="43" y="16"/>
                  <a:pt x="47" y="20"/>
                  <a:pt x="53" y="20"/>
                </a:cubicBezTo>
                <a:cubicBezTo>
                  <a:pt x="58" y="20"/>
                  <a:pt x="58" y="20"/>
                  <a:pt x="58" y="20"/>
                </a:cubicBezTo>
                <a:cubicBezTo>
                  <a:pt x="62" y="24"/>
                  <a:pt x="62" y="24"/>
                  <a:pt x="62" y="24"/>
                </a:cubicBezTo>
                <a:lnTo>
                  <a:pt x="50" y="24"/>
                </a:lnTo>
                <a:close/>
                <a:moveTo>
                  <a:pt x="4" y="52"/>
                </a:moveTo>
                <a:cubicBezTo>
                  <a:pt x="4" y="73"/>
                  <a:pt x="4" y="73"/>
                  <a:pt x="4" y="73"/>
                </a:cubicBezTo>
                <a:cubicBezTo>
                  <a:pt x="14" y="64"/>
                  <a:pt x="14" y="64"/>
                  <a:pt x="14" y="64"/>
                </a:cubicBezTo>
                <a:cubicBezTo>
                  <a:pt x="14" y="64"/>
                  <a:pt x="14" y="64"/>
                  <a:pt x="14" y="64"/>
                </a:cubicBezTo>
                <a:cubicBezTo>
                  <a:pt x="24" y="73"/>
                  <a:pt x="24" y="73"/>
                  <a:pt x="24" y="73"/>
                </a:cubicBezTo>
                <a:cubicBezTo>
                  <a:pt x="24" y="52"/>
                  <a:pt x="24" y="52"/>
                  <a:pt x="24" y="52"/>
                </a:cubicBezTo>
                <a:cubicBezTo>
                  <a:pt x="21" y="54"/>
                  <a:pt x="17" y="55"/>
                  <a:pt x="14" y="55"/>
                </a:cubicBezTo>
                <a:cubicBezTo>
                  <a:pt x="10" y="55"/>
                  <a:pt x="7" y="54"/>
                  <a:pt x="4" y="52"/>
                </a:cubicBezTo>
                <a:close/>
                <a:moveTo>
                  <a:pt x="14" y="23"/>
                </a:moveTo>
                <a:cubicBezTo>
                  <a:pt x="6" y="23"/>
                  <a:pt x="0" y="29"/>
                  <a:pt x="0" y="37"/>
                </a:cubicBezTo>
                <a:cubicBezTo>
                  <a:pt x="0" y="44"/>
                  <a:pt x="6" y="50"/>
                  <a:pt x="14" y="50"/>
                </a:cubicBezTo>
                <a:cubicBezTo>
                  <a:pt x="21" y="50"/>
                  <a:pt x="27" y="44"/>
                  <a:pt x="27" y="37"/>
                </a:cubicBezTo>
                <a:cubicBezTo>
                  <a:pt x="27" y="29"/>
                  <a:pt x="21" y="23"/>
                  <a:pt x="14" y="23"/>
                </a:cubicBezTo>
                <a:close/>
              </a:path>
            </a:pathLst>
          </a:custGeom>
          <a:solidFill>
            <a:schemeClr val="bg1"/>
          </a:solidFill>
          <a:ln w="9525">
            <a:noFill/>
            <a:round/>
          </a:ln>
        </p:spPr>
        <p:txBody>
          <a:bodyPr/>
          <a:lstStyle/>
          <a:p>
            <a:pPr fontAlgn="auto">
              <a:spcBef>
                <a:spcPts val="0"/>
              </a:spcBef>
              <a:spcAft>
                <a:spcPts val="0"/>
              </a:spcAft>
              <a:defRPr/>
            </a:pPr>
            <a:endParaRPr lang="en-US" kern="0" dirty="0">
              <a:solidFill>
                <a:sysClr val="windowText" lastClr="000000"/>
              </a:solidFill>
              <a:latin typeface="Arial" panose="020B0604020202020204" pitchFamily="34" charset="0"/>
              <a:ea typeface="MS PGothic" panose="020B0600070205080204" pitchFamily="-97" charset="-128"/>
            </a:endParaRPr>
          </a:p>
        </p:txBody>
      </p:sp>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1090363" cy="400110"/>
          </a:xfrm>
          <a:prstGeom prst="rect">
            <a:avLst/>
          </a:prstGeom>
        </p:spPr>
        <p:txBody>
          <a:bodyPr wrap="none">
            <a:spAutoFit/>
          </a:bodyPr>
          <a:lstStyle/>
          <a:p>
            <a:r>
              <a:rPr lang="en-US" altLang="zh-CN" sz="2000" b="1" dirty="0">
                <a:solidFill>
                  <a:schemeClr val="tx1">
                    <a:lumMod val="75000"/>
                    <a:lumOff val="25000"/>
                  </a:schemeClr>
                </a:solidFill>
                <a:latin typeface="黑体" panose="02010609060101010101" pitchFamily="49" charset="-122"/>
                <a:ea typeface="黑体" panose="02010609060101010101" pitchFamily="49" charset="-122"/>
              </a:rPr>
              <a:t>UML</a:t>
            </a:r>
            <a:r>
              <a:rPr lang="zh-CN" altLang="en-US" sz="2000" b="1" dirty="0">
                <a:solidFill>
                  <a:schemeClr val="tx1">
                    <a:lumMod val="75000"/>
                    <a:lumOff val="25000"/>
                  </a:schemeClr>
                </a:solidFill>
                <a:latin typeface="黑体" panose="02010609060101010101" pitchFamily="49" charset="-122"/>
                <a:ea typeface="黑体" panose="02010609060101010101" pitchFamily="49" charset="-122"/>
              </a:rPr>
              <a:t>介绍</a:t>
            </a:r>
          </a:p>
        </p:txBody>
      </p:sp>
      <p:sp>
        <p:nvSpPr>
          <p:cNvPr id="29" name="矩形 28"/>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325" y="2488737"/>
            <a:ext cx="3529912" cy="2567209"/>
          </a:xfrm>
          <a:prstGeom prst="rect">
            <a:avLst/>
          </a:prstGeom>
        </p:spPr>
      </p:pic>
      <p:cxnSp>
        <p:nvCxnSpPr>
          <p:cNvPr id="8" name="直线连接符 7"/>
          <p:cNvCxnSpPr/>
          <p:nvPr/>
        </p:nvCxnSpPr>
        <p:spPr>
          <a:xfrm>
            <a:off x="4664218" y="1707785"/>
            <a:ext cx="0" cy="44005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4865037" y="2374437"/>
            <a:ext cx="7109639" cy="3416320"/>
          </a:xfrm>
          <a:prstGeom prst="rect">
            <a:avLst/>
          </a:prstGeom>
          <a:noFill/>
        </p:spPr>
        <p:txBody>
          <a:bodyPr wrap="none" rtlCol="0">
            <a:spAutoFit/>
          </a:bodyPr>
          <a:lstStyle/>
          <a:p>
            <a:pPr>
              <a:lnSpc>
                <a:spcPct val="150000"/>
              </a:lnSpc>
            </a:pPr>
            <a:r>
              <a:rPr kumimoji="1" lang="zh-CN" altLang="en-US" dirty="0">
                <a:latin typeface="黑体" panose="02010609060101010101" pitchFamily="49" charset="-122"/>
                <a:ea typeface="黑体" panose="02010609060101010101" pitchFamily="49" charset="-122"/>
              </a:rPr>
              <a:t>统一建模语言（</a:t>
            </a:r>
            <a:r>
              <a:rPr lang="en-GB" altLang="zh-CN" dirty="0">
                <a:latin typeface="黑体" panose="02010609060101010101" pitchFamily="49" charset="-122"/>
                <a:ea typeface="黑体" panose="02010609060101010101" pitchFamily="49" charset="-122"/>
              </a:rPr>
              <a:t> Unified Modeling Language</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a:lnSpc>
                <a:spcPct val="150000"/>
              </a:lnSpc>
            </a:pPr>
            <a:r>
              <a:rPr kumimoji="1" lang="zh-CN" altLang="en-US" dirty="0">
                <a:latin typeface="黑体" panose="02010609060101010101" pitchFamily="49" charset="-122"/>
                <a:ea typeface="黑体" panose="02010609060101010101" pitchFamily="49" charset="-122"/>
              </a:rPr>
              <a:t>非专利的第三代建模和规约语言</a:t>
            </a:r>
            <a:endParaRPr kumimoji="1" lang="en-US" altLang="zh-CN" dirty="0">
              <a:latin typeface="黑体" panose="02010609060101010101" pitchFamily="49" charset="-122"/>
              <a:ea typeface="黑体" panose="02010609060101010101" pitchFamily="49" charset="-122"/>
            </a:endParaRPr>
          </a:p>
          <a:p>
            <a:pPr>
              <a:lnSpc>
                <a:spcPct val="150000"/>
              </a:lnSpc>
            </a:pPr>
            <a:endParaRPr kumimoji="1" lang="en-US" altLang="zh-CN" dirty="0">
              <a:latin typeface="黑体" panose="02010609060101010101" pitchFamily="49" charset="-122"/>
              <a:ea typeface="黑体" panose="02010609060101010101" pitchFamily="49" charset="-122"/>
            </a:endParaRPr>
          </a:p>
          <a:p>
            <a:pPr>
              <a:lnSpc>
                <a:spcPct val="150000"/>
              </a:lnSpc>
            </a:pPr>
            <a:r>
              <a:rPr kumimoji="1" lang="zh-CN" altLang="en-US" dirty="0">
                <a:latin typeface="黑体" panose="02010609060101010101" pitchFamily="49" charset="-122"/>
                <a:ea typeface="黑体" panose="02010609060101010101" pitchFamily="49" charset="-122"/>
              </a:rPr>
              <a:t>一种开放的方法，用于说明、可视化、构建和编写一个</a:t>
            </a:r>
            <a:r>
              <a:rPr kumimoji="1" lang="zh-CN" altLang="en-US" dirty="0">
                <a:solidFill>
                  <a:srgbClr val="FF0000"/>
                </a:solidFill>
                <a:latin typeface="黑体" panose="02010609060101010101" pitchFamily="49" charset="-122"/>
                <a:ea typeface="黑体" panose="02010609060101010101" pitchFamily="49" charset="-122"/>
              </a:rPr>
              <a:t>正在开发</a:t>
            </a:r>
            <a:r>
              <a:rPr kumimoji="1" lang="zh-CN" altLang="en-US" dirty="0">
                <a:latin typeface="黑体" panose="02010609060101010101" pitchFamily="49" charset="-122"/>
                <a:ea typeface="黑体" panose="02010609060101010101" pitchFamily="49" charset="-122"/>
              </a:rPr>
              <a:t>的</a:t>
            </a:r>
            <a:endParaRPr kumimoji="1" lang="en-US" altLang="zh-CN" dirty="0">
              <a:latin typeface="黑体" panose="02010609060101010101" pitchFamily="49" charset="-122"/>
              <a:ea typeface="黑体" panose="02010609060101010101" pitchFamily="49" charset="-122"/>
            </a:endParaRPr>
          </a:p>
          <a:p>
            <a:pPr>
              <a:lnSpc>
                <a:spcPct val="150000"/>
              </a:lnSpc>
            </a:pPr>
            <a:r>
              <a:rPr kumimoji="1" lang="zh-CN" altLang="en-US" dirty="0">
                <a:latin typeface="黑体" panose="02010609060101010101" pitchFamily="49" charset="-122"/>
                <a:ea typeface="黑体" panose="02010609060101010101" pitchFamily="49" charset="-122"/>
              </a:rPr>
              <a:t>面向对象的、软件密集系统的制品的开放方法</a:t>
            </a:r>
            <a:endParaRPr kumimoji="1" lang="en-US" altLang="zh-CN" dirty="0">
              <a:latin typeface="黑体" panose="02010609060101010101" pitchFamily="49" charset="-122"/>
              <a:ea typeface="黑体" panose="02010609060101010101" pitchFamily="49" charset="-122"/>
            </a:endParaRPr>
          </a:p>
          <a:p>
            <a:pPr>
              <a:lnSpc>
                <a:spcPct val="150000"/>
              </a:lnSpc>
            </a:pPr>
            <a:endParaRPr kumimoji="1" lang="en-US" altLang="zh-CN" dirty="0">
              <a:latin typeface="黑体" panose="02010609060101010101" pitchFamily="49" charset="-122"/>
              <a:ea typeface="黑体" panose="02010609060101010101" pitchFamily="49" charset="-122"/>
            </a:endParaRPr>
          </a:p>
          <a:p>
            <a:pPr>
              <a:lnSpc>
                <a:spcPct val="150000"/>
              </a:lnSpc>
            </a:pPr>
            <a:r>
              <a:rPr kumimoji="1" lang="zh-CN" altLang="en-US" dirty="0">
                <a:latin typeface="黑体" panose="02010609060101010101" pitchFamily="49" charset="-122"/>
                <a:ea typeface="黑体" panose="02010609060101010101" pitchFamily="49" charset="-122"/>
              </a:rPr>
              <a:t>通俗的说，是一种用文本、图形和符号的集合来描述现实生活的各类</a:t>
            </a:r>
            <a:endParaRPr kumimoji="1" lang="en-US" altLang="zh-CN" dirty="0">
              <a:latin typeface="黑体" panose="02010609060101010101" pitchFamily="49" charset="-122"/>
              <a:ea typeface="黑体" panose="02010609060101010101" pitchFamily="49" charset="-122"/>
            </a:endParaRPr>
          </a:p>
          <a:p>
            <a:pPr>
              <a:lnSpc>
                <a:spcPct val="150000"/>
              </a:lnSpc>
            </a:pPr>
            <a:r>
              <a:rPr kumimoji="1" lang="zh-CN" altLang="en-US" dirty="0">
                <a:latin typeface="黑体" panose="02010609060101010101" pitchFamily="49" charset="-122"/>
                <a:ea typeface="黑体" panose="02010609060101010101" pitchFamily="49" charset="-122"/>
              </a:rPr>
              <a:t>事物活动及其之间关系的语言</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4758074" y="753893"/>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869180" y="686969"/>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4160902" y="146732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anose="020B0604020202020204" pitchFamily="34" charset="0"/>
              </a:rPr>
              <a:t>03</a:t>
            </a:r>
            <a:endPar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endParaRPr>
          </a:p>
        </p:txBody>
      </p:sp>
      <p:sp>
        <p:nvSpPr>
          <p:cNvPr id="6" name="矩形 5"/>
          <p:cNvSpPr/>
          <p:nvPr/>
        </p:nvSpPr>
        <p:spPr>
          <a:xfrm>
            <a:off x="3770532" y="3534481"/>
            <a:ext cx="4736206" cy="830997"/>
          </a:xfrm>
          <a:prstGeom prst="rect">
            <a:avLst/>
          </a:prstGeom>
        </p:spPr>
        <p:txBody>
          <a:bodyPr wrap="square">
            <a:spAutoFit/>
          </a:bodyPr>
          <a:lstStyle/>
          <a:p>
            <a:pPr algn="ctr"/>
            <a:r>
              <a:rPr lang="zh-CN" altLang="en-US" sz="4800" dirty="0">
                <a:latin typeface="方正姚体" panose="02010601030101010101" pitchFamily="2" charset="-122"/>
                <a:ea typeface="方正姚体" panose="02010601030101010101" pitchFamily="2" charset="-122"/>
              </a:rPr>
              <a:t>问题解决</a:t>
            </a:r>
          </a:p>
        </p:txBody>
      </p:sp>
    </p:spTree>
    <p:extLst>
      <p:ext uri="{BB962C8B-B14F-4D97-AF65-F5344CB8AC3E}">
        <p14:creationId xmlns:p14="http://schemas.microsoft.com/office/powerpoint/2010/main" val="6818854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431290" y="2210435"/>
            <a:ext cx="8778875" cy="3415030"/>
          </a:xfrm>
          <a:prstGeom prst="rect">
            <a:avLst/>
          </a:prstGeom>
          <a:noFill/>
        </p:spPr>
        <p:txBody>
          <a:bodyPr wrap="square" rtlCol="0" anchor="t">
            <a:spAutoFit/>
          </a:bodyPr>
          <a:lstStyle/>
          <a:p>
            <a:r>
              <a:rPr lang="en-US" altLang="zh-CN" sz="2400"/>
              <a:t>	</a:t>
            </a:r>
            <a:r>
              <a:rPr lang="zh-CN" altLang="en-US" sz="2400"/>
              <a:t>用例图是最常见的一种图。用例图概括了用例中角色和系统之间的关系，描述了系统功能需求，角色和系统的交互以及系统的反应。</a:t>
            </a:r>
          </a:p>
          <a:p>
            <a:endParaRPr lang="zh-CN" altLang="en-US" sz="2400"/>
          </a:p>
          <a:p>
            <a:r>
              <a:rPr lang="en-US" altLang="zh-CN" sz="2400"/>
              <a:t>	</a:t>
            </a:r>
            <a:r>
              <a:rPr lang="zh-CN" altLang="en-US" sz="2400"/>
              <a:t>用例图有参与者、用例、关系组成。参与者就是系统中的用户身份。用例是系统中的一个功能的概括。关系是参与者或者与用例的联系。其中关系可以分为</a:t>
            </a:r>
            <a:r>
              <a:rPr lang="zh-CN" altLang="en-US" sz="2400">
                <a:solidFill>
                  <a:srgbClr val="FF0000"/>
                </a:solidFill>
              </a:rPr>
              <a:t>关联、泛化、包含和扩展</a:t>
            </a:r>
            <a:r>
              <a:rPr lang="zh-CN" altLang="en-US" sz="2400"/>
              <a:t>4种关系。</a:t>
            </a:r>
          </a:p>
          <a:p>
            <a:r>
              <a:rPr lang="en-US" altLang="zh-CN" sz="2400"/>
              <a:t>	</a:t>
            </a:r>
            <a:r>
              <a:rPr lang="zh-CN" altLang="en-US" sz="2400"/>
              <a:t>关系的运用是用例图最难的部分</a:t>
            </a:r>
          </a:p>
        </p:txBody>
      </p:sp>
      <p:sp>
        <p:nvSpPr>
          <p:cNvPr id="6" name="文本框 5"/>
          <p:cNvSpPr txBox="1"/>
          <p:nvPr/>
        </p:nvSpPr>
        <p:spPr>
          <a:xfrm>
            <a:off x="1579245" y="1312545"/>
            <a:ext cx="5212715" cy="58356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zh-CN" altLang="en-US" sz="3200" b="1" dirty="0">
                <a:latin typeface="华文新魏" panose="02010800040101010101" charset="-122"/>
                <a:ea typeface="华文新魏" panose="02010800040101010101" charset="-122"/>
              </a:rPr>
              <a:t>用例图四种关系详解和使用</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579245" y="1312545"/>
            <a:ext cx="5400675" cy="58356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zh-CN" altLang="en-US" sz="3200" b="1" dirty="0">
                <a:latin typeface="华文新魏" panose="02010800040101010101" charset="-122"/>
                <a:ea typeface="华文新魏" panose="02010800040101010101" charset="-122"/>
              </a:rPr>
              <a:t>用例图四种关系详解和使用</a:t>
            </a:r>
          </a:p>
        </p:txBody>
      </p:sp>
      <p:sp>
        <p:nvSpPr>
          <p:cNvPr id="2" name="文本框 1"/>
          <p:cNvSpPr txBox="1"/>
          <p:nvPr/>
        </p:nvSpPr>
        <p:spPr>
          <a:xfrm>
            <a:off x="1665605" y="2414270"/>
            <a:ext cx="8759190" cy="3753485"/>
          </a:xfrm>
          <a:prstGeom prst="rect">
            <a:avLst/>
          </a:prstGeom>
          <a:noFill/>
        </p:spPr>
        <p:txBody>
          <a:bodyPr wrap="square" rtlCol="0" anchor="t">
            <a:spAutoFit/>
          </a:bodyPr>
          <a:lstStyle/>
          <a:p>
            <a:r>
              <a:rPr lang="zh-CN" altLang="en-US" sz="2800"/>
              <a:t>绘制的注意点：</a:t>
            </a:r>
            <a:endParaRPr lang="zh-CN" altLang="en-US"/>
          </a:p>
          <a:p>
            <a:endParaRPr lang="zh-CN" altLang="en-US"/>
          </a:p>
          <a:p>
            <a:pPr marL="457200" indent="-457200">
              <a:buFont typeface="+mj-ea"/>
              <a:buAutoNum type="circleNumDbPlain"/>
            </a:pPr>
            <a:r>
              <a:rPr lang="zh-CN" altLang="en-US" sz="2400"/>
              <a:t>用例之间的关系，尤其是包含和泛化的区别，可以这样区分，试着把包含的用例让泛化的用例来包含后，看看是不是同样成立</a:t>
            </a:r>
          </a:p>
          <a:p>
            <a:pPr marL="457200" indent="-457200">
              <a:buFont typeface="+mj-ea"/>
              <a:buAutoNum type="circleNumDbPlain"/>
            </a:pPr>
            <a:endParaRPr lang="zh-CN" altLang="en-US" sz="2400"/>
          </a:p>
          <a:p>
            <a:pPr marL="457200" indent="-457200">
              <a:buFont typeface="+mj-ea"/>
              <a:buAutoNum type="circleNumDbPlain"/>
            </a:pPr>
            <a:r>
              <a:rPr lang="zh-CN" altLang="en-US" sz="2400"/>
              <a:t>箭头指向，泛化和扩展的指向和包含是相反的</a:t>
            </a:r>
          </a:p>
          <a:p>
            <a:pPr marL="457200" indent="-457200">
              <a:buFont typeface="+mj-ea"/>
              <a:buAutoNum type="circleNumDbPlain"/>
            </a:pPr>
            <a:endParaRPr lang="zh-CN" altLang="en-US" sz="2400"/>
          </a:p>
          <a:p>
            <a:pPr marL="457200" indent="-457200">
              <a:buFont typeface="+mj-ea"/>
              <a:buAutoNum type="circleNumDbPlain"/>
            </a:pPr>
            <a:r>
              <a:rPr lang="zh-CN" altLang="en-US" sz="2400"/>
              <a:t>用例的表达是动词+名词的形式，只有一个动作或者名词的不是用例。比如所有书籍，是否可借等表述就不是用例。</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226820" y="1659255"/>
            <a:ext cx="10102850" cy="1198880"/>
          </a:xfrm>
          <a:prstGeom prst="rect">
            <a:avLst/>
          </a:prstGeom>
          <a:noFill/>
        </p:spPr>
        <p:txBody>
          <a:bodyPr wrap="square" rtlCol="0" anchor="t">
            <a:spAutoFit/>
          </a:bodyPr>
          <a:lstStyle/>
          <a:p>
            <a:pPr marL="285750" indent="-285750">
              <a:buFont typeface="Arial" panose="020B0604020202020204" pitchFamily="34" charset="0"/>
              <a:buChar char="•"/>
            </a:pPr>
            <a:r>
              <a:rPr lang="zh-CN" altLang="en-US" sz="2400"/>
              <a:t>关联是参与者和用例之间的关系，</a:t>
            </a:r>
          </a:p>
          <a:p>
            <a:pPr indent="0">
              <a:buFont typeface="Arial" panose="020B0604020202020204" pitchFamily="34" charset="0"/>
              <a:buNone/>
            </a:pPr>
            <a:r>
              <a:rPr lang="zh-CN" altLang="en-US" sz="2400"/>
              <a:t>    </a:t>
            </a:r>
          </a:p>
          <a:p>
            <a:pPr indent="0">
              <a:buFont typeface="Arial" panose="020B0604020202020204" pitchFamily="34" charset="0"/>
              <a:buNone/>
            </a:pPr>
            <a:r>
              <a:rPr lang="zh-CN" altLang="en-US" sz="2400"/>
              <a:t>    表示：实线</a:t>
            </a:r>
            <a:r>
              <a:rPr lang="en-US" altLang="zh-CN" sz="2400"/>
              <a:t>+</a:t>
            </a:r>
            <a:r>
              <a:rPr lang="zh-CN" altLang="en-US" sz="2400"/>
              <a:t>实心箭头，</a:t>
            </a:r>
          </a:p>
        </p:txBody>
      </p:sp>
      <p:sp>
        <p:nvSpPr>
          <p:cNvPr id="6" name="文本框 5"/>
          <p:cNvSpPr txBox="1"/>
          <p:nvPr/>
        </p:nvSpPr>
        <p:spPr>
          <a:xfrm>
            <a:off x="1521475" y="1106964"/>
            <a:ext cx="4751977" cy="46037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zh-CN" altLang="en-US" sz="2400" b="1" dirty="0">
                <a:latin typeface="华文新魏" panose="02010800040101010101" charset="-122"/>
                <a:ea typeface="华文新魏" panose="02010800040101010101" charset="-122"/>
              </a:rPr>
              <a:t>关联关系</a:t>
            </a:r>
            <a:endParaRPr lang="zh-CN" altLang="en-US" sz="2400" dirty="0">
              <a:latin typeface="华文新魏" panose="02010800040101010101" charset="-122"/>
              <a:ea typeface="华文新魏" panose="02010800040101010101" charset="-122"/>
            </a:endParaRPr>
          </a:p>
        </p:txBody>
      </p:sp>
      <p:pic>
        <p:nvPicPr>
          <p:cNvPr id="4" name="图片 3"/>
          <p:cNvPicPr>
            <a:picLocks noChangeAspect="1"/>
          </p:cNvPicPr>
          <p:nvPr/>
        </p:nvPicPr>
        <p:blipFill>
          <a:blip r:embed="rId2"/>
          <a:stretch>
            <a:fillRect/>
          </a:stretch>
        </p:blipFill>
        <p:spPr>
          <a:xfrm>
            <a:off x="1744980" y="3221355"/>
            <a:ext cx="4305300" cy="180022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226820" y="1659255"/>
            <a:ext cx="10102850" cy="2306955"/>
          </a:xfrm>
          <a:prstGeom prst="rect">
            <a:avLst/>
          </a:prstGeom>
          <a:noFill/>
        </p:spPr>
        <p:txBody>
          <a:bodyPr wrap="square" rtlCol="0" anchor="t">
            <a:spAutoFit/>
          </a:bodyPr>
          <a:lstStyle/>
          <a:p>
            <a:pPr indent="0">
              <a:buFont typeface="Arial" panose="020B0604020202020204" pitchFamily="34" charset="0"/>
              <a:buNone/>
            </a:pPr>
            <a:endParaRPr lang="zh-CN" altLang="en-US" sz="2400"/>
          </a:p>
          <a:p>
            <a:pPr marL="285750" indent="-285750">
              <a:buFont typeface="Arial" panose="020B0604020202020204" pitchFamily="34" charset="0"/>
              <a:buChar char="•"/>
            </a:pPr>
            <a:r>
              <a:rPr lang="zh-CN" altLang="en-US" sz="2400"/>
              <a:t>泛化是</a:t>
            </a:r>
            <a:r>
              <a:rPr lang="zh-CN" altLang="en-US" sz="2400">
                <a:solidFill>
                  <a:srgbClr val="FF0000"/>
                </a:solidFill>
              </a:rPr>
              <a:t>指一般和特殊之间的关系，若用例之间的一种类似的结构和行为，可以将他们的共性抽象为父用例</a:t>
            </a:r>
            <a:r>
              <a:rPr lang="zh-CN" altLang="en-US" sz="2400"/>
              <a:t>。比如在社区首页浏览特殊帖和浏览普通帖，其本质是一样的。将其共性抽象为</a:t>
            </a:r>
            <a:r>
              <a:rPr lang="en-US" altLang="zh-CN" sz="2400"/>
              <a:t>“</a:t>
            </a:r>
            <a:r>
              <a:rPr lang="zh-CN" altLang="en-US" sz="2400"/>
              <a:t>浏览帖子</a:t>
            </a:r>
            <a:r>
              <a:rPr lang="en-US" altLang="zh-CN" sz="2400"/>
              <a:t>”</a:t>
            </a:r>
            <a:endParaRPr lang="zh-CN" altLang="en-US" sz="2400"/>
          </a:p>
          <a:p>
            <a:pPr indent="0">
              <a:buFont typeface="Arial" panose="020B0604020202020204" pitchFamily="34" charset="0"/>
              <a:buNone/>
            </a:pPr>
            <a:r>
              <a:rPr lang="zh-CN" altLang="en-US" sz="2400"/>
              <a:t>   </a:t>
            </a:r>
          </a:p>
          <a:p>
            <a:pPr indent="0">
              <a:buFont typeface="Arial" panose="020B0604020202020204" pitchFamily="34" charset="0"/>
              <a:buNone/>
            </a:pPr>
            <a:r>
              <a:rPr lang="zh-CN" altLang="en-US" sz="2400"/>
              <a:t>    符号：实线</a:t>
            </a:r>
            <a:r>
              <a:rPr lang="en-US" altLang="zh-CN" sz="2400"/>
              <a:t>+</a:t>
            </a:r>
            <a:r>
              <a:rPr lang="zh-CN" altLang="en-US" sz="2400"/>
              <a:t>空心的三角形。箭头为被指向。</a:t>
            </a:r>
          </a:p>
        </p:txBody>
      </p:sp>
      <p:sp>
        <p:nvSpPr>
          <p:cNvPr id="6" name="文本框 5"/>
          <p:cNvSpPr txBox="1"/>
          <p:nvPr/>
        </p:nvSpPr>
        <p:spPr>
          <a:xfrm>
            <a:off x="1521475" y="1106964"/>
            <a:ext cx="4751977" cy="46037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zh-CN" altLang="en-US" sz="2400" b="1" dirty="0">
                <a:latin typeface="华文新魏" panose="02010800040101010101" charset="-122"/>
                <a:ea typeface="华文新魏" panose="02010800040101010101" charset="-122"/>
              </a:rPr>
              <a:t>泛化关系</a:t>
            </a:r>
            <a:endParaRPr lang="zh-CN" altLang="en-US" sz="2400" dirty="0">
              <a:latin typeface="华文新魏" panose="02010800040101010101" charset="-122"/>
              <a:ea typeface="华文新魏" panose="02010800040101010101" charset="-122"/>
            </a:endParaRPr>
          </a:p>
        </p:txBody>
      </p:sp>
      <p:pic>
        <p:nvPicPr>
          <p:cNvPr id="2" name="图片 1"/>
          <p:cNvPicPr>
            <a:picLocks noChangeAspect="1"/>
          </p:cNvPicPr>
          <p:nvPr/>
        </p:nvPicPr>
        <p:blipFill>
          <a:blip r:embed="rId2"/>
          <a:stretch>
            <a:fillRect/>
          </a:stretch>
        </p:blipFill>
        <p:spPr>
          <a:xfrm>
            <a:off x="1521460" y="3873500"/>
            <a:ext cx="3489960" cy="202819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226820" y="1659255"/>
            <a:ext cx="10102850" cy="2306955"/>
          </a:xfrm>
          <a:prstGeom prst="rect">
            <a:avLst/>
          </a:prstGeom>
          <a:noFill/>
        </p:spPr>
        <p:txBody>
          <a:bodyPr wrap="square" rtlCol="0" anchor="t">
            <a:spAutoFit/>
          </a:bodyPr>
          <a:lstStyle/>
          <a:p>
            <a:pPr indent="0">
              <a:buFont typeface="Arial" panose="020B0604020202020204" pitchFamily="34" charset="0"/>
              <a:buNone/>
            </a:pPr>
            <a:endParaRPr lang="zh-CN" altLang="en-US" sz="2400"/>
          </a:p>
          <a:p>
            <a:pPr marL="285750" indent="-285750">
              <a:buFont typeface="Arial" panose="020B0604020202020204" pitchFamily="34" charset="0"/>
              <a:buChar char="•"/>
            </a:pPr>
            <a:r>
              <a:rPr lang="zh-CN" altLang="en-US" sz="2400"/>
              <a:t>包含是用例之间的关系</a:t>
            </a:r>
            <a:r>
              <a:rPr lang="zh-CN" altLang="en-US" sz="2400">
                <a:solidFill>
                  <a:srgbClr val="FF0000"/>
                </a:solidFill>
              </a:rPr>
              <a:t>，意思是一个用例包含另一个子用例。子用例是必须存在的，没有子用例则功能不能完成</a:t>
            </a:r>
            <a:r>
              <a:rPr lang="zh-CN" altLang="en-US" sz="2400"/>
              <a:t>。如社区首页的帖子排序功能必须要实现</a:t>
            </a:r>
            <a:r>
              <a:rPr lang="en-US" altLang="zh-CN" sz="2400"/>
              <a:t>“</a:t>
            </a:r>
            <a:r>
              <a:rPr lang="zh-CN" altLang="en-US" sz="2400"/>
              <a:t>按发帖人排序</a:t>
            </a:r>
            <a:r>
              <a:rPr lang="en-US" altLang="zh-CN" sz="2400"/>
              <a:t>”</a:t>
            </a:r>
            <a:r>
              <a:rPr lang="zh-CN" altLang="en-US" sz="2400"/>
              <a:t>和</a:t>
            </a:r>
            <a:r>
              <a:rPr lang="en-US" altLang="zh-CN" sz="2400"/>
              <a:t>“</a:t>
            </a:r>
            <a:r>
              <a:rPr lang="zh-CN" altLang="en-US" sz="2400"/>
              <a:t>按时间排序</a:t>
            </a:r>
            <a:r>
              <a:rPr lang="en-US" altLang="zh-CN" sz="2400"/>
              <a:t>”</a:t>
            </a:r>
            <a:r>
              <a:rPr lang="zh-CN" altLang="en-US" sz="2400"/>
              <a:t>。</a:t>
            </a:r>
          </a:p>
          <a:p>
            <a:pPr indent="0">
              <a:buFont typeface="Arial" panose="020B0604020202020204" pitchFamily="34" charset="0"/>
              <a:buNone/>
            </a:pPr>
            <a:endParaRPr lang="zh-CN" altLang="en-US" sz="2400"/>
          </a:p>
          <a:p>
            <a:pPr indent="0">
              <a:buFont typeface="Arial" panose="020B0604020202020204" pitchFamily="34" charset="0"/>
              <a:buNone/>
            </a:pPr>
            <a:r>
              <a:rPr lang="zh-CN" altLang="en-US" sz="2400"/>
              <a:t>    符号：虚线</a:t>
            </a:r>
            <a:r>
              <a:rPr lang="en-US" altLang="zh-CN" sz="2400"/>
              <a:t>+</a:t>
            </a:r>
            <a:r>
              <a:rPr lang="zh-CN" altLang="en-US" sz="2400"/>
              <a:t>实心箭头，并标明&lt;&lt;include&gt;&gt;。箭头为去指向。</a:t>
            </a:r>
          </a:p>
        </p:txBody>
      </p:sp>
      <p:sp>
        <p:nvSpPr>
          <p:cNvPr id="6" name="文本框 5"/>
          <p:cNvSpPr txBox="1"/>
          <p:nvPr/>
        </p:nvSpPr>
        <p:spPr>
          <a:xfrm>
            <a:off x="1521475" y="1106964"/>
            <a:ext cx="4751977" cy="46037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zh-CN" altLang="en-US" sz="2400" b="1" dirty="0">
                <a:latin typeface="华文新魏" panose="02010800040101010101" charset="-122"/>
                <a:ea typeface="华文新魏" panose="02010800040101010101" charset="-122"/>
              </a:rPr>
              <a:t>包含关系</a:t>
            </a:r>
            <a:endParaRPr lang="zh-CN" altLang="en-US" sz="2400" dirty="0">
              <a:latin typeface="华文新魏" panose="02010800040101010101" charset="-122"/>
              <a:ea typeface="华文新魏" panose="02010800040101010101" charset="-122"/>
            </a:endParaRPr>
          </a:p>
        </p:txBody>
      </p:sp>
      <p:pic>
        <p:nvPicPr>
          <p:cNvPr id="4" name="图片 3"/>
          <p:cNvPicPr>
            <a:picLocks noChangeAspect="1"/>
          </p:cNvPicPr>
          <p:nvPr/>
        </p:nvPicPr>
        <p:blipFill>
          <a:blip r:embed="rId2"/>
          <a:stretch>
            <a:fillRect/>
          </a:stretch>
        </p:blipFill>
        <p:spPr>
          <a:xfrm>
            <a:off x="1772920" y="4341495"/>
            <a:ext cx="2958465" cy="207073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226820" y="1659255"/>
            <a:ext cx="10102850" cy="1568450"/>
          </a:xfrm>
          <a:prstGeom prst="rect">
            <a:avLst/>
          </a:prstGeom>
          <a:noFill/>
        </p:spPr>
        <p:txBody>
          <a:bodyPr wrap="square" rtlCol="0" anchor="t">
            <a:spAutoFit/>
          </a:bodyPr>
          <a:lstStyle/>
          <a:p>
            <a:pPr marL="285750" indent="-285750">
              <a:buFont typeface="Arial" panose="020B0604020202020204" pitchFamily="34" charset="0"/>
              <a:buChar char="•"/>
            </a:pPr>
            <a:r>
              <a:rPr lang="zh-CN" altLang="en-US" sz="2400"/>
              <a:t>扩展也是用例之间的关系，</a:t>
            </a:r>
            <a:r>
              <a:rPr lang="zh-CN" altLang="en-US" sz="2400">
                <a:solidFill>
                  <a:srgbClr val="FF0000"/>
                </a:solidFill>
              </a:rPr>
              <a:t>意思是一个用例可以扩展出一个子用例。与包含不同的是，子用例可以不存在。这个子用例是可选的系统行为</a:t>
            </a:r>
            <a:r>
              <a:rPr lang="zh-CN" altLang="en-US" sz="2400"/>
              <a:t>。</a:t>
            </a:r>
          </a:p>
          <a:p>
            <a:pPr marL="285750" indent="-285750">
              <a:buFont typeface="Arial" panose="020B0604020202020204" pitchFamily="34" charset="0"/>
              <a:buChar char="•"/>
            </a:pPr>
            <a:endParaRPr lang="zh-CN" altLang="en-US" sz="2400"/>
          </a:p>
          <a:p>
            <a:pPr indent="0">
              <a:buFont typeface="Arial" panose="020B0604020202020204" pitchFamily="34" charset="0"/>
              <a:buNone/>
            </a:pPr>
            <a:r>
              <a:rPr lang="zh-CN" altLang="en-US" sz="2400"/>
              <a:t>    符号</a:t>
            </a:r>
            <a:r>
              <a:rPr lang="en-US" altLang="zh-CN" sz="2400"/>
              <a:t>:</a:t>
            </a:r>
            <a:r>
              <a:rPr lang="zh-CN" altLang="en-US" sz="2400"/>
              <a:t>是虚线</a:t>
            </a:r>
            <a:r>
              <a:rPr lang="en-US" altLang="zh-CN" sz="2400"/>
              <a:t>+</a:t>
            </a:r>
            <a:r>
              <a:rPr lang="zh-CN" altLang="en-US" sz="2400"/>
              <a:t>箭头，并标明&lt;&lt;extend&gt;&gt;。箭头为被指向。</a:t>
            </a:r>
          </a:p>
        </p:txBody>
      </p:sp>
      <p:sp>
        <p:nvSpPr>
          <p:cNvPr id="6" name="文本框 5"/>
          <p:cNvSpPr txBox="1"/>
          <p:nvPr/>
        </p:nvSpPr>
        <p:spPr>
          <a:xfrm>
            <a:off x="1521475" y="1106964"/>
            <a:ext cx="4751977" cy="46037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zh-CN" altLang="en-US" sz="2400" b="1" dirty="0">
                <a:latin typeface="华文新魏" panose="02010800040101010101" charset="-122"/>
                <a:ea typeface="华文新魏" panose="02010800040101010101" charset="-122"/>
              </a:rPr>
              <a:t>拓展关系</a:t>
            </a:r>
            <a:endParaRPr lang="zh-CN" altLang="en-US" sz="2400" dirty="0">
              <a:latin typeface="华文新魏" panose="02010800040101010101" charset="-122"/>
              <a:ea typeface="华文新魏" panose="02010800040101010101" charset="-122"/>
            </a:endParaRPr>
          </a:p>
        </p:txBody>
      </p:sp>
      <p:pic>
        <p:nvPicPr>
          <p:cNvPr id="2" name="图片 1"/>
          <p:cNvPicPr>
            <a:picLocks noChangeAspect="1"/>
          </p:cNvPicPr>
          <p:nvPr/>
        </p:nvPicPr>
        <p:blipFill>
          <a:blip r:embed="rId2"/>
          <a:stretch>
            <a:fillRect/>
          </a:stretch>
        </p:blipFill>
        <p:spPr>
          <a:xfrm>
            <a:off x="1607820" y="4111625"/>
            <a:ext cx="3071495" cy="231521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1415772" cy="461665"/>
          </a:xfrm>
          <a:prstGeom prst="rect">
            <a:avLst/>
          </a:prstGeom>
        </p:spPr>
        <p:txBody>
          <a:bodyPr wrap="none">
            <a:spAutoFit/>
          </a:bodyPr>
          <a:lstStyle/>
          <a:p>
            <a:r>
              <a:rPr lang="zh-CN" altLang="en-US" sz="2400" b="1" dirty="0">
                <a:solidFill>
                  <a:schemeClr val="tx1">
                    <a:lumMod val="75000"/>
                    <a:lumOff val="25000"/>
                  </a:schemeClr>
                </a:solidFill>
              </a:rPr>
              <a:t>参考文献</a:t>
            </a:r>
          </a:p>
        </p:txBody>
      </p:sp>
      <p:sp>
        <p:nvSpPr>
          <p:cNvPr id="2" name="矩形 1">
            <a:extLst>
              <a:ext uri="{FF2B5EF4-FFF2-40B4-BE49-F238E27FC236}">
                <a16:creationId xmlns:a16="http://schemas.microsoft.com/office/drawing/2014/main" id="{0FE0EC03-9A67-D14C-8065-4C7204C083F4}"/>
              </a:ext>
            </a:extLst>
          </p:cNvPr>
          <p:cNvSpPr/>
          <p:nvPr/>
        </p:nvSpPr>
        <p:spPr>
          <a:xfrm>
            <a:off x="2283618" y="1788313"/>
            <a:ext cx="7624763" cy="881075"/>
          </a:xfrm>
          <a:prstGeom prst="rect">
            <a:avLst/>
          </a:prstGeom>
        </p:spPr>
        <p:txBody>
          <a:bodyPr wrap="square">
            <a:spAutoFit/>
          </a:bodyPr>
          <a:lstStyle/>
          <a:p>
            <a:pPr indent="0">
              <a:lnSpc>
                <a:spcPct val="150000"/>
              </a:lnSpc>
              <a:buFont typeface="Arial" panose="020B0604020202020204" pitchFamily="34" charset="0"/>
              <a:buNone/>
            </a:pPr>
            <a:r>
              <a:rPr lang="en-US" altLang="zh-CN" dirty="0">
                <a:sym typeface="+mn-ea"/>
              </a:rPr>
              <a:t>1.  UML</a:t>
            </a:r>
            <a:r>
              <a:rPr lang="zh-CN" altLang="en-US" dirty="0">
                <a:sym typeface="+mn-ea"/>
              </a:rPr>
              <a:t>用户指南（第二版 修订版）【美】</a:t>
            </a:r>
            <a:r>
              <a:rPr lang="en-US" altLang="zh-CN" dirty="0">
                <a:sym typeface="+mn-ea"/>
              </a:rPr>
              <a:t>Grady </a:t>
            </a:r>
            <a:r>
              <a:rPr lang="en-US" altLang="zh-CN" dirty="0" err="1">
                <a:sym typeface="+mn-ea"/>
              </a:rPr>
              <a:t>Booch</a:t>
            </a:r>
            <a:r>
              <a:rPr lang="en-US" altLang="zh-CN" dirty="0">
                <a:sym typeface="+mn-ea"/>
              </a:rPr>
              <a:t> James Rumbaugh  Ivar Jacobson</a:t>
            </a:r>
            <a:r>
              <a:rPr lang="zh-CN" altLang="en-US" dirty="0">
                <a:sym typeface="+mn-ea"/>
              </a:rPr>
              <a:t>著 邵维忠 等译</a:t>
            </a:r>
          </a:p>
        </p:txBody>
      </p:sp>
      <p:sp>
        <p:nvSpPr>
          <p:cNvPr id="4" name="矩形 3">
            <a:extLst>
              <a:ext uri="{FF2B5EF4-FFF2-40B4-BE49-F238E27FC236}">
                <a16:creationId xmlns:a16="http://schemas.microsoft.com/office/drawing/2014/main" id="{C1E62E98-A9F3-FF46-B7A7-16807D779AB9}"/>
              </a:ext>
            </a:extLst>
          </p:cNvPr>
          <p:cNvSpPr/>
          <p:nvPr/>
        </p:nvSpPr>
        <p:spPr>
          <a:xfrm>
            <a:off x="2283618" y="3244334"/>
            <a:ext cx="5009705" cy="369332"/>
          </a:xfrm>
          <a:prstGeom prst="rect">
            <a:avLst/>
          </a:prstGeom>
        </p:spPr>
        <p:txBody>
          <a:bodyPr wrap="none">
            <a:spAutoFit/>
          </a:bodyPr>
          <a:lstStyle/>
          <a:p>
            <a:r>
              <a:rPr lang="en-US" altLang="zh-CN" dirty="0">
                <a:sym typeface="+mn-ea"/>
              </a:rPr>
              <a:t>2.  UML2</a:t>
            </a:r>
            <a:r>
              <a:rPr lang="zh-CN" altLang="en-US" dirty="0">
                <a:sym typeface="+mn-ea"/>
              </a:rPr>
              <a:t>基础、建模与设计基础  杨宏平 等 编著</a:t>
            </a:r>
          </a:p>
        </p:txBody>
      </p:sp>
      <p:sp>
        <p:nvSpPr>
          <p:cNvPr id="5" name="矩形 4">
            <a:extLst>
              <a:ext uri="{FF2B5EF4-FFF2-40B4-BE49-F238E27FC236}">
                <a16:creationId xmlns:a16="http://schemas.microsoft.com/office/drawing/2014/main" id="{AB9F8595-51FD-8F47-9AE3-DD4BB6D03AEF}"/>
              </a:ext>
            </a:extLst>
          </p:cNvPr>
          <p:cNvSpPr/>
          <p:nvPr/>
        </p:nvSpPr>
        <p:spPr>
          <a:xfrm>
            <a:off x="2283618" y="4188612"/>
            <a:ext cx="9474995" cy="646331"/>
          </a:xfrm>
          <a:prstGeom prst="rect">
            <a:avLst/>
          </a:prstGeom>
        </p:spPr>
        <p:txBody>
          <a:bodyPr wrap="square">
            <a:spAutoFit/>
          </a:bodyPr>
          <a:lstStyle/>
          <a:p>
            <a:r>
              <a:rPr lang="en-US" altLang="zh-CN" dirty="0"/>
              <a:t>3. </a:t>
            </a:r>
            <a:r>
              <a:rPr lang="zh-CN" altLang="en-US" dirty="0"/>
              <a:t>百度文库 </a:t>
            </a:r>
            <a:r>
              <a:rPr lang="en-US" altLang="zh-CN" dirty="0"/>
              <a:t>UML</a:t>
            </a:r>
            <a:r>
              <a:rPr lang="zh-CN" altLang="en-US" dirty="0"/>
              <a:t>综合案例https://wenku.baidu.com/view/497ec35d1eb91a37f1115c6b.html  </a:t>
            </a:r>
            <a:r>
              <a:rPr lang="en-US" altLang="zh-CN" dirty="0"/>
              <a:t>2018/12/22</a:t>
            </a:r>
          </a:p>
        </p:txBody>
      </p:sp>
    </p:spTree>
    <p:extLst>
      <p:ext uri="{BB962C8B-B14F-4D97-AF65-F5344CB8AC3E}">
        <p14:creationId xmlns:p14="http://schemas.microsoft.com/office/powerpoint/2010/main" val="4499977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2339102" cy="461665"/>
          </a:xfrm>
          <a:prstGeom prst="rect">
            <a:avLst/>
          </a:prstGeom>
        </p:spPr>
        <p:txBody>
          <a:bodyPr wrap="none">
            <a:spAutoFit/>
          </a:bodyPr>
          <a:lstStyle/>
          <a:p>
            <a:r>
              <a:rPr lang="zh-CN" altLang="en-US" sz="2400" b="1" dirty="0">
                <a:solidFill>
                  <a:schemeClr val="tx1">
                    <a:lumMod val="75000"/>
                    <a:lumOff val="25000"/>
                  </a:schemeClr>
                </a:solidFill>
              </a:rPr>
              <a:t>小组分工及评分</a:t>
            </a:r>
          </a:p>
        </p:txBody>
      </p:sp>
      <p:graphicFrame>
        <p:nvGraphicFramePr>
          <p:cNvPr id="3" name="表格 2"/>
          <p:cNvGraphicFramePr>
            <a:graphicFrameLocks noGrp="1"/>
          </p:cNvGraphicFramePr>
          <p:nvPr>
            <p:extLst>
              <p:ext uri="{D42A27DB-BD31-4B8C-83A1-F6EECF244321}">
                <p14:modId xmlns:p14="http://schemas.microsoft.com/office/powerpoint/2010/main" val="1697737385"/>
              </p:ext>
            </p:extLst>
          </p:nvPr>
        </p:nvGraphicFramePr>
        <p:xfrm>
          <a:off x="1798917" y="983976"/>
          <a:ext cx="9650961" cy="4148725"/>
        </p:xfrm>
        <a:graphic>
          <a:graphicData uri="http://schemas.openxmlformats.org/drawingml/2006/table">
            <a:tbl>
              <a:tblPr firstRow="1" bandRow="1">
                <a:tableStyleId>{5C22544A-7EE6-4342-B048-85BDC9FD1C3A}</a:tableStyleId>
              </a:tblPr>
              <a:tblGrid>
                <a:gridCol w="3216987">
                  <a:extLst>
                    <a:ext uri="{9D8B030D-6E8A-4147-A177-3AD203B41FA5}">
                      <a16:colId xmlns:a16="http://schemas.microsoft.com/office/drawing/2014/main" val="20000"/>
                    </a:ext>
                  </a:extLst>
                </a:gridCol>
                <a:gridCol w="3216987">
                  <a:extLst>
                    <a:ext uri="{9D8B030D-6E8A-4147-A177-3AD203B41FA5}">
                      <a16:colId xmlns:a16="http://schemas.microsoft.com/office/drawing/2014/main" val="20001"/>
                    </a:ext>
                  </a:extLst>
                </a:gridCol>
                <a:gridCol w="3216987">
                  <a:extLst>
                    <a:ext uri="{9D8B030D-6E8A-4147-A177-3AD203B41FA5}">
                      <a16:colId xmlns:a16="http://schemas.microsoft.com/office/drawing/2014/main" val="20002"/>
                    </a:ext>
                  </a:extLst>
                </a:gridCol>
              </a:tblGrid>
              <a:tr h="622223">
                <a:tc>
                  <a:txBody>
                    <a:bodyPr/>
                    <a:lstStyle/>
                    <a:p>
                      <a:r>
                        <a:rPr lang="zh-CN" altLang="en-US" dirty="0"/>
                        <a:t>成员</a:t>
                      </a:r>
                    </a:p>
                  </a:txBody>
                  <a:tcPr/>
                </a:tc>
                <a:tc>
                  <a:txBody>
                    <a:bodyPr/>
                    <a:lstStyle/>
                    <a:p>
                      <a:r>
                        <a:rPr lang="zh-CN" altLang="en-US" dirty="0"/>
                        <a:t>分工任务</a:t>
                      </a:r>
                    </a:p>
                  </a:txBody>
                  <a:tcPr/>
                </a:tc>
                <a:tc>
                  <a:txBody>
                    <a:bodyPr/>
                    <a:lstStyle/>
                    <a:p>
                      <a:r>
                        <a:rPr lang="zh-CN" altLang="en-US" dirty="0"/>
                        <a:t>评分</a:t>
                      </a:r>
                      <a:r>
                        <a:rPr lang="en-US" altLang="zh-CN" dirty="0"/>
                        <a:t>(</a:t>
                      </a:r>
                      <a:r>
                        <a:rPr lang="zh-CN" altLang="en-US" dirty="0"/>
                        <a:t>十分制</a:t>
                      </a:r>
                      <a:r>
                        <a:rPr lang="en-US" altLang="zh-CN" dirty="0"/>
                        <a:t>)</a:t>
                      </a:r>
                    </a:p>
                  </a:txBody>
                  <a:tcPr/>
                </a:tc>
                <a:extLst>
                  <a:ext uri="{0D108BD9-81ED-4DB2-BD59-A6C34878D82A}">
                    <a16:rowId xmlns:a16="http://schemas.microsoft.com/office/drawing/2014/main" val="10000"/>
                  </a:ext>
                </a:extLst>
              </a:tr>
              <a:tr h="1037610">
                <a:tc>
                  <a:txBody>
                    <a:bodyPr/>
                    <a:lstStyle/>
                    <a:p>
                      <a:pPr algn="ctr"/>
                      <a:r>
                        <a:rPr lang="zh-CN" altLang="en-US" dirty="0"/>
                        <a:t>陈苏民</a:t>
                      </a:r>
                    </a:p>
                  </a:txBody>
                  <a:tcPr/>
                </a:tc>
                <a:tc>
                  <a:txBody>
                    <a:bodyPr/>
                    <a:lstStyle/>
                    <a:p>
                      <a:pPr algn="ctr"/>
                      <a:r>
                        <a:rPr lang="zh-CN" altLang="en-US" dirty="0"/>
                        <a:t>用例图等图的编写</a:t>
                      </a:r>
                    </a:p>
                  </a:txBody>
                  <a:tcPr/>
                </a:tc>
                <a:tc>
                  <a:txBody>
                    <a:bodyPr/>
                    <a:lstStyle/>
                    <a:p>
                      <a:pPr algn="ctr"/>
                      <a:r>
                        <a:rPr lang="en-US" altLang="zh-CN" dirty="0"/>
                        <a:t>9.5</a:t>
                      </a:r>
                      <a:endParaRPr lang="zh-CN" altLang="en-US" dirty="0"/>
                    </a:p>
                  </a:txBody>
                  <a:tcPr/>
                </a:tc>
                <a:extLst>
                  <a:ext uri="{0D108BD9-81ED-4DB2-BD59-A6C34878D82A}">
                    <a16:rowId xmlns:a16="http://schemas.microsoft.com/office/drawing/2014/main" val="10001"/>
                  </a:ext>
                </a:extLst>
              </a:tr>
              <a:tr h="622223">
                <a:tc>
                  <a:txBody>
                    <a:bodyPr/>
                    <a:lstStyle/>
                    <a:p>
                      <a:pPr algn="ctr"/>
                      <a:r>
                        <a:rPr lang="zh-CN" altLang="en-US" dirty="0"/>
                        <a:t>徐双铅</a:t>
                      </a:r>
                    </a:p>
                  </a:txBody>
                  <a:tcPr/>
                </a:tc>
                <a:tc>
                  <a:txBody>
                    <a:bodyPr/>
                    <a:lstStyle/>
                    <a:p>
                      <a:pPr algn="ctr"/>
                      <a:r>
                        <a:rPr lang="zh-CN" altLang="en-US" dirty="0"/>
                        <a:t>问题解决的编写</a:t>
                      </a:r>
                    </a:p>
                  </a:txBody>
                  <a:tcPr/>
                </a:tc>
                <a:tc>
                  <a:txBody>
                    <a:bodyPr/>
                    <a:lstStyle/>
                    <a:p>
                      <a:pPr algn="ctr"/>
                      <a:r>
                        <a:rPr lang="en-US" altLang="zh-CN" dirty="0"/>
                        <a:t>9.6</a:t>
                      </a:r>
                      <a:endParaRPr lang="zh-CN" altLang="en-US" dirty="0"/>
                    </a:p>
                  </a:txBody>
                  <a:tcPr/>
                </a:tc>
                <a:extLst>
                  <a:ext uri="{0D108BD9-81ED-4DB2-BD59-A6C34878D82A}">
                    <a16:rowId xmlns:a16="http://schemas.microsoft.com/office/drawing/2014/main" val="10002"/>
                  </a:ext>
                </a:extLst>
              </a:tr>
              <a:tr h="622223">
                <a:tc>
                  <a:txBody>
                    <a:bodyPr/>
                    <a:lstStyle/>
                    <a:p>
                      <a:pPr algn="ctr"/>
                      <a:r>
                        <a:rPr lang="zh-CN" altLang="en-US" dirty="0"/>
                        <a:t>陈俊仁</a:t>
                      </a:r>
                    </a:p>
                  </a:txBody>
                  <a:tcPr/>
                </a:tc>
                <a:tc>
                  <a:txBody>
                    <a:bodyPr/>
                    <a:lstStyle/>
                    <a:p>
                      <a:pPr algn="ctr"/>
                      <a:r>
                        <a:rPr lang="zh-CN" altLang="en-US" dirty="0"/>
                        <a:t>类图等图的编写</a:t>
                      </a:r>
                    </a:p>
                  </a:txBody>
                  <a:tcPr/>
                </a:tc>
                <a:tc>
                  <a:txBody>
                    <a:bodyPr/>
                    <a:lstStyle/>
                    <a:p>
                      <a:pPr algn="ctr"/>
                      <a:r>
                        <a:rPr lang="en-US" altLang="zh-CN" dirty="0"/>
                        <a:t>9.4</a:t>
                      </a:r>
                      <a:endParaRPr lang="zh-CN" altLang="en-US" dirty="0"/>
                    </a:p>
                  </a:txBody>
                  <a:tcPr/>
                </a:tc>
                <a:extLst>
                  <a:ext uri="{0D108BD9-81ED-4DB2-BD59-A6C34878D82A}">
                    <a16:rowId xmlns:a16="http://schemas.microsoft.com/office/drawing/2014/main" val="10003"/>
                  </a:ext>
                </a:extLst>
              </a:tr>
              <a:tr h="622223">
                <a:tc>
                  <a:txBody>
                    <a:bodyPr/>
                    <a:lstStyle/>
                    <a:p>
                      <a:pPr algn="ctr"/>
                      <a:r>
                        <a:rPr lang="zh-CN" altLang="en-US" dirty="0"/>
                        <a:t>黄叶轩</a:t>
                      </a:r>
                    </a:p>
                  </a:txBody>
                  <a:tcPr/>
                </a:tc>
                <a:tc>
                  <a:txBody>
                    <a:bodyPr/>
                    <a:lstStyle/>
                    <a:p>
                      <a:pPr algn="ctr"/>
                      <a:r>
                        <a:rPr lang="zh-CN" altLang="en-US" dirty="0"/>
                        <a:t>资料查找与总和</a:t>
                      </a:r>
                    </a:p>
                  </a:txBody>
                  <a:tcPr/>
                </a:tc>
                <a:tc>
                  <a:txBody>
                    <a:bodyPr/>
                    <a:lstStyle/>
                    <a:p>
                      <a:pPr algn="ctr"/>
                      <a:r>
                        <a:rPr lang="en-US" altLang="zh-CN" dirty="0"/>
                        <a:t>9.2</a:t>
                      </a:r>
                      <a:endParaRPr lang="zh-CN" altLang="en-US" dirty="0"/>
                    </a:p>
                  </a:txBody>
                  <a:tcPr/>
                </a:tc>
                <a:extLst>
                  <a:ext uri="{0D108BD9-81ED-4DB2-BD59-A6C34878D82A}">
                    <a16:rowId xmlns:a16="http://schemas.microsoft.com/office/drawing/2014/main" val="10004"/>
                  </a:ext>
                </a:extLst>
              </a:tr>
              <a:tr h="622223">
                <a:tc>
                  <a:txBody>
                    <a:bodyPr/>
                    <a:lstStyle/>
                    <a:p>
                      <a:pPr algn="ctr"/>
                      <a:r>
                        <a:rPr lang="zh-CN" altLang="en-US" dirty="0"/>
                        <a:t>吕迪</a:t>
                      </a:r>
                    </a:p>
                  </a:txBody>
                  <a:tcPr/>
                </a:tc>
                <a:tc>
                  <a:txBody>
                    <a:bodyPr/>
                    <a:lstStyle/>
                    <a:p>
                      <a:pPr algn="ctr"/>
                      <a:r>
                        <a:rPr lang="zh-CN" altLang="en-US" dirty="0"/>
                        <a:t>资料查找与协助画图</a:t>
                      </a:r>
                    </a:p>
                  </a:txBody>
                  <a:tcPr/>
                </a:tc>
                <a:tc>
                  <a:txBody>
                    <a:bodyPr/>
                    <a:lstStyle/>
                    <a:p>
                      <a:pPr algn="ctr"/>
                      <a:r>
                        <a:rPr lang="en-US" altLang="zh-CN" dirty="0"/>
                        <a:t>9.3</a:t>
                      </a:r>
                      <a:endParaRPr lang="zh-CN" altLang="en-US"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03251" y="-762034"/>
            <a:ext cx="15415098" cy="1541509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420238" y="-2632954"/>
            <a:ext cx="7846979" cy="7846979"/>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626912" y="5214025"/>
            <a:ext cx="2553520" cy="707886"/>
          </a:xfrm>
          <a:prstGeom prst="rect">
            <a:avLst/>
          </a:prstGeom>
          <a:noFill/>
        </p:spPr>
        <p:txBody>
          <a:bodyPr wrap="none" rtlCol="0">
            <a:spAutoFit/>
          </a:bodyPr>
          <a:lstStyle/>
          <a:p>
            <a:pPr algn="ctr"/>
            <a:r>
              <a:rPr lang="en-US" altLang="zh-CN" sz="4000" dirty="0">
                <a:solidFill>
                  <a:schemeClr val="bg1"/>
                </a:solidFill>
                <a:latin typeface="Gotham Rounded Medium" panose="02000000000000000000" pitchFamily="50" charset="0"/>
              </a:rPr>
              <a:t>THANKS!</a:t>
            </a:r>
            <a:endParaRPr lang="zh-CN" altLang="en-US" sz="4000" dirty="0">
              <a:solidFill>
                <a:schemeClr val="bg1"/>
              </a:solidFill>
              <a:latin typeface="Gotham Rounded Medium" panose="02000000000000000000" pitchFamily="50" charset="0"/>
            </a:endParaRPr>
          </a:p>
        </p:txBody>
      </p:sp>
      <p:cxnSp>
        <p:nvCxnSpPr>
          <p:cNvPr id="6" name="直接连接符 5"/>
          <p:cNvCxnSpPr/>
          <p:nvPr/>
        </p:nvCxnSpPr>
        <p:spPr>
          <a:xfrm>
            <a:off x="9606013" y="5921911"/>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a:hlinkClick r:id="rId2"/>
          </p:cNvPr>
          <p:cNvSpPr txBox="1"/>
          <p:nvPr/>
        </p:nvSpPr>
        <p:spPr>
          <a:xfrm>
            <a:off x="8339590" y="6337419"/>
            <a:ext cx="2840842" cy="276999"/>
          </a:xfrm>
          <a:prstGeom prst="rect">
            <a:avLst/>
          </a:prstGeom>
          <a:noFill/>
        </p:spPr>
        <p:txBody>
          <a:bodyPr wrap="none" rtlCol="0">
            <a:spAutoFit/>
          </a:bodyPr>
          <a:lstStyle/>
          <a:p>
            <a:r>
              <a:rPr lang="en-US" altLang="zh-CN" sz="1200" dirty="0">
                <a:solidFill>
                  <a:schemeClr val="bg1"/>
                </a:solidFill>
              </a:rPr>
              <a:t>http://www.pptstore.net/author/jiangjie/</a:t>
            </a:r>
            <a:endParaRPr lang="zh-CN" altLang="en-US" sz="12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754252" y="2504388"/>
            <a:ext cx="2683496" cy="2683496"/>
          </a:xfrm>
          <a:prstGeom prst="ellipse">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524371" y="2363319"/>
            <a:ext cx="678728" cy="67872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5852385" y="2697463"/>
            <a:ext cx="487230" cy="487230"/>
            <a:chOff x="1649684" y="465073"/>
            <a:chExt cx="2713594" cy="2713594"/>
          </a:xfrm>
        </p:grpSpPr>
        <p:grpSp>
          <p:nvGrpSpPr>
            <p:cNvPr id="5" name="组合 4"/>
            <p:cNvGrpSpPr/>
            <p:nvPr/>
          </p:nvGrpSpPr>
          <p:grpSpPr>
            <a:xfrm>
              <a:off x="1649684" y="465073"/>
              <a:ext cx="2713594" cy="2713594"/>
              <a:chOff x="1664733" y="480122"/>
              <a:chExt cx="2683496" cy="2683496"/>
            </a:xfrm>
          </p:grpSpPr>
          <p:sp>
            <p:nvSpPr>
              <p:cNvPr id="7" name="椭圆 6"/>
              <p:cNvSpPr/>
              <p:nvPr/>
            </p:nvSpPr>
            <p:spPr>
              <a:xfrm>
                <a:off x="2475884" y="480122"/>
                <a:ext cx="1061194" cy="2683496"/>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rot="7200000">
                <a:off x="2475884" y="480122"/>
                <a:ext cx="1061194" cy="2683496"/>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7200000">
                <a:off x="2475884" y="480122"/>
                <a:ext cx="1061194" cy="2683496"/>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椭圆 5"/>
            <p:cNvSpPr/>
            <p:nvPr/>
          </p:nvSpPr>
          <p:spPr>
            <a:xfrm>
              <a:off x="2741438" y="1556827"/>
              <a:ext cx="530086" cy="530086"/>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nvSpPr>
        <p:spPr>
          <a:xfrm>
            <a:off x="5011508" y="3627808"/>
            <a:ext cx="2168984" cy="1169551"/>
          </a:xfrm>
          <a:prstGeom prst="rect">
            <a:avLst/>
          </a:prstGeom>
        </p:spPr>
        <p:txBody>
          <a:bodyPr wrap="square">
            <a:spAutoFit/>
          </a:bodyPr>
          <a:lstStyle/>
          <a:p>
            <a:pPr algn="ctr"/>
            <a:r>
              <a:rPr lang="en-US" altLang="zh-CN" sz="1400" dirty="0">
                <a:solidFill>
                  <a:schemeClr val="bg1"/>
                </a:solidFill>
              </a:rPr>
              <a:t>UML</a:t>
            </a:r>
            <a:r>
              <a:rPr lang="zh-CN" altLang="en-US" sz="1400" dirty="0">
                <a:solidFill>
                  <a:schemeClr val="bg1"/>
                </a:solidFill>
              </a:rPr>
              <a:t>支持面向对象技术的主要概念</a:t>
            </a:r>
            <a:r>
              <a:rPr lang="en-US" altLang="zh-CN" sz="1400" dirty="0">
                <a:solidFill>
                  <a:schemeClr val="bg1"/>
                </a:solidFill>
              </a:rPr>
              <a:t>,</a:t>
            </a:r>
            <a:r>
              <a:rPr lang="zh-CN" altLang="en-US" sz="1400" dirty="0">
                <a:solidFill>
                  <a:schemeClr val="bg1"/>
                </a:solidFill>
              </a:rPr>
              <a:t>提供了一批基本的模型元素的表示图形和方法，简洁明了的表达面向对象的各种概念</a:t>
            </a:r>
            <a:endParaRPr lang="zh-CN" altLang="en-US" sz="1400" dirty="0"/>
          </a:p>
        </p:txBody>
      </p:sp>
      <p:sp>
        <p:nvSpPr>
          <p:cNvPr id="11" name="文本框 10"/>
          <p:cNvSpPr txBox="1"/>
          <p:nvPr/>
        </p:nvSpPr>
        <p:spPr>
          <a:xfrm>
            <a:off x="5542002" y="3223069"/>
            <a:ext cx="1107996" cy="369332"/>
          </a:xfrm>
          <a:prstGeom prst="rect">
            <a:avLst/>
          </a:prstGeom>
          <a:noFill/>
        </p:spPr>
        <p:txBody>
          <a:bodyPr wrap="none" rtlCol="0">
            <a:spAutoFit/>
          </a:bodyPr>
          <a:lstStyle/>
          <a:p>
            <a:r>
              <a:rPr lang="zh-CN" altLang="en-US" dirty="0">
                <a:solidFill>
                  <a:schemeClr val="bg1"/>
                </a:solidFill>
              </a:rPr>
              <a:t>面向对象</a:t>
            </a:r>
          </a:p>
        </p:txBody>
      </p:sp>
      <p:sp>
        <p:nvSpPr>
          <p:cNvPr id="12" name="椭圆 11"/>
          <p:cNvSpPr/>
          <p:nvPr/>
        </p:nvSpPr>
        <p:spPr>
          <a:xfrm>
            <a:off x="3500488" y="4540761"/>
            <a:ext cx="678728" cy="67872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988901" y="2363319"/>
            <a:ext cx="678728" cy="67872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012784" y="4540761"/>
            <a:ext cx="678728" cy="67872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134787" y="2319722"/>
            <a:ext cx="2262158" cy="369332"/>
          </a:xfrm>
          <a:prstGeom prst="rect">
            <a:avLst/>
          </a:prstGeom>
          <a:noFill/>
        </p:spPr>
        <p:txBody>
          <a:bodyPr wrap="none" rtlCol="0">
            <a:spAutoFit/>
          </a:bodyPr>
          <a:lstStyle/>
          <a:p>
            <a:pPr algn="r"/>
            <a:r>
              <a:rPr lang="zh-CN" altLang="en-US" dirty="0">
                <a:solidFill>
                  <a:srgbClr val="48A2A0"/>
                </a:solidFill>
                <a:latin typeface="Futura Bk BT" panose="020B0502020204020303" pitchFamily="34" charset="0"/>
              </a:rPr>
              <a:t>可视化，表达能力强</a:t>
            </a:r>
          </a:p>
        </p:txBody>
      </p:sp>
      <p:sp>
        <p:nvSpPr>
          <p:cNvPr id="16" name="文本框 15"/>
          <p:cNvSpPr txBox="1"/>
          <p:nvPr/>
        </p:nvSpPr>
        <p:spPr>
          <a:xfrm>
            <a:off x="2057508" y="4569569"/>
            <a:ext cx="1338828" cy="369332"/>
          </a:xfrm>
          <a:prstGeom prst="rect">
            <a:avLst/>
          </a:prstGeom>
          <a:noFill/>
        </p:spPr>
        <p:txBody>
          <a:bodyPr wrap="none" rtlCol="0">
            <a:spAutoFit/>
          </a:bodyPr>
          <a:lstStyle/>
          <a:p>
            <a:pPr algn="r"/>
            <a:r>
              <a:rPr lang="zh-CN" altLang="en-US" dirty="0">
                <a:solidFill>
                  <a:srgbClr val="48A2A0"/>
                </a:solidFill>
                <a:latin typeface="Futura Bk BT" panose="020B0502020204020303" pitchFamily="34" charset="0"/>
              </a:rPr>
              <a:t>独立于过程</a:t>
            </a:r>
          </a:p>
        </p:txBody>
      </p:sp>
      <p:sp>
        <p:nvSpPr>
          <p:cNvPr id="17" name="文本框 16"/>
          <p:cNvSpPr txBox="1"/>
          <p:nvPr/>
        </p:nvSpPr>
        <p:spPr>
          <a:xfrm>
            <a:off x="8746021" y="2319722"/>
            <a:ext cx="2262158" cy="369332"/>
          </a:xfrm>
          <a:prstGeom prst="rect">
            <a:avLst/>
          </a:prstGeom>
          <a:noFill/>
        </p:spPr>
        <p:txBody>
          <a:bodyPr wrap="none" rtlCol="0">
            <a:spAutoFit/>
          </a:bodyPr>
          <a:lstStyle/>
          <a:p>
            <a:r>
              <a:rPr lang="zh-CN" altLang="en-US" dirty="0">
                <a:solidFill>
                  <a:srgbClr val="48A2A0"/>
                </a:solidFill>
                <a:latin typeface="Futura Bk BT" panose="020B0502020204020303" pitchFamily="34" charset="0"/>
              </a:rPr>
              <a:t>独立于程序设计语言</a:t>
            </a:r>
          </a:p>
        </p:txBody>
      </p:sp>
      <p:sp>
        <p:nvSpPr>
          <p:cNvPr id="18" name="文本框 17"/>
          <p:cNvSpPr txBox="1"/>
          <p:nvPr/>
        </p:nvSpPr>
        <p:spPr>
          <a:xfrm>
            <a:off x="8746021" y="4521511"/>
            <a:ext cx="1569660" cy="369332"/>
          </a:xfrm>
          <a:prstGeom prst="rect">
            <a:avLst/>
          </a:prstGeom>
          <a:noFill/>
        </p:spPr>
        <p:txBody>
          <a:bodyPr wrap="none" rtlCol="0">
            <a:spAutoFit/>
          </a:bodyPr>
          <a:lstStyle/>
          <a:p>
            <a:r>
              <a:rPr lang="zh-CN" altLang="en-US" dirty="0">
                <a:solidFill>
                  <a:srgbClr val="48A2A0"/>
                </a:solidFill>
                <a:latin typeface="Futura Bk BT" panose="020B0502020204020303" pitchFamily="34" charset="0"/>
              </a:rPr>
              <a:t>易于掌握使用</a:t>
            </a:r>
          </a:p>
        </p:txBody>
      </p:sp>
      <p:sp>
        <p:nvSpPr>
          <p:cNvPr id="19" name="矩形 18"/>
          <p:cNvSpPr/>
          <p:nvPr/>
        </p:nvSpPr>
        <p:spPr>
          <a:xfrm>
            <a:off x="8746021" y="2640996"/>
            <a:ext cx="2665578" cy="430887"/>
          </a:xfrm>
          <a:prstGeom prst="rect">
            <a:avLst/>
          </a:prstGeom>
        </p:spPr>
        <p:txBody>
          <a:bodyPr wrap="square">
            <a:spAutoFit/>
          </a:bodyPr>
          <a:lstStyle/>
          <a:p>
            <a:r>
              <a:rPr lang="zh-CN" altLang="en-US" sz="1100" dirty="0">
                <a:solidFill>
                  <a:schemeClr val="tx1">
                    <a:lumMod val="75000"/>
                    <a:lumOff val="25000"/>
                  </a:schemeClr>
                </a:solidFill>
                <a:latin typeface="Calibri Light" panose="020F0302020204030204" pitchFamily="34" charset="0"/>
                <a:ea typeface="Adobe 仿宋 Std R" panose="02020400000000000000" pitchFamily="18" charset="-122"/>
              </a:rPr>
              <a:t>用</a:t>
            </a:r>
            <a:r>
              <a:rPr lang="en-US" altLang="zh-CN" sz="1100" dirty="0">
                <a:solidFill>
                  <a:schemeClr val="tx1">
                    <a:lumMod val="75000"/>
                    <a:lumOff val="25000"/>
                  </a:schemeClr>
                </a:solidFill>
                <a:latin typeface="Calibri Light" panose="020F0302020204030204" pitchFamily="34" charset="0"/>
                <a:ea typeface="Adobe 仿宋 Std R" panose="02020400000000000000" pitchFamily="18" charset="-122"/>
              </a:rPr>
              <a:t>UML</a:t>
            </a:r>
            <a:r>
              <a:rPr lang="zh-CN" altLang="en-US" sz="1100" dirty="0">
                <a:solidFill>
                  <a:schemeClr val="tx1">
                    <a:lumMod val="75000"/>
                    <a:lumOff val="25000"/>
                  </a:schemeClr>
                </a:solidFill>
                <a:latin typeface="Calibri Light" panose="020F0302020204030204" pitchFamily="34" charset="0"/>
                <a:ea typeface="Adobe 仿宋 Std R" panose="02020400000000000000" pitchFamily="18" charset="-122"/>
              </a:rPr>
              <a:t>建立的软件系统模型可以用任何一种面向对象的程序设计语言来实现</a:t>
            </a:r>
          </a:p>
        </p:txBody>
      </p:sp>
      <p:sp>
        <p:nvSpPr>
          <p:cNvPr id="20" name="矩形 19"/>
          <p:cNvSpPr/>
          <p:nvPr/>
        </p:nvSpPr>
        <p:spPr>
          <a:xfrm>
            <a:off x="8746021" y="4842785"/>
            <a:ext cx="2665578" cy="430887"/>
          </a:xfrm>
          <a:prstGeom prst="rect">
            <a:avLst/>
          </a:prstGeom>
        </p:spPr>
        <p:txBody>
          <a:bodyPr wrap="square">
            <a:spAutoFit/>
          </a:bodyPr>
          <a:lstStyle/>
          <a:p>
            <a:r>
              <a:rPr lang="en-US" altLang="zh-CN" sz="1100" dirty="0">
                <a:solidFill>
                  <a:schemeClr val="tx1">
                    <a:lumMod val="75000"/>
                    <a:lumOff val="25000"/>
                  </a:schemeClr>
                </a:solidFill>
                <a:latin typeface="Calibri Light" panose="020F0302020204030204" pitchFamily="34" charset="0"/>
                <a:ea typeface="Adobe 仿宋 Std R" panose="02020400000000000000" pitchFamily="18" charset="-122"/>
              </a:rPr>
              <a:t>UML</a:t>
            </a:r>
            <a:r>
              <a:rPr lang="zh-CN" altLang="en-US" sz="1100" dirty="0">
                <a:solidFill>
                  <a:schemeClr val="tx1">
                    <a:lumMod val="75000"/>
                    <a:lumOff val="25000"/>
                  </a:schemeClr>
                </a:solidFill>
                <a:latin typeface="Calibri Light" panose="020F0302020204030204" pitchFamily="34" charset="0"/>
                <a:ea typeface="Adobe 仿宋 Std R" panose="02020400000000000000" pitchFamily="18" charset="-122"/>
              </a:rPr>
              <a:t>图形结构清晰，建模简洁明了，容易掌握使用</a:t>
            </a:r>
          </a:p>
        </p:txBody>
      </p:sp>
      <p:sp>
        <p:nvSpPr>
          <p:cNvPr id="21" name="Freeform 34"/>
          <p:cNvSpPr/>
          <p:nvPr/>
        </p:nvSpPr>
        <p:spPr bwMode="auto">
          <a:xfrm>
            <a:off x="8145348" y="2547985"/>
            <a:ext cx="365833" cy="339099"/>
          </a:xfrm>
          <a:custGeom>
            <a:avLst/>
            <a:gdLst>
              <a:gd name="T0" fmla="*/ 258 w 298"/>
              <a:gd name="T1" fmla="*/ 0 h 276"/>
              <a:gd name="T2" fmla="*/ 41 w 298"/>
              <a:gd name="T3" fmla="*/ 0 h 276"/>
              <a:gd name="T4" fmla="*/ 0 w 298"/>
              <a:gd name="T5" fmla="*/ 40 h 276"/>
              <a:gd name="T6" fmla="*/ 0 w 298"/>
              <a:gd name="T7" fmla="*/ 180 h 276"/>
              <a:gd name="T8" fmla="*/ 41 w 298"/>
              <a:gd name="T9" fmla="*/ 220 h 276"/>
              <a:gd name="T10" fmla="*/ 128 w 298"/>
              <a:gd name="T11" fmla="*/ 220 h 276"/>
              <a:gd name="T12" fmla="*/ 128 w 298"/>
              <a:gd name="T13" fmla="*/ 276 h 276"/>
              <a:gd name="T14" fmla="*/ 220 w 298"/>
              <a:gd name="T15" fmla="*/ 220 h 276"/>
              <a:gd name="T16" fmla="*/ 258 w 298"/>
              <a:gd name="T17" fmla="*/ 220 h 276"/>
              <a:gd name="T18" fmla="*/ 298 w 298"/>
              <a:gd name="T19" fmla="*/ 180 h 276"/>
              <a:gd name="T20" fmla="*/ 298 w 298"/>
              <a:gd name="T21" fmla="*/ 40 h 276"/>
              <a:gd name="T22" fmla="*/ 258 w 298"/>
              <a:gd name="T23"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8" h="276">
                <a:moveTo>
                  <a:pt x="258" y="0"/>
                </a:moveTo>
                <a:cubicBezTo>
                  <a:pt x="41" y="0"/>
                  <a:pt x="41" y="0"/>
                  <a:pt x="41" y="0"/>
                </a:cubicBezTo>
                <a:cubicBezTo>
                  <a:pt x="19" y="0"/>
                  <a:pt x="0" y="18"/>
                  <a:pt x="0" y="40"/>
                </a:cubicBezTo>
                <a:cubicBezTo>
                  <a:pt x="0" y="180"/>
                  <a:pt x="0" y="180"/>
                  <a:pt x="0" y="180"/>
                </a:cubicBezTo>
                <a:cubicBezTo>
                  <a:pt x="0" y="202"/>
                  <a:pt x="19" y="220"/>
                  <a:pt x="41" y="220"/>
                </a:cubicBezTo>
                <a:cubicBezTo>
                  <a:pt x="128" y="220"/>
                  <a:pt x="128" y="220"/>
                  <a:pt x="128" y="220"/>
                </a:cubicBezTo>
                <a:cubicBezTo>
                  <a:pt x="128" y="276"/>
                  <a:pt x="128" y="276"/>
                  <a:pt x="128" y="276"/>
                </a:cubicBezTo>
                <a:cubicBezTo>
                  <a:pt x="220" y="220"/>
                  <a:pt x="220" y="220"/>
                  <a:pt x="220" y="220"/>
                </a:cubicBezTo>
                <a:cubicBezTo>
                  <a:pt x="258" y="220"/>
                  <a:pt x="258" y="220"/>
                  <a:pt x="258" y="220"/>
                </a:cubicBezTo>
                <a:cubicBezTo>
                  <a:pt x="280" y="220"/>
                  <a:pt x="298" y="202"/>
                  <a:pt x="298" y="180"/>
                </a:cubicBezTo>
                <a:cubicBezTo>
                  <a:pt x="298" y="40"/>
                  <a:pt x="298" y="40"/>
                  <a:pt x="298" y="40"/>
                </a:cubicBezTo>
                <a:cubicBezTo>
                  <a:pt x="298" y="18"/>
                  <a:pt x="280" y="0"/>
                  <a:pt x="258" y="0"/>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 name="Freeform 37"/>
          <p:cNvSpPr>
            <a:spLocks noEditPoints="1"/>
          </p:cNvSpPr>
          <p:nvPr/>
        </p:nvSpPr>
        <p:spPr bwMode="auto">
          <a:xfrm>
            <a:off x="3691371" y="2564792"/>
            <a:ext cx="344727" cy="275782"/>
          </a:xfrm>
          <a:custGeom>
            <a:avLst/>
            <a:gdLst>
              <a:gd name="T0" fmla="*/ 253 w 281"/>
              <a:gd name="T1" fmla="*/ 0 h 225"/>
              <a:gd name="T2" fmla="*/ 157 w 281"/>
              <a:gd name="T3" fmla="*/ 0 h 225"/>
              <a:gd name="T4" fmla="*/ 156 w 281"/>
              <a:gd name="T5" fmla="*/ 0 h 225"/>
              <a:gd name="T6" fmla="*/ 117 w 281"/>
              <a:gd name="T7" fmla="*/ 0 h 225"/>
              <a:gd name="T8" fmla="*/ 117 w 281"/>
              <a:gd name="T9" fmla="*/ 0 h 225"/>
              <a:gd name="T10" fmla="*/ 28 w 281"/>
              <a:gd name="T11" fmla="*/ 0 h 225"/>
              <a:gd name="T12" fmla="*/ 0 w 281"/>
              <a:gd name="T13" fmla="*/ 28 h 225"/>
              <a:gd name="T14" fmla="*/ 0 w 281"/>
              <a:gd name="T15" fmla="*/ 162 h 225"/>
              <a:gd name="T16" fmla="*/ 28 w 281"/>
              <a:gd name="T17" fmla="*/ 190 h 225"/>
              <a:gd name="T18" fmla="*/ 119 w 281"/>
              <a:gd name="T19" fmla="*/ 190 h 225"/>
              <a:gd name="T20" fmla="*/ 126 w 281"/>
              <a:gd name="T21" fmla="*/ 199 h 225"/>
              <a:gd name="T22" fmla="*/ 119 w 281"/>
              <a:gd name="T23" fmla="*/ 207 h 225"/>
              <a:gd name="T24" fmla="*/ 73 w 281"/>
              <a:gd name="T25" fmla="*/ 216 h 225"/>
              <a:gd name="T26" fmla="*/ 141 w 281"/>
              <a:gd name="T27" fmla="*/ 225 h 225"/>
              <a:gd name="T28" fmla="*/ 210 w 281"/>
              <a:gd name="T29" fmla="*/ 216 h 225"/>
              <a:gd name="T30" fmla="*/ 165 w 281"/>
              <a:gd name="T31" fmla="*/ 208 h 225"/>
              <a:gd name="T32" fmla="*/ 158 w 281"/>
              <a:gd name="T33" fmla="*/ 198 h 225"/>
              <a:gd name="T34" fmla="*/ 164 w 281"/>
              <a:gd name="T35" fmla="*/ 190 h 225"/>
              <a:gd name="T36" fmla="*/ 253 w 281"/>
              <a:gd name="T37" fmla="*/ 190 h 225"/>
              <a:gd name="T38" fmla="*/ 281 w 281"/>
              <a:gd name="T39" fmla="*/ 162 h 225"/>
              <a:gd name="T40" fmla="*/ 281 w 281"/>
              <a:gd name="T41" fmla="*/ 28 h 225"/>
              <a:gd name="T42" fmla="*/ 253 w 281"/>
              <a:gd name="T43" fmla="*/ 0 h 225"/>
              <a:gd name="T44" fmla="*/ 247 w 281"/>
              <a:gd name="T45" fmla="*/ 182 h 225"/>
              <a:gd name="T46" fmla="*/ 241 w 281"/>
              <a:gd name="T47" fmla="*/ 177 h 225"/>
              <a:gd name="T48" fmla="*/ 247 w 281"/>
              <a:gd name="T49" fmla="*/ 171 h 225"/>
              <a:gd name="T50" fmla="*/ 252 w 281"/>
              <a:gd name="T51" fmla="*/ 177 h 225"/>
              <a:gd name="T52" fmla="*/ 247 w 281"/>
              <a:gd name="T53" fmla="*/ 182 h 225"/>
              <a:gd name="T54" fmla="*/ 265 w 281"/>
              <a:gd name="T55" fmla="*/ 164 h 225"/>
              <a:gd name="T56" fmla="*/ 17 w 281"/>
              <a:gd name="T57" fmla="*/ 164 h 225"/>
              <a:gd name="T58" fmla="*/ 17 w 281"/>
              <a:gd name="T59" fmla="*/ 17 h 225"/>
              <a:gd name="T60" fmla="*/ 265 w 281"/>
              <a:gd name="T61" fmla="*/ 17 h 225"/>
              <a:gd name="T62" fmla="*/ 265 w 281"/>
              <a:gd name="T63" fmla="*/ 164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1" h="225">
                <a:moveTo>
                  <a:pt x="253" y="0"/>
                </a:moveTo>
                <a:cubicBezTo>
                  <a:pt x="157" y="0"/>
                  <a:pt x="157" y="0"/>
                  <a:pt x="157" y="0"/>
                </a:cubicBezTo>
                <a:cubicBezTo>
                  <a:pt x="157" y="0"/>
                  <a:pt x="157" y="0"/>
                  <a:pt x="156" y="0"/>
                </a:cubicBezTo>
                <a:cubicBezTo>
                  <a:pt x="117" y="0"/>
                  <a:pt x="117" y="0"/>
                  <a:pt x="117" y="0"/>
                </a:cubicBezTo>
                <a:cubicBezTo>
                  <a:pt x="117" y="0"/>
                  <a:pt x="117" y="0"/>
                  <a:pt x="117" y="0"/>
                </a:cubicBezTo>
                <a:cubicBezTo>
                  <a:pt x="28" y="0"/>
                  <a:pt x="28" y="0"/>
                  <a:pt x="28" y="0"/>
                </a:cubicBezTo>
                <a:cubicBezTo>
                  <a:pt x="13" y="0"/>
                  <a:pt x="0" y="13"/>
                  <a:pt x="0" y="28"/>
                </a:cubicBezTo>
                <a:cubicBezTo>
                  <a:pt x="0" y="162"/>
                  <a:pt x="0" y="162"/>
                  <a:pt x="0" y="162"/>
                </a:cubicBezTo>
                <a:cubicBezTo>
                  <a:pt x="0" y="177"/>
                  <a:pt x="13" y="190"/>
                  <a:pt x="28" y="190"/>
                </a:cubicBezTo>
                <a:cubicBezTo>
                  <a:pt x="119" y="190"/>
                  <a:pt x="119" y="190"/>
                  <a:pt x="119" y="190"/>
                </a:cubicBezTo>
                <a:cubicBezTo>
                  <a:pt x="123" y="192"/>
                  <a:pt x="126" y="195"/>
                  <a:pt x="126" y="199"/>
                </a:cubicBezTo>
                <a:cubicBezTo>
                  <a:pt x="126" y="202"/>
                  <a:pt x="123" y="205"/>
                  <a:pt x="119" y="207"/>
                </a:cubicBezTo>
                <a:cubicBezTo>
                  <a:pt x="92" y="209"/>
                  <a:pt x="73" y="212"/>
                  <a:pt x="73" y="216"/>
                </a:cubicBezTo>
                <a:cubicBezTo>
                  <a:pt x="73" y="221"/>
                  <a:pt x="103" y="225"/>
                  <a:pt x="141" y="225"/>
                </a:cubicBezTo>
                <a:cubicBezTo>
                  <a:pt x="179" y="225"/>
                  <a:pt x="210" y="221"/>
                  <a:pt x="210" y="216"/>
                </a:cubicBezTo>
                <a:cubicBezTo>
                  <a:pt x="210" y="212"/>
                  <a:pt x="191" y="209"/>
                  <a:pt x="165" y="208"/>
                </a:cubicBezTo>
                <a:cubicBezTo>
                  <a:pt x="161" y="205"/>
                  <a:pt x="158" y="202"/>
                  <a:pt x="158" y="198"/>
                </a:cubicBezTo>
                <a:cubicBezTo>
                  <a:pt x="158" y="195"/>
                  <a:pt x="160" y="192"/>
                  <a:pt x="164" y="190"/>
                </a:cubicBezTo>
                <a:cubicBezTo>
                  <a:pt x="253" y="190"/>
                  <a:pt x="253" y="190"/>
                  <a:pt x="253" y="190"/>
                </a:cubicBezTo>
                <a:cubicBezTo>
                  <a:pt x="269" y="190"/>
                  <a:pt x="281" y="177"/>
                  <a:pt x="281" y="162"/>
                </a:cubicBezTo>
                <a:cubicBezTo>
                  <a:pt x="281" y="28"/>
                  <a:pt x="281" y="28"/>
                  <a:pt x="281" y="28"/>
                </a:cubicBezTo>
                <a:cubicBezTo>
                  <a:pt x="281" y="13"/>
                  <a:pt x="269" y="0"/>
                  <a:pt x="253" y="0"/>
                </a:cubicBezTo>
                <a:close/>
                <a:moveTo>
                  <a:pt x="247" y="182"/>
                </a:moveTo>
                <a:cubicBezTo>
                  <a:pt x="244" y="182"/>
                  <a:pt x="241" y="180"/>
                  <a:pt x="241" y="177"/>
                </a:cubicBezTo>
                <a:cubicBezTo>
                  <a:pt x="241" y="174"/>
                  <a:pt x="244" y="171"/>
                  <a:pt x="247" y="171"/>
                </a:cubicBezTo>
                <a:cubicBezTo>
                  <a:pt x="250" y="171"/>
                  <a:pt x="252" y="174"/>
                  <a:pt x="252" y="177"/>
                </a:cubicBezTo>
                <a:cubicBezTo>
                  <a:pt x="252" y="180"/>
                  <a:pt x="250" y="182"/>
                  <a:pt x="247" y="182"/>
                </a:cubicBezTo>
                <a:close/>
                <a:moveTo>
                  <a:pt x="265" y="164"/>
                </a:moveTo>
                <a:cubicBezTo>
                  <a:pt x="17" y="164"/>
                  <a:pt x="17" y="164"/>
                  <a:pt x="17" y="164"/>
                </a:cubicBezTo>
                <a:cubicBezTo>
                  <a:pt x="17" y="17"/>
                  <a:pt x="17" y="17"/>
                  <a:pt x="17" y="17"/>
                </a:cubicBezTo>
                <a:cubicBezTo>
                  <a:pt x="265" y="17"/>
                  <a:pt x="265" y="17"/>
                  <a:pt x="265" y="17"/>
                </a:cubicBezTo>
                <a:lnTo>
                  <a:pt x="265" y="164"/>
                </a:lnTo>
                <a:close/>
              </a:path>
            </a:pathLst>
          </a:custGeom>
          <a:solidFill>
            <a:schemeClr val="bg1"/>
          </a:solidFill>
          <a:ln w="12700">
            <a:noFill/>
          </a:ln>
        </p:spPr>
        <p:txBody>
          <a:bodyPr vert="horz" wrap="square" lIns="91440" tIns="45720" rIns="91440" bIns="45720" numCol="1" anchor="t" anchorCtr="0" compatLnSpc="1"/>
          <a:lstStyle/>
          <a:p>
            <a:endParaRPr lang="zh-CN" altLang="en-US"/>
          </a:p>
        </p:txBody>
      </p:sp>
      <p:sp>
        <p:nvSpPr>
          <p:cNvPr id="26" name="Freeform 92"/>
          <p:cNvSpPr>
            <a:spLocks noEditPoints="1"/>
          </p:cNvSpPr>
          <p:nvPr/>
        </p:nvSpPr>
        <p:spPr bwMode="auto">
          <a:xfrm>
            <a:off x="8183502" y="4707058"/>
            <a:ext cx="346134" cy="346134"/>
          </a:xfrm>
          <a:custGeom>
            <a:avLst/>
            <a:gdLst>
              <a:gd name="T0" fmla="*/ 281 w 282"/>
              <a:gd name="T1" fmla="*/ 129 h 282"/>
              <a:gd name="T2" fmla="*/ 242 w 282"/>
              <a:gd name="T3" fmla="*/ 102 h 282"/>
              <a:gd name="T4" fmla="*/ 252 w 282"/>
              <a:gd name="T5" fmla="*/ 54 h 282"/>
              <a:gd name="T6" fmla="*/ 230 w 282"/>
              <a:gd name="T7" fmla="*/ 32 h 282"/>
              <a:gd name="T8" fmla="*/ 185 w 282"/>
              <a:gd name="T9" fmla="*/ 39 h 282"/>
              <a:gd name="T10" fmla="*/ 159 w 282"/>
              <a:gd name="T11" fmla="*/ 1 h 282"/>
              <a:gd name="T12" fmla="*/ 121 w 282"/>
              <a:gd name="T13" fmla="*/ 2 h 282"/>
              <a:gd name="T14" fmla="*/ 94 w 282"/>
              <a:gd name="T15" fmla="*/ 36 h 282"/>
              <a:gd name="T16" fmla="*/ 53 w 282"/>
              <a:gd name="T17" fmla="*/ 31 h 282"/>
              <a:gd name="T18" fmla="*/ 32 w 282"/>
              <a:gd name="T19" fmla="*/ 52 h 282"/>
              <a:gd name="T20" fmla="*/ 38 w 282"/>
              <a:gd name="T21" fmla="*/ 97 h 282"/>
              <a:gd name="T22" fmla="*/ 2 w 282"/>
              <a:gd name="T23" fmla="*/ 123 h 282"/>
              <a:gd name="T24" fmla="*/ 1 w 282"/>
              <a:gd name="T25" fmla="*/ 157 h 282"/>
              <a:gd name="T26" fmla="*/ 35 w 282"/>
              <a:gd name="T27" fmla="*/ 184 h 282"/>
              <a:gd name="T28" fmla="*/ 29 w 282"/>
              <a:gd name="T29" fmla="*/ 226 h 282"/>
              <a:gd name="T30" fmla="*/ 53 w 282"/>
              <a:gd name="T31" fmla="*/ 251 h 282"/>
              <a:gd name="T32" fmla="*/ 96 w 282"/>
              <a:gd name="T33" fmla="*/ 246 h 282"/>
              <a:gd name="T34" fmla="*/ 122 w 282"/>
              <a:gd name="T35" fmla="*/ 280 h 282"/>
              <a:gd name="T36" fmla="*/ 161 w 282"/>
              <a:gd name="T37" fmla="*/ 280 h 282"/>
              <a:gd name="T38" fmla="*/ 187 w 282"/>
              <a:gd name="T39" fmla="*/ 251 h 282"/>
              <a:gd name="T40" fmla="*/ 225 w 282"/>
              <a:gd name="T41" fmla="*/ 254 h 282"/>
              <a:gd name="T42" fmla="*/ 251 w 282"/>
              <a:gd name="T43" fmla="*/ 229 h 282"/>
              <a:gd name="T44" fmla="*/ 245 w 282"/>
              <a:gd name="T45" fmla="*/ 186 h 282"/>
              <a:gd name="T46" fmla="*/ 281 w 282"/>
              <a:gd name="T47" fmla="*/ 160 h 282"/>
              <a:gd name="T48" fmla="*/ 281 w 282"/>
              <a:gd name="T49" fmla="*/ 129 h 282"/>
              <a:gd name="T50" fmla="*/ 192 w 282"/>
              <a:gd name="T51" fmla="*/ 163 h 282"/>
              <a:gd name="T52" fmla="*/ 119 w 282"/>
              <a:gd name="T53" fmla="*/ 192 h 282"/>
              <a:gd name="T54" fmla="*/ 90 w 282"/>
              <a:gd name="T55" fmla="*/ 119 h 282"/>
              <a:gd name="T56" fmla="*/ 163 w 282"/>
              <a:gd name="T57" fmla="*/ 90 h 282"/>
              <a:gd name="T58" fmla="*/ 192 w 282"/>
              <a:gd name="T59" fmla="*/ 163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2" h="282">
                <a:moveTo>
                  <a:pt x="281" y="129"/>
                </a:moveTo>
                <a:cubicBezTo>
                  <a:pt x="264" y="129"/>
                  <a:pt x="248" y="118"/>
                  <a:pt x="242" y="102"/>
                </a:cubicBezTo>
                <a:cubicBezTo>
                  <a:pt x="235" y="85"/>
                  <a:pt x="240" y="66"/>
                  <a:pt x="252" y="54"/>
                </a:cubicBezTo>
                <a:cubicBezTo>
                  <a:pt x="246" y="46"/>
                  <a:pt x="238" y="39"/>
                  <a:pt x="230" y="32"/>
                </a:cubicBezTo>
                <a:cubicBezTo>
                  <a:pt x="218" y="42"/>
                  <a:pt x="201" y="46"/>
                  <a:pt x="185" y="39"/>
                </a:cubicBezTo>
                <a:cubicBezTo>
                  <a:pt x="169" y="32"/>
                  <a:pt x="160" y="17"/>
                  <a:pt x="159" y="1"/>
                </a:cubicBezTo>
                <a:cubicBezTo>
                  <a:pt x="146" y="0"/>
                  <a:pt x="133" y="0"/>
                  <a:pt x="121" y="2"/>
                </a:cubicBezTo>
                <a:cubicBezTo>
                  <a:pt x="118" y="17"/>
                  <a:pt x="109" y="30"/>
                  <a:pt x="94" y="36"/>
                </a:cubicBezTo>
                <a:cubicBezTo>
                  <a:pt x="80" y="42"/>
                  <a:pt x="64" y="39"/>
                  <a:pt x="53" y="31"/>
                </a:cubicBezTo>
                <a:cubicBezTo>
                  <a:pt x="45" y="38"/>
                  <a:pt x="38" y="45"/>
                  <a:pt x="32" y="52"/>
                </a:cubicBezTo>
                <a:cubicBezTo>
                  <a:pt x="41" y="65"/>
                  <a:pt x="44" y="81"/>
                  <a:pt x="38" y="97"/>
                </a:cubicBezTo>
                <a:cubicBezTo>
                  <a:pt x="31" y="112"/>
                  <a:pt x="17" y="121"/>
                  <a:pt x="2" y="123"/>
                </a:cubicBezTo>
                <a:cubicBezTo>
                  <a:pt x="0" y="134"/>
                  <a:pt x="0" y="146"/>
                  <a:pt x="1" y="157"/>
                </a:cubicBezTo>
                <a:cubicBezTo>
                  <a:pt x="16" y="159"/>
                  <a:pt x="29" y="169"/>
                  <a:pt x="35" y="184"/>
                </a:cubicBezTo>
                <a:cubicBezTo>
                  <a:pt x="41" y="198"/>
                  <a:pt x="38" y="214"/>
                  <a:pt x="29" y="226"/>
                </a:cubicBezTo>
                <a:cubicBezTo>
                  <a:pt x="36" y="235"/>
                  <a:pt x="44" y="244"/>
                  <a:pt x="53" y="251"/>
                </a:cubicBezTo>
                <a:cubicBezTo>
                  <a:pt x="65" y="242"/>
                  <a:pt x="81" y="240"/>
                  <a:pt x="96" y="246"/>
                </a:cubicBezTo>
                <a:cubicBezTo>
                  <a:pt x="111" y="252"/>
                  <a:pt x="120" y="266"/>
                  <a:pt x="122" y="280"/>
                </a:cubicBezTo>
                <a:cubicBezTo>
                  <a:pt x="135" y="282"/>
                  <a:pt x="148" y="282"/>
                  <a:pt x="161" y="280"/>
                </a:cubicBezTo>
                <a:cubicBezTo>
                  <a:pt x="164" y="268"/>
                  <a:pt x="173" y="257"/>
                  <a:pt x="187" y="251"/>
                </a:cubicBezTo>
                <a:cubicBezTo>
                  <a:pt x="200" y="246"/>
                  <a:pt x="213" y="248"/>
                  <a:pt x="225" y="254"/>
                </a:cubicBezTo>
                <a:cubicBezTo>
                  <a:pt x="234" y="247"/>
                  <a:pt x="243" y="239"/>
                  <a:pt x="251" y="229"/>
                </a:cubicBezTo>
                <a:cubicBezTo>
                  <a:pt x="242" y="217"/>
                  <a:pt x="239" y="201"/>
                  <a:pt x="245" y="186"/>
                </a:cubicBezTo>
                <a:cubicBezTo>
                  <a:pt x="252" y="171"/>
                  <a:pt x="266" y="161"/>
                  <a:pt x="281" y="160"/>
                </a:cubicBezTo>
                <a:cubicBezTo>
                  <a:pt x="282" y="149"/>
                  <a:pt x="282" y="139"/>
                  <a:pt x="281" y="129"/>
                </a:cubicBezTo>
                <a:close/>
                <a:moveTo>
                  <a:pt x="192" y="163"/>
                </a:moveTo>
                <a:cubicBezTo>
                  <a:pt x="180" y="191"/>
                  <a:pt x="147" y="204"/>
                  <a:pt x="119" y="192"/>
                </a:cubicBezTo>
                <a:cubicBezTo>
                  <a:pt x="91" y="180"/>
                  <a:pt x="78" y="147"/>
                  <a:pt x="90" y="119"/>
                </a:cubicBezTo>
                <a:cubicBezTo>
                  <a:pt x="102" y="91"/>
                  <a:pt x="135" y="78"/>
                  <a:pt x="163" y="90"/>
                </a:cubicBezTo>
                <a:cubicBezTo>
                  <a:pt x="191" y="102"/>
                  <a:pt x="204" y="135"/>
                  <a:pt x="192" y="163"/>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7" name="矩形 26"/>
          <p:cNvSpPr/>
          <p:nvPr/>
        </p:nvSpPr>
        <p:spPr>
          <a:xfrm>
            <a:off x="255639" y="2640996"/>
            <a:ext cx="3138570" cy="430887"/>
          </a:xfrm>
          <a:prstGeom prst="rect">
            <a:avLst/>
          </a:prstGeom>
        </p:spPr>
        <p:txBody>
          <a:bodyPr wrap="square">
            <a:spAutoFit/>
          </a:bodyPr>
          <a:lstStyle/>
          <a:p>
            <a:pPr algn="r"/>
            <a:r>
              <a:rPr lang="zh-CN" altLang="en-US" sz="1100" dirty="0">
                <a:solidFill>
                  <a:schemeClr val="tx1">
                    <a:lumMod val="75000"/>
                    <a:lumOff val="25000"/>
                  </a:schemeClr>
                </a:solidFill>
                <a:latin typeface="Calibri Light" panose="020F0302020204030204" pitchFamily="34" charset="0"/>
                <a:ea typeface="Adobe 仿宋 Std R" panose="02020400000000000000" pitchFamily="18" charset="-122"/>
              </a:rPr>
              <a:t>通过</a:t>
            </a:r>
            <a:r>
              <a:rPr lang="en-US" altLang="zh-CN" sz="1100" dirty="0">
                <a:solidFill>
                  <a:schemeClr val="tx1">
                    <a:lumMod val="75000"/>
                    <a:lumOff val="25000"/>
                  </a:schemeClr>
                </a:solidFill>
                <a:latin typeface="Calibri Light" panose="020F0302020204030204" pitchFamily="34" charset="0"/>
                <a:ea typeface="Adobe 仿宋 Std R" panose="02020400000000000000" pitchFamily="18" charset="-122"/>
              </a:rPr>
              <a:t>UML</a:t>
            </a:r>
            <a:r>
              <a:rPr lang="zh-CN" altLang="en-US" sz="1100" dirty="0">
                <a:solidFill>
                  <a:schemeClr val="tx1">
                    <a:lumMod val="75000"/>
                    <a:lumOff val="25000"/>
                  </a:schemeClr>
                </a:solidFill>
                <a:latin typeface="Calibri Light" panose="020F0302020204030204" pitchFamily="34" charset="0"/>
                <a:ea typeface="Adobe 仿宋 Std R" panose="02020400000000000000" pitchFamily="18" charset="-122"/>
              </a:rPr>
              <a:t>的模型图能清晰的表示系统的逻辑模型和实现模型，可用于各种复杂系统的建模</a:t>
            </a:r>
          </a:p>
        </p:txBody>
      </p:sp>
      <p:sp>
        <p:nvSpPr>
          <p:cNvPr id="28" name="矩形 27"/>
          <p:cNvSpPr/>
          <p:nvPr/>
        </p:nvSpPr>
        <p:spPr>
          <a:xfrm>
            <a:off x="720489" y="4890843"/>
            <a:ext cx="2665578" cy="261610"/>
          </a:xfrm>
          <a:prstGeom prst="rect">
            <a:avLst/>
          </a:prstGeom>
        </p:spPr>
        <p:txBody>
          <a:bodyPr wrap="square">
            <a:spAutoFit/>
          </a:bodyPr>
          <a:lstStyle/>
          <a:p>
            <a:pPr algn="r"/>
            <a:r>
              <a:rPr lang="en-US" altLang="zh-CN" sz="1100" dirty="0">
                <a:solidFill>
                  <a:schemeClr val="tx1">
                    <a:lumMod val="75000"/>
                    <a:lumOff val="25000"/>
                  </a:schemeClr>
                </a:solidFill>
                <a:latin typeface="Calibri Light" panose="020F0302020204030204" pitchFamily="34" charset="0"/>
                <a:ea typeface="Adobe 仿宋 Std R" panose="02020400000000000000" pitchFamily="18" charset="-122"/>
              </a:rPr>
              <a:t>UML</a:t>
            </a:r>
            <a:r>
              <a:rPr lang="zh-CN" altLang="en-US" sz="1100" dirty="0">
                <a:solidFill>
                  <a:schemeClr val="tx1">
                    <a:lumMod val="75000"/>
                    <a:lumOff val="25000"/>
                  </a:schemeClr>
                </a:solidFill>
                <a:latin typeface="Calibri Light" panose="020F0302020204030204" pitchFamily="34" charset="0"/>
                <a:ea typeface="Adobe 仿宋 Std R" panose="02020400000000000000" pitchFamily="18" charset="-122"/>
              </a:rPr>
              <a:t>是系统建模语言，独立于开发过程</a:t>
            </a:r>
            <a:endParaRPr lang="en-US" altLang="zh-CN" sz="1100" dirty="0">
              <a:solidFill>
                <a:schemeClr val="tx1">
                  <a:lumMod val="75000"/>
                  <a:lumOff val="25000"/>
                </a:schemeClr>
              </a:solidFill>
              <a:latin typeface="Calibri Light" panose="020F0302020204030204" pitchFamily="34" charset="0"/>
              <a:ea typeface="Adobe 仿宋 Std R" panose="02020400000000000000" pitchFamily="18" charset="-122"/>
            </a:endParaRPr>
          </a:p>
        </p:txBody>
      </p:sp>
      <p:sp>
        <p:nvSpPr>
          <p:cNvPr id="29" name="椭圆 28"/>
          <p:cNvSpPr/>
          <p:nvPr/>
        </p:nvSpPr>
        <p:spPr>
          <a:xfrm>
            <a:off x="4014401" y="2848864"/>
            <a:ext cx="167425" cy="16742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3988931" y="5021648"/>
            <a:ext cx="167425" cy="16742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8454723" y="2854495"/>
            <a:ext cx="167425" cy="16742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8473178" y="5048692"/>
            <a:ext cx="167425" cy="16742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1497526" cy="400110"/>
          </a:xfrm>
          <a:prstGeom prst="rect">
            <a:avLst/>
          </a:prstGeom>
        </p:spPr>
        <p:txBody>
          <a:bodyPr wrap="none">
            <a:spAutoFit/>
          </a:bodyPr>
          <a:lstStyle/>
          <a:p>
            <a:r>
              <a:rPr lang="en-US" altLang="zh-CN" sz="2000" b="1" dirty="0">
                <a:solidFill>
                  <a:schemeClr val="tx1">
                    <a:lumMod val="75000"/>
                    <a:lumOff val="25000"/>
                  </a:schemeClr>
                </a:solidFill>
              </a:rPr>
              <a:t>UML</a:t>
            </a:r>
            <a:r>
              <a:rPr lang="zh-CN" altLang="en-US" sz="2000" b="1" dirty="0">
                <a:solidFill>
                  <a:schemeClr val="tx1">
                    <a:lumMod val="75000"/>
                    <a:lumOff val="25000"/>
                  </a:schemeClr>
                </a:solidFill>
              </a:rPr>
              <a:t>的特点</a:t>
            </a:r>
          </a:p>
        </p:txBody>
      </p:sp>
      <p:sp>
        <p:nvSpPr>
          <p:cNvPr id="36" name="矩形 35"/>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grpSp>
        <p:nvGrpSpPr>
          <p:cNvPr id="37" name="组合 36"/>
          <p:cNvGrpSpPr/>
          <p:nvPr/>
        </p:nvGrpSpPr>
        <p:grpSpPr>
          <a:xfrm>
            <a:off x="3652935" y="4721224"/>
            <a:ext cx="404813" cy="331788"/>
            <a:chOff x="5075237" y="5114003"/>
            <a:chExt cx="404813" cy="331788"/>
          </a:xfrm>
          <a:solidFill>
            <a:schemeClr val="bg1"/>
          </a:solidFill>
        </p:grpSpPr>
        <p:sp>
          <p:nvSpPr>
            <p:cNvPr id="38" name="Freeform 345"/>
            <p:cNvSpPr>
              <a:spLocks noEditPoints="1"/>
            </p:cNvSpPr>
            <p:nvPr/>
          </p:nvSpPr>
          <p:spPr bwMode="auto">
            <a:xfrm>
              <a:off x="5075237" y="5121941"/>
              <a:ext cx="190500" cy="104775"/>
            </a:xfrm>
            <a:custGeom>
              <a:avLst/>
              <a:gdLst>
                <a:gd name="T0" fmla="*/ 14 w 51"/>
                <a:gd name="T1" fmla="*/ 28 h 28"/>
                <a:gd name="T2" fmla="*/ 13 w 51"/>
                <a:gd name="T3" fmla="*/ 28 h 28"/>
                <a:gd name="T4" fmla="*/ 1 w 51"/>
                <a:gd name="T5" fmla="*/ 17 h 28"/>
                <a:gd name="T6" fmla="*/ 0 w 51"/>
                <a:gd name="T7" fmla="*/ 15 h 28"/>
                <a:gd name="T8" fmla="*/ 2 w 51"/>
                <a:gd name="T9" fmla="*/ 14 h 28"/>
                <a:gd name="T10" fmla="*/ 36 w 51"/>
                <a:gd name="T11" fmla="*/ 0 h 28"/>
                <a:gd name="T12" fmla="*/ 38 w 51"/>
                <a:gd name="T13" fmla="*/ 0 h 28"/>
                <a:gd name="T14" fmla="*/ 51 w 51"/>
                <a:gd name="T15" fmla="*/ 11 h 28"/>
                <a:gd name="T16" fmla="*/ 51 w 51"/>
                <a:gd name="T17" fmla="*/ 13 h 28"/>
                <a:gd name="T18" fmla="*/ 50 w 51"/>
                <a:gd name="T19" fmla="*/ 14 h 28"/>
                <a:gd name="T20" fmla="*/ 15 w 51"/>
                <a:gd name="T21" fmla="*/ 28 h 28"/>
                <a:gd name="T22" fmla="*/ 14 w 51"/>
                <a:gd name="T23" fmla="*/ 28 h 28"/>
                <a:gd name="T24" fmla="*/ 6 w 51"/>
                <a:gd name="T25" fmla="*/ 16 h 28"/>
                <a:gd name="T26" fmla="*/ 15 w 51"/>
                <a:gd name="T27" fmla="*/ 24 h 28"/>
                <a:gd name="T28" fmla="*/ 45 w 51"/>
                <a:gd name="T29" fmla="*/ 12 h 28"/>
                <a:gd name="T30" fmla="*/ 37 w 51"/>
                <a:gd name="T31" fmla="*/ 4 h 28"/>
                <a:gd name="T32" fmla="*/ 6 w 51"/>
                <a:gd name="T33"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8">
                  <a:moveTo>
                    <a:pt x="14" y="28"/>
                  </a:moveTo>
                  <a:cubicBezTo>
                    <a:pt x="14" y="28"/>
                    <a:pt x="14" y="28"/>
                    <a:pt x="13" y="28"/>
                  </a:cubicBezTo>
                  <a:cubicBezTo>
                    <a:pt x="1" y="17"/>
                    <a:pt x="1" y="17"/>
                    <a:pt x="1" y="17"/>
                  </a:cubicBezTo>
                  <a:cubicBezTo>
                    <a:pt x="0" y="17"/>
                    <a:pt x="0" y="16"/>
                    <a:pt x="0" y="15"/>
                  </a:cubicBezTo>
                  <a:cubicBezTo>
                    <a:pt x="0" y="15"/>
                    <a:pt x="1" y="14"/>
                    <a:pt x="2" y="14"/>
                  </a:cubicBezTo>
                  <a:cubicBezTo>
                    <a:pt x="36" y="0"/>
                    <a:pt x="36" y="0"/>
                    <a:pt x="36" y="0"/>
                  </a:cubicBezTo>
                  <a:cubicBezTo>
                    <a:pt x="37" y="0"/>
                    <a:pt x="38" y="0"/>
                    <a:pt x="38" y="0"/>
                  </a:cubicBezTo>
                  <a:cubicBezTo>
                    <a:pt x="51" y="11"/>
                    <a:pt x="51" y="11"/>
                    <a:pt x="51" y="11"/>
                  </a:cubicBezTo>
                  <a:cubicBezTo>
                    <a:pt x="51" y="11"/>
                    <a:pt x="51" y="12"/>
                    <a:pt x="51" y="13"/>
                  </a:cubicBezTo>
                  <a:cubicBezTo>
                    <a:pt x="51" y="13"/>
                    <a:pt x="51" y="14"/>
                    <a:pt x="50" y="14"/>
                  </a:cubicBezTo>
                  <a:cubicBezTo>
                    <a:pt x="15" y="28"/>
                    <a:pt x="15" y="28"/>
                    <a:pt x="15" y="28"/>
                  </a:cubicBezTo>
                  <a:cubicBezTo>
                    <a:pt x="15" y="28"/>
                    <a:pt x="15" y="28"/>
                    <a:pt x="14" y="28"/>
                  </a:cubicBezTo>
                  <a:close/>
                  <a:moveTo>
                    <a:pt x="6" y="16"/>
                  </a:moveTo>
                  <a:cubicBezTo>
                    <a:pt x="15" y="24"/>
                    <a:pt x="15" y="24"/>
                    <a:pt x="15" y="24"/>
                  </a:cubicBezTo>
                  <a:cubicBezTo>
                    <a:pt x="45" y="12"/>
                    <a:pt x="45" y="12"/>
                    <a:pt x="45" y="12"/>
                  </a:cubicBezTo>
                  <a:cubicBezTo>
                    <a:pt x="37" y="4"/>
                    <a:pt x="37" y="4"/>
                    <a:pt x="37" y="4"/>
                  </a:cubicBezTo>
                  <a:cubicBezTo>
                    <a:pt x="6" y="16"/>
                    <a:pt x="6" y="16"/>
                    <a:pt x="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46"/>
            <p:cNvSpPr/>
            <p:nvPr/>
          </p:nvSpPr>
          <p:spPr bwMode="auto">
            <a:xfrm>
              <a:off x="5251450" y="5283866"/>
              <a:ext cx="168275" cy="161925"/>
            </a:xfrm>
            <a:custGeom>
              <a:avLst/>
              <a:gdLst>
                <a:gd name="T0" fmla="*/ 2 w 45"/>
                <a:gd name="T1" fmla="*/ 43 h 43"/>
                <a:gd name="T2" fmla="*/ 0 w 45"/>
                <a:gd name="T3" fmla="*/ 42 h 43"/>
                <a:gd name="T4" fmla="*/ 0 w 45"/>
                <a:gd name="T5" fmla="*/ 41 h 43"/>
                <a:gd name="T6" fmla="*/ 0 w 45"/>
                <a:gd name="T7" fmla="*/ 2 h 43"/>
                <a:gd name="T8" fmla="*/ 2 w 45"/>
                <a:gd name="T9" fmla="*/ 0 h 43"/>
                <a:gd name="T10" fmla="*/ 4 w 45"/>
                <a:gd name="T11" fmla="*/ 2 h 43"/>
                <a:gd name="T12" fmla="*/ 4 w 45"/>
                <a:gd name="T13" fmla="*/ 38 h 43"/>
                <a:gd name="T14" fmla="*/ 41 w 45"/>
                <a:gd name="T15" fmla="*/ 26 h 43"/>
                <a:gd name="T16" fmla="*/ 41 w 45"/>
                <a:gd name="T17" fmla="*/ 7 h 43"/>
                <a:gd name="T18" fmla="*/ 43 w 45"/>
                <a:gd name="T19" fmla="*/ 5 h 43"/>
                <a:gd name="T20" fmla="*/ 45 w 45"/>
                <a:gd name="T21" fmla="*/ 7 h 43"/>
                <a:gd name="T22" fmla="*/ 45 w 45"/>
                <a:gd name="T23" fmla="*/ 27 h 43"/>
                <a:gd name="T24" fmla="*/ 44 w 45"/>
                <a:gd name="T25" fmla="*/ 29 h 43"/>
                <a:gd name="T26" fmla="*/ 2 w 45"/>
                <a:gd name="T27" fmla="*/ 43 h 43"/>
                <a:gd name="T28" fmla="*/ 2 w 45"/>
                <a:gd name="T2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3">
                  <a:moveTo>
                    <a:pt x="2" y="43"/>
                  </a:moveTo>
                  <a:cubicBezTo>
                    <a:pt x="1" y="43"/>
                    <a:pt x="1" y="43"/>
                    <a:pt x="0" y="42"/>
                  </a:cubicBezTo>
                  <a:cubicBezTo>
                    <a:pt x="0" y="42"/>
                    <a:pt x="0" y="41"/>
                    <a:pt x="0" y="41"/>
                  </a:cubicBezTo>
                  <a:cubicBezTo>
                    <a:pt x="0" y="2"/>
                    <a:pt x="0" y="2"/>
                    <a:pt x="0" y="2"/>
                  </a:cubicBezTo>
                  <a:cubicBezTo>
                    <a:pt x="0" y="0"/>
                    <a:pt x="0" y="0"/>
                    <a:pt x="2" y="0"/>
                  </a:cubicBezTo>
                  <a:cubicBezTo>
                    <a:pt x="3" y="0"/>
                    <a:pt x="4" y="0"/>
                    <a:pt x="4" y="2"/>
                  </a:cubicBezTo>
                  <a:cubicBezTo>
                    <a:pt x="4" y="38"/>
                    <a:pt x="4" y="38"/>
                    <a:pt x="4" y="38"/>
                  </a:cubicBezTo>
                  <a:cubicBezTo>
                    <a:pt x="41" y="26"/>
                    <a:pt x="41" y="26"/>
                    <a:pt x="41" y="26"/>
                  </a:cubicBezTo>
                  <a:cubicBezTo>
                    <a:pt x="41" y="7"/>
                    <a:pt x="41" y="7"/>
                    <a:pt x="41" y="7"/>
                  </a:cubicBezTo>
                  <a:cubicBezTo>
                    <a:pt x="41" y="6"/>
                    <a:pt x="42" y="5"/>
                    <a:pt x="43" y="5"/>
                  </a:cubicBezTo>
                  <a:cubicBezTo>
                    <a:pt x="44" y="5"/>
                    <a:pt x="45" y="6"/>
                    <a:pt x="45" y="7"/>
                  </a:cubicBezTo>
                  <a:cubicBezTo>
                    <a:pt x="45" y="27"/>
                    <a:pt x="45" y="27"/>
                    <a:pt x="45" y="27"/>
                  </a:cubicBezTo>
                  <a:cubicBezTo>
                    <a:pt x="45" y="28"/>
                    <a:pt x="45" y="29"/>
                    <a:pt x="44" y="29"/>
                  </a:cubicBezTo>
                  <a:cubicBezTo>
                    <a:pt x="2" y="43"/>
                    <a:pt x="2" y="43"/>
                    <a:pt x="2" y="43"/>
                  </a:cubicBezTo>
                  <a:cubicBezTo>
                    <a:pt x="2" y="43"/>
                    <a:pt x="2" y="43"/>
                    <a:pt x="2"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47"/>
            <p:cNvSpPr>
              <a:spLocks noEditPoints="1"/>
            </p:cNvSpPr>
            <p:nvPr/>
          </p:nvSpPr>
          <p:spPr bwMode="auto">
            <a:xfrm>
              <a:off x="5287962" y="5223541"/>
              <a:ext cx="192088" cy="109538"/>
            </a:xfrm>
            <a:custGeom>
              <a:avLst/>
              <a:gdLst>
                <a:gd name="T0" fmla="*/ 14 w 51"/>
                <a:gd name="T1" fmla="*/ 29 h 29"/>
                <a:gd name="T2" fmla="*/ 13 w 51"/>
                <a:gd name="T3" fmla="*/ 28 h 29"/>
                <a:gd name="T4" fmla="*/ 1 w 51"/>
                <a:gd name="T5" fmla="*/ 18 h 29"/>
                <a:gd name="T6" fmla="*/ 0 w 51"/>
                <a:gd name="T7" fmla="*/ 16 h 29"/>
                <a:gd name="T8" fmla="*/ 1 w 51"/>
                <a:gd name="T9" fmla="*/ 14 h 29"/>
                <a:gd name="T10" fmla="*/ 36 w 51"/>
                <a:gd name="T11" fmla="*/ 1 h 29"/>
                <a:gd name="T12" fmla="*/ 38 w 51"/>
                <a:gd name="T13" fmla="*/ 1 h 29"/>
                <a:gd name="T14" fmla="*/ 50 w 51"/>
                <a:gd name="T15" fmla="*/ 11 h 29"/>
                <a:gd name="T16" fmla="*/ 51 w 51"/>
                <a:gd name="T17" fmla="*/ 13 h 29"/>
                <a:gd name="T18" fmla="*/ 50 w 51"/>
                <a:gd name="T19" fmla="*/ 15 h 29"/>
                <a:gd name="T20" fmla="*/ 15 w 51"/>
                <a:gd name="T21" fmla="*/ 29 h 29"/>
                <a:gd name="T22" fmla="*/ 14 w 51"/>
                <a:gd name="T23" fmla="*/ 29 h 29"/>
                <a:gd name="T24" fmla="*/ 6 w 51"/>
                <a:gd name="T25" fmla="*/ 17 h 29"/>
                <a:gd name="T26" fmla="*/ 15 w 51"/>
                <a:gd name="T27" fmla="*/ 25 h 29"/>
                <a:gd name="T28" fmla="*/ 45 w 51"/>
                <a:gd name="T29" fmla="*/ 12 h 29"/>
                <a:gd name="T30" fmla="*/ 36 w 51"/>
                <a:gd name="T31" fmla="*/ 5 h 29"/>
                <a:gd name="T32" fmla="*/ 6 w 51"/>
                <a:gd name="T33"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9">
                  <a:moveTo>
                    <a:pt x="14" y="29"/>
                  </a:moveTo>
                  <a:cubicBezTo>
                    <a:pt x="14" y="29"/>
                    <a:pt x="13" y="29"/>
                    <a:pt x="13" y="28"/>
                  </a:cubicBezTo>
                  <a:cubicBezTo>
                    <a:pt x="1" y="18"/>
                    <a:pt x="1" y="18"/>
                    <a:pt x="1" y="18"/>
                  </a:cubicBezTo>
                  <a:cubicBezTo>
                    <a:pt x="0" y="17"/>
                    <a:pt x="0" y="17"/>
                    <a:pt x="0" y="16"/>
                  </a:cubicBezTo>
                  <a:cubicBezTo>
                    <a:pt x="0" y="15"/>
                    <a:pt x="1" y="15"/>
                    <a:pt x="1" y="14"/>
                  </a:cubicBezTo>
                  <a:cubicBezTo>
                    <a:pt x="36" y="1"/>
                    <a:pt x="36" y="1"/>
                    <a:pt x="36" y="1"/>
                  </a:cubicBezTo>
                  <a:cubicBezTo>
                    <a:pt x="37" y="0"/>
                    <a:pt x="38" y="0"/>
                    <a:pt x="38" y="1"/>
                  </a:cubicBezTo>
                  <a:cubicBezTo>
                    <a:pt x="50" y="11"/>
                    <a:pt x="50" y="11"/>
                    <a:pt x="50" y="11"/>
                  </a:cubicBezTo>
                  <a:cubicBezTo>
                    <a:pt x="51" y="12"/>
                    <a:pt x="51" y="13"/>
                    <a:pt x="51" y="13"/>
                  </a:cubicBezTo>
                  <a:cubicBezTo>
                    <a:pt x="51" y="14"/>
                    <a:pt x="50" y="15"/>
                    <a:pt x="50" y="15"/>
                  </a:cubicBezTo>
                  <a:cubicBezTo>
                    <a:pt x="15" y="29"/>
                    <a:pt x="15" y="29"/>
                    <a:pt x="15" y="29"/>
                  </a:cubicBezTo>
                  <a:cubicBezTo>
                    <a:pt x="15" y="29"/>
                    <a:pt x="15" y="29"/>
                    <a:pt x="14" y="29"/>
                  </a:cubicBezTo>
                  <a:close/>
                  <a:moveTo>
                    <a:pt x="6" y="17"/>
                  </a:moveTo>
                  <a:cubicBezTo>
                    <a:pt x="15" y="25"/>
                    <a:pt x="15" y="25"/>
                    <a:pt x="15" y="25"/>
                  </a:cubicBezTo>
                  <a:cubicBezTo>
                    <a:pt x="45" y="12"/>
                    <a:pt x="45" y="12"/>
                    <a:pt x="45" y="12"/>
                  </a:cubicBezTo>
                  <a:cubicBezTo>
                    <a:pt x="36" y="5"/>
                    <a:pt x="36" y="5"/>
                    <a:pt x="36" y="5"/>
                  </a:cubicBezTo>
                  <a:cubicBezTo>
                    <a:pt x="6" y="17"/>
                    <a:pt x="6" y="17"/>
                    <a:pt x="6"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48"/>
            <p:cNvSpPr>
              <a:spLocks noEditPoints="1"/>
            </p:cNvSpPr>
            <p:nvPr/>
          </p:nvSpPr>
          <p:spPr bwMode="auto">
            <a:xfrm>
              <a:off x="5273675" y="5114003"/>
              <a:ext cx="192088" cy="109538"/>
            </a:xfrm>
            <a:custGeom>
              <a:avLst/>
              <a:gdLst>
                <a:gd name="T0" fmla="*/ 37 w 51"/>
                <a:gd name="T1" fmla="*/ 29 h 29"/>
                <a:gd name="T2" fmla="*/ 37 w 51"/>
                <a:gd name="T3" fmla="*/ 29 h 29"/>
                <a:gd name="T4" fmla="*/ 2 w 51"/>
                <a:gd name="T5" fmla="*/ 15 h 29"/>
                <a:gd name="T6" fmla="*/ 0 w 51"/>
                <a:gd name="T7" fmla="*/ 14 h 29"/>
                <a:gd name="T8" fmla="*/ 1 w 51"/>
                <a:gd name="T9" fmla="*/ 12 h 29"/>
                <a:gd name="T10" fmla="*/ 13 w 51"/>
                <a:gd name="T11" fmla="*/ 0 h 29"/>
                <a:gd name="T12" fmla="*/ 15 w 51"/>
                <a:gd name="T13" fmla="*/ 0 h 29"/>
                <a:gd name="T14" fmla="*/ 50 w 51"/>
                <a:gd name="T15" fmla="*/ 14 h 29"/>
                <a:gd name="T16" fmla="*/ 51 w 51"/>
                <a:gd name="T17" fmla="*/ 15 h 29"/>
                <a:gd name="T18" fmla="*/ 51 w 51"/>
                <a:gd name="T19" fmla="*/ 17 h 29"/>
                <a:gd name="T20" fmla="*/ 39 w 51"/>
                <a:gd name="T21" fmla="*/ 29 h 29"/>
                <a:gd name="T22" fmla="*/ 37 w 51"/>
                <a:gd name="T23" fmla="*/ 29 h 29"/>
                <a:gd name="T24" fmla="*/ 6 w 51"/>
                <a:gd name="T25" fmla="*/ 13 h 29"/>
                <a:gd name="T26" fmla="*/ 37 w 51"/>
                <a:gd name="T27" fmla="*/ 25 h 29"/>
                <a:gd name="T28" fmla="*/ 46 w 51"/>
                <a:gd name="T29" fmla="*/ 17 h 29"/>
                <a:gd name="T30" fmla="*/ 15 w 51"/>
                <a:gd name="T31" fmla="*/ 4 h 29"/>
                <a:gd name="T32" fmla="*/ 6 w 51"/>
                <a:gd name="T33" fmla="*/ 1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9">
                  <a:moveTo>
                    <a:pt x="37" y="29"/>
                  </a:moveTo>
                  <a:cubicBezTo>
                    <a:pt x="37" y="29"/>
                    <a:pt x="37" y="29"/>
                    <a:pt x="37" y="29"/>
                  </a:cubicBezTo>
                  <a:cubicBezTo>
                    <a:pt x="2" y="15"/>
                    <a:pt x="2" y="15"/>
                    <a:pt x="2" y="15"/>
                  </a:cubicBezTo>
                  <a:cubicBezTo>
                    <a:pt x="1" y="15"/>
                    <a:pt x="1" y="15"/>
                    <a:pt x="0" y="14"/>
                  </a:cubicBezTo>
                  <a:cubicBezTo>
                    <a:pt x="0" y="13"/>
                    <a:pt x="1" y="13"/>
                    <a:pt x="1" y="12"/>
                  </a:cubicBezTo>
                  <a:cubicBezTo>
                    <a:pt x="13" y="0"/>
                    <a:pt x="13" y="0"/>
                    <a:pt x="13" y="0"/>
                  </a:cubicBezTo>
                  <a:cubicBezTo>
                    <a:pt x="14" y="0"/>
                    <a:pt x="14" y="0"/>
                    <a:pt x="15" y="0"/>
                  </a:cubicBezTo>
                  <a:cubicBezTo>
                    <a:pt x="50" y="14"/>
                    <a:pt x="50" y="14"/>
                    <a:pt x="50" y="14"/>
                  </a:cubicBezTo>
                  <a:cubicBezTo>
                    <a:pt x="51" y="14"/>
                    <a:pt x="51" y="15"/>
                    <a:pt x="51" y="15"/>
                  </a:cubicBezTo>
                  <a:cubicBezTo>
                    <a:pt x="51" y="16"/>
                    <a:pt x="51" y="17"/>
                    <a:pt x="51" y="17"/>
                  </a:cubicBezTo>
                  <a:cubicBezTo>
                    <a:pt x="39" y="29"/>
                    <a:pt x="39" y="29"/>
                    <a:pt x="39" y="29"/>
                  </a:cubicBezTo>
                  <a:cubicBezTo>
                    <a:pt x="38" y="29"/>
                    <a:pt x="38" y="29"/>
                    <a:pt x="37" y="29"/>
                  </a:cubicBezTo>
                  <a:close/>
                  <a:moveTo>
                    <a:pt x="6" y="13"/>
                  </a:moveTo>
                  <a:cubicBezTo>
                    <a:pt x="37" y="25"/>
                    <a:pt x="37" y="25"/>
                    <a:pt x="37" y="25"/>
                  </a:cubicBezTo>
                  <a:cubicBezTo>
                    <a:pt x="46" y="17"/>
                    <a:pt x="46" y="17"/>
                    <a:pt x="46" y="17"/>
                  </a:cubicBezTo>
                  <a:cubicBezTo>
                    <a:pt x="15" y="4"/>
                    <a:pt x="15" y="4"/>
                    <a:pt x="15" y="4"/>
                  </a:cubicBezTo>
                  <a:cubicBezTo>
                    <a:pt x="6" y="13"/>
                    <a:pt x="6" y="13"/>
                    <a:pt x="6"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49"/>
            <p:cNvSpPr/>
            <p:nvPr/>
          </p:nvSpPr>
          <p:spPr bwMode="auto">
            <a:xfrm>
              <a:off x="5127625" y="5306091"/>
              <a:ext cx="134938" cy="139700"/>
            </a:xfrm>
            <a:custGeom>
              <a:avLst/>
              <a:gdLst>
                <a:gd name="T0" fmla="*/ 34 w 36"/>
                <a:gd name="T1" fmla="*/ 37 h 37"/>
                <a:gd name="T2" fmla="*/ 33 w 36"/>
                <a:gd name="T3" fmla="*/ 37 h 37"/>
                <a:gd name="T4" fmla="*/ 1 w 36"/>
                <a:gd name="T5" fmla="*/ 23 h 37"/>
                <a:gd name="T6" fmla="*/ 0 w 36"/>
                <a:gd name="T7" fmla="*/ 21 h 37"/>
                <a:gd name="T8" fmla="*/ 0 w 36"/>
                <a:gd name="T9" fmla="*/ 2 h 37"/>
                <a:gd name="T10" fmla="*/ 2 w 36"/>
                <a:gd name="T11" fmla="*/ 0 h 37"/>
                <a:gd name="T12" fmla="*/ 4 w 36"/>
                <a:gd name="T13" fmla="*/ 2 h 37"/>
                <a:gd name="T14" fmla="*/ 4 w 36"/>
                <a:gd name="T15" fmla="*/ 20 h 37"/>
                <a:gd name="T16" fmla="*/ 35 w 36"/>
                <a:gd name="T17" fmla="*/ 33 h 37"/>
                <a:gd name="T18" fmla="*/ 36 w 36"/>
                <a:gd name="T19" fmla="*/ 35 h 37"/>
                <a:gd name="T20" fmla="*/ 34 w 36"/>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37">
                  <a:moveTo>
                    <a:pt x="34" y="37"/>
                  </a:moveTo>
                  <a:cubicBezTo>
                    <a:pt x="34" y="37"/>
                    <a:pt x="33" y="37"/>
                    <a:pt x="33" y="37"/>
                  </a:cubicBezTo>
                  <a:cubicBezTo>
                    <a:pt x="1" y="23"/>
                    <a:pt x="1" y="23"/>
                    <a:pt x="1" y="23"/>
                  </a:cubicBezTo>
                  <a:cubicBezTo>
                    <a:pt x="0" y="23"/>
                    <a:pt x="0" y="22"/>
                    <a:pt x="0" y="21"/>
                  </a:cubicBezTo>
                  <a:cubicBezTo>
                    <a:pt x="0" y="2"/>
                    <a:pt x="0" y="2"/>
                    <a:pt x="0" y="2"/>
                  </a:cubicBezTo>
                  <a:cubicBezTo>
                    <a:pt x="0" y="1"/>
                    <a:pt x="1" y="0"/>
                    <a:pt x="2" y="0"/>
                  </a:cubicBezTo>
                  <a:cubicBezTo>
                    <a:pt x="3" y="0"/>
                    <a:pt x="4" y="1"/>
                    <a:pt x="4" y="2"/>
                  </a:cubicBezTo>
                  <a:cubicBezTo>
                    <a:pt x="4" y="20"/>
                    <a:pt x="4" y="20"/>
                    <a:pt x="4" y="20"/>
                  </a:cubicBezTo>
                  <a:cubicBezTo>
                    <a:pt x="35" y="33"/>
                    <a:pt x="35" y="33"/>
                    <a:pt x="35" y="33"/>
                  </a:cubicBezTo>
                  <a:cubicBezTo>
                    <a:pt x="36" y="33"/>
                    <a:pt x="36" y="34"/>
                    <a:pt x="36" y="35"/>
                  </a:cubicBezTo>
                  <a:cubicBezTo>
                    <a:pt x="35" y="36"/>
                    <a:pt x="35" y="37"/>
                    <a:pt x="34"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50"/>
            <p:cNvSpPr>
              <a:spLocks noEditPoints="1"/>
            </p:cNvSpPr>
            <p:nvPr/>
          </p:nvSpPr>
          <p:spPr bwMode="auto">
            <a:xfrm>
              <a:off x="5075237" y="5226716"/>
              <a:ext cx="190500" cy="112713"/>
            </a:xfrm>
            <a:custGeom>
              <a:avLst/>
              <a:gdLst>
                <a:gd name="T0" fmla="*/ 37 w 51"/>
                <a:gd name="T1" fmla="*/ 30 h 30"/>
                <a:gd name="T2" fmla="*/ 36 w 51"/>
                <a:gd name="T3" fmla="*/ 30 h 30"/>
                <a:gd name="T4" fmla="*/ 1 w 51"/>
                <a:gd name="T5" fmla="*/ 16 h 30"/>
                <a:gd name="T6" fmla="*/ 0 w 51"/>
                <a:gd name="T7" fmla="*/ 15 h 30"/>
                <a:gd name="T8" fmla="*/ 0 w 51"/>
                <a:gd name="T9" fmla="*/ 13 h 30"/>
                <a:gd name="T10" fmla="*/ 12 w 51"/>
                <a:gd name="T11" fmla="*/ 1 h 30"/>
                <a:gd name="T12" fmla="*/ 14 w 51"/>
                <a:gd name="T13" fmla="*/ 1 h 30"/>
                <a:gd name="T14" fmla="*/ 49 w 51"/>
                <a:gd name="T15" fmla="*/ 15 h 30"/>
                <a:gd name="T16" fmla="*/ 51 w 51"/>
                <a:gd name="T17" fmla="*/ 16 h 30"/>
                <a:gd name="T18" fmla="*/ 50 w 51"/>
                <a:gd name="T19" fmla="*/ 18 h 30"/>
                <a:gd name="T20" fmla="*/ 38 w 51"/>
                <a:gd name="T21" fmla="*/ 30 h 30"/>
                <a:gd name="T22" fmla="*/ 37 w 51"/>
                <a:gd name="T23" fmla="*/ 30 h 30"/>
                <a:gd name="T24" fmla="*/ 5 w 51"/>
                <a:gd name="T25" fmla="*/ 13 h 30"/>
                <a:gd name="T26" fmla="*/ 36 w 51"/>
                <a:gd name="T27" fmla="*/ 26 h 30"/>
                <a:gd name="T28" fmla="*/ 45 w 51"/>
                <a:gd name="T29" fmla="*/ 17 h 30"/>
                <a:gd name="T30" fmla="*/ 14 w 51"/>
                <a:gd name="T31" fmla="*/ 5 h 30"/>
                <a:gd name="T32" fmla="*/ 5 w 51"/>
                <a:gd name="T3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30">
                  <a:moveTo>
                    <a:pt x="37" y="30"/>
                  </a:moveTo>
                  <a:cubicBezTo>
                    <a:pt x="36" y="30"/>
                    <a:pt x="36" y="30"/>
                    <a:pt x="36" y="30"/>
                  </a:cubicBezTo>
                  <a:cubicBezTo>
                    <a:pt x="1" y="16"/>
                    <a:pt x="1" y="16"/>
                    <a:pt x="1" y="16"/>
                  </a:cubicBezTo>
                  <a:cubicBezTo>
                    <a:pt x="0" y="16"/>
                    <a:pt x="0" y="15"/>
                    <a:pt x="0" y="15"/>
                  </a:cubicBezTo>
                  <a:cubicBezTo>
                    <a:pt x="0" y="14"/>
                    <a:pt x="0" y="13"/>
                    <a:pt x="0" y="13"/>
                  </a:cubicBezTo>
                  <a:cubicBezTo>
                    <a:pt x="12" y="1"/>
                    <a:pt x="12" y="1"/>
                    <a:pt x="12" y="1"/>
                  </a:cubicBezTo>
                  <a:cubicBezTo>
                    <a:pt x="13" y="1"/>
                    <a:pt x="14" y="0"/>
                    <a:pt x="14" y="1"/>
                  </a:cubicBezTo>
                  <a:cubicBezTo>
                    <a:pt x="49" y="15"/>
                    <a:pt x="49" y="15"/>
                    <a:pt x="49" y="15"/>
                  </a:cubicBezTo>
                  <a:cubicBezTo>
                    <a:pt x="50" y="15"/>
                    <a:pt x="50" y="15"/>
                    <a:pt x="51" y="16"/>
                  </a:cubicBezTo>
                  <a:cubicBezTo>
                    <a:pt x="51" y="17"/>
                    <a:pt x="50" y="17"/>
                    <a:pt x="50" y="18"/>
                  </a:cubicBezTo>
                  <a:cubicBezTo>
                    <a:pt x="38" y="30"/>
                    <a:pt x="38" y="30"/>
                    <a:pt x="38" y="30"/>
                  </a:cubicBezTo>
                  <a:cubicBezTo>
                    <a:pt x="38" y="30"/>
                    <a:pt x="37" y="30"/>
                    <a:pt x="37" y="30"/>
                  </a:cubicBezTo>
                  <a:close/>
                  <a:moveTo>
                    <a:pt x="5" y="13"/>
                  </a:moveTo>
                  <a:cubicBezTo>
                    <a:pt x="36" y="26"/>
                    <a:pt x="36" y="26"/>
                    <a:pt x="36" y="26"/>
                  </a:cubicBezTo>
                  <a:cubicBezTo>
                    <a:pt x="45" y="17"/>
                    <a:pt x="45" y="17"/>
                    <a:pt x="45" y="17"/>
                  </a:cubicBezTo>
                  <a:cubicBezTo>
                    <a:pt x="14" y="5"/>
                    <a:pt x="14" y="5"/>
                    <a:pt x="14" y="5"/>
                  </a:cubicBezTo>
                  <a:cubicBezTo>
                    <a:pt x="5" y="13"/>
                    <a:pt x="5" y="13"/>
                    <a:pt x="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1960793" cy="400110"/>
          </a:xfrm>
          <a:prstGeom prst="rect">
            <a:avLst/>
          </a:prstGeom>
        </p:spPr>
        <p:txBody>
          <a:bodyPr wrap="none">
            <a:spAutoFit/>
          </a:bodyPr>
          <a:lstStyle/>
          <a:p>
            <a:r>
              <a:rPr lang="en-US" altLang="zh-CN" sz="2000" b="1" dirty="0">
                <a:solidFill>
                  <a:schemeClr val="tx1">
                    <a:lumMod val="75000"/>
                    <a:lumOff val="25000"/>
                  </a:schemeClr>
                </a:solidFill>
              </a:rPr>
              <a:t>UML</a:t>
            </a:r>
            <a:r>
              <a:rPr lang="zh-CN" altLang="en-US" sz="2000" b="1" dirty="0">
                <a:solidFill>
                  <a:schemeClr val="tx1">
                    <a:lumMod val="75000"/>
                    <a:lumOff val="25000"/>
                  </a:schemeClr>
                </a:solidFill>
              </a:rPr>
              <a:t>的</a:t>
            </a:r>
            <a:r>
              <a:rPr lang="en-US" altLang="zh-CN" sz="2000" b="1" dirty="0">
                <a:solidFill>
                  <a:schemeClr val="tx1">
                    <a:lumMod val="75000"/>
                    <a:lumOff val="25000"/>
                  </a:schemeClr>
                </a:solidFill>
              </a:rPr>
              <a:t>4+1</a:t>
            </a:r>
            <a:r>
              <a:rPr lang="zh-CN" altLang="en-US" sz="2000" b="1" dirty="0">
                <a:solidFill>
                  <a:schemeClr val="tx1">
                    <a:lumMod val="75000"/>
                    <a:lumOff val="25000"/>
                  </a:schemeClr>
                </a:solidFill>
              </a:rPr>
              <a:t>视图</a:t>
            </a:r>
          </a:p>
        </p:txBody>
      </p:sp>
      <p:sp>
        <p:nvSpPr>
          <p:cNvPr id="36" name="矩形 35"/>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44" name="文本框 5">
            <a:extLst>
              <a:ext uri="{FF2B5EF4-FFF2-40B4-BE49-F238E27FC236}">
                <a16:creationId xmlns:a16="http://schemas.microsoft.com/office/drawing/2014/main" id="{A783B2CD-BBEA-4928-BA0D-D8810A170A4E}"/>
              </a:ext>
            </a:extLst>
          </p:cNvPr>
          <p:cNvSpPr txBox="1"/>
          <p:nvPr/>
        </p:nvSpPr>
        <p:spPr>
          <a:xfrm>
            <a:off x="1344023" y="1497167"/>
            <a:ext cx="1430200" cy="646331"/>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Logical View</a:t>
            </a:r>
          </a:p>
          <a:p>
            <a:r>
              <a:rPr lang="en-US" altLang="zh-CN" dirty="0"/>
              <a:t>   (</a:t>
            </a:r>
            <a:r>
              <a:rPr lang="zh-CN" altLang="en-US" dirty="0"/>
              <a:t>逻辑视图</a:t>
            </a:r>
            <a:r>
              <a:rPr lang="en-US" altLang="zh-CN" dirty="0"/>
              <a:t>)</a:t>
            </a:r>
            <a:endParaRPr lang="zh-CN" altLang="en-US" dirty="0"/>
          </a:p>
        </p:txBody>
      </p:sp>
      <p:sp>
        <p:nvSpPr>
          <p:cNvPr id="45" name="矩形 44">
            <a:extLst>
              <a:ext uri="{FF2B5EF4-FFF2-40B4-BE49-F238E27FC236}">
                <a16:creationId xmlns:a16="http://schemas.microsoft.com/office/drawing/2014/main" id="{14C4E070-2445-45AD-92B3-4CFA12A60D15}"/>
              </a:ext>
            </a:extLst>
          </p:cNvPr>
          <p:cNvSpPr/>
          <p:nvPr/>
        </p:nvSpPr>
        <p:spPr>
          <a:xfrm>
            <a:off x="3733800" y="1370336"/>
            <a:ext cx="6096000" cy="1754326"/>
          </a:xfrm>
          <a:prstGeom prst="rect">
            <a:avLst/>
          </a:prstGeom>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主要描述系统的</a:t>
            </a:r>
            <a:r>
              <a:rPr lang="zh-CN" altLang="en-US" dirty="0">
                <a:solidFill>
                  <a:srgbClr val="FF0000"/>
                </a:solidFill>
              </a:rPr>
              <a:t>功能需求</a:t>
            </a:r>
            <a:r>
              <a:rPr lang="zh-CN" altLang="en-US" dirty="0"/>
              <a:t>，及系统应该为用户服务提供的功能。</a:t>
            </a:r>
            <a:endParaRPr lang="en-US" altLang="zh-CN" dirty="0"/>
          </a:p>
          <a:p>
            <a:endParaRPr lang="en-US" altLang="zh-CN" dirty="0"/>
          </a:p>
          <a:p>
            <a:r>
              <a:rPr lang="zh-CN" altLang="en-US" dirty="0"/>
              <a:t>在逻辑视图中，系统将分解成一系列的功能抽象、功能分解与功能分析。</a:t>
            </a:r>
            <a:endParaRPr lang="en-US" altLang="zh-CN" dirty="0"/>
          </a:p>
          <a:p>
            <a:endParaRPr lang="en-US" altLang="zh-CN" dirty="0"/>
          </a:p>
        </p:txBody>
      </p:sp>
      <p:sp>
        <p:nvSpPr>
          <p:cNvPr id="46" name="文本框 6">
            <a:extLst>
              <a:ext uri="{FF2B5EF4-FFF2-40B4-BE49-F238E27FC236}">
                <a16:creationId xmlns:a16="http://schemas.microsoft.com/office/drawing/2014/main" id="{37884C18-7217-4F2A-9299-CD13335DE381}"/>
              </a:ext>
            </a:extLst>
          </p:cNvPr>
          <p:cNvSpPr txBox="1"/>
          <p:nvPr/>
        </p:nvSpPr>
        <p:spPr>
          <a:xfrm>
            <a:off x="1226820" y="4714502"/>
            <a:ext cx="1470274" cy="646331"/>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Process View</a:t>
            </a:r>
          </a:p>
          <a:p>
            <a:r>
              <a:rPr lang="en-US" altLang="zh-CN" dirty="0"/>
              <a:t>  (</a:t>
            </a:r>
            <a:r>
              <a:rPr lang="zh-CN" altLang="en-US" dirty="0"/>
              <a:t>过程视图</a:t>
            </a:r>
            <a:r>
              <a:rPr lang="en-US" altLang="zh-CN" dirty="0"/>
              <a:t>)</a:t>
            </a:r>
            <a:endParaRPr lang="zh-CN" altLang="en-US" dirty="0"/>
          </a:p>
        </p:txBody>
      </p:sp>
      <p:sp>
        <p:nvSpPr>
          <p:cNvPr id="47" name="矩形 46">
            <a:extLst>
              <a:ext uri="{FF2B5EF4-FFF2-40B4-BE49-F238E27FC236}">
                <a16:creationId xmlns:a16="http://schemas.microsoft.com/office/drawing/2014/main" id="{627EF956-F9C9-4635-8D47-074F5C042CD8}"/>
              </a:ext>
            </a:extLst>
          </p:cNvPr>
          <p:cNvSpPr/>
          <p:nvPr/>
        </p:nvSpPr>
        <p:spPr>
          <a:xfrm>
            <a:off x="3733800" y="4160504"/>
            <a:ext cx="7629340" cy="1754326"/>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过程架构考虑一些</a:t>
            </a:r>
            <a:r>
              <a:rPr lang="zh-CN" altLang="en-US" dirty="0">
                <a:solidFill>
                  <a:srgbClr val="FF0000"/>
                </a:solidFill>
              </a:rPr>
              <a:t>非功能性的需求</a:t>
            </a:r>
            <a:r>
              <a:rPr lang="zh-CN" altLang="en-US" dirty="0"/>
              <a:t>，如性能和可用性。</a:t>
            </a:r>
            <a:endParaRPr lang="en-US" altLang="zh-CN" dirty="0"/>
          </a:p>
          <a:p>
            <a:endParaRPr lang="en-US" altLang="zh-CN" dirty="0"/>
          </a:p>
          <a:p>
            <a:r>
              <a:rPr lang="zh-CN" altLang="en-US" dirty="0"/>
              <a:t>它解决并发性、分布性、系统完整性、容错性的问题，以及逻辑视图的主要抽象如何与进程结构相配合在一起，</a:t>
            </a:r>
            <a:endParaRPr lang="en-US" altLang="zh-CN" dirty="0"/>
          </a:p>
          <a:p>
            <a:r>
              <a:rPr lang="zh-CN" altLang="en-US" dirty="0"/>
              <a:t>（比如定义逻辑视图中的各个类的具体操作是在哪一个线程（Thread）中被执行）</a:t>
            </a:r>
            <a:endParaRPr lang="en-US" altLang="zh-CN" dirty="0"/>
          </a:p>
        </p:txBody>
      </p:sp>
    </p:spTree>
    <p:extLst>
      <p:ext uri="{BB962C8B-B14F-4D97-AF65-F5344CB8AC3E}">
        <p14:creationId xmlns:p14="http://schemas.microsoft.com/office/powerpoint/2010/main" val="2355463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1960793" cy="400110"/>
          </a:xfrm>
          <a:prstGeom prst="rect">
            <a:avLst/>
          </a:prstGeom>
        </p:spPr>
        <p:txBody>
          <a:bodyPr wrap="none">
            <a:spAutoFit/>
          </a:bodyPr>
          <a:lstStyle/>
          <a:p>
            <a:r>
              <a:rPr lang="en-US" altLang="zh-CN" sz="2000" b="1" dirty="0">
                <a:solidFill>
                  <a:schemeClr val="tx1">
                    <a:lumMod val="75000"/>
                    <a:lumOff val="25000"/>
                  </a:schemeClr>
                </a:solidFill>
              </a:rPr>
              <a:t>UML</a:t>
            </a:r>
            <a:r>
              <a:rPr lang="zh-CN" altLang="en-US" sz="2000" b="1" dirty="0">
                <a:solidFill>
                  <a:schemeClr val="tx1">
                    <a:lumMod val="75000"/>
                    <a:lumOff val="25000"/>
                  </a:schemeClr>
                </a:solidFill>
              </a:rPr>
              <a:t>的</a:t>
            </a:r>
            <a:r>
              <a:rPr lang="en-US" altLang="zh-CN" sz="2000" b="1" dirty="0">
                <a:solidFill>
                  <a:schemeClr val="tx1">
                    <a:lumMod val="75000"/>
                    <a:lumOff val="25000"/>
                  </a:schemeClr>
                </a:solidFill>
              </a:rPr>
              <a:t>4+1</a:t>
            </a:r>
            <a:r>
              <a:rPr lang="zh-CN" altLang="en-US" sz="2000" b="1" dirty="0">
                <a:solidFill>
                  <a:schemeClr val="tx1">
                    <a:lumMod val="75000"/>
                    <a:lumOff val="25000"/>
                  </a:schemeClr>
                </a:solidFill>
              </a:rPr>
              <a:t>视图</a:t>
            </a:r>
          </a:p>
        </p:txBody>
      </p:sp>
      <p:sp>
        <p:nvSpPr>
          <p:cNvPr id="36" name="矩形 35"/>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44" name="文本框 5">
            <a:extLst>
              <a:ext uri="{FF2B5EF4-FFF2-40B4-BE49-F238E27FC236}">
                <a16:creationId xmlns:a16="http://schemas.microsoft.com/office/drawing/2014/main" id="{A783B2CD-BBEA-4928-BA0D-D8810A170A4E}"/>
              </a:ext>
            </a:extLst>
          </p:cNvPr>
          <p:cNvSpPr txBox="1"/>
          <p:nvPr/>
        </p:nvSpPr>
        <p:spPr>
          <a:xfrm>
            <a:off x="1344023" y="1497167"/>
            <a:ext cx="2361544" cy="646331"/>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err="1"/>
              <a:t>Implementtation</a:t>
            </a:r>
            <a:r>
              <a:rPr lang="en-US" altLang="zh-CN" dirty="0"/>
              <a:t> View</a:t>
            </a:r>
          </a:p>
          <a:p>
            <a:r>
              <a:rPr lang="en-US" altLang="zh-CN" dirty="0"/>
              <a:t>          (</a:t>
            </a:r>
            <a:r>
              <a:rPr lang="zh-CN" altLang="en-US" dirty="0"/>
              <a:t>实现视图</a:t>
            </a:r>
            <a:r>
              <a:rPr lang="en-US" altLang="zh-CN" dirty="0"/>
              <a:t>)</a:t>
            </a:r>
            <a:endParaRPr lang="zh-CN" altLang="en-US" dirty="0"/>
          </a:p>
        </p:txBody>
      </p:sp>
      <p:sp>
        <p:nvSpPr>
          <p:cNvPr id="45" name="矩形 44">
            <a:extLst>
              <a:ext uri="{FF2B5EF4-FFF2-40B4-BE49-F238E27FC236}">
                <a16:creationId xmlns:a16="http://schemas.microsoft.com/office/drawing/2014/main" id="{14C4E070-2445-45AD-92B3-4CFA12A60D15}"/>
              </a:ext>
            </a:extLst>
          </p:cNvPr>
          <p:cNvSpPr/>
          <p:nvPr/>
        </p:nvSpPr>
        <p:spPr>
          <a:xfrm>
            <a:off x="4500470" y="1497166"/>
            <a:ext cx="6096000" cy="646331"/>
          </a:xfrm>
          <a:prstGeom prst="rect">
            <a:avLst/>
          </a:prstGeom>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描述了在开发环境中软件的</a:t>
            </a:r>
            <a:r>
              <a:rPr lang="zh-CN" altLang="en-US" dirty="0">
                <a:solidFill>
                  <a:srgbClr val="FF0000"/>
                </a:solidFill>
              </a:rPr>
              <a:t>静态组织结构</a:t>
            </a:r>
            <a:r>
              <a:rPr lang="zh-CN" altLang="en-US" dirty="0"/>
              <a:t>，即关注软件开发环境下实际模块的组织，服务于软件编程人员。</a:t>
            </a:r>
            <a:endParaRPr lang="en-US" altLang="zh-CN" dirty="0"/>
          </a:p>
        </p:txBody>
      </p:sp>
      <p:sp>
        <p:nvSpPr>
          <p:cNvPr id="46" name="文本框 6">
            <a:extLst>
              <a:ext uri="{FF2B5EF4-FFF2-40B4-BE49-F238E27FC236}">
                <a16:creationId xmlns:a16="http://schemas.microsoft.com/office/drawing/2014/main" id="{37884C18-7217-4F2A-9299-CD13335DE381}"/>
              </a:ext>
            </a:extLst>
          </p:cNvPr>
          <p:cNvSpPr txBox="1"/>
          <p:nvPr/>
        </p:nvSpPr>
        <p:spPr>
          <a:xfrm>
            <a:off x="1474667" y="4815823"/>
            <a:ext cx="1935145" cy="646331"/>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Deployment View</a:t>
            </a:r>
          </a:p>
          <a:p>
            <a:r>
              <a:rPr lang="en-US" altLang="zh-CN" dirty="0"/>
              <a:t>       (</a:t>
            </a:r>
            <a:r>
              <a:rPr lang="zh-CN" altLang="en-US" dirty="0"/>
              <a:t>部署视图</a:t>
            </a:r>
            <a:r>
              <a:rPr lang="en-US" altLang="zh-CN" dirty="0"/>
              <a:t>)</a:t>
            </a:r>
            <a:endParaRPr lang="zh-CN" altLang="en-US" dirty="0"/>
          </a:p>
        </p:txBody>
      </p:sp>
      <p:sp>
        <p:nvSpPr>
          <p:cNvPr id="47" name="矩形 46">
            <a:extLst>
              <a:ext uri="{FF2B5EF4-FFF2-40B4-BE49-F238E27FC236}">
                <a16:creationId xmlns:a16="http://schemas.microsoft.com/office/drawing/2014/main" id="{627EF956-F9C9-4635-8D47-074F5C042CD8}"/>
              </a:ext>
            </a:extLst>
          </p:cNvPr>
          <p:cNvSpPr/>
          <p:nvPr/>
        </p:nvSpPr>
        <p:spPr>
          <a:xfrm>
            <a:off x="4500470" y="4815824"/>
            <a:ext cx="7629340" cy="64633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rgbClr val="4F4F4F"/>
                </a:solidFill>
                <a:latin typeface="-apple-system"/>
              </a:rPr>
              <a:t>主要</a:t>
            </a:r>
            <a:r>
              <a:rPr lang="zh-CN" altLang="en-US" b="1" dirty="0">
                <a:solidFill>
                  <a:srgbClr val="FF0000"/>
                </a:solidFill>
                <a:latin typeface="-apple-system"/>
              </a:rPr>
              <a:t>描述硬件配置</a:t>
            </a:r>
            <a:r>
              <a:rPr lang="zh-CN" altLang="en-US" dirty="0">
                <a:solidFill>
                  <a:srgbClr val="4F4F4F"/>
                </a:solidFill>
                <a:latin typeface="-apple-system"/>
              </a:rPr>
              <a:t>。服务于</a:t>
            </a:r>
            <a:r>
              <a:rPr lang="zh-CN" altLang="en-US" b="1" dirty="0">
                <a:solidFill>
                  <a:srgbClr val="4F4F4F"/>
                </a:solidFill>
                <a:latin typeface="-apple-system"/>
              </a:rPr>
              <a:t>系统工程人员</a:t>
            </a:r>
            <a:r>
              <a:rPr lang="zh-CN" altLang="en-US" dirty="0">
                <a:solidFill>
                  <a:srgbClr val="4F4F4F"/>
                </a:solidFill>
                <a:latin typeface="-apple-system"/>
              </a:rPr>
              <a:t>，解决系统的拓扑结构、系统安装、通信等问题。</a:t>
            </a:r>
            <a:endParaRPr lang="en-US" altLang="zh-CN" dirty="0">
              <a:solidFill>
                <a:srgbClr val="4F4F4F"/>
              </a:solidFill>
              <a:latin typeface="-apple-system"/>
            </a:endParaRPr>
          </a:p>
        </p:txBody>
      </p:sp>
      <p:sp>
        <p:nvSpPr>
          <p:cNvPr id="10" name="文本框 14">
            <a:extLst>
              <a:ext uri="{FF2B5EF4-FFF2-40B4-BE49-F238E27FC236}">
                <a16:creationId xmlns:a16="http://schemas.microsoft.com/office/drawing/2014/main" id="{8E5C1F81-9294-42AA-96B4-CE6845E43D3B}"/>
              </a:ext>
            </a:extLst>
          </p:cNvPr>
          <p:cNvSpPr txBox="1"/>
          <p:nvPr/>
        </p:nvSpPr>
        <p:spPr>
          <a:xfrm>
            <a:off x="1631760" y="3197617"/>
            <a:ext cx="1620957" cy="646331"/>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Use Case View</a:t>
            </a:r>
          </a:p>
          <a:p>
            <a:r>
              <a:rPr lang="en-US" altLang="zh-CN" dirty="0"/>
              <a:t>   (</a:t>
            </a:r>
            <a:r>
              <a:rPr lang="zh-CN" altLang="en-US" dirty="0"/>
              <a:t>用例视图</a:t>
            </a:r>
            <a:r>
              <a:rPr lang="en-US" altLang="zh-CN" dirty="0"/>
              <a:t>)</a:t>
            </a:r>
            <a:endParaRPr lang="zh-CN" altLang="en-US" dirty="0"/>
          </a:p>
        </p:txBody>
      </p:sp>
      <p:sp>
        <p:nvSpPr>
          <p:cNvPr id="11" name="矩形 10">
            <a:extLst>
              <a:ext uri="{FF2B5EF4-FFF2-40B4-BE49-F238E27FC236}">
                <a16:creationId xmlns:a16="http://schemas.microsoft.com/office/drawing/2014/main" id="{DB44F811-1E27-42D3-9A86-72B511B79252}"/>
              </a:ext>
            </a:extLst>
          </p:cNvPr>
          <p:cNvSpPr/>
          <p:nvPr/>
        </p:nvSpPr>
        <p:spPr>
          <a:xfrm>
            <a:off x="4231099" y="3186662"/>
            <a:ext cx="8168081" cy="92333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rgbClr val="FF0000"/>
                </a:solidFill>
              </a:rPr>
              <a:t>它综合所有的视图</a:t>
            </a:r>
            <a:r>
              <a:rPr lang="zh-CN" altLang="en-US" dirty="0"/>
              <a:t>。用于</a:t>
            </a:r>
            <a:r>
              <a:rPr lang="zh-CN" altLang="en-US" dirty="0">
                <a:solidFill>
                  <a:srgbClr val="FF0000"/>
                </a:solidFill>
              </a:rPr>
              <a:t>刻画构件之间的相互关系</a:t>
            </a:r>
            <a:r>
              <a:rPr lang="zh-CN" altLang="en-US" dirty="0"/>
              <a:t>，将四个视图有机地联系起来。</a:t>
            </a:r>
            <a:endParaRPr lang="en-US" altLang="zh-CN" dirty="0"/>
          </a:p>
          <a:p>
            <a:r>
              <a:rPr lang="zh-CN" altLang="en-US" dirty="0"/>
              <a:t>可以描述一个特定的视图内的构件关系，也可以描述不同视图间的构件关系。</a:t>
            </a:r>
            <a:r>
              <a:rPr lang="en-US" altLang="zh-CN" dirty="0"/>
              <a:t>  </a:t>
            </a:r>
            <a:endParaRPr lang="zh-CN" altLang="en-US" dirty="0"/>
          </a:p>
        </p:txBody>
      </p:sp>
    </p:spTree>
    <p:extLst>
      <p:ext uri="{BB962C8B-B14F-4D97-AF65-F5344CB8AC3E}">
        <p14:creationId xmlns:p14="http://schemas.microsoft.com/office/powerpoint/2010/main" val="1819286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1640193" cy="400110"/>
          </a:xfrm>
          <a:prstGeom prst="rect">
            <a:avLst/>
          </a:prstGeom>
        </p:spPr>
        <p:txBody>
          <a:bodyPr wrap="none">
            <a:spAutoFit/>
          </a:bodyPr>
          <a:lstStyle/>
          <a:p>
            <a:r>
              <a:rPr lang="en-US" altLang="zh-CN" sz="2000" b="1" dirty="0">
                <a:solidFill>
                  <a:schemeClr val="tx1">
                    <a:lumMod val="75000"/>
                    <a:lumOff val="25000"/>
                  </a:schemeClr>
                </a:solidFill>
              </a:rPr>
              <a:t>UML</a:t>
            </a:r>
            <a:r>
              <a:rPr lang="zh-CN" altLang="en-US" sz="2000" b="1" dirty="0">
                <a:solidFill>
                  <a:schemeClr val="tx1">
                    <a:lumMod val="75000"/>
                    <a:lumOff val="25000"/>
                  </a:schemeClr>
                </a:solidFill>
              </a:rPr>
              <a:t>的</a:t>
            </a:r>
            <a:r>
              <a:rPr lang="en-US" altLang="zh-CN" sz="2000" b="1" dirty="0">
                <a:solidFill>
                  <a:schemeClr val="tx1">
                    <a:lumMod val="75000"/>
                    <a:lumOff val="25000"/>
                  </a:schemeClr>
                </a:solidFill>
              </a:rPr>
              <a:t>9</a:t>
            </a:r>
            <a:r>
              <a:rPr lang="zh-CN" altLang="en-US" sz="2000" b="1" dirty="0">
                <a:solidFill>
                  <a:schemeClr val="tx1">
                    <a:lumMod val="75000"/>
                    <a:lumOff val="25000"/>
                  </a:schemeClr>
                </a:solidFill>
              </a:rPr>
              <a:t>种图</a:t>
            </a:r>
          </a:p>
        </p:txBody>
      </p:sp>
      <p:sp>
        <p:nvSpPr>
          <p:cNvPr id="36" name="矩形 35"/>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graphicFrame>
        <p:nvGraphicFramePr>
          <p:cNvPr id="2" name="表格 1">
            <a:extLst>
              <a:ext uri="{FF2B5EF4-FFF2-40B4-BE49-F238E27FC236}">
                <a16:creationId xmlns:a16="http://schemas.microsoft.com/office/drawing/2014/main" id="{1EB62C74-D5D1-4039-9D53-90C16F5BAECD}"/>
              </a:ext>
            </a:extLst>
          </p:cNvPr>
          <p:cNvGraphicFramePr>
            <a:graphicFrameLocks noGrp="1"/>
          </p:cNvGraphicFramePr>
          <p:nvPr>
            <p:extLst>
              <p:ext uri="{D42A27DB-BD31-4B8C-83A1-F6EECF244321}">
                <p14:modId xmlns:p14="http://schemas.microsoft.com/office/powerpoint/2010/main" val="1468013428"/>
              </p:ext>
            </p:extLst>
          </p:nvPr>
        </p:nvGraphicFramePr>
        <p:xfrm>
          <a:off x="1352550" y="1416050"/>
          <a:ext cx="8695418" cy="4840605"/>
        </p:xfrm>
        <a:graphic>
          <a:graphicData uri="http://schemas.openxmlformats.org/drawingml/2006/table">
            <a:tbl>
              <a:tblPr firstRow="1" bandRow="1">
                <a:tableStyleId>{5C22544A-7EE6-4342-B048-85BDC9FD1C3A}</a:tableStyleId>
              </a:tblPr>
              <a:tblGrid>
                <a:gridCol w="561068">
                  <a:extLst>
                    <a:ext uri="{9D8B030D-6E8A-4147-A177-3AD203B41FA5}">
                      <a16:colId xmlns:a16="http://schemas.microsoft.com/office/drawing/2014/main" val="3289148621"/>
                    </a:ext>
                  </a:extLst>
                </a:gridCol>
                <a:gridCol w="1502410">
                  <a:extLst>
                    <a:ext uri="{9D8B030D-6E8A-4147-A177-3AD203B41FA5}">
                      <a16:colId xmlns:a16="http://schemas.microsoft.com/office/drawing/2014/main" val="4140044725"/>
                    </a:ext>
                  </a:extLst>
                </a:gridCol>
                <a:gridCol w="4455795">
                  <a:extLst>
                    <a:ext uri="{9D8B030D-6E8A-4147-A177-3AD203B41FA5}">
                      <a16:colId xmlns:a16="http://schemas.microsoft.com/office/drawing/2014/main" val="446866489"/>
                    </a:ext>
                  </a:extLst>
                </a:gridCol>
                <a:gridCol w="2176145">
                  <a:extLst>
                    <a:ext uri="{9D8B030D-6E8A-4147-A177-3AD203B41FA5}">
                      <a16:colId xmlns:a16="http://schemas.microsoft.com/office/drawing/2014/main" val="1472361736"/>
                    </a:ext>
                  </a:extLst>
                </a:gridCol>
              </a:tblGrid>
              <a:tr h="488950">
                <a:tc>
                  <a:txBody>
                    <a:bodyPr/>
                    <a:lstStyle/>
                    <a:p>
                      <a:pPr>
                        <a:buNone/>
                      </a:pPr>
                      <a:endParaRPr lang="zh-CN" altLang="en-US"/>
                    </a:p>
                  </a:txBody>
                  <a:tcPr/>
                </a:tc>
                <a:tc>
                  <a:txBody>
                    <a:bodyPr/>
                    <a:lstStyle/>
                    <a:p>
                      <a:pPr>
                        <a:buNone/>
                      </a:pPr>
                      <a:r>
                        <a:rPr lang="zh-CN" altLang="en-US" dirty="0"/>
                        <a:t>图名称</a:t>
                      </a:r>
                    </a:p>
                  </a:txBody>
                  <a:tcPr/>
                </a:tc>
                <a:tc>
                  <a:txBody>
                    <a:bodyPr/>
                    <a:lstStyle/>
                    <a:p>
                      <a:pPr>
                        <a:buNone/>
                      </a:pPr>
                      <a:r>
                        <a:rPr lang="zh-CN" altLang="en-US" dirty="0"/>
                        <a:t>图定义</a:t>
                      </a:r>
                    </a:p>
                  </a:txBody>
                  <a:tcPr/>
                </a:tc>
                <a:tc>
                  <a:txBody>
                    <a:bodyPr/>
                    <a:lstStyle/>
                    <a:p>
                      <a:pPr>
                        <a:buNone/>
                      </a:pPr>
                      <a:r>
                        <a:rPr lang="zh-CN" altLang="en-US"/>
                        <a:t>图性质</a:t>
                      </a:r>
                    </a:p>
                  </a:txBody>
                  <a:tcPr/>
                </a:tc>
                <a:extLst>
                  <a:ext uri="{0D108BD9-81ED-4DB2-BD59-A6C34878D82A}">
                    <a16:rowId xmlns:a16="http://schemas.microsoft.com/office/drawing/2014/main" val="3773762090"/>
                  </a:ext>
                </a:extLst>
              </a:tr>
              <a:tr h="407670">
                <a:tc>
                  <a:txBody>
                    <a:bodyPr/>
                    <a:lstStyle/>
                    <a:p>
                      <a:pPr>
                        <a:buNone/>
                      </a:pPr>
                      <a:r>
                        <a:rPr lang="en-US" altLang="zh-CN" sz="1800">
                          <a:solidFill>
                            <a:schemeClr val="tx1">
                              <a:lumMod val="50000"/>
                              <a:lumOff val="50000"/>
                            </a:schemeClr>
                          </a:solidFill>
                          <a:latin typeface="微软雅黑" panose="020B0503020204020204" pitchFamily="34" charset="-122"/>
                          <a:ea typeface="微软雅黑" panose="020B0503020204020204" pitchFamily="34" charset="-122"/>
                        </a:rPr>
                        <a:t>1</a:t>
                      </a:r>
                    </a:p>
                  </a:txBody>
                  <a:tcPr/>
                </a:tc>
                <a:tc>
                  <a:txBody>
                    <a:bodyPr/>
                    <a:lstStyle/>
                    <a:p>
                      <a:pPr>
                        <a:buNone/>
                      </a:pPr>
                      <a:r>
                        <a:rPr lang="zh-CN" altLang="en-US" sz="1800">
                          <a:latin typeface="微软雅黑" panose="020B0503020204020204" pitchFamily="34" charset="-122"/>
                          <a:ea typeface="微软雅黑" panose="020B0503020204020204" pitchFamily="34" charset="-122"/>
                        </a:rPr>
                        <a:t>类图</a:t>
                      </a:r>
                    </a:p>
                  </a:txBody>
                  <a:tcPr/>
                </a:tc>
                <a:tc>
                  <a:txBody>
                    <a:bodyPr/>
                    <a:lstStyle/>
                    <a:p>
                      <a:pPr>
                        <a:buNone/>
                      </a:pPr>
                      <a:r>
                        <a:rPr lang="zh-CN" altLang="en-US" sz="1800">
                          <a:latin typeface="微软雅黑" panose="020B0503020204020204" pitchFamily="34" charset="-122"/>
                          <a:ea typeface="微软雅黑" panose="020B0503020204020204" pitchFamily="34" charset="-122"/>
                        </a:rPr>
                        <a:t>一组类、接口、协作及他们之间的关系</a:t>
                      </a:r>
                    </a:p>
                  </a:txBody>
                  <a:tcPr/>
                </a:tc>
                <a:tc>
                  <a:txBody>
                    <a:bodyPr/>
                    <a:lstStyle/>
                    <a:p>
                      <a:pPr>
                        <a:buNone/>
                      </a:pPr>
                      <a:r>
                        <a:rPr lang="zh-CN" altLang="en-US" sz="1800">
                          <a:latin typeface="微软雅黑" panose="020B0503020204020204" pitchFamily="34" charset="-122"/>
                          <a:ea typeface="微软雅黑" panose="020B0503020204020204" pitchFamily="34" charset="-122"/>
                        </a:rPr>
                        <a:t>静态图</a:t>
                      </a:r>
                    </a:p>
                  </a:txBody>
                  <a:tcPr/>
                </a:tc>
                <a:extLst>
                  <a:ext uri="{0D108BD9-81ED-4DB2-BD59-A6C34878D82A}">
                    <a16:rowId xmlns:a16="http://schemas.microsoft.com/office/drawing/2014/main" val="3164203425"/>
                  </a:ext>
                </a:extLst>
              </a:tr>
              <a:tr h="407035">
                <a:tc>
                  <a:txBody>
                    <a:bodyPr/>
                    <a:lstStyle/>
                    <a:p>
                      <a:pPr>
                        <a:buNone/>
                      </a:pPr>
                      <a:r>
                        <a:rPr lang="en-US" altLang="zh-CN" sz="1800">
                          <a:latin typeface="微软雅黑" panose="020B0503020204020204" pitchFamily="34" charset="-122"/>
                          <a:ea typeface="微软雅黑" panose="020B0503020204020204" pitchFamily="34" charset="-122"/>
                        </a:rPr>
                        <a:t>2</a:t>
                      </a:r>
                    </a:p>
                  </a:txBody>
                  <a:tcPr/>
                </a:tc>
                <a:tc>
                  <a:txBody>
                    <a:bodyPr/>
                    <a:lstStyle/>
                    <a:p>
                      <a:pPr>
                        <a:buNone/>
                      </a:pPr>
                      <a:r>
                        <a:rPr lang="zh-CN" altLang="en-US" sz="1800">
                          <a:latin typeface="微软雅黑" panose="020B0503020204020204" pitchFamily="34" charset="-122"/>
                          <a:ea typeface="微软雅黑" panose="020B0503020204020204" pitchFamily="34" charset="-122"/>
                        </a:rPr>
                        <a:t>对象图</a:t>
                      </a:r>
                    </a:p>
                  </a:txBody>
                  <a:tcPr/>
                </a:tc>
                <a:tc>
                  <a:txBody>
                    <a:bodyPr/>
                    <a:lstStyle/>
                    <a:p>
                      <a:pPr>
                        <a:buNone/>
                      </a:pPr>
                      <a:r>
                        <a:rPr lang="zh-CN" altLang="en-US" sz="1800">
                          <a:latin typeface="微软雅黑" panose="020B0503020204020204" pitchFamily="34" charset="-122"/>
                          <a:ea typeface="微软雅黑" panose="020B0503020204020204" pitchFamily="34" charset="-122"/>
                        </a:rPr>
                        <a:t>一组对象及它们的关系</a:t>
                      </a:r>
                    </a:p>
                  </a:txBody>
                  <a:tcPr/>
                </a:tc>
                <a:tc>
                  <a:txBody>
                    <a:bodyPr/>
                    <a:lstStyle/>
                    <a:p>
                      <a:pPr>
                        <a:buNone/>
                      </a:pPr>
                      <a:r>
                        <a:rPr lang="zh-CN" altLang="en-US" sz="1800">
                          <a:latin typeface="微软雅黑" panose="020B0503020204020204" pitchFamily="34" charset="-122"/>
                          <a:ea typeface="微软雅黑" panose="020B0503020204020204" pitchFamily="34" charset="-122"/>
                          <a:sym typeface="+mn-ea"/>
                        </a:rPr>
                        <a:t>静态图</a:t>
                      </a:r>
                    </a:p>
                  </a:txBody>
                  <a:tcPr/>
                </a:tc>
                <a:extLst>
                  <a:ext uri="{0D108BD9-81ED-4DB2-BD59-A6C34878D82A}">
                    <a16:rowId xmlns:a16="http://schemas.microsoft.com/office/drawing/2014/main" val="1853209581"/>
                  </a:ext>
                </a:extLst>
              </a:tr>
              <a:tr h="407670">
                <a:tc>
                  <a:txBody>
                    <a:bodyPr/>
                    <a:lstStyle/>
                    <a:p>
                      <a:pPr>
                        <a:buNone/>
                      </a:pPr>
                      <a:r>
                        <a:rPr lang="en-US" altLang="zh-CN" sz="1800" dirty="0">
                          <a:latin typeface="微软雅黑" panose="020B0503020204020204" pitchFamily="34" charset="-122"/>
                          <a:ea typeface="微软雅黑" panose="020B0503020204020204" pitchFamily="34" charset="-122"/>
                        </a:rPr>
                        <a:t>3</a:t>
                      </a:r>
                    </a:p>
                  </a:txBody>
                  <a:tcPr/>
                </a:tc>
                <a:tc>
                  <a:txBody>
                    <a:bodyPr/>
                    <a:lstStyle/>
                    <a:p>
                      <a:pPr>
                        <a:buNone/>
                      </a:pPr>
                      <a:r>
                        <a:rPr lang="zh-CN" altLang="en-US" sz="1800" dirty="0">
                          <a:latin typeface="微软雅黑" panose="020B0503020204020204" pitchFamily="34" charset="-122"/>
                          <a:ea typeface="微软雅黑" panose="020B0503020204020204" pitchFamily="34" charset="-122"/>
                        </a:rPr>
                        <a:t>状态图</a:t>
                      </a:r>
                    </a:p>
                  </a:txBody>
                  <a:tcPr/>
                </a:tc>
                <a:tc>
                  <a:txBody>
                    <a:bodyPr/>
                    <a:lstStyle/>
                    <a:p>
                      <a:pPr>
                        <a:buNone/>
                      </a:pPr>
                      <a:r>
                        <a:rPr lang="zh-CN" altLang="en-US" sz="1800" dirty="0">
                          <a:latin typeface="微软雅黑" panose="020B0503020204020204" pitchFamily="34" charset="-122"/>
                          <a:ea typeface="微软雅黑" panose="020B0503020204020204" pitchFamily="34" charset="-122"/>
                        </a:rPr>
                        <a:t>一个状态机，强调对象按事件排序的行为</a:t>
                      </a:r>
                    </a:p>
                  </a:txBody>
                  <a:tcPr/>
                </a:tc>
                <a:tc>
                  <a:txBody>
                    <a:bodyPr/>
                    <a:lstStyle/>
                    <a:p>
                      <a:pPr>
                        <a:buNone/>
                      </a:pPr>
                      <a:r>
                        <a:rPr lang="zh-CN" altLang="en-US" sz="1800" dirty="0">
                          <a:latin typeface="微软雅黑" panose="020B0503020204020204" pitchFamily="34" charset="-122"/>
                          <a:ea typeface="微软雅黑" panose="020B0503020204020204" pitchFamily="34" charset="-122"/>
                          <a:sym typeface="+mn-ea"/>
                        </a:rPr>
                        <a:t>动态图</a:t>
                      </a:r>
                    </a:p>
                  </a:txBody>
                  <a:tcPr/>
                </a:tc>
                <a:extLst>
                  <a:ext uri="{0D108BD9-81ED-4DB2-BD59-A6C34878D82A}">
                    <a16:rowId xmlns:a16="http://schemas.microsoft.com/office/drawing/2014/main" val="2593097938"/>
                  </a:ext>
                </a:extLst>
              </a:tr>
              <a:tr h="407670">
                <a:tc>
                  <a:txBody>
                    <a:bodyPr/>
                    <a:lstStyle/>
                    <a:p>
                      <a:pPr>
                        <a:buNone/>
                      </a:pPr>
                      <a:r>
                        <a:rPr lang="en-US" altLang="zh-CN" sz="1800">
                          <a:latin typeface="微软雅黑" panose="020B0503020204020204" pitchFamily="34" charset="-122"/>
                          <a:ea typeface="微软雅黑" panose="020B0503020204020204" pitchFamily="34" charset="-122"/>
                        </a:rPr>
                        <a:t>4</a:t>
                      </a:r>
                    </a:p>
                  </a:txBody>
                  <a:tcPr/>
                </a:tc>
                <a:tc>
                  <a:txBody>
                    <a:bodyPr/>
                    <a:lstStyle/>
                    <a:p>
                      <a:pPr>
                        <a:buNone/>
                      </a:pPr>
                      <a:r>
                        <a:rPr lang="zh-CN" altLang="en-US" sz="1800">
                          <a:latin typeface="微软雅黑" panose="020B0503020204020204" pitchFamily="34" charset="-122"/>
                          <a:ea typeface="微软雅黑" panose="020B0503020204020204" pitchFamily="34" charset="-122"/>
                        </a:rPr>
                        <a:t>顺序图</a:t>
                      </a:r>
                    </a:p>
                  </a:txBody>
                  <a:tcPr/>
                </a:tc>
                <a:tc>
                  <a:txBody>
                    <a:bodyPr/>
                    <a:lstStyle/>
                    <a:p>
                      <a:pPr>
                        <a:buNone/>
                      </a:pPr>
                      <a:r>
                        <a:rPr lang="zh-CN" altLang="en-US" sz="1800">
                          <a:latin typeface="微软雅黑" panose="020B0503020204020204" pitchFamily="34" charset="-122"/>
                          <a:ea typeface="微软雅黑" panose="020B0503020204020204" pitchFamily="34" charset="-122"/>
                        </a:rPr>
                        <a:t>一个交互，强调消息的时间顺序</a:t>
                      </a:r>
                    </a:p>
                  </a:txBody>
                  <a:tcPr/>
                </a:tc>
                <a:tc>
                  <a:txBody>
                    <a:bodyPr/>
                    <a:lstStyle/>
                    <a:p>
                      <a:pPr>
                        <a:buNone/>
                      </a:pPr>
                      <a:r>
                        <a:rPr lang="zh-CN" altLang="en-US" sz="1800">
                          <a:latin typeface="微软雅黑" panose="020B0503020204020204" pitchFamily="34" charset="-122"/>
                          <a:ea typeface="微软雅黑" panose="020B0503020204020204" pitchFamily="34" charset="-122"/>
                          <a:sym typeface="+mn-ea"/>
                        </a:rPr>
                        <a:t>动态图</a:t>
                      </a:r>
                    </a:p>
                  </a:txBody>
                  <a:tcPr/>
                </a:tc>
                <a:extLst>
                  <a:ext uri="{0D108BD9-81ED-4DB2-BD59-A6C34878D82A}">
                    <a16:rowId xmlns:a16="http://schemas.microsoft.com/office/drawing/2014/main" val="794842087"/>
                  </a:ext>
                </a:extLst>
              </a:tr>
              <a:tr h="684530">
                <a:tc>
                  <a:txBody>
                    <a:bodyPr/>
                    <a:lstStyle/>
                    <a:p>
                      <a:pPr>
                        <a:buNone/>
                      </a:pPr>
                      <a:r>
                        <a:rPr lang="en-US" altLang="zh-CN" sz="1800">
                          <a:latin typeface="微软雅黑" panose="020B0503020204020204" pitchFamily="34" charset="-122"/>
                          <a:ea typeface="微软雅黑" panose="020B0503020204020204" pitchFamily="34" charset="-122"/>
                        </a:rPr>
                        <a:t>5</a:t>
                      </a:r>
                    </a:p>
                  </a:txBody>
                  <a:tcPr/>
                </a:tc>
                <a:tc>
                  <a:txBody>
                    <a:bodyPr/>
                    <a:lstStyle/>
                    <a:p>
                      <a:pPr>
                        <a:buNone/>
                      </a:pPr>
                      <a:r>
                        <a:rPr lang="zh-CN" altLang="en-US" sz="1800">
                          <a:latin typeface="微软雅黑" panose="020B0503020204020204" pitchFamily="34" charset="-122"/>
                          <a:ea typeface="微软雅黑" panose="020B0503020204020204" pitchFamily="34" charset="-122"/>
                        </a:rPr>
                        <a:t>协作图</a:t>
                      </a:r>
                    </a:p>
                  </a:txBody>
                  <a:tcPr/>
                </a:tc>
                <a:tc>
                  <a:txBody>
                    <a:bodyPr/>
                    <a:lstStyle/>
                    <a:p>
                      <a:pPr>
                        <a:buNone/>
                      </a:pPr>
                      <a:r>
                        <a:rPr lang="zh-CN" altLang="en-US" sz="1800">
                          <a:latin typeface="微软雅黑" panose="020B0503020204020204" pitchFamily="34" charset="-122"/>
                          <a:ea typeface="微软雅黑" panose="020B0503020204020204" pitchFamily="34" charset="-122"/>
                        </a:rPr>
                        <a:t>一个交互，强调消息发送和接受的对象的结构组织</a:t>
                      </a:r>
                    </a:p>
                  </a:txBody>
                  <a:tcPr/>
                </a:tc>
                <a:tc>
                  <a:txBody>
                    <a:bodyPr/>
                    <a:lstStyle/>
                    <a:p>
                      <a:pPr>
                        <a:buNone/>
                      </a:pPr>
                      <a:r>
                        <a:rPr lang="zh-CN" altLang="en-US" sz="1800">
                          <a:latin typeface="微软雅黑" panose="020B0503020204020204" pitchFamily="34" charset="-122"/>
                          <a:ea typeface="微软雅黑" panose="020B0503020204020204" pitchFamily="34" charset="-122"/>
                          <a:sym typeface="+mn-ea"/>
                        </a:rPr>
                        <a:t>动态图</a:t>
                      </a:r>
                    </a:p>
                  </a:txBody>
                  <a:tcPr/>
                </a:tc>
                <a:extLst>
                  <a:ext uri="{0D108BD9-81ED-4DB2-BD59-A6C34878D82A}">
                    <a16:rowId xmlns:a16="http://schemas.microsoft.com/office/drawing/2014/main" val="3527930285"/>
                  </a:ext>
                </a:extLst>
              </a:tr>
              <a:tr h="407035">
                <a:tc>
                  <a:txBody>
                    <a:bodyPr/>
                    <a:lstStyle/>
                    <a:p>
                      <a:pPr>
                        <a:buNone/>
                      </a:pPr>
                      <a:r>
                        <a:rPr lang="en-US" altLang="zh-CN" sz="1800" dirty="0">
                          <a:latin typeface="微软雅黑" panose="020B0503020204020204" pitchFamily="34" charset="-122"/>
                          <a:ea typeface="微软雅黑" panose="020B0503020204020204" pitchFamily="34" charset="-122"/>
                        </a:rPr>
                        <a:t>6</a:t>
                      </a:r>
                    </a:p>
                  </a:txBody>
                  <a:tcPr/>
                </a:tc>
                <a:tc>
                  <a:txBody>
                    <a:bodyPr/>
                    <a:lstStyle/>
                    <a:p>
                      <a:pPr>
                        <a:buNone/>
                      </a:pPr>
                      <a:r>
                        <a:rPr lang="zh-CN" altLang="en-US" sz="1800">
                          <a:latin typeface="微软雅黑" panose="020B0503020204020204" pitchFamily="34" charset="-122"/>
                          <a:ea typeface="微软雅黑" panose="020B0503020204020204" pitchFamily="34" charset="-122"/>
                        </a:rPr>
                        <a:t>用例图</a:t>
                      </a:r>
                    </a:p>
                  </a:txBody>
                  <a:tcPr/>
                </a:tc>
                <a:tc>
                  <a:txBody>
                    <a:bodyPr/>
                    <a:lstStyle/>
                    <a:p>
                      <a:pPr>
                        <a:buNone/>
                      </a:pPr>
                      <a:r>
                        <a:rPr lang="zh-CN" altLang="en-US" sz="1800">
                          <a:latin typeface="微软雅黑" panose="020B0503020204020204" pitchFamily="34" charset="-122"/>
                          <a:ea typeface="微软雅黑" panose="020B0503020204020204" pitchFamily="34" charset="-122"/>
                        </a:rPr>
                        <a:t>一组用例、参与者及他们的关系</a:t>
                      </a:r>
                    </a:p>
                  </a:txBody>
                  <a:tcPr/>
                </a:tc>
                <a:tc>
                  <a:txBody>
                    <a:bodyPr/>
                    <a:lstStyle/>
                    <a:p>
                      <a:pPr>
                        <a:buNone/>
                      </a:pPr>
                      <a:r>
                        <a:rPr lang="zh-CN" altLang="en-US" sz="1800" dirty="0">
                          <a:latin typeface="微软雅黑" panose="020B0503020204020204" pitchFamily="34" charset="-122"/>
                          <a:ea typeface="微软雅黑" panose="020B0503020204020204" pitchFamily="34" charset="-122"/>
                          <a:sym typeface="+mn-ea"/>
                        </a:rPr>
                        <a:t>静态图</a:t>
                      </a:r>
                    </a:p>
                  </a:txBody>
                  <a:tcPr/>
                </a:tc>
                <a:extLst>
                  <a:ext uri="{0D108BD9-81ED-4DB2-BD59-A6C34878D82A}">
                    <a16:rowId xmlns:a16="http://schemas.microsoft.com/office/drawing/2014/main" val="4065767937"/>
                  </a:ext>
                </a:extLst>
              </a:tr>
              <a:tr h="407670">
                <a:tc>
                  <a:txBody>
                    <a:bodyPr/>
                    <a:lstStyle/>
                    <a:p>
                      <a:pPr>
                        <a:buNone/>
                      </a:pPr>
                      <a:r>
                        <a:rPr lang="en-US" altLang="zh-CN" sz="1800">
                          <a:latin typeface="微软雅黑" panose="020B0503020204020204" pitchFamily="34" charset="-122"/>
                          <a:ea typeface="微软雅黑" panose="020B0503020204020204" pitchFamily="34" charset="-122"/>
                        </a:rPr>
                        <a:t>7</a:t>
                      </a:r>
                    </a:p>
                  </a:txBody>
                  <a:tcPr/>
                </a:tc>
                <a:tc>
                  <a:txBody>
                    <a:bodyPr/>
                    <a:lstStyle/>
                    <a:p>
                      <a:pPr>
                        <a:buNone/>
                      </a:pPr>
                      <a:r>
                        <a:rPr lang="zh-CN" altLang="en-US" sz="1800">
                          <a:latin typeface="微软雅黑" panose="020B0503020204020204" pitchFamily="34" charset="-122"/>
                          <a:ea typeface="微软雅黑" panose="020B0503020204020204" pitchFamily="34" charset="-122"/>
                        </a:rPr>
                        <a:t>活动图</a:t>
                      </a:r>
                    </a:p>
                  </a:txBody>
                  <a:tcPr/>
                </a:tc>
                <a:tc>
                  <a:txBody>
                    <a:bodyPr/>
                    <a:lstStyle/>
                    <a:p>
                      <a:pPr>
                        <a:buNone/>
                      </a:pPr>
                      <a:r>
                        <a:rPr lang="zh-CN" altLang="en-US" sz="1800">
                          <a:latin typeface="微软雅黑" panose="020B0503020204020204" pitchFamily="34" charset="-122"/>
                          <a:ea typeface="微软雅黑" panose="020B0503020204020204" pitchFamily="34" charset="-122"/>
                        </a:rPr>
                        <a:t>一个状态机，强调从活动到活动的流动</a:t>
                      </a:r>
                    </a:p>
                  </a:txBody>
                  <a:tcPr/>
                </a:tc>
                <a:tc>
                  <a:txBody>
                    <a:bodyPr/>
                    <a:lstStyle/>
                    <a:p>
                      <a:pPr>
                        <a:buNone/>
                      </a:pPr>
                      <a:r>
                        <a:rPr lang="zh-CN" altLang="en-US" sz="1800">
                          <a:latin typeface="微软雅黑" panose="020B0503020204020204" pitchFamily="34" charset="-122"/>
                          <a:ea typeface="微软雅黑" panose="020B0503020204020204" pitchFamily="34" charset="-122"/>
                          <a:sym typeface="+mn-ea"/>
                        </a:rPr>
                        <a:t>动态图</a:t>
                      </a:r>
                    </a:p>
                  </a:txBody>
                  <a:tcPr/>
                </a:tc>
                <a:extLst>
                  <a:ext uri="{0D108BD9-81ED-4DB2-BD59-A6C34878D82A}">
                    <a16:rowId xmlns:a16="http://schemas.microsoft.com/office/drawing/2014/main" val="3352943559"/>
                  </a:ext>
                </a:extLst>
              </a:tr>
              <a:tr h="407670">
                <a:tc>
                  <a:txBody>
                    <a:bodyPr/>
                    <a:lstStyle/>
                    <a:p>
                      <a:pPr>
                        <a:buNone/>
                      </a:pPr>
                      <a:r>
                        <a:rPr lang="en-US" altLang="zh-CN" sz="1800">
                          <a:latin typeface="微软雅黑" panose="020B0503020204020204" pitchFamily="34" charset="-122"/>
                          <a:ea typeface="微软雅黑" panose="020B0503020204020204" pitchFamily="34" charset="-122"/>
                        </a:rPr>
                        <a:t>8</a:t>
                      </a:r>
                    </a:p>
                  </a:txBody>
                  <a:tcPr/>
                </a:tc>
                <a:tc>
                  <a:txBody>
                    <a:bodyPr/>
                    <a:lstStyle/>
                    <a:p>
                      <a:pPr>
                        <a:buNone/>
                      </a:pPr>
                      <a:r>
                        <a:rPr lang="zh-CN" altLang="en-US" sz="1800">
                          <a:latin typeface="微软雅黑" panose="020B0503020204020204" pitchFamily="34" charset="-122"/>
                          <a:ea typeface="微软雅黑" panose="020B0503020204020204" pitchFamily="34" charset="-122"/>
                        </a:rPr>
                        <a:t>构件图</a:t>
                      </a:r>
                    </a:p>
                  </a:txBody>
                  <a:tcPr/>
                </a:tc>
                <a:tc>
                  <a:txBody>
                    <a:bodyPr/>
                    <a:lstStyle/>
                    <a:p>
                      <a:pPr>
                        <a:buNone/>
                      </a:pPr>
                      <a:r>
                        <a:rPr lang="zh-CN" altLang="en-US" sz="1800">
                          <a:latin typeface="微软雅黑" panose="020B0503020204020204" pitchFamily="34" charset="-122"/>
                          <a:ea typeface="微软雅黑" panose="020B0503020204020204" pitchFamily="34" charset="-122"/>
                        </a:rPr>
                        <a:t>一组构件及关系</a:t>
                      </a:r>
                    </a:p>
                  </a:txBody>
                  <a:tcPr/>
                </a:tc>
                <a:tc>
                  <a:txBody>
                    <a:bodyPr/>
                    <a:lstStyle/>
                    <a:p>
                      <a:pPr>
                        <a:buNone/>
                      </a:pPr>
                      <a:r>
                        <a:rPr lang="zh-CN" altLang="en-US" sz="1800">
                          <a:latin typeface="微软雅黑" panose="020B0503020204020204" pitchFamily="34" charset="-122"/>
                          <a:ea typeface="微软雅黑" panose="020B0503020204020204" pitchFamily="34" charset="-122"/>
                          <a:sym typeface="+mn-ea"/>
                        </a:rPr>
                        <a:t>静态图</a:t>
                      </a:r>
                    </a:p>
                  </a:txBody>
                  <a:tcPr/>
                </a:tc>
                <a:extLst>
                  <a:ext uri="{0D108BD9-81ED-4DB2-BD59-A6C34878D82A}">
                    <a16:rowId xmlns:a16="http://schemas.microsoft.com/office/drawing/2014/main" val="3849481769"/>
                  </a:ext>
                </a:extLst>
              </a:tr>
              <a:tr h="407035">
                <a:tc>
                  <a:txBody>
                    <a:bodyPr/>
                    <a:lstStyle/>
                    <a:p>
                      <a:pPr>
                        <a:buNone/>
                      </a:pPr>
                      <a:r>
                        <a:rPr lang="en-US" altLang="zh-CN" sz="1800">
                          <a:latin typeface="微软雅黑" panose="020B0503020204020204" pitchFamily="34" charset="-122"/>
                          <a:ea typeface="微软雅黑" panose="020B0503020204020204" pitchFamily="34" charset="-122"/>
                        </a:rPr>
                        <a:t>9</a:t>
                      </a:r>
                    </a:p>
                  </a:txBody>
                  <a:tcPr/>
                </a:tc>
                <a:tc>
                  <a:txBody>
                    <a:bodyPr/>
                    <a:lstStyle/>
                    <a:p>
                      <a:pPr>
                        <a:buNone/>
                      </a:pPr>
                      <a:r>
                        <a:rPr lang="zh-CN" altLang="en-US" sz="1800">
                          <a:latin typeface="微软雅黑" panose="020B0503020204020204" pitchFamily="34" charset="-122"/>
                          <a:ea typeface="微软雅黑" panose="020B0503020204020204" pitchFamily="34" charset="-122"/>
                        </a:rPr>
                        <a:t>实施图</a:t>
                      </a:r>
                    </a:p>
                  </a:txBody>
                  <a:tcPr/>
                </a:tc>
                <a:tc>
                  <a:txBody>
                    <a:bodyPr/>
                    <a:lstStyle/>
                    <a:p>
                      <a:pPr>
                        <a:buNone/>
                      </a:pPr>
                      <a:r>
                        <a:rPr lang="zh-CN" altLang="en-US" sz="1800">
                          <a:latin typeface="微软雅黑" panose="020B0503020204020204" pitchFamily="34" charset="-122"/>
                          <a:ea typeface="微软雅黑" panose="020B0503020204020204" pitchFamily="34" charset="-122"/>
                        </a:rPr>
                        <a:t>一组接点及他们的关系</a:t>
                      </a:r>
                    </a:p>
                  </a:txBody>
                  <a:tcPr/>
                </a:tc>
                <a:tc>
                  <a:txBody>
                    <a:bodyPr/>
                    <a:lstStyle/>
                    <a:p>
                      <a:pPr>
                        <a:buNone/>
                      </a:pPr>
                      <a:r>
                        <a:rPr lang="zh-CN" altLang="en-US" sz="1800">
                          <a:latin typeface="微软雅黑" panose="020B0503020204020204" pitchFamily="34" charset="-122"/>
                          <a:ea typeface="微软雅黑" panose="020B0503020204020204" pitchFamily="34" charset="-122"/>
                          <a:sym typeface="+mn-ea"/>
                        </a:rPr>
                        <a:t>静态图</a:t>
                      </a:r>
                    </a:p>
                  </a:txBody>
                  <a:tcPr/>
                </a:tc>
                <a:extLst>
                  <a:ext uri="{0D108BD9-81ED-4DB2-BD59-A6C34878D82A}">
                    <a16:rowId xmlns:a16="http://schemas.microsoft.com/office/drawing/2014/main" val="2335075768"/>
                  </a:ext>
                </a:extLst>
              </a:tr>
              <a:tr h="407670">
                <a:tc gridSpan="4">
                  <a:txBody>
                    <a:bodyPr/>
                    <a:lstStyle/>
                    <a:p>
                      <a:pPr>
                        <a:buNone/>
                      </a:pPr>
                      <a:r>
                        <a:rPr lang="zh-CN" altLang="en-US" sz="1800" dirty="0">
                          <a:latin typeface="微软雅黑" panose="020B0503020204020204" pitchFamily="34" charset="-122"/>
                          <a:ea typeface="微软雅黑" panose="020B0503020204020204" pitchFamily="34" charset="-122"/>
                        </a:rPr>
                        <a:t>包图：包中的类以及包与包之间的关系（静态图）</a:t>
                      </a:r>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4053792477"/>
                  </a:ext>
                </a:extLst>
              </a:tr>
            </a:tbl>
          </a:graphicData>
        </a:graphic>
      </p:graphicFrame>
    </p:spTree>
    <p:extLst>
      <p:ext uri="{BB962C8B-B14F-4D97-AF65-F5344CB8AC3E}">
        <p14:creationId xmlns:p14="http://schemas.microsoft.com/office/powerpoint/2010/main" val="2933144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4758074" y="753893"/>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869180" y="686969"/>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4160902" y="146732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anose="020B0604020202020204" pitchFamily="34" charset="0"/>
              </a:rPr>
              <a:t>02</a:t>
            </a:r>
            <a:endPar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endParaRPr>
          </a:p>
        </p:txBody>
      </p:sp>
      <p:sp>
        <p:nvSpPr>
          <p:cNvPr id="6" name="矩形 5"/>
          <p:cNvSpPr/>
          <p:nvPr/>
        </p:nvSpPr>
        <p:spPr>
          <a:xfrm>
            <a:off x="3770532" y="3534481"/>
            <a:ext cx="4736206" cy="830997"/>
          </a:xfrm>
          <a:prstGeom prst="rect">
            <a:avLst/>
          </a:prstGeom>
        </p:spPr>
        <p:txBody>
          <a:bodyPr wrap="square">
            <a:spAutoFit/>
          </a:bodyPr>
          <a:lstStyle/>
          <a:p>
            <a:pPr algn="ctr"/>
            <a:r>
              <a:rPr lang="zh-CN" altLang="en-US" sz="4800" dirty="0">
                <a:latin typeface="方正姚体" panose="02010601030101010101" pitchFamily="2" charset="-122"/>
                <a:ea typeface="方正姚体" panose="02010601030101010101" pitchFamily="2" charset="-122"/>
              </a:rPr>
              <a:t>综合应用</a:t>
            </a:r>
          </a:p>
        </p:txBody>
      </p:sp>
    </p:spTree>
    <p:extLst>
      <p:ext uri="{BB962C8B-B14F-4D97-AF65-F5344CB8AC3E}">
        <p14:creationId xmlns:p14="http://schemas.microsoft.com/office/powerpoint/2010/main" val="11226995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2.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3.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4.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TotalTime>
  <Words>2120</Words>
  <Application>Microsoft Macintosh PowerPoint</Application>
  <PresentationFormat>宽屏</PresentationFormat>
  <Paragraphs>496</Paragraphs>
  <Slides>49</Slides>
  <Notes>37</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49</vt:i4>
      </vt:variant>
    </vt:vector>
  </HeadingPairs>
  <TitlesOfParts>
    <vt:vector size="63" baseType="lpstr">
      <vt:lpstr>-apple-system</vt:lpstr>
      <vt:lpstr>DengXian</vt:lpstr>
      <vt:lpstr>等线 Light</vt:lpstr>
      <vt:lpstr>方正姚体</vt:lpstr>
      <vt:lpstr>黑体</vt:lpstr>
      <vt:lpstr>黑体</vt:lpstr>
      <vt:lpstr>华文新魏</vt:lpstr>
      <vt:lpstr>微软雅黑</vt:lpstr>
      <vt:lpstr>Gotham Rounded Medium</vt:lpstr>
      <vt:lpstr>Arial</vt:lpstr>
      <vt:lpstr>Calibri Light</vt:lpstr>
      <vt:lpstr>Futura Bk BT</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37495</dc:creator>
  <cp:lastModifiedBy>office365</cp:lastModifiedBy>
  <cp:revision>14</cp:revision>
  <dcterms:created xsi:type="dcterms:W3CDTF">2018-12-23T10:11:56Z</dcterms:created>
  <dcterms:modified xsi:type="dcterms:W3CDTF">2018-12-26T05:28:07Z</dcterms:modified>
</cp:coreProperties>
</file>