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5"/>
  </p:notesMasterIdLst>
  <p:sldIdLst>
    <p:sldId id="258" r:id="rId2"/>
    <p:sldId id="275" r:id="rId3"/>
    <p:sldId id="283" r:id="rId4"/>
    <p:sldId id="279" r:id="rId5"/>
    <p:sldId id="280" r:id="rId6"/>
    <p:sldId id="281" r:id="rId7"/>
    <p:sldId id="282" r:id="rId8"/>
    <p:sldId id="284" r:id="rId9"/>
    <p:sldId id="285" r:id="rId10"/>
    <p:sldId id="286" r:id="rId11"/>
    <p:sldId id="287" r:id="rId12"/>
    <p:sldId id="288" r:id="rId13"/>
    <p:sldId id="327"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4" r:id="rId28"/>
    <p:sldId id="305" r:id="rId29"/>
    <p:sldId id="306" r:id="rId30"/>
    <p:sldId id="307" r:id="rId31"/>
    <p:sldId id="308" r:id="rId32"/>
    <p:sldId id="309" r:id="rId33"/>
    <p:sldId id="310" r:id="rId34"/>
    <p:sldId id="311" r:id="rId35"/>
    <p:sldId id="260" r:id="rId36"/>
    <p:sldId id="277" r:id="rId37"/>
    <p:sldId id="312" r:id="rId38"/>
    <p:sldId id="313" r:id="rId39"/>
    <p:sldId id="314" r:id="rId40"/>
    <p:sldId id="315" r:id="rId41"/>
    <p:sldId id="278" r:id="rId42"/>
    <p:sldId id="316" r:id="rId43"/>
    <p:sldId id="317" r:id="rId44"/>
    <p:sldId id="323" r:id="rId45"/>
    <p:sldId id="318" r:id="rId46"/>
    <p:sldId id="319" r:id="rId47"/>
    <p:sldId id="320" r:id="rId48"/>
    <p:sldId id="321" r:id="rId49"/>
    <p:sldId id="322" r:id="rId50"/>
    <p:sldId id="326" r:id="rId51"/>
    <p:sldId id="325" r:id="rId52"/>
    <p:sldId id="324" r:id="rId53"/>
    <p:sldId id="276"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Calibri Light" panose="020F0302020204030204" pitchFamily="34" charset="0"/>
      <p:regular r:id="rId60"/>
      <p:italic r:id="rId61"/>
    </p:embeddedFont>
    <p:embeddedFont>
      <p:font typeface="MS PGothic" panose="020B0600070205080204" pitchFamily="34" charset="-128"/>
      <p:regular r:id="rId62"/>
    </p:embeddedFont>
    <p:embeddedFont>
      <p:font typeface="Verdana" panose="020B0604030504040204" pitchFamily="34" charset="0"/>
      <p:regular r:id="rId63"/>
      <p:bold r:id="rId64"/>
      <p:italic r:id="rId65"/>
      <p:boldItalic r:id="rId66"/>
    </p:embeddedFont>
    <p:embeddedFont>
      <p:font typeface="等线" panose="02010600030101010101" pitchFamily="2" charset="-122"/>
      <p:regular r:id="rId67"/>
      <p:bold r:id="rId68"/>
    </p:embeddedFont>
    <p:embeddedFont>
      <p:font typeface="等线 Light" panose="02010600030101010101" pitchFamily="2" charset="-122"/>
      <p:regular r:id="rId69"/>
    </p:embeddedFont>
    <p:embeddedFont>
      <p:font typeface="方正姚体" panose="02010601030101010101" pitchFamily="2" charset="-122"/>
      <p:regular r:id="rId70"/>
    </p:embeddedFont>
    <p:embeddedFont>
      <p:font typeface="黑体" panose="02010609060101010101" pitchFamily="49" charset="-122"/>
      <p:regular r:id="rId7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3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5" autoAdjust="0"/>
    <p:restoredTop sz="93040" autoAdjust="0"/>
  </p:normalViewPr>
  <p:slideViewPr>
    <p:cSldViewPr snapToGrid="0" showGuides="1">
      <p:cViewPr varScale="1">
        <p:scale>
          <a:sx n="83" d="100"/>
          <a:sy n="83" d="100"/>
        </p:scale>
        <p:origin x="686" y="67"/>
      </p:cViewPr>
      <p:guideLst>
        <p:guide orient="horz" pos="2107"/>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GB" altLang="zh-CN" dirty="0"/>
              <a:t>A</a:t>
            </a:r>
            <a:r>
              <a:rPr kumimoji="1" lang="zh-CN" altLang="en-US" dirty="0"/>
              <a:t>使用到了另一个类</a:t>
            </a:r>
            <a:r>
              <a:rPr kumimoji="1" lang="en-GB" altLang="zh-CN" dirty="0"/>
              <a:t>B</a:t>
            </a:r>
            <a:r>
              <a:rPr kumimoji="1" lang="zh-CN" altLang="en-GB" dirty="0"/>
              <a:t>，</a:t>
            </a:r>
            <a:r>
              <a:rPr kumimoji="1" lang="zh-CN" altLang="en-US" dirty="0"/>
              <a:t>而这种使用关系是具有偶然性的、临时性的、非常弱的，但是</a:t>
            </a:r>
            <a:r>
              <a:rPr kumimoji="1" lang="en-GB" altLang="zh-CN" dirty="0"/>
              <a:t>B</a:t>
            </a:r>
            <a:r>
              <a:rPr kumimoji="1" lang="zh-CN" altLang="en-US" dirty="0"/>
              <a:t>类的变化会影响到</a:t>
            </a:r>
            <a:r>
              <a:rPr kumimoji="1" lang="en-GB" altLang="zh-CN" dirty="0"/>
              <a:t>A</a:t>
            </a:r>
            <a:r>
              <a:rPr kumimoji="1" lang="zh-CN" altLang="en-GB"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GB" altLang="zh-CN" dirty="0"/>
              <a:t>B</a:t>
            </a:r>
            <a:r>
              <a:rPr kumimoji="1" lang="zh-CN" altLang="en-US" dirty="0"/>
              <a:t>作为参数被类</a:t>
            </a:r>
            <a:r>
              <a:rPr kumimoji="1" lang="en-GB" altLang="zh-CN" dirty="0"/>
              <a:t>A</a:t>
            </a:r>
            <a:r>
              <a:rPr kumimoji="1" lang="zh-CN" altLang="en-US" dirty="0"/>
              <a:t>在某个</a:t>
            </a:r>
            <a:r>
              <a:rPr kumimoji="1" lang="en-GB" altLang="zh-CN" dirty="0"/>
              <a:t>method</a:t>
            </a:r>
            <a:r>
              <a:rPr kumimoji="1" lang="zh-CN" altLang="en-US" dirty="0"/>
              <a:t>方法中使用；</a:t>
            </a:r>
          </a:p>
          <a:p>
            <a:r>
              <a:rPr kumimoji="1" lang="zh-CN" altLang="en-US" dirty="0"/>
              <a:t>在</a:t>
            </a:r>
            <a:r>
              <a:rPr kumimoji="1" lang="en-GB"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GB" altLang="zh-CN" dirty="0"/>
              <a:t>Driver</a:t>
            </a:r>
            <a:r>
              <a:rPr kumimoji="1" lang="zh-CN" altLang="en-US" dirty="0"/>
              <a:t>类的</a:t>
            </a:r>
            <a:r>
              <a:rPr kumimoji="1" lang="en-GB" altLang="zh-CN" dirty="0"/>
              <a:t>drive()</a:t>
            </a:r>
            <a:r>
              <a:rPr kumimoji="1" lang="zh-CN" altLang="en-US" dirty="0"/>
              <a:t>方法中将</a:t>
            </a:r>
            <a:r>
              <a:rPr kumimoji="1" lang="en-GB" altLang="zh-CN" dirty="0"/>
              <a:t>Car</a:t>
            </a:r>
            <a:r>
              <a:rPr kumimoji="1" lang="zh-CN" altLang="en-US" dirty="0"/>
              <a:t>类型的对象</a:t>
            </a:r>
            <a:r>
              <a:rPr kumimoji="1" lang="en-GB" altLang="zh-CN" dirty="0"/>
              <a:t>car</a:t>
            </a:r>
            <a:r>
              <a:rPr kumimoji="1" lang="zh-CN" altLang="en-US" dirty="0"/>
              <a:t>作为一个参数传递，以便在</a:t>
            </a:r>
            <a:r>
              <a:rPr kumimoji="1" lang="en-GB" altLang="zh-CN" dirty="0"/>
              <a:t>drive()</a:t>
            </a:r>
            <a:r>
              <a:rPr kumimoji="1" lang="zh-CN" altLang="en-US" dirty="0"/>
              <a:t>方法中能够调用</a:t>
            </a:r>
            <a:r>
              <a:rPr kumimoji="1" lang="en-GB" altLang="zh-CN" dirty="0"/>
              <a:t>car</a:t>
            </a:r>
            <a:r>
              <a:rPr kumimoji="1" lang="zh-CN" altLang="en-US" dirty="0"/>
              <a:t>的</a:t>
            </a:r>
            <a:r>
              <a:rPr kumimoji="1" lang="en-GB" altLang="zh-CN" dirty="0"/>
              <a:t>move()</a:t>
            </a:r>
            <a:r>
              <a:rPr kumimoji="1" lang="zh-CN" altLang="en-US" dirty="0"/>
              <a:t>方法，且驾驶员的</a:t>
            </a:r>
            <a:r>
              <a:rPr kumimoji="1" lang="en-GB" altLang="zh-CN" dirty="0"/>
              <a:t>drive()</a:t>
            </a:r>
            <a:r>
              <a:rPr kumimoji="1" lang="zh-CN" altLang="en-US" dirty="0"/>
              <a:t>方法依赖车的</a:t>
            </a:r>
            <a:r>
              <a:rPr kumimoji="1" lang="en-GB" altLang="zh-CN" dirty="0"/>
              <a:t>move()</a:t>
            </a:r>
            <a:r>
              <a:rPr kumimoji="1" lang="zh-CN" altLang="en-US" dirty="0"/>
              <a:t>方法，</a:t>
            </a:r>
            <a:endParaRPr kumimoji="1" lang="en-US" altLang="zh-CN" dirty="0"/>
          </a:p>
          <a:p>
            <a:r>
              <a:rPr kumimoji="1" lang="zh-CN" altLang="en-US" dirty="0"/>
              <a:t>因此类</a:t>
            </a:r>
            <a:r>
              <a:rPr kumimoji="1" lang="en-GB" altLang="zh-CN" dirty="0"/>
              <a:t>Driver</a:t>
            </a:r>
            <a:r>
              <a:rPr kumimoji="1" lang="zh-CN" altLang="en-US" dirty="0"/>
              <a:t>依赖类</a:t>
            </a:r>
            <a:r>
              <a:rPr kumimoji="1" lang="en-GB" altLang="zh-CN" dirty="0"/>
              <a:t>Car</a:t>
            </a:r>
            <a:r>
              <a:rPr kumimoji="1" lang="zh-CN" altLang="en-GB"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GB"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GB"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GB" altLang="zh-CN" dirty="0"/>
              <a:t>Java</a:t>
            </a:r>
            <a:r>
              <a:rPr kumimoji="1" lang="zh-CN" altLang="en-US" dirty="0"/>
              <a:t>语言中使用</a:t>
            </a:r>
            <a:r>
              <a:rPr kumimoji="1" lang="en-GB" altLang="zh-CN" dirty="0"/>
              <a:t>extends</a:t>
            </a:r>
            <a:r>
              <a:rPr kumimoji="1" lang="zh-CN" altLang="en-US" dirty="0"/>
              <a:t>关键字、在</a:t>
            </a:r>
            <a:r>
              <a:rPr kumimoji="1" lang="en-GB" altLang="zh-CN" dirty="0"/>
              <a:t>C++/C#</a:t>
            </a:r>
            <a:r>
              <a:rPr kumimoji="1" lang="zh-CN" altLang="en-US" dirty="0"/>
              <a:t>中使用冒号“：”来实现。例如：</a:t>
            </a:r>
            <a:r>
              <a:rPr kumimoji="1" lang="en-GB" altLang="zh-CN" dirty="0"/>
              <a:t>Student</a:t>
            </a:r>
            <a:r>
              <a:rPr kumimoji="1" lang="zh-CN" altLang="en-US" dirty="0"/>
              <a:t>类和</a:t>
            </a:r>
            <a:r>
              <a:rPr kumimoji="1" lang="en-GB" altLang="zh-CN" dirty="0"/>
              <a:t>Teacher</a:t>
            </a:r>
            <a:r>
              <a:rPr kumimoji="1" lang="zh-CN" altLang="en-US" dirty="0"/>
              <a:t>类都是</a:t>
            </a:r>
            <a:r>
              <a:rPr kumimoji="1" lang="en-GB" altLang="zh-CN" dirty="0"/>
              <a:t>Person</a:t>
            </a:r>
            <a:r>
              <a:rPr kumimoji="1" lang="zh-CN" altLang="en-US" dirty="0"/>
              <a:t>类的子类，</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a:t>
            </a:r>
            <a:r>
              <a:rPr kumimoji="1" lang="en-GB" altLang="zh-CN" dirty="0"/>
              <a:t>Person</a:t>
            </a:r>
            <a:r>
              <a:rPr kumimoji="1" lang="zh-CN" altLang="en-US" dirty="0"/>
              <a:t>类的属性和方法，</a:t>
            </a:r>
            <a:r>
              <a:rPr kumimoji="1" lang="en-GB" altLang="zh-CN" dirty="0"/>
              <a:t>Person</a:t>
            </a:r>
            <a:r>
              <a:rPr kumimoji="1" lang="zh-CN" altLang="en-US" dirty="0"/>
              <a:t>类的属性包含姓名</a:t>
            </a:r>
            <a:r>
              <a:rPr kumimoji="1" lang="en-US" altLang="zh-CN" dirty="0"/>
              <a:t>(</a:t>
            </a:r>
            <a:r>
              <a:rPr kumimoji="1" lang="en-GB" altLang="zh-CN" dirty="0"/>
              <a:t>name)</a:t>
            </a:r>
            <a:r>
              <a:rPr kumimoji="1" lang="zh-CN" altLang="en-US" dirty="0"/>
              <a:t>和年龄</a:t>
            </a:r>
            <a:r>
              <a:rPr kumimoji="1" lang="en-US" altLang="zh-CN" dirty="0"/>
              <a:t>(</a:t>
            </a:r>
            <a:r>
              <a:rPr kumimoji="1" lang="en-GB" altLang="zh-CN" dirty="0"/>
              <a:t>age)</a:t>
            </a:r>
            <a:r>
              <a:rPr kumimoji="1" lang="zh-CN" altLang="en-GB" dirty="0"/>
              <a:t>，</a:t>
            </a:r>
            <a:r>
              <a:rPr kumimoji="1" lang="zh-CN" altLang="en-US" dirty="0"/>
              <a:t>每一个</a:t>
            </a:r>
            <a:r>
              <a:rPr kumimoji="1" lang="en-GB" altLang="zh-CN" dirty="0"/>
              <a:t>Student</a:t>
            </a:r>
            <a:r>
              <a:rPr kumimoji="1" lang="zh-CN" altLang="en-US" dirty="0"/>
              <a:t>和</a:t>
            </a:r>
            <a:r>
              <a:rPr kumimoji="1" lang="en-GB" altLang="zh-CN" dirty="0"/>
              <a:t>Teacher</a:t>
            </a:r>
            <a:r>
              <a:rPr kumimoji="1" lang="zh-CN" altLang="en-US" dirty="0"/>
              <a:t>也都具有这两个属性，</a:t>
            </a:r>
            <a:endParaRPr kumimoji="1" lang="en-US" altLang="zh-CN" dirty="0"/>
          </a:p>
          <a:p>
            <a:r>
              <a:rPr kumimoji="1" lang="zh-CN" altLang="en-US" dirty="0"/>
              <a:t>另外</a:t>
            </a:r>
            <a:r>
              <a:rPr kumimoji="1" lang="en-GB" altLang="zh-CN" dirty="0"/>
              <a:t>Student</a:t>
            </a:r>
            <a:r>
              <a:rPr kumimoji="1" lang="zh-CN" altLang="en-US" dirty="0"/>
              <a:t>类增加了属性学号</a:t>
            </a:r>
            <a:r>
              <a:rPr kumimoji="1" lang="en-US" altLang="zh-CN" dirty="0"/>
              <a:t>(</a:t>
            </a:r>
            <a:r>
              <a:rPr kumimoji="1" lang="en-GB" altLang="zh-CN" dirty="0" err="1"/>
              <a:t>studentNo</a:t>
            </a:r>
            <a:r>
              <a:rPr kumimoji="1" lang="en-GB" altLang="zh-CN" dirty="0"/>
              <a:t>)</a:t>
            </a:r>
            <a:r>
              <a:rPr kumimoji="1" lang="zh-CN" altLang="en-GB" dirty="0"/>
              <a:t>，</a:t>
            </a:r>
            <a:r>
              <a:rPr kumimoji="1" lang="en-GB" altLang="zh-CN" dirty="0"/>
              <a:t>Teacher</a:t>
            </a:r>
            <a:r>
              <a:rPr kumimoji="1" lang="zh-CN" altLang="en-US" dirty="0"/>
              <a:t>类增加了属性教师编号</a:t>
            </a:r>
            <a:r>
              <a:rPr kumimoji="1" lang="en-US" altLang="zh-CN" dirty="0"/>
              <a:t>(</a:t>
            </a:r>
            <a:r>
              <a:rPr kumimoji="1" lang="en-GB" altLang="zh-CN" dirty="0" err="1"/>
              <a:t>teacherNo</a:t>
            </a:r>
            <a:r>
              <a:rPr kumimoji="1" lang="en-GB" altLang="zh-CN" dirty="0"/>
              <a:t>)</a:t>
            </a:r>
            <a:r>
              <a:rPr kumimoji="1" lang="zh-CN" altLang="en-GB" dirty="0"/>
              <a:t>，</a:t>
            </a:r>
            <a:r>
              <a:rPr kumimoji="1" lang="en-GB" altLang="zh-CN" dirty="0"/>
              <a:t>Person</a:t>
            </a:r>
            <a:r>
              <a:rPr kumimoji="1" lang="zh-CN" altLang="en-US" dirty="0"/>
              <a:t>类的方法包括行走</a:t>
            </a:r>
            <a:r>
              <a:rPr kumimoji="1" lang="en-GB" altLang="zh-CN" dirty="0"/>
              <a:t>move()</a:t>
            </a:r>
            <a:r>
              <a:rPr kumimoji="1" lang="zh-CN" altLang="en-US" dirty="0"/>
              <a:t>和说话</a:t>
            </a:r>
            <a:r>
              <a:rPr kumimoji="1" lang="en-GB" altLang="zh-CN" dirty="0"/>
              <a:t>say()</a:t>
            </a:r>
            <a:r>
              <a:rPr kumimoji="1" lang="zh-CN" altLang="en-GB" dirty="0"/>
              <a:t>，</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类继承了这两个方法，而且</a:t>
            </a:r>
            <a:r>
              <a:rPr kumimoji="1" lang="en-GB" altLang="zh-CN" dirty="0"/>
              <a:t>Student</a:t>
            </a:r>
            <a:r>
              <a:rPr kumimoji="1" lang="zh-CN" altLang="en-US" dirty="0"/>
              <a:t>类还新增方法</a:t>
            </a:r>
            <a:r>
              <a:rPr kumimoji="1" lang="en-GB" altLang="zh-CN" dirty="0"/>
              <a:t>study()</a:t>
            </a:r>
            <a:r>
              <a:rPr kumimoji="1" lang="zh-CN" altLang="en-GB" dirty="0"/>
              <a:t>，</a:t>
            </a:r>
            <a:r>
              <a:rPr kumimoji="1" lang="en-GB" altLang="zh-CN" dirty="0"/>
              <a:t>Teacher</a:t>
            </a:r>
            <a:r>
              <a:rPr kumimoji="1" lang="zh-CN" altLang="en-US" dirty="0"/>
              <a:t>类还新增方法</a:t>
            </a:r>
            <a:r>
              <a:rPr kumimoji="1" lang="en-GB" altLang="zh-CN" dirty="0"/>
              <a:t>teach()</a:t>
            </a:r>
            <a:r>
              <a:rPr kumimoji="1" lang="zh-CN" altLang="en-GB" dirty="0"/>
              <a:t>。</a:t>
            </a:r>
          </a:p>
          <a:p>
            <a:endParaRPr kumimoji="1" lang="zh-CN" altLang="en-GB"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GB" altLang="zh-CN" dirty="0"/>
              <a:t>Realization)</a:t>
            </a:r>
            <a:r>
              <a:rPr kumimoji="1" lang="zh-CN" altLang="en-US" dirty="0"/>
              <a:t>关系，在这种关系中，类实现了接口，类中的操作实现了接口中所声明的操作。在</a:t>
            </a:r>
            <a:r>
              <a:rPr kumimoji="1" lang="en-GB" altLang="zh-CN" dirty="0"/>
              <a:t>UML</a:t>
            </a:r>
            <a:r>
              <a:rPr kumimoji="1" lang="zh-CN" altLang="en-US" dirty="0"/>
              <a:t>中，类与接口之间的实现关系用带空心三角形的虚线来表示。例如：定义了一个交通工具接口</a:t>
            </a:r>
            <a:r>
              <a:rPr kumimoji="1" lang="en-GB" altLang="zh-CN" dirty="0"/>
              <a:t>Vehicle</a:t>
            </a:r>
            <a:r>
              <a:rPr kumimoji="1" lang="zh-CN" altLang="en-GB" dirty="0"/>
              <a:t>，</a:t>
            </a:r>
            <a:r>
              <a:rPr kumimoji="1" lang="zh-CN" altLang="en-US" dirty="0"/>
              <a:t>包含一个抽象操作</a:t>
            </a:r>
            <a:r>
              <a:rPr kumimoji="1" lang="en-GB" altLang="zh-CN" dirty="0"/>
              <a:t>move()</a:t>
            </a:r>
            <a:r>
              <a:rPr kumimoji="1" lang="zh-CN" altLang="en-GB" dirty="0"/>
              <a:t>，</a:t>
            </a:r>
            <a:r>
              <a:rPr kumimoji="1" lang="zh-CN" altLang="en-US" dirty="0"/>
              <a:t>在类</a:t>
            </a:r>
            <a:r>
              <a:rPr kumimoji="1" lang="en-GB" altLang="zh-CN" dirty="0"/>
              <a:t>Ship</a:t>
            </a:r>
            <a:r>
              <a:rPr kumimoji="1" lang="zh-CN" altLang="en-US" dirty="0"/>
              <a:t>和类</a:t>
            </a:r>
            <a:r>
              <a:rPr kumimoji="1" lang="en-GB" altLang="zh-CN" dirty="0"/>
              <a:t>Car</a:t>
            </a:r>
            <a:r>
              <a:rPr kumimoji="1" lang="zh-CN" altLang="en-US" dirty="0"/>
              <a:t>中都实现了该</a:t>
            </a:r>
            <a:r>
              <a:rPr kumimoji="1" lang="en-GB"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OOA</a:t>
            </a:r>
            <a:r>
              <a:rPr kumimoji="1" lang="zh-CN" altLang="en-US" dirty="0"/>
              <a:t>：</a:t>
            </a:r>
            <a:r>
              <a:rPr kumimoji="1" lang="en-US" altLang="zh-CN" dirty="0"/>
              <a:t>object-oriented analysis   </a:t>
            </a:r>
            <a:r>
              <a:rPr lang="en-GB" altLang="zh-CN" dirty="0"/>
              <a:t>OOD</a:t>
            </a:r>
            <a:r>
              <a:rPr lang="zh-CN" altLang="en-US" dirty="0"/>
              <a:t>：</a:t>
            </a:r>
            <a:r>
              <a:rPr kumimoji="1" lang="en-US" altLang="zh-CN" dirty="0"/>
              <a:t>object-oriented </a:t>
            </a:r>
            <a:r>
              <a:rPr lang="en-US" altLang="zh-CN" sz="1200" b="0" i="0" kern="1200" dirty="0">
                <a:solidFill>
                  <a:schemeClr val="tx1"/>
                </a:solidFill>
                <a:effectLst/>
                <a:latin typeface="+mn-lt"/>
                <a:ea typeface="+mn-ea"/>
                <a:cs typeface="+mn-cs"/>
              </a:rPr>
              <a:t>Design   </a:t>
            </a:r>
            <a:r>
              <a:rPr lang="en-GB" altLang="zh-CN" dirty="0"/>
              <a:t>OOP</a:t>
            </a:r>
            <a:r>
              <a:rPr lang="zh-CN" altLang="en-US" dirty="0"/>
              <a:t>：</a:t>
            </a:r>
            <a:r>
              <a:rPr lang="en-US" altLang="zh-CN" sz="1200" b="0" i="0" kern="1200" dirty="0">
                <a:solidFill>
                  <a:schemeClr val="tx1"/>
                </a:solidFill>
                <a:effectLst/>
                <a:latin typeface="+mn-lt"/>
                <a:ea typeface="+mn-ea"/>
                <a:cs typeface="+mn-cs"/>
              </a:rPr>
              <a:t>Object Oriented Programming</a:t>
            </a:r>
            <a:endParaRPr kumimoji="1" lang="en-US" altLang="zh-CN" dirty="0"/>
          </a:p>
          <a:p>
            <a:r>
              <a:rPr lang="en-GB"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Object Management Group  </a:t>
            </a:r>
            <a:r>
              <a:rPr lang="en-US" altLang="zh-CN" sz="1200" b="0" i="0" u="none" strike="noStrike" kern="1200" dirty="0">
                <a:solidFill>
                  <a:schemeClr val="tx1"/>
                </a:solidFill>
                <a:effectLst/>
                <a:latin typeface="+mn-lt"/>
                <a:ea typeface="+mn-ea"/>
                <a:cs typeface="+mn-cs"/>
              </a:rPr>
              <a:t>OMT</a:t>
            </a:r>
            <a:r>
              <a:rPr lang="zh-CN" altLang="en-US" sz="1200" b="0" i="0" u="none" strike="noStrike"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Object Modeling Technique   </a:t>
            </a:r>
            <a:r>
              <a:rPr lang="en-GB"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Object-oriented software engineering</a:t>
            </a:r>
            <a:r>
              <a:rPr lang="zh-CN" altLang="en-US" sz="1200" b="0" i="0" kern="1200" dirty="0">
                <a:solidFill>
                  <a:schemeClr val="tx1"/>
                </a:solidFill>
                <a:effectLst/>
                <a:latin typeface="+mn-lt"/>
                <a:ea typeface="+mn-ea"/>
                <a:cs typeface="+mn-cs"/>
              </a:rPr>
              <a:t>（面向对象的软件工程）</a:t>
            </a:r>
            <a:endParaRPr kumimoji="1" lang="en-US" altLang="zh-CN" dirty="0"/>
          </a:p>
          <a:p>
            <a:r>
              <a:rPr kumimoji="1" lang="zh-CN" altLang="en-US" dirty="0"/>
              <a:t>（先把最上面大致说一下）</a:t>
            </a:r>
            <a:endParaRPr kumimoji="1" lang="en-US" altLang="zh-CN" dirty="0"/>
          </a:p>
          <a:p>
            <a:endParaRPr kumimoji="1" lang="en-US" altLang="zh-CN" dirty="0"/>
          </a:p>
          <a:p>
            <a:r>
              <a:rPr lang="zh-CN" altLang="en-US" sz="1200" b="1" i="0" u="none" strike="noStrike" kern="1200" dirty="0">
                <a:solidFill>
                  <a:schemeClr val="tx1"/>
                </a:solidFill>
                <a:effectLst/>
                <a:latin typeface="+mn-lt"/>
                <a:ea typeface="+mn-ea"/>
                <a:cs typeface="+mn-cs"/>
              </a:rPr>
              <a:t>面向对象软件工程的概念由</a:t>
            </a:r>
            <a:r>
              <a:rPr lang="en-GB"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提出，</a:t>
            </a:r>
            <a:r>
              <a:rPr lang="en-GB"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也是面向对象方法最早的倡导者之一</a:t>
            </a:r>
            <a:r>
              <a:rPr lang="zh-CN" altLang="en-US" sz="1200" b="0" i="0" u="none" strike="noStrike" kern="1200" dirty="0">
                <a:solidFill>
                  <a:schemeClr val="tx1"/>
                </a:solidFill>
                <a:effectLst/>
                <a:latin typeface="+mn-lt"/>
                <a:ea typeface="+mn-ea"/>
                <a:cs typeface="+mn-cs"/>
              </a:rPr>
              <a:t>。</a:t>
            </a:r>
            <a:r>
              <a:rPr lang="en-GB" altLang="zh-CN" sz="1200" b="0" i="0" u="none" strike="noStrike" kern="1200" dirty="0" err="1">
                <a:solidFill>
                  <a:schemeClr val="tx1"/>
                </a:solidFill>
                <a:effectLst/>
                <a:latin typeface="+mn-lt"/>
                <a:ea typeface="+mn-ea"/>
                <a:cs typeface="+mn-cs"/>
              </a:rPr>
              <a:t>Booch</a:t>
            </a:r>
            <a:r>
              <a:rPr lang="en-GB"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GB"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a:t>
            </a:r>
            <a:r>
              <a:rPr lang="zh-CN" altLang="en-US" sz="1200" b="1" i="0" u="none" strike="noStrike" kern="1200" dirty="0">
                <a:solidFill>
                  <a:schemeClr val="tx1"/>
                </a:solidFill>
                <a:effectLst/>
                <a:latin typeface="+mn-lt"/>
                <a:ea typeface="+mn-ea"/>
                <a:cs typeface="+mn-cs"/>
              </a:rPr>
              <a:t>面向对象的建模技术（</a:t>
            </a:r>
            <a:r>
              <a:rPr lang="en-GB" altLang="zh-CN" sz="1200" b="1" i="0" u="none" strike="noStrike" kern="1200" dirty="0">
                <a:solidFill>
                  <a:schemeClr val="tx1"/>
                </a:solidFill>
                <a:effectLst/>
                <a:latin typeface="+mn-lt"/>
                <a:ea typeface="+mn-ea"/>
                <a:cs typeface="+mn-cs"/>
              </a:rPr>
              <a:t>OMT</a:t>
            </a:r>
            <a:r>
              <a:rPr lang="zh-CN" altLang="en-GB"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GB"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GB"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GB"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GB"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GB"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GB" altLang="zh-CN" sz="1200" b="0" i="0" u="none" strike="noStrike" kern="1200" dirty="0">
                <a:solidFill>
                  <a:schemeClr val="tx1"/>
                </a:solidFill>
                <a:effectLst/>
                <a:latin typeface="+mn-lt"/>
                <a:ea typeface="+mn-ea"/>
                <a:cs typeface="+mn-cs"/>
              </a:rPr>
              <a:t>Object Management Group</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GB"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GB"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我们为什么需要学</a:t>
            </a:r>
            <a:r>
              <a:rPr kumimoji="1" lang="en-US" altLang="zh-CN" dirty="0"/>
              <a:t>UML</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solidFill>
                  <a:srgbClr val="333333"/>
                </a:solidFill>
                <a:latin typeface="Verdana" panose="020B0604030504040204" pitchFamily="34" charset="0"/>
              </a:rPr>
              <a:t>UML</a:t>
            </a:r>
            <a:r>
              <a:rPr lang="zh-CN" altLang="en-US" dirty="0">
                <a:solidFill>
                  <a:srgbClr val="333333"/>
                </a:solidFill>
                <a:latin typeface="宋体" panose="02010600030101010101" pitchFamily="2" charset="-122"/>
                <a:ea typeface="宋体" panose="02010600030101010101" pitchFamily="2" charset="-122"/>
              </a:rPr>
              <a:t>对软件密集型系统中的制品进行可视化、详述、构造和文档化。制品</a:t>
            </a:r>
            <a:r>
              <a:rPr lang="en-US" altLang="zh-CN" dirty="0">
                <a:solidFill>
                  <a:srgbClr val="333333"/>
                </a:solidFill>
                <a:latin typeface="Verdana" panose="020B0604030504040204" pitchFamily="34" charset="0"/>
              </a:rPr>
              <a:t>{</a:t>
            </a:r>
            <a:r>
              <a:rPr lang="en-GB" altLang="zh-CN" dirty="0">
                <a:solidFill>
                  <a:srgbClr val="333333"/>
                </a:solidFill>
                <a:latin typeface="Verdana" panose="020B0604030504040204" pitchFamily="34" charset="0"/>
              </a:rPr>
              <a:t>Artifact}</a:t>
            </a:r>
            <a:r>
              <a:rPr lang="zh-CN" altLang="en-US" dirty="0">
                <a:solidFill>
                  <a:srgbClr val="333333"/>
                </a:solidFill>
                <a:latin typeface="宋体" panose="02010600030101010101" pitchFamily="2" charset="-122"/>
                <a:ea typeface="宋体" panose="02010600030101010101" pitchFamily="2" charset="-122"/>
              </a:rPr>
              <a:t>是指软件开发过程中产生的各种各样的产物，如模型、源代码、测试用例等。</a:t>
            </a:r>
            <a:endParaRPr lang="en-US" altLang="zh-CN" dirty="0">
              <a:solidFill>
                <a:srgbClr val="333333"/>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的好处在于使用</a:t>
            </a: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可以达成下面这些目的</a:t>
            </a:r>
            <a:endParaRPr lang="en-US" altLang="zh-CN" dirty="0">
              <a:solidFill>
                <a:srgbClr val="333333"/>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333333"/>
                </a:solidFill>
                <a:latin typeface="Verdana" panose="020B0604030504040204" pitchFamily="34" charset="0"/>
              </a:rPr>
              <a:t>（按照</a:t>
            </a:r>
            <a:r>
              <a:rPr lang="en-US" altLang="zh-CN" dirty="0">
                <a:solidFill>
                  <a:srgbClr val="333333"/>
                </a:solidFill>
                <a:latin typeface="Verdana" panose="020B0604030504040204" pitchFamily="34" charset="0"/>
              </a:rPr>
              <a:t>ppt</a:t>
            </a:r>
            <a:r>
              <a:rPr lang="zh-CN" altLang="en-US" dirty="0">
                <a:solidFill>
                  <a:srgbClr val="333333"/>
                </a:solidFill>
                <a:latin typeface="Verdana" panose="020B0604030504040204" pitchFamily="34" charset="0"/>
              </a:rPr>
              <a:t>上讲即可）</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高效易用：围绕网站，上手简单展开</a:t>
            </a:r>
            <a:endParaRPr lang="en-US" altLang="zh-CN" dirty="0"/>
          </a:p>
          <a:p>
            <a:r>
              <a:rPr lang="zh-CN" altLang="en-US" dirty="0"/>
              <a:t>团队协作：可以在网站里组建一个小组，做好的一些图可以进行共享修改等</a:t>
            </a:r>
            <a:endParaRPr lang="en-US" altLang="zh-CN" dirty="0"/>
          </a:p>
          <a:p>
            <a:r>
              <a:rPr lang="zh-CN" altLang="en-US" dirty="0"/>
              <a:t>海量图库：他还有很多的</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逻辑视图       实现视图</a:t>
            </a:r>
            <a:endParaRPr lang="en-US" altLang="zh-CN" dirty="0"/>
          </a:p>
          <a:p>
            <a:r>
              <a:rPr lang="en-US" altLang="zh-CN" dirty="0"/>
              <a:t>              </a:t>
            </a:r>
            <a:r>
              <a:rPr lang="zh-CN" altLang="en-US" dirty="0"/>
              <a:t>场景</a:t>
            </a:r>
            <a:endParaRPr lang="en-US" altLang="zh-CN" dirty="0"/>
          </a:p>
          <a:p>
            <a:r>
              <a:rPr lang="zh-CN" altLang="en-US" dirty="0"/>
              <a:t>过程视图       部署视图</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29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Address)</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GB"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737021" y="2330659"/>
            <a:ext cx="3243196"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UML</a:t>
            </a:r>
            <a:r>
              <a:rPr lang="zh-CN" altLang="en-US" sz="5400" b="1" dirty="0">
                <a:solidFill>
                  <a:schemeClr val="bg1"/>
                </a:solidFill>
                <a:latin typeface="Gotham Rounded Medium" panose="02000000000000000000" pitchFamily="50" charset="0"/>
              </a:rPr>
              <a:t>概述</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2060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Rational Rose</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613" y="1106723"/>
            <a:ext cx="4310069" cy="3507947"/>
          </a:xfrm>
          <a:prstGeom prst="rect">
            <a:avLst/>
          </a:prstGeom>
        </p:spPr>
      </p:pic>
      <p:sp>
        <p:nvSpPr>
          <p:cNvPr id="7" name="文本框 6"/>
          <p:cNvSpPr txBox="1"/>
          <p:nvPr/>
        </p:nvSpPr>
        <p:spPr>
          <a:xfrm>
            <a:off x="1226820" y="1219200"/>
            <a:ext cx="5955476" cy="923330"/>
          </a:xfrm>
          <a:prstGeom prst="rect">
            <a:avLst/>
          </a:prstGeom>
          <a:noFill/>
        </p:spPr>
        <p:txBody>
          <a:bodyPr wrap="none" rtlCol="0">
            <a:spAutoFit/>
          </a:bodyPr>
          <a:lstStyle/>
          <a:p>
            <a:r>
              <a:rPr lang="en-US" altLang="zh-CN" dirty="0"/>
              <a:t>Rational Rose </a:t>
            </a:r>
            <a:r>
              <a:rPr lang="zh-CN" altLang="en-US" dirty="0"/>
              <a:t>是</a:t>
            </a:r>
            <a:r>
              <a:rPr lang="en-US" altLang="zh-CN" dirty="0"/>
              <a:t>Rational</a:t>
            </a:r>
            <a:r>
              <a:rPr lang="zh-CN" altLang="en-US" dirty="0"/>
              <a:t>公司出品的一种面向对象的统一</a:t>
            </a:r>
            <a:endParaRPr lang="en-US" altLang="zh-CN" dirty="0"/>
          </a:p>
          <a:p>
            <a:r>
              <a:rPr lang="zh-CN" altLang="en-US" dirty="0"/>
              <a:t>建模语言的可视化建模工具，用于可视化建模和公司水平</a:t>
            </a:r>
            <a:endParaRPr lang="en-US" altLang="zh-CN" dirty="0"/>
          </a:p>
          <a:p>
            <a:r>
              <a:rPr lang="zh-CN" altLang="en-US" dirty="0"/>
              <a:t>软件应用的组件构造。它具有如下特点</a:t>
            </a:r>
          </a:p>
        </p:txBody>
      </p:sp>
      <p:sp>
        <p:nvSpPr>
          <p:cNvPr id="8" name="文本框 7"/>
          <p:cNvSpPr txBox="1"/>
          <p:nvPr/>
        </p:nvSpPr>
        <p:spPr>
          <a:xfrm>
            <a:off x="1226820" y="2491364"/>
            <a:ext cx="3768980" cy="369332"/>
          </a:xfrm>
          <a:prstGeom prst="rect">
            <a:avLst/>
          </a:prstGeom>
          <a:noFill/>
        </p:spPr>
        <p:txBody>
          <a:bodyPr wrap="none" rtlCol="0">
            <a:spAutoFit/>
          </a:bodyPr>
          <a:lstStyle/>
          <a:p>
            <a:r>
              <a:rPr lang="en-US" altLang="zh-CN" dirty="0"/>
              <a:t>1</a:t>
            </a:r>
            <a:r>
              <a:rPr lang="zh-CN" altLang="en-US" dirty="0"/>
              <a:t>、允许设计师利用</a:t>
            </a:r>
            <a:r>
              <a:rPr lang="zh-CN" altLang="en-US" dirty="0">
                <a:solidFill>
                  <a:srgbClr val="FF0000"/>
                </a:solidFill>
              </a:rPr>
              <a:t>反复</a:t>
            </a:r>
            <a:r>
              <a:rPr lang="zh-CN" altLang="en-US" dirty="0"/>
              <a:t>进化式发展</a:t>
            </a:r>
          </a:p>
        </p:txBody>
      </p:sp>
      <p:sp>
        <p:nvSpPr>
          <p:cNvPr id="9" name="文本框 8"/>
          <p:cNvSpPr txBox="1"/>
          <p:nvPr/>
        </p:nvSpPr>
        <p:spPr>
          <a:xfrm>
            <a:off x="1226820" y="3059668"/>
            <a:ext cx="6308137" cy="646331"/>
          </a:xfrm>
          <a:prstGeom prst="rect">
            <a:avLst/>
          </a:prstGeom>
          <a:noFill/>
        </p:spPr>
        <p:txBody>
          <a:bodyPr wrap="none" rtlCol="0">
            <a:spAutoFit/>
          </a:bodyPr>
          <a:lstStyle/>
          <a:p>
            <a:r>
              <a:rPr lang="en-US" altLang="zh-CN" dirty="0"/>
              <a:t>2</a:t>
            </a:r>
            <a:r>
              <a:rPr lang="zh-CN" altLang="en-US" dirty="0"/>
              <a:t>、支持</a:t>
            </a:r>
            <a:r>
              <a:rPr lang="en-US" altLang="zh-CN" dirty="0"/>
              <a:t>UML</a:t>
            </a:r>
            <a:r>
              <a:rPr lang="zh-CN" altLang="en-US" dirty="0"/>
              <a:t>的建模，有校验功能，能检查出模型的裸机错误</a:t>
            </a:r>
            <a:endParaRPr lang="en-US" altLang="zh-CN" dirty="0"/>
          </a:p>
          <a:p>
            <a:r>
              <a:rPr lang="en-US" altLang="zh-CN" dirty="0"/>
              <a:t>      </a:t>
            </a:r>
            <a:r>
              <a:rPr lang="zh-CN" altLang="en-US" dirty="0"/>
              <a:t>支持多种语言的双向项目，对</a:t>
            </a:r>
            <a:r>
              <a:rPr lang="en-US" altLang="zh-CN" dirty="0"/>
              <a:t>Java</a:t>
            </a:r>
            <a:r>
              <a:rPr lang="zh-CN" altLang="en-US" dirty="0"/>
              <a:t>的支持较好</a:t>
            </a:r>
          </a:p>
        </p:txBody>
      </p:sp>
      <p:sp>
        <p:nvSpPr>
          <p:cNvPr id="10" name="文本框 9"/>
          <p:cNvSpPr txBox="1"/>
          <p:nvPr/>
        </p:nvSpPr>
        <p:spPr>
          <a:xfrm>
            <a:off x="1226820" y="3904971"/>
            <a:ext cx="6215163" cy="646331"/>
          </a:xfrm>
          <a:prstGeom prst="rect">
            <a:avLst/>
          </a:prstGeom>
          <a:noFill/>
        </p:spPr>
        <p:txBody>
          <a:bodyPr wrap="none" rtlCol="0">
            <a:spAutoFit/>
          </a:bodyPr>
          <a:lstStyle/>
          <a:p>
            <a:r>
              <a:rPr lang="en-US" altLang="zh-CN" dirty="0"/>
              <a:t>3</a:t>
            </a:r>
            <a:r>
              <a:rPr lang="zh-CN" altLang="en-US" dirty="0"/>
              <a:t>、近期版本加入数据库建模的功能，提供了</a:t>
            </a:r>
            <a:r>
              <a:rPr lang="en-US" altLang="zh-CN" dirty="0"/>
              <a:t>”Data Modeler”</a:t>
            </a:r>
          </a:p>
          <a:p>
            <a:r>
              <a:rPr lang="en-US" altLang="zh-CN" dirty="0"/>
              <a:t> </a:t>
            </a:r>
            <a:r>
              <a:rPr lang="zh-CN" altLang="en-US" dirty="0"/>
              <a:t>     的工具，其具有以下功能</a:t>
            </a:r>
          </a:p>
        </p:txBody>
      </p:sp>
      <p:sp>
        <p:nvSpPr>
          <p:cNvPr id="11" name="文本框 10"/>
          <p:cNvSpPr txBox="1"/>
          <p:nvPr/>
        </p:nvSpPr>
        <p:spPr>
          <a:xfrm>
            <a:off x="1710814" y="4750274"/>
            <a:ext cx="8257389" cy="369332"/>
          </a:xfrm>
          <a:prstGeom prst="rect">
            <a:avLst/>
          </a:prstGeom>
          <a:noFill/>
        </p:spPr>
        <p:txBody>
          <a:bodyPr wrap="none" rtlCol="0">
            <a:spAutoFit/>
          </a:bodyPr>
          <a:lstStyle/>
          <a:p>
            <a:r>
              <a:rPr lang="zh-CN" altLang="en-US" dirty="0"/>
              <a:t>（</a:t>
            </a:r>
            <a:r>
              <a:rPr lang="en-US" altLang="zh-CN" dirty="0"/>
              <a:t>1</a:t>
            </a:r>
            <a:r>
              <a:rPr lang="zh-CN" altLang="en-US" dirty="0"/>
              <a:t>）将对象模型转化成数据模型，即将类映射到数据库的表，构成传统的</a:t>
            </a:r>
            <a:r>
              <a:rPr lang="en-US" altLang="zh-CN" dirty="0"/>
              <a:t>E-R</a:t>
            </a:r>
            <a:r>
              <a:rPr lang="zh-CN" altLang="en-US" dirty="0"/>
              <a:t>图</a:t>
            </a:r>
          </a:p>
        </p:txBody>
      </p:sp>
      <p:sp>
        <p:nvSpPr>
          <p:cNvPr id="12" name="文本框 11"/>
          <p:cNvSpPr txBox="1"/>
          <p:nvPr/>
        </p:nvSpPr>
        <p:spPr>
          <a:xfrm>
            <a:off x="1710813" y="5133912"/>
            <a:ext cx="3555782" cy="369332"/>
          </a:xfrm>
          <a:prstGeom prst="rect">
            <a:avLst/>
          </a:prstGeom>
          <a:noFill/>
        </p:spPr>
        <p:txBody>
          <a:bodyPr wrap="none" rtlCol="0">
            <a:spAutoFit/>
          </a:bodyPr>
          <a:lstStyle/>
          <a:p>
            <a:r>
              <a:rPr lang="zh-CN" altLang="en-US" dirty="0"/>
              <a:t>（</a:t>
            </a:r>
            <a:r>
              <a:rPr lang="en-US" altLang="zh-CN" dirty="0"/>
              <a:t>2</a:t>
            </a:r>
            <a:r>
              <a:rPr lang="zh-CN" altLang="en-US" dirty="0"/>
              <a:t>）将数据模型转换成对象模型</a:t>
            </a:r>
          </a:p>
        </p:txBody>
      </p:sp>
      <p:sp>
        <p:nvSpPr>
          <p:cNvPr id="13" name="文本框 12"/>
          <p:cNvSpPr txBox="1"/>
          <p:nvPr/>
        </p:nvSpPr>
        <p:spPr>
          <a:xfrm>
            <a:off x="1717150" y="5536541"/>
            <a:ext cx="9014006" cy="369332"/>
          </a:xfrm>
          <a:prstGeom prst="rect">
            <a:avLst/>
          </a:prstGeom>
          <a:noFill/>
        </p:spPr>
        <p:txBody>
          <a:bodyPr wrap="none" rtlCol="0">
            <a:spAutoFit/>
          </a:bodyPr>
          <a:lstStyle/>
          <a:p>
            <a:r>
              <a:rPr lang="zh-CN" altLang="en-US" dirty="0"/>
              <a:t>（</a:t>
            </a:r>
            <a:r>
              <a:rPr lang="en-US" altLang="zh-CN" dirty="0"/>
              <a:t>3</a:t>
            </a:r>
            <a:r>
              <a:rPr lang="zh-CN" altLang="en-US" dirty="0"/>
              <a:t>）利用数据模型生产数据库</a:t>
            </a:r>
            <a:r>
              <a:rPr lang="en-US" altLang="zh-CN" dirty="0"/>
              <a:t>DDL</a:t>
            </a:r>
            <a:r>
              <a:rPr lang="zh-CN" altLang="en-US" dirty="0"/>
              <a:t>，也可以直接连接到数据库里，对数据库产生结果</a:t>
            </a:r>
          </a:p>
        </p:txBody>
      </p:sp>
      <p:sp>
        <p:nvSpPr>
          <p:cNvPr id="14" name="文本框 13"/>
          <p:cNvSpPr txBox="1"/>
          <p:nvPr/>
        </p:nvSpPr>
        <p:spPr>
          <a:xfrm>
            <a:off x="1717150" y="5901188"/>
            <a:ext cx="4903907" cy="369332"/>
          </a:xfrm>
          <a:prstGeom prst="rect">
            <a:avLst/>
          </a:prstGeom>
          <a:noFill/>
        </p:spPr>
        <p:txBody>
          <a:bodyPr wrap="none" rtlCol="0">
            <a:spAutoFit/>
          </a:bodyPr>
          <a:lstStyle/>
          <a:p>
            <a:r>
              <a:rPr lang="zh-CN" altLang="en-US" dirty="0"/>
              <a:t>（</a:t>
            </a:r>
            <a:r>
              <a:rPr lang="en-US" altLang="zh-CN" dirty="0"/>
              <a:t>4</a:t>
            </a:r>
            <a:r>
              <a:rPr lang="zh-CN" altLang="en-US" dirty="0"/>
              <a:t>）从现有数据库或</a:t>
            </a:r>
            <a:r>
              <a:rPr lang="en-US" altLang="zh-CN" dirty="0"/>
              <a:t>DDL</a:t>
            </a:r>
            <a:r>
              <a:rPr lang="zh-CN" altLang="en-US" dirty="0"/>
              <a:t>文件里生产数据模型</a:t>
            </a:r>
          </a:p>
        </p:txBody>
      </p:sp>
      <p:sp>
        <p:nvSpPr>
          <p:cNvPr id="15" name="文本框 14"/>
          <p:cNvSpPr txBox="1"/>
          <p:nvPr/>
        </p:nvSpPr>
        <p:spPr>
          <a:xfrm>
            <a:off x="1710813" y="6240449"/>
            <a:ext cx="5472973" cy="369332"/>
          </a:xfrm>
          <a:prstGeom prst="rect">
            <a:avLst/>
          </a:prstGeom>
          <a:noFill/>
        </p:spPr>
        <p:txBody>
          <a:bodyPr wrap="none" rtlCol="0">
            <a:spAutoFit/>
          </a:bodyPr>
          <a:lstStyle/>
          <a:p>
            <a:r>
              <a:rPr lang="zh-CN" altLang="en-US" dirty="0"/>
              <a:t>（</a:t>
            </a:r>
            <a:r>
              <a:rPr lang="en-US" altLang="zh-CN" dirty="0"/>
              <a:t>5</a:t>
            </a:r>
            <a:r>
              <a:rPr lang="zh-CN" altLang="en-US" dirty="0"/>
              <a:t>）将数据模型同</a:t>
            </a:r>
            <a:r>
              <a:rPr lang="en-US" altLang="zh-CN" dirty="0"/>
              <a:t>DDL</a:t>
            </a:r>
            <a:r>
              <a:rPr lang="zh-CN" altLang="en-US" dirty="0"/>
              <a:t>文件或现有数据库进行比较</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96212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Visio</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1226820" y="1709789"/>
            <a:ext cx="4987167" cy="1754326"/>
          </a:xfrm>
          <a:prstGeom prst="rect">
            <a:avLst/>
          </a:prstGeom>
          <a:noFill/>
        </p:spPr>
        <p:txBody>
          <a:bodyPr wrap="square" rtlCol="0">
            <a:spAutoFit/>
          </a:bodyPr>
          <a:lstStyle/>
          <a:p>
            <a:r>
              <a:rPr lang="en-US" altLang="zh-CN" dirty="0"/>
              <a:t>Microsoft Office Visio </a:t>
            </a:r>
            <a:r>
              <a:rPr lang="zh-CN" altLang="en-US" dirty="0"/>
              <a:t>是微软公司出品的软件，</a:t>
            </a:r>
            <a:r>
              <a:rPr lang="en-US" altLang="zh-CN" dirty="0"/>
              <a:t>Office Visio</a:t>
            </a:r>
            <a:r>
              <a:rPr lang="zh-CN" altLang="en-US" dirty="0"/>
              <a:t>提供了各种模板：业务流程的流程图、网络图、工作流图、数据库模型图和软件图。</a:t>
            </a:r>
            <a:endParaRPr lang="en-US" altLang="zh-CN" dirty="0"/>
          </a:p>
          <a:p>
            <a:r>
              <a:rPr lang="zh-CN" altLang="en-US" dirty="0"/>
              <a:t>这些图可用于可视化和简化业务流图、跟踪项目和资源、绘制组织结构图、映射网络、绘制建筑地图及优化系统</a:t>
            </a:r>
            <a:r>
              <a:rPr lang="en-US" altLang="zh-CN" dirty="0"/>
              <a:t>.</a:t>
            </a:r>
            <a:endParaRPr lang="zh-CN" altLang="en-US" dirty="0"/>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90" y="1273980"/>
            <a:ext cx="5506011" cy="3399091"/>
          </a:xfrm>
          <a:prstGeom prst="rect">
            <a:avLst/>
          </a:prstGeom>
        </p:spPr>
      </p:pic>
      <p:sp>
        <p:nvSpPr>
          <p:cNvPr id="17" name="文本框 16"/>
          <p:cNvSpPr txBox="1"/>
          <p:nvPr/>
        </p:nvSpPr>
        <p:spPr>
          <a:xfrm>
            <a:off x="1385455" y="4758813"/>
            <a:ext cx="8263801" cy="1200329"/>
          </a:xfrm>
          <a:prstGeom prst="rect">
            <a:avLst/>
          </a:prstGeom>
          <a:noFill/>
        </p:spPr>
        <p:txBody>
          <a:bodyPr wrap="none" rtlCol="0">
            <a:spAutoFit/>
          </a:bodyPr>
          <a:lstStyle/>
          <a:p>
            <a:r>
              <a:rPr lang="en-US" altLang="zh-CN" dirty="0"/>
              <a:t>Visio</a:t>
            </a:r>
            <a:r>
              <a:rPr lang="zh-CN" altLang="en-US" dirty="0"/>
              <a:t>与</a:t>
            </a:r>
            <a:r>
              <a:rPr lang="en-US" altLang="zh-CN" dirty="0"/>
              <a:t>Office</a:t>
            </a:r>
            <a:r>
              <a:rPr lang="zh-CN" altLang="en-US" dirty="0"/>
              <a:t>能够很好的兼容，可以把图形直接复制</a:t>
            </a:r>
            <a:endParaRPr lang="en-US" altLang="zh-CN" dirty="0"/>
          </a:p>
          <a:p>
            <a:r>
              <a:rPr lang="zh-CN" altLang="en-US" dirty="0"/>
              <a:t>或内嵌到</a:t>
            </a:r>
            <a:r>
              <a:rPr lang="en-US" altLang="zh-CN" dirty="0"/>
              <a:t>World</a:t>
            </a:r>
            <a:r>
              <a:rPr lang="zh-CN" altLang="en-US" dirty="0"/>
              <a:t>的文档中，但是对于代码的生成更多</a:t>
            </a:r>
            <a:endParaRPr lang="en-US" altLang="zh-CN" dirty="0"/>
          </a:p>
          <a:p>
            <a:r>
              <a:rPr lang="zh-CN" altLang="en-US" dirty="0"/>
              <a:t>是支持微软的产品如</a:t>
            </a:r>
            <a:r>
              <a:rPr lang="en-US" altLang="zh-CN" dirty="0"/>
              <a:t>VB</a:t>
            </a:r>
            <a:r>
              <a:rPr lang="zh-CN" altLang="en-US" dirty="0"/>
              <a:t>、</a:t>
            </a:r>
            <a:r>
              <a:rPr lang="en-US" altLang="zh-CN" dirty="0"/>
              <a:t>VC++</a:t>
            </a:r>
            <a:r>
              <a:rPr lang="zh-CN" altLang="en-US" dirty="0"/>
              <a:t>、</a:t>
            </a:r>
            <a:r>
              <a:rPr lang="en-US" altLang="zh-CN" dirty="0"/>
              <a:t>MS </a:t>
            </a:r>
            <a:r>
              <a:rPr lang="en-US" altLang="zh-CN" dirty="0" err="1"/>
              <a:t>SQLServer</a:t>
            </a:r>
            <a:r>
              <a:rPr lang="zh-CN" altLang="en-US" dirty="0"/>
              <a:t>等。</a:t>
            </a:r>
            <a:endParaRPr lang="en-US" altLang="zh-CN" dirty="0"/>
          </a:p>
          <a:p>
            <a:r>
              <a:rPr lang="zh-CN" altLang="en-US" dirty="0"/>
              <a:t>所以其用于图形语义的描述比较方便，但对于软件开发过程的迭代开发力不从心</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206053"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PowerDesigner</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636884" y="1333961"/>
            <a:ext cx="4987167" cy="1754326"/>
          </a:xfrm>
          <a:prstGeom prst="rect">
            <a:avLst/>
          </a:prstGeom>
          <a:noFill/>
        </p:spPr>
        <p:txBody>
          <a:bodyPr wrap="square" rtlCol="0">
            <a:spAutoFit/>
          </a:bodyPr>
          <a:lstStyle/>
          <a:p>
            <a:r>
              <a:rPr lang="en-US" altLang="zh-CN" dirty="0" err="1"/>
              <a:t>PowerDesigner</a:t>
            </a:r>
            <a:r>
              <a:rPr lang="zh-CN" altLang="en-US" dirty="0"/>
              <a:t>是</a:t>
            </a:r>
            <a:r>
              <a:rPr lang="en-US" altLang="zh-CN" dirty="0"/>
              <a:t>Sybase</a:t>
            </a:r>
            <a:r>
              <a:rPr lang="zh-CN" altLang="en-US" dirty="0"/>
              <a:t>公司的</a:t>
            </a:r>
            <a:r>
              <a:rPr lang="en-US" altLang="zh-CN" dirty="0"/>
              <a:t>CASE</a:t>
            </a:r>
            <a:r>
              <a:rPr lang="zh-CN" altLang="en-US" dirty="0"/>
              <a:t>工具集，使用它可以方便的对管理信息系统进行分析。它可以制作数据流程图、概念数据模型、物理数据模型、可以生成客户端开发工具的应用程序、能够为数据仓库制作结构模型、也能对团队设备模型进行控制</a:t>
            </a:r>
          </a:p>
        </p:txBody>
      </p:sp>
      <p:pic>
        <p:nvPicPr>
          <p:cNvPr id="1028" name="Picture 4" descr="https://timgsa.baidu.com/timg?image&amp;quality=80&amp;size=b9999_10000&amp;sec=1539424701852&amp;di=07aec5b8c2b9b1618ab2b6a0dacbaed7&amp;imgtype=jpg&amp;src=http%3A%2F%2Fimg0.imgtn.bdimg.com%2Fit%2Fu%3D178487645%2C1193665802%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597" y="1106723"/>
            <a:ext cx="5701751" cy="39631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36884" y="4651358"/>
            <a:ext cx="5145961" cy="646331"/>
          </a:xfrm>
          <a:prstGeom prst="rect">
            <a:avLst/>
          </a:prstGeom>
          <a:noFill/>
        </p:spPr>
        <p:txBody>
          <a:bodyPr wrap="none" rtlCol="0">
            <a:spAutoFit/>
          </a:bodyPr>
          <a:lstStyle/>
          <a:p>
            <a:r>
              <a:rPr lang="en-US" altLang="zh-CN" dirty="0" err="1"/>
              <a:t>PowerDesigner</a:t>
            </a:r>
            <a:r>
              <a:rPr lang="zh-CN" altLang="en-US" dirty="0"/>
              <a:t>对数据库建模的支持很好，但对于</a:t>
            </a:r>
            <a:endParaRPr lang="en-US" altLang="zh-CN" dirty="0"/>
          </a:p>
          <a:p>
            <a:r>
              <a:rPr lang="en-US" altLang="zh-CN" dirty="0"/>
              <a:t>UML</a:t>
            </a:r>
            <a:r>
              <a:rPr lang="zh-CN" altLang="en-US" dirty="0"/>
              <a:t>的各种图的支持不尽人意。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83384" y="398634"/>
            <a:ext cx="1569660" cy="461665"/>
          </a:xfrm>
          <a:prstGeom prst="rect">
            <a:avLst/>
          </a:prstGeom>
        </p:spPr>
        <p:txBody>
          <a:bodyPr wrap="none">
            <a:spAutoFit/>
          </a:bodyPr>
          <a:lstStyle/>
          <a:p>
            <a:r>
              <a:rPr lang="en-US" altLang="zh-CN" sz="2400" dirty="0" err="1">
                <a:latin typeface="黑体" panose="02010609060101010101" pitchFamily="49" charset="-122"/>
                <a:ea typeface="黑体" panose="02010609060101010101" pitchFamily="49" charset="-122"/>
              </a:rPr>
              <a:t>ProcessOn</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496492" y="1332664"/>
            <a:ext cx="4987167" cy="369332"/>
          </a:xfrm>
          <a:prstGeom prst="rect">
            <a:avLst/>
          </a:prstGeom>
          <a:noFill/>
        </p:spPr>
        <p:txBody>
          <a:bodyPr wrap="square" rtlCol="0">
            <a:spAutoFit/>
          </a:bodyPr>
          <a:lstStyle/>
          <a:p>
            <a:r>
              <a:rPr lang="en-US" altLang="zh-CN" dirty="0" err="1"/>
              <a:t>ProcessOn</a:t>
            </a:r>
            <a:r>
              <a:rPr lang="zh-CN" altLang="en-US" dirty="0"/>
              <a:t>是一个在线协作绘图平台</a:t>
            </a:r>
          </a:p>
        </p:txBody>
      </p:sp>
      <p:sp>
        <p:nvSpPr>
          <p:cNvPr id="5" name="文本框 4"/>
          <p:cNvSpPr txBox="1"/>
          <p:nvPr/>
        </p:nvSpPr>
        <p:spPr>
          <a:xfrm>
            <a:off x="654420" y="2087730"/>
            <a:ext cx="4147289" cy="646331"/>
          </a:xfrm>
          <a:prstGeom prst="rect">
            <a:avLst/>
          </a:prstGeom>
          <a:noFill/>
        </p:spPr>
        <p:txBody>
          <a:bodyPr wrap="none" rtlCol="0">
            <a:spAutoFit/>
          </a:bodyPr>
          <a:lstStyle/>
          <a:p>
            <a:r>
              <a:rPr lang="zh-CN" altLang="en-US" dirty="0"/>
              <a:t>高效易用：</a:t>
            </a:r>
            <a:endParaRPr lang="en-US" altLang="zh-CN" dirty="0"/>
          </a:p>
          <a:p>
            <a:r>
              <a:rPr lang="en-US" altLang="zh-CN" dirty="0"/>
              <a:t>        </a:t>
            </a:r>
            <a:r>
              <a:rPr lang="zh-CN" altLang="en-US" dirty="0"/>
              <a:t>它是一个网站，操作方便上手简单</a:t>
            </a:r>
          </a:p>
        </p:txBody>
      </p:sp>
      <p:sp>
        <p:nvSpPr>
          <p:cNvPr id="9" name="文本框 8"/>
          <p:cNvSpPr txBox="1"/>
          <p:nvPr/>
        </p:nvSpPr>
        <p:spPr>
          <a:xfrm>
            <a:off x="8550984" y="5744131"/>
            <a:ext cx="877163" cy="369332"/>
          </a:xfrm>
          <a:prstGeom prst="rect">
            <a:avLst/>
          </a:prstGeom>
          <a:noFill/>
        </p:spPr>
        <p:txBody>
          <a:bodyPr wrap="none" rtlCol="0">
            <a:spAutoFit/>
          </a:bodyPr>
          <a:lstStyle/>
          <a:p>
            <a:r>
              <a:rPr lang="zh-CN" altLang="en-US" dirty="0"/>
              <a:t>时序图</a:t>
            </a:r>
          </a:p>
        </p:txBody>
      </p:sp>
      <p:sp>
        <p:nvSpPr>
          <p:cNvPr id="6" name="矩形 5"/>
          <p:cNvSpPr/>
          <p:nvPr/>
        </p:nvSpPr>
        <p:spPr>
          <a:xfrm>
            <a:off x="654420" y="3232156"/>
            <a:ext cx="4378122" cy="1200329"/>
          </a:xfrm>
          <a:prstGeom prst="rect">
            <a:avLst/>
          </a:prstGeom>
        </p:spPr>
        <p:txBody>
          <a:bodyPr wrap="none">
            <a:spAutoFit/>
          </a:bodyPr>
          <a:lstStyle/>
          <a:p>
            <a:r>
              <a:rPr lang="zh-CN" altLang="en-US" dirty="0">
                <a:solidFill>
                  <a:srgbClr val="000000"/>
                </a:solidFill>
                <a:latin typeface="Arial" panose="020B0604020202020204" pitchFamily="34" charset="0"/>
              </a:rPr>
              <a:t>团队协作：</a:t>
            </a:r>
            <a:endParaRPr lang="en-US" altLang="zh-CN" dirty="0">
              <a:solidFill>
                <a:srgbClr val="000000"/>
              </a:solidFill>
              <a:latin typeface="Arial" panose="020B0604020202020204" pitchFamily="34" charset="0"/>
            </a:endParaRPr>
          </a:p>
          <a:p>
            <a:r>
              <a:rPr lang="zh-CN" altLang="en-US" dirty="0"/>
              <a:t>        可以在网站里组建一个小组，做好的</a:t>
            </a:r>
            <a:endParaRPr lang="en-US" altLang="zh-CN" dirty="0"/>
          </a:p>
          <a:p>
            <a:r>
              <a:rPr lang="zh-CN" altLang="en-US" dirty="0"/>
              <a:t>一些图可以进行共享修改等</a:t>
            </a:r>
            <a:endParaRPr lang="en-US" altLang="zh-CN" dirty="0"/>
          </a:p>
          <a:p>
            <a:endParaRPr lang="en-US" altLang="zh-CN" dirty="0">
              <a:solidFill>
                <a:srgbClr val="000000"/>
              </a:solidFill>
              <a:latin typeface="Arial" panose="020B0604020202020204" pitchFamily="34" charset="0"/>
            </a:endParaRPr>
          </a:p>
        </p:txBody>
      </p:sp>
      <p:sp>
        <p:nvSpPr>
          <p:cNvPr id="8" name="矩形 7"/>
          <p:cNvSpPr/>
          <p:nvPr/>
        </p:nvSpPr>
        <p:spPr>
          <a:xfrm>
            <a:off x="654420" y="4432485"/>
            <a:ext cx="4685898" cy="646331"/>
          </a:xfrm>
          <a:prstGeom prst="rect">
            <a:avLst/>
          </a:prstGeom>
        </p:spPr>
        <p:txBody>
          <a:bodyPr wrap="none">
            <a:spAutoFit/>
          </a:bodyPr>
          <a:lstStyle/>
          <a:p>
            <a:r>
              <a:rPr lang="zh-CN" altLang="en-US" dirty="0">
                <a:solidFill>
                  <a:srgbClr val="000000"/>
                </a:solidFill>
                <a:latin typeface="Arial" panose="020B0604020202020204" pitchFamily="34" charset="0"/>
              </a:rPr>
              <a:t>海量图库：</a:t>
            </a:r>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        会有很多的模板，别人做好的共享出来</a:t>
            </a:r>
            <a:endParaRPr lang="zh-CN" altLang="en-US" b="0" i="0" dirty="0">
              <a:solidFill>
                <a:srgbClr val="000000"/>
              </a:solidFill>
              <a:effectLst/>
              <a:latin typeface="Arial" panose="020B0604020202020204" pitchFamily="34" charset="0"/>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0" y="48011"/>
            <a:ext cx="6915150" cy="537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a:t>的</a:t>
            </a:r>
            <a:r>
              <a:rPr lang="en-US" altLang="zh-CN" sz="4800" dirty="0"/>
              <a:t>4+1</a:t>
            </a:r>
            <a:r>
              <a:rPr lang="zh-CN" altLang="en-US" sz="4800" dirty="0"/>
              <a:t>视图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14216" y="1257597"/>
            <a:ext cx="6389423" cy="923330"/>
          </a:xfrm>
          <a:prstGeom prst="rect">
            <a:avLst/>
          </a:prstGeom>
        </p:spPr>
        <p:txBody>
          <a:bodyPr wrap="square">
            <a:spAutoFit/>
          </a:bodyPr>
          <a:lstStyle/>
          <a:p>
            <a:r>
              <a:rPr lang="zh-CN" altLang="en-US" dirty="0">
                <a:solidFill>
                  <a:srgbClr val="FF0000"/>
                </a:solidFill>
              </a:rPr>
              <a:t>业务需求 </a:t>
            </a:r>
            <a:r>
              <a:rPr lang="zh-CN" altLang="en-US" dirty="0"/>
              <a:t>（Business requirement）表示组织或客户高层次的目标。业务需求描述了组织为什么要开发一个系统，即组织希望达到的目标。</a:t>
            </a:r>
          </a:p>
        </p:txBody>
      </p:sp>
      <p:sp>
        <p:nvSpPr>
          <p:cNvPr id="21" name="矩形 20"/>
          <p:cNvSpPr/>
          <p:nvPr/>
        </p:nvSpPr>
        <p:spPr>
          <a:xfrm>
            <a:off x="614216" y="2855808"/>
            <a:ext cx="6096000" cy="922020"/>
          </a:xfrm>
          <a:prstGeom prst="rect">
            <a:avLst/>
          </a:prstGeom>
        </p:spPr>
        <p:txBody>
          <a:bodyPr>
            <a:spAutoFit/>
          </a:bodyPr>
          <a:lstStyle/>
          <a:p>
            <a:r>
              <a:rPr lang="zh-CN" altLang="en-US" b="1" dirty="0">
                <a:solidFill>
                  <a:srgbClr val="FF0000"/>
                </a:solidFill>
                <a:latin typeface="-apple-system"/>
              </a:rPr>
              <a:t>用户需求</a:t>
            </a:r>
            <a:r>
              <a:rPr lang="zh-CN" altLang="en-US" dirty="0">
                <a:solidFill>
                  <a:srgbClr val="4F4F4F"/>
                </a:solidFill>
                <a:latin typeface="-apple-system"/>
              </a:rPr>
              <a:t> </a:t>
            </a:r>
            <a:r>
              <a:rPr lang="zh-CN" altLang="en-US" dirty="0">
                <a:latin typeface="-apple-system"/>
              </a:rPr>
              <a:t>描述的是用户的目标，或</a:t>
            </a:r>
            <a:r>
              <a:rPr lang="zh-CN" altLang="en-US" b="1" dirty="0">
                <a:latin typeface="-apple-system"/>
              </a:rPr>
              <a:t>用户要求系统必须能完成的任务</a:t>
            </a:r>
            <a:r>
              <a:rPr lang="zh-CN" altLang="en-US" dirty="0">
                <a:latin typeface="-apple-system"/>
              </a:rPr>
              <a:t>。也就是说用户需求描述了用户能使用系统来做些什么。</a:t>
            </a:r>
            <a:endParaRPr lang="zh-CN" altLang="en-US" dirty="0"/>
          </a:p>
        </p:txBody>
      </p:sp>
      <p:sp>
        <p:nvSpPr>
          <p:cNvPr id="22" name="矩形 21"/>
          <p:cNvSpPr/>
          <p:nvPr/>
        </p:nvSpPr>
        <p:spPr>
          <a:xfrm>
            <a:off x="614216" y="4454019"/>
            <a:ext cx="6096000" cy="923330"/>
          </a:xfrm>
          <a:prstGeom prst="rect">
            <a:avLst/>
          </a:prstGeom>
        </p:spPr>
        <p:txBody>
          <a:bodyPr>
            <a:spAutoFit/>
          </a:bodyPr>
          <a:lstStyle/>
          <a:p>
            <a:r>
              <a:rPr lang="zh-CN" altLang="en-US" dirty="0">
                <a:solidFill>
                  <a:srgbClr val="FF0000"/>
                </a:solidFill>
              </a:rPr>
              <a:t>功能需求</a:t>
            </a:r>
            <a:r>
              <a:rPr lang="zh-CN" altLang="en-US" dirty="0"/>
              <a:t> （functional requirement）规定开发人员必须在产品中实现的软件功能，用户利用这些功能来完成任务，满足业务需求。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14216" y="1188202"/>
            <a:ext cx="6389423" cy="1200329"/>
          </a:xfrm>
          <a:prstGeom prst="rect">
            <a:avLst/>
          </a:prstGeom>
        </p:spPr>
        <p:txBody>
          <a:bodyPr wrap="square">
            <a:spAutoFit/>
          </a:bodyPr>
          <a:lstStyle/>
          <a:p>
            <a:r>
              <a:rPr lang="zh-CN" altLang="en-US" b="1" dirty="0">
                <a:solidFill>
                  <a:srgbClr val="FF0000"/>
                </a:solidFill>
              </a:rPr>
              <a:t>系统需求 </a:t>
            </a:r>
            <a:r>
              <a:rPr lang="zh-CN" altLang="en-US" dirty="0"/>
              <a:t>（</a:t>
            </a:r>
            <a:r>
              <a:rPr lang="en-US" altLang="zh-CN" dirty="0"/>
              <a:t>system requirement</a:t>
            </a:r>
            <a:r>
              <a:rPr lang="zh-CN" altLang="en-US" dirty="0"/>
              <a:t>）用于</a:t>
            </a:r>
            <a:r>
              <a:rPr lang="zh-CN" altLang="en-US" b="1" dirty="0"/>
              <a:t>描述包含有多个子系统的产品（即系统）的顶级需求</a:t>
            </a:r>
            <a:r>
              <a:rPr lang="zh-CN" altLang="en-US" dirty="0"/>
              <a:t>。系统可以只包含软件系统，也可以既包含软件又包含硬件子系统。人也可以是系统的一部分，因此某些系统功能可能要由人来承担。</a:t>
            </a:r>
          </a:p>
        </p:txBody>
      </p:sp>
      <p:sp>
        <p:nvSpPr>
          <p:cNvPr id="21" name="矩形 20"/>
          <p:cNvSpPr/>
          <p:nvPr/>
        </p:nvSpPr>
        <p:spPr>
          <a:xfrm>
            <a:off x="614216" y="2605970"/>
            <a:ext cx="6096000" cy="923330"/>
          </a:xfrm>
          <a:prstGeom prst="rect">
            <a:avLst/>
          </a:prstGeom>
        </p:spPr>
        <p:txBody>
          <a:bodyPr>
            <a:spAutoFit/>
          </a:bodyPr>
          <a:lstStyle/>
          <a:p>
            <a:r>
              <a:rPr lang="zh-CN" altLang="en-US" b="1" dirty="0">
                <a:solidFill>
                  <a:srgbClr val="FF0000"/>
                </a:solidFill>
              </a:rPr>
              <a:t>业务规则</a:t>
            </a:r>
            <a:r>
              <a:rPr lang="zh-CN" altLang="en-US" dirty="0">
                <a:solidFill>
                  <a:srgbClr val="FF0000"/>
                </a:solidFill>
              </a:rPr>
              <a:t> </a:t>
            </a:r>
            <a:r>
              <a:rPr lang="zh-CN" altLang="en-US" dirty="0"/>
              <a:t>包括企业方针、政府条例、工业标准、会计准则和计算方法等。</a:t>
            </a:r>
            <a:r>
              <a:rPr lang="zh-CN" altLang="en-US" b="1" dirty="0"/>
              <a:t>业务规划本身并非软件需求</a:t>
            </a:r>
            <a:r>
              <a:rPr lang="zh-CN" altLang="en-US" dirty="0"/>
              <a:t>，因为它们不属于任何特定软件系统的范围。</a:t>
            </a:r>
          </a:p>
        </p:txBody>
      </p:sp>
      <p:sp>
        <p:nvSpPr>
          <p:cNvPr id="22" name="矩形 21"/>
          <p:cNvSpPr/>
          <p:nvPr/>
        </p:nvSpPr>
        <p:spPr>
          <a:xfrm>
            <a:off x="614216" y="3637282"/>
            <a:ext cx="6096000" cy="923330"/>
          </a:xfrm>
          <a:prstGeom prst="rect">
            <a:avLst/>
          </a:prstGeom>
        </p:spPr>
        <p:txBody>
          <a:bodyPr>
            <a:spAutoFit/>
          </a:bodyPr>
          <a:lstStyle/>
          <a:p>
            <a:r>
              <a:rPr lang="zh-CN" altLang="en-US" b="1" dirty="0">
                <a:solidFill>
                  <a:srgbClr val="FF0000"/>
                </a:solidFill>
              </a:rPr>
              <a:t>功能需求记录在软件需求规格说明（</a:t>
            </a:r>
            <a:r>
              <a:rPr lang="en-US" altLang="zh-CN" b="1" dirty="0">
                <a:solidFill>
                  <a:srgbClr val="FF0000"/>
                </a:solidFill>
              </a:rPr>
              <a:t>SRS</a:t>
            </a:r>
            <a:r>
              <a:rPr lang="zh-CN" altLang="en-US" b="1" dirty="0">
                <a:solidFill>
                  <a:srgbClr val="FF0000"/>
                </a:solidFill>
              </a:rPr>
              <a:t>）中</a:t>
            </a:r>
            <a:r>
              <a:rPr lang="zh-CN" altLang="en-US" dirty="0"/>
              <a:t>。</a:t>
            </a:r>
            <a:r>
              <a:rPr lang="en-US" altLang="zh-CN" dirty="0"/>
              <a:t>SRS</a:t>
            </a:r>
            <a:r>
              <a:rPr lang="zh-CN" altLang="en-US" dirty="0"/>
              <a:t>完整地描述了软件系统的预期特性。</a:t>
            </a:r>
            <a:r>
              <a:rPr lang="en-US" altLang="zh-CN" dirty="0"/>
              <a:t>SRS</a:t>
            </a:r>
            <a:r>
              <a:rPr lang="zh-CN" altLang="en-US" dirty="0"/>
              <a:t>我们一般把它当作文档，其实，</a:t>
            </a:r>
            <a:r>
              <a:rPr lang="en-US" altLang="zh-CN" dirty="0"/>
              <a:t>SRS</a:t>
            </a:r>
            <a:r>
              <a:rPr lang="zh-CN" altLang="en-US" dirty="0"/>
              <a:t>还可以是包含需求信息的数据库 或电子表格；</a:t>
            </a:r>
          </a:p>
        </p:txBody>
      </p:sp>
      <p:sp>
        <p:nvSpPr>
          <p:cNvPr id="5" name="文本框 4"/>
          <p:cNvSpPr txBox="1"/>
          <p:nvPr/>
        </p:nvSpPr>
        <p:spPr>
          <a:xfrm>
            <a:off x="3146322" y="5161935"/>
            <a:ext cx="5617243" cy="369332"/>
          </a:xfrm>
          <a:prstGeom prst="rect">
            <a:avLst/>
          </a:prstGeom>
          <a:noFill/>
        </p:spPr>
        <p:txBody>
          <a:bodyPr wrap="none" rtlCol="0">
            <a:spAutoFit/>
          </a:bodyPr>
          <a:lstStyle/>
          <a:p>
            <a:r>
              <a:rPr lang="zh-CN" altLang="en-US" dirty="0">
                <a:solidFill>
                  <a:srgbClr val="FF0000"/>
                </a:solidFill>
              </a:rPr>
              <a:t>为了简化上述复杂的系统描述，就有了</a:t>
            </a:r>
            <a:r>
              <a:rPr lang="en-US" altLang="zh-CN" dirty="0">
                <a:solidFill>
                  <a:srgbClr val="FF0000"/>
                </a:solidFill>
              </a:rPr>
              <a:t>4+1</a:t>
            </a:r>
            <a:r>
              <a:rPr lang="zh-CN" altLang="en-US" dirty="0">
                <a:solidFill>
                  <a:srgbClr val="FF0000"/>
                </a:solidFill>
              </a:rPr>
              <a:t>架构试图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88865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架构视图</a:t>
            </a:r>
          </a:p>
        </p:txBody>
      </p:sp>
      <p:sp>
        <p:nvSpPr>
          <p:cNvPr id="18" name="矩形 17"/>
          <p:cNvSpPr/>
          <p:nvPr/>
        </p:nvSpPr>
        <p:spPr>
          <a:xfrm>
            <a:off x="3175820" y="1997839"/>
            <a:ext cx="6096000" cy="2031325"/>
          </a:xfrm>
          <a:prstGeom prst="rect">
            <a:avLst/>
          </a:prstGeom>
        </p:spPr>
        <p:txBody>
          <a:bodyPr>
            <a:spAutoFit/>
          </a:bodyPr>
          <a:lstStyle/>
          <a:p>
            <a:r>
              <a:rPr lang="zh-CN" altLang="en-US" b="1" dirty="0">
                <a:solidFill>
                  <a:srgbClr val="4F4F4F"/>
                </a:solidFill>
                <a:latin typeface="-apple-system"/>
              </a:rPr>
              <a:t>架构视图</a:t>
            </a:r>
            <a:r>
              <a:rPr lang="zh-CN" altLang="en-US" dirty="0">
                <a:solidFill>
                  <a:srgbClr val="4F4F4F"/>
                </a:solidFill>
                <a:latin typeface="-apple-system"/>
              </a:rPr>
              <a:t>是对从</a:t>
            </a:r>
            <a:r>
              <a:rPr lang="zh-CN" altLang="en-US" b="1" dirty="0">
                <a:solidFill>
                  <a:srgbClr val="4F4F4F"/>
                </a:solidFill>
                <a:latin typeface="-apple-system"/>
              </a:rPr>
              <a:t>某一视角或某一点上</a:t>
            </a:r>
            <a:r>
              <a:rPr lang="zh-CN" altLang="en-US" dirty="0">
                <a:solidFill>
                  <a:srgbClr val="4F4F4F"/>
                </a:solidFill>
                <a:latin typeface="-apple-system"/>
              </a:rPr>
              <a:t>看到的系统所做的简化描述，</a:t>
            </a:r>
            <a:r>
              <a:rPr lang="zh-CN" altLang="en-US" b="1" dirty="0">
                <a:solidFill>
                  <a:srgbClr val="4F4F4F"/>
                </a:solidFill>
                <a:latin typeface="-apple-system"/>
              </a:rPr>
              <a:t>描述中涵盖了系统的某一特定方面，而省略了与此方面无关的实体。</a:t>
            </a:r>
            <a:endParaRPr lang="en-US" altLang="zh-CN" b="1" dirty="0">
              <a:solidFill>
                <a:srgbClr val="4F4F4F"/>
              </a:solidFill>
              <a:latin typeface="-apple-system"/>
            </a:endParaRPr>
          </a:p>
          <a:p>
            <a:endParaRPr lang="zh-CN" altLang="en-US" dirty="0">
              <a:solidFill>
                <a:srgbClr val="4F4F4F"/>
              </a:solidFill>
              <a:latin typeface="-apple-system"/>
            </a:endParaRPr>
          </a:p>
          <a:p>
            <a:r>
              <a:rPr lang="zh-CN" altLang="en-US" dirty="0">
                <a:solidFill>
                  <a:srgbClr val="4F4F4F"/>
                </a:solidFill>
                <a:latin typeface="-apple-system"/>
              </a:rPr>
              <a:t>架构要涵盖的内容和决策太多，采用</a:t>
            </a:r>
            <a:r>
              <a:rPr lang="en-US" altLang="zh-CN" b="1" dirty="0">
                <a:solidFill>
                  <a:srgbClr val="4F4F4F"/>
                </a:solidFill>
                <a:latin typeface="-apple-system"/>
              </a:rPr>
              <a:t>"</a:t>
            </a:r>
            <a:r>
              <a:rPr lang="zh-CN" altLang="en-US" b="1" dirty="0">
                <a:solidFill>
                  <a:srgbClr val="4F4F4F"/>
                </a:solidFill>
                <a:latin typeface="-apple-system"/>
              </a:rPr>
              <a:t>分而治之</a:t>
            </a:r>
            <a:r>
              <a:rPr lang="en-US" altLang="zh-CN" b="1" dirty="0">
                <a:solidFill>
                  <a:srgbClr val="4F4F4F"/>
                </a:solidFill>
                <a:latin typeface="-apple-system"/>
              </a:rPr>
              <a:t>"</a:t>
            </a:r>
            <a:r>
              <a:rPr lang="zh-CN" altLang="en-US" dirty="0">
                <a:solidFill>
                  <a:srgbClr val="4F4F4F"/>
                </a:solidFill>
                <a:latin typeface="-apple-system"/>
              </a:rPr>
              <a:t>的办法从不同视角分别设计；同时，也为软件架构的理解、交流和归档提供方便</a:t>
            </a:r>
            <a:endParaRPr lang="zh-CN" altLang="en-US" b="0" i="0" dirty="0">
              <a:solidFill>
                <a:srgbClr val="4F4F4F"/>
              </a:solidFill>
              <a:effectLst/>
              <a:latin typeface="-apple-system"/>
            </a:endParaRPr>
          </a:p>
        </p:txBody>
      </p:sp>
      <p:sp>
        <p:nvSpPr>
          <p:cNvPr id="19" name="文本框 18"/>
          <p:cNvSpPr txBox="1"/>
          <p:nvPr/>
        </p:nvSpPr>
        <p:spPr>
          <a:xfrm>
            <a:off x="1828801" y="1273872"/>
            <a:ext cx="2031325" cy="369332"/>
          </a:xfrm>
          <a:prstGeom prst="rect">
            <a:avLst/>
          </a:prstGeom>
          <a:noFill/>
        </p:spPr>
        <p:txBody>
          <a:bodyPr wrap="none" rtlCol="0">
            <a:spAutoFit/>
          </a:bodyPr>
          <a:lstStyle/>
          <a:p>
            <a:r>
              <a:rPr lang="zh-CN" altLang="en-US" dirty="0"/>
              <a:t>什么是架构视图？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6" name="文本框 5"/>
          <p:cNvSpPr txBox="1"/>
          <p:nvPr/>
        </p:nvSpPr>
        <p:spPr>
          <a:xfrm>
            <a:off x="1616911" y="2800957"/>
            <a:ext cx="1430200" cy="646331"/>
          </a:xfrm>
          <a:prstGeom prst="rect">
            <a:avLst/>
          </a:prstGeom>
          <a:noFill/>
        </p:spPr>
        <p:txBody>
          <a:bodyPr wrap="none" rtlCol="0">
            <a:spAutoFit/>
          </a:body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5" name="矩形 4"/>
          <p:cNvSpPr/>
          <p:nvPr/>
        </p:nvSpPr>
        <p:spPr>
          <a:xfrm>
            <a:off x="4641237" y="1969960"/>
            <a:ext cx="6096000" cy="2308324"/>
          </a:xfrm>
          <a:prstGeom prst="rect">
            <a:avLst/>
          </a:prstGeom>
        </p:spPr>
        <p:txBody>
          <a:bodyPr>
            <a:spAutoFit/>
          </a:body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a:p>
            <a:r>
              <a:rPr lang="zh-CN" altLang="en-US" dirty="0"/>
              <a:t>可以用类图来描述逻辑视图。用 类图来显示一个类的集合和它们的逻辑关系：关联、使用、组合、继承等。</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7" name="文本框 6"/>
          <p:cNvSpPr txBox="1"/>
          <p:nvPr/>
        </p:nvSpPr>
        <p:spPr>
          <a:xfrm>
            <a:off x="830527" y="2867374"/>
            <a:ext cx="1470274" cy="646331"/>
          </a:xfrm>
          <a:prstGeom prst="rect">
            <a:avLst/>
          </a:prstGeom>
          <a:noFill/>
        </p:spPr>
        <p:txBody>
          <a:bodyPr wrap="none" rtlCol="0">
            <a:spAutoFit/>
          </a:body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5" name="矩形 4"/>
          <p:cNvSpPr/>
          <p:nvPr/>
        </p:nvSpPr>
        <p:spPr>
          <a:xfrm>
            <a:off x="3928676" y="2036377"/>
            <a:ext cx="7629340" cy="2308324"/>
          </a:xfrm>
          <a:prstGeom prst="rect">
            <a:avLst/>
          </a:prstGeom>
        </p:spPr>
        <p:txBody>
          <a:bodyPr wrap="square">
            <a:spAutoFit/>
          </a:body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a:p>
            <a:endParaRPr lang="en-US" altLang="zh-CN" dirty="0"/>
          </a:p>
          <a:p>
            <a:r>
              <a:rPr lang="zh-CN" altLang="en-US" dirty="0"/>
              <a:t>过程视图侧重系统的运行特性。服务于系统集成人员，方便后续性能测试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11" name="文本框 10"/>
          <p:cNvSpPr txBox="1"/>
          <p:nvPr/>
        </p:nvSpPr>
        <p:spPr>
          <a:xfrm>
            <a:off x="4461224" y="4782355"/>
            <a:ext cx="1093569" cy="369332"/>
          </a:xfrm>
          <a:prstGeom prst="rect">
            <a:avLst/>
          </a:prstGeom>
          <a:noFill/>
        </p:spPr>
        <p:txBody>
          <a:bodyPr wrap="none" rtlCol="0">
            <a:spAutoFit/>
          </a:bodyPr>
          <a:lstStyle/>
          <a:p>
            <a:pPr algn="ctr"/>
            <a:r>
              <a:rPr lang="en-US" altLang="zh-CN" dirty="0">
                <a:latin typeface="+mj-lt"/>
              </a:rPr>
              <a:t>UML</a:t>
            </a:r>
            <a:r>
              <a:rPr lang="zh-CN" altLang="en-US" dirty="0">
                <a:latin typeface="+mj-lt"/>
              </a:rPr>
              <a:t>工具</a:t>
            </a:r>
          </a:p>
        </p:txBody>
      </p:sp>
      <p:sp>
        <p:nvSpPr>
          <p:cNvPr id="16" name="文本框 15"/>
          <p:cNvSpPr txBox="1"/>
          <p:nvPr/>
        </p:nvSpPr>
        <p:spPr>
          <a:xfrm>
            <a:off x="6447520" y="4796372"/>
            <a:ext cx="1712328" cy="369332"/>
          </a:xfrm>
          <a:prstGeom prst="rect">
            <a:avLst/>
          </a:prstGeom>
          <a:noFill/>
        </p:spPr>
        <p:txBody>
          <a:bodyPr wrap="none" rtlCol="0">
            <a:spAutoFit/>
          </a:bodyPr>
          <a:lstStyle/>
          <a:p>
            <a:pPr algn="ctr"/>
            <a:r>
              <a:rPr lang="en-US" altLang="zh-CN" dirty="0">
                <a:latin typeface="+mj-lt"/>
              </a:rPr>
              <a:t>UML</a:t>
            </a:r>
            <a:r>
              <a:rPr lang="zh-CN" altLang="en-US" dirty="0">
                <a:latin typeface="+mj-lt"/>
              </a:rPr>
              <a:t>的</a:t>
            </a:r>
            <a:r>
              <a:rPr lang="en-US" altLang="zh-CN" dirty="0">
                <a:latin typeface="+mj-lt"/>
              </a:rPr>
              <a:t>4+1</a:t>
            </a:r>
            <a:r>
              <a:rPr lang="zh-CN" altLang="en-US" dirty="0">
                <a:latin typeface="+mj-lt"/>
              </a:rPr>
              <a:t>视图</a:t>
            </a:r>
          </a:p>
        </p:txBody>
      </p:sp>
      <p:sp>
        <p:nvSpPr>
          <p:cNvPr id="21" name="文本框 20"/>
          <p:cNvSpPr txBox="1"/>
          <p:nvPr/>
        </p:nvSpPr>
        <p:spPr>
          <a:xfrm>
            <a:off x="9021567" y="4821457"/>
            <a:ext cx="1093569" cy="369332"/>
          </a:xfrm>
          <a:prstGeom prst="rect">
            <a:avLst/>
          </a:prstGeom>
          <a:noFill/>
        </p:spPr>
        <p:txBody>
          <a:bodyPr wrap="none" rtlCol="0">
            <a:spAutoFit/>
          </a:bodyPr>
          <a:lstStyle/>
          <a:p>
            <a:pPr algn="ctr"/>
            <a:r>
              <a:rPr lang="en-US" altLang="zh-CN" dirty="0">
                <a:latin typeface="+mj-lt"/>
              </a:rPr>
              <a:t>UML</a:t>
            </a:r>
            <a:r>
              <a:rPr lang="zh-CN" altLang="en-US" dirty="0">
                <a:latin typeface="+mj-lt"/>
              </a:rPr>
              <a:t>的图</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49702" y="4782355"/>
            <a:ext cx="1107996" cy="369332"/>
          </a:xfrm>
          <a:prstGeom prst="rect">
            <a:avLst/>
          </a:prstGeom>
        </p:spPr>
        <p:txBody>
          <a:bodyPr wrap="none">
            <a:spAutoFit/>
          </a:bodyPr>
          <a:lstStyle/>
          <a:p>
            <a:pPr algn="ctr"/>
            <a:r>
              <a:rPr lang="en-US" altLang="zh-CN" dirty="0"/>
              <a:t>UML</a:t>
            </a:r>
            <a:r>
              <a:rPr lang="zh-CN" altLang="en-US" dirty="0"/>
              <a:t>介绍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8" name="文本框 7"/>
          <p:cNvSpPr txBox="1"/>
          <p:nvPr/>
        </p:nvSpPr>
        <p:spPr>
          <a:xfrm>
            <a:off x="830527" y="2963982"/>
            <a:ext cx="2361544" cy="646331"/>
          </a:xfrm>
          <a:prstGeom prst="rect">
            <a:avLst/>
          </a:prstGeom>
          <a:noFill/>
        </p:spPr>
        <p:txBody>
          <a:bodyPr wrap="none" rtlCol="0">
            <a:spAutoFit/>
          </a:body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5" name="矩形 4"/>
          <p:cNvSpPr/>
          <p:nvPr/>
        </p:nvSpPr>
        <p:spPr>
          <a:xfrm>
            <a:off x="4077746" y="2085356"/>
            <a:ext cx="7046055" cy="2308324"/>
          </a:xfrm>
          <a:prstGeom prst="rect">
            <a:avLst/>
          </a:prstGeom>
        </p:spPr>
        <p:txBody>
          <a:bodyPr wrap="square">
            <a:spAutoFit/>
          </a:body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a:p>
            <a:endParaRPr lang="en-US" altLang="zh-CN" dirty="0"/>
          </a:p>
          <a:p>
            <a:r>
              <a:rPr lang="zh-CN" altLang="en-US" dirty="0"/>
              <a:t>将软件打包成小的程序块（程序库或子系统），它们可以由一位或几位开发人员来开发。</a:t>
            </a:r>
            <a:endParaRPr lang="en-US" altLang="zh-CN" dirty="0"/>
          </a:p>
          <a:p>
            <a:endParaRPr lang="en-US" altLang="zh-CN" dirty="0"/>
          </a:p>
          <a:p>
            <a:r>
              <a:rPr lang="zh-CN" altLang="en-US" dirty="0"/>
              <a:t>通常是层次结构，每个层为上一层提供良好定义的接口，层次越低，通用性越好。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9" name="文本框 8"/>
          <p:cNvSpPr txBox="1"/>
          <p:nvPr/>
        </p:nvSpPr>
        <p:spPr>
          <a:xfrm>
            <a:off x="830527" y="3020194"/>
            <a:ext cx="1935145" cy="646331"/>
          </a:xfrm>
          <a:prstGeom prst="rect">
            <a:avLst/>
          </a:prstGeom>
          <a:noFill/>
        </p:spPr>
        <p:txBody>
          <a:bodyPr wrap="none" rtlCol="0">
            <a:spAutoFit/>
          </a:body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5" name="矩形 4"/>
          <p:cNvSpPr/>
          <p:nvPr/>
        </p:nvSpPr>
        <p:spPr>
          <a:xfrm>
            <a:off x="4465738" y="2466196"/>
            <a:ext cx="5986945" cy="2308324"/>
          </a:xfrm>
          <a:prstGeom prst="rect">
            <a:avLst/>
          </a:prstGeom>
        </p:spPr>
        <p:txBody>
          <a:bodyPr wrap="square">
            <a:spAutoFit/>
          </a:body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a:p>
            <a:endParaRPr lang="en-US" altLang="zh-CN" b="1" dirty="0">
              <a:solidFill>
                <a:srgbClr val="4F4F4F"/>
              </a:solidFill>
              <a:latin typeface="-apple-system"/>
            </a:endParaRPr>
          </a:p>
          <a:p>
            <a:r>
              <a:rPr lang="zh-CN" altLang="en-US" b="1" dirty="0">
                <a:solidFill>
                  <a:srgbClr val="4F4F4F"/>
                </a:solidFill>
                <a:latin typeface="-apple-system"/>
              </a:rPr>
              <a:t>主要考虑如何把软件映射到硬件上</a:t>
            </a:r>
            <a:r>
              <a:rPr lang="zh-CN" altLang="en-US" dirty="0">
                <a:solidFill>
                  <a:srgbClr val="4F4F4F"/>
                </a:solidFill>
                <a:latin typeface="-apple-system"/>
              </a:rPr>
              <a:t>，也要考虑系统性能、规模、可靠性等。可以与进程视图一起映射。</a:t>
            </a:r>
            <a:endParaRPr lang="en-US" altLang="zh-CN" dirty="0">
              <a:solidFill>
                <a:srgbClr val="4F4F4F"/>
              </a:solidFill>
              <a:latin typeface="-apple-system"/>
            </a:endParaRPr>
          </a:p>
          <a:p>
            <a:endParaRPr lang="en-US" altLang="zh-CN" dirty="0">
              <a:solidFill>
                <a:srgbClr val="4F4F4F"/>
              </a:solidFill>
              <a:latin typeface="-apple-system"/>
            </a:endParaRPr>
          </a:p>
          <a:p>
            <a:r>
              <a:rPr lang="zh-CN" altLang="en-US" dirty="0">
                <a:solidFill>
                  <a:srgbClr val="4F4F4F"/>
                </a:solidFill>
                <a:latin typeface="-apple-system"/>
              </a:rPr>
              <a:t>物理架构主要关注</a:t>
            </a:r>
            <a:r>
              <a:rPr lang="zh-CN" altLang="en-US" b="1" dirty="0">
                <a:solidFill>
                  <a:srgbClr val="4F4F4F"/>
                </a:solidFill>
                <a:latin typeface="-apple-system"/>
              </a:rPr>
              <a:t>系统非功能性的需求</a:t>
            </a:r>
            <a:r>
              <a:rPr lang="zh-CN" altLang="en-US" dirty="0">
                <a:solidFill>
                  <a:srgbClr val="4F4F4F"/>
                </a:solidFill>
                <a:latin typeface="-apple-system"/>
              </a:rPr>
              <a:t>，如可用性、可靠性（容错性），性能（吞吐量）和可伸缩性。</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p:cNvSpPr txBox="1"/>
          <p:nvPr/>
        </p:nvSpPr>
        <p:spPr>
          <a:xfrm>
            <a:off x="1226820" y="3405417"/>
            <a:ext cx="1620957" cy="646331"/>
          </a:xfrm>
          <a:prstGeom prst="rect">
            <a:avLst/>
          </a:prstGeom>
          <a:noFill/>
        </p:spPr>
        <p:txBody>
          <a:bodyPr wrap="none" rtlCol="0">
            <a:spAutoFit/>
          </a:body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5" name="矩形 4"/>
          <p:cNvSpPr/>
          <p:nvPr/>
        </p:nvSpPr>
        <p:spPr>
          <a:xfrm>
            <a:off x="3415017" y="2668123"/>
            <a:ext cx="8168081" cy="2585323"/>
          </a:xfrm>
          <a:prstGeom prst="rect">
            <a:avLst/>
          </a:prstGeom>
        </p:spPr>
        <p:txBody>
          <a:bodyPr wrap="square">
            <a:spAutoFit/>
          </a:body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endParaRPr lang="en-US" altLang="zh-CN" dirty="0"/>
          </a:p>
          <a:p>
            <a:r>
              <a:rPr lang="zh-CN" altLang="en-US" dirty="0"/>
              <a:t>可以描述一个特定的视图内的构件关系，也可以描述不同视图间的构件关系。</a:t>
            </a:r>
            <a:endParaRPr lang="en-US" altLang="zh-CN" dirty="0"/>
          </a:p>
          <a:p>
            <a:endParaRPr lang="en-US" altLang="zh-CN" dirty="0"/>
          </a:p>
          <a:p>
            <a:r>
              <a:rPr lang="zh-CN" altLang="en-US" dirty="0"/>
              <a:t>四种视图的元素通过一组重要场景（更常见的是用例）进行无缝协同工作，我们为场景描述相应的脚本（对象之间和过程之间的交互序列）。</a:t>
            </a:r>
            <a:endParaRPr lang="en-US" altLang="zh-CN" dirty="0"/>
          </a:p>
          <a:p>
            <a:endParaRPr lang="en-US" altLang="zh-CN" dirty="0"/>
          </a:p>
          <a:p>
            <a:r>
              <a:rPr lang="en-US" altLang="zh-CN" dirty="0"/>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p:cNvSpPr txBox="1"/>
          <p:nvPr/>
        </p:nvSpPr>
        <p:spPr>
          <a:xfrm>
            <a:off x="2183165" y="1139351"/>
            <a:ext cx="2153154" cy="369332"/>
          </a:xfrm>
          <a:prstGeom prst="rect">
            <a:avLst/>
          </a:prstGeom>
          <a:noFill/>
        </p:spPr>
        <p:txBody>
          <a:bodyPr wrap="none" rtlCol="0">
            <a:spAutoFit/>
          </a:bodyPr>
          <a:lstStyle/>
          <a:p>
            <a:r>
              <a:rPr lang="en-US" altLang="zh-CN" dirty="0"/>
              <a:t>5</a:t>
            </a:r>
            <a:r>
              <a:rPr lang="zh-CN" altLang="en-US" dirty="0"/>
              <a:t>个视图之间的关系</a:t>
            </a:r>
          </a:p>
        </p:txBody>
      </p:sp>
      <p:pic>
        <p:nvPicPr>
          <p:cNvPr id="2050" name="Picture 2" descr="http://hi.csdn.net/attachment/201112/24/0_13247130158rrZ.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165" y="1872231"/>
            <a:ext cx="6220961" cy="4260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0457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视图</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15" y="1106723"/>
            <a:ext cx="11424249" cy="58368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04414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中</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M</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的含义</a:t>
            </a:r>
          </a:p>
        </p:txBody>
      </p:sp>
      <p:sp>
        <p:nvSpPr>
          <p:cNvPr id="5" name="文本框 4"/>
          <p:cNvSpPr txBox="1"/>
          <p:nvPr/>
        </p:nvSpPr>
        <p:spPr>
          <a:xfrm>
            <a:off x="1226820" y="1366683"/>
            <a:ext cx="7207422" cy="369332"/>
          </a:xfrm>
          <a:prstGeom prst="rect">
            <a:avLst/>
          </a:prstGeom>
          <a:noFill/>
        </p:spPr>
        <p:txBody>
          <a:bodyPr wrap="none" rtlCol="0">
            <a:spAutoFit/>
          </a:bodyPr>
          <a:lstStyle/>
          <a:p>
            <a:r>
              <a:rPr lang="en-US" altLang="zh-CN" b="1" dirty="0"/>
              <a:t>Unified </a:t>
            </a:r>
            <a:r>
              <a:rPr lang="en-US" altLang="zh-CN" b="1" dirty="0">
                <a:solidFill>
                  <a:srgbClr val="FF0000"/>
                </a:solidFill>
              </a:rPr>
              <a:t>Modeling </a:t>
            </a:r>
            <a:r>
              <a:rPr lang="en-US" altLang="zh-CN" b="1" dirty="0"/>
              <a:t>Language (UML)</a:t>
            </a:r>
            <a:r>
              <a:rPr lang="zh-CN" altLang="en-US" dirty="0"/>
              <a:t>又称统一建模语言或标准</a:t>
            </a:r>
            <a:r>
              <a:rPr lang="zh-CN" altLang="en-US" dirty="0">
                <a:solidFill>
                  <a:srgbClr val="FF0000"/>
                </a:solidFill>
              </a:rPr>
              <a:t>建模</a:t>
            </a:r>
            <a:r>
              <a:rPr lang="zh-CN" altLang="en-US" dirty="0"/>
              <a:t>语言</a:t>
            </a:r>
          </a:p>
        </p:txBody>
      </p:sp>
      <p:sp>
        <p:nvSpPr>
          <p:cNvPr id="7" name="文本框 6"/>
          <p:cNvSpPr txBox="1"/>
          <p:nvPr/>
        </p:nvSpPr>
        <p:spPr>
          <a:xfrm>
            <a:off x="1226820" y="1995975"/>
            <a:ext cx="8582799" cy="369332"/>
          </a:xfrm>
          <a:prstGeom prst="rect">
            <a:avLst/>
          </a:prstGeom>
          <a:noFill/>
        </p:spPr>
        <p:txBody>
          <a:bodyPr wrap="none" rtlCol="0">
            <a:spAutoFit/>
          </a:bodyPr>
          <a:lstStyle/>
          <a:p>
            <a:r>
              <a:rPr lang="zh-CN" altLang="en-US" dirty="0"/>
              <a:t>它融合了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方法中的基本概念，主要通过建立五类图来实现建模</a:t>
            </a:r>
          </a:p>
        </p:txBody>
      </p:sp>
      <p:sp>
        <p:nvSpPr>
          <p:cNvPr id="8" name="文本框 7"/>
          <p:cNvSpPr txBox="1"/>
          <p:nvPr/>
        </p:nvSpPr>
        <p:spPr>
          <a:xfrm>
            <a:off x="1226820" y="2583112"/>
            <a:ext cx="1800493" cy="369332"/>
          </a:xfrm>
          <a:prstGeom prst="rect">
            <a:avLst/>
          </a:prstGeom>
          <a:noFill/>
        </p:spPr>
        <p:txBody>
          <a:bodyPr wrap="none" rtlCol="0">
            <a:spAutoFit/>
          </a:bodyPr>
          <a:lstStyle/>
          <a:p>
            <a:r>
              <a:rPr lang="zh-CN" altLang="en-US" dirty="0"/>
              <a:t>第一类：用例图</a:t>
            </a:r>
          </a:p>
        </p:txBody>
      </p:sp>
      <p:sp>
        <p:nvSpPr>
          <p:cNvPr id="10" name="文本框 9"/>
          <p:cNvSpPr txBox="1"/>
          <p:nvPr/>
        </p:nvSpPr>
        <p:spPr>
          <a:xfrm>
            <a:off x="3224062" y="2583112"/>
            <a:ext cx="1800493" cy="369332"/>
          </a:xfrm>
          <a:prstGeom prst="rect">
            <a:avLst/>
          </a:prstGeom>
          <a:noFill/>
        </p:spPr>
        <p:txBody>
          <a:bodyPr wrap="none" rtlCol="0">
            <a:spAutoFit/>
          </a:bodyPr>
          <a:lstStyle/>
          <a:p>
            <a:r>
              <a:rPr lang="zh-CN" altLang="en-US" dirty="0"/>
              <a:t>第二类：静态图</a:t>
            </a:r>
          </a:p>
        </p:txBody>
      </p:sp>
      <p:sp>
        <p:nvSpPr>
          <p:cNvPr id="11" name="文本框 10"/>
          <p:cNvSpPr txBox="1"/>
          <p:nvPr/>
        </p:nvSpPr>
        <p:spPr>
          <a:xfrm>
            <a:off x="5195753" y="2583112"/>
            <a:ext cx="1800493" cy="369332"/>
          </a:xfrm>
          <a:prstGeom prst="rect">
            <a:avLst/>
          </a:prstGeom>
          <a:noFill/>
        </p:spPr>
        <p:txBody>
          <a:bodyPr wrap="none" rtlCol="0">
            <a:spAutoFit/>
          </a:bodyPr>
          <a:lstStyle/>
          <a:p>
            <a:r>
              <a:rPr lang="zh-CN" altLang="en-US" dirty="0"/>
              <a:t>第三类：行为图</a:t>
            </a:r>
          </a:p>
        </p:txBody>
      </p:sp>
      <p:sp>
        <p:nvSpPr>
          <p:cNvPr id="12" name="文本框 11"/>
          <p:cNvSpPr txBox="1"/>
          <p:nvPr/>
        </p:nvSpPr>
        <p:spPr>
          <a:xfrm>
            <a:off x="7167444" y="2583112"/>
            <a:ext cx="1800493" cy="369332"/>
          </a:xfrm>
          <a:prstGeom prst="rect">
            <a:avLst/>
          </a:prstGeom>
          <a:noFill/>
        </p:spPr>
        <p:txBody>
          <a:bodyPr wrap="none" rtlCol="0">
            <a:spAutoFit/>
          </a:bodyPr>
          <a:lstStyle/>
          <a:p>
            <a:r>
              <a:rPr lang="zh-CN" altLang="en-US" dirty="0"/>
              <a:t>第四类：交互图</a:t>
            </a:r>
          </a:p>
        </p:txBody>
      </p:sp>
      <p:sp>
        <p:nvSpPr>
          <p:cNvPr id="13" name="文本框 12"/>
          <p:cNvSpPr txBox="1"/>
          <p:nvPr/>
        </p:nvSpPr>
        <p:spPr>
          <a:xfrm>
            <a:off x="9336474" y="2583112"/>
            <a:ext cx="1858201" cy="369332"/>
          </a:xfrm>
          <a:prstGeom prst="rect">
            <a:avLst/>
          </a:prstGeom>
          <a:noFill/>
        </p:spPr>
        <p:txBody>
          <a:bodyPr wrap="none" rtlCol="0">
            <a:spAutoFit/>
          </a:bodyPr>
          <a:lstStyle/>
          <a:p>
            <a:r>
              <a:rPr lang="zh-CN" altLang="en-US" dirty="0"/>
              <a:t>第五类：实现图</a:t>
            </a:r>
          </a:p>
        </p:txBody>
      </p:sp>
      <p:sp>
        <p:nvSpPr>
          <p:cNvPr id="9" name="矩形 8"/>
          <p:cNvSpPr/>
          <p:nvPr/>
        </p:nvSpPr>
        <p:spPr>
          <a:xfrm>
            <a:off x="1226820" y="3640149"/>
            <a:ext cx="6096000" cy="1754326"/>
          </a:xfrm>
          <a:prstGeom prst="rect">
            <a:avLst/>
          </a:prstGeom>
        </p:spPr>
        <p:txBody>
          <a:bodyPr>
            <a:spAutoFit/>
          </a:bodyPr>
          <a:lstStyle/>
          <a:p>
            <a:r>
              <a:rPr lang="zh-CN" altLang="en-US" dirty="0">
                <a:solidFill>
                  <a:srgbClr val="333333"/>
                </a:solidFill>
                <a:latin typeface="PingFang SC"/>
              </a:rPr>
              <a:t>建模的过程包括如下几步：</a:t>
            </a:r>
            <a:endParaRPr lang="en-US" altLang="zh-CN" dirty="0">
              <a:solidFill>
                <a:srgbClr val="333333"/>
              </a:solidFill>
              <a:latin typeface="PingFang SC"/>
            </a:endParaRPr>
          </a:p>
          <a:p>
            <a:r>
              <a:rPr lang="zh-CN" altLang="en-US" dirty="0">
                <a:solidFill>
                  <a:srgbClr val="333333"/>
                </a:solidFill>
                <a:latin typeface="PingFang SC"/>
              </a:rPr>
              <a:t>首先是描述需求</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a:solidFill>
                  <a:srgbClr val="333333"/>
                </a:solidFill>
                <a:latin typeface="PingFang SC"/>
              </a:rPr>
              <a:t>其次根据需求建立系统的静态模型</a:t>
            </a:r>
            <a:r>
              <a:rPr lang="en-US" altLang="zh-CN" dirty="0">
                <a:solidFill>
                  <a:srgbClr val="333333"/>
                </a:solidFill>
                <a:latin typeface="PingFang SC"/>
              </a:rPr>
              <a:t>,</a:t>
            </a:r>
            <a:r>
              <a:rPr lang="zh-CN" altLang="en-US" dirty="0">
                <a:solidFill>
                  <a:srgbClr val="333333"/>
                </a:solidFill>
                <a:latin typeface="PingFang SC"/>
              </a:rPr>
              <a:t>以构造系统的结构</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a:solidFill>
                  <a:srgbClr val="333333"/>
                </a:solidFill>
                <a:latin typeface="PingFang SC"/>
              </a:rPr>
              <a:t>然后是描述系统的行为。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04</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a:t>的图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530" y="1924685"/>
            <a:ext cx="5054600" cy="43014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3938" y="1924685"/>
            <a:ext cx="5067935" cy="4301490"/>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18796" y="2690248"/>
            <a:ext cx="4470788" cy="1476375"/>
          </a:xfrm>
          <a:prstGeom prst="rect">
            <a:avLst/>
          </a:prstGeom>
          <a:noFill/>
        </p:spPr>
        <p:txBody>
          <a:bodyPr wrap="square" rtlCol="0">
            <a:spAutoFit/>
          </a:bodyPr>
          <a:lstStyle/>
          <a:p>
            <a:r>
              <a:rPr lang="en-US" altLang="zh-CN" dirty="0" err="1">
                <a:solidFill>
                  <a:schemeClr val="bg1"/>
                </a:solidFill>
              </a:rPr>
              <a:t>指系统与系统之间的界限。把系统边界以外的同系统相关联的其他部分称为系统环境</a:t>
            </a:r>
            <a:r>
              <a:rPr lang="en-US" altLang="zh-CN" dirty="0">
                <a:solidFill>
                  <a:schemeClr val="bg1"/>
                </a:solidFill>
              </a:rPr>
              <a:t>。</a:t>
            </a:r>
          </a:p>
          <a:p>
            <a:endParaRPr lang="en-US" altLang="zh-CN" dirty="0">
              <a:solidFill>
                <a:schemeClr val="bg1"/>
              </a:solidFill>
            </a:endParaRPr>
          </a:p>
          <a:p>
            <a:r>
              <a:rPr lang="en-US" altLang="zh-CN" dirty="0" err="1">
                <a:solidFill>
                  <a:schemeClr val="bg1"/>
                </a:solidFill>
              </a:rPr>
              <a:t>在UML图中我们用一个矩形表示</a:t>
            </a:r>
            <a:r>
              <a:rPr lang="en-US" altLang="zh-CN" dirty="0">
                <a:solidFill>
                  <a:schemeClr val="bg1"/>
                </a:solidFill>
              </a:rPr>
              <a:t>。</a:t>
            </a:r>
          </a:p>
        </p:txBody>
      </p:sp>
      <p:sp>
        <p:nvSpPr>
          <p:cNvPr id="14" name="矩形 13"/>
          <p:cNvSpPr/>
          <p:nvPr/>
        </p:nvSpPr>
        <p:spPr>
          <a:xfrm>
            <a:off x="1018796" y="2132975"/>
            <a:ext cx="1609736" cy="400110"/>
          </a:xfrm>
          <a:prstGeom prst="rect">
            <a:avLst/>
          </a:prstGeom>
        </p:spPr>
        <p:txBody>
          <a:bodyPr wrap="none">
            <a:spAutoFit/>
          </a:bodyPr>
          <a:lstStyle/>
          <a:p>
            <a:pPr algn="l"/>
            <a:r>
              <a:rPr lang="en-US" altLang="zh-CN" sz="2000" b="1" dirty="0">
                <a:solidFill>
                  <a:schemeClr val="bg1"/>
                </a:solidFill>
              </a:rPr>
              <a:t>1）系统边界</a:t>
            </a:r>
          </a:p>
        </p:txBody>
      </p:sp>
      <p:sp>
        <p:nvSpPr>
          <p:cNvPr id="15" name="文本框 14"/>
          <p:cNvSpPr txBox="1"/>
          <p:nvPr/>
        </p:nvSpPr>
        <p:spPr>
          <a:xfrm>
            <a:off x="6602512" y="2486804"/>
            <a:ext cx="4470788" cy="3785652"/>
          </a:xfrm>
          <a:prstGeom prst="rect">
            <a:avLst/>
          </a:prstGeom>
          <a:noFill/>
        </p:spPr>
        <p:txBody>
          <a:bodyPr wrap="square" rtlCol="0">
            <a:spAutoFit/>
          </a:bodyPr>
          <a:lstStyle/>
          <a:p>
            <a:r>
              <a:rPr lang="en-US" altLang="zh-CN" sz="1600" dirty="0">
                <a:solidFill>
                  <a:schemeClr val="bg1"/>
                </a:solidFill>
              </a:rPr>
              <a:t>用例图中的关系有4种：关联，泛化，包含和扩展。</a:t>
            </a:r>
          </a:p>
          <a:p>
            <a:r>
              <a:rPr lang="en-US" altLang="zh-CN" sz="1600" dirty="0" err="1">
                <a:solidFill>
                  <a:schemeClr val="bg1"/>
                </a:solidFill>
              </a:rPr>
              <a:t>关联：表示参与者和用例之间的交互。为通信途径，任何一方都可发送或可接收消息</a:t>
            </a:r>
            <a:r>
              <a:rPr lang="en-US" altLang="zh-CN" sz="1600" dirty="0">
                <a:solidFill>
                  <a:schemeClr val="bg1"/>
                </a:solidFill>
              </a:rPr>
              <a:t>。</a:t>
            </a:r>
          </a:p>
          <a:p>
            <a:endParaRPr lang="en-US" altLang="zh-CN" sz="1600" dirty="0">
              <a:solidFill>
                <a:schemeClr val="bg1"/>
              </a:solidFill>
            </a:endParaRPr>
          </a:p>
          <a:p>
            <a:r>
              <a:rPr lang="en-US" altLang="zh-CN" sz="1600" dirty="0" err="1">
                <a:solidFill>
                  <a:schemeClr val="bg1"/>
                </a:solidFill>
              </a:rPr>
              <a:t>包含：包含关系用来把一个较复杂的用例所表示的功能分解成较小的步骤</a:t>
            </a:r>
            <a:r>
              <a:rPr lang="en-US" altLang="zh-CN" sz="1600" dirty="0">
                <a:solidFill>
                  <a:schemeClr val="bg1"/>
                </a:solidFill>
              </a:rPr>
              <a:t>。</a:t>
            </a:r>
          </a:p>
          <a:p>
            <a:endParaRPr lang="en-US" altLang="zh-CN" sz="1600" dirty="0">
              <a:solidFill>
                <a:schemeClr val="bg1"/>
              </a:solidFill>
            </a:endParaRPr>
          </a:p>
          <a:p>
            <a:r>
              <a:rPr lang="en-US" altLang="zh-CN" sz="1600" dirty="0" err="1">
                <a:solidFill>
                  <a:schemeClr val="bg1"/>
                </a:solidFill>
              </a:rPr>
              <a:t>扩展：扩展关系是指用例功能的延伸。与包含关系不同的是，扩展用例是可选的，如果缺少扩展用例。不会影响到基用例的完整性</a:t>
            </a:r>
            <a:endParaRPr lang="en-US" altLang="zh-CN" sz="1600" dirty="0">
              <a:solidFill>
                <a:schemeClr val="bg1"/>
              </a:solidFill>
            </a:endParaRPr>
          </a:p>
          <a:p>
            <a:r>
              <a:rPr lang="en-US" altLang="zh-CN" sz="1600" dirty="0">
                <a:solidFill>
                  <a:schemeClr val="bg1"/>
                </a:solidFill>
              </a:rPr>
              <a:t>。</a:t>
            </a:r>
          </a:p>
          <a:p>
            <a:r>
              <a:rPr lang="en-US" altLang="zh-CN" sz="1600" dirty="0" err="1">
                <a:solidFill>
                  <a:schemeClr val="bg1"/>
                </a:solidFill>
              </a:rPr>
              <a:t>泛化：用例的泛化指的是一个父用例可以被特化形成多个子用例，用我们熟悉的语言来说就是继承关系</a:t>
            </a:r>
            <a:r>
              <a:rPr lang="en-US" altLang="zh-CN" sz="1600" dirty="0">
                <a:solidFill>
                  <a:schemeClr val="bg1"/>
                </a:solidFill>
              </a:rPr>
              <a:t>。</a:t>
            </a:r>
          </a:p>
        </p:txBody>
      </p:sp>
      <p:sp>
        <p:nvSpPr>
          <p:cNvPr id="16" name="矩形 15"/>
          <p:cNvSpPr/>
          <p:nvPr/>
        </p:nvSpPr>
        <p:spPr>
          <a:xfrm>
            <a:off x="6602512" y="2132975"/>
            <a:ext cx="1096775" cy="400110"/>
          </a:xfrm>
          <a:prstGeom prst="rect">
            <a:avLst/>
          </a:prstGeom>
        </p:spPr>
        <p:txBody>
          <a:bodyPr wrap="none">
            <a:spAutoFit/>
          </a:bodyPr>
          <a:lstStyle/>
          <a:p>
            <a:pPr algn="l"/>
            <a:r>
              <a:rPr lang="en-US" altLang="zh-CN" sz="2000" b="1" dirty="0">
                <a:solidFill>
                  <a:schemeClr val="bg1"/>
                </a:solidFill>
              </a:rPr>
              <a:t>2）关系</a:t>
            </a: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sp>
        <p:nvSpPr>
          <p:cNvPr id="5" name="文本框 4"/>
          <p:cNvSpPr txBox="1"/>
          <p:nvPr/>
        </p:nvSpPr>
        <p:spPr>
          <a:xfrm>
            <a:off x="970280" y="1106805"/>
            <a:ext cx="8260080" cy="398780"/>
          </a:xfrm>
          <a:prstGeom prst="rect">
            <a:avLst/>
          </a:prstGeom>
          <a:noFill/>
        </p:spPr>
        <p:txBody>
          <a:bodyPr wrap="square" rtlCol="0">
            <a:spAutoFit/>
          </a:bodyPr>
          <a:lstStyle/>
          <a:p>
            <a:r>
              <a:rPr lang="zh-CN" altLang="en-US"/>
              <a:t>　　</a:t>
            </a:r>
            <a:r>
              <a:rPr lang="zh-CN" altLang="en-US" sz="2000"/>
              <a:t>用例图有四个元素：用例， 参与者，系统边界，关系</a:t>
            </a:r>
            <a:r>
              <a:rPr lang="zh-CN" altLang="en-US"/>
              <a:t>。</a:t>
            </a:r>
          </a:p>
        </p:txBody>
      </p:sp>
      <p:pic>
        <p:nvPicPr>
          <p:cNvPr id="6" name="图片 5"/>
          <p:cNvPicPr>
            <a:picLocks noChangeAspect="1"/>
          </p:cNvPicPr>
          <p:nvPr/>
        </p:nvPicPr>
        <p:blipFill>
          <a:blip r:embed="rId2"/>
          <a:stretch>
            <a:fillRect/>
          </a:stretch>
        </p:blipFill>
        <p:spPr>
          <a:xfrm>
            <a:off x="2081345" y="4370581"/>
            <a:ext cx="2345690" cy="16516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sp>
        <p:nvSpPr>
          <p:cNvPr id="39" name="矩形 38"/>
          <p:cNvSpPr/>
          <p:nvPr/>
        </p:nvSpPr>
        <p:spPr>
          <a:xfrm>
            <a:off x="1049180" y="1361017"/>
            <a:ext cx="4005419" cy="147637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功能：</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用例图描述的是参与者所理解的系统功能，主要元素是用例和参与者，是帮助开发团队以一种可视化的方式理解系统的功能需求。</a:t>
            </a:r>
          </a:p>
        </p:txBody>
      </p:sp>
      <p:sp>
        <p:nvSpPr>
          <p:cNvPr id="40" name="矩形 39"/>
          <p:cNvSpPr/>
          <p:nvPr/>
        </p:nvSpPr>
        <p:spPr>
          <a:xfrm>
            <a:off x="1049180" y="3368887"/>
            <a:ext cx="4005419" cy="175323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注意点：</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任何用例都不能在缺少参与者的情况下独立存在，同样，任何参与者也必须要有与之关联的用例。</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2.包含用例是必须的，如果缺少包含用例，基用例就是不完整的。</a:t>
            </a:r>
          </a:p>
        </p:txBody>
      </p:sp>
      <p:sp>
        <p:nvSpPr>
          <p:cNvPr id="41" name="文本框 40"/>
          <p:cNvSpPr txBox="1"/>
          <p:nvPr/>
        </p:nvSpPr>
        <p:spPr>
          <a:xfrm>
            <a:off x="7666990" y="5588952"/>
            <a:ext cx="2489835" cy="337185"/>
          </a:xfrm>
          <a:prstGeom prst="rect">
            <a:avLst/>
          </a:prstGeom>
          <a:noFill/>
        </p:spPr>
        <p:txBody>
          <a:bodyPr wrap="square" rtlCol="0">
            <a:spAutoFit/>
          </a:bodyPr>
          <a:lstStyle/>
          <a:p>
            <a:r>
              <a:rPr lang="zh-CN" altLang="en-US" sz="1600" b="1"/>
              <a:t>一张完整的用例图</a:t>
            </a:r>
          </a:p>
        </p:txBody>
      </p:sp>
      <p:pic>
        <p:nvPicPr>
          <p:cNvPr id="9" name="图片 8"/>
          <p:cNvPicPr>
            <a:picLocks noChangeAspect="1"/>
          </p:cNvPicPr>
          <p:nvPr/>
        </p:nvPicPr>
        <p:blipFill>
          <a:blip r:embed="rId2"/>
          <a:stretch>
            <a:fillRect/>
          </a:stretch>
        </p:blipFill>
        <p:spPr>
          <a:xfrm>
            <a:off x="5334000" y="996315"/>
            <a:ext cx="6057265" cy="41141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2612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p:cNvPicPr>
            <a:picLocks noChangeAspect="1"/>
          </p:cNvPicPr>
          <p:nvPr/>
        </p:nvPicPr>
        <p:blipFill>
          <a:blip r:embed="rId3"/>
          <a:stretch>
            <a:fillRect/>
          </a:stretch>
        </p:blipFill>
        <p:spPr>
          <a:xfrm>
            <a:off x="1892801" y="2407266"/>
            <a:ext cx="8928100" cy="1524000"/>
          </a:xfrm>
          <a:prstGeom prst="rect">
            <a:avLst/>
          </a:prstGeom>
        </p:spPr>
      </p:pic>
      <p:sp>
        <p:nvSpPr>
          <p:cNvPr id="12" name="矩形 11"/>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拥有地址</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GB"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则</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类与</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US" sz="1600" dirty="0">
                <a:solidFill>
                  <a:srgbClr val="000000"/>
                </a:solidFill>
                <a:latin typeface="黑体" panose="02010609060101010101" pitchFamily="49" charset="-122"/>
                <a:ea typeface="黑体" panose="02010609060101010101" pitchFamily="49" charset="-122"/>
              </a:rPr>
              <a:t>类具有单向关联关系</a:t>
            </a:r>
            <a:endParaRPr lang="zh-CN" altLang="en-US" sz="1600" dirty="0">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4"/>
          <a:stretch>
            <a:fillRect/>
          </a:stretch>
        </p:blipFill>
        <p:spPr>
          <a:xfrm>
            <a:off x="1933297" y="4711421"/>
            <a:ext cx="8890000" cy="1231900"/>
          </a:xfrm>
          <a:prstGeom prst="rect">
            <a:avLst/>
          </a:prstGeom>
        </p:spPr>
      </p:pic>
      <p:sp>
        <p:nvSpPr>
          <p:cNvPr id="16" name="矩形 15"/>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购买商品</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Product)</a:t>
            </a:r>
            <a:r>
              <a:rPr lang="zh-CN" altLang="en-US" sz="1600" dirty="0">
                <a:solidFill>
                  <a:srgbClr val="000000"/>
                </a:solidFill>
                <a:latin typeface="黑体" panose="02010609060101010101" pitchFamily="49" charset="-122"/>
                <a:ea typeface="黑体" panose="02010609060101010101" pitchFamily="49" charset="-122"/>
              </a:rPr>
              <a:t>并拥有商品，反之，卖出的商品总有某个顾客与之相关联</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GB" altLang="zh-CN" dirty="0"/>
              <a:t>Form)</a:t>
            </a:r>
            <a:r>
              <a:rPr lang="zh-CN" altLang="en-US" dirty="0"/>
              <a:t>可以拥有零个或多个按钮</a:t>
            </a:r>
            <a:r>
              <a:rPr lang="en-US" altLang="zh-CN" dirty="0"/>
              <a:t>(</a:t>
            </a:r>
            <a:r>
              <a:rPr lang="en-GB" altLang="zh-CN" dirty="0"/>
              <a:t>Button)</a:t>
            </a:r>
            <a:r>
              <a:rPr lang="zh-CN" altLang="en-GB" dirty="0"/>
              <a:t>，</a:t>
            </a:r>
            <a:r>
              <a:rPr lang="zh-CN" altLang="en-US" dirty="0"/>
              <a:t>但是一个按钮只能属于一个界面，因此，一个</a:t>
            </a:r>
            <a:r>
              <a:rPr lang="en-GB" altLang="zh-CN" dirty="0"/>
              <a:t>Form</a:t>
            </a:r>
            <a:r>
              <a:rPr lang="zh-CN" altLang="en-US" dirty="0"/>
              <a:t>类的对象可以与零个或多个</a:t>
            </a:r>
            <a:r>
              <a:rPr lang="en-GB" altLang="zh-CN" dirty="0"/>
              <a:t>Button</a:t>
            </a:r>
            <a:r>
              <a:rPr lang="zh-CN" altLang="en-US" dirty="0"/>
              <a:t>类的对象相关联，但一个</a:t>
            </a:r>
            <a:r>
              <a:rPr lang="en-GB" altLang="zh-CN" dirty="0"/>
              <a:t>Button</a:t>
            </a:r>
            <a:r>
              <a:rPr lang="zh-CN" altLang="en-US" dirty="0"/>
              <a:t>类的对象只能与一个</a:t>
            </a:r>
            <a:r>
              <a:rPr lang="en-GB" altLang="zh-CN" dirty="0"/>
              <a:t>Form</a:t>
            </a:r>
            <a:r>
              <a:rPr lang="zh-CN" altLang="en-US" dirty="0"/>
              <a:t>类的对象关联</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2674338" y="3001463"/>
            <a:ext cx="9025352" cy="141875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p:cNvPicPr>
            <a:picLocks noChangeAspect="1"/>
          </p:cNvPicPr>
          <p:nvPr/>
        </p:nvPicPr>
        <p:blipFill>
          <a:blip r:embed="rId3"/>
          <a:stretch>
            <a:fillRect/>
          </a:stretch>
        </p:blipFill>
        <p:spPr>
          <a:xfrm>
            <a:off x="1556514" y="3081403"/>
            <a:ext cx="8991600" cy="2133600"/>
          </a:xfrm>
          <a:prstGeom prst="rect">
            <a:avLst/>
          </a:prstGeom>
        </p:spPr>
      </p:pic>
      <p:sp>
        <p:nvSpPr>
          <p:cNvPr id="7" name="矩形 6"/>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黑体" panose="02010609060101010101" pitchFamily="49" charset="-122"/>
                <a:ea typeface="黑体" panose="02010609060101010101" pitchFamily="49" charset="-122"/>
              </a:rPr>
              <a:t>驾驶员开车，在</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类的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方法中将</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类型的对象</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作为一个参数传递，以便在</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方法中能够调用</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方法，且驾驶员的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方法依赖车的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方法，因此类</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依赖类</a:t>
            </a:r>
            <a:r>
              <a:rPr lang="en-GB" altLang="zh-CN" dirty="0">
                <a:solidFill>
                  <a:srgbClr val="000000"/>
                </a:solidFill>
                <a:latin typeface="黑体" panose="02010609060101010101" pitchFamily="49" charset="-122"/>
                <a:ea typeface="黑体" panose="02010609060101010101" pitchFamily="49" charset="-122"/>
              </a:rPr>
              <a:t>Car</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GB"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p:cNvPicPr>
            <a:picLocks noChangeAspect="1"/>
          </p:cNvPicPr>
          <p:nvPr/>
        </p:nvPicPr>
        <p:blipFill>
          <a:blip r:embed="rId3"/>
          <a:stretch>
            <a:fillRect/>
          </a:stretch>
        </p:blipFill>
        <p:spPr>
          <a:xfrm>
            <a:off x="1746067" y="2392179"/>
            <a:ext cx="7780318" cy="36411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p:cNvPicPr>
            <a:picLocks noChangeAspect="1"/>
          </p:cNvPicPr>
          <p:nvPr/>
        </p:nvPicPr>
        <p:blipFill>
          <a:blip r:embed="rId3"/>
          <a:stretch>
            <a:fillRect/>
          </a:stretch>
        </p:blipFill>
        <p:spPr>
          <a:xfrm>
            <a:off x="2166851" y="2558322"/>
            <a:ext cx="7342909" cy="363615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7325" y="201343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750938"/>
            <a:ext cx="7174783" cy="1200329"/>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对象图是类图的</a:t>
            </a:r>
            <a:r>
              <a:rPr lang="zh-CN" altLang="en-US" dirty="0">
                <a:solidFill>
                  <a:srgbClr val="FF0000"/>
                </a:solidFill>
                <a:latin typeface="黑体" panose="02010609060101010101" pitchFamily="49" charset="-122"/>
                <a:ea typeface="黑体" panose="02010609060101010101" pitchFamily="49" charset="-122"/>
              </a:rPr>
              <a:t>实例</a:t>
            </a:r>
            <a:r>
              <a:rPr lang="zh-CN" altLang="en-US" dirty="0">
                <a:latin typeface="黑体" panose="02010609060101010101" pitchFamily="49" charset="-122"/>
                <a:ea typeface="黑体" panose="02010609060101010101" pitchFamily="49" charset="-122"/>
              </a:rPr>
              <a:t>，几乎使用和类图完全相同的标识，它们的不同点在于对象图显示类的多个对象实例，而不是实例的类。一个对象图是类图的一个实例。由于对象存在生命周期，因此对象图只能在系统某一时间段存在。</a:t>
            </a:r>
          </a:p>
        </p:txBody>
      </p:sp>
      <p:sp>
        <p:nvSpPr>
          <p:cNvPr id="3" name="矩形 2"/>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zh-CN" altLang="en-US" b="1" dirty="0">
                <a:solidFill>
                  <a:schemeClr val="tx1">
                    <a:lumMod val="75000"/>
                    <a:lumOff val="25000"/>
                  </a:schemeClr>
                </a:solidFill>
              </a:rPr>
              <a:t>对象图</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00" y="2013439"/>
            <a:ext cx="27527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450714" y="3747452"/>
            <a:ext cx="7174783" cy="2308324"/>
          </a:xfrm>
          <a:prstGeom prst="rect">
            <a:avLst/>
          </a:prstGeom>
        </p:spPr>
        <p:txBody>
          <a:bodyPr wrap="square">
            <a:spAutoFit/>
          </a:bodyPr>
          <a:lstStyle/>
          <a:p>
            <a:r>
              <a:rPr lang="en-US" altLang="zh-CN" b="1" dirty="0"/>
              <a:t>class teacher{</a:t>
            </a:r>
          </a:p>
          <a:p>
            <a:r>
              <a:rPr lang="en-US" altLang="zh-CN" b="1" dirty="0"/>
              <a:t>	</a:t>
            </a:r>
            <a:r>
              <a:rPr lang="en-US" altLang="zh-CN" b="1" dirty="0" err="1"/>
              <a:t>int</a:t>
            </a:r>
            <a:r>
              <a:rPr lang="en-US" altLang="zh-CN" b="1" dirty="0"/>
              <a:t> id;</a:t>
            </a:r>
          </a:p>
          <a:p>
            <a:r>
              <a:rPr lang="en-US" altLang="zh-CN" dirty="0"/>
              <a:t>}</a:t>
            </a:r>
          </a:p>
          <a:p>
            <a:endParaRPr lang="en-US" altLang="zh-CN" dirty="0"/>
          </a:p>
          <a:p>
            <a:r>
              <a:rPr lang="en-US" altLang="zh-CN" dirty="0"/>
              <a:t>teacher </a:t>
            </a:r>
            <a:r>
              <a:rPr lang="en-US" altLang="zh-CN" u="sng" dirty="0"/>
              <a:t>t=</a:t>
            </a:r>
            <a:r>
              <a:rPr lang="en-US" altLang="zh-CN" b="1" u="sng" dirty="0"/>
              <a:t>new teacher();</a:t>
            </a:r>
            <a:endParaRPr lang="en-US" altLang="zh-CN" dirty="0">
              <a:latin typeface="黑体" panose="02010609060101010101" pitchFamily="49" charset="-122"/>
              <a:ea typeface="黑体" panose="02010609060101010101" pitchFamily="49" charset="-122"/>
            </a:endParaRPr>
          </a:p>
          <a:p>
            <a:r>
              <a:rPr lang="en-US" altLang="zh-CN" dirty="0"/>
              <a:t>t.id=10086</a:t>
            </a:r>
            <a:r>
              <a:rPr lang="zh-CN" altLang="en-US" dirty="0"/>
              <a:t>；</a:t>
            </a:r>
            <a:endParaRPr lang="en-US" altLang="zh-CN" dirty="0"/>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代码来类比的话，</a:t>
            </a:r>
            <a:r>
              <a:rPr lang="en-US" altLang="zh-CN" dirty="0">
                <a:latin typeface="黑体" panose="02010609060101010101" pitchFamily="49" charset="-122"/>
                <a:ea typeface="黑体" panose="02010609060101010101" pitchFamily="49" charset="-122"/>
              </a:rPr>
              <a:t>class teacher</a:t>
            </a:r>
            <a:r>
              <a:rPr lang="zh-CN" altLang="en-US" dirty="0">
                <a:latin typeface="黑体" panose="02010609060101010101" pitchFamily="49" charset="-122"/>
                <a:ea typeface="黑体" panose="02010609060101010101" pitchFamily="49" charset="-122"/>
              </a:rPr>
              <a:t>就是类图，</a:t>
            </a:r>
            <a:r>
              <a:rPr lang="en-US" altLang="zh-CN" dirty="0">
                <a:latin typeface="黑体" panose="02010609060101010101" pitchFamily="49" charset="-122"/>
                <a:ea typeface="黑体" panose="02010609060101010101" pitchFamily="49" charset="-122"/>
              </a:rPr>
              <a:t>t</a:t>
            </a:r>
            <a:r>
              <a:rPr lang="zh-CN" altLang="en-US" dirty="0">
                <a:latin typeface="黑体" panose="02010609060101010101" pitchFamily="49" charset="-122"/>
                <a:ea typeface="黑体" panose="02010609060101010101" pitchFamily="49" charset="-122"/>
              </a:rPr>
              <a:t>则是对象图。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1627555" y="1537274"/>
          <a:ext cx="8386884" cy="4794924"/>
        </p:xfrm>
        <a:graphic>
          <a:graphicData uri="http://schemas.openxmlformats.org/drawingml/2006/table">
            <a:tbl>
              <a:tblPr firstRow="1" bandRow="1">
                <a:tableStyleId>{5C22544A-7EE6-4342-B048-85BDC9FD1C3A}</a:tableStyleId>
              </a:tblPr>
              <a:tblGrid>
                <a:gridCol w="4193442">
                  <a:extLst>
                    <a:ext uri="{9D8B030D-6E8A-4147-A177-3AD203B41FA5}">
                      <a16:colId xmlns:a16="http://schemas.microsoft.com/office/drawing/2014/main" val="20000"/>
                    </a:ext>
                  </a:extLst>
                </a:gridCol>
                <a:gridCol w="4193442">
                  <a:extLst>
                    <a:ext uri="{9D8B030D-6E8A-4147-A177-3AD203B41FA5}">
                      <a16:colId xmlns:a16="http://schemas.microsoft.com/office/drawing/2014/main" val="20001"/>
                    </a:ext>
                  </a:extLst>
                </a:gridCol>
              </a:tblGrid>
              <a:tr h="868440">
                <a:tc>
                  <a:txBody>
                    <a:bodyPr/>
                    <a:lstStyle/>
                    <a:p>
                      <a:pPr algn="ctr"/>
                      <a:r>
                        <a:rPr lang="zh-CN" altLang="en-US" dirty="0">
                          <a:latin typeface="黑体" panose="02010609060101010101" pitchFamily="49" charset="-122"/>
                          <a:ea typeface="黑体" panose="02010609060101010101" pitchFamily="49" charset="-122"/>
                        </a:rPr>
                        <a:t>类图</a:t>
                      </a:r>
                    </a:p>
                  </a:txBody>
                  <a:tcPr/>
                </a:tc>
                <a:tc>
                  <a:txBody>
                    <a:bodyPr/>
                    <a:lstStyle/>
                    <a:p>
                      <a:pPr algn="ctr"/>
                      <a:r>
                        <a:rPr lang="zh-CN" altLang="en-US" dirty="0">
                          <a:latin typeface="黑体" panose="02010609060101010101" pitchFamily="49" charset="-122"/>
                          <a:ea typeface="黑体" panose="02010609060101010101" pitchFamily="49" charset="-122"/>
                        </a:rPr>
                        <a:t>对象图</a:t>
                      </a:r>
                    </a:p>
                  </a:txBody>
                  <a:tcPr/>
                </a:tc>
                <a:extLst>
                  <a:ext uri="{0D108BD9-81ED-4DB2-BD59-A6C34878D82A}">
                    <a16:rowId xmlns:a16="http://schemas.microsoft.com/office/drawing/2014/main" val="10000"/>
                  </a:ext>
                </a:extLst>
              </a:tr>
              <a:tr h="684441">
                <a:tc>
                  <a:txBody>
                    <a:bodyPr/>
                    <a:lstStyle/>
                    <a:p>
                      <a:r>
                        <a:rPr lang="zh-CN" altLang="en-US" dirty="0">
                          <a:latin typeface="黑体" panose="02010609060101010101" pitchFamily="49" charset="-122"/>
                          <a:ea typeface="黑体" panose="02010609060101010101" pitchFamily="49" charset="-122"/>
                        </a:rPr>
                        <a:t>类具有三个分栏：名称，属性和操作</a:t>
                      </a:r>
                    </a:p>
                  </a:txBody>
                  <a:tcPr/>
                </a:tc>
                <a:tc>
                  <a:txBody>
                    <a:bodyPr/>
                    <a:lstStyle/>
                    <a:p>
                      <a:r>
                        <a:rPr lang="zh-CN" altLang="en-US" dirty="0">
                          <a:latin typeface="黑体" panose="02010609060101010101" pitchFamily="49" charset="-122"/>
                          <a:ea typeface="黑体" panose="02010609060101010101" pitchFamily="49" charset="-122"/>
                        </a:rPr>
                        <a:t>对象只有两个分栏：名称和属性</a:t>
                      </a:r>
                    </a:p>
                  </a:txBody>
                  <a:tcPr/>
                </a:tc>
                <a:extLst>
                  <a:ext uri="{0D108BD9-81ED-4DB2-BD59-A6C34878D82A}">
                    <a16:rowId xmlns:a16="http://schemas.microsoft.com/office/drawing/2014/main" val="10001"/>
                  </a:ext>
                </a:extLst>
              </a:tr>
              <a:tr h="684441">
                <a:tc>
                  <a:txBody>
                    <a:bodyPr/>
                    <a:lstStyle/>
                    <a:p>
                      <a:r>
                        <a:rPr lang="zh-CN" altLang="en-US" dirty="0">
                          <a:latin typeface="黑体" panose="02010609060101010101" pitchFamily="49" charset="-122"/>
                          <a:ea typeface="黑体" panose="02010609060101010101" pitchFamily="49" charset="-122"/>
                        </a:rPr>
                        <a:t>在类的名称分栏中只有类名</a:t>
                      </a:r>
                    </a:p>
                  </a:txBody>
                  <a:tcPr/>
                </a:tc>
                <a:tc>
                  <a:txBody>
                    <a:bodyPr/>
                    <a:lstStyle/>
                    <a:p>
                      <a:r>
                        <a:rPr lang="zh-CN" altLang="en-US" dirty="0">
                          <a:latin typeface="黑体" panose="02010609060101010101" pitchFamily="49" charset="-122"/>
                          <a:ea typeface="黑体" panose="02010609060101010101" pitchFamily="49" charset="-122"/>
                        </a:rPr>
                        <a:t>对象的名称形式为“对象名：类名”，匿名对象的名称形式为“：类名”</a:t>
                      </a:r>
                    </a:p>
                  </a:txBody>
                  <a:tcPr/>
                </a:tc>
                <a:extLst>
                  <a:ext uri="{0D108BD9-81ED-4DB2-BD59-A6C34878D82A}">
                    <a16:rowId xmlns:a16="http://schemas.microsoft.com/office/drawing/2014/main" val="10002"/>
                  </a:ext>
                </a:extLst>
              </a:tr>
              <a:tr h="684441">
                <a:tc>
                  <a:txBody>
                    <a:bodyPr/>
                    <a:lstStyle/>
                    <a:p>
                      <a:r>
                        <a:rPr lang="zh-CN" altLang="en-US" dirty="0">
                          <a:latin typeface="黑体" panose="02010609060101010101" pitchFamily="49" charset="-122"/>
                          <a:ea typeface="黑体" panose="02010609060101010101" pitchFamily="49" charset="-122"/>
                        </a:rPr>
                        <a:t>类的属性分栏定义了所有属性的特征</a:t>
                      </a:r>
                    </a:p>
                  </a:txBody>
                  <a:tcPr/>
                </a:tc>
                <a:tc>
                  <a:txBody>
                    <a:bodyPr/>
                    <a:lstStyle/>
                    <a:p>
                      <a:r>
                        <a:rPr lang="zh-CN" altLang="en-US" dirty="0">
                          <a:latin typeface="黑体" panose="02010609060101010101" pitchFamily="49" charset="-122"/>
                          <a:ea typeface="黑体" panose="02010609060101010101" pitchFamily="49" charset="-122"/>
                        </a:rPr>
                        <a:t>对象则只定义了属性的当前值，以便用于测试用例</a:t>
                      </a:r>
                    </a:p>
                  </a:txBody>
                  <a:tcPr/>
                </a:tc>
                <a:extLst>
                  <a:ext uri="{0D108BD9-81ED-4DB2-BD59-A6C34878D82A}">
                    <a16:rowId xmlns:a16="http://schemas.microsoft.com/office/drawing/2014/main" val="10003"/>
                  </a:ext>
                </a:extLst>
              </a:tr>
              <a:tr h="684441">
                <a:tc>
                  <a:txBody>
                    <a:bodyPr/>
                    <a:lstStyle/>
                    <a:p>
                      <a:r>
                        <a:rPr lang="zh-CN" altLang="en-US" dirty="0">
                          <a:latin typeface="黑体" panose="02010609060101010101" pitchFamily="49" charset="-122"/>
                          <a:ea typeface="黑体" panose="02010609060101010101" pitchFamily="49" charset="-122"/>
                        </a:rPr>
                        <a:t>类中列出了操作</a:t>
                      </a:r>
                    </a:p>
                  </a:txBody>
                  <a:tcPr/>
                </a:tc>
                <a:tc>
                  <a:txBody>
                    <a:bodyPr/>
                    <a:lstStyle/>
                    <a:p>
                      <a:r>
                        <a:rPr lang="zh-CN" altLang="en-US" dirty="0">
                          <a:latin typeface="黑体" panose="02010609060101010101" pitchFamily="49" charset="-122"/>
                          <a:ea typeface="黑体" panose="02010609060101010101" pitchFamily="49" charset="-122"/>
                        </a:rPr>
                        <a:t>对象图中不包括操作，因为对于属于同一个类的对象而言，其操作都是相同的。</a:t>
                      </a:r>
                    </a:p>
                  </a:txBody>
                  <a:tcPr/>
                </a:tc>
                <a:extLst>
                  <a:ext uri="{0D108BD9-81ED-4DB2-BD59-A6C34878D82A}">
                    <a16:rowId xmlns:a16="http://schemas.microsoft.com/office/drawing/2014/main" val="10004"/>
                  </a:ext>
                </a:extLst>
              </a:tr>
              <a:tr h="684441">
                <a:tc>
                  <a:txBody>
                    <a:bodyPr/>
                    <a:lstStyle/>
                    <a:p>
                      <a:r>
                        <a:rPr lang="zh-CN" altLang="en-US" dirty="0">
                          <a:latin typeface="黑体" panose="02010609060101010101" pitchFamily="49" charset="-122"/>
                          <a:ea typeface="黑体" panose="02010609060101010101" pitchFamily="49" charset="-122"/>
                        </a:rPr>
                        <a:t>类使用关联连接，关联使用的名称，角色，多重性及约束等特征定义。类代表的是对对象的分类所以必须说明可以参与关联的对象数目。</a:t>
                      </a:r>
                    </a:p>
                  </a:txBody>
                  <a:tcPr/>
                </a:tc>
                <a:tc>
                  <a:txBody>
                    <a:bodyPr/>
                    <a:lstStyle/>
                    <a:p>
                      <a:r>
                        <a:rPr lang="zh-CN" altLang="en-US" dirty="0">
                          <a:latin typeface="黑体" panose="02010609060101010101" pitchFamily="49" charset="-122"/>
                          <a:ea typeface="黑体" panose="02010609060101010101" pitchFamily="49" charset="-122"/>
                        </a:rPr>
                        <a:t>对象使用链连接，链拥有名称，角色，但没有多重性。对象代表的是单独的实体，所有的链是一对一的，因此不涉及多重性。</a:t>
                      </a:r>
                    </a:p>
                  </a:txBody>
                  <a:tcPr/>
                </a:tc>
                <a:extLst>
                  <a:ext uri="{0D108BD9-81ED-4DB2-BD59-A6C34878D82A}">
                    <a16:rowId xmlns:a16="http://schemas.microsoft.com/office/drawing/2014/main" val="10005"/>
                  </a:ext>
                </a:extLst>
              </a:tr>
            </a:tbl>
          </a:graphicData>
        </a:graphic>
      </p:graphicFrame>
      <p:sp>
        <p:nvSpPr>
          <p:cNvPr id="8" name="矩形 7"/>
          <p:cNvSpPr/>
          <p:nvPr/>
        </p:nvSpPr>
        <p:spPr>
          <a:xfrm>
            <a:off x="4461573" y="1008451"/>
            <a:ext cx="7174783" cy="400110"/>
          </a:xfrm>
          <a:prstGeom prst="rect">
            <a:avLst/>
          </a:prstGeom>
        </p:spPr>
        <p:txBody>
          <a:bodyPr wrap="square">
            <a:spAutoFit/>
          </a:bodyPr>
          <a:lstStyle/>
          <a:p>
            <a:r>
              <a:rPr lang="zh-CN" altLang="en-US" sz="2000" b="1" dirty="0"/>
              <a:t>类图与对象图的区别</a:t>
            </a:r>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zh-CN" altLang="en-US" b="1" dirty="0">
                <a:solidFill>
                  <a:schemeClr val="tx1">
                    <a:lumMod val="75000"/>
                    <a:lumOff val="25000"/>
                  </a:schemeClr>
                </a:solidFill>
              </a:rPr>
              <a:t>对象图</a:t>
            </a: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48077" y="2414002"/>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latin typeface="+mj-lt"/>
              </a:rPr>
              <a:t>定义</a:t>
            </a:r>
          </a:p>
        </p:txBody>
      </p:sp>
      <p:cxnSp>
        <p:nvCxnSpPr>
          <p:cNvPr id="14" name="直接连接符 13"/>
          <p:cNvCxnSpPr/>
          <p:nvPr/>
        </p:nvCxnSpPr>
        <p:spPr>
          <a:xfrm>
            <a:off x="8530117" y="1957799"/>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7331237" y="3954685"/>
            <a:ext cx="1198880" cy="398780"/>
          </a:xfrm>
          <a:prstGeom prst="rect">
            <a:avLst/>
          </a:prstGeom>
          <a:noFill/>
        </p:spPr>
        <p:txBody>
          <a:bodyPr wrap="none" rtlCol="0">
            <a:spAutoFit/>
          </a:bodyPr>
          <a:lstStyle/>
          <a:p>
            <a:pPr algn="r"/>
            <a:r>
              <a:rPr lang="zh-CN" altLang="en-US" sz="2000" i="1" dirty="0">
                <a:solidFill>
                  <a:schemeClr val="tx1">
                    <a:lumMod val="75000"/>
                    <a:lumOff val="25000"/>
                  </a:schemeClr>
                </a:solidFill>
              </a:rPr>
              <a:t>应用环境</a:t>
            </a:r>
          </a:p>
        </p:txBody>
      </p:sp>
      <p:cxnSp>
        <p:nvCxnSpPr>
          <p:cNvPr id="17" name="直接连接符 16"/>
          <p:cNvCxnSpPr/>
          <p:nvPr/>
        </p:nvCxnSpPr>
        <p:spPr>
          <a:xfrm>
            <a:off x="8530117" y="342228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375" y="3554730"/>
            <a:ext cx="3207385" cy="1198880"/>
          </a:xfrm>
          <a:prstGeom prst="rect">
            <a:avLst/>
          </a:prstGeom>
        </p:spPr>
        <p:txBody>
          <a:bodyPr wrap="square">
            <a:spAutoFit/>
          </a:bodyPr>
          <a:lstStyle/>
          <a:p>
            <a:r>
              <a:rPr lang="zh-CN" altLang="en-US" dirty="0">
                <a:sym typeface="+mn-ea"/>
              </a:rPr>
              <a:t>通常我们创建一个UML状态图是为了以下的研究目的：研究类、角色、子系统、或组件的复杂行为。</a:t>
            </a:r>
            <a:endParaRPr lang="zh-CN" altLang="en-US" dirty="0">
              <a:solidFill>
                <a:schemeClr val="tx1">
                  <a:lumMod val="75000"/>
                  <a:lumOff val="25000"/>
                </a:schemeClr>
              </a:solidFill>
              <a:sym typeface="+mn-ea"/>
            </a:endParaRPr>
          </a:p>
        </p:txBody>
      </p:sp>
      <p:sp>
        <p:nvSpPr>
          <p:cNvPr id="19" name="文本框 18"/>
          <p:cNvSpPr txBox="1"/>
          <p:nvPr/>
        </p:nvSpPr>
        <p:spPr>
          <a:xfrm>
            <a:off x="7534437" y="5511655"/>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rPr>
              <a:t>元素</a:t>
            </a:r>
          </a:p>
        </p:txBody>
      </p:sp>
      <p:cxnSp>
        <p:nvCxnSpPr>
          <p:cNvPr id="20" name="直接连接符 19"/>
          <p:cNvCxnSpPr/>
          <p:nvPr/>
        </p:nvCxnSpPr>
        <p:spPr>
          <a:xfrm>
            <a:off x="8529955" y="4739640"/>
            <a:ext cx="2540" cy="1742440"/>
          </a:xfrm>
          <a:prstGeom prst="line">
            <a:avLst/>
          </a:prstGeom>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375" y="4865370"/>
            <a:ext cx="3208020" cy="1753235"/>
          </a:xfrm>
          <a:prstGeom prst="rect">
            <a:avLst/>
          </a:prstGeom>
        </p:spPr>
        <p:txBody>
          <a:bodyPr wrap="square">
            <a:spAutoFit/>
          </a:bodyPr>
          <a:lstStyle/>
          <a:p>
            <a:r>
              <a:rPr lang="en-US" b="1" dirty="0">
                <a:solidFill>
                  <a:schemeClr val="tx1">
                    <a:lumMod val="75000"/>
                    <a:lumOff val="25000"/>
                  </a:schemeClr>
                </a:solidFill>
              </a:rPr>
              <a:t>1.</a:t>
            </a:r>
            <a:r>
              <a:rPr lang="zh-CN" altLang="en-US" b="1" dirty="0">
                <a:solidFill>
                  <a:schemeClr val="tx1">
                    <a:lumMod val="75000"/>
                    <a:lumOff val="25000"/>
                  </a:schemeClr>
                </a:solidFill>
              </a:rPr>
              <a:t>状态</a:t>
            </a:r>
            <a:endParaRPr lang="zh-CN" altLang="en-US" dirty="0">
              <a:solidFill>
                <a:schemeClr val="tx1">
                  <a:lumMod val="75000"/>
                  <a:lumOff val="25000"/>
                </a:schemeClr>
              </a:solidFill>
            </a:endParaRPr>
          </a:p>
          <a:p>
            <a:r>
              <a:rPr lang="zh-CN" altLang="en-US" dirty="0">
                <a:solidFill>
                  <a:schemeClr val="tx1">
                    <a:lumMod val="75000"/>
                    <a:lumOff val="25000"/>
                  </a:schemeClr>
                </a:solidFill>
              </a:rPr>
              <a:t>状态定义对象在其生命周期中的条件或状况</a:t>
            </a:r>
          </a:p>
          <a:p>
            <a:r>
              <a:rPr lang="en-US" altLang="zh-CN" b="1" dirty="0">
                <a:solidFill>
                  <a:schemeClr val="tx1">
                    <a:lumMod val="75000"/>
                    <a:lumOff val="25000"/>
                  </a:schemeClr>
                </a:solidFill>
              </a:rPr>
              <a:t>2.</a:t>
            </a:r>
            <a:r>
              <a:rPr lang="zh-CN" altLang="en-US" b="1" dirty="0">
                <a:solidFill>
                  <a:schemeClr val="tx1">
                    <a:lumMod val="75000"/>
                    <a:lumOff val="25000"/>
                  </a:schemeClr>
                </a:solidFill>
              </a:rPr>
              <a:t>转换</a:t>
            </a:r>
            <a:endParaRPr lang="zh-CN" altLang="en-US" dirty="0">
              <a:solidFill>
                <a:schemeClr val="tx1">
                  <a:lumMod val="75000"/>
                  <a:lumOff val="25000"/>
                </a:schemeClr>
              </a:solidFill>
            </a:endParaRPr>
          </a:p>
          <a:p>
            <a:r>
              <a:rPr lang="zh-CN" altLang="en-US" dirty="0">
                <a:solidFill>
                  <a:schemeClr val="tx1">
                    <a:lumMod val="75000"/>
                    <a:lumOff val="25000"/>
                  </a:schemeClr>
                </a:solidFill>
              </a:rPr>
              <a:t>对象的</a:t>
            </a:r>
            <a:r>
              <a:rPr lang="zh-CN" altLang="en-US" dirty="0">
                <a:solidFill>
                  <a:srgbClr val="FF0000"/>
                </a:solidFill>
              </a:rPr>
              <a:t>状态之间的转移</a:t>
            </a:r>
            <a:r>
              <a:rPr lang="zh-CN" altLang="en-US" dirty="0">
                <a:solidFill>
                  <a:schemeClr val="tx1">
                    <a:lumMod val="75000"/>
                    <a:lumOff val="25000"/>
                  </a:schemeClr>
                </a:solidFill>
              </a:rPr>
              <a:t>叫转换，它包括时间和动作</a:t>
            </a: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40716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状态机图</a:t>
            </a:r>
          </a:p>
        </p:txBody>
      </p:sp>
      <p:pic>
        <p:nvPicPr>
          <p:cNvPr id="2" name="图片 1"/>
          <p:cNvPicPr>
            <a:picLocks noChangeAspect="1"/>
          </p:cNvPicPr>
          <p:nvPr/>
        </p:nvPicPr>
        <p:blipFill>
          <a:blip r:embed="rId2"/>
          <a:stretch>
            <a:fillRect/>
          </a:stretch>
        </p:blipFill>
        <p:spPr>
          <a:xfrm>
            <a:off x="434340" y="1885315"/>
            <a:ext cx="6732905" cy="4596765"/>
          </a:xfrm>
          <a:prstGeom prst="rect">
            <a:avLst/>
          </a:prstGeom>
        </p:spPr>
      </p:pic>
      <p:sp>
        <p:nvSpPr>
          <p:cNvPr id="28" name="文本框 27"/>
          <p:cNvSpPr txBox="1"/>
          <p:nvPr/>
        </p:nvSpPr>
        <p:spPr>
          <a:xfrm>
            <a:off x="8588375" y="1945640"/>
            <a:ext cx="3597910" cy="1198880"/>
          </a:xfrm>
          <a:prstGeom prst="rect">
            <a:avLst/>
          </a:prstGeom>
          <a:noFill/>
        </p:spPr>
        <p:txBody>
          <a:bodyPr wrap="square" rtlCol="0" anchor="t">
            <a:spAutoFit/>
          </a:bodyPr>
          <a:lstStyle/>
          <a:p>
            <a:r>
              <a:rPr lang="zh-CN" altLang="en-US" dirty="0">
                <a:sym typeface="+mn-ea"/>
              </a:rPr>
              <a:t>状态机图是描述一个实体基于事件反应的动态行为，显示了该实体如何根据当前所处的状态对不同的事件做出反应</a:t>
            </a:r>
            <a:endParaRPr lang="zh-CN" altLang="en-US" dirty="0"/>
          </a:p>
        </p:txBody>
      </p:sp>
      <p:sp>
        <p:nvSpPr>
          <p:cNvPr id="29" name="文本框 28"/>
          <p:cNvSpPr txBox="1"/>
          <p:nvPr/>
        </p:nvSpPr>
        <p:spPr>
          <a:xfrm>
            <a:off x="2954655" y="1501775"/>
            <a:ext cx="1126490" cy="368300"/>
          </a:xfrm>
          <a:prstGeom prst="rect">
            <a:avLst/>
          </a:prstGeom>
          <a:noFill/>
        </p:spPr>
        <p:txBody>
          <a:bodyPr wrap="square" rtlCol="0">
            <a:spAutoFit/>
          </a:bodyPr>
          <a:lstStyle/>
          <a:p>
            <a:r>
              <a:rPr lang="zh-CN" altLang="en-US" b="1"/>
              <a:t>状态机图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活动图</a:t>
            </a:r>
          </a:p>
        </p:txBody>
      </p:sp>
      <p:pic>
        <p:nvPicPr>
          <p:cNvPr id="38" name="图片 37"/>
          <p:cNvPicPr>
            <a:picLocks noChangeAspect="1"/>
          </p:cNvPicPr>
          <p:nvPr/>
        </p:nvPicPr>
        <p:blipFill>
          <a:blip r:embed="rId2"/>
          <a:stretch>
            <a:fillRect/>
          </a:stretch>
        </p:blipFill>
        <p:spPr>
          <a:xfrm>
            <a:off x="6066790" y="1423670"/>
            <a:ext cx="5818505" cy="4469130"/>
          </a:xfrm>
          <a:prstGeom prst="rect">
            <a:avLst/>
          </a:prstGeom>
        </p:spPr>
      </p:pic>
      <p:cxnSp>
        <p:nvCxnSpPr>
          <p:cNvPr id="39" name="直接连接符 38"/>
          <p:cNvCxnSpPr/>
          <p:nvPr/>
        </p:nvCxnSpPr>
        <p:spPr>
          <a:xfrm>
            <a:off x="5450840" y="1050925"/>
            <a:ext cx="10160" cy="4948555"/>
          </a:xfrm>
          <a:prstGeom prst="line">
            <a:avLst/>
          </a:prstGeom>
        </p:spPr>
        <p:style>
          <a:lnRef idx="1">
            <a:schemeClr val="accent3"/>
          </a:lnRef>
          <a:fillRef idx="0">
            <a:schemeClr val="accent3"/>
          </a:fillRef>
          <a:effectRef idx="0">
            <a:schemeClr val="accent3"/>
          </a:effectRef>
          <a:fontRef idx="minor">
            <a:schemeClr val="tx1"/>
          </a:fontRef>
        </p:style>
      </p:cxnSp>
      <p:sp>
        <p:nvSpPr>
          <p:cNvPr id="40" name="文本框 39"/>
          <p:cNvSpPr txBox="1"/>
          <p:nvPr/>
        </p:nvSpPr>
        <p:spPr>
          <a:xfrm>
            <a:off x="1411605" y="1106805"/>
            <a:ext cx="4011930" cy="922020"/>
          </a:xfrm>
          <a:prstGeom prst="rect">
            <a:avLst/>
          </a:prstGeom>
          <a:noFill/>
        </p:spPr>
        <p:txBody>
          <a:bodyPr wrap="square" rtlCol="0" anchor="t">
            <a:spAutoFit/>
          </a:bodyPr>
          <a:lstStyle/>
          <a:p>
            <a:r>
              <a:rPr lang="zh-CN" altLang="en-US" dirty="0"/>
              <a:t>用来描述满足用例要求所要进行的活动以及活动间的</a:t>
            </a:r>
            <a:r>
              <a:rPr lang="zh-CN" altLang="en-US" dirty="0">
                <a:solidFill>
                  <a:srgbClr val="FF0000"/>
                </a:solidFill>
              </a:rPr>
              <a:t>约束关系</a:t>
            </a:r>
            <a:r>
              <a:rPr lang="zh-CN" altLang="en-US" dirty="0"/>
              <a:t>，使用活动图有利于识别系统的并行活动。</a:t>
            </a:r>
          </a:p>
        </p:txBody>
      </p:sp>
      <p:sp>
        <p:nvSpPr>
          <p:cNvPr id="41" name="文本框 40"/>
          <p:cNvSpPr txBox="1"/>
          <p:nvPr/>
        </p:nvSpPr>
        <p:spPr>
          <a:xfrm>
            <a:off x="1466850" y="2496185"/>
            <a:ext cx="3956685" cy="1476375"/>
          </a:xfrm>
          <a:prstGeom prst="rect">
            <a:avLst/>
          </a:prstGeom>
          <a:noFill/>
        </p:spPr>
        <p:txBody>
          <a:bodyPr wrap="square" rtlCol="0" anchor="t">
            <a:spAutoFit/>
          </a:bodyPr>
          <a:lstStyle/>
          <a:p>
            <a:r>
              <a:rPr lang="zh-CN" altLang="en-US"/>
              <a:t>描述一个操作的执行过程中所完成的工作或者动作；描述对象内部的工作；显示如何执行一组相关的动作，以及这些动作如何影响周围对象；描述用例的执行；处理多线程应用。</a:t>
            </a:r>
          </a:p>
        </p:txBody>
      </p:sp>
      <p:sp>
        <p:nvSpPr>
          <p:cNvPr id="44" name="文本框 43"/>
          <p:cNvSpPr txBox="1"/>
          <p:nvPr/>
        </p:nvSpPr>
        <p:spPr>
          <a:xfrm>
            <a:off x="1467485" y="4189730"/>
            <a:ext cx="3926840" cy="1198880"/>
          </a:xfrm>
          <a:prstGeom prst="rect">
            <a:avLst/>
          </a:prstGeom>
          <a:noFill/>
        </p:spPr>
        <p:txBody>
          <a:bodyPr wrap="square" rtlCol="0" anchor="t">
            <a:spAutoFit/>
          </a:bodyPr>
          <a:lstStyle/>
          <a:p>
            <a:r>
              <a:rPr lang="zh-CN" altLang="en-US"/>
              <a:t>初始状态，状态迁移，终止状态，活动，决策点，同步条，泳道（用于对活动图中的活动进行分组，用于描述对象之间的合作关系）。</a:t>
            </a:r>
          </a:p>
        </p:txBody>
      </p:sp>
      <p:sp>
        <p:nvSpPr>
          <p:cNvPr id="45" name="椭圆 44"/>
          <p:cNvSpPr/>
          <p:nvPr/>
        </p:nvSpPr>
        <p:spPr>
          <a:xfrm>
            <a:off x="611505" y="110680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611505" y="1313815"/>
            <a:ext cx="800100" cy="398780"/>
          </a:xfrm>
          <a:prstGeom prst="rect">
            <a:avLst/>
          </a:prstGeom>
          <a:noFill/>
        </p:spPr>
        <p:txBody>
          <a:bodyPr wrap="square" rtlCol="0">
            <a:spAutoFit/>
          </a:bodyPr>
          <a:lstStyle/>
          <a:p>
            <a:pPr algn="ctr"/>
            <a:r>
              <a:rPr lang="zh-CN" altLang="en-US" sz="2000" b="1" dirty="0">
                <a:solidFill>
                  <a:schemeClr val="bg1"/>
                </a:solidFill>
              </a:rPr>
              <a:t>定义</a:t>
            </a:r>
          </a:p>
        </p:txBody>
      </p:sp>
      <p:sp>
        <p:nvSpPr>
          <p:cNvPr id="47" name="椭圆 46"/>
          <p:cNvSpPr/>
          <p:nvPr/>
        </p:nvSpPr>
        <p:spPr>
          <a:xfrm>
            <a:off x="611505" y="249618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1505" y="4189730"/>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3565" y="2703195"/>
            <a:ext cx="800100" cy="398780"/>
          </a:xfrm>
          <a:prstGeom prst="rect">
            <a:avLst/>
          </a:prstGeom>
          <a:noFill/>
        </p:spPr>
        <p:txBody>
          <a:bodyPr wrap="square" rtlCol="0">
            <a:spAutoFit/>
          </a:bodyPr>
          <a:lstStyle/>
          <a:p>
            <a:pPr algn="ctr"/>
            <a:r>
              <a:rPr lang="zh-CN" altLang="en-US" sz="2000" b="1" dirty="0">
                <a:solidFill>
                  <a:schemeClr val="bg1"/>
                </a:solidFill>
              </a:rPr>
              <a:t>作用</a:t>
            </a:r>
          </a:p>
        </p:txBody>
      </p:sp>
      <p:sp>
        <p:nvSpPr>
          <p:cNvPr id="50" name="文本框 49"/>
          <p:cNvSpPr txBox="1"/>
          <p:nvPr/>
        </p:nvSpPr>
        <p:spPr>
          <a:xfrm>
            <a:off x="611505" y="4396740"/>
            <a:ext cx="800100" cy="398780"/>
          </a:xfrm>
          <a:prstGeom prst="rect">
            <a:avLst/>
          </a:prstGeom>
          <a:noFill/>
        </p:spPr>
        <p:txBody>
          <a:bodyPr wrap="square" rtlCol="0">
            <a:spAutoFit/>
          </a:bodyPr>
          <a:lstStyle/>
          <a:p>
            <a:pPr algn="ctr"/>
            <a:r>
              <a:rPr lang="zh-CN" altLang="en-US" sz="2000" b="1" dirty="0">
                <a:solidFill>
                  <a:schemeClr val="bg1"/>
                </a:solidFill>
              </a:rPr>
              <a:t>图符</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顺序图</a:t>
            </a:r>
          </a:p>
        </p:txBody>
      </p:sp>
      <p:pic>
        <p:nvPicPr>
          <p:cNvPr id="3" name="图片 2"/>
          <p:cNvPicPr>
            <a:picLocks noChangeAspect="1"/>
          </p:cNvPicPr>
          <p:nvPr/>
        </p:nvPicPr>
        <p:blipFill>
          <a:blip r:embed="rId2"/>
          <a:stretch>
            <a:fillRect/>
          </a:stretch>
        </p:blipFill>
        <p:spPr>
          <a:xfrm>
            <a:off x="811530" y="1567180"/>
            <a:ext cx="5170805" cy="3723640"/>
          </a:xfrm>
          <a:prstGeom prst="rect">
            <a:avLst/>
          </a:prstGeom>
        </p:spPr>
      </p:pic>
      <p:sp>
        <p:nvSpPr>
          <p:cNvPr id="6" name="文本框 5"/>
          <p:cNvSpPr txBox="1"/>
          <p:nvPr/>
        </p:nvSpPr>
        <p:spPr>
          <a:xfrm>
            <a:off x="7051675" y="1567180"/>
            <a:ext cx="4250690" cy="2030095"/>
          </a:xfrm>
          <a:prstGeom prst="rect">
            <a:avLst/>
          </a:prstGeom>
          <a:noFill/>
        </p:spPr>
        <p:txBody>
          <a:bodyPr wrap="square" rtlCol="0" anchor="t">
            <a:spAutoFit/>
          </a:bodyPr>
          <a:lstStyle/>
          <a:p>
            <a:r>
              <a:rPr lang="en-US" altLang="zh-CN" dirty="0"/>
              <a:t>     </a:t>
            </a:r>
            <a:r>
              <a:rPr lang="zh-CN" altLang="en-US" dirty="0"/>
              <a:t>顺序图是一种强调</a:t>
            </a:r>
            <a:r>
              <a:rPr lang="zh-CN" altLang="en-US" dirty="0">
                <a:solidFill>
                  <a:srgbClr val="FF0000"/>
                </a:solidFill>
              </a:rPr>
              <a:t>对象间消息传递次序</a:t>
            </a:r>
            <a:r>
              <a:rPr lang="zh-CN" altLang="en-US" dirty="0"/>
              <a:t>的交互图，又称为时序图或序列图。     </a:t>
            </a:r>
            <a:r>
              <a:rPr lang="en-US" altLang="zh-CN" dirty="0"/>
              <a:t>	</a:t>
            </a:r>
          </a:p>
          <a:p>
            <a:r>
              <a:rPr lang="en-US" altLang="zh-CN" dirty="0"/>
              <a:t>    </a:t>
            </a:r>
            <a:r>
              <a:rPr lang="zh-CN" altLang="en-US" dirty="0"/>
              <a:t>描述了在一个用例或操作的执行过程中对象如何通过消息相互交互，说明了消息如何在对象之间被发送和接收以及发送的时间顺序。</a:t>
            </a:r>
          </a:p>
        </p:txBody>
      </p:sp>
      <p:pic>
        <p:nvPicPr>
          <p:cNvPr id="8" name="图片 7"/>
          <p:cNvPicPr>
            <a:picLocks noChangeAspect="1"/>
          </p:cNvPicPr>
          <p:nvPr/>
        </p:nvPicPr>
        <p:blipFill>
          <a:blip r:embed="rId3"/>
          <a:stretch>
            <a:fillRect/>
          </a:stretch>
        </p:blipFill>
        <p:spPr>
          <a:xfrm>
            <a:off x="7051675" y="4618355"/>
            <a:ext cx="4686300" cy="1141095"/>
          </a:xfrm>
          <a:prstGeom prst="rect">
            <a:avLst/>
          </a:prstGeom>
        </p:spPr>
      </p:pic>
      <p:sp>
        <p:nvSpPr>
          <p:cNvPr id="10" name="文本框 9"/>
          <p:cNvSpPr txBox="1"/>
          <p:nvPr/>
        </p:nvSpPr>
        <p:spPr>
          <a:xfrm>
            <a:off x="7051675" y="4116705"/>
            <a:ext cx="1878330" cy="368300"/>
          </a:xfrm>
          <a:prstGeom prst="rect">
            <a:avLst/>
          </a:prstGeom>
          <a:noFill/>
        </p:spPr>
        <p:txBody>
          <a:bodyPr wrap="square" rtlCol="0">
            <a:spAutoFit/>
          </a:bodyPr>
          <a:lstStyle/>
          <a:p>
            <a:r>
              <a:rPr lang="zh-CN" altLang="en-US"/>
              <a:t>顺序图的组成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a:t>
            </a:r>
          </a:p>
        </p:txBody>
      </p:sp>
      <p:pic>
        <p:nvPicPr>
          <p:cNvPr id="38" name="图片 37"/>
          <p:cNvPicPr>
            <a:picLocks noChangeAspect="1"/>
          </p:cNvPicPr>
          <p:nvPr/>
        </p:nvPicPr>
        <p:blipFill>
          <a:blip r:embed="rId2"/>
          <a:stretch>
            <a:fillRect/>
          </a:stretch>
        </p:blipFill>
        <p:spPr>
          <a:xfrm>
            <a:off x="1014730" y="1391920"/>
            <a:ext cx="3769995" cy="3984625"/>
          </a:xfrm>
          <a:prstGeom prst="rect">
            <a:avLst/>
          </a:prstGeom>
        </p:spPr>
      </p:pic>
      <p:sp>
        <p:nvSpPr>
          <p:cNvPr id="39" name="文本框 38"/>
          <p:cNvSpPr txBox="1"/>
          <p:nvPr/>
        </p:nvSpPr>
        <p:spPr>
          <a:xfrm>
            <a:off x="1265555" y="5674995"/>
            <a:ext cx="3519170" cy="645160"/>
          </a:xfrm>
          <a:prstGeom prst="rect">
            <a:avLst/>
          </a:prstGeom>
          <a:noFill/>
        </p:spPr>
        <p:txBody>
          <a:bodyPr wrap="square" rtlCol="0">
            <a:spAutoFit/>
          </a:bodyPr>
          <a:lstStyle/>
          <a:p>
            <a:r>
              <a:rPr lang="zh-CN" altLang="en-US"/>
              <a:t>通信图用于显示组件及其交互关系的空间组织结构</a:t>
            </a:r>
          </a:p>
        </p:txBody>
      </p:sp>
      <p:sp>
        <p:nvSpPr>
          <p:cNvPr id="40" name="矩形 39"/>
          <p:cNvSpPr/>
          <p:nvPr/>
        </p:nvSpPr>
        <p:spPr>
          <a:xfrm>
            <a:off x="6295156" y="1391650"/>
            <a:ext cx="354965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通信图与顺序图之间区别</a:t>
            </a:r>
          </a:p>
        </p:txBody>
      </p:sp>
      <p:sp>
        <p:nvSpPr>
          <p:cNvPr id="42" name="任意多边形 41"/>
          <p:cNvSpPr/>
          <p:nvPr/>
        </p:nvSpPr>
        <p:spPr>
          <a:xfrm>
            <a:off x="5591175" y="2160270"/>
            <a:ext cx="690245" cy="51498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605145" y="3185795"/>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5591175" y="4158615"/>
            <a:ext cx="704215" cy="48069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927850" y="2233930"/>
            <a:ext cx="2740660" cy="368300"/>
          </a:xfrm>
          <a:prstGeom prst="rect">
            <a:avLst/>
          </a:prstGeom>
          <a:noFill/>
        </p:spPr>
        <p:txBody>
          <a:bodyPr wrap="square" rtlCol="0">
            <a:spAutoFit/>
          </a:bodyPr>
          <a:lstStyle/>
          <a:p>
            <a:r>
              <a:rPr lang="zh-CN" altLang="en-US" dirty="0"/>
              <a:t>通信图的消息必须</a:t>
            </a:r>
            <a:r>
              <a:rPr lang="zh-CN" altLang="en-US" dirty="0">
                <a:solidFill>
                  <a:srgbClr val="FF0000"/>
                </a:solidFill>
              </a:rPr>
              <a:t>有编号</a:t>
            </a:r>
            <a:r>
              <a:rPr lang="zh-CN" altLang="en-US" dirty="0"/>
              <a:t>。</a:t>
            </a:r>
          </a:p>
        </p:txBody>
      </p:sp>
      <p:sp>
        <p:nvSpPr>
          <p:cNvPr id="46" name="文本框 45"/>
          <p:cNvSpPr txBox="1"/>
          <p:nvPr/>
        </p:nvSpPr>
        <p:spPr>
          <a:xfrm>
            <a:off x="6927850" y="3244850"/>
            <a:ext cx="3930015" cy="368300"/>
          </a:xfrm>
          <a:prstGeom prst="rect">
            <a:avLst/>
          </a:prstGeom>
          <a:noFill/>
        </p:spPr>
        <p:txBody>
          <a:bodyPr wrap="square" rtlCol="0" anchor="t">
            <a:spAutoFit/>
          </a:bodyPr>
          <a:lstStyle/>
          <a:p>
            <a:r>
              <a:rPr lang="zh-CN" altLang="en-US" dirty="0"/>
              <a:t>通信图连接的线条</a:t>
            </a:r>
            <a:r>
              <a:rPr lang="zh-CN" altLang="en-US" dirty="0">
                <a:solidFill>
                  <a:srgbClr val="FF0000"/>
                </a:solidFill>
              </a:rPr>
              <a:t>是关联关系</a:t>
            </a:r>
            <a:r>
              <a:rPr lang="zh-CN" altLang="en-US" dirty="0"/>
              <a:t>。</a:t>
            </a:r>
          </a:p>
        </p:txBody>
      </p:sp>
      <p:sp>
        <p:nvSpPr>
          <p:cNvPr id="47" name="文本框 46"/>
          <p:cNvSpPr txBox="1"/>
          <p:nvPr/>
        </p:nvSpPr>
        <p:spPr>
          <a:xfrm>
            <a:off x="6927850" y="4271010"/>
            <a:ext cx="3583305" cy="368300"/>
          </a:xfrm>
          <a:prstGeom prst="rect">
            <a:avLst/>
          </a:prstGeom>
          <a:noFill/>
        </p:spPr>
        <p:txBody>
          <a:bodyPr wrap="square" rtlCol="0" anchor="t">
            <a:spAutoFit/>
          </a:bodyPr>
          <a:lstStyle/>
          <a:p>
            <a:r>
              <a:rPr lang="zh-CN" altLang="en-US" dirty="0"/>
              <a:t>通信图消息流程不是至上而下的。</a:t>
            </a:r>
          </a:p>
        </p:txBody>
      </p:sp>
      <p:sp>
        <p:nvSpPr>
          <p:cNvPr id="48" name="任意多边形 47"/>
          <p:cNvSpPr/>
          <p:nvPr/>
        </p:nvSpPr>
        <p:spPr>
          <a:xfrm rot="20575943">
            <a:off x="5441950" y="217678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575943">
            <a:off x="5434965" y="314388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575943">
            <a:off x="5448935" y="416369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575943">
            <a:off x="5448935" y="505714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605145" y="5058410"/>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6927850" y="5058410"/>
            <a:ext cx="4110990" cy="645160"/>
          </a:xfrm>
          <a:prstGeom prst="rect">
            <a:avLst/>
          </a:prstGeom>
          <a:noFill/>
        </p:spPr>
        <p:txBody>
          <a:bodyPr wrap="square" rtlCol="0" anchor="t">
            <a:spAutoFit/>
          </a:bodyPr>
          <a:lstStyle/>
          <a:p>
            <a:r>
              <a:rPr lang="zh-CN" altLang="en-US"/>
              <a:t>顺序图和通信图基本同构，但是很少使用通信图，因为顺序图更简洁，更直观。</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22855"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079762"/>
            <a:ext cx="7174783" cy="1631216"/>
          </a:xfrm>
          <a:prstGeom prst="rect">
            <a:avLst/>
          </a:prstGeom>
        </p:spPr>
        <p:txBody>
          <a:bodyPr wrap="square">
            <a:spAutoFit/>
          </a:bodyPr>
          <a:lstStyle/>
          <a:p>
            <a:r>
              <a:rPr lang="zh-CN" altLang="en-US" sz="2000" b="1" dirty="0"/>
              <a:t>构件图，也称为组件图。</a:t>
            </a:r>
            <a:endParaRPr lang="en-US" altLang="zh-CN" sz="2000" b="1" dirty="0"/>
          </a:p>
          <a:p>
            <a:endParaRPr lang="en-US" altLang="zh-CN" sz="2000" b="1" dirty="0"/>
          </a:p>
          <a:p>
            <a:r>
              <a:rPr lang="zh-CN" altLang="en-US" sz="2000" b="1" dirty="0"/>
              <a:t>构件图描述代码部件的</a:t>
            </a:r>
            <a:r>
              <a:rPr lang="zh-CN" altLang="en-US" sz="2000" b="1" dirty="0">
                <a:solidFill>
                  <a:srgbClr val="FF0000"/>
                </a:solidFill>
              </a:rPr>
              <a:t>物理结构及各部件之间的依赖关系</a:t>
            </a:r>
            <a:r>
              <a:rPr lang="zh-CN" altLang="en-US" sz="2000" b="1" dirty="0"/>
              <a:t>、</a:t>
            </a:r>
            <a:endParaRPr lang="en-US" altLang="zh-CN" sz="2000" b="1" dirty="0"/>
          </a:p>
          <a:p>
            <a:endParaRPr lang="en-US" altLang="zh-CN" sz="2000" b="1" dirty="0"/>
          </a:p>
          <a:p>
            <a:r>
              <a:rPr lang="zh-CN" altLang="en-US" sz="2000" b="1" dirty="0"/>
              <a:t>有助于分析和理解部件之间的相互影响程度。</a:t>
            </a:r>
            <a:endParaRPr lang="en-US" altLang="zh-CN" sz="2000" b="1" dirty="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zh-CN" altLang="en-US" b="1" dirty="0">
                <a:solidFill>
                  <a:schemeClr val="tx1">
                    <a:lumMod val="75000"/>
                    <a:lumOff val="25000"/>
                  </a:schemeClr>
                </a:solidFill>
              </a:rPr>
              <a:t>构件图</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114" y="3203537"/>
            <a:ext cx="6426642" cy="275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1" name="矩形 20"/>
          <p:cNvSpPr/>
          <p:nvPr/>
        </p:nvSpPr>
        <p:spPr>
          <a:xfrm>
            <a:off x="1344023" y="900912"/>
            <a:ext cx="1483098" cy="261610"/>
          </a:xfrm>
          <a:prstGeom prst="rect">
            <a:avLst/>
          </a:prstGeom>
        </p:spPr>
        <p:txBody>
          <a:bodyPr wrap="none">
            <a:spAutoFit/>
          </a:bodyPr>
          <a:lstStyle/>
          <a:p>
            <a:r>
              <a:rPr lang="en-US" altLang="zh-CN" sz="1100" dirty="0">
                <a:solidFill>
                  <a:schemeClr val="bg1">
                    <a:lumMod val="50000"/>
                  </a:schemeClr>
                </a:solidFill>
              </a:rPr>
              <a:t>Deployment Diagram</a:t>
            </a:r>
            <a:endParaRPr lang="zh-CN" altLang="en-US" sz="1100" dirty="0">
              <a:solidFill>
                <a:schemeClr val="bg1">
                  <a:lumMod val="50000"/>
                </a:schemeClr>
              </a:solidFill>
            </a:endParaRPr>
          </a:p>
        </p:txBody>
      </p:sp>
      <p:pic>
        <p:nvPicPr>
          <p:cNvPr id="19" name="图片 18"/>
          <p:cNvPicPr/>
          <p:nvPr/>
        </p:nvPicPr>
        <p:blipFill>
          <a:blip r:embed="rId2">
            <a:extLst>
              <a:ext uri="{28A0092B-C50C-407E-A947-70E740481C1C}">
                <a14:useLocalDpi xmlns:a14="http://schemas.microsoft.com/office/drawing/2010/main" val="0"/>
              </a:ext>
            </a:extLst>
          </a:blip>
          <a:stretch>
            <a:fillRect/>
          </a:stretch>
        </p:blipFill>
        <p:spPr>
          <a:xfrm>
            <a:off x="6038373" y="1527936"/>
            <a:ext cx="5725266" cy="3673185"/>
          </a:xfrm>
          <a:prstGeom prst="rect">
            <a:avLst/>
          </a:prstGeom>
        </p:spPr>
      </p:pic>
      <p:sp>
        <p:nvSpPr>
          <p:cNvPr id="22" name="矩形 21"/>
          <p:cNvSpPr/>
          <p:nvPr/>
        </p:nvSpPr>
        <p:spPr>
          <a:xfrm>
            <a:off x="550112" y="201436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550112" y="3917591"/>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文本框 23"/>
          <p:cNvSpPr txBox="1"/>
          <p:nvPr/>
        </p:nvSpPr>
        <p:spPr>
          <a:xfrm>
            <a:off x="550112" y="2441199"/>
            <a:ext cx="4949351" cy="923330"/>
          </a:xfrm>
          <a:prstGeom prst="rect">
            <a:avLst/>
          </a:prstGeom>
          <a:noFill/>
        </p:spPr>
        <p:txBody>
          <a:bodyPr wrap="square" rtlCol="0">
            <a:spAutoFit/>
          </a:bodyPr>
          <a:lstStyle/>
          <a:p>
            <a:pPr lvl="1"/>
            <a:r>
              <a:rPr lang="zh-CN" altLang="en-US" dirty="0">
                <a:solidFill>
                  <a:schemeClr val="bg1"/>
                </a:solidFill>
              </a:rPr>
              <a:t>       </a:t>
            </a:r>
            <a:r>
              <a:rPr lang="zh-CN" altLang="en-US" dirty="0">
                <a:solidFill>
                  <a:schemeClr val="bg1"/>
                </a:solidFill>
                <a:latin typeface="黑体" panose="02010609060101010101" pitchFamily="49" charset="-122"/>
                <a:ea typeface="黑体" panose="02010609060101010101" pitchFamily="49" charset="-122"/>
              </a:rPr>
              <a:t>部署图（</a:t>
            </a:r>
            <a:r>
              <a:rPr lang="en-US" altLang="zh-CN" dirty="0">
                <a:solidFill>
                  <a:schemeClr val="bg1"/>
                </a:solidFill>
                <a:latin typeface="黑体" panose="02010609060101010101" pitchFamily="49" charset="-122"/>
                <a:ea typeface="黑体" panose="02010609060101010101" pitchFamily="49" charset="-122"/>
              </a:rPr>
              <a:t>Deployment Diagram</a:t>
            </a:r>
            <a:r>
              <a:rPr lang="zh-CN" altLang="en-US" dirty="0">
                <a:solidFill>
                  <a:schemeClr val="bg1"/>
                </a:solidFill>
                <a:latin typeface="黑体" panose="02010609060101010101" pitchFamily="49" charset="-122"/>
                <a:ea typeface="黑体" panose="02010609060101010101" pitchFamily="49" charset="-122"/>
              </a:rPr>
              <a:t>）用于静态建模，是表示运行时过程节点（</a:t>
            </a:r>
            <a:r>
              <a:rPr lang="en-US" altLang="zh-CN" dirty="0">
                <a:solidFill>
                  <a:schemeClr val="bg1"/>
                </a:solidFill>
                <a:latin typeface="黑体" panose="02010609060101010101" pitchFamily="49" charset="-122"/>
                <a:ea typeface="黑体" panose="02010609060101010101" pitchFamily="49" charset="-122"/>
              </a:rPr>
              <a:t>Node</a:t>
            </a:r>
            <a:r>
              <a:rPr lang="zh-CN" altLang="en-US" dirty="0">
                <a:solidFill>
                  <a:schemeClr val="bg1"/>
                </a:solidFill>
                <a:latin typeface="黑体" panose="02010609060101010101" pitchFamily="49" charset="-122"/>
                <a:ea typeface="黑体" panose="02010609060101010101" pitchFamily="49" charset="-122"/>
              </a:rPr>
              <a:t>）结构、组件及其对象结构的图。</a:t>
            </a:r>
          </a:p>
        </p:txBody>
      </p:sp>
      <p:sp>
        <p:nvSpPr>
          <p:cNvPr id="25" name="矩形 24"/>
          <p:cNvSpPr/>
          <p:nvPr/>
        </p:nvSpPr>
        <p:spPr>
          <a:xfrm>
            <a:off x="970536" y="2069306"/>
            <a:ext cx="1210588" cy="400110"/>
          </a:xfrm>
          <a:prstGeom prst="rect">
            <a:avLst/>
          </a:prstGeom>
        </p:spPr>
        <p:txBody>
          <a:bodyPr wrap="none">
            <a:spAutoFit/>
          </a:bodyPr>
          <a:lstStyle/>
          <a:p>
            <a:r>
              <a:rPr lang="zh-CN" altLang="en-US" sz="2000" b="1" dirty="0">
                <a:solidFill>
                  <a:schemeClr val="bg1"/>
                </a:solidFill>
                <a:latin typeface="黑体" panose="02010609060101010101" pitchFamily="49" charset="-122"/>
                <a:ea typeface="黑体" panose="02010609060101010101" pitchFamily="49" charset="-122"/>
              </a:rPr>
              <a:t>概念解释</a:t>
            </a:r>
          </a:p>
        </p:txBody>
      </p:sp>
      <p:sp>
        <p:nvSpPr>
          <p:cNvPr id="26" name="文本框 25"/>
          <p:cNvSpPr txBox="1"/>
          <p:nvPr/>
        </p:nvSpPr>
        <p:spPr>
          <a:xfrm>
            <a:off x="934629" y="4347031"/>
            <a:ext cx="4470788" cy="92333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    部署图主要用于系统工程师。这些图用来描述的物理组件（硬件）以及它们的分布和关联。</a:t>
            </a:r>
          </a:p>
        </p:txBody>
      </p:sp>
      <p:sp>
        <p:nvSpPr>
          <p:cNvPr id="27" name="矩形 26"/>
          <p:cNvSpPr/>
          <p:nvPr/>
        </p:nvSpPr>
        <p:spPr>
          <a:xfrm>
            <a:off x="934629" y="4034043"/>
            <a:ext cx="2492990" cy="400110"/>
          </a:xfrm>
          <a:prstGeom prst="rect">
            <a:avLst/>
          </a:prstGeom>
        </p:spPr>
        <p:txBody>
          <a:bodyPr wrap="none">
            <a:spAutoFit/>
          </a:bodyPr>
          <a:lstStyle/>
          <a:p>
            <a:r>
              <a:rPr lang="zh-CN" altLang="en-US" sz="2000" b="1" dirty="0">
                <a:solidFill>
                  <a:schemeClr val="bg1"/>
                </a:solidFill>
              </a:rPr>
              <a:t>在哪里使用部署图？</a:t>
            </a:r>
          </a:p>
        </p:txBody>
      </p:sp>
      <p:sp>
        <p:nvSpPr>
          <p:cNvPr id="28" name="文本框 27"/>
          <p:cNvSpPr txBox="1"/>
          <p:nvPr/>
        </p:nvSpPr>
        <p:spPr>
          <a:xfrm>
            <a:off x="7044904" y="5424420"/>
            <a:ext cx="6318345" cy="276999"/>
          </a:xfrm>
          <a:prstGeom prst="rect">
            <a:avLst/>
          </a:prstGeom>
          <a:noFill/>
        </p:spPr>
        <p:txBody>
          <a:bodyPr wrap="square" rtlCol="0">
            <a:spAutoFit/>
          </a:bodyPr>
          <a:lstStyle/>
          <a:p>
            <a:r>
              <a:rPr lang="en-US" altLang="zh-CN" sz="1200" dirty="0"/>
              <a:t>-</a:t>
            </a:r>
            <a:r>
              <a:rPr lang="zh-CN" altLang="en-US" sz="1200" dirty="0"/>
              <a:t>图来自用户“常银玲</a:t>
            </a:r>
            <a:r>
              <a:rPr lang="en-US" altLang="zh-CN" sz="1200" dirty="0"/>
              <a:t>-Judy</a:t>
            </a:r>
            <a:r>
              <a:rPr lang="zh-CN" altLang="en-US" sz="1200" dirty="0"/>
              <a:t>”的文章</a:t>
            </a:r>
            <a:r>
              <a:rPr lang="en-US" altLang="zh-CN" sz="1200" dirty="0"/>
              <a:t>《【UML】-</a:t>
            </a:r>
            <a:r>
              <a:rPr lang="zh-CN" altLang="en-US" sz="1200" dirty="0"/>
              <a:t>九种图之部署图</a:t>
            </a:r>
            <a:r>
              <a:rPr lang="en-US" altLang="zh-CN" sz="1200" dirty="0"/>
              <a:t>》</a:t>
            </a:r>
            <a:endParaRPr lang="zh-CN" alt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2" name="矩形 21"/>
          <p:cNvSpPr/>
          <p:nvPr/>
        </p:nvSpPr>
        <p:spPr>
          <a:xfrm>
            <a:off x="1344023" y="900912"/>
            <a:ext cx="1483098" cy="261610"/>
          </a:xfrm>
          <a:prstGeom prst="rect">
            <a:avLst/>
          </a:prstGeom>
        </p:spPr>
        <p:txBody>
          <a:bodyPr wrap="none">
            <a:spAutoFit/>
          </a:bodyPr>
          <a:lstStyle/>
          <a:p>
            <a:r>
              <a:rPr lang="en-US" altLang="zh-CN" sz="1100">
                <a:solidFill>
                  <a:schemeClr val="bg1">
                    <a:lumMod val="50000"/>
                  </a:schemeClr>
                </a:solidFill>
              </a:rPr>
              <a:t>Deployment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245" y="668712"/>
            <a:ext cx="5799500" cy="5048834"/>
          </a:xfrm>
          <a:prstGeom prst="rect">
            <a:avLst/>
          </a:prstGeom>
        </p:spPr>
      </p:pic>
      <p:sp>
        <p:nvSpPr>
          <p:cNvPr id="23" name="文本框 22"/>
          <p:cNvSpPr txBox="1"/>
          <p:nvPr/>
        </p:nvSpPr>
        <p:spPr>
          <a:xfrm>
            <a:off x="7434869" y="5908514"/>
            <a:ext cx="6318345" cy="276999"/>
          </a:xfrm>
          <a:prstGeom prst="rect">
            <a:avLst/>
          </a:prstGeom>
          <a:noFill/>
        </p:spPr>
        <p:txBody>
          <a:bodyPr wrap="square" rtlCol="0">
            <a:spAutoFit/>
          </a:bodyPr>
          <a:lstStyle/>
          <a:p>
            <a:r>
              <a:rPr lang="en-US" altLang="zh-CN" sz="1200" dirty="0"/>
              <a:t>-</a:t>
            </a:r>
            <a:r>
              <a:rPr lang="zh-CN" altLang="en-US" sz="1200" dirty="0"/>
              <a:t>图来自用户“</a:t>
            </a:r>
            <a:r>
              <a:rPr lang="en-US" altLang="zh-CN" sz="1200" dirty="0" err="1"/>
              <a:t>Calvinsily</a:t>
            </a:r>
            <a:r>
              <a:rPr lang="en-US" altLang="zh-CN" sz="1200" dirty="0"/>
              <a:t> </a:t>
            </a:r>
            <a:r>
              <a:rPr lang="zh-CN" altLang="en-US" sz="1200" dirty="0"/>
              <a:t>”的文章</a:t>
            </a:r>
            <a:r>
              <a:rPr lang="en-US" altLang="zh-CN" sz="1200" dirty="0"/>
              <a:t>《UML</a:t>
            </a:r>
            <a:r>
              <a:rPr lang="zh-CN" altLang="en-US" sz="1200" dirty="0"/>
              <a:t>部署图介绍</a:t>
            </a:r>
            <a:r>
              <a:rPr lang="en-US" altLang="zh-CN" sz="1200" dirty="0"/>
              <a:t>》</a:t>
            </a:r>
            <a:endParaRPr lang="zh-CN" altLang="en-US" sz="1200" dirty="0"/>
          </a:p>
        </p:txBody>
      </p:sp>
      <p:sp>
        <p:nvSpPr>
          <p:cNvPr id="24" name="文本框 23"/>
          <p:cNvSpPr txBox="1"/>
          <p:nvPr/>
        </p:nvSpPr>
        <p:spPr>
          <a:xfrm>
            <a:off x="1012008" y="192081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主要元素</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277234" y="1567834"/>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2335628" y="1693272"/>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节点（</a:t>
            </a:r>
            <a:r>
              <a:rPr lang="en-US" altLang="zh-CN"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组件（</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Component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关系（</a:t>
            </a:r>
            <a:r>
              <a:rPr lang="en-US" altLang="zh-CN" dirty="0">
                <a:solidFill>
                  <a:schemeClr val="tx1">
                    <a:lumMod val="75000"/>
                    <a:lumOff val="25000"/>
                  </a:schemeClr>
                </a:solidFill>
                <a:latin typeface="黑体" panose="02010609060101010101" pitchFamily="49" charset="-122"/>
                <a:ea typeface="黑体" panose="02010609060101010101" pitchFamily="49" charset="-122"/>
              </a:rPr>
              <a:t>Relationship</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p>
        </p:txBody>
      </p:sp>
      <p:sp>
        <p:nvSpPr>
          <p:cNvPr id="27" name="文本框 26"/>
          <p:cNvSpPr txBox="1"/>
          <p:nvPr/>
        </p:nvSpPr>
        <p:spPr>
          <a:xfrm>
            <a:off x="830527" y="3279031"/>
            <a:ext cx="1346843" cy="646331"/>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组件与节点</a:t>
            </a:r>
            <a:endParaRPr lang="en-US" altLang="zh-CN" b="1" dirty="0">
              <a:solidFill>
                <a:schemeClr val="tx1">
                  <a:lumMod val="75000"/>
                  <a:lumOff val="25000"/>
                </a:schemeClr>
              </a:solidFill>
              <a:latin typeface="黑体" panose="02010609060101010101" pitchFamily="49" charset="-122"/>
              <a:ea typeface="黑体" panose="02010609060101010101" pitchFamily="49" charset="-122"/>
            </a:endParaRPr>
          </a:p>
          <a:p>
            <a:pPr algn="ct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2277234" y="3032317"/>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2335628" y="3140531"/>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例子：</a:t>
            </a:r>
            <a:r>
              <a:rPr lang="zh-CN" altLang="zh-CN" dirty="0">
                <a:latin typeface="黑体" panose="02010609060101010101" pitchFamily="49" charset="-122"/>
                <a:ea typeface="黑体" panose="02010609060101010101" pitchFamily="49" charset="-122"/>
              </a:rPr>
              <a:t>假设节点是一台服务器，则组件就是其上运行的软件。</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0" name="文本框 29"/>
          <p:cNvSpPr txBox="1"/>
          <p:nvPr/>
        </p:nvSpPr>
        <p:spPr>
          <a:xfrm>
            <a:off x="1168306" y="4667020"/>
            <a:ext cx="877163"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注意点</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277234" y="434989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32" name="矩形 31"/>
          <p:cNvSpPr/>
          <p:nvPr/>
        </p:nvSpPr>
        <p:spPr>
          <a:xfrm>
            <a:off x="2335628" y="4475330"/>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部署图通常用来帮助理解分布式系统，一个系统模型只有一个部署图。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384562"/>
            <a:ext cx="7174783" cy="1015663"/>
          </a:xfrm>
          <a:prstGeom prst="rect">
            <a:avLst/>
          </a:prstGeom>
        </p:spPr>
        <p:txBody>
          <a:bodyPr wrap="square">
            <a:spAutoFit/>
          </a:bodyPr>
          <a:lstStyle/>
          <a:p>
            <a:r>
              <a:rPr lang="zh-CN" altLang="en-US" sz="2000" dirty="0"/>
              <a:t>组合结构图描述系统中的某一部分（即组合结构）的内部内容，包括该部分与系统其它部分的交互点，这种图能够展示该部分内容“内部”参与者的配置情况</a:t>
            </a:r>
            <a:r>
              <a:rPr lang="zh-CN" altLang="en-US" sz="2000" b="1" dirty="0"/>
              <a:t>。</a:t>
            </a:r>
            <a:endParaRPr lang="en-US" altLang="zh-CN" sz="2000" b="1" dirty="0"/>
          </a:p>
        </p:txBody>
      </p:sp>
      <p:sp>
        <p:nvSpPr>
          <p:cNvPr id="7" name="矩形 6"/>
          <p:cNvSpPr/>
          <p:nvPr/>
        </p:nvSpPr>
        <p:spPr>
          <a:xfrm>
            <a:off x="1532896" y="710430"/>
            <a:ext cx="2536184" cy="369332"/>
          </a:xfrm>
          <a:prstGeom prst="rect">
            <a:avLst/>
          </a:prstGeom>
        </p:spPr>
        <p:txBody>
          <a:bodyPr wrap="square">
            <a:spAutoFit/>
          </a:bodyPr>
          <a:lstStyle/>
          <a:p>
            <a:r>
              <a:rPr lang="en-US" altLang="zh-CN" b="1" dirty="0">
                <a:solidFill>
                  <a:schemeClr val="tx1">
                    <a:lumMod val="75000"/>
                    <a:lumOff val="25000"/>
                  </a:schemeClr>
                </a:solidFill>
              </a:rPr>
              <a:t>UML——</a:t>
            </a:r>
            <a:r>
              <a:rPr lang="zh-CN" altLang="en-US" b="1" dirty="0">
                <a:solidFill>
                  <a:schemeClr val="tx1">
                    <a:lumMod val="75000"/>
                    <a:lumOff val="25000"/>
                  </a:schemeClr>
                </a:solidFill>
              </a:rPr>
              <a:t>组合结构图</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34126" y="2908150"/>
            <a:ext cx="6096000" cy="2031325"/>
          </a:xfrm>
          <a:prstGeom prst="rect">
            <a:avLst/>
          </a:prstGeom>
        </p:spPr>
        <p:txBody>
          <a:bodyPr>
            <a:spAutoFit/>
          </a:bodyPr>
          <a:lstStyle/>
          <a:p>
            <a:r>
              <a:rPr lang="zh-CN" altLang="en-US" dirty="0"/>
              <a:t>主要组成元素</a:t>
            </a:r>
          </a:p>
          <a:p>
            <a:endParaRPr lang="zh-CN" altLang="en-US" dirty="0"/>
          </a:p>
          <a:p>
            <a:r>
              <a:rPr lang="zh-CN" altLang="en-US" dirty="0"/>
              <a:t>   </a:t>
            </a:r>
            <a:r>
              <a:rPr lang="en-US" altLang="zh-CN" dirty="0"/>
              <a:t>&gt;</a:t>
            </a:r>
            <a:r>
              <a:rPr lang="zh-CN" altLang="en-US" dirty="0"/>
              <a:t>部件</a:t>
            </a:r>
            <a:r>
              <a:rPr lang="en-US" altLang="zh-CN" dirty="0"/>
              <a:t>(Part)</a:t>
            </a:r>
            <a:r>
              <a:rPr lang="zh-CN" altLang="en-US" dirty="0"/>
              <a:t>：表示被描述事物所拥有的内部成分。</a:t>
            </a:r>
          </a:p>
          <a:p>
            <a:endParaRPr lang="zh-CN" altLang="en-US" dirty="0"/>
          </a:p>
          <a:p>
            <a:r>
              <a:rPr lang="zh-CN" altLang="en-US" dirty="0"/>
              <a:t>   </a:t>
            </a:r>
            <a:r>
              <a:rPr lang="en-US" altLang="zh-CN" dirty="0"/>
              <a:t>&gt;</a:t>
            </a:r>
            <a:r>
              <a:rPr lang="zh-CN" altLang="en-US" dirty="0"/>
              <a:t>连接件</a:t>
            </a:r>
            <a:r>
              <a:rPr lang="en-US" altLang="zh-CN" dirty="0"/>
              <a:t>(Connector)</a:t>
            </a:r>
            <a:r>
              <a:rPr lang="zh-CN" altLang="en-US" dirty="0"/>
              <a:t>：表示部件之间的关系。</a:t>
            </a:r>
          </a:p>
          <a:p>
            <a:endParaRPr lang="zh-CN" altLang="en-US" dirty="0"/>
          </a:p>
          <a:p>
            <a:r>
              <a:rPr lang="zh-CN" altLang="en-US" dirty="0"/>
              <a:t>   </a:t>
            </a:r>
            <a:r>
              <a:rPr lang="en-US" altLang="zh-CN" dirty="0"/>
              <a:t>&gt;</a:t>
            </a:r>
            <a:r>
              <a:rPr lang="zh-CN" altLang="en-US" dirty="0"/>
              <a:t>端口</a:t>
            </a:r>
            <a:r>
              <a:rPr lang="en-US" altLang="zh-CN" dirty="0"/>
              <a:t>(Port)</a:t>
            </a:r>
            <a:r>
              <a:rPr lang="zh-CN" altLang="en-US" dirty="0"/>
              <a:t>：表示部件和外部环境的交互点。</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4" y="3100144"/>
            <a:ext cx="4327103" cy="141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4479086" y="1328458"/>
            <a:ext cx="0" cy="1219741"/>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4549325" y="2892910"/>
            <a:ext cx="0" cy="2031325"/>
          </a:xfrm>
          <a:prstGeom prst="line">
            <a:avLst/>
          </a:prstGeom>
        </p:spPr>
        <p:style>
          <a:lnRef idx="1">
            <a:schemeClr val="accent3"/>
          </a:lnRef>
          <a:fillRef idx="0">
            <a:schemeClr val="accent3"/>
          </a:fillRef>
          <a:effectRef idx="0">
            <a:schemeClr val="accent3"/>
          </a:effectRef>
          <a:fontRef idx="minor">
            <a:schemeClr val="tx1"/>
          </a:fontRef>
        </p:style>
      </p:cxnSp>
      <p:sp>
        <p:nvSpPr>
          <p:cNvPr id="11" name="矩形 10"/>
          <p:cNvSpPr/>
          <p:nvPr/>
        </p:nvSpPr>
        <p:spPr>
          <a:xfrm>
            <a:off x="204369" y="5059809"/>
            <a:ext cx="7174783" cy="1015663"/>
          </a:xfrm>
          <a:prstGeom prst="rect">
            <a:avLst/>
          </a:prstGeom>
        </p:spPr>
        <p:txBody>
          <a:bodyPr wrap="square">
            <a:spAutoFit/>
          </a:bodyPr>
          <a:lstStyle/>
          <a:p>
            <a:r>
              <a:rPr lang="zh-CN" altLang="en-US" sz="2000" dirty="0"/>
              <a:t>图中部件有发动机，传动装置，车轮</a:t>
            </a:r>
            <a:endParaRPr lang="en-US" altLang="zh-CN" sz="2000" dirty="0"/>
          </a:p>
          <a:p>
            <a:r>
              <a:rPr lang="zh-CN" altLang="en-US" sz="2000" dirty="0"/>
              <a:t>连接件是人开车这个关系</a:t>
            </a:r>
            <a:endParaRPr lang="en-US" altLang="zh-CN" sz="2000" dirty="0"/>
          </a:p>
          <a:p>
            <a:r>
              <a:rPr lang="zh-CN" altLang="en-US" sz="2000" dirty="0"/>
              <a:t>端口则是油门</a:t>
            </a:r>
            <a:endParaRPr lang="en-US" altLang="zh-CN"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51" y="1366843"/>
            <a:ext cx="5004680" cy="5060083"/>
          </a:xfrm>
          <a:prstGeom prst="rect">
            <a:avLst/>
          </a:prstGeom>
        </p:spPr>
      </p:pic>
      <p:sp>
        <p:nvSpPr>
          <p:cNvPr id="20" name="文本框 19"/>
          <p:cNvSpPr txBox="1"/>
          <p:nvPr/>
        </p:nvSpPr>
        <p:spPr>
          <a:xfrm>
            <a:off x="6418741" y="1366843"/>
            <a:ext cx="697628" cy="400110"/>
          </a:xfrm>
          <a:prstGeom prst="rect">
            <a:avLst/>
          </a:prstGeom>
          <a:noFill/>
        </p:spPr>
        <p:txBody>
          <a:bodyPr wrap="none" rtlCol="0">
            <a:spAutoFit/>
          </a:bodyPr>
          <a:lstStyle/>
          <a:p>
            <a:pPr algn="r"/>
            <a:r>
              <a:rPr lang="zh-CN" altLang="en-US" sz="2000" b="1" dirty="0">
                <a:solidFill>
                  <a:srgbClr val="48A2A0"/>
                </a:solidFill>
                <a:latin typeface="黑体" panose="02010609060101010101" pitchFamily="49" charset="-122"/>
                <a:ea typeface="黑体" panose="02010609060101010101" pitchFamily="49" charset="-122"/>
              </a:rPr>
              <a:t>定义</a:t>
            </a:r>
          </a:p>
        </p:txBody>
      </p:sp>
      <p:sp>
        <p:nvSpPr>
          <p:cNvPr id="21" name="矩形 20"/>
          <p:cNvSpPr/>
          <p:nvPr/>
        </p:nvSpPr>
        <p:spPr>
          <a:xfrm>
            <a:off x="6418740" y="1961727"/>
            <a:ext cx="4005419"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包是一种把元素组织到一起的通用机制，包可以嵌套与其他包中。</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包图用于描述包与包之间的关系，包的图标是一个带标签的文件夹。</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80" y="3377893"/>
            <a:ext cx="2152381" cy="1390476"/>
          </a:xfrm>
          <a:prstGeom prst="rect">
            <a:avLst/>
          </a:prstGeom>
        </p:spPr>
      </p:pic>
      <p:sp>
        <p:nvSpPr>
          <p:cNvPr id="34" name="矩形 33"/>
          <p:cNvSpPr/>
          <p:nvPr/>
        </p:nvSpPr>
        <p:spPr>
          <a:xfrm>
            <a:off x="6418739" y="4785159"/>
            <a:ext cx="4005419"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包图描述模型元素在包内的组织和依赖关系，包括包的导入和包扩展。他们还提供命名空间的可视化。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文本框 10"/>
          <p:cNvSpPr txBox="1"/>
          <p:nvPr/>
        </p:nvSpPr>
        <p:spPr>
          <a:xfrm>
            <a:off x="6296052" y="1842438"/>
            <a:ext cx="1114408"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引入关系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567690" y="1489457"/>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3" name="矩形 12"/>
          <p:cNvSpPr/>
          <p:nvPr/>
        </p:nvSpPr>
        <p:spPr>
          <a:xfrm>
            <a:off x="7567690" y="1788619"/>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一个包中的类可以被另一个指定包（以及嵌套于其中的包）中的类引用</a:t>
            </a:r>
          </a:p>
        </p:txBody>
      </p:sp>
      <p:sp>
        <p:nvSpPr>
          <p:cNvPr id="14" name="文本框 13"/>
          <p:cNvSpPr txBox="1"/>
          <p:nvPr/>
        </p:nvSpPr>
        <p:spPr>
          <a:xfrm>
            <a:off x="6353418" y="3200654"/>
            <a:ext cx="1114408"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泛化关系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7567690" y="2953940"/>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7626084" y="3200654"/>
            <a:ext cx="3836962"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p>
        </p:txBody>
      </p:sp>
      <p:sp>
        <p:nvSpPr>
          <p:cNvPr id="23" name="文本框 22"/>
          <p:cNvSpPr txBox="1"/>
          <p:nvPr/>
        </p:nvSpPr>
        <p:spPr>
          <a:xfrm>
            <a:off x="6353418" y="4558870"/>
            <a:ext cx="1114408"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黑体" panose="02010609060101010101" pitchFamily="49" charset="-122"/>
                <a:ea typeface="黑体" panose="02010609060101010101" pitchFamily="49" charset="-122"/>
              </a:rPr>
              <a:t>嵌套关系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7567690" y="4271515"/>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5" name="矩形 24"/>
          <p:cNvSpPr/>
          <p:nvPr/>
        </p:nvSpPr>
        <p:spPr>
          <a:xfrm>
            <a:off x="7626084" y="4420370"/>
            <a:ext cx="3673287"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一个包中可以包含若干个子包，构成包的嵌套层次结构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35" y="1637869"/>
            <a:ext cx="5438775" cy="3771900"/>
          </a:xfrm>
          <a:prstGeom prst="rect">
            <a:avLst/>
          </a:prstGeom>
        </p:spPr>
      </p:pic>
      <p:sp>
        <p:nvSpPr>
          <p:cNvPr id="26" name="文本框 25"/>
          <p:cNvSpPr txBox="1"/>
          <p:nvPr/>
        </p:nvSpPr>
        <p:spPr>
          <a:xfrm>
            <a:off x="1966950" y="5747809"/>
            <a:ext cx="631834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这里是引入关系和嵌套关系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定时图</a:t>
            </a:r>
          </a:p>
        </p:txBody>
      </p:sp>
      <p:sp>
        <p:nvSpPr>
          <p:cNvPr id="22" name="矩形 21"/>
          <p:cNvSpPr/>
          <p:nvPr/>
        </p:nvSpPr>
        <p:spPr>
          <a:xfrm>
            <a:off x="1344023" y="900912"/>
            <a:ext cx="1157689" cy="261610"/>
          </a:xfrm>
          <a:prstGeom prst="rect">
            <a:avLst/>
          </a:prstGeom>
        </p:spPr>
        <p:txBody>
          <a:bodyPr wrap="none">
            <a:spAutoFit/>
          </a:bodyPr>
          <a:lstStyle/>
          <a:p>
            <a:r>
              <a:rPr lang="en-US" altLang="zh-CN" sz="1100" dirty="0">
                <a:solidFill>
                  <a:schemeClr val="bg1">
                    <a:lumMod val="50000"/>
                  </a:schemeClr>
                </a:solidFill>
              </a:rPr>
              <a:t>Timing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88" y="2815318"/>
            <a:ext cx="8518343" cy="3367717"/>
          </a:xfrm>
          <a:prstGeom prst="rect">
            <a:avLst/>
          </a:prstGeom>
        </p:spPr>
      </p:pic>
      <p:sp>
        <p:nvSpPr>
          <p:cNvPr id="20" name="矩形 19"/>
          <p:cNvSpPr/>
          <p:nvPr/>
        </p:nvSpPr>
        <p:spPr>
          <a:xfrm>
            <a:off x="1821088" y="1625226"/>
            <a:ext cx="6147707" cy="9233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dirty="0">
                <a:solidFill>
                  <a:srgbClr val="4D402B"/>
                </a:solidFill>
                <a:latin typeface="黑体" panose="02010609060101010101" pitchFamily="49" charset="-122"/>
                <a:ea typeface="黑体" panose="02010609060101010101" pitchFamily="49" charset="-122"/>
              </a:rPr>
              <a:t>定时图采用一种带数字刻度的时间轴来精确的描述消息的顺序，相对于顺序图，他还允许可视化的表示每条生命线的状态变化</a:t>
            </a:r>
            <a:endParaRPr lang="en-US" altLang="zh-CN" dirty="0">
              <a:solidFill>
                <a:srgbClr val="4D402B"/>
              </a:solidFill>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交互概览图</a:t>
            </a: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sp>
        <p:nvSpPr>
          <p:cNvPr id="15" name="椭圆 14"/>
          <p:cNvSpPr/>
          <p:nvPr/>
        </p:nvSpPr>
        <p:spPr>
          <a:xfrm>
            <a:off x="1632222" y="18794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69179" y="2052931"/>
            <a:ext cx="404813" cy="331788"/>
            <a:chOff x="5075237" y="5114003"/>
            <a:chExt cx="404813" cy="331788"/>
          </a:xfrm>
          <a:solidFill>
            <a:schemeClr val="bg1"/>
          </a:solidFill>
        </p:grpSpPr>
        <p:sp>
          <p:nvSpPr>
            <p:cNvPr id="9"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矩形 15"/>
          <p:cNvSpPr/>
          <p:nvPr/>
        </p:nvSpPr>
        <p:spPr>
          <a:xfrm>
            <a:off x="2646345" y="1921853"/>
            <a:ext cx="3836962" cy="646331"/>
          </a:xfrm>
          <a:prstGeom prst="rect">
            <a:avLst/>
          </a:prstGeom>
        </p:spPr>
        <p:txBody>
          <a:bodyPr wrap="square">
            <a:spAutoFit/>
          </a:bodyPr>
          <a:lstStyle/>
          <a:p>
            <a:r>
              <a:rPr lang="zh-CN" altLang="en-US" dirty="0"/>
              <a:t>交互概述图是将</a:t>
            </a:r>
            <a:r>
              <a:rPr lang="zh-CN" altLang="en-US" b="1" dirty="0"/>
              <a:t>活动图和顺序图嫁接在一起的图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3" name="椭圆 22"/>
          <p:cNvSpPr/>
          <p:nvPr/>
        </p:nvSpPr>
        <p:spPr>
          <a:xfrm>
            <a:off x="1632222" y="3232736"/>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769179" y="3406206"/>
            <a:ext cx="404813" cy="331788"/>
            <a:chOff x="5075237" y="5114003"/>
            <a:chExt cx="404813" cy="331788"/>
          </a:xfrm>
          <a:solidFill>
            <a:schemeClr val="bg1"/>
          </a:solidFill>
        </p:grpSpPr>
        <p:sp>
          <p:nvSpPr>
            <p:cNvPr id="25"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矩形 30"/>
          <p:cNvSpPr/>
          <p:nvPr/>
        </p:nvSpPr>
        <p:spPr>
          <a:xfrm>
            <a:off x="2646345" y="3275128"/>
            <a:ext cx="3836962" cy="923330"/>
          </a:xfrm>
          <a:prstGeom prst="rect">
            <a:avLst/>
          </a:prstGeom>
        </p:spPr>
        <p:txBody>
          <a:bodyPr wrap="square">
            <a:spAutoFit/>
          </a:bodyPr>
          <a:lstStyle/>
          <a:p>
            <a:r>
              <a:rPr lang="zh-CN" altLang="en-US" dirty="0"/>
              <a:t>可以看作</a:t>
            </a:r>
            <a:r>
              <a:rPr lang="zh-CN" altLang="en-US" b="1" dirty="0"/>
              <a:t>活动图的变体</a:t>
            </a:r>
            <a:r>
              <a:rPr lang="zh-CN" altLang="en-US" dirty="0"/>
              <a:t>，它将活动节点进行细化，用一些小的顺序图来表示活动节点内部的对象控制流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2" name="椭圆 31"/>
          <p:cNvSpPr/>
          <p:nvPr/>
        </p:nvSpPr>
        <p:spPr>
          <a:xfrm>
            <a:off x="1632222" y="4788124"/>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769179" y="4961594"/>
            <a:ext cx="404813" cy="331788"/>
            <a:chOff x="5075237" y="5114003"/>
            <a:chExt cx="404813" cy="331788"/>
          </a:xfrm>
          <a:solidFill>
            <a:schemeClr val="bg1"/>
          </a:solidFill>
        </p:grpSpPr>
        <p:sp>
          <p:nvSpPr>
            <p:cNvPr id="34"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0" name="矩形 39"/>
          <p:cNvSpPr/>
          <p:nvPr/>
        </p:nvSpPr>
        <p:spPr>
          <a:xfrm>
            <a:off x="2646345" y="4898273"/>
            <a:ext cx="3836962" cy="646331"/>
          </a:xfrm>
          <a:prstGeom prst="rect">
            <a:avLst/>
          </a:prstGeom>
        </p:spPr>
        <p:txBody>
          <a:bodyPr wrap="square">
            <a:spAutoFit/>
          </a:bodyPr>
          <a:lstStyle/>
          <a:p>
            <a:r>
              <a:rPr lang="zh-CN" altLang="en-US" dirty="0"/>
              <a:t>也可以看作</a:t>
            </a:r>
            <a:r>
              <a:rPr lang="zh-CN" altLang="en-US" b="1" dirty="0"/>
              <a:t>顺序图的变体</a:t>
            </a:r>
            <a:r>
              <a:rPr lang="zh-CN" altLang="en-US" dirty="0"/>
              <a:t>，它用活动图来补充顺序图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394" y="733742"/>
            <a:ext cx="4376167" cy="536080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交互概览图</a:t>
            </a: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57" y="1853828"/>
            <a:ext cx="3639058" cy="457263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331" y="590335"/>
            <a:ext cx="6144482" cy="6249272"/>
          </a:xfrm>
          <a:prstGeom prst="rect">
            <a:avLst/>
          </a:prstGeom>
        </p:spPr>
      </p:pic>
      <p:sp>
        <p:nvSpPr>
          <p:cNvPr id="41" name="矩形 40"/>
          <p:cNvSpPr/>
          <p:nvPr/>
        </p:nvSpPr>
        <p:spPr>
          <a:xfrm>
            <a:off x="1077769" y="1351792"/>
            <a:ext cx="3836962" cy="369332"/>
          </a:xfrm>
          <a:prstGeom prst="rect">
            <a:avLst/>
          </a:prstGeom>
        </p:spPr>
        <p:txBody>
          <a:bodyPr wrap="square">
            <a:spAutoFit/>
          </a:bodyPr>
          <a:lstStyle/>
          <a:p>
            <a:r>
              <a:rPr lang="zh-CN" altLang="en-US" b="1" dirty="0"/>
              <a:t>理清主线</a:t>
            </a:r>
            <a:r>
              <a:rPr lang="en-US" altLang="zh-CN" b="1" dirty="0"/>
              <a:t>—</a:t>
            </a:r>
            <a:r>
              <a:rPr lang="zh-CN" altLang="en-US" b="1" dirty="0"/>
              <a:t>用活动图表述主线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2" name="矩形 41"/>
          <p:cNvSpPr/>
          <p:nvPr/>
        </p:nvSpPr>
        <p:spPr>
          <a:xfrm>
            <a:off x="6790091" y="129472"/>
            <a:ext cx="383696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表述细节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用顺序图描述细节↓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3" idx="6"/>
          </p:cNvCxnSpPr>
          <p:nvPr/>
        </p:nvCxnSpPr>
        <p:spPr>
          <a:xfrm>
            <a:off x="3239548" y="4499507"/>
            <a:ext cx="7953969"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3051012" y="4405239"/>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4882701" y="4467768"/>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6887304"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171737"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3145280" y="2942399"/>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6937343" y="295691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4934727" y="4530576"/>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9218414" y="4501035"/>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3150894" y="2883538"/>
            <a:ext cx="219284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0.9</a:t>
            </a:r>
            <a:endParaRPr lang="en-US" altLang="zh-CN" sz="1400" dirty="0">
              <a:solidFill>
                <a:srgbClr val="48A2A0"/>
              </a:solidFill>
              <a:effectLst/>
              <a:ea typeface="Calibri" panose="020F0502020204030204" pitchFamily="34" charset="0"/>
            </a:endParaRPr>
          </a:p>
        </p:txBody>
      </p:sp>
      <p:sp>
        <p:nvSpPr>
          <p:cNvPr id="16" name="矩形 15"/>
          <p:cNvSpPr/>
          <p:nvPr/>
        </p:nvSpPr>
        <p:spPr>
          <a:xfrm>
            <a:off x="3150894" y="3198677"/>
            <a:ext cx="2965802" cy="461665"/>
          </a:xfrm>
          <a:prstGeom prst="rect">
            <a:avLst/>
          </a:prstGeom>
        </p:spPr>
        <p:txBody>
          <a:bodyPr wrap="square">
            <a:spAutoFit/>
          </a:bodyPr>
          <a:lstStyle/>
          <a:p>
            <a:r>
              <a:rPr lang="zh-CN" altLang="en-US" sz="1200" dirty="0">
                <a:solidFill>
                  <a:schemeClr val="tx1">
                    <a:lumMod val="75000"/>
                    <a:lumOff val="25000"/>
                  </a:schemeClr>
                </a:solidFill>
              </a:rPr>
              <a:t>结合了</a:t>
            </a:r>
            <a:r>
              <a:rPr lang="en-US" altLang="zh-CN" sz="1200" dirty="0" err="1">
                <a:solidFill>
                  <a:schemeClr val="tx1">
                    <a:lumMod val="75000"/>
                    <a:lumOff val="25000"/>
                  </a:schemeClr>
                </a:solidFill>
              </a:rPr>
              <a:t>OMT,Booch,OOSE</a:t>
            </a:r>
            <a:r>
              <a:rPr lang="zh-CN" altLang="en-US" sz="1200" dirty="0">
                <a:solidFill>
                  <a:schemeClr val="tx1">
                    <a:lumMod val="75000"/>
                    <a:lumOff val="25000"/>
                  </a:schemeClr>
                </a:solidFill>
              </a:rPr>
              <a:t>的</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第一版 </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 版本</a:t>
            </a:r>
            <a:endParaRPr lang="en-US" altLang="zh-CN" sz="1200" dirty="0">
              <a:solidFill>
                <a:schemeClr val="tx1">
                  <a:lumMod val="75000"/>
                  <a:lumOff val="25000"/>
                </a:schemeClr>
              </a:solidFill>
            </a:endParaRPr>
          </a:p>
        </p:txBody>
      </p:sp>
      <p:sp>
        <p:nvSpPr>
          <p:cNvPr id="17" name="矩形 16"/>
          <p:cNvSpPr/>
          <p:nvPr/>
        </p:nvSpPr>
        <p:spPr>
          <a:xfrm>
            <a:off x="7130523" y="2870606"/>
            <a:ext cx="2486786"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1.4</a:t>
            </a:r>
            <a:endParaRPr lang="en-US" altLang="zh-CN" sz="1400" dirty="0">
              <a:solidFill>
                <a:srgbClr val="48A2A0"/>
              </a:solidFill>
              <a:effectLst/>
              <a:ea typeface="Calibri" panose="020F0502020204030204" pitchFamily="34" charset="0"/>
            </a:endParaRPr>
          </a:p>
        </p:txBody>
      </p:sp>
      <p:sp>
        <p:nvSpPr>
          <p:cNvPr id="18" name="矩形 17"/>
          <p:cNvSpPr/>
          <p:nvPr/>
        </p:nvSpPr>
        <p:spPr>
          <a:xfrm>
            <a:off x="7130523" y="3185745"/>
            <a:ext cx="2112798" cy="646331"/>
          </a:xfrm>
          <a:prstGeom prst="rect">
            <a:avLst/>
          </a:prstGeom>
        </p:spPr>
        <p:txBody>
          <a:bodyPr wrap="square">
            <a:spAutoFit/>
          </a:bodyPr>
          <a:lstStyle/>
          <a:p>
            <a:r>
              <a:rPr lang="zh-CN" altLang="en-US" sz="1200" dirty="0">
                <a:solidFill>
                  <a:schemeClr val="tx1">
                    <a:lumMod val="75000"/>
                    <a:lumOff val="25000"/>
                  </a:schemeClr>
                </a:solidFill>
              </a:rPr>
              <a:t>在语义上添加了动作语义的定义，使得</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规格说明在计算上更加完整</a:t>
            </a:r>
          </a:p>
        </p:txBody>
      </p:sp>
      <p:sp>
        <p:nvSpPr>
          <p:cNvPr id="21" name="矩形 20"/>
          <p:cNvSpPr/>
          <p:nvPr/>
        </p:nvSpPr>
        <p:spPr>
          <a:xfrm>
            <a:off x="4904135" y="4745974"/>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1.1</a:t>
            </a:r>
            <a:endParaRPr lang="en-US" altLang="zh-CN" sz="1400" dirty="0">
              <a:solidFill>
                <a:srgbClr val="48A2A0"/>
              </a:solidFill>
              <a:effectLst/>
              <a:ea typeface="Calibri" panose="020F0502020204030204" pitchFamily="34" charset="0"/>
            </a:endParaRPr>
          </a:p>
        </p:txBody>
      </p:sp>
      <p:sp>
        <p:nvSpPr>
          <p:cNvPr id="22" name="矩形 21"/>
          <p:cNvSpPr/>
          <p:nvPr/>
        </p:nvSpPr>
        <p:spPr>
          <a:xfrm>
            <a:off x="4904135" y="5061113"/>
            <a:ext cx="1787696" cy="830997"/>
          </a:xfrm>
          <a:prstGeom prst="rect">
            <a:avLst/>
          </a:prstGeom>
        </p:spPr>
        <p:txBody>
          <a:bodyPr wrap="square">
            <a:spAutoFit/>
          </a:bodyPr>
          <a:lstStyle/>
          <a:p>
            <a:r>
              <a:rPr lang="en-US" altLang="zh-CN" sz="1200" dirty="0">
                <a:solidFill>
                  <a:schemeClr val="tx1">
                    <a:lumMod val="75000"/>
                    <a:lumOff val="25000"/>
                  </a:schemeClr>
                </a:solidFill>
              </a:rPr>
              <a:t>OMG</a:t>
            </a:r>
            <a:r>
              <a:rPr lang="zh-CN" altLang="en-US" sz="1200" dirty="0">
                <a:solidFill>
                  <a:schemeClr val="tx1">
                    <a:lumMod val="75000"/>
                    <a:lumOff val="25000"/>
                  </a:schemeClr>
                </a:solidFill>
              </a:rPr>
              <a:t>正式发布的第一个标准版本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成为基于面相对象技术的标准建模语言</a:t>
            </a:r>
          </a:p>
        </p:txBody>
      </p:sp>
      <p:sp>
        <p:nvSpPr>
          <p:cNvPr id="23" name="矩形 22"/>
          <p:cNvSpPr/>
          <p:nvPr/>
        </p:nvSpPr>
        <p:spPr>
          <a:xfrm>
            <a:off x="9448476" y="4737189"/>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2.0</a:t>
            </a:r>
            <a:endParaRPr lang="en-US" altLang="zh-CN" sz="1400" dirty="0">
              <a:solidFill>
                <a:srgbClr val="48A2A0"/>
              </a:solidFill>
              <a:effectLst/>
              <a:ea typeface="Calibri" panose="020F0502020204030204" pitchFamily="34" charset="0"/>
            </a:endParaRPr>
          </a:p>
        </p:txBody>
      </p:sp>
      <p:sp>
        <p:nvSpPr>
          <p:cNvPr id="24" name="矩形 23"/>
          <p:cNvSpPr/>
          <p:nvPr/>
        </p:nvSpPr>
        <p:spPr>
          <a:xfrm>
            <a:off x="9448476" y="5052328"/>
            <a:ext cx="2112798" cy="646331"/>
          </a:xfrm>
          <a:prstGeom prst="rect">
            <a:avLst/>
          </a:prstGeom>
        </p:spPr>
        <p:txBody>
          <a:bodyPr wrap="square">
            <a:spAutoFit/>
          </a:bodyPr>
          <a:lstStyle/>
          <a:p>
            <a:r>
              <a:rPr lang="zh-CN" altLang="en-US" sz="1200" dirty="0">
                <a:solidFill>
                  <a:schemeClr val="tx1">
                    <a:lumMod val="75000"/>
                    <a:lumOff val="25000"/>
                  </a:schemeClr>
                </a:solidFill>
              </a:rPr>
              <a:t>成熟、稳定的版本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定义了许多可视化语法</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特别是元模型的定义</a:t>
            </a:r>
          </a:p>
        </p:txBody>
      </p:sp>
      <p:sp>
        <p:nvSpPr>
          <p:cNvPr id="27" name="文本框 26"/>
          <p:cNvSpPr txBox="1"/>
          <p:nvPr/>
        </p:nvSpPr>
        <p:spPr>
          <a:xfrm>
            <a:off x="2431254" y="2913778"/>
            <a:ext cx="671979" cy="369332"/>
          </a:xfrm>
          <a:prstGeom prst="rect">
            <a:avLst/>
          </a:prstGeom>
          <a:noFill/>
        </p:spPr>
        <p:txBody>
          <a:bodyPr wrap="none" rtlCol="0">
            <a:spAutoFit/>
          </a:bodyPr>
          <a:lstStyle/>
          <a:p>
            <a:r>
              <a:rPr lang="en-US" altLang="zh-CN" dirty="0">
                <a:solidFill>
                  <a:srgbClr val="6C92C0"/>
                </a:solidFill>
              </a:rPr>
              <a:t>1996</a:t>
            </a:r>
            <a:endParaRPr lang="zh-CN" altLang="en-US" dirty="0">
              <a:solidFill>
                <a:srgbClr val="6C92C0"/>
              </a:solidFill>
            </a:endParaRPr>
          </a:p>
        </p:txBody>
      </p:sp>
      <p:sp>
        <p:nvSpPr>
          <p:cNvPr id="28" name="文本框 27"/>
          <p:cNvSpPr txBox="1"/>
          <p:nvPr/>
        </p:nvSpPr>
        <p:spPr>
          <a:xfrm>
            <a:off x="4232156" y="5544055"/>
            <a:ext cx="671979" cy="369332"/>
          </a:xfrm>
          <a:prstGeom prst="rect">
            <a:avLst/>
          </a:prstGeom>
          <a:noFill/>
        </p:spPr>
        <p:txBody>
          <a:bodyPr wrap="none" rtlCol="0">
            <a:spAutoFit/>
          </a:bodyPr>
          <a:lstStyle/>
          <a:p>
            <a:r>
              <a:rPr lang="en-US" altLang="zh-CN" dirty="0">
                <a:solidFill>
                  <a:srgbClr val="6C92C0"/>
                </a:solidFill>
              </a:rPr>
              <a:t>1997</a:t>
            </a:r>
            <a:endParaRPr lang="zh-CN" altLang="en-US" dirty="0">
              <a:solidFill>
                <a:srgbClr val="6C92C0"/>
              </a:solidFill>
            </a:endParaRPr>
          </a:p>
        </p:txBody>
      </p:sp>
      <p:sp>
        <p:nvSpPr>
          <p:cNvPr id="29" name="文本框 28"/>
          <p:cNvSpPr txBox="1"/>
          <p:nvPr/>
        </p:nvSpPr>
        <p:spPr>
          <a:xfrm>
            <a:off x="8538671" y="5524441"/>
            <a:ext cx="671979" cy="369332"/>
          </a:xfrm>
          <a:prstGeom prst="rect">
            <a:avLst/>
          </a:prstGeom>
          <a:noFill/>
        </p:spPr>
        <p:txBody>
          <a:bodyPr wrap="none" rtlCol="0">
            <a:spAutoFit/>
          </a:bodyPr>
          <a:lstStyle/>
          <a:p>
            <a:r>
              <a:rPr lang="en-US" altLang="zh-CN" dirty="0">
                <a:solidFill>
                  <a:srgbClr val="6C92C0"/>
                </a:solidFill>
              </a:rPr>
              <a:t>2005</a:t>
            </a:r>
            <a:endParaRPr lang="zh-CN" altLang="en-US" dirty="0">
              <a:solidFill>
                <a:srgbClr val="6C92C0"/>
              </a:solidFill>
            </a:endParaRPr>
          </a:p>
        </p:txBody>
      </p:sp>
      <p:sp>
        <p:nvSpPr>
          <p:cNvPr id="30" name="文本框 29"/>
          <p:cNvSpPr txBox="1"/>
          <p:nvPr/>
        </p:nvSpPr>
        <p:spPr>
          <a:xfrm>
            <a:off x="6259460" y="2900846"/>
            <a:ext cx="671979" cy="369332"/>
          </a:xfrm>
          <a:prstGeom prst="rect">
            <a:avLst/>
          </a:prstGeom>
          <a:noFill/>
        </p:spPr>
        <p:txBody>
          <a:bodyPr wrap="none" rtlCol="0">
            <a:spAutoFit/>
          </a:bodyPr>
          <a:lstStyle/>
          <a:p>
            <a:r>
              <a:rPr lang="en-US" altLang="zh-CN" dirty="0">
                <a:solidFill>
                  <a:srgbClr val="6C92C0"/>
                </a:solidFill>
              </a:rPr>
              <a:t>2000</a:t>
            </a:r>
            <a:endParaRPr lang="zh-CN" altLang="en-US"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 历史和发展</a:t>
            </a:r>
          </a:p>
        </p:txBody>
      </p:sp>
      <p:sp>
        <p:nvSpPr>
          <p:cNvPr id="36" name="矩形 35"/>
          <p:cNvSpPr/>
          <p:nvPr/>
        </p:nvSpPr>
        <p:spPr>
          <a:xfrm>
            <a:off x="1344023" y="764961"/>
            <a:ext cx="1877437" cy="261610"/>
          </a:xfrm>
          <a:prstGeom prst="rect">
            <a:avLst/>
          </a:prstGeom>
        </p:spPr>
        <p:txBody>
          <a:bodyPr wrap="none">
            <a:spAutoFit/>
          </a:bodyPr>
          <a:lstStyle/>
          <a:p>
            <a:r>
              <a:rPr lang="en-US" altLang="zh-CN" sz="1100" dirty="0">
                <a:solidFill>
                  <a:schemeClr val="bg1">
                    <a:lumMod val="50000"/>
                  </a:schemeClr>
                </a:solidFill>
              </a:rPr>
              <a:t>UML</a:t>
            </a:r>
            <a:r>
              <a:rPr lang="zh-CN" altLang="en-US" sz="1100" dirty="0">
                <a:solidFill>
                  <a:schemeClr val="bg1">
                    <a:lumMod val="50000"/>
                  </a:schemeClr>
                </a:solidFill>
              </a:rPr>
              <a:t>的诞生契机与发展历史</a:t>
            </a:r>
          </a:p>
        </p:txBody>
      </p:sp>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4697" y="1264476"/>
            <a:ext cx="6326658" cy="6565664"/>
          </a:xfrm>
          <a:prstGeom prst="rect">
            <a:avLst/>
          </a:prstGeom>
        </p:spPr>
      </p:pic>
      <p:sp>
        <p:nvSpPr>
          <p:cNvPr id="44" name="文本框 43"/>
          <p:cNvSpPr txBox="1"/>
          <p:nvPr/>
        </p:nvSpPr>
        <p:spPr>
          <a:xfrm>
            <a:off x="511898" y="1289510"/>
            <a:ext cx="4285147" cy="400110"/>
          </a:xfrm>
          <a:prstGeom prst="rect">
            <a:avLst/>
          </a:prstGeom>
          <a:noFill/>
        </p:spPr>
        <p:txBody>
          <a:bodyPr wrap="none" rtlCol="0">
            <a:spAutoFit/>
          </a:bodyPr>
          <a:lstStyle/>
          <a:p>
            <a:r>
              <a:rPr lang="en-US" altLang="zh-CN" sz="2000" dirty="0">
                <a:solidFill>
                  <a:srgbClr val="48A2A0"/>
                </a:solidFill>
              </a:rPr>
              <a:t>UML</a:t>
            </a:r>
            <a:r>
              <a:rPr lang="zh-CN" altLang="en-US" sz="2000" dirty="0">
                <a:solidFill>
                  <a:srgbClr val="48A2A0"/>
                </a:solidFill>
              </a:rPr>
              <a:t>的诞生契机</a:t>
            </a:r>
            <a:r>
              <a:rPr lang="en-US" altLang="zh-CN" sz="2000" dirty="0">
                <a:solidFill>
                  <a:srgbClr val="48A2A0"/>
                </a:solidFill>
              </a:rPr>
              <a:t>——UML</a:t>
            </a:r>
            <a:r>
              <a:rPr lang="zh-CN" altLang="en-US" sz="2000" dirty="0">
                <a:solidFill>
                  <a:srgbClr val="48A2A0"/>
                </a:solidFill>
              </a:rPr>
              <a:t>与面向对象</a:t>
            </a:r>
            <a:endParaRPr lang="en-US" altLang="zh-CN" sz="2000" dirty="0">
              <a:solidFill>
                <a:srgbClr val="48A2A0"/>
              </a:solidFill>
            </a:endParaRPr>
          </a:p>
        </p:txBody>
      </p:sp>
      <p:sp>
        <p:nvSpPr>
          <p:cNvPr id="45" name="文本框 44"/>
          <p:cNvSpPr txBox="1"/>
          <p:nvPr/>
        </p:nvSpPr>
        <p:spPr>
          <a:xfrm>
            <a:off x="511898" y="1742864"/>
            <a:ext cx="11360802" cy="646331"/>
          </a:xfrm>
          <a:prstGeom prst="rect">
            <a:avLst/>
          </a:prstGeom>
          <a:noFill/>
        </p:spPr>
        <p:txBody>
          <a:bodyPr wrap="none" rtlCol="0">
            <a:spAutoFit/>
          </a:bodyPr>
          <a:lstStyle/>
          <a:p>
            <a:r>
              <a:rPr lang="zh-CN" altLang="en-US" dirty="0"/>
              <a:t>面向对象软件开发需要经过</a:t>
            </a:r>
            <a:r>
              <a:rPr lang="en-GB" altLang="zh-CN" dirty="0"/>
              <a:t>OOA</a:t>
            </a:r>
            <a:r>
              <a:rPr lang="zh-CN" altLang="en-GB" dirty="0"/>
              <a:t>（</a:t>
            </a:r>
            <a:r>
              <a:rPr lang="zh-CN" altLang="en-US" dirty="0"/>
              <a:t>面向对象分析）、</a:t>
            </a:r>
            <a:r>
              <a:rPr lang="en-GB" altLang="zh-CN" dirty="0"/>
              <a:t>OOD</a:t>
            </a:r>
            <a:r>
              <a:rPr lang="zh-CN" altLang="en-GB" dirty="0"/>
              <a:t>（</a:t>
            </a:r>
            <a:r>
              <a:rPr lang="zh-CN" altLang="en-US" dirty="0"/>
              <a:t>面向对象设计）、</a:t>
            </a:r>
            <a:r>
              <a:rPr lang="en-GB" altLang="zh-CN" dirty="0"/>
              <a:t>OOP</a:t>
            </a:r>
            <a:r>
              <a:rPr lang="zh-CN" altLang="en-GB" dirty="0"/>
              <a:t>（</a:t>
            </a:r>
            <a:r>
              <a:rPr lang="zh-CN" altLang="en-US" dirty="0"/>
              <a:t>面向对象编程）三个阶段</a:t>
            </a:r>
            <a:endParaRPr lang="en-US" altLang="zh-CN" dirty="0"/>
          </a:p>
          <a:p>
            <a:r>
              <a:rPr lang="zh-CN" altLang="en-US" dirty="0"/>
              <a:t>其中</a:t>
            </a:r>
            <a:r>
              <a:rPr lang="en-GB" altLang="zh-CN" dirty="0"/>
              <a:t>OOA</a:t>
            </a:r>
            <a:r>
              <a:rPr lang="zh-CN" altLang="en-US" dirty="0"/>
              <a:t>和</a:t>
            </a:r>
            <a:r>
              <a:rPr lang="en-GB" altLang="zh-CN" dirty="0"/>
              <a:t>OOD</a:t>
            </a:r>
            <a:r>
              <a:rPr lang="zh-CN" altLang="en-US" dirty="0"/>
              <a:t>的分析和设计需要统一的符号来描述并记录，从而诞生了</a:t>
            </a:r>
            <a:r>
              <a:rPr lang="en-GB" altLang="zh-CN" dirty="0"/>
              <a:t>UML-</a:t>
            </a:r>
            <a:r>
              <a:rPr lang="zh-CN" altLang="en-US" dirty="0"/>
              <a:t>统一建模语言。</a:t>
            </a:r>
            <a:endParaRPr kumimoji="1" lang="zh-CN" altLang="en-US" dirty="0"/>
          </a:p>
        </p:txBody>
      </p:sp>
      <p:sp>
        <p:nvSpPr>
          <p:cNvPr id="46" name="矩形 45"/>
          <p:cNvSpPr/>
          <p:nvPr/>
        </p:nvSpPr>
        <p:spPr>
          <a:xfrm>
            <a:off x="1101130" y="3364283"/>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OMT</a:t>
            </a:r>
            <a:endParaRPr kumimoji="1" lang="zh-CN" altLang="en-US" dirty="0"/>
          </a:p>
        </p:txBody>
      </p:sp>
      <p:sp>
        <p:nvSpPr>
          <p:cNvPr id="47" name="矩形 46"/>
          <p:cNvSpPr/>
          <p:nvPr/>
        </p:nvSpPr>
        <p:spPr>
          <a:xfrm>
            <a:off x="1101130" y="5108814"/>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OOSE</a:t>
            </a:r>
            <a:endParaRPr kumimoji="1" lang="zh-CN" altLang="en-US" dirty="0"/>
          </a:p>
        </p:txBody>
      </p:sp>
      <p:sp>
        <p:nvSpPr>
          <p:cNvPr id="48" name="矩形 47"/>
          <p:cNvSpPr/>
          <p:nvPr/>
        </p:nvSpPr>
        <p:spPr>
          <a:xfrm>
            <a:off x="1101130" y="4236548"/>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Booch</a:t>
            </a:r>
            <a:endParaRPr kumimoji="1" lang="zh-CN" altLang="en-US" dirty="0"/>
          </a:p>
        </p:txBody>
      </p:sp>
      <p:cxnSp>
        <p:nvCxnSpPr>
          <p:cNvPr id="51" name="直线箭头连接符 50"/>
          <p:cNvCxnSpPr>
            <a:stCxn id="46" idx="3"/>
            <a:endCxn id="3" idx="1"/>
          </p:cNvCxnSpPr>
          <p:nvPr/>
        </p:nvCxnSpPr>
        <p:spPr>
          <a:xfrm>
            <a:off x="2151679" y="3638144"/>
            <a:ext cx="926943" cy="7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48" idx="3"/>
            <a:endCxn id="3" idx="2"/>
          </p:cNvCxnSpPr>
          <p:nvPr/>
        </p:nvCxnSpPr>
        <p:spPr>
          <a:xfrm flipV="1">
            <a:off x="2151679" y="4499507"/>
            <a:ext cx="899333" cy="1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47" idx="3"/>
            <a:endCxn id="3" idx="3"/>
          </p:cNvCxnSpPr>
          <p:nvPr/>
        </p:nvCxnSpPr>
        <p:spPr>
          <a:xfrm flipV="1">
            <a:off x="2151679" y="4566165"/>
            <a:ext cx="926943" cy="81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6" name="矩形 5"/>
          <p:cNvSpPr/>
          <p:nvPr/>
        </p:nvSpPr>
        <p:spPr>
          <a:xfrm>
            <a:off x="1496422" y="1420536"/>
            <a:ext cx="971741" cy="461665"/>
          </a:xfrm>
          <a:prstGeom prst="rect">
            <a:avLst/>
          </a:prstGeom>
        </p:spPr>
        <p:txBody>
          <a:bodyPr wrap="none">
            <a:spAutoFit/>
          </a:bodyPr>
          <a:lstStyle/>
          <a:p>
            <a:r>
              <a:rPr lang="zh-CN" altLang="en-US" sz="2400" b="1" dirty="0">
                <a:solidFill>
                  <a:schemeClr val="tx1">
                    <a:lumMod val="75000"/>
                    <a:lumOff val="25000"/>
                  </a:schemeClr>
                </a:solidFill>
              </a:rPr>
              <a:t>问题</a:t>
            </a:r>
            <a:r>
              <a:rPr lang="en-US" altLang="zh-CN" sz="2400" b="1" dirty="0">
                <a:solidFill>
                  <a:schemeClr val="tx1">
                    <a:lumMod val="75000"/>
                    <a:lumOff val="25000"/>
                  </a:schemeClr>
                </a:solidFill>
              </a:rPr>
              <a:t>1</a:t>
            </a:r>
            <a:endParaRPr lang="zh-CN" altLang="en-US" sz="2400" b="1" dirty="0">
              <a:solidFill>
                <a:schemeClr val="tx1">
                  <a:lumMod val="75000"/>
                  <a:lumOff val="25000"/>
                </a:schemeClr>
              </a:solidFill>
            </a:endParaRPr>
          </a:p>
        </p:txBody>
      </p:sp>
      <p:sp>
        <p:nvSpPr>
          <p:cNvPr id="7" name="矩形 6"/>
          <p:cNvSpPr/>
          <p:nvPr/>
        </p:nvSpPr>
        <p:spPr>
          <a:xfrm>
            <a:off x="2669240" y="1414302"/>
            <a:ext cx="391325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第一版出现在几几年？</a:t>
            </a:r>
          </a:p>
        </p:txBody>
      </p:sp>
      <p:sp>
        <p:nvSpPr>
          <p:cNvPr id="8" name="矩形 7"/>
          <p:cNvSpPr/>
          <p:nvPr/>
        </p:nvSpPr>
        <p:spPr>
          <a:xfrm>
            <a:off x="1496422" y="2606603"/>
            <a:ext cx="971741" cy="461665"/>
          </a:xfrm>
          <a:prstGeom prst="rect">
            <a:avLst/>
          </a:prstGeom>
        </p:spPr>
        <p:txBody>
          <a:bodyPr wrap="none">
            <a:spAutoFit/>
          </a:bodyPr>
          <a:lstStyle/>
          <a:p>
            <a:r>
              <a:rPr lang="zh-CN" altLang="en-US" sz="2400" b="1" dirty="0">
                <a:solidFill>
                  <a:schemeClr val="tx1">
                    <a:lumMod val="75000"/>
                    <a:lumOff val="25000"/>
                  </a:schemeClr>
                </a:solidFill>
              </a:rPr>
              <a:t>问题</a:t>
            </a:r>
            <a:r>
              <a:rPr lang="en-US" altLang="zh-CN" sz="2400" b="1" dirty="0">
                <a:solidFill>
                  <a:schemeClr val="tx1">
                    <a:lumMod val="75000"/>
                    <a:lumOff val="25000"/>
                  </a:schemeClr>
                </a:solidFill>
              </a:rPr>
              <a:t>2</a:t>
            </a:r>
            <a:endParaRPr lang="zh-CN" altLang="en-US" sz="2400" b="1" dirty="0">
              <a:solidFill>
                <a:schemeClr val="tx1">
                  <a:lumMod val="75000"/>
                  <a:lumOff val="25000"/>
                </a:schemeClr>
              </a:solidFill>
            </a:endParaRPr>
          </a:p>
        </p:txBody>
      </p:sp>
      <p:sp>
        <p:nvSpPr>
          <p:cNvPr id="9" name="矩形 8"/>
          <p:cNvSpPr/>
          <p:nvPr/>
        </p:nvSpPr>
        <p:spPr>
          <a:xfrm>
            <a:off x="2692432" y="2606603"/>
            <a:ext cx="391325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的五个视图是哪五个？</a:t>
            </a:r>
          </a:p>
        </p:txBody>
      </p:sp>
      <p:sp>
        <p:nvSpPr>
          <p:cNvPr id="10" name="矩形 9"/>
          <p:cNvSpPr/>
          <p:nvPr/>
        </p:nvSpPr>
        <p:spPr>
          <a:xfrm>
            <a:off x="1519614" y="3742979"/>
            <a:ext cx="971741" cy="461665"/>
          </a:xfrm>
          <a:prstGeom prst="rect">
            <a:avLst/>
          </a:prstGeom>
        </p:spPr>
        <p:txBody>
          <a:bodyPr wrap="none">
            <a:spAutoFit/>
          </a:bodyPr>
          <a:lstStyle/>
          <a:p>
            <a:r>
              <a:rPr lang="zh-CN" altLang="en-US" sz="2400" b="1" dirty="0">
                <a:solidFill>
                  <a:schemeClr val="tx1">
                    <a:lumMod val="75000"/>
                    <a:lumOff val="25000"/>
                  </a:schemeClr>
                </a:solidFill>
              </a:rPr>
              <a:t>问题</a:t>
            </a:r>
            <a:r>
              <a:rPr lang="en-US" altLang="zh-CN" sz="2400" b="1" dirty="0">
                <a:solidFill>
                  <a:schemeClr val="tx1">
                    <a:lumMod val="75000"/>
                    <a:lumOff val="25000"/>
                  </a:schemeClr>
                </a:solidFill>
              </a:rPr>
              <a:t>3</a:t>
            </a:r>
            <a:endParaRPr lang="zh-CN" altLang="en-US" sz="2400" b="1" dirty="0">
              <a:solidFill>
                <a:schemeClr val="tx1">
                  <a:lumMod val="75000"/>
                  <a:lumOff val="25000"/>
                </a:schemeClr>
              </a:solidFill>
            </a:endParaRPr>
          </a:p>
        </p:txBody>
      </p:sp>
      <p:sp>
        <p:nvSpPr>
          <p:cNvPr id="11" name="矩形 10"/>
          <p:cNvSpPr/>
          <p:nvPr/>
        </p:nvSpPr>
        <p:spPr>
          <a:xfrm>
            <a:off x="2692432" y="3742978"/>
            <a:ext cx="3297698" cy="461665"/>
          </a:xfrm>
          <a:prstGeom prst="rect">
            <a:avLst/>
          </a:prstGeom>
        </p:spPr>
        <p:txBody>
          <a:bodyPr wrap="none">
            <a:spAutoFit/>
          </a:bodyPr>
          <a:lstStyle/>
          <a:p>
            <a:r>
              <a:rPr lang="zh-CN" altLang="en-US" sz="2400" b="1" dirty="0">
                <a:solidFill>
                  <a:schemeClr val="tx1">
                    <a:lumMod val="75000"/>
                    <a:lumOff val="25000"/>
                  </a:schemeClr>
                </a:solidFill>
              </a:rPr>
              <a:t>请说出六个</a:t>
            </a:r>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的图？</a:t>
            </a:r>
          </a:p>
        </p:txBody>
      </p:sp>
      <p:sp>
        <p:nvSpPr>
          <p:cNvPr id="2" name="文本框 1"/>
          <p:cNvSpPr txBox="1"/>
          <p:nvPr/>
        </p:nvSpPr>
        <p:spPr>
          <a:xfrm>
            <a:off x="2692400" y="2011045"/>
            <a:ext cx="2142490" cy="460375"/>
          </a:xfrm>
          <a:prstGeom prst="rect">
            <a:avLst/>
          </a:prstGeom>
          <a:noFill/>
        </p:spPr>
        <p:txBody>
          <a:bodyPr wrap="square" rtlCol="0">
            <a:spAutoFit/>
          </a:bodyPr>
          <a:lstStyle/>
          <a:p>
            <a:r>
              <a:rPr lang="en-US" altLang="zh-CN" sz="2400" dirty="0"/>
              <a:t>1996</a:t>
            </a:r>
            <a:r>
              <a:rPr lang="zh-CN" altLang="zh-CN" sz="2400" dirty="0"/>
              <a:t>年</a:t>
            </a:r>
          </a:p>
        </p:txBody>
      </p:sp>
      <p:sp>
        <p:nvSpPr>
          <p:cNvPr id="4" name="文本框 3"/>
          <p:cNvSpPr txBox="1"/>
          <p:nvPr/>
        </p:nvSpPr>
        <p:spPr>
          <a:xfrm>
            <a:off x="2741295" y="3115310"/>
            <a:ext cx="7233920" cy="460375"/>
          </a:xfrm>
          <a:prstGeom prst="rect">
            <a:avLst/>
          </a:prstGeom>
          <a:noFill/>
        </p:spPr>
        <p:txBody>
          <a:bodyPr wrap="square" rtlCol="0">
            <a:spAutoFit/>
          </a:bodyPr>
          <a:lstStyle/>
          <a:p>
            <a:r>
              <a:rPr lang="zh-CN" sz="2400" dirty="0"/>
              <a:t>并发</a:t>
            </a:r>
            <a:r>
              <a:rPr sz="2400" dirty="0" err="1"/>
              <a:t>视图,逻辑视图,部署视图,用例视图</a:t>
            </a:r>
            <a:r>
              <a:rPr sz="2400" dirty="0"/>
              <a:t>,</a:t>
            </a:r>
            <a:r>
              <a:rPr lang="zh-CN" sz="2400" dirty="0"/>
              <a:t>组件</a:t>
            </a:r>
            <a:r>
              <a:rPr sz="2400" dirty="0" err="1"/>
              <a:t>视图</a:t>
            </a:r>
            <a:endParaRPr sz="2400" dirty="0"/>
          </a:p>
        </p:txBody>
      </p:sp>
      <p:sp>
        <p:nvSpPr>
          <p:cNvPr id="5" name="文本框 4"/>
          <p:cNvSpPr txBox="1"/>
          <p:nvPr/>
        </p:nvSpPr>
        <p:spPr>
          <a:xfrm>
            <a:off x="2853055" y="4406900"/>
            <a:ext cx="7817485" cy="1198880"/>
          </a:xfrm>
          <a:prstGeom prst="rect">
            <a:avLst/>
          </a:prstGeom>
          <a:noFill/>
        </p:spPr>
        <p:txBody>
          <a:bodyPr wrap="square" rtlCol="0">
            <a:spAutoFit/>
          </a:bodyPr>
          <a:lstStyle/>
          <a:p>
            <a:r>
              <a:rPr lang="zh-CN" altLang="en-US" sz="2400"/>
              <a:t>用例图，类图，对象图，状态机图，活动图，顺序图，通信图，构件图，部署图，包图，组合结构图，时间图，交叉概览图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2"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a:solidFill>
                  <a:schemeClr val="tx1">
                    <a:lumMod val="75000"/>
                    <a:lumOff val="25000"/>
                  </a:schemeClr>
                </a:solidFill>
              </a:rPr>
              <a:t>参考资料</a:t>
            </a:r>
          </a:p>
        </p:txBody>
      </p:sp>
      <p:sp>
        <p:nvSpPr>
          <p:cNvPr id="6" name="矩形 5"/>
          <p:cNvSpPr/>
          <p:nvPr/>
        </p:nvSpPr>
        <p:spPr>
          <a:xfrm>
            <a:off x="121648" y="1127678"/>
            <a:ext cx="10847977" cy="829945"/>
          </a:xfrm>
          <a:prstGeom prst="rect">
            <a:avLst/>
          </a:prstGeom>
        </p:spPr>
        <p:txBody>
          <a:bodyPr wrap="square">
            <a:spAutoFit/>
          </a:bodyPr>
          <a:lstStyle/>
          <a:p>
            <a:r>
              <a:rPr lang="en-US" altLang="zh-CN" sz="2400" b="1" dirty="0">
                <a:solidFill>
                  <a:schemeClr val="tx1">
                    <a:lumMod val="75000"/>
                    <a:lumOff val="25000"/>
                  </a:schemeClr>
                </a:solidFill>
              </a:rPr>
              <a:t>1.《 UML2</a:t>
            </a:r>
            <a:r>
              <a:rPr lang="zh-CN" altLang="en-US" sz="2400" b="1" dirty="0">
                <a:solidFill>
                  <a:schemeClr val="tx1">
                    <a:lumMod val="75000"/>
                    <a:lumOff val="25000"/>
                  </a:schemeClr>
                </a:solidFill>
              </a:rPr>
              <a:t>基础</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建模与设计教程 </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清华大学出版社 杨弘平 吕海华 李波 史江萍 代钦编著</a:t>
            </a:r>
            <a:r>
              <a:rPr lang="en-US" altLang="zh-CN" sz="2400" b="1" dirty="0">
                <a:solidFill>
                  <a:schemeClr val="tx1">
                    <a:lumMod val="75000"/>
                    <a:lumOff val="25000"/>
                  </a:schemeClr>
                </a:solidFill>
              </a:rPr>
              <a:t>-2018-10-20</a:t>
            </a:r>
          </a:p>
        </p:txBody>
      </p:sp>
      <p:sp>
        <p:nvSpPr>
          <p:cNvPr id="7" name="矩形 6"/>
          <p:cNvSpPr/>
          <p:nvPr/>
        </p:nvSpPr>
        <p:spPr>
          <a:xfrm>
            <a:off x="121648" y="1957598"/>
            <a:ext cx="8496935" cy="460375"/>
          </a:xfrm>
          <a:prstGeom prst="rect">
            <a:avLst/>
          </a:prstGeom>
        </p:spPr>
        <p:txBody>
          <a:bodyPr wrap="none">
            <a:spAutoFit/>
          </a:bodyPr>
          <a:lstStyle/>
          <a:p>
            <a:pPr algn="l"/>
            <a:r>
              <a:rPr lang="en-US" altLang="zh-CN" sz="2400" b="1" dirty="0">
                <a:solidFill>
                  <a:schemeClr val="tx1">
                    <a:lumMod val="75000"/>
                    <a:lumOff val="25000"/>
                  </a:schemeClr>
                </a:solidFill>
              </a:rPr>
              <a:t>2.《UML</a:t>
            </a:r>
            <a:r>
              <a:rPr lang="zh-CN" altLang="en-US" sz="2400" b="1" dirty="0">
                <a:solidFill>
                  <a:schemeClr val="tx1">
                    <a:lumMod val="75000"/>
                    <a:lumOff val="25000"/>
                  </a:schemeClr>
                </a:solidFill>
              </a:rPr>
              <a:t>用户指南</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（第</a:t>
            </a:r>
            <a:r>
              <a:rPr lang="en-US" altLang="zh-CN" sz="2400" b="1" dirty="0">
                <a:solidFill>
                  <a:schemeClr val="tx1">
                    <a:lumMod val="75000"/>
                    <a:lumOff val="25000"/>
                  </a:schemeClr>
                </a:solidFill>
              </a:rPr>
              <a:t>2</a:t>
            </a:r>
            <a:r>
              <a:rPr lang="zh-CN" altLang="en-US" sz="2400" b="1" dirty="0">
                <a:solidFill>
                  <a:schemeClr val="tx1">
                    <a:lumMod val="75000"/>
                    <a:lumOff val="25000"/>
                  </a:schemeClr>
                </a:solidFill>
              </a:rPr>
              <a:t>版）  人民邮电出版社   </a:t>
            </a:r>
            <a:r>
              <a:rPr lang="en-US" altLang="zh-CN" sz="2400" b="1" dirty="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9" name="矩形 8"/>
          <p:cNvSpPr/>
          <p:nvPr/>
        </p:nvSpPr>
        <p:spPr>
          <a:xfrm>
            <a:off x="121648" y="2575981"/>
            <a:ext cx="12173585" cy="460375"/>
          </a:xfrm>
          <a:prstGeom prst="rect">
            <a:avLst/>
          </a:prstGeom>
        </p:spPr>
        <p:txBody>
          <a:bodyPr wrap="none">
            <a:spAutoFit/>
          </a:bodyPr>
          <a:lstStyle/>
          <a:p>
            <a:pPr algn="l"/>
            <a:r>
              <a:rPr lang="en-US" altLang="zh-CN" sz="2400" b="1" dirty="0">
                <a:solidFill>
                  <a:schemeClr val="tx1">
                    <a:lumMod val="75000"/>
                    <a:lumOff val="25000"/>
                  </a:schemeClr>
                </a:solidFill>
              </a:rPr>
              <a:t>4.CSDN</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 https://blog.csdn.net/litianxiang_kaola/article/details/53969322 </a:t>
            </a:r>
            <a:r>
              <a:rPr lang="en-US" altLang="zh-CN" sz="2400" b="1" dirty="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10" name="矩形 9"/>
          <p:cNvSpPr/>
          <p:nvPr/>
        </p:nvSpPr>
        <p:spPr>
          <a:xfrm>
            <a:off x="188558" y="3103148"/>
            <a:ext cx="9428480" cy="460375"/>
          </a:xfrm>
          <a:prstGeom prst="rect">
            <a:avLst/>
          </a:prstGeom>
        </p:spPr>
        <p:txBody>
          <a:bodyPr wrap="none">
            <a:spAutoFit/>
          </a:bodyPr>
          <a:lstStyle/>
          <a:p>
            <a:pPr algn="l"/>
            <a:r>
              <a:rPr lang="en-US" altLang="zh-CN" sz="2400" b="1" dirty="0">
                <a:solidFill>
                  <a:schemeClr val="tx1">
                    <a:lumMod val="75000"/>
                    <a:lumOff val="25000"/>
                  </a:schemeClr>
                </a:solidFill>
              </a:rPr>
              <a:t>5.Tuicool</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 https://www.tuicool.com/articles/quimqyy </a:t>
            </a:r>
            <a:r>
              <a:rPr lang="en-US" altLang="zh-CN" sz="2400" b="1" dirty="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11" name="矩形 10"/>
          <p:cNvSpPr/>
          <p:nvPr/>
        </p:nvSpPr>
        <p:spPr>
          <a:xfrm>
            <a:off x="116568" y="3442970"/>
            <a:ext cx="12178665" cy="3415030"/>
          </a:xfrm>
          <a:prstGeom prst="rect">
            <a:avLst/>
          </a:prstGeom>
        </p:spPr>
        <p:txBody>
          <a:bodyPr wrap="none">
            <a:spAutoFit/>
          </a:bodyPr>
          <a:lstStyle/>
          <a:p>
            <a:pPr algn="l"/>
            <a:r>
              <a:rPr lang="en-US" altLang="zh-CN" sz="2400" b="1" dirty="0">
                <a:solidFill>
                  <a:schemeClr val="tx1">
                    <a:lumMod val="75000"/>
                    <a:lumOff val="25000"/>
                  </a:schemeClr>
                </a:solidFill>
              </a:rPr>
              <a:t>6.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https://blog.csdn.net/changyinling520/article/details/49721445  </a:t>
            </a:r>
            <a:r>
              <a:rPr lang="en-US" altLang="zh-CN" sz="2400" b="1" dirty="0">
                <a:solidFill>
                  <a:schemeClr val="tx1">
                    <a:lumMod val="75000"/>
                    <a:lumOff val="25000"/>
                  </a:schemeClr>
                </a:solidFill>
                <a:sym typeface="+mn-ea"/>
              </a:rPr>
              <a:t>2018-10-20</a:t>
            </a:r>
            <a:r>
              <a:rPr lang="en-US" altLang="zh-CN" sz="2400" b="1" dirty="0">
                <a:solidFill>
                  <a:schemeClr val="tx1">
                    <a:lumMod val="75000"/>
                    <a:lumOff val="25000"/>
                  </a:schemeClr>
                </a:solidFill>
              </a:rPr>
              <a:t> </a:t>
            </a:r>
          </a:p>
          <a:p>
            <a:pPr algn="l"/>
            <a:r>
              <a:rPr lang="en-US" altLang="zh-CN" sz="2400" b="1" dirty="0">
                <a:solidFill>
                  <a:schemeClr val="tx1">
                    <a:lumMod val="75000"/>
                    <a:lumOff val="25000"/>
                  </a:schemeClr>
                </a:solidFill>
              </a:rPr>
              <a:t>7.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https://blog.csdn.net/jasonsix/article/details/52564350                </a:t>
            </a:r>
            <a:r>
              <a:rPr lang="en-US" altLang="zh-CN" sz="2400" b="1" dirty="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8.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https://blog.csdn.net/king110108/article/details/78217816           </a:t>
            </a:r>
            <a:r>
              <a:rPr lang="en-US" altLang="zh-CN" sz="2400" b="1" dirty="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9.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https://blog.csdn.net/kwy15732621629/article/details/49420245  </a:t>
            </a:r>
            <a:r>
              <a:rPr lang="en-US" altLang="zh-CN" sz="2400" b="1" dirty="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10.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https://blog.csdn.net/tgbyn/article/details/53573584                  </a:t>
            </a:r>
            <a:r>
              <a:rPr lang="en-US" altLang="zh-CN" sz="2400" b="1" dirty="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11.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https://blog.csdn.net/maritimesun/article/details/7099652         </a:t>
            </a:r>
            <a:r>
              <a:rPr lang="en-US" altLang="zh-CN" sz="2400" b="1" dirty="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br>
              <a:rPr lang="en-US" altLang="zh-CN" sz="2400" dirty="0"/>
            </a:br>
            <a:endParaRPr lang="en-US" altLang="zh-CN" sz="2400" dirty="0"/>
          </a:p>
          <a:p>
            <a:endParaRPr lang="zh-CN" altLang="en-US" sz="2400" b="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nvGraphicFramePr>
        <p:xfrm>
          <a:off x="1798917" y="983976"/>
          <a:ext cx="9650961" cy="476879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找模板，精读整理有用的知识点（</a:t>
                      </a:r>
                      <a:r>
                        <a:rPr lang="en-US" altLang="zh-CN" dirty="0"/>
                        <a:t>UML</a:t>
                      </a:r>
                      <a:r>
                        <a:rPr lang="zh-CN" altLang="en-US" dirty="0"/>
                        <a:t>介绍</a:t>
                      </a:r>
                      <a:r>
                        <a:rPr lang="en-US" altLang="zh-CN" dirty="0"/>
                        <a:t>A</a:t>
                      </a:r>
                      <a:r>
                        <a:rPr lang="zh-CN" altLang="en-US" dirty="0"/>
                        <a:t>部分</a:t>
                      </a:r>
                      <a:r>
                        <a:rPr lang="en-US" altLang="zh-CN" dirty="0"/>
                        <a:t>+</a:t>
                      </a:r>
                      <a:r>
                        <a:rPr lang="zh-CN" altLang="en-US" dirty="0"/>
                        <a:t>类图）起源历史内容等介绍</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精读整理有用的知识点（用况图</a:t>
                      </a:r>
                      <a:r>
                        <a:rPr lang="en-US" altLang="zh-CN" dirty="0"/>
                        <a:t>+</a:t>
                      </a:r>
                      <a:r>
                        <a:rPr lang="zh-CN" altLang="en-US" dirty="0"/>
                        <a:t>顺序图</a:t>
                      </a:r>
                      <a:r>
                        <a:rPr lang="en-US" altLang="zh-CN" dirty="0"/>
                        <a:t>+</a:t>
                      </a:r>
                      <a:r>
                        <a:rPr lang="zh-CN" altLang="en-US" dirty="0"/>
                        <a:t>通信图</a:t>
                      </a:r>
                      <a:r>
                        <a:rPr lang="en-US" altLang="zh-CN" dirty="0"/>
                        <a:t>+</a:t>
                      </a:r>
                      <a:r>
                        <a:rPr lang="zh-CN" altLang="en-US" dirty="0"/>
                        <a:t>状态图</a:t>
                      </a:r>
                      <a:r>
                        <a:rPr lang="en-US" altLang="zh-CN" dirty="0"/>
                        <a:t>+</a:t>
                      </a:r>
                      <a:r>
                        <a:rPr lang="zh-CN" altLang="en-US" dirty="0"/>
                        <a:t>活动图）</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精读整理有用的知识点（工具</a:t>
                      </a:r>
                      <a:r>
                        <a:rPr lang="en-US" altLang="zh-CN" dirty="0"/>
                        <a:t>+UML</a:t>
                      </a:r>
                      <a:r>
                        <a:rPr lang="zh-CN" altLang="en-US" dirty="0"/>
                        <a:t>介绍</a:t>
                      </a:r>
                      <a:r>
                        <a:rPr lang="en-US" altLang="zh-CN" dirty="0"/>
                        <a:t>B</a:t>
                      </a:r>
                      <a:r>
                        <a:rPr lang="zh-CN" altLang="en-US" dirty="0"/>
                        <a:t>部分）</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精读整理有用的知识点（部署图</a:t>
                      </a:r>
                      <a:r>
                        <a:rPr lang="en-US" altLang="zh-CN" dirty="0"/>
                        <a:t>+</a:t>
                      </a:r>
                      <a:r>
                        <a:rPr lang="zh-CN" altLang="en-US" dirty="0"/>
                        <a:t>包图</a:t>
                      </a:r>
                      <a:r>
                        <a:rPr lang="en-US" altLang="zh-CN" dirty="0"/>
                        <a:t>+</a:t>
                      </a:r>
                      <a:r>
                        <a:rPr lang="zh-CN" altLang="en-US" dirty="0"/>
                        <a:t>定时图</a:t>
                      </a:r>
                      <a:r>
                        <a:rPr lang="en-US" altLang="zh-CN" dirty="0"/>
                        <a:t>+</a:t>
                      </a:r>
                      <a:r>
                        <a:rPr lang="zh-CN" altLang="en-US" dirty="0"/>
                        <a:t>交互概览图）</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精读整理有用的知识点（对象图</a:t>
                      </a:r>
                      <a:r>
                        <a:rPr lang="en-US" altLang="zh-CN" dirty="0"/>
                        <a:t>+</a:t>
                      </a:r>
                      <a:r>
                        <a:rPr lang="zh-CN" altLang="en-US" dirty="0"/>
                        <a:t>构件图</a:t>
                      </a:r>
                      <a:r>
                        <a:rPr lang="en-US" altLang="zh-CN" dirty="0"/>
                        <a:t>+</a:t>
                      </a:r>
                      <a:r>
                        <a:rPr lang="zh-CN" altLang="en-US" dirty="0"/>
                        <a:t>组合结构图）</a:t>
                      </a:r>
                      <a:r>
                        <a:rPr lang="en-US" altLang="zh-CN" dirty="0"/>
                        <a:t>PPT</a:t>
                      </a:r>
                      <a:r>
                        <a:rPr lang="zh-CN" altLang="en-US" dirty="0"/>
                        <a:t>整合，目录，提问等制作</a:t>
                      </a:r>
                    </a:p>
                  </a:txBody>
                  <a:tcPr/>
                </a:tc>
                <a:tc>
                  <a:txBody>
                    <a:bodyPr/>
                    <a:lstStyle/>
                    <a:p>
                      <a:pPr algn="ctr"/>
                      <a:r>
                        <a:rPr lang="en-US" altLang="zh-CN" dirty="0"/>
                        <a:t>9.7</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223121" y="1508441"/>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307984" y="1583053"/>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7270039" y="2617615"/>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7239669" y="2630590"/>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877055"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24997"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776433" y="4532817"/>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759097" y="4491272"/>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729922">
            <a:off x="3583692" y="2554591"/>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645035" y="2732620"/>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92887" y="1788614"/>
            <a:ext cx="508473" cy="461665"/>
          </a:xfrm>
          <a:prstGeom prst="rect">
            <a:avLst/>
          </a:prstGeom>
          <a:noFill/>
        </p:spPr>
        <p:txBody>
          <a:bodyPr wrap="none" rtlCol="0">
            <a:spAutoFit/>
          </a:bodyPr>
          <a:lstStyle/>
          <a:p>
            <a:r>
              <a:rPr lang="en-US" altLang="zh-CN" sz="2400" dirty="0">
                <a:solidFill>
                  <a:schemeClr val="bg1"/>
                </a:solidFill>
              </a:rPr>
              <a:t>01</a:t>
            </a:r>
            <a:endParaRPr lang="zh-CN" altLang="en-US" sz="2400" dirty="0">
              <a:solidFill>
                <a:schemeClr val="bg1"/>
              </a:solidFill>
            </a:endParaRPr>
          </a:p>
        </p:txBody>
      </p:sp>
      <p:sp>
        <p:nvSpPr>
          <p:cNvPr id="27" name="文本框 26"/>
          <p:cNvSpPr txBox="1"/>
          <p:nvPr/>
        </p:nvSpPr>
        <p:spPr>
          <a:xfrm>
            <a:off x="7835799" y="2848199"/>
            <a:ext cx="508473" cy="461665"/>
          </a:xfrm>
          <a:prstGeom prst="rect">
            <a:avLst/>
          </a:prstGeom>
          <a:noFill/>
        </p:spPr>
        <p:txBody>
          <a:bodyPr wrap="squar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7306825" y="478932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4897721" y="4805721"/>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1" name="文本框 30"/>
          <p:cNvSpPr txBox="1"/>
          <p:nvPr/>
        </p:nvSpPr>
        <p:spPr>
          <a:xfrm>
            <a:off x="4228213" y="3034865"/>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33" name="文本框 32"/>
          <p:cNvSpPr txBox="1"/>
          <p:nvPr/>
        </p:nvSpPr>
        <p:spPr>
          <a:xfrm>
            <a:off x="5062014" y="1059204"/>
            <a:ext cx="1800494" cy="369332"/>
          </a:xfrm>
          <a:prstGeom prst="rect">
            <a:avLst/>
          </a:prstGeom>
          <a:noFill/>
        </p:spPr>
        <p:txBody>
          <a:bodyPr wrap="none" rtlCol="0">
            <a:spAutoFit/>
          </a:bodyPr>
          <a:lstStyle/>
          <a:p>
            <a:pPr algn="r"/>
            <a:r>
              <a:rPr lang="zh-CN" altLang="en-US" b="1" dirty="0">
                <a:solidFill>
                  <a:srgbClr val="48A2A0"/>
                </a:solidFill>
              </a:rPr>
              <a:t>更好的理解问题</a:t>
            </a:r>
          </a:p>
        </p:txBody>
      </p:sp>
      <p:sp>
        <p:nvSpPr>
          <p:cNvPr id="36" name="文本框 35"/>
          <p:cNvSpPr txBox="1"/>
          <p:nvPr/>
        </p:nvSpPr>
        <p:spPr>
          <a:xfrm>
            <a:off x="1115750" y="3059907"/>
            <a:ext cx="249299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为最后的代码提供依据</a:t>
            </a:r>
          </a:p>
        </p:txBody>
      </p:sp>
      <p:sp>
        <p:nvSpPr>
          <p:cNvPr id="42" name="文本框 41"/>
          <p:cNvSpPr txBox="1"/>
          <p:nvPr/>
        </p:nvSpPr>
        <p:spPr>
          <a:xfrm>
            <a:off x="8546575" y="3079031"/>
            <a:ext cx="2262158"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加强人员之间的沟通</a:t>
            </a:r>
          </a:p>
        </p:txBody>
      </p:sp>
      <p:sp>
        <p:nvSpPr>
          <p:cNvPr id="45" name="文本框 44"/>
          <p:cNvSpPr txBox="1"/>
          <p:nvPr/>
        </p:nvSpPr>
        <p:spPr>
          <a:xfrm>
            <a:off x="8090035" y="5010864"/>
            <a:ext cx="3185487"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更早的发现错误或疏漏的地方</a:t>
            </a:r>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2081019" cy="400110"/>
          </a:xfrm>
          <a:prstGeom prst="rect">
            <a:avLst/>
          </a:prstGeom>
        </p:spPr>
        <p:txBody>
          <a:bodyPr wrap="none">
            <a:spAutoFit/>
          </a:bodyPr>
          <a:lstStyle/>
          <a:p>
            <a:r>
              <a:rPr lang="zh-CN" altLang="en-US" sz="2000" b="1" dirty="0">
                <a:solidFill>
                  <a:schemeClr val="tx1">
                    <a:lumMod val="75000"/>
                    <a:lumOff val="25000"/>
                  </a:schemeClr>
                </a:solidFill>
              </a:rPr>
              <a:t>为什么学习 </a:t>
            </a:r>
            <a:r>
              <a:rPr lang="en-US" altLang="zh-CN" sz="2000" b="1" dirty="0">
                <a:solidFill>
                  <a:schemeClr val="tx1">
                    <a:lumMod val="75000"/>
                    <a:lumOff val="25000"/>
                  </a:schemeClr>
                </a:solidFill>
              </a:rPr>
              <a:t>UML</a:t>
            </a:r>
            <a:endParaRPr lang="zh-CN" altLang="en-US" sz="2000" b="1" dirty="0">
              <a:solidFill>
                <a:schemeClr val="tx1">
                  <a:lumMod val="75000"/>
                  <a:lumOff val="25000"/>
                </a:schemeClr>
              </a:solidFill>
            </a:endParaRPr>
          </a:p>
        </p:txBody>
      </p:sp>
      <p:sp>
        <p:nvSpPr>
          <p:cNvPr id="53" name="矩形 52"/>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8" name="椭圆 37"/>
          <p:cNvSpPr/>
          <p:nvPr/>
        </p:nvSpPr>
        <p:spPr>
          <a:xfrm>
            <a:off x="5109623" y="2662378"/>
            <a:ext cx="2214017" cy="2214017"/>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UML</a:t>
            </a:r>
            <a:r>
              <a:rPr lang="zh-CN" altLang="en-US" dirty="0"/>
              <a:t>模型</a:t>
            </a:r>
            <a:endParaRPr lang="en-US" altLang="zh-CN" dirty="0"/>
          </a:p>
          <a:p>
            <a:pPr algn="ctr"/>
            <a:r>
              <a:rPr lang="zh-CN" altLang="en-US" dirty="0"/>
              <a:t>可以</a:t>
            </a:r>
          </a:p>
        </p:txBody>
      </p:sp>
      <p:sp>
        <p:nvSpPr>
          <p:cNvPr id="41" name="文本框 40"/>
          <p:cNvSpPr txBox="1"/>
          <p:nvPr/>
        </p:nvSpPr>
        <p:spPr>
          <a:xfrm>
            <a:off x="2995245" y="4902833"/>
            <a:ext cx="156966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获得设计结果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工具</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88705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大工具介绍</a:t>
            </a:r>
          </a:p>
        </p:txBody>
      </p:sp>
      <p:sp>
        <p:nvSpPr>
          <p:cNvPr id="5" name="文本框 4"/>
          <p:cNvSpPr txBox="1"/>
          <p:nvPr/>
        </p:nvSpPr>
        <p:spPr>
          <a:xfrm>
            <a:off x="1226820" y="1535502"/>
            <a:ext cx="5381014" cy="923330"/>
          </a:xfrm>
          <a:prstGeom prst="rect">
            <a:avLst/>
          </a:prstGeom>
          <a:noFill/>
        </p:spPr>
        <p:txBody>
          <a:bodyPr wrap="square" rtlCol="0">
            <a:spAutoFit/>
          </a:bodyPr>
          <a:lstStyle/>
          <a:p>
            <a:r>
              <a:rPr lang="zh-CN" altLang="en-US" dirty="0"/>
              <a:t>面向对象的软件建模工具应对软件系统的模型进行可视化、构建和文档化。面向对象的软件建模工具应该具有以下功能。</a:t>
            </a:r>
          </a:p>
        </p:txBody>
      </p:sp>
      <p:sp>
        <p:nvSpPr>
          <p:cNvPr id="6" name="文本框 5"/>
          <p:cNvSpPr txBox="1"/>
          <p:nvPr/>
        </p:nvSpPr>
        <p:spPr>
          <a:xfrm>
            <a:off x="5118653" y="3323548"/>
            <a:ext cx="1922321" cy="369332"/>
          </a:xfrm>
          <a:prstGeom prst="rect">
            <a:avLst/>
          </a:prstGeom>
          <a:noFill/>
        </p:spPr>
        <p:txBody>
          <a:bodyPr wrap="none" rtlCol="0">
            <a:spAutoFit/>
          </a:bodyPr>
          <a:lstStyle/>
          <a:p>
            <a:r>
              <a:rPr lang="zh-CN" altLang="en-US" dirty="0"/>
              <a:t>（</a:t>
            </a:r>
            <a:r>
              <a:rPr lang="en-US" altLang="zh-CN" dirty="0"/>
              <a:t>3</a:t>
            </a:r>
            <a:r>
              <a:rPr lang="zh-CN" altLang="en-US" dirty="0"/>
              <a:t>）一致性检查</a:t>
            </a:r>
          </a:p>
        </p:txBody>
      </p:sp>
      <p:sp>
        <p:nvSpPr>
          <p:cNvPr id="7" name="文本框 6"/>
          <p:cNvSpPr txBox="1"/>
          <p:nvPr/>
        </p:nvSpPr>
        <p:spPr>
          <a:xfrm>
            <a:off x="2719132" y="3258932"/>
            <a:ext cx="1229824" cy="369332"/>
          </a:xfrm>
          <a:prstGeom prst="rect">
            <a:avLst/>
          </a:prstGeom>
          <a:noFill/>
        </p:spPr>
        <p:txBody>
          <a:bodyPr wrap="none" rtlCol="0">
            <a:spAutoFit/>
          </a:bodyPr>
          <a:lstStyle/>
          <a:p>
            <a:r>
              <a:rPr lang="zh-CN" altLang="en-US" dirty="0"/>
              <a:t>（</a:t>
            </a:r>
            <a:r>
              <a:rPr lang="en-US" altLang="zh-CN" dirty="0"/>
              <a:t>2</a:t>
            </a:r>
            <a:r>
              <a:rPr lang="zh-CN" altLang="en-US" dirty="0"/>
              <a:t>）存储</a:t>
            </a:r>
          </a:p>
        </p:txBody>
      </p:sp>
      <p:sp>
        <p:nvSpPr>
          <p:cNvPr id="8" name="文本框 7"/>
          <p:cNvSpPr txBox="1"/>
          <p:nvPr/>
        </p:nvSpPr>
        <p:spPr>
          <a:xfrm>
            <a:off x="2687503" y="4561302"/>
            <a:ext cx="3624710" cy="369332"/>
          </a:xfrm>
          <a:prstGeom prst="rect">
            <a:avLst/>
          </a:prstGeom>
          <a:noFill/>
        </p:spPr>
        <p:txBody>
          <a:bodyPr wrap="none" rtlCol="0">
            <a:spAutoFit/>
          </a:bodyPr>
          <a:lstStyle/>
          <a:p>
            <a:r>
              <a:rPr lang="zh-CN" altLang="en-US" dirty="0"/>
              <a:t>（</a:t>
            </a:r>
            <a:r>
              <a:rPr lang="en-US" altLang="zh-CN" dirty="0"/>
              <a:t>10</a:t>
            </a:r>
            <a:r>
              <a:rPr lang="zh-CN" altLang="en-US" dirty="0"/>
              <a:t>）支持多种抽象层和开发过程</a:t>
            </a:r>
          </a:p>
        </p:txBody>
      </p:sp>
      <p:sp>
        <p:nvSpPr>
          <p:cNvPr id="9" name="文本框 8"/>
          <p:cNvSpPr txBox="1"/>
          <p:nvPr/>
        </p:nvSpPr>
        <p:spPr>
          <a:xfrm>
            <a:off x="985222" y="4535588"/>
            <a:ext cx="1229824" cy="369332"/>
          </a:xfrm>
          <a:prstGeom prst="rect">
            <a:avLst/>
          </a:prstGeom>
          <a:noFill/>
        </p:spPr>
        <p:txBody>
          <a:bodyPr wrap="none" rtlCol="0">
            <a:spAutoFit/>
          </a:bodyPr>
          <a:lstStyle/>
          <a:p>
            <a:r>
              <a:rPr lang="zh-CN" altLang="en-US" dirty="0"/>
              <a:t>（</a:t>
            </a:r>
            <a:r>
              <a:rPr lang="en-US" altLang="zh-CN" dirty="0"/>
              <a:t>9</a:t>
            </a:r>
            <a:r>
              <a:rPr lang="zh-CN" altLang="en-US" dirty="0"/>
              <a:t>）集成</a:t>
            </a:r>
          </a:p>
        </p:txBody>
      </p:sp>
      <p:sp>
        <p:nvSpPr>
          <p:cNvPr id="10" name="文本框 9"/>
          <p:cNvSpPr txBox="1"/>
          <p:nvPr/>
        </p:nvSpPr>
        <p:spPr>
          <a:xfrm>
            <a:off x="5118653" y="3870055"/>
            <a:ext cx="1691489" cy="369332"/>
          </a:xfrm>
          <a:prstGeom prst="rect">
            <a:avLst/>
          </a:prstGeom>
          <a:noFill/>
        </p:spPr>
        <p:txBody>
          <a:bodyPr wrap="none" rtlCol="0">
            <a:spAutoFit/>
          </a:bodyPr>
          <a:lstStyle/>
          <a:p>
            <a:r>
              <a:rPr lang="zh-CN" altLang="en-US" dirty="0"/>
              <a:t>（</a:t>
            </a:r>
            <a:r>
              <a:rPr lang="en-US" altLang="zh-CN" dirty="0"/>
              <a:t>7</a:t>
            </a:r>
            <a:r>
              <a:rPr lang="zh-CN" altLang="en-US" dirty="0"/>
              <a:t>）代码生成</a:t>
            </a:r>
          </a:p>
        </p:txBody>
      </p:sp>
      <p:sp>
        <p:nvSpPr>
          <p:cNvPr id="11" name="文本框 10"/>
          <p:cNvSpPr txBox="1"/>
          <p:nvPr/>
        </p:nvSpPr>
        <p:spPr>
          <a:xfrm>
            <a:off x="2719132" y="3867650"/>
            <a:ext cx="1691489" cy="369332"/>
          </a:xfrm>
          <a:prstGeom prst="rect">
            <a:avLst/>
          </a:prstGeom>
          <a:noFill/>
        </p:spPr>
        <p:txBody>
          <a:bodyPr wrap="none" rtlCol="0">
            <a:spAutoFit/>
          </a:bodyPr>
          <a:lstStyle/>
          <a:p>
            <a:r>
              <a:rPr lang="zh-CN" altLang="en-US" dirty="0"/>
              <a:t>（</a:t>
            </a:r>
            <a:r>
              <a:rPr lang="en-US" altLang="zh-CN" dirty="0"/>
              <a:t>6</a:t>
            </a:r>
            <a:r>
              <a:rPr lang="zh-CN" altLang="en-US" dirty="0"/>
              <a:t>）写作支持</a:t>
            </a:r>
          </a:p>
        </p:txBody>
      </p:sp>
      <p:sp>
        <p:nvSpPr>
          <p:cNvPr id="12" name="文本框 11"/>
          <p:cNvSpPr txBox="1"/>
          <p:nvPr/>
        </p:nvSpPr>
        <p:spPr>
          <a:xfrm>
            <a:off x="1009290" y="3870055"/>
            <a:ext cx="1229824" cy="369332"/>
          </a:xfrm>
          <a:prstGeom prst="rect">
            <a:avLst/>
          </a:prstGeom>
          <a:noFill/>
        </p:spPr>
        <p:txBody>
          <a:bodyPr wrap="none" rtlCol="0">
            <a:spAutoFit/>
          </a:bodyPr>
          <a:lstStyle/>
          <a:p>
            <a:r>
              <a:rPr lang="zh-CN" altLang="en-US" dirty="0"/>
              <a:t>（</a:t>
            </a:r>
            <a:r>
              <a:rPr lang="en-US" altLang="zh-CN" dirty="0"/>
              <a:t>5</a:t>
            </a:r>
            <a:r>
              <a:rPr lang="zh-CN" altLang="en-US" dirty="0"/>
              <a:t>）导航</a:t>
            </a:r>
          </a:p>
        </p:txBody>
      </p:sp>
      <p:sp>
        <p:nvSpPr>
          <p:cNvPr id="13" name="文本框 12"/>
          <p:cNvSpPr txBox="1"/>
          <p:nvPr/>
        </p:nvSpPr>
        <p:spPr>
          <a:xfrm>
            <a:off x="8695426" y="4561302"/>
            <a:ext cx="1813317" cy="369332"/>
          </a:xfrm>
          <a:prstGeom prst="rect">
            <a:avLst/>
          </a:prstGeom>
          <a:noFill/>
        </p:spPr>
        <p:txBody>
          <a:bodyPr wrap="none" rtlCol="0">
            <a:spAutoFit/>
          </a:bodyPr>
          <a:lstStyle/>
          <a:p>
            <a:r>
              <a:rPr lang="zh-CN" altLang="en-US" dirty="0"/>
              <a:t>（</a:t>
            </a:r>
            <a:r>
              <a:rPr lang="en-US" altLang="zh-CN" dirty="0"/>
              <a:t>12</a:t>
            </a:r>
            <a:r>
              <a:rPr lang="zh-CN" altLang="en-US" dirty="0"/>
              <a:t>）脚本编程</a:t>
            </a:r>
          </a:p>
        </p:txBody>
      </p:sp>
      <p:sp>
        <p:nvSpPr>
          <p:cNvPr id="14" name="文本框 13"/>
          <p:cNvSpPr txBox="1"/>
          <p:nvPr/>
        </p:nvSpPr>
        <p:spPr>
          <a:xfrm>
            <a:off x="7396061" y="3866616"/>
            <a:ext cx="1691489" cy="369332"/>
          </a:xfrm>
          <a:prstGeom prst="rect">
            <a:avLst/>
          </a:prstGeom>
          <a:noFill/>
        </p:spPr>
        <p:txBody>
          <a:bodyPr wrap="none" rtlCol="0">
            <a:spAutoFit/>
          </a:bodyPr>
          <a:lstStyle/>
          <a:p>
            <a:r>
              <a:rPr lang="zh-CN" altLang="en-US" dirty="0"/>
              <a:t>（</a:t>
            </a:r>
            <a:r>
              <a:rPr lang="en-US" altLang="zh-CN" dirty="0"/>
              <a:t>8</a:t>
            </a:r>
            <a:r>
              <a:rPr lang="zh-CN" altLang="en-US" dirty="0"/>
              <a:t>）逆向项目</a:t>
            </a:r>
          </a:p>
        </p:txBody>
      </p:sp>
      <p:sp>
        <p:nvSpPr>
          <p:cNvPr id="15" name="文本框 14"/>
          <p:cNvSpPr txBox="1"/>
          <p:nvPr/>
        </p:nvSpPr>
        <p:spPr>
          <a:xfrm>
            <a:off x="1009290" y="3312544"/>
            <a:ext cx="1229824" cy="369332"/>
          </a:xfrm>
          <a:prstGeom prst="rect">
            <a:avLst/>
          </a:prstGeom>
          <a:noFill/>
        </p:spPr>
        <p:txBody>
          <a:bodyPr wrap="none" rtlCol="0">
            <a:spAutoFit/>
          </a:bodyPr>
          <a:lstStyle/>
          <a:p>
            <a:r>
              <a:rPr lang="zh-CN" altLang="en-US" dirty="0"/>
              <a:t>（</a:t>
            </a:r>
            <a:r>
              <a:rPr lang="en-US" altLang="zh-CN" dirty="0"/>
              <a:t>1</a:t>
            </a:r>
            <a:r>
              <a:rPr lang="zh-CN" altLang="en-US" dirty="0"/>
              <a:t>）绘图</a:t>
            </a:r>
          </a:p>
        </p:txBody>
      </p:sp>
      <p:sp>
        <p:nvSpPr>
          <p:cNvPr id="16" name="文本框 15"/>
          <p:cNvSpPr txBox="1"/>
          <p:nvPr/>
        </p:nvSpPr>
        <p:spPr>
          <a:xfrm>
            <a:off x="6428489" y="4561302"/>
            <a:ext cx="1813317" cy="369332"/>
          </a:xfrm>
          <a:prstGeom prst="rect">
            <a:avLst/>
          </a:prstGeom>
          <a:noFill/>
        </p:spPr>
        <p:txBody>
          <a:bodyPr wrap="none" rtlCol="0">
            <a:spAutoFit/>
          </a:bodyPr>
          <a:lstStyle/>
          <a:p>
            <a:r>
              <a:rPr lang="zh-CN" altLang="en-US" dirty="0"/>
              <a:t>（</a:t>
            </a:r>
            <a:r>
              <a:rPr lang="en-US" altLang="zh-CN" dirty="0"/>
              <a:t>11</a:t>
            </a:r>
            <a:r>
              <a:rPr lang="zh-CN" altLang="en-US" dirty="0"/>
              <a:t>）文档生成</a:t>
            </a:r>
          </a:p>
        </p:txBody>
      </p:sp>
      <p:sp>
        <p:nvSpPr>
          <p:cNvPr id="17" name="文本框 16"/>
          <p:cNvSpPr txBox="1"/>
          <p:nvPr/>
        </p:nvSpPr>
        <p:spPr>
          <a:xfrm>
            <a:off x="7396061" y="3332175"/>
            <a:ext cx="2383986" cy="369332"/>
          </a:xfrm>
          <a:prstGeom prst="rect">
            <a:avLst/>
          </a:prstGeom>
          <a:noFill/>
        </p:spPr>
        <p:txBody>
          <a:bodyPr wrap="none" rtlCol="0">
            <a:spAutoFit/>
          </a:bodyPr>
          <a:lstStyle/>
          <a:p>
            <a:r>
              <a:rPr lang="zh-CN" altLang="en-US" dirty="0"/>
              <a:t>（</a:t>
            </a:r>
            <a:r>
              <a:rPr lang="en-US" altLang="zh-CN" dirty="0"/>
              <a:t>4</a:t>
            </a:r>
            <a:r>
              <a:rPr lang="zh-CN" altLang="en-US" dirty="0"/>
              <a:t>）对模型进行组织</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4995</Words>
  <Application>Microsoft Office PowerPoint</Application>
  <PresentationFormat>宽屏</PresentationFormat>
  <Paragraphs>507</Paragraphs>
  <Slides>53</Slides>
  <Notes>16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53</vt:i4>
      </vt:variant>
    </vt:vector>
  </HeadingPairs>
  <TitlesOfParts>
    <vt:vector size="70" baseType="lpstr">
      <vt:lpstr>黑体</vt:lpstr>
      <vt:lpstr>Gotham Rounded Medium</vt:lpstr>
      <vt:lpstr>等线 Light</vt:lpstr>
      <vt:lpstr>Wingdings</vt:lpstr>
      <vt:lpstr>Futura Bk BT</vt:lpstr>
      <vt:lpstr>Verdana</vt:lpstr>
      <vt:lpstr>宋体</vt:lpstr>
      <vt:lpstr>PingFang SC</vt:lpstr>
      <vt:lpstr>MS PGothic</vt:lpstr>
      <vt:lpstr>Calibri Light</vt:lpstr>
      <vt:lpstr>方正姚体</vt:lpstr>
      <vt:lpstr>Calibri</vt:lpstr>
      <vt:lpstr>-apple-system</vt:lpstr>
      <vt:lpstr>等线</vt:lpstr>
      <vt:lpstr>Adobe 仿宋 Std R</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73</cp:revision>
  <dcterms:created xsi:type="dcterms:W3CDTF">2016-01-19T08:46:00Z</dcterms:created>
  <dcterms:modified xsi:type="dcterms:W3CDTF">2018-10-23T13:31:04Z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