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8">
  <p:sldMasterIdLst>
    <p:sldMasterId id="2147483648" r:id="rId1"/>
  </p:sldMasterIdLst>
  <p:notesMasterIdLst>
    <p:notesMasterId r:id="rId13"/>
  </p:notesMasterIdLst>
  <p:sldIdLst>
    <p:sldId id="415" r:id="rId2"/>
    <p:sldId id="423" r:id="rId3"/>
    <p:sldId id="424" r:id="rId4"/>
    <p:sldId id="425" r:id="rId5"/>
    <p:sldId id="426" r:id="rId6"/>
    <p:sldId id="427" r:id="rId7"/>
    <p:sldId id="428" r:id="rId8"/>
    <p:sldId id="429" r:id="rId9"/>
    <p:sldId id="430" r:id="rId10"/>
    <p:sldId id="431" r:id="rId11"/>
    <p:sldId id="432" r:id="rId12"/>
  </p:sldIdLst>
  <p:sldSz cx="12192000" cy="6858000"/>
  <p:notesSz cx="6858000" cy="9144000"/>
  <p:embeddedFontLst>
    <p:embeddedFont>
      <p:font typeface="等线" panose="02010600030101010101" pitchFamily="2" charset="-122"/>
      <p:regular r:id="rId14"/>
      <p:bold r:id="rId15"/>
    </p:embeddedFont>
    <p:embeddedFont>
      <p:font typeface="黑体" panose="02010609060101010101" pitchFamily="49" charset="-122"/>
      <p:regular r:id="rId1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A4D6D5"/>
    <a:srgbClr val="6C92C0"/>
    <a:srgbClr val="B0C4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2" autoAdjust="0"/>
    <p:restoredTop sz="83883" autoAdjust="0"/>
  </p:normalViewPr>
  <p:slideViewPr>
    <p:cSldViewPr snapToGrid="0" showGuides="1">
      <p:cViewPr varScale="1">
        <p:scale>
          <a:sx n="61" d="100"/>
          <a:sy n="61" d="100"/>
        </p:scale>
        <p:origin x="1092" y="96"/>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2018/10/26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图片可能看不清，后面会专门介绍这张图</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组合片段（</a:t>
            </a:r>
            <a:r>
              <a:rPr kumimoji="1" lang="en-US" altLang="zh-CN" dirty="0" smtClean="0"/>
              <a:t>Combined</a:t>
            </a:r>
            <a:r>
              <a:rPr kumimoji="1" lang="en-US" altLang="zh-CN" baseline="0" dirty="0" smtClean="0"/>
              <a:t> Fragment</a:t>
            </a:r>
            <a:r>
              <a:rPr kumimoji="1" lang="zh-CN" altLang="en-US" dirty="0" smtClean="0"/>
              <a:t>）</a:t>
            </a:r>
            <a:endParaRPr kumimoji="1" lang="en-US" altLang="zh-CN" dirty="0" smtClean="0"/>
          </a:p>
          <a:p>
            <a:r>
              <a:rPr kumimoji="1" lang="zh-CN" altLang="en-US" dirty="0" smtClean="0"/>
              <a:t>右图是片段类型为</a:t>
            </a:r>
            <a:r>
              <a:rPr kumimoji="1" lang="en-US" altLang="zh-CN" dirty="0" smtClean="0"/>
              <a:t>loop</a:t>
            </a:r>
            <a:r>
              <a:rPr kumimoji="1" lang="zh-CN" altLang="en-US" dirty="0" smtClean="0"/>
              <a:t>的片段</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10</a:t>
            </a:fld>
            <a:endParaRPr lang="zh-CN" altLang="en-US"/>
          </a:p>
        </p:txBody>
      </p:sp>
    </p:spTree>
    <p:extLst>
      <p:ext uri="{BB962C8B-B14F-4D97-AF65-F5344CB8AC3E}">
        <p14:creationId xmlns:p14="http://schemas.microsoft.com/office/powerpoint/2010/main" val="2210879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按照图介绍一下就行了</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11</a:t>
            </a:fld>
            <a:endParaRPr lang="zh-CN" altLang="en-US"/>
          </a:p>
        </p:txBody>
      </p:sp>
    </p:spTree>
    <p:extLst>
      <p:ext uri="{BB962C8B-B14F-4D97-AF65-F5344CB8AC3E}">
        <p14:creationId xmlns:p14="http://schemas.microsoft.com/office/powerpoint/2010/main" val="4172384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书上完整版的三大改进：</a:t>
            </a:r>
            <a:endParaRPr kumimoji="1" lang="en-US" altLang="zh-CN" dirty="0" smtClean="0"/>
          </a:p>
          <a:p>
            <a:r>
              <a:rPr kumimoji="1" lang="en-US" altLang="zh-CN" dirty="0" smtClean="0"/>
              <a:t>1.</a:t>
            </a:r>
            <a:r>
              <a:rPr kumimoji="1" lang="zh-CN" altLang="en-US" dirty="0" smtClean="0"/>
              <a:t>允许顺序图中明确的表达分支判断逻辑。这样能够将以前要通过两张图才能表达的意思通过一个图就表达出来</a:t>
            </a:r>
            <a:endParaRPr kumimoji="1" lang="en-US" altLang="zh-CN" dirty="0" smtClean="0"/>
          </a:p>
          <a:p>
            <a:r>
              <a:rPr kumimoji="1" lang="en-US" altLang="zh-CN" baseline="0" dirty="0" smtClean="0"/>
              <a:t>   </a:t>
            </a:r>
            <a:r>
              <a:rPr kumimoji="1" lang="zh-CN" altLang="en-US" baseline="0" dirty="0" smtClean="0"/>
              <a:t>但这并不意味这顺序图擅长表达这种逻辑，所以并不需要在顺序图中展示所有的分支判断逻辑</a:t>
            </a:r>
            <a:endParaRPr kumimoji="1" lang="en-US" altLang="zh-CN" baseline="0" dirty="0" smtClean="0"/>
          </a:p>
          <a:p>
            <a:r>
              <a:rPr kumimoji="1" lang="en-US" altLang="zh-CN" baseline="0" dirty="0" smtClean="0"/>
              <a:t>2.</a:t>
            </a:r>
            <a:r>
              <a:rPr kumimoji="1" lang="zh-CN" altLang="en-US" baseline="0" dirty="0" smtClean="0"/>
              <a:t>允许“纵向”与“横向”的对顺序图进行拆分与引用，这样就解决了以前的一张图由于流程过多造成负面过大，浏览不方便的困难</a:t>
            </a:r>
            <a:endParaRPr kumimoji="1" lang="en-US" altLang="zh-CN" baseline="0" dirty="0" smtClean="0"/>
          </a:p>
          <a:p>
            <a:r>
              <a:rPr kumimoji="1" lang="en-US" altLang="zh-CN" baseline="0" dirty="0" smtClean="0"/>
              <a:t>3.</a:t>
            </a:r>
            <a:r>
              <a:rPr kumimoji="1" lang="zh-CN" altLang="en-US" baseline="0" dirty="0" smtClean="0"/>
              <a:t>提供了一种新图，交“交互概况图”，可以直观的表达一组相关顺序图之间的转向逻辑</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a:t>
            </a:fld>
            <a:endParaRPr lang="zh-CN" altLang="en-US"/>
          </a:p>
        </p:txBody>
      </p:sp>
    </p:spTree>
    <p:extLst>
      <p:ext uri="{BB962C8B-B14F-4D97-AF65-F5344CB8AC3E}">
        <p14:creationId xmlns:p14="http://schemas.microsoft.com/office/powerpoint/2010/main" val="3811640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3</a:t>
            </a:fld>
            <a:endParaRPr lang="zh-CN" altLang="en-US"/>
          </a:p>
        </p:txBody>
      </p:sp>
    </p:spTree>
    <p:extLst>
      <p:ext uri="{BB962C8B-B14F-4D97-AF65-F5344CB8AC3E}">
        <p14:creationId xmlns:p14="http://schemas.microsoft.com/office/powerpoint/2010/main" val="924734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顺序图中的对象可类图中的对象的定义是一致的</a:t>
            </a:r>
            <a:endParaRPr kumimoji="1" lang="en-US" altLang="zh-CN" dirty="0" smtClean="0"/>
          </a:p>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4</a:t>
            </a:fld>
            <a:endParaRPr lang="zh-CN" altLang="en-US"/>
          </a:p>
        </p:txBody>
      </p:sp>
    </p:spTree>
    <p:extLst>
      <p:ext uri="{BB962C8B-B14F-4D97-AF65-F5344CB8AC3E}">
        <p14:creationId xmlns:p14="http://schemas.microsoft.com/office/powerpoint/2010/main" val="515850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三种命名方式按照图上介绍就行了</a:t>
            </a:r>
            <a:endParaRPr kumimoji="1" lang="en-US" altLang="zh-CN" dirty="0" smtClean="0"/>
          </a:p>
          <a:p>
            <a:r>
              <a:rPr kumimoji="1" lang="zh-CN" altLang="en-US" dirty="0" smtClean="0"/>
              <a:t>第三个命名方式补充：类图只显示类名不显示对象名，就是表示它是一个匿名对象</a:t>
            </a:r>
            <a:endParaRPr kumimoji="1" lang="en-US" altLang="zh-CN" dirty="0" smtClean="0"/>
          </a:p>
          <a:p>
            <a:r>
              <a:rPr kumimoji="1" lang="zh-CN" altLang="en-US" dirty="0" smtClean="0"/>
              <a:t>命名的图补充</a:t>
            </a:r>
            <a:r>
              <a:rPr kumimoji="1" lang="en-US" altLang="zh-CN" dirty="0" smtClean="0"/>
              <a:t>:</a:t>
            </a:r>
            <a:r>
              <a:rPr kumimoji="1" lang="zh-CN" altLang="en-US" dirty="0" smtClean="0"/>
              <a:t>虚线代表生命线，就是下一页要讲的</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5</a:t>
            </a:fld>
            <a:endParaRPr lang="zh-CN" altLang="en-US"/>
          </a:p>
        </p:txBody>
      </p:sp>
    </p:spTree>
    <p:extLst>
      <p:ext uri="{BB962C8B-B14F-4D97-AF65-F5344CB8AC3E}">
        <p14:creationId xmlns:p14="http://schemas.microsoft.com/office/powerpoint/2010/main" val="3946137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Object2</a:t>
            </a:r>
            <a:r>
              <a:rPr kumimoji="1" lang="zh-CN" altLang="en-US" dirty="0" smtClean="0"/>
              <a:t>下的白色长条代表激活期，下一页会讲到</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6</a:t>
            </a:fld>
            <a:endParaRPr lang="zh-CN" altLang="en-US"/>
          </a:p>
        </p:txBody>
      </p:sp>
    </p:spTree>
    <p:extLst>
      <p:ext uri="{BB962C8B-B14F-4D97-AF65-F5344CB8AC3E}">
        <p14:creationId xmlns:p14="http://schemas.microsoft.com/office/powerpoint/2010/main" val="1743144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Object2</a:t>
            </a:r>
            <a:r>
              <a:rPr kumimoji="1" lang="zh-CN" altLang="en-US" dirty="0" smtClean="0"/>
              <a:t>下的白色长条代表激活期，下一页会讲到</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7</a:t>
            </a:fld>
            <a:endParaRPr lang="zh-CN" altLang="en-US"/>
          </a:p>
        </p:txBody>
      </p:sp>
    </p:spTree>
    <p:extLst>
      <p:ext uri="{BB962C8B-B14F-4D97-AF65-F5344CB8AC3E}">
        <p14:creationId xmlns:p14="http://schemas.microsoft.com/office/powerpoint/2010/main" val="562362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同步消息（</a:t>
            </a:r>
            <a:r>
              <a:rPr kumimoji="1" lang="en-US" altLang="zh-CN" dirty="0" smtClean="0"/>
              <a:t>Synchronous Message</a:t>
            </a:r>
            <a:r>
              <a:rPr kumimoji="1" lang="zh-CN" altLang="en-US" dirty="0" smtClean="0"/>
              <a:t>）</a:t>
            </a:r>
            <a:endParaRPr kumimoji="1" lang="en-US" altLang="zh-CN" dirty="0" smtClean="0"/>
          </a:p>
          <a:p>
            <a:r>
              <a:rPr kumimoji="1" lang="zh-CN" altLang="en-US" dirty="0" smtClean="0"/>
              <a:t>异步消息（</a:t>
            </a:r>
            <a:r>
              <a:rPr kumimoji="1" lang="en-US" altLang="zh-CN" dirty="0" smtClean="0"/>
              <a:t>Asynchronous Message</a:t>
            </a:r>
            <a:r>
              <a:rPr kumimoji="1" lang="zh-CN" altLang="en-US" dirty="0" smtClean="0"/>
              <a:t>）</a:t>
            </a:r>
            <a:endParaRPr kumimoji="1" lang="en-US" altLang="zh-CN" dirty="0" smtClean="0"/>
          </a:p>
          <a:p>
            <a:r>
              <a:rPr kumimoji="1" lang="zh-CN" altLang="en-US" dirty="0" smtClean="0"/>
              <a:t>返回消息（</a:t>
            </a:r>
            <a:r>
              <a:rPr kumimoji="1" lang="en-US" altLang="zh-CN" dirty="0" smtClean="0"/>
              <a:t>Return Message</a:t>
            </a:r>
            <a:r>
              <a:rPr kumimoji="1" lang="zh-CN" altLang="en-US" dirty="0" smtClean="0"/>
              <a:t>）</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8</a:t>
            </a:fld>
            <a:endParaRPr lang="zh-CN" altLang="en-US"/>
          </a:p>
        </p:txBody>
      </p:sp>
    </p:spTree>
    <p:extLst>
      <p:ext uri="{BB962C8B-B14F-4D97-AF65-F5344CB8AC3E}">
        <p14:creationId xmlns:p14="http://schemas.microsoft.com/office/powerpoint/2010/main" val="3252364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9</a:t>
            </a:fld>
            <a:endParaRPr lang="zh-CN" altLang="en-US"/>
          </a:p>
        </p:txBody>
      </p:sp>
    </p:spTree>
    <p:extLst>
      <p:ext uri="{BB962C8B-B14F-4D97-AF65-F5344CB8AC3E}">
        <p14:creationId xmlns:p14="http://schemas.microsoft.com/office/powerpoint/2010/main" val="3681198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cstate="print">
            <a:lum/>
          </a:blip>
          <a:srcRect/>
          <a:stretch>
            <a:fillRect t="-6000" b="-6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954107" cy="400110"/>
          </a:xfrm>
          <a:prstGeom prst="rect">
            <a:avLst/>
          </a:prstGeom>
        </p:spPr>
        <p:txBody>
          <a:bodyPr wrap="none">
            <a:spAutoFit/>
          </a:bodyPr>
          <a:lstStyle/>
          <a:p>
            <a:r>
              <a:rPr lang="zh-CN" altLang="en-US" sz="2000" dirty="0" smtClean="0"/>
              <a:t>顺序图</a:t>
            </a:r>
            <a:endParaRPr lang="zh-CN" altLang="en-US"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9" name="矩形 8"/>
          <p:cNvSpPr/>
          <p:nvPr/>
        </p:nvSpPr>
        <p:spPr>
          <a:xfrm>
            <a:off x="1226820" y="1469207"/>
            <a:ext cx="5314275" cy="707886"/>
          </a:xfrm>
          <a:prstGeom prst="rect">
            <a:avLst/>
          </a:prstGeom>
        </p:spPr>
        <p:txBody>
          <a:bodyPr wrap="none">
            <a:spAutoFit/>
          </a:bodyPr>
          <a:lstStyle/>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顺序</a:t>
            </a:r>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图描述了对象之间动态的交互关系，</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主要体现对象之间进行消息传递的</a:t>
            </a:r>
            <a:r>
              <a:rPr lang="zh-CN" altLang="en-US" sz="2000" dirty="0" smtClean="0">
                <a:solidFill>
                  <a:srgbClr val="FF0000"/>
                </a:solidFill>
                <a:latin typeface="黑体" panose="02010609060101010101" pitchFamily="49" charset="-122"/>
                <a:ea typeface="黑体" panose="02010609060101010101" pitchFamily="49" charset="-122"/>
              </a:rPr>
              <a:t>时间顺序</a:t>
            </a:r>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1" name="矩形 10"/>
          <p:cNvSpPr/>
          <p:nvPr/>
        </p:nvSpPr>
        <p:spPr>
          <a:xfrm>
            <a:off x="1344023" y="3008973"/>
            <a:ext cx="5314275" cy="707886"/>
          </a:xfrm>
          <a:prstGeom prst="rect">
            <a:avLst/>
          </a:prstGeom>
        </p:spPr>
        <p:txBody>
          <a:bodyPr wrap="none">
            <a:spAutoFit/>
          </a:bodyPr>
          <a:lstStyle/>
          <a:p>
            <a:r>
              <a:rPr lang="zh-CN" altLang="en-US" sz="2000" dirty="0" smtClean="0">
                <a:solidFill>
                  <a:srgbClr val="FF0000"/>
                </a:solidFill>
                <a:latin typeface="黑体" panose="02010609060101010101" pitchFamily="49" charset="-122"/>
                <a:ea typeface="黑体" panose="02010609060101010101" pitchFamily="49" charset="-122"/>
              </a:rPr>
              <a:t>横向轴</a:t>
            </a:r>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代表了再协作中各独立对象的</a:t>
            </a:r>
            <a:r>
              <a:rPr lang="zh-CN" altLang="en-US" sz="2000" dirty="0" smtClean="0">
                <a:latin typeface="黑体" panose="02010609060101010101" pitchFamily="49" charset="-122"/>
                <a:ea typeface="黑体" panose="02010609060101010101" pitchFamily="49" charset="-122"/>
              </a:rPr>
              <a:t>类元</a:t>
            </a:r>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角色</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smtClean="0">
                <a:solidFill>
                  <a:srgbClr val="FF0000"/>
                </a:solidFill>
                <a:latin typeface="黑体" panose="02010609060101010101" pitchFamily="49" charset="-122"/>
                <a:ea typeface="黑体" panose="02010609060101010101" pitchFamily="49" charset="-122"/>
              </a:rPr>
              <a:t>纵向轴</a:t>
            </a:r>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是时间轴，时间沿竖线向下延伸</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0722" y="848458"/>
            <a:ext cx="6312632" cy="522126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954107" cy="400110"/>
          </a:xfrm>
          <a:prstGeom prst="rect">
            <a:avLst/>
          </a:prstGeom>
        </p:spPr>
        <p:txBody>
          <a:bodyPr wrap="none">
            <a:spAutoFit/>
          </a:bodyPr>
          <a:lstStyle/>
          <a:p>
            <a:r>
              <a:rPr lang="zh-CN" altLang="en-US" sz="2000" dirty="0" smtClean="0"/>
              <a:t>顺序图</a:t>
            </a:r>
            <a:endParaRPr lang="zh-CN" altLang="en-US"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602583" y="1366365"/>
            <a:ext cx="700833" cy="400110"/>
          </a:xfrm>
          <a:prstGeom prst="rect">
            <a:avLst/>
          </a:prstGeom>
        </p:spPr>
        <p:txBody>
          <a:bodyPr wrap="none">
            <a:spAutoFit/>
          </a:bodyPr>
          <a:lstStyle/>
          <a:p>
            <a:r>
              <a:rPr lang="zh-CN" altLang="en-US" sz="2000" b="1" dirty="0">
                <a:solidFill>
                  <a:schemeClr val="tx1">
                    <a:lumMod val="75000"/>
                    <a:lumOff val="25000"/>
                  </a:schemeClr>
                </a:solidFill>
                <a:latin typeface="黑体" panose="02010609060101010101" pitchFamily="49" charset="-122"/>
                <a:ea typeface="黑体" panose="02010609060101010101" pitchFamily="49" charset="-122"/>
              </a:rPr>
              <a:t>约束</a:t>
            </a:r>
            <a:endParaRPr lang="en-US" altLang="zh-CN" sz="2000" b="1" dirty="0" smtClean="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1" name="矩形 10"/>
          <p:cNvSpPr/>
          <p:nvPr/>
        </p:nvSpPr>
        <p:spPr>
          <a:xfrm>
            <a:off x="9438290" y="5924855"/>
            <a:ext cx="1800493" cy="307777"/>
          </a:xfrm>
          <a:prstGeom prst="rect">
            <a:avLst/>
          </a:prstGeom>
        </p:spPr>
        <p:txBody>
          <a:bodyPr wrap="none">
            <a:spAutoFit/>
          </a:bodyPr>
          <a:lstStyle/>
          <a:p>
            <a:r>
              <a:rPr lang="en-US" altLang="zh-CN" sz="1400"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smtClean="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smtClean="0">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smtClean="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2" name="矩形 11"/>
          <p:cNvSpPr/>
          <p:nvPr/>
        </p:nvSpPr>
        <p:spPr>
          <a:xfrm>
            <a:off x="210133" y="2026117"/>
            <a:ext cx="4544834" cy="2554545"/>
          </a:xfrm>
          <a:prstGeom prst="rect">
            <a:avLst/>
          </a:prstGeom>
        </p:spPr>
        <p:txBody>
          <a:bodyPr wrap="none">
            <a:spAutoFit/>
          </a:bodyPr>
          <a:lstStyle/>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在</a:t>
            </a:r>
            <a:r>
              <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rPr>
              <a:t>UML2.0</a:t>
            </a:r>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中</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这种约束被称为组合片段</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这种片段一共有</a:t>
            </a:r>
            <a:r>
              <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rPr>
              <a:t>12</a:t>
            </a:r>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中类型</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使用组合片段机制可以为顺序图增加一</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定程度的处理逻辑。</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2332" y="448348"/>
            <a:ext cx="7555555" cy="5358730"/>
          </a:xfrm>
          <a:prstGeom prst="rect">
            <a:avLst/>
          </a:prstGeom>
        </p:spPr>
      </p:pic>
    </p:spTree>
    <p:extLst>
      <p:ext uri="{BB962C8B-B14F-4D97-AF65-F5344CB8AC3E}">
        <p14:creationId xmlns:p14="http://schemas.microsoft.com/office/powerpoint/2010/main" val="3535431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954107" cy="400110"/>
          </a:xfrm>
          <a:prstGeom prst="rect">
            <a:avLst/>
          </a:prstGeom>
        </p:spPr>
        <p:txBody>
          <a:bodyPr wrap="none">
            <a:spAutoFit/>
          </a:bodyPr>
          <a:lstStyle/>
          <a:p>
            <a:r>
              <a:rPr lang="zh-CN" altLang="en-US" sz="2000" dirty="0" smtClean="0"/>
              <a:t>顺序图</a:t>
            </a:r>
            <a:endParaRPr lang="zh-CN" altLang="en-US"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602583" y="1366365"/>
            <a:ext cx="2122697" cy="400110"/>
          </a:xfrm>
          <a:prstGeom prst="rect">
            <a:avLst/>
          </a:prstGeom>
        </p:spPr>
        <p:txBody>
          <a:bodyPr wrap="none">
            <a:spAutoFit/>
          </a:bodyPr>
          <a:lstStyle/>
          <a:p>
            <a:r>
              <a:rPr lang="en-US" altLang="zh-CN" sz="2000" b="1" dirty="0" smtClean="0">
                <a:solidFill>
                  <a:schemeClr val="tx1">
                    <a:lumMod val="75000"/>
                    <a:lumOff val="25000"/>
                  </a:schemeClr>
                </a:solidFill>
                <a:latin typeface="黑体" panose="02010609060101010101" pitchFamily="49" charset="-122"/>
                <a:ea typeface="黑体" panose="02010609060101010101" pitchFamily="49" charset="-122"/>
              </a:rPr>
              <a:t>ATM</a:t>
            </a:r>
            <a:r>
              <a:rPr lang="zh-CN" altLang="en-US" sz="2000" b="1" dirty="0" smtClean="0">
                <a:solidFill>
                  <a:schemeClr val="tx1">
                    <a:lumMod val="75000"/>
                    <a:lumOff val="25000"/>
                  </a:schemeClr>
                </a:solidFill>
                <a:latin typeface="黑体" panose="02010609060101010101" pitchFamily="49" charset="-122"/>
                <a:ea typeface="黑体" panose="02010609060101010101" pitchFamily="49" charset="-122"/>
              </a:rPr>
              <a:t>登录的顺序图</a:t>
            </a:r>
            <a:endParaRPr lang="en-US" altLang="zh-CN" sz="2000" b="1" dirty="0" smtClean="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1" name="矩形 10"/>
          <p:cNvSpPr/>
          <p:nvPr/>
        </p:nvSpPr>
        <p:spPr>
          <a:xfrm>
            <a:off x="7429158" y="6334780"/>
            <a:ext cx="4762842" cy="523220"/>
          </a:xfrm>
          <a:prstGeom prst="rect">
            <a:avLst/>
          </a:prstGeom>
        </p:spPr>
        <p:txBody>
          <a:bodyPr wrap="none">
            <a:spAutoFit/>
          </a:bodyPr>
          <a:lstStyle/>
          <a:p>
            <a:r>
              <a:rPr lang="en-US" altLang="zh-CN" sz="1400"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smtClean="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smtClean="0">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smtClean="0">
              <a:solidFill>
                <a:schemeClr val="tx1">
                  <a:lumMod val="75000"/>
                  <a:lumOff val="25000"/>
                </a:schemeClr>
              </a:solidFill>
              <a:latin typeface="黑体" panose="02010609060101010101" pitchFamily="49" charset="-122"/>
              <a:ea typeface="黑体" panose="02010609060101010101" pitchFamily="49" charset="-122"/>
            </a:endParaRPr>
          </a:p>
          <a:p>
            <a:r>
              <a:rPr lang="en-US" altLang="zh-CN" sz="1400"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smtClean="0">
                <a:solidFill>
                  <a:schemeClr val="tx1">
                    <a:lumMod val="75000"/>
                    <a:lumOff val="25000"/>
                  </a:schemeClr>
                </a:solidFill>
                <a:latin typeface="黑体" panose="02010609060101010101" pitchFamily="49" charset="-122"/>
                <a:ea typeface="黑体" panose="02010609060101010101" pitchFamily="49" charset="-122"/>
              </a:rPr>
              <a:t>例子来自小崔</a:t>
            </a:r>
            <a:r>
              <a:rPr lang="en-US" altLang="zh-CN" sz="1400" dirty="0" smtClean="0">
                <a:solidFill>
                  <a:schemeClr val="tx1">
                    <a:lumMod val="75000"/>
                    <a:lumOff val="25000"/>
                  </a:schemeClr>
                </a:solidFill>
                <a:latin typeface="黑体" panose="02010609060101010101" pitchFamily="49" charset="-122"/>
                <a:ea typeface="黑体" panose="02010609060101010101" pitchFamily="49" charset="-122"/>
              </a:rPr>
              <a:t>_</a:t>
            </a:r>
            <a:r>
              <a:rPr lang="zh-CN" altLang="en-US" sz="1400" dirty="0" smtClean="0">
                <a:solidFill>
                  <a:schemeClr val="tx1">
                    <a:lumMod val="75000"/>
                    <a:lumOff val="25000"/>
                  </a:schemeClr>
                </a:solidFill>
                <a:latin typeface="黑体" panose="02010609060101010101" pitchFamily="49" charset="-122"/>
                <a:ea typeface="黑体" panose="02010609060101010101" pitchFamily="49" charset="-122"/>
              </a:rPr>
              <a:t>的</a:t>
            </a:r>
            <a:r>
              <a:rPr lang="en-US" altLang="zh-CN" sz="1400" dirty="0">
                <a:solidFill>
                  <a:schemeClr val="tx1">
                    <a:lumMod val="75000"/>
                    <a:lumOff val="25000"/>
                  </a:schemeClr>
                </a:solidFill>
                <a:latin typeface="黑体" panose="02010609060101010101" pitchFamily="49" charset="-122"/>
                <a:ea typeface="黑体" panose="02010609060101010101" pitchFamily="49" charset="-122"/>
              </a:rPr>
              <a:t>《UML </a:t>
            </a:r>
            <a:r>
              <a:rPr lang="zh-CN" altLang="en-US" sz="1400" dirty="0">
                <a:solidFill>
                  <a:schemeClr val="tx1">
                    <a:lumMod val="75000"/>
                    <a:lumOff val="25000"/>
                  </a:schemeClr>
                </a:solidFill>
                <a:latin typeface="黑体" panose="02010609060101010101" pitchFamily="49" charset="-122"/>
                <a:ea typeface="黑体" panose="02010609060101010101" pitchFamily="49" charset="-122"/>
              </a:rPr>
              <a:t>之 顺序图</a:t>
            </a:r>
            <a:r>
              <a:rPr lang="en-US" altLang="zh-CN" sz="1400" dirty="0">
                <a:solidFill>
                  <a:schemeClr val="tx1">
                    <a:lumMod val="75000"/>
                    <a:lumOff val="25000"/>
                  </a:schemeClr>
                </a:solidFill>
                <a:latin typeface="黑体" panose="02010609060101010101" pitchFamily="49" charset="-122"/>
                <a:ea typeface="黑体" panose="02010609060101010101" pitchFamily="49" charset="-122"/>
              </a:rPr>
              <a:t>(Sequence Diagram)》</a:t>
            </a:r>
            <a:endParaRPr lang="en-US" altLang="zh-CN" sz="1400" dirty="0" smtClean="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8530" y="-394137"/>
            <a:ext cx="9248641" cy="6858000"/>
          </a:xfrm>
          <a:prstGeom prst="rect">
            <a:avLst/>
          </a:prstGeom>
        </p:spPr>
      </p:pic>
    </p:spTree>
    <p:extLst>
      <p:ext uri="{BB962C8B-B14F-4D97-AF65-F5344CB8AC3E}">
        <p14:creationId xmlns:p14="http://schemas.microsoft.com/office/powerpoint/2010/main" val="539056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954107" cy="400110"/>
          </a:xfrm>
          <a:prstGeom prst="rect">
            <a:avLst/>
          </a:prstGeom>
        </p:spPr>
        <p:txBody>
          <a:bodyPr wrap="none">
            <a:spAutoFit/>
          </a:bodyPr>
          <a:lstStyle/>
          <a:p>
            <a:r>
              <a:rPr lang="zh-CN" altLang="en-US" sz="2000" dirty="0" smtClean="0"/>
              <a:t>顺序图</a:t>
            </a:r>
            <a:endParaRPr lang="zh-CN" altLang="en-US"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9" name="矩形 8"/>
          <p:cNvSpPr/>
          <p:nvPr/>
        </p:nvSpPr>
        <p:spPr>
          <a:xfrm>
            <a:off x="1344023" y="1550860"/>
            <a:ext cx="6211957" cy="400110"/>
          </a:xfrm>
          <a:prstGeom prst="rect">
            <a:avLst/>
          </a:prstGeom>
        </p:spPr>
        <p:txBody>
          <a:bodyPr wrap="none">
            <a:spAutoFit/>
          </a:bodyPr>
          <a:lstStyle/>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在</a:t>
            </a:r>
            <a:r>
              <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rPr>
              <a:t>UML2.0</a:t>
            </a:r>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中，对于顺序图做出了以下</a:t>
            </a:r>
            <a:r>
              <a:rPr lang="zh-CN" altLang="en-US" sz="2000" dirty="0" smtClean="0">
                <a:solidFill>
                  <a:srgbClr val="FF0000"/>
                </a:solidFill>
                <a:latin typeface="黑体" panose="02010609060101010101" pitchFamily="49" charset="-122"/>
                <a:ea typeface="黑体" panose="02010609060101010101" pitchFamily="49" charset="-122"/>
              </a:rPr>
              <a:t>三大方面</a:t>
            </a:r>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的改进</a:t>
            </a:r>
            <a:r>
              <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rPr>
              <a:t>:</a:t>
            </a:r>
          </a:p>
        </p:txBody>
      </p:sp>
      <p:sp>
        <p:nvSpPr>
          <p:cNvPr id="7" name="矩形 6"/>
          <p:cNvSpPr/>
          <p:nvPr/>
        </p:nvSpPr>
        <p:spPr>
          <a:xfrm>
            <a:off x="1344023" y="2453317"/>
            <a:ext cx="4801314" cy="400110"/>
          </a:xfrm>
          <a:prstGeom prst="rect">
            <a:avLst/>
          </a:prstGeom>
        </p:spPr>
        <p:txBody>
          <a:bodyPr wrap="none">
            <a:spAutoFit/>
          </a:bodyPr>
          <a:lstStyle/>
          <a:p>
            <a:r>
              <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rPr>
              <a:t>1.</a:t>
            </a:r>
            <a:r>
              <a:rPr kumimoji="1" lang="zh-CN" altLang="en-US" sz="2000" dirty="0"/>
              <a:t>允许顺序图中明确的表达分支判断逻辑</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8" name="矩形 7"/>
          <p:cNvSpPr/>
          <p:nvPr/>
        </p:nvSpPr>
        <p:spPr>
          <a:xfrm>
            <a:off x="1344023" y="3355774"/>
            <a:ext cx="5679760" cy="400110"/>
          </a:xfrm>
          <a:prstGeom prst="rect">
            <a:avLst/>
          </a:prstGeom>
        </p:spPr>
        <p:txBody>
          <a:bodyPr wrap="none">
            <a:spAutoFit/>
          </a:bodyPr>
          <a:lstStyle/>
          <a:p>
            <a:r>
              <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rPr>
              <a:t>2.</a:t>
            </a:r>
            <a:r>
              <a:rPr kumimoji="1" lang="zh-CN" altLang="en-US" sz="2000" dirty="0"/>
              <a:t>允许“纵向”与“横向”的对顺序图进行拆分与引用</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0" name="矩形 9"/>
          <p:cNvSpPr/>
          <p:nvPr/>
        </p:nvSpPr>
        <p:spPr>
          <a:xfrm>
            <a:off x="1352275" y="4258231"/>
            <a:ext cx="9857186" cy="400110"/>
          </a:xfrm>
          <a:prstGeom prst="rect">
            <a:avLst/>
          </a:prstGeom>
        </p:spPr>
        <p:txBody>
          <a:bodyPr wrap="none">
            <a:spAutoFit/>
          </a:bodyPr>
          <a:lstStyle/>
          <a:p>
            <a:r>
              <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rPr>
              <a:t>3.</a:t>
            </a:r>
            <a:r>
              <a:rPr kumimoji="1" lang="zh-CN" altLang="en-US" sz="2000" dirty="0"/>
              <a:t>提供了一种新图</a:t>
            </a:r>
            <a:r>
              <a:rPr kumimoji="1" lang="zh-CN" altLang="en-US" sz="2000" dirty="0" smtClean="0"/>
              <a:t>，叫“交互概况图”</a:t>
            </a:r>
            <a:r>
              <a:rPr kumimoji="1" lang="zh-CN" altLang="en-US" sz="2000" dirty="0"/>
              <a:t>，可以直观的表达一组相关顺序图之间的转向逻辑</a:t>
            </a:r>
            <a:endParaRPr kumimoji="1" lang="zh-CN" altLang="en-US" sz="2000" dirty="0"/>
          </a:p>
        </p:txBody>
      </p:sp>
    </p:spTree>
    <p:extLst>
      <p:ext uri="{BB962C8B-B14F-4D97-AF65-F5344CB8AC3E}">
        <p14:creationId xmlns:p14="http://schemas.microsoft.com/office/powerpoint/2010/main" val="4068994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954107" cy="400110"/>
          </a:xfrm>
          <a:prstGeom prst="rect">
            <a:avLst/>
          </a:prstGeom>
        </p:spPr>
        <p:txBody>
          <a:bodyPr wrap="none">
            <a:spAutoFit/>
          </a:bodyPr>
          <a:lstStyle/>
          <a:p>
            <a:r>
              <a:rPr lang="zh-CN" altLang="en-US" sz="2000" dirty="0" smtClean="0"/>
              <a:t>顺序图</a:t>
            </a:r>
            <a:endParaRPr lang="zh-CN" altLang="en-US"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9" name="矩形 8"/>
          <p:cNvSpPr/>
          <p:nvPr/>
        </p:nvSpPr>
        <p:spPr>
          <a:xfrm>
            <a:off x="1344023" y="1550860"/>
            <a:ext cx="7622600" cy="400110"/>
          </a:xfrm>
          <a:prstGeom prst="rect">
            <a:avLst/>
          </a:prstGeom>
        </p:spPr>
        <p:txBody>
          <a:bodyPr wrap="none">
            <a:spAutoFit/>
          </a:bodyPr>
          <a:lstStyle/>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在顺序图中的建模元素主要有：角色、对象、生命线、激活、消息</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1352275" y="2453317"/>
            <a:ext cx="954107" cy="400110"/>
          </a:xfrm>
          <a:prstGeom prst="rect">
            <a:avLst/>
          </a:prstGeom>
        </p:spPr>
        <p:txBody>
          <a:bodyPr wrap="none">
            <a:spAutoFit/>
          </a:bodyPr>
          <a:lstStyle/>
          <a:p>
            <a:r>
              <a:rPr lang="en-US" altLang="zh-CN" sz="2000" b="1" dirty="0" smtClean="0">
                <a:solidFill>
                  <a:schemeClr val="tx1">
                    <a:lumMod val="75000"/>
                    <a:lumOff val="25000"/>
                  </a:schemeClr>
                </a:solidFill>
                <a:latin typeface="黑体" panose="02010609060101010101" pitchFamily="49" charset="-122"/>
                <a:ea typeface="黑体" panose="02010609060101010101" pitchFamily="49" charset="-122"/>
              </a:rPr>
              <a:t>1.</a:t>
            </a:r>
            <a:r>
              <a:rPr lang="zh-CN" altLang="en-US" sz="2000" b="1" dirty="0" smtClean="0">
                <a:solidFill>
                  <a:schemeClr val="tx1">
                    <a:lumMod val="75000"/>
                    <a:lumOff val="25000"/>
                  </a:schemeClr>
                </a:solidFill>
                <a:latin typeface="黑体" panose="02010609060101010101" pitchFamily="49" charset="-122"/>
                <a:ea typeface="黑体" panose="02010609060101010101" pitchFamily="49" charset="-122"/>
              </a:rPr>
              <a:t>角色</a:t>
            </a:r>
            <a:endParaRPr lang="en-US" altLang="zh-CN" sz="2000" b="1" dirty="0" smtClean="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8" name="矩形 7"/>
          <p:cNvSpPr/>
          <p:nvPr/>
        </p:nvSpPr>
        <p:spPr>
          <a:xfrm>
            <a:off x="1344023" y="3588434"/>
            <a:ext cx="4801314" cy="400110"/>
          </a:xfrm>
          <a:prstGeom prst="rect">
            <a:avLst/>
          </a:prstGeom>
        </p:spPr>
        <p:txBody>
          <a:bodyPr wrap="none">
            <a:spAutoFit/>
          </a:bodyPr>
          <a:lstStyle/>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角色可以是人或其他的系统或者其子系统</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288" y="2290076"/>
            <a:ext cx="3047619" cy="2996825"/>
          </a:xfrm>
          <a:prstGeom prst="rect">
            <a:avLst/>
          </a:prstGeom>
        </p:spPr>
      </p:pic>
      <p:sp>
        <p:nvSpPr>
          <p:cNvPr id="11" name="矩形 10"/>
          <p:cNvSpPr/>
          <p:nvPr/>
        </p:nvSpPr>
        <p:spPr>
          <a:xfrm>
            <a:off x="8257916" y="5133012"/>
            <a:ext cx="1800493" cy="307777"/>
          </a:xfrm>
          <a:prstGeom prst="rect">
            <a:avLst/>
          </a:prstGeom>
        </p:spPr>
        <p:txBody>
          <a:bodyPr wrap="none">
            <a:spAutoFit/>
          </a:bodyPr>
          <a:lstStyle/>
          <a:p>
            <a:r>
              <a:rPr lang="en-US" altLang="zh-CN" sz="1400"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smtClean="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smtClean="0">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smtClean="0">
              <a:solidFill>
                <a:schemeClr val="tx1">
                  <a:lumMod val="75000"/>
                  <a:lumOff val="2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11736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954107" cy="400110"/>
          </a:xfrm>
          <a:prstGeom prst="rect">
            <a:avLst/>
          </a:prstGeom>
        </p:spPr>
        <p:txBody>
          <a:bodyPr wrap="none">
            <a:spAutoFit/>
          </a:bodyPr>
          <a:lstStyle/>
          <a:p>
            <a:r>
              <a:rPr lang="zh-CN" altLang="en-US" sz="2000" dirty="0" smtClean="0"/>
              <a:t>顺序图</a:t>
            </a:r>
            <a:endParaRPr lang="zh-CN" altLang="en-US"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602583" y="1366365"/>
            <a:ext cx="960519" cy="400110"/>
          </a:xfrm>
          <a:prstGeom prst="rect">
            <a:avLst/>
          </a:prstGeom>
        </p:spPr>
        <p:txBody>
          <a:bodyPr wrap="none">
            <a:spAutoFit/>
          </a:bodyPr>
          <a:lstStyle/>
          <a:p>
            <a:r>
              <a:rPr lang="en-US" altLang="zh-CN" sz="2000" b="1" dirty="0" smtClean="0">
                <a:solidFill>
                  <a:schemeClr val="tx1">
                    <a:lumMod val="75000"/>
                    <a:lumOff val="25000"/>
                  </a:schemeClr>
                </a:solidFill>
                <a:latin typeface="黑体" panose="02010609060101010101" pitchFamily="49" charset="-122"/>
                <a:ea typeface="黑体" panose="02010609060101010101" pitchFamily="49" charset="-122"/>
              </a:rPr>
              <a:t>2.</a:t>
            </a:r>
            <a:r>
              <a:rPr lang="zh-CN" altLang="en-US" sz="2000" b="1" dirty="0" smtClean="0">
                <a:solidFill>
                  <a:schemeClr val="tx1">
                    <a:lumMod val="75000"/>
                    <a:lumOff val="25000"/>
                  </a:schemeClr>
                </a:solidFill>
                <a:latin typeface="黑体" panose="02010609060101010101" pitchFamily="49" charset="-122"/>
                <a:ea typeface="黑体" panose="02010609060101010101" pitchFamily="49" charset="-122"/>
              </a:rPr>
              <a:t>对象</a:t>
            </a:r>
            <a:endParaRPr lang="en-US" altLang="zh-CN" sz="2000" b="1" dirty="0" smtClean="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8" name="矩形 7"/>
          <p:cNvSpPr/>
          <p:nvPr/>
        </p:nvSpPr>
        <p:spPr>
          <a:xfrm>
            <a:off x="602583" y="2136188"/>
            <a:ext cx="6083717" cy="400110"/>
          </a:xfrm>
          <a:prstGeom prst="rect">
            <a:avLst/>
          </a:prstGeom>
        </p:spPr>
        <p:txBody>
          <a:bodyPr wrap="none">
            <a:spAutoFit/>
          </a:bodyPr>
          <a:lstStyle/>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对象指的是一个单独的、可确认的物体、单元或实体</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1" name="矩形 10"/>
          <p:cNvSpPr/>
          <p:nvPr/>
        </p:nvSpPr>
        <p:spPr>
          <a:xfrm>
            <a:off x="8776138" y="4313205"/>
            <a:ext cx="1800493" cy="307777"/>
          </a:xfrm>
          <a:prstGeom prst="rect">
            <a:avLst/>
          </a:prstGeom>
        </p:spPr>
        <p:txBody>
          <a:bodyPr wrap="none">
            <a:spAutoFit/>
          </a:bodyPr>
          <a:lstStyle/>
          <a:p>
            <a:r>
              <a:rPr lang="en-US" altLang="zh-CN" sz="1400"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smtClean="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smtClean="0">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smtClean="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0" name="矩形 9"/>
          <p:cNvSpPr/>
          <p:nvPr/>
        </p:nvSpPr>
        <p:spPr>
          <a:xfrm>
            <a:off x="602583" y="2815763"/>
            <a:ext cx="4288353" cy="400110"/>
          </a:xfrm>
          <a:prstGeom prst="rect">
            <a:avLst/>
          </a:prstGeom>
        </p:spPr>
        <p:txBody>
          <a:bodyPr wrap="none">
            <a:spAutoFit/>
          </a:bodyPr>
          <a:lstStyle/>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它们之间可以按照时间顺序进行交互</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2" name="矩形 11"/>
          <p:cNvSpPr/>
          <p:nvPr/>
        </p:nvSpPr>
        <p:spPr>
          <a:xfrm>
            <a:off x="602583" y="3585586"/>
            <a:ext cx="4288353" cy="400110"/>
          </a:xfrm>
          <a:prstGeom prst="rect">
            <a:avLst/>
          </a:prstGeom>
        </p:spPr>
        <p:txBody>
          <a:bodyPr wrap="none">
            <a:spAutoFit/>
          </a:bodyPr>
          <a:lstStyle/>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用矩阵框来表示，对象名带有下划线</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3281" y="2080934"/>
            <a:ext cx="2285714" cy="1904762"/>
          </a:xfrm>
          <a:prstGeom prst="rect">
            <a:avLst/>
          </a:prstGeom>
        </p:spPr>
      </p:pic>
    </p:spTree>
    <p:extLst>
      <p:ext uri="{BB962C8B-B14F-4D97-AF65-F5344CB8AC3E}">
        <p14:creationId xmlns:p14="http://schemas.microsoft.com/office/powerpoint/2010/main" val="977777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954107" cy="400110"/>
          </a:xfrm>
          <a:prstGeom prst="rect">
            <a:avLst/>
          </a:prstGeom>
        </p:spPr>
        <p:txBody>
          <a:bodyPr wrap="none">
            <a:spAutoFit/>
          </a:bodyPr>
          <a:lstStyle/>
          <a:p>
            <a:r>
              <a:rPr lang="zh-CN" altLang="en-US" sz="2000" dirty="0" smtClean="0"/>
              <a:t>顺序图</a:t>
            </a:r>
            <a:endParaRPr lang="zh-CN" altLang="en-US"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602583" y="1366365"/>
            <a:ext cx="2765501" cy="400110"/>
          </a:xfrm>
          <a:prstGeom prst="rect">
            <a:avLst/>
          </a:prstGeom>
        </p:spPr>
        <p:txBody>
          <a:bodyPr wrap="none">
            <a:spAutoFit/>
          </a:bodyPr>
          <a:lstStyle/>
          <a:p>
            <a:r>
              <a:rPr lang="zh-CN" altLang="en-US" sz="2000" b="1" dirty="0" smtClean="0">
                <a:solidFill>
                  <a:schemeClr val="tx1">
                    <a:lumMod val="75000"/>
                    <a:lumOff val="25000"/>
                  </a:schemeClr>
                </a:solidFill>
                <a:latin typeface="黑体" panose="02010609060101010101" pitchFamily="49" charset="-122"/>
                <a:ea typeface="黑体" panose="02010609060101010101" pitchFamily="49" charset="-122"/>
              </a:rPr>
              <a:t>对象有三种命名方式：</a:t>
            </a:r>
            <a:endParaRPr lang="en-US" altLang="zh-CN" sz="2000" b="1" dirty="0" smtClean="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1" name="矩形 10"/>
          <p:cNvSpPr/>
          <p:nvPr/>
        </p:nvSpPr>
        <p:spPr>
          <a:xfrm>
            <a:off x="9201807" y="3985696"/>
            <a:ext cx="1800493" cy="307777"/>
          </a:xfrm>
          <a:prstGeom prst="rect">
            <a:avLst/>
          </a:prstGeom>
        </p:spPr>
        <p:txBody>
          <a:bodyPr wrap="none">
            <a:spAutoFit/>
          </a:bodyPr>
          <a:lstStyle/>
          <a:p>
            <a:r>
              <a:rPr lang="en-US" altLang="zh-CN" sz="1400"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smtClean="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smtClean="0">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smtClean="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2" name="矩形 11"/>
          <p:cNvSpPr/>
          <p:nvPr/>
        </p:nvSpPr>
        <p:spPr>
          <a:xfrm>
            <a:off x="830527" y="4894124"/>
            <a:ext cx="7879080" cy="707886"/>
          </a:xfrm>
          <a:prstGeom prst="rect">
            <a:avLst/>
          </a:prstGeom>
        </p:spPr>
        <p:txBody>
          <a:bodyPr wrap="none">
            <a:spAutoFit/>
          </a:bodyPr>
          <a:lstStyle/>
          <a:p>
            <a:r>
              <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rPr>
              <a:t>1.</a:t>
            </a:r>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把交互频繁的对象尽可能靠拢</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r>
              <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rPr>
              <a:t>2.</a:t>
            </a:r>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把初始化整个交互活动的对象（有时是一个参与者）放置在最左边</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1087" y="1566420"/>
            <a:ext cx="7530158" cy="2158730"/>
          </a:xfrm>
          <a:prstGeom prst="rect">
            <a:avLst/>
          </a:prstGeom>
        </p:spPr>
      </p:pic>
      <p:sp>
        <p:nvSpPr>
          <p:cNvPr id="13" name="矩形 12"/>
          <p:cNvSpPr/>
          <p:nvPr/>
        </p:nvSpPr>
        <p:spPr>
          <a:xfrm>
            <a:off x="606481" y="3985696"/>
            <a:ext cx="1475084" cy="400110"/>
          </a:xfrm>
          <a:prstGeom prst="rect">
            <a:avLst/>
          </a:prstGeom>
        </p:spPr>
        <p:txBody>
          <a:bodyPr wrap="none">
            <a:spAutoFit/>
          </a:bodyPr>
          <a:lstStyle/>
          <a:p>
            <a:r>
              <a:rPr lang="zh-CN" altLang="en-US" sz="2000" b="1" dirty="0" smtClean="0">
                <a:solidFill>
                  <a:schemeClr val="tx1">
                    <a:lumMod val="75000"/>
                    <a:lumOff val="25000"/>
                  </a:schemeClr>
                </a:solidFill>
                <a:latin typeface="黑体" panose="02010609060101010101" pitchFamily="49" charset="-122"/>
                <a:ea typeface="黑体" panose="02010609060101010101" pitchFamily="49" charset="-122"/>
              </a:rPr>
              <a:t>两个原则：</a:t>
            </a:r>
            <a:endParaRPr lang="en-US" altLang="zh-CN" sz="2000" b="1" dirty="0" smtClean="0">
              <a:solidFill>
                <a:schemeClr val="tx1">
                  <a:lumMod val="75000"/>
                  <a:lumOff val="2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16758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954107" cy="400110"/>
          </a:xfrm>
          <a:prstGeom prst="rect">
            <a:avLst/>
          </a:prstGeom>
        </p:spPr>
        <p:txBody>
          <a:bodyPr wrap="none">
            <a:spAutoFit/>
          </a:bodyPr>
          <a:lstStyle/>
          <a:p>
            <a:r>
              <a:rPr lang="zh-CN" altLang="en-US" sz="2000" dirty="0" smtClean="0"/>
              <a:t>顺序图</a:t>
            </a:r>
            <a:endParaRPr lang="zh-CN" altLang="en-US"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602583" y="1366365"/>
            <a:ext cx="1218603" cy="400110"/>
          </a:xfrm>
          <a:prstGeom prst="rect">
            <a:avLst/>
          </a:prstGeom>
        </p:spPr>
        <p:txBody>
          <a:bodyPr wrap="none">
            <a:spAutoFit/>
          </a:bodyPr>
          <a:lstStyle/>
          <a:p>
            <a:r>
              <a:rPr lang="en-US" altLang="zh-CN" sz="20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000" b="1" dirty="0" smtClean="0">
                <a:solidFill>
                  <a:schemeClr val="tx1">
                    <a:lumMod val="75000"/>
                    <a:lumOff val="25000"/>
                  </a:schemeClr>
                </a:solidFill>
                <a:latin typeface="黑体" panose="02010609060101010101" pitchFamily="49" charset="-122"/>
                <a:ea typeface="黑体" panose="02010609060101010101" pitchFamily="49" charset="-122"/>
              </a:rPr>
              <a:t>生命线</a:t>
            </a:r>
            <a:endParaRPr lang="en-US" altLang="zh-CN" sz="2000" b="1" dirty="0" smtClean="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1" name="矩形 10"/>
          <p:cNvSpPr/>
          <p:nvPr/>
        </p:nvSpPr>
        <p:spPr>
          <a:xfrm>
            <a:off x="9438290" y="5924855"/>
            <a:ext cx="1800493" cy="307777"/>
          </a:xfrm>
          <a:prstGeom prst="rect">
            <a:avLst/>
          </a:prstGeom>
        </p:spPr>
        <p:txBody>
          <a:bodyPr wrap="none">
            <a:spAutoFit/>
          </a:bodyPr>
          <a:lstStyle/>
          <a:p>
            <a:r>
              <a:rPr lang="en-US" altLang="zh-CN" sz="1400"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smtClean="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smtClean="0">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smtClean="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2" name="矩形 11"/>
          <p:cNvSpPr/>
          <p:nvPr/>
        </p:nvSpPr>
        <p:spPr>
          <a:xfrm>
            <a:off x="830527" y="2026117"/>
            <a:ext cx="7879080" cy="2246769"/>
          </a:xfrm>
          <a:prstGeom prst="rect">
            <a:avLst/>
          </a:prstGeom>
        </p:spPr>
        <p:txBody>
          <a:bodyPr wrap="none">
            <a:spAutoFit/>
          </a:bodyPr>
          <a:lstStyle/>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生命线代表顺序图中对象在一段时间内的存在</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生命线在顺序图中表示为对象图标底部中心为重向下延伸的一条虚线</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2000" dirty="0" smtClean="0">
                <a:solidFill>
                  <a:srgbClr val="FF0000"/>
                </a:solidFill>
                <a:latin typeface="黑体" panose="02010609060101010101" pitchFamily="49" charset="-122"/>
                <a:ea typeface="黑体" panose="02010609060101010101" pitchFamily="49" charset="-122"/>
              </a:rPr>
              <a:t>在</a:t>
            </a:r>
            <a:r>
              <a:rPr lang="en-US" altLang="zh-CN" sz="2000" dirty="0" smtClean="0">
                <a:solidFill>
                  <a:srgbClr val="FF0000"/>
                </a:solidFill>
                <a:latin typeface="黑体" panose="02010609060101010101" pitchFamily="49" charset="-122"/>
                <a:ea typeface="黑体" panose="02010609060101010101" pitchFamily="49" charset="-122"/>
              </a:rPr>
              <a:t>UML2</a:t>
            </a:r>
            <a:r>
              <a:rPr lang="zh-CN" altLang="en-US" sz="2000" dirty="0" smtClean="0">
                <a:solidFill>
                  <a:srgbClr val="FF0000"/>
                </a:solidFill>
                <a:latin typeface="黑体" panose="02010609060101010101" pitchFamily="49" charset="-122"/>
                <a:ea typeface="黑体" panose="02010609060101010101" pitchFamily="49" charset="-122"/>
              </a:rPr>
              <a:t>的定义中生命线也可以用实线来表示</a:t>
            </a:r>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对象在生命线上有两种状态：</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	</a:t>
            </a:r>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休眠状态和激活状态</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1327" y="1366365"/>
            <a:ext cx="3873016" cy="4126984"/>
          </a:xfrm>
          <a:prstGeom prst="rect">
            <a:avLst/>
          </a:prstGeom>
        </p:spPr>
      </p:pic>
    </p:spTree>
    <p:extLst>
      <p:ext uri="{BB962C8B-B14F-4D97-AF65-F5344CB8AC3E}">
        <p14:creationId xmlns:p14="http://schemas.microsoft.com/office/powerpoint/2010/main" val="1692703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954107" cy="400110"/>
          </a:xfrm>
          <a:prstGeom prst="rect">
            <a:avLst/>
          </a:prstGeom>
        </p:spPr>
        <p:txBody>
          <a:bodyPr wrap="none">
            <a:spAutoFit/>
          </a:bodyPr>
          <a:lstStyle/>
          <a:p>
            <a:r>
              <a:rPr lang="zh-CN" altLang="en-US" sz="2000" dirty="0" smtClean="0"/>
              <a:t>顺序图</a:t>
            </a:r>
            <a:endParaRPr lang="zh-CN" altLang="en-US"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602583" y="1366365"/>
            <a:ext cx="1218603" cy="400110"/>
          </a:xfrm>
          <a:prstGeom prst="rect">
            <a:avLst/>
          </a:prstGeom>
        </p:spPr>
        <p:txBody>
          <a:bodyPr wrap="none">
            <a:spAutoFit/>
          </a:bodyPr>
          <a:lstStyle/>
          <a:p>
            <a:r>
              <a:rPr lang="en-US" altLang="zh-CN" sz="2000" b="1" dirty="0" smtClean="0">
                <a:solidFill>
                  <a:schemeClr val="tx1">
                    <a:lumMod val="75000"/>
                    <a:lumOff val="25000"/>
                  </a:schemeClr>
                </a:solidFill>
                <a:latin typeface="黑体" panose="02010609060101010101" pitchFamily="49" charset="-122"/>
                <a:ea typeface="黑体" panose="02010609060101010101" pitchFamily="49" charset="-122"/>
              </a:rPr>
              <a:t>4.</a:t>
            </a:r>
            <a:r>
              <a:rPr lang="zh-CN" altLang="en-US" sz="2000" b="1" dirty="0" smtClean="0">
                <a:solidFill>
                  <a:schemeClr val="tx1">
                    <a:lumMod val="75000"/>
                    <a:lumOff val="25000"/>
                  </a:schemeClr>
                </a:solidFill>
                <a:latin typeface="黑体" panose="02010609060101010101" pitchFamily="49" charset="-122"/>
                <a:ea typeface="黑体" panose="02010609060101010101" pitchFamily="49" charset="-122"/>
              </a:rPr>
              <a:t>激活期</a:t>
            </a:r>
            <a:endParaRPr lang="en-US" altLang="zh-CN" sz="2000" b="1" dirty="0" smtClean="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1" name="矩形 10"/>
          <p:cNvSpPr/>
          <p:nvPr/>
        </p:nvSpPr>
        <p:spPr>
          <a:xfrm>
            <a:off x="9438290" y="5924855"/>
            <a:ext cx="1800493" cy="307777"/>
          </a:xfrm>
          <a:prstGeom prst="rect">
            <a:avLst/>
          </a:prstGeom>
        </p:spPr>
        <p:txBody>
          <a:bodyPr wrap="none">
            <a:spAutoFit/>
          </a:bodyPr>
          <a:lstStyle/>
          <a:p>
            <a:r>
              <a:rPr lang="en-US" altLang="zh-CN" sz="1400"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smtClean="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smtClean="0">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smtClean="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2" name="矩形 11"/>
          <p:cNvSpPr/>
          <p:nvPr/>
        </p:nvSpPr>
        <p:spPr>
          <a:xfrm>
            <a:off x="830527" y="2026117"/>
            <a:ext cx="7366119" cy="1631216"/>
          </a:xfrm>
          <a:prstGeom prst="rect">
            <a:avLst/>
          </a:prstGeom>
        </p:spPr>
        <p:txBody>
          <a:bodyPr wrap="none">
            <a:spAutoFit/>
          </a:bodyPr>
          <a:lstStyle/>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激活期也被称为控制焦点</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代表顺序提中的对象执行一项操作的时期</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对象就是在激活条的顶部被激活，在完成自己的工作后被去激活</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3564" y="314138"/>
            <a:ext cx="4304762" cy="5358730"/>
          </a:xfrm>
          <a:prstGeom prst="rect">
            <a:avLst/>
          </a:prstGeom>
        </p:spPr>
      </p:pic>
    </p:spTree>
    <p:extLst>
      <p:ext uri="{BB962C8B-B14F-4D97-AF65-F5344CB8AC3E}">
        <p14:creationId xmlns:p14="http://schemas.microsoft.com/office/powerpoint/2010/main" val="636229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954107" cy="400110"/>
          </a:xfrm>
          <a:prstGeom prst="rect">
            <a:avLst/>
          </a:prstGeom>
        </p:spPr>
        <p:txBody>
          <a:bodyPr wrap="none">
            <a:spAutoFit/>
          </a:bodyPr>
          <a:lstStyle/>
          <a:p>
            <a:r>
              <a:rPr lang="zh-CN" altLang="en-US" sz="2000" dirty="0" smtClean="0"/>
              <a:t>顺序图</a:t>
            </a:r>
            <a:endParaRPr lang="zh-CN" altLang="en-US"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602583" y="1366365"/>
            <a:ext cx="960519" cy="400110"/>
          </a:xfrm>
          <a:prstGeom prst="rect">
            <a:avLst/>
          </a:prstGeom>
        </p:spPr>
        <p:txBody>
          <a:bodyPr wrap="none">
            <a:spAutoFit/>
          </a:bodyPr>
          <a:lstStyle/>
          <a:p>
            <a:r>
              <a:rPr lang="en-US" altLang="zh-CN" sz="2000" b="1" dirty="0">
                <a:solidFill>
                  <a:schemeClr val="tx1">
                    <a:lumMod val="75000"/>
                    <a:lumOff val="25000"/>
                  </a:schemeClr>
                </a:solidFill>
                <a:latin typeface="黑体" panose="02010609060101010101" pitchFamily="49" charset="-122"/>
                <a:ea typeface="黑体" panose="02010609060101010101" pitchFamily="49" charset="-122"/>
              </a:rPr>
              <a:t>5</a:t>
            </a:r>
            <a:r>
              <a:rPr lang="en-US" altLang="zh-CN" sz="2000" b="1"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2000" b="1" dirty="0" smtClean="0">
                <a:solidFill>
                  <a:schemeClr val="tx1">
                    <a:lumMod val="75000"/>
                    <a:lumOff val="25000"/>
                  </a:schemeClr>
                </a:solidFill>
                <a:latin typeface="黑体" panose="02010609060101010101" pitchFamily="49" charset="-122"/>
                <a:ea typeface="黑体" panose="02010609060101010101" pitchFamily="49" charset="-122"/>
              </a:rPr>
              <a:t>消息</a:t>
            </a:r>
            <a:endParaRPr lang="en-US" altLang="zh-CN" sz="2000" b="1" dirty="0" smtClean="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1" name="矩形 10"/>
          <p:cNvSpPr/>
          <p:nvPr/>
        </p:nvSpPr>
        <p:spPr>
          <a:xfrm>
            <a:off x="9438290" y="5924855"/>
            <a:ext cx="1800493" cy="307777"/>
          </a:xfrm>
          <a:prstGeom prst="rect">
            <a:avLst/>
          </a:prstGeom>
        </p:spPr>
        <p:txBody>
          <a:bodyPr wrap="none">
            <a:spAutoFit/>
          </a:bodyPr>
          <a:lstStyle/>
          <a:p>
            <a:r>
              <a:rPr lang="en-US" altLang="zh-CN" sz="1400"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smtClean="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smtClean="0">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smtClean="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2" name="矩形 11"/>
          <p:cNvSpPr/>
          <p:nvPr/>
        </p:nvSpPr>
        <p:spPr>
          <a:xfrm>
            <a:off x="830527" y="2026117"/>
            <a:ext cx="5827236" cy="4093428"/>
          </a:xfrm>
          <a:prstGeom prst="rect">
            <a:avLst/>
          </a:prstGeom>
        </p:spPr>
        <p:txBody>
          <a:bodyPr wrap="none">
            <a:spAutoFit/>
          </a:bodyPr>
          <a:lstStyle/>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消息是对象之间某种形式的通信</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用带有箭头的线并赋以消息表达是方式表示</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消息的类型可分为以下三种：</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r>
              <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rPr>
              <a:t>1.</a:t>
            </a:r>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同步消息</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只有当接收者做好接受准备了发送者才能发送消息</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rPr>
              <a:t>2.</a:t>
            </a:r>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异步消息</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无论接收者做没做好准备都可以发</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返回消息</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表示从过程调用返回，用</a:t>
            </a:r>
            <a:r>
              <a:rPr lang="zh-CN" altLang="en-US" sz="2000" dirty="0" smtClean="0">
                <a:solidFill>
                  <a:srgbClr val="FF0000"/>
                </a:solidFill>
                <a:latin typeface="黑体" panose="02010609060101010101" pitchFamily="49" charset="-122"/>
                <a:ea typeface="黑体" panose="02010609060101010101" pitchFamily="49" charset="-122"/>
              </a:rPr>
              <a:t>虚线</a:t>
            </a:r>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表示</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3564" y="314138"/>
            <a:ext cx="4304762" cy="5358730"/>
          </a:xfrm>
          <a:prstGeom prst="rect">
            <a:avLst/>
          </a:prstGeom>
        </p:spPr>
      </p:pic>
    </p:spTree>
    <p:extLst>
      <p:ext uri="{BB962C8B-B14F-4D97-AF65-F5344CB8AC3E}">
        <p14:creationId xmlns:p14="http://schemas.microsoft.com/office/powerpoint/2010/main" val="1605705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954107" cy="400110"/>
          </a:xfrm>
          <a:prstGeom prst="rect">
            <a:avLst/>
          </a:prstGeom>
        </p:spPr>
        <p:txBody>
          <a:bodyPr wrap="none">
            <a:spAutoFit/>
          </a:bodyPr>
          <a:lstStyle/>
          <a:p>
            <a:r>
              <a:rPr lang="zh-CN" altLang="en-US" sz="2000" dirty="0" smtClean="0"/>
              <a:t>顺序图</a:t>
            </a:r>
            <a:endParaRPr lang="zh-CN" altLang="en-US"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602583" y="1366365"/>
            <a:ext cx="700833" cy="400110"/>
          </a:xfrm>
          <a:prstGeom prst="rect">
            <a:avLst/>
          </a:prstGeom>
        </p:spPr>
        <p:txBody>
          <a:bodyPr wrap="none">
            <a:spAutoFit/>
          </a:bodyPr>
          <a:lstStyle/>
          <a:p>
            <a:r>
              <a:rPr lang="zh-CN" altLang="en-US" sz="2000" b="1" dirty="0">
                <a:solidFill>
                  <a:schemeClr val="tx1">
                    <a:lumMod val="75000"/>
                    <a:lumOff val="25000"/>
                  </a:schemeClr>
                </a:solidFill>
                <a:latin typeface="黑体" panose="02010609060101010101" pitchFamily="49" charset="-122"/>
                <a:ea typeface="黑体" panose="02010609060101010101" pitchFamily="49" charset="-122"/>
              </a:rPr>
              <a:t>约束</a:t>
            </a:r>
            <a:endParaRPr lang="en-US" altLang="zh-CN" sz="2000" b="1" dirty="0" smtClean="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1" name="矩形 10"/>
          <p:cNvSpPr/>
          <p:nvPr/>
        </p:nvSpPr>
        <p:spPr>
          <a:xfrm>
            <a:off x="9438290" y="5924855"/>
            <a:ext cx="1800493" cy="307777"/>
          </a:xfrm>
          <a:prstGeom prst="rect">
            <a:avLst/>
          </a:prstGeom>
        </p:spPr>
        <p:txBody>
          <a:bodyPr wrap="none">
            <a:spAutoFit/>
          </a:bodyPr>
          <a:lstStyle/>
          <a:p>
            <a:r>
              <a:rPr lang="en-US" altLang="zh-CN" sz="1400"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smtClean="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smtClean="0">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smtClean="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2" name="矩形 11"/>
          <p:cNvSpPr/>
          <p:nvPr/>
        </p:nvSpPr>
        <p:spPr>
          <a:xfrm>
            <a:off x="830527" y="2026117"/>
            <a:ext cx="6340197" cy="3170099"/>
          </a:xfrm>
          <a:prstGeom prst="rect">
            <a:avLst/>
          </a:prstGeom>
        </p:spPr>
        <p:txBody>
          <a:bodyPr wrap="none">
            <a:spAutoFit/>
          </a:bodyPr>
          <a:lstStyle/>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在</a:t>
            </a:r>
            <a:r>
              <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rPr>
              <a:t>UML1.0</a:t>
            </a:r>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中</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为了实现约束条件，需要在消息名前加上约束条件，</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并放在“</a:t>
            </a:r>
            <a:r>
              <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”中，该约束主要描述代码中的</a:t>
            </a:r>
            <a:r>
              <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rPr>
              <a:t>if</a:t>
            </a:r>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语句结构</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另外可以实现循环</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需要在方法名前加上“*</a:t>
            </a:r>
            <a:r>
              <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*代表循环</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a:p>
            <a:r>
              <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2000" dirty="0" smtClean="0">
                <a:solidFill>
                  <a:schemeClr val="tx1">
                    <a:lumMod val="75000"/>
                    <a:lumOff val="25000"/>
                  </a:schemeClr>
                </a:solidFill>
                <a:latin typeface="黑体" panose="02010609060101010101" pitchFamily="49" charset="-122"/>
                <a:ea typeface="黑体" panose="02010609060101010101" pitchFamily="49" charset="-122"/>
              </a:rPr>
              <a:t>代表条件</a:t>
            </a:r>
            <a:endParaRPr lang="en-US" altLang="zh-CN" sz="2000" dirty="0" smtClean="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2242" y="182076"/>
            <a:ext cx="5498412" cy="5358730"/>
          </a:xfrm>
          <a:prstGeom prst="rect">
            <a:avLst/>
          </a:prstGeom>
        </p:spPr>
      </p:pic>
    </p:spTree>
    <p:extLst>
      <p:ext uri="{BB962C8B-B14F-4D97-AF65-F5344CB8AC3E}">
        <p14:creationId xmlns:p14="http://schemas.microsoft.com/office/powerpoint/2010/main" val="360916360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850</Words>
  <Application>Microsoft Office PowerPoint</Application>
  <PresentationFormat>宽屏</PresentationFormat>
  <Paragraphs>116</Paragraphs>
  <Slides>11</Slides>
  <Notes>11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等线</vt:lpstr>
      <vt:lpstr>Arial</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hyx</cp:lastModifiedBy>
  <cp:revision>101</cp:revision>
  <dcterms:created xsi:type="dcterms:W3CDTF">2016-01-19T08:46:00Z</dcterms:created>
  <dcterms:modified xsi:type="dcterms:W3CDTF">2018-10-26T07:10:17Z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