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sldIdLst>
    <p:sldId id="258" r:id="rId2"/>
    <p:sldId id="365" r:id="rId3"/>
    <p:sldId id="364" r:id="rId4"/>
    <p:sldId id="277" r:id="rId5"/>
    <p:sldId id="278" r:id="rId6"/>
    <p:sldId id="279" r:id="rId7"/>
    <p:sldId id="363" r:id="rId8"/>
    <p:sldId id="280" r:id="rId9"/>
    <p:sldId id="256" r:id="rId10"/>
    <p:sldId id="257" r:id="rId11"/>
    <p:sldId id="281" r:id="rId12"/>
    <p:sldId id="259" r:id="rId13"/>
    <p:sldId id="260" r:id="rId14"/>
    <p:sldId id="261" r:id="rId15"/>
    <p:sldId id="310" r:id="rId16"/>
    <p:sldId id="304" r:id="rId17"/>
    <p:sldId id="305" r:id="rId18"/>
    <p:sldId id="306" r:id="rId19"/>
    <p:sldId id="307" r:id="rId20"/>
    <p:sldId id="308" r:id="rId21"/>
    <p:sldId id="309" r:id="rId22"/>
    <p:sldId id="282" r:id="rId23"/>
    <p:sldId id="274" r:id="rId24"/>
    <p:sldId id="283" r:id="rId25"/>
    <p:sldId id="289" r:id="rId26"/>
    <p:sldId id="284" r:id="rId27"/>
    <p:sldId id="285" r:id="rId28"/>
    <p:sldId id="287" r:id="rId29"/>
    <p:sldId id="288" r:id="rId30"/>
    <p:sldId id="366" r:id="rId31"/>
    <p:sldId id="362"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61" r:id="rId45"/>
    <p:sldId id="276" r:id="rId46"/>
    <p:sldId id="311" r:id="rId47"/>
    <p:sldId id="360" r:id="rId48"/>
    <p:sldId id="312" r:id="rId49"/>
  </p:sldIdLst>
  <p:sldSz cx="12192000" cy="6858000"/>
  <p:notesSz cx="6858000" cy="9144000"/>
  <p:embeddedFontLst>
    <p:embeddedFont>
      <p:font typeface="黑体" panose="02010609060101010101" pitchFamily="49" charset="-122"/>
      <p:regular r:id="rId51"/>
    </p:embeddedFont>
    <p:embeddedFont>
      <p:font typeface="微软雅黑" panose="020B0503020204020204" pitchFamily="34" charset="-122"/>
      <p:regular r:id="rId52"/>
      <p:bold r:id="rId53"/>
    </p:embeddedFont>
    <p:embeddedFont>
      <p:font typeface="华文新魏" panose="02010800040101010101" pitchFamily="2" charset="-122"/>
      <p:regular r:id="rId54"/>
    </p:embeddedFont>
    <p:embeddedFont>
      <p:font typeface="华文楷体" panose="02010600040101010101" pitchFamily="2" charset="-122"/>
      <p:regular r:id="rId55"/>
    </p:embeddedFont>
    <p:embeddedFont>
      <p:font typeface="等线" panose="02010600030101010101" pitchFamily="2" charset="-122"/>
      <p:regular r:id="rId56"/>
      <p:bold r:id="rId5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4660"/>
  </p:normalViewPr>
  <p:slideViewPr>
    <p:cSldViewPr snapToGrid="0" showGuides="1">
      <p:cViewPr varScale="1">
        <p:scale>
          <a:sx n="69" d="100"/>
          <a:sy n="69" d="100"/>
        </p:scale>
        <p:origin x="660" y="60"/>
      </p:cViewPr>
      <p:guideLst>
        <p:guide orient="horz" pos="2137"/>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ink.zhihu.com/?target=https://www.justinmind.com/support/wireframe-template-styles-and-font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link.zhihu.com/?target=http://www.mockplus.com/?utm_source%3Dpromote%26utm_medium%3Dclick%26utm_campaign%3Dbecky"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a:t>
            </a:fld>
            <a:endParaRPr lang="zh-CN" altLang="en-US"/>
          </a:p>
        </p:txBody>
      </p:sp>
    </p:spTree>
    <p:extLst>
      <p:ext uri="{BB962C8B-B14F-4D97-AF65-F5344CB8AC3E}">
        <p14:creationId xmlns:p14="http://schemas.microsoft.com/office/powerpoint/2010/main" val="75959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13</a:t>
            </a:fld>
            <a:endParaRPr lang="zh-CN" altLang="en-US"/>
          </a:p>
        </p:txBody>
      </p:sp>
    </p:spTree>
    <p:extLst>
      <p:ext uri="{BB962C8B-B14F-4D97-AF65-F5344CB8AC3E}">
        <p14:creationId xmlns:p14="http://schemas.microsoft.com/office/powerpoint/2010/main" val="287599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14</a:t>
            </a:fld>
            <a:endParaRPr lang="zh-CN" altLang="en-US"/>
          </a:p>
        </p:txBody>
      </p:sp>
    </p:spTree>
    <p:extLst>
      <p:ext uri="{BB962C8B-B14F-4D97-AF65-F5344CB8AC3E}">
        <p14:creationId xmlns:p14="http://schemas.microsoft.com/office/powerpoint/2010/main" val="3833323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1850538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122469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73178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27</a:t>
            </a:fld>
            <a:endParaRPr lang="zh-CN" altLang="en-US"/>
          </a:p>
        </p:txBody>
      </p:sp>
    </p:spTree>
    <p:extLst>
      <p:ext uri="{BB962C8B-B14F-4D97-AF65-F5344CB8AC3E}">
        <p14:creationId xmlns:p14="http://schemas.microsoft.com/office/powerpoint/2010/main" val="274504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高保真原型设计工具</a:t>
            </a:r>
            <a:r>
              <a:rPr lang="en-US" altLang="zh-CN" sz="1200" b="1" i="0" kern="1200" dirty="0" err="1">
                <a:solidFill>
                  <a:schemeClr val="tx1"/>
                </a:solidFill>
                <a:effectLst/>
                <a:latin typeface="+mn-lt"/>
                <a:ea typeface="+mn-ea"/>
                <a:cs typeface="+mn-cs"/>
              </a:rPr>
              <a:t>JustinMind</a:t>
            </a:r>
            <a:r>
              <a:rPr lang="en-US" altLang="zh-CN" sz="1200" b="1" i="0" kern="1200" dirty="0">
                <a:solidFill>
                  <a:schemeClr val="tx1"/>
                </a:solidFill>
                <a:effectLst/>
                <a:latin typeface="+mn-lt"/>
                <a:ea typeface="+mn-ea"/>
                <a:cs typeface="+mn-cs"/>
              </a:rPr>
              <a:t> - </a:t>
            </a:r>
            <a:r>
              <a:rPr lang="zh-CN" altLang="en-US" sz="1200" b="1" i="0" kern="1200" dirty="0">
                <a:solidFill>
                  <a:schemeClr val="tx1"/>
                </a:solidFill>
                <a:effectLst/>
                <a:latin typeface="+mn-lt"/>
                <a:ea typeface="+mn-ea"/>
                <a:cs typeface="+mn-cs"/>
              </a:rPr>
              <a:t>支持拖拽</a:t>
            </a:r>
            <a:r>
              <a:rPr lang="zh-CN" altLang="en-US" sz="1200" b="0" i="0" kern="1200" dirty="0">
                <a:solidFill>
                  <a:schemeClr val="tx1"/>
                </a:solidFill>
                <a:effectLst/>
                <a:latin typeface="+mn-lt"/>
                <a:ea typeface="+mn-ea"/>
                <a:cs typeface="+mn-cs"/>
              </a:rPr>
              <a:t/>
            </a: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简单</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与</a:t>
            </a:r>
            <a:r>
              <a:rPr lang="en-US" altLang="zh-CN" sz="1200" b="0" i="0" u="none" strike="noStrike" kern="1200" dirty="0" err="1">
                <a:solidFill>
                  <a:schemeClr val="tx1"/>
                </a:solidFill>
                <a:effectLst/>
                <a:latin typeface="+mn-lt"/>
                <a:ea typeface="+mn-ea"/>
                <a:cs typeface="+mn-cs"/>
                <a:hlinkClick r:id="rId4"/>
              </a:rPr>
              <a:t>Mockplus</a:t>
            </a:r>
            <a:r>
              <a:rPr lang="zh-CN" altLang="en-US" sz="1200" b="0" i="0" kern="1200" dirty="0">
                <a:solidFill>
                  <a:schemeClr val="tx1"/>
                </a:solidFill>
                <a:effectLst/>
                <a:latin typeface="+mn-lt"/>
                <a:ea typeface="+mn-ea"/>
                <a:cs typeface="+mn-cs"/>
              </a:rPr>
              <a:t>类似，</a:t>
            </a:r>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也可以通过拖拽的方式实现页面跳转。不同的是，需要拖动整个组件到项目树上。由于没有连接线，不够直观，也不容易看清。</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28</a:t>
            </a:fld>
            <a:endParaRPr lang="zh-CN" altLang="en-US"/>
          </a:p>
        </p:txBody>
      </p:sp>
    </p:spTree>
    <p:extLst>
      <p:ext uri="{BB962C8B-B14F-4D97-AF65-F5344CB8AC3E}">
        <p14:creationId xmlns:p14="http://schemas.microsoft.com/office/powerpoint/2010/main" val="2939714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29</a:t>
            </a:fld>
            <a:endParaRPr lang="zh-CN" altLang="en-US"/>
          </a:p>
        </p:txBody>
      </p:sp>
    </p:spTree>
    <p:extLst>
      <p:ext uri="{BB962C8B-B14F-4D97-AF65-F5344CB8AC3E}">
        <p14:creationId xmlns:p14="http://schemas.microsoft.com/office/powerpoint/2010/main" val="4257446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30</a:t>
            </a:fld>
            <a:endParaRPr lang="zh-CN" altLang="en-US"/>
          </a:p>
        </p:txBody>
      </p:sp>
    </p:spTree>
    <p:extLst>
      <p:ext uri="{BB962C8B-B14F-4D97-AF65-F5344CB8AC3E}">
        <p14:creationId xmlns:p14="http://schemas.microsoft.com/office/powerpoint/2010/main" val="1552837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31</a:t>
            </a:fld>
            <a:endParaRPr lang="zh-CN" altLang="en-US"/>
          </a:p>
        </p:txBody>
      </p:sp>
    </p:spTree>
    <p:extLst>
      <p:ext uri="{BB962C8B-B14F-4D97-AF65-F5344CB8AC3E}">
        <p14:creationId xmlns:p14="http://schemas.microsoft.com/office/powerpoint/2010/main" val="427973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r>
              <a:rPr lang="zh-CN" altLang="en-US" dirty="0"/>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34</a:t>
            </a:fld>
            <a:endParaRPr lang="zh-CN" altLang="en-US"/>
          </a:p>
        </p:txBody>
      </p:sp>
    </p:spTree>
    <p:extLst>
      <p:ext uri="{BB962C8B-B14F-4D97-AF65-F5344CB8AC3E}">
        <p14:creationId xmlns:p14="http://schemas.microsoft.com/office/powerpoint/2010/main" val="1180544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35</a:t>
            </a:fld>
            <a:endParaRPr lang="zh-CN" altLang="en-US"/>
          </a:p>
        </p:txBody>
      </p:sp>
    </p:spTree>
    <p:extLst>
      <p:ext uri="{BB962C8B-B14F-4D97-AF65-F5344CB8AC3E}">
        <p14:creationId xmlns:p14="http://schemas.microsoft.com/office/powerpoint/2010/main" val="2974387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36</a:t>
            </a:fld>
            <a:endParaRPr lang="zh-CN" altLang="en-US"/>
          </a:p>
        </p:txBody>
      </p:sp>
    </p:spTree>
    <p:extLst>
      <p:ext uri="{BB962C8B-B14F-4D97-AF65-F5344CB8AC3E}">
        <p14:creationId xmlns:p14="http://schemas.microsoft.com/office/powerpoint/2010/main" val="94015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37</a:t>
            </a:fld>
            <a:endParaRPr lang="zh-CN" altLang="en-US"/>
          </a:p>
        </p:txBody>
      </p:sp>
    </p:spTree>
    <p:extLst>
      <p:ext uri="{BB962C8B-B14F-4D97-AF65-F5344CB8AC3E}">
        <p14:creationId xmlns:p14="http://schemas.microsoft.com/office/powerpoint/2010/main" val="742545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38</a:t>
            </a:fld>
            <a:endParaRPr lang="zh-CN" altLang="en-US"/>
          </a:p>
        </p:txBody>
      </p:sp>
    </p:spTree>
    <p:extLst>
      <p:ext uri="{BB962C8B-B14F-4D97-AF65-F5344CB8AC3E}">
        <p14:creationId xmlns:p14="http://schemas.microsoft.com/office/powerpoint/2010/main" val="2922713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39</a:t>
            </a:fld>
            <a:endParaRPr lang="zh-CN" altLang="en-US"/>
          </a:p>
        </p:txBody>
      </p:sp>
    </p:spTree>
    <p:extLst>
      <p:ext uri="{BB962C8B-B14F-4D97-AF65-F5344CB8AC3E}">
        <p14:creationId xmlns:p14="http://schemas.microsoft.com/office/powerpoint/2010/main" val="2773675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40</a:t>
            </a:fld>
            <a:endParaRPr lang="zh-CN" altLang="en-US"/>
          </a:p>
        </p:txBody>
      </p:sp>
    </p:spTree>
    <p:extLst>
      <p:ext uri="{BB962C8B-B14F-4D97-AF65-F5344CB8AC3E}">
        <p14:creationId xmlns:p14="http://schemas.microsoft.com/office/powerpoint/2010/main" val="122507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41</a:t>
            </a:fld>
            <a:endParaRPr lang="zh-CN" altLang="en-US"/>
          </a:p>
        </p:txBody>
      </p:sp>
    </p:spTree>
    <p:extLst>
      <p:ext uri="{BB962C8B-B14F-4D97-AF65-F5344CB8AC3E}">
        <p14:creationId xmlns:p14="http://schemas.microsoft.com/office/powerpoint/2010/main" val="1643341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42</a:t>
            </a:fld>
            <a:endParaRPr lang="zh-CN" altLang="en-US"/>
          </a:p>
        </p:txBody>
      </p:sp>
    </p:spTree>
    <p:extLst>
      <p:ext uri="{BB962C8B-B14F-4D97-AF65-F5344CB8AC3E}">
        <p14:creationId xmlns:p14="http://schemas.microsoft.com/office/powerpoint/2010/main" val="842809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r>
              <a:rPr lang="zh-CN" altLang="en-US" dirty="0"/>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43</a:t>
            </a:fld>
            <a:endParaRPr lang="zh-CN" altLang="en-US"/>
          </a:p>
        </p:txBody>
      </p:sp>
    </p:spTree>
    <p:extLst>
      <p:ext uri="{BB962C8B-B14F-4D97-AF65-F5344CB8AC3E}">
        <p14:creationId xmlns:p14="http://schemas.microsoft.com/office/powerpoint/2010/main" val="2011218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44</a:t>
            </a:fld>
            <a:endParaRPr lang="zh-CN" altLang="en-US"/>
          </a:p>
        </p:txBody>
      </p:sp>
    </p:spTree>
    <p:extLst>
      <p:ext uri="{BB962C8B-B14F-4D97-AF65-F5344CB8AC3E}">
        <p14:creationId xmlns:p14="http://schemas.microsoft.com/office/powerpoint/2010/main" val="2419741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47</a:t>
            </a:fld>
            <a:endParaRPr lang="zh-CN" altLang="en-US"/>
          </a:p>
        </p:txBody>
      </p:sp>
    </p:spTree>
    <p:extLst>
      <p:ext uri="{BB962C8B-B14F-4D97-AF65-F5344CB8AC3E}">
        <p14:creationId xmlns:p14="http://schemas.microsoft.com/office/powerpoint/2010/main" val="340061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r>
              <a:rPr lang="zh-CN" altLang="en-US" dirty="0"/>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r>
              <a:rPr lang="zh-CN" altLang="en-US" dirty="0"/>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376300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抛弃型原型：开发人员在创建可抛弃原型时，会忽略成品软件的构建技术，相比健壮性，可靠性，性能以及长期可维护性，可抛弃型原型更注重快速实现及快速修改。因此千万不可以将可抛弃原型中的低质量代码移植到产品系统中。千万不要把可抛弃原型搞得过于详细复杂。</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9</a:t>
            </a:fld>
            <a:endParaRPr lang="zh-CN" altLang="en-US"/>
          </a:p>
        </p:txBody>
      </p:sp>
    </p:spTree>
    <p:extLst>
      <p:ext uri="{BB962C8B-B14F-4D97-AF65-F5344CB8AC3E}">
        <p14:creationId xmlns:p14="http://schemas.microsoft.com/office/powerpoint/2010/main" val="381193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上面</a:t>
            </a:r>
            <a:r>
              <a:rPr lang="en-US" altLang="zh-CN" dirty="0"/>
              <a:t>PPT</a:t>
            </a:r>
            <a:r>
              <a:rPr lang="zh-CN" altLang="en-US" dirty="0"/>
              <a:t>讲完念这里：开发人员必须重视软件架构和稳健的设计原则。整个产品由一系列对原型进行周期性演化累计而获得的，这样的原型能够快速将可用的功能交付给用户。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10</a:t>
            </a:fld>
            <a:endParaRPr lang="zh-CN" altLang="en-US"/>
          </a:p>
        </p:txBody>
      </p:sp>
    </p:spTree>
    <p:extLst>
      <p:ext uri="{BB962C8B-B14F-4D97-AF65-F5344CB8AC3E}">
        <p14:creationId xmlns:p14="http://schemas.microsoft.com/office/powerpoint/2010/main" val="270769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或者想优化算法时，评估预期数据库的模式时，确认云解决方案的稳健性或是测试时间需求时，可以创建概念证明原型</a:t>
            </a:r>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11</a:t>
            </a:fld>
            <a:endParaRPr lang="zh-CN" altLang="en-US"/>
          </a:p>
        </p:txBody>
      </p:sp>
    </p:spTree>
    <p:extLst>
      <p:ext uri="{BB962C8B-B14F-4D97-AF65-F5344CB8AC3E}">
        <p14:creationId xmlns:p14="http://schemas.microsoft.com/office/powerpoint/2010/main" val="77793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12</a:t>
            </a:fld>
            <a:endParaRPr lang="zh-CN" altLang="en-US"/>
          </a:p>
        </p:txBody>
      </p:sp>
    </p:spTree>
    <p:extLst>
      <p:ext uri="{BB962C8B-B14F-4D97-AF65-F5344CB8AC3E}">
        <p14:creationId xmlns:p14="http://schemas.microsoft.com/office/powerpoint/2010/main" val="294358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87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link.zhihu.com/?target=http://www.mockplus.com/?utm_source%3Dpromote%26utm_medium%3Dclick%26utm_campaign%3Dbecky" TargetMode="External"/><Relationship Id="rId4" Type="http://schemas.openxmlformats.org/officeDocument/2006/relationships/hyperlink" Target="https://link.zhihu.com/?target=https://www.mockplus.c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link.zhihu.com/?target=http://www.mockplus.com/?utm_source%3Dpromote%26utm_medium%3Dclick%26utm_campaign%3Dbecky" TargetMode="External"/><Relationship Id="rId5" Type="http://schemas.openxmlformats.org/officeDocument/2006/relationships/hyperlink" Target="https://link.zhihu.com/?target=https://www.justinmind.com/support/wireframe-template-styles-and-fonts/" TargetMode="External"/><Relationship Id="rId4" Type="http://schemas.openxmlformats.org/officeDocument/2006/relationships/image" Target="file:///C:\Users\YOUKI\Pictures\Saved%20Pictures\timg.gi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baike.baidu.com/item/%E4%BA%BA%E6%9C%BA%E4%BA%A4%E4%BA%92%E6%8A%80%E6%9C%AF/10508975?fr=aladdin"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 Id="rId6" Type="http://schemas.openxmlformats.org/officeDocument/2006/relationships/hyperlink" Target="http://www.shui-mai.com/jiemianyuanxingshishenme/" TargetMode="External"/><Relationship Id="rId5" Type="http://schemas.openxmlformats.org/officeDocument/2006/relationships/hyperlink" Target="https://blog.csdn.net/htx_helloworld/article/details/39647517" TargetMode="External"/><Relationship Id="rId4" Type="http://schemas.openxmlformats.org/officeDocument/2006/relationships/hyperlink" Target="https://baike.baidu.com/item/%E4%BA%BA%E6%9C%BA%E7%95%8C%E9%9D%A2/3476588"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enku.baidu.com/view/020000d629ea81c758f5f61fb7360b4c2e3f2ad9.html%20--2018/11/4"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5746298" y="28502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小组：</a:t>
            </a:r>
            <a:r>
              <a:rPr lang="en-US" altLang="zh-CN" dirty="0"/>
              <a:t>G15</a:t>
            </a:r>
          </a:p>
          <a:p>
            <a:pPr algn="ctr"/>
            <a:r>
              <a:rPr lang="zh-CN" altLang="en-US" dirty="0"/>
              <a:t>成员：黄叶轩、陈俊仁、陈苏民、吕迪、徐双铅</a:t>
            </a:r>
          </a:p>
        </p:txBody>
      </p:sp>
      <p:sp>
        <p:nvSpPr>
          <p:cNvPr id="9" name="任意多边形 8"/>
          <p:cNvSpPr/>
          <p:nvPr/>
        </p:nvSpPr>
        <p:spPr>
          <a:xfrm>
            <a:off x="0"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3399672" y="501770"/>
            <a:ext cx="5030544" cy="923330"/>
          </a:xfrm>
          <a:prstGeom prst="rect">
            <a:avLst/>
          </a:prstGeom>
        </p:spPr>
        <p:txBody>
          <a:bodyPr wrap="none">
            <a:spAutoFit/>
          </a:bodyPr>
          <a:lstStyle/>
          <a:p>
            <a:r>
              <a:rPr lang="en-US" altLang="zh-CN" sz="5400" dirty="0"/>
              <a:t>UML</a:t>
            </a:r>
            <a:r>
              <a:rPr lang="zh-CN" altLang="en-US" sz="5400" dirty="0"/>
              <a:t>基础介绍二</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6647974"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演化型原型：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随着时间的推移，会为增量构建产品提供</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一个稳固的架构基础，比如敏捷原型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3749174"/>
            <a:ext cx="8494633" cy="461665"/>
          </a:xfrm>
          <a:prstGeom prst="rect">
            <a:avLst/>
          </a:prstGeom>
        </p:spPr>
        <p:txBody>
          <a:bodyPr wrap="none" anchor="t">
            <a:spAutoFit/>
          </a:bodyPr>
          <a:lstStyle/>
          <a:p>
            <a:pPr>
              <a:defRPr/>
            </a:pPr>
            <a:r>
              <a:rPr lang="zh-CN" altLang="en-US" sz="2400" dirty="0"/>
              <a:t>演化型模型一开始就要考虑到</a:t>
            </a:r>
            <a:r>
              <a:rPr lang="zh-CN" altLang="en-US" sz="2400" dirty="0">
                <a:solidFill>
                  <a:srgbClr val="FF0000"/>
                </a:solidFill>
              </a:rPr>
              <a:t>健壮性</a:t>
            </a:r>
            <a:r>
              <a:rPr lang="zh-CN" altLang="en-US" sz="2400" dirty="0"/>
              <a:t>，写产品级质量的代码。</a:t>
            </a:r>
            <a:endParaRPr lang="en-US" altLang="zh-CN" sz="2400" dirty="0"/>
          </a:p>
        </p:txBody>
      </p:sp>
      <p:sp>
        <p:nvSpPr>
          <p:cNvPr id="7" name="矩形 6"/>
          <p:cNvSpPr/>
          <p:nvPr/>
        </p:nvSpPr>
        <p:spPr>
          <a:xfrm>
            <a:off x="559162" y="4825941"/>
            <a:ext cx="10956846" cy="461665"/>
          </a:xfrm>
          <a:prstGeom prst="rect">
            <a:avLst/>
          </a:prstGeom>
        </p:spPr>
        <p:txBody>
          <a:bodyPr wrap="none" anchor="t">
            <a:spAutoFit/>
          </a:bodyPr>
          <a:lstStyle/>
          <a:p>
            <a:pPr>
              <a:defRPr/>
            </a:pPr>
            <a:r>
              <a:rPr lang="zh-CN" altLang="en-US" sz="2400" dirty="0"/>
              <a:t>这也使得模拟相同的系统功能时，创建演化模型比创建抛弃型原型花费</a:t>
            </a:r>
            <a:r>
              <a:rPr lang="zh-CN" altLang="en-US" sz="2400" dirty="0">
                <a:solidFill>
                  <a:srgbClr val="FF0000"/>
                </a:solidFill>
              </a:rPr>
              <a:t>更长时间</a:t>
            </a:r>
            <a:endParaRPr lang="en-US" altLang="zh-CN" sz="2400" dirty="0">
              <a:solidFill>
                <a:srgbClr val="FF0000"/>
              </a:solidFill>
            </a:endParaRPr>
          </a:p>
        </p:txBody>
      </p:sp>
    </p:spTree>
    <p:extLst>
      <p:ext uri="{BB962C8B-B14F-4D97-AF65-F5344CB8AC3E}">
        <p14:creationId xmlns:p14="http://schemas.microsoft.com/office/powerpoint/2010/main" val="153250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概念证明原型：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在所有技术服务层次上从用户界面实现一部分应用功能。</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342934" y="3279930"/>
            <a:ext cx="5791970" cy="461665"/>
          </a:xfrm>
          <a:prstGeom prst="rect">
            <a:avLst/>
          </a:prstGeom>
        </p:spPr>
        <p:txBody>
          <a:bodyPr wrap="none" anchor="t">
            <a:spAutoFit/>
          </a:bodyPr>
          <a:lstStyle/>
          <a:p>
            <a:pPr>
              <a:defRPr/>
            </a:pPr>
            <a:r>
              <a:rPr lang="zh-CN" altLang="en-US" sz="2400" dirty="0"/>
              <a:t>概念证明原型的运作方式与真实系统</a:t>
            </a:r>
            <a:r>
              <a:rPr lang="zh-CN" altLang="en-US" sz="2400" dirty="0">
                <a:solidFill>
                  <a:srgbClr val="FF0000"/>
                </a:solidFill>
              </a:rPr>
              <a:t>相似</a:t>
            </a:r>
            <a:endParaRPr lang="en-US" altLang="zh-CN" sz="2400" dirty="0">
              <a:solidFill>
                <a:srgbClr val="FF0000"/>
              </a:solidFill>
            </a:endParaRPr>
          </a:p>
        </p:txBody>
      </p:sp>
      <p:sp>
        <p:nvSpPr>
          <p:cNvPr id="7" name="矩形 6"/>
          <p:cNvSpPr/>
          <p:nvPr/>
        </p:nvSpPr>
        <p:spPr>
          <a:xfrm>
            <a:off x="1226820" y="4492112"/>
            <a:ext cx="10033516" cy="461665"/>
          </a:xfrm>
          <a:prstGeom prst="rect">
            <a:avLst/>
          </a:prstGeom>
        </p:spPr>
        <p:txBody>
          <a:bodyPr wrap="none" anchor="t">
            <a:spAutoFit/>
          </a:bodyPr>
          <a:lstStyle/>
          <a:p>
            <a:pPr>
              <a:defRPr/>
            </a:pPr>
            <a:r>
              <a:rPr lang="zh-CN" altLang="en-US" sz="2400" dirty="0"/>
              <a:t>因为它触及系统实现的</a:t>
            </a:r>
            <a:r>
              <a:rPr lang="zh-CN" altLang="en-US" sz="2400" dirty="0">
                <a:solidFill>
                  <a:srgbClr val="FF0000"/>
                </a:solidFill>
              </a:rPr>
              <a:t>所有层次</a:t>
            </a:r>
            <a:r>
              <a:rPr lang="zh-CN" altLang="en-US" sz="2400" dirty="0"/>
              <a:t>，不能确定预期架构方法是否合理可行</a:t>
            </a:r>
            <a:endParaRPr lang="en-US" altLang="zh-CN" sz="2400" dirty="0">
              <a:solidFill>
                <a:srgbClr val="FF0000"/>
              </a:solidFill>
            </a:endParaRPr>
          </a:p>
        </p:txBody>
      </p:sp>
    </p:spTree>
    <p:extLst>
      <p:ext uri="{BB962C8B-B14F-4D97-AF65-F5344CB8AC3E}">
        <p14:creationId xmlns:p14="http://schemas.microsoft.com/office/powerpoint/2010/main" val="485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9110186" cy="2308324"/>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黑体" panose="02010609060101010101" pitchFamily="49" charset="-122"/>
                <a:ea typeface="黑体" panose="02010609060101010101" pitchFamily="49" charset="-122"/>
              </a:rPr>
              <a:t>实物原型：</a:t>
            </a:r>
            <a:endParaRPr lang="en-US" altLang="zh-CN" sz="24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又称“水平原型”。</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实物模型重点关注</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，意味着它实际上没有实现行为，</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只是展示了一些</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屏幕的一些表现形式以及其之间的导航。</a:t>
            </a:r>
          </a:p>
        </p:txBody>
      </p:sp>
      <p:sp>
        <p:nvSpPr>
          <p:cNvPr id="11" name="矩形 10"/>
          <p:cNvSpPr/>
          <p:nvPr/>
        </p:nvSpPr>
        <p:spPr>
          <a:xfrm>
            <a:off x="1081677" y="5642156"/>
            <a:ext cx="10649069" cy="461665"/>
          </a:xfrm>
          <a:prstGeom prst="rect">
            <a:avLst/>
          </a:prstGeom>
        </p:spPr>
        <p:txBody>
          <a:bodyPr wrap="none" anchor="t">
            <a:spAutoFit/>
          </a:bodyPr>
          <a:lstStyle/>
          <a:p>
            <a:r>
              <a:rPr lang="zh-CN" altLang="en-US" sz="2400" dirty="0"/>
              <a:t>但在有些时候，用户可能只看到一条消息，或者发现一些控件没有任何功能。</a:t>
            </a:r>
            <a:endParaRPr lang="en-US" altLang="zh-CN" sz="2400" dirty="0"/>
          </a:p>
        </p:txBody>
      </p:sp>
      <p:sp>
        <p:nvSpPr>
          <p:cNvPr id="7" name="矩形 6"/>
          <p:cNvSpPr/>
          <p:nvPr/>
        </p:nvSpPr>
        <p:spPr>
          <a:xfrm>
            <a:off x="1081677" y="4409745"/>
            <a:ext cx="9417963" cy="830997"/>
          </a:xfrm>
          <a:prstGeom prst="rect">
            <a:avLst/>
          </a:prstGeom>
        </p:spPr>
        <p:txBody>
          <a:bodyPr wrap="none" anchor="t">
            <a:spAutoFit/>
          </a:bodyPr>
          <a:lstStyle/>
          <a:p>
            <a:r>
              <a:rPr lang="zh-CN" altLang="en-US" sz="2400" dirty="0"/>
              <a:t>实物模型可以展示用户可用的功能选项，</a:t>
            </a:r>
            <a:endParaRPr lang="en-US" altLang="zh-CN" sz="2400" dirty="0"/>
          </a:p>
          <a:p>
            <a:r>
              <a:rPr lang="zh-CN" altLang="en-US" sz="2400" dirty="0"/>
              <a:t>用户界面的外观和感觉（颜色，布局，图形，控件）还有导航结构</a:t>
            </a:r>
            <a:endParaRPr lang="en-US" altLang="zh-CN" sz="2400" dirty="0"/>
          </a:p>
        </p:txBody>
      </p:sp>
    </p:spTree>
    <p:extLst>
      <p:ext uri="{BB962C8B-B14F-4D97-AF65-F5344CB8AC3E}">
        <p14:creationId xmlns:p14="http://schemas.microsoft.com/office/powerpoint/2010/main" val="56796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7263527"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纸上原型：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能帮助我们探究一个要实现的系统的部分外观</a:t>
            </a:r>
            <a:endParaRPr lang="en-US" altLang="zh-CN" sz="2400" dirty="0">
              <a:latin typeface="微软雅黑" panose="020B0503020204020204" pitchFamily="34" charset="-122"/>
              <a:ea typeface="微软雅黑" panose="020B0503020204020204" pitchFamily="34" charset="-122"/>
            </a:endParaRPr>
          </a:p>
        </p:txBody>
      </p:sp>
      <p:sp>
        <p:nvSpPr>
          <p:cNvPr id="7" name="矩形 6"/>
          <p:cNvSpPr/>
          <p:nvPr/>
        </p:nvSpPr>
        <p:spPr>
          <a:xfrm>
            <a:off x="1081677" y="3855748"/>
            <a:ext cx="5724644" cy="461665"/>
          </a:xfrm>
          <a:prstGeom prst="rect">
            <a:avLst/>
          </a:prstGeom>
        </p:spPr>
        <p:txBody>
          <a:bodyPr wrap="none" anchor="t">
            <a:spAutoFit/>
          </a:bodyPr>
          <a:lstStyle/>
          <a:p>
            <a:r>
              <a:rPr lang="zh-CN" altLang="en-US" sz="2400" dirty="0"/>
              <a:t>纸上原型设计的工具简单，可以快速迭代</a:t>
            </a:r>
          </a:p>
        </p:txBody>
      </p:sp>
    </p:spTree>
    <p:extLst>
      <p:ext uri="{BB962C8B-B14F-4D97-AF65-F5344CB8AC3E}">
        <p14:creationId xmlns:p14="http://schemas.microsoft.com/office/powerpoint/2010/main" val="278387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1740521" y="2491819"/>
            <a:ext cx="8258992"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电子原型：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用一些专业的原型工具来创建原型，比如 </a:t>
            </a:r>
            <a:r>
              <a:rPr lang="en-US" altLang="zh-CN" sz="2400" dirty="0">
                <a:latin typeface="微软雅黑" panose="020B0503020204020204" pitchFamily="34" charset="-122"/>
                <a:ea typeface="微软雅黑" panose="020B0503020204020204" pitchFamily="34" charset="-122"/>
              </a:rPr>
              <a:t>RP</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Visio </a:t>
            </a:r>
            <a:r>
              <a:rPr lang="zh-CN" altLang="en-US" sz="2400" dirty="0">
                <a:latin typeface="微软雅黑" panose="020B0503020204020204" pitchFamily="34" charset="-122"/>
                <a:ea typeface="微软雅黑" panose="020B0503020204020204" pitchFamily="34" charset="-122"/>
              </a:rPr>
              <a:t>等，这样的工具可以轻松实现并修改 </a:t>
            </a:r>
            <a:r>
              <a:rPr lang="en-US" altLang="zh-CN" sz="2400" dirty="0">
                <a:latin typeface="微软雅黑" panose="020B0503020204020204" pitchFamily="34" charset="-122"/>
                <a:ea typeface="微软雅黑" panose="020B0503020204020204" pitchFamily="34" charset="-122"/>
              </a:rPr>
              <a:t>UI </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660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109639"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用户界面设计原则介绍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8194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5" name="文本框 4"/>
          <p:cNvSpPr txBox="1"/>
          <p:nvPr/>
        </p:nvSpPr>
        <p:spPr>
          <a:xfrm>
            <a:off x="1548765" y="1106805"/>
            <a:ext cx="5782310" cy="521970"/>
          </a:xfrm>
          <a:prstGeom prst="rect">
            <a:avLst/>
          </a:prstGeom>
          <a:noFill/>
        </p:spPr>
        <p:txBody>
          <a:bodyPr wrap="none" rtlCol="0" anchor="t">
            <a:spAutoFit/>
          </a:bodyPr>
          <a:lstStyle/>
          <a:p>
            <a:r>
              <a:rPr lang="en-US" altLang="zh-CN" sz="2800" dirty="0">
                <a:solidFill>
                  <a:schemeClr val="tx1"/>
                </a:solidFill>
                <a:uFillTx/>
                <a:ea typeface="华文新魏" panose="02010800040101010101" charset="-122"/>
                <a:sym typeface="+mn-ea"/>
              </a:rPr>
              <a:t>1.</a:t>
            </a:r>
            <a:r>
              <a:rPr lang="zh-CN" altLang="en-US" sz="2800" dirty="0">
                <a:solidFill>
                  <a:schemeClr val="tx1"/>
                </a:solidFill>
                <a:uFillTx/>
                <a:ea typeface="华文新魏" panose="02010800040101010101" charset="-122"/>
                <a:sym typeface="+mn-ea"/>
              </a:rPr>
              <a:t>以用户为中心，界面遵循用户行为</a:t>
            </a:r>
          </a:p>
        </p:txBody>
      </p:sp>
      <p:pic>
        <p:nvPicPr>
          <p:cNvPr id="6" name="图片 5"/>
          <p:cNvPicPr>
            <a:picLocks noChangeAspect="1"/>
          </p:cNvPicPr>
          <p:nvPr/>
        </p:nvPicPr>
        <p:blipFill>
          <a:blip r:embed="rId2"/>
          <a:stretch>
            <a:fillRect/>
          </a:stretch>
        </p:blipFill>
        <p:spPr>
          <a:xfrm>
            <a:off x="1548765" y="2661285"/>
            <a:ext cx="6015990" cy="4010660"/>
          </a:xfrm>
          <a:prstGeom prst="rect">
            <a:avLst/>
          </a:prstGeom>
        </p:spPr>
      </p:pic>
      <p:sp>
        <p:nvSpPr>
          <p:cNvPr id="23" name="文本框 22"/>
          <p:cNvSpPr txBox="1"/>
          <p:nvPr/>
        </p:nvSpPr>
        <p:spPr>
          <a:xfrm>
            <a:off x="1670050" y="1791335"/>
            <a:ext cx="7790180" cy="645160"/>
          </a:xfrm>
          <a:prstGeom prst="rect">
            <a:avLst/>
          </a:prstGeom>
          <a:noFill/>
        </p:spPr>
        <p:txBody>
          <a:bodyPr wrap="square" rtlCol="0">
            <a:spAutoFit/>
          </a:bodyPr>
          <a:lstStyle/>
          <a:p>
            <a:r>
              <a:rPr lang="zh-CN" altLang="en-US"/>
              <a:t>人总是对符合期望的行为最感舒适。当某人或某件事的行为始终按照我们所期望的那样去进行时，我们会感觉到他们之间的关系不错。</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584325" y="1311275"/>
            <a:ext cx="4138930" cy="5219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2.</a:t>
            </a:r>
            <a:r>
              <a:rPr lang="zh-CN" altLang="en-US" sz="2800">
                <a:solidFill>
                  <a:schemeClr val="tx1"/>
                </a:solidFill>
                <a:uFillTx/>
                <a:ea typeface="华文新魏" panose="02010800040101010101" charset="-122"/>
              </a:rPr>
              <a:t>直观操作是最好的</a:t>
            </a:r>
            <a:r>
              <a:rPr lang="zh-CN" altLang="en-US" sz="2800"/>
              <a:t>              </a:t>
            </a:r>
          </a:p>
        </p:txBody>
      </p:sp>
      <p:pic>
        <p:nvPicPr>
          <p:cNvPr id="4" name="图片 3"/>
          <p:cNvPicPr>
            <a:picLocks noChangeAspect="1"/>
          </p:cNvPicPr>
          <p:nvPr/>
        </p:nvPicPr>
        <p:blipFill>
          <a:blip r:embed="rId2"/>
          <a:stretch>
            <a:fillRect/>
          </a:stretch>
        </p:blipFill>
        <p:spPr>
          <a:xfrm>
            <a:off x="1857375" y="2620010"/>
            <a:ext cx="8058785" cy="3905250"/>
          </a:xfrm>
          <a:prstGeom prst="rect">
            <a:avLst/>
          </a:prstGeom>
        </p:spPr>
      </p:pic>
      <p:sp>
        <p:nvSpPr>
          <p:cNvPr id="5" name="文本框 4"/>
          <p:cNvSpPr txBox="1"/>
          <p:nvPr/>
        </p:nvSpPr>
        <p:spPr>
          <a:xfrm>
            <a:off x="1823085" y="1877060"/>
            <a:ext cx="2921635" cy="368300"/>
          </a:xfrm>
          <a:prstGeom prst="rect">
            <a:avLst/>
          </a:prstGeom>
          <a:noFill/>
        </p:spPr>
        <p:txBody>
          <a:bodyPr wrap="square" rtlCol="0">
            <a:spAutoFit/>
          </a:bodyPr>
          <a:lstStyle/>
          <a:p>
            <a:r>
              <a:rPr lang="zh-CN" altLang="en-US"/>
              <a:t>一个界面一个主要操作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469390" y="1660525"/>
            <a:ext cx="7727950" cy="301498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3</a:t>
            </a:r>
            <a:r>
              <a:rPr lang="zh-CN" altLang="en-US" sz="2800">
                <a:solidFill>
                  <a:schemeClr val="tx1"/>
                </a:solidFill>
                <a:uFillTx/>
                <a:ea typeface="华文新魏" panose="02010800040101010101" charset="-122"/>
              </a:rPr>
              <a:t>.一致性</a:t>
            </a:r>
            <a:endParaRPr lang="zh-CN" altLang="en-US" sz="2800"/>
          </a:p>
          <a:p>
            <a:endParaRPr lang="zh-CN" altLang="en-US"/>
          </a:p>
          <a:p>
            <a:r>
              <a:rPr lang="zh-CN" altLang="en-US" sz="2400"/>
              <a:t>在画面中，视觉元素的外观不应该是一样的，除非他们的功能相近。所有如果是功能相同或相近的元素，那么它们外观就应该是类似的</a:t>
            </a:r>
            <a:r>
              <a:rPr lang="zh-CN" altLang="en-US" sz="2400" b="1"/>
              <a:t>，</a:t>
            </a:r>
            <a:r>
              <a:rPr lang="zh-CN" altLang="en-US" sz="2400" b="1">
                <a:sym typeface="+mn-ea"/>
              </a:rPr>
              <a:t>颜色、布局、大小写、字</a:t>
            </a:r>
            <a:r>
              <a:rPr lang="zh-CN" altLang="en-US" sz="2400">
                <a:sym typeface="+mn-ea"/>
              </a:rPr>
              <a:t>体等应自始至终保持一致。</a:t>
            </a:r>
            <a:r>
              <a:rPr lang="zh-CN" altLang="en-US" sz="2400"/>
              <a:t>反之，如果元素各自的</a:t>
            </a:r>
            <a:r>
              <a:rPr lang="zh-CN" altLang="en-US" sz="2400" b="1"/>
              <a:t>功能不同</a:t>
            </a:r>
            <a:r>
              <a:rPr lang="zh-CN" altLang="en-US" sz="2400"/>
              <a:t>，那么它们的外观也应该不同。同时，类似的操作环境应提供一致的操作序列。</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344295" y="1871980"/>
            <a:ext cx="8256270" cy="39382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4.</a:t>
            </a:r>
            <a:r>
              <a:rPr lang="zh-CN" altLang="en-US" sz="2800">
                <a:solidFill>
                  <a:schemeClr val="tx1"/>
                </a:solidFill>
                <a:uFillTx/>
                <a:ea typeface="华文新魏" panose="02010800040101010101" charset="-122"/>
              </a:rPr>
              <a:t>让用户掌控一切</a:t>
            </a:r>
            <a:endParaRPr lang="zh-CN" altLang="en-US" b="1"/>
          </a:p>
          <a:p>
            <a:endParaRPr lang="zh-CN" altLang="en-US" b="1"/>
          </a:p>
          <a:p>
            <a:endParaRPr lang="zh-CN" altLang="en-US" b="1"/>
          </a:p>
          <a:p>
            <a:r>
              <a:rPr lang="zh-CN" altLang="en-US" sz="2400">
                <a:solidFill>
                  <a:schemeClr val="tx1"/>
                </a:solidFill>
                <a:uFillTx/>
                <a:latin typeface="华文楷体" panose="02010600040101010101" charset="-122"/>
              </a:rPr>
              <a:t>人们会在自己能掌控的环境中感觉最舒心，最放松。设计草率的软件应用不但剥夺了这种舒适性，还会迫使人们面对毫无预期的互动，困惑的流程和意外的结果。通过定期的</a:t>
            </a:r>
            <a:r>
              <a:rPr lang="zh-CN" altLang="en-US" sz="2400" b="1">
                <a:solidFill>
                  <a:schemeClr val="tx1"/>
                </a:solidFill>
                <a:uFillTx/>
                <a:latin typeface="华文楷体" panose="02010600040101010101" charset="-122"/>
              </a:rPr>
              <a:t>梳理系统状态，描述因果关系</a:t>
            </a:r>
            <a:r>
              <a:rPr lang="zh-CN" altLang="en-US" sz="2400">
                <a:solidFill>
                  <a:schemeClr val="tx1"/>
                </a:solidFill>
                <a:uFillTx/>
                <a:latin typeface="华文楷体" panose="02010600040101010101" charset="-122"/>
              </a:rPr>
              <a:t>（如果你这个做了，就会被体现出来），并且在每一步操作都</a:t>
            </a:r>
            <a:r>
              <a:rPr lang="zh-CN" altLang="en-US" sz="2400" b="1">
                <a:solidFill>
                  <a:schemeClr val="tx1"/>
                </a:solidFill>
                <a:uFillTx/>
                <a:latin typeface="华文楷体" panose="02010600040101010101" charset="-122"/>
              </a:rPr>
              <a:t>给出提示</a:t>
            </a:r>
            <a:r>
              <a:rPr lang="zh-CN" altLang="en-US" sz="2400">
                <a:solidFill>
                  <a:schemeClr val="tx1"/>
                </a:solidFill>
                <a:uFillTx/>
                <a:latin typeface="华文楷体" panose="02010600040101010101" charset="-122"/>
              </a:rPr>
              <a:t>，让用户感觉每一步操作都在他的掌控中。不要担心说，这不是“显而易见”的吗？因为世界上从来没有显而易见的事情。</a:t>
            </a:r>
            <a:endParaRPr lang="zh-CN" altLang="en-US">
              <a:solidFill>
                <a:schemeClr val="tx1"/>
              </a:solidFill>
              <a:uFillTx/>
              <a:latin typeface="华文楷体" panose="02010600040101010101" charset="-122"/>
            </a:endParaRPr>
          </a:p>
          <a:p>
            <a:endParaRPr lang="zh-CN" altLang="en-US">
              <a:solidFill>
                <a:schemeClr val="tx1"/>
              </a:solidFill>
              <a:uFillTx/>
              <a:latin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5" name="文本框 4">
            <a:extLst>
              <a:ext uri="{FF2B5EF4-FFF2-40B4-BE49-F238E27FC236}">
                <a16:creationId xmlns:a16="http://schemas.microsoft.com/office/drawing/2014/main" id="{DB5304F2-98C2-448D-B962-3842FA8424BA}"/>
              </a:ext>
            </a:extLst>
          </p:cNvPr>
          <p:cNvSpPr txBox="1"/>
          <p:nvPr/>
        </p:nvSpPr>
        <p:spPr>
          <a:xfrm>
            <a:off x="3556770" y="1297772"/>
            <a:ext cx="5325497" cy="584775"/>
          </a:xfrm>
          <a:prstGeom prst="rect">
            <a:avLst/>
          </a:prstGeom>
          <a:noFill/>
        </p:spPr>
        <p:txBody>
          <a:bodyPr wrap="none" rtlCol="0">
            <a:spAutoFit/>
          </a:bodyPr>
          <a:lstStyle/>
          <a:p>
            <a:r>
              <a:rPr lang="en-US" altLang="zh-CN" sz="3200" dirty="0"/>
              <a:t>1</a:t>
            </a:r>
            <a:r>
              <a:rPr lang="zh-CN" altLang="en-US" sz="3200" dirty="0"/>
              <a:t>、人机交互与界面原型介绍</a:t>
            </a:r>
          </a:p>
        </p:txBody>
      </p:sp>
      <p:sp>
        <p:nvSpPr>
          <p:cNvPr id="11" name="文本框 10">
            <a:extLst>
              <a:ext uri="{FF2B5EF4-FFF2-40B4-BE49-F238E27FC236}">
                <a16:creationId xmlns:a16="http://schemas.microsoft.com/office/drawing/2014/main" id="{C3F55331-33E4-4959-9153-F89C44249E51}"/>
              </a:ext>
            </a:extLst>
          </p:cNvPr>
          <p:cNvSpPr txBox="1"/>
          <p:nvPr/>
        </p:nvSpPr>
        <p:spPr>
          <a:xfrm>
            <a:off x="3556770" y="2080292"/>
            <a:ext cx="4504759" cy="584775"/>
          </a:xfrm>
          <a:prstGeom prst="rect">
            <a:avLst/>
          </a:prstGeom>
          <a:noFill/>
        </p:spPr>
        <p:txBody>
          <a:bodyPr wrap="none" rtlCol="0">
            <a:spAutoFit/>
          </a:bodyPr>
          <a:lstStyle/>
          <a:p>
            <a:r>
              <a:rPr lang="en-US" altLang="zh-CN" sz="3200" dirty="0"/>
              <a:t>2</a:t>
            </a:r>
            <a:r>
              <a:rPr lang="zh-CN" altLang="en-US" sz="3200" dirty="0"/>
              <a:t>、界面原型的类型介绍</a:t>
            </a:r>
          </a:p>
        </p:txBody>
      </p:sp>
      <p:sp>
        <p:nvSpPr>
          <p:cNvPr id="13" name="文本框 12">
            <a:extLst>
              <a:ext uri="{FF2B5EF4-FFF2-40B4-BE49-F238E27FC236}">
                <a16:creationId xmlns:a16="http://schemas.microsoft.com/office/drawing/2014/main" id="{B14A7972-8956-40E4-AD76-3084A1CCF2E6}"/>
              </a:ext>
            </a:extLst>
          </p:cNvPr>
          <p:cNvSpPr txBox="1"/>
          <p:nvPr/>
        </p:nvSpPr>
        <p:spPr>
          <a:xfrm>
            <a:off x="3556770" y="2862812"/>
            <a:ext cx="4915128" cy="584775"/>
          </a:xfrm>
          <a:prstGeom prst="rect">
            <a:avLst/>
          </a:prstGeom>
          <a:noFill/>
        </p:spPr>
        <p:txBody>
          <a:bodyPr wrap="none" rtlCol="0">
            <a:spAutoFit/>
          </a:bodyPr>
          <a:lstStyle/>
          <a:p>
            <a:r>
              <a:rPr lang="en-US" altLang="zh-CN" sz="3200" dirty="0"/>
              <a:t>3</a:t>
            </a:r>
            <a:r>
              <a:rPr lang="zh-CN" altLang="en-US" sz="3200" dirty="0"/>
              <a:t>、用户界面设计原则介绍</a:t>
            </a:r>
          </a:p>
        </p:txBody>
      </p:sp>
      <p:sp>
        <p:nvSpPr>
          <p:cNvPr id="15" name="文本框 14">
            <a:extLst>
              <a:ext uri="{FF2B5EF4-FFF2-40B4-BE49-F238E27FC236}">
                <a16:creationId xmlns:a16="http://schemas.microsoft.com/office/drawing/2014/main" id="{58BFE042-5FEF-40AC-B69A-C84A2A3D2C3A}"/>
              </a:ext>
            </a:extLst>
          </p:cNvPr>
          <p:cNvSpPr txBox="1"/>
          <p:nvPr/>
        </p:nvSpPr>
        <p:spPr>
          <a:xfrm>
            <a:off x="3556770" y="3588221"/>
            <a:ext cx="5325497" cy="584775"/>
          </a:xfrm>
          <a:prstGeom prst="rect">
            <a:avLst/>
          </a:prstGeom>
          <a:noFill/>
        </p:spPr>
        <p:txBody>
          <a:bodyPr wrap="none" rtlCol="0">
            <a:spAutoFit/>
          </a:bodyPr>
          <a:lstStyle/>
          <a:p>
            <a:r>
              <a:rPr lang="en-US" altLang="zh-CN" sz="3200" dirty="0"/>
              <a:t>4</a:t>
            </a:r>
            <a:r>
              <a:rPr lang="zh-CN" altLang="en-US" sz="3200" dirty="0"/>
              <a:t>、用户界面的开发工具介绍</a:t>
            </a:r>
          </a:p>
        </p:txBody>
      </p:sp>
      <p:sp>
        <p:nvSpPr>
          <p:cNvPr id="16" name="文本框 15">
            <a:extLst>
              <a:ext uri="{FF2B5EF4-FFF2-40B4-BE49-F238E27FC236}">
                <a16:creationId xmlns:a16="http://schemas.microsoft.com/office/drawing/2014/main" id="{432E5B0F-8B2C-43BB-961F-F3C7A60884BD}"/>
              </a:ext>
            </a:extLst>
          </p:cNvPr>
          <p:cNvSpPr txBox="1"/>
          <p:nvPr/>
        </p:nvSpPr>
        <p:spPr>
          <a:xfrm>
            <a:off x="3556770" y="4333089"/>
            <a:ext cx="3684022" cy="584775"/>
          </a:xfrm>
          <a:prstGeom prst="rect">
            <a:avLst/>
          </a:prstGeom>
          <a:noFill/>
        </p:spPr>
        <p:txBody>
          <a:bodyPr wrap="none" rtlCol="0">
            <a:spAutoFit/>
          </a:bodyPr>
          <a:lstStyle/>
          <a:p>
            <a:r>
              <a:rPr lang="en-US" altLang="zh-CN" sz="3200" dirty="0"/>
              <a:t>5</a:t>
            </a:r>
            <a:r>
              <a:rPr lang="zh-CN" altLang="en-US" sz="3200" dirty="0"/>
              <a:t>、用户界面的评估</a:t>
            </a:r>
          </a:p>
        </p:txBody>
      </p:sp>
      <p:sp>
        <p:nvSpPr>
          <p:cNvPr id="18" name="椭圆 17">
            <a:extLst>
              <a:ext uri="{FF2B5EF4-FFF2-40B4-BE49-F238E27FC236}">
                <a16:creationId xmlns:a16="http://schemas.microsoft.com/office/drawing/2014/main" id="{C38563F3-2193-4279-A717-DB7EA6E4D449}"/>
              </a:ext>
            </a:extLst>
          </p:cNvPr>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2AF3A56-B0BF-4AF7-9D14-F82B988ABF60}"/>
              </a:ext>
            </a:extLst>
          </p:cNvPr>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t>目录</a:t>
            </a:r>
          </a:p>
        </p:txBody>
      </p:sp>
      <p:sp>
        <p:nvSpPr>
          <p:cNvPr id="10" name="文本框 9">
            <a:extLst>
              <a:ext uri="{FF2B5EF4-FFF2-40B4-BE49-F238E27FC236}">
                <a16:creationId xmlns:a16="http://schemas.microsoft.com/office/drawing/2014/main" id="{432E5B0F-8B2C-43BB-961F-F3C7A60884BD}"/>
              </a:ext>
            </a:extLst>
          </p:cNvPr>
          <p:cNvSpPr txBox="1"/>
          <p:nvPr/>
        </p:nvSpPr>
        <p:spPr>
          <a:xfrm>
            <a:off x="3556770" y="5153261"/>
            <a:ext cx="2452916" cy="584775"/>
          </a:xfrm>
          <a:prstGeom prst="rect">
            <a:avLst/>
          </a:prstGeom>
          <a:noFill/>
        </p:spPr>
        <p:txBody>
          <a:bodyPr wrap="none" rtlCol="0">
            <a:spAutoFit/>
          </a:bodyPr>
          <a:lstStyle/>
          <a:p>
            <a:r>
              <a:rPr lang="en-US" altLang="zh-CN" sz="3200" dirty="0" smtClean="0"/>
              <a:t>6</a:t>
            </a:r>
            <a:r>
              <a:rPr lang="zh-CN" altLang="en-US" sz="3200" dirty="0" smtClean="0"/>
              <a:t>、分工绩效</a:t>
            </a:r>
            <a:endParaRPr lang="zh-CN" altLang="en-US" sz="3200" dirty="0"/>
          </a:p>
        </p:txBody>
      </p:sp>
    </p:spTree>
    <p:extLst>
      <p:ext uri="{BB962C8B-B14F-4D97-AF65-F5344CB8AC3E}">
        <p14:creationId xmlns:p14="http://schemas.microsoft.com/office/powerpoint/2010/main" val="249512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503680" y="1529715"/>
            <a:ext cx="4131310" cy="521970"/>
          </a:xfrm>
          <a:prstGeom prst="rect">
            <a:avLst/>
          </a:prstGeom>
          <a:noFill/>
        </p:spPr>
        <p:txBody>
          <a:bodyPr wrap="square" rtlCol="0">
            <a:spAutoFit/>
          </a:bodyPr>
          <a:lstStyle/>
          <a:p>
            <a:r>
              <a:rPr lang="zh-CN" altLang="en-US" sz="2800">
                <a:solidFill>
                  <a:schemeClr val="tx1"/>
                </a:solidFill>
                <a:uFillTx/>
                <a:ea typeface="华文新魏" panose="02010800040101010101" charset="-122"/>
              </a:rPr>
              <a:t>三次点击原则</a:t>
            </a:r>
          </a:p>
        </p:txBody>
      </p:sp>
      <p:sp>
        <p:nvSpPr>
          <p:cNvPr id="3" name="文本框 2"/>
          <p:cNvSpPr txBox="1"/>
          <p:nvPr/>
        </p:nvSpPr>
        <p:spPr>
          <a:xfrm>
            <a:off x="1503680" y="3042920"/>
            <a:ext cx="8298815" cy="1753235"/>
          </a:xfrm>
          <a:prstGeom prst="rect">
            <a:avLst/>
          </a:prstGeom>
          <a:noFill/>
        </p:spPr>
        <p:txBody>
          <a:bodyPr wrap="square" rtlCol="0" anchor="t">
            <a:spAutoFit/>
          </a:bodyPr>
          <a:lstStyle/>
          <a:p>
            <a:pPr indent="0">
              <a:lnSpc>
                <a:spcPct val="150000"/>
              </a:lnSpc>
              <a:buFontTx/>
              <a:buNone/>
            </a:pPr>
            <a:r>
              <a:rPr lang="zh-CN" altLang="en-US" sz="2400" dirty="0">
                <a:sym typeface="+mn-ea"/>
              </a:rPr>
              <a:t>通常情况下，访问者应该最多通过三次点击就能在网站上找到想要的信息。</a:t>
            </a:r>
            <a:r>
              <a:rPr lang="zh-CN" altLang="en-US" sz="2400" dirty="0">
                <a:latin typeface="Times New Roman" panose="02020603050405020304" pitchFamily="18" charset="0"/>
                <a:sym typeface="+mn-ea"/>
              </a:rPr>
              <a:t>主页的访问率为</a:t>
            </a:r>
            <a:r>
              <a:rPr lang="en-US" altLang="zh-CN" sz="2400" dirty="0">
                <a:latin typeface="Times New Roman" panose="02020603050405020304" pitchFamily="18" charset="0"/>
                <a:sym typeface="+mn-ea"/>
              </a:rPr>
              <a:t>100</a:t>
            </a:r>
            <a:r>
              <a:rPr lang="zh-CN" altLang="en-US" sz="2400" dirty="0">
                <a:latin typeface="Times New Roman" panose="02020603050405020304" pitchFamily="18" charset="0"/>
                <a:sym typeface="+mn-ea"/>
              </a:rPr>
              <a:t>人次的情况下，下一页的访问率会降到</a:t>
            </a:r>
            <a:r>
              <a:rPr lang="en-US" altLang="zh-CN" sz="2400" dirty="0">
                <a:latin typeface="Times New Roman" panose="02020603050405020304" pitchFamily="18" charset="0"/>
                <a:sym typeface="+mn-ea"/>
              </a:rPr>
              <a:t>30-50</a:t>
            </a:r>
            <a:r>
              <a:rPr lang="zh-CN" altLang="en-US" sz="2400" dirty="0">
                <a:latin typeface="Times New Roman" panose="02020603050405020304" pitchFamily="18" charset="0"/>
                <a:sym typeface="+mn-ea"/>
              </a:rPr>
              <a:t>人次。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600835" y="1416685"/>
            <a:ext cx="524383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设计用户界面时还应满足下列原则</a:t>
            </a:r>
          </a:p>
        </p:txBody>
      </p:sp>
      <p:sp>
        <p:nvSpPr>
          <p:cNvPr id="3" name="文本框 2"/>
          <p:cNvSpPr txBox="1"/>
          <p:nvPr/>
        </p:nvSpPr>
        <p:spPr>
          <a:xfrm>
            <a:off x="1837055" y="2404745"/>
            <a:ext cx="902970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sym typeface="+mn-ea"/>
              </a:rPr>
              <a:t>保持一致：一致性是人们习惯的需要，既可以保持界面的整洁，规整，又可以减轻人们学习和使用软件系统的负担。</a:t>
            </a:r>
          </a:p>
        </p:txBody>
      </p:sp>
      <p:sp>
        <p:nvSpPr>
          <p:cNvPr id="6" name="文本框 5"/>
          <p:cNvSpPr txBox="1"/>
          <p:nvPr/>
        </p:nvSpPr>
        <p:spPr>
          <a:xfrm>
            <a:off x="1837055" y="3745865"/>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对话过程：对话过程可以使用户明确当前进行的操作，以及系统准备或进行下一步的操作。</a:t>
            </a:r>
          </a:p>
        </p:txBody>
      </p:sp>
      <p:sp>
        <p:nvSpPr>
          <p:cNvPr id="8" name="文本框 7"/>
          <p:cNvSpPr txBox="1"/>
          <p:nvPr/>
        </p:nvSpPr>
        <p:spPr>
          <a:xfrm>
            <a:off x="1837055" y="4917440"/>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错误预防：如果用户犯了错误，界面应当检测到错误。并提供简单具体的指导来帮助恢复错误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802136"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用户界面的开发工具介绍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750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0094" y="1620040"/>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bg1"/>
                </a:solidFill>
              </a:rPr>
              <a:t>Mockplus</a:t>
            </a:r>
            <a:endParaRPr lang="zh-CN" altLang="en-US" sz="2800" dirty="0">
              <a:solidFill>
                <a:schemeClr val="bg1"/>
              </a:solidFill>
            </a:endParaRPr>
          </a:p>
        </p:txBody>
      </p:sp>
      <p:sp>
        <p:nvSpPr>
          <p:cNvPr id="8" name="矩形 7"/>
          <p:cNvSpPr/>
          <p:nvPr/>
        </p:nvSpPr>
        <p:spPr>
          <a:xfrm>
            <a:off x="6840629" y="1620040"/>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Justinmind</a:t>
            </a:r>
            <a:endParaRPr lang="zh-CN" altLang="en-US" sz="2800"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sp>
        <p:nvSpPr>
          <p:cNvPr id="19" name="矩形 18">
            <a:extLst>
              <a:ext uri="{FF2B5EF4-FFF2-40B4-BE49-F238E27FC236}">
                <a16:creationId xmlns:a16="http://schemas.microsoft.com/office/drawing/2014/main" id="{597A0E72-0F48-CE40-BED8-D53F8B504FB9}"/>
              </a:ext>
            </a:extLst>
          </p:cNvPr>
          <p:cNvSpPr/>
          <p:nvPr/>
        </p:nvSpPr>
        <p:spPr>
          <a:xfrm>
            <a:off x="4321716" y="3268865"/>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PS</a:t>
            </a:r>
            <a:endParaRPr lang="zh-CN" altLang="en-US" sz="2800" dirty="0">
              <a:solidFill>
                <a:schemeClr val="bg1"/>
              </a:solidFill>
            </a:endParaRPr>
          </a:p>
        </p:txBody>
      </p:sp>
      <p:sp>
        <p:nvSpPr>
          <p:cNvPr id="22" name="矩形 21">
            <a:extLst>
              <a:ext uri="{FF2B5EF4-FFF2-40B4-BE49-F238E27FC236}">
                <a16:creationId xmlns:a16="http://schemas.microsoft.com/office/drawing/2014/main" id="{3376A530-C20D-CE49-98C0-3A06E9371365}"/>
              </a:ext>
            </a:extLst>
          </p:cNvPr>
          <p:cNvSpPr/>
          <p:nvPr/>
        </p:nvSpPr>
        <p:spPr>
          <a:xfrm>
            <a:off x="6840629"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Axure</a:t>
            </a:r>
            <a:r>
              <a:rPr lang="zh-CN" altLang="en-US" sz="2800" dirty="0"/>
              <a:t> </a:t>
            </a:r>
            <a:r>
              <a:rPr lang="en-US" altLang="zh-CN" sz="2800" dirty="0"/>
              <a:t>RP</a:t>
            </a:r>
            <a:endParaRPr lang="zh-CN" altLang="en-US" sz="2800" dirty="0"/>
          </a:p>
        </p:txBody>
      </p:sp>
      <p:sp>
        <p:nvSpPr>
          <p:cNvPr id="23" name="矩形 22">
            <a:extLst>
              <a:ext uri="{FF2B5EF4-FFF2-40B4-BE49-F238E27FC236}">
                <a16:creationId xmlns:a16="http://schemas.microsoft.com/office/drawing/2014/main" id="{4DF1E220-7CD4-E44B-9627-5E19D5C5E54E}"/>
              </a:ext>
            </a:extLst>
          </p:cNvPr>
          <p:cNvSpPr/>
          <p:nvPr/>
        </p:nvSpPr>
        <p:spPr>
          <a:xfrm>
            <a:off x="2040092"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AI</a:t>
            </a:r>
            <a:endParaRPr lang="zh-CN" altLang="en-US" sz="2800" dirty="0"/>
          </a:p>
        </p:txBody>
      </p:sp>
    </p:spTree>
    <p:extLst>
      <p:ext uri="{BB962C8B-B14F-4D97-AF65-F5344CB8AC3E}">
        <p14:creationId xmlns:p14="http://schemas.microsoft.com/office/powerpoint/2010/main" val="724676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1A6738D6-FB83-BC4A-847C-12B437049475}"/>
              </a:ext>
            </a:extLst>
          </p:cNvPr>
          <p:cNvGrpSpPr/>
          <p:nvPr/>
        </p:nvGrpSpPr>
        <p:grpSpPr>
          <a:xfrm>
            <a:off x="5510890" y="251793"/>
            <a:ext cx="8919665" cy="5223795"/>
            <a:chOff x="1043486" y="2257157"/>
            <a:chExt cx="7048954" cy="4128215"/>
          </a:xfrm>
        </p:grpSpPr>
        <p:sp>
          <p:nvSpPr>
            <p:cNvPr id="12" name="文本框 11">
              <a:extLst>
                <a:ext uri="{FF2B5EF4-FFF2-40B4-BE49-F238E27FC236}">
                  <a16:creationId xmlns:a16="http://schemas.microsoft.com/office/drawing/2014/main" id="{CFA7CA3A-D52D-BB47-9A8E-B283A8A57C98}"/>
                </a:ext>
              </a:extLst>
            </p:cNvPr>
            <p:cNvSpPr txBox="1"/>
            <p:nvPr/>
          </p:nvSpPr>
          <p:spPr>
            <a:xfrm>
              <a:off x="1043486" y="2257157"/>
              <a:ext cx="704895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头脑风暴、纸笔草图</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13" name="Picture 2" descr="preview">
              <a:extLst>
                <a:ext uri="{FF2B5EF4-FFF2-40B4-BE49-F238E27FC236}">
                  <a16:creationId xmlns:a16="http://schemas.microsoft.com/office/drawing/2014/main" id="{B54EF2ED-BDD0-594C-9702-461A9A1AD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305" y="2863806"/>
              <a:ext cx="5282349" cy="35215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E7C96037-9BD4-42A2-A682-2A211C3DED52}"/>
              </a:ext>
            </a:extLst>
          </p:cNvPr>
          <p:cNvSpPr/>
          <p:nvPr/>
        </p:nvSpPr>
        <p:spPr>
          <a:xfrm>
            <a:off x="117812" y="1847253"/>
            <a:ext cx="5661886" cy="2308324"/>
          </a:xfrm>
          <a:prstGeom prst="rect">
            <a:avLst/>
          </a:prstGeom>
        </p:spPr>
        <p:txBody>
          <a:bodyPr wrap="square">
            <a:spAutoFit/>
          </a:bodyPr>
          <a:lstStyle/>
          <a:p>
            <a:r>
              <a:rPr lang="zh-CN" altLang="en-US" dirty="0"/>
              <a:t>纸笔草图</a:t>
            </a:r>
            <a:r>
              <a:rPr lang="en-US" altLang="zh-CN" dirty="0"/>
              <a:t>——</a:t>
            </a:r>
            <a:r>
              <a:rPr lang="zh-CN" altLang="en-US" dirty="0"/>
              <a:t>灵感的迸发</a:t>
            </a:r>
          </a:p>
          <a:p>
            <a:r>
              <a:rPr lang="zh-CN" altLang="en-US" dirty="0"/>
              <a:t>这一步可以说是这个原型设计的最基础的步骤，我们需要做的事情，就是让我们的灵感像喷泉一样的不断涌现出来。正因为如此，这是我们所要用到的工具是白板和记号笔，甚至就是最简单的纸笔。其他的东西从某种程度上来说，都会成为思想灵感喷发的累赘。这一阶段要集中时间进行头脑风暴，把所有与主题相关的想法留纸在白板上</a:t>
            </a:r>
            <a:endParaRPr kumimoji="1" lang="zh-CN" altLang="en-US" dirty="0"/>
          </a:p>
        </p:txBody>
      </p:sp>
    </p:spTree>
    <p:extLst>
      <p:ext uri="{BB962C8B-B14F-4D97-AF65-F5344CB8AC3E}">
        <p14:creationId xmlns:p14="http://schemas.microsoft.com/office/powerpoint/2010/main" val="110086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12" name="Picture 2" descr="https://timgsa.baidu.com/timg?image&amp;quality=80&amp;size=b9999_10000&amp;sec=1510997743031&amp;di=83499cc5ae81cbec332260897d2a91a1&amp;imgtype=0&amp;src=http%3A%2F%2Fg.hiphotos.baidu.com%2Fbaike%2Fw%253D268%2Fsign%3D743cc1c7552c11dfded1b8255b266255%2F6a600c338744ebf80ca9621bdbf9d72a6059a73d.jpg">
            <a:extLst>
              <a:ext uri="{FF2B5EF4-FFF2-40B4-BE49-F238E27FC236}">
                <a16:creationId xmlns:a16="http://schemas.microsoft.com/office/drawing/2014/main" id="{826FFCA5-DAFC-AB4D-92BF-0F1945BA97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29" t="4709" r="3732" b="6851"/>
          <a:stretch/>
        </p:blipFill>
        <p:spPr bwMode="auto">
          <a:xfrm>
            <a:off x="8839771" y="314138"/>
            <a:ext cx="2917994" cy="286807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9EAFCE7-4F41-FB49-94F6-50DB0C785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771" y="3625869"/>
            <a:ext cx="2917993" cy="2917993"/>
          </a:xfrm>
          <a:prstGeom prst="rect">
            <a:avLst/>
          </a:prstGeom>
        </p:spPr>
      </p:pic>
      <p:sp>
        <p:nvSpPr>
          <p:cNvPr id="2" name="矩形 1">
            <a:extLst>
              <a:ext uri="{FF2B5EF4-FFF2-40B4-BE49-F238E27FC236}">
                <a16:creationId xmlns:a16="http://schemas.microsoft.com/office/drawing/2014/main" id="{9511A202-C75E-4ECF-BF16-0AD40FD39631}"/>
              </a:ext>
            </a:extLst>
          </p:cNvPr>
          <p:cNvSpPr/>
          <p:nvPr/>
        </p:nvSpPr>
        <p:spPr>
          <a:xfrm>
            <a:off x="434235" y="1917709"/>
            <a:ext cx="6096000" cy="3139321"/>
          </a:xfrm>
          <a:prstGeom prst="rect">
            <a:avLst/>
          </a:prstGeom>
        </p:spPr>
        <p:txBody>
          <a:bodyPr>
            <a:spAutoFit/>
          </a:bodyPr>
          <a:lstStyle/>
          <a:p>
            <a:r>
              <a:rPr lang="en-US" altLang="zh-CN" dirty="0"/>
              <a:t>PS</a:t>
            </a:r>
            <a:r>
              <a:rPr lang="zh-CN" altLang="en-US" dirty="0"/>
              <a:t>、</a:t>
            </a:r>
            <a:r>
              <a:rPr lang="en-US" altLang="zh-CN" dirty="0"/>
              <a:t>AI</a:t>
            </a:r>
            <a:r>
              <a:rPr lang="zh-CN" altLang="en-US" dirty="0"/>
              <a:t>、</a:t>
            </a:r>
            <a:r>
              <a:rPr lang="en-US" altLang="zh-CN" dirty="0"/>
              <a:t>Sketch</a:t>
            </a:r>
            <a:r>
              <a:rPr lang="zh-CN" altLang="en-US" dirty="0"/>
              <a:t>适合交互和视觉一步到位的小型开发团队，可以加快设计迭代。之前公司的</a:t>
            </a:r>
            <a:r>
              <a:rPr lang="en-US" altLang="zh-CN" dirty="0"/>
              <a:t>Leader</a:t>
            </a:r>
            <a:r>
              <a:rPr lang="zh-CN" altLang="en-US" dirty="0"/>
              <a:t>就喜欢让我用</a:t>
            </a:r>
            <a:r>
              <a:rPr lang="en-US" altLang="zh-CN" dirty="0"/>
              <a:t>PS</a:t>
            </a:r>
            <a:r>
              <a:rPr lang="zh-CN" altLang="en-US" dirty="0"/>
              <a:t>。</a:t>
            </a:r>
            <a:br>
              <a:rPr lang="zh-CN" altLang="en-US" dirty="0"/>
            </a:br>
            <a:r>
              <a:rPr lang="zh-CN" altLang="en-US" dirty="0"/>
              <a:t>此外，</a:t>
            </a:r>
            <a:r>
              <a:rPr lang="en-US" altLang="zh-CN" dirty="0"/>
              <a:t>PS</a:t>
            </a:r>
            <a:r>
              <a:rPr lang="zh-CN" altLang="en-US" dirty="0"/>
              <a:t>和</a:t>
            </a:r>
            <a:r>
              <a:rPr lang="en-US" altLang="zh-CN" dirty="0"/>
              <a:t>AI</a:t>
            </a:r>
            <a:r>
              <a:rPr lang="zh-CN" altLang="en-US" dirty="0"/>
              <a:t>选择哪个全凭个人喜好，不过听上一期的</a:t>
            </a:r>
            <a:r>
              <a:rPr lang="en-US" altLang="zh-CN" dirty="0"/>
              <a:t>Anyway.fm</a:t>
            </a:r>
            <a:r>
              <a:rPr lang="zh-CN" altLang="en-US" dirty="0"/>
              <a:t>谈到过设计工具，说是</a:t>
            </a:r>
            <a:r>
              <a:rPr lang="en-US" altLang="zh-CN" dirty="0"/>
              <a:t>AI</a:t>
            </a:r>
            <a:r>
              <a:rPr lang="zh-CN" altLang="en-US" dirty="0"/>
              <a:t>的对齐功能不太好用。但是作为交互设计师，对于对齐到是没有那么注重。关键是用哪个顺手。</a:t>
            </a:r>
            <a:br>
              <a:rPr lang="zh-CN" altLang="en-US" dirty="0"/>
            </a:br>
            <a:r>
              <a:rPr lang="zh-CN" altLang="en-US" dirty="0"/>
              <a:t>最后还是想说一句，作为交互设计师，</a:t>
            </a:r>
            <a:r>
              <a:rPr lang="zh-CN" altLang="en-US" b="1" dirty="0"/>
              <a:t>工具不重要，逻辑、产品思维和设计思维更重要</a:t>
            </a:r>
            <a:r>
              <a:rPr lang="zh-CN" altLang="en-US" dirty="0"/>
              <a:t>。不过在前期对使用哪个工具还不确定的时候，不如先上手操作一番，看看自己更喜欢用哪个，这好过一直徘徊在多个软件中，无从下手。</a:t>
            </a:r>
          </a:p>
          <a:p>
            <a:endParaRPr kumimoji="1" lang="zh-CN" altLang="en-US" dirty="0"/>
          </a:p>
        </p:txBody>
      </p:sp>
    </p:spTree>
    <p:extLst>
      <p:ext uri="{BB962C8B-B14F-4D97-AF65-F5344CB8AC3E}">
        <p14:creationId xmlns:p14="http://schemas.microsoft.com/office/powerpoint/2010/main" val="1300327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43956422-A04A-9A4F-8283-B45B10DB60DB}"/>
              </a:ext>
            </a:extLst>
          </p:cNvPr>
          <p:cNvGrpSpPr/>
          <p:nvPr/>
        </p:nvGrpSpPr>
        <p:grpSpPr>
          <a:xfrm>
            <a:off x="5226058" y="994051"/>
            <a:ext cx="9969484" cy="5402145"/>
            <a:chOff x="3698021" y="1447904"/>
            <a:chExt cx="9969484" cy="5402145"/>
          </a:xfrm>
        </p:grpSpPr>
        <p:pic>
          <p:nvPicPr>
            <p:cNvPr id="12" name="Picture 4" descr="https://pic3.zhimg.com/50/87bb00ab346a98a52edc9078572fbd6a_hd.jpg">
              <a:extLst>
                <a:ext uri="{FF2B5EF4-FFF2-40B4-BE49-F238E27FC236}">
                  <a16:creationId xmlns:a16="http://schemas.microsoft.com/office/drawing/2014/main" id="{2044E0B8-6BA0-614B-ACF3-DFF60C1CB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021" y="2278049"/>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A24C2F67-378B-964E-8F6C-D849D86C1A94}"/>
                </a:ext>
              </a:extLst>
            </p:cNvPr>
            <p:cNvSpPr txBox="1"/>
            <p:nvPr/>
          </p:nvSpPr>
          <p:spPr>
            <a:xfrm>
              <a:off x="6618551" y="144790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Mockplus</a:t>
              </a:r>
              <a:endParaRPr lang="en-US" altLang="zh-CN" sz="2400"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64A19BA5-4410-4DEC-B3B7-A3C06A93B02C}"/>
              </a:ext>
            </a:extLst>
          </p:cNvPr>
          <p:cNvSpPr/>
          <p:nvPr/>
        </p:nvSpPr>
        <p:spPr>
          <a:xfrm>
            <a:off x="278921" y="1985753"/>
            <a:ext cx="4825884" cy="1754326"/>
          </a:xfrm>
          <a:prstGeom prst="rect">
            <a:avLst/>
          </a:prstGeom>
        </p:spPr>
        <p:txBody>
          <a:bodyPr wrap="square">
            <a:spAutoFit/>
          </a:bodyPr>
          <a:lstStyle/>
          <a:p>
            <a:r>
              <a:rPr lang="en-US" altLang="zh-CN" dirty="0" err="1">
                <a:hlinkClick r:id="rId4"/>
              </a:rPr>
              <a:t>Mockplus</a:t>
            </a:r>
            <a:r>
              <a:rPr lang="en-US" altLang="zh-CN" dirty="0">
                <a:hlinkClick r:id="rId4"/>
              </a:rPr>
              <a:t> </a:t>
            </a:r>
            <a:r>
              <a:rPr lang="en-US" altLang="zh-CN" dirty="0"/>
              <a:t>- </a:t>
            </a:r>
            <a:r>
              <a:rPr lang="zh-CN" altLang="en-US" dirty="0"/>
              <a:t>新兴的快速原型设计工具（国产）</a:t>
            </a:r>
            <a:r>
              <a:rPr lang="en-US" altLang="zh-CN" dirty="0" err="1">
                <a:hlinkClick r:id="rId5"/>
              </a:rPr>
              <a:t>Mockplus</a:t>
            </a:r>
            <a:r>
              <a:rPr lang="zh-CN" altLang="en-US" b="1" dirty="0"/>
              <a:t> </a:t>
            </a:r>
            <a:r>
              <a:rPr lang="en-US" altLang="zh-CN" b="1" dirty="0"/>
              <a:t>- </a:t>
            </a:r>
            <a:r>
              <a:rPr lang="zh-CN" altLang="en-US" b="1" dirty="0"/>
              <a:t>一键拖拽</a:t>
            </a:r>
            <a:endParaRPr lang="zh-CN" altLang="en-US" dirty="0"/>
          </a:p>
          <a:p>
            <a:r>
              <a:rPr lang="zh-CN" altLang="en-US" b="1" dirty="0"/>
              <a:t>简单直观 </a:t>
            </a:r>
            <a:r>
              <a:rPr lang="en-US" altLang="zh-CN" dirty="0"/>
              <a:t>- </a:t>
            </a:r>
            <a:r>
              <a:rPr lang="zh-CN" altLang="en-US" dirty="0"/>
              <a:t>与其他原型设计工具不一样，</a:t>
            </a:r>
            <a:r>
              <a:rPr lang="en-US" altLang="zh-CN" dirty="0" err="1">
                <a:hlinkClick r:id="rId5"/>
              </a:rPr>
              <a:t>Mockplus</a:t>
            </a:r>
            <a:r>
              <a:rPr lang="zh-CN" altLang="en-US" dirty="0"/>
              <a:t>采用了直观的拖拽方式来实现页面交互。红色的线指哪里连哪里。</a:t>
            </a:r>
          </a:p>
          <a:p>
            <a:endParaRPr kumimoji="1" lang="zh-CN" altLang="en-US" dirty="0"/>
          </a:p>
        </p:txBody>
      </p:sp>
      <p:sp>
        <p:nvSpPr>
          <p:cNvPr id="3" name="矩形 2">
            <a:extLst>
              <a:ext uri="{FF2B5EF4-FFF2-40B4-BE49-F238E27FC236}">
                <a16:creationId xmlns:a16="http://schemas.microsoft.com/office/drawing/2014/main" id="{FDD061A2-F298-468B-8CB1-100A1DD41371}"/>
              </a:ext>
            </a:extLst>
          </p:cNvPr>
          <p:cNvSpPr/>
          <p:nvPr/>
        </p:nvSpPr>
        <p:spPr>
          <a:xfrm>
            <a:off x="278921" y="1616421"/>
            <a:ext cx="3454792" cy="369332"/>
          </a:xfrm>
          <a:prstGeom prst="rect">
            <a:avLst/>
          </a:prstGeom>
        </p:spPr>
        <p:txBody>
          <a:bodyPr wrap="none">
            <a:spAutoFit/>
          </a:bodyPr>
          <a:lstStyle/>
          <a:p>
            <a:r>
              <a:rPr lang="en-US" altLang="zh-CN" dirty="0" err="1">
                <a:hlinkClick r:id="rId4"/>
              </a:rPr>
              <a:t>Mockplus</a:t>
            </a:r>
            <a:r>
              <a:rPr lang="zh-CN" altLang="en-US" dirty="0"/>
              <a:t> </a:t>
            </a:r>
            <a:r>
              <a:rPr lang="en-US" altLang="zh-CN" dirty="0"/>
              <a:t>– </a:t>
            </a:r>
            <a:r>
              <a:rPr lang="zh-CN" altLang="en-US" dirty="0"/>
              <a:t>底保真原型设计工具</a:t>
            </a:r>
          </a:p>
        </p:txBody>
      </p:sp>
    </p:spTree>
    <p:extLst>
      <p:ext uri="{BB962C8B-B14F-4D97-AF65-F5344CB8AC3E}">
        <p14:creationId xmlns:p14="http://schemas.microsoft.com/office/powerpoint/2010/main" val="29132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8" name="图片 7">
            <a:extLst>
              <a:ext uri="{FF2B5EF4-FFF2-40B4-BE49-F238E27FC236}">
                <a16:creationId xmlns:a16="http://schemas.microsoft.com/office/drawing/2014/main" id="{EF7138DF-571B-CB40-BE26-7D92C305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610" y="948807"/>
            <a:ext cx="9436570" cy="5632821"/>
          </a:xfrm>
          <a:prstGeom prst="rect">
            <a:avLst/>
          </a:prstGeom>
        </p:spPr>
      </p:pic>
      <p:sp>
        <p:nvSpPr>
          <p:cNvPr id="2" name="矩形 1">
            <a:extLst>
              <a:ext uri="{FF2B5EF4-FFF2-40B4-BE49-F238E27FC236}">
                <a16:creationId xmlns:a16="http://schemas.microsoft.com/office/drawing/2014/main" id="{025B07F2-CAB3-3C44-A8AE-2D142B6C726D}"/>
              </a:ext>
            </a:extLst>
          </p:cNvPr>
          <p:cNvSpPr/>
          <p:nvPr/>
        </p:nvSpPr>
        <p:spPr>
          <a:xfrm>
            <a:off x="5223849" y="1901227"/>
            <a:ext cx="2181886" cy="3902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483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00862586-5805-0144-835D-F4796D0FED4F}"/>
              </a:ext>
            </a:extLst>
          </p:cNvPr>
          <p:cNvGrpSpPr/>
          <p:nvPr/>
        </p:nvGrpSpPr>
        <p:grpSpPr>
          <a:xfrm>
            <a:off x="4770406" y="1239425"/>
            <a:ext cx="9725799" cy="4424295"/>
            <a:chOff x="2606190" y="1377164"/>
            <a:chExt cx="9034999" cy="4110047"/>
          </a:xfrm>
        </p:grpSpPr>
        <p:sp>
          <p:nvSpPr>
            <p:cNvPr id="9" name="文本框 8">
              <a:extLst>
                <a:ext uri="{FF2B5EF4-FFF2-40B4-BE49-F238E27FC236}">
                  <a16:creationId xmlns:a16="http://schemas.microsoft.com/office/drawing/2014/main" id="{39E28E3E-9C70-764C-9641-B724C1448C5C}"/>
                </a:ext>
              </a:extLst>
            </p:cNvPr>
            <p:cNvSpPr txBox="1"/>
            <p:nvPr/>
          </p:nvSpPr>
          <p:spPr>
            <a:xfrm>
              <a:off x="4592235" y="137716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Justinmind</a:t>
              </a:r>
              <a:endParaRPr lang="en-US" altLang="zh-CN"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BBA97F0-C451-0F47-B39D-4E96FF9484BE}"/>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2606190" y="1986011"/>
              <a:ext cx="6805003" cy="3501200"/>
            </a:xfrm>
            <a:prstGeom prst="rect">
              <a:avLst/>
            </a:prstGeom>
          </p:spPr>
        </p:pic>
      </p:grpSp>
      <p:sp>
        <p:nvSpPr>
          <p:cNvPr id="2" name="矩形 1">
            <a:extLst>
              <a:ext uri="{FF2B5EF4-FFF2-40B4-BE49-F238E27FC236}">
                <a16:creationId xmlns:a16="http://schemas.microsoft.com/office/drawing/2014/main" id="{B3A495A1-5529-4151-A029-46E4059ED54B}"/>
              </a:ext>
            </a:extLst>
          </p:cNvPr>
          <p:cNvSpPr/>
          <p:nvPr/>
        </p:nvSpPr>
        <p:spPr>
          <a:xfrm>
            <a:off x="209909" y="2750244"/>
            <a:ext cx="4560497" cy="2308324"/>
          </a:xfrm>
          <a:prstGeom prst="rect">
            <a:avLst/>
          </a:prstGeom>
        </p:spPr>
        <p:txBody>
          <a:bodyPr wrap="square">
            <a:spAutoFit/>
          </a:bodyPr>
          <a:lstStyle/>
          <a:p>
            <a:r>
              <a:rPr lang="en-US" altLang="zh-CN" b="1" dirty="0" err="1">
                <a:hlinkClick r:id="rId5"/>
              </a:rPr>
              <a:t>Justinmind</a:t>
            </a:r>
            <a:r>
              <a:rPr lang="zh-CN" altLang="en-US" dirty="0"/>
              <a:t> </a:t>
            </a:r>
            <a:r>
              <a:rPr lang="en-US" altLang="zh-CN" dirty="0"/>
              <a:t>- </a:t>
            </a:r>
            <a:r>
              <a:rPr lang="zh-CN" altLang="en-US" dirty="0"/>
              <a:t>高保真原型设计工具</a:t>
            </a:r>
            <a:r>
              <a:rPr lang="en-US" altLang="zh-CN" b="1" dirty="0" err="1"/>
              <a:t>JustinMind</a:t>
            </a:r>
            <a:r>
              <a:rPr lang="en-US" altLang="zh-CN" b="1" dirty="0"/>
              <a:t> - </a:t>
            </a:r>
            <a:r>
              <a:rPr lang="zh-CN" altLang="en-US" b="1" dirty="0"/>
              <a:t>支持拖拽</a:t>
            </a:r>
            <a:r>
              <a:rPr lang="zh-CN" altLang="en-US" dirty="0"/>
              <a:t/>
            </a:r>
            <a:br>
              <a:rPr lang="zh-CN" altLang="en-US" dirty="0"/>
            </a:br>
            <a:endParaRPr lang="zh-CN" altLang="en-US" dirty="0"/>
          </a:p>
          <a:p>
            <a:r>
              <a:rPr lang="zh-CN" altLang="en-US" b="1" dirty="0"/>
              <a:t>简单</a:t>
            </a:r>
            <a:r>
              <a:rPr lang="zh-CN" altLang="en-US" dirty="0"/>
              <a:t> </a:t>
            </a:r>
            <a:r>
              <a:rPr lang="en-US" altLang="zh-CN" dirty="0"/>
              <a:t>- </a:t>
            </a:r>
            <a:r>
              <a:rPr lang="zh-CN" altLang="en-US" dirty="0"/>
              <a:t>与</a:t>
            </a:r>
            <a:r>
              <a:rPr lang="en-US" altLang="zh-CN" dirty="0" err="1">
                <a:hlinkClick r:id="rId6"/>
              </a:rPr>
              <a:t>Mockplus</a:t>
            </a:r>
            <a:r>
              <a:rPr lang="zh-CN" altLang="en-US" dirty="0"/>
              <a:t>类似，</a:t>
            </a:r>
            <a:r>
              <a:rPr lang="en-US" altLang="zh-CN" b="1" dirty="0" err="1">
                <a:hlinkClick r:id="rId5"/>
              </a:rPr>
              <a:t>Justinmind</a:t>
            </a:r>
            <a:r>
              <a:rPr lang="zh-CN" altLang="en-US" dirty="0"/>
              <a:t>也可以通过拖拽的方式实现页面跳转。不同的是，需要拖动整个组件到项目树上。由于没有连接线，不够直观，也不容易看清。</a:t>
            </a:r>
          </a:p>
          <a:p>
            <a:endParaRPr kumimoji="1" lang="zh-CN" altLang="en-US" dirty="0"/>
          </a:p>
        </p:txBody>
      </p:sp>
    </p:spTree>
    <p:extLst>
      <p:ext uri="{BB962C8B-B14F-4D97-AF65-F5344CB8AC3E}">
        <p14:creationId xmlns:p14="http://schemas.microsoft.com/office/powerpoint/2010/main" val="25851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6810"/>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35518"/>
            <a:ext cx="6096000" cy="2862322"/>
          </a:xfrm>
          <a:prstGeom prst="rect">
            <a:avLst/>
          </a:prstGeom>
        </p:spPr>
        <p:txBody>
          <a:bodyPr>
            <a:spAutoFit/>
          </a:bodyPr>
          <a:lstStyle/>
          <a:p>
            <a:r>
              <a:rPr lang="en-US" altLang="zh-CN" b="1" dirty="0"/>
              <a:t>Axure – </a:t>
            </a:r>
            <a:r>
              <a:rPr lang="zh-CN" altLang="en-US" b="1" dirty="0"/>
              <a:t>高保真工具</a:t>
            </a:r>
            <a:r>
              <a:rPr lang="zh-CN" altLang="en-US" dirty="0"/>
              <a:t/>
            </a:r>
            <a:br>
              <a:rPr lang="zh-CN" altLang="en-US" dirty="0"/>
            </a:br>
            <a:r>
              <a:rPr lang="zh-CN" altLang="en-US" dirty="0"/>
              <a:t>特点：</a:t>
            </a:r>
            <a:br>
              <a:rPr lang="zh-CN" altLang="en-US" dirty="0"/>
            </a:br>
            <a:r>
              <a:rPr lang="zh-CN" altLang="en-US" dirty="0"/>
              <a:t>（</a:t>
            </a:r>
            <a:r>
              <a:rPr lang="en-US" altLang="zh-CN" dirty="0"/>
              <a:t>1</a:t>
            </a:r>
            <a:r>
              <a:rPr lang="zh-CN" altLang="en-US" dirty="0"/>
              <a:t>）上手快，行业内都用。</a:t>
            </a:r>
            <a:br>
              <a:rPr lang="zh-CN" altLang="en-US" dirty="0"/>
            </a:br>
            <a:r>
              <a:rPr lang="zh-CN" altLang="en-US" dirty="0"/>
              <a:t>（</a:t>
            </a:r>
            <a:r>
              <a:rPr lang="en-US" altLang="zh-CN" dirty="0"/>
              <a:t>2</a:t>
            </a:r>
            <a:r>
              <a:rPr lang="zh-CN" altLang="en-US" dirty="0"/>
              <a:t>）有组件库。在制定组件化规范后，可以快速利用组件库制作低保真原型。</a:t>
            </a:r>
            <a:br>
              <a:rPr lang="zh-CN" altLang="en-US" dirty="0"/>
            </a:br>
            <a:r>
              <a:rPr lang="zh-CN" altLang="en-US" dirty="0"/>
              <a:t>（</a:t>
            </a:r>
            <a:r>
              <a:rPr lang="en-US" altLang="zh-CN" dirty="0"/>
              <a:t>3</a:t>
            </a:r>
            <a:r>
              <a:rPr lang="zh-CN" altLang="en-US" dirty="0"/>
              <a:t>）能完成简单的交互。</a:t>
            </a:r>
            <a:br>
              <a:rPr lang="zh-CN" altLang="en-US" dirty="0"/>
            </a:br>
            <a:r>
              <a:rPr lang="zh-CN" altLang="en-US" dirty="0"/>
              <a:t>（</a:t>
            </a:r>
            <a:r>
              <a:rPr lang="en-US" altLang="zh-CN" dirty="0"/>
              <a:t>4</a:t>
            </a:r>
            <a:r>
              <a:rPr lang="zh-CN" altLang="en-US" dirty="0"/>
              <a:t>）团队协作很方便。</a:t>
            </a:r>
            <a:endParaRPr lang="en-US" altLang="zh-CN" dirty="0"/>
          </a:p>
          <a:p>
            <a:r>
              <a:rPr lang="zh-CN" altLang="en-US" dirty="0"/>
              <a:t>（</a:t>
            </a:r>
            <a:r>
              <a:rPr lang="en-US" altLang="zh-CN" dirty="0"/>
              <a:t>5</a:t>
            </a:r>
            <a:r>
              <a:rPr lang="zh-CN" altLang="en-US" dirty="0"/>
              <a:t>）支持版本迭代</a:t>
            </a:r>
            <a:endParaRPr lang="en-US" altLang="zh-CN" dirty="0"/>
          </a:p>
          <a:p>
            <a:endParaRPr lang="en-US" altLang="zh-CN" dirty="0"/>
          </a:p>
          <a:p>
            <a:endParaRPr kumimoji="1" lang="zh-CN" altLang="en-US" dirty="0"/>
          </a:p>
        </p:txBody>
      </p:sp>
    </p:spTree>
    <p:extLst>
      <p:ext uri="{BB962C8B-B14F-4D97-AF65-F5344CB8AC3E}">
        <p14:creationId xmlns:p14="http://schemas.microsoft.com/office/powerpoint/2010/main" val="269025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8220520"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人机交互与界面原型介绍</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935868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2352" y="3823834"/>
            <a:ext cx="1351725" cy="135172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27" y="1469447"/>
            <a:ext cx="2657475" cy="497205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8430" y="1224396"/>
            <a:ext cx="9696450" cy="133350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4132" y="2557896"/>
            <a:ext cx="2638425" cy="4124325"/>
          </a:xfrm>
          <a:prstGeom prst="rect">
            <a:avLst/>
          </a:prstGeom>
        </p:spPr>
      </p:pic>
    </p:spTree>
    <p:extLst>
      <p:ext uri="{BB962C8B-B14F-4D97-AF65-F5344CB8AC3E}">
        <p14:creationId xmlns:p14="http://schemas.microsoft.com/office/powerpoint/2010/main" val="3702939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用户界面开发的工具有哪些（说出</a:t>
            </a:r>
            <a:r>
              <a:rPr kumimoji="1" lang="en-US" altLang="zh-CN" sz="2000" dirty="0"/>
              <a:t>1-2</a:t>
            </a:r>
            <a:r>
              <a:rPr kumimoji="1" lang="zh-CN" altLang="en-US" sz="2000" dirty="0"/>
              <a:t>个即可）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en-US" altLang="zh-CN" b="1" dirty="0"/>
              <a:t>PS/AI</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en-US" altLang="zh-CN" b="1" dirty="0"/>
              <a:t>Axure</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en-US" altLang="zh-CN" dirty="0" err="1">
                <a:latin typeface="微软雅黑" panose="020B0503020204020204" pitchFamily="34" charset="-122"/>
                <a:ea typeface="微软雅黑" panose="020B0503020204020204" pitchFamily="34" charset="-122"/>
              </a:rPr>
              <a:t>Justinmind</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694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032147"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用户界面的评估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60057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用户界面评估的特点</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400110"/>
          </a:xfrm>
          <a:prstGeom prst="rect">
            <a:avLst/>
          </a:prstGeom>
          <a:noFill/>
        </p:spPr>
        <p:txBody>
          <a:bodyPr wrap="square" rtlCol="0">
            <a:spAutoFit/>
          </a:bodyPr>
          <a:lstStyle/>
          <a:p>
            <a:r>
              <a:rPr kumimoji="1" lang="en-US" altLang="zh-CN" sz="2000" dirty="0"/>
              <a:t>1</a:t>
            </a:r>
            <a:r>
              <a:rPr kumimoji="1" lang="zh-CN" altLang="en-US" sz="2000" dirty="0"/>
              <a:t>、评价项目众多，无法</a:t>
            </a:r>
            <a:r>
              <a:rPr kumimoji="1" lang="zh-CN" altLang="en-US" sz="2000" dirty="0">
                <a:solidFill>
                  <a:srgbClr val="FF0000"/>
                </a:solidFill>
              </a:rPr>
              <a:t>定量</a:t>
            </a:r>
            <a:r>
              <a:rPr kumimoji="1" lang="zh-CN" altLang="en-US" sz="2000" dirty="0"/>
              <a:t>描述</a:t>
            </a:r>
            <a:endParaRPr kumimoji="1" lang="en-US" altLang="zh-CN" sz="2000" dirty="0"/>
          </a:p>
        </p:txBody>
      </p:sp>
      <p:sp>
        <p:nvSpPr>
          <p:cNvPr id="8" name="文本框 7">
            <a:extLst>
              <a:ext uri="{FF2B5EF4-FFF2-40B4-BE49-F238E27FC236}">
                <a16:creationId xmlns:a16="http://schemas.microsoft.com/office/drawing/2014/main" id="{E775CDA0-D84B-443F-BFE8-5D85703BB10F}"/>
              </a:ext>
            </a:extLst>
          </p:cNvPr>
          <p:cNvSpPr txBox="1"/>
          <p:nvPr/>
        </p:nvSpPr>
        <p:spPr>
          <a:xfrm>
            <a:off x="2240383" y="2088005"/>
            <a:ext cx="7215678" cy="707886"/>
          </a:xfrm>
          <a:prstGeom prst="rect">
            <a:avLst/>
          </a:prstGeom>
          <a:noFill/>
        </p:spPr>
        <p:txBody>
          <a:bodyPr wrap="square" rtlCol="0">
            <a:spAutoFit/>
          </a:bodyPr>
          <a:lstStyle/>
          <a:p>
            <a:r>
              <a:rPr kumimoji="1" lang="en-US" altLang="zh-CN" sz="2000" dirty="0"/>
              <a:t>2</a:t>
            </a:r>
            <a:r>
              <a:rPr kumimoji="1" lang="zh-CN" altLang="en-US" sz="2000" dirty="0"/>
              <a:t>、视知觉具有整体性、选择性、理解性、恒常性、和错觉等熟悉，显示的综合效果并不是单一效果的简单叠加</a:t>
            </a:r>
            <a:endParaRPr kumimoji="1" lang="en-US" altLang="zh-CN" sz="2000" dirty="0"/>
          </a:p>
        </p:txBody>
      </p:sp>
      <p:sp>
        <p:nvSpPr>
          <p:cNvPr id="9" name="文本框 8">
            <a:extLst>
              <a:ext uri="{FF2B5EF4-FFF2-40B4-BE49-F238E27FC236}">
                <a16:creationId xmlns:a16="http://schemas.microsoft.com/office/drawing/2014/main" id="{DBF536D7-1AD0-4B75-A812-E89F37EDD63F}"/>
              </a:ext>
            </a:extLst>
          </p:cNvPr>
          <p:cNvSpPr txBox="1"/>
          <p:nvPr/>
        </p:nvSpPr>
        <p:spPr>
          <a:xfrm>
            <a:off x="2240383" y="2982041"/>
            <a:ext cx="7215678" cy="1015663"/>
          </a:xfrm>
          <a:prstGeom prst="rect">
            <a:avLst/>
          </a:prstGeom>
          <a:noFill/>
        </p:spPr>
        <p:txBody>
          <a:bodyPr wrap="square" rtlCol="0">
            <a:spAutoFit/>
          </a:bodyPr>
          <a:lstStyle/>
          <a:p>
            <a:r>
              <a:rPr kumimoji="1" lang="en-US" altLang="zh-CN" sz="2000" dirty="0"/>
              <a:t>3</a:t>
            </a:r>
            <a:r>
              <a:rPr kumimoji="1" lang="zh-CN" altLang="en-US" sz="2000" dirty="0"/>
              <a:t>、软件用户界面的评价主要以人的主观感受为评价依据，它受人的辨识能力，认知过程，舒适性和系统功能以及个人的只是，经验，和喜好等未知、已知或非确定因素的影响</a:t>
            </a:r>
            <a:endParaRPr kumimoji="1" lang="en-US" altLang="zh-CN" sz="2000" dirty="0"/>
          </a:p>
        </p:txBody>
      </p:sp>
      <p:sp>
        <p:nvSpPr>
          <p:cNvPr id="10" name="文本框 9">
            <a:extLst>
              <a:ext uri="{FF2B5EF4-FFF2-40B4-BE49-F238E27FC236}">
                <a16:creationId xmlns:a16="http://schemas.microsoft.com/office/drawing/2014/main" id="{4EDB2D59-4AA5-4ECD-A116-A268B150DEC0}"/>
              </a:ext>
            </a:extLst>
          </p:cNvPr>
          <p:cNvSpPr txBox="1"/>
          <p:nvPr/>
        </p:nvSpPr>
        <p:spPr>
          <a:xfrm>
            <a:off x="2240383" y="4475605"/>
            <a:ext cx="7215678" cy="400110"/>
          </a:xfrm>
          <a:prstGeom prst="rect">
            <a:avLst/>
          </a:prstGeom>
          <a:noFill/>
        </p:spPr>
        <p:txBody>
          <a:bodyPr wrap="square" rtlCol="0">
            <a:spAutoFit/>
          </a:bodyPr>
          <a:lstStyle/>
          <a:p>
            <a:r>
              <a:rPr kumimoji="1" lang="zh-CN" altLang="en-US" sz="2000" dirty="0"/>
              <a:t>这些特点使得我们对软件用户界面的评价</a:t>
            </a:r>
            <a:r>
              <a:rPr kumimoji="1" lang="zh-CN" altLang="en-US" sz="2000" dirty="0">
                <a:solidFill>
                  <a:srgbClr val="FF0000"/>
                </a:solidFill>
              </a:rPr>
              <a:t>十分困难</a:t>
            </a:r>
            <a:endParaRPr kumimoji="1" lang="en-US" altLang="zh-CN" sz="2000" dirty="0">
              <a:solidFill>
                <a:srgbClr val="FF0000"/>
              </a:solidFill>
            </a:endParaRPr>
          </a:p>
        </p:txBody>
      </p:sp>
    </p:spTree>
    <p:extLst>
      <p:ext uri="{BB962C8B-B14F-4D97-AF65-F5344CB8AC3E}">
        <p14:creationId xmlns:p14="http://schemas.microsoft.com/office/powerpoint/2010/main" val="3661313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用户界面评估的方法</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1015663"/>
          </a:xfrm>
          <a:prstGeom prst="rect">
            <a:avLst/>
          </a:prstGeom>
          <a:noFill/>
        </p:spPr>
        <p:txBody>
          <a:bodyPr wrap="square" rtlCol="0">
            <a:spAutoFit/>
          </a:bodyPr>
          <a:lstStyle/>
          <a:p>
            <a:r>
              <a:rPr kumimoji="1" lang="zh-CN" altLang="en-US" sz="2000" dirty="0"/>
              <a:t>现代综合评价方法很多，应用最多的是</a:t>
            </a:r>
            <a:r>
              <a:rPr kumimoji="1" lang="zh-CN" altLang="en-US" sz="2000" dirty="0">
                <a:solidFill>
                  <a:srgbClr val="FF0000"/>
                </a:solidFill>
              </a:rPr>
              <a:t>模糊集合理论</a:t>
            </a:r>
            <a:r>
              <a:rPr kumimoji="1" lang="zh-CN" altLang="en-US" sz="2000" dirty="0"/>
              <a:t>，首先运用层次分析法确定各指标的权重系数，然后运用模糊综合评价法进行综合评价。</a:t>
            </a:r>
            <a:endParaRPr kumimoji="1" lang="en-US" altLang="zh-CN" sz="2000" dirty="0"/>
          </a:p>
        </p:txBody>
      </p:sp>
      <p:sp>
        <p:nvSpPr>
          <p:cNvPr id="11" name="文本框 10">
            <a:extLst>
              <a:ext uri="{FF2B5EF4-FFF2-40B4-BE49-F238E27FC236}">
                <a16:creationId xmlns:a16="http://schemas.microsoft.com/office/drawing/2014/main" id="{AEF91415-BAA0-46CE-BA90-F5EB0B694573}"/>
              </a:ext>
            </a:extLst>
          </p:cNvPr>
          <p:cNvSpPr txBox="1"/>
          <p:nvPr/>
        </p:nvSpPr>
        <p:spPr>
          <a:xfrm>
            <a:off x="2240383" y="2921168"/>
            <a:ext cx="7215678" cy="707886"/>
          </a:xfrm>
          <a:prstGeom prst="rect">
            <a:avLst/>
          </a:prstGeom>
          <a:noFill/>
        </p:spPr>
        <p:txBody>
          <a:bodyPr wrap="square" rtlCol="0">
            <a:spAutoFit/>
          </a:bodyPr>
          <a:lstStyle/>
          <a:p>
            <a:r>
              <a:rPr kumimoji="1" lang="zh-CN" altLang="en-US" sz="2000" dirty="0"/>
              <a:t>其他常用的还有</a:t>
            </a:r>
            <a:r>
              <a:rPr kumimoji="1" lang="zh-CN" altLang="en-US" sz="2000" dirty="0">
                <a:solidFill>
                  <a:srgbClr val="FF0000"/>
                </a:solidFill>
              </a:rPr>
              <a:t>主成分分析法</a:t>
            </a:r>
            <a:r>
              <a:rPr kumimoji="1" lang="zh-CN" altLang="en-US" sz="2000" dirty="0"/>
              <a:t>、</a:t>
            </a:r>
            <a:r>
              <a:rPr kumimoji="1" lang="zh-CN" altLang="en-US" sz="2000" dirty="0">
                <a:solidFill>
                  <a:srgbClr val="FF0000"/>
                </a:solidFill>
              </a:rPr>
              <a:t>数据包络分析法</a:t>
            </a:r>
            <a:r>
              <a:rPr kumimoji="1" lang="zh-CN" altLang="en-US" sz="2000" dirty="0"/>
              <a:t>、</a:t>
            </a:r>
            <a:r>
              <a:rPr kumimoji="1" lang="zh-CN" altLang="en-US" sz="2000" dirty="0">
                <a:solidFill>
                  <a:srgbClr val="FF0000"/>
                </a:solidFill>
              </a:rPr>
              <a:t>模糊聚类分析法</a:t>
            </a:r>
            <a:r>
              <a:rPr kumimoji="1" lang="zh-CN" altLang="en-US" sz="2000" dirty="0"/>
              <a:t>等</a:t>
            </a:r>
            <a:endParaRPr kumimoji="1" lang="en-US" altLang="zh-CN" sz="2000" dirty="0"/>
          </a:p>
        </p:txBody>
      </p:sp>
      <p:sp>
        <p:nvSpPr>
          <p:cNvPr id="12" name="文本框 11">
            <a:extLst>
              <a:ext uri="{FF2B5EF4-FFF2-40B4-BE49-F238E27FC236}">
                <a16:creationId xmlns:a16="http://schemas.microsoft.com/office/drawing/2014/main" id="{2A644E1C-F904-4E20-BC19-36ED789AB313}"/>
              </a:ext>
            </a:extLst>
          </p:cNvPr>
          <p:cNvSpPr txBox="1"/>
          <p:nvPr/>
        </p:nvSpPr>
        <p:spPr>
          <a:xfrm>
            <a:off x="2240383" y="3793235"/>
            <a:ext cx="7215678" cy="707886"/>
          </a:xfrm>
          <a:prstGeom prst="rect">
            <a:avLst/>
          </a:prstGeom>
          <a:noFill/>
        </p:spPr>
        <p:txBody>
          <a:bodyPr wrap="square" rtlCol="0">
            <a:spAutoFit/>
          </a:bodyPr>
          <a:lstStyle/>
          <a:p>
            <a:r>
              <a:rPr kumimoji="1" lang="zh-CN" altLang="en-US" sz="2000" dirty="0"/>
              <a:t>但这些方法都需要深厚的数学基础、评价过程复杂、评价结果受多中因素影响，在实际中难于应用。</a:t>
            </a:r>
            <a:endParaRPr kumimoji="1" lang="en-US" altLang="zh-CN" sz="2000" dirty="0"/>
          </a:p>
        </p:txBody>
      </p:sp>
      <p:sp>
        <p:nvSpPr>
          <p:cNvPr id="13" name="文本框 12">
            <a:extLst>
              <a:ext uri="{FF2B5EF4-FFF2-40B4-BE49-F238E27FC236}">
                <a16:creationId xmlns:a16="http://schemas.microsoft.com/office/drawing/2014/main" id="{F9FB0BF9-4640-4D30-B36F-446E60F9D79C}"/>
              </a:ext>
            </a:extLst>
          </p:cNvPr>
          <p:cNvSpPr txBox="1"/>
          <p:nvPr/>
        </p:nvSpPr>
        <p:spPr>
          <a:xfrm>
            <a:off x="2240383" y="4795563"/>
            <a:ext cx="7215678" cy="1015663"/>
          </a:xfrm>
          <a:prstGeom prst="rect">
            <a:avLst/>
          </a:prstGeom>
          <a:noFill/>
        </p:spPr>
        <p:txBody>
          <a:bodyPr wrap="square" rtlCol="0">
            <a:spAutoFit/>
          </a:bodyPr>
          <a:lstStyle/>
          <a:p>
            <a:r>
              <a:rPr kumimoji="1" lang="zh-CN" altLang="en-US" sz="2000" dirty="0">
                <a:solidFill>
                  <a:srgbClr val="FF0000"/>
                </a:solidFill>
              </a:rPr>
              <a:t>软集理论</a:t>
            </a:r>
            <a:r>
              <a:rPr kumimoji="1" lang="zh-CN" altLang="en-US" sz="2000" dirty="0"/>
              <a:t>作为解决不确定性问题的数学工具，不同于以上的理论，是将参数理论引入到决策当中，弥补了以上理论在决策时的不足，使得决策更具有精确性</a:t>
            </a:r>
            <a:endParaRPr kumimoji="1" lang="en-US" altLang="zh-CN" sz="2000" dirty="0"/>
          </a:p>
        </p:txBody>
      </p:sp>
    </p:spTree>
    <p:extLst>
      <p:ext uri="{BB962C8B-B14F-4D97-AF65-F5344CB8AC3E}">
        <p14:creationId xmlns:p14="http://schemas.microsoft.com/office/powerpoint/2010/main" val="3326786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1631216"/>
          </a:xfrm>
          <a:prstGeom prst="rect">
            <a:avLst/>
          </a:prstGeom>
          <a:noFill/>
        </p:spPr>
        <p:txBody>
          <a:bodyPr wrap="square" rtlCol="0">
            <a:spAutoFit/>
          </a:bodyPr>
          <a:lstStyle/>
          <a:p>
            <a:r>
              <a:rPr kumimoji="1" lang="zh-CN" altLang="en-US" sz="2000" dirty="0"/>
              <a:t>评估指标体系通常由</a:t>
            </a:r>
            <a:r>
              <a:rPr kumimoji="1" lang="zh-CN" altLang="en-US" sz="2000" dirty="0">
                <a:solidFill>
                  <a:srgbClr val="FF0000"/>
                </a:solidFill>
              </a:rPr>
              <a:t>最高层</a:t>
            </a:r>
            <a:r>
              <a:rPr kumimoji="1" lang="zh-CN" altLang="en-US" sz="2000" dirty="0"/>
              <a:t>、</a:t>
            </a:r>
            <a:r>
              <a:rPr kumimoji="1" lang="zh-CN" altLang="en-US" sz="2000" dirty="0">
                <a:solidFill>
                  <a:srgbClr val="FF0000"/>
                </a:solidFill>
              </a:rPr>
              <a:t>中间层</a:t>
            </a:r>
            <a:r>
              <a:rPr kumimoji="1" lang="zh-CN" altLang="en-US" sz="2000" dirty="0"/>
              <a:t>和</a:t>
            </a:r>
            <a:r>
              <a:rPr kumimoji="1" lang="zh-CN" altLang="en-US" sz="2000" dirty="0">
                <a:solidFill>
                  <a:srgbClr val="FF0000"/>
                </a:solidFill>
              </a:rPr>
              <a:t>最底层</a:t>
            </a:r>
            <a:r>
              <a:rPr kumimoji="1" lang="zh-CN" altLang="en-US" sz="2000" dirty="0"/>
              <a:t>构成的递阶层次结构模型。</a:t>
            </a:r>
            <a:endParaRPr kumimoji="1" lang="en-US" altLang="zh-CN" sz="2000" dirty="0"/>
          </a:p>
          <a:p>
            <a:r>
              <a:rPr kumimoji="1" lang="zh-CN" altLang="en-US" sz="2000" dirty="0"/>
              <a:t>最高层表示系统总目标，</a:t>
            </a:r>
            <a:endParaRPr kumimoji="1" lang="en-US" altLang="zh-CN" sz="2000" dirty="0"/>
          </a:p>
          <a:p>
            <a:r>
              <a:rPr kumimoji="1" lang="zh-CN" altLang="en-US" sz="2000" dirty="0"/>
              <a:t>中间层表示实现系统总目标所设计的中间环节，</a:t>
            </a:r>
            <a:endParaRPr kumimoji="1" lang="en-US" altLang="zh-CN" sz="2000" dirty="0"/>
          </a:p>
          <a:p>
            <a:r>
              <a:rPr kumimoji="1" lang="zh-CN" altLang="en-US" sz="2000" dirty="0"/>
              <a:t>最底层表示为实现目标所要选用的各种措施、决策、方案等。</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1735849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707886"/>
          </a:xfrm>
          <a:prstGeom prst="rect">
            <a:avLst/>
          </a:prstGeom>
          <a:noFill/>
        </p:spPr>
        <p:txBody>
          <a:bodyPr wrap="square" rtlCol="0">
            <a:spAutoFit/>
          </a:bodyPr>
          <a:lstStyle/>
          <a:p>
            <a:r>
              <a:rPr kumimoji="1" lang="zh-CN" altLang="en-US" sz="2000" dirty="0"/>
              <a:t>通过广泛的调研和综合分析，软件人机界面设计评价指标体系归纳为</a:t>
            </a:r>
            <a:r>
              <a:rPr kumimoji="1" lang="en-US" altLang="zh-CN" sz="2000" dirty="0">
                <a:solidFill>
                  <a:srgbClr val="FF0000"/>
                </a:solidFill>
              </a:rPr>
              <a:t>3</a:t>
            </a:r>
            <a:r>
              <a:rPr kumimoji="1" lang="zh-CN" altLang="en-US" sz="2000" dirty="0"/>
              <a:t>个一级指标、</a:t>
            </a:r>
            <a:r>
              <a:rPr kumimoji="1" lang="en-US" altLang="zh-CN" sz="2000" dirty="0">
                <a:solidFill>
                  <a:srgbClr val="FF0000"/>
                </a:solidFill>
              </a:rPr>
              <a:t>14</a:t>
            </a:r>
            <a:r>
              <a:rPr kumimoji="1" lang="zh-CN" altLang="en-US" sz="2000" dirty="0"/>
              <a:t>个二级指标</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2327572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solidFill>
                  <a:srgbClr val="FF0000"/>
                </a:solidFill>
              </a:rPr>
              <a:t>Ben </a:t>
            </a:r>
            <a:r>
              <a:rPr kumimoji="1" lang="en-US" altLang="zh-CN" sz="2000" dirty="0" err="1">
                <a:solidFill>
                  <a:srgbClr val="FF0000"/>
                </a:solidFill>
              </a:rPr>
              <a:t>Shneiderman</a:t>
            </a:r>
            <a:r>
              <a:rPr kumimoji="1" lang="en-US" altLang="zh-CN" sz="2000" dirty="0">
                <a:solidFill>
                  <a:srgbClr val="FF0000"/>
                </a:solidFill>
              </a:rPr>
              <a:t> </a:t>
            </a:r>
            <a:r>
              <a:rPr kumimoji="1" lang="zh-CN" altLang="en-US" sz="2000" dirty="0"/>
              <a:t>经过大量实践，总结出屏幕界面的</a:t>
            </a:r>
            <a:r>
              <a:rPr kumimoji="1" lang="zh-CN" altLang="en-US" sz="2000" dirty="0">
                <a:solidFill>
                  <a:srgbClr val="FF0000"/>
                </a:solidFill>
              </a:rPr>
              <a:t>八条规则</a:t>
            </a:r>
            <a:r>
              <a:rPr kumimoji="1" lang="zh-CN" altLang="en-US" sz="2000" dirty="0"/>
              <a:t>。这八个经典规则是</a:t>
            </a:r>
            <a:endParaRPr kumimoji="1" lang="en-US" altLang="zh-CN" sz="2000" dirty="0"/>
          </a:p>
        </p:txBody>
      </p:sp>
      <p:sp>
        <p:nvSpPr>
          <p:cNvPr id="2" name="矩形 1">
            <a:extLst>
              <a:ext uri="{FF2B5EF4-FFF2-40B4-BE49-F238E27FC236}">
                <a16:creationId xmlns:a16="http://schemas.microsoft.com/office/drawing/2014/main" id="{F07EA20A-1AD4-445D-B309-8F615B60FC15}"/>
              </a:ext>
            </a:extLst>
          </p:cNvPr>
          <p:cNvSpPr/>
          <p:nvPr/>
        </p:nvSpPr>
        <p:spPr>
          <a:xfrm>
            <a:off x="1226820" y="2147349"/>
            <a:ext cx="6096000" cy="1200329"/>
          </a:xfrm>
          <a:prstGeom prst="rect">
            <a:avLst/>
          </a:prstGeom>
        </p:spPr>
        <p:txBody>
          <a:bodyPr>
            <a:spAutoFit/>
          </a:bodyPr>
          <a:lstStyle/>
          <a:p>
            <a:r>
              <a:rPr lang="zh-CN" altLang="en-US" b="0" i="0" dirty="0">
                <a:solidFill>
                  <a:srgbClr val="4F4F4F"/>
                </a:solidFill>
                <a:effectLst/>
                <a:latin typeface="-apple-system"/>
              </a:rPr>
              <a:t>一、力求一致性 </a:t>
            </a:r>
            <a:r>
              <a:rPr lang="zh-CN" altLang="en-US" dirty="0"/>
              <a:t/>
            </a:r>
            <a:br>
              <a:rPr lang="zh-CN" altLang="en-US" dirty="0"/>
            </a:br>
            <a:r>
              <a:rPr lang="zh-CN" altLang="en-US" b="0" i="0" dirty="0">
                <a:solidFill>
                  <a:srgbClr val="4F4F4F"/>
                </a:solidFill>
                <a:effectLst/>
                <a:latin typeface="-apple-system"/>
              </a:rPr>
              <a:t>　　例如网站首页需要和每一个下级页面保持一致的风格，导航都要放在屏幕的左上角，具有高度一致性的界面能给人清晰整洁的感觉。</a:t>
            </a:r>
            <a:endParaRPr lang="zh-CN" altLang="en-US" dirty="0"/>
          </a:p>
        </p:txBody>
      </p:sp>
      <p:sp>
        <p:nvSpPr>
          <p:cNvPr id="4" name="矩形 3">
            <a:extLst>
              <a:ext uri="{FF2B5EF4-FFF2-40B4-BE49-F238E27FC236}">
                <a16:creationId xmlns:a16="http://schemas.microsoft.com/office/drawing/2014/main" id="{8F79FEFD-CDBA-49CE-91E9-3D99F6938975}"/>
              </a:ext>
            </a:extLst>
          </p:cNvPr>
          <p:cNvSpPr/>
          <p:nvPr/>
        </p:nvSpPr>
        <p:spPr>
          <a:xfrm>
            <a:off x="1226820" y="3683327"/>
            <a:ext cx="6096000" cy="923330"/>
          </a:xfrm>
          <a:prstGeom prst="rect">
            <a:avLst/>
          </a:prstGeom>
        </p:spPr>
        <p:txBody>
          <a:bodyPr>
            <a:spAutoFit/>
          </a:bodyPr>
          <a:lstStyle/>
          <a:p>
            <a:r>
              <a:rPr lang="zh-CN" altLang="en-US" b="0" i="0">
                <a:solidFill>
                  <a:srgbClr val="4F4F4F"/>
                </a:solidFill>
                <a:effectLst/>
                <a:latin typeface="-apple-system"/>
              </a:rPr>
              <a:t>二、允许频繁使用快捷键 </a:t>
            </a:r>
            <a:r>
              <a:rPr lang="zh-CN" altLang="en-US"/>
              <a:t/>
            </a:r>
            <a:br>
              <a:rPr lang="zh-CN" altLang="en-US"/>
            </a:br>
            <a:r>
              <a:rPr lang="zh-CN" altLang="en-US" b="0" i="0">
                <a:solidFill>
                  <a:srgbClr val="4F4F4F"/>
                </a:solidFill>
                <a:effectLst/>
                <a:latin typeface="-apple-system"/>
              </a:rPr>
              <a:t>　　快捷键表示产品使用的灵活性和有效性，想想每次我们使用搜索引擎的时候是鼠标点击的搜索还是按的回车？</a:t>
            </a:r>
            <a:endParaRPr lang="zh-CN" altLang="en-US" dirty="0"/>
          </a:p>
        </p:txBody>
      </p:sp>
      <p:sp>
        <p:nvSpPr>
          <p:cNvPr id="5" name="矩形 4">
            <a:extLst>
              <a:ext uri="{FF2B5EF4-FFF2-40B4-BE49-F238E27FC236}">
                <a16:creationId xmlns:a16="http://schemas.microsoft.com/office/drawing/2014/main" id="{2DC89BEB-EC65-43D7-961C-9F8CAE98C76F}"/>
              </a:ext>
            </a:extLst>
          </p:cNvPr>
          <p:cNvSpPr/>
          <p:nvPr/>
        </p:nvSpPr>
        <p:spPr>
          <a:xfrm>
            <a:off x="1226820" y="4942306"/>
            <a:ext cx="6096000" cy="1200329"/>
          </a:xfrm>
          <a:prstGeom prst="rect">
            <a:avLst/>
          </a:prstGeom>
        </p:spPr>
        <p:txBody>
          <a:bodyPr>
            <a:spAutoFit/>
          </a:bodyPr>
          <a:lstStyle/>
          <a:p>
            <a:r>
              <a:rPr lang="zh-CN" altLang="en-US" b="0" i="0" dirty="0">
                <a:solidFill>
                  <a:srgbClr val="4F4F4F"/>
                </a:solidFill>
                <a:effectLst/>
                <a:latin typeface="-apple-system"/>
              </a:rPr>
              <a:t>三、提供明确的反馈 </a:t>
            </a:r>
            <a:r>
              <a:rPr lang="zh-CN" altLang="en-US" dirty="0"/>
              <a:t/>
            </a:r>
            <a:br>
              <a:rPr lang="zh-CN" altLang="en-US" dirty="0"/>
            </a:br>
            <a:r>
              <a:rPr lang="zh-CN" altLang="en-US" b="0" i="0" dirty="0">
                <a:solidFill>
                  <a:srgbClr val="4F4F4F"/>
                </a:solidFill>
                <a:effectLst/>
                <a:latin typeface="-apple-system"/>
              </a:rPr>
              <a:t>　　出现错误时要明确说出错误的含义，而且需要考虑用户能否理解，比如我们基本上都遇到过</a:t>
            </a:r>
            <a:r>
              <a:rPr lang="en-US" altLang="zh-CN" b="0" i="0" dirty="0">
                <a:solidFill>
                  <a:srgbClr val="4F4F4F"/>
                </a:solidFill>
                <a:effectLst/>
                <a:latin typeface="-apple-system"/>
              </a:rPr>
              <a:t>HTTP404</a:t>
            </a:r>
            <a:r>
              <a:rPr lang="zh-CN" altLang="en-US" b="0" i="0" dirty="0">
                <a:solidFill>
                  <a:srgbClr val="4F4F4F"/>
                </a:solidFill>
                <a:effectLst/>
                <a:latin typeface="-apple-system"/>
              </a:rPr>
              <a:t>错误，但绝大多数人能看懂么？</a:t>
            </a:r>
            <a:endParaRPr lang="zh-CN" altLang="en-US" dirty="0"/>
          </a:p>
        </p:txBody>
      </p:sp>
    </p:spTree>
    <p:extLst>
      <p:ext uri="{BB962C8B-B14F-4D97-AF65-F5344CB8AC3E}">
        <p14:creationId xmlns:p14="http://schemas.microsoft.com/office/powerpoint/2010/main" val="880760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3" name="矩形 2">
            <a:extLst>
              <a:ext uri="{FF2B5EF4-FFF2-40B4-BE49-F238E27FC236}">
                <a16:creationId xmlns:a16="http://schemas.microsoft.com/office/drawing/2014/main" id="{DBED4D3E-EF7D-4113-B48F-803ADE9AF9C5}"/>
              </a:ext>
            </a:extLst>
          </p:cNvPr>
          <p:cNvSpPr/>
          <p:nvPr/>
        </p:nvSpPr>
        <p:spPr>
          <a:xfrm>
            <a:off x="1344023" y="2363169"/>
            <a:ext cx="6096000" cy="1200329"/>
          </a:xfrm>
          <a:prstGeom prst="rect">
            <a:avLst/>
          </a:prstGeom>
        </p:spPr>
        <p:txBody>
          <a:bodyPr>
            <a:spAutoFit/>
          </a:bodyPr>
          <a:lstStyle/>
          <a:p>
            <a:r>
              <a:rPr lang="zh-CN" altLang="en-US" b="0" i="0">
                <a:solidFill>
                  <a:srgbClr val="4F4F4F"/>
                </a:solidFill>
                <a:effectLst/>
                <a:latin typeface="-apple-system"/>
              </a:rPr>
              <a:t>四、设计对话，告诉用户任务已完成 </a:t>
            </a:r>
            <a:r>
              <a:rPr lang="zh-CN" altLang="en-US"/>
              <a:t/>
            </a:r>
            <a:br>
              <a:rPr lang="zh-CN" altLang="en-US"/>
            </a:br>
            <a:r>
              <a:rPr lang="zh-CN" altLang="en-US" b="0" i="0">
                <a:solidFill>
                  <a:srgbClr val="4F4F4F"/>
                </a:solidFill>
                <a:effectLst/>
                <a:latin typeface="-apple-system"/>
              </a:rPr>
              <a:t>　　要在用户完成某项任务或操作后进行提示。如果他们在做了很多操作后却得不到反馈，他们就无法知道自己是否达成目标。</a:t>
            </a:r>
            <a:endParaRPr lang="zh-CN" altLang="en-US" dirty="0"/>
          </a:p>
        </p:txBody>
      </p:sp>
      <p:sp>
        <p:nvSpPr>
          <p:cNvPr id="6" name="矩形 5">
            <a:extLst>
              <a:ext uri="{FF2B5EF4-FFF2-40B4-BE49-F238E27FC236}">
                <a16:creationId xmlns:a16="http://schemas.microsoft.com/office/drawing/2014/main" id="{F0B55678-B57C-4226-B3EC-A58BEEF41FF0}"/>
              </a:ext>
            </a:extLst>
          </p:cNvPr>
          <p:cNvSpPr/>
          <p:nvPr/>
        </p:nvSpPr>
        <p:spPr>
          <a:xfrm>
            <a:off x="1344023" y="3924068"/>
            <a:ext cx="6096000" cy="923330"/>
          </a:xfrm>
          <a:prstGeom prst="rect">
            <a:avLst/>
          </a:prstGeom>
        </p:spPr>
        <p:txBody>
          <a:bodyPr>
            <a:spAutoFit/>
          </a:bodyPr>
          <a:lstStyle/>
          <a:p>
            <a:r>
              <a:rPr lang="zh-CN" altLang="en-US" b="0" i="0" dirty="0">
                <a:solidFill>
                  <a:srgbClr val="4F4F4F"/>
                </a:solidFill>
                <a:effectLst/>
                <a:latin typeface="-apple-system"/>
              </a:rPr>
              <a:t>五、提供错误预防和简单的纠错功能 </a:t>
            </a:r>
            <a:r>
              <a:rPr lang="zh-CN" altLang="en-US" dirty="0"/>
              <a:t/>
            </a:r>
            <a:br>
              <a:rPr lang="zh-CN" altLang="en-US" dirty="0"/>
            </a:br>
            <a:r>
              <a:rPr lang="zh-CN" altLang="en-US" b="0" i="0" dirty="0">
                <a:solidFill>
                  <a:srgbClr val="4F4F4F"/>
                </a:solidFill>
                <a:effectLst/>
                <a:latin typeface="-apple-system"/>
              </a:rPr>
              <a:t>　　例如把某些当前不能点击的按钮设置为灰色，在系统执行时让用户在确认一下</a:t>
            </a:r>
            <a:endParaRPr lang="zh-CN" altLang="en-US" dirty="0"/>
          </a:p>
        </p:txBody>
      </p:sp>
      <p:sp>
        <p:nvSpPr>
          <p:cNvPr id="7" name="矩形 6">
            <a:extLst>
              <a:ext uri="{FF2B5EF4-FFF2-40B4-BE49-F238E27FC236}">
                <a16:creationId xmlns:a16="http://schemas.microsoft.com/office/drawing/2014/main" id="{7F5A3994-F269-48A9-9B50-B07C575D5107}"/>
              </a:ext>
            </a:extLst>
          </p:cNvPr>
          <p:cNvSpPr/>
          <p:nvPr/>
        </p:nvSpPr>
        <p:spPr>
          <a:xfrm>
            <a:off x="1344023" y="5058602"/>
            <a:ext cx="6096000" cy="923330"/>
          </a:xfrm>
          <a:prstGeom prst="rect">
            <a:avLst/>
          </a:prstGeom>
        </p:spPr>
        <p:txBody>
          <a:bodyPr>
            <a:spAutoFit/>
          </a:bodyPr>
          <a:lstStyle/>
          <a:p>
            <a:r>
              <a:rPr lang="zh-CN" altLang="en-US" b="0" i="0" dirty="0">
                <a:solidFill>
                  <a:srgbClr val="4F4F4F"/>
                </a:solidFill>
                <a:effectLst/>
                <a:latin typeface="-apple-system"/>
              </a:rPr>
              <a:t>六、应该方便用户取消某个操作 </a:t>
            </a:r>
            <a:r>
              <a:rPr lang="zh-CN" altLang="en-US" dirty="0"/>
              <a:t/>
            </a:r>
            <a:br>
              <a:rPr lang="zh-CN" altLang="en-US" dirty="0"/>
            </a:br>
            <a:r>
              <a:rPr lang="zh-CN" altLang="en-US" b="0" i="0" dirty="0">
                <a:solidFill>
                  <a:srgbClr val="4F4F4F"/>
                </a:solidFill>
                <a:effectLst/>
                <a:latin typeface="-apple-system"/>
              </a:rPr>
              <a:t>　　大多数的应用软件都有撤销和恢复的功能，如果用户总是惧怕一失足成千古恨，那样的用户体验可想而知</a:t>
            </a:r>
            <a:endParaRPr lang="zh-CN" altLang="en-US" dirty="0"/>
          </a:p>
        </p:txBody>
      </p:sp>
    </p:spTree>
    <p:extLst>
      <p:ext uri="{BB962C8B-B14F-4D97-AF65-F5344CB8AC3E}">
        <p14:creationId xmlns:p14="http://schemas.microsoft.com/office/powerpoint/2010/main" val="545973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2" name="矩形 1">
            <a:extLst>
              <a:ext uri="{FF2B5EF4-FFF2-40B4-BE49-F238E27FC236}">
                <a16:creationId xmlns:a16="http://schemas.microsoft.com/office/drawing/2014/main" id="{693A517D-AA3E-4177-BC5B-EF895D6136AB}"/>
              </a:ext>
            </a:extLst>
          </p:cNvPr>
          <p:cNvSpPr/>
          <p:nvPr/>
        </p:nvSpPr>
        <p:spPr>
          <a:xfrm>
            <a:off x="1344023" y="2566370"/>
            <a:ext cx="6096000" cy="1200329"/>
          </a:xfrm>
          <a:prstGeom prst="rect">
            <a:avLst/>
          </a:prstGeom>
        </p:spPr>
        <p:txBody>
          <a:bodyPr>
            <a:spAutoFit/>
          </a:bodyPr>
          <a:lstStyle/>
          <a:p>
            <a:r>
              <a:rPr lang="zh-CN" altLang="en-US" b="0" i="0">
                <a:solidFill>
                  <a:srgbClr val="4F4F4F"/>
                </a:solidFill>
                <a:effectLst/>
                <a:latin typeface="-apple-system"/>
              </a:rPr>
              <a:t>七、用户应掌握控制权 </a:t>
            </a:r>
            <a:r>
              <a:rPr lang="zh-CN" altLang="en-US"/>
              <a:t/>
            </a:r>
            <a:br>
              <a:rPr lang="zh-CN" altLang="en-US"/>
            </a:br>
            <a:r>
              <a:rPr lang="zh-CN" altLang="en-US" b="0" i="0">
                <a:solidFill>
                  <a:srgbClr val="4F4F4F"/>
                </a:solidFill>
                <a:effectLst/>
                <a:latin typeface="-apple-system"/>
              </a:rPr>
              <a:t>　　一般而言用户希望自己去控制系统交互，在执行任务中，用户应该可以随时中止或退出，而不是无奈的看着系统继续</a:t>
            </a:r>
            <a:endParaRPr lang="zh-CN" altLang="en-US" dirty="0"/>
          </a:p>
        </p:txBody>
      </p:sp>
      <p:sp>
        <p:nvSpPr>
          <p:cNvPr id="4" name="矩形 3">
            <a:extLst>
              <a:ext uri="{FF2B5EF4-FFF2-40B4-BE49-F238E27FC236}">
                <a16:creationId xmlns:a16="http://schemas.microsoft.com/office/drawing/2014/main" id="{07B002CB-AEAE-4BE1-A8AB-1840BFF66A12}"/>
              </a:ext>
            </a:extLst>
          </p:cNvPr>
          <p:cNvSpPr/>
          <p:nvPr/>
        </p:nvSpPr>
        <p:spPr>
          <a:xfrm>
            <a:off x="1344023" y="4183503"/>
            <a:ext cx="6096000" cy="1200329"/>
          </a:xfrm>
          <a:prstGeom prst="rect">
            <a:avLst/>
          </a:prstGeom>
        </p:spPr>
        <p:txBody>
          <a:bodyPr>
            <a:spAutoFit/>
          </a:bodyPr>
          <a:lstStyle/>
          <a:p>
            <a:r>
              <a:rPr lang="zh-CN" altLang="en-US" b="0" i="0" dirty="0">
                <a:solidFill>
                  <a:srgbClr val="4F4F4F"/>
                </a:solidFill>
                <a:effectLst/>
                <a:latin typeface="-apple-system"/>
              </a:rPr>
              <a:t>八、减轻用户记忆负担 </a:t>
            </a:r>
            <a:r>
              <a:rPr lang="zh-CN" altLang="en-US" dirty="0"/>
              <a:t/>
            </a:r>
            <a:br>
              <a:rPr lang="zh-CN" altLang="en-US" dirty="0"/>
            </a:br>
            <a:r>
              <a:rPr lang="zh-CN" altLang="en-US" b="0" i="0" dirty="0">
                <a:solidFill>
                  <a:srgbClr val="4F4F4F"/>
                </a:solidFill>
                <a:effectLst/>
                <a:latin typeface="-apple-system"/>
              </a:rPr>
              <a:t>　　我们应该尽可能帮助用户避免要求他们记住各种信息，例如各个菜单项之间的逻辑关联，更好的分类就会帮助用户找出哪个功能按钮在什么地方。</a:t>
            </a:r>
            <a:endParaRPr lang="zh-CN" altLang="en-US" dirty="0"/>
          </a:p>
        </p:txBody>
      </p:sp>
    </p:spTree>
    <p:extLst>
      <p:ext uri="{BB962C8B-B14F-4D97-AF65-F5344CB8AC3E}">
        <p14:creationId xmlns:p14="http://schemas.microsoft.com/office/powerpoint/2010/main" val="224606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91183" y="2164205"/>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357734"/>
            <a:ext cx="7215678" cy="461665"/>
          </a:xfrm>
          <a:prstGeom prst="rect">
            <a:avLst/>
          </a:prstGeom>
          <a:noFill/>
        </p:spPr>
        <p:txBody>
          <a:bodyPr wrap="square" rtlCol="0">
            <a:spAutoFit/>
          </a:bodyPr>
          <a:lstStyle/>
          <a:p>
            <a:r>
              <a:rPr kumimoji="1" lang="zh-CN" altLang="en-US" sz="2400" dirty="0"/>
              <a:t>什么是人机交互？</a:t>
            </a:r>
          </a:p>
        </p:txBody>
      </p:sp>
      <p:sp>
        <p:nvSpPr>
          <p:cNvPr id="7" name="矩形 6"/>
          <p:cNvSpPr/>
          <p:nvPr/>
        </p:nvSpPr>
        <p:spPr>
          <a:xfrm>
            <a:off x="2291183" y="5351040"/>
            <a:ext cx="5724644" cy="369332"/>
          </a:xfrm>
          <a:prstGeom prst="rect">
            <a:avLst/>
          </a:prstGeom>
        </p:spPr>
        <p:txBody>
          <a:bodyPr wrap="none">
            <a:spAutoFit/>
          </a:bodyPr>
          <a:lstStyle/>
          <a:p>
            <a:r>
              <a:rPr kumimoji="1" lang="zh-CN" altLang="en-US" dirty="0"/>
              <a:t>因此在需求分析中一般通过</a:t>
            </a:r>
            <a:r>
              <a:rPr kumimoji="1" lang="zh-CN" altLang="en-US" dirty="0">
                <a:solidFill>
                  <a:srgbClr val="FF0000"/>
                </a:solidFill>
              </a:rPr>
              <a:t>界面原型</a:t>
            </a:r>
            <a:r>
              <a:rPr kumimoji="1" lang="zh-CN" altLang="en-US" dirty="0"/>
              <a:t>来进行人机交互。</a:t>
            </a:r>
            <a:endParaRPr lang="zh-CN" altLang="en-US" dirty="0"/>
          </a:p>
        </p:txBody>
      </p:sp>
    </p:spTree>
    <p:extLst>
      <p:ext uri="{BB962C8B-B14F-4D97-AF65-F5344CB8AC3E}">
        <p14:creationId xmlns:p14="http://schemas.microsoft.com/office/powerpoint/2010/main" val="1942979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人机界面设计要素</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1015663"/>
          </a:xfrm>
          <a:prstGeom prst="rect">
            <a:avLst/>
          </a:prstGeom>
          <a:noFill/>
        </p:spPr>
        <p:txBody>
          <a:bodyPr wrap="square" rtlCol="0">
            <a:spAutoFit/>
          </a:bodyPr>
          <a:lstStyle/>
          <a:p>
            <a:r>
              <a:rPr kumimoji="1" lang="zh-CN" altLang="en-US" sz="2000" dirty="0"/>
              <a:t>界面设计是为了满足软件专业化、标准化的需要，而产生的对软件使用界面进行美化、优化、规范化的设计分支，主要有</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226820" y="2767778"/>
            <a:ext cx="1592580" cy="400110"/>
          </a:xfrm>
          <a:prstGeom prst="rect">
            <a:avLst/>
          </a:prstGeom>
          <a:noFill/>
        </p:spPr>
        <p:txBody>
          <a:bodyPr wrap="square" rtlCol="0">
            <a:spAutoFit/>
          </a:bodyPr>
          <a:lstStyle/>
          <a:p>
            <a:r>
              <a:rPr kumimoji="1" lang="en-US" altLang="zh-CN" sz="2000" dirty="0"/>
              <a:t>1</a:t>
            </a:r>
            <a:r>
              <a:rPr kumimoji="1" lang="zh-CN" altLang="en-US" sz="2000" dirty="0"/>
              <a:t>、启动封面</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3038686" y="2766956"/>
            <a:ext cx="1592580" cy="400110"/>
          </a:xfrm>
          <a:prstGeom prst="rect">
            <a:avLst/>
          </a:prstGeom>
          <a:noFill/>
        </p:spPr>
        <p:txBody>
          <a:bodyPr wrap="square" rtlCol="0">
            <a:spAutoFit/>
          </a:bodyPr>
          <a:lstStyle/>
          <a:p>
            <a:r>
              <a:rPr kumimoji="1" lang="en-US" altLang="zh-CN" sz="2000" dirty="0"/>
              <a:t>2</a:t>
            </a:r>
            <a:r>
              <a:rPr kumimoji="1" lang="zh-CN" altLang="en-US" sz="2000" dirty="0"/>
              <a:t>、框架设计</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4951862" y="2766956"/>
            <a:ext cx="1592580" cy="400110"/>
          </a:xfrm>
          <a:prstGeom prst="rect">
            <a:avLst/>
          </a:prstGeom>
          <a:noFill/>
        </p:spPr>
        <p:txBody>
          <a:bodyPr wrap="square" rtlCol="0">
            <a:spAutoFit/>
          </a:bodyPr>
          <a:lstStyle/>
          <a:p>
            <a:r>
              <a:rPr kumimoji="1" lang="en-US" altLang="zh-CN" sz="2000" dirty="0"/>
              <a:t>3</a:t>
            </a:r>
            <a:r>
              <a:rPr kumimoji="1" lang="zh-CN" altLang="en-US" sz="2000" dirty="0"/>
              <a:t>、面板设计</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6865038" y="2766956"/>
            <a:ext cx="1592580" cy="400110"/>
          </a:xfrm>
          <a:prstGeom prst="rect">
            <a:avLst/>
          </a:prstGeom>
          <a:noFill/>
        </p:spPr>
        <p:txBody>
          <a:bodyPr wrap="square" rtlCol="0">
            <a:spAutoFit/>
          </a:bodyPr>
          <a:lstStyle/>
          <a:p>
            <a:r>
              <a:rPr kumimoji="1" lang="en-US" altLang="zh-CN" sz="2000" dirty="0"/>
              <a:t>4</a:t>
            </a:r>
            <a:r>
              <a:rPr kumimoji="1" lang="zh-CN" altLang="en-US" sz="2000" dirty="0"/>
              <a:t>、菜单设计</a:t>
            </a:r>
            <a:endParaRPr kumimoji="1" lang="en-US" altLang="zh-CN" sz="2000" dirty="0"/>
          </a:p>
        </p:txBody>
      </p:sp>
    </p:spTree>
    <p:extLst>
      <p:ext uri="{BB962C8B-B14F-4D97-AF65-F5344CB8AC3E}">
        <p14:creationId xmlns:p14="http://schemas.microsoft.com/office/powerpoint/2010/main" val="3995962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人机界面设计内容</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400110"/>
          </a:xfrm>
          <a:prstGeom prst="rect">
            <a:avLst/>
          </a:prstGeom>
          <a:noFill/>
        </p:spPr>
        <p:txBody>
          <a:bodyPr wrap="square" rtlCol="0">
            <a:spAutoFit/>
          </a:bodyPr>
          <a:lstStyle/>
          <a:p>
            <a:r>
              <a:rPr kumimoji="1" lang="zh-CN" altLang="en-US" sz="2000" dirty="0"/>
              <a:t>界面设计内容主要有以下</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446106" y="2040853"/>
            <a:ext cx="1592580" cy="400110"/>
          </a:xfrm>
          <a:prstGeom prst="rect">
            <a:avLst/>
          </a:prstGeom>
          <a:noFill/>
        </p:spPr>
        <p:txBody>
          <a:bodyPr wrap="square" rtlCol="0">
            <a:spAutoFit/>
          </a:bodyPr>
          <a:lstStyle/>
          <a:p>
            <a:r>
              <a:rPr kumimoji="1" lang="en-US" altLang="zh-CN" sz="2000" dirty="0"/>
              <a:t>1</a:t>
            </a:r>
            <a:r>
              <a:rPr kumimoji="1" lang="zh-CN" altLang="en-US" sz="2000" dirty="0"/>
              <a:t>、界面对话</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1446106" y="2898789"/>
            <a:ext cx="1592580" cy="400110"/>
          </a:xfrm>
          <a:prstGeom prst="rect">
            <a:avLst/>
          </a:prstGeom>
          <a:noFill/>
        </p:spPr>
        <p:txBody>
          <a:bodyPr wrap="square" rtlCol="0">
            <a:spAutoFit/>
          </a:bodyPr>
          <a:lstStyle/>
          <a:p>
            <a:r>
              <a:rPr kumimoji="1" lang="en-US" altLang="zh-CN" sz="2000" dirty="0"/>
              <a:t>2</a:t>
            </a:r>
            <a:r>
              <a:rPr kumimoji="1" lang="zh-CN" altLang="en-US" sz="2000" dirty="0"/>
              <a:t>、数据输入</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1446106" y="3608258"/>
            <a:ext cx="1592580" cy="400110"/>
          </a:xfrm>
          <a:prstGeom prst="rect">
            <a:avLst/>
          </a:prstGeom>
          <a:noFill/>
        </p:spPr>
        <p:txBody>
          <a:bodyPr wrap="square" rtlCol="0">
            <a:spAutoFit/>
          </a:bodyPr>
          <a:lstStyle/>
          <a:p>
            <a:r>
              <a:rPr kumimoji="1" lang="en-US" altLang="zh-CN" sz="2000" dirty="0"/>
              <a:t>3</a:t>
            </a:r>
            <a:r>
              <a:rPr kumimoji="1" lang="zh-CN" altLang="en-US" sz="2000" dirty="0"/>
              <a:t>、屏幕显示</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1446106" y="4316083"/>
            <a:ext cx="1592580" cy="400110"/>
          </a:xfrm>
          <a:prstGeom prst="rect">
            <a:avLst/>
          </a:prstGeom>
          <a:noFill/>
        </p:spPr>
        <p:txBody>
          <a:bodyPr wrap="square" rtlCol="0">
            <a:spAutoFit/>
          </a:bodyPr>
          <a:lstStyle/>
          <a:p>
            <a:r>
              <a:rPr kumimoji="1" lang="en-US" altLang="zh-CN" sz="2000" dirty="0"/>
              <a:t>4</a:t>
            </a:r>
            <a:r>
              <a:rPr kumimoji="1" lang="zh-CN" altLang="en-US" sz="2000" dirty="0"/>
              <a:t>、反馈信息</a:t>
            </a:r>
            <a:endParaRPr kumimoji="1" lang="en-US" altLang="zh-CN" sz="2000" dirty="0"/>
          </a:p>
        </p:txBody>
      </p:sp>
    </p:spTree>
    <p:extLst>
      <p:ext uri="{BB962C8B-B14F-4D97-AF65-F5344CB8AC3E}">
        <p14:creationId xmlns:p14="http://schemas.microsoft.com/office/powerpoint/2010/main" val="953957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1631216"/>
          </a:xfrm>
          <a:prstGeom prst="rect">
            <a:avLst/>
          </a:prstGeom>
          <a:noFill/>
        </p:spPr>
        <p:txBody>
          <a:bodyPr wrap="square" rtlCol="0">
            <a:spAutoFit/>
          </a:bodyPr>
          <a:lstStyle/>
          <a:p>
            <a:r>
              <a:rPr kumimoji="1" lang="zh-CN" altLang="en-US" sz="2000" dirty="0"/>
              <a:t>      层次分析法将复杂问题分解为层次模型结构，引入</a:t>
            </a:r>
            <a:r>
              <a:rPr kumimoji="1" lang="en-US" altLang="zh-CN" sz="2000" dirty="0"/>
              <a:t>1-9</a:t>
            </a:r>
            <a:r>
              <a:rPr kumimoji="1" lang="zh-CN" altLang="en-US" sz="2000" dirty="0"/>
              <a:t>级重要性比率标度，使得对非常复杂的软件用户界面定量分析成为可能，同时，借助于矩阵分析工具，可以对判断矩阵进行一致性检验，保证判断思维的连贯性和一致性，从而客观的描述评价项目的权重。</a:t>
            </a:r>
            <a:endParaRPr kumimoji="1" lang="en-US" altLang="zh-CN" sz="2000" dirty="0"/>
          </a:p>
        </p:txBody>
      </p:sp>
    </p:spTree>
    <p:extLst>
      <p:ext uri="{BB962C8B-B14F-4D97-AF65-F5344CB8AC3E}">
        <p14:creationId xmlns:p14="http://schemas.microsoft.com/office/powerpoint/2010/main" val="3112801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4" name="文本框 13">
            <a:extLst>
              <a:ext uri="{FF2B5EF4-FFF2-40B4-BE49-F238E27FC236}">
                <a16:creationId xmlns:a16="http://schemas.microsoft.com/office/drawing/2014/main" id="{687FB5D8-6F75-4E67-BF08-614C99A8A578}"/>
              </a:ext>
            </a:extLst>
          </p:cNvPr>
          <p:cNvSpPr txBox="1"/>
          <p:nvPr/>
        </p:nvSpPr>
        <p:spPr>
          <a:xfrm>
            <a:off x="4665192" y="1134962"/>
            <a:ext cx="7215678" cy="400110"/>
          </a:xfrm>
          <a:prstGeom prst="rect">
            <a:avLst/>
          </a:prstGeom>
          <a:noFill/>
        </p:spPr>
        <p:txBody>
          <a:bodyPr wrap="square" rtlCol="0">
            <a:spAutoFit/>
          </a:bodyPr>
          <a:lstStyle/>
          <a:p>
            <a:r>
              <a:rPr kumimoji="1" lang="zh-CN" altLang="en-US" sz="2000" b="1" dirty="0"/>
              <a:t>基本步骤</a:t>
            </a:r>
            <a:endParaRPr kumimoji="1" lang="en-US" altLang="zh-CN" sz="2000" b="1" dirty="0"/>
          </a:p>
        </p:txBody>
      </p:sp>
      <p:sp>
        <p:nvSpPr>
          <p:cNvPr id="15" name="文本框 14">
            <a:extLst>
              <a:ext uri="{FF2B5EF4-FFF2-40B4-BE49-F238E27FC236}">
                <a16:creationId xmlns:a16="http://schemas.microsoft.com/office/drawing/2014/main" id="{BE2148DD-7627-4133-8F05-1B81F1845290}"/>
              </a:ext>
            </a:extLst>
          </p:cNvPr>
          <p:cNvSpPr txBox="1"/>
          <p:nvPr/>
        </p:nvSpPr>
        <p:spPr>
          <a:xfrm>
            <a:off x="1706332" y="1751080"/>
            <a:ext cx="2295314" cy="707886"/>
          </a:xfrm>
          <a:prstGeom prst="rect">
            <a:avLst/>
          </a:prstGeom>
          <a:noFill/>
        </p:spPr>
        <p:txBody>
          <a:bodyPr wrap="square" rtlCol="0">
            <a:spAutoFit/>
          </a:bodyPr>
          <a:lstStyle/>
          <a:p>
            <a:r>
              <a:rPr kumimoji="1" lang="en-US" altLang="zh-CN" sz="2000" dirty="0"/>
              <a:t>1</a:t>
            </a:r>
            <a:r>
              <a:rPr kumimoji="1" lang="zh-CN" altLang="en-US" sz="2000" dirty="0"/>
              <a:t>、建立问题的递阶层次结构</a:t>
            </a:r>
            <a:endParaRPr kumimoji="1" lang="en-US" altLang="zh-CN" sz="2000" dirty="0"/>
          </a:p>
        </p:txBody>
      </p:sp>
      <p:sp>
        <p:nvSpPr>
          <p:cNvPr id="16" name="文本框 15">
            <a:extLst>
              <a:ext uri="{FF2B5EF4-FFF2-40B4-BE49-F238E27FC236}">
                <a16:creationId xmlns:a16="http://schemas.microsoft.com/office/drawing/2014/main" id="{B2623498-A0A6-4CAE-B8F3-C251F8826B47}"/>
              </a:ext>
            </a:extLst>
          </p:cNvPr>
          <p:cNvSpPr txBox="1"/>
          <p:nvPr/>
        </p:nvSpPr>
        <p:spPr>
          <a:xfrm>
            <a:off x="4234247" y="1751080"/>
            <a:ext cx="2295314" cy="707886"/>
          </a:xfrm>
          <a:prstGeom prst="rect">
            <a:avLst/>
          </a:prstGeom>
          <a:noFill/>
        </p:spPr>
        <p:txBody>
          <a:bodyPr wrap="square" rtlCol="0">
            <a:spAutoFit/>
          </a:bodyPr>
          <a:lstStyle/>
          <a:p>
            <a:r>
              <a:rPr kumimoji="1" lang="en-US" altLang="zh-CN" sz="2000" dirty="0"/>
              <a:t>2</a:t>
            </a:r>
            <a:r>
              <a:rPr kumimoji="1" lang="zh-CN" altLang="en-US" sz="2000" dirty="0"/>
              <a:t>、构造两两比较判断矩阵</a:t>
            </a:r>
            <a:endParaRPr kumimoji="1" lang="en-US" altLang="zh-CN" sz="2000" dirty="0"/>
          </a:p>
        </p:txBody>
      </p:sp>
      <p:sp>
        <p:nvSpPr>
          <p:cNvPr id="17" name="文本框 16">
            <a:extLst>
              <a:ext uri="{FF2B5EF4-FFF2-40B4-BE49-F238E27FC236}">
                <a16:creationId xmlns:a16="http://schemas.microsoft.com/office/drawing/2014/main" id="{147BFF38-A0C3-4CD4-A13A-7AAF85324556}"/>
              </a:ext>
            </a:extLst>
          </p:cNvPr>
          <p:cNvSpPr txBox="1"/>
          <p:nvPr/>
        </p:nvSpPr>
        <p:spPr>
          <a:xfrm>
            <a:off x="6529560" y="1751080"/>
            <a:ext cx="2535151" cy="707886"/>
          </a:xfrm>
          <a:prstGeom prst="rect">
            <a:avLst/>
          </a:prstGeom>
          <a:noFill/>
        </p:spPr>
        <p:txBody>
          <a:bodyPr wrap="square" rtlCol="0">
            <a:spAutoFit/>
          </a:bodyPr>
          <a:lstStyle/>
          <a:p>
            <a:r>
              <a:rPr kumimoji="1" lang="en-US" altLang="zh-CN" sz="2000" dirty="0"/>
              <a:t>3</a:t>
            </a:r>
            <a:r>
              <a:rPr kumimoji="1" lang="zh-CN" altLang="en-US" sz="2000" dirty="0"/>
              <a:t>、由判断矩阵计算比较元素相对权重</a:t>
            </a:r>
            <a:endParaRPr kumimoji="1" lang="en-US" altLang="zh-CN" sz="2000" dirty="0"/>
          </a:p>
        </p:txBody>
      </p:sp>
      <p:sp>
        <p:nvSpPr>
          <p:cNvPr id="10" name="文本框 9">
            <a:extLst>
              <a:ext uri="{FF2B5EF4-FFF2-40B4-BE49-F238E27FC236}">
                <a16:creationId xmlns:a16="http://schemas.microsoft.com/office/drawing/2014/main" id="{DA5D650C-0F40-45B5-A818-FF2F5B3AC579}"/>
              </a:ext>
            </a:extLst>
          </p:cNvPr>
          <p:cNvSpPr txBox="1"/>
          <p:nvPr/>
        </p:nvSpPr>
        <p:spPr>
          <a:xfrm>
            <a:off x="3755637" y="2674975"/>
            <a:ext cx="7215678" cy="400110"/>
          </a:xfrm>
          <a:prstGeom prst="rect">
            <a:avLst/>
          </a:prstGeom>
          <a:noFill/>
        </p:spPr>
        <p:txBody>
          <a:bodyPr wrap="square" rtlCol="0">
            <a:spAutoFit/>
          </a:bodyPr>
          <a:lstStyle/>
          <a:p>
            <a:r>
              <a:rPr kumimoji="1" lang="zh-CN" altLang="en-US" sz="2000" b="1" dirty="0"/>
              <a:t>然后再采用灰色关联评价方法</a:t>
            </a:r>
            <a:endParaRPr kumimoji="1" lang="en-US" altLang="zh-CN" sz="2000" b="1" dirty="0"/>
          </a:p>
        </p:txBody>
      </p:sp>
      <p:sp>
        <p:nvSpPr>
          <p:cNvPr id="11" name="文本框 10">
            <a:extLst>
              <a:ext uri="{FF2B5EF4-FFF2-40B4-BE49-F238E27FC236}">
                <a16:creationId xmlns:a16="http://schemas.microsoft.com/office/drawing/2014/main" id="{0E0AE26F-7629-4548-B1BB-284D37A71D8D}"/>
              </a:ext>
            </a:extLst>
          </p:cNvPr>
          <p:cNvSpPr txBox="1"/>
          <p:nvPr/>
        </p:nvSpPr>
        <p:spPr>
          <a:xfrm>
            <a:off x="1344023" y="3361589"/>
            <a:ext cx="4823228" cy="707886"/>
          </a:xfrm>
          <a:prstGeom prst="rect">
            <a:avLst/>
          </a:prstGeom>
          <a:noFill/>
        </p:spPr>
        <p:txBody>
          <a:bodyPr wrap="square" rtlCol="0">
            <a:spAutoFit/>
          </a:bodyPr>
          <a:lstStyle/>
          <a:p>
            <a:r>
              <a:rPr kumimoji="1" lang="en-US" altLang="zh-CN" sz="2000" dirty="0"/>
              <a:t>1</a:t>
            </a:r>
            <a:r>
              <a:rPr kumimoji="1" lang="zh-CN" altLang="en-US" sz="2000" dirty="0"/>
              <a:t>、选取与计算机软件用户界面密切相关的要素作为评价项目</a:t>
            </a:r>
            <a:endParaRPr kumimoji="1" lang="en-US" altLang="zh-CN" sz="2000" dirty="0"/>
          </a:p>
        </p:txBody>
      </p:sp>
      <p:sp>
        <p:nvSpPr>
          <p:cNvPr id="12" name="文本框 11">
            <a:extLst>
              <a:ext uri="{FF2B5EF4-FFF2-40B4-BE49-F238E27FC236}">
                <a16:creationId xmlns:a16="http://schemas.microsoft.com/office/drawing/2014/main" id="{4A121A27-93D6-44A0-BD6C-DED220AAB035}"/>
              </a:ext>
            </a:extLst>
          </p:cNvPr>
          <p:cNvSpPr txBox="1"/>
          <p:nvPr/>
        </p:nvSpPr>
        <p:spPr>
          <a:xfrm>
            <a:off x="1344023" y="4094117"/>
            <a:ext cx="4823228" cy="707886"/>
          </a:xfrm>
          <a:prstGeom prst="rect">
            <a:avLst/>
          </a:prstGeom>
          <a:noFill/>
        </p:spPr>
        <p:txBody>
          <a:bodyPr wrap="square" rtlCol="0">
            <a:spAutoFit/>
          </a:bodyPr>
          <a:lstStyle/>
          <a:p>
            <a:r>
              <a:rPr kumimoji="1" lang="en-US" altLang="zh-CN" sz="2000" dirty="0"/>
              <a:t>2</a:t>
            </a:r>
            <a:r>
              <a:rPr kumimoji="1" lang="zh-CN" altLang="en-US" sz="2000" dirty="0"/>
              <a:t>、采用层次分析法确定各个评价项目的权值</a:t>
            </a:r>
            <a:r>
              <a:rPr kumimoji="1" lang="en-US" altLang="zh-CN" sz="2000" dirty="0"/>
              <a:t>pk</a:t>
            </a:r>
          </a:p>
        </p:txBody>
      </p:sp>
      <p:sp>
        <p:nvSpPr>
          <p:cNvPr id="18" name="文本框 17">
            <a:extLst>
              <a:ext uri="{FF2B5EF4-FFF2-40B4-BE49-F238E27FC236}">
                <a16:creationId xmlns:a16="http://schemas.microsoft.com/office/drawing/2014/main" id="{27A5EB50-A032-478C-882D-0B05FB3944E7}"/>
              </a:ext>
            </a:extLst>
          </p:cNvPr>
          <p:cNvSpPr txBox="1"/>
          <p:nvPr/>
        </p:nvSpPr>
        <p:spPr>
          <a:xfrm>
            <a:off x="1344023" y="4795754"/>
            <a:ext cx="8621244" cy="1015663"/>
          </a:xfrm>
          <a:prstGeom prst="rect">
            <a:avLst/>
          </a:prstGeom>
          <a:noFill/>
        </p:spPr>
        <p:txBody>
          <a:bodyPr wrap="square" rtlCol="0">
            <a:spAutoFit/>
          </a:bodyPr>
          <a:lstStyle/>
          <a:p>
            <a:r>
              <a:rPr kumimoji="1" lang="en-US" altLang="zh-CN" sz="2000" dirty="0"/>
              <a:t>3</a:t>
            </a:r>
            <a:r>
              <a:rPr kumimoji="1" lang="zh-CN" altLang="en-US" sz="2000" dirty="0"/>
              <a:t>、建立计算机软件用户界面设计的灰色评价模型。其基本思想是：根据参考数列曲线和被比较数列曲线间 的相似程度来判断关联程度。相似度越大，关联程度越大，设计方案与评价标准越接近。</a:t>
            </a:r>
            <a:endParaRPr kumimoji="1" lang="en-US" altLang="zh-CN" sz="2000" dirty="0"/>
          </a:p>
        </p:txBody>
      </p:sp>
    </p:spTree>
    <p:extLst>
      <p:ext uri="{BB962C8B-B14F-4D97-AF65-F5344CB8AC3E}">
        <p14:creationId xmlns:p14="http://schemas.microsoft.com/office/powerpoint/2010/main" val="473776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人机界面设计的</a:t>
            </a:r>
            <a:r>
              <a:rPr kumimoji="1" lang="en-US" altLang="zh-CN" sz="2000" dirty="0"/>
              <a:t>8</a:t>
            </a:r>
            <a:r>
              <a:rPr kumimoji="1" lang="zh-CN" altLang="en-US" sz="2000" dirty="0"/>
              <a:t>个经典规则是什么（说出</a:t>
            </a:r>
            <a:r>
              <a:rPr kumimoji="1" lang="en-US" altLang="zh-CN" sz="2000" dirty="0"/>
              <a:t>3</a:t>
            </a:r>
            <a:r>
              <a:rPr kumimoji="1" lang="zh-CN" altLang="en-US" sz="2000" dirty="0"/>
              <a:t>点即可）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zh-CN" altLang="en-US" b="0" i="0" dirty="0">
                <a:solidFill>
                  <a:srgbClr val="4F4F4F"/>
                </a:solidFill>
                <a:effectLst/>
                <a:latin typeface="-apple-system"/>
              </a:rPr>
              <a:t>一、力求一致性 </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zh-CN" altLang="en-US" b="0" i="0" dirty="0">
                <a:solidFill>
                  <a:srgbClr val="4F4F4F"/>
                </a:solidFill>
                <a:effectLst/>
                <a:latin typeface="-apple-system"/>
              </a:rPr>
              <a:t>二、允许频繁使用快捷键 </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zh-CN" altLang="en-US" b="0" i="0" dirty="0">
                <a:solidFill>
                  <a:srgbClr val="4F4F4F"/>
                </a:solidFill>
                <a:effectLst/>
                <a:latin typeface="-apple-system"/>
              </a:rPr>
              <a:t>三、提供明确的反馈</a:t>
            </a:r>
            <a:endParaRPr lang="zh-CN" altLang="en-US" dirty="0"/>
          </a:p>
        </p:txBody>
      </p:sp>
      <p:sp>
        <p:nvSpPr>
          <p:cNvPr id="9" name="矩形 8">
            <a:extLst>
              <a:ext uri="{FF2B5EF4-FFF2-40B4-BE49-F238E27FC236}">
                <a16:creationId xmlns:a16="http://schemas.microsoft.com/office/drawing/2014/main" id="{AECD37A3-3D22-455F-905C-08472068833F}"/>
              </a:ext>
            </a:extLst>
          </p:cNvPr>
          <p:cNvSpPr/>
          <p:nvPr/>
        </p:nvSpPr>
        <p:spPr>
          <a:xfrm>
            <a:off x="1344023" y="3753008"/>
            <a:ext cx="6096000" cy="369332"/>
          </a:xfrm>
          <a:prstGeom prst="rect">
            <a:avLst/>
          </a:prstGeom>
        </p:spPr>
        <p:txBody>
          <a:bodyPr>
            <a:spAutoFit/>
          </a:bodyPr>
          <a:lstStyle/>
          <a:p>
            <a:r>
              <a:rPr lang="zh-CN" altLang="en-US" b="0" i="0" dirty="0">
                <a:solidFill>
                  <a:srgbClr val="4F4F4F"/>
                </a:solidFill>
                <a:effectLst/>
                <a:latin typeface="-apple-system"/>
              </a:rPr>
              <a:t>四、设计对话，告诉用户任务已完成</a:t>
            </a:r>
            <a:endParaRPr lang="zh-CN" altLang="en-US" dirty="0"/>
          </a:p>
        </p:txBody>
      </p:sp>
      <p:sp>
        <p:nvSpPr>
          <p:cNvPr id="10" name="矩形 9">
            <a:extLst>
              <a:ext uri="{FF2B5EF4-FFF2-40B4-BE49-F238E27FC236}">
                <a16:creationId xmlns:a16="http://schemas.microsoft.com/office/drawing/2014/main" id="{B0FB9278-6A60-4FDB-9088-4777E9D930F1}"/>
              </a:ext>
            </a:extLst>
          </p:cNvPr>
          <p:cNvSpPr/>
          <p:nvPr/>
        </p:nvSpPr>
        <p:spPr>
          <a:xfrm>
            <a:off x="1344023" y="4145443"/>
            <a:ext cx="6096000" cy="369332"/>
          </a:xfrm>
          <a:prstGeom prst="rect">
            <a:avLst/>
          </a:prstGeom>
        </p:spPr>
        <p:txBody>
          <a:bodyPr>
            <a:spAutoFit/>
          </a:bodyPr>
          <a:lstStyle/>
          <a:p>
            <a:r>
              <a:rPr lang="zh-CN" altLang="en-US" b="0" i="0" dirty="0">
                <a:solidFill>
                  <a:srgbClr val="4F4F4F"/>
                </a:solidFill>
                <a:effectLst/>
                <a:latin typeface="-apple-system"/>
              </a:rPr>
              <a:t>五、提供错误预防和简单的纠错功能 </a:t>
            </a:r>
            <a:endParaRPr lang="zh-CN" altLang="en-US" dirty="0"/>
          </a:p>
        </p:txBody>
      </p:sp>
      <p:sp>
        <p:nvSpPr>
          <p:cNvPr id="11" name="矩形 10">
            <a:extLst>
              <a:ext uri="{FF2B5EF4-FFF2-40B4-BE49-F238E27FC236}">
                <a16:creationId xmlns:a16="http://schemas.microsoft.com/office/drawing/2014/main" id="{8B186395-BA13-4E1D-9F69-B4FE48F12BDF}"/>
              </a:ext>
            </a:extLst>
          </p:cNvPr>
          <p:cNvSpPr/>
          <p:nvPr/>
        </p:nvSpPr>
        <p:spPr>
          <a:xfrm>
            <a:off x="1344023" y="4644534"/>
            <a:ext cx="6096000" cy="369332"/>
          </a:xfrm>
          <a:prstGeom prst="rect">
            <a:avLst/>
          </a:prstGeom>
        </p:spPr>
        <p:txBody>
          <a:bodyPr>
            <a:spAutoFit/>
          </a:bodyPr>
          <a:lstStyle/>
          <a:p>
            <a:r>
              <a:rPr lang="zh-CN" altLang="en-US" b="0" i="0" dirty="0">
                <a:solidFill>
                  <a:srgbClr val="4F4F4F"/>
                </a:solidFill>
                <a:effectLst/>
                <a:latin typeface="-apple-system"/>
              </a:rPr>
              <a:t>六、应该方便用户取消某个操作 </a:t>
            </a:r>
            <a:endParaRPr lang="zh-CN" altLang="en-US" dirty="0"/>
          </a:p>
        </p:txBody>
      </p:sp>
      <p:sp>
        <p:nvSpPr>
          <p:cNvPr id="14" name="矩形 13">
            <a:extLst>
              <a:ext uri="{FF2B5EF4-FFF2-40B4-BE49-F238E27FC236}">
                <a16:creationId xmlns:a16="http://schemas.microsoft.com/office/drawing/2014/main" id="{C00E9CEE-AED1-4C3E-80F4-462220AA6BE0}"/>
              </a:ext>
            </a:extLst>
          </p:cNvPr>
          <p:cNvSpPr/>
          <p:nvPr/>
        </p:nvSpPr>
        <p:spPr>
          <a:xfrm>
            <a:off x="1344023" y="5059553"/>
            <a:ext cx="6096000" cy="369332"/>
          </a:xfrm>
          <a:prstGeom prst="rect">
            <a:avLst/>
          </a:prstGeom>
        </p:spPr>
        <p:txBody>
          <a:bodyPr>
            <a:spAutoFit/>
          </a:bodyPr>
          <a:lstStyle/>
          <a:p>
            <a:r>
              <a:rPr lang="zh-CN" altLang="en-US" b="0" i="0" dirty="0">
                <a:solidFill>
                  <a:srgbClr val="4F4F4F"/>
                </a:solidFill>
                <a:effectLst/>
                <a:latin typeface="-apple-system"/>
              </a:rPr>
              <a:t>七、用户应掌握控制权 </a:t>
            </a:r>
            <a:endParaRPr lang="zh-CN" altLang="en-US" dirty="0"/>
          </a:p>
        </p:txBody>
      </p:sp>
      <p:sp>
        <p:nvSpPr>
          <p:cNvPr id="15" name="矩形 14">
            <a:extLst>
              <a:ext uri="{FF2B5EF4-FFF2-40B4-BE49-F238E27FC236}">
                <a16:creationId xmlns:a16="http://schemas.microsoft.com/office/drawing/2014/main" id="{6EC25040-2AC9-4862-AAA0-D5FBBB14A6B8}"/>
              </a:ext>
            </a:extLst>
          </p:cNvPr>
          <p:cNvSpPr/>
          <p:nvPr/>
        </p:nvSpPr>
        <p:spPr>
          <a:xfrm>
            <a:off x="1344023" y="5549894"/>
            <a:ext cx="6096000" cy="369332"/>
          </a:xfrm>
          <a:prstGeom prst="rect">
            <a:avLst/>
          </a:prstGeom>
        </p:spPr>
        <p:txBody>
          <a:bodyPr>
            <a:spAutoFit/>
          </a:bodyPr>
          <a:lstStyle/>
          <a:p>
            <a:r>
              <a:rPr lang="zh-CN" altLang="en-US" b="0" i="0" dirty="0">
                <a:solidFill>
                  <a:srgbClr val="4F4F4F"/>
                </a:solidFill>
                <a:effectLst/>
                <a:latin typeface="-apple-system"/>
              </a:rPr>
              <a:t>八、减轻用户记忆负担 </a:t>
            </a:r>
            <a:endParaRPr lang="zh-CN" altLang="en-US" dirty="0"/>
          </a:p>
        </p:txBody>
      </p:sp>
    </p:spTree>
    <p:extLst>
      <p:ext uri="{BB962C8B-B14F-4D97-AF65-F5344CB8AC3E}">
        <p14:creationId xmlns:p14="http://schemas.microsoft.com/office/powerpoint/2010/main" val="29678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P spid="9" grpId="0"/>
      <p:bldP spid="10" grpId="0"/>
      <p:bldP spid="11" grpId="0"/>
      <p:bldP spid="14"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6001643"/>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[1].</a:t>
            </a:r>
            <a:r>
              <a:rPr kumimoji="1" lang="zh-CN" altLang="en-US" sz="2400" dirty="0"/>
              <a:t>百度百科：人机交互技术</a:t>
            </a:r>
            <a:r>
              <a:rPr kumimoji="1" lang="en-US" altLang="zh-CN" sz="2400" dirty="0">
                <a:hlinkClick r:id="rId3"/>
              </a:rPr>
              <a:t>https://baike.baidu.com/item/%E4%BA%BA%E6%9C%BA%E4%BA%A4%E4%BA%92%E6%8A%80%E6%9C%AF/10508975?fr=aladdin</a:t>
            </a:r>
            <a:r>
              <a:rPr kumimoji="1" lang="en-US" altLang="zh-CN" sz="2400" dirty="0"/>
              <a:t>        --2018-11-3</a:t>
            </a:r>
          </a:p>
          <a:p>
            <a:r>
              <a:rPr kumimoji="1" lang="en-US" altLang="zh-CN" sz="2400" dirty="0"/>
              <a:t>[2].</a:t>
            </a:r>
            <a:r>
              <a:rPr kumimoji="1" lang="zh-CN" altLang="en-US" sz="2400" dirty="0"/>
              <a:t>百度百科：人机界面</a:t>
            </a:r>
            <a:endParaRPr kumimoji="1" lang="en-US" altLang="zh-CN" sz="2400" dirty="0"/>
          </a:p>
          <a:p>
            <a:r>
              <a:rPr kumimoji="1" lang="en-US" altLang="zh-CN" sz="2400" dirty="0">
                <a:hlinkClick r:id="rId4"/>
              </a:rPr>
              <a:t>https://baike.baidu.com/item/%E4%BA%BA%E6%9C%BA%E7%95%8C%E9%9D%A2/3476588</a:t>
            </a:r>
            <a:endParaRPr kumimoji="1" lang="en-US" altLang="zh-CN" sz="2400" dirty="0"/>
          </a:p>
          <a:p>
            <a:r>
              <a:rPr kumimoji="1" lang="en-US" altLang="zh-CN" sz="2400" dirty="0"/>
              <a:t>2018-11-3</a:t>
            </a:r>
          </a:p>
          <a:p>
            <a:r>
              <a:rPr kumimoji="1" lang="en-US" altLang="zh-CN" sz="2400" dirty="0"/>
              <a:t>[3].CSDN</a:t>
            </a:r>
            <a:r>
              <a:rPr kumimoji="1" lang="zh-CN" altLang="en-US" sz="2400" dirty="0"/>
              <a:t>：什么是界面原型                     </a:t>
            </a:r>
            <a:r>
              <a:rPr kumimoji="1" lang="en-US" altLang="zh-CN" sz="2400" dirty="0">
                <a:hlinkClick r:id="rId5"/>
              </a:rPr>
              <a:t>https://blog.csdn.net/htx_helloworld/article/details/39647517</a:t>
            </a:r>
            <a:r>
              <a:rPr kumimoji="1" lang="en-US" altLang="zh-CN" sz="2400" dirty="0"/>
              <a:t>      --2018-11-3</a:t>
            </a:r>
          </a:p>
          <a:p>
            <a:r>
              <a:rPr kumimoji="1" lang="en-US" altLang="zh-CN" sz="2400" dirty="0"/>
              <a:t>[4].UI</a:t>
            </a:r>
            <a:r>
              <a:rPr kumimoji="1" lang="zh-CN" altLang="en-US" sz="2400" dirty="0"/>
              <a:t>设计者：界面原型是什么             </a:t>
            </a:r>
            <a:endParaRPr kumimoji="1" lang="en-US" altLang="zh-CN" sz="2400" dirty="0"/>
          </a:p>
          <a:p>
            <a:r>
              <a:rPr kumimoji="1" lang="zh-CN" altLang="en-US" sz="2400" dirty="0"/>
              <a:t> </a:t>
            </a:r>
            <a:r>
              <a:rPr kumimoji="1" lang="en-US" altLang="zh-CN" sz="2400" dirty="0">
                <a:hlinkClick r:id="rId6"/>
              </a:rPr>
              <a:t>http://www.shui-mai.com/jiemianyuanxingshishenme/</a:t>
            </a:r>
            <a:r>
              <a:rPr kumimoji="1" lang="en-US" altLang="zh-CN" sz="2400" dirty="0"/>
              <a:t>        --2018-11-3</a:t>
            </a:r>
          </a:p>
          <a:p>
            <a:r>
              <a:rPr kumimoji="1" lang="en-US" altLang="zh-CN" sz="2400" dirty="0"/>
              <a:t>[5].</a:t>
            </a:r>
            <a:r>
              <a:rPr kumimoji="1" lang="zh-CN" altLang="en-US" sz="2400" dirty="0"/>
              <a:t>颜声远，李庆芬，贺鹏，陈乃巨 </a:t>
            </a:r>
            <a:r>
              <a:rPr kumimoji="1" lang="en-US" altLang="zh-CN" sz="2400" dirty="0"/>
              <a:t>. </a:t>
            </a:r>
            <a:r>
              <a:rPr kumimoji="1" lang="zh-CN" altLang="en-US" sz="2400" dirty="0"/>
              <a:t>软件用户界面的综合评价方法 </a:t>
            </a:r>
            <a:r>
              <a:rPr kumimoji="1" lang="en-US" altLang="zh-CN" sz="2400" dirty="0"/>
              <a:t>. </a:t>
            </a:r>
            <a:r>
              <a:rPr kumimoji="1" lang="zh-CN" altLang="en-US" sz="2400" dirty="0"/>
              <a:t>哈尔滨工程大学学报，</a:t>
            </a:r>
            <a:r>
              <a:rPr kumimoji="1" lang="en-US" altLang="zh-CN" sz="2400" dirty="0"/>
              <a:t>2004.10</a:t>
            </a:r>
            <a:r>
              <a:rPr kumimoji="1" lang="zh-CN" altLang="en-US" sz="2400" dirty="0"/>
              <a:t>，第</a:t>
            </a:r>
            <a:r>
              <a:rPr kumimoji="1" lang="en-US" altLang="zh-CN" sz="2400" dirty="0"/>
              <a:t>25</a:t>
            </a:r>
            <a:r>
              <a:rPr kumimoji="1" lang="zh-CN" altLang="en-US" sz="2400" dirty="0"/>
              <a:t>卷第</a:t>
            </a:r>
            <a:r>
              <a:rPr kumimoji="1" lang="en-US" altLang="zh-CN" sz="2400" dirty="0"/>
              <a:t>5</a:t>
            </a:r>
            <a:r>
              <a:rPr kumimoji="1" lang="zh-CN" altLang="en-US" sz="2400" dirty="0"/>
              <a:t>期</a:t>
            </a:r>
            <a:endParaRPr kumimoji="1" lang="en-US" altLang="zh-CN" sz="2400" dirty="0"/>
          </a:p>
          <a:p>
            <a:r>
              <a:rPr kumimoji="1" lang="en-US" altLang="zh-CN" sz="2400" dirty="0"/>
              <a:t>[6]</a:t>
            </a:r>
            <a:r>
              <a:rPr kumimoji="1" lang="zh-CN" altLang="en-US" sz="2400" dirty="0"/>
              <a:t>刘维学，郑丽娟 </a:t>
            </a:r>
            <a:r>
              <a:rPr kumimoji="1" lang="en-US" altLang="zh-CN" sz="2400" dirty="0"/>
              <a:t>. </a:t>
            </a:r>
            <a:r>
              <a:rPr kumimoji="1" lang="zh-CN" altLang="en-US" sz="2400" dirty="0"/>
              <a:t>一种软件人机界面设计综合评价方法 </a:t>
            </a:r>
            <a:r>
              <a:rPr kumimoji="1" lang="en-US" altLang="zh-CN" sz="2400" dirty="0"/>
              <a:t>. </a:t>
            </a:r>
            <a:r>
              <a:rPr kumimoji="1" lang="zh-CN" altLang="en-US" sz="2400" dirty="0"/>
              <a:t>计算机技术与发展，</a:t>
            </a:r>
            <a:r>
              <a:rPr kumimoji="1" lang="en-US" altLang="zh-CN" sz="2400" dirty="0"/>
              <a:t>2014.4</a:t>
            </a:r>
            <a:r>
              <a:rPr kumimoji="1" lang="zh-CN" altLang="en-US" sz="2400" dirty="0"/>
              <a:t>，第</a:t>
            </a:r>
            <a:r>
              <a:rPr kumimoji="1" lang="en-US" altLang="zh-CN" sz="2400" dirty="0"/>
              <a:t>24</a:t>
            </a:r>
            <a:r>
              <a:rPr kumimoji="1" lang="zh-CN" altLang="en-US" sz="2400" dirty="0"/>
              <a:t>卷第</a:t>
            </a:r>
            <a:r>
              <a:rPr kumimoji="1" lang="en-US" altLang="zh-CN" sz="2400" dirty="0"/>
              <a:t>4</a:t>
            </a:r>
            <a:r>
              <a:rPr kumimoji="1" lang="zh-CN" altLang="en-US" sz="2400" dirty="0"/>
              <a:t>期</a:t>
            </a:r>
            <a:endParaRPr kumimoji="1" lang="en-US" altLang="zh-CN" sz="2400" dirty="0"/>
          </a:p>
          <a:p>
            <a:endParaRPr kumimoji="1" lang="zh-CN" altLang="en-US" sz="2400" dirty="0"/>
          </a:p>
        </p:txBody>
      </p:sp>
    </p:spTree>
    <p:extLst>
      <p:ext uri="{BB962C8B-B14F-4D97-AF65-F5344CB8AC3E}">
        <p14:creationId xmlns:p14="http://schemas.microsoft.com/office/powerpoint/2010/main" val="2770161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2308324"/>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[7].</a:t>
            </a:r>
            <a:r>
              <a:rPr lang="zh-CN" altLang="en-US" sz="2400" dirty="0"/>
              <a:t>百度文库：用户界面设计原则</a:t>
            </a:r>
            <a:r>
              <a:rPr lang="zh-CN" altLang="en-US" sz="2400" dirty="0">
                <a:hlinkClick r:id="rId3"/>
              </a:rPr>
              <a:t>https://wenku.baidu.com/view/020000d629ea81c758f5f61fb7360b4c2e3f2ad9.html </a:t>
            </a:r>
            <a:r>
              <a:rPr lang="en-US" altLang="zh-CN" sz="2400" dirty="0">
                <a:hlinkClick r:id="rId3"/>
              </a:rPr>
              <a:t>--2018/11/4</a:t>
            </a:r>
            <a:endParaRPr lang="en-US" altLang="zh-CN" sz="2400" dirty="0"/>
          </a:p>
          <a:p>
            <a:r>
              <a:rPr kumimoji="1" lang="en-US" altLang="zh-CN" sz="2400" dirty="0"/>
              <a:t>[8].</a:t>
            </a:r>
            <a:r>
              <a:rPr lang="zh-CN" altLang="en-US" sz="2400" dirty="0"/>
              <a:t> 用户界面设计的三大原则及细节分析</a:t>
            </a:r>
          </a:p>
          <a:p>
            <a:r>
              <a:rPr lang="en-US" altLang="zh-CN" sz="2400" dirty="0"/>
              <a:t>http://homepage.yesky.com/75/11607075.shtml                                  --2018/11/4</a:t>
            </a:r>
          </a:p>
        </p:txBody>
      </p:sp>
    </p:spTree>
    <p:extLst>
      <p:ext uri="{BB962C8B-B14F-4D97-AF65-F5344CB8AC3E}">
        <p14:creationId xmlns:p14="http://schemas.microsoft.com/office/powerpoint/2010/main" val="1728648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3" name="表格 2"/>
          <p:cNvGraphicFramePr>
            <a:graphicFrameLocks noGrp="1"/>
          </p:cNvGraphicFramePr>
          <p:nvPr>
            <p:extLst>
              <p:ext uri="{D42A27DB-BD31-4B8C-83A1-F6EECF244321}">
                <p14:modId xmlns:p14="http://schemas.microsoft.com/office/powerpoint/2010/main" val="2505896621"/>
              </p:ext>
            </p:extLst>
          </p:nvPr>
        </p:nvGraphicFramePr>
        <p:xfrm>
          <a:off x="2046935" y="1396426"/>
          <a:ext cx="6433974" cy="4290113"/>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tblGrid>
              <a:tr h="622300">
                <a:tc>
                  <a:txBody>
                    <a:bodyPr/>
                    <a:lstStyle/>
                    <a:p>
                      <a:r>
                        <a:rPr lang="zh-CN" altLang="en-US" dirty="0"/>
                        <a:t>成员</a:t>
                      </a:r>
                    </a:p>
                  </a:txBody>
                  <a:tcPr/>
                </a:tc>
                <a:tc>
                  <a:txBody>
                    <a:bodyPr/>
                    <a:lstStyle/>
                    <a:p>
                      <a:r>
                        <a:rPr lang="zh-CN" altLang="en-US" dirty="0"/>
                        <a:t>评分（</a:t>
                      </a:r>
                      <a:r>
                        <a:rPr lang="en-US" altLang="zh-CN" dirty="0"/>
                        <a:t>10</a:t>
                      </a:r>
                      <a:r>
                        <a:rPr lang="zh-CN" altLang="en-US" dirty="0"/>
                        <a:t>分）</a:t>
                      </a:r>
                    </a:p>
                  </a:txBody>
                  <a:tcPr/>
                </a:tc>
                <a:extLst>
                  <a:ext uri="{0D108BD9-81ED-4DB2-BD59-A6C34878D82A}">
                    <a16:rowId xmlns:a16="http://schemas.microsoft.com/office/drawing/2014/main" val="10000"/>
                  </a:ext>
                </a:extLst>
              </a:tr>
              <a:tr h="761616">
                <a:tc>
                  <a:txBody>
                    <a:bodyPr/>
                    <a:lstStyle/>
                    <a:p>
                      <a:pPr algn="ctr"/>
                      <a:r>
                        <a:rPr lang="zh-CN" altLang="en-US" dirty="0"/>
                        <a:t>陈苏民</a:t>
                      </a:r>
                    </a:p>
                  </a:txBody>
                  <a:tcPr/>
                </a:tc>
                <a:tc>
                  <a:txBody>
                    <a:bodyPr/>
                    <a:lstStyle/>
                    <a:p>
                      <a:pPr algn="ctr"/>
                      <a:r>
                        <a:rPr lang="en-US" altLang="zh-CN" sz="1400" dirty="0"/>
                        <a:t>9.3</a:t>
                      </a:r>
                      <a:endParaRPr lang="zh-CN" altLang="en-US" sz="1400" dirty="0"/>
                    </a:p>
                  </a:txBody>
                  <a:tcPr/>
                </a:tc>
                <a:extLst>
                  <a:ext uri="{0D108BD9-81ED-4DB2-BD59-A6C34878D82A}">
                    <a16:rowId xmlns:a16="http://schemas.microsoft.com/office/drawing/2014/main" val="10001"/>
                  </a:ext>
                </a:extLst>
              </a:tr>
              <a:tr h="622223">
                <a:tc>
                  <a:txBody>
                    <a:bodyPr/>
                    <a:lstStyle/>
                    <a:p>
                      <a:pPr algn="ctr"/>
                      <a:r>
                        <a:rPr lang="zh-CN" altLang="en-US" dirty="0"/>
                        <a:t>徐双铅</a:t>
                      </a:r>
                    </a:p>
                  </a:txBody>
                  <a:tcPr/>
                </a:tc>
                <a:tc>
                  <a:txBody>
                    <a:bodyPr/>
                    <a:lstStyle/>
                    <a:p>
                      <a:pPr algn="ctr"/>
                      <a:r>
                        <a:rPr lang="en-US" altLang="zh-CN" sz="1400" dirty="0"/>
                        <a:t>9.1</a:t>
                      </a:r>
                      <a:endParaRPr lang="zh-CN" altLang="en-US" sz="1400" dirty="0"/>
                    </a:p>
                  </a:txBody>
                  <a:tcPr/>
                </a:tc>
                <a:extLst>
                  <a:ext uri="{0D108BD9-81ED-4DB2-BD59-A6C34878D82A}">
                    <a16:rowId xmlns:a16="http://schemas.microsoft.com/office/drawing/2014/main" val="10002"/>
                  </a:ext>
                </a:extLst>
              </a:tr>
              <a:tr h="622223">
                <a:tc>
                  <a:txBody>
                    <a:bodyPr/>
                    <a:lstStyle/>
                    <a:p>
                      <a:pPr algn="ctr"/>
                      <a:r>
                        <a:rPr lang="zh-CN" altLang="en-US" dirty="0"/>
                        <a:t>陈俊仁</a:t>
                      </a:r>
                    </a:p>
                  </a:txBody>
                  <a:tcPr/>
                </a:tc>
                <a:tc>
                  <a:txBody>
                    <a:bodyPr/>
                    <a:lstStyle/>
                    <a:p>
                      <a:pPr algn="ctr"/>
                      <a:r>
                        <a:rPr lang="en-US" altLang="zh-CN" sz="1400" dirty="0"/>
                        <a:t>9.4</a:t>
                      </a:r>
                      <a:endParaRPr lang="zh-CN" altLang="en-US" sz="1400" dirty="0"/>
                    </a:p>
                  </a:txBody>
                  <a:tcPr/>
                </a:tc>
                <a:extLst>
                  <a:ext uri="{0D108BD9-81ED-4DB2-BD59-A6C34878D82A}">
                    <a16:rowId xmlns:a16="http://schemas.microsoft.com/office/drawing/2014/main" val="10003"/>
                  </a:ext>
                </a:extLst>
              </a:tr>
              <a:tr h="622223">
                <a:tc>
                  <a:txBody>
                    <a:bodyPr/>
                    <a:lstStyle/>
                    <a:p>
                      <a:pPr algn="ctr"/>
                      <a:r>
                        <a:rPr lang="zh-CN" altLang="en-US" dirty="0"/>
                        <a:t>黄叶轩</a:t>
                      </a:r>
                    </a:p>
                  </a:txBody>
                  <a:tcPr/>
                </a:tc>
                <a:tc>
                  <a:txBody>
                    <a:bodyPr/>
                    <a:lstStyle/>
                    <a:p>
                      <a:pPr algn="ctr"/>
                      <a:r>
                        <a:rPr lang="en-US" altLang="zh-CN" sz="1400" dirty="0"/>
                        <a:t>9.2</a:t>
                      </a:r>
                      <a:endParaRPr lang="zh-CN" altLang="en-US" sz="1400" dirty="0"/>
                    </a:p>
                  </a:txBody>
                  <a:tcPr/>
                </a:tc>
                <a:extLst>
                  <a:ext uri="{0D108BD9-81ED-4DB2-BD59-A6C34878D82A}">
                    <a16:rowId xmlns:a16="http://schemas.microsoft.com/office/drawing/2014/main" val="10004"/>
                  </a:ext>
                </a:extLst>
              </a:tr>
              <a:tr h="1039528">
                <a:tc>
                  <a:txBody>
                    <a:bodyPr/>
                    <a:lstStyle/>
                    <a:p>
                      <a:pPr algn="ctr"/>
                      <a:r>
                        <a:rPr lang="zh-CN" altLang="en-US" dirty="0"/>
                        <a:t>吕迪</a:t>
                      </a:r>
                    </a:p>
                  </a:txBody>
                  <a:tcPr/>
                </a:tc>
                <a:tc>
                  <a:txBody>
                    <a:bodyPr/>
                    <a:lstStyle/>
                    <a:p>
                      <a:pPr algn="ctr"/>
                      <a:r>
                        <a:rPr lang="en-US" altLang="zh-CN" sz="1400" dirty="0"/>
                        <a:t>9.0</a:t>
                      </a:r>
                      <a:endParaRPr lang="zh-CN" alt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9433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477875"/>
          </a:xfrm>
          <a:prstGeom prst="rect">
            <a:avLst/>
          </a:prstGeom>
          <a:noFill/>
        </p:spPr>
        <p:txBody>
          <a:bodyPr wrap="square" rtlCol="0">
            <a:spAutoFit/>
          </a:bodyPr>
          <a:lstStyle/>
          <a:p>
            <a:r>
              <a:rPr lang="zh-CN" altLang="en-US" sz="2000" dirty="0"/>
              <a:t>界面原型是</a:t>
            </a:r>
            <a:r>
              <a:rPr lang="zh-CN" altLang="en-US" sz="2000" dirty="0">
                <a:solidFill>
                  <a:srgbClr val="FF0000"/>
                </a:solidFill>
              </a:rPr>
              <a:t>需求</a:t>
            </a:r>
            <a:r>
              <a:rPr lang="zh-CN" altLang="en-US" sz="2000" dirty="0"/>
              <a:t>的一种呈现方式，是当下沟通需求的主要方式；</a:t>
            </a:r>
          </a:p>
          <a:p>
            <a:endParaRPr lang="en-US" altLang="zh-CN" sz="2000" dirty="0"/>
          </a:p>
          <a:p>
            <a:endParaRPr lang="zh-CN" altLang="en-US" sz="2000" dirty="0"/>
          </a:p>
          <a:p>
            <a:r>
              <a:rPr lang="zh-CN" altLang="en-US" sz="2000" dirty="0">
                <a:solidFill>
                  <a:srgbClr val="FF0000"/>
                </a:solidFill>
              </a:rPr>
              <a:t>可视化</a:t>
            </a:r>
            <a:r>
              <a:rPr lang="zh-CN" altLang="en-US" sz="2000" dirty="0"/>
              <a:t>是它的一大优势，好处在于将文字需求转化成图形界面，直观地让各参与方看到需求最终的实现效果；</a:t>
            </a:r>
          </a:p>
          <a:p>
            <a:endParaRPr lang="en-US" altLang="zh-CN" sz="2000" dirty="0"/>
          </a:p>
          <a:p>
            <a:endParaRPr lang="zh-CN" altLang="en-US" sz="2000" dirty="0"/>
          </a:p>
          <a:p>
            <a:r>
              <a:rPr lang="zh-CN" altLang="en-US" sz="2000" dirty="0"/>
              <a:t>可以将各自对于需求的理解和预期统一标准化，在此基础上大家来讨论需求，更有针对性，验证彼此对需求的理解是否一致，从而达到</a:t>
            </a:r>
            <a:r>
              <a:rPr lang="zh-CN" altLang="en-US" sz="2000" dirty="0">
                <a:solidFill>
                  <a:srgbClr val="FF0000"/>
                </a:solidFill>
              </a:rPr>
              <a:t>明确需求的目的</a:t>
            </a:r>
            <a:r>
              <a:rPr lang="zh-CN" altLang="en-US" sz="2000" dirty="0"/>
              <a:t>；</a:t>
            </a:r>
            <a:endParaRPr lang="en-US" altLang="zh-CN" sz="2000" dirty="0"/>
          </a:p>
          <a:p>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99899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785652"/>
          </a:xfrm>
          <a:prstGeom prst="rect">
            <a:avLst/>
          </a:prstGeom>
          <a:noFill/>
        </p:spPr>
        <p:txBody>
          <a:bodyPr wrap="square" rtlCol="0">
            <a:spAutoFit/>
          </a:bodyPr>
          <a:lstStyle/>
          <a:p>
            <a:r>
              <a:rPr lang="zh-CN" altLang="en-US" sz="2000" dirty="0"/>
              <a:t>界面原型是在软件开发项目中</a:t>
            </a:r>
            <a:r>
              <a:rPr lang="zh-CN" altLang="en-US" sz="2000" dirty="0">
                <a:solidFill>
                  <a:srgbClr val="FF0000"/>
                </a:solidFill>
              </a:rPr>
              <a:t>需求分析阶段</a:t>
            </a:r>
            <a:r>
              <a:rPr lang="zh-CN" altLang="en-US" sz="2000" dirty="0"/>
              <a:t>的输出：</a:t>
            </a:r>
            <a:endParaRPr lang="en-US" altLang="zh-CN" sz="2000" dirty="0"/>
          </a:p>
          <a:p>
            <a:endParaRPr lang="zh-CN" altLang="en-US" sz="2000" dirty="0"/>
          </a:p>
          <a:p>
            <a:endParaRPr lang="zh-CN" altLang="en-US" sz="2000" dirty="0"/>
          </a:p>
          <a:p>
            <a:r>
              <a:rPr lang="zh-CN" altLang="en-US" sz="2000" dirty="0"/>
              <a:t>在开始画界面原型之前要做好产品规划，明确项目的</a:t>
            </a:r>
            <a:r>
              <a:rPr lang="zh-CN" altLang="en-US" sz="2000" dirty="0">
                <a:solidFill>
                  <a:srgbClr val="FF0000"/>
                </a:solidFill>
              </a:rPr>
              <a:t>需求范围</a:t>
            </a:r>
            <a:r>
              <a:rPr lang="zh-CN" altLang="en-US" sz="2000" dirty="0"/>
              <a:t>，即做哪些需求；</a:t>
            </a:r>
            <a:endParaRPr lang="en-US" altLang="zh-CN" sz="2000" dirty="0"/>
          </a:p>
          <a:p>
            <a:endParaRPr lang="zh-CN" altLang="en-US" sz="2000" dirty="0"/>
          </a:p>
          <a:p>
            <a:endParaRPr lang="zh-CN" altLang="en-US" sz="2000" dirty="0"/>
          </a:p>
          <a:p>
            <a:r>
              <a:rPr lang="zh-CN" altLang="en-US" sz="2000" dirty="0"/>
              <a:t>因此在做界面原型时要确定每个需求点达到什么程度，怎样做达到这个程度，有什么样的规则，即有哪些功能点，业务逻辑是什么，有哪些约束条件，这也就是</a:t>
            </a:r>
            <a:r>
              <a:rPr lang="zh-CN" altLang="en-US" sz="2000" dirty="0">
                <a:solidFill>
                  <a:srgbClr val="FF0000"/>
                </a:solidFill>
              </a:rPr>
              <a:t>需求分析阶段</a:t>
            </a:r>
            <a:r>
              <a:rPr lang="zh-CN" altLang="en-US" sz="2000" dirty="0"/>
              <a:t>需要做的事情。</a:t>
            </a:r>
          </a:p>
          <a:p>
            <a:endParaRPr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76665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什么是人机交互，其英文名？（大致意思对即可）</a:t>
            </a:r>
            <a:endParaRPr kumimoji="1" lang="en-US" altLang="zh-CN" sz="2000" dirty="0"/>
          </a:p>
        </p:txBody>
      </p:sp>
      <p:sp>
        <p:nvSpPr>
          <p:cNvPr id="9" name="文本框 8">
            <a:extLst>
              <a:ext uri="{FF2B5EF4-FFF2-40B4-BE49-F238E27FC236}">
                <a16:creationId xmlns:a16="http://schemas.microsoft.com/office/drawing/2014/main" id="{B124F084-A835-4B7E-9845-4A43D3B828B4}"/>
              </a:ext>
            </a:extLst>
          </p:cNvPr>
          <p:cNvSpPr txBox="1"/>
          <p:nvPr/>
        </p:nvSpPr>
        <p:spPr>
          <a:xfrm>
            <a:off x="1835089" y="2768054"/>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Tree>
    <p:extLst>
      <p:ext uri="{BB962C8B-B14F-4D97-AF65-F5344CB8AC3E}">
        <p14:creationId xmlns:p14="http://schemas.microsoft.com/office/powerpoint/2010/main" val="424466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417141"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界面原型的类型介绍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9162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689052"/>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抛弃型原型：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一种快速、低成本方式创建的模型，</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不可能成为最终交付的产品，所以又被称为不可发布原型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4010431"/>
            <a:ext cx="8494633" cy="1200329"/>
          </a:xfrm>
          <a:prstGeom prst="rect">
            <a:avLst/>
          </a:prstGeom>
        </p:spPr>
        <p:txBody>
          <a:bodyPr wrap="none" anchor="t">
            <a:spAutoFit/>
          </a:bodyPr>
          <a:lstStyle/>
          <a:p>
            <a:pPr>
              <a:defRPr/>
            </a:pPr>
            <a:r>
              <a:rPr lang="zh-CN" altLang="en-US" sz="2400" dirty="0">
                <a:latin typeface="黑体" panose="02010609060101010101" pitchFamily="49" charset="-122"/>
                <a:ea typeface="黑体" panose="02010609060101010101" pitchFamily="49" charset="-122"/>
              </a:rPr>
              <a:t>开发人员在创建可抛弃原型时，会</a:t>
            </a:r>
            <a:r>
              <a:rPr lang="zh-CN" altLang="en-US" sz="2400" dirty="0">
                <a:solidFill>
                  <a:srgbClr val="FF0000"/>
                </a:solidFill>
                <a:latin typeface="黑体" panose="02010609060101010101" pitchFamily="49" charset="-122"/>
                <a:ea typeface="黑体" panose="02010609060101010101" pitchFamily="49" charset="-122"/>
              </a:rPr>
              <a:t>忽略</a:t>
            </a:r>
            <a:r>
              <a:rPr lang="zh-CN" altLang="en-US" sz="2400" dirty="0">
                <a:latin typeface="黑体" panose="02010609060101010101" pitchFamily="49" charset="-122"/>
                <a:ea typeface="黑体" panose="02010609060101010101" pitchFamily="49" charset="-122"/>
              </a:rPr>
              <a:t>成品软件的构建技术，</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相比健壮性，可靠性，性能以及长期可维护性，</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可抛弃型原型</a:t>
            </a:r>
            <a:r>
              <a:rPr lang="zh-CN" altLang="en-US" sz="2400" dirty="0">
                <a:solidFill>
                  <a:srgbClr val="FF0000"/>
                </a:solidFill>
                <a:latin typeface="黑体" panose="02010609060101010101" pitchFamily="49" charset="-122"/>
                <a:ea typeface="黑体" panose="02010609060101010101" pitchFamily="49" charset="-122"/>
              </a:rPr>
              <a:t>更注重快速实现及快速修改</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3164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2793</Words>
  <Application>Microsoft Office PowerPoint</Application>
  <PresentationFormat>宽屏</PresentationFormat>
  <Paragraphs>281</Paragraphs>
  <Slides>48</Slides>
  <Notes>32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Times New Roman</vt:lpstr>
      <vt:lpstr>Arial</vt:lpstr>
      <vt:lpstr>黑体</vt:lpstr>
      <vt:lpstr>Gotham Rounded Medium</vt:lpstr>
      <vt:lpstr>-apple-system</vt:lpstr>
      <vt:lpstr>Wingdings</vt:lpstr>
      <vt:lpstr>微软雅黑</vt:lpstr>
      <vt:lpstr>华文新魏</vt:lpstr>
      <vt:lpstr>华文楷体</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hyx</cp:lastModifiedBy>
  <cp:revision>56</cp:revision>
  <dcterms:created xsi:type="dcterms:W3CDTF">2016-01-19T08:46:18Z</dcterms:created>
  <dcterms:modified xsi:type="dcterms:W3CDTF">2018-11-09T02:46:22Z</dcterms:modified>
</cp:coreProperties>
</file>