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3"/>
  </p:notesMasterIdLst>
  <p:sldIdLst>
    <p:sldId id="415" r:id="rId2"/>
    <p:sldId id="416" r:id="rId3"/>
    <p:sldId id="417" r:id="rId4"/>
    <p:sldId id="421" r:id="rId5"/>
    <p:sldId id="418" r:id="rId6"/>
    <p:sldId id="419" r:id="rId7"/>
    <p:sldId id="420" r:id="rId8"/>
    <p:sldId id="422" r:id="rId9"/>
    <p:sldId id="423" r:id="rId10"/>
    <p:sldId id="424" r:id="rId11"/>
    <p:sldId id="425" r:id="rId12"/>
  </p:sldIdLst>
  <p:sldSz cx="12192000" cy="6858000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黑体" panose="02010609060101010101" pitchFamily="49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3883" autoAdjust="0"/>
  </p:normalViewPr>
  <p:slideViewPr>
    <p:cSldViewPr snapToGrid="0" showGuides="1">
      <p:cViewPr varScale="1">
        <p:scale>
          <a:sx n="77" d="100"/>
          <a:sy n="77" d="100"/>
        </p:scale>
        <p:origin x="898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7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4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2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5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3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4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2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22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图片可能看不清，后面会专门介绍这张图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2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CC6530-B4FC-46D3-9871-DB5BD436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46" y="848458"/>
            <a:ext cx="5139954" cy="35362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226820" y="1469207"/>
            <a:ext cx="6083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部署图（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Deployment Diagram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）用于静态建模，是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表示运行时过程结点（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）结构、组件实例及其对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象结构的图。右图就是部署图的一个例子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9622023" y="455174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E8A5A-9502-4162-9118-8E2759ADAD35}"/>
              </a:ext>
            </a:extLst>
          </p:cNvPr>
          <p:cNvSpPr/>
          <p:nvPr/>
        </p:nvSpPr>
        <p:spPr>
          <a:xfrm>
            <a:off x="1225815" y="2921168"/>
            <a:ext cx="5827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部署图可以显示计算结点的拓扑结构、通信路径、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结点上运行的软件、软件包含的逻辑单元。其主要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有三个元素组成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F11E66-D0CF-4C05-B09F-BDC5778D49DB}"/>
              </a:ext>
            </a:extLst>
          </p:cNvPr>
          <p:cNvSpPr txBox="1"/>
          <p:nvPr/>
        </p:nvSpPr>
        <p:spPr>
          <a:xfrm>
            <a:off x="1344023" y="470804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结点（</a:t>
            </a:r>
            <a:r>
              <a:rPr lang="en-US" altLang="zh-CN" dirty="0"/>
              <a:t>Node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1584D-23BC-4574-B644-13F83698FA4F}"/>
              </a:ext>
            </a:extLst>
          </p:cNvPr>
          <p:cNvSpPr txBox="1"/>
          <p:nvPr/>
        </p:nvSpPr>
        <p:spPr>
          <a:xfrm>
            <a:off x="3214023" y="4674855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组件（</a:t>
            </a:r>
            <a:r>
              <a:rPr lang="en-US" altLang="zh-CN" dirty="0"/>
              <a:t>Component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049454-E39F-4DB4-B3B8-B28C10A396F2}"/>
              </a:ext>
            </a:extLst>
          </p:cNvPr>
          <p:cNvSpPr txBox="1"/>
          <p:nvPr/>
        </p:nvSpPr>
        <p:spPr>
          <a:xfrm>
            <a:off x="5661104" y="470563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关系（</a:t>
            </a:r>
            <a:r>
              <a:rPr lang="en-US" altLang="zh-CN" dirty="0"/>
              <a:t>Relationship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2653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关系（</a:t>
            </a:r>
            <a:r>
              <a:rPr lang="en-US" altLang="zh-CN" sz="2000" b="1" dirty="0"/>
              <a:t>Relationship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10248188" y="528317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部署图中也可以包括依赖，泛化，关联，及实现关系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806E5-D412-4B9F-9AB6-8D9E4FCD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1" y="2054232"/>
            <a:ext cx="6462422" cy="30224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A89AB5-CDA7-4928-B221-577BC522CCD7}"/>
              </a:ext>
            </a:extLst>
          </p:cNvPr>
          <p:cNvSpPr txBox="1"/>
          <p:nvPr/>
        </p:nvSpPr>
        <p:spPr>
          <a:xfrm>
            <a:off x="1525518" y="2826806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部署图中的实现关系是结点内组件向外提供</a:t>
            </a:r>
            <a:endParaRPr lang="en-US" altLang="zh-CN" dirty="0"/>
          </a:p>
          <a:p>
            <a:r>
              <a:rPr lang="zh-CN" altLang="en-US" dirty="0"/>
              <a:t>服务，其表示符号是一条实线。关联关系是</a:t>
            </a:r>
            <a:endParaRPr lang="en-US" altLang="zh-CN" dirty="0"/>
          </a:p>
          <a:p>
            <a:r>
              <a:rPr lang="zh-CN" altLang="en-US" dirty="0"/>
              <a:t>体现结点间通信失联，其表示符号也是一条</a:t>
            </a:r>
            <a:endParaRPr lang="en-US" altLang="zh-CN" dirty="0"/>
          </a:p>
          <a:p>
            <a:r>
              <a:rPr lang="zh-CN" altLang="en-US" dirty="0"/>
              <a:t>实线。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9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10248188" y="528317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48B413-952C-4488-B61F-49FB964083CE}"/>
              </a:ext>
            </a:extLst>
          </p:cNvPr>
          <p:cNvSpPr txBox="1"/>
          <p:nvPr/>
        </p:nvSpPr>
        <p:spPr>
          <a:xfrm>
            <a:off x="4512366" y="59237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对嵌入式系统建模的例子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62B06-9CF7-423B-AC95-BF5ACE09E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68" y="314138"/>
            <a:ext cx="7578904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9622023" y="455174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922BD-343C-4F0D-9E19-BE0883E5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32" y="1094679"/>
            <a:ext cx="3879842" cy="33162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F3963E-9071-4AC5-B746-299E6C595715}"/>
              </a:ext>
            </a:extLst>
          </p:cNvPr>
          <p:cNvSpPr txBox="1"/>
          <p:nvPr/>
        </p:nvSpPr>
        <p:spPr>
          <a:xfrm>
            <a:off x="1344023" y="177910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结点是存在于运行时代表一项计算资源的物理元素，一般至少</a:t>
            </a:r>
            <a:endParaRPr lang="en-US" altLang="zh-CN" dirty="0"/>
          </a:p>
          <a:p>
            <a:r>
              <a:rPr lang="zh-CN" altLang="en-US" dirty="0"/>
              <a:t>拥有一些内存，且通常有处理能力。通常其具有两方面内容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865C1-1CA2-4CC8-8C8C-95F3A9DB7A22}"/>
              </a:ext>
            </a:extLst>
          </p:cNvPr>
          <p:cNvSpPr txBox="1"/>
          <p:nvPr/>
        </p:nvSpPr>
        <p:spPr>
          <a:xfrm>
            <a:off x="1908319" y="26135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能力（如基本内存、计算能力和二级存储器）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670EEB-5D96-46E4-83DD-020FFC3DACCC}"/>
              </a:ext>
            </a:extLst>
          </p:cNvPr>
          <p:cNvSpPr txBox="1"/>
          <p:nvPr/>
        </p:nvSpPr>
        <p:spPr>
          <a:xfrm>
            <a:off x="1908319" y="304886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位置（在所有必需的地方均可得到）</a:t>
            </a:r>
          </a:p>
        </p:txBody>
      </p:sp>
    </p:spTree>
    <p:extLst>
      <p:ext uri="{BB962C8B-B14F-4D97-AF65-F5344CB8AC3E}">
        <p14:creationId xmlns:p14="http://schemas.microsoft.com/office/powerpoint/2010/main" val="23453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9622023" y="455174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922BD-343C-4F0D-9E19-BE0883E5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32" y="1094679"/>
            <a:ext cx="3879842" cy="33162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F3963E-9071-4AC5-B746-299E6C595715}"/>
              </a:ext>
            </a:extLst>
          </p:cNvPr>
          <p:cNvSpPr txBox="1"/>
          <p:nvPr/>
        </p:nvSpPr>
        <p:spPr>
          <a:xfrm>
            <a:off x="1344023" y="1779104"/>
            <a:ext cx="6236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UNL1.x</a:t>
            </a:r>
            <a:r>
              <a:rPr lang="zh-CN" altLang="en-US" dirty="0"/>
              <a:t>中，结点被划分为两种类型：处理器（</a:t>
            </a:r>
            <a:r>
              <a:rPr lang="en-US" altLang="zh-CN" dirty="0"/>
              <a:t>Processor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和设备（</a:t>
            </a:r>
            <a:r>
              <a:rPr lang="en-US" altLang="zh-CN" dirty="0"/>
              <a:t>Device</a:t>
            </a:r>
            <a:r>
              <a:rPr lang="zh-CN" altLang="en-US" dirty="0"/>
              <a:t>）。处理器是能够执行软件组件、具有计算</a:t>
            </a:r>
            <a:endParaRPr lang="en-US" altLang="zh-CN" dirty="0"/>
          </a:p>
          <a:p>
            <a:r>
              <a:rPr lang="zh-CN" altLang="en-US" dirty="0"/>
              <a:t>能力的结点。设备是不能执行软件组件的外围设备例如打印</a:t>
            </a:r>
            <a:endParaRPr lang="en-US" altLang="zh-CN" dirty="0"/>
          </a:p>
          <a:p>
            <a:r>
              <a:rPr lang="zh-CN" altLang="en-US" dirty="0"/>
              <a:t>机、扫描仪等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344023" y="3368227"/>
            <a:ext cx="6511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UML2.0</a:t>
            </a:r>
            <a:r>
              <a:rPr lang="zh-CN" altLang="en-US" dirty="0"/>
              <a:t>中用立方体来表示一个结点（与</a:t>
            </a:r>
            <a:r>
              <a:rPr lang="en-US" altLang="zh-CN" dirty="0"/>
              <a:t>UML1.x</a:t>
            </a:r>
            <a:r>
              <a:rPr lang="zh-CN" altLang="en-US" dirty="0"/>
              <a:t>一样）。它</a:t>
            </a:r>
            <a:endParaRPr lang="en-US" altLang="zh-CN" dirty="0"/>
          </a:p>
          <a:p>
            <a:r>
              <a:rPr lang="zh-CN" altLang="en-US" dirty="0"/>
              <a:t>正式把一个设备定义为一个执行工件（</a:t>
            </a:r>
            <a:r>
              <a:rPr lang="en-US" altLang="zh-CN" dirty="0"/>
              <a:t>Artifact</a:t>
            </a:r>
            <a:r>
              <a:rPr lang="zh-CN" altLang="en-US" dirty="0"/>
              <a:t>）的结点。为</a:t>
            </a:r>
            <a:endParaRPr lang="en-US" altLang="zh-CN" dirty="0"/>
          </a:p>
          <a:p>
            <a:r>
              <a:rPr lang="zh-CN" altLang="en-US" dirty="0"/>
              <a:t>结点起一个名字，并添加关键字</a:t>
            </a:r>
            <a:r>
              <a:rPr lang="en-US" altLang="zh-CN" dirty="0"/>
              <a:t>&lt;&lt;device&gt;&gt;</a:t>
            </a:r>
            <a:r>
              <a:rPr lang="zh-CN" altLang="en-US" dirty="0"/>
              <a:t>来指明结点类型。</a:t>
            </a:r>
          </a:p>
        </p:txBody>
      </p:sp>
    </p:spTree>
    <p:extLst>
      <p:ext uri="{BB962C8B-B14F-4D97-AF65-F5344CB8AC3E}">
        <p14:creationId xmlns:p14="http://schemas.microsoft.com/office/powerpoint/2010/main" val="254855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一个结点上部署的工件的三种建模方式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1EAF2D-44EE-459C-8904-191C32586648}"/>
              </a:ext>
            </a:extLst>
          </p:cNvPr>
          <p:cNvSpPr txBox="1"/>
          <p:nvPr/>
        </p:nvSpPr>
        <p:spPr>
          <a:xfrm>
            <a:off x="2746970" y="2962763"/>
            <a:ext cx="26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Dbserver</a:t>
            </a:r>
            <a:r>
              <a:rPr lang="en-US" altLang="zh-CN" dirty="0"/>
              <a:t>: </a:t>
            </a:r>
            <a:r>
              <a:rPr lang="zh-CN" altLang="en-US" dirty="0"/>
              <a:t>数据库服务器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FCD53-1C4B-438E-B4A4-866F821BF8A1}"/>
              </a:ext>
            </a:extLst>
          </p:cNvPr>
          <p:cNvSpPr txBox="1"/>
          <p:nvPr/>
        </p:nvSpPr>
        <p:spPr>
          <a:xfrm>
            <a:off x="2746970" y="4895296"/>
            <a:ext cx="265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Program</a:t>
            </a:r>
            <a:r>
              <a:rPr lang="zh-CN" altLang="en-US" dirty="0"/>
              <a:t>：搜索程序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433D7-8A0C-4C9C-B52C-ECC869405F82}"/>
              </a:ext>
            </a:extLst>
          </p:cNvPr>
          <p:cNvSpPr txBox="1"/>
          <p:nvPr/>
        </p:nvSpPr>
        <p:spPr>
          <a:xfrm>
            <a:off x="2043693" y="2464747"/>
            <a:ext cx="26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Device: </a:t>
            </a:r>
            <a:r>
              <a:rPr lang="zh-CN" altLang="en-US" dirty="0"/>
              <a:t>设备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ED1B95-516C-4E19-B292-DA300C5226C9}"/>
              </a:ext>
            </a:extLst>
          </p:cNvPr>
          <p:cNvSpPr txBox="1"/>
          <p:nvPr/>
        </p:nvSpPr>
        <p:spPr>
          <a:xfrm>
            <a:off x="2746970" y="4223613"/>
            <a:ext cx="380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Corpotate</a:t>
            </a:r>
            <a:r>
              <a:rPr lang="en-US" altLang="zh-CN" dirty="0"/>
              <a:t> Phone Directory</a:t>
            </a:r>
            <a:r>
              <a:rPr lang="zh-CN" altLang="en-US" dirty="0"/>
              <a:t>：电话号码簿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5FE7DE-E004-4A70-BC60-E6DC3524980F}"/>
              </a:ext>
            </a:extLst>
          </p:cNvPr>
          <p:cNvSpPr txBox="1"/>
          <p:nvPr/>
        </p:nvSpPr>
        <p:spPr>
          <a:xfrm>
            <a:off x="2043693" y="3505763"/>
            <a:ext cx="26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Artifact: </a:t>
            </a:r>
            <a:r>
              <a:rPr lang="zh-CN" altLang="en-US" dirty="0"/>
              <a:t>执行工件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C1AE04-96E9-4409-B4DC-F2A77A5AD0BE}"/>
              </a:ext>
            </a:extLst>
          </p:cNvPr>
          <p:cNvSpPr txBox="1"/>
          <p:nvPr/>
        </p:nvSpPr>
        <p:spPr>
          <a:xfrm>
            <a:off x="2746970" y="5761462"/>
            <a:ext cx="265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Results</a:t>
            </a:r>
            <a:r>
              <a:rPr lang="zh-CN" altLang="en-US" dirty="0"/>
              <a:t>：搜索结果</a:t>
            </a:r>
          </a:p>
        </p:txBody>
      </p:sp>
    </p:spTree>
    <p:extLst>
      <p:ext uri="{BB962C8B-B14F-4D97-AF65-F5344CB8AC3E}">
        <p14:creationId xmlns:p14="http://schemas.microsoft.com/office/powerpoint/2010/main" val="1614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7644136" y="598226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一个结点上部署的工件的三种建模方式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E6F45-7522-4A20-8AD3-6DDC3EC0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0" y="2842591"/>
            <a:ext cx="9521481" cy="30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7644136" y="598226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一个结点上部署的工件的三种建模方式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F82A90-35E6-40F0-86B9-5B314540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0" y="2756856"/>
            <a:ext cx="8258258" cy="29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结点（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7644136" y="598226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一个结点上部署的工件的三种建模方式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FC334A-3184-4955-AB9A-B1BC10772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43" y="2517443"/>
            <a:ext cx="550926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2585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组件（</a:t>
            </a:r>
            <a:r>
              <a:rPr lang="en-US" altLang="zh-CN" sz="2000" b="1" dirty="0"/>
              <a:t>Component</a:t>
            </a:r>
            <a:r>
              <a:rPr lang="zh-CN" altLang="en-US" sz="2000" b="1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结点和组件的关系有以下两点：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2D314-A523-4F56-A085-A4F9BB596CEB}"/>
              </a:ext>
            </a:extLst>
          </p:cNvPr>
          <p:cNvSpPr txBox="1"/>
          <p:nvPr/>
        </p:nvSpPr>
        <p:spPr>
          <a:xfrm>
            <a:off x="1790733" y="2648131"/>
            <a:ext cx="792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）组件是参与系统执行的事件，而结点是执行组件的事物。如假设结点是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一个服务器，组件就是运行在上面的软件。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DF67FE-992E-4485-82D5-20766DB0D871}"/>
              </a:ext>
            </a:extLst>
          </p:cNvPr>
          <p:cNvSpPr txBox="1"/>
          <p:nvPr/>
        </p:nvSpPr>
        <p:spPr>
          <a:xfrm>
            <a:off x="1790733" y="3695302"/>
            <a:ext cx="815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）组件表示逻辑元素的物理模块，而结点表示组件的物理部署。这表明一个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组件是逻辑单元的物理实现，而一个结点则是组件被部署的地点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05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部署图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CA5CA2-238F-4255-ABE5-888C55ACB3DF}"/>
              </a:ext>
            </a:extLst>
          </p:cNvPr>
          <p:cNvSpPr/>
          <p:nvPr/>
        </p:nvSpPr>
        <p:spPr>
          <a:xfrm>
            <a:off x="1821076" y="1190911"/>
            <a:ext cx="2653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关系（</a:t>
            </a:r>
            <a:r>
              <a:rPr lang="en-US" altLang="zh-CN" sz="2000" b="1" dirty="0"/>
              <a:t>Relationship</a:t>
            </a:r>
            <a:r>
              <a:rPr lang="zh-CN" altLang="en-US" sz="20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DC1C2-A5FC-4575-9C79-5423B8604F1A}"/>
              </a:ext>
            </a:extLst>
          </p:cNvPr>
          <p:cNvSpPr/>
          <p:nvPr/>
        </p:nvSpPr>
        <p:spPr>
          <a:xfrm>
            <a:off x="10248188" y="528317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来自工具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187D54-5575-4FFE-A4B2-E2E37BF74000}"/>
              </a:ext>
            </a:extLst>
          </p:cNvPr>
          <p:cNvSpPr txBox="1"/>
          <p:nvPr/>
        </p:nvSpPr>
        <p:spPr>
          <a:xfrm>
            <a:off x="1821076" y="1869566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部署图中也可以包括依赖，泛化，关联，及实现关系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806E5-D412-4B9F-9AB6-8D9E4FCD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1" y="2054232"/>
            <a:ext cx="6462422" cy="30224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A89AB5-CDA7-4928-B221-577BC522CCD7}"/>
              </a:ext>
            </a:extLst>
          </p:cNvPr>
          <p:cNvSpPr txBox="1"/>
          <p:nvPr/>
        </p:nvSpPr>
        <p:spPr>
          <a:xfrm>
            <a:off x="1525518" y="2826806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部署图中的依赖关系使用虚线箭头表示，它</a:t>
            </a:r>
            <a:endParaRPr lang="en-US" altLang="zh-CN" dirty="0"/>
          </a:p>
          <a:p>
            <a:r>
              <a:rPr lang="zh-CN" altLang="en-US" dirty="0"/>
              <a:t>通常在部署图中的组件和组件之间，组件依</a:t>
            </a:r>
            <a:endParaRPr lang="en-US" altLang="zh-CN" dirty="0"/>
          </a:p>
          <a:p>
            <a:r>
              <a:rPr lang="zh-CN" altLang="en-US" dirty="0"/>
              <a:t>赖外部提供的服务（由组件到接口）</a:t>
            </a:r>
          </a:p>
        </p:txBody>
      </p:sp>
    </p:spTree>
    <p:extLst>
      <p:ext uri="{BB962C8B-B14F-4D97-AF65-F5344CB8AC3E}">
        <p14:creationId xmlns:p14="http://schemas.microsoft.com/office/powerpoint/2010/main" val="146575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744</Words>
  <Application>Microsoft Office PowerPoint</Application>
  <PresentationFormat>宽屏</PresentationFormat>
  <Paragraphs>96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374955336@qq.com</cp:lastModifiedBy>
  <cp:revision>110</cp:revision>
  <dcterms:created xsi:type="dcterms:W3CDTF">2016-01-19T08:46:00Z</dcterms:created>
  <dcterms:modified xsi:type="dcterms:W3CDTF">2018-10-26T13:27:59Z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