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35"/>
  </p:notesMasterIdLst>
  <p:sldIdLst>
    <p:sldId id="258" r:id="rId2"/>
    <p:sldId id="391" r:id="rId3"/>
    <p:sldId id="275" r:id="rId4"/>
    <p:sldId id="373" r:id="rId5"/>
    <p:sldId id="383" r:id="rId6"/>
    <p:sldId id="388" r:id="rId7"/>
    <p:sldId id="389" r:id="rId8"/>
    <p:sldId id="384" r:id="rId9"/>
    <p:sldId id="385" r:id="rId10"/>
    <p:sldId id="386" r:id="rId11"/>
    <p:sldId id="374" r:id="rId12"/>
    <p:sldId id="364" r:id="rId13"/>
    <p:sldId id="365" r:id="rId14"/>
    <p:sldId id="366" r:id="rId15"/>
    <p:sldId id="368" r:id="rId16"/>
    <p:sldId id="371" r:id="rId17"/>
    <p:sldId id="372" r:id="rId18"/>
    <p:sldId id="375" r:id="rId19"/>
    <p:sldId id="330" r:id="rId20"/>
    <p:sldId id="331" r:id="rId21"/>
    <p:sldId id="332" r:id="rId22"/>
    <p:sldId id="333" r:id="rId23"/>
    <p:sldId id="334" r:id="rId24"/>
    <p:sldId id="335" r:id="rId25"/>
    <p:sldId id="338" r:id="rId26"/>
    <p:sldId id="339" r:id="rId27"/>
    <p:sldId id="340" r:id="rId28"/>
    <p:sldId id="341" r:id="rId29"/>
    <p:sldId id="376" r:id="rId30"/>
    <p:sldId id="342" r:id="rId31"/>
    <p:sldId id="343" r:id="rId32"/>
    <p:sldId id="392" r:id="rId33"/>
    <p:sldId id="387" r:id="rId34"/>
  </p:sldIdLst>
  <p:sldSz cx="12192000" cy="6858000"/>
  <p:notesSz cx="6858000" cy="9144000"/>
  <p:embeddedFontLst>
    <p:embeddedFont>
      <p:font typeface="等线" panose="02010600030101010101" pitchFamily="2" charset="-122"/>
      <p:regular r:id="rId36"/>
      <p:bold r:id="rId37"/>
    </p:embeddedFont>
    <p:embeddedFont>
      <p:font typeface="等线 Light" panose="02010600030101010101" pitchFamily="2" charset="-122"/>
      <p:regular r:id="rId38"/>
    </p:embeddedFont>
    <p:embeddedFont>
      <p:font typeface="黑体" panose="02010609060101010101" pitchFamily="49" charset="-122"/>
      <p:regular r:id="rId39"/>
    </p:embeddedFont>
    <p:embeddedFont>
      <p:font typeface="黑体" panose="02010609060101010101" pitchFamily="49" charset="-122"/>
      <p:regular r:id="rId39"/>
    </p:embeddedFont>
    <p:embeddedFont>
      <p:font typeface="Segoe UI" panose="020B0502040204020203" pitchFamily="34" charset="0"/>
      <p:regular r:id="rId40"/>
      <p:bold r:id="rId41"/>
      <p:italic r:id="rId42"/>
      <p:boldItalic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1166" autoAdjust="0"/>
  </p:normalViewPr>
  <p:slideViewPr>
    <p:cSldViewPr snapToGrid="0" showGuides="1">
      <p:cViewPr varScale="1">
        <p:scale>
          <a:sx n="109" d="100"/>
          <a:sy n="109" d="100"/>
        </p:scale>
        <p:origin x="918" y="12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400145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171955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230003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需求工程项目计划</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ea typeface="宋体"/>
              </a:rPr>
              <a:t>       </a:t>
            </a:r>
            <a:r>
              <a:rPr lang="zh-CN" altLang="en-US" sz="2400" dirty="0">
                <a:latin typeface="黑体" panose="02010609060101010101" pitchFamily="49" charset="-122"/>
                <a:ea typeface="黑体" panose="02010609060101010101" pitchFamily="49" charset="-122"/>
              </a:rPr>
              <a:t>制作一款开放共享互助的交流型社区类型的软件工程系列课程教学辅助网站与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p>
        </p:txBody>
      </p:sp>
    </p:spTree>
    <p:extLst>
      <p:ext uri="{BB962C8B-B14F-4D97-AF65-F5344CB8AC3E}">
        <p14:creationId xmlns:p14="http://schemas.microsoft.com/office/powerpoint/2010/main" val="308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zh-CN" altLang="en-US" sz="5400" b="1" dirty="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5" name="矩形 4">
            <a:extLst>
              <a:ext uri="{FF2B5EF4-FFF2-40B4-BE49-F238E27FC236}">
                <a16:creationId xmlns:a16="http://schemas.microsoft.com/office/drawing/2014/main"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zh-CN" altLang="en-US" sz="2400" dirty="0">
                <a:solidFill>
                  <a:schemeClr val="bg1"/>
                </a:solidFill>
                <a:latin typeface="SimHei"/>
                <a:ea typeface="SimHei"/>
                <a:cs typeface="Segoe UI"/>
              </a:rPr>
              <a:t>软件工程系列课程教学辅助网站是一个针对软件工程系列课程而建立的开放性交流平台，部署在浙江大学城市学院内网中或发布在各大手机应用市场，使对软件工程系列课程感兴趣的同学于老师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A8C2C67-FD89-49ED-B8CA-7BD7E03CD381}"/>
              </a:ext>
            </a:extLst>
          </p:cNvPr>
          <p:cNvGraphicFramePr>
            <a:graphicFrameLocks noGrp="1"/>
          </p:cNvGraphicFramePr>
          <p:nvPr>
            <p:extLst>
              <p:ext uri="{D42A27DB-BD31-4B8C-83A1-F6EECF244321}">
                <p14:modId xmlns:p14="http://schemas.microsoft.com/office/powerpoint/2010/main" val="3435093967"/>
              </p:ext>
            </p:extLst>
          </p:nvPr>
        </p:nvGraphicFramePr>
        <p:xfrm>
          <a:off x="1509767" y="1511169"/>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val="3939470558"/>
                    </a:ext>
                  </a:extLst>
                </a:gridCol>
                <a:gridCol w="5996855">
                  <a:extLst>
                    <a:ext uri="{9D8B030D-6E8A-4147-A177-3AD203B41FA5}">
                      <a16:colId xmlns:a16="http://schemas.microsoft.com/office/drawing/2014/main" val="4011224785"/>
                    </a:ext>
                  </a:extLst>
                </a:gridCol>
                <a:gridCol w="1677086">
                  <a:extLst>
                    <a:ext uri="{9D8B030D-6E8A-4147-A177-3AD203B41FA5}">
                      <a16:colId xmlns:a16="http://schemas.microsoft.com/office/drawing/2014/main" val="1553466017"/>
                    </a:ext>
                  </a:extLst>
                </a:gridCol>
              </a:tblGrid>
              <a:tr h="672846">
                <a:tc>
                  <a:txBody>
                    <a:bodyPr/>
                    <a:lstStyle/>
                    <a:p>
                      <a:pPr algn="ctr" rtl="0" fontAlgn="base"/>
                      <a:r>
                        <a:rPr lang="zh-CN" altLang="en-US" sz="1800">
                          <a:effectLst/>
                          <a:latin typeface="黑体" panose="02010609060101010101" pitchFamily="49" charset="-122"/>
                          <a:ea typeface="黑体" panose="02010609060101010101" pitchFamily="49" charset="-122"/>
                        </a:rPr>
                        <a:t>里程碑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负责人 </a:t>
                      </a:r>
                    </a:p>
                  </a:txBody>
                  <a:tcPr/>
                </a:tc>
                <a:extLst>
                  <a:ext uri="{0D108BD9-81ED-4DB2-BD59-A6C34878D82A}">
                    <a16:rowId xmlns:a16="http://schemas.microsoft.com/office/drawing/2014/main" val="3823503477"/>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M0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val="3138688365"/>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M1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项目章程、项目总体计划、 </a:t>
                      </a:r>
                    </a:p>
                    <a:p>
                      <a:pPr rtl="0" fontAlgn="base"/>
                      <a:r>
                        <a:rPr lang="zh-CN" altLang="en-US" sz="1800" dirty="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dirty="0">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val="1907746833"/>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M2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陈俊仁 </a:t>
                      </a:r>
                    </a:p>
                  </a:txBody>
                  <a:tcPr/>
                </a:tc>
                <a:extLst>
                  <a:ext uri="{0D108BD9-81ED-4DB2-BD59-A6C34878D82A}">
                    <a16:rowId xmlns:a16="http://schemas.microsoft.com/office/drawing/2014/main" val="838025221"/>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M3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成稿</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陈苏民</a:t>
                      </a:r>
                    </a:p>
                  </a:txBody>
                  <a:tcPr/>
                </a:tc>
                <a:extLst>
                  <a:ext uri="{0D108BD9-81ED-4DB2-BD59-A6C34878D82A}">
                    <a16:rowId xmlns:a16="http://schemas.microsoft.com/office/drawing/2014/main" val="173818462"/>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M4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a:t>
                      </a:r>
                    </a:p>
                  </a:txBody>
                  <a:tcPr/>
                </a:tc>
                <a:extLst>
                  <a:ext uri="{0D108BD9-81ED-4DB2-BD59-A6C34878D82A}">
                    <a16:rowId xmlns:a16="http://schemas.microsoft.com/office/drawing/2014/main" val="3748165582"/>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M5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软件需求变更文档、 </a:t>
                      </a:r>
                    </a:p>
                    <a:p>
                      <a:pPr rtl="0" fontAlgn="base"/>
                      <a:r>
                        <a:rPr lang="zh-CN" altLang="en-US" sz="1800" dirty="0">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吕迪</a:t>
                      </a:r>
                    </a:p>
                  </a:txBody>
                  <a:tcPr/>
                </a:tc>
                <a:extLst>
                  <a:ext uri="{0D108BD9-81ED-4DB2-BD59-A6C34878D82A}">
                    <a16:rowId xmlns:a16="http://schemas.microsoft.com/office/drawing/2014/main" val="861355506"/>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M6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 </a:t>
                      </a:r>
                    </a:p>
                  </a:txBody>
                  <a:tcPr/>
                </a:tc>
                <a:extLst>
                  <a:ext uri="{0D108BD9-81ED-4DB2-BD59-A6C34878D82A}">
                    <a16:rowId xmlns:a16="http://schemas.microsoft.com/office/drawing/2014/main" val="3699909399"/>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M7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测试计划、安装部署计划 </a:t>
                      </a:r>
                    </a:p>
                    <a:p>
                      <a:pPr rtl="0" fontAlgn="base"/>
                      <a:r>
                        <a:rPr lang="zh-CN" altLang="en-US" sz="1800" dirty="0">
                          <a:effectLst/>
                          <a:latin typeface="黑体" panose="02010609060101010101" pitchFamily="49" charset="-122"/>
                          <a:ea typeface="黑体" panose="02010609060101010101" pitchFamily="49" charset="-122"/>
                        </a:rPr>
                        <a:t>培训计划、系统维护计划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陈苏民 </a:t>
                      </a:r>
                    </a:p>
                  </a:txBody>
                  <a:tcPr anchor="ctr"/>
                </a:tc>
                <a:extLst>
                  <a:ext uri="{0D108BD9-81ED-4DB2-BD59-A6C34878D82A}">
                    <a16:rowId xmlns:a16="http://schemas.microsoft.com/office/drawing/2014/main" val="345119349"/>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M8 </a:t>
                      </a:r>
                      <a:endParaRPr lang="en-US" sz="1800">
                        <a:effectLst/>
                        <a:latin typeface="黑体" panose="02010609060101010101" pitchFamily="49" charset="-122"/>
                        <a:ea typeface="黑体" panose="02010609060101010101" pitchFamily="49" charset="-122"/>
                      </a:endParaRPr>
                    </a:p>
                  </a:txBody>
                  <a:tcPr/>
                </a:tc>
                <a:tc>
                  <a:txBody>
                    <a:bodyPr/>
                    <a:lstStyle/>
                    <a:p>
                      <a:pPr rtl="0" fontAlgn="base"/>
                      <a:r>
                        <a:rPr lang="zh-CN" altLang="en-US" sz="1800">
                          <a:effectLst/>
                          <a:latin typeface="黑体" panose="02010609060101010101" pitchFamily="49" charset="-122"/>
                          <a:ea typeface="黑体" panose="02010609060101010101" pitchFamily="49" charset="-122"/>
                        </a:rPr>
                        <a:t>项目总结报告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吕迪 </a:t>
                      </a:r>
                    </a:p>
                  </a:txBody>
                  <a:tcPr/>
                </a:tc>
                <a:extLst>
                  <a:ext uri="{0D108BD9-81ED-4DB2-BD59-A6C34878D82A}">
                    <a16:rowId xmlns:a16="http://schemas.microsoft.com/office/drawing/2014/main" val="4250628083"/>
                  </a:ext>
                </a:extLst>
              </a:tr>
            </a:tbl>
          </a:graphicData>
        </a:graphic>
      </p:graphicFrame>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11" name="矩形 10">
            <a:extLst>
              <a:ext uri="{FF2B5EF4-FFF2-40B4-BE49-F238E27FC236}">
                <a16:creationId xmlns:a16="http://schemas.microsoft.com/office/drawing/2014/main" id="{6FECDD57-23E1-4E2E-BDA1-68D175C6635B}"/>
              </a:ext>
            </a:extLst>
          </p:cNvPr>
          <p:cNvSpPr/>
          <p:nvPr/>
        </p:nvSpPr>
        <p:spPr>
          <a:xfrm>
            <a:off x="5144865" y="834919"/>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11" name="矩形 10">
            <a:extLst>
              <a:ext uri="{FF2B5EF4-FFF2-40B4-BE49-F238E27FC236}">
                <a16:creationId xmlns:a16="http://schemas.microsoft.com/office/drawing/2014/main" id="{6FECDD57-23E1-4E2E-BDA1-68D175C6635B}"/>
              </a:ext>
            </a:extLst>
          </p:cNvPr>
          <p:cNvSpPr/>
          <p:nvPr/>
        </p:nvSpPr>
        <p:spPr>
          <a:xfrm>
            <a:off x="4980496" y="110672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73277583-702D-46C5-AAC4-CDE628E8640D}"/>
              </a:ext>
            </a:extLst>
          </p:cNvPr>
          <p:cNvGraphicFramePr>
            <a:graphicFrameLocks noGrp="1"/>
          </p:cNvGraphicFramePr>
          <p:nvPr>
            <p:extLst>
              <p:ext uri="{D42A27DB-BD31-4B8C-83A1-F6EECF244321}">
                <p14:modId xmlns:p14="http://schemas.microsoft.com/office/powerpoint/2010/main" val="1589850045"/>
              </p:ext>
            </p:extLst>
          </p:nvPr>
        </p:nvGraphicFramePr>
        <p:xfrm>
          <a:off x="830528" y="2125918"/>
          <a:ext cx="10200330" cy="4101012"/>
        </p:xfrm>
        <a:graphic>
          <a:graphicData uri="http://schemas.openxmlformats.org/drawingml/2006/table">
            <a:tbl>
              <a:tblPr firstRow="1" bandRow="1">
                <a:tableStyleId>{5C22544A-7EE6-4342-B048-85BDC9FD1C3A}</a:tableStyleId>
              </a:tblPr>
              <a:tblGrid>
                <a:gridCol w="1257467">
                  <a:extLst>
                    <a:ext uri="{9D8B030D-6E8A-4147-A177-3AD203B41FA5}">
                      <a16:colId xmlns:a16="http://schemas.microsoft.com/office/drawing/2014/main" val="487981857"/>
                    </a:ext>
                  </a:extLst>
                </a:gridCol>
                <a:gridCol w="1442556">
                  <a:extLst>
                    <a:ext uri="{9D8B030D-6E8A-4147-A177-3AD203B41FA5}">
                      <a16:colId xmlns:a16="http://schemas.microsoft.com/office/drawing/2014/main" val="3868469401"/>
                    </a:ext>
                  </a:extLst>
                </a:gridCol>
                <a:gridCol w="1681146">
                  <a:extLst>
                    <a:ext uri="{9D8B030D-6E8A-4147-A177-3AD203B41FA5}">
                      <a16:colId xmlns:a16="http://schemas.microsoft.com/office/drawing/2014/main" val="4271272123"/>
                    </a:ext>
                  </a:extLst>
                </a:gridCol>
                <a:gridCol w="3496874">
                  <a:extLst>
                    <a:ext uri="{9D8B030D-6E8A-4147-A177-3AD203B41FA5}">
                      <a16:colId xmlns:a16="http://schemas.microsoft.com/office/drawing/2014/main" val="617353627"/>
                    </a:ext>
                  </a:extLst>
                </a:gridCol>
                <a:gridCol w="2322287">
                  <a:extLst>
                    <a:ext uri="{9D8B030D-6E8A-4147-A177-3AD203B41FA5}">
                      <a16:colId xmlns:a16="http://schemas.microsoft.com/office/drawing/2014/main"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dirty="0">
                          <a:effectLst/>
                        </a:rPr>
                        <a:t>联系电话 </a:t>
                      </a:r>
                    </a:p>
                  </a:txBody>
                  <a:tcPr/>
                </a:tc>
                <a:tc>
                  <a:txBody>
                    <a:bodyPr/>
                    <a:lstStyle/>
                    <a:p>
                      <a:pPr rtl="0" fontAlgn="base"/>
                      <a:r>
                        <a:rPr lang="zh-CN" altLang="en-US" sz="2000" dirty="0">
                          <a:effectLst/>
                        </a:rPr>
                        <a:t>邮箱 </a:t>
                      </a:r>
                    </a:p>
                  </a:txBody>
                  <a:tcPr/>
                </a:tc>
                <a:tc>
                  <a:txBody>
                    <a:bodyPr/>
                    <a:lstStyle/>
                    <a:p>
                      <a:pPr rtl="0" fontAlgn="base"/>
                      <a:r>
                        <a:rPr lang="zh-CN" altLang="en-US" sz="2000" dirty="0">
                          <a:effectLst/>
                        </a:rPr>
                        <a:t>技术情况 </a:t>
                      </a:r>
                    </a:p>
                  </a:txBody>
                  <a:tcPr/>
                </a:tc>
                <a:extLst>
                  <a:ext uri="{0D108BD9-81ED-4DB2-BD59-A6C34878D82A}">
                    <a16:rowId xmlns:a16="http://schemas.microsoft.com/office/drawing/2014/main" val="1767826071"/>
                  </a:ext>
                </a:extLst>
              </a:tr>
              <a:tr h="694356">
                <a:tc>
                  <a:txBody>
                    <a:bodyPr/>
                    <a:lstStyle/>
                    <a:p>
                      <a:pPr rtl="0" fontAlgn="base"/>
                      <a:r>
                        <a:rPr lang="zh-CN" altLang="en-US" sz="2000">
                          <a:effectLst/>
                        </a:rPr>
                        <a:t>黄叶轩 </a:t>
                      </a:r>
                    </a:p>
                  </a:txBody>
                  <a:tcPr/>
                </a:tc>
                <a:tc>
                  <a:txBody>
                    <a:bodyPr/>
                    <a:lstStyle/>
                    <a:p>
                      <a:pPr rtl="0" fontAlgn="base"/>
                      <a:r>
                        <a:rPr lang="zh-CN" altLang="en-US" sz="2000" dirty="0">
                          <a:effectLst/>
                        </a:rPr>
                        <a:t>项目经理 </a:t>
                      </a:r>
                    </a:p>
                  </a:txBody>
                  <a:tcPr/>
                </a:tc>
                <a:tc>
                  <a:txBody>
                    <a:bodyPr/>
                    <a:lstStyle/>
                    <a:p>
                      <a:pPr rtl="0" fontAlgn="base"/>
                      <a:r>
                        <a:rPr lang="en-US" sz="2000" dirty="0">
                          <a:effectLst/>
                        </a:rPr>
                        <a:t>13588899102 </a:t>
                      </a:r>
                    </a:p>
                  </a:txBody>
                  <a:tcPr/>
                </a:tc>
                <a:tc>
                  <a:txBody>
                    <a:bodyPr/>
                    <a:lstStyle/>
                    <a:p>
                      <a:pPr rtl="0" fontAlgn="base"/>
                      <a:r>
                        <a:rPr lang="en-US" sz="2000" dirty="0">
                          <a:effectLst/>
                        </a:rPr>
                        <a:t>31601246@stu.zucc.edu.cn </a:t>
                      </a:r>
                    </a:p>
                  </a:txBody>
                  <a:tcPr/>
                </a:tc>
                <a:tc>
                  <a:txBody>
                    <a:bodyPr/>
                    <a:lstStyle/>
                    <a:p>
                      <a:pPr rtl="0" fontAlgn="base"/>
                      <a:r>
                        <a:rPr lang="en-US" sz="2000" dirty="0" err="1">
                          <a:effectLst/>
                        </a:rPr>
                        <a:t>Project,JAVA</a:t>
                      </a:r>
                      <a:r>
                        <a:rPr lang="en-US" sz="2000" dirty="0">
                          <a:effectLst/>
                        </a:rPr>
                        <a:t> </a:t>
                      </a:r>
                    </a:p>
                  </a:txBody>
                  <a:tcPr/>
                </a:tc>
                <a:extLst>
                  <a:ext uri="{0D108BD9-81ED-4DB2-BD59-A6C34878D82A}">
                    <a16:rowId xmlns:a16="http://schemas.microsoft.com/office/drawing/2014/main" val="1353507318"/>
                  </a:ext>
                </a:extLst>
              </a:tr>
              <a:tr h="682171">
                <a:tc>
                  <a:txBody>
                    <a:bodyPr/>
                    <a:lstStyle/>
                    <a:p>
                      <a:pPr rtl="0" fontAlgn="base"/>
                      <a:r>
                        <a:rPr lang="zh-CN" altLang="en-US" sz="2000" dirty="0">
                          <a:effectLst/>
                        </a:rPr>
                        <a:t>陈苏民 </a:t>
                      </a:r>
                    </a:p>
                  </a:txBody>
                  <a:tcPr/>
                </a:tc>
                <a:tc>
                  <a:txBody>
                    <a:bodyPr/>
                    <a:lstStyle/>
                    <a:p>
                      <a:pPr rtl="0" fontAlgn="base"/>
                      <a:r>
                        <a:rPr lang="zh-CN" altLang="en-US" sz="2000" dirty="0">
                          <a:effectLst/>
                        </a:rPr>
                        <a:t>组员 </a:t>
                      </a:r>
                    </a:p>
                  </a:txBody>
                  <a:tcPr/>
                </a:tc>
                <a:tc>
                  <a:txBody>
                    <a:bodyPr/>
                    <a:lstStyle/>
                    <a:p>
                      <a:pPr rtl="0" fontAlgn="base"/>
                      <a:r>
                        <a:rPr lang="en-US" sz="2000" dirty="0">
                          <a:effectLst/>
                        </a:rPr>
                        <a:t>13071869207 </a:t>
                      </a:r>
                    </a:p>
                  </a:txBody>
                  <a:tcPr/>
                </a:tc>
                <a:tc>
                  <a:txBody>
                    <a:bodyPr/>
                    <a:lstStyle/>
                    <a:p>
                      <a:pPr rtl="0" fontAlgn="base"/>
                      <a:r>
                        <a:rPr lang="en-US" sz="2000" dirty="0">
                          <a:effectLst/>
                        </a:rPr>
                        <a:t>31602227@stu.zucc.edu.cn </a:t>
                      </a:r>
                    </a:p>
                  </a:txBody>
                  <a:tcPr/>
                </a:tc>
                <a:tc>
                  <a:txBody>
                    <a:bodyPr/>
                    <a:lstStyle/>
                    <a:p>
                      <a:pPr rtl="0" fontAlgn="base"/>
                      <a:r>
                        <a:rPr lang="en-US" altLang="zh-CN" sz="2000" dirty="0" err="1">
                          <a:effectLst/>
                        </a:rPr>
                        <a:t>ProcessOn</a:t>
                      </a:r>
                      <a:r>
                        <a:rPr lang="en-US" sz="2000" dirty="0" err="1">
                          <a:effectLst/>
                        </a:rPr>
                        <a:t>,JAVA</a:t>
                      </a:r>
                      <a:r>
                        <a:rPr lang="en-US" sz="2000" dirty="0">
                          <a:effectLst/>
                        </a:rPr>
                        <a:t> </a:t>
                      </a:r>
                    </a:p>
                  </a:txBody>
                  <a:tcPr/>
                </a:tc>
                <a:extLst>
                  <a:ext uri="{0D108BD9-81ED-4DB2-BD59-A6C34878D82A}">
                    <a16:rowId xmlns:a16="http://schemas.microsoft.com/office/drawing/2014/main" val="3735542511"/>
                  </a:ext>
                </a:extLst>
              </a:tr>
              <a:tr h="667657">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p>
                  </a:txBody>
                  <a:tcPr/>
                </a:tc>
                <a:extLst>
                  <a:ext uri="{0D108BD9-81ED-4DB2-BD59-A6C34878D82A}">
                    <a16:rowId xmlns:a16="http://schemas.microsoft.com/office/drawing/2014/main" val="3948713444"/>
                  </a:ext>
                </a:extLst>
              </a:tr>
              <a:tr h="595086">
                <a:tc>
                  <a:txBody>
                    <a:bodyPr/>
                    <a:lstStyle/>
                    <a:p>
                      <a:pPr rtl="0" fontAlgn="base"/>
                      <a:r>
                        <a:rPr lang="zh-CN" altLang="en-US" sz="2000">
                          <a:effectLst/>
                        </a:rPr>
                        <a:t>吕迪 </a:t>
                      </a:r>
                    </a:p>
                  </a:txBody>
                  <a:tcPr/>
                </a:tc>
                <a:tc>
                  <a:txBody>
                    <a:bodyPr/>
                    <a:lstStyle/>
                    <a:p>
                      <a:pPr rtl="0" fontAlgn="base"/>
                      <a:r>
                        <a:rPr lang="zh-CN" altLang="en-US" sz="2000" dirty="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dirty="0" err="1">
                          <a:effectLst/>
                        </a:rPr>
                        <a:t>AxureRP</a:t>
                      </a:r>
                      <a:r>
                        <a:rPr lang="en-US" sz="2000" dirty="0">
                          <a:effectLst/>
                        </a:rPr>
                        <a:t> </a:t>
                      </a:r>
                    </a:p>
                  </a:txBody>
                  <a:tcPr/>
                </a:tc>
                <a:extLst>
                  <a:ext uri="{0D108BD9-81ED-4DB2-BD59-A6C34878D82A}">
                    <a16:rowId xmlns:a16="http://schemas.microsoft.com/office/drawing/2014/main"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err="1">
                          <a:effectLst/>
                        </a:rPr>
                        <a:t>WEB,java</a:t>
                      </a:r>
                      <a:r>
                        <a:rPr lang="en-US" sz="2000" dirty="0">
                          <a:effectLst/>
                        </a:rPr>
                        <a:t> </a:t>
                      </a:r>
                    </a:p>
                  </a:txBody>
                  <a:tcPr/>
                </a:tc>
                <a:extLst>
                  <a:ext uri="{0D108BD9-81ED-4DB2-BD59-A6C34878D82A}">
                    <a16:rowId xmlns:a16="http://schemas.microsoft.com/office/drawing/2014/main"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9880" y="4892154"/>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5" name="矩形 4">
            <a:extLst>
              <a:ext uri="{FF2B5EF4-FFF2-40B4-BE49-F238E27FC236}">
                <a16:creationId xmlns:a16="http://schemas.microsoft.com/office/drawing/2014/main"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5.外校的软件工程</a:t>
            </a:r>
            <a:r>
              <a:rPr lang="zh-CN" altLang="en-US" sz="2800" dirty="0">
                <a:solidFill>
                  <a:schemeClr val="bg1"/>
                </a:solidFill>
                <a:latin typeface="Segoe UI"/>
                <a:ea typeface="宋体"/>
                <a:cs typeface="Segoe UI"/>
              </a:rPr>
              <a:t>大佬</a:t>
            </a:r>
            <a:r>
              <a:rPr lang="zh-CN" sz="2800" dirty="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a:solidFill>
                  <a:schemeClr val="bg1"/>
                </a:solidFill>
                <a:ea typeface="宋体"/>
              </a:rPr>
              <a:t>主要是针对有一定兴趣会去使用该网站的人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项目概述</a:t>
            </a:r>
          </a:p>
        </p:txBody>
      </p:sp>
      <p:sp>
        <p:nvSpPr>
          <p:cNvPr id="7" name="矩形 6"/>
          <p:cNvSpPr/>
          <p:nvPr/>
        </p:nvSpPr>
        <p:spPr>
          <a:xfrm>
            <a:off x="1033296" y="174435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id="{3F728493-23A5-4EBD-8092-5632ADD4C3E8}"/>
              </a:ext>
            </a:extLst>
          </p:cNvPr>
          <p:cNvGraphicFramePr>
            <a:graphicFrameLocks noGrp="1"/>
          </p:cNvGraphicFramePr>
          <p:nvPr>
            <p:extLst>
              <p:ext uri="{D42A27DB-BD31-4B8C-83A1-F6EECF244321}">
                <p14:modId xmlns:p14="http://schemas.microsoft.com/office/powerpoint/2010/main" val="2873499884"/>
              </p:ext>
            </p:extLst>
          </p:nvPr>
        </p:nvGraphicFramePr>
        <p:xfrm>
          <a:off x="4557018" y="695916"/>
          <a:ext cx="6009382" cy="5588772"/>
        </p:xfrm>
        <a:graphic>
          <a:graphicData uri="http://schemas.openxmlformats.org/drawingml/2006/table">
            <a:tbl>
              <a:tblPr firstRow="1" bandRow="1">
                <a:tableStyleId>{5C22544A-7EE6-4342-B048-85BDC9FD1C3A}</a:tableStyleId>
              </a:tblPr>
              <a:tblGrid>
                <a:gridCol w="6009382">
                  <a:extLst>
                    <a:ext uri="{9D8B030D-6E8A-4147-A177-3AD203B41FA5}">
                      <a16:colId xmlns:a16="http://schemas.microsoft.com/office/drawing/2014/main" val="3414770864"/>
                    </a:ext>
                  </a:extLst>
                </a:gridCol>
              </a:tblGrid>
              <a:tr h="399198">
                <a:tc>
                  <a:txBody>
                    <a:bodyPr/>
                    <a:lstStyle/>
                    <a:p>
                      <a:pPr algn="ctr" rtl="0" fontAlgn="base"/>
                      <a:r>
                        <a:rPr lang="zh-CN" altLang="en-US" sz="2000">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val="92850732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val="2705846855"/>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置管理说明 </a:t>
                      </a:r>
                    </a:p>
                  </a:txBody>
                  <a:tcPr/>
                </a:tc>
                <a:extLst>
                  <a:ext uri="{0D108BD9-81ED-4DB2-BD59-A6C34878D82A}">
                    <a16:rowId xmlns:a16="http://schemas.microsoft.com/office/drawing/2014/main" val="3684626291"/>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val="1644090716"/>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val="293898675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val="192751012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质量保证计划</a:t>
                      </a:r>
                    </a:p>
                  </a:txBody>
                  <a:tcPr/>
                </a:tc>
                <a:extLst>
                  <a:ext uri="{0D108BD9-81ED-4DB2-BD59-A6C34878D82A}">
                    <a16:rowId xmlns:a16="http://schemas.microsoft.com/office/drawing/2014/main" val="41497021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val="26602268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val="18752340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val="43743586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val="740444502"/>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val="3129422183"/>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val="336181741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项目概述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完成“软件工程系列课程教学辅助网站”项目各种必要性文档编写</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合理安排各成员的工作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听取指导老师以及各种用户的意见和建议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总结归纳，完成各个阶段的文档编写。</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zh-CN" altLang="en-US" sz="5400" b="1" dirty="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21" name="矩形 20"/>
          <p:cNvSpPr/>
          <p:nvPr/>
        </p:nvSpPr>
        <p:spPr>
          <a:xfrm>
            <a:off x="1102450" y="710430"/>
            <a:ext cx="4573688" cy="400110"/>
          </a:xfrm>
          <a:prstGeom prst="rect">
            <a:avLst/>
          </a:prstGeom>
        </p:spPr>
        <p:txBody>
          <a:bodyPr wrap="none">
            <a:spAutoFit/>
          </a:bodyPr>
          <a:lstStyle/>
          <a:p>
            <a:r>
              <a:rPr lang="zh-CN" altLang="zh-CN" sz="2000" b="1" dirty="0">
                <a:latin typeface="黑体" panose="02010609060101010101" pitchFamily="49" charset="-122"/>
                <a:ea typeface="黑体" panose="02010609060101010101" pitchFamily="49" charset="-122"/>
              </a:rPr>
              <a:t>工作任务的分解与人员分工</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79685714"/>
              </p:ext>
            </p:extLst>
          </p:nvPr>
        </p:nvGraphicFramePr>
        <p:xfrm>
          <a:off x="1784340" y="1276000"/>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457073">
                <a:tc>
                  <a:txBody>
                    <a:bodyPr/>
                    <a:lstStyle/>
                    <a:p>
                      <a:pPr algn="ctr"/>
                      <a:r>
                        <a:rPr lang="zh-CN" altLang="zh-CN" sz="1800" kern="1200" dirty="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吕迪</a:t>
                      </a:r>
                      <a:endParaRPr lang="en-US" altLang="zh-CN" dirty="0"/>
                    </a:p>
                  </a:txBody>
                  <a:tcPr/>
                </a:tc>
                <a:tc rowSpan="10">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457072">
                <a:tc>
                  <a:txBody>
                    <a:bodyPr/>
                    <a:lstStyle/>
                    <a:p>
                      <a:pPr algn="ctr"/>
                      <a:r>
                        <a:rPr lang="zh-CN" altLang="zh-CN" sz="1800" kern="1200" dirty="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10052571"/>
                  </a:ext>
                </a:extLst>
              </a:tr>
              <a:tr h="457073">
                <a:tc>
                  <a:txBody>
                    <a:bodyPr/>
                    <a:lstStyle/>
                    <a:p>
                      <a:pPr algn="ctr"/>
                      <a:r>
                        <a:rPr lang="zh-CN" altLang="zh-CN" sz="1800" kern="1200" dirty="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11686003"/>
                  </a:ext>
                </a:extLst>
              </a:tr>
              <a:tr h="457073">
                <a:tc>
                  <a:txBody>
                    <a:bodyPr/>
                    <a:lstStyle/>
                    <a:p>
                      <a:pPr algn="ctr"/>
                      <a:r>
                        <a:rPr lang="zh-CN" altLang="zh-CN" sz="1800" kern="1200" dirty="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072926200"/>
                  </a:ext>
                </a:extLst>
              </a:tr>
              <a:tr h="457073">
                <a:tc>
                  <a:txBody>
                    <a:bodyPr/>
                    <a:lstStyle/>
                    <a:p>
                      <a:pPr algn="ctr"/>
                      <a:r>
                        <a:rPr lang="zh-CN" altLang="zh-CN" sz="1800" kern="1200" dirty="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29481971"/>
                  </a:ext>
                </a:extLst>
              </a:tr>
              <a:tr h="457073">
                <a:tc>
                  <a:txBody>
                    <a:bodyPr/>
                    <a:lstStyle/>
                    <a:p>
                      <a:pPr algn="ctr"/>
                      <a:r>
                        <a:rPr lang="zh-CN" altLang="zh-CN" sz="1800" kern="1200" dirty="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78199833"/>
                  </a:ext>
                </a:extLst>
              </a:tr>
              <a:tr h="457073">
                <a:tc>
                  <a:txBody>
                    <a:bodyPr/>
                    <a:lstStyle/>
                    <a:p>
                      <a:pPr algn="ctr"/>
                      <a:r>
                        <a:rPr lang="zh-CN" altLang="zh-CN" sz="1800" kern="1200" dirty="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78853042"/>
                  </a:ext>
                </a:extLst>
              </a:tr>
              <a:tr h="457073">
                <a:tc>
                  <a:txBody>
                    <a:bodyPr/>
                    <a:lstStyle/>
                    <a:p>
                      <a:pPr algn="ctr"/>
                      <a:r>
                        <a:rPr lang="zh-CN" altLang="zh-CN" sz="1800" kern="1200" dirty="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88775201"/>
                  </a:ext>
                </a:extLst>
              </a:tr>
              <a:tr h="457072">
                <a:tc>
                  <a:txBody>
                    <a:bodyPr/>
                    <a:lstStyle/>
                    <a:p>
                      <a:pPr algn="ctr"/>
                      <a:r>
                        <a:rPr lang="zh-CN" altLang="zh-CN" sz="1800" kern="1200" dirty="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88905592"/>
                  </a:ext>
                </a:extLst>
              </a:tr>
              <a:tr h="457073">
                <a:tc>
                  <a:txBody>
                    <a:bodyPr/>
                    <a:lstStyle/>
                    <a:p>
                      <a:pPr algn="ctr"/>
                      <a:r>
                        <a:rPr lang="zh-CN" altLang="zh-CN" sz="1800" kern="1200" dirty="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16317442"/>
                  </a:ext>
                </a:extLst>
              </a:tr>
            </a:tbl>
          </a:graphicData>
        </a:graphic>
      </p:graphicFrame>
    </p:spTree>
    <p:extLst>
      <p:ext uri="{BB962C8B-B14F-4D97-AF65-F5344CB8AC3E}">
        <p14:creationId xmlns:p14="http://schemas.microsoft.com/office/powerpoint/2010/main" val="81538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版本历史</a:t>
            </a:r>
          </a:p>
        </p:txBody>
      </p:sp>
      <p:graphicFrame>
        <p:nvGraphicFramePr>
          <p:cNvPr id="3" name="表格 2"/>
          <p:cNvGraphicFramePr>
            <a:graphicFrameLocks noGrp="1"/>
          </p:cNvGraphicFramePr>
          <p:nvPr>
            <p:extLst>
              <p:ext uri="{D42A27DB-BD31-4B8C-83A1-F6EECF244321}">
                <p14:modId xmlns:p14="http://schemas.microsoft.com/office/powerpoint/2010/main" val="2564175383"/>
              </p:ext>
            </p:extLst>
          </p:nvPr>
        </p:nvGraphicFramePr>
        <p:xfrm>
          <a:off x="3612566" y="111097"/>
          <a:ext cx="8039101" cy="6635805"/>
        </p:xfrm>
        <a:graphic>
          <a:graphicData uri="http://schemas.openxmlformats.org/drawingml/2006/table">
            <a:tbl>
              <a:tblPr firstRow="1" firstCol="1" bandRow="1">
                <a:tableStyleId>{5C22544A-7EE6-4342-B048-85BDC9FD1C3A}</a:tableStyleId>
              </a:tblPr>
              <a:tblGrid>
                <a:gridCol w="1091443">
                  <a:extLst>
                    <a:ext uri="{9D8B030D-6E8A-4147-A177-3AD203B41FA5}">
                      <a16:colId xmlns:a16="http://schemas.microsoft.com/office/drawing/2014/main" val="2980588484"/>
                    </a:ext>
                  </a:extLst>
                </a:gridCol>
                <a:gridCol w="968086">
                  <a:extLst>
                    <a:ext uri="{9D8B030D-6E8A-4147-A177-3AD203B41FA5}">
                      <a16:colId xmlns:a16="http://schemas.microsoft.com/office/drawing/2014/main" val="3122825392"/>
                    </a:ext>
                  </a:extLst>
                </a:gridCol>
                <a:gridCol w="2259363">
                  <a:extLst>
                    <a:ext uri="{9D8B030D-6E8A-4147-A177-3AD203B41FA5}">
                      <a16:colId xmlns:a16="http://schemas.microsoft.com/office/drawing/2014/main" val="3615200093"/>
                    </a:ext>
                  </a:extLst>
                </a:gridCol>
                <a:gridCol w="1486553">
                  <a:extLst>
                    <a:ext uri="{9D8B030D-6E8A-4147-A177-3AD203B41FA5}">
                      <a16:colId xmlns:a16="http://schemas.microsoft.com/office/drawing/2014/main" val="3320241753"/>
                    </a:ext>
                  </a:extLst>
                </a:gridCol>
                <a:gridCol w="2233656">
                  <a:extLst>
                    <a:ext uri="{9D8B030D-6E8A-4147-A177-3AD203B41FA5}">
                      <a16:colId xmlns:a16="http://schemas.microsoft.com/office/drawing/2014/main" val="1457298292"/>
                    </a:ext>
                  </a:extLst>
                </a:gridCol>
              </a:tblGrid>
              <a:tr h="517692">
                <a:tc>
                  <a:txBody>
                    <a:bodyPr/>
                    <a:lstStyle/>
                    <a:p>
                      <a:pPr algn="ctr">
                        <a:spcAft>
                          <a:spcPts val="0"/>
                        </a:spcAft>
                      </a:pPr>
                      <a:r>
                        <a:rPr lang="zh-CN" sz="1600" kern="100">
                          <a:effectLst/>
                          <a:latin typeface="黑体" panose="02010609060101010101" pitchFamily="49" charset="-122"/>
                          <a:ea typeface="黑体" panose="02010609060101010101" pitchFamily="49" charset="-122"/>
                        </a:rPr>
                        <a:t>版本</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作者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协助者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起止日期</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备注</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200450166"/>
                  </a:ext>
                </a:extLst>
              </a:tr>
              <a:tr h="633600">
                <a:tc>
                  <a:txBody>
                    <a:bodyPr/>
                    <a:lstStyle/>
                    <a:p>
                      <a:pPr>
                        <a:spcAft>
                          <a:spcPts val="0"/>
                        </a:spcAft>
                      </a:pPr>
                      <a:r>
                        <a:rPr lang="en-US" sz="1600" kern="100" dirty="0">
                          <a:effectLst/>
                          <a:latin typeface="黑体" panose="02010609060101010101" pitchFamily="49" charset="-122"/>
                          <a:ea typeface="黑体" panose="02010609060101010101" pitchFamily="49" charset="-122"/>
                        </a:rPr>
                        <a:t>0.1.0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黄叶轩，陈俊仁，陈苏民，徐双铅，吕迪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2018/9/28-2018/9/30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起草</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88175439"/>
                  </a:ext>
                </a:extLst>
              </a:tr>
              <a:tr h="557600">
                <a:tc>
                  <a:txBody>
                    <a:bodyPr/>
                    <a:lstStyle/>
                    <a:p>
                      <a:pPr>
                        <a:spcAft>
                          <a:spcPts val="0"/>
                        </a:spcAft>
                      </a:pPr>
                      <a:r>
                        <a:rPr lang="en-US" sz="1600" kern="100">
                          <a:effectLst/>
                          <a:latin typeface="黑体" panose="02010609060101010101" pitchFamily="49" charset="-122"/>
                          <a:ea typeface="黑体" panose="02010609060101010101" pitchFamily="49" charset="-122"/>
                        </a:rPr>
                        <a:t>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2018/10/10-2018/10/11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增加了</a:t>
                      </a:r>
                      <a:r>
                        <a:rPr lang="en-US" sz="1600" kern="100">
                          <a:effectLst/>
                          <a:latin typeface="黑体" panose="02010609060101010101" pitchFamily="49" charset="-122"/>
                          <a:ea typeface="黑体" panose="02010609060101010101" pitchFamily="49" charset="-122"/>
                        </a:rPr>
                        <a:t>Git</a:t>
                      </a:r>
                      <a:r>
                        <a:rPr lang="zh-CN" sz="1600" kern="100">
                          <a:effectLst/>
                          <a:latin typeface="黑体" panose="02010609060101010101" pitchFamily="49" charset="-122"/>
                          <a:ea typeface="黑体" panose="02010609060101010101" pitchFamily="49" charset="-122"/>
                        </a:rPr>
                        <a:t>的具体操作</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173795662"/>
                  </a:ext>
                </a:extLst>
              </a:tr>
              <a:tr h="836400">
                <a:tc>
                  <a:txBody>
                    <a:bodyPr/>
                    <a:lstStyle/>
                    <a:p>
                      <a:pPr>
                        <a:spcAft>
                          <a:spcPts val="0"/>
                        </a:spcAft>
                      </a:pPr>
                      <a:r>
                        <a:rPr lang="en-US" sz="1600" kern="100" dirty="0">
                          <a:effectLst/>
                          <a:latin typeface="黑体" panose="02010609060101010101" pitchFamily="49" charset="-122"/>
                          <a:ea typeface="黑体" panose="02010609060101010101" pitchFamily="49" charset="-122"/>
                        </a:rPr>
                        <a:t>0.2.0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2018/10/12-2018/10/14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修改项目干系人，详细了开发人员联系方式。</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131972666"/>
                  </a:ext>
                </a:extLst>
              </a:tr>
              <a:tr h="557600">
                <a:tc>
                  <a:txBody>
                    <a:bodyPr/>
                    <a:lstStyle/>
                    <a:p>
                      <a:pPr>
                        <a:spcAft>
                          <a:spcPts val="0"/>
                        </a:spcAft>
                      </a:pPr>
                      <a:r>
                        <a:rPr lang="en-US" sz="1600" kern="100" dirty="0">
                          <a:effectLst/>
                          <a:latin typeface="黑体" panose="02010609060101010101" pitchFamily="49" charset="-122"/>
                          <a:ea typeface="黑体" panose="02010609060101010101" pitchFamily="49" charset="-122"/>
                        </a:rPr>
                        <a:t>0.2.1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黄叶轩</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2018/10/17-2018/10/18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修改了预算，还有格式问题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786968168"/>
                  </a:ext>
                </a:extLst>
              </a:tr>
              <a:tr h="557600">
                <a:tc>
                  <a:txBody>
                    <a:bodyPr/>
                    <a:lstStyle/>
                    <a:p>
                      <a:pPr>
                        <a:spcAft>
                          <a:spcPts val="0"/>
                        </a:spcAft>
                      </a:pPr>
                      <a:r>
                        <a:rPr lang="en-US" sz="1600" kern="100">
                          <a:effectLst/>
                          <a:latin typeface="黑体" panose="02010609060101010101" pitchFamily="49" charset="-122"/>
                          <a:ea typeface="黑体" panose="02010609060101010101" pitchFamily="49" charset="-122"/>
                        </a:rPr>
                        <a:t>0.2.2</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2018/10/20-2018/10/21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删除了预算、薪资等内容</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998822774"/>
                  </a:ext>
                </a:extLst>
              </a:tr>
              <a:tr h="675873">
                <a:tc>
                  <a:txBody>
                    <a:bodyPr/>
                    <a:lstStyle/>
                    <a:p>
                      <a:pPr>
                        <a:spcAft>
                          <a:spcPts val="0"/>
                        </a:spcAft>
                      </a:pPr>
                      <a:r>
                        <a:rPr lang="en-US" sz="1600" kern="100">
                          <a:effectLst/>
                          <a:latin typeface="黑体" panose="02010609060101010101" pitchFamily="49" charset="-122"/>
                          <a:ea typeface="黑体" panose="02010609060101010101" pitchFamily="49" charset="-122"/>
                        </a:rPr>
                        <a:t>0.2.3</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2018/10/26-2018/10/28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修改了一些细节上的错误</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2952484"/>
                  </a:ext>
                </a:extLst>
              </a:tr>
              <a:tr h="836400">
                <a:tc>
                  <a:txBody>
                    <a:bodyPr/>
                    <a:lstStyle/>
                    <a:p>
                      <a:pPr>
                        <a:spcAft>
                          <a:spcPts val="0"/>
                        </a:spcAft>
                      </a:pPr>
                      <a:r>
                        <a:rPr lang="en-US" sz="1600" kern="100" dirty="0">
                          <a:effectLst/>
                          <a:latin typeface="黑体" panose="02010609060101010101" pitchFamily="49" charset="-122"/>
                          <a:ea typeface="黑体" panose="02010609060101010101" pitchFamily="49" charset="-122"/>
                        </a:rPr>
                        <a:t>0.2.4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2018/10/31-2018/10/31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根据</a:t>
                      </a:r>
                      <a:r>
                        <a:rPr lang="en-US" sz="1600" kern="100" dirty="0">
                          <a:effectLst/>
                          <a:latin typeface="黑体" panose="02010609060101010101" pitchFamily="49" charset="-122"/>
                          <a:ea typeface="黑体" panose="02010609060101010101" pitchFamily="49" charset="-122"/>
                        </a:rPr>
                        <a:t>APP</a:t>
                      </a:r>
                      <a:r>
                        <a:rPr lang="zh-CN" sz="1600" kern="100" dirty="0">
                          <a:effectLst/>
                          <a:latin typeface="黑体" panose="02010609060101010101" pitchFamily="49" charset="-122"/>
                          <a:ea typeface="黑体" panose="02010609060101010101" pitchFamily="49" charset="-122"/>
                        </a:rPr>
                        <a:t>的要求对文档进行了补充。对工资等进行调整。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82675135"/>
                  </a:ext>
                </a:extLst>
              </a:tr>
              <a:tr h="349510">
                <a:tc>
                  <a:txBody>
                    <a:bodyPr/>
                    <a:lstStyle/>
                    <a:p>
                      <a:pPr>
                        <a:spcAft>
                          <a:spcPts val="0"/>
                        </a:spcAft>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0.2.5</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陈苏民</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rPr>
                        <a:t>2018/10/31-2018/10/31</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完善了沟通计划</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972786324"/>
                  </a:ext>
                </a:extLst>
              </a:tr>
              <a:tr h="642832">
                <a:tc>
                  <a:txBody>
                    <a:bodyPr/>
                    <a:lstStyle/>
                    <a:p>
                      <a:pPr>
                        <a:spcAft>
                          <a:spcPts val="0"/>
                        </a:spcAft>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0.2.6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黄叶轩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rPr>
                        <a:t>2018/10/31-2018/10/31</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对每个部分都进行了细化完善</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604897261"/>
                  </a:ext>
                </a:extLst>
              </a:tr>
            </a:tbl>
          </a:graphicData>
        </a:graphic>
      </p:graphicFrame>
    </p:spTree>
    <p:extLst>
      <p:ext uri="{BB962C8B-B14F-4D97-AF65-F5344CB8AC3E}">
        <p14:creationId xmlns:p14="http://schemas.microsoft.com/office/powerpoint/2010/main" val="321662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3564398942"/>
              </p:ext>
            </p:extLst>
          </p:nvPr>
        </p:nvGraphicFramePr>
        <p:xfrm>
          <a:off x="1899880" y="1562089"/>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652961">
                <a:tc>
                  <a:txBody>
                    <a:bodyPr/>
                    <a:lstStyle/>
                    <a:p>
                      <a:pPr algn="ctr"/>
                      <a:r>
                        <a:rPr lang="zh-CN" altLang="zh-CN" sz="1800" kern="1200" dirty="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zh-CN" sz="1800" kern="1200" dirty="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652961">
                <a:tc>
                  <a:txBody>
                    <a:bodyPr/>
                    <a:lstStyle/>
                    <a:p>
                      <a:pPr algn="ctr"/>
                      <a:r>
                        <a:rPr lang="zh-CN" altLang="zh-CN" sz="1800" kern="1200" dirty="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2846283"/>
                  </a:ext>
                </a:extLst>
              </a:tr>
              <a:tr h="652961">
                <a:tc>
                  <a:txBody>
                    <a:bodyPr/>
                    <a:lstStyle/>
                    <a:p>
                      <a:pPr algn="ctr"/>
                      <a:r>
                        <a:rPr lang="zh-CN" altLang="zh-CN" sz="1800" kern="1200" dirty="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52126226"/>
                  </a:ext>
                </a:extLst>
              </a:tr>
              <a:tr h="652962">
                <a:tc>
                  <a:txBody>
                    <a:bodyPr/>
                    <a:lstStyle/>
                    <a:p>
                      <a:pPr algn="ctr"/>
                      <a:r>
                        <a:rPr lang="zh-CN" altLang="zh-CN" sz="1800" kern="1200" dirty="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91419416"/>
                  </a:ext>
                </a:extLst>
              </a:tr>
              <a:tr h="652961">
                <a:tc>
                  <a:txBody>
                    <a:bodyPr/>
                    <a:lstStyle/>
                    <a:p>
                      <a:pPr algn="ctr"/>
                      <a:r>
                        <a:rPr lang="zh-CN" altLang="zh-CN" sz="1800" kern="1200" dirty="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6613967"/>
                  </a:ext>
                </a:extLst>
              </a:tr>
              <a:tr h="652961">
                <a:tc>
                  <a:txBody>
                    <a:bodyPr/>
                    <a:lstStyle/>
                    <a:p>
                      <a:pPr algn="ctr"/>
                      <a:r>
                        <a:rPr lang="zh-CN" altLang="zh-CN" sz="1800" kern="1200" dirty="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03906427"/>
                  </a:ext>
                </a:extLst>
              </a:tr>
              <a:tr h="652961">
                <a:tc>
                  <a:txBody>
                    <a:bodyPr/>
                    <a:lstStyle/>
                    <a:p>
                      <a:pPr algn="ctr"/>
                      <a:r>
                        <a:rPr lang="zh-CN" altLang="zh-CN" sz="1800" kern="1200" dirty="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750970699"/>
                  </a:ext>
                </a:extLst>
              </a:tr>
            </a:tbl>
          </a:graphicData>
        </a:graphic>
      </p:graphicFrame>
      <p:sp>
        <p:nvSpPr>
          <p:cNvPr id="7" name="矩形 6"/>
          <p:cNvSpPr/>
          <p:nvPr/>
        </p:nvSpPr>
        <p:spPr>
          <a:xfrm>
            <a:off x="1033296" y="968224"/>
            <a:ext cx="413767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3704606904"/>
              </p:ext>
            </p:extLst>
          </p:nvPr>
        </p:nvGraphicFramePr>
        <p:xfrm>
          <a:off x="2032000" y="1588465"/>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a:t>
                      </a:r>
                      <a:r>
                        <a:rPr lang="zh-CN" altLang="en-US" sz="1800" b="1" kern="1200" dirty="0">
                          <a:solidFill>
                            <a:schemeClr val="lt1"/>
                          </a:solidFill>
                          <a:effectLst/>
                          <a:latin typeface="+mn-lt"/>
                          <a:ea typeface="+mn-ea"/>
                          <a:cs typeface="+mn-cs"/>
                        </a:rPr>
                        <a:t>规格说明</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zh-CN" sz="1800" kern="1200" dirty="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914145">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10276954"/>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4050634"/>
                  </a:ext>
                </a:extLst>
              </a:tr>
              <a:tr h="914145">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53346771"/>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82003613"/>
                  </a:ext>
                </a:extLst>
              </a:tr>
            </a:tbl>
          </a:graphicData>
        </a:graphic>
      </p:graphicFrame>
      <p:sp>
        <p:nvSpPr>
          <p:cNvPr id="7" name="矩形 6"/>
          <p:cNvSpPr/>
          <p:nvPr/>
        </p:nvSpPr>
        <p:spPr>
          <a:xfrm>
            <a:off x="1033296" y="968224"/>
            <a:ext cx="459132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1411006297"/>
              </p:ext>
            </p:extLst>
          </p:nvPr>
        </p:nvGraphicFramePr>
        <p:xfrm>
          <a:off x="2032000" y="160605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a:t>
                      </a:r>
                      <a:r>
                        <a:rPr lang="zh-CN" altLang="en-US" sz="1800" b="1" kern="1200" dirty="0">
                          <a:solidFill>
                            <a:schemeClr val="lt1"/>
                          </a:solidFill>
                          <a:effectLst/>
                          <a:latin typeface="+mn-lt"/>
                          <a:ea typeface="+mn-ea"/>
                          <a:cs typeface="+mn-cs"/>
                        </a:rPr>
                        <a:t>规格审核</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dirty="0"/>
                        <a:t>吕迪</a:t>
                      </a:r>
                      <a:endParaRPr lang="en-US" altLang="zh-CN" dirty="0"/>
                    </a:p>
                    <a:p>
                      <a:pPr algn="ctr"/>
                      <a:endParaRPr lang="en-US" altLang="zh-CN" dirty="0"/>
                    </a:p>
                    <a:p>
                      <a:pPr algn="ctr"/>
                      <a:endParaRPr lang="en-US" altLang="zh-CN" sz="1800" kern="1200" dirty="0">
                        <a:solidFill>
                          <a:schemeClr val="dk1"/>
                        </a:solidFill>
                        <a:effectLst/>
                        <a:latin typeface="+mn-lt"/>
                        <a:ea typeface="+mn-ea"/>
                        <a:cs typeface="+mn-cs"/>
                      </a:endParaRPr>
                    </a:p>
                  </a:txBody>
                  <a:tcPr/>
                </a:tc>
                <a:tc rowSpan="4">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58015034"/>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43973290"/>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16748052"/>
                  </a:ext>
                </a:extLst>
              </a:tr>
            </a:tbl>
          </a:graphicData>
        </a:graphic>
      </p:graphicFrame>
      <p:sp>
        <p:nvSpPr>
          <p:cNvPr id="7" name="矩形 6"/>
          <p:cNvSpPr/>
          <p:nvPr/>
        </p:nvSpPr>
        <p:spPr>
          <a:xfrm>
            <a:off x="970566" y="1018267"/>
            <a:ext cx="459132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2019557"/>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val="2540265869"/>
                    </a:ext>
                  </a:extLst>
                </a:gridCol>
                <a:gridCol w="2560320">
                  <a:extLst>
                    <a:ext uri="{9D8B030D-6E8A-4147-A177-3AD203B41FA5}">
                      <a16:colId xmlns:a16="http://schemas.microsoft.com/office/drawing/2014/main" val="130941837"/>
                    </a:ext>
                  </a:extLst>
                </a:gridCol>
                <a:gridCol w="1920240">
                  <a:extLst>
                    <a:ext uri="{9D8B030D-6E8A-4147-A177-3AD203B41FA5}">
                      <a16:colId xmlns:a16="http://schemas.microsoft.com/office/drawing/2014/main" val="3640106246"/>
                    </a:ext>
                  </a:extLst>
                </a:gridCol>
                <a:gridCol w="1998616">
                  <a:extLst>
                    <a:ext uri="{9D8B030D-6E8A-4147-A177-3AD203B41FA5}">
                      <a16:colId xmlns:a16="http://schemas.microsoft.com/office/drawing/2014/main" val="3399628652"/>
                    </a:ext>
                  </a:extLst>
                </a:gridCol>
              </a:tblGrid>
              <a:tr h="483125">
                <a:tc rowSpan="2">
                  <a:txBody>
                    <a:bodyPr/>
                    <a:lstStyle/>
                    <a:p>
                      <a:pPr algn="ctr"/>
                      <a:endParaRPr lang="en-US" altLang="zh-CN" dirty="0"/>
                    </a:p>
                    <a:p>
                      <a:pPr algn="ctr"/>
                      <a:r>
                        <a:rPr lang="zh-CN" altLang="en-US" dirty="0"/>
                        <a:t>姓名</a:t>
                      </a:r>
                    </a:p>
                  </a:txBody>
                  <a:tcPr/>
                </a:tc>
                <a:tc gridSpan="2">
                  <a:txBody>
                    <a:bodyPr/>
                    <a:lstStyle/>
                    <a:p>
                      <a:pPr algn="ctr"/>
                      <a:r>
                        <a:rPr lang="zh-CN" altLang="en-US" dirty="0"/>
                        <a:t>联系方式</a:t>
                      </a:r>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a:solidFill>
                          <a:schemeClr val="lt1"/>
                        </a:solidFill>
                        <a:effectLst/>
                        <a:latin typeface="+mn-lt"/>
                        <a:ea typeface="+mn-ea"/>
                        <a:cs typeface="+mn-cs"/>
                      </a:endParaRPr>
                    </a:p>
                    <a:p>
                      <a:pPr algn="ctr"/>
                      <a:r>
                        <a:rPr lang="zh-CN" altLang="zh-CN" sz="1800" b="1" kern="1200" dirty="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val="3474403341"/>
                  </a:ext>
                </a:extLst>
              </a:tr>
              <a:tr h="483125">
                <a:tc vMerge="1">
                  <a:txBody>
                    <a:bodyPr/>
                    <a:lstStyle/>
                    <a:p>
                      <a:endParaRPr lang="zh-CN" altLang="en-US"/>
                    </a:p>
                  </a:txBody>
                  <a:tcPr/>
                </a:tc>
                <a:tc>
                  <a:txBody>
                    <a:bodyPr/>
                    <a:lstStyle/>
                    <a:p>
                      <a:pPr algn="ctr"/>
                      <a:r>
                        <a:rPr lang="zh-CN" altLang="en-US" dirty="0"/>
                        <a:t>联系方式</a:t>
                      </a:r>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t>地址</a:t>
                      </a:r>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val="79955925"/>
                  </a:ext>
                </a:extLst>
              </a:tr>
              <a:tr h="966249">
                <a:tc>
                  <a:txBody>
                    <a:bodyPr/>
                    <a:lstStyle/>
                    <a:p>
                      <a:pPr algn="ctr"/>
                      <a:endParaRPr lang="en-US" altLang="zh-CN" dirty="0"/>
                    </a:p>
                    <a:p>
                      <a:pPr algn="ctr"/>
                      <a:r>
                        <a:rPr lang="zh-CN" altLang="en-US" dirty="0"/>
                        <a:t>杨枨</a:t>
                      </a:r>
                    </a:p>
                  </a:txBody>
                  <a:tcPr/>
                </a:tc>
                <a:tc>
                  <a:txBody>
                    <a:bodyPr/>
                    <a:lstStyle/>
                    <a:p>
                      <a:pPr algn="ctr"/>
                      <a:endParaRPr lang="en-US" altLang="zh-CN" sz="1800" u="none" strike="noStrike" kern="1200" dirty="0">
                        <a:solidFill>
                          <a:schemeClr val="dk1"/>
                        </a:solidFill>
                        <a:effectLst/>
                        <a:latin typeface="+mn-lt"/>
                        <a:ea typeface="+mn-ea"/>
                        <a:cs typeface="+mn-cs"/>
                        <a:hlinkClick r:id="rId2"/>
                      </a:endParaRPr>
                    </a:p>
                    <a:p>
                      <a:pPr algn="ctr"/>
                      <a:r>
                        <a:rPr lang="en-US" altLang="zh-CN" sz="1800" u="none" strike="noStrike" kern="1200" dirty="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理</a:t>
                      </a:r>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1017754388"/>
                  </a:ext>
                </a:extLst>
              </a:tr>
              <a:tr h="966249">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理</a:t>
                      </a:r>
                      <a:r>
                        <a:rPr lang="en-US" altLang="zh-CN" sz="1800" kern="1200" dirty="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3044797417"/>
                  </a:ext>
                </a:extLst>
              </a:tr>
            </a:tbl>
          </a:graphicData>
        </a:graphic>
      </p:graphicFrame>
    </p:spTree>
    <p:extLst>
      <p:ext uri="{BB962C8B-B14F-4D97-AF65-F5344CB8AC3E}">
        <p14:creationId xmlns:p14="http://schemas.microsoft.com/office/powerpoint/2010/main" val="92334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1106723"/>
            <a:ext cx="8978954" cy="4927226"/>
          </a:xfrm>
          <a:prstGeom prst="rect">
            <a:avLst/>
          </a:prstGeom>
        </p:spPr>
      </p:pic>
      <p:sp>
        <p:nvSpPr>
          <p:cNvPr id="8" name="矩形 7"/>
          <p:cNvSpPr/>
          <p:nvPr/>
        </p:nvSpPr>
        <p:spPr>
          <a:xfrm>
            <a:off x="4881155" y="6320272"/>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655345"/>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2778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5014"/>
            <a:ext cx="1503212" cy="461665"/>
          </a:xfrm>
          <a:prstGeom prst="rect">
            <a:avLst/>
          </a:prstGeom>
        </p:spPr>
        <p:txBody>
          <a:bodyPr wrap="square">
            <a:spAutoFit/>
          </a:bodyPr>
          <a:lstStyle/>
          <a:p>
            <a:r>
              <a:rPr lang="zh-CN" altLang="en-US" sz="2400" b="1" dirty="0">
                <a:latin typeface="黑体" panose="02010609060101010101" pitchFamily="49" charset="-122"/>
                <a:ea typeface="黑体" panose="02010609060101010101" pitchFamily="49" charset="-122"/>
              </a:rPr>
              <a:t>关键问题</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31516754"/>
              </p:ext>
            </p:extLst>
          </p:nvPr>
        </p:nvGraphicFramePr>
        <p:xfrm>
          <a:off x="166713" y="1337556"/>
          <a:ext cx="11808411" cy="4801247"/>
        </p:xfrm>
        <a:graphic>
          <a:graphicData uri="http://schemas.openxmlformats.org/drawingml/2006/table">
            <a:tbl>
              <a:tblPr firstRow="1" bandRow="1">
                <a:tableStyleId>{5C22544A-7EE6-4342-B048-85BDC9FD1C3A}</a:tableStyleId>
              </a:tblPr>
              <a:tblGrid>
                <a:gridCol w="1686916">
                  <a:extLst>
                    <a:ext uri="{9D8B030D-6E8A-4147-A177-3AD203B41FA5}">
                      <a16:colId xmlns:a16="http://schemas.microsoft.com/office/drawing/2014/main" val="1960280282"/>
                    </a:ext>
                  </a:extLst>
                </a:gridCol>
                <a:gridCol w="1686916">
                  <a:extLst>
                    <a:ext uri="{9D8B030D-6E8A-4147-A177-3AD203B41FA5}">
                      <a16:colId xmlns:a16="http://schemas.microsoft.com/office/drawing/2014/main" val="1522824284"/>
                    </a:ext>
                  </a:extLst>
                </a:gridCol>
                <a:gridCol w="1686916">
                  <a:extLst>
                    <a:ext uri="{9D8B030D-6E8A-4147-A177-3AD203B41FA5}">
                      <a16:colId xmlns:a16="http://schemas.microsoft.com/office/drawing/2014/main" val="1640655193"/>
                    </a:ext>
                  </a:extLst>
                </a:gridCol>
                <a:gridCol w="2025688">
                  <a:extLst>
                    <a:ext uri="{9D8B030D-6E8A-4147-A177-3AD203B41FA5}">
                      <a16:colId xmlns:a16="http://schemas.microsoft.com/office/drawing/2014/main" val="919707528"/>
                    </a:ext>
                  </a:extLst>
                </a:gridCol>
                <a:gridCol w="1527777">
                  <a:extLst>
                    <a:ext uri="{9D8B030D-6E8A-4147-A177-3AD203B41FA5}">
                      <a16:colId xmlns:a16="http://schemas.microsoft.com/office/drawing/2014/main" val="3189581670"/>
                    </a:ext>
                  </a:extLst>
                </a:gridCol>
                <a:gridCol w="1708278">
                  <a:extLst>
                    <a:ext uri="{9D8B030D-6E8A-4147-A177-3AD203B41FA5}">
                      <a16:colId xmlns:a16="http://schemas.microsoft.com/office/drawing/2014/main" val="2071977553"/>
                    </a:ext>
                  </a:extLst>
                </a:gridCol>
                <a:gridCol w="1485920">
                  <a:extLst>
                    <a:ext uri="{9D8B030D-6E8A-4147-A177-3AD203B41FA5}">
                      <a16:colId xmlns:a16="http://schemas.microsoft.com/office/drawing/2014/main" val="3952362603"/>
                    </a:ext>
                  </a:extLst>
                </a:gridCol>
              </a:tblGrid>
              <a:tr h="370840">
                <a:tc>
                  <a:txBody>
                    <a:bodyPr/>
                    <a:lstStyle/>
                    <a:p>
                      <a:pPr algn="ctr"/>
                      <a:r>
                        <a:rPr lang="zh-CN" altLang="zh-CN" sz="1800" b="1" kern="1200" dirty="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提前改变任务的分配，他人顶上</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69144896"/>
                  </a:ext>
                </a:extLst>
              </a:tr>
              <a:tr h="370840">
                <a:tc>
                  <a:txBody>
                    <a:bodyPr/>
                    <a:lstStyle/>
                    <a:p>
                      <a:pPr indent="266700" algn="l">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项目成员</a:t>
                      </a: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技术不平均</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水平高的组员带着水平低的学</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及时发现，用本地版本去创建新的远端仓库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提前</a:t>
                      </a:r>
                      <a:r>
                        <a:rPr lang="en-US" sz="1600" b="0" kern="100">
                          <a:effectLst/>
                          <a:latin typeface="黑体" panose="02010609060101010101" pitchFamily="49" charset="-122"/>
                          <a:ea typeface="黑体" panose="02010609060101010101" pitchFamily="49" charset="-122"/>
                          <a:cs typeface="宋体" panose="02010600030101010101" pitchFamily="2" charset="-122"/>
                        </a:rPr>
                        <a:t>Deadline</a:t>
                      </a:r>
                      <a:r>
                        <a:rPr lang="zh-CN" sz="1600" b="0" kern="100">
                          <a:effectLst/>
                          <a:latin typeface="黑体" panose="02010609060101010101" pitchFamily="49" charset="-122"/>
                          <a:ea typeface="黑体" panose="02010609060101010101" pitchFamily="49" charset="-122"/>
                          <a:cs typeface="宋体" panose="02010600030101010101" pitchFamily="2" charset="-122"/>
                        </a:rPr>
                        <a:t>发邮件，抄送组员，即使发现错误并修正</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r h="547259">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找任务发布者（老师）明确任务，并制定一周的计划，每个组员都要有事可做</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77729453"/>
                  </a:ext>
                </a:extLst>
              </a:tr>
            </a:tbl>
          </a:graphicData>
        </a:graphic>
      </p:graphicFrame>
    </p:spTree>
    <p:extLst>
      <p:ext uri="{BB962C8B-B14F-4D97-AF65-F5344CB8AC3E}">
        <p14:creationId xmlns:p14="http://schemas.microsoft.com/office/powerpoint/2010/main" val="128959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215706458"/>
              </p:ext>
            </p:extLst>
          </p:nvPr>
        </p:nvGraphicFramePr>
        <p:xfrm>
          <a:off x="434235" y="1474590"/>
          <a:ext cx="11466028" cy="422212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638004">
                  <a:extLst>
                    <a:ext uri="{9D8B030D-6E8A-4147-A177-3AD203B41FA5}">
                      <a16:colId xmlns:a16="http://schemas.microsoft.com/office/drawing/2014/main" val="1522824284"/>
                    </a:ext>
                  </a:extLst>
                </a:gridCol>
                <a:gridCol w="1638004">
                  <a:extLst>
                    <a:ext uri="{9D8B030D-6E8A-4147-A177-3AD203B41FA5}">
                      <a16:colId xmlns:a16="http://schemas.microsoft.com/office/drawing/2014/main" val="1640655193"/>
                    </a:ext>
                  </a:extLst>
                </a:gridCol>
                <a:gridCol w="1966954">
                  <a:extLst>
                    <a:ext uri="{9D8B030D-6E8A-4147-A177-3AD203B41FA5}">
                      <a16:colId xmlns:a16="http://schemas.microsoft.com/office/drawing/2014/main" val="919707528"/>
                    </a:ext>
                  </a:extLst>
                </a:gridCol>
                <a:gridCol w="1483479">
                  <a:extLst>
                    <a:ext uri="{9D8B030D-6E8A-4147-A177-3AD203B41FA5}">
                      <a16:colId xmlns:a16="http://schemas.microsoft.com/office/drawing/2014/main" val="3189581670"/>
                    </a:ext>
                  </a:extLst>
                </a:gridCol>
                <a:gridCol w="1658747">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370840">
                <a:tc>
                  <a:txBody>
                    <a:bodyPr/>
                    <a:lstStyle/>
                    <a:p>
                      <a:pPr algn="ctr"/>
                      <a:r>
                        <a:rPr lang="zh-CN" altLang="zh-CN" sz="1800" b="1" kern="1200" dirty="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在发布重要通知后，组员必须发送相关内容以确认收到</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团队成员能力方向不一致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在布置任务前了解组员的能力方向大小，并合理的相对应的分配任务</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中等</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团队遭受挫折，信心下滑</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及时分析问题所在，迅速改正调整，并组织团建</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显著</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相关工具未到位</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找有经验的人帮忙部署完成并教会相关负责人</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低</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bl>
          </a:graphicData>
        </a:graphic>
      </p:graphicFrame>
    </p:spTree>
    <p:extLst>
      <p:ext uri="{BB962C8B-B14F-4D97-AF65-F5344CB8AC3E}">
        <p14:creationId xmlns:p14="http://schemas.microsoft.com/office/powerpoint/2010/main" val="24796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6665511"/>
              </p:ext>
            </p:extLst>
          </p:nvPr>
        </p:nvGraphicFramePr>
        <p:xfrm>
          <a:off x="434235" y="1278117"/>
          <a:ext cx="11423936" cy="4884806"/>
        </p:xfrm>
        <a:graphic>
          <a:graphicData uri="http://schemas.openxmlformats.org/drawingml/2006/table">
            <a:tbl>
              <a:tblPr firstRow="1" bandRow="1">
                <a:tableStyleId>{5C22544A-7EE6-4342-B048-85BDC9FD1C3A}</a:tableStyleId>
              </a:tblPr>
              <a:tblGrid>
                <a:gridCol w="1631991">
                  <a:extLst>
                    <a:ext uri="{9D8B030D-6E8A-4147-A177-3AD203B41FA5}">
                      <a16:colId xmlns:a16="http://schemas.microsoft.com/office/drawing/2014/main" val="1960280282"/>
                    </a:ext>
                  </a:extLst>
                </a:gridCol>
                <a:gridCol w="1170461">
                  <a:extLst>
                    <a:ext uri="{9D8B030D-6E8A-4147-A177-3AD203B41FA5}">
                      <a16:colId xmlns:a16="http://schemas.microsoft.com/office/drawing/2014/main" val="1522824284"/>
                    </a:ext>
                  </a:extLst>
                </a:gridCol>
                <a:gridCol w="1449613">
                  <a:extLst>
                    <a:ext uri="{9D8B030D-6E8A-4147-A177-3AD203B41FA5}">
                      <a16:colId xmlns:a16="http://schemas.microsoft.com/office/drawing/2014/main" val="1640655193"/>
                    </a:ext>
                  </a:extLst>
                </a:gridCol>
                <a:gridCol w="3429000">
                  <a:extLst>
                    <a:ext uri="{9D8B030D-6E8A-4147-A177-3AD203B41FA5}">
                      <a16:colId xmlns:a16="http://schemas.microsoft.com/office/drawing/2014/main" val="919707528"/>
                    </a:ext>
                  </a:extLst>
                </a:gridCol>
                <a:gridCol w="1289958">
                  <a:extLst>
                    <a:ext uri="{9D8B030D-6E8A-4147-A177-3AD203B41FA5}">
                      <a16:colId xmlns:a16="http://schemas.microsoft.com/office/drawing/2014/main" val="3189581670"/>
                    </a:ext>
                  </a:extLst>
                </a:gridCol>
                <a:gridCol w="1335314">
                  <a:extLst>
                    <a:ext uri="{9D8B030D-6E8A-4147-A177-3AD203B41FA5}">
                      <a16:colId xmlns:a16="http://schemas.microsoft.com/office/drawing/2014/main" val="2071977553"/>
                    </a:ext>
                  </a:extLst>
                </a:gridCol>
                <a:gridCol w="1117599">
                  <a:extLst>
                    <a:ext uri="{9D8B030D-6E8A-4147-A177-3AD203B41FA5}">
                      <a16:colId xmlns:a16="http://schemas.microsoft.com/office/drawing/2014/main" val="3952362603"/>
                    </a:ext>
                  </a:extLst>
                </a:gridCol>
              </a:tblGrid>
              <a:tr h="447893">
                <a:tc>
                  <a:txBody>
                    <a:bodyPr/>
                    <a:lstStyle/>
                    <a:p>
                      <a:pPr algn="ctr"/>
                      <a:r>
                        <a:rPr lang="zh-CN" altLang="zh-CN" sz="1800" b="1" kern="1200" dirty="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val="2764094235"/>
                  </a:ext>
                </a:extLst>
              </a:tr>
              <a:tr h="2117684">
                <a:tc>
                  <a:txBody>
                    <a:bodyPr/>
                    <a:lstStyle/>
                    <a:p>
                      <a:pPr indent="266700">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对方法、工具和技术掌握不够</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7970">
                        <a:spcAft>
                          <a:spcPts val="0"/>
                        </a:spcAft>
                      </a:pPr>
                      <a:r>
                        <a:rPr lang="zh-CN" altLang="en-US" sz="18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每个人熟悉一种工具（</a:t>
                      </a:r>
                      <a:endParaRPr lang="en-US" altLang="zh-CN" sz="1800" kern="100" dirty="0">
                        <a:effectLst/>
                        <a:latin typeface="黑体" panose="02010609060101010101" pitchFamily="49" charset="-122"/>
                        <a:ea typeface="黑体" panose="02010609060101010101" pitchFamily="49" charset="-122"/>
                        <a:cs typeface="宋体" panose="02010600030101010101" pitchFamily="2" charset="-122"/>
                      </a:endParaRPr>
                    </a:p>
                    <a:p>
                      <a:pPr indent="266700">
                        <a:spcAft>
                          <a:spcPts val="0"/>
                        </a:spcAft>
                      </a:pP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①黄叶轩：</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project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的熟悉与教学；②</a:t>
                      </a: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陈苏民</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 熟悉需求管理工具与教学；③徐双铅： 熟悉</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Axure </a:t>
                      </a:r>
                      <a:r>
                        <a:rPr lang="en-US" altLang="zh-CN" sz="1800" kern="100" dirty="0" err="1">
                          <a:effectLst/>
                          <a:latin typeface="黑体" panose="02010609060101010101" pitchFamily="49" charset="-122"/>
                          <a:ea typeface="黑体" panose="02010609060101010101" pitchFamily="49" charset="-122"/>
                          <a:cs typeface="宋体" panose="02010600030101010101" pitchFamily="2" charset="-122"/>
                        </a:rPr>
                        <a:t>rp</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 </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；④吕迪： 熟悉</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UML</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建模工具与教学；⑤陈俊仁： </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git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a:t>
                      </a: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显著</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231922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采用快速的手工画图，让用户确认并签字或录音</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3</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243747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3" name="表格 2">
            <a:extLst>
              <a:ext uri="{FF2B5EF4-FFF2-40B4-BE49-F238E27FC236}">
                <a16:creationId xmlns:a16="http://schemas.microsoft.com/office/drawing/2014/main" id="{31339AA3-DACC-451B-95A3-E9D912BA560D}"/>
              </a:ext>
            </a:extLst>
          </p:cNvPr>
          <p:cNvGraphicFramePr>
            <a:graphicFrameLocks noGrp="1"/>
          </p:cNvGraphicFramePr>
          <p:nvPr>
            <p:extLst>
              <p:ext uri="{D42A27DB-BD31-4B8C-83A1-F6EECF244321}">
                <p14:modId xmlns:p14="http://schemas.microsoft.com/office/powerpoint/2010/main" val="2725276563"/>
              </p:ext>
            </p:extLst>
          </p:nvPr>
        </p:nvGraphicFramePr>
        <p:xfrm>
          <a:off x="281353" y="1273777"/>
          <a:ext cx="11467620" cy="4481956"/>
        </p:xfrm>
        <a:graphic>
          <a:graphicData uri="http://schemas.openxmlformats.org/drawingml/2006/table">
            <a:tbl>
              <a:tblPr firstRow="1" bandRow="1">
                <a:tableStyleId>{5C22544A-7EE6-4342-B048-85BDC9FD1C3A}</a:tableStyleId>
              </a:tblPr>
              <a:tblGrid>
                <a:gridCol w="1375129">
                  <a:extLst>
                    <a:ext uri="{9D8B030D-6E8A-4147-A177-3AD203B41FA5}">
                      <a16:colId xmlns:a16="http://schemas.microsoft.com/office/drawing/2014/main" val="1588654575"/>
                    </a:ext>
                  </a:extLst>
                </a:gridCol>
                <a:gridCol w="1375129">
                  <a:extLst>
                    <a:ext uri="{9D8B030D-6E8A-4147-A177-3AD203B41FA5}">
                      <a16:colId xmlns:a16="http://schemas.microsoft.com/office/drawing/2014/main" val="3958760191"/>
                    </a:ext>
                  </a:extLst>
                </a:gridCol>
                <a:gridCol w="1375129">
                  <a:extLst>
                    <a:ext uri="{9D8B030D-6E8A-4147-A177-3AD203B41FA5}">
                      <a16:colId xmlns:a16="http://schemas.microsoft.com/office/drawing/2014/main" val="2975002348"/>
                    </a:ext>
                  </a:extLst>
                </a:gridCol>
                <a:gridCol w="2574352">
                  <a:extLst>
                    <a:ext uri="{9D8B030D-6E8A-4147-A177-3AD203B41FA5}">
                      <a16:colId xmlns:a16="http://schemas.microsoft.com/office/drawing/2014/main" val="523111083"/>
                    </a:ext>
                  </a:extLst>
                </a:gridCol>
                <a:gridCol w="1441939">
                  <a:extLst>
                    <a:ext uri="{9D8B030D-6E8A-4147-A177-3AD203B41FA5}">
                      <a16:colId xmlns:a16="http://schemas.microsoft.com/office/drawing/2014/main" val="1068457909"/>
                    </a:ext>
                  </a:extLst>
                </a:gridCol>
                <a:gridCol w="1459523">
                  <a:extLst>
                    <a:ext uri="{9D8B030D-6E8A-4147-A177-3AD203B41FA5}">
                      <a16:colId xmlns:a16="http://schemas.microsoft.com/office/drawing/2014/main" val="334070686"/>
                    </a:ext>
                  </a:extLst>
                </a:gridCol>
                <a:gridCol w="1866419">
                  <a:extLst>
                    <a:ext uri="{9D8B030D-6E8A-4147-A177-3AD203B41FA5}">
                      <a16:colId xmlns:a16="http://schemas.microsoft.com/office/drawing/2014/main" val="3416647815"/>
                    </a:ext>
                  </a:extLst>
                </a:gridCol>
              </a:tblGrid>
              <a:tr h="650055">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576076215"/>
                  </a:ext>
                </a:extLst>
              </a:tr>
              <a:tr h="1094829">
                <a:tc>
                  <a:txBody>
                    <a:bodyPr/>
                    <a:lstStyle/>
                    <a:p>
                      <a:pPr indent="266700" algn="ctr">
                        <a:spcAft>
                          <a:spcPts val="0"/>
                        </a:spcAft>
                      </a:pPr>
                      <a:r>
                        <a:rPr lang="zh-CN" altLang="zh-CN" sz="1600" kern="1200" dirty="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r>
                        <a:rPr lang="zh-CN" altLang="zh-CN" sz="1600" b="1" kern="1200" dirty="0">
                          <a:solidFill>
                            <a:schemeClr val="dk1"/>
                          </a:solidFill>
                          <a:effectLst/>
                          <a:latin typeface="黑体" panose="02010609060101010101" pitchFamily="49" charset="-122"/>
                          <a:ea typeface="黑体" panose="02010609060101010101" pitchFamily="49" charset="-122"/>
                          <a:cs typeface="+mn-cs"/>
                        </a:rPr>
                        <a:t>技术</a:t>
                      </a:r>
                      <a:endParaRPr lang="zh-CN" altLang="en-US" sz="1600" dirty="0">
                        <a:latin typeface="黑体" panose="02010609060101010101" pitchFamily="49" charset="-122"/>
                        <a:ea typeface="黑体" panose="02010609060101010101" pitchFamily="49"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巧用</a:t>
                      </a:r>
                      <a:r>
                        <a:rPr lang="en-US" sz="1600" kern="100" dirty="0">
                          <a:effectLst/>
                          <a:latin typeface="黑体" panose="02010609060101010101" pitchFamily="49" charset="-122"/>
                          <a:ea typeface="黑体" panose="02010609060101010101" pitchFamily="49" charset="-122"/>
                          <a:cs typeface="宋体" panose="02010600030101010101" pitchFamily="2" charset="-122"/>
                        </a:rPr>
                        <a:t>GITHUB</a:t>
                      </a:r>
                      <a:r>
                        <a:rPr lang="zh-CN" sz="1600" kern="100" dirty="0">
                          <a:effectLst/>
                          <a:latin typeface="黑体" panose="02010609060101010101" pitchFamily="49" charset="-122"/>
                          <a:ea typeface="黑体" panose="02010609060101010101" pitchFamily="49" charset="-122"/>
                          <a:cs typeface="宋体" panose="02010600030101010101" pitchFamily="2" charset="-122"/>
                        </a:rPr>
                        <a:t>，</a:t>
                      </a:r>
                      <a:r>
                        <a:rPr lang="en-US" sz="1600" kern="100" dirty="0" err="1">
                          <a:effectLst/>
                          <a:latin typeface="黑体" panose="02010609060101010101" pitchFamily="49" charset="-122"/>
                          <a:ea typeface="黑体" panose="02010609060101010101" pitchFamily="49" charset="-122"/>
                          <a:cs typeface="宋体" panose="02010600030101010101" pitchFamily="2" charset="-122"/>
                        </a:rPr>
                        <a:t>qq</a:t>
                      </a:r>
                      <a:r>
                        <a:rPr lang="en-US" sz="1600" kern="100" dirty="0">
                          <a:effectLst/>
                          <a:latin typeface="黑体" panose="02010609060101010101" pitchFamily="49" charset="-122"/>
                          <a:ea typeface="黑体" panose="02010609060101010101" pitchFamily="49" charset="-122"/>
                          <a:cs typeface="宋体" panose="02010600030101010101" pitchFamily="2" charset="-122"/>
                        </a:rPr>
                        <a:t>,</a:t>
                      </a:r>
                      <a:r>
                        <a:rPr lang="zh-CN" sz="1600" kern="100" dirty="0">
                          <a:effectLst/>
                          <a:latin typeface="黑体" panose="02010609060101010101" pitchFamily="49" charset="-122"/>
                          <a:ea typeface="黑体" panose="02010609060101010101" pitchFamily="49" charset="-122"/>
                          <a:cs typeface="宋体" panose="02010600030101010101" pitchFamily="2" charset="-122"/>
                        </a:rPr>
                        <a:t>百度网盘等工具</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80894522"/>
                  </a:ext>
                </a:extLst>
              </a:tr>
              <a:tr h="1368536">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加强共同，完善考评制度，以项目经理为中心</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R15</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222696031"/>
                  </a:ext>
                </a:extLst>
              </a:tr>
              <a:tr h="1368536">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加强与技术人员的同步沟通，确认工作量与可行性</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52636595"/>
                  </a:ext>
                </a:extLst>
              </a:tr>
            </a:tbl>
          </a:graphicData>
        </a:graphic>
      </p:graphicFrame>
    </p:spTree>
    <p:extLst>
      <p:ext uri="{BB962C8B-B14F-4D97-AF65-F5344CB8AC3E}">
        <p14:creationId xmlns:p14="http://schemas.microsoft.com/office/powerpoint/2010/main" val="3874963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4.</a:t>
            </a:r>
            <a:r>
              <a:rPr lang="zh-CN" altLang="en-US" sz="5400" b="1" dirty="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686361" y="423638"/>
            <a:ext cx="4512725" cy="6186309"/>
          </a:xfrm>
          <a:prstGeom prst="rect">
            <a:avLst/>
          </a:prstGeom>
          <a:noFill/>
        </p:spPr>
        <p:txBody>
          <a:bodyPr wrap="square" rtlCol="0">
            <a:spAutoFit/>
          </a:bodyPr>
          <a:lstStyle/>
          <a:p>
            <a:r>
              <a:rPr lang="en-US" altLang="zh-CN" sz="3600" b="1" dirty="0">
                <a:solidFill>
                  <a:schemeClr val="tx1">
                    <a:lumMod val="65000"/>
                    <a:lumOff val="35000"/>
                  </a:schemeClr>
                </a:solidFill>
              </a:rPr>
              <a:t>1.</a:t>
            </a:r>
            <a:r>
              <a:rPr lang="zh-CN" altLang="en-US" sz="3600" b="1" dirty="0">
                <a:solidFill>
                  <a:schemeClr val="tx1">
                    <a:lumMod val="65000"/>
                    <a:lumOff val="35000"/>
                  </a:schemeClr>
                </a:solidFill>
              </a:rPr>
              <a:t>引言</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2.</a:t>
            </a:r>
            <a:r>
              <a:rPr lang="zh-CN" altLang="en-US" sz="3600" b="1" dirty="0">
                <a:solidFill>
                  <a:schemeClr val="tx1">
                    <a:lumMod val="65000"/>
                    <a:lumOff val="35000"/>
                  </a:schemeClr>
                </a:solidFill>
              </a:rPr>
              <a:t>项目概述</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3.</a:t>
            </a:r>
            <a:r>
              <a:rPr lang="zh-CN" altLang="en-US" sz="3600" b="1" dirty="0">
                <a:solidFill>
                  <a:schemeClr val="tx1">
                    <a:lumMod val="65000"/>
                    <a:lumOff val="35000"/>
                  </a:schemeClr>
                </a:solidFill>
              </a:rPr>
              <a:t>实施计划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4.</a:t>
            </a:r>
            <a:r>
              <a:rPr lang="zh-CN" altLang="en-US" sz="3600" b="1" dirty="0">
                <a:solidFill>
                  <a:schemeClr val="tx1">
                    <a:lumMod val="65000"/>
                    <a:lumOff val="35000"/>
                  </a:schemeClr>
                </a:solidFill>
              </a:rPr>
              <a:t>支持条件</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5.</a:t>
            </a:r>
            <a:r>
              <a:rPr lang="zh-CN" altLang="en-US" sz="3600" b="1" dirty="0">
                <a:solidFill>
                  <a:schemeClr val="tx1">
                    <a:lumMod val="65000"/>
                    <a:lumOff val="35000"/>
                  </a:schemeClr>
                </a:solidFill>
              </a:rPr>
              <a:t>人力资源管理计划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6.</a:t>
            </a:r>
            <a:r>
              <a:rPr lang="zh-CN" altLang="en-US" sz="3600" b="1" dirty="0">
                <a:solidFill>
                  <a:schemeClr val="tx1">
                    <a:lumMod val="65000"/>
                    <a:lumOff val="35000"/>
                  </a:schemeClr>
                </a:solidFill>
              </a:rPr>
              <a:t>沟通管理计划</a:t>
            </a:r>
            <a:endParaRPr lang="en-US" altLang="zh-CN" sz="3600" b="1" dirty="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目录</a:t>
            </a:r>
          </a:p>
        </p:txBody>
      </p:sp>
      <p:sp>
        <p:nvSpPr>
          <p:cNvPr id="7" name="文本框 6"/>
          <p:cNvSpPr txBox="1"/>
          <p:nvPr/>
        </p:nvSpPr>
        <p:spPr>
          <a:xfrm>
            <a:off x="7076932" y="423637"/>
            <a:ext cx="4512725" cy="5078313"/>
          </a:xfrm>
          <a:prstGeom prst="rect">
            <a:avLst/>
          </a:prstGeom>
          <a:noFill/>
        </p:spPr>
        <p:txBody>
          <a:bodyPr wrap="square" rtlCol="0">
            <a:spAutoFit/>
          </a:bodyPr>
          <a:lstStyle/>
          <a:p>
            <a:r>
              <a:rPr lang="en-US" altLang="zh-CN" sz="3600" b="1" dirty="0">
                <a:solidFill>
                  <a:schemeClr val="tx1">
                    <a:lumMod val="65000"/>
                    <a:lumOff val="35000"/>
                  </a:schemeClr>
                </a:solidFill>
              </a:rPr>
              <a:t>7.</a:t>
            </a:r>
            <a:r>
              <a:rPr lang="zh-CN" altLang="en-US" sz="3600" b="1" dirty="0">
                <a:solidFill>
                  <a:schemeClr val="tx1">
                    <a:lumMod val="65000"/>
                    <a:lumOff val="35000"/>
                  </a:schemeClr>
                </a:solidFill>
              </a:rPr>
              <a:t>风险管理计划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8.</a:t>
            </a:r>
            <a:r>
              <a:rPr lang="zh-CN" altLang="en-US" sz="3600" b="1" dirty="0">
                <a:solidFill>
                  <a:schemeClr val="tx1">
                    <a:lumMod val="65000"/>
                    <a:lumOff val="35000"/>
                  </a:schemeClr>
                </a:solidFill>
              </a:rPr>
              <a:t>配置系统管理</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9.</a:t>
            </a:r>
            <a:r>
              <a:rPr lang="zh-CN" altLang="en-US" sz="3600" b="1" dirty="0">
                <a:solidFill>
                  <a:schemeClr val="tx1">
                    <a:lumMod val="65000"/>
                    <a:lumOff val="35000"/>
                  </a:schemeClr>
                </a:solidFill>
              </a:rPr>
              <a:t>成本管理计划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10.</a:t>
            </a:r>
            <a:r>
              <a:rPr lang="zh-CN" altLang="en-US" sz="3600" b="1" dirty="0">
                <a:solidFill>
                  <a:schemeClr val="tx1">
                    <a:lumMod val="65000"/>
                    <a:lumOff val="35000"/>
                  </a:schemeClr>
                </a:solidFill>
              </a:rPr>
              <a:t>采购管理计划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11.</a:t>
            </a:r>
            <a:r>
              <a:rPr lang="zh-CN" altLang="en-US" sz="3600" b="1" dirty="0">
                <a:solidFill>
                  <a:schemeClr val="tx1">
                    <a:lumMod val="65000"/>
                    <a:lumOff val="35000"/>
                  </a:schemeClr>
                </a:solidFill>
              </a:rPr>
              <a:t>参考文献及分工</a:t>
            </a:r>
          </a:p>
        </p:txBody>
      </p:sp>
    </p:spTree>
    <p:extLst>
      <p:ext uri="{BB962C8B-B14F-4D97-AF65-F5344CB8AC3E}">
        <p14:creationId xmlns:p14="http://schemas.microsoft.com/office/powerpoint/2010/main" val="312687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01557" y="3622330"/>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支持条件</a:t>
            </a:r>
          </a:p>
        </p:txBody>
      </p:sp>
      <p:sp>
        <p:nvSpPr>
          <p:cNvPr id="22" name="矩形 21"/>
          <p:cNvSpPr/>
          <p:nvPr/>
        </p:nvSpPr>
        <p:spPr>
          <a:xfrm>
            <a:off x="1089990" y="3084453"/>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497840" y="3731300"/>
            <a:ext cx="6096000" cy="2677656"/>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 </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a:solidFill>
                  <a:schemeClr val="bg1"/>
                </a:solidFill>
              </a:rPr>
              <a:t>HBuild</a:t>
            </a:r>
            <a:r>
              <a:rPr lang="en-US" altLang="zh-CN" sz="2400" dirty="0">
                <a:solidFill>
                  <a:schemeClr val="bg1"/>
                </a:solidFill>
              </a:rPr>
              <a:t> </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GitHub Kraken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配置管理软件 （已配置）</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Axure RP </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界面原型软件（已配置）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a:t>外界提</a:t>
            </a:r>
            <a:r>
              <a:rPr lang="zh-CN" altLang="en-US" sz="2400" b="1" dirty="0"/>
              <a:t>提供</a:t>
            </a:r>
            <a:r>
              <a:rPr lang="zh-CN" altLang="zh-CN" sz="2400" b="1" dirty="0"/>
              <a:t>条件</a:t>
            </a:r>
          </a:p>
        </p:txBody>
      </p:sp>
      <p:sp>
        <p:nvSpPr>
          <p:cNvPr id="4" name="矩形 3"/>
          <p:cNvSpPr/>
          <p:nvPr/>
        </p:nvSpPr>
        <p:spPr>
          <a:xfrm>
            <a:off x="6255658" y="1175417"/>
            <a:ext cx="5936342" cy="2531078"/>
          </a:xfrm>
          <a:prstGeom prst="rect">
            <a:avLst/>
          </a:prstGeom>
        </p:spPr>
        <p:txBody>
          <a:bodyPr wrap="square">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千兆光纤宽带</a:t>
            </a: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p:txBody>
      </p:sp>
    </p:spTree>
    <p:extLst>
      <p:ext uri="{BB962C8B-B14F-4D97-AF65-F5344CB8AC3E}">
        <p14:creationId xmlns:p14="http://schemas.microsoft.com/office/powerpoint/2010/main" val="2410471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支持条件</a:t>
            </a: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用户需在短时间内正确的回答开发人员起初的问题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186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S W O 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分析</a:t>
            </a:r>
          </a:p>
        </p:txBody>
      </p:sp>
      <p:graphicFrame>
        <p:nvGraphicFramePr>
          <p:cNvPr id="11" name="表格 10">
            <a:extLst>
              <a:ext uri="{FF2B5EF4-FFF2-40B4-BE49-F238E27FC236}">
                <a16:creationId xmlns:a16="http://schemas.microsoft.com/office/drawing/2014/main" id="{3584E95B-9F32-4C08-BA89-E6C07EFB72DD}"/>
              </a:ext>
            </a:extLst>
          </p:cNvPr>
          <p:cNvGraphicFramePr>
            <a:graphicFrameLocks noGrp="1"/>
          </p:cNvGraphicFramePr>
          <p:nvPr>
            <p:extLst>
              <p:ext uri="{D42A27DB-BD31-4B8C-83A1-F6EECF244321}">
                <p14:modId xmlns:p14="http://schemas.microsoft.com/office/powerpoint/2010/main" val="1055094873"/>
              </p:ext>
            </p:extLst>
          </p:nvPr>
        </p:nvGraphicFramePr>
        <p:xfrm>
          <a:off x="3077307" y="1106723"/>
          <a:ext cx="1222131" cy="2593731"/>
        </p:xfrm>
        <a:graphic>
          <a:graphicData uri="http://schemas.openxmlformats.org/drawingml/2006/table">
            <a:tbl>
              <a:tblPr/>
              <a:tblGrid>
                <a:gridCol w="1222131">
                  <a:extLst>
                    <a:ext uri="{9D8B030D-6E8A-4147-A177-3AD203B41FA5}">
                      <a16:colId xmlns:a16="http://schemas.microsoft.com/office/drawing/2014/main" val="3559112961"/>
                    </a:ext>
                  </a:extLst>
                </a:gridCol>
              </a:tblGrid>
              <a:tr h="2593731">
                <a:tc>
                  <a:txBody>
                    <a:bodyPr/>
                    <a:lstStyle/>
                    <a:p>
                      <a:pPr algn="ctr"/>
                      <a:endParaRPr lang="en-US" altLang="zh-CN" sz="1800" kern="1200" dirty="0">
                        <a:solidFill>
                          <a:schemeClr val="tx1"/>
                        </a:solidFill>
                        <a:effectLst/>
                        <a:latin typeface="+mn-lt"/>
                        <a:ea typeface="+mn-ea"/>
                        <a:cs typeface="+mn-cs"/>
                      </a:endParaRPr>
                    </a:p>
                    <a:p>
                      <a:pPr algn="ctr"/>
                      <a:endParaRPr lang="en-US" altLang="zh-CN" sz="1800" kern="1200" dirty="0">
                        <a:solidFill>
                          <a:schemeClr val="tx1"/>
                        </a:solidFill>
                        <a:effectLst/>
                        <a:latin typeface="+mn-lt"/>
                        <a:ea typeface="+mn-ea"/>
                        <a:cs typeface="+mn-cs"/>
                      </a:endParaRPr>
                    </a:p>
                    <a:p>
                      <a:pPr algn="ctr"/>
                      <a:endParaRPr lang="en-US" altLang="zh-CN" sz="1800" kern="1200" dirty="0">
                        <a:solidFill>
                          <a:schemeClr val="tx1"/>
                        </a:solidFill>
                        <a:effectLst/>
                        <a:latin typeface="+mn-lt"/>
                        <a:ea typeface="+mn-ea"/>
                        <a:cs typeface="+mn-cs"/>
                      </a:endParaRPr>
                    </a:p>
                    <a:p>
                      <a:pPr algn="ctr"/>
                      <a:endParaRPr lang="en-US" altLang="zh-CN" sz="1800" kern="1200" dirty="0">
                        <a:solidFill>
                          <a:schemeClr val="tx1"/>
                        </a:solidFill>
                        <a:effectLst/>
                        <a:latin typeface="+mn-lt"/>
                        <a:ea typeface="+mn-ea"/>
                        <a:cs typeface="+mn-cs"/>
                      </a:endParaRPr>
                    </a:p>
                    <a:p>
                      <a:pPr algn="ctr"/>
                      <a:r>
                        <a:rPr lang="zh-CN" altLang="zh-CN" sz="1800" kern="1200" dirty="0">
                          <a:solidFill>
                            <a:schemeClr val="tx1"/>
                          </a:solidFill>
                          <a:effectLst/>
                          <a:latin typeface="+mn-lt"/>
                          <a:ea typeface="+mn-ea"/>
                          <a:cs typeface="+mn-cs"/>
                        </a:rPr>
                        <a:t>内部环境</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95846642"/>
                  </a:ext>
                </a:extLst>
              </a:tr>
            </a:tbl>
          </a:graphicData>
        </a:graphic>
      </p:graphicFrame>
      <p:graphicFrame>
        <p:nvGraphicFramePr>
          <p:cNvPr id="12" name="表格 11">
            <a:extLst>
              <a:ext uri="{FF2B5EF4-FFF2-40B4-BE49-F238E27FC236}">
                <a16:creationId xmlns:a16="http://schemas.microsoft.com/office/drawing/2014/main" id="{64AD315C-936C-46D6-80BD-317149650BCE}"/>
              </a:ext>
            </a:extLst>
          </p:cNvPr>
          <p:cNvGraphicFramePr>
            <a:graphicFrameLocks noGrp="1"/>
          </p:cNvGraphicFramePr>
          <p:nvPr>
            <p:extLst>
              <p:ext uri="{D42A27DB-BD31-4B8C-83A1-F6EECF244321}">
                <p14:modId xmlns:p14="http://schemas.microsoft.com/office/powerpoint/2010/main" val="1984367984"/>
              </p:ext>
            </p:extLst>
          </p:nvPr>
        </p:nvGraphicFramePr>
        <p:xfrm>
          <a:off x="3068515" y="3700454"/>
          <a:ext cx="1230923" cy="2989384"/>
        </p:xfrm>
        <a:graphic>
          <a:graphicData uri="http://schemas.openxmlformats.org/drawingml/2006/table">
            <a:tbl>
              <a:tblPr/>
              <a:tblGrid>
                <a:gridCol w="1230923">
                  <a:extLst>
                    <a:ext uri="{9D8B030D-6E8A-4147-A177-3AD203B41FA5}">
                      <a16:colId xmlns:a16="http://schemas.microsoft.com/office/drawing/2014/main" val="3966219029"/>
                    </a:ext>
                  </a:extLst>
                </a:gridCol>
              </a:tblGrid>
              <a:tr h="2989384">
                <a:tc>
                  <a:txBody>
                    <a:bodyPr/>
                    <a:lstStyle/>
                    <a:p>
                      <a:endParaRPr lang="en-US" altLang="zh-CN" sz="1800" kern="1200" dirty="0">
                        <a:solidFill>
                          <a:schemeClr val="tx1"/>
                        </a:solidFill>
                        <a:effectLst/>
                        <a:latin typeface="+mn-lt"/>
                        <a:ea typeface="+mn-ea"/>
                        <a:cs typeface="+mn-cs"/>
                      </a:endParaRPr>
                    </a:p>
                    <a:p>
                      <a:endParaRPr lang="en-US" altLang="zh-CN" sz="1800" kern="1200" dirty="0">
                        <a:solidFill>
                          <a:schemeClr val="tx1"/>
                        </a:solidFill>
                        <a:effectLst/>
                        <a:latin typeface="+mn-lt"/>
                        <a:ea typeface="+mn-ea"/>
                        <a:cs typeface="+mn-cs"/>
                      </a:endParaRPr>
                    </a:p>
                    <a:p>
                      <a:endParaRPr lang="en-US" altLang="zh-CN" sz="1800" kern="1200" dirty="0">
                        <a:solidFill>
                          <a:schemeClr val="tx1"/>
                        </a:solidFill>
                        <a:effectLst/>
                        <a:latin typeface="+mn-lt"/>
                        <a:ea typeface="+mn-ea"/>
                        <a:cs typeface="+mn-cs"/>
                      </a:endParaRPr>
                    </a:p>
                    <a:p>
                      <a:endParaRPr lang="en-US" altLang="zh-CN" sz="1800" kern="1200" dirty="0">
                        <a:solidFill>
                          <a:schemeClr val="tx1"/>
                        </a:solidFill>
                        <a:effectLst/>
                        <a:latin typeface="+mn-lt"/>
                        <a:ea typeface="+mn-ea"/>
                        <a:cs typeface="+mn-cs"/>
                      </a:endParaRPr>
                    </a:p>
                    <a:p>
                      <a:r>
                        <a:rPr lang="zh-CN" altLang="zh-CN" sz="1800" kern="1200" dirty="0">
                          <a:solidFill>
                            <a:schemeClr val="tx1"/>
                          </a:solidFill>
                          <a:effectLst/>
                          <a:latin typeface="+mn-lt"/>
                          <a:ea typeface="+mn-ea"/>
                          <a:cs typeface="+mn-cs"/>
                        </a:rPr>
                        <a:t>外部环境</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77957757"/>
                  </a:ext>
                </a:extLst>
              </a:tr>
            </a:tbl>
          </a:graphicData>
        </a:graphic>
      </p:graphicFrame>
      <p:graphicFrame>
        <p:nvGraphicFramePr>
          <p:cNvPr id="13" name="表格 12">
            <a:extLst>
              <a:ext uri="{FF2B5EF4-FFF2-40B4-BE49-F238E27FC236}">
                <a16:creationId xmlns:a16="http://schemas.microsoft.com/office/drawing/2014/main" id="{7FA13BFA-6897-49C0-B116-3F069110D787}"/>
              </a:ext>
            </a:extLst>
          </p:cNvPr>
          <p:cNvGraphicFramePr>
            <a:graphicFrameLocks noGrp="1"/>
          </p:cNvGraphicFramePr>
          <p:nvPr>
            <p:extLst>
              <p:ext uri="{D42A27DB-BD31-4B8C-83A1-F6EECF244321}">
                <p14:modId xmlns:p14="http://schemas.microsoft.com/office/powerpoint/2010/main" val="1971432256"/>
              </p:ext>
            </p:extLst>
          </p:nvPr>
        </p:nvGraphicFramePr>
        <p:xfrm>
          <a:off x="4308230" y="1106723"/>
          <a:ext cx="2708030" cy="457200"/>
        </p:xfrm>
        <a:graphic>
          <a:graphicData uri="http://schemas.openxmlformats.org/drawingml/2006/table">
            <a:tbl>
              <a:tblPr/>
              <a:tblGrid>
                <a:gridCol w="2708030">
                  <a:extLst>
                    <a:ext uri="{9D8B030D-6E8A-4147-A177-3AD203B41FA5}">
                      <a16:colId xmlns:a16="http://schemas.microsoft.com/office/drawing/2014/main" val="2781519053"/>
                    </a:ext>
                  </a:extLst>
                </a:gridCol>
              </a:tblGrid>
              <a:tr h="457200">
                <a:tc>
                  <a:txBody>
                    <a:bodyPr/>
                    <a:lstStyle/>
                    <a:p>
                      <a:pPr algn="ctr"/>
                      <a:r>
                        <a:rPr lang="en-US" altLang="zh-CN" sz="1800" kern="1200" dirty="0">
                          <a:solidFill>
                            <a:schemeClr val="tx1"/>
                          </a:solidFill>
                          <a:effectLst/>
                          <a:latin typeface="+mn-lt"/>
                          <a:ea typeface="+mn-ea"/>
                          <a:cs typeface="+mn-cs"/>
                        </a:rPr>
                        <a:t>Strengths</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05973160"/>
                  </a:ext>
                </a:extLst>
              </a:tr>
            </a:tbl>
          </a:graphicData>
        </a:graphic>
      </p:graphicFrame>
      <p:graphicFrame>
        <p:nvGraphicFramePr>
          <p:cNvPr id="20" name="表格 19">
            <a:extLst>
              <a:ext uri="{FF2B5EF4-FFF2-40B4-BE49-F238E27FC236}">
                <a16:creationId xmlns:a16="http://schemas.microsoft.com/office/drawing/2014/main" id="{BB1E6197-E886-47A1-B59E-A9B8868471F6}"/>
              </a:ext>
            </a:extLst>
          </p:cNvPr>
          <p:cNvGraphicFramePr>
            <a:graphicFrameLocks noGrp="1"/>
          </p:cNvGraphicFramePr>
          <p:nvPr>
            <p:extLst>
              <p:ext uri="{D42A27DB-BD31-4B8C-83A1-F6EECF244321}">
                <p14:modId xmlns:p14="http://schemas.microsoft.com/office/powerpoint/2010/main" val="4059207618"/>
              </p:ext>
            </p:extLst>
          </p:nvPr>
        </p:nvGraphicFramePr>
        <p:xfrm>
          <a:off x="7025052" y="1106723"/>
          <a:ext cx="2708030" cy="457200"/>
        </p:xfrm>
        <a:graphic>
          <a:graphicData uri="http://schemas.openxmlformats.org/drawingml/2006/table">
            <a:tbl>
              <a:tblPr/>
              <a:tblGrid>
                <a:gridCol w="2708030">
                  <a:extLst>
                    <a:ext uri="{9D8B030D-6E8A-4147-A177-3AD203B41FA5}">
                      <a16:colId xmlns:a16="http://schemas.microsoft.com/office/drawing/2014/main" val="2781519053"/>
                    </a:ext>
                  </a:extLst>
                </a:gridCol>
              </a:tblGrid>
              <a:tr h="457200">
                <a:tc>
                  <a:txBody>
                    <a:bodyPr/>
                    <a:lstStyle/>
                    <a:p>
                      <a:pPr algn="ctr"/>
                      <a:r>
                        <a:rPr lang="en-US" altLang="zh-CN" sz="1800" kern="1200" dirty="0">
                          <a:solidFill>
                            <a:schemeClr val="tx1"/>
                          </a:solidFill>
                          <a:effectLst/>
                          <a:latin typeface="+mn-lt"/>
                          <a:ea typeface="+mn-ea"/>
                          <a:cs typeface="+mn-cs"/>
                        </a:rPr>
                        <a:t>Weaknesses</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05973160"/>
                  </a:ext>
                </a:extLst>
              </a:tr>
            </a:tbl>
          </a:graphicData>
        </a:graphic>
      </p:graphicFrame>
      <p:graphicFrame>
        <p:nvGraphicFramePr>
          <p:cNvPr id="21" name="表格 20">
            <a:extLst>
              <a:ext uri="{FF2B5EF4-FFF2-40B4-BE49-F238E27FC236}">
                <a16:creationId xmlns:a16="http://schemas.microsoft.com/office/drawing/2014/main" id="{F0C3F50A-44CF-4F3F-AD2E-45AC1262ABA9}"/>
              </a:ext>
            </a:extLst>
          </p:cNvPr>
          <p:cNvGraphicFramePr>
            <a:graphicFrameLocks noGrp="1"/>
          </p:cNvGraphicFramePr>
          <p:nvPr>
            <p:extLst>
              <p:ext uri="{D42A27DB-BD31-4B8C-83A1-F6EECF244321}">
                <p14:modId xmlns:p14="http://schemas.microsoft.com/office/powerpoint/2010/main" val="1927855842"/>
              </p:ext>
            </p:extLst>
          </p:nvPr>
        </p:nvGraphicFramePr>
        <p:xfrm>
          <a:off x="4299438" y="3700454"/>
          <a:ext cx="2708030" cy="457200"/>
        </p:xfrm>
        <a:graphic>
          <a:graphicData uri="http://schemas.openxmlformats.org/drawingml/2006/table">
            <a:tbl>
              <a:tblPr/>
              <a:tblGrid>
                <a:gridCol w="2708030">
                  <a:extLst>
                    <a:ext uri="{9D8B030D-6E8A-4147-A177-3AD203B41FA5}">
                      <a16:colId xmlns:a16="http://schemas.microsoft.com/office/drawing/2014/main" val="2781519053"/>
                    </a:ext>
                  </a:extLst>
                </a:gridCol>
              </a:tblGrid>
              <a:tr h="457200">
                <a:tc>
                  <a:txBody>
                    <a:bodyPr/>
                    <a:lstStyle/>
                    <a:p>
                      <a:pPr algn="ctr"/>
                      <a:r>
                        <a:rPr lang="en-US" altLang="zh-CN" sz="1800" kern="1200" dirty="0">
                          <a:solidFill>
                            <a:schemeClr val="tx1"/>
                          </a:solidFill>
                          <a:effectLst/>
                          <a:latin typeface="+mn-lt"/>
                          <a:ea typeface="+mn-ea"/>
                          <a:cs typeface="+mn-cs"/>
                        </a:rPr>
                        <a:t>Opportunities</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05973160"/>
                  </a:ext>
                </a:extLst>
              </a:tr>
            </a:tbl>
          </a:graphicData>
        </a:graphic>
      </p:graphicFrame>
      <p:graphicFrame>
        <p:nvGraphicFramePr>
          <p:cNvPr id="23" name="表格 22">
            <a:extLst>
              <a:ext uri="{FF2B5EF4-FFF2-40B4-BE49-F238E27FC236}">
                <a16:creationId xmlns:a16="http://schemas.microsoft.com/office/drawing/2014/main" id="{58BC565F-F7EB-4AAC-B6BB-61A78B43042B}"/>
              </a:ext>
            </a:extLst>
          </p:cNvPr>
          <p:cNvGraphicFramePr>
            <a:graphicFrameLocks noGrp="1"/>
          </p:cNvGraphicFramePr>
          <p:nvPr>
            <p:extLst>
              <p:ext uri="{D42A27DB-BD31-4B8C-83A1-F6EECF244321}">
                <p14:modId xmlns:p14="http://schemas.microsoft.com/office/powerpoint/2010/main" val="3760294485"/>
              </p:ext>
            </p:extLst>
          </p:nvPr>
        </p:nvGraphicFramePr>
        <p:xfrm>
          <a:off x="7025052" y="3700454"/>
          <a:ext cx="2725617" cy="457200"/>
        </p:xfrm>
        <a:graphic>
          <a:graphicData uri="http://schemas.openxmlformats.org/drawingml/2006/table">
            <a:tbl>
              <a:tblPr/>
              <a:tblGrid>
                <a:gridCol w="2725617">
                  <a:extLst>
                    <a:ext uri="{9D8B030D-6E8A-4147-A177-3AD203B41FA5}">
                      <a16:colId xmlns:a16="http://schemas.microsoft.com/office/drawing/2014/main" val="2781519053"/>
                    </a:ext>
                  </a:extLst>
                </a:gridCol>
              </a:tblGrid>
              <a:tr h="457200">
                <a:tc>
                  <a:txBody>
                    <a:bodyPr/>
                    <a:lstStyle/>
                    <a:p>
                      <a:pPr algn="ctr"/>
                      <a:r>
                        <a:rPr lang="en-US" altLang="zh-CN" sz="1800" kern="1200" dirty="0">
                          <a:solidFill>
                            <a:schemeClr val="tx1"/>
                          </a:solidFill>
                          <a:effectLst/>
                          <a:latin typeface="+mn-lt"/>
                          <a:ea typeface="+mn-ea"/>
                          <a:cs typeface="+mn-cs"/>
                        </a:rPr>
                        <a:t>Threats</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05973160"/>
                  </a:ext>
                </a:extLst>
              </a:tr>
            </a:tbl>
          </a:graphicData>
        </a:graphic>
      </p:graphicFrame>
      <p:graphicFrame>
        <p:nvGraphicFramePr>
          <p:cNvPr id="14" name="表格 13">
            <a:extLst>
              <a:ext uri="{FF2B5EF4-FFF2-40B4-BE49-F238E27FC236}">
                <a16:creationId xmlns:a16="http://schemas.microsoft.com/office/drawing/2014/main" id="{19C58EC9-A905-461F-AA0E-A19AC9EADC47}"/>
              </a:ext>
            </a:extLst>
          </p:cNvPr>
          <p:cNvGraphicFramePr>
            <a:graphicFrameLocks noGrp="1"/>
          </p:cNvGraphicFramePr>
          <p:nvPr>
            <p:extLst>
              <p:ext uri="{D42A27DB-BD31-4B8C-83A1-F6EECF244321}">
                <p14:modId xmlns:p14="http://schemas.microsoft.com/office/powerpoint/2010/main" val="567736971"/>
              </p:ext>
            </p:extLst>
          </p:nvPr>
        </p:nvGraphicFramePr>
        <p:xfrm>
          <a:off x="4299438" y="1572716"/>
          <a:ext cx="2716822" cy="2127738"/>
        </p:xfrm>
        <a:graphic>
          <a:graphicData uri="http://schemas.openxmlformats.org/drawingml/2006/table">
            <a:tbl>
              <a:tblPr/>
              <a:tblGrid>
                <a:gridCol w="2716822">
                  <a:extLst>
                    <a:ext uri="{9D8B030D-6E8A-4147-A177-3AD203B41FA5}">
                      <a16:colId xmlns:a16="http://schemas.microsoft.com/office/drawing/2014/main" val="3881916641"/>
                    </a:ext>
                  </a:extLst>
                </a:gridCol>
              </a:tblGrid>
              <a:tr h="2127738">
                <a:tc>
                  <a:txBody>
                    <a:bodyPr/>
                    <a:lstStyle/>
                    <a:p>
                      <a:pPr lvl="0"/>
                      <a:r>
                        <a:rPr lang="en-US" altLang="zh-CN" sz="1600" kern="1200" dirty="0">
                          <a:solidFill>
                            <a:schemeClr val="tx1"/>
                          </a:solidFill>
                          <a:effectLst/>
                          <a:latin typeface="+mn-lt"/>
                          <a:ea typeface="+mn-ea"/>
                          <a:cs typeface="+mn-cs"/>
                        </a:rPr>
                        <a:t>1</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有专业的老师指导</a:t>
                      </a:r>
                    </a:p>
                    <a:p>
                      <a:pPr lvl="0"/>
                      <a:r>
                        <a:rPr lang="en-US" altLang="zh-CN" sz="1600" kern="1200" dirty="0">
                          <a:solidFill>
                            <a:schemeClr val="tx1"/>
                          </a:solidFill>
                          <a:effectLst/>
                          <a:latin typeface="+mn-lt"/>
                          <a:ea typeface="+mn-ea"/>
                          <a:cs typeface="+mn-cs"/>
                        </a:rPr>
                        <a:t>2</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对于网站的制作，小组成员都比较熟悉</a:t>
                      </a:r>
                    </a:p>
                    <a:p>
                      <a:pPr lvl="0"/>
                      <a:r>
                        <a:rPr lang="en-US" altLang="zh-CN" sz="1600" kern="1200" dirty="0">
                          <a:solidFill>
                            <a:schemeClr val="tx1"/>
                          </a:solidFill>
                          <a:effectLst/>
                          <a:latin typeface="+mn-lt"/>
                          <a:ea typeface="+mn-ea"/>
                          <a:cs typeface="+mn-cs"/>
                        </a:rPr>
                        <a:t>3</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现在的成熟的教学辅助网站较多，可以拿来借鉴</a:t>
                      </a:r>
                    </a:p>
                    <a:p>
                      <a:r>
                        <a:rPr lang="en-US" altLang="zh-CN" sz="1600" kern="1200" dirty="0">
                          <a:solidFill>
                            <a:schemeClr val="tx1"/>
                          </a:solidFill>
                          <a:effectLst/>
                          <a:latin typeface="+mn-lt"/>
                          <a:ea typeface="+mn-ea"/>
                          <a:cs typeface="+mn-cs"/>
                        </a:rPr>
                        <a:t>4</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制作网页所需要的全部工具好找、好用</a:t>
                      </a:r>
                      <a:endParaRPr lang="zh-CN" altLang="en-US"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15433872"/>
                  </a:ext>
                </a:extLst>
              </a:tr>
            </a:tbl>
          </a:graphicData>
        </a:graphic>
      </p:graphicFrame>
      <p:graphicFrame>
        <p:nvGraphicFramePr>
          <p:cNvPr id="24" name="表格 23">
            <a:extLst>
              <a:ext uri="{FF2B5EF4-FFF2-40B4-BE49-F238E27FC236}">
                <a16:creationId xmlns:a16="http://schemas.microsoft.com/office/drawing/2014/main" id="{D6976374-3EE9-45B0-AC3F-EDEF71C2B3B2}"/>
              </a:ext>
            </a:extLst>
          </p:cNvPr>
          <p:cNvGraphicFramePr>
            <a:graphicFrameLocks noGrp="1"/>
          </p:cNvGraphicFramePr>
          <p:nvPr>
            <p:extLst>
              <p:ext uri="{D42A27DB-BD31-4B8C-83A1-F6EECF244321}">
                <p14:modId xmlns:p14="http://schemas.microsoft.com/office/powerpoint/2010/main" val="1110998230"/>
              </p:ext>
            </p:extLst>
          </p:nvPr>
        </p:nvGraphicFramePr>
        <p:xfrm>
          <a:off x="7025052" y="1572716"/>
          <a:ext cx="2716822" cy="2127738"/>
        </p:xfrm>
        <a:graphic>
          <a:graphicData uri="http://schemas.openxmlformats.org/drawingml/2006/table">
            <a:tbl>
              <a:tblPr/>
              <a:tblGrid>
                <a:gridCol w="2716822">
                  <a:extLst>
                    <a:ext uri="{9D8B030D-6E8A-4147-A177-3AD203B41FA5}">
                      <a16:colId xmlns:a16="http://schemas.microsoft.com/office/drawing/2014/main" val="3881916641"/>
                    </a:ext>
                  </a:extLst>
                </a:gridCol>
              </a:tblGrid>
              <a:tr h="2127738">
                <a:tc>
                  <a:txBody>
                    <a:bodyPr/>
                    <a:lstStyle/>
                    <a:p>
                      <a:pPr lvl="0"/>
                      <a:r>
                        <a:rPr lang="en-US" altLang="zh-CN" sz="1600" kern="1200" dirty="0">
                          <a:solidFill>
                            <a:schemeClr val="tx1"/>
                          </a:solidFill>
                          <a:effectLst/>
                          <a:latin typeface="+mn-lt"/>
                          <a:ea typeface="+mn-ea"/>
                          <a:cs typeface="+mn-cs"/>
                        </a:rPr>
                        <a:t>1</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小组成员缺乏对网站制作的项目经验</a:t>
                      </a:r>
                    </a:p>
                    <a:p>
                      <a:r>
                        <a:rPr lang="en-US" altLang="zh-CN" sz="1600" kern="1200" dirty="0">
                          <a:solidFill>
                            <a:schemeClr val="tx1"/>
                          </a:solidFill>
                          <a:effectLst/>
                          <a:latin typeface="+mn-lt"/>
                          <a:ea typeface="+mn-ea"/>
                          <a:cs typeface="+mn-cs"/>
                        </a:rPr>
                        <a:t>2</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在技术上，小组并不是非常的专业</a:t>
                      </a:r>
                      <a:endParaRPr lang="zh-CN" altLang="en-US"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15433872"/>
                  </a:ext>
                </a:extLst>
              </a:tr>
            </a:tbl>
          </a:graphicData>
        </a:graphic>
      </p:graphicFrame>
      <p:graphicFrame>
        <p:nvGraphicFramePr>
          <p:cNvPr id="25" name="表格 24">
            <a:extLst>
              <a:ext uri="{FF2B5EF4-FFF2-40B4-BE49-F238E27FC236}">
                <a16:creationId xmlns:a16="http://schemas.microsoft.com/office/drawing/2014/main" id="{A2D6F811-10D3-4771-9FD4-FC5783210491}"/>
              </a:ext>
            </a:extLst>
          </p:cNvPr>
          <p:cNvGraphicFramePr>
            <a:graphicFrameLocks noGrp="1"/>
          </p:cNvGraphicFramePr>
          <p:nvPr>
            <p:extLst>
              <p:ext uri="{D42A27DB-BD31-4B8C-83A1-F6EECF244321}">
                <p14:modId xmlns:p14="http://schemas.microsoft.com/office/powerpoint/2010/main" val="569733465"/>
              </p:ext>
            </p:extLst>
          </p:nvPr>
        </p:nvGraphicFramePr>
        <p:xfrm>
          <a:off x="4308230" y="4157654"/>
          <a:ext cx="2716822" cy="2529840"/>
        </p:xfrm>
        <a:graphic>
          <a:graphicData uri="http://schemas.openxmlformats.org/drawingml/2006/table">
            <a:tbl>
              <a:tblPr/>
              <a:tblGrid>
                <a:gridCol w="2716822">
                  <a:extLst>
                    <a:ext uri="{9D8B030D-6E8A-4147-A177-3AD203B41FA5}">
                      <a16:colId xmlns:a16="http://schemas.microsoft.com/office/drawing/2014/main" val="3881916641"/>
                    </a:ext>
                  </a:extLst>
                </a:gridCol>
              </a:tblGrid>
              <a:tr h="2524500">
                <a:tc>
                  <a:txBody>
                    <a:bodyPr/>
                    <a:lstStyle/>
                    <a:p>
                      <a:pPr lvl="0"/>
                      <a:r>
                        <a:rPr lang="en-US" altLang="zh-CN" sz="1600" kern="1200" dirty="0">
                          <a:solidFill>
                            <a:schemeClr val="tx1"/>
                          </a:solidFill>
                          <a:effectLst/>
                          <a:latin typeface="+mn-lt"/>
                          <a:ea typeface="+mn-ea"/>
                          <a:cs typeface="+mn-cs"/>
                        </a:rPr>
                        <a:t>1</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软件工程系列课程教学辅助网站在</a:t>
                      </a:r>
                      <a:r>
                        <a:rPr lang="en-US" altLang="zh-CN" sz="1600" kern="1200" dirty="0">
                          <a:solidFill>
                            <a:schemeClr val="tx1"/>
                          </a:solidFill>
                          <a:effectLst/>
                          <a:latin typeface="+mn-lt"/>
                          <a:ea typeface="+mn-ea"/>
                          <a:cs typeface="+mn-cs"/>
                        </a:rPr>
                        <a:t>ZUCC</a:t>
                      </a:r>
                      <a:r>
                        <a:rPr lang="zh-CN" altLang="zh-CN" sz="1600" kern="1200" dirty="0">
                          <a:solidFill>
                            <a:schemeClr val="tx1"/>
                          </a:solidFill>
                          <a:effectLst/>
                          <a:latin typeface="+mn-lt"/>
                          <a:ea typeface="+mn-ea"/>
                          <a:cs typeface="+mn-cs"/>
                        </a:rPr>
                        <a:t>并没有，需求量还是非常大的</a:t>
                      </a:r>
                    </a:p>
                    <a:p>
                      <a:pPr lvl="0"/>
                      <a:r>
                        <a:rPr lang="en-US" altLang="zh-CN" sz="1600" kern="1200" dirty="0">
                          <a:solidFill>
                            <a:schemeClr val="tx1"/>
                          </a:solidFill>
                          <a:effectLst/>
                          <a:latin typeface="+mn-lt"/>
                          <a:ea typeface="+mn-ea"/>
                          <a:cs typeface="+mn-cs"/>
                        </a:rPr>
                        <a:t>2</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随着学校的不断进步升级，学校会支持类似网站的开发来供学生学习</a:t>
                      </a:r>
                    </a:p>
                    <a:p>
                      <a:r>
                        <a:rPr lang="en-US" altLang="zh-CN" sz="1600" kern="1200" dirty="0">
                          <a:solidFill>
                            <a:schemeClr val="tx1"/>
                          </a:solidFill>
                          <a:effectLst/>
                          <a:latin typeface="+mn-lt"/>
                          <a:ea typeface="+mn-ea"/>
                          <a:cs typeface="+mn-cs"/>
                        </a:rPr>
                        <a:t>3</a:t>
                      </a:r>
                      <a:r>
                        <a:rPr lang="zh-CN" altLang="en-US" sz="1600" kern="1200" dirty="0">
                          <a:solidFill>
                            <a:schemeClr val="tx1"/>
                          </a:solidFill>
                          <a:effectLst/>
                          <a:latin typeface="+mn-lt"/>
                          <a:ea typeface="+mn-ea"/>
                          <a:cs typeface="+mn-cs"/>
                        </a:rPr>
                        <a:t>、</a:t>
                      </a:r>
                      <a:r>
                        <a:rPr lang="zh-CN" altLang="zh-CN" sz="1600" kern="1200" dirty="0">
                          <a:solidFill>
                            <a:schemeClr val="tx1"/>
                          </a:solidFill>
                          <a:effectLst/>
                          <a:latin typeface="+mn-lt"/>
                          <a:ea typeface="+mn-ea"/>
                          <a:cs typeface="+mn-cs"/>
                        </a:rPr>
                        <a:t>随着学校学生质量不断提高，会有相当大的一部分学生愿意利用类似网站去学习</a:t>
                      </a:r>
                      <a:endParaRPr lang="zh-CN" altLang="en-US"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15433872"/>
                  </a:ext>
                </a:extLst>
              </a:tr>
            </a:tbl>
          </a:graphicData>
        </a:graphic>
      </p:graphicFrame>
      <p:graphicFrame>
        <p:nvGraphicFramePr>
          <p:cNvPr id="26" name="表格 25">
            <a:extLst>
              <a:ext uri="{FF2B5EF4-FFF2-40B4-BE49-F238E27FC236}">
                <a16:creationId xmlns:a16="http://schemas.microsoft.com/office/drawing/2014/main" id="{BAF45338-837D-46FF-B687-44B6A2EC8789}"/>
              </a:ext>
            </a:extLst>
          </p:cNvPr>
          <p:cNvGraphicFramePr>
            <a:graphicFrameLocks noGrp="1"/>
          </p:cNvGraphicFramePr>
          <p:nvPr>
            <p:extLst>
              <p:ext uri="{D42A27DB-BD31-4B8C-83A1-F6EECF244321}">
                <p14:modId xmlns:p14="http://schemas.microsoft.com/office/powerpoint/2010/main" val="350446512"/>
              </p:ext>
            </p:extLst>
          </p:nvPr>
        </p:nvGraphicFramePr>
        <p:xfrm>
          <a:off x="7033844" y="4157654"/>
          <a:ext cx="2716822" cy="2515708"/>
        </p:xfrm>
        <a:graphic>
          <a:graphicData uri="http://schemas.openxmlformats.org/drawingml/2006/table">
            <a:tbl>
              <a:tblPr/>
              <a:tblGrid>
                <a:gridCol w="2716822">
                  <a:extLst>
                    <a:ext uri="{9D8B030D-6E8A-4147-A177-3AD203B41FA5}">
                      <a16:colId xmlns:a16="http://schemas.microsoft.com/office/drawing/2014/main" val="3881916641"/>
                    </a:ext>
                  </a:extLst>
                </a:gridCol>
              </a:tblGrid>
              <a:tr h="2515708">
                <a:tc>
                  <a:txBody>
                    <a:bodyPr/>
                    <a:lstStyle/>
                    <a:p>
                      <a:pPr lvl="0"/>
                      <a:r>
                        <a:rPr lang="en-US" altLang="zh-CN" sz="1800" kern="1200" dirty="0">
                          <a:solidFill>
                            <a:schemeClr val="tx1"/>
                          </a:solidFill>
                          <a:effectLst/>
                          <a:latin typeface="+mn-lt"/>
                          <a:ea typeface="+mn-ea"/>
                          <a:cs typeface="+mn-cs"/>
                        </a:rPr>
                        <a:t>1</a:t>
                      </a:r>
                      <a:r>
                        <a:rPr lang="zh-CN" altLang="en-US"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类似的教学辅助网站非常的多，功能也相当完备</a:t>
                      </a:r>
                    </a:p>
                    <a:p>
                      <a:r>
                        <a:rPr lang="en-US" altLang="zh-CN" sz="1800" kern="1200" dirty="0">
                          <a:solidFill>
                            <a:schemeClr val="tx1"/>
                          </a:solidFill>
                          <a:effectLst/>
                          <a:latin typeface="+mn-lt"/>
                          <a:ea typeface="+mn-ea"/>
                          <a:cs typeface="+mn-cs"/>
                        </a:rPr>
                        <a:t>2</a:t>
                      </a:r>
                      <a:r>
                        <a:rPr lang="zh-CN" altLang="en-US"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选择软件工程系列课程教学辅助网站课题的小组非常的多</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15433872"/>
                  </a:ext>
                </a:extLst>
              </a:tr>
            </a:tbl>
          </a:graphicData>
        </a:graphic>
      </p:graphicFrame>
    </p:spTree>
    <p:extLst>
      <p:ext uri="{BB962C8B-B14F-4D97-AF65-F5344CB8AC3E}">
        <p14:creationId xmlns:p14="http://schemas.microsoft.com/office/powerpoint/2010/main" val="359809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083543" y="1066817"/>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参</a:t>
            </a:r>
            <a:r>
              <a:rPr lang="zh-CN" sz="2800" b="1" dirty="0">
                <a:latin typeface="黑体"/>
                <a:ea typeface="黑体"/>
              </a:rPr>
              <a:t>考资料</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4" name="文本框 3">
            <a:extLst>
              <a:ext uri="{FF2B5EF4-FFF2-40B4-BE49-F238E27FC236}">
                <a16:creationId xmlns:a16="http://schemas.microsoft.com/office/drawing/2014/main" id="{8634053E-B68A-4495-976B-D3252AA2FBAE}"/>
              </a:ext>
            </a:extLst>
          </p:cNvPr>
          <p:cNvSpPr txBox="1"/>
          <p:nvPr/>
        </p:nvSpPr>
        <p:spPr>
          <a:xfrm>
            <a:off x="970138" y="2366295"/>
            <a:ext cx="1085900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dirty="0">
                <a:latin typeface="黑体" panose="02010609060101010101" pitchFamily="49" charset="-122"/>
                <a:ea typeface="黑体" panose="02010609060101010101" pitchFamily="49" charset="-122"/>
                <a:cs typeface="Segoe UI"/>
              </a:rPr>
              <a:t>[</a:t>
            </a:r>
            <a:r>
              <a:rPr lang="en-US" altLang="zh-CN" sz="2400" dirty="0">
                <a:latin typeface="黑体" panose="02010609060101010101" pitchFamily="49" charset="-122"/>
                <a:ea typeface="黑体" panose="02010609060101010101" pitchFamily="49" charset="-122"/>
                <a:cs typeface="Segoe UI"/>
              </a:rPr>
              <a:t>1</a:t>
            </a:r>
            <a:r>
              <a:rPr lang="zh-CN" sz="2400" dirty="0">
                <a:latin typeface="黑体" panose="02010609060101010101" pitchFamily="49" charset="-122"/>
                <a:ea typeface="黑体" panose="02010609060101010101" pitchFamily="49" charset="-122"/>
                <a:cs typeface="Segoe UI"/>
              </a:rPr>
              <a:t>] 张海藩,牟永敏.软件工程导论（第六版） </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[2] GB+T-8567-2006.</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计算机软件文档编制规范</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[3] GB/T19000—2008/ISO9000.</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质量管理体系</a:t>
            </a:r>
            <a:r>
              <a:rPr lang="en-US" altLang="zh-CN" sz="2400" dirty="0">
                <a:latin typeface="黑体" panose="02010609060101010101" pitchFamily="49" charset="-122"/>
                <a:ea typeface="黑体" panose="02010609060101010101" pitchFamily="49" charset="-122"/>
                <a:cs typeface="Segoe UI"/>
              </a:rPr>
              <a:t> </a:t>
            </a:r>
            <a:r>
              <a:rPr lang="zh-CN" altLang="en-US" sz="2400" dirty="0">
                <a:latin typeface="黑体" panose="02010609060101010101" pitchFamily="49" charset="-122"/>
                <a:ea typeface="黑体" panose="02010609060101010101" pitchFamily="49" charset="-122"/>
                <a:cs typeface="Segoe UI"/>
              </a:rPr>
              <a:t>基础和术语</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[4</a:t>
            </a:r>
            <a:r>
              <a:rPr lang="zh-CN" sz="2400" dirty="0">
                <a:latin typeface="黑体" panose="02010609060101010101" pitchFamily="49" charset="-122"/>
                <a:ea typeface="黑体" panose="02010609060101010101" pitchFamily="49" charset="-122"/>
                <a:cs typeface="Segoe UI"/>
              </a:rPr>
              <a:t>] 项目管理知识体系指南（PMBOK 指南)/项目管理协会</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[5</a:t>
            </a:r>
            <a:r>
              <a:rPr lang="zh-CN" sz="2400" dirty="0">
                <a:latin typeface="黑体" panose="02010609060101010101" pitchFamily="49" charset="-122"/>
                <a:ea typeface="黑体" panose="02010609060101010101" pitchFamily="49" charset="-122"/>
                <a:cs typeface="Segoe UI"/>
              </a:rPr>
              <a:t>] </a:t>
            </a:r>
            <a:r>
              <a:rPr lang="en-US" altLang="zh-CN" sz="2400" dirty="0">
                <a:latin typeface="黑体" panose="02010609060101010101" pitchFamily="49" charset="-122"/>
                <a:ea typeface="黑体" panose="02010609060101010101" pitchFamily="49" charset="-122"/>
                <a:cs typeface="Segoe UI"/>
              </a:rPr>
              <a:t>IT</a:t>
            </a:r>
            <a:r>
              <a:rPr lang="zh-CN" sz="2400" dirty="0">
                <a:latin typeface="黑体" panose="02010609060101010101" pitchFamily="49" charset="-122"/>
                <a:ea typeface="黑体" panose="02010609060101010101" pitchFamily="49" charset="-122"/>
                <a:cs typeface="Segoe UI"/>
              </a:rPr>
              <a:t>项目管理（原书第</a:t>
            </a:r>
            <a:r>
              <a:rPr lang="en-US" altLang="zh-CN" sz="2400" dirty="0">
                <a:latin typeface="黑体" panose="02010609060101010101" pitchFamily="49" charset="-122"/>
                <a:ea typeface="黑体" panose="02010609060101010101" pitchFamily="49" charset="-122"/>
                <a:cs typeface="Segoe UI"/>
              </a:rPr>
              <a:t>8</a:t>
            </a:r>
            <a:r>
              <a:rPr lang="zh-CN" sz="2400" dirty="0">
                <a:latin typeface="黑体" panose="02010609060101010101" pitchFamily="49" charset="-122"/>
                <a:ea typeface="黑体" panose="02010609060101010101" pitchFamily="49" charset="-122"/>
                <a:cs typeface="Segoe UI"/>
              </a:rPr>
              <a:t>版） [Software Project Management Fifth Edition]</a:t>
            </a:r>
          </a:p>
        </p:txBody>
      </p:sp>
    </p:spTree>
    <p:extLst>
      <p:ext uri="{BB962C8B-B14F-4D97-AF65-F5344CB8AC3E}">
        <p14:creationId xmlns:p14="http://schemas.microsoft.com/office/powerpoint/2010/main" val="331952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zh-CN" altLang="en-US" sz="5400" b="1" dirty="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solidFill>
                  <a:schemeClr val="bg1"/>
                </a:solidFill>
                <a:latin typeface="黑体" panose="02010609060101010101" pitchFamily="49" charset="-122"/>
                <a:ea typeface="黑体" panose="02010609060101010101" pitchFamily="49" charset="-122"/>
              </a:rPr>
              <a:t>    为了使本项目（软件工程系列课程教学辅助网站与</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端）有计划地开发，我们编写这份项目开发计划，为项目负责人提供一个框架，使之能合理地估算软件项目开发所需的资源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p>
        </p:txBody>
      </p:sp>
    </p:spTree>
    <p:extLst>
      <p:ext uri="{BB962C8B-B14F-4D97-AF65-F5344CB8AC3E}">
        <p14:creationId xmlns:p14="http://schemas.microsoft.com/office/powerpoint/2010/main" val="269897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2121319"/>
            <a:ext cx="8884666" cy="314736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a:extLst>
              <a:ext uri="{FF2B5EF4-FFF2-40B4-BE49-F238E27FC236}">
                <a16:creationId xmlns:a16="http://schemas.microsoft.com/office/drawing/2014/main" id="{DB2E92B2-82A1-486F-94E0-4123CEA832D5}"/>
              </a:ext>
            </a:extLst>
          </p:cNvPr>
          <p:cNvSpPr/>
          <p:nvPr/>
        </p:nvSpPr>
        <p:spPr>
          <a:xfrm>
            <a:off x="1526397" y="1332294"/>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id="{AD6B2878-1299-4978-901C-2ADFAA99F6D2}"/>
              </a:ext>
            </a:extLst>
          </p:cNvPr>
          <p:cNvSpPr txBox="1"/>
          <p:nvPr/>
        </p:nvSpPr>
        <p:spPr>
          <a:xfrm>
            <a:off x="1705573" y="2304708"/>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zh-CN" altLang="en-US" sz="2400" dirty="0">
                <a:solidFill>
                  <a:schemeClr val="bg1"/>
                </a:solidFill>
                <a:latin typeface="黑体" panose="02010609060101010101" pitchFamily="49" charset="-122"/>
                <a:ea typeface="黑体" panose="02010609060101010101" pitchFamily="49" charset="-122"/>
              </a:rPr>
              <a:t>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同时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a:t>
            </a:r>
            <a:r>
              <a:rPr lang="zh-CN" sz="2400" dirty="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0527" y="2037478"/>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id="{D0343E65-002E-4D84-B9F1-2FD15E34B2A8}"/>
              </a:ext>
            </a:extLst>
          </p:cNvPr>
          <p:cNvGraphicFramePr>
            <a:graphicFrameLocks noGrp="1"/>
          </p:cNvGraphicFramePr>
          <p:nvPr>
            <p:extLst>
              <p:ext uri="{D42A27DB-BD31-4B8C-83A1-F6EECF244321}">
                <p14:modId xmlns:p14="http://schemas.microsoft.com/office/powerpoint/2010/main" val="2053080867"/>
              </p:ext>
            </p:extLst>
          </p:nvPr>
        </p:nvGraphicFramePr>
        <p:xfrm>
          <a:off x="3141368" y="3370907"/>
          <a:ext cx="7868237" cy="1730141"/>
        </p:xfrm>
        <a:graphic>
          <a:graphicData uri="http://schemas.openxmlformats.org/drawingml/2006/table">
            <a:tbl>
              <a:tblPr firstRow="1" bandRow="1">
                <a:tableStyleId>{5C22544A-7EE6-4342-B048-85BDC9FD1C3A}</a:tableStyleId>
              </a:tblPr>
              <a:tblGrid>
                <a:gridCol w="1545795">
                  <a:extLst>
                    <a:ext uri="{9D8B030D-6E8A-4147-A177-3AD203B41FA5}">
                      <a16:colId xmlns:a16="http://schemas.microsoft.com/office/drawing/2014/main" val="3712362723"/>
                    </a:ext>
                  </a:extLst>
                </a:gridCol>
                <a:gridCol w="2395286">
                  <a:extLst>
                    <a:ext uri="{9D8B030D-6E8A-4147-A177-3AD203B41FA5}">
                      <a16:colId xmlns:a16="http://schemas.microsoft.com/office/drawing/2014/main" val="185670957"/>
                    </a:ext>
                  </a:extLst>
                </a:gridCol>
                <a:gridCol w="2380865">
                  <a:extLst>
                    <a:ext uri="{9D8B030D-6E8A-4147-A177-3AD203B41FA5}">
                      <a16:colId xmlns:a16="http://schemas.microsoft.com/office/drawing/2014/main" val="3638924083"/>
                    </a:ext>
                  </a:extLst>
                </a:gridCol>
                <a:gridCol w="1546291">
                  <a:extLst>
                    <a:ext uri="{9D8B030D-6E8A-4147-A177-3AD203B41FA5}">
                      <a16:colId xmlns:a16="http://schemas.microsoft.com/office/drawing/2014/main" val="2050755"/>
                    </a:ext>
                  </a:extLst>
                </a:gridCol>
              </a:tblGrid>
              <a:tr h="449981">
                <a:tc>
                  <a:txBody>
                    <a:bodyPr/>
                    <a:lstStyle/>
                    <a:p>
                      <a:pPr rtl="0" fontAlgn="base"/>
                      <a:r>
                        <a:rPr lang="zh-CN" altLang="en-US" sz="1800" dirty="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地址 </a:t>
                      </a:r>
                    </a:p>
                  </a:txBody>
                  <a:tcPr/>
                </a:tc>
                <a:extLst>
                  <a:ext uri="{0D108BD9-81ED-4DB2-BD59-A6C34878D82A}">
                    <a16:rowId xmlns:a16="http://schemas.microsoft.com/office/drawing/2014/main" val="3627334606"/>
                  </a:ext>
                </a:extLst>
              </a:tr>
              <a:tr h="562426">
                <a:tc>
                  <a:txBody>
                    <a:bodyPr/>
                    <a:lstStyle/>
                    <a:p>
                      <a:pPr rtl="0" fontAlgn="base"/>
                      <a:r>
                        <a:rPr lang="zh-CN" altLang="en-US" sz="1800" dirty="0">
                          <a:effectLst/>
                          <a:latin typeface="黑体" panose="02010609060101010101" pitchFamily="49" charset="-122"/>
                          <a:ea typeface="黑体" panose="02010609060101010101" pitchFamily="49" charset="-122"/>
                        </a:rPr>
                        <a:t>杨枨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13357102333 </a:t>
                      </a:r>
                    </a:p>
                  </a:txBody>
                  <a:tcPr/>
                </a:tc>
                <a:tc>
                  <a:txBody>
                    <a:bodyPr/>
                    <a:lstStyle/>
                    <a:p>
                      <a:pPr rtl="0" fontAlgn="base"/>
                      <a:r>
                        <a:rPr lang="en-US" sz="1800" dirty="0">
                          <a:effectLst/>
                          <a:latin typeface="黑体" panose="02010609060101010101" pitchFamily="49" charset="-122"/>
                          <a:ea typeface="黑体" panose="02010609060101010101" pitchFamily="49" charset="-122"/>
                        </a:rPr>
                        <a:t>yangc@zucc.edu.cn </a:t>
                      </a:r>
                    </a:p>
                  </a:txBody>
                  <a:tcPr/>
                </a:tc>
                <a:tc>
                  <a:txBody>
                    <a:bodyPr/>
                    <a:lstStyle/>
                    <a:p>
                      <a:pPr algn="ctr"/>
                      <a:r>
                        <a:rPr lang="zh-CN" altLang="zh-CN" sz="1800" kern="1200" dirty="0">
                          <a:solidFill>
                            <a:schemeClr val="dk1"/>
                          </a:solidFill>
                          <a:effectLst/>
                          <a:latin typeface="黑体" panose="02010609060101010101" pitchFamily="49" charset="-122"/>
                          <a:ea typeface="黑体" panose="02010609060101010101" pitchFamily="49" charset="-122"/>
                          <a:cs typeface="+mn-cs"/>
                        </a:rPr>
                        <a:t>理</a:t>
                      </a:r>
                      <a:r>
                        <a:rPr lang="zh-CN" altLang="en-US" sz="1800" kern="1200" dirty="0">
                          <a:solidFill>
                            <a:schemeClr val="dk1"/>
                          </a:solidFill>
                          <a:effectLst/>
                          <a:latin typeface="黑体" panose="02010609060101010101" pitchFamily="49" charset="-122"/>
                          <a:ea typeface="黑体" panose="02010609060101010101" pitchFamily="49" charset="-122"/>
                          <a:cs typeface="+mn-cs"/>
                        </a:rPr>
                        <a:t>四</a:t>
                      </a:r>
                      <a:r>
                        <a:rPr lang="zh-CN" altLang="zh-CN" sz="1800" kern="1200" dirty="0">
                          <a:solidFill>
                            <a:schemeClr val="dk1"/>
                          </a:solidFill>
                          <a:effectLst/>
                          <a:latin typeface="黑体" panose="02010609060101010101" pitchFamily="49" charset="-122"/>
                          <a:ea typeface="黑体" panose="02010609060101010101" pitchFamily="49" charset="-122"/>
                          <a:cs typeface="+mn-cs"/>
                        </a:rPr>
                        <a:t>系主任办公室</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204035"/>
                  </a:ext>
                </a:extLst>
              </a:tr>
              <a:tr h="449981">
                <a:tc>
                  <a:txBody>
                    <a:bodyPr/>
                    <a:lstStyle/>
                    <a:p>
                      <a:pPr rtl="0" fontAlgn="base"/>
                      <a:r>
                        <a:rPr lang="zh-CN" altLang="en-US" sz="1800">
                          <a:effectLst/>
                          <a:latin typeface="黑体" panose="02010609060101010101" pitchFamily="49" charset="-122"/>
                          <a:ea typeface="黑体" panose="02010609060101010101" pitchFamily="49" charset="-122"/>
                        </a:rPr>
                        <a:t>侯宏仑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13071858629 </a:t>
                      </a:r>
                    </a:p>
                  </a:txBody>
                  <a:tcPr/>
                </a:tc>
                <a:tc>
                  <a:txBody>
                    <a:bodyPr/>
                    <a:lstStyle/>
                    <a:p>
                      <a:pPr rtl="0" fontAlgn="base"/>
                      <a:r>
                        <a:rPr lang="en-US" sz="1800" dirty="0">
                          <a:effectLst/>
                          <a:latin typeface="黑体" panose="02010609060101010101" pitchFamily="49" charset="-122"/>
                          <a:ea typeface="黑体" panose="02010609060101010101" pitchFamily="49" charset="-122"/>
                        </a:rPr>
                        <a:t>ubilabs@zucc.edu.cn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理四</a:t>
                      </a:r>
                      <a:r>
                        <a:rPr lang="en-US" altLang="zh-CN" sz="1800" dirty="0">
                          <a:effectLst/>
                          <a:latin typeface="黑体" panose="02010609060101010101" pitchFamily="49" charset="-122"/>
                          <a:ea typeface="黑体" panose="02010609060101010101" pitchFamily="49" charset="-122"/>
                        </a:rPr>
                        <a:t>501</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618259107"/>
                  </a:ext>
                </a:extLst>
              </a:tr>
            </a:tbl>
          </a:graphicData>
        </a:graphic>
      </p:graphicFrame>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19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graphicFrame>
        <p:nvGraphicFramePr>
          <p:cNvPr id="12" name="表格 11">
            <a:extLst>
              <a:ext uri="{FF2B5EF4-FFF2-40B4-BE49-F238E27FC236}">
                <a16:creationId xmlns:a16="http://schemas.microsoft.com/office/drawing/2014/main" id="{A3110E1C-D94C-4D3B-AFDB-06EF0709811E}"/>
              </a:ext>
            </a:extLst>
          </p:cNvPr>
          <p:cNvGraphicFramePr>
            <a:graphicFrameLocks noGrp="1"/>
          </p:cNvGraphicFramePr>
          <p:nvPr>
            <p:extLst>
              <p:ext uri="{D42A27DB-BD31-4B8C-83A1-F6EECF244321}">
                <p14:modId xmlns:p14="http://schemas.microsoft.com/office/powerpoint/2010/main" val="1746288340"/>
              </p:ext>
            </p:extLst>
          </p:nvPr>
        </p:nvGraphicFramePr>
        <p:xfrm>
          <a:off x="830526" y="2536945"/>
          <a:ext cx="10867988" cy="3308315"/>
        </p:xfrm>
        <a:graphic>
          <a:graphicData uri="http://schemas.openxmlformats.org/drawingml/2006/table">
            <a:tbl>
              <a:tblPr firstRow="1" bandRow="1">
                <a:tableStyleId>{5C22544A-7EE6-4342-B048-85BDC9FD1C3A}</a:tableStyleId>
              </a:tblPr>
              <a:tblGrid>
                <a:gridCol w="1056331">
                  <a:extLst>
                    <a:ext uri="{9D8B030D-6E8A-4147-A177-3AD203B41FA5}">
                      <a16:colId xmlns:a16="http://schemas.microsoft.com/office/drawing/2014/main" val="206843288"/>
                    </a:ext>
                  </a:extLst>
                </a:gridCol>
                <a:gridCol w="885372">
                  <a:extLst>
                    <a:ext uri="{9D8B030D-6E8A-4147-A177-3AD203B41FA5}">
                      <a16:colId xmlns:a16="http://schemas.microsoft.com/office/drawing/2014/main" val="37705770"/>
                    </a:ext>
                  </a:extLst>
                </a:gridCol>
                <a:gridCol w="1567542">
                  <a:extLst>
                    <a:ext uri="{9D8B030D-6E8A-4147-A177-3AD203B41FA5}">
                      <a16:colId xmlns:a16="http://schemas.microsoft.com/office/drawing/2014/main" val="3512583209"/>
                    </a:ext>
                  </a:extLst>
                </a:gridCol>
                <a:gridCol w="2989943">
                  <a:extLst>
                    <a:ext uri="{9D8B030D-6E8A-4147-A177-3AD203B41FA5}">
                      <a16:colId xmlns:a16="http://schemas.microsoft.com/office/drawing/2014/main" val="970526418"/>
                    </a:ext>
                  </a:extLst>
                </a:gridCol>
                <a:gridCol w="1320800">
                  <a:extLst>
                    <a:ext uri="{9D8B030D-6E8A-4147-A177-3AD203B41FA5}">
                      <a16:colId xmlns:a16="http://schemas.microsoft.com/office/drawing/2014/main" val="3140019079"/>
                    </a:ext>
                  </a:extLst>
                </a:gridCol>
                <a:gridCol w="3048000">
                  <a:extLst>
                    <a:ext uri="{9D8B030D-6E8A-4147-A177-3AD203B41FA5}">
                      <a16:colId xmlns:a16="http://schemas.microsoft.com/office/drawing/2014/main" val="1549070902"/>
                    </a:ext>
                  </a:extLst>
                </a:gridCol>
              </a:tblGrid>
              <a:tr h="359646">
                <a:tc>
                  <a:txBody>
                    <a:bodyPr/>
                    <a:lstStyle/>
                    <a:p>
                      <a:pPr rtl="0" fontAlgn="base"/>
                      <a:r>
                        <a:rPr lang="zh-CN" altLang="en-US" sz="180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角色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地址 </a:t>
                      </a:r>
                    </a:p>
                  </a:txBody>
                  <a:tcPr/>
                </a:tc>
                <a:tc>
                  <a:txBody>
                    <a:bodyPr/>
                    <a:lstStyle/>
                    <a:p>
                      <a:pPr rtl="0" fontAlgn="base"/>
                      <a:r>
                        <a:rPr lang="en-US" altLang="zh-CN" sz="1800" dirty="0">
                          <a:effectLst/>
                          <a:latin typeface="黑体" panose="02010609060101010101" pitchFamily="49" charset="-122"/>
                          <a:ea typeface="黑体" panose="02010609060101010101" pitchFamily="49" charset="-122"/>
                        </a:rPr>
                        <a:t>GitHub</a:t>
                      </a:r>
                      <a:r>
                        <a:rPr lang="zh-CN" altLang="en-US" sz="1800" dirty="0">
                          <a:effectLst/>
                          <a:latin typeface="黑体" panose="02010609060101010101" pitchFamily="49" charset="-122"/>
                          <a:ea typeface="黑体" panose="02010609060101010101" pitchFamily="49" charset="-122"/>
                        </a:rPr>
                        <a:t>账号</a:t>
                      </a:r>
                    </a:p>
                  </a:txBody>
                  <a:tcPr/>
                </a:tc>
                <a:extLst>
                  <a:ext uri="{0D108BD9-81ED-4DB2-BD59-A6C34878D82A}">
                    <a16:rowId xmlns:a16="http://schemas.microsoft.com/office/drawing/2014/main" val="2278516806"/>
                  </a:ext>
                </a:extLst>
              </a:tr>
              <a:tr h="588511">
                <a:tc>
                  <a:txBody>
                    <a:bodyPr/>
                    <a:lstStyle/>
                    <a:p>
                      <a:pPr rtl="0" fontAlgn="base"/>
                      <a:r>
                        <a:rPr lang="zh-CN" altLang="en-US" sz="1800" dirty="0">
                          <a:effectLst/>
                          <a:latin typeface="黑体" panose="02010609060101010101" pitchFamily="49" charset="-122"/>
                          <a:ea typeface="黑体" panose="02010609060101010101" pitchFamily="49" charset="-122"/>
                        </a:rPr>
                        <a:t>黄叶轩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组长 </a:t>
                      </a:r>
                    </a:p>
                  </a:txBody>
                  <a:tcPr/>
                </a:tc>
                <a:tc>
                  <a:txBody>
                    <a:bodyPr/>
                    <a:lstStyle/>
                    <a:p>
                      <a:pPr rtl="0" fontAlgn="base"/>
                      <a:r>
                        <a:rPr lang="en-US" sz="1800">
                          <a:effectLst/>
                          <a:latin typeface="黑体" panose="02010609060101010101" pitchFamily="49" charset="-122"/>
                          <a:ea typeface="黑体" panose="02010609060101010101" pitchFamily="49" charset="-122"/>
                        </a:rPr>
                        <a:t>13588899102 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31601246@stu.zucc.edu.cn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2-210</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49429488"/>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陈俊仁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dirty="0">
                          <a:effectLst/>
                          <a:latin typeface="黑体" panose="02010609060101010101" pitchFamily="49" charset="-122"/>
                          <a:ea typeface="黑体" panose="02010609060101010101" pitchFamily="49" charset="-122"/>
                        </a:rPr>
                        <a:t>17376503405 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2-209</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534987555"/>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陈苏民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19967308296 </a:t>
                      </a:r>
                    </a:p>
                  </a:txBody>
                  <a:tcPr/>
                </a:tc>
                <a:tc>
                  <a:txBody>
                    <a:bodyPr/>
                    <a:lstStyle/>
                    <a:p>
                      <a:pPr rtl="0" fontAlgn="base"/>
                      <a:r>
                        <a:rPr lang="en-US" sz="1800">
                          <a:effectLst/>
                          <a:latin typeface="黑体" panose="02010609060101010101" pitchFamily="49" charset="-122"/>
                          <a:ea typeface="黑体" panose="02010609060101010101" pitchFamily="49" charset="-122"/>
                        </a:rPr>
                        <a:t>31602227@stu.zucc.edu.cn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1-124</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err="1">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585493461"/>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徐双铅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18094711647 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31601221@stu.zucc.edu.cn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2-206</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702638594"/>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吕迪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17306413358 </a:t>
                      </a:r>
                    </a:p>
                  </a:txBody>
                  <a:tcPr/>
                </a:tc>
                <a:tc>
                  <a:txBody>
                    <a:bodyPr/>
                    <a:lstStyle/>
                    <a:p>
                      <a:pPr rtl="0" fontAlgn="base"/>
                      <a:r>
                        <a:rPr lang="en-US" sz="1800">
                          <a:effectLst/>
                          <a:latin typeface="黑体" panose="02010609060101010101" pitchFamily="49" charset="-122"/>
                          <a:ea typeface="黑体" panose="02010609060101010101" pitchFamily="49" charset="-122"/>
                        </a:rPr>
                        <a:t>31504051@stu.zucc.edu.cn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求真</a:t>
                      </a:r>
                      <a:r>
                        <a:rPr lang="en-US" altLang="zh-CN" sz="1800" dirty="0">
                          <a:effectLst/>
                          <a:latin typeface="黑体" panose="02010609060101010101" pitchFamily="49" charset="-122"/>
                          <a:ea typeface="黑体" panose="02010609060101010101" pitchFamily="49" charset="-122"/>
                        </a:rPr>
                        <a:t>1-125</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3161198"/>
                  </a:ext>
                </a:extLst>
              </a:tr>
            </a:tbl>
          </a:graphicData>
        </a:graphic>
      </p:graphicFrame>
      <p:sp>
        <p:nvSpPr>
          <p:cNvPr id="14" name="矩形 13">
            <a:extLst>
              <a:ext uri="{FF2B5EF4-FFF2-40B4-BE49-F238E27FC236}">
                <a16:creationId xmlns:a16="http://schemas.microsoft.com/office/drawing/2014/main" id="{529B3EFB-AB91-4F4C-B7F9-F652D99D8093}"/>
              </a:ext>
            </a:extLst>
          </p:cNvPr>
          <p:cNvSpPr/>
          <p:nvPr/>
        </p:nvSpPr>
        <p:spPr>
          <a:xfrm>
            <a:off x="605074" y="1513527"/>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spTree>
    <p:extLst>
      <p:ext uri="{BB962C8B-B14F-4D97-AF65-F5344CB8AC3E}">
        <p14:creationId xmlns:p14="http://schemas.microsoft.com/office/powerpoint/2010/main" val="8496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id="{88599C5C-8D56-4329-AB54-C9A8B3A301D2}"/>
              </a:ext>
            </a:extLst>
          </p:cNvPr>
          <p:cNvGraphicFramePr>
            <a:graphicFrameLocks noGrp="1"/>
          </p:cNvGraphicFramePr>
          <p:nvPr>
            <p:extLst>
              <p:ext uri="{D42A27DB-BD31-4B8C-83A1-F6EECF244321}">
                <p14:modId xmlns:p14="http://schemas.microsoft.com/office/powerpoint/2010/main" val="208301855"/>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3617937172"/>
                    </a:ext>
                  </a:extLst>
                </a:gridCol>
                <a:gridCol w="4092732">
                  <a:extLst>
                    <a:ext uri="{9D8B030D-6E8A-4147-A177-3AD203B41FA5}">
                      <a16:colId xmlns:a16="http://schemas.microsoft.com/office/drawing/2014/main" val="1309073331"/>
                    </a:ext>
                  </a:extLst>
                </a:gridCol>
                <a:gridCol w="4092732">
                  <a:extLst>
                    <a:ext uri="{9D8B030D-6E8A-4147-A177-3AD203B41FA5}">
                      <a16:colId xmlns:a16="http://schemas.microsoft.com/office/drawing/2014/main" val="937147188"/>
                    </a:ext>
                  </a:extLst>
                </a:gridCol>
              </a:tblGrid>
              <a:tr h="592328">
                <a:tc>
                  <a:txBody>
                    <a:bodyPr/>
                    <a:lstStyle/>
                    <a:p>
                      <a:pPr rtl="0" fontAlgn="base"/>
                      <a:r>
                        <a:rPr lang="zh-CN" altLang="en-US" sz="1800" dirty="0">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val="1662377593"/>
                  </a:ext>
                </a:extLst>
              </a:tr>
              <a:tr h="603504">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学校网站安全管理部门 </a:t>
                      </a: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学校负责监督各网站的正常使用与信息安全部门。 </a:t>
                      </a:r>
                    </a:p>
                  </a:txBody>
                  <a:tcPr anchor="ctr"/>
                </a:tc>
                <a:extLst>
                  <a:ext uri="{0D108BD9-81ED-4DB2-BD59-A6C34878D82A}">
                    <a16:rowId xmlns:a16="http://schemas.microsoft.com/office/drawing/2014/main"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2422</Words>
  <Application>Microsoft Office PowerPoint</Application>
  <PresentationFormat>宽屏</PresentationFormat>
  <Paragraphs>619</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宋体</vt:lpstr>
      <vt:lpstr>Wingdings</vt:lpstr>
      <vt:lpstr>Arial</vt:lpstr>
      <vt:lpstr>Times New Roman</vt:lpstr>
      <vt:lpstr>黑体</vt:lpstr>
      <vt:lpstr>Gotham Rounded Medium</vt:lpstr>
      <vt:lpstr>Segoe UI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98</cp:revision>
  <dcterms:created xsi:type="dcterms:W3CDTF">2016-01-19T08:46:18Z</dcterms:created>
  <dcterms:modified xsi:type="dcterms:W3CDTF">2018-11-12T07:00:57Z</dcterms:modified>
</cp:coreProperties>
</file>