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0"/>
  </p:notesMasterIdLst>
  <p:sldIdLst>
    <p:sldId id="258" r:id="rId2"/>
    <p:sldId id="365" r:id="rId3"/>
    <p:sldId id="364" r:id="rId4"/>
    <p:sldId id="277" r:id="rId5"/>
    <p:sldId id="278" r:id="rId6"/>
    <p:sldId id="279" r:id="rId7"/>
    <p:sldId id="363" r:id="rId8"/>
    <p:sldId id="280" r:id="rId9"/>
    <p:sldId id="256" r:id="rId10"/>
    <p:sldId id="257" r:id="rId11"/>
    <p:sldId id="281" r:id="rId12"/>
    <p:sldId id="259" r:id="rId13"/>
    <p:sldId id="260" r:id="rId14"/>
    <p:sldId id="261" r:id="rId15"/>
    <p:sldId id="310" r:id="rId16"/>
    <p:sldId id="304" r:id="rId17"/>
    <p:sldId id="305" r:id="rId18"/>
    <p:sldId id="306" r:id="rId19"/>
    <p:sldId id="307" r:id="rId20"/>
    <p:sldId id="308" r:id="rId21"/>
    <p:sldId id="309" r:id="rId22"/>
    <p:sldId id="282" r:id="rId23"/>
    <p:sldId id="274" r:id="rId24"/>
    <p:sldId id="283" r:id="rId25"/>
    <p:sldId id="289" r:id="rId26"/>
    <p:sldId id="284" r:id="rId27"/>
    <p:sldId id="285" r:id="rId28"/>
    <p:sldId id="287" r:id="rId29"/>
    <p:sldId id="288" r:id="rId30"/>
    <p:sldId id="366" r:id="rId31"/>
    <p:sldId id="362"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61" r:id="rId45"/>
    <p:sldId id="276" r:id="rId46"/>
    <p:sldId id="311" r:id="rId47"/>
    <p:sldId id="360" r:id="rId48"/>
    <p:sldId id="312" r:id="rId49"/>
  </p:sldIdLst>
  <p:sldSz cx="12192000" cy="6858000"/>
  <p:notesSz cx="6858000" cy="9144000"/>
  <p:embeddedFontLst>
    <p:embeddedFont>
      <p:font typeface="等线" panose="02010600030101010101" pitchFamily="2" charset="-122"/>
      <p:regular r:id="rId51"/>
      <p:bold r:id="rId52"/>
    </p:embeddedFont>
    <p:embeddedFont>
      <p:font typeface="黑体" panose="02010609060101010101" pitchFamily="49" charset="-122"/>
      <p:regular r:id="rId53"/>
    </p:embeddedFont>
    <p:embeddedFont>
      <p:font typeface="华文楷体" panose="02010600040101010101" pitchFamily="2" charset="-122"/>
      <p:regular r:id="rId54"/>
    </p:embeddedFont>
    <p:embeddedFont>
      <p:font typeface="华文新魏" panose="02010800040101010101" pitchFamily="2" charset="-122"/>
      <p:regular r:id="rId55"/>
    </p:embeddedFont>
    <p:embeddedFont>
      <p:font typeface="微软雅黑" panose="020B0503020204020204" pitchFamily="34" charset="-122"/>
      <p:regular r:id="rId56"/>
      <p:bold r:id="rId5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4660"/>
  </p:normalViewPr>
  <p:slideViewPr>
    <p:cSldViewPr snapToGrid="0" showGuides="1">
      <p:cViewPr varScale="1">
        <p:scale>
          <a:sx n="111" d="100"/>
          <a:sy n="111" d="100"/>
        </p:scale>
        <p:origin x="756" y="114"/>
      </p:cViewPr>
      <p:guideLst>
        <p:guide orient="horz" pos="2137"/>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a:t>
            </a:fld>
            <a:endParaRPr lang="zh-CN" altLang="en-US"/>
          </a:p>
        </p:txBody>
      </p:sp>
    </p:spTree>
    <p:extLst>
      <p:ext uri="{BB962C8B-B14F-4D97-AF65-F5344CB8AC3E}">
        <p14:creationId xmlns:p14="http://schemas.microsoft.com/office/powerpoint/2010/main" val="759591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13</a:t>
            </a:fld>
            <a:endParaRPr lang="zh-CN" altLang="en-US"/>
          </a:p>
        </p:txBody>
      </p:sp>
    </p:spTree>
    <p:extLst>
      <p:ext uri="{BB962C8B-B14F-4D97-AF65-F5344CB8AC3E}">
        <p14:creationId xmlns:p14="http://schemas.microsoft.com/office/powerpoint/2010/main" val="287599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14</a:t>
            </a:fld>
            <a:endParaRPr lang="zh-CN" altLang="en-US"/>
          </a:p>
        </p:txBody>
      </p:sp>
    </p:spTree>
    <p:extLst>
      <p:ext uri="{BB962C8B-B14F-4D97-AF65-F5344CB8AC3E}">
        <p14:creationId xmlns:p14="http://schemas.microsoft.com/office/powerpoint/2010/main" val="3833323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24</a:t>
            </a:fld>
            <a:endParaRPr lang="zh-CN" altLang="en-US"/>
          </a:p>
        </p:txBody>
      </p:sp>
    </p:spTree>
    <p:extLst>
      <p:ext uri="{BB962C8B-B14F-4D97-AF65-F5344CB8AC3E}">
        <p14:creationId xmlns:p14="http://schemas.microsoft.com/office/powerpoint/2010/main" val="1850538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25</a:t>
            </a:fld>
            <a:endParaRPr lang="zh-CN" altLang="en-US"/>
          </a:p>
        </p:txBody>
      </p:sp>
    </p:spTree>
    <p:extLst>
      <p:ext uri="{BB962C8B-B14F-4D97-AF65-F5344CB8AC3E}">
        <p14:creationId xmlns:p14="http://schemas.microsoft.com/office/powerpoint/2010/main" val="1224691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26</a:t>
            </a:fld>
            <a:endParaRPr lang="zh-CN" altLang="en-US"/>
          </a:p>
        </p:txBody>
      </p:sp>
    </p:spTree>
    <p:extLst>
      <p:ext uri="{BB962C8B-B14F-4D97-AF65-F5344CB8AC3E}">
        <p14:creationId xmlns:p14="http://schemas.microsoft.com/office/powerpoint/2010/main" val="731783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27</a:t>
            </a:fld>
            <a:endParaRPr lang="zh-CN" altLang="en-US"/>
          </a:p>
        </p:txBody>
      </p:sp>
    </p:spTree>
    <p:extLst>
      <p:ext uri="{BB962C8B-B14F-4D97-AF65-F5344CB8AC3E}">
        <p14:creationId xmlns:p14="http://schemas.microsoft.com/office/powerpoint/2010/main" val="274504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28</a:t>
            </a:fld>
            <a:endParaRPr lang="zh-CN" altLang="en-US"/>
          </a:p>
        </p:txBody>
      </p:sp>
    </p:spTree>
    <p:extLst>
      <p:ext uri="{BB962C8B-B14F-4D97-AF65-F5344CB8AC3E}">
        <p14:creationId xmlns:p14="http://schemas.microsoft.com/office/powerpoint/2010/main" val="2939714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29</a:t>
            </a:fld>
            <a:endParaRPr lang="zh-CN" altLang="en-US"/>
          </a:p>
        </p:txBody>
      </p:sp>
    </p:spTree>
    <p:extLst>
      <p:ext uri="{BB962C8B-B14F-4D97-AF65-F5344CB8AC3E}">
        <p14:creationId xmlns:p14="http://schemas.microsoft.com/office/powerpoint/2010/main" val="4257446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30</a:t>
            </a:fld>
            <a:endParaRPr lang="zh-CN" altLang="en-US"/>
          </a:p>
        </p:txBody>
      </p:sp>
    </p:spTree>
    <p:extLst>
      <p:ext uri="{BB962C8B-B14F-4D97-AF65-F5344CB8AC3E}">
        <p14:creationId xmlns:p14="http://schemas.microsoft.com/office/powerpoint/2010/main" val="1552837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31</a:t>
            </a:fld>
            <a:endParaRPr lang="zh-CN" altLang="en-US"/>
          </a:p>
        </p:txBody>
      </p:sp>
    </p:spTree>
    <p:extLst>
      <p:ext uri="{BB962C8B-B14F-4D97-AF65-F5344CB8AC3E}">
        <p14:creationId xmlns:p14="http://schemas.microsoft.com/office/powerpoint/2010/main" val="427973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33</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34</a:t>
            </a:fld>
            <a:endParaRPr lang="zh-CN" altLang="en-US"/>
          </a:p>
        </p:txBody>
      </p:sp>
    </p:spTree>
    <p:extLst>
      <p:ext uri="{BB962C8B-B14F-4D97-AF65-F5344CB8AC3E}">
        <p14:creationId xmlns:p14="http://schemas.microsoft.com/office/powerpoint/2010/main" val="1180544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35</a:t>
            </a:fld>
            <a:endParaRPr lang="zh-CN" altLang="en-US"/>
          </a:p>
        </p:txBody>
      </p:sp>
    </p:spTree>
    <p:extLst>
      <p:ext uri="{BB962C8B-B14F-4D97-AF65-F5344CB8AC3E}">
        <p14:creationId xmlns:p14="http://schemas.microsoft.com/office/powerpoint/2010/main" val="2974387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36</a:t>
            </a:fld>
            <a:endParaRPr lang="zh-CN" altLang="en-US"/>
          </a:p>
        </p:txBody>
      </p:sp>
    </p:spTree>
    <p:extLst>
      <p:ext uri="{BB962C8B-B14F-4D97-AF65-F5344CB8AC3E}">
        <p14:creationId xmlns:p14="http://schemas.microsoft.com/office/powerpoint/2010/main" val="94015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37</a:t>
            </a:fld>
            <a:endParaRPr lang="zh-CN" altLang="en-US"/>
          </a:p>
        </p:txBody>
      </p:sp>
    </p:spTree>
    <p:extLst>
      <p:ext uri="{BB962C8B-B14F-4D97-AF65-F5344CB8AC3E}">
        <p14:creationId xmlns:p14="http://schemas.microsoft.com/office/powerpoint/2010/main" val="742545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38</a:t>
            </a:fld>
            <a:endParaRPr lang="zh-CN" altLang="en-US"/>
          </a:p>
        </p:txBody>
      </p:sp>
    </p:spTree>
    <p:extLst>
      <p:ext uri="{BB962C8B-B14F-4D97-AF65-F5344CB8AC3E}">
        <p14:creationId xmlns:p14="http://schemas.microsoft.com/office/powerpoint/2010/main" val="2922713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39</a:t>
            </a:fld>
            <a:endParaRPr lang="zh-CN" altLang="en-US"/>
          </a:p>
        </p:txBody>
      </p:sp>
    </p:spTree>
    <p:extLst>
      <p:ext uri="{BB962C8B-B14F-4D97-AF65-F5344CB8AC3E}">
        <p14:creationId xmlns:p14="http://schemas.microsoft.com/office/powerpoint/2010/main" val="2773675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40</a:t>
            </a:fld>
            <a:endParaRPr lang="zh-CN" altLang="en-US"/>
          </a:p>
        </p:txBody>
      </p:sp>
    </p:spTree>
    <p:extLst>
      <p:ext uri="{BB962C8B-B14F-4D97-AF65-F5344CB8AC3E}">
        <p14:creationId xmlns:p14="http://schemas.microsoft.com/office/powerpoint/2010/main" val="1225072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41</a:t>
            </a:fld>
            <a:endParaRPr lang="zh-CN" altLang="en-US"/>
          </a:p>
        </p:txBody>
      </p:sp>
    </p:spTree>
    <p:extLst>
      <p:ext uri="{BB962C8B-B14F-4D97-AF65-F5344CB8AC3E}">
        <p14:creationId xmlns:p14="http://schemas.microsoft.com/office/powerpoint/2010/main" val="1643341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42</a:t>
            </a:fld>
            <a:endParaRPr lang="zh-CN" altLang="en-US"/>
          </a:p>
        </p:txBody>
      </p:sp>
    </p:spTree>
    <p:extLst>
      <p:ext uri="{BB962C8B-B14F-4D97-AF65-F5344CB8AC3E}">
        <p14:creationId xmlns:p14="http://schemas.microsoft.com/office/powerpoint/2010/main" val="842809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43</a:t>
            </a:fld>
            <a:endParaRPr lang="zh-CN" altLang="en-US"/>
          </a:p>
        </p:txBody>
      </p:sp>
    </p:spTree>
    <p:extLst>
      <p:ext uri="{BB962C8B-B14F-4D97-AF65-F5344CB8AC3E}">
        <p14:creationId xmlns:p14="http://schemas.microsoft.com/office/powerpoint/2010/main" val="2011218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44</a:t>
            </a:fld>
            <a:endParaRPr lang="zh-CN" altLang="en-US"/>
          </a:p>
        </p:txBody>
      </p:sp>
    </p:spTree>
    <p:extLst>
      <p:ext uri="{BB962C8B-B14F-4D97-AF65-F5344CB8AC3E}">
        <p14:creationId xmlns:p14="http://schemas.microsoft.com/office/powerpoint/2010/main" val="24197415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47</a:t>
            </a:fld>
            <a:endParaRPr lang="zh-CN" altLang="en-US"/>
          </a:p>
        </p:txBody>
      </p:sp>
    </p:spTree>
    <p:extLst>
      <p:ext uri="{BB962C8B-B14F-4D97-AF65-F5344CB8AC3E}">
        <p14:creationId xmlns:p14="http://schemas.microsoft.com/office/powerpoint/2010/main" val="340061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3763005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抛弃型原型：开发人员在创建可抛弃原型时，会忽略成品软件的构建技术，相比健壮性，可靠性，性能以及长期可维护性，可抛弃型原型更注重快速实现及快速修改。因此千万不可以将可抛弃原型中的低质量代码移植到产品系统中。千万不要把可抛弃原型搞得过于详细复杂。</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9</a:t>
            </a:fld>
            <a:endParaRPr lang="zh-CN" altLang="en-US"/>
          </a:p>
        </p:txBody>
      </p:sp>
    </p:spTree>
    <p:extLst>
      <p:ext uri="{BB962C8B-B14F-4D97-AF65-F5344CB8AC3E}">
        <p14:creationId xmlns:p14="http://schemas.microsoft.com/office/powerpoint/2010/main" val="381193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上面</a:t>
            </a:r>
            <a:r>
              <a:rPr lang="en-US" altLang="zh-CN" dirty="0"/>
              <a:t>PPT</a:t>
            </a:r>
            <a:r>
              <a:rPr lang="zh-CN" altLang="en-US" dirty="0"/>
              <a:t>讲完念这里：开发人员必须重视软件架构和稳健的设计原则。整个产品由一系列对原型进行周期性演化累计而获得的，这样的原型能够快速将可用的功能交付给用户。</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10</a:t>
            </a:fld>
            <a:endParaRPr lang="zh-CN" altLang="en-US"/>
          </a:p>
        </p:txBody>
      </p:sp>
    </p:spTree>
    <p:extLst>
      <p:ext uri="{BB962C8B-B14F-4D97-AF65-F5344CB8AC3E}">
        <p14:creationId xmlns:p14="http://schemas.microsoft.com/office/powerpoint/2010/main" val="2707694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或者想优化算法时，评估预期数据库的模式时，确认云解决方案的稳健性或是测试时间需求时，可以创建概念证明原型</a:t>
            </a:r>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11</a:t>
            </a:fld>
            <a:endParaRPr lang="zh-CN" altLang="en-US"/>
          </a:p>
        </p:txBody>
      </p:sp>
    </p:spTree>
    <p:extLst>
      <p:ext uri="{BB962C8B-B14F-4D97-AF65-F5344CB8AC3E}">
        <p14:creationId xmlns:p14="http://schemas.microsoft.com/office/powerpoint/2010/main" val="77793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12</a:t>
            </a:fld>
            <a:endParaRPr lang="zh-CN" altLang="en-US"/>
          </a:p>
        </p:txBody>
      </p:sp>
    </p:spTree>
    <p:extLst>
      <p:ext uri="{BB962C8B-B14F-4D97-AF65-F5344CB8AC3E}">
        <p14:creationId xmlns:p14="http://schemas.microsoft.com/office/powerpoint/2010/main" val="2943586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6873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link.zhihu.com/?target=http://www.mockplus.com/?utm_source%3Dpromote%26utm_medium%3Dclick%26utm_campaign%3Dbecky" TargetMode="External"/><Relationship Id="rId4" Type="http://schemas.openxmlformats.org/officeDocument/2006/relationships/hyperlink" Target="https://link.zhihu.com/?target=https://www.mockplus.c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link.zhihu.com/?target=http://www.mockplus.com/?utm_source%3Dpromote%26utm_medium%3Dclick%26utm_campaign%3Dbecky" TargetMode="External"/><Relationship Id="rId5" Type="http://schemas.openxmlformats.org/officeDocument/2006/relationships/hyperlink" Target="https://link.zhihu.com/?target=https://www.justinmind.com/support/wireframe-template-styles-and-fonts/" TargetMode="External"/><Relationship Id="rId4" Type="http://schemas.openxmlformats.org/officeDocument/2006/relationships/image" Target="file:///C:\Users\YOUKI\Pictures\Saved%20Pictures\timg.gi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baike.baidu.com/item/%E4%BA%BA%E6%9C%BA%E4%BA%A4%E4%BA%92%E6%8A%80%E6%9C%AF/10508975?fr=aladdin"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 Id="rId6" Type="http://schemas.openxmlformats.org/officeDocument/2006/relationships/hyperlink" Target="http://www.shui-mai.com/jiemianyuanxingshishenme/" TargetMode="External"/><Relationship Id="rId5" Type="http://schemas.openxmlformats.org/officeDocument/2006/relationships/hyperlink" Target="https://blog.csdn.net/htx_helloworld/article/details/39647517" TargetMode="External"/><Relationship Id="rId4" Type="http://schemas.openxmlformats.org/officeDocument/2006/relationships/hyperlink" Target="https://baike.baidu.com/item/%E4%BA%BA%E6%9C%BA%E7%95%8C%E9%9D%A2/3476588"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enku.baidu.com/view/020000d629ea81c758f5f61fb7360b4c2e3f2ad9.html%20--2018/11/4"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5746298" y="28502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小组：</a:t>
            </a:r>
            <a:r>
              <a:rPr lang="en-US" altLang="zh-CN" dirty="0"/>
              <a:t>G15</a:t>
            </a:r>
          </a:p>
          <a:p>
            <a:pPr algn="ctr"/>
            <a:r>
              <a:rPr lang="zh-CN" altLang="en-US" dirty="0"/>
              <a:t>成员：黄叶轩、陈俊仁、陈苏民、吕迪、徐双铅</a:t>
            </a:r>
          </a:p>
        </p:txBody>
      </p:sp>
      <p:sp>
        <p:nvSpPr>
          <p:cNvPr id="9" name="任意多边形 8"/>
          <p:cNvSpPr/>
          <p:nvPr/>
        </p:nvSpPr>
        <p:spPr>
          <a:xfrm>
            <a:off x="0"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108022" y="106746"/>
            <a:ext cx="4490332" cy="830997"/>
          </a:xfrm>
          <a:prstGeom prst="rect">
            <a:avLst/>
          </a:prstGeom>
        </p:spPr>
        <p:txBody>
          <a:bodyPr wrap="none">
            <a:spAutoFit/>
          </a:bodyPr>
          <a:lstStyle/>
          <a:p>
            <a:r>
              <a:rPr lang="en-US" altLang="zh-CN" sz="4800" dirty="0"/>
              <a:t>UML</a:t>
            </a:r>
            <a:r>
              <a:rPr lang="zh-CN" altLang="en-US" sz="4800" dirty="0"/>
              <a:t>基础介绍二</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6" name="矩形 5">
            <a:extLst>
              <a:ext uri="{FF2B5EF4-FFF2-40B4-BE49-F238E27FC236}">
                <a16:creationId xmlns:a16="http://schemas.microsoft.com/office/drawing/2014/main" id="{9FC5DA49-327E-482A-B75D-E8985D0F7450}"/>
              </a:ext>
            </a:extLst>
          </p:cNvPr>
          <p:cNvSpPr/>
          <p:nvPr/>
        </p:nvSpPr>
        <p:spPr>
          <a:xfrm>
            <a:off x="3205328" y="1570238"/>
            <a:ext cx="6340197" cy="1323439"/>
          </a:xfrm>
          <a:prstGeom prst="rect">
            <a:avLst/>
          </a:prstGeom>
        </p:spPr>
        <p:txBody>
          <a:bodyPr wrap="none">
            <a:spAutoFit/>
          </a:bodyPr>
          <a:lstStyle/>
          <a:p>
            <a:r>
              <a:rPr lang="zh-CN" altLang="en-US" sz="8000" b="1" i="1" dirty="0"/>
              <a:t>界面原型介绍</a:t>
            </a:r>
          </a:p>
        </p:txBody>
      </p: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6647974"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演化型原型：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随着时间的推移，会为增量构建产品提供</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一个稳固的架构基础，比如敏捷原型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3749174"/>
            <a:ext cx="8494633" cy="461665"/>
          </a:xfrm>
          <a:prstGeom prst="rect">
            <a:avLst/>
          </a:prstGeom>
        </p:spPr>
        <p:txBody>
          <a:bodyPr wrap="none" anchor="t">
            <a:spAutoFit/>
          </a:bodyPr>
          <a:lstStyle/>
          <a:p>
            <a:pPr>
              <a:defRPr/>
            </a:pPr>
            <a:r>
              <a:rPr lang="zh-CN" altLang="en-US" sz="2400" dirty="0"/>
              <a:t>演化型模型一开始就要考虑到</a:t>
            </a:r>
            <a:r>
              <a:rPr lang="zh-CN" altLang="en-US" sz="2400" dirty="0">
                <a:solidFill>
                  <a:srgbClr val="FF0000"/>
                </a:solidFill>
              </a:rPr>
              <a:t>健壮性</a:t>
            </a:r>
            <a:r>
              <a:rPr lang="zh-CN" altLang="en-US" sz="2400" dirty="0"/>
              <a:t>，写产品级质量的代码。</a:t>
            </a:r>
            <a:endParaRPr lang="en-US" altLang="zh-CN" sz="2400" dirty="0"/>
          </a:p>
        </p:txBody>
      </p:sp>
      <p:sp>
        <p:nvSpPr>
          <p:cNvPr id="7" name="矩形 6"/>
          <p:cNvSpPr/>
          <p:nvPr/>
        </p:nvSpPr>
        <p:spPr>
          <a:xfrm>
            <a:off x="559162" y="4825941"/>
            <a:ext cx="10956846" cy="461665"/>
          </a:xfrm>
          <a:prstGeom prst="rect">
            <a:avLst/>
          </a:prstGeom>
        </p:spPr>
        <p:txBody>
          <a:bodyPr wrap="none" anchor="t">
            <a:spAutoFit/>
          </a:bodyPr>
          <a:lstStyle/>
          <a:p>
            <a:pPr>
              <a:defRPr/>
            </a:pPr>
            <a:r>
              <a:rPr lang="zh-CN" altLang="en-US" sz="2400" dirty="0"/>
              <a:t>这也使得模拟相同的系统功能时，创建演化模型比创建抛弃型原型花费</a:t>
            </a:r>
            <a:r>
              <a:rPr lang="zh-CN" altLang="en-US" sz="2400" dirty="0">
                <a:solidFill>
                  <a:srgbClr val="FF0000"/>
                </a:solidFill>
              </a:rPr>
              <a:t>更长时间</a:t>
            </a:r>
            <a:endParaRPr lang="en-US" altLang="zh-CN" sz="2400" dirty="0">
              <a:solidFill>
                <a:srgbClr val="FF0000"/>
              </a:solidFill>
            </a:endParaRPr>
          </a:p>
        </p:txBody>
      </p:sp>
    </p:spTree>
    <p:extLst>
      <p:ext uri="{BB962C8B-B14F-4D97-AF65-F5344CB8AC3E}">
        <p14:creationId xmlns:p14="http://schemas.microsoft.com/office/powerpoint/2010/main" val="1532507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概念证明原型：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在所有技术服务层次上从用户界面实现一部分应用功能。</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342934" y="3279930"/>
            <a:ext cx="5791970" cy="461665"/>
          </a:xfrm>
          <a:prstGeom prst="rect">
            <a:avLst/>
          </a:prstGeom>
        </p:spPr>
        <p:txBody>
          <a:bodyPr wrap="none" anchor="t">
            <a:spAutoFit/>
          </a:bodyPr>
          <a:lstStyle/>
          <a:p>
            <a:pPr>
              <a:defRPr/>
            </a:pPr>
            <a:r>
              <a:rPr lang="zh-CN" altLang="en-US" sz="2400" dirty="0"/>
              <a:t>概念证明原型的运作方式与真实系统</a:t>
            </a:r>
            <a:r>
              <a:rPr lang="zh-CN" altLang="en-US" sz="2400" dirty="0">
                <a:solidFill>
                  <a:srgbClr val="FF0000"/>
                </a:solidFill>
              </a:rPr>
              <a:t>相似</a:t>
            </a:r>
            <a:endParaRPr lang="en-US" altLang="zh-CN" sz="2400" dirty="0">
              <a:solidFill>
                <a:srgbClr val="FF0000"/>
              </a:solidFill>
            </a:endParaRPr>
          </a:p>
        </p:txBody>
      </p:sp>
      <p:sp>
        <p:nvSpPr>
          <p:cNvPr id="7" name="矩形 6"/>
          <p:cNvSpPr/>
          <p:nvPr/>
        </p:nvSpPr>
        <p:spPr>
          <a:xfrm>
            <a:off x="1226820" y="4492112"/>
            <a:ext cx="10033516" cy="461665"/>
          </a:xfrm>
          <a:prstGeom prst="rect">
            <a:avLst/>
          </a:prstGeom>
        </p:spPr>
        <p:txBody>
          <a:bodyPr wrap="none" anchor="t">
            <a:spAutoFit/>
          </a:bodyPr>
          <a:lstStyle/>
          <a:p>
            <a:pPr>
              <a:defRPr/>
            </a:pPr>
            <a:r>
              <a:rPr lang="zh-CN" altLang="en-US" sz="2400" dirty="0"/>
              <a:t>因为它触及系统实现的</a:t>
            </a:r>
            <a:r>
              <a:rPr lang="zh-CN" altLang="en-US" sz="2400" dirty="0">
                <a:solidFill>
                  <a:srgbClr val="FF0000"/>
                </a:solidFill>
              </a:rPr>
              <a:t>所有层次</a:t>
            </a:r>
            <a:r>
              <a:rPr lang="zh-CN" altLang="en-US" sz="2400" dirty="0"/>
              <a:t>，不能确定预期架构方法是否合理可行</a:t>
            </a:r>
            <a:endParaRPr lang="en-US" altLang="zh-CN" sz="2400" dirty="0">
              <a:solidFill>
                <a:srgbClr val="FF0000"/>
              </a:solidFill>
            </a:endParaRPr>
          </a:p>
        </p:txBody>
      </p:sp>
    </p:spTree>
    <p:extLst>
      <p:ext uri="{BB962C8B-B14F-4D97-AF65-F5344CB8AC3E}">
        <p14:creationId xmlns:p14="http://schemas.microsoft.com/office/powerpoint/2010/main" val="485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9110186" cy="2308324"/>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黑体" panose="02010609060101010101" pitchFamily="49" charset="-122"/>
                <a:ea typeface="黑体" panose="02010609060101010101" pitchFamily="49" charset="-122"/>
              </a:rPr>
              <a:t>实物原型：</a:t>
            </a:r>
            <a:endParaRPr lang="en-US" altLang="zh-CN" sz="240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又称“水平原型”。</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实物模型重点关注</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，意味着它实际上没有实现行为，</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只是展示了一些</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屏幕的一些表现形式以及其之间的导航。</a:t>
            </a:r>
          </a:p>
        </p:txBody>
      </p:sp>
      <p:sp>
        <p:nvSpPr>
          <p:cNvPr id="11" name="矩形 10"/>
          <p:cNvSpPr/>
          <p:nvPr/>
        </p:nvSpPr>
        <p:spPr>
          <a:xfrm>
            <a:off x="1081677" y="5642156"/>
            <a:ext cx="10649069" cy="461665"/>
          </a:xfrm>
          <a:prstGeom prst="rect">
            <a:avLst/>
          </a:prstGeom>
        </p:spPr>
        <p:txBody>
          <a:bodyPr wrap="none" anchor="t">
            <a:spAutoFit/>
          </a:bodyPr>
          <a:lstStyle/>
          <a:p>
            <a:r>
              <a:rPr lang="zh-CN" altLang="en-US" sz="2400" dirty="0"/>
              <a:t>但在有些时候，用户可能只看到一条消息，或者发现一些控件没有任何功能。</a:t>
            </a:r>
            <a:endParaRPr lang="en-US" altLang="zh-CN" sz="2400" dirty="0"/>
          </a:p>
        </p:txBody>
      </p:sp>
      <p:sp>
        <p:nvSpPr>
          <p:cNvPr id="7" name="矩形 6"/>
          <p:cNvSpPr/>
          <p:nvPr/>
        </p:nvSpPr>
        <p:spPr>
          <a:xfrm>
            <a:off x="1081677" y="4409745"/>
            <a:ext cx="9417963" cy="830997"/>
          </a:xfrm>
          <a:prstGeom prst="rect">
            <a:avLst/>
          </a:prstGeom>
        </p:spPr>
        <p:txBody>
          <a:bodyPr wrap="none" anchor="t">
            <a:spAutoFit/>
          </a:bodyPr>
          <a:lstStyle/>
          <a:p>
            <a:r>
              <a:rPr lang="zh-CN" altLang="en-US" sz="2400" dirty="0"/>
              <a:t>实物模型可以展示用户可用的功能选项，</a:t>
            </a:r>
            <a:endParaRPr lang="en-US" altLang="zh-CN" sz="2400" dirty="0"/>
          </a:p>
          <a:p>
            <a:r>
              <a:rPr lang="zh-CN" altLang="en-US" sz="2400" dirty="0"/>
              <a:t>用户界面的外观和感觉（颜色，布局，图形，控件）还有导航结构</a:t>
            </a:r>
            <a:endParaRPr lang="en-US" altLang="zh-CN" sz="2400" dirty="0"/>
          </a:p>
        </p:txBody>
      </p:sp>
    </p:spTree>
    <p:extLst>
      <p:ext uri="{BB962C8B-B14F-4D97-AF65-F5344CB8AC3E}">
        <p14:creationId xmlns:p14="http://schemas.microsoft.com/office/powerpoint/2010/main" val="56796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7263527"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纸上原型：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能帮助我们探究一个要实现的系统的部分外观</a:t>
            </a:r>
            <a:endParaRPr lang="en-US" altLang="zh-CN" sz="2400" dirty="0">
              <a:latin typeface="微软雅黑" panose="020B0503020204020204" pitchFamily="34" charset="-122"/>
              <a:ea typeface="微软雅黑" panose="020B0503020204020204" pitchFamily="34" charset="-122"/>
            </a:endParaRPr>
          </a:p>
        </p:txBody>
      </p:sp>
      <p:sp>
        <p:nvSpPr>
          <p:cNvPr id="7" name="矩形 6"/>
          <p:cNvSpPr/>
          <p:nvPr/>
        </p:nvSpPr>
        <p:spPr>
          <a:xfrm>
            <a:off x="1081677" y="3855748"/>
            <a:ext cx="5724644" cy="461665"/>
          </a:xfrm>
          <a:prstGeom prst="rect">
            <a:avLst/>
          </a:prstGeom>
        </p:spPr>
        <p:txBody>
          <a:bodyPr wrap="none" anchor="t">
            <a:spAutoFit/>
          </a:bodyPr>
          <a:lstStyle/>
          <a:p>
            <a:r>
              <a:rPr lang="zh-CN" altLang="en-US" sz="2400" dirty="0"/>
              <a:t>纸上原型设计的工具简单，可以快速迭代</a:t>
            </a:r>
          </a:p>
        </p:txBody>
      </p:sp>
    </p:spTree>
    <p:extLst>
      <p:ext uri="{BB962C8B-B14F-4D97-AF65-F5344CB8AC3E}">
        <p14:creationId xmlns:p14="http://schemas.microsoft.com/office/powerpoint/2010/main" val="278387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1740521" y="2491819"/>
            <a:ext cx="8258992"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电子原型：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用一些专业的原型工具来创建原型，比如 </a:t>
            </a:r>
            <a:r>
              <a:rPr lang="en-US" altLang="zh-CN" sz="2400" dirty="0">
                <a:latin typeface="微软雅黑" panose="020B0503020204020204" pitchFamily="34" charset="-122"/>
                <a:ea typeface="微软雅黑" panose="020B0503020204020204" pitchFamily="34" charset="-122"/>
              </a:rPr>
              <a:t>RP</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Visio </a:t>
            </a:r>
            <a:r>
              <a:rPr lang="zh-CN" altLang="en-US" sz="2400" dirty="0">
                <a:latin typeface="微软雅黑" panose="020B0503020204020204" pitchFamily="34" charset="-122"/>
                <a:ea typeface="微软雅黑" panose="020B0503020204020204" pitchFamily="34" charset="-122"/>
              </a:rPr>
              <a:t>等，这样的工具可以轻松实现并修改 </a:t>
            </a:r>
            <a:r>
              <a:rPr lang="en-US" altLang="zh-CN" sz="2400" dirty="0">
                <a:latin typeface="微软雅黑" panose="020B0503020204020204" pitchFamily="34" charset="-122"/>
                <a:ea typeface="微软雅黑" panose="020B0503020204020204" pitchFamily="34" charset="-122"/>
              </a:rPr>
              <a:t>UI </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660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109639"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用户界面设计原则介绍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81942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5" name="文本框 4"/>
          <p:cNvSpPr txBox="1"/>
          <p:nvPr/>
        </p:nvSpPr>
        <p:spPr>
          <a:xfrm>
            <a:off x="1548765" y="1106805"/>
            <a:ext cx="5782310" cy="521970"/>
          </a:xfrm>
          <a:prstGeom prst="rect">
            <a:avLst/>
          </a:prstGeom>
          <a:noFill/>
        </p:spPr>
        <p:txBody>
          <a:bodyPr wrap="none" rtlCol="0" anchor="t">
            <a:spAutoFit/>
          </a:bodyPr>
          <a:lstStyle/>
          <a:p>
            <a:r>
              <a:rPr lang="en-US" altLang="zh-CN" sz="2800" dirty="0">
                <a:solidFill>
                  <a:schemeClr val="tx1"/>
                </a:solidFill>
                <a:uFillTx/>
                <a:ea typeface="华文新魏" panose="02010800040101010101" charset="-122"/>
                <a:sym typeface="+mn-ea"/>
              </a:rPr>
              <a:t>1.</a:t>
            </a:r>
            <a:r>
              <a:rPr lang="zh-CN" altLang="en-US" sz="2800" dirty="0">
                <a:solidFill>
                  <a:schemeClr val="tx1"/>
                </a:solidFill>
                <a:uFillTx/>
                <a:ea typeface="华文新魏" panose="02010800040101010101" charset="-122"/>
                <a:sym typeface="+mn-ea"/>
              </a:rPr>
              <a:t>以用户为中心，界面遵循用户行为</a:t>
            </a:r>
          </a:p>
        </p:txBody>
      </p:sp>
      <p:pic>
        <p:nvPicPr>
          <p:cNvPr id="6" name="图片 5"/>
          <p:cNvPicPr>
            <a:picLocks noChangeAspect="1"/>
          </p:cNvPicPr>
          <p:nvPr/>
        </p:nvPicPr>
        <p:blipFill>
          <a:blip r:embed="rId2"/>
          <a:stretch>
            <a:fillRect/>
          </a:stretch>
        </p:blipFill>
        <p:spPr>
          <a:xfrm>
            <a:off x="1548765" y="2661285"/>
            <a:ext cx="6015990" cy="4010660"/>
          </a:xfrm>
          <a:prstGeom prst="rect">
            <a:avLst/>
          </a:prstGeom>
        </p:spPr>
      </p:pic>
      <p:sp>
        <p:nvSpPr>
          <p:cNvPr id="23" name="文本框 22"/>
          <p:cNvSpPr txBox="1"/>
          <p:nvPr/>
        </p:nvSpPr>
        <p:spPr>
          <a:xfrm>
            <a:off x="1670050" y="1791335"/>
            <a:ext cx="7790180" cy="645160"/>
          </a:xfrm>
          <a:prstGeom prst="rect">
            <a:avLst/>
          </a:prstGeom>
          <a:noFill/>
        </p:spPr>
        <p:txBody>
          <a:bodyPr wrap="square" rtlCol="0">
            <a:spAutoFit/>
          </a:bodyPr>
          <a:lstStyle/>
          <a:p>
            <a:r>
              <a:rPr lang="zh-CN" altLang="en-US"/>
              <a:t>人总是对符合期望的行为最感舒适。当某人或某件事的行为始终按照我们所期望的那样去进行时，我们会感觉到他们之间的关系不错。</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584325" y="1311275"/>
            <a:ext cx="4138930" cy="52197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2.</a:t>
            </a:r>
            <a:r>
              <a:rPr lang="zh-CN" altLang="en-US" sz="2800">
                <a:solidFill>
                  <a:schemeClr val="tx1"/>
                </a:solidFill>
                <a:uFillTx/>
                <a:ea typeface="华文新魏" panose="02010800040101010101" charset="-122"/>
              </a:rPr>
              <a:t>直观操作是最好的</a:t>
            </a:r>
            <a:r>
              <a:rPr lang="zh-CN" altLang="en-US" sz="2800"/>
              <a:t>              </a:t>
            </a:r>
          </a:p>
        </p:txBody>
      </p:sp>
      <p:pic>
        <p:nvPicPr>
          <p:cNvPr id="4" name="图片 3"/>
          <p:cNvPicPr>
            <a:picLocks noChangeAspect="1"/>
          </p:cNvPicPr>
          <p:nvPr/>
        </p:nvPicPr>
        <p:blipFill>
          <a:blip r:embed="rId2"/>
          <a:stretch>
            <a:fillRect/>
          </a:stretch>
        </p:blipFill>
        <p:spPr>
          <a:xfrm>
            <a:off x="1857375" y="2620010"/>
            <a:ext cx="8058785" cy="3905250"/>
          </a:xfrm>
          <a:prstGeom prst="rect">
            <a:avLst/>
          </a:prstGeom>
        </p:spPr>
      </p:pic>
      <p:sp>
        <p:nvSpPr>
          <p:cNvPr id="5" name="文本框 4"/>
          <p:cNvSpPr txBox="1"/>
          <p:nvPr/>
        </p:nvSpPr>
        <p:spPr>
          <a:xfrm>
            <a:off x="1823085" y="1877060"/>
            <a:ext cx="2921635" cy="368300"/>
          </a:xfrm>
          <a:prstGeom prst="rect">
            <a:avLst/>
          </a:prstGeom>
          <a:noFill/>
        </p:spPr>
        <p:txBody>
          <a:bodyPr wrap="square" rtlCol="0">
            <a:spAutoFit/>
          </a:bodyPr>
          <a:lstStyle/>
          <a:p>
            <a:r>
              <a:rPr lang="zh-CN" altLang="en-US"/>
              <a:t>一个界面一个主要操作</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469390" y="1660525"/>
            <a:ext cx="7727950" cy="3014980"/>
          </a:xfrm>
          <a:prstGeom prst="rect">
            <a:avLst/>
          </a:prstGeom>
          <a:noFill/>
        </p:spPr>
        <p:txBody>
          <a:bodyPr wrap="square" rtlCol="0" anchor="t">
            <a:spAutoFit/>
          </a:bodyPr>
          <a:lstStyle/>
          <a:p>
            <a:r>
              <a:rPr lang="en-US" altLang="zh-CN" sz="2800" dirty="0">
                <a:solidFill>
                  <a:schemeClr val="tx1"/>
                </a:solidFill>
                <a:uFillTx/>
                <a:ea typeface="华文新魏" panose="02010800040101010101" charset="-122"/>
              </a:rPr>
              <a:t>3</a:t>
            </a:r>
            <a:r>
              <a:rPr lang="zh-CN" altLang="en-US" sz="2800" dirty="0">
                <a:solidFill>
                  <a:schemeClr val="tx1"/>
                </a:solidFill>
                <a:uFillTx/>
                <a:ea typeface="华文新魏" panose="02010800040101010101" charset="-122"/>
              </a:rPr>
              <a:t>.一致性</a:t>
            </a:r>
            <a:endParaRPr lang="zh-CN" altLang="en-US" sz="2800" dirty="0"/>
          </a:p>
          <a:p>
            <a:endParaRPr lang="zh-CN" altLang="en-US" dirty="0"/>
          </a:p>
          <a:p>
            <a:r>
              <a:rPr lang="zh-CN" altLang="en-US" sz="2400" dirty="0"/>
              <a:t>在画面中，视觉元素的外观不应该是一样的，除非他们的</a:t>
            </a:r>
            <a:r>
              <a:rPr lang="zh-CN" altLang="en-US" sz="2400" dirty="0">
                <a:solidFill>
                  <a:srgbClr val="FF0000"/>
                </a:solidFill>
              </a:rPr>
              <a:t>功能相近</a:t>
            </a:r>
            <a:r>
              <a:rPr lang="zh-CN" altLang="en-US" sz="2400" dirty="0"/>
              <a:t>。所有如果是功能相同或相近的元素，那么它们外观就应该是类似的</a:t>
            </a:r>
            <a:r>
              <a:rPr lang="zh-CN" altLang="en-US" sz="2400" b="1" dirty="0"/>
              <a:t>，</a:t>
            </a:r>
            <a:r>
              <a:rPr lang="zh-CN" altLang="en-US" sz="2400" b="1" dirty="0">
                <a:sym typeface="+mn-ea"/>
              </a:rPr>
              <a:t>颜色、布局、大小写、字</a:t>
            </a:r>
            <a:r>
              <a:rPr lang="zh-CN" altLang="en-US" sz="2400" dirty="0">
                <a:sym typeface="+mn-ea"/>
              </a:rPr>
              <a:t>体等应自始至终保持一致。</a:t>
            </a:r>
            <a:r>
              <a:rPr lang="zh-CN" altLang="en-US" sz="2400" dirty="0"/>
              <a:t>反之，如果元素各自的</a:t>
            </a:r>
            <a:r>
              <a:rPr lang="zh-CN" altLang="en-US" sz="2400" b="1" dirty="0"/>
              <a:t>功能不同</a:t>
            </a:r>
            <a:r>
              <a:rPr lang="zh-CN" altLang="en-US" sz="2400" dirty="0"/>
              <a:t>，那么它们的外观也应该不同。同时，类似的操作环境应提供一致的操作序列。</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344295" y="1871980"/>
            <a:ext cx="8256270" cy="3938270"/>
          </a:xfrm>
          <a:prstGeom prst="rect">
            <a:avLst/>
          </a:prstGeom>
          <a:noFill/>
        </p:spPr>
        <p:txBody>
          <a:bodyPr wrap="square" rtlCol="0" anchor="t">
            <a:spAutoFit/>
          </a:bodyPr>
          <a:lstStyle/>
          <a:p>
            <a:r>
              <a:rPr lang="en-US" altLang="zh-CN" sz="2800" dirty="0">
                <a:solidFill>
                  <a:schemeClr val="tx1"/>
                </a:solidFill>
                <a:uFillTx/>
                <a:ea typeface="华文新魏" panose="02010800040101010101" charset="-122"/>
              </a:rPr>
              <a:t>4.</a:t>
            </a:r>
            <a:r>
              <a:rPr lang="zh-CN" altLang="en-US" sz="2800" dirty="0">
                <a:solidFill>
                  <a:schemeClr val="tx1"/>
                </a:solidFill>
                <a:uFillTx/>
                <a:ea typeface="华文新魏" panose="02010800040101010101" charset="-122"/>
              </a:rPr>
              <a:t>让用户</a:t>
            </a:r>
            <a:r>
              <a:rPr lang="zh-CN" altLang="en-US" sz="2800" dirty="0">
                <a:solidFill>
                  <a:srgbClr val="FF0000"/>
                </a:solidFill>
                <a:uFillTx/>
                <a:ea typeface="华文新魏" panose="02010800040101010101" charset="-122"/>
              </a:rPr>
              <a:t>掌控一切</a:t>
            </a:r>
            <a:endParaRPr lang="zh-CN" altLang="en-US" b="1" dirty="0">
              <a:solidFill>
                <a:srgbClr val="FF0000"/>
              </a:solidFill>
            </a:endParaRPr>
          </a:p>
          <a:p>
            <a:endParaRPr lang="zh-CN" altLang="en-US" b="1" dirty="0"/>
          </a:p>
          <a:p>
            <a:endParaRPr lang="zh-CN" altLang="en-US" b="1" dirty="0"/>
          </a:p>
          <a:p>
            <a:r>
              <a:rPr lang="zh-CN" altLang="en-US" sz="2400" dirty="0">
                <a:solidFill>
                  <a:schemeClr val="tx1"/>
                </a:solidFill>
                <a:uFillTx/>
                <a:latin typeface="华文楷体" panose="02010600040101010101" charset="-122"/>
              </a:rPr>
              <a:t>人们会在自己能掌控的环境中感觉最舒心，最放松。设计草率的软件应用不但剥夺了这种舒适性，还会迫使人们面对毫无预期的互动，困惑的流程和意外的结果。通过定期的</a:t>
            </a:r>
            <a:r>
              <a:rPr lang="zh-CN" altLang="en-US" sz="2400" b="1" dirty="0">
                <a:solidFill>
                  <a:schemeClr val="tx1"/>
                </a:solidFill>
                <a:uFillTx/>
                <a:latin typeface="华文楷体" panose="02010600040101010101" charset="-122"/>
              </a:rPr>
              <a:t>梳理系统状态，描述因果关系</a:t>
            </a:r>
            <a:r>
              <a:rPr lang="zh-CN" altLang="en-US" sz="2400" dirty="0">
                <a:solidFill>
                  <a:schemeClr val="tx1"/>
                </a:solidFill>
                <a:uFillTx/>
                <a:latin typeface="华文楷体" panose="02010600040101010101" charset="-122"/>
              </a:rPr>
              <a:t>（如果你这个做了，就会被体现出来），并且在每一步操作都</a:t>
            </a:r>
            <a:r>
              <a:rPr lang="zh-CN" altLang="en-US" sz="2400" b="1" dirty="0">
                <a:solidFill>
                  <a:schemeClr val="tx1"/>
                </a:solidFill>
                <a:uFillTx/>
                <a:latin typeface="华文楷体" panose="02010600040101010101" charset="-122"/>
              </a:rPr>
              <a:t>给出提示</a:t>
            </a:r>
            <a:r>
              <a:rPr lang="zh-CN" altLang="en-US" sz="2400" dirty="0">
                <a:solidFill>
                  <a:schemeClr val="tx1"/>
                </a:solidFill>
                <a:uFillTx/>
                <a:latin typeface="华文楷体" panose="02010600040101010101" charset="-122"/>
              </a:rPr>
              <a:t>，让用户感觉每一步操作都在他的掌控中。不要担心说，这不是“显而易见”的吗？因为世界上从来没有显而易见的事情。</a:t>
            </a:r>
            <a:endParaRPr lang="zh-CN" altLang="en-US" dirty="0">
              <a:solidFill>
                <a:schemeClr val="tx1"/>
              </a:solidFill>
              <a:uFillTx/>
              <a:latin typeface="华文楷体" panose="02010600040101010101" charset="-122"/>
            </a:endParaRPr>
          </a:p>
          <a:p>
            <a:endParaRPr lang="zh-CN" altLang="en-US" dirty="0">
              <a:solidFill>
                <a:schemeClr val="tx1"/>
              </a:solidFill>
              <a:uFillTx/>
              <a:latin typeface="华文楷体"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5" name="文本框 4">
            <a:extLst>
              <a:ext uri="{FF2B5EF4-FFF2-40B4-BE49-F238E27FC236}">
                <a16:creationId xmlns:a16="http://schemas.microsoft.com/office/drawing/2014/main" id="{DB5304F2-98C2-448D-B962-3842FA8424BA}"/>
              </a:ext>
            </a:extLst>
          </p:cNvPr>
          <p:cNvSpPr txBox="1"/>
          <p:nvPr/>
        </p:nvSpPr>
        <p:spPr>
          <a:xfrm>
            <a:off x="3556770" y="1297772"/>
            <a:ext cx="5325497" cy="584775"/>
          </a:xfrm>
          <a:prstGeom prst="rect">
            <a:avLst/>
          </a:prstGeom>
          <a:noFill/>
        </p:spPr>
        <p:txBody>
          <a:bodyPr wrap="none" rtlCol="0">
            <a:spAutoFit/>
          </a:bodyPr>
          <a:lstStyle/>
          <a:p>
            <a:r>
              <a:rPr lang="en-US" altLang="zh-CN" sz="3200" dirty="0"/>
              <a:t>1</a:t>
            </a:r>
            <a:r>
              <a:rPr lang="zh-CN" altLang="en-US" sz="3200" dirty="0"/>
              <a:t>、人机交互与界面原型介绍</a:t>
            </a:r>
          </a:p>
        </p:txBody>
      </p:sp>
      <p:sp>
        <p:nvSpPr>
          <p:cNvPr id="11" name="文本框 10">
            <a:extLst>
              <a:ext uri="{FF2B5EF4-FFF2-40B4-BE49-F238E27FC236}">
                <a16:creationId xmlns:a16="http://schemas.microsoft.com/office/drawing/2014/main" id="{C3F55331-33E4-4959-9153-F89C44249E51}"/>
              </a:ext>
            </a:extLst>
          </p:cNvPr>
          <p:cNvSpPr txBox="1"/>
          <p:nvPr/>
        </p:nvSpPr>
        <p:spPr>
          <a:xfrm>
            <a:off x="3556770" y="2080292"/>
            <a:ext cx="4504759" cy="584775"/>
          </a:xfrm>
          <a:prstGeom prst="rect">
            <a:avLst/>
          </a:prstGeom>
          <a:noFill/>
        </p:spPr>
        <p:txBody>
          <a:bodyPr wrap="none" rtlCol="0">
            <a:spAutoFit/>
          </a:bodyPr>
          <a:lstStyle/>
          <a:p>
            <a:r>
              <a:rPr lang="en-US" altLang="zh-CN" sz="3200" dirty="0"/>
              <a:t>2</a:t>
            </a:r>
            <a:r>
              <a:rPr lang="zh-CN" altLang="en-US" sz="3200" dirty="0"/>
              <a:t>、界面原型的类型介绍</a:t>
            </a:r>
          </a:p>
        </p:txBody>
      </p:sp>
      <p:sp>
        <p:nvSpPr>
          <p:cNvPr id="13" name="文本框 12">
            <a:extLst>
              <a:ext uri="{FF2B5EF4-FFF2-40B4-BE49-F238E27FC236}">
                <a16:creationId xmlns:a16="http://schemas.microsoft.com/office/drawing/2014/main" id="{B14A7972-8956-40E4-AD76-3084A1CCF2E6}"/>
              </a:ext>
            </a:extLst>
          </p:cNvPr>
          <p:cNvSpPr txBox="1"/>
          <p:nvPr/>
        </p:nvSpPr>
        <p:spPr>
          <a:xfrm>
            <a:off x="3556770" y="2862812"/>
            <a:ext cx="4915128" cy="584775"/>
          </a:xfrm>
          <a:prstGeom prst="rect">
            <a:avLst/>
          </a:prstGeom>
          <a:noFill/>
        </p:spPr>
        <p:txBody>
          <a:bodyPr wrap="none" rtlCol="0">
            <a:spAutoFit/>
          </a:bodyPr>
          <a:lstStyle/>
          <a:p>
            <a:r>
              <a:rPr lang="en-US" altLang="zh-CN" sz="3200" dirty="0"/>
              <a:t>3</a:t>
            </a:r>
            <a:r>
              <a:rPr lang="zh-CN" altLang="en-US" sz="3200" dirty="0"/>
              <a:t>、用户界面设计原则介绍</a:t>
            </a:r>
          </a:p>
        </p:txBody>
      </p:sp>
      <p:sp>
        <p:nvSpPr>
          <p:cNvPr id="15" name="文本框 14">
            <a:extLst>
              <a:ext uri="{FF2B5EF4-FFF2-40B4-BE49-F238E27FC236}">
                <a16:creationId xmlns:a16="http://schemas.microsoft.com/office/drawing/2014/main" id="{58BFE042-5FEF-40AC-B69A-C84A2A3D2C3A}"/>
              </a:ext>
            </a:extLst>
          </p:cNvPr>
          <p:cNvSpPr txBox="1"/>
          <p:nvPr/>
        </p:nvSpPr>
        <p:spPr>
          <a:xfrm>
            <a:off x="3556770" y="3588221"/>
            <a:ext cx="5325497" cy="584775"/>
          </a:xfrm>
          <a:prstGeom prst="rect">
            <a:avLst/>
          </a:prstGeom>
          <a:noFill/>
        </p:spPr>
        <p:txBody>
          <a:bodyPr wrap="none" rtlCol="0">
            <a:spAutoFit/>
          </a:bodyPr>
          <a:lstStyle/>
          <a:p>
            <a:r>
              <a:rPr lang="en-US" altLang="zh-CN" sz="3200" dirty="0"/>
              <a:t>4</a:t>
            </a:r>
            <a:r>
              <a:rPr lang="zh-CN" altLang="en-US" sz="3200" dirty="0"/>
              <a:t>、用户界面的开发工具介绍</a:t>
            </a:r>
          </a:p>
        </p:txBody>
      </p:sp>
      <p:sp>
        <p:nvSpPr>
          <p:cNvPr id="16" name="文本框 15">
            <a:extLst>
              <a:ext uri="{FF2B5EF4-FFF2-40B4-BE49-F238E27FC236}">
                <a16:creationId xmlns:a16="http://schemas.microsoft.com/office/drawing/2014/main" id="{432E5B0F-8B2C-43BB-961F-F3C7A60884BD}"/>
              </a:ext>
            </a:extLst>
          </p:cNvPr>
          <p:cNvSpPr txBox="1"/>
          <p:nvPr/>
        </p:nvSpPr>
        <p:spPr>
          <a:xfrm>
            <a:off x="3556770" y="4333089"/>
            <a:ext cx="3684022" cy="584775"/>
          </a:xfrm>
          <a:prstGeom prst="rect">
            <a:avLst/>
          </a:prstGeom>
          <a:noFill/>
        </p:spPr>
        <p:txBody>
          <a:bodyPr wrap="none" rtlCol="0">
            <a:spAutoFit/>
          </a:bodyPr>
          <a:lstStyle/>
          <a:p>
            <a:r>
              <a:rPr lang="en-US" altLang="zh-CN" sz="3200" dirty="0"/>
              <a:t>5</a:t>
            </a:r>
            <a:r>
              <a:rPr lang="zh-CN" altLang="en-US" sz="3200" dirty="0"/>
              <a:t>、用户界面的评估</a:t>
            </a:r>
          </a:p>
        </p:txBody>
      </p:sp>
      <p:sp>
        <p:nvSpPr>
          <p:cNvPr id="18" name="椭圆 17">
            <a:extLst>
              <a:ext uri="{FF2B5EF4-FFF2-40B4-BE49-F238E27FC236}">
                <a16:creationId xmlns:a16="http://schemas.microsoft.com/office/drawing/2014/main" id="{C38563F3-2193-4279-A717-DB7EA6E4D449}"/>
              </a:ext>
            </a:extLst>
          </p:cNvPr>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2AF3A56-B0BF-4AF7-9D14-F82B988ABF60}"/>
              </a:ext>
            </a:extLst>
          </p:cNvPr>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t>目录</a:t>
            </a:r>
          </a:p>
        </p:txBody>
      </p:sp>
      <p:sp>
        <p:nvSpPr>
          <p:cNvPr id="10" name="文本框 9">
            <a:extLst>
              <a:ext uri="{FF2B5EF4-FFF2-40B4-BE49-F238E27FC236}">
                <a16:creationId xmlns:a16="http://schemas.microsoft.com/office/drawing/2014/main" id="{432E5B0F-8B2C-43BB-961F-F3C7A60884BD}"/>
              </a:ext>
            </a:extLst>
          </p:cNvPr>
          <p:cNvSpPr txBox="1"/>
          <p:nvPr/>
        </p:nvSpPr>
        <p:spPr>
          <a:xfrm>
            <a:off x="3556770" y="5153261"/>
            <a:ext cx="2452916" cy="584775"/>
          </a:xfrm>
          <a:prstGeom prst="rect">
            <a:avLst/>
          </a:prstGeom>
          <a:noFill/>
        </p:spPr>
        <p:txBody>
          <a:bodyPr wrap="none" rtlCol="0">
            <a:spAutoFit/>
          </a:bodyPr>
          <a:lstStyle/>
          <a:p>
            <a:r>
              <a:rPr lang="en-US" altLang="zh-CN" sz="3200" dirty="0"/>
              <a:t>6</a:t>
            </a:r>
            <a:r>
              <a:rPr lang="zh-CN" altLang="en-US" sz="3200" dirty="0"/>
              <a:t>、分工绩效</a:t>
            </a:r>
          </a:p>
        </p:txBody>
      </p:sp>
    </p:spTree>
    <p:extLst>
      <p:ext uri="{BB962C8B-B14F-4D97-AF65-F5344CB8AC3E}">
        <p14:creationId xmlns:p14="http://schemas.microsoft.com/office/powerpoint/2010/main" val="2495122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503680" y="1529715"/>
            <a:ext cx="4131310" cy="521970"/>
          </a:xfrm>
          <a:prstGeom prst="rect">
            <a:avLst/>
          </a:prstGeom>
          <a:noFill/>
        </p:spPr>
        <p:txBody>
          <a:bodyPr wrap="square" rtlCol="0">
            <a:spAutoFit/>
          </a:bodyPr>
          <a:lstStyle/>
          <a:p>
            <a:r>
              <a:rPr lang="zh-CN" altLang="en-US" sz="2800" dirty="0">
                <a:solidFill>
                  <a:srgbClr val="FF0000"/>
                </a:solidFill>
                <a:uFillTx/>
                <a:ea typeface="华文新魏" panose="02010800040101010101" charset="-122"/>
              </a:rPr>
              <a:t>三次点击</a:t>
            </a:r>
            <a:r>
              <a:rPr lang="zh-CN" altLang="en-US" sz="2800" dirty="0">
                <a:solidFill>
                  <a:schemeClr val="tx1"/>
                </a:solidFill>
                <a:uFillTx/>
                <a:ea typeface="华文新魏" panose="02010800040101010101" charset="-122"/>
              </a:rPr>
              <a:t>原则</a:t>
            </a:r>
          </a:p>
        </p:txBody>
      </p:sp>
      <p:sp>
        <p:nvSpPr>
          <p:cNvPr id="3" name="文本框 2"/>
          <p:cNvSpPr txBox="1"/>
          <p:nvPr/>
        </p:nvSpPr>
        <p:spPr>
          <a:xfrm>
            <a:off x="1503680" y="3042920"/>
            <a:ext cx="8298815" cy="1753235"/>
          </a:xfrm>
          <a:prstGeom prst="rect">
            <a:avLst/>
          </a:prstGeom>
          <a:noFill/>
        </p:spPr>
        <p:txBody>
          <a:bodyPr wrap="square" rtlCol="0" anchor="t">
            <a:spAutoFit/>
          </a:bodyPr>
          <a:lstStyle/>
          <a:p>
            <a:pPr indent="0">
              <a:lnSpc>
                <a:spcPct val="150000"/>
              </a:lnSpc>
              <a:buFontTx/>
              <a:buNone/>
            </a:pPr>
            <a:r>
              <a:rPr lang="zh-CN" altLang="en-US" sz="2400" dirty="0">
                <a:sym typeface="+mn-ea"/>
              </a:rPr>
              <a:t>通常情况下，访问者应该最多通过三次点击就能在网站上找到想要的信息。</a:t>
            </a:r>
            <a:r>
              <a:rPr lang="zh-CN" altLang="en-US" sz="2400" dirty="0">
                <a:latin typeface="Times New Roman" panose="02020603050405020304" pitchFamily="18" charset="0"/>
                <a:sym typeface="+mn-ea"/>
              </a:rPr>
              <a:t>主页的访问率为</a:t>
            </a:r>
            <a:r>
              <a:rPr lang="en-US" altLang="zh-CN" sz="2400" dirty="0">
                <a:latin typeface="Times New Roman" panose="02020603050405020304" pitchFamily="18" charset="0"/>
                <a:sym typeface="+mn-ea"/>
              </a:rPr>
              <a:t>100</a:t>
            </a:r>
            <a:r>
              <a:rPr lang="zh-CN" altLang="en-US" sz="2400" dirty="0">
                <a:latin typeface="Times New Roman" panose="02020603050405020304" pitchFamily="18" charset="0"/>
                <a:sym typeface="+mn-ea"/>
              </a:rPr>
              <a:t>人次的情况下，下一页的访问率会降到</a:t>
            </a:r>
            <a:r>
              <a:rPr lang="en-US" altLang="zh-CN" sz="2400" dirty="0">
                <a:latin typeface="Times New Roman" panose="02020603050405020304" pitchFamily="18" charset="0"/>
                <a:sym typeface="+mn-ea"/>
              </a:rPr>
              <a:t>30-50</a:t>
            </a:r>
            <a:r>
              <a:rPr lang="zh-CN" altLang="en-US" sz="2400" dirty="0">
                <a:latin typeface="Times New Roman" panose="02020603050405020304" pitchFamily="18" charset="0"/>
                <a:sym typeface="+mn-ea"/>
              </a:rPr>
              <a:t>人次。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600835" y="1416685"/>
            <a:ext cx="524383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设计用户界面时还应满足下列原则</a:t>
            </a:r>
          </a:p>
        </p:txBody>
      </p:sp>
      <p:sp>
        <p:nvSpPr>
          <p:cNvPr id="3" name="文本框 2"/>
          <p:cNvSpPr txBox="1"/>
          <p:nvPr/>
        </p:nvSpPr>
        <p:spPr>
          <a:xfrm>
            <a:off x="1837055" y="2404745"/>
            <a:ext cx="902970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rgbClr val="FF0000"/>
                </a:solidFill>
                <a:sym typeface="+mn-ea"/>
              </a:rPr>
              <a:t>保持一致</a:t>
            </a:r>
            <a:r>
              <a:rPr lang="zh-CN" altLang="en-US" sz="2400" dirty="0">
                <a:sym typeface="+mn-ea"/>
              </a:rPr>
              <a:t>：一致性是人们习惯的需要，既可以保持界面的整洁，规整，又可以减轻人们学习和使用软件系统的负担。</a:t>
            </a:r>
          </a:p>
        </p:txBody>
      </p:sp>
      <p:sp>
        <p:nvSpPr>
          <p:cNvPr id="6" name="文本框 5"/>
          <p:cNvSpPr txBox="1"/>
          <p:nvPr/>
        </p:nvSpPr>
        <p:spPr>
          <a:xfrm>
            <a:off x="1837055" y="3745865"/>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rgbClr val="FF0000"/>
                </a:solidFill>
              </a:rPr>
              <a:t>对话过程</a:t>
            </a:r>
            <a:r>
              <a:rPr lang="zh-CN" altLang="en-US" sz="2400" dirty="0"/>
              <a:t>：对话过程可以使用户明确当前进行的操作，以及系统准备或进行下一步的操作。</a:t>
            </a:r>
          </a:p>
        </p:txBody>
      </p:sp>
      <p:sp>
        <p:nvSpPr>
          <p:cNvPr id="8" name="文本框 7"/>
          <p:cNvSpPr txBox="1"/>
          <p:nvPr/>
        </p:nvSpPr>
        <p:spPr>
          <a:xfrm>
            <a:off x="1837055" y="4917440"/>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rgbClr val="FF0000"/>
                </a:solidFill>
              </a:rPr>
              <a:t>错误预防</a:t>
            </a:r>
            <a:r>
              <a:rPr lang="zh-CN" altLang="en-US" sz="2400" dirty="0"/>
              <a:t>：如果用户犯了错误，界面应当检测到错误。并提供简单具体的指导来帮助恢复错误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802136"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用户界面的开发工具介绍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750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0094" y="1620040"/>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bg1"/>
                </a:solidFill>
              </a:rPr>
              <a:t>Mockplus</a:t>
            </a:r>
            <a:endParaRPr lang="zh-CN" altLang="en-US" sz="2800" dirty="0">
              <a:solidFill>
                <a:schemeClr val="bg1"/>
              </a:solidFill>
            </a:endParaRPr>
          </a:p>
        </p:txBody>
      </p:sp>
      <p:sp>
        <p:nvSpPr>
          <p:cNvPr id="8" name="矩形 7"/>
          <p:cNvSpPr/>
          <p:nvPr/>
        </p:nvSpPr>
        <p:spPr>
          <a:xfrm>
            <a:off x="6840629" y="1620040"/>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Justinmind</a:t>
            </a:r>
            <a:endParaRPr lang="zh-CN" altLang="en-US" sz="2800" dirty="0"/>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sp>
        <p:nvSpPr>
          <p:cNvPr id="19" name="矩形 18">
            <a:extLst>
              <a:ext uri="{FF2B5EF4-FFF2-40B4-BE49-F238E27FC236}">
                <a16:creationId xmlns:a16="http://schemas.microsoft.com/office/drawing/2014/main" id="{597A0E72-0F48-CE40-BED8-D53F8B504FB9}"/>
              </a:ext>
            </a:extLst>
          </p:cNvPr>
          <p:cNvSpPr/>
          <p:nvPr/>
        </p:nvSpPr>
        <p:spPr>
          <a:xfrm>
            <a:off x="4321716" y="3268865"/>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PS</a:t>
            </a:r>
            <a:endParaRPr lang="zh-CN" altLang="en-US" sz="2800" dirty="0">
              <a:solidFill>
                <a:schemeClr val="bg1"/>
              </a:solidFill>
            </a:endParaRPr>
          </a:p>
        </p:txBody>
      </p:sp>
      <p:sp>
        <p:nvSpPr>
          <p:cNvPr id="22" name="矩形 21">
            <a:extLst>
              <a:ext uri="{FF2B5EF4-FFF2-40B4-BE49-F238E27FC236}">
                <a16:creationId xmlns:a16="http://schemas.microsoft.com/office/drawing/2014/main" id="{3376A530-C20D-CE49-98C0-3A06E9371365}"/>
              </a:ext>
            </a:extLst>
          </p:cNvPr>
          <p:cNvSpPr/>
          <p:nvPr/>
        </p:nvSpPr>
        <p:spPr>
          <a:xfrm>
            <a:off x="6840629"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Axure</a:t>
            </a:r>
            <a:r>
              <a:rPr lang="zh-CN" altLang="en-US" sz="2800" dirty="0"/>
              <a:t> </a:t>
            </a:r>
            <a:r>
              <a:rPr lang="en-US" altLang="zh-CN" sz="2800" dirty="0"/>
              <a:t>RP</a:t>
            </a:r>
            <a:endParaRPr lang="zh-CN" altLang="en-US" sz="2800" dirty="0"/>
          </a:p>
        </p:txBody>
      </p:sp>
      <p:sp>
        <p:nvSpPr>
          <p:cNvPr id="23" name="矩形 22">
            <a:extLst>
              <a:ext uri="{FF2B5EF4-FFF2-40B4-BE49-F238E27FC236}">
                <a16:creationId xmlns:a16="http://schemas.microsoft.com/office/drawing/2014/main" id="{4DF1E220-7CD4-E44B-9627-5E19D5C5E54E}"/>
              </a:ext>
            </a:extLst>
          </p:cNvPr>
          <p:cNvSpPr/>
          <p:nvPr/>
        </p:nvSpPr>
        <p:spPr>
          <a:xfrm>
            <a:off x="2040092"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AI</a:t>
            </a:r>
            <a:endParaRPr lang="zh-CN" altLang="en-US" sz="2800" dirty="0"/>
          </a:p>
        </p:txBody>
      </p:sp>
    </p:spTree>
    <p:extLst>
      <p:ext uri="{BB962C8B-B14F-4D97-AF65-F5344CB8AC3E}">
        <p14:creationId xmlns:p14="http://schemas.microsoft.com/office/powerpoint/2010/main" val="724676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1A6738D6-FB83-BC4A-847C-12B437049475}"/>
              </a:ext>
            </a:extLst>
          </p:cNvPr>
          <p:cNvGrpSpPr/>
          <p:nvPr/>
        </p:nvGrpSpPr>
        <p:grpSpPr>
          <a:xfrm>
            <a:off x="5510890" y="251793"/>
            <a:ext cx="8919665" cy="5223795"/>
            <a:chOff x="1043486" y="2257157"/>
            <a:chExt cx="7048954" cy="4128215"/>
          </a:xfrm>
        </p:grpSpPr>
        <p:sp>
          <p:nvSpPr>
            <p:cNvPr id="12" name="文本框 11">
              <a:extLst>
                <a:ext uri="{FF2B5EF4-FFF2-40B4-BE49-F238E27FC236}">
                  <a16:creationId xmlns:a16="http://schemas.microsoft.com/office/drawing/2014/main" id="{CFA7CA3A-D52D-BB47-9A8E-B283A8A57C98}"/>
                </a:ext>
              </a:extLst>
            </p:cNvPr>
            <p:cNvSpPr txBox="1"/>
            <p:nvPr/>
          </p:nvSpPr>
          <p:spPr>
            <a:xfrm>
              <a:off x="1043486" y="2257157"/>
              <a:ext cx="7048954"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头脑风暴、纸笔草图</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pic>
          <p:nvPicPr>
            <p:cNvPr id="13" name="Picture 2" descr="preview">
              <a:extLst>
                <a:ext uri="{FF2B5EF4-FFF2-40B4-BE49-F238E27FC236}">
                  <a16:creationId xmlns:a16="http://schemas.microsoft.com/office/drawing/2014/main" id="{B54EF2ED-BDD0-594C-9702-461A9A1AD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305" y="2863806"/>
              <a:ext cx="5282349" cy="35215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E7C96037-9BD4-42A2-A682-2A211C3DED52}"/>
              </a:ext>
            </a:extLst>
          </p:cNvPr>
          <p:cNvSpPr/>
          <p:nvPr/>
        </p:nvSpPr>
        <p:spPr>
          <a:xfrm>
            <a:off x="117812" y="1847253"/>
            <a:ext cx="5661886" cy="2308324"/>
          </a:xfrm>
          <a:prstGeom prst="rect">
            <a:avLst/>
          </a:prstGeom>
        </p:spPr>
        <p:txBody>
          <a:bodyPr wrap="square">
            <a:spAutoFit/>
          </a:bodyPr>
          <a:lstStyle/>
          <a:p>
            <a:r>
              <a:rPr lang="zh-CN" altLang="en-US" dirty="0"/>
              <a:t>纸笔草图</a:t>
            </a:r>
            <a:r>
              <a:rPr lang="en-US" altLang="zh-CN" dirty="0"/>
              <a:t>——</a:t>
            </a:r>
            <a:r>
              <a:rPr lang="zh-CN" altLang="en-US" dirty="0"/>
              <a:t>灵感的迸发</a:t>
            </a:r>
          </a:p>
          <a:p>
            <a:r>
              <a:rPr lang="zh-CN" altLang="en-US" dirty="0"/>
              <a:t>这一步可以说是这个原型设计的最基础的步骤，我们需要做的事情，就是让我们的灵感像喷泉一样的不断涌现出来。正因为如此，这是我们所要用到的工具是白板和记号笔，甚至就是最简单的纸笔。其他的东西从某种程度上来说，都会成为思想灵感喷发的累赘。这一阶段要集中时间进行头脑风暴，把所有与主题相关的想法留纸在白板上</a:t>
            </a:r>
            <a:endParaRPr kumimoji="1" lang="zh-CN" altLang="en-US" dirty="0"/>
          </a:p>
        </p:txBody>
      </p:sp>
    </p:spTree>
    <p:extLst>
      <p:ext uri="{BB962C8B-B14F-4D97-AF65-F5344CB8AC3E}">
        <p14:creationId xmlns:p14="http://schemas.microsoft.com/office/powerpoint/2010/main" val="110086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12" name="Picture 2" descr="https://timgsa.baidu.com/timg?image&amp;quality=80&amp;size=b9999_10000&amp;sec=1510997743031&amp;di=83499cc5ae81cbec332260897d2a91a1&amp;imgtype=0&amp;src=http%3A%2F%2Fg.hiphotos.baidu.com%2Fbaike%2Fw%253D268%2Fsign%3D743cc1c7552c11dfded1b8255b266255%2F6a600c338744ebf80ca9621bdbf9d72a6059a73d.jpg">
            <a:extLst>
              <a:ext uri="{FF2B5EF4-FFF2-40B4-BE49-F238E27FC236}">
                <a16:creationId xmlns:a16="http://schemas.microsoft.com/office/drawing/2014/main" id="{826FFCA5-DAFC-AB4D-92BF-0F1945BA97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29" t="4709" r="3732" b="6851"/>
          <a:stretch/>
        </p:blipFill>
        <p:spPr bwMode="auto">
          <a:xfrm>
            <a:off x="8839771" y="314138"/>
            <a:ext cx="2917994" cy="286807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59EAFCE7-4F41-FB49-94F6-50DB0C785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9771" y="3625869"/>
            <a:ext cx="2917993" cy="2917993"/>
          </a:xfrm>
          <a:prstGeom prst="rect">
            <a:avLst/>
          </a:prstGeom>
        </p:spPr>
      </p:pic>
      <p:sp>
        <p:nvSpPr>
          <p:cNvPr id="2" name="矩形 1">
            <a:extLst>
              <a:ext uri="{FF2B5EF4-FFF2-40B4-BE49-F238E27FC236}">
                <a16:creationId xmlns:a16="http://schemas.microsoft.com/office/drawing/2014/main" id="{9511A202-C75E-4ECF-BF16-0AD40FD39631}"/>
              </a:ext>
            </a:extLst>
          </p:cNvPr>
          <p:cNvSpPr/>
          <p:nvPr/>
        </p:nvSpPr>
        <p:spPr>
          <a:xfrm>
            <a:off x="434235" y="1917709"/>
            <a:ext cx="6096000" cy="2031325"/>
          </a:xfrm>
          <a:prstGeom prst="rect">
            <a:avLst/>
          </a:prstGeom>
        </p:spPr>
        <p:txBody>
          <a:bodyPr>
            <a:spAutoFit/>
          </a:bodyPr>
          <a:lstStyle/>
          <a:p>
            <a:r>
              <a:rPr lang="en-US" altLang="zh-CN" dirty="0">
                <a:solidFill>
                  <a:srgbClr val="FF0000"/>
                </a:solidFill>
              </a:rPr>
              <a:t>PS</a:t>
            </a:r>
            <a:r>
              <a:rPr lang="zh-CN" altLang="en-US" dirty="0">
                <a:solidFill>
                  <a:srgbClr val="FF0000"/>
                </a:solidFill>
              </a:rPr>
              <a:t>、</a:t>
            </a:r>
            <a:r>
              <a:rPr lang="en-US" altLang="zh-CN" dirty="0">
                <a:solidFill>
                  <a:srgbClr val="FF0000"/>
                </a:solidFill>
              </a:rPr>
              <a:t>AI</a:t>
            </a:r>
            <a:r>
              <a:rPr lang="zh-CN" altLang="en-US" dirty="0">
                <a:solidFill>
                  <a:srgbClr val="FF0000"/>
                </a:solidFill>
              </a:rPr>
              <a:t>、</a:t>
            </a:r>
            <a:r>
              <a:rPr lang="en-US" altLang="zh-CN" dirty="0">
                <a:solidFill>
                  <a:srgbClr val="FF0000"/>
                </a:solidFill>
              </a:rPr>
              <a:t>Sketch</a:t>
            </a:r>
            <a:r>
              <a:rPr lang="zh-CN" altLang="en-US" dirty="0"/>
              <a:t>适合交互和视觉一步到位的小型开发团队，可以加快设计迭代。</a:t>
            </a:r>
            <a:endParaRPr lang="en-US" altLang="zh-CN" dirty="0"/>
          </a:p>
          <a:p>
            <a:r>
              <a:rPr lang="zh-CN" altLang="en-US" dirty="0"/>
              <a:t>作为交互设计师，</a:t>
            </a:r>
            <a:r>
              <a:rPr lang="zh-CN" altLang="en-US" b="1" dirty="0"/>
              <a:t>工具不重要，逻辑、产品思维和设计思维更重要</a:t>
            </a:r>
            <a:r>
              <a:rPr lang="zh-CN" altLang="en-US" dirty="0"/>
              <a:t>。不过在前期对使用哪个工具还不确定的时候，不如先上手操作一番，看看自己更喜欢用哪个，这好过一直徘徊在多个软件中，无从下手。</a:t>
            </a:r>
          </a:p>
          <a:p>
            <a:endParaRPr kumimoji="1" lang="zh-CN" altLang="en-US" dirty="0"/>
          </a:p>
        </p:txBody>
      </p:sp>
    </p:spTree>
    <p:extLst>
      <p:ext uri="{BB962C8B-B14F-4D97-AF65-F5344CB8AC3E}">
        <p14:creationId xmlns:p14="http://schemas.microsoft.com/office/powerpoint/2010/main" val="1300327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43956422-A04A-9A4F-8283-B45B10DB60DB}"/>
              </a:ext>
            </a:extLst>
          </p:cNvPr>
          <p:cNvGrpSpPr/>
          <p:nvPr/>
        </p:nvGrpSpPr>
        <p:grpSpPr>
          <a:xfrm>
            <a:off x="5226058" y="994051"/>
            <a:ext cx="9969484" cy="5402145"/>
            <a:chOff x="3698021" y="1447904"/>
            <a:chExt cx="9969484" cy="5402145"/>
          </a:xfrm>
        </p:grpSpPr>
        <p:pic>
          <p:nvPicPr>
            <p:cNvPr id="12" name="Picture 4" descr="https://pic3.zhimg.com/50/87bb00ab346a98a52edc9078572fbd6a_hd.jpg">
              <a:extLst>
                <a:ext uri="{FF2B5EF4-FFF2-40B4-BE49-F238E27FC236}">
                  <a16:creationId xmlns:a16="http://schemas.microsoft.com/office/drawing/2014/main" id="{2044E0B8-6BA0-614B-ACF3-DFF60C1CB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021" y="2278049"/>
              <a:ext cx="685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A24C2F67-378B-964E-8F6C-D849D86C1A94}"/>
                </a:ext>
              </a:extLst>
            </p:cNvPr>
            <p:cNvSpPr txBox="1"/>
            <p:nvPr/>
          </p:nvSpPr>
          <p:spPr>
            <a:xfrm>
              <a:off x="6618551" y="144790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Mockplus</a:t>
              </a:r>
              <a:endParaRPr lang="en-US" altLang="zh-CN" sz="2400" dirty="0">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64A19BA5-4410-4DEC-B3B7-A3C06A93B02C}"/>
              </a:ext>
            </a:extLst>
          </p:cNvPr>
          <p:cNvSpPr/>
          <p:nvPr/>
        </p:nvSpPr>
        <p:spPr>
          <a:xfrm>
            <a:off x="278921" y="1985753"/>
            <a:ext cx="4825884" cy="1754326"/>
          </a:xfrm>
          <a:prstGeom prst="rect">
            <a:avLst/>
          </a:prstGeom>
        </p:spPr>
        <p:txBody>
          <a:bodyPr wrap="square">
            <a:spAutoFit/>
          </a:bodyPr>
          <a:lstStyle/>
          <a:p>
            <a:r>
              <a:rPr lang="en-US" altLang="zh-CN" dirty="0" err="1">
                <a:hlinkClick r:id="rId4"/>
              </a:rPr>
              <a:t>Mockplus</a:t>
            </a:r>
            <a:r>
              <a:rPr lang="en-US" altLang="zh-CN" dirty="0">
                <a:hlinkClick r:id="rId4"/>
              </a:rPr>
              <a:t> </a:t>
            </a:r>
            <a:r>
              <a:rPr lang="en-US" altLang="zh-CN" dirty="0"/>
              <a:t>- </a:t>
            </a:r>
            <a:r>
              <a:rPr lang="zh-CN" altLang="en-US" dirty="0"/>
              <a:t>新兴的快速原型设计工具（国产）</a:t>
            </a:r>
            <a:r>
              <a:rPr lang="en-US" altLang="zh-CN" dirty="0" err="1">
                <a:hlinkClick r:id="rId5"/>
              </a:rPr>
              <a:t>Mockplus</a:t>
            </a:r>
            <a:r>
              <a:rPr lang="zh-CN" altLang="en-US" b="1" dirty="0"/>
              <a:t> </a:t>
            </a:r>
            <a:r>
              <a:rPr lang="en-US" altLang="zh-CN" b="1" dirty="0"/>
              <a:t>- </a:t>
            </a:r>
            <a:r>
              <a:rPr lang="zh-CN" altLang="en-US" b="1" dirty="0"/>
              <a:t>一键拖拽</a:t>
            </a:r>
            <a:endParaRPr lang="zh-CN" altLang="en-US" dirty="0"/>
          </a:p>
          <a:p>
            <a:r>
              <a:rPr lang="zh-CN" altLang="en-US" b="1" dirty="0"/>
              <a:t>简单直观 </a:t>
            </a:r>
            <a:r>
              <a:rPr lang="en-US" altLang="zh-CN" dirty="0"/>
              <a:t>- </a:t>
            </a:r>
            <a:r>
              <a:rPr lang="zh-CN" altLang="en-US" dirty="0"/>
              <a:t>与其他原型设计工具不一样，</a:t>
            </a:r>
            <a:r>
              <a:rPr lang="en-US" altLang="zh-CN" dirty="0" err="1">
                <a:hlinkClick r:id="rId5"/>
              </a:rPr>
              <a:t>Mockplus</a:t>
            </a:r>
            <a:r>
              <a:rPr lang="zh-CN" altLang="en-US" dirty="0"/>
              <a:t>采用了直观的拖拽方式来实现页面交互。红色的线指哪里连哪里。</a:t>
            </a:r>
          </a:p>
          <a:p>
            <a:endParaRPr kumimoji="1" lang="zh-CN" altLang="en-US" dirty="0"/>
          </a:p>
        </p:txBody>
      </p:sp>
      <p:sp>
        <p:nvSpPr>
          <p:cNvPr id="3" name="矩形 2">
            <a:extLst>
              <a:ext uri="{FF2B5EF4-FFF2-40B4-BE49-F238E27FC236}">
                <a16:creationId xmlns:a16="http://schemas.microsoft.com/office/drawing/2014/main" id="{FDD061A2-F298-468B-8CB1-100A1DD41371}"/>
              </a:ext>
            </a:extLst>
          </p:cNvPr>
          <p:cNvSpPr/>
          <p:nvPr/>
        </p:nvSpPr>
        <p:spPr>
          <a:xfrm>
            <a:off x="278921" y="1616421"/>
            <a:ext cx="3454792" cy="369332"/>
          </a:xfrm>
          <a:prstGeom prst="rect">
            <a:avLst/>
          </a:prstGeom>
        </p:spPr>
        <p:txBody>
          <a:bodyPr wrap="none">
            <a:spAutoFit/>
          </a:bodyPr>
          <a:lstStyle/>
          <a:p>
            <a:r>
              <a:rPr lang="en-US" altLang="zh-CN" dirty="0" err="1">
                <a:hlinkClick r:id="rId4"/>
              </a:rPr>
              <a:t>Mockplus</a:t>
            </a:r>
            <a:r>
              <a:rPr lang="zh-CN" altLang="en-US" dirty="0"/>
              <a:t> </a:t>
            </a:r>
            <a:r>
              <a:rPr lang="en-US" altLang="zh-CN" dirty="0"/>
              <a:t>– </a:t>
            </a:r>
            <a:r>
              <a:rPr lang="zh-CN" altLang="en-US" dirty="0">
                <a:solidFill>
                  <a:srgbClr val="FF0000"/>
                </a:solidFill>
              </a:rPr>
              <a:t>低保真</a:t>
            </a:r>
            <a:r>
              <a:rPr lang="zh-CN" altLang="en-US" dirty="0"/>
              <a:t>原型设计工具</a:t>
            </a:r>
          </a:p>
        </p:txBody>
      </p:sp>
    </p:spTree>
    <p:extLst>
      <p:ext uri="{BB962C8B-B14F-4D97-AF65-F5344CB8AC3E}">
        <p14:creationId xmlns:p14="http://schemas.microsoft.com/office/powerpoint/2010/main" val="291325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8" name="图片 7">
            <a:extLst>
              <a:ext uri="{FF2B5EF4-FFF2-40B4-BE49-F238E27FC236}">
                <a16:creationId xmlns:a16="http://schemas.microsoft.com/office/drawing/2014/main" id="{EF7138DF-571B-CB40-BE26-7D92C305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610" y="948807"/>
            <a:ext cx="9436570" cy="5632821"/>
          </a:xfrm>
          <a:prstGeom prst="rect">
            <a:avLst/>
          </a:prstGeom>
        </p:spPr>
      </p:pic>
      <p:sp>
        <p:nvSpPr>
          <p:cNvPr id="2" name="矩形 1">
            <a:extLst>
              <a:ext uri="{FF2B5EF4-FFF2-40B4-BE49-F238E27FC236}">
                <a16:creationId xmlns:a16="http://schemas.microsoft.com/office/drawing/2014/main" id="{025B07F2-CAB3-3C44-A8AE-2D142B6C726D}"/>
              </a:ext>
            </a:extLst>
          </p:cNvPr>
          <p:cNvSpPr/>
          <p:nvPr/>
        </p:nvSpPr>
        <p:spPr>
          <a:xfrm>
            <a:off x="5223849" y="1901227"/>
            <a:ext cx="2181886" cy="3902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9483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8" name="组合 7">
            <a:extLst>
              <a:ext uri="{FF2B5EF4-FFF2-40B4-BE49-F238E27FC236}">
                <a16:creationId xmlns:a16="http://schemas.microsoft.com/office/drawing/2014/main" id="{00862586-5805-0144-835D-F4796D0FED4F}"/>
              </a:ext>
            </a:extLst>
          </p:cNvPr>
          <p:cNvGrpSpPr/>
          <p:nvPr/>
        </p:nvGrpSpPr>
        <p:grpSpPr>
          <a:xfrm>
            <a:off x="4770406" y="1239425"/>
            <a:ext cx="9725799" cy="4424295"/>
            <a:chOff x="2606190" y="1377164"/>
            <a:chExt cx="9034999" cy="4110047"/>
          </a:xfrm>
        </p:grpSpPr>
        <p:sp>
          <p:nvSpPr>
            <p:cNvPr id="9" name="文本框 8">
              <a:extLst>
                <a:ext uri="{FF2B5EF4-FFF2-40B4-BE49-F238E27FC236}">
                  <a16:creationId xmlns:a16="http://schemas.microsoft.com/office/drawing/2014/main" id="{39E28E3E-9C70-764C-9641-B724C1448C5C}"/>
                </a:ext>
              </a:extLst>
            </p:cNvPr>
            <p:cNvSpPr txBox="1"/>
            <p:nvPr/>
          </p:nvSpPr>
          <p:spPr>
            <a:xfrm>
              <a:off x="4592235" y="137716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Justinmind</a:t>
              </a:r>
              <a:endParaRPr lang="en-US" altLang="zh-CN" sz="2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5BBA97F0-C451-0F47-B39D-4E96FF9484BE}"/>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2606190" y="1986011"/>
              <a:ext cx="6805003" cy="3501200"/>
            </a:xfrm>
            <a:prstGeom prst="rect">
              <a:avLst/>
            </a:prstGeom>
          </p:spPr>
        </p:pic>
      </p:grpSp>
      <p:sp>
        <p:nvSpPr>
          <p:cNvPr id="2" name="矩形 1">
            <a:extLst>
              <a:ext uri="{FF2B5EF4-FFF2-40B4-BE49-F238E27FC236}">
                <a16:creationId xmlns:a16="http://schemas.microsoft.com/office/drawing/2014/main" id="{B3A495A1-5529-4151-A029-46E4059ED54B}"/>
              </a:ext>
            </a:extLst>
          </p:cNvPr>
          <p:cNvSpPr/>
          <p:nvPr/>
        </p:nvSpPr>
        <p:spPr>
          <a:xfrm>
            <a:off x="209909" y="2750244"/>
            <a:ext cx="4560497" cy="2308324"/>
          </a:xfrm>
          <a:prstGeom prst="rect">
            <a:avLst/>
          </a:prstGeom>
        </p:spPr>
        <p:txBody>
          <a:bodyPr wrap="square">
            <a:spAutoFit/>
          </a:bodyPr>
          <a:lstStyle/>
          <a:p>
            <a:r>
              <a:rPr lang="en-US" altLang="zh-CN" b="1" dirty="0" err="1">
                <a:hlinkClick r:id="rId5"/>
              </a:rPr>
              <a:t>Justinmind</a:t>
            </a:r>
            <a:r>
              <a:rPr lang="zh-CN" altLang="en-US" dirty="0"/>
              <a:t> </a:t>
            </a:r>
            <a:r>
              <a:rPr lang="en-US" altLang="zh-CN" dirty="0"/>
              <a:t>- </a:t>
            </a:r>
            <a:r>
              <a:rPr lang="zh-CN" altLang="en-US" dirty="0">
                <a:solidFill>
                  <a:srgbClr val="FF0000"/>
                </a:solidFill>
              </a:rPr>
              <a:t>高保真</a:t>
            </a:r>
            <a:r>
              <a:rPr lang="zh-CN" altLang="en-US" dirty="0"/>
              <a:t>原型设计工具</a:t>
            </a:r>
            <a:r>
              <a:rPr lang="en-US" altLang="zh-CN" b="1" dirty="0" err="1"/>
              <a:t>JustinMind</a:t>
            </a:r>
            <a:r>
              <a:rPr lang="en-US" altLang="zh-CN" b="1" dirty="0"/>
              <a:t> - </a:t>
            </a:r>
            <a:r>
              <a:rPr lang="zh-CN" altLang="en-US" b="1" dirty="0"/>
              <a:t>支持拖拽</a:t>
            </a:r>
            <a:br>
              <a:rPr lang="zh-CN" altLang="en-US" dirty="0"/>
            </a:br>
            <a:endParaRPr lang="zh-CN" altLang="en-US" dirty="0"/>
          </a:p>
          <a:p>
            <a:r>
              <a:rPr lang="zh-CN" altLang="en-US" b="1" dirty="0"/>
              <a:t>简单</a:t>
            </a:r>
            <a:r>
              <a:rPr lang="zh-CN" altLang="en-US" dirty="0"/>
              <a:t> </a:t>
            </a:r>
            <a:r>
              <a:rPr lang="en-US" altLang="zh-CN" dirty="0"/>
              <a:t>- </a:t>
            </a:r>
            <a:r>
              <a:rPr lang="zh-CN" altLang="en-US" dirty="0"/>
              <a:t>与</a:t>
            </a:r>
            <a:r>
              <a:rPr lang="en-US" altLang="zh-CN" dirty="0" err="1">
                <a:hlinkClick r:id="rId6"/>
              </a:rPr>
              <a:t>Mockplus</a:t>
            </a:r>
            <a:r>
              <a:rPr lang="zh-CN" altLang="en-US" dirty="0"/>
              <a:t>类似，</a:t>
            </a:r>
            <a:r>
              <a:rPr lang="en-US" altLang="zh-CN" b="1" dirty="0" err="1">
                <a:hlinkClick r:id="rId5"/>
              </a:rPr>
              <a:t>Justinmind</a:t>
            </a:r>
            <a:r>
              <a:rPr lang="zh-CN" altLang="en-US" dirty="0"/>
              <a:t>也可以通过拖拽的方式实现页面跳转。不同的是，需要拖动整个组件到项目树上。由于没有连接线，不够直观，也不容易看清。</a:t>
            </a:r>
          </a:p>
          <a:p>
            <a:endParaRPr kumimoji="1" lang="zh-CN" altLang="en-US" dirty="0"/>
          </a:p>
        </p:txBody>
      </p:sp>
    </p:spTree>
    <p:extLst>
      <p:ext uri="{BB962C8B-B14F-4D97-AF65-F5344CB8AC3E}">
        <p14:creationId xmlns:p14="http://schemas.microsoft.com/office/powerpoint/2010/main" val="258511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7925" y="374606"/>
            <a:ext cx="7286626" cy="51031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6810"/>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0" y="1135518"/>
            <a:ext cx="4796287" cy="2862322"/>
          </a:xfrm>
          <a:prstGeom prst="rect">
            <a:avLst/>
          </a:prstGeom>
        </p:spPr>
        <p:txBody>
          <a:bodyPr wrap="square">
            <a:spAutoFit/>
          </a:bodyPr>
          <a:lstStyle/>
          <a:p>
            <a:r>
              <a:rPr lang="en-US" altLang="zh-CN" b="1" dirty="0"/>
              <a:t>Axure – </a:t>
            </a:r>
            <a:r>
              <a:rPr lang="zh-CN" altLang="en-US" b="1" dirty="0">
                <a:solidFill>
                  <a:srgbClr val="FF0000"/>
                </a:solidFill>
              </a:rPr>
              <a:t>高保真</a:t>
            </a:r>
            <a:r>
              <a:rPr lang="zh-CN" altLang="en-US" b="1" dirty="0"/>
              <a:t>工具</a:t>
            </a:r>
            <a:br>
              <a:rPr lang="zh-CN" altLang="en-US" dirty="0"/>
            </a:br>
            <a:r>
              <a:rPr lang="zh-CN" altLang="en-US" dirty="0"/>
              <a:t>特点：</a:t>
            </a:r>
            <a:br>
              <a:rPr lang="zh-CN" altLang="en-US" dirty="0"/>
            </a:br>
            <a:r>
              <a:rPr lang="zh-CN" altLang="en-US" dirty="0"/>
              <a:t>（</a:t>
            </a:r>
            <a:r>
              <a:rPr lang="en-US" altLang="zh-CN" dirty="0"/>
              <a:t>1</a:t>
            </a:r>
            <a:r>
              <a:rPr lang="zh-CN" altLang="en-US" dirty="0"/>
              <a:t>）上手快，行业内都用。</a:t>
            </a:r>
            <a:br>
              <a:rPr lang="zh-CN" altLang="en-US" dirty="0"/>
            </a:br>
            <a:r>
              <a:rPr lang="zh-CN" altLang="en-US" dirty="0"/>
              <a:t>（</a:t>
            </a:r>
            <a:r>
              <a:rPr lang="en-US" altLang="zh-CN" dirty="0"/>
              <a:t>2</a:t>
            </a:r>
            <a:r>
              <a:rPr lang="zh-CN" altLang="en-US" dirty="0"/>
              <a:t>）有组件库。在制定组件化规范后，可以快速利用组件库制作低保真原型。</a:t>
            </a:r>
            <a:br>
              <a:rPr lang="zh-CN" altLang="en-US" dirty="0"/>
            </a:br>
            <a:r>
              <a:rPr lang="zh-CN" altLang="en-US" dirty="0"/>
              <a:t>（</a:t>
            </a:r>
            <a:r>
              <a:rPr lang="en-US" altLang="zh-CN" dirty="0"/>
              <a:t>3</a:t>
            </a:r>
            <a:r>
              <a:rPr lang="zh-CN" altLang="en-US" dirty="0"/>
              <a:t>）能完成简单的交互。</a:t>
            </a:r>
            <a:br>
              <a:rPr lang="zh-CN" altLang="en-US" dirty="0"/>
            </a:br>
            <a:r>
              <a:rPr lang="zh-CN" altLang="en-US" dirty="0"/>
              <a:t>（</a:t>
            </a:r>
            <a:r>
              <a:rPr lang="en-US" altLang="zh-CN" dirty="0"/>
              <a:t>4</a:t>
            </a:r>
            <a:r>
              <a:rPr lang="zh-CN" altLang="en-US" dirty="0"/>
              <a:t>）团队协作很方便。</a:t>
            </a:r>
            <a:endParaRPr lang="en-US" altLang="zh-CN" dirty="0"/>
          </a:p>
          <a:p>
            <a:r>
              <a:rPr lang="zh-CN" altLang="en-US" dirty="0"/>
              <a:t>（</a:t>
            </a:r>
            <a:r>
              <a:rPr lang="en-US" altLang="zh-CN" dirty="0"/>
              <a:t>5</a:t>
            </a:r>
            <a:r>
              <a:rPr lang="zh-CN" altLang="en-US" dirty="0"/>
              <a:t>）支持版本迭代</a:t>
            </a:r>
            <a:endParaRPr lang="en-US" altLang="zh-CN" dirty="0"/>
          </a:p>
          <a:p>
            <a:endParaRPr lang="en-US" altLang="zh-CN" dirty="0"/>
          </a:p>
          <a:p>
            <a:endParaRPr kumimoji="1" lang="zh-CN" altLang="en-US" dirty="0"/>
          </a:p>
        </p:txBody>
      </p:sp>
    </p:spTree>
    <p:extLst>
      <p:ext uri="{BB962C8B-B14F-4D97-AF65-F5344CB8AC3E}">
        <p14:creationId xmlns:p14="http://schemas.microsoft.com/office/powerpoint/2010/main" val="269025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8220520"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人机交互与界面原型介绍</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935868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2352" y="3823834"/>
            <a:ext cx="1351725" cy="135172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27" y="1469447"/>
            <a:ext cx="2657475" cy="497205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8430" y="1224396"/>
            <a:ext cx="9696450" cy="1333500"/>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4132" y="2557896"/>
            <a:ext cx="2638425" cy="4124325"/>
          </a:xfrm>
          <a:prstGeom prst="rect">
            <a:avLst/>
          </a:prstGeom>
        </p:spPr>
      </p:pic>
    </p:spTree>
    <p:extLst>
      <p:ext uri="{BB962C8B-B14F-4D97-AF65-F5344CB8AC3E}">
        <p14:creationId xmlns:p14="http://schemas.microsoft.com/office/powerpoint/2010/main" val="3702939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用户界面开发的工具有哪些（说出</a:t>
            </a:r>
            <a:r>
              <a:rPr kumimoji="1" lang="en-US" altLang="zh-CN" sz="2000" dirty="0"/>
              <a:t>1-2</a:t>
            </a:r>
            <a:r>
              <a:rPr kumimoji="1" lang="zh-CN" altLang="en-US" sz="2000" dirty="0"/>
              <a:t>个即可）</a:t>
            </a:r>
            <a:endParaRPr kumimoji="1" lang="en-US" altLang="zh-CN" sz="2000" dirty="0"/>
          </a:p>
        </p:txBody>
      </p:sp>
      <p:sp>
        <p:nvSpPr>
          <p:cNvPr id="6" name="矩形 5">
            <a:extLst>
              <a:ext uri="{FF2B5EF4-FFF2-40B4-BE49-F238E27FC236}">
                <a16:creationId xmlns:a16="http://schemas.microsoft.com/office/drawing/2014/main" id="{FD93494D-C361-4D49-BC5D-7F6189FF0BCE}"/>
              </a:ext>
            </a:extLst>
          </p:cNvPr>
          <p:cNvSpPr/>
          <p:nvPr/>
        </p:nvSpPr>
        <p:spPr>
          <a:xfrm>
            <a:off x="1344023" y="2349539"/>
            <a:ext cx="6096000" cy="369332"/>
          </a:xfrm>
          <a:prstGeom prst="rect">
            <a:avLst/>
          </a:prstGeom>
        </p:spPr>
        <p:txBody>
          <a:bodyPr>
            <a:spAutoFit/>
          </a:bodyPr>
          <a:lstStyle/>
          <a:p>
            <a:r>
              <a:rPr lang="en-US" altLang="zh-CN" b="1" dirty="0"/>
              <a:t>PS/AI</a:t>
            </a:r>
            <a:endParaRPr lang="zh-CN" altLang="en-US" dirty="0"/>
          </a:p>
        </p:txBody>
      </p:sp>
      <p:sp>
        <p:nvSpPr>
          <p:cNvPr id="7" name="矩形 6">
            <a:extLst>
              <a:ext uri="{FF2B5EF4-FFF2-40B4-BE49-F238E27FC236}">
                <a16:creationId xmlns:a16="http://schemas.microsoft.com/office/drawing/2014/main" id="{8EBCCB19-0910-4868-B657-D894DCB8F230}"/>
              </a:ext>
            </a:extLst>
          </p:cNvPr>
          <p:cNvSpPr/>
          <p:nvPr/>
        </p:nvSpPr>
        <p:spPr>
          <a:xfrm>
            <a:off x="1344023" y="2839849"/>
            <a:ext cx="6096000" cy="369332"/>
          </a:xfrm>
          <a:prstGeom prst="rect">
            <a:avLst/>
          </a:prstGeom>
        </p:spPr>
        <p:txBody>
          <a:bodyPr>
            <a:spAutoFit/>
          </a:bodyPr>
          <a:lstStyle/>
          <a:p>
            <a:r>
              <a:rPr lang="en-US" altLang="zh-CN" b="1" dirty="0"/>
              <a:t>Axure</a:t>
            </a:r>
            <a:endParaRPr lang="zh-CN" altLang="en-US" dirty="0"/>
          </a:p>
        </p:txBody>
      </p:sp>
      <p:sp>
        <p:nvSpPr>
          <p:cNvPr id="8" name="矩形 7">
            <a:extLst>
              <a:ext uri="{FF2B5EF4-FFF2-40B4-BE49-F238E27FC236}">
                <a16:creationId xmlns:a16="http://schemas.microsoft.com/office/drawing/2014/main" id="{A3DE2AC1-73EB-49F2-B009-E1F1965AD426}"/>
              </a:ext>
            </a:extLst>
          </p:cNvPr>
          <p:cNvSpPr/>
          <p:nvPr/>
        </p:nvSpPr>
        <p:spPr>
          <a:xfrm>
            <a:off x="1344023" y="3330159"/>
            <a:ext cx="6096000" cy="369332"/>
          </a:xfrm>
          <a:prstGeom prst="rect">
            <a:avLst/>
          </a:prstGeom>
        </p:spPr>
        <p:txBody>
          <a:bodyPr>
            <a:spAutoFit/>
          </a:bodyPr>
          <a:lstStyle/>
          <a:p>
            <a:r>
              <a:rPr lang="en-US" altLang="zh-CN" dirty="0" err="1">
                <a:latin typeface="微软雅黑" panose="020B0503020204020204" pitchFamily="34" charset="-122"/>
                <a:ea typeface="微软雅黑" panose="020B0503020204020204" pitchFamily="34" charset="-122"/>
              </a:rPr>
              <a:t>Justinmind</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694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032147"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用户界面的评估</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760057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用户界面评估的特点</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400110"/>
          </a:xfrm>
          <a:prstGeom prst="rect">
            <a:avLst/>
          </a:prstGeom>
          <a:noFill/>
        </p:spPr>
        <p:txBody>
          <a:bodyPr wrap="square" rtlCol="0">
            <a:spAutoFit/>
          </a:bodyPr>
          <a:lstStyle/>
          <a:p>
            <a:r>
              <a:rPr kumimoji="1" lang="en-US" altLang="zh-CN" sz="2000" dirty="0"/>
              <a:t>1</a:t>
            </a:r>
            <a:r>
              <a:rPr kumimoji="1" lang="zh-CN" altLang="en-US" sz="2000" dirty="0"/>
              <a:t>、评价项目众多，无法</a:t>
            </a:r>
            <a:r>
              <a:rPr kumimoji="1" lang="zh-CN" altLang="en-US" sz="2000" dirty="0">
                <a:solidFill>
                  <a:srgbClr val="FF0000"/>
                </a:solidFill>
              </a:rPr>
              <a:t>定量</a:t>
            </a:r>
            <a:r>
              <a:rPr kumimoji="1" lang="zh-CN" altLang="en-US" sz="2000" dirty="0"/>
              <a:t>描述</a:t>
            </a:r>
            <a:endParaRPr kumimoji="1" lang="en-US" altLang="zh-CN" sz="2000" dirty="0"/>
          </a:p>
        </p:txBody>
      </p:sp>
      <p:sp>
        <p:nvSpPr>
          <p:cNvPr id="8" name="文本框 7">
            <a:extLst>
              <a:ext uri="{FF2B5EF4-FFF2-40B4-BE49-F238E27FC236}">
                <a16:creationId xmlns:a16="http://schemas.microsoft.com/office/drawing/2014/main" id="{E775CDA0-D84B-443F-BFE8-5D85703BB10F}"/>
              </a:ext>
            </a:extLst>
          </p:cNvPr>
          <p:cNvSpPr txBox="1"/>
          <p:nvPr/>
        </p:nvSpPr>
        <p:spPr>
          <a:xfrm>
            <a:off x="2240383" y="2088005"/>
            <a:ext cx="7215678" cy="707886"/>
          </a:xfrm>
          <a:prstGeom prst="rect">
            <a:avLst/>
          </a:prstGeom>
          <a:noFill/>
        </p:spPr>
        <p:txBody>
          <a:bodyPr wrap="square" rtlCol="0">
            <a:spAutoFit/>
          </a:bodyPr>
          <a:lstStyle/>
          <a:p>
            <a:r>
              <a:rPr kumimoji="1" lang="en-US" altLang="zh-CN" sz="2000" dirty="0"/>
              <a:t>2</a:t>
            </a:r>
            <a:r>
              <a:rPr kumimoji="1" lang="zh-CN" altLang="en-US" sz="2000" dirty="0"/>
              <a:t>、视知觉具有整体性、选择性、理解性、恒常性、和错觉等熟悉，显示的综合效果并不是单一效果的简单叠加</a:t>
            </a:r>
            <a:endParaRPr kumimoji="1" lang="en-US" altLang="zh-CN" sz="2000" dirty="0"/>
          </a:p>
        </p:txBody>
      </p:sp>
      <p:sp>
        <p:nvSpPr>
          <p:cNvPr id="9" name="文本框 8">
            <a:extLst>
              <a:ext uri="{FF2B5EF4-FFF2-40B4-BE49-F238E27FC236}">
                <a16:creationId xmlns:a16="http://schemas.microsoft.com/office/drawing/2014/main" id="{DBF536D7-1AD0-4B75-A812-E89F37EDD63F}"/>
              </a:ext>
            </a:extLst>
          </p:cNvPr>
          <p:cNvSpPr txBox="1"/>
          <p:nvPr/>
        </p:nvSpPr>
        <p:spPr>
          <a:xfrm>
            <a:off x="2240383" y="2982041"/>
            <a:ext cx="7215678" cy="1015663"/>
          </a:xfrm>
          <a:prstGeom prst="rect">
            <a:avLst/>
          </a:prstGeom>
          <a:noFill/>
        </p:spPr>
        <p:txBody>
          <a:bodyPr wrap="square" rtlCol="0">
            <a:spAutoFit/>
          </a:bodyPr>
          <a:lstStyle/>
          <a:p>
            <a:r>
              <a:rPr kumimoji="1" lang="en-US" altLang="zh-CN" sz="2000" dirty="0"/>
              <a:t>3</a:t>
            </a:r>
            <a:r>
              <a:rPr kumimoji="1" lang="zh-CN" altLang="en-US" sz="2000" dirty="0"/>
              <a:t>、软件用户界面的评价主要以人的主观感受为评价依据，它受人的辨识能力，认知过程，舒适性和系统功能以及个人的只是，经验，和喜好等未知、已知或非确定因素的影响</a:t>
            </a:r>
            <a:endParaRPr kumimoji="1" lang="en-US" altLang="zh-CN" sz="2000" dirty="0"/>
          </a:p>
        </p:txBody>
      </p:sp>
      <p:sp>
        <p:nvSpPr>
          <p:cNvPr id="10" name="文本框 9">
            <a:extLst>
              <a:ext uri="{FF2B5EF4-FFF2-40B4-BE49-F238E27FC236}">
                <a16:creationId xmlns:a16="http://schemas.microsoft.com/office/drawing/2014/main" id="{4EDB2D59-4AA5-4ECD-A116-A268B150DEC0}"/>
              </a:ext>
            </a:extLst>
          </p:cNvPr>
          <p:cNvSpPr txBox="1"/>
          <p:nvPr/>
        </p:nvSpPr>
        <p:spPr>
          <a:xfrm>
            <a:off x="2240383" y="4475605"/>
            <a:ext cx="7215678" cy="400110"/>
          </a:xfrm>
          <a:prstGeom prst="rect">
            <a:avLst/>
          </a:prstGeom>
          <a:noFill/>
        </p:spPr>
        <p:txBody>
          <a:bodyPr wrap="square" rtlCol="0">
            <a:spAutoFit/>
          </a:bodyPr>
          <a:lstStyle/>
          <a:p>
            <a:r>
              <a:rPr kumimoji="1" lang="zh-CN" altLang="en-US" sz="2000" dirty="0"/>
              <a:t>这些特点使得我们对软件用户界面的评价</a:t>
            </a:r>
            <a:r>
              <a:rPr kumimoji="1" lang="zh-CN" altLang="en-US" sz="2000" dirty="0">
                <a:solidFill>
                  <a:srgbClr val="FF0000"/>
                </a:solidFill>
              </a:rPr>
              <a:t>十分困难</a:t>
            </a:r>
            <a:endParaRPr kumimoji="1" lang="en-US" altLang="zh-CN" sz="2000" dirty="0">
              <a:solidFill>
                <a:srgbClr val="FF0000"/>
              </a:solidFill>
            </a:endParaRPr>
          </a:p>
        </p:txBody>
      </p:sp>
    </p:spTree>
    <p:extLst>
      <p:ext uri="{BB962C8B-B14F-4D97-AF65-F5344CB8AC3E}">
        <p14:creationId xmlns:p14="http://schemas.microsoft.com/office/powerpoint/2010/main" val="3661313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用户界面评估的方法</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1015663"/>
          </a:xfrm>
          <a:prstGeom prst="rect">
            <a:avLst/>
          </a:prstGeom>
          <a:noFill/>
        </p:spPr>
        <p:txBody>
          <a:bodyPr wrap="square" rtlCol="0">
            <a:spAutoFit/>
          </a:bodyPr>
          <a:lstStyle/>
          <a:p>
            <a:r>
              <a:rPr kumimoji="1" lang="zh-CN" altLang="en-US" sz="2000" dirty="0"/>
              <a:t>现代综合评价方法很多，应用最多的是</a:t>
            </a:r>
            <a:r>
              <a:rPr kumimoji="1" lang="zh-CN" altLang="en-US" sz="2000" dirty="0">
                <a:solidFill>
                  <a:srgbClr val="FF0000"/>
                </a:solidFill>
              </a:rPr>
              <a:t>模糊集合理论</a:t>
            </a:r>
            <a:r>
              <a:rPr kumimoji="1" lang="zh-CN" altLang="en-US" sz="2000" dirty="0"/>
              <a:t>，首先运用层次分析法确定各指标的权重系数，然后运用模糊综合评价法进行综合评价。</a:t>
            </a:r>
            <a:endParaRPr kumimoji="1" lang="en-US" altLang="zh-CN" sz="2000" dirty="0"/>
          </a:p>
        </p:txBody>
      </p:sp>
      <p:sp>
        <p:nvSpPr>
          <p:cNvPr id="11" name="文本框 10">
            <a:extLst>
              <a:ext uri="{FF2B5EF4-FFF2-40B4-BE49-F238E27FC236}">
                <a16:creationId xmlns:a16="http://schemas.microsoft.com/office/drawing/2014/main" id="{AEF91415-BAA0-46CE-BA90-F5EB0B694573}"/>
              </a:ext>
            </a:extLst>
          </p:cNvPr>
          <p:cNvSpPr txBox="1"/>
          <p:nvPr/>
        </p:nvSpPr>
        <p:spPr>
          <a:xfrm>
            <a:off x="2240383" y="2921168"/>
            <a:ext cx="7215678" cy="707886"/>
          </a:xfrm>
          <a:prstGeom prst="rect">
            <a:avLst/>
          </a:prstGeom>
          <a:noFill/>
        </p:spPr>
        <p:txBody>
          <a:bodyPr wrap="square" rtlCol="0">
            <a:spAutoFit/>
          </a:bodyPr>
          <a:lstStyle/>
          <a:p>
            <a:r>
              <a:rPr kumimoji="1" lang="zh-CN" altLang="en-US" sz="2000" dirty="0"/>
              <a:t>其他常用的还有</a:t>
            </a:r>
            <a:r>
              <a:rPr kumimoji="1" lang="zh-CN" altLang="en-US" sz="2000" dirty="0">
                <a:solidFill>
                  <a:srgbClr val="FF0000"/>
                </a:solidFill>
              </a:rPr>
              <a:t>主成分分析法</a:t>
            </a:r>
            <a:r>
              <a:rPr kumimoji="1" lang="zh-CN" altLang="en-US" sz="2000" dirty="0"/>
              <a:t>、</a:t>
            </a:r>
            <a:r>
              <a:rPr kumimoji="1" lang="zh-CN" altLang="en-US" sz="2000" dirty="0">
                <a:solidFill>
                  <a:srgbClr val="FF0000"/>
                </a:solidFill>
              </a:rPr>
              <a:t>数据包络分析法</a:t>
            </a:r>
            <a:r>
              <a:rPr kumimoji="1" lang="zh-CN" altLang="en-US" sz="2000" dirty="0"/>
              <a:t>、</a:t>
            </a:r>
            <a:r>
              <a:rPr kumimoji="1" lang="zh-CN" altLang="en-US" sz="2000" dirty="0">
                <a:solidFill>
                  <a:srgbClr val="FF0000"/>
                </a:solidFill>
              </a:rPr>
              <a:t>模糊聚类分析法</a:t>
            </a:r>
            <a:r>
              <a:rPr kumimoji="1" lang="zh-CN" altLang="en-US" sz="2000" dirty="0"/>
              <a:t>等</a:t>
            </a:r>
            <a:endParaRPr kumimoji="1" lang="en-US" altLang="zh-CN" sz="2000" dirty="0"/>
          </a:p>
        </p:txBody>
      </p:sp>
      <p:sp>
        <p:nvSpPr>
          <p:cNvPr id="12" name="文本框 11">
            <a:extLst>
              <a:ext uri="{FF2B5EF4-FFF2-40B4-BE49-F238E27FC236}">
                <a16:creationId xmlns:a16="http://schemas.microsoft.com/office/drawing/2014/main" id="{2A644E1C-F904-4E20-BC19-36ED789AB313}"/>
              </a:ext>
            </a:extLst>
          </p:cNvPr>
          <p:cNvSpPr txBox="1"/>
          <p:nvPr/>
        </p:nvSpPr>
        <p:spPr>
          <a:xfrm>
            <a:off x="2240383" y="3793235"/>
            <a:ext cx="7215678" cy="707886"/>
          </a:xfrm>
          <a:prstGeom prst="rect">
            <a:avLst/>
          </a:prstGeom>
          <a:noFill/>
        </p:spPr>
        <p:txBody>
          <a:bodyPr wrap="square" rtlCol="0">
            <a:spAutoFit/>
          </a:bodyPr>
          <a:lstStyle/>
          <a:p>
            <a:r>
              <a:rPr kumimoji="1" lang="zh-CN" altLang="en-US" sz="2000" dirty="0"/>
              <a:t>但这些方法都需要深厚的数学基础、评价过程复杂、评价结果受多中因素影响，在实际中难于应用。</a:t>
            </a:r>
            <a:endParaRPr kumimoji="1" lang="en-US" altLang="zh-CN" sz="2000" dirty="0"/>
          </a:p>
        </p:txBody>
      </p:sp>
      <p:sp>
        <p:nvSpPr>
          <p:cNvPr id="13" name="文本框 12">
            <a:extLst>
              <a:ext uri="{FF2B5EF4-FFF2-40B4-BE49-F238E27FC236}">
                <a16:creationId xmlns:a16="http://schemas.microsoft.com/office/drawing/2014/main" id="{F9FB0BF9-4640-4D30-B36F-446E60F9D79C}"/>
              </a:ext>
            </a:extLst>
          </p:cNvPr>
          <p:cNvSpPr txBox="1"/>
          <p:nvPr/>
        </p:nvSpPr>
        <p:spPr>
          <a:xfrm>
            <a:off x="2240383" y="4795563"/>
            <a:ext cx="7215678" cy="1015663"/>
          </a:xfrm>
          <a:prstGeom prst="rect">
            <a:avLst/>
          </a:prstGeom>
          <a:noFill/>
        </p:spPr>
        <p:txBody>
          <a:bodyPr wrap="square" rtlCol="0">
            <a:spAutoFit/>
          </a:bodyPr>
          <a:lstStyle/>
          <a:p>
            <a:r>
              <a:rPr kumimoji="1" lang="zh-CN" altLang="en-US" sz="2000" dirty="0">
                <a:solidFill>
                  <a:srgbClr val="FF0000"/>
                </a:solidFill>
              </a:rPr>
              <a:t>软集理论</a:t>
            </a:r>
            <a:r>
              <a:rPr kumimoji="1" lang="zh-CN" altLang="en-US" sz="2000" dirty="0"/>
              <a:t>作为解决不确定性问题的数学工具，不同于以上的理论，是将参数理论引入到决策当中，弥补了以上理论在决策时的不足，使得决策更具有精确性</a:t>
            </a:r>
            <a:endParaRPr kumimoji="1" lang="en-US" altLang="zh-CN" sz="2000" dirty="0"/>
          </a:p>
        </p:txBody>
      </p:sp>
    </p:spTree>
    <p:extLst>
      <p:ext uri="{BB962C8B-B14F-4D97-AF65-F5344CB8AC3E}">
        <p14:creationId xmlns:p14="http://schemas.microsoft.com/office/powerpoint/2010/main" val="3326786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356597" y="5063675"/>
            <a:ext cx="7215678" cy="1631216"/>
          </a:xfrm>
          <a:prstGeom prst="rect">
            <a:avLst/>
          </a:prstGeom>
          <a:noFill/>
        </p:spPr>
        <p:txBody>
          <a:bodyPr wrap="square" rtlCol="0">
            <a:spAutoFit/>
          </a:bodyPr>
          <a:lstStyle/>
          <a:p>
            <a:r>
              <a:rPr kumimoji="1" lang="zh-CN" altLang="en-US" sz="2000" dirty="0"/>
              <a:t>评估指标体系通常由</a:t>
            </a:r>
            <a:r>
              <a:rPr kumimoji="1" lang="zh-CN" altLang="en-US" sz="2000" dirty="0">
                <a:solidFill>
                  <a:srgbClr val="FF0000"/>
                </a:solidFill>
              </a:rPr>
              <a:t>最高层</a:t>
            </a:r>
            <a:r>
              <a:rPr kumimoji="1" lang="zh-CN" altLang="en-US" sz="2000" dirty="0"/>
              <a:t>、</a:t>
            </a:r>
            <a:r>
              <a:rPr kumimoji="1" lang="zh-CN" altLang="en-US" sz="2000" dirty="0">
                <a:solidFill>
                  <a:srgbClr val="FF0000"/>
                </a:solidFill>
              </a:rPr>
              <a:t>中间层</a:t>
            </a:r>
            <a:r>
              <a:rPr kumimoji="1" lang="zh-CN" altLang="en-US" sz="2000" dirty="0"/>
              <a:t>和</a:t>
            </a:r>
            <a:r>
              <a:rPr kumimoji="1" lang="zh-CN" altLang="en-US" sz="2000" dirty="0">
                <a:solidFill>
                  <a:srgbClr val="FF0000"/>
                </a:solidFill>
              </a:rPr>
              <a:t>最底层</a:t>
            </a:r>
            <a:r>
              <a:rPr kumimoji="1" lang="zh-CN" altLang="en-US" sz="2000" dirty="0"/>
              <a:t>构成的递阶层次结构模型。</a:t>
            </a:r>
            <a:endParaRPr kumimoji="1" lang="en-US" altLang="zh-CN" sz="2000" dirty="0"/>
          </a:p>
          <a:p>
            <a:r>
              <a:rPr kumimoji="1" lang="zh-CN" altLang="en-US" sz="2000" dirty="0"/>
              <a:t>最高层表示系统总目标，</a:t>
            </a:r>
            <a:endParaRPr kumimoji="1" lang="en-US" altLang="zh-CN" sz="2000" dirty="0"/>
          </a:p>
          <a:p>
            <a:r>
              <a:rPr kumimoji="1" lang="zh-CN" altLang="en-US" sz="2000" dirty="0"/>
              <a:t>中间层表示实现系统总目标所设计的中间环节，</a:t>
            </a:r>
            <a:endParaRPr kumimoji="1" lang="en-US" altLang="zh-CN" sz="2000" dirty="0"/>
          </a:p>
          <a:p>
            <a:r>
              <a:rPr kumimoji="1" lang="zh-CN" altLang="en-US" sz="2000" dirty="0"/>
              <a:t>最底层表示为实现目标所要选用的各种措施、决策、方案等。</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333" y="163109"/>
            <a:ext cx="8344063" cy="6384340"/>
          </a:xfrm>
          <a:prstGeom prst="rect">
            <a:avLst/>
          </a:prstGeom>
        </p:spPr>
      </p:pic>
    </p:spTree>
    <p:extLst>
      <p:ext uri="{BB962C8B-B14F-4D97-AF65-F5344CB8AC3E}">
        <p14:creationId xmlns:p14="http://schemas.microsoft.com/office/powerpoint/2010/main" val="1735849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2" y="6150114"/>
            <a:ext cx="7215678" cy="707886"/>
          </a:xfrm>
          <a:prstGeom prst="rect">
            <a:avLst/>
          </a:prstGeom>
          <a:noFill/>
        </p:spPr>
        <p:txBody>
          <a:bodyPr wrap="square" rtlCol="0">
            <a:spAutoFit/>
          </a:bodyPr>
          <a:lstStyle/>
          <a:p>
            <a:r>
              <a:rPr kumimoji="1" lang="zh-CN" altLang="en-US" sz="2000" dirty="0"/>
              <a:t>通过广泛的调研和综合分析，软件人机界面设计评价指标体系归纳为</a:t>
            </a:r>
            <a:r>
              <a:rPr kumimoji="1" lang="en-US" altLang="zh-CN" sz="2000" dirty="0">
                <a:solidFill>
                  <a:srgbClr val="FF0000"/>
                </a:solidFill>
              </a:rPr>
              <a:t>3</a:t>
            </a:r>
            <a:r>
              <a:rPr kumimoji="1" lang="zh-CN" altLang="en-US" sz="2000" dirty="0"/>
              <a:t>个一级指标、</a:t>
            </a:r>
            <a:r>
              <a:rPr kumimoji="1" lang="en-US" altLang="zh-CN" sz="2000" dirty="0">
                <a:solidFill>
                  <a:srgbClr val="FF0000"/>
                </a:solidFill>
              </a:rPr>
              <a:t>14</a:t>
            </a:r>
            <a:r>
              <a:rPr kumimoji="1" lang="zh-CN" altLang="en-US" sz="2000" dirty="0"/>
              <a:t>个二级指标</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664" y="163109"/>
            <a:ext cx="9034732" cy="6912795"/>
          </a:xfrm>
          <a:prstGeom prst="rect">
            <a:avLst/>
          </a:prstGeom>
        </p:spPr>
      </p:pic>
    </p:spTree>
    <p:extLst>
      <p:ext uri="{BB962C8B-B14F-4D97-AF65-F5344CB8AC3E}">
        <p14:creationId xmlns:p14="http://schemas.microsoft.com/office/powerpoint/2010/main" val="2327572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solidFill>
                  <a:srgbClr val="FF0000"/>
                </a:solidFill>
              </a:rPr>
              <a:t>Ben </a:t>
            </a:r>
            <a:r>
              <a:rPr kumimoji="1" lang="en-US" altLang="zh-CN" sz="2000" dirty="0" err="1">
                <a:solidFill>
                  <a:srgbClr val="FF0000"/>
                </a:solidFill>
              </a:rPr>
              <a:t>Shneiderman</a:t>
            </a:r>
            <a:r>
              <a:rPr kumimoji="1" lang="en-US" altLang="zh-CN" sz="2000" dirty="0">
                <a:solidFill>
                  <a:srgbClr val="FF0000"/>
                </a:solidFill>
              </a:rPr>
              <a:t> </a:t>
            </a:r>
            <a:r>
              <a:rPr kumimoji="1" lang="zh-CN" altLang="en-US" sz="2000" dirty="0"/>
              <a:t>经过大量实践，总结出屏幕界面的</a:t>
            </a:r>
            <a:r>
              <a:rPr kumimoji="1" lang="zh-CN" altLang="en-US" sz="2000" dirty="0">
                <a:solidFill>
                  <a:srgbClr val="FF0000"/>
                </a:solidFill>
              </a:rPr>
              <a:t>八条规则</a:t>
            </a:r>
            <a:r>
              <a:rPr kumimoji="1" lang="zh-CN" altLang="en-US" sz="2000" dirty="0"/>
              <a:t>。这八个经典规则是</a:t>
            </a:r>
            <a:endParaRPr kumimoji="1" lang="en-US" altLang="zh-CN" sz="2000" dirty="0"/>
          </a:p>
        </p:txBody>
      </p:sp>
      <p:sp>
        <p:nvSpPr>
          <p:cNvPr id="2" name="矩形 1">
            <a:extLst>
              <a:ext uri="{FF2B5EF4-FFF2-40B4-BE49-F238E27FC236}">
                <a16:creationId xmlns:a16="http://schemas.microsoft.com/office/drawing/2014/main" id="{F07EA20A-1AD4-445D-B309-8F615B60FC15}"/>
              </a:ext>
            </a:extLst>
          </p:cNvPr>
          <p:cNvSpPr/>
          <p:nvPr/>
        </p:nvSpPr>
        <p:spPr>
          <a:xfrm>
            <a:off x="1226820" y="2147349"/>
            <a:ext cx="6096000" cy="1200329"/>
          </a:xfrm>
          <a:prstGeom prst="rect">
            <a:avLst/>
          </a:prstGeom>
        </p:spPr>
        <p:txBody>
          <a:bodyPr>
            <a:spAutoFit/>
          </a:bodyPr>
          <a:lstStyle/>
          <a:p>
            <a:r>
              <a:rPr lang="zh-CN" altLang="en-US" b="0" i="0" dirty="0">
                <a:solidFill>
                  <a:srgbClr val="4F4F4F"/>
                </a:solidFill>
                <a:effectLst/>
                <a:latin typeface="-apple-system"/>
              </a:rPr>
              <a:t>一、力求一致性 </a:t>
            </a:r>
            <a:br>
              <a:rPr lang="zh-CN" altLang="en-US" dirty="0"/>
            </a:br>
            <a:r>
              <a:rPr lang="zh-CN" altLang="en-US" b="0" i="0" dirty="0">
                <a:solidFill>
                  <a:srgbClr val="4F4F4F"/>
                </a:solidFill>
                <a:effectLst/>
                <a:latin typeface="-apple-system"/>
              </a:rPr>
              <a:t>　　例如网站首页需要和每一个下级页面保持一致的风格，导航都要放在屏幕的左上角，具有高度一致性的界面能给人清晰整洁的感觉。</a:t>
            </a:r>
            <a:endParaRPr lang="zh-CN" altLang="en-US" dirty="0"/>
          </a:p>
        </p:txBody>
      </p:sp>
      <p:sp>
        <p:nvSpPr>
          <p:cNvPr id="4" name="矩形 3">
            <a:extLst>
              <a:ext uri="{FF2B5EF4-FFF2-40B4-BE49-F238E27FC236}">
                <a16:creationId xmlns:a16="http://schemas.microsoft.com/office/drawing/2014/main" id="{8F79FEFD-CDBA-49CE-91E9-3D99F6938975}"/>
              </a:ext>
            </a:extLst>
          </p:cNvPr>
          <p:cNvSpPr/>
          <p:nvPr/>
        </p:nvSpPr>
        <p:spPr>
          <a:xfrm>
            <a:off x="1226820" y="3683327"/>
            <a:ext cx="6096000" cy="923330"/>
          </a:xfrm>
          <a:prstGeom prst="rect">
            <a:avLst/>
          </a:prstGeom>
        </p:spPr>
        <p:txBody>
          <a:bodyPr>
            <a:spAutoFit/>
          </a:bodyPr>
          <a:lstStyle/>
          <a:p>
            <a:r>
              <a:rPr lang="zh-CN" altLang="en-US" b="0" i="0">
                <a:solidFill>
                  <a:srgbClr val="4F4F4F"/>
                </a:solidFill>
                <a:effectLst/>
                <a:latin typeface="-apple-system"/>
              </a:rPr>
              <a:t>二、允许频繁使用快捷键 </a:t>
            </a:r>
            <a:br>
              <a:rPr lang="zh-CN" altLang="en-US"/>
            </a:br>
            <a:r>
              <a:rPr lang="zh-CN" altLang="en-US" b="0" i="0">
                <a:solidFill>
                  <a:srgbClr val="4F4F4F"/>
                </a:solidFill>
                <a:effectLst/>
                <a:latin typeface="-apple-system"/>
              </a:rPr>
              <a:t>　　快捷键表示产品使用的灵活性和有效性，想想每次我们使用搜索引擎的时候是鼠标点击的搜索还是按的回车？</a:t>
            </a:r>
            <a:endParaRPr lang="zh-CN" altLang="en-US" dirty="0"/>
          </a:p>
        </p:txBody>
      </p:sp>
      <p:sp>
        <p:nvSpPr>
          <p:cNvPr id="5" name="矩形 4">
            <a:extLst>
              <a:ext uri="{FF2B5EF4-FFF2-40B4-BE49-F238E27FC236}">
                <a16:creationId xmlns:a16="http://schemas.microsoft.com/office/drawing/2014/main" id="{2DC89BEB-EC65-43D7-961C-9F8CAE98C76F}"/>
              </a:ext>
            </a:extLst>
          </p:cNvPr>
          <p:cNvSpPr/>
          <p:nvPr/>
        </p:nvSpPr>
        <p:spPr>
          <a:xfrm>
            <a:off x="1226820" y="4942306"/>
            <a:ext cx="6096000" cy="1200329"/>
          </a:xfrm>
          <a:prstGeom prst="rect">
            <a:avLst/>
          </a:prstGeom>
        </p:spPr>
        <p:txBody>
          <a:bodyPr>
            <a:spAutoFit/>
          </a:bodyPr>
          <a:lstStyle/>
          <a:p>
            <a:r>
              <a:rPr lang="zh-CN" altLang="en-US" b="0" i="0" dirty="0">
                <a:solidFill>
                  <a:srgbClr val="4F4F4F"/>
                </a:solidFill>
                <a:effectLst/>
                <a:latin typeface="-apple-system"/>
              </a:rPr>
              <a:t>三、提供明确的反馈 </a:t>
            </a:r>
            <a:br>
              <a:rPr lang="zh-CN" altLang="en-US" dirty="0"/>
            </a:br>
            <a:r>
              <a:rPr lang="zh-CN" altLang="en-US" b="0" i="0" dirty="0">
                <a:solidFill>
                  <a:srgbClr val="4F4F4F"/>
                </a:solidFill>
                <a:effectLst/>
                <a:latin typeface="-apple-system"/>
              </a:rPr>
              <a:t>　　出现错误时要明确说出错误的含义，而且需要考虑用户能否理解，比如我们基本上都遇到过</a:t>
            </a:r>
            <a:r>
              <a:rPr lang="en-US" altLang="zh-CN" b="0" i="0" dirty="0">
                <a:solidFill>
                  <a:srgbClr val="4F4F4F"/>
                </a:solidFill>
                <a:effectLst/>
                <a:latin typeface="-apple-system"/>
              </a:rPr>
              <a:t>HTTP404</a:t>
            </a:r>
            <a:r>
              <a:rPr lang="zh-CN" altLang="en-US" b="0" i="0" dirty="0">
                <a:solidFill>
                  <a:srgbClr val="4F4F4F"/>
                </a:solidFill>
                <a:effectLst/>
                <a:latin typeface="-apple-system"/>
              </a:rPr>
              <a:t>错误，但绝大多数人能看懂么？</a:t>
            </a:r>
            <a:endParaRPr lang="zh-CN" altLang="en-US" dirty="0"/>
          </a:p>
        </p:txBody>
      </p:sp>
    </p:spTree>
    <p:extLst>
      <p:ext uri="{BB962C8B-B14F-4D97-AF65-F5344CB8AC3E}">
        <p14:creationId xmlns:p14="http://schemas.microsoft.com/office/powerpoint/2010/main" val="880760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3" name="矩形 2">
            <a:extLst>
              <a:ext uri="{FF2B5EF4-FFF2-40B4-BE49-F238E27FC236}">
                <a16:creationId xmlns:a16="http://schemas.microsoft.com/office/drawing/2014/main" id="{DBED4D3E-EF7D-4113-B48F-803ADE9AF9C5}"/>
              </a:ext>
            </a:extLst>
          </p:cNvPr>
          <p:cNvSpPr/>
          <p:nvPr/>
        </p:nvSpPr>
        <p:spPr>
          <a:xfrm>
            <a:off x="1344023" y="2363169"/>
            <a:ext cx="6096000" cy="1200329"/>
          </a:xfrm>
          <a:prstGeom prst="rect">
            <a:avLst/>
          </a:prstGeom>
        </p:spPr>
        <p:txBody>
          <a:bodyPr>
            <a:spAutoFit/>
          </a:bodyPr>
          <a:lstStyle/>
          <a:p>
            <a:r>
              <a:rPr lang="zh-CN" altLang="en-US" b="0" i="0" dirty="0">
                <a:solidFill>
                  <a:srgbClr val="4F4F4F"/>
                </a:solidFill>
                <a:effectLst/>
                <a:latin typeface="-apple-system"/>
              </a:rPr>
              <a:t>四、设计对话，告诉用户任务已完成 </a:t>
            </a:r>
            <a:br>
              <a:rPr lang="zh-CN" altLang="en-US" dirty="0"/>
            </a:br>
            <a:r>
              <a:rPr lang="zh-CN" altLang="en-US" b="0" i="0" dirty="0">
                <a:solidFill>
                  <a:srgbClr val="4F4F4F"/>
                </a:solidFill>
                <a:effectLst/>
                <a:latin typeface="-apple-system"/>
              </a:rPr>
              <a:t>　　要在用户完成某项任务或操作后进行提示。如果他们在做了很多操作后却得不到反馈，他们就无法知道自己是否达成目标。</a:t>
            </a:r>
            <a:endParaRPr lang="zh-CN" altLang="en-US" dirty="0"/>
          </a:p>
        </p:txBody>
      </p:sp>
      <p:sp>
        <p:nvSpPr>
          <p:cNvPr id="6" name="矩形 5">
            <a:extLst>
              <a:ext uri="{FF2B5EF4-FFF2-40B4-BE49-F238E27FC236}">
                <a16:creationId xmlns:a16="http://schemas.microsoft.com/office/drawing/2014/main" id="{F0B55678-B57C-4226-B3EC-A58BEEF41FF0}"/>
              </a:ext>
            </a:extLst>
          </p:cNvPr>
          <p:cNvSpPr/>
          <p:nvPr/>
        </p:nvSpPr>
        <p:spPr>
          <a:xfrm>
            <a:off x="1344023" y="3924068"/>
            <a:ext cx="6096000" cy="923330"/>
          </a:xfrm>
          <a:prstGeom prst="rect">
            <a:avLst/>
          </a:prstGeom>
        </p:spPr>
        <p:txBody>
          <a:bodyPr>
            <a:spAutoFit/>
          </a:bodyPr>
          <a:lstStyle/>
          <a:p>
            <a:r>
              <a:rPr lang="zh-CN" altLang="en-US" b="0" i="0" dirty="0">
                <a:solidFill>
                  <a:srgbClr val="4F4F4F"/>
                </a:solidFill>
                <a:effectLst/>
                <a:latin typeface="-apple-system"/>
              </a:rPr>
              <a:t>五、</a:t>
            </a:r>
            <a:r>
              <a:rPr lang="zh-CN" altLang="en-US" b="0" i="0" dirty="0">
                <a:solidFill>
                  <a:srgbClr val="FF0000"/>
                </a:solidFill>
                <a:effectLst/>
                <a:latin typeface="-apple-system"/>
              </a:rPr>
              <a:t>提供错误预防</a:t>
            </a:r>
            <a:r>
              <a:rPr lang="zh-CN" altLang="en-US" b="0" i="0" dirty="0">
                <a:solidFill>
                  <a:srgbClr val="4F4F4F"/>
                </a:solidFill>
                <a:effectLst/>
                <a:latin typeface="-apple-system"/>
              </a:rPr>
              <a:t>和简单的纠错功能 </a:t>
            </a:r>
            <a:br>
              <a:rPr lang="zh-CN" altLang="en-US" dirty="0"/>
            </a:br>
            <a:r>
              <a:rPr lang="zh-CN" altLang="en-US" b="0" i="0" dirty="0">
                <a:solidFill>
                  <a:srgbClr val="4F4F4F"/>
                </a:solidFill>
                <a:effectLst/>
                <a:latin typeface="-apple-system"/>
              </a:rPr>
              <a:t>　　例如把某些当前不能点击的按钮设置为灰色，在系统执行时让用户在确认一下</a:t>
            </a:r>
            <a:endParaRPr lang="zh-CN" altLang="en-US" dirty="0"/>
          </a:p>
        </p:txBody>
      </p:sp>
      <p:sp>
        <p:nvSpPr>
          <p:cNvPr id="7" name="矩形 6">
            <a:extLst>
              <a:ext uri="{FF2B5EF4-FFF2-40B4-BE49-F238E27FC236}">
                <a16:creationId xmlns:a16="http://schemas.microsoft.com/office/drawing/2014/main" id="{7F5A3994-F269-48A9-9B50-B07C575D5107}"/>
              </a:ext>
            </a:extLst>
          </p:cNvPr>
          <p:cNvSpPr/>
          <p:nvPr/>
        </p:nvSpPr>
        <p:spPr>
          <a:xfrm>
            <a:off x="1344023" y="5058602"/>
            <a:ext cx="6096000" cy="923330"/>
          </a:xfrm>
          <a:prstGeom prst="rect">
            <a:avLst/>
          </a:prstGeom>
        </p:spPr>
        <p:txBody>
          <a:bodyPr>
            <a:spAutoFit/>
          </a:bodyPr>
          <a:lstStyle/>
          <a:p>
            <a:r>
              <a:rPr lang="zh-CN" altLang="en-US" b="0" i="0" dirty="0">
                <a:solidFill>
                  <a:srgbClr val="4F4F4F"/>
                </a:solidFill>
                <a:effectLst/>
                <a:latin typeface="-apple-system"/>
              </a:rPr>
              <a:t>六、应该方便用户取消某个操作 </a:t>
            </a:r>
            <a:br>
              <a:rPr lang="zh-CN" altLang="en-US" dirty="0"/>
            </a:br>
            <a:r>
              <a:rPr lang="zh-CN" altLang="en-US" b="0" i="0" dirty="0">
                <a:solidFill>
                  <a:srgbClr val="4F4F4F"/>
                </a:solidFill>
                <a:effectLst/>
                <a:latin typeface="-apple-system"/>
              </a:rPr>
              <a:t>　　大多数的应用软件都有撤销和恢复的功能，如果用户总是惧怕一失足成千古恨，那样的用户体验可想而知</a:t>
            </a:r>
            <a:endParaRPr lang="zh-CN" altLang="en-US" dirty="0"/>
          </a:p>
        </p:txBody>
      </p:sp>
    </p:spTree>
    <p:extLst>
      <p:ext uri="{BB962C8B-B14F-4D97-AF65-F5344CB8AC3E}">
        <p14:creationId xmlns:p14="http://schemas.microsoft.com/office/powerpoint/2010/main" val="545973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2" name="矩形 1">
            <a:extLst>
              <a:ext uri="{FF2B5EF4-FFF2-40B4-BE49-F238E27FC236}">
                <a16:creationId xmlns:a16="http://schemas.microsoft.com/office/drawing/2014/main" id="{693A517D-AA3E-4177-BC5B-EF895D6136AB}"/>
              </a:ext>
            </a:extLst>
          </p:cNvPr>
          <p:cNvSpPr/>
          <p:nvPr/>
        </p:nvSpPr>
        <p:spPr>
          <a:xfrm>
            <a:off x="1344023" y="2566370"/>
            <a:ext cx="6096000" cy="1200329"/>
          </a:xfrm>
          <a:prstGeom prst="rect">
            <a:avLst/>
          </a:prstGeom>
        </p:spPr>
        <p:txBody>
          <a:bodyPr>
            <a:spAutoFit/>
          </a:bodyPr>
          <a:lstStyle/>
          <a:p>
            <a:r>
              <a:rPr lang="zh-CN" altLang="en-US" b="0" i="0" dirty="0">
                <a:solidFill>
                  <a:srgbClr val="4F4F4F"/>
                </a:solidFill>
                <a:effectLst/>
                <a:latin typeface="-apple-system"/>
              </a:rPr>
              <a:t>七、用户应</a:t>
            </a:r>
            <a:r>
              <a:rPr lang="zh-CN" altLang="en-US" b="0" i="0" dirty="0">
                <a:solidFill>
                  <a:srgbClr val="FF0000"/>
                </a:solidFill>
                <a:effectLst/>
                <a:latin typeface="-apple-system"/>
              </a:rPr>
              <a:t>掌握控制权</a:t>
            </a:r>
            <a:r>
              <a:rPr lang="zh-CN" altLang="en-US" b="0" i="0" dirty="0">
                <a:solidFill>
                  <a:srgbClr val="4F4F4F"/>
                </a:solidFill>
                <a:effectLst/>
                <a:latin typeface="-apple-system"/>
              </a:rPr>
              <a:t> </a:t>
            </a:r>
            <a:br>
              <a:rPr lang="zh-CN" altLang="en-US" dirty="0"/>
            </a:br>
            <a:r>
              <a:rPr lang="zh-CN" altLang="en-US" b="0" i="0" dirty="0">
                <a:solidFill>
                  <a:srgbClr val="4F4F4F"/>
                </a:solidFill>
                <a:effectLst/>
                <a:latin typeface="-apple-system"/>
              </a:rPr>
              <a:t>　　一般而言用户希望自己去控制系统交互，在执行任务中，用户应该可以随时中止或退出，而不是无奈的看着系统继续</a:t>
            </a:r>
            <a:endParaRPr lang="zh-CN" altLang="en-US" dirty="0"/>
          </a:p>
        </p:txBody>
      </p:sp>
      <p:sp>
        <p:nvSpPr>
          <p:cNvPr id="4" name="矩形 3">
            <a:extLst>
              <a:ext uri="{FF2B5EF4-FFF2-40B4-BE49-F238E27FC236}">
                <a16:creationId xmlns:a16="http://schemas.microsoft.com/office/drawing/2014/main" id="{07B002CB-AEAE-4BE1-A8AB-1840BFF66A12}"/>
              </a:ext>
            </a:extLst>
          </p:cNvPr>
          <p:cNvSpPr/>
          <p:nvPr/>
        </p:nvSpPr>
        <p:spPr>
          <a:xfrm>
            <a:off x="1344023" y="4183503"/>
            <a:ext cx="6096000" cy="1200329"/>
          </a:xfrm>
          <a:prstGeom prst="rect">
            <a:avLst/>
          </a:prstGeom>
        </p:spPr>
        <p:txBody>
          <a:bodyPr>
            <a:spAutoFit/>
          </a:bodyPr>
          <a:lstStyle/>
          <a:p>
            <a:r>
              <a:rPr lang="zh-CN" altLang="en-US" b="0" i="0" dirty="0">
                <a:solidFill>
                  <a:srgbClr val="4F4F4F"/>
                </a:solidFill>
                <a:effectLst/>
                <a:latin typeface="-apple-system"/>
              </a:rPr>
              <a:t>八、减轻用户</a:t>
            </a:r>
            <a:r>
              <a:rPr lang="zh-CN" altLang="en-US" b="0" i="0" dirty="0">
                <a:solidFill>
                  <a:srgbClr val="FF0000"/>
                </a:solidFill>
                <a:effectLst/>
                <a:latin typeface="-apple-system"/>
              </a:rPr>
              <a:t>记忆负担</a:t>
            </a:r>
            <a:r>
              <a:rPr lang="zh-CN" altLang="en-US" b="0" i="0" dirty="0">
                <a:solidFill>
                  <a:srgbClr val="4F4F4F"/>
                </a:solidFill>
                <a:effectLst/>
                <a:latin typeface="-apple-system"/>
              </a:rPr>
              <a:t> </a:t>
            </a:r>
            <a:br>
              <a:rPr lang="zh-CN" altLang="en-US" dirty="0"/>
            </a:br>
            <a:r>
              <a:rPr lang="zh-CN" altLang="en-US" b="0" i="0" dirty="0">
                <a:solidFill>
                  <a:srgbClr val="4F4F4F"/>
                </a:solidFill>
                <a:effectLst/>
                <a:latin typeface="-apple-system"/>
              </a:rPr>
              <a:t>　　我们应该尽可能帮助用户避免要求他们记住各种信息，例如各个菜单项之间的逻辑关联，更好的分类就会帮助用户找出哪个功能按钮在什么地方。</a:t>
            </a:r>
            <a:endParaRPr lang="zh-CN" altLang="en-US" dirty="0"/>
          </a:p>
        </p:txBody>
      </p:sp>
    </p:spTree>
    <p:extLst>
      <p:ext uri="{BB962C8B-B14F-4D97-AF65-F5344CB8AC3E}">
        <p14:creationId xmlns:p14="http://schemas.microsoft.com/office/powerpoint/2010/main" val="224606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91183" y="2164205"/>
            <a:ext cx="7215678" cy="2862322"/>
          </a:xfrm>
          <a:prstGeom prst="rect">
            <a:avLst/>
          </a:prstGeom>
          <a:noFill/>
        </p:spPr>
        <p:txBody>
          <a:bodyPr wrap="square" rtlCol="0">
            <a:spAutoFit/>
          </a:bodyPr>
          <a:lstStyle/>
          <a:p>
            <a:r>
              <a:rPr lang="zh-CN" altLang="en-US" sz="2000" dirty="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endParaRPr lang="en-US" altLang="zh-CN" sz="2000" dirty="0"/>
          </a:p>
          <a:p>
            <a:endParaRPr lang="zh-CN" altLang="en-US" sz="2000" dirty="0"/>
          </a:p>
          <a:p>
            <a:r>
              <a:rPr lang="zh-CN" altLang="en-US" sz="2000" dirty="0"/>
              <a:t>人机交互：是研究关于设计、评价和实现供人们使用的交互计算系统以及有关这些现象进行研究的科学。</a:t>
            </a:r>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357734"/>
            <a:ext cx="7215678" cy="461665"/>
          </a:xfrm>
          <a:prstGeom prst="rect">
            <a:avLst/>
          </a:prstGeom>
          <a:noFill/>
        </p:spPr>
        <p:txBody>
          <a:bodyPr wrap="square" rtlCol="0">
            <a:spAutoFit/>
          </a:bodyPr>
          <a:lstStyle/>
          <a:p>
            <a:r>
              <a:rPr kumimoji="1" lang="zh-CN" altLang="en-US" sz="2400" dirty="0"/>
              <a:t>什么是人机交互？</a:t>
            </a:r>
          </a:p>
        </p:txBody>
      </p:sp>
      <p:sp>
        <p:nvSpPr>
          <p:cNvPr id="7" name="矩形 6"/>
          <p:cNvSpPr/>
          <p:nvPr/>
        </p:nvSpPr>
        <p:spPr>
          <a:xfrm>
            <a:off x="2291183" y="5351040"/>
            <a:ext cx="5724644" cy="369332"/>
          </a:xfrm>
          <a:prstGeom prst="rect">
            <a:avLst/>
          </a:prstGeom>
        </p:spPr>
        <p:txBody>
          <a:bodyPr wrap="none">
            <a:spAutoFit/>
          </a:bodyPr>
          <a:lstStyle/>
          <a:p>
            <a:r>
              <a:rPr kumimoji="1" lang="zh-CN" altLang="en-US" dirty="0"/>
              <a:t>因此在需求分析中一般通过</a:t>
            </a:r>
            <a:r>
              <a:rPr kumimoji="1" lang="zh-CN" altLang="en-US" dirty="0">
                <a:solidFill>
                  <a:srgbClr val="FF0000"/>
                </a:solidFill>
              </a:rPr>
              <a:t>界面原型</a:t>
            </a:r>
            <a:r>
              <a:rPr kumimoji="1" lang="zh-CN" altLang="en-US" dirty="0"/>
              <a:t>来进行人机交互。</a:t>
            </a:r>
            <a:endParaRPr lang="zh-CN" altLang="en-US" dirty="0"/>
          </a:p>
        </p:txBody>
      </p:sp>
      <p:sp>
        <p:nvSpPr>
          <p:cNvPr id="8" name="文本框 7">
            <a:extLst>
              <a:ext uri="{FF2B5EF4-FFF2-40B4-BE49-F238E27FC236}">
                <a16:creationId xmlns:a16="http://schemas.microsoft.com/office/drawing/2014/main" id="{50FCA7BA-2405-45DE-8D72-3B7A57DEBBD2}"/>
              </a:ext>
            </a:extLst>
          </p:cNvPr>
          <p:cNvSpPr txBox="1"/>
          <p:nvPr/>
        </p:nvSpPr>
        <p:spPr>
          <a:xfrm>
            <a:off x="8852437" y="1819399"/>
            <a:ext cx="768159" cy="369332"/>
          </a:xfrm>
          <a:prstGeom prst="rect">
            <a:avLst/>
          </a:prstGeom>
          <a:noFill/>
        </p:spPr>
        <p:txBody>
          <a:bodyPr wrap="none" rtlCol="0">
            <a:spAutoFit/>
          </a:bodyPr>
          <a:lstStyle/>
          <a:p>
            <a:r>
              <a:rPr lang="en-US" altLang="zh-CN" dirty="0"/>
              <a:t>【1】</a:t>
            </a:r>
            <a:endParaRPr lang="zh-CN" altLang="en-US" dirty="0"/>
          </a:p>
        </p:txBody>
      </p:sp>
    </p:spTree>
    <p:extLst>
      <p:ext uri="{BB962C8B-B14F-4D97-AF65-F5344CB8AC3E}">
        <p14:creationId xmlns:p14="http://schemas.microsoft.com/office/powerpoint/2010/main" val="1942979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人机界面设计要素</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1015663"/>
          </a:xfrm>
          <a:prstGeom prst="rect">
            <a:avLst/>
          </a:prstGeom>
          <a:noFill/>
        </p:spPr>
        <p:txBody>
          <a:bodyPr wrap="square" rtlCol="0">
            <a:spAutoFit/>
          </a:bodyPr>
          <a:lstStyle/>
          <a:p>
            <a:r>
              <a:rPr kumimoji="1" lang="zh-CN" altLang="en-US" sz="2000" dirty="0"/>
              <a:t>界面设计是为了满足软件专业化、标准化的需要，而产生的对软件使用界面进行美化、优化、规范化的设计分支，主要有</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226820" y="2767778"/>
            <a:ext cx="1592580" cy="400110"/>
          </a:xfrm>
          <a:prstGeom prst="rect">
            <a:avLst/>
          </a:prstGeom>
          <a:noFill/>
        </p:spPr>
        <p:txBody>
          <a:bodyPr wrap="square" rtlCol="0">
            <a:spAutoFit/>
          </a:bodyPr>
          <a:lstStyle/>
          <a:p>
            <a:r>
              <a:rPr kumimoji="1" lang="en-US" altLang="zh-CN" sz="2000" dirty="0"/>
              <a:t>1</a:t>
            </a:r>
            <a:r>
              <a:rPr kumimoji="1" lang="zh-CN" altLang="en-US" sz="2000" dirty="0"/>
              <a:t>、启动封面</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3038686" y="2766956"/>
            <a:ext cx="1592580" cy="400110"/>
          </a:xfrm>
          <a:prstGeom prst="rect">
            <a:avLst/>
          </a:prstGeom>
          <a:noFill/>
        </p:spPr>
        <p:txBody>
          <a:bodyPr wrap="square" rtlCol="0">
            <a:spAutoFit/>
          </a:bodyPr>
          <a:lstStyle/>
          <a:p>
            <a:r>
              <a:rPr kumimoji="1" lang="en-US" altLang="zh-CN" sz="2000" dirty="0"/>
              <a:t>2</a:t>
            </a:r>
            <a:r>
              <a:rPr kumimoji="1" lang="zh-CN" altLang="en-US" sz="2000" dirty="0"/>
              <a:t>、框架设计</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4951862" y="2766956"/>
            <a:ext cx="1592580" cy="400110"/>
          </a:xfrm>
          <a:prstGeom prst="rect">
            <a:avLst/>
          </a:prstGeom>
          <a:noFill/>
        </p:spPr>
        <p:txBody>
          <a:bodyPr wrap="square" rtlCol="0">
            <a:spAutoFit/>
          </a:bodyPr>
          <a:lstStyle/>
          <a:p>
            <a:r>
              <a:rPr kumimoji="1" lang="en-US" altLang="zh-CN" sz="2000" dirty="0"/>
              <a:t>3</a:t>
            </a:r>
            <a:r>
              <a:rPr kumimoji="1" lang="zh-CN" altLang="en-US" sz="2000" dirty="0"/>
              <a:t>、面板设计</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6865038" y="2766956"/>
            <a:ext cx="1592580" cy="400110"/>
          </a:xfrm>
          <a:prstGeom prst="rect">
            <a:avLst/>
          </a:prstGeom>
          <a:noFill/>
        </p:spPr>
        <p:txBody>
          <a:bodyPr wrap="square" rtlCol="0">
            <a:spAutoFit/>
          </a:bodyPr>
          <a:lstStyle/>
          <a:p>
            <a:r>
              <a:rPr kumimoji="1" lang="en-US" altLang="zh-CN" sz="2000" dirty="0"/>
              <a:t>4</a:t>
            </a:r>
            <a:r>
              <a:rPr kumimoji="1" lang="zh-CN" altLang="en-US" sz="2000" dirty="0"/>
              <a:t>、菜单设计</a:t>
            </a:r>
            <a:endParaRPr kumimoji="1" lang="en-US" altLang="zh-CN" sz="2000" dirty="0"/>
          </a:p>
        </p:txBody>
      </p:sp>
    </p:spTree>
    <p:extLst>
      <p:ext uri="{BB962C8B-B14F-4D97-AF65-F5344CB8AC3E}">
        <p14:creationId xmlns:p14="http://schemas.microsoft.com/office/powerpoint/2010/main" val="3995962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人机界面设计内容</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400110"/>
          </a:xfrm>
          <a:prstGeom prst="rect">
            <a:avLst/>
          </a:prstGeom>
          <a:noFill/>
        </p:spPr>
        <p:txBody>
          <a:bodyPr wrap="square" rtlCol="0">
            <a:spAutoFit/>
          </a:bodyPr>
          <a:lstStyle/>
          <a:p>
            <a:r>
              <a:rPr kumimoji="1" lang="zh-CN" altLang="en-US" sz="2000" dirty="0"/>
              <a:t>界面设计内容主要有以下</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446106" y="2040853"/>
            <a:ext cx="1592580" cy="400110"/>
          </a:xfrm>
          <a:prstGeom prst="rect">
            <a:avLst/>
          </a:prstGeom>
          <a:noFill/>
        </p:spPr>
        <p:txBody>
          <a:bodyPr wrap="square" rtlCol="0">
            <a:spAutoFit/>
          </a:bodyPr>
          <a:lstStyle/>
          <a:p>
            <a:r>
              <a:rPr kumimoji="1" lang="en-US" altLang="zh-CN" sz="2000" dirty="0"/>
              <a:t>1</a:t>
            </a:r>
            <a:r>
              <a:rPr kumimoji="1" lang="zh-CN" altLang="en-US" sz="2000" dirty="0"/>
              <a:t>、界面对话</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1446106" y="2898789"/>
            <a:ext cx="1592580" cy="400110"/>
          </a:xfrm>
          <a:prstGeom prst="rect">
            <a:avLst/>
          </a:prstGeom>
          <a:noFill/>
        </p:spPr>
        <p:txBody>
          <a:bodyPr wrap="square" rtlCol="0">
            <a:spAutoFit/>
          </a:bodyPr>
          <a:lstStyle/>
          <a:p>
            <a:r>
              <a:rPr kumimoji="1" lang="en-US" altLang="zh-CN" sz="2000" dirty="0"/>
              <a:t>2</a:t>
            </a:r>
            <a:r>
              <a:rPr kumimoji="1" lang="zh-CN" altLang="en-US" sz="2000" dirty="0"/>
              <a:t>、数据输入</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1446106" y="3608258"/>
            <a:ext cx="1592580" cy="400110"/>
          </a:xfrm>
          <a:prstGeom prst="rect">
            <a:avLst/>
          </a:prstGeom>
          <a:noFill/>
        </p:spPr>
        <p:txBody>
          <a:bodyPr wrap="square" rtlCol="0">
            <a:spAutoFit/>
          </a:bodyPr>
          <a:lstStyle/>
          <a:p>
            <a:r>
              <a:rPr kumimoji="1" lang="en-US" altLang="zh-CN" sz="2000" dirty="0"/>
              <a:t>3</a:t>
            </a:r>
            <a:r>
              <a:rPr kumimoji="1" lang="zh-CN" altLang="en-US" sz="2000" dirty="0"/>
              <a:t>、屏幕显示</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1446106" y="4316083"/>
            <a:ext cx="1592580" cy="400110"/>
          </a:xfrm>
          <a:prstGeom prst="rect">
            <a:avLst/>
          </a:prstGeom>
          <a:noFill/>
        </p:spPr>
        <p:txBody>
          <a:bodyPr wrap="square" rtlCol="0">
            <a:spAutoFit/>
          </a:bodyPr>
          <a:lstStyle/>
          <a:p>
            <a:r>
              <a:rPr kumimoji="1" lang="en-US" altLang="zh-CN" sz="2000" dirty="0"/>
              <a:t>4</a:t>
            </a:r>
            <a:r>
              <a:rPr kumimoji="1" lang="zh-CN" altLang="en-US" sz="2000" dirty="0"/>
              <a:t>、反馈信息</a:t>
            </a:r>
            <a:endParaRPr kumimoji="1" lang="en-US" altLang="zh-CN" sz="2000" dirty="0"/>
          </a:p>
        </p:txBody>
      </p:sp>
    </p:spTree>
    <p:extLst>
      <p:ext uri="{BB962C8B-B14F-4D97-AF65-F5344CB8AC3E}">
        <p14:creationId xmlns:p14="http://schemas.microsoft.com/office/powerpoint/2010/main" val="953957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1631216"/>
          </a:xfrm>
          <a:prstGeom prst="rect">
            <a:avLst/>
          </a:prstGeom>
          <a:noFill/>
        </p:spPr>
        <p:txBody>
          <a:bodyPr wrap="square" rtlCol="0">
            <a:spAutoFit/>
          </a:bodyPr>
          <a:lstStyle/>
          <a:p>
            <a:r>
              <a:rPr kumimoji="1" lang="zh-CN" altLang="en-US" sz="2000" dirty="0"/>
              <a:t>      层次分析法将复杂问题分解为</a:t>
            </a:r>
            <a:r>
              <a:rPr kumimoji="1" lang="zh-CN" altLang="en-US" sz="2000" dirty="0">
                <a:solidFill>
                  <a:srgbClr val="FF0000"/>
                </a:solidFill>
              </a:rPr>
              <a:t>层次模型结构</a:t>
            </a:r>
            <a:r>
              <a:rPr kumimoji="1" lang="zh-CN" altLang="en-US" sz="2000" dirty="0"/>
              <a:t>，引入</a:t>
            </a:r>
            <a:r>
              <a:rPr kumimoji="1" lang="en-US" altLang="zh-CN" sz="2000" dirty="0"/>
              <a:t>1-9</a:t>
            </a:r>
            <a:r>
              <a:rPr kumimoji="1" lang="zh-CN" altLang="en-US" sz="2000" dirty="0"/>
              <a:t>级重要性比率标度，使得对非常复杂的软件用户界面定量分析成为可能，同时，借助于矩阵分析工具，可以对判断矩阵进行一致性检验，保证判断思维的连贯性和一致性，从而客观的描述评价项目的</a:t>
            </a:r>
            <a:r>
              <a:rPr kumimoji="1" lang="zh-CN" altLang="en-US" sz="2000" dirty="0">
                <a:solidFill>
                  <a:srgbClr val="FF0000"/>
                </a:solidFill>
              </a:rPr>
              <a:t>权重</a:t>
            </a:r>
            <a:r>
              <a:rPr kumimoji="1" lang="zh-CN" altLang="en-US" sz="2000" dirty="0"/>
              <a:t>。</a:t>
            </a:r>
            <a:endParaRPr kumimoji="1" lang="en-US" altLang="zh-CN" sz="2000" dirty="0"/>
          </a:p>
        </p:txBody>
      </p:sp>
      <p:sp>
        <p:nvSpPr>
          <p:cNvPr id="6" name="文本框 5">
            <a:extLst>
              <a:ext uri="{FF2B5EF4-FFF2-40B4-BE49-F238E27FC236}">
                <a16:creationId xmlns:a16="http://schemas.microsoft.com/office/drawing/2014/main" id="{86F3A0F8-5DDB-48FC-A16F-37FF4E2882A2}"/>
              </a:ext>
            </a:extLst>
          </p:cNvPr>
          <p:cNvSpPr txBox="1"/>
          <p:nvPr/>
        </p:nvSpPr>
        <p:spPr>
          <a:xfrm>
            <a:off x="8282608" y="1319940"/>
            <a:ext cx="768159" cy="369332"/>
          </a:xfrm>
          <a:prstGeom prst="rect">
            <a:avLst/>
          </a:prstGeom>
          <a:noFill/>
        </p:spPr>
        <p:txBody>
          <a:bodyPr wrap="none" rtlCol="0">
            <a:spAutoFit/>
          </a:bodyPr>
          <a:lstStyle/>
          <a:p>
            <a:r>
              <a:rPr lang="en-US" altLang="zh-CN" dirty="0"/>
              <a:t>【6】</a:t>
            </a:r>
            <a:endParaRPr lang="zh-CN" altLang="en-US" dirty="0"/>
          </a:p>
        </p:txBody>
      </p:sp>
    </p:spTree>
    <p:extLst>
      <p:ext uri="{BB962C8B-B14F-4D97-AF65-F5344CB8AC3E}">
        <p14:creationId xmlns:p14="http://schemas.microsoft.com/office/powerpoint/2010/main" val="3112801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4" name="文本框 13">
            <a:extLst>
              <a:ext uri="{FF2B5EF4-FFF2-40B4-BE49-F238E27FC236}">
                <a16:creationId xmlns:a16="http://schemas.microsoft.com/office/drawing/2014/main" id="{687FB5D8-6F75-4E67-BF08-614C99A8A578}"/>
              </a:ext>
            </a:extLst>
          </p:cNvPr>
          <p:cNvSpPr txBox="1"/>
          <p:nvPr/>
        </p:nvSpPr>
        <p:spPr>
          <a:xfrm>
            <a:off x="4665192" y="1134962"/>
            <a:ext cx="7215678" cy="400110"/>
          </a:xfrm>
          <a:prstGeom prst="rect">
            <a:avLst/>
          </a:prstGeom>
          <a:noFill/>
        </p:spPr>
        <p:txBody>
          <a:bodyPr wrap="square" rtlCol="0">
            <a:spAutoFit/>
          </a:bodyPr>
          <a:lstStyle/>
          <a:p>
            <a:r>
              <a:rPr kumimoji="1" lang="zh-CN" altLang="en-US" sz="2000" b="1" dirty="0"/>
              <a:t>基本步骤</a:t>
            </a:r>
            <a:endParaRPr kumimoji="1" lang="en-US" altLang="zh-CN" sz="2000" b="1" dirty="0"/>
          </a:p>
        </p:txBody>
      </p:sp>
      <p:sp>
        <p:nvSpPr>
          <p:cNvPr id="15" name="文本框 14">
            <a:extLst>
              <a:ext uri="{FF2B5EF4-FFF2-40B4-BE49-F238E27FC236}">
                <a16:creationId xmlns:a16="http://schemas.microsoft.com/office/drawing/2014/main" id="{BE2148DD-7627-4133-8F05-1B81F1845290}"/>
              </a:ext>
            </a:extLst>
          </p:cNvPr>
          <p:cNvSpPr txBox="1"/>
          <p:nvPr/>
        </p:nvSpPr>
        <p:spPr>
          <a:xfrm>
            <a:off x="1706332" y="1751080"/>
            <a:ext cx="2295314" cy="707886"/>
          </a:xfrm>
          <a:prstGeom prst="rect">
            <a:avLst/>
          </a:prstGeom>
          <a:noFill/>
        </p:spPr>
        <p:txBody>
          <a:bodyPr wrap="square" rtlCol="0">
            <a:spAutoFit/>
          </a:bodyPr>
          <a:lstStyle/>
          <a:p>
            <a:r>
              <a:rPr kumimoji="1" lang="en-US" altLang="zh-CN" sz="2000" dirty="0"/>
              <a:t>1</a:t>
            </a:r>
            <a:r>
              <a:rPr kumimoji="1" lang="zh-CN" altLang="en-US" sz="2000" dirty="0"/>
              <a:t>、</a:t>
            </a:r>
            <a:r>
              <a:rPr kumimoji="1" lang="zh-CN" altLang="en-US" sz="2000" dirty="0">
                <a:solidFill>
                  <a:srgbClr val="FF0000"/>
                </a:solidFill>
              </a:rPr>
              <a:t>建立</a:t>
            </a:r>
            <a:r>
              <a:rPr kumimoji="1" lang="zh-CN" altLang="en-US" sz="2000" dirty="0"/>
              <a:t>问题的递阶层次结构</a:t>
            </a:r>
            <a:endParaRPr kumimoji="1" lang="en-US" altLang="zh-CN" sz="2000" dirty="0"/>
          </a:p>
        </p:txBody>
      </p:sp>
      <p:sp>
        <p:nvSpPr>
          <p:cNvPr id="16" name="文本框 15">
            <a:extLst>
              <a:ext uri="{FF2B5EF4-FFF2-40B4-BE49-F238E27FC236}">
                <a16:creationId xmlns:a16="http://schemas.microsoft.com/office/drawing/2014/main" id="{B2623498-A0A6-4CAE-B8F3-C251F8826B47}"/>
              </a:ext>
            </a:extLst>
          </p:cNvPr>
          <p:cNvSpPr txBox="1"/>
          <p:nvPr/>
        </p:nvSpPr>
        <p:spPr>
          <a:xfrm>
            <a:off x="4234247" y="1751080"/>
            <a:ext cx="2295314" cy="707886"/>
          </a:xfrm>
          <a:prstGeom prst="rect">
            <a:avLst/>
          </a:prstGeom>
          <a:noFill/>
        </p:spPr>
        <p:txBody>
          <a:bodyPr wrap="square" rtlCol="0">
            <a:spAutoFit/>
          </a:bodyPr>
          <a:lstStyle/>
          <a:p>
            <a:r>
              <a:rPr kumimoji="1" lang="en-US" altLang="zh-CN" sz="2000" dirty="0"/>
              <a:t>2</a:t>
            </a:r>
            <a:r>
              <a:rPr kumimoji="1" lang="zh-CN" altLang="en-US" sz="2000" dirty="0"/>
              <a:t>、构造两两比较判断</a:t>
            </a:r>
            <a:r>
              <a:rPr kumimoji="1" lang="zh-CN" altLang="en-US" sz="2000" dirty="0">
                <a:solidFill>
                  <a:srgbClr val="FF0000"/>
                </a:solidFill>
              </a:rPr>
              <a:t>矩阵</a:t>
            </a:r>
            <a:endParaRPr kumimoji="1" lang="en-US" altLang="zh-CN" sz="2000" dirty="0">
              <a:solidFill>
                <a:srgbClr val="FF0000"/>
              </a:solidFill>
            </a:endParaRPr>
          </a:p>
        </p:txBody>
      </p:sp>
      <p:sp>
        <p:nvSpPr>
          <p:cNvPr id="17" name="文本框 16">
            <a:extLst>
              <a:ext uri="{FF2B5EF4-FFF2-40B4-BE49-F238E27FC236}">
                <a16:creationId xmlns:a16="http://schemas.microsoft.com/office/drawing/2014/main" id="{147BFF38-A0C3-4CD4-A13A-7AAF85324556}"/>
              </a:ext>
            </a:extLst>
          </p:cNvPr>
          <p:cNvSpPr txBox="1"/>
          <p:nvPr/>
        </p:nvSpPr>
        <p:spPr>
          <a:xfrm>
            <a:off x="6529560" y="1751080"/>
            <a:ext cx="2535151" cy="707886"/>
          </a:xfrm>
          <a:prstGeom prst="rect">
            <a:avLst/>
          </a:prstGeom>
          <a:noFill/>
        </p:spPr>
        <p:txBody>
          <a:bodyPr wrap="square" rtlCol="0">
            <a:spAutoFit/>
          </a:bodyPr>
          <a:lstStyle/>
          <a:p>
            <a:r>
              <a:rPr kumimoji="1" lang="en-US" altLang="zh-CN" sz="2000" dirty="0"/>
              <a:t>3</a:t>
            </a:r>
            <a:r>
              <a:rPr kumimoji="1" lang="zh-CN" altLang="en-US" sz="2000" dirty="0"/>
              <a:t>、由判断矩阵计算比较元素相对</a:t>
            </a:r>
            <a:r>
              <a:rPr kumimoji="1" lang="zh-CN" altLang="en-US" sz="2000" dirty="0">
                <a:solidFill>
                  <a:srgbClr val="FF0000"/>
                </a:solidFill>
              </a:rPr>
              <a:t>权重</a:t>
            </a:r>
            <a:endParaRPr kumimoji="1" lang="en-US" altLang="zh-CN" sz="2000" dirty="0">
              <a:solidFill>
                <a:srgbClr val="FF0000"/>
              </a:solidFill>
            </a:endParaRPr>
          </a:p>
        </p:txBody>
      </p:sp>
      <p:sp>
        <p:nvSpPr>
          <p:cNvPr id="10" name="文本框 9">
            <a:extLst>
              <a:ext uri="{FF2B5EF4-FFF2-40B4-BE49-F238E27FC236}">
                <a16:creationId xmlns:a16="http://schemas.microsoft.com/office/drawing/2014/main" id="{DA5D650C-0F40-45B5-A818-FF2F5B3AC579}"/>
              </a:ext>
            </a:extLst>
          </p:cNvPr>
          <p:cNvSpPr txBox="1"/>
          <p:nvPr/>
        </p:nvSpPr>
        <p:spPr>
          <a:xfrm>
            <a:off x="3755637" y="2674975"/>
            <a:ext cx="7215678" cy="400110"/>
          </a:xfrm>
          <a:prstGeom prst="rect">
            <a:avLst/>
          </a:prstGeom>
          <a:noFill/>
        </p:spPr>
        <p:txBody>
          <a:bodyPr wrap="square" rtlCol="0">
            <a:spAutoFit/>
          </a:bodyPr>
          <a:lstStyle/>
          <a:p>
            <a:r>
              <a:rPr kumimoji="1" lang="zh-CN" altLang="en-US" sz="2000" b="1" dirty="0"/>
              <a:t>然后再采用灰色关联评价方法</a:t>
            </a:r>
            <a:endParaRPr kumimoji="1" lang="en-US" altLang="zh-CN" sz="2000" b="1" dirty="0"/>
          </a:p>
        </p:txBody>
      </p:sp>
      <p:sp>
        <p:nvSpPr>
          <p:cNvPr id="11" name="文本框 10">
            <a:extLst>
              <a:ext uri="{FF2B5EF4-FFF2-40B4-BE49-F238E27FC236}">
                <a16:creationId xmlns:a16="http://schemas.microsoft.com/office/drawing/2014/main" id="{0E0AE26F-7629-4548-B1BB-284D37A71D8D}"/>
              </a:ext>
            </a:extLst>
          </p:cNvPr>
          <p:cNvSpPr txBox="1"/>
          <p:nvPr/>
        </p:nvSpPr>
        <p:spPr>
          <a:xfrm>
            <a:off x="1344023" y="3361589"/>
            <a:ext cx="4823228" cy="707886"/>
          </a:xfrm>
          <a:prstGeom prst="rect">
            <a:avLst/>
          </a:prstGeom>
          <a:noFill/>
        </p:spPr>
        <p:txBody>
          <a:bodyPr wrap="square" rtlCol="0">
            <a:spAutoFit/>
          </a:bodyPr>
          <a:lstStyle/>
          <a:p>
            <a:r>
              <a:rPr kumimoji="1" lang="en-US" altLang="zh-CN" sz="2000" dirty="0"/>
              <a:t>1</a:t>
            </a:r>
            <a:r>
              <a:rPr kumimoji="1" lang="zh-CN" altLang="en-US" sz="2000" dirty="0"/>
              <a:t>、选取与计算机软件用户界面密切相关的要素作为评价项目</a:t>
            </a:r>
            <a:endParaRPr kumimoji="1" lang="en-US" altLang="zh-CN" sz="2000" dirty="0"/>
          </a:p>
        </p:txBody>
      </p:sp>
      <p:sp>
        <p:nvSpPr>
          <p:cNvPr id="12" name="文本框 11">
            <a:extLst>
              <a:ext uri="{FF2B5EF4-FFF2-40B4-BE49-F238E27FC236}">
                <a16:creationId xmlns:a16="http://schemas.microsoft.com/office/drawing/2014/main" id="{4A121A27-93D6-44A0-BD6C-DED220AAB035}"/>
              </a:ext>
            </a:extLst>
          </p:cNvPr>
          <p:cNvSpPr txBox="1"/>
          <p:nvPr/>
        </p:nvSpPr>
        <p:spPr>
          <a:xfrm>
            <a:off x="1344023" y="4094117"/>
            <a:ext cx="4823228" cy="707886"/>
          </a:xfrm>
          <a:prstGeom prst="rect">
            <a:avLst/>
          </a:prstGeom>
          <a:noFill/>
        </p:spPr>
        <p:txBody>
          <a:bodyPr wrap="square" rtlCol="0">
            <a:spAutoFit/>
          </a:bodyPr>
          <a:lstStyle/>
          <a:p>
            <a:r>
              <a:rPr kumimoji="1" lang="en-US" altLang="zh-CN" sz="2000" dirty="0"/>
              <a:t>2</a:t>
            </a:r>
            <a:r>
              <a:rPr kumimoji="1" lang="zh-CN" altLang="en-US" sz="2000" dirty="0"/>
              <a:t>、采用层次分析法确定各个评价项目的权值</a:t>
            </a:r>
            <a:r>
              <a:rPr kumimoji="1" lang="en-US" altLang="zh-CN" sz="2000" dirty="0"/>
              <a:t>pk</a:t>
            </a:r>
          </a:p>
        </p:txBody>
      </p:sp>
      <p:sp>
        <p:nvSpPr>
          <p:cNvPr id="18" name="文本框 17">
            <a:extLst>
              <a:ext uri="{FF2B5EF4-FFF2-40B4-BE49-F238E27FC236}">
                <a16:creationId xmlns:a16="http://schemas.microsoft.com/office/drawing/2014/main" id="{27A5EB50-A032-478C-882D-0B05FB3944E7}"/>
              </a:ext>
            </a:extLst>
          </p:cNvPr>
          <p:cNvSpPr txBox="1"/>
          <p:nvPr/>
        </p:nvSpPr>
        <p:spPr>
          <a:xfrm>
            <a:off x="1344023" y="4795754"/>
            <a:ext cx="8621244" cy="1015663"/>
          </a:xfrm>
          <a:prstGeom prst="rect">
            <a:avLst/>
          </a:prstGeom>
          <a:noFill/>
        </p:spPr>
        <p:txBody>
          <a:bodyPr wrap="square" rtlCol="0">
            <a:spAutoFit/>
          </a:bodyPr>
          <a:lstStyle/>
          <a:p>
            <a:r>
              <a:rPr kumimoji="1" lang="en-US" altLang="zh-CN" sz="2000" dirty="0"/>
              <a:t>3</a:t>
            </a:r>
            <a:r>
              <a:rPr kumimoji="1" lang="zh-CN" altLang="en-US" sz="2000" dirty="0"/>
              <a:t>、建立计算机软件用户界面设计的灰色评价模型。其基本思想是：根据参考数列曲线和被比较数列曲线间 的相似程度来判断关联程度。相似度越大，关联程度越大，</a:t>
            </a:r>
            <a:r>
              <a:rPr kumimoji="1" lang="zh-CN" altLang="en-US" sz="2000" dirty="0">
                <a:solidFill>
                  <a:srgbClr val="FF0000"/>
                </a:solidFill>
              </a:rPr>
              <a:t>设计方案与评价标准越接近</a:t>
            </a:r>
            <a:r>
              <a:rPr kumimoji="1" lang="zh-CN" altLang="en-US" sz="2000" dirty="0"/>
              <a:t>。</a:t>
            </a:r>
            <a:endParaRPr kumimoji="1" lang="en-US" altLang="zh-CN" sz="2000" dirty="0"/>
          </a:p>
        </p:txBody>
      </p:sp>
      <p:sp>
        <p:nvSpPr>
          <p:cNvPr id="2" name="文本框 1">
            <a:extLst>
              <a:ext uri="{FF2B5EF4-FFF2-40B4-BE49-F238E27FC236}">
                <a16:creationId xmlns:a16="http://schemas.microsoft.com/office/drawing/2014/main" id="{4E838BBF-CBBC-4BDE-8217-5B1B640249CA}"/>
              </a:ext>
            </a:extLst>
          </p:cNvPr>
          <p:cNvSpPr txBox="1"/>
          <p:nvPr/>
        </p:nvSpPr>
        <p:spPr>
          <a:xfrm>
            <a:off x="9197108" y="5626751"/>
            <a:ext cx="768159" cy="369332"/>
          </a:xfrm>
          <a:prstGeom prst="rect">
            <a:avLst/>
          </a:prstGeom>
          <a:noFill/>
        </p:spPr>
        <p:txBody>
          <a:bodyPr wrap="none" rtlCol="0">
            <a:spAutoFit/>
          </a:bodyPr>
          <a:lstStyle/>
          <a:p>
            <a:r>
              <a:rPr lang="en-US" altLang="zh-CN" dirty="0"/>
              <a:t>【5】</a:t>
            </a:r>
            <a:endParaRPr lang="zh-CN" altLang="en-US" dirty="0"/>
          </a:p>
        </p:txBody>
      </p:sp>
    </p:spTree>
    <p:extLst>
      <p:ext uri="{BB962C8B-B14F-4D97-AF65-F5344CB8AC3E}">
        <p14:creationId xmlns:p14="http://schemas.microsoft.com/office/powerpoint/2010/main" val="473776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人机界面设计的</a:t>
            </a:r>
            <a:r>
              <a:rPr kumimoji="1" lang="en-US" altLang="zh-CN" sz="2000" dirty="0"/>
              <a:t>8</a:t>
            </a:r>
            <a:r>
              <a:rPr kumimoji="1" lang="zh-CN" altLang="en-US" sz="2000" dirty="0"/>
              <a:t>个经典规则是什么（说出</a:t>
            </a:r>
            <a:r>
              <a:rPr kumimoji="1" lang="en-US" altLang="zh-CN" sz="2000" dirty="0"/>
              <a:t>3</a:t>
            </a:r>
            <a:r>
              <a:rPr kumimoji="1" lang="zh-CN" altLang="en-US" sz="2000" dirty="0"/>
              <a:t>点即可）</a:t>
            </a:r>
            <a:endParaRPr kumimoji="1" lang="en-US" altLang="zh-CN" sz="2000" dirty="0"/>
          </a:p>
        </p:txBody>
      </p:sp>
      <p:sp>
        <p:nvSpPr>
          <p:cNvPr id="6" name="矩形 5">
            <a:extLst>
              <a:ext uri="{FF2B5EF4-FFF2-40B4-BE49-F238E27FC236}">
                <a16:creationId xmlns:a16="http://schemas.microsoft.com/office/drawing/2014/main" id="{FD93494D-C361-4D49-BC5D-7F6189FF0BCE}"/>
              </a:ext>
            </a:extLst>
          </p:cNvPr>
          <p:cNvSpPr/>
          <p:nvPr/>
        </p:nvSpPr>
        <p:spPr>
          <a:xfrm>
            <a:off x="1344023" y="2349539"/>
            <a:ext cx="6096000" cy="369332"/>
          </a:xfrm>
          <a:prstGeom prst="rect">
            <a:avLst/>
          </a:prstGeom>
        </p:spPr>
        <p:txBody>
          <a:bodyPr>
            <a:spAutoFit/>
          </a:bodyPr>
          <a:lstStyle/>
          <a:p>
            <a:r>
              <a:rPr lang="zh-CN" altLang="en-US" b="0" i="0" dirty="0">
                <a:solidFill>
                  <a:srgbClr val="4F4F4F"/>
                </a:solidFill>
                <a:effectLst/>
                <a:latin typeface="-apple-system"/>
              </a:rPr>
              <a:t>一、力求一致性 </a:t>
            </a:r>
            <a:endParaRPr lang="zh-CN" altLang="en-US" dirty="0"/>
          </a:p>
        </p:txBody>
      </p:sp>
      <p:sp>
        <p:nvSpPr>
          <p:cNvPr id="7" name="矩形 6">
            <a:extLst>
              <a:ext uri="{FF2B5EF4-FFF2-40B4-BE49-F238E27FC236}">
                <a16:creationId xmlns:a16="http://schemas.microsoft.com/office/drawing/2014/main" id="{8EBCCB19-0910-4868-B657-D894DCB8F230}"/>
              </a:ext>
            </a:extLst>
          </p:cNvPr>
          <p:cNvSpPr/>
          <p:nvPr/>
        </p:nvSpPr>
        <p:spPr>
          <a:xfrm>
            <a:off x="1344023" y="2839849"/>
            <a:ext cx="6096000" cy="369332"/>
          </a:xfrm>
          <a:prstGeom prst="rect">
            <a:avLst/>
          </a:prstGeom>
        </p:spPr>
        <p:txBody>
          <a:bodyPr>
            <a:spAutoFit/>
          </a:bodyPr>
          <a:lstStyle/>
          <a:p>
            <a:r>
              <a:rPr lang="zh-CN" altLang="en-US" b="0" i="0" dirty="0">
                <a:solidFill>
                  <a:srgbClr val="4F4F4F"/>
                </a:solidFill>
                <a:effectLst/>
                <a:latin typeface="-apple-system"/>
              </a:rPr>
              <a:t>二、允许频繁使用快捷键 </a:t>
            </a:r>
            <a:endParaRPr lang="zh-CN" altLang="en-US" dirty="0"/>
          </a:p>
        </p:txBody>
      </p:sp>
      <p:sp>
        <p:nvSpPr>
          <p:cNvPr id="8" name="矩形 7">
            <a:extLst>
              <a:ext uri="{FF2B5EF4-FFF2-40B4-BE49-F238E27FC236}">
                <a16:creationId xmlns:a16="http://schemas.microsoft.com/office/drawing/2014/main" id="{A3DE2AC1-73EB-49F2-B009-E1F1965AD426}"/>
              </a:ext>
            </a:extLst>
          </p:cNvPr>
          <p:cNvSpPr/>
          <p:nvPr/>
        </p:nvSpPr>
        <p:spPr>
          <a:xfrm>
            <a:off x="1344023" y="3330159"/>
            <a:ext cx="6096000" cy="369332"/>
          </a:xfrm>
          <a:prstGeom prst="rect">
            <a:avLst/>
          </a:prstGeom>
        </p:spPr>
        <p:txBody>
          <a:bodyPr>
            <a:spAutoFit/>
          </a:bodyPr>
          <a:lstStyle/>
          <a:p>
            <a:r>
              <a:rPr lang="zh-CN" altLang="en-US" b="0" i="0" dirty="0">
                <a:solidFill>
                  <a:srgbClr val="4F4F4F"/>
                </a:solidFill>
                <a:effectLst/>
                <a:latin typeface="-apple-system"/>
              </a:rPr>
              <a:t>三、提供明确的反馈</a:t>
            </a:r>
            <a:endParaRPr lang="zh-CN" altLang="en-US" dirty="0"/>
          </a:p>
        </p:txBody>
      </p:sp>
      <p:sp>
        <p:nvSpPr>
          <p:cNvPr id="9" name="矩形 8">
            <a:extLst>
              <a:ext uri="{FF2B5EF4-FFF2-40B4-BE49-F238E27FC236}">
                <a16:creationId xmlns:a16="http://schemas.microsoft.com/office/drawing/2014/main" id="{AECD37A3-3D22-455F-905C-08472068833F}"/>
              </a:ext>
            </a:extLst>
          </p:cNvPr>
          <p:cNvSpPr/>
          <p:nvPr/>
        </p:nvSpPr>
        <p:spPr>
          <a:xfrm>
            <a:off x="1344023" y="3753008"/>
            <a:ext cx="6096000" cy="369332"/>
          </a:xfrm>
          <a:prstGeom prst="rect">
            <a:avLst/>
          </a:prstGeom>
        </p:spPr>
        <p:txBody>
          <a:bodyPr>
            <a:spAutoFit/>
          </a:bodyPr>
          <a:lstStyle/>
          <a:p>
            <a:r>
              <a:rPr lang="zh-CN" altLang="en-US" b="0" i="0" dirty="0">
                <a:solidFill>
                  <a:srgbClr val="4F4F4F"/>
                </a:solidFill>
                <a:effectLst/>
                <a:latin typeface="-apple-system"/>
              </a:rPr>
              <a:t>四、设计对话，告诉用户任务已完成</a:t>
            </a:r>
            <a:endParaRPr lang="zh-CN" altLang="en-US" dirty="0"/>
          </a:p>
        </p:txBody>
      </p:sp>
      <p:sp>
        <p:nvSpPr>
          <p:cNvPr id="10" name="矩形 9">
            <a:extLst>
              <a:ext uri="{FF2B5EF4-FFF2-40B4-BE49-F238E27FC236}">
                <a16:creationId xmlns:a16="http://schemas.microsoft.com/office/drawing/2014/main" id="{B0FB9278-6A60-4FDB-9088-4777E9D930F1}"/>
              </a:ext>
            </a:extLst>
          </p:cNvPr>
          <p:cNvSpPr/>
          <p:nvPr/>
        </p:nvSpPr>
        <p:spPr>
          <a:xfrm>
            <a:off x="1344023" y="4145443"/>
            <a:ext cx="6096000" cy="369332"/>
          </a:xfrm>
          <a:prstGeom prst="rect">
            <a:avLst/>
          </a:prstGeom>
        </p:spPr>
        <p:txBody>
          <a:bodyPr>
            <a:spAutoFit/>
          </a:bodyPr>
          <a:lstStyle/>
          <a:p>
            <a:r>
              <a:rPr lang="zh-CN" altLang="en-US" b="0" i="0" dirty="0">
                <a:solidFill>
                  <a:srgbClr val="4F4F4F"/>
                </a:solidFill>
                <a:effectLst/>
                <a:latin typeface="-apple-system"/>
              </a:rPr>
              <a:t>五、提供错误预防和简单的纠错功能 </a:t>
            </a:r>
            <a:endParaRPr lang="zh-CN" altLang="en-US" dirty="0"/>
          </a:p>
        </p:txBody>
      </p:sp>
      <p:sp>
        <p:nvSpPr>
          <p:cNvPr id="11" name="矩形 10">
            <a:extLst>
              <a:ext uri="{FF2B5EF4-FFF2-40B4-BE49-F238E27FC236}">
                <a16:creationId xmlns:a16="http://schemas.microsoft.com/office/drawing/2014/main" id="{8B186395-BA13-4E1D-9F69-B4FE48F12BDF}"/>
              </a:ext>
            </a:extLst>
          </p:cNvPr>
          <p:cNvSpPr/>
          <p:nvPr/>
        </p:nvSpPr>
        <p:spPr>
          <a:xfrm>
            <a:off x="1344023" y="4644534"/>
            <a:ext cx="6096000" cy="369332"/>
          </a:xfrm>
          <a:prstGeom prst="rect">
            <a:avLst/>
          </a:prstGeom>
        </p:spPr>
        <p:txBody>
          <a:bodyPr>
            <a:spAutoFit/>
          </a:bodyPr>
          <a:lstStyle/>
          <a:p>
            <a:r>
              <a:rPr lang="zh-CN" altLang="en-US" b="0" i="0" dirty="0">
                <a:solidFill>
                  <a:srgbClr val="4F4F4F"/>
                </a:solidFill>
                <a:effectLst/>
                <a:latin typeface="-apple-system"/>
              </a:rPr>
              <a:t>六、应该方便用户取消某个操作 </a:t>
            </a:r>
            <a:endParaRPr lang="zh-CN" altLang="en-US" dirty="0"/>
          </a:p>
        </p:txBody>
      </p:sp>
      <p:sp>
        <p:nvSpPr>
          <p:cNvPr id="14" name="矩形 13">
            <a:extLst>
              <a:ext uri="{FF2B5EF4-FFF2-40B4-BE49-F238E27FC236}">
                <a16:creationId xmlns:a16="http://schemas.microsoft.com/office/drawing/2014/main" id="{C00E9CEE-AED1-4C3E-80F4-462220AA6BE0}"/>
              </a:ext>
            </a:extLst>
          </p:cNvPr>
          <p:cNvSpPr/>
          <p:nvPr/>
        </p:nvSpPr>
        <p:spPr>
          <a:xfrm>
            <a:off x="1344023" y="5059553"/>
            <a:ext cx="6096000" cy="369332"/>
          </a:xfrm>
          <a:prstGeom prst="rect">
            <a:avLst/>
          </a:prstGeom>
        </p:spPr>
        <p:txBody>
          <a:bodyPr>
            <a:spAutoFit/>
          </a:bodyPr>
          <a:lstStyle/>
          <a:p>
            <a:r>
              <a:rPr lang="zh-CN" altLang="en-US" b="0" i="0" dirty="0">
                <a:solidFill>
                  <a:srgbClr val="4F4F4F"/>
                </a:solidFill>
                <a:effectLst/>
                <a:latin typeface="-apple-system"/>
              </a:rPr>
              <a:t>七、用户应掌握控制权 </a:t>
            </a:r>
            <a:endParaRPr lang="zh-CN" altLang="en-US" dirty="0"/>
          </a:p>
        </p:txBody>
      </p:sp>
      <p:sp>
        <p:nvSpPr>
          <p:cNvPr id="15" name="矩形 14">
            <a:extLst>
              <a:ext uri="{FF2B5EF4-FFF2-40B4-BE49-F238E27FC236}">
                <a16:creationId xmlns:a16="http://schemas.microsoft.com/office/drawing/2014/main" id="{6EC25040-2AC9-4862-AAA0-D5FBBB14A6B8}"/>
              </a:ext>
            </a:extLst>
          </p:cNvPr>
          <p:cNvSpPr/>
          <p:nvPr/>
        </p:nvSpPr>
        <p:spPr>
          <a:xfrm>
            <a:off x="1344023" y="5549894"/>
            <a:ext cx="6096000" cy="369332"/>
          </a:xfrm>
          <a:prstGeom prst="rect">
            <a:avLst/>
          </a:prstGeom>
        </p:spPr>
        <p:txBody>
          <a:bodyPr>
            <a:spAutoFit/>
          </a:bodyPr>
          <a:lstStyle/>
          <a:p>
            <a:r>
              <a:rPr lang="zh-CN" altLang="en-US" b="0" i="0" dirty="0">
                <a:solidFill>
                  <a:srgbClr val="4F4F4F"/>
                </a:solidFill>
                <a:effectLst/>
                <a:latin typeface="-apple-system"/>
              </a:rPr>
              <a:t>八、减轻用户记忆负担 </a:t>
            </a:r>
            <a:endParaRPr lang="zh-CN" altLang="en-US" dirty="0"/>
          </a:p>
        </p:txBody>
      </p:sp>
    </p:spTree>
    <p:extLst>
      <p:ext uri="{BB962C8B-B14F-4D97-AF65-F5344CB8AC3E}">
        <p14:creationId xmlns:p14="http://schemas.microsoft.com/office/powerpoint/2010/main" val="296785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7" grpId="0"/>
      <p:bldP spid="8" grpId="0"/>
      <p:bldP spid="9" grpId="0"/>
      <p:bldP spid="10" grpId="0"/>
      <p:bldP spid="11" grpId="0"/>
      <p:bldP spid="14"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6001643"/>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[1].</a:t>
            </a:r>
            <a:r>
              <a:rPr kumimoji="1" lang="zh-CN" altLang="en-US" sz="2400" dirty="0"/>
              <a:t>百度百科：人机交互技术</a:t>
            </a:r>
            <a:r>
              <a:rPr kumimoji="1" lang="en-US" altLang="zh-CN" sz="2400" dirty="0">
                <a:hlinkClick r:id="rId3"/>
              </a:rPr>
              <a:t>https://baike.baidu.com/item/%E4%BA%BA%E6%9C%BA%E4%BA%A4%E4%BA%92%E6%8A%80%E6%9C%AF/10508975?fr=aladdin</a:t>
            </a:r>
            <a:r>
              <a:rPr kumimoji="1" lang="en-US" altLang="zh-CN" sz="2400" dirty="0"/>
              <a:t>        --2018-11-3</a:t>
            </a:r>
          </a:p>
          <a:p>
            <a:r>
              <a:rPr kumimoji="1" lang="en-US" altLang="zh-CN" sz="2400" dirty="0"/>
              <a:t>[2].</a:t>
            </a:r>
            <a:r>
              <a:rPr kumimoji="1" lang="zh-CN" altLang="en-US" sz="2400" dirty="0"/>
              <a:t>百度百科：人机界面</a:t>
            </a:r>
            <a:endParaRPr kumimoji="1" lang="en-US" altLang="zh-CN" sz="2400" dirty="0"/>
          </a:p>
          <a:p>
            <a:r>
              <a:rPr kumimoji="1" lang="en-US" altLang="zh-CN" sz="2400" dirty="0">
                <a:hlinkClick r:id="rId4"/>
              </a:rPr>
              <a:t>https://baike.baidu.com/item/%E4%BA%BA%E6%9C%BA%E7%95%8C%E9%9D%A2/3476588</a:t>
            </a:r>
            <a:endParaRPr kumimoji="1" lang="en-US" altLang="zh-CN" sz="2400" dirty="0"/>
          </a:p>
          <a:p>
            <a:r>
              <a:rPr kumimoji="1" lang="en-US" altLang="zh-CN" sz="2400" dirty="0"/>
              <a:t>2018-11-3</a:t>
            </a:r>
          </a:p>
          <a:p>
            <a:r>
              <a:rPr kumimoji="1" lang="en-US" altLang="zh-CN" sz="2400" dirty="0"/>
              <a:t>[3].CSDN</a:t>
            </a:r>
            <a:r>
              <a:rPr kumimoji="1" lang="zh-CN" altLang="en-US" sz="2400" dirty="0"/>
              <a:t>：什么是界面原型                     </a:t>
            </a:r>
            <a:r>
              <a:rPr kumimoji="1" lang="en-US" altLang="zh-CN" sz="2400" dirty="0">
                <a:hlinkClick r:id="rId5"/>
              </a:rPr>
              <a:t>https://blog.csdn.net/htx_helloworld/article/details/39647517</a:t>
            </a:r>
            <a:r>
              <a:rPr kumimoji="1" lang="en-US" altLang="zh-CN" sz="2400" dirty="0"/>
              <a:t>      --2018-11-3</a:t>
            </a:r>
          </a:p>
          <a:p>
            <a:r>
              <a:rPr kumimoji="1" lang="en-US" altLang="zh-CN" sz="2400" dirty="0"/>
              <a:t>[4].UI</a:t>
            </a:r>
            <a:r>
              <a:rPr kumimoji="1" lang="zh-CN" altLang="en-US" sz="2400" dirty="0"/>
              <a:t>设计者：界面原型是什么             </a:t>
            </a:r>
            <a:endParaRPr kumimoji="1" lang="en-US" altLang="zh-CN" sz="2400" dirty="0"/>
          </a:p>
          <a:p>
            <a:r>
              <a:rPr kumimoji="1" lang="zh-CN" altLang="en-US" sz="2400" dirty="0"/>
              <a:t> </a:t>
            </a:r>
            <a:r>
              <a:rPr kumimoji="1" lang="en-US" altLang="zh-CN" sz="2400" dirty="0">
                <a:hlinkClick r:id="rId6"/>
              </a:rPr>
              <a:t>http://www.shui-mai.com/jiemianyuanxingshishenme/</a:t>
            </a:r>
            <a:r>
              <a:rPr kumimoji="1" lang="en-US" altLang="zh-CN" sz="2400" dirty="0"/>
              <a:t>        --2018-11-3</a:t>
            </a:r>
          </a:p>
          <a:p>
            <a:r>
              <a:rPr kumimoji="1" lang="en-US" altLang="zh-CN" sz="2400" dirty="0"/>
              <a:t>[5].</a:t>
            </a:r>
            <a:r>
              <a:rPr kumimoji="1" lang="zh-CN" altLang="en-US" sz="2400" dirty="0"/>
              <a:t>颜声远，李庆芬，贺鹏，陈乃巨 </a:t>
            </a:r>
            <a:r>
              <a:rPr kumimoji="1" lang="en-US" altLang="zh-CN" sz="2400" dirty="0"/>
              <a:t>. </a:t>
            </a:r>
            <a:r>
              <a:rPr kumimoji="1" lang="zh-CN" altLang="en-US" sz="2400" dirty="0"/>
              <a:t>软件用户界面的综合评价方法 </a:t>
            </a:r>
            <a:r>
              <a:rPr kumimoji="1" lang="en-US" altLang="zh-CN" sz="2400" dirty="0"/>
              <a:t>. </a:t>
            </a:r>
            <a:r>
              <a:rPr kumimoji="1" lang="zh-CN" altLang="en-US" sz="2400" dirty="0"/>
              <a:t>哈尔滨工程大学学报，</a:t>
            </a:r>
            <a:r>
              <a:rPr kumimoji="1" lang="en-US" altLang="zh-CN" sz="2400" dirty="0"/>
              <a:t>2004.10</a:t>
            </a:r>
            <a:r>
              <a:rPr kumimoji="1" lang="zh-CN" altLang="en-US" sz="2400" dirty="0"/>
              <a:t>，第</a:t>
            </a:r>
            <a:r>
              <a:rPr kumimoji="1" lang="en-US" altLang="zh-CN" sz="2400" dirty="0"/>
              <a:t>25</a:t>
            </a:r>
            <a:r>
              <a:rPr kumimoji="1" lang="zh-CN" altLang="en-US" sz="2400" dirty="0"/>
              <a:t>卷第</a:t>
            </a:r>
            <a:r>
              <a:rPr kumimoji="1" lang="en-US" altLang="zh-CN" sz="2400" dirty="0"/>
              <a:t>5</a:t>
            </a:r>
            <a:r>
              <a:rPr kumimoji="1" lang="zh-CN" altLang="en-US" sz="2400" dirty="0"/>
              <a:t>期</a:t>
            </a:r>
            <a:endParaRPr kumimoji="1" lang="en-US" altLang="zh-CN" sz="2400" dirty="0"/>
          </a:p>
          <a:p>
            <a:r>
              <a:rPr kumimoji="1" lang="en-US" altLang="zh-CN" sz="2400" dirty="0"/>
              <a:t>[6]</a:t>
            </a:r>
            <a:r>
              <a:rPr kumimoji="1" lang="zh-CN" altLang="en-US" sz="2400" dirty="0"/>
              <a:t>刘维学，郑丽娟 </a:t>
            </a:r>
            <a:r>
              <a:rPr kumimoji="1" lang="en-US" altLang="zh-CN" sz="2400" dirty="0"/>
              <a:t>. </a:t>
            </a:r>
            <a:r>
              <a:rPr kumimoji="1" lang="zh-CN" altLang="en-US" sz="2400" dirty="0"/>
              <a:t>一种软件人机界面设计综合评价方法 </a:t>
            </a:r>
            <a:r>
              <a:rPr kumimoji="1" lang="en-US" altLang="zh-CN" sz="2400" dirty="0"/>
              <a:t>. </a:t>
            </a:r>
            <a:r>
              <a:rPr kumimoji="1" lang="zh-CN" altLang="en-US" sz="2400" dirty="0"/>
              <a:t>计算机技术与发展，</a:t>
            </a:r>
            <a:r>
              <a:rPr kumimoji="1" lang="en-US" altLang="zh-CN" sz="2400" dirty="0"/>
              <a:t>2014.4</a:t>
            </a:r>
            <a:r>
              <a:rPr kumimoji="1" lang="zh-CN" altLang="en-US" sz="2400" dirty="0"/>
              <a:t>，第</a:t>
            </a:r>
            <a:r>
              <a:rPr kumimoji="1" lang="en-US" altLang="zh-CN" sz="2400" dirty="0"/>
              <a:t>24</a:t>
            </a:r>
            <a:r>
              <a:rPr kumimoji="1" lang="zh-CN" altLang="en-US" sz="2400" dirty="0"/>
              <a:t>卷第</a:t>
            </a:r>
            <a:r>
              <a:rPr kumimoji="1" lang="en-US" altLang="zh-CN" sz="2400" dirty="0"/>
              <a:t>4</a:t>
            </a:r>
            <a:r>
              <a:rPr kumimoji="1" lang="zh-CN" altLang="en-US" sz="2400" dirty="0"/>
              <a:t>期</a:t>
            </a:r>
            <a:endParaRPr kumimoji="1" lang="en-US" altLang="zh-CN" sz="2400" dirty="0"/>
          </a:p>
          <a:p>
            <a:endParaRPr kumimoji="1" lang="zh-CN" altLang="en-US" sz="2400" dirty="0"/>
          </a:p>
        </p:txBody>
      </p:sp>
    </p:spTree>
    <p:extLst>
      <p:ext uri="{BB962C8B-B14F-4D97-AF65-F5344CB8AC3E}">
        <p14:creationId xmlns:p14="http://schemas.microsoft.com/office/powerpoint/2010/main" val="2770161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2308324"/>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[7].</a:t>
            </a:r>
            <a:r>
              <a:rPr lang="zh-CN" altLang="en-US" sz="2400" dirty="0"/>
              <a:t>百度文库：用户界面设计原则</a:t>
            </a:r>
            <a:r>
              <a:rPr lang="zh-CN" altLang="en-US" sz="2400" dirty="0">
                <a:hlinkClick r:id="rId3"/>
              </a:rPr>
              <a:t>https://wenku.baidu.com/view/020000d629ea81c758f5f61fb7360b4c2e3f2ad9.html </a:t>
            </a:r>
            <a:r>
              <a:rPr lang="en-US" altLang="zh-CN" sz="2400" dirty="0">
                <a:hlinkClick r:id="rId3"/>
              </a:rPr>
              <a:t>--2018/11/4</a:t>
            </a:r>
            <a:endParaRPr lang="en-US" altLang="zh-CN" sz="2400" dirty="0"/>
          </a:p>
          <a:p>
            <a:r>
              <a:rPr kumimoji="1" lang="en-US" altLang="zh-CN" sz="2400" dirty="0"/>
              <a:t>[8].</a:t>
            </a:r>
            <a:r>
              <a:rPr lang="zh-CN" altLang="en-US" sz="2400" dirty="0"/>
              <a:t> 用户界面设计的三大原则及细节分析</a:t>
            </a:r>
          </a:p>
          <a:p>
            <a:r>
              <a:rPr lang="en-US" altLang="zh-CN" sz="2400" dirty="0"/>
              <a:t>http://homepage.yesky.com/75/11607075.shtml                                  --2018/11/4</a:t>
            </a:r>
          </a:p>
        </p:txBody>
      </p:sp>
    </p:spTree>
    <p:extLst>
      <p:ext uri="{BB962C8B-B14F-4D97-AF65-F5344CB8AC3E}">
        <p14:creationId xmlns:p14="http://schemas.microsoft.com/office/powerpoint/2010/main" val="1728648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2" name="表格 1">
            <a:extLst>
              <a:ext uri="{FF2B5EF4-FFF2-40B4-BE49-F238E27FC236}">
                <a16:creationId xmlns:a16="http://schemas.microsoft.com/office/drawing/2014/main" id="{79EA0301-E99D-4EA1-BF7C-39DAE453C04A}"/>
              </a:ext>
            </a:extLst>
          </p:cNvPr>
          <p:cNvGraphicFramePr>
            <a:graphicFrameLocks noGrp="1"/>
          </p:cNvGraphicFramePr>
          <p:nvPr>
            <p:extLst>
              <p:ext uri="{D42A27DB-BD31-4B8C-83A1-F6EECF244321}">
                <p14:modId xmlns:p14="http://schemas.microsoft.com/office/powerpoint/2010/main" val="1560235052"/>
              </p:ext>
            </p:extLst>
          </p:nvPr>
        </p:nvGraphicFramePr>
        <p:xfrm>
          <a:off x="1344023" y="1401153"/>
          <a:ext cx="8826519" cy="5319650"/>
        </p:xfrm>
        <a:graphic>
          <a:graphicData uri="http://schemas.openxmlformats.org/drawingml/2006/table">
            <a:tbl>
              <a:tblPr firstRow="1" bandRow="1">
                <a:tableStyleId>{5C22544A-7EE6-4342-B048-85BDC9FD1C3A}</a:tableStyleId>
              </a:tblPr>
              <a:tblGrid>
                <a:gridCol w="2942173">
                  <a:extLst>
                    <a:ext uri="{9D8B030D-6E8A-4147-A177-3AD203B41FA5}">
                      <a16:colId xmlns:a16="http://schemas.microsoft.com/office/drawing/2014/main" val="4135093605"/>
                    </a:ext>
                  </a:extLst>
                </a:gridCol>
                <a:gridCol w="2942173">
                  <a:extLst>
                    <a:ext uri="{9D8B030D-6E8A-4147-A177-3AD203B41FA5}">
                      <a16:colId xmlns:a16="http://schemas.microsoft.com/office/drawing/2014/main" val="3446207466"/>
                    </a:ext>
                  </a:extLst>
                </a:gridCol>
                <a:gridCol w="2942173">
                  <a:extLst>
                    <a:ext uri="{9D8B030D-6E8A-4147-A177-3AD203B41FA5}">
                      <a16:colId xmlns:a16="http://schemas.microsoft.com/office/drawing/2014/main" val="646135020"/>
                    </a:ext>
                  </a:extLst>
                </a:gridCol>
              </a:tblGrid>
              <a:tr h="7599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成员</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评分（</a:t>
                      </a:r>
                      <a:r>
                        <a:rPr lang="en-US" altLang="zh-CN" dirty="0"/>
                        <a:t>10</a:t>
                      </a:r>
                      <a:r>
                        <a:rPr lang="zh-CN" altLang="en-US" dirty="0"/>
                        <a:t>分）</a:t>
                      </a:r>
                      <a:endParaRPr lang="en-US" altLang="zh-CN" dirty="0"/>
                    </a:p>
                  </a:txBody>
                  <a:tcPr/>
                </a:tc>
                <a:tc>
                  <a:txBody>
                    <a:bodyPr/>
                    <a:lstStyle/>
                    <a:p>
                      <a:pPr algn="ctr"/>
                      <a:r>
                        <a:rPr lang="zh-CN" altLang="en-US" dirty="0"/>
                        <a:t>分工</a:t>
                      </a:r>
                    </a:p>
                  </a:txBody>
                  <a:tcPr/>
                </a:tc>
                <a:extLst>
                  <a:ext uri="{0D108BD9-81ED-4DB2-BD59-A6C34878D82A}">
                    <a16:rowId xmlns:a16="http://schemas.microsoft.com/office/drawing/2014/main" val="480061854"/>
                  </a:ext>
                </a:extLst>
              </a:tr>
              <a:tr h="759950">
                <a:tc>
                  <a:txBody>
                    <a:bodyPr/>
                    <a:lstStyle/>
                    <a:p>
                      <a:pPr algn="ctr"/>
                      <a:r>
                        <a:rPr lang="zh-CN" altLang="en-US" dirty="0"/>
                        <a:t>陈苏民</a:t>
                      </a:r>
                    </a:p>
                  </a:txBody>
                  <a:tcPr/>
                </a:tc>
                <a:tc>
                  <a:txBody>
                    <a:bodyPr/>
                    <a:lstStyle/>
                    <a:p>
                      <a:pPr algn="ctr"/>
                      <a:r>
                        <a:rPr lang="en-US" altLang="zh-CN" sz="1400" dirty="0"/>
                        <a:t>9.3</a:t>
                      </a:r>
                      <a:endParaRPr lang="zh-CN" altLang="en-US" sz="1400" dirty="0"/>
                    </a:p>
                  </a:txBody>
                  <a:tcPr/>
                </a:tc>
                <a:tc>
                  <a:txBody>
                    <a:bodyPr/>
                    <a:lstStyle/>
                    <a:p>
                      <a:r>
                        <a:rPr lang="zh-CN" altLang="en-US" dirty="0"/>
                        <a:t>用户界面的开发工具部分编写</a:t>
                      </a:r>
                    </a:p>
                  </a:txBody>
                  <a:tcPr/>
                </a:tc>
                <a:extLst>
                  <a:ext uri="{0D108BD9-81ED-4DB2-BD59-A6C34878D82A}">
                    <a16:rowId xmlns:a16="http://schemas.microsoft.com/office/drawing/2014/main" val="651769767"/>
                  </a:ext>
                </a:extLst>
              </a:tr>
              <a:tr h="759950">
                <a:tc>
                  <a:txBody>
                    <a:bodyPr/>
                    <a:lstStyle/>
                    <a:p>
                      <a:pPr algn="ctr"/>
                      <a:r>
                        <a:rPr lang="zh-CN" altLang="en-US" dirty="0"/>
                        <a:t>徐双铅</a:t>
                      </a:r>
                    </a:p>
                  </a:txBody>
                  <a:tcPr/>
                </a:tc>
                <a:tc>
                  <a:txBody>
                    <a:bodyPr/>
                    <a:lstStyle/>
                    <a:p>
                      <a:pPr algn="ctr"/>
                      <a:r>
                        <a:rPr lang="en-US" altLang="zh-CN" sz="1400" dirty="0"/>
                        <a:t>9.1</a:t>
                      </a:r>
                      <a:endParaRPr lang="zh-CN" altLang="en-US" sz="1400" dirty="0"/>
                    </a:p>
                  </a:txBody>
                  <a:tcPr/>
                </a:tc>
                <a:tc>
                  <a:txBody>
                    <a:bodyPr/>
                    <a:lstStyle/>
                    <a:p>
                      <a:r>
                        <a:rPr lang="zh-CN" altLang="en-US" dirty="0"/>
                        <a:t>用户界面的设计原则部分编写</a:t>
                      </a:r>
                    </a:p>
                  </a:txBody>
                  <a:tcPr/>
                </a:tc>
                <a:extLst>
                  <a:ext uri="{0D108BD9-81ED-4DB2-BD59-A6C34878D82A}">
                    <a16:rowId xmlns:a16="http://schemas.microsoft.com/office/drawing/2014/main" val="1356119391"/>
                  </a:ext>
                </a:extLst>
              </a:tr>
              <a:tr h="759950">
                <a:tc>
                  <a:txBody>
                    <a:bodyPr/>
                    <a:lstStyle/>
                    <a:p>
                      <a:pPr algn="ctr"/>
                      <a:r>
                        <a:rPr lang="zh-CN" altLang="en-US" dirty="0"/>
                        <a:t>陈俊仁</a:t>
                      </a:r>
                    </a:p>
                  </a:txBody>
                  <a:tcPr/>
                </a:tc>
                <a:tc>
                  <a:txBody>
                    <a:bodyPr/>
                    <a:lstStyle/>
                    <a:p>
                      <a:pPr algn="ctr"/>
                      <a:r>
                        <a:rPr lang="en-US" altLang="zh-CN" sz="1400" dirty="0"/>
                        <a:t>9.4</a:t>
                      </a:r>
                      <a:endParaRPr lang="zh-CN" altLang="en-US" sz="1400" dirty="0"/>
                    </a:p>
                  </a:txBody>
                  <a:tcPr/>
                </a:tc>
                <a:tc>
                  <a:txBody>
                    <a:bodyPr/>
                    <a:lstStyle/>
                    <a:p>
                      <a:r>
                        <a:rPr lang="zh-CN" altLang="en-US" dirty="0"/>
                        <a:t>用户界面的评估部分编写，与整合整个</a:t>
                      </a:r>
                      <a:r>
                        <a:rPr lang="en-US" altLang="zh-CN" dirty="0"/>
                        <a:t>ppt</a:t>
                      </a:r>
                      <a:endParaRPr lang="zh-CN" altLang="en-US" dirty="0"/>
                    </a:p>
                  </a:txBody>
                  <a:tcPr/>
                </a:tc>
                <a:extLst>
                  <a:ext uri="{0D108BD9-81ED-4DB2-BD59-A6C34878D82A}">
                    <a16:rowId xmlns:a16="http://schemas.microsoft.com/office/drawing/2014/main" val="4131920817"/>
                  </a:ext>
                </a:extLst>
              </a:tr>
              <a:tr h="759950">
                <a:tc>
                  <a:txBody>
                    <a:bodyPr/>
                    <a:lstStyle/>
                    <a:p>
                      <a:pPr algn="ctr"/>
                      <a:r>
                        <a:rPr lang="zh-CN" altLang="en-US" dirty="0"/>
                        <a:t>黄叶轩</a:t>
                      </a:r>
                    </a:p>
                  </a:txBody>
                  <a:tcPr/>
                </a:tc>
                <a:tc>
                  <a:txBody>
                    <a:bodyPr/>
                    <a:lstStyle/>
                    <a:p>
                      <a:pPr algn="ctr"/>
                      <a:r>
                        <a:rPr lang="en-US" altLang="zh-CN" sz="1400" dirty="0"/>
                        <a:t>9.2</a:t>
                      </a:r>
                      <a:endParaRPr lang="zh-CN" altLang="en-US" sz="1400" dirty="0"/>
                    </a:p>
                  </a:txBody>
                  <a:tcPr/>
                </a:tc>
                <a:tc>
                  <a:txBody>
                    <a:bodyPr/>
                    <a:lstStyle/>
                    <a:p>
                      <a:r>
                        <a:rPr lang="zh-CN" altLang="en-US" dirty="0"/>
                        <a:t>界面原型的类型部分编写</a:t>
                      </a:r>
                    </a:p>
                  </a:txBody>
                  <a:tcPr/>
                </a:tc>
                <a:extLst>
                  <a:ext uri="{0D108BD9-81ED-4DB2-BD59-A6C34878D82A}">
                    <a16:rowId xmlns:a16="http://schemas.microsoft.com/office/drawing/2014/main" val="3793859900"/>
                  </a:ext>
                </a:extLst>
              </a:tr>
              <a:tr h="759950">
                <a:tc>
                  <a:txBody>
                    <a:bodyPr/>
                    <a:lstStyle/>
                    <a:p>
                      <a:pPr algn="ctr"/>
                      <a:r>
                        <a:rPr lang="zh-CN" altLang="en-US" dirty="0"/>
                        <a:t>吕迪</a:t>
                      </a:r>
                    </a:p>
                  </a:txBody>
                  <a:tcPr/>
                </a:tc>
                <a:tc>
                  <a:txBody>
                    <a:bodyPr/>
                    <a:lstStyle/>
                    <a:p>
                      <a:pPr algn="ctr"/>
                      <a:r>
                        <a:rPr lang="en-US" altLang="zh-CN" sz="1400" dirty="0"/>
                        <a:t>9.0</a:t>
                      </a:r>
                      <a:endParaRPr lang="zh-CN" altLang="en-US" sz="1400" dirty="0"/>
                    </a:p>
                  </a:txBody>
                  <a:tcPr/>
                </a:tc>
                <a:tc>
                  <a:txBody>
                    <a:bodyPr/>
                    <a:lstStyle/>
                    <a:p>
                      <a:r>
                        <a:rPr lang="zh-CN" altLang="en-US" dirty="0"/>
                        <a:t>人机交互与界面原型部分的编写</a:t>
                      </a:r>
                    </a:p>
                  </a:txBody>
                  <a:tcPr/>
                </a:tc>
                <a:extLst>
                  <a:ext uri="{0D108BD9-81ED-4DB2-BD59-A6C34878D82A}">
                    <a16:rowId xmlns:a16="http://schemas.microsoft.com/office/drawing/2014/main" val="2038996780"/>
                  </a:ext>
                </a:extLst>
              </a:tr>
              <a:tr h="759950">
                <a:tc>
                  <a:txBody>
                    <a:bodyPr/>
                    <a:lstStyle/>
                    <a:p>
                      <a:pPr algn="ctr"/>
                      <a:endParaRPr lang="zh-CN" altLang="en-US" dirty="0"/>
                    </a:p>
                  </a:txBody>
                  <a:tcPr/>
                </a:tc>
                <a:tc>
                  <a:txBody>
                    <a:bodyPr/>
                    <a:lstStyle/>
                    <a:p>
                      <a:pPr algn="ctr"/>
                      <a:endParaRPr lang="zh-CN" altLang="en-US" sz="1400" dirty="0"/>
                    </a:p>
                  </a:txBody>
                  <a:tcPr/>
                </a:tc>
                <a:tc>
                  <a:txBody>
                    <a:bodyPr/>
                    <a:lstStyle/>
                    <a:p>
                      <a:endParaRPr lang="zh-CN" altLang="en-US" dirty="0"/>
                    </a:p>
                  </a:txBody>
                  <a:tcPr/>
                </a:tc>
                <a:extLst>
                  <a:ext uri="{0D108BD9-81ED-4DB2-BD59-A6C34878D82A}">
                    <a16:rowId xmlns:a16="http://schemas.microsoft.com/office/drawing/2014/main" val="3475812914"/>
                  </a:ext>
                </a:extLst>
              </a:tr>
            </a:tbl>
          </a:graphicData>
        </a:graphic>
      </p:graphicFrame>
    </p:spTree>
    <p:extLst>
      <p:ext uri="{BB962C8B-B14F-4D97-AF65-F5344CB8AC3E}">
        <p14:creationId xmlns:p14="http://schemas.microsoft.com/office/powerpoint/2010/main" val="3589433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477875"/>
          </a:xfrm>
          <a:prstGeom prst="rect">
            <a:avLst/>
          </a:prstGeom>
          <a:noFill/>
        </p:spPr>
        <p:txBody>
          <a:bodyPr wrap="square" rtlCol="0">
            <a:spAutoFit/>
          </a:bodyPr>
          <a:lstStyle/>
          <a:p>
            <a:r>
              <a:rPr lang="zh-CN" altLang="en-US" sz="2000" dirty="0"/>
              <a:t>界面原型是</a:t>
            </a:r>
            <a:r>
              <a:rPr lang="zh-CN" altLang="en-US" sz="2000" dirty="0">
                <a:solidFill>
                  <a:srgbClr val="FF0000"/>
                </a:solidFill>
              </a:rPr>
              <a:t>需求</a:t>
            </a:r>
            <a:r>
              <a:rPr lang="zh-CN" altLang="en-US" sz="2000" dirty="0"/>
              <a:t>的一种呈现方式，是当下沟通需求的主要方式；</a:t>
            </a:r>
          </a:p>
          <a:p>
            <a:endParaRPr lang="en-US" altLang="zh-CN" sz="2000" dirty="0"/>
          </a:p>
          <a:p>
            <a:endParaRPr lang="zh-CN" altLang="en-US" sz="2000" dirty="0"/>
          </a:p>
          <a:p>
            <a:r>
              <a:rPr lang="zh-CN" altLang="en-US" sz="2000" dirty="0">
                <a:solidFill>
                  <a:srgbClr val="FF0000"/>
                </a:solidFill>
              </a:rPr>
              <a:t>可视化</a:t>
            </a:r>
            <a:r>
              <a:rPr lang="zh-CN" altLang="en-US" sz="2000" dirty="0"/>
              <a:t>是它的一大优势，好处在于将文字需求转化成图形界面，直观地让各参与方看到需求最终的实现效果；</a:t>
            </a:r>
          </a:p>
          <a:p>
            <a:endParaRPr lang="en-US" altLang="zh-CN" sz="2000" dirty="0"/>
          </a:p>
          <a:p>
            <a:endParaRPr lang="zh-CN" altLang="en-US" sz="2000" dirty="0"/>
          </a:p>
          <a:p>
            <a:r>
              <a:rPr lang="zh-CN" altLang="en-US" sz="2000" dirty="0"/>
              <a:t>可以将各自对于需求的理解和预期统一标准化，在此基础上大家来讨论需求，更有针对性，验证彼此对需求的理解是否一致，从而达到</a:t>
            </a:r>
            <a:r>
              <a:rPr lang="zh-CN" altLang="en-US" sz="2000" dirty="0">
                <a:solidFill>
                  <a:srgbClr val="FF0000"/>
                </a:solidFill>
              </a:rPr>
              <a:t>明确需求的目的</a:t>
            </a:r>
            <a:r>
              <a:rPr lang="zh-CN" altLang="en-US" sz="2000" dirty="0"/>
              <a:t>；</a:t>
            </a:r>
            <a:endParaRPr lang="en-US" altLang="zh-CN" sz="2000" dirty="0"/>
          </a:p>
          <a:p>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99899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785652"/>
          </a:xfrm>
          <a:prstGeom prst="rect">
            <a:avLst/>
          </a:prstGeom>
          <a:noFill/>
        </p:spPr>
        <p:txBody>
          <a:bodyPr wrap="square" rtlCol="0">
            <a:spAutoFit/>
          </a:bodyPr>
          <a:lstStyle/>
          <a:p>
            <a:r>
              <a:rPr lang="zh-CN" altLang="en-US" sz="2000" dirty="0"/>
              <a:t>界面原型是在软件开发项目中</a:t>
            </a:r>
            <a:r>
              <a:rPr lang="zh-CN" altLang="en-US" sz="2000" dirty="0">
                <a:solidFill>
                  <a:srgbClr val="FF0000"/>
                </a:solidFill>
              </a:rPr>
              <a:t>需求分析阶段</a:t>
            </a:r>
            <a:r>
              <a:rPr lang="zh-CN" altLang="en-US" sz="2000" dirty="0"/>
              <a:t>的输出：</a:t>
            </a:r>
            <a:endParaRPr lang="en-US" altLang="zh-CN" sz="2000" dirty="0"/>
          </a:p>
          <a:p>
            <a:endParaRPr lang="zh-CN" altLang="en-US" sz="2000" dirty="0"/>
          </a:p>
          <a:p>
            <a:endParaRPr lang="zh-CN" altLang="en-US" sz="2000" dirty="0"/>
          </a:p>
          <a:p>
            <a:r>
              <a:rPr lang="zh-CN" altLang="en-US" sz="2000" dirty="0"/>
              <a:t>在开始画界面原型之前要做好产品规划，明确项目的</a:t>
            </a:r>
            <a:r>
              <a:rPr lang="zh-CN" altLang="en-US" sz="2000" dirty="0">
                <a:solidFill>
                  <a:srgbClr val="FF0000"/>
                </a:solidFill>
              </a:rPr>
              <a:t>需求范围</a:t>
            </a:r>
            <a:r>
              <a:rPr lang="zh-CN" altLang="en-US" sz="2000" dirty="0"/>
              <a:t>，即做哪些需求；</a:t>
            </a:r>
            <a:endParaRPr lang="en-US" altLang="zh-CN" sz="2000" dirty="0"/>
          </a:p>
          <a:p>
            <a:endParaRPr lang="zh-CN" altLang="en-US" sz="2000" dirty="0"/>
          </a:p>
          <a:p>
            <a:endParaRPr lang="zh-CN" altLang="en-US" sz="2000" dirty="0"/>
          </a:p>
          <a:p>
            <a:r>
              <a:rPr lang="zh-CN" altLang="en-US" sz="2000" dirty="0"/>
              <a:t>因此在做界面原型时要确定每个需求点达到什么程度，怎样做达到这个程度，有什么样的规则，即有哪些功能点，业务逻辑是什么，有哪些约束条件，这也就是</a:t>
            </a:r>
            <a:r>
              <a:rPr lang="zh-CN" altLang="en-US" sz="2000" dirty="0">
                <a:solidFill>
                  <a:srgbClr val="FF0000"/>
                </a:solidFill>
              </a:rPr>
              <a:t>需求分析阶段</a:t>
            </a:r>
            <a:r>
              <a:rPr lang="zh-CN" altLang="en-US" sz="2000" dirty="0"/>
              <a:t>需要做的事情。</a:t>
            </a:r>
          </a:p>
          <a:p>
            <a:endParaRPr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
        <p:nvSpPr>
          <p:cNvPr id="7" name="文本框 6">
            <a:extLst>
              <a:ext uri="{FF2B5EF4-FFF2-40B4-BE49-F238E27FC236}">
                <a16:creationId xmlns:a16="http://schemas.microsoft.com/office/drawing/2014/main" id="{E2D9DDFD-A5EB-4452-9B72-0F7CDD2C861A}"/>
              </a:ext>
            </a:extLst>
          </p:cNvPr>
          <p:cNvSpPr txBox="1"/>
          <p:nvPr/>
        </p:nvSpPr>
        <p:spPr>
          <a:xfrm>
            <a:off x="8460796" y="5287218"/>
            <a:ext cx="768159" cy="369332"/>
          </a:xfrm>
          <a:prstGeom prst="rect">
            <a:avLst/>
          </a:prstGeom>
          <a:noFill/>
        </p:spPr>
        <p:txBody>
          <a:bodyPr wrap="none" rtlCol="0">
            <a:spAutoFit/>
          </a:bodyPr>
          <a:lstStyle/>
          <a:p>
            <a:r>
              <a:rPr lang="en-US" altLang="zh-CN" dirty="0"/>
              <a:t>【3】</a:t>
            </a:r>
            <a:endParaRPr lang="zh-CN" altLang="en-US" dirty="0"/>
          </a:p>
        </p:txBody>
      </p:sp>
    </p:spTree>
    <p:extLst>
      <p:ext uri="{BB962C8B-B14F-4D97-AF65-F5344CB8AC3E}">
        <p14:creationId xmlns:p14="http://schemas.microsoft.com/office/powerpoint/2010/main" val="376665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什么是人机交互，其英文名？（大致意思对即可）</a:t>
            </a:r>
            <a:endParaRPr kumimoji="1" lang="en-US" altLang="zh-CN" sz="2000" dirty="0"/>
          </a:p>
        </p:txBody>
      </p:sp>
      <p:sp>
        <p:nvSpPr>
          <p:cNvPr id="9" name="文本框 8">
            <a:extLst>
              <a:ext uri="{FF2B5EF4-FFF2-40B4-BE49-F238E27FC236}">
                <a16:creationId xmlns:a16="http://schemas.microsoft.com/office/drawing/2014/main" id="{B124F084-A835-4B7E-9845-4A43D3B828B4}"/>
              </a:ext>
            </a:extLst>
          </p:cNvPr>
          <p:cNvSpPr txBox="1"/>
          <p:nvPr/>
        </p:nvSpPr>
        <p:spPr>
          <a:xfrm>
            <a:off x="1835089" y="2768054"/>
            <a:ext cx="7215678" cy="2862322"/>
          </a:xfrm>
          <a:prstGeom prst="rect">
            <a:avLst/>
          </a:prstGeom>
          <a:noFill/>
        </p:spPr>
        <p:txBody>
          <a:bodyPr wrap="square" rtlCol="0">
            <a:spAutoFit/>
          </a:bodyPr>
          <a:lstStyle/>
          <a:p>
            <a:r>
              <a:rPr lang="zh-CN" altLang="en-US" sz="2000" dirty="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endParaRPr lang="en-US" altLang="zh-CN" sz="2000" dirty="0"/>
          </a:p>
          <a:p>
            <a:endParaRPr lang="zh-CN" altLang="en-US" sz="2000" dirty="0"/>
          </a:p>
          <a:p>
            <a:r>
              <a:rPr lang="zh-CN" altLang="en-US" sz="2000" dirty="0"/>
              <a:t>人机交互：是研究关于设计、评价和实现供人们使用的交互计算系统以及有关这些现象进行研究的科学。</a:t>
            </a:r>
            <a:endParaRPr kumimoji="1" lang="zh-CN" altLang="en-US" sz="2000" dirty="0"/>
          </a:p>
        </p:txBody>
      </p:sp>
    </p:spTree>
    <p:extLst>
      <p:ext uri="{BB962C8B-B14F-4D97-AF65-F5344CB8AC3E}">
        <p14:creationId xmlns:p14="http://schemas.microsoft.com/office/powerpoint/2010/main" val="424466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6417141"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界面原型的类型介绍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9162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689052"/>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抛弃型原型：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一种快速、低成本方式创建的模型，</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不可能成为最终交付的产品，所以又被称为不可发布原型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4010431"/>
            <a:ext cx="8494633" cy="1200329"/>
          </a:xfrm>
          <a:prstGeom prst="rect">
            <a:avLst/>
          </a:prstGeom>
        </p:spPr>
        <p:txBody>
          <a:bodyPr wrap="none" anchor="t">
            <a:spAutoFit/>
          </a:bodyPr>
          <a:lstStyle/>
          <a:p>
            <a:pPr>
              <a:defRPr/>
            </a:pPr>
            <a:r>
              <a:rPr lang="zh-CN" altLang="en-US" sz="2400" dirty="0">
                <a:latin typeface="黑体" panose="02010609060101010101" pitchFamily="49" charset="-122"/>
                <a:ea typeface="黑体" panose="02010609060101010101" pitchFamily="49" charset="-122"/>
              </a:rPr>
              <a:t>开发人员在创建可抛弃原型时，会</a:t>
            </a:r>
            <a:r>
              <a:rPr lang="zh-CN" altLang="en-US" sz="2400" dirty="0">
                <a:solidFill>
                  <a:srgbClr val="FF0000"/>
                </a:solidFill>
                <a:latin typeface="黑体" panose="02010609060101010101" pitchFamily="49" charset="-122"/>
                <a:ea typeface="黑体" panose="02010609060101010101" pitchFamily="49" charset="-122"/>
              </a:rPr>
              <a:t>忽略</a:t>
            </a:r>
            <a:r>
              <a:rPr lang="zh-CN" altLang="en-US" sz="2400" dirty="0">
                <a:latin typeface="黑体" panose="02010609060101010101" pitchFamily="49" charset="-122"/>
                <a:ea typeface="黑体" panose="02010609060101010101" pitchFamily="49" charset="-122"/>
              </a:rPr>
              <a:t>成品软件的构建技术，</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相比健壮性，可靠性，性能以及长期可维护性，</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可抛弃型原型</a:t>
            </a:r>
            <a:r>
              <a:rPr lang="zh-CN" altLang="en-US" sz="2400" dirty="0">
                <a:solidFill>
                  <a:srgbClr val="FF0000"/>
                </a:solidFill>
                <a:latin typeface="黑体" panose="02010609060101010101" pitchFamily="49" charset="-122"/>
                <a:ea typeface="黑体" panose="02010609060101010101" pitchFamily="49" charset="-122"/>
              </a:rPr>
              <a:t>更注重快速实现及快速修改</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031646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2994</Words>
  <Application>Microsoft Office PowerPoint</Application>
  <PresentationFormat>宽屏</PresentationFormat>
  <Paragraphs>291</Paragraphs>
  <Slides>48</Slides>
  <Notes>32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48</vt:i4>
      </vt:variant>
    </vt:vector>
  </HeadingPairs>
  <TitlesOfParts>
    <vt:vector size="59" baseType="lpstr">
      <vt:lpstr>黑体</vt:lpstr>
      <vt:lpstr>-apple-system</vt:lpstr>
      <vt:lpstr>等线</vt:lpstr>
      <vt:lpstr>Wingdings</vt:lpstr>
      <vt:lpstr>华文新魏</vt:lpstr>
      <vt:lpstr>Times New Roman</vt:lpstr>
      <vt:lpstr>Arial</vt:lpstr>
      <vt:lpstr>华文楷体</vt:lpstr>
      <vt:lpstr>微软雅黑</vt:lpstr>
      <vt:lpstr>Gotham Rounded Medium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374955336@qq.com</cp:lastModifiedBy>
  <cp:revision>60</cp:revision>
  <dcterms:created xsi:type="dcterms:W3CDTF">2016-01-19T08:46:18Z</dcterms:created>
  <dcterms:modified xsi:type="dcterms:W3CDTF">2018-11-11T01:43:28Z</dcterms:modified>
</cp:coreProperties>
</file>