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318" r:id="rId2"/>
    <p:sldId id="319" r:id="rId3"/>
    <p:sldId id="289" r:id="rId4"/>
    <p:sldId id="274" r:id="rId5"/>
    <p:sldId id="290" r:id="rId6"/>
    <p:sldId id="291" r:id="rId7"/>
    <p:sldId id="292" r:id="rId8"/>
    <p:sldId id="294" r:id="rId9"/>
    <p:sldId id="295" r:id="rId10"/>
    <p:sldId id="361" r:id="rId11"/>
    <p:sldId id="320" r:id="rId12"/>
    <p:sldId id="277" r:id="rId13"/>
    <p:sldId id="281" r:id="rId14"/>
    <p:sldId id="282" r:id="rId15"/>
    <p:sldId id="283" r:id="rId16"/>
    <p:sldId id="284" r:id="rId17"/>
    <p:sldId id="285" r:id="rId18"/>
    <p:sldId id="286" r:id="rId19"/>
    <p:sldId id="287" r:id="rId20"/>
    <p:sldId id="288" r:id="rId21"/>
    <p:sldId id="321" r:id="rId22"/>
    <p:sldId id="322" r:id="rId23"/>
    <p:sldId id="323" r:id="rId24"/>
    <p:sldId id="324" r:id="rId25"/>
    <p:sldId id="293" r:id="rId26"/>
    <p:sldId id="325" r:id="rId27"/>
    <p:sldId id="362" r:id="rId28"/>
    <p:sldId id="326" r:id="rId29"/>
    <p:sldId id="327" r:id="rId30"/>
    <p:sldId id="278" r:id="rId31"/>
    <p:sldId id="279" r:id="rId32"/>
    <p:sldId id="280" r:id="rId33"/>
    <p:sldId id="328" r:id="rId34"/>
    <p:sldId id="363" r:id="rId35"/>
    <p:sldId id="267" r:id="rId36"/>
    <p:sldId id="360" r:id="rId37"/>
    <p:sldId id="276" r:id="rId38"/>
  </p:sldIdLst>
  <p:sldSz cx="12192000" cy="6858000"/>
  <p:notesSz cx="6858000" cy="9144000"/>
  <p:embeddedFontLst>
    <p:embeddedFont>
      <p:font typeface="等线" panose="02010600030101010101" pitchFamily="2" charset="-122"/>
      <p:regular r:id="rId40"/>
      <p:bold r:id="rId41"/>
    </p:embeddedFont>
    <p:embeddedFont>
      <p:font typeface="等线 Light" panose="02010600030101010101" pitchFamily="2" charset="-122"/>
      <p:regular r:id="rId42"/>
    </p:embeddedFont>
    <p:embeddedFont>
      <p:font typeface="黑体" panose="02010609060101010101" pitchFamily="49" charset="-122"/>
      <p:regular r:id="rId43"/>
    </p:embeddedFont>
    <p:embeddedFont>
      <p:font typeface="黑体" panose="02010609060101010101" pitchFamily="49" charset="-122"/>
      <p:regular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117" d="100"/>
          <a:sy n="117" d="100"/>
        </p:scale>
        <p:origin x="276" y="126"/>
      </p:cViewPr>
      <p:guideLst>
        <p:guide orient="horz" pos="2160"/>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10540"/>
            <a:ext cx="7540847" cy="1569660"/>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对象图，构件图，包图</a:t>
            </a:r>
            <a:endParaRPr lang="en-US" altLang="zh-CN" sz="4800" b="1" dirty="0">
              <a:solidFill>
                <a:schemeClr val="bg1"/>
              </a:solidFill>
              <a:latin typeface="Gotham Rounded Medium" panose="02000000000000000000" pitchFamily="50" charset="0"/>
            </a:endParaRPr>
          </a:p>
          <a:p>
            <a:r>
              <a:rPr lang="en-US" altLang="zh-CN" sz="4800" b="1" dirty="0">
                <a:solidFill>
                  <a:schemeClr val="bg1"/>
                </a:solidFill>
                <a:latin typeface="Gotham Rounded Medium" panose="02000000000000000000" pitchFamily="50" charset="0"/>
              </a:rPr>
              <a:t>			</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5578771"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对象图和类图的区别？（说出</a:t>
            </a:r>
            <a:r>
              <a:rPr lang="en-US" altLang="zh-CN" sz="2400" dirty="0">
                <a:uFillTx/>
                <a:ea typeface="华文新魏" panose="02010800040101010101" charset="-122"/>
                <a:sym typeface="+mn-ea"/>
              </a:rPr>
              <a:t>2</a:t>
            </a:r>
            <a:r>
              <a:rPr lang="zh-CN" altLang="en-US" sz="2400" dirty="0">
                <a:uFillTx/>
                <a:ea typeface="华文新魏" panose="02010800040101010101" charset="-122"/>
                <a:sym typeface="+mn-ea"/>
              </a:rPr>
              <a:t>点即可）</a:t>
            </a:r>
          </a:p>
        </p:txBody>
      </p:sp>
      <p:pic>
        <p:nvPicPr>
          <p:cNvPr id="7" name="图片 6">
            <a:extLst>
              <a:ext uri="{FF2B5EF4-FFF2-40B4-BE49-F238E27FC236}">
                <a16:creationId xmlns:a16="http://schemas.microsoft.com/office/drawing/2014/main" id="{5731A59F-79B8-4702-8D81-61109FC984D4}"/>
              </a:ext>
            </a:extLst>
          </p:cNvPr>
          <p:cNvPicPr>
            <a:picLocks noChangeAspect="1"/>
          </p:cNvPicPr>
          <p:nvPr/>
        </p:nvPicPr>
        <p:blipFill>
          <a:blip r:embed="rId2"/>
          <a:stretch>
            <a:fillRect/>
          </a:stretch>
        </p:blipFill>
        <p:spPr>
          <a:xfrm>
            <a:off x="1651000" y="2171700"/>
            <a:ext cx="7504731" cy="3609068"/>
          </a:xfrm>
          <a:prstGeom prst="rect">
            <a:avLst/>
          </a:prstGeom>
        </p:spPr>
      </p:pic>
    </p:spTree>
    <p:extLst>
      <p:ext uri="{BB962C8B-B14F-4D97-AF65-F5344CB8AC3E}">
        <p14:creationId xmlns:p14="http://schemas.microsoft.com/office/powerpoint/2010/main" val="3067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构件图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3332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
        <p:nvSpPr>
          <p:cNvPr id="2" name="文本框 1">
            <a:extLst>
              <a:ext uri="{FF2B5EF4-FFF2-40B4-BE49-F238E27FC236}">
                <a16:creationId xmlns:a16="http://schemas.microsoft.com/office/drawing/2014/main" id="{8D2DC525-7DA0-4610-A7E7-7CB25A5F2899}"/>
              </a:ext>
            </a:extLst>
          </p:cNvPr>
          <p:cNvSpPr txBox="1"/>
          <p:nvPr/>
        </p:nvSpPr>
        <p:spPr>
          <a:xfrm>
            <a:off x="566677" y="2767778"/>
            <a:ext cx="11977747" cy="18774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dirty="0"/>
              <a:t>构件图描述的是在软件系统中遵从并实现一组接口的物理的、可替换的软件模块。</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 altLang="zh-CN" sz="2000" dirty="0"/>
              <a:t>Component) + </a:t>
            </a:r>
            <a:r>
              <a:rPr lang="zh-CN" altLang="en-US" sz="2000" dirty="0"/>
              <a:t>接口</a:t>
            </a:r>
            <a:r>
              <a:rPr lang="en-US" altLang="zh-CN" sz="2000" dirty="0"/>
              <a:t>(</a:t>
            </a:r>
            <a:r>
              <a:rPr lang="en" altLang="zh-CN" sz="2000" dirty="0"/>
              <a:t>Interface) + </a:t>
            </a:r>
            <a:r>
              <a:rPr lang="zh-CN" altLang="en-US" sz="2000" dirty="0"/>
              <a:t>关系</a:t>
            </a:r>
            <a:r>
              <a:rPr lang="en-US" altLang="zh-CN" sz="2000" dirty="0"/>
              <a:t>(</a:t>
            </a:r>
            <a:r>
              <a:rPr lang="en" altLang="zh-CN" sz="2000" dirty="0"/>
              <a:t>Relationship) + </a:t>
            </a:r>
            <a:r>
              <a:rPr lang="zh-CN" altLang="en-US" sz="2000" dirty="0"/>
              <a:t>端口</a:t>
            </a:r>
            <a:r>
              <a:rPr lang="en-US" altLang="zh-CN" sz="2000" dirty="0"/>
              <a:t>(</a:t>
            </a:r>
            <a:r>
              <a:rPr lang="en" altLang="zh-CN" sz="2000" dirty="0"/>
              <a:t>Port) + </a:t>
            </a:r>
            <a:r>
              <a:rPr lang="zh-CN" altLang="en-US" sz="2000" dirty="0"/>
              <a:t>连接器</a:t>
            </a:r>
            <a:r>
              <a:rPr lang="en-US" altLang="zh-CN" sz="2000" dirty="0"/>
              <a:t>(</a:t>
            </a:r>
            <a:r>
              <a:rPr lang="en" altLang="zh-CN" sz="2000" dirty="0"/>
              <a:t>Connector)</a:t>
            </a:r>
          </a:p>
          <a:p>
            <a:endParaRPr lang="en-US" altLang="zh-CN" sz="2400" dirty="0"/>
          </a:p>
          <a:p>
            <a:r>
              <a:rPr lang="zh-CN" altLang="en-US" sz="2400" dirty="0"/>
              <a:t> </a:t>
            </a:r>
            <a:endParaRPr lang="en-US" altLang="zh-CN" sz="3200" dirty="0">
              <a:solidFill>
                <a:srgbClr val="333333"/>
              </a:solidFill>
              <a:latin typeface="arial"/>
              <a:cs typeface="arial"/>
            </a:endParaRPr>
          </a:p>
        </p:txBody>
      </p:sp>
      <p:sp>
        <p:nvSpPr>
          <p:cNvPr id="5" name="文本框 4">
            <a:extLst>
              <a:ext uri="{FF2B5EF4-FFF2-40B4-BE49-F238E27FC236}">
                <a16:creationId xmlns:a16="http://schemas.microsoft.com/office/drawing/2014/main" id="{E233FD5E-6D44-40E5-9589-8331B7D8EF11}"/>
              </a:ext>
            </a:extLst>
          </p:cNvPr>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200" dirty="0">
                <a:ea typeface="等线"/>
              </a:rPr>
              <a:t>构件图（</a:t>
            </a:r>
            <a:r>
              <a:rPr lang="en" altLang="zh-CN" sz="3200" dirty="0">
                <a:ea typeface="等线"/>
              </a:rPr>
              <a:t>Component Diagram</a:t>
            </a:r>
            <a:r>
              <a:rPr lang="zh-CN" altLang="en-US" sz="3200" dirty="0">
                <a:ea typeface="等线"/>
              </a:rPr>
              <a:t>）</a:t>
            </a:r>
          </a:p>
        </p:txBody>
      </p:sp>
    </p:spTree>
    <p:extLst>
      <p:ext uri="{BB962C8B-B14F-4D97-AF65-F5344CB8AC3E}">
        <p14:creationId xmlns:p14="http://schemas.microsoft.com/office/powerpoint/2010/main" val="175607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zh-CN" altLang="en-US" sz="2000" dirty="0"/>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t>组件代表系统的一个物理实现块，代表逻辑模型元素如类、接口、协同等的物理打包。</a:t>
            </a:r>
          </a:p>
          <a:p>
            <a:pPr marL="342900" indent="-342900">
              <a:lnSpc>
                <a:spcPct val="150000"/>
              </a:lnSpc>
              <a:buFont typeface="Arial" panose="020B0604020202020204" pitchFamily="34" charset="0"/>
              <a:buChar char="•"/>
            </a:pPr>
            <a:r>
              <a:rPr lang="zh-CN" altLang="en-US" sz="2000" dirty="0"/>
              <a:t>构件通过它的提供接口和请求接口展现行为。</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10" name="矩形 9">
            <a:extLst>
              <a:ext uri="{FF2B5EF4-FFF2-40B4-BE49-F238E27FC236}">
                <a16:creationId xmlns:a16="http://schemas.microsoft.com/office/drawing/2014/main" id="{D4D884A2-3EF3-40E5-871C-AF45B9643E95}"/>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81434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构件的命名：简单名和路径名</a:t>
            </a:r>
            <a:endParaRPr lang="en-US" altLang="zh-CN" sz="2400" dirty="0"/>
          </a:p>
        </p:txBody>
      </p:sp>
      <p:sp>
        <p:nvSpPr>
          <p:cNvPr id="14" name="文本框 13">
            <a:extLst>
              <a:ext uri="{FF2B5EF4-FFF2-40B4-BE49-F238E27FC236}">
                <a16:creationId xmlns:a16="http://schemas.microsoft.com/office/drawing/2014/main" id="{51CC9064-EB13-294E-8F76-C3317F41D671}"/>
              </a:ext>
            </a:extLst>
          </p:cNvPr>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构件的表示方式：</a:t>
            </a:r>
            <a:endParaRPr lang="en-US" altLang="zh-CN" sz="2400" dirty="0"/>
          </a:p>
        </p:txBody>
      </p:sp>
      <p:pic>
        <p:nvPicPr>
          <p:cNvPr id="8" name="图片 7">
            <a:extLst>
              <a:ext uri="{FF2B5EF4-FFF2-40B4-BE49-F238E27FC236}">
                <a16:creationId xmlns:a16="http://schemas.microsoft.com/office/drawing/2014/main" id="{F8678C7D-B170-EE45-BAE2-2DAECA054BF3}"/>
              </a:ext>
            </a:extLst>
          </p:cNvPr>
          <p:cNvPicPr>
            <a:picLocks noChangeAspect="1"/>
          </p:cNvPicPr>
          <p:nvPr/>
        </p:nvPicPr>
        <p:blipFill>
          <a:blip r:embed="rId2"/>
          <a:stretch>
            <a:fillRect/>
          </a:stretch>
        </p:blipFill>
        <p:spPr>
          <a:xfrm>
            <a:off x="2442240" y="3126599"/>
            <a:ext cx="2548996" cy="1079575"/>
          </a:xfrm>
          <a:prstGeom prst="rect">
            <a:avLst/>
          </a:prstGeom>
        </p:spPr>
      </p:pic>
      <p:pic>
        <p:nvPicPr>
          <p:cNvPr id="9" name="图片 8">
            <a:extLst>
              <a:ext uri="{FF2B5EF4-FFF2-40B4-BE49-F238E27FC236}">
                <a16:creationId xmlns:a16="http://schemas.microsoft.com/office/drawing/2014/main" id="{9B7D562E-2990-6C44-9E5B-7620FFDDEF96}"/>
              </a:ext>
            </a:extLst>
          </p:cNvPr>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a:extLst>
              <a:ext uri="{FF2B5EF4-FFF2-40B4-BE49-F238E27FC236}">
                <a16:creationId xmlns:a16="http://schemas.microsoft.com/office/drawing/2014/main" id="{C57A2E7B-26DB-C349-9BBF-FBEB8C38D688}"/>
              </a:ext>
            </a:extLst>
          </p:cNvPr>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UML1.0</a:t>
            </a:r>
          </a:p>
        </p:txBody>
      </p:sp>
      <p:sp>
        <p:nvSpPr>
          <p:cNvPr id="22" name="文本框 21">
            <a:extLst>
              <a:ext uri="{FF2B5EF4-FFF2-40B4-BE49-F238E27FC236}">
                <a16:creationId xmlns:a16="http://schemas.microsoft.com/office/drawing/2014/main" id="{EC0FA7CA-A7FE-B740-B1F3-DE8948F03DCE}"/>
              </a:ext>
            </a:extLst>
          </p:cNvPr>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dirty="0"/>
              <a:t>UML2.0</a:t>
            </a:r>
          </a:p>
        </p:txBody>
      </p:sp>
      <p:sp>
        <p:nvSpPr>
          <p:cNvPr id="13" name="矩形 12">
            <a:extLst>
              <a:ext uri="{FF2B5EF4-FFF2-40B4-BE49-F238E27FC236}">
                <a16:creationId xmlns:a16="http://schemas.microsoft.com/office/drawing/2014/main" id="{299D27C6-9CE0-4A49-866C-43D05F5B9E20}"/>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82403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4" name="矩形 3">
            <a:extLst>
              <a:ext uri="{FF2B5EF4-FFF2-40B4-BE49-F238E27FC236}">
                <a16:creationId xmlns:a16="http://schemas.microsoft.com/office/drawing/2014/main" id="{0DA8839F-2852-9747-A360-CF9FE2A6608F}"/>
              </a:ext>
            </a:extLst>
          </p:cNvPr>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，这组元素</a:t>
            </a:r>
            <a:r>
              <a:rPr lang="en-US" altLang="zh-CN" sz="2000" dirty="0">
                <a:solidFill>
                  <a:srgbClr val="333333"/>
                </a:solidFill>
                <a:latin typeface="-apple-system"/>
              </a:rPr>
              <a:t>	</a:t>
            </a:r>
            <a:r>
              <a:rPr lang="zh-CN" altLang="en-US" sz="2000" dirty="0">
                <a:solidFill>
                  <a:srgbClr val="333333"/>
                </a:solidFill>
                <a:latin typeface="-apple-system"/>
              </a:rPr>
              <a:t>为开发过程的一部分。即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endParaRPr lang="en-US" altLang="zh-CN" sz="2000" dirty="0">
              <a:solidFill>
                <a:srgbClr val="333333"/>
              </a:solidFill>
              <a:latin typeface="-apple-system"/>
            </a:endParaRPr>
          </a:p>
          <a:p>
            <a:pPr>
              <a:buFont typeface="Arial" panose="020B0604020202020204" pitchFamily="34" charset="0"/>
              <a:buChar char="•"/>
            </a:pP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在构件的命名空间中，可以包括类、接口、构件、包、用况、依赖（如映</a:t>
            </a:r>
            <a:r>
              <a:rPr lang="en-US" altLang="zh-CN" sz="2000" dirty="0">
                <a:solidFill>
                  <a:srgbClr val="333333"/>
                </a:solidFill>
                <a:latin typeface="-apple-system"/>
              </a:rPr>
              <a:t>	</a:t>
            </a:r>
            <a:r>
              <a:rPr lang="zh-CN" altLang="en-US" sz="2000" dirty="0">
                <a:solidFill>
                  <a:srgbClr val="333333"/>
                </a:solidFill>
                <a:latin typeface="-apple-system"/>
              </a:rPr>
              <a:t>射）</a:t>
            </a:r>
            <a:r>
              <a:rPr lang="en-US" altLang="zh-CN" sz="2000" dirty="0">
                <a:solidFill>
                  <a:srgbClr val="333333"/>
                </a:solidFill>
                <a:latin typeface="-apple-system"/>
              </a:rPr>
              <a:t>	</a:t>
            </a:r>
            <a:r>
              <a:rPr lang="zh-CN" altLang="en-US" sz="2000" dirty="0">
                <a:solidFill>
                  <a:srgbClr val="333333"/>
                </a:solidFill>
                <a:latin typeface="-apple-system"/>
              </a:rPr>
              <a:t>和制品。</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按照这种扩展，构件也具有如下的含义：</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可以用构件来装配大粒度的构件，方法为把所复用的构件作为大粒度构件的</a:t>
            </a:r>
            <a:r>
              <a:rPr lang="en-US" altLang="zh-CN" sz="2000" dirty="0">
                <a:solidFill>
                  <a:srgbClr val="333333"/>
                </a:solidFill>
                <a:latin typeface="-apple-system"/>
              </a:rPr>
              <a:t>	</a:t>
            </a:r>
            <a:r>
              <a:rPr lang="zh-CN" altLang="en-US" sz="2000" dirty="0">
                <a:solidFill>
                  <a:srgbClr val="333333"/>
                </a:solidFill>
                <a:latin typeface="-apple-system"/>
              </a:rPr>
              <a:t>成分，并把它们的请求和提供接口连接在一起</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（简单理解：组件包含组件，组拼大组件）。</a:t>
            </a:r>
            <a:endParaRPr lang="zh-CN" altLang="en-US" sz="2000" b="0" i="0" u="none" strike="noStrike" dirty="0">
              <a:solidFill>
                <a:srgbClr val="333333"/>
              </a:solidFill>
              <a:effectLst/>
              <a:latin typeface="-apple-system"/>
            </a:endParaRPr>
          </a:p>
        </p:txBody>
      </p:sp>
      <p:sp>
        <p:nvSpPr>
          <p:cNvPr id="9" name="矩形 8">
            <a:extLst>
              <a:ext uri="{FF2B5EF4-FFF2-40B4-BE49-F238E27FC236}">
                <a16:creationId xmlns:a16="http://schemas.microsoft.com/office/drawing/2014/main" id="{9EACCA80-245B-4789-B536-45A5C54EB67B}"/>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34903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zh-CN" altLang="en-US" sz="2400" dirty="0"/>
              <a:t>构件的类型：</a:t>
            </a:r>
            <a:endParaRPr lang="en-US" altLang="zh-CN" sz="2400" dirty="0"/>
          </a:p>
        </p:txBody>
      </p:sp>
      <p:sp>
        <p:nvSpPr>
          <p:cNvPr id="4" name="矩形 3">
            <a:extLst>
              <a:ext uri="{FF2B5EF4-FFF2-40B4-BE49-F238E27FC236}">
                <a16:creationId xmlns:a16="http://schemas.microsoft.com/office/drawing/2014/main" id="{600BF00D-D246-AD46-8816-BE7A10CA214F}"/>
              </a:ext>
            </a:extLst>
          </p:cNvPr>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在运行时创建的组件，是最终可运行的系统产生的允许结果的</a:t>
            </a:r>
            <a:r>
              <a:rPr lang="en-US" altLang="zh-CN" sz="2000" dirty="0">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
        <p:nvSpPr>
          <p:cNvPr id="9" name="矩形 8">
            <a:extLst>
              <a:ext uri="{FF2B5EF4-FFF2-40B4-BE49-F238E27FC236}">
                <a16:creationId xmlns:a16="http://schemas.microsoft.com/office/drawing/2014/main" id="{7FBC475A-E68F-496E-A878-0885C66E808D}"/>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28430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dirty="0"/>
              <a:t>接口（</a:t>
            </a:r>
            <a:r>
              <a:rPr lang="en-US" altLang="zh-CN" sz="2000" dirty="0"/>
              <a:t>interface</a:t>
            </a:r>
            <a:r>
              <a:rPr lang="zh-CN" altLang="en-US" sz="2000" dirty="0"/>
              <a:t>）接口由一组操作组成，它指定了一个契约，这个契约必须由实现和使用这个接口的构件的所遵循。</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a:t>
            </a:r>
            <a:r>
              <a:rPr lang="en" altLang="zh-CN" sz="2400" b="1" dirty="0"/>
              <a:t>Interface</a:t>
            </a:r>
            <a:r>
              <a:rPr lang="zh-CN" altLang="en" sz="2400" b="1" dirty="0"/>
              <a:t>）</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4" name="矩形 3">
            <a:extLst>
              <a:ext uri="{FF2B5EF4-FFF2-40B4-BE49-F238E27FC236}">
                <a16:creationId xmlns:a16="http://schemas.microsoft.com/office/drawing/2014/main" id="{80731682-763F-5E44-897D-C8E9480B3401}"/>
              </a:ext>
            </a:extLst>
          </p:cNvPr>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a:extLst>
              <a:ext uri="{FF2B5EF4-FFF2-40B4-BE49-F238E27FC236}">
                <a16:creationId xmlns:a16="http://schemas.microsoft.com/office/drawing/2014/main" id="{19DD4B94-1EB0-DD47-BA19-1071F557436C}"/>
              </a:ext>
            </a:extLst>
          </p:cNvPr>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
        <p:nvSpPr>
          <p:cNvPr id="11" name="矩形 10">
            <a:extLst>
              <a:ext uri="{FF2B5EF4-FFF2-40B4-BE49-F238E27FC236}">
                <a16:creationId xmlns:a16="http://schemas.microsoft.com/office/drawing/2014/main" id="{D368CBAB-815F-485A-8AF5-96AD3D8CCCDB}"/>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70180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接口表示方法</a:t>
            </a:r>
            <a:endParaRPr lang="en-US" altLang="zh-CN" sz="2400" b="1" dirty="0"/>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图文来自于 </a:t>
            </a:r>
            <a:r>
              <a:rPr lang="en-US" altLang="zh-CN" sz="1600" dirty="0">
                <a:ea typeface="等线"/>
              </a:rPr>
              <a:t>CSDN</a:t>
            </a:r>
          </a:p>
          <a:p>
            <a:pPr algn="ctr"/>
            <a:r>
              <a:rPr lang="en-US" altLang="zh-CN" sz="1600" dirty="0"/>
              <a:t>UML </a:t>
            </a:r>
            <a:r>
              <a:rPr lang="zh-CN" altLang="en-US" sz="1600" dirty="0"/>
              <a:t>构件图</a:t>
            </a:r>
          </a:p>
        </p:txBody>
      </p:sp>
      <p:pic>
        <p:nvPicPr>
          <p:cNvPr id="7" name="图片 6">
            <a:extLst>
              <a:ext uri="{FF2B5EF4-FFF2-40B4-BE49-F238E27FC236}">
                <a16:creationId xmlns:a16="http://schemas.microsoft.com/office/drawing/2014/main" id="{A52F0A3B-43CF-0943-9A8D-0F70734F455E}"/>
              </a:ext>
            </a:extLst>
          </p:cNvPr>
          <p:cNvPicPr>
            <a:picLocks noChangeAspect="1"/>
          </p:cNvPicPr>
          <p:nvPr/>
        </p:nvPicPr>
        <p:blipFill>
          <a:blip r:embed="rId2"/>
          <a:stretch>
            <a:fillRect/>
          </a:stretch>
        </p:blipFill>
        <p:spPr>
          <a:xfrm>
            <a:off x="311398" y="2646605"/>
            <a:ext cx="4499266" cy="2664039"/>
          </a:xfrm>
          <a:prstGeom prst="rect">
            <a:avLst/>
          </a:prstGeom>
        </p:spPr>
      </p:pic>
      <p:pic>
        <p:nvPicPr>
          <p:cNvPr id="8" name="图片 7">
            <a:extLst>
              <a:ext uri="{FF2B5EF4-FFF2-40B4-BE49-F238E27FC236}">
                <a16:creationId xmlns:a16="http://schemas.microsoft.com/office/drawing/2014/main" id="{EA8DCC07-D618-7B45-B0F6-C963D9E02A6F}"/>
              </a:ext>
            </a:extLst>
          </p:cNvPr>
          <p:cNvPicPr>
            <a:picLocks noChangeAspect="1"/>
          </p:cNvPicPr>
          <p:nvPr/>
        </p:nvPicPr>
        <p:blipFill>
          <a:blip r:embed="rId3"/>
          <a:stretch>
            <a:fillRect/>
          </a:stretch>
        </p:blipFill>
        <p:spPr>
          <a:xfrm>
            <a:off x="5511600" y="2743661"/>
            <a:ext cx="6229340" cy="1552295"/>
          </a:xfrm>
          <a:prstGeom prst="rect">
            <a:avLst/>
          </a:prstGeom>
        </p:spPr>
      </p:pic>
      <p:sp>
        <p:nvSpPr>
          <p:cNvPr id="11" name="矩形 10">
            <a:extLst>
              <a:ext uri="{FF2B5EF4-FFF2-40B4-BE49-F238E27FC236}">
                <a16:creationId xmlns:a16="http://schemas.microsoft.com/office/drawing/2014/main" id="{8DD12E93-42FF-4DDD-BE84-07A027D5B65C}"/>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58361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D2DC525-7DA0-4610-A7E7-7CB25A5F2899}"/>
              </a:ext>
            </a:extLst>
          </p:cNvPr>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400" b="1" dirty="0"/>
              <a:t>外部接口</a:t>
            </a:r>
            <a:r>
              <a:rPr lang="en-US" altLang="zh-CN" sz="2400" b="1" dirty="0"/>
              <a:t>——</a:t>
            </a:r>
            <a:r>
              <a:rPr lang="zh-CN" altLang="en-US" sz="2400" b="1" dirty="0"/>
              <a:t>端口</a:t>
            </a:r>
          </a:p>
        </p:txBody>
      </p:sp>
      <p:sp>
        <p:nvSpPr>
          <p:cNvPr id="3" name="文本框 2">
            <a:extLst>
              <a:ext uri="{FF2B5EF4-FFF2-40B4-BE49-F238E27FC236}">
                <a16:creationId xmlns:a16="http://schemas.microsoft.com/office/drawing/2014/main" id="{9D6C89E7-D95B-4896-A053-B028CC333692}"/>
              </a:ext>
            </a:extLst>
          </p:cNvPr>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1600" dirty="0">
                <a:ea typeface="等线"/>
              </a:rPr>
              <a:t>文字来自于 </a:t>
            </a:r>
            <a:r>
              <a:rPr lang="en-US" altLang="zh-CN" sz="1600" dirty="0">
                <a:ea typeface="等线"/>
              </a:rPr>
              <a:t>CSDN</a:t>
            </a:r>
          </a:p>
          <a:p>
            <a:pPr algn="ctr"/>
            <a:r>
              <a:rPr lang="en-US" altLang="zh-CN" sz="1600" dirty="0"/>
              <a:t>UML </a:t>
            </a:r>
            <a:r>
              <a:rPr lang="zh-CN" altLang="en-US" sz="1600" dirty="0"/>
              <a:t>构件图</a:t>
            </a:r>
          </a:p>
        </p:txBody>
      </p:sp>
      <p:sp>
        <p:nvSpPr>
          <p:cNvPr id="9" name="矩形 8">
            <a:extLst>
              <a:ext uri="{FF2B5EF4-FFF2-40B4-BE49-F238E27FC236}">
                <a16:creationId xmlns:a16="http://schemas.microsoft.com/office/drawing/2014/main" id="{38B3349C-8994-4BB3-B046-FE123137A946}"/>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91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zh-CN" altLang="en-US" sz="2800" b="1" dirty="0">
                <a:solidFill>
                  <a:schemeClr val="tx1"/>
                </a:solidFill>
                <a:uFillTx/>
                <a:latin typeface="SimHei" panose="02010609060101010101" pitchFamily="49" charset="-122"/>
                <a:ea typeface="SimHei" panose="02010609060101010101" pitchFamily="49" charset="-122"/>
              </a:rPr>
              <a:t>对象图</a:t>
            </a: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a:t>
            </a:r>
            <a:r>
              <a:rPr lang="zh-CN" altLang="en-US" sz="2800" b="1" dirty="0">
                <a:latin typeface="SimHei" panose="02010609060101010101" pitchFamily="49" charset="-122"/>
                <a:ea typeface="SimHei" panose="02010609060101010101" pitchFamily="49" charset="-122"/>
              </a:rPr>
              <a:t>构件图</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包图</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B0B6DBC-269D-E449-9D32-957650A7613B}"/>
              </a:ext>
            </a:extLst>
          </p:cNvPr>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000BDF2C-FD2B-3443-96E0-578EA09BCEB8}"/>
              </a:ext>
            </a:extLst>
          </p:cNvPr>
          <p:cNvPicPr>
            <a:picLocks noChangeAspect="1"/>
          </p:cNvPicPr>
          <p:nvPr/>
        </p:nvPicPr>
        <p:blipFill>
          <a:blip r:embed="rId2"/>
          <a:stretch>
            <a:fillRect/>
          </a:stretch>
        </p:blipFill>
        <p:spPr>
          <a:xfrm>
            <a:off x="2074863" y="2197099"/>
            <a:ext cx="7333734" cy="3210621"/>
          </a:xfrm>
          <a:prstGeom prst="rect">
            <a:avLst/>
          </a:prstGeom>
        </p:spPr>
      </p:pic>
      <p:sp>
        <p:nvSpPr>
          <p:cNvPr id="9" name="矩形 8">
            <a:extLst>
              <a:ext uri="{FF2B5EF4-FFF2-40B4-BE49-F238E27FC236}">
                <a16:creationId xmlns:a16="http://schemas.microsoft.com/office/drawing/2014/main" id="{C573212C-6A3E-45AE-B26E-6035C70BA035}"/>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289959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74D3EFC-7E9A-CB4D-8142-3FA839D711F1}"/>
              </a:ext>
            </a:extLst>
          </p:cNvPr>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  提供接口说明了通过端口来提供服务，请求接口说明了通过端口需要从其它构件获得服务。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
        <p:nvSpPr>
          <p:cNvPr id="8" name="矩形 7">
            <a:extLst>
              <a:ext uri="{FF2B5EF4-FFF2-40B4-BE49-F238E27FC236}">
                <a16:creationId xmlns:a16="http://schemas.microsoft.com/office/drawing/2014/main" id="{1010A611-484B-4524-9E81-86EE7590EF4D}"/>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8525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233FD5E-6D44-40E5-9589-8331B7D8EF11}"/>
              </a:ext>
            </a:extLst>
          </p:cNvPr>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b="1" dirty="0"/>
              <a:t>连接器（</a:t>
            </a:r>
            <a:r>
              <a:rPr lang="en" altLang="zh-CN" sz="2000" b="1" dirty="0"/>
              <a:t>Connector</a:t>
            </a:r>
            <a:r>
              <a:rPr lang="zh-CN" altLang="en" sz="2000" b="1" dirty="0"/>
              <a:t>）</a:t>
            </a:r>
            <a:r>
              <a:rPr lang="en" altLang="zh-CN" sz="2000" b="1" dirty="0"/>
              <a:t>——</a:t>
            </a:r>
            <a:r>
              <a:rPr lang="zh-CN" altLang="en-US" sz="2000" b="1" dirty="0"/>
              <a:t>连接件</a:t>
            </a:r>
          </a:p>
        </p:txBody>
      </p:sp>
      <p:sp>
        <p:nvSpPr>
          <p:cNvPr id="8" name="矩形 7">
            <a:extLst>
              <a:ext uri="{FF2B5EF4-FFF2-40B4-BE49-F238E27FC236}">
                <a16:creationId xmlns:a16="http://schemas.microsoft.com/office/drawing/2014/main" id="{EBB8AA37-D078-0542-AE23-83A574BC1161}"/>
              </a:ext>
            </a:extLst>
          </p:cNvPr>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连接端口意味着请求端口要调用提供端口中的操作，以得到服务。</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立端口和接口的优点在于在设计时，两个构件彼此不需要了解对方的内部，只要它们的接口是相互兼容的即可。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
        <p:nvSpPr>
          <p:cNvPr id="9" name="矩形 8">
            <a:extLst>
              <a:ext uri="{FF2B5EF4-FFF2-40B4-BE49-F238E27FC236}">
                <a16:creationId xmlns:a16="http://schemas.microsoft.com/office/drawing/2014/main" id="{1F0488BC-BA8E-4EE6-A439-D316B3908633}"/>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97816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7E2E6C7-86C8-574E-8515-44BDD29F91B1}"/>
              </a:ext>
            </a:extLst>
          </p:cNvPr>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
        <p:nvSpPr>
          <p:cNvPr id="8" name="矩形 7">
            <a:extLst>
              <a:ext uri="{FF2B5EF4-FFF2-40B4-BE49-F238E27FC236}">
                <a16:creationId xmlns:a16="http://schemas.microsoft.com/office/drawing/2014/main" id="{2A6DE4E8-563D-4DD1-A598-88CD9D9CEB46}"/>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114229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59E7B69-9702-7743-BF98-C08FE7BDD67E}"/>
              </a:ext>
            </a:extLst>
          </p:cNvPr>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a:extLst>
              <a:ext uri="{FF2B5EF4-FFF2-40B4-BE49-F238E27FC236}">
                <a16:creationId xmlns:a16="http://schemas.microsoft.com/office/drawing/2014/main" id="{96C3238F-4FAC-B44B-B1C0-94482659FACE}"/>
              </a:ext>
            </a:extLst>
          </p:cNvPr>
          <p:cNvPicPr>
            <a:picLocks noChangeAspect="1"/>
          </p:cNvPicPr>
          <p:nvPr/>
        </p:nvPicPr>
        <p:blipFill>
          <a:blip r:embed="rId2"/>
          <a:stretch>
            <a:fillRect/>
          </a:stretch>
        </p:blipFill>
        <p:spPr>
          <a:xfrm>
            <a:off x="830527" y="2863060"/>
            <a:ext cx="4869904" cy="3465698"/>
          </a:xfrm>
          <a:prstGeom prst="rect">
            <a:avLst/>
          </a:prstGeom>
        </p:spPr>
      </p:pic>
      <p:sp>
        <p:nvSpPr>
          <p:cNvPr id="5" name="矩形 4">
            <a:extLst>
              <a:ext uri="{FF2B5EF4-FFF2-40B4-BE49-F238E27FC236}">
                <a16:creationId xmlns:a16="http://schemas.microsoft.com/office/drawing/2014/main" id="{B2356734-4BFA-8A49-AE47-9B251E4F9D76}"/>
              </a:ext>
            </a:extLst>
          </p:cNvPr>
          <p:cNvSpPr/>
          <p:nvPr/>
        </p:nvSpPr>
        <p:spPr>
          <a:xfrm>
            <a:off x="6191318" y="2863060"/>
            <a:ext cx="4869904" cy="2958630"/>
          </a:xfrm>
          <a:prstGeom prst="rect">
            <a:avLst/>
          </a:prstGeom>
        </p:spPr>
        <p:txBody>
          <a:bodyPr wrap="square">
            <a:spAutoFit/>
          </a:bodyPr>
          <a:lstStyle/>
          <a:p>
            <a:pPr>
              <a:lnSpc>
                <a:spcPct val="150000"/>
              </a:lnSpc>
            </a:pPr>
            <a:r>
              <a:rPr lang="zh-CN" altLang="en-US" dirty="0">
                <a:solidFill>
                  <a:srgbClr val="4F4F4F"/>
                </a:solidFill>
                <a:latin typeface="-apple-system"/>
              </a:rPr>
              <a:t>    装配连接件是两个构件实例间的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endParaRPr lang="en-US" altLang="zh-CN" dirty="0">
              <a:solidFill>
                <a:srgbClr val="4F4F4F"/>
              </a:solidFill>
              <a:latin typeface="-apple-system"/>
            </a:endParaRPr>
          </a:p>
          <a:p>
            <a:pPr>
              <a:lnSpc>
                <a:spcPct val="150000"/>
              </a:lnSpc>
            </a:pPr>
            <a:r>
              <a:rPr lang="zh-CN" altLang="en-US" dirty="0">
                <a:solidFill>
                  <a:srgbClr val="4F4F4F"/>
                </a:solidFill>
                <a:latin typeface="-apple-system"/>
              </a:rPr>
              <a:t>    装配连接件用于把一个请求接口或端口与一个提供接口或端口的连接起来。在执行时，消息起源于一个请求端口，沿着连接件传递，被交付到一个提供端口</a:t>
            </a:r>
            <a:endParaRPr lang="zh-CN" altLang="en-US" dirty="0"/>
          </a:p>
        </p:txBody>
      </p:sp>
      <p:sp>
        <p:nvSpPr>
          <p:cNvPr id="10" name="矩形 9">
            <a:extLst>
              <a:ext uri="{FF2B5EF4-FFF2-40B4-BE49-F238E27FC236}">
                <a16:creationId xmlns:a16="http://schemas.microsoft.com/office/drawing/2014/main" id="{97202FE3-E17D-41AB-B206-79EEF3F28E60}"/>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3171590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AE0A8A37-B490-3541-93D3-D3A5557195F2}"/>
              </a:ext>
            </a:extLst>
          </p:cNvPr>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a:t>
            </a:r>
            <a:r>
              <a:rPr lang="zh-CN" altLang="en-US" sz="2000" dirty="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extLst>
      <p:ext uri="{BB962C8B-B14F-4D97-AF65-F5344CB8AC3E}">
        <p14:creationId xmlns:p14="http://schemas.microsoft.com/office/powerpoint/2010/main" val="94405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D572758-8C45-974C-8F3B-6817EEDBD6BA}"/>
              </a:ext>
            </a:extLst>
          </p:cNvPr>
          <p:cNvSpPr/>
          <p:nvPr/>
        </p:nvSpPr>
        <p:spPr>
          <a:xfrm>
            <a:off x="1615267" y="1343184"/>
            <a:ext cx="3626314" cy="461665"/>
          </a:xfrm>
          <a:prstGeom prst="rect">
            <a:avLst/>
          </a:prstGeom>
        </p:spPr>
        <p:txBody>
          <a:bodyPr wrap="none">
            <a:spAutoFit/>
          </a:bodyPr>
          <a:lstStyle/>
          <a:p>
            <a:r>
              <a:rPr lang="zh-CN" altLang="en-US" sz="2400" b="1" dirty="0">
                <a:solidFill>
                  <a:srgbClr val="4F4F4F"/>
                </a:solidFill>
                <a:latin typeface="-apple-system"/>
              </a:rPr>
              <a:t>依赖关系（</a:t>
            </a:r>
            <a:r>
              <a:rPr lang="en" altLang="zh-CN" sz="2400" b="1" dirty="0">
                <a:solidFill>
                  <a:srgbClr val="4F4F4F"/>
                </a:solidFill>
                <a:latin typeface="-apple-system"/>
              </a:rPr>
              <a:t>Dependency</a:t>
            </a:r>
            <a:r>
              <a:rPr lang="zh-CN" altLang="en" sz="2400" b="1" dirty="0">
                <a:solidFill>
                  <a:srgbClr val="4F4F4F"/>
                </a:solidFill>
                <a:latin typeface="-apple-system"/>
              </a:rPr>
              <a:t>）</a:t>
            </a:r>
            <a:endParaRPr lang="zh-CN" altLang="en" sz="2400" b="1" i="0" u="none" strike="noStrike" dirty="0">
              <a:solidFill>
                <a:srgbClr val="4F4F4F"/>
              </a:solidFill>
              <a:effectLst/>
              <a:latin typeface="-apple-system"/>
            </a:endParaRPr>
          </a:p>
        </p:txBody>
      </p:sp>
      <p:sp>
        <p:nvSpPr>
          <p:cNvPr id="5" name="矩形 4">
            <a:extLst>
              <a:ext uri="{FF2B5EF4-FFF2-40B4-BE49-F238E27FC236}">
                <a16:creationId xmlns:a16="http://schemas.microsoft.com/office/drawing/2014/main" id="{ACF9A5AA-61D3-0146-B315-D76E7B398386}"/>
              </a:ext>
            </a:extLst>
          </p:cNvPr>
          <p:cNvSpPr/>
          <p:nvPr/>
        </p:nvSpPr>
        <p:spPr>
          <a:xfrm>
            <a:off x="1821076" y="193863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a:extLst>
              <a:ext uri="{FF2B5EF4-FFF2-40B4-BE49-F238E27FC236}">
                <a16:creationId xmlns:a16="http://schemas.microsoft.com/office/drawing/2014/main" id="{E18E1180-E374-D446-B810-B0AB5F88917F}"/>
              </a:ext>
            </a:extLst>
          </p:cNvPr>
          <p:cNvPicPr>
            <a:picLocks noChangeAspect="1"/>
          </p:cNvPicPr>
          <p:nvPr/>
        </p:nvPicPr>
        <p:blipFill>
          <a:blip r:embed="rId2"/>
          <a:stretch>
            <a:fillRect/>
          </a:stretch>
        </p:blipFill>
        <p:spPr>
          <a:xfrm>
            <a:off x="1615267" y="3559433"/>
            <a:ext cx="9505485" cy="1493719"/>
          </a:xfrm>
          <a:prstGeom prst="rect">
            <a:avLst/>
          </a:prstGeom>
        </p:spPr>
      </p:pic>
      <p:sp>
        <p:nvSpPr>
          <p:cNvPr id="10" name="矩形 9">
            <a:extLst>
              <a:ext uri="{FF2B5EF4-FFF2-40B4-BE49-F238E27FC236}">
                <a16:creationId xmlns:a16="http://schemas.microsoft.com/office/drawing/2014/main" id="{043D2C22-A9A7-49E7-AD9C-1A035FBF3222}"/>
              </a:ext>
            </a:extLst>
          </p:cNvPr>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a:rPr>
              <a:t>构件图</a:t>
            </a:r>
            <a:endParaRPr lang="en-US" altLang="zh-CN" sz="2800" b="1" dirty="0" err="1">
              <a:solidFill>
                <a:schemeClr val="tx1">
                  <a:lumMod val="75000"/>
                  <a:lumOff val="25000"/>
                </a:schemeClr>
              </a:solidFill>
              <a:ea typeface="等线"/>
            </a:endParaRPr>
          </a:p>
        </p:txBody>
      </p:sp>
    </p:spTree>
    <p:extLst>
      <p:ext uri="{BB962C8B-B14F-4D97-AF65-F5344CB8AC3E}">
        <p14:creationId xmlns:p14="http://schemas.microsoft.com/office/powerpoint/2010/main" val="84374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3262432"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结构图中接口是什么？</a:t>
            </a:r>
          </a:p>
        </p:txBody>
      </p:sp>
      <p:sp>
        <p:nvSpPr>
          <p:cNvPr id="2" name="矩形 1">
            <a:extLst>
              <a:ext uri="{FF2B5EF4-FFF2-40B4-BE49-F238E27FC236}">
                <a16:creationId xmlns:a16="http://schemas.microsoft.com/office/drawing/2014/main" id="{65FE3AE3-8C93-4CCE-9611-3A8CAB449764}"/>
              </a:ext>
            </a:extLst>
          </p:cNvPr>
          <p:cNvSpPr/>
          <p:nvPr/>
        </p:nvSpPr>
        <p:spPr>
          <a:xfrm>
            <a:off x="1651000" y="2967042"/>
            <a:ext cx="6096000" cy="646331"/>
          </a:xfrm>
          <a:prstGeom prst="rect">
            <a:avLst/>
          </a:prstGeom>
        </p:spPr>
        <p:txBody>
          <a:bodyPr>
            <a:spAutoFit/>
          </a:bodyPr>
          <a:lstStyle/>
          <a:p>
            <a:r>
              <a:rPr lang="zh-CN" altLang="en-US" dirty="0"/>
              <a:t>接口（</a:t>
            </a:r>
            <a:r>
              <a:rPr lang="en-US" altLang="zh-CN" dirty="0"/>
              <a:t>interface</a:t>
            </a:r>
            <a:r>
              <a:rPr lang="zh-CN" altLang="en-US" dirty="0"/>
              <a:t>）接口由一组操作组成，它指定了一个契约，这个契约必须由实现和使用这个接口的构件的所遵循。</a:t>
            </a:r>
          </a:p>
        </p:txBody>
      </p:sp>
    </p:spTree>
    <p:extLst>
      <p:ext uri="{BB962C8B-B14F-4D97-AF65-F5344CB8AC3E}">
        <p14:creationId xmlns:p14="http://schemas.microsoft.com/office/powerpoint/2010/main" val="30912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26215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包图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85456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642199" y="1667567"/>
            <a:ext cx="3895356" cy="341632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概述</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包是一种把元素组织到一起的通用机制，包可以镶嵌到其他包中。包图用于描述</a:t>
            </a:r>
            <a:r>
              <a:rPr lang="zh-CN" altLang="en-US" dirty="0">
                <a:solidFill>
                  <a:srgbClr val="FF0000"/>
                </a:solidFill>
                <a:latin typeface="黑体" panose="02010609060101010101" pitchFamily="49" charset="-122"/>
                <a:ea typeface="黑体" panose="02010609060101010101" pitchFamily="49" charset="-122"/>
              </a:rPr>
              <a:t>包与包之间的关系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，包的图标是一个带标签的文件夹，包图描绘模型元素在包内的组织和依赖关系。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包是一个命名空间，也是一个元素。可以包含在其他命名空间中。包可以拥有其他包或与其他包合并，它的元素可以导入包命名空间中。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2" y="437880"/>
            <a:ext cx="3467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785467" y="2571480"/>
            <a:ext cx="492443"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包图</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57" y="2848479"/>
            <a:ext cx="4812988" cy="33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434688" y="4266893"/>
            <a:ext cx="800219"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包嵌套图</a:t>
            </a:r>
          </a:p>
        </p:txBody>
      </p:sp>
    </p:spTree>
    <p:extLst>
      <p:ext uri="{BB962C8B-B14F-4D97-AF65-F5344CB8AC3E}">
        <p14:creationId xmlns:p14="http://schemas.microsoft.com/office/powerpoint/2010/main" val="263196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a:solidFill>
                  <a:schemeClr val="bg1"/>
                </a:solidFill>
                <a:latin typeface="Gotham Rounded Medium" panose="02000000000000000000" pitchFamily="50" charset="0"/>
              </a:rPr>
              <a:t>.</a:t>
            </a:r>
            <a:r>
              <a:rPr lang="en-US" altLang="zh-CN" sz="5400" b="1">
                <a:solidFill>
                  <a:srgbClr val="48A2A0"/>
                </a:solidFill>
                <a:latin typeface="Gotham Rounded Medium" panose="02000000000000000000" pitchFamily="50" charset="0"/>
              </a:rPr>
              <a:t> </a:t>
            </a:r>
            <a:r>
              <a:rPr lang="zh-CN" altLang="en-US" sz="5400" b="1">
                <a:solidFill>
                  <a:schemeClr val="bg1"/>
                </a:solidFill>
                <a:latin typeface="Gotham Rounded Medium" panose="02000000000000000000" pitchFamily="50" charset="0"/>
              </a:rPr>
              <a:t>对象图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309883"/>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引入关系</a:t>
            </a:r>
          </a:p>
        </p:txBody>
      </p:sp>
      <p:sp>
        <p:nvSpPr>
          <p:cNvPr id="9" name="矩形 8"/>
          <p:cNvSpPr/>
          <p:nvPr/>
        </p:nvSpPr>
        <p:spPr>
          <a:xfrm>
            <a:off x="1395545" y="1948874"/>
            <a:ext cx="7450072"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一个包中的类可以被另一个包中的类引用</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引入关系是依赖关系的一种，在依赖线上加一个</a:t>
            </a:r>
            <a:r>
              <a:rPr lang="en-US" altLang="zh-CN" dirty="0">
                <a:solidFill>
                  <a:schemeClr val="tx1">
                    <a:lumMod val="75000"/>
                    <a:lumOff val="25000"/>
                  </a:schemeClr>
                </a:solidFill>
                <a:latin typeface="黑体" panose="02010609060101010101" pitchFamily="49" charset="-122"/>
                <a:ea typeface="黑体" panose="02010609060101010101" pitchFamily="49" charset="-122"/>
              </a:rPr>
              <a:t>《import》</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Client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a:t>
            </a:r>
            <a:r>
              <a:rPr lang="en-US" altLang="zh-CN" dirty="0">
                <a:solidFill>
                  <a:schemeClr val="tx1">
                    <a:lumMod val="75000"/>
                    <a:lumOff val="25000"/>
                  </a:schemeClr>
                </a:solidFill>
                <a:latin typeface="黑体" panose="02010609060101010101" pitchFamily="49" charset="-122"/>
                <a:ea typeface="黑体" panose="02010609060101010101" pitchFamily="49" charset="-122"/>
              </a:rPr>
              <a:t>Policies</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686" y="3084385"/>
            <a:ext cx="8092983" cy="32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870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泛化关系</a:t>
            </a:r>
          </a:p>
        </p:txBody>
      </p:sp>
      <p:sp>
        <p:nvSpPr>
          <p:cNvPr id="9" name="矩形 8"/>
          <p:cNvSpPr/>
          <p:nvPr/>
        </p:nvSpPr>
        <p:spPr>
          <a:xfrm>
            <a:off x="1395545" y="2382011"/>
            <a:ext cx="5438392"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Policles</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是父包，</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dao</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子包集成了父包所有的内容。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605" y="506062"/>
            <a:ext cx="3457226" cy="60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60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嵌套关系</a:t>
            </a:r>
          </a:p>
        </p:txBody>
      </p:sp>
      <p:sp>
        <p:nvSpPr>
          <p:cNvPr id="9" name="矩形 8"/>
          <p:cNvSpPr/>
          <p:nvPr/>
        </p:nvSpPr>
        <p:spPr>
          <a:xfrm>
            <a:off x="1344023" y="2228007"/>
            <a:ext cx="4556263"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一个包中可以包含若干个子包，构成包的嵌套结构。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65" y="837361"/>
            <a:ext cx="6044743" cy="425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矩形 10"/>
          <p:cNvSpPr/>
          <p:nvPr/>
        </p:nvSpPr>
        <p:spPr>
          <a:xfrm>
            <a:off x="1344022" y="1406136"/>
            <a:ext cx="7453469" cy="2862322"/>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包图的建模技术</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）组包方式：</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根据系统分层架构组包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根据系统业务功能模块组包</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）参照类之间的关系确定包之间的关系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）减少包的嵌套层次，一般不超过三层</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）每个包的子包控制在</a:t>
            </a:r>
            <a:r>
              <a:rPr lang="en-US" altLang="zh-CN" dirty="0">
                <a:solidFill>
                  <a:schemeClr val="tx1">
                    <a:lumMod val="75000"/>
                    <a:lumOff val="25000"/>
                  </a:schemeClr>
                </a:solidFill>
                <a:latin typeface="黑体" panose="02010609060101010101" pitchFamily="49" charset="-122"/>
                <a:ea typeface="黑体" panose="02010609060101010101" pitchFamily="49" charset="-122"/>
              </a:rPr>
              <a:t>7±2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个</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）如果几个包有若干相同组成部分，可以优先考虑将他们合并</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6</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）可通过包图来体现系统的分层架构</a:t>
            </a:r>
          </a:p>
        </p:txBody>
      </p:sp>
    </p:spTree>
    <p:extLst>
      <p:ext uri="{BB962C8B-B14F-4D97-AF65-F5344CB8AC3E}">
        <p14:creationId xmlns:p14="http://schemas.microsoft.com/office/powerpoint/2010/main" val="4294078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2954655"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包与包之间的关系？</a:t>
            </a:r>
          </a:p>
        </p:txBody>
      </p:sp>
      <p:sp>
        <p:nvSpPr>
          <p:cNvPr id="2" name="矩形 1">
            <a:extLst>
              <a:ext uri="{FF2B5EF4-FFF2-40B4-BE49-F238E27FC236}">
                <a16:creationId xmlns:a16="http://schemas.microsoft.com/office/drawing/2014/main" id="{65FE3AE3-8C93-4CCE-9611-3A8CAB449764}"/>
              </a:ext>
            </a:extLst>
          </p:cNvPr>
          <p:cNvSpPr/>
          <p:nvPr/>
        </p:nvSpPr>
        <p:spPr>
          <a:xfrm>
            <a:off x="1651000" y="2967042"/>
            <a:ext cx="6096000" cy="369332"/>
          </a:xfrm>
          <a:prstGeom prst="rect">
            <a:avLst/>
          </a:prstGeom>
        </p:spPr>
        <p:txBody>
          <a:bodyPr>
            <a:spAutoFit/>
          </a:bodyPr>
          <a:lstStyle/>
          <a:p>
            <a:r>
              <a:rPr lang="zh-CN" altLang="en-US" dirty="0"/>
              <a:t>引入关系，泛化关系，嵌套关系</a:t>
            </a:r>
          </a:p>
        </p:txBody>
      </p:sp>
    </p:spTree>
    <p:extLst>
      <p:ext uri="{BB962C8B-B14F-4D97-AF65-F5344CB8AC3E}">
        <p14:creationId xmlns:p14="http://schemas.microsoft.com/office/powerpoint/2010/main" val="22223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lstStyle/>
          <a:p>
            <a:r>
              <a:rPr lang="en-US" altLang="zh-CN" dirty="0"/>
              <a:t>【1】.CSDN-</a:t>
            </a:r>
            <a:r>
              <a:rPr lang="zh-CN" altLang="en-US" dirty="0"/>
              <a:t>类图和对象图详解：https://blog.csdn.net/mj_ww/article/details/53020346https://blog.csdn.net/mj_ww/article/details/53020346                                                                          </a:t>
            </a:r>
            <a:r>
              <a:rPr lang="en-US" altLang="zh-CN" dirty="0"/>
              <a:t>2018-12-9</a:t>
            </a:r>
            <a:r>
              <a:rPr lang="zh-CN" altLang="en-US" dirty="0"/>
              <a:t>           </a:t>
            </a:r>
          </a:p>
        </p:txBody>
      </p:sp>
      <p:sp>
        <p:nvSpPr>
          <p:cNvPr id="188" name="文本框 187"/>
          <p:cNvSpPr txBox="1"/>
          <p:nvPr/>
        </p:nvSpPr>
        <p:spPr>
          <a:xfrm>
            <a:off x="1793266" y="2212297"/>
            <a:ext cx="8449945" cy="645160"/>
          </a:xfrm>
          <a:prstGeom prst="rect">
            <a:avLst/>
          </a:prstGeom>
          <a:noFill/>
        </p:spPr>
        <p:txBody>
          <a:bodyPr wrap="square" rtlCol="0" anchor="t">
            <a:spAutoFit/>
          </a:bodyPr>
          <a:lstStyle/>
          <a:p>
            <a:r>
              <a:rPr lang="en-US" altLang="zh-CN" dirty="0"/>
              <a:t>【2】.</a:t>
            </a:r>
            <a:r>
              <a:rPr lang="zh-CN" altLang="en-US" dirty="0"/>
              <a:t>博客园</a:t>
            </a:r>
            <a:r>
              <a:rPr lang="en-US" altLang="zh-CN" dirty="0"/>
              <a:t>-</a:t>
            </a:r>
            <a:r>
              <a:rPr lang="zh-CN" altLang="en-US" dirty="0"/>
              <a:t>类图和对象图</a:t>
            </a:r>
          </a:p>
          <a:p>
            <a:r>
              <a:rPr lang="zh-CN" altLang="en-US" dirty="0"/>
              <a:t>http://www.cnblogs.com/hedongnan/p/3308311.html                         </a:t>
            </a:r>
            <a:r>
              <a:rPr lang="en-US" altLang="zh-CN" dirty="0"/>
              <a:t>2018-12-9</a:t>
            </a:r>
          </a:p>
        </p:txBody>
      </p:sp>
      <p:sp>
        <p:nvSpPr>
          <p:cNvPr id="189" name="文本框 188"/>
          <p:cNvSpPr txBox="1"/>
          <p:nvPr/>
        </p:nvSpPr>
        <p:spPr>
          <a:xfrm>
            <a:off x="1793266" y="3037476"/>
            <a:ext cx="7988935" cy="922020"/>
          </a:xfrm>
          <a:prstGeom prst="rect">
            <a:avLst/>
          </a:prstGeom>
          <a:noFill/>
        </p:spPr>
        <p:txBody>
          <a:bodyPr wrap="square" rtlCol="0" anchor="t">
            <a:spAutoFit/>
          </a:bodyPr>
          <a:lstStyle/>
          <a:p>
            <a:r>
              <a:rPr lang="en-US" altLang="zh-CN" dirty="0"/>
              <a:t>【3】.</a:t>
            </a:r>
            <a:r>
              <a:rPr lang="zh-CN" altLang="en-US" dirty="0"/>
              <a:t>百度百科</a:t>
            </a:r>
            <a:r>
              <a:rPr lang="en-US" altLang="zh-CN" dirty="0"/>
              <a:t>-</a:t>
            </a:r>
            <a:r>
              <a:rPr lang="zh-CN" altLang="en-US" dirty="0"/>
              <a:t>对象图https://baike.baidu.com/item/%E5%AF%B9%E8%B1%A1%E5%9B%BE/4670794?fr=aladdin                                                                                                   </a:t>
            </a:r>
            <a:r>
              <a:rPr lang="en-US" altLang="zh-CN" dirty="0"/>
              <a:t>2018-12-9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a:extLst>
              <a:ext uri="{FF2B5EF4-FFF2-40B4-BE49-F238E27FC236}">
                <a16:creationId xmlns:a16="http://schemas.microsoft.com/office/drawing/2014/main" id="{79EA0301-E99D-4EA1-BF7C-39DAE453C04A}"/>
              </a:ext>
            </a:extLst>
          </p:cNvPr>
          <p:cNvGraphicFramePr>
            <a:graphicFrameLocks noGrp="1"/>
          </p:cNvGraphicFramePr>
          <p:nvPr>
            <p:extLst>
              <p:ext uri="{D42A27DB-BD31-4B8C-83A1-F6EECF244321}">
                <p14:modId xmlns:p14="http://schemas.microsoft.com/office/powerpoint/2010/main" val="2965170909"/>
              </p:ext>
            </p:extLst>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4135093605"/>
                    </a:ext>
                  </a:extLst>
                </a:gridCol>
                <a:gridCol w="2942173">
                  <a:extLst>
                    <a:ext uri="{9D8B030D-6E8A-4147-A177-3AD203B41FA5}">
                      <a16:colId xmlns:a16="http://schemas.microsoft.com/office/drawing/2014/main" val="3446207466"/>
                    </a:ext>
                  </a:extLst>
                </a:gridCol>
                <a:gridCol w="2942173">
                  <a:extLst>
                    <a:ext uri="{9D8B030D-6E8A-4147-A177-3AD203B41FA5}">
                      <a16:colId xmlns:a16="http://schemas.microsoft.com/office/drawing/2014/main" val="646135020"/>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480061854"/>
                  </a:ext>
                </a:extLst>
              </a:tr>
              <a:tr h="759950">
                <a:tc>
                  <a:txBody>
                    <a:bodyPr/>
                    <a:lstStyle/>
                    <a:p>
                      <a:pPr algn="ctr"/>
                      <a:r>
                        <a:rPr lang="zh-CN" altLang="en-US" dirty="0"/>
                        <a:t>陈苏民</a:t>
                      </a:r>
                    </a:p>
                  </a:txBody>
                  <a:tcPr/>
                </a:tc>
                <a:tc>
                  <a:txBody>
                    <a:bodyPr/>
                    <a:lstStyle/>
                    <a:p>
                      <a:pPr algn="ctr"/>
                      <a:endParaRPr lang="zh-CN" altLang="en-US" sz="1400" dirty="0"/>
                    </a:p>
                  </a:txBody>
                  <a:tcPr/>
                </a:tc>
                <a:tc>
                  <a:txBody>
                    <a:bodyPr/>
                    <a:lstStyle/>
                    <a:p>
                      <a:r>
                        <a:rPr lang="en-US" altLang="zh-CN" dirty="0"/>
                        <a:t>ppt</a:t>
                      </a:r>
                      <a:r>
                        <a:rPr lang="zh-CN" altLang="en-US" dirty="0"/>
                        <a:t>构件图部分编写</a:t>
                      </a:r>
                    </a:p>
                  </a:txBody>
                  <a:tcPr/>
                </a:tc>
                <a:extLst>
                  <a:ext uri="{0D108BD9-81ED-4DB2-BD59-A6C34878D82A}">
                    <a16:rowId xmlns:a16="http://schemas.microsoft.com/office/drawing/2014/main" val="651769767"/>
                  </a:ext>
                </a:extLst>
              </a:tr>
              <a:tr h="759950">
                <a:tc>
                  <a:txBody>
                    <a:bodyPr/>
                    <a:lstStyle/>
                    <a:p>
                      <a:pPr algn="ctr"/>
                      <a:r>
                        <a:rPr lang="zh-CN" altLang="en-US" dirty="0"/>
                        <a:t>徐双铅</a:t>
                      </a:r>
                    </a:p>
                  </a:txBody>
                  <a:tcPr/>
                </a:tc>
                <a:tc>
                  <a:txBody>
                    <a:bodyPr/>
                    <a:lstStyle/>
                    <a:p>
                      <a:pPr algn="ctr"/>
                      <a:endParaRPr lang="zh-CN" altLang="en-US" sz="1400" dirty="0"/>
                    </a:p>
                  </a:txBody>
                  <a:tcPr/>
                </a:tc>
                <a:tc>
                  <a:txBody>
                    <a:bodyPr/>
                    <a:lstStyle/>
                    <a:p>
                      <a:r>
                        <a:rPr lang="en-US" altLang="zh-CN" dirty="0"/>
                        <a:t>ppt</a:t>
                      </a:r>
                      <a:r>
                        <a:rPr lang="zh-CN" altLang="en-US" dirty="0"/>
                        <a:t>对象图部分编写</a:t>
                      </a:r>
                    </a:p>
                  </a:txBody>
                  <a:tcPr/>
                </a:tc>
                <a:extLst>
                  <a:ext uri="{0D108BD9-81ED-4DB2-BD59-A6C34878D82A}">
                    <a16:rowId xmlns:a16="http://schemas.microsoft.com/office/drawing/2014/main" val="1356119391"/>
                  </a:ext>
                </a:extLst>
              </a:tr>
              <a:tr h="759950">
                <a:tc>
                  <a:txBody>
                    <a:bodyPr/>
                    <a:lstStyle/>
                    <a:p>
                      <a:pPr algn="ctr"/>
                      <a:r>
                        <a:rPr lang="zh-CN" altLang="en-US" dirty="0"/>
                        <a:t>陈俊仁</a:t>
                      </a:r>
                    </a:p>
                  </a:txBody>
                  <a:tcPr/>
                </a:tc>
                <a:tc>
                  <a:txBody>
                    <a:bodyPr/>
                    <a:lstStyle/>
                    <a:p>
                      <a:pPr algn="ctr"/>
                      <a:endParaRPr lang="zh-CN" altLang="en-US" sz="1400" dirty="0"/>
                    </a:p>
                  </a:txBody>
                  <a:tcPr/>
                </a:tc>
                <a:tc>
                  <a:txBody>
                    <a:bodyPr/>
                    <a:lstStyle/>
                    <a:p>
                      <a:r>
                        <a:rPr lang="zh-CN" altLang="en-US" dirty="0"/>
                        <a:t>审核对象图并进行整合</a:t>
                      </a:r>
                      <a:r>
                        <a:rPr lang="en-US" altLang="zh-CN" dirty="0"/>
                        <a:t>ppt</a:t>
                      </a:r>
                      <a:endParaRPr lang="zh-CN" altLang="en-US" dirty="0"/>
                    </a:p>
                  </a:txBody>
                  <a:tcPr/>
                </a:tc>
                <a:extLst>
                  <a:ext uri="{0D108BD9-81ED-4DB2-BD59-A6C34878D82A}">
                    <a16:rowId xmlns:a16="http://schemas.microsoft.com/office/drawing/2014/main" val="4131920817"/>
                  </a:ext>
                </a:extLst>
              </a:tr>
              <a:tr h="759950">
                <a:tc>
                  <a:txBody>
                    <a:bodyPr/>
                    <a:lstStyle/>
                    <a:p>
                      <a:pPr algn="ctr"/>
                      <a:r>
                        <a:rPr lang="zh-CN" altLang="en-US" dirty="0"/>
                        <a:t>黄叶轩</a:t>
                      </a:r>
                    </a:p>
                  </a:txBody>
                  <a:tcPr/>
                </a:tc>
                <a:tc>
                  <a:txBody>
                    <a:bodyPr/>
                    <a:lstStyle/>
                    <a:p>
                      <a:pPr algn="ctr"/>
                      <a:endParaRPr lang="zh-CN" altLang="en-US" sz="1400" dirty="0"/>
                    </a:p>
                  </a:txBody>
                  <a:tcPr/>
                </a:tc>
                <a:tc>
                  <a:txBody>
                    <a:bodyPr/>
                    <a:lstStyle/>
                    <a:p>
                      <a:r>
                        <a:rPr lang="zh-CN" altLang="en-US" dirty="0"/>
                        <a:t>审核包图和构件图，并进行修改</a:t>
                      </a:r>
                    </a:p>
                  </a:txBody>
                  <a:tcPr/>
                </a:tc>
                <a:extLst>
                  <a:ext uri="{0D108BD9-81ED-4DB2-BD59-A6C34878D82A}">
                    <a16:rowId xmlns:a16="http://schemas.microsoft.com/office/drawing/2014/main" val="3793859900"/>
                  </a:ext>
                </a:extLst>
              </a:tr>
              <a:tr h="759950">
                <a:tc>
                  <a:txBody>
                    <a:bodyPr/>
                    <a:lstStyle/>
                    <a:p>
                      <a:pPr algn="ctr"/>
                      <a:r>
                        <a:rPr lang="zh-CN" altLang="en-US" dirty="0"/>
                        <a:t>吕迪</a:t>
                      </a:r>
                    </a:p>
                  </a:txBody>
                  <a:tcPr/>
                </a:tc>
                <a:tc>
                  <a:txBody>
                    <a:bodyPr/>
                    <a:lstStyle/>
                    <a:p>
                      <a:pPr algn="ctr"/>
                      <a:endParaRPr lang="zh-CN" altLang="en-US" sz="1400" dirty="0"/>
                    </a:p>
                  </a:txBody>
                  <a:tcPr/>
                </a:tc>
                <a:tc>
                  <a:txBody>
                    <a:bodyPr/>
                    <a:lstStyle/>
                    <a:p>
                      <a:r>
                        <a:rPr lang="en-US" altLang="zh-CN" dirty="0"/>
                        <a:t>ppt</a:t>
                      </a:r>
                      <a:r>
                        <a:rPr lang="zh-CN" altLang="en-US" dirty="0"/>
                        <a:t>包图部分编写</a:t>
                      </a:r>
                    </a:p>
                  </a:txBody>
                  <a:tcPr/>
                </a:tc>
                <a:extLst>
                  <a:ext uri="{0D108BD9-81ED-4DB2-BD59-A6C34878D82A}">
                    <a16:rowId xmlns:a16="http://schemas.microsoft.com/office/drawing/2014/main" val="2038996780"/>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3475812914"/>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矩形 5"/>
          <p:cNvSpPr/>
          <p:nvPr/>
        </p:nvSpPr>
        <p:spPr>
          <a:xfrm>
            <a:off x="1344242" y="1646889"/>
            <a:ext cx="8506217" cy="258445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r>
              <a:rPr lang="zh-CN" altLang="en-US" b="1" dirty="0">
                <a:solidFill>
                  <a:schemeClr val="tx1">
                    <a:lumMod val="75000"/>
                    <a:lumOff val="25000"/>
                  </a:schemeClr>
                </a:solidFill>
                <a:ea typeface="等线" panose="02010600030101010101" charset="-122"/>
                <a:sym typeface="+mn-ea"/>
              </a:rPr>
              <a:t>下图显示了对象图的模型。其中节点可以是对象也可以是类，连线表示对象之间的关系：</a:t>
            </a:r>
          </a:p>
          <a:p>
            <a:pPr>
              <a:lnSpc>
                <a:spcPct val="150000"/>
              </a:lnSpc>
            </a:pPr>
            <a:endParaRPr lang="en-US" altLang="zh-CN" b="1" dirty="0" err="1">
              <a:solidFill>
                <a:schemeClr val="tx1">
                  <a:lumMod val="75000"/>
                  <a:lumOff val="25000"/>
                </a:schemeClr>
              </a:solidFill>
              <a:ea typeface="等线" panose="02010600030101010101" charset="-122"/>
            </a:endParaRPr>
          </a:p>
        </p:txBody>
      </p:sp>
      <p:pic>
        <p:nvPicPr>
          <p:cNvPr id="2" name="图片 1"/>
          <p:cNvPicPr>
            <a:picLocks noChangeAspect="1"/>
          </p:cNvPicPr>
          <p:nvPr/>
        </p:nvPicPr>
        <p:blipFill>
          <a:blip r:embed="rId2"/>
          <a:stretch>
            <a:fillRect/>
          </a:stretch>
        </p:blipFill>
        <p:spPr>
          <a:xfrm>
            <a:off x="1440180" y="4472940"/>
            <a:ext cx="5047615" cy="1257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331724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对象图与类图的区别</a:t>
            </a:r>
          </a:p>
        </p:txBody>
      </p:sp>
      <p:pic>
        <p:nvPicPr>
          <p:cNvPr id="3" name="图片 2"/>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411988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对象图在开发中的作用</a:t>
            </a:r>
          </a:p>
        </p:txBody>
      </p:sp>
      <p:sp>
        <p:nvSpPr>
          <p:cNvPr id="4" name="文本框 3"/>
          <p:cNvSpPr txBox="1"/>
          <p:nvPr/>
        </p:nvSpPr>
        <p:spPr>
          <a:xfrm>
            <a:off x="1651000" y="2256155"/>
            <a:ext cx="8508365" cy="2861310"/>
          </a:xfrm>
          <a:prstGeom prst="rect">
            <a:avLst/>
          </a:prstGeom>
          <a:noFill/>
        </p:spPr>
        <p:txBody>
          <a:bodyPr wrap="square" rtlCol="0" anchor="t">
            <a:spAutoFit/>
          </a:bodyPr>
          <a:lstStyle/>
          <a:p>
            <a:r>
              <a:rPr lang="en-US" altLang="zh-CN"/>
              <a:t>      </a:t>
            </a:r>
            <a:r>
              <a:rPr lang="zh-CN" altLang="en-US"/>
              <a:t>对象图作为系统在某一时刻的快照，是类图中的各个类在某一个时间点上的实例及其关系的静态写照，可以通过以下几个方面来说明它的作用： </a:t>
            </a:r>
          </a:p>
          <a:p>
            <a:endParaRPr lang="zh-CN" altLang="en-US"/>
          </a:p>
          <a:p>
            <a:pPr marL="285750" indent="-285750">
              <a:buFont typeface="Arial" panose="020B0604020202020204" pitchFamily="34" charset="0"/>
              <a:buChar char="•"/>
            </a:pPr>
            <a:r>
              <a:rPr lang="zh-CN" altLang="en-US"/>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表示快照中的行为。通过一系列的快照，可以有效表达事物的行为。</a:t>
            </a: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389380"/>
            <a:ext cx="5870575"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p>
        </p:txBody>
      </p:sp>
      <p:sp>
        <p:nvSpPr>
          <p:cNvPr id="4" name="文本框 3"/>
          <p:cNvSpPr txBox="1"/>
          <p:nvPr/>
        </p:nvSpPr>
        <p:spPr>
          <a:xfrm>
            <a:off x="1651000" y="2691130"/>
            <a:ext cx="8508365" cy="1476375"/>
          </a:xfrm>
          <a:prstGeom prst="rect">
            <a:avLst/>
          </a:prstGeom>
          <a:noFill/>
        </p:spPr>
        <p:txBody>
          <a:bodyPr wrap="square" rtlCol="0" anchor="t">
            <a:spAutoFit/>
          </a:bodyPr>
          <a:lstStyle/>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5" name="文本框 4"/>
          <p:cNvSpPr txBox="1"/>
          <p:nvPr/>
        </p:nvSpPr>
        <p:spPr>
          <a:xfrm>
            <a:off x="1651000" y="2005330"/>
            <a:ext cx="8463915" cy="3969385"/>
          </a:xfrm>
          <a:prstGeom prst="rect">
            <a:avLst/>
          </a:prstGeom>
          <a:noFill/>
        </p:spPr>
        <p:txBody>
          <a:bodyPr wrap="square" rtlCol="0" anchor="t">
            <a:spAutoFit/>
          </a:bodyPr>
          <a:lstStyle/>
          <a:p>
            <a:r>
              <a:rPr lang="zh-CN" altLang="en-US"/>
              <a:t>对象结构建模，要遵循以下策略：</a:t>
            </a:r>
          </a:p>
          <a:p>
            <a:endParaRPr lang="zh-CN" altLang="en-US"/>
          </a:p>
          <a:p>
            <a:r>
              <a:rPr lang="zh-CN" altLang="en-US"/>
              <a:t>(1)、识别将要使用的建模机制。该机制描述了一些正在建模的部分系统的功能和行为，它们由类、接口和其他元素的交互而产生。</a:t>
            </a:r>
          </a:p>
          <a:p>
            <a:endParaRPr lang="zh-CN" altLang="en-US"/>
          </a:p>
          <a:p>
            <a:r>
              <a:rPr lang="zh-CN" altLang="en-US"/>
              <a:t>(2)、对于各种机制，识别参与协作的类、接口和其他元素，同时也要识别这些事物之间的关系。</a:t>
            </a:r>
          </a:p>
          <a:p>
            <a:endParaRPr lang="zh-CN" altLang="en-US"/>
          </a:p>
          <a:p>
            <a:r>
              <a:rPr lang="zh-CN" altLang="en-US"/>
              <a:t>(3)、考虑贯穿这个机制的脚本。冻结某一时刻的脚本，并且汇报每个参与这个机制的对象。</a:t>
            </a:r>
          </a:p>
          <a:p>
            <a:endParaRPr lang="zh-CN" altLang="en-US"/>
          </a:p>
          <a:p>
            <a:r>
              <a:rPr lang="zh-CN" altLang="en-US"/>
              <a:t>(4)、按照需要显示出每个对象的状态和属性值，以便理解脚本。</a:t>
            </a:r>
          </a:p>
          <a:p>
            <a:endParaRPr lang="zh-CN" altLang="en-US"/>
          </a:p>
          <a:p>
            <a:r>
              <a:rPr lang="zh-CN" altLang="en-US"/>
              <a:t>(5)、显示出对象之间的链，以描述对象之间关联的实例。</a:t>
            </a:r>
          </a:p>
        </p:txBody>
      </p:sp>
      <p:sp>
        <p:nvSpPr>
          <p:cNvPr id="6" name="文本框 5"/>
          <p:cNvSpPr txBox="1"/>
          <p:nvPr/>
        </p:nvSpPr>
        <p:spPr>
          <a:xfrm>
            <a:off x="1651000" y="1546860"/>
            <a:ext cx="5287010" cy="460375"/>
          </a:xfrm>
          <a:prstGeom prst="rect">
            <a:avLst/>
          </a:prstGeom>
          <a:noFill/>
        </p:spPr>
        <p:txBody>
          <a:bodyPr wrap="none" rtlCol="0" anchor="t">
            <a:spAutoFit/>
          </a:bodyPr>
          <a:lstStyle/>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文本框 5"/>
          <p:cNvSpPr txBox="1"/>
          <p:nvPr/>
        </p:nvSpPr>
        <p:spPr>
          <a:xfrm>
            <a:off x="1651000" y="1546860"/>
            <a:ext cx="5896610" cy="460375"/>
          </a:xfrm>
          <a:prstGeom prst="rect">
            <a:avLst/>
          </a:prstGeom>
          <a:noFill/>
        </p:spPr>
        <p:txBody>
          <a:bodyPr wrap="none" rtlCol="0" anchor="t">
            <a:spAutoFit/>
          </a:bodyPr>
          <a:lstStyle/>
          <a:p>
            <a:pPr algn="l"/>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——2.</a:t>
            </a:r>
            <a:r>
              <a:rPr lang="zh-CN" altLang="en-US" sz="2400">
                <a:uFillTx/>
                <a:ea typeface="华文新魏" panose="02010800040101010101" charset="-122"/>
                <a:sym typeface="+mn-ea"/>
              </a:rPr>
              <a:t>正向工程和逆向工程</a:t>
            </a:r>
          </a:p>
        </p:txBody>
      </p:sp>
      <p:sp>
        <p:nvSpPr>
          <p:cNvPr id="2" name="文本框 1"/>
          <p:cNvSpPr txBox="1"/>
          <p:nvPr/>
        </p:nvSpPr>
        <p:spPr>
          <a:xfrm>
            <a:off x="1651000" y="2733675"/>
            <a:ext cx="7818120" cy="2861310"/>
          </a:xfrm>
          <a:prstGeom prst="rect">
            <a:avLst/>
          </a:prstGeom>
          <a:noFill/>
        </p:spPr>
        <p:txBody>
          <a:bodyPr wrap="square" rtlCol="0" anchor="t">
            <a:spAutoFit/>
          </a:bodyPr>
          <a:lstStyle/>
          <a:p>
            <a:r>
              <a:rPr lang="zh-CN" altLang="en-US" sz="2000"/>
              <a:t>1、正向工程</a:t>
            </a:r>
          </a:p>
          <a:p>
            <a:endParaRPr lang="zh-CN" altLang="en-US" sz="2000"/>
          </a:p>
          <a:p>
            <a:r>
              <a:rPr lang="zh-CN" altLang="en-US" sz="2000"/>
              <a:t>对对象图工程进行正向工程在理论上是可行的，但是在实际上却是受限制的。</a:t>
            </a:r>
          </a:p>
          <a:p>
            <a:endParaRPr lang="zh-CN" altLang="en-US" sz="2000"/>
          </a:p>
          <a:p>
            <a:r>
              <a:rPr lang="zh-CN" altLang="en-US" sz="2000"/>
              <a:t>2、逆向工程</a:t>
            </a:r>
          </a:p>
          <a:p>
            <a:endParaRPr lang="zh-CN" altLang="en-US" sz="2000"/>
          </a:p>
          <a:p>
            <a:r>
              <a:rPr lang="zh-CN" altLang="en-US" sz="2000"/>
              <a:t>对对象图进行逆向工程是非常困难的。当对系统进行调试时，总要依靠开发人员或工具来进行。</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1963</Words>
  <Application>Microsoft Office PowerPoint</Application>
  <PresentationFormat>宽屏</PresentationFormat>
  <Paragraphs>229</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-apple-system</vt:lpstr>
      <vt:lpstr>黑体</vt:lpstr>
      <vt:lpstr>等线</vt:lpstr>
      <vt:lpstr>Arial</vt:lpstr>
      <vt:lpstr>等线 Light</vt:lpstr>
      <vt:lpstr>Gotham Rounded Medium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cp:lastModifiedBy>
  <cp:revision>42</cp:revision>
  <dcterms:created xsi:type="dcterms:W3CDTF">2016-01-19T08:46:00Z</dcterms:created>
  <dcterms:modified xsi:type="dcterms:W3CDTF">2018-12-09T10:59:05Z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