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77" r:id="rId2"/>
    <p:sldId id="281" r:id="rId3"/>
    <p:sldId id="282" r:id="rId4"/>
    <p:sldId id="283" r:id="rId5"/>
    <p:sldId id="284" r:id="rId6"/>
    <p:sldId id="285" r:id="rId7"/>
    <p:sldId id="286" r:id="rId8"/>
    <p:sldId id="287" r:id="rId9"/>
    <p:sldId id="288" r:id="rId10"/>
    <p:sldId id="289" r:id="rId11"/>
    <p:sldId id="291" r:id="rId12"/>
    <p:sldId id="290" r:id="rId13"/>
    <p:sldId id="292" r:id="rId14"/>
    <p:sldId id="293" r:id="rId15"/>
    <p:sldId id="294" r:id="rId16"/>
  </p:sldIdLst>
  <p:sldSz cx="12192000" cy="6858000"/>
  <p:notesSz cx="6858000" cy="9144000"/>
  <p:embeddedFontLst>
    <p:embeddedFont>
      <p:font typeface="等线" panose="02010600030101010101" pitchFamily="2" charset="-122"/>
      <p:regular r:id="rId18"/>
      <p:bold r:id="rId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2" autoAdjust="0"/>
    <p:restoredTop sz="94660"/>
  </p:normalViewPr>
  <p:slideViewPr>
    <p:cSldViewPr snapToGrid="0" showGuides="1">
      <p:cViewPr varScale="1">
        <p:scale>
          <a:sx n="90" d="100"/>
          <a:sy n="90" d="100"/>
        </p:scale>
        <p:origin x="576" y="19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566677" y="2767778"/>
            <a:ext cx="11977747" cy="18774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t>构件图描述的是在软件系统中遵从并实现一组接口的物理的、可替换的软件模块。</a:t>
            </a:r>
            <a:endParaRPr lang="en-US" altLang="zh-CN" sz="2400" dirty="0"/>
          </a:p>
          <a:p>
            <a:endParaRPr lang="en-US" altLang="zh-CN" sz="2400" dirty="0"/>
          </a:p>
          <a:p>
            <a:r>
              <a:rPr lang="zh-CN" altLang="en-US" sz="2000" dirty="0"/>
              <a:t>构件图 </a:t>
            </a:r>
            <a:r>
              <a:rPr lang="en-US" altLang="zh-CN" sz="2000" dirty="0"/>
              <a:t>= </a:t>
            </a:r>
            <a:r>
              <a:rPr lang="zh-CN" altLang="en-US" sz="2000" dirty="0"/>
              <a:t>构件</a:t>
            </a:r>
            <a:r>
              <a:rPr lang="en-US" altLang="zh-CN" sz="2000" dirty="0"/>
              <a:t>(</a:t>
            </a:r>
            <a:r>
              <a:rPr lang="en" altLang="zh-CN" sz="2000" dirty="0"/>
              <a:t>Component) + </a:t>
            </a:r>
            <a:r>
              <a:rPr lang="zh-CN" altLang="en-US" sz="2000" dirty="0"/>
              <a:t>接口</a:t>
            </a:r>
            <a:r>
              <a:rPr lang="en-US" altLang="zh-CN" sz="2000" dirty="0"/>
              <a:t>(</a:t>
            </a:r>
            <a:r>
              <a:rPr lang="en" altLang="zh-CN" sz="2000" dirty="0"/>
              <a:t>Interface) + </a:t>
            </a:r>
            <a:r>
              <a:rPr lang="zh-CN" altLang="en-US" sz="2000" dirty="0"/>
              <a:t>关系</a:t>
            </a:r>
            <a:r>
              <a:rPr lang="en-US" altLang="zh-CN" sz="2000" dirty="0"/>
              <a:t>(</a:t>
            </a:r>
            <a:r>
              <a:rPr lang="en" altLang="zh-CN" sz="2000" dirty="0"/>
              <a:t>Relationship) + </a:t>
            </a:r>
            <a:r>
              <a:rPr lang="zh-CN" altLang="en-US" sz="2000" dirty="0"/>
              <a:t>端口</a:t>
            </a:r>
            <a:r>
              <a:rPr lang="en-US" altLang="zh-CN" sz="2000" dirty="0"/>
              <a:t>(</a:t>
            </a:r>
            <a:r>
              <a:rPr lang="en" altLang="zh-CN" sz="2000" dirty="0"/>
              <a:t>Port) + </a:t>
            </a:r>
            <a:r>
              <a:rPr lang="zh-CN" altLang="en-US" sz="2000" dirty="0"/>
              <a:t>连接器</a:t>
            </a:r>
            <a:r>
              <a:rPr lang="en-US" altLang="zh-CN" sz="2000" dirty="0"/>
              <a:t>(</a:t>
            </a:r>
            <a:r>
              <a:rPr lang="en" altLang="zh-CN" sz="2000" dirty="0"/>
              <a:t>Connector)</a:t>
            </a:r>
          </a:p>
          <a:p>
            <a:endParaRPr lang="en-US" altLang="zh-CN" sz="2400" dirty="0"/>
          </a:p>
          <a:p>
            <a:r>
              <a:rPr lang="zh-CN" altLang="en-US" sz="2400" dirty="0"/>
              <a:t> </a:t>
            </a:r>
            <a:endParaRPr lang="en-US" altLang="zh-CN" sz="3200" dirty="0">
              <a:solidFill>
                <a:srgbClr val="333333"/>
              </a:solidFill>
              <a:latin typeface="arial"/>
              <a:cs typeface="arial"/>
            </a:endParaRPr>
          </a:p>
        </p:txBody>
      </p:sp>
      <p:sp>
        <p:nvSpPr>
          <p:cNvPr id="5" name="文本框 4">
            <a:extLst>
              <a:ext uri="{FF2B5EF4-FFF2-40B4-BE49-F238E27FC236}">
                <a16:creationId xmlns:a16="http://schemas.microsoft.com/office/drawing/2014/main" id="{E233FD5E-6D44-40E5-9589-8331B7D8EF11}"/>
              </a:ext>
            </a:extLst>
          </p:cNvPr>
          <p:cNvSpPr txBox="1"/>
          <p:nvPr/>
        </p:nvSpPr>
        <p:spPr>
          <a:xfrm>
            <a:off x="2072686" y="1832952"/>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200" dirty="0">
                <a:ea typeface="等线"/>
              </a:rPr>
              <a:t>构件图（</a:t>
            </a:r>
            <a:r>
              <a:rPr lang="en" altLang="zh-CN" sz="3200" dirty="0">
                <a:ea typeface="等线"/>
              </a:rPr>
              <a:t>Component Diagram</a:t>
            </a:r>
            <a:r>
              <a:rPr lang="zh-CN" altLang="en-US" sz="3200" dirty="0">
                <a:ea typeface="等线"/>
              </a:rPr>
              <a:t>）</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Tree>
    <p:extLst>
      <p:ext uri="{BB962C8B-B14F-4D97-AF65-F5344CB8AC3E}">
        <p14:creationId xmlns:p14="http://schemas.microsoft.com/office/powerpoint/2010/main" val="175607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2" name="矩形 1">
            <a:extLst>
              <a:ext uri="{FF2B5EF4-FFF2-40B4-BE49-F238E27FC236}">
                <a16:creationId xmlns:a16="http://schemas.microsoft.com/office/drawing/2014/main" id="{274D3EFC-7E9A-CB4D-8142-3FA839D711F1}"/>
              </a:ext>
            </a:extLst>
          </p:cNvPr>
          <p:cNvSpPr/>
          <p:nvPr/>
        </p:nvSpPr>
        <p:spPr>
          <a:xfrm>
            <a:off x="1521039" y="2090172"/>
            <a:ext cx="9551774" cy="2677656"/>
          </a:xfrm>
          <a:prstGeom prst="rect">
            <a:avLst/>
          </a:prstGeom>
        </p:spPr>
        <p:txBody>
          <a:bodyPr wrap="square">
            <a:spAutoFit/>
          </a:bodyPr>
          <a:lstStyle/>
          <a:p>
            <a:r>
              <a:rPr lang="zh-CN" altLang="en-US" sz="2400" b="1" dirty="0">
                <a:solidFill>
                  <a:srgbClr val="4F4F4F"/>
                </a:solidFill>
                <a:latin typeface="-apple-system"/>
              </a:rPr>
              <a:t>接口与端口的关系</a:t>
            </a:r>
            <a:endParaRPr lang="en-US" altLang="zh-CN" sz="2400" b="1"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  提供接口说明了通过端口来提供服务，请求接口说明了通过端口需要从其它构件获得服务。</a:t>
            </a:r>
            <a:endParaRPr lang="en-US" altLang="zh-CN" sz="2400"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  一个构件可以通过一个特定端口同另一个构件通讯，而且通讯完全是通过由端口支持的接口来描述的。</a:t>
            </a:r>
            <a:endParaRPr lang="zh-CN" altLang="en-US" sz="2400" b="0" i="0" u="none" strike="noStrike" dirty="0">
              <a:solidFill>
                <a:srgbClr val="4F4F4F"/>
              </a:solidFill>
              <a:effectLst/>
              <a:latin typeface="-apple-system"/>
            </a:endParaRPr>
          </a:p>
        </p:txBody>
      </p:sp>
    </p:spTree>
    <p:extLst>
      <p:ext uri="{BB962C8B-B14F-4D97-AF65-F5344CB8AC3E}">
        <p14:creationId xmlns:p14="http://schemas.microsoft.com/office/powerpoint/2010/main" val="38525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b="1" dirty="0"/>
              <a:t>连接器（</a:t>
            </a:r>
            <a:r>
              <a:rPr lang="en" altLang="zh-CN" sz="2000" b="1" dirty="0"/>
              <a:t>Connector</a:t>
            </a:r>
            <a:r>
              <a:rPr lang="zh-CN" altLang="en" sz="2000" b="1" dirty="0"/>
              <a:t>）</a:t>
            </a:r>
            <a:r>
              <a:rPr lang="en" altLang="zh-CN" sz="2000" b="1" dirty="0"/>
              <a:t>——</a:t>
            </a:r>
            <a:r>
              <a:rPr lang="zh-CN" altLang="en-US" sz="2000" b="1" dirty="0"/>
              <a:t>连接件</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8" name="矩形 7">
            <a:extLst>
              <a:ext uri="{FF2B5EF4-FFF2-40B4-BE49-F238E27FC236}">
                <a16:creationId xmlns:a16="http://schemas.microsoft.com/office/drawing/2014/main" id="{EBB8AA37-D078-0542-AE23-83A574BC1161}"/>
              </a:ext>
            </a:extLst>
          </p:cNvPr>
          <p:cNvSpPr/>
          <p:nvPr/>
        </p:nvSpPr>
        <p:spPr>
          <a:xfrm>
            <a:off x="1649626" y="2219442"/>
            <a:ext cx="9760268" cy="2353529"/>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333333"/>
                </a:solidFill>
                <a:latin typeface="-apple-system"/>
              </a:rPr>
              <a:t>连接端口意味着请求端口要调用提供端口中的操作，以得到服务。</a:t>
            </a:r>
          </a:p>
          <a:p>
            <a:pPr>
              <a:lnSpc>
                <a:spcPct val="150000"/>
              </a:lnSpc>
              <a:buFont typeface="Arial" panose="020B0604020202020204" pitchFamily="34" charset="0"/>
              <a:buChar char="•"/>
            </a:pPr>
            <a:r>
              <a:rPr lang="zh-CN" altLang="en-US" sz="2000" dirty="0">
                <a:solidFill>
                  <a:srgbClr val="333333"/>
                </a:solidFill>
                <a:latin typeface="-apple-system"/>
              </a:rPr>
              <a:t>立端口和接口的优点在于在设计时，两个构件彼此不需要了解对方的内部，只要它们的接口是相互兼容的即可。</a:t>
            </a:r>
          </a:p>
          <a:p>
            <a:pPr>
              <a:lnSpc>
                <a:spcPct val="150000"/>
              </a:lnSpc>
              <a:buFont typeface="Arial" panose="020B0604020202020204" pitchFamily="34" charset="0"/>
              <a:buChar char="•"/>
            </a:pPr>
            <a:r>
              <a:rPr lang="zh-CN" altLang="en-US" sz="2000" dirty="0">
                <a:solidFill>
                  <a:srgbClr val="333333"/>
                </a:solidFill>
                <a:latin typeface="-apple-system"/>
              </a:rPr>
              <a:t>如果一个端口提供一个特定的接口而另一个端口需要这个接口，且接口是兼容的，那么这两个端口</a:t>
            </a:r>
            <a:r>
              <a:rPr lang="en-US" altLang="zh-CN" sz="2000" dirty="0">
                <a:solidFill>
                  <a:srgbClr val="333333"/>
                </a:solidFill>
                <a:latin typeface="-apple-system"/>
              </a:rPr>
              <a:t>-</a:t>
            </a:r>
            <a:r>
              <a:rPr lang="zh-CN" altLang="en-US" sz="2000" dirty="0">
                <a:solidFill>
                  <a:srgbClr val="333333"/>
                </a:solidFill>
                <a:latin typeface="-apple-system"/>
              </a:rPr>
              <a:t>便是可连接的。</a:t>
            </a:r>
            <a:endParaRPr lang="zh-CN" altLang="en-US" sz="2000" b="0" i="0" u="none" strike="noStrike" dirty="0">
              <a:solidFill>
                <a:srgbClr val="333333"/>
              </a:solidFill>
              <a:effectLst/>
              <a:latin typeface="-apple-system"/>
            </a:endParaRPr>
          </a:p>
        </p:txBody>
      </p:sp>
    </p:spTree>
    <p:extLst>
      <p:ext uri="{BB962C8B-B14F-4D97-AF65-F5344CB8AC3E}">
        <p14:creationId xmlns:p14="http://schemas.microsoft.com/office/powerpoint/2010/main" val="197816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9" name="矩形 8">
            <a:extLst>
              <a:ext uri="{FF2B5EF4-FFF2-40B4-BE49-F238E27FC236}">
                <a16:creationId xmlns:a16="http://schemas.microsoft.com/office/drawing/2014/main" id="{97E2E6C7-86C8-574E-8515-44BDD29F91B1}"/>
              </a:ext>
            </a:extLst>
          </p:cNvPr>
          <p:cNvSpPr/>
          <p:nvPr/>
        </p:nvSpPr>
        <p:spPr>
          <a:xfrm>
            <a:off x="1490662" y="2459504"/>
            <a:ext cx="10313235" cy="1938992"/>
          </a:xfrm>
          <a:prstGeom prst="rect">
            <a:avLst/>
          </a:prstGeom>
        </p:spPr>
        <p:txBody>
          <a:bodyPr wrap="square">
            <a:spAutoFit/>
          </a:bodyPr>
          <a:lstStyle/>
          <a:p>
            <a:r>
              <a:rPr lang="en-US" altLang="zh-CN" sz="2000" b="1" dirty="0">
                <a:solidFill>
                  <a:srgbClr val="4F4F4F"/>
                </a:solidFill>
                <a:latin typeface="-apple-system"/>
              </a:rPr>
              <a:t>UML2.0</a:t>
            </a:r>
            <a:r>
              <a:rPr lang="zh-CN" altLang="en-US" sz="2000" b="1" dirty="0">
                <a:solidFill>
                  <a:srgbClr val="4F4F4F"/>
                </a:solidFill>
                <a:latin typeface="-apple-system"/>
              </a:rPr>
              <a:t>提供两种类型的连接器：</a:t>
            </a:r>
            <a:endParaRPr lang="en-US" altLang="zh-CN" sz="2000" b="1" dirty="0">
              <a:solidFill>
                <a:srgbClr val="4F4F4F"/>
              </a:solidFill>
              <a:latin typeface="-apple-system"/>
            </a:endParaRPr>
          </a:p>
          <a:p>
            <a:endParaRPr lang="zh-CN" altLang="en-US" sz="2000" dirty="0">
              <a:solidFill>
                <a:srgbClr val="4F4F4F"/>
              </a:solidFill>
              <a:latin typeface="-apple-system"/>
            </a:endParaRPr>
          </a:p>
          <a:p>
            <a:pPr>
              <a:buFont typeface="+mj-lt"/>
              <a:buAutoNum type="arabicPeriod"/>
            </a:pPr>
            <a:r>
              <a:rPr lang="zh-CN" altLang="en-US" sz="2000" dirty="0">
                <a:solidFill>
                  <a:srgbClr val="333333"/>
                </a:solidFill>
                <a:latin typeface="-apple-system"/>
              </a:rPr>
              <a:t>代理连接器（</a:t>
            </a:r>
            <a:r>
              <a:rPr lang="en-US" altLang="zh-CN" sz="2000" dirty="0">
                <a:solidFill>
                  <a:srgbClr val="333333"/>
                </a:solidFill>
                <a:latin typeface="-apple-system"/>
              </a:rPr>
              <a:t>Delegation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委托连接件：连接外部接口的端口和内部接口。</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组装连接器（</a:t>
            </a:r>
            <a:r>
              <a:rPr lang="en-US" altLang="zh-CN" sz="2000" dirty="0">
                <a:solidFill>
                  <a:srgbClr val="333333"/>
                </a:solidFill>
                <a:latin typeface="-apple-system"/>
              </a:rPr>
              <a:t>Assembly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组装连接件：组件连接器表示构件之间的关系，它连接构件内部的类，将一个构件的供接口和一个构件的需接口捆绑在一起</a:t>
            </a:r>
            <a:endParaRPr lang="zh-CN" altLang="en-US" sz="2000" b="0" i="0" u="none" strike="noStrike" dirty="0">
              <a:solidFill>
                <a:srgbClr val="333333"/>
              </a:solidFill>
              <a:effectLst/>
              <a:latin typeface="-apple-system"/>
            </a:endParaRPr>
          </a:p>
        </p:txBody>
      </p:sp>
    </p:spTree>
    <p:extLst>
      <p:ext uri="{BB962C8B-B14F-4D97-AF65-F5344CB8AC3E}">
        <p14:creationId xmlns:p14="http://schemas.microsoft.com/office/powerpoint/2010/main" val="114229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sp>
        <p:nvSpPr>
          <p:cNvPr id="2" name="矩形 1">
            <a:extLst>
              <a:ext uri="{FF2B5EF4-FFF2-40B4-BE49-F238E27FC236}">
                <a16:creationId xmlns:a16="http://schemas.microsoft.com/office/drawing/2014/main" id="{359E7B69-9702-7743-BF98-C08FE7BDD67E}"/>
              </a:ext>
            </a:extLst>
          </p:cNvPr>
          <p:cNvSpPr/>
          <p:nvPr/>
        </p:nvSpPr>
        <p:spPr>
          <a:xfrm>
            <a:off x="1086848" y="1231500"/>
            <a:ext cx="10413742" cy="1908215"/>
          </a:xfrm>
          <a:prstGeom prst="rect">
            <a:avLst/>
          </a:prstGeom>
        </p:spPr>
        <p:txBody>
          <a:bodyPr wrap="square">
            <a:spAutoFit/>
          </a:bodyPr>
          <a:lstStyle/>
          <a:p>
            <a:r>
              <a:rPr lang="en-US" altLang="zh-CN" sz="2000" b="1" dirty="0">
                <a:solidFill>
                  <a:srgbClr val="4F4F4F"/>
                </a:solidFill>
                <a:latin typeface="-apple-system"/>
              </a:rPr>
              <a:t>&lt;1&gt;</a:t>
            </a:r>
            <a:r>
              <a:rPr lang="zh-CN" altLang="en-US" sz="2000" b="1" dirty="0">
                <a:solidFill>
                  <a:srgbClr val="4F4F4F"/>
                </a:solidFill>
                <a:latin typeface="-apple-system"/>
              </a:rPr>
              <a:t>组装连接件</a:t>
            </a:r>
            <a:endParaRPr lang="zh-CN" altLang="en-US" sz="2000" dirty="0">
              <a:solidFill>
                <a:srgbClr val="4F4F4F"/>
              </a:solidFill>
              <a:latin typeface="-apple-system"/>
            </a:endParaRPr>
          </a:p>
          <a:p>
            <a:r>
              <a:rPr lang="zh-CN" altLang="en-US" sz="2000" dirty="0">
                <a:solidFill>
                  <a:srgbClr val="4F4F4F"/>
                </a:solidFill>
                <a:latin typeface="-apple-system"/>
              </a:rPr>
              <a:t>有两种表示装配连接件的方法：</a:t>
            </a:r>
          </a:p>
          <a:p>
            <a:pPr lvl="1">
              <a:buFont typeface="+mj-lt"/>
              <a:buAutoNum type="arabicPeriod"/>
            </a:pPr>
            <a:r>
              <a:rPr lang="zh-CN" altLang="en-US" sz="2000" dirty="0">
                <a:solidFill>
                  <a:srgbClr val="333333"/>
                </a:solidFill>
                <a:latin typeface="-apple-system"/>
              </a:rPr>
              <a:t>如果要显式地把两个构件实例衔接在一起，在它们的端口之间画一条线即可。</a:t>
            </a:r>
          </a:p>
          <a:p>
            <a:pPr lvl="1">
              <a:buFont typeface="+mj-lt"/>
              <a:buAutoNum type="arabicPeriod"/>
            </a:pPr>
            <a:r>
              <a:rPr lang="zh-CN" altLang="en-US" sz="2000" dirty="0">
                <a:solidFill>
                  <a:srgbClr val="333333"/>
                </a:solidFill>
                <a:latin typeface="-apple-system"/>
              </a:rPr>
              <a:t>如果两个构件实例相连是由于它们有兼容的接口，则可以使用一个“球－穴”标记来表示构件实例之间的连接关系。</a:t>
            </a:r>
          </a:p>
          <a:p>
            <a:r>
              <a:rPr lang="zh-CN" altLang="en-US" dirty="0">
                <a:solidFill>
                  <a:srgbClr val="4F4F4F"/>
                </a:solidFill>
                <a:latin typeface="-apple-system"/>
              </a:rPr>
              <a:t>  </a:t>
            </a:r>
            <a:endParaRPr lang="zh-CN" altLang="en-US" b="0" i="0" u="none" strike="noStrike" dirty="0">
              <a:solidFill>
                <a:srgbClr val="4F4F4F"/>
              </a:solidFill>
              <a:effectLst/>
              <a:latin typeface="-apple-system"/>
            </a:endParaRPr>
          </a:p>
        </p:txBody>
      </p:sp>
      <p:pic>
        <p:nvPicPr>
          <p:cNvPr id="4" name="图片 3">
            <a:extLst>
              <a:ext uri="{FF2B5EF4-FFF2-40B4-BE49-F238E27FC236}">
                <a16:creationId xmlns:a16="http://schemas.microsoft.com/office/drawing/2014/main" id="{96C3238F-4FAC-B44B-B1C0-94482659FACE}"/>
              </a:ext>
            </a:extLst>
          </p:cNvPr>
          <p:cNvPicPr>
            <a:picLocks noChangeAspect="1"/>
          </p:cNvPicPr>
          <p:nvPr/>
        </p:nvPicPr>
        <p:blipFill>
          <a:blip r:embed="rId2"/>
          <a:stretch>
            <a:fillRect/>
          </a:stretch>
        </p:blipFill>
        <p:spPr>
          <a:xfrm>
            <a:off x="1028378" y="2943954"/>
            <a:ext cx="4869904" cy="3465698"/>
          </a:xfrm>
          <a:prstGeom prst="rect">
            <a:avLst/>
          </a:prstGeom>
        </p:spPr>
      </p:pic>
      <p:sp>
        <p:nvSpPr>
          <p:cNvPr id="5" name="矩形 4">
            <a:extLst>
              <a:ext uri="{FF2B5EF4-FFF2-40B4-BE49-F238E27FC236}">
                <a16:creationId xmlns:a16="http://schemas.microsoft.com/office/drawing/2014/main" id="{B2356734-4BFA-8A49-AE47-9B251E4F9D76}"/>
              </a:ext>
            </a:extLst>
          </p:cNvPr>
          <p:cNvSpPr/>
          <p:nvPr/>
        </p:nvSpPr>
        <p:spPr>
          <a:xfrm>
            <a:off x="6293719" y="3139715"/>
            <a:ext cx="4869904" cy="2543068"/>
          </a:xfrm>
          <a:prstGeom prst="rect">
            <a:avLst/>
          </a:prstGeom>
        </p:spPr>
        <p:txBody>
          <a:bodyPr wrap="square">
            <a:spAutoFit/>
          </a:bodyPr>
          <a:lstStyle/>
          <a:p>
            <a:pPr>
              <a:lnSpc>
                <a:spcPct val="150000"/>
              </a:lnSpc>
            </a:pPr>
            <a:r>
              <a:rPr lang="zh-CN" altLang="en-US" dirty="0">
                <a:solidFill>
                  <a:srgbClr val="4F4F4F"/>
                </a:solidFill>
                <a:latin typeface="-apple-system"/>
              </a:rPr>
              <a:t>装配连接件是两个构件实例间的连接件，它定义一个构件实例提供服务，另一个构件实例使用这些服务。装配连接件用于把一个请求接口或端口与一个提供接口或端口的连接起来。在执行时，消息起源于一个请求端口，沿着连接件传递，被交付到一个提供端口</a:t>
            </a:r>
            <a:endParaRPr lang="zh-CN" altLang="en-US" dirty="0"/>
          </a:p>
        </p:txBody>
      </p:sp>
    </p:spTree>
    <p:extLst>
      <p:ext uri="{BB962C8B-B14F-4D97-AF65-F5344CB8AC3E}">
        <p14:creationId xmlns:p14="http://schemas.microsoft.com/office/powerpoint/2010/main" val="317159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2" name="矩形 1">
            <a:extLst>
              <a:ext uri="{FF2B5EF4-FFF2-40B4-BE49-F238E27FC236}">
                <a16:creationId xmlns:a16="http://schemas.microsoft.com/office/drawing/2014/main" id="{AE0A8A37-B490-3541-93D3-D3A5557195F2}"/>
              </a:ext>
            </a:extLst>
          </p:cNvPr>
          <p:cNvSpPr/>
          <p:nvPr/>
        </p:nvSpPr>
        <p:spPr>
          <a:xfrm>
            <a:off x="1226820" y="1443841"/>
            <a:ext cx="10260330" cy="4401205"/>
          </a:xfrm>
          <a:prstGeom prst="rect">
            <a:avLst/>
          </a:prstGeom>
        </p:spPr>
        <p:txBody>
          <a:bodyPr wrap="square">
            <a:spAutoFit/>
          </a:bodyPr>
          <a:lstStyle/>
          <a:p>
            <a:r>
              <a:rPr lang="en-US" altLang="zh-CN" sz="2000" b="1" dirty="0">
                <a:solidFill>
                  <a:srgbClr val="4F4F4F"/>
                </a:solidFill>
                <a:latin typeface="-apple-system"/>
              </a:rPr>
              <a:t>&lt;2&gt;</a:t>
            </a:r>
            <a:r>
              <a:rPr lang="zh-CN" altLang="en-US" sz="2000" b="1" dirty="0">
                <a:solidFill>
                  <a:srgbClr val="4F4F4F"/>
                </a:solidFill>
                <a:latin typeface="-apple-system"/>
              </a:rPr>
              <a:t>委托连接件</a:t>
            </a:r>
            <a:endParaRPr lang="zh-CN" altLang="en-US" sz="2000" dirty="0">
              <a:solidFill>
                <a:srgbClr val="4F4F4F"/>
              </a:solidFill>
              <a:latin typeface="-apple-system"/>
            </a:endParaRPr>
          </a:p>
          <a:p>
            <a:r>
              <a:rPr lang="zh-CN" altLang="en-US" sz="2000" dirty="0">
                <a:solidFill>
                  <a:srgbClr val="4F4F4F"/>
                </a:solidFill>
                <a:latin typeface="-apple-system"/>
              </a:rPr>
              <a:t>  委托有这样的含义：具体的消息流将发生在所连接的端口之间，可能要跨越多个层次，最终到达要对消息进行处理的最终部件实例。这样，使用委托连接件可对构件行为的层次分解建模。</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a:t>
            </a:r>
            <a:r>
              <a:rPr lang="zh-CN" altLang="en-US" sz="2000" b="1" dirty="0">
                <a:solidFill>
                  <a:srgbClr val="4F4F4F"/>
                </a:solidFill>
                <a:latin typeface="-apple-system"/>
              </a:rPr>
              <a:t>委托连接件把外部对构件端口的请求分发到构件内部的部件实例进行处理，或者通过构件端口把构件内部部件实例向构件外部的请求分发出去。</a:t>
            </a:r>
            <a:endParaRPr lang="en-US" altLang="zh-CN" sz="2000" b="1"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  构件内部的一个部件可以是另一个构件或是一个类。注意，必须在两个提供端口间或两个请求端口间定义委托连接件。</a:t>
            </a:r>
            <a:endParaRPr lang="en-US" altLang="zh-CN" sz="2000" dirty="0">
              <a:solidFill>
                <a:srgbClr val="4F4F4F"/>
              </a:solidFill>
              <a:latin typeface="-apple-system"/>
            </a:endParaRPr>
          </a:p>
          <a:p>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b="1" dirty="0">
                <a:solidFill>
                  <a:srgbClr val="4F4F4F"/>
                </a:solidFill>
                <a:latin typeface="-apple-system"/>
              </a:rPr>
              <a:t>注意事项</a:t>
            </a:r>
            <a:r>
              <a:rPr lang="zh-CN" altLang="en-US" sz="2000" dirty="0">
                <a:solidFill>
                  <a:srgbClr val="4F4F4F"/>
                </a:solidFill>
                <a:latin typeface="-apple-system"/>
              </a:rPr>
              <a:t>：因为构件是可以嵌套的，所以内部构件之间的连接（球</a:t>
            </a:r>
            <a:r>
              <a:rPr lang="en-US" altLang="zh-CN" sz="2000" dirty="0">
                <a:solidFill>
                  <a:srgbClr val="4F4F4F"/>
                </a:solidFill>
                <a:latin typeface="-apple-system"/>
              </a:rPr>
              <a:t>-</a:t>
            </a:r>
            <a:r>
              <a:rPr lang="zh-CN" altLang="en-US" sz="2000" dirty="0">
                <a:solidFill>
                  <a:srgbClr val="4F4F4F"/>
                </a:solidFill>
                <a:latin typeface="-apple-system"/>
              </a:rPr>
              <a:t>穴）是组装连接件，内部构件与端口之间的连接（实线箭头）是委托连接件。</a:t>
            </a:r>
            <a:endParaRPr lang="zh-CN" altLang="en-US" sz="2000" b="0" i="0" u="none" strike="noStrike" dirty="0">
              <a:solidFill>
                <a:srgbClr val="4F4F4F"/>
              </a:solidFill>
              <a:effectLst/>
              <a:latin typeface="-apple-system"/>
            </a:endParaRPr>
          </a:p>
        </p:txBody>
      </p:sp>
    </p:spTree>
    <p:extLst>
      <p:ext uri="{BB962C8B-B14F-4D97-AF65-F5344CB8AC3E}">
        <p14:creationId xmlns:p14="http://schemas.microsoft.com/office/powerpoint/2010/main" val="94405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1D572758-8C45-974C-8F3B-6817EEDBD6BA}"/>
              </a:ext>
            </a:extLst>
          </p:cNvPr>
          <p:cNvSpPr/>
          <p:nvPr/>
        </p:nvSpPr>
        <p:spPr>
          <a:xfrm>
            <a:off x="1615267" y="1343184"/>
            <a:ext cx="3626314" cy="461665"/>
          </a:xfrm>
          <a:prstGeom prst="rect">
            <a:avLst/>
          </a:prstGeom>
        </p:spPr>
        <p:txBody>
          <a:bodyPr wrap="none">
            <a:spAutoFit/>
          </a:bodyPr>
          <a:lstStyle/>
          <a:p>
            <a:r>
              <a:rPr lang="zh-CN" altLang="en-US" sz="2400" b="1" dirty="0">
                <a:solidFill>
                  <a:srgbClr val="4F4F4F"/>
                </a:solidFill>
                <a:latin typeface="-apple-system"/>
              </a:rPr>
              <a:t>依赖关系（</a:t>
            </a:r>
            <a:r>
              <a:rPr lang="en" altLang="zh-CN" sz="2400" b="1" dirty="0">
                <a:solidFill>
                  <a:srgbClr val="4F4F4F"/>
                </a:solidFill>
                <a:latin typeface="-apple-system"/>
              </a:rPr>
              <a:t>Dependency</a:t>
            </a:r>
            <a:r>
              <a:rPr lang="zh-CN" altLang="en" sz="2400" b="1" dirty="0">
                <a:solidFill>
                  <a:srgbClr val="4F4F4F"/>
                </a:solidFill>
                <a:latin typeface="-apple-system"/>
              </a:rPr>
              <a:t>）</a:t>
            </a:r>
            <a:endParaRPr lang="zh-CN" altLang="en" sz="2400" b="1" i="0" u="none" strike="noStrike" dirty="0">
              <a:solidFill>
                <a:srgbClr val="4F4F4F"/>
              </a:solidFill>
              <a:effectLst/>
              <a:latin typeface="-apple-system"/>
            </a:endParaRPr>
          </a:p>
        </p:txBody>
      </p:sp>
      <p:sp>
        <p:nvSpPr>
          <p:cNvPr id="5" name="矩形 4">
            <a:extLst>
              <a:ext uri="{FF2B5EF4-FFF2-40B4-BE49-F238E27FC236}">
                <a16:creationId xmlns:a16="http://schemas.microsoft.com/office/drawing/2014/main" id="{ACF9A5AA-61D3-0146-B315-D76E7B398386}"/>
              </a:ext>
            </a:extLst>
          </p:cNvPr>
          <p:cNvSpPr/>
          <p:nvPr/>
        </p:nvSpPr>
        <p:spPr>
          <a:xfrm>
            <a:off x="1821076" y="1938635"/>
            <a:ext cx="9123149" cy="1323439"/>
          </a:xfrm>
          <a:prstGeom prst="rect">
            <a:avLst/>
          </a:prstGeom>
        </p:spPr>
        <p:txBody>
          <a:bodyPr wrap="square">
            <a:spAutoFit/>
          </a:bodyPr>
          <a:lstStyle/>
          <a:p>
            <a:r>
              <a:rPr lang="zh-CN" altLang="en-US" sz="2000" dirty="0">
                <a:solidFill>
                  <a:srgbClr val="4F4F4F"/>
                </a:solidFill>
                <a:latin typeface="-apple-system"/>
              </a:rPr>
              <a:t>         构件图用依赖关系表示各组件之间存在的关系类型</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中，构件图中依赖关系的表示方法与类图中依赖关系相同，都是一个由客户指向提供者的虚线箭头。</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E18E1180-E374-D446-B810-B0AB5F88917F}"/>
              </a:ext>
            </a:extLst>
          </p:cNvPr>
          <p:cNvPicPr>
            <a:picLocks noChangeAspect="1"/>
          </p:cNvPicPr>
          <p:nvPr/>
        </p:nvPicPr>
        <p:blipFill>
          <a:blip r:embed="rId2"/>
          <a:stretch>
            <a:fillRect/>
          </a:stretch>
        </p:blipFill>
        <p:spPr>
          <a:xfrm>
            <a:off x="1615267" y="3559433"/>
            <a:ext cx="9505485" cy="1493719"/>
          </a:xfrm>
          <a:prstGeom prst="rect">
            <a:avLst/>
          </a:prstGeom>
        </p:spPr>
      </p:pic>
    </p:spTree>
    <p:extLst>
      <p:ext uri="{BB962C8B-B14F-4D97-AF65-F5344CB8AC3E}">
        <p14:creationId xmlns:p14="http://schemas.microsoft.com/office/powerpoint/2010/main" val="8437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zh-CN" altLang="en-US" sz="2000" dirty="0"/>
              <a:t>组件是定义了良好接口的物理实现单元，是系统中可替换的物理部件。</a:t>
            </a:r>
          </a:p>
          <a:p>
            <a:pPr marL="342900" indent="-342900">
              <a:lnSpc>
                <a:spcPct val="150000"/>
              </a:lnSpc>
              <a:buFont typeface="Arial" panose="020B0604020202020204" pitchFamily="34" charset="0"/>
              <a:buChar char="•"/>
            </a:pPr>
            <a:r>
              <a:rPr lang="zh-CN" altLang="en-US" sz="2000" dirty="0"/>
              <a:t>组件代表系统的一个物理实现块，代表逻辑模型元素如类、接口、协同等的物理打包。</a:t>
            </a:r>
          </a:p>
          <a:p>
            <a:pPr marL="342900" indent="-342900">
              <a:lnSpc>
                <a:spcPct val="150000"/>
              </a:lnSpc>
              <a:buFont typeface="Arial" panose="020B0604020202020204" pitchFamily="34" charset="0"/>
              <a:buChar char="•"/>
            </a:pPr>
            <a:r>
              <a:rPr lang="zh-CN" altLang="en-US" sz="2000" dirty="0"/>
              <a:t>构件通过它的提供接口和请求接口展现行为。</a:t>
            </a:r>
          </a:p>
          <a:p>
            <a:pPr marL="342900" indent="-342900">
              <a:lnSpc>
                <a:spcPct val="150000"/>
              </a:lnSpc>
              <a:buFont typeface="Arial" panose="020B0604020202020204" pitchFamily="34" charset="0"/>
              <a:buChar char="•"/>
            </a:pPr>
            <a:r>
              <a:rPr lang="zh-CN" altLang="en-US" sz="2000" dirty="0"/>
              <a:t>由于在</a:t>
            </a:r>
            <a:r>
              <a:rPr lang="en-US" altLang="zh-CN" sz="2000" dirty="0"/>
              <a:t>UML2.0</a:t>
            </a:r>
            <a:r>
              <a:rPr lang="zh-CN" altLang="en-US" sz="2000" dirty="0"/>
              <a:t>中，构件是一种类，因此构件具有属性、操作和可见性。这些概念的含义与在类图中定义的是一样的，只是在这里把这些概念应用在构件上。</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构件（</a:t>
            </a:r>
            <a:r>
              <a:rPr lang="en-US" altLang="zh-CN" sz="2400" b="1" dirty="0"/>
              <a:t>Component</a:t>
            </a:r>
            <a:r>
              <a:rPr lang="zh-CN" altLang="en-US" sz="2400" b="1" dirty="0"/>
              <a:t>）</a:t>
            </a:r>
            <a:endParaRPr lang="zh-CN" altLang="en-US" sz="2400"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Tree>
    <p:extLst>
      <p:ext uri="{BB962C8B-B14F-4D97-AF65-F5344CB8AC3E}">
        <p14:creationId xmlns:p14="http://schemas.microsoft.com/office/powerpoint/2010/main" val="28143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882497"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构件的命名：简单名和路径名</a:t>
            </a:r>
            <a:endParaRPr lang="en-US" altLang="zh-CN" sz="2400"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14" name="文本框 13">
            <a:extLst>
              <a:ext uri="{FF2B5EF4-FFF2-40B4-BE49-F238E27FC236}">
                <a16:creationId xmlns:a16="http://schemas.microsoft.com/office/drawing/2014/main" id="{51CC9064-EB13-294E-8F76-C3317F41D671}"/>
              </a:ext>
            </a:extLst>
          </p:cNvPr>
          <p:cNvSpPr txBox="1"/>
          <p:nvPr/>
        </p:nvSpPr>
        <p:spPr>
          <a:xfrm>
            <a:off x="1882497" y="2061794"/>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构件的表示方式：</a:t>
            </a:r>
            <a:endParaRPr lang="en-US" altLang="zh-CN" sz="2400" dirty="0"/>
          </a:p>
        </p:txBody>
      </p:sp>
      <p:pic>
        <p:nvPicPr>
          <p:cNvPr id="8" name="图片 7">
            <a:extLst>
              <a:ext uri="{FF2B5EF4-FFF2-40B4-BE49-F238E27FC236}">
                <a16:creationId xmlns:a16="http://schemas.microsoft.com/office/drawing/2014/main" id="{F8678C7D-B170-EE45-BAE2-2DAECA054BF3}"/>
              </a:ext>
            </a:extLst>
          </p:cNvPr>
          <p:cNvPicPr>
            <a:picLocks noChangeAspect="1"/>
          </p:cNvPicPr>
          <p:nvPr/>
        </p:nvPicPr>
        <p:blipFill>
          <a:blip r:embed="rId2"/>
          <a:stretch>
            <a:fillRect/>
          </a:stretch>
        </p:blipFill>
        <p:spPr>
          <a:xfrm>
            <a:off x="2442240" y="3126599"/>
            <a:ext cx="2548996" cy="1079575"/>
          </a:xfrm>
          <a:prstGeom prst="rect">
            <a:avLst/>
          </a:prstGeom>
        </p:spPr>
      </p:pic>
      <p:pic>
        <p:nvPicPr>
          <p:cNvPr id="9" name="图片 8">
            <a:extLst>
              <a:ext uri="{FF2B5EF4-FFF2-40B4-BE49-F238E27FC236}">
                <a16:creationId xmlns:a16="http://schemas.microsoft.com/office/drawing/2014/main" id="{9B7D562E-2990-6C44-9E5B-7620FFDDEF96}"/>
              </a:ext>
            </a:extLst>
          </p:cNvPr>
          <p:cNvPicPr>
            <a:picLocks noChangeAspect="1"/>
          </p:cNvPicPr>
          <p:nvPr/>
        </p:nvPicPr>
        <p:blipFill>
          <a:blip r:embed="rId3"/>
          <a:stretch>
            <a:fillRect/>
          </a:stretch>
        </p:blipFill>
        <p:spPr>
          <a:xfrm>
            <a:off x="6331532" y="3126599"/>
            <a:ext cx="2548996" cy="2573744"/>
          </a:xfrm>
          <a:prstGeom prst="rect">
            <a:avLst/>
          </a:prstGeom>
        </p:spPr>
      </p:pic>
      <p:sp>
        <p:nvSpPr>
          <p:cNvPr id="19" name="文本框 18">
            <a:extLst>
              <a:ext uri="{FF2B5EF4-FFF2-40B4-BE49-F238E27FC236}">
                <a16:creationId xmlns:a16="http://schemas.microsoft.com/office/drawing/2014/main" id="{C57A2E7B-26DB-C349-9BBF-FBEB8C38D688}"/>
              </a:ext>
            </a:extLst>
          </p:cNvPr>
          <p:cNvSpPr txBox="1"/>
          <p:nvPr/>
        </p:nvSpPr>
        <p:spPr>
          <a:xfrm>
            <a:off x="3214450" y="4090913"/>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UML1.0</a:t>
            </a:r>
          </a:p>
        </p:txBody>
      </p:sp>
      <p:sp>
        <p:nvSpPr>
          <p:cNvPr id="22" name="文本框 21">
            <a:extLst>
              <a:ext uri="{FF2B5EF4-FFF2-40B4-BE49-F238E27FC236}">
                <a16:creationId xmlns:a16="http://schemas.microsoft.com/office/drawing/2014/main" id="{EC0FA7CA-A7FE-B740-B1F3-DE8948F03DCE}"/>
              </a:ext>
            </a:extLst>
          </p:cNvPr>
          <p:cNvSpPr txBox="1"/>
          <p:nvPr/>
        </p:nvSpPr>
        <p:spPr>
          <a:xfrm>
            <a:off x="6989833" y="5563833"/>
            <a:ext cx="143979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UML2.0</a:t>
            </a:r>
          </a:p>
        </p:txBody>
      </p:sp>
    </p:spTree>
    <p:extLst>
      <p:ext uri="{BB962C8B-B14F-4D97-AF65-F5344CB8AC3E}">
        <p14:creationId xmlns:p14="http://schemas.microsoft.com/office/powerpoint/2010/main" val="82403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535326" y="1320442"/>
            <a:ext cx="5723533" cy="5070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000" dirty="0">
                <a:latin typeface="+mn-ea"/>
              </a:rPr>
              <a:t>在</a:t>
            </a:r>
            <a:r>
              <a:rPr lang="en-US" altLang="zh-CN" sz="2000" dirty="0">
                <a:latin typeface="+mn-ea"/>
              </a:rPr>
              <a:t>UML2.0</a:t>
            </a:r>
            <a:r>
              <a:rPr lang="zh-CN" altLang="en-US" sz="2000" dirty="0">
                <a:latin typeface="+mn-ea"/>
              </a:rPr>
              <a:t>把构件分为基本构件和包装构件</a:t>
            </a:r>
            <a:endParaRPr lang="en-US" altLang="zh-CN" sz="2800" dirty="0">
              <a:latin typeface="+mn-ea"/>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0DA8839F-2852-9747-A360-CF9FE2A6608F}"/>
              </a:ext>
            </a:extLst>
          </p:cNvPr>
          <p:cNvSpPr/>
          <p:nvPr/>
        </p:nvSpPr>
        <p:spPr>
          <a:xfrm>
            <a:off x="1821076" y="2059683"/>
            <a:ext cx="9710738" cy="3477875"/>
          </a:xfrm>
          <a:prstGeom prst="rect">
            <a:avLst/>
          </a:prstGeom>
        </p:spPr>
        <p:txBody>
          <a:bodyPr wrap="square">
            <a:spAutoFit/>
          </a:bodyPr>
          <a:lstStyle/>
          <a:p>
            <a:pPr>
              <a:buFont typeface="Arial" panose="020B0604020202020204" pitchFamily="34" charset="0"/>
              <a:buChar char="•"/>
            </a:pPr>
            <a:r>
              <a:rPr lang="zh-CN" altLang="en-US" sz="2000" b="1" dirty="0">
                <a:solidFill>
                  <a:srgbClr val="333333"/>
                </a:solidFill>
                <a:latin typeface="-apple-system"/>
              </a:rPr>
              <a:t>基本构件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注重于把构件定义为在系统中可执行的元素。</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Arial" panose="020B0604020202020204" pitchFamily="34" charset="0"/>
              <a:buChar char="•"/>
            </a:pPr>
            <a:r>
              <a:rPr lang="zh-CN" altLang="en-US" sz="2000" b="1" dirty="0">
                <a:solidFill>
                  <a:srgbClr val="333333"/>
                </a:solidFill>
                <a:latin typeface="-apple-system"/>
              </a:rPr>
              <a:t>包装构件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扩展了基本构件的概念，它注重于把构件定义为一组相关的元素，这组</a:t>
            </a:r>
            <a:r>
              <a:rPr lang="en-US" altLang="zh-CN" sz="2000" dirty="0">
                <a:solidFill>
                  <a:srgbClr val="333333"/>
                </a:solidFill>
                <a:latin typeface="-apple-system"/>
              </a:rPr>
              <a:t>	</a:t>
            </a:r>
            <a:r>
              <a:rPr lang="zh-CN" altLang="en-US" sz="2000" dirty="0">
                <a:solidFill>
                  <a:srgbClr val="333333"/>
                </a:solidFill>
                <a:latin typeface="-apple-system"/>
              </a:rPr>
              <a:t>元</a:t>
            </a:r>
            <a:r>
              <a:rPr lang="en-US" altLang="zh-CN" sz="2000" dirty="0">
                <a:solidFill>
                  <a:srgbClr val="333333"/>
                </a:solidFill>
                <a:latin typeface="-apple-system"/>
              </a:rPr>
              <a:t>	</a:t>
            </a:r>
            <a:r>
              <a:rPr lang="zh-CN" altLang="en-US" sz="2000" dirty="0">
                <a:solidFill>
                  <a:srgbClr val="333333"/>
                </a:solidFill>
                <a:latin typeface="-apple-system"/>
              </a:rPr>
              <a:t>素为开发过程的一部分。也即</a:t>
            </a:r>
            <a:r>
              <a:rPr lang="en-US" altLang="zh-CN" sz="2000" dirty="0">
                <a:solidFill>
                  <a:srgbClr val="333333"/>
                </a:solidFill>
                <a:latin typeface="-apple-system"/>
              </a:rPr>
              <a:t>, </a:t>
            </a:r>
            <a:r>
              <a:rPr lang="zh-CN" altLang="en-US" sz="2000" dirty="0">
                <a:solidFill>
                  <a:srgbClr val="333333"/>
                </a:solidFill>
                <a:latin typeface="-apple-system"/>
              </a:rPr>
              <a:t>包装构件定义了构件的命名空间方面。</a:t>
            </a:r>
            <a:r>
              <a:rPr lang="en-US" altLang="zh-CN" sz="2000" dirty="0">
                <a:solidFill>
                  <a:srgbClr val="333333"/>
                </a:solidFill>
                <a:latin typeface="-apple-system"/>
              </a:rPr>
              <a:t>	</a:t>
            </a:r>
            <a:r>
              <a:rPr lang="zh-CN" altLang="en-US" sz="2000" dirty="0">
                <a:solidFill>
                  <a:srgbClr val="333333"/>
                </a:solidFill>
                <a:latin typeface="-apple-system"/>
              </a:rPr>
              <a:t>在</a:t>
            </a:r>
            <a:r>
              <a:rPr lang="en-US" altLang="zh-CN" sz="2000" dirty="0">
                <a:solidFill>
                  <a:srgbClr val="333333"/>
                </a:solidFill>
                <a:latin typeface="-apple-system"/>
              </a:rPr>
              <a:t>	</a:t>
            </a:r>
            <a:r>
              <a:rPr lang="zh-CN" altLang="en-US" sz="2000" dirty="0">
                <a:solidFill>
                  <a:srgbClr val="333333"/>
                </a:solidFill>
                <a:latin typeface="-apple-system"/>
              </a:rPr>
              <a:t>构件的命名空间中，可以包括类、接口、构件、包、用况、依赖（如</a:t>
            </a:r>
            <a:r>
              <a:rPr lang="en-US" altLang="zh-CN" sz="2000" dirty="0">
                <a:solidFill>
                  <a:srgbClr val="333333"/>
                </a:solidFill>
                <a:latin typeface="-apple-system"/>
              </a:rPr>
              <a:t>	</a:t>
            </a:r>
            <a:r>
              <a:rPr lang="zh-CN" altLang="en-US" sz="2000" dirty="0">
                <a:solidFill>
                  <a:srgbClr val="333333"/>
                </a:solidFill>
                <a:latin typeface="-apple-system"/>
              </a:rPr>
              <a:t>映</a:t>
            </a:r>
            <a:r>
              <a:rPr lang="en-US" altLang="zh-CN" sz="2000" dirty="0">
                <a:solidFill>
                  <a:srgbClr val="333333"/>
                </a:solidFill>
                <a:latin typeface="-apple-system"/>
              </a:rPr>
              <a:t>	</a:t>
            </a:r>
            <a:r>
              <a:rPr lang="zh-CN" altLang="en-US" sz="2000" dirty="0">
                <a:solidFill>
                  <a:srgbClr val="333333"/>
                </a:solidFill>
                <a:latin typeface="-apple-system"/>
              </a:rPr>
              <a:t>射）和制品。按照这种扩展，构件也具有如下的含义：可以用构件来</a:t>
            </a:r>
            <a:r>
              <a:rPr lang="en-US" altLang="zh-CN" sz="2000" dirty="0">
                <a:solidFill>
                  <a:srgbClr val="333333"/>
                </a:solidFill>
                <a:latin typeface="-apple-system"/>
              </a:rPr>
              <a:t>	</a:t>
            </a:r>
            <a:r>
              <a:rPr lang="zh-CN" altLang="en-US" sz="2000" dirty="0">
                <a:solidFill>
                  <a:srgbClr val="333333"/>
                </a:solidFill>
                <a:latin typeface="-apple-system"/>
              </a:rPr>
              <a:t>装</a:t>
            </a:r>
            <a:r>
              <a:rPr lang="en-US" altLang="zh-CN" sz="2000" dirty="0">
                <a:solidFill>
                  <a:srgbClr val="333333"/>
                </a:solidFill>
                <a:latin typeface="-apple-system"/>
              </a:rPr>
              <a:t>	</a:t>
            </a:r>
            <a:r>
              <a:rPr lang="zh-CN" altLang="en-US" sz="2000" dirty="0">
                <a:solidFill>
                  <a:srgbClr val="333333"/>
                </a:solidFill>
                <a:latin typeface="-apple-system"/>
              </a:rPr>
              <a:t>配大粒度的构件，方法为把所复用的构件作为大粒度构件的成分，并</a:t>
            </a:r>
            <a:r>
              <a:rPr lang="en-US" altLang="zh-CN" sz="2000" dirty="0">
                <a:solidFill>
                  <a:srgbClr val="333333"/>
                </a:solidFill>
                <a:latin typeface="-apple-system"/>
              </a:rPr>
              <a:t>	</a:t>
            </a:r>
            <a:r>
              <a:rPr lang="zh-CN" altLang="en-US" sz="2000" dirty="0">
                <a:solidFill>
                  <a:srgbClr val="333333"/>
                </a:solidFill>
                <a:latin typeface="-apple-system"/>
              </a:rPr>
              <a:t>把</a:t>
            </a:r>
            <a:r>
              <a:rPr lang="en-US" altLang="zh-CN" sz="2000" dirty="0">
                <a:solidFill>
                  <a:srgbClr val="333333"/>
                </a:solidFill>
                <a:latin typeface="-apple-system"/>
              </a:rPr>
              <a:t>	</a:t>
            </a:r>
            <a:r>
              <a:rPr lang="zh-CN" altLang="en-US" sz="2000" dirty="0">
                <a:solidFill>
                  <a:srgbClr val="333333"/>
                </a:solidFill>
                <a:latin typeface="-apple-system"/>
              </a:rPr>
              <a:t>它们的请求和提供接口连接在一起（简单理解：组件包含组件，组拼大组</a:t>
            </a:r>
            <a:r>
              <a:rPr lang="en-US" altLang="zh-CN" sz="2000" dirty="0">
                <a:solidFill>
                  <a:srgbClr val="333333"/>
                </a:solidFill>
                <a:latin typeface="-apple-system"/>
              </a:rPr>
              <a:t>	</a:t>
            </a:r>
            <a:r>
              <a:rPr lang="zh-CN" altLang="en-US" sz="2000" dirty="0">
                <a:solidFill>
                  <a:srgbClr val="333333"/>
                </a:solidFill>
                <a:latin typeface="-apple-system"/>
              </a:rPr>
              <a:t>件）。</a:t>
            </a:r>
            <a:endParaRPr lang="zh-CN" altLang="en-US" sz="2000" b="0" i="0" u="none" strike="noStrike" dirty="0">
              <a:solidFill>
                <a:srgbClr val="333333"/>
              </a:solidFill>
              <a:effectLst/>
              <a:latin typeface="-apple-system"/>
            </a:endParaRPr>
          </a:p>
        </p:txBody>
      </p:sp>
    </p:spTree>
    <p:extLst>
      <p:ext uri="{BB962C8B-B14F-4D97-AF65-F5344CB8AC3E}">
        <p14:creationId xmlns:p14="http://schemas.microsoft.com/office/powerpoint/2010/main" val="234903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821076"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构件的类型：</a:t>
            </a:r>
            <a:endParaRPr lang="en-US" altLang="zh-CN" sz="2400"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600BF00D-D246-AD46-8816-BE7A10CA214F}"/>
              </a:ext>
            </a:extLst>
          </p:cNvPr>
          <p:cNvSpPr/>
          <p:nvPr/>
        </p:nvSpPr>
        <p:spPr>
          <a:xfrm>
            <a:off x="2115932" y="2091324"/>
            <a:ext cx="8685418" cy="3785652"/>
          </a:xfrm>
          <a:prstGeom prst="rect">
            <a:avLst/>
          </a:prstGeom>
        </p:spPr>
        <p:txBody>
          <a:bodyPr wrap="square">
            <a:spAutoFit/>
          </a:bodyPr>
          <a:lstStyle/>
          <a:p>
            <a:pPr>
              <a:buFont typeface="+mj-lt"/>
              <a:buAutoNum type="arabicPeriod"/>
            </a:pPr>
            <a:r>
              <a:rPr lang="zh-CN" altLang="en-US" sz="2000" dirty="0">
                <a:solidFill>
                  <a:srgbClr val="333333"/>
                </a:solidFill>
                <a:latin typeface="-apple-system"/>
              </a:rPr>
              <a:t>配置组件（</a:t>
            </a:r>
            <a:r>
              <a:rPr lang="en-US" altLang="zh-CN" sz="2000" dirty="0">
                <a:solidFill>
                  <a:srgbClr val="333333"/>
                </a:solidFill>
                <a:latin typeface="-apple-system"/>
              </a:rPr>
              <a:t>Deployment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运行系统需要配置的组件，是形成可执行文件的基础</a:t>
            </a:r>
            <a:r>
              <a:rPr lang="en-US" altLang="zh-CN" sz="2000" dirty="0">
                <a:solidFill>
                  <a:srgbClr val="333333"/>
                </a:solidFill>
                <a:latin typeface="-apple-system"/>
              </a:rPr>
              <a:t>—</a:t>
            </a:r>
            <a:r>
              <a:rPr lang="zh-CN" altLang="en-US" sz="2000" dirty="0">
                <a:solidFill>
                  <a:srgbClr val="333333"/>
                </a:solidFill>
                <a:latin typeface="-apple-system"/>
              </a:rPr>
              <a:t>操作系统、</a:t>
            </a:r>
            <a:r>
              <a:rPr lang="en-US" altLang="zh-CN" sz="2000" dirty="0">
                <a:solidFill>
                  <a:srgbClr val="333333"/>
                </a:solidFill>
                <a:latin typeface="-apple-system"/>
              </a:rPr>
              <a:t>JAVA</a:t>
            </a:r>
            <a:r>
              <a:rPr lang="zh-CN" altLang="en-US" sz="2000" dirty="0">
                <a:solidFill>
                  <a:srgbClr val="333333"/>
                </a:solidFill>
                <a:latin typeface="-apple-system"/>
              </a:rPr>
              <a:t>虚拟机、</a:t>
            </a:r>
            <a:r>
              <a:rPr lang="en-US" altLang="zh-CN" sz="2000" dirty="0">
                <a:solidFill>
                  <a:srgbClr val="333333"/>
                </a:solidFill>
                <a:latin typeface="-apple-system"/>
              </a:rPr>
              <a:t>DBMS</a:t>
            </a:r>
            <a:r>
              <a:rPr lang="zh-CN" altLang="en-US" sz="2000" dirty="0">
                <a:solidFill>
                  <a:srgbClr val="333333"/>
                </a:solidFill>
                <a:latin typeface="-apple-system"/>
              </a:rPr>
              <a:t>；</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工作产品组件（</a:t>
            </a:r>
            <a:r>
              <a:rPr lang="en-US" altLang="zh-CN" sz="2000" dirty="0">
                <a:solidFill>
                  <a:srgbClr val="333333"/>
                </a:solidFill>
                <a:latin typeface="-apple-system"/>
              </a:rPr>
              <a:t>Work Product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包括模型、源代码和用于创建配置组件的数据文件，它们是配置组件的来源</a:t>
            </a:r>
            <a:r>
              <a:rPr lang="en-US" altLang="zh-CN" sz="2000" dirty="0">
                <a:solidFill>
                  <a:srgbClr val="333333"/>
                </a:solidFill>
                <a:latin typeface="-apple-system"/>
              </a:rPr>
              <a:t>—UML</a:t>
            </a:r>
            <a:r>
              <a:rPr lang="zh-CN" altLang="en-US" sz="2000" dirty="0">
                <a:solidFill>
                  <a:srgbClr val="333333"/>
                </a:solidFill>
                <a:latin typeface="-apple-system"/>
              </a:rPr>
              <a:t>图、</a:t>
            </a:r>
            <a:r>
              <a:rPr lang="en-US" altLang="zh-CN" sz="2000" dirty="0">
                <a:solidFill>
                  <a:srgbClr val="333333"/>
                </a:solidFill>
                <a:latin typeface="-apple-system"/>
              </a:rPr>
              <a:t>java</a:t>
            </a:r>
            <a:r>
              <a:rPr lang="zh-CN" altLang="en-US" sz="2000" dirty="0">
                <a:solidFill>
                  <a:srgbClr val="333333"/>
                </a:solidFill>
                <a:latin typeface="-apple-system"/>
              </a:rPr>
              <a:t>类和数据库表；</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执行组件（</a:t>
            </a:r>
            <a:r>
              <a:rPr lang="en-US" altLang="zh-CN" sz="2000" dirty="0">
                <a:solidFill>
                  <a:srgbClr val="333333"/>
                </a:solidFill>
                <a:latin typeface="-apple-system"/>
              </a:rPr>
              <a:t>Execution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在运行时创建的组件，是最终可运行的系统产生的允许结果</a:t>
            </a:r>
            <a:r>
              <a:rPr lang="en-US" altLang="zh-CN" sz="2000" dirty="0">
                <a:solidFill>
                  <a:srgbClr val="333333"/>
                </a:solidFill>
                <a:latin typeface="-apple-system"/>
              </a:rPr>
              <a:t>—</a:t>
            </a:r>
            <a:r>
              <a:rPr lang="en-US" altLang="zh-CN" sz="2000" dirty="0" err="1">
                <a:solidFill>
                  <a:srgbClr val="333333"/>
                </a:solidFill>
                <a:latin typeface="-apple-system"/>
              </a:rPr>
              <a:t>.net</a:t>
            </a:r>
            <a:r>
              <a:rPr lang="zh-CN" altLang="en-US" sz="2000" dirty="0">
                <a:solidFill>
                  <a:srgbClr val="333333"/>
                </a:solidFill>
                <a:latin typeface="-apple-system"/>
              </a:rPr>
              <a:t>组件</a:t>
            </a:r>
          </a:p>
          <a:p>
            <a:br>
              <a:rPr lang="zh-CN" altLang="en-US" sz="2000" dirty="0"/>
            </a:br>
            <a:endParaRPr lang="zh-CN" altLang="en-US" sz="2000" dirty="0"/>
          </a:p>
        </p:txBody>
      </p:sp>
    </p:spTree>
    <p:extLst>
      <p:ext uri="{BB962C8B-B14F-4D97-AF65-F5344CB8AC3E}">
        <p14:creationId xmlns:p14="http://schemas.microsoft.com/office/powerpoint/2010/main" val="228430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dirty="0"/>
              <a:t>接口（</a:t>
            </a:r>
            <a:r>
              <a:rPr lang="en-US" altLang="zh-CN" sz="2000" dirty="0"/>
              <a:t>interface</a:t>
            </a:r>
            <a:r>
              <a:rPr lang="zh-CN" altLang="en-US" sz="2000" dirty="0"/>
              <a:t>）接口由一组操作组成，它指定了一个契约，这个契约必须由实现和使用这个接口的构件的所遵循。</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a:t>
            </a:r>
            <a:r>
              <a:rPr lang="en" altLang="zh-CN" sz="2400" b="1" dirty="0"/>
              <a:t>Interface</a:t>
            </a:r>
            <a:r>
              <a:rPr lang="zh-CN" altLang="en" sz="2400" b="1" dirty="0"/>
              <a:t>）</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80731682-763F-5E44-897D-C8E9480B3401}"/>
              </a:ext>
            </a:extLst>
          </p:cNvPr>
          <p:cNvSpPr/>
          <p:nvPr/>
        </p:nvSpPr>
        <p:spPr>
          <a:xfrm>
            <a:off x="1295415" y="3205478"/>
            <a:ext cx="6096000" cy="923330"/>
          </a:xfrm>
          <a:prstGeom prst="rect">
            <a:avLst/>
          </a:prstGeom>
        </p:spPr>
        <p:txBody>
          <a:bodyPr>
            <a:spAutoFit/>
          </a:bodyPr>
          <a:lstStyle/>
          <a:p>
            <a:r>
              <a:rPr lang="zh-CN" altLang="en-US" b="1" dirty="0">
                <a:solidFill>
                  <a:srgbClr val="4F4F4F"/>
                </a:solidFill>
                <a:latin typeface="-apple-system"/>
              </a:rPr>
              <a:t>接口：提供接口和请求接口</a:t>
            </a:r>
            <a:endParaRPr lang="zh-CN" altLang="en-US" dirty="0">
              <a:solidFill>
                <a:srgbClr val="4F4F4F"/>
              </a:solidFill>
              <a:latin typeface="-apple-system"/>
            </a:endParaRPr>
          </a:p>
          <a:p>
            <a:br>
              <a:rPr lang="zh-CN" altLang="en-US" dirty="0">
                <a:solidFill>
                  <a:srgbClr val="333333"/>
                </a:solidFill>
                <a:latin typeface="-apple-system"/>
              </a:rPr>
            </a:br>
            <a:endParaRPr lang="zh-CN" altLang="en-US" b="0" i="0" u="none" strike="noStrike" dirty="0">
              <a:solidFill>
                <a:srgbClr val="333333"/>
              </a:solidFill>
              <a:effectLst/>
              <a:latin typeface="-apple-system"/>
            </a:endParaRPr>
          </a:p>
        </p:txBody>
      </p:sp>
      <p:sp>
        <p:nvSpPr>
          <p:cNvPr id="6" name="矩形 5">
            <a:extLst>
              <a:ext uri="{FF2B5EF4-FFF2-40B4-BE49-F238E27FC236}">
                <a16:creationId xmlns:a16="http://schemas.microsoft.com/office/drawing/2014/main" id="{19DD4B94-1EB0-DD47-BA19-1071F557436C}"/>
              </a:ext>
            </a:extLst>
          </p:cNvPr>
          <p:cNvSpPr/>
          <p:nvPr/>
        </p:nvSpPr>
        <p:spPr>
          <a:xfrm>
            <a:off x="1572623" y="3667143"/>
            <a:ext cx="9572478" cy="1711944"/>
          </a:xfrm>
          <a:prstGeom prst="rect">
            <a:avLst/>
          </a:prstGeom>
        </p:spPr>
        <p:txBody>
          <a:bodyPr wrap="square">
            <a:spAutoFit/>
          </a:bodyPr>
          <a:lstStyle/>
          <a:p>
            <a:pPr>
              <a:lnSpc>
                <a:spcPct val="150000"/>
              </a:lnSpc>
            </a:pPr>
            <a:r>
              <a:rPr lang="zh-CN" altLang="en-US" dirty="0">
                <a:solidFill>
                  <a:srgbClr val="333333"/>
                </a:solidFill>
                <a:latin typeface="-apple-system"/>
              </a:rPr>
              <a:t>把构件实现的接口称为提供接口（供接口），这意味着构件的提供接口是给其它构件提供服务的。实现接口的构件支持由该接口所拥有的特征，包括接口拥有的约束。</a:t>
            </a:r>
            <a:endParaRPr lang="en-US" altLang="zh-CN" dirty="0">
              <a:solidFill>
                <a:srgbClr val="333333"/>
              </a:solidFill>
              <a:latin typeface="-apple-system"/>
            </a:endParaRPr>
          </a:p>
          <a:p>
            <a:pPr>
              <a:lnSpc>
                <a:spcPct val="150000"/>
              </a:lnSpc>
            </a:pPr>
            <a:endParaRPr lang="zh-CN" altLang="en-US" dirty="0">
              <a:solidFill>
                <a:srgbClr val="333333"/>
              </a:solidFill>
              <a:latin typeface="-apple-system"/>
            </a:endParaRPr>
          </a:p>
          <a:p>
            <a:pPr>
              <a:lnSpc>
                <a:spcPct val="150000"/>
              </a:lnSpc>
            </a:pPr>
            <a:r>
              <a:rPr lang="zh-CN" altLang="en-US" dirty="0">
                <a:solidFill>
                  <a:srgbClr val="333333"/>
                </a:solidFill>
                <a:latin typeface="-apple-system"/>
              </a:rPr>
              <a:t>构件使用的接口被称为请求接口（需接口），即构件向其它构件请求服务时要遵循的接口</a:t>
            </a:r>
            <a:endParaRPr lang="zh-CN" altLang="en-US" b="0" i="0" u="none" strike="noStrike" dirty="0">
              <a:solidFill>
                <a:srgbClr val="333333"/>
              </a:solidFill>
              <a:effectLst/>
              <a:latin typeface="-apple-system"/>
            </a:endParaRPr>
          </a:p>
        </p:txBody>
      </p:sp>
    </p:spTree>
    <p:extLst>
      <p:ext uri="{BB962C8B-B14F-4D97-AF65-F5344CB8AC3E}">
        <p14:creationId xmlns:p14="http://schemas.microsoft.com/office/powerpoint/2010/main" val="170180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392631" y="1622452"/>
            <a:ext cx="957247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zh-CN" altLang="en-US" dirty="0"/>
              <a:t>供接口用“棒棒糖”式的图形表示，即由一个封闭的圆形与一条直线组成。</a:t>
            </a:r>
          </a:p>
          <a:p>
            <a:pPr marL="285750" indent="-285750">
              <a:buFont typeface="Arial" panose="020B0604020202020204" pitchFamily="34" charset="0"/>
              <a:buChar char="•"/>
            </a:pPr>
            <a:r>
              <a:rPr lang="zh-CN" altLang="en-US" dirty="0"/>
              <a:t>需接口用“插座”式的图形表示，即由一个半圆与一条直线组成。</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344023" y="1112351"/>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接口表示方法</a:t>
            </a:r>
            <a:endParaRPr lang="en-US" altLang="zh-CN" sz="2400" b="1"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pic>
        <p:nvPicPr>
          <p:cNvPr id="7" name="图片 6">
            <a:extLst>
              <a:ext uri="{FF2B5EF4-FFF2-40B4-BE49-F238E27FC236}">
                <a16:creationId xmlns:a16="http://schemas.microsoft.com/office/drawing/2014/main" id="{A52F0A3B-43CF-0943-9A8D-0F70734F455E}"/>
              </a:ext>
            </a:extLst>
          </p:cNvPr>
          <p:cNvPicPr>
            <a:picLocks noChangeAspect="1"/>
          </p:cNvPicPr>
          <p:nvPr/>
        </p:nvPicPr>
        <p:blipFill>
          <a:blip r:embed="rId2"/>
          <a:stretch>
            <a:fillRect/>
          </a:stretch>
        </p:blipFill>
        <p:spPr>
          <a:xfrm>
            <a:off x="3076762" y="2288643"/>
            <a:ext cx="4499266" cy="2664039"/>
          </a:xfrm>
          <a:prstGeom prst="rect">
            <a:avLst/>
          </a:prstGeom>
        </p:spPr>
      </p:pic>
      <p:pic>
        <p:nvPicPr>
          <p:cNvPr id="8" name="图片 7">
            <a:extLst>
              <a:ext uri="{FF2B5EF4-FFF2-40B4-BE49-F238E27FC236}">
                <a16:creationId xmlns:a16="http://schemas.microsoft.com/office/drawing/2014/main" id="{EA8DCC07-D618-7B45-B0F6-C963D9E02A6F}"/>
              </a:ext>
            </a:extLst>
          </p:cNvPr>
          <p:cNvPicPr>
            <a:picLocks noChangeAspect="1"/>
          </p:cNvPicPr>
          <p:nvPr/>
        </p:nvPicPr>
        <p:blipFill>
          <a:blip r:embed="rId3"/>
          <a:stretch>
            <a:fillRect/>
          </a:stretch>
        </p:blipFill>
        <p:spPr>
          <a:xfrm>
            <a:off x="2456528" y="4981258"/>
            <a:ext cx="6229340" cy="1552295"/>
          </a:xfrm>
          <a:prstGeom prst="rect">
            <a:avLst/>
          </a:prstGeom>
        </p:spPr>
      </p:pic>
    </p:spTree>
    <p:extLst>
      <p:ext uri="{BB962C8B-B14F-4D97-AF65-F5344CB8AC3E}">
        <p14:creationId xmlns:p14="http://schemas.microsoft.com/office/powerpoint/2010/main" val="358361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1530615" y="2121462"/>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zh-CN" altLang="en-US" sz="2000" dirty="0"/>
              <a:t>端口是</a:t>
            </a:r>
            <a:r>
              <a:rPr lang="en-US" altLang="zh-CN" sz="2000" dirty="0"/>
              <a:t>UML2.0</a:t>
            </a:r>
            <a:r>
              <a:rPr lang="zh-CN" altLang="en-US" sz="2000" dirty="0"/>
              <a:t>引入的概念</a:t>
            </a:r>
          </a:p>
          <a:p>
            <a:pPr marL="285750" indent="-285750">
              <a:lnSpc>
                <a:spcPct val="150000"/>
              </a:lnSpc>
              <a:buFont typeface="Arial" panose="020B0604020202020204" pitchFamily="34" charset="0"/>
              <a:buChar char="•"/>
            </a:pPr>
            <a:r>
              <a:rPr lang="zh-CN" altLang="en-US" sz="2000" dirty="0"/>
              <a:t>端口描述了在构件与它的环境之间以及在构件与它的内部构件之间的一个显示地交互点</a:t>
            </a:r>
          </a:p>
          <a:p>
            <a:pPr marL="285750" indent="-285750">
              <a:lnSpc>
                <a:spcPct val="150000"/>
              </a:lnSpc>
              <a:buFont typeface="Arial" panose="020B0604020202020204" pitchFamily="34" charset="0"/>
              <a:buChar char="•"/>
            </a:pPr>
            <a:r>
              <a:rPr lang="zh-CN" altLang="en-US" sz="2000" dirty="0"/>
              <a:t>端口是一个封装构件的显示的对外窗口，</a:t>
            </a:r>
            <a:r>
              <a:rPr lang="zh-CN" altLang="en-US" sz="2000" b="1" dirty="0"/>
              <a:t>所有进出构件的交互都要通过端口。</a:t>
            </a:r>
            <a:endParaRPr lang="zh-CN" altLang="en-US" sz="2000" dirty="0"/>
          </a:p>
          <a:p>
            <a:pPr marL="285750" indent="-285750">
              <a:lnSpc>
                <a:spcPct val="150000"/>
              </a:lnSpc>
              <a:buFont typeface="Arial" panose="020B0604020202020204" pitchFamily="34" charset="0"/>
              <a:buChar char="•"/>
            </a:pPr>
            <a:r>
              <a:rPr lang="zh-CN" altLang="en-US" sz="2000" dirty="0"/>
              <a:t>使用端口能在更大的程度上增加构件的封装性和可替代性。</a:t>
            </a:r>
          </a:p>
          <a:p>
            <a:pPr marL="285750" indent="-285750">
              <a:lnSpc>
                <a:spcPct val="150000"/>
              </a:lnSpc>
              <a:buFont typeface="Arial" panose="020B0604020202020204" pitchFamily="34" charset="0"/>
              <a:buChar char="•"/>
            </a:pPr>
            <a:r>
              <a:rPr lang="zh-CN" altLang="en-US" sz="2000" dirty="0"/>
              <a:t>端口是构件的一部分，端口的实例随着它们所属的构件的实例一起被创建和撤消。</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外部接口</a:t>
            </a:r>
            <a:r>
              <a:rPr lang="en-US" altLang="zh-CN" sz="2400" b="1" dirty="0"/>
              <a:t>——</a:t>
            </a:r>
            <a:r>
              <a:rPr lang="zh-CN" altLang="en-US" sz="2400" b="1" dirty="0"/>
              <a:t>端口</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Tree>
    <p:extLst>
      <p:ext uri="{BB962C8B-B14F-4D97-AF65-F5344CB8AC3E}">
        <p14:creationId xmlns:p14="http://schemas.microsoft.com/office/powerpoint/2010/main" val="39176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构件图</a:t>
            </a:r>
            <a:endParaRPr lang="en-US" altLang="zh-CN" sz="2000" b="1" dirty="0" err="1">
              <a:solidFill>
                <a:schemeClr val="tx1">
                  <a:lumMod val="75000"/>
                  <a:lumOff val="25000"/>
                </a:schemeClr>
              </a:solidFill>
              <a:ea typeface="等线"/>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DB0B6DBC-269D-E449-9D32-957650A7613B}"/>
              </a:ext>
            </a:extLst>
          </p:cNvPr>
          <p:cNvSpPr/>
          <p:nvPr/>
        </p:nvSpPr>
        <p:spPr>
          <a:xfrm>
            <a:off x="1558335" y="1343184"/>
            <a:ext cx="7282247" cy="707886"/>
          </a:xfrm>
          <a:prstGeom prst="rect">
            <a:avLst/>
          </a:prstGeom>
        </p:spPr>
        <p:txBody>
          <a:bodyPr wrap="square">
            <a:spAutoFit/>
          </a:bodyPr>
          <a:lstStyle/>
          <a:p>
            <a:r>
              <a:rPr lang="zh-CN" altLang="en-US" sz="2000" b="1" dirty="0">
                <a:solidFill>
                  <a:srgbClr val="4F4F4F"/>
                </a:solidFill>
                <a:latin typeface="-apple-system"/>
              </a:rPr>
              <a:t>表示方式</a:t>
            </a:r>
            <a:endParaRPr lang="zh-CN" altLang="en-US" sz="2000" dirty="0">
              <a:solidFill>
                <a:srgbClr val="4F4F4F"/>
              </a:solidFill>
              <a:latin typeface="-apple-system"/>
            </a:endParaRPr>
          </a:p>
          <a:p>
            <a:r>
              <a:rPr lang="zh-CN" altLang="en-US" sz="2000" dirty="0">
                <a:solidFill>
                  <a:srgbClr val="4F4F4F"/>
                </a:solidFill>
                <a:latin typeface="-apple-system"/>
              </a:rPr>
              <a:t>  尾部加小方框的正常接口表示，小方框就被称为端口。</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000BDF2C-FD2B-3443-96E0-578EA09BCEB8}"/>
              </a:ext>
            </a:extLst>
          </p:cNvPr>
          <p:cNvPicPr>
            <a:picLocks noChangeAspect="1"/>
          </p:cNvPicPr>
          <p:nvPr/>
        </p:nvPicPr>
        <p:blipFill>
          <a:blip r:embed="rId2"/>
          <a:stretch>
            <a:fillRect/>
          </a:stretch>
        </p:blipFill>
        <p:spPr>
          <a:xfrm>
            <a:off x="2074863" y="2197099"/>
            <a:ext cx="7333734" cy="3210621"/>
          </a:xfrm>
          <a:prstGeom prst="rect">
            <a:avLst/>
          </a:prstGeom>
        </p:spPr>
      </p:pic>
    </p:spTree>
    <p:extLst>
      <p:ext uri="{BB962C8B-B14F-4D97-AF65-F5344CB8AC3E}">
        <p14:creationId xmlns:p14="http://schemas.microsoft.com/office/powerpoint/2010/main" val="28995913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1123</Words>
  <Application>Microsoft Macintosh PowerPoint</Application>
  <PresentationFormat>宽屏</PresentationFormat>
  <Paragraphs>140</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-apple-system</vt: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office365</cp:lastModifiedBy>
  <cp:revision>251</cp:revision>
  <dcterms:created xsi:type="dcterms:W3CDTF">2016-01-19T08:46:18Z</dcterms:created>
  <dcterms:modified xsi:type="dcterms:W3CDTF">2018-12-08T06:27:03Z</dcterms:modified>
</cp:coreProperties>
</file>