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5"/>
  </p:notesMasterIdLst>
  <p:sldIdLst>
    <p:sldId id="258" r:id="rId2"/>
    <p:sldId id="275" r:id="rId3"/>
    <p:sldId id="283" r:id="rId4"/>
    <p:sldId id="279" r:id="rId5"/>
    <p:sldId id="280" r:id="rId6"/>
    <p:sldId id="281" r:id="rId7"/>
    <p:sldId id="282"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4" r:id="rId28"/>
    <p:sldId id="305" r:id="rId29"/>
    <p:sldId id="306" r:id="rId30"/>
    <p:sldId id="307" r:id="rId31"/>
    <p:sldId id="308" r:id="rId32"/>
    <p:sldId id="309" r:id="rId33"/>
    <p:sldId id="310" r:id="rId34"/>
    <p:sldId id="311" r:id="rId35"/>
    <p:sldId id="260" r:id="rId36"/>
    <p:sldId id="277" r:id="rId37"/>
    <p:sldId id="312" r:id="rId38"/>
    <p:sldId id="313" r:id="rId39"/>
    <p:sldId id="314" r:id="rId40"/>
    <p:sldId id="315" r:id="rId41"/>
    <p:sldId id="278" r:id="rId42"/>
    <p:sldId id="316" r:id="rId43"/>
    <p:sldId id="317" r:id="rId44"/>
    <p:sldId id="323" r:id="rId45"/>
    <p:sldId id="318" r:id="rId46"/>
    <p:sldId id="319" r:id="rId47"/>
    <p:sldId id="320" r:id="rId48"/>
    <p:sldId id="321" r:id="rId49"/>
    <p:sldId id="322" r:id="rId50"/>
    <p:sldId id="326" r:id="rId51"/>
    <p:sldId id="325" r:id="rId52"/>
    <p:sldId id="324" r:id="rId53"/>
    <p:sldId id="276" r:id="rId54"/>
  </p:sldIdLst>
  <p:sldSz cx="12192000" cy="6858000"/>
  <p:notesSz cx="6858000" cy="9144000"/>
  <p:embeddedFontLst>
    <p:embeddedFont>
      <p:font typeface="Verdana" pitchFamily="34" charset="0"/>
      <p:regular r:id="rId56"/>
      <p:bold r:id="rId57"/>
      <p:italic r:id="rId58"/>
      <p:boldItalic r:id="rId59"/>
    </p:embeddedFont>
    <p:embeddedFont>
      <p:font typeface="黑体" pitchFamily="49" charset="-122"/>
      <p:regular r:id="rId60"/>
    </p:embeddedFont>
    <p:embeddedFont>
      <p:font typeface="等线" pitchFamily="2" charset="-122"/>
      <p:regular r:id="rId61"/>
      <p:bold r:id="rId62"/>
    </p:embeddedFont>
    <p:embeddedFont>
      <p:font typeface="方正姚体" pitchFamily="2" charset="-122"/>
      <p:regular r:id="rId63"/>
    </p:embeddedFont>
    <p:embeddedFont>
      <p:font typeface="Calibri" pitchFamily="34" charset="0"/>
      <p:regular r:id="rId64"/>
      <p:bold r:id="rId65"/>
      <p:italic r:id="rId66"/>
      <p:boldItalic r:id="rId67"/>
    </p:embeddedFont>
    <p:embeddedFont>
      <p:font typeface="等线 Light" pitchFamily="2" charset="-122"/>
      <p:regular r:id="rId68"/>
    </p:embeddedFont>
    <p:embeddedFont>
      <p:font typeface="ＭＳ Ｐゴシック" pitchFamily="34" charset="-128"/>
      <p:regular r:id="rId69"/>
    </p:embeddedFont>
    <p:embeddedFont>
      <p:font typeface="Calibri Light" pitchFamily="34" charset="0"/>
      <p:regular r:id="rId70"/>
      <p:italic r:id="rId7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5" autoAdjust="0"/>
    <p:restoredTop sz="88589" autoAdjust="0"/>
  </p:normalViewPr>
  <p:slideViewPr>
    <p:cSldViewPr snapToGrid="0" showGuides="1">
      <p:cViewPr varScale="1">
        <p:scale>
          <a:sx n="77" d="100"/>
          <a:sy n="77" d="100"/>
        </p:scale>
        <p:origin x="-768" y="-7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1727286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接口之间也可以有与类之间关系类似的继承关系和依赖关系，但是接口和类之间还存在一种实现</a:t>
            </a:r>
            <a:r>
              <a:rPr kumimoji="1" lang="en-US" altLang="zh-CN" dirty="0"/>
              <a:t>(</a:t>
            </a:r>
            <a:r>
              <a:rPr kumimoji="1" lang="en" altLang="zh-CN" dirty="0"/>
              <a:t>Realization)</a:t>
            </a:r>
            <a:r>
              <a:rPr kumimoji="1" lang="zh-CN" altLang="en-US" dirty="0"/>
              <a:t>关系，在这种关系中，类实现了接口，类中的操作实现了接口中所声明的操作。在</a:t>
            </a:r>
            <a:r>
              <a:rPr kumimoji="1" lang="en" altLang="zh-CN" dirty="0"/>
              <a:t>UML</a:t>
            </a:r>
            <a:r>
              <a:rPr kumimoji="1" lang="zh-CN" altLang="en-US" dirty="0"/>
              <a:t>中，类与接口之间的实现关系用带空心三角形的虚线来表示。例如：定义了一个交通工具接口</a:t>
            </a:r>
            <a:r>
              <a:rPr kumimoji="1" lang="en" altLang="zh-CN" dirty="0"/>
              <a:t>Vehicle</a:t>
            </a:r>
            <a:r>
              <a:rPr kumimoji="1" lang="zh-CN" altLang="en" dirty="0"/>
              <a:t>，</a:t>
            </a:r>
            <a:r>
              <a:rPr kumimoji="1" lang="zh-CN" altLang="en-US" dirty="0"/>
              <a:t>包含一个抽象操作</a:t>
            </a:r>
            <a:r>
              <a:rPr kumimoji="1" lang="en" altLang="zh-CN" dirty="0"/>
              <a:t>move()</a:t>
            </a:r>
            <a:r>
              <a:rPr kumimoji="1" lang="zh-CN" altLang="en" dirty="0"/>
              <a:t>，</a:t>
            </a:r>
            <a:r>
              <a:rPr kumimoji="1" lang="zh-CN" altLang="en-US" dirty="0"/>
              <a:t>在类</a:t>
            </a:r>
            <a:r>
              <a:rPr kumimoji="1" lang="en" altLang="zh-CN" dirty="0"/>
              <a:t>Ship</a:t>
            </a:r>
            <a:r>
              <a:rPr kumimoji="1" lang="zh-CN" altLang="en-US" dirty="0"/>
              <a:t>和类</a:t>
            </a:r>
            <a:r>
              <a:rPr kumimoji="1" lang="en" altLang="zh-CN" dirty="0"/>
              <a:t>Car</a:t>
            </a:r>
            <a:r>
              <a:rPr kumimoji="1" lang="zh-CN" altLang="en-US" dirty="0"/>
              <a:t>中都实现了该</a:t>
            </a:r>
            <a:r>
              <a:rPr kumimoji="1" lang="en" altLang="zh-CN" dirty="0"/>
              <a:t>move()</a:t>
            </a:r>
            <a:r>
              <a:rPr kumimoji="1" lang="zh-CN" altLang="en-US" dirty="0"/>
              <a:t>操作，不过具体的实现细节将会不一样</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409802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 altLang="zh-CN" dirty="0"/>
              <a:t>A</a:t>
            </a:r>
            <a:r>
              <a:rPr kumimoji="1" lang="zh-CN" altLang="en-US" dirty="0"/>
              <a:t>使用到了另一个类</a:t>
            </a:r>
            <a:r>
              <a:rPr kumimoji="1" lang="en" altLang="zh-CN" dirty="0"/>
              <a:t>B</a:t>
            </a:r>
            <a:r>
              <a:rPr kumimoji="1" lang="zh-CN" altLang="en" dirty="0"/>
              <a:t>，</a:t>
            </a:r>
            <a:r>
              <a:rPr kumimoji="1" lang="zh-CN" altLang="en-US" dirty="0"/>
              <a:t>而这种使用关系是具有偶然性的、临时性的、非常弱的，但是</a:t>
            </a:r>
            <a:r>
              <a:rPr kumimoji="1" lang="en" altLang="zh-CN" dirty="0"/>
              <a:t>B</a:t>
            </a:r>
            <a:r>
              <a:rPr kumimoji="1" lang="zh-CN" altLang="en-US" dirty="0"/>
              <a:t>类的变化会影响到</a:t>
            </a:r>
            <a:r>
              <a:rPr kumimoji="1" lang="en" altLang="zh-CN" dirty="0"/>
              <a:t>A</a:t>
            </a:r>
            <a:r>
              <a:rPr kumimoji="1" lang="zh-CN" altLang="en"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 altLang="zh-CN" dirty="0"/>
              <a:t>B</a:t>
            </a:r>
            <a:r>
              <a:rPr kumimoji="1" lang="zh-CN" altLang="en-US" dirty="0"/>
              <a:t>作为参数被类</a:t>
            </a:r>
            <a:r>
              <a:rPr kumimoji="1" lang="en" altLang="zh-CN" dirty="0"/>
              <a:t>A</a:t>
            </a:r>
            <a:r>
              <a:rPr kumimoji="1" lang="zh-CN" altLang="en-US" dirty="0"/>
              <a:t>在某个</a:t>
            </a:r>
            <a:r>
              <a:rPr kumimoji="1" lang="en" altLang="zh-CN" dirty="0"/>
              <a:t>method</a:t>
            </a:r>
            <a:r>
              <a:rPr kumimoji="1" lang="zh-CN" altLang="en-US" dirty="0"/>
              <a:t>方法中使用；</a:t>
            </a:r>
          </a:p>
          <a:p>
            <a:r>
              <a:rPr kumimoji="1" lang="zh-CN" altLang="en-US" dirty="0"/>
              <a:t>在</a:t>
            </a:r>
            <a:r>
              <a:rPr kumimoji="1" lang="en"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 altLang="zh-CN" dirty="0"/>
              <a:t>Driver</a:t>
            </a:r>
            <a:r>
              <a:rPr kumimoji="1" lang="zh-CN" altLang="en-US" dirty="0"/>
              <a:t>类的</a:t>
            </a:r>
            <a:r>
              <a:rPr kumimoji="1" lang="en" altLang="zh-CN" dirty="0"/>
              <a:t>drive()</a:t>
            </a:r>
            <a:r>
              <a:rPr kumimoji="1" lang="zh-CN" altLang="en-US" dirty="0"/>
              <a:t>方法中将</a:t>
            </a:r>
            <a:r>
              <a:rPr kumimoji="1" lang="en" altLang="zh-CN" dirty="0"/>
              <a:t>Car</a:t>
            </a:r>
            <a:r>
              <a:rPr kumimoji="1" lang="zh-CN" altLang="en-US" dirty="0"/>
              <a:t>类型的对象</a:t>
            </a:r>
            <a:r>
              <a:rPr kumimoji="1" lang="en" altLang="zh-CN" dirty="0"/>
              <a:t>car</a:t>
            </a:r>
            <a:r>
              <a:rPr kumimoji="1" lang="zh-CN" altLang="en-US" dirty="0"/>
              <a:t>作为一个参数传递，以便在</a:t>
            </a:r>
            <a:r>
              <a:rPr kumimoji="1" lang="en" altLang="zh-CN" dirty="0"/>
              <a:t>drive()</a:t>
            </a:r>
            <a:r>
              <a:rPr kumimoji="1" lang="zh-CN" altLang="en-US" dirty="0"/>
              <a:t>方法中能够调用</a:t>
            </a:r>
            <a:r>
              <a:rPr kumimoji="1" lang="en" altLang="zh-CN" dirty="0"/>
              <a:t>car</a:t>
            </a:r>
            <a:r>
              <a:rPr kumimoji="1" lang="zh-CN" altLang="en-US" dirty="0"/>
              <a:t>的</a:t>
            </a:r>
            <a:r>
              <a:rPr kumimoji="1" lang="en" altLang="zh-CN" dirty="0"/>
              <a:t>move()</a:t>
            </a:r>
            <a:r>
              <a:rPr kumimoji="1" lang="zh-CN" altLang="en-US" dirty="0"/>
              <a:t>方法，且驾驶员的</a:t>
            </a:r>
            <a:r>
              <a:rPr kumimoji="1" lang="en" altLang="zh-CN" dirty="0"/>
              <a:t>drive()</a:t>
            </a:r>
            <a:r>
              <a:rPr kumimoji="1" lang="zh-CN" altLang="en-US" dirty="0"/>
              <a:t>方法依赖车的</a:t>
            </a:r>
            <a:r>
              <a:rPr kumimoji="1" lang="en" altLang="zh-CN" dirty="0"/>
              <a:t>move()</a:t>
            </a:r>
            <a:r>
              <a:rPr kumimoji="1" lang="zh-CN" altLang="en-US" dirty="0"/>
              <a:t>方法，</a:t>
            </a:r>
            <a:endParaRPr kumimoji="1" lang="en-US" altLang="zh-CN" dirty="0"/>
          </a:p>
          <a:p>
            <a:r>
              <a:rPr kumimoji="1" lang="zh-CN" altLang="en-US" dirty="0"/>
              <a:t>因此类</a:t>
            </a:r>
            <a:r>
              <a:rPr kumimoji="1" lang="en" altLang="zh-CN" dirty="0"/>
              <a:t>Driver</a:t>
            </a:r>
            <a:r>
              <a:rPr kumimoji="1" lang="zh-CN" altLang="en-US" dirty="0"/>
              <a:t>依赖类</a:t>
            </a:r>
            <a:r>
              <a:rPr kumimoji="1" lang="en" altLang="zh-CN" dirty="0"/>
              <a:t>Car</a:t>
            </a:r>
            <a:r>
              <a:rPr kumimoji="1" lang="zh-CN" altLang="en"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50</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 altLang="zh-CN" dirty="0"/>
              <a:t>A</a:t>
            </a:r>
            <a:r>
              <a:rPr kumimoji="1" lang="zh-CN" altLang="en-US" dirty="0"/>
              <a:t>使用到了另一个类</a:t>
            </a:r>
            <a:r>
              <a:rPr kumimoji="1" lang="en" altLang="zh-CN" dirty="0"/>
              <a:t>B</a:t>
            </a:r>
            <a:r>
              <a:rPr kumimoji="1" lang="zh-CN" altLang="en" dirty="0"/>
              <a:t>，</a:t>
            </a:r>
            <a:r>
              <a:rPr kumimoji="1" lang="zh-CN" altLang="en-US" dirty="0"/>
              <a:t>而这种使用关系是具有偶然性的、临时性的、非常弱的，但是</a:t>
            </a:r>
            <a:r>
              <a:rPr kumimoji="1" lang="en" altLang="zh-CN" dirty="0"/>
              <a:t>B</a:t>
            </a:r>
            <a:r>
              <a:rPr kumimoji="1" lang="zh-CN" altLang="en-US" dirty="0"/>
              <a:t>类的变化会影响到</a:t>
            </a:r>
            <a:r>
              <a:rPr kumimoji="1" lang="en" altLang="zh-CN" dirty="0"/>
              <a:t>A</a:t>
            </a:r>
            <a:r>
              <a:rPr kumimoji="1" lang="zh-CN" altLang="en"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 altLang="zh-CN" dirty="0"/>
              <a:t>B</a:t>
            </a:r>
            <a:r>
              <a:rPr kumimoji="1" lang="zh-CN" altLang="en-US" dirty="0"/>
              <a:t>作为参数被类</a:t>
            </a:r>
            <a:r>
              <a:rPr kumimoji="1" lang="en" altLang="zh-CN" dirty="0"/>
              <a:t>A</a:t>
            </a:r>
            <a:r>
              <a:rPr kumimoji="1" lang="zh-CN" altLang="en-US" dirty="0"/>
              <a:t>在某个</a:t>
            </a:r>
            <a:r>
              <a:rPr kumimoji="1" lang="en" altLang="zh-CN" dirty="0"/>
              <a:t>method</a:t>
            </a:r>
            <a:r>
              <a:rPr kumimoji="1" lang="zh-CN" altLang="en-US" dirty="0"/>
              <a:t>方法中使用；</a:t>
            </a:r>
          </a:p>
          <a:p>
            <a:r>
              <a:rPr kumimoji="1" lang="zh-CN" altLang="en-US" dirty="0"/>
              <a:t>在</a:t>
            </a:r>
            <a:r>
              <a:rPr kumimoji="1" lang="en"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 altLang="zh-CN" dirty="0"/>
              <a:t>Driver</a:t>
            </a:r>
            <a:r>
              <a:rPr kumimoji="1" lang="zh-CN" altLang="en-US" dirty="0"/>
              <a:t>类的</a:t>
            </a:r>
            <a:r>
              <a:rPr kumimoji="1" lang="en" altLang="zh-CN" dirty="0"/>
              <a:t>drive()</a:t>
            </a:r>
            <a:r>
              <a:rPr kumimoji="1" lang="zh-CN" altLang="en-US" dirty="0"/>
              <a:t>方法中将</a:t>
            </a:r>
            <a:r>
              <a:rPr kumimoji="1" lang="en" altLang="zh-CN" dirty="0"/>
              <a:t>Car</a:t>
            </a:r>
            <a:r>
              <a:rPr kumimoji="1" lang="zh-CN" altLang="en-US" dirty="0"/>
              <a:t>类型的对象</a:t>
            </a:r>
            <a:r>
              <a:rPr kumimoji="1" lang="en" altLang="zh-CN" dirty="0"/>
              <a:t>car</a:t>
            </a:r>
            <a:r>
              <a:rPr kumimoji="1" lang="zh-CN" altLang="en-US" dirty="0"/>
              <a:t>作为一个参数传递，以便在</a:t>
            </a:r>
            <a:r>
              <a:rPr kumimoji="1" lang="en" altLang="zh-CN" dirty="0"/>
              <a:t>drive()</a:t>
            </a:r>
            <a:r>
              <a:rPr kumimoji="1" lang="zh-CN" altLang="en-US" dirty="0"/>
              <a:t>方法中能够调用</a:t>
            </a:r>
            <a:r>
              <a:rPr kumimoji="1" lang="en" altLang="zh-CN" dirty="0"/>
              <a:t>car</a:t>
            </a:r>
            <a:r>
              <a:rPr kumimoji="1" lang="zh-CN" altLang="en-US" dirty="0"/>
              <a:t>的</a:t>
            </a:r>
            <a:r>
              <a:rPr kumimoji="1" lang="en" altLang="zh-CN" dirty="0"/>
              <a:t>move()</a:t>
            </a:r>
            <a:r>
              <a:rPr kumimoji="1" lang="zh-CN" altLang="en-US" dirty="0"/>
              <a:t>方法，且驾驶员的</a:t>
            </a:r>
            <a:r>
              <a:rPr kumimoji="1" lang="en" altLang="zh-CN" dirty="0"/>
              <a:t>drive()</a:t>
            </a:r>
            <a:r>
              <a:rPr kumimoji="1" lang="zh-CN" altLang="en-US" dirty="0"/>
              <a:t>方法依赖车的</a:t>
            </a:r>
            <a:r>
              <a:rPr kumimoji="1" lang="en" altLang="zh-CN" dirty="0"/>
              <a:t>move()</a:t>
            </a:r>
            <a:r>
              <a:rPr kumimoji="1" lang="zh-CN" altLang="en-US" dirty="0"/>
              <a:t>方法，</a:t>
            </a:r>
            <a:endParaRPr kumimoji="1" lang="en-US" altLang="zh-CN" dirty="0"/>
          </a:p>
          <a:p>
            <a:r>
              <a:rPr kumimoji="1" lang="zh-CN" altLang="en-US" dirty="0"/>
              <a:t>因此类</a:t>
            </a:r>
            <a:r>
              <a:rPr kumimoji="1" lang="en" altLang="zh-CN" dirty="0"/>
              <a:t>Driver</a:t>
            </a:r>
            <a:r>
              <a:rPr kumimoji="1" lang="zh-CN" altLang="en-US" dirty="0"/>
              <a:t>依赖类</a:t>
            </a:r>
            <a:r>
              <a:rPr kumimoji="1" lang="en" altLang="zh-CN" dirty="0"/>
              <a:t>Car</a:t>
            </a:r>
            <a:r>
              <a:rPr kumimoji="1" lang="zh-CN" altLang="en"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51</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 altLang="zh-CN" dirty="0"/>
              <a:t>A</a:t>
            </a:r>
            <a:r>
              <a:rPr kumimoji="1" lang="zh-CN" altLang="en-US" dirty="0"/>
              <a:t>使用到了另一个类</a:t>
            </a:r>
            <a:r>
              <a:rPr kumimoji="1" lang="en" altLang="zh-CN" dirty="0"/>
              <a:t>B</a:t>
            </a:r>
            <a:r>
              <a:rPr kumimoji="1" lang="zh-CN" altLang="en" dirty="0"/>
              <a:t>，</a:t>
            </a:r>
            <a:r>
              <a:rPr kumimoji="1" lang="zh-CN" altLang="en-US" dirty="0"/>
              <a:t>而这种使用关系是具有偶然性的、临时性的、非常弱的，但是</a:t>
            </a:r>
            <a:r>
              <a:rPr kumimoji="1" lang="en" altLang="zh-CN" dirty="0"/>
              <a:t>B</a:t>
            </a:r>
            <a:r>
              <a:rPr kumimoji="1" lang="zh-CN" altLang="en-US" dirty="0"/>
              <a:t>类的变化会影响到</a:t>
            </a:r>
            <a:r>
              <a:rPr kumimoji="1" lang="en" altLang="zh-CN" dirty="0"/>
              <a:t>A</a:t>
            </a:r>
            <a:r>
              <a:rPr kumimoji="1" lang="zh-CN" altLang="en"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 altLang="zh-CN" dirty="0"/>
              <a:t>B</a:t>
            </a:r>
            <a:r>
              <a:rPr kumimoji="1" lang="zh-CN" altLang="en-US" dirty="0"/>
              <a:t>作为参数被类</a:t>
            </a:r>
            <a:r>
              <a:rPr kumimoji="1" lang="en" altLang="zh-CN" dirty="0"/>
              <a:t>A</a:t>
            </a:r>
            <a:r>
              <a:rPr kumimoji="1" lang="zh-CN" altLang="en-US" dirty="0"/>
              <a:t>在某个</a:t>
            </a:r>
            <a:r>
              <a:rPr kumimoji="1" lang="en" altLang="zh-CN" dirty="0"/>
              <a:t>method</a:t>
            </a:r>
            <a:r>
              <a:rPr kumimoji="1" lang="zh-CN" altLang="en-US" dirty="0"/>
              <a:t>方法中使用；</a:t>
            </a:r>
          </a:p>
          <a:p>
            <a:r>
              <a:rPr kumimoji="1" lang="zh-CN" altLang="en-US" dirty="0"/>
              <a:t>在</a:t>
            </a:r>
            <a:r>
              <a:rPr kumimoji="1" lang="en"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 altLang="zh-CN" dirty="0"/>
              <a:t>Driver</a:t>
            </a:r>
            <a:r>
              <a:rPr kumimoji="1" lang="zh-CN" altLang="en-US" dirty="0"/>
              <a:t>类的</a:t>
            </a:r>
            <a:r>
              <a:rPr kumimoji="1" lang="en" altLang="zh-CN" dirty="0"/>
              <a:t>drive()</a:t>
            </a:r>
            <a:r>
              <a:rPr kumimoji="1" lang="zh-CN" altLang="en-US" dirty="0"/>
              <a:t>方法中将</a:t>
            </a:r>
            <a:r>
              <a:rPr kumimoji="1" lang="en" altLang="zh-CN" dirty="0"/>
              <a:t>Car</a:t>
            </a:r>
            <a:r>
              <a:rPr kumimoji="1" lang="zh-CN" altLang="en-US" dirty="0"/>
              <a:t>类型的对象</a:t>
            </a:r>
            <a:r>
              <a:rPr kumimoji="1" lang="en" altLang="zh-CN" dirty="0"/>
              <a:t>car</a:t>
            </a:r>
            <a:r>
              <a:rPr kumimoji="1" lang="zh-CN" altLang="en-US" dirty="0"/>
              <a:t>作为一个参数传递，以便在</a:t>
            </a:r>
            <a:r>
              <a:rPr kumimoji="1" lang="en" altLang="zh-CN" dirty="0"/>
              <a:t>drive()</a:t>
            </a:r>
            <a:r>
              <a:rPr kumimoji="1" lang="zh-CN" altLang="en-US" dirty="0"/>
              <a:t>方法中能够调用</a:t>
            </a:r>
            <a:r>
              <a:rPr kumimoji="1" lang="en" altLang="zh-CN" dirty="0"/>
              <a:t>car</a:t>
            </a:r>
            <a:r>
              <a:rPr kumimoji="1" lang="zh-CN" altLang="en-US" dirty="0"/>
              <a:t>的</a:t>
            </a:r>
            <a:r>
              <a:rPr kumimoji="1" lang="en" altLang="zh-CN" dirty="0"/>
              <a:t>move()</a:t>
            </a:r>
            <a:r>
              <a:rPr kumimoji="1" lang="zh-CN" altLang="en-US" dirty="0"/>
              <a:t>方法，且驾驶员的</a:t>
            </a:r>
            <a:r>
              <a:rPr kumimoji="1" lang="en" altLang="zh-CN" dirty="0"/>
              <a:t>drive()</a:t>
            </a:r>
            <a:r>
              <a:rPr kumimoji="1" lang="zh-CN" altLang="en-US" dirty="0"/>
              <a:t>方法依赖车的</a:t>
            </a:r>
            <a:r>
              <a:rPr kumimoji="1" lang="en" altLang="zh-CN" dirty="0"/>
              <a:t>move()</a:t>
            </a:r>
            <a:r>
              <a:rPr kumimoji="1" lang="zh-CN" altLang="en-US" dirty="0"/>
              <a:t>方法，</a:t>
            </a:r>
            <a:endParaRPr kumimoji="1" lang="en-US" altLang="zh-CN" dirty="0"/>
          </a:p>
          <a:p>
            <a:r>
              <a:rPr kumimoji="1" lang="zh-CN" altLang="en-US" dirty="0"/>
              <a:t>因此类</a:t>
            </a:r>
            <a:r>
              <a:rPr kumimoji="1" lang="en" altLang="zh-CN" dirty="0"/>
              <a:t>Driver</a:t>
            </a:r>
            <a:r>
              <a:rPr kumimoji="1" lang="zh-CN" altLang="en-US" dirty="0"/>
              <a:t>依赖类</a:t>
            </a:r>
            <a:r>
              <a:rPr kumimoji="1" lang="en" altLang="zh-CN" dirty="0"/>
              <a:t>Car</a:t>
            </a:r>
            <a:r>
              <a:rPr kumimoji="1" lang="zh-CN" altLang="en"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我们为什么需要学</a:t>
            </a:r>
            <a:r>
              <a:rPr kumimoji="1" lang="en-US" altLang="zh-CN" dirty="0"/>
              <a:t>UML</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33333"/>
                </a:solidFill>
                <a:latin typeface="verdana" panose="020B0604030504040204" pitchFamily="34" charset="0"/>
              </a:rPr>
              <a:t>UML</a:t>
            </a:r>
            <a:r>
              <a:rPr lang="zh-CN" altLang="en-US" dirty="0">
                <a:solidFill>
                  <a:srgbClr val="333333"/>
                </a:solidFill>
                <a:latin typeface="宋体" panose="02010600030101010101" pitchFamily="2" charset="-122"/>
                <a:ea typeface="宋体" panose="02010600030101010101" pitchFamily="2" charset="-122"/>
              </a:rPr>
              <a:t>对软件密集型系统中的制品进行可视化、详述、构造和文档化。制品</a:t>
            </a:r>
            <a:r>
              <a:rPr lang="en-US" altLang="zh-CN" dirty="0">
                <a:solidFill>
                  <a:srgbClr val="333333"/>
                </a:solidFill>
                <a:latin typeface="verdana" panose="020B0604030504040204" pitchFamily="34" charset="0"/>
              </a:rPr>
              <a:t>{</a:t>
            </a:r>
            <a:r>
              <a:rPr lang="en" altLang="zh-CN" dirty="0">
                <a:solidFill>
                  <a:srgbClr val="333333"/>
                </a:solidFill>
                <a:latin typeface="verdana" panose="020B0604030504040204" pitchFamily="34" charset="0"/>
              </a:rPr>
              <a:t>Artifact}</a:t>
            </a:r>
            <a:r>
              <a:rPr lang="zh-CN" altLang="en-US" dirty="0">
                <a:solidFill>
                  <a:srgbClr val="333333"/>
                </a:solidFill>
                <a:latin typeface="宋体" panose="02010600030101010101" pitchFamily="2" charset="-122"/>
                <a:ea typeface="宋体" panose="02010600030101010101" pitchFamily="2" charset="-122"/>
              </a:rPr>
              <a:t>是指软件开发过程中产生的各种各样的产物，如模型、源代码、测试用例等。</a:t>
            </a:r>
            <a:endParaRPr lang="en-US" altLang="zh-CN" dirty="0">
              <a:solidFill>
                <a:srgbClr val="333333"/>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的好处在于使用</a:t>
            </a: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可以达成下面这些目的</a:t>
            </a:r>
            <a:endParaRPr lang="en-US" altLang="zh-CN" dirty="0">
              <a:solidFill>
                <a:srgbClr val="333333"/>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verdana" panose="020B0604030504040204" pitchFamily="34" charset="0"/>
              </a:rPr>
              <a:t>（按照</a:t>
            </a:r>
            <a:r>
              <a:rPr lang="en-US" altLang="zh-CN" dirty="0">
                <a:solidFill>
                  <a:srgbClr val="333333"/>
                </a:solidFill>
                <a:latin typeface="verdana" panose="020B0604030504040204" pitchFamily="34" charset="0"/>
              </a:rPr>
              <a:t>ppt</a:t>
            </a:r>
            <a:r>
              <a:rPr lang="zh-CN" altLang="en-US" dirty="0">
                <a:solidFill>
                  <a:srgbClr val="333333"/>
                </a:solidFill>
                <a:latin typeface="verdana" panose="020B0604030504040204" pitchFamily="34" charset="0"/>
              </a:rPr>
              <a:t>上讲即可）</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22555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 altLang="zh-CN" dirty="0"/>
              <a:t>UML</a:t>
            </a:r>
            <a:r>
              <a:rPr kumimoji="1" lang="zh-CN" altLang="en-US" dirty="0"/>
              <a:t>建立的软件系统模型可以用</a:t>
            </a:r>
            <a:r>
              <a:rPr kumimoji="1" lang="en" altLang="zh-CN" dirty="0"/>
              <a:t>Java</a:t>
            </a:r>
            <a:r>
              <a:rPr kumimoji="1" lang="zh-CN" altLang="en" dirty="0"/>
              <a:t>、</a:t>
            </a:r>
            <a:r>
              <a:rPr kumimoji="1" lang="en" altLang="zh-CN" dirty="0"/>
              <a:t>VC++</a:t>
            </a:r>
            <a:r>
              <a:rPr kumimoji="1" lang="zh-CN" altLang="en" dirty="0"/>
              <a:t>、</a:t>
            </a:r>
            <a:r>
              <a:rPr kumimoji="1" lang="en"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 altLang="zh-CN" dirty="0"/>
              <a:t>UML</a:t>
            </a:r>
            <a:r>
              <a:rPr kumimoji="1" lang="zh-CN" altLang="en-US" dirty="0"/>
              <a:t>图形结构清晰，建模简洁明了，容易掌握使用。</a:t>
            </a:r>
          </a:p>
          <a:p>
            <a:r>
              <a:rPr kumimoji="1" lang="zh-CN" altLang="en-US" dirty="0"/>
              <a:t>　　使用</a:t>
            </a:r>
            <a:r>
              <a:rPr kumimoji="1" lang="en" altLang="zh-CN" dirty="0"/>
              <a:t>UML</a:t>
            </a:r>
            <a:r>
              <a:rPr kumimoji="1" lang="zh-CN" altLang="en-US" dirty="0"/>
              <a:t>进行系统分析和设计，可以加速开发进程，提高代码质量，支持动态的业务需求。</a:t>
            </a:r>
            <a:r>
              <a:rPr kumimoji="1" lang="en"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210000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照</a:t>
            </a:r>
            <a:r>
              <a:rPr kumimoji="1" lang="en-US" altLang="zh-CN" dirty="0"/>
              <a:t>ppt</a:t>
            </a:r>
            <a:r>
              <a:rPr kumimoji="1" lang="zh-CN" altLang="en-US" dirty="0"/>
              <a:t>讲即可</a:t>
            </a:r>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29</a:t>
            </a:fld>
            <a:endParaRPr kumimoji="1" lang="zh-CN" altLang="en-US"/>
          </a:p>
        </p:txBody>
      </p:sp>
    </p:spTree>
    <p:extLst>
      <p:ext uri="{BB962C8B-B14F-4D97-AF65-F5344CB8AC3E}">
        <p14:creationId xmlns:p14="http://schemas.microsoft.com/office/powerpoint/2010/main" val="91972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中，关联关系通常又包含如下几种形式：</a:t>
            </a:r>
          </a:p>
          <a:p>
            <a:r>
              <a:rPr lang="en-US" altLang="zh-CN" sz="1200" b="1" i="0" u="none" strike="noStrike" kern="1200" dirty="0">
                <a:solidFill>
                  <a:schemeClr val="tx1"/>
                </a:solidFill>
                <a:effectLst/>
                <a:latin typeface="+mn-lt"/>
                <a:ea typeface="+mn-ea"/>
                <a:cs typeface="+mn-cs"/>
              </a:rPr>
              <a:t>(1) </a:t>
            </a:r>
            <a:r>
              <a:rPr lang="zh-CN" altLang="en-US" sz="1200" b="1" i="0" u="none" strike="noStrike" kern="1200" dirty="0">
                <a:solidFill>
                  <a:schemeClr val="tx1"/>
                </a:solidFill>
                <a:effectLst/>
                <a:latin typeface="+mn-lt"/>
                <a:ea typeface="+mn-ea"/>
                <a:cs typeface="+mn-cs"/>
              </a:rPr>
              <a:t>双向关联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默认情况下，关联是双向的。例如：顾客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购买商品</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并拥有商品，反之，卖出的商品总有某个顾客与之相关联。因此，</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类和</a:t>
            </a:r>
            <a:r>
              <a:rPr lang="en"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类之间具有双向关联关系，如图所示：</a:t>
            </a:r>
          </a:p>
          <a:p>
            <a:r>
              <a:rPr lang="en-US" altLang="zh-CN" sz="1200" b="1" i="0" u="none" strike="noStrike" kern="1200" dirty="0">
                <a:solidFill>
                  <a:schemeClr val="tx1"/>
                </a:solidFill>
                <a:effectLst/>
                <a:latin typeface="+mn-lt"/>
                <a:ea typeface="+mn-ea"/>
                <a:cs typeface="+mn-cs"/>
              </a:rPr>
              <a:t>(2) </a:t>
            </a:r>
            <a:r>
              <a:rPr lang="zh-CN" altLang="en-US" sz="1200" b="1" i="0" u="none" strike="noStrike" kern="1200" dirty="0">
                <a:solidFill>
                  <a:schemeClr val="tx1"/>
                </a:solidFill>
                <a:effectLst/>
                <a:latin typeface="+mn-lt"/>
                <a:ea typeface="+mn-ea"/>
                <a:cs typeface="+mn-cs"/>
              </a:rPr>
              <a:t>单向关联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类的关联关系也可以是单向的，单向关联用带箭头的实线表示。例如：顾客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拥有地址</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Address)</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则</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类与</a:t>
            </a:r>
            <a:r>
              <a:rPr lang="en" altLang="zh-CN" sz="1200" b="0" i="0" u="none" strike="noStrike" kern="1200" dirty="0">
                <a:solidFill>
                  <a:schemeClr val="tx1"/>
                </a:solidFill>
                <a:effectLst/>
                <a:latin typeface="+mn-lt"/>
                <a:ea typeface="+mn-ea"/>
                <a:cs typeface="+mn-cs"/>
              </a:rPr>
              <a:t>Address</a:t>
            </a:r>
            <a:r>
              <a:rPr lang="zh-CN" altLang="en-US" sz="1200" b="0" i="0" u="none" strike="noStrike" kern="1200" dirty="0">
                <a:solidFill>
                  <a:schemeClr val="tx1"/>
                </a:solidFill>
                <a:effectLst/>
                <a:latin typeface="+mn-lt"/>
                <a:ea typeface="+mn-ea"/>
                <a:cs typeface="+mn-cs"/>
              </a:rPr>
              <a:t>类具有单向关联关系，如图所示：</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217651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Button)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4006479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 altLang="zh-CN" dirty="0"/>
              <a:t>A</a:t>
            </a:r>
            <a:r>
              <a:rPr kumimoji="1" lang="zh-CN" altLang="en-US" dirty="0"/>
              <a:t>使用到了另一个类</a:t>
            </a:r>
            <a:r>
              <a:rPr kumimoji="1" lang="en" altLang="zh-CN" dirty="0"/>
              <a:t>B</a:t>
            </a:r>
            <a:r>
              <a:rPr kumimoji="1" lang="zh-CN" altLang="en" dirty="0"/>
              <a:t>，</a:t>
            </a:r>
            <a:r>
              <a:rPr kumimoji="1" lang="zh-CN" altLang="en-US" dirty="0"/>
              <a:t>而这种使用关系是具有偶然性的、临时性的、非常弱的，但是</a:t>
            </a:r>
            <a:r>
              <a:rPr kumimoji="1" lang="en" altLang="zh-CN" dirty="0"/>
              <a:t>B</a:t>
            </a:r>
            <a:r>
              <a:rPr kumimoji="1" lang="zh-CN" altLang="en-US" dirty="0"/>
              <a:t>类的变化会影响到</a:t>
            </a:r>
            <a:r>
              <a:rPr kumimoji="1" lang="en" altLang="zh-CN" dirty="0"/>
              <a:t>A</a:t>
            </a:r>
            <a:r>
              <a:rPr kumimoji="1" lang="zh-CN" altLang="en"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 altLang="zh-CN" dirty="0"/>
              <a:t>B</a:t>
            </a:r>
            <a:r>
              <a:rPr kumimoji="1" lang="zh-CN" altLang="en-US" dirty="0"/>
              <a:t>作为参数被类</a:t>
            </a:r>
            <a:r>
              <a:rPr kumimoji="1" lang="en" altLang="zh-CN" dirty="0"/>
              <a:t>A</a:t>
            </a:r>
            <a:r>
              <a:rPr kumimoji="1" lang="zh-CN" altLang="en-US" dirty="0"/>
              <a:t>在某个</a:t>
            </a:r>
            <a:r>
              <a:rPr kumimoji="1" lang="en" altLang="zh-CN" dirty="0"/>
              <a:t>method</a:t>
            </a:r>
            <a:r>
              <a:rPr kumimoji="1" lang="zh-CN" altLang="en-US" dirty="0"/>
              <a:t>方法中使用；</a:t>
            </a:r>
          </a:p>
          <a:p>
            <a:r>
              <a:rPr kumimoji="1" lang="zh-CN" altLang="en-US" dirty="0"/>
              <a:t>在</a:t>
            </a:r>
            <a:r>
              <a:rPr kumimoji="1" lang="en"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 altLang="zh-CN" dirty="0"/>
              <a:t>Driver</a:t>
            </a:r>
            <a:r>
              <a:rPr kumimoji="1" lang="zh-CN" altLang="en-US" dirty="0"/>
              <a:t>类的</a:t>
            </a:r>
            <a:r>
              <a:rPr kumimoji="1" lang="en" altLang="zh-CN" dirty="0"/>
              <a:t>drive()</a:t>
            </a:r>
            <a:r>
              <a:rPr kumimoji="1" lang="zh-CN" altLang="en-US" dirty="0"/>
              <a:t>方法中将</a:t>
            </a:r>
            <a:r>
              <a:rPr kumimoji="1" lang="en" altLang="zh-CN" dirty="0"/>
              <a:t>Car</a:t>
            </a:r>
            <a:r>
              <a:rPr kumimoji="1" lang="zh-CN" altLang="en-US" dirty="0"/>
              <a:t>类型的对象</a:t>
            </a:r>
            <a:r>
              <a:rPr kumimoji="1" lang="en" altLang="zh-CN" dirty="0"/>
              <a:t>car</a:t>
            </a:r>
            <a:r>
              <a:rPr kumimoji="1" lang="zh-CN" altLang="en-US" dirty="0"/>
              <a:t>作为一个参数传递，以便在</a:t>
            </a:r>
            <a:r>
              <a:rPr kumimoji="1" lang="en" altLang="zh-CN" dirty="0"/>
              <a:t>drive()</a:t>
            </a:r>
            <a:r>
              <a:rPr kumimoji="1" lang="zh-CN" altLang="en-US" dirty="0"/>
              <a:t>方法中能够调用</a:t>
            </a:r>
            <a:r>
              <a:rPr kumimoji="1" lang="en" altLang="zh-CN" dirty="0"/>
              <a:t>car</a:t>
            </a:r>
            <a:r>
              <a:rPr kumimoji="1" lang="zh-CN" altLang="en-US" dirty="0"/>
              <a:t>的</a:t>
            </a:r>
            <a:r>
              <a:rPr kumimoji="1" lang="en" altLang="zh-CN" dirty="0"/>
              <a:t>move()</a:t>
            </a:r>
            <a:r>
              <a:rPr kumimoji="1" lang="zh-CN" altLang="en-US" dirty="0"/>
              <a:t>方法，且驾驶员的</a:t>
            </a:r>
            <a:r>
              <a:rPr kumimoji="1" lang="en" altLang="zh-CN" dirty="0"/>
              <a:t>drive()</a:t>
            </a:r>
            <a:r>
              <a:rPr kumimoji="1" lang="zh-CN" altLang="en-US" dirty="0"/>
              <a:t>方法依赖车的</a:t>
            </a:r>
            <a:r>
              <a:rPr kumimoji="1" lang="en" altLang="zh-CN" dirty="0"/>
              <a:t>move()</a:t>
            </a:r>
            <a:r>
              <a:rPr kumimoji="1" lang="zh-CN" altLang="en-US" dirty="0"/>
              <a:t>方法，</a:t>
            </a:r>
            <a:endParaRPr kumimoji="1" lang="en-US" altLang="zh-CN" dirty="0"/>
          </a:p>
          <a:p>
            <a:r>
              <a:rPr kumimoji="1" lang="zh-CN" altLang="en-US" dirty="0"/>
              <a:t>因此类</a:t>
            </a:r>
            <a:r>
              <a:rPr kumimoji="1" lang="en" altLang="zh-CN" dirty="0"/>
              <a:t>Driver</a:t>
            </a:r>
            <a:r>
              <a:rPr kumimoji="1" lang="zh-CN" altLang="en-US" dirty="0"/>
              <a:t>依赖类</a:t>
            </a:r>
            <a:r>
              <a:rPr kumimoji="1" lang="en" altLang="zh-CN" dirty="0"/>
              <a:t>Car</a:t>
            </a:r>
            <a:r>
              <a:rPr kumimoji="1" lang="zh-CN" altLang="en"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泛化</a:t>
            </a:r>
            <a:r>
              <a:rPr kumimoji="1" lang="en-US" altLang="zh-CN" dirty="0"/>
              <a:t>(</a:t>
            </a:r>
            <a:r>
              <a:rPr kumimoji="1" lang="en" altLang="zh-CN" dirty="0"/>
              <a:t>Generalization)</a:t>
            </a:r>
            <a:r>
              <a:rPr kumimoji="1" lang="zh-CN" altLang="en-US" dirty="0"/>
              <a:t>关系也就是继承关系，用于描述父类与子类之间的关系，父类又称作基类或超类，子类又称作派生类。</a:t>
            </a:r>
            <a:endParaRPr kumimoji="1" lang="en-US" altLang="zh-CN" dirty="0"/>
          </a:p>
          <a:p>
            <a:r>
              <a:rPr kumimoji="1" lang="zh-CN" altLang="en-US" dirty="0"/>
              <a:t>在</a:t>
            </a:r>
            <a:r>
              <a:rPr kumimoji="1" lang="en" altLang="zh-CN" dirty="0"/>
              <a:t>UML</a:t>
            </a:r>
            <a:r>
              <a:rPr kumimoji="1" lang="zh-CN" altLang="en-US" dirty="0"/>
              <a:t>中，泛化关系用带空心三角形的直线来表示。在代码实现时，我们使用面向对象的继承机制来实现泛化关系，</a:t>
            </a:r>
            <a:endParaRPr kumimoji="1" lang="en-US" altLang="zh-CN" dirty="0"/>
          </a:p>
          <a:p>
            <a:r>
              <a:rPr kumimoji="1" lang="zh-CN" altLang="en-US" dirty="0"/>
              <a:t>如在</a:t>
            </a:r>
            <a:r>
              <a:rPr kumimoji="1" lang="en" altLang="zh-CN" dirty="0"/>
              <a:t>Java</a:t>
            </a:r>
            <a:r>
              <a:rPr kumimoji="1" lang="zh-CN" altLang="en-US" dirty="0"/>
              <a:t>语言中使用</a:t>
            </a:r>
            <a:r>
              <a:rPr kumimoji="1" lang="en" altLang="zh-CN" dirty="0"/>
              <a:t>extends</a:t>
            </a:r>
            <a:r>
              <a:rPr kumimoji="1" lang="zh-CN" altLang="en-US" dirty="0"/>
              <a:t>关键字、在</a:t>
            </a:r>
            <a:r>
              <a:rPr kumimoji="1" lang="en" altLang="zh-CN" dirty="0"/>
              <a:t>C++/C#</a:t>
            </a:r>
            <a:r>
              <a:rPr kumimoji="1" lang="zh-CN" altLang="en-US" dirty="0"/>
              <a:t>中使用冒号“：”来实现。例如：</a:t>
            </a:r>
            <a:r>
              <a:rPr kumimoji="1" lang="en" altLang="zh-CN" dirty="0"/>
              <a:t>Student</a:t>
            </a:r>
            <a:r>
              <a:rPr kumimoji="1" lang="zh-CN" altLang="en-US" dirty="0"/>
              <a:t>类和</a:t>
            </a:r>
            <a:r>
              <a:rPr kumimoji="1" lang="en" altLang="zh-CN" dirty="0"/>
              <a:t>Teacher</a:t>
            </a:r>
            <a:r>
              <a:rPr kumimoji="1" lang="zh-CN" altLang="en-US" dirty="0"/>
              <a:t>类都是</a:t>
            </a:r>
            <a:r>
              <a:rPr kumimoji="1" lang="en" altLang="zh-CN" dirty="0"/>
              <a:t>Person</a:t>
            </a:r>
            <a:r>
              <a:rPr kumimoji="1" lang="zh-CN" altLang="en-US" dirty="0"/>
              <a:t>类的子类，</a:t>
            </a:r>
            <a:endParaRPr kumimoji="1" lang="en-US" altLang="zh-CN" dirty="0"/>
          </a:p>
          <a:p>
            <a:r>
              <a:rPr kumimoji="1" lang="en" altLang="zh-CN" dirty="0"/>
              <a:t>Student</a:t>
            </a:r>
            <a:r>
              <a:rPr kumimoji="1" lang="zh-CN" altLang="en-US" dirty="0"/>
              <a:t>类和</a:t>
            </a:r>
            <a:r>
              <a:rPr kumimoji="1" lang="en" altLang="zh-CN" dirty="0"/>
              <a:t>Teacher</a:t>
            </a:r>
            <a:r>
              <a:rPr kumimoji="1" lang="zh-CN" altLang="en-US" dirty="0"/>
              <a:t>类继承了</a:t>
            </a:r>
            <a:r>
              <a:rPr kumimoji="1" lang="en" altLang="zh-CN" dirty="0"/>
              <a:t>Person</a:t>
            </a:r>
            <a:r>
              <a:rPr kumimoji="1" lang="zh-CN" altLang="en-US" dirty="0"/>
              <a:t>类的属性和方法，</a:t>
            </a:r>
            <a:r>
              <a:rPr kumimoji="1" lang="en" altLang="zh-CN" dirty="0"/>
              <a:t>Person</a:t>
            </a:r>
            <a:r>
              <a:rPr kumimoji="1" lang="zh-CN" altLang="en-US" dirty="0"/>
              <a:t>类的属性包含姓名</a:t>
            </a:r>
            <a:r>
              <a:rPr kumimoji="1" lang="en-US" altLang="zh-CN" dirty="0"/>
              <a:t>(</a:t>
            </a:r>
            <a:r>
              <a:rPr kumimoji="1" lang="en" altLang="zh-CN" dirty="0"/>
              <a:t>name)</a:t>
            </a:r>
            <a:r>
              <a:rPr kumimoji="1" lang="zh-CN" altLang="en-US" dirty="0"/>
              <a:t>和年龄</a:t>
            </a:r>
            <a:r>
              <a:rPr kumimoji="1" lang="en-US" altLang="zh-CN" dirty="0"/>
              <a:t>(</a:t>
            </a:r>
            <a:r>
              <a:rPr kumimoji="1" lang="en" altLang="zh-CN" dirty="0"/>
              <a:t>age)</a:t>
            </a:r>
            <a:r>
              <a:rPr kumimoji="1" lang="zh-CN" altLang="en" dirty="0"/>
              <a:t>，</a:t>
            </a:r>
            <a:r>
              <a:rPr kumimoji="1" lang="zh-CN" altLang="en-US" dirty="0"/>
              <a:t>每一个</a:t>
            </a:r>
            <a:r>
              <a:rPr kumimoji="1" lang="en" altLang="zh-CN" dirty="0"/>
              <a:t>Student</a:t>
            </a:r>
            <a:r>
              <a:rPr kumimoji="1" lang="zh-CN" altLang="en-US" dirty="0"/>
              <a:t>和</a:t>
            </a:r>
            <a:r>
              <a:rPr kumimoji="1" lang="en" altLang="zh-CN" dirty="0"/>
              <a:t>Teacher</a:t>
            </a:r>
            <a:r>
              <a:rPr kumimoji="1" lang="zh-CN" altLang="en-US" dirty="0"/>
              <a:t>也都具有这两个属性，</a:t>
            </a:r>
            <a:endParaRPr kumimoji="1" lang="en-US" altLang="zh-CN" dirty="0"/>
          </a:p>
          <a:p>
            <a:r>
              <a:rPr kumimoji="1" lang="zh-CN" altLang="en-US" dirty="0"/>
              <a:t>另外</a:t>
            </a:r>
            <a:r>
              <a:rPr kumimoji="1" lang="en" altLang="zh-CN" dirty="0"/>
              <a:t>Student</a:t>
            </a:r>
            <a:r>
              <a:rPr kumimoji="1" lang="zh-CN" altLang="en-US" dirty="0"/>
              <a:t>类增加了属性学号</a:t>
            </a:r>
            <a:r>
              <a:rPr kumimoji="1" lang="en-US" altLang="zh-CN" dirty="0"/>
              <a:t>(</a:t>
            </a:r>
            <a:r>
              <a:rPr kumimoji="1" lang="en" altLang="zh-CN" dirty="0" err="1"/>
              <a:t>studentNo</a:t>
            </a:r>
            <a:r>
              <a:rPr kumimoji="1" lang="en" altLang="zh-CN" dirty="0"/>
              <a:t>)</a:t>
            </a:r>
            <a:r>
              <a:rPr kumimoji="1" lang="zh-CN" altLang="en" dirty="0"/>
              <a:t>，</a:t>
            </a:r>
            <a:r>
              <a:rPr kumimoji="1" lang="en" altLang="zh-CN" dirty="0"/>
              <a:t>Teacher</a:t>
            </a:r>
            <a:r>
              <a:rPr kumimoji="1" lang="zh-CN" altLang="en-US" dirty="0"/>
              <a:t>类增加了属性教师编号</a:t>
            </a:r>
            <a:r>
              <a:rPr kumimoji="1" lang="en-US" altLang="zh-CN" dirty="0"/>
              <a:t>(</a:t>
            </a:r>
            <a:r>
              <a:rPr kumimoji="1" lang="en" altLang="zh-CN" dirty="0" err="1"/>
              <a:t>teacherNo</a:t>
            </a:r>
            <a:r>
              <a:rPr kumimoji="1" lang="en" altLang="zh-CN" dirty="0"/>
              <a:t>)</a:t>
            </a:r>
            <a:r>
              <a:rPr kumimoji="1" lang="zh-CN" altLang="en" dirty="0"/>
              <a:t>，</a:t>
            </a:r>
            <a:r>
              <a:rPr kumimoji="1" lang="en" altLang="zh-CN" dirty="0"/>
              <a:t>Person</a:t>
            </a:r>
            <a:r>
              <a:rPr kumimoji="1" lang="zh-CN" altLang="en-US" dirty="0"/>
              <a:t>类的方法包括行走</a:t>
            </a:r>
            <a:r>
              <a:rPr kumimoji="1" lang="en" altLang="zh-CN" dirty="0"/>
              <a:t>move()</a:t>
            </a:r>
            <a:r>
              <a:rPr kumimoji="1" lang="zh-CN" altLang="en-US" dirty="0"/>
              <a:t>和说话</a:t>
            </a:r>
            <a:r>
              <a:rPr kumimoji="1" lang="en" altLang="zh-CN" dirty="0"/>
              <a:t>say()</a:t>
            </a:r>
            <a:r>
              <a:rPr kumimoji="1" lang="zh-CN" altLang="en" dirty="0"/>
              <a:t>，</a:t>
            </a:r>
            <a:endParaRPr kumimoji="1" lang="en-US" altLang="zh-CN" dirty="0"/>
          </a:p>
          <a:p>
            <a:r>
              <a:rPr kumimoji="1" lang="en" altLang="zh-CN" dirty="0"/>
              <a:t>Student</a:t>
            </a:r>
            <a:r>
              <a:rPr kumimoji="1" lang="zh-CN" altLang="en-US" dirty="0"/>
              <a:t>类和</a:t>
            </a:r>
            <a:r>
              <a:rPr kumimoji="1" lang="en" altLang="zh-CN" dirty="0"/>
              <a:t>Teacher</a:t>
            </a:r>
            <a:r>
              <a:rPr kumimoji="1" lang="zh-CN" altLang="en-US" dirty="0"/>
              <a:t>类继承了这两个方法，而且</a:t>
            </a:r>
            <a:r>
              <a:rPr kumimoji="1" lang="en" altLang="zh-CN" dirty="0"/>
              <a:t>Student</a:t>
            </a:r>
            <a:r>
              <a:rPr kumimoji="1" lang="zh-CN" altLang="en-US" dirty="0"/>
              <a:t>类还新增方法</a:t>
            </a:r>
            <a:r>
              <a:rPr kumimoji="1" lang="en" altLang="zh-CN" dirty="0"/>
              <a:t>study()</a:t>
            </a:r>
            <a:r>
              <a:rPr kumimoji="1" lang="zh-CN" altLang="en" dirty="0"/>
              <a:t>，</a:t>
            </a:r>
            <a:r>
              <a:rPr kumimoji="1" lang="en" altLang="zh-CN" dirty="0"/>
              <a:t>Teacher</a:t>
            </a:r>
            <a:r>
              <a:rPr kumimoji="1" lang="zh-CN" altLang="en-US" dirty="0"/>
              <a:t>类还新增方法</a:t>
            </a:r>
            <a:r>
              <a:rPr kumimoji="1" lang="en" altLang="zh-CN" dirty="0"/>
              <a:t>teach()</a:t>
            </a:r>
            <a:r>
              <a:rPr kumimoji="1" lang="zh-CN" altLang="en" dirty="0"/>
              <a:t>。</a:t>
            </a:r>
          </a:p>
          <a:p>
            <a:endParaRPr kumimoji="1" lang="zh-CN" altLang="en"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192867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3243196"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UML</a:t>
            </a:r>
            <a:r>
              <a:rPr lang="zh-CN" altLang="en-US" sz="5400" b="1" dirty="0" smtClean="0">
                <a:solidFill>
                  <a:schemeClr val="bg1"/>
                </a:solidFill>
                <a:latin typeface="Gotham Rounded Medium" panose="02000000000000000000" pitchFamily="50" charset="0"/>
              </a:rPr>
              <a:t>概述</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844F04D-8071-45B4-A2AE-55BF30256FE0}"/>
              </a:ext>
            </a:extLst>
          </p:cNvPr>
          <p:cNvSpPr/>
          <p:nvPr/>
        </p:nvSpPr>
        <p:spPr>
          <a:xfrm>
            <a:off x="1385455" y="314138"/>
            <a:ext cx="22060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Rational Rose</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 xmlns:a16="http://schemas.microsoft.com/office/drawing/2014/main" id="{393AB9B1-F4F6-4BE7-94A6-8278E4E46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613" y="1106723"/>
            <a:ext cx="4310069" cy="3507947"/>
          </a:xfrm>
          <a:prstGeom prst="rect">
            <a:avLst/>
          </a:prstGeom>
        </p:spPr>
      </p:pic>
      <p:sp>
        <p:nvSpPr>
          <p:cNvPr id="7" name="文本框 6">
            <a:extLst>
              <a:ext uri="{FF2B5EF4-FFF2-40B4-BE49-F238E27FC236}">
                <a16:creationId xmlns="" xmlns:a16="http://schemas.microsoft.com/office/drawing/2014/main" id="{9453C4A4-558F-4047-80DD-EA4B6DA7A294}"/>
              </a:ext>
            </a:extLst>
          </p:cNvPr>
          <p:cNvSpPr txBox="1"/>
          <p:nvPr/>
        </p:nvSpPr>
        <p:spPr>
          <a:xfrm>
            <a:off x="1226820" y="1219200"/>
            <a:ext cx="5955476" cy="923330"/>
          </a:xfrm>
          <a:prstGeom prst="rect">
            <a:avLst/>
          </a:prstGeom>
          <a:noFill/>
        </p:spPr>
        <p:txBody>
          <a:bodyPr wrap="none" rtlCol="0">
            <a:spAutoFit/>
          </a:bodyPr>
          <a:lstStyle/>
          <a:p>
            <a:r>
              <a:rPr lang="en-US" altLang="zh-CN" dirty="0"/>
              <a:t>Rational Rose </a:t>
            </a:r>
            <a:r>
              <a:rPr lang="zh-CN" altLang="en-US" dirty="0"/>
              <a:t>是</a:t>
            </a:r>
            <a:r>
              <a:rPr lang="en-US" altLang="zh-CN" dirty="0"/>
              <a:t>Rational</a:t>
            </a:r>
            <a:r>
              <a:rPr lang="zh-CN" altLang="en-US" dirty="0"/>
              <a:t>公司出品的一种面向对象的统一</a:t>
            </a:r>
            <a:endParaRPr lang="en-US" altLang="zh-CN" dirty="0"/>
          </a:p>
          <a:p>
            <a:r>
              <a:rPr lang="zh-CN" altLang="en-US" dirty="0"/>
              <a:t>建模语言的可视化建模工具，用于可视化建模和公司水平</a:t>
            </a:r>
            <a:endParaRPr lang="en-US" altLang="zh-CN" dirty="0"/>
          </a:p>
          <a:p>
            <a:r>
              <a:rPr lang="zh-CN" altLang="en-US" dirty="0"/>
              <a:t>软件应用的组件构造。它具有如下特点</a:t>
            </a:r>
          </a:p>
        </p:txBody>
      </p:sp>
      <p:sp>
        <p:nvSpPr>
          <p:cNvPr id="8" name="文本框 7">
            <a:extLst>
              <a:ext uri="{FF2B5EF4-FFF2-40B4-BE49-F238E27FC236}">
                <a16:creationId xmlns="" xmlns:a16="http://schemas.microsoft.com/office/drawing/2014/main" id="{B3DC564F-B071-4C75-BE6D-56275806600C}"/>
              </a:ext>
            </a:extLst>
          </p:cNvPr>
          <p:cNvSpPr txBox="1"/>
          <p:nvPr/>
        </p:nvSpPr>
        <p:spPr>
          <a:xfrm>
            <a:off x="1226820" y="2491364"/>
            <a:ext cx="3768980" cy="369332"/>
          </a:xfrm>
          <a:prstGeom prst="rect">
            <a:avLst/>
          </a:prstGeom>
          <a:noFill/>
        </p:spPr>
        <p:txBody>
          <a:bodyPr wrap="none" rtlCol="0">
            <a:spAutoFit/>
          </a:bodyPr>
          <a:lstStyle/>
          <a:p>
            <a:r>
              <a:rPr lang="en-US" altLang="zh-CN" dirty="0"/>
              <a:t>1</a:t>
            </a:r>
            <a:r>
              <a:rPr lang="zh-CN" altLang="en-US" dirty="0"/>
              <a:t>、允许设计师利用反复进化式发展</a:t>
            </a:r>
          </a:p>
        </p:txBody>
      </p:sp>
      <p:sp>
        <p:nvSpPr>
          <p:cNvPr id="9" name="文本框 8">
            <a:extLst>
              <a:ext uri="{FF2B5EF4-FFF2-40B4-BE49-F238E27FC236}">
                <a16:creationId xmlns="" xmlns:a16="http://schemas.microsoft.com/office/drawing/2014/main" id="{C094C5FA-94D3-4406-A6D0-52AF2B6A49CC}"/>
              </a:ext>
            </a:extLst>
          </p:cNvPr>
          <p:cNvSpPr txBox="1"/>
          <p:nvPr/>
        </p:nvSpPr>
        <p:spPr>
          <a:xfrm>
            <a:off x="1226820" y="3059668"/>
            <a:ext cx="6308137" cy="646331"/>
          </a:xfrm>
          <a:prstGeom prst="rect">
            <a:avLst/>
          </a:prstGeom>
          <a:noFill/>
        </p:spPr>
        <p:txBody>
          <a:bodyPr wrap="none" rtlCol="0">
            <a:spAutoFit/>
          </a:bodyPr>
          <a:lstStyle/>
          <a:p>
            <a:r>
              <a:rPr lang="en-US" altLang="zh-CN" dirty="0"/>
              <a:t>2</a:t>
            </a:r>
            <a:r>
              <a:rPr lang="zh-CN" altLang="en-US" dirty="0"/>
              <a:t>、支持</a:t>
            </a:r>
            <a:r>
              <a:rPr lang="en-US" altLang="zh-CN" dirty="0"/>
              <a:t>UML</a:t>
            </a:r>
            <a:r>
              <a:rPr lang="zh-CN" altLang="en-US" dirty="0"/>
              <a:t>的建模，有校验功能，能检查出模型的裸机错误</a:t>
            </a:r>
            <a:endParaRPr lang="en-US" altLang="zh-CN" dirty="0"/>
          </a:p>
          <a:p>
            <a:r>
              <a:rPr lang="en-US" altLang="zh-CN" dirty="0"/>
              <a:t>      </a:t>
            </a:r>
            <a:r>
              <a:rPr lang="zh-CN" altLang="en-US" dirty="0"/>
              <a:t>支持多种语言的双向项目，对</a:t>
            </a:r>
            <a:r>
              <a:rPr lang="en-US" altLang="zh-CN" dirty="0"/>
              <a:t>Java</a:t>
            </a:r>
            <a:r>
              <a:rPr lang="zh-CN" altLang="en-US" dirty="0"/>
              <a:t>的支持较好</a:t>
            </a:r>
          </a:p>
        </p:txBody>
      </p:sp>
      <p:sp>
        <p:nvSpPr>
          <p:cNvPr id="10" name="文本框 9">
            <a:extLst>
              <a:ext uri="{FF2B5EF4-FFF2-40B4-BE49-F238E27FC236}">
                <a16:creationId xmlns="" xmlns:a16="http://schemas.microsoft.com/office/drawing/2014/main" id="{2BB16BE7-9B3F-403E-8435-0B32F15FE118}"/>
              </a:ext>
            </a:extLst>
          </p:cNvPr>
          <p:cNvSpPr txBox="1"/>
          <p:nvPr/>
        </p:nvSpPr>
        <p:spPr>
          <a:xfrm>
            <a:off x="1226820" y="3904971"/>
            <a:ext cx="6215163" cy="646331"/>
          </a:xfrm>
          <a:prstGeom prst="rect">
            <a:avLst/>
          </a:prstGeom>
          <a:noFill/>
        </p:spPr>
        <p:txBody>
          <a:bodyPr wrap="none" rtlCol="0">
            <a:spAutoFit/>
          </a:bodyPr>
          <a:lstStyle/>
          <a:p>
            <a:r>
              <a:rPr lang="en-US" altLang="zh-CN" dirty="0"/>
              <a:t>3</a:t>
            </a:r>
            <a:r>
              <a:rPr lang="zh-CN" altLang="en-US" dirty="0"/>
              <a:t>、近期版本加入数据库建模的功能，提供了</a:t>
            </a:r>
            <a:r>
              <a:rPr lang="en-US" altLang="zh-CN" dirty="0"/>
              <a:t>”Data Modeler”</a:t>
            </a:r>
          </a:p>
          <a:p>
            <a:r>
              <a:rPr lang="en-US" altLang="zh-CN" dirty="0"/>
              <a:t> </a:t>
            </a:r>
            <a:r>
              <a:rPr lang="zh-CN" altLang="en-US" dirty="0"/>
              <a:t>     的工具，其具有以下功能</a:t>
            </a:r>
          </a:p>
        </p:txBody>
      </p:sp>
      <p:sp>
        <p:nvSpPr>
          <p:cNvPr id="11" name="文本框 10">
            <a:extLst>
              <a:ext uri="{FF2B5EF4-FFF2-40B4-BE49-F238E27FC236}">
                <a16:creationId xmlns="" xmlns:a16="http://schemas.microsoft.com/office/drawing/2014/main" id="{DA99A844-59EB-4B2A-A6E6-95F78D83D537}"/>
              </a:ext>
            </a:extLst>
          </p:cNvPr>
          <p:cNvSpPr txBox="1"/>
          <p:nvPr/>
        </p:nvSpPr>
        <p:spPr>
          <a:xfrm>
            <a:off x="1710814" y="4750274"/>
            <a:ext cx="8257389" cy="369332"/>
          </a:xfrm>
          <a:prstGeom prst="rect">
            <a:avLst/>
          </a:prstGeom>
          <a:noFill/>
        </p:spPr>
        <p:txBody>
          <a:bodyPr wrap="none" rtlCol="0">
            <a:spAutoFit/>
          </a:bodyPr>
          <a:lstStyle/>
          <a:p>
            <a:r>
              <a:rPr lang="zh-CN" altLang="en-US" dirty="0"/>
              <a:t>（</a:t>
            </a:r>
            <a:r>
              <a:rPr lang="en-US" altLang="zh-CN" dirty="0"/>
              <a:t>1</a:t>
            </a:r>
            <a:r>
              <a:rPr lang="zh-CN" altLang="en-US" dirty="0"/>
              <a:t>）将对象模型转化成数据模型，即将类映射到数据库的表，构成传统的</a:t>
            </a:r>
            <a:r>
              <a:rPr lang="en-US" altLang="zh-CN" dirty="0"/>
              <a:t>E-R</a:t>
            </a:r>
            <a:r>
              <a:rPr lang="zh-CN" altLang="en-US" dirty="0"/>
              <a:t>图</a:t>
            </a:r>
          </a:p>
        </p:txBody>
      </p:sp>
      <p:sp>
        <p:nvSpPr>
          <p:cNvPr id="12" name="文本框 11">
            <a:extLst>
              <a:ext uri="{FF2B5EF4-FFF2-40B4-BE49-F238E27FC236}">
                <a16:creationId xmlns="" xmlns:a16="http://schemas.microsoft.com/office/drawing/2014/main" id="{C18020D5-BFFA-4B19-8BB2-4BC2B8D09AB2}"/>
              </a:ext>
            </a:extLst>
          </p:cNvPr>
          <p:cNvSpPr txBox="1"/>
          <p:nvPr/>
        </p:nvSpPr>
        <p:spPr>
          <a:xfrm>
            <a:off x="1710813" y="5133912"/>
            <a:ext cx="3555782" cy="369332"/>
          </a:xfrm>
          <a:prstGeom prst="rect">
            <a:avLst/>
          </a:prstGeom>
          <a:noFill/>
        </p:spPr>
        <p:txBody>
          <a:bodyPr wrap="none" rtlCol="0">
            <a:spAutoFit/>
          </a:bodyPr>
          <a:lstStyle/>
          <a:p>
            <a:r>
              <a:rPr lang="zh-CN" altLang="en-US" dirty="0"/>
              <a:t>（</a:t>
            </a:r>
            <a:r>
              <a:rPr lang="en-US" altLang="zh-CN" dirty="0"/>
              <a:t>2</a:t>
            </a:r>
            <a:r>
              <a:rPr lang="zh-CN" altLang="en-US" dirty="0"/>
              <a:t>）将数据模型转换成对象模型</a:t>
            </a:r>
          </a:p>
        </p:txBody>
      </p:sp>
      <p:sp>
        <p:nvSpPr>
          <p:cNvPr id="13" name="文本框 12">
            <a:extLst>
              <a:ext uri="{FF2B5EF4-FFF2-40B4-BE49-F238E27FC236}">
                <a16:creationId xmlns="" xmlns:a16="http://schemas.microsoft.com/office/drawing/2014/main" id="{3A0028BB-555A-4699-ADEE-177201C481AF}"/>
              </a:ext>
            </a:extLst>
          </p:cNvPr>
          <p:cNvSpPr txBox="1"/>
          <p:nvPr/>
        </p:nvSpPr>
        <p:spPr>
          <a:xfrm>
            <a:off x="1717150" y="5536541"/>
            <a:ext cx="9014006" cy="369332"/>
          </a:xfrm>
          <a:prstGeom prst="rect">
            <a:avLst/>
          </a:prstGeom>
          <a:noFill/>
        </p:spPr>
        <p:txBody>
          <a:bodyPr wrap="none" rtlCol="0">
            <a:spAutoFit/>
          </a:bodyPr>
          <a:lstStyle/>
          <a:p>
            <a:r>
              <a:rPr lang="zh-CN" altLang="en-US" dirty="0"/>
              <a:t>（</a:t>
            </a:r>
            <a:r>
              <a:rPr lang="en-US" altLang="zh-CN" dirty="0"/>
              <a:t>3</a:t>
            </a:r>
            <a:r>
              <a:rPr lang="zh-CN" altLang="en-US" dirty="0"/>
              <a:t>）利用数据模型生产数据库</a:t>
            </a:r>
            <a:r>
              <a:rPr lang="en-US" altLang="zh-CN" dirty="0"/>
              <a:t>DDL</a:t>
            </a:r>
            <a:r>
              <a:rPr lang="zh-CN" altLang="en-US" dirty="0"/>
              <a:t>，也可以直接连接到数据库里，对数据库产生结果</a:t>
            </a:r>
          </a:p>
        </p:txBody>
      </p:sp>
      <p:sp>
        <p:nvSpPr>
          <p:cNvPr id="14" name="文本框 13">
            <a:extLst>
              <a:ext uri="{FF2B5EF4-FFF2-40B4-BE49-F238E27FC236}">
                <a16:creationId xmlns="" xmlns:a16="http://schemas.microsoft.com/office/drawing/2014/main" id="{9C150C99-AA8A-4533-B757-E422B5499886}"/>
              </a:ext>
            </a:extLst>
          </p:cNvPr>
          <p:cNvSpPr txBox="1"/>
          <p:nvPr/>
        </p:nvSpPr>
        <p:spPr>
          <a:xfrm>
            <a:off x="1717150" y="5901188"/>
            <a:ext cx="4903907" cy="369332"/>
          </a:xfrm>
          <a:prstGeom prst="rect">
            <a:avLst/>
          </a:prstGeom>
          <a:noFill/>
        </p:spPr>
        <p:txBody>
          <a:bodyPr wrap="none" rtlCol="0">
            <a:spAutoFit/>
          </a:bodyPr>
          <a:lstStyle/>
          <a:p>
            <a:r>
              <a:rPr lang="zh-CN" altLang="en-US" dirty="0"/>
              <a:t>（</a:t>
            </a:r>
            <a:r>
              <a:rPr lang="en-US" altLang="zh-CN" dirty="0"/>
              <a:t>4</a:t>
            </a:r>
            <a:r>
              <a:rPr lang="zh-CN" altLang="en-US" dirty="0"/>
              <a:t>）从现有数据库或</a:t>
            </a:r>
            <a:r>
              <a:rPr lang="en-US" altLang="zh-CN" dirty="0"/>
              <a:t>DDL</a:t>
            </a:r>
            <a:r>
              <a:rPr lang="zh-CN" altLang="en-US" dirty="0"/>
              <a:t>文件里生产数据模型</a:t>
            </a:r>
          </a:p>
        </p:txBody>
      </p:sp>
      <p:sp>
        <p:nvSpPr>
          <p:cNvPr id="15" name="文本框 14">
            <a:extLst>
              <a:ext uri="{FF2B5EF4-FFF2-40B4-BE49-F238E27FC236}">
                <a16:creationId xmlns="" xmlns:a16="http://schemas.microsoft.com/office/drawing/2014/main" id="{F20E6A8A-D465-42AA-982D-FF458907A331}"/>
              </a:ext>
            </a:extLst>
          </p:cNvPr>
          <p:cNvSpPr txBox="1"/>
          <p:nvPr/>
        </p:nvSpPr>
        <p:spPr>
          <a:xfrm>
            <a:off x="1710813" y="6240449"/>
            <a:ext cx="5472973" cy="369332"/>
          </a:xfrm>
          <a:prstGeom prst="rect">
            <a:avLst/>
          </a:prstGeom>
          <a:noFill/>
        </p:spPr>
        <p:txBody>
          <a:bodyPr wrap="none" rtlCol="0">
            <a:spAutoFit/>
          </a:bodyPr>
          <a:lstStyle/>
          <a:p>
            <a:r>
              <a:rPr lang="zh-CN" altLang="en-US" dirty="0"/>
              <a:t>（</a:t>
            </a:r>
            <a:r>
              <a:rPr lang="en-US" altLang="zh-CN" dirty="0"/>
              <a:t>5</a:t>
            </a:r>
            <a:r>
              <a:rPr lang="zh-CN" altLang="en-US" dirty="0"/>
              <a:t>）将数据模型同</a:t>
            </a:r>
            <a:r>
              <a:rPr lang="en-US" altLang="zh-CN" dirty="0"/>
              <a:t>DDL</a:t>
            </a:r>
            <a:r>
              <a:rPr lang="zh-CN" altLang="en-US" dirty="0"/>
              <a:t>文件或现有数据库进行比较</a:t>
            </a:r>
          </a:p>
        </p:txBody>
      </p:sp>
    </p:spTree>
    <p:extLst>
      <p:ext uri="{BB962C8B-B14F-4D97-AF65-F5344CB8AC3E}">
        <p14:creationId xmlns:p14="http://schemas.microsoft.com/office/powerpoint/2010/main" val="357517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844F04D-8071-45B4-A2AE-55BF30256FE0}"/>
              </a:ext>
            </a:extLst>
          </p:cNvPr>
          <p:cNvSpPr/>
          <p:nvPr/>
        </p:nvSpPr>
        <p:spPr>
          <a:xfrm>
            <a:off x="1385455" y="314138"/>
            <a:ext cx="806631" cy="461665"/>
          </a:xfrm>
          <a:prstGeom prst="rect">
            <a:avLst/>
          </a:prstGeom>
        </p:spPr>
        <p:txBody>
          <a:bodyPr wrap="none">
            <a:spAutoFit/>
          </a:bodyPr>
          <a:lstStyle/>
          <a:p>
            <a:r>
              <a:rPr lang="en-US" altLang="zh-CN" sz="2400" b="1" dirty="0" err="1">
                <a:solidFill>
                  <a:schemeClr val="tx1">
                    <a:lumMod val="75000"/>
                    <a:lumOff val="25000"/>
                  </a:schemeClr>
                </a:solidFill>
                <a:latin typeface="黑体" panose="02010609060101010101" pitchFamily="49" charset="-122"/>
                <a:ea typeface="黑体" panose="02010609060101010101" pitchFamily="49" charset="-122"/>
              </a:rPr>
              <a:t>Viso</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 xmlns:a16="http://schemas.microsoft.com/office/drawing/2014/main" id="{9453C4A4-558F-4047-80DD-EA4B6DA7A294}"/>
              </a:ext>
            </a:extLst>
          </p:cNvPr>
          <p:cNvSpPr txBox="1"/>
          <p:nvPr/>
        </p:nvSpPr>
        <p:spPr>
          <a:xfrm>
            <a:off x="1226820" y="1709789"/>
            <a:ext cx="4987167" cy="1754326"/>
          </a:xfrm>
          <a:prstGeom prst="rect">
            <a:avLst/>
          </a:prstGeom>
          <a:noFill/>
        </p:spPr>
        <p:txBody>
          <a:bodyPr wrap="square" rtlCol="0">
            <a:spAutoFit/>
          </a:bodyPr>
          <a:lstStyle/>
          <a:p>
            <a:r>
              <a:rPr lang="en-US" altLang="zh-CN" dirty="0"/>
              <a:t>Microsoft Office </a:t>
            </a:r>
            <a:r>
              <a:rPr lang="en-US" altLang="zh-CN" dirty="0" err="1"/>
              <a:t>Viso</a:t>
            </a:r>
            <a:r>
              <a:rPr lang="en-US" altLang="zh-CN" dirty="0"/>
              <a:t> </a:t>
            </a:r>
            <a:r>
              <a:rPr lang="zh-CN" altLang="en-US" dirty="0"/>
              <a:t>是微软公司出品的软件，</a:t>
            </a:r>
            <a:r>
              <a:rPr lang="en-US" altLang="zh-CN" dirty="0"/>
              <a:t>Office </a:t>
            </a:r>
            <a:r>
              <a:rPr lang="en-US" altLang="zh-CN" dirty="0" err="1"/>
              <a:t>Viso</a:t>
            </a:r>
            <a:r>
              <a:rPr lang="zh-CN" altLang="en-US" dirty="0"/>
              <a:t>提供了各种模板：业务流程的流程图、网络图、工作流图、数据库模型图和软件图。</a:t>
            </a:r>
            <a:endParaRPr lang="en-US" altLang="zh-CN" dirty="0"/>
          </a:p>
          <a:p>
            <a:r>
              <a:rPr lang="zh-CN" altLang="en-US" dirty="0"/>
              <a:t>这些图可用于可视化和简化业务流图、跟踪项目和资源、绘制组织结构图、映射网络、绘制建筑地图及优化系统</a:t>
            </a:r>
            <a:r>
              <a:rPr lang="en-US" altLang="zh-CN" dirty="0"/>
              <a:t>.</a:t>
            </a:r>
            <a:endParaRPr lang="zh-CN" altLang="en-US" dirty="0"/>
          </a:p>
        </p:txBody>
      </p:sp>
      <p:pic>
        <p:nvPicPr>
          <p:cNvPr id="16" name="图片 15">
            <a:extLst>
              <a:ext uri="{FF2B5EF4-FFF2-40B4-BE49-F238E27FC236}">
                <a16:creationId xmlns="" xmlns:a16="http://schemas.microsoft.com/office/drawing/2014/main" id="{FE7B6FCE-98F5-4173-A26F-9E74FC9C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290" y="1273980"/>
            <a:ext cx="5506011" cy="3399091"/>
          </a:xfrm>
          <a:prstGeom prst="rect">
            <a:avLst/>
          </a:prstGeom>
        </p:spPr>
      </p:pic>
      <p:sp>
        <p:nvSpPr>
          <p:cNvPr id="17" name="文本框 16">
            <a:extLst>
              <a:ext uri="{FF2B5EF4-FFF2-40B4-BE49-F238E27FC236}">
                <a16:creationId xmlns="" xmlns:a16="http://schemas.microsoft.com/office/drawing/2014/main" id="{D4CC3A1A-DAE5-428B-972E-4976ABE1582C}"/>
              </a:ext>
            </a:extLst>
          </p:cNvPr>
          <p:cNvSpPr txBox="1"/>
          <p:nvPr/>
        </p:nvSpPr>
        <p:spPr>
          <a:xfrm>
            <a:off x="1385455" y="4758813"/>
            <a:ext cx="8263801" cy="1200329"/>
          </a:xfrm>
          <a:prstGeom prst="rect">
            <a:avLst/>
          </a:prstGeom>
          <a:noFill/>
        </p:spPr>
        <p:txBody>
          <a:bodyPr wrap="none" rtlCol="0">
            <a:spAutoFit/>
          </a:bodyPr>
          <a:lstStyle/>
          <a:p>
            <a:r>
              <a:rPr lang="en-US" altLang="zh-CN" dirty="0" err="1"/>
              <a:t>Viso</a:t>
            </a:r>
            <a:r>
              <a:rPr lang="zh-CN" altLang="en-US" dirty="0"/>
              <a:t>与</a:t>
            </a:r>
            <a:r>
              <a:rPr lang="en-US" altLang="zh-CN" dirty="0"/>
              <a:t>Office</a:t>
            </a:r>
            <a:r>
              <a:rPr lang="zh-CN" altLang="en-US" dirty="0"/>
              <a:t>能够很好的兼容，可以把图形直接复制</a:t>
            </a:r>
            <a:endParaRPr lang="en-US" altLang="zh-CN" dirty="0"/>
          </a:p>
          <a:p>
            <a:r>
              <a:rPr lang="zh-CN" altLang="en-US" dirty="0"/>
              <a:t>或内嵌到</a:t>
            </a:r>
            <a:r>
              <a:rPr lang="en-US" altLang="zh-CN" dirty="0"/>
              <a:t>World</a:t>
            </a:r>
            <a:r>
              <a:rPr lang="zh-CN" altLang="en-US" dirty="0"/>
              <a:t>的文档中，但是对于代码的生成更多</a:t>
            </a:r>
            <a:endParaRPr lang="en-US" altLang="zh-CN" dirty="0"/>
          </a:p>
          <a:p>
            <a:r>
              <a:rPr lang="zh-CN" altLang="en-US" dirty="0"/>
              <a:t>是支持微软的产品如</a:t>
            </a:r>
            <a:r>
              <a:rPr lang="en-US" altLang="zh-CN" dirty="0"/>
              <a:t>VB</a:t>
            </a:r>
            <a:r>
              <a:rPr lang="zh-CN" altLang="en-US" dirty="0"/>
              <a:t>、</a:t>
            </a:r>
            <a:r>
              <a:rPr lang="en-US" altLang="zh-CN" dirty="0"/>
              <a:t>VC++</a:t>
            </a:r>
            <a:r>
              <a:rPr lang="zh-CN" altLang="en-US" dirty="0"/>
              <a:t>、</a:t>
            </a:r>
            <a:r>
              <a:rPr lang="en-US" altLang="zh-CN" dirty="0"/>
              <a:t>MS </a:t>
            </a:r>
            <a:r>
              <a:rPr lang="en-US" altLang="zh-CN" dirty="0" err="1"/>
              <a:t>SQLServer</a:t>
            </a:r>
            <a:r>
              <a:rPr lang="zh-CN" altLang="en-US" dirty="0"/>
              <a:t>等。</a:t>
            </a:r>
            <a:endParaRPr lang="en-US" altLang="zh-CN" dirty="0"/>
          </a:p>
          <a:p>
            <a:r>
              <a:rPr lang="zh-CN" altLang="en-US" dirty="0"/>
              <a:t>所以其用于图形语义的描述比较方便，但对于软件开发过程的迭代开发力不从心</a:t>
            </a:r>
            <a:endParaRPr lang="en-US" altLang="zh-CN" dirty="0"/>
          </a:p>
        </p:txBody>
      </p:sp>
    </p:spTree>
    <p:extLst>
      <p:ext uri="{BB962C8B-B14F-4D97-AF65-F5344CB8AC3E}">
        <p14:creationId xmlns:p14="http://schemas.microsoft.com/office/powerpoint/2010/main" val="255578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844F04D-8071-45B4-A2AE-55BF30256FE0}"/>
              </a:ext>
            </a:extLst>
          </p:cNvPr>
          <p:cNvSpPr/>
          <p:nvPr/>
        </p:nvSpPr>
        <p:spPr>
          <a:xfrm>
            <a:off x="1385455" y="314138"/>
            <a:ext cx="2206053" cy="461665"/>
          </a:xfrm>
          <a:prstGeom prst="rect">
            <a:avLst/>
          </a:prstGeom>
        </p:spPr>
        <p:txBody>
          <a:bodyPr wrap="none">
            <a:spAutoFit/>
          </a:bodyPr>
          <a:lstStyle/>
          <a:p>
            <a:r>
              <a:rPr lang="en-US" altLang="zh-CN" sz="2400" b="1" dirty="0" err="1">
                <a:solidFill>
                  <a:schemeClr val="tx1">
                    <a:lumMod val="75000"/>
                    <a:lumOff val="25000"/>
                  </a:schemeClr>
                </a:solidFill>
                <a:latin typeface="黑体" panose="02010609060101010101" pitchFamily="49" charset="-122"/>
                <a:ea typeface="黑体" panose="02010609060101010101" pitchFamily="49" charset="-122"/>
              </a:rPr>
              <a:t>PowerDesigner</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 xmlns:a16="http://schemas.microsoft.com/office/drawing/2014/main" id="{9453C4A4-558F-4047-80DD-EA4B6DA7A294}"/>
              </a:ext>
            </a:extLst>
          </p:cNvPr>
          <p:cNvSpPr txBox="1"/>
          <p:nvPr/>
        </p:nvSpPr>
        <p:spPr>
          <a:xfrm>
            <a:off x="636884" y="1333961"/>
            <a:ext cx="4987167" cy="1754326"/>
          </a:xfrm>
          <a:prstGeom prst="rect">
            <a:avLst/>
          </a:prstGeom>
          <a:noFill/>
        </p:spPr>
        <p:txBody>
          <a:bodyPr wrap="square" rtlCol="0">
            <a:spAutoFit/>
          </a:bodyPr>
          <a:lstStyle/>
          <a:p>
            <a:r>
              <a:rPr lang="en-US" altLang="zh-CN" dirty="0" err="1"/>
              <a:t>PowerDesigner</a:t>
            </a:r>
            <a:r>
              <a:rPr lang="zh-CN" altLang="en-US" dirty="0"/>
              <a:t>是</a:t>
            </a:r>
            <a:r>
              <a:rPr lang="en-US" altLang="zh-CN" dirty="0"/>
              <a:t>Sybase</a:t>
            </a:r>
            <a:r>
              <a:rPr lang="zh-CN" altLang="en-US" dirty="0"/>
              <a:t>公司的</a:t>
            </a:r>
            <a:r>
              <a:rPr lang="en-US" altLang="zh-CN" dirty="0"/>
              <a:t>CASE</a:t>
            </a:r>
            <a:r>
              <a:rPr lang="zh-CN" altLang="en-US" dirty="0"/>
              <a:t>工具集，使用它可以方便的对管理信息系统进行分析。它可以制作数据流程图、概念数据模型、物理数据模型、可以生成客户端开发工具的应用程序、能够为数据仓库制作结构模型、也能对团队设备模型进行控制</a:t>
            </a:r>
          </a:p>
        </p:txBody>
      </p:sp>
      <p:pic>
        <p:nvPicPr>
          <p:cNvPr id="1028" name="Picture 4" descr="https://timgsa.baidu.com/timg?image&amp;quality=80&amp;size=b9999_10000&amp;sec=1539424701852&amp;di=07aec5b8c2b9b1618ab2b6a0dacbaed7&amp;imgtype=jpg&amp;src=http%3A%2F%2Fimg0.imgtn.bdimg.com%2Fit%2Fu%3D178487645%2C1193665802%26fm%3D214%26gp%3D0.jpg">
            <a:extLst>
              <a:ext uri="{FF2B5EF4-FFF2-40B4-BE49-F238E27FC236}">
                <a16:creationId xmlns="" xmlns:a16="http://schemas.microsoft.com/office/drawing/2014/main" id="{5B1EA2B0-B0A9-4B7A-9D1C-1D1030AC4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597" y="1106723"/>
            <a:ext cx="5701751" cy="39631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 xmlns:a16="http://schemas.microsoft.com/office/drawing/2014/main" id="{757A9829-5673-4A95-A4D2-4EB33B026635}"/>
              </a:ext>
            </a:extLst>
          </p:cNvPr>
          <p:cNvSpPr txBox="1"/>
          <p:nvPr/>
        </p:nvSpPr>
        <p:spPr>
          <a:xfrm>
            <a:off x="636884" y="4651358"/>
            <a:ext cx="5145961" cy="646331"/>
          </a:xfrm>
          <a:prstGeom prst="rect">
            <a:avLst/>
          </a:prstGeom>
          <a:noFill/>
        </p:spPr>
        <p:txBody>
          <a:bodyPr wrap="none" rtlCol="0">
            <a:spAutoFit/>
          </a:bodyPr>
          <a:lstStyle/>
          <a:p>
            <a:r>
              <a:rPr lang="en-US" altLang="zh-CN" dirty="0" err="1"/>
              <a:t>PowerDesigner</a:t>
            </a:r>
            <a:r>
              <a:rPr lang="zh-CN" altLang="en-US" dirty="0"/>
              <a:t>对数据库建模的支持很好，但对于</a:t>
            </a:r>
            <a:endParaRPr lang="en-US" altLang="zh-CN" dirty="0"/>
          </a:p>
          <a:p>
            <a:r>
              <a:rPr lang="en-US" altLang="zh-CN" dirty="0"/>
              <a:t>UML</a:t>
            </a:r>
            <a:r>
              <a:rPr lang="zh-CN" altLang="en-US" dirty="0"/>
              <a:t>的各种图的支持不尽人意。</a:t>
            </a:r>
          </a:p>
        </p:txBody>
      </p:sp>
    </p:spTree>
    <p:extLst>
      <p:ext uri="{BB962C8B-B14F-4D97-AF65-F5344CB8AC3E}">
        <p14:creationId xmlns:p14="http://schemas.microsoft.com/office/powerpoint/2010/main" val="404124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5844F04D-8071-45B4-A2AE-55BF30256FE0}"/>
              </a:ext>
            </a:extLst>
          </p:cNvPr>
          <p:cNvSpPr/>
          <p:nvPr/>
        </p:nvSpPr>
        <p:spPr>
          <a:xfrm>
            <a:off x="1385455" y="314138"/>
            <a:ext cx="1273105" cy="461665"/>
          </a:xfrm>
          <a:prstGeom prst="rect">
            <a:avLst/>
          </a:prstGeom>
        </p:spPr>
        <p:txBody>
          <a:bodyPr wrap="none">
            <a:spAutoFit/>
          </a:bodyPr>
          <a:lstStyle/>
          <a:p>
            <a:r>
              <a:rPr lang="en-US" altLang="zh-CN" sz="2400" b="1" dirty="0" err="1">
                <a:solidFill>
                  <a:schemeClr val="tx1">
                    <a:lumMod val="75000"/>
                    <a:lumOff val="25000"/>
                  </a:schemeClr>
                </a:solidFill>
                <a:latin typeface="黑体" panose="02010609060101010101" pitchFamily="49" charset="-122"/>
                <a:ea typeface="黑体" panose="02010609060101010101" pitchFamily="49" charset="-122"/>
              </a:rPr>
              <a:t>StarUML</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 xmlns:a16="http://schemas.microsoft.com/office/drawing/2014/main" id="{9453C4A4-558F-4047-80DD-EA4B6DA7A294}"/>
              </a:ext>
            </a:extLst>
          </p:cNvPr>
          <p:cNvSpPr txBox="1"/>
          <p:nvPr/>
        </p:nvSpPr>
        <p:spPr>
          <a:xfrm>
            <a:off x="636884" y="1333961"/>
            <a:ext cx="4987167" cy="646331"/>
          </a:xfrm>
          <a:prstGeom prst="rect">
            <a:avLst/>
          </a:prstGeom>
          <a:noFill/>
        </p:spPr>
        <p:txBody>
          <a:bodyPr wrap="square" rtlCol="0">
            <a:spAutoFit/>
          </a:bodyPr>
          <a:lstStyle/>
          <a:p>
            <a:r>
              <a:rPr lang="en-US" altLang="zh-CN" dirty="0" err="1"/>
              <a:t>StarUML</a:t>
            </a:r>
            <a:r>
              <a:rPr lang="zh-CN" altLang="en-US" dirty="0"/>
              <a:t>是一款开放源代码的</a:t>
            </a:r>
            <a:r>
              <a:rPr lang="en-US" altLang="zh-CN" dirty="0"/>
              <a:t>UML</a:t>
            </a:r>
            <a:r>
              <a:rPr lang="zh-CN" altLang="en-US" dirty="0"/>
              <a:t>开发工具，它发展快，灵活、可扩展性强。具有一下特点</a:t>
            </a:r>
          </a:p>
        </p:txBody>
      </p:sp>
      <p:sp>
        <p:nvSpPr>
          <p:cNvPr id="5" name="文本框 4">
            <a:extLst>
              <a:ext uri="{FF2B5EF4-FFF2-40B4-BE49-F238E27FC236}">
                <a16:creationId xmlns="" xmlns:a16="http://schemas.microsoft.com/office/drawing/2014/main" id="{757A9829-5673-4A95-A4D2-4EB33B026635}"/>
              </a:ext>
            </a:extLst>
          </p:cNvPr>
          <p:cNvSpPr txBox="1"/>
          <p:nvPr/>
        </p:nvSpPr>
        <p:spPr>
          <a:xfrm>
            <a:off x="478090" y="2311281"/>
            <a:ext cx="5615640" cy="646331"/>
          </a:xfrm>
          <a:prstGeom prst="rect">
            <a:avLst/>
          </a:prstGeom>
          <a:noFill/>
        </p:spPr>
        <p:txBody>
          <a:bodyPr wrap="none" rtlCol="0">
            <a:spAutoFit/>
          </a:bodyPr>
          <a:lstStyle/>
          <a:p>
            <a:r>
              <a:rPr lang="en-US" altLang="zh-CN" dirty="0"/>
              <a:t>1</a:t>
            </a:r>
            <a:r>
              <a:rPr lang="zh-CN" altLang="en-US" dirty="0"/>
              <a:t>、可绘制</a:t>
            </a:r>
            <a:r>
              <a:rPr lang="en-US" altLang="zh-CN" dirty="0"/>
              <a:t>UML</a:t>
            </a:r>
            <a:r>
              <a:rPr lang="zh-CN" altLang="en-US" dirty="0"/>
              <a:t>中的常用图：</a:t>
            </a:r>
            <a:r>
              <a:rPr lang="en-US" altLang="zh-CN" dirty="0"/>
              <a:t>UML</a:t>
            </a:r>
            <a:r>
              <a:rPr lang="zh-CN" altLang="en-US" dirty="0"/>
              <a:t>分为两类图：结构图</a:t>
            </a:r>
            <a:endParaRPr lang="en-US" altLang="zh-CN" dirty="0"/>
          </a:p>
          <a:p>
            <a:r>
              <a:rPr lang="zh-CN" altLang="en-US" dirty="0"/>
              <a:t>和行为图共</a:t>
            </a:r>
            <a:r>
              <a:rPr lang="en-US" altLang="zh-CN" dirty="0"/>
              <a:t>13</a:t>
            </a:r>
            <a:r>
              <a:rPr lang="zh-CN" altLang="en-US" dirty="0"/>
              <a:t>种图，它都可以支持这些图的绘制。</a:t>
            </a:r>
          </a:p>
        </p:txBody>
      </p:sp>
      <p:pic>
        <p:nvPicPr>
          <p:cNvPr id="2050" name="Picture 2" descr="https://timgsa.baidu.com/timg?image&amp;quality=80&amp;size=b9999_10000&amp;sec=1539425063454&amp;di=646c55f48159b1e5c8915a3f09302922&amp;imgtype=jpg&amp;src=http%3A%2F%2Fimg0.imgtn.bdimg.com%2Fit%2Fu%3D2184306255%2C2220323873%26fm%3D214%26gp%3D0.jpg">
            <a:extLst>
              <a:ext uri="{FF2B5EF4-FFF2-40B4-BE49-F238E27FC236}">
                <a16:creationId xmlns="" xmlns:a16="http://schemas.microsoft.com/office/drawing/2014/main" id="{251D8381-35C7-4173-8B86-509933736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1480" y="501831"/>
            <a:ext cx="6164826" cy="473737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 xmlns:a16="http://schemas.microsoft.com/office/drawing/2014/main" id="{AA2D3DFA-B67D-4594-B781-87F29C62FEE5}"/>
              </a:ext>
            </a:extLst>
          </p:cNvPr>
          <p:cNvSpPr txBox="1"/>
          <p:nvPr/>
        </p:nvSpPr>
        <p:spPr>
          <a:xfrm>
            <a:off x="478090" y="3143411"/>
            <a:ext cx="1460656" cy="369332"/>
          </a:xfrm>
          <a:prstGeom prst="rect">
            <a:avLst/>
          </a:prstGeom>
          <a:noFill/>
        </p:spPr>
        <p:txBody>
          <a:bodyPr wrap="none" rtlCol="0">
            <a:spAutoFit/>
          </a:bodyPr>
          <a:lstStyle/>
          <a:p>
            <a:r>
              <a:rPr lang="en-US" altLang="zh-CN" dirty="0"/>
              <a:t>2</a:t>
            </a:r>
            <a:r>
              <a:rPr lang="zh-CN" altLang="en-US" dirty="0"/>
              <a:t>、完全免费</a:t>
            </a:r>
          </a:p>
        </p:txBody>
      </p:sp>
      <p:sp>
        <p:nvSpPr>
          <p:cNvPr id="10" name="文本框 9">
            <a:extLst>
              <a:ext uri="{FF2B5EF4-FFF2-40B4-BE49-F238E27FC236}">
                <a16:creationId xmlns="" xmlns:a16="http://schemas.microsoft.com/office/drawing/2014/main" id="{F0D21347-67CB-49CB-A348-9F6D1F15937A}"/>
              </a:ext>
            </a:extLst>
          </p:cNvPr>
          <p:cNvSpPr txBox="1"/>
          <p:nvPr/>
        </p:nvSpPr>
        <p:spPr>
          <a:xfrm>
            <a:off x="496492" y="3698542"/>
            <a:ext cx="1460656" cy="369332"/>
          </a:xfrm>
          <a:prstGeom prst="rect">
            <a:avLst/>
          </a:prstGeom>
          <a:noFill/>
        </p:spPr>
        <p:txBody>
          <a:bodyPr wrap="none" rtlCol="0">
            <a:spAutoFit/>
          </a:bodyPr>
          <a:lstStyle/>
          <a:p>
            <a:r>
              <a:rPr lang="en-US" altLang="zh-CN" dirty="0"/>
              <a:t>3</a:t>
            </a:r>
            <a:r>
              <a:rPr lang="zh-CN" altLang="en-US" dirty="0"/>
              <a:t>、多种格式</a:t>
            </a:r>
          </a:p>
        </p:txBody>
      </p:sp>
      <p:sp>
        <p:nvSpPr>
          <p:cNvPr id="11" name="文本框 10">
            <a:extLst>
              <a:ext uri="{FF2B5EF4-FFF2-40B4-BE49-F238E27FC236}">
                <a16:creationId xmlns="" xmlns:a16="http://schemas.microsoft.com/office/drawing/2014/main" id="{6352D6EC-0848-40FA-96AC-8CE03B9995E9}"/>
              </a:ext>
            </a:extLst>
          </p:cNvPr>
          <p:cNvSpPr txBox="1"/>
          <p:nvPr/>
        </p:nvSpPr>
        <p:spPr>
          <a:xfrm>
            <a:off x="496492" y="4197804"/>
            <a:ext cx="5153975" cy="369332"/>
          </a:xfrm>
          <a:prstGeom prst="rect">
            <a:avLst/>
          </a:prstGeom>
          <a:noFill/>
        </p:spPr>
        <p:txBody>
          <a:bodyPr wrap="none" rtlCol="0">
            <a:spAutoFit/>
          </a:bodyPr>
          <a:lstStyle/>
          <a:p>
            <a:r>
              <a:rPr lang="en-US" altLang="zh-CN" dirty="0"/>
              <a:t>4</a:t>
            </a:r>
            <a:r>
              <a:rPr lang="zh-CN" altLang="en-US" dirty="0"/>
              <a:t>、双向工程：能够在设计模型与代码见相互交换</a:t>
            </a:r>
          </a:p>
        </p:txBody>
      </p:sp>
      <p:sp>
        <p:nvSpPr>
          <p:cNvPr id="12" name="文本框 11">
            <a:extLst>
              <a:ext uri="{FF2B5EF4-FFF2-40B4-BE49-F238E27FC236}">
                <a16:creationId xmlns="" xmlns:a16="http://schemas.microsoft.com/office/drawing/2014/main" id="{C19E28D4-513D-4EBF-8EE9-4E65AD4D8A62}"/>
              </a:ext>
            </a:extLst>
          </p:cNvPr>
          <p:cNvSpPr txBox="1"/>
          <p:nvPr/>
        </p:nvSpPr>
        <p:spPr>
          <a:xfrm>
            <a:off x="478090" y="4808804"/>
            <a:ext cx="1390124" cy="369332"/>
          </a:xfrm>
          <a:prstGeom prst="rect">
            <a:avLst/>
          </a:prstGeom>
          <a:noFill/>
        </p:spPr>
        <p:txBody>
          <a:bodyPr wrap="none" rtlCol="0">
            <a:spAutoFit/>
          </a:bodyPr>
          <a:lstStyle/>
          <a:p>
            <a:r>
              <a:rPr lang="en-US" altLang="zh-CN" dirty="0"/>
              <a:t>5</a:t>
            </a:r>
            <a:r>
              <a:rPr lang="zh-CN" altLang="en-US" dirty="0"/>
              <a:t>、支持</a:t>
            </a:r>
            <a:r>
              <a:rPr lang="en-US" altLang="zh-CN" dirty="0"/>
              <a:t>XMI</a:t>
            </a:r>
            <a:endParaRPr lang="zh-CN" altLang="en-US" dirty="0"/>
          </a:p>
        </p:txBody>
      </p:sp>
      <p:sp>
        <p:nvSpPr>
          <p:cNvPr id="13" name="文本框 12">
            <a:extLst>
              <a:ext uri="{FF2B5EF4-FFF2-40B4-BE49-F238E27FC236}">
                <a16:creationId xmlns="" xmlns:a16="http://schemas.microsoft.com/office/drawing/2014/main" id="{E8579A86-73F0-4804-B1D1-2137C3D1D32E}"/>
              </a:ext>
            </a:extLst>
          </p:cNvPr>
          <p:cNvSpPr txBox="1"/>
          <p:nvPr/>
        </p:nvSpPr>
        <p:spPr>
          <a:xfrm>
            <a:off x="496577" y="5438151"/>
            <a:ext cx="1939955" cy="369332"/>
          </a:xfrm>
          <a:prstGeom prst="rect">
            <a:avLst/>
          </a:prstGeom>
          <a:noFill/>
        </p:spPr>
        <p:txBody>
          <a:bodyPr wrap="none" rtlCol="0">
            <a:spAutoFit/>
          </a:bodyPr>
          <a:lstStyle/>
          <a:p>
            <a:r>
              <a:rPr lang="en-US" altLang="zh-CN" dirty="0"/>
              <a:t>6</a:t>
            </a:r>
            <a:r>
              <a:rPr lang="zh-CN" altLang="en-US" dirty="0"/>
              <a:t>、导入</a:t>
            </a:r>
            <a:r>
              <a:rPr lang="en-US" altLang="zh-CN" dirty="0"/>
              <a:t>Rose</a:t>
            </a:r>
            <a:r>
              <a:rPr lang="zh-CN" altLang="en-US" dirty="0"/>
              <a:t>文件</a:t>
            </a:r>
          </a:p>
        </p:txBody>
      </p:sp>
      <p:sp>
        <p:nvSpPr>
          <p:cNvPr id="14" name="文本框 13">
            <a:extLst>
              <a:ext uri="{FF2B5EF4-FFF2-40B4-BE49-F238E27FC236}">
                <a16:creationId xmlns="" xmlns:a16="http://schemas.microsoft.com/office/drawing/2014/main" id="{1EEDA4F9-E4FD-443D-B54F-68915852EE53}"/>
              </a:ext>
            </a:extLst>
          </p:cNvPr>
          <p:cNvSpPr txBox="1"/>
          <p:nvPr/>
        </p:nvSpPr>
        <p:spPr>
          <a:xfrm>
            <a:off x="496577" y="6113463"/>
            <a:ext cx="5564344" cy="369332"/>
          </a:xfrm>
          <a:prstGeom prst="rect">
            <a:avLst/>
          </a:prstGeom>
          <a:noFill/>
        </p:spPr>
        <p:txBody>
          <a:bodyPr wrap="none" rtlCol="0">
            <a:spAutoFit/>
          </a:bodyPr>
          <a:lstStyle/>
          <a:p>
            <a:r>
              <a:rPr lang="en-US" altLang="zh-CN" dirty="0"/>
              <a:t>7</a:t>
            </a:r>
            <a:r>
              <a:rPr lang="zh-CN" altLang="en-US" dirty="0"/>
              <a:t>、支持模式：支持</a:t>
            </a:r>
            <a:r>
              <a:rPr lang="en-US" altLang="zh-CN" dirty="0"/>
              <a:t>23</a:t>
            </a:r>
            <a:r>
              <a:rPr lang="zh-CN" altLang="en-US" dirty="0"/>
              <a:t>种</a:t>
            </a:r>
            <a:r>
              <a:rPr lang="en-US" altLang="zh-CN" dirty="0" err="1"/>
              <a:t>GoF</a:t>
            </a:r>
            <a:r>
              <a:rPr lang="zh-CN" altLang="en-US" dirty="0"/>
              <a:t>模式，以及三种</a:t>
            </a:r>
            <a:r>
              <a:rPr lang="en-US" altLang="zh-CN" dirty="0"/>
              <a:t>EJB</a:t>
            </a:r>
            <a:r>
              <a:rPr lang="zh-CN" altLang="en-US" dirty="0"/>
              <a:t>模式</a:t>
            </a:r>
          </a:p>
        </p:txBody>
      </p:sp>
    </p:spTree>
    <p:extLst>
      <p:ext uri="{BB962C8B-B14F-4D97-AF65-F5344CB8AC3E}">
        <p14:creationId xmlns:p14="http://schemas.microsoft.com/office/powerpoint/2010/main" val="219724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a:t>的</a:t>
            </a:r>
            <a:r>
              <a:rPr lang="en-US" altLang="zh-CN" sz="4800" dirty="0"/>
              <a:t>4+1</a:t>
            </a:r>
            <a:r>
              <a:rPr lang="zh-CN" altLang="en-US" sz="4800" dirty="0"/>
              <a:t>视图</a:t>
            </a:r>
          </a:p>
        </p:txBody>
      </p:sp>
    </p:spTree>
    <p:extLst>
      <p:ext uri="{BB962C8B-B14F-4D97-AF65-F5344CB8AC3E}">
        <p14:creationId xmlns:p14="http://schemas.microsoft.com/office/powerpoint/2010/main" val="2035069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p>
        </p:txBody>
      </p:sp>
      <p:pic>
        <p:nvPicPr>
          <p:cNvPr id="4098" name="Picture 2" descr="http://hi.csdn.net/attachment/201112/24/0_1324712578RPlV.gif">
            <a:extLst>
              <a:ext uri="{FF2B5EF4-FFF2-40B4-BE49-F238E27FC236}">
                <a16:creationId xmlns="" xmlns:a16="http://schemas.microsoft.com/office/drawing/2014/main" id="{9C58AAB6-4B0B-4842-BCCD-B7BF82AB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a:extLst>
              <a:ext uri="{FF2B5EF4-FFF2-40B4-BE49-F238E27FC236}">
                <a16:creationId xmlns="" xmlns:a16="http://schemas.microsoft.com/office/drawing/2014/main" id="{6B67099F-6F03-42D8-AD12-77850289E3A0}"/>
              </a:ext>
            </a:extLst>
          </p:cNvPr>
          <p:cNvSpPr/>
          <p:nvPr/>
        </p:nvSpPr>
        <p:spPr>
          <a:xfrm>
            <a:off x="614216" y="1188202"/>
            <a:ext cx="6389423" cy="2031325"/>
          </a:xfrm>
          <a:prstGeom prst="rect">
            <a:avLst/>
          </a:prstGeom>
        </p:spPr>
        <p:txBody>
          <a:bodyPr wrap="square">
            <a:spAutoFit/>
          </a:bodyPr>
          <a:lstStyle/>
          <a:p>
            <a:r>
              <a:rPr lang="zh-CN" altLang="en-US" dirty="0"/>
              <a:t>业务需求 （Business requirement）表示组织或客户高层次的目标。业务需求通常来自项目投资人、购买产品的客户、实际用户的管理者、市场营销部门或产品策划部门。业务需求描述了组织为什么要开发一个系统，即组织希望达到的目标。使用前景和范围（vision and scope）文档来记录业务需求，这份文档有时也被称作项目轮廓图或市场需求（project charter 或 market requirement）文档。</a:t>
            </a:r>
          </a:p>
        </p:txBody>
      </p:sp>
      <p:sp>
        <p:nvSpPr>
          <p:cNvPr id="21" name="矩形 20">
            <a:extLst>
              <a:ext uri="{FF2B5EF4-FFF2-40B4-BE49-F238E27FC236}">
                <a16:creationId xmlns="" xmlns:a16="http://schemas.microsoft.com/office/drawing/2014/main" id="{45CDF952-7DFD-4D28-9FCB-8FFEF67F57BB}"/>
              </a:ext>
            </a:extLst>
          </p:cNvPr>
          <p:cNvSpPr/>
          <p:nvPr/>
        </p:nvSpPr>
        <p:spPr>
          <a:xfrm>
            <a:off x="614216" y="3487540"/>
            <a:ext cx="6096000" cy="1200329"/>
          </a:xfrm>
          <a:prstGeom prst="rect">
            <a:avLst/>
          </a:prstGeom>
        </p:spPr>
        <p:txBody>
          <a:bodyPr>
            <a:spAutoFit/>
          </a:bodyPr>
          <a:lstStyle/>
          <a:p>
            <a:r>
              <a:rPr lang="zh-CN" altLang="en-US" b="1" dirty="0">
                <a:solidFill>
                  <a:srgbClr val="4F4F4F"/>
                </a:solidFill>
                <a:latin typeface="-apple-system"/>
              </a:rPr>
              <a:t>用户需求</a:t>
            </a:r>
            <a:r>
              <a:rPr lang="zh-CN" altLang="en-US" dirty="0">
                <a:solidFill>
                  <a:srgbClr val="4F4F4F"/>
                </a:solidFill>
                <a:latin typeface="-apple-system"/>
              </a:rPr>
              <a:t> （</a:t>
            </a:r>
            <a:r>
              <a:rPr lang="en-US" altLang="zh-CN" dirty="0">
                <a:solidFill>
                  <a:srgbClr val="4F4F4F"/>
                </a:solidFill>
                <a:latin typeface="-apple-system"/>
              </a:rPr>
              <a:t>user requirement</a:t>
            </a:r>
            <a:r>
              <a:rPr lang="zh-CN" altLang="en-US" dirty="0">
                <a:solidFill>
                  <a:srgbClr val="4F4F4F"/>
                </a:solidFill>
                <a:latin typeface="-apple-system"/>
              </a:rPr>
              <a:t>）描述的是用户的目标，或</a:t>
            </a:r>
            <a:r>
              <a:rPr lang="zh-CN" altLang="en-US" b="1" dirty="0">
                <a:solidFill>
                  <a:srgbClr val="4F4F4F"/>
                </a:solidFill>
                <a:latin typeface="-apple-system"/>
              </a:rPr>
              <a:t>用户要求系统必须能完成的任务</a:t>
            </a:r>
            <a:r>
              <a:rPr lang="zh-CN" altLang="en-US" dirty="0">
                <a:solidFill>
                  <a:srgbClr val="4F4F4F"/>
                </a:solidFill>
                <a:latin typeface="-apple-system"/>
              </a:rPr>
              <a:t>。用例、场景描述和事件</a:t>
            </a:r>
            <a:r>
              <a:rPr lang="en-US" altLang="zh-CN" dirty="0">
                <a:solidFill>
                  <a:srgbClr val="4F4F4F"/>
                </a:solidFill>
                <a:latin typeface="-apple-system"/>
              </a:rPr>
              <a:t>――</a:t>
            </a:r>
            <a:r>
              <a:rPr lang="zh-CN" altLang="en-US" dirty="0">
                <a:solidFill>
                  <a:srgbClr val="4F4F4F"/>
                </a:solidFill>
                <a:latin typeface="-apple-system"/>
              </a:rPr>
              <a:t>响应表都是表达用户需求的有效途径。也就是说用户需求描述了用户能使用系统来做些什么。</a:t>
            </a:r>
            <a:endParaRPr lang="zh-CN" altLang="en-US" dirty="0"/>
          </a:p>
        </p:txBody>
      </p:sp>
      <p:sp>
        <p:nvSpPr>
          <p:cNvPr id="22" name="矩形 21">
            <a:extLst>
              <a:ext uri="{FF2B5EF4-FFF2-40B4-BE49-F238E27FC236}">
                <a16:creationId xmlns="" xmlns:a16="http://schemas.microsoft.com/office/drawing/2014/main" id="{0BC38286-3BB5-40BE-B5FB-2CD7C55E8E3F}"/>
              </a:ext>
            </a:extLst>
          </p:cNvPr>
          <p:cNvSpPr/>
          <p:nvPr/>
        </p:nvSpPr>
        <p:spPr>
          <a:xfrm>
            <a:off x="614216" y="4974470"/>
            <a:ext cx="6096000" cy="923330"/>
          </a:xfrm>
          <a:prstGeom prst="rect">
            <a:avLst/>
          </a:prstGeom>
        </p:spPr>
        <p:txBody>
          <a:bodyPr>
            <a:spAutoFit/>
          </a:bodyPr>
          <a:lstStyle/>
          <a:p>
            <a:r>
              <a:rPr lang="zh-CN" altLang="en-US" dirty="0"/>
              <a:t>功能需求 （functional requirement）规定开发人员必须在产品中实现的软件功能，用户利用这些功能来完成任务，满足业务需求。</a:t>
            </a:r>
          </a:p>
        </p:txBody>
      </p:sp>
    </p:spTree>
    <p:extLst>
      <p:ext uri="{BB962C8B-B14F-4D97-AF65-F5344CB8AC3E}">
        <p14:creationId xmlns:p14="http://schemas.microsoft.com/office/powerpoint/2010/main" val="105815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p>
        </p:txBody>
      </p:sp>
      <p:pic>
        <p:nvPicPr>
          <p:cNvPr id="4098" name="Picture 2" descr="http://hi.csdn.net/attachment/201112/24/0_1324712578RPlV.gif">
            <a:extLst>
              <a:ext uri="{FF2B5EF4-FFF2-40B4-BE49-F238E27FC236}">
                <a16:creationId xmlns="" xmlns:a16="http://schemas.microsoft.com/office/drawing/2014/main" id="{9C58AAB6-4B0B-4842-BCCD-B7BF82AB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a:extLst>
              <a:ext uri="{FF2B5EF4-FFF2-40B4-BE49-F238E27FC236}">
                <a16:creationId xmlns="" xmlns:a16="http://schemas.microsoft.com/office/drawing/2014/main" id="{6B67099F-6F03-42D8-AD12-77850289E3A0}"/>
              </a:ext>
            </a:extLst>
          </p:cNvPr>
          <p:cNvSpPr/>
          <p:nvPr/>
        </p:nvSpPr>
        <p:spPr>
          <a:xfrm>
            <a:off x="614216" y="1188202"/>
            <a:ext cx="6389423" cy="1200329"/>
          </a:xfrm>
          <a:prstGeom prst="rect">
            <a:avLst/>
          </a:prstGeom>
        </p:spPr>
        <p:txBody>
          <a:bodyPr wrap="square">
            <a:spAutoFit/>
          </a:bodyPr>
          <a:lstStyle/>
          <a:p>
            <a:r>
              <a:rPr lang="zh-CN" altLang="en-US" b="1" dirty="0"/>
              <a:t>系统需求 </a:t>
            </a:r>
            <a:r>
              <a:rPr lang="zh-CN" altLang="en-US" dirty="0"/>
              <a:t>（</a:t>
            </a:r>
            <a:r>
              <a:rPr lang="en-US" altLang="zh-CN" dirty="0"/>
              <a:t>system requirement</a:t>
            </a:r>
            <a:r>
              <a:rPr lang="zh-CN" altLang="en-US" dirty="0"/>
              <a:t>）用于</a:t>
            </a:r>
            <a:r>
              <a:rPr lang="zh-CN" altLang="en-US" b="1" dirty="0"/>
              <a:t>描述包含有多个子系统的产品（即系统）的顶级需求</a:t>
            </a:r>
            <a:r>
              <a:rPr lang="zh-CN" altLang="en-US" dirty="0"/>
              <a:t>。系统可以只包含软件系统，也可以既包含软件又包含硬件子系统。人也可以是系统的一部分，因此某些系统功能可能要由人来承担。</a:t>
            </a:r>
          </a:p>
        </p:txBody>
      </p:sp>
      <p:sp>
        <p:nvSpPr>
          <p:cNvPr id="21" name="矩形 20">
            <a:extLst>
              <a:ext uri="{FF2B5EF4-FFF2-40B4-BE49-F238E27FC236}">
                <a16:creationId xmlns="" xmlns:a16="http://schemas.microsoft.com/office/drawing/2014/main" id="{45CDF952-7DFD-4D28-9FCB-8FFEF67F57BB}"/>
              </a:ext>
            </a:extLst>
          </p:cNvPr>
          <p:cNvSpPr/>
          <p:nvPr/>
        </p:nvSpPr>
        <p:spPr>
          <a:xfrm>
            <a:off x="614216" y="2605970"/>
            <a:ext cx="6096000" cy="923330"/>
          </a:xfrm>
          <a:prstGeom prst="rect">
            <a:avLst/>
          </a:prstGeom>
        </p:spPr>
        <p:txBody>
          <a:bodyPr>
            <a:spAutoFit/>
          </a:bodyPr>
          <a:lstStyle/>
          <a:p>
            <a:r>
              <a:rPr lang="zh-CN" altLang="en-US" b="1" dirty="0"/>
              <a:t>业务规则</a:t>
            </a:r>
            <a:r>
              <a:rPr lang="zh-CN" altLang="en-US" dirty="0"/>
              <a:t> 包括企业方针、政府条例、工业标准、会计准则和计算方法等。</a:t>
            </a:r>
            <a:r>
              <a:rPr lang="zh-CN" altLang="en-US" b="1" dirty="0"/>
              <a:t>业务规划本身并非软件需求</a:t>
            </a:r>
            <a:r>
              <a:rPr lang="zh-CN" altLang="en-US" dirty="0"/>
              <a:t>，因为它们不属于任何特定软件系统的范围。</a:t>
            </a:r>
          </a:p>
        </p:txBody>
      </p:sp>
      <p:sp>
        <p:nvSpPr>
          <p:cNvPr id="22" name="矩形 21">
            <a:extLst>
              <a:ext uri="{FF2B5EF4-FFF2-40B4-BE49-F238E27FC236}">
                <a16:creationId xmlns="" xmlns:a16="http://schemas.microsoft.com/office/drawing/2014/main" id="{0BC38286-3BB5-40BE-B5FB-2CD7C55E8E3F}"/>
              </a:ext>
            </a:extLst>
          </p:cNvPr>
          <p:cNvSpPr/>
          <p:nvPr/>
        </p:nvSpPr>
        <p:spPr>
          <a:xfrm>
            <a:off x="614216" y="3637282"/>
            <a:ext cx="6096000" cy="923330"/>
          </a:xfrm>
          <a:prstGeom prst="rect">
            <a:avLst/>
          </a:prstGeom>
        </p:spPr>
        <p:txBody>
          <a:bodyPr>
            <a:spAutoFit/>
          </a:bodyPr>
          <a:lstStyle/>
          <a:p>
            <a:r>
              <a:rPr lang="zh-CN" altLang="en-US" b="1" dirty="0"/>
              <a:t>功能需求记录在软件需求规格说明（</a:t>
            </a:r>
            <a:r>
              <a:rPr lang="en-US" altLang="zh-CN" b="1" dirty="0"/>
              <a:t>SRS</a:t>
            </a:r>
            <a:r>
              <a:rPr lang="zh-CN" altLang="en-US" b="1" dirty="0"/>
              <a:t>）中</a:t>
            </a:r>
            <a:r>
              <a:rPr lang="zh-CN" altLang="en-US" dirty="0"/>
              <a:t>。</a:t>
            </a:r>
            <a:r>
              <a:rPr lang="en-US" altLang="zh-CN" dirty="0"/>
              <a:t>SRS</a:t>
            </a:r>
            <a:r>
              <a:rPr lang="zh-CN" altLang="en-US" dirty="0"/>
              <a:t>完整地描述了软件系统的预期特性。</a:t>
            </a:r>
            <a:r>
              <a:rPr lang="en-US" altLang="zh-CN" dirty="0"/>
              <a:t>SRS</a:t>
            </a:r>
            <a:r>
              <a:rPr lang="zh-CN" altLang="en-US" dirty="0"/>
              <a:t>我们一般把它当作文档，其实，</a:t>
            </a:r>
            <a:r>
              <a:rPr lang="en-US" altLang="zh-CN" dirty="0"/>
              <a:t>SRS</a:t>
            </a:r>
            <a:r>
              <a:rPr lang="zh-CN" altLang="en-US" dirty="0"/>
              <a:t>还可以是包含需求信息的数据库 或电子表格；</a:t>
            </a:r>
          </a:p>
        </p:txBody>
      </p:sp>
      <p:sp>
        <p:nvSpPr>
          <p:cNvPr id="5" name="文本框 4">
            <a:extLst>
              <a:ext uri="{FF2B5EF4-FFF2-40B4-BE49-F238E27FC236}">
                <a16:creationId xmlns="" xmlns:a16="http://schemas.microsoft.com/office/drawing/2014/main" id="{E1E38E4C-6CD5-4B17-A939-3A84592DE4B4}"/>
              </a:ext>
            </a:extLst>
          </p:cNvPr>
          <p:cNvSpPr txBox="1"/>
          <p:nvPr/>
        </p:nvSpPr>
        <p:spPr>
          <a:xfrm>
            <a:off x="3146322" y="5161935"/>
            <a:ext cx="5617243" cy="369332"/>
          </a:xfrm>
          <a:prstGeom prst="rect">
            <a:avLst/>
          </a:prstGeom>
          <a:noFill/>
        </p:spPr>
        <p:txBody>
          <a:bodyPr wrap="none" rtlCol="0">
            <a:spAutoFit/>
          </a:bodyPr>
          <a:lstStyle/>
          <a:p>
            <a:r>
              <a:rPr lang="zh-CN" altLang="en-US" dirty="0"/>
              <a:t>为了简化上述复杂的系统描述，就有了</a:t>
            </a:r>
            <a:r>
              <a:rPr lang="en-US" altLang="zh-CN" dirty="0"/>
              <a:t>4+1</a:t>
            </a:r>
            <a:r>
              <a:rPr lang="zh-CN" altLang="en-US" dirty="0"/>
              <a:t>架构试图</a:t>
            </a:r>
          </a:p>
        </p:txBody>
      </p:sp>
    </p:spTree>
    <p:extLst>
      <p:ext uri="{BB962C8B-B14F-4D97-AF65-F5344CB8AC3E}">
        <p14:creationId xmlns:p14="http://schemas.microsoft.com/office/powerpoint/2010/main" val="334749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1888659"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架构视图</a:t>
            </a:r>
          </a:p>
        </p:txBody>
      </p:sp>
      <p:sp>
        <p:nvSpPr>
          <p:cNvPr id="18" name="矩形 17">
            <a:extLst>
              <a:ext uri="{FF2B5EF4-FFF2-40B4-BE49-F238E27FC236}">
                <a16:creationId xmlns="" xmlns:a16="http://schemas.microsoft.com/office/drawing/2014/main" id="{DFF748F2-3B0C-41FC-A35C-6BDEF9A9A32C}"/>
              </a:ext>
            </a:extLst>
          </p:cNvPr>
          <p:cNvSpPr/>
          <p:nvPr/>
        </p:nvSpPr>
        <p:spPr>
          <a:xfrm>
            <a:off x="3175820" y="1997839"/>
            <a:ext cx="6096000" cy="2031325"/>
          </a:xfrm>
          <a:prstGeom prst="rect">
            <a:avLst/>
          </a:prstGeom>
        </p:spPr>
        <p:txBody>
          <a:bodyPr>
            <a:spAutoFit/>
          </a:bodyPr>
          <a:lstStyle/>
          <a:p>
            <a:r>
              <a:rPr lang="zh-CN" altLang="en-US" b="1" dirty="0">
                <a:solidFill>
                  <a:srgbClr val="4F4F4F"/>
                </a:solidFill>
                <a:latin typeface="-apple-system"/>
              </a:rPr>
              <a:t>架构视图</a:t>
            </a:r>
            <a:r>
              <a:rPr lang="zh-CN" altLang="en-US" dirty="0">
                <a:solidFill>
                  <a:srgbClr val="4F4F4F"/>
                </a:solidFill>
                <a:latin typeface="-apple-system"/>
              </a:rPr>
              <a:t>是对从</a:t>
            </a:r>
            <a:r>
              <a:rPr lang="zh-CN" altLang="en-US" b="1" dirty="0">
                <a:solidFill>
                  <a:srgbClr val="4F4F4F"/>
                </a:solidFill>
                <a:latin typeface="-apple-system"/>
              </a:rPr>
              <a:t>某一视角或某一点上</a:t>
            </a:r>
            <a:r>
              <a:rPr lang="zh-CN" altLang="en-US" dirty="0">
                <a:solidFill>
                  <a:srgbClr val="4F4F4F"/>
                </a:solidFill>
                <a:latin typeface="-apple-system"/>
              </a:rPr>
              <a:t>看到的系统所做的简化描述，</a:t>
            </a:r>
            <a:r>
              <a:rPr lang="zh-CN" altLang="en-US" b="1" dirty="0">
                <a:solidFill>
                  <a:srgbClr val="4F4F4F"/>
                </a:solidFill>
                <a:latin typeface="-apple-system"/>
              </a:rPr>
              <a:t>描述中涵盖了系统的某一特定方面，而省略了与此方面无关的实体。</a:t>
            </a:r>
            <a:endParaRPr lang="en-US" altLang="zh-CN" b="1" dirty="0">
              <a:solidFill>
                <a:srgbClr val="4F4F4F"/>
              </a:solidFill>
              <a:latin typeface="-apple-system"/>
            </a:endParaRPr>
          </a:p>
          <a:p>
            <a:endParaRPr lang="zh-CN" altLang="en-US" dirty="0">
              <a:solidFill>
                <a:srgbClr val="4F4F4F"/>
              </a:solidFill>
              <a:latin typeface="-apple-system"/>
            </a:endParaRPr>
          </a:p>
          <a:p>
            <a:r>
              <a:rPr lang="zh-CN" altLang="en-US" dirty="0">
                <a:solidFill>
                  <a:srgbClr val="4F4F4F"/>
                </a:solidFill>
                <a:latin typeface="-apple-system"/>
              </a:rPr>
              <a:t>架构要涵盖的内容和决策太多，采用</a:t>
            </a:r>
            <a:r>
              <a:rPr lang="en-US" altLang="zh-CN" b="1" dirty="0">
                <a:solidFill>
                  <a:srgbClr val="4F4F4F"/>
                </a:solidFill>
                <a:latin typeface="-apple-system"/>
              </a:rPr>
              <a:t>"</a:t>
            </a:r>
            <a:r>
              <a:rPr lang="zh-CN" altLang="en-US" b="1" dirty="0">
                <a:solidFill>
                  <a:srgbClr val="4F4F4F"/>
                </a:solidFill>
                <a:latin typeface="-apple-system"/>
              </a:rPr>
              <a:t>分而治之</a:t>
            </a:r>
            <a:r>
              <a:rPr lang="en-US" altLang="zh-CN" b="1" dirty="0">
                <a:solidFill>
                  <a:srgbClr val="4F4F4F"/>
                </a:solidFill>
                <a:latin typeface="-apple-system"/>
              </a:rPr>
              <a:t>"</a:t>
            </a:r>
            <a:r>
              <a:rPr lang="zh-CN" altLang="en-US" dirty="0">
                <a:solidFill>
                  <a:srgbClr val="4F4F4F"/>
                </a:solidFill>
                <a:latin typeface="-apple-system"/>
              </a:rPr>
              <a:t>的办法从不同视角分别设计；同时，也为软件架构的理解、交流和归档提供方便</a:t>
            </a:r>
            <a:endParaRPr lang="zh-CN" altLang="en-US" b="0" i="0" dirty="0">
              <a:solidFill>
                <a:srgbClr val="4F4F4F"/>
              </a:solidFill>
              <a:effectLst/>
              <a:latin typeface="-apple-system"/>
            </a:endParaRPr>
          </a:p>
        </p:txBody>
      </p:sp>
      <p:sp>
        <p:nvSpPr>
          <p:cNvPr id="19" name="文本框 18">
            <a:extLst>
              <a:ext uri="{FF2B5EF4-FFF2-40B4-BE49-F238E27FC236}">
                <a16:creationId xmlns="" xmlns:a16="http://schemas.microsoft.com/office/drawing/2014/main" id="{B13F2623-B35D-482D-B8E6-0EC1DA445C42}"/>
              </a:ext>
            </a:extLst>
          </p:cNvPr>
          <p:cNvSpPr txBox="1"/>
          <p:nvPr/>
        </p:nvSpPr>
        <p:spPr>
          <a:xfrm>
            <a:off x="1828801" y="1273872"/>
            <a:ext cx="2031325" cy="369332"/>
          </a:xfrm>
          <a:prstGeom prst="rect">
            <a:avLst/>
          </a:prstGeom>
          <a:noFill/>
        </p:spPr>
        <p:txBody>
          <a:bodyPr wrap="none" rtlCol="0">
            <a:spAutoFit/>
          </a:bodyPr>
          <a:lstStyle/>
          <a:p>
            <a:r>
              <a:rPr lang="zh-CN" altLang="en-US" dirty="0"/>
              <a:t>什么是架构视图？</a:t>
            </a:r>
          </a:p>
        </p:txBody>
      </p:sp>
    </p:spTree>
    <p:extLst>
      <p:ext uri="{BB962C8B-B14F-4D97-AF65-F5344CB8AC3E}">
        <p14:creationId xmlns:p14="http://schemas.microsoft.com/office/powerpoint/2010/main" val="314171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6" name="文本框 5">
            <a:extLst>
              <a:ext uri="{FF2B5EF4-FFF2-40B4-BE49-F238E27FC236}">
                <a16:creationId xmlns="" xmlns:a16="http://schemas.microsoft.com/office/drawing/2014/main" id="{F991B38C-F770-4223-B4BF-075CC6624F20}"/>
              </a:ext>
            </a:extLst>
          </p:cNvPr>
          <p:cNvSpPr txBox="1"/>
          <p:nvPr/>
        </p:nvSpPr>
        <p:spPr>
          <a:xfrm>
            <a:off x="830527" y="2782669"/>
            <a:ext cx="1430200" cy="646331"/>
          </a:xfrm>
          <a:prstGeom prst="rect">
            <a:avLst/>
          </a:prstGeom>
          <a:noFill/>
        </p:spPr>
        <p:txBody>
          <a:bodyPr wrap="none" rtlCol="0">
            <a:spAutoFit/>
          </a:body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5" name="矩形 4">
            <a:extLst>
              <a:ext uri="{FF2B5EF4-FFF2-40B4-BE49-F238E27FC236}">
                <a16:creationId xmlns="" xmlns:a16="http://schemas.microsoft.com/office/drawing/2014/main" id="{B7C5EFE8-2437-4C91-8431-0DABC51868D0}"/>
              </a:ext>
            </a:extLst>
          </p:cNvPr>
          <p:cNvSpPr/>
          <p:nvPr/>
        </p:nvSpPr>
        <p:spPr>
          <a:xfrm>
            <a:off x="4750965" y="1596380"/>
            <a:ext cx="6096000" cy="3416320"/>
          </a:xfrm>
          <a:prstGeom prst="rect">
            <a:avLst/>
          </a:prstGeom>
        </p:spPr>
        <p:txBody>
          <a:bodyPr>
            <a:spAutoFit/>
          </a:bodyPr>
          <a:lstStyle/>
          <a:p>
            <a:r>
              <a:rPr lang="zh-CN" altLang="en-US" dirty="0"/>
              <a:t>主要描述系统的功能需求，及系统应该为用户服务提供的功能。逻辑试图用来描述系统的功能需求，即在为用户提供服务方面系统所应该提供的功能。在逻辑视图中，系统分解成一系列的功能抽象、功能分解与功能分析，这些主要来自问题领域（ProblemDefinition)。在面向对象技术中，表现为对象或对象类的形式，采用抽象、封装和继承的原理。用对象模型来代表逻辑视图，可以用类图（Class Diagram）来描述逻辑视图。借助于类图和类模板的手段 ，类图用来显示一个类的集合和它们的逻辑关系：关联、使用、组合、继承等。相似的类可以划分成类集合。类模板关注于单个类，它们强调主要的类操作，并且识别关键的对象特征。</a:t>
            </a:r>
          </a:p>
        </p:txBody>
      </p:sp>
    </p:spTree>
    <p:extLst>
      <p:ext uri="{BB962C8B-B14F-4D97-AF65-F5344CB8AC3E}">
        <p14:creationId xmlns:p14="http://schemas.microsoft.com/office/powerpoint/2010/main" val="1700338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7" name="文本框 6">
            <a:extLst>
              <a:ext uri="{FF2B5EF4-FFF2-40B4-BE49-F238E27FC236}">
                <a16:creationId xmlns="" xmlns:a16="http://schemas.microsoft.com/office/drawing/2014/main" id="{41D343B1-B223-40B7-B537-29E598420193}"/>
              </a:ext>
            </a:extLst>
          </p:cNvPr>
          <p:cNvSpPr txBox="1"/>
          <p:nvPr/>
        </p:nvSpPr>
        <p:spPr>
          <a:xfrm>
            <a:off x="830527" y="2867374"/>
            <a:ext cx="1470274" cy="646331"/>
          </a:xfrm>
          <a:prstGeom prst="rect">
            <a:avLst/>
          </a:prstGeom>
          <a:noFill/>
        </p:spPr>
        <p:txBody>
          <a:bodyPr wrap="none" rtlCol="0">
            <a:spAutoFit/>
          </a:body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5" name="矩形 4">
            <a:extLst>
              <a:ext uri="{FF2B5EF4-FFF2-40B4-BE49-F238E27FC236}">
                <a16:creationId xmlns="" xmlns:a16="http://schemas.microsoft.com/office/drawing/2014/main" id="{A59B7DCA-3673-4DFF-9025-36139F82C3DC}"/>
              </a:ext>
            </a:extLst>
          </p:cNvPr>
          <p:cNvSpPr/>
          <p:nvPr/>
        </p:nvSpPr>
        <p:spPr>
          <a:xfrm>
            <a:off x="3727508" y="2427465"/>
            <a:ext cx="6096000" cy="1754326"/>
          </a:xfrm>
          <a:prstGeom prst="rect">
            <a:avLst/>
          </a:prstGeom>
        </p:spPr>
        <p:txBody>
          <a:bodyPr>
            <a:spAutoFit/>
          </a:bodyPr>
          <a:lstStyle/>
          <a:p>
            <a:r>
              <a:rPr lang="zh-CN" altLang="en-US" dirty="0"/>
              <a:t>过程架构考虑一些非功能性的需求，如性能和可用性。它解决并发性、分布性、系统完整性、容错性的问题，以及逻辑视图的主要抽象如何与进程结构相配合在一起，即定义逻辑视图中的各个类的具体操作是在哪一个线程（Thread）中被执行。过程视图侧重系统的运行特性。服务于系统集成人员，方便后续性能测试</a:t>
            </a:r>
          </a:p>
        </p:txBody>
      </p:sp>
    </p:spTree>
    <p:extLst>
      <p:ext uri="{BB962C8B-B14F-4D97-AF65-F5344CB8AC3E}">
        <p14:creationId xmlns:p14="http://schemas.microsoft.com/office/powerpoint/2010/main" val="124417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11" name="文本框 10"/>
          <p:cNvSpPr txBox="1"/>
          <p:nvPr/>
        </p:nvSpPr>
        <p:spPr>
          <a:xfrm>
            <a:off x="4461224" y="4782355"/>
            <a:ext cx="1093569"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工具</a:t>
            </a:r>
            <a:endParaRPr lang="zh-CN" altLang="en-US" dirty="0">
              <a:latin typeface="+mj-lt"/>
            </a:endParaRPr>
          </a:p>
        </p:txBody>
      </p:sp>
      <p:sp>
        <p:nvSpPr>
          <p:cNvPr id="16" name="文本框 15"/>
          <p:cNvSpPr txBox="1"/>
          <p:nvPr/>
        </p:nvSpPr>
        <p:spPr>
          <a:xfrm>
            <a:off x="6447520" y="4796372"/>
            <a:ext cx="1712328"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的</a:t>
            </a:r>
            <a:r>
              <a:rPr lang="en-US" altLang="zh-CN" dirty="0" smtClean="0">
                <a:latin typeface="+mj-lt"/>
              </a:rPr>
              <a:t>4+1</a:t>
            </a:r>
            <a:r>
              <a:rPr lang="zh-CN" altLang="en-US" dirty="0" smtClean="0">
                <a:latin typeface="+mj-lt"/>
              </a:rPr>
              <a:t>视图</a:t>
            </a:r>
            <a:endParaRPr lang="zh-CN" altLang="en-US" dirty="0">
              <a:latin typeface="+mj-lt"/>
            </a:endParaRPr>
          </a:p>
        </p:txBody>
      </p:sp>
      <p:sp>
        <p:nvSpPr>
          <p:cNvPr id="21" name="文本框 20"/>
          <p:cNvSpPr txBox="1"/>
          <p:nvPr/>
        </p:nvSpPr>
        <p:spPr>
          <a:xfrm>
            <a:off x="9021567" y="4821457"/>
            <a:ext cx="1093569"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的图</a:t>
            </a:r>
            <a:endParaRPr lang="zh-CN" altLang="en-US" dirty="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86496" y="353322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7323" y="3533229"/>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45796" y="350814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49702" y="4782355"/>
            <a:ext cx="1107996" cy="369332"/>
          </a:xfrm>
          <a:prstGeom prst="rect">
            <a:avLst/>
          </a:prstGeom>
        </p:spPr>
        <p:txBody>
          <a:bodyPr wrap="none">
            <a:spAutoFit/>
          </a:bodyPr>
          <a:lstStyle/>
          <a:p>
            <a:pPr algn="ctr"/>
            <a:r>
              <a:rPr lang="en-US" altLang="zh-CN" dirty="0" smtClean="0"/>
              <a:t>UML</a:t>
            </a:r>
            <a:r>
              <a:rPr lang="zh-CN" altLang="en-US" dirty="0" smtClean="0"/>
              <a:t>介绍</a:t>
            </a:r>
            <a:endParaRPr lang="zh-CN" altLang="en-US" dirty="0"/>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8" name="文本框 7">
            <a:extLst>
              <a:ext uri="{FF2B5EF4-FFF2-40B4-BE49-F238E27FC236}">
                <a16:creationId xmlns="" xmlns:a16="http://schemas.microsoft.com/office/drawing/2014/main" id="{0DB291D7-1E3B-4E62-A2F0-0DD89A6BFD92}"/>
              </a:ext>
            </a:extLst>
          </p:cNvPr>
          <p:cNvSpPr txBox="1"/>
          <p:nvPr/>
        </p:nvSpPr>
        <p:spPr>
          <a:xfrm>
            <a:off x="830527" y="2963982"/>
            <a:ext cx="2361544" cy="646331"/>
          </a:xfrm>
          <a:prstGeom prst="rect">
            <a:avLst/>
          </a:prstGeom>
          <a:noFill/>
        </p:spPr>
        <p:txBody>
          <a:bodyPr wrap="none" rtlCol="0">
            <a:spAutoFit/>
          </a:body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5" name="矩形 4">
            <a:extLst>
              <a:ext uri="{FF2B5EF4-FFF2-40B4-BE49-F238E27FC236}">
                <a16:creationId xmlns="" xmlns:a16="http://schemas.microsoft.com/office/drawing/2014/main" id="{C0AB83A7-5800-4C78-9591-527D2D77F668}"/>
              </a:ext>
            </a:extLst>
          </p:cNvPr>
          <p:cNvSpPr/>
          <p:nvPr/>
        </p:nvSpPr>
        <p:spPr>
          <a:xfrm>
            <a:off x="4077746" y="2085356"/>
            <a:ext cx="7046055" cy="2585323"/>
          </a:xfrm>
          <a:prstGeom prst="rect">
            <a:avLst/>
          </a:prstGeom>
        </p:spPr>
        <p:txBody>
          <a:bodyPr wrap="square">
            <a:spAutoFit/>
          </a:bodyPr>
          <a:lstStyle/>
          <a:p>
            <a:r>
              <a:rPr lang="zh-CN" altLang="en-US" dirty="0"/>
              <a:t>描述了在开发环境中软件的静态组织结构，即关注软件开发环境下实际模块的组织，服务于软件编程人员。将软件打包成小的程序块（程序库或子系统），它们可以由一位或几位开发人员来开发。子系统可以组织成分层结构，每个层为上一层提供良好定义的接口。系统的开发架构用模块和子系统图来表达，显示了"输出"和"输入"关系。完整的开发架构只有当所有软件元素被识别后才能加以描述。但是，可以列出控制开发架构的规则：分块、分组和可见性。开发视图的风格通常是层次结构，每个层为上一层提供良好定义的接口，层次越低，通用性越好。</a:t>
            </a:r>
          </a:p>
        </p:txBody>
      </p:sp>
    </p:spTree>
    <p:extLst>
      <p:ext uri="{BB962C8B-B14F-4D97-AF65-F5344CB8AC3E}">
        <p14:creationId xmlns:p14="http://schemas.microsoft.com/office/powerpoint/2010/main" val="345471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9" name="文本框 8">
            <a:extLst>
              <a:ext uri="{FF2B5EF4-FFF2-40B4-BE49-F238E27FC236}">
                <a16:creationId xmlns="" xmlns:a16="http://schemas.microsoft.com/office/drawing/2014/main" id="{1A093CB2-5BDC-4024-B7BB-1EC51A7E5AF8}"/>
              </a:ext>
            </a:extLst>
          </p:cNvPr>
          <p:cNvSpPr txBox="1"/>
          <p:nvPr/>
        </p:nvSpPr>
        <p:spPr>
          <a:xfrm>
            <a:off x="830527" y="3020194"/>
            <a:ext cx="1935145" cy="646331"/>
          </a:xfrm>
          <a:prstGeom prst="rect">
            <a:avLst/>
          </a:prstGeom>
          <a:noFill/>
        </p:spPr>
        <p:txBody>
          <a:bodyPr wrap="none" rtlCol="0">
            <a:spAutoFit/>
          </a:body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5" name="矩形 4">
            <a:extLst>
              <a:ext uri="{FF2B5EF4-FFF2-40B4-BE49-F238E27FC236}">
                <a16:creationId xmlns="" xmlns:a16="http://schemas.microsoft.com/office/drawing/2014/main" id="{46E18AE4-523B-4684-9527-5DC0436EEC2B}"/>
              </a:ext>
            </a:extLst>
          </p:cNvPr>
          <p:cNvSpPr/>
          <p:nvPr/>
        </p:nvSpPr>
        <p:spPr>
          <a:xfrm>
            <a:off x="4465738" y="2466196"/>
            <a:ext cx="5986945" cy="1754326"/>
          </a:xfrm>
          <a:prstGeom prst="rect">
            <a:avLst/>
          </a:prstGeom>
        </p:spPr>
        <p:txBody>
          <a:bodyPr wrap="square">
            <a:spAutoFit/>
          </a:bodyPr>
          <a:lstStyle/>
          <a:p>
            <a:r>
              <a:rPr lang="zh-CN" altLang="en-US" dirty="0">
                <a:solidFill>
                  <a:srgbClr val="4F4F4F"/>
                </a:solidFill>
                <a:latin typeface="-apple-system"/>
              </a:rPr>
              <a:t>主要</a:t>
            </a:r>
            <a:r>
              <a:rPr lang="zh-CN" altLang="en-US" b="1" dirty="0">
                <a:solidFill>
                  <a:srgbClr val="4F4F4F"/>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r>
              <a:rPr lang="zh-CN" altLang="en-US" b="1" dirty="0">
                <a:solidFill>
                  <a:srgbClr val="4F4F4F"/>
                </a:solidFill>
                <a:latin typeface="-apple-system"/>
              </a:rPr>
              <a:t>主要考虑如何把软件映射到硬件上</a:t>
            </a:r>
            <a:r>
              <a:rPr lang="zh-CN" altLang="en-US" dirty="0">
                <a:solidFill>
                  <a:srgbClr val="4F4F4F"/>
                </a:solidFill>
                <a:latin typeface="-apple-system"/>
              </a:rPr>
              <a:t>，也要考虑系统性能、规模、可靠性等。可以与进程视图一起映射。物理架构主要关注</a:t>
            </a:r>
            <a:r>
              <a:rPr lang="zh-CN" altLang="en-US" b="1" dirty="0">
                <a:solidFill>
                  <a:srgbClr val="4F4F4F"/>
                </a:solidFill>
                <a:latin typeface="-apple-system"/>
              </a:rPr>
              <a:t>系统非功能性的需求</a:t>
            </a:r>
            <a:r>
              <a:rPr lang="zh-CN" altLang="en-US" dirty="0">
                <a:solidFill>
                  <a:srgbClr val="4F4F4F"/>
                </a:solidFill>
                <a:latin typeface="-apple-system"/>
              </a:rPr>
              <a:t>，如可用性、可靠性（容错性），性能（吞吐量）和可伸缩性。</a:t>
            </a:r>
            <a:endParaRPr lang="zh-CN" altLang="en-US" dirty="0"/>
          </a:p>
        </p:txBody>
      </p:sp>
    </p:spTree>
    <p:extLst>
      <p:ext uri="{BB962C8B-B14F-4D97-AF65-F5344CB8AC3E}">
        <p14:creationId xmlns:p14="http://schemas.microsoft.com/office/powerpoint/2010/main" val="2918448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15" name="文本框 14">
            <a:extLst>
              <a:ext uri="{FF2B5EF4-FFF2-40B4-BE49-F238E27FC236}">
                <a16:creationId xmlns="" xmlns:a16="http://schemas.microsoft.com/office/drawing/2014/main" id="{DFB59293-9E51-4722-AC34-F7521B637C6D}"/>
              </a:ext>
            </a:extLst>
          </p:cNvPr>
          <p:cNvSpPr txBox="1"/>
          <p:nvPr/>
        </p:nvSpPr>
        <p:spPr>
          <a:xfrm>
            <a:off x="1226820" y="3405417"/>
            <a:ext cx="1620957" cy="646331"/>
          </a:xfrm>
          <a:prstGeom prst="rect">
            <a:avLst/>
          </a:prstGeom>
          <a:noFill/>
        </p:spPr>
        <p:txBody>
          <a:bodyPr wrap="none" rtlCol="0">
            <a:spAutoFit/>
          </a:body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5" name="矩形 4">
            <a:extLst>
              <a:ext uri="{FF2B5EF4-FFF2-40B4-BE49-F238E27FC236}">
                <a16:creationId xmlns="" xmlns:a16="http://schemas.microsoft.com/office/drawing/2014/main" id="{D00C52BA-F68C-4E04-BC0D-642FA42E2E9D}"/>
              </a:ext>
            </a:extLst>
          </p:cNvPr>
          <p:cNvSpPr/>
          <p:nvPr/>
        </p:nvSpPr>
        <p:spPr>
          <a:xfrm>
            <a:off x="3710729" y="2020423"/>
            <a:ext cx="8168081" cy="3416320"/>
          </a:xfrm>
          <a:prstGeom prst="rect">
            <a:avLst/>
          </a:prstGeom>
        </p:spPr>
        <p:txBody>
          <a:bodyPr wrap="square">
            <a:spAutoFit/>
          </a:bodyPr>
          <a:lstStyle/>
          <a:p>
            <a:r>
              <a:rPr lang="zh-CN" altLang="en-US" dirty="0"/>
              <a:t>     它综合所有的视图。用于刻画构件之间的相互关系，将四个视图有机地联系起来。可以描述一个特定的视图内的构件关系，也可以描述不同视图间的构件关系。四种视图的元素通过一组重要场景（更常见的是用例）进行无缝协同工作，我们为场景描述相应的脚本（对象之间和过程之间的交互序列）。在某种意义上场景是最重要的需求抽象，它们的设计使用对象场景图和对象交互图来表示。场景视图是其他视图的冗余（因此“＋1”），但它起到了两个作用：</a:t>
            </a:r>
            <a:r>
              <a:rPr lang="en-US" altLang="zh-CN" dirty="0"/>
              <a:t>1</a:t>
            </a:r>
            <a:r>
              <a:rPr lang="zh-CN" altLang="en-US" dirty="0"/>
              <a:t>、作为一项驱动因素来发现架构设计过程中的架构元素。</a:t>
            </a:r>
            <a:r>
              <a:rPr lang="en-US" altLang="zh-CN" dirty="0"/>
              <a:t>2</a:t>
            </a:r>
            <a:r>
              <a:rPr lang="zh-CN" altLang="en-US" dirty="0"/>
              <a:t>、作为架构设计结束后的一项验证和说明功能，既以视图的角度来说明，又作为架构原型测试的出发点。</a:t>
            </a:r>
            <a:endParaRPr lang="en-US" altLang="zh-CN" dirty="0"/>
          </a:p>
          <a:p>
            <a:r>
              <a:rPr lang="en-US" altLang="zh-CN" dirty="0"/>
              <a:t>      </a:t>
            </a:r>
            <a:r>
              <a:rPr lang="zh-CN" altLang="en-US" dirty="0"/>
              <a:t>作为一项驱动因素，源于迭代开发中有场景驱动（scenario-driven）方法。场景驱动方法认为系统大多数关键的功能以场景（或 use cases）的形式被捕获。关键意味着：最重要的功能，系统存在的理由，或使用频率最高的功能，或体现了必须减轻的一些重要的技术风险。</a:t>
            </a:r>
          </a:p>
        </p:txBody>
      </p:sp>
    </p:spTree>
    <p:extLst>
      <p:ext uri="{BB962C8B-B14F-4D97-AF65-F5344CB8AC3E}">
        <p14:creationId xmlns:p14="http://schemas.microsoft.com/office/powerpoint/2010/main" val="261360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15" name="文本框 14">
            <a:extLst>
              <a:ext uri="{FF2B5EF4-FFF2-40B4-BE49-F238E27FC236}">
                <a16:creationId xmlns="" xmlns:a16="http://schemas.microsoft.com/office/drawing/2014/main" id="{DFB59293-9E51-4722-AC34-F7521B637C6D}"/>
              </a:ext>
            </a:extLst>
          </p:cNvPr>
          <p:cNvSpPr txBox="1"/>
          <p:nvPr/>
        </p:nvSpPr>
        <p:spPr>
          <a:xfrm>
            <a:off x="2183165" y="1139351"/>
            <a:ext cx="2153154" cy="369332"/>
          </a:xfrm>
          <a:prstGeom prst="rect">
            <a:avLst/>
          </a:prstGeom>
          <a:noFill/>
        </p:spPr>
        <p:txBody>
          <a:bodyPr wrap="none" rtlCol="0">
            <a:spAutoFit/>
          </a:bodyPr>
          <a:lstStyle/>
          <a:p>
            <a:r>
              <a:rPr lang="en-US" altLang="zh-CN" dirty="0"/>
              <a:t>5</a:t>
            </a:r>
            <a:r>
              <a:rPr lang="zh-CN" altLang="en-US" dirty="0"/>
              <a:t>个视图之间的关系</a:t>
            </a:r>
          </a:p>
        </p:txBody>
      </p:sp>
      <p:pic>
        <p:nvPicPr>
          <p:cNvPr id="2050" name="Picture 2" descr="http://hi.csdn.net/attachment/201112/24/0_13247130158rrZ.gif">
            <a:extLst>
              <a:ext uri="{FF2B5EF4-FFF2-40B4-BE49-F238E27FC236}">
                <a16:creationId xmlns="" xmlns:a16="http://schemas.microsoft.com/office/drawing/2014/main" id="{7405A043-4D0B-45DD-B51D-8F4C5DA59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165" y="1872231"/>
            <a:ext cx="6220961" cy="426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5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20457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视图</a:t>
            </a:r>
          </a:p>
        </p:txBody>
      </p:sp>
      <p:pic>
        <p:nvPicPr>
          <p:cNvPr id="6" name="图片 5">
            <a:extLst>
              <a:ext uri="{FF2B5EF4-FFF2-40B4-BE49-F238E27FC236}">
                <a16:creationId xmlns="" xmlns:a16="http://schemas.microsoft.com/office/drawing/2014/main" id="{7966530A-6642-422D-8DA3-C5703B0F5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15" y="1106723"/>
            <a:ext cx="11424249" cy="5836872"/>
          </a:xfrm>
          <a:prstGeom prst="rect">
            <a:avLst/>
          </a:prstGeom>
        </p:spPr>
      </p:pic>
    </p:spTree>
    <p:extLst>
      <p:ext uri="{BB962C8B-B14F-4D97-AF65-F5344CB8AC3E}">
        <p14:creationId xmlns:p14="http://schemas.microsoft.com/office/powerpoint/2010/main" val="72773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5C55224-7EAA-4C06-9CE8-B4F62DF8E6F1}"/>
              </a:ext>
            </a:extLst>
          </p:cNvPr>
          <p:cNvSpPr/>
          <p:nvPr/>
        </p:nvSpPr>
        <p:spPr>
          <a:xfrm>
            <a:off x="1385455" y="314138"/>
            <a:ext cx="8084264"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中</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M</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的含义以及是如何帮助软件工程构建软件系统体系</a:t>
            </a:r>
          </a:p>
        </p:txBody>
      </p:sp>
      <p:sp>
        <p:nvSpPr>
          <p:cNvPr id="5" name="文本框 4">
            <a:extLst>
              <a:ext uri="{FF2B5EF4-FFF2-40B4-BE49-F238E27FC236}">
                <a16:creationId xmlns="" xmlns:a16="http://schemas.microsoft.com/office/drawing/2014/main" id="{5C9A8890-20F0-4ABE-B731-68D7098BDBC1}"/>
              </a:ext>
            </a:extLst>
          </p:cNvPr>
          <p:cNvSpPr txBox="1"/>
          <p:nvPr/>
        </p:nvSpPr>
        <p:spPr>
          <a:xfrm>
            <a:off x="1226820" y="1366683"/>
            <a:ext cx="7207422" cy="369332"/>
          </a:xfrm>
          <a:prstGeom prst="rect">
            <a:avLst/>
          </a:prstGeom>
          <a:noFill/>
        </p:spPr>
        <p:txBody>
          <a:bodyPr wrap="none" rtlCol="0">
            <a:spAutoFit/>
          </a:bodyPr>
          <a:lstStyle/>
          <a:p>
            <a:r>
              <a:rPr lang="en-US" altLang="zh-CN" b="1" dirty="0"/>
              <a:t>Unified Modeling Language (UML)</a:t>
            </a:r>
            <a:r>
              <a:rPr lang="zh-CN" altLang="en-US" dirty="0"/>
              <a:t>又称统一建模语言或标准建模语言</a:t>
            </a:r>
          </a:p>
        </p:txBody>
      </p:sp>
      <p:sp>
        <p:nvSpPr>
          <p:cNvPr id="7" name="文本框 6">
            <a:extLst>
              <a:ext uri="{FF2B5EF4-FFF2-40B4-BE49-F238E27FC236}">
                <a16:creationId xmlns="" xmlns:a16="http://schemas.microsoft.com/office/drawing/2014/main" id="{FEC7510D-9772-495E-8368-261D9807728E}"/>
              </a:ext>
            </a:extLst>
          </p:cNvPr>
          <p:cNvSpPr txBox="1"/>
          <p:nvPr/>
        </p:nvSpPr>
        <p:spPr>
          <a:xfrm>
            <a:off x="1226820" y="1995975"/>
            <a:ext cx="9658413" cy="369332"/>
          </a:xfrm>
          <a:prstGeom prst="rect">
            <a:avLst/>
          </a:prstGeom>
          <a:noFill/>
        </p:spPr>
        <p:txBody>
          <a:bodyPr wrap="none" rtlCol="0">
            <a:spAutoFit/>
          </a:bodyPr>
          <a:lstStyle/>
          <a:p>
            <a:r>
              <a:rPr lang="zh-CN" altLang="en-US" dirty="0"/>
              <a:t>它融合了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方法中的基本概念，通过建立五类图（共</a:t>
            </a:r>
            <a:r>
              <a:rPr lang="en-US" altLang="zh-CN" dirty="0"/>
              <a:t>9</a:t>
            </a:r>
            <a:r>
              <a:rPr lang="zh-CN" altLang="en-US" dirty="0"/>
              <a:t>种图）来实现建模</a:t>
            </a:r>
          </a:p>
        </p:txBody>
      </p:sp>
      <p:sp>
        <p:nvSpPr>
          <p:cNvPr id="8" name="文本框 7">
            <a:extLst>
              <a:ext uri="{FF2B5EF4-FFF2-40B4-BE49-F238E27FC236}">
                <a16:creationId xmlns="" xmlns:a16="http://schemas.microsoft.com/office/drawing/2014/main" id="{B26FC7B6-65EF-4DF6-BA35-F4981B07D8BB}"/>
              </a:ext>
            </a:extLst>
          </p:cNvPr>
          <p:cNvSpPr txBox="1"/>
          <p:nvPr/>
        </p:nvSpPr>
        <p:spPr>
          <a:xfrm>
            <a:off x="1226820" y="2583112"/>
            <a:ext cx="1800493" cy="369332"/>
          </a:xfrm>
          <a:prstGeom prst="rect">
            <a:avLst/>
          </a:prstGeom>
          <a:noFill/>
        </p:spPr>
        <p:txBody>
          <a:bodyPr wrap="none" rtlCol="0">
            <a:spAutoFit/>
          </a:bodyPr>
          <a:lstStyle/>
          <a:p>
            <a:r>
              <a:rPr lang="zh-CN" altLang="en-US" dirty="0"/>
              <a:t>第一类：用例图</a:t>
            </a:r>
          </a:p>
        </p:txBody>
      </p:sp>
      <p:sp>
        <p:nvSpPr>
          <p:cNvPr id="10" name="文本框 9">
            <a:extLst>
              <a:ext uri="{FF2B5EF4-FFF2-40B4-BE49-F238E27FC236}">
                <a16:creationId xmlns="" xmlns:a16="http://schemas.microsoft.com/office/drawing/2014/main" id="{DBF858FA-7FA6-4900-A3ED-0620D2BFB5C4}"/>
              </a:ext>
            </a:extLst>
          </p:cNvPr>
          <p:cNvSpPr txBox="1"/>
          <p:nvPr/>
        </p:nvSpPr>
        <p:spPr>
          <a:xfrm>
            <a:off x="3224062" y="2583112"/>
            <a:ext cx="1800493" cy="369332"/>
          </a:xfrm>
          <a:prstGeom prst="rect">
            <a:avLst/>
          </a:prstGeom>
          <a:noFill/>
        </p:spPr>
        <p:txBody>
          <a:bodyPr wrap="none" rtlCol="0">
            <a:spAutoFit/>
          </a:bodyPr>
          <a:lstStyle/>
          <a:p>
            <a:r>
              <a:rPr lang="zh-CN" altLang="en-US" dirty="0"/>
              <a:t>第二类：静态图</a:t>
            </a:r>
          </a:p>
        </p:txBody>
      </p:sp>
      <p:sp>
        <p:nvSpPr>
          <p:cNvPr id="11" name="文本框 10">
            <a:extLst>
              <a:ext uri="{FF2B5EF4-FFF2-40B4-BE49-F238E27FC236}">
                <a16:creationId xmlns="" xmlns:a16="http://schemas.microsoft.com/office/drawing/2014/main" id="{E98290BA-42C7-4CDD-A441-03C7CBCA3775}"/>
              </a:ext>
            </a:extLst>
          </p:cNvPr>
          <p:cNvSpPr txBox="1"/>
          <p:nvPr/>
        </p:nvSpPr>
        <p:spPr>
          <a:xfrm>
            <a:off x="5195753" y="2583112"/>
            <a:ext cx="1800493" cy="369332"/>
          </a:xfrm>
          <a:prstGeom prst="rect">
            <a:avLst/>
          </a:prstGeom>
          <a:noFill/>
        </p:spPr>
        <p:txBody>
          <a:bodyPr wrap="none" rtlCol="0">
            <a:spAutoFit/>
          </a:bodyPr>
          <a:lstStyle/>
          <a:p>
            <a:r>
              <a:rPr lang="zh-CN" altLang="en-US" dirty="0"/>
              <a:t>第三类：行为图</a:t>
            </a:r>
          </a:p>
        </p:txBody>
      </p:sp>
      <p:sp>
        <p:nvSpPr>
          <p:cNvPr id="12" name="文本框 11">
            <a:extLst>
              <a:ext uri="{FF2B5EF4-FFF2-40B4-BE49-F238E27FC236}">
                <a16:creationId xmlns="" xmlns:a16="http://schemas.microsoft.com/office/drawing/2014/main" id="{4A5B7276-415D-4158-BFD9-F7F0D14A2FEE}"/>
              </a:ext>
            </a:extLst>
          </p:cNvPr>
          <p:cNvSpPr txBox="1"/>
          <p:nvPr/>
        </p:nvSpPr>
        <p:spPr>
          <a:xfrm>
            <a:off x="7167444" y="2583112"/>
            <a:ext cx="1800493" cy="369332"/>
          </a:xfrm>
          <a:prstGeom prst="rect">
            <a:avLst/>
          </a:prstGeom>
          <a:noFill/>
        </p:spPr>
        <p:txBody>
          <a:bodyPr wrap="none" rtlCol="0">
            <a:spAutoFit/>
          </a:bodyPr>
          <a:lstStyle/>
          <a:p>
            <a:r>
              <a:rPr lang="zh-CN" altLang="en-US" dirty="0"/>
              <a:t>第四类：交互图</a:t>
            </a:r>
          </a:p>
        </p:txBody>
      </p:sp>
      <p:sp>
        <p:nvSpPr>
          <p:cNvPr id="13" name="文本框 12">
            <a:extLst>
              <a:ext uri="{FF2B5EF4-FFF2-40B4-BE49-F238E27FC236}">
                <a16:creationId xmlns="" xmlns:a16="http://schemas.microsoft.com/office/drawing/2014/main" id="{DF8E8E99-3D20-498C-A14F-A9FDEEB96C69}"/>
              </a:ext>
            </a:extLst>
          </p:cNvPr>
          <p:cNvSpPr txBox="1"/>
          <p:nvPr/>
        </p:nvSpPr>
        <p:spPr>
          <a:xfrm>
            <a:off x="9336474" y="2583112"/>
            <a:ext cx="1858201" cy="369332"/>
          </a:xfrm>
          <a:prstGeom prst="rect">
            <a:avLst/>
          </a:prstGeom>
          <a:noFill/>
        </p:spPr>
        <p:txBody>
          <a:bodyPr wrap="none" rtlCol="0">
            <a:spAutoFit/>
          </a:bodyPr>
          <a:lstStyle/>
          <a:p>
            <a:r>
              <a:rPr lang="zh-CN" altLang="en-US" dirty="0"/>
              <a:t>第五类：实现图</a:t>
            </a:r>
          </a:p>
        </p:txBody>
      </p:sp>
      <p:sp>
        <p:nvSpPr>
          <p:cNvPr id="9" name="矩形 8">
            <a:extLst>
              <a:ext uri="{FF2B5EF4-FFF2-40B4-BE49-F238E27FC236}">
                <a16:creationId xmlns="" xmlns:a16="http://schemas.microsoft.com/office/drawing/2014/main" id="{E8B81F5D-91E0-450D-8939-A2AADF320B5C}"/>
              </a:ext>
            </a:extLst>
          </p:cNvPr>
          <p:cNvSpPr/>
          <p:nvPr/>
        </p:nvSpPr>
        <p:spPr>
          <a:xfrm>
            <a:off x="1226820" y="3170249"/>
            <a:ext cx="6096000" cy="1754326"/>
          </a:xfrm>
          <a:prstGeom prst="rect">
            <a:avLst/>
          </a:prstGeom>
        </p:spPr>
        <p:txBody>
          <a:bodyPr>
            <a:spAutoFit/>
          </a:bodyPr>
          <a:lstStyle/>
          <a:p>
            <a:r>
              <a:rPr lang="zh-CN" altLang="en-US" dirty="0">
                <a:solidFill>
                  <a:srgbClr val="333333"/>
                </a:solidFill>
                <a:latin typeface="PingFang SC"/>
              </a:rPr>
              <a:t>建模的过程包括如下几步：</a:t>
            </a:r>
            <a:endParaRPr lang="en-US" altLang="zh-CN" dirty="0">
              <a:solidFill>
                <a:srgbClr val="333333"/>
              </a:solidFill>
              <a:latin typeface="PingFang SC"/>
            </a:endParaRPr>
          </a:p>
          <a:p>
            <a:r>
              <a:rPr lang="zh-CN" altLang="en-US" dirty="0">
                <a:solidFill>
                  <a:srgbClr val="333333"/>
                </a:solidFill>
                <a:latin typeface="PingFang SC"/>
              </a:rPr>
              <a:t>首先是描述需求</a:t>
            </a:r>
            <a:r>
              <a:rPr lang="en-US" altLang="zh-CN" dirty="0">
                <a:solidFill>
                  <a:srgbClr val="333333"/>
                </a:solidFill>
                <a:latin typeface="PingFang SC"/>
              </a:rPr>
              <a:t>;</a:t>
            </a:r>
          </a:p>
          <a:p>
            <a:endParaRPr lang="en-US" altLang="zh-CN" dirty="0">
              <a:solidFill>
                <a:srgbClr val="333333"/>
              </a:solidFill>
              <a:latin typeface="PingFang SC"/>
            </a:endParaRPr>
          </a:p>
          <a:p>
            <a:r>
              <a:rPr lang="zh-CN" altLang="en-US" dirty="0">
                <a:solidFill>
                  <a:srgbClr val="333333"/>
                </a:solidFill>
                <a:latin typeface="PingFang SC"/>
              </a:rPr>
              <a:t>其次根据需求建立系统的静态模型</a:t>
            </a:r>
            <a:r>
              <a:rPr lang="en-US" altLang="zh-CN" dirty="0">
                <a:solidFill>
                  <a:srgbClr val="333333"/>
                </a:solidFill>
                <a:latin typeface="PingFang SC"/>
              </a:rPr>
              <a:t>,</a:t>
            </a:r>
            <a:r>
              <a:rPr lang="zh-CN" altLang="en-US" dirty="0">
                <a:solidFill>
                  <a:srgbClr val="333333"/>
                </a:solidFill>
                <a:latin typeface="PingFang SC"/>
              </a:rPr>
              <a:t>以构造系统的结构</a:t>
            </a:r>
            <a:r>
              <a:rPr lang="en-US" altLang="zh-CN" dirty="0">
                <a:solidFill>
                  <a:srgbClr val="333333"/>
                </a:solidFill>
                <a:latin typeface="PingFang SC"/>
              </a:rPr>
              <a:t>;</a:t>
            </a:r>
          </a:p>
          <a:p>
            <a:endParaRPr lang="en-US" altLang="zh-CN" dirty="0">
              <a:solidFill>
                <a:srgbClr val="333333"/>
              </a:solidFill>
              <a:latin typeface="PingFang SC"/>
            </a:endParaRPr>
          </a:p>
          <a:p>
            <a:r>
              <a:rPr lang="zh-CN" altLang="en-US" dirty="0">
                <a:solidFill>
                  <a:srgbClr val="333333"/>
                </a:solidFill>
                <a:latin typeface="PingFang SC"/>
              </a:rPr>
              <a:t>第三步是描述系统的行为。</a:t>
            </a:r>
            <a:endParaRPr lang="zh-CN" altLang="en-US" dirty="0"/>
          </a:p>
        </p:txBody>
      </p:sp>
      <p:sp>
        <p:nvSpPr>
          <p:cNvPr id="14" name="矩形 13">
            <a:extLst>
              <a:ext uri="{FF2B5EF4-FFF2-40B4-BE49-F238E27FC236}">
                <a16:creationId xmlns="" xmlns:a16="http://schemas.microsoft.com/office/drawing/2014/main" id="{F0C8FB5D-179F-431A-B8DC-85466540A020}"/>
              </a:ext>
            </a:extLst>
          </p:cNvPr>
          <p:cNvSpPr/>
          <p:nvPr/>
        </p:nvSpPr>
        <p:spPr>
          <a:xfrm>
            <a:off x="1226820" y="5267852"/>
            <a:ext cx="6096000" cy="1200329"/>
          </a:xfrm>
          <a:prstGeom prst="rect">
            <a:avLst/>
          </a:prstGeom>
        </p:spPr>
        <p:txBody>
          <a:bodyPr>
            <a:spAutoFit/>
          </a:bodyPr>
          <a:lstStyle/>
          <a:p>
            <a:r>
              <a:rPr lang="en-US" altLang="zh-CN" dirty="0">
                <a:solidFill>
                  <a:srgbClr val="333333"/>
                </a:solidFill>
                <a:latin typeface="PingFang SC"/>
              </a:rPr>
              <a:t>UML</a:t>
            </a:r>
            <a:r>
              <a:rPr lang="zh-CN" altLang="en-US" dirty="0">
                <a:solidFill>
                  <a:srgbClr val="333333"/>
                </a:solidFill>
                <a:latin typeface="PingFang SC"/>
              </a:rPr>
              <a:t>能够将精力集中在设计通用的元模型上（统一不同方法的语义），然后是建立通用的表示法（提供对这些语义的形象化的表达）。这非常有利于一个大型复杂的软件系统体系</a:t>
            </a:r>
            <a:endParaRPr lang="zh-CN" altLang="en-US" dirty="0"/>
          </a:p>
        </p:txBody>
      </p:sp>
    </p:spTree>
    <p:extLst>
      <p:ext uri="{BB962C8B-B14F-4D97-AF65-F5344CB8AC3E}">
        <p14:creationId xmlns:p14="http://schemas.microsoft.com/office/powerpoint/2010/main" val="2318178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smtClean="0"/>
              <a:t>的图</a:t>
            </a:r>
            <a:endParaRPr lang="zh-CN" altLang="en-US" sz="4800" dirty="0"/>
          </a:p>
        </p:txBody>
      </p:sp>
    </p:spTree>
    <p:extLst>
      <p:ext uri="{BB962C8B-B14F-4D97-AF65-F5344CB8AC3E}">
        <p14:creationId xmlns:p14="http://schemas.microsoft.com/office/powerpoint/2010/main" val="685034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530" y="1924685"/>
            <a:ext cx="5054600" cy="430149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80" y="1924685"/>
            <a:ext cx="5067935" cy="4301490"/>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018796" y="2690248"/>
            <a:ext cx="4470788" cy="1476375"/>
          </a:xfrm>
          <a:prstGeom prst="rect">
            <a:avLst/>
          </a:prstGeom>
          <a:noFill/>
        </p:spPr>
        <p:txBody>
          <a:bodyPr wrap="square" rtlCol="0">
            <a:spAutoFit/>
          </a:bodyPr>
          <a:lstStyle/>
          <a:p>
            <a:r>
              <a:rPr lang="en-US" altLang="zh-CN">
                <a:solidFill>
                  <a:schemeClr val="bg1"/>
                </a:solidFill>
              </a:rPr>
              <a:t>指系统与系统之间的界限。把系统边界以外的同系统相关联的其他部分称为系统环境。</a:t>
            </a:r>
          </a:p>
          <a:p>
            <a:endParaRPr lang="en-US" altLang="zh-CN">
              <a:solidFill>
                <a:schemeClr val="bg1"/>
              </a:solidFill>
            </a:endParaRPr>
          </a:p>
          <a:p>
            <a:r>
              <a:rPr lang="en-US" altLang="zh-CN">
                <a:solidFill>
                  <a:schemeClr val="bg1"/>
                </a:solidFill>
              </a:rPr>
              <a:t>在UML图中我们用一个矩形表示。</a:t>
            </a:r>
          </a:p>
        </p:txBody>
      </p:sp>
      <p:sp>
        <p:nvSpPr>
          <p:cNvPr id="14" name="矩形 13"/>
          <p:cNvSpPr/>
          <p:nvPr/>
        </p:nvSpPr>
        <p:spPr>
          <a:xfrm>
            <a:off x="1018796" y="2132975"/>
            <a:ext cx="1593850" cy="398780"/>
          </a:xfrm>
          <a:prstGeom prst="rect">
            <a:avLst/>
          </a:prstGeom>
        </p:spPr>
        <p:txBody>
          <a:bodyPr wrap="none">
            <a:spAutoFit/>
          </a:bodyPr>
          <a:lstStyle/>
          <a:p>
            <a:pPr algn="l"/>
            <a:r>
              <a:rPr lang="en-US" altLang="zh-CN" sz="2000" b="1" dirty="0">
                <a:solidFill>
                  <a:schemeClr val="bg1"/>
                </a:solidFill>
              </a:rPr>
              <a:t>3）系统边界</a:t>
            </a:r>
          </a:p>
        </p:txBody>
      </p:sp>
      <p:sp>
        <p:nvSpPr>
          <p:cNvPr id="15" name="文本框 14"/>
          <p:cNvSpPr txBox="1"/>
          <p:nvPr/>
        </p:nvSpPr>
        <p:spPr>
          <a:xfrm>
            <a:off x="6602512" y="2690248"/>
            <a:ext cx="4470788" cy="3046095"/>
          </a:xfrm>
          <a:prstGeom prst="rect">
            <a:avLst/>
          </a:prstGeom>
          <a:noFill/>
        </p:spPr>
        <p:txBody>
          <a:bodyPr wrap="square" rtlCol="0">
            <a:spAutoFit/>
          </a:bodyPr>
          <a:lstStyle/>
          <a:p>
            <a:r>
              <a:rPr lang="en-US" altLang="zh-CN" sz="1600">
                <a:solidFill>
                  <a:schemeClr val="bg1"/>
                </a:solidFill>
              </a:rPr>
              <a:t>用例图中的关系有4种：关联，泛化，包含和扩展。</a:t>
            </a:r>
          </a:p>
          <a:p>
            <a:r>
              <a:rPr lang="en-US" altLang="zh-CN" sz="1600">
                <a:solidFill>
                  <a:schemeClr val="bg1"/>
                </a:solidFill>
              </a:rPr>
              <a:t>关联：表示参与者和用例之间的交互。为通信途径，任何一方都可发送或可接收消息。</a:t>
            </a:r>
          </a:p>
          <a:p>
            <a:r>
              <a:rPr lang="en-US" altLang="zh-CN" sz="1600">
                <a:solidFill>
                  <a:schemeClr val="bg1"/>
                </a:solidFill>
              </a:rPr>
              <a:t>包含：包含关系用来把一个较复杂的用例所表示的功能分解成较小的步骤。</a:t>
            </a:r>
          </a:p>
          <a:p>
            <a:r>
              <a:rPr lang="en-US" altLang="zh-CN" sz="1600">
                <a:solidFill>
                  <a:schemeClr val="bg1"/>
                </a:solidFill>
              </a:rPr>
              <a:t>扩展：扩展关系是指用例功能的延伸。与包含关系不同的是，扩展用例是可选的，如果缺少扩展用例。不会影响到基用例的完整性。</a:t>
            </a:r>
          </a:p>
          <a:p>
            <a:r>
              <a:rPr lang="en-US" altLang="zh-CN" sz="1600">
                <a:solidFill>
                  <a:schemeClr val="bg1"/>
                </a:solidFill>
              </a:rPr>
              <a:t>泛化：用例的泛化指的是一个父用例可以被特化形成多个子用例，用我们熟悉的语言来说就是继承关系。</a:t>
            </a:r>
          </a:p>
        </p:txBody>
      </p:sp>
      <p:sp>
        <p:nvSpPr>
          <p:cNvPr id="16" name="矩形 15"/>
          <p:cNvSpPr/>
          <p:nvPr/>
        </p:nvSpPr>
        <p:spPr>
          <a:xfrm>
            <a:off x="6602512" y="2132975"/>
            <a:ext cx="1085850" cy="398780"/>
          </a:xfrm>
          <a:prstGeom prst="rect">
            <a:avLst/>
          </a:prstGeom>
        </p:spPr>
        <p:txBody>
          <a:bodyPr wrap="none">
            <a:spAutoFit/>
          </a:bodyPr>
          <a:lstStyle/>
          <a:p>
            <a:pPr algn="l"/>
            <a:r>
              <a:rPr lang="en-US" altLang="zh-CN" sz="2000" b="1" dirty="0">
                <a:solidFill>
                  <a:schemeClr val="bg1"/>
                </a:solidFill>
              </a:rPr>
              <a:t>4）关系</a:t>
            </a: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p>
        </p:txBody>
      </p:sp>
      <p:sp>
        <p:nvSpPr>
          <p:cNvPr id="5" name="文本框 4"/>
          <p:cNvSpPr txBox="1"/>
          <p:nvPr/>
        </p:nvSpPr>
        <p:spPr>
          <a:xfrm>
            <a:off x="970280" y="1106805"/>
            <a:ext cx="8260080" cy="398780"/>
          </a:xfrm>
          <a:prstGeom prst="rect">
            <a:avLst/>
          </a:prstGeom>
          <a:noFill/>
        </p:spPr>
        <p:txBody>
          <a:bodyPr wrap="square" rtlCol="0">
            <a:spAutoFit/>
          </a:bodyPr>
          <a:lstStyle/>
          <a:p>
            <a:r>
              <a:rPr lang="zh-CN" altLang="en-US"/>
              <a:t>　　</a:t>
            </a:r>
            <a:r>
              <a:rPr lang="zh-CN" altLang="en-US" sz="2000"/>
              <a:t>用例图有四个元素：用例， 参与者，系统边界，关系</a:t>
            </a:r>
            <a:r>
              <a:rPr lang="zh-CN" altLang="en-US"/>
              <a:t>。</a:t>
            </a:r>
          </a:p>
        </p:txBody>
      </p:sp>
      <p:pic>
        <p:nvPicPr>
          <p:cNvPr id="6" name="图片 5"/>
          <p:cNvPicPr>
            <a:picLocks noChangeAspect="1"/>
          </p:cNvPicPr>
          <p:nvPr/>
        </p:nvPicPr>
        <p:blipFill>
          <a:blip r:embed="rId2"/>
          <a:stretch>
            <a:fillRect/>
          </a:stretch>
        </p:blipFill>
        <p:spPr>
          <a:xfrm>
            <a:off x="2032635" y="4366895"/>
            <a:ext cx="2345690" cy="1651635"/>
          </a:xfrm>
          <a:prstGeom prst="rect">
            <a:avLst/>
          </a:prstGeom>
        </p:spPr>
      </p:pic>
    </p:spTree>
    <p:extLst>
      <p:ext uri="{BB962C8B-B14F-4D97-AF65-F5344CB8AC3E}">
        <p14:creationId xmlns:p14="http://schemas.microsoft.com/office/powerpoint/2010/main" val="3972901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p>
        </p:txBody>
      </p:sp>
      <p:pic>
        <p:nvPicPr>
          <p:cNvPr id="38" name="图片 37"/>
          <p:cNvPicPr>
            <a:picLocks noChangeAspect="1"/>
          </p:cNvPicPr>
          <p:nvPr/>
        </p:nvPicPr>
        <p:blipFill>
          <a:blip r:embed="rId2"/>
          <a:stretch>
            <a:fillRect/>
          </a:stretch>
        </p:blipFill>
        <p:spPr>
          <a:xfrm>
            <a:off x="5902325" y="898525"/>
            <a:ext cx="5248910" cy="4354830"/>
          </a:xfrm>
          <a:prstGeom prst="rect">
            <a:avLst/>
          </a:prstGeom>
        </p:spPr>
      </p:pic>
      <p:sp>
        <p:nvSpPr>
          <p:cNvPr id="39" name="矩形 38"/>
          <p:cNvSpPr/>
          <p:nvPr/>
        </p:nvSpPr>
        <p:spPr>
          <a:xfrm>
            <a:off x="1049180" y="1361017"/>
            <a:ext cx="4005419" cy="147637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功能：</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用例图描述的是参与者所理解的系统功能，主要元素是用例和参与者，是帮助开发团队以一种可视化的方式理解系统的功能需求。</a:t>
            </a:r>
          </a:p>
        </p:txBody>
      </p:sp>
      <p:sp>
        <p:nvSpPr>
          <p:cNvPr id="40" name="矩形 39"/>
          <p:cNvSpPr/>
          <p:nvPr/>
        </p:nvSpPr>
        <p:spPr>
          <a:xfrm>
            <a:off x="1049180" y="3368887"/>
            <a:ext cx="4005419" cy="175323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注意点：</a:t>
            </a: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任何用例都不能在缺少参与者的情况下独立存在，同样，任何参与者也必须要有与之关联的用例。</a:t>
            </a: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2.包含用例是必须的，如果缺少包含用例，基用例就是不完整的。</a:t>
            </a:r>
          </a:p>
        </p:txBody>
      </p:sp>
      <p:sp>
        <p:nvSpPr>
          <p:cNvPr id="41" name="文本框 40"/>
          <p:cNvSpPr txBox="1"/>
          <p:nvPr/>
        </p:nvSpPr>
        <p:spPr>
          <a:xfrm>
            <a:off x="7518400" y="5420360"/>
            <a:ext cx="2489835" cy="337185"/>
          </a:xfrm>
          <a:prstGeom prst="rect">
            <a:avLst/>
          </a:prstGeom>
          <a:noFill/>
        </p:spPr>
        <p:txBody>
          <a:bodyPr wrap="square" rtlCol="0">
            <a:spAutoFit/>
          </a:bodyPr>
          <a:lstStyle/>
          <a:p>
            <a:r>
              <a:rPr lang="zh-CN" altLang="en-US" sz="1600" b="1"/>
              <a:t>一张完整的用例图</a:t>
            </a:r>
          </a:p>
        </p:txBody>
      </p:sp>
    </p:spTree>
    <p:extLst>
      <p:ext uri="{BB962C8B-B14F-4D97-AF65-F5344CB8AC3E}">
        <p14:creationId xmlns:p14="http://schemas.microsoft.com/office/powerpoint/2010/main" val="1649829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 xmlns:a16="http://schemas.microsoft.com/office/drawing/2014/main" id="{D01BB699-39D6-E14D-B576-6C82C2A92C3F}"/>
              </a:ext>
            </a:extLst>
          </p:cNvPr>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 altLang="zh-CN" sz="2000" b="1" dirty="0">
                <a:solidFill>
                  <a:srgbClr val="48A2A0"/>
                </a:solidFill>
              </a:rPr>
              <a:t>Class Diagram</a:t>
            </a:r>
            <a:r>
              <a:rPr lang="zh-CN" altLang="en" sz="2000" b="1" dirty="0">
                <a:solidFill>
                  <a:srgbClr val="48A2A0"/>
                </a:solidFill>
              </a:rPr>
              <a:t>）</a:t>
            </a:r>
            <a:endParaRPr lang="en"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a:extLst>
              <a:ext uri="{FF2B5EF4-FFF2-40B4-BE49-F238E27FC236}">
                <a16:creationId xmlns="" xmlns:a16="http://schemas.microsoft.com/office/drawing/2014/main" id="{E08E8B0B-8656-8A4B-B782-9E29D601A854}"/>
              </a:ext>
            </a:extLst>
          </p:cNvPr>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a:extLst>
              <a:ext uri="{FF2B5EF4-FFF2-40B4-BE49-F238E27FC236}">
                <a16:creationId xmlns="" xmlns:a16="http://schemas.microsoft.com/office/drawing/2014/main" id="{D5699794-BC6B-374B-8973-B2803B9FFE8E}"/>
              </a:ext>
            </a:extLst>
          </p:cNvPr>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a:extLst>
              <a:ext uri="{FF2B5EF4-FFF2-40B4-BE49-F238E27FC236}">
                <a16:creationId xmlns="" xmlns:a16="http://schemas.microsoft.com/office/drawing/2014/main" id="{28DC7173-C354-4149-9140-5BEECEC5D8E2}"/>
              </a:ext>
            </a:extLst>
          </p:cNvPr>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a:extLst>
              <a:ext uri="{FF2B5EF4-FFF2-40B4-BE49-F238E27FC236}">
                <a16:creationId xmlns="" xmlns:a16="http://schemas.microsoft.com/office/drawing/2014/main" id="{3DFF18DD-0972-8D41-B09B-F6E482FE3325}"/>
              </a:ext>
            </a:extLst>
          </p:cNvPr>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a:extLst>
              <a:ext uri="{FF2B5EF4-FFF2-40B4-BE49-F238E27FC236}">
                <a16:creationId xmlns="" xmlns:a16="http://schemas.microsoft.com/office/drawing/2014/main" id="{51D3A2D8-2234-4E40-ADE0-764E5C8931CA}"/>
              </a:ext>
            </a:extLst>
          </p:cNvPr>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p:blipFill>
        <p:spPr>
          <a:xfrm>
            <a:off x="1562279" y="2761547"/>
            <a:ext cx="2941033" cy="2160804"/>
          </a:xfrm>
          <a:prstGeom prst="rect">
            <a:avLst/>
          </a:prstGeom>
        </p:spPr>
      </p:pic>
      <p:sp>
        <p:nvSpPr>
          <p:cNvPr id="3" name="矩形 2">
            <a:extLst>
              <a:ext uri="{FF2B5EF4-FFF2-40B4-BE49-F238E27FC236}">
                <a16:creationId xmlns="" xmlns:a16="http://schemas.microsoft.com/office/drawing/2014/main" id="{5340959C-2574-0146-BC46-B37418A38247}"/>
              </a:ext>
            </a:extLst>
          </p:cNvPr>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a:extLst>
              <a:ext uri="{FF2B5EF4-FFF2-40B4-BE49-F238E27FC236}">
                <a16:creationId xmlns="" xmlns:a16="http://schemas.microsoft.com/office/drawing/2014/main" id="{BF4D0194-678D-B64E-A7DA-1E4C83C1AE11}"/>
              </a:ext>
            </a:extLst>
          </p:cNvPr>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a:extLst>
              <a:ext uri="{FF2B5EF4-FFF2-40B4-BE49-F238E27FC236}">
                <a16:creationId xmlns="" xmlns:a16="http://schemas.microsoft.com/office/drawing/2014/main" id="{4DDE1A6E-DA6A-D146-8561-4AEC01C655A8}"/>
              </a:ext>
            </a:extLst>
          </p:cNvPr>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a:extLst>
              <a:ext uri="{FF2B5EF4-FFF2-40B4-BE49-F238E27FC236}">
                <a16:creationId xmlns="" xmlns:a16="http://schemas.microsoft.com/office/drawing/2014/main" id="{6B11C545-A170-1D4E-95B2-112D3EA36274}"/>
              </a:ext>
            </a:extLst>
          </p:cNvPr>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a:extLst>
              <a:ext uri="{FF2B5EF4-FFF2-40B4-BE49-F238E27FC236}">
                <a16:creationId xmlns="" xmlns:a16="http://schemas.microsoft.com/office/drawing/2014/main" id="{157DFDDA-B043-7140-BBF9-F85656C4DF77}"/>
              </a:ext>
            </a:extLst>
          </p:cNvPr>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a:extLst>
              <a:ext uri="{FF2B5EF4-FFF2-40B4-BE49-F238E27FC236}">
                <a16:creationId xmlns="" xmlns:a16="http://schemas.microsoft.com/office/drawing/2014/main" id="{21D582D3-528E-B54C-A12F-6DC758AE739A}"/>
              </a:ext>
            </a:extLst>
          </p:cNvPr>
          <p:cNvCxnSpPr>
            <a:cxnSpLocks/>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a:extLst>
              <a:ext uri="{FF2B5EF4-FFF2-40B4-BE49-F238E27FC236}">
                <a16:creationId xmlns="" xmlns:a16="http://schemas.microsoft.com/office/drawing/2014/main" id="{0573300E-36E3-1240-8F5F-F96423967575}"/>
              </a:ext>
            </a:extLst>
          </p:cNvPr>
          <p:cNvCxnSpPr>
            <a:cxnSpLocks/>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 xmlns:a16="http://schemas.microsoft.com/office/drawing/2014/main" id="{7D5B5EBE-3AB3-0042-9B42-D0CB5BF28457}"/>
              </a:ext>
            </a:extLst>
          </p:cNvPr>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a:extLst>
              <a:ext uri="{FF2B5EF4-FFF2-40B4-BE49-F238E27FC236}">
                <a16:creationId xmlns="" xmlns:a16="http://schemas.microsoft.com/office/drawing/2014/main" id="{7C8AAC65-ECBE-8A4C-8910-016F3A073807}"/>
              </a:ext>
            </a:extLst>
          </p:cNvPr>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a:extLst>
              <a:ext uri="{FF2B5EF4-FFF2-40B4-BE49-F238E27FC236}">
                <a16:creationId xmlns="" xmlns:a16="http://schemas.microsoft.com/office/drawing/2014/main" id="{9E3A97D1-4CA0-944D-8173-1119CDB6ED88}"/>
              </a:ext>
            </a:extLst>
          </p:cNvPr>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a:extLst>
              <a:ext uri="{FF2B5EF4-FFF2-40B4-BE49-F238E27FC236}">
                <a16:creationId xmlns="" xmlns:a16="http://schemas.microsoft.com/office/drawing/2014/main" id="{02DA1DF5-90C9-6842-B111-0B7737CBF38D}"/>
              </a:ext>
            </a:extLst>
          </p:cNvPr>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a:extLst>
              <a:ext uri="{FF2B5EF4-FFF2-40B4-BE49-F238E27FC236}">
                <a16:creationId xmlns="" xmlns:a16="http://schemas.microsoft.com/office/drawing/2014/main" id="{4CD7A78B-4F77-FE46-BD6B-01F5799A0292}"/>
              </a:ext>
            </a:extLst>
          </p:cNvPr>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public</a:t>
            </a:r>
          </a:p>
          <a:p>
            <a:r>
              <a:rPr lang="en" altLang="zh-CN" b="1"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 - </a:t>
            </a:r>
            <a:r>
              <a:rPr lang="zh-CN" altLang="e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private</a:t>
            </a:r>
          </a:p>
          <a:p>
            <a:r>
              <a:rPr lang="en" altLang="zh-CN" b="1"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 #</a:t>
            </a:r>
            <a:r>
              <a:rPr lang="zh-CN" altLang="e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protected</a:t>
            </a:r>
            <a:r>
              <a:rPr lang="zh-CN" altLang="en"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a:extLst>
              <a:ext uri="{FF2B5EF4-FFF2-40B4-BE49-F238E27FC236}">
                <a16:creationId xmlns="" xmlns:a16="http://schemas.microsoft.com/office/drawing/2014/main" id="{FA870E71-A7E0-544E-A47B-9252E20D6293}"/>
              </a:ext>
            </a:extLst>
          </p:cNvPr>
          <p:cNvCxnSpPr>
            <a:cxnSpLocks/>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7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itchFamily="2" charset="-122"/>
                <a:ea typeface="方正姚体" pitchFamily="2" charset="-122"/>
              </a:rPr>
              <a:t>UML</a:t>
            </a:r>
            <a:r>
              <a:rPr lang="zh-CN" altLang="en-US" sz="4800" dirty="0">
                <a:latin typeface="方正姚体" pitchFamily="2" charset="-122"/>
                <a:ea typeface="方正姚体" pitchFamily="2" charset="-122"/>
              </a:rPr>
              <a:t>介绍</a:t>
            </a:r>
          </a:p>
        </p:txBody>
      </p:sp>
    </p:spTree>
    <p:extLst>
      <p:ext uri="{BB962C8B-B14F-4D97-AF65-F5344CB8AC3E}">
        <p14:creationId xmlns:p14="http://schemas.microsoft.com/office/powerpoint/2010/main" val="284142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 xmlns:a16="http://schemas.microsoft.com/office/drawing/2014/main"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5" name="文本框 4">
            <a:extLst>
              <a:ext uri="{FF2B5EF4-FFF2-40B4-BE49-F238E27FC236}">
                <a16:creationId xmlns="" xmlns:a16="http://schemas.microsoft.com/office/drawing/2014/main" id="{E08E8B0B-8656-8A4B-B782-9E29D601A854}"/>
              </a:ext>
            </a:extLst>
          </p:cNvPr>
          <p:cNvSpPr txBox="1"/>
          <p:nvPr/>
        </p:nvSpPr>
        <p:spPr>
          <a:xfrm>
            <a:off x="2047180" y="5573989"/>
            <a:ext cx="2262158" cy="369332"/>
          </a:xfrm>
          <a:prstGeom prst="rect">
            <a:avLst/>
          </a:prstGeom>
          <a:noFill/>
        </p:spPr>
        <p:txBody>
          <a:bodyPr wrap="none" rtlCol="0">
            <a:spAutoFit/>
          </a:bodyPr>
          <a:lstStyle/>
          <a:p>
            <a:r>
              <a:rPr kumimoji="1" lang="zh-CN" altLang="en-US" dirty="0"/>
              <a:t>可见性使用符号表示</a:t>
            </a:r>
          </a:p>
        </p:txBody>
      </p:sp>
      <p:sp>
        <p:nvSpPr>
          <p:cNvPr id="25" name="矩形 24">
            <a:extLst>
              <a:ext uri="{FF2B5EF4-FFF2-40B4-BE49-F238E27FC236}">
                <a16:creationId xmlns="" xmlns:a16="http://schemas.microsoft.com/office/drawing/2014/main"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 xmlns:a16="http://schemas.microsoft.com/office/drawing/2014/main" id="{28DC7173-C354-4149-9140-5BEECEC5D8E2}"/>
              </a:ext>
            </a:extLst>
          </p:cNvPr>
          <p:cNvSpPr/>
          <p:nvPr/>
        </p:nvSpPr>
        <p:spPr>
          <a:xfrm>
            <a:off x="261231" y="3041422"/>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单向关联</a:t>
            </a:r>
          </a:p>
        </p:txBody>
      </p:sp>
      <p:sp>
        <p:nvSpPr>
          <p:cNvPr id="4" name="文本框 3">
            <a:extLst>
              <a:ext uri="{FF2B5EF4-FFF2-40B4-BE49-F238E27FC236}">
                <a16:creationId xmlns="" xmlns:a16="http://schemas.microsoft.com/office/drawing/2014/main"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22" name="矩形 21">
            <a:extLst>
              <a:ext uri="{FF2B5EF4-FFF2-40B4-BE49-F238E27FC236}">
                <a16:creationId xmlns="" xmlns:a16="http://schemas.microsoft.com/office/drawing/2014/main" id="{3C3C0D0E-D72B-2E4B-9509-4AF636CAEA63}"/>
              </a:ext>
            </a:extLst>
          </p:cNvPr>
          <p:cNvSpPr/>
          <p:nvPr/>
        </p:nvSpPr>
        <p:spPr>
          <a:xfrm>
            <a:off x="263627" y="5164618"/>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双向关联</a:t>
            </a:r>
          </a:p>
        </p:txBody>
      </p:sp>
      <p:pic>
        <p:nvPicPr>
          <p:cNvPr id="11" name="图片 10">
            <a:extLst>
              <a:ext uri="{FF2B5EF4-FFF2-40B4-BE49-F238E27FC236}">
                <a16:creationId xmlns="" xmlns:a16="http://schemas.microsoft.com/office/drawing/2014/main" id="{72F00EE2-41D0-4449-9D07-5DD9A0B38598}"/>
              </a:ext>
            </a:extLst>
          </p:cNvPr>
          <p:cNvPicPr>
            <a:picLocks noChangeAspect="1"/>
          </p:cNvPicPr>
          <p:nvPr/>
        </p:nvPicPr>
        <p:blipFill>
          <a:blip r:embed="rId3"/>
          <a:stretch>
            <a:fillRect/>
          </a:stretch>
        </p:blipFill>
        <p:spPr>
          <a:xfrm>
            <a:off x="1892801" y="2407266"/>
            <a:ext cx="8928100" cy="1524000"/>
          </a:xfrm>
          <a:prstGeom prst="rect">
            <a:avLst/>
          </a:prstGeom>
        </p:spPr>
      </p:pic>
      <p:sp>
        <p:nvSpPr>
          <p:cNvPr id="12" name="矩形 11">
            <a:extLst>
              <a:ext uri="{FF2B5EF4-FFF2-40B4-BE49-F238E27FC236}">
                <a16:creationId xmlns="" xmlns:a16="http://schemas.microsoft.com/office/drawing/2014/main" id="{B26E2A80-EDC5-EF4C-A260-28E474F5DB8E}"/>
              </a:ext>
            </a:extLst>
          </p:cNvPr>
          <p:cNvSpPr/>
          <p:nvPr/>
        </p:nvSpPr>
        <p:spPr>
          <a:xfrm>
            <a:off x="2648801" y="3994930"/>
            <a:ext cx="9047018" cy="338554"/>
          </a:xfrm>
          <a:prstGeom prst="rect">
            <a:avLst/>
          </a:prstGeom>
        </p:spPr>
        <p:txBody>
          <a:bodyPr wrap="square">
            <a:spAutoFit/>
          </a:bodyPr>
          <a:lstStyle/>
          <a:p>
            <a:r>
              <a:rPr lang="zh-CN" altLang="en-US" sz="1600" dirty="0">
                <a:solidFill>
                  <a:srgbClr val="000000"/>
                </a:solidFill>
                <a:latin typeface="SimHei" panose="02010609060101010101" pitchFamily="49" charset="-122"/>
                <a:ea typeface="SimHei" panose="02010609060101010101" pitchFamily="49" charset="-122"/>
              </a:rPr>
              <a:t>顾客</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拥有地址</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Address)</a:t>
            </a:r>
            <a:r>
              <a:rPr lang="zh-CN" altLang="en" sz="1600" dirty="0">
                <a:solidFill>
                  <a:srgbClr val="000000"/>
                </a:solidFill>
                <a:latin typeface="SimHei" panose="02010609060101010101" pitchFamily="49" charset="-122"/>
                <a:ea typeface="SimHei" panose="02010609060101010101" pitchFamily="49" charset="-122"/>
              </a:rPr>
              <a:t>，</a:t>
            </a:r>
            <a:r>
              <a:rPr lang="zh-CN" altLang="en-US" sz="1600" dirty="0">
                <a:solidFill>
                  <a:srgbClr val="000000"/>
                </a:solidFill>
                <a:latin typeface="SimHei" panose="02010609060101010101" pitchFamily="49" charset="-122"/>
                <a:ea typeface="SimHei" panose="02010609060101010101" pitchFamily="49" charset="-122"/>
              </a:rPr>
              <a:t>则</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类与</a:t>
            </a:r>
            <a:r>
              <a:rPr lang="en" altLang="zh-CN" sz="1600" dirty="0">
                <a:solidFill>
                  <a:srgbClr val="000000"/>
                </a:solidFill>
                <a:latin typeface="SimHei" panose="02010609060101010101" pitchFamily="49" charset="-122"/>
                <a:ea typeface="SimHei" panose="02010609060101010101" pitchFamily="49" charset="-122"/>
              </a:rPr>
              <a:t>Address</a:t>
            </a:r>
            <a:r>
              <a:rPr lang="zh-CN" altLang="en-US" sz="1600" dirty="0">
                <a:solidFill>
                  <a:srgbClr val="000000"/>
                </a:solidFill>
                <a:latin typeface="SimHei" panose="02010609060101010101" pitchFamily="49" charset="-122"/>
                <a:ea typeface="SimHei" panose="02010609060101010101" pitchFamily="49" charset="-122"/>
              </a:rPr>
              <a:t>类具有单向关联关系</a:t>
            </a:r>
            <a:endParaRPr lang="zh-CN" altLang="en-US" sz="1600" dirty="0">
              <a:latin typeface="SimHei" panose="02010609060101010101" pitchFamily="49" charset="-122"/>
              <a:ea typeface="SimHei" panose="02010609060101010101" pitchFamily="49" charset="-122"/>
            </a:endParaRPr>
          </a:p>
        </p:txBody>
      </p:sp>
      <p:pic>
        <p:nvPicPr>
          <p:cNvPr id="15" name="图片 14">
            <a:extLst>
              <a:ext uri="{FF2B5EF4-FFF2-40B4-BE49-F238E27FC236}">
                <a16:creationId xmlns="" xmlns:a16="http://schemas.microsoft.com/office/drawing/2014/main" id="{39364209-5033-2A42-AE24-BEA8A0223F58}"/>
              </a:ext>
            </a:extLst>
          </p:cNvPr>
          <p:cNvPicPr>
            <a:picLocks noChangeAspect="1"/>
          </p:cNvPicPr>
          <p:nvPr/>
        </p:nvPicPr>
        <p:blipFill>
          <a:blip r:embed="rId4"/>
          <a:stretch>
            <a:fillRect/>
          </a:stretch>
        </p:blipFill>
        <p:spPr>
          <a:xfrm>
            <a:off x="1933297" y="4711421"/>
            <a:ext cx="8890000" cy="1231900"/>
          </a:xfrm>
          <a:prstGeom prst="rect">
            <a:avLst/>
          </a:prstGeom>
        </p:spPr>
      </p:pic>
      <p:sp>
        <p:nvSpPr>
          <p:cNvPr id="16" name="矩形 15">
            <a:extLst>
              <a:ext uri="{FF2B5EF4-FFF2-40B4-BE49-F238E27FC236}">
                <a16:creationId xmlns="" xmlns:a16="http://schemas.microsoft.com/office/drawing/2014/main" id="{7FEDC27A-DDC1-9A42-839C-DE65DEF00B74}"/>
              </a:ext>
            </a:extLst>
          </p:cNvPr>
          <p:cNvSpPr/>
          <p:nvPr/>
        </p:nvSpPr>
        <p:spPr>
          <a:xfrm>
            <a:off x="2144885" y="5943321"/>
            <a:ext cx="9587345" cy="338554"/>
          </a:xfrm>
          <a:prstGeom prst="rect">
            <a:avLst/>
          </a:prstGeom>
        </p:spPr>
        <p:txBody>
          <a:bodyPr wrap="square">
            <a:spAutoFit/>
          </a:bodyPr>
          <a:lstStyle/>
          <a:p>
            <a:r>
              <a:rPr lang="zh-CN" altLang="en-US" sz="1600" dirty="0">
                <a:solidFill>
                  <a:srgbClr val="000000"/>
                </a:solidFill>
                <a:latin typeface="SimHei" panose="02010609060101010101" pitchFamily="49" charset="-122"/>
                <a:ea typeface="SimHei" panose="02010609060101010101" pitchFamily="49" charset="-122"/>
              </a:rPr>
              <a:t>顾客</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购买商品</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Product)</a:t>
            </a:r>
            <a:r>
              <a:rPr lang="zh-CN" altLang="en-US" sz="1600" dirty="0">
                <a:solidFill>
                  <a:srgbClr val="000000"/>
                </a:solidFill>
                <a:latin typeface="SimHei" panose="02010609060101010101" pitchFamily="49" charset="-122"/>
                <a:ea typeface="SimHei" panose="02010609060101010101" pitchFamily="49" charset="-122"/>
              </a:rPr>
              <a:t>并拥有商品，反之，卖出的商品总有某个顾客与之相关联</a:t>
            </a:r>
            <a:endParaRPr lang="zh-CN" altLang="en-US" sz="1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87532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 xmlns:a16="http://schemas.microsoft.com/office/drawing/2014/main"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 xmlns:a16="http://schemas.microsoft.com/office/drawing/2014/main"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 xmlns:a16="http://schemas.microsoft.com/office/drawing/2014/main" id="{28DC7173-C354-4149-9140-5BEECEC5D8E2}"/>
              </a:ext>
            </a:extLst>
          </p:cNvPr>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多重性关联</a:t>
            </a:r>
          </a:p>
        </p:txBody>
      </p:sp>
      <p:sp>
        <p:nvSpPr>
          <p:cNvPr id="4" name="文本框 3">
            <a:extLst>
              <a:ext uri="{FF2B5EF4-FFF2-40B4-BE49-F238E27FC236}">
                <a16:creationId xmlns="" xmlns:a16="http://schemas.microsoft.com/office/drawing/2014/main"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a:extLst>
              <a:ext uri="{FF2B5EF4-FFF2-40B4-BE49-F238E27FC236}">
                <a16:creationId xmlns="" xmlns:a16="http://schemas.microsoft.com/office/drawing/2014/main" id="{7FEDC27A-DDC1-9A42-839C-DE65DEF00B74}"/>
              </a:ext>
            </a:extLst>
          </p:cNvPr>
          <p:cNvSpPr/>
          <p:nvPr/>
        </p:nvSpPr>
        <p:spPr>
          <a:xfrm>
            <a:off x="1344023" y="4762645"/>
            <a:ext cx="9587345" cy="923330"/>
          </a:xfrm>
          <a:prstGeom prst="rect">
            <a:avLst/>
          </a:prstGeom>
        </p:spPr>
        <p:txBody>
          <a:bodyPr wrap="square">
            <a:spAutoFit/>
          </a:bodyPr>
          <a:lstStyle/>
          <a:p>
            <a:r>
              <a:rPr lang="zh-CN" altLang="en-US" dirty="0"/>
              <a:t>一个界面</a:t>
            </a:r>
            <a:r>
              <a:rPr lang="en-US" altLang="zh-CN" dirty="0"/>
              <a:t>(</a:t>
            </a:r>
            <a:r>
              <a:rPr lang="en" altLang="zh-CN" dirty="0"/>
              <a:t>Form)</a:t>
            </a:r>
            <a:r>
              <a:rPr lang="zh-CN" altLang="en-US" dirty="0"/>
              <a:t>可以拥有零个或多个按钮</a:t>
            </a:r>
            <a:r>
              <a:rPr lang="en-US" altLang="zh-CN" dirty="0"/>
              <a:t>(</a:t>
            </a:r>
            <a:r>
              <a:rPr lang="en" altLang="zh-CN" dirty="0"/>
              <a:t>Button)</a:t>
            </a:r>
            <a:r>
              <a:rPr lang="zh-CN" altLang="en" dirty="0"/>
              <a:t>，</a:t>
            </a:r>
            <a:r>
              <a:rPr lang="zh-CN" altLang="en-US" dirty="0"/>
              <a:t>但是一个按钮只能属于一个界面，因此，一个</a:t>
            </a:r>
            <a:r>
              <a:rPr lang="en" altLang="zh-CN" dirty="0"/>
              <a:t>Form</a:t>
            </a:r>
            <a:r>
              <a:rPr lang="zh-CN" altLang="en-US" dirty="0"/>
              <a:t>类的对象可以与零个或多个</a:t>
            </a:r>
            <a:r>
              <a:rPr lang="en" altLang="zh-CN" dirty="0"/>
              <a:t>Button</a:t>
            </a:r>
            <a:r>
              <a:rPr lang="zh-CN" altLang="en-US" dirty="0"/>
              <a:t>类的对象相关联，但一个</a:t>
            </a:r>
            <a:r>
              <a:rPr lang="en" altLang="zh-CN" dirty="0"/>
              <a:t>Button</a:t>
            </a:r>
            <a:r>
              <a:rPr lang="zh-CN" altLang="en-US" dirty="0"/>
              <a:t>类的对象只能与一个</a:t>
            </a:r>
            <a:r>
              <a:rPr lang="en" altLang="zh-CN" dirty="0"/>
              <a:t>Form</a:t>
            </a:r>
            <a:r>
              <a:rPr lang="zh-CN" altLang="en-US" dirty="0"/>
              <a:t>类的对象关联</a:t>
            </a:r>
            <a:endParaRPr lang="zh-CN" altLang="en-US" sz="1600" dirty="0">
              <a:latin typeface="SimHei" panose="02010609060101010101" pitchFamily="49" charset="-122"/>
              <a:ea typeface="SimHei" panose="02010609060101010101" pitchFamily="49" charset="-122"/>
            </a:endParaRPr>
          </a:p>
        </p:txBody>
      </p:sp>
      <p:pic>
        <p:nvPicPr>
          <p:cNvPr id="3" name="图片 2">
            <a:extLst>
              <a:ext uri="{FF2B5EF4-FFF2-40B4-BE49-F238E27FC236}">
                <a16:creationId xmlns="" xmlns:a16="http://schemas.microsoft.com/office/drawing/2014/main" id="{FF33B9F6-AB4B-DE40-B7C2-0848F0A7CABD}"/>
              </a:ext>
            </a:extLst>
          </p:cNvPr>
          <p:cNvPicPr>
            <a:picLocks noChangeAspect="1"/>
          </p:cNvPicPr>
          <p:nvPr/>
        </p:nvPicPr>
        <p:blipFill>
          <a:blip r:embed="rId3"/>
          <a:stretch>
            <a:fillRect/>
          </a:stretch>
        </p:blipFill>
        <p:spPr>
          <a:xfrm>
            <a:off x="2674338" y="3001463"/>
            <a:ext cx="9025352" cy="1418758"/>
          </a:xfrm>
          <a:prstGeom prst="rect">
            <a:avLst/>
          </a:prstGeom>
        </p:spPr>
      </p:pic>
    </p:spTree>
    <p:extLst>
      <p:ext uri="{BB962C8B-B14F-4D97-AF65-F5344CB8AC3E}">
        <p14:creationId xmlns:p14="http://schemas.microsoft.com/office/powerpoint/2010/main" val="825681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 xmlns:a16="http://schemas.microsoft.com/office/drawing/2014/main"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 xmlns:a16="http://schemas.microsoft.com/office/drawing/2014/main" id="{D5699794-BC6B-374B-8973-B2803B9FFE8E}"/>
              </a:ext>
            </a:extLst>
          </p:cNvPr>
          <p:cNvSpPr/>
          <p:nvPr/>
        </p:nvSpPr>
        <p:spPr>
          <a:xfrm>
            <a:off x="883050" y="1594519"/>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依赖关系</a:t>
            </a:r>
          </a:p>
        </p:txBody>
      </p:sp>
      <p:sp>
        <p:nvSpPr>
          <p:cNvPr id="4" name="文本框 3">
            <a:extLst>
              <a:ext uri="{FF2B5EF4-FFF2-40B4-BE49-F238E27FC236}">
                <a16:creationId xmlns="" xmlns:a16="http://schemas.microsoft.com/office/drawing/2014/main" id="{E1887F0A-E0EF-0B41-A67D-509B1E54B6EF}"/>
              </a:ext>
            </a:extLst>
          </p:cNvPr>
          <p:cNvSpPr txBox="1"/>
          <p:nvPr/>
        </p:nvSpPr>
        <p:spPr>
          <a:xfrm>
            <a:off x="796967" y="2111976"/>
            <a:ext cx="11264622" cy="646331"/>
          </a:xfrm>
          <a:prstGeom prst="rect">
            <a:avLst/>
          </a:prstGeom>
          <a:noFill/>
        </p:spPr>
        <p:txBody>
          <a:bodyPr wrap="none" rtlCol="0">
            <a:spAutoFit/>
          </a:bodyPr>
          <a:lstStyle/>
          <a:p>
            <a:r>
              <a:rPr lang="zh-CN" altLang="en-US" dirty="0"/>
              <a:t>特定事物的改变有可能会影响到使用该事物的其他事物，在需要表示一个事物使用另一个事物时使用依赖关系</a:t>
            </a:r>
            <a:endParaRPr lang="en-US" altLang="zh-CN" dirty="0"/>
          </a:p>
          <a:p>
            <a:endParaRPr kumimoji="1" lang="zh-CN" altLang="en-US" dirty="0"/>
          </a:p>
        </p:txBody>
      </p:sp>
      <p:pic>
        <p:nvPicPr>
          <p:cNvPr id="6" name="图片 5">
            <a:extLst>
              <a:ext uri="{FF2B5EF4-FFF2-40B4-BE49-F238E27FC236}">
                <a16:creationId xmlns="" xmlns:a16="http://schemas.microsoft.com/office/drawing/2014/main" id="{B292A090-4BA6-2240-9995-7D158B111A1A}"/>
              </a:ext>
            </a:extLst>
          </p:cNvPr>
          <p:cNvPicPr>
            <a:picLocks noChangeAspect="1"/>
          </p:cNvPicPr>
          <p:nvPr/>
        </p:nvPicPr>
        <p:blipFill>
          <a:blip r:embed="rId3"/>
          <a:stretch>
            <a:fillRect/>
          </a:stretch>
        </p:blipFill>
        <p:spPr>
          <a:xfrm>
            <a:off x="1556514" y="3081403"/>
            <a:ext cx="8991600" cy="2133600"/>
          </a:xfrm>
          <a:prstGeom prst="rect">
            <a:avLst/>
          </a:prstGeom>
        </p:spPr>
      </p:pic>
      <p:sp>
        <p:nvSpPr>
          <p:cNvPr id="7" name="矩形 6">
            <a:extLst>
              <a:ext uri="{FF2B5EF4-FFF2-40B4-BE49-F238E27FC236}">
                <a16:creationId xmlns="" xmlns:a16="http://schemas.microsoft.com/office/drawing/2014/main" id="{A766C746-F509-184C-92A3-38FEE0895157}"/>
              </a:ext>
            </a:extLst>
          </p:cNvPr>
          <p:cNvSpPr/>
          <p:nvPr/>
        </p:nvSpPr>
        <p:spPr>
          <a:xfrm>
            <a:off x="1111903" y="5644535"/>
            <a:ext cx="10634750" cy="646331"/>
          </a:xfrm>
          <a:prstGeom prst="rect">
            <a:avLst/>
          </a:prstGeom>
        </p:spPr>
        <p:txBody>
          <a:bodyPr wrap="square">
            <a:spAutoFit/>
          </a:bodyPr>
          <a:lstStyle/>
          <a:p>
            <a:r>
              <a:rPr lang="zh-CN" altLang="en-US" dirty="0">
                <a:solidFill>
                  <a:srgbClr val="000000"/>
                </a:solidFill>
                <a:latin typeface="SimHei" panose="02010609060101010101" pitchFamily="49" charset="-122"/>
                <a:ea typeface="SimHei" panose="02010609060101010101" pitchFamily="49" charset="-122"/>
              </a:rPr>
              <a:t>驾驶员开车，在</a:t>
            </a:r>
            <a:r>
              <a:rPr lang="en" altLang="zh-CN" dirty="0">
                <a:solidFill>
                  <a:srgbClr val="000000"/>
                </a:solidFill>
                <a:latin typeface="SimHei" panose="02010609060101010101" pitchFamily="49" charset="-122"/>
                <a:ea typeface="SimHei" panose="02010609060101010101" pitchFamily="49" charset="-122"/>
              </a:rPr>
              <a:t>Driver</a:t>
            </a:r>
            <a:r>
              <a:rPr lang="zh-CN" altLang="en-US" dirty="0">
                <a:solidFill>
                  <a:srgbClr val="000000"/>
                </a:solidFill>
                <a:latin typeface="SimHei" panose="02010609060101010101" pitchFamily="49" charset="-122"/>
                <a:ea typeface="SimHei" panose="02010609060101010101" pitchFamily="49" charset="-122"/>
              </a:rPr>
              <a:t>类的</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方法中将</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类型的对象</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作为一个参数传递，以便在</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方法中能够调用</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的</a:t>
            </a:r>
            <a:r>
              <a:rPr lang="en" altLang="zh-CN" dirty="0">
                <a:solidFill>
                  <a:srgbClr val="000000"/>
                </a:solidFill>
                <a:latin typeface="SimHei" panose="02010609060101010101" pitchFamily="49" charset="-122"/>
                <a:ea typeface="SimHei" panose="02010609060101010101" pitchFamily="49" charset="-122"/>
              </a:rPr>
              <a:t>move()</a:t>
            </a:r>
            <a:r>
              <a:rPr lang="zh-CN" altLang="en-US" dirty="0">
                <a:solidFill>
                  <a:srgbClr val="000000"/>
                </a:solidFill>
                <a:latin typeface="SimHei" panose="02010609060101010101" pitchFamily="49" charset="-122"/>
                <a:ea typeface="SimHei" panose="02010609060101010101" pitchFamily="49" charset="-122"/>
              </a:rPr>
              <a:t>方法，且驾驶员的</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方法依赖车的</a:t>
            </a:r>
            <a:r>
              <a:rPr lang="en" altLang="zh-CN" dirty="0">
                <a:solidFill>
                  <a:srgbClr val="000000"/>
                </a:solidFill>
                <a:latin typeface="SimHei" panose="02010609060101010101" pitchFamily="49" charset="-122"/>
                <a:ea typeface="SimHei" panose="02010609060101010101" pitchFamily="49" charset="-122"/>
              </a:rPr>
              <a:t>move()</a:t>
            </a:r>
            <a:r>
              <a:rPr lang="zh-CN" altLang="en-US" dirty="0">
                <a:solidFill>
                  <a:srgbClr val="000000"/>
                </a:solidFill>
                <a:latin typeface="SimHei" panose="02010609060101010101" pitchFamily="49" charset="-122"/>
                <a:ea typeface="SimHei" panose="02010609060101010101" pitchFamily="49" charset="-122"/>
              </a:rPr>
              <a:t>方法，因此类</a:t>
            </a:r>
            <a:r>
              <a:rPr lang="en" altLang="zh-CN" dirty="0">
                <a:solidFill>
                  <a:srgbClr val="000000"/>
                </a:solidFill>
                <a:latin typeface="SimHei" panose="02010609060101010101" pitchFamily="49" charset="-122"/>
                <a:ea typeface="SimHei" panose="02010609060101010101" pitchFamily="49" charset="-122"/>
              </a:rPr>
              <a:t>Driver</a:t>
            </a:r>
            <a:r>
              <a:rPr lang="zh-CN" altLang="en-US" dirty="0">
                <a:solidFill>
                  <a:srgbClr val="000000"/>
                </a:solidFill>
                <a:latin typeface="SimHei" panose="02010609060101010101" pitchFamily="49" charset="-122"/>
                <a:ea typeface="SimHei" panose="02010609060101010101" pitchFamily="49" charset="-122"/>
              </a:rPr>
              <a:t>依赖类</a:t>
            </a:r>
            <a:r>
              <a:rPr lang="en" altLang="zh-CN" dirty="0">
                <a:solidFill>
                  <a:srgbClr val="000000"/>
                </a:solidFill>
                <a:latin typeface="SimHei" panose="02010609060101010101" pitchFamily="49" charset="-122"/>
                <a:ea typeface="SimHei" panose="02010609060101010101" pitchFamily="49" charset="-122"/>
              </a:rPr>
              <a:t>Car</a:t>
            </a:r>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762574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 xmlns:a16="http://schemas.microsoft.com/office/drawing/2014/main"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 xmlns:a16="http://schemas.microsoft.com/office/drawing/2014/main" id="{D5699794-BC6B-374B-8973-B2803B9FFE8E}"/>
              </a:ext>
            </a:extLst>
          </p:cNvPr>
          <p:cNvSpPr/>
          <p:nvPr/>
        </p:nvSpPr>
        <p:spPr>
          <a:xfrm>
            <a:off x="883050" y="1683075"/>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泛化关系</a:t>
            </a:r>
          </a:p>
        </p:txBody>
      </p:sp>
      <p:sp>
        <p:nvSpPr>
          <p:cNvPr id="4" name="文本框 3">
            <a:extLst>
              <a:ext uri="{FF2B5EF4-FFF2-40B4-BE49-F238E27FC236}">
                <a16:creationId xmlns="" xmlns:a16="http://schemas.microsoft.com/office/drawing/2014/main" id="{E1887F0A-E0EF-0B41-A67D-509B1E54B6EF}"/>
              </a:ext>
            </a:extLst>
          </p:cNvPr>
          <p:cNvSpPr txBox="1"/>
          <p:nvPr/>
        </p:nvSpPr>
        <p:spPr>
          <a:xfrm>
            <a:off x="2442240" y="1574654"/>
            <a:ext cx="8204490" cy="646331"/>
          </a:xfrm>
          <a:prstGeom prst="rect">
            <a:avLst/>
          </a:prstGeom>
          <a:noFill/>
        </p:spPr>
        <p:txBody>
          <a:bodyPr wrap="none" rtlCol="0">
            <a:spAutoFit/>
          </a:bodyPr>
          <a:lstStyle/>
          <a:p>
            <a:r>
              <a:rPr lang="zh-CN" altLang="en-US" dirty="0"/>
              <a:t>泛化</a:t>
            </a:r>
            <a:r>
              <a:rPr lang="en-US" altLang="zh-CN" dirty="0"/>
              <a:t>(</a:t>
            </a:r>
            <a:r>
              <a:rPr lang="en" altLang="zh-CN" dirty="0"/>
              <a:t>Generalization)</a:t>
            </a:r>
            <a:r>
              <a:rPr lang="zh-CN" altLang="en-US" dirty="0"/>
              <a:t>关系也就是继承关系，用于描述父类与子类之间的关系，、</a:t>
            </a:r>
            <a:endParaRPr lang="en-US" altLang="zh-CN" dirty="0"/>
          </a:p>
          <a:p>
            <a:r>
              <a:rPr lang="zh-CN" altLang="en-US" dirty="0"/>
              <a:t>父类又称作基类或超类，子类又称作派生类。</a:t>
            </a:r>
            <a:endParaRPr kumimoji="1" lang="zh-CN" altLang="en-US" dirty="0"/>
          </a:p>
        </p:txBody>
      </p:sp>
      <p:pic>
        <p:nvPicPr>
          <p:cNvPr id="3" name="图片 2">
            <a:extLst>
              <a:ext uri="{FF2B5EF4-FFF2-40B4-BE49-F238E27FC236}">
                <a16:creationId xmlns="" xmlns:a16="http://schemas.microsoft.com/office/drawing/2014/main" id="{9DE570D6-8448-0949-8B7A-E8B38C49D7FE}"/>
              </a:ext>
            </a:extLst>
          </p:cNvPr>
          <p:cNvPicPr>
            <a:picLocks noChangeAspect="1"/>
          </p:cNvPicPr>
          <p:nvPr/>
        </p:nvPicPr>
        <p:blipFill>
          <a:blip r:embed="rId3"/>
          <a:stretch>
            <a:fillRect/>
          </a:stretch>
        </p:blipFill>
        <p:spPr>
          <a:xfrm>
            <a:off x="1746067" y="2392179"/>
            <a:ext cx="7780318" cy="3641144"/>
          </a:xfrm>
          <a:prstGeom prst="rect">
            <a:avLst/>
          </a:prstGeom>
        </p:spPr>
      </p:pic>
    </p:spTree>
    <p:extLst>
      <p:ext uri="{BB962C8B-B14F-4D97-AF65-F5344CB8AC3E}">
        <p14:creationId xmlns:p14="http://schemas.microsoft.com/office/powerpoint/2010/main" val="794638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 xmlns:a16="http://schemas.microsoft.com/office/drawing/2014/main"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 xmlns:a16="http://schemas.microsoft.com/office/drawing/2014/main" id="{D5699794-BC6B-374B-8973-B2803B9FFE8E}"/>
              </a:ext>
            </a:extLst>
          </p:cNvPr>
          <p:cNvSpPr/>
          <p:nvPr/>
        </p:nvSpPr>
        <p:spPr>
          <a:xfrm>
            <a:off x="1711061" y="1665567"/>
            <a:ext cx="1220255"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实现关系</a:t>
            </a:r>
            <a:endParaRPr kumimoji="1" lang="en-US" altLang="zh-CN" dirty="0"/>
          </a:p>
        </p:txBody>
      </p:sp>
      <p:sp>
        <p:nvSpPr>
          <p:cNvPr id="4" name="文本框 3">
            <a:extLst>
              <a:ext uri="{FF2B5EF4-FFF2-40B4-BE49-F238E27FC236}">
                <a16:creationId xmlns="" xmlns:a16="http://schemas.microsoft.com/office/drawing/2014/main" id="{E1887F0A-E0EF-0B41-A67D-509B1E54B6EF}"/>
              </a:ext>
            </a:extLst>
          </p:cNvPr>
          <p:cNvSpPr txBox="1"/>
          <p:nvPr/>
        </p:nvSpPr>
        <p:spPr>
          <a:xfrm>
            <a:off x="3294048" y="1511881"/>
            <a:ext cx="6647974" cy="646331"/>
          </a:xfrm>
          <a:prstGeom prst="rect">
            <a:avLst/>
          </a:prstGeom>
          <a:noFill/>
        </p:spPr>
        <p:txBody>
          <a:bodyPr wrap="none" rtlCol="0">
            <a:spAutoFit/>
          </a:bodyPr>
          <a:lstStyle/>
          <a:p>
            <a:r>
              <a:rPr lang="zh-CN" altLang="en-US" dirty="0"/>
              <a:t>将一种模型元素（如类）与另一种模型元素（如接口）连接起来</a:t>
            </a:r>
            <a:endParaRPr lang="en-US" altLang="zh-CN" dirty="0"/>
          </a:p>
          <a:p>
            <a:r>
              <a:rPr lang="zh-CN" altLang="en-US" dirty="0"/>
              <a:t>其中接口只是行为的说明而不是结构或者实现。</a:t>
            </a:r>
            <a:endParaRPr kumimoji="1" lang="zh-CN" altLang="en-US" dirty="0"/>
          </a:p>
        </p:txBody>
      </p:sp>
      <p:pic>
        <p:nvPicPr>
          <p:cNvPr id="3" name="图片 2">
            <a:extLst>
              <a:ext uri="{FF2B5EF4-FFF2-40B4-BE49-F238E27FC236}">
                <a16:creationId xmlns="" xmlns:a16="http://schemas.microsoft.com/office/drawing/2014/main" id="{DD8B29D1-2602-AC4C-A365-A46C45CEE645}"/>
              </a:ext>
            </a:extLst>
          </p:cNvPr>
          <p:cNvPicPr>
            <a:picLocks noChangeAspect="1"/>
          </p:cNvPicPr>
          <p:nvPr/>
        </p:nvPicPr>
        <p:blipFill>
          <a:blip r:embed="rId3"/>
          <a:stretch>
            <a:fillRect/>
          </a:stretch>
        </p:blipFill>
        <p:spPr>
          <a:xfrm>
            <a:off x="2166851" y="2558322"/>
            <a:ext cx="7342909" cy="3636152"/>
          </a:xfrm>
          <a:prstGeom prst="rect">
            <a:avLst/>
          </a:prstGeom>
        </p:spPr>
      </p:pic>
    </p:spTree>
    <p:extLst>
      <p:ext uri="{BB962C8B-B14F-4D97-AF65-F5344CB8AC3E}">
        <p14:creationId xmlns:p14="http://schemas.microsoft.com/office/powerpoint/2010/main" val="1823711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7325" y="201343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750938"/>
            <a:ext cx="7174783" cy="1200329"/>
          </a:xfrm>
          <a:prstGeom prst="rect">
            <a:avLst/>
          </a:prstGeom>
        </p:spPr>
        <p:txBody>
          <a:bodyPr wrap="square">
            <a:spAutoFit/>
          </a:bodyPr>
          <a:lstStyle/>
          <a:p>
            <a:r>
              <a:rPr lang="zh-CN" altLang="en-US" dirty="0" smtClean="0">
                <a:latin typeface="黑体" pitchFamily="49" charset="-122"/>
                <a:ea typeface="黑体" pitchFamily="49" charset="-122"/>
              </a:rPr>
              <a:t>对象图是类图的实例，几乎使用和类图完全相同的标识，它们的不同点在于对象图显示类的多个对象实例，而不是实例的类。一个对象图是类图的一个实例。由于对象存在生命周期，因此对象图只能在系统某一时间段存在。</a:t>
            </a:r>
            <a:endParaRPr lang="zh-CN" altLang="en-US" dirty="0">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231" y="3718454"/>
            <a:ext cx="3487722" cy="262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对象图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3347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87903416"/>
              </p:ext>
            </p:extLst>
          </p:nvPr>
        </p:nvGraphicFramePr>
        <p:xfrm>
          <a:off x="1627555" y="1537274"/>
          <a:ext cx="8386884" cy="4794924"/>
        </p:xfrm>
        <a:graphic>
          <a:graphicData uri="http://schemas.openxmlformats.org/drawingml/2006/table">
            <a:tbl>
              <a:tblPr firstRow="1" bandRow="1">
                <a:tableStyleId>{5C22544A-7EE6-4342-B048-85BDC9FD1C3A}</a:tableStyleId>
              </a:tblPr>
              <a:tblGrid>
                <a:gridCol w="4193442"/>
                <a:gridCol w="4193442"/>
              </a:tblGrid>
              <a:tr h="868440">
                <a:tc>
                  <a:txBody>
                    <a:bodyPr/>
                    <a:lstStyle/>
                    <a:p>
                      <a:pPr algn="ctr"/>
                      <a:r>
                        <a:rPr lang="zh-CN" altLang="en-US" dirty="0" smtClean="0">
                          <a:latin typeface="黑体" pitchFamily="49" charset="-122"/>
                          <a:ea typeface="黑体" pitchFamily="49" charset="-122"/>
                        </a:rPr>
                        <a:t>类图</a:t>
                      </a:r>
                      <a:endParaRPr lang="zh-CN" altLang="en-US" dirty="0">
                        <a:latin typeface="黑体" pitchFamily="49" charset="-122"/>
                        <a:ea typeface="黑体" pitchFamily="49" charset="-122"/>
                      </a:endParaRPr>
                    </a:p>
                  </a:txBody>
                  <a:tcPr/>
                </a:tc>
                <a:tc>
                  <a:txBody>
                    <a:bodyPr/>
                    <a:lstStyle/>
                    <a:p>
                      <a:pPr algn="ctr"/>
                      <a:r>
                        <a:rPr lang="zh-CN" altLang="en-US" dirty="0" smtClean="0">
                          <a:latin typeface="黑体" pitchFamily="49" charset="-122"/>
                          <a:ea typeface="黑体" pitchFamily="49" charset="-122"/>
                        </a:rPr>
                        <a:t>对象图</a:t>
                      </a:r>
                      <a:endParaRPr lang="zh-CN" altLang="en-US" dirty="0">
                        <a:latin typeface="黑体" pitchFamily="49" charset="-122"/>
                        <a:ea typeface="黑体" pitchFamily="49" charset="-122"/>
                      </a:endParaRPr>
                    </a:p>
                  </a:txBody>
                  <a:tcPr/>
                </a:tc>
              </a:tr>
              <a:tr h="684441">
                <a:tc>
                  <a:txBody>
                    <a:bodyPr/>
                    <a:lstStyle/>
                    <a:p>
                      <a:r>
                        <a:rPr lang="zh-CN" altLang="en-US" dirty="0" smtClean="0">
                          <a:latin typeface="黑体" pitchFamily="49" charset="-122"/>
                          <a:ea typeface="黑体" pitchFamily="49" charset="-122"/>
                        </a:rPr>
                        <a:t>类具有三个分栏：名称，属性和操作</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对象只有两个分栏：名称和属性</a:t>
                      </a:r>
                      <a:endParaRPr lang="zh-CN" altLang="en-US" dirty="0">
                        <a:latin typeface="黑体" pitchFamily="49" charset="-122"/>
                        <a:ea typeface="黑体" pitchFamily="49" charset="-122"/>
                      </a:endParaRPr>
                    </a:p>
                  </a:txBody>
                  <a:tcPr/>
                </a:tc>
              </a:tr>
              <a:tr h="684441">
                <a:tc>
                  <a:txBody>
                    <a:bodyPr/>
                    <a:lstStyle/>
                    <a:p>
                      <a:r>
                        <a:rPr lang="zh-CN" altLang="en-US" dirty="0" smtClean="0">
                          <a:latin typeface="黑体" pitchFamily="49" charset="-122"/>
                          <a:ea typeface="黑体" pitchFamily="49" charset="-122"/>
                        </a:rPr>
                        <a:t>在类的名称分栏中只有类名</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对象的名称形式为“对象名：类名”，匿名对象的名称形式为“：类名”</a:t>
                      </a:r>
                      <a:endParaRPr lang="zh-CN" altLang="en-US" dirty="0">
                        <a:latin typeface="黑体" pitchFamily="49" charset="-122"/>
                        <a:ea typeface="黑体" pitchFamily="49" charset="-122"/>
                      </a:endParaRPr>
                    </a:p>
                  </a:txBody>
                  <a:tcPr/>
                </a:tc>
              </a:tr>
              <a:tr h="684441">
                <a:tc>
                  <a:txBody>
                    <a:bodyPr/>
                    <a:lstStyle/>
                    <a:p>
                      <a:r>
                        <a:rPr lang="zh-CN" altLang="en-US" dirty="0" smtClean="0">
                          <a:latin typeface="黑体" pitchFamily="49" charset="-122"/>
                          <a:ea typeface="黑体" pitchFamily="49" charset="-122"/>
                        </a:rPr>
                        <a:t>类的属性分栏定义了所有属性的特征</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对象则只定义了属性的当前值，以便用于测试用例</a:t>
                      </a:r>
                      <a:endParaRPr lang="zh-CN" altLang="en-US" dirty="0">
                        <a:latin typeface="黑体" pitchFamily="49" charset="-122"/>
                        <a:ea typeface="黑体" pitchFamily="49" charset="-122"/>
                      </a:endParaRPr>
                    </a:p>
                  </a:txBody>
                  <a:tcPr/>
                </a:tc>
              </a:tr>
              <a:tr h="684441">
                <a:tc>
                  <a:txBody>
                    <a:bodyPr/>
                    <a:lstStyle/>
                    <a:p>
                      <a:r>
                        <a:rPr lang="zh-CN" altLang="en-US" dirty="0" smtClean="0">
                          <a:latin typeface="黑体" pitchFamily="49" charset="-122"/>
                          <a:ea typeface="黑体" pitchFamily="49" charset="-122"/>
                        </a:rPr>
                        <a:t>类中列出了操作</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对象图中不包括操作，因为对于属于同一个类的对象而言，其操作都是相同的。</a:t>
                      </a:r>
                      <a:endParaRPr lang="zh-CN" altLang="en-US" dirty="0">
                        <a:latin typeface="黑体" pitchFamily="49" charset="-122"/>
                        <a:ea typeface="黑体" pitchFamily="49" charset="-122"/>
                      </a:endParaRPr>
                    </a:p>
                  </a:txBody>
                  <a:tcPr/>
                </a:tc>
              </a:tr>
              <a:tr h="684441">
                <a:tc>
                  <a:txBody>
                    <a:bodyPr/>
                    <a:lstStyle/>
                    <a:p>
                      <a:r>
                        <a:rPr lang="zh-CN" altLang="en-US" dirty="0" smtClean="0">
                          <a:latin typeface="黑体" pitchFamily="49" charset="-122"/>
                          <a:ea typeface="黑体" pitchFamily="49" charset="-122"/>
                        </a:rPr>
                        <a:t>类使用关联连接，关联使用的名称，角色，多重性及约束等特征定义。类代表的是对对象的分类所以必须说明可以参与关联的对象数目。</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对象使用链连接，链拥有名称，角色，但没有多重性。对象代表的是单独的实体，所有的链是一对一的，因此不涉及多重性。</a:t>
                      </a:r>
                      <a:endParaRPr lang="zh-CN" altLang="en-US" dirty="0">
                        <a:latin typeface="黑体" pitchFamily="49" charset="-122"/>
                        <a:ea typeface="黑体" pitchFamily="49" charset="-122"/>
                      </a:endParaRPr>
                    </a:p>
                  </a:txBody>
                  <a:tcPr/>
                </a:tc>
              </a:tr>
            </a:tbl>
          </a:graphicData>
        </a:graphic>
      </p:graphicFrame>
      <p:sp>
        <p:nvSpPr>
          <p:cNvPr id="8" name="矩形 7"/>
          <p:cNvSpPr/>
          <p:nvPr/>
        </p:nvSpPr>
        <p:spPr>
          <a:xfrm>
            <a:off x="4461573" y="1008451"/>
            <a:ext cx="7174783" cy="400110"/>
          </a:xfrm>
          <a:prstGeom prst="rect">
            <a:avLst/>
          </a:prstGeom>
        </p:spPr>
        <p:txBody>
          <a:bodyPr wrap="square">
            <a:spAutoFit/>
          </a:bodyPr>
          <a:lstStyle/>
          <a:p>
            <a:r>
              <a:rPr lang="zh-CN" altLang="en-US" sz="2000" b="1" dirty="0" smtClean="0"/>
              <a:t>类图与对象图的区别</a:t>
            </a:r>
            <a:endParaRPr lang="zh-CN" altLang="en-US" sz="2000" b="1" dirty="0"/>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对象图</a:t>
            </a:r>
            <a:endParaRPr lang="zh-CN" altLang="en-US" b="1" dirty="0">
              <a:solidFill>
                <a:schemeClr val="tx1">
                  <a:lumMod val="75000"/>
                  <a:lumOff val="25000"/>
                </a:schemeClr>
              </a:solidFill>
            </a:endParaRPr>
          </a:p>
        </p:txBody>
      </p:sp>
      <p:sp>
        <p:nvSpPr>
          <p:cNvPr id="9" name="椭圆 8"/>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756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448077" y="2414002"/>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latin typeface="+mj-lt"/>
              </a:rPr>
              <a:t>定义</a:t>
            </a:r>
          </a:p>
        </p:txBody>
      </p:sp>
      <p:cxnSp>
        <p:nvCxnSpPr>
          <p:cNvPr id="14" name="直接连接符 13"/>
          <p:cNvCxnSpPr/>
          <p:nvPr/>
        </p:nvCxnSpPr>
        <p:spPr>
          <a:xfrm>
            <a:off x="8530117" y="1957799"/>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6" name="文本框 15"/>
          <p:cNvSpPr txBox="1"/>
          <p:nvPr/>
        </p:nvSpPr>
        <p:spPr>
          <a:xfrm>
            <a:off x="7331237" y="3954685"/>
            <a:ext cx="1198880" cy="398780"/>
          </a:xfrm>
          <a:prstGeom prst="rect">
            <a:avLst/>
          </a:prstGeom>
          <a:noFill/>
        </p:spPr>
        <p:txBody>
          <a:bodyPr wrap="none" rtlCol="0">
            <a:spAutoFit/>
          </a:bodyPr>
          <a:lstStyle/>
          <a:p>
            <a:pPr algn="r"/>
            <a:r>
              <a:rPr lang="zh-CN" altLang="en-US" sz="2000" i="1" dirty="0">
                <a:solidFill>
                  <a:schemeClr val="tx1">
                    <a:lumMod val="75000"/>
                    <a:lumOff val="25000"/>
                  </a:schemeClr>
                </a:solidFill>
              </a:rPr>
              <a:t>应用环境</a:t>
            </a:r>
          </a:p>
        </p:txBody>
      </p:sp>
      <p:cxnSp>
        <p:nvCxnSpPr>
          <p:cNvPr id="17" name="直接连接符 16"/>
          <p:cNvCxnSpPr/>
          <p:nvPr/>
        </p:nvCxnSpPr>
        <p:spPr>
          <a:xfrm>
            <a:off x="8530117" y="3422282"/>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8588375" y="3554730"/>
            <a:ext cx="3207385" cy="1198880"/>
          </a:xfrm>
          <a:prstGeom prst="rect">
            <a:avLst/>
          </a:prstGeom>
        </p:spPr>
        <p:txBody>
          <a:bodyPr wrap="square">
            <a:spAutoFit/>
          </a:bodyPr>
          <a:lstStyle/>
          <a:p>
            <a:r>
              <a:rPr lang="zh-CN" altLang="en-US">
                <a:sym typeface="+mn-ea"/>
              </a:rPr>
              <a:t>通常我们创建一个UML状态图是为了以下的研究目的：研究类、角色、子系统、或组件的复杂行为。</a:t>
            </a:r>
            <a:endParaRPr lang="zh-CN" altLang="en-US" dirty="0">
              <a:solidFill>
                <a:schemeClr val="tx1">
                  <a:lumMod val="75000"/>
                  <a:lumOff val="25000"/>
                </a:schemeClr>
              </a:solidFill>
              <a:sym typeface="+mn-ea"/>
            </a:endParaRPr>
          </a:p>
        </p:txBody>
      </p:sp>
      <p:sp>
        <p:nvSpPr>
          <p:cNvPr id="19" name="文本框 18"/>
          <p:cNvSpPr txBox="1"/>
          <p:nvPr/>
        </p:nvSpPr>
        <p:spPr>
          <a:xfrm>
            <a:off x="7534437" y="5511655"/>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rPr>
              <a:t>元素</a:t>
            </a:r>
          </a:p>
        </p:txBody>
      </p:sp>
      <p:cxnSp>
        <p:nvCxnSpPr>
          <p:cNvPr id="20" name="直接连接符 19"/>
          <p:cNvCxnSpPr/>
          <p:nvPr/>
        </p:nvCxnSpPr>
        <p:spPr>
          <a:xfrm>
            <a:off x="8529955" y="4739640"/>
            <a:ext cx="2540" cy="1742440"/>
          </a:xfrm>
          <a:prstGeom prst="line">
            <a:avLst/>
          </a:prstGeom>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8588375" y="4865370"/>
            <a:ext cx="3208020" cy="1753235"/>
          </a:xfrm>
          <a:prstGeom prst="rect">
            <a:avLst/>
          </a:prstGeom>
        </p:spPr>
        <p:txBody>
          <a:bodyPr wrap="square">
            <a:spAutoFit/>
          </a:bodyPr>
          <a:lstStyle/>
          <a:p>
            <a:r>
              <a:rPr lang="en-US" b="1" dirty="0" smtClean="0">
                <a:solidFill>
                  <a:schemeClr val="tx1">
                    <a:lumMod val="75000"/>
                    <a:lumOff val="25000"/>
                  </a:schemeClr>
                </a:solidFill>
              </a:rPr>
              <a:t>1.</a:t>
            </a:r>
            <a:r>
              <a:rPr lang="zh-CN" altLang="en-US" b="1" dirty="0" smtClean="0">
                <a:solidFill>
                  <a:schemeClr val="tx1">
                    <a:lumMod val="75000"/>
                    <a:lumOff val="25000"/>
                  </a:schemeClr>
                </a:solidFill>
              </a:rPr>
              <a:t>状态</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状态定义对象在其生命周期中的条件或状况</a:t>
            </a:r>
          </a:p>
          <a:p>
            <a:r>
              <a:rPr lang="en-US" altLang="zh-CN" b="1" dirty="0" smtClean="0">
                <a:solidFill>
                  <a:schemeClr val="tx1">
                    <a:lumMod val="75000"/>
                    <a:lumOff val="25000"/>
                  </a:schemeClr>
                </a:solidFill>
              </a:rPr>
              <a:t>2.</a:t>
            </a:r>
            <a:r>
              <a:rPr lang="zh-CN" altLang="en-US" b="1" dirty="0" smtClean="0">
                <a:solidFill>
                  <a:schemeClr val="tx1">
                    <a:lumMod val="75000"/>
                    <a:lumOff val="25000"/>
                  </a:schemeClr>
                </a:solidFill>
              </a:rPr>
              <a:t>转换</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对象的状态之间的转移叫转换，它包括时间和动作</a:t>
            </a:r>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40716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状态机图</a:t>
            </a:r>
          </a:p>
        </p:txBody>
      </p:sp>
      <p:pic>
        <p:nvPicPr>
          <p:cNvPr id="2" name="图片 1"/>
          <p:cNvPicPr>
            <a:picLocks noChangeAspect="1"/>
          </p:cNvPicPr>
          <p:nvPr/>
        </p:nvPicPr>
        <p:blipFill>
          <a:blip r:embed="rId2"/>
          <a:stretch>
            <a:fillRect/>
          </a:stretch>
        </p:blipFill>
        <p:spPr>
          <a:xfrm>
            <a:off x="434340" y="1885315"/>
            <a:ext cx="6732905" cy="4596765"/>
          </a:xfrm>
          <a:prstGeom prst="rect">
            <a:avLst/>
          </a:prstGeom>
        </p:spPr>
      </p:pic>
      <p:sp>
        <p:nvSpPr>
          <p:cNvPr id="28" name="文本框 27"/>
          <p:cNvSpPr txBox="1"/>
          <p:nvPr/>
        </p:nvSpPr>
        <p:spPr>
          <a:xfrm>
            <a:off x="8588375" y="1945640"/>
            <a:ext cx="3597910" cy="1198880"/>
          </a:xfrm>
          <a:prstGeom prst="rect">
            <a:avLst/>
          </a:prstGeom>
          <a:noFill/>
        </p:spPr>
        <p:txBody>
          <a:bodyPr wrap="square" rtlCol="0" anchor="t">
            <a:spAutoFit/>
          </a:bodyPr>
          <a:lstStyle/>
          <a:p>
            <a:r>
              <a:rPr lang="zh-CN" altLang="en-US">
                <a:sym typeface="+mn-ea"/>
              </a:rPr>
              <a:t>状态机图是描述一个实体基于事件反应的动态行为，显示了该实体如何根据当前所处的状态对不同的事件做出反应</a:t>
            </a:r>
            <a:endParaRPr lang="zh-CN" altLang="en-US"/>
          </a:p>
        </p:txBody>
      </p:sp>
      <p:sp>
        <p:nvSpPr>
          <p:cNvPr id="29" name="文本框 28"/>
          <p:cNvSpPr txBox="1"/>
          <p:nvPr/>
        </p:nvSpPr>
        <p:spPr>
          <a:xfrm>
            <a:off x="2954655" y="1501775"/>
            <a:ext cx="1126490" cy="368300"/>
          </a:xfrm>
          <a:prstGeom prst="rect">
            <a:avLst/>
          </a:prstGeom>
          <a:noFill/>
        </p:spPr>
        <p:txBody>
          <a:bodyPr wrap="square" rtlCol="0">
            <a:spAutoFit/>
          </a:bodyPr>
          <a:lstStyle/>
          <a:p>
            <a:r>
              <a:rPr lang="zh-CN" altLang="en-US" b="1"/>
              <a:t>状态机图</a:t>
            </a:r>
          </a:p>
        </p:txBody>
      </p:sp>
    </p:spTree>
    <p:extLst>
      <p:ext uri="{BB962C8B-B14F-4D97-AF65-F5344CB8AC3E}">
        <p14:creationId xmlns:p14="http://schemas.microsoft.com/office/powerpoint/2010/main" val="220307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活动图</a:t>
            </a:r>
          </a:p>
        </p:txBody>
      </p:sp>
      <p:pic>
        <p:nvPicPr>
          <p:cNvPr id="38" name="图片 37"/>
          <p:cNvPicPr>
            <a:picLocks noChangeAspect="1"/>
          </p:cNvPicPr>
          <p:nvPr/>
        </p:nvPicPr>
        <p:blipFill>
          <a:blip r:embed="rId2"/>
          <a:stretch>
            <a:fillRect/>
          </a:stretch>
        </p:blipFill>
        <p:spPr>
          <a:xfrm>
            <a:off x="6066790" y="1423670"/>
            <a:ext cx="5818505" cy="4469130"/>
          </a:xfrm>
          <a:prstGeom prst="rect">
            <a:avLst/>
          </a:prstGeom>
        </p:spPr>
      </p:pic>
      <p:cxnSp>
        <p:nvCxnSpPr>
          <p:cNvPr id="39" name="直接连接符 38"/>
          <p:cNvCxnSpPr/>
          <p:nvPr/>
        </p:nvCxnSpPr>
        <p:spPr>
          <a:xfrm>
            <a:off x="5450840" y="1050925"/>
            <a:ext cx="10160" cy="4948555"/>
          </a:xfrm>
          <a:prstGeom prst="line">
            <a:avLst/>
          </a:prstGeom>
        </p:spPr>
        <p:style>
          <a:lnRef idx="1">
            <a:schemeClr val="accent3"/>
          </a:lnRef>
          <a:fillRef idx="0">
            <a:schemeClr val="accent3"/>
          </a:fillRef>
          <a:effectRef idx="0">
            <a:schemeClr val="accent3"/>
          </a:effectRef>
          <a:fontRef idx="minor">
            <a:schemeClr val="tx1"/>
          </a:fontRef>
        </p:style>
      </p:cxnSp>
      <p:sp>
        <p:nvSpPr>
          <p:cNvPr id="40" name="文本框 39"/>
          <p:cNvSpPr txBox="1"/>
          <p:nvPr/>
        </p:nvSpPr>
        <p:spPr>
          <a:xfrm>
            <a:off x="1411605" y="1106805"/>
            <a:ext cx="4011930" cy="922020"/>
          </a:xfrm>
          <a:prstGeom prst="rect">
            <a:avLst/>
          </a:prstGeom>
          <a:noFill/>
        </p:spPr>
        <p:txBody>
          <a:bodyPr wrap="square" rtlCol="0" anchor="t">
            <a:spAutoFit/>
          </a:bodyPr>
          <a:lstStyle/>
          <a:p>
            <a:r>
              <a:rPr lang="zh-CN" altLang="en-US"/>
              <a:t>用来描述满足用例要求所要进行的活动以及活动间的约束关系，使用活动图有利于识别系统的并行活动。</a:t>
            </a:r>
          </a:p>
        </p:txBody>
      </p:sp>
      <p:sp>
        <p:nvSpPr>
          <p:cNvPr id="41" name="文本框 40"/>
          <p:cNvSpPr txBox="1"/>
          <p:nvPr/>
        </p:nvSpPr>
        <p:spPr>
          <a:xfrm>
            <a:off x="1466850" y="2496185"/>
            <a:ext cx="3956685" cy="1476375"/>
          </a:xfrm>
          <a:prstGeom prst="rect">
            <a:avLst/>
          </a:prstGeom>
          <a:noFill/>
        </p:spPr>
        <p:txBody>
          <a:bodyPr wrap="square" rtlCol="0" anchor="t">
            <a:spAutoFit/>
          </a:bodyPr>
          <a:lstStyle/>
          <a:p>
            <a:r>
              <a:rPr lang="zh-CN" altLang="en-US"/>
              <a:t>描述一个操作的执行过程中所完成的工作或者动作；描述对象内部的工作；显示如何执行一组相关的动作，以及这些动作如何影响周围对象；描述用例的执行；处理多线程应用。</a:t>
            </a:r>
          </a:p>
        </p:txBody>
      </p:sp>
      <p:sp>
        <p:nvSpPr>
          <p:cNvPr id="44" name="文本框 43"/>
          <p:cNvSpPr txBox="1"/>
          <p:nvPr/>
        </p:nvSpPr>
        <p:spPr>
          <a:xfrm>
            <a:off x="1467485" y="4189730"/>
            <a:ext cx="3926840" cy="1198880"/>
          </a:xfrm>
          <a:prstGeom prst="rect">
            <a:avLst/>
          </a:prstGeom>
          <a:noFill/>
        </p:spPr>
        <p:txBody>
          <a:bodyPr wrap="square" rtlCol="0" anchor="t">
            <a:spAutoFit/>
          </a:bodyPr>
          <a:lstStyle/>
          <a:p>
            <a:r>
              <a:rPr lang="zh-CN" altLang="en-US"/>
              <a:t>初始状态，状态迁移，终止状态，活动，决策点，同步条，泳道（用于对活动图中的活动进行分组，用于描述对象之间的合作关系）。</a:t>
            </a:r>
          </a:p>
        </p:txBody>
      </p:sp>
      <p:sp>
        <p:nvSpPr>
          <p:cNvPr id="45" name="椭圆 44"/>
          <p:cNvSpPr/>
          <p:nvPr/>
        </p:nvSpPr>
        <p:spPr>
          <a:xfrm>
            <a:off x="611505" y="110680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611505" y="1313815"/>
            <a:ext cx="800100" cy="398780"/>
          </a:xfrm>
          <a:prstGeom prst="rect">
            <a:avLst/>
          </a:prstGeom>
          <a:noFill/>
        </p:spPr>
        <p:txBody>
          <a:bodyPr wrap="square" rtlCol="0">
            <a:spAutoFit/>
          </a:bodyPr>
          <a:lstStyle/>
          <a:p>
            <a:pPr algn="ctr"/>
            <a:r>
              <a:rPr lang="zh-CN" altLang="en-US" sz="2000" b="1" dirty="0" smtClean="0">
                <a:solidFill>
                  <a:schemeClr val="bg1"/>
                </a:solidFill>
              </a:rPr>
              <a:t>定义</a:t>
            </a:r>
          </a:p>
        </p:txBody>
      </p:sp>
      <p:sp>
        <p:nvSpPr>
          <p:cNvPr id="47" name="椭圆 46"/>
          <p:cNvSpPr/>
          <p:nvPr/>
        </p:nvSpPr>
        <p:spPr>
          <a:xfrm>
            <a:off x="611505" y="249618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1505" y="4189730"/>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3565" y="2703195"/>
            <a:ext cx="800100" cy="398780"/>
          </a:xfrm>
          <a:prstGeom prst="rect">
            <a:avLst/>
          </a:prstGeom>
          <a:noFill/>
        </p:spPr>
        <p:txBody>
          <a:bodyPr wrap="square" rtlCol="0">
            <a:spAutoFit/>
          </a:bodyPr>
          <a:lstStyle/>
          <a:p>
            <a:pPr algn="ctr"/>
            <a:r>
              <a:rPr lang="zh-CN" altLang="en-US" sz="2000" b="1" dirty="0" smtClean="0">
                <a:solidFill>
                  <a:schemeClr val="bg1"/>
                </a:solidFill>
              </a:rPr>
              <a:t>作用</a:t>
            </a:r>
          </a:p>
        </p:txBody>
      </p:sp>
      <p:sp>
        <p:nvSpPr>
          <p:cNvPr id="50" name="文本框 49"/>
          <p:cNvSpPr txBox="1"/>
          <p:nvPr/>
        </p:nvSpPr>
        <p:spPr>
          <a:xfrm>
            <a:off x="611505" y="4396740"/>
            <a:ext cx="800100" cy="398780"/>
          </a:xfrm>
          <a:prstGeom prst="rect">
            <a:avLst/>
          </a:prstGeom>
          <a:noFill/>
        </p:spPr>
        <p:txBody>
          <a:bodyPr wrap="square" rtlCol="0">
            <a:spAutoFit/>
          </a:bodyPr>
          <a:lstStyle/>
          <a:p>
            <a:pPr algn="ctr"/>
            <a:r>
              <a:rPr lang="zh-CN" altLang="en-US" sz="2000" b="1" dirty="0" smtClean="0">
                <a:solidFill>
                  <a:schemeClr val="bg1"/>
                </a:solidFill>
              </a:rPr>
              <a:t>图符</a:t>
            </a:r>
          </a:p>
        </p:txBody>
      </p:sp>
    </p:spTree>
    <p:extLst>
      <p:ext uri="{BB962C8B-B14F-4D97-AF65-F5344CB8AC3E}">
        <p14:creationId xmlns:p14="http://schemas.microsoft.com/office/powerpoint/2010/main" val="3081730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顺序图</a:t>
            </a:r>
          </a:p>
        </p:txBody>
      </p:sp>
      <p:pic>
        <p:nvPicPr>
          <p:cNvPr id="3" name="图片 2"/>
          <p:cNvPicPr>
            <a:picLocks noChangeAspect="1"/>
          </p:cNvPicPr>
          <p:nvPr/>
        </p:nvPicPr>
        <p:blipFill>
          <a:blip r:embed="rId2"/>
          <a:stretch>
            <a:fillRect/>
          </a:stretch>
        </p:blipFill>
        <p:spPr>
          <a:xfrm>
            <a:off x="811530" y="1567180"/>
            <a:ext cx="5170805" cy="3723640"/>
          </a:xfrm>
          <a:prstGeom prst="rect">
            <a:avLst/>
          </a:prstGeom>
        </p:spPr>
      </p:pic>
      <p:sp>
        <p:nvSpPr>
          <p:cNvPr id="6" name="文本框 5"/>
          <p:cNvSpPr txBox="1"/>
          <p:nvPr/>
        </p:nvSpPr>
        <p:spPr>
          <a:xfrm>
            <a:off x="7051675" y="1567180"/>
            <a:ext cx="4250690" cy="2030095"/>
          </a:xfrm>
          <a:prstGeom prst="rect">
            <a:avLst/>
          </a:prstGeom>
          <a:noFill/>
        </p:spPr>
        <p:txBody>
          <a:bodyPr wrap="square" rtlCol="0" anchor="t">
            <a:spAutoFit/>
          </a:bodyPr>
          <a:lstStyle/>
          <a:p>
            <a:r>
              <a:rPr lang="en-US" altLang="zh-CN"/>
              <a:t>     </a:t>
            </a:r>
            <a:r>
              <a:rPr lang="zh-CN" altLang="en-US"/>
              <a:t>顺序图是一种强调对象间消息传递次序的交互图，又称为时序图或序列图。     </a:t>
            </a:r>
            <a:r>
              <a:rPr lang="en-US" altLang="zh-CN"/>
              <a:t>	</a:t>
            </a:r>
          </a:p>
          <a:p>
            <a:r>
              <a:rPr lang="en-US" altLang="zh-CN"/>
              <a:t>    </a:t>
            </a:r>
            <a:r>
              <a:rPr lang="zh-CN" altLang="en-US"/>
              <a:t>描述了在一个用例或操作的执行过程中对象如何通过消息相互交互，说明了消息如何在对象之间被发送和接收以及发送的时间顺序。</a:t>
            </a:r>
          </a:p>
        </p:txBody>
      </p:sp>
      <p:pic>
        <p:nvPicPr>
          <p:cNvPr id="8" name="图片 7"/>
          <p:cNvPicPr>
            <a:picLocks noChangeAspect="1"/>
          </p:cNvPicPr>
          <p:nvPr/>
        </p:nvPicPr>
        <p:blipFill>
          <a:blip r:embed="rId3"/>
          <a:stretch>
            <a:fillRect/>
          </a:stretch>
        </p:blipFill>
        <p:spPr>
          <a:xfrm>
            <a:off x="7051675" y="4618355"/>
            <a:ext cx="4686300" cy="1141095"/>
          </a:xfrm>
          <a:prstGeom prst="rect">
            <a:avLst/>
          </a:prstGeom>
        </p:spPr>
      </p:pic>
      <p:sp>
        <p:nvSpPr>
          <p:cNvPr id="10" name="文本框 9"/>
          <p:cNvSpPr txBox="1"/>
          <p:nvPr/>
        </p:nvSpPr>
        <p:spPr>
          <a:xfrm>
            <a:off x="7051675" y="4116705"/>
            <a:ext cx="1878330" cy="368300"/>
          </a:xfrm>
          <a:prstGeom prst="rect">
            <a:avLst/>
          </a:prstGeom>
          <a:noFill/>
        </p:spPr>
        <p:txBody>
          <a:bodyPr wrap="square" rtlCol="0">
            <a:spAutoFit/>
          </a:bodyPr>
          <a:lstStyle/>
          <a:p>
            <a:r>
              <a:rPr lang="zh-CN" altLang="en-US"/>
              <a:t>顺序图的组成</a:t>
            </a:r>
          </a:p>
        </p:txBody>
      </p:sp>
    </p:spTree>
    <p:extLst>
      <p:ext uri="{BB962C8B-B14F-4D97-AF65-F5344CB8AC3E}">
        <p14:creationId xmlns:p14="http://schemas.microsoft.com/office/powerpoint/2010/main" val="324698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SimHei" panose="02010609060101010101" pitchFamily="49" charset="-122"/>
                <a:ea typeface="SimHei" panose="02010609060101010101" pitchFamily="49" charset="-122"/>
              </a:rPr>
              <a:t>UML</a:t>
            </a:r>
            <a:endParaRPr lang="zh-CN" altLang="en-US" dirty="0">
              <a:latin typeface="SimHei" panose="02010609060101010101" pitchFamily="49" charset="-122"/>
              <a:ea typeface="SimHei"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SimHei" panose="02010609060101010101" pitchFamily="49" charset="-122"/>
                <a:ea typeface="SimHei" panose="02010609060101010101" pitchFamily="49" charset="-122"/>
              </a:rPr>
              <a:t>UML</a:t>
            </a:r>
            <a:r>
              <a:rPr lang="zh-CN" altLang="en-US" sz="2000" b="1" dirty="0">
                <a:solidFill>
                  <a:schemeClr val="tx1">
                    <a:lumMod val="75000"/>
                    <a:lumOff val="25000"/>
                  </a:schemeClr>
                </a:solidFill>
                <a:latin typeface="SimHei" panose="02010609060101010101" pitchFamily="49" charset="-122"/>
                <a:ea typeface="SimHei"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a:extLst>
              <a:ext uri="{FF2B5EF4-FFF2-40B4-BE49-F238E27FC236}">
                <a16:creationId xmlns="" xmlns:a16="http://schemas.microsoft.com/office/drawing/2014/main" id="{E27B404A-3C45-B045-937C-1AD95A95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a:extLst>
              <a:ext uri="{FF2B5EF4-FFF2-40B4-BE49-F238E27FC236}">
                <a16:creationId xmlns="" xmlns:a16="http://schemas.microsoft.com/office/drawing/2014/main" id="{64A34834-8FC8-ED4D-968B-7AEACEBB8D0A}"/>
              </a:ext>
            </a:extLst>
          </p:cNvPr>
          <p:cNvCxnSpPr>
            <a:cxnSpLocks/>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 xmlns:a16="http://schemas.microsoft.com/office/drawing/2014/main" id="{5CC7FDAE-FD9B-4545-8366-1D11EAFECD28}"/>
              </a:ext>
            </a:extLst>
          </p:cNvPr>
          <p:cNvSpPr txBox="1"/>
          <p:nvPr/>
        </p:nvSpPr>
        <p:spPr>
          <a:xfrm>
            <a:off x="4865037" y="2374437"/>
            <a:ext cx="7109639" cy="3351367"/>
          </a:xfrm>
          <a:prstGeom prst="rect">
            <a:avLst/>
          </a:prstGeom>
          <a:noFill/>
        </p:spPr>
        <p:txBody>
          <a:bodyPr wrap="none" rtlCol="0">
            <a:spAutoFit/>
          </a:bodyPr>
          <a:lstStyle/>
          <a:p>
            <a:pPr>
              <a:lnSpc>
                <a:spcPct val="150000"/>
              </a:lnSpc>
            </a:pPr>
            <a:r>
              <a:rPr kumimoji="1" lang="zh-CN" altLang="en-US" dirty="0">
                <a:latin typeface="SimHei" panose="02010609060101010101" pitchFamily="49" charset="-122"/>
                <a:ea typeface="SimHei" panose="02010609060101010101" pitchFamily="49" charset="-122"/>
              </a:rPr>
              <a:t>统一建模语言（</a:t>
            </a:r>
            <a:r>
              <a:rPr lang="en" altLang="zh-CN" dirty="0">
                <a:latin typeface="SimHei" panose="02010609060101010101" pitchFamily="49" charset="-122"/>
                <a:ea typeface="SimHei" panose="02010609060101010101" pitchFamily="49" charset="-122"/>
              </a:rPr>
              <a:t> Unified Modeling Language</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非专利的第三代建模和规约语言</a:t>
            </a:r>
            <a:endParaRPr kumimoji="1" lang="en-US" altLang="zh-CN" dirty="0">
              <a:latin typeface="SimHei" panose="02010609060101010101" pitchFamily="49" charset="-122"/>
              <a:ea typeface="SimHei" panose="02010609060101010101" pitchFamily="49" charset="-122"/>
            </a:endParaRPr>
          </a:p>
          <a:p>
            <a:pPr>
              <a:lnSpc>
                <a:spcPct val="150000"/>
              </a:lnSpc>
            </a:pP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一种开放的方法，用于说明、可视化、构建和编写一个正在开发的</a:t>
            </a: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面向对象的、软件密集系统的制品的开放方法</a:t>
            </a:r>
            <a:endParaRPr kumimoji="1" lang="en-US" altLang="zh-CN" dirty="0">
              <a:latin typeface="SimHei" panose="02010609060101010101" pitchFamily="49" charset="-122"/>
              <a:ea typeface="SimHei" panose="02010609060101010101" pitchFamily="49" charset="-122"/>
            </a:endParaRPr>
          </a:p>
          <a:p>
            <a:pPr>
              <a:lnSpc>
                <a:spcPct val="150000"/>
              </a:lnSpc>
            </a:pP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通俗的说，是一种用文本、图形和符号的集合来描述现实生活的各类</a:t>
            </a: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事物活动及其之间关系的语言</a:t>
            </a:r>
          </a:p>
        </p:txBody>
      </p:sp>
    </p:spTree>
    <p:extLst>
      <p:ext uri="{BB962C8B-B14F-4D97-AF65-F5344CB8AC3E}">
        <p14:creationId xmlns:p14="http://schemas.microsoft.com/office/powerpoint/2010/main" val="554450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a:t>
            </a:r>
          </a:p>
        </p:txBody>
      </p:sp>
      <p:pic>
        <p:nvPicPr>
          <p:cNvPr id="38" name="图片 37"/>
          <p:cNvPicPr>
            <a:picLocks noChangeAspect="1"/>
          </p:cNvPicPr>
          <p:nvPr/>
        </p:nvPicPr>
        <p:blipFill>
          <a:blip r:embed="rId2"/>
          <a:stretch>
            <a:fillRect/>
          </a:stretch>
        </p:blipFill>
        <p:spPr>
          <a:xfrm>
            <a:off x="1014730" y="1391920"/>
            <a:ext cx="3769995" cy="3984625"/>
          </a:xfrm>
          <a:prstGeom prst="rect">
            <a:avLst/>
          </a:prstGeom>
        </p:spPr>
      </p:pic>
      <p:sp>
        <p:nvSpPr>
          <p:cNvPr id="39" name="文本框 38"/>
          <p:cNvSpPr txBox="1"/>
          <p:nvPr/>
        </p:nvSpPr>
        <p:spPr>
          <a:xfrm>
            <a:off x="1265555" y="5674995"/>
            <a:ext cx="3519170" cy="645160"/>
          </a:xfrm>
          <a:prstGeom prst="rect">
            <a:avLst/>
          </a:prstGeom>
          <a:noFill/>
        </p:spPr>
        <p:txBody>
          <a:bodyPr wrap="square" rtlCol="0">
            <a:spAutoFit/>
          </a:bodyPr>
          <a:lstStyle/>
          <a:p>
            <a:r>
              <a:rPr lang="zh-CN" altLang="en-US"/>
              <a:t>通信图用于显示组件及其交互关系的空间组织结构</a:t>
            </a:r>
          </a:p>
        </p:txBody>
      </p:sp>
      <p:sp>
        <p:nvSpPr>
          <p:cNvPr id="40" name="矩形 39"/>
          <p:cNvSpPr/>
          <p:nvPr/>
        </p:nvSpPr>
        <p:spPr>
          <a:xfrm>
            <a:off x="6295156" y="1391650"/>
            <a:ext cx="354965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通信图与顺序图之间区别</a:t>
            </a:r>
          </a:p>
        </p:txBody>
      </p:sp>
      <p:sp>
        <p:nvSpPr>
          <p:cNvPr id="42" name="任意多边形 41"/>
          <p:cNvSpPr/>
          <p:nvPr/>
        </p:nvSpPr>
        <p:spPr>
          <a:xfrm>
            <a:off x="5591175" y="2160270"/>
            <a:ext cx="690245" cy="51498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5605145" y="3185795"/>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5591175" y="4158615"/>
            <a:ext cx="704215" cy="48069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927850" y="2233930"/>
            <a:ext cx="2740660" cy="368300"/>
          </a:xfrm>
          <a:prstGeom prst="rect">
            <a:avLst/>
          </a:prstGeom>
          <a:noFill/>
        </p:spPr>
        <p:txBody>
          <a:bodyPr wrap="square" rtlCol="0">
            <a:spAutoFit/>
          </a:bodyPr>
          <a:lstStyle/>
          <a:p>
            <a:r>
              <a:rPr lang="zh-CN" altLang="en-US"/>
              <a:t>通信图的消息必须有编号。</a:t>
            </a:r>
          </a:p>
        </p:txBody>
      </p:sp>
      <p:sp>
        <p:nvSpPr>
          <p:cNvPr id="46" name="文本框 45"/>
          <p:cNvSpPr txBox="1"/>
          <p:nvPr/>
        </p:nvSpPr>
        <p:spPr>
          <a:xfrm>
            <a:off x="6927850" y="3244850"/>
            <a:ext cx="3930015" cy="368300"/>
          </a:xfrm>
          <a:prstGeom prst="rect">
            <a:avLst/>
          </a:prstGeom>
          <a:noFill/>
        </p:spPr>
        <p:txBody>
          <a:bodyPr wrap="square" rtlCol="0" anchor="t">
            <a:spAutoFit/>
          </a:bodyPr>
          <a:lstStyle/>
          <a:p>
            <a:r>
              <a:rPr lang="zh-CN" altLang="en-US"/>
              <a:t>通信图连接的线条是关联关系。</a:t>
            </a:r>
          </a:p>
        </p:txBody>
      </p:sp>
      <p:sp>
        <p:nvSpPr>
          <p:cNvPr id="47" name="文本框 46"/>
          <p:cNvSpPr txBox="1"/>
          <p:nvPr/>
        </p:nvSpPr>
        <p:spPr>
          <a:xfrm>
            <a:off x="6927850" y="4271010"/>
            <a:ext cx="3583305" cy="368300"/>
          </a:xfrm>
          <a:prstGeom prst="rect">
            <a:avLst/>
          </a:prstGeom>
          <a:noFill/>
        </p:spPr>
        <p:txBody>
          <a:bodyPr wrap="square" rtlCol="0" anchor="t">
            <a:spAutoFit/>
          </a:bodyPr>
          <a:lstStyle/>
          <a:p>
            <a:r>
              <a:rPr lang="zh-CN" altLang="en-US"/>
              <a:t>通信图消息流程不是至上而下的。</a:t>
            </a:r>
          </a:p>
        </p:txBody>
      </p:sp>
      <p:sp>
        <p:nvSpPr>
          <p:cNvPr id="48" name="任意多边形 47"/>
          <p:cNvSpPr/>
          <p:nvPr/>
        </p:nvSpPr>
        <p:spPr>
          <a:xfrm rot="20575943">
            <a:off x="5441950" y="217678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575943">
            <a:off x="5434965" y="314388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rot="20575943">
            <a:off x="5448935" y="416369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20575943">
            <a:off x="5448935" y="505714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5605145" y="5058410"/>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6927850" y="5058410"/>
            <a:ext cx="4110990" cy="645160"/>
          </a:xfrm>
          <a:prstGeom prst="rect">
            <a:avLst/>
          </a:prstGeom>
          <a:noFill/>
        </p:spPr>
        <p:txBody>
          <a:bodyPr wrap="square" rtlCol="0" anchor="t">
            <a:spAutoFit/>
          </a:bodyPr>
          <a:lstStyle/>
          <a:p>
            <a:r>
              <a:rPr lang="zh-CN" altLang="en-US"/>
              <a:t>顺序图和通信图基本同构，但是很少使用通信图，因为顺序图更简洁，更直观。</a:t>
            </a:r>
          </a:p>
        </p:txBody>
      </p:sp>
    </p:spTree>
    <p:extLst>
      <p:ext uri="{BB962C8B-B14F-4D97-AF65-F5344CB8AC3E}">
        <p14:creationId xmlns:p14="http://schemas.microsoft.com/office/powerpoint/2010/main" val="476102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22855"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079762"/>
            <a:ext cx="7174783" cy="1631216"/>
          </a:xfrm>
          <a:prstGeom prst="rect">
            <a:avLst/>
          </a:prstGeom>
        </p:spPr>
        <p:txBody>
          <a:bodyPr wrap="square">
            <a:spAutoFit/>
          </a:bodyPr>
          <a:lstStyle/>
          <a:p>
            <a:r>
              <a:rPr lang="zh-CN" altLang="en-US" sz="2000" b="1" dirty="0" smtClean="0"/>
              <a:t>构件图，也称为组件图</a:t>
            </a:r>
            <a:r>
              <a:rPr lang="zh-CN" altLang="en-US" sz="2000" b="1" dirty="0" smtClean="0"/>
              <a:t>。</a:t>
            </a:r>
            <a:endParaRPr lang="en-US" altLang="zh-CN" sz="2000" b="1" dirty="0" smtClean="0"/>
          </a:p>
          <a:p>
            <a:endParaRPr lang="en-US" altLang="zh-CN" sz="2000" b="1" dirty="0" smtClean="0"/>
          </a:p>
          <a:p>
            <a:r>
              <a:rPr lang="zh-CN" altLang="en-US" sz="2000" b="1" dirty="0" smtClean="0"/>
              <a:t>构件</a:t>
            </a:r>
            <a:r>
              <a:rPr lang="zh-CN" altLang="en-US" sz="2000" b="1" dirty="0" smtClean="0"/>
              <a:t>图描述代码部件的物理结构及各部件之间的依赖</a:t>
            </a:r>
            <a:r>
              <a:rPr lang="zh-CN" altLang="en-US" sz="2000" b="1" dirty="0" smtClean="0"/>
              <a:t>关系、</a:t>
            </a:r>
            <a:endParaRPr lang="en-US" altLang="zh-CN" sz="2000" b="1" dirty="0" smtClean="0"/>
          </a:p>
          <a:p>
            <a:endParaRPr lang="en-US" altLang="zh-CN" sz="2000" b="1" dirty="0" smtClean="0"/>
          </a:p>
          <a:p>
            <a:r>
              <a:rPr lang="zh-CN" altLang="en-US" sz="2000" b="1" dirty="0" smtClean="0"/>
              <a:t>有助于</a:t>
            </a:r>
            <a:r>
              <a:rPr lang="zh-CN" altLang="en-US" sz="2000" b="1" dirty="0" smtClean="0"/>
              <a:t>分析和理解部件之间的相互影响程度。</a:t>
            </a:r>
            <a:endParaRPr lang="en-US" altLang="zh-CN" sz="2000" b="1" dirty="0" smtClean="0"/>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构件图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114" y="3203537"/>
            <a:ext cx="6426642" cy="275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864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p>
        </p:txBody>
      </p:sp>
      <p:sp>
        <p:nvSpPr>
          <p:cNvPr id="21" name="矩形 20"/>
          <p:cNvSpPr/>
          <p:nvPr/>
        </p:nvSpPr>
        <p:spPr>
          <a:xfrm>
            <a:off x="1344023" y="900912"/>
            <a:ext cx="1483098" cy="261610"/>
          </a:xfrm>
          <a:prstGeom prst="rect">
            <a:avLst/>
          </a:prstGeom>
        </p:spPr>
        <p:txBody>
          <a:bodyPr wrap="none">
            <a:spAutoFit/>
          </a:bodyPr>
          <a:lstStyle/>
          <a:p>
            <a:r>
              <a:rPr lang="en-US" altLang="zh-CN" sz="1100" dirty="0">
                <a:solidFill>
                  <a:schemeClr val="bg1">
                    <a:lumMod val="50000"/>
                  </a:schemeClr>
                </a:solidFill>
              </a:rPr>
              <a:t>Deployment Diagram</a:t>
            </a:r>
            <a:endParaRPr lang="zh-CN" altLang="en-US" sz="1100" dirty="0">
              <a:solidFill>
                <a:schemeClr val="bg1">
                  <a:lumMod val="50000"/>
                </a:schemeClr>
              </a:solidFill>
            </a:endParaRPr>
          </a:p>
        </p:txBody>
      </p:sp>
      <p:pic>
        <p:nvPicPr>
          <p:cNvPr id="19" name="图片 18"/>
          <p:cNvPicPr/>
          <p:nvPr/>
        </p:nvPicPr>
        <p:blipFill>
          <a:blip r:embed="rId2">
            <a:extLst>
              <a:ext uri="{28A0092B-C50C-407E-A947-70E740481C1C}">
                <a14:useLocalDpi xmlns:a14="http://schemas.microsoft.com/office/drawing/2010/main" val="0"/>
              </a:ext>
            </a:extLst>
          </a:blip>
          <a:stretch>
            <a:fillRect/>
          </a:stretch>
        </p:blipFill>
        <p:spPr>
          <a:xfrm>
            <a:off x="6038373" y="1527936"/>
            <a:ext cx="5725266" cy="3673185"/>
          </a:xfrm>
          <a:prstGeom prst="rect">
            <a:avLst/>
          </a:prstGeom>
        </p:spPr>
      </p:pic>
      <p:sp>
        <p:nvSpPr>
          <p:cNvPr id="22" name="矩形 21"/>
          <p:cNvSpPr/>
          <p:nvPr/>
        </p:nvSpPr>
        <p:spPr>
          <a:xfrm>
            <a:off x="550112" y="201436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550112" y="3917591"/>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文本框 23"/>
          <p:cNvSpPr txBox="1"/>
          <p:nvPr/>
        </p:nvSpPr>
        <p:spPr>
          <a:xfrm>
            <a:off x="550112" y="2441199"/>
            <a:ext cx="4949351" cy="923330"/>
          </a:xfrm>
          <a:prstGeom prst="rect">
            <a:avLst/>
          </a:prstGeom>
          <a:noFill/>
        </p:spPr>
        <p:txBody>
          <a:bodyPr wrap="square" rtlCol="0">
            <a:spAutoFit/>
          </a:bodyPr>
          <a:lstStyle/>
          <a:p>
            <a:pPr lvl="1"/>
            <a:r>
              <a:rPr lang="zh-CN" altLang="en-US" dirty="0" smtClean="0">
                <a:solidFill>
                  <a:schemeClr val="bg1"/>
                </a:solidFill>
              </a:rPr>
              <a:t>       </a:t>
            </a:r>
            <a:r>
              <a:rPr lang="zh-CN" altLang="en-US" dirty="0" smtClean="0">
                <a:solidFill>
                  <a:schemeClr val="bg1"/>
                </a:solidFill>
                <a:latin typeface="黑体" panose="02010609060101010101" pitchFamily="49" charset="-122"/>
                <a:ea typeface="黑体" panose="02010609060101010101" pitchFamily="49" charset="-122"/>
              </a:rPr>
              <a:t>部署</a:t>
            </a:r>
            <a:r>
              <a:rPr lang="zh-CN" altLang="en-US" dirty="0">
                <a:solidFill>
                  <a:schemeClr val="bg1"/>
                </a:solidFill>
                <a:latin typeface="黑体" panose="02010609060101010101" pitchFamily="49" charset="-122"/>
                <a:ea typeface="黑体" panose="02010609060101010101" pitchFamily="49" charset="-122"/>
              </a:rPr>
              <a:t>图（</a:t>
            </a:r>
            <a:r>
              <a:rPr lang="en-US" altLang="zh-CN" dirty="0">
                <a:solidFill>
                  <a:schemeClr val="bg1"/>
                </a:solidFill>
                <a:latin typeface="黑体" panose="02010609060101010101" pitchFamily="49" charset="-122"/>
                <a:ea typeface="黑体" panose="02010609060101010101" pitchFamily="49" charset="-122"/>
              </a:rPr>
              <a:t>Deployment Diagram</a:t>
            </a:r>
            <a:r>
              <a:rPr lang="zh-CN" altLang="en-US" dirty="0">
                <a:solidFill>
                  <a:schemeClr val="bg1"/>
                </a:solidFill>
                <a:latin typeface="黑体" panose="02010609060101010101" pitchFamily="49" charset="-122"/>
                <a:ea typeface="黑体" panose="02010609060101010101" pitchFamily="49" charset="-122"/>
              </a:rPr>
              <a:t>）用于静态建模，是表示运行时过程节点（</a:t>
            </a:r>
            <a:r>
              <a:rPr lang="en-US" altLang="zh-CN" dirty="0">
                <a:solidFill>
                  <a:schemeClr val="bg1"/>
                </a:solidFill>
                <a:latin typeface="黑体" panose="02010609060101010101" pitchFamily="49" charset="-122"/>
                <a:ea typeface="黑体" panose="02010609060101010101" pitchFamily="49" charset="-122"/>
              </a:rPr>
              <a:t>Node</a:t>
            </a:r>
            <a:r>
              <a:rPr lang="zh-CN" altLang="en-US" dirty="0">
                <a:solidFill>
                  <a:schemeClr val="bg1"/>
                </a:solidFill>
                <a:latin typeface="黑体" panose="02010609060101010101" pitchFamily="49" charset="-122"/>
                <a:ea typeface="黑体" panose="02010609060101010101" pitchFamily="49" charset="-122"/>
              </a:rPr>
              <a:t>）结构、组件及其对象结构的图。</a:t>
            </a:r>
          </a:p>
        </p:txBody>
      </p:sp>
      <p:sp>
        <p:nvSpPr>
          <p:cNvPr id="25" name="矩形 24"/>
          <p:cNvSpPr/>
          <p:nvPr/>
        </p:nvSpPr>
        <p:spPr>
          <a:xfrm>
            <a:off x="970536" y="2069306"/>
            <a:ext cx="1210588" cy="400110"/>
          </a:xfrm>
          <a:prstGeom prst="rect">
            <a:avLst/>
          </a:prstGeom>
        </p:spPr>
        <p:txBody>
          <a:bodyPr wrap="none">
            <a:spAutoFit/>
          </a:bodyPr>
          <a:lstStyle/>
          <a:p>
            <a:r>
              <a:rPr lang="zh-CN" altLang="en-US" sz="2000" b="1" dirty="0" smtClean="0">
                <a:solidFill>
                  <a:schemeClr val="bg1"/>
                </a:solidFill>
                <a:latin typeface="黑体" panose="02010609060101010101" pitchFamily="49" charset="-122"/>
                <a:ea typeface="黑体" panose="02010609060101010101" pitchFamily="49" charset="-122"/>
              </a:rPr>
              <a:t>概念解释</a:t>
            </a:r>
            <a:endParaRPr lang="zh-CN" altLang="en-US" sz="2000" b="1"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934629" y="4347031"/>
            <a:ext cx="4470788" cy="923330"/>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    部署</a:t>
            </a:r>
            <a:r>
              <a:rPr lang="zh-CN" altLang="en-US" dirty="0">
                <a:solidFill>
                  <a:schemeClr val="bg1"/>
                </a:solidFill>
                <a:latin typeface="黑体" panose="02010609060101010101" pitchFamily="49" charset="-122"/>
                <a:ea typeface="黑体" panose="02010609060101010101" pitchFamily="49" charset="-122"/>
              </a:rPr>
              <a:t>图主要用于系统工程师。这些图用来描述的物理组件（硬件）以及它们的分布和关联。</a:t>
            </a:r>
          </a:p>
        </p:txBody>
      </p:sp>
      <p:sp>
        <p:nvSpPr>
          <p:cNvPr id="27" name="矩形 26"/>
          <p:cNvSpPr/>
          <p:nvPr/>
        </p:nvSpPr>
        <p:spPr>
          <a:xfrm>
            <a:off x="934629" y="4034043"/>
            <a:ext cx="2492990" cy="400110"/>
          </a:xfrm>
          <a:prstGeom prst="rect">
            <a:avLst/>
          </a:prstGeom>
        </p:spPr>
        <p:txBody>
          <a:bodyPr wrap="none">
            <a:spAutoFit/>
          </a:bodyPr>
          <a:lstStyle/>
          <a:p>
            <a:r>
              <a:rPr lang="zh-CN" altLang="en-US" sz="2000" b="1" dirty="0">
                <a:solidFill>
                  <a:schemeClr val="bg1"/>
                </a:solidFill>
              </a:rPr>
              <a:t>在哪里使用部署图？</a:t>
            </a:r>
          </a:p>
        </p:txBody>
      </p:sp>
      <p:sp>
        <p:nvSpPr>
          <p:cNvPr id="28" name="文本框 27"/>
          <p:cNvSpPr txBox="1"/>
          <p:nvPr/>
        </p:nvSpPr>
        <p:spPr>
          <a:xfrm>
            <a:off x="7044904" y="5424420"/>
            <a:ext cx="6318345" cy="276999"/>
          </a:xfrm>
          <a:prstGeom prst="rect">
            <a:avLst/>
          </a:prstGeom>
          <a:noFill/>
        </p:spPr>
        <p:txBody>
          <a:bodyPr wrap="square" rtlCol="0">
            <a:spAutoFit/>
          </a:bodyPr>
          <a:lstStyle/>
          <a:p>
            <a:r>
              <a:rPr lang="en-US" altLang="zh-CN" sz="1200" dirty="0" smtClean="0"/>
              <a:t>-</a:t>
            </a:r>
            <a:r>
              <a:rPr lang="zh-CN" altLang="en-US" sz="1200" dirty="0" smtClean="0"/>
              <a:t>图来自用户“常银玲</a:t>
            </a:r>
            <a:r>
              <a:rPr lang="en-US" altLang="zh-CN" sz="1200" dirty="0" smtClean="0"/>
              <a:t>-Judy</a:t>
            </a:r>
            <a:r>
              <a:rPr lang="zh-CN" altLang="en-US" sz="1200" dirty="0" smtClean="0"/>
              <a:t>”的文章</a:t>
            </a:r>
            <a:r>
              <a:rPr lang="en-US" altLang="zh-CN" sz="1200" dirty="0"/>
              <a:t>《【UML】-</a:t>
            </a:r>
            <a:r>
              <a:rPr lang="zh-CN" altLang="en-US" sz="1200" dirty="0"/>
              <a:t>九种图之部署图</a:t>
            </a:r>
            <a:r>
              <a:rPr lang="en-US" altLang="zh-CN" sz="1200" dirty="0" smtClean="0"/>
              <a:t>》</a:t>
            </a:r>
            <a:endParaRPr lang="zh-CN" altLang="en-US" sz="1200" dirty="0"/>
          </a:p>
        </p:txBody>
      </p:sp>
    </p:spTree>
    <p:extLst>
      <p:ext uri="{BB962C8B-B14F-4D97-AF65-F5344CB8AC3E}">
        <p14:creationId xmlns:p14="http://schemas.microsoft.com/office/powerpoint/2010/main" val="10582922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p>
        </p:txBody>
      </p:sp>
      <p:sp>
        <p:nvSpPr>
          <p:cNvPr id="22" name="矩形 21"/>
          <p:cNvSpPr/>
          <p:nvPr/>
        </p:nvSpPr>
        <p:spPr>
          <a:xfrm>
            <a:off x="1344023" y="900912"/>
            <a:ext cx="1483098" cy="261610"/>
          </a:xfrm>
          <a:prstGeom prst="rect">
            <a:avLst/>
          </a:prstGeom>
        </p:spPr>
        <p:txBody>
          <a:bodyPr wrap="none">
            <a:spAutoFit/>
          </a:bodyPr>
          <a:lstStyle/>
          <a:p>
            <a:r>
              <a:rPr lang="en-US" altLang="zh-CN" sz="1100">
                <a:solidFill>
                  <a:schemeClr val="bg1">
                    <a:lumMod val="50000"/>
                  </a:schemeClr>
                </a:solidFill>
              </a:rPr>
              <a:t>Deployment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245" y="668712"/>
            <a:ext cx="5799500" cy="5048834"/>
          </a:xfrm>
          <a:prstGeom prst="rect">
            <a:avLst/>
          </a:prstGeom>
        </p:spPr>
      </p:pic>
      <p:sp>
        <p:nvSpPr>
          <p:cNvPr id="23" name="文本框 22"/>
          <p:cNvSpPr txBox="1"/>
          <p:nvPr/>
        </p:nvSpPr>
        <p:spPr>
          <a:xfrm>
            <a:off x="7434869" y="5908514"/>
            <a:ext cx="6318345" cy="276999"/>
          </a:xfrm>
          <a:prstGeom prst="rect">
            <a:avLst/>
          </a:prstGeom>
          <a:noFill/>
        </p:spPr>
        <p:txBody>
          <a:bodyPr wrap="square" rtlCol="0">
            <a:spAutoFit/>
          </a:bodyPr>
          <a:lstStyle/>
          <a:p>
            <a:r>
              <a:rPr lang="en-US" altLang="zh-CN" sz="1200" dirty="0" smtClean="0"/>
              <a:t>-</a:t>
            </a:r>
            <a:r>
              <a:rPr lang="zh-CN" altLang="en-US" sz="1200" dirty="0" smtClean="0"/>
              <a:t>图来自用户“</a:t>
            </a:r>
            <a:r>
              <a:rPr lang="en-US" altLang="zh-CN" sz="1200" dirty="0" err="1" smtClean="0"/>
              <a:t>Calvinsily</a:t>
            </a:r>
            <a:r>
              <a:rPr lang="en-US" altLang="zh-CN" sz="1200" dirty="0" smtClean="0"/>
              <a:t> </a:t>
            </a:r>
            <a:r>
              <a:rPr lang="zh-CN" altLang="en-US" sz="1200" dirty="0" smtClean="0"/>
              <a:t>”的文章</a:t>
            </a:r>
            <a:r>
              <a:rPr lang="en-US" altLang="zh-CN" sz="1200" dirty="0" smtClean="0"/>
              <a:t>《UML</a:t>
            </a:r>
            <a:r>
              <a:rPr lang="zh-CN" altLang="en-US" sz="1200" dirty="0"/>
              <a:t>部署图介绍</a:t>
            </a:r>
            <a:r>
              <a:rPr lang="en-US" altLang="zh-CN" sz="1200" dirty="0" smtClean="0"/>
              <a:t>》</a:t>
            </a:r>
            <a:endParaRPr lang="zh-CN" altLang="en-US" sz="1200" dirty="0"/>
          </a:p>
        </p:txBody>
      </p:sp>
      <p:sp>
        <p:nvSpPr>
          <p:cNvPr id="24" name="文本框 23"/>
          <p:cNvSpPr txBox="1"/>
          <p:nvPr/>
        </p:nvSpPr>
        <p:spPr>
          <a:xfrm>
            <a:off x="1012008" y="1920815"/>
            <a:ext cx="1107996"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主要元素</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277234" y="1567834"/>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6" name="矩形 25"/>
          <p:cNvSpPr/>
          <p:nvPr/>
        </p:nvSpPr>
        <p:spPr>
          <a:xfrm>
            <a:off x="2335628" y="1693272"/>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节点（</a:t>
            </a:r>
            <a:r>
              <a:rPr lang="en-US" altLang="zh-CN" dirty="0">
                <a:solidFill>
                  <a:schemeClr val="tx1">
                    <a:lumMod val="75000"/>
                    <a:lumOff val="25000"/>
                  </a:schemeClr>
                </a:solidFill>
                <a:latin typeface="黑体" panose="02010609060101010101" pitchFamily="49" charset="-122"/>
                <a:ea typeface="黑体" panose="02010609060101010101" pitchFamily="49" charset="-122"/>
              </a:rPr>
              <a:t>Node</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组件</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Component</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smtClean="0">
                <a:solidFill>
                  <a:schemeClr val="tx1">
                    <a:lumMod val="75000"/>
                    <a:lumOff val="25000"/>
                  </a:schemeClr>
                </a:solidFill>
                <a:latin typeface="黑体" panose="02010609060101010101" pitchFamily="49" charset="-122"/>
                <a:ea typeface="黑体" panose="02010609060101010101" pitchFamily="49" charset="-122"/>
              </a:rPr>
              <a:t>Relationship</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7" name="文本框 26"/>
          <p:cNvSpPr txBox="1"/>
          <p:nvPr/>
        </p:nvSpPr>
        <p:spPr>
          <a:xfrm>
            <a:off x="830527" y="3279031"/>
            <a:ext cx="1346843" cy="646331"/>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组件与节点</a:t>
            </a:r>
            <a:endParaRPr lang="en-US" altLang="zh-CN" b="1" dirty="0">
              <a:solidFill>
                <a:schemeClr val="tx1">
                  <a:lumMod val="75000"/>
                  <a:lumOff val="25000"/>
                </a:schemeClr>
              </a:solidFill>
              <a:latin typeface="黑体" panose="02010609060101010101" pitchFamily="49" charset="-122"/>
              <a:ea typeface="黑体" panose="02010609060101010101" pitchFamily="49" charset="-122"/>
            </a:endParaRPr>
          </a:p>
          <a:p>
            <a:pPr algn="ct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2277234" y="3032317"/>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9" name="矩形 28"/>
          <p:cNvSpPr/>
          <p:nvPr/>
        </p:nvSpPr>
        <p:spPr>
          <a:xfrm>
            <a:off x="2335628" y="3140531"/>
            <a:ext cx="2595084" cy="923330"/>
          </a:xfrm>
          <a:prstGeom prst="rect">
            <a:avLst/>
          </a:prstGeom>
        </p:spPr>
        <p:txBody>
          <a:bodyPr wrap="square">
            <a:spAutoFit/>
          </a:bodyPr>
          <a:lstStyle/>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例子：</a:t>
            </a:r>
            <a:r>
              <a:rPr lang="zh-CN" altLang="zh-CN" dirty="0">
                <a:latin typeface="黑体" panose="02010609060101010101" pitchFamily="49" charset="-122"/>
                <a:ea typeface="黑体" panose="02010609060101010101" pitchFamily="49" charset="-122"/>
              </a:rPr>
              <a:t>假设节点是一台服务器，则组件就是其上运行的软件。</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0" name="文本框 29"/>
          <p:cNvSpPr txBox="1"/>
          <p:nvPr/>
        </p:nvSpPr>
        <p:spPr>
          <a:xfrm>
            <a:off x="1168306" y="4667020"/>
            <a:ext cx="877163"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注意点</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277234" y="4349892"/>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32" name="矩形 31"/>
          <p:cNvSpPr/>
          <p:nvPr/>
        </p:nvSpPr>
        <p:spPr>
          <a:xfrm>
            <a:off x="2335628" y="4475330"/>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部署图通常用来帮助理解分布式系统，一个系统模型只有一个部署图。</a:t>
            </a:r>
          </a:p>
        </p:txBody>
      </p:sp>
    </p:spTree>
    <p:extLst>
      <p:ext uri="{BB962C8B-B14F-4D97-AF65-F5344CB8AC3E}">
        <p14:creationId xmlns:p14="http://schemas.microsoft.com/office/powerpoint/2010/main" val="954888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384562"/>
            <a:ext cx="7174783" cy="1015663"/>
          </a:xfrm>
          <a:prstGeom prst="rect">
            <a:avLst/>
          </a:prstGeom>
        </p:spPr>
        <p:txBody>
          <a:bodyPr wrap="square">
            <a:spAutoFit/>
          </a:bodyPr>
          <a:lstStyle/>
          <a:p>
            <a:r>
              <a:rPr lang="zh-CN" altLang="en-US" sz="2000" dirty="0" smtClean="0"/>
              <a:t>组合结构图描述系统中的某一部分（即组合结构）的内部内容，包括该部分与系统其它部分的交互点，这种图能够展示该部分内容“内部”参与者的配置情况</a:t>
            </a:r>
            <a:r>
              <a:rPr lang="zh-CN" altLang="en-US" sz="2000" b="1" dirty="0" smtClean="0"/>
              <a:t>。</a:t>
            </a:r>
            <a:endParaRPr lang="en-US" altLang="zh-CN" sz="2000" b="1" dirty="0" smtClean="0"/>
          </a:p>
        </p:txBody>
      </p:sp>
      <p:sp>
        <p:nvSpPr>
          <p:cNvPr id="7" name="矩形 6"/>
          <p:cNvSpPr/>
          <p:nvPr/>
        </p:nvSpPr>
        <p:spPr>
          <a:xfrm>
            <a:off x="1532896" y="710430"/>
            <a:ext cx="2536184"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组合结构图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34126" y="2908150"/>
            <a:ext cx="6096000" cy="2031325"/>
          </a:xfrm>
          <a:prstGeom prst="rect">
            <a:avLst/>
          </a:prstGeom>
        </p:spPr>
        <p:txBody>
          <a:bodyPr>
            <a:spAutoFit/>
          </a:bodyPr>
          <a:lstStyle/>
          <a:p>
            <a:r>
              <a:rPr lang="zh-CN" altLang="en-US" dirty="0" smtClean="0"/>
              <a:t>主要</a:t>
            </a:r>
            <a:r>
              <a:rPr lang="zh-CN" altLang="en-US" dirty="0"/>
              <a:t>组成元素</a:t>
            </a:r>
          </a:p>
          <a:p>
            <a:endParaRPr lang="zh-CN" altLang="en-US" dirty="0"/>
          </a:p>
          <a:p>
            <a:r>
              <a:rPr lang="zh-CN" altLang="en-US" dirty="0"/>
              <a:t>   </a:t>
            </a:r>
            <a:r>
              <a:rPr lang="en-US" altLang="zh-CN" dirty="0"/>
              <a:t>&gt;</a:t>
            </a:r>
            <a:r>
              <a:rPr lang="zh-CN" altLang="en-US" dirty="0"/>
              <a:t>部件</a:t>
            </a:r>
            <a:r>
              <a:rPr lang="en-US" altLang="zh-CN" dirty="0"/>
              <a:t>(Part)</a:t>
            </a:r>
            <a:r>
              <a:rPr lang="zh-CN" altLang="en-US" dirty="0"/>
              <a:t>：表示被描述事物所拥有的内部成分。</a:t>
            </a:r>
          </a:p>
          <a:p>
            <a:endParaRPr lang="zh-CN" altLang="en-US" dirty="0"/>
          </a:p>
          <a:p>
            <a:r>
              <a:rPr lang="zh-CN" altLang="en-US" dirty="0"/>
              <a:t>   </a:t>
            </a:r>
            <a:r>
              <a:rPr lang="en-US" altLang="zh-CN" dirty="0"/>
              <a:t>&gt;</a:t>
            </a:r>
            <a:r>
              <a:rPr lang="zh-CN" altLang="en-US" dirty="0"/>
              <a:t>连接件</a:t>
            </a:r>
            <a:r>
              <a:rPr lang="en-US" altLang="zh-CN" dirty="0"/>
              <a:t>(Connector)</a:t>
            </a:r>
            <a:r>
              <a:rPr lang="zh-CN" altLang="en-US" dirty="0"/>
              <a:t>：表示部件之间的关系。</a:t>
            </a:r>
          </a:p>
          <a:p>
            <a:endParaRPr lang="zh-CN" altLang="en-US" dirty="0"/>
          </a:p>
          <a:p>
            <a:r>
              <a:rPr lang="zh-CN" altLang="en-US" dirty="0"/>
              <a:t>   </a:t>
            </a:r>
            <a:r>
              <a:rPr lang="en-US" altLang="zh-CN" dirty="0"/>
              <a:t>&gt;</a:t>
            </a:r>
            <a:r>
              <a:rPr lang="zh-CN" altLang="en-US" dirty="0"/>
              <a:t>端口</a:t>
            </a:r>
            <a:r>
              <a:rPr lang="en-US" altLang="zh-CN" dirty="0"/>
              <a:t>(Port)</a:t>
            </a:r>
            <a:r>
              <a:rPr lang="zh-CN" altLang="en-US" dirty="0"/>
              <a:t>：表示部件和外部环境的交互点。</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4" y="3100144"/>
            <a:ext cx="4327103" cy="141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4479086" y="1328458"/>
            <a:ext cx="0" cy="121974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4549325" y="2892910"/>
            <a:ext cx="0" cy="2031325"/>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46332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包图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51" y="1366843"/>
            <a:ext cx="5004680" cy="5060083"/>
          </a:xfrm>
          <a:prstGeom prst="rect">
            <a:avLst/>
          </a:prstGeom>
        </p:spPr>
      </p:pic>
      <p:sp>
        <p:nvSpPr>
          <p:cNvPr id="20" name="文本框 19"/>
          <p:cNvSpPr txBox="1"/>
          <p:nvPr/>
        </p:nvSpPr>
        <p:spPr>
          <a:xfrm>
            <a:off x="6418741" y="1366843"/>
            <a:ext cx="697628" cy="400110"/>
          </a:xfrm>
          <a:prstGeom prst="rect">
            <a:avLst/>
          </a:prstGeom>
          <a:noFill/>
        </p:spPr>
        <p:txBody>
          <a:bodyPr wrap="none" rtlCol="0">
            <a:spAutoFit/>
          </a:bodyPr>
          <a:lstStyle/>
          <a:p>
            <a:pPr algn="r"/>
            <a:r>
              <a:rPr lang="zh-CN" altLang="en-US" sz="2000" b="1" dirty="0" smtClean="0">
                <a:solidFill>
                  <a:srgbClr val="48A2A0"/>
                </a:solidFill>
                <a:latin typeface="黑体" panose="02010609060101010101" pitchFamily="49" charset="-122"/>
                <a:ea typeface="黑体" panose="02010609060101010101" pitchFamily="49" charset="-122"/>
              </a:rPr>
              <a:t>定义</a:t>
            </a:r>
            <a:endParaRPr lang="zh-CN" altLang="en-US" sz="2000" b="1" dirty="0">
              <a:solidFill>
                <a:srgbClr val="48A2A0"/>
              </a:solidFill>
              <a:latin typeface="黑体" panose="02010609060101010101" pitchFamily="49" charset="-122"/>
              <a:ea typeface="黑体" panose="02010609060101010101" pitchFamily="49" charset="-122"/>
            </a:endParaRPr>
          </a:p>
        </p:txBody>
      </p:sp>
      <p:sp>
        <p:nvSpPr>
          <p:cNvPr id="21" name="矩形 20"/>
          <p:cNvSpPr/>
          <p:nvPr/>
        </p:nvSpPr>
        <p:spPr>
          <a:xfrm>
            <a:off x="6418740" y="1961727"/>
            <a:ext cx="4005419"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包是一种把元素组织到一起的通用机制，包可以嵌套与其他包中</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包</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图用于描述包与包之间的关系，包的图标是一个带标签的文件夹。</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080" y="3377893"/>
            <a:ext cx="2152381" cy="1390476"/>
          </a:xfrm>
          <a:prstGeom prst="rect">
            <a:avLst/>
          </a:prstGeom>
        </p:spPr>
      </p:pic>
      <p:sp>
        <p:nvSpPr>
          <p:cNvPr id="34" name="矩形 33"/>
          <p:cNvSpPr/>
          <p:nvPr/>
        </p:nvSpPr>
        <p:spPr>
          <a:xfrm>
            <a:off x="6418739" y="4785159"/>
            <a:ext cx="4005419"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包图描述模型元素在包内的组织和依赖关系，包括包的导入和包扩展。他们还提供命名空间的可视化。</a:t>
            </a:r>
          </a:p>
        </p:txBody>
      </p:sp>
    </p:spTree>
    <p:extLst>
      <p:ext uri="{BB962C8B-B14F-4D97-AF65-F5344CB8AC3E}">
        <p14:creationId xmlns:p14="http://schemas.microsoft.com/office/powerpoint/2010/main" val="39740560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包图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文本框 10"/>
          <p:cNvSpPr txBox="1"/>
          <p:nvPr/>
        </p:nvSpPr>
        <p:spPr>
          <a:xfrm>
            <a:off x="6296052" y="1842438"/>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引入</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567690" y="1489457"/>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3" name="矩形 12"/>
          <p:cNvSpPr/>
          <p:nvPr/>
        </p:nvSpPr>
        <p:spPr>
          <a:xfrm>
            <a:off x="7567690" y="1788619"/>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一个包中的类可以被另一个指定包（以及嵌套于其中的包）中的类引用</a:t>
            </a:r>
          </a:p>
        </p:txBody>
      </p:sp>
      <p:sp>
        <p:nvSpPr>
          <p:cNvPr id="14" name="文本框 13"/>
          <p:cNvSpPr txBox="1"/>
          <p:nvPr/>
        </p:nvSpPr>
        <p:spPr>
          <a:xfrm>
            <a:off x="6353418" y="3200654"/>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泛化</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7567690" y="2953940"/>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6" name="矩形 15"/>
          <p:cNvSpPr/>
          <p:nvPr/>
        </p:nvSpPr>
        <p:spPr>
          <a:xfrm>
            <a:off x="7626084" y="3200654"/>
            <a:ext cx="3836962"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p>
        </p:txBody>
      </p:sp>
      <p:sp>
        <p:nvSpPr>
          <p:cNvPr id="23" name="文本框 22"/>
          <p:cNvSpPr txBox="1"/>
          <p:nvPr/>
        </p:nvSpPr>
        <p:spPr>
          <a:xfrm>
            <a:off x="6353418" y="4558870"/>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嵌套</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7567690" y="4271515"/>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5" name="矩形 24"/>
          <p:cNvSpPr/>
          <p:nvPr/>
        </p:nvSpPr>
        <p:spPr>
          <a:xfrm>
            <a:off x="7626084" y="4420370"/>
            <a:ext cx="3673287"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一个包中可以包含若干个子包，构成包的嵌套层次结构</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35" y="1637869"/>
            <a:ext cx="5438775" cy="3771900"/>
          </a:xfrm>
          <a:prstGeom prst="rect">
            <a:avLst/>
          </a:prstGeom>
        </p:spPr>
      </p:pic>
      <p:sp>
        <p:nvSpPr>
          <p:cNvPr id="26" name="文本框 25"/>
          <p:cNvSpPr txBox="1"/>
          <p:nvPr/>
        </p:nvSpPr>
        <p:spPr>
          <a:xfrm>
            <a:off x="1966950" y="5747809"/>
            <a:ext cx="6318345"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这里是引入关系和嵌套关系</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936788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定时图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157689" cy="261610"/>
          </a:xfrm>
          <a:prstGeom prst="rect">
            <a:avLst/>
          </a:prstGeom>
        </p:spPr>
        <p:txBody>
          <a:bodyPr wrap="none">
            <a:spAutoFit/>
          </a:bodyPr>
          <a:lstStyle/>
          <a:p>
            <a:r>
              <a:rPr lang="en-US" altLang="zh-CN" sz="1100" dirty="0" smtClean="0">
                <a:solidFill>
                  <a:schemeClr val="bg1">
                    <a:lumMod val="50000"/>
                  </a:schemeClr>
                </a:solidFill>
              </a:rPr>
              <a:t>Timing </a:t>
            </a:r>
            <a:r>
              <a:rPr lang="en-US" altLang="zh-CN" sz="1100" dirty="0">
                <a:solidFill>
                  <a:schemeClr val="bg1">
                    <a:lumMod val="50000"/>
                  </a:schemeClr>
                </a:solidFill>
              </a:rPr>
              <a:t>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088" y="2815318"/>
            <a:ext cx="8518343" cy="3367717"/>
          </a:xfrm>
          <a:prstGeom prst="rect">
            <a:avLst/>
          </a:prstGeom>
        </p:spPr>
      </p:pic>
      <p:sp>
        <p:nvSpPr>
          <p:cNvPr id="20" name="矩形 19"/>
          <p:cNvSpPr/>
          <p:nvPr/>
        </p:nvSpPr>
        <p:spPr>
          <a:xfrm>
            <a:off x="1821088" y="1625226"/>
            <a:ext cx="6147707" cy="9233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dirty="0">
                <a:solidFill>
                  <a:srgbClr val="4D402B"/>
                </a:solidFill>
                <a:latin typeface="黑体" panose="02010609060101010101" pitchFamily="49" charset="-122"/>
                <a:ea typeface="黑体" panose="02010609060101010101" pitchFamily="49" charset="-122"/>
              </a:rPr>
              <a:t>定时图采用一种带数字刻度的时间轴来精确的描述消息的顺序，相对于顺序图，他还允许可视化的表示每条生命线的状态变化</a:t>
            </a:r>
            <a:endParaRPr lang="en-US" altLang="zh-CN" dirty="0" smtClean="0">
              <a:solidFill>
                <a:srgbClr val="4D402B"/>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31837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交互概览图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sp>
        <p:nvSpPr>
          <p:cNvPr id="15" name="椭圆 14"/>
          <p:cNvSpPr/>
          <p:nvPr/>
        </p:nvSpPr>
        <p:spPr>
          <a:xfrm>
            <a:off x="1632222" y="18794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69179" y="2052931"/>
            <a:ext cx="404813" cy="331788"/>
            <a:chOff x="5075237" y="5114003"/>
            <a:chExt cx="404813" cy="331788"/>
          </a:xfrm>
          <a:solidFill>
            <a:schemeClr val="bg1"/>
          </a:solidFill>
        </p:grpSpPr>
        <p:sp>
          <p:nvSpPr>
            <p:cNvPr id="9"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矩形 15"/>
          <p:cNvSpPr/>
          <p:nvPr/>
        </p:nvSpPr>
        <p:spPr>
          <a:xfrm>
            <a:off x="2646345" y="1921853"/>
            <a:ext cx="3836962" cy="646331"/>
          </a:xfrm>
          <a:prstGeom prst="rect">
            <a:avLst/>
          </a:prstGeom>
        </p:spPr>
        <p:txBody>
          <a:bodyPr wrap="square">
            <a:spAutoFit/>
          </a:bodyPr>
          <a:lstStyle/>
          <a:p>
            <a:r>
              <a:rPr lang="zh-CN" altLang="en-US" dirty="0"/>
              <a:t>交互概述图是将</a:t>
            </a:r>
            <a:r>
              <a:rPr lang="zh-CN" altLang="en-US" b="1" dirty="0"/>
              <a:t>活动图和顺序图嫁接在一起的图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3" name="椭圆 22"/>
          <p:cNvSpPr/>
          <p:nvPr/>
        </p:nvSpPr>
        <p:spPr>
          <a:xfrm>
            <a:off x="1632222" y="3232736"/>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769179" y="3406206"/>
            <a:ext cx="404813" cy="331788"/>
            <a:chOff x="5075237" y="5114003"/>
            <a:chExt cx="404813" cy="331788"/>
          </a:xfrm>
          <a:solidFill>
            <a:schemeClr val="bg1"/>
          </a:solidFill>
        </p:grpSpPr>
        <p:sp>
          <p:nvSpPr>
            <p:cNvPr id="25"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矩形 30"/>
          <p:cNvSpPr/>
          <p:nvPr/>
        </p:nvSpPr>
        <p:spPr>
          <a:xfrm>
            <a:off x="2646345" y="3275128"/>
            <a:ext cx="3836962" cy="923330"/>
          </a:xfrm>
          <a:prstGeom prst="rect">
            <a:avLst/>
          </a:prstGeom>
        </p:spPr>
        <p:txBody>
          <a:bodyPr wrap="square">
            <a:spAutoFit/>
          </a:bodyPr>
          <a:lstStyle/>
          <a:p>
            <a:r>
              <a:rPr lang="zh-CN" altLang="en-US" dirty="0"/>
              <a:t>可以看作</a:t>
            </a:r>
            <a:r>
              <a:rPr lang="zh-CN" altLang="en-US" b="1" dirty="0"/>
              <a:t>活动图的变体</a:t>
            </a:r>
            <a:r>
              <a:rPr lang="zh-CN" altLang="en-US" dirty="0"/>
              <a:t>，它将活动节点进行细化，用一些小的顺序图来表示活动节点内部的对象控制流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2" name="椭圆 31"/>
          <p:cNvSpPr/>
          <p:nvPr/>
        </p:nvSpPr>
        <p:spPr>
          <a:xfrm>
            <a:off x="1632222" y="4788124"/>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769179" y="4961594"/>
            <a:ext cx="404813" cy="331788"/>
            <a:chOff x="5075237" y="5114003"/>
            <a:chExt cx="404813" cy="331788"/>
          </a:xfrm>
          <a:solidFill>
            <a:schemeClr val="bg1"/>
          </a:solidFill>
        </p:grpSpPr>
        <p:sp>
          <p:nvSpPr>
            <p:cNvPr id="34"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矩形 39"/>
          <p:cNvSpPr/>
          <p:nvPr/>
        </p:nvSpPr>
        <p:spPr>
          <a:xfrm>
            <a:off x="2646345" y="4898273"/>
            <a:ext cx="3836962" cy="646331"/>
          </a:xfrm>
          <a:prstGeom prst="rect">
            <a:avLst/>
          </a:prstGeom>
        </p:spPr>
        <p:txBody>
          <a:bodyPr wrap="square">
            <a:spAutoFit/>
          </a:bodyPr>
          <a:lstStyle/>
          <a:p>
            <a:r>
              <a:rPr lang="zh-CN" altLang="en-US" dirty="0"/>
              <a:t>也可以看作</a:t>
            </a:r>
            <a:r>
              <a:rPr lang="zh-CN" altLang="en-US" b="1" dirty="0"/>
              <a:t>顺序图的变体</a:t>
            </a:r>
            <a:r>
              <a:rPr lang="zh-CN" altLang="en-US" dirty="0"/>
              <a:t>，它用活动图来补充顺序图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394" y="733742"/>
            <a:ext cx="4376167" cy="5360804"/>
          </a:xfrm>
          <a:prstGeom prst="rect">
            <a:avLst/>
          </a:prstGeom>
        </p:spPr>
      </p:pic>
    </p:spTree>
    <p:extLst>
      <p:ext uri="{BB962C8B-B14F-4D97-AF65-F5344CB8AC3E}">
        <p14:creationId xmlns:p14="http://schemas.microsoft.com/office/powerpoint/2010/main" val="3001751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交互概览图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57" y="1853828"/>
            <a:ext cx="3639058" cy="457263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331" y="590335"/>
            <a:ext cx="6144482" cy="6249272"/>
          </a:xfrm>
          <a:prstGeom prst="rect">
            <a:avLst/>
          </a:prstGeom>
        </p:spPr>
      </p:pic>
      <p:sp>
        <p:nvSpPr>
          <p:cNvPr id="41" name="矩形 40"/>
          <p:cNvSpPr/>
          <p:nvPr/>
        </p:nvSpPr>
        <p:spPr>
          <a:xfrm>
            <a:off x="1077769" y="1351792"/>
            <a:ext cx="3836962" cy="369332"/>
          </a:xfrm>
          <a:prstGeom prst="rect">
            <a:avLst/>
          </a:prstGeom>
        </p:spPr>
        <p:txBody>
          <a:bodyPr wrap="square">
            <a:spAutoFit/>
          </a:bodyPr>
          <a:lstStyle/>
          <a:p>
            <a:r>
              <a:rPr lang="zh-CN" altLang="en-US" b="1" dirty="0"/>
              <a:t>理清主线</a:t>
            </a:r>
            <a:r>
              <a:rPr lang="en-US" altLang="zh-CN" b="1" dirty="0"/>
              <a:t>—</a:t>
            </a:r>
            <a:r>
              <a:rPr lang="zh-CN" altLang="en-US" b="1" dirty="0"/>
              <a:t>用活动图表述</a:t>
            </a:r>
            <a:r>
              <a:rPr lang="zh-CN" altLang="en-US" b="1" dirty="0" smtClean="0"/>
              <a:t>主线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2" name="矩形 41"/>
          <p:cNvSpPr/>
          <p:nvPr/>
        </p:nvSpPr>
        <p:spPr>
          <a:xfrm>
            <a:off x="6790091" y="129472"/>
            <a:ext cx="383696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表述细节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用顺序图描述</a:t>
            </a:r>
            <a:r>
              <a:rPr lang="zh-CN" altLang="en-US" b="1" dirty="0" smtClean="0">
                <a:latin typeface="黑体" panose="02010609060101010101" pitchFamily="49" charset="-122"/>
                <a:ea typeface="黑体" panose="02010609060101010101" pitchFamily="49" charset="-122"/>
              </a:rPr>
              <a:t>细节↓</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59245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a:stCxn id="3" idx="6"/>
          </p:cNvCxnSpPr>
          <p:nvPr/>
        </p:nvCxnSpPr>
        <p:spPr>
          <a:xfrm>
            <a:off x="3239548" y="4499507"/>
            <a:ext cx="7953969" cy="0"/>
          </a:xfrm>
          <a:prstGeom prst="line">
            <a:avLst/>
          </a:prstGeom>
          <a:noFill/>
          <a:ln w="12700">
            <a:solidFill>
              <a:srgbClr val="48A2A0"/>
            </a:solidFill>
          </a:ln>
        </p:spPr>
        <p:style>
          <a:lnRef idx="2">
            <a:schemeClr val="accent1">
              <a:shade val="50000"/>
            </a:schemeClr>
          </a:lnRef>
          <a:fillRef idx="1">
            <a:schemeClr val="accent1"/>
          </a:fillRef>
          <a:effectRef idx="0">
            <a:schemeClr val="accent1"/>
          </a:effectRef>
          <a:fontRef idx="minor">
            <a:schemeClr val="lt1"/>
          </a:fontRef>
        </p:style>
      </p:cxnSp>
      <p:sp>
        <p:nvSpPr>
          <p:cNvPr id="3" name="椭圆 2"/>
          <p:cNvSpPr/>
          <p:nvPr/>
        </p:nvSpPr>
        <p:spPr>
          <a:xfrm>
            <a:off x="3051012" y="4405239"/>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V="1">
            <a:off x="4882701" y="4467768"/>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6887304"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171737"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3" idx="0"/>
          </p:cNvCxnSpPr>
          <p:nvPr/>
        </p:nvCxnSpPr>
        <p:spPr>
          <a:xfrm flipV="1">
            <a:off x="3145280" y="2942399"/>
            <a:ext cx="0" cy="146284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flipH="1" flipV="1">
            <a:off x="6937343" y="2956912"/>
            <a:ext cx="6866" cy="1505448"/>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flipV="1">
            <a:off x="4934727" y="4530576"/>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flipV="1">
            <a:off x="9218414" y="4501035"/>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3150894" y="2883538"/>
            <a:ext cx="2192845"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0.9</a:t>
            </a:r>
            <a:endParaRPr lang="en-US" altLang="zh-CN" sz="1400" dirty="0">
              <a:solidFill>
                <a:srgbClr val="48A2A0"/>
              </a:solidFill>
              <a:effectLst/>
              <a:ea typeface="Calibri" panose="020F0502020204030204" pitchFamily="34" charset="0"/>
            </a:endParaRPr>
          </a:p>
        </p:txBody>
      </p:sp>
      <p:sp>
        <p:nvSpPr>
          <p:cNvPr id="16" name="矩形 15"/>
          <p:cNvSpPr/>
          <p:nvPr/>
        </p:nvSpPr>
        <p:spPr>
          <a:xfrm>
            <a:off x="3150894" y="3198677"/>
            <a:ext cx="2965802" cy="461665"/>
          </a:xfrm>
          <a:prstGeom prst="rect">
            <a:avLst/>
          </a:prstGeom>
        </p:spPr>
        <p:txBody>
          <a:bodyPr wrap="square">
            <a:spAutoFit/>
          </a:bodyPr>
          <a:lstStyle/>
          <a:p>
            <a:r>
              <a:rPr lang="zh-CN" altLang="en-US" sz="1200" dirty="0">
                <a:solidFill>
                  <a:schemeClr val="tx1">
                    <a:lumMod val="75000"/>
                    <a:lumOff val="25000"/>
                  </a:schemeClr>
                </a:solidFill>
              </a:rPr>
              <a:t>结合了</a:t>
            </a:r>
            <a:r>
              <a:rPr lang="en-US" altLang="zh-CN" sz="1200" dirty="0" err="1">
                <a:solidFill>
                  <a:schemeClr val="tx1">
                    <a:lumMod val="75000"/>
                    <a:lumOff val="25000"/>
                  </a:schemeClr>
                </a:solidFill>
              </a:rPr>
              <a:t>OMT,Booch,OOSE</a:t>
            </a:r>
            <a:r>
              <a:rPr lang="zh-CN" altLang="en-US" sz="1200" dirty="0">
                <a:solidFill>
                  <a:schemeClr val="tx1">
                    <a:lumMod val="75000"/>
                    <a:lumOff val="25000"/>
                  </a:schemeClr>
                </a:solidFill>
              </a:rPr>
              <a:t>的</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第一版 </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 版本</a:t>
            </a:r>
            <a:endParaRPr lang="en-US" altLang="zh-CN" sz="1200" dirty="0">
              <a:solidFill>
                <a:schemeClr val="tx1">
                  <a:lumMod val="75000"/>
                  <a:lumOff val="25000"/>
                </a:schemeClr>
              </a:solidFill>
            </a:endParaRPr>
          </a:p>
        </p:txBody>
      </p:sp>
      <p:sp>
        <p:nvSpPr>
          <p:cNvPr id="17" name="矩形 16"/>
          <p:cNvSpPr/>
          <p:nvPr/>
        </p:nvSpPr>
        <p:spPr>
          <a:xfrm>
            <a:off x="7130523" y="2870606"/>
            <a:ext cx="2486786"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1.4</a:t>
            </a:r>
            <a:endParaRPr lang="en-US" altLang="zh-CN" sz="1400" dirty="0">
              <a:solidFill>
                <a:srgbClr val="48A2A0"/>
              </a:solidFill>
              <a:effectLst/>
              <a:ea typeface="Calibri" panose="020F0502020204030204" pitchFamily="34" charset="0"/>
            </a:endParaRPr>
          </a:p>
        </p:txBody>
      </p:sp>
      <p:sp>
        <p:nvSpPr>
          <p:cNvPr id="18" name="矩形 17"/>
          <p:cNvSpPr/>
          <p:nvPr/>
        </p:nvSpPr>
        <p:spPr>
          <a:xfrm>
            <a:off x="7130523" y="3185745"/>
            <a:ext cx="2112798" cy="646331"/>
          </a:xfrm>
          <a:prstGeom prst="rect">
            <a:avLst/>
          </a:prstGeom>
        </p:spPr>
        <p:txBody>
          <a:bodyPr wrap="square">
            <a:spAutoFit/>
          </a:bodyPr>
          <a:lstStyle/>
          <a:p>
            <a:r>
              <a:rPr lang="zh-CN" altLang="en-US" sz="1200" dirty="0">
                <a:solidFill>
                  <a:schemeClr val="tx1">
                    <a:lumMod val="75000"/>
                    <a:lumOff val="25000"/>
                  </a:schemeClr>
                </a:solidFill>
              </a:rPr>
              <a:t>在语义上添加了动作语义的定义，使得</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规格说明在计算上更加完整</a:t>
            </a:r>
          </a:p>
        </p:txBody>
      </p:sp>
      <p:sp>
        <p:nvSpPr>
          <p:cNvPr id="21" name="矩形 20"/>
          <p:cNvSpPr/>
          <p:nvPr/>
        </p:nvSpPr>
        <p:spPr>
          <a:xfrm>
            <a:off x="4904135" y="4745974"/>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1.1</a:t>
            </a:r>
            <a:endParaRPr lang="en-US" altLang="zh-CN" sz="1400" dirty="0">
              <a:solidFill>
                <a:srgbClr val="48A2A0"/>
              </a:solidFill>
              <a:effectLst/>
              <a:ea typeface="Calibri" panose="020F0502020204030204" pitchFamily="34" charset="0"/>
            </a:endParaRPr>
          </a:p>
        </p:txBody>
      </p:sp>
      <p:sp>
        <p:nvSpPr>
          <p:cNvPr id="22" name="矩形 21"/>
          <p:cNvSpPr/>
          <p:nvPr/>
        </p:nvSpPr>
        <p:spPr>
          <a:xfrm>
            <a:off x="4904135" y="5061113"/>
            <a:ext cx="1787696" cy="830997"/>
          </a:xfrm>
          <a:prstGeom prst="rect">
            <a:avLst/>
          </a:prstGeom>
        </p:spPr>
        <p:txBody>
          <a:bodyPr wrap="square">
            <a:spAutoFit/>
          </a:bodyPr>
          <a:lstStyle/>
          <a:p>
            <a:r>
              <a:rPr lang="en-US" altLang="zh-CN" sz="1200" dirty="0">
                <a:solidFill>
                  <a:schemeClr val="tx1">
                    <a:lumMod val="75000"/>
                    <a:lumOff val="25000"/>
                  </a:schemeClr>
                </a:solidFill>
              </a:rPr>
              <a:t>OMG</a:t>
            </a:r>
            <a:r>
              <a:rPr lang="zh-CN" altLang="en-US" sz="1200" dirty="0">
                <a:solidFill>
                  <a:schemeClr val="tx1">
                    <a:lumMod val="75000"/>
                    <a:lumOff val="25000"/>
                  </a:schemeClr>
                </a:solidFill>
              </a:rPr>
              <a:t>正式发布的第一个标准版本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成为基于面相对象技术的标准建模语言</a:t>
            </a:r>
          </a:p>
        </p:txBody>
      </p:sp>
      <p:sp>
        <p:nvSpPr>
          <p:cNvPr id="23" name="矩形 22"/>
          <p:cNvSpPr/>
          <p:nvPr/>
        </p:nvSpPr>
        <p:spPr>
          <a:xfrm>
            <a:off x="9448476" y="4737189"/>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2.0</a:t>
            </a:r>
            <a:endParaRPr lang="en-US" altLang="zh-CN" sz="1400" dirty="0">
              <a:solidFill>
                <a:srgbClr val="48A2A0"/>
              </a:solidFill>
              <a:effectLst/>
              <a:ea typeface="Calibri" panose="020F0502020204030204" pitchFamily="34" charset="0"/>
            </a:endParaRPr>
          </a:p>
        </p:txBody>
      </p:sp>
      <p:sp>
        <p:nvSpPr>
          <p:cNvPr id="24" name="矩形 23"/>
          <p:cNvSpPr/>
          <p:nvPr/>
        </p:nvSpPr>
        <p:spPr>
          <a:xfrm>
            <a:off x="9448476" y="5052328"/>
            <a:ext cx="2112798" cy="646331"/>
          </a:xfrm>
          <a:prstGeom prst="rect">
            <a:avLst/>
          </a:prstGeom>
        </p:spPr>
        <p:txBody>
          <a:bodyPr wrap="square">
            <a:spAutoFit/>
          </a:bodyPr>
          <a:lstStyle/>
          <a:p>
            <a:r>
              <a:rPr lang="zh-CN" altLang="en-US" sz="1200" dirty="0">
                <a:solidFill>
                  <a:schemeClr val="tx1">
                    <a:lumMod val="75000"/>
                    <a:lumOff val="25000"/>
                  </a:schemeClr>
                </a:solidFill>
              </a:rPr>
              <a:t>成熟、稳定的版本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定义了许多可视化语法</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特别是元模型的定义</a:t>
            </a:r>
          </a:p>
        </p:txBody>
      </p:sp>
      <p:sp>
        <p:nvSpPr>
          <p:cNvPr id="27" name="文本框 26"/>
          <p:cNvSpPr txBox="1"/>
          <p:nvPr/>
        </p:nvSpPr>
        <p:spPr>
          <a:xfrm>
            <a:off x="2431254" y="2913778"/>
            <a:ext cx="671979" cy="369332"/>
          </a:xfrm>
          <a:prstGeom prst="rect">
            <a:avLst/>
          </a:prstGeom>
          <a:noFill/>
        </p:spPr>
        <p:txBody>
          <a:bodyPr wrap="none" rtlCol="0">
            <a:spAutoFit/>
          </a:bodyPr>
          <a:lstStyle/>
          <a:p>
            <a:r>
              <a:rPr lang="en-US" altLang="zh-CN" dirty="0">
                <a:solidFill>
                  <a:srgbClr val="6C92C0"/>
                </a:solidFill>
              </a:rPr>
              <a:t>1996</a:t>
            </a:r>
            <a:endParaRPr lang="zh-CN" altLang="en-US" dirty="0">
              <a:solidFill>
                <a:srgbClr val="6C92C0"/>
              </a:solidFill>
            </a:endParaRPr>
          </a:p>
        </p:txBody>
      </p:sp>
      <p:sp>
        <p:nvSpPr>
          <p:cNvPr id="28" name="文本框 27"/>
          <p:cNvSpPr txBox="1"/>
          <p:nvPr/>
        </p:nvSpPr>
        <p:spPr>
          <a:xfrm>
            <a:off x="4232156" y="5544055"/>
            <a:ext cx="671979" cy="369332"/>
          </a:xfrm>
          <a:prstGeom prst="rect">
            <a:avLst/>
          </a:prstGeom>
          <a:noFill/>
        </p:spPr>
        <p:txBody>
          <a:bodyPr wrap="none" rtlCol="0">
            <a:spAutoFit/>
          </a:bodyPr>
          <a:lstStyle/>
          <a:p>
            <a:r>
              <a:rPr lang="en-US" altLang="zh-CN" dirty="0">
                <a:solidFill>
                  <a:srgbClr val="6C92C0"/>
                </a:solidFill>
              </a:rPr>
              <a:t>1997</a:t>
            </a:r>
            <a:endParaRPr lang="zh-CN" altLang="en-US" dirty="0">
              <a:solidFill>
                <a:srgbClr val="6C92C0"/>
              </a:solidFill>
            </a:endParaRPr>
          </a:p>
        </p:txBody>
      </p:sp>
      <p:sp>
        <p:nvSpPr>
          <p:cNvPr id="29" name="文本框 28"/>
          <p:cNvSpPr txBox="1"/>
          <p:nvPr/>
        </p:nvSpPr>
        <p:spPr>
          <a:xfrm>
            <a:off x="8538671" y="5524441"/>
            <a:ext cx="671979" cy="369332"/>
          </a:xfrm>
          <a:prstGeom prst="rect">
            <a:avLst/>
          </a:prstGeom>
          <a:noFill/>
        </p:spPr>
        <p:txBody>
          <a:bodyPr wrap="none" rtlCol="0">
            <a:spAutoFit/>
          </a:bodyPr>
          <a:lstStyle/>
          <a:p>
            <a:r>
              <a:rPr lang="en-US" altLang="zh-CN" dirty="0">
                <a:solidFill>
                  <a:srgbClr val="6C92C0"/>
                </a:solidFill>
              </a:rPr>
              <a:t>2005</a:t>
            </a:r>
            <a:endParaRPr lang="zh-CN" altLang="en-US" dirty="0">
              <a:solidFill>
                <a:srgbClr val="6C92C0"/>
              </a:solidFill>
            </a:endParaRPr>
          </a:p>
        </p:txBody>
      </p:sp>
      <p:sp>
        <p:nvSpPr>
          <p:cNvPr id="30" name="文本框 29"/>
          <p:cNvSpPr txBox="1"/>
          <p:nvPr/>
        </p:nvSpPr>
        <p:spPr>
          <a:xfrm>
            <a:off x="6259460" y="2900846"/>
            <a:ext cx="671979" cy="369332"/>
          </a:xfrm>
          <a:prstGeom prst="rect">
            <a:avLst/>
          </a:prstGeom>
          <a:noFill/>
        </p:spPr>
        <p:txBody>
          <a:bodyPr wrap="none" rtlCol="0">
            <a:spAutoFit/>
          </a:bodyPr>
          <a:lstStyle/>
          <a:p>
            <a:r>
              <a:rPr lang="en-US" altLang="zh-CN" dirty="0">
                <a:solidFill>
                  <a:srgbClr val="6C92C0"/>
                </a:solidFill>
              </a:rPr>
              <a:t>2000</a:t>
            </a:r>
            <a:endParaRPr lang="zh-CN" altLang="en-US" dirty="0">
              <a:solidFill>
                <a:srgbClr val="6C92C0"/>
              </a:solidFill>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 历史和发展</a:t>
            </a:r>
          </a:p>
        </p:txBody>
      </p:sp>
      <p:sp>
        <p:nvSpPr>
          <p:cNvPr id="36" name="矩形 35"/>
          <p:cNvSpPr/>
          <p:nvPr/>
        </p:nvSpPr>
        <p:spPr>
          <a:xfrm>
            <a:off x="1344023" y="764961"/>
            <a:ext cx="1877437" cy="261610"/>
          </a:xfrm>
          <a:prstGeom prst="rect">
            <a:avLst/>
          </a:prstGeom>
        </p:spPr>
        <p:txBody>
          <a:bodyPr wrap="none">
            <a:spAutoFit/>
          </a:bodyPr>
          <a:lstStyle/>
          <a:p>
            <a:r>
              <a:rPr lang="en-US" altLang="zh-CN" sz="1100" dirty="0">
                <a:solidFill>
                  <a:schemeClr val="bg1">
                    <a:lumMod val="50000"/>
                  </a:schemeClr>
                </a:solidFill>
              </a:rPr>
              <a:t>UML</a:t>
            </a:r>
            <a:r>
              <a:rPr lang="zh-CN" altLang="en-US" sz="1100" dirty="0">
                <a:solidFill>
                  <a:schemeClr val="bg1">
                    <a:lumMod val="50000"/>
                  </a:schemeClr>
                </a:solidFill>
              </a:rPr>
              <a:t>的诞生契机与发展历史</a:t>
            </a:r>
          </a:p>
        </p:txBody>
      </p:sp>
      <p:pic>
        <p:nvPicPr>
          <p:cNvPr id="42" name="图片 41">
            <a:extLst>
              <a:ext uri="{FF2B5EF4-FFF2-40B4-BE49-F238E27FC236}">
                <a16:creationId xmlns="" xmlns:a16="http://schemas.microsoft.com/office/drawing/2014/main" id="{BA3ADBCD-CB53-F442-978F-FD6288E33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4697" y="1264476"/>
            <a:ext cx="6326658" cy="6565664"/>
          </a:xfrm>
          <a:prstGeom prst="rect">
            <a:avLst/>
          </a:prstGeom>
        </p:spPr>
      </p:pic>
      <p:sp>
        <p:nvSpPr>
          <p:cNvPr id="44" name="文本框 43">
            <a:extLst>
              <a:ext uri="{FF2B5EF4-FFF2-40B4-BE49-F238E27FC236}">
                <a16:creationId xmlns="" xmlns:a16="http://schemas.microsoft.com/office/drawing/2014/main" id="{8F791799-2CBE-3D43-9B71-E618AE9315E5}"/>
              </a:ext>
            </a:extLst>
          </p:cNvPr>
          <p:cNvSpPr txBox="1"/>
          <p:nvPr/>
        </p:nvSpPr>
        <p:spPr>
          <a:xfrm>
            <a:off x="511898" y="1289510"/>
            <a:ext cx="4285147" cy="400110"/>
          </a:xfrm>
          <a:prstGeom prst="rect">
            <a:avLst/>
          </a:prstGeom>
          <a:noFill/>
        </p:spPr>
        <p:txBody>
          <a:bodyPr wrap="none" rtlCol="0">
            <a:spAutoFit/>
          </a:bodyPr>
          <a:lstStyle/>
          <a:p>
            <a:r>
              <a:rPr lang="en-US" altLang="zh-CN" sz="2000" dirty="0">
                <a:solidFill>
                  <a:srgbClr val="48A2A0"/>
                </a:solidFill>
              </a:rPr>
              <a:t>UML</a:t>
            </a:r>
            <a:r>
              <a:rPr lang="zh-CN" altLang="en-US" sz="2000" dirty="0">
                <a:solidFill>
                  <a:srgbClr val="48A2A0"/>
                </a:solidFill>
              </a:rPr>
              <a:t>的诞生契机</a:t>
            </a:r>
            <a:r>
              <a:rPr lang="en-US" altLang="zh-CN" sz="2000" dirty="0">
                <a:solidFill>
                  <a:srgbClr val="48A2A0"/>
                </a:solidFill>
              </a:rPr>
              <a:t>——UML</a:t>
            </a:r>
            <a:r>
              <a:rPr lang="zh-CN" altLang="en-US" sz="2000" dirty="0">
                <a:solidFill>
                  <a:srgbClr val="48A2A0"/>
                </a:solidFill>
              </a:rPr>
              <a:t>与面向对象</a:t>
            </a:r>
            <a:endParaRPr lang="en-US" altLang="zh-CN" sz="2000" dirty="0">
              <a:solidFill>
                <a:srgbClr val="48A2A0"/>
              </a:solidFill>
            </a:endParaRPr>
          </a:p>
        </p:txBody>
      </p:sp>
      <p:sp>
        <p:nvSpPr>
          <p:cNvPr id="45" name="文本框 44">
            <a:extLst>
              <a:ext uri="{FF2B5EF4-FFF2-40B4-BE49-F238E27FC236}">
                <a16:creationId xmlns="" xmlns:a16="http://schemas.microsoft.com/office/drawing/2014/main" id="{F7DE7E5A-DECC-6A4D-A938-EA141C243805}"/>
              </a:ext>
            </a:extLst>
          </p:cNvPr>
          <p:cNvSpPr txBox="1"/>
          <p:nvPr/>
        </p:nvSpPr>
        <p:spPr>
          <a:xfrm>
            <a:off x="511898" y="1742864"/>
            <a:ext cx="11360802" cy="646331"/>
          </a:xfrm>
          <a:prstGeom prst="rect">
            <a:avLst/>
          </a:prstGeom>
          <a:noFill/>
        </p:spPr>
        <p:txBody>
          <a:bodyPr wrap="none" rtlCol="0">
            <a:spAutoFit/>
          </a:bodyPr>
          <a:lstStyle/>
          <a:p>
            <a:r>
              <a:rPr lang="zh-CN" altLang="en-US" dirty="0"/>
              <a:t>面向对象软件开发需要经过</a:t>
            </a:r>
            <a:r>
              <a:rPr lang="en" altLang="zh-CN" dirty="0"/>
              <a:t>OOA</a:t>
            </a:r>
            <a:r>
              <a:rPr lang="zh-CN" altLang="en" dirty="0"/>
              <a:t>（</a:t>
            </a:r>
            <a:r>
              <a:rPr lang="zh-CN" altLang="en-US" dirty="0"/>
              <a:t>面向对象分析）、</a:t>
            </a:r>
            <a:r>
              <a:rPr lang="en" altLang="zh-CN" dirty="0"/>
              <a:t>OOD</a:t>
            </a:r>
            <a:r>
              <a:rPr lang="zh-CN" altLang="en" dirty="0"/>
              <a:t>（</a:t>
            </a:r>
            <a:r>
              <a:rPr lang="zh-CN" altLang="en-US" dirty="0"/>
              <a:t>面向对象设计）、</a:t>
            </a:r>
            <a:r>
              <a:rPr lang="en" altLang="zh-CN" dirty="0"/>
              <a:t>OOP</a:t>
            </a:r>
            <a:r>
              <a:rPr lang="zh-CN" altLang="en" dirty="0"/>
              <a:t>（</a:t>
            </a:r>
            <a:r>
              <a:rPr lang="zh-CN" altLang="en-US" dirty="0"/>
              <a:t>面向对象编程）三个阶段</a:t>
            </a:r>
            <a:endParaRPr lang="en-US" altLang="zh-CN" dirty="0"/>
          </a:p>
          <a:p>
            <a:r>
              <a:rPr lang="zh-CN" altLang="en-US" dirty="0"/>
              <a:t>其中</a:t>
            </a:r>
            <a:r>
              <a:rPr lang="en" altLang="zh-CN" dirty="0"/>
              <a:t>OOA</a:t>
            </a:r>
            <a:r>
              <a:rPr lang="zh-CN" altLang="en-US" dirty="0"/>
              <a:t>和</a:t>
            </a:r>
            <a:r>
              <a:rPr lang="en" altLang="zh-CN" dirty="0"/>
              <a:t>OOD</a:t>
            </a:r>
            <a:r>
              <a:rPr lang="zh-CN" altLang="en-US" dirty="0"/>
              <a:t>的分析和设计需要统一的符号来描述并记录，从而诞生了</a:t>
            </a:r>
            <a:r>
              <a:rPr lang="en" altLang="zh-CN" dirty="0"/>
              <a:t>UML-</a:t>
            </a:r>
            <a:r>
              <a:rPr lang="zh-CN" altLang="en-US" dirty="0"/>
              <a:t>统一建模语言。</a:t>
            </a:r>
            <a:endParaRPr kumimoji="1" lang="zh-CN" altLang="en-US" dirty="0"/>
          </a:p>
        </p:txBody>
      </p:sp>
      <p:sp>
        <p:nvSpPr>
          <p:cNvPr id="46" name="矩形 45">
            <a:extLst>
              <a:ext uri="{FF2B5EF4-FFF2-40B4-BE49-F238E27FC236}">
                <a16:creationId xmlns="" xmlns:a16="http://schemas.microsoft.com/office/drawing/2014/main" id="{61C45F79-C58E-8C47-A206-530A8AA19D73}"/>
              </a:ext>
            </a:extLst>
          </p:cNvPr>
          <p:cNvSpPr/>
          <p:nvPr/>
        </p:nvSpPr>
        <p:spPr>
          <a:xfrm>
            <a:off x="1101130" y="3364283"/>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OMT</a:t>
            </a:r>
            <a:endParaRPr kumimoji="1" lang="zh-CN" altLang="en-US" dirty="0"/>
          </a:p>
        </p:txBody>
      </p:sp>
      <p:sp>
        <p:nvSpPr>
          <p:cNvPr id="47" name="矩形 46">
            <a:extLst>
              <a:ext uri="{FF2B5EF4-FFF2-40B4-BE49-F238E27FC236}">
                <a16:creationId xmlns="" xmlns:a16="http://schemas.microsoft.com/office/drawing/2014/main" id="{9D0BAA37-A86E-2446-BC63-4E5CA1B80A7E}"/>
              </a:ext>
            </a:extLst>
          </p:cNvPr>
          <p:cNvSpPr/>
          <p:nvPr/>
        </p:nvSpPr>
        <p:spPr>
          <a:xfrm>
            <a:off x="1101130" y="5108814"/>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OOSE</a:t>
            </a:r>
            <a:endParaRPr kumimoji="1" lang="zh-CN" altLang="en-US" dirty="0"/>
          </a:p>
        </p:txBody>
      </p:sp>
      <p:sp>
        <p:nvSpPr>
          <p:cNvPr id="48" name="矩形 47">
            <a:extLst>
              <a:ext uri="{FF2B5EF4-FFF2-40B4-BE49-F238E27FC236}">
                <a16:creationId xmlns="" xmlns:a16="http://schemas.microsoft.com/office/drawing/2014/main" id="{06F90677-BCAC-E642-B8FA-C84325C0F7C7}"/>
              </a:ext>
            </a:extLst>
          </p:cNvPr>
          <p:cNvSpPr/>
          <p:nvPr/>
        </p:nvSpPr>
        <p:spPr>
          <a:xfrm>
            <a:off x="1101130" y="4236548"/>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Booch</a:t>
            </a:r>
            <a:endParaRPr kumimoji="1" lang="zh-CN" altLang="en-US" dirty="0"/>
          </a:p>
        </p:txBody>
      </p:sp>
      <p:cxnSp>
        <p:nvCxnSpPr>
          <p:cNvPr id="51" name="直线箭头连接符 50">
            <a:extLst>
              <a:ext uri="{FF2B5EF4-FFF2-40B4-BE49-F238E27FC236}">
                <a16:creationId xmlns="" xmlns:a16="http://schemas.microsoft.com/office/drawing/2014/main" id="{2F0515F0-DEC7-D74C-B787-EF75540719D7}"/>
              </a:ext>
            </a:extLst>
          </p:cNvPr>
          <p:cNvCxnSpPr>
            <a:cxnSpLocks/>
            <a:stCxn id="46" idx="3"/>
            <a:endCxn id="3" idx="1"/>
          </p:cNvCxnSpPr>
          <p:nvPr/>
        </p:nvCxnSpPr>
        <p:spPr>
          <a:xfrm>
            <a:off x="2151679" y="3638144"/>
            <a:ext cx="926943" cy="7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 xmlns:a16="http://schemas.microsoft.com/office/drawing/2014/main" id="{4D6EEEDB-52BC-6F40-AEA4-0E29686C72E7}"/>
              </a:ext>
            </a:extLst>
          </p:cNvPr>
          <p:cNvCxnSpPr>
            <a:stCxn id="48" idx="3"/>
            <a:endCxn id="3" idx="2"/>
          </p:cNvCxnSpPr>
          <p:nvPr/>
        </p:nvCxnSpPr>
        <p:spPr>
          <a:xfrm flipV="1">
            <a:off x="2151679" y="4499507"/>
            <a:ext cx="899333" cy="1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a:extLst>
              <a:ext uri="{FF2B5EF4-FFF2-40B4-BE49-F238E27FC236}">
                <a16:creationId xmlns="" xmlns:a16="http://schemas.microsoft.com/office/drawing/2014/main" id="{E2E5E522-74D0-4A43-9154-6DAA5C355186}"/>
              </a:ext>
            </a:extLst>
          </p:cNvPr>
          <p:cNvCxnSpPr>
            <a:stCxn id="47" idx="3"/>
            <a:endCxn id="3" idx="3"/>
          </p:cNvCxnSpPr>
          <p:nvPr/>
        </p:nvCxnSpPr>
        <p:spPr>
          <a:xfrm flipV="1">
            <a:off x="2151679" y="4566165"/>
            <a:ext cx="926943" cy="81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197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800219" cy="461665"/>
          </a:xfrm>
          <a:prstGeom prst="rect">
            <a:avLst/>
          </a:prstGeom>
        </p:spPr>
        <p:txBody>
          <a:bodyPr wrap="none">
            <a:spAutoFit/>
          </a:bodyPr>
          <a:lstStyle/>
          <a:p>
            <a:r>
              <a:rPr lang="zh-CN" altLang="en-US" sz="2400" b="1" dirty="0" smtClean="0">
                <a:solidFill>
                  <a:schemeClr val="tx1">
                    <a:lumMod val="75000"/>
                    <a:lumOff val="25000"/>
                  </a:schemeClr>
                </a:solidFill>
              </a:rPr>
              <a:t>问题</a:t>
            </a:r>
            <a:endParaRPr lang="zh-CN" altLang="en-US" sz="2400" b="1" dirty="0">
              <a:solidFill>
                <a:schemeClr val="tx1">
                  <a:lumMod val="75000"/>
                  <a:lumOff val="25000"/>
                </a:schemeClr>
              </a:solidFill>
            </a:endParaRPr>
          </a:p>
        </p:txBody>
      </p:sp>
      <p:sp>
        <p:nvSpPr>
          <p:cNvPr id="6" name="矩形 5"/>
          <p:cNvSpPr/>
          <p:nvPr/>
        </p:nvSpPr>
        <p:spPr>
          <a:xfrm>
            <a:off x="1496422" y="1420536"/>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smtClean="0">
                <a:solidFill>
                  <a:schemeClr val="tx1">
                    <a:lumMod val="75000"/>
                    <a:lumOff val="25000"/>
                  </a:schemeClr>
                </a:solidFill>
              </a:rPr>
              <a:t>1</a:t>
            </a:r>
            <a:endParaRPr lang="zh-CN" altLang="en-US" sz="2400" b="1" dirty="0">
              <a:solidFill>
                <a:schemeClr val="tx1">
                  <a:lumMod val="75000"/>
                  <a:lumOff val="25000"/>
                </a:schemeClr>
              </a:solidFill>
            </a:endParaRPr>
          </a:p>
        </p:txBody>
      </p:sp>
      <p:sp>
        <p:nvSpPr>
          <p:cNvPr id="7" name="矩形 6"/>
          <p:cNvSpPr/>
          <p:nvPr/>
        </p:nvSpPr>
        <p:spPr>
          <a:xfrm>
            <a:off x="2669240" y="1414302"/>
            <a:ext cx="3913251" cy="461665"/>
          </a:xfrm>
          <a:prstGeom prst="rect">
            <a:avLst/>
          </a:prstGeom>
        </p:spPr>
        <p:txBody>
          <a:bodyPr wrap="none">
            <a:spAutoFit/>
          </a:bodyPr>
          <a:lstStyle/>
          <a:p>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第一版出现在几几年？</a:t>
            </a:r>
            <a:endParaRPr lang="zh-CN" altLang="en-US" sz="2400" b="1" dirty="0">
              <a:solidFill>
                <a:schemeClr val="tx1">
                  <a:lumMod val="75000"/>
                  <a:lumOff val="25000"/>
                </a:schemeClr>
              </a:solidFill>
            </a:endParaRPr>
          </a:p>
        </p:txBody>
      </p:sp>
      <p:sp>
        <p:nvSpPr>
          <p:cNvPr id="8" name="矩形 7"/>
          <p:cNvSpPr/>
          <p:nvPr/>
        </p:nvSpPr>
        <p:spPr>
          <a:xfrm>
            <a:off x="1496422" y="2606603"/>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a:solidFill>
                  <a:schemeClr val="tx1">
                    <a:lumMod val="75000"/>
                    <a:lumOff val="25000"/>
                  </a:schemeClr>
                </a:solidFill>
              </a:rPr>
              <a:t>2</a:t>
            </a:r>
            <a:endParaRPr lang="zh-CN" altLang="en-US" sz="2400" b="1" dirty="0">
              <a:solidFill>
                <a:schemeClr val="tx1">
                  <a:lumMod val="75000"/>
                  <a:lumOff val="25000"/>
                </a:schemeClr>
              </a:solidFill>
            </a:endParaRPr>
          </a:p>
        </p:txBody>
      </p:sp>
      <p:sp>
        <p:nvSpPr>
          <p:cNvPr id="9" name="矩形 8"/>
          <p:cNvSpPr/>
          <p:nvPr/>
        </p:nvSpPr>
        <p:spPr>
          <a:xfrm>
            <a:off x="2692432" y="2606603"/>
            <a:ext cx="3913251" cy="461665"/>
          </a:xfrm>
          <a:prstGeom prst="rect">
            <a:avLst/>
          </a:prstGeom>
        </p:spPr>
        <p:txBody>
          <a:bodyPr wrap="none">
            <a:spAutoFit/>
          </a:bodyPr>
          <a:lstStyle/>
          <a:p>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的五个视图是哪五个？</a:t>
            </a:r>
            <a:endParaRPr lang="zh-CN" altLang="en-US" sz="2400" b="1" dirty="0">
              <a:solidFill>
                <a:schemeClr val="tx1">
                  <a:lumMod val="75000"/>
                  <a:lumOff val="25000"/>
                </a:schemeClr>
              </a:solidFill>
            </a:endParaRPr>
          </a:p>
        </p:txBody>
      </p:sp>
      <p:sp>
        <p:nvSpPr>
          <p:cNvPr id="10" name="矩形 9"/>
          <p:cNvSpPr/>
          <p:nvPr/>
        </p:nvSpPr>
        <p:spPr>
          <a:xfrm>
            <a:off x="1519614" y="3742979"/>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smtClean="0">
                <a:solidFill>
                  <a:schemeClr val="tx1">
                    <a:lumMod val="75000"/>
                    <a:lumOff val="25000"/>
                  </a:schemeClr>
                </a:solidFill>
              </a:rPr>
              <a:t>3</a:t>
            </a:r>
            <a:endParaRPr lang="zh-CN" altLang="en-US" sz="2400" b="1" dirty="0">
              <a:solidFill>
                <a:schemeClr val="tx1">
                  <a:lumMod val="75000"/>
                  <a:lumOff val="25000"/>
                </a:schemeClr>
              </a:solidFill>
            </a:endParaRPr>
          </a:p>
        </p:txBody>
      </p:sp>
      <p:sp>
        <p:nvSpPr>
          <p:cNvPr id="11" name="矩形 10"/>
          <p:cNvSpPr/>
          <p:nvPr/>
        </p:nvSpPr>
        <p:spPr>
          <a:xfrm>
            <a:off x="2692432" y="3742978"/>
            <a:ext cx="3297698" cy="461665"/>
          </a:xfrm>
          <a:prstGeom prst="rect">
            <a:avLst/>
          </a:prstGeom>
        </p:spPr>
        <p:txBody>
          <a:bodyPr wrap="none">
            <a:spAutoFit/>
          </a:bodyPr>
          <a:lstStyle/>
          <a:p>
            <a:r>
              <a:rPr lang="zh-CN" altLang="en-US" sz="2400" b="1" dirty="0" smtClean="0">
                <a:solidFill>
                  <a:schemeClr val="tx1">
                    <a:lumMod val="75000"/>
                    <a:lumOff val="25000"/>
                  </a:schemeClr>
                </a:solidFill>
              </a:rPr>
              <a:t>请说出六个</a:t>
            </a:r>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的图？</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344023" y="1106723"/>
            <a:ext cx="10847977" cy="830997"/>
          </a:xfrm>
          <a:prstGeom prst="rect">
            <a:avLst/>
          </a:prstGeom>
        </p:spPr>
        <p:txBody>
          <a:bodyPr wrap="square">
            <a:spAutoFit/>
          </a:bodyPr>
          <a:lstStyle/>
          <a:p>
            <a:r>
              <a:rPr lang="en-US" altLang="zh-CN" sz="2400" b="1" dirty="0" smtClean="0">
                <a:solidFill>
                  <a:schemeClr val="tx1">
                    <a:lumMod val="75000"/>
                    <a:lumOff val="25000"/>
                  </a:schemeClr>
                </a:solidFill>
              </a:rPr>
              <a:t>1</a:t>
            </a:r>
            <a:r>
              <a:rPr lang="en-US" altLang="zh-CN" sz="2400" b="1" dirty="0" smtClean="0">
                <a:solidFill>
                  <a:schemeClr val="tx1">
                    <a:lumMod val="75000"/>
                    <a:lumOff val="25000"/>
                  </a:schemeClr>
                </a:solidFill>
              </a:rPr>
              <a:t>.《</a:t>
            </a:r>
            <a:r>
              <a:rPr lang="en-US" altLang="zh-CN" sz="2400" b="1" dirty="0">
                <a:solidFill>
                  <a:schemeClr val="tx1">
                    <a:lumMod val="75000"/>
                    <a:lumOff val="25000"/>
                  </a:schemeClr>
                </a:solidFill>
              </a:rPr>
              <a:t> UML2</a:t>
            </a:r>
            <a:r>
              <a:rPr lang="zh-CN" altLang="en-US" sz="2400" b="1" dirty="0">
                <a:solidFill>
                  <a:schemeClr val="tx1">
                    <a:lumMod val="75000"/>
                    <a:lumOff val="25000"/>
                  </a:schemeClr>
                </a:solidFill>
              </a:rPr>
              <a:t>基础</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建模与设计教程 </a:t>
            </a:r>
            <a:r>
              <a:rPr lang="en-US" altLang="zh-CN" sz="2400" b="1" dirty="0" smtClean="0">
                <a:solidFill>
                  <a:schemeClr val="tx1">
                    <a:lumMod val="75000"/>
                    <a:lumOff val="25000"/>
                  </a:schemeClr>
                </a:solidFill>
              </a:rPr>
              <a:t>》</a:t>
            </a:r>
            <a:r>
              <a:rPr lang="zh-CN" altLang="en-US" sz="2400" b="1" dirty="0" smtClean="0">
                <a:solidFill>
                  <a:schemeClr val="tx1">
                    <a:lumMod val="75000"/>
                    <a:lumOff val="25000"/>
                  </a:schemeClr>
                </a:solidFill>
              </a:rPr>
              <a:t>清华大学出版社 杨弘平 吕海华 李波 史江萍 代钦编著</a:t>
            </a:r>
            <a:endParaRPr lang="en-US" altLang="zh-CN" sz="2400" b="1" dirty="0" smtClean="0">
              <a:solidFill>
                <a:schemeClr val="tx1">
                  <a:lumMod val="75000"/>
                  <a:lumOff val="25000"/>
                </a:schemeClr>
              </a:solidFill>
            </a:endParaRPr>
          </a:p>
        </p:txBody>
      </p:sp>
      <p:sp>
        <p:nvSpPr>
          <p:cNvPr id="7" name="矩形 6"/>
          <p:cNvSpPr/>
          <p:nvPr/>
        </p:nvSpPr>
        <p:spPr>
          <a:xfrm>
            <a:off x="1344023" y="1957598"/>
            <a:ext cx="6654386" cy="461665"/>
          </a:xfrm>
          <a:prstGeom prst="rect">
            <a:avLst/>
          </a:prstGeom>
        </p:spPr>
        <p:txBody>
          <a:bodyPr wrap="none">
            <a:spAutoFit/>
          </a:bodyPr>
          <a:lstStyle/>
          <a:p>
            <a:r>
              <a:rPr lang="en-US" altLang="zh-CN" sz="2400" b="1" dirty="0" smtClean="0">
                <a:solidFill>
                  <a:schemeClr val="tx1">
                    <a:lumMod val="75000"/>
                    <a:lumOff val="25000"/>
                  </a:schemeClr>
                </a:solidFill>
              </a:rPr>
              <a:t>2.《UML</a:t>
            </a:r>
            <a:r>
              <a:rPr lang="zh-CN" altLang="en-US" sz="2400" b="1" dirty="0" smtClean="0">
                <a:solidFill>
                  <a:schemeClr val="tx1">
                    <a:lumMod val="75000"/>
                    <a:lumOff val="25000"/>
                  </a:schemeClr>
                </a:solidFill>
              </a:rPr>
              <a:t>用户指南</a:t>
            </a:r>
            <a:r>
              <a:rPr lang="en-US" altLang="zh-CN" sz="2400" b="1" dirty="0" smtClean="0">
                <a:solidFill>
                  <a:schemeClr val="tx1">
                    <a:lumMod val="75000"/>
                    <a:lumOff val="25000"/>
                  </a:schemeClr>
                </a:solidFill>
              </a:rPr>
              <a:t>》</a:t>
            </a:r>
            <a:r>
              <a:rPr lang="zh-CN" altLang="en-US" sz="2400" b="1" dirty="0" smtClean="0">
                <a:solidFill>
                  <a:schemeClr val="tx1">
                    <a:lumMod val="75000"/>
                    <a:lumOff val="25000"/>
                  </a:schemeClr>
                </a:solidFill>
              </a:rPr>
              <a:t>（第</a:t>
            </a:r>
            <a:r>
              <a:rPr lang="en-US" altLang="zh-CN" sz="2400" b="1" dirty="0" smtClean="0">
                <a:solidFill>
                  <a:schemeClr val="tx1">
                    <a:lumMod val="75000"/>
                    <a:lumOff val="25000"/>
                  </a:schemeClr>
                </a:solidFill>
              </a:rPr>
              <a:t>2</a:t>
            </a:r>
            <a:r>
              <a:rPr lang="zh-CN" altLang="en-US" sz="2400" b="1" dirty="0" smtClean="0">
                <a:solidFill>
                  <a:schemeClr val="tx1">
                    <a:lumMod val="75000"/>
                    <a:lumOff val="25000"/>
                  </a:schemeClr>
                </a:solidFill>
              </a:rPr>
              <a:t>版）  人民邮电出版社</a:t>
            </a:r>
            <a:endParaRPr lang="zh-CN" altLang="en-US" sz="2400" b="1" dirty="0">
              <a:solidFill>
                <a:schemeClr val="tx1">
                  <a:lumMod val="75000"/>
                  <a:lumOff val="25000"/>
                </a:schemeClr>
              </a:solidFill>
            </a:endParaRPr>
          </a:p>
        </p:txBody>
      </p:sp>
      <p:sp>
        <p:nvSpPr>
          <p:cNvPr id="8" name="矩形 7"/>
          <p:cNvSpPr/>
          <p:nvPr/>
        </p:nvSpPr>
        <p:spPr>
          <a:xfrm>
            <a:off x="1344023" y="2385370"/>
            <a:ext cx="11139588" cy="461665"/>
          </a:xfrm>
          <a:prstGeom prst="rect">
            <a:avLst/>
          </a:prstGeom>
        </p:spPr>
        <p:txBody>
          <a:bodyPr wrap="none">
            <a:spAutoFit/>
          </a:bodyPr>
          <a:lstStyle/>
          <a:p>
            <a:r>
              <a:rPr lang="en-US" altLang="zh-CN" sz="2400" b="1" dirty="0" smtClean="0">
                <a:solidFill>
                  <a:schemeClr val="tx1">
                    <a:lumMod val="75000"/>
                    <a:lumOff val="25000"/>
                  </a:schemeClr>
                </a:solidFill>
              </a:rPr>
              <a:t>3.</a:t>
            </a:r>
            <a:r>
              <a:rPr lang="zh-CN" altLang="en-US" sz="2400" b="1" dirty="0" smtClean="0">
                <a:solidFill>
                  <a:schemeClr val="tx1">
                    <a:lumMod val="75000"/>
                    <a:lumOff val="25000"/>
                  </a:schemeClr>
                </a:solidFill>
              </a:rPr>
              <a:t>百度文库：</a:t>
            </a:r>
            <a:r>
              <a:rPr lang="en-US" altLang="zh-CN" sz="2400" b="1" dirty="0">
                <a:solidFill>
                  <a:schemeClr val="tx1">
                    <a:lumMod val="75000"/>
                    <a:lumOff val="25000"/>
                  </a:schemeClr>
                </a:solidFill>
              </a:rPr>
              <a:t> https://wenku.baidu.com/view/002aadc608a1284ac85043fb.html</a:t>
            </a:r>
            <a:endParaRPr lang="zh-CN" altLang="en-US" sz="2400" b="1" dirty="0">
              <a:solidFill>
                <a:schemeClr val="tx1">
                  <a:lumMod val="75000"/>
                  <a:lumOff val="25000"/>
                </a:schemeClr>
              </a:solidFill>
            </a:endParaRPr>
          </a:p>
        </p:txBody>
      </p:sp>
      <p:sp>
        <p:nvSpPr>
          <p:cNvPr id="9" name="矩形 8"/>
          <p:cNvSpPr/>
          <p:nvPr/>
        </p:nvSpPr>
        <p:spPr>
          <a:xfrm>
            <a:off x="1344023" y="2783082"/>
            <a:ext cx="10463121" cy="461665"/>
          </a:xfrm>
          <a:prstGeom prst="rect">
            <a:avLst/>
          </a:prstGeom>
        </p:spPr>
        <p:txBody>
          <a:bodyPr wrap="none">
            <a:spAutoFit/>
          </a:bodyPr>
          <a:lstStyle/>
          <a:p>
            <a:r>
              <a:rPr lang="en-US" altLang="zh-CN" sz="2400" b="1" dirty="0" smtClean="0">
                <a:solidFill>
                  <a:schemeClr val="tx1">
                    <a:lumMod val="75000"/>
                    <a:lumOff val="25000"/>
                  </a:schemeClr>
                </a:solidFill>
              </a:rPr>
              <a:t>4.CSDN</a:t>
            </a:r>
            <a:r>
              <a:rPr lang="zh-CN" altLang="en-US" sz="2400" b="1" dirty="0" smtClean="0">
                <a:solidFill>
                  <a:schemeClr val="tx1">
                    <a:lumMod val="75000"/>
                    <a:lumOff val="25000"/>
                  </a:schemeClr>
                </a:solidFill>
              </a:rPr>
              <a:t>：</a:t>
            </a:r>
            <a:r>
              <a:rPr lang="en-US" altLang="zh-CN" sz="2400" b="1" dirty="0">
                <a:solidFill>
                  <a:schemeClr val="tx1">
                    <a:lumMod val="75000"/>
                    <a:lumOff val="25000"/>
                  </a:schemeClr>
                </a:solidFill>
              </a:rPr>
              <a:t> https://blog.csdn.net/litianxiang_kaola/article/details/53969322</a:t>
            </a:r>
            <a:endParaRPr lang="zh-CN" altLang="en-US" sz="2400" b="1" dirty="0">
              <a:solidFill>
                <a:schemeClr val="tx1">
                  <a:lumMod val="75000"/>
                  <a:lumOff val="25000"/>
                </a:schemeClr>
              </a:solidFill>
            </a:endParaRPr>
          </a:p>
        </p:txBody>
      </p:sp>
      <p:sp>
        <p:nvSpPr>
          <p:cNvPr id="10" name="矩形 9"/>
          <p:cNvSpPr/>
          <p:nvPr/>
        </p:nvSpPr>
        <p:spPr>
          <a:xfrm>
            <a:off x="1348472" y="3169700"/>
            <a:ext cx="7758855" cy="461665"/>
          </a:xfrm>
          <a:prstGeom prst="rect">
            <a:avLst/>
          </a:prstGeom>
        </p:spPr>
        <p:txBody>
          <a:bodyPr wrap="none">
            <a:spAutoFit/>
          </a:bodyPr>
          <a:lstStyle/>
          <a:p>
            <a:r>
              <a:rPr lang="en-US" altLang="zh-CN" sz="2400" b="1" dirty="0" smtClean="0">
                <a:solidFill>
                  <a:schemeClr val="tx1">
                    <a:lumMod val="75000"/>
                    <a:lumOff val="25000"/>
                  </a:schemeClr>
                </a:solidFill>
              </a:rPr>
              <a:t>5.Tuicool</a:t>
            </a:r>
            <a:r>
              <a:rPr lang="zh-CN" altLang="en-US" sz="2400" b="1" dirty="0" smtClean="0">
                <a:solidFill>
                  <a:schemeClr val="tx1">
                    <a:lumMod val="75000"/>
                    <a:lumOff val="25000"/>
                  </a:schemeClr>
                </a:solidFill>
              </a:rPr>
              <a:t>：</a:t>
            </a:r>
            <a:r>
              <a:rPr lang="en-US" altLang="zh-CN" sz="2400" b="1" dirty="0">
                <a:solidFill>
                  <a:schemeClr val="tx1">
                    <a:lumMod val="75000"/>
                    <a:lumOff val="25000"/>
                  </a:schemeClr>
                </a:solidFill>
              </a:rPr>
              <a:t> https://www.tuicool.com/articles/quimqyy</a:t>
            </a:r>
            <a:endParaRPr lang="zh-CN" altLang="en-US" sz="2400" b="1" dirty="0">
              <a:solidFill>
                <a:schemeClr val="tx1">
                  <a:lumMod val="75000"/>
                  <a:lumOff val="25000"/>
                </a:schemeClr>
              </a:solidFill>
            </a:endParaRPr>
          </a:p>
        </p:txBody>
      </p:sp>
      <p:sp>
        <p:nvSpPr>
          <p:cNvPr id="11" name="矩形 10"/>
          <p:cNvSpPr/>
          <p:nvPr/>
        </p:nvSpPr>
        <p:spPr>
          <a:xfrm>
            <a:off x="1344022" y="3621426"/>
            <a:ext cx="10469533" cy="3416320"/>
          </a:xfrm>
          <a:prstGeom prst="rect">
            <a:avLst/>
          </a:prstGeom>
        </p:spPr>
        <p:txBody>
          <a:bodyPr wrap="none">
            <a:spAutoFit/>
          </a:bodyPr>
          <a:lstStyle/>
          <a:p>
            <a:r>
              <a:rPr lang="en-US" altLang="zh-CN" sz="2400" b="1" dirty="0">
                <a:solidFill>
                  <a:schemeClr val="tx1">
                    <a:lumMod val="75000"/>
                    <a:lumOff val="25000"/>
                  </a:schemeClr>
                </a:solidFill>
              </a:rPr>
              <a:t>6.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https://blog.csdn.net/changyinling520/article/details/49721445 </a:t>
            </a:r>
          </a:p>
          <a:p>
            <a:r>
              <a:rPr lang="en-US" altLang="zh-CN" sz="2400" b="1" dirty="0">
                <a:solidFill>
                  <a:schemeClr val="tx1">
                    <a:lumMod val="75000"/>
                    <a:lumOff val="25000"/>
                  </a:schemeClr>
                </a:solidFill>
              </a:rPr>
              <a:t>7.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a:t>
            </a:r>
            <a:r>
              <a:rPr lang="en-US" altLang="zh-CN" sz="2400" b="1" dirty="0" smtClean="0">
                <a:solidFill>
                  <a:schemeClr val="tx1">
                    <a:lumMod val="75000"/>
                    <a:lumOff val="25000"/>
                  </a:schemeClr>
                </a:solidFill>
              </a:rPr>
              <a:t>blog.csdn.net/jasonsix/article/details/52564350</a:t>
            </a:r>
            <a:endParaRPr lang="en-US" altLang="zh-CN" sz="2400" b="1" dirty="0">
              <a:solidFill>
                <a:schemeClr val="tx1">
                  <a:lumMod val="75000"/>
                  <a:lumOff val="25000"/>
                </a:schemeClr>
              </a:solidFill>
            </a:endParaRPr>
          </a:p>
          <a:p>
            <a:r>
              <a:rPr lang="en-US" altLang="zh-CN" sz="2400" b="1" dirty="0">
                <a:solidFill>
                  <a:schemeClr val="tx1">
                    <a:lumMod val="75000"/>
                    <a:lumOff val="25000"/>
                  </a:schemeClr>
                </a:solidFill>
              </a:rPr>
              <a:t>8.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a:t>
            </a:r>
            <a:r>
              <a:rPr lang="en-US" altLang="zh-CN" sz="2400" b="1" dirty="0" smtClean="0">
                <a:solidFill>
                  <a:schemeClr val="tx1">
                    <a:lumMod val="75000"/>
                    <a:lumOff val="25000"/>
                  </a:schemeClr>
                </a:solidFill>
              </a:rPr>
              <a:t>blog.csdn.net/king110108/article/details/78217816</a:t>
            </a:r>
            <a:endParaRPr lang="en-US" altLang="zh-CN" sz="2400" b="1" dirty="0">
              <a:solidFill>
                <a:schemeClr val="tx1">
                  <a:lumMod val="75000"/>
                  <a:lumOff val="25000"/>
                </a:schemeClr>
              </a:solidFill>
            </a:endParaRPr>
          </a:p>
          <a:p>
            <a:r>
              <a:rPr lang="en-US" altLang="zh-CN" sz="2400" b="1" dirty="0">
                <a:solidFill>
                  <a:schemeClr val="tx1">
                    <a:lumMod val="75000"/>
                    <a:lumOff val="25000"/>
                  </a:schemeClr>
                </a:solidFill>
              </a:rPr>
              <a:t>9.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https://blog.csdn.net/kwy15732621629/article/details/49420245</a:t>
            </a:r>
          </a:p>
          <a:p>
            <a:r>
              <a:rPr lang="en-US" altLang="zh-CN" sz="2400" b="1" dirty="0">
                <a:solidFill>
                  <a:schemeClr val="tx1">
                    <a:lumMod val="75000"/>
                    <a:lumOff val="25000"/>
                  </a:schemeClr>
                </a:solidFill>
              </a:rPr>
              <a:t>10.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https://blog.csdn.net/tgbyn/article/details/53573584     </a:t>
            </a:r>
          </a:p>
          <a:p>
            <a:r>
              <a:rPr lang="en-US" altLang="zh-CN" sz="2400" b="1" dirty="0">
                <a:solidFill>
                  <a:schemeClr val="tx1">
                    <a:lumMod val="75000"/>
                    <a:lumOff val="25000"/>
                  </a:schemeClr>
                </a:solidFill>
              </a:rPr>
              <a:t>11.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https://blog.csdn.net/maritimesun/article/details/7099652    </a:t>
            </a:r>
          </a:p>
          <a:p>
            <a:r>
              <a:rPr lang="en-US" altLang="zh-CN" sz="2400" dirty="0"/>
              <a:t/>
            </a:r>
            <a:br>
              <a:rPr lang="en-US" altLang="zh-CN" sz="2400" dirty="0"/>
            </a:br>
            <a:endParaRPr lang="en-US" altLang="zh-CN" sz="2400" dirty="0"/>
          </a:p>
          <a:p>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60829704"/>
              </p:ext>
            </p:extLst>
          </p:nvPr>
        </p:nvGraphicFramePr>
        <p:xfrm>
          <a:off x="1798917" y="983976"/>
          <a:ext cx="9650961" cy="4768793"/>
        </p:xfrm>
        <a:graphic>
          <a:graphicData uri="http://schemas.openxmlformats.org/drawingml/2006/table">
            <a:tbl>
              <a:tblPr firstRow="1" bandRow="1">
                <a:tableStyleId>{5C22544A-7EE6-4342-B048-85BDC9FD1C3A}</a:tableStyleId>
              </a:tblPr>
              <a:tblGrid>
                <a:gridCol w="3216987"/>
                <a:gridCol w="3216987"/>
                <a:gridCol w="3216987"/>
              </a:tblGrid>
              <a:tr h="622223">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tc>
                  <a:txBody>
                    <a:bodyPr/>
                    <a:lstStyle/>
                    <a:p>
                      <a:r>
                        <a:rPr lang="zh-CN" altLang="en-US" dirty="0" smtClean="0"/>
                        <a:t>评分</a:t>
                      </a:r>
                      <a:endParaRPr lang="zh-CN" altLang="en-US" dirty="0"/>
                    </a:p>
                  </a:txBody>
                  <a:tcPr/>
                </a:tc>
              </a:tr>
              <a:tr h="1037610">
                <a:tc>
                  <a:txBody>
                    <a:bodyPr/>
                    <a:lstStyle/>
                    <a:p>
                      <a:pPr algn="ctr"/>
                      <a:r>
                        <a:rPr lang="zh-CN" altLang="en-US" dirty="0" smtClean="0"/>
                        <a:t>陈苏民</a:t>
                      </a:r>
                      <a:endParaRPr lang="zh-CN" altLang="en-US" dirty="0"/>
                    </a:p>
                  </a:txBody>
                  <a:tcPr/>
                </a:tc>
                <a:tc>
                  <a:txBody>
                    <a:bodyPr/>
                    <a:lstStyle/>
                    <a:p>
                      <a:pPr algn="ctr"/>
                      <a:r>
                        <a:rPr lang="zh-CN" altLang="en-US" dirty="0" smtClean="0"/>
                        <a:t>找模板，精读整理有用的知识点（</a:t>
                      </a:r>
                      <a:r>
                        <a:rPr lang="en-US" altLang="zh-CN" dirty="0" smtClean="0"/>
                        <a:t>UML</a:t>
                      </a:r>
                      <a:r>
                        <a:rPr lang="zh-CN" altLang="en-US" dirty="0" smtClean="0"/>
                        <a:t>介绍</a:t>
                      </a:r>
                      <a:r>
                        <a:rPr lang="en-US" altLang="zh-CN" dirty="0" smtClean="0"/>
                        <a:t>A</a:t>
                      </a:r>
                      <a:r>
                        <a:rPr lang="zh-CN" altLang="en-US" dirty="0" smtClean="0"/>
                        <a:t>部分</a:t>
                      </a:r>
                      <a:r>
                        <a:rPr lang="en-US" altLang="zh-CN" dirty="0" smtClean="0"/>
                        <a:t>+</a:t>
                      </a:r>
                      <a:r>
                        <a:rPr lang="zh-CN" altLang="en-US" dirty="0" smtClean="0"/>
                        <a:t>类图）起源历史内容等介绍</a:t>
                      </a:r>
                      <a:endParaRPr lang="zh-CN" altLang="en-US" dirty="0"/>
                    </a:p>
                  </a:txBody>
                  <a:tcPr/>
                </a:tc>
                <a:tc>
                  <a:txBody>
                    <a:bodyPr/>
                    <a:lstStyle/>
                    <a:p>
                      <a:pPr algn="ctr"/>
                      <a:r>
                        <a:rPr lang="en-US" altLang="zh-CN" dirty="0" smtClean="0"/>
                        <a:t>9.4</a:t>
                      </a:r>
                      <a:endParaRPr lang="zh-CN" altLang="en-US" dirty="0"/>
                    </a:p>
                  </a:txBody>
                  <a:tcPr/>
                </a:tc>
              </a:tr>
              <a:tr h="622223">
                <a:tc>
                  <a:txBody>
                    <a:bodyPr/>
                    <a:lstStyle/>
                    <a:p>
                      <a:pPr algn="ctr"/>
                      <a:r>
                        <a:rPr lang="zh-CN" altLang="en-US" dirty="0" smtClean="0"/>
                        <a:t>徐双铅</a:t>
                      </a:r>
                      <a:endParaRPr lang="zh-CN" altLang="en-US" dirty="0"/>
                    </a:p>
                  </a:txBody>
                  <a:tcPr/>
                </a:tc>
                <a:tc>
                  <a:txBody>
                    <a:bodyPr/>
                    <a:lstStyle/>
                    <a:p>
                      <a:pPr algn="ctr"/>
                      <a:r>
                        <a:rPr lang="zh-CN" altLang="en-US" dirty="0" smtClean="0"/>
                        <a:t>精读整理有用的知识点（用况图</a:t>
                      </a:r>
                      <a:r>
                        <a:rPr lang="en-US" altLang="zh-CN" dirty="0" smtClean="0"/>
                        <a:t>+</a:t>
                      </a:r>
                      <a:r>
                        <a:rPr lang="zh-CN" altLang="en-US" dirty="0" smtClean="0"/>
                        <a:t>顺序图</a:t>
                      </a:r>
                      <a:r>
                        <a:rPr lang="en-US" altLang="zh-CN" dirty="0" smtClean="0"/>
                        <a:t>+</a:t>
                      </a:r>
                      <a:r>
                        <a:rPr lang="zh-CN" altLang="en-US" dirty="0" smtClean="0"/>
                        <a:t>通信图</a:t>
                      </a:r>
                      <a:r>
                        <a:rPr lang="en-US" altLang="zh-CN" dirty="0" smtClean="0"/>
                        <a:t>+</a:t>
                      </a:r>
                      <a:r>
                        <a:rPr lang="zh-CN" altLang="en-US" dirty="0" smtClean="0"/>
                        <a:t>状态图</a:t>
                      </a:r>
                      <a:r>
                        <a:rPr lang="en-US" altLang="zh-CN" dirty="0" smtClean="0"/>
                        <a:t>+</a:t>
                      </a:r>
                      <a:r>
                        <a:rPr lang="zh-CN" altLang="en-US" dirty="0" smtClean="0"/>
                        <a:t>活动图）</a:t>
                      </a:r>
                      <a:endParaRPr lang="zh-CN" altLang="en-US" dirty="0"/>
                    </a:p>
                  </a:txBody>
                  <a:tcPr/>
                </a:tc>
                <a:tc>
                  <a:txBody>
                    <a:bodyPr/>
                    <a:lstStyle/>
                    <a:p>
                      <a:pPr algn="ctr"/>
                      <a:r>
                        <a:rPr lang="en-US" altLang="zh-CN" dirty="0" smtClean="0"/>
                        <a:t>9.5</a:t>
                      </a:r>
                      <a:endParaRPr lang="zh-CN" altLang="en-US" dirty="0"/>
                    </a:p>
                  </a:txBody>
                  <a:tcPr/>
                </a:tc>
              </a:tr>
              <a:tr h="622223">
                <a:tc>
                  <a:txBody>
                    <a:bodyPr/>
                    <a:lstStyle/>
                    <a:p>
                      <a:pPr algn="ctr"/>
                      <a:r>
                        <a:rPr lang="zh-CN" altLang="en-US" dirty="0" smtClean="0"/>
                        <a:t>陈俊仁</a:t>
                      </a:r>
                      <a:endParaRPr lang="zh-CN" altLang="en-US" dirty="0"/>
                    </a:p>
                  </a:txBody>
                  <a:tcPr/>
                </a:tc>
                <a:tc>
                  <a:txBody>
                    <a:bodyPr/>
                    <a:lstStyle/>
                    <a:p>
                      <a:pPr algn="ctr"/>
                      <a:r>
                        <a:rPr lang="zh-CN" altLang="en-US" dirty="0" smtClean="0"/>
                        <a:t>精读整理有用的知识点（工具</a:t>
                      </a:r>
                      <a:r>
                        <a:rPr lang="en-US" altLang="zh-CN" dirty="0" smtClean="0"/>
                        <a:t>+UML</a:t>
                      </a:r>
                      <a:r>
                        <a:rPr lang="zh-CN" altLang="en-US" dirty="0" smtClean="0"/>
                        <a:t>介绍</a:t>
                      </a:r>
                      <a:r>
                        <a:rPr lang="en-US" altLang="zh-CN" dirty="0" smtClean="0"/>
                        <a:t>B</a:t>
                      </a:r>
                      <a:r>
                        <a:rPr lang="zh-CN" altLang="en-US" dirty="0" smtClean="0"/>
                        <a:t>部分）</a:t>
                      </a:r>
                      <a:endParaRPr lang="zh-CN" altLang="en-US" dirty="0"/>
                    </a:p>
                  </a:txBody>
                  <a:tcPr/>
                </a:tc>
                <a:tc>
                  <a:txBody>
                    <a:bodyPr/>
                    <a:lstStyle/>
                    <a:p>
                      <a:pPr algn="ctr"/>
                      <a:r>
                        <a:rPr lang="en-US" altLang="zh-CN" dirty="0" smtClean="0"/>
                        <a:t>9.3</a:t>
                      </a:r>
                      <a:endParaRPr lang="zh-CN" altLang="en-US" dirty="0"/>
                    </a:p>
                  </a:txBody>
                  <a:tcPr/>
                </a:tc>
              </a:tr>
              <a:tr h="622223">
                <a:tc>
                  <a:txBody>
                    <a:bodyPr/>
                    <a:lstStyle/>
                    <a:p>
                      <a:pPr algn="ctr"/>
                      <a:r>
                        <a:rPr lang="zh-CN" altLang="en-US" dirty="0" smtClean="0"/>
                        <a:t>黄叶轩</a:t>
                      </a:r>
                      <a:endParaRPr lang="zh-CN" altLang="en-US" dirty="0"/>
                    </a:p>
                  </a:txBody>
                  <a:tcPr/>
                </a:tc>
                <a:tc>
                  <a:txBody>
                    <a:bodyPr/>
                    <a:lstStyle/>
                    <a:p>
                      <a:pPr algn="ctr"/>
                      <a:r>
                        <a:rPr lang="zh-CN" altLang="en-US" dirty="0" smtClean="0"/>
                        <a:t>精读整理有用的知识点（部署图</a:t>
                      </a:r>
                      <a:r>
                        <a:rPr lang="en-US" altLang="zh-CN" dirty="0" smtClean="0"/>
                        <a:t>+</a:t>
                      </a:r>
                      <a:r>
                        <a:rPr lang="zh-CN" altLang="en-US" dirty="0" smtClean="0"/>
                        <a:t>包图</a:t>
                      </a:r>
                      <a:r>
                        <a:rPr lang="en-US" altLang="zh-CN" dirty="0" smtClean="0"/>
                        <a:t>+</a:t>
                      </a:r>
                      <a:r>
                        <a:rPr lang="zh-CN" altLang="en-US" dirty="0" smtClean="0"/>
                        <a:t>定时图</a:t>
                      </a:r>
                      <a:r>
                        <a:rPr lang="en-US" altLang="zh-CN" dirty="0" smtClean="0"/>
                        <a:t>+</a:t>
                      </a:r>
                      <a:r>
                        <a:rPr lang="zh-CN" altLang="en-US" dirty="0" smtClean="0"/>
                        <a:t>交互概览图）</a:t>
                      </a:r>
                      <a:endParaRPr lang="zh-CN" altLang="en-US" dirty="0"/>
                    </a:p>
                  </a:txBody>
                  <a:tcPr/>
                </a:tc>
                <a:tc>
                  <a:txBody>
                    <a:bodyPr/>
                    <a:lstStyle/>
                    <a:p>
                      <a:pPr algn="ctr"/>
                      <a:r>
                        <a:rPr lang="en-US" altLang="zh-CN" dirty="0" smtClean="0"/>
                        <a:t>9.6</a:t>
                      </a:r>
                      <a:endParaRPr lang="zh-CN" altLang="en-US" dirty="0"/>
                    </a:p>
                  </a:txBody>
                  <a:tcPr/>
                </a:tc>
              </a:tr>
              <a:tr h="622223">
                <a:tc>
                  <a:txBody>
                    <a:bodyPr/>
                    <a:lstStyle/>
                    <a:p>
                      <a:pPr algn="ctr"/>
                      <a:r>
                        <a:rPr lang="zh-CN" altLang="en-US" dirty="0" smtClean="0"/>
                        <a:t>吕迪</a:t>
                      </a:r>
                      <a:endParaRPr lang="zh-CN" altLang="en-US" dirty="0"/>
                    </a:p>
                  </a:txBody>
                  <a:tcPr/>
                </a:tc>
                <a:tc>
                  <a:txBody>
                    <a:bodyPr/>
                    <a:lstStyle/>
                    <a:p>
                      <a:pPr algn="ctr"/>
                      <a:r>
                        <a:rPr lang="zh-CN" altLang="en-US" dirty="0" smtClean="0"/>
                        <a:t>精读整理有用的知识点（对象图</a:t>
                      </a:r>
                      <a:r>
                        <a:rPr lang="en-US" altLang="zh-CN" dirty="0" smtClean="0"/>
                        <a:t>+</a:t>
                      </a:r>
                      <a:r>
                        <a:rPr lang="zh-CN" altLang="en-US" dirty="0" smtClean="0"/>
                        <a:t>构件图</a:t>
                      </a:r>
                      <a:r>
                        <a:rPr lang="en-US" altLang="zh-CN" dirty="0" smtClean="0"/>
                        <a:t>+</a:t>
                      </a:r>
                      <a:r>
                        <a:rPr lang="zh-CN" altLang="en-US" dirty="0" smtClean="0"/>
                        <a:t>组合结构图）</a:t>
                      </a:r>
                      <a:r>
                        <a:rPr lang="en-US" altLang="zh-CN" dirty="0" smtClean="0"/>
                        <a:t>PPT</a:t>
                      </a:r>
                      <a:r>
                        <a:rPr lang="zh-CN" altLang="en-US" dirty="0" smtClean="0"/>
                        <a:t>整合，目录，提问等制作</a:t>
                      </a:r>
                      <a:endParaRPr lang="zh-CN" altLang="en-US" dirty="0"/>
                    </a:p>
                  </a:txBody>
                  <a:tcPr/>
                </a:tc>
                <a:tc>
                  <a:txBody>
                    <a:bodyPr/>
                    <a:lstStyle/>
                    <a:p>
                      <a:pPr algn="ctr"/>
                      <a:r>
                        <a:rPr lang="en-US" altLang="zh-CN" dirty="0" smtClean="0"/>
                        <a:t>9.7</a:t>
                      </a:r>
                      <a:endParaRPr lang="zh-CN" altLang="en-US" dirty="0"/>
                    </a:p>
                  </a:txBody>
                  <a:tcPr/>
                </a:tc>
              </a:tr>
            </a:tbl>
          </a:graphicData>
        </a:graphic>
      </p:graphicFrame>
    </p:spTree>
    <p:extLst>
      <p:ext uri="{BB962C8B-B14F-4D97-AF65-F5344CB8AC3E}">
        <p14:creationId xmlns:p14="http://schemas.microsoft.com/office/powerpoint/2010/main" val="842217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223121" y="1508441"/>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307984" y="1583053"/>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7270039" y="2617615"/>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7239669" y="2630590"/>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877055"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924997"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776433" y="4532817"/>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759097" y="4491272"/>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729922">
            <a:off x="3583692" y="2554591"/>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645035" y="2732620"/>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92887" y="1788614"/>
            <a:ext cx="508473" cy="461665"/>
          </a:xfrm>
          <a:prstGeom prst="rect">
            <a:avLst/>
          </a:prstGeom>
          <a:noFill/>
        </p:spPr>
        <p:txBody>
          <a:bodyPr wrap="none" rtlCol="0">
            <a:spAutoFit/>
          </a:bodyPr>
          <a:lstStyle/>
          <a:p>
            <a:r>
              <a:rPr lang="en-US" altLang="zh-CN" sz="2400" dirty="0">
                <a:solidFill>
                  <a:schemeClr val="bg1"/>
                </a:solidFill>
              </a:rPr>
              <a:t>01</a:t>
            </a:r>
            <a:endParaRPr lang="zh-CN" altLang="en-US" sz="2400" dirty="0">
              <a:solidFill>
                <a:schemeClr val="bg1"/>
              </a:solidFill>
            </a:endParaRPr>
          </a:p>
        </p:txBody>
      </p:sp>
      <p:sp>
        <p:nvSpPr>
          <p:cNvPr id="27" name="文本框 26"/>
          <p:cNvSpPr txBox="1"/>
          <p:nvPr/>
        </p:nvSpPr>
        <p:spPr>
          <a:xfrm>
            <a:off x="7835799" y="2848199"/>
            <a:ext cx="508473" cy="461665"/>
          </a:xfrm>
          <a:prstGeom prst="rect">
            <a:avLst/>
          </a:prstGeom>
          <a:noFill/>
        </p:spPr>
        <p:txBody>
          <a:bodyPr wrap="squar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7306825" y="478932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4897721" y="4805721"/>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1" name="文本框 30"/>
          <p:cNvSpPr txBox="1"/>
          <p:nvPr/>
        </p:nvSpPr>
        <p:spPr>
          <a:xfrm>
            <a:off x="4228213" y="3034865"/>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33" name="文本框 32"/>
          <p:cNvSpPr txBox="1"/>
          <p:nvPr/>
        </p:nvSpPr>
        <p:spPr>
          <a:xfrm>
            <a:off x="5062014" y="1059204"/>
            <a:ext cx="1800494" cy="369332"/>
          </a:xfrm>
          <a:prstGeom prst="rect">
            <a:avLst/>
          </a:prstGeom>
          <a:noFill/>
        </p:spPr>
        <p:txBody>
          <a:bodyPr wrap="none" rtlCol="0">
            <a:spAutoFit/>
          </a:bodyPr>
          <a:lstStyle/>
          <a:p>
            <a:pPr algn="r"/>
            <a:r>
              <a:rPr lang="zh-CN" altLang="en-US" b="1" dirty="0">
                <a:solidFill>
                  <a:srgbClr val="48A2A0"/>
                </a:solidFill>
              </a:rPr>
              <a:t>更好的理解问题</a:t>
            </a:r>
          </a:p>
        </p:txBody>
      </p:sp>
      <p:sp>
        <p:nvSpPr>
          <p:cNvPr id="36" name="文本框 35"/>
          <p:cNvSpPr txBox="1"/>
          <p:nvPr/>
        </p:nvSpPr>
        <p:spPr>
          <a:xfrm>
            <a:off x="1115750" y="3059907"/>
            <a:ext cx="249299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为最后的代码提供依据</a:t>
            </a:r>
          </a:p>
        </p:txBody>
      </p:sp>
      <p:sp>
        <p:nvSpPr>
          <p:cNvPr id="42" name="文本框 41"/>
          <p:cNvSpPr txBox="1"/>
          <p:nvPr/>
        </p:nvSpPr>
        <p:spPr>
          <a:xfrm>
            <a:off x="8546575" y="3079031"/>
            <a:ext cx="2262158"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加强人员之间的沟通</a:t>
            </a:r>
          </a:p>
        </p:txBody>
      </p:sp>
      <p:sp>
        <p:nvSpPr>
          <p:cNvPr id="45" name="文本框 44"/>
          <p:cNvSpPr txBox="1"/>
          <p:nvPr/>
        </p:nvSpPr>
        <p:spPr>
          <a:xfrm>
            <a:off x="8090035" y="5010864"/>
            <a:ext cx="3185487"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更早的发现错误或疏漏的地方</a:t>
            </a:r>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2081019" cy="400110"/>
          </a:xfrm>
          <a:prstGeom prst="rect">
            <a:avLst/>
          </a:prstGeom>
        </p:spPr>
        <p:txBody>
          <a:bodyPr wrap="none">
            <a:spAutoFit/>
          </a:bodyPr>
          <a:lstStyle/>
          <a:p>
            <a:r>
              <a:rPr lang="zh-CN" altLang="en-US" sz="2000" b="1" dirty="0">
                <a:solidFill>
                  <a:schemeClr val="tx1">
                    <a:lumMod val="75000"/>
                    <a:lumOff val="25000"/>
                  </a:schemeClr>
                </a:solidFill>
              </a:rPr>
              <a:t>为什么学习 </a:t>
            </a:r>
            <a:r>
              <a:rPr lang="en-US" altLang="zh-CN" sz="2000" b="1" dirty="0">
                <a:solidFill>
                  <a:schemeClr val="tx1">
                    <a:lumMod val="75000"/>
                    <a:lumOff val="25000"/>
                  </a:schemeClr>
                </a:solidFill>
              </a:rPr>
              <a:t>UML</a:t>
            </a:r>
            <a:endParaRPr lang="zh-CN" altLang="en-US" sz="2000" b="1" dirty="0">
              <a:solidFill>
                <a:schemeClr val="tx1">
                  <a:lumMod val="75000"/>
                  <a:lumOff val="25000"/>
                </a:schemeClr>
              </a:solidFill>
            </a:endParaRPr>
          </a:p>
        </p:txBody>
      </p:sp>
      <p:sp>
        <p:nvSpPr>
          <p:cNvPr id="53" name="矩形 52"/>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8" name="椭圆 37">
            <a:extLst>
              <a:ext uri="{FF2B5EF4-FFF2-40B4-BE49-F238E27FC236}">
                <a16:creationId xmlns="" xmlns:a16="http://schemas.microsoft.com/office/drawing/2014/main" id="{5E753CFF-08E0-734D-A590-E7333EA98D72}"/>
              </a:ext>
            </a:extLst>
          </p:cNvPr>
          <p:cNvSpPr/>
          <p:nvPr/>
        </p:nvSpPr>
        <p:spPr>
          <a:xfrm>
            <a:off x="5109623" y="2662378"/>
            <a:ext cx="2214017" cy="2214017"/>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a:t>
            </a:r>
            <a:r>
              <a:rPr lang="en-US" altLang="zh-CN" dirty="0"/>
              <a:t>UML</a:t>
            </a:r>
            <a:r>
              <a:rPr lang="zh-CN" altLang="en-US" dirty="0"/>
              <a:t>模型</a:t>
            </a:r>
            <a:endParaRPr lang="en-US" altLang="zh-CN" dirty="0"/>
          </a:p>
          <a:p>
            <a:pPr algn="ctr"/>
            <a:r>
              <a:rPr lang="zh-CN" altLang="en-US" dirty="0"/>
              <a:t>可以</a:t>
            </a:r>
          </a:p>
        </p:txBody>
      </p:sp>
      <p:sp>
        <p:nvSpPr>
          <p:cNvPr id="41" name="文本框 40">
            <a:extLst>
              <a:ext uri="{FF2B5EF4-FFF2-40B4-BE49-F238E27FC236}">
                <a16:creationId xmlns="" xmlns:a16="http://schemas.microsoft.com/office/drawing/2014/main" id="{F039F396-5D25-8242-B224-CF45F1B3CE99}"/>
              </a:ext>
            </a:extLst>
          </p:cNvPr>
          <p:cNvSpPr txBox="1"/>
          <p:nvPr/>
        </p:nvSpPr>
        <p:spPr>
          <a:xfrm>
            <a:off x="2995245" y="4902833"/>
            <a:ext cx="156966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获得设计结果</a:t>
            </a:r>
          </a:p>
        </p:txBody>
      </p:sp>
    </p:spTree>
    <p:extLst>
      <p:ext uri="{BB962C8B-B14F-4D97-AF65-F5344CB8AC3E}">
        <p14:creationId xmlns:p14="http://schemas.microsoft.com/office/powerpoint/2010/main" val="185134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a:spLocks/>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a:extLst>
              <a:ext uri="{FF2B5EF4-FFF2-40B4-BE49-F238E27FC236}">
                <a16:creationId xmlns="" xmlns:a16="http://schemas.microsoft.com/office/drawing/2014/main" id="{E3FF51E2-CDF6-0B42-B383-CD5B94C8EF70}"/>
              </a:ext>
            </a:extLst>
          </p:cNvPr>
          <p:cNvGrpSpPr/>
          <p:nvPr/>
        </p:nvGrpSpPr>
        <p:grpSpPr>
          <a:xfrm>
            <a:off x="3652935" y="4721224"/>
            <a:ext cx="404813" cy="331788"/>
            <a:chOff x="5075237" y="5114003"/>
            <a:chExt cx="404813" cy="331788"/>
          </a:xfrm>
          <a:solidFill>
            <a:schemeClr val="bg1"/>
          </a:solidFill>
        </p:grpSpPr>
        <p:sp>
          <p:nvSpPr>
            <p:cNvPr id="38" name="Freeform 345">
              <a:extLst>
                <a:ext uri="{FF2B5EF4-FFF2-40B4-BE49-F238E27FC236}">
                  <a16:creationId xmlns="" xmlns:a16="http://schemas.microsoft.com/office/drawing/2014/main" id="{86BCF635-F7EA-D540-A4CD-6A53AC7084D2}"/>
                </a:ext>
              </a:extLst>
            </p:cNvPr>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46">
              <a:extLst>
                <a:ext uri="{FF2B5EF4-FFF2-40B4-BE49-F238E27FC236}">
                  <a16:creationId xmlns="" xmlns:a16="http://schemas.microsoft.com/office/drawing/2014/main" id="{79DB172C-4BDA-0A4F-B984-35880135DE6E}"/>
                </a:ext>
              </a:extLst>
            </p:cNvPr>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7">
              <a:extLst>
                <a:ext uri="{FF2B5EF4-FFF2-40B4-BE49-F238E27FC236}">
                  <a16:creationId xmlns="" xmlns:a16="http://schemas.microsoft.com/office/drawing/2014/main" id="{0F4FCE83-0239-274A-BE11-708FE7DC3209}"/>
                </a:ext>
              </a:extLst>
            </p:cNvPr>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48">
              <a:extLst>
                <a:ext uri="{FF2B5EF4-FFF2-40B4-BE49-F238E27FC236}">
                  <a16:creationId xmlns="" xmlns:a16="http://schemas.microsoft.com/office/drawing/2014/main" id="{86C1B032-46A4-9F4C-8262-A0C314CD6B0A}"/>
                </a:ext>
              </a:extLst>
            </p:cNvPr>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49">
              <a:extLst>
                <a:ext uri="{FF2B5EF4-FFF2-40B4-BE49-F238E27FC236}">
                  <a16:creationId xmlns="" xmlns:a16="http://schemas.microsoft.com/office/drawing/2014/main" id="{39923ED7-7E4B-8E4E-B3CB-E476749BCCF4}"/>
                </a:ext>
              </a:extLst>
            </p:cNvPr>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0">
              <a:extLst>
                <a:ext uri="{FF2B5EF4-FFF2-40B4-BE49-F238E27FC236}">
                  <a16:creationId xmlns="" xmlns:a16="http://schemas.microsoft.com/office/drawing/2014/main" id="{38617E65-A442-F242-967E-83FF8628BC0A}"/>
                </a:ext>
              </a:extLst>
            </p:cNvPr>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1972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itchFamily="2" charset="-122"/>
                <a:ea typeface="方正姚体" pitchFamily="2" charset="-122"/>
              </a:rPr>
              <a:t>UML</a:t>
            </a:r>
            <a:r>
              <a:rPr lang="zh-CN" altLang="en-US" sz="4800" dirty="0">
                <a:latin typeface="方正姚体" pitchFamily="2" charset="-122"/>
                <a:ea typeface="方正姚体" pitchFamily="2" charset="-122"/>
              </a:rPr>
              <a:t>工具</a:t>
            </a:r>
          </a:p>
        </p:txBody>
      </p:sp>
    </p:spTree>
    <p:extLst>
      <p:ext uri="{BB962C8B-B14F-4D97-AF65-F5344CB8AC3E}">
        <p14:creationId xmlns:p14="http://schemas.microsoft.com/office/powerpoint/2010/main" val="4172251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54ED688D-699E-4A5E-B933-5CF67A93B60E}"/>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F2A8193D-751C-4536-8EEA-961EB56916C2}"/>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17990B4A-4EBB-4032-97B2-481B44FB5113}"/>
              </a:ext>
            </a:extLst>
          </p:cNvPr>
          <p:cNvSpPr/>
          <p:nvPr/>
        </p:nvSpPr>
        <p:spPr>
          <a:xfrm>
            <a:off x="1385455" y="314138"/>
            <a:ext cx="188705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大工具介绍</a:t>
            </a:r>
          </a:p>
        </p:txBody>
      </p:sp>
      <p:sp>
        <p:nvSpPr>
          <p:cNvPr id="5" name="文本框 4">
            <a:extLst>
              <a:ext uri="{FF2B5EF4-FFF2-40B4-BE49-F238E27FC236}">
                <a16:creationId xmlns="" xmlns:a16="http://schemas.microsoft.com/office/drawing/2014/main" id="{12FF30AA-4638-4461-BBFE-DC0B25E3A2B7}"/>
              </a:ext>
            </a:extLst>
          </p:cNvPr>
          <p:cNvSpPr txBox="1"/>
          <p:nvPr/>
        </p:nvSpPr>
        <p:spPr>
          <a:xfrm>
            <a:off x="1226820" y="1535502"/>
            <a:ext cx="5381014" cy="923330"/>
          </a:xfrm>
          <a:prstGeom prst="rect">
            <a:avLst/>
          </a:prstGeom>
          <a:noFill/>
        </p:spPr>
        <p:txBody>
          <a:bodyPr wrap="square" rtlCol="0">
            <a:spAutoFit/>
          </a:bodyPr>
          <a:lstStyle/>
          <a:p>
            <a:r>
              <a:rPr lang="zh-CN" altLang="en-US" dirty="0"/>
              <a:t>面向对象的软件建模工具应对软件系统的模型进行可视化、构建和文档化。面向对象的软件建模工具应该具有以下功能。</a:t>
            </a:r>
          </a:p>
        </p:txBody>
      </p:sp>
      <p:sp>
        <p:nvSpPr>
          <p:cNvPr id="6" name="文本框 5">
            <a:extLst>
              <a:ext uri="{FF2B5EF4-FFF2-40B4-BE49-F238E27FC236}">
                <a16:creationId xmlns="" xmlns:a16="http://schemas.microsoft.com/office/drawing/2014/main" id="{1367F423-6D2B-445C-8841-921615E13B22}"/>
              </a:ext>
            </a:extLst>
          </p:cNvPr>
          <p:cNvSpPr txBox="1"/>
          <p:nvPr/>
        </p:nvSpPr>
        <p:spPr>
          <a:xfrm>
            <a:off x="5118653" y="3323548"/>
            <a:ext cx="1922321" cy="369332"/>
          </a:xfrm>
          <a:prstGeom prst="rect">
            <a:avLst/>
          </a:prstGeom>
          <a:noFill/>
        </p:spPr>
        <p:txBody>
          <a:bodyPr wrap="none" rtlCol="0">
            <a:spAutoFit/>
          </a:bodyPr>
          <a:lstStyle/>
          <a:p>
            <a:r>
              <a:rPr lang="zh-CN" altLang="en-US" dirty="0"/>
              <a:t>（</a:t>
            </a:r>
            <a:r>
              <a:rPr lang="en-US" altLang="zh-CN" dirty="0"/>
              <a:t>3</a:t>
            </a:r>
            <a:r>
              <a:rPr lang="zh-CN" altLang="en-US" dirty="0"/>
              <a:t>）一致性检查</a:t>
            </a:r>
          </a:p>
        </p:txBody>
      </p:sp>
      <p:sp>
        <p:nvSpPr>
          <p:cNvPr id="7" name="文本框 6">
            <a:extLst>
              <a:ext uri="{FF2B5EF4-FFF2-40B4-BE49-F238E27FC236}">
                <a16:creationId xmlns="" xmlns:a16="http://schemas.microsoft.com/office/drawing/2014/main" id="{19FAB1EB-79EB-4109-A8EA-1E1F06FA6695}"/>
              </a:ext>
            </a:extLst>
          </p:cNvPr>
          <p:cNvSpPr txBox="1"/>
          <p:nvPr/>
        </p:nvSpPr>
        <p:spPr>
          <a:xfrm>
            <a:off x="2719132" y="3258932"/>
            <a:ext cx="1229824" cy="369332"/>
          </a:xfrm>
          <a:prstGeom prst="rect">
            <a:avLst/>
          </a:prstGeom>
          <a:noFill/>
        </p:spPr>
        <p:txBody>
          <a:bodyPr wrap="none" rtlCol="0">
            <a:spAutoFit/>
          </a:bodyPr>
          <a:lstStyle/>
          <a:p>
            <a:r>
              <a:rPr lang="zh-CN" altLang="en-US" dirty="0"/>
              <a:t>（</a:t>
            </a:r>
            <a:r>
              <a:rPr lang="en-US" altLang="zh-CN" dirty="0"/>
              <a:t>2</a:t>
            </a:r>
            <a:r>
              <a:rPr lang="zh-CN" altLang="en-US" dirty="0"/>
              <a:t>）存储</a:t>
            </a:r>
          </a:p>
        </p:txBody>
      </p:sp>
      <p:sp>
        <p:nvSpPr>
          <p:cNvPr id="8" name="文本框 7">
            <a:extLst>
              <a:ext uri="{FF2B5EF4-FFF2-40B4-BE49-F238E27FC236}">
                <a16:creationId xmlns="" xmlns:a16="http://schemas.microsoft.com/office/drawing/2014/main" id="{42AB80C4-4CBF-4B28-830B-7AF3FE4C026E}"/>
              </a:ext>
            </a:extLst>
          </p:cNvPr>
          <p:cNvSpPr txBox="1"/>
          <p:nvPr/>
        </p:nvSpPr>
        <p:spPr>
          <a:xfrm>
            <a:off x="2687503" y="4561302"/>
            <a:ext cx="3624710" cy="369332"/>
          </a:xfrm>
          <a:prstGeom prst="rect">
            <a:avLst/>
          </a:prstGeom>
          <a:noFill/>
        </p:spPr>
        <p:txBody>
          <a:bodyPr wrap="none" rtlCol="0">
            <a:spAutoFit/>
          </a:bodyPr>
          <a:lstStyle/>
          <a:p>
            <a:r>
              <a:rPr lang="zh-CN" altLang="en-US" dirty="0"/>
              <a:t>（</a:t>
            </a:r>
            <a:r>
              <a:rPr lang="en-US" altLang="zh-CN" dirty="0"/>
              <a:t>10</a:t>
            </a:r>
            <a:r>
              <a:rPr lang="zh-CN" altLang="en-US" dirty="0"/>
              <a:t>）支持多种抽象层和开发过程</a:t>
            </a:r>
          </a:p>
        </p:txBody>
      </p:sp>
      <p:sp>
        <p:nvSpPr>
          <p:cNvPr id="9" name="文本框 8">
            <a:extLst>
              <a:ext uri="{FF2B5EF4-FFF2-40B4-BE49-F238E27FC236}">
                <a16:creationId xmlns="" xmlns:a16="http://schemas.microsoft.com/office/drawing/2014/main" id="{20FC334A-7EF4-4424-A4F5-11E8CD97C4FD}"/>
              </a:ext>
            </a:extLst>
          </p:cNvPr>
          <p:cNvSpPr txBox="1"/>
          <p:nvPr/>
        </p:nvSpPr>
        <p:spPr>
          <a:xfrm>
            <a:off x="985222" y="4535588"/>
            <a:ext cx="1229824" cy="369332"/>
          </a:xfrm>
          <a:prstGeom prst="rect">
            <a:avLst/>
          </a:prstGeom>
          <a:noFill/>
        </p:spPr>
        <p:txBody>
          <a:bodyPr wrap="none" rtlCol="0">
            <a:spAutoFit/>
          </a:bodyPr>
          <a:lstStyle/>
          <a:p>
            <a:r>
              <a:rPr lang="zh-CN" altLang="en-US" dirty="0"/>
              <a:t>（</a:t>
            </a:r>
            <a:r>
              <a:rPr lang="en-US" altLang="zh-CN" dirty="0"/>
              <a:t>9</a:t>
            </a:r>
            <a:r>
              <a:rPr lang="zh-CN" altLang="en-US" dirty="0"/>
              <a:t>）集成</a:t>
            </a:r>
          </a:p>
        </p:txBody>
      </p:sp>
      <p:sp>
        <p:nvSpPr>
          <p:cNvPr id="10" name="文本框 9">
            <a:extLst>
              <a:ext uri="{FF2B5EF4-FFF2-40B4-BE49-F238E27FC236}">
                <a16:creationId xmlns="" xmlns:a16="http://schemas.microsoft.com/office/drawing/2014/main" id="{C8772DB2-0CD7-4A9A-8C18-10ADED5873CA}"/>
              </a:ext>
            </a:extLst>
          </p:cNvPr>
          <p:cNvSpPr txBox="1"/>
          <p:nvPr/>
        </p:nvSpPr>
        <p:spPr>
          <a:xfrm>
            <a:off x="5118653" y="3870055"/>
            <a:ext cx="1691489" cy="369332"/>
          </a:xfrm>
          <a:prstGeom prst="rect">
            <a:avLst/>
          </a:prstGeom>
          <a:noFill/>
        </p:spPr>
        <p:txBody>
          <a:bodyPr wrap="none" rtlCol="0">
            <a:spAutoFit/>
          </a:bodyPr>
          <a:lstStyle/>
          <a:p>
            <a:r>
              <a:rPr lang="zh-CN" altLang="en-US" dirty="0"/>
              <a:t>（</a:t>
            </a:r>
            <a:r>
              <a:rPr lang="en-US" altLang="zh-CN" dirty="0"/>
              <a:t>7</a:t>
            </a:r>
            <a:r>
              <a:rPr lang="zh-CN" altLang="en-US" dirty="0"/>
              <a:t>）代码生成</a:t>
            </a:r>
          </a:p>
        </p:txBody>
      </p:sp>
      <p:sp>
        <p:nvSpPr>
          <p:cNvPr id="11" name="文本框 10">
            <a:extLst>
              <a:ext uri="{FF2B5EF4-FFF2-40B4-BE49-F238E27FC236}">
                <a16:creationId xmlns="" xmlns:a16="http://schemas.microsoft.com/office/drawing/2014/main" id="{0F62FA8D-0B6B-4D4B-87DE-B7311167F49E}"/>
              </a:ext>
            </a:extLst>
          </p:cNvPr>
          <p:cNvSpPr txBox="1"/>
          <p:nvPr/>
        </p:nvSpPr>
        <p:spPr>
          <a:xfrm>
            <a:off x="2719132" y="3867650"/>
            <a:ext cx="1691489" cy="369332"/>
          </a:xfrm>
          <a:prstGeom prst="rect">
            <a:avLst/>
          </a:prstGeom>
          <a:noFill/>
        </p:spPr>
        <p:txBody>
          <a:bodyPr wrap="none" rtlCol="0">
            <a:spAutoFit/>
          </a:bodyPr>
          <a:lstStyle/>
          <a:p>
            <a:r>
              <a:rPr lang="zh-CN" altLang="en-US" dirty="0"/>
              <a:t>（</a:t>
            </a:r>
            <a:r>
              <a:rPr lang="en-US" altLang="zh-CN" dirty="0"/>
              <a:t>6</a:t>
            </a:r>
            <a:r>
              <a:rPr lang="zh-CN" altLang="en-US" dirty="0"/>
              <a:t>）写作支持</a:t>
            </a:r>
          </a:p>
        </p:txBody>
      </p:sp>
      <p:sp>
        <p:nvSpPr>
          <p:cNvPr id="12" name="文本框 11">
            <a:extLst>
              <a:ext uri="{FF2B5EF4-FFF2-40B4-BE49-F238E27FC236}">
                <a16:creationId xmlns="" xmlns:a16="http://schemas.microsoft.com/office/drawing/2014/main" id="{0F1DA3E5-BE4D-4B37-A728-2986AB00A043}"/>
              </a:ext>
            </a:extLst>
          </p:cNvPr>
          <p:cNvSpPr txBox="1"/>
          <p:nvPr/>
        </p:nvSpPr>
        <p:spPr>
          <a:xfrm>
            <a:off x="1009290" y="3870055"/>
            <a:ext cx="1229824" cy="369332"/>
          </a:xfrm>
          <a:prstGeom prst="rect">
            <a:avLst/>
          </a:prstGeom>
          <a:noFill/>
        </p:spPr>
        <p:txBody>
          <a:bodyPr wrap="none" rtlCol="0">
            <a:spAutoFit/>
          </a:bodyPr>
          <a:lstStyle/>
          <a:p>
            <a:r>
              <a:rPr lang="zh-CN" altLang="en-US" dirty="0"/>
              <a:t>（</a:t>
            </a:r>
            <a:r>
              <a:rPr lang="en-US" altLang="zh-CN" dirty="0"/>
              <a:t>5</a:t>
            </a:r>
            <a:r>
              <a:rPr lang="zh-CN" altLang="en-US" dirty="0"/>
              <a:t>）导航</a:t>
            </a:r>
          </a:p>
        </p:txBody>
      </p:sp>
      <p:sp>
        <p:nvSpPr>
          <p:cNvPr id="13" name="文本框 12">
            <a:extLst>
              <a:ext uri="{FF2B5EF4-FFF2-40B4-BE49-F238E27FC236}">
                <a16:creationId xmlns="" xmlns:a16="http://schemas.microsoft.com/office/drawing/2014/main" id="{435F96C1-E615-442B-B5CF-B2B6ABD56B57}"/>
              </a:ext>
            </a:extLst>
          </p:cNvPr>
          <p:cNvSpPr txBox="1"/>
          <p:nvPr/>
        </p:nvSpPr>
        <p:spPr>
          <a:xfrm>
            <a:off x="8695426" y="4561302"/>
            <a:ext cx="1813317" cy="369332"/>
          </a:xfrm>
          <a:prstGeom prst="rect">
            <a:avLst/>
          </a:prstGeom>
          <a:noFill/>
        </p:spPr>
        <p:txBody>
          <a:bodyPr wrap="none" rtlCol="0">
            <a:spAutoFit/>
          </a:bodyPr>
          <a:lstStyle/>
          <a:p>
            <a:r>
              <a:rPr lang="zh-CN" altLang="en-US" dirty="0"/>
              <a:t>（</a:t>
            </a:r>
            <a:r>
              <a:rPr lang="en-US" altLang="zh-CN" dirty="0"/>
              <a:t>12</a:t>
            </a:r>
            <a:r>
              <a:rPr lang="zh-CN" altLang="en-US" dirty="0"/>
              <a:t>）脚本编程</a:t>
            </a:r>
          </a:p>
        </p:txBody>
      </p:sp>
      <p:sp>
        <p:nvSpPr>
          <p:cNvPr id="14" name="文本框 13">
            <a:extLst>
              <a:ext uri="{FF2B5EF4-FFF2-40B4-BE49-F238E27FC236}">
                <a16:creationId xmlns="" xmlns:a16="http://schemas.microsoft.com/office/drawing/2014/main" id="{22D19A81-1B6B-47E1-9F60-9413038B76C2}"/>
              </a:ext>
            </a:extLst>
          </p:cNvPr>
          <p:cNvSpPr txBox="1"/>
          <p:nvPr/>
        </p:nvSpPr>
        <p:spPr>
          <a:xfrm>
            <a:off x="7396061" y="3866616"/>
            <a:ext cx="1691489" cy="369332"/>
          </a:xfrm>
          <a:prstGeom prst="rect">
            <a:avLst/>
          </a:prstGeom>
          <a:noFill/>
        </p:spPr>
        <p:txBody>
          <a:bodyPr wrap="none" rtlCol="0">
            <a:spAutoFit/>
          </a:bodyPr>
          <a:lstStyle/>
          <a:p>
            <a:r>
              <a:rPr lang="zh-CN" altLang="en-US" dirty="0"/>
              <a:t>（</a:t>
            </a:r>
            <a:r>
              <a:rPr lang="en-US" altLang="zh-CN" dirty="0"/>
              <a:t>8</a:t>
            </a:r>
            <a:r>
              <a:rPr lang="zh-CN" altLang="en-US" dirty="0"/>
              <a:t>）逆向项目</a:t>
            </a:r>
          </a:p>
        </p:txBody>
      </p:sp>
      <p:sp>
        <p:nvSpPr>
          <p:cNvPr id="15" name="文本框 14">
            <a:extLst>
              <a:ext uri="{FF2B5EF4-FFF2-40B4-BE49-F238E27FC236}">
                <a16:creationId xmlns="" xmlns:a16="http://schemas.microsoft.com/office/drawing/2014/main" id="{4898143E-DFC8-4C7B-BCC7-A972E730C25F}"/>
              </a:ext>
            </a:extLst>
          </p:cNvPr>
          <p:cNvSpPr txBox="1"/>
          <p:nvPr/>
        </p:nvSpPr>
        <p:spPr>
          <a:xfrm>
            <a:off x="1009290" y="3312544"/>
            <a:ext cx="1229824" cy="369332"/>
          </a:xfrm>
          <a:prstGeom prst="rect">
            <a:avLst/>
          </a:prstGeom>
          <a:noFill/>
        </p:spPr>
        <p:txBody>
          <a:bodyPr wrap="none" rtlCol="0">
            <a:spAutoFit/>
          </a:bodyPr>
          <a:lstStyle/>
          <a:p>
            <a:r>
              <a:rPr lang="zh-CN" altLang="en-US" dirty="0"/>
              <a:t>（</a:t>
            </a:r>
            <a:r>
              <a:rPr lang="en-US" altLang="zh-CN" dirty="0"/>
              <a:t>1</a:t>
            </a:r>
            <a:r>
              <a:rPr lang="zh-CN" altLang="en-US" dirty="0"/>
              <a:t>）绘图</a:t>
            </a:r>
          </a:p>
        </p:txBody>
      </p:sp>
      <p:sp>
        <p:nvSpPr>
          <p:cNvPr id="16" name="文本框 15">
            <a:extLst>
              <a:ext uri="{FF2B5EF4-FFF2-40B4-BE49-F238E27FC236}">
                <a16:creationId xmlns="" xmlns:a16="http://schemas.microsoft.com/office/drawing/2014/main" id="{4E2C9ACD-5D90-449C-B374-90C2FDE9018F}"/>
              </a:ext>
            </a:extLst>
          </p:cNvPr>
          <p:cNvSpPr txBox="1"/>
          <p:nvPr/>
        </p:nvSpPr>
        <p:spPr>
          <a:xfrm>
            <a:off x="6428489" y="4561302"/>
            <a:ext cx="1813317" cy="369332"/>
          </a:xfrm>
          <a:prstGeom prst="rect">
            <a:avLst/>
          </a:prstGeom>
          <a:noFill/>
        </p:spPr>
        <p:txBody>
          <a:bodyPr wrap="none" rtlCol="0">
            <a:spAutoFit/>
          </a:bodyPr>
          <a:lstStyle/>
          <a:p>
            <a:r>
              <a:rPr lang="zh-CN" altLang="en-US" dirty="0"/>
              <a:t>（</a:t>
            </a:r>
            <a:r>
              <a:rPr lang="en-US" altLang="zh-CN" dirty="0"/>
              <a:t>11</a:t>
            </a:r>
            <a:r>
              <a:rPr lang="zh-CN" altLang="en-US" dirty="0"/>
              <a:t>）文档生成</a:t>
            </a:r>
          </a:p>
        </p:txBody>
      </p:sp>
      <p:sp>
        <p:nvSpPr>
          <p:cNvPr id="17" name="文本框 16">
            <a:extLst>
              <a:ext uri="{FF2B5EF4-FFF2-40B4-BE49-F238E27FC236}">
                <a16:creationId xmlns="" xmlns:a16="http://schemas.microsoft.com/office/drawing/2014/main" id="{86EE007B-B9BF-46FF-880E-A1487667A294}"/>
              </a:ext>
            </a:extLst>
          </p:cNvPr>
          <p:cNvSpPr txBox="1"/>
          <p:nvPr/>
        </p:nvSpPr>
        <p:spPr>
          <a:xfrm>
            <a:off x="7396061" y="3332175"/>
            <a:ext cx="2383986" cy="369332"/>
          </a:xfrm>
          <a:prstGeom prst="rect">
            <a:avLst/>
          </a:prstGeom>
          <a:noFill/>
        </p:spPr>
        <p:txBody>
          <a:bodyPr wrap="none" rtlCol="0">
            <a:spAutoFit/>
          </a:bodyPr>
          <a:lstStyle/>
          <a:p>
            <a:r>
              <a:rPr lang="zh-CN" altLang="en-US" dirty="0"/>
              <a:t>（</a:t>
            </a:r>
            <a:r>
              <a:rPr lang="en-US" altLang="zh-CN" dirty="0"/>
              <a:t>4</a:t>
            </a:r>
            <a:r>
              <a:rPr lang="zh-CN" altLang="en-US" dirty="0"/>
              <a:t>）对模型进行组织</a:t>
            </a:r>
          </a:p>
        </p:txBody>
      </p:sp>
    </p:spTree>
    <p:extLst>
      <p:ext uri="{BB962C8B-B14F-4D97-AF65-F5344CB8AC3E}">
        <p14:creationId xmlns:p14="http://schemas.microsoft.com/office/powerpoint/2010/main" val="614100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5736</Words>
  <Application>Microsoft Office PowerPoint</Application>
  <PresentationFormat>自定义</PresentationFormat>
  <Paragraphs>473</Paragraphs>
  <Slides>53</Slides>
  <Notes>13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53</vt:i4>
      </vt:variant>
    </vt:vector>
  </HeadingPairs>
  <TitlesOfParts>
    <vt:vector size="70" baseType="lpstr">
      <vt:lpstr>Arial</vt:lpstr>
      <vt:lpstr>宋体</vt:lpstr>
      <vt:lpstr>Verdana</vt:lpstr>
      <vt:lpstr>黑体</vt:lpstr>
      <vt:lpstr>Gotham Rounded Medium</vt:lpstr>
      <vt:lpstr>Wingdings</vt:lpstr>
      <vt:lpstr>等线</vt:lpstr>
      <vt:lpstr>-apple-system</vt:lpstr>
      <vt:lpstr>PingFang SC</vt:lpstr>
      <vt:lpstr>Adobe 仿宋 Std R</vt:lpstr>
      <vt:lpstr>方正姚体</vt:lpstr>
      <vt:lpstr>Calibri</vt:lpstr>
      <vt:lpstr>Futura Bk BT</vt:lpstr>
      <vt:lpstr>等线 Light</vt:lpstr>
      <vt:lpstr>ＭＳ Ｐゴシック</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asus</cp:lastModifiedBy>
  <cp:revision>52</cp:revision>
  <dcterms:created xsi:type="dcterms:W3CDTF">2016-01-19T08:46:18Z</dcterms:created>
  <dcterms:modified xsi:type="dcterms:W3CDTF">2018-10-14T04:20:30Z</dcterms:modified>
</cp:coreProperties>
</file>