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2" r:id="rId2"/>
    <p:sldId id="265" r:id="rId3"/>
    <p:sldId id="267" r:id="rId4"/>
    <p:sldId id="269" r:id="rId5"/>
    <p:sldId id="278" r:id="rId6"/>
    <p:sldId id="297" r:id="rId7"/>
    <p:sldId id="298" r:id="rId8"/>
    <p:sldId id="285" r:id="rId9"/>
    <p:sldId id="300" r:id="rId10"/>
    <p:sldId id="305" r:id="rId11"/>
    <p:sldId id="306" r:id="rId12"/>
    <p:sldId id="307" r:id="rId13"/>
    <p:sldId id="302" r:id="rId14"/>
    <p:sldId id="289" r:id="rId15"/>
    <p:sldId id="299" r:id="rId16"/>
    <p:sldId id="290" r:id="rId17"/>
    <p:sldId id="303" r:id="rId18"/>
    <p:sldId id="293" r:id="rId19"/>
    <p:sldId id="304" r:id="rId20"/>
    <p:sldId id="301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4241" userDrawn="1">
          <p15:clr>
            <a:srgbClr val="A4A3A4"/>
          </p15:clr>
        </p15:guide>
        <p15:guide id="3" pos="567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F65"/>
    <a:srgbClr val="287184"/>
    <a:srgbClr val="89A67A"/>
    <a:srgbClr val="E49B35"/>
    <a:srgbClr val="508799"/>
    <a:srgbClr val="ED7167"/>
    <a:srgbClr val="ED6E64"/>
    <a:srgbClr val="D57053"/>
    <a:srgbClr val="EBCEBC"/>
    <a:srgbClr val="EBD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4" autoAdjust="0"/>
    <p:restoredTop sz="72435" autoAdjust="0"/>
  </p:normalViewPr>
  <p:slideViewPr>
    <p:cSldViewPr snapToGrid="0">
      <p:cViewPr varScale="1">
        <p:scale>
          <a:sx n="63" d="100"/>
          <a:sy n="63" d="100"/>
        </p:scale>
        <p:origin x="1056" y="54"/>
      </p:cViewPr>
      <p:guideLst>
        <p:guide orient="horz" pos="3566"/>
        <p:guide pos="4241"/>
        <p:guide pos="567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09EEF-0C02-4420-AC47-7F5BC71A16A2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03347-D6A0-41CD-9D42-0A516F4CE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5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面向评审表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41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12.	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需求计划中是否包含了项目计划的必要子计划？比如：风险、人力资源、预算等等</a:t>
            </a: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79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17"/>
              <a:tabLst/>
              <a:defRPr/>
            </a:pP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是否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制订了风险子计划？是否对每个已经识别的风险给出了应措施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这里只简要列举若干风险，具体在需求</a:t>
            </a:r>
            <a:r>
              <a:rPr lang="zh-CN" altLang="en-US" sz="1050" kern="10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工程项目计划中</a:t>
            </a: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9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18.	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是否对项目整体和每项任务给出了的预算？是否合理？</a:t>
            </a: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71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19.	</a:t>
            </a:r>
            <a:r>
              <a:rPr lang="zh-CN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对当前阶段的里程碑评审，是否为每个组员的绩效进行了有效评价？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8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因为图片过大，所以可以在外部打开</a:t>
            </a: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9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因为图片过大，所以可以在外部打开</a:t>
            </a: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7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是否采用了配置管理工具进行文档的版本管理？是否开辟不同的工作空间？效果如何？</a:t>
            </a: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4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是否采用了配置管理工具进行文档的版本管理？是否开辟不同的工作空间？效果如何？</a:t>
            </a: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8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是否采用了配置管理工具进行文档的版本管理？是否开辟不同的工作空间？效果如何？</a:t>
            </a: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8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8.	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需求工程项目计划中是否明确的给每个组员分配了任务？分配是否合理？</a:t>
            </a:r>
            <a:endParaRPr lang="zh-CN" altLang="zh-CN" sz="105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9.	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是否采用了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Project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工具绘制了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GANTT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图？是否准确？在相应的网络图中，是否明确了里程碑？</a:t>
            </a:r>
            <a:endParaRPr lang="zh-CN" altLang="zh-CN" sz="105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13.	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是否为计划中的每项任务预估了预期完成时间？是否合理？是否可以进一步分解？</a:t>
            </a:r>
            <a:endParaRPr lang="zh-CN" altLang="zh-CN" sz="105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15.	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是否对每个组员进行了合理分工？为计划中的每项任务数指定了负责人？</a:t>
            </a:r>
            <a:endParaRPr lang="zh-CN" altLang="zh-CN" sz="105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16.	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是否有资源分配不平均或人员过载的情况？为什么？</a:t>
            </a:r>
            <a:endParaRPr lang="zh-CN" altLang="zh-CN" sz="105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详细</a:t>
            </a:r>
            <a:r>
              <a:rPr lang="en-US" altLang="zh-CN" dirty="0" smtClean="0"/>
              <a:t>GANT)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7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10.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需求工程项目计划中是否明确了项目的组织结构？是否给出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OBS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图？</a:t>
            </a: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4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11.	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需求工程项目计划中是否进行了项目干系人分析？列出全部的联系方式？</a:t>
            </a:r>
            <a:endParaRPr lang="zh-CN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 smtClean="0"/>
              <a:t>这里简要描述了项目执行过程中可能会遇到的干系人。具体请参考需求工程项目计划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3347-D6A0-41CD-9D42-0A516F4CEE1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1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8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9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8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1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4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7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7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B5436C-8D27-4C6F-B516-5C0D8B3C917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7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houhl@zucc.edu.cn" TargetMode="External"/><Relationship Id="rId4" Type="http://schemas.openxmlformats.org/officeDocument/2006/relationships/hyperlink" Target="mailto:yangc@zucc.edu.cn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aike.baidu.com/item/%E8%B4%A8%E9%87%8F/1236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yangc@zucc.edu.c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houhl@zucc.edu.c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1088925" y="2464990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1088924" y="3758707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179954" y="2570111"/>
            <a:ext cx="8964046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4" name="TextBox 40"/>
          <p:cNvSpPr txBox="1"/>
          <p:nvPr/>
        </p:nvSpPr>
        <p:spPr>
          <a:xfrm>
            <a:off x="624560" y="1186471"/>
            <a:ext cx="23206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719500" y="2812328"/>
            <a:ext cx="788495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需求工程项目计划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8085" y="4060664"/>
            <a:ext cx="385394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G01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组长：胡子阳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组员：陈哲凡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何圳青 徐洁岑 吴苏琪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7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配置管理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9AE11EF-5644-4415-B405-88968B45B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29" y="2665851"/>
            <a:ext cx="3947920" cy="35146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1CD66D4-E576-438D-A0CB-EE80365F80DE}"/>
              </a:ext>
            </a:extLst>
          </p:cNvPr>
          <p:cNvSpPr/>
          <p:nvPr/>
        </p:nvSpPr>
        <p:spPr>
          <a:xfrm>
            <a:off x="597429" y="1919986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受控文档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26C90B-5B6D-40CE-AB3D-10CAF433D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98" y="2665851"/>
            <a:ext cx="3053461" cy="350750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22FEA50-E5C2-4352-9046-E0A5FB692A28}"/>
              </a:ext>
            </a:extLst>
          </p:cNvPr>
          <p:cNvSpPr/>
          <p:nvPr/>
        </p:nvSpPr>
        <p:spPr>
          <a:xfrm>
            <a:off x="4674054" y="1941666"/>
            <a:ext cx="31854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非受控文档（个人工作空间）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配置管理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97D8E6-0C9D-4177-BA4F-1A6B65C57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30274"/>
              </p:ext>
            </p:extLst>
          </p:nvPr>
        </p:nvGraphicFramePr>
        <p:xfrm>
          <a:off x="278016" y="1537565"/>
          <a:ext cx="8007003" cy="489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679">
                  <a:extLst>
                    <a:ext uri="{9D8B030D-6E8A-4147-A177-3AD203B41FA5}">
                      <a16:colId xmlns:a16="http://schemas.microsoft.com/office/drawing/2014/main" val="1798186769"/>
                    </a:ext>
                  </a:extLst>
                </a:gridCol>
                <a:gridCol w="853773">
                  <a:extLst>
                    <a:ext uri="{9D8B030D-6E8A-4147-A177-3AD203B41FA5}">
                      <a16:colId xmlns:a16="http://schemas.microsoft.com/office/drawing/2014/main" val="2943357227"/>
                    </a:ext>
                  </a:extLst>
                </a:gridCol>
                <a:gridCol w="762475">
                  <a:extLst>
                    <a:ext uri="{9D8B030D-6E8A-4147-A177-3AD203B41FA5}">
                      <a16:colId xmlns:a16="http://schemas.microsoft.com/office/drawing/2014/main" val="2332009133"/>
                    </a:ext>
                  </a:extLst>
                </a:gridCol>
                <a:gridCol w="1564079">
                  <a:extLst>
                    <a:ext uri="{9D8B030D-6E8A-4147-A177-3AD203B41FA5}">
                      <a16:colId xmlns:a16="http://schemas.microsoft.com/office/drawing/2014/main" val="1189265867"/>
                    </a:ext>
                  </a:extLst>
                </a:gridCol>
                <a:gridCol w="1133681">
                  <a:extLst>
                    <a:ext uri="{9D8B030D-6E8A-4147-A177-3AD203B41FA5}">
                      <a16:colId xmlns:a16="http://schemas.microsoft.com/office/drawing/2014/main" val="2384033497"/>
                    </a:ext>
                  </a:extLst>
                </a:gridCol>
                <a:gridCol w="2560316">
                  <a:extLst>
                    <a:ext uri="{9D8B030D-6E8A-4147-A177-3AD203B41FA5}">
                      <a16:colId xmlns:a16="http://schemas.microsoft.com/office/drawing/2014/main" val="2001280241"/>
                    </a:ext>
                  </a:extLst>
                </a:gridCol>
              </a:tblGrid>
              <a:tr h="2684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场景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权限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操作分支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所在目录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上传注释示例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准备工作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196743244"/>
                  </a:ext>
                </a:extLst>
              </a:tr>
              <a:tr h="5369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提交个人作业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项目组所有成员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master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非受控文件</a:t>
                      </a:r>
                      <a:r>
                        <a:rPr lang="en-US" sz="1100" kern="0">
                          <a:effectLst/>
                        </a:rPr>
                        <a:t>/0x-</a:t>
                      </a:r>
                      <a:r>
                        <a:rPr lang="zh-CN" sz="1100" kern="0">
                          <a:effectLst/>
                        </a:rPr>
                        <a:t>组员名（如</a:t>
                      </a:r>
                      <a:r>
                        <a:rPr lang="en-US" sz="1100" kern="0">
                          <a:effectLst/>
                        </a:rPr>
                        <a:t>01-</a:t>
                      </a:r>
                      <a:r>
                        <a:rPr lang="zh-CN" sz="1100" kern="0">
                          <a:effectLst/>
                        </a:rPr>
                        <a:t>胡子阳）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[1-</a:t>
                      </a:r>
                      <a:r>
                        <a:rPr lang="zh-CN" sz="1100" kern="0">
                          <a:effectLst/>
                        </a:rPr>
                        <a:t>陈哲凡</a:t>
                      </a:r>
                      <a:r>
                        <a:rPr lang="en-US" sz="1100" kern="0">
                          <a:effectLst/>
                        </a:rPr>
                        <a:t>]</a:t>
                      </a:r>
                      <a:r>
                        <a:rPr lang="zh-CN" sz="1100" kern="0">
                          <a:effectLst/>
                        </a:rPr>
                        <a:t>提交个人作业《人月神话》读后感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在提交前拉取远端的最新</a:t>
                      </a:r>
                      <a:r>
                        <a:rPr lang="en-US" sz="1100" kern="0" dirty="0">
                          <a:effectLst/>
                        </a:rPr>
                        <a:t>master</a:t>
                      </a:r>
                      <a:r>
                        <a:rPr lang="zh-CN" sz="1100" kern="0" dirty="0">
                          <a:effectLst/>
                        </a:rPr>
                        <a:t>，并以此为基础再提交。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2573533617"/>
                  </a:ext>
                </a:extLst>
              </a:tr>
              <a:tr h="9397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协同编写某文档的</a:t>
                      </a:r>
                      <a:r>
                        <a:rPr lang="en-US" sz="1100" kern="0">
                          <a:effectLst/>
                        </a:rPr>
                        <a:t>0.1.0</a:t>
                      </a:r>
                      <a:r>
                        <a:rPr lang="zh-CN" sz="1100" kern="0">
                          <a:effectLst/>
                        </a:rPr>
                        <a:t>版本，提交个人所负责的工作成果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项目组所有成员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默认为</a:t>
                      </a:r>
                      <a:r>
                        <a:rPr lang="en-US" sz="1100" kern="0" dirty="0">
                          <a:effectLst/>
                        </a:rPr>
                        <a:t>master</a:t>
                      </a:r>
                      <a:r>
                        <a:rPr lang="zh-CN" sz="1100" kern="0" dirty="0">
                          <a:effectLst/>
                        </a:rPr>
                        <a:t>，或配置管理员指定的其他分支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非受控文件</a:t>
                      </a:r>
                      <a:r>
                        <a:rPr lang="en-US" sz="1100" kern="0">
                          <a:effectLst/>
                        </a:rPr>
                        <a:t>/0x-</a:t>
                      </a:r>
                      <a:r>
                        <a:rPr lang="zh-CN" sz="1100" kern="0">
                          <a:effectLst/>
                        </a:rPr>
                        <a:t>组员名（如</a:t>
                      </a:r>
                      <a:r>
                        <a:rPr lang="en-US" sz="1100" kern="0">
                          <a:effectLst/>
                        </a:rPr>
                        <a:t>01-</a:t>
                      </a:r>
                      <a:r>
                        <a:rPr lang="zh-CN" sz="1100" kern="0">
                          <a:effectLst/>
                        </a:rPr>
                        <a:t>胡子阳）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[2-</a:t>
                      </a:r>
                      <a:r>
                        <a:rPr lang="zh-CN" sz="1100" kern="0" dirty="0">
                          <a:effectLst/>
                        </a:rPr>
                        <a:t>陈哲凡</a:t>
                      </a:r>
                      <a:r>
                        <a:rPr lang="en-US" sz="1100" kern="0" dirty="0">
                          <a:effectLst/>
                        </a:rPr>
                        <a:t>]</a:t>
                      </a:r>
                      <a:r>
                        <a:rPr lang="zh-CN" sz="1100" kern="0" dirty="0">
                          <a:effectLst/>
                        </a:rPr>
                        <a:t>提交《项目总体计划》</a:t>
                      </a:r>
                      <a:r>
                        <a:rPr lang="en-US" sz="1100" kern="0" dirty="0">
                          <a:effectLst/>
                        </a:rPr>
                        <a:t>[v0.1.0]</a:t>
                      </a:r>
                      <a:r>
                        <a:rPr lang="zh-CN" sz="1100" kern="0" dirty="0">
                          <a:effectLst/>
                        </a:rPr>
                        <a:t>版本的</a:t>
                      </a:r>
                      <a:r>
                        <a:rPr lang="en-US" sz="1100" kern="0" dirty="0">
                          <a:effectLst/>
                        </a:rPr>
                        <a:t>1</a:t>
                      </a:r>
                      <a:r>
                        <a:rPr lang="zh-CN" sz="1100" kern="0" dirty="0">
                          <a:effectLst/>
                        </a:rPr>
                        <a:t>、引言部分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在提交前拉取远端的最新分支，并以此为基础再提交，并在文档后“加下划线自己的名字简写”如“</a:t>
                      </a:r>
                      <a:r>
                        <a:rPr lang="en-US" sz="1100" kern="0">
                          <a:effectLst/>
                        </a:rPr>
                        <a:t>PRD-2017-G01</a:t>
                      </a:r>
                      <a:r>
                        <a:rPr lang="zh-CN" sz="1100" kern="0">
                          <a:effectLst/>
                        </a:rPr>
                        <a:t>《项目总体计划》</a:t>
                      </a:r>
                      <a:r>
                        <a:rPr lang="en-US" sz="1100" kern="0">
                          <a:effectLst/>
                        </a:rPr>
                        <a:t>_czf</a:t>
                      </a:r>
                      <a:r>
                        <a:rPr lang="zh-CN" sz="1100" kern="0">
                          <a:effectLst/>
                        </a:rPr>
                        <a:t>”。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014721826"/>
                  </a:ext>
                </a:extLst>
              </a:tr>
              <a:tr h="5369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提交由一个人负责的文件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项目组所有成员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master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受控文件对应阶段文件夹，如受控文档</a:t>
                      </a:r>
                      <a:r>
                        <a:rPr lang="en-US" sz="1100" kern="0">
                          <a:effectLst/>
                        </a:rPr>
                        <a:t>/01-</a:t>
                      </a:r>
                      <a:r>
                        <a:rPr lang="zh-CN" sz="1100" kern="0">
                          <a:effectLst/>
                        </a:rPr>
                        <a:t>项目可行性报告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[3-</a:t>
                      </a:r>
                      <a:r>
                        <a:rPr lang="zh-CN" sz="1100" kern="0">
                          <a:effectLst/>
                        </a:rPr>
                        <a:t>吴苏琪</a:t>
                      </a:r>
                      <a:r>
                        <a:rPr lang="en-US" sz="1100" kern="0">
                          <a:effectLst/>
                        </a:rPr>
                        <a:t>]</a:t>
                      </a:r>
                      <a:r>
                        <a:rPr lang="zh-CN" sz="1100" kern="0">
                          <a:effectLst/>
                        </a:rPr>
                        <a:t>提交</a:t>
                      </a:r>
                      <a:r>
                        <a:rPr lang="en-US" sz="1100" kern="0">
                          <a:effectLst/>
                        </a:rPr>
                        <a:t>OBS</a:t>
                      </a:r>
                      <a:r>
                        <a:rPr lang="zh-CN" sz="1100" kern="0">
                          <a:effectLst/>
                        </a:rPr>
                        <a:t>图</a:t>
                      </a:r>
                      <a:r>
                        <a:rPr lang="en-US" sz="1100" kern="0">
                          <a:effectLst/>
                        </a:rPr>
                        <a:t>[v0.1.0]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在提交前拉取远端的最新</a:t>
                      </a:r>
                      <a:r>
                        <a:rPr lang="en-US" sz="1100" kern="0">
                          <a:effectLst/>
                        </a:rPr>
                        <a:t>master</a:t>
                      </a:r>
                      <a:r>
                        <a:rPr lang="zh-CN" sz="1100" kern="0">
                          <a:effectLst/>
                        </a:rPr>
                        <a:t>，并以此为基础再提交。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808878300"/>
                  </a:ext>
                </a:extLst>
              </a:tr>
              <a:tr h="671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更新现有文件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项目组所有成员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master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受控文件对应阶段文件夹，如受控文档</a:t>
                      </a:r>
                      <a:r>
                        <a:rPr lang="en-US" sz="1100" kern="0">
                          <a:effectLst/>
                        </a:rPr>
                        <a:t>/01-</a:t>
                      </a:r>
                      <a:r>
                        <a:rPr lang="zh-CN" sz="1100" kern="0">
                          <a:effectLst/>
                        </a:rPr>
                        <a:t>项目可行性报告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[4-</a:t>
                      </a:r>
                      <a:r>
                        <a:rPr lang="zh-CN" sz="1100" kern="0">
                          <a:effectLst/>
                        </a:rPr>
                        <a:t>陈哲凡</a:t>
                      </a:r>
                      <a:r>
                        <a:rPr lang="en-US" sz="1100" kern="0">
                          <a:effectLst/>
                        </a:rPr>
                        <a:t>]</a:t>
                      </a:r>
                      <a:r>
                        <a:rPr lang="zh-CN" sz="1100" kern="0">
                          <a:effectLst/>
                        </a:rPr>
                        <a:t>更新《可行性分析》</a:t>
                      </a:r>
                      <a:r>
                        <a:rPr lang="en-US" sz="1100" kern="0">
                          <a:effectLst/>
                        </a:rPr>
                        <a:t>[v0.1.0]</a:t>
                      </a:r>
                      <a:r>
                        <a:rPr lang="zh-CN" sz="1100" kern="0">
                          <a:effectLst/>
                        </a:rPr>
                        <a:t>为</a:t>
                      </a:r>
                      <a:r>
                        <a:rPr lang="en-US" sz="1100" kern="0">
                          <a:effectLst/>
                        </a:rPr>
                        <a:t>[v0.2.0]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在提交前拉取远端的最新</a:t>
                      </a:r>
                      <a:r>
                        <a:rPr lang="en-US" sz="1100" kern="0">
                          <a:effectLst/>
                        </a:rPr>
                        <a:t>master</a:t>
                      </a:r>
                      <a:r>
                        <a:rPr lang="zh-CN" sz="1100" kern="0">
                          <a:effectLst/>
                        </a:rPr>
                        <a:t>，并以此为基础再提交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2267065243"/>
                  </a:ext>
                </a:extLst>
              </a:tr>
              <a:tr h="5369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提交整合完的</a:t>
                      </a:r>
                      <a:r>
                        <a:rPr lang="en-US" sz="1100" kern="0">
                          <a:effectLst/>
                        </a:rPr>
                        <a:t>[v0.1.0]</a:t>
                      </a:r>
                      <a:r>
                        <a:rPr lang="zh-CN" sz="1100" kern="0">
                          <a:effectLst/>
                        </a:rPr>
                        <a:t>文档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配置管理员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master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受控文件对应阶段文件夹，如受控文档</a:t>
                      </a:r>
                      <a:r>
                        <a:rPr lang="en-US" sz="1100" kern="0">
                          <a:effectLst/>
                        </a:rPr>
                        <a:t>/01-</a:t>
                      </a:r>
                      <a:r>
                        <a:rPr lang="zh-CN" sz="1100" kern="0">
                          <a:effectLst/>
                        </a:rPr>
                        <a:t>项目可行性报告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[5-</a:t>
                      </a:r>
                      <a:r>
                        <a:rPr lang="zh-CN" sz="1100" kern="0">
                          <a:effectLst/>
                        </a:rPr>
                        <a:t>陈哲凡</a:t>
                      </a:r>
                      <a:r>
                        <a:rPr lang="en-US" sz="1100" kern="0">
                          <a:effectLst/>
                        </a:rPr>
                        <a:t>]</a:t>
                      </a:r>
                      <a:r>
                        <a:rPr lang="zh-CN" sz="1100" kern="0">
                          <a:effectLst/>
                        </a:rPr>
                        <a:t>提交《可行性分析》</a:t>
                      </a:r>
                      <a:r>
                        <a:rPr lang="en-US" sz="1100" kern="0">
                          <a:effectLst/>
                        </a:rPr>
                        <a:t>[v0.1.0]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在提交前拉取远端的最新</a:t>
                      </a:r>
                      <a:r>
                        <a:rPr lang="en-US" sz="1100" kern="0">
                          <a:effectLst/>
                        </a:rPr>
                        <a:t>master</a:t>
                      </a:r>
                      <a:r>
                        <a:rPr lang="zh-CN" sz="1100" kern="0">
                          <a:effectLst/>
                        </a:rPr>
                        <a:t>，并以此为基础再提交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3253334949"/>
                  </a:ext>
                </a:extLst>
              </a:tr>
              <a:tr h="5369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对配置管理系统中的文件命名进行整改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配置管理员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master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受控文件夹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[6-</a:t>
                      </a:r>
                      <a:r>
                        <a:rPr lang="zh-CN" sz="1100" kern="0">
                          <a:effectLst/>
                        </a:rPr>
                        <a:t>陈哲凡</a:t>
                      </a:r>
                      <a:r>
                        <a:rPr lang="en-US" sz="1100" kern="0">
                          <a:effectLst/>
                        </a:rPr>
                        <a:t>]</a:t>
                      </a:r>
                      <a:r>
                        <a:rPr lang="zh-CN" sz="1100" kern="0">
                          <a:effectLst/>
                        </a:rPr>
                        <a:t>整改文件命名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在提交前拉取远端的最新</a:t>
                      </a:r>
                      <a:r>
                        <a:rPr lang="en-US" sz="1100" kern="0">
                          <a:effectLst/>
                        </a:rPr>
                        <a:t>master</a:t>
                      </a:r>
                      <a:r>
                        <a:rPr lang="zh-CN" sz="1100" kern="0">
                          <a:effectLst/>
                        </a:rPr>
                        <a:t>，并以此为基础再提交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4232088295"/>
                  </a:ext>
                </a:extLst>
              </a:tr>
              <a:tr h="805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提交会议记录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会议记录员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master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受控文档</a:t>
                      </a:r>
                      <a:r>
                        <a:rPr lang="en-US" sz="1100" kern="0">
                          <a:effectLst/>
                        </a:rPr>
                        <a:t>\09-</a:t>
                      </a:r>
                      <a:r>
                        <a:rPr lang="zh-CN" sz="1100" kern="0">
                          <a:effectLst/>
                        </a:rPr>
                        <a:t>会议纪要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[7-</a:t>
                      </a:r>
                      <a:r>
                        <a:rPr lang="zh-CN" sz="1100" kern="0">
                          <a:effectLst/>
                        </a:rPr>
                        <a:t>徐洁岑</a:t>
                      </a:r>
                      <a:r>
                        <a:rPr lang="en-US" sz="1100" kern="0">
                          <a:effectLst/>
                        </a:rPr>
                        <a:t>]</a:t>
                      </a:r>
                      <a:r>
                        <a:rPr lang="zh-CN" sz="1100" kern="0">
                          <a:effectLst/>
                        </a:rPr>
                        <a:t>提交《会议纪要</a:t>
                      </a:r>
                      <a:r>
                        <a:rPr lang="en-US" sz="1100" kern="0">
                          <a:effectLst/>
                        </a:rPr>
                        <a:t>-10.31</a:t>
                      </a:r>
                      <a:r>
                        <a:rPr lang="zh-CN" sz="1100" kern="0">
                          <a:effectLst/>
                        </a:rPr>
                        <a:t>》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在提交前拉取远端的最新</a:t>
                      </a:r>
                      <a:r>
                        <a:rPr lang="en-US" sz="1100" kern="0" dirty="0">
                          <a:effectLst/>
                        </a:rPr>
                        <a:t>master</a:t>
                      </a:r>
                      <a:r>
                        <a:rPr lang="zh-CN" sz="1100" kern="0" dirty="0">
                          <a:effectLst/>
                        </a:rPr>
                        <a:t>，并以此为基础再提交。每次提交</a:t>
                      </a:r>
                      <a:r>
                        <a:rPr lang="en-US" sz="1100" kern="0" dirty="0">
                          <a:effectLst/>
                        </a:rPr>
                        <a:t>(commit)</a:t>
                      </a:r>
                      <a:r>
                        <a:rPr lang="zh-CN" sz="1100" kern="0" dirty="0">
                          <a:effectLst/>
                        </a:rPr>
                        <a:t>不仅包括会议记录的会议文档，还必须更新《</a:t>
                      </a:r>
                      <a:r>
                        <a:rPr lang="en-US" sz="1100" kern="0" dirty="0">
                          <a:effectLst/>
                        </a:rPr>
                        <a:t>PRD-2017-G01-</a:t>
                      </a:r>
                      <a:r>
                        <a:rPr lang="zh-CN" sz="1100" kern="0" dirty="0">
                          <a:effectLst/>
                        </a:rPr>
                        <a:t>会议记录录音链接》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392" marR="54392" marT="0" marB="0"/>
                </a:tc>
                <a:extLst>
                  <a:ext uri="{0D108BD9-81ED-4DB2-BD59-A6C34878D82A}">
                    <a16:rowId xmlns:a16="http://schemas.microsoft.com/office/drawing/2014/main" val="263658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0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配置管理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A917242-5138-4030-A462-C2A31A2FF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83" y="2240190"/>
            <a:ext cx="7191497" cy="43892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65C283-C0BF-4F95-B2B3-054B0E64AF76}"/>
              </a:ext>
            </a:extLst>
          </p:cNvPr>
          <p:cNvSpPr/>
          <p:nvPr/>
        </p:nvSpPr>
        <p:spPr>
          <a:xfrm>
            <a:off x="3359552" y="1679021"/>
            <a:ext cx="226215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井井有条的提交记录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9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87716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甘特图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43808"/>
              </p:ext>
            </p:extLst>
          </p:nvPr>
        </p:nvGraphicFramePr>
        <p:xfrm>
          <a:off x="1369716" y="2354918"/>
          <a:ext cx="5796150" cy="3431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2579">
                  <a:extLst>
                    <a:ext uri="{9D8B030D-6E8A-4147-A177-3AD203B41FA5}">
                      <a16:colId xmlns:a16="http://schemas.microsoft.com/office/drawing/2014/main" val="2094134837"/>
                    </a:ext>
                  </a:extLst>
                </a:gridCol>
                <a:gridCol w="1273571">
                  <a:extLst>
                    <a:ext uri="{9D8B030D-6E8A-4147-A177-3AD203B41FA5}">
                      <a16:colId xmlns:a16="http://schemas.microsoft.com/office/drawing/2014/main" val="615393381"/>
                    </a:ext>
                  </a:extLst>
                </a:gridCol>
              </a:tblGrid>
              <a:tr h="285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000" kern="100" dirty="0" smtClean="0">
                          <a:effectLst/>
                        </a:rPr>
                        <a:t>里程碑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负责人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120515731"/>
                  </a:ext>
                </a:extLst>
              </a:tr>
              <a:tr h="3926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确认学生分组信息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胡子阳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736328327"/>
                  </a:ext>
                </a:extLst>
              </a:tr>
              <a:tr h="7685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正式发布软件需求工程项目计划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4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kern="100" dirty="0" smtClean="0">
                          <a:effectLst/>
                        </a:rPr>
                        <a:t>陈哲凡</a:t>
                      </a:r>
                      <a:endParaRPr lang="zh-CN" altLang="zh-CN" sz="24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983513260"/>
                  </a:ext>
                </a:extLst>
              </a:tr>
              <a:tr h="3926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正式发布软件需求规格说明</a:t>
                      </a:r>
                      <a:r>
                        <a:rPr lang="en-US" altLang="zh-CN" sz="2400" kern="100" dirty="0" smtClean="0">
                          <a:effectLst/>
                        </a:rPr>
                        <a:t>SRS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kern="100" dirty="0" smtClean="0">
                          <a:effectLst/>
                        </a:rPr>
                        <a:t>陈哲凡</a:t>
                      </a:r>
                      <a:endParaRPr lang="zh-CN" altLang="zh-CN" sz="24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2794520"/>
                  </a:ext>
                </a:extLst>
              </a:tr>
              <a:tr h="3926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正式发布软件需求变更文档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吴苏琪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02146532"/>
                  </a:ext>
                </a:extLst>
              </a:tr>
              <a:tr h="3926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正式发布软件概要设计说明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kern="100" dirty="0" smtClean="0">
                          <a:effectLst/>
                        </a:rPr>
                        <a:t>何圳青</a:t>
                      </a:r>
                      <a:endParaRPr lang="zh-CN" altLang="zh-CN" sz="24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864759009"/>
                  </a:ext>
                </a:extLst>
              </a:tr>
              <a:tr h="7685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项目收尾</a:t>
                      </a:r>
                      <a:r>
                        <a:rPr lang="en-US" altLang="zh-CN" sz="2400" kern="100" dirty="0" smtClean="0">
                          <a:effectLst/>
                        </a:rPr>
                        <a:t>-</a:t>
                      </a:r>
                      <a:r>
                        <a:rPr lang="zh-CN" altLang="en-US" sz="2400" kern="100" dirty="0" smtClean="0">
                          <a:effectLst/>
                        </a:rPr>
                        <a:t>课程作业评审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kern="100" dirty="0" smtClean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" dirty="0" smtClean="0">
                          <a:effectLst/>
                        </a:rPr>
                        <a:t>徐洁岑</a:t>
                      </a:r>
                      <a:endParaRPr lang="zh-CN" altLang="zh-CN" sz="2400" kern="100" dirty="0" smtClean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64819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3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251703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项目组织结构（</a:t>
            </a:r>
            <a:r>
              <a:rPr lang="en-US" altLang="zh-CN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OBS</a:t>
            </a:r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95" y="1537565"/>
            <a:ext cx="6507637" cy="465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072" y="85344"/>
            <a:ext cx="954004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项目干系人分析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1425"/>
              </p:ext>
            </p:extLst>
          </p:nvPr>
        </p:nvGraphicFramePr>
        <p:xfrm>
          <a:off x="597429" y="2084921"/>
          <a:ext cx="7140393" cy="360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0335">
                  <a:extLst>
                    <a:ext uri="{9D8B030D-6E8A-4147-A177-3AD203B41FA5}">
                      <a16:colId xmlns:a16="http://schemas.microsoft.com/office/drawing/2014/main" val="3060639783"/>
                    </a:ext>
                  </a:extLst>
                </a:gridCol>
                <a:gridCol w="866884">
                  <a:extLst>
                    <a:ext uri="{9D8B030D-6E8A-4147-A177-3AD203B41FA5}">
                      <a16:colId xmlns:a16="http://schemas.microsoft.com/office/drawing/2014/main" val="3714879059"/>
                    </a:ext>
                  </a:extLst>
                </a:gridCol>
                <a:gridCol w="1936804">
                  <a:extLst>
                    <a:ext uri="{9D8B030D-6E8A-4147-A177-3AD203B41FA5}">
                      <a16:colId xmlns:a16="http://schemas.microsoft.com/office/drawing/2014/main" val="1763929663"/>
                    </a:ext>
                  </a:extLst>
                </a:gridCol>
                <a:gridCol w="1188545">
                  <a:extLst>
                    <a:ext uri="{9D8B030D-6E8A-4147-A177-3AD203B41FA5}">
                      <a16:colId xmlns:a16="http://schemas.microsoft.com/office/drawing/2014/main" val="1856551841"/>
                    </a:ext>
                  </a:extLst>
                </a:gridCol>
                <a:gridCol w="2047825">
                  <a:extLst>
                    <a:ext uri="{9D8B030D-6E8A-4147-A177-3AD203B41FA5}">
                      <a16:colId xmlns:a16="http://schemas.microsoft.com/office/drawing/2014/main" val="1787238664"/>
                    </a:ext>
                  </a:extLst>
                </a:gridCol>
              </a:tblGrid>
              <a:tr h="4792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积极干系人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提出者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所在地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干系人对该项目是否提过有价值的意见或帮助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693810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胡子阳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何圳青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15858260563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</a:t>
                      </a:r>
                      <a:r>
                        <a:rPr lang="en-US" sz="1400" kern="100">
                          <a:effectLst/>
                        </a:rPr>
                        <a:t>1-524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TBD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6183230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陈哲凡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何圳青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13685752780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</a:t>
                      </a:r>
                      <a:r>
                        <a:rPr lang="en-US" sz="1400" kern="100">
                          <a:effectLst/>
                        </a:rPr>
                        <a:t>1-516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TBD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632883"/>
                  </a:ext>
                </a:extLst>
              </a:tr>
              <a:tr h="6534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吴苏琪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何圳青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15858272997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问源</a:t>
                      </a:r>
                      <a:r>
                        <a:rPr lang="en-US" sz="1600" kern="100">
                          <a:effectLst/>
                        </a:rPr>
                        <a:t>2-560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、希望界面能让我看得懂</a:t>
                      </a:r>
                      <a:r>
                        <a:rPr lang="en-US" sz="1400" kern="100">
                          <a:effectLst/>
                        </a:rPr>
                        <a:t> 2</a:t>
                      </a:r>
                      <a:r>
                        <a:rPr lang="zh-CN" sz="1400" kern="100">
                          <a:effectLst/>
                        </a:rPr>
                        <a:t>、希望了解文件的上传下载的方式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252141"/>
                  </a:ext>
                </a:extLst>
              </a:tr>
              <a:tr h="4356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徐洁岑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何圳青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15858266212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问源</a:t>
                      </a:r>
                      <a:r>
                        <a:rPr lang="en-US" sz="1600" kern="100">
                          <a:effectLst/>
                        </a:rPr>
                        <a:t>2-533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希望学生之间可以通过留言板互相答疑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6658544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何圳青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何圳青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18814851854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</a:t>
                      </a:r>
                      <a:r>
                        <a:rPr lang="en-US" sz="1400" kern="100">
                          <a:effectLst/>
                        </a:rPr>
                        <a:t>1-524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TBD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8475921"/>
                  </a:ext>
                </a:extLst>
              </a:tr>
              <a:tr h="4356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杨枨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何圳青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100">
                          <a:effectLst/>
                          <a:hlinkClick r:id="rId4"/>
                        </a:rPr>
                        <a:t>yangc@zucc.edu.cn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理</a:t>
                      </a: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系主任办公室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TBD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4526186"/>
                  </a:ext>
                </a:extLst>
              </a:tr>
              <a:tr h="4356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侯宏仑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何圳青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100">
                          <a:effectLst/>
                          <a:hlinkClick r:id="rId5"/>
                        </a:rPr>
                        <a:t>houhl@zucc.edu.cn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理</a:t>
                      </a:r>
                      <a:r>
                        <a:rPr lang="en-US" sz="1400" kern="100">
                          <a:effectLst/>
                        </a:rPr>
                        <a:t>4-501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希望网站可以提供项目进度监控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486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项目子计划清单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3E1560-0D29-4E3F-92EA-B1B0FB45D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77" y="2281531"/>
            <a:ext cx="8429625" cy="1828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D824C0-0768-4D41-AC53-A58569864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79" y="87749"/>
            <a:ext cx="730155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678026-052D-4CD7-AC2D-3E2FECDA8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77" y="2178487"/>
            <a:ext cx="8115300" cy="2676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1B2FA5-5F4E-4987-A2A7-ED1F623A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79" y="2096827"/>
            <a:ext cx="8429625" cy="359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766E30-EF66-4F15-8736-6FCF71C5A3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77" y="1925376"/>
            <a:ext cx="78009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2899" y="107059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风险子计划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77692"/>
              </p:ext>
            </p:extLst>
          </p:nvPr>
        </p:nvGraphicFramePr>
        <p:xfrm>
          <a:off x="597429" y="1862601"/>
          <a:ext cx="7886700" cy="1421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3502">
                  <a:extLst>
                    <a:ext uri="{9D8B030D-6E8A-4147-A177-3AD203B41FA5}">
                      <a16:colId xmlns:a16="http://schemas.microsoft.com/office/drawing/2014/main" val="543339453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3769273682"/>
                    </a:ext>
                  </a:extLst>
                </a:gridCol>
                <a:gridCol w="1391214">
                  <a:extLst>
                    <a:ext uri="{9D8B030D-6E8A-4147-A177-3AD203B41FA5}">
                      <a16:colId xmlns:a16="http://schemas.microsoft.com/office/drawing/2014/main" val="4003096762"/>
                    </a:ext>
                  </a:extLst>
                </a:gridCol>
                <a:gridCol w="1391214">
                  <a:extLst>
                    <a:ext uri="{9D8B030D-6E8A-4147-A177-3AD203B41FA5}">
                      <a16:colId xmlns:a16="http://schemas.microsoft.com/office/drawing/2014/main" val="168289513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风险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优先级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影响程度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可能性等级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2291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 </a:t>
                      </a:r>
                      <a:r>
                        <a:rPr lang="zh-CN" sz="1400" kern="100">
                          <a:effectLst/>
                        </a:rPr>
                        <a:t>成员因故请假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5201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 </a:t>
                      </a:r>
                      <a:r>
                        <a:rPr lang="zh-CN" sz="1400" kern="100">
                          <a:effectLst/>
                        </a:rPr>
                        <a:t>项目成员不能实现项目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43057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 Git</a:t>
                      </a:r>
                      <a:r>
                        <a:rPr lang="zh-CN" sz="1400" kern="100">
                          <a:effectLst/>
                        </a:rPr>
                        <a:t>远端仓库崩溃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低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315545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4. </a:t>
                      </a:r>
                      <a:r>
                        <a:rPr lang="zh-CN" sz="1400" kern="100">
                          <a:effectLst/>
                        </a:rPr>
                        <a:t>与干系人联系邮件发送内容、格式错误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高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中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28292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81227"/>
              </p:ext>
            </p:extLst>
          </p:nvPr>
        </p:nvGraphicFramePr>
        <p:xfrm>
          <a:off x="628650" y="2795111"/>
          <a:ext cx="7886700" cy="2291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2186">
                  <a:extLst>
                    <a:ext uri="{9D8B030D-6E8A-4147-A177-3AD203B41FA5}">
                      <a16:colId xmlns:a16="http://schemas.microsoft.com/office/drawing/2014/main" val="1217830038"/>
                    </a:ext>
                  </a:extLst>
                </a:gridCol>
                <a:gridCol w="3834514">
                  <a:extLst>
                    <a:ext uri="{9D8B030D-6E8A-4147-A177-3AD203B41FA5}">
                      <a16:colId xmlns:a16="http://schemas.microsoft.com/office/drawing/2014/main" val="351880173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indent="2794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风险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控制手段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11801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 </a:t>
                      </a:r>
                      <a:r>
                        <a:rPr lang="zh-CN" sz="1800" kern="100" dirty="0">
                          <a:effectLst/>
                        </a:rPr>
                        <a:t>成员因故请假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 </a:t>
                      </a:r>
                      <a:r>
                        <a:rPr lang="zh-CN" sz="1800" kern="100" dirty="0">
                          <a:effectLst/>
                        </a:rPr>
                        <a:t>提前改变任务的分配，他人顶上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031199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 </a:t>
                      </a:r>
                      <a:r>
                        <a:rPr lang="zh-CN" sz="1800" kern="100">
                          <a:effectLst/>
                        </a:rPr>
                        <a:t>项目成员不能实现项目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 </a:t>
                      </a:r>
                      <a:r>
                        <a:rPr lang="zh-CN" sz="1800" kern="100">
                          <a:effectLst/>
                        </a:rPr>
                        <a:t>制定培训计划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841478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3. </a:t>
                      </a:r>
                      <a:r>
                        <a:rPr lang="en-US" sz="1800" kern="100" dirty="0" err="1">
                          <a:effectLst/>
                        </a:rPr>
                        <a:t>Git</a:t>
                      </a:r>
                      <a:r>
                        <a:rPr lang="zh-CN" sz="1800" kern="100" dirty="0">
                          <a:effectLst/>
                        </a:rPr>
                        <a:t>远端仓库崩溃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3. </a:t>
                      </a:r>
                      <a:r>
                        <a:rPr lang="zh-CN" sz="1800" kern="100">
                          <a:effectLst/>
                        </a:rPr>
                        <a:t>及时发现，用本地版本去创建新的远端仓库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23517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4. </a:t>
                      </a:r>
                      <a:r>
                        <a:rPr lang="zh-CN" sz="1800" kern="100">
                          <a:effectLst/>
                        </a:rPr>
                        <a:t>与干系人联系邮件发送内容、格式错误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4. </a:t>
                      </a:r>
                      <a:r>
                        <a:rPr lang="zh-CN" sz="1800" kern="100" dirty="0">
                          <a:effectLst/>
                        </a:rPr>
                        <a:t>提前</a:t>
                      </a:r>
                      <a:r>
                        <a:rPr lang="en-US" sz="1800" kern="100" dirty="0">
                          <a:effectLst/>
                        </a:rPr>
                        <a:t>Deadline</a:t>
                      </a:r>
                      <a:r>
                        <a:rPr lang="zh-CN" sz="1800" kern="100" dirty="0">
                          <a:effectLst/>
                        </a:rPr>
                        <a:t>发邮件，抄送组员，即使发现错误并修正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077739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23310"/>
              </p:ext>
            </p:extLst>
          </p:nvPr>
        </p:nvGraphicFramePr>
        <p:xfrm>
          <a:off x="1362899" y="2103120"/>
          <a:ext cx="6470461" cy="3642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6397">
                  <a:extLst>
                    <a:ext uri="{9D8B030D-6E8A-4147-A177-3AD203B41FA5}">
                      <a16:colId xmlns:a16="http://schemas.microsoft.com/office/drawing/2014/main" val="1038816983"/>
                    </a:ext>
                  </a:extLst>
                </a:gridCol>
                <a:gridCol w="5144064">
                  <a:extLst>
                    <a:ext uri="{9D8B030D-6E8A-4147-A177-3AD203B41FA5}">
                      <a16:colId xmlns:a16="http://schemas.microsoft.com/office/drawing/2014/main" val="727868037"/>
                    </a:ext>
                  </a:extLst>
                </a:gridCol>
              </a:tblGrid>
              <a:tr h="364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风险类别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546029"/>
                  </a:ext>
                </a:extLst>
              </a:tr>
              <a:tr h="728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技术风险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通常包括软件开发阶段人员的技术无法达到开发的要求，以及开发过程中，用户对技术的要求无法达到。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019634"/>
                  </a:ext>
                </a:extLst>
              </a:tr>
              <a:tr h="728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参与者风险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通常用户更改，开发人员的变更以及减少，开发人员请假生病以及课程繁忙等。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031670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结构风险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通常包括系统结构的改变和人员配置的改变。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447044"/>
                  </a:ext>
                </a:extLst>
              </a:tr>
              <a:tr h="728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工具风险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通常包括开发过程中的工具无法达到开发的要求，以及工具的变更和出错情况。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340471"/>
                  </a:ext>
                </a:extLst>
              </a:tr>
              <a:tr h="728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任务风险</a:t>
                      </a:r>
                      <a:endParaRPr lang="zh-CN" sz="18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通常包括开发人员对任务分配的不平均，以及开发人员没有即使有效的完成自己的任务。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36367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62105"/>
              </p:ext>
            </p:extLst>
          </p:nvPr>
        </p:nvGraphicFramePr>
        <p:xfrm>
          <a:off x="1331680" y="1862602"/>
          <a:ext cx="6119093" cy="3069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9476">
                  <a:extLst>
                    <a:ext uri="{9D8B030D-6E8A-4147-A177-3AD203B41FA5}">
                      <a16:colId xmlns:a16="http://schemas.microsoft.com/office/drawing/2014/main" val="1908045129"/>
                    </a:ext>
                  </a:extLst>
                </a:gridCol>
                <a:gridCol w="861141">
                  <a:extLst>
                    <a:ext uri="{9D8B030D-6E8A-4147-A177-3AD203B41FA5}">
                      <a16:colId xmlns:a16="http://schemas.microsoft.com/office/drawing/2014/main" val="3843051558"/>
                    </a:ext>
                  </a:extLst>
                </a:gridCol>
                <a:gridCol w="861141">
                  <a:extLst>
                    <a:ext uri="{9D8B030D-6E8A-4147-A177-3AD203B41FA5}">
                      <a16:colId xmlns:a16="http://schemas.microsoft.com/office/drawing/2014/main" val="3565364610"/>
                    </a:ext>
                  </a:extLst>
                </a:gridCol>
                <a:gridCol w="1268765">
                  <a:extLst>
                    <a:ext uri="{9D8B030D-6E8A-4147-A177-3AD203B41FA5}">
                      <a16:colId xmlns:a16="http://schemas.microsoft.com/office/drawing/2014/main" val="3084559075"/>
                    </a:ext>
                  </a:extLst>
                </a:gridCol>
                <a:gridCol w="1268765">
                  <a:extLst>
                    <a:ext uri="{9D8B030D-6E8A-4147-A177-3AD203B41FA5}">
                      <a16:colId xmlns:a16="http://schemas.microsoft.com/office/drawing/2014/main" val="1370372774"/>
                    </a:ext>
                  </a:extLst>
                </a:gridCol>
                <a:gridCol w="1189805">
                  <a:extLst>
                    <a:ext uri="{9D8B030D-6E8A-4147-A177-3AD203B41FA5}">
                      <a16:colId xmlns:a16="http://schemas.microsoft.com/office/drawing/2014/main" val="1590539747"/>
                    </a:ext>
                  </a:extLst>
                </a:gridCol>
              </a:tblGrid>
              <a:tr h="298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定性描述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范围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3080322"/>
                  </a:ext>
                </a:extLst>
              </a:tr>
              <a:tr h="314154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概率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表示发生的可能性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9934"/>
                  </a:ext>
                </a:extLst>
              </a:tr>
              <a:tr h="298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中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82830"/>
                  </a:ext>
                </a:extLst>
              </a:tr>
              <a:tr h="298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97606"/>
                  </a:ext>
                </a:extLst>
              </a:tr>
              <a:tr h="534062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影响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进度延期半个月以上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</a:t>
                      </a:r>
                      <a:r>
                        <a:rPr lang="en-US" sz="1050" kern="100">
                          <a:effectLst/>
                        </a:rPr>
                        <a:t>20%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项目最终结果实际无法使用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每月重大变更大于</a:t>
                      </a: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起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509877"/>
                  </a:ext>
                </a:extLst>
              </a:tr>
              <a:tr h="5340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中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进度延期一周以上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</a:t>
                      </a:r>
                      <a:r>
                        <a:rPr lang="en-US" sz="1050" kern="100">
                          <a:effectLst/>
                        </a:rPr>
                        <a:t>10%</a:t>
                      </a:r>
                      <a:r>
                        <a:rPr lang="zh-CN" sz="1050" kern="100">
                          <a:effectLst/>
                        </a:rPr>
                        <a:t>～</a:t>
                      </a:r>
                      <a:r>
                        <a:rPr lang="en-US" sz="1050" kern="100">
                          <a:effectLst/>
                        </a:rPr>
                        <a:t>20%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质量降低到顾客不能接受的程度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每月重大变更大于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起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7099110"/>
                  </a:ext>
                </a:extLst>
              </a:tr>
              <a:tr h="7916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低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进度延期三天以上一周以内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成本超支小于</a:t>
                      </a:r>
                      <a:r>
                        <a:rPr lang="en-US" sz="1050" kern="100">
                          <a:effectLst/>
                        </a:rPr>
                        <a:t>5%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仅有要求极其严格的应用受到影响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每月变更大于</a:t>
                      </a:r>
                      <a:r>
                        <a:rPr lang="en-US" sz="1050" kern="100" dirty="0">
                          <a:effectLst/>
                        </a:rPr>
                        <a:t>5</a:t>
                      </a:r>
                      <a:r>
                        <a:rPr lang="zh-CN" sz="1050" kern="100" dirty="0">
                          <a:effectLst/>
                        </a:rPr>
                        <a:t>起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510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9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项目整体与每项任务预算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E28E71A-52BE-4F89-81B2-A256D09AC9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8016" y="1448102"/>
          <a:ext cx="8697541" cy="5605384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902913">
                  <a:extLst>
                    <a:ext uri="{9D8B030D-6E8A-4147-A177-3AD203B41FA5}">
                      <a16:colId xmlns:a16="http://schemas.microsoft.com/office/drawing/2014/main" val="3598368824"/>
                    </a:ext>
                  </a:extLst>
                </a:gridCol>
                <a:gridCol w="1155001">
                  <a:extLst>
                    <a:ext uri="{9D8B030D-6E8A-4147-A177-3AD203B41FA5}">
                      <a16:colId xmlns:a16="http://schemas.microsoft.com/office/drawing/2014/main" val="2444691002"/>
                    </a:ext>
                  </a:extLst>
                </a:gridCol>
                <a:gridCol w="1506237">
                  <a:extLst>
                    <a:ext uri="{9D8B030D-6E8A-4147-A177-3AD203B41FA5}">
                      <a16:colId xmlns:a16="http://schemas.microsoft.com/office/drawing/2014/main" val="1464233630"/>
                    </a:ext>
                  </a:extLst>
                </a:gridCol>
                <a:gridCol w="1122813">
                  <a:extLst>
                    <a:ext uri="{9D8B030D-6E8A-4147-A177-3AD203B41FA5}">
                      <a16:colId xmlns:a16="http://schemas.microsoft.com/office/drawing/2014/main" val="2016626249"/>
                    </a:ext>
                  </a:extLst>
                </a:gridCol>
                <a:gridCol w="3010577">
                  <a:extLst>
                    <a:ext uri="{9D8B030D-6E8A-4147-A177-3AD203B41FA5}">
                      <a16:colId xmlns:a16="http://schemas.microsoft.com/office/drawing/2014/main" val="221543035"/>
                    </a:ext>
                  </a:extLst>
                </a:gridCol>
              </a:tblGrid>
              <a:tr h="17612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项目进程</a:t>
                      </a:r>
                      <a:endParaRPr lang="zh-CN" sz="1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行列</a:t>
                      </a:r>
                      <a:endParaRPr lang="zh-CN" sz="1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货币资金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备注</a:t>
                      </a:r>
                      <a:endParaRPr lang="zh-CN" sz="1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50021135"/>
                  </a:ext>
                </a:extLst>
              </a:tr>
              <a:tr h="1761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月度计划</a:t>
                      </a:r>
                      <a:endParaRPr lang="zh-CN" sz="1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年度计划</a:t>
                      </a:r>
                      <a:endParaRPr lang="zh-CN" sz="1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86136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一、初期投入资金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3722934069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）电子书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学习工作使用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2539785362"/>
                  </a:ext>
                </a:extLst>
              </a:tr>
              <a:tr h="2528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）网盘会员购买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marR="5588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marR="5588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由项目经理无偿提供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1066510573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）</a:t>
                      </a:r>
                      <a:r>
                        <a:rPr lang="en-US" sz="1400" kern="100">
                          <a:effectLst/>
                        </a:rPr>
                        <a:t>UML</a:t>
                      </a:r>
                      <a:r>
                        <a:rPr lang="zh-CN" sz="1400" kern="100">
                          <a:effectLst/>
                        </a:rPr>
                        <a:t>建模工具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学习工作使用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340781005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）</a:t>
                      </a:r>
                      <a:r>
                        <a:rPr lang="en-US" sz="1400" kern="100">
                          <a:effectLst/>
                        </a:rPr>
                        <a:t>AxureRP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学习工作使用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584698229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5</a:t>
                      </a:r>
                      <a:r>
                        <a:rPr lang="zh-CN" sz="1400" kern="100">
                          <a:effectLst/>
                        </a:rPr>
                        <a:t>）</a:t>
                      </a:r>
                      <a:r>
                        <a:rPr lang="en-US" sz="1400" kern="100">
                          <a:effectLst/>
                        </a:rPr>
                        <a:t>Office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学习工作使用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368583190"/>
                  </a:ext>
                </a:extLst>
              </a:tr>
              <a:tr h="5056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6</a:t>
                      </a:r>
                      <a:r>
                        <a:rPr lang="zh-CN" sz="1400" kern="100">
                          <a:effectLst/>
                        </a:rPr>
                        <a:t>）</a:t>
                      </a:r>
                      <a:r>
                        <a:rPr lang="en-US" sz="1400" kern="100">
                          <a:effectLst/>
                        </a:rPr>
                        <a:t>IBM Rational Software Architect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学习工作使用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873238423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7</a:t>
                      </a:r>
                      <a:r>
                        <a:rPr lang="zh-CN" sz="1400" kern="100">
                          <a:effectLst/>
                        </a:rPr>
                        <a:t>）个人电脑及其</a:t>
                      </a:r>
                      <a:r>
                        <a:rPr lang="en-US" sz="1400" kern="100">
                          <a:effectLst/>
                        </a:rPr>
                        <a:t>windows</a:t>
                      </a:r>
                      <a:r>
                        <a:rPr lang="zh-CN" sz="1400" kern="100">
                          <a:effectLst/>
                        </a:rPr>
                        <a:t>操作系统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学习工作使用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366884932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8</a:t>
                      </a:r>
                      <a:r>
                        <a:rPr lang="zh-CN" sz="1400" kern="100">
                          <a:effectLst/>
                        </a:rPr>
                        <a:t>）</a:t>
                      </a:r>
                      <a:r>
                        <a:rPr lang="en-US" sz="1400" kern="100">
                          <a:effectLst/>
                        </a:rPr>
                        <a:t>Vmware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学习工作使用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980906200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二、初期必要支出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2437190301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）域名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marR="27940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由学校分配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800709125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）服务器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约</a:t>
                      </a:r>
                      <a:r>
                        <a:rPr lang="en-US" sz="1400" kern="100">
                          <a:effectLst/>
                        </a:rPr>
                        <a:t>5000</a:t>
                      </a:r>
                      <a:r>
                        <a:rPr lang="zh-CN" sz="1400" kern="100">
                          <a:effectLst/>
                        </a:rPr>
                        <a:t>元由学校提供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418723428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三、过程性支出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2110752849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）电费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-96.84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-968.4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由学校提供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1715127059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）宽带费用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内网运行无宽带费用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1630340315"/>
                  </a:ext>
                </a:extLst>
              </a:tr>
              <a:tr h="6164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（</a:t>
                      </a: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）人力支出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-3251.85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-32518.5</a:t>
                      </a:r>
                      <a:endParaRPr lang="zh-CN" altLang="en-US" sz="14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因为是课程项目故人力支出不计入总支出。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6527933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四、增资情况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2848930610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五、其他款项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1949640264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年度总计：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extLst>
                  <a:ext uri="{0D108BD9-81ED-4DB2-BD59-A6C34878D82A}">
                    <a16:rowId xmlns:a16="http://schemas.microsoft.com/office/drawing/2014/main" val="2068967646"/>
                  </a:ext>
                </a:extLst>
              </a:tr>
              <a:tr h="176121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696" marR="5369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8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8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1165883"/>
            <a:ext cx="404813" cy="432048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4" name="直接连接符 43"/>
          <p:cNvCxnSpPr/>
          <p:nvPr/>
        </p:nvCxnSpPr>
        <p:spPr>
          <a:xfrm>
            <a:off x="450533" y="1165883"/>
            <a:ext cx="0" cy="432048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496254" y="874075"/>
            <a:ext cx="10571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3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47" name="TextBox 8"/>
          <p:cNvSpPr txBox="1"/>
          <p:nvPr/>
        </p:nvSpPr>
        <p:spPr>
          <a:xfrm>
            <a:off x="1553442" y="1287995"/>
            <a:ext cx="17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583108" y="2178086"/>
            <a:ext cx="4749371" cy="461665"/>
            <a:chOff x="2929753" y="1756083"/>
            <a:chExt cx="6332495" cy="615551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2929753" y="1756083"/>
              <a:ext cx="590550" cy="615551"/>
              <a:chOff x="2929753" y="1794183"/>
              <a:chExt cx="590550" cy="615551"/>
            </a:xfrm>
          </p:grpSpPr>
          <p:sp>
            <p:nvSpPr>
              <p:cNvPr id="72" name="平行四边形 7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934922" y="1794183"/>
                <a:ext cx="580213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583108" y="2966182"/>
            <a:ext cx="4749371" cy="461665"/>
            <a:chOff x="2929753" y="1756083"/>
            <a:chExt cx="6332495" cy="615551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2929753" y="1756083"/>
              <a:ext cx="590550" cy="615551"/>
              <a:chOff x="2929753" y="1794183"/>
              <a:chExt cx="590550" cy="615551"/>
            </a:xfrm>
          </p:grpSpPr>
          <p:sp>
            <p:nvSpPr>
              <p:cNvPr id="84" name="平行四边形 83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2934922" y="1794183"/>
                <a:ext cx="580213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583108" y="3754277"/>
            <a:ext cx="4749371" cy="461665"/>
            <a:chOff x="2929753" y="1756083"/>
            <a:chExt cx="6332495" cy="615551"/>
          </a:xfrm>
        </p:grpSpPr>
        <p:cxnSp>
          <p:nvCxnSpPr>
            <p:cNvPr id="97" name="直接连接符 9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合 97"/>
            <p:cNvGrpSpPr/>
            <p:nvPr/>
          </p:nvGrpSpPr>
          <p:grpSpPr>
            <a:xfrm>
              <a:off x="2929753" y="1756083"/>
              <a:ext cx="590550" cy="615551"/>
              <a:chOff x="2929753" y="1794183"/>
              <a:chExt cx="590550" cy="615551"/>
            </a:xfrm>
          </p:grpSpPr>
          <p:sp>
            <p:nvSpPr>
              <p:cNvPr id="99" name="平行四边形 9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2934922" y="1794183"/>
                <a:ext cx="580213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1" name="矩形 100"/>
          <p:cNvSpPr/>
          <p:nvPr/>
        </p:nvSpPr>
        <p:spPr>
          <a:xfrm>
            <a:off x="1368807" y="220895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368798" y="299613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03" name="矩形 102"/>
          <p:cNvSpPr/>
          <p:nvPr/>
        </p:nvSpPr>
        <p:spPr>
          <a:xfrm>
            <a:off x="1368802" y="3686917"/>
            <a:ext cx="12105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项目概述</a:t>
            </a:r>
            <a:endParaRPr lang="zh-CN" altLang="zh-CN" sz="20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329387" y="592745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grpSp>
        <p:nvGrpSpPr>
          <p:cNvPr id="106" name="组合 105"/>
          <p:cNvGrpSpPr/>
          <p:nvPr/>
        </p:nvGrpSpPr>
        <p:grpSpPr>
          <a:xfrm>
            <a:off x="564059" y="4506752"/>
            <a:ext cx="4749371" cy="461665"/>
            <a:chOff x="2929753" y="1756083"/>
            <a:chExt cx="6332495" cy="615551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组合 107"/>
            <p:cNvGrpSpPr/>
            <p:nvPr/>
          </p:nvGrpSpPr>
          <p:grpSpPr>
            <a:xfrm>
              <a:off x="2929753" y="1756083"/>
              <a:ext cx="590550" cy="615551"/>
              <a:chOff x="2929753" y="1794183"/>
              <a:chExt cx="590550" cy="615551"/>
            </a:xfrm>
          </p:grpSpPr>
          <p:sp>
            <p:nvSpPr>
              <p:cNvPr id="109" name="平行四边形 10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2934922" y="1794183"/>
                <a:ext cx="580213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525961" y="5228175"/>
            <a:ext cx="4749371" cy="461665"/>
            <a:chOff x="2929753" y="1756083"/>
            <a:chExt cx="6332495" cy="615551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/>
            <p:cNvGrpSpPr/>
            <p:nvPr/>
          </p:nvGrpSpPr>
          <p:grpSpPr>
            <a:xfrm>
              <a:off x="2929753" y="1756083"/>
              <a:ext cx="590550" cy="615551"/>
              <a:chOff x="2929753" y="1794183"/>
              <a:chExt cx="590550" cy="615551"/>
            </a:xfrm>
          </p:grpSpPr>
          <p:sp>
            <p:nvSpPr>
              <p:cNvPr id="114" name="平行四边形 113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2934922" y="1794183"/>
                <a:ext cx="580213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6" name="矩形 115"/>
          <p:cNvSpPr/>
          <p:nvPr/>
        </p:nvSpPr>
        <p:spPr>
          <a:xfrm>
            <a:off x="1368798" y="519687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配置管理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532382" y="5966119"/>
            <a:ext cx="4749371" cy="461665"/>
            <a:chOff x="2929753" y="1756083"/>
            <a:chExt cx="6332495" cy="615551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2929753" y="1756083"/>
              <a:ext cx="590550" cy="615551"/>
              <a:chOff x="2929753" y="1794183"/>
              <a:chExt cx="590550" cy="615551"/>
            </a:xfrm>
          </p:grpSpPr>
          <p:sp>
            <p:nvSpPr>
              <p:cNvPr id="40" name="平行四边形 39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34922" y="1794183"/>
                <a:ext cx="580213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1388844" y="4463198"/>
            <a:ext cx="788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151004" y="2184457"/>
            <a:ext cx="4749371" cy="461665"/>
            <a:chOff x="2929753" y="1756083"/>
            <a:chExt cx="6332495" cy="615551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2929753" y="1756083"/>
              <a:ext cx="590550" cy="615551"/>
              <a:chOff x="2929753" y="1794183"/>
              <a:chExt cx="590550" cy="615551"/>
            </a:xfrm>
          </p:grpSpPr>
          <p:sp>
            <p:nvSpPr>
              <p:cNvPr id="55" name="平行四边形 54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934922" y="1794183"/>
                <a:ext cx="580213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7" name="矩形 56"/>
          <p:cNvSpPr/>
          <p:nvPr/>
        </p:nvSpPr>
        <p:spPr>
          <a:xfrm>
            <a:off x="4907502" y="2106948"/>
            <a:ext cx="2811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项目组织结构（</a:t>
            </a:r>
            <a:r>
              <a:rPr lang="en-US" altLang="zh-CN" sz="2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图）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4084775" y="2959096"/>
            <a:ext cx="4749371" cy="461665"/>
            <a:chOff x="2929753" y="1756083"/>
            <a:chExt cx="6332495" cy="615551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2929753" y="1756083"/>
              <a:ext cx="590550" cy="615551"/>
              <a:chOff x="2929753" y="1794183"/>
              <a:chExt cx="590550" cy="615551"/>
            </a:xfrm>
          </p:grpSpPr>
          <p:sp>
            <p:nvSpPr>
              <p:cNvPr id="80" name="平行四边形 79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4922" y="1794183"/>
                <a:ext cx="580213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4084775" y="3747191"/>
            <a:ext cx="4749371" cy="461665"/>
            <a:chOff x="2929753" y="1756083"/>
            <a:chExt cx="6332495" cy="615551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/>
            <p:cNvGrpSpPr/>
            <p:nvPr/>
          </p:nvGrpSpPr>
          <p:grpSpPr>
            <a:xfrm>
              <a:off x="2929753" y="1756083"/>
              <a:ext cx="590550" cy="615551"/>
              <a:chOff x="2929753" y="1794183"/>
              <a:chExt cx="590550" cy="615551"/>
            </a:xfrm>
          </p:grpSpPr>
          <p:sp>
            <p:nvSpPr>
              <p:cNvPr id="87" name="平行四边形 86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2934922" y="1794183"/>
                <a:ext cx="580213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1" name="矩形 90"/>
          <p:cNvSpPr/>
          <p:nvPr/>
        </p:nvSpPr>
        <p:spPr>
          <a:xfrm>
            <a:off x="4834870" y="4397899"/>
            <a:ext cx="14670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风险子计划</a:t>
            </a:r>
            <a:endParaRPr lang="zh-CN" altLang="zh-CN" sz="20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841880" y="592745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组员绩效考评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3947965" y="4490232"/>
            <a:ext cx="4867132" cy="461665"/>
            <a:chOff x="2772738" y="1743504"/>
            <a:chExt cx="6489510" cy="61555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2772738" y="1743504"/>
              <a:ext cx="885773" cy="615551"/>
              <a:chOff x="2772738" y="1781604"/>
              <a:chExt cx="885773" cy="615551"/>
            </a:xfrm>
          </p:grpSpPr>
          <p:sp>
            <p:nvSpPr>
              <p:cNvPr id="105" name="平行四边形 104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2772738" y="1781604"/>
                <a:ext cx="885773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3931674" y="5213611"/>
            <a:ext cx="4845325" cy="461665"/>
            <a:chOff x="2801814" y="1746112"/>
            <a:chExt cx="6460434" cy="615551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组合 119"/>
            <p:cNvGrpSpPr/>
            <p:nvPr/>
          </p:nvGrpSpPr>
          <p:grpSpPr>
            <a:xfrm>
              <a:off x="2801814" y="1746112"/>
              <a:ext cx="810838" cy="615551"/>
              <a:chOff x="2801814" y="1784212"/>
              <a:chExt cx="810838" cy="615551"/>
            </a:xfrm>
          </p:grpSpPr>
          <p:sp>
            <p:nvSpPr>
              <p:cNvPr id="121" name="平行四边形 120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2801814" y="1784212"/>
                <a:ext cx="810838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3" name="矩形 122"/>
          <p:cNvSpPr/>
          <p:nvPr/>
        </p:nvSpPr>
        <p:spPr>
          <a:xfrm>
            <a:off x="4841880" y="519392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项目整体与任务预算</a:t>
            </a:r>
            <a:endParaRPr lang="zh-CN" altLang="en-US" sz="2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3961899" y="5945105"/>
            <a:ext cx="4821521" cy="461665"/>
            <a:chOff x="2833553" y="1737512"/>
            <a:chExt cx="6428695" cy="615551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/>
            <p:cNvGrpSpPr/>
            <p:nvPr/>
          </p:nvGrpSpPr>
          <p:grpSpPr>
            <a:xfrm>
              <a:off x="2833553" y="1737512"/>
              <a:ext cx="765826" cy="615551"/>
              <a:chOff x="2833553" y="1775612"/>
              <a:chExt cx="765826" cy="615551"/>
            </a:xfrm>
          </p:grpSpPr>
          <p:sp>
            <p:nvSpPr>
              <p:cNvPr id="127" name="平行四边形 126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2833553" y="1775612"/>
                <a:ext cx="765826" cy="615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0" name="矩形 129"/>
          <p:cNvSpPr/>
          <p:nvPr/>
        </p:nvSpPr>
        <p:spPr>
          <a:xfrm>
            <a:off x="4907502" y="366843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项目子计划清单</a:t>
            </a:r>
          </a:p>
        </p:txBody>
      </p:sp>
      <p:sp>
        <p:nvSpPr>
          <p:cNvPr id="131" name="矩形 130"/>
          <p:cNvSpPr/>
          <p:nvPr/>
        </p:nvSpPr>
        <p:spPr>
          <a:xfrm>
            <a:off x="4907502" y="286942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项目干系人分析</a:t>
            </a:r>
          </a:p>
        </p:txBody>
      </p:sp>
    </p:spTree>
    <p:extLst>
      <p:ext uri="{BB962C8B-B14F-4D97-AF65-F5344CB8AC3E}">
        <p14:creationId xmlns:p14="http://schemas.microsoft.com/office/powerpoint/2010/main" val="29493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3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6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6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6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7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1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8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94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9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9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08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/>
          <p:bldP spid="102" grpId="0"/>
          <p:bldP spid="103" grpId="0"/>
          <p:bldP spid="104" grpId="0"/>
          <p:bldP spid="116" grpId="0"/>
          <p:bldP spid="42" grpId="0"/>
          <p:bldP spid="57" grpId="0"/>
          <p:bldP spid="91" grpId="0"/>
          <p:bldP spid="92" grpId="0"/>
          <p:bldP spid="123" grpId="0"/>
          <p:bldP spid="130" grpId="0"/>
          <p:bldP spid="1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6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8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8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9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9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9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0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/>
          <p:bldP spid="102" grpId="0"/>
          <p:bldP spid="103" grpId="0"/>
          <p:bldP spid="104" grpId="0"/>
          <p:bldP spid="116" grpId="0"/>
          <p:bldP spid="42" grpId="0"/>
          <p:bldP spid="57" grpId="0"/>
          <p:bldP spid="91" grpId="0"/>
          <p:bldP spid="92" grpId="0"/>
          <p:bldP spid="123" grpId="0"/>
          <p:bldP spid="130" grpId="0"/>
          <p:bldP spid="13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1758383" y="5928970"/>
            <a:ext cx="150401" cy="109345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21" y="11158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组员绩效评定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2771" y="1509790"/>
            <a:ext cx="8391460" cy="5187291"/>
            <a:chOff x="1285643" y="1772435"/>
            <a:chExt cx="7135479" cy="3572664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85643" y="1772435"/>
              <a:ext cx="4389016" cy="338554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矩形 4"/>
          <p:cNvSpPr/>
          <p:nvPr/>
        </p:nvSpPr>
        <p:spPr>
          <a:xfrm>
            <a:off x="497189" y="2057474"/>
            <a:ext cx="75038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组长：胡子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阳（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 总体计划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，需求项目计划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GANT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项目章程。（这个人要请客）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组员：陈哲凡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配置管理计划 人员配备管理计划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圳青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所建议系统 可行性分析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徐洁岑 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 实施计划 支持计划 人力资源管理计划 沟通管理计划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琪（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图（大事件）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各种模版查找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1088925" y="2464990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1088924" y="3758707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179954" y="2570111"/>
            <a:ext cx="8964046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4" name="TextBox 40"/>
          <p:cNvSpPr txBox="1"/>
          <p:nvPr/>
        </p:nvSpPr>
        <p:spPr>
          <a:xfrm>
            <a:off x="624560" y="1186471"/>
            <a:ext cx="23206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719500" y="2812328"/>
            <a:ext cx="788495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Thanks For Your Watching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8085" y="4060664"/>
            <a:ext cx="385394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G01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组长：胡子阳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组员：陈哲凡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何圳青 徐洁岑 吴苏琪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3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1758383" y="5928970"/>
            <a:ext cx="150401" cy="109345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21" y="11158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0076" y="1995189"/>
            <a:ext cx="7339794" cy="4267387"/>
            <a:chOff x="1285643" y="1772435"/>
            <a:chExt cx="7135479" cy="3572664"/>
          </a:xfrm>
        </p:grpSpPr>
        <p:sp>
          <p:nvSpPr>
            <p:cNvPr id="54" name="矩形 53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85643" y="1772435"/>
              <a:ext cx="4389016" cy="338554"/>
            </a:xfrm>
            <a:prstGeom prst="rect">
              <a:avLst/>
            </a:prstGeom>
            <a:solidFill>
              <a:srgbClr val="34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矩形 4"/>
          <p:cNvSpPr/>
          <p:nvPr/>
        </p:nvSpPr>
        <p:spPr>
          <a:xfrm>
            <a:off x="597428" y="2537457"/>
            <a:ext cx="69518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面向评审表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内容按照评审表的顺序进行叙述，包括引言、参考文献、项目概述、</a:t>
            </a:r>
            <a:r>
              <a:rPr lang="en-US" altLang="zh-CN" sz="2400" dirty="0"/>
              <a:t>WBS</a:t>
            </a:r>
            <a:r>
              <a:rPr lang="zh-CN" altLang="en-US" sz="2400" dirty="0"/>
              <a:t>、配置管理、甘特图、项目组织结构（</a:t>
            </a:r>
            <a:r>
              <a:rPr lang="en-US" altLang="zh-CN" sz="2400" dirty="0"/>
              <a:t>OBS</a:t>
            </a:r>
            <a:r>
              <a:rPr lang="zh-CN" altLang="en-US" sz="2400" dirty="0"/>
              <a:t>）、项目干系人分析、项目子计划清单、风险子计划说明、项目预算、组员绩效考评</a:t>
            </a:r>
            <a:endParaRPr lang="zh-CN" altLang="zh-CN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16" y="11158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2" name="矩形 1"/>
          <p:cNvSpPr/>
          <p:nvPr/>
        </p:nvSpPr>
        <p:spPr>
          <a:xfrm>
            <a:off x="278016" y="1838907"/>
            <a:ext cx="8451314" cy="452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[1] C2-PRD-</a:t>
            </a:r>
            <a:r>
              <a:rPr lang="zh-CN" altLang="zh-CN" sz="2400" dirty="0"/>
              <a:t>项目描述</a:t>
            </a:r>
            <a:r>
              <a:rPr lang="en-US" altLang="zh-CN" sz="2400" dirty="0"/>
              <a:t>-2017</a:t>
            </a:r>
            <a:endParaRPr lang="zh-CN" altLang="zh-CN" sz="2400" dirty="0"/>
          </a:p>
          <a:p>
            <a:r>
              <a:rPr lang="en-US" altLang="zh-CN" sz="2400" dirty="0"/>
              <a:t>[2] PRD-2017-G01-</a:t>
            </a:r>
            <a:r>
              <a:rPr lang="zh-CN" altLang="zh-CN" sz="2400" dirty="0"/>
              <a:t>文档编写说明</a:t>
            </a:r>
          </a:p>
          <a:p>
            <a:r>
              <a:rPr lang="en-US" altLang="zh-CN" sz="2400" dirty="0"/>
              <a:t>[3] </a:t>
            </a:r>
            <a:r>
              <a:rPr lang="zh-CN" altLang="zh-CN" sz="2400" dirty="0"/>
              <a:t>张海藩</a:t>
            </a:r>
            <a:r>
              <a:rPr lang="en-US" altLang="zh-CN" sz="2400" dirty="0"/>
              <a:t>,</a:t>
            </a:r>
            <a:r>
              <a:rPr lang="zh-CN" altLang="zh-CN" sz="2400" dirty="0"/>
              <a:t>牟永敏</a:t>
            </a:r>
            <a:r>
              <a:rPr lang="en-US" altLang="zh-CN" sz="2400" dirty="0"/>
              <a:t>.</a:t>
            </a:r>
            <a:r>
              <a:rPr lang="zh-CN" altLang="zh-CN" sz="2400" dirty="0"/>
              <a:t>软件工程导论（第六版） </a:t>
            </a:r>
          </a:p>
          <a:p>
            <a:r>
              <a:rPr lang="en-US" altLang="zh-CN" sz="2400" dirty="0"/>
              <a:t>[4] GB+T-8567-2006.</a:t>
            </a:r>
            <a:r>
              <a:rPr lang="zh-CN" altLang="zh-CN" sz="2400" dirty="0"/>
              <a:t>国标《计算机软件文档编制规范》</a:t>
            </a:r>
          </a:p>
          <a:p>
            <a:r>
              <a:rPr lang="en-US" altLang="zh-CN" sz="2400" dirty="0"/>
              <a:t>[5] GB/T19000—2008/ISO9000.</a:t>
            </a:r>
            <a:r>
              <a:rPr lang="zh-CN" altLang="zh-CN" sz="2400" dirty="0"/>
              <a:t>国标《</a:t>
            </a:r>
            <a:r>
              <a:rPr lang="en-US" altLang="zh-CN" sz="2400" dirty="0" err="1">
                <a:hlinkClick r:id="rId2"/>
              </a:rPr>
              <a:t>质量</a:t>
            </a:r>
            <a:r>
              <a:rPr lang="zh-CN" altLang="zh-CN" sz="2400" dirty="0"/>
              <a:t>管理体系 基础和术语》</a:t>
            </a:r>
          </a:p>
          <a:p>
            <a:r>
              <a:rPr lang="en-US" altLang="zh-CN" sz="2400" dirty="0"/>
              <a:t>[6] PRD-2017-G01-</a:t>
            </a:r>
            <a:r>
              <a:rPr lang="zh-CN" altLang="zh-CN" sz="2400" dirty="0"/>
              <a:t>文档</a:t>
            </a:r>
          </a:p>
          <a:p>
            <a:r>
              <a:rPr lang="en-US" altLang="zh-CN" sz="2400" dirty="0"/>
              <a:t>[7] PRD-2017-G01-</a:t>
            </a:r>
            <a:r>
              <a:rPr lang="zh-CN" altLang="zh-CN" sz="2400" dirty="0"/>
              <a:t>配置管理</a:t>
            </a:r>
          </a:p>
          <a:p>
            <a:r>
              <a:rPr lang="en-US" altLang="zh-CN" sz="2400" dirty="0"/>
              <a:t>[8] SE2017-G2-</a:t>
            </a:r>
            <a:r>
              <a:rPr lang="zh-CN" altLang="zh-CN" sz="2400" dirty="0"/>
              <a:t>可行性研究报告</a:t>
            </a:r>
            <a:r>
              <a:rPr lang="en-US" altLang="zh-CN" sz="2400" dirty="0"/>
              <a:t>v2</a:t>
            </a:r>
          </a:p>
          <a:p>
            <a:r>
              <a:rPr lang="en-US" altLang="zh-CN" sz="2400" dirty="0"/>
              <a:t>[9] </a:t>
            </a:r>
            <a:r>
              <a:rPr lang="zh-CN" altLang="en-US" sz="2400" dirty="0"/>
              <a:t>项目管理知识体系指南（</a:t>
            </a:r>
            <a:r>
              <a:rPr lang="en-US" altLang="zh-CN" sz="2400" dirty="0"/>
              <a:t>PMBOK </a:t>
            </a:r>
            <a:r>
              <a:rPr lang="zh-CN" altLang="en-US" sz="2400" dirty="0"/>
              <a:t>指南</a:t>
            </a:r>
            <a:r>
              <a:rPr lang="en-US" altLang="zh-CN" sz="2400" dirty="0"/>
              <a:t>)/</a:t>
            </a:r>
            <a:r>
              <a:rPr lang="zh-CN" altLang="en-US" sz="2400" dirty="0"/>
              <a:t>项目管理协会</a:t>
            </a:r>
          </a:p>
          <a:p>
            <a:r>
              <a:rPr lang="en-US" altLang="zh-CN" sz="2400" dirty="0"/>
              <a:t>[10] </a:t>
            </a:r>
            <a:r>
              <a:rPr lang="zh-CN" altLang="en-US" sz="2400" dirty="0"/>
              <a:t>软件项目管理（原书第</a:t>
            </a:r>
            <a:r>
              <a:rPr lang="en-US" altLang="zh-CN" sz="2400" dirty="0"/>
              <a:t>5</a:t>
            </a:r>
            <a:r>
              <a:rPr lang="zh-CN" altLang="en-US" sz="2400" dirty="0"/>
              <a:t>版） </a:t>
            </a:r>
            <a:r>
              <a:rPr lang="en-US" altLang="zh-CN" sz="2400" dirty="0"/>
              <a:t>[Software Project Management Fifth Edition]</a:t>
            </a:r>
            <a:endParaRPr lang="zh-CN" altLang="zh-CN" sz="2400" dirty="0"/>
          </a:p>
          <a:p>
            <a:pPr algn="just" defTabSz="3428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10799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项目概述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53FE597-D8EF-4AED-8568-0247A00C1DDC}"/>
              </a:ext>
            </a:extLst>
          </p:cNvPr>
          <p:cNvSpPr/>
          <p:nvPr/>
        </p:nvSpPr>
        <p:spPr>
          <a:xfrm>
            <a:off x="278016" y="1347608"/>
            <a:ext cx="47368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软件工程系列课程教学辅助网站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661053-0B3A-467B-934A-26B9B0613428}"/>
              </a:ext>
            </a:extLst>
          </p:cNvPr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958101-1E98-4E0D-9FD3-C3D983F3440F}"/>
              </a:ext>
            </a:extLst>
          </p:cNvPr>
          <p:cNvSpPr txBox="1"/>
          <p:nvPr/>
        </p:nvSpPr>
        <p:spPr>
          <a:xfrm>
            <a:off x="768681" y="2333297"/>
            <a:ext cx="5264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需求：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、软件工程的日益发展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、项目管理与需求工程课程的重要性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、师生间知识传播的巨大需求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849B60-47D7-4D90-917E-49C1402A6A2D}"/>
              </a:ext>
            </a:extLst>
          </p:cNvPr>
          <p:cNvSpPr txBox="1"/>
          <p:nvPr/>
        </p:nvSpPr>
        <p:spPr>
          <a:xfrm>
            <a:off x="768681" y="4351648"/>
            <a:ext cx="6495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背景：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、老师想要授课授得出色，让学生解软件工程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、学生想要学得出色，获取资料，提出问题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、游客想要决定是否去学软件工程</a:t>
            </a:r>
          </a:p>
        </p:txBody>
      </p:sp>
    </p:spTree>
    <p:extLst>
      <p:ext uri="{BB962C8B-B14F-4D97-AF65-F5344CB8AC3E}">
        <p14:creationId xmlns:p14="http://schemas.microsoft.com/office/powerpoint/2010/main" val="27012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489" y="33219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项目用户：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9489" y="4977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项目提出者：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6BEFDA-3F6D-4581-8AB7-B59B3BC5B6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333861" y="-22450"/>
            <a:ext cx="1440370" cy="1719484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49490" y="1327551"/>
          <a:ext cx="7208779" cy="149667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13517">
                  <a:extLst>
                    <a:ext uri="{9D8B030D-6E8A-4147-A177-3AD203B41FA5}">
                      <a16:colId xmlns:a16="http://schemas.microsoft.com/office/drawing/2014/main" val="3401312078"/>
                    </a:ext>
                  </a:extLst>
                </a:gridCol>
                <a:gridCol w="2044219">
                  <a:extLst>
                    <a:ext uri="{9D8B030D-6E8A-4147-A177-3AD203B41FA5}">
                      <a16:colId xmlns:a16="http://schemas.microsoft.com/office/drawing/2014/main" val="1860346693"/>
                    </a:ext>
                  </a:extLst>
                </a:gridCol>
                <a:gridCol w="2605132">
                  <a:extLst>
                    <a:ext uri="{9D8B030D-6E8A-4147-A177-3AD203B41FA5}">
                      <a16:colId xmlns:a16="http://schemas.microsoft.com/office/drawing/2014/main" val="1745108003"/>
                    </a:ext>
                  </a:extLst>
                </a:gridCol>
                <a:gridCol w="1445911">
                  <a:extLst>
                    <a:ext uri="{9D8B030D-6E8A-4147-A177-3AD203B41FA5}">
                      <a16:colId xmlns:a16="http://schemas.microsoft.com/office/drawing/2014/main" val="540024057"/>
                    </a:ext>
                  </a:extLst>
                </a:gridCol>
              </a:tblGrid>
              <a:tr h="397047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6875493"/>
                  </a:ext>
                </a:extLst>
              </a:tr>
              <a:tr h="522144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yangc@zucc.edu.cn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4967356"/>
                  </a:ext>
                </a:extLst>
              </a:tr>
              <a:tr h="577481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侯宏仑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13071858629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houhl@zucc.edu.cn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909704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49489" y="3978152"/>
          <a:ext cx="7208780" cy="237634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60334">
                  <a:extLst>
                    <a:ext uri="{9D8B030D-6E8A-4147-A177-3AD203B41FA5}">
                      <a16:colId xmlns:a16="http://schemas.microsoft.com/office/drawing/2014/main" val="2188082595"/>
                    </a:ext>
                  </a:extLst>
                </a:gridCol>
                <a:gridCol w="5648446">
                  <a:extLst>
                    <a:ext uri="{9D8B030D-6E8A-4147-A177-3AD203B41FA5}">
                      <a16:colId xmlns:a16="http://schemas.microsoft.com/office/drawing/2014/main" val="3222556008"/>
                    </a:ext>
                  </a:extLst>
                </a:gridCol>
              </a:tblGrid>
              <a:tr h="594087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用户类别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具体说明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7503479"/>
                  </a:ext>
                </a:extLst>
              </a:tr>
              <a:tr h="594087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软件工程课程的授课教师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1132330"/>
                  </a:ext>
                </a:extLst>
              </a:tr>
              <a:tr h="594087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注册学生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该课程的注册学生，即当前学期选修该课程的学生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9594899"/>
                  </a:ext>
                </a:extLst>
              </a:tr>
              <a:tr h="594087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游客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当前学期未选该课程，但对该课程有兴趣的学生，通常指软件学院低年级学生，也泛指所有在校学生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77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0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9366" y="4051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开发团队：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89366" y="1385424"/>
          <a:ext cx="8407080" cy="465656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69143">
                  <a:extLst>
                    <a:ext uri="{9D8B030D-6E8A-4147-A177-3AD203B41FA5}">
                      <a16:colId xmlns:a16="http://schemas.microsoft.com/office/drawing/2014/main" val="2362626127"/>
                    </a:ext>
                  </a:extLst>
                </a:gridCol>
                <a:gridCol w="1141605">
                  <a:extLst>
                    <a:ext uri="{9D8B030D-6E8A-4147-A177-3AD203B41FA5}">
                      <a16:colId xmlns:a16="http://schemas.microsoft.com/office/drawing/2014/main" val="3135131866"/>
                    </a:ext>
                  </a:extLst>
                </a:gridCol>
                <a:gridCol w="1988981">
                  <a:extLst>
                    <a:ext uri="{9D8B030D-6E8A-4147-A177-3AD203B41FA5}">
                      <a16:colId xmlns:a16="http://schemas.microsoft.com/office/drawing/2014/main" val="881633570"/>
                    </a:ext>
                  </a:extLst>
                </a:gridCol>
                <a:gridCol w="2225935">
                  <a:extLst>
                    <a:ext uri="{9D8B030D-6E8A-4147-A177-3AD203B41FA5}">
                      <a16:colId xmlns:a16="http://schemas.microsoft.com/office/drawing/2014/main" val="3708421668"/>
                    </a:ext>
                  </a:extLst>
                </a:gridCol>
                <a:gridCol w="1681416">
                  <a:extLst>
                    <a:ext uri="{9D8B030D-6E8A-4147-A177-3AD203B41FA5}">
                      <a16:colId xmlns:a16="http://schemas.microsoft.com/office/drawing/2014/main" val="1815272087"/>
                    </a:ext>
                  </a:extLst>
                </a:gridCol>
              </a:tblGrid>
              <a:tr h="75123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7373543"/>
                  </a:ext>
                </a:extLst>
              </a:tr>
              <a:tr h="78106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胡子阳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15858260563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31501333@stu.zucc.edu.cn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求真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0857450"/>
                  </a:ext>
                </a:extLst>
              </a:tr>
              <a:tr h="78106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何圳青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18814851854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31501330@stu.zucc.edu.cn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求真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5436114"/>
                  </a:ext>
                </a:extLst>
              </a:tr>
              <a:tr h="78106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陈哲凡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13685752780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31501293@stu.zucc.edu.cn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求真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1-516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2558390"/>
                  </a:ext>
                </a:extLst>
              </a:tr>
              <a:tr h="78106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徐洁岑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15858266212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31501395@stu.zucc.edu.cn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问源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2-533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8475491"/>
                  </a:ext>
                </a:extLst>
              </a:tr>
              <a:tr h="78106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吴苏琪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15858272997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31501284@stu.zucc.edu.cn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问源</a:t>
                      </a: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2-560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539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9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72968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WBS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E640115-507A-438F-B57D-6FEEC663F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01" y="1919986"/>
            <a:ext cx="8350830" cy="40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72968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WBS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4FBB0-5523-4AF7-9446-1CE7DEB0DE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7" t="23828" r="19044" b="26849"/>
          <a:stretch/>
        </p:blipFill>
        <p:spPr>
          <a:xfrm>
            <a:off x="7549231" y="-22450"/>
            <a:ext cx="1225000" cy="14623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24DBBF-E068-4F41-BBD3-8B778B8A7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135" y="1678835"/>
            <a:ext cx="4228342" cy="49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</TotalTime>
  <Words>1882</Words>
  <Application>Microsoft Office PowerPoint</Application>
  <PresentationFormat>全屏显示(4:3)</PresentationFormat>
  <Paragraphs>455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PLANE</cp:lastModifiedBy>
  <cp:revision>124</cp:revision>
  <dcterms:created xsi:type="dcterms:W3CDTF">2014-12-17T13:36:09Z</dcterms:created>
  <dcterms:modified xsi:type="dcterms:W3CDTF">2017-11-02T03:40:22Z</dcterms:modified>
</cp:coreProperties>
</file>