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63" r:id="rId3"/>
    <p:sldId id="269" r:id="rId4"/>
    <p:sldId id="317" r:id="rId5"/>
    <p:sldId id="268" r:id="rId6"/>
    <p:sldId id="312" r:id="rId7"/>
    <p:sldId id="314" r:id="rId8"/>
    <p:sldId id="315" r:id="rId9"/>
    <p:sldId id="270" r:id="rId10"/>
  </p:sldIdLst>
  <p:sldSz cx="12192000" cy="6858000"/>
  <p:notesSz cx="6858000" cy="9144000"/>
  <p:embeddedFontLst>
    <p:embeddedFont>
      <p:font typeface="华文新魏" panose="02010800040101010101" charset="-122"/>
      <p:regular r:id="rId15"/>
    </p:embeddedFont>
    <p:embeddedFont>
      <p:font typeface="等线" panose="02010600030101010101" charset="-122"/>
      <p:regular r:id="rId16"/>
    </p:embeddedFont>
    <p:embeddedFont>
      <p:font typeface="等线 Light" panose="02010600030101010101" charset="-122"/>
      <p:regular r:id="rId17"/>
    </p:embeddedFont>
    <p:embeddedFont>
      <p:font typeface="仿宋" panose="02010609060101010101" charset="-122"/>
      <p:regular r:id="rId1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114" d="100"/>
          <a:sy n="114" d="100"/>
        </p:scale>
        <p:origin x="120" y="150"/>
      </p:cViewPr>
      <p:guideLst>
        <p:guide orient="horz" pos="2225"/>
        <p:guide pos="38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544423" y="449618"/>
            <a:ext cx="1964055"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干系人手册</a:t>
            </a:r>
            <a:endParaRPr lang="zh-CN" altLang="en-US" sz="2800" b="1" dirty="0">
              <a:solidFill>
                <a:schemeClr val="tx1">
                  <a:lumMod val="75000"/>
                  <a:lumOff val="25000"/>
                </a:schemeClr>
              </a:solidFill>
              <a:uFillTx/>
              <a:ea typeface="华文新魏" panose="02010800040101010101" charset="-122"/>
            </a:endParaRPr>
          </a:p>
        </p:txBody>
      </p:sp>
      <p:graphicFrame>
        <p:nvGraphicFramePr>
          <p:cNvPr id="37" name="表格 36"/>
          <p:cNvGraphicFramePr/>
          <p:nvPr/>
        </p:nvGraphicFramePr>
        <p:xfrm>
          <a:off x="1344295" y="1106805"/>
          <a:ext cx="9239250" cy="5047615"/>
        </p:xfrm>
        <a:graphic>
          <a:graphicData uri="http://schemas.openxmlformats.org/drawingml/2006/table">
            <a:tbl>
              <a:tblPr firstRow="1" bandRow="1">
                <a:tableStyleId>{5C22544A-7EE6-4342-B048-85BDC9FD1C3A}</a:tableStyleId>
              </a:tblPr>
              <a:tblGrid>
                <a:gridCol w="3079750"/>
                <a:gridCol w="3079750"/>
                <a:gridCol w="3079750"/>
              </a:tblGrid>
              <a:tr h="395605">
                <a:tc>
                  <a:txBody>
                    <a:bodyPr/>
                    <a:p>
                      <a:pPr indent="0">
                        <a:buNone/>
                      </a:pPr>
                      <a:r>
                        <a:rPr lang="en-US" sz="1800" b="1">
                          <a:solidFill>
                            <a:srgbClr val="000000"/>
                          </a:solidFill>
                          <a:latin typeface="等线" panose="02010600030101010101" charset="-122"/>
                          <a:ea typeface="等线" panose="02010600030101010101" charset="-122"/>
                          <a:cs typeface="等线" panose="02010600030101010101" charset="-122"/>
                        </a:rPr>
                        <a:t>积极干系人</a:t>
                      </a:r>
                      <a:endParaRPr lang="en-US" altLang="en-US" sz="18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ctr"/>
                </a:tc>
                <a:tc>
                  <a:txBody>
                    <a:bodyPr/>
                    <a:p>
                      <a:pPr indent="0">
                        <a:buNone/>
                      </a:pPr>
                      <a:r>
                        <a:rPr lang="en-US" sz="1800" b="1">
                          <a:solidFill>
                            <a:srgbClr val="000000"/>
                          </a:solidFill>
                          <a:latin typeface="等线" panose="02010600030101010101" charset="-122"/>
                          <a:ea typeface="等线" panose="02010600030101010101" charset="-122"/>
                          <a:cs typeface="等线" panose="02010600030101010101" charset="-122"/>
                        </a:rPr>
                        <a:t>联系方式</a:t>
                      </a:r>
                      <a:endParaRPr lang="en-US" altLang="en-US" sz="18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ctr"/>
                </a:tc>
                <a:tc>
                  <a:txBody>
                    <a:bodyPr/>
                    <a:p>
                      <a:pPr indent="0">
                        <a:buNone/>
                      </a:pPr>
                      <a:r>
                        <a:rPr lang="en-US" sz="1800" b="1">
                          <a:solidFill>
                            <a:srgbClr val="000000"/>
                          </a:solidFill>
                          <a:latin typeface="等线" panose="02010600030101010101" charset="-122"/>
                          <a:ea typeface="等线" panose="02010600030101010101" charset="-122"/>
                          <a:cs typeface="等线" panose="02010600030101010101" charset="-122"/>
                        </a:rPr>
                        <a:t>所在地</a:t>
                      </a:r>
                      <a:endParaRPr lang="en-US" altLang="en-US" sz="1800" b="1">
                        <a:solidFill>
                          <a:srgbClr val="000000"/>
                        </a:solidFill>
                        <a:latin typeface="等线" panose="02010600030101010101" charset="-122"/>
                        <a:ea typeface="等线" panose="02010600030101010101" charset="-122"/>
                        <a:cs typeface="等线" panose="02010600030101010101" charset="-122"/>
                      </a:endParaRPr>
                    </a:p>
                  </a:txBody>
                  <a:tcPr marL="68580" marR="68580" marT="0" marB="0" vert="horz" anchor="t"/>
                </a:tc>
              </a:tr>
              <a:tr h="395605">
                <a:tc>
                  <a:txBody>
                    <a:bodyPr/>
                    <a:p>
                      <a:pPr indent="0">
                        <a:buNone/>
                      </a:pPr>
                      <a:r>
                        <a:rPr lang="en-US" sz="1800" b="0">
                          <a:ea typeface="+mn-lt"/>
                          <a:cs typeface="宋体" panose="02010600030101010101" pitchFamily="2" charset="-122"/>
                        </a:rPr>
                        <a:t>黄叶轩</a:t>
                      </a:r>
                      <a:endParaRPr lang="en-US" altLang="en-US" sz="1800" b="0">
                        <a:ea typeface="+mn-lt"/>
                        <a:cs typeface="宋体" panose="02010600030101010101" pitchFamily="2" charset="-122"/>
                      </a:endParaRPr>
                    </a:p>
                  </a:txBody>
                  <a:tcPr marL="68580" marR="68580" marT="0" marB="0" vert="horz" anchor="t"/>
                </a:tc>
                <a:tc>
                  <a:txBody>
                    <a:bodyPr/>
                    <a:p>
                      <a:pPr indent="0">
                        <a:buNone/>
                      </a:pPr>
                      <a:r>
                        <a:rPr lang="en-US" sz="1800" b="0">
                          <a:solidFill>
                            <a:srgbClr val="000000"/>
                          </a:solidFill>
                          <a:ea typeface="+mn-lt"/>
                          <a:cs typeface="等线 Light" panose="02010600030101010101" charset="-122"/>
                        </a:rPr>
                        <a:t>13588899102</a:t>
                      </a:r>
                      <a:endParaRPr lang="en-US" altLang="en-US" sz="1800" b="0">
                        <a:solidFill>
                          <a:srgbClr val="000000"/>
                        </a:solidFill>
                        <a:ea typeface="+mn-lt"/>
                        <a:cs typeface="等线 Light" panose="02010600030101010101" charset="-122"/>
                      </a:endParaRPr>
                    </a:p>
                  </a:txBody>
                  <a:tcPr marL="68580" marR="68580" marT="0" marB="0" vert="horz" anchor="t"/>
                </a:tc>
                <a:tc>
                  <a:txBody>
                    <a:bodyPr/>
                    <a:p>
                      <a:pPr indent="0">
                        <a:buNone/>
                      </a:pPr>
                      <a:r>
                        <a:rPr lang="en-US" sz="1800" b="0">
                          <a:solidFill>
                            <a:srgbClr val="000000"/>
                          </a:solidFill>
                          <a:ea typeface="+mn-lt"/>
                          <a:cs typeface="+mn-lt"/>
                        </a:rPr>
                        <a:t>弘毅2-210</a:t>
                      </a:r>
                      <a:endParaRPr lang="en-US" altLang="en-US" sz="1800" b="0">
                        <a:solidFill>
                          <a:srgbClr val="000000"/>
                        </a:solidFill>
                        <a:ea typeface="+mn-lt"/>
                        <a:cs typeface="+mn-lt"/>
                      </a:endParaRPr>
                    </a:p>
                  </a:txBody>
                  <a:tcPr marL="68580" marR="68580" marT="0" marB="0" vert="horz" anchor="t"/>
                </a:tc>
              </a:tr>
              <a:tr h="395605">
                <a:tc>
                  <a:txBody>
                    <a:bodyPr/>
                    <a:p>
                      <a:pPr indent="0">
                        <a:buNone/>
                      </a:pPr>
                      <a:r>
                        <a:rPr lang="en-US" sz="1800" b="0">
                          <a:ea typeface="+mn-lt"/>
                          <a:cs typeface="宋体" panose="02010600030101010101" pitchFamily="2" charset="-122"/>
                        </a:rPr>
                        <a:t>徐双铅</a:t>
                      </a:r>
                      <a:endParaRPr lang="en-US" altLang="en-US" sz="1800" b="0">
                        <a:ea typeface="+mn-lt"/>
                        <a:cs typeface="宋体" panose="02010600030101010101" pitchFamily="2" charset="-122"/>
                      </a:endParaRPr>
                    </a:p>
                  </a:txBody>
                  <a:tcPr marL="68580" marR="68580" marT="0" marB="0" vert="horz" anchor="t"/>
                </a:tc>
                <a:tc>
                  <a:txBody>
                    <a:bodyPr/>
                    <a:p>
                      <a:pPr indent="0">
                        <a:buNone/>
                      </a:pPr>
                      <a:r>
                        <a:rPr lang="en-US" sz="1800" b="0">
                          <a:solidFill>
                            <a:srgbClr val="000000"/>
                          </a:solidFill>
                          <a:ea typeface="+mn-lt"/>
                          <a:cs typeface="等线" panose="02010600030101010101" charset="-122"/>
                        </a:rPr>
                        <a:t>18094711647</a:t>
                      </a:r>
                      <a:endParaRPr lang="en-US" altLang="en-US" sz="1800" b="0">
                        <a:solidFill>
                          <a:srgbClr val="000000"/>
                        </a:solidFill>
                        <a:ea typeface="+mn-lt"/>
                        <a:cs typeface="等线" panose="02010600030101010101" charset="-122"/>
                      </a:endParaRPr>
                    </a:p>
                  </a:txBody>
                  <a:tcPr marL="68580" marR="68580" marT="0" marB="0" vert="horz" anchor="t"/>
                </a:tc>
                <a:tc>
                  <a:txBody>
                    <a:bodyPr/>
                    <a:p>
                      <a:pPr indent="0">
                        <a:buNone/>
                      </a:pPr>
                      <a:r>
                        <a:rPr lang="en-US" sz="1800" b="0">
                          <a:solidFill>
                            <a:srgbClr val="000000"/>
                          </a:solidFill>
                          <a:ea typeface="+mn-lt"/>
                          <a:cs typeface="+mn-lt"/>
                        </a:rPr>
                        <a:t>弘毅2-206</a:t>
                      </a:r>
                      <a:endParaRPr lang="en-US" altLang="en-US" sz="1800" b="0">
                        <a:solidFill>
                          <a:srgbClr val="000000"/>
                        </a:solidFill>
                        <a:ea typeface="+mn-lt"/>
                        <a:cs typeface="+mn-lt"/>
                      </a:endParaRPr>
                    </a:p>
                  </a:txBody>
                  <a:tcPr marL="68580" marR="68580" marT="0" marB="0" vert="horz" anchor="t"/>
                </a:tc>
              </a:tr>
              <a:tr h="395605">
                <a:tc>
                  <a:txBody>
                    <a:bodyPr/>
                    <a:p>
                      <a:pPr indent="0">
                        <a:buNone/>
                      </a:pPr>
                      <a:r>
                        <a:rPr lang="en-US" sz="1800" b="0">
                          <a:ea typeface="+mn-lt"/>
                          <a:cs typeface="宋体" panose="02010600030101010101" pitchFamily="2" charset="-122"/>
                        </a:rPr>
                        <a:t>陈俊仁</a:t>
                      </a:r>
                      <a:endParaRPr lang="en-US" altLang="en-US" sz="1800" b="0">
                        <a:ea typeface="+mn-lt"/>
                        <a:cs typeface="宋体" panose="02010600030101010101" pitchFamily="2" charset="-122"/>
                      </a:endParaRPr>
                    </a:p>
                  </a:txBody>
                  <a:tcPr marL="68580" marR="68580" marT="0" marB="0" vert="horz" anchor="t"/>
                </a:tc>
                <a:tc>
                  <a:txBody>
                    <a:bodyPr/>
                    <a:p>
                      <a:pPr indent="0">
                        <a:buNone/>
                      </a:pPr>
                      <a:r>
                        <a:rPr lang="en-US" sz="1800" b="0">
                          <a:solidFill>
                            <a:srgbClr val="000000"/>
                          </a:solidFill>
                          <a:ea typeface="+mn-lt"/>
                          <a:cs typeface="等线" panose="02010600030101010101" charset="-122"/>
                        </a:rPr>
                        <a:t>17376503405</a:t>
                      </a:r>
                      <a:endParaRPr lang="en-US" altLang="en-US" sz="1800" b="0">
                        <a:solidFill>
                          <a:srgbClr val="000000"/>
                        </a:solidFill>
                        <a:ea typeface="+mn-lt"/>
                        <a:cs typeface="等线" panose="02010600030101010101" charset="-122"/>
                      </a:endParaRPr>
                    </a:p>
                  </a:txBody>
                  <a:tcPr marL="68580" marR="68580" marT="0" marB="0" vert="horz" anchor="t"/>
                </a:tc>
                <a:tc>
                  <a:txBody>
                    <a:bodyPr/>
                    <a:p>
                      <a:pPr indent="0">
                        <a:buNone/>
                      </a:pPr>
                      <a:r>
                        <a:rPr lang="en-US" sz="1800" b="0">
                          <a:solidFill>
                            <a:srgbClr val="000000"/>
                          </a:solidFill>
                          <a:ea typeface="+mn-lt"/>
                          <a:cs typeface="+mn-lt"/>
                        </a:rPr>
                        <a:t>弘毅2-209</a:t>
                      </a:r>
                      <a:endParaRPr lang="en-US" altLang="en-US" sz="1800" b="0">
                        <a:solidFill>
                          <a:srgbClr val="000000"/>
                        </a:solidFill>
                        <a:ea typeface="+mn-lt"/>
                        <a:cs typeface="+mn-lt"/>
                      </a:endParaRPr>
                    </a:p>
                  </a:txBody>
                  <a:tcPr marL="68580" marR="68580" marT="0" marB="0" vert="horz" anchor="t"/>
                </a:tc>
              </a:tr>
              <a:tr h="395605">
                <a:tc>
                  <a:txBody>
                    <a:bodyPr/>
                    <a:p>
                      <a:pPr indent="0">
                        <a:buNone/>
                      </a:pPr>
                      <a:r>
                        <a:rPr lang="en-US" sz="1800" b="0">
                          <a:ea typeface="+mn-lt"/>
                          <a:cs typeface="宋体" panose="02010600030101010101" pitchFamily="2" charset="-122"/>
                        </a:rPr>
                        <a:t>陈苏民</a:t>
                      </a:r>
                      <a:endParaRPr lang="en-US" altLang="en-US" sz="1800" b="0">
                        <a:ea typeface="+mn-lt"/>
                        <a:cs typeface="宋体" panose="02010600030101010101" pitchFamily="2" charset="-122"/>
                      </a:endParaRPr>
                    </a:p>
                  </a:txBody>
                  <a:tcPr marL="68580" marR="68580" marT="0" marB="0" vert="horz" anchor="t"/>
                </a:tc>
                <a:tc>
                  <a:txBody>
                    <a:bodyPr/>
                    <a:p>
                      <a:pPr indent="0">
                        <a:buNone/>
                      </a:pPr>
                      <a:r>
                        <a:rPr lang="en-US" sz="1800" b="0">
                          <a:ea typeface="+mn-lt"/>
                          <a:cs typeface="宋体" panose="02010600030101010101" pitchFamily="2" charset="-122"/>
                        </a:rPr>
                        <a:t>13071869207</a:t>
                      </a:r>
                      <a:endParaRPr lang="en-US" altLang="en-US" sz="1800" b="0">
                        <a:ea typeface="+mn-lt"/>
                        <a:cs typeface="宋体" panose="02010600030101010101" pitchFamily="2" charset="-122"/>
                      </a:endParaRPr>
                    </a:p>
                  </a:txBody>
                  <a:tcPr marL="68580" marR="68580" marT="0" marB="0" vert="horz" anchor="t"/>
                </a:tc>
                <a:tc>
                  <a:txBody>
                    <a:bodyPr/>
                    <a:p>
                      <a:pPr indent="0">
                        <a:buNone/>
                      </a:pPr>
                      <a:r>
                        <a:rPr lang="en-US" sz="1800" b="0">
                          <a:ea typeface="+mn-lt"/>
                          <a:cs typeface="+mn-lt"/>
                        </a:rPr>
                        <a:t>弘毅1-124</a:t>
                      </a:r>
                      <a:endParaRPr lang="en-US" altLang="en-US" sz="1800" b="0">
                        <a:ea typeface="+mn-lt"/>
                        <a:cs typeface="+mn-lt"/>
                      </a:endParaRPr>
                    </a:p>
                  </a:txBody>
                  <a:tcPr marL="68580" marR="68580" marT="0" marB="0" vert="horz" anchor="t"/>
                </a:tc>
              </a:tr>
              <a:tr h="394970">
                <a:tc>
                  <a:txBody>
                    <a:bodyPr/>
                    <a:p>
                      <a:pPr indent="0">
                        <a:buNone/>
                      </a:pPr>
                      <a:r>
                        <a:rPr lang="en-US" sz="1800" b="0">
                          <a:ea typeface="+mn-lt"/>
                          <a:cs typeface="宋体" panose="02010600030101010101" pitchFamily="2" charset="-122"/>
                        </a:rPr>
                        <a:t>吕迪</a:t>
                      </a:r>
                      <a:endParaRPr lang="en-US" altLang="en-US" sz="1800" b="0">
                        <a:ea typeface="+mn-lt"/>
                        <a:cs typeface="宋体" panose="02010600030101010101" pitchFamily="2" charset="-122"/>
                      </a:endParaRPr>
                    </a:p>
                  </a:txBody>
                  <a:tcPr marL="68580" marR="68580" marT="0" marB="0" vert="horz" anchor="t"/>
                </a:tc>
                <a:tc>
                  <a:txBody>
                    <a:bodyPr/>
                    <a:p>
                      <a:pPr indent="0">
                        <a:buNone/>
                      </a:pPr>
                      <a:r>
                        <a:rPr lang="en-US" sz="1800" b="0">
                          <a:solidFill>
                            <a:srgbClr val="000000"/>
                          </a:solidFill>
                          <a:ea typeface="+mn-lt"/>
                          <a:cs typeface="等线" panose="02010600030101010101" charset="-122"/>
                        </a:rPr>
                        <a:t>17306413358</a:t>
                      </a:r>
                      <a:endParaRPr lang="en-US" altLang="en-US" sz="1800" b="0">
                        <a:solidFill>
                          <a:srgbClr val="000000"/>
                        </a:solidFill>
                        <a:ea typeface="+mn-lt"/>
                        <a:cs typeface="等线" panose="02010600030101010101" charset="-122"/>
                      </a:endParaRPr>
                    </a:p>
                  </a:txBody>
                  <a:tcPr marL="68580" marR="68580" marT="0" marB="0" vert="horz" anchor="t"/>
                </a:tc>
                <a:tc>
                  <a:txBody>
                    <a:bodyPr/>
                    <a:p>
                      <a:pPr indent="0">
                        <a:buNone/>
                      </a:pPr>
                      <a:r>
                        <a:rPr lang="en-US" sz="1800" b="0">
                          <a:solidFill>
                            <a:srgbClr val="000000"/>
                          </a:solidFill>
                          <a:ea typeface="+mn-lt"/>
                          <a:cs typeface="+mn-lt"/>
                        </a:rPr>
                        <a:t>求真1-125</a:t>
                      </a:r>
                      <a:endParaRPr lang="en-US" altLang="en-US" sz="1800" b="0">
                        <a:solidFill>
                          <a:srgbClr val="000000"/>
                        </a:solidFill>
                        <a:ea typeface="+mn-lt"/>
                        <a:cs typeface="+mn-lt"/>
                      </a:endParaRPr>
                    </a:p>
                  </a:txBody>
                  <a:tcPr marL="68580" marR="68580" marT="0" marB="0" vert="horz" anchor="t"/>
                </a:tc>
              </a:tr>
              <a:tr h="569595">
                <a:tc>
                  <a:txBody>
                    <a:bodyPr/>
                    <a:p>
                      <a:pPr indent="0">
                        <a:buNone/>
                      </a:pPr>
                      <a:r>
                        <a:rPr lang="en-US" sz="1800" b="0">
                          <a:solidFill>
                            <a:srgbClr val="000000"/>
                          </a:solidFill>
                          <a:ea typeface="+mn-lt"/>
                          <a:cs typeface="等线" panose="02010600030101010101" charset="-122"/>
                        </a:rPr>
                        <a:t>杨枨</a:t>
                      </a:r>
                      <a:endParaRPr lang="en-US" altLang="en-US" sz="1800" b="0">
                        <a:solidFill>
                          <a:srgbClr val="000000"/>
                        </a:solidFill>
                        <a:ea typeface="+mn-lt"/>
                        <a:cs typeface="等线" panose="02010600030101010101" charset="-122"/>
                      </a:endParaRPr>
                    </a:p>
                  </a:txBody>
                  <a:tcPr marL="68580" marR="68580" marT="0" marB="0" vert="horz" anchor="t"/>
                </a:tc>
                <a:tc>
                  <a:txBody>
                    <a:bodyPr/>
                    <a:p>
                      <a:pPr indent="0">
                        <a:buNone/>
                      </a:pPr>
                      <a:r>
                        <a:rPr lang="en-US" altLang="en-US" sz="1800" b="0">
                          <a:ea typeface="+mn-lt"/>
                          <a:cs typeface="宋体" panose="02010600030101010101" pitchFamily="2" charset="-122"/>
                        </a:rPr>
                        <a:t>yangc@zucc.edu.cn</a:t>
                      </a:r>
                      <a:endParaRPr lang="en-US" altLang="en-US" sz="1800" b="0">
                        <a:ea typeface="+mn-lt"/>
                        <a:cs typeface="宋体" panose="02010600030101010101" pitchFamily="2" charset="-122"/>
                      </a:endParaRPr>
                    </a:p>
                  </a:txBody>
                  <a:tcPr marL="68580" marR="68580" marT="0" marB="0" vert="horz" anchor="t"/>
                </a:tc>
                <a:tc>
                  <a:txBody>
                    <a:bodyPr/>
                    <a:p>
                      <a:pPr indent="0">
                        <a:buNone/>
                      </a:pPr>
                      <a:r>
                        <a:rPr lang="en-US" sz="1800" b="0">
                          <a:ea typeface="+mn-lt"/>
                          <a:cs typeface="+mn-lt"/>
                        </a:rPr>
                        <a:t>理4系主任办公室</a:t>
                      </a:r>
                      <a:endParaRPr lang="en-US" altLang="en-US" sz="1800" b="0">
                        <a:ea typeface="+mn-lt"/>
                        <a:cs typeface="+mn-lt"/>
                      </a:endParaRPr>
                    </a:p>
                  </a:txBody>
                  <a:tcPr marL="68580" marR="68580" marT="0" marB="0" vert="horz" anchor="t"/>
                </a:tc>
              </a:tr>
              <a:tr h="570230">
                <a:tc>
                  <a:txBody>
                    <a:bodyPr/>
                    <a:p>
                      <a:pPr indent="0">
                        <a:buNone/>
                      </a:pPr>
                      <a:r>
                        <a:rPr lang="en-US" sz="1800" b="0">
                          <a:solidFill>
                            <a:srgbClr val="000000"/>
                          </a:solidFill>
                          <a:ea typeface="+mn-lt"/>
                          <a:cs typeface="等线" panose="02010600030101010101" charset="-122"/>
                        </a:rPr>
                        <a:t>侯宏仑</a:t>
                      </a:r>
                      <a:endParaRPr lang="en-US" altLang="en-US" sz="1800" b="0">
                        <a:solidFill>
                          <a:srgbClr val="000000"/>
                        </a:solidFill>
                        <a:ea typeface="+mn-lt"/>
                        <a:cs typeface="等线" panose="02010600030101010101" charset="-122"/>
                      </a:endParaRPr>
                    </a:p>
                  </a:txBody>
                  <a:tcPr marL="68580" marR="68580" marT="0" marB="0" vert="horz" anchor="t"/>
                </a:tc>
                <a:tc>
                  <a:txBody>
                    <a:bodyPr/>
                    <a:p>
                      <a:pPr indent="0">
                        <a:buNone/>
                      </a:pPr>
                      <a:r>
                        <a:rPr lang="en-US" sz="1800" b="0">
                          <a:ea typeface="+mn-lt"/>
                          <a:cs typeface="宋体" panose="02010600030101010101" pitchFamily="2" charset="-122"/>
                        </a:rPr>
                        <a:t>ubilabs@zucc.edu.cn</a:t>
                      </a:r>
                      <a:endParaRPr lang="en-US" altLang="en-US" sz="1800" b="0">
                        <a:ea typeface="+mn-lt"/>
                        <a:cs typeface="宋体" panose="02010600030101010101" pitchFamily="2" charset="-122"/>
                      </a:endParaRPr>
                    </a:p>
                  </a:txBody>
                  <a:tcPr marL="68580" marR="68580" marT="0" marB="0" vert="horz" anchor="t"/>
                </a:tc>
                <a:tc>
                  <a:txBody>
                    <a:bodyPr/>
                    <a:p>
                      <a:pPr indent="0">
                        <a:buNone/>
                      </a:pPr>
                      <a:r>
                        <a:rPr lang="en-US" sz="1800" b="0">
                          <a:ea typeface="+mn-lt"/>
                          <a:cs typeface="+mn-lt"/>
                        </a:rPr>
                        <a:t>理4-501</a:t>
                      </a:r>
                      <a:endParaRPr lang="en-US" altLang="en-US" sz="1800" b="0">
                        <a:ea typeface="+mn-lt"/>
                        <a:cs typeface="+mn-lt"/>
                      </a:endParaRPr>
                    </a:p>
                  </a:txBody>
                  <a:tcPr marL="68580" marR="68580" marT="0" marB="0" vert="horz" anchor="t"/>
                </a:tc>
              </a:tr>
              <a:tr h="395605">
                <a:tc>
                  <a:txBody>
                    <a:bodyPr/>
                    <a:p>
                      <a:pPr indent="0">
                        <a:buNone/>
                      </a:pPr>
                      <a:r>
                        <a:rPr lang="en-US" sz="1800" b="0">
                          <a:solidFill>
                            <a:srgbClr val="000000"/>
                          </a:solidFill>
                          <a:ea typeface="+mn-lt"/>
                          <a:cs typeface="等线" panose="02010600030101010101" charset="-122"/>
                        </a:rPr>
                        <a:t>助教</a:t>
                      </a:r>
                      <a:r>
                        <a:rPr lang="en-US" sz="1800" b="0">
                          <a:ea typeface="+mn-lt"/>
                          <a:cs typeface="宋体" panose="02010600030101010101" pitchFamily="2" charset="-122"/>
                        </a:rPr>
                        <a:t>冯一鸣</a:t>
                      </a:r>
                      <a:endParaRPr lang="en-US" altLang="en-US" sz="1800" b="0">
                        <a:solidFill>
                          <a:srgbClr val="000000"/>
                        </a:solidFill>
                        <a:ea typeface="+mn-lt"/>
                        <a:cs typeface="宋体" panose="02010600030101010101" pitchFamily="2" charset="-122"/>
                      </a:endParaRPr>
                    </a:p>
                  </a:txBody>
                  <a:tcPr marL="68580" marR="68580" marT="0" marB="0" vert="horz" anchor="t"/>
                </a:tc>
                <a:tc>
                  <a:txBody>
                    <a:bodyPr/>
                    <a:p>
                      <a:pPr indent="0">
                        <a:buNone/>
                      </a:pPr>
                      <a:r>
                        <a:rPr lang="en-US" altLang="en-US" sz="1800" b="0">
                          <a:ea typeface="+mn-lt"/>
                          <a:cs typeface="宋体" panose="02010600030101010101" pitchFamily="2" charset="-122"/>
                        </a:rPr>
                        <a:t>31601390@stu.zucc.edu.cn</a:t>
                      </a:r>
                      <a:endParaRPr lang="en-US" altLang="en-US" sz="1800" b="0">
                        <a:ea typeface="+mn-lt"/>
                        <a:cs typeface="宋体" panose="02010600030101010101" pitchFamily="2" charset="-122"/>
                      </a:endParaRPr>
                    </a:p>
                  </a:txBody>
                  <a:tcPr marL="68580" marR="68580" marT="0" marB="0" vert="horz" anchor="t"/>
                </a:tc>
                <a:tc>
                  <a:txBody>
                    <a:bodyPr/>
                    <a:p>
                      <a:pPr indent="0">
                        <a:buNone/>
                      </a:pPr>
                      <a:r>
                        <a:rPr lang="en-US" sz="1800" b="0">
                          <a:ea typeface="+mn-lt"/>
                          <a:cs typeface="+mn-lt"/>
                        </a:rPr>
                        <a:t>弘毅1-610</a:t>
                      </a:r>
                      <a:endParaRPr lang="en-US" altLang="en-US" sz="1800" b="0">
                        <a:ea typeface="+mn-lt"/>
                        <a:cs typeface="+mn-lt"/>
                      </a:endParaRPr>
                    </a:p>
                  </a:txBody>
                  <a:tcPr marL="68580" marR="68580" marT="0" marB="0" vert="horz" anchor="t"/>
                </a:tc>
              </a:tr>
              <a:tr h="569595">
                <a:tc>
                  <a:txBody>
                    <a:bodyPr/>
                    <a:p>
                      <a:pPr indent="0">
                        <a:buNone/>
                      </a:pPr>
                      <a:r>
                        <a:rPr lang="en-US" sz="1800" b="0">
                          <a:solidFill>
                            <a:srgbClr val="000000"/>
                          </a:solidFill>
                          <a:ea typeface="+mn-lt"/>
                          <a:cs typeface="等线" panose="02010600030101010101" charset="-122"/>
                        </a:rPr>
                        <a:t>助教</a:t>
                      </a:r>
                      <a:r>
                        <a:rPr lang="en-US" sz="1800" b="0">
                          <a:ea typeface="+mn-lt"/>
                          <a:cs typeface="宋体" panose="02010600030101010101" pitchFamily="2" charset="-122"/>
                        </a:rPr>
                        <a:t>陈栩</a:t>
                      </a:r>
                      <a:endParaRPr lang="en-US" altLang="en-US" sz="1800" b="0">
                        <a:solidFill>
                          <a:srgbClr val="000000"/>
                        </a:solidFill>
                        <a:ea typeface="+mn-lt"/>
                        <a:cs typeface="宋体" panose="02010600030101010101" pitchFamily="2" charset="-122"/>
                      </a:endParaRPr>
                    </a:p>
                  </a:txBody>
                  <a:tcPr marL="68580" marR="68580" marT="0" marB="0" vert="horz" anchor="t"/>
                </a:tc>
                <a:tc>
                  <a:txBody>
                    <a:bodyPr/>
                    <a:p>
                      <a:pPr indent="0">
                        <a:buNone/>
                      </a:pPr>
                      <a:r>
                        <a:rPr lang="en-US" sz="1800" b="0">
                          <a:ea typeface="+mn-lt"/>
                          <a:cs typeface="宋体" panose="02010600030101010101" pitchFamily="2" charset="-122"/>
                        </a:rPr>
                        <a:t>31601341@stu.zucc.edu.cn</a:t>
                      </a:r>
                      <a:endParaRPr lang="en-US" altLang="en-US" sz="1800" b="0">
                        <a:ea typeface="+mn-lt"/>
                        <a:cs typeface="宋体" panose="02010600030101010101" pitchFamily="2" charset="-122"/>
                      </a:endParaRPr>
                    </a:p>
                  </a:txBody>
                  <a:tcPr marL="68580" marR="68580" marT="0" marB="0" vert="horz" anchor="t"/>
                </a:tc>
                <a:tc>
                  <a:txBody>
                    <a:bodyPr/>
                    <a:p>
                      <a:pPr indent="0">
                        <a:buNone/>
                      </a:pPr>
                      <a:r>
                        <a:rPr lang="en-US" sz="1800" b="0">
                          <a:ea typeface="+mn-lt"/>
                          <a:cs typeface="+mn-lt"/>
                        </a:rPr>
                        <a:t>问源1-636</a:t>
                      </a:r>
                      <a:endParaRPr lang="en-US" altLang="en-US" sz="1800" b="0">
                        <a:ea typeface="+mn-lt"/>
                        <a:cs typeface="+mn-lt"/>
                      </a:endParaRPr>
                    </a:p>
                  </a:txBody>
                  <a:tcPr marL="68580" marR="68580" marT="0" marB="0" vert="horz" anchor="t"/>
                </a:tc>
              </a:tr>
              <a:tr h="569595">
                <a:tc>
                  <a:txBody>
                    <a:bodyPr/>
                    <a:p>
                      <a:pPr indent="0">
                        <a:buNone/>
                      </a:pPr>
                      <a:r>
                        <a:rPr lang="en-US" sz="1800" b="0">
                          <a:solidFill>
                            <a:srgbClr val="000000"/>
                          </a:solidFill>
                          <a:ea typeface="+mn-lt"/>
                          <a:cs typeface="等线" panose="02010600030101010101" charset="-122"/>
                        </a:rPr>
                        <a:t>助教</a:t>
                      </a:r>
                      <a:r>
                        <a:rPr lang="en-US" sz="1800" b="0">
                          <a:ea typeface="+mn-lt"/>
                          <a:cs typeface="宋体" panose="02010600030101010101" pitchFamily="2" charset="-122"/>
                        </a:rPr>
                        <a:t>陈妍蓝</a:t>
                      </a:r>
                      <a:endParaRPr lang="en-US" altLang="en-US" sz="1800" b="0">
                        <a:solidFill>
                          <a:srgbClr val="000000"/>
                        </a:solidFill>
                        <a:ea typeface="+mn-lt"/>
                        <a:cs typeface="宋体" panose="02010600030101010101" pitchFamily="2" charset="-122"/>
                      </a:endParaRPr>
                    </a:p>
                  </a:txBody>
                  <a:tcPr marL="68580" marR="68580" marT="0" marB="0" vert="horz" anchor="t"/>
                </a:tc>
                <a:tc>
                  <a:txBody>
                    <a:bodyPr/>
                    <a:p>
                      <a:pPr indent="0">
                        <a:buNone/>
                      </a:pPr>
                      <a:r>
                        <a:rPr lang="en-US" sz="1800" b="0">
                          <a:ea typeface="+mn-lt"/>
                          <a:cs typeface="宋体" panose="02010600030101010101" pitchFamily="2" charset="-122"/>
                        </a:rPr>
                        <a:t>31501391@stu.zucc.edu.cn</a:t>
                      </a:r>
                      <a:endParaRPr lang="en-US" altLang="en-US" sz="1800" b="0">
                        <a:ea typeface="+mn-lt"/>
                        <a:cs typeface="宋体" panose="02010600030101010101" pitchFamily="2" charset="-122"/>
                      </a:endParaRPr>
                    </a:p>
                  </a:txBody>
                  <a:tcPr marL="68580" marR="68580" marT="0" marB="0" vert="horz" anchor="t"/>
                </a:tc>
                <a:tc>
                  <a:txBody>
                    <a:bodyPr/>
                    <a:p>
                      <a:pPr indent="0">
                        <a:buNone/>
                      </a:pPr>
                      <a:r>
                        <a:rPr lang="en-US" sz="1800" b="0">
                          <a:solidFill>
                            <a:srgbClr val="000000"/>
                          </a:solidFill>
                          <a:ea typeface="+mn-lt"/>
                          <a:cs typeface="+mn-lt"/>
                        </a:rPr>
                        <a:t>问源1-646</a:t>
                      </a:r>
                      <a:endParaRPr lang="en-US" altLang="en-US" sz="1800" b="0">
                        <a:solidFill>
                          <a:srgbClr val="000000"/>
                        </a:solidFill>
                        <a:ea typeface="+mn-lt"/>
                        <a:cs typeface="+mn-lt"/>
                      </a:endParaRPr>
                    </a:p>
                  </a:txBody>
                  <a:tcPr marL="68580" marR="68580" marT="0" marB="0" vert="horz" anchor="t"/>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56640" y="322072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p:nvPr/>
        </p:nvGraphicFramePr>
        <p:xfrm>
          <a:off x="1518920" y="884555"/>
          <a:ext cx="10157460" cy="2765425"/>
        </p:xfrm>
        <a:graphic>
          <a:graphicData uri="http://schemas.openxmlformats.org/drawingml/2006/table">
            <a:tbl>
              <a:tblPr firstRow="1" bandRow="1">
                <a:tableStyleId>{5C22544A-7EE6-4342-B048-85BDC9FD1C3A}</a:tableStyleId>
              </a:tblPr>
              <a:tblGrid>
                <a:gridCol w="1692910"/>
                <a:gridCol w="1692910"/>
                <a:gridCol w="1692910"/>
                <a:gridCol w="1692910"/>
                <a:gridCol w="1692910"/>
                <a:gridCol w="1692910"/>
              </a:tblGrid>
              <a:tr h="486410">
                <a:tc>
                  <a:txBody>
                    <a:bodyPr/>
                    <a:p>
                      <a:pPr indent="0" algn="ctr">
                        <a:buNone/>
                      </a:pPr>
                      <a:r>
                        <a:rPr lang="en-US" sz="2000" b="1">
                          <a:latin typeface="等线" panose="02010600030101010101" charset="-122"/>
                          <a:ea typeface="等线" panose="02010600030101010101" charset="-122"/>
                          <a:cs typeface="等线" panose="02010600030101010101" charset="-122"/>
                        </a:rPr>
                        <a:t>沟通计划</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t"/>
                </a:tc>
                <a:tc>
                  <a:txBody>
                    <a:bodyPr/>
                    <a:p>
                      <a:pPr indent="0" algn="ctr">
                        <a:buNone/>
                      </a:pPr>
                      <a:r>
                        <a:rPr lang="en-US" sz="2000" b="1">
                          <a:latin typeface="等线" panose="02010600030101010101" charset="-122"/>
                          <a:ea typeface="等线" panose="02010600030101010101" charset="-122"/>
                          <a:cs typeface="等线" panose="02010600030101010101" charset="-122"/>
                        </a:rPr>
                        <a:t>沟通方式</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t"/>
                </a:tc>
                <a:tc>
                  <a:txBody>
                    <a:bodyPr/>
                    <a:p>
                      <a:pPr indent="0" algn="ctr">
                        <a:buNone/>
                      </a:pPr>
                      <a:r>
                        <a:rPr lang="en-US" sz="2000" b="1">
                          <a:latin typeface="等线" panose="02010600030101010101" charset="-122"/>
                          <a:ea typeface="等线" panose="02010600030101010101" charset="-122"/>
                          <a:cs typeface="等线" panose="02010600030101010101" charset="-122"/>
                        </a:rPr>
                        <a:t>沟通地点</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t"/>
                </a:tc>
                <a:tc>
                  <a:txBody>
                    <a:bodyPr/>
                    <a:p>
                      <a:pPr indent="0" algn="ctr">
                        <a:buNone/>
                      </a:pPr>
                      <a:r>
                        <a:rPr lang="en-US" sz="2000" b="1">
                          <a:latin typeface="等线" panose="02010600030101010101" charset="-122"/>
                          <a:ea typeface="等线" panose="02010600030101010101" charset="-122"/>
                          <a:cs typeface="等线" panose="02010600030101010101" charset="-122"/>
                        </a:rPr>
                        <a:t>沟通时间</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t"/>
                </a:tc>
                <a:tc>
                  <a:txBody>
                    <a:bodyPr/>
                    <a:p>
                      <a:pPr indent="0" algn="ctr">
                        <a:buNone/>
                      </a:pPr>
                      <a:r>
                        <a:rPr lang="en-US" sz="2000" b="1">
                          <a:latin typeface="等线" panose="02010600030101010101" charset="-122"/>
                          <a:ea typeface="等线" panose="02010600030101010101" charset="-122"/>
                          <a:cs typeface="等线" panose="02010600030101010101" charset="-122"/>
                        </a:rPr>
                        <a:t>参与人员</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t"/>
                </a:tc>
                <a:tc>
                  <a:txBody>
                    <a:bodyPr/>
                    <a:p>
                      <a:pPr indent="0" algn="ctr">
                        <a:buNone/>
                      </a:pPr>
                      <a:r>
                        <a:rPr lang="en-US" sz="2000" b="1">
                          <a:latin typeface="等线" panose="02010600030101010101" charset="-122"/>
                          <a:ea typeface="等线" panose="02010600030101010101" charset="-122"/>
                          <a:cs typeface="等线" panose="02010600030101010101" charset="-122"/>
                        </a:rPr>
                        <a:t>产出</a:t>
                      </a:r>
                      <a:endParaRPr lang="en-US" altLang="en-US" sz="2000" b="1">
                        <a:latin typeface="等线" panose="02010600030101010101" charset="-122"/>
                        <a:ea typeface="等线" panose="02010600030101010101" charset="-122"/>
                        <a:cs typeface="等线" panose="02010600030101010101" charset="-122"/>
                      </a:endParaRPr>
                    </a:p>
                  </a:txBody>
                  <a:tcPr marL="68580" marR="68580" marT="0" marB="0" vert="horz" anchor="t"/>
                </a:tc>
              </a:tr>
              <a:tr h="701675">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周常会议</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座谈开会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理四4楼东北角</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周四下午课后</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会议纪要/录音文件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r>
              <a:tr h="701040">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日常进度报告</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QQ群报告</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每天23:00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r>
              <a:tr h="876300">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访谈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座谈开会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根据每次的预约地点</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根据每次的预约时间</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全体组员和用户代表</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会议纪要/录音文件</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r>
            </a:tbl>
          </a:graphicData>
        </a:graphic>
      </p:graphicFrame>
      <p:sp>
        <p:nvSpPr>
          <p:cNvPr id="5" name="文本框 4"/>
          <p:cNvSpPr txBox="1"/>
          <p:nvPr/>
        </p:nvSpPr>
        <p:spPr>
          <a:xfrm>
            <a:off x="675005" y="1106805"/>
            <a:ext cx="551815" cy="2002155"/>
          </a:xfrm>
          <a:prstGeom prst="rect">
            <a:avLst/>
          </a:prstGeom>
          <a:noFill/>
        </p:spPr>
        <p:txBody>
          <a:bodyPr vert="eaVert" wrap="square" rtlCol="0">
            <a:spAutoFit/>
          </a:bodyPr>
          <a:p>
            <a:r>
              <a:rPr lang="zh-CN" altLang="en-US" sz="2400" b="1" dirty="0">
                <a:solidFill>
                  <a:schemeClr val="tx1">
                    <a:lumMod val="75000"/>
                    <a:lumOff val="25000"/>
                  </a:schemeClr>
                </a:solidFill>
                <a:uFillTx/>
                <a:ea typeface="华文新魏" panose="02010800040101010101" charset="-122"/>
                <a:sym typeface="+mn-ea"/>
              </a:rPr>
              <a:t>正式沟通计划</a:t>
            </a:r>
            <a:endParaRPr lang="zh-CN" altLang="en-US" sz="2400" b="1" dirty="0">
              <a:solidFill>
                <a:schemeClr val="tx1">
                  <a:lumMod val="75000"/>
                  <a:lumOff val="25000"/>
                </a:schemeClr>
              </a:solidFill>
              <a:uFillTx/>
              <a:ea typeface="华文新魏" panose="02010800040101010101" charset="-122"/>
              <a:sym typeface="+mn-ea"/>
            </a:endParaRPr>
          </a:p>
        </p:txBody>
      </p:sp>
      <p:sp>
        <p:nvSpPr>
          <p:cNvPr id="6" name="文本框 5"/>
          <p:cNvSpPr txBox="1"/>
          <p:nvPr/>
        </p:nvSpPr>
        <p:spPr>
          <a:xfrm>
            <a:off x="675005" y="4290060"/>
            <a:ext cx="551815" cy="2002155"/>
          </a:xfrm>
          <a:prstGeom prst="rect">
            <a:avLst/>
          </a:prstGeom>
          <a:noFill/>
        </p:spPr>
        <p:txBody>
          <a:bodyPr vert="eaVert" wrap="square" rtlCol="0">
            <a:spAutoFit/>
          </a:bodyPr>
          <a:p>
            <a:r>
              <a:rPr lang="zh-CN" altLang="en-US" sz="2400" b="1" dirty="0">
                <a:solidFill>
                  <a:schemeClr val="tx1">
                    <a:lumMod val="75000"/>
                    <a:lumOff val="25000"/>
                  </a:schemeClr>
                </a:solidFill>
                <a:uFillTx/>
                <a:ea typeface="华文新魏" panose="02010800040101010101" charset="-122"/>
                <a:sym typeface="+mn-ea"/>
              </a:rPr>
              <a:t>非式沟通计划</a:t>
            </a:r>
            <a:endParaRPr lang="zh-CN" altLang="en-US" sz="2400" b="1" dirty="0">
              <a:solidFill>
                <a:schemeClr val="tx1">
                  <a:lumMod val="75000"/>
                  <a:lumOff val="25000"/>
                </a:schemeClr>
              </a:solidFill>
              <a:uFillTx/>
              <a:ea typeface="华文新魏" panose="02010800040101010101" charset="-122"/>
              <a:sym typeface="+mn-ea"/>
            </a:endParaRPr>
          </a:p>
        </p:txBody>
      </p:sp>
      <p:graphicFrame>
        <p:nvGraphicFramePr>
          <p:cNvPr id="8" name="表格 7"/>
          <p:cNvGraphicFramePr/>
          <p:nvPr/>
        </p:nvGraphicFramePr>
        <p:xfrm>
          <a:off x="1518920" y="4196715"/>
          <a:ext cx="10157460" cy="2095500"/>
        </p:xfrm>
        <a:graphic>
          <a:graphicData uri="http://schemas.openxmlformats.org/drawingml/2006/table">
            <a:tbl>
              <a:tblPr firstRow="1" bandRow="1">
                <a:tableStyleId>{5C22544A-7EE6-4342-B048-85BDC9FD1C3A}</a:tableStyleId>
              </a:tblPr>
              <a:tblGrid>
                <a:gridCol w="1692910"/>
                <a:gridCol w="1692910"/>
                <a:gridCol w="1692910"/>
                <a:gridCol w="1692910"/>
                <a:gridCol w="1692910"/>
                <a:gridCol w="1692910"/>
              </a:tblGrid>
              <a:tr h="698500">
                <a:tc>
                  <a:txBody>
                    <a:bodyPr/>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沟通计划</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vert="horz" anchor="t"/>
                </a:tc>
                <a:tc>
                  <a:txBody>
                    <a:bodyPr/>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沟通方式</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vert="horz" anchor="t"/>
                </a:tc>
                <a:tc>
                  <a:txBody>
                    <a:bodyPr/>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沟通地点</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vert="horz" anchor="t"/>
                </a:tc>
                <a:tc>
                  <a:txBody>
                    <a:bodyPr/>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沟通时间</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vert="horz" anchor="t"/>
                </a:tc>
                <a:tc>
                  <a:txBody>
                    <a:bodyPr/>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参与人员</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vert="horz" anchor="t"/>
                </a:tc>
                <a:tc>
                  <a:txBody>
                    <a:bodyPr/>
                    <a:p>
                      <a:pPr indent="0" algn="ctr">
                        <a:buNone/>
                      </a:pPr>
                      <a:endParaRPr lang="en-US" sz="1800" b="1">
                        <a:latin typeface="等线" panose="02010600030101010101" charset="-122"/>
                        <a:ea typeface="等线" panose="02010600030101010101" charset="-122"/>
                        <a:cs typeface="等线" panose="02010600030101010101" charset="-122"/>
                      </a:endParaRPr>
                    </a:p>
                    <a:p>
                      <a:pPr indent="0" algn="ctr">
                        <a:buNone/>
                      </a:pPr>
                      <a:r>
                        <a:rPr lang="en-US" sz="1800" b="1">
                          <a:latin typeface="等线" panose="02010600030101010101" charset="-122"/>
                          <a:ea typeface="等线" panose="02010600030101010101" charset="-122"/>
                          <a:cs typeface="等线" panose="02010600030101010101" charset="-122"/>
                        </a:rPr>
                        <a:t>产出</a:t>
                      </a:r>
                      <a:endParaRPr lang="en-US" altLang="en-US" sz="1800" b="1">
                        <a:latin typeface="等线" panose="02010600030101010101" charset="-122"/>
                        <a:ea typeface="等线" panose="02010600030101010101" charset="-122"/>
                        <a:cs typeface="等线" panose="02010600030101010101" charset="-122"/>
                      </a:endParaRPr>
                    </a:p>
                  </a:txBody>
                  <a:tcPr marL="68580" marR="68580" marT="0" marB="0" vert="horz" anchor="t"/>
                </a:tc>
              </a:tr>
              <a:tr h="698500">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面谈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r>
              <a:tr h="698500">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日常沟通</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QQ</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网络</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随机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全体成员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c>
                  <a:txBody>
                    <a:bodyPr/>
                    <a:p>
                      <a:pPr indent="0" algn="ctr">
                        <a:buNone/>
                      </a:pPr>
                      <a:endParaRPr lang="en-US" sz="18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无</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椭圆 49"/>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5" descr="C:\Users\asus\AppData\Local\Temp\1538207081(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060575" y="1330325"/>
            <a:ext cx="7439025" cy="5212715"/>
          </a:xfrm>
          <a:prstGeom prst="rect">
            <a:avLst/>
          </a:prstGeom>
          <a:noFill/>
          <a:ln>
            <a:noFill/>
          </a:ln>
        </p:spPr>
      </p:pic>
      <p:sp>
        <p:nvSpPr>
          <p:cNvPr id="3" name="矩形 2"/>
          <p:cNvSpPr/>
          <p:nvPr/>
        </p:nvSpPr>
        <p:spPr>
          <a:xfrm>
            <a:off x="4392023" y="449618"/>
            <a:ext cx="2320290" cy="521970"/>
          </a:xfrm>
          <a:prstGeom prst="rect">
            <a:avLst/>
          </a:prstGeom>
        </p:spPr>
        <p:txBody>
          <a:bodyPr wrap="none">
            <a:spAutoFit/>
          </a:bodyPr>
          <a:lstStyle/>
          <a:p>
            <a:r>
              <a:rPr lang="zh-CN" altLang="en-US" sz="2800" b="1" dirty="0">
                <a:solidFill>
                  <a:schemeClr val="tx1">
                    <a:lumMod val="75000"/>
                    <a:lumOff val="25000"/>
                  </a:schemeClr>
                </a:solidFill>
                <a:uFillTx/>
                <a:ea typeface="华文新魏" panose="02010800040101010101" charset="-122"/>
              </a:rPr>
              <a:t>项目组织结构</a:t>
            </a:r>
            <a:endParaRPr lang="zh-CN" altLang="en-US" sz="2800" b="1" dirty="0">
              <a:solidFill>
                <a:schemeClr val="tx1">
                  <a:lumMod val="75000"/>
                  <a:lumOff val="25000"/>
                </a:schemeClr>
              </a:solidFill>
              <a:uFillTx/>
              <a:ea typeface="华文新魏" panose="02010800040101010101"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56640" y="322072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p>
            <a:r>
              <a:rPr lang="zh-CN" altLang="en-US" sz="2800" b="1" dirty="0">
                <a:solidFill>
                  <a:schemeClr val="tx1">
                    <a:lumMod val="75000"/>
                    <a:lumOff val="25000"/>
                  </a:schemeClr>
                </a:solidFill>
                <a:uFillTx/>
                <a:ea typeface="华文新魏" panose="02010800040101010101" charset="-122"/>
              </a:rPr>
              <a:t>角色和职责介绍</a:t>
            </a:r>
            <a:endParaRPr lang="zh-CN" altLang="en-US" sz="2800" b="1" dirty="0">
              <a:solidFill>
                <a:schemeClr val="tx1">
                  <a:lumMod val="75000"/>
                  <a:lumOff val="25000"/>
                </a:schemeClr>
              </a:solidFill>
              <a:uFillTx/>
              <a:ea typeface="华文新魏" panose="02010800040101010101" charset="-122"/>
            </a:endParaRPr>
          </a:p>
        </p:txBody>
      </p:sp>
      <p:sp>
        <p:nvSpPr>
          <p:cNvPr id="13" name="文本框 12"/>
          <p:cNvSpPr txBox="1"/>
          <p:nvPr/>
        </p:nvSpPr>
        <p:spPr>
          <a:xfrm>
            <a:off x="1226820" y="1680845"/>
            <a:ext cx="1600200" cy="460375"/>
          </a:xfrm>
          <a:prstGeom prst="rect">
            <a:avLst/>
          </a:prstGeom>
          <a:noFill/>
        </p:spPr>
        <p:txBody>
          <a:bodyPr wrap="square" rtlCol="0">
            <a:spAutoFit/>
          </a:bodyPr>
          <a:p>
            <a:r>
              <a:rPr lang="zh-CN" altLang="en-US" sz="2400" b="1">
                <a:solidFill>
                  <a:schemeClr val="tx1"/>
                </a:solidFill>
                <a:uFillTx/>
                <a:ea typeface="仿宋" panose="02010609060101010101" charset="-122"/>
              </a:rPr>
              <a:t>黄叶轩</a:t>
            </a:r>
            <a:r>
              <a:rPr lang="zh-CN" altLang="en-US" sz="2400">
                <a:solidFill>
                  <a:schemeClr val="tx1"/>
                </a:solidFill>
                <a:uFillTx/>
                <a:ea typeface="仿宋" panose="02010609060101010101" charset="-122"/>
              </a:rPr>
              <a:t>：</a:t>
            </a:r>
            <a:endParaRPr lang="zh-CN" altLang="en-US" sz="2400">
              <a:solidFill>
                <a:schemeClr val="tx1"/>
              </a:solidFill>
              <a:uFillTx/>
              <a:ea typeface="仿宋" panose="02010609060101010101" charset="-122"/>
            </a:endParaRPr>
          </a:p>
        </p:txBody>
      </p:sp>
      <p:sp>
        <p:nvSpPr>
          <p:cNvPr id="14" name="文本框 13"/>
          <p:cNvSpPr txBox="1"/>
          <p:nvPr/>
        </p:nvSpPr>
        <p:spPr>
          <a:xfrm>
            <a:off x="1226820" y="2537460"/>
            <a:ext cx="3931920" cy="2861310"/>
          </a:xfrm>
          <a:prstGeom prst="rect">
            <a:avLst/>
          </a:prstGeom>
          <a:noFill/>
        </p:spPr>
        <p:txBody>
          <a:bodyPr wrap="square" rtlCol="0">
            <a:spAutoFit/>
          </a:bodyPr>
          <a:p>
            <a:r>
              <a:rPr lang="en-US" altLang="zh-CN" sz="2000"/>
              <a:t>     </a:t>
            </a:r>
            <a:r>
              <a:rPr lang="en-US" altLang="zh-CN" sz="2000">
                <a:solidFill>
                  <a:schemeClr val="tx1"/>
                </a:solidFill>
                <a:uFillTx/>
                <a:ea typeface="华文新魏" panose="02010800040101010101" charset="-122"/>
              </a:rPr>
              <a:t> </a:t>
            </a:r>
            <a:r>
              <a:rPr lang="zh-CN" altLang="en-US" sz="2000">
                <a:solidFill>
                  <a:schemeClr val="tx1"/>
                </a:solidFill>
                <a:uFillTx/>
                <a:ea typeface="华文新魏" panose="02010800040101010101" charset="-122"/>
              </a:rPr>
              <a:t>是</a:t>
            </a:r>
            <a:r>
              <a:rPr lang="en-US" altLang="zh-CN" sz="2000">
                <a:solidFill>
                  <a:schemeClr val="tx1"/>
                </a:solidFill>
                <a:uFillTx/>
                <a:ea typeface="华文新魏" panose="02010800040101010101" charset="-122"/>
              </a:rPr>
              <a:t>G15</a:t>
            </a:r>
            <a:r>
              <a:rPr lang="zh-CN" altLang="en-US" sz="2000">
                <a:solidFill>
                  <a:schemeClr val="tx1"/>
                </a:solidFill>
                <a:uFillTx/>
                <a:ea typeface="华文新魏" panose="02010800040101010101" charset="-122"/>
              </a:rPr>
              <a:t>小组的组长及项目经理，同时兼任任务审核员，计划调整员。负责任务的分配，文案起草。并对下发任务进行完成情况审查核实与评价。在每次开会之后都要根据前一周的任务完成情况和本周的任务分配情况更新计划（甘特图）。在日常工作中还要负责文档的整合。</a:t>
            </a:r>
            <a:endParaRPr lang="zh-CN" altLang="en-US" sz="2000">
              <a:solidFill>
                <a:schemeClr val="tx1"/>
              </a:solidFill>
              <a:uFillTx/>
              <a:ea typeface="华文新魏" panose="02010800040101010101" charset="-122"/>
            </a:endParaRPr>
          </a:p>
        </p:txBody>
      </p:sp>
      <p:sp>
        <p:nvSpPr>
          <p:cNvPr id="19" name="文本框 18"/>
          <p:cNvSpPr txBox="1"/>
          <p:nvPr/>
        </p:nvSpPr>
        <p:spPr>
          <a:xfrm>
            <a:off x="7327900" y="1680845"/>
            <a:ext cx="1600200" cy="460375"/>
          </a:xfrm>
          <a:prstGeom prst="rect">
            <a:avLst/>
          </a:prstGeom>
          <a:noFill/>
        </p:spPr>
        <p:txBody>
          <a:bodyPr wrap="square" rtlCol="0">
            <a:spAutoFit/>
          </a:bodyPr>
          <a:p>
            <a:r>
              <a:rPr lang="zh-CN" altLang="en-US" sz="2400" b="1">
                <a:solidFill>
                  <a:schemeClr val="tx1"/>
                </a:solidFill>
                <a:uFillTx/>
                <a:ea typeface="仿宋" panose="02010609060101010101" charset="-122"/>
              </a:rPr>
              <a:t>陈苏民</a:t>
            </a:r>
            <a:r>
              <a:rPr lang="zh-CN" altLang="en-US" sz="2400">
                <a:solidFill>
                  <a:schemeClr val="tx1"/>
                </a:solidFill>
                <a:uFillTx/>
                <a:ea typeface="仿宋" panose="02010609060101010101" charset="-122"/>
              </a:rPr>
              <a:t>：</a:t>
            </a:r>
            <a:endParaRPr lang="zh-CN" altLang="en-US" sz="2400">
              <a:solidFill>
                <a:schemeClr val="tx1"/>
              </a:solidFill>
              <a:uFillTx/>
              <a:ea typeface="仿宋" panose="02010609060101010101" charset="-122"/>
            </a:endParaRPr>
          </a:p>
        </p:txBody>
      </p:sp>
      <p:sp>
        <p:nvSpPr>
          <p:cNvPr id="20" name="文本框 19"/>
          <p:cNvSpPr txBox="1"/>
          <p:nvPr/>
        </p:nvSpPr>
        <p:spPr>
          <a:xfrm>
            <a:off x="7171055" y="2537460"/>
            <a:ext cx="3931920" cy="1938020"/>
          </a:xfrm>
          <a:prstGeom prst="rect">
            <a:avLst/>
          </a:prstGeom>
          <a:noFill/>
        </p:spPr>
        <p:txBody>
          <a:bodyPr wrap="square" rtlCol="0">
            <a:spAutoFit/>
          </a:bodyPr>
          <a:p>
            <a:r>
              <a:rPr lang="en-US" altLang="zh-CN" sz="2000"/>
              <a:t>     </a:t>
            </a:r>
            <a:r>
              <a:rPr lang="en-US" altLang="zh-CN" sz="2000">
                <a:solidFill>
                  <a:schemeClr val="tx1"/>
                </a:solidFill>
                <a:uFillTx/>
                <a:ea typeface="华文新魏" panose="02010800040101010101" charset="-122"/>
              </a:rPr>
              <a:t> </a:t>
            </a:r>
            <a:r>
              <a:rPr lang="zh-CN" altLang="en-US" sz="2000">
                <a:solidFill>
                  <a:schemeClr val="tx1"/>
                </a:solidFill>
                <a:uFillTx/>
                <a:ea typeface="华文新魏" panose="02010800040101010101" charset="-122"/>
              </a:rPr>
              <a:t>是</a:t>
            </a:r>
            <a:r>
              <a:rPr lang="en-US" altLang="zh-CN" sz="2000">
                <a:solidFill>
                  <a:schemeClr val="tx1"/>
                </a:solidFill>
                <a:uFillTx/>
                <a:ea typeface="华文新魏" panose="02010800040101010101" charset="-122"/>
              </a:rPr>
              <a:t>G15</a:t>
            </a:r>
            <a:r>
              <a:rPr lang="zh-CN" altLang="en-US" sz="2000">
                <a:solidFill>
                  <a:schemeClr val="tx1"/>
                </a:solidFill>
                <a:uFillTx/>
                <a:ea typeface="华文新魏" panose="02010800040101010101" charset="-122"/>
              </a:rPr>
              <a:t>小组的文档和</a:t>
            </a:r>
            <a:r>
              <a:rPr lang="en-US" altLang="zh-CN" sz="2000">
                <a:solidFill>
                  <a:schemeClr val="tx1"/>
                </a:solidFill>
                <a:uFillTx/>
                <a:ea typeface="华文新魏" panose="02010800040101010101" charset="-122"/>
              </a:rPr>
              <a:t>ppt</a:t>
            </a:r>
            <a:r>
              <a:rPr lang="zh-CN" altLang="en-US" sz="2000">
                <a:solidFill>
                  <a:schemeClr val="tx1"/>
                </a:solidFill>
                <a:uFillTx/>
                <a:ea typeface="华文新魏" panose="02010800040101010101" charset="-122"/>
              </a:rPr>
              <a:t>模板员，原型设计员，设备管理员。负责寻找符合国家或者国际标准的文档。同时提供适合的</a:t>
            </a:r>
            <a:r>
              <a:rPr lang="en-US" altLang="zh-CN" sz="2000">
                <a:solidFill>
                  <a:schemeClr val="tx1"/>
                </a:solidFill>
                <a:uFillTx/>
                <a:ea typeface="华文新魏" panose="02010800040101010101" charset="-122"/>
              </a:rPr>
              <a:t>ppt</a:t>
            </a:r>
            <a:r>
              <a:rPr lang="zh-CN" altLang="en-US" sz="2000">
                <a:solidFill>
                  <a:schemeClr val="tx1"/>
                </a:solidFill>
                <a:uFillTx/>
                <a:ea typeface="华文新魏" panose="02010800040101010101" charset="-122"/>
              </a:rPr>
              <a:t>模板。最后还要负责评审时电脑的正常运转与投影，HDMI转VGA。</a:t>
            </a:r>
            <a:endParaRPr lang="zh-CN" altLang="en-US" sz="2000">
              <a:solidFill>
                <a:schemeClr val="tx1"/>
              </a:solidFill>
              <a:uFillTx/>
              <a:ea typeface="华文新魏" panose="02010800040101010101"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056640" y="3220720"/>
            <a:ext cx="2479040" cy="2479040"/>
          </a:xfrm>
          <a:prstGeom prst="ellipse">
            <a:avLst/>
          </a:prstGeom>
          <a:solidFill>
            <a:srgbClr val="0070C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p>
            <a:r>
              <a:rPr lang="zh-CN" altLang="en-US" sz="2800" b="1" dirty="0">
                <a:solidFill>
                  <a:schemeClr val="tx1">
                    <a:lumMod val="75000"/>
                    <a:lumOff val="25000"/>
                  </a:schemeClr>
                </a:solidFill>
                <a:uFillTx/>
                <a:ea typeface="华文新魏" panose="02010800040101010101" charset="-122"/>
              </a:rPr>
              <a:t>角色和职责介绍</a:t>
            </a:r>
            <a:endParaRPr lang="zh-CN" altLang="en-US" sz="2800" b="1" dirty="0">
              <a:solidFill>
                <a:schemeClr val="tx1">
                  <a:lumMod val="75000"/>
                  <a:lumOff val="25000"/>
                </a:schemeClr>
              </a:solidFill>
              <a:uFillTx/>
              <a:ea typeface="华文新魏" panose="02010800040101010101" charset="-122"/>
            </a:endParaRPr>
          </a:p>
        </p:txBody>
      </p:sp>
      <p:sp>
        <p:nvSpPr>
          <p:cNvPr id="13" name="文本框 12"/>
          <p:cNvSpPr txBox="1"/>
          <p:nvPr/>
        </p:nvSpPr>
        <p:spPr>
          <a:xfrm>
            <a:off x="861060" y="1680845"/>
            <a:ext cx="1600200" cy="460375"/>
          </a:xfrm>
          <a:prstGeom prst="rect">
            <a:avLst/>
          </a:prstGeom>
          <a:noFill/>
        </p:spPr>
        <p:txBody>
          <a:bodyPr wrap="square" rtlCol="0">
            <a:spAutoFit/>
          </a:bodyPr>
          <a:p>
            <a:r>
              <a:rPr lang="zh-CN" altLang="en-US" sz="2400" b="1">
                <a:solidFill>
                  <a:schemeClr val="tx1"/>
                </a:solidFill>
                <a:uFillTx/>
                <a:ea typeface="仿宋" panose="02010609060101010101" charset="-122"/>
              </a:rPr>
              <a:t>徐双铅</a:t>
            </a:r>
            <a:r>
              <a:rPr lang="zh-CN" altLang="en-US" sz="2400">
                <a:solidFill>
                  <a:schemeClr val="tx1"/>
                </a:solidFill>
                <a:uFillTx/>
                <a:ea typeface="仿宋" panose="02010609060101010101" charset="-122"/>
              </a:rPr>
              <a:t>：</a:t>
            </a:r>
            <a:endParaRPr lang="zh-CN" altLang="en-US" sz="2400">
              <a:solidFill>
                <a:schemeClr val="tx1"/>
              </a:solidFill>
              <a:uFillTx/>
              <a:ea typeface="仿宋" panose="02010609060101010101" charset="-122"/>
            </a:endParaRPr>
          </a:p>
        </p:txBody>
      </p:sp>
      <p:sp>
        <p:nvSpPr>
          <p:cNvPr id="14" name="文本框 13"/>
          <p:cNvSpPr txBox="1"/>
          <p:nvPr/>
        </p:nvSpPr>
        <p:spPr>
          <a:xfrm>
            <a:off x="838200" y="2537460"/>
            <a:ext cx="2697480" cy="2861310"/>
          </a:xfrm>
          <a:prstGeom prst="rect">
            <a:avLst/>
          </a:prstGeom>
          <a:noFill/>
        </p:spPr>
        <p:txBody>
          <a:bodyPr wrap="square" rtlCol="0">
            <a:spAutoFit/>
          </a:bodyPr>
          <a:p>
            <a:r>
              <a:rPr lang="en-US" altLang="zh-CN" sz="2000"/>
              <a:t>     </a:t>
            </a:r>
            <a:r>
              <a:rPr lang="en-US" altLang="zh-CN" sz="2000">
                <a:solidFill>
                  <a:schemeClr val="tx1"/>
                </a:solidFill>
                <a:uFillTx/>
                <a:ea typeface="华文新魏" panose="02010800040101010101" charset="-122"/>
              </a:rPr>
              <a:t> </a:t>
            </a:r>
            <a:r>
              <a:rPr lang="zh-CN" altLang="en-US" sz="2000">
                <a:solidFill>
                  <a:schemeClr val="tx1"/>
                </a:solidFill>
                <a:uFillTx/>
                <a:ea typeface="华文新魏" panose="02010800040101010101" charset="-122"/>
              </a:rPr>
              <a:t>是</a:t>
            </a:r>
            <a:r>
              <a:rPr lang="en-US" altLang="zh-CN" sz="2000">
                <a:solidFill>
                  <a:schemeClr val="tx1"/>
                </a:solidFill>
                <a:uFillTx/>
                <a:ea typeface="华文新魏" panose="02010800040101010101" charset="-122"/>
              </a:rPr>
              <a:t>G15</a:t>
            </a:r>
            <a:r>
              <a:rPr lang="zh-CN" altLang="en-US" sz="2000">
                <a:solidFill>
                  <a:schemeClr val="tx1"/>
                </a:solidFill>
                <a:uFillTx/>
                <a:ea typeface="华文新魏" panose="02010800040101010101" charset="-122"/>
              </a:rPr>
              <a:t>小组的录音记录员和联络员。主要在开会时、上课时、审核时、用户访谈时，进行录音等必要时刻进行录音。进行语音备份。同时负责与老师之间的沟通会谈时间预约。</a:t>
            </a:r>
            <a:endParaRPr lang="zh-CN" altLang="en-US" sz="2000">
              <a:solidFill>
                <a:schemeClr val="tx1"/>
              </a:solidFill>
              <a:uFillTx/>
              <a:ea typeface="华文新魏" panose="02010800040101010101" charset="-122"/>
            </a:endParaRPr>
          </a:p>
        </p:txBody>
      </p:sp>
      <p:sp>
        <p:nvSpPr>
          <p:cNvPr id="19" name="文本框 18"/>
          <p:cNvSpPr txBox="1"/>
          <p:nvPr/>
        </p:nvSpPr>
        <p:spPr>
          <a:xfrm>
            <a:off x="4904740" y="1680845"/>
            <a:ext cx="1600200" cy="460375"/>
          </a:xfrm>
          <a:prstGeom prst="rect">
            <a:avLst/>
          </a:prstGeom>
          <a:noFill/>
        </p:spPr>
        <p:txBody>
          <a:bodyPr wrap="square" rtlCol="0">
            <a:spAutoFit/>
          </a:bodyPr>
          <a:p>
            <a:r>
              <a:rPr lang="zh-CN" altLang="en-US" sz="2400" b="1">
                <a:solidFill>
                  <a:schemeClr val="tx1"/>
                </a:solidFill>
                <a:uFillTx/>
                <a:ea typeface="仿宋" panose="02010609060101010101" charset="-122"/>
              </a:rPr>
              <a:t>陈俊仁：</a:t>
            </a:r>
            <a:endParaRPr lang="zh-CN" altLang="en-US" sz="2400" b="1">
              <a:solidFill>
                <a:schemeClr val="tx1"/>
              </a:solidFill>
              <a:uFillTx/>
              <a:ea typeface="仿宋" panose="02010609060101010101" charset="-122"/>
            </a:endParaRPr>
          </a:p>
        </p:txBody>
      </p:sp>
      <p:sp>
        <p:nvSpPr>
          <p:cNvPr id="20" name="文本框 19"/>
          <p:cNvSpPr txBox="1"/>
          <p:nvPr/>
        </p:nvSpPr>
        <p:spPr>
          <a:xfrm>
            <a:off x="4904740" y="2537460"/>
            <a:ext cx="2957195" cy="2861310"/>
          </a:xfrm>
          <a:prstGeom prst="rect">
            <a:avLst/>
          </a:prstGeom>
          <a:noFill/>
        </p:spPr>
        <p:txBody>
          <a:bodyPr wrap="square" rtlCol="0">
            <a:spAutoFit/>
          </a:bodyPr>
          <a:p>
            <a:r>
              <a:rPr lang="en-US" altLang="zh-CN" sz="2000"/>
              <a:t>     </a:t>
            </a:r>
            <a:r>
              <a:rPr lang="en-US" altLang="zh-CN" sz="2000">
                <a:solidFill>
                  <a:schemeClr val="tx1"/>
                </a:solidFill>
                <a:uFillTx/>
                <a:ea typeface="华文新魏" panose="02010800040101010101" charset="-122"/>
              </a:rPr>
              <a:t> </a:t>
            </a:r>
            <a:r>
              <a:rPr lang="zh-CN" altLang="en-US" sz="2000">
                <a:solidFill>
                  <a:schemeClr val="tx1"/>
                </a:solidFill>
                <a:uFillTx/>
                <a:ea typeface="华文新魏" panose="02010800040101010101" charset="-122"/>
              </a:rPr>
              <a:t>是</a:t>
            </a:r>
            <a:r>
              <a:rPr lang="en-US" altLang="zh-CN" sz="2000">
                <a:solidFill>
                  <a:schemeClr val="tx1"/>
                </a:solidFill>
                <a:uFillTx/>
                <a:ea typeface="华文新魏" panose="02010800040101010101" charset="-122"/>
              </a:rPr>
              <a:t>G15</a:t>
            </a:r>
            <a:r>
              <a:rPr lang="zh-CN" altLang="en-US" sz="2000">
                <a:solidFill>
                  <a:schemeClr val="tx1"/>
                </a:solidFill>
                <a:uFillTx/>
                <a:ea typeface="华文新魏" panose="02010800040101010101" charset="-122"/>
              </a:rPr>
              <a:t>小组的配置管理员和网络管理员。负责维护配置管理 ，系统，制定标识配置项，建立基线，进行版本和变更控制，负责日常提交项目产出与过程文档，帮助其他成员解决配置管理的问题。</a:t>
            </a:r>
            <a:endParaRPr lang="zh-CN" altLang="en-US" sz="2000">
              <a:solidFill>
                <a:schemeClr val="tx1"/>
              </a:solidFill>
              <a:uFillTx/>
              <a:ea typeface="华文新魏" panose="02010800040101010101" charset="-122"/>
            </a:endParaRPr>
          </a:p>
        </p:txBody>
      </p:sp>
      <p:sp>
        <p:nvSpPr>
          <p:cNvPr id="2" name="文本框 1"/>
          <p:cNvSpPr txBox="1"/>
          <p:nvPr/>
        </p:nvSpPr>
        <p:spPr>
          <a:xfrm>
            <a:off x="8872220" y="1680845"/>
            <a:ext cx="1600200" cy="460375"/>
          </a:xfrm>
          <a:prstGeom prst="rect">
            <a:avLst/>
          </a:prstGeom>
          <a:noFill/>
        </p:spPr>
        <p:txBody>
          <a:bodyPr wrap="square" rtlCol="0">
            <a:spAutoFit/>
          </a:bodyPr>
          <a:p>
            <a:r>
              <a:rPr lang="zh-CN" altLang="en-US" sz="2400" b="1">
                <a:solidFill>
                  <a:schemeClr val="tx1"/>
                </a:solidFill>
                <a:uFillTx/>
                <a:ea typeface="仿宋" panose="02010609060101010101" charset="-122"/>
              </a:rPr>
              <a:t>吕迪：</a:t>
            </a:r>
            <a:endParaRPr lang="zh-CN" altLang="en-US" sz="2400" b="1">
              <a:solidFill>
                <a:schemeClr val="tx1"/>
              </a:solidFill>
              <a:uFillTx/>
              <a:ea typeface="仿宋" panose="02010609060101010101" charset="-122"/>
            </a:endParaRPr>
          </a:p>
        </p:txBody>
      </p:sp>
      <p:sp>
        <p:nvSpPr>
          <p:cNvPr id="4" name="文本框 3"/>
          <p:cNvSpPr txBox="1"/>
          <p:nvPr/>
        </p:nvSpPr>
        <p:spPr>
          <a:xfrm>
            <a:off x="8872220" y="2537460"/>
            <a:ext cx="2515870" cy="2861310"/>
          </a:xfrm>
          <a:prstGeom prst="rect">
            <a:avLst/>
          </a:prstGeom>
          <a:noFill/>
        </p:spPr>
        <p:txBody>
          <a:bodyPr wrap="square" rtlCol="0">
            <a:spAutoFit/>
          </a:bodyPr>
          <a:p>
            <a:r>
              <a:rPr lang="en-US" altLang="zh-CN" sz="2000"/>
              <a:t>     </a:t>
            </a:r>
            <a:r>
              <a:rPr lang="en-US" altLang="zh-CN" sz="2000">
                <a:solidFill>
                  <a:schemeClr val="tx1"/>
                </a:solidFill>
                <a:uFillTx/>
                <a:ea typeface="华文新魏" panose="02010800040101010101" charset="-122"/>
              </a:rPr>
              <a:t> </a:t>
            </a:r>
            <a:r>
              <a:rPr lang="zh-CN" altLang="en-US" sz="2000">
                <a:solidFill>
                  <a:schemeClr val="tx1"/>
                </a:solidFill>
                <a:uFillTx/>
                <a:ea typeface="华文新魏" panose="02010800040101010101" charset="-122"/>
              </a:rPr>
              <a:t>是</a:t>
            </a:r>
            <a:r>
              <a:rPr lang="en-US" altLang="zh-CN" sz="2000">
                <a:solidFill>
                  <a:schemeClr val="tx1"/>
                </a:solidFill>
                <a:uFillTx/>
                <a:ea typeface="华文新魏" panose="02010800040101010101" charset="-122"/>
              </a:rPr>
              <a:t>G15</a:t>
            </a:r>
            <a:r>
              <a:rPr lang="zh-CN" altLang="en-US" sz="2000">
                <a:solidFill>
                  <a:schemeClr val="tx1"/>
                </a:solidFill>
                <a:uFillTx/>
                <a:ea typeface="华文新魏" panose="02010800040101010101" charset="-122"/>
              </a:rPr>
              <a:t>小组的录音记录员和PPT整合员。负责记录开会内容，写好会议任务分配和任务检查表。同时将大家的</a:t>
            </a:r>
            <a:r>
              <a:rPr lang="en-US" altLang="zh-CN" sz="2000">
                <a:solidFill>
                  <a:schemeClr val="tx1"/>
                </a:solidFill>
                <a:uFillTx/>
                <a:ea typeface="华文新魏" panose="02010800040101010101" charset="-122"/>
              </a:rPr>
              <a:t>ppt</a:t>
            </a:r>
            <a:r>
              <a:rPr lang="zh-CN" altLang="en-US" sz="2000">
                <a:solidFill>
                  <a:schemeClr val="tx1"/>
                </a:solidFill>
                <a:uFillTx/>
                <a:ea typeface="华文新魏" panose="02010800040101010101" charset="-122"/>
              </a:rPr>
              <a:t>模块进行整合。更新目录。做出相依的修改。使整体达到要求。</a:t>
            </a:r>
            <a:endParaRPr lang="zh-CN" altLang="en-US" sz="2000">
              <a:solidFill>
                <a:schemeClr val="tx1"/>
              </a:solidFill>
              <a:uFillTx/>
              <a:ea typeface="华文新魏" panose="02010800040101010101"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98703" y="449618"/>
            <a:ext cx="2676525" cy="521970"/>
          </a:xfrm>
          <a:prstGeom prst="rect">
            <a:avLst/>
          </a:prstGeom>
        </p:spPr>
        <p:txBody>
          <a:bodyPr wrap="none">
            <a:spAutoFit/>
          </a:bodyPr>
          <a:p>
            <a:r>
              <a:rPr lang="zh-CN" altLang="en-US" sz="2800" b="1" dirty="0">
                <a:solidFill>
                  <a:schemeClr val="tx1">
                    <a:lumMod val="75000"/>
                    <a:lumOff val="25000"/>
                  </a:schemeClr>
                </a:solidFill>
                <a:uFillTx/>
                <a:ea typeface="华文新魏" panose="02010800040101010101" charset="-122"/>
              </a:rPr>
              <a:t>角色和职责介绍</a:t>
            </a:r>
            <a:endParaRPr lang="zh-CN" altLang="en-US" sz="2800" b="1" dirty="0">
              <a:solidFill>
                <a:schemeClr val="tx1">
                  <a:lumMod val="75000"/>
                  <a:lumOff val="25000"/>
                </a:schemeClr>
              </a:solidFill>
              <a:uFillTx/>
              <a:ea typeface="华文新魏" panose="02010800040101010101" charset="-122"/>
            </a:endParaRPr>
          </a:p>
        </p:txBody>
      </p:sp>
      <p:sp>
        <p:nvSpPr>
          <p:cNvPr id="5" name="文本框 4"/>
          <p:cNvSpPr txBox="1"/>
          <p:nvPr/>
        </p:nvSpPr>
        <p:spPr>
          <a:xfrm>
            <a:off x="861060" y="1680845"/>
            <a:ext cx="3139440" cy="460375"/>
          </a:xfrm>
          <a:prstGeom prst="rect">
            <a:avLst/>
          </a:prstGeom>
          <a:noFill/>
        </p:spPr>
        <p:txBody>
          <a:bodyPr wrap="square" rtlCol="0">
            <a:spAutoFit/>
          </a:bodyPr>
          <a:p>
            <a:r>
              <a:rPr lang="zh-CN" altLang="en-US" sz="2400" b="1">
                <a:ea typeface="仿宋" panose="02010609060101010101" charset="-122"/>
              </a:rPr>
              <a:t>所有成员共同的任务：</a:t>
            </a:r>
            <a:endParaRPr lang="zh-CN" altLang="en-US" sz="2400" b="1">
              <a:ea typeface="仿宋" panose="02010609060101010101" charset="-122"/>
            </a:endParaRPr>
          </a:p>
        </p:txBody>
      </p:sp>
      <p:sp>
        <p:nvSpPr>
          <p:cNvPr id="6" name="文本框 5"/>
          <p:cNvSpPr txBox="1"/>
          <p:nvPr/>
        </p:nvSpPr>
        <p:spPr>
          <a:xfrm>
            <a:off x="883920" y="2293620"/>
            <a:ext cx="10424160" cy="398780"/>
          </a:xfrm>
          <a:prstGeom prst="rect">
            <a:avLst/>
          </a:prstGeom>
          <a:noFill/>
        </p:spPr>
        <p:txBody>
          <a:bodyPr wrap="square" rtlCol="0">
            <a:spAutoFit/>
          </a:bodyPr>
          <a:p>
            <a:r>
              <a:rPr lang="en-US" altLang="zh-CN" sz="2000"/>
              <a:t>     </a:t>
            </a:r>
            <a:r>
              <a:rPr lang="en-US" altLang="zh-CN" sz="2000">
                <a:ea typeface="华文新魏" panose="02010800040101010101" charset="-122"/>
              </a:rPr>
              <a:t> </a:t>
            </a:r>
            <a:r>
              <a:rPr lang="zh-CN" altLang="en-US" sz="2000">
                <a:ea typeface="华文新魏" panose="02010800040101010101" charset="-122"/>
              </a:rPr>
              <a:t>完成所分配到的任务，编写文档和制作</a:t>
            </a:r>
            <a:r>
              <a:rPr lang="en-US" altLang="zh-CN" sz="2000">
                <a:ea typeface="华文新魏" panose="02010800040101010101" charset="-122"/>
              </a:rPr>
              <a:t>ppt</a:t>
            </a:r>
            <a:r>
              <a:rPr lang="zh-CN" altLang="en-US" sz="2000">
                <a:ea typeface="华文新魏" panose="02010800040101010101" charset="-122"/>
              </a:rPr>
              <a:t>，对用户进行访谈。</a:t>
            </a:r>
            <a:endParaRPr lang="zh-CN" altLang="en-US" sz="2000">
              <a:ea typeface="华文新魏" panose="02010800040101010101" charset="-122"/>
            </a:endParaRPr>
          </a:p>
        </p:txBody>
      </p:sp>
      <p:sp>
        <p:nvSpPr>
          <p:cNvPr id="7" name="文本框 6"/>
          <p:cNvSpPr txBox="1"/>
          <p:nvPr/>
        </p:nvSpPr>
        <p:spPr>
          <a:xfrm>
            <a:off x="883920" y="3072765"/>
            <a:ext cx="5318760" cy="460375"/>
          </a:xfrm>
          <a:prstGeom prst="rect">
            <a:avLst/>
          </a:prstGeom>
          <a:noFill/>
        </p:spPr>
        <p:txBody>
          <a:bodyPr wrap="square" rtlCol="0">
            <a:spAutoFit/>
          </a:bodyPr>
          <a:p>
            <a:r>
              <a:rPr lang="zh-CN" altLang="en-US" sz="2400" b="1">
                <a:ea typeface="仿宋" panose="02010609060101010101" charset="-122"/>
              </a:rPr>
              <a:t>小组成员的联系方式与地址：</a:t>
            </a:r>
            <a:endParaRPr lang="zh-CN" altLang="en-US" sz="2400" b="1">
              <a:ea typeface="仿宋" panose="02010609060101010101" charset="-122"/>
            </a:endParaRPr>
          </a:p>
        </p:txBody>
      </p:sp>
      <p:graphicFrame>
        <p:nvGraphicFramePr>
          <p:cNvPr id="9" name="表格 8"/>
          <p:cNvGraphicFramePr/>
          <p:nvPr/>
        </p:nvGraphicFramePr>
        <p:xfrm>
          <a:off x="1356360" y="3962400"/>
          <a:ext cx="9384665" cy="2286000"/>
        </p:xfrm>
        <a:graphic>
          <a:graphicData uri="http://schemas.openxmlformats.org/drawingml/2006/table">
            <a:tbl>
              <a:tblPr firstRow="1" bandRow="1">
                <a:tableStyleId>{5C22544A-7EE6-4342-B048-85BDC9FD1C3A}</a:tableStyleId>
              </a:tblPr>
              <a:tblGrid>
                <a:gridCol w="1462405"/>
                <a:gridCol w="2367915"/>
                <a:gridCol w="3268980"/>
                <a:gridCol w="2285365"/>
              </a:tblGrid>
              <a:tr h="381000">
                <a:tc>
                  <a:txBody>
                    <a:bodyPr/>
                    <a:p>
                      <a:pPr>
                        <a:buNone/>
                      </a:pPr>
                      <a:r>
                        <a:rPr lang="zh-CN" altLang="en-US"/>
                        <a:t>姓名</a:t>
                      </a:r>
                      <a:endParaRPr lang="zh-CN" altLang="en-US"/>
                    </a:p>
                  </a:txBody>
                  <a:tcPr/>
                </a:tc>
                <a:tc>
                  <a:txBody>
                    <a:bodyPr/>
                    <a:p>
                      <a:pPr>
                        <a:buNone/>
                      </a:pPr>
                      <a:r>
                        <a:rPr lang="zh-CN" altLang="en-US"/>
                        <a:t>联系电话</a:t>
                      </a:r>
                      <a:endParaRPr lang="zh-CN" altLang="en-US"/>
                    </a:p>
                  </a:txBody>
                  <a:tcPr/>
                </a:tc>
                <a:tc>
                  <a:txBody>
                    <a:bodyPr/>
                    <a:p>
                      <a:pPr>
                        <a:buNone/>
                      </a:pPr>
                      <a:r>
                        <a:rPr lang="zh-CN" altLang="en-US"/>
                        <a:t>邮箱</a:t>
                      </a:r>
                      <a:endParaRPr lang="zh-CN" altLang="en-US"/>
                    </a:p>
                  </a:txBody>
                  <a:tcPr/>
                </a:tc>
                <a:tc>
                  <a:txBody>
                    <a:bodyPr/>
                    <a:p>
                      <a:pPr>
                        <a:buNone/>
                      </a:pPr>
                      <a:r>
                        <a:rPr lang="zh-CN" altLang="en-US"/>
                        <a:t>地址</a:t>
                      </a:r>
                      <a:endParaRPr lang="zh-CN" altLang="en-US"/>
                    </a:p>
                  </a:txBody>
                  <a:tcPr/>
                </a:tc>
              </a:tr>
              <a:tr h="381000">
                <a:tc>
                  <a:txBody>
                    <a:bodyPr/>
                    <a:p>
                      <a:pPr>
                        <a:buNone/>
                      </a:pPr>
                      <a:r>
                        <a:rPr lang="zh-CN" altLang="en-US"/>
                        <a:t>黄叶轩</a:t>
                      </a:r>
                      <a:endParaRPr lang="zh-CN" altLang="en-US"/>
                    </a:p>
                  </a:txBody>
                  <a:tcPr/>
                </a:tc>
                <a:tc>
                  <a:txBody>
                    <a:bodyPr/>
                    <a:p>
                      <a:pPr>
                        <a:buNone/>
                      </a:pPr>
                      <a:r>
                        <a:rPr lang="zh-CN" altLang="en-US"/>
                        <a:t>13588899102</a:t>
                      </a:r>
                      <a:endParaRPr lang="zh-CN" altLang="en-US"/>
                    </a:p>
                  </a:txBody>
                  <a:tcPr/>
                </a:tc>
                <a:tc>
                  <a:txBody>
                    <a:bodyPr/>
                    <a:p>
                      <a:pPr indent="0">
                        <a:buNone/>
                      </a:pPr>
                      <a:r>
                        <a:rPr lang="en-US" sz="1800" b="0">
                          <a:ea typeface="+mn-lt"/>
                          <a:cs typeface="Times New Roman" panose="02020603050405020304" pitchFamily="18" charset="0"/>
                        </a:rPr>
                        <a:t>31601246@stu.zucc.edu.cn</a:t>
                      </a:r>
                      <a:endParaRPr lang="en-US" altLang="en-US" sz="1800" b="0">
                        <a:ea typeface="+mn-lt"/>
                        <a:cs typeface="Times New Roman" panose="02020603050405020304" pitchFamily="18" charset="0"/>
                      </a:endParaRPr>
                    </a:p>
                  </a:txBody>
                  <a:tcPr marL="68580" marR="68580" marT="0" marB="0" vert="horz" anchor="t"/>
                </a:tc>
                <a:tc>
                  <a:txBody>
                    <a:bodyPr/>
                    <a:p>
                      <a:pPr>
                        <a:buNone/>
                      </a:pPr>
                      <a:r>
                        <a:rPr lang="zh-CN" altLang="en-US"/>
                        <a:t>弘毅2-210</a:t>
                      </a:r>
                      <a:endParaRPr lang="zh-CN" altLang="en-US"/>
                    </a:p>
                  </a:txBody>
                  <a:tcPr/>
                </a:tc>
              </a:tr>
              <a:tr h="381000">
                <a:tc>
                  <a:txBody>
                    <a:bodyPr/>
                    <a:p>
                      <a:pPr>
                        <a:buNone/>
                      </a:pPr>
                      <a:r>
                        <a:rPr lang="zh-CN" altLang="en-US"/>
                        <a:t>徐双铅</a:t>
                      </a:r>
                      <a:endParaRPr lang="zh-CN" altLang="en-US"/>
                    </a:p>
                  </a:txBody>
                  <a:tcPr/>
                </a:tc>
                <a:tc>
                  <a:txBody>
                    <a:bodyPr/>
                    <a:p>
                      <a:pPr>
                        <a:buNone/>
                      </a:pPr>
                      <a:r>
                        <a:rPr lang="zh-CN" altLang="en-US"/>
                        <a:t>18094711647</a:t>
                      </a:r>
                      <a:endParaRPr lang="zh-CN" altLang="en-US"/>
                    </a:p>
                  </a:txBody>
                  <a:tcPr/>
                </a:tc>
                <a:tc>
                  <a:txBody>
                    <a:bodyPr/>
                    <a:p>
                      <a:pPr indent="0">
                        <a:buNone/>
                      </a:pPr>
                      <a:r>
                        <a:rPr lang="en-US" sz="1800" b="0">
                          <a:ea typeface="+mn-lt"/>
                          <a:cs typeface="Times New Roman" panose="02020603050405020304" pitchFamily="18" charset="0"/>
                        </a:rPr>
                        <a:t>31601221@stu.zucc.edu.cn</a:t>
                      </a:r>
                      <a:endParaRPr lang="en-US" altLang="en-US" sz="1800" b="0">
                        <a:ea typeface="+mn-lt"/>
                        <a:cs typeface="Times New Roman" panose="02020603050405020304" pitchFamily="18" charset="0"/>
                      </a:endParaRPr>
                    </a:p>
                  </a:txBody>
                  <a:tcPr marL="68580" marR="68580" marT="0" marB="0" vert="horz" anchor="t"/>
                </a:tc>
                <a:tc>
                  <a:txBody>
                    <a:bodyPr/>
                    <a:p>
                      <a:pPr>
                        <a:buNone/>
                      </a:pPr>
                      <a:r>
                        <a:rPr lang="zh-CN" altLang="en-US"/>
                        <a:t>弘毅2-207</a:t>
                      </a:r>
                      <a:endParaRPr lang="zh-CN" altLang="en-US"/>
                    </a:p>
                  </a:txBody>
                  <a:tcPr/>
                </a:tc>
              </a:tr>
              <a:tr h="381000">
                <a:tc>
                  <a:txBody>
                    <a:bodyPr/>
                    <a:p>
                      <a:pPr>
                        <a:buNone/>
                      </a:pPr>
                      <a:r>
                        <a:rPr lang="zh-CN" altLang="en-US"/>
                        <a:t>吕迪</a:t>
                      </a:r>
                      <a:endParaRPr lang="zh-CN" altLang="en-US"/>
                    </a:p>
                  </a:txBody>
                  <a:tcPr/>
                </a:tc>
                <a:tc>
                  <a:txBody>
                    <a:bodyPr/>
                    <a:p>
                      <a:pPr>
                        <a:buNone/>
                      </a:pPr>
                      <a:r>
                        <a:rPr lang="zh-CN" altLang="en-US"/>
                        <a:t>17306413358</a:t>
                      </a:r>
                      <a:endParaRPr lang="zh-CN" altLang="en-US"/>
                    </a:p>
                  </a:txBody>
                  <a:tcPr/>
                </a:tc>
                <a:tc>
                  <a:txBody>
                    <a:bodyPr/>
                    <a:p>
                      <a:pPr>
                        <a:buNone/>
                      </a:pPr>
                      <a:r>
                        <a:rPr lang="zh-CN" altLang="en-US"/>
                        <a:t>31504251@stu.zucc.edu.cn</a:t>
                      </a:r>
                      <a:endParaRPr lang="zh-CN" altLang="en-US"/>
                    </a:p>
                  </a:txBody>
                  <a:tcPr/>
                </a:tc>
                <a:tc>
                  <a:txBody>
                    <a:bodyPr/>
                    <a:p>
                      <a:pPr>
                        <a:buNone/>
                      </a:pPr>
                      <a:r>
                        <a:rPr lang="zh-CN" altLang="en-US"/>
                        <a:t>求真1-125</a:t>
                      </a:r>
                      <a:endParaRPr lang="zh-CN" altLang="en-US"/>
                    </a:p>
                  </a:txBody>
                  <a:tcPr/>
                </a:tc>
              </a:tr>
              <a:tr h="381000">
                <a:tc>
                  <a:txBody>
                    <a:bodyPr/>
                    <a:p>
                      <a:pPr>
                        <a:buNone/>
                      </a:pPr>
                      <a:r>
                        <a:rPr lang="zh-CN" altLang="en-US"/>
                        <a:t>陈苏民</a:t>
                      </a:r>
                      <a:endParaRPr lang="zh-CN" altLang="en-US"/>
                    </a:p>
                  </a:txBody>
                  <a:tcPr/>
                </a:tc>
                <a:tc>
                  <a:txBody>
                    <a:bodyPr/>
                    <a:p>
                      <a:pPr>
                        <a:buNone/>
                      </a:pPr>
                      <a:r>
                        <a:rPr lang="zh-CN" altLang="en-US"/>
                        <a:t>13071869207</a:t>
                      </a:r>
                      <a:endParaRPr lang="zh-CN" altLang="en-US"/>
                    </a:p>
                  </a:txBody>
                  <a:tcPr/>
                </a:tc>
                <a:tc>
                  <a:txBody>
                    <a:bodyPr/>
                    <a:p>
                      <a:pPr>
                        <a:buNone/>
                      </a:pPr>
                      <a:r>
                        <a:rPr lang="zh-CN" altLang="en-US"/>
                        <a:t>31602227@stu.zucc.edu.cn</a:t>
                      </a:r>
                      <a:endParaRPr lang="zh-CN" altLang="en-US"/>
                    </a:p>
                  </a:txBody>
                  <a:tcPr/>
                </a:tc>
                <a:tc>
                  <a:txBody>
                    <a:bodyPr/>
                    <a:p>
                      <a:pPr>
                        <a:buNone/>
                      </a:pPr>
                      <a:r>
                        <a:rPr lang="zh-CN" altLang="en-US"/>
                        <a:t>弘毅1-124</a:t>
                      </a:r>
                      <a:endParaRPr lang="zh-CN" altLang="en-US"/>
                    </a:p>
                  </a:txBody>
                  <a:tcPr/>
                </a:tc>
              </a:tr>
              <a:tr h="381000">
                <a:tc>
                  <a:txBody>
                    <a:bodyPr/>
                    <a:p>
                      <a:pPr>
                        <a:buNone/>
                      </a:pPr>
                      <a:r>
                        <a:rPr lang="zh-CN" altLang="en-US"/>
                        <a:t>陈俊仁</a:t>
                      </a:r>
                      <a:endParaRPr lang="zh-CN" altLang="en-US"/>
                    </a:p>
                  </a:txBody>
                  <a:tcPr/>
                </a:tc>
                <a:tc>
                  <a:txBody>
                    <a:bodyPr/>
                    <a:p>
                      <a:pPr>
                        <a:buNone/>
                      </a:pPr>
                      <a:r>
                        <a:rPr lang="zh-CN" altLang="en-US"/>
                        <a:t>17376503405</a:t>
                      </a:r>
                      <a:endParaRPr lang="zh-CN" altLang="en-US"/>
                    </a:p>
                  </a:txBody>
                  <a:tcPr/>
                </a:tc>
                <a:tc>
                  <a:txBody>
                    <a:bodyPr/>
                    <a:p>
                      <a:pPr>
                        <a:buNone/>
                      </a:pPr>
                      <a:r>
                        <a:rPr lang="zh-CN" altLang="en-US"/>
                        <a:t>31601241@stu.zucc.edu.cn</a:t>
                      </a:r>
                      <a:endParaRPr lang="zh-CN" altLang="en-US"/>
                    </a:p>
                  </a:txBody>
                  <a:tcPr/>
                </a:tc>
                <a:tc>
                  <a:txBody>
                    <a:bodyPr/>
                    <a:p>
                      <a:pPr>
                        <a:buNone/>
                      </a:pPr>
                      <a:r>
                        <a:rPr lang="zh-CN" altLang="en-US"/>
                        <a:t>弘毅2-209</a:t>
                      </a:r>
                      <a:endParaRPr lang="zh-CN" altLang="en-US"/>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272790" y="3177540"/>
            <a:ext cx="3139440" cy="313944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3"/>
          <p:cNvGraphicFramePr/>
          <p:nvPr/>
        </p:nvGraphicFramePr>
        <p:xfrm>
          <a:off x="1226820" y="1242060"/>
          <a:ext cx="8849360" cy="4953000"/>
        </p:xfrm>
        <a:graphic>
          <a:graphicData uri="http://schemas.openxmlformats.org/drawingml/2006/table">
            <a:tbl>
              <a:tblPr firstRow="1" bandRow="1">
                <a:tableStyleId>{5C22544A-7EE6-4342-B048-85BDC9FD1C3A}</a:tableStyleId>
              </a:tblPr>
              <a:tblGrid>
                <a:gridCol w="1106170"/>
                <a:gridCol w="1106170"/>
                <a:gridCol w="1106170"/>
                <a:gridCol w="1106170"/>
                <a:gridCol w="1106170"/>
                <a:gridCol w="1106170"/>
                <a:gridCol w="1106170"/>
                <a:gridCol w="1106170"/>
              </a:tblGrid>
              <a:tr h="381000">
                <a:tc>
                  <a:txBody>
                    <a:bodyPr/>
                    <a:p>
                      <a:pPr>
                        <a:buNone/>
                      </a:pPr>
                      <a:endParaRPr lang="zh-CN" altLang="en-US"/>
                    </a:p>
                  </a:txBody>
                  <a:tcPr>
                    <a:solidFill>
                      <a:schemeClr val="accent1"/>
                    </a:solidFill>
                  </a:tcPr>
                </a:tc>
                <a:tc>
                  <a:txBody>
                    <a:bodyPr/>
                    <a:p>
                      <a:pPr>
                        <a:buNone/>
                      </a:pPr>
                      <a:r>
                        <a:rPr lang="zh-CN" altLang="en-US"/>
                        <a:t>周一</a:t>
                      </a:r>
                      <a:endParaRPr lang="zh-CN" altLang="en-US"/>
                    </a:p>
                  </a:txBody>
                  <a:tcPr/>
                </a:tc>
                <a:tc>
                  <a:txBody>
                    <a:bodyPr/>
                    <a:p>
                      <a:pPr>
                        <a:buNone/>
                      </a:pPr>
                      <a:r>
                        <a:rPr lang="zh-CN" altLang="en-US"/>
                        <a:t>周二</a:t>
                      </a:r>
                      <a:endParaRPr lang="zh-CN" altLang="en-US"/>
                    </a:p>
                  </a:txBody>
                  <a:tcPr/>
                </a:tc>
                <a:tc>
                  <a:txBody>
                    <a:bodyPr/>
                    <a:p>
                      <a:pPr>
                        <a:buNone/>
                      </a:pPr>
                      <a:r>
                        <a:rPr lang="zh-CN" altLang="en-US"/>
                        <a:t>周三</a:t>
                      </a:r>
                      <a:endParaRPr lang="zh-CN" altLang="en-US"/>
                    </a:p>
                  </a:txBody>
                  <a:tcPr/>
                </a:tc>
                <a:tc>
                  <a:txBody>
                    <a:bodyPr/>
                    <a:p>
                      <a:pPr>
                        <a:buNone/>
                      </a:pPr>
                      <a:r>
                        <a:rPr lang="zh-CN" altLang="en-US"/>
                        <a:t>周四</a:t>
                      </a:r>
                      <a:endParaRPr lang="zh-CN" altLang="en-US"/>
                    </a:p>
                  </a:txBody>
                  <a:tcPr/>
                </a:tc>
                <a:tc>
                  <a:txBody>
                    <a:bodyPr/>
                    <a:p>
                      <a:pPr>
                        <a:buNone/>
                      </a:pPr>
                      <a:r>
                        <a:rPr lang="zh-CN" altLang="en-US"/>
                        <a:t>周五</a:t>
                      </a:r>
                      <a:endParaRPr lang="zh-CN" altLang="en-US"/>
                    </a:p>
                  </a:txBody>
                  <a:tcPr/>
                </a:tc>
                <a:tc>
                  <a:txBody>
                    <a:bodyPr/>
                    <a:p>
                      <a:pPr>
                        <a:buNone/>
                      </a:pPr>
                      <a:r>
                        <a:rPr lang="zh-CN" altLang="en-US"/>
                        <a:t>周六</a:t>
                      </a:r>
                      <a:endParaRPr lang="zh-CN" altLang="en-US"/>
                    </a:p>
                  </a:txBody>
                  <a:tcPr/>
                </a:tc>
                <a:tc>
                  <a:txBody>
                    <a:bodyPr/>
                    <a:p>
                      <a:pPr>
                        <a:buNone/>
                      </a:pPr>
                      <a:r>
                        <a:rPr lang="zh-CN" altLang="en-US"/>
                        <a:t>周日</a:t>
                      </a:r>
                      <a:endParaRPr lang="zh-CN" altLang="en-US"/>
                    </a:p>
                  </a:txBody>
                  <a:tcPr/>
                </a:tc>
              </a:tr>
              <a:tr h="381000">
                <a:tc>
                  <a:txBody>
                    <a:bodyPr/>
                    <a:p>
                      <a:pPr>
                        <a:buNone/>
                      </a:pPr>
                      <a:r>
                        <a:rPr lang="zh-CN" altLang="en-US"/>
                        <a:t>上午-1</a:t>
                      </a:r>
                      <a:endParaRPr lang="zh-CN" altLang="en-US"/>
                    </a:p>
                  </a:txBody>
                  <a:tcPr>
                    <a:solidFill>
                      <a:schemeClr val="accent1"/>
                    </a:solidFill>
                  </a:tcPr>
                </a:tc>
                <a:tc>
                  <a:txBody>
                    <a:bodyPr/>
                    <a:p>
                      <a:pPr>
                        <a:buNone/>
                      </a:pPr>
                      <a:r>
                        <a:rPr lang="zh-CN" altLang="en-US"/>
                        <a:t>吕、陈2</a:t>
                      </a:r>
                      <a:endParaRPr lang="zh-CN" altLang="en-US"/>
                    </a:p>
                    <a:p>
                      <a:pPr>
                        <a:buNone/>
                      </a:pPr>
                      <a:r>
                        <a:rPr lang="zh-CN" altLang="en-US"/>
                        <a:t>徐、陈1</a:t>
                      </a:r>
                      <a:endParaRPr lang="zh-CN" altLang="en-US"/>
                    </a:p>
                  </a:txBody>
                  <a:tcPr/>
                </a:tc>
                <a:tc>
                  <a:txBody>
                    <a:bodyPr/>
                    <a:p>
                      <a:pPr>
                        <a:buNone/>
                      </a:pPr>
                      <a:r>
                        <a:rPr lang="zh-CN" altLang="en-US"/>
                        <a:t>吕、黄</a:t>
                      </a:r>
                      <a:endParaRPr lang="zh-CN" altLang="en-US"/>
                    </a:p>
                    <a:p>
                      <a:pPr>
                        <a:buNone/>
                      </a:pPr>
                      <a:r>
                        <a:rPr lang="zh-CN" altLang="en-US"/>
                        <a:t>徐、陈1</a:t>
                      </a:r>
                      <a:endParaRPr lang="zh-CN" altLang="en-US"/>
                    </a:p>
                  </a:txBody>
                  <a:tcPr/>
                </a:tc>
                <a:tc>
                  <a:txBody>
                    <a:bodyPr/>
                    <a:p>
                      <a:pPr>
                        <a:buNone/>
                      </a:pPr>
                      <a:r>
                        <a:rPr lang="zh-CN" altLang="en-US"/>
                        <a:t>吕、黄</a:t>
                      </a:r>
                      <a:endParaRPr lang="zh-CN" altLang="en-US"/>
                    </a:p>
                  </a:txBody>
                  <a:tcPr/>
                </a:tc>
                <a:tc>
                  <a:txBody>
                    <a:bodyPr/>
                    <a:p>
                      <a:pPr>
                        <a:buNone/>
                      </a:pPr>
                      <a:r>
                        <a:rPr lang="zh-CN" altLang="en-US"/>
                        <a:t>吕、陈2</a:t>
                      </a:r>
                      <a:endParaRPr lang="zh-CN" altLang="en-US"/>
                    </a:p>
                    <a:p>
                      <a:pPr>
                        <a:buNone/>
                      </a:pPr>
                      <a:r>
                        <a:rPr lang="zh-CN" altLang="en-US"/>
                        <a:t>徐、陈1</a:t>
                      </a:r>
                      <a:endParaRPr lang="zh-CN" altLang="en-US"/>
                    </a:p>
                  </a:txBody>
                  <a:tcPr/>
                </a:tc>
                <a:tc>
                  <a:txBody>
                    <a:bodyPr/>
                    <a:p>
                      <a:pPr>
                        <a:buNone/>
                      </a:pPr>
                      <a:endParaRPr lang="zh-CN" altLang="en-US"/>
                    </a:p>
                  </a:txBody>
                  <a:tcPr/>
                </a:tc>
                <a:tc>
                  <a:txBody>
                    <a:bodyPr/>
                    <a:p>
                      <a:pPr>
                        <a:buNone/>
                      </a:pPr>
                      <a:r>
                        <a:rPr lang="zh-CN" altLang="en-US"/>
                        <a:t>吕、陈2</a:t>
                      </a:r>
                      <a:endParaRPr lang="zh-CN" altLang="en-US"/>
                    </a:p>
                    <a:p>
                      <a:pPr>
                        <a:buNone/>
                      </a:pPr>
                      <a:r>
                        <a:rPr lang="zh-CN" altLang="en-US"/>
                        <a:t>徐、陈1</a:t>
                      </a:r>
                      <a:endParaRPr lang="zh-CN" altLang="en-US"/>
                    </a:p>
                    <a:p>
                      <a:pPr>
                        <a:buNone/>
                      </a:pPr>
                      <a:r>
                        <a:rPr lang="zh-CN" altLang="en-US"/>
                        <a:t>黄</a:t>
                      </a:r>
                      <a:endParaRPr lang="zh-CN" altLang="en-US"/>
                    </a:p>
                  </a:txBody>
                  <a:tcPr/>
                </a:tc>
                <a:tc>
                  <a:txBody>
                    <a:bodyPr/>
                    <a:p>
                      <a:pPr>
                        <a:buNone/>
                      </a:pPr>
                      <a:r>
                        <a:rPr lang="zh-CN" altLang="en-US"/>
                        <a:t>吕、陈2</a:t>
                      </a:r>
                      <a:endParaRPr lang="zh-CN" altLang="en-US"/>
                    </a:p>
                    <a:p>
                      <a:pPr>
                        <a:buNone/>
                      </a:pPr>
                      <a:r>
                        <a:rPr lang="zh-CN" altLang="en-US"/>
                        <a:t>徐、陈1</a:t>
                      </a:r>
                      <a:endParaRPr lang="zh-CN" altLang="en-US"/>
                    </a:p>
                    <a:p>
                      <a:pPr>
                        <a:buNone/>
                      </a:pPr>
                      <a:r>
                        <a:rPr lang="zh-CN" altLang="en-US"/>
                        <a:t>黄</a:t>
                      </a:r>
                      <a:endParaRPr lang="zh-CN" altLang="en-US"/>
                    </a:p>
                  </a:txBody>
                  <a:tcPr/>
                </a:tc>
              </a:tr>
              <a:tr h="381000">
                <a:tc>
                  <a:txBody>
                    <a:bodyPr/>
                    <a:p>
                      <a:pPr>
                        <a:buNone/>
                      </a:pPr>
                      <a:r>
                        <a:rPr lang="zh-CN" altLang="en-US"/>
                        <a:t>上午-2</a:t>
                      </a:r>
                      <a:endParaRPr lang="zh-CN" altLang="en-US"/>
                    </a:p>
                  </a:txBody>
                  <a:tcPr>
                    <a:solidFill>
                      <a:schemeClr val="accent1"/>
                    </a:solidFill>
                  </a:tcPr>
                </a:tc>
                <a:tc>
                  <a:txBody>
                    <a:bodyPr/>
                    <a:p>
                      <a:pPr>
                        <a:buNone/>
                      </a:pPr>
                      <a:endParaRPr lang="zh-CN" altLang="en-US"/>
                    </a:p>
                  </a:txBody>
                  <a:tcPr/>
                </a:tc>
                <a:tc>
                  <a:txBody>
                    <a:bodyPr/>
                    <a:p>
                      <a:pPr>
                        <a:buNone/>
                      </a:pPr>
                      <a:r>
                        <a:rPr lang="zh-CN" altLang="en-US"/>
                        <a:t>吕、徐</a:t>
                      </a:r>
                      <a:endParaRPr lang="zh-CN" altLang="en-US"/>
                    </a:p>
                  </a:txBody>
                  <a:tcPr/>
                </a:tc>
                <a:tc>
                  <a:txBody>
                    <a:bodyPr/>
                    <a:p>
                      <a:pPr>
                        <a:buNone/>
                      </a:pPr>
                      <a:endParaRPr lang="zh-CN" altLang="en-US"/>
                    </a:p>
                  </a:txBody>
                  <a:tcPr/>
                </a:tc>
                <a:tc>
                  <a:txBody>
                    <a:bodyPr/>
                    <a:p>
                      <a:pPr>
                        <a:buNone/>
                      </a:pPr>
                      <a:r>
                        <a:rPr lang="zh-CN" altLang="en-US"/>
                        <a:t>吕、陈2</a:t>
                      </a:r>
                      <a:endParaRPr lang="zh-CN" altLang="en-US"/>
                    </a:p>
                    <a:p>
                      <a:pPr>
                        <a:buNone/>
                      </a:pPr>
                      <a:r>
                        <a:rPr lang="zh-CN" altLang="en-US"/>
                        <a:t>徐</a:t>
                      </a:r>
                      <a:endParaRPr lang="zh-CN" altLang="en-US"/>
                    </a:p>
                  </a:txBody>
                  <a:tcPr/>
                </a:tc>
                <a:tc>
                  <a:txBody>
                    <a:bodyPr/>
                    <a:p>
                      <a:pPr>
                        <a:buNone/>
                      </a:pPr>
                      <a:endParaRPr lang="zh-CN" altLang="en-US"/>
                    </a:p>
                  </a:txBody>
                  <a:tcPr/>
                </a:tc>
                <a:tc>
                  <a:txBody>
                    <a:bodyPr/>
                    <a:p>
                      <a:pPr>
                        <a:buNone/>
                      </a:pPr>
                      <a:r>
                        <a:rPr lang="zh-CN" altLang="en-US"/>
                        <a:t>吕、陈2</a:t>
                      </a:r>
                      <a:endParaRPr lang="zh-CN" altLang="en-US"/>
                    </a:p>
                    <a:p>
                      <a:pPr>
                        <a:buNone/>
                      </a:pPr>
                      <a:r>
                        <a:rPr lang="zh-CN" altLang="en-US"/>
                        <a:t>徐、陈1</a:t>
                      </a:r>
                      <a:endParaRPr lang="zh-CN" altLang="en-US"/>
                    </a:p>
                    <a:p>
                      <a:pPr>
                        <a:buNone/>
                      </a:pPr>
                      <a:r>
                        <a:rPr lang="zh-CN" altLang="en-US"/>
                        <a:t>黄</a:t>
                      </a:r>
                      <a:endParaRPr lang="zh-CN" altLang="en-US"/>
                    </a:p>
                  </a:txBody>
                  <a:tcPr/>
                </a:tc>
                <a:tc>
                  <a:txBody>
                    <a:bodyPr/>
                    <a:p>
                      <a:pPr>
                        <a:buNone/>
                      </a:pPr>
                      <a:r>
                        <a:rPr lang="zh-CN" altLang="en-US"/>
                        <a:t>吕、陈2</a:t>
                      </a:r>
                      <a:endParaRPr lang="zh-CN" altLang="en-US"/>
                    </a:p>
                    <a:p>
                      <a:pPr>
                        <a:buNone/>
                      </a:pPr>
                      <a:r>
                        <a:rPr lang="zh-CN" altLang="en-US"/>
                        <a:t>徐、陈1</a:t>
                      </a:r>
                      <a:endParaRPr lang="zh-CN" altLang="en-US"/>
                    </a:p>
                    <a:p>
                      <a:pPr>
                        <a:buNone/>
                      </a:pPr>
                      <a:r>
                        <a:rPr lang="zh-CN" altLang="en-US"/>
                        <a:t>黄</a:t>
                      </a:r>
                      <a:endParaRPr lang="zh-CN" altLang="en-US"/>
                    </a:p>
                  </a:txBody>
                  <a:tcPr/>
                </a:tc>
              </a:tr>
              <a:tr h="381000">
                <a:tc>
                  <a:txBody>
                    <a:bodyPr/>
                    <a:p>
                      <a:pPr>
                        <a:buNone/>
                      </a:pPr>
                      <a:r>
                        <a:rPr lang="zh-CN" altLang="en-US"/>
                        <a:t>下午-1</a:t>
                      </a:r>
                      <a:endParaRPr lang="zh-CN" altLang="en-US"/>
                    </a:p>
                  </a:txBody>
                  <a:tcPr>
                    <a:solidFill>
                      <a:schemeClr val="accent1"/>
                    </a:solidFill>
                  </a:tcPr>
                </a:tc>
                <a:tc>
                  <a:txBody>
                    <a:bodyPr/>
                    <a:p>
                      <a:pPr>
                        <a:buNone/>
                      </a:pPr>
                      <a:r>
                        <a:rPr lang="zh-CN" altLang="en-US"/>
                        <a:t>吕、陈2</a:t>
                      </a:r>
                      <a:endParaRPr lang="zh-CN" altLang="en-US"/>
                    </a:p>
                  </a:txBody>
                  <a:tcPr/>
                </a:tc>
                <a:tc>
                  <a:txBody>
                    <a:bodyPr/>
                    <a:p>
                      <a:pPr>
                        <a:buNone/>
                      </a:pPr>
                      <a:endParaRPr lang="zh-CN" altLang="en-US"/>
                    </a:p>
                  </a:txBody>
                  <a:tcPr/>
                </a:tc>
                <a:tc>
                  <a:txBody>
                    <a:bodyPr/>
                    <a:p>
                      <a:pPr>
                        <a:buNone/>
                      </a:pPr>
                      <a:r>
                        <a:rPr lang="zh-CN" altLang="en-US"/>
                        <a:t>黄</a:t>
                      </a: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r>
                        <a:rPr lang="zh-CN" altLang="en-US"/>
                        <a:t>吕、陈2</a:t>
                      </a:r>
                      <a:endParaRPr lang="zh-CN" altLang="en-US"/>
                    </a:p>
                    <a:p>
                      <a:pPr>
                        <a:buNone/>
                      </a:pPr>
                      <a:r>
                        <a:rPr lang="zh-CN" altLang="en-US"/>
                        <a:t>徐、陈1</a:t>
                      </a:r>
                      <a:endParaRPr lang="zh-CN" altLang="en-US"/>
                    </a:p>
                    <a:p>
                      <a:pPr>
                        <a:buNone/>
                      </a:pPr>
                      <a:r>
                        <a:rPr lang="zh-CN" altLang="en-US"/>
                        <a:t>黄</a:t>
                      </a:r>
                      <a:endParaRPr lang="zh-CN" altLang="en-US"/>
                    </a:p>
                  </a:txBody>
                  <a:tcPr/>
                </a:tc>
                <a:tc>
                  <a:txBody>
                    <a:bodyPr/>
                    <a:p>
                      <a:pPr>
                        <a:buNone/>
                      </a:pPr>
                      <a:r>
                        <a:rPr lang="zh-CN" altLang="en-US"/>
                        <a:t>吕、陈2</a:t>
                      </a:r>
                      <a:endParaRPr lang="zh-CN" altLang="en-US"/>
                    </a:p>
                    <a:p>
                      <a:pPr>
                        <a:buNone/>
                      </a:pPr>
                      <a:r>
                        <a:rPr lang="zh-CN" altLang="en-US"/>
                        <a:t>徐、陈1</a:t>
                      </a:r>
                      <a:endParaRPr lang="zh-CN" altLang="en-US"/>
                    </a:p>
                    <a:p>
                      <a:pPr>
                        <a:buNone/>
                      </a:pPr>
                      <a:r>
                        <a:rPr lang="zh-CN" altLang="en-US"/>
                        <a:t>黄</a:t>
                      </a:r>
                      <a:endParaRPr lang="zh-CN" altLang="en-US"/>
                    </a:p>
                  </a:txBody>
                  <a:tcPr/>
                </a:tc>
              </a:tr>
              <a:tr h="381000">
                <a:tc>
                  <a:txBody>
                    <a:bodyPr/>
                    <a:p>
                      <a:pPr>
                        <a:buNone/>
                      </a:pPr>
                      <a:r>
                        <a:rPr lang="zh-CN" altLang="en-US"/>
                        <a:t>下午-2</a:t>
                      </a:r>
                      <a:endParaRPr lang="zh-CN" altLang="en-US"/>
                    </a:p>
                  </a:txBody>
                  <a:tcPr>
                    <a:solidFill>
                      <a:schemeClr val="accent1"/>
                    </a:solidFill>
                  </a:tcPr>
                </a:tc>
                <a:tc>
                  <a:txBody>
                    <a:bodyPr/>
                    <a:p>
                      <a:pPr>
                        <a:buNone/>
                      </a:pPr>
                      <a:r>
                        <a:rPr lang="zh-CN" altLang="en-US"/>
                        <a:t>吕、徐</a:t>
                      </a:r>
                      <a:endParaRPr lang="zh-CN" altLang="en-US"/>
                    </a:p>
                  </a:txBody>
                  <a:tcPr/>
                </a:tc>
                <a:tc>
                  <a:txBody>
                    <a:bodyPr/>
                    <a:p>
                      <a:pPr>
                        <a:buNone/>
                      </a:pPr>
                      <a:endParaRPr lang="zh-CN" altLang="en-US"/>
                    </a:p>
                  </a:txBody>
                  <a:tcPr/>
                </a:tc>
                <a:tc>
                  <a:txBody>
                    <a:bodyPr/>
                    <a:p>
                      <a:pPr>
                        <a:buNone/>
                      </a:pPr>
                      <a:r>
                        <a:rPr lang="zh-CN" altLang="en-US"/>
                        <a:t>黄、陈2</a:t>
                      </a: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r>
                        <a:rPr lang="zh-CN" altLang="en-US"/>
                        <a:t>吕、陈2</a:t>
                      </a:r>
                      <a:endParaRPr lang="zh-CN" altLang="en-US"/>
                    </a:p>
                    <a:p>
                      <a:pPr>
                        <a:buNone/>
                      </a:pPr>
                      <a:r>
                        <a:rPr lang="zh-CN" altLang="en-US"/>
                        <a:t>徐、陈1</a:t>
                      </a:r>
                      <a:endParaRPr lang="zh-CN" altLang="en-US"/>
                    </a:p>
                    <a:p>
                      <a:pPr>
                        <a:buNone/>
                      </a:pPr>
                      <a:r>
                        <a:rPr lang="zh-CN" altLang="en-US"/>
                        <a:t>黄 </a:t>
                      </a:r>
                      <a:endParaRPr lang="zh-CN" altLang="en-US"/>
                    </a:p>
                  </a:txBody>
                  <a:tcPr/>
                </a:tc>
                <a:tc>
                  <a:txBody>
                    <a:bodyPr/>
                    <a:p>
                      <a:pPr>
                        <a:buNone/>
                      </a:pPr>
                      <a:r>
                        <a:rPr lang="zh-CN" altLang="en-US"/>
                        <a:t>吕、陈2</a:t>
                      </a:r>
                      <a:endParaRPr lang="zh-CN" altLang="en-US"/>
                    </a:p>
                    <a:p>
                      <a:pPr>
                        <a:buNone/>
                      </a:pPr>
                      <a:r>
                        <a:rPr lang="zh-CN" altLang="en-US"/>
                        <a:t>徐、陈1</a:t>
                      </a:r>
                      <a:endParaRPr lang="zh-CN" altLang="en-US"/>
                    </a:p>
                    <a:p>
                      <a:pPr>
                        <a:buNone/>
                      </a:pPr>
                      <a:r>
                        <a:rPr lang="zh-CN" altLang="en-US"/>
                        <a:t>黄 </a:t>
                      </a:r>
                      <a:endParaRPr lang="zh-CN" altLang="en-US"/>
                    </a:p>
                  </a:txBody>
                  <a:tcPr/>
                </a:tc>
              </a:tr>
              <a:tr h="381000">
                <a:tc>
                  <a:txBody>
                    <a:bodyPr/>
                    <a:p>
                      <a:pPr>
                        <a:buNone/>
                      </a:pPr>
                      <a:r>
                        <a:rPr lang="zh-CN" altLang="en-US"/>
                        <a:t>晚修</a:t>
                      </a:r>
                      <a:endParaRPr lang="zh-CN" altLang="en-US"/>
                    </a:p>
                  </a:txBody>
                  <a:tcPr>
                    <a:solidFill>
                      <a:schemeClr val="accent1"/>
                    </a:solidFill>
                  </a:tcPr>
                </a:tc>
                <a:tc>
                  <a:txBody>
                    <a:bodyPr/>
                    <a:p>
                      <a:pPr>
                        <a:buNone/>
                      </a:pPr>
                      <a:r>
                        <a:rPr lang="zh-CN" altLang="en-US"/>
                        <a:t>吕、陈2</a:t>
                      </a:r>
                      <a:endParaRPr lang="zh-CN" altLang="en-US"/>
                    </a:p>
                    <a:p>
                      <a:pPr>
                        <a:buNone/>
                      </a:pPr>
                      <a:r>
                        <a:rPr lang="zh-CN" altLang="en-US"/>
                        <a:t>徐、陈1</a:t>
                      </a:r>
                      <a:endParaRPr lang="zh-CN" altLang="en-US"/>
                    </a:p>
                    <a:p>
                      <a:pPr>
                        <a:buNone/>
                      </a:pPr>
                      <a:r>
                        <a:rPr lang="zh-CN" altLang="en-US"/>
                        <a:t>黄 </a:t>
                      </a:r>
                      <a:endParaRPr lang="zh-CN" altLang="en-US"/>
                    </a:p>
                  </a:txBody>
                  <a:tcPr/>
                </a:tc>
                <a:tc>
                  <a:txBody>
                    <a:bodyPr/>
                    <a:p>
                      <a:pPr>
                        <a:buNone/>
                      </a:pPr>
                      <a:r>
                        <a:rPr lang="zh-CN" altLang="en-US"/>
                        <a:t>吕、陈2</a:t>
                      </a:r>
                      <a:endParaRPr lang="zh-CN" altLang="en-US"/>
                    </a:p>
                    <a:p>
                      <a:pPr>
                        <a:buNone/>
                      </a:pPr>
                      <a:r>
                        <a:rPr lang="zh-CN" altLang="en-US"/>
                        <a:t>徐、陈1</a:t>
                      </a:r>
                      <a:endParaRPr lang="zh-CN" altLang="en-US"/>
                    </a:p>
                    <a:p>
                      <a:pPr>
                        <a:buNone/>
                      </a:pPr>
                      <a:r>
                        <a:rPr lang="zh-CN" altLang="en-US"/>
                        <a:t>黄 </a:t>
                      </a:r>
                      <a:endParaRPr lang="zh-CN" altLang="en-US"/>
                    </a:p>
                  </a:txBody>
                  <a:tcPr/>
                </a:tc>
                <a:tc>
                  <a:txBody>
                    <a:bodyPr/>
                    <a:p>
                      <a:pPr>
                        <a:buNone/>
                      </a:pPr>
                      <a:r>
                        <a:rPr lang="zh-CN" altLang="en-US"/>
                        <a:t>吕、陈2</a:t>
                      </a:r>
                      <a:endParaRPr lang="zh-CN" altLang="en-US"/>
                    </a:p>
                    <a:p>
                      <a:pPr>
                        <a:buNone/>
                      </a:pPr>
                      <a:r>
                        <a:rPr lang="zh-CN" altLang="en-US"/>
                        <a:t>徐、陈1</a:t>
                      </a:r>
                      <a:endParaRPr lang="zh-CN" altLang="en-US"/>
                    </a:p>
                    <a:p>
                      <a:pPr>
                        <a:buNone/>
                      </a:pPr>
                      <a:r>
                        <a:rPr lang="zh-CN" altLang="en-US"/>
                        <a:t>黄 </a:t>
                      </a:r>
                      <a:endParaRPr lang="zh-CN" altLang="en-US"/>
                    </a:p>
                  </a:txBody>
                  <a:tcPr/>
                </a:tc>
                <a:tc>
                  <a:txBody>
                    <a:bodyPr/>
                    <a:p>
                      <a:pPr>
                        <a:buNone/>
                      </a:pPr>
                      <a:r>
                        <a:rPr lang="zh-CN" altLang="en-US"/>
                        <a:t>吕、陈2</a:t>
                      </a:r>
                      <a:endParaRPr lang="zh-CN" altLang="en-US"/>
                    </a:p>
                    <a:p>
                      <a:pPr>
                        <a:buNone/>
                      </a:pPr>
                      <a:r>
                        <a:rPr lang="zh-CN" altLang="en-US"/>
                        <a:t>徐、陈1</a:t>
                      </a:r>
                      <a:endParaRPr lang="zh-CN" altLang="en-US"/>
                    </a:p>
                    <a:p>
                      <a:pPr>
                        <a:buNone/>
                      </a:pPr>
                      <a:r>
                        <a:rPr lang="zh-CN" altLang="en-US"/>
                        <a:t>黄 </a:t>
                      </a:r>
                      <a:endParaRPr lang="zh-CN" altLang="en-US"/>
                    </a:p>
                  </a:txBody>
                  <a:tcPr/>
                </a:tc>
                <a:tc>
                  <a:txBody>
                    <a:bodyPr/>
                    <a:p>
                      <a:pPr>
                        <a:buNone/>
                      </a:pPr>
                      <a:r>
                        <a:rPr lang="zh-CN" altLang="en-US"/>
                        <a:t>吕、陈2</a:t>
                      </a:r>
                      <a:endParaRPr lang="zh-CN" altLang="en-US"/>
                    </a:p>
                    <a:p>
                      <a:pPr>
                        <a:buNone/>
                      </a:pPr>
                      <a:r>
                        <a:rPr lang="zh-CN" altLang="en-US"/>
                        <a:t>徐、陈1</a:t>
                      </a:r>
                      <a:endParaRPr lang="zh-CN" altLang="en-US"/>
                    </a:p>
                    <a:p>
                      <a:pPr>
                        <a:buNone/>
                      </a:pPr>
                      <a:r>
                        <a:rPr lang="zh-CN" altLang="en-US"/>
                        <a:t>黄 </a:t>
                      </a:r>
                      <a:endParaRPr lang="zh-CN" altLang="en-US"/>
                    </a:p>
                  </a:txBody>
                  <a:tcPr/>
                </a:tc>
                <a:tc>
                  <a:txBody>
                    <a:bodyPr/>
                    <a:p>
                      <a:pPr>
                        <a:buNone/>
                      </a:pPr>
                      <a:r>
                        <a:rPr lang="zh-CN" altLang="en-US"/>
                        <a:t>吕、陈2</a:t>
                      </a:r>
                      <a:endParaRPr lang="zh-CN" altLang="en-US"/>
                    </a:p>
                    <a:p>
                      <a:pPr>
                        <a:buNone/>
                      </a:pPr>
                      <a:r>
                        <a:rPr lang="zh-CN" altLang="en-US"/>
                        <a:t>徐、陈1</a:t>
                      </a:r>
                      <a:endParaRPr lang="zh-CN" altLang="en-US"/>
                    </a:p>
                    <a:p>
                      <a:pPr>
                        <a:buNone/>
                      </a:pPr>
                      <a:r>
                        <a:rPr lang="zh-CN" altLang="en-US"/>
                        <a:t>黄 </a:t>
                      </a:r>
                      <a:endParaRPr lang="zh-CN" altLang="en-US"/>
                    </a:p>
                  </a:txBody>
                  <a:tcPr/>
                </a:tc>
                <a:tc>
                  <a:txBody>
                    <a:bodyPr/>
                    <a:p>
                      <a:pPr>
                        <a:buNone/>
                      </a:pPr>
                      <a:r>
                        <a:rPr lang="zh-CN" altLang="en-US"/>
                        <a:t>吕、陈2</a:t>
                      </a:r>
                      <a:endParaRPr lang="zh-CN" altLang="en-US"/>
                    </a:p>
                    <a:p>
                      <a:pPr>
                        <a:buNone/>
                      </a:pPr>
                      <a:r>
                        <a:rPr lang="zh-CN" altLang="en-US"/>
                        <a:t>徐、陈1</a:t>
                      </a:r>
                      <a:endParaRPr lang="zh-CN" altLang="en-US"/>
                    </a:p>
                    <a:p>
                      <a:pPr>
                        <a:buNone/>
                      </a:pPr>
                      <a:r>
                        <a:rPr lang="zh-CN" altLang="en-US"/>
                        <a:t>黄 </a:t>
                      </a:r>
                      <a:endParaRPr lang="zh-CN" altLang="en-US"/>
                    </a:p>
                  </a:txBody>
                  <a:tcPr/>
                </a:tc>
              </a:tr>
            </a:tbl>
          </a:graphicData>
        </a:graphic>
      </p:graphicFrame>
      <p:sp>
        <p:nvSpPr>
          <p:cNvPr id="5" name="文本框 4"/>
          <p:cNvSpPr txBox="1"/>
          <p:nvPr/>
        </p:nvSpPr>
        <p:spPr>
          <a:xfrm>
            <a:off x="10408920" y="1614805"/>
            <a:ext cx="1370330" cy="368300"/>
          </a:xfrm>
          <a:prstGeom prst="rect">
            <a:avLst/>
          </a:prstGeom>
          <a:noFill/>
        </p:spPr>
        <p:txBody>
          <a:bodyPr wrap="square" rtlCol="0">
            <a:spAutoFit/>
          </a:bodyPr>
          <a:p>
            <a:r>
              <a:rPr lang="zh-CN" altLang="en-US"/>
              <a:t>吕：吕迪 </a:t>
            </a:r>
            <a:endParaRPr lang="zh-CN" altLang="en-US"/>
          </a:p>
        </p:txBody>
      </p:sp>
      <p:sp>
        <p:nvSpPr>
          <p:cNvPr id="6" name="文本框 5"/>
          <p:cNvSpPr txBox="1"/>
          <p:nvPr/>
        </p:nvSpPr>
        <p:spPr>
          <a:xfrm>
            <a:off x="10408920" y="5262245"/>
            <a:ext cx="1370330" cy="368300"/>
          </a:xfrm>
          <a:prstGeom prst="rect">
            <a:avLst/>
          </a:prstGeom>
          <a:noFill/>
        </p:spPr>
        <p:txBody>
          <a:bodyPr wrap="square" rtlCol="0">
            <a:spAutoFit/>
          </a:bodyPr>
          <a:p>
            <a:r>
              <a:rPr lang="zh-CN" altLang="en-US"/>
              <a:t>黄：黄叶轩 </a:t>
            </a:r>
            <a:endParaRPr lang="zh-CN" altLang="en-US"/>
          </a:p>
        </p:txBody>
      </p:sp>
      <p:sp>
        <p:nvSpPr>
          <p:cNvPr id="7" name="文本框 6"/>
          <p:cNvSpPr txBox="1"/>
          <p:nvPr/>
        </p:nvSpPr>
        <p:spPr>
          <a:xfrm>
            <a:off x="10408920" y="4282440"/>
            <a:ext cx="1552575" cy="368300"/>
          </a:xfrm>
          <a:prstGeom prst="rect">
            <a:avLst/>
          </a:prstGeom>
          <a:noFill/>
        </p:spPr>
        <p:txBody>
          <a:bodyPr wrap="square" rtlCol="0">
            <a:spAutoFit/>
          </a:bodyPr>
          <a:p>
            <a:r>
              <a:rPr lang="zh-CN" altLang="en-US"/>
              <a:t>陈2：陈苏民</a:t>
            </a:r>
            <a:endParaRPr lang="zh-CN" altLang="en-US"/>
          </a:p>
        </p:txBody>
      </p:sp>
      <p:sp>
        <p:nvSpPr>
          <p:cNvPr id="8" name="文本框 7"/>
          <p:cNvSpPr txBox="1"/>
          <p:nvPr/>
        </p:nvSpPr>
        <p:spPr>
          <a:xfrm>
            <a:off x="10408920" y="3302635"/>
            <a:ext cx="1674495" cy="368300"/>
          </a:xfrm>
          <a:prstGeom prst="rect">
            <a:avLst/>
          </a:prstGeom>
          <a:noFill/>
        </p:spPr>
        <p:txBody>
          <a:bodyPr wrap="square" rtlCol="0">
            <a:spAutoFit/>
          </a:bodyPr>
          <a:p>
            <a:r>
              <a:rPr lang="zh-CN" altLang="en-US"/>
              <a:t>陈1：陈俊仁 </a:t>
            </a:r>
            <a:endParaRPr lang="zh-CN" altLang="en-US"/>
          </a:p>
        </p:txBody>
      </p:sp>
      <p:sp>
        <p:nvSpPr>
          <p:cNvPr id="9" name="文本框 8"/>
          <p:cNvSpPr txBox="1"/>
          <p:nvPr/>
        </p:nvSpPr>
        <p:spPr>
          <a:xfrm>
            <a:off x="10408920" y="2440940"/>
            <a:ext cx="1370330" cy="368300"/>
          </a:xfrm>
          <a:prstGeom prst="rect">
            <a:avLst/>
          </a:prstGeom>
          <a:noFill/>
        </p:spPr>
        <p:txBody>
          <a:bodyPr wrap="square" rtlCol="0">
            <a:spAutoFit/>
          </a:bodyPr>
          <a:p>
            <a:r>
              <a:rPr lang="zh-CN" altLang="en-US"/>
              <a:t>徐：徐双铅</a:t>
            </a:r>
            <a:endParaRPr lang="zh-CN" altLang="en-US"/>
          </a:p>
        </p:txBody>
      </p:sp>
      <p:sp>
        <p:nvSpPr>
          <p:cNvPr id="10" name="矩形 9"/>
          <p:cNvSpPr/>
          <p:nvPr/>
        </p:nvSpPr>
        <p:spPr>
          <a:xfrm>
            <a:off x="4806678" y="449618"/>
            <a:ext cx="1607820" cy="521970"/>
          </a:xfrm>
          <a:prstGeom prst="rect">
            <a:avLst/>
          </a:prstGeom>
        </p:spPr>
        <p:txBody>
          <a:bodyPr wrap="none">
            <a:spAutoFit/>
          </a:bodyPr>
          <a:p>
            <a:r>
              <a:rPr lang="zh-CN" altLang="en-US" sz="2800" b="1" dirty="0">
                <a:solidFill>
                  <a:schemeClr val="tx1">
                    <a:lumMod val="75000"/>
                    <a:lumOff val="25000"/>
                  </a:schemeClr>
                </a:solidFill>
                <a:uFillTx/>
                <a:ea typeface="华文新魏" panose="02010800040101010101" charset="-122"/>
              </a:rPr>
              <a:t>资源日历</a:t>
            </a:r>
            <a:endParaRPr lang="zh-CN" altLang="en-US" sz="2800" b="1" dirty="0">
              <a:solidFill>
                <a:schemeClr val="tx1">
                  <a:lumMod val="75000"/>
                  <a:lumOff val="25000"/>
                </a:schemeClr>
              </a:solidFill>
              <a:uFillTx/>
              <a:ea typeface="华文新魏" panose="02010800040101010101"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1584</Words>
  <Application>WPS 演示</Application>
  <PresentationFormat>宽屏</PresentationFormat>
  <Paragraphs>358</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华文新魏</vt:lpstr>
      <vt:lpstr>等线</vt:lpstr>
      <vt:lpstr>等线 Light</vt:lpstr>
      <vt:lpstr>仿宋</vt:lpstr>
      <vt:lpstr>Times New Roman</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xsq</cp:lastModifiedBy>
  <cp:revision>41</cp:revision>
  <dcterms:created xsi:type="dcterms:W3CDTF">2016-01-19T08:46:00Z</dcterms:created>
  <dcterms:modified xsi:type="dcterms:W3CDTF">2018-10-17T12:39:58Z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2052-10.1.0.7520</vt:lpwstr>
  </property>
</Properties>
</file>