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 embedTrueTypeFonts="1" saveSubsetFonts="1">
  <p:sldMasterIdLst>
    <p:sldMasterId id="2147483648" r:id="rId1"/>
  </p:sldMasterIdLst>
  <p:notesMasterIdLst>
    <p:notesMasterId r:id="rId10"/>
  </p:notesMasterIdLst>
  <p:sldIdLst>
    <p:sldId id="258" r:id="rId3"/>
    <p:sldId id="275" r:id="rId4"/>
    <p:sldId id="373" r:id="rId5"/>
    <p:sldId id="382" r:id="rId6"/>
    <p:sldId id="383" r:id="rId7"/>
    <p:sldId id="374" r:id="rId8"/>
    <p:sldId id="415" r:id="rId9"/>
    <p:sldId id="416" r:id="rId11"/>
    <p:sldId id="417" r:id="rId12"/>
    <p:sldId id="418" r:id="rId13"/>
    <p:sldId id="419" r:id="rId14"/>
    <p:sldId id="420" r:id="rId15"/>
    <p:sldId id="421" r:id="rId16"/>
    <p:sldId id="375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384" r:id="rId33"/>
    <p:sldId id="411" r:id="rId34"/>
    <p:sldId id="412" r:id="rId35"/>
    <p:sldId id="413" r:id="rId36"/>
    <p:sldId id="414" r:id="rId37"/>
    <p:sldId id="376" r:id="rId38"/>
    <p:sldId id="377" r:id="rId39"/>
    <p:sldId id="378" r:id="rId40"/>
    <p:sldId id="379" r:id="rId41"/>
    <p:sldId id="380" r:id="rId42"/>
    <p:sldId id="381" r:id="rId43"/>
    <p:sldId id="325" r:id="rId44"/>
    <p:sldId id="324" r:id="rId45"/>
    <p:sldId id="276" r:id="rId46"/>
  </p:sldIdLst>
  <p:sldSz cx="12192000" cy="6858000"/>
  <p:notesSz cx="6858000" cy="9144000"/>
  <p:embeddedFontLst>
    <p:embeddedFont>
      <p:font typeface="等线" panose="02010600030101010101" charset="-122"/>
      <p:regular r:id="rId50"/>
    </p:embeddedFont>
    <p:embeddedFont>
      <p:font typeface="黑体" panose="02010609060101010101" pitchFamily="49" charset="-122"/>
      <p:regular r:id="rId51"/>
    </p:embeddedFont>
    <p:embeddedFont>
      <p:font typeface="等线 Light" panose="02010600030101010101" charset="-122"/>
      <p:regular r:id="rId52"/>
    </p:embeddedFont>
    <p:embeddedFont>
      <p:font typeface="华文新魏" panose="02010800040101010101" charset="-122"/>
      <p:regular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A4D6D5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9877" autoAdjust="0"/>
  </p:normalViewPr>
  <p:slideViewPr>
    <p:cSldViewPr snapToGrid="0" showGuides="1">
      <p:cViewPr>
        <p:scale>
          <a:sx n="90" d="100"/>
          <a:sy n="90" d="100"/>
        </p:scale>
        <p:origin x="-374" y="-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历史版本这个点还是挺好的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属性栏里最后一个是评论，没什么意义就不放上去了，提一下就行了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pptstore.net/author/jiangji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550" y="3977800"/>
            <a:ext cx="16802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</a:rPr>
              <a:t>PRD2018-15</a:t>
            </a:r>
            <a:r>
              <a:rPr lang="zh-CN" altLang="en-US" dirty="0" smtClean="0">
                <a:solidFill>
                  <a:srgbClr val="48A2A0"/>
                </a:solidFill>
              </a:rPr>
              <a:t>组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14122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工具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——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endParaRPr lang="en-US" altLang="zh-CN" sz="4800" b="1" dirty="0" err="1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871549" y="5094395"/>
            <a:ext cx="5032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组员：</a:t>
            </a:r>
            <a:r>
              <a:rPr lang="zh-CN" altLang="zh-CN" dirty="0">
                <a:solidFill>
                  <a:srgbClr val="48A2A0"/>
                </a:solidFill>
              </a:rPr>
              <a:t>黄叶轩，陈俊仁，陈苏民，徐双铅，吕迪</a:t>
            </a:r>
            <a:endParaRPr lang="zh-CN" altLang="en-US" dirty="0">
              <a:solidFill>
                <a:srgbClr val="48A2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能够将项目以图片的方式导出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566441"/>
            <a:ext cx="4343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、代码生成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709362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从一个模型直接产生一个代码框架，这将为程序员节约很多编写类</a:t>
            </a:r>
            <a:endParaRPr lang="en-US" altLang="zh-CN" dirty="0"/>
          </a:p>
          <a:p>
            <a:r>
              <a:rPr lang="zh-CN" altLang="en-US" dirty="0"/>
              <a:t>属性、方法代码的琐碎时间。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3312" y="387180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、逆向项目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44099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通过分析代码（</a:t>
            </a:r>
            <a:r>
              <a:rPr lang="en-US" altLang="zh-CN" dirty="0"/>
              <a:t>java</a:t>
            </a:r>
            <a:r>
              <a:rPr lang="zh-CN" altLang="en-US" dirty="0"/>
              <a:t>等）然后将其转换到模型的类的过程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、脚本编写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89402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不支持脚本编写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3312" y="3564865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、集成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3312" y="4287705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无法集成相关模型与代码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、写作支持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89402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不支持协作支持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3312" y="3564865"/>
            <a:ext cx="157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、文档生成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3312" y="428770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无法进行文档生成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279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3.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7453"/>
            <a:ext cx="4067175" cy="252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3" y="3145206"/>
            <a:ext cx="11987537" cy="40028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0527" y="144946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小组的成员可以共同协作开发同一个文件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0695" y="119119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对小组信息进行编辑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793299"/>
            <a:ext cx="997267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2138" y="96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上传文档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" y="1415094"/>
            <a:ext cx="2956304" cy="30443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37" y="639997"/>
            <a:ext cx="4203805" cy="144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36" y="1938850"/>
            <a:ext cx="6203496" cy="4818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855864" y="25553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0005" y="312699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邀请协作成员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27" y="4179056"/>
            <a:ext cx="5624185" cy="1996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11" y="964042"/>
            <a:ext cx="4823749" cy="14533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" y="265594"/>
            <a:ext cx="5458265" cy="652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20" y="1106723"/>
            <a:ext cx="5324475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6" y="1798375"/>
            <a:ext cx="90868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2420230"/>
            <a:ext cx="190500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96" y="2482655"/>
            <a:ext cx="942975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0" y="2556510"/>
            <a:ext cx="5819775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08" y="1165722"/>
            <a:ext cx="189547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692952" y="137876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1221" y="479548"/>
            <a:ext cx="6703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4.</a:t>
            </a:r>
            <a:r>
              <a:rPr lang="en-US" altLang="zh-CN" sz="3600" b="1" dirty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画图使用介绍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5.ProcessOn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的优点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zh-CN" altLang="en-US" sz="3600" dirty="0" smtClean="0"/>
          </a:p>
          <a:p>
            <a:endParaRPr lang="zh-CN" altLang="en-US" sz="3600" b="1" dirty="0">
              <a:solidFill>
                <a:srgbClr val="A4D6D5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04058" y="70952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95780" y="851304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2047178"/>
            <a:ext cx="399097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3" y="3204539"/>
            <a:ext cx="4124325" cy="110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4495250"/>
            <a:ext cx="3943350" cy="1085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7" y="2047178"/>
            <a:ext cx="5038725" cy="43529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02334" y="1388803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可以很方便的通过左上角的切换风格按钮来切换风格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75406" y="1557615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也可以根据上方工具栏来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修改线条和箭头的样式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3" y="1354506"/>
            <a:ext cx="6721700" cy="455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通过工具栏上的这两个按钮可以将图形放置底层或顶层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01" y="3803276"/>
            <a:ext cx="3557953" cy="21792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7" y="3727076"/>
            <a:ext cx="3363478" cy="2327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39" y="2226031"/>
            <a:ext cx="4735884" cy="139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通过工具栏上的插入链接按钮可以在点击图片时访问链接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41" y="2226030"/>
            <a:ext cx="23812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3383866"/>
            <a:ext cx="55816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082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5" y="2185510"/>
            <a:ext cx="4123647" cy="4048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21" y="2185510"/>
            <a:ext cx="3975057" cy="40483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6054" y="12485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数据属性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972574"/>
            <a:ext cx="4280951" cy="4030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" y="1739327"/>
            <a:ext cx="4261455" cy="512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0606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页面设置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43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5" y="1593530"/>
            <a:ext cx="3921955" cy="5264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36" y="1730690"/>
            <a:ext cx="5102468" cy="499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8918" y="2572054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专用图形一共有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基本上做出所需要的大部分的图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3011" y="178426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36" y="1648678"/>
            <a:ext cx="164782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8948" y="10446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252" y="438033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十分的方便，容易上手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84" y="1044606"/>
            <a:ext cx="6283088" cy="5328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2" y="1659188"/>
            <a:ext cx="4629801" cy="13261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6575" y="299972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位于界面右上方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7190" y="96763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" y="1486918"/>
            <a:ext cx="6181725" cy="513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60" y="151521"/>
            <a:ext cx="7277100" cy="3009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095818" y="36537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59939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1.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235" y="2330450"/>
            <a:ext cx="109042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4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画图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使用介绍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05" y="1904365"/>
            <a:ext cx="9194165" cy="46602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340" y="3536950"/>
            <a:ext cx="1195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从中选择参与者，系统边界和用例拖入右图中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144760" y="1682115"/>
            <a:ext cx="1961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在这里转换直线末端的属性，将实心箭头去掉，变成普通直线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844040" y="4146550"/>
            <a:ext cx="815340" cy="39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3" idx="1"/>
          </p:cNvCxnSpPr>
          <p:nvPr/>
        </p:nvCxnSpPr>
        <p:spPr>
          <a:xfrm flipV="1">
            <a:off x="9288145" y="2281555"/>
            <a:ext cx="900007" cy="252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567305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选取参与者（角色），系统边界，将用例拖入系统中</a:t>
            </a:r>
            <a:endParaRPr lang="zh-CN" altLang="en-US" sz="2400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17195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3215640"/>
            <a:ext cx="1619250" cy="173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6870" y="514921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将实线改成虚线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990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创建订单的两个子用例</a:t>
            </a:r>
            <a:endParaRPr lang="zh-CN" altLang="en-US" sz="2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801495"/>
            <a:ext cx="8393430" cy="49212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>
            <a:off x="2332990" y="2108835"/>
            <a:ext cx="3996690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54240" y="2516505"/>
            <a:ext cx="18643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69425" y="2375535"/>
            <a:ext cx="186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将折线换成直线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01900" y="94043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3.</a:t>
            </a:r>
            <a:r>
              <a:rPr lang="zh-CN" altLang="en-US" sz="2400"/>
              <a:t>拓展订单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0" y="1742440"/>
            <a:ext cx="8999855" cy="493331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988185" y="2343785"/>
            <a:ext cx="673100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095" y="3552190"/>
            <a:ext cx="1101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选择插入中的文本来调用文本输入框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3435" y="41783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1755140"/>
            <a:ext cx="8317865" cy="46951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68859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4.</a:t>
            </a:r>
            <a:r>
              <a:rPr lang="zh-CN" altLang="en-US" sz="2400">
                <a:sym typeface="+mn-ea"/>
              </a:rPr>
              <a:t>画出付款的两个子用例 现金支付和银行卡支付</a:t>
            </a:r>
            <a:endParaRPr lang="zh-CN" altLang="en-US" sz="2400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349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5.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的优点与限制</a:t>
            </a:r>
            <a:endParaRPr lang="zh-CN" altLang="en-US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5666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无需</a:t>
            </a:r>
            <a:r>
              <a:rPr lang="zh-CN" altLang="en-US" dirty="0"/>
              <a:t>下载安装，只需要一个浏览器就可以在线作图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但同时限制了使用这个工具画图就必须要联网使用。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" y="1570209"/>
            <a:ext cx="6863644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665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中文网页，简单易懂，同时提供了十分详细的初始引导教程。</a:t>
            </a:r>
            <a:endParaRPr lang="zh-CN" altLang="en-US" dirty="0"/>
          </a:p>
        </p:txBody>
      </p:sp>
      <p:pic>
        <p:nvPicPr>
          <p:cNvPr id="2049" name="Picture 1" descr="C:\Users\asus\AppData\Roaming\Tencent\Users\935162289\QQ\WinTemp\RichOle\6CIX6JIZ2AG`4GTTBG3XT60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" y="1764953"/>
            <a:ext cx="5563115" cy="3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893739" y="289489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引导熟悉网页使用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1246412" y="2956447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764953"/>
            <a:ext cx="62230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7672814" y="24207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引导熟悉画图工具使用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7213600" y="2482313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889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支持多人实时协作，可以</a:t>
            </a:r>
            <a:r>
              <a:rPr lang="zh-CN" altLang="en-US" dirty="0" smtClean="0"/>
              <a:t>邀请小组成员一起作图，</a:t>
            </a:r>
            <a:r>
              <a:rPr lang="zh-CN" altLang="en-US" dirty="0"/>
              <a:t>实时显示更改状态及内容的编辑。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48" y="1439333"/>
            <a:ext cx="9008533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086606" y="25255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小组功能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4470400" y="2192867"/>
            <a:ext cx="338667" cy="3326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10705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/>
              <a:t>ProcessOn</a:t>
            </a:r>
            <a:r>
              <a:rPr lang="zh-CN" altLang="en-US" dirty="0"/>
              <a:t>还是一个知识分享社区，里面有大量用户发布的优质</a:t>
            </a:r>
            <a:r>
              <a:rPr lang="zh-CN" altLang="en-US" dirty="0" smtClean="0"/>
              <a:t>内容和模板可以让小组成员学习使用。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23" y="1582911"/>
            <a:ext cx="780626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  <a:endParaRPr lang="en-US" altLang="zh-CN" sz="2000" b="1" dirty="0" err="1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隶属于北京大麦地信息技术有限公司，是一款专业在线作图工具和分享社区。它支持流程图、思维导图、原型图、网络拓扑图和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UML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等多种类型的绘制。思维导图也好、逻辑图也罢，都是帮助我们从抽象中来，到具象中去的方法，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会把这些方法加强，相信这种加强对常常需要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总结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再离散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自己思维的伙伴来说，是有价值的。它为思维视觉化提供了更多可能。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除了工具属性外，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也是一个分享社区，用户将自己有价值的知识绘制成图后发布到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平台，与相关行业大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在站内进行交流。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北京大麦地信息技术有限公司成立于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2014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年，团队由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85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90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后组成。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公司名称取自岩画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。大麦地岩画是中国史前遗留的人类财富，在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450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平方公里的土地上遗存着史前岩画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万幅以上，平均每平方公里有个体图像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1422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个。先进的科学技术与古老的文明智慧碰撞，故命名为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大麦地信息技术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一图胜千言，符合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的价值愿景。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8778" y="12378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官方介绍</a:t>
            </a:r>
            <a:endParaRPr lang="zh-CN" altLang="en-US" sz="2800"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8777" y="6284344"/>
            <a:ext cx="364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>
                <a:effectLst/>
                <a:ea typeface="等线" panose="02010600030101010101" charset="-122"/>
              </a:rPr>
              <a:t>文字来自于 precess on 官网</a:t>
            </a:r>
            <a:endParaRPr lang="zh-CN" altLang="en-US">
              <a:effectLst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774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提供永久免费版本</a:t>
            </a:r>
            <a:r>
              <a:rPr lang="zh-CN" altLang="en-US" dirty="0" smtClean="0"/>
              <a:t>，但对于网页内保存的文件数目和小组数量有所限制。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23" y="1724555"/>
            <a:ext cx="7967133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参考资料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1106723"/>
            <a:ext cx="10847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软件工程导论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版）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软件需求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（第三版）    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3.《IT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项目管理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（原书第八版）机械工业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en-US" altLang="en-US" sz="2400" dirty="0"/>
              <a:t>《</a:t>
            </a:r>
            <a:r>
              <a:rPr lang="zh-CN" altLang="zh-CN" sz="2400" dirty="0"/>
              <a:t>简单介绍ProcessOn线上画图工具</a:t>
            </a:r>
            <a:r>
              <a:rPr lang="zh-CN" altLang="zh-CN" sz="2400" dirty="0" smtClean="0"/>
              <a:t>》</a:t>
            </a:r>
            <a:endParaRPr lang="en-US" altLang="zh-CN" sz="2400" dirty="0" smtClean="0"/>
          </a:p>
          <a:p>
            <a:r>
              <a:rPr lang="en-US" altLang="zh-CN" sz="2400" dirty="0" smtClean="0"/>
              <a:t>CSDN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https://</a:t>
            </a:r>
            <a:r>
              <a:rPr lang="en-US" altLang="zh-CN" sz="2400" dirty="0" smtClean="0"/>
              <a:t>blog.csdn.net/qq_21165007/article/details/78271667?locationNum=4&amp;fps=1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zh-CN" altLang="en-US" sz="2400" dirty="0"/>
              <a:t>三大</a:t>
            </a:r>
            <a:r>
              <a:rPr lang="en-US" altLang="zh-CN" sz="2400" dirty="0"/>
              <a:t>UML</a:t>
            </a:r>
            <a:r>
              <a:rPr lang="zh-CN" altLang="en-US" sz="2400" dirty="0"/>
              <a:t>建模工具的</a:t>
            </a:r>
            <a:r>
              <a:rPr lang="zh-CN" altLang="en-US" sz="2400" dirty="0" smtClean="0"/>
              <a:t>区别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文库：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wenku.baidu.com/view/ffa80993ad51f01dc381f11c.html?from=search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ProcessOn</a:t>
            </a:r>
            <a:r>
              <a:rPr lang="zh-CN" altLang="en-US" sz="2400" dirty="0"/>
              <a:t>新功能上线</a:t>
            </a:r>
            <a:r>
              <a:rPr lang="zh-CN" altLang="en-US" sz="2400" dirty="0" smtClean="0"/>
              <a:t>汇总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百度文库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https://wenku.baidu.com/view/2779dd023d1ec5da50e2524de518964bcf84d299.html?from=search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小组分工及评分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9410" y="1412301"/>
          <a:ext cx="9650961" cy="429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87"/>
                <a:gridCol w="3216987"/>
                <a:gridCol w="3216987"/>
              </a:tblGrid>
              <a:tr h="622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分工任务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评分</a:t>
                      </a:r>
                      <a:endParaRPr lang="zh-CN" altLang="en-US" dirty="0"/>
                    </a:p>
                  </a:txBody>
                  <a:tcPr/>
                </a:tc>
              </a:tr>
              <a:tr h="761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陈苏民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的简介和历史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徐双铅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使用介绍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陈俊仁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【PPT】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UML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的特性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黄叶轩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的基础功能介绍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103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吕迪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的优点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PPT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整合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1"/>
          </p:cNvPr>
          <p:cNvSpPr txBox="1"/>
          <p:nvPr/>
        </p:nvSpPr>
        <p:spPr>
          <a:xfrm>
            <a:off x="8339590" y="6337419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http://www.pptstore.net/author/jiangjie/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  <a:endParaRPr lang="en-US" altLang="zh-CN" sz="2000" b="1" dirty="0" err="1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是一个面向垂直专业领域的作图工具和社交网站，成立于2011年6月并在2012年启动。将全球的专家顾问、咨询机构、BPM厂商、IT解决方案厂商和广泛的企业用户紧密的连接在一起，提供基于云服务的免费流程梳理、创作协作工具，与同事和客户协同设计、实时创建和编辑文件，并可以实现更改的及时合并和同步，这意味着跨步米恩的流程梳理、优化和确认可以即可完成。</a:t>
            </a:r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专注于为作图人员提供价值，利用互联网和社交技术颠覆了人们梳理流程的方法习惯，继而使商业用户获得比传统模式更高的效率和回报，改善人们对流程图的创作过程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绘制流程图、原型、UML、网络拓扑图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、组织拓扑图、BPMN等图形</a:t>
            </a:r>
            <a:endParaRPr lang="en-US" altLang="zh-CN" dirty="0" err="1">
              <a:solidFill>
                <a:srgbClr val="333333"/>
              </a:solidFill>
              <a:ea typeface="等线" panose="02010600030101010101" charset="-122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高效易用、轻松绘制、</a:t>
            </a:r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团队协作、头脑风暴、海量图库、知识分享</a:t>
            </a:r>
            <a:endParaRPr lang="en-US" altLang="zh-CN" dirty="0" err="1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能够免费在线作图，实时协作（免费版多少有限制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）</a:t>
            </a:r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0023" y="125226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简介</a:t>
            </a:r>
            <a:endParaRPr lang="zh-CN" altLang="en-US" sz="2800"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5985" y="6241211"/>
            <a:ext cx="892546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dirty="0">
                <a:ea typeface="等线" panose="02010600030101010101" charset="-122"/>
              </a:rPr>
              <a:t>文本来自 CSDN 用户“SuoerScfan"的文章</a:t>
            </a:r>
            <a:r>
              <a:rPr lang="en-US" altLang="en-US" dirty="0"/>
              <a:t>《</a:t>
            </a:r>
            <a:r>
              <a:rPr lang="zh-CN" dirty="0"/>
              <a:t>简单介绍ProcessOn线上画图工具</a:t>
            </a:r>
            <a:r>
              <a:rPr lang="zh-CN" dirty="0">
                <a:ea typeface="等线" panose="02010600030101010101" charset="-122"/>
              </a:rPr>
              <a:t>》</a:t>
            </a:r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8395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2.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具有</a:t>
            </a:r>
            <a:r>
              <a:rPr lang="en-US" altLang="zh-CN" dirty="0"/>
              <a:t>UML</a:t>
            </a:r>
            <a:r>
              <a:rPr lang="zh-CN" altLang="en-US" dirty="0"/>
              <a:t>的图形模板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216758"/>
            <a:ext cx="8349503" cy="4095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能够绘制</a:t>
            </a:r>
            <a:r>
              <a:rPr lang="en-US" altLang="zh-CN" dirty="0"/>
              <a:t>UML</a:t>
            </a:r>
            <a:r>
              <a:rPr lang="zh-CN" altLang="en-US" dirty="0"/>
              <a:t>的各种类图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370404"/>
            <a:ext cx="7360472" cy="4248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能够将项目存储在个人的库里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3060327"/>
            <a:ext cx="9806940" cy="2781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演示</Application>
  <PresentationFormat>自定义</PresentationFormat>
  <Paragraphs>321</Paragraphs>
  <Slides>43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Gotham Rounded Medium</vt:lpstr>
      <vt:lpstr>等线</vt:lpstr>
      <vt:lpstr>Arial</vt:lpstr>
      <vt:lpstr>黑体</vt:lpstr>
      <vt:lpstr>Wide Latin</vt:lpstr>
      <vt:lpstr>微软雅黑</vt:lpstr>
      <vt:lpstr>Arial Unicode MS</vt:lpstr>
      <vt:lpstr>等线 Light</vt:lpstr>
      <vt:lpstr>华文新魏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xsq</cp:lastModifiedBy>
  <cp:revision>85</cp:revision>
  <dcterms:created xsi:type="dcterms:W3CDTF">2016-01-19T08:46:00Z</dcterms:created>
  <dcterms:modified xsi:type="dcterms:W3CDTF">2018-10-21T11:35:07Z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