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89" r:id="rId3"/>
    <p:sldId id="290" r:id="rId4"/>
    <p:sldId id="262" r:id="rId5"/>
    <p:sldId id="268" r:id="rId6"/>
    <p:sldId id="263" r:id="rId7"/>
    <p:sldId id="270" r:id="rId8"/>
    <p:sldId id="264" r:id="rId9"/>
    <p:sldId id="267" r:id="rId10"/>
  </p:sldIdLst>
  <p:sldSz cx="12192000" cy="6858000"/>
  <p:notesSz cx="6858000" cy="9144000"/>
  <p:embeddedFontLst>
    <p:embeddedFont>
      <p:font typeface="黑体" panose="02010609060101010101" pitchFamily="49" charset="-122"/>
      <p:regular r:id="rId15"/>
    </p:embeddedFont>
    <p:embeddedFont>
      <p:font typeface="等线" panose="02010600030101010101" charset="-122"/>
      <p:regular r:id="rId16"/>
    </p:embeddedFont>
    <p:embeddedFont>
      <p:font typeface="等线 Light" panose="02010600030101010101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150"/>
      </p:cViewPr>
      <p:guideLst>
        <p:guide orient="horz" pos="2159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5500" y="1899920"/>
            <a:ext cx="5067935" cy="4326890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280" y="1899920"/>
            <a:ext cx="5067935" cy="432689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536" y="2516724"/>
            <a:ext cx="447078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参与者是与系统交互的人或物。首先当然包括我们的开发系统用户，除此之外，与我们开发的系统有关联的其他系统也算是参与者。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在UML图中我们用一个小人表示。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13398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1）参与者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9967" y="2455764"/>
            <a:ext cx="447078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用例是参与者可以感受到的系统服务或功能单元。我理解的就是用户可以使用我们开发的项目去做的任何事情。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在UML图中我们用椭圆表示	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10858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2）用例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64686" y="437880"/>
            <a:ext cx="11010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0280" y="1106805"/>
            <a:ext cx="8260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　　</a:t>
            </a:r>
            <a:r>
              <a:rPr lang="zh-CN" altLang="en-US" sz="2000"/>
              <a:t>用例图有四个元素：用例， 参与者，系统边界，关系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755" y="4344670"/>
            <a:ext cx="1086485" cy="14300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445000"/>
            <a:ext cx="1795780" cy="1028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1530" y="1924685"/>
            <a:ext cx="5054600" cy="430149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80" y="1924685"/>
            <a:ext cx="5067935" cy="4301490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18796" y="2690248"/>
            <a:ext cx="447078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指系统与系统之间的界限。把系统边界以外的同系统相关联的其他部分称为系统环境。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在UML图中我们用一个矩形表示。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8796" y="2132975"/>
            <a:ext cx="15938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3）系统边界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2512" y="2690248"/>
            <a:ext cx="447078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用例图中的关系有4种：关联，泛化，包含和扩展。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关联：表示参与者和用例之间的交互。为通信途径，任何一方都可发送或可接收消息。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包含：包含关系用来把一个较复杂的用例所表示的功能分解成较小的步骤。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扩展：扩展关系是指用例功能的延伸。与包含关系不同的是，扩展用例是可选的，如果缺少扩展用例。不会影响到基用例的完整性。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泛化：用例的泛化指的是一个父用例可以被特化形成多个子用例，用我们熟悉的语言来说就是继承关系。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2512" y="2132975"/>
            <a:ext cx="10858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4）关系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64686" y="437880"/>
            <a:ext cx="11010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0280" y="1106805"/>
            <a:ext cx="8260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　　</a:t>
            </a:r>
            <a:r>
              <a:rPr lang="zh-CN" altLang="en-US" sz="2000"/>
              <a:t>用例图有四个元素：用例， 参与者，系统边界，关系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35" y="4366895"/>
            <a:ext cx="2345690" cy="165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64686" y="437880"/>
            <a:ext cx="11010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9180" y="1361017"/>
            <a:ext cx="4005419" cy="1476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用例图描述的是参与者所理解的系统功能，主要元素是用例和参与者，是帮助开发团队以一种可视化的方式理解系统的功能需求。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9180" y="3368887"/>
            <a:ext cx="4005419" cy="203009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注意点：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用例中，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任何用例都不能在缺少参与者的情况下独立存在，同样，任何参与者也必须要有与之关联的用例。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包含关系中，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包含用例是必须的，如果缺少包含用例，基用例就是不完整的。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18400" y="5420360"/>
            <a:ext cx="2489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一张完整的用例图</a:t>
            </a:r>
            <a:endParaRPr lang="zh-CN" altLang="en-US" sz="1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996315"/>
            <a:ext cx="6057265" cy="4114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64686" y="437880"/>
            <a:ext cx="11010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30" y="1567180"/>
            <a:ext cx="5170805" cy="3723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1675" y="1567180"/>
            <a:ext cx="4250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</a:t>
            </a:r>
            <a:r>
              <a:rPr lang="zh-CN" altLang="en-US"/>
              <a:t>顺序图是一种强调对象间消息传递次序的交互图，又称为时序图或序列图。     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描述了在一个用例或操作的执行过程中对象如何通过消息相互交互，说明了消息如何在对象之间被发送和接收以及发送的时间顺序。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75" y="4618355"/>
            <a:ext cx="4686300" cy="11410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51675" y="411670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顺序图的组成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64686" y="437880"/>
            <a:ext cx="11010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1391920"/>
            <a:ext cx="3769995" cy="398462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265555" y="5674995"/>
            <a:ext cx="3519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通信图用于显示组件及其交互关系的空间组织结构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295156" y="1391650"/>
            <a:ext cx="354965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通信图与顺序图之间区别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5591175" y="2160270"/>
            <a:ext cx="690245" cy="514985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605145" y="3185795"/>
            <a:ext cx="690245" cy="485775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5591175" y="4158615"/>
            <a:ext cx="704215" cy="480695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927850" y="2233930"/>
            <a:ext cx="274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通信图的消息必须有编号。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927850" y="3244850"/>
            <a:ext cx="3930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通信图连接的线条是关联关系。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927850" y="4271010"/>
            <a:ext cx="3583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通信图消息流程不是至上而下的。</a:t>
            </a:r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rot="20575943">
            <a:off x="5441950" y="2176780"/>
            <a:ext cx="1002030" cy="48133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0575943">
            <a:off x="5434965" y="3143885"/>
            <a:ext cx="1002030" cy="48133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rot="20575943">
            <a:off x="5448935" y="4163695"/>
            <a:ext cx="1002030" cy="48133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0575943">
            <a:off x="5448935" y="5057140"/>
            <a:ext cx="1002030" cy="48133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5605145" y="5058410"/>
            <a:ext cx="690245" cy="485775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927850" y="5058410"/>
            <a:ext cx="4110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顺序图和通信图基本同构，但是很少使用通信图，因为顺序图更简洁，更直观。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272790" y="3177540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80110" y="1546860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48077" y="2414002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定义</a:t>
            </a:r>
            <a:endParaRPr lang="zh-CN" alt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30117" y="1957799"/>
            <a:ext cx="0" cy="12197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31237" y="395468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应用环境</a:t>
            </a:r>
            <a:endParaRPr lang="zh-CN" alt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530117" y="3422282"/>
            <a:ext cx="0" cy="12197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88375" y="3554730"/>
            <a:ext cx="32073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ym typeface="+mn-ea"/>
              </a:rPr>
              <a:t>通常我们创建一个UML状态图是为了以下的研究目的：研究类、角色、子系统、或组件的复杂行为。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34437" y="551165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</a:t>
            </a:r>
            <a:endParaRPr lang="zh-CN" alt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529955" y="4739640"/>
            <a:ext cx="2540" cy="17424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88375" y="4865370"/>
            <a:ext cx="320802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状态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状态定义对象在其生命周期中的条件或状况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转换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对象的状态之间的转移叫转换，它包括时间和动作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64686" y="437880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状态机图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1885315"/>
            <a:ext cx="6732905" cy="459676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588375" y="1945640"/>
            <a:ext cx="3597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状态机图是描述一个实体基于事件反应的动态行为，显示了该实体如何根据当前所处的状态对不同的事件做出反应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954655" y="150177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状态机图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64686" y="437880"/>
            <a:ext cx="11010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6790" y="1423670"/>
            <a:ext cx="5818505" cy="4469130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>
            <a:off x="5450840" y="1050925"/>
            <a:ext cx="10160" cy="49485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411605" y="1106805"/>
            <a:ext cx="40119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用来描述满足用例要求所要进行的活动以及活动间的约束关系，使用活动图有利于识别系统的并行活动。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466850" y="2496185"/>
            <a:ext cx="39566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描述一个操作的执行过程中所完成的工作或者动作；描述对象内部的工作；显示如何执行一组相关的动作，以及这些动作如何影响周围对象；描述用例的执行；处理多线程应用。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467485" y="4189730"/>
            <a:ext cx="39268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初始状态，状态迁移，终止状态，活动，决策点，同步条，泳道（用于对活动图中的活动进行分组，用于描述对象之间的合作关系）。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1505" y="1106805"/>
            <a:ext cx="772160" cy="8128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11505" y="1313815"/>
            <a:ext cx="800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定义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1505" y="2496185"/>
            <a:ext cx="772160" cy="8128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11505" y="4189730"/>
            <a:ext cx="772160" cy="8128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3565" y="2703195"/>
            <a:ext cx="800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作用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11505" y="4396740"/>
            <a:ext cx="800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图符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98645" y="1979868"/>
            <a:ext cx="6394710" cy="3150959"/>
            <a:chOff x="714375" y="785813"/>
            <a:chExt cx="7767638" cy="3827463"/>
          </a:xfrm>
          <a:solidFill>
            <a:srgbClr val="DFC7AB"/>
          </a:solidFill>
        </p:grpSpPr>
        <p:sp>
          <p:nvSpPr>
            <p:cNvPr id="3" name="Freeform 4"/>
            <p:cNvSpPr/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46"/>
            <p:cNvSpPr/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Freeform 49"/>
            <p:cNvSpPr/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Freeform 50"/>
            <p:cNvSpPr/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Freeform 51"/>
            <p:cNvSpPr/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52"/>
            <p:cNvSpPr/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Freeform 53"/>
            <p:cNvSpPr/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Freeform 54"/>
            <p:cNvSpPr/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Freeform 55"/>
            <p:cNvSpPr/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57"/>
            <p:cNvSpPr/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59"/>
            <p:cNvSpPr/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60"/>
            <p:cNvSpPr/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Freeform 61"/>
            <p:cNvSpPr/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Freeform 62"/>
            <p:cNvSpPr/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Freeform 63"/>
            <p:cNvSpPr/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Freeform 64"/>
            <p:cNvSpPr/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Freeform 65"/>
            <p:cNvSpPr/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Freeform 66"/>
            <p:cNvSpPr/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Freeform 67"/>
            <p:cNvSpPr/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68"/>
            <p:cNvSpPr/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69"/>
            <p:cNvSpPr/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Freeform 70"/>
            <p:cNvSpPr/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Freeform 71"/>
            <p:cNvSpPr/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Freeform 72"/>
            <p:cNvSpPr/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73"/>
            <p:cNvSpPr/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Freeform 74"/>
            <p:cNvSpPr/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Freeform 75"/>
            <p:cNvSpPr/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Freeform 76"/>
            <p:cNvSpPr/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Freeform 77"/>
            <p:cNvSpPr/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78"/>
            <p:cNvSpPr/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80"/>
            <p:cNvSpPr/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81"/>
            <p:cNvSpPr/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Freeform 82"/>
            <p:cNvSpPr/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Freeform 87"/>
            <p:cNvSpPr/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88"/>
            <p:cNvSpPr/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89"/>
            <p:cNvSpPr/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Freeform 90"/>
            <p:cNvSpPr/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91"/>
            <p:cNvSpPr/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92"/>
            <p:cNvSpPr/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Freeform 94"/>
            <p:cNvSpPr/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Freeform 96"/>
            <p:cNvSpPr/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Freeform 98"/>
            <p:cNvSpPr/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Freeform 99"/>
            <p:cNvSpPr/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Freeform 100"/>
            <p:cNvSpPr/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Freeform 101"/>
            <p:cNvSpPr/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Freeform 102"/>
            <p:cNvSpPr/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Freeform 103"/>
            <p:cNvSpPr/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Freeform 104"/>
            <p:cNvSpPr/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Freeform 105"/>
            <p:cNvSpPr/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Freeform 106"/>
            <p:cNvSpPr/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Freeform 107"/>
            <p:cNvSpPr/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Freeform 109"/>
            <p:cNvSpPr/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Freeform 110"/>
            <p:cNvSpPr/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Freeform 111"/>
            <p:cNvSpPr/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Freeform 112"/>
            <p:cNvSpPr/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Freeform 113"/>
            <p:cNvSpPr/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Freeform 114"/>
            <p:cNvSpPr/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Freeform 115"/>
            <p:cNvSpPr/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Freeform 116"/>
            <p:cNvSpPr/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Freeform 117"/>
            <p:cNvSpPr/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Freeform 118"/>
            <p:cNvSpPr/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Freeform 119"/>
            <p:cNvSpPr/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Freeform 120"/>
            <p:cNvSpPr/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Freeform 121"/>
            <p:cNvSpPr/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Freeform 122"/>
            <p:cNvSpPr/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Freeform 124"/>
            <p:cNvSpPr>
              <a:spLocks noEditPoints="1"/>
            </p:cNvSpPr>
            <p:nvPr/>
          </p:nvSpPr>
          <p:spPr bwMode="auto">
            <a:xfrm>
              <a:off x="1298575" y="803275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Freeform 126"/>
            <p:cNvSpPr>
              <a:spLocks noEditPoints="1"/>
            </p:cNvSpPr>
            <p:nvPr/>
          </p:nvSpPr>
          <p:spPr bwMode="auto">
            <a:xfrm>
              <a:off x="4159250" y="2241551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Freeform 128"/>
            <p:cNvSpPr/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Freeform 129"/>
            <p:cNvSpPr/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Freeform 130"/>
            <p:cNvSpPr/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Freeform 136"/>
            <p:cNvSpPr/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Freeform 137"/>
            <p:cNvSpPr/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Freeform 138"/>
            <p:cNvSpPr/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Freeform 140"/>
            <p:cNvSpPr/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145"/>
            <p:cNvSpPr/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Freeform 146"/>
            <p:cNvSpPr/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Freeform 153"/>
            <p:cNvSpPr/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Freeform 154"/>
            <p:cNvSpPr/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Freeform 158"/>
            <p:cNvSpPr/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Freeform 159"/>
            <p:cNvSpPr/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Freeform 160"/>
            <p:cNvSpPr/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Freeform 161"/>
            <p:cNvSpPr/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Freeform 162"/>
            <p:cNvSpPr/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Freeform 163"/>
            <p:cNvSpPr/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Freeform 164"/>
            <p:cNvSpPr/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Freeform 165"/>
            <p:cNvSpPr/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Freeform 166"/>
            <p:cNvSpPr/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Freeform 167"/>
            <p:cNvSpPr/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Freeform 169"/>
            <p:cNvSpPr/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Freeform 170"/>
            <p:cNvSpPr/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Freeform 173"/>
            <p:cNvSpPr/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Freeform 175"/>
            <p:cNvSpPr/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Freeform 176"/>
            <p:cNvSpPr/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5" name="Freeform 2860"/>
          <p:cNvSpPr>
            <a:spLocks noEditPoints="1"/>
          </p:cNvSpPr>
          <p:nvPr/>
        </p:nvSpPr>
        <p:spPr bwMode="auto">
          <a:xfrm>
            <a:off x="3866525" y="2975388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6" name="Freeform 2860"/>
          <p:cNvSpPr>
            <a:spLocks noEditPoints="1"/>
          </p:cNvSpPr>
          <p:nvPr/>
        </p:nvSpPr>
        <p:spPr bwMode="auto">
          <a:xfrm>
            <a:off x="7931945" y="3126044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Freeform 2860"/>
          <p:cNvSpPr>
            <a:spLocks noEditPoints="1"/>
          </p:cNvSpPr>
          <p:nvPr/>
        </p:nvSpPr>
        <p:spPr bwMode="auto">
          <a:xfrm>
            <a:off x="7698462" y="339080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Freeform 2860"/>
          <p:cNvSpPr>
            <a:spLocks noEditPoints="1"/>
          </p:cNvSpPr>
          <p:nvPr/>
        </p:nvSpPr>
        <p:spPr bwMode="auto">
          <a:xfrm>
            <a:off x="6286465" y="264831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Freeform 2860"/>
          <p:cNvSpPr>
            <a:spLocks noEditPoints="1"/>
          </p:cNvSpPr>
          <p:nvPr/>
        </p:nvSpPr>
        <p:spPr bwMode="auto">
          <a:xfrm>
            <a:off x="5808869" y="290272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Freeform 2860"/>
          <p:cNvSpPr>
            <a:spLocks noEditPoints="1"/>
          </p:cNvSpPr>
          <p:nvPr/>
        </p:nvSpPr>
        <p:spPr bwMode="auto">
          <a:xfrm>
            <a:off x="5106783" y="381834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Freeform 2860"/>
          <p:cNvSpPr>
            <a:spLocks noEditPoints="1"/>
          </p:cNvSpPr>
          <p:nvPr/>
        </p:nvSpPr>
        <p:spPr bwMode="auto">
          <a:xfrm>
            <a:off x="4680730" y="427445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1633976" y="325358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1633976" y="177403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Freeform 37"/>
          <p:cNvSpPr>
            <a:spLocks noEditPoints="1"/>
          </p:cNvSpPr>
          <p:nvPr/>
        </p:nvSpPr>
        <p:spPr bwMode="auto">
          <a:xfrm>
            <a:off x="1800976" y="1994562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0" name="Freeform 37"/>
          <p:cNvSpPr>
            <a:spLocks noEditPoints="1"/>
          </p:cNvSpPr>
          <p:nvPr/>
        </p:nvSpPr>
        <p:spPr bwMode="auto">
          <a:xfrm>
            <a:off x="1800976" y="3442362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2679065" y="1809750"/>
            <a:ext cx="4976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https://blog.csdn.net/sz15732624895/article/details/51098177</a:t>
            </a:r>
            <a:endParaRPr lang="zh-CN" altLang="en-US" b="1"/>
          </a:p>
        </p:txBody>
      </p:sp>
      <p:sp>
        <p:nvSpPr>
          <p:cNvPr id="192" name="文本框 191"/>
          <p:cNvSpPr txBox="1"/>
          <p:nvPr/>
        </p:nvSpPr>
        <p:spPr>
          <a:xfrm>
            <a:off x="2740025" y="3336925"/>
            <a:ext cx="4805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https://blog.csdn.net/q547550831/article/details/50525673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演示</Application>
  <PresentationFormat>宽屏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xsq</cp:lastModifiedBy>
  <cp:revision>40</cp:revision>
  <dcterms:created xsi:type="dcterms:W3CDTF">2016-01-19T08:46:00Z</dcterms:created>
  <dcterms:modified xsi:type="dcterms:W3CDTF">2018-10-17T11:00:26Z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2052-10.1.0.7520</vt:lpwstr>
  </property>
</Properties>
</file>