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89" r:id="rId3"/>
    <p:sldId id="274" r:id="rId4"/>
    <p:sldId id="290" r:id="rId5"/>
    <p:sldId id="262" r:id="rId6"/>
    <p:sldId id="263" r:id="rId7"/>
    <p:sldId id="291" r:id="rId8"/>
    <p:sldId id="269" r:id="rId9"/>
    <p:sldId id="292" r:id="rId10"/>
    <p:sldId id="270" r:id="rId11"/>
    <p:sldId id="268" r:id="rId12"/>
    <p:sldId id="294" r:id="rId13"/>
    <p:sldId id="293" r:id="rId14"/>
    <p:sldId id="276" r:id="rId15"/>
  </p:sldIdLst>
  <p:sldSz cx="12192000" cy="6858000"/>
  <p:notesSz cx="6858000" cy="9144000"/>
  <p:embeddedFontLst>
    <p:embeddedFont>
      <p:font typeface="华文新魏" panose="02010800040101010101" charset="-122"/>
      <p:regular r:id="rId20"/>
    </p:embeddedFont>
    <p:embeddedFont>
      <p:font typeface="等线" panose="02010600030101010101"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032"/>
        <p:guide pos="39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019550"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状态机图</a:t>
            </a:r>
            <a:endParaRPr lang="zh-CN" altLang="en-US" sz="5400" b="1" dirty="0" smtClean="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286510"/>
            <a:ext cx="3074670" cy="460375"/>
          </a:xfrm>
          <a:prstGeom prst="rect">
            <a:avLst/>
          </a:prstGeom>
          <a:noFill/>
        </p:spPr>
        <p:txBody>
          <a:bodyPr wrap="square" rtlCol="0">
            <a:spAutoFit/>
          </a:bodyPr>
          <a:p>
            <a:r>
              <a:rPr lang="zh-CN" altLang="en-US" sz="2400" b="1">
                <a:solidFill>
                  <a:schemeClr val="tx1"/>
                </a:solidFill>
                <a:uFillTx/>
                <a:ea typeface="华文新魏" panose="02010800040101010101" charset="-122"/>
              </a:rPr>
              <a:t>使用场景：</a:t>
            </a:r>
            <a:endParaRPr lang="zh-CN" altLang="en-US" sz="2400" b="1">
              <a:solidFill>
                <a:schemeClr val="tx1"/>
              </a:solidFill>
              <a:uFillTx/>
              <a:ea typeface="华文新魏" panose="02010800040101010101" charset="-122"/>
            </a:endParaRPr>
          </a:p>
        </p:txBody>
      </p:sp>
      <p:sp>
        <p:nvSpPr>
          <p:cNvPr id="3" name="文本框 2"/>
          <p:cNvSpPr txBox="1"/>
          <p:nvPr/>
        </p:nvSpPr>
        <p:spPr>
          <a:xfrm>
            <a:off x="1789430" y="1926590"/>
            <a:ext cx="7993380" cy="1198880"/>
          </a:xfrm>
          <a:prstGeom prst="rect">
            <a:avLst/>
          </a:prstGeom>
          <a:noFill/>
        </p:spPr>
        <p:txBody>
          <a:bodyPr wrap="square" rtlCol="0" anchor="t">
            <a:spAutoFit/>
          </a:bodyPr>
          <a:p>
            <a:r>
              <a:rPr lang="zh-CN" altLang="en-US" sz="2400"/>
              <a:t>状态机图经常应用在程序的设计过程中，使用清晰明了的状态机图设计代码逻辑架构，再使用编程语言去实现。当然也可以画一个状态机图来展示某岗位的工作</a:t>
            </a:r>
            <a:endParaRPr lang="zh-CN" altLang="en-US" sz="2400"/>
          </a:p>
        </p:txBody>
      </p:sp>
      <p:pic>
        <p:nvPicPr>
          <p:cNvPr id="6" name="图片 5"/>
          <p:cNvPicPr>
            <a:picLocks noChangeAspect="1"/>
          </p:cNvPicPr>
          <p:nvPr/>
        </p:nvPicPr>
        <p:blipFill>
          <a:blip r:embed="rId1"/>
          <a:stretch>
            <a:fillRect/>
          </a:stretch>
        </p:blipFill>
        <p:spPr>
          <a:xfrm>
            <a:off x="2999740" y="3329940"/>
            <a:ext cx="6193155" cy="3260090"/>
          </a:xfrm>
          <a:prstGeom prst="rect">
            <a:avLst/>
          </a:prstGeom>
        </p:spPr>
      </p:pic>
      <p:sp>
        <p:nvSpPr>
          <p:cNvPr id="36" name="矩形 35"/>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46835" y="801370"/>
            <a:ext cx="3853180" cy="460375"/>
          </a:xfrm>
          <a:prstGeom prst="rect">
            <a:avLst/>
          </a:prstGeom>
          <a:noFill/>
        </p:spPr>
        <p:txBody>
          <a:bodyPr wrap="square" rtlCol="0">
            <a:spAutoFit/>
          </a:bodyPr>
          <a:p>
            <a:r>
              <a:rPr lang="zh-CN" altLang="en-US" sz="2400" b="1">
                <a:solidFill>
                  <a:schemeClr val="tx1"/>
                </a:solidFill>
                <a:uFillTx/>
                <a:ea typeface="华文新魏" panose="02010800040101010101" charset="-122"/>
              </a:rPr>
              <a:t>问题：</a:t>
            </a:r>
            <a:endParaRPr lang="zh-CN" altLang="en-US" sz="2400" b="1">
              <a:solidFill>
                <a:schemeClr val="tx1"/>
              </a:solidFill>
              <a:uFillTx/>
              <a:ea typeface="华文新魏" panose="02010800040101010101" charset="-122"/>
            </a:endParaRPr>
          </a:p>
        </p:txBody>
      </p:sp>
      <p:sp>
        <p:nvSpPr>
          <p:cNvPr id="7" name="文本框 6"/>
          <p:cNvSpPr txBox="1"/>
          <p:nvPr/>
        </p:nvSpPr>
        <p:spPr>
          <a:xfrm>
            <a:off x="1360170" y="1533525"/>
            <a:ext cx="5440045" cy="460375"/>
          </a:xfrm>
          <a:prstGeom prst="rect">
            <a:avLst/>
          </a:prstGeom>
          <a:noFill/>
        </p:spPr>
        <p:txBody>
          <a:bodyPr wrap="square" rtlCol="0">
            <a:spAutoFit/>
          </a:bodyPr>
          <a:p>
            <a:r>
              <a:rPr lang="zh-CN" altLang="en-US" sz="2400"/>
              <a:t>状态机图的两个基本元素？</a:t>
            </a:r>
            <a:endParaRPr lang="zh-CN" altLang="en-US" sz="2400"/>
          </a:p>
        </p:txBody>
      </p:sp>
      <p:sp>
        <p:nvSpPr>
          <p:cNvPr id="9" name="文本框 8"/>
          <p:cNvSpPr txBox="1"/>
          <p:nvPr/>
        </p:nvSpPr>
        <p:spPr>
          <a:xfrm>
            <a:off x="1489710" y="2153920"/>
            <a:ext cx="3376930" cy="460375"/>
          </a:xfrm>
          <a:prstGeom prst="rect">
            <a:avLst/>
          </a:prstGeom>
          <a:noFill/>
        </p:spPr>
        <p:txBody>
          <a:bodyPr wrap="square" rtlCol="0">
            <a:spAutoFit/>
          </a:bodyPr>
          <a:p>
            <a:r>
              <a:rPr lang="zh-CN" altLang="en-US" sz="2400"/>
              <a:t>状态和转换</a:t>
            </a:r>
            <a:endParaRPr lang="zh-CN"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46835" y="801370"/>
            <a:ext cx="3853180" cy="460375"/>
          </a:xfrm>
          <a:prstGeom prst="rect">
            <a:avLst/>
          </a:prstGeom>
          <a:noFill/>
        </p:spPr>
        <p:txBody>
          <a:bodyPr wrap="square" rtlCol="0">
            <a:spAutoFit/>
          </a:bodyPr>
          <a:p>
            <a:r>
              <a:rPr lang="zh-CN" altLang="en-US" sz="2400" b="1">
                <a:solidFill>
                  <a:schemeClr val="tx1"/>
                </a:solidFill>
                <a:uFillTx/>
                <a:ea typeface="华文新魏" panose="02010800040101010101" charset="-122"/>
              </a:rPr>
              <a:t>参考资料：</a:t>
            </a:r>
            <a:endParaRPr lang="zh-CN" altLang="en-US" sz="2400" b="1">
              <a:solidFill>
                <a:schemeClr val="tx1"/>
              </a:solidFill>
              <a:uFillTx/>
              <a:ea typeface="华文新魏" panose="02010800040101010101" charset="-122"/>
            </a:endParaRPr>
          </a:p>
        </p:txBody>
      </p:sp>
      <p:sp>
        <p:nvSpPr>
          <p:cNvPr id="7" name="文本框 6"/>
          <p:cNvSpPr txBox="1"/>
          <p:nvPr/>
        </p:nvSpPr>
        <p:spPr>
          <a:xfrm>
            <a:off x="1490980" y="1508760"/>
            <a:ext cx="9323070" cy="922020"/>
          </a:xfrm>
          <a:prstGeom prst="rect">
            <a:avLst/>
          </a:prstGeom>
          <a:noFill/>
        </p:spPr>
        <p:txBody>
          <a:bodyPr wrap="square" rtlCol="0">
            <a:spAutoFit/>
          </a:bodyPr>
          <a:p>
            <a:r>
              <a:rPr lang="en-US" altLang="zh-CN"/>
              <a:t>1.https://blog.csdn.net/fanxiaobin577328725/article/details/51681214        2018/10/27</a:t>
            </a:r>
            <a:endParaRPr lang="en-US" altLang="zh-CN"/>
          </a:p>
          <a:p>
            <a:r>
              <a:rPr lang="en-US" altLang="zh-CN"/>
              <a:t>2.https://www.cnblogs.com/ywqu/archive/2009/12/17/1626043.html           </a:t>
            </a:r>
            <a:r>
              <a:rPr lang="en-US" altLang="zh-CN">
                <a:sym typeface="+mn-ea"/>
              </a:rPr>
              <a:t>2018/10/27</a:t>
            </a:r>
            <a:endParaRPr lang="en-US" altLang="zh-CN">
              <a:sym typeface="+mn-ea"/>
            </a:endParaRPr>
          </a:p>
          <a:p>
            <a:r>
              <a:rPr lang="en-US" altLang="zh-CN"/>
              <a:t>3.UML</a:t>
            </a:r>
            <a:r>
              <a:rPr lang="zh-CN" altLang="en-US"/>
              <a:t>基础、建模与设计教程   （杨宏平，等编著）</a:t>
            </a:r>
            <a:r>
              <a:rPr lang="en-US" altLang="zh-CN"/>
              <a:t>———</a:t>
            </a:r>
            <a:r>
              <a:rPr lang="zh-CN" altLang="en-US"/>
              <a:t>清华大学出版社   </a:t>
            </a:r>
            <a:r>
              <a:rPr lang="en-US" altLang="zh-CN"/>
              <a:t>2018/10/27</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605280" cy="521970"/>
          </a:xfrm>
          <a:prstGeom prst="rect">
            <a:avLst/>
          </a:prstGeom>
        </p:spPr>
        <p:txBody>
          <a:bodyPr wrap="none">
            <a:spAutoFit/>
          </a:bodyPr>
          <a:lstStyle/>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
        <p:nvSpPr>
          <p:cNvPr id="2" name="文本框 1"/>
          <p:cNvSpPr txBox="1"/>
          <p:nvPr/>
        </p:nvSpPr>
        <p:spPr>
          <a:xfrm>
            <a:off x="1344295" y="1339215"/>
            <a:ext cx="2540000" cy="460375"/>
          </a:xfrm>
          <a:prstGeom prst="rect">
            <a:avLst/>
          </a:prstGeom>
          <a:noFill/>
        </p:spPr>
        <p:txBody>
          <a:bodyPr wrap="square" rtlCol="0" anchor="t">
            <a:spAutoFit/>
          </a:bodyPr>
          <a:p>
            <a:r>
              <a:rPr lang="zh-CN" altLang="en-US" sz="2400" b="1">
                <a:solidFill>
                  <a:schemeClr val="tx1"/>
                </a:solidFill>
                <a:uFillTx/>
                <a:ea typeface="华文新魏" panose="02010800040101010101" charset="-122"/>
              </a:rPr>
              <a:t>基本概述：</a:t>
            </a:r>
            <a:endParaRPr lang="zh-CN" altLang="en-US" sz="2400" b="1">
              <a:solidFill>
                <a:schemeClr val="tx1"/>
              </a:solidFill>
              <a:uFillTx/>
              <a:ea typeface="华文新魏" panose="02010800040101010101" charset="-122"/>
            </a:endParaRPr>
          </a:p>
        </p:txBody>
      </p:sp>
      <p:sp>
        <p:nvSpPr>
          <p:cNvPr id="5" name="文本框 4"/>
          <p:cNvSpPr txBox="1"/>
          <p:nvPr/>
        </p:nvSpPr>
        <p:spPr>
          <a:xfrm>
            <a:off x="1344295" y="1799590"/>
            <a:ext cx="9258935" cy="922020"/>
          </a:xfrm>
          <a:prstGeom prst="rect">
            <a:avLst/>
          </a:prstGeom>
          <a:noFill/>
        </p:spPr>
        <p:txBody>
          <a:bodyPr wrap="square" rtlCol="0" anchor="t">
            <a:spAutoFit/>
          </a:bodyPr>
          <a:p>
            <a:r>
              <a:rPr lang="zh-CN" altLang="en-US">
                <a:solidFill>
                  <a:schemeClr val="tx1"/>
                </a:solidFill>
                <a:uFillTx/>
                <a:ea typeface="华文新魏" panose="02010800040101010101" charset="-122"/>
              </a:rPr>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a:solidFill>
                <a:schemeClr val="tx1"/>
              </a:solidFill>
              <a:uFillTx/>
              <a:ea typeface="华文新魏" panose="02010800040101010101" charset="-122"/>
            </a:endParaRPr>
          </a:p>
        </p:txBody>
      </p:sp>
      <p:pic>
        <p:nvPicPr>
          <p:cNvPr id="6" name="图片 5"/>
          <p:cNvPicPr>
            <a:picLocks noChangeAspect="1"/>
          </p:cNvPicPr>
          <p:nvPr/>
        </p:nvPicPr>
        <p:blipFill>
          <a:blip r:embed="rId1"/>
          <a:stretch>
            <a:fillRect/>
          </a:stretch>
        </p:blipFill>
        <p:spPr>
          <a:xfrm>
            <a:off x="5428615" y="2926715"/>
            <a:ext cx="4933315" cy="35902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960908" y="441071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073747" y="439075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158480">
            <a:off x="4181996" y="299578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309320">
            <a:off x="4248576" y="299582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11371" y="2131141"/>
            <a:ext cx="508473" cy="461665"/>
          </a:xfrm>
          <a:prstGeom prst="rect">
            <a:avLst/>
          </a:prstGeom>
          <a:noFill/>
        </p:spPr>
        <p:txBody>
          <a:bodyPr wrap="none" rtlCol="0">
            <a:spAutoFit/>
          </a:bodyPr>
          <a:lstStyle/>
          <a:p>
            <a:r>
              <a:rPr lang="en-US" altLang="zh-CN" sz="2400" dirty="0" smtClean="0">
                <a:solidFill>
                  <a:schemeClr val="bg1"/>
                </a:solidFill>
              </a:rPr>
              <a:t>01</a:t>
            </a:r>
            <a:endParaRPr lang="zh-CN" altLang="en-US" sz="2400" dirty="0">
              <a:solidFill>
                <a:schemeClr val="bg1"/>
              </a:solidFill>
            </a:endParaRPr>
          </a:p>
        </p:txBody>
      </p:sp>
      <p:sp>
        <p:nvSpPr>
          <p:cNvPr id="27" name="文本框 26"/>
          <p:cNvSpPr txBox="1"/>
          <p:nvPr/>
        </p:nvSpPr>
        <p:spPr>
          <a:xfrm>
            <a:off x="7464567" y="2919480"/>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6919207" y="420353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5279681" y="4754737"/>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0" name="文本框 29"/>
          <p:cNvSpPr txBox="1"/>
          <p:nvPr/>
        </p:nvSpPr>
        <p:spPr>
          <a:xfrm>
            <a:off x="4425976" y="3508658"/>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pic>
        <p:nvPicPr>
          <p:cNvPr id="8" name="图片 7"/>
          <p:cNvPicPr>
            <a:picLocks noChangeAspect="1"/>
          </p:cNvPicPr>
          <p:nvPr/>
        </p:nvPicPr>
        <p:blipFill>
          <a:blip r:embed="rId1"/>
          <a:stretch>
            <a:fillRect/>
          </a:stretch>
        </p:blipFill>
        <p:spPr>
          <a:xfrm>
            <a:off x="6704330" y="1651635"/>
            <a:ext cx="2352675" cy="561975"/>
          </a:xfrm>
          <a:prstGeom prst="rect">
            <a:avLst/>
          </a:prstGeom>
        </p:spPr>
      </p:pic>
      <p:pic>
        <p:nvPicPr>
          <p:cNvPr id="10" name="图片 9"/>
          <p:cNvPicPr>
            <a:picLocks noChangeAspect="1"/>
          </p:cNvPicPr>
          <p:nvPr/>
        </p:nvPicPr>
        <p:blipFill>
          <a:blip r:embed="rId2"/>
          <a:stretch>
            <a:fillRect/>
          </a:stretch>
        </p:blipFill>
        <p:spPr>
          <a:xfrm>
            <a:off x="8438515" y="3188970"/>
            <a:ext cx="2270125" cy="480060"/>
          </a:xfrm>
          <a:prstGeom prst="rect">
            <a:avLst/>
          </a:prstGeom>
        </p:spPr>
      </p:pic>
      <p:pic>
        <p:nvPicPr>
          <p:cNvPr id="12" name="图片 11"/>
          <p:cNvPicPr>
            <a:picLocks noChangeAspect="1"/>
          </p:cNvPicPr>
          <p:nvPr/>
        </p:nvPicPr>
        <p:blipFill>
          <a:blip r:embed="rId3"/>
          <a:stretch>
            <a:fillRect/>
          </a:stretch>
        </p:blipFill>
        <p:spPr>
          <a:xfrm>
            <a:off x="8249920" y="4391025"/>
            <a:ext cx="2647315" cy="695325"/>
          </a:xfrm>
          <a:prstGeom prst="rect">
            <a:avLst/>
          </a:prstGeom>
        </p:spPr>
      </p:pic>
      <p:pic>
        <p:nvPicPr>
          <p:cNvPr id="14" name="图片 13"/>
          <p:cNvPicPr>
            <a:picLocks noChangeAspect="1"/>
          </p:cNvPicPr>
          <p:nvPr/>
        </p:nvPicPr>
        <p:blipFill>
          <a:blip r:embed="rId4"/>
          <a:stretch>
            <a:fillRect/>
          </a:stretch>
        </p:blipFill>
        <p:spPr>
          <a:xfrm>
            <a:off x="4518660" y="5305425"/>
            <a:ext cx="2400300" cy="809625"/>
          </a:xfrm>
          <a:prstGeom prst="rect">
            <a:avLst/>
          </a:prstGeom>
        </p:spPr>
      </p:pic>
      <p:pic>
        <p:nvPicPr>
          <p:cNvPr id="15" name="图片 14"/>
          <p:cNvPicPr>
            <a:picLocks noChangeAspect="1"/>
          </p:cNvPicPr>
          <p:nvPr/>
        </p:nvPicPr>
        <p:blipFill>
          <a:blip r:embed="rId5"/>
          <a:stretch>
            <a:fillRect/>
          </a:stretch>
        </p:blipFill>
        <p:spPr>
          <a:xfrm>
            <a:off x="1497965" y="3217545"/>
            <a:ext cx="2457450" cy="638175"/>
          </a:xfrm>
          <a:prstGeom prst="rect">
            <a:avLst/>
          </a:prstGeom>
        </p:spPr>
      </p:pic>
      <p:sp>
        <p:nvSpPr>
          <p:cNvPr id="19" name="文本框 18"/>
          <p:cNvSpPr txBox="1"/>
          <p:nvPr/>
        </p:nvSpPr>
        <p:spPr>
          <a:xfrm>
            <a:off x="1344295" y="1106805"/>
            <a:ext cx="1918970" cy="460375"/>
          </a:xfrm>
          <a:prstGeom prst="rect">
            <a:avLst/>
          </a:prstGeom>
          <a:noFill/>
        </p:spPr>
        <p:txBody>
          <a:bodyPr wrap="square" rtlCol="0">
            <a:spAutoFit/>
          </a:bodyPr>
          <a:p>
            <a:r>
              <a:rPr lang="zh-CN" altLang="en-US" sz="2400" b="1">
                <a:solidFill>
                  <a:schemeClr val="tx1"/>
                </a:solidFill>
                <a:uFillTx/>
                <a:latin typeface="华文新魏" panose="02010800040101010101" charset="-122"/>
                <a:ea typeface="华文新魏" panose="02010800040101010101" charset="-122"/>
              </a:rPr>
              <a:t>基本语法：</a:t>
            </a:r>
            <a:endParaRPr lang="zh-CN" altLang="en-US" sz="2400" b="1">
              <a:solidFill>
                <a:schemeClr val="tx1"/>
              </a:solidFill>
              <a:uFillTx/>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
        <p:nvSpPr>
          <p:cNvPr id="40" name="文本框 39"/>
          <p:cNvSpPr txBox="1"/>
          <p:nvPr/>
        </p:nvSpPr>
        <p:spPr>
          <a:xfrm>
            <a:off x="1774190" y="1640840"/>
            <a:ext cx="4770755" cy="460375"/>
          </a:xfrm>
          <a:prstGeom prst="rect">
            <a:avLst/>
          </a:prstGeom>
          <a:noFill/>
        </p:spPr>
        <p:txBody>
          <a:bodyPr wrap="square" rtlCol="0">
            <a:spAutoFit/>
          </a:bodyPr>
          <a:p>
            <a:r>
              <a:rPr lang="zh-CN" altLang="en-US" sz="2400"/>
              <a:t>状态机图的两个基本元素：</a:t>
            </a:r>
            <a:endParaRPr lang="zh-CN" altLang="en-US" sz="2400"/>
          </a:p>
        </p:txBody>
      </p:sp>
      <p:sp>
        <p:nvSpPr>
          <p:cNvPr id="43" name="文本框 42"/>
          <p:cNvSpPr txBox="1"/>
          <p:nvPr/>
        </p:nvSpPr>
        <p:spPr>
          <a:xfrm>
            <a:off x="2223135" y="2811145"/>
            <a:ext cx="827595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t>状态：状态定义对象在其生命周期中的条件或状况</a:t>
            </a:r>
            <a:endParaRPr lang="zh-CN" altLang="en-US" sz="2400"/>
          </a:p>
        </p:txBody>
      </p:sp>
      <p:sp>
        <p:nvSpPr>
          <p:cNvPr id="44" name="文本框 43"/>
          <p:cNvSpPr txBox="1"/>
          <p:nvPr/>
        </p:nvSpPr>
        <p:spPr>
          <a:xfrm>
            <a:off x="2223135" y="4218305"/>
            <a:ext cx="9443720" cy="460375"/>
          </a:xfrm>
          <a:prstGeom prst="rect">
            <a:avLst/>
          </a:prstGeom>
          <a:noFill/>
        </p:spPr>
        <p:txBody>
          <a:bodyPr wrap="square" rtlCol="0">
            <a:spAutoFit/>
          </a:bodyPr>
          <a:p>
            <a:pPr marL="342900" indent="-342900">
              <a:buFont typeface="Arial" panose="020B0604020202020204" pitchFamily="34" charset="0"/>
              <a:buChar char="•"/>
            </a:pPr>
            <a:r>
              <a:rPr lang="zh-CN" altLang="en-US" sz="2400"/>
              <a:t>转换：对象的状态之间的转移叫转换，它包括事件和动作</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p>
            <a:r>
              <a:rPr lang="zh-CN" altLang="en-US" sz="2000"/>
              <a:t>状态机图的两个基本元素之一：</a:t>
            </a:r>
            <a:r>
              <a:rPr lang="zh-CN" altLang="en-US" sz="2000" b="1"/>
              <a:t>状态</a:t>
            </a:r>
            <a:endParaRPr lang="zh-CN" altLang="en-US" sz="2000"/>
          </a:p>
          <a:p>
            <a:r>
              <a:rPr lang="zh-CN" altLang="en-US" sz="2000">
                <a:sym typeface="+mn-ea"/>
              </a:rPr>
              <a:t>一个对象的状态可能包含于子状态或其他一些更详细的内容。具体由以下</a:t>
            </a:r>
            <a:r>
              <a:rPr lang="en-US" altLang="zh-CN" sz="2000">
                <a:sym typeface="+mn-ea"/>
              </a:rPr>
              <a:t>5</a:t>
            </a:r>
            <a:r>
              <a:rPr lang="zh-CN" altLang="en-US" sz="2000">
                <a:sym typeface="+mn-ea"/>
              </a:rPr>
              <a:t>个部分组成：</a:t>
            </a:r>
            <a:endParaRPr lang="zh-CN" altLang="en-US" sz="2000"/>
          </a:p>
          <a:p>
            <a:endParaRPr lang="zh-CN" altLang="en-US" sz="2000"/>
          </a:p>
        </p:txBody>
      </p:sp>
      <p:sp>
        <p:nvSpPr>
          <p:cNvPr id="38" name="文本框 37"/>
          <p:cNvSpPr txBox="1"/>
          <p:nvPr/>
        </p:nvSpPr>
        <p:spPr>
          <a:xfrm>
            <a:off x="1471295" y="2849880"/>
            <a:ext cx="8387080" cy="706755"/>
          </a:xfrm>
          <a:prstGeom prst="rect">
            <a:avLst/>
          </a:prstGeom>
          <a:noFill/>
        </p:spPr>
        <p:txBody>
          <a:bodyPr wrap="square" rtlCol="0">
            <a:spAutoFit/>
          </a:bodyPr>
          <a:p>
            <a:r>
              <a:rPr lang="en-US" sz="2000"/>
              <a:t>1.</a:t>
            </a:r>
            <a:r>
              <a:rPr lang="zh-CN" altLang="en-US" sz="2000"/>
              <a:t>名称：名称是将一个状态与其他状态区分开来的文本字符串；状态也有可能是匿名的，这表示它没有名称</a:t>
            </a:r>
            <a:endParaRPr lang="zh-CN" altLang="en-US" sz="2000"/>
          </a:p>
        </p:txBody>
      </p:sp>
      <p:sp>
        <p:nvSpPr>
          <p:cNvPr id="39" name="文本框 38"/>
          <p:cNvSpPr txBox="1"/>
          <p:nvPr/>
        </p:nvSpPr>
        <p:spPr>
          <a:xfrm>
            <a:off x="1471295" y="4258310"/>
            <a:ext cx="8387080" cy="398780"/>
          </a:xfrm>
          <a:prstGeom prst="rect">
            <a:avLst/>
          </a:prstGeom>
          <a:noFill/>
        </p:spPr>
        <p:txBody>
          <a:bodyPr wrap="square" rtlCol="0">
            <a:spAutoFit/>
          </a:bodyPr>
          <a:p>
            <a:r>
              <a:rPr lang="en-US" sz="2000"/>
              <a:t>2.</a:t>
            </a:r>
            <a:r>
              <a:rPr lang="zh-CN" altLang="en-US" sz="2000"/>
              <a:t>进入</a:t>
            </a:r>
            <a:r>
              <a:rPr lang="en-US" altLang="zh-CN" sz="2000"/>
              <a:t>/</a:t>
            </a:r>
            <a:r>
              <a:rPr lang="zh-CN" altLang="en-US" sz="2000"/>
              <a:t>退出动作：</a:t>
            </a:r>
            <a:r>
              <a:rPr lang="en-US" sz="2000">
                <a:sym typeface="+mn-ea"/>
              </a:rPr>
              <a:t>.</a:t>
            </a:r>
            <a:r>
              <a:rPr lang="zh-CN" altLang="en-US" sz="2000">
                <a:sym typeface="+mn-ea"/>
              </a:rPr>
              <a:t>进入</a:t>
            </a:r>
            <a:r>
              <a:rPr lang="en-US" altLang="zh-CN" sz="2000">
                <a:sym typeface="+mn-ea"/>
              </a:rPr>
              <a:t>/</a:t>
            </a:r>
            <a:r>
              <a:rPr lang="zh-CN" altLang="en-US" sz="2000">
                <a:sym typeface="+mn-ea"/>
              </a:rPr>
              <a:t>退出动作表示进入</a:t>
            </a:r>
            <a:r>
              <a:rPr lang="en-US" altLang="zh-CN" sz="2000">
                <a:sym typeface="+mn-ea"/>
              </a:rPr>
              <a:t>/</a:t>
            </a:r>
            <a:r>
              <a:rPr lang="zh-CN" altLang="en-US" sz="2000">
                <a:sym typeface="+mn-ea"/>
              </a:rPr>
              <a:t>退出这个状态锁执行的动作</a:t>
            </a:r>
            <a:endParaRPr lang="zh-CN" altLang="en-US" sz="2000">
              <a:sym typeface="+mn-ea"/>
            </a:endParaRPr>
          </a:p>
        </p:txBody>
      </p:sp>
      <p:sp>
        <p:nvSpPr>
          <p:cNvPr id="42" name="文本框 41"/>
          <p:cNvSpPr txBox="1"/>
          <p:nvPr/>
        </p:nvSpPr>
        <p:spPr>
          <a:xfrm>
            <a:off x="1471295" y="5429250"/>
            <a:ext cx="8387080" cy="706755"/>
          </a:xfrm>
          <a:prstGeom prst="rect">
            <a:avLst/>
          </a:prstGeom>
          <a:noFill/>
        </p:spPr>
        <p:txBody>
          <a:bodyPr wrap="square" rtlCol="0">
            <a:spAutoFit/>
          </a:bodyPr>
          <a:p>
            <a:r>
              <a:rPr lang="en-US" sz="2000"/>
              <a:t>3.</a:t>
            </a:r>
            <a:r>
              <a:rPr lang="zh-CN" altLang="en-US" sz="2000"/>
              <a:t>内部转换：内部转移使事件可以在不退出状态的情况下载状态内得到处理，从而可避免触发进入或退出操作。</a:t>
            </a:r>
            <a:endParaRPr lang="en-US" altLang="zh-CN" sz="2000">
              <a:sym typeface="+mn-ea"/>
            </a:endParaRPr>
          </a:p>
        </p:txBody>
      </p:sp>
      <p:sp>
        <p:nvSpPr>
          <p:cNvPr id="43" name="矩形 42"/>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79145" y="2767965"/>
            <a:ext cx="4283075" cy="1322070"/>
          </a:xfrm>
          <a:prstGeom prst="rect">
            <a:avLst/>
          </a:prstGeom>
          <a:noFill/>
        </p:spPr>
        <p:txBody>
          <a:bodyPr wrap="square" rtlCol="0">
            <a:spAutoFit/>
          </a:bodyPr>
          <a:p>
            <a:r>
              <a:rPr lang="en-US" sz="2000"/>
              <a:t>5.</a:t>
            </a:r>
            <a:r>
              <a:rPr lang="zh-CN" altLang="en-US" sz="2000"/>
              <a:t>子状态：</a:t>
            </a:r>
            <a:r>
              <a:rPr lang="en-US" altLang="zh-CN" sz="2000"/>
              <a:t>UML</a:t>
            </a:r>
            <a:r>
              <a:rPr lang="zh-CN" altLang="en-US" sz="2000"/>
              <a:t>状态机图中嵌套在另外一个状态中的状态称为子状态，简单状态是没有子结构的状态。具有子状态的状态被称为组合状态。</a:t>
            </a:r>
            <a:endParaRPr lang="zh-CN" altLang="en-US" sz="2000"/>
          </a:p>
        </p:txBody>
      </p:sp>
      <p:pic>
        <p:nvPicPr>
          <p:cNvPr id="2" name="图片 1"/>
          <p:cNvPicPr>
            <a:picLocks noChangeAspect="1"/>
          </p:cNvPicPr>
          <p:nvPr/>
        </p:nvPicPr>
        <p:blipFill>
          <a:blip r:embed="rId1"/>
          <a:stretch>
            <a:fillRect/>
          </a:stretch>
        </p:blipFill>
        <p:spPr>
          <a:xfrm>
            <a:off x="6454775" y="1106805"/>
            <a:ext cx="5557520" cy="5588000"/>
          </a:xfrm>
          <a:prstGeom prst="rect">
            <a:avLst/>
          </a:prstGeom>
        </p:spPr>
      </p:pic>
      <p:sp>
        <p:nvSpPr>
          <p:cNvPr id="3" name="文本框 2"/>
          <p:cNvSpPr txBox="1"/>
          <p:nvPr/>
        </p:nvSpPr>
        <p:spPr>
          <a:xfrm>
            <a:off x="928370" y="4824730"/>
            <a:ext cx="2976245" cy="922020"/>
          </a:xfrm>
          <a:prstGeom prst="rect">
            <a:avLst/>
          </a:prstGeom>
          <a:noFill/>
        </p:spPr>
        <p:txBody>
          <a:bodyPr wrap="square" rtlCol="0">
            <a:spAutoFit/>
          </a:bodyPr>
          <a:p>
            <a:r>
              <a:rPr lang="zh-CN" altLang="en-US"/>
              <a:t>如右图中：</a:t>
            </a:r>
            <a:endParaRPr lang="zh-CN" altLang="en-US"/>
          </a:p>
          <a:p>
            <a:r>
              <a:rPr lang="zh-CN" altLang="en-US"/>
              <a:t>【Check PIN】是组合状态，【Enter PIN】是子状态。</a:t>
            </a:r>
            <a:endParaRPr lang="zh-CN" altLang="en-US"/>
          </a:p>
        </p:txBody>
      </p:sp>
      <p:cxnSp>
        <p:nvCxnSpPr>
          <p:cNvPr id="4" name="直接连接符 3"/>
          <p:cNvCxnSpPr/>
          <p:nvPr/>
        </p:nvCxnSpPr>
        <p:spPr>
          <a:xfrm>
            <a:off x="8104505" y="264223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987665" y="240347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
        <p:nvSpPr>
          <p:cNvPr id="7" name="文本框 6"/>
          <p:cNvSpPr txBox="1"/>
          <p:nvPr/>
        </p:nvSpPr>
        <p:spPr>
          <a:xfrm>
            <a:off x="847725" y="1325245"/>
            <a:ext cx="4114800" cy="1014730"/>
          </a:xfrm>
          <a:prstGeom prst="rect">
            <a:avLst/>
          </a:prstGeom>
          <a:noFill/>
        </p:spPr>
        <p:txBody>
          <a:bodyPr wrap="square" rtlCol="0">
            <a:spAutoFit/>
          </a:bodyPr>
          <a:p>
            <a:r>
              <a:rPr lang="en-US" altLang="zh-CN" sz="2000"/>
              <a:t>4.</a:t>
            </a:r>
            <a:r>
              <a:rPr lang="zh-CN" altLang="en-US" sz="2000"/>
              <a:t>延迟事件：处理过程中被推迟的事件，它们处理的过程中要到事件不被延迟的状态被激活时才会执行。</a:t>
            </a:r>
            <a:endParaRPr lang="zh-CN"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
        <p:nvSpPr>
          <p:cNvPr id="2" name="文本框 1"/>
          <p:cNvSpPr txBox="1"/>
          <p:nvPr/>
        </p:nvSpPr>
        <p:spPr>
          <a:xfrm>
            <a:off x="1172210" y="1249045"/>
            <a:ext cx="6417945" cy="368300"/>
          </a:xfrm>
          <a:prstGeom prst="rect">
            <a:avLst/>
          </a:prstGeom>
          <a:noFill/>
        </p:spPr>
        <p:txBody>
          <a:bodyPr wrap="square" rtlCol="0">
            <a:spAutoFit/>
          </a:bodyPr>
          <a:p>
            <a:r>
              <a:rPr lang="zh-CN" altLang="en-US"/>
              <a:t>子状态又分为两种：顺序子状态和并发子状态</a:t>
            </a:r>
            <a:endParaRPr lang="zh-CN" altLang="en-US"/>
          </a:p>
        </p:txBody>
      </p:sp>
      <p:pic>
        <p:nvPicPr>
          <p:cNvPr id="6" name="图片 5"/>
          <p:cNvPicPr>
            <a:picLocks noChangeAspect="1"/>
          </p:cNvPicPr>
          <p:nvPr/>
        </p:nvPicPr>
        <p:blipFill>
          <a:blip r:embed="rId1"/>
          <a:stretch>
            <a:fillRect/>
          </a:stretch>
        </p:blipFill>
        <p:spPr>
          <a:xfrm>
            <a:off x="7223125" y="4399915"/>
            <a:ext cx="4533265" cy="2200275"/>
          </a:xfrm>
          <a:prstGeom prst="rect">
            <a:avLst/>
          </a:prstGeom>
        </p:spPr>
      </p:pic>
      <p:pic>
        <p:nvPicPr>
          <p:cNvPr id="8" name="图片 7"/>
          <p:cNvPicPr>
            <a:picLocks noChangeAspect="1"/>
          </p:cNvPicPr>
          <p:nvPr/>
        </p:nvPicPr>
        <p:blipFill>
          <a:blip r:embed="rId2"/>
          <a:stretch>
            <a:fillRect/>
          </a:stretch>
        </p:blipFill>
        <p:spPr>
          <a:xfrm>
            <a:off x="781050" y="1927225"/>
            <a:ext cx="5704840" cy="2809240"/>
          </a:xfrm>
          <a:prstGeom prst="rect">
            <a:avLst/>
          </a:prstGeom>
        </p:spPr>
      </p:pic>
      <p:sp>
        <p:nvSpPr>
          <p:cNvPr id="9" name="文本框 8"/>
          <p:cNvSpPr txBox="1"/>
          <p:nvPr/>
        </p:nvSpPr>
        <p:spPr>
          <a:xfrm>
            <a:off x="8080375" y="2586990"/>
            <a:ext cx="1554480" cy="368300"/>
          </a:xfrm>
          <a:prstGeom prst="rect">
            <a:avLst/>
          </a:prstGeom>
          <a:noFill/>
        </p:spPr>
        <p:txBody>
          <a:bodyPr wrap="none" rtlCol="0">
            <a:spAutoFit/>
          </a:bodyPr>
          <a:p>
            <a:r>
              <a:rPr lang="zh-CN" altLang="en-US"/>
              <a:t>顺序子状态图</a:t>
            </a:r>
            <a:endParaRPr lang="zh-CN" altLang="en-US"/>
          </a:p>
        </p:txBody>
      </p:sp>
      <p:sp>
        <p:nvSpPr>
          <p:cNvPr id="10" name="文本框 9"/>
          <p:cNvSpPr txBox="1"/>
          <p:nvPr/>
        </p:nvSpPr>
        <p:spPr>
          <a:xfrm>
            <a:off x="2656840" y="5509895"/>
            <a:ext cx="1554480" cy="368300"/>
          </a:xfrm>
          <a:prstGeom prst="rect">
            <a:avLst/>
          </a:prstGeom>
          <a:noFill/>
        </p:spPr>
        <p:txBody>
          <a:bodyPr wrap="none" rtlCol="0">
            <a:spAutoFit/>
          </a:bodyPr>
          <a:p>
            <a:r>
              <a:rPr lang="zh-CN" altLang="en-US"/>
              <a:t>并发子状态图</a:t>
            </a:r>
            <a:endParaRPr lang="zh-CN" altLang="en-US"/>
          </a:p>
        </p:txBody>
      </p:sp>
      <p:cxnSp>
        <p:nvCxnSpPr>
          <p:cNvPr id="12" name="直接箭头连接符 11"/>
          <p:cNvCxnSpPr>
            <a:stCxn id="9" idx="1"/>
          </p:cNvCxnSpPr>
          <p:nvPr/>
        </p:nvCxnSpPr>
        <p:spPr>
          <a:xfrm flipH="1">
            <a:off x="6842760" y="2771140"/>
            <a:ext cx="1237615" cy="381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366895" y="5716905"/>
            <a:ext cx="2684780" cy="27305"/>
          </a:xfrm>
          <a:prstGeom prst="straightConnector1">
            <a:avLst/>
          </a:prstGeom>
          <a:ln w="539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p>
            <a:r>
              <a:rPr lang="zh-CN" altLang="en-US" sz="2000"/>
              <a:t>状态机图的两个基本元素之一：</a:t>
            </a:r>
            <a:r>
              <a:rPr lang="zh-CN" altLang="en-US" sz="2000" b="1"/>
              <a:t>转换</a:t>
            </a:r>
            <a:endParaRPr lang="zh-CN" altLang="en-US" sz="2000"/>
          </a:p>
          <a:p>
            <a:r>
              <a:rPr lang="zh-CN" altLang="en-US" sz="2000"/>
              <a:t>表示对象在原状态下或当前状态中执行一定的操作，并在某个特定时间发生而且蘑菇特定的警界条件满足时进入目标状态</a:t>
            </a:r>
            <a:endParaRPr lang="zh-CN" altLang="en-US" sz="2000"/>
          </a:p>
          <a:p>
            <a:r>
              <a:rPr lang="zh-CN" altLang="en-US" sz="2000"/>
              <a:t>由如下</a:t>
            </a:r>
            <a:r>
              <a:rPr lang="en-US" altLang="zh-CN" sz="2000"/>
              <a:t>5</a:t>
            </a:r>
            <a:r>
              <a:rPr lang="zh-CN" altLang="en-US" sz="2000"/>
              <a:t>部分组成：原状态，触发事件，监护条件，动作和目标状态。</a:t>
            </a:r>
            <a:endParaRPr lang="zh-CN" altLang="en-US" sz="2000"/>
          </a:p>
        </p:txBody>
      </p:sp>
      <p:sp>
        <p:nvSpPr>
          <p:cNvPr id="38" name="文本框 37"/>
          <p:cNvSpPr txBox="1"/>
          <p:nvPr/>
        </p:nvSpPr>
        <p:spPr>
          <a:xfrm>
            <a:off x="1471295" y="2849880"/>
            <a:ext cx="8387080" cy="398780"/>
          </a:xfrm>
          <a:prstGeom prst="rect">
            <a:avLst/>
          </a:prstGeom>
          <a:noFill/>
        </p:spPr>
        <p:txBody>
          <a:bodyPr wrap="square" rtlCol="0">
            <a:spAutoFit/>
          </a:bodyPr>
          <a:p>
            <a:r>
              <a:rPr lang="en-US" sz="2000"/>
              <a:t>1.</a:t>
            </a:r>
            <a:r>
              <a:rPr lang="zh-CN" altLang="en-US" sz="2000"/>
              <a:t>原状态：是指状态机从一个状态到另外一个状态的转换。</a:t>
            </a:r>
            <a:endParaRPr lang="zh-CN" altLang="en-US" sz="2000"/>
          </a:p>
        </p:txBody>
      </p:sp>
      <p:sp>
        <p:nvSpPr>
          <p:cNvPr id="39" name="文本框 38"/>
          <p:cNvSpPr txBox="1"/>
          <p:nvPr/>
        </p:nvSpPr>
        <p:spPr>
          <a:xfrm>
            <a:off x="1471295" y="4075430"/>
            <a:ext cx="8387080" cy="706755"/>
          </a:xfrm>
          <a:prstGeom prst="rect">
            <a:avLst/>
          </a:prstGeom>
          <a:noFill/>
        </p:spPr>
        <p:txBody>
          <a:bodyPr wrap="square" rtlCol="0">
            <a:spAutoFit/>
          </a:bodyPr>
          <a:p>
            <a:r>
              <a:rPr lang="en-US" sz="2000"/>
              <a:t>2.</a:t>
            </a:r>
            <a:r>
              <a:rPr lang="zh-CN" altLang="en-US" sz="2000"/>
              <a:t>触发事件</a:t>
            </a:r>
            <a:r>
              <a:rPr lang="en-US" altLang="zh-CN" sz="2000"/>
              <a:t>:</a:t>
            </a:r>
            <a:r>
              <a:rPr lang="zh-CN" altLang="en-US" sz="2000"/>
              <a:t>转换的触发事件就是引起转变的事件，是转移的诱因，可以是一个信号、事件、条件变换或事件变化表达式，</a:t>
            </a:r>
            <a:endParaRPr lang="zh-CN" altLang="en-US" sz="2000">
              <a:sym typeface="+mn-ea"/>
            </a:endParaRPr>
          </a:p>
        </p:txBody>
      </p:sp>
      <p:sp>
        <p:nvSpPr>
          <p:cNvPr id="42" name="文本框 41"/>
          <p:cNvSpPr txBox="1"/>
          <p:nvPr/>
        </p:nvSpPr>
        <p:spPr>
          <a:xfrm>
            <a:off x="1471295" y="5429250"/>
            <a:ext cx="8387080" cy="398780"/>
          </a:xfrm>
          <a:prstGeom prst="rect">
            <a:avLst/>
          </a:prstGeom>
          <a:noFill/>
        </p:spPr>
        <p:txBody>
          <a:bodyPr wrap="square" rtlCol="0">
            <a:spAutoFit/>
          </a:bodyPr>
          <a:p>
            <a:r>
              <a:rPr lang="en-US" sz="2000"/>
              <a:t>3.</a:t>
            </a:r>
            <a:r>
              <a:rPr lang="zh-CN" altLang="en-US" sz="2000"/>
              <a:t>监护条件：当转移的触发事件发生时，将对监护条件进行求值。</a:t>
            </a:r>
            <a:endParaRPr lang="zh-CN" altLang="en-US" sz="2000">
              <a:sym typeface="+mn-ea"/>
            </a:endParaRPr>
          </a:p>
        </p:txBody>
      </p:sp>
      <p:sp>
        <p:nvSpPr>
          <p:cNvPr id="43" name="矩形 42"/>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44295" y="1865630"/>
            <a:ext cx="8387080" cy="398780"/>
          </a:xfrm>
          <a:prstGeom prst="rect">
            <a:avLst/>
          </a:prstGeom>
          <a:noFill/>
        </p:spPr>
        <p:txBody>
          <a:bodyPr wrap="square" rtlCol="0">
            <a:spAutoFit/>
          </a:bodyPr>
          <a:p>
            <a:r>
              <a:rPr lang="en-US" sz="2000"/>
              <a:t>4.</a:t>
            </a:r>
            <a:r>
              <a:rPr lang="zh-CN" altLang="en-US" sz="2000"/>
              <a:t>动作：当转换发生时，它对应的动作被执行。</a:t>
            </a:r>
            <a:endParaRPr lang="zh-CN" altLang="en-US" sz="2000">
              <a:sym typeface="+mn-ea"/>
            </a:endParaRPr>
          </a:p>
        </p:txBody>
      </p:sp>
      <p:sp>
        <p:nvSpPr>
          <p:cNvPr id="2" name="文本框 1"/>
          <p:cNvSpPr txBox="1"/>
          <p:nvPr/>
        </p:nvSpPr>
        <p:spPr>
          <a:xfrm>
            <a:off x="1344295" y="4202430"/>
            <a:ext cx="8387080" cy="398780"/>
          </a:xfrm>
          <a:prstGeom prst="rect">
            <a:avLst/>
          </a:prstGeom>
          <a:noFill/>
        </p:spPr>
        <p:txBody>
          <a:bodyPr wrap="square" rtlCol="0">
            <a:spAutoFit/>
          </a:bodyPr>
          <a:p>
            <a:r>
              <a:rPr lang="en-US" sz="2000"/>
              <a:t>5.</a:t>
            </a:r>
            <a:r>
              <a:rPr lang="zh-CN" altLang="en-US" sz="2000"/>
              <a:t>目标状态：转换使对象从一个状态转换到另一个状态。</a:t>
            </a:r>
            <a:endParaRPr lang="zh-CN" altLang="en-US" sz="2000">
              <a:sym typeface="+mn-ea"/>
            </a:endParaRPr>
          </a:p>
        </p:txBody>
      </p:sp>
      <p:sp>
        <p:nvSpPr>
          <p:cNvPr id="36" name="矩形 35"/>
          <p:cNvSpPr/>
          <p:nvPr/>
        </p:nvSpPr>
        <p:spPr>
          <a:xfrm>
            <a:off x="1344023" y="448348"/>
            <a:ext cx="1605280" cy="521970"/>
          </a:xfrm>
          <a:prstGeom prst="rect">
            <a:avLst/>
          </a:prstGeom>
        </p:spPr>
        <p:txBody>
          <a:bodyPr wrap="none">
            <a:spAutoFit/>
          </a:bodyPr>
          <a:p>
            <a:r>
              <a:rPr lang="zh-CN" altLang="en-US" sz="2800" b="1" dirty="0">
                <a:solidFill>
                  <a:schemeClr val="tx1">
                    <a:lumMod val="75000"/>
                    <a:lumOff val="25000"/>
                  </a:schemeClr>
                </a:solidFill>
              </a:rPr>
              <a:t>状态机图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Words>
  <Application>WPS 演示</Application>
  <PresentationFormat>宽屏</PresentationFormat>
  <Paragraphs>99</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Gotham Rounded Medium</vt:lpstr>
      <vt:lpstr>华文新魏</vt:lpstr>
      <vt:lpstr>等线</vt:lpstr>
      <vt:lpstr>Wide Latin</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xsq</cp:lastModifiedBy>
  <cp:revision>40</cp:revision>
  <dcterms:created xsi:type="dcterms:W3CDTF">2016-01-19T08:46:00Z</dcterms:created>
  <dcterms:modified xsi:type="dcterms:W3CDTF">2018-10-27T14:09:10Z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