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74" r:id="rId3"/>
    <p:sldId id="293" r:id="rId4"/>
    <p:sldId id="301" r:id="rId5"/>
    <p:sldId id="302" r:id="rId6"/>
    <p:sldId id="294" r:id="rId7"/>
    <p:sldId id="295" r:id="rId8"/>
    <p:sldId id="303" r:id="rId9"/>
    <p:sldId id="304" r:id="rId10"/>
  </p:sldIdLst>
  <p:sldSz cx="12192000" cy="6858000"/>
  <p:notesSz cx="6858000" cy="9144000"/>
  <p:embeddedFontLst>
    <p:embeddedFont>
      <p:font typeface="等线" panose="02010600030101010101" charset="-122"/>
      <p:regular r:id="rId15"/>
    </p:embeddedFont>
    <p:embeddedFont>
      <p:font typeface="华文新魏" panose="02010800040101010101" charset="-122"/>
      <p:regular r:id="rId16"/>
    </p:embeddedFont>
    <p:embeddedFont>
      <p:font typeface="华文楷体" panose="02010600040101010101" charset="-122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用户界面设计原则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8765" y="1106805"/>
            <a:ext cx="57823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uFillTx/>
                <a:ea typeface="华文新魏" panose="02010800040101010101" charset="-122"/>
                <a:sym typeface="+mn-ea"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uFillTx/>
                <a:ea typeface="华文新魏" panose="02010800040101010101" charset="-122"/>
                <a:sym typeface="+mn-ea"/>
              </a:rPr>
              <a:t>以用户为中心，界面遵循用户行为</a:t>
            </a:r>
            <a:endParaRPr lang="zh-CN" altLang="en-US" sz="2800" dirty="0">
              <a:solidFill>
                <a:schemeClr val="tx1"/>
              </a:solidFill>
              <a:uFillTx/>
              <a:ea typeface="华文新魏" panose="0201080004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765" y="2661285"/>
            <a:ext cx="6015990" cy="401066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670050" y="1791335"/>
            <a:ext cx="7790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人总是对符合期望的行为最感舒适。当某人或某件事的行为始终按照我们所期望的那样去进行时，我们会感觉到他们之间的关系不错。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用户界面设计原则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4325" y="1311275"/>
            <a:ext cx="41389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tx1"/>
                </a:solidFill>
                <a:uFillTx/>
                <a:ea typeface="华文新魏" panose="02010800040101010101" charset="-122"/>
              </a:rPr>
              <a:t>2.</a:t>
            </a:r>
            <a:r>
              <a:rPr lang="zh-CN" altLang="en-US" sz="2800">
                <a:solidFill>
                  <a:schemeClr val="tx1"/>
                </a:solidFill>
                <a:uFillTx/>
                <a:ea typeface="华文新魏" panose="02010800040101010101" charset="-122"/>
              </a:rPr>
              <a:t>直观操作是最好的</a:t>
            </a:r>
            <a:r>
              <a:rPr lang="zh-CN" altLang="en-US" sz="2800"/>
              <a:t>              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7375" y="2620010"/>
            <a:ext cx="8058785" cy="3905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23085" y="1877060"/>
            <a:ext cx="2921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一个界面一个主要操作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用户界面设计原则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9390" y="1660525"/>
            <a:ext cx="7727950" cy="3014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tx1"/>
                </a:solidFill>
                <a:uFillTx/>
                <a:ea typeface="华文新魏" panose="02010800040101010101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uFillTx/>
                <a:ea typeface="华文新魏" panose="02010800040101010101" charset="-122"/>
              </a:rPr>
              <a:t>.一致性</a:t>
            </a:r>
            <a:endParaRPr lang="zh-CN" altLang="en-US" sz="2800"/>
          </a:p>
          <a:p>
            <a:endParaRPr lang="zh-CN" altLang="en-US"/>
          </a:p>
          <a:p>
            <a:r>
              <a:rPr lang="zh-CN" altLang="en-US" sz="2400"/>
              <a:t>在画面中，视觉元素的外观不应该是一样的，除非他们的功能相近。所有如果是功能相同或相近的元素，那么它们外观就应该是类似的</a:t>
            </a:r>
            <a:r>
              <a:rPr lang="zh-CN" altLang="en-US" sz="2400" b="1"/>
              <a:t>，</a:t>
            </a:r>
            <a:r>
              <a:rPr lang="zh-CN" altLang="en-US" sz="2400" b="1">
                <a:sym typeface="+mn-ea"/>
              </a:rPr>
              <a:t>颜色、布局、大小写、字</a:t>
            </a:r>
            <a:r>
              <a:rPr lang="zh-CN" altLang="en-US" sz="2400">
                <a:sym typeface="+mn-ea"/>
              </a:rPr>
              <a:t>体等应自始至终保持一致。</a:t>
            </a:r>
            <a:r>
              <a:rPr lang="zh-CN" altLang="en-US" sz="2400"/>
              <a:t>反之，如果元素各自的</a:t>
            </a:r>
            <a:r>
              <a:rPr lang="zh-CN" altLang="en-US" sz="2400" b="1"/>
              <a:t>功能不同</a:t>
            </a:r>
            <a:r>
              <a:rPr lang="zh-CN" altLang="en-US" sz="2400"/>
              <a:t>，那么它们的外观也应该不同。同时，类似的操作环境应提供一致的操作序列。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用户界面设计原则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4295" y="1871980"/>
            <a:ext cx="8256270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tx1"/>
                </a:solidFill>
                <a:uFillTx/>
                <a:ea typeface="华文新魏" panose="02010800040101010101" charset="-122"/>
              </a:rPr>
              <a:t>4.</a:t>
            </a:r>
            <a:r>
              <a:rPr lang="zh-CN" altLang="en-US" sz="2800">
                <a:solidFill>
                  <a:schemeClr val="tx1"/>
                </a:solidFill>
                <a:uFillTx/>
                <a:ea typeface="华文新魏" panose="02010800040101010101" charset="-122"/>
              </a:rPr>
              <a:t>让用户掌控一切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</a:rPr>
              <a:t>人们会在自己能掌控的环境中感觉最舒心，最放松。设计草率的软件应用不但剥夺了这种舒适性，还会迫使人们面对毫无预期的互动，困惑的流程和意外的结果。通过定期的</a:t>
            </a:r>
            <a:r>
              <a:rPr lang="zh-CN" altLang="en-US" sz="2400" b="1">
                <a:solidFill>
                  <a:schemeClr val="tx1"/>
                </a:solidFill>
                <a:uFillTx/>
                <a:latin typeface="华文楷体" panose="02010600040101010101" charset="-122"/>
              </a:rPr>
              <a:t>梳理系统状态，描述因果关系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</a:rPr>
              <a:t>（如果你这个做了，就会被体现出来），并且在每一步操作都</a:t>
            </a:r>
            <a:r>
              <a:rPr lang="zh-CN" altLang="en-US" sz="2400" b="1">
                <a:solidFill>
                  <a:schemeClr val="tx1"/>
                </a:solidFill>
                <a:uFillTx/>
                <a:latin typeface="华文楷体" panose="02010600040101010101" charset="-122"/>
              </a:rPr>
              <a:t>给出提示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</a:rPr>
              <a:t>，让用户感觉每一步操作都在他的掌控中。不要担心说，这不是“显而易见”的吗？因为世界上从来没有显而易见的事情。</a:t>
            </a:r>
            <a:endParaRPr lang="zh-CN" altLang="en-US">
              <a:solidFill>
                <a:schemeClr val="tx1"/>
              </a:solidFill>
              <a:uFillTx/>
              <a:latin typeface="华文楷体" panose="02010600040101010101" charset="-122"/>
            </a:endParaRPr>
          </a:p>
          <a:p>
            <a:endParaRPr lang="zh-CN" altLang="en-US">
              <a:solidFill>
                <a:schemeClr val="tx1"/>
              </a:solidFill>
              <a:uFillTx/>
              <a:latin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用户界面设计原则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3680" y="1529715"/>
            <a:ext cx="4131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  <a:ea typeface="华文新魏" panose="02010800040101010101" charset="-122"/>
              </a:rPr>
              <a:t>三次点击原则</a:t>
            </a:r>
            <a:endParaRPr lang="zh-CN" altLang="en-US" sz="2800">
              <a:solidFill>
                <a:schemeClr val="tx1"/>
              </a:solidFill>
              <a:uFillTx/>
              <a:ea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3680" y="3042920"/>
            <a:ext cx="82988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Tx/>
              <a:buNone/>
            </a:pPr>
            <a:r>
              <a:rPr lang="zh-CN" altLang="en-US" sz="2400" dirty="0">
                <a:sym typeface="+mn-ea"/>
              </a:rPr>
              <a:t>通常情况下，访问者应该最多通过三次点击就能在网站上找到想要的信息。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主页的访问率为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100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人次的情况下，下一页的访问率会降到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30-50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人次。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用户界面设计原则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0835" y="1416685"/>
            <a:ext cx="5243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设计用户界面时还应满足下列原则</a:t>
            </a:r>
            <a:endParaRPr lang="zh-CN" altLang="en-US" sz="2400">
              <a:solidFill>
                <a:schemeClr val="tx1"/>
              </a:solidFill>
              <a:uFillTx/>
              <a:ea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7055" y="2404745"/>
            <a:ext cx="9029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保持一致：一致性是人们习惯的需要，既可以保持界面的整洁，规整，又可以减轻人们学习和使用软件系统的负担。</a:t>
            </a:r>
            <a:endParaRPr lang="zh-CN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7055" y="3745865"/>
            <a:ext cx="8736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对话过程：对话过程可以使用户明确当前进行的操作，以及系统准备或进行下一步的操作。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837055" y="4917440"/>
            <a:ext cx="8736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错误预防：如果用户犯了错误，界面应当检测到错误。并提供简单具体的指导来帮助恢复错误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用户界面设计原则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0835" y="1416685"/>
            <a:ext cx="5243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设计用户界面时还应满足下列原则</a:t>
            </a:r>
            <a:endParaRPr lang="zh-CN" altLang="en-US" sz="2400">
              <a:solidFill>
                <a:schemeClr val="tx1"/>
              </a:solidFill>
              <a:uFillTx/>
              <a:ea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7055" y="2404745"/>
            <a:ext cx="9029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反向操作：操作应尽可能的允许反向，这个特点可以减少用户的焦虑</a:t>
            </a:r>
            <a:endParaRPr lang="zh-CN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7055" y="3745865"/>
            <a:ext cx="8736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控制轨迹：用户在操作过程中，系统随时把控制的内部轨迹显示给用户，会让用户感受自己一直控制着系统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1837055" y="4917440"/>
            <a:ext cx="8736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短时记忆：由于人凭借短时记忆进行信息处理具有局限性，所有要求显示简单、多页显示统一。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用户界面设计原则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1295" y="3106420"/>
            <a:ext cx="103644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2.用户界面设计的三大原则及细节分析</a:t>
            </a:r>
            <a:endParaRPr lang="en-US" altLang="zh-CN" sz="2000"/>
          </a:p>
          <a:p>
            <a:r>
              <a:rPr sz="2000"/>
              <a:t>http://homepage.yesky.com/75/11607075.shtml                                        </a:t>
            </a:r>
            <a:r>
              <a:rPr lang="en-US" sz="2000"/>
              <a:t>--2018/11/4</a:t>
            </a:r>
            <a:endParaRPr 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471295" y="1547495"/>
            <a:ext cx="106006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</a:t>
            </a:r>
            <a:r>
              <a:rPr lang="zh-CN" altLang="en-US" sz="2000"/>
              <a:t>百度文库：用户界面设计原则https://wenku.baidu.com/view/020000d629ea81c758f5f61fb7360b4c2e3f2ad9.html </a:t>
            </a:r>
            <a:r>
              <a:rPr lang="en-US" altLang="zh-CN" sz="2000"/>
              <a:t>--2018/11/4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1443355" y="4769485"/>
            <a:ext cx="9653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3.</a:t>
            </a:r>
            <a:r>
              <a:rPr lang="zh-CN" altLang="en-US" sz="2000"/>
              <a:t>一种软件人机界面设计综合评价方法（渤海大学</a:t>
            </a:r>
            <a:r>
              <a:rPr lang="en-US" altLang="zh-CN" sz="2000"/>
              <a:t>--</a:t>
            </a:r>
            <a:r>
              <a:rPr lang="zh-CN" altLang="en-US" sz="2000"/>
              <a:t>刘维学，邓丽娟）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WPS 演示</Application>
  <PresentationFormat>宽屏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宋体</vt:lpstr>
      <vt:lpstr>Wingdings</vt:lpstr>
      <vt:lpstr>Gotham Rounded Medium</vt:lpstr>
      <vt:lpstr>Calibri</vt:lpstr>
      <vt:lpstr>MS PGothic</vt:lpstr>
      <vt:lpstr>Futura Bk BT</vt:lpstr>
      <vt:lpstr>Calibri Light</vt:lpstr>
      <vt:lpstr>Adobe 仿宋 Std R</vt:lpstr>
      <vt:lpstr>等线</vt:lpstr>
      <vt:lpstr>Wide Latin</vt:lpstr>
      <vt:lpstr>微软雅黑</vt:lpstr>
      <vt:lpstr>Arial Unicode MS</vt:lpstr>
      <vt:lpstr>等线 Light</vt:lpstr>
      <vt:lpstr>AcadEref</vt:lpstr>
      <vt:lpstr>仿宋</vt:lpstr>
      <vt:lpstr>Times New Roman</vt:lpstr>
      <vt:lpstr>华文新魏</vt:lpstr>
      <vt:lpstr>华文楷体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xsq</cp:lastModifiedBy>
  <cp:revision>39</cp:revision>
  <dcterms:created xsi:type="dcterms:W3CDTF">2016-01-19T08:46:00Z</dcterms:created>
  <dcterms:modified xsi:type="dcterms:W3CDTF">2018-11-04T07:46:32Z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2052-10.1.0.7520</vt:lpwstr>
  </property>
</Properties>
</file>