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99" r:id="rId3"/>
    <p:sldId id="257" r:id="rId4"/>
    <p:sldId id="260" r:id="rId5"/>
    <p:sldId id="261" r:id="rId6"/>
    <p:sldId id="266" r:id="rId7"/>
    <p:sldId id="311" r:id="rId8"/>
    <p:sldId id="267" r:id="rId9"/>
    <p:sldId id="312" r:id="rId10"/>
    <p:sldId id="269" r:id="rId11"/>
    <p:sldId id="258" r:id="rId12"/>
    <p:sldId id="270" r:id="rId13"/>
    <p:sldId id="300" r:id="rId14"/>
    <p:sldId id="271" r:id="rId15"/>
    <p:sldId id="272" r:id="rId16"/>
    <p:sldId id="273" r:id="rId17"/>
    <p:sldId id="275" r:id="rId18"/>
    <p:sldId id="306" r:id="rId19"/>
    <p:sldId id="314" r:id="rId20"/>
    <p:sldId id="276" r:id="rId21"/>
    <p:sldId id="285" r:id="rId22"/>
    <p:sldId id="301" r:id="rId23"/>
    <p:sldId id="302" r:id="rId24"/>
    <p:sldId id="286" r:id="rId25"/>
    <p:sldId id="288" r:id="rId26"/>
    <p:sldId id="259" r:id="rId27"/>
    <p:sldId id="290" r:id="rId28"/>
    <p:sldId id="292" r:id="rId29"/>
    <p:sldId id="307" r:id="rId30"/>
    <p:sldId id="313" r:id="rId31"/>
    <p:sldId id="294" r:id="rId32"/>
    <p:sldId id="295" r:id="rId33"/>
    <p:sldId id="308" r:id="rId34"/>
    <p:sldId id="296" r:id="rId35"/>
    <p:sldId id="289" r:id="rId36"/>
    <p:sldId id="298" r:id="rId37"/>
    <p:sldId id="262" r:id="rId38"/>
    <p:sldId id="264" r:id="rId39"/>
    <p:sldId id="26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hawk" initials="oh" lastIdx="0" clrIdx="0">
    <p:extLst>
      <p:ext uri="{19B8F6BF-5375-455C-9EA6-DF929625EA0E}">
        <p15:presenceInfo xmlns:p15="http://schemas.microsoft.com/office/powerpoint/2012/main" userId="0671aea3e75c9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5714" autoAdjust="0"/>
  </p:normalViewPr>
  <p:slideViewPr>
    <p:cSldViewPr snapToGrid="0">
      <p:cViewPr varScale="1">
        <p:scale>
          <a:sx n="57" d="100"/>
          <a:sy n="57" d="100"/>
        </p:scale>
        <p:origin x="10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A43B9-B6A4-4A77-ACA1-87AA2A971D9E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046E7D55-3BDC-4032-B16E-FE3D7D202F2F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3600" dirty="0"/>
            <a:t>对象图</a:t>
          </a:r>
        </a:p>
      </dgm:t>
    </dgm:pt>
    <dgm:pt modelId="{E1E923C0-F1BE-405D-8EDD-3CA74A1C915F}" type="parTrans" cxnId="{ABCB22CF-3B51-40E8-BA28-57E6209987DB}">
      <dgm:prSet/>
      <dgm:spPr/>
      <dgm:t>
        <a:bodyPr/>
        <a:lstStyle/>
        <a:p>
          <a:endParaRPr lang="zh-CN" altLang="en-US" sz="1800"/>
        </a:p>
      </dgm:t>
    </dgm:pt>
    <dgm:pt modelId="{C6C841D5-3BF8-4BCE-BBA7-ECF786726F7B}" type="sibTrans" cxnId="{ABCB22CF-3B51-40E8-BA28-57E6209987DB}">
      <dgm:prSet custT="1"/>
      <dgm:spPr/>
      <dgm:t>
        <a:bodyPr/>
        <a:lstStyle/>
        <a:p>
          <a:endParaRPr lang="zh-CN" altLang="en-US" sz="3600"/>
        </a:p>
      </dgm:t>
    </dgm:pt>
    <dgm:pt modelId="{42A1DACD-D1FD-4F43-9D43-69FEF2875000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3600" dirty="0"/>
            <a:t>构件图</a:t>
          </a:r>
        </a:p>
      </dgm:t>
    </dgm:pt>
    <dgm:pt modelId="{429F3439-5F09-41B7-9D53-08DA43AE18FA}" type="parTrans" cxnId="{885FA41D-E91C-4892-9AF4-51E335423076}">
      <dgm:prSet/>
      <dgm:spPr/>
      <dgm:t>
        <a:bodyPr/>
        <a:lstStyle/>
        <a:p>
          <a:endParaRPr lang="zh-CN" altLang="en-US" sz="1800"/>
        </a:p>
      </dgm:t>
    </dgm:pt>
    <dgm:pt modelId="{1041197F-6DD2-4C75-AA36-D4C042764FA3}" type="sibTrans" cxnId="{885FA41D-E91C-4892-9AF4-51E335423076}">
      <dgm:prSet custT="1"/>
      <dgm:spPr/>
      <dgm:t>
        <a:bodyPr/>
        <a:lstStyle/>
        <a:p>
          <a:endParaRPr lang="zh-CN" altLang="en-US" sz="3600"/>
        </a:p>
      </dgm:t>
    </dgm:pt>
    <dgm:pt modelId="{EB9E6900-F13F-4B4D-973F-5C9B5D147F29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4000"/>
            <a:t>包图</a:t>
          </a:r>
        </a:p>
      </dgm:t>
    </dgm:pt>
    <dgm:pt modelId="{DD3BA287-2BAB-4E7A-B249-454D06628C30}" type="parTrans" cxnId="{93C44C93-CCE9-4259-BBDE-E0597831BC82}">
      <dgm:prSet/>
      <dgm:spPr/>
      <dgm:t>
        <a:bodyPr/>
        <a:lstStyle/>
        <a:p>
          <a:endParaRPr lang="zh-CN" altLang="en-US" sz="1800"/>
        </a:p>
      </dgm:t>
    </dgm:pt>
    <dgm:pt modelId="{E12BDD2C-ECAC-4058-8880-FF4BD7921530}" type="sibTrans" cxnId="{93C44C93-CCE9-4259-BBDE-E0597831BC82}">
      <dgm:prSet custT="1"/>
      <dgm:spPr/>
      <dgm:t>
        <a:bodyPr/>
        <a:lstStyle/>
        <a:p>
          <a:endParaRPr lang="zh-CN" altLang="en-US" sz="3600"/>
        </a:p>
      </dgm:t>
    </dgm:pt>
    <dgm:pt modelId="{FF5D911C-42AE-4578-BA36-F3CA6B76655D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3600"/>
            <a:t>参考资料</a:t>
          </a:r>
        </a:p>
      </dgm:t>
    </dgm:pt>
    <dgm:pt modelId="{4370D163-C596-44F2-8A27-969A263DBD00}" type="parTrans" cxnId="{95857BB4-AEBA-4C79-A348-32D7F4B47800}">
      <dgm:prSet/>
      <dgm:spPr/>
      <dgm:t>
        <a:bodyPr/>
        <a:lstStyle/>
        <a:p>
          <a:endParaRPr lang="zh-CN" altLang="en-US" sz="1800"/>
        </a:p>
      </dgm:t>
    </dgm:pt>
    <dgm:pt modelId="{FC2DA9E7-B3E6-42E4-BC4B-4FF9290189CC}" type="sibTrans" cxnId="{95857BB4-AEBA-4C79-A348-32D7F4B47800}">
      <dgm:prSet custT="1"/>
      <dgm:spPr/>
      <dgm:t>
        <a:bodyPr/>
        <a:lstStyle/>
        <a:p>
          <a:endParaRPr lang="zh-CN" altLang="en-US" sz="3600"/>
        </a:p>
      </dgm:t>
    </dgm:pt>
    <dgm:pt modelId="{87DE712D-F8DC-4FEA-93B2-7C6C9C7D4BFE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zh-CN" altLang="en-US" sz="3600" dirty="0"/>
            <a:t>小组分工</a:t>
          </a:r>
        </a:p>
      </dgm:t>
    </dgm:pt>
    <dgm:pt modelId="{23F29369-F663-48A1-AAC4-F1DB5E4B4252}" type="parTrans" cxnId="{CB9828B1-006A-42A9-AC28-67D9776665BE}">
      <dgm:prSet/>
      <dgm:spPr/>
      <dgm:t>
        <a:bodyPr/>
        <a:lstStyle/>
        <a:p>
          <a:endParaRPr lang="zh-CN" altLang="en-US" sz="1800"/>
        </a:p>
      </dgm:t>
    </dgm:pt>
    <dgm:pt modelId="{425E9EF3-42C8-4928-B1D4-3566FE616A94}" type="sibTrans" cxnId="{CB9828B1-006A-42A9-AC28-67D9776665BE}">
      <dgm:prSet custT="1"/>
      <dgm:spPr/>
      <dgm:t>
        <a:bodyPr/>
        <a:lstStyle/>
        <a:p>
          <a:endParaRPr lang="zh-CN" altLang="en-US" sz="3600"/>
        </a:p>
      </dgm:t>
    </dgm:pt>
    <dgm:pt modelId="{C28CD178-126B-4FFB-A6EB-DE18F8937BCB}" type="pres">
      <dgm:prSet presAssocID="{48AA43B9-B6A4-4A77-ACA1-87AA2A971D9E}" presName="linear" presStyleCnt="0">
        <dgm:presLayoutVars>
          <dgm:dir/>
          <dgm:animLvl val="lvl"/>
          <dgm:resizeHandles val="exact"/>
        </dgm:presLayoutVars>
      </dgm:prSet>
      <dgm:spPr/>
    </dgm:pt>
    <dgm:pt modelId="{28E86234-7F01-4C44-86CC-E67ECD47A7F1}" type="pres">
      <dgm:prSet presAssocID="{046E7D55-3BDC-4032-B16E-FE3D7D202F2F}" presName="parentLin" presStyleCnt="0"/>
      <dgm:spPr/>
    </dgm:pt>
    <dgm:pt modelId="{2171A206-6F5E-497B-9E24-A3F4D2D5AD6E}" type="pres">
      <dgm:prSet presAssocID="{046E7D55-3BDC-4032-B16E-FE3D7D202F2F}" presName="parentLeftMargin" presStyleLbl="node1" presStyleIdx="0" presStyleCnt="5"/>
      <dgm:spPr/>
    </dgm:pt>
    <dgm:pt modelId="{5FA64F8C-2DD7-41A8-9EC0-8C47CDDA3E10}" type="pres">
      <dgm:prSet presAssocID="{046E7D55-3BDC-4032-B16E-FE3D7D202F2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2EFF0E-9E35-4CD0-B621-D553F17DCC8E}" type="pres">
      <dgm:prSet presAssocID="{046E7D55-3BDC-4032-B16E-FE3D7D202F2F}" presName="negativeSpace" presStyleCnt="0"/>
      <dgm:spPr/>
    </dgm:pt>
    <dgm:pt modelId="{5DB3C37E-B778-46F7-9FEA-496811ED41CD}" type="pres">
      <dgm:prSet presAssocID="{046E7D55-3BDC-4032-B16E-FE3D7D202F2F}" presName="childText" presStyleLbl="conFgAcc1" presStyleIdx="0" presStyleCnt="5">
        <dgm:presLayoutVars>
          <dgm:bulletEnabled val="1"/>
        </dgm:presLayoutVars>
      </dgm:prSet>
      <dgm:spPr>
        <a:solidFill>
          <a:schemeClr val="tx1">
            <a:lumMod val="50000"/>
            <a:lumOff val="50000"/>
            <a:alpha val="90000"/>
          </a:schemeClr>
        </a:solidFill>
      </dgm:spPr>
    </dgm:pt>
    <dgm:pt modelId="{862E66D9-E768-4DD6-8608-0D719BD2D0D5}" type="pres">
      <dgm:prSet presAssocID="{C6C841D5-3BF8-4BCE-BBA7-ECF786726F7B}" presName="spaceBetweenRectangles" presStyleCnt="0"/>
      <dgm:spPr/>
    </dgm:pt>
    <dgm:pt modelId="{F2F23F02-F0C3-4CDF-8A6A-6767153629FE}" type="pres">
      <dgm:prSet presAssocID="{42A1DACD-D1FD-4F43-9D43-69FEF2875000}" presName="parentLin" presStyleCnt="0"/>
      <dgm:spPr/>
    </dgm:pt>
    <dgm:pt modelId="{A4DF3227-27AF-44CD-BEEC-05F39DA16644}" type="pres">
      <dgm:prSet presAssocID="{42A1DACD-D1FD-4F43-9D43-69FEF2875000}" presName="parentLeftMargin" presStyleLbl="node1" presStyleIdx="0" presStyleCnt="5"/>
      <dgm:spPr/>
    </dgm:pt>
    <dgm:pt modelId="{1C8ABB2B-D46A-4F41-9ADA-1B19D2FE488B}" type="pres">
      <dgm:prSet presAssocID="{42A1DACD-D1FD-4F43-9D43-69FEF28750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F4713F-207A-4626-80E2-F85805419CCB}" type="pres">
      <dgm:prSet presAssocID="{42A1DACD-D1FD-4F43-9D43-69FEF2875000}" presName="negativeSpace" presStyleCnt="0"/>
      <dgm:spPr/>
    </dgm:pt>
    <dgm:pt modelId="{8442B5BF-E5EF-45D0-ACBE-735C87052901}" type="pres">
      <dgm:prSet presAssocID="{42A1DACD-D1FD-4F43-9D43-69FEF2875000}" presName="childText" presStyleLbl="conFgAcc1" presStyleIdx="1" presStyleCnt="5">
        <dgm:presLayoutVars>
          <dgm:bulletEnabled val="1"/>
        </dgm:presLayoutVars>
      </dgm:prSet>
      <dgm:spPr>
        <a:solidFill>
          <a:schemeClr val="tx1">
            <a:lumMod val="65000"/>
            <a:lumOff val="35000"/>
            <a:alpha val="90000"/>
          </a:schemeClr>
        </a:solidFill>
      </dgm:spPr>
    </dgm:pt>
    <dgm:pt modelId="{5DA1A1ED-22AF-41F0-9D72-B24AA191356F}" type="pres">
      <dgm:prSet presAssocID="{1041197F-6DD2-4C75-AA36-D4C042764FA3}" presName="spaceBetweenRectangles" presStyleCnt="0"/>
      <dgm:spPr/>
    </dgm:pt>
    <dgm:pt modelId="{AF6DA72D-5D91-4953-A261-8576E7D8BD51}" type="pres">
      <dgm:prSet presAssocID="{EB9E6900-F13F-4B4D-973F-5C9B5D147F29}" presName="parentLin" presStyleCnt="0"/>
      <dgm:spPr/>
    </dgm:pt>
    <dgm:pt modelId="{9BCB266A-B377-407F-AD14-039D9F0AB1B4}" type="pres">
      <dgm:prSet presAssocID="{EB9E6900-F13F-4B4D-973F-5C9B5D147F29}" presName="parentLeftMargin" presStyleLbl="node1" presStyleIdx="1" presStyleCnt="5"/>
      <dgm:spPr/>
    </dgm:pt>
    <dgm:pt modelId="{19B6D7F1-157C-4AD8-AE9E-51D4785F8279}" type="pres">
      <dgm:prSet presAssocID="{EB9E6900-F13F-4B4D-973F-5C9B5D147F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7FA0A9-9B46-4FA8-B56F-876EB75A479B}" type="pres">
      <dgm:prSet presAssocID="{EB9E6900-F13F-4B4D-973F-5C9B5D147F29}" presName="negativeSpace" presStyleCnt="0"/>
      <dgm:spPr/>
    </dgm:pt>
    <dgm:pt modelId="{251EE21E-37BB-49DF-B9BD-9055DD0A49FE}" type="pres">
      <dgm:prSet presAssocID="{EB9E6900-F13F-4B4D-973F-5C9B5D147F29}" presName="childText" presStyleLbl="conFgAcc1" presStyleIdx="2" presStyleCnt="5">
        <dgm:presLayoutVars>
          <dgm:bulletEnabled val="1"/>
        </dgm:presLayoutVars>
      </dgm:prSet>
      <dgm:spPr>
        <a:solidFill>
          <a:schemeClr val="tx1">
            <a:lumMod val="75000"/>
            <a:lumOff val="25000"/>
            <a:alpha val="90000"/>
          </a:schemeClr>
        </a:solidFill>
      </dgm:spPr>
    </dgm:pt>
    <dgm:pt modelId="{0F0AFC71-36EE-4ACC-A195-C1DF27EA796A}" type="pres">
      <dgm:prSet presAssocID="{E12BDD2C-ECAC-4058-8880-FF4BD7921530}" presName="spaceBetweenRectangles" presStyleCnt="0"/>
      <dgm:spPr/>
    </dgm:pt>
    <dgm:pt modelId="{00ED2F84-5E33-40BA-B5A2-8507231FE240}" type="pres">
      <dgm:prSet presAssocID="{FF5D911C-42AE-4578-BA36-F3CA6B76655D}" presName="parentLin" presStyleCnt="0"/>
      <dgm:spPr/>
    </dgm:pt>
    <dgm:pt modelId="{5BA9C054-09F9-4797-8D7E-734C70B81860}" type="pres">
      <dgm:prSet presAssocID="{FF5D911C-42AE-4578-BA36-F3CA6B76655D}" presName="parentLeftMargin" presStyleLbl="node1" presStyleIdx="2" presStyleCnt="5"/>
      <dgm:spPr/>
    </dgm:pt>
    <dgm:pt modelId="{4330F79E-34E0-4546-AFF8-65C379B472B8}" type="pres">
      <dgm:prSet presAssocID="{FF5D911C-42AE-4578-BA36-F3CA6B76655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EE2306-2A8A-4530-8233-FBBF7010E2DA}" type="pres">
      <dgm:prSet presAssocID="{FF5D911C-42AE-4578-BA36-F3CA6B76655D}" presName="negativeSpace" presStyleCnt="0"/>
      <dgm:spPr/>
    </dgm:pt>
    <dgm:pt modelId="{515BB2EA-EF05-46D2-88D8-0F112518038C}" type="pres">
      <dgm:prSet presAssocID="{FF5D911C-42AE-4578-BA36-F3CA6B76655D}" presName="childText" presStyleLbl="conFgAcc1" presStyleIdx="3" presStyleCnt="5">
        <dgm:presLayoutVars>
          <dgm:bulletEnabled val="1"/>
        </dgm:presLayoutVars>
      </dgm:prSet>
      <dgm:spPr>
        <a:solidFill>
          <a:schemeClr val="tx1">
            <a:lumMod val="85000"/>
            <a:lumOff val="15000"/>
            <a:alpha val="90000"/>
          </a:schemeClr>
        </a:solidFill>
      </dgm:spPr>
    </dgm:pt>
    <dgm:pt modelId="{A5984281-AECB-41D5-916D-D5DFAE551D89}" type="pres">
      <dgm:prSet presAssocID="{FC2DA9E7-B3E6-42E4-BC4B-4FF9290189CC}" presName="spaceBetweenRectangles" presStyleCnt="0"/>
      <dgm:spPr/>
    </dgm:pt>
    <dgm:pt modelId="{77D7193E-3256-4AB0-8B1B-150EC66302A9}" type="pres">
      <dgm:prSet presAssocID="{87DE712D-F8DC-4FEA-93B2-7C6C9C7D4BFE}" presName="parentLin" presStyleCnt="0"/>
      <dgm:spPr/>
    </dgm:pt>
    <dgm:pt modelId="{0BB8789D-3967-4809-838E-06870278008F}" type="pres">
      <dgm:prSet presAssocID="{87DE712D-F8DC-4FEA-93B2-7C6C9C7D4BFE}" presName="parentLeftMargin" presStyleLbl="node1" presStyleIdx="3" presStyleCnt="5"/>
      <dgm:spPr/>
    </dgm:pt>
    <dgm:pt modelId="{38ED6DB0-F42E-4C5D-A9E6-0D2DB77434C9}" type="pres">
      <dgm:prSet presAssocID="{87DE712D-F8DC-4FEA-93B2-7C6C9C7D4BF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B780B1D-42BD-4C9F-BCA6-C0E84304EE34}" type="pres">
      <dgm:prSet presAssocID="{87DE712D-F8DC-4FEA-93B2-7C6C9C7D4BFE}" presName="negativeSpace" presStyleCnt="0"/>
      <dgm:spPr/>
    </dgm:pt>
    <dgm:pt modelId="{B4D1BC13-3819-4F3A-A11B-B680A36A7B4F}" type="pres">
      <dgm:prSet presAssocID="{87DE712D-F8DC-4FEA-93B2-7C6C9C7D4BFE}" presName="childText" presStyleLbl="conFgAcc1" presStyleIdx="4" presStyleCnt="5">
        <dgm:presLayoutVars>
          <dgm:bulletEnabled val="1"/>
        </dgm:presLayoutVars>
      </dgm:prSet>
      <dgm:spPr>
        <a:solidFill>
          <a:schemeClr val="tx1">
            <a:lumMod val="95000"/>
            <a:lumOff val="5000"/>
            <a:alpha val="90000"/>
          </a:schemeClr>
        </a:solidFill>
      </dgm:spPr>
    </dgm:pt>
  </dgm:ptLst>
  <dgm:cxnLst>
    <dgm:cxn modelId="{8815A808-42BD-4363-B2FD-ED6C6FFDBDCE}" type="presOf" srcId="{42A1DACD-D1FD-4F43-9D43-69FEF2875000}" destId="{1C8ABB2B-D46A-4F41-9ADA-1B19D2FE488B}" srcOrd="1" destOrd="0" presId="urn:microsoft.com/office/officeart/2005/8/layout/list1"/>
    <dgm:cxn modelId="{885FA41D-E91C-4892-9AF4-51E335423076}" srcId="{48AA43B9-B6A4-4A77-ACA1-87AA2A971D9E}" destId="{42A1DACD-D1FD-4F43-9D43-69FEF2875000}" srcOrd="1" destOrd="0" parTransId="{429F3439-5F09-41B7-9D53-08DA43AE18FA}" sibTransId="{1041197F-6DD2-4C75-AA36-D4C042764FA3}"/>
    <dgm:cxn modelId="{2C2E0533-7F20-4EE4-A390-BEAFBD5D701D}" type="presOf" srcId="{EB9E6900-F13F-4B4D-973F-5C9B5D147F29}" destId="{9BCB266A-B377-407F-AD14-039D9F0AB1B4}" srcOrd="0" destOrd="0" presId="urn:microsoft.com/office/officeart/2005/8/layout/list1"/>
    <dgm:cxn modelId="{1CB9FA74-10CE-4B72-BD67-8EF026010FEB}" type="presOf" srcId="{87DE712D-F8DC-4FEA-93B2-7C6C9C7D4BFE}" destId="{38ED6DB0-F42E-4C5D-A9E6-0D2DB77434C9}" srcOrd="1" destOrd="0" presId="urn:microsoft.com/office/officeart/2005/8/layout/list1"/>
    <dgm:cxn modelId="{92A40475-826D-4C0C-8F4C-43221E4409E2}" type="presOf" srcId="{046E7D55-3BDC-4032-B16E-FE3D7D202F2F}" destId="{2171A206-6F5E-497B-9E24-A3F4D2D5AD6E}" srcOrd="0" destOrd="0" presId="urn:microsoft.com/office/officeart/2005/8/layout/list1"/>
    <dgm:cxn modelId="{50713B8A-1384-443E-A679-23752B7EB796}" type="presOf" srcId="{FF5D911C-42AE-4578-BA36-F3CA6B76655D}" destId="{5BA9C054-09F9-4797-8D7E-734C70B81860}" srcOrd="0" destOrd="0" presId="urn:microsoft.com/office/officeart/2005/8/layout/list1"/>
    <dgm:cxn modelId="{DD511690-EB50-46A5-98AD-501A6F706121}" type="presOf" srcId="{FF5D911C-42AE-4578-BA36-F3CA6B76655D}" destId="{4330F79E-34E0-4546-AFF8-65C379B472B8}" srcOrd="1" destOrd="0" presId="urn:microsoft.com/office/officeart/2005/8/layout/list1"/>
    <dgm:cxn modelId="{93C44C93-CCE9-4259-BBDE-E0597831BC82}" srcId="{48AA43B9-B6A4-4A77-ACA1-87AA2A971D9E}" destId="{EB9E6900-F13F-4B4D-973F-5C9B5D147F29}" srcOrd="2" destOrd="0" parTransId="{DD3BA287-2BAB-4E7A-B249-454D06628C30}" sibTransId="{E12BDD2C-ECAC-4058-8880-FF4BD7921530}"/>
    <dgm:cxn modelId="{CB9828B1-006A-42A9-AC28-67D9776665BE}" srcId="{48AA43B9-B6A4-4A77-ACA1-87AA2A971D9E}" destId="{87DE712D-F8DC-4FEA-93B2-7C6C9C7D4BFE}" srcOrd="4" destOrd="0" parTransId="{23F29369-F663-48A1-AAC4-F1DB5E4B4252}" sibTransId="{425E9EF3-42C8-4928-B1D4-3566FE616A94}"/>
    <dgm:cxn modelId="{95857BB4-AEBA-4C79-A348-32D7F4B47800}" srcId="{48AA43B9-B6A4-4A77-ACA1-87AA2A971D9E}" destId="{FF5D911C-42AE-4578-BA36-F3CA6B76655D}" srcOrd="3" destOrd="0" parTransId="{4370D163-C596-44F2-8A27-969A263DBD00}" sibTransId="{FC2DA9E7-B3E6-42E4-BC4B-4FF9290189CC}"/>
    <dgm:cxn modelId="{078D2AB7-8B9F-4143-8BD1-D78E4F03F8F7}" type="presOf" srcId="{42A1DACD-D1FD-4F43-9D43-69FEF2875000}" destId="{A4DF3227-27AF-44CD-BEEC-05F39DA16644}" srcOrd="0" destOrd="0" presId="urn:microsoft.com/office/officeart/2005/8/layout/list1"/>
    <dgm:cxn modelId="{ABCB22CF-3B51-40E8-BA28-57E6209987DB}" srcId="{48AA43B9-B6A4-4A77-ACA1-87AA2A971D9E}" destId="{046E7D55-3BDC-4032-B16E-FE3D7D202F2F}" srcOrd="0" destOrd="0" parTransId="{E1E923C0-F1BE-405D-8EDD-3CA74A1C915F}" sibTransId="{C6C841D5-3BF8-4BCE-BBA7-ECF786726F7B}"/>
    <dgm:cxn modelId="{13BA3ECF-02C0-484B-A688-5713F90DB2C6}" type="presOf" srcId="{EB9E6900-F13F-4B4D-973F-5C9B5D147F29}" destId="{19B6D7F1-157C-4AD8-AE9E-51D4785F8279}" srcOrd="1" destOrd="0" presId="urn:microsoft.com/office/officeart/2005/8/layout/list1"/>
    <dgm:cxn modelId="{9DAB73D5-5431-4867-A441-48406DE89F73}" type="presOf" srcId="{48AA43B9-B6A4-4A77-ACA1-87AA2A971D9E}" destId="{C28CD178-126B-4FFB-A6EB-DE18F8937BCB}" srcOrd="0" destOrd="0" presId="urn:microsoft.com/office/officeart/2005/8/layout/list1"/>
    <dgm:cxn modelId="{BFA219D7-6E82-44A8-95A4-99F1FB42415D}" type="presOf" srcId="{87DE712D-F8DC-4FEA-93B2-7C6C9C7D4BFE}" destId="{0BB8789D-3967-4809-838E-06870278008F}" srcOrd="0" destOrd="0" presId="urn:microsoft.com/office/officeart/2005/8/layout/list1"/>
    <dgm:cxn modelId="{F1D9E2F8-6658-41C4-8D2B-770A90DC5E05}" type="presOf" srcId="{046E7D55-3BDC-4032-B16E-FE3D7D202F2F}" destId="{5FA64F8C-2DD7-41A8-9EC0-8C47CDDA3E10}" srcOrd="1" destOrd="0" presId="urn:microsoft.com/office/officeart/2005/8/layout/list1"/>
    <dgm:cxn modelId="{C2CF30EE-BAB6-45FB-80BE-86CA449268F6}" type="presParOf" srcId="{C28CD178-126B-4FFB-A6EB-DE18F8937BCB}" destId="{28E86234-7F01-4C44-86CC-E67ECD47A7F1}" srcOrd="0" destOrd="0" presId="urn:microsoft.com/office/officeart/2005/8/layout/list1"/>
    <dgm:cxn modelId="{690FD0F6-8A56-45C6-9F39-142D80AC29E2}" type="presParOf" srcId="{28E86234-7F01-4C44-86CC-E67ECD47A7F1}" destId="{2171A206-6F5E-497B-9E24-A3F4D2D5AD6E}" srcOrd="0" destOrd="0" presId="urn:microsoft.com/office/officeart/2005/8/layout/list1"/>
    <dgm:cxn modelId="{E9951CB1-4369-4549-9DC6-E4D61D56E843}" type="presParOf" srcId="{28E86234-7F01-4C44-86CC-E67ECD47A7F1}" destId="{5FA64F8C-2DD7-41A8-9EC0-8C47CDDA3E10}" srcOrd="1" destOrd="0" presId="urn:microsoft.com/office/officeart/2005/8/layout/list1"/>
    <dgm:cxn modelId="{41C49B84-0F67-4071-8E93-9B9EDA2F3FA0}" type="presParOf" srcId="{C28CD178-126B-4FFB-A6EB-DE18F8937BCB}" destId="{442EFF0E-9E35-4CD0-B621-D553F17DCC8E}" srcOrd="1" destOrd="0" presId="urn:microsoft.com/office/officeart/2005/8/layout/list1"/>
    <dgm:cxn modelId="{635384AE-38FB-4838-81A6-CCB615324378}" type="presParOf" srcId="{C28CD178-126B-4FFB-A6EB-DE18F8937BCB}" destId="{5DB3C37E-B778-46F7-9FEA-496811ED41CD}" srcOrd="2" destOrd="0" presId="urn:microsoft.com/office/officeart/2005/8/layout/list1"/>
    <dgm:cxn modelId="{E20CC31A-ACBD-431F-8BCC-EC21FE36150E}" type="presParOf" srcId="{C28CD178-126B-4FFB-A6EB-DE18F8937BCB}" destId="{862E66D9-E768-4DD6-8608-0D719BD2D0D5}" srcOrd="3" destOrd="0" presId="urn:microsoft.com/office/officeart/2005/8/layout/list1"/>
    <dgm:cxn modelId="{E0ABC409-F530-4F03-A4CC-7156667C6D5B}" type="presParOf" srcId="{C28CD178-126B-4FFB-A6EB-DE18F8937BCB}" destId="{F2F23F02-F0C3-4CDF-8A6A-6767153629FE}" srcOrd="4" destOrd="0" presId="urn:microsoft.com/office/officeart/2005/8/layout/list1"/>
    <dgm:cxn modelId="{21FE61AB-7E53-49EB-8BFA-B82B9B0283E3}" type="presParOf" srcId="{F2F23F02-F0C3-4CDF-8A6A-6767153629FE}" destId="{A4DF3227-27AF-44CD-BEEC-05F39DA16644}" srcOrd="0" destOrd="0" presId="urn:microsoft.com/office/officeart/2005/8/layout/list1"/>
    <dgm:cxn modelId="{133A2DF2-668C-4198-A73A-352128FA5EEC}" type="presParOf" srcId="{F2F23F02-F0C3-4CDF-8A6A-6767153629FE}" destId="{1C8ABB2B-D46A-4F41-9ADA-1B19D2FE488B}" srcOrd="1" destOrd="0" presId="urn:microsoft.com/office/officeart/2005/8/layout/list1"/>
    <dgm:cxn modelId="{AD49D8D9-0491-462B-9E23-53A7BE6D6AF1}" type="presParOf" srcId="{C28CD178-126B-4FFB-A6EB-DE18F8937BCB}" destId="{76F4713F-207A-4626-80E2-F85805419CCB}" srcOrd="5" destOrd="0" presId="urn:microsoft.com/office/officeart/2005/8/layout/list1"/>
    <dgm:cxn modelId="{9401A819-AEFB-4068-8D3D-8F3093C64962}" type="presParOf" srcId="{C28CD178-126B-4FFB-A6EB-DE18F8937BCB}" destId="{8442B5BF-E5EF-45D0-ACBE-735C87052901}" srcOrd="6" destOrd="0" presId="urn:microsoft.com/office/officeart/2005/8/layout/list1"/>
    <dgm:cxn modelId="{382A65E8-B7FF-49E6-9364-83C380D1A102}" type="presParOf" srcId="{C28CD178-126B-4FFB-A6EB-DE18F8937BCB}" destId="{5DA1A1ED-22AF-41F0-9D72-B24AA191356F}" srcOrd="7" destOrd="0" presId="urn:microsoft.com/office/officeart/2005/8/layout/list1"/>
    <dgm:cxn modelId="{62F67A12-5811-43A7-BE10-F221DBD8F38F}" type="presParOf" srcId="{C28CD178-126B-4FFB-A6EB-DE18F8937BCB}" destId="{AF6DA72D-5D91-4953-A261-8576E7D8BD51}" srcOrd="8" destOrd="0" presId="urn:microsoft.com/office/officeart/2005/8/layout/list1"/>
    <dgm:cxn modelId="{AA882A12-7C55-488A-B81B-4D9A606B48E7}" type="presParOf" srcId="{AF6DA72D-5D91-4953-A261-8576E7D8BD51}" destId="{9BCB266A-B377-407F-AD14-039D9F0AB1B4}" srcOrd="0" destOrd="0" presId="urn:microsoft.com/office/officeart/2005/8/layout/list1"/>
    <dgm:cxn modelId="{119A1F38-4951-4549-BE14-04E6D64E7EF1}" type="presParOf" srcId="{AF6DA72D-5D91-4953-A261-8576E7D8BD51}" destId="{19B6D7F1-157C-4AD8-AE9E-51D4785F8279}" srcOrd="1" destOrd="0" presId="urn:microsoft.com/office/officeart/2005/8/layout/list1"/>
    <dgm:cxn modelId="{D38DA85F-5279-473F-9891-DD5881BEBA83}" type="presParOf" srcId="{C28CD178-126B-4FFB-A6EB-DE18F8937BCB}" destId="{3D7FA0A9-9B46-4FA8-B56F-876EB75A479B}" srcOrd="9" destOrd="0" presId="urn:microsoft.com/office/officeart/2005/8/layout/list1"/>
    <dgm:cxn modelId="{A5376FF0-AD96-414E-BBA6-75003B46A840}" type="presParOf" srcId="{C28CD178-126B-4FFB-A6EB-DE18F8937BCB}" destId="{251EE21E-37BB-49DF-B9BD-9055DD0A49FE}" srcOrd="10" destOrd="0" presId="urn:microsoft.com/office/officeart/2005/8/layout/list1"/>
    <dgm:cxn modelId="{07754A7A-14EF-4140-96D8-4652B4831BDA}" type="presParOf" srcId="{C28CD178-126B-4FFB-A6EB-DE18F8937BCB}" destId="{0F0AFC71-36EE-4ACC-A195-C1DF27EA796A}" srcOrd="11" destOrd="0" presId="urn:microsoft.com/office/officeart/2005/8/layout/list1"/>
    <dgm:cxn modelId="{CB464B5B-E69F-4712-B98C-1A6C0605140D}" type="presParOf" srcId="{C28CD178-126B-4FFB-A6EB-DE18F8937BCB}" destId="{00ED2F84-5E33-40BA-B5A2-8507231FE240}" srcOrd="12" destOrd="0" presId="urn:microsoft.com/office/officeart/2005/8/layout/list1"/>
    <dgm:cxn modelId="{FEFA91A2-E999-49A8-8901-A35B2FB6BB14}" type="presParOf" srcId="{00ED2F84-5E33-40BA-B5A2-8507231FE240}" destId="{5BA9C054-09F9-4797-8D7E-734C70B81860}" srcOrd="0" destOrd="0" presId="urn:microsoft.com/office/officeart/2005/8/layout/list1"/>
    <dgm:cxn modelId="{973BAEEC-915B-4808-AF09-609E0DE0E808}" type="presParOf" srcId="{00ED2F84-5E33-40BA-B5A2-8507231FE240}" destId="{4330F79E-34E0-4546-AFF8-65C379B472B8}" srcOrd="1" destOrd="0" presId="urn:microsoft.com/office/officeart/2005/8/layout/list1"/>
    <dgm:cxn modelId="{0FD4D57F-C00C-44A0-9B35-241B9A06C899}" type="presParOf" srcId="{C28CD178-126B-4FFB-A6EB-DE18F8937BCB}" destId="{DCEE2306-2A8A-4530-8233-FBBF7010E2DA}" srcOrd="13" destOrd="0" presId="urn:microsoft.com/office/officeart/2005/8/layout/list1"/>
    <dgm:cxn modelId="{535BE67A-3077-4540-A85B-619C9995709C}" type="presParOf" srcId="{C28CD178-126B-4FFB-A6EB-DE18F8937BCB}" destId="{515BB2EA-EF05-46D2-88D8-0F112518038C}" srcOrd="14" destOrd="0" presId="urn:microsoft.com/office/officeart/2005/8/layout/list1"/>
    <dgm:cxn modelId="{7A3EFD80-0ED5-4102-A7F4-03B9863A3EFD}" type="presParOf" srcId="{C28CD178-126B-4FFB-A6EB-DE18F8937BCB}" destId="{A5984281-AECB-41D5-916D-D5DFAE551D89}" srcOrd="15" destOrd="0" presId="urn:microsoft.com/office/officeart/2005/8/layout/list1"/>
    <dgm:cxn modelId="{BBEC9C38-704B-412E-83FF-5AF34B305727}" type="presParOf" srcId="{C28CD178-126B-4FFB-A6EB-DE18F8937BCB}" destId="{77D7193E-3256-4AB0-8B1B-150EC66302A9}" srcOrd="16" destOrd="0" presId="urn:microsoft.com/office/officeart/2005/8/layout/list1"/>
    <dgm:cxn modelId="{68397859-A5D9-45B1-9E34-443B40E4F5F6}" type="presParOf" srcId="{77D7193E-3256-4AB0-8B1B-150EC66302A9}" destId="{0BB8789D-3967-4809-838E-06870278008F}" srcOrd="0" destOrd="0" presId="urn:microsoft.com/office/officeart/2005/8/layout/list1"/>
    <dgm:cxn modelId="{B60B7F70-EF32-4CC5-B6A6-A190E81A16F9}" type="presParOf" srcId="{77D7193E-3256-4AB0-8B1B-150EC66302A9}" destId="{38ED6DB0-F42E-4C5D-A9E6-0D2DB77434C9}" srcOrd="1" destOrd="0" presId="urn:microsoft.com/office/officeart/2005/8/layout/list1"/>
    <dgm:cxn modelId="{748DDF36-0B57-4C3D-96DA-980CE762A2C9}" type="presParOf" srcId="{C28CD178-126B-4FFB-A6EB-DE18F8937BCB}" destId="{6B780B1D-42BD-4C9F-BCA6-C0E84304EE34}" srcOrd="17" destOrd="0" presId="urn:microsoft.com/office/officeart/2005/8/layout/list1"/>
    <dgm:cxn modelId="{3A16F1D9-D98D-4C0F-8E54-21B5296E6789}" type="presParOf" srcId="{C28CD178-126B-4FFB-A6EB-DE18F8937BCB}" destId="{B4D1BC13-3819-4F3A-A11B-B680A36A7B4F}" srcOrd="18" destOrd="0" presId="urn:microsoft.com/office/officeart/2005/8/layout/lis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3C37E-B778-46F7-9FEA-496811ED41CD}">
      <dsp:nvSpPr>
        <dsp:cNvPr id="0" name=""/>
        <dsp:cNvSpPr/>
      </dsp:nvSpPr>
      <dsp:spPr>
        <a:xfrm>
          <a:off x="0" y="550800"/>
          <a:ext cx="8178122" cy="756000"/>
        </a:xfrm>
        <a:prstGeom prst="rect">
          <a:avLst/>
        </a:prstGeom>
        <a:solidFill>
          <a:schemeClr val="tx1">
            <a:lumMod val="50000"/>
            <a:lumOff val="50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64F8C-2DD7-41A8-9EC0-8C47CDDA3E10}">
      <dsp:nvSpPr>
        <dsp:cNvPr id="0" name=""/>
        <dsp:cNvSpPr/>
      </dsp:nvSpPr>
      <dsp:spPr>
        <a:xfrm>
          <a:off x="408906" y="108000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对象图</a:t>
          </a:r>
        </a:p>
      </dsp:txBody>
      <dsp:txXfrm>
        <a:off x="452137" y="151231"/>
        <a:ext cx="5638223" cy="799138"/>
      </dsp:txXfrm>
    </dsp:sp>
    <dsp:sp modelId="{8442B5BF-E5EF-45D0-ACBE-735C87052901}">
      <dsp:nvSpPr>
        <dsp:cNvPr id="0" name=""/>
        <dsp:cNvSpPr/>
      </dsp:nvSpPr>
      <dsp:spPr>
        <a:xfrm>
          <a:off x="0" y="1911600"/>
          <a:ext cx="8178122" cy="756000"/>
        </a:xfrm>
        <a:prstGeom prst="rect">
          <a:avLst/>
        </a:prstGeom>
        <a:solidFill>
          <a:schemeClr val="tx1">
            <a:lumMod val="65000"/>
            <a:lumOff val="35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ABB2B-D46A-4F41-9ADA-1B19D2FE488B}">
      <dsp:nvSpPr>
        <dsp:cNvPr id="0" name=""/>
        <dsp:cNvSpPr/>
      </dsp:nvSpPr>
      <dsp:spPr>
        <a:xfrm>
          <a:off x="408906" y="1468800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构件图</a:t>
          </a:r>
        </a:p>
      </dsp:txBody>
      <dsp:txXfrm>
        <a:off x="452137" y="1512031"/>
        <a:ext cx="5638223" cy="799138"/>
      </dsp:txXfrm>
    </dsp:sp>
    <dsp:sp modelId="{251EE21E-37BB-49DF-B9BD-9055DD0A49FE}">
      <dsp:nvSpPr>
        <dsp:cNvPr id="0" name=""/>
        <dsp:cNvSpPr/>
      </dsp:nvSpPr>
      <dsp:spPr>
        <a:xfrm>
          <a:off x="0" y="3272401"/>
          <a:ext cx="8178122" cy="756000"/>
        </a:xfrm>
        <a:prstGeom prst="rect">
          <a:avLst/>
        </a:prstGeom>
        <a:solidFill>
          <a:schemeClr val="tx1">
            <a:lumMod val="75000"/>
            <a:lumOff val="25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6D7F1-157C-4AD8-AE9E-51D4785F8279}">
      <dsp:nvSpPr>
        <dsp:cNvPr id="0" name=""/>
        <dsp:cNvSpPr/>
      </dsp:nvSpPr>
      <dsp:spPr>
        <a:xfrm>
          <a:off x="408906" y="2829600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/>
            <a:t>包图</a:t>
          </a:r>
        </a:p>
      </dsp:txBody>
      <dsp:txXfrm>
        <a:off x="452137" y="2872831"/>
        <a:ext cx="5638223" cy="799138"/>
      </dsp:txXfrm>
    </dsp:sp>
    <dsp:sp modelId="{515BB2EA-EF05-46D2-88D8-0F112518038C}">
      <dsp:nvSpPr>
        <dsp:cNvPr id="0" name=""/>
        <dsp:cNvSpPr/>
      </dsp:nvSpPr>
      <dsp:spPr>
        <a:xfrm>
          <a:off x="0" y="4633201"/>
          <a:ext cx="8178122" cy="756000"/>
        </a:xfrm>
        <a:prstGeom prst="rect">
          <a:avLst/>
        </a:prstGeom>
        <a:solidFill>
          <a:schemeClr val="tx1">
            <a:lumMod val="85000"/>
            <a:lumOff val="15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0F79E-34E0-4546-AFF8-65C379B472B8}">
      <dsp:nvSpPr>
        <dsp:cNvPr id="0" name=""/>
        <dsp:cNvSpPr/>
      </dsp:nvSpPr>
      <dsp:spPr>
        <a:xfrm>
          <a:off x="408906" y="4190401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/>
            <a:t>参考资料</a:t>
          </a:r>
        </a:p>
      </dsp:txBody>
      <dsp:txXfrm>
        <a:off x="452137" y="4233632"/>
        <a:ext cx="5638223" cy="799138"/>
      </dsp:txXfrm>
    </dsp:sp>
    <dsp:sp modelId="{B4D1BC13-3819-4F3A-A11B-B680A36A7B4F}">
      <dsp:nvSpPr>
        <dsp:cNvPr id="0" name=""/>
        <dsp:cNvSpPr/>
      </dsp:nvSpPr>
      <dsp:spPr>
        <a:xfrm>
          <a:off x="0" y="5994001"/>
          <a:ext cx="8178122" cy="756000"/>
        </a:xfrm>
        <a:prstGeom prst="rect">
          <a:avLst/>
        </a:prstGeom>
        <a:solidFill>
          <a:schemeClr val="tx1">
            <a:lumMod val="95000"/>
            <a:lumOff val="5000"/>
            <a:alpha val="9000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D6DB0-F42E-4C5D-A9E6-0D2DB77434C9}">
      <dsp:nvSpPr>
        <dsp:cNvPr id="0" name=""/>
        <dsp:cNvSpPr/>
      </dsp:nvSpPr>
      <dsp:spPr>
        <a:xfrm>
          <a:off x="408906" y="5551201"/>
          <a:ext cx="5724685" cy="88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379" tIns="0" rIns="216379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小组分工</a:t>
          </a:r>
        </a:p>
      </dsp:txBody>
      <dsp:txXfrm>
        <a:off x="452137" y="5594432"/>
        <a:ext cx="5638223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3FA3-BC42-4B40-8AB4-77606F11629A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83590-B37D-4A32-B18D-57A0F7069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链是关联的实例！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3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类图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对象图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类具有三个分栏：名称、属性和操作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对象只有两个分栏：名称和属性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在类的名称分栏中只有类名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对象的名称形式为“对象名：类名”，匿名对象的名称为“：类名”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类的属性分栏定义了所有属性的特征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对象则只定义了属性的当前值，以便于测试用例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类中列出了操作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对象图中不包括操作，因为对于属于同一个类的对象而言，其操作是相同的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类使用关联连接、关联使用名称、角色、多重性及约束等特征定义。类代表的是对对象的分类所以必须说明可以参与关联的对象的数目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zh-C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对象使用链连接，链拥有名称、角色，但是没有多重性。对象代表的是单独的实体，所有的链都是一对一的，因此不涉及多重性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9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对象名</a:t>
            </a:r>
            <a:endParaRPr lang="en-US" altLang="zh-CN" sz="1200" dirty="0"/>
          </a:p>
          <a:p>
            <a:r>
              <a:rPr lang="zh-CN" altLang="en-US" sz="1200" dirty="0"/>
              <a:t>属性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2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在</a:t>
            </a:r>
            <a:r>
              <a:rPr lang="en-US" altLang="zh-CN" sz="1200" dirty="0"/>
              <a:t>UML2.0</a:t>
            </a:r>
            <a:r>
              <a:rPr lang="zh-CN" altLang="en-US" sz="1200" dirty="0"/>
              <a:t>中，构件是一种类，因此构件具有</a:t>
            </a:r>
            <a:r>
              <a:rPr lang="zh-CN" altLang="en-US" sz="1200" dirty="0">
                <a:solidFill>
                  <a:srgbClr val="FF0000"/>
                </a:solidFill>
              </a:rPr>
              <a:t>属性、操作和可见性</a:t>
            </a:r>
            <a:r>
              <a:rPr lang="zh-CN" altLang="en-US" sz="1200" dirty="0"/>
              <a:t>。这些概念的含义与在类图中定义的是一样的，只是在这里把这些概念应用在构件上。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8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相同点：</a:t>
            </a:r>
            <a:endParaRPr lang="en-US" altLang="zh-CN" sz="1200" dirty="0"/>
          </a:p>
          <a:p>
            <a:r>
              <a:rPr lang="zh-CN" altLang="en-US" sz="1200" dirty="0"/>
              <a:t>都有名称</a:t>
            </a:r>
            <a:endParaRPr lang="en-US" altLang="zh-CN" sz="1200" dirty="0"/>
          </a:p>
          <a:p>
            <a:r>
              <a:rPr lang="zh-CN" altLang="en-US" sz="1200" dirty="0"/>
              <a:t>都可以实现一组接口</a:t>
            </a:r>
            <a:endParaRPr lang="en-US" altLang="zh-CN" sz="1200" dirty="0"/>
          </a:p>
          <a:p>
            <a:r>
              <a:rPr lang="zh-CN" altLang="en-US" sz="1200" dirty="0"/>
              <a:t>都可以参与依赖、泛化和关联关系</a:t>
            </a:r>
            <a:endParaRPr lang="en-US" altLang="zh-CN" sz="1200" dirty="0"/>
          </a:p>
          <a:p>
            <a:r>
              <a:rPr lang="zh-CN" altLang="en-US" sz="1200" dirty="0"/>
              <a:t>都可以被嵌套</a:t>
            </a:r>
            <a:endParaRPr lang="en-US" altLang="zh-CN" sz="1200" dirty="0"/>
          </a:p>
          <a:p>
            <a:r>
              <a:rPr lang="zh-CN" altLang="en-US" sz="1200" dirty="0"/>
              <a:t>都可以有实例</a:t>
            </a:r>
            <a:endParaRPr lang="en-US" altLang="zh-CN" sz="1200" dirty="0"/>
          </a:p>
          <a:p>
            <a:r>
              <a:rPr lang="zh-CN" altLang="en-US" sz="1200" dirty="0"/>
              <a:t>都可以参与交互</a:t>
            </a:r>
            <a:endParaRPr lang="en-US" altLang="zh-CN" sz="1200" dirty="0"/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物理抽象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物理模块</a:t>
            </a:r>
          </a:p>
          <a:p>
            <a:pPr rtl="0" eaLnBrk="1" fontAlgn="auto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组件的服务一般只能通过组件的接口来访问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逻辑抽象</a:t>
            </a:r>
          </a:p>
          <a:p>
            <a:pPr rtl="0" eaLnBrk="1" fontAlgn="t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逻辑模块</a:t>
            </a:r>
          </a:p>
          <a:p>
            <a:pPr rtl="0" eaLnBrk="1" fontAlgn="auto" latinLnBrk="0" hangingPunct="1"/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拥有属性和操作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4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组件</a:t>
            </a:r>
            <a:endParaRPr lang="en-US" altLang="zh-CN" sz="1200" dirty="0"/>
          </a:p>
          <a:p>
            <a:r>
              <a:rPr lang="zh-CN" altLang="en-US" sz="1200" dirty="0"/>
              <a:t>接口</a:t>
            </a:r>
          </a:p>
          <a:p>
            <a:r>
              <a:rPr lang="zh-CN" altLang="en-US" sz="1200" dirty="0"/>
              <a:t>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8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包间的传递性是指：如果包</a:t>
            </a:r>
            <a:r>
              <a:rPr lang="en-US" altLang="zh-CN" sz="1200" dirty="0"/>
              <a:t>X</a:t>
            </a:r>
            <a:r>
              <a:rPr lang="zh-CN" altLang="en-US" sz="1200" dirty="0"/>
              <a:t>与包</a:t>
            </a:r>
            <a:r>
              <a:rPr lang="en-US" altLang="zh-CN" sz="1200" dirty="0"/>
              <a:t>Y</a:t>
            </a:r>
            <a:r>
              <a:rPr lang="zh-CN" altLang="en-US" sz="1200" dirty="0"/>
              <a:t>存在关系，包</a:t>
            </a:r>
            <a:r>
              <a:rPr lang="en-US" altLang="zh-CN" sz="1200" dirty="0"/>
              <a:t>Y</a:t>
            </a:r>
            <a:r>
              <a:rPr lang="zh-CN" altLang="en-US" sz="1200" dirty="0"/>
              <a:t>与包</a:t>
            </a:r>
            <a:r>
              <a:rPr lang="en-US" altLang="zh-CN" sz="1200" dirty="0"/>
              <a:t>Z</a:t>
            </a:r>
            <a:r>
              <a:rPr lang="zh-CN" altLang="en-US" sz="1200" dirty="0"/>
              <a:t>存在关系，那么包</a:t>
            </a:r>
            <a:r>
              <a:rPr lang="en-US" altLang="zh-CN" sz="1200" dirty="0"/>
              <a:t>X</a:t>
            </a:r>
            <a:r>
              <a:rPr lang="zh-CN" altLang="en-US" sz="1200" dirty="0"/>
              <a:t>与包</a:t>
            </a:r>
            <a:r>
              <a:rPr lang="en-US" altLang="zh-CN" sz="1200" dirty="0"/>
              <a:t>Z</a:t>
            </a:r>
            <a:r>
              <a:rPr lang="zh-CN" altLang="en-US" sz="1200" dirty="0"/>
              <a:t>也存在关系。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26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组件视图被称为物理视图</a:t>
            </a:r>
            <a:endParaRPr lang="en-US" altLang="zh-CN" dirty="0"/>
          </a:p>
          <a:p>
            <a:r>
              <a:rPr lang="zh-CN" altLang="en-US" dirty="0"/>
              <a:t>开发视图被称为逻辑视图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99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引入关系</a:t>
            </a:r>
            <a:endParaRPr lang="en-US" altLang="zh-CN" sz="1200" dirty="0"/>
          </a:p>
          <a:p>
            <a:r>
              <a:rPr lang="zh-CN" altLang="en-US" sz="1200" dirty="0"/>
              <a:t>泛化关系</a:t>
            </a:r>
            <a:endParaRPr lang="en-US" altLang="zh-CN" sz="1200" dirty="0"/>
          </a:p>
          <a:p>
            <a:r>
              <a:rPr lang="zh-CN" altLang="en-US" sz="1200" dirty="0"/>
              <a:t>嵌套关系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83590-B37D-4A32-B18D-57A0F706994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7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ECEC-7D1F-429C-B8C1-CB2DCBBF3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29161"/>
            <a:ext cx="8689976" cy="1880837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dirty="0"/>
              <a:t>UML</a:t>
            </a:r>
            <a:r>
              <a:rPr lang="zh-CN" altLang="en-US" sz="6000" dirty="0"/>
              <a:t>基础</a:t>
            </a:r>
            <a:r>
              <a:rPr lang="en-US" altLang="zh-CN" sz="6000" dirty="0"/>
              <a:t>III</a:t>
            </a:r>
            <a:r>
              <a:rPr lang="zh-CN" altLang="en-US" sz="6000" dirty="0"/>
              <a:t>：对象图、</a:t>
            </a:r>
            <a:br>
              <a:rPr lang="en-US" altLang="zh-CN" sz="6000" dirty="0"/>
            </a:br>
            <a:r>
              <a:rPr lang="zh-CN" altLang="en-US" sz="6000" dirty="0"/>
              <a:t>构件图、包图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C25C53-C827-4AE1-97A4-C71F3BA58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400" dirty="0">
              <a:solidFill>
                <a:schemeClr val="tx1"/>
              </a:solidFill>
            </a:endParaRPr>
          </a:p>
          <a:p>
            <a:pPr algn="r"/>
            <a:r>
              <a:rPr lang="en-US" altLang="zh-CN" sz="2400" dirty="0">
                <a:solidFill>
                  <a:schemeClr val="tx1"/>
                </a:solidFill>
              </a:rPr>
              <a:t>G17</a:t>
            </a:r>
            <a:r>
              <a:rPr lang="zh-CN" altLang="en-US" sz="2400" dirty="0">
                <a:solidFill>
                  <a:schemeClr val="tx1"/>
                </a:solidFill>
              </a:rPr>
              <a:t>小组：童欣 吴自强 陈婧唯 陈雅菁 刘震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A49DE3-BA57-4495-97BB-1B8DB6BC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75" y="0"/>
            <a:ext cx="2486025" cy="21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AC50FD-D4BB-4938-A882-778CE7C383A3}"/>
              </a:ext>
            </a:extLst>
          </p:cNvPr>
          <p:cNvSpPr txBox="1"/>
          <p:nvPr/>
        </p:nvSpPr>
        <p:spPr>
          <a:xfrm>
            <a:off x="1684421" y="1042737"/>
            <a:ext cx="63526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问题一：</a:t>
            </a:r>
            <a:endParaRPr lang="en-US" altLang="zh-CN" sz="5400" dirty="0"/>
          </a:p>
          <a:p>
            <a:r>
              <a:rPr lang="zh-CN" altLang="en-US" sz="4400" dirty="0"/>
              <a:t>对象图所包含的内容是？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64B19-867C-4750-B4E0-1E7F39336E9C}"/>
              </a:ext>
            </a:extLst>
          </p:cNvPr>
          <p:cNvSpPr txBox="1"/>
          <p:nvPr/>
        </p:nvSpPr>
        <p:spPr>
          <a:xfrm>
            <a:off x="1684421" y="3347987"/>
            <a:ext cx="6352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对象名</a:t>
            </a:r>
            <a:endParaRPr lang="en-US" altLang="zh-CN" sz="4000" dirty="0"/>
          </a:p>
          <a:p>
            <a:r>
              <a:rPr lang="zh-CN" altLang="en-US" sz="4000" dirty="0"/>
              <a:t>属性</a:t>
            </a:r>
            <a:endParaRPr lang="en-US" altLang="zh-CN" sz="4000" dirty="0"/>
          </a:p>
          <a:p>
            <a:r>
              <a:rPr lang="zh-CN" altLang="en-US" sz="4000" dirty="0"/>
              <a:t>链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82138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93C720-BAE2-4A39-9751-F1518A80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1B7961-B8F2-4DF3-8A5C-FECC83259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200506-6F68-497A-8BF1-03E63E8C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4FE5143-F0B2-4510-86FD-EBD0DEA9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771825"/>
            <a:ext cx="8689976" cy="184438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构件图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0C739E-344C-45ED-B321-957FFBB02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99E10D-E5EA-4427-B5BF-FBCA3868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935FD9-9DF6-4DCA-9E6A-82F00F5B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60639"/>
            <a:ext cx="12188952" cy="1597361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889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314B41-3C77-4A52-952A-BE3EF4366AC8}"/>
              </a:ext>
            </a:extLst>
          </p:cNvPr>
          <p:cNvSpPr/>
          <p:nvPr/>
        </p:nvSpPr>
        <p:spPr>
          <a:xfrm>
            <a:off x="477105" y="1314463"/>
            <a:ext cx="11237787" cy="4973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60"/>
              </a:spcAft>
            </a:pPr>
            <a:r>
              <a:rPr lang="zh-CN" altLang="en-US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构件</a:t>
            </a:r>
            <a:r>
              <a:rPr lang="zh-CN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图</a:t>
            </a:r>
            <a:r>
              <a:rPr lang="en-US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(Component Diagram)</a:t>
            </a:r>
            <a:r>
              <a:rPr lang="zh-CN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又称为</a:t>
            </a:r>
            <a:r>
              <a:rPr lang="zh-CN" altLang="en-US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件图，他描述的是</a:t>
            </a:r>
            <a:r>
              <a:rPr lang="zh-CN" altLang="en-US" sz="3200" dirty="0">
                <a:solidFill>
                  <a:srgbClr val="FF0000"/>
                </a:solidFill>
              </a:rPr>
              <a:t>软件组件和组件之间的组织和依赖关系</a:t>
            </a:r>
            <a:r>
              <a:rPr lang="zh-CN" altLang="zh-CN" sz="3200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3200" dirty="0">
              <a:solidFill>
                <a:srgbClr val="4F4F4F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构件图的组成元素包括</a:t>
            </a:r>
            <a:endParaRPr lang="en-US" altLang="zh-CN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组件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GB" altLang="zh-CN" sz="3200" dirty="0">
                <a:latin typeface="+mj-ea"/>
                <a:ea typeface="+mj-ea"/>
                <a:cs typeface="Times New Roman" panose="02020603050405020304" pitchFamily="18" charset="0"/>
              </a:rPr>
              <a:t>Component</a:t>
            </a:r>
            <a:r>
              <a:rPr lang="zh-CN" altLang="en-GB" sz="32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接口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GB" altLang="zh-CN" sz="3200" dirty="0">
                <a:latin typeface="+mj-ea"/>
                <a:ea typeface="+mj-ea"/>
                <a:cs typeface="Times New Roman" panose="02020603050405020304" pitchFamily="18" charset="0"/>
              </a:rPr>
              <a:t>Interface</a:t>
            </a:r>
            <a:r>
              <a:rPr lang="zh-CN" altLang="en-GB" sz="32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关系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GB" altLang="zh-CN" sz="3200" dirty="0">
                <a:latin typeface="+mj-ea"/>
                <a:ea typeface="+mj-ea"/>
                <a:cs typeface="Times New Roman" panose="02020603050405020304" pitchFamily="18" charset="0"/>
              </a:rPr>
              <a:t>Relationship</a:t>
            </a:r>
            <a:r>
              <a:rPr lang="zh-CN" altLang="en-GB" sz="32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spcAft>
                <a:spcPts val="1260"/>
              </a:spcAft>
            </a:pPr>
            <a:endParaRPr lang="en-US" altLang="zh-CN" sz="2800" kern="100" dirty="0">
              <a:solidFill>
                <a:srgbClr val="333333"/>
              </a:solidFill>
              <a:latin typeface="+mj-ea"/>
              <a:ea typeface="+mj-ea"/>
              <a:cs typeface="Symbol" panose="05050102010706020507" pitchFamily="18" charset="2"/>
            </a:endParaRPr>
          </a:p>
          <a:p>
            <a:pPr lvl="0" algn="just">
              <a:spcBef>
                <a:spcPts val="525"/>
              </a:spcBef>
              <a:spcAft>
                <a:spcPts val="525"/>
              </a:spcAft>
              <a:buSzPts val="1000"/>
              <a:tabLst>
                <a:tab pos="457200" algn="l"/>
              </a:tabLst>
            </a:pP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Symbol" panose="05050102010706020507" pitchFamily="18" charset="2"/>
              </a:rPr>
              <a:t>在面向对象系统的物理方面进行建模要用到两种图：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Symbol" panose="05050102010706020507" pitchFamily="18" charset="2"/>
              </a:rPr>
              <a:t>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Symbol" panose="05050102010706020507" pitchFamily="18" charset="2"/>
              </a:rPr>
              <a:t>件图和配置图。</a:t>
            </a:r>
            <a:endParaRPr lang="zh-CN" altLang="zh-CN" sz="4000" kern="100" dirty="0">
              <a:latin typeface="+mj-ea"/>
              <a:ea typeface="+mj-ea"/>
              <a:cs typeface="Symbol" panose="05050102010706020507" pitchFamily="18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73DE0D-8093-45B2-816A-1D2F67EE3C15}"/>
              </a:ext>
            </a:extLst>
          </p:cNvPr>
          <p:cNvSpPr txBox="1"/>
          <p:nvPr/>
        </p:nvSpPr>
        <p:spPr>
          <a:xfrm>
            <a:off x="2534650" y="477139"/>
            <a:ext cx="356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一、构件图简介：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60DBBA-FDEE-4B39-870E-BBD02290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366" y="2971905"/>
            <a:ext cx="5323404" cy="19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E87C4DE-632C-45CA-8E59-BAF8C0F73EC6}"/>
              </a:ext>
            </a:extLst>
          </p:cNvPr>
          <p:cNvSpPr/>
          <p:nvPr/>
        </p:nvSpPr>
        <p:spPr>
          <a:xfrm>
            <a:off x="1556084" y="1633583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构件图有利于：</a:t>
            </a:r>
          </a:p>
          <a:p>
            <a:r>
              <a:rPr lang="en-US" altLang="zh-CN" sz="3600" dirty="0"/>
              <a:t>1</a:t>
            </a:r>
            <a:r>
              <a:rPr lang="zh-CN" altLang="en-US" sz="3600" dirty="0"/>
              <a:t>、帮助客户理解最终的系统结构。</a:t>
            </a:r>
          </a:p>
          <a:p>
            <a:r>
              <a:rPr lang="en-US" altLang="zh-CN" sz="3600" dirty="0"/>
              <a:t>2</a:t>
            </a:r>
            <a:r>
              <a:rPr lang="zh-CN" altLang="en-US" sz="3600" dirty="0"/>
              <a:t>、使开发工作有一个明确的目标。</a:t>
            </a:r>
          </a:p>
          <a:p>
            <a:r>
              <a:rPr lang="en-US" altLang="zh-CN" sz="3600" dirty="0"/>
              <a:t>3</a:t>
            </a:r>
            <a:r>
              <a:rPr lang="zh-CN" altLang="en-US" sz="3600" dirty="0"/>
              <a:t>、帮助开发组的其他人员理解系统。</a:t>
            </a:r>
          </a:p>
          <a:p>
            <a:r>
              <a:rPr lang="en-US" altLang="zh-CN" sz="3600" dirty="0"/>
              <a:t>4</a:t>
            </a:r>
            <a:r>
              <a:rPr lang="zh-CN" altLang="en-US" sz="3600" dirty="0"/>
              <a:t>、复用软件组件。</a:t>
            </a:r>
          </a:p>
        </p:txBody>
      </p:sp>
    </p:spTree>
    <p:extLst>
      <p:ext uri="{BB962C8B-B14F-4D97-AF65-F5344CB8AC3E}">
        <p14:creationId xmlns:p14="http://schemas.microsoft.com/office/powerpoint/2010/main" val="336340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04E366-6412-4922-B47A-845B9CDF35BB}"/>
              </a:ext>
            </a:extLst>
          </p:cNvPr>
          <p:cNvSpPr txBox="1"/>
          <p:nvPr/>
        </p:nvSpPr>
        <p:spPr>
          <a:xfrm>
            <a:off x="1925052" y="818147"/>
            <a:ext cx="481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二、包含的元素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990B58-A384-48A4-8C59-7839E74017E0}"/>
              </a:ext>
            </a:extLst>
          </p:cNvPr>
          <p:cNvSpPr txBox="1"/>
          <p:nvPr/>
        </p:nvSpPr>
        <p:spPr>
          <a:xfrm>
            <a:off x="866274" y="1684421"/>
            <a:ext cx="1029903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、组件</a:t>
            </a:r>
            <a:endParaRPr lang="en-US" altLang="zh-CN" sz="3200" dirty="0"/>
          </a:p>
          <a:p>
            <a:r>
              <a:rPr lang="en-US" altLang="zh-CN" sz="3200" dirty="0"/>
              <a:t>•	</a:t>
            </a:r>
            <a:r>
              <a:rPr lang="zh-CN" altLang="en-US" sz="3200" dirty="0"/>
              <a:t>组件是定义了</a:t>
            </a:r>
            <a:r>
              <a:rPr lang="zh-CN" altLang="en-US" sz="3200" dirty="0">
                <a:solidFill>
                  <a:srgbClr val="FF0000"/>
                </a:solidFill>
              </a:rPr>
              <a:t>良好接口的物理实现单元</a:t>
            </a:r>
            <a:r>
              <a:rPr lang="zh-CN" altLang="en-US" sz="3200" dirty="0"/>
              <a:t>，是系统中</a:t>
            </a:r>
            <a:r>
              <a:rPr lang="zh-CN" altLang="en-US" sz="3200" dirty="0">
                <a:solidFill>
                  <a:srgbClr val="FF0000"/>
                </a:solidFill>
              </a:rPr>
              <a:t>可替换的物理部件</a:t>
            </a:r>
            <a:r>
              <a:rPr lang="zh-CN" altLang="en-US" sz="3200" dirty="0"/>
              <a:t>。</a:t>
            </a:r>
          </a:p>
          <a:p>
            <a:r>
              <a:rPr lang="en-US" altLang="zh-CN" sz="3200" dirty="0"/>
              <a:t>•	</a:t>
            </a:r>
            <a:r>
              <a:rPr lang="zh-CN" altLang="en-US" sz="3200" dirty="0"/>
              <a:t>组件代表系统的</a:t>
            </a:r>
            <a:r>
              <a:rPr lang="zh-CN" altLang="en-US" sz="3200" dirty="0">
                <a:solidFill>
                  <a:srgbClr val="FF0000"/>
                </a:solidFill>
              </a:rPr>
              <a:t>一个物理实现块</a:t>
            </a:r>
            <a:r>
              <a:rPr lang="zh-CN" altLang="en-US" sz="3200" dirty="0"/>
              <a:t>，代表逻辑模型元素如类、接口、协同等的物理打包。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以下内容都可以认为是一个组件：程序源代码、子系统、动态链接库等。</a:t>
            </a:r>
          </a:p>
          <a:p>
            <a:r>
              <a:rPr lang="en-US" altLang="zh-CN" sz="3200" dirty="0"/>
              <a:t>•	</a:t>
            </a:r>
            <a:r>
              <a:rPr lang="zh-CN" altLang="en-US" sz="3200" dirty="0"/>
              <a:t>组件通过它的</a:t>
            </a:r>
            <a:r>
              <a:rPr lang="zh-CN" altLang="en-US" sz="3200" dirty="0">
                <a:solidFill>
                  <a:srgbClr val="FF0000"/>
                </a:solidFill>
              </a:rPr>
              <a:t>提供接口和请求接口</a:t>
            </a:r>
            <a:r>
              <a:rPr lang="zh-CN" altLang="en-US" sz="3200" dirty="0"/>
              <a:t>展现行为。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68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148113D-04F9-49E7-B783-3CD0D0D1C1B3}"/>
              </a:ext>
            </a:extLst>
          </p:cNvPr>
          <p:cNvSpPr/>
          <p:nvPr/>
        </p:nvSpPr>
        <p:spPr>
          <a:xfrm>
            <a:off x="1058779" y="824368"/>
            <a:ext cx="100744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组件的命名：</a:t>
            </a:r>
          </a:p>
          <a:p>
            <a:r>
              <a:rPr lang="zh-CN" altLang="en-US" sz="3200" dirty="0"/>
              <a:t>  组件的名称有两种：</a:t>
            </a:r>
            <a:r>
              <a:rPr lang="zh-CN" altLang="en-US" sz="3200" dirty="0">
                <a:solidFill>
                  <a:srgbClr val="FF0000"/>
                </a:solidFill>
              </a:rPr>
              <a:t>简单名和路径名</a:t>
            </a:r>
            <a:r>
              <a:rPr lang="zh-CN" altLang="en-US" sz="3200" dirty="0"/>
              <a:t>。并依据目标操作系统可以添加相应的扩展名，例如</a:t>
            </a:r>
            <a:r>
              <a:rPr lang="en-US" altLang="zh-CN" sz="3200" dirty="0"/>
              <a:t>java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dll</a:t>
            </a:r>
            <a:r>
              <a:rPr lang="zh-CN" altLang="en-US" sz="3200" dirty="0"/>
              <a:t>。</a:t>
            </a:r>
          </a:p>
          <a:p>
            <a:endParaRPr lang="en-US" altLang="zh-CN" sz="3200" dirty="0"/>
          </a:p>
          <a:p>
            <a:r>
              <a:rPr lang="zh-CN" altLang="en-US" sz="3200" dirty="0"/>
              <a:t>表示方式：组件用</a:t>
            </a:r>
            <a:r>
              <a:rPr lang="zh-CN" altLang="en-US" sz="3200" dirty="0">
                <a:solidFill>
                  <a:srgbClr val="FF0000"/>
                </a:solidFill>
              </a:rPr>
              <a:t>一个左侧带有突出两个小矩形</a:t>
            </a:r>
            <a:r>
              <a:rPr lang="zh-CN" altLang="en-US" sz="3200" dirty="0"/>
              <a:t>的矩形来表示。</a:t>
            </a: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8C7F8B8F-0DBF-431F-9274-085665409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0875" y="4398590"/>
            <a:ext cx="3910515" cy="163504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4161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A2DE2C-F4CA-45B8-ACDD-4AF521EA1507}"/>
              </a:ext>
            </a:extLst>
          </p:cNvPr>
          <p:cNvSpPr/>
          <p:nvPr/>
        </p:nvSpPr>
        <p:spPr>
          <a:xfrm>
            <a:off x="1074821" y="175343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UML2.0</a:t>
            </a:r>
            <a:r>
              <a:rPr lang="zh-CN" altLang="en-US" sz="3200" dirty="0"/>
              <a:t>中表示方式：组件用</a:t>
            </a:r>
            <a:r>
              <a:rPr lang="zh-CN" altLang="en-US" sz="3200" dirty="0">
                <a:solidFill>
                  <a:srgbClr val="FF0000"/>
                </a:solidFill>
              </a:rPr>
              <a:t>加构造型</a:t>
            </a:r>
            <a:r>
              <a:rPr lang="en-US" altLang="zh-CN" sz="3200" dirty="0">
                <a:solidFill>
                  <a:srgbClr val="FF0000"/>
                </a:solidFill>
              </a:rPr>
              <a:t>《component》</a:t>
            </a:r>
            <a:r>
              <a:rPr lang="zh-CN" altLang="en-US" sz="3200" dirty="0">
                <a:solidFill>
                  <a:srgbClr val="FF0000"/>
                </a:solidFill>
              </a:rPr>
              <a:t>的矩形框来表示</a:t>
            </a:r>
            <a:r>
              <a:rPr lang="zh-CN" altLang="en-US" sz="3200" dirty="0"/>
              <a:t>，左上角添加以前的构件符号，如果没有组件细节可在中央直接写上名字。</a:t>
            </a:r>
          </a:p>
          <a:p>
            <a:r>
              <a:rPr lang="zh-CN" altLang="en-US" sz="3200" dirty="0"/>
              <a:t>（构造型表示法和小图标表示法可以二选一）</a:t>
            </a:r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BB884257-D835-4959-BB82-76CE7C38B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968" y="2474912"/>
            <a:ext cx="1905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CDBA17-6F34-41E4-AF8E-F10BDEC5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68" y="2474912"/>
            <a:ext cx="1905000" cy="9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7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58ADAC-BEFB-4DB0-938C-DF4386181613}"/>
              </a:ext>
            </a:extLst>
          </p:cNvPr>
          <p:cNvSpPr/>
          <p:nvPr/>
        </p:nvSpPr>
        <p:spPr>
          <a:xfrm>
            <a:off x="577515" y="1205729"/>
            <a:ext cx="10603832" cy="414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60"/>
              </a:spcAft>
            </a:pPr>
            <a:r>
              <a:rPr lang="zh-CN" altLang="en-US" sz="3600" b="1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3600" b="1" dirty="0">
                <a:solidFill>
                  <a:srgbClr val="4F4F4F"/>
                </a:solidFill>
                <a:latin typeface="+mj-ea"/>
                <a:ea typeface="+mj-ea"/>
                <a:cs typeface="Times New Roman" panose="02020603050405020304" pitchFamily="18" charset="0"/>
              </a:rPr>
              <a:t>件的种类</a:t>
            </a:r>
            <a:endParaRPr lang="zh-CN" altLang="zh-CN" sz="4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algn="just">
              <a:spcBef>
                <a:spcPts val="525"/>
              </a:spcBef>
              <a:spcAft>
                <a:spcPts val="525"/>
              </a:spcAft>
              <a:buSzPts val="1200"/>
              <a:tabLst>
                <a:tab pos="457200" algn="l"/>
              </a:tabLst>
            </a:pP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配置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件（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Deployment Component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）：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运行系统需要配置的</a:t>
            </a:r>
            <a:r>
              <a:rPr lang="zh-CN" altLang="en-US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构件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，是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形成可执行文件的基础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操作系统、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JAVA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虚拟机、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DBMS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；</a:t>
            </a:r>
            <a:endParaRPr lang="zh-CN" altLang="zh-CN" sz="40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algn="just">
              <a:spcBef>
                <a:spcPts val="525"/>
              </a:spcBef>
              <a:spcAft>
                <a:spcPts val="525"/>
              </a:spcAft>
              <a:buSzPts val="1200"/>
              <a:tabLst>
                <a:tab pos="457200" algn="l"/>
              </a:tabLst>
            </a:pP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工作产品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件（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Work Product Component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）：包括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模型、源代码和用于创建配置</a:t>
            </a:r>
            <a:r>
              <a:rPr lang="zh-CN" altLang="en-US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构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件的数据文件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，它们是配置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件的来源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—UML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图、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java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类和数据库表；</a:t>
            </a:r>
            <a:endParaRPr lang="zh-CN" altLang="zh-CN" sz="40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algn="just">
              <a:spcBef>
                <a:spcPts val="525"/>
              </a:spcBef>
              <a:spcAft>
                <a:spcPts val="525"/>
              </a:spcAft>
              <a:buSzPts val="1200"/>
              <a:tabLst>
                <a:tab pos="457200" algn="l"/>
              </a:tabLst>
            </a:pP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执行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件（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Execution Component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）：在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运行时创建的</a:t>
            </a:r>
            <a:r>
              <a:rPr lang="zh-CN" altLang="en-US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构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件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，是</a:t>
            </a:r>
            <a:r>
              <a:rPr lang="zh-CN" altLang="zh-CN" sz="2800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最终可运行的系统产生的允许结果</a:t>
            </a:r>
            <a:r>
              <a:rPr lang="en-US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—</a:t>
            </a:r>
            <a:r>
              <a:rPr lang="en-US" altLang="zh-CN" sz="2800" kern="100" dirty="0" err="1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.net</a:t>
            </a:r>
            <a:r>
              <a:rPr lang="zh-CN" altLang="en-US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构</a:t>
            </a:r>
            <a:r>
              <a:rPr lang="zh-CN" altLang="zh-CN" sz="2800" kern="100" dirty="0">
                <a:solidFill>
                  <a:srgbClr val="333333"/>
                </a:solidFill>
                <a:latin typeface="+mj-ea"/>
                <a:ea typeface="+mj-ea"/>
                <a:cs typeface="Times New Roman" panose="02020603050405020304" pitchFamily="18" charset="0"/>
              </a:rPr>
              <a:t>件</a:t>
            </a:r>
            <a:endParaRPr lang="zh-CN" altLang="zh-CN" sz="4000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2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DFB38A-244B-4535-8089-54CCC82E8162}"/>
              </a:ext>
            </a:extLst>
          </p:cNvPr>
          <p:cNvSpPr txBox="1"/>
          <p:nvPr/>
        </p:nvSpPr>
        <p:spPr>
          <a:xfrm>
            <a:off x="1756609" y="903294"/>
            <a:ext cx="366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组件与类的异同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9FA1EA-67B3-478D-B7E5-6BCF5E09263E}"/>
              </a:ext>
            </a:extLst>
          </p:cNvPr>
          <p:cNvSpPr/>
          <p:nvPr/>
        </p:nvSpPr>
        <p:spPr>
          <a:xfrm>
            <a:off x="1174594" y="1878080"/>
            <a:ext cx="44790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相同点：</a:t>
            </a:r>
            <a:endParaRPr lang="en-US" altLang="zh-CN" sz="3600" dirty="0"/>
          </a:p>
          <a:p>
            <a:r>
              <a:rPr lang="zh-CN" altLang="en-US" sz="3600" dirty="0"/>
              <a:t>都有名称</a:t>
            </a:r>
            <a:endParaRPr lang="en-US" altLang="zh-CN" sz="3600" dirty="0"/>
          </a:p>
          <a:p>
            <a:r>
              <a:rPr lang="zh-CN" altLang="en-US" sz="3600" dirty="0"/>
              <a:t>都可以实现一组接口</a:t>
            </a:r>
            <a:endParaRPr lang="en-US" altLang="zh-CN" sz="3600" dirty="0"/>
          </a:p>
          <a:p>
            <a:r>
              <a:rPr lang="zh-CN" altLang="en-US" sz="3600" dirty="0"/>
              <a:t>都可以参与依赖、泛化和关联关系</a:t>
            </a:r>
            <a:endParaRPr lang="en-US" altLang="zh-CN" sz="3600" dirty="0"/>
          </a:p>
          <a:p>
            <a:r>
              <a:rPr lang="zh-CN" altLang="en-US" sz="3600" dirty="0"/>
              <a:t>都可以被嵌套</a:t>
            </a:r>
            <a:endParaRPr lang="en-US" altLang="zh-CN" sz="3600" dirty="0"/>
          </a:p>
          <a:p>
            <a:r>
              <a:rPr lang="zh-CN" altLang="en-US" sz="3600" dirty="0"/>
              <a:t>都可以有实例</a:t>
            </a:r>
            <a:endParaRPr lang="en-US" altLang="zh-CN" sz="3600" dirty="0"/>
          </a:p>
          <a:p>
            <a:r>
              <a:rPr lang="zh-CN" altLang="en-US" sz="3600" dirty="0"/>
              <a:t>都可以参与交互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E47D1DC-C6BD-4D83-B531-3E7A92F6F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705"/>
              </p:ext>
            </p:extLst>
          </p:nvPr>
        </p:nvGraphicFramePr>
        <p:xfrm>
          <a:off x="6096000" y="2421709"/>
          <a:ext cx="5913864" cy="3108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2635">
                  <a:extLst>
                    <a:ext uri="{9D8B030D-6E8A-4147-A177-3AD203B41FA5}">
                      <a16:colId xmlns:a16="http://schemas.microsoft.com/office/drawing/2014/main" val="869351662"/>
                    </a:ext>
                  </a:extLst>
                </a:gridCol>
                <a:gridCol w="2401229">
                  <a:extLst>
                    <a:ext uri="{9D8B030D-6E8A-4147-A177-3AD203B41FA5}">
                      <a16:colId xmlns:a16="http://schemas.microsoft.com/office/drawing/2014/main" val="660262244"/>
                    </a:ext>
                  </a:extLst>
                </a:gridCol>
              </a:tblGrid>
              <a:tr h="2422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组件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类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2489098743"/>
                  </a:ext>
                </a:extLst>
              </a:tr>
              <a:tr h="823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物理抽象</a:t>
                      </a:r>
                      <a:endParaRPr lang="en-US" altLang="zh-CN" sz="3200" dirty="0"/>
                    </a:p>
                    <a:p>
                      <a:pPr algn="ctr"/>
                      <a:r>
                        <a:rPr lang="zh-CN" altLang="en-US" sz="3200" dirty="0"/>
                        <a:t>物理模块</a:t>
                      </a:r>
                      <a:endParaRPr lang="en-US" altLang="zh-CN" sz="3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/>
                        <a:t>组件的服务一般只能通过组件的接口来访问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逻辑抽象</a:t>
                      </a:r>
                      <a:endParaRPr lang="en-US" altLang="zh-CN" sz="3200" dirty="0"/>
                    </a:p>
                    <a:p>
                      <a:pPr algn="ctr"/>
                      <a:r>
                        <a:rPr lang="zh-CN" altLang="en-US" sz="3200" dirty="0"/>
                        <a:t>逻辑模块</a:t>
                      </a:r>
                      <a:endParaRPr lang="en-US" altLang="zh-CN" sz="3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/>
                        <a:t>拥有属性和操作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20795422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09358C08-9D43-4E9F-8F66-D94656FD9260}"/>
              </a:ext>
            </a:extLst>
          </p:cNvPr>
          <p:cNvSpPr/>
          <p:nvPr/>
        </p:nvSpPr>
        <p:spPr>
          <a:xfrm>
            <a:off x="6096000" y="167201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不相同点：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5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5F673B-7287-4AD8-8A2E-D216BBEB95EE}"/>
              </a:ext>
            </a:extLst>
          </p:cNvPr>
          <p:cNvSpPr txBox="1"/>
          <p:nvPr/>
        </p:nvSpPr>
        <p:spPr>
          <a:xfrm>
            <a:off x="1684421" y="1042737"/>
            <a:ext cx="8017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问题二：</a:t>
            </a:r>
            <a:endParaRPr lang="en-US" altLang="zh-CN" sz="5400" dirty="0"/>
          </a:p>
          <a:p>
            <a:r>
              <a:rPr lang="zh-CN" altLang="en-US" sz="5400" dirty="0"/>
              <a:t>说出组件与类的几点异同</a:t>
            </a:r>
            <a:endParaRPr lang="en-US" altLang="zh-CN" sz="5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20F26B5-BC00-4DAA-B6A5-C9F88AD0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84129"/>
              </p:ext>
            </p:extLst>
          </p:nvPr>
        </p:nvGraphicFramePr>
        <p:xfrm>
          <a:off x="5876692" y="4060938"/>
          <a:ext cx="5913864" cy="2011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2635">
                  <a:extLst>
                    <a:ext uri="{9D8B030D-6E8A-4147-A177-3AD203B41FA5}">
                      <a16:colId xmlns:a16="http://schemas.microsoft.com/office/drawing/2014/main" val="869351662"/>
                    </a:ext>
                  </a:extLst>
                </a:gridCol>
                <a:gridCol w="2401229">
                  <a:extLst>
                    <a:ext uri="{9D8B030D-6E8A-4147-A177-3AD203B41FA5}">
                      <a16:colId xmlns:a16="http://schemas.microsoft.com/office/drawing/2014/main" val="660262244"/>
                    </a:ext>
                  </a:extLst>
                </a:gridCol>
              </a:tblGrid>
              <a:tr h="2422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组件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类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2489098743"/>
                  </a:ext>
                </a:extLst>
              </a:tr>
              <a:tr h="8235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物理抽象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物理模块</a:t>
                      </a:r>
                      <a:endParaRPr lang="en-US" altLang="zh-CN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组件的服务一般只能通过组件的接口来访问</a:t>
                      </a:r>
                    </a:p>
                  </a:txBody>
                  <a:tcPr marL="91433" marR="91433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逻辑抽象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逻辑模块</a:t>
                      </a:r>
                      <a:endParaRPr lang="en-US" altLang="zh-CN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拥有属性和操作</a:t>
                      </a:r>
                    </a:p>
                  </a:txBody>
                  <a:tcPr marL="91433" marR="91433" marT="45724" marB="45724"/>
                </a:tc>
                <a:extLst>
                  <a:ext uri="{0D108BD9-81ED-4DB2-BD59-A6C34878D82A}">
                    <a16:rowId xmlns:a16="http://schemas.microsoft.com/office/drawing/2014/main" val="20795422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3B74ACF-8A6C-4EA2-A316-F8A82218F527}"/>
              </a:ext>
            </a:extLst>
          </p:cNvPr>
          <p:cNvSpPr/>
          <p:nvPr/>
        </p:nvSpPr>
        <p:spPr>
          <a:xfrm>
            <a:off x="736910" y="3593581"/>
            <a:ext cx="621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相同点：</a:t>
            </a:r>
            <a:endParaRPr lang="en-US" altLang="zh-CN" sz="2400" dirty="0"/>
          </a:p>
          <a:p>
            <a:r>
              <a:rPr lang="zh-CN" altLang="en-US" sz="2400" dirty="0"/>
              <a:t>都有名称</a:t>
            </a:r>
            <a:endParaRPr lang="en-US" altLang="zh-CN" sz="2400" dirty="0"/>
          </a:p>
          <a:p>
            <a:r>
              <a:rPr lang="zh-CN" altLang="en-US" sz="2400" dirty="0"/>
              <a:t>都可以实现一组接口</a:t>
            </a:r>
            <a:endParaRPr lang="en-US" altLang="zh-CN" sz="2400" dirty="0"/>
          </a:p>
          <a:p>
            <a:r>
              <a:rPr lang="zh-CN" altLang="en-US" sz="2400" dirty="0"/>
              <a:t>都可以参与依赖、泛化和关联关系</a:t>
            </a:r>
            <a:endParaRPr lang="en-US" altLang="zh-CN" sz="2400" dirty="0"/>
          </a:p>
          <a:p>
            <a:r>
              <a:rPr lang="zh-CN" altLang="en-US" sz="2400" dirty="0"/>
              <a:t>都可以被嵌套</a:t>
            </a:r>
            <a:endParaRPr lang="en-US" altLang="zh-CN" sz="2400" dirty="0"/>
          </a:p>
          <a:p>
            <a:r>
              <a:rPr lang="zh-CN" altLang="en-US" sz="2400" dirty="0"/>
              <a:t>都可以有实例</a:t>
            </a:r>
            <a:endParaRPr lang="en-US" altLang="zh-CN" sz="2400" dirty="0"/>
          </a:p>
          <a:p>
            <a:r>
              <a:rPr lang="zh-CN" altLang="en-US" sz="2400" dirty="0"/>
              <a:t>都可以参与交互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62A900-9F89-4E65-A1B6-0B58C300DD7A}"/>
              </a:ext>
            </a:extLst>
          </p:cNvPr>
          <p:cNvSpPr/>
          <p:nvPr/>
        </p:nvSpPr>
        <p:spPr>
          <a:xfrm>
            <a:off x="5876692" y="3521667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不相同点：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18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CA776A-3EF0-4C17-9C94-1653A729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vert="eaVert" anchor="ctr"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目录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AB7FD58-2258-4091-A6A0-3D5600A3058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06506912"/>
              </p:ext>
            </p:extLst>
          </p:nvPr>
        </p:nvGraphicFramePr>
        <p:xfrm>
          <a:off x="4013877" y="-2"/>
          <a:ext cx="8178122" cy="685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7086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32EC07-0A53-4599-BDD0-51473DBED822}"/>
              </a:ext>
            </a:extLst>
          </p:cNvPr>
          <p:cNvSpPr/>
          <p:nvPr/>
        </p:nvSpPr>
        <p:spPr>
          <a:xfrm>
            <a:off x="577516" y="1166842"/>
            <a:ext cx="1035464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+mj-ea"/>
                <a:ea typeface="+mj-ea"/>
              </a:rPr>
              <a:t>2.</a:t>
            </a:r>
            <a:r>
              <a:rPr lang="zh-CN" altLang="en-US" sz="4000" b="1" dirty="0">
                <a:latin typeface="+mj-ea"/>
                <a:ea typeface="+mj-ea"/>
              </a:rPr>
              <a:t>接口（</a:t>
            </a:r>
            <a:r>
              <a:rPr lang="en-US" altLang="zh-CN" sz="4000" b="1" dirty="0">
                <a:latin typeface="+mj-ea"/>
                <a:ea typeface="+mj-ea"/>
              </a:rPr>
              <a:t>Interface</a:t>
            </a:r>
            <a:r>
              <a:rPr lang="zh-CN" altLang="en-US" sz="4000" b="1" dirty="0">
                <a:latin typeface="+mj-ea"/>
                <a:ea typeface="+mj-ea"/>
              </a:rPr>
              <a:t>）</a:t>
            </a:r>
          </a:p>
          <a:p>
            <a:r>
              <a:rPr lang="zh-CN" altLang="en-US" sz="3200" dirty="0">
                <a:latin typeface="+mj-ea"/>
                <a:ea typeface="+mj-ea"/>
              </a:rPr>
              <a:t>接口（</a:t>
            </a:r>
            <a:r>
              <a:rPr lang="en-US" altLang="zh-CN" sz="3200" dirty="0">
                <a:latin typeface="+mj-ea"/>
                <a:ea typeface="+mj-ea"/>
              </a:rPr>
              <a:t>interface</a:t>
            </a:r>
            <a:r>
              <a:rPr lang="zh-CN" altLang="en-US" sz="3200" dirty="0">
                <a:latin typeface="+mj-ea"/>
                <a:ea typeface="+mj-ea"/>
              </a:rPr>
              <a:t>）</a:t>
            </a:r>
            <a:r>
              <a:rPr lang="zh-CN" altLang="en-US" sz="3200" dirty="0"/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一个被命名的操作的集合</a:t>
            </a:r>
            <a:r>
              <a:rPr lang="zh-CN" altLang="en-US" sz="3200" dirty="0"/>
              <a:t>，与类不同，它不描述任何结构，也不描述任何实现。每个接口都有唯一的名称。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911B8E-4BE2-443F-A6F7-6BB3CD26871C}"/>
              </a:ext>
            </a:extLst>
          </p:cNvPr>
          <p:cNvSpPr/>
          <p:nvPr/>
        </p:nvSpPr>
        <p:spPr>
          <a:xfrm>
            <a:off x="577516" y="3698631"/>
            <a:ext cx="100546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组件的接口分为以下两种类型：</a:t>
            </a:r>
            <a:endParaRPr lang="en-US" altLang="zh-CN" sz="2800" b="1" dirty="0"/>
          </a:p>
          <a:p>
            <a:r>
              <a:rPr lang="zh-CN" altLang="en-US" sz="2800" b="1" dirty="0"/>
              <a:t>导出接口</a:t>
            </a:r>
            <a:r>
              <a:rPr lang="en-US" altLang="zh-CN" sz="2800" dirty="0"/>
              <a:t>:</a:t>
            </a:r>
            <a:r>
              <a:rPr lang="zh-CN" altLang="en-US" sz="2800" dirty="0"/>
              <a:t>即为其他组件提供服务的接口，一个组件可以有多个导出接口。</a:t>
            </a:r>
            <a:endParaRPr lang="en-US" altLang="zh-CN" sz="2800" dirty="0"/>
          </a:p>
          <a:p>
            <a:r>
              <a:rPr lang="zh-CN" altLang="en-US" sz="2800" b="1" dirty="0"/>
              <a:t>导入接口</a:t>
            </a:r>
            <a:r>
              <a:rPr lang="en-US" altLang="zh-CN" sz="2800" dirty="0"/>
              <a:t>:</a:t>
            </a:r>
            <a:r>
              <a:rPr lang="zh-CN" altLang="en-US" sz="2800" dirty="0"/>
              <a:t>在组件中所用到的其他组件所提供的接口，一个组件可以有多个导出接口。</a:t>
            </a:r>
          </a:p>
        </p:txBody>
      </p:sp>
    </p:spTree>
    <p:extLst>
      <p:ext uri="{BB962C8B-B14F-4D97-AF65-F5344CB8AC3E}">
        <p14:creationId xmlns:p14="http://schemas.microsoft.com/office/powerpoint/2010/main" val="389198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246EA05-D930-42F2-B257-CF0C86167465}"/>
              </a:ext>
            </a:extLst>
          </p:cNvPr>
          <p:cNvSpPr/>
          <p:nvPr/>
        </p:nvSpPr>
        <p:spPr>
          <a:xfrm>
            <a:off x="2109536" y="1905506"/>
            <a:ext cx="79729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关系</a:t>
            </a:r>
            <a:endParaRPr lang="en-US" altLang="zh-CN" sz="4000" dirty="0"/>
          </a:p>
          <a:p>
            <a:r>
              <a:rPr lang="zh-CN" altLang="en-US" sz="3600" dirty="0"/>
              <a:t>关系是事物之间的联系，在面向对象的建模中，最重要的关系是依赖、泛化、关联和实现，但构件图中使用最多的是</a:t>
            </a:r>
            <a:r>
              <a:rPr lang="zh-CN" altLang="en-US" sz="3600" dirty="0">
                <a:solidFill>
                  <a:srgbClr val="FF0000"/>
                </a:solidFill>
              </a:rPr>
              <a:t>依赖和实现</a:t>
            </a:r>
            <a:r>
              <a:rPr lang="zh-CN" altLang="en-US" sz="3600" dirty="0"/>
              <a:t>关系。</a:t>
            </a:r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1274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4DDB11-3920-450F-9165-CC02029C2104}"/>
              </a:ext>
            </a:extLst>
          </p:cNvPr>
          <p:cNvSpPr/>
          <p:nvPr/>
        </p:nvSpPr>
        <p:spPr>
          <a:xfrm>
            <a:off x="1556084" y="1441592"/>
            <a:ext cx="9416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     在</a:t>
            </a:r>
            <a:r>
              <a:rPr lang="en-US" altLang="zh-CN" sz="3200" dirty="0"/>
              <a:t>UML</a:t>
            </a:r>
            <a:r>
              <a:rPr lang="zh-CN" altLang="en-US" sz="3200" dirty="0"/>
              <a:t>中，组件图中依赖关系的表示方法与类图中依赖关系相同，都是一个由客户指向提供者的</a:t>
            </a:r>
            <a:r>
              <a:rPr lang="zh-CN" altLang="en-US" sz="3200" dirty="0">
                <a:solidFill>
                  <a:srgbClr val="FF0000"/>
                </a:solidFill>
              </a:rPr>
              <a:t>虚线箭头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F7DA1-F69F-4CF5-8A92-B85B6DB5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60" y="3678393"/>
            <a:ext cx="8003279" cy="17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08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750DA9-579C-46C9-92FD-D23646CC1DBB}"/>
              </a:ext>
            </a:extLst>
          </p:cNvPr>
          <p:cNvSpPr/>
          <p:nvPr/>
        </p:nvSpPr>
        <p:spPr>
          <a:xfrm>
            <a:off x="2181725" y="1366897"/>
            <a:ext cx="8582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实现关系是指组件向外提供的服务。</a:t>
            </a:r>
            <a:r>
              <a:rPr lang="zh-CN" altLang="en-US" sz="3200" dirty="0">
                <a:solidFill>
                  <a:srgbClr val="FF0000"/>
                </a:solidFill>
              </a:rPr>
              <a:t>实现关系使用实线表示。</a:t>
            </a:r>
            <a:r>
              <a:rPr lang="zh-CN" altLang="en-US" sz="3200" dirty="0"/>
              <a:t>实现关系多用于组件和接口之间。组件可以实现接口。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FF5044-1C91-4393-B6FD-8E0A71C6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4" y="3679056"/>
            <a:ext cx="5946651" cy="20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0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784E7D-A0A3-49E1-BABA-F627AE09077C}"/>
              </a:ext>
            </a:extLst>
          </p:cNvPr>
          <p:cNvSpPr/>
          <p:nvPr/>
        </p:nvSpPr>
        <p:spPr>
          <a:xfrm>
            <a:off x="1259306" y="1166842"/>
            <a:ext cx="96733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构件图建模技术</a:t>
            </a:r>
          </a:p>
          <a:p>
            <a:r>
              <a:rPr lang="en-US" altLang="zh-CN" sz="3200" dirty="0"/>
              <a:t>1.	</a:t>
            </a:r>
            <a:r>
              <a:rPr lang="zh-CN" altLang="en-US" sz="3200" dirty="0">
                <a:solidFill>
                  <a:srgbClr val="FF0000"/>
                </a:solidFill>
              </a:rPr>
              <a:t>对系统中的组件建模</a:t>
            </a:r>
            <a:r>
              <a:rPr lang="en-US" altLang="zh-CN" sz="3200" dirty="0"/>
              <a:t>—</a:t>
            </a:r>
            <a:r>
              <a:rPr lang="zh-CN" altLang="en-US" sz="3200" dirty="0"/>
              <a:t>分解系统，考虑有关系统的组成管理、软件的重用和物理节点的配置等因素，把关系密切的可执行程序和对象分别归入组件，找出相应的类、接口等模型元素。</a:t>
            </a:r>
          </a:p>
          <a:p>
            <a:r>
              <a:rPr lang="en-US" altLang="zh-CN" sz="3200" dirty="0"/>
              <a:t>2.	</a:t>
            </a:r>
            <a:r>
              <a:rPr lang="zh-CN" altLang="en-US" sz="3200" dirty="0">
                <a:solidFill>
                  <a:srgbClr val="FF0000"/>
                </a:solidFill>
              </a:rPr>
              <a:t>对相应组件提供的接口建模。</a:t>
            </a:r>
          </a:p>
          <a:p>
            <a:r>
              <a:rPr lang="en-US" altLang="zh-CN" sz="3200" dirty="0"/>
              <a:t>3.	</a:t>
            </a:r>
            <a:r>
              <a:rPr lang="zh-CN" altLang="en-US" sz="3200" dirty="0">
                <a:solidFill>
                  <a:srgbClr val="FF0000"/>
                </a:solidFill>
              </a:rPr>
              <a:t>对组件之间的依赖关系建模。</a:t>
            </a:r>
          </a:p>
          <a:p>
            <a:r>
              <a:rPr lang="en-US" altLang="zh-CN" sz="3200" dirty="0"/>
              <a:t>4.	</a:t>
            </a:r>
            <a:r>
              <a:rPr lang="zh-CN" altLang="en-US" sz="3200" dirty="0">
                <a:solidFill>
                  <a:srgbClr val="FF0000"/>
                </a:solidFill>
              </a:rPr>
              <a:t>将逻辑设计映射成物理实现。</a:t>
            </a:r>
          </a:p>
          <a:p>
            <a:r>
              <a:rPr lang="en-US" altLang="zh-CN" sz="3200" dirty="0"/>
              <a:t>5.	</a:t>
            </a:r>
            <a:r>
              <a:rPr lang="zh-CN" altLang="en-US" sz="3200" dirty="0">
                <a:solidFill>
                  <a:srgbClr val="FF0000"/>
                </a:solidFill>
              </a:rPr>
              <a:t>对建模的结果进行精化和细化。</a:t>
            </a:r>
          </a:p>
        </p:txBody>
      </p:sp>
    </p:spTree>
    <p:extLst>
      <p:ext uri="{BB962C8B-B14F-4D97-AF65-F5344CB8AC3E}">
        <p14:creationId xmlns:p14="http://schemas.microsoft.com/office/powerpoint/2010/main" val="1629104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AC50FD-D4BB-4938-A882-778CE7C383A3}"/>
              </a:ext>
            </a:extLst>
          </p:cNvPr>
          <p:cNvSpPr txBox="1"/>
          <p:nvPr/>
        </p:nvSpPr>
        <p:spPr>
          <a:xfrm>
            <a:off x="1684421" y="1042737"/>
            <a:ext cx="63526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问题三：</a:t>
            </a:r>
            <a:endParaRPr lang="en-US" altLang="zh-CN" sz="5400" dirty="0"/>
          </a:p>
          <a:p>
            <a:r>
              <a:rPr lang="zh-CN" altLang="en-US" sz="4400" dirty="0"/>
              <a:t>构件图的组成元素是？</a:t>
            </a:r>
            <a:endParaRPr lang="en-US" altLang="zh-CN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64B19-867C-4750-B4E0-1E7F39336E9C}"/>
              </a:ext>
            </a:extLst>
          </p:cNvPr>
          <p:cNvSpPr txBox="1"/>
          <p:nvPr/>
        </p:nvSpPr>
        <p:spPr>
          <a:xfrm>
            <a:off x="1684421" y="3629721"/>
            <a:ext cx="6352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组件</a:t>
            </a:r>
            <a:endParaRPr lang="en-US" altLang="zh-CN" sz="4000" dirty="0"/>
          </a:p>
          <a:p>
            <a:r>
              <a:rPr lang="zh-CN" altLang="en-US" sz="4000" dirty="0"/>
              <a:t>接口</a:t>
            </a:r>
          </a:p>
          <a:p>
            <a:r>
              <a:rPr lang="zh-CN" altLang="en-US" sz="4000" dirty="0"/>
              <a:t>关系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9727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93C720-BAE2-4A39-9751-F1518A80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1B7961-B8F2-4DF3-8A5C-FECC83259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200506-6F68-497A-8BF1-03E63E8C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4FE5143-F0B2-4510-86FD-EBD0DEA9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771825"/>
            <a:ext cx="8689976" cy="184438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包图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0C739E-344C-45ED-B321-957FFBB02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99E10D-E5EA-4427-B5BF-FBCA3868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935FD9-9DF6-4DCA-9E6A-82F00F5B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60639"/>
            <a:ext cx="12188952" cy="1597361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889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574FAF2-D0D0-4D53-A5C5-DCC9E6886917}"/>
              </a:ext>
            </a:extLst>
          </p:cNvPr>
          <p:cNvSpPr/>
          <p:nvPr/>
        </p:nvSpPr>
        <p:spPr>
          <a:xfrm>
            <a:off x="1225617" y="1277541"/>
            <a:ext cx="949692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一、包图概述</a:t>
            </a:r>
          </a:p>
          <a:p>
            <a:r>
              <a:rPr lang="zh-CN" altLang="en-US" sz="2800" dirty="0"/>
              <a:t>	包是</a:t>
            </a:r>
            <a:r>
              <a:rPr lang="zh-CN" altLang="en-US" sz="2800" dirty="0">
                <a:solidFill>
                  <a:srgbClr val="FF0000"/>
                </a:solidFill>
              </a:rPr>
              <a:t>一种把元素组织到一起的通用机制</a:t>
            </a:r>
            <a:r>
              <a:rPr lang="zh-CN" altLang="en-US" sz="2800" dirty="0"/>
              <a:t>，包可以嵌套与其他包中。包图用于描述包与包之间的关系，包的图表是</a:t>
            </a:r>
            <a:r>
              <a:rPr lang="zh-CN" altLang="en-US" sz="2800" dirty="0">
                <a:solidFill>
                  <a:srgbClr val="FF0000"/>
                </a:solidFill>
              </a:rPr>
              <a:t>一个带标签的文件夹</a:t>
            </a:r>
            <a:r>
              <a:rPr lang="zh-CN" altLang="en-US" sz="2800" dirty="0"/>
              <a:t>。包图描绘模型元素在</a:t>
            </a:r>
            <a:r>
              <a:rPr lang="zh-CN" altLang="en-US" sz="2800" dirty="0">
                <a:solidFill>
                  <a:srgbClr val="FF0000"/>
                </a:solidFill>
              </a:rPr>
              <a:t>包内的组织和依赖关系</a:t>
            </a:r>
            <a:r>
              <a:rPr lang="zh-CN" altLang="en-US" sz="2800" dirty="0"/>
              <a:t>，包括包的导入和包扩展。它们还提供相应的命名空间的可视化。（包图是</a:t>
            </a:r>
            <a:r>
              <a:rPr lang="en-US" altLang="zh-CN" sz="2800" dirty="0"/>
              <a:t>UML2.0</a:t>
            </a:r>
            <a:r>
              <a:rPr lang="zh-CN" altLang="en-US" sz="2800" dirty="0"/>
              <a:t>新图）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8D92ED-2B07-4C54-B658-EB61D140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4352546"/>
            <a:ext cx="2160587" cy="17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5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F3057EC-6C72-4A8C-A69B-691820910110}"/>
              </a:ext>
            </a:extLst>
          </p:cNvPr>
          <p:cNvSpPr/>
          <p:nvPr/>
        </p:nvSpPr>
        <p:spPr>
          <a:xfrm>
            <a:off x="1193533" y="382012"/>
            <a:ext cx="1033111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二、包之间的关系</a:t>
            </a:r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、依赖关系：</a:t>
            </a:r>
            <a:endParaRPr lang="en-US" altLang="zh-CN" sz="32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引入关系</a:t>
            </a:r>
            <a:r>
              <a:rPr lang="zh-CN" altLang="en-US" sz="2800" dirty="0"/>
              <a:t>：一个包中的类可以被另一个指定包（以及嵌套于其中的那些包）中的类引用。如图</a:t>
            </a:r>
            <a:r>
              <a:rPr lang="en-US" altLang="zh-CN" sz="2800" dirty="0"/>
              <a:t>package2</a:t>
            </a:r>
            <a:r>
              <a:rPr lang="zh-CN" altLang="en-US" sz="2800" dirty="0"/>
              <a:t>引用</a:t>
            </a:r>
            <a:r>
              <a:rPr lang="en-US" altLang="zh-CN" sz="2800" dirty="0"/>
              <a:t>package1.</a:t>
            </a:r>
            <a:endParaRPr lang="zh-CN" altLang="en-US" sz="2800" dirty="0"/>
          </a:p>
          <a:p>
            <a:r>
              <a:rPr lang="zh-CN" altLang="en-US" sz="2800" dirty="0"/>
              <a:t>引入关系是依赖关系的一种，需要在依赖线上增加一个</a:t>
            </a:r>
            <a:r>
              <a:rPr lang="en-US" altLang="zh-CN" sz="2800" dirty="0"/>
              <a:t>&lt;&lt;import&gt;&gt;</a:t>
            </a:r>
            <a:r>
              <a:rPr lang="zh-CN" altLang="en-US" sz="2800" dirty="0"/>
              <a:t>衍型，</a:t>
            </a:r>
            <a:r>
              <a:rPr lang="zh-CN" altLang="en-US" sz="2800" dirty="0">
                <a:solidFill>
                  <a:srgbClr val="FF0000"/>
                </a:solidFill>
              </a:rPr>
              <a:t>包之间一般依赖关系都属于引用关系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rgbClr val="FF0000"/>
                </a:solidFill>
              </a:rPr>
              <a:t>包之间存在传递性。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B5DB07-3894-4F37-9AAF-FE508245C6C6}"/>
              </a:ext>
            </a:extLst>
          </p:cNvPr>
          <p:cNvSpPr/>
          <p:nvPr/>
        </p:nvSpPr>
        <p:spPr>
          <a:xfrm>
            <a:off x="689810" y="5103674"/>
            <a:ext cx="103311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衍型，</a:t>
            </a:r>
            <a:r>
              <a:rPr lang="en-US" altLang="zh-CN" sz="2000" dirty="0"/>
              <a:t>UML</a:t>
            </a:r>
            <a:r>
              <a:rPr lang="zh-CN" altLang="en-US" sz="2000" dirty="0"/>
              <a:t>建模术语。</a:t>
            </a:r>
          </a:p>
          <a:p>
            <a:r>
              <a:rPr lang="zh-CN" altLang="en-US" sz="2000" dirty="0"/>
              <a:t>衍型是对</a:t>
            </a:r>
            <a:r>
              <a:rPr lang="en-US" altLang="zh-CN" sz="2000" dirty="0"/>
              <a:t>UML</a:t>
            </a:r>
            <a:r>
              <a:rPr lang="zh-CN" altLang="en-US" sz="2000" dirty="0"/>
              <a:t>的词汇扩展，允许创建与已有的构造块但针对特定问题的新种类的构造块。在图形上，把衍型表示为双尖括号（即</a:t>
            </a:r>
            <a:r>
              <a:rPr lang="en-US" altLang="zh-CN" sz="2000" dirty="0"/>
              <a:t>&lt;&lt;</a:t>
            </a:r>
            <a:r>
              <a:rPr lang="zh-CN" altLang="en-US" sz="2000" dirty="0"/>
              <a:t>和</a:t>
            </a:r>
            <a:r>
              <a:rPr lang="en-US" altLang="zh-CN" sz="2000" dirty="0"/>
              <a:t>&gt;&gt;</a:t>
            </a:r>
            <a:r>
              <a:rPr lang="zh-CN" altLang="en-US" sz="2000" dirty="0"/>
              <a:t>）括起来的名字，放在其他元素名之上。作为一种选择，可以用一种与衍型相联系的新图标表示被衍型化的元素。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FD767A-F320-4E3A-9FD5-5DA38F2B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28" y="3215046"/>
            <a:ext cx="5612404" cy="17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2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3D54710-70D9-4FCA-BDF2-B2C6137807AF}"/>
              </a:ext>
            </a:extLst>
          </p:cNvPr>
          <p:cNvSpPr/>
          <p:nvPr/>
        </p:nvSpPr>
        <p:spPr>
          <a:xfrm>
            <a:off x="1249680" y="1286084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）、</a:t>
            </a:r>
            <a:r>
              <a:rPr lang="en-US" altLang="zh-CN" sz="3200" dirty="0"/>
              <a:t>《use》</a:t>
            </a:r>
            <a:r>
              <a:rPr lang="zh-CN" altLang="en-US" sz="3200" dirty="0"/>
              <a:t>关系是一种</a:t>
            </a:r>
            <a:r>
              <a:rPr lang="zh-CN" altLang="en-US" sz="3200" dirty="0">
                <a:solidFill>
                  <a:srgbClr val="FF0000"/>
                </a:solidFill>
              </a:rPr>
              <a:t>默认的依赖关系</a:t>
            </a:r>
            <a:r>
              <a:rPr lang="zh-CN" altLang="en-US" sz="3200" dirty="0"/>
              <a:t>，如果在依赖关系中没有指名类型，就默认为</a:t>
            </a:r>
            <a:r>
              <a:rPr lang="en-US" altLang="zh-CN" sz="3200" dirty="0"/>
              <a:t>《use》</a:t>
            </a:r>
            <a:r>
              <a:rPr lang="zh-CN" altLang="en-US" sz="3200" dirty="0"/>
              <a:t>关系。客户包依赖于提供者包。</a:t>
            </a:r>
            <a:endParaRPr lang="en-US" altLang="zh-CN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6CB372-D582-4FF0-A449-4D13C40B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8" y="3327460"/>
            <a:ext cx="5374709" cy="16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93C720-BAE2-4A39-9751-F1518A80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F1B7961-B8F2-4DF3-8A5C-FECC83259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200506-6F68-497A-8BF1-03E63E8C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4FE5143-F0B2-4510-86FD-EBD0DEA9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035" y="1771825"/>
            <a:ext cx="8689976" cy="184438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对象图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0C739E-344C-45ED-B321-957FFBB02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99E10D-E5EA-4427-B5BF-FBCA3868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935FD9-9DF6-4DCA-9E6A-82F00F5B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60639"/>
            <a:ext cx="12188952" cy="1597361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blurRad="889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1576AD-F261-468A-950F-B5C83A29686E}"/>
              </a:ext>
            </a:extLst>
          </p:cNvPr>
          <p:cNvSpPr/>
          <p:nvPr/>
        </p:nvSpPr>
        <p:spPr>
          <a:xfrm>
            <a:off x="1341120" y="1047095"/>
            <a:ext cx="5161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）、</a:t>
            </a:r>
            <a:r>
              <a:rPr lang="en-US" altLang="zh-CN" sz="2800" dirty="0"/>
              <a:t>《access》</a:t>
            </a:r>
            <a:r>
              <a:rPr lang="zh-CN" altLang="en-US" sz="2800" dirty="0"/>
              <a:t>关系说明客户包中的元素能访问提供者包中的所有公共元素，但是</a:t>
            </a:r>
            <a:r>
              <a:rPr lang="zh-CN" altLang="en-US" sz="2800" dirty="0">
                <a:solidFill>
                  <a:srgbClr val="FF0000"/>
                </a:solidFill>
              </a:rPr>
              <a:t>命名空间不合并</a:t>
            </a:r>
            <a:r>
              <a:rPr lang="zh-CN" altLang="en-US" sz="2800" dirty="0"/>
              <a:t>，在客户包中必须使用路径名。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《access》</a:t>
            </a:r>
            <a:r>
              <a:rPr lang="zh-CN" altLang="en-US" sz="2800" dirty="0">
                <a:solidFill>
                  <a:srgbClr val="FF0000"/>
                </a:solidFill>
              </a:rPr>
              <a:t>关系不存在传递性。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31DB12-61F6-4060-B614-0B94D54D8C08}"/>
              </a:ext>
            </a:extLst>
          </p:cNvPr>
          <p:cNvSpPr/>
          <p:nvPr/>
        </p:nvSpPr>
        <p:spPr>
          <a:xfrm>
            <a:off x="1451935" y="4373245"/>
            <a:ext cx="330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）、</a:t>
            </a:r>
            <a:r>
              <a:rPr lang="en-US" altLang="zh-CN" sz="2800" dirty="0"/>
              <a:t>《trace》</a:t>
            </a:r>
            <a:r>
              <a:rPr lang="zh-CN" altLang="en-US" sz="2800" dirty="0"/>
              <a:t>关系表示</a:t>
            </a:r>
            <a:r>
              <a:rPr lang="zh-CN" altLang="en-US" sz="2800" dirty="0">
                <a:solidFill>
                  <a:srgbClr val="FF0000"/>
                </a:solidFill>
              </a:rPr>
              <a:t>一个包到另一个包的发展历史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8B5E29-23FF-4D70-A61B-0FB74515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60" y="4425911"/>
            <a:ext cx="4524375" cy="1409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3BD20B-B78B-4527-93EA-1B7DF189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95" y="1517689"/>
            <a:ext cx="4467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0041F8-DAFE-4C53-BA99-0091F6BB01BB}"/>
              </a:ext>
            </a:extLst>
          </p:cNvPr>
          <p:cNvSpPr/>
          <p:nvPr/>
        </p:nvSpPr>
        <p:spPr>
          <a:xfrm>
            <a:off x="1267326" y="2143310"/>
            <a:ext cx="4828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、泛化关系：表示</a:t>
            </a:r>
            <a:r>
              <a:rPr lang="zh-CN" altLang="en-US" sz="3600" dirty="0">
                <a:solidFill>
                  <a:srgbClr val="FF0000"/>
                </a:solidFill>
              </a:rPr>
              <a:t>一个包继承了另一个包的全部内容，同时又补充自己增加的内容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47B5FF-E495-4745-A2D8-EA0B4570134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99" y="385320"/>
            <a:ext cx="2783106" cy="5967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447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24962C5-3857-49D6-9FB9-4F5B00453FC0}"/>
              </a:ext>
            </a:extLst>
          </p:cNvPr>
          <p:cNvSpPr/>
          <p:nvPr/>
        </p:nvSpPr>
        <p:spPr>
          <a:xfrm>
            <a:off x="1340690" y="1483626"/>
            <a:ext cx="46140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3</a:t>
            </a:r>
            <a:r>
              <a:rPr lang="zh-CN" altLang="en-US" sz="3200" dirty="0"/>
              <a:t>、嵌套关系：</a:t>
            </a:r>
            <a:r>
              <a:rPr lang="zh-CN" altLang="en-US" sz="3200" dirty="0">
                <a:solidFill>
                  <a:srgbClr val="FF0000"/>
                </a:solidFill>
              </a:rPr>
              <a:t>一个包中可以包含若干个包</a:t>
            </a:r>
            <a:r>
              <a:rPr lang="zh-CN" altLang="en-US" sz="3200" dirty="0"/>
              <a:t>，构成包的嵌套层次结构</a:t>
            </a:r>
            <a:endParaRPr lang="en-US" altLang="zh-CN" sz="3200" dirty="0"/>
          </a:p>
          <a:p>
            <a:r>
              <a:rPr lang="zh-CN" altLang="en-US" sz="3200" dirty="0"/>
              <a:t>如图</a:t>
            </a:r>
            <a:r>
              <a:rPr lang="en-US" altLang="zh-CN" sz="3200" dirty="0"/>
              <a:t>package1</a:t>
            </a:r>
            <a:r>
              <a:rPr lang="zh-CN" altLang="en-US" sz="3200" dirty="0"/>
              <a:t>嵌套</a:t>
            </a:r>
            <a:r>
              <a:rPr lang="en-US" altLang="zh-CN" sz="3200" dirty="0"/>
              <a:t>package2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ADC59B-96F6-429C-9379-4108D2C0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58" y="1011601"/>
            <a:ext cx="2379508" cy="48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21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5B3FF3-559E-4E45-A710-78A3D7DFED01}"/>
              </a:ext>
            </a:extLst>
          </p:cNvPr>
          <p:cNvSpPr txBox="1"/>
          <p:nvPr/>
        </p:nvSpPr>
        <p:spPr>
          <a:xfrm>
            <a:off x="1769444" y="940067"/>
            <a:ext cx="8878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三、包元素的可见性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public(+):        </a:t>
            </a:r>
            <a:r>
              <a:rPr lang="zh-CN" altLang="en-US" sz="2800" dirty="0"/>
              <a:t>可在其他任何包中使用</a:t>
            </a:r>
          </a:p>
          <a:p>
            <a:r>
              <a:rPr lang="en-US" altLang="zh-CN" sz="2800" dirty="0"/>
              <a:t>private(-):        </a:t>
            </a:r>
            <a:r>
              <a:rPr lang="zh-CN" altLang="en-US" sz="2800" dirty="0"/>
              <a:t>只能在该包中使用</a:t>
            </a:r>
          </a:p>
          <a:p>
            <a:r>
              <a:rPr lang="en-US" altLang="zh-CN" sz="2800" dirty="0"/>
              <a:t>protected(#)</a:t>
            </a:r>
            <a:r>
              <a:rPr lang="zh-CN" altLang="en-US" sz="2800" dirty="0"/>
              <a:t>： 可以在该包和该包的子包中使用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668BA6-2326-453D-9EE9-0758521F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5" y="3671165"/>
            <a:ext cx="2381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BACD189-54CB-4FAF-B51D-0A79C3D2594E}"/>
              </a:ext>
            </a:extLst>
          </p:cNvPr>
          <p:cNvSpPr/>
          <p:nvPr/>
        </p:nvSpPr>
        <p:spPr>
          <a:xfrm>
            <a:off x="1347537" y="463677"/>
            <a:ext cx="904774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四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、包图的建模技术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包图的建模技巧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）两种组包方式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①根据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系统分层架构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组包（推荐）</a:t>
            </a:r>
          </a:p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②根据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系统业务功能模块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组包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）参照类之间的关系确定包之间的关系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减少包的嵌套层次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，一般不超过三层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）每个包的子包控制在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±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）如果几个包有若干相同组成部分，可优先考虑将他们合并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）可通过包图来体现系统的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分层架构</a:t>
            </a:r>
            <a:r>
              <a:rPr lang="zh-CN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6985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9549D9-FE3B-42A9-8FA6-2BBCBC72E46F}"/>
              </a:ext>
            </a:extLst>
          </p:cNvPr>
          <p:cNvSpPr/>
          <p:nvPr/>
        </p:nvSpPr>
        <p:spPr>
          <a:xfrm>
            <a:off x="737938" y="1239577"/>
            <a:ext cx="104578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五、构件与包的区别</a:t>
            </a:r>
          </a:p>
          <a:p>
            <a:r>
              <a:rPr lang="zh-CN" altLang="en-US" sz="2800" dirty="0"/>
              <a:t>二者均为分组组织机制，但也有许多不同之处：</a:t>
            </a:r>
          </a:p>
          <a:p>
            <a:r>
              <a:rPr lang="en-US" altLang="zh-CN" sz="2800" dirty="0"/>
              <a:t>•	</a:t>
            </a:r>
            <a:r>
              <a:rPr lang="zh-CN" altLang="en-US" sz="2800" dirty="0"/>
              <a:t>一个构件代表</a:t>
            </a:r>
            <a:r>
              <a:rPr lang="zh-CN" altLang="en-US" sz="2800" dirty="0">
                <a:solidFill>
                  <a:srgbClr val="FF0000"/>
                </a:solidFill>
              </a:rPr>
              <a:t>一个物理的代码模块</a:t>
            </a:r>
            <a:r>
              <a:rPr lang="zh-CN" altLang="en-US" sz="2800" dirty="0"/>
              <a:t>，而包可以</a:t>
            </a:r>
            <a:r>
              <a:rPr lang="zh-CN" altLang="en-US" sz="2800" dirty="0">
                <a:solidFill>
                  <a:srgbClr val="FF0000"/>
                </a:solidFill>
              </a:rPr>
              <a:t>包含成组的逻辑模型元素，也可以包含物理的构件</a:t>
            </a:r>
            <a:r>
              <a:rPr lang="zh-CN" altLang="en-US" sz="2800" dirty="0"/>
              <a:t>；可以用包来组织用例</a:t>
            </a:r>
            <a:r>
              <a:rPr lang="en-US" altLang="zh-CN" sz="2800" dirty="0"/>
              <a:t>(use case)</a:t>
            </a:r>
            <a:r>
              <a:rPr lang="zh-CN" altLang="en-US" sz="2800" dirty="0"/>
              <a:t>，不可以用构件来组织用例。</a:t>
            </a:r>
          </a:p>
          <a:p>
            <a:r>
              <a:rPr lang="en-US" altLang="zh-CN" sz="2800" dirty="0"/>
              <a:t>•	</a:t>
            </a:r>
            <a:r>
              <a:rPr lang="zh-CN" altLang="en-US" sz="2800" dirty="0"/>
              <a:t>一个类可以出现在多个构件中，却只能在一个包中定义。</a:t>
            </a:r>
          </a:p>
          <a:p>
            <a:r>
              <a:rPr lang="en-US" altLang="zh-CN" sz="2800" dirty="0"/>
              <a:t>•	</a:t>
            </a:r>
            <a:r>
              <a:rPr lang="zh-CN" altLang="en-US" sz="2800" dirty="0"/>
              <a:t>包只是</a:t>
            </a:r>
            <a:r>
              <a:rPr lang="zh-CN" altLang="en-US" sz="2800" dirty="0">
                <a:solidFill>
                  <a:srgbClr val="FF0000"/>
                </a:solidFill>
              </a:rPr>
              <a:t>类型</a:t>
            </a:r>
            <a:r>
              <a:rPr lang="zh-CN" altLang="en-US" sz="2800" dirty="0"/>
              <a:t>，构件</a:t>
            </a:r>
            <a:r>
              <a:rPr lang="zh-CN" altLang="en-US" sz="2800" dirty="0">
                <a:solidFill>
                  <a:srgbClr val="FF0000"/>
                </a:solidFill>
              </a:rPr>
              <a:t>可以是实例也可以是类型</a:t>
            </a:r>
            <a:r>
              <a:rPr lang="zh-CN" altLang="en-US" sz="2800" dirty="0"/>
              <a:t>。</a:t>
            </a:r>
          </a:p>
          <a:p>
            <a:r>
              <a:rPr lang="en-US" altLang="zh-CN" sz="2800" dirty="0"/>
              <a:t>•	</a:t>
            </a:r>
            <a:r>
              <a:rPr lang="zh-CN" altLang="en-US" sz="2800" dirty="0"/>
              <a:t>包可以作为</a:t>
            </a:r>
            <a:r>
              <a:rPr lang="zh-CN" altLang="en-US" sz="2800" dirty="0">
                <a:solidFill>
                  <a:srgbClr val="FF0000"/>
                </a:solidFill>
              </a:rPr>
              <a:t>开发视图</a:t>
            </a:r>
            <a:r>
              <a:rPr lang="en-US" altLang="zh-CN" sz="2800" dirty="0"/>
              <a:t>(development view)</a:t>
            </a:r>
            <a:r>
              <a:rPr lang="zh-CN" altLang="en-US" sz="2800" dirty="0"/>
              <a:t>，用于管理。构件可作为</a:t>
            </a:r>
            <a:r>
              <a:rPr lang="zh-CN" altLang="en-US" sz="2800" dirty="0">
                <a:solidFill>
                  <a:srgbClr val="FF0000"/>
                </a:solidFill>
              </a:rPr>
              <a:t>物理视图</a:t>
            </a:r>
            <a:r>
              <a:rPr lang="en-US" altLang="zh-CN" sz="2800" dirty="0"/>
              <a:t>(physical view)</a:t>
            </a:r>
            <a:r>
              <a:rPr lang="zh-CN" altLang="en-US" sz="2800" dirty="0"/>
              <a:t>，用于部署。</a:t>
            </a:r>
          </a:p>
        </p:txBody>
      </p:sp>
    </p:spTree>
    <p:extLst>
      <p:ext uri="{BB962C8B-B14F-4D97-AF65-F5344CB8AC3E}">
        <p14:creationId xmlns:p14="http://schemas.microsoft.com/office/powerpoint/2010/main" val="2004996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AC50FD-D4BB-4938-A882-778CE7C383A3}"/>
              </a:ext>
            </a:extLst>
          </p:cNvPr>
          <p:cNvSpPr txBox="1"/>
          <p:nvPr/>
        </p:nvSpPr>
        <p:spPr>
          <a:xfrm>
            <a:off x="1684421" y="1042737"/>
            <a:ext cx="98682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问题四：</a:t>
            </a:r>
            <a:endParaRPr lang="en-US" altLang="zh-CN" sz="5400" dirty="0"/>
          </a:p>
          <a:p>
            <a:r>
              <a:rPr lang="zh-CN" altLang="en-US" sz="4800" dirty="0"/>
              <a:t>包</a:t>
            </a:r>
            <a:r>
              <a:rPr lang="zh-CN" altLang="en-US" sz="4400" dirty="0"/>
              <a:t>图</a:t>
            </a:r>
            <a:r>
              <a:rPr lang="zh-CN" altLang="en-US" sz="4800" dirty="0"/>
              <a:t>之间主要有几种关系，请列举。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064B19-867C-4750-B4E0-1E7F39336E9C}"/>
              </a:ext>
            </a:extLst>
          </p:cNvPr>
          <p:cNvSpPr txBox="1"/>
          <p:nvPr/>
        </p:nvSpPr>
        <p:spPr>
          <a:xfrm>
            <a:off x="1684421" y="3183775"/>
            <a:ext cx="6352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引入关系</a:t>
            </a:r>
            <a:endParaRPr lang="en-US" altLang="zh-CN" sz="4000" dirty="0"/>
          </a:p>
          <a:p>
            <a:r>
              <a:rPr lang="zh-CN" altLang="en-US" sz="4000" dirty="0"/>
              <a:t>泛化关系</a:t>
            </a:r>
            <a:endParaRPr lang="en-US" altLang="zh-CN" sz="4000" dirty="0"/>
          </a:p>
          <a:p>
            <a:r>
              <a:rPr lang="zh-CN" altLang="en-US" sz="4000" dirty="0"/>
              <a:t>嵌套关系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99128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74112-2D5B-49CB-A057-910C5EC1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CAC66-1CB3-4A46-9D28-454D54B917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http://www.cnblogs.com/hedongnan/p/3308311.html 2018/12/8 18:40</a:t>
            </a:r>
            <a:endParaRPr lang="zh-CN" altLang="zh-CN" dirty="0"/>
          </a:p>
          <a:p>
            <a:r>
              <a:rPr lang="en-US" altLang="zh-CN" dirty="0"/>
              <a:t>https://blog.csdn.net/whc888666/article/details/82924872 2018/12/8 17:30</a:t>
            </a:r>
          </a:p>
          <a:p>
            <a:r>
              <a:rPr lang="en-GB" altLang="zh-CN" dirty="0"/>
              <a:t>https://blog.csdn.net/soft_zzti/article/details/80331932 2018</a:t>
            </a:r>
            <a:r>
              <a:rPr lang="en-US" altLang="zh-CN" dirty="0"/>
              <a:t>/</a:t>
            </a:r>
            <a:r>
              <a:rPr lang="en-GB" altLang="zh-CN" dirty="0"/>
              <a:t>12/8  22</a:t>
            </a:r>
            <a:r>
              <a:rPr lang="zh-CN" altLang="en-GB" dirty="0"/>
              <a:t>：</a:t>
            </a:r>
            <a:r>
              <a:rPr lang="en-GB" altLang="zh-CN" dirty="0"/>
              <a:t>14</a:t>
            </a:r>
          </a:p>
          <a:p>
            <a:r>
              <a:rPr lang="en-GB" altLang="zh-CN" dirty="0"/>
              <a:t>https://www.w3cschool.cn/uml_tutorial/uml_tutorial-yen728t6.html 2018/12/20 14:48</a:t>
            </a:r>
          </a:p>
          <a:p>
            <a:r>
              <a:rPr lang="en-US" altLang="zh-CN" dirty="0"/>
              <a:t>UML2 </a:t>
            </a:r>
            <a:r>
              <a:rPr lang="zh-CN" altLang="en-US" dirty="0"/>
              <a:t>基础、建模与设计教程 </a:t>
            </a:r>
          </a:p>
          <a:p>
            <a:r>
              <a:rPr lang="en-US" altLang="zh-CN" dirty="0"/>
              <a:t>UML</a:t>
            </a:r>
            <a:r>
              <a:rPr lang="zh-CN" altLang="en-US" dirty="0"/>
              <a:t>用户指南</a:t>
            </a:r>
          </a:p>
          <a:p>
            <a:endParaRPr lang="en-GB" altLang="zh-CN" dirty="0"/>
          </a:p>
          <a:p>
            <a:endParaRPr lang="en-GB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409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4D2F6-ED92-4B5E-8C43-B8028DB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小组成员评分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AB9AC-00C1-4480-A626-916FB9006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38492"/>
            <a:ext cx="10363826" cy="390546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童欣 </a:t>
            </a:r>
            <a:r>
              <a:rPr lang="en-US" altLang="zh-CN" sz="2800" dirty="0"/>
              <a:t>88 PPT</a:t>
            </a:r>
            <a:r>
              <a:rPr lang="zh-CN" altLang="en-US" sz="2800" dirty="0"/>
              <a:t>的制作，资料收集</a:t>
            </a:r>
            <a:endParaRPr lang="en-US" altLang="zh-CN" sz="2800" dirty="0"/>
          </a:p>
          <a:p>
            <a:r>
              <a:rPr lang="zh-CN" altLang="en-US" sz="2800" dirty="0"/>
              <a:t>吴自强 </a:t>
            </a:r>
            <a:r>
              <a:rPr lang="en-US" altLang="zh-CN" sz="2800" dirty="0"/>
              <a:t>87</a:t>
            </a:r>
            <a:r>
              <a:rPr lang="zh-CN" altLang="en-US" sz="2800" dirty="0"/>
              <a:t>资料收集，图的绘制</a:t>
            </a:r>
            <a:endParaRPr lang="en-US" altLang="zh-CN" sz="2800" dirty="0"/>
          </a:p>
          <a:p>
            <a:r>
              <a:rPr lang="zh-CN" altLang="en-US" sz="2800" dirty="0"/>
              <a:t>陈婧唯 </a:t>
            </a:r>
            <a:r>
              <a:rPr lang="en-US" altLang="zh-CN" sz="2800" dirty="0"/>
              <a:t>86</a:t>
            </a:r>
            <a:r>
              <a:rPr lang="zh-CN" altLang="en-US" sz="2800" dirty="0"/>
              <a:t>资料收集</a:t>
            </a:r>
            <a:endParaRPr lang="en-US" altLang="zh-CN" sz="2800" dirty="0"/>
          </a:p>
          <a:p>
            <a:r>
              <a:rPr lang="zh-CN" altLang="en-US" sz="2800" dirty="0"/>
              <a:t>陈雅菁 </a:t>
            </a:r>
            <a:r>
              <a:rPr lang="en-US" altLang="zh-CN" sz="2800" dirty="0"/>
              <a:t>84</a:t>
            </a:r>
            <a:r>
              <a:rPr lang="zh-CN" altLang="en-US" sz="2800" dirty="0"/>
              <a:t>图的绘制</a:t>
            </a:r>
            <a:endParaRPr lang="en-US" altLang="zh-CN" sz="2800" dirty="0"/>
          </a:p>
          <a:p>
            <a:r>
              <a:rPr lang="zh-CN" altLang="en-US" sz="2800" dirty="0"/>
              <a:t>刘震 </a:t>
            </a:r>
            <a:r>
              <a:rPr lang="en-US" altLang="zh-CN" sz="2800" dirty="0"/>
              <a:t>85 </a:t>
            </a:r>
            <a:r>
              <a:rPr lang="zh-CN" altLang="en-US" sz="2800" dirty="0"/>
              <a:t>资料收集，图的绘制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332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F89FFA-886B-427E-AC11-3F77B50F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353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A551F-676F-49ED-94EA-3E3011CF1D6C}"/>
              </a:ext>
            </a:extLst>
          </p:cNvPr>
          <p:cNvSpPr/>
          <p:nvPr/>
        </p:nvSpPr>
        <p:spPr>
          <a:xfrm>
            <a:off x="781050" y="1235065"/>
            <a:ext cx="99155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什么是对象？</a:t>
            </a:r>
          </a:p>
          <a:p>
            <a:pPr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对象指的是一个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单独的、可确认的物体、单元或实体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，它可以是具体的也可以是抽象的，在问题领域里有确切定义的角色。换句话说，对象是边界非常清楚的任何事物。</a:t>
            </a:r>
          </a:p>
          <a:p>
            <a:pPr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什么是对象图？</a:t>
            </a:r>
          </a:p>
          <a:p>
            <a:pPr>
              <a:spcAft>
                <a:spcPts val="0"/>
              </a:spcAft>
            </a:pP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对象图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(Object Diagram)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描述的是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参与交互的各个对象在交互过程中某一时刻的状态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。对象图可以被看作是类图在某一时刻的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实例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>
              <a:spcAft>
                <a:spcPts val="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对象图的组成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　　对象图（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Object Diagram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）是由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对象（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）和链（</a:t>
            </a:r>
            <a:r>
              <a:rPr lang="en-US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组成的。对象图的目的在于描述系统中参与交互的各个对象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在某一时刻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是如何运行的。</a:t>
            </a:r>
          </a:p>
        </p:txBody>
      </p:sp>
    </p:spTree>
    <p:extLst>
      <p:ext uri="{BB962C8B-B14F-4D97-AF65-F5344CB8AC3E}">
        <p14:creationId xmlns:p14="http://schemas.microsoft.com/office/powerpoint/2010/main" val="268503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D63881-2849-4EEA-86BE-7F5D552E8DF1}"/>
              </a:ext>
            </a:extLst>
          </p:cNvPr>
          <p:cNvSpPr/>
          <p:nvPr/>
        </p:nvSpPr>
        <p:spPr>
          <a:xfrm>
            <a:off x="652462" y="1679139"/>
            <a:ext cx="106584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对象所包含的内容：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标识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zh-CN" altLang="en-US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名字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）：为了将一个对象与其他的对象区分开，通常会给对象起一个“标识”，也就是“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对象名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”。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状态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（属性）：对象的状态包括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对象的所有属性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（通常是静态）和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这些属性的当前值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（通常是动态的）。</a:t>
            </a:r>
          </a:p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行为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（方法，事件）：没有一个对象是孤立存在的，对象可以被操作，也可以操作别的对象。而行为就是一个对象根据</a:t>
            </a:r>
            <a:r>
              <a:rPr lang="zh-CN" altLang="zh-CN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它的状态改变和消息传送</a:t>
            </a:r>
            <a:r>
              <a:rPr lang="zh-CN" altLang="zh-CN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所采取的行动和所做出的反应。</a:t>
            </a:r>
          </a:p>
        </p:txBody>
      </p:sp>
    </p:spTree>
    <p:extLst>
      <p:ext uri="{BB962C8B-B14F-4D97-AF65-F5344CB8AC3E}">
        <p14:creationId xmlns:p14="http://schemas.microsoft.com/office/powerpoint/2010/main" val="253054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AD6BD5-911B-4829-A78C-2AB94E07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59" y="669115"/>
            <a:ext cx="1085214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对象图包括：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对象名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：由于对象是一个类的实例，因此其名称的格式是“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对象名：类名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”，这两个部分是可选的，但如果是包含类名，则必须加上“：”，另外为了和类名区分，还必须加上下划线。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属性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：由于对象是一个具体的事物，因此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所有的属性值都已经确定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，因此通常会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在属性的后面列出其值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zh-CN" altLang="en-US" sz="3200" dirty="0">
                <a:solidFill>
                  <a:srgbClr val="FF0000"/>
                </a:solidFill>
              </a:rPr>
              <a:t>链</a:t>
            </a:r>
            <a:r>
              <a:rPr lang="zh-CN" altLang="en-US" sz="3200" dirty="0"/>
              <a:t>：是类之间</a:t>
            </a:r>
            <a:r>
              <a:rPr lang="zh-CN" altLang="en-US" sz="3200" dirty="0">
                <a:solidFill>
                  <a:srgbClr val="FF0000"/>
                </a:solidFill>
              </a:rPr>
              <a:t>关系的实例</a:t>
            </a:r>
            <a:r>
              <a:rPr lang="zh-CN" altLang="en-US" sz="3200" dirty="0"/>
              <a:t>，表示对象之间的特定关系。</a:t>
            </a:r>
            <a:r>
              <a:rPr lang="zh-CN" altLang="en-US" dirty="0"/>
              <a:t> 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CB34DF0-39B7-4B62-A765-8133188FA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43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0A48DE-2D65-4E5B-BFE9-302065A8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72" y="4694250"/>
            <a:ext cx="9251656" cy="16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6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C0BE91-DACB-452E-857E-9D684EC2FDAB}"/>
              </a:ext>
            </a:extLst>
          </p:cNvPr>
          <p:cNvSpPr/>
          <p:nvPr/>
        </p:nvSpPr>
        <p:spPr>
          <a:xfrm>
            <a:off x="944880" y="1720840"/>
            <a:ext cx="78536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对象图的目的</a:t>
            </a:r>
          </a:p>
          <a:p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）正向和逆向工程</a:t>
            </a:r>
          </a:p>
          <a:p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）表达一个系统的对象间的关系</a:t>
            </a:r>
          </a:p>
          <a:p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）表现一个交互的静态视图</a:t>
            </a:r>
          </a:p>
          <a:p>
            <a:endParaRPr lang="zh-CN" altLang="en-US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）从实用的角度了解对象的行为和他们的关系</a:t>
            </a:r>
          </a:p>
        </p:txBody>
      </p:sp>
    </p:spTree>
    <p:extLst>
      <p:ext uri="{BB962C8B-B14F-4D97-AF65-F5344CB8AC3E}">
        <p14:creationId xmlns:p14="http://schemas.microsoft.com/office/powerpoint/2010/main" val="416042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924963-4EEA-44A0-8383-4F696BBA905D}"/>
              </a:ext>
            </a:extLst>
          </p:cNvPr>
          <p:cNvSpPr/>
          <p:nvPr/>
        </p:nvSpPr>
        <p:spPr>
          <a:xfrm>
            <a:off x="1827928" y="656433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对象图和类图的</a:t>
            </a:r>
            <a:r>
              <a:rPr lang="zh-CN" altLang="en-US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具体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区别：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859121-BA73-448D-95F1-E1788B7F1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22805"/>
              </p:ext>
            </p:extLst>
          </p:nvPr>
        </p:nvGraphicFramePr>
        <p:xfrm>
          <a:off x="850231" y="1557688"/>
          <a:ext cx="10491538" cy="4478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5769">
                  <a:extLst>
                    <a:ext uri="{9D8B030D-6E8A-4147-A177-3AD203B41FA5}">
                      <a16:colId xmlns:a16="http://schemas.microsoft.com/office/drawing/2014/main" val="3453671620"/>
                    </a:ext>
                  </a:extLst>
                </a:gridCol>
                <a:gridCol w="5245769">
                  <a:extLst>
                    <a:ext uri="{9D8B030D-6E8A-4147-A177-3AD203B41FA5}">
                      <a16:colId xmlns:a16="http://schemas.microsoft.com/office/drawing/2014/main" val="862486177"/>
                    </a:ext>
                  </a:extLst>
                </a:gridCol>
              </a:tblGrid>
              <a:tr h="177525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类图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对象图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644034"/>
                  </a:ext>
                </a:extLst>
              </a:tr>
              <a:tr h="328369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类具有三个分栏：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名称、属性和操作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对象只有两个分栏：名称和属性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28769"/>
                  </a:ext>
                </a:extLst>
              </a:tr>
              <a:tr h="656737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在类的名称分栏中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只有类名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对象的名称形式为“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对象名：类名</a:t>
                      </a:r>
                      <a:r>
                        <a:rPr lang="zh-CN" sz="2400" b="1" dirty="0">
                          <a:effectLst/>
                        </a:rPr>
                        <a:t>”，匿名对象的名称为“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：类名</a:t>
                      </a:r>
                      <a:r>
                        <a:rPr lang="zh-CN" sz="2400" b="1" dirty="0">
                          <a:effectLst/>
                        </a:rPr>
                        <a:t>”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76643"/>
                  </a:ext>
                </a:extLst>
              </a:tr>
              <a:tr h="492552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类的属性分栏定义了所有属性的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特征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对象则只定义了属性的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当前值</a:t>
                      </a:r>
                      <a:r>
                        <a:rPr lang="zh-CN" sz="2400" b="1" dirty="0">
                          <a:effectLst/>
                        </a:rPr>
                        <a:t>，以便于测试用例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49526"/>
                  </a:ext>
                </a:extLst>
              </a:tr>
              <a:tr h="820921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类中列出了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操作</a:t>
                      </a:r>
                      <a:endParaRPr lang="zh-CN" sz="12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对象图中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不包括操作</a:t>
                      </a:r>
                      <a:r>
                        <a:rPr lang="zh-CN" sz="2400" b="1" dirty="0">
                          <a:effectLst/>
                        </a:rPr>
                        <a:t>，因为对于属于同一个类的对象而言，其操作是相同的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06969"/>
                  </a:ext>
                </a:extLst>
              </a:tr>
              <a:tr h="1313473"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类使用关联连接、关联使用名称、角色、多重性及约束等特征定义。类代表的是对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对象的分类</a:t>
                      </a:r>
                      <a:r>
                        <a:rPr lang="zh-CN" sz="2400" b="1" dirty="0">
                          <a:solidFill>
                            <a:schemeClr val="tx1"/>
                          </a:solidFill>
                          <a:effectLst/>
                        </a:rPr>
                        <a:t>所以必须说明可以参与关联的对象的数目</a:t>
                      </a:r>
                      <a:endParaRPr lang="zh-C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b="1" dirty="0">
                          <a:effectLst/>
                        </a:rPr>
                        <a:t>对象使用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链连接</a:t>
                      </a:r>
                      <a:r>
                        <a:rPr lang="zh-CN" sz="2400" b="1" dirty="0">
                          <a:effectLst/>
                        </a:rPr>
                        <a:t>，链拥有名称、角色，但是没有多重性。对象代表的是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单独的实体</a:t>
                      </a:r>
                      <a:r>
                        <a:rPr lang="zh-CN" sz="2400" b="1" dirty="0">
                          <a:effectLst/>
                        </a:rPr>
                        <a:t>，所有的链都是</a:t>
                      </a:r>
                      <a:r>
                        <a:rPr lang="zh-CN" sz="2400" b="1" dirty="0">
                          <a:solidFill>
                            <a:srgbClr val="FF0000"/>
                          </a:solidFill>
                          <a:effectLst/>
                        </a:rPr>
                        <a:t>一对一</a:t>
                      </a:r>
                      <a:r>
                        <a:rPr lang="zh-CN" sz="2400" b="1" dirty="0">
                          <a:effectLst/>
                        </a:rPr>
                        <a:t>的，因此不涉及多重性</a:t>
                      </a:r>
                      <a:endParaRPr lang="zh-CN" sz="12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8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09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ECE5FB-BD74-4C6C-8F30-CC2435549EEF}"/>
              </a:ext>
            </a:extLst>
          </p:cNvPr>
          <p:cNvSpPr txBox="1"/>
          <p:nvPr/>
        </p:nvSpPr>
        <p:spPr>
          <a:xfrm>
            <a:off x="1315031" y="542991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对象图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4DFB20-974E-47DD-A257-8981B4267DCE}"/>
              </a:ext>
            </a:extLst>
          </p:cNvPr>
          <p:cNvSpPr txBox="1"/>
          <p:nvPr/>
        </p:nvSpPr>
        <p:spPr>
          <a:xfrm>
            <a:off x="1468735" y="3332665"/>
            <a:ext cx="140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C4A947-812B-4916-A01A-5FB1ADA0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31" y="1121724"/>
            <a:ext cx="9144814" cy="1976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5185B5-4545-4D4A-A215-526D09A77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35" y="4028466"/>
            <a:ext cx="8754520" cy="20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4410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1725</TotalTime>
  <Words>2172</Words>
  <Application>Microsoft Office PowerPoint</Application>
  <PresentationFormat>宽屏</PresentationFormat>
  <Paragraphs>241</Paragraphs>
  <Slides>39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等线</vt:lpstr>
      <vt:lpstr>宋体</vt:lpstr>
      <vt:lpstr>Arial</vt:lpstr>
      <vt:lpstr>Calibri</vt:lpstr>
      <vt:lpstr>Times New Roman</vt:lpstr>
      <vt:lpstr>Tw Cen MT</vt:lpstr>
      <vt:lpstr>水滴</vt:lpstr>
      <vt:lpstr>UML基础III：对象图、 构件图、包图</vt:lpstr>
      <vt:lpstr>目录</vt:lpstr>
      <vt:lpstr>对象图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构件图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包图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参考资料</vt:lpstr>
      <vt:lpstr>小组成员评分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UML基础III：对象图、 构件图、包图</dc:title>
  <dc:creator>oliver hawk</dc:creator>
  <cp:lastModifiedBy>oliver hawk</cp:lastModifiedBy>
  <cp:revision>52</cp:revision>
  <dcterms:created xsi:type="dcterms:W3CDTF">2018-12-09T07:25:37Z</dcterms:created>
  <dcterms:modified xsi:type="dcterms:W3CDTF">2018-12-21T06:35:22Z</dcterms:modified>
</cp:coreProperties>
</file>