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7" r:id="rId2"/>
    <p:sldId id="275" r:id="rId3"/>
    <p:sldId id="258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76" r:id="rId14"/>
    <p:sldId id="299" r:id="rId15"/>
    <p:sldId id="292" r:id="rId16"/>
    <p:sldId id="294" r:id="rId17"/>
    <p:sldId id="293" r:id="rId18"/>
    <p:sldId id="300" r:id="rId19"/>
    <p:sldId id="298" r:id="rId20"/>
    <p:sldId id="301" r:id="rId21"/>
    <p:sldId id="297" r:id="rId22"/>
    <p:sldId id="291" r:id="rId23"/>
    <p:sldId id="277" r:id="rId24"/>
    <p:sldId id="302" r:id="rId25"/>
    <p:sldId id="303" r:id="rId26"/>
    <p:sldId id="269" r:id="rId27"/>
    <p:sldId id="278" r:id="rId28"/>
    <p:sldId id="280" r:id="rId29"/>
    <p:sldId id="279" r:id="rId30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67" d="100"/>
          <a:sy n="67" d="100"/>
        </p:scale>
        <p:origin x="644" y="44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BE8D551-EAFC-440E-BE76-FE90AA8B3E59}" type="datetime1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2018/12/30</a:t>
            </a:fld>
            <a:endParaRPr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C119DBA-4540-49B3-8FA9-6259387ECF9E}" type="slidenum"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‹#›</a:t>
            </a:fld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A1D97-EEB6-429B-AC02-D2212B4618C4}" type="datetime1">
              <a:rPr lang="zh-CN" altLang="en-US" smtClean="0"/>
              <a:pPr/>
              <a:t>2018/12/30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3B36274-F2B9-4C45-BBB4-0EDF4CD651A7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n-US" altLang="zh-CN" smtClean="0">
                <a:latin typeface="+mj-ea"/>
                <a:ea typeface="+mj-ea"/>
              </a:rPr>
              <a:t>1</a:t>
            </a:fld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45023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n-US" altLang="zh-CN" smtClean="0">
                <a:latin typeface="+mj-ea"/>
                <a:ea typeface="+mj-ea"/>
              </a:rPr>
              <a:t>27</a:t>
            </a:fld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655238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n-US" altLang="zh-CN" smtClean="0">
                <a:latin typeface="+mj-ea"/>
                <a:ea typeface="+mj-ea"/>
              </a:rPr>
              <a:t>28</a:t>
            </a:fld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332439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n-US" altLang="zh-CN" smtClean="0">
                <a:latin typeface="+mj-ea"/>
                <a:ea typeface="+mj-ea"/>
              </a:rPr>
              <a:t>29</a:t>
            </a:fld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2406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3B36274-F2B9-4C45-BBB4-0EDF4CD651A7}" type="slidenum">
              <a:rPr lang="en-US" altLang="zh-CN" noProof="0" smtClean="0">
                <a:latin typeface="+mj-ea"/>
                <a:ea typeface="+mj-ea"/>
              </a:rPr>
              <a:t>2</a:t>
            </a:fld>
            <a:endParaRPr lang="en-US" altLang="zh-CN" noProof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72861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n-US" altLang="zh-CN" smtClean="0">
                <a:latin typeface="+mj-ea"/>
                <a:ea typeface="+mj-ea"/>
              </a:rPr>
              <a:t>3</a:t>
            </a:fld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05613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n-US" altLang="zh-CN" smtClean="0">
                <a:latin typeface="+mj-ea"/>
                <a:ea typeface="+mj-ea"/>
              </a:rPr>
              <a:t>13</a:t>
            </a:fld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72524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3B36274-F2B9-4C45-BBB4-0EDF4CD651A7}" type="slidenum">
              <a:rPr lang="en-US" altLang="zh-CN" noProof="0" smtClean="0">
                <a:latin typeface="+mj-ea"/>
                <a:ea typeface="+mj-ea"/>
              </a:rPr>
              <a:t>14</a:t>
            </a:fld>
            <a:endParaRPr lang="en-US" altLang="zh-CN" noProof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58900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3B36274-F2B9-4C45-BBB4-0EDF4CD651A7}" type="slidenum">
              <a:rPr lang="en-US" altLang="zh-CN" noProof="0" smtClean="0">
                <a:latin typeface="+mj-ea"/>
                <a:ea typeface="+mj-ea"/>
              </a:rPr>
              <a:t>18</a:t>
            </a:fld>
            <a:endParaRPr lang="en-US" altLang="zh-CN" noProof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14081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3B36274-F2B9-4C45-BBB4-0EDF4CD651A7}" type="slidenum">
              <a:rPr lang="en-US" altLang="zh-CN" noProof="0" smtClean="0">
                <a:latin typeface="+mj-ea"/>
                <a:ea typeface="+mj-ea"/>
              </a:rPr>
              <a:t>20</a:t>
            </a:fld>
            <a:endParaRPr lang="en-US" altLang="zh-CN" noProof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38672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n-US" altLang="zh-CN" smtClean="0">
                <a:latin typeface="+mj-ea"/>
                <a:ea typeface="+mj-ea"/>
              </a:rPr>
              <a:t>23</a:t>
            </a:fld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64161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n-US" altLang="zh-CN" smtClean="0">
                <a:latin typeface="+mj-ea"/>
                <a:ea typeface="+mj-ea"/>
              </a:rPr>
              <a:t>26</a:t>
            </a:fld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8656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3505200"/>
          </a:xfrm>
        </p:spPr>
        <p:txBody>
          <a:bodyPr rtlCol="0">
            <a:noAutofit/>
          </a:bodyPr>
          <a:lstStyle>
            <a:lvl1pPr>
              <a:defRPr sz="7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4953000"/>
            <a:ext cx="8229600" cy="10668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D1764DF-0BFF-4D1B-8A2B-D182D2C86982}" type="datetime1">
              <a:rPr lang="zh-CN" altLang="en-US" smtClean="0"/>
              <a:pPr/>
              <a:t>2018/12/30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5686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56957BA-FEF4-4C8E-A3CA-15601733688D}" type="datetime1">
              <a:rPr lang="zh-CN" altLang="en-US" smtClean="0"/>
              <a:pPr/>
              <a:t>2018/12/30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8422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752012" y="533400"/>
            <a:ext cx="1371600" cy="5592764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2411" y="533400"/>
            <a:ext cx="8077201" cy="5592764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7D87D77-335E-42D4-B9D3-89AB7FEF850A}" type="datetime1">
              <a:rPr lang="zh-CN" altLang="en-US" smtClean="0"/>
              <a:pPr/>
              <a:t>2018/12/30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5501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66799E2-3CA5-4C9D-94C3-E2110570FF0B}" type="datetime1">
              <a:rPr lang="zh-CN" altLang="en-US" smtClean="0"/>
              <a:pPr/>
              <a:t>2018/12/30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9945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514601"/>
            <a:ext cx="9144000" cy="2819400"/>
          </a:xfrm>
        </p:spPr>
        <p:txBody>
          <a:bodyPr rtlCol="0" anchor="b">
            <a:noAutofit/>
          </a:bodyPr>
          <a:lstStyle>
            <a:lvl1pPr algn="l">
              <a:defRPr sz="6600" b="0" i="0" cap="none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990600"/>
            <a:ext cx="8229600" cy="1143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86F3DD1-C0FE-4CA7-96F6-14E5376380EC}" type="datetime1">
              <a:rPr lang="zh-CN" altLang="en-US" smtClean="0"/>
              <a:pPr/>
              <a:t>2018/12/30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0699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4645152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75412" y="1828800"/>
            <a:ext cx="4648201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36E73D5-A5DE-4A03-8FB8-EB14C67EE15B}" type="datetime1">
              <a:rPr lang="zh-CN" altLang="en-US" smtClean="0"/>
              <a:pPr/>
              <a:t>2018/12/30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57697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46451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4" y="2667000"/>
            <a:ext cx="4645152" cy="33528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78462" y="1828800"/>
            <a:ext cx="46451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78462" y="2667000"/>
            <a:ext cx="4645152" cy="33528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日期占位符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6531402-C48B-45C7-8338-830D3FA708E8}" type="datetime1">
              <a:rPr lang="zh-CN" altLang="en-US" smtClean="0"/>
              <a:pPr/>
              <a:t>2018/12/30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50123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D213A6F-62C3-4BE8-B515-BFB6CD5E1DF1}" type="datetime1">
              <a:rPr lang="zh-CN" altLang="en-US" smtClean="0"/>
              <a:pPr/>
              <a:t>2018/12/30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45570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1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912600F-C6B7-48E7-80DB-91A1C757A881}" type="datetime1">
              <a:rPr lang="zh-CN" altLang="en-US" smtClean="0"/>
              <a:pPr/>
              <a:t>2018/12/30</a:t>
            </a:fld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95201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rtlCol="0" anchor="b">
            <a:normAutofit/>
          </a:bodyPr>
          <a:lstStyle>
            <a:lvl1pPr algn="l">
              <a:defRPr sz="32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2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3" name="内容占位符 3"/>
          <p:cNvSpPr>
            <a:spLocks noGrp="1"/>
          </p:cNvSpPr>
          <p:nvPr>
            <p:ph idx="1"/>
          </p:nvPr>
        </p:nvSpPr>
        <p:spPr>
          <a:xfrm>
            <a:off x="5180012" y="838200"/>
            <a:ext cx="6172201" cy="51816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8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A80206-60B2-4858-9DFF-4D3DA10A56A1}" type="datetime1">
              <a:rPr lang="zh-CN" altLang="en-US" smtClean="0"/>
              <a:pPr/>
              <a:t>2018/12/30</a:t>
            </a:fld>
            <a:endParaRPr lang="zh-CN" altLang="en-US" dirty="0"/>
          </a:p>
        </p:txBody>
      </p:sp>
      <p:sp>
        <p:nvSpPr>
          <p:cNvPr id="10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1828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rtlCol="0" anchor="b">
            <a:normAutofit/>
          </a:bodyPr>
          <a:lstStyle>
            <a:lvl1pPr algn="l">
              <a:defRPr sz="32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2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3" name="图片占位符 3"/>
          <p:cNvSpPr>
            <a:spLocks noGrp="1"/>
          </p:cNvSpPr>
          <p:nvPr>
            <p:ph type="pic" idx="1"/>
          </p:nvPr>
        </p:nvSpPr>
        <p:spPr>
          <a:xfrm>
            <a:off x="5484812" y="836610"/>
            <a:ext cx="5867401" cy="518319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pic>
        <p:nvPicPr>
          <p:cNvPr id="9" name="图片 4" descr="为添加图像预留的空占位符。单击占位符，选择要添加的图像。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812" y="458787"/>
            <a:ext cx="6626225" cy="5938837"/>
          </a:xfrm>
          <a:prstGeom prst="rect">
            <a:avLst/>
          </a:prstGeom>
          <a:noFill/>
          <a:ln>
            <a:noFill/>
          </a:ln>
          <a:effectLst>
            <a:outerShdw blurRad="292100" algn="ctr" rotWithShape="0">
              <a:prstClr val="black">
                <a:alpha val="36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469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960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  <a:p>
            <a:pPr lvl="5" rtl="0"/>
            <a:r>
              <a:rPr lang="zh-CN" altLang="en-US" noProof="0" dirty="0"/>
              <a:t>第六级</a:t>
            </a:r>
          </a:p>
          <a:p>
            <a:pPr lvl="6" rtl="0"/>
            <a:r>
              <a:rPr lang="zh-CN" altLang="en-US" noProof="0" dirty="0"/>
              <a:t>第七级</a:t>
            </a:r>
          </a:p>
          <a:p>
            <a:pPr lvl="7" rtl="0"/>
            <a:r>
              <a:rPr lang="zh-CN" altLang="en-US" noProof="0" dirty="0"/>
              <a:t>第八级</a:t>
            </a:r>
          </a:p>
          <a:p>
            <a:pPr lvl="8" rtl="0"/>
            <a:r>
              <a:rPr lang="zh-CN" altLang="en-US" noProof="0" dirty="0"/>
              <a:t>第九级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3"/>
          </p:nvPr>
        </p:nvSpPr>
        <p:spPr>
          <a:xfrm>
            <a:off x="1517950" y="6172200"/>
            <a:ext cx="686246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2"/>
          </p:nvPr>
        </p:nvSpPr>
        <p:spPr>
          <a:xfrm>
            <a:off x="8609012" y="6172200"/>
            <a:ext cx="132005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FAAC343B-BF22-4E3E-AE6D-3B66D97B0160}" type="datetime1">
              <a:rPr lang="zh-CN" altLang="en-US" smtClean="0"/>
              <a:pPr/>
              <a:t>2018/12/30</a:t>
            </a:fld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133012" y="6172200"/>
            <a:ext cx="9906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E5137D0E-4A4F-4307-8994-C1891D747D59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2605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Font typeface="Arial" pitchFamily="34" charset="0"/>
        <a:buChar char="•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UMLIIII:</a:t>
            </a:r>
            <a:r>
              <a:rPr lang="zh-CN" altLang="en-US" dirty="0"/>
              <a:t>综合应用和问题解答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en-US" altLang="zh-CN" dirty="0"/>
              <a:t>G17</a:t>
            </a:r>
            <a:r>
              <a:rPr lang="zh-CN" altLang="en-US" dirty="0"/>
              <a:t>小组：童欣 吴自强 陈婧唯 陈雅菁 刘震</a:t>
            </a:r>
          </a:p>
          <a:p>
            <a:pPr rtl="0"/>
            <a:endParaRPr lang="zh-CN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5888CC9-B2DD-442C-B6B9-F95B2610F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3685" y="4689203"/>
            <a:ext cx="2486025" cy="216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56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FA6DA-CB68-4823-BC39-8B7E0AAD9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创建一个</a:t>
            </a:r>
            <a:r>
              <a:rPr lang="en-US" altLang="zh-CN" dirty="0"/>
              <a:t> UML </a:t>
            </a:r>
            <a:r>
              <a:rPr lang="zh-CN" altLang="zh-CN" dirty="0"/>
              <a:t>用例图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4430A0-2209-4F7B-A707-B149EBC19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123" y="1844824"/>
            <a:ext cx="10188622" cy="419100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用例 是指参与者（</a:t>
            </a:r>
            <a:r>
              <a:rPr lang="en-US" altLang="zh-CN" sz="2400" dirty="0"/>
              <a:t>Actor</a:t>
            </a:r>
            <a:r>
              <a:rPr lang="zh-CN" altLang="en-US" sz="2400" dirty="0"/>
              <a:t>）在系统上执行的一系列操作和产生的响应。用例图 是一个反映系统中所有用例以及与它们交互的参与者的上层视图。</a:t>
            </a:r>
            <a:r>
              <a:rPr lang="en-US" altLang="zh-CN" sz="2400" dirty="0"/>
              <a:t>(</a:t>
            </a:r>
            <a:r>
              <a:rPr lang="zh-CN" altLang="en-US" sz="2400" dirty="0"/>
              <a:t>从本文结尾的 资源 小节中的引用，你可以阅读到更多有关用例的内容</a:t>
            </a:r>
            <a:r>
              <a:rPr lang="en-US" altLang="zh-CN" sz="2400" dirty="0"/>
              <a:t>)</a:t>
            </a:r>
          </a:p>
          <a:p>
            <a:r>
              <a:rPr lang="zh-CN" altLang="en-US" sz="2400" dirty="0"/>
              <a:t>用例图很容易创建。 为了创建一个用例图</a:t>
            </a:r>
            <a:r>
              <a:rPr lang="en-US" altLang="zh-CN" sz="2400" dirty="0"/>
              <a:t>,</a:t>
            </a:r>
            <a:r>
              <a:rPr lang="zh-CN" altLang="en-US" sz="2400" dirty="0"/>
              <a:t>请执行下列步骤</a:t>
            </a:r>
            <a:r>
              <a:rPr lang="en-US" altLang="zh-CN" sz="2400" dirty="0"/>
              <a:t>:</a:t>
            </a:r>
          </a:p>
          <a:p>
            <a:r>
              <a:rPr lang="en-US" altLang="zh-CN" sz="2400" dirty="0"/>
              <a:t>1.	</a:t>
            </a:r>
            <a:r>
              <a:rPr lang="zh-CN" altLang="en-US" sz="2400" dirty="0"/>
              <a:t>创建一个叫 </a:t>
            </a:r>
            <a:r>
              <a:rPr lang="en-US" altLang="zh-CN" sz="2400" dirty="0"/>
              <a:t>Diagram1</a:t>
            </a:r>
            <a:r>
              <a:rPr lang="zh-CN" altLang="en-US" sz="2400" dirty="0"/>
              <a:t>的图。</a:t>
            </a:r>
          </a:p>
          <a:p>
            <a:r>
              <a:rPr lang="en-US" altLang="zh-CN" sz="2400" dirty="0"/>
              <a:t>2.	</a:t>
            </a:r>
            <a:r>
              <a:rPr lang="zh-CN" altLang="en-US" sz="2400" dirty="0"/>
              <a:t>使用面板</a:t>
            </a:r>
            <a:r>
              <a:rPr lang="en-US" altLang="zh-CN" sz="2400" dirty="0"/>
              <a:t>,</a:t>
            </a:r>
            <a:r>
              <a:rPr lang="zh-CN" altLang="en-US" sz="2400" dirty="0"/>
              <a:t>创建一个被称为 </a:t>
            </a:r>
            <a:r>
              <a:rPr lang="en-US" altLang="zh-CN" sz="2400" dirty="0"/>
              <a:t>Actor 1</a:t>
            </a:r>
            <a:r>
              <a:rPr lang="zh-CN" altLang="en-US" sz="2400" dirty="0"/>
              <a:t>的参与者。</a:t>
            </a:r>
          </a:p>
          <a:p>
            <a:r>
              <a:rPr lang="en-US" altLang="zh-CN" sz="2400" dirty="0"/>
              <a:t>3.	</a:t>
            </a:r>
            <a:r>
              <a:rPr lang="zh-CN" altLang="en-US" sz="2400" dirty="0"/>
              <a:t>创建两个用例，叫 </a:t>
            </a:r>
            <a:r>
              <a:rPr lang="en-US" altLang="zh-CN" sz="2400" dirty="0"/>
              <a:t>Use Case 1 </a:t>
            </a:r>
            <a:r>
              <a:rPr lang="zh-CN" altLang="en-US" sz="2400" dirty="0"/>
              <a:t>和 </a:t>
            </a:r>
            <a:r>
              <a:rPr lang="en-US" altLang="zh-CN" sz="2400" dirty="0"/>
              <a:t>Use Case 2</a:t>
            </a:r>
            <a:r>
              <a:rPr lang="zh-CN" altLang="en-US" sz="2400" dirty="0"/>
              <a:t>。</a:t>
            </a:r>
          </a:p>
          <a:p>
            <a:r>
              <a:rPr lang="en-US" altLang="zh-CN" sz="2400" dirty="0"/>
              <a:t>4.	</a:t>
            </a:r>
            <a:r>
              <a:rPr lang="zh-CN" altLang="en-US" sz="2400" dirty="0"/>
              <a:t>点击每个用例，并将它拖到这个主角上，使它们连接在一起。</a:t>
            </a:r>
          </a:p>
        </p:txBody>
      </p:sp>
    </p:spTree>
    <p:extLst>
      <p:ext uri="{BB962C8B-B14F-4D97-AF65-F5344CB8AC3E}">
        <p14:creationId xmlns:p14="http://schemas.microsoft.com/office/powerpoint/2010/main" val="332219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715EC-ACEB-47E5-B28F-6E8B33053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用例图">
            <a:extLst>
              <a:ext uri="{FF2B5EF4-FFF2-40B4-BE49-F238E27FC236}">
                <a16:creationId xmlns:a16="http://schemas.microsoft.com/office/drawing/2014/main" id="{8D4BDF33-C243-4E4A-9CC7-043AB761DD8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597" y="549061"/>
            <a:ext cx="8075630" cy="53278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383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2A5BF5-854F-4ABA-846C-758604327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104274"/>
            <a:ext cx="9601200" cy="1143000"/>
          </a:xfrm>
        </p:spPr>
        <p:txBody>
          <a:bodyPr/>
          <a:lstStyle/>
          <a:p>
            <a:r>
              <a:rPr lang="zh-CN" altLang="zh-CN" dirty="0"/>
              <a:t>总结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9C42B6-0914-430E-8DE7-D3F8BCABF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093" y="1700808"/>
            <a:ext cx="10332638" cy="2880320"/>
          </a:xfrm>
        </p:spPr>
        <p:txBody>
          <a:bodyPr>
            <a:normAutofit/>
          </a:bodyPr>
          <a:lstStyle/>
          <a:p>
            <a:pPr fontAlgn="base"/>
            <a:r>
              <a:rPr lang="en-US" altLang="zh-CN" sz="2400" dirty="0"/>
              <a:t>Rational Software Architect </a:t>
            </a:r>
            <a:r>
              <a:rPr lang="zh-CN" altLang="zh-CN" sz="2400" dirty="0"/>
              <a:t>是一个基于</a:t>
            </a:r>
            <a:r>
              <a:rPr lang="en-US" altLang="zh-CN" sz="2400" dirty="0"/>
              <a:t> Eclipse </a:t>
            </a:r>
            <a:r>
              <a:rPr lang="zh-CN" altLang="zh-CN" sz="2400" dirty="0"/>
              <a:t>的工具，它支持开发者和架构师获得</a:t>
            </a:r>
            <a:r>
              <a:rPr lang="en-US" altLang="zh-CN" sz="2400" dirty="0"/>
              <a:t> Eclipse </a:t>
            </a:r>
            <a:r>
              <a:rPr lang="zh-CN" altLang="zh-CN" sz="2400" dirty="0"/>
              <a:t>平台可用性功能。 然而，</a:t>
            </a:r>
            <a:r>
              <a:rPr lang="en-US" altLang="zh-CN" sz="2400" dirty="0"/>
              <a:t>Rational Software Architect </a:t>
            </a:r>
            <a:r>
              <a:rPr lang="zh-CN" altLang="zh-CN" sz="2400" dirty="0"/>
              <a:t>超越了一个典型集成开发环境的功能</a:t>
            </a:r>
            <a:r>
              <a:rPr lang="en-US" altLang="zh-CN" sz="2400" dirty="0"/>
              <a:t> -- </a:t>
            </a:r>
            <a:r>
              <a:rPr lang="zh-CN" altLang="zh-CN" sz="2400" dirty="0"/>
              <a:t>它提供了丰富的建模、架构设计和挖掘的能力。 本文中，我已经向你介绍了关于如何使用</a:t>
            </a:r>
            <a:r>
              <a:rPr lang="en-US" altLang="zh-CN" sz="2400" dirty="0"/>
              <a:t> Rational Software Architect </a:t>
            </a:r>
            <a:r>
              <a:rPr lang="zh-CN" altLang="zh-CN" sz="2400" dirty="0"/>
              <a:t>的基本概念</a:t>
            </a:r>
            <a:r>
              <a:rPr lang="en-US" altLang="zh-CN" sz="2400" dirty="0"/>
              <a:t>, </a:t>
            </a:r>
            <a:r>
              <a:rPr lang="zh-CN" altLang="zh-CN" sz="2400" dirty="0"/>
              <a:t>而且简要地谈到了建模场景及其不同的视图。这些信息是深入</a:t>
            </a:r>
            <a:r>
              <a:rPr lang="en-US" altLang="zh-CN" sz="2400" dirty="0"/>
              <a:t> Rational Software Architect </a:t>
            </a:r>
            <a:r>
              <a:rPr lang="zh-CN" altLang="zh-CN" sz="2400" dirty="0"/>
              <a:t>提供的所有建模能力的窗口。</a:t>
            </a:r>
          </a:p>
        </p:txBody>
      </p:sp>
    </p:spTree>
    <p:extLst>
      <p:ext uri="{BB962C8B-B14F-4D97-AF65-F5344CB8AC3E}">
        <p14:creationId xmlns:p14="http://schemas.microsoft.com/office/powerpoint/2010/main" val="224812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4092" y="2564904"/>
            <a:ext cx="9144000" cy="1256929"/>
          </a:xfrm>
        </p:spPr>
        <p:txBody>
          <a:bodyPr rtlCol="0"/>
          <a:lstStyle/>
          <a:p>
            <a:r>
              <a:rPr lang="en-US" altLang="zh-CN" dirty="0"/>
              <a:t>UML</a:t>
            </a:r>
            <a:r>
              <a:rPr lang="zh-CN" altLang="en-US" dirty="0"/>
              <a:t>的使用情况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808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8508" y="2852936"/>
            <a:ext cx="2880320" cy="1152128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zh-CN" altLang="en-US" sz="6000" dirty="0"/>
              <a:t>用例图</a:t>
            </a:r>
          </a:p>
        </p:txBody>
      </p:sp>
    </p:spTree>
    <p:extLst>
      <p:ext uri="{BB962C8B-B14F-4D97-AF65-F5344CB8AC3E}">
        <p14:creationId xmlns:p14="http://schemas.microsoft.com/office/powerpoint/2010/main" val="224281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>
            <a:extLst>
              <a:ext uri="{FF2B5EF4-FFF2-40B4-BE49-F238E27FC236}">
                <a16:creationId xmlns:a16="http://schemas.microsoft.com/office/drawing/2014/main" id="{BD3ECCAF-74AF-4A80-9957-1AA190067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804" y="836712"/>
            <a:ext cx="2880320" cy="1143000"/>
          </a:xfrm>
        </p:spPr>
        <p:txBody>
          <a:bodyPr/>
          <a:lstStyle/>
          <a:p>
            <a:r>
              <a:rPr lang="zh-CN" altLang="en-US" dirty="0"/>
              <a:t>教师顶层用例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DBD3865-6EE6-4FE4-B095-05969E5BDBC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06958" y="332656"/>
            <a:ext cx="4174907" cy="579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90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>
            <a:extLst>
              <a:ext uri="{FF2B5EF4-FFF2-40B4-BE49-F238E27FC236}">
                <a16:creationId xmlns:a16="http://schemas.microsoft.com/office/drawing/2014/main" id="{BD3ECCAF-74AF-4A80-9957-1AA190067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72" y="533400"/>
            <a:ext cx="3024336" cy="1143000"/>
          </a:xfrm>
        </p:spPr>
        <p:txBody>
          <a:bodyPr/>
          <a:lstStyle/>
          <a:p>
            <a:r>
              <a:rPr lang="zh-CN" altLang="en-US" dirty="0"/>
              <a:t>学生顶层用例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5461FCD-187E-4602-8EB4-3987FD9F31C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57002" y="260648"/>
            <a:ext cx="4585682" cy="599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66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>
            <a:extLst>
              <a:ext uri="{FF2B5EF4-FFF2-40B4-BE49-F238E27FC236}">
                <a16:creationId xmlns:a16="http://schemas.microsoft.com/office/drawing/2014/main" id="{BD3ECCAF-74AF-4A80-9957-1AA190067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844" y="2564904"/>
            <a:ext cx="1187622" cy="1143000"/>
          </a:xfrm>
        </p:spPr>
        <p:txBody>
          <a:bodyPr/>
          <a:lstStyle/>
          <a:p>
            <a:r>
              <a:rPr lang="zh-CN" altLang="en-US" dirty="0"/>
              <a:t>学生登录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4DB4AFB-B798-4899-8AF1-C33AAEFCD50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54052" y="261534"/>
            <a:ext cx="7632848" cy="640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13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8508" y="2852936"/>
            <a:ext cx="2880320" cy="1152128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zh-CN" altLang="en-US" sz="6000" dirty="0"/>
              <a:t>类图</a:t>
            </a:r>
          </a:p>
        </p:txBody>
      </p:sp>
    </p:spTree>
    <p:extLst>
      <p:ext uri="{BB962C8B-B14F-4D97-AF65-F5344CB8AC3E}">
        <p14:creationId xmlns:p14="http://schemas.microsoft.com/office/powerpoint/2010/main" val="51593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>
            <a:extLst>
              <a:ext uri="{FF2B5EF4-FFF2-40B4-BE49-F238E27FC236}">
                <a16:creationId xmlns:a16="http://schemas.microsoft.com/office/drawing/2014/main" id="{BD3ECCAF-74AF-4A80-9957-1AA190067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764" y="2733328"/>
            <a:ext cx="1403646" cy="695672"/>
          </a:xfrm>
        </p:spPr>
        <p:txBody>
          <a:bodyPr/>
          <a:lstStyle/>
          <a:p>
            <a:r>
              <a:rPr lang="zh-CN" altLang="en-US" dirty="0"/>
              <a:t>主页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E538089-468E-4D10-B040-6C3D20EE44E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48592" y="648883"/>
            <a:ext cx="9625000" cy="556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6612" y="1628800"/>
            <a:ext cx="3276599" cy="192405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5400" dirty="0"/>
              <a:t>目录</a:t>
            </a:r>
            <a:endParaRPr lang="zh-CN" sz="54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0011" y="1844824"/>
            <a:ext cx="6172201" cy="5181600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4000" dirty="0"/>
              <a:t>UML</a:t>
            </a:r>
            <a:r>
              <a:rPr lang="zh-CN" altLang="en-US" sz="4000" dirty="0"/>
              <a:t>工具的使用情况</a:t>
            </a:r>
            <a:endParaRPr lang="en-US" altLang="zh-CN" sz="4000" dirty="0"/>
          </a:p>
          <a:p>
            <a:pPr rtl="0"/>
            <a:r>
              <a:rPr lang="en-US" altLang="zh-CN" sz="4000" dirty="0"/>
              <a:t>UML</a:t>
            </a:r>
            <a:r>
              <a:rPr lang="zh-CN" altLang="en-US" sz="4000" dirty="0"/>
              <a:t>的使用情况</a:t>
            </a:r>
            <a:endParaRPr lang="en-US" altLang="zh-CN" sz="4000" dirty="0"/>
          </a:p>
          <a:p>
            <a:pPr rtl="0"/>
            <a:r>
              <a:rPr lang="zh-CN" altLang="en-US" sz="4000" dirty="0"/>
              <a:t>参考资料和问题</a:t>
            </a:r>
            <a:endParaRPr lang="en-US" altLang="zh-CN" sz="4000" dirty="0"/>
          </a:p>
          <a:p>
            <a:pPr rtl="0"/>
            <a:r>
              <a:rPr lang="zh-CN" altLang="en-US" sz="4000" dirty="0"/>
              <a:t>小组分工</a:t>
            </a:r>
          </a:p>
        </p:txBody>
      </p:sp>
    </p:spTree>
    <p:extLst>
      <p:ext uri="{BB962C8B-B14F-4D97-AF65-F5344CB8AC3E}">
        <p14:creationId xmlns:p14="http://schemas.microsoft.com/office/powerpoint/2010/main" val="152800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8508" y="2852936"/>
            <a:ext cx="2880320" cy="1152128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zh-CN" altLang="en-US" sz="6000" dirty="0"/>
              <a:t>活动图</a:t>
            </a:r>
          </a:p>
        </p:txBody>
      </p:sp>
    </p:spTree>
    <p:extLst>
      <p:ext uri="{BB962C8B-B14F-4D97-AF65-F5344CB8AC3E}">
        <p14:creationId xmlns:p14="http://schemas.microsoft.com/office/powerpoint/2010/main" val="118543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>
            <a:extLst>
              <a:ext uri="{FF2B5EF4-FFF2-40B4-BE49-F238E27FC236}">
                <a16:creationId xmlns:a16="http://schemas.microsoft.com/office/drawing/2014/main" id="{BD3ECCAF-74AF-4A80-9957-1AA190067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764" y="2420888"/>
            <a:ext cx="1260650" cy="1296144"/>
          </a:xfrm>
        </p:spPr>
        <p:txBody>
          <a:bodyPr/>
          <a:lstStyle/>
          <a:p>
            <a:r>
              <a:rPr lang="zh-CN" altLang="en-US" dirty="0"/>
              <a:t>登录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3CBB02D-1190-49C5-9205-0FC3937CCC5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76769" y="0"/>
            <a:ext cx="8989642" cy="645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01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>
            <a:extLst>
              <a:ext uri="{FF2B5EF4-FFF2-40B4-BE49-F238E27FC236}">
                <a16:creationId xmlns:a16="http://schemas.microsoft.com/office/drawing/2014/main" id="{BD3ECCAF-74AF-4A80-9957-1AA190067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78" y="2286000"/>
            <a:ext cx="1619670" cy="1143000"/>
          </a:xfrm>
        </p:spPr>
        <p:txBody>
          <a:bodyPr/>
          <a:lstStyle/>
          <a:p>
            <a:r>
              <a:rPr lang="zh-CN" altLang="en-US" dirty="0"/>
              <a:t>注册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7E39B11-3719-4C27-AD64-F6BE79A8636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17948" y="332657"/>
            <a:ext cx="8748463" cy="560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50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50196" y="2636912"/>
            <a:ext cx="9144000" cy="1328937"/>
          </a:xfrm>
        </p:spPr>
        <p:txBody>
          <a:bodyPr rtlCol="0"/>
          <a:lstStyle/>
          <a:p>
            <a:r>
              <a:rPr lang="zh-CN" altLang="en-US" dirty="0"/>
              <a:t>参考资料和问题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693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9876" y="548680"/>
            <a:ext cx="9601200" cy="2160240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 </a:t>
            </a:r>
            <a:r>
              <a:rPr lang="en-US" altLang="zh-CN" dirty="0">
                <a:latin typeface="+mn-ea"/>
                <a:ea typeface="+mn-ea"/>
              </a:rPr>
              <a:t>UML</a:t>
            </a:r>
            <a:r>
              <a:rPr lang="zh-CN" altLang="en-US" dirty="0">
                <a:latin typeface="+mn-ea"/>
                <a:ea typeface="+mn-ea"/>
              </a:rPr>
              <a:t>中对系统的动态方面建模的四种图是哪些？</a:t>
            </a:r>
            <a:b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</a:b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2. </a:t>
            </a:r>
            <a:r>
              <a:rPr lang="en-US" altLang="zh-CN" dirty="0"/>
              <a:t>UML</a:t>
            </a:r>
            <a:r>
              <a:rPr lang="zh-CN" altLang="en-US" dirty="0"/>
              <a:t>状态机图中状态由哪五个部分组成？</a:t>
            </a:r>
            <a:br>
              <a:rPr lang="en-US" altLang="zh-CN" dirty="0"/>
            </a:br>
            <a:r>
              <a:rPr lang="en-US" altLang="zh-CN" dirty="0"/>
              <a:t>3. UML</a:t>
            </a:r>
            <a:r>
              <a:rPr lang="zh-CN" altLang="en-US" dirty="0"/>
              <a:t>用例图图中状态由哪四个部分组成？              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08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4407768"/>
          </a:xfrm>
        </p:spPr>
        <p:txBody>
          <a:bodyPr>
            <a:normAutofit/>
          </a:bodyPr>
          <a:lstStyle/>
          <a:p>
            <a:r>
              <a:rPr lang="en-US" altLang="zh-CN" dirty="0"/>
              <a:t>1.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/>
              <a:t>活动图、状态图、顺序图和协作图（通信图）</a:t>
            </a:r>
            <a:b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dirty="0"/>
            </a:br>
            <a:r>
              <a:rPr lang="en-US" altLang="zh-CN" dirty="0"/>
              <a:t>2.</a:t>
            </a:r>
            <a:r>
              <a:rPr lang="zh-CN" altLang="en-US" dirty="0"/>
              <a:t>名称、进入</a:t>
            </a:r>
            <a:r>
              <a:rPr lang="en-US" altLang="zh-CN" dirty="0"/>
              <a:t>/</a:t>
            </a:r>
            <a:r>
              <a:rPr lang="zh-CN" altLang="en-US" dirty="0"/>
              <a:t>退出动作、内部转换、子状态和延迟事件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3.</a:t>
            </a:r>
            <a:r>
              <a:rPr lang="zh-CN" altLang="en-US" dirty="0"/>
              <a:t>参与者、系统边界、用例、关联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842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522414" y="419100"/>
            <a:ext cx="2555774" cy="838200"/>
          </a:xfrm>
        </p:spPr>
        <p:txBody>
          <a:bodyPr rtlCol="0">
            <a:normAutofit/>
          </a:bodyPr>
          <a:lstStyle/>
          <a:p>
            <a:r>
              <a:rPr lang="zh-CN" altLang="en-US" sz="3600" dirty="0"/>
              <a:t>参考资料</a:t>
            </a:r>
            <a:endParaRPr lang="zh-CN" sz="3600" dirty="0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1522414" y="1628800"/>
            <a:ext cx="10260630" cy="4191000"/>
          </a:xfrm>
        </p:spPr>
        <p:txBody>
          <a:bodyPr rtlCol="0"/>
          <a:lstStyle/>
          <a:p>
            <a:r>
              <a:rPr lang="en-US" altLang="zh-CN" dirty="0"/>
              <a:t>https://www.cnblogs.com/bwlluck/p/6914369.html 2018/12/23</a:t>
            </a:r>
            <a:r>
              <a:rPr lang="zh-CN" altLang="en-US" dirty="0"/>
              <a:t> </a:t>
            </a:r>
            <a:r>
              <a:rPr lang="en-US" altLang="zh-CN" dirty="0"/>
              <a:t>9:07</a:t>
            </a:r>
          </a:p>
          <a:p>
            <a:r>
              <a:rPr lang="en-US" altLang="zh-CN" dirty="0"/>
              <a:t>http://www.cnblogs.com/hedongnan/p/3308311.html 2018/12/22 18:40</a:t>
            </a:r>
            <a:endParaRPr lang="zh-CN" altLang="zh-CN" dirty="0"/>
          </a:p>
          <a:p>
            <a:r>
              <a:rPr lang="en-US" altLang="zh-CN" dirty="0"/>
              <a:t>https://blog.csdn.net/whc888666/article/details/82924872 2018/12/21 17:30</a:t>
            </a:r>
          </a:p>
          <a:p>
            <a:r>
              <a:rPr lang="en-GB" altLang="zh-CN" dirty="0"/>
              <a:t>https://blog.csdn.net/soft_zzti/article/details/80331932 2018</a:t>
            </a:r>
            <a:r>
              <a:rPr lang="en-US" altLang="zh-CN" dirty="0"/>
              <a:t>/</a:t>
            </a:r>
            <a:r>
              <a:rPr lang="en-GB" altLang="zh-CN" dirty="0"/>
              <a:t>12/21  22</a:t>
            </a:r>
            <a:r>
              <a:rPr lang="zh-CN" altLang="en-GB" dirty="0"/>
              <a:t>：</a:t>
            </a:r>
            <a:r>
              <a:rPr lang="en-GB" altLang="zh-CN" dirty="0"/>
              <a:t>14</a:t>
            </a:r>
            <a:endParaRPr lang="en-US" altLang="zh-CN" dirty="0"/>
          </a:p>
          <a:p>
            <a:r>
              <a:rPr lang="en-US" altLang="zh-CN" dirty="0"/>
              <a:t>UML2 </a:t>
            </a:r>
            <a:r>
              <a:rPr lang="zh-CN" altLang="en-US" dirty="0"/>
              <a:t>基础、建模与设计教程 </a:t>
            </a:r>
          </a:p>
          <a:p>
            <a:r>
              <a:rPr lang="en-US" altLang="zh-CN" dirty="0"/>
              <a:t>UML</a:t>
            </a:r>
            <a:r>
              <a:rPr lang="zh-CN" altLang="en-US" dirty="0"/>
              <a:t>用户指南</a:t>
            </a:r>
          </a:p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12428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22004" y="2908547"/>
            <a:ext cx="9144000" cy="1040905"/>
          </a:xfrm>
        </p:spPr>
        <p:txBody>
          <a:bodyPr rtlCol="0"/>
          <a:lstStyle/>
          <a:p>
            <a:r>
              <a:rPr lang="zh-CN" altLang="en-US" sz="7200" dirty="0"/>
              <a:t>小组分工及评分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761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517453" y="692696"/>
            <a:ext cx="4032448" cy="638944"/>
          </a:xfrm>
        </p:spPr>
        <p:txBody>
          <a:bodyPr rtlCol="0">
            <a:normAutofit fontScale="90000"/>
          </a:bodyPr>
          <a:lstStyle/>
          <a:p>
            <a:r>
              <a:rPr lang="zh-CN" altLang="en-US" sz="4000" dirty="0"/>
              <a:t>小组分工及评分</a:t>
            </a:r>
            <a:endParaRPr lang="zh-CN" sz="4000" dirty="0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CN" altLang="en-US" sz="2400" dirty="0"/>
              <a:t>童欣 </a:t>
            </a:r>
            <a:r>
              <a:rPr lang="en-US" altLang="zh-CN" sz="2400" dirty="0"/>
              <a:t>88 PPT</a:t>
            </a:r>
            <a:r>
              <a:rPr lang="zh-CN" altLang="en-US" sz="2400" dirty="0"/>
              <a:t>的制作，资料收集</a:t>
            </a:r>
            <a:endParaRPr lang="en-US" altLang="zh-CN" sz="2400" dirty="0"/>
          </a:p>
          <a:p>
            <a:r>
              <a:rPr lang="zh-CN" altLang="en-US" sz="2400" dirty="0"/>
              <a:t>吴自强 </a:t>
            </a:r>
            <a:r>
              <a:rPr lang="en-US" altLang="zh-CN" sz="2400" dirty="0"/>
              <a:t>85 </a:t>
            </a:r>
            <a:r>
              <a:rPr lang="zh-CN" altLang="en-US" sz="2400" dirty="0"/>
              <a:t>资料收集</a:t>
            </a:r>
            <a:endParaRPr lang="en-US" altLang="zh-CN" sz="2400" dirty="0"/>
          </a:p>
          <a:p>
            <a:r>
              <a:rPr lang="zh-CN" altLang="en-US" sz="2400" dirty="0"/>
              <a:t>陈婧唯 </a:t>
            </a:r>
            <a:r>
              <a:rPr lang="en-US" altLang="zh-CN" sz="2400" dirty="0"/>
              <a:t>86 </a:t>
            </a:r>
            <a:r>
              <a:rPr lang="zh-CN" altLang="en-US" sz="2400" dirty="0"/>
              <a:t>资料收集</a:t>
            </a:r>
            <a:endParaRPr lang="en-US" altLang="zh-CN" sz="2400" dirty="0"/>
          </a:p>
          <a:p>
            <a:r>
              <a:rPr lang="zh-CN" altLang="en-US" sz="2400" dirty="0"/>
              <a:t>陈雅菁 </a:t>
            </a:r>
            <a:r>
              <a:rPr lang="en-US" altLang="zh-CN" sz="2400" dirty="0"/>
              <a:t>84</a:t>
            </a:r>
            <a:r>
              <a:rPr lang="zh-CN" altLang="en-US" sz="2400" dirty="0"/>
              <a:t> 资料收集</a:t>
            </a:r>
            <a:endParaRPr lang="en-US" altLang="zh-CN" sz="2400" dirty="0"/>
          </a:p>
          <a:p>
            <a:r>
              <a:rPr lang="zh-CN" altLang="en-US" sz="2400" dirty="0"/>
              <a:t>刘震 </a:t>
            </a:r>
            <a:r>
              <a:rPr lang="en-US" altLang="zh-CN" sz="2400" dirty="0"/>
              <a:t>85 </a:t>
            </a:r>
            <a:r>
              <a:rPr lang="zh-CN" altLang="en-US" sz="2400" dirty="0"/>
              <a:t>资料收集，图的绘制 </a:t>
            </a:r>
            <a:endParaRPr lang="en-US" altLang="zh-CN" sz="2400" dirty="0"/>
          </a:p>
          <a:p>
            <a:pPr rtl="0"/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68241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77988" y="2924944"/>
            <a:ext cx="9144000" cy="1384549"/>
          </a:xfr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rtlCol="0"/>
          <a:lstStyle/>
          <a:p>
            <a:r>
              <a:rPr lang="en-US" altLang="zh-CN" sz="115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THANK YOU!</a:t>
            </a:r>
            <a:endParaRPr lang="zh-CN" altLang="en-US" sz="115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555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58096" y="2800535"/>
            <a:ext cx="9144000" cy="1256929"/>
          </a:xfrm>
        </p:spPr>
        <p:txBody>
          <a:bodyPr rtlCol="0"/>
          <a:lstStyle/>
          <a:p>
            <a:pPr rtl="0"/>
            <a:r>
              <a:rPr lang="en-US" altLang="zh-CN" dirty="0"/>
              <a:t>UML</a:t>
            </a:r>
            <a:r>
              <a:rPr lang="zh-CN" altLang="en-US" dirty="0"/>
              <a:t>工具的使用情况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311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A408739-DA02-4CD9-95CC-E220AFB1E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533400"/>
            <a:ext cx="11628782" cy="1143000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IBM Rational Software Architect</a:t>
            </a:r>
            <a:endParaRPr lang="zh-CN" altLang="en-US" sz="4800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EA5F735-E990-497A-B703-06C4AB930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/>
              <a:t>IBM Rational Software Architect</a:t>
            </a:r>
            <a:r>
              <a:rPr lang="zh-CN" altLang="zh-CN" sz="2400" dirty="0"/>
              <a:t>是</a:t>
            </a:r>
            <a:r>
              <a:rPr lang="en-US" altLang="zh-CN" sz="2400" dirty="0"/>
              <a:t>IBM</a:t>
            </a:r>
            <a:r>
              <a:rPr lang="zh-CN" altLang="zh-CN" sz="2400" dirty="0"/>
              <a:t>在</a:t>
            </a:r>
            <a:r>
              <a:rPr lang="en-US" altLang="zh-CN" sz="2400" dirty="0"/>
              <a:t>2003</a:t>
            </a:r>
            <a:r>
              <a:rPr lang="zh-CN" altLang="zh-CN" sz="2400" dirty="0"/>
              <a:t>年二月并购</a:t>
            </a:r>
            <a:r>
              <a:rPr lang="en-US" altLang="zh-CN" sz="2400" dirty="0"/>
              <a:t>Rational</a:t>
            </a:r>
            <a:r>
              <a:rPr lang="zh-CN" altLang="zh-CN" sz="2400" dirty="0"/>
              <a:t>以来，首次发布的</a:t>
            </a:r>
            <a:r>
              <a:rPr lang="en-US" altLang="zh-CN" sz="2400" dirty="0"/>
              <a:t>Rational</a:t>
            </a:r>
            <a:r>
              <a:rPr lang="zh-CN" altLang="zh-CN" sz="2400" dirty="0"/>
              <a:t>产品。</a:t>
            </a:r>
            <a:r>
              <a:rPr lang="en-US" altLang="zh-CN" sz="2400" dirty="0"/>
              <a:t>IBM Rational Software Architect</a:t>
            </a:r>
            <a:r>
              <a:rPr lang="zh-CN" altLang="zh-CN" sz="2400" dirty="0"/>
              <a:t>是 在</a:t>
            </a:r>
            <a:r>
              <a:rPr lang="en-US" altLang="zh-CN" sz="2400" dirty="0"/>
              <a:t>Eclipse 3.0 </a:t>
            </a:r>
            <a:r>
              <a:rPr lang="zh-CN" altLang="zh-CN" sz="2400" dirty="0"/>
              <a:t>的基础之上创建的，它不仅对你的团的中的所有技术工种（架构师，设计师以及开发人员）提供一个统一的接口，而且还允许这些工具支持</a:t>
            </a:r>
            <a:r>
              <a:rPr lang="en-US" altLang="zh-CN" sz="2400" dirty="0"/>
              <a:t> Eclipse </a:t>
            </a:r>
            <a:r>
              <a:rPr lang="zh-CN" altLang="zh-CN" sz="2400" dirty="0"/>
              <a:t>提供的使用特性。因为</a:t>
            </a:r>
            <a:r>
              <a:rPr lang="en-US" altLang="zh-CN" sz="2400" dirty="0"/>
              <a:t> Rational Software Architect </a:t>
            </a:r>
            <a:r>
              <a:rPr lang="zh-CN" altLang="zh-CN" sz="2400" dirty="0"/>
              <a:t>是在</a:t>
            </a:r>
            <a:r>
              <a:rPr lang="en-US" altLang="zh-CN" sz="2400" dirty="0"/>
              <a:t> Eclipse </a:t>
            </a:r>
            <a:r>
              <a:rPr lang="zh-CN" altLang="zh-CN" sz="2400" dirty="0"/>
              <a:t>基础上建造的，你可以将</a:t>
            </a:r>
            <a:r>
              <a:rPr lang="en-US" altLang="zh-CN" sz="2400" dirty="0"/>
              <a:t> Rational Software Architect </a:t>
            </a:r>
            <a:r>
              <a:rPr lang="zh-CN" altLang="zh-CN" sz="2400" dirty="0"/>
              <a:t>用于</a:t>
            </a:r>
            <a:r>
              <a:rPr lang="en-US" altLang="zh-CN" sz="2400" dirty="0"/>
              <a:t>Java 2 </a:t>
            </a:r>
            <a:r>
              <a:rPr lang="zh-CN" altLang="zh-CN" sz="2400" dirty="0"/>
              <a:t>平台，企业版</a:t>
            </a:r>
            <a:r>
              <a:rPr lang="en-US" altLang="zh-CN" sz="2400" dirty="0"/>
              <a:t> (J2EE </a:t>
            </a:r>
            <a:r>
              <a:rPr lang="zh-CN" altLang="zh-CN" sz="2400" dirty="0"/>
              <a:t>平台</a:t>
            </a:r>
            <a:r>
              <a:rPr lang="en-US" altLang="zh-CN" sz="2400" dirty="0"/>
              <a:t>) </a:t>
            </a:r>
            <a:r>
              <a:rPr lang="zh-CN" altLang="zh-CN" sz="2400" dirty="0"/>
              <a:t>技术。 除此之外</a:t>
            </a:r>
            <a:r>
              <a:rPr lang="en-US" altLang="zh-CN" sz="2400" dirty="0"/>
              <a:t>,</a:t>
            </a:r>
            <a:r>
              <a:rPr lang="zh-CN" altLang="zh-CN" sz="2400" dirty="0"/>
              <a:t>使用代码生成功能，这是</a:t>
            </a:r>
            <a:r>
              <a:rPr lang="en-US" altLang="zh-CN" sz="2400" dirty="0"/>
              <a:t> Rational Software Architect </a:t>
            </a:r>
            <a:r>
              <a:rPr lang="zh-CN" altLang="zh-CN" sz="2400" dirty="0"/>
              <a:t>的一部分</a:t>
            </a:r>
            <a:r>
              <a:rPr lang="en-US" altLang="zh-CN" sz="2400" dirty="0"/>
              <a:t>,</a:t>
            </a:r>
            <a:r>
              <a:rPr lang="zh-CN" altLang="zh-CN" sz="2400" dirty="0"/>
              <a:t>你可以把设计和画在建模视图中的</a:t>
            </a:r>
            <a:r>
              <a:rPr lang="en-US" altLang="zh-CN" sz="2400" dirty="0"/>
              <a:t> UML </a:t>
            </a:r>
            <a:r>
              <a:rPr lang="zh-CN" altLang="zh-CN" sz="2400" dirty="0"/>
              <a:t>图转换为代码。最后，底层的</a:t>
            </a:r>
            <a:r>
              <a:rPr lang="en-US" altLang="zh-CN" sz="2400" dirty="0"/>
              <a:t> Eclipse </a:t>
            </a:r>
            <a:r>
              <a:rPr lang="zh-CN" altLang="zh-CN" sz="2400" dirty="0"/>
              <a:t>平台也提供强健和功能丰富的集成开发环境给开发者。</a:t>
            </a:r>
          </a:p>
          <a:p>
            <a:pPr marL="0" indent="0">
              <a:buNone/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02263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E763DB-99DC-4A8A-87DD-1D4FEF94B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828800"/>
            <a:ext cx="9684566" cy="4336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/>
              <a:t>除此之外</a:t>
            </a:r>
            <a:r>
              <a:rPr lang="en-US" altLang="zh-CN" sz="2400" dirty="0"/>
              <a:t>,</a:t>
            </a:r>
            <a:r>
              <a:rPr lang="zh-CN" altLang="zh-CN" sz="2400" dirty="0"/>
              <a:t>使用代码生成功能，这是</a:t>
            </a:r>
            <a:r>
              <a:rPr lang="en-US" altLang="zh-CN" sz="2400" dirty="0"/>
              <a:t> Rational Software Architect </a:t>
            </a:r>
            <a:r>
              <a:rPr lang="zh-CN" altLang="zh-CN" sz="2400" dirty="0"/>
              <a:t>的一部分</a:t>
            </a:r>
            <a:r>
              <a:rPr lang="en-US" altLang="zh-CN" sz="2400" dirty="0"/>
              <a:t>,</a:t>
            </a:r>
            <a:r>
              <a:rPr lang="zh-CN" altLang="zh-CN" sz="2400" dirty="0"/>
              <a:t>你可以把设计和画在建模视图中的</a:t>
            </a:r>
            <a:r>
              <a:rPr lang="en-US" altLang="zh-CN" sz="2400" dirty="0"/>
              <a:t> UML </a:t>
            </a:r>
            <a:r>
              <a:rPr lang="zh-CN" altLang="zh-CN" sz="2400" dirty="0"/>
              <a:t>图转换为代码。最后，底层的</a:t>
            </a:r>
            <a:r>
              <a:rPr lang="en-US" altLang="zh-CN" sz="2400" dirty="0"/>
              <a:t> Eclipse </a:t>
            </a:r>
            <a:r>
              <a:rPr lang="zh-CN" altLang="zh-CN" sz="2400" dirty="0"/>
              <a:t>平台也提供强健和功能丰富的集成开发环境给开发者。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zh-CN" sz="2400" dirty="0"/>
              <a:t>然而，</a:t>
            </a:r>
            <a:r>
              <a:rPr lang="en-US" altLang="zh-CN" sz="2400" dirty="0"/>
              <a:t>Rational Software Architect </a:t>
            </a:r>
            <a:r>
              <a:rPr lang="zh-CN" altLang="zh-CN" sz="2400" dirty="0"/>
              <a:t>并不局限于</a:t>
            </a:r>
            <a:r>
              <a:rPr lang="en-US" altLang="zh-CN" sz="2400" dirty="0"/>
              <a:t> Java </a:t>
            </a:r>
            <a:r>
              <a:rPr lang="zh-CN" altLang="zh-CN" sz="2400" dirty="0"/>
              <a:t>技术或</a:t>
            </a:r>
            <a:r>
              <a:rPr lang="en-US" altLang="zh-CN" sz="2400" dirty="0"/>
              <a:t> J2EE </a:t>
            </a:r>
            <a:r>
              <a:rPr lang="zh-CN" altLang="zh-CN" sz="2400" dirty="0"/>
              <a:t>平台。 你也可以在需要时把你创建的</a:t>
            </a:r>
            <a:r>
              <a:rPr lang="en-US" altLang="zh-CN" sz="2400" dirty="0"/>
              <a:t> UML </a:t>
            </a:r>
            <a:r>
              <a:rPr lang="zh-CN" altLang="zh-CN" sz="2400" dirty="0"/>
              <a:t>模型转换为</a:t>
            </a:r>
            <a:r>
              <a:rPr lang="en-US" altLang="zh-CN" sz="2400" dirty="0"/>
              <a:t> C++ </a:t>
            </a:r>
            <a:r>
              <a:rPr lang="zh-CN" altLang="zh-CN" sz="2400" dirty="0"/>
              <a:t>代码。这个工具的代码生成功能可以让你很轻易产生基本的代码，然后你可以进行定制修改。这个特性允许开发人员在非</a:t>
            </a:r>
            <a:r>
              <a:rPr lang="en-US" altLang="zh-CN" sz="2400" dirty="0"/>
              <a:t>J2EE</a:t>
            </a:r>
            <a:r>
              <a:rPr lang="zh-CN" altLang="zh-CN" sz="2400" dirty="0"/>
              <a:t>平台开发时，也可以使用</a:t>
            </a:r>
            <a:r>
              <a:rPr lang="en-US" altLang="zh-CN" sz="2400" dirty="0"/>
              <a:t>Rational Software Architect</a:t>
            </a:r>
            <a:r>
              <a:rPr lang="zh-CN" altLang="zh-CN" sz="2400" dirty="0"/>
              <a:t>的建模和设计模式功能。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111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0C6D46-B3B4-4B49-8916-0BB178A44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533400"/>
            <a:ext cx="7380310" cy="1143000"/>
          </a:xfrm>
        </p:spPr>
        <p:txBody>
          <a:bodyPr>
            <a:normAutofit/>
          </a:bodyPr>
          <a:lstStyle/>
          <a:p>
            <a:r>
              <a:rPr lang="zh-CN" altLang="zh-CN" sz="3600" dirty="0"/>
              <a:t>用</a:t>
            </a:r>
            <a:r>
              <a:rPr lang="en-US" altLang="zh-CN" sz="3600" dirty="0"/>
              <a:t> Rational Software Architect </a:t>
            </a:r>
            <a:r>
              <a:rPr lang="zh-CN" altLang="zh-CN" sz="3600" dirty="0"/>
              <a:t>进行</a:t>
            </a:r>
            <a:r>
              <a:rPr lang="en-US" altLang="zh-CN" sz="3600" dirty="0"/>
              <a:t>UML</a:t>
            </a:r>
            <a:r>
              <a:rPr lang="zh-CN" altLang="zh-CN" sz="3600" dirty="0"/>
              <a:t>建模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E07AAF-0FBC-42D3-B3F2-CB100FCD1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2276872"/>
            <a:ext cx="9601200" cy="246429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dirty="0"/>
              <a:t>Rational Software Architect </a:t>
            </a:r>
            <a:r>
              <a:rPr lang="zh-CN" altLang="zh-CN" sz="3200" dirty="0"/>
              <a:t>符合</a:t>
            </a:r>
            <a:r>
              <a:rPr lang="en-US" altLang="zh-CN" sz="3200" dirty="0"/>
              <a:t>UML 2.0 </a:t>
            </a:r>
            <a:r>
              <a:rPr lang="zh-CN" altLang="zh-CN" sz="3200" dirty="0"/>
              <a:t>规范；使用</a:t>
            </a:r>
            <a:r>
              <a:rPr lang="en-US" altLang="zh-CN" sz="3200" dirty="0"/>
              <a:t> Rational Software Architect</a:t>
            </a:r>
            <a:r>
              <a:rPr lang="zh-CN" altLang="zh-CN" sz="3200" dirty="0"/>
              <a:t>，你可以创建几种不同类型的</a:t>
            </a:r>
            <a:r>
              <a:rPr lang="en-US" altLang="zh-CN" sz="3200" dirty="0"/>
              <a:t> UML </a:t>
            </a:r>
            <a:r>
              <a:rPr lang="zh-CN" altLang="zh-CN" sz="3200" dirty="0"/>
              <a:t>图。让我们看一些你可以创建的图类型的例子。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969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EE7FA-FF4C-4AAD-8100-CC409E4D0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创建一个</a:t>
            </a:r>
            <a:r>
              <a:rPr lang="en-US" altLang="zh-CN" dirty="0"/>
              <a:t> UML </a:t>
            </a:r>
            <a:r>
              <a:rPr lang="zh-CN" altLang="zh-CN" dirty="0"/>
              <a:t>类图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673ED8-B879-4D15-80A9-E7D03DDCD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457" y="2061411"/>
            <a:ext cx="11669910" cy="419100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400" dirty="0"/>
              <a:t>使用类图来描述一个系统中对象类型以及它们之间的关系。对于一个单独的类，你可以定义类的名字，属性和操作。 除此之外，你可以定义类之间的关系。 了解这个过程的最容易的方法就是创建一个简单的类图。我创建了一个有一个接口和两个实现的类图。执行下面的步骤来重新创建这个类： </a:t>
            </a:r>
          </a:p>
          <a:p>
            <a:r>
              <a:rPr lang="en-US" altLang="zh-CN" sz="2400" dirty="0"/>
              <a:t>1.	</a:t>
            </a:r>
            <a:r>
              <a:rPr lang="zh-CN" altLang="en-US" sz="2400" dirty="0"/>
              <a:t>在 </a:t>
            </a:r>
            <a:r>
              <a:rPr lang="en-US" altLang="zh-CN" sz="2400" dirty="0"/>
              <a:t>Model Explorer </a:t>
            </a:r>
            <a:r>
              <a:rPr lang="zh-CN" altLang="en-US" sz="2400" dirty="0"/>
              <a:t>中</a:t>
            </a:r>
            <a:r>
              <a:rPr lang="en-US" altLang="zh-CN" sz="2400" dirty="0"/>
              <a:t>, </a:t>
            </a:r>
            <a:r>
              <a:rPr lang="zh-CN" altLang="en-US" sz="2400" dirty="0"/>
              <a:t>鼠标右键点击 </a:t>
            </a:r>
            <a:r>
              <a:rPr lang="en-US" altLang="zh-CN" sz="2400" dirty="0"/>
              <a:t>Blank Model</a:t>
            </a:r>
            <a:r>
              <a:rPr lang="zh-CN" altLang="en-US" sz="2400" dirty="0"/>
              <a:t>，然后增加一个新的类图。</a:t>
            </a:r>
          </a:p>
          <a:p>
            <a:r>
              <a:rPr lang="en-US" altLang="zh-CN" sz="2400" dirty="0"/>
              <a:t>2.	</a:t>
            </a:r>
            <a:r>
              <a:rPr lang="zh-CN" altLang="en-US" sz="2400" dirty="0"/>
              <a:t>为新的类图键入一个名字（对于这个实例，使用名字 </a:t>
            </a:r>
            <a:r>
              <a:rPr lang="en-US" altLang="zh-CN" sz="2400" dirty="0"/>
              <a:t>Main</a:t>
            </a:r>
            <a:r>
              <a:rPr lang="zh-CN" altLang="en-US" sz="2400" dirty="0"/>
              <a:t>。）。一个叫做 </a:t>
            </a:r>
            <a:r>
              <a:rPr lang="en-US" altLang="zh-CN" sz="2400" dirty="0" err="1"/>
              <a:t>BlankModel</a:t>
            </a:r>
            <a:r>
              <a:rPr lang="en-US" altLang="zh-CN" sz="2400" dirty="0"/>
              <a:t>::Main </a:t>
            </a:r>
            <a:r>
              <a:rPr lang="zh-CN" altLang="en-US" sz="2400" dirty="0"/>
              <a:t>新页将会出现</a:t>
            </a:r>
            <a:r>
              <a:rPr lang="en-US" altLang="zh-CN" sz="2400" dirty="0"/>
              <a:t>(</a:t>
            </a:r>
            <a:r>
              <a:rPr lang="zh-CN" altLang="en-US" sz="2400" dirty="0"/>
              <a:t>如图 </a:t>
            </a:r>
            <a:r>
              <a:rPr lang="en-US" altLang="zh-CN" sz="2400" dirty="0"/>
              <a:t>3 </a:t>
            </a:r>
            <a:r>
              <a:rPr lang="zh-CN" altLang="en-US" sz="2400" dirty="0"/>
              <a:t>所示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</a:p>
          <a:p>
            <a:r>
              <a:rPr lang="en-US" altLang="zh-CN" sz="2400" dirty="0"/>
              <a:t>3.	</a:t>
            </a:r>
            <a:r>
              <a:rPr lang="zh-CN" altLang="en-US" sz="2400" dirty="0"/>
              <a:t>在 </a:t>
            </a:r>
            <a:r>
              <a:rPr lang="en-US" altLang="zh-CN" sz="2400" dirty="0" err="1"/>
              <a:t>BlankModel</a:t>
            </a:r>
            <a:r>
              <a:rPr lang="en-US" altLang="zh-CN" sz="2400" dirty="0"/>
              <a:t>::Main </a:t>
            </a:r>
            <a:r>
              <a:rPr lang="zh-CN" altLang="en-US" sz="2400" dirty="0"/>
              <a:t>窗囗中的任何地方点击鼠标右键</a:t>
            </a:r>
            <a:r>
              <a:rPr lang="en-US" altLang="zh-CN" sz="2400" dirty="0"/>
              <a:t>, </a:t>
            </a:r>
            <a:r>
              <a:rPr lang="zh-CN" altLang="en-US" sz="2400" dirty="0"/>
              <a:t>然后增加一个新的接口。</a:t>
            </a:r>
          </a:p>
          <a:p>
            <a:r>
              <a:rPr lang="en-US" altLang="zh-CN" sz="2400" dirty="0"/>
              <a:t>4.	</a:t>
            </a:r>
            <a:r>
              <a:rPr lang="zh-CN" altLang="en-US" sz="2400" dirty="0"/>
              <a:t>在这个窗囗中的任何地方再次点击鼠标右键</a:t>
            </a:r>
            <a:r>
              <a:rPr lang="en-US" altLang="zh-CN" sz="2400" dirty="0"/>
              <a:t>, </a:t>
            </a:r>
            <a:r>
              <a:rPr lang="zh-CN" altLang="en-US" sz="2400" dirty="0"/>
              <a:t>然后创建一个类。</a:t>
            </a:r>
          </a:p>
          <a:p>
            <a:r>
              <a:rPr lang="en-US" altLang="zh-CN" sz="2400" dirty="0"/>
              <a:t>5.	</a:t>
            </a:r>
            <a:r>
              <a:rPr lang="zh-CN" altLang="en-US" sz="2400" dirty="0"/>
              <a:t>重复第 </a:t>
            </a:r>
            <a:r>
              <a:rPr lang="en-US" altLang="zh-CN" sz="2400" dirty="0"/>
              <a:t>4 </a:t>
            </a:r>
            <a:r>
              <a:rPr lang="zh-CN" altLang="en-US" sz="2400" dirty="0"/>
              <a:t>步创建第二个类。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854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F9ACA4-4389-442B-B1FC-EB9972A44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 descr="图 3. Blank Model::Main页">
            <a:extLst>
              <a:ext uri="{FF2B5EF4-FFF2-40B4-BE49-F238E27FC236}">
                <a16:creationId xmlns:a16="http://schemas.microsoft.com/office/drawing/2014/main" id="{8E4471BD-1919-47B6-A2D3-2EA7F51A2DA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217" y="498394"/>
            <a:ext cx="8557594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256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FC4700-6CDE-4928-A776-D33B6ABBB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852" y="386700"/>
            <a:ext cx="9601200" cy="4191000"/>
          </a:xfrm>
        </p:spPr>
        <p:txBody>
          <a:bodyPr/>
          <a:lstStyle/>
          <a:p>
            <a:r>
              <a:rPr lang="zh-CN" altLang="zh-CN" dirty="0"/>
              <a:t>定义一个关系，指明那两个新建的类是这个接口的实现。点一下这个类的名字，你将发现在这个对话框的右边会出现上下箭头。点击一个箭头，然后点击 </a:t>
            </a:r>
            <a:r>
              <a:rPr lang="en-US" altLang="zh-CN" b="1" dirty="0"/>
              <a:t>Create Implementation</a:t>
            </a:r>
            <a:r>
              <a:rPr lang="zh-CN" altLang="zh-CN" dirty="0"/>
              <a:t>。你现在就已经在</a:t>
            </a:r>
            <a:r>
              <a:rPr lang="en-US" altLang="zh-CN" dirty="0"/>
              <a:t> Rational Software Architect </a:t>
            </a:r>
            <a:r>
              <a:rPr lang="zh-CN" altLang="zh-CN" dirty="0"/>
              <a:t>里创建了你的第一个类。为了看到关于你创建的类的所有有效选项，鼠标右键点击任何类，然后选择 </a:t>
            </a:r>
            <a:r>
              <a:rPr lang="en-US" altLang="zh-CN" b="1" dirty="0"/>
              <a:t>Properties</a:t>
            </a:r>
            <a:r>
              <a:rPr lang="zh-CN" altLang="en-US" b="1" dirty="0"/>
              <a:t>。</a:t>
            </a:r>
            <a:endParaRPr lang="zh-CN" altLang="en-US" dirty="0"/>
          </a:p>
        </p:txBody>
      </p:sp>
      <p:pic>
        <p:nvPicPr>
          <p:cNvPr id="4" name="图片 3" descr="图 4. 类属性">
            <a:extLst>
              <a:ext uri="{FF2B5EF4-FFF2-40B4-BE49-F238E27FC236}">
                <a16:creationId xmlns:a16="http://schemas.microsoft.com/office/drawing/2014/main" id="{02455EBB-EBAD-4E82-A08B-B85DC061E03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148" y="1810181"/>
            <a:ext cx="6624737" cy="46264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871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atercolor_16x9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10793100_TF02886637_TF02886637" id="{4D89CBF9-9797-4DDB-83C8-BAF75C5C92D3}" vid="{7730F6EE-BAB5-4E80-BD6A-96C6496F45B7}"/>
    </a:ext>
  </a:extLst>
</a:theme>
</file>

<file path=ppt/theme/theme2.xml><?xml version="1.0" encoding="utf-8"?>
<a:theme xmlns:a="http://schemas.openxmlformats.org/drawingml/2006/main" name="办公室主题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水彩演示文稿（宽屏）</Template>
  <TotalTime>118</TotalTime>
  <Words>935</Words>
  <Application>Microsoft Office PowerPoint</Application>
  <PresentationFormat>自定义</PresentationFormat>
  <Paragraphs>71</Paragraphs>
  <Slides>29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4" baseType="lpstr">
      <vt:lpstr>宋体</vt:lpstr>
      <vt:lpstr>微软雅黑</vt:lpstr>
      <vt:lpstr>Arial</vt:lpstr>
      <vt:lpstr>Palatino Linotype</vt:lpstr>
      <vt:lpstr>Watercolor_16x9</vt:lpstr>
      <vt:lpstr>UMLIIII:综合应用和问题解答</vt:lpstr>
      <vt:lpstr>目录</vt:lpstr>
      <vt:lpstr>UML工具的使用情况</vt:lpstr>
      <vt:lpstr>IBM Rational Software Architect</vt:lpstr>
      <vt:lpstr>PowerPoint 演示文稿</vt:lpstr>
      <vt:lpstr>用 Rational Software Architect 进行UML建模</vt:lpstr>
      <vt:lpstr>创建一个 UML 类图</vt:lpstr>
      <vt:lpstr>PowerPoint 演示文稿</vt:lpstr>
      <vt:lpstr>PowerPoint 演示文稿</vt:lpstr>
      <vt:lpstr>创建一个 UML 用例图</vt:lpstr>
      <vt:lpstr>PowerPoint 演示文稿</vt:lpstr>
      <vt:lpstr>总结</vt:lpstr>
      <vt:lpstr>UML的使用情况</vt:lpstr>
      <vt:lpstr>PowerPoint 演示文稿</vt:lpstr>
      <vt:lpstr>教师顶层用例</vt:lpstr>
      <vt:lpstr>学生顶层用例</vt:lpstr>
      <vt:lpstr>学生登录</vt:lpstr>
      <vt:lpstr>PowerPoint 演示文稿</vt:lpstr>
      <vt:lpstr>主页</vt:lpstr>
      <vt:lpstr>PowerPoint 演示文稿</vt:lpstr>
      <vt:lpstr>登录</vt:lpstr>
      <vt:lpstr>注册</vt:lpstr>
      <vt:lpstr>参考资料和问题</vt:lpstr>
      <vt:lpstr>1. UML中对系统的动态方面建模的四种图是哪些？ 2. UML状态机图中状态由哪五个部分组成？ 3. UML用例图图中状态由哪四个部分组成？              </vt:lpstr>
      <vt:lpstr>1. 活动图、状态图、顺序图和协作图（通信图）  2.名称、进入/退出动作、内部转换、子状态和延迟事件  3.参与者、系统边界、用例、关联 </vt:lpstr>
      <vt:lpstr>参考资料</vt:lpstr>
      <vt:lpstr>小组分工及评分</vt:lpstr>
      <vt:lpstr>小组分工及评分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UMLIIII:综合应用和问题解答</dc:title>
  <dc:creator>oliver hawk</dc:creator>
  <cp:lastModifiedBy>oliver hawk</cp:lastModifiedBy>
  <cp:revision>9</cp:revision>
  <dcterms:created xsi:type="dcterms:W3CDTF">2018-12-23T11:40:01Z</dcterms:created>
  <dcterms:modified xsi:type="dcterms:W3CDTF">2018-12-30T12:39:04Z</dcterms:modified>
</cp:coreProperties>
</file>