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438" r:id="rId4"/>
    <p:sldId id="439" r:id="rId5"/>
    <p:sldId id="440" r:id="rId6"/>
    <p:sldId id="261" r:id="rId7"/>
    <p:sldId id="257" r:id="rId8"/>
    <p:sldId id="271" r:id="rId9"/>
    <p:sldId id="290" r:id="rId10"/>
    <p:sldId id="379" r:id="rId11"/>
    <p:sldId id="378" r:id="rId12"/>
    <p:sldId id="274" r:id="rId13"/>
    <p:sldId id="273" r:id="rId14"/>
    <p:sldId id="259" r:id="rId15"/>
    <p:sldId id="260" r:id="rId16"/>
    <p:sldId id="281" r:id="rId17"/>
    <p:sldId id="282" r:id="rId18"/>
    <p:sldId id="339" r:id="rId19"/>
    <p:sldId id="283" r:id="rId20"/>
    <p:sldId id="284" r:id="rId21"/>
    <p:sldId id="340" r:id="rId22"/>
    <p:sldId id="285" r:id="rId23"/>
    <p:sldId id="286" r:id="rId24"/>
    <p:sldId id="287" r:id="rId25"/>
    <p:sldId id="280" r:id="rId26"/>
    <p:sldId id="279" r:id="rId27"/>
    <p:sldId id="341" r:id="rId28"/>
    <p:sldId id="308" r:id="rId29"/>
    <p:sldId id="310" r:id="rId30"/>
    <p:sldId id="312" r:id="rId31"/>
    <p:sldId id="262" r:id="rId32"/>
    <p:sldId id="380" r:id="rId33"/>
    <p:sldId id="381" r:id="rId34"/>
    <p:sldId id="382" r:id="rId35"/>
    <p:sldId id="383" r:id="rId36"/>
    <p:sldId id="384" r:id="rId37"/>
    <p:sldId id="263" r:id="rId38"/>
    <p:sldId id="292" r:id="rId39"/>
    <p:sldId id="291" r:id="rId40"/>
    <p:sldId id="429" r:id="rId41"/>
    <p:sldId id="293" r:id="rId42"/>
    <p:sldId id="295" r:id="rId43"/>
    <p:sldId id="301" r:id="rId44"/>
    <p:sldId id="302" r:id="rId45"/>
    <p:sldId id="258" r:id="rId46"/>
    <p:sldId id="296" r:id="rId47"/>
    <p:sldId id="297" r:id="rId48"/>
    <p:sldId id="298" r:id="rId49"/>
    <p:sldId id="305" r:id="rId50"/>
    <p:sldId id="430" r:id="rId51"/>
    <p:sldId id="431" r:id="rId52"/>
    <p:sldId id="432" r:id="rId53"/>
    <p:sldId id="433" r:id="rId54"/>
    <p:sldId id="304" r:id="rId55"/>
    <p:sldId id="434" r:id="rId56"/>
    <p:sldId id="435" r:id="rId57"/>
    <p:sldId id="437" r:id="rId58"/>
    <p:sldId id="306" r:id="rId59"/>
    <p:sldId id="265" r:id="rId60"/>
    <p:sldId id="313" r:id="rId61"/>
    <p:sldId id="266" r:id="rId6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震" initials="刘震" lastIdx="1" clrIdx="0">
    <p:extLst>
      <p:ext uri="{19B8F6BF-5375-455C-9EA6-DF929625EA0E}">
        <p15:presenceInfo xmlns:p15="http://schemas.microsoft.com/office/powerpoint/2012/main" userId="刘震"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67" d="100"/>
          <a:sy n="67" d="100"/>
        </p:scale>
        <p:origin x="6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12478"/>
          <a:stretch>
            <a:fillRect/>
          </a:stretch>
        </p:blipFill>
        <p:spPr>
          <a:xfrm>
            <a:off x="-17145" y="-24765"/>
            <a:ext cx="12232640" cy="6947535"/>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23742"/>
          <a:stretch>
            <a:fillRect/>
          </a:stretch>
        </p:blipFill>
        <p:spPr>
          <a:xfrm>
            <a:off x="-20320" y="-34925"/>
            <a:ext cx="12232640" cy="6882765"/>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8.png"/><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g.csdn.net/wanmeirongyan100/article/details/51601570" TargetMode="Externa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9685" y="1235075"/>
            <a:ext cx="6728124" cy="1107996"/>
          </a:xfrm>
          <a:prstGeom prst="rect">
            <a:avLst/>
          </a:prstGeom>
          <a:noFill/>
        </p:spPr>
        <p:txBody>
          <a:bodyPr wrap="none" rtlCol="0">
            <a:spAutoFit/>
          </a:bodyPr>
          <a:lstStyle/>
          <a:p>
            <a:pPr algn="l"/>
            <a:r>
              <a:rPr lang="en-US" sz="6600" b="1" dirty="0">
                <a:solidFill>
                  <a:schemeClr val="accent1"/>
                </a:solidFill>
                <a:latin typeface="微软雅黑" panose="020B0503020204020204" charset="-122"/>
                <a:ea typeface="微软雅黑" panose="020B0503020204020204" charset="-122"/>
              </a:rPr>
              <a:t>        UML</a:t>
            </a:r>
            <a:r>
              <a:rPr lang="zh-CN" altLang="en-US" sz="6600" b="1" dirty="0">
                <a:solidFill>
                  <a:schemeClr val="accent1"/>
                </a:solidFill>
                <a:latin typeface="微软雅黑" panose="020B0503020204020204" charset="-122"/>
                <a:ea typeface="微软雅黑" panose="020B0503020204020204" charset="-122"/>
              </a:rPr>
              <a:t>的工具</a:t>
            </a:r>
            <a:endParaRPr lang="en-US" altLang="zh-CN" sz="6600" b="1" dirty="0">
              <a:solidFill>
                <a:schemeClr val="accent1"/>
              </a:solidFill>
              <a:latin typeface="微软雅黑" panose="020B0503020204020204" charset="-122"/>
              <a:ea typeface="微软雅黑" panose="020B0503020204020204" charset="-122"/>
            </a:endParaRPr>
          </a:p>
        </p:txBody>
      </p:sp>
      <p:sp>
        <p:nvSpPr>
          <p:cNvPr id="6" name="文本框 5"/>
          <p:cNvSpPr txBox="1"/>
          <p:nvPr/>
        </p:nvSpPr>
        <p:spPr>
          <a:xfrm>
            <a:off x="1445260" y="3743325"/>
            <a:ext cx="5821045" cy="1198880"/>
          </a:xfrm>
          <a:prstGeom prst="rect">
            <a:avLst/>
          </a:prstGeom>
          <a:noFill/>
        </p:spPr>
        <p:txBody>
          <a:bodyPr wrap="square" rtlCol="0">
            <a:spAutoFit/>
          </a:bodyPr>
          <a:lstStyle/>
          <a:p>
            <a:r>
              <a:rPr lang="zh-CN" altLang="en-US" sz="2400">
                <a:solidFill>
                  <a:schemeClr val="tx1">
                    <a:lumMod val="50000"/>
                    <a:lumOff val="50000"/>
                  </a:schemeClr>
                </a:solidFill>
                <a:latin typeface="微软雅黑" panose="020B0503020204020204" charset="-122"/>
                <a:ea typeface="微软雅黑" panose="020B0503020204020204" charset="-122"/>
              </a:rPr>
              <a:t>组长：童欣</a:t>
            </a:r>
          </a:p>
          <a:p>
            <a:r>
              <a:rPr lang="zh-CN" altLang="en-US" sz="2400">
                <a:solidFill>
                  <a:schemeClr val="tx1">
                    <a:lumMod val="50000"/>
                    <a:lumOff val="50000"/>
                  </a:schemeClr>
                </a:solidFill>
                <a:latin typeface="微软雅黑" panose="020B0503020204020204" charset="-122"/>
                <a:ea typeface="微软雅黑" panose="020B0503020204020204" charset="-122"/>
              </a:rPr>
              <a:t>组员：</a:t>
            </a:r>
            <a:r>
              <a:rPr lang="zh-CN" altLang="en-US" sz="2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sym typeface="+mn-ea"/>
              </a:rPr>
              <a:t>吴自强 陈雅菁 陈婧唯 刘震 张天颖</a:t>
            </a:r>
            <a:endParaRPr lang="en-US" altLang="zh-CN" sz="2400" dirty="0">
              <a:solidFill>
                <a:schemeClr val="tx1">
                  <a:lumMod val="50000"/>
                  <a:lumOff val="50000"/>
                </a:schemeClr>
              </a:solidFill>
            </a:endParaRPr>
          </a:p>
          <a:p>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64715" y="1064260"/>
            <a:ext cx="6200140" cy="3846195"/>
          </a:xfrm>
          <a:prstGeom prst="rect">
            <a:avLst/>
          </a:prstGeom>
          <a:noFill/>
        </p:spPr>
        <p:txBody>
          <a:bodyPr wrap="none" rtlCol="0">
            <a:spAutoFit/>
          </a:bodyPr>
          <a:lstStyle/>
          <a:p>
            <a:r>
              <a:rPr lang="en-US" altLang="zh-CN" sz="2800" b="1"/>
              <a:t>visio</a:t>
            </a:r>
            <a:r>
              <a:rPr lang="zh-CN" altLang="en-US" sz="2800" b="1"/>
              <a:t>作为</a:t>
            </a:r>
            <a:r>
              <a:rPr lang="en-US" altLang="zh-CN" sz="2800" b="1"/>
              <a:t>UML</a:t>
            </a:r>
            <a:r>
              <a:rPr lang="zh-CN" altLang="en-US" sz="2800" b="1"/>
              <a:t>建模工具所具备的功能：</a:t>
            </a:r>
            <a:endParaRPr lang="zh-CN" altLang="en-US" sz="2400"/>
          </a:p>
          <a:p>
            <a:endParaRPr lang="en-US" altLang="zh-CN" sz="2400"/>
          </a:p>
          <a:p>
            <a:endParaRPr lang="en-US" altLang="zh-CN" sz="2400"/>
          </a:p>
          <a:p>
            <a:r>
              <a:rPr lang="en-US" altLang="zh-CN" sz="2400"/>
              <a:t>1</a:t>
            </a:r>
            <a:r>
              <a:rPr lang="zh-CN" altLang="en-US" sz="2400"/>
              <a:t>、绘图</a:t>
            </a:r>
          </a:p>
          <a:p>
            <a:r>
              <a:rPr lang="en-US" altLang="zh-CN" sz="2400"/>
              <a:t>2</a:t>
            </a:r>
            <a:r>
              <a:rPr lang="zh-CN" altLang="en-US" sz="2400"/>
              <a:t>、存储</a:t>
            </a:r>
          </a:p>
          <a:p>
            <a:r>
              <a:rPr lang="en-US" altLang="zh-CN" sz="2400"/>
              <a:t>3</a:t>
            </a:r>
            <a:r>
              <a:rPr lang="zh-CN" altLang="en-US" sz="2400"/>
              <a:t>、一致性检查</a:t>
            </a:r>
          </a:p>
          <a:p>
            <a:r>
              <a:rPr lang="en-US" altLang="zh-CN" sz="2400"/>
              <a:t>4</a:t>
            </a:r>
            <a:r>
              <a:rPr lang="zh-CN" altLang="en-US" sz="2400"/>
              <a:t>、对模型进行组织</a:t>
            </a:r>
          </a:p>
          <a:p>
            <a:r>
              <a:rPr lang="en-US" altLang="zh-CN" sz="2400"/>
              <a:t>5</a:t>
            </a:r>
            <a:r>
              <a:rPr lang="zh-CN" altLang="en-US" sz="2400"/>
              <a:t>、导航</a:t>
            </a:r>
          </a:p>
          <a:p>
            <a:r>
              <a:rPr lang="en-US" altLang="zh-CN" sz="2400"/>
              <a:t>6</a:t>
            </a:r>
            <a:r>
              <a:rPr lang="zh-CN" altLang="en-US" sz="2400"/>
              <a:t>、写作支持</a:t>
            </a:r>
          </a:p>
          <a:p>
            <a:endParaRPr lang="zh-CN" altLang="en-US" sz="2400"/>
          </a:p>
        </p:txBody>
      </p:sp>
      <p:sp>
        <p:nvSpPr>
          <p:cNvPr id="3" name="文本框 2"/>
          <p:cNvSpPr txBox="1"/>
          <p:nvPr/>
        </p:nvSpPr>
        <p:spPr>
          <a:xfrm>
            <a:off x="5614035" y="2275840"/>
            <a:ext cx="4297045" cy="2306955"/>
          </a:xfrm>
          <a:prstGeom prst="rect">
            <a:avLst/>
          </a:prstGeom>
          <a:noFill/>
        </p:spPr>
        <p:txBody>
          <a:bodyPr wrap="square" rtlCol="0" anchor="t">
            <a:spAutoFit/>
          </a:bodyPr>
          <a:lstStyle/>
          <a:p>
            <a:r>
              <a:rPr lang="en-US" altLang="zh-CN" sz="2400">
                <a:sym typeface="+mn-ea"/>
              </a:rPr>
              <a:t>7</a:t>
            </a:r>
            <a:r>
              <a:rPr lang="zh-CN" altLang="en-US" sz="2400">
                <a:sym typeface="+mn-ea"/>
              </a:rPr>
              <a:t>、代码生成</a:t>
            </a:r>
            <a:endParaRPr lang="zh-CN" altLang="en-US" sz="2400"/>
          </a:p>
          <a:p>
            <a:r>
              <a:rPr lang="en-US" altLang="zh-CN" sz="2400">
                <a:sym typeface="+mn-ea"/>
              </a:rPr>
              <a:t>8</a:t>
            </a:r>
            <a:r>
              <a:rPr lang="zh-CN" altLang="en-US" sz="2400">
                <a:sym typeface="+mn-ea"/>
              </a:rPr>
              <a:t>、逆向项目</a:t>
            </a:r>
            <a:endParaRPr lang="zh-CN" altLang="en-US" sz="2400"/>
          </a:p>
          <a:p>
            <a:r>
              <a:rPr lang="en-US" altLang="zh-CN" sz="2400">
                <a:sym typeface="+mn-ea"/>
              </a:rPr>
              <a:t>9</a:t>
            </a:r>
            <a:r>
              <a:rPr lang="zh-CN" altLang="en-US" sz="2400">
                <a:sym typeface="+mn-ea"/>
              </a:rPr>
              <a:t>、集成</a:t>
            </a:r>
            <a:endParaRPr lang="zh-CN" altLang="en-US" sz="2400"/>
          </a:p>
          <a:p>
            <a:r>
              <a:rPr lang="en-US" altLang="zh-CN" sz="2400">
                <a:sym typeface="+mn-ea"/>
              </a:rPr>
              <a:t>10</a:t>
            </a:r>
            <a:r>
              <a:rPr lang="zh-CN" altLang="en-US" sz="2400">
                <a:sym typeface="+mn-ea"/>
              </a:rPr>
              <a:t>、支持多种象层和开发过程</a:t>
            </a:r>
            <a:endParaRPr lang="zh-CN" altLang="en-US" sz="2400"/>
          </a:p>
          <a:p>
            <a:r>
              <a:rPr lang="en-US" altLang="zh-CN" sz="2400">
                <a:sym typeface="+mn-ea"/>
              </a:rPr>
              <a:t>11</a:t>
            </a:r>
            <a:r>
              <a:rPr lang="zh-CN" altLang="en-US" sz="2400">
                <a:sym typeface="+mn-ea"/>
              </a:rPr>
              <a:t>、文档生成</a:t>
            </a:r>
            <a:endParaRPr lang="zh-CN" altLang="en-US" sz="2400"/>
          </a:p>
          <a:p>
            <a:r>
              <a:rPr lang="en-US" altLang="zh-CN" sz="2400">
                <a:sym typeface="+mn-ea"/>
              </a:rPr>
              <a:t>12</a:t>
            </a:r>
            <a:r>
              <a:rPr lang="zh-CN" altLang="en-US" sz="2400">
                <a:sym typeface="+mn-ea"/>
              </a:rPr>
              <a:t>、脚本编程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6" name="剪去对角的矩形 5"/>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8315" y="340995"/>
            <a:ext cx="18040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的简介</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315" y="392430"/>
            <a:ext cx="18040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p>
        </p:txBody>
      </p:sp>
      <p:sp>
        <p:nvSpPr>
          <p:cNvPr id="4" name="文本框 3"/>
          <p:cNvSpPr txBox="1"/>
          <p:nvPr/>
        </p:nvSpPr>
        <p:spPr>
          <a:xfrm>
            <a:off x="1184275" y="1476375"/>
            <a:ext cx="8671560" cy="2676525"/>
          </a:xfrm>
          <a:prstGeom prst="rect">
            <a:avLst/>
          </a:prstGeom>
          <a:noFill/>
        </p:spPr>
        <p:txBody>
          <a:bodyPr wrap="square" rtlCol="0">
            <a:spAutoFit/>
          </a:bodyPr>
          <a:lstStyle/>
          <a:p>
            <a:r>
              <a:rPr lang="zh-CN" altLang="en-US" sz="2400"/>
              <a:t>Office Visio 有两种独立版本：</a:t>
            </a:r>
          </a:p>
          <a:p>
            <a:r>
              <a:rPr lang="zh-CN" altLang="en-US" sz="2400">
                <a:solidFill>
                  <a:schemeClr val="accent1"/>
                </a:solidFill>
              </a:rPr>
              <a:t>Office Visio Professional </a:t>
            </a:r>
            <a:r>
              <a:rPr lang="zh-CN" altLang="en-US" sz="2400"/>
              <a:t>和 </a:t>
            </a:r>
            <a:r>
              <a:rPr lang="zh-CN" altLang="en-US" sz="2400">
                <a:solidFill>
                  <a:schemeClr val="accent1"/>
                </a:solidFill>
              </a:rPr>
              <a:t>Office Visio Standard</a:t>
            </a:r>
            <a:r>
              <a:rPr lang="zh-CN" altLang="en-US" sz="2400"/>
              <a:t>。</a:t>
            </a:r>
          </a:p>
          <a:p>
            <a:r>
              <a:rPr lang="zh-CN" altLang="en-US" sz="2400"/>
              <a:t>Office Visio Professional 与 Office Visio Standard的基本功能相同，但前者包含的功能和模板是后者的母集。Office Visio Professional 提供了</a:t>
            </a:r>
            <a:r>
              <a:rPr lang="zh-CN" altLang="en-US" sz="2400">
                <a:solidFill>
                  <a:schemeClr val="accent1"/>
                </a:solidFill>
              </a:rPr>
              <a:t>数据连接性</a:t>
            </a:r>
            <a:r>
              <a:rPr lang="zh-CN" altLang="en-US" sz="2400"/>
              <a:t>和</a:t>
            </a:r>
            <a:r>
              <a:rPr lang="zh-CN" altLang="en-US" sz="2400">
                <a:solidFill>
                  <a:schemeClr val="accent1"/>
                </a:solidFill>
              </a:rPr>
              <a:t>可视化功能</a:t>
            </a:r>
            <a:r>
              <a:rPr lang="zh-CN" altLang="en-US" sz="2400"/>
              <a:t>等高级功能，而 Office Visio Standard 并没有这些功能。</a:t>
            </a:r>
          </a:p>
          <a:p>
            <a:endParaRPr lang="zh-CN" altLang="en-US" sz="2400"/>
          </a:p>
        </p:txBody>
      </p:sp>
      <p:sp>
        <p:nvSpPr>
          <p:cNvPr id="5" name="文本框 4"/>
          <p:cNvSpPr txBox="1"/>
          <p:nvPr/>
        </p:nvSpPr>
        <p:spPr>
          <a:xfrm>
            <a:off x="875030" y="1476375"/>
            <a:ext cx="334645" cy="460375"/>
          </a:xfrm>
          <a:prstGeom prst="rect">
            <a:avLst/>
          </a:prstGeom>
          <a:noFill/>
        </p:spPr>
        <p:txBody>
          <a:bodyPr wrap="none" rtlCol="0">
            <a:spAutoFit/>
          </a:bodyPr>
          <a:lstStyle/>
          <a:p>
            <a:r>
              <a:rPr lang="en-US" altLang="zh-CN" sz="2400"/>
              <a:t>*</a:t>
            </a:r>
          </a:p>
        </p:txBody>
      </p:sp>
      <p:sp>
        <p:nvSpPr>
          <p:cNvPr id="6" name="文本框 5"/>
          <p:cNvSpPr txBox="1"/>
          <p:nvPr/>
        </p:nvSpPr>
        <p:spPr>
          <a:xfrm>
            <a:off x="1209675" y="4003040"/>
            <a:ext cx="8672195" cy="1568450"/>
          </a:xfrm>
          <a:prstGeom prst="rect">
            <a:avLst/>
          </a:prstGeom>
          <a:noFill/>
        </p:spPr>
        <p:txBody>
          <a:bodyPr wrap="square" rtlCol="0">
            <a:spAutoFit/>
          </a:bodyPr>
          <a:lstStyle/>
          <a:p>
            <a:r>
              <a:rPr lang="zh-CN" altLang="en-US" sz="2400"/>
              <a:t>Office Visio 提供了各种</a:t>
            </a:r>
            <a:r>
              <a:rPr lang="zh-CN" altLang="en-US" sz="2400">
                <a:solidFill>
                  <a:schemeClr val="accent1"/>
                </a:solidFill>
              </a:rPr>
              <a:t>模板</a:t>
            </a:r>
            <a:r>
              <a:rPr lang="zh-CN" altLang="en-US" sz="2400"/>
              <a:t>：</a:t>
            </a:r>
          </a:p>
          <a:p>
            <a:r>
              <a:rPr lang="zh-CN" altLang="en-US" sz="2400"/>
              <a:t>业务流程的</a:t>
            </a:r>
            <a:r>
              <a:rPr lang="zh-CN" altLang="en-US" sz="2400">
                <a:solidFill>
                  <a:schemeClr val="accent1"/>
                </a:solidFill>
              </a:rPr>
              <a:t>流程图</a:t>
            </a:r>
            <a:r>
              <a:rPr lang="zh-CN" altLang="en-US" sz="2400"/>
              <a:t>、</a:t>
            </a:r>
            <a:r>
              <a:rPr lang="zh-CN" altLang="en-US" sz="2400">
                <a:solidFill>
                  <a:schemeClr val="accent1"/>
                </a:solidFill>
              </a:rPr>
              <a:t>网络图</a:t>
            </a:r>
            <a:r>
              <a:rPr lang="zh-CN" altLang="en-US" sz="2400"/>
              <a:t>、</a:t>
            </a:r>
            <a:r>
              <a:rPr lang="zh-CN" altLang="en-US" sz="2400">
                <a:solidFill>
                  <a:schemeClr val="accent1"/>
                </a:solidFill>
              </a:rPr>
              <a:t>工作流图</a:t>
            </a:r>
            <a:r>
              <a:rPr lang="zh-CN" altLang="en-US" sz="2400"/>
              <a:t>、</a:t>
            </a:r>
            <a:r>
              <a:rPr lang="zh-CN" altLang="en-US" sz="2400">
                <a:solidFill>
                  <a:schemeClr val="accent1"/>
                </a:solidFill>
              </a:rPr>
              <a:t>数据库模型图</a:t>
            </a:r>
            <a:r>
              <a:rPr lang="zh-CN" altLang="en-US" sz="2400"/>
              <a:t>和</a:t>
            </a:r>
            <a:r>
              <a:rPr lang="zh-CN" altLang="en-US" sz="2400">
                <a:solidFill>
                  <a:schemeClr val="accent1"/>
                </a:solidFill>
              </a:rPr>
              <a:t>软件图</a:t>
            </a:r>
            <a:r>
              <a:rPr lang="zh-CN" altLang="en-US" sz="2400"/>
              <a:t>，这些模板可用于可视简化业务流程、跟踪项目和资源、绘制组织结构图、映射网络、绘制建筑地图以及优化系统。</a:t>
            </a:r>
          </a:p>
        </p:txBody>
      </p:sp>
      <p:sp>
        <p:nvSpPr>
          <p:cNvPr id="7" name="文本框 6"/>
          <p:cNvSpPr txBox="1"/>
          <p:nvPr/>
        </p:nvSpPr>
        <p:spPr>
          <a:xfrm>
            <a:off x="849630" y="4003040"/>
            <a:ext cx="334645" cy="460375"/>
          </a:xfrm>
          <a:prstGeom prst="rect">
            <a:avLst/>
          </a:prstGeom>
          <a:noFill/>
        </p:spPr>
        <p:txBody>
          <a:bodyPr wrap="none" rtlCol="0">
            <a:spAutoFit/>
          </a:bodyPr>
          <a:lstStyle/>
          <a:p>
            <a:r>
              <a:rPr lang="en-US" altLang="zh-CN" sz="2400"/>
              <a:t>*</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8165" y="366395"/>
            <a:ext cx="2597150" cy="460375"/>
          </a:xfrm>
          <a:prstGeom prst="rect">
            <a:avLst/>
          </a:prstGeom>
          <a:noFill/>
        </p:spPr>
        <p:txBody>
          <a:bodyPr wrap="square" rtlCol="0">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r>
              <a:rPr lang="en-US" altLang="zh-CN" sz="2400" b="1">
                <a:solidFill>
                  <a:schemeClr val="tx1"/>
                </a:solidFill>
                <a:latin typeface="微软雅黑" panose="020B0503020204020204" charset="-122"/>
                <a:ea typeface="微软雅黑" panose="020B0503020204020204" charset="-122"/>
                <a:sym typeface="+mn-ea"/>
              </a:rPr>
              <a:t>-</a:t>
            </a:r>
            <a:r>
              <a:rPr lang="zh-CN" altLang="en-US" sz="2400" b="1">
                <a:solidFill>
                  <a:schemeClr val="tx1"/>
                </a:solidFill>
                <a:latin typeface="微软雅黑" panose="020B0503020204020204" charset="-122"/>
                <a:ea typeface="微软雅黑" panose="020B0503020204020204" charset="-122"/>
                <a:sym typeface="+mn-ea"/>
              </a:rPr>
              <a:t>历史</a:t>
            </a:r>
          </a:p>
        </p:txBody>
      </p:sp>
      <p:sp>
        <p:nvSpPr>
          <p:cNvPr id="4" name="文本框 3"/>
          <p:cNvSpPr txBox="1"/>
          <p:nvPr/>
        </p:nvSpPr>
        <p:spPr>
          <a:xfrm>
            <a:off x="1078230" y="1567180"/>
            <a:ext cx="8354060" cy="4769485"/>
          </a:xfrm>
          <a:prstGeom prst="rect">
            <a:avLst/>
          </a:prstGeom>
          <a:noFill/>
        </p:spPr>
        <p:txBody>
          <a:bodyPr wrap="square" rtlCol="0">
            <a:spAutoFit/>
          </a:bodyPr>
          <a:lstStyle/>
          <a:p>
            <a:r>
              <a:rPr lang="zh-CN" altLang="en-US" sz="2800" b="1" dirty="0">
                <a:latin typeface="+mj-ea"/>
                <a:ea typeface="+mj-ea"/>
                <a:cs typeface="+mj-ea"/>
              </a:rPr>
              <a:t>Visio最初属于Visio公司，该公司成立于</a:t>
            </a:r>
            <a:r>
              <a:rPr lang="zh-CN" altLang="en-US" sz="2800" b="1" dirty="0">
                <a:solidFill>
                  <a:schemeClr val="accent1"/>
                </a:solidFill>
                <a:latin typeface="+mj-ea"/>
                <a:ea typeface="+mj-ea"/>
                <a:cs typeface="+mj-ea"/>
              </a:rPr>
              <a:t>1990年9月</a:t>
            </a:r>
            <a:r>
              <a:rPr lang="zh-CN" altLang="en-US" sz="2800" b="1" dirty="0">
                <a:latin typeface="+mj-ea"/>
                <a:ea typeface="+mj-ea"/>
                <a:cs typeface="+mj-ea"/>
              </a:rPr>
              <a:t>，起初名为</a:t>
            </a:r>
            <a:r>
              <a:rPr lang="zh-CN" altLang="en-US" sz="2800" b="1" dirty="0">
                <a:solidFill>
                  <a:schemeClr val="accent1"/>
                </a:solidFill>
                <a:latin typeface="+mj-ea"/>
                <a:ea typeface="+mj-ea"/>
                <a:cs typeface="+mj-ea"/>
              </a:rPr>
              <a:t>Axon</a:t>
            </a:r>
            <a:r>
              <a:rPr lang="zh-CN" altLang="en-US" sz="2800" b="1" dirty="0">
                <a:latin typeface="+mj-ea"/>
                <a:ea typeface="+mj-ea"/>
                <a:cs typeface="+mj-ea"/>
              </a:rPr>
              <a:t>。原始创始人杰瑞米（Jeremy Jaech）、戴夫（Dave Walter）和泰德·约翰逊均来自于Aldus公司，其中杰瑞米（</a:t>
            </a:r>
            <a:r>
              <a:rPr lang="zh-CN" altLang="en-US" sz="2800" b="1" dirty="0">
                <a:solidFill>
                  <a:schemeClr val="accent1"/>
                </a:solidFill>
                <a:latin typeface="+mj-ea"/>
                <a:ea typeface="+mj-ea"/>
                <a:cs typeface="+mj-ea"/>
              </a:rPr>
              <a:t>Jeremy Jaech</a:t>
            </a:r>
            <a:r>
              <a:rPr lang="zh-CN" altLang="en-US" sz="2800" b="1" dirty="0">
                <a:latin typeface="+mj-ea"/>
                <a:ea typeface="+mj-ea"/>
                <a:cs typeface="+mj-ea"/>
              </a:rPr>
              <a:t>）、戴夫（</a:t>
            </a:r>
            <a:r>
              <a:rPr lang="zh-CN" altLang="en-US" sz="2800" b="1" dirty="0">
                <a:solidFill>
                  <a:schemeClr val="accent1"/>
                </a:solidFill>
                <a:latin typeface="+mj-ea"/>
                <a:ea typeface="+mj-ea"/>
                <a:cs typeface="+mj-ea"/>
              </a:rPr>
              <a:t>Dave Walter</a:t>
            </a:r>
            <a:r>
              <a:rPr lang="zh-CN" altLang="en-US" sz="2800" b="1" dirty="0">
                <a:latin typeface="+mj-ea"/>
                <a:ea typeface="+mj-ea"/>
                <a:cs typeface="+mj-ea"/>
              </a:rPr>
              <a:t>）是Aldus的</a:t>
            </a:r>
            <a:r>
              <a:rPr lang="zh-CN" altLang="en-US" sz="2800" b="1" dirty="0">
                <a:solidFill>
                  <a:schemeClr val="accent1"/>
                </a:solidFill>
                <a:latin typeface="+mj-ea"/>
                <a:ea typeface="+mj-ea"/>
                <a:cs typeface="+mj-ea"/>
              </a:rPr>
              <a:t>原始创始人</a:t>
            </a:r>
            <a:r>
              <a:rPr lang="zh-CN" altLang="en-US" sz="2800" b="1" dirty="0">
                <a:latin typeface="+mj-ea"/>
                <a:ea typeface="+mj-ea"/>
                <a:cs typeface="+mj-ea"/>
              </a:rPr>
              <a:t>，而</a:t>
            </a:r>
            <a:r>
              <a:rPr lang="zh-CN" altLang="en-US" sz="2800" b="1" dirty="0">
                <a:solidFill>
                  <a:schemeClr val="accent1"/>
                </a:solidFill>
                <a:latin typeface="+mj-ea"/>
                <a:ea typeface="+mj-ea"/>
                <a:cs typeface="+mj-ea"/>
              </a:rPr>
              <a:t>泰德</a:t>
            </a:r>
            <a:r>
              <a:rPr lang="zh-CN" altLang="en-US" sz="2800" b="1" dirty="0">
                <a:latin typeface="+mj-ea"/>
                <a:ea typeface="+mj-ea"/>
                <a:cs typeface="+mj-ea"/>
              </a:rPr>
              <a:t>是Aldus公司的</a:t>
            </a:r>
            <a:r>
              <a:rPr lang="zh-CN" altLang="en-US" sz="2800" b="1" dirty="0">
                <a:solidFill>
                  <a:schemeClr val="accent1"/>
                </a:solidFill>
                <a:latin typeface="+mj-ea"/>
                <a:ea typeface="+mj-ea"/>
                <a:cs typeface="+mj-ea"/>
              </a:rPr>
              <a:t>PageMaker for Windows开发团队领袖</a:t>
            </a:r>
            <a:r>
              <a:rPr lang="zh-CN" altLang="en-US" sz="2800" b="1" dirty="0">
                <a:latin typeface="+mj-ea"/>
                <a:ea typeface="+mj-ea"/>
                <a:cs typeface="+mj-ea"/>
              </a:rPr>
              <a:t>。</a:t>
            </a:r>
            <a:endParaRPr lang="zh-CN" altLang="en-US" sz="2800"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
        <p:nvSpPr>
          <p:cNvPr id="5" name="文本框 4"/>
          <p:cNvSpPr txBox="1"/>
          <p:nvPr/>
        </p:nvSpPr>
        <p:spPr>
          <a:xfrm>
            <a:off x="741680" y="1567180"/>
            <a:ext cx="336550" cy="460375"/>
          </a:xfrm>
          <a:prstGeom prst="rect">
            <a:avLst/>
          </a:prstGeom>
          <a:noFill/>
        </p:spPr>
        <p:txBody>
          <a:bodyPr wrap="none" rtlCol="0">
            <a:spAutoFit/>
          </a:bodyPr>
          <a:lstStyle/>
          <a:p>
            <a:r>
              <a:rPr lang="en-US" altLang="zh-CN" sz="2400" b="1">
                <a:latin typeface="+mj-ea"/>
                <a:ea typeface="+mj-ea"/>
              </a:rPr>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r>
              <a:rPr lang="en-US" altLang="zh-CN" sz="2400" b="1">
                <a:solidFill>
                  <a:schemeClr val="tx1"/>
                </a:solidFill>
                <a:latin typeface="微软雅黑" panose="020B0503020204020204" charset="-122"/>
                <a:ea typeface="微软雅黑" panose="020B0503020204020204" charset="-122"/>
                <a:sym typeface="+mn-ea"/>
              </a:rPr>
              <a:t>-</a:t>
            </a:r>
            <a:r>
              <a:rPr lang="zh-CN" altLang="en-US" sz="2400" b="1">
                <a:solidFill>
                  <a:schemeClr val="tx1"/>
                </a:solidFill>
                <a:latin typeface="微软雅黑" panose="020B0503020204020204" charset="-122"/>
                <a:ea typeface="微软雅黑" panose="020B0503020204020204" charset="-122"/>
                <a:sym typeface="+mn-ea"/>
              </a:rPr>
              <a:t>历史</a:t>
            </a:r>
          </a:p>
        </p:txBody>
      </p:sp>
      <p:sp>
        <p:nvSpPr>
          <p:cNvPr id="29" name="Freeform 5"/>
          <p:cNvSpPr/>
          <p:nvPr/>
        </p:nvSpPr>
        <p:spPr bwMode="auto">
          <a:xfrm>
            <a:off x="4979956" y="1135225"/>
            <a:ext cx="1921452" cy="4587016"/>
          </a:xfrm>
          <a:custGeom>
            <a:avLst/>
            <a:gdLst/>
            <a:ahLst/>
            <a:cxnLst/>
            <a:rect l="l" t="t" r="r" b="b"/>
            <a:pathLst>
              <a:path w="1536700" h="3668713">
                <a:moveTo>
                  <a:pt x="196789" y="0"/>
                </a:moveTo>
                <a:lnTo>
                  <a:pt x="978699" y="0"/>
                </a:lnTo>
                <a:lnTo>
                  <a:pt x="982663" y="0"/>
                </a:lnTo>
                <a:lnTo>
                  <a:pt x="982663" y="401"/>
                </a:lnTo>
                <a:cubicBezTo>
                  <a:pt x="1135160" y="1079"/>
                  <a:pt x="1273070" y="63504"/>
                  <a:pt x="1373318" y="163655"/>
                </a:cubicBezTo>
                <a:cubicBezTo>
                  <a:pt x="1474168" y="264940"/>
                  <a:pt x="1536700" y="404607"/>
                  <a:pt x="1536700" y="558933"/>
                </a:cubicBezTo>
                <a:cubicBezTo>
                  <a:pt x="1536700" y="712993"/>
                  <a:pt x="1474168" y="852926"/>
                  <a:pt x="1373318" y="953945"/>
                </a:cubicBezTo>
                <a:cubicBezTo>
                  <a:pt x="1272202" y="1054963"/>
                  <a:pt x="1132768" y="1117600"/>
                  <a:pt x="978699" y="1117600"/>
                </a:cubicBezTo>
                <a:lnTo>
                  <a:pt x="977900" y="1117600"/>
                </a:lnTo>
                <a:lnTo>
                  <a:pt x="556679" y="1117600"/>
                </a:lnTo>
                <a:cubicBezTo>
                  <a:pt x="476645" y="1117871"/>
                  <a:pt x="404309" y="1150571"/>
                  <a:pt x="351679" y="1202999"/>
                </a:cubicBezTo>
                <a:cubicBezTo>
                  <a:pt x="298967" y="1256040"/>
                  <a:pt x="266222" y="1329072"/>
                  <a:pt x="266222" y="1409833"/>
                </a:cubicBezTo>
                <a:cubicBezTo>
                  <a:pt x="266222" y="1490595"/>
                  <a:pt x="298967" y="1563627"/>
                  <a:pt x="351679" y="1616401"/>
                </a:cubicBezTo>
                <a:cubicBezTo>
                  <a:pt x="404427" y="1669212"/>
                  <a:pt x="476967" y="1701677"/>
                  <a:pt x="557213" y="1701855"/>
                </a:cubicBezTo>
                <a:lnTo>
                  <a:pt x="557213" y="1701800"/>
                </a:lnTo>
                <a:lnTo>
                  <a:pt x="978699" y="1701800"/>
                </a:lnTo>
                <a:lnTo>
                  <a:pt x="982663" y="1701800"/>
                </a:lnTo>
                <a:lnTo>
                  <a:pt x="982663" y="1702201"/>
                </a:lnTo>
                <a:cubicBezTo>
                  <a:pt x="1135160" y="1702879"/>
                  <a:pt x="1273070" y="1765289"/>
                  <a:pt x="1373318" y="1865416"/>
                </a:cubicBezTo>
                <a:cubicBezTo>
                  <a:pt x="1474168" y="1966677"/>
                  <a:pt x="1536700" y="2106311"/>
                  <a:pt x="1536700" y="2260600"/>
                </a:cubicBezTo>
                <a:cubicBezTo>
                  <a:pt x="1536700" y="2414890"/>
                  <a:pt x="1474168" y="2554523"/>
                  <a:pt x="1373318" y="2655517"/>
                </a:cubicBezTo>
                <a:cubicBezTo>
                  <a:pt x="1272202" y="2756778"/>
                  <a:pt x="1132768" y="2819400"/>
                  <a:pt x="978699" y="2819400"/>
                </a:cubicBezTo>
                <a:lnTo>
                  <a:pt x="977900" y="2819400"/>
                </a:lnTo>
                <a:lnTo>
                  <a:pt x="552450" y="2819400"/>
                </a:lnTo>
                <a:lnTo>
                  <a:pt x="552450" y="2819385"/>
                </a:lnTo>
                <a:cubicBezTo>
                  <a:pt x="474092" y="2820390"/>
                  <a:pt x="403379" y="2852806"/>
                  <a:pt x="351679" y="2904481"/>
                </a:cubicBezTo>
                <a:cubicBezTo>
                  <a:pt x="298967" y="2957168"/>
                  <a:pt x="266222" y="3030079"/>
                  <a:pt x="266222" y="3110707"/>
                </a:cubicBezTo>
                <a:cubicBezTo>
                  <a:pt x="266222" y="3191334"/>
                  <a:pt x="298967" y="3264245"/>
                  <a:pt x="351679" y="3316932"/>
                </a:cubicBezTo>
                <a:cubicBezTo>
                  <a:pt x="404658" y="3369886"/>
                  <a:pt x="477602" y="3402616"/>
                  <a:pt x="558268" y="3402616"/>
                </a:cubicBezTo>
                <a:lnTo>
                  <a:pt x="558800" y="3402616"/>
                </a:lnTo>
                <a:lnTo>
                  <a:pt x="558800" y="3403600"/>
                </a:lnTo>
                <a:lnTo>
                  <a:pt x="1343112" y="3403600"/>
                </a:lnTo>
                <a:lnTo>
                  <a:pt x="1428750" y="3536157"/>
                </a:lnTo>
                <a:lnTo>
                  <a:pt x="1343112" y="3668713"/>
                </a:lnTo>
                <a:lnTo>
                  <a:pt x="558800" y="3668713"/>
                </a:lnTo>
                <a:lnTo>
                  <a:pt x="558268" y="3668713"/>
                </a:lnTo>
                <a:lnTo>
                  <a:pt x="557212" y="3668713"/>
                </a:lnTo>
                <a:lnTo>
                  <a:pt x="557212" y="3668607"/>
                </a:lnTo>
                <a:cubicBezTo>
                  <a:pt x="403488" y="3668427"/>
                  <a:pt x="264394" y="3605950"/>
                  <a:pt x="163460" y="3505329"/>
                </a:cubicBezTo>
                <a:cubicBezTo>
                  <a:pt x="62562" y="3404212"/>
                  <a:pt x="0" y="3264777"/>
                  <a:pt x="0" y="3110707"/>
                </a:cubicBezTo>
                <a:cubicBezTo>
                  <a:pt x="0" y="2956636"/>
                  <a:pt x="62562" y="2817201"/>
                  <a:pt x="163460" y="2716350"/>
                </a:cubicBezTo>
                <a:cubicBezTo>
                  <a:pt x="263349" y="2616508"/>
                  <a:pt x="400614" y="2554283"/>
                  <a:pt x="552450" y="2553287"/>
                </a:cubicBezTo>
                <a:lnTo>
                  <a:pt x="552450" y="2552700"/>
                </a:lnTo>
                <a:lnTo>
                  <a:pt x="558268" y="2552700"/>
                </a:lnTo>
                <a:lnTo>
                  <a:pt x="977900" y="2552700"/>
                </a:lnTo>
                <a:lnTo>
                  <a:pt x="977900" y="2552924"/>
                </a:lnTo>
                <a:lnTo>
                  <a:pt x="978699" y="2552924"/>
                </a:lnTo>
                <a:cubicBezTo>
                  <a:pt x="1059325" y="2552924"/>
                  <a:pt x="1132235" y="2520148"/>
                  <a:pt x="1185188" y="2467119"/>
                </a:cubicBezTo>
                <a:cubicBezTo>
                  <a:pt x="1237875" y="2414357"/>
                  <a:pt x="1270605" y="2341342"/>
                  <a:pt x="1270605" y="2260600"/>
                </a:cubicBezTo>
                <a:cubicBezTo>
                  <a:pt x="1270605" y="2179858"/>
                  <a:pt x="1237875" y="2106844"/>
                  <a:pt x="1185188" y="2054081"/>
                </a:cubicBezTo>
                <a:cubicBezTo>
                  <a:pt x="1132721" y="2001539"/>
                  <a:pt x="1060661" y="1968879"/>
                  <a:pt x="980914" y="1968500"/>
                </a:cubicBezTo>
                <a:lnTo>
                  <a:pt x="558800" y="1968500"/>
                </a:lnTo>
                <a:lnTo>
                  <a:pt x="558268" y="1968500"/>
                </a:lnTo>
                <a:lnTo>
                  <a:pt x="557213" y="1968500"/>
                </a:lnTo>
                <a:lnTo>
                  <a:pt x="557213" y="1968394"/>
                </a:lnTo>
                <a:cubicBezTo>
                  <a:pt x="403489" y="1968215"/>
                  <a:pt x="264394" y="1905899"/>
                  <a:pt x="163460" y="1804845"/>
                </a:cubicBezTo>
                <a:cubicBezTo>
                  <a:pt x="62562" y="1703826"/>
                  <a:pt x="0" y="1564160"/>
                  <a:pt x="0" y="1409833"/>
                </a:cubicBezTo>
                <a:cubicBezTo>
                  <a:pt x="0" y="1255507"/>
                  <a:pt x="62562" y="1115840"/>
                  <a:pt x="163460" y="1014555"/>
                </a:cubicBezTo>
                <a:cubicBezTo>
                  <a:pt x="263349" y="914810"/>
                  <a:pt x="400614" y="852486"/>
                  <a:pt x="552450" y="851488"/>
                </a:cubicBezTo>
                <a:lnTo>
                  <a:pt x="552450" y="850900"/>
                </a:lnTo>
                <a:lnTo>
                  <a:pt x="558268" y="850900"/>
                </a:lnTo>
                <a:lnTo>
                  <a:pt x="977900" y="850900"/>
                </a:lnTo>
                <a:lnTo>
                  <a:pt x="977900" y="851061"/>
                </a:lnTo>
                <a:lnTo>
                  <a:pt x="978699" y="851061"/>
                </a:lnTo>
                <a:cubicBezTo>
                  <a:pt x="1059325" y="851061"/>
                  <a:pt x="1132235" y="818276"/>
                  <a:pt x="1185188" y="765501"/>
                </a:cubicBezTo>
                <a:cubicBezTo>
                  <a:pt x="1237875" y="712726"/>
                  <a:pt x="1270605" y="639428"/>
                  <a:pt x="1270605" y="558933"/>
                </a:cubicBezTo>
                <a:cubicBezTo>
                  <a:pt x="1270605" y="478172"/>
                  <a:pt x="1237875" y="405140"/>
                  <a:pt x="1185188" y="352099"/>
                </a:cubicBezTo>
                <a:cubicBezTo>
                  <a:pt x="1132583" y="299671"/>
                  <a:pt x="1060283" y="266971"/>
                  <a:pt x="980287" y="266700"/>
                </a:cubicBezTo>
                <a:lnTo>
                  <a:pt x="196789" y="266700"/>
                </a:lnTo>
                <a:lnTo>
                  <a:pt x="111125" y="133350"/>
                </a:lnTo>
                <a:close/>
              </a:path>
            </a:pathLst>
          </a:custGeom>
          <a:solidFill>
            <a:srgbClr val="D9D9D9"/>
          </a:solidFill>
          <a:ln>
            <a:noFill/>
          </a:ln>
        </p:spPr>
        <p:txBody>
          <a:bodyPr vert="horz" wrap="square" lIns="91424" tIns="45712" rIns="91424" bIns="45712" numCol="1" anchor="t" anchorCtr="0" compatLnSpc="1"/>
          <a:lstStyle/>
          <a:p>
            <a:endParaRPr lang="zh-CN" altLang="en-US" sz="1280">
              <a:ea typeface="微软雅黑" panose="020B0503020204020204" charset="-122"/>
            </a:endParaRPr>
          </a:p>
        </p:txBody>
      </p:sp>
      <p:sp>
        <p:nvSpPr>
          <p:cNvPr id="30" name="Oval 13"/>
          <p:cNvSpPr>
            <a:spLocks noChangeArrowheads="1"/>
          </p:cNvSpPr>
          <p:nvPr/>
        </p:nvSpPr>
        <p:spPr bwMode="auto">
          <a:xfrm>
            <a:off x="6432029" y="1390921"/>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36" name="Oval 13"/>
          <p:cNvSpPr>
            <a:spLocks noChangeArrowheads="1"/>
          </p:cNvSpPr>
          <p:nvPr/>
        </p:nvSpPr>
        <p:spPr bwMode="auto">
          <a:xfrm>
            <a:off x="4731891" y="2503703"/>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1" name="Oval 13"/>
          <p:cNvSpPr>
            <a:spLocks noChangeArrowheads="1"/>
          </p:cNvSpPr>
          <p:nvPr/>
        </p:nvSpPr>
        <p:spPr bwMode="auto">
          <a:xfrm>
            <a:off x="6399850" y="3574161"/>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3" name="Oval 13"/>
          <p:cNvSpPr>
            <a:spLocks noChangeArrowheads="1"/>
          </p:cNvSpPr>
          <p:nvPr/>
        </p:nvSpPr>
        <p:spPr bwMode="auto">
          <a:xfrm>
            <a:off x="4732219" y="4554364"/>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7413625" y="1390650"/>
            <a:ext cx="3094990" cy="1014730"/>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公司更名为Shapeware。同年11月，它发布了他们公司的第一个产品：Visio。</a:t>
            </a:r>
          </a:p>
        </p:txBody>
      </p:sp>
      <p:sp>
        <p:nvSpPr>
          <p:cNvPr id="7" name="文本框 6"/>
          <p:cNvSpPr txBox="1"/>
          <p:nvPr/>
        </p:nvSpPr>
        <p:spPr>
          <a:xfrm>
            <a:off x="577215" y="2625725"/>
            <a:ext cx="3964940" cy="1322070"/>
          </a:xfrm>
          <a:prstGeom prst="rect">
            <a:avLst/>
          </a:prstGeom>
          <a:noFill/>
        </p:spPr>
        <p:txBody>
          <a:bodyPr wrap="square" rtlCol="0">
            <a:spAutoFit/>
          </a:bodyPr>
          <a:lstStyle/>
          <a:p>
            <a:pPr algn="just"/>
            <a:r>
              <a:rPr lang="en-US" altLang="zh-CN" sz="2000">
                <a:solidFill>
                  <a:schemeClr val="tx1"/>
                </a:solidFill>
                <a:latin typeface="微软雅黑" panose="020B0503020204020204" charset="-122"/>
                <a:ea typeface="微软雅黑" panose="020B0503020204020204" charset="-122"/>
              </a:rPr>
              <a:t>1995</a:t>
            </a:r>
            <a:r>
              <a:rPr lang="zh-CN" altLang="en-US" sz="2000">
                <a:solidFill>
                  <a:schemeClr val="tx1"/>
                </a:solidFill>
                <a:latin typeface="微软雅黑" panose="020B0503020204020204" charset="-122"/>
                <a:ea typeface="微软雅黑" panose="020B0503020204020204" charset="-122"/>
              </a:rPr>
              <a:t>年，8月18日，Shapeware发布Visio 4，这是一个专门为Windows95开发的第一个应用程序。</a:t>
            </a:r>
          </a:p>
        </p:txBody>
      </p:sp>
      <p:sp>
        <p:nvSpPr>
          <p:cNvPr id="8" name="文本框 7"/>
          <p:cNvSpPr txBox="1"/>
          <p:nvPr/>
        </p:nvSpPr>
        <p:spPr>
          <a:xfrm>
            <a:off x="577215" y="4554220"/>
            <a:ext cx="3964940" cy="1322070"/>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2000年1月7日，微软公司以15亿美元股票交换收购Visio。此后Visio并入MicrosoftOffice一起发行。</a:t>
            </a:r>
          </a:p>
        </p:txBody>
      </p:sp>
      <p:sp>
        <p:nvSpPr>
          <p:cNvPr id="9" name="文本框 8"/>
          <p:cNvSpPr txBox="1"/>
          <p:nvPr/>
        </p:nvSpPr>
        <p:spPr>
          <a:xfrm>
            <a:off x="7413625" y="3654425"/>
            <a:ext cx="2768600" cy="706755"/>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11月，Shapeware将公司名字更改为Visio1。</a:t>
            </a:r>
          </a:p>
        </p:txBody>
      </p:sp>
      <p:sp>
        <p:nvSpPr>
          <p:cNvPr id="11" name="文本框 10"/>
          <p:cNvSpPr txBox="1"/>
          <p:nvPr/>
        </p:nvSpPr>
        <p:spPr>
          <a:xfrm>
            <a:off x="6488430" y="1584960"/>
            <a:ext cx="698500" cy="398780"/>
          </a:xfrm>
          <a:prstGeom prst="rect">
            <a:avLst/>
          </a:prstGeom>
          <a:noFill/>
        </p:spPr>
        <p:txBody>
          <a:bodyPr wrap="none" rtlCol="0">
            <a:spAutoFit/>
          </a:bodyPr>
          <a:lstStyle/>
          <a:p>
            <a:r>
              <a:rPr lang="en-US" altLang="zh-CN" sz="2000">
                <a:solidFill>
                  <a:schemeClr val="bg1"/>
                </a:solidFill>
              </a:rPr>
              <a:t>1992</a:t>
            </a:r>
          </a:p>
        </p:txBody>
      </p:sp>
      <p:sp>
        <p:nvSpPr>
          <p:cNvPr id="12" name="文本框 11"/>
          <p:cNvSpPr txBox="1"/>
          <p:nvPr/>
        </p:nvSpPr>
        <p:spPr>
          <a:xfrm>
            <a:off x="4789805" y="2698115"/>
            <a:ext cx="671830" cy="398780"/>
          </a:xfrm>
          <a:prstGeom prst="rect">
            <a:avLst/>
          </a:prstGeom>
          <a:noFill/>
        </p:spPr>
        <p:txBody>
          <a:bodyPr wrap="none" rtlCol="0">
            <a:spAutoFit/>
          </a:bodyPr>
          <a:lstStyle/>
          <a:p>
            <a:r>
              <a:rPr lang="en-US" altLang="zh-CN">
                <a:solidFill>
                  <a:schemeClr val="bg1"/>
                </a:solidFill>
              </a:rPr>
              <a:t>1</a:t>
            </a:r>
            <a:r>
              <a:rPr lang="en-US" altLang="zh-CN" sz="2000">
                <a:solidFill>
                  <a:schemeClr val="bg1"/>
                </a:solidFill>
              </a:rPr>
              <a:t>99</a:t>
            </a:r>
            <a:r>
              <a:rPr lang="en-US" altLang="zh-CN">
                <a:solidFill>
                  <a:schemeClr val="bg1"/>
                </a:solidFill>
              </a:rPr>
              <a:t>5</a:t>
            </a:r>
          </a:p>
        </p:txBody>
      </p:sp>
      <p:sp>
        <p:nvSpPr>
          <p:cNvPr id="13" name="文本框 12"/>
          <p:cNvSpPr txBox="1"/>
          <p:nvPr/>
        </p:nvSpPr>
        <p:spPr>
          <a:xfrm>
            <a:off x="6444615" y="3768725"/>
            <a:ext cx="698500" cy="398780"/>
          </a:xfrm>
          <a:prstGeom prst="rect">
            <a:avLst/>
          </a:prstGeom>
          <a:noFill/>
        </p:spPr>
        <p:txBody>
          <a:bodyPr wrap="square" rtlCol="0">
            <a:spAutoFit/>
          </a:bodyPr>
          <a:lstStyle/>
          <a:p>
            <a:r>
              <a:rPr lang="en-US" altLang="zh-CN" sz="2000">
                <a:solidFill>
                  <a:schemeClr val="bg1"/>
                </a:solidFill>
              </a:rPr>
              <a:t>1995</a:t>
            </a:r>
          </a:p>
        </p:txBody>
      </p:sp>
      <p:sp>
        <p:nvSpPr>
          <p:cNvPr id="14" name="文本框 13"/>
          <p:cNvSpPr txBox="1"/>
          <p:nvPr/>
        </p:nvSpPr>
        <p:spPr>
          <a:xfrm>
            <a:off x="4763135" y="4748530"/>
            <a:ext cx="698500" cy="398780"/>
          </a:xfrm>
          <a:prstGeom prst="rect">
            <a:avLst/>
          </a:prstGeom>
          <a:noFill/>
        </p:spPr>
        <p:txBody>
          <a:bodyPr wrap="none" rtlCol="0">
            <a:spAutoFit/>
          </a:bodyPr>
          <a:lstStyle/>
          <a:p>
            <a:r>
              <a:rPr lang="en-US" altLang="zh-CN" sz="2000">
                <a:solidFill>
                  <a:schemeClr val="bg1"/>
                </a:solidFill>
              </a:rPr>
              <a:t>2000</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图片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0344" y="5401180"/>
            <a:ext cx="1587401" cy="1384842"/>
          </a:xfrm>
          <a:prstGeom prst="rect">
            <a:avLst/>
          </a:prstGeom>
        </p:spPr>
      </p:pic>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lstStyle/>
          <a:p>
            <a:pPr algn="l"/>
            <a:r>
              <a:rPr lang="en-US" altLang="zh-CN" sz="2400" b="1">
                <a:solidFill>
                  <a:schemeClr val="tx1"/>
                </a:solidFill>
                <a:latin typeface="微软雅黑" panose="020B0503020204020204" charset="-122"/>
                <a:ea typeface="微软雅黑" panose="020B0503020204020204" charset="-122"/>
              </a:rPr>
              <a:t>visio</a:t>
            </a:r>
            <a:r>
              <a:rPr lang="zh-CN" altLang="en-US" sz="2400" b="1">
                <a:solidFill>
                  <a:schemeClr val="tx1"/>
                </a:solidFill>
                <a:latin typeface="微软雅黑" panose="020B0503020204020204" charset="-122"/>
                <a:ea typeface="微软雅黑" panose="020B0503020204020204" charset="-122"/>
              </a:rPr>
              <a:t>的简介</a:t>
            </a:r>
            <a:r>
              <a:rPr lang="en-US" altLang="zh-CN" sz="2400" b="1">
                <a:solidFill>
                  <a:schemeClr val="tx1"/>
                </a:solidFill>
                <a:latin typeface="微软雅黑" panose="020B0503020204020204" charset="-122"/>
                <a:ea typeface="微软雅黑" panose="020B0503020204020204" charset="-122"/>
              </a:rPr>
              <a:t>-</a:t>
            </a:r>
            <a:r>
              <a:rPr lang="zh-CN" altLang="en-US" sz="2400" b="1">
                <a:solidFill>
                  <a:schemeClr val="tx1"/>
                </a:solidFill>
                <a:latin typeface="微软雅黑" panose="020B0503020204020204" charset="-122"/>
                <a:ea typeface="微软雅黑" panose="020B0503020204020204" charset="-122"/>
              </a:rPr>
              <a:t>版本</a:t>
            </a:r>
          </a:p>
        </p:txBody>
      </p:sp>
      <p:sp>
        <p:nvSpPr>
          <p:cNvPr id="14" name="椭圆 13"/>
          <p:cNvSpPr/>
          <p:nvPr/>
        </p:nvSpPr>
        <p:spPr>
          <a:xfrm>
            <a:off x="1170939" y="119390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white"/>
                </a:solidFill>
                <a:latin typeface="Open Sans" panose="020B0606030504020204" pitchFamily="34" charset="0"/>
                <a:cs typeface="Open Sans" panose="020B0606030504020204" pitchFamily="34" charset="0"/>
              </a:rPr>
              <a:t>Visio 1.0</a:t>
            </a:r>
          </a:p>
        </p:txBody>
      </p:sp>
      <p:sp>
        <p:nvSpPr>
          <p:cNvPr id="17" name="椭圆 16"/>
          <p:cNvSpPr/>
          <p:nvPr/>
        </p:nvSpPr>
        <p:spPr>
          <a:xfrm flipH="1">
            <a:off x="7260447" y="124241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4.0</a:t>
            </a:r>
          </a:p>
        </p:txBody>
      </p:sp>
      <p:grpSp>
        <p:nvGrpSpPr>
          <p:cNvPr id="26" name="组合 25"/>
          <p:cNvGrpSpPr/>
          <p:nvPr/>
        </p:nvGrpSpPr>
        <p:grpSpPr>
          <a:xfrm>
            <a:off x="353521" y="2691003"/>
            <a:ext cx="453154" cy="451518"/>
            <a:chOff x="5287964" y="2994026"/>
            <a:chExt cx="879475" cy="876300"/>
          </a:xfrm>
          <a:solidFill>
            <a:schemeClr val="bg1"/>
          </a:solidFill>
        </p:grpSpPr>
        <p:sp>
          <p:nvSpPr>
            <p:cNvPr id="27"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椭圆 15"/>
          <p:cNvSpPr/>
          <p:nvPr/>
        </p:nvSpPr>
        <p:spPr>
          <a:xfrm flipH="1">
            <a:off x="5207970" y="124294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3.0</a:t>
            </a:r>
          </a:p>
        </p:txBody>
      </p:sp>
      <p:sp>
        <p:nvSpPr>
          <p:cNvPr id="15" name="椭圆 14"/>
          <p:cNvSpPr/>
          <p:nvPr/>
        </p:nvSpPr>
        <p:spPr>
          <a:xfrm>
            <a:off x="3115843" y="1193639"/>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2.0</a:t>
            </a:r>
          </a:p>
        </p:txBody>
      </p:sp>
      <p:sp>
        <p:nvSpPr>
          <p:cNvPr id="56" name="椭圆 55"/>
          <p:cNvSpPr/>
          <p:nvPr/>
        </p:nvSpPr>
        <p:spPr>
          <a:xfrm flipH="1">
            <a:off x="9139024" y="124263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4.1</a:t>
            </a:r>
          </a:p>
        </p:txBody>
      </p:sp>
      <p:grpSp>
        <p:nvGrpSpPr>
          <p:cNvPr id="13" name="组合 12"/>
          <p:cNvGrpSpPr/>
          <p:nvPr/>
        </p:nvGrpSpPr>
        <p:grpSpPr>
          <a:xfrm>
            <a:off x="1507951" y="3171698"/>
            <a:ext cx="453154" cy="451518"/>
            <a:chOff x="5287964" y="2994026"/>
            <a:chExt cx="879475" cy="876300"/>
          </a:xfrm>
          <a:solidFill>
            <a:schemeClr val="bg1"/>
          </a:solidFill>
        </p:grpSpPr>
        <p:sp>
          <p:nvSpPr>
            <p:cNvPr id="3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3" name="组合 32"/>
          <p:cNvGrpSpPr/>
          <p:nvPr/>
        </p:nvGrpSpPr>
        <p:grpSpPr>
          <a:xfrm>
            <a:off x="3339291" y="4455033"/>
            <a:ext cx="453154" cy="451518"/>
            <a:chOff x="5287964" y="2994026"/>
            <a:chExt cx="879475" cy="876300"/>
          </a:xfrm>
          <a:solidFill>
            <a:schemeClr val="bg1"/>
          </a:solidFill>
        </p:grpSpPr>
        <p:sp>
          <p:nvSpPr>
            <p:cNvPr id="34"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7" name="椭圆 36"/>
          <p:cNvSpPr/>
          <p:nvPr/>
        </p:nvSpPr>
        <p:spPr>
          <a:xfrm flipH="1">
            <a:off x="117104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sym typeface="+mn-ea"/>
              </a:rPr>
              <a:t>Visio 5.0</a:t>
            </a:r>
            <a:endParaRPr lang="zh-CN" altLang="en-US" sz="1600" b="1">
              <a:solidFill>
                <a:prstClr val="white"/>
              </a:solidFill>
              <a:latin typeface="Open Sans" panose="020B0606030504020204" pitchFamily="34" charset="0"/>
              <a:cs typeface="Open Sans" panose="020B0606030504020204" pitchFamily="34" charset="0"/>
            </a:endParaRPr>
          </a:p>
        </p:txBody>
      </p:sp>
      <p:sp>
        <p:nvSpPr>
          <p:cNvPr id="43" name="椭圆 42"/>
          <p:cNvSpPr/>
          <p:nvPr/>
        </p:nvSpPr>
        <p:spPr>
          <a:xfrm flipH="1">
            <a:off x="3115802" y="297596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Visio 2000</a:t>
            </a:r>
          </a:p>
        </p:txBody>
      </p:sp>
      <p:sp>
        <p:nvSpPr>
          <p:cNvPr id="44" name="椭圆 43"/>
          <p:cNvSpPr/>
          <p:nvPr/>
        </p:nvSpPr>
        <p:spPr>
          <a:xfrm>
            <a:off x="1170939" y="480451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prstClr val="white"/>
                </a:solidFill>
                <a:latin typeface="Open Sans" panose="020B0606030504020204" pitchFamily="34" charset="0"/>
                <a:cs typeface="Open Sans" panose="020B0606030504020204" pitchFamily="34" charset="0"/>
              </a:rPr>
              <a:t>VEA 2005</a:t>
            </a:r>
          </a:p>
        </p:txBody>
      </p:sp>
      <p:sp>
        <p:nvSpPr>
          <p:cNvPr id="45" name="椭圆 44"/>
          <p:cNvSpPr/>
          <p:nvPr/>
        </p:nvSpPr>
        <p:spPr>
          <a:xfrm flipH="1">
            <a:off x="5208127" y="4804131"/>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2010</a:t>
            </a:r>
          </a:p>
        </p:txBody>
      </p:sp>
      <p:sp>
        <p:nvSpPr>
          <p:cNvPr id="51" name="椭圆 50"/>
          <p:cNvSpPr/>
          <p:nvPr/>
        </p:nvSpPr>
        <p:spPr>
          <a:xfrm>
            <a:off x="11040643" y="1242534"/>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sym typeface="+mn-ea"/>
              </a:rPr>
              <a:t>Visio 4.5</a:t>
            </a:r>
            <a:endParaRPr lang="zh-CN" altLang="en-US" sz="1600">
              <a:solidFill>
                <a:prstClr val="white"/>
              </a:solidFill>
              <a:latin typeface="Open Sans" panose="020B0606030504020204" pitchFamily="34" charset="0"/>
              <a:cs typeface="Open Sans" panose="020B0606030504020204" pitchFamily="34" charset="0"/>
            </a:endParaRPr>
          </a:p>
        </p:txBody>
      </p:sp>
      <p:sp>
        <p:nvSpPr>
          <p:cNvPr id="57" name="椭圆 56"/>
          <p:cNvSpPr/>
          <p:nvPr/>
        </p:nvSpPr>
        <p:spPr>
          <a:xfrm flipH="1">
            <a:off x="520837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prstClr val="white"/>
                </a:solidFill>
                <a:latin typeface="Open Sans" panose="020B0606030504020204" pitchFamily="34" charset="0"/>
                <a:cs typeface="Open Sans" panose="020B0606030504020204" pitchFamily="34" charset="0"/>
              </a:rPr>
              <a:t>Visio 2002</a:t>
            </a:r>
          </a:p>
        </p:txBody>
      </p:sp>
      <p:grpSp>
        <p:nvGrpSpPr>
          <p:cNvPr id="77" name="组合 76"/>
          <p:cNvGrpSpPr/>
          <p:nvPr/>
        </p:nvGrpSpPr>
        <p:grpSpPr>
          <a:xfrm>
            <a:off x="9637032" y="4621793"/>
            <a:ext cx="353695" cy="430530"/>
            <a:chOff x="7864475" y="3195955"/>
            <a:chExt cx="353695" cy="430530"/>
          </a:xfrm>
          <a:solidFill>
            <a:schemeClr val="bg1"/>
          </a:solidFill>
        </p:grpSpPr>
        <p:sp>
          <p:nvSpPr>
            <p:cNvPr id="78" name="Freeform 105"/>
            <p:cNvSpPr/>
            <p:nvPr/>
          </p:nvSpPr>
          <p:spPr bwMode="auto">
            <a:xfrm>
              <a:off x="7980680" y="3297555"/>
              <a:ext cx="127000" cy="24130"/>
            </a:xfrm>
            <a:custGeom>
              <a:avLst/>
              <a:gdLst>
                <a:gd name="T0" fmla="*/ 26 w 26"/>
                <a:gd name="T1" fmla="*/ 2 h 5"/>
                <a:gd name="T2" fmla="*/ 23 w 26"/>
                <a:gd name="T3" fmla="*/ 5 h 5"/>
                <a:gd name="T4" fmla="*/ 2 w 26"/>
                <a:gd name="T5" fmla="*/ 5 h 5"/>
                <a:gd name="T6" fmla="*/ 0 w 26"/>
                <a:gd name="T7" fmla="*/ 2 h 5"/>
                <a:gd name="T8" fmla="*/ 0 w 26"/>
                <a:gd name="T9" fmla="*/ 2 h 5"/>
                <a:gd name="T10" fmla="*/ 2 w 26"/>
                <a:gd name="T11" fmla="*/ 0 h 5"/>
                <a:gd name="T12" fmla="*/ 23 w 26"/>
                <a:gd name="T13" fmla="*/ 0 h 5"/>
                <a:gd name="T14" fmla="*/ 26 w 26"/>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
                  <a:moveTo>
                    <a:pt x="26" y="2"/>
                  </a:moveTo>
                  <a:cubicBezTo>
                    <a:pt x="26" y="4"/>
                    <a:pt x="25" y="5"/>
                    <a:pt x="23" y="5"/>
                  </a:cubicBezTo>
                  <a:cubicBezTo>
                    <a:pt x="2" y="5"/>
                    <a:pt x="2" y="5"/>
                    <a:pt x="2" y="5"/>
                  </a:cubicBezTo>
                  <a:cubicBezTo>
                    <a:pt x="1" y="5"/>
                    <a:pt x="0" y="4"/>
                    <a:pt x="0" y="2"/>
                  </a:cubicBezTo>
                  <a:cubicBezTo>
                    <a:pt x="0" y="2"/>
                    <a:pt x="0" y="2"/>
                    <a:pt x="0" y="2"/>
                  </a:cubicBezTo>
                  <a:cubicBezTo>
                    <a:pt x="0" y="1"/>
                    <a:pt x="1" y="0"/>
                    <a:pt x="2" y="0"/>
                  </a:cubicBezTo>
                  <a:cubicBezTo>
                    <a:pt x="23" y="0"/>
                    <a:pt x="23" y="0"/>
                    <a:pt x="23"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6"/>
            <p:cNvSpPr/>
            <p:nvPr/>
          </p:nvSpPr>
          <p:spPr bwMode="auto">
            <a:xfrm>
              <a:off x="7971155" y="3195955"/>
              <a:ext cx="146050" cy="81280"/>
            </a:xfrm>
            <a:custGeom>
              <a:avLst/>
              <a:gdLst>
                <a:gd name="T0" fmla="*/ 30 w 30"/>
                <a:gd name="T1" fmla="*/ 9 h 17"/>
                <a:gd name="T2" fmla="*/ 23 w 30"/>
                <a:gd name="T3" fmla="*/ 17 h 17"/>
                <a:gd name="T4" fmla="*/ 6 w 30"/>
                <a:gd name="T5" fmla="*/ 17 h 17"/>
                <a:gd name="T6" fmla="*/ 0 w 30"/>
                <a:gd name="T7" fmla="*/ 9 h 17"/>
                <a:gd name="T8" fmla="*/ 0 w 30"/>
                <a:gd name="T9" fmla="*/ 9 h 17"/>
                <a:gd name="T10" fmla="*/ 6 w 30"/>
                <a:gd name="T11" fmla="*/ 0 h 17"/>
                <a:gd name="T12" fmla="*/ 13 w 30"/>
                <a:gd name="T13" fmla="*/ 5 h 17"/>
                <a:gd name="T14" fmla="*/ 17 w 30"/>
                <a:gd name="T15" fmla="*/ 0 h 17"/>
                <a:gd name="T16" fmla="*/ 21 w 30"/>
                <a:gd name="T17" fmla="*/ 5 h 17"/>
                <a:gd name="T18" fmla="*/ 23 w 30"/>
                <a:gd name="T19" fmla="*/ 0 h 17"/>
                <a:gd name="T20" fmla="*/ 30 w 30"/>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7">
                  <a:moveTo>
                    <a:pt x="30" y="9"/>
                  </a:moveTo>
                  <a:cubicBezTo>
                    <a:pt x="30" y="14"/>
                    <a:pt x="27" y="17"/>
                    <a:pt x="23" y="17"/>
                  </a:cubicBezTo>
                  <a:cubicBezTo>
                    <a:pt x="6" y="17"/>
                    <a:pt x="6" y="17"/>
                    <a:pt x="6" y="17"/>
                  </a:cubicBezTo>
                  <a:cubicBezTo>
                    <a:pt x="3" y="17"/>
                    <a:pt x="0" y="14"/>
                    <a:pt x="0" y="9"/>
                  </a:cubicBezTo>
                  <a:cubicBezTo>
                    <a:pt x="0" y="9"/>
                    <a:pt x="0" y="9"/>
                    <a:pt x="0" y="9"/>
                  </a:cubicBezTo>
                  <a:cubicBezTo>
                    <a:pt x="0" y="4"/>
                    <a:pt x="3" y="0"/>
                    <a:pt x="6" y="0"/>
                  </a:cubicBezTo>
                  <a:cubicBezTo>
                    <a:pt x="6" y="0"/>
                    <a:pt x="11" y="5"/>
                    <a:pt x="13" y="5"/>
                  </a:cubicBezTo>
                  <a:cubicBezTo>
                    <a:pt x="14" y="4"/>
                    <a:pt x="15" y="0"/>
                    <a:pt x="17" y="0"/>
                  </a:cubicBezTo>
                  <a:cubicBezTo>
                    <a:pt x="18" y="1"/>
                    <a:pt x="20" y="5"/>
                    <a:pt x="21" y="5"/>
                  </a:cubicBezTo>
                  <a:cubicBezTo>
                    <a:pt x="22" y="4"/>
                    <a:pt x="23" y="0"/>
                    <a:pt x="23" y="0"/>
                  </a:cubicBezTo>
                  <a:cubicBezTo>
                    <a:pt x="27" y="0"/>
                    <a:pt x="30" y="4"/>
                    <a:pt x="3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7"/>
            <p:cNvSpPr>
              <a:spLocks noEditPoints="1"/>
            </p:cNvSpPr>
            <p:nvPr/>
          </p:nvSpPr>
          <p:spPr bwMode="auto">
            <a:xfrm>
              <a:off x="7864475" y="3335655"/>
              <a:ext cx="353695" cy="290830"/>
            </a:xfrm>
            <a:custGeom>
              <a:avLst/>
              <a:gdLst>
                <a:gd name="T0" fmla="*/ 73 w 73"/>
                <a:gd name="T1" fmla="*/ 53 h 60"/>
                <a:gd name="T2" fmla="*/ 67 w 73"/>
                <a:gd name="T3" fmla="*/ 60 h 60"/>
                <a:gd name="T4" fmla="*/ 7 w 73"/>
                <a:gd name="T5" fmla="*/ 60 h 60"/>
                <a:gd name="T6" fmla="*/ 0 w 73"/>
                <a:gd name="T7" fmla="*/ 53 h 60"/>
                <a:gd name="T8" fmla="*/ 7 w 73"/>
                <a:gd name="T9" fmla="*/ 47 h 60"/>
                <a:gd name="T10" fmla="*/ 7 w 73"/>
                <a:gd name="T11" fmla="*/ 22 h 60"/>
                <a:gd name="T12" fmla="*/ 28 w 73"/>
                <a:gd name="T13" fmla="*/ 0 h 60"/>
                <a:gd name="T14" fmla="*/ 45 w 73"/>
                <a:gd name="T15" fmla="*/ 0 h 60"/>
                <a:gd name="T16" fmla="*/ 67 w 73"/>
                <a:gd name="T17" fmla="*/ 22 h 60"/>
                <a:gd name="T18" fmla="*/ 67 w 73"/>
                <a:gd name="T19" fmla="*/ 47 h 60"/>
                <a:gd name="T20" fmla="*/ 73 w 73"/>
                <a:gd name="T21" fmla="*/ 53 h 60"/>
                <a:gd name="T22" fmla="*/ 49 w 73"/>
                <a:gd name="T23" fmla="*/ 35 h 60"/>
                <a:gd name="T24" fmla="*/ 40 w 73"/>
                <a:gd name="T25" fmla="*/ 26 h 60"/>
                <a:gd name="T26" fmla="*/ 34 w 73"/>
                <a:gd name="T27" fmla="*/ 21 h 60"/>
                <a:gd name="T28" fmla="*/ 39 w 73"/>
                <a:gd name="T29" fmla="*/ 18 h 60"/>
                <a:gd name="T30" fmla="*/ 46 w 73"/>
                <a:gd name="T31" fmla="*/ 20 h 60"/>
                <a:gd name="T32" fmla="*/ 47 w 73"/>
                <a:gd name="T33" fmla="*/ 15 h 60"/>
                <a:gd name="T34" fmla="*/ 40 w 73"/>
                <a:gd name="T35" fmla="*/ 13 h 60"/>
                <a:gd name="T36" fmla="*/ 40 w 73"/>
                <a:gd name="T37" fmla="*/ 12 h 60"/>
                <a:gd name="T38" fmla="*/ 40 w 73"/>
                <a:gd name="T39" fmla="*/ 12 h 60"/>
                <a:gd name="T40" fmla="*/ 40 w 73"/>
                <a:gd name="T41" fmla="*/ 12 h 60"/>
                <a:gd name="T42" fmla="*/ 37 w 73"/>
                <a:gd name="T43" fmla="*/ 9 h 60"/>
                <a:gd name="T44" fmla="*/ 35 w 73"/>
                <a:gd name="T45" fmla="*/ 12 h 60"/>
                <a:gd name="T46" fmla="*/ 35 w 73"/>
                <a:gd name="T47" fmla="*/ 13 h 60"/>
                <a:gd name="T48" fmla="*/ 35 w 73"/>
                <a:gd name="T49" fmla="*/ 13 h 60"/>
                <a:gd name="T50" fmla="*/ 35 w 73"/>
                <a:gd name="T51" fmla="*/ 13 h 60"/>
                <a:gd name="T52" fmla="*/ 27 w 73"/>
                <a:gd name="T53" fmla="*/ 22 h 60"/>
                <a:gd name="T54" fmla="*/ 36 w 73"/>
                <a:gd name="T55" fmla="*/ 31 h 60"/>
                <a:gd name="T56" fmla="*/ 41 w 73"/>
                <a:gd name="T57" fmla="*/ 36 h 60"/>
                <a:gd name="T58" fmla="*/ 36 w 73"/>
                <a:gd name="T59" fmla="*/ 39 h 60"/>
                <a:gd name="T60" fmla="*/ 28 w 73"/>
                <a:gd name="T61" fmla="*/ 37 h 60"/>
                <a:gd name="T62" fmla="*/ 26 w 73"/>
                <a:gd name="T63" fmla="*/ 43 h 60"/>
                <a:gd name="T64" fmla="*/ 35 w 73"/>
                <a:gd name="T65" fmla="*/ 45 h 60"/>
                <a:gd name="T66" fmla="*/ 35 w 73"/>
                <a:gd name="T67" fmla="*/ 46 h 60"/>
                <a:gd name="T68" fmla="*/ 35 w 73"/>
                <a:gd name="T69" fmla="*/ 46 h 60"/>
                <a:gd name="T70" fmla="*/ 35 w 73"/>
                <a:gd name="T71" fmla="*/ 46 h 60"/>
                <a:gd name="T72" fmla="*/ 37 w 73"/>
                <a:gd name="T73" fmla="*/ 48 h 60"/>
                <a:gd name="T74" fmla="*/ 40 w 73"/>
                <a:gd name="T75" fmla="*/ 46 h 60"/>
                <a:gd name="T76" fmla="*/ 40 w 73"/>
                <a:gd name="T77" fmla="*/ 46 h 60"/>
                <a:gd name="T78" fmla="*/ 40 w 73"/>
                <a:gd name="T79" fmla="*/ 46 h 60"/>
                <a:gd name="T80" fmla="*/ 40 w 73"/>
                <a:gd name="T81" fmla="*/ 44 h 60"/>
                <a:gd name="T82" fmla="*/ 49 w 73"/>
                <a:gd name="T83" fmla="*/ 3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60">
                  <a:moveTo>
                    <a:pt x="73" y="53"/>
                  </a:moveTo>
                  <a:cubicBezTo>
                    <a:pt x="73" y="57"/>
                    <a:pt x="70" y="60"/>
                    <a:pt x="67" y="60"/>
                  </a:cubicBezTo>
                  <a:cubicBezTo>
                    <a:pt x="7" y="60"/>
                    <a:pt x="7" y="60"/>
                    <a:pt x="7" y="60"/>
                  </a:cubicBezTo>
                  <a:cubicBezTo>
                    <a:pt x="3" y="60"/>
                    <a:pt x="0" y="57"/>
                    <a:pt x="0" y="53"/>
                  </a:cubicBezTo>
                  <a:cubicBezTo>
                    <a:pt x="0" y="50"/>
                    <a:pt x="3" y="47"/>
                    <a:pt x="7" y="47"/>
                  </a:cubicBezTo>
                  <a:cubicBezTo>
                    <a:pt x="7" y="22"/>
                    <a:pt x="7" y="22"/>
                    <a:pt x="7" y="22"/>
                  </a:cubicBezTo>
                  <a:cubicBezTo>
                    <a:pt x="7" y="10"/>
                    <a:pt x="16" y="0"/>
                    <a:pt x="28" y="0"/>
                  </a:cubicBezTo>
                  <a:cubicBezTo>
                    <a:pt x="45" y="0"/>
                    <a:pt x="45" y="0"/>
                    <a:pt x="45" y="0"/>
                  </a:cubicBezTo>
                  <a:cubicBezTo>
                    <a:pt x="57" y="0"/>
                    <a:pt x="67" y="10"/>
                    <a:pt x="67" y="22"/>
                  </a:cubicBezTo>
                  <a:cubicBezTo>
                    <a:pt x="67" y="47"/>
                    <a:pt x="67" y="47"/>
                    <a:pt x="67" y="47"/>
                  </a:cubicBezTo>
                  <a:cubicBezTo>
                    <a:pt x="70" y="47"/>
                    <a:pt x="73" y="50"/>
                    <a:pt x="73" y="53"/>
                  </a:cubicBezTo>
                  <a:close/>
                  <a:moveTo>
                    <a:pt x="49" y="35"/>
                  </a:moveTo>
                  <a:cubicBezTo>
                    <a:pt x="49" y="30"/>
                    <a:pt x="46" y="28"/>
                    <a:pt x="40" y="26"/>
                  </a:cubicBezTo>
                  <a:cubicBezTo>
                    <a:pt x="36" y="24"/>
                    <a:pt x="34" y="23"/>
                    <a:pt x="34" y="21"/>
                  </a:cubicBezTo>
                  <a:cubicBezTo>
                    <a:pt x="34" y="20"/>
                    <a:pt x="35" y="18"/>
                    <a:pt x="39" y="18"/>
                  </a:cubicBezTo>
                  <a:cubicBezTo>
                    <a:pt x="42" y="18"/>
                    <a:pt x="45" y="20"/>
                    <a:pt x="46" y="20"/>
                  </a:cubicBezTo>
                  <a:cubicBezTo>
                    <a:pt x="47" y="15"/>
                    <a:pt x="47" y="15"/>
                    <a:pt x="47" y="15"/>
                  </a:cubicBezTo>
                  <a:cubicBezTo>
                    <a:pt x="46" y="14"/>
                    <a:pt x="43" y="13"/>
                    <a:pt x="40" y="13"/>
                  </a:cubicBezTo>
                  <a:cubicBezTo>
                    <a:pt x="40" y="12"/>
                    <a:pt x="40" y="12"/>
                    <a:pt x="40" y="12"/>
                  </a:cubicBezTo>
                  <a:cubicBezTo>
                    <a:pt x="40" y="12"/>
                    <a:pt x="40" y="12"/>
                    <a:pt x="40" y="12"/>
                  </a:cubicBezTo>
                  <a:cubicBezTo>
                    <a:pt x="40" y="12"/>
                    <a:pt x="40" y="12"/>
                    <a:pt x="40" y="12"/>
                  </a:cubicBezTo>
                  <a:cubicBezTo>
                    <a:pt x="40" y="10"/>
                    <a:pt x="39" y="9"/>
                    <a:pt x="37" y="9"/>
                  </a:cubicBezTo>
                  <a:cubicBezTo>
                    <a:pt x="36" y="9"/>
                    <a:pt x="35" y="10"/>
                    <a:pt x="35" y="12"/>
                  </a:cubicBezTo>
                  <a:cubicBezTo>
                    <a:pt x="35" y="13"/>
                    <a:pt x="35" y="13"/>
                    <a:pt x="35" y="13"/>
                  </a:cubicBezTo>
                  <a:cubicBezTo>
                    <a:pt x="35" y="13"/>
                    <a:pt x="35" y="13"/>
                    <a:pt x="35" y="13"/>
                  </a:cubicBezTo>
                  <a:cubicBezTo>
                    <a:pt x="35" y="13"/>
                    <a:pt x="35" y="13"/>
                    <a:pt x="35" y="13"/>
                  </a:cubicBezTo>
                  <a:cubicBezTo>
                    <a:pt x="30" y="14"/>
                    <a:pt x="27" y="18"/>
                    <a:pt x="27" y="22"/>
                  </a:cubicBezTo>
                  <a:cubicBezTo>
                    <a:pt x="27" y="27"/>
                    <a:pt x="30" y="30"/>
                    <a:pt x="36" y="31"/>
                  </a:cubicBezTo>
                  <a:cubicBezTo>
                    <a:pt x="39" y="33"/>
                    <a:pt x="41" y="34"/>
                    <a:pt x="41" y="36"/>
                  </a:cubicBezTo>
                  <a:cubicBezTo>
                    <a:pt x="41" y="38"/>
                    <a:pt x="39" y="39"/>
                    <a:pt x="36" y="39"/>
                  </a:cubicBezTo>
                  <a:cubicBezTo>
                    <a:pt x="33" y="39"/>
                    <a:pt x="30" y="38"/>
                    <a:pt x="28" y="37"/>
                  </a:cubicBezTo>
                  <a:cubicBezTo>
                    <a:pt x="26" y="43"/>
                    <a:pt x="26" y="43"/>
                    <a:pt x="26" y="43"/>
                  </a:cubicBezTo>
                  <a:cubicBezTo>
                    <a:pt x="28" y="44"/>
                    <a:pt x="31" y="45"/>
                    <a:pt x="35" y="45"/>
                  </a:cubicBezTo>
                  <a:cubicBezTo>
                    <a:pt x="35" y="46"/>
                    <a:pt x="35" y="46"/>
                    <a:pt x="35" y="46"/>
                  </a:cubicBezTo>
                  <a:cubicBezTo>
                    <a:pt x="35" y="46"/>
                    <a:pt x="35" y="46"/>
                    <a:pt x="35" y="46"/>
                  </a:cubicBezTo>
                  <a:cubicBezTo>
                    <a:pt x="35" y="46"/>
                    <a:pt x="35" y="46"/>
                    <a:pt x="35" y="46"/>
                  </a:cubicBezTo>
                  <a:cubicBezTo>
                    <a:pt x="35" y="47"/>
                    <a:pt x="36" y="48"/>
                    <a:pt x="37" y="48"/>
                  </a:cubicBezTo>
                  <a:cubicBezTo>
                    <a:pt x="39" y="48"/>
                    <a:pt x="40" y="47"/>
                    <a:pt x="40" y="46"/>
                  </a:cubicBezTo>
                  <a:cubicBezTo>
                    <a:pt x="40" y="46"/>
                    <a:pt x="40" y="46"/>
                    <a:pt x="40" y="46"/>
                  </a:cubicBezTo>
                  <a:cubicBezTo>
                    <a:pt x="40" y="46"/>
                    <a:pt x="40" y="46"/>
                    <a:pt x="40" y="46"/>
                  </a:cubicBezTo>
                  <a:cubicBezTo>
                    <a:pt x="40" y="44"/>
                    <a:pt x="40" y="44"/>
                    <a:pt x="40" y="44"/>
                  </a:cubicBezTo>
                  <a:cubicBezTo>
                    <a:pt x="46" y="43"/>
                    <a:pt x="49" y="40"/>
                    <a:pt x="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5" name="椭圆 84"/>
          <p:cNvSpPr/>
          <p:nvPr/>
        </p:nvSpPr>
        <p:spPr>
          <a:xfrm flipH="1">
            <a:off x="726069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2013</a:t>
            </a:r>
          </a:p>
        </p:txBody>
      </p:sp>
      <p:sp>
        <p:nvSpPr>
          <p:cNvPr id="88" name="文本框 87"/>
          <p:cNvSpPr txBox="1"/>
          <p:nvPr/>
        </p:nvSpPr>
        <p:spPr>
          <a:xfrm>
            <a:off x="575945" y="2228215"/>
            <a:ext cx="2540000" cy="368300"/>
          </a:xfrm>
          <a:prstGeom prst="rect">
            <a:avLst/>
          </a:prstGeom>
          <a:noFill/>
        </p:spPr>
        <p:txBody>
          <a:bodyPr wrap="square" rtlCol="0" anchor="t">
            <a:spAutoFit/>
          </a:bodyPr>
          <a:lstStyle/>
          <a:p>
            <a:r>
              <a:rPr lang="zh-CN" altLang="en-US"/>
              <a:t>(标准版, Lite, 家庭版)</a:t>
            </a:r>
          </a:p>
        </p:txBody>
      </p:sp>
      <p:sp>
        <p:nvSpPr>
          <p:cNvPr id="89" name="文本框 88"/>
          <p:cNvSpPr txBox="1"/>
          <p:nvPr/>
        </p:nvSpPr>
        <p:spPr>
          <a:xfrm>
            <a:off x="9138920" y="2228215"/>
            <a:ext cx="2540000" cy="645160"/>
          </a:xfrm>
          <a:prstGeom prst="rect">
            <a:avLst/>
          </a:prstGeom>
          <a:noFill/>
        </p:spPr>
        <p:txBody>
          <a:bodyPr wrap="square" rtlCol="0" anchor="t">
            <a:spAutoFit/>
          </a:bodyPr>
          <a:lstStyle/>
          <a:p>
            <a:r>
              <a:rPr lang="zh-CN" altLang="en-US">
                <a:sym typeface="+mn-ea"/>
              </a:rPr>
              <a:t> (标准版, </a:t>
            </a:r>
          </a:p>
          <a:p>
            <a:r>
              <a:rPr lang="zh-CN" altLang="en-US">
                <a:sym typeface="+mn-ea"/>
              </a:rPr>
              <a:t>科技版)</a:t>
            </a:r>
            <a:endParaRPr lang="zh-CN" altLang="en-US"/>
          </a:p>
        </p:txBody>
      </p:sp>
      <p:sp>
        <p:nvSpPr>
          <p:cNvPr id="90" name="文本框 89"/>
          <p:cNvSpPr txBox="1"/>
          <p:nvPr/>
        </p:nvSpPr>
        <p:spPr>
          <a:xfrm>
            <a:off x="7260590" y="2179320"/>
            <a:ext cx="1097915" cy="645160"/>
          </a:xfrm>
          <a:prstGeom prst="rect">
            <a:avLst/>
          </a:prstGeom>
          <a:noFill/>
        </p:spPr>
        <p:txBody>
          <a:bodyPr wrap="none" rtlCol="0" anchor="t">
            <a:spAutoFit/>
          </a:bodyPr>
          <a:lstStyle/>
          <a:p>
            <a:r>
              <a:rPr lang="zh-CN" altLang="en-US">
                <a:sym typeface="+mn-ea"/>
              </a:rPr>
              <a:t> (标准版, </a:t>
            </a:r>
          </a:p>
          <a:p>
            <a:r>
              <a:rPr lang="zh-CN" altLang="en-US">
                <a:sym typeface="+mn-ea"/>
              </a:rPr>
              <a:t>科技版)</a:t>
            </a:r>
            <a:endParaRPr lang="zh-CN" altLang="en-US"/>
          </a:p>
        </p:txBody>
      </p:sp>
      <p:sp>
        <p:nvSpPr>
          <p:cNvPr id="91" name="文本框 90"/>
          <p:cNvSpPr txBox="1"/>
          <p:nvPr/>
        </p:nvSpPr>
        <p:spPr>
          <a:xfrm>
            <a:off x="658495" y="3961765"/>
            <a:ext cx="2723515" cy="645160"/>
          </a:xfrm>
          <a:prstGeom prst="rect">
            <a:avLst/>
          </a:prstGeom>
          <a:noFill/>
        </p:spPr>
        <p:txBody>
          <a:bodyPr wrap="square" rtlCol="0" anchor="t">
            <a:spAutoFit/>
          </a:bodyPr>
          <a:lstStyle/>
          <a:p>
            <a:r>
              <a:rPr lang="zh-CN" altLang="en-US"/>
              <a:t> (标准版, 专业版,</a:t>
            </a:r>
          </a:p>
          <a:p>
            <a:r>
              <a:rPr lang="zh-CN" altLang="en-US"/>
              <a:t> 科技版)</a:t>
            </a:r>
          </a:p>
        </p:txBody>
      </p:sp>
      <p:sp>
        <p:nvSpPr>
          <p:cNvPr id="92" name="文本框 91"/>
          <p:cNvSpPr txBox="1"/>
          <p:nvPr/>
        </p:nvSpPr>
        <p:spPr>
          <a:xfrm>
            <a:off x="10504170" y="2228215"/>
            <a:ext cx="1732280" cy="645160"/>
          </a:xfrm>
          <a:prstGeom prst="rect">
            <a:avLst/>
          </a:prstGeom>
          <a:noFill/>
        </p:spPr>
        <p:txBody>
          <a:bodyPr wrap="none" rtlCol="0" anchor="t">
            <a:spAutoFit/>
          </a:bodyPr>
          <a:lstStyle/>
          <a:p>
            <a:r>
              <a:rPr lang="zh-CN" altLang="en-US">
                <a:sym typeface="+mn-ea"/>
              </a:rPr>
              <a:t> (标准版, </a:t>
            </a:r>
          </a:p>
          <a:p>
            <a:r>
              <a:rPr lang="zh-CN" altLang="en-US">
                <a:sym typeface="+mn-ea"/>
              </a:rPr>
              <a:t>专业版, 科技版)</a:t>
            </a:r>
            <a:endParaRPr lang="zh-CN" altLang="en-US"/>
          </a:p>
        </p:txBody>
      </p:sp>
      <p:sp>
        <p:nvSpPr>
          <p:cNvPr id="93" name="椭圆 92"/>
          <p:cNvSpPr/>
          <p:nvPr/>
        </p:nvSpPr>
        <p:spPr>
          <a:xfrm flipH="1">
            <a:off x="726069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prstClr val="white"/>
                </a:solidFill>
                <a:latin typeface="Open Sans" panose="020B0606030504020204" pitchFamily="34" charset="0"/>
                <a:cs typeface="Open Sans" panose="020B0606030504020204" pitchFamily="34" charset="0"/>
              </a:rPr>
              <a:t>VEA 2003</a:t>
            </a:r>
          </a:p>
        </p:txBody>
      </p:sp>
      <p:sp>
        <p:nvSpPr>
          <p:cNvPr id="94" name="椭圆 93"/>
          <p:cNvSpPr/>
          <p:nvPr/>
        </p:nvSpPr>
        <p:spPr>
          <a:xfrm flipH="1">
            <a:off x="3116049"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2007</a:t>
            </a:r>
          </a:p>
        </p:txBody>
      </p:sp>
      <p:sp>
        <p:nvSpPr>
          <p:cNvPr id="95" name="椭圆 94"/>
          <p:cNvSpPr/>
          <p:nvPr/>
        </p:nvSpPr>
        <p:spPr>
          <a:xfrm flipH="1">
            <a:off x="913902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a:t>
            </a:r>
            <a:r>
              <a:rPr lang="en-US" altLang="zh-CN" sz="1200" b="1">
                <a:solidFill>
                  <a:prstClr val="white"/>
                </a:solidFill>
                <a:latin typeface="Open Sans" panose="020B0606030504020204" pitchFamily="34" charset="0"/>
                <a:cs typeface="Open Sans" panose="020B0606030504020204" pitchFamily="34" charset="0"/>
              </a:rPr>
              <a:t>6</a:t>
            </a:r>
          </a:p>
        </p:txBody>
      </p:sp>
      <p:sp>
        <p:nvSpPr>
          <p:cNvPr id="96" name="椭圆 95"/>
          <p:cNvSpPr/>
          <p:nvPr/>
        </p:nvSpPr>
        <p:spPr>
          <a:xfrm flipH="1">
            <a:off x="9139024" y="304031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2003</a:t>
            </a:r>
          </a:p>
        </p:txBody>
      </p:sp>
      <p:sp>
        <p:nvSpPr>
          <p:cNvPr id="99" name="文本框 98"/>
          <p:cNvSpPr txBox="1"/>
          <p:nvPr/>
        </p:nvSpPr>
        <p:spPr>
          <a:xfrm>
            <a:off x="2408555" y="3974465"/>
            <a:ext cx="2540000" cy="829945"/>
          </a:xfrm>
          <a:prstGeom prst="rect">
            <a:avLst/>
          </a:prstGeom>
          <a:noFill/>
        </p:spPr>
        <p:txBody>
          <a:bodyPr wrap="square" rtlCol="0" anchor="t">
            <a:spAutoFit/>
          </a:bodyPr>
          <a:lstStyle/>
          <a:p>
            <a:r>
              <a:rPr lang="zh-CN" altLang="en-US" sz="1600"/>
              <a:t> (6.0; 标准版, 专业版, 科技版, 企业版), 随后在微软收购Visio后升级至SP1</a:t>
            </a:r>
          </a:p>
        </p:txBody>
      </p:sp>
      <p:sp>
        <p:nvSpPr>
          <p:cNvPr id="100" name="文本框 99"/>
          <p:cNvSpPr txBox="1"/>
          <p:nvPr/>
        </p:nvSpPr>
        <p:spPr>
          <a:xfrm>
            <a:off x="5036820" y="3957320"/>
            <a:ext cx="2540000" cy="645160"/>
          </a:xfrm>
          <a:prstGeom prst="rect">
            <a:avLst/>
          </a:prstGeom>
          <a:noFill/>
        </p:spPr>
        <p:txBody>
          <a:bodyPr wrap="square" rtlCol="0" anchor="t">
            <a:spAutoFit/>
          </a:bodyPr>
          <a:lstStyle/>
          <a:p>
            <a:r>
              <a:rPr lang="zh-CN" altLang="en-US"/>
              <a:t> (10.0; 标准版, </a:t>
            </a:r>
          </a:p>
          <a:p>
            <a:r>
              <a:rPr lang="zh-CN" altLang="en-US"/>
              <a:t>专业版)</a:t>
            </a:r>
          </a:p>
        </p:txBody>
      </p:sp>
      <p:sp>
        <p:nvSpPr>
          <p:cNvPr id="101" name="文本框 100"/>
          <p:cNvSpPr txBox="1"/>
          <p:nvPr/>
        </p:nvSpPr>
        <p:spPr>
          <a:xfrm>
            <a:off x="6598920" y="3957320"/>
            <a:ext cx="2540000" cy="737235"/>
          </a:xfrm>
          <a:prstGeom prst="rect">
            <a:avLst/>
          </a:prstGeom>
          <a:noFill/>
        </p:spPr>
        <p:txBody>
          <a:bodyPr wrap="square" rtlCol="0" anchor="t">
            <a:spAutoFit/>
          </a:bodyPr>
          <a:lstStyle/>
          <a:p>
            <a:r>
              <a:rPr lang="zh-CN" altLang="en-US" sz="1400"/>
              <a:t>Visio 企业框架版 2003(基于Visio 2002并包含Visual Studio .NET 2003 企业框架版)</a:t>
            </a:r>
          </a:p>
        </p:txBody>
      </p:sp>
      <p:sp>
        <p:nvSpPr>
          <p:cNvPr id="102" name="文本框 101"/>
          <p:cNvSpPr txBox="1"/>
          <p:nvPr/>
        </p:nvSpPr>
        <p:spPr>
          <a:xfrm>
            <a:off x="9138920" y="4025900"/>
            <a:ext cx="2540000" cy="645160"/>
          </a:xfrm>
          <a:prstGeom prst="rect">
            <a:avLst/>
          </a:prstGeom>
          <a:noFill/>
        </p:spPr>
        <p:txBody>
          <a:bodyPr wrap="square" rtlCol="0" anchor="t">
            <a:spAutoFit/>
          </a:bodyPr>
          <a:lstStyle/>
          <a:p>
            <a:r>
              <a:rPr lang="zh-CN" altLang="en-US"/>
              <a:t>(11.0; 标准版, </a:t>
            </a:r>
          </a:p>
          <a:p>
            <a:r>
              <a:rPr lang="zh-CN" altLang="en-US"/>
              <a:t>专业版)</a:t>
            </a:r>
          </a:p>
        </p:txBody>
      </p:sp>
      <p:sp>
        <p:nvSpPr>
          <p:cNvPr id="103" name="文本框 102"/>
          <p:cNvSpPr txBox="1"/>
          <p:nvPr/>
        </p:nvSpPr>
        <p:spPr>
          <a:xfrm>
            <a:off x="393700" y="5789930"/>
            <a:ext cx="2540000" cy="953135"/>
          </a:xfrm>
          <a:prstGeom prst="rect">
            <a:avLst/>
          </a:prstGeom>
          <a:noFill/>
        </p:spPr>
        <p:txBody>
          <a:bodyPr wrap="square" rtlCol="0" anchor="t">
            <a:spAutoFit/>
          </a:bodyPr>
          <a:lstStyle/>
          <a:p>
            <a:r>
              <a:rPr lang="zh-CN" altLang="en-US" sz="1400"/>
              <a:t>Office Visio for 企业框架版2005 (基于 Visio 2003 并包含Visual Studio 2005 Team Suite 及 Team Architect )</a:t>
            </a:r>
          </a:p>
        </p:txBody>
      </p:sp>
      <p:sp>
        <p:nvSpPr>
          <p:cNvPr id="104" name="文本框 103"/>
          <p:cNvSpPr txBox="1"/>
          <p:nvPr/>
        </p:nvSpPr>
        <p:spPr>
          <a:xfrm>
            <a:off x="3007995" y="5789930"/>
            <a:ext cx="2540000" cy="645160"/>
          </a:xfrm>
          <a:prstGeom prst="rect">
            <a:avLst/>
          </a:prstGeom>
          <a:noFill/>
        </p:spPr>
        <p:txBody>
          <a:bodyPr wrap="square" rtlCol="0" anchor="t">
            <a:spAutoFit/>
          </a:bodyPr>
          <a:lstStyle/>
          <a:p>
            <a:r>
              <a:rPr lang="zh-CN" altLang="en-US"/>
              <a:t>(12.0; 标准版, </a:t>
            </a:r>
          </a:p>
          <a:p>
            <a:r>
              <a:rPr lang="zh-CN" altLang="en-US"/>
              <a:t>专业版)</a:t>
            </a:r>
          </a:p>
        </p:txBody>
      </p:sp>
      <p:sp>
        <p:nvSpPr>
          <p:cNvPr id="105" name="文本框 104"/>
          <p:cNvSpPr txBox="1"/>
          <p:nvPr/>
        </p:nvSpPr>
        <p:spPr>
          <a:xfrm>
            <a:off x="4826000" y="5789930"/>
            <a:ext cx="2540000" cy="645160"/>
          </a:xfrm>
          <a:prstGeom prst="rect">
            <a:avLst/>
          </a:prstGeom>
          <a:noFill/>
        </p:spPr>
        <p:txBody>
          <a:bodyPr wrap="square" rtlCol="0" anchor="t">
            <a:spAutoFit/>
          </a:bodyPr>
          <a:lstStyle/>
          <a:p>
            <a:r>
              <a:rPr lang="zh-CN" altLang="en-US"/>
              <a:t> (14.0; 标准版, </a:t>
            </a:r>
          </a:p>
          <a:p>
            <a:r>
              <a:rPr lang="zh-CN" altLang="en-US"/>
              <a:t>专业版, 白金版)</a:t>
            </a:r>
          </a:p>
        </p:txBody>
      </p:sp>
    </p:spTree>
    <p:custDataLst>
      <p:tags r:id="rId1"/>
    </p:custData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3" name="文本框 2"/>
          <p:cNvSpPr txBox="1"/>
          <p:nvPr/>
        </p:nvSpPr>
        <p:spPr>
          <a:xfrm>
            <a:off x="1047750" y="1235710"/>
            <a:ext cx="9361805" cy="3661410"/>
          </a:xfrm>
          <a:prstGeom prst="rect">
            <a:avLst/>
          </a:prstGeom>
          <a:noFill/>
        </p:spPr>
        <p:txBody>
          <a:bodyPr wrap="square" rtlCol="0" anchor="t">
            <a:spAutoFit/>
          </a:bodyPr>
          <a:lstStyle/>
          <a:p>
            <a:r>
              <a:rPr lang="zh-CN" altLang="en-US" sz="2800" b="1"/>
              <a:t>理由一 ：</a:t>
            </a:r>
            <a:r>
              <a:rPr lang="zh-CN" altLang="en-US" sz="2800" b="1">
                <a:solidFill>
                  <a:schemeClr val="accent1"/>
                </a:solidFill>
              </a:rPr>
              <a:t>可视化</a:t>
            </a:r>
            <a:endParaRPr lang="zh-CN" altLang="en-US"/>
          </a:p>
          <a:p>
            <a:endParaRPr lang="zh-CN" altLang="en-US" sz="2400"/>
          </a:p>
          <a:p>
            <a:r>
              <a:rPr lang="zh-CN" altLang="en-US" sz="2400"/>
              <a:t>  使用Office Visio 中的各种图表类型，可以有效地对</a:t>
            </a:r>
            <a:r>
              <a:rPr lang="zh-CN" altLang="en-US" sz="2400">
                <a:solidFill>
                  <a:schemeClr val="accent1"/>
                </a:solidFill>
              </a:rPr>
              <a:t>流程、资源、系统及其幕后隐藏的数据</a:t>
            </a:r>
            <a:r>
              <a:rPr lang="zh-CN" altLang="en-US" sz="2400"/>
              <a:t>进行可</a:t>
            </a:r>
            <a:r>
              <a:rPr lang="zh-CN" altLang="en-US" sz="2400">
                <a:solidFill>
                  <a:schemeClr val="accent1"/>
                </a:solidFill>
              </a:rPr>
              <a:t>视化处理、分析和交流</a:t>
            </a:r>
            <a:r>
              <a:rPr lang="zh-CN" altLang="en-US" sz="2400"/>
              <a:t>。使用新增的</a:t>
            </a:r>
            <a:r>
              <a:rPr lang="zh-CN" altLang="en-US" sz="2400">
                <a:solidFill>
                  <a:schemeClr val="accent1"/>
                </a:solidFill>
              </a:rPr>
              <a:t>“入门教程”</a:t>
            </a:r>
            <a:r>
              <a:rPr lang="zh-CN" altLang="en-US" sz="2400"/>
              <a:t>窗口，可以</a:t>
            </a:r>
            <a:r>
              <a:rPr lang="zh-CN" altLang="en-US" sz="2400">
                <a:solidFill>
                  <a:schemeClr val="accent1"/>
                </a:solidFill>
              </a:rPr>
              <a:t>快速查找</a:t>
            </a:r>
            <a:r>
              <a:rPr lang="zh-CN" altLang="en-US" sz="2400"/>
              <a:t>最近使用过的模板和文档。通过查看增强的缩略图预览，可以轻松确定要使用的模板。使用 Office Visio Professional，从“入门教程”窗口的新“示例”类别中打开</a:t>
            </a:r>
            <a:r>
              <a:rPr lang="zh-CN" altLang="en-US" sz="2400">
                <a:solidFill>
                  <a:schemeClr val="accent1"/>
                </a:solidFill>
              </a:rPr>
              <a:t>与数据连接的示例图表，以了解如何创建和设计自己的图表。</a:t>
            </a:r>
            <a:endParaRPr lang="zh-CN" altLang="en-US" sz="2000"/>
          </a:p>
          <a:p>
            <a:endParaRPr lang="zh-CN" altLang="en-US"/>
          </a:p>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1191895" y="1338580"/>
            <a:ext cx="8604250" cy="3753485"/>
          </a:xfrm>
          <a:prstGeom prst="rect">
            <a:avLst/>
          </a:prstGeom>
          <a:noFill/>
        </p:spPr>
        <p:txBody>
          <a:bodyPr wrap="square" rtlCol="0" anchor="t">
            <a:spAutoFit/>
          </a:bodyPr>
          <a:lstStyle/>
          <a:p>
            <a:r>
              <a:rPr lang="zh-CN" altLang="en-US" sz="2800" b="1">
                <a:sym typeface="+mn-ea"/>
              </a:rPr>
              <a:t>理由二 ：</a:t>
            </a:r>
            <a:r>
              <a:rPr lang="zh-CN" altLang="en-US" sz="2800" b="1">
                <a:solidFill>
                  <a:schemeClr val="accent1"/>
                </a:solidFill>
                <a:sym typeface="+mn-ea"/>
              </a:rPr>
              <a:t>信息集成</a:t>
            </a:r>
            <a:endParaRPr lang="zh-CN" altLang="en-US"/>
          </a:p>
          <a:p>
            <a:endParaRPr lang="zh-CN" altLang="en-US" sz="2400">
              <a:sym typeface="+mn-ea"/>
            </a:endParaRPr>
          </a:p>
          <a:p>
            <a:r>
              <a:rPr lang="zh-CN" altLang="en-US" sz="2400">
                <a:sym typeface="+mn-ea"/>
              </a:rPr>
              <a:t>  Visio通过将图表与不同源中的信息</a:t>
            </a:r>
            <a:r>
              <a:rPr lang="zh-CN" altLang="en-US" sz="2400">
                <a:solidFill>
                  <a:schemeClr val="accent1"/>
                </a:solidFill>
                <a:sym typeface="+mn-ea"/>
              </a:rPr>
              <a:t>集成</a:t>
            </a:r>
            <a:r>
              <a:rPr lang="zh-CN" altLang="en-US" sz="2400">
                <a:sym typeface="+mn-ea"/>
              </a:rPr>
              <a:t>来</a:t>
            </a:r>
            <a:r>
              <a:rPr lang="zh-CN" altLang="en-US" sz="2400">
                <a:solidFill>
                  <a:schemeClr val="accent1"/>
                </a:solidFill>
                <a:sym typeface="+mn-ea"/>
              </a:rPr>
              <a:t>提高工作效率</a:t>
            </a:r>
            <a:r>
              <a:rPr lang="zh-CN" altLang="en-US" sz="2400">
                <a:sym typeface="+mn-ea"/>
              </a:rPr>
              <a:t>。</a:t>
            </a:r>
            <a:endParaRPr lang="zh-CN" altLang="en-US" sz="2400"/>
          </a:p>
          <a:p>
            <a:r>
              <a:rPr lang="zh-CN" altLang="en-US" sz="2400">
                <a:sym typeface="+mn-ea"/>
              </a:rPr>
              <a:t>将</a:t>
            </a:r>
            <a:r>
              <a:rPr lang="zh-CN" altLang="en-US" sz="2400">
                <a:solidFill>
                  <a:schemeClr val="accent1"/>
                </a:solidFill>
                <a:sym typeface="+mn-ea"/>
              </a:rPr>
              <a:t>数据与图表集成</a:t>
            </a:r>
            <a:r>
              <a:rPr lang="zh-CN" altLang="en-US" sz="2400">
                <a:sym typeface="+mn-ea"/>
              </a:rPr>
              <a:t>可以将不同源中</a:t>
            </a:r>
            <a:r>
              <a:rPr lang="zh-CN" altLang="en-US" sz="2400">
                <a:solidFill>
                  <a:schemeClr val="tx1"/>
                </a:solidFill>
                <a:sym typeface="+mn-ea"/>
              </a:rPr>
              <a:t>复杂的</a:t>
            </a:r>
            <a:r>
              <a:rPr lang="zh-CN" altLang="en-US" sz="2400">
                <a:solidFill>
                  <a:schemeClr val="accent1"/>
                </a:solidFill>
                <a:sym typeface="+mn-ea"/>
              </a:rPr>
              <a:t>可视信息、文本信息和数字信息组合在一起</a:t>
            </a:r>
            <a:r>
              <a:rPr lang="zh-CN" altLang="en-US" sz="2400">
                <a:sym typeface="+mn-ea"/>
              </a:rPr>
              <a:t>。数据连接图表提供了数据的</a:t>
            </a:r>
            <a:r>
              <a:rPr lang="zh-CN" altLang="en-US" sz="2400">
                <a:solidFill>
                  <a:schemeClr val="accent1"/>
                </a:solidFill>
                <a:sym typeface="+mn-ea"/>
              </a:rPr>
              <a:t>可视上下文</a:t>
            </a:r>
            <a:r>
              <a:rPr lang="zh-CN" altLang="en-US" sz="2400">
                <a:sym typeface="+mn-ea"/>
              </a:rPr>
              <a:t>，以及</a:t>
            </a:r>
            <a:r>
              <a:rPr lang="zh-CN" altLang="en-US" sz="2400">
                <a:solidFill>
                  <a:schemeClr val="accent1"/>
                </a:solidFill>
                <a:sym typeface="+mn-ea"/>
              </a:rPr>
              <a:t>创建系统或流程的完整画面</a:t>
            </a:r>
            <a:r>
              <a:rPr lang="zh-CN" altLang="en-US" sz="2400">
                <a:sym typeface="+mn-ea"/>
              </a:rPr>
              <a:t>。使用 Office Visio Professional 中新增的</a:t>
            </a:r>
            <a:r>
              <a:rPr lang="zh-CN" altLang="en-US" sz="2400">
                <a:solidFill>
                  <a:schemeClr val="accent1"/>
                </a:solidFill>
                <a:sym typeface="+mn-ea"/>
              </a:rPr>
              <a:t>数据链接功能</a:t>
            </a:r>
            <a:r>
              <a:rPr lang="zh-CN" altLang="en-US" sz="2400">
                <a:sym typeface="+mn-ea"/>
              </a:rPr>
              <a:t>，可以更轻松地将图表链接到各种数据源中的数据。使用新的</a:t>
            </a:r>
            <a:r>
              <a:rPr lang="zh-CN" altLang="en-US" sz="2400">
                <a:solidFill>
                  <a:schemeClr val="accent1"/>
                </a:solidFill>
                <a:sym typeface="+mn-ea"/>
              </a:rPr>
              <a:t>自动链接向导</a:t>
            </a:r>
            <a:r>
              <a:rPr lang="zh-CN" altLang="en-US" sz="2400">
                <a:sym typeface="+mn-ea"/>
              </a:rPr>
              <a:t>可使图表中的所有形状与数据相关联。</a:t>
            </a:r>
            <a:endParaRPr lang="zh-CN" altLang="en-US" sz="2400"/>
          </a:p>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097565"/>
            <a:ext cx="2122019" cy="1851240"/>
          </a:xfrm>
          <a:prstGeom prst="rect">
            <a:avLst/>
          </a:prstGeom>
        </p:spPr>
      </p:pic>
      <p:sp>
        <p:nvSpPr>
          <p:cNvPr id="2" name="文本框 1"/>
          <p:cNvSpPr txBox="1"/>
          <p:nvPr/>
        </p:nvSpPr>
        <p:spPr>
          <a:xfrm>
            <a:off x="1240155" y="1167130"/>
            <a:ext cx="8806815" cy="5015865"/>
          </a:xfrm>
          <a:prstGeom prst="rect">
            <a:avLst/>
          </a:prstGeom>
          <a:noFill/>
        </p:spPr>
        <p:txBody>
          <a:bodyPr wrap="square" rtlCol="0" anchor="t">
            <a:spAutoFit/>
          </a:bodyPr>
          <a:lstStyle/>
          <a:p>
            <a:r>
              <a:rPr lang="zh-CN" altLang="en-US" sz="2800" b="1">
                <a:sym typeface="+mn-ea"/>
              </a:rPr>
              <a:t>理由三 ：</a:t>
            </a:r>
            <a:r>
              <a:rPr lang="zh-CN" altLang="en-US" sz="2800" b="1">
                <a:solidFill>
                  <a:schemeClr val="accent1"/>
                </a:solidFill>
                <a:sym typeface="+mn-ea"/>
              </a:rPr>
              <a:t>保持图表更新</a:t>
            </a:r>
            <a:endParaRPr lang="zh-CN" altLang="en-US">
              <a:solidFill>
                <a:schemeClr val="accent1"/>
              </a:solidFill>
            </a:endParaRPr>
          </a:p>
          <a:p>
            <a:r>
              <a:rPr lang="zh-CN" altLang="en-US" sz="2400">
                <a:sym typeface="+mn-ea"/>
              </a:rPr>
              <a:t>  保持图表最新，减少手动重新输入数据的工作。</a:t>
            </a:r>
            <a:endParaRPr lang="zh-CN" altLang="en-US" sz="2400"/>
          </a:p>
          <a:p>
            <a:r>
              <a:rPr lang="zh-CN" altLang="en-US" sz="2400">
                <a:sym typeface="+mn-ea"/>
              </a:rPr>
              <a:t>我们不必担心 Visio 图表中的数据过期。通过使用 Office Visio Professional 新增的</a:t>
            </a:r>
            <a:r>
              <a:rPr lang="zh-CN" altLang="en-US" sz="2400">
                <a:solidFill>
                  <a:schemeClr val="accent1"/>
                </a:solidFill>
                <a:sym typeface="+mn-ea"/>
              </a:rPr>
              <a:t>数据刷新功能</a:t>
            </a:r>
            <a:r>
              <a:rPr lang="zh-CN" altLang="en-US" sz="2400">
                <a:sym typeface="+mn-ea"/>
              </a:rPr>
              <a:t>，或安排 Office Visio 自动定期刷新图表中的数据，可以刷新图表中的数据。通过使用新增的“</a:t>
            </a:r>
            <a:r>
              <a:rPr lang="zh-CN" altLang="en-US" sz="2400">
                <a:solidFill>
                  <a:schemeClr val="accent1"/>
                </a:solidFill>
                <a:sym typeface="+mn-ea"/>
              </a:rPr>
              <a:t>刷新冲突</a:t>
            </a:r>
            <a:r>
              <a:rPr lang="zh-CN" altLang="en-US" sz="2400">
                <a:sym typeface="+mn-ea"/>
              </a:rPr>
              <a:t>”任务窗格，可以轻松处理数据更改时可能会出现的数据冲突。</a:t>
            </a:r>
          </a:p>
          <a:p>
            <a:endParaRPr lang="zh-CN" altLang="en-US" sz="2400"/>
          </a:p>
          <a:p>
            <a:r>
              <a:rPr lang="zh-CN" altLang="en-US" sz="2800" b="1">
                <a:sym typeface="+mn-ea"/>
              </a:rPr>
              <a:t>理由四 ：</a:t>
            </a:r>
            <a:r>
              <a:rPr lang="zh-CN" altLang="en-US" sz="2800" b="1">
                <a:solidFill>
                  <a:schemeClr val="accent1"/>
                </a:solidFill>
                <a:sym typeface="+mn-ea"/>
              </a:rPr>
              <a:t>处理和操作</a:t>
            </a:r>
            <a:endParaRPr lang="zh-CN" altLang="en-US" sz="2800" b="1"/>
          </a:p>
          <a:p>
            <a:r>
              <a:rPr lang="zh-CN" altLang="en-US" sz="2400">
                <a:sym typeface="+mn-ea"/>
              </a:rPr>
              <a:t>  通过显示图表中的数据，对复杂信息进行可视化处理和操作。</a:t>
            </a:r>
            <a:endParaRPr lang="zh-CN" altLang="en-US" sz="2400"/>
          </a:p>
          <a:p>
            <a:r>
              <a:rPr lang="zh-CN" altLang="en-US" sz="2400">
                <a:sym typeface="+mn-ea"/>
              </a:rPr>
              <a:t>使用Visio可视化图表中的数据，以便</a:t>
            </a:r>
            <a:r>
              <a:rPr lang="zh-CN" altLang="en-US" sz="2400">
                <a:solidFill>
                  <a:schemeClr val="accent1"/>
                </a:solidFill>
                <a:sym typeface="+mn-ea"/>
              </a:rPr>
              <a:t>轻松理解数据</a:t>
            </a:r>
            <a:r>
              <a:rPr lang="zh-CN" altLang="en-US" sz="2400">
                <a:sym typeface="+mn-ea"/>
              </a:rPr>
              <a:t>并</a:t>
            </a:r>
            <a:r>
              <a:rPr lang="zh-CN" altLang="en-US" sz="2400">
                <a:solidFill>
                  <a:schemeClr val="accent1"/>
                </a:solidFill>
                <a:sym typeface="+mn-ea"/>
              </a:rPr>
              <a:t>高效地处理结果</a:t>
            </a:r>
            <a:r>
              <a:rPr lang="zh-CN" altLang="en-US" sz="2400">
                <a:sym typeface="+mn-ea"/>
              </a:rPr>
              <a:t>。将任一图表中的数据以</a:t>
            </a:r>
            <a:r>
              <a:rPr lang="zh-CN" altLang="en-US" sz="2400">
                <a:solidFill>
                  <a:schemeClr val="accent1"/>
                </a:solidFill>
                <a:sym typeface="+mn-ea"/>
              </a:rPr>
              <a:t>文本、数据栏、图表和颜色代码</a:t>
            </a:r>
            <a:r>
              <a:rPr lang="zh-CN" altLang="en-US" sz="2400">
                <a:sym typeface="+mn-ea"/>
              </a:rPr>
              <a:t>的形式显示，所有这些操作都要使用Visio中新增的</a:t>
            </a:r>
            <a:r>
              <a:rPr lang="zh-CN" altLang="en-US" sz="2400">
                <a:solidFill>
                  <a:schemeClr val="accent1"/>
                </a:solidFill>
                <a:sym typeface="+mn-ea"/>
              </a:rPr>
              <a:t>数据图形功能。</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7657" y="5372099"/>
            <a:ext cx="1804343" cy="1574101"/>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825500" y="1068070"/>
            <a:ext cx="9779000" cy="4769485"/>
          </a:xfrm>
          <a:prstGeom prst="rect">
            <a:avLst/>
          </a:prstGeom>
          <a:noFill/>
        </p:spPr>
        <p:txBody>
          <a:bodyPr wrap="square" rtlCol="0" anchor="t">
            <a:spAutoFit/>
          </a:bodyPr>
          <a:lstStyle/>
          <a:p>
            <a:endParaRPr lang="zh-CN" altLang="en-US"/>
          </a:p>
          <a:p>
            <a:r>
              <a:rPr lang="zh-CN" altLang="en-US" sz="2800" b="1">
                <a:sym typeface="+mn-ea"/>
              </a:rPr>
              <a:t>理由五 ：</a:t>
            </a:r>
            <a:r>
              <a:rPr lang="zh-CN" altLang="en-US" sz="2800" b="1">
                <a:solidFill>
                  <a:schemeClr val="accent1"/>
                </a:solidFill>
                <a:sym typeface="+mn-ea"/>
              </a:rPr>
              <a:t>数据透视关系图</a:t>
            </a:r>
            <a:endParaRPr lang="zh-CN" altLang="en-US" sz="2800">
              <a:solidFill>
                <a:schemeClr val="accent1"/>
              </a:solidFill>
              <a:sym typeface="+mn-ea"/>
            </a:endParaRPr>
          </a:p>
          <a:p>
            <a:endParaRPr lang="zh-CN" altLang="en-US">
              <a:solidFill>
                <a:schemeClr val="accent1"/>
              </a:solidFill>
            </a:endParaRPr>
          </a:p>
          <a:p>
            <a:r>
              <a:rPr lang="zh-CN" altLang="en-US" sz="2400">
                <a:sym typeface="+mn-ea"/>
              </a:rPr>
              <a:t>  使用</a:t>
            </a:r>
            <a:r>
              <a:rPr lang="zh-CN" altLang="en-US" sz="2400">
                <a:solidFill>
                  <a:schemeClr val="accent1"/>
                </a:solidFill>
                <a:sym typeface="+mn-ea"/>
              </a:rPr>
              <a:t>数据透视关系图</a:t>
            </a:r>
            <a:r>
              <a:rPr lang="zh-CN" altLang="en-US" sz="2400">
                <a:sym typeface="+mn-ea"/>
              </a:rPr>
              <a:t>分析数据、轻松跟踪趋势、标识问题和标记异常。</a:t>
            </a:r>
            <a:endParaRPr lang="zh-CN" altLang="en-US" sz="2400"/>
          </a:p>
          <a:p>
            <a:r>
              <a:rPr lang="zh-CN" altLang="en-US" sz="2400">
                <a:sym typeface="+mn-ea"/>
              </a:rPr>
              <a:t>使用Visio中的</a:t>
            </a:r>
            <a:r>
              <a:rPr lang="zh-CN" altLang="en-US" sz="2400">
                <a:solidFill>
                  <a:schemeClr val="accent1"/>
                </a:solidFill>
                <a:sym typeface="+mn-ea"/>
              </a:rPr>
              <a:t>新数据透视关系图模板</a:t>
            </a:r>
            <a:r>
              <a:rPr lang="zh-CN" altLang="en-US" sz="2400">
                <a:sym typeface="+mn-ea"/>
              </a:rPr>
              <a:t>，可以在</a:t>
            </a:r>
            <a:r>
              <a:rPr lang="zh-CN" altLang="en-US" sz="2400">
                <a:solidFill>
                  <a:schemeClr val="accent1"/>
                </a:solidFill>
                <a:sym typeface="+mn-ea"/>
              </a:rPr>
              <a:t>显示数据组</a:t>
            </a:r>
            <a:r>
              <a:rPr lang="zh-CN" altLang="en-US" sz="2400">
                <a:sym typeface="+mn-ea"/>
              </a:rPr>
              <a:t>和</a:t>
            </a:r>
            <a:r>
              <a:rPr lang="zh-CN" altLang="en-US" sz="2400">
                <a:solidFill>
                  <a:schemeClr val="accent1"/>
                </a:solidFill>
                <a:sym typeface="+mn-ea"/>
              </a:rPr>
              <a:t>合计的分层窗体</a:t>
            </a:r>
            <a:r>
              <a:rPr lang="zh-CN" altLang="en-US" sz="2400">
                <a:sym typeface="+mn-ea"/>
              </a:rPr>
              <a:t>中</a:t>
            </a:r>
            <a:r>
              <a:rPr lang="zh-CN" altLang="en-US" sz="2400">
                <a:solidFill>
                  <a:schemeClr val="accent1"/>
                </a:solidFill>
                <a:sym typeface="+mn-ea"/>
              </a:rPr>
              <a:t>可视化和分析</a:t>
            </a:r>
            <a:r>
              <a:rPr lang="zh-CN" altLang="en-US" sz="2400">
                <a:solidFill>
                  <a:schemeClr val="tx1"/>
                </a:solidFill>
                <a:sym typeface="+mn-ea"/>
              </a:rPr>
              <a:t>业务数据</a:t>
            </a:r>
            <a:r>
              <a:rPr lang="zh-CN" altLang="en-US" sz="2400">
                <a:sym typeface="+mn-ea"/>
              </a:rPr>
              <a:t>。深入了解复杂数据、使用数据图形显示数据、动态创建不同的数据视图，并更好地了解复杂信息。</a:t>
            </a:r>
            <a:r>
              <a:rPr lang="zh-CN" altLang="en-US" sz="2400">
                <a:solidFill>
                  <a:schemeClr val="accent1"/>
                </a:solidFill>
                <a:sym typeface="+mn-ea"/>
              </a:rPr>
              <a:t>将数据透视关系图插入到任意 Visio 图表</a:t>
            </a:r>
            <a:r>
              <a:rPr lang="zh-CN" altLang="en-US" sz="2400">
                <a:sym typeface="+mn-ea"/>
              </a:rPr>
              <a:t>，以提供有助于</a:t>
            </a:r>
            <a:r>
              <a:rPr lang="zh-CN" altLang="en-US" sz="2400">
                <a:solidFill>
                  <a:schemeClr val="accent1"/>
                </a:solidFill>
                <a:sym typeface="+mn-ea"/>
              </a:rPr>
              <a:t>跟踪流程</a:t>
            </a:r>
            <a:r>
              <a:rPr lang="zh-CN" altLang="en-US" sz="2400">
                <a:sym typeface="+mn-ea"/>
              </a:rPr>
              <a:t>或</a:t>
            </a:r>
            <a:r>
              <a:rPr lang="zh-CN" altLang="en-US" sz="2400">
                <a:solidFill>
                  <a:schemeClr val="accent1"/>
                </a:solidFill>
                <a:sym typeface="+mn-ea"/>
              </a:rPr>
              <a:t>系统进度</a:t>
            </a:r>
            <a:r>
              <a:rPr lang="zh-CN" altLang="en-US" sz="2400">
                <a:sym typeface="+mn-ea"/>
              </a:rPr>
              <a:t>的标准和报表。</a:t>
            </a:r>
            <a:r>
              <a:rPr lang="zh-CN" altLang="en-US" sz="2400">
                <a:solidFill>
                  <a:schemeClr val="accent1"/>
                </a:solidFill>
                <a:sym typeface="+mn-ea"/>
              </a:rPr>
              <a:t>连接</a:t>
            </a:r>
            <a:r>
              <a:rPr lang="zh-CN" altLang="en-US" sz="2400">
                <a:sym typeface="+mn-ea"/>
              </a:rPr>
              <a:t>到包括 Microsoft Office SharePoint Server、Microsoft Office Project 和 Microsoft Office Excel 在内的各种数据源，以生成</a:t>
            </a:r>
            <a:r>
              <a:rPr lang="zh-CN" altLang="en-US" sz="2400">
                <a:solidFill>
                  <a:schemeClr val="accent1"/>
                </a:solidFill>
                <a:sym typeface="+mn-ea"/>
              </a:rPr>
              <a:t>数据透视关系图</a:t>
            </a:r>
            <a:r>
              <a:rPr lang="zh-CN" altLang="en-US" sz="2400">
                <a:sym typeface="+mn-ea"/>
              </a:rPr>
              <a:t>。通过以数据透视关系图的形式在这些程序中生成</a:t>
            </a:r>
            <a:r>
              <a:rPr lang="zh-CN" altLang="en-US" sz="2400">
                <a:solidFill>
                  <a:schemeClr val="accent1"/>
                </a:solidFill>
                <a:sym typeface="+mn-ea"/>
              </a:rPr>
              <a:t>可视报表</a:t>
            </a:r>
            <a:r>
              <a:rPr lang="zh-CN" altLang="en-US" sz="2400">
                <a:sym typeface="+mn-ea"/>
              </a:rPr>
              <a:t>，更有效地</a:t>
            </a:r>
            <a:r>
              <a:rPr lang="zh-CN" altLang="en-US" sz="2400">
                <a:solidFill>
                  <a:schemeClr val="accent1"/>
                </a:solidFill>
                <a:sym typeface="+mn-ea"/>
              </a:rPr>
              <a:t>跟踪和报告</a:t>
            </a:r>
            <a:r>
              <a:rPr lang="zh-CN" altLang="en-US" sz="2400">
                <a:sym typeface="+mn-ea"/>
              </a:rPr>
              <a:t>在 Office SharePoint Server 和 Office Project 中管理的</a:t>
            </a:r>
            <a:r>
              <a:rPr lang="zh-CN" altLang="en-US" sz="2400">
                <a:solidFill>
                  <a:schemeClr val="accent1"/>
                </a:solidFill>
                <a:sym typeface="+mn-ea"/>
              </a:rPr>
              <a:t>资源和项目</a:t>
            </a:r>
            <a:r>
              <a:rPr lang="zh-CN" altLang="en-US" sz="2400">
                <a:sym typeface="+mn-ea"/>
              </a:rPr>
              <a:t>。</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1487805" y="1626870"/>
            <a:ext cx="8227060" cy="3014980"/>
          </a:xfrm>
          <a:prstGeom prst="rect">
            <a:avLst/>
          </a:prstGeom>
          <a:noFill/>
        </p:spPr>
        <p:txBody>
          <a:bodyPr wrap="square" rtlCol="0" anchor="t">
            <a:spAutoFit/>
          </a:bodyPr>
          <a:lstStyle/>
          <a:p>
            <a:r>
              <a:rPr lang="zh-CN" altLang="en-US" sz="2800" b="1">
                <a:sym typeface="+mn-ea"/>
              </a:rPr>
              <a:t>理由六 ：</a:t>
            </a:r>
            <a:r>
              <a:rPr lang="zh-CN" altLang="en-US" sz="2800" b="1">
                <a:solidFill>
                  <a:schemeClr val="accent1"/>
                </a:solidFill>
                <a:sym typeface="+mn-ea"/>
              </a:rPr>
              <a:t>更快创建图表</a:t>
            </a:r>
            <a:endParaRPr lang="zh-CN" altLang="en-US" sz="2800">
              <a:solidFill>
                <a:schemeClr val="accent1"/>
              </a:solidFill>
              <a:sym typeface="+mn-ea"/>
            </a:endParaRPr>
          </a:p>
          <a:p>
            <a:endParaRPr lang="zh-CN" altLang="en-US">
              <a:solidFill>
                <a:schemeClr val="accent1"/>
              </a:solidFill>
            </a:endParaRPr>
          </a:p>
          <a:p>
            <a:r>
              <a:rPr lang="zh-CN" altLang="en-US" sz="2400">
                <a:sym typeface="+mn-ea"/>
              </a:rPr>
              <a:t>  通过</a:t>
            </a:r>
            <a:r>
              <a:rPr lang="zh-CN" altLang="en-US" sz="2400">
                <a:solidFill>
                  <a:schemeClr val="accent1"/>
                </a:solidFill>
                <a:sym typeface="+mn-ea"/>
              </a:rPr>
              <a:t>使用 Visio 连接形状</a:t>
            </a:r>
            <a:r>
              <a:rPr lang="zh-CN" altLang="en-US" sz="2400">
                <a:sym typeface="+mn-ea"/>
              </a:rPr>
              <a:t>更快地创建图表。</a:t>
            </a:r>
            <a:endParaRPr lang="zh-CN" altLang="en-US" sz="2400"/>
          </a:p>
          <a:p>
            <a:r>
              <a:rPr lang="zh-CN" altLang="en-US" sz="2400">
                <a:sym typeface="+mn-ea"/>
              </a:rPr>
              <a:t>使用新的</a:t>
            </a:r>
            <a:r>
              <a:rPr lang="zh-CN" altLang="en-US" sz="2400">
                <a:solidFill>
                  <a:schemeClr val="accent1"/>
                </a:solidFill>
                <a:sym typeface="+mn-ea"/>
              </a:rPr>
              <a:t>自动连接功能</a:t>
            </a:r>
            <a:r>
              <a:rPr lang="zh-CN" altLang="en-US" sz="2400">
                <a:sym typeface="+mn-ea"/>
              </a:rPr>
              <a:t>，只需单击一次，即可使得 Office Visio 自动连接、分发和对齐图表中的形状。只需将形状拖动到绘图页，并将其置于其中一个蓝色箭头（这些箭头显示在绘图页中某个形状上）上即可；Visio 会执行其余的操作。</a:t>
            </a:r>
            <a:endParaRPr lang="zh-CN" altLang="en-US" sz="2400"/>
          </a:p>
          <a:p>
            <a:endParaRPr lang="zh-CN" altLang="en-US" sz="240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611FFF-4F1D-400D-BD2F-EE8A5D298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6" name="剪去对角的矩形 1">
            <a:extLst>
              <a:ext uri="{FF2B5EF4-FFF2-40B4-BE49-F238E27FC236}">
                <a16:creationId xmlns:a16="http://schemas.microsoft.com/office/drawing/2014/main" id="{D26437CE-E4EC-42F6-AB96-737A6CB77392}"/>
              </a:ext>
            </a:extLst>
          </p:cNvPr>
          <p:cNvSpPr/>
          <p:nvPr/>
        </p:nvSpPr>
        <p:spPr>
          <a:xfrm>
            <a:off x="0" y="438649"/>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1E5E5A1-6276-4C33-9203-CD129B8FB2AC}"/>
              </a:ext>
            </a:extLst>
          </p:cNvPr>
          <p:cNvSpPr txBox="1"/>
          <p:nvPr/>
        </p:nvSpPr>
        <p:spPr>
          <a:xfrm>
            <a:off x="816746" y="488794"/>
            <a:ext cx="2091992" cy="461665"/>
          </a:xfrm>
          <a:prstGeom prst="rect">
            <a:avLst/>
          </a:prstGeom>
          <a:noFill/>
        </p:spPr>
        <p:txBody>
          <a:bodyPr wrap="square" rtlCol="0">
            <a:spAutoFit/>
          </a:bodyPr>
          <a:lstStyle/>
          <a:p>
            <a:r>
              <a:rPr lang="en-US" altLang="zh-CN" sz="2400" b="1" dirty="0"/>
              <a:t>Rational Rose</a:t>
            </a:r>
            <a:endParaRPr lang="zh-CN" altLang="en-US" sz="2400" b="1" dirty="0"/>
          </a:p>
        </p:txBody>
      </p:sp>
      <p:sp>
        <p:nvSpPr>
          <p:cNvPr id="8" name="文本框 7">
            <a:extLst>
              <a:ext uri="{FF2B5EF4-FFF2-40B4-BE49-F238E27FC236}">
                <a16:creationId xmlns:a16="http://schemas.microsoft.com/office/drawing/2014/main" id="{955F0FC7-0DE2-454C-9CC2-5CA088AFA950}"/>
              </a:ext>
            </a:extLst>
          </p:cNvPr>
          <p:cNvSpPr txBox="1"/>
          <p:nvPr/>
        </p:nvSpPr>
        <p:spPr>
          <a:xfrm>
            <a:off x="816746" y="1340528"/>
            <a:ext cx="10200442" cy="3970318"/>
          </a:xfrm>
          <a:prstGeom prst="rect">
            <a:avLst/>
          </a:prstGeom>
          <a:noFill/>
        </p:spPr>
        <p:txBody>
          <a:bodyPr wrap="square" rtlCol="0">
            <a:spAutoFit/>
          </a:bodyPr>
          <a:lstStyle/>
          <a:p>
            <a:r>
              <a:rPr lang="en-US" altLang="zh-CN" dirty="0"/>
              <a:t>Rational Rose </a:t>
            </a:r>
            <a:r>
              <a:rPr lang="zh-CN" altLang="en-US" dirty="0"/>
              <a:t>是</a:t>
            </a:r>
            <a:r>
              <a:rPr lang="en-US" altLang="zh-CN" dirty="0"/>
              <a:t>Rational</a:t>
            </a:r>
            <a:r>
              <a:rPr lang="zh-CN" altLang="en-US" dirty="0"/>
              <a:t>公司出品的一种面向对象的统一建模语言的可视化建模工具，它的出现就是为了对</a:t>
            </a:r>
            <a:r>
              <a:rPr lang="en-US" altLang="zh-CN" dirty="0"/>
              <a:t>UML</a:t>
            </a:r>
            <a:r>
              <a:rPr lang="zh-CN" altLang="en-US" dirty="0"/>
              <a:t>建模的支持。</a:t>
            </a:r>
            <a:endParaRPr lang="en-US" altLang="zh-CN" dirty="0"/>
          </a:p>
          <a:p>
            <a:endParaRPr lang="en-US" altLang="zh-CN" dirty="0"/>
          </a:p>
          <a:p>
            <a:r>
              <a:rPr lang="zh-CN" altLang="en-US" dirty="0"/>
              <a:t>它不是单纯的绘图工具，它专门支持</a:t>
            </a:r>
            <a:r>
              <a:rPr lang="en-US" altLang="zh-CN" dirty="0"/>
              <a:t>UML</a:t>
            </a:r>
            <a:r>
              <a:rPr lang="zh-CN" altLang="en-US" dirty="0"/>
              <a:t>的建模，有很强的校验功能，还支持多种语言的双向项目，它比较受欢迎的特征是它提供反复式发展和来回旅程的能力。</a:t>
            </a:r>
            <a:endParaRPr lang="en-US" altLang="zh-CN" dirty="0"/>
          </a:p>
          <a:p>
            <a:endParaRPr lang="en-US" altLang="zh-CN" dirty="0"/>
          </a:p>
          <a:p>
            <a:r>
              <a:rPr lang="zh-CN" altLang="en-US" dirty="0"/>
              <a:t>从使用的角度分析，支持使用多种构件和多种语言的复杂关系建模；利用双向项目技术可实现迭代开发；支持大型、复杂的项目；与</a:t>
            </a:r>
            <a:r>
              <a:rPr lang="en-US" altLang="zh-CN" dirty="0"/>
              <a:t>GUI</a:t>
            </a:r>
            <a:r>
              <a:rPr lang="zh-CN" altLang="en-US" dirty="0"/>
              <a:t>完美结合带来的方便性，使得它成为绝大多数开发人员的首选。</a:t>
            </a:r>
            <a:endParaRPr lang="en-US" altLang="zh-CN" dirty="0"/>
          </a:p>
          <a:p>
            <a:endParaRPr lang="en-US" altLang="zh-CN" dirty="0"/>
          </a:p>
          <a:p>
            <a:r>
              <a:rPr lang="zh-CN" altLang="en-US" dirty="0"/>
              <a:t>但是</a:t>
            </a:r>
            <a:r>
              <a:rPr lang="en-US" altLang="zh-CN" dirty="0"/>
              <a:t>Rose</a:t>
            </a:r>
            <a:r>
              <a:rPr lang="zh-CN" altLang="en-US" dirty="0"/>
              <a:t>对数据库的开发管理和数据库端的迭代不是很理想。</a:t>
            </a:r>
            <a:r>
              <a:rPr lang="en-US" altLang="zh-CN" dirty="0"/>
              <a:t>Rose</a:t>
            </a:r>
            <a:r>
              <a:rPr lang="zh-CN" altLang="en-US" dirty="0"/>
              <a:t>现在已经退出市场，不过仍有一些公司在使用。</a:t>
            </a:r>
            <a:r>
              <a:rPr lang="en-US" altLang="zh-CN" dirty="0"/>
              <a:t>IBM</a:t>
            </a:r>
            <a:r>
              <a:rPr lang="zh-CN" altLang="en-US" dirty="0"/>
              <a:t>推出了</a:t>
            </a:r>
            <a:r>
              <a:rPr lang="en-US" altLang="zh-CN" dirty="0"/>
              <a:t>Rational Software Architect</a:t>
            </a:r>
            <a:r>
              <a:rPr lang="zh-CN" altLang="en-US" dirty="0"/>
              <a:t>来替代</a:t>
            </a:r>
            <a:r>
              <a:rPr lang="en-US" altLang="zh-CN" dirty="0"/>
              <a:t>Rational Rose</a:t>
            </a:r>
            <a:r>
              <a:rPr lang="zh-CN" altLang="en-US" dirty="0"/>
              <a:t>。</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206178396"/>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1915" y="1186815"/>
            <a:ext cx="8278495" cy="4276725"/>
          </a:xfrm>
          <a:prstGeom prst="rect">
            <a:avLst/>
          </a:prstGeom>
          <a:noFill/>
        </p:spPr>
        <p:txBody>
          <a:bodyPr wrap="square" rtlCol="0" anchor="t">
            <a:spAutoFit/>
          </a:bodyPr>
          <a:lstStyle/>
          <a:p>
            <a:r>
              <a:rPr lang="zh-CN" altLang="en-US" sz="2800" b="1">
                <a:sym typeface="+mn-ea"/>
              </a:rPr>
              <a:t>理由七 ：</a:t>
            </a:r>
            <a:r>
              <a:rPr lang="zh-CN" altLang="en-US" sz="2800" b="1">
                <a:solidFill>
                  <a:schemeClr val="accent1"/>
                </a:solidFill>
                <a:sym typeface="+mn-ea"/>
              </a:rPr>
              <a:t>交流复杂信息</a:t>
            </a:r>
            <a:endParaRPr lang="zh-CN" altLang="en-US" sz="2800" b="1">
              <a:sym typeface="+mn-ea"/>
            </a:endParaRPr>
          </a:p>
          <a:p>
            <a:endParaRPr lang="zh-CN" altLang="en-US" sz="2800"/>
          </a:p>
          <a:p>
            <a:r>
              <a:rPr lang="zh-CN" altLang="en-US" sz="2400">
                <a:sym typeface="+mn-ea"/>
              </a:rPr>
              <a:t>  使用新模板和形状交流复杂信息。</a:t>
            </a:r>
            <a:endParaRPr lang="zh-CN" altLang="en-US" sz="2400"/>
          </a:p>
          <a:p>
            <a:r>
              <a:rPr lang="zh-CN" altLang="en-US" sz="2400">
                <a:sym typeface="+mn-ea"/>
              </a:rPr>
              <a:t>借助 Office Visio 中新增和增强的模板和形状，可以通过更多方式进行可视化交流。例如，在 Office Visio Professional 中，使用新增的</a:t>
            </a:r>
            <a:r>
              <a:rPr lang="zh-CN" altLang="en-US" sz="2400">
                <a:solidFill>
                  <a:schemeClr val="accent1"/>
                </a:solidFill>
                <a:sym typeface="+mn-ea"/>
              </a:rPr>
              <a:t> ITIL（IT 基础设施库）</a:t>
            </a:r>
            <a:r>
              <a:rPr lang="zh-CN" altLang="en-US" sz="2400">
                <a:sym typeface="+mn-ea"/>
              </a:rPr>
              <a:t>模板绘制 </a:t>
            </a:r>
            <a:r>
              <a:rPr lang="zh-CN" altLang="en-US" sz="2400">
                <a:solidFill>
                  <a:schemeClr val="accent1"/>
                </a:solidFill>
                <a:sym typeface="+mn-ea"/>
              </a:rPr>
              <a:t>IT 服务 流程图</a:t>
            </a:r>
            <a:r>
              <a:rPr lang="zh-CN" altLang="en-US" sz="2400">
                <a:sym typeface="+mn-ea"/>
              </a:rPr>
              <a:t>，或使用</a:t>
            </a:r>
            <a:r>
              <a:rPr lang="zh-CN" altLang="en-US" sz="2400">
                <a:solidFill>
                  <a:schemeClr val="accent1"/>
                </a:solidFill>
                <a:sym typeface="+mn-ea"/>
              </a:rPr>
              <a:t>价值流图</a:t>
            </a:r>
            <a:r>
              <a:rPr lang="zh-CN" altLang="en-US" sz="2400">
                <a:sym typeface="+mn-ea"/>
              </a:rPr>
              <a:t>模板</a:t>
            </a:r>
            <a:r>
              <a:rPr lang="zh-CN" altLang="en-US" sz="2400">
                <a:solidFill>
                  <a:schemeClr val="accent1"/>
                </a:solidFill>
                <a:sym typeface="+mn-ea"/>
              </a:rPr>
              <a:t>创建基于精益方法的图表</a:t>
            </a:r>
            <a:r>
              <a:rPr lang="zh-CN" altLang="en-US" sz="2400">
                <a:sym typeface="+mn-ea"/>
              </a:rPr>
              <a:t>并</a:t>
            </a:r>
            <a:r>
              <a:rPr lang="zh-CN" altLang="en-US" sz="2400">
                <a:solidFill>
                  <a:schemeClr val="accent1"/>
                </a:solidFill>
                <a:sym typeface="+mn-ea"/>
              </a:rPr>
              <a:t>使制造流程图可视化</a:t>
            </a:r>
            <a:r>
              <a:rPr lang="zh-CN" altLang="en-US" sz="2400">
                <a:sym typeface="+mn-ea"/>
              </a:rPr>
              <a:t>。并且，在新的 Office Visio 帮助窗口中，可以找到有关处理新的和现有 Visio 图表类型的信息。通过它可以直接从 Visio 中轻松搜索整个 Microsoft Office Online 网站，以获取问题的答案、提示和技巧及更多模板。</a:t>
            </a:r>
          </a:p>
        </p:txBody>
      </p:sp>
      <p:sp>
        <p:nvSpPr>
          <p:cNvPr id="3" name="文本框 2"/>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0025" y="5313273"/>
            <a:ext cx="1896594" cy="1654581"/>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82994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a:p>
            <a:endParaRPr lang="zh-CN" altLang="en-US" sz="2400"/>
          </a:p>
        </p:txBody>
      </p:sp>
      <p:sp>
        <p:nvSpPr>
          <p:cNvPr id="3" name="文本框 2"/>
          <p:cNvSpPr txBox="1"/>
          <p:nvPr/>
        </p:nvSpPr>
        <p:spPr>
          <a:xfrm>
            <a:off x="897890" y="1247140"/>
            <a:ext cx="9462135" cy="5754370"/>
          </a:xfrm>
          <a:prstGeom prst="rect">
            <a:avLst/>
          </a:prstGeom>
          <a:noFill/>
        </p:spPr>
        <p:txBody>
          <a:bodyPr wrap="square" rtlCol="0" anchor="t">
            <a:spAutoFit/>
          </a:bodyPr>
          <a:lstStyle/>
          <a:p>
            <a:r>
              <a:rPr lang="zh-CN" altLang="en-US" sz="2800" b="1">
                <a:sym typeface="+mn-ea"/>
              </a:rPr>
              <a:t>理由八 ：</a:t>
            </a:r>
            <a:r>
              <a:rPr lang="zh-CN" altLang="en-US" sz="2800" b="1">
                <a:solidFill>
                  <a:schemeClr val="accent1"/>
                </a:solidFill>
                <a:sym typeface="+mn-ea"/>
              </a:rPr>
              <a:t>更有效传递信息</a:t>
            </a:r>
          </a:p>
          <a:p>
            <a:endParaRPr lang="zh-CN" altLang="en-US" sz="2800" b="1">
              <a:sym typeface="+mn-ea"/>
            </a:endParaRPr>
          </a:p>
          <a:p>
            <a:r>
              <a:rPr lang="zh-CN" altLang="en-US" sz="2400">
                <a:sym typeface="+mn-ea"/>
              </a:rPr>
              <a:t>  使用具有</a:t>
            </a:r>
            <a:r>
              <a:rPr lang="zh-CN" altLang="en-US" sz="2400">
                <a:solidFill>
                  <a:schemeClr val="accent1"/>
                </a:solidFill>
                <a:sym typeface="+mn-ea"/>
              </a:rPr>
              <a:t>专业外观</a:t>
            </a:r>
            <a:r>
              <a:rPr lang="zh-CN" altLang="en-US" sz="2400">
                <a:sym typeface="+mn-ea"/>
              </a:rPr>
              <a:t>的图表有效地传达信息。</a:t>
            </a:r>
            <a:endParaRPr lang="zh-CN" altLang="en-US" sz="2400"/>
          </a:p>
          <a:p>
            <a:r>
              <a:rPr lang="zh-CN" altLang="en-US" sz="2400">
                <a:sym typeface="+mn-ea"/>
              </a:rPr>
              <a:t>使用新的</a:t>
            </a:r>
            <a:r>
              <a:rPr lang="zh-CN" altLang="en-US" sz="2400">
                <a:solidFill>
                  <a:schemeClr val="accent1"/>
                </a:solidFill>
                <a:sym typeface="+mn-ea"/>
              </a:rPr>
              <a:t>“主题”</a:t>
            </a:r>
            <a:r>
              <a:rPr lang="zh-CN" altLang="en-US" sz="2400">
                <a:sym typeface="+mn-ea"/>
              </a:rPr>
              <a:t>功能，可以为整个图表选择颜色或效果（文本、填充、阴影、线条以及连接线格式），从而设计出具有专业外观的 Visio 图表。可以从 Visio 附带的内置主题中选择，也可以创建自己的自定义主题。Office Visio 使用的内置主题与其他 Microsoft Office system 程序相同。因此，如果在 Visio 图表中应用 Microsoft Office Word 文档和 Microsoft Office PowerPoint 演文稿所用的内置主题，它们都能够</a:t>
            </a:r>
            <a:r>
              <a:rPr lang="zh-CN" altLang="en-US" sz="2400">
                <a:solidFill>
                  <a:schemeClr val="accent1"/>
                </a:solidFill>
                <a:sym typeface="+mn-ea"/>
              </a:rPr>
              <a:t>相互匹配</a:t>
            </a:r>
            <a:r>
              <a:rPr lang="zh-CN" altLang="en-US" sz="2400">
                <a:sym typeface="+mn-ea"/>
              </a:rPr>
              <a:t>，这样，相互使用文件就变得更加简便。另外，使用新增的</a:t>
            </a:r>
            <a:r>
              <a:rPr lang="zh-CN" altLang="en-US" sz="2400">
                <a:solidFill>
                  <a:schemeClr val="accent1"/>
                </a:solidFill>
                <a:sym typeface="+mn-ea"/>
              </a:rPr>
              <a:t>三维工作流形状</a:t>
            </a:r>
            <a:r>
              <a:rPr lang="zh-CN" altLang="en-US" sz="2400">
                <a:sym typeface="+mn-ea"/>
              </a:rPr>
              <a:t>（该形状就是使用新增的内置 Visio 主题功能设计的）可以</a:t>
            </a:r>
            <a:r>
              <a:rPr lang="zh-CN" altLang="en-US" sz="2400">
                <a:solidFill>
                  <a:schemeClr val="accent1"/>
                </a:solidFill>
                <a:sym typeface="+mn-ea"/>
              </a:rPr>
              <a:t>设计更动态的工作流</a:t>
            </a:r>
            <a:r>
              <a:rPr lang="zh-CN" altLang="en-US" sz="2400">
                <a:sym typeface="+mn-ea"/>
              </a:rPr>
              <a:t>。</a:t>
            </a:r>
            <a:endParaRPr lang="zh-CN" altLang="en-US" sz="2400"/>
          </a:p>
          <a:p>
            <a:endParaRPr lang="zh-CN" altLang="en-US" sz="2400"/>
          </a:p>
          <a:p>
            <a:endParaRPr lang="zh-CN" altLang="en-US" sz="2400"/>
          </a:p>
          <a:p>
            <a:endParaRPr lang="zh-CN" altLang="en-US" sz="240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097565"/>
            <a:ext cx="2122019" cy="1851240"/>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48995" y="1351915"/>
            <a:ext cx="9356090" cy="4215765"/>
          </a:xfrm>
          <a:prstGeom prst="rect">
            <a:avLst/>
          </a:prstGeom>
          <a:noFill/>
        </p:spPr>
        <p:txBody>
          <a:bodyPr wrap="square" rtlCol="0" anchor="t">
            <a:spAutoFit/>
          </a:bodyPr>
          <a:lstStyle/>
          <a:p>
            <a:r>
              <a:rPr lang="zh-CN" altLang="en-US" sz="2800" b="1">
                <a:sym typeface="+mn-ea"/>
              </a:rPr>
              <a:t>理由九 ：</a:t>
            </a:r>
            <a:r>
              <a:rPr lang="zh-CN" altLang="en-US" sz="2800" b="1">
                <a:solidFill>
                  <a:schemeClr val="accent1"/>
                </a:solidFill>
                <a:sym typeface="+mn-ea"/>
              </a:rPr>
              <a:t>共享</a:t>
            </a:r>
          </a:p>
          <a:p>
            <a:endParaRPr lang="zh-CN" altLang="en-US" sz="2400">
              <a:solidFill>
                <a:schemeClr val="accent1"/>
              </a:solidFill>
            </a:endParaRPr>
          </a:p>
          <a:p>
            <a:r>
              <a:rPr lang="zh-CN" altLang="en-US" sz="2400">
                <a:sym typeface="+mn-ea"/>
              </a:rPr>
              <a:t>  使用</a:t>
            </a:r>
            <a:r>
              <a:rPr lang="zh-CN" altLang="en-US" sz="2400">
                <a:solidFill>
                  <a:schemeClr val="accent1"/>
                </a:solidFill>
                <a:sym typeface="+mn-ea"/>
              </a:rPr>
              <a:t>图表交流</a:t>
            </a:r>
            <a:r>
              <a:rPr lang="zh-CN" altLang="en-US" sz="2400">
                <a:sym typeface="+mn-ea"/>
              </a:rPr>
              <a:t>并与</a:t>
            </a:r>
            <a:r>
              <a:rPr lang="zh-CN" altLang="en-US" sz="2400">
                <a:solidFill>
                  <a:schemeClr val="accent1"/>
                </a:solidFill>
                <a:sym typeface="+mn-ea"/>
              </a:rPr>
              <a:t>多人共享图表</a:t>
            </a:r>
            <a:r>
              <a:rPr lang="zh-CN" altLang="en-US" sz="2400">
                <a:sym typeface="+mn-ea"/>
              </a:rPr>
              <a:t>。</a:t>
            </a:r>
            <a:endParaRPr lang="zh-CN" altLang="en-US" sz="2400"/>
          </a:p>
          <a:p>
            <a:r>
              <a:rPr lang="zh-CN" altLang="en-US" sz="2400">
                <a:sym typeface="+mn-ea"/>
              </a:rPr>
              <a:t>提供对重要组织数据的最经济的访问：首先使用 Office Visio 将数据制作成可轻松共享的</a:t>
            </a:r>
            <a:r>
              <a:rPr lang="zh-CN" altLang="en-US" sz="2400">
                <a:solidFill>
                  <a:schemeClr val="accent1"/>
                </a:solidFill>
                <a:sym typeface="+mn-ea"/>
              </a:rPr>
              <a:t>安全图表</a:t>
            </a:r>
            <a:r>
              <a:rPr lang="zh-CN" altLang="en-US" sz="2400">
                <a:sym typeface="+mn-ea"/>
              </a:rPr>
              <a:t>，然后可以在 Windows Internet Explorer 中进行查看（需安装有免费的 Visio Viewer），或者在 Microsoft Office Outlook 中预览。在新增的</a:t>
            </a:r>
            <a:r>
              <a:rPr lang="zh-CN" altLang="en-US" sz="2400">
                <a:solidFill>
                  <a:schemeClr val="accent1"/>
                </a:solidFill>
                <a:sym typeface="+mn-ea"/>
              </a:rPr>
              <a:t>“信任中心”</a:t>
            </a:r>
            <a:r>
              <a:rPr lang="zh-CN" altLang="en-US" sz="2400">
                <a:sym typeface="+mn-ea"/>
              </a:rPr>
              <a:t>中，调整所有 Microsoft Office system 程序（包括 Visio）的安全和隐私设置。对于没有安装 Visio 或 Visio Viewer 的访问群体，可以将图表另存为</a:t>
            </a:r>
            <a:r>
              <a:rPr lang="zh-CN" altLang="en-US" sz="2400">
                <a:solidFill>
                  <a:schemeClr val="accent1"/>
                </a:solidFill>
                <a:sym typeface="+mn-ea"/>
              </a:rPr>
              <a:t>网页、JPG 文件或 GIF 文件</a:t>
            </a:r>
            <a:r>
              <a:rPr lang="zh-CN" altLang="en-US" sz="2400">
                <a:sym typeface="+mn-ea"/>
              </a:rPr>
              <a:t>。甚至可以将 Visio 图表另存为</a:t>
            </a:r>
            <a:r>
              <a:rPr lang="zh-CN" altLang="en-US" sz="2400">
                <a:solidFill>
                  <a:schemeClr val="accent1"/>
                </a:solidFill>
                <a:sym typeface="+mn-ea"/>
              </a:rPr>
              <a:t>PDF 格式</a:t>
            </a:r>
            <a:r>
              <a:rPr lang="zh-CN" altLang="en-US" sz="2400">
                <a:sym typeface="+mn-ea"/>
              </a:rPr>
              <a:t>和</a:t>
            </a:r>
            <a:r>
              <a:rPr lang="zh-CN" altLang="en-US" sz="2400">
                <a:solidFill>
                  <a:schemeClr val="accent1"/>
                </a:solidFill>
                <a:sym typeface="+mn-ea"/>
              </a:rPr>
              <a:t> Microsoft XPS文件格式</a:t>
            </a:r>
            <a:r>
              <a:rPr lang="zh-CN" altLang="en-US" sz="2400">
                <a:sym typeface="+mn-ea"/>
              </a:rPr>
              <a:t>，以使其更具可移植性，并可供更多访问群体使用。</a:t>
            </a:r>
          </a:p>
        </p:txBody>
      </p:sp>
      <p:sp>
        <p:nvSpPr>
          <p:cNvPr id="3" name="文本框 2"/>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127" y="5391149"/>
            <a:ext cx="1785492" cy="1557655"/>
          </a:xfrm>
          <a:prstGeom prst="rect">
            <a:avLst/>
          </a:prstGeom>
        </p:spPr>
      </p:pic>
      <p:sp>
        <p:nvSpPr>
          <p:cNvPr id="2" name="文本框 1"/>
          <p:cNvSpPr txBox="1"/>
          <p:nvPr/>
        </p:nvSpPr>
        <p:spPr>
          <a:xfrm>
            <a:off x="744220" y="1001395"/>
            <a:ext cx="10524490" cy="4646295"/>
          </a:xfrm>
          <a:prstGeom prst="rect">
            <a:avLst/>
          </a:prstGeom>
          <a:noFill/>
        </p:spPr>
        <p:txBody>
          <a:bodyPr wrap="square" rtlCol="0" anchor="t">
            <a:spAutoFit/>
          </a:bodyPr>
          <a:lstStyle/>
          <a:p>
            <a:r>
              <a:rPr lang="zh-CN" altLang="en-US" sz="2800" b="1">
                <a:sym typeface="+mn-ea"/>
              </a:rPr>
              <a:t>理由十 </a:t>
            </a:r>
            <a:r>
              <a:rPr lang="en-US" altLang="zh-CN" sz="2800" b="1">
                <a:sym typeface="+mn-ea"/>
              </a:rPr>
              <a:t>:</a:t>
            </a:r>
            <a:r>
              <a:rPr lang="zh-CN" altLang="en-US" sz="2800" b="1">
                <a:solidFill>
                  <a:schemeClr val="accent1"/>
                </a:solidFill>
                <a:sym typeface="+mn-ea"/>
              </a:rPr>
              <a:t>自定义</a:t>
            </a:r>
          </a:p>
          <a:p>
            <a:endParaRPr lang="zh-CN" altLang="en-US" sz="2800" b="1"/>
          </a:p>
          <a:p>
            <a:r>
              <a:rPr lang="zh-CN" altLang="en-US" sz="2000">
                <a:sym typeface="+mn-ea"/>
              </a:rPr>
              <a:t>  以</a:t>
            </a:r>
            <a:r>
              <a:rPr lang="zh-CN" altLang="en-US" sz="2000">
                <a:solidFill>
                  <a:schemeClr val="accent1"/>
                </a:solidFill>
                <a:sym typeface="+mn-ea"/>
              </a:rPr>
              <a:t>编程方式</a:t>
            </a:r>
            <a:r>
              <a:rPr lang="zh-CN" altLang="en-US" sz="2000">
                <a:sym typeface="+mn-ea"/>
              </a:rPr>
              <a:t>自定义 Office Visio并</a:t>
            </a:r>
            <a:r>
              <a:rPr lang="zh-CN" altLang="en-US" sz="2000">
                <a:solidFill>
                  <a:schemeClr val="accent1"/>
                </a:solidFill>
                <a:sym typeface="+mn-ea"/>
              </a:rPr>
              <a:t>创建自定义的数据连接解决方案</a:t>
            </a:r>
            <a:r>
              <a:rPr lang="zh-CN" altLang="en-US" sz="2000">
                <a:sym typeface="+mn-ea"/>
              </a:rPr>
              <a:t>。</a:t>
            </a:r>
            <a:endParaRPr lang="zh-CN" altLang="en-US" sz="2000"/>
          </a:p>
          <a:p>
            <a:r>
              <a:rPr lang="zh-CN" altLang="en-US" sz="2000">
                <a:sym typeface="+mn-ea"/>
              </a:rPr>
              <a:t>可以根据特定行业的情况或独特的组织要求，通过编程方式或与其他应用程序集成来扩展 Office Visio。可以开发自己的自定义解决方案和形状，也可以使用 Visio 解决方案提供商提供的解决方案和形状。通过使用 Office Visio Professional 的</a:t>
            </a:r>
            <a:r>
              <a:rPr lang="zh-CN" altLang="en-US" sz="2000">
                <a:solidFill>
                  <a:schemeClr val="accent1"/>
                </a:solidFill>
                <a:sym typeface="+mn-ea"/>
              </a:rPr>
              <a:t>“软件和数据库”类别中的模板</a:t>
            </a:r>
            <a:r>
              <a:rPr lang="zh-CN" altLang="en-US" sz="2000">
                <a:sym typeface="+mn-ea"/>
              </a:rPr>
              <a:t>，可以使用</a:t>
            </a:r>
            <a:r>
              <a:rPr lang="zh-CN" altLang="en-US" sz="2000">
                <a:solidFill>
                  <a:schemeClr val="accent1"/>
                </a:solidFill>
                <a:sym typeface="+mn-ea"/>
              </a:rPr>
              <a:t> Visio 图表</a:t>
            </a:r>
            <a:r>
              <a:rPr lang="zh-CN" altLang="en-US" sz="2000">
                <a:sym typeface="+mn-ea"/>
              </a:rPr>
              <a:t>实现自定义解决方案的可视化，这些图表包括数据流和 Windows 用户界面图表等。</a:t>
            </a:r>
            <a:endParaRPr lang="zh-CN" altLang="en-US" sz="2000"/>
          </a:p>
          <a:p>
            <a:r>
              <a:rPr lang="zh-CN" altLang="en-US" sz="2000">
                <a:sym typeface="+mn-ea"/>
              </a:rPr>
              <a:t>  通过 Office Visio Professional 和Visio 绘图控件，可以创建自定义的数据连接解决方案，以便在任何上下文中连接和显示数据。您可以通过</a:t>
            </a:r>
            <a:r>
              <a:rPr lang="zh-CN" altLang="en-US" sz="2000">
                <a:solidFill>
                  <a:schemeClr val="accent1"/>
                </a:solidFill>
                <a:sym typeface="+mn-ea"/>
              </a:rPr>
              <a:t>编程方式</a:t>
            </a:r>
            <a:r>
              <a:rPr lang="zh-CN" altLang="en-US" sz="2000">
                <a:sym typeface="+mn-ea"/>
              </a:rPr>
              <a:t>控制 Office Visio 中的多个新增功能，包括</a:t>
            </a:r>
            <a:r>
              <a:rPr lang="zh-CN" altLang="en-US" sz="2000">
                <a:solidFill>
                  <a:schemeClr val="accent1"/>
                </a:solidFill>
                <a:sym typeface="+mn-ea"/>
              </a:rPr>
              <a:t>连接到数据源、将形状链接到数据、以图形方式显示链接数据、使形状自动互相连接（自动连接）、监视和筛选鼠标拖动操作以及应用主题颜色和主题效果</a:t>
            </a:r>
            <a:r>
              <a:rPr lang="zh-CN" altLang="en-US" sz="2000">
                <a:sym typeface="+mn-ea"/>
              </a:rPr>
              <a:t>。在 Microsoft 开发人员网络 (MSDN) 上和 Visio 软件开发工具包 (SDK) 中，可以找到 Office Visio 中与开发人员相关的所有新增功能的更多信息。</a:t>
            </a:r>
          </a:p>
        </p:txBody>
      </p:sp>
      <p:sp>
        <p:nvSpPr>
          <p:cNvPr id="3" name="文本框 2"/>
          <p:cNvSpPr txBox="1"/>
          <p:nvPr/>
        </p:nvSpPr>
        <p:spPr>
          <a:xfrm>
            <a:off x="477520" y="3663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765" y="1664335"/>
            <a:ext cx="7545705" cy="3046095"/>
          </a:xfrm>
          <a:prstGeom prst="rect">
            <a:avLst/>
          </a:prstGeom>
          <a:noFill/>
        </p:spPr>
        <p:txBody>
          <a:bodyPr wrap="square" rtlCol="0" anchor="t">
            <a:spAutoFit/>
          </a:bodyPr>
          <a:lstStyle/>
          <a:p>
            <a:r>
              <a:rPr lang="zh-CN" altLang="en-US" sz="2800" b="1">
                <a:sym typeface="+mn-ea"/>
              </a:rPr>
              <a:t>Office Visio 2010 新特性</a:t>
            </a:r>
            <a:endParaRPr lang="zh-CN" altLang="en-US" sz="2400">
              <a:sym typeface="+mn-ea"/>
            </a:endParaRPr>
          </a:p>
          <a:p>
            <a:endParaRPr lang="zh-CN" altLang="en-US" sz="2400"/>
          </a:p>
          <a:p>
            <a:r>
              <a:rPr lang="zh-CN" altLang="en-US" sz="2400">
                <a:sym typeface="+mn-ea"/>
              </a:rPr>
              <a:t>  </a:t>
            </a:r>
            <a:r>
              <a:rPr lang="zh-CN" altLang="en-US" sz="2800">
                <a:sym typeface="+mn-ea"/>
              </a:rPr>
              <a:t>Visio 2010包含以下新的改进: 创建图表更加容易、更多查找形状、</a:t>
            </a:r>
            <a:r>
              <a:rPr lang="zh-CN" altLang="en-US" sz="2800">
                <a:solidFill>
                  <a:schemeClr val="accent1"/>
                </a:solidFill>
                <a:sym typeface="+mn-ea"/>
              </a:rPr>
              <a:t>实时预览功能</a:t>
            </a:r>
            <a:r>
              <a:rPr lang="zh-CN" altLang="en-US" sz="2800">
                <a:sym typeface="+mn-ea"/>
              </a:rPr>
              <a:t>、</a:t>
            </a:r>
            <a:r>
              <a:rPr lang="zh-CN" altLang="en-US" sz="2800">
                <a:solidFill>
                  <a:schemeClr val="accent1"/>
                </a:solidFill>
                <a:sym typeface="+mn-ea"/>
              </a:rPr>
              <a:t>自动调整大小</a:t>
            </a:r>
            <a:r>
              <a:rPr lang="zh-CN" altLang="en-US" sz="2800">
                <a:sym typeface="+mn-ea"/>
              </a:rPr>
              <a:t>、</a:t>
            </a:r>
            <a:r>
              <a:rPr lang="zh-CN" altLang="en-US" sz="2800">
                <a:solidFill>
                  <a:schemeClr val="accent1"/>
                </a:solidFill>
                <a:sym typeface="+mn-ea"/>
              </a:rPr>
              <a:t>自动调整间距</a:t>
            </a:r>
            <a:r>
              <a:rPr lang="zh-CN" altLang="en-US" sz="2800">
                <a:sym typeface="+mn-ea"/>
              </a:rPr>
              <a:t>、</a:t>
            </a:r>
            <a:r>
              <a:rPr lang="zh-CN" altLang="en-US" sz="2800">
                <a:solidFill>
                  <a:schemeClr val="accent1"/>
                </a:solidFill>
                <a:sym typeface="+mn-ea"/>
              </a:rPr>
              <a:t>增加Visio服务</a:t>
            </a:r>
            <a:r>
              <a:rPr lang="zh-CN" altLang="en-US" sz="2800">
                <a:sym typeface="+mn-ea"/>
              </a:rPr>
              <a:t>、</a:t>
            </a:r>
            <a:r>
              <a:rPr lang="zh-CN" altLang="en-US" sz="2800">
                <a:solidFill>
                  <a:schemeClr val="accent1"/>
                </a:solidFill>
                <a:sym typeface="+mn-ea"/>
              </a:rPr>
              <a:t>流程管理</a:t>
            </a:r>
            <a:r>
              <a:rPr lang="zh-CN" altLang="en-US" sz="2800">
                <a:sym typeface="+mn-ea"/>
              </a:rPr>
              <a:t>、</a:t>
            </a:r>
            <a:r>
              <a:rPr lang="zh-CN" altLang="en-US" sz="2800">
                <a:solidFill>
                  <a:schemeClr val="accent1"/>
                </a:solidFill>
                <a:sym typeface="+mn-ea"/>
              </a:rPr>
              <a:t>增强SharePoint支持</a:t>
            </a:r>
            <a:r>
              <a:rPr lang="zh-CN" altLang="en-US" sz="2800">
                <a:sym typeface="+mn-ea"/>
              </a:rPr>
              <a:t>、</a:t>
            </a:r>
            <a:r>
              <a:rPr lang="zh-CN" altLang="en-US" sz="2800">
                <a:solidFill>
                  <a:schemeClr val="accent1"/>
                </a:solidFill>
                <a:sym typeface="+mn-ea"/>
              </a:rPr>
              <a:t>新的图形</a:t>
            </a:r>
            <a:r>
              <a:rPr lang="zh-CN" altLang="en-US" sz="2800">
                <a:sym typeface="+mn-ea"/>
              </a:rPr>
              <a:t>及更好的</a:t>
            </a:r>
            <a:r>
              <a:rPr lang="zh-CN" altLang="en-US" sz="2800">
                <a:solidFill>
                  <a:schemeClr val="accent1"/>
                </a:solidFill>
                <a:sym typeface="+mn-ea"/>
              </a:rPr>
              <a:t>兼容性</a:t>
            </a:r>
            <a:r>
              <a:rPr lang="zh-CN" altLang="en-US" sz="2800">
                <a:sym typeface="+mn-ea"/>
              </a:rPr>
              <a:t>。</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663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3" name="文本框 2"/>
          <p:cNvSpPr txBox="1"/>
          <p:nvPr/>
        </p:nvSpPr>
        <p:spPr>
          <a:xfrm>
            <a:off x="1384935" y="1141730"/>
            <a:ext cx="8411210" cy="3846195"/>
          </a:xfrm>
          <a:prstGeom prst="rect">
            <a:avLst/>
          </a:prstGeom>
          <a:noFill/>
        </p:spPr>
        <p:txBody>
          <a:bodyPr wrap="square" rtlCol="0" anchor="t">
            <a:spAutoFit/>
          </a:bodyPr>
          <a:lstStyle/>
          <a:p>
            <a:r>
              <a:rPr lang="zh-CN" altLang="en-US" sz="2800" b="1"/>
              <a:t>Office Visio 2013 新特性</a:t>
            </a:r>
          </a:p>
          <a:p>
            <a:endParaRPr lang="zh-CN" altLang="en-US" sz="2400"/>
          </a:p>
          <a:p>
            <a:r>
              <a:rPr lang="zh-CN" altLang="en-US" sz="2400"/>
              <a:t>通过新的 Visio 可轻松创建</a:t>
            </a:r>
            <a:r>
              <a:rPr lang="zh-CN" altLang="en-US" sz="2400">
                <a:solidFill>
                  <a:schemeClr val="accent1"/>
                </a:solidFill>
              </a:rPr>
              <a:t>多功能的专业性图表</a:t>
            </a:r>
            <a:r>
              <a:rPr lang="zh-CN" altLang="en-US" sz="2400"/>
              <a:t>，帮助您整理复杂信息并使之变得富有意义。</a:t>
            </a:r>
          </a:p>
          <a:p>
            <a:r>
              <a:rPr lang="zh-CN" altLang="en-US" sz="2400">
                <a:solidFill>
                  <a:schemeClr val="accent1"/>
                </a:solidFill>
              </a:rPr>
              <a:t>更直观地创建图</a:t>
            </a:r>
            <a:r>
              <a:rPr lang="zh-CN" altLang="en-US" sz="2400"/>
              <a:t> — 包括新的和更新的形状和模具、改进的效果以及主题。</a:t>
            </a:r>
          </a:p>
          <a:p>
            <a:r>
              <a:rPr lang="zh-CN" altLang="en-US" sz="2400"/>
              <a:t>通过将</a:t>
            </a:r>
            <a:r>
              <a:rPr lang="zh-CN" altLang="en-US" sz="2400">
                <a:solidFill>
                  <a:schemeClr val="accent1"/>
                </a:solidFill>
              </a:rPr>
              <a:t>形状链接到实时数据</a:t>
            </a:r>
            <a:r>
              <a:rPr lang="zh-CN" altLang="en-US" sz="2400"/>
              <a:t>，使您的图变得更具有</a:t>
            </a:r>
            <a:r>
              <a:rPr lang="zh-CN" altLang="en-US" sz="2400">
                <a:solidFill>
                  <a:schemeClr val="accent1"/>
                </a:solidFill>
              </a:rPr>
              <a:t>动态效果</a:t>
            </a:r>
            <a:r>
              <a:rPr lang="zh-CN" altLang="en-US" sz="2400"/>
              <a:t>，然后在 SharePoint 中通过 Visio Services 与他人进行共享 — 即使他们未安装 Visio 也不例外。</a:t>
            </a:r>
          </a:p>
          <a:p>
            <a:r>
              <a:rPr lang="zh-CN" altLang="en-US" sz="2400"/>
              <a:t>通过新的共同创作功能简化团队合作。</a:t>
            </a:r>
          </a:p>
        </p:txBody>
      </p:sp>
      <p:sp>
        <p:nvSpPr>
          <p:cNvPr id="5" name="文本框 4"/>
          <p:cNvSpPr txBox="1"/>
          <p:nvPr/>
        </p:nvSpPr>
        <p:spPr>
          <a:xfrm>
            <a:off x="1466850" y="4527550"/>
            <a:ext cx="7164705" cy="460375"/>
          </a:xfrm>
          <a:prstGeom prst="rect">
            <a:avLst/>
          </a:prstGeom>
          <a:noFill/>
        </p:spPr>
        <p:txBody>
          <a:bodyPr wrap="square" rtlCol="0" anchor="t">
            <a:spAutoFit/>
          </a:bodyPr>
          <a:lstStyle/>
          <a:p>
            <a:endParaRPr lang="zh-CN" altLang="en-US" sz="240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8070" y="1426210"/>
            <a:ext cx="9044940" cy="3384550"/>
          </a:xfrm>
          <a:prstGeom prst="rect">
            <a:avLst/>
          </a:prstGeom>
          <a:noFill/>
        </p:spPr>
        <p:txBody>
          <a:bodyPr wrap="square" rtlCol="0" anchor="t">
            <a:spAutoFit/>
          </a:bodyPr>
          <a:lstStyle/>
          <a:p>
            <a:pPr algn="l"/>
            <a:r>
              <a:rPr lang="zh-CN" altLang="en-US" sz="2800" b="1">
                <a:sym typeface="+mn-ea"/>
              </a:rPr>
              <a:t>Office Visio 201</a:t>
            </a:r>
            <a:r>
              <a:rPr lang="en-US" altLang="zh-CN" sz="2800" b="1">
                <a:sym typeface="+mn-ea"/>
              </a:rPr>
              <a:t>6</a:t>
            </a:r>
            <a:r>
              <a:rPr lang="zh-CN" altLang="en-US" sz="2800" b="1">
                <a:sym typeface="+mn-ea"/>
              </a:rPr>
              <a:t> 新特性</a:t>
            </a:r>
            <a:endParaRPr lang="zh-CN" altLang="en-US" b="1">
              <a:sym typeface="+mn-ea"/>
            </a:endParaRPr>
          </a:p>
          <a:p>
            <a:pPr algn="l"/>
            <a:endParaRPr lang="zh-CN" altLang="en-US"/>
          </a:p>
          <a:p>
            <a:pPr algn="l"/>
            <a:r>
              <a:rPr lang="zh-CN" altLang="en-US" sz="2400"/>
              <a:t>在未来制作图表时享受</a:t>
            </a:r>
            <a:r>
              <a:rPr lang="zh-CN" altLang="en-US" sz="2400">
                <a:solidFill>
                  <a:schemeClr val="accent1"/>
                </a:solidFill>
              </a:rPr>
              <a:t>图示化</a:t>
            </a:r>
            <a:r>
              <a:rPr lang="zh-CN" altLang="en-US" sz="2400"/>
              <a:t>的乐趣</a:t>
            </a:r>
          </a:p>
          <a:p>
            <a:pPr algn="l"/>
            <a:r>
              <a:rPr lang="zh-CN" altLang="en-US" sz="2400"/>
              <a:t>您可从26 个新样板中挑选，样板内含用于分析、艺术、庆典、表情、运动等更多项目的图示。</a:t>
            </a:r>
          </a:p>
          <a:p>
            <a:pPr algn="l"/>
            <a:endParaRPr lang="zh-CN" altLang="en-US" sz="2400"/>
          </a:p>
          <a:p>
            <a:pPr algn="l"/>
            <a:r>
              <a:rPr lang="zh-CN" altLang="en-US" sz="2400"/>
              <a:t>建立Word 文件</a:t>
            </a:r>
            <a:r>
              <a:rPr lang="zh-CN" altLang="en-US" sz="2400">
                <a:solidFill>
                  <a:schemeClr val="accent1"/>
                </a:solidFill>
              </a:rPr>
              <a:t>不受限</a:t>
            </a:r>
            <a:endParaRPr lang="zh-CN" altLang="en-US" sz="2400"/>
          </a:p>
          <a:p>
            <a:pPr algn="l"/>
            <a:r>
              <a:rPr lang="zh-CN" altLang="en-US" sz="2400"/>
              <a:t>在Word 文件中自动新增图案和中继资料。接着，自订文件以建立程序指导方针和操作手册。</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5" name="文本框 4"/>
          <p:cNvSpPr txBox="1"/>
          <p:nvPr/>
        </p:nvSpPr>
        <p:spPr>
          <a:xfrm>
            <a:off x="771525" y="2151380"/>
            <a:ext cx="296545" cy="368300"/>
          </a:xfrm>
          <a:prstGeom prst="rect">
            <a:avLst/>
          </a:prstGeom>
          <a:noFill/>
        </p:spPr>
        <p:txBody>
          <a:bodyPr wrap="none" rtlCol="0">
            <a:spAutoFit/>
          </a:bodyPr>
          <a:lstStyle/>
          <a:p>
            <a:r>
              <a:rPr lang="en-US" altLang="zh-CN"/>
              <a:t>*</a:t>
            </a:r>
          </a:p>
        </p:txBody>
      </p:sp>
      <p:sp>
        <p:nvSpPr>
          <p:cNvPr id="6" name="文本框 5"/>
          <p:cNvSpPr txBox="1"/>
          <p:nvPr/>
        </p:nvSpPr>
        <p:spPr>
          <a:xfrm>
            <a:off x="771525" y="3614420"/>
            <a:ext cx="296545" cy="368300"/>
          </a:xfrm>
          <a:prstGeom prst="rect">
            <a:avLst/>
          </a:prstGeom>
          <a:noFill/>
        </p:spPr>
        <p:txBody>
          <a:bodyPr wrap="none" rtlCol="0">
            <a:spAutoFit/>
          </a:bodyPr>
          <a:lstStyle/>
          <a:p>
            <a:r>
              <a:rPr lang="en-US" altLang="zh-CN"/>
              <a:t>*</a:t>
            </a:r>
          </a:p>
        </p:txBody>
      </p:sp>
      <p:pic>
        <p:nvPicPr>
          <p:cNvPr id="7" name="图片 6">
            <a:extLst>
              <a:ext uri="{FF2B5EF4-FFF2-40B4-BE49-F238E27FC236}">
                <a16:creationId xmlns:a16="http://schemas.microsoft.com/office/drawing/2014/main" id="{D78998B9-9389-46B3-8362-B3768323A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5056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180" y="5198300"/>
            <a:ext cx="1983911" cy="1730755"/>
          </a:xfrm>
          <a:prstGeom prst="rect">
            <a:avLst/>
          </a:prstGeom>
        </p:spPr>
      </p:pic>
      <p:sp>
        <p:nvSpPr>
          <p:cNvPr id="2" name="文本框 1"/>
          <p:cNvSpPr txBox="1"/>
          <p:nvPr/>
        </p:nvSpPr>
        <p:spPr>
          <a:xfrm>
            <a:off x="1148715" y="1694180"/>
            <a:ext cx="2540000" cy="3169285"/>
          </a:xfrm>
          <a:prstGeom prst="rect">
            <a:avLst/>
          </a:prstGeom>
          <a:noFill/>
        </p:spPr>
        <p:txBody>
          <a:bodyPr wrap="square" rtlCol="0" anchor="t">
            <a:spAutoFit/>
          </a:bodyPr>
          <a:lstStyle/>
          <a:p>
            <a:r>
              <a:rPr lang="zh-CN" altLang="en-US" sz="2000" b="1"/>
              <a:t>Tell Me 小帮手</a:t>
            </a:r>
            <a:r>
              <a:rPr lang="zh-CN" altLang="en-US" sz="2000"/>
              <a:t>，将可解答超过800 项的命令需求。</a:t>
            </a:r>
          </a:p>
          <a:p>
            <a:r>
              <a:rPr lang="zh-CN" altLang="en-US" sz="2000"/>
              <a:t>只要在窗格中</a:t>
            </a:r>
            <a:r>
              <a:rPr lang="zh-CN" altLang="en-US" sz="2000">
                <a:solidFill>
                  <a:schemeClr val="accent1"/>
                </a:solidFill>
              </a:rPr>
              <a:t>输入关键字</a:t>
            </a:r>
            <a:r>
              <a:rPr lang="zh-CN" altLang="en-US" sz="2000"/>
              <a:t>，相关的功能就会直接展现在下方的清单中，并且可以直接</a:t>
            </a:r>
            <a:r>
              <a:rPr lang="zh-CN" altLang="en-US" sz="2000">
                <a:solidFill>
                  <a:schemeClr val="accent1"/>
                </a:solidFill>
              </a:rPr>
              <a:t>点选操作</a:t>
            </a:r>
            <a:r>
              <a:rPr lang="zh-CN" altLang="en-US" sz="2000"/>
              <a:t>。   这项功能可以免除不熟悉工具列的烦恼。</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4435475" y="1037590"/>
            <a:ext cx="5894705" cy="4705350"/>
          </a:xfrm>
          <a:prstGeom prst="rect">
            <a:avLst/>
          </a:prstGeom>
        </p:spPr>
      </p:pic>
      <p:sp>
        <p:nvSpPr>
          <p:cNvPr id="272" name=" 272"/>
          <p:cNvSpPr/>
          <p:nvPr/>
        </p:nvSpPr>
        <p:spPr>
          <a:xfrm>
            <a:off x="5031105" y="1037590"/>
            <a:ext cx="363855" cy="42799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文本框 7"/>
          <p:cNvSpPr txBox="1"/>
          <p:nvPr/>
        </p:nvSpPr>
        <p:spPr>
          <a:xfrm>
            <a:off x="477520" y="392430"/>
            <a:ext cx="315658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109" y="5276849"/>
            <a:ext cx="1916510" cy="1671955"/>
          </a:xfrm>
          <a:prstGeom prst="rect">
            <a:avLst/>
          </a:prstGeom>
        </p:spPr>
      </p:pic>
      <p:sp>
        <p:nvSpPr>
          <p:cNvPr id="2" name="文本框 1"/>
          <p:cNvSpPr txBox="1"/>
          <p:nvPr/>
        </p:nvSpPr>
        <p:spPr>
          <a:xfrm>
            <a:off x="966470" y="1351915"/>
            <a:ext cx="9854565" cy="4154170"/>
          </a:xfrm>
          <a:prstGeom prst="rect">
            <a:avLst/>
          </a:prstGeom>
          <a:noFill/>
        </p:spPr>
        <p:txBody>
          <a:bodyPr wrap="square" rtlCol="0" anchor="t">
            <a:spAutoFit/>
          </a:bodyPr>
          <a:lstStyle/>
          <a:p>
            <a:r>
              <a:rPr lang="zh-CN" altLang="en-US" sz="2400" b="1"/>
              <a:t>连结资料简单</a:t>
            </a:r>
            <a:endParaRPr lang="zh-CN" altLang="en-US" sz="2400"/>
          </a:p>
          <a:p>
            <a:endParaRPr lang="zh-CN" altLang="en-US" sz="2400"/>
          </a:p>
          <a:p>
            <a:r>
              <a:rPr lang="zh-CN" altLang="en-US" sz="2400"/>
              <a:t>在Visio 中，可以将图表</a:t>
            </a:r>
            <a:r>
              <a:rPr lang="zh-CN" altLang="en-US" sz="2400">
                <a:solidFill>
                  <a:schemeClr val="accent1"/>
                </a:solidFill>
              </a:rPr>
              <a:t>连结</a:t>
            </a:r>
            <a:r>
              <a:rPr lang="zh-CN" altLang="en-US" sz="2400"/>
              <a:t>到常见的</a:t>
            </a:r>
            <a:r>
              <a:rPr lang="zh-CN" altLang="en-US" sz="2400">
                <a:solidFill>
                  <a:schemeClr val="accent1"/>
                </a:solidFill>
              </a:rPr>
              <a:t>外部资料来源</a:t>
            </a:r>
            <a:r>
              <a:rPr lang="zh-CN" altLang="en-US" sz="2400"/>
              <a:t>去呈现更精准的数据，如Excel、Active Directory、SharePoint 和SQL Server。我们可在Visio 中描绘一组</a:t>
            </a:r>
            <a:r>
              <a:rPr lang="zh-CN" altLang="en-US" sz="2400">
                <a:solidFill>
                  <a:schemeClr val="accent1"/>
                </a:solidFill>
              </a:rPr>
              <a:t>组合线</a:t>
            </a:r>
            <a:r>
              <a:rPr lang="zh-CN" altLang="en-US" sz="2400"/>
              <a:t>，并将它连结至不同的</a:t>
            </a:r>
            <a:r>
              <a:rPr lang="zh-CN" altLang="en-US" sz="2400">
                <a:solidFill>
                  <a:schemeClr val="accent1"/>
                </a:solidFill>
              </a:rPr>
              <a:t>实际营运资料</a:t>
            </a:r>
            <a:r>
              <a:rPr lang="zh-CN" altLang="en-US" sz="2400"/>
              <a:t>。资料连结图表可自动更新，且将会有不同于以往的图像、符号及颜色，来凸显与旧版的差异。</a:t>
            </a:r>
          </a:p>
          <a:p>
            <a:endParaRPr lang="zh-CN" altLang="en-US" sz="2400"/>
          </a:p>
          <a:p>
            <a:r>
              <a:rPr lang="zh-CN" altLang="en-US" sz="2400"/>
              <a:t>Visio 2016 </a:t>
            </a:r>
            <a:r>
              <a:rPr lang="zh-CN" altLang="en-US" sz="2400">
                <a:solidFill>
                  <a:schemeClr val="accent1"/>
                </a:solidFill>
              </a:rPr>
              <a:t>快速嵌入功能</a:t>
            </a:r>
            <a:r>
              <a:rPr lang="zh-CN" altLang="en-US" sz="2400"/>
              <a:t>，让大家都能更简易的去</a:t>
            </a:r>
            <a:r>
              <a:rPr lang="zh-CN" altLang="en-US" sz="2400">
                <a:solidFill>
                  <a:schemeClr val="accent1"/>
                </a:solidFill>
              </a:rPr>
              <a:t>连结资料</a:t>
            </a:r>
            <a:r>
              <a:rPr lang="zh-CN" altLang="en-US" sz="2400"/>
              <a:t>，像图表、计画和流程。只要按一下，Visio 即能够</a:t>
            </a:r>
            <a:r>
              <a:rPr lang="zh-CN" altLang="en-US" sz="2400">
                <a:solidFill>
                  <a:schemeClr val="accent1"/>
                </a:solidFill>
              </a:rPr>
              <a:t>自动侦测资料来源、输入资料、连结并建构图像</a:t>
            </a:r>
            <a:r>
              <a:rPr lang="zh-CN" altLang="en-US" sz="2400"/>
              <a:t>。再透过简单一步骤的资料连结，图表就能整合成仪表板，随时掌控进度和实际表现。</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6935" y="1347470"/>
            <a:ext cx="2540000" cy="3784600"/>
          </a:xfrm>
          <a:prstGeom prst="rect">
            <a:avLst/>
          </a:prstGeom>
          <a:noFill/>
        </p:spPr>
        <p:txBody>
          <a:bodyPr wrap="square" rtlCol="0" anchor="t">
            <a:spAutoFit/>
          </a:bodyPr>
          <a:lstStyle/>
          <a:p>
            <a:r>
              <a:rPr lang="zh-CN" altLang="en-US" sz="2400" b="1"/>
              <a:t>协同合作超安心</a:t>
            </a:r>
            <a:endParaRPr lang="zh-CN" altLang="en-US"/>
          </a:p>
          <a:p>
            <a:endParaRPr lang="zh-CN" altLang="en-US"/>
          </a:p>
          <a:p>
            <a:r>
              <a:rPr lang="zh-CN" altLang="en-US"/>
              <a:t>  这个时代，协同合作变得比以往都来得重要，我们的工作中也常会出现需要与他人共同合作才能完成的任务，但是，这也意味着资料需要更进一步的保护。</a:t>
            </a:r>
          </a:p>
          <a:p>
            <a:r>
              <a:rPr lang="zh-CN" altLang="en-US"/>
              <a:t>Visio 2016 现在支援资讯权限管理系统(IRM)，让你可以管理每个用户的使用权限。</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1775" y="5321923"/>
            <a:ext cx="1864844" cy="1626882"/>
          </a:xfrm>
          <a:prstGeom prst="rect">
            <a:avLst/>
          </a:prstGeom>
        </p:spPr>
      </p:pic>
      <p:sp>
        <p:nvSpPr>
          <p:cNvPr id="6" name="文本框 5"/>
          <p:cNvSpPr txBox="1"/>
          <p:nvPr/>
        </p:nvSpPr>
        <p:spPr>
          <a:xfrm>
            <a:off x="477520" y="3670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pic>
        <p:nvPicPr>
          <p:cNvPr id="7" name="图片 6"/>
          <p:cNvPicPr>
            <a:picLocks noChangeAspect="1"/>
          </p:cNvPicPr>
          <p:nvPr/>
        </p:nvPicPr>
        <p:blipFill>
          <a:blip r:embed="rId3"/>
          <a:stretch>
            <a:fillRect/>
          </a:stretch>
        </p:blipFill>
        <p:spPr>
          <a:xfrm>
            <a:off x="4032250" y="1232535"/>
            <a:ext cx="6972300" cy="392176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2634042-CECF-42B9-A5B3-11370FCC1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3" name="剪去对角的矩形 1">
            <a:extLst>
              <a:ext uri="{FF2B5EF4-FFF2-40B4-BE49-F238E27FC236}">
                <a16:creationId xmlns:a16="http://schemas.microsoft.com/office/drawing/2014/main" id="{E14D2461-7FD6-4234-8B59-E20CF457AB4D}"/>
              </a:ext>
            </a:extLst>
          </p:cNvPr>
          <p:cNvSpPr/>
          <p:nvPr/>
        </p:nvSpPr>
        <p:spPr>
          <a:xfrm>
            <a:off x="0" y="436050"/>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295B41A-6736-48D6-9F0F-8CEDCB4DDD13}"/>
              </a:ext>
            </a:extLst>
          </p:cNvPr>
          <p:cNvSpPr txBox="1"/>
          <p:nvPr/>
        </p:nvSpPr>
        <p:spPr>
          <a:xfrm>
            <a:off x="834501" y="486195"/>
            <a:ext cx="2299316" cy="461665"/>
          </a:xfrm>
          <a:prstGeom prst="rect">
            <a:avLst/>
          </a:prstGeom>
          <a:noFill/>
        </p:spPr>
        <p:txBody>
          <a:bodyPr wrap="square" rtlCol="0">
            <a:spAutoFit/>
          </a:bodyPr>
          <a:lstStyle/>
          <a:p>
            <a:r>
              <a:rPr lang="en-US" altLang="zh-CN" sz="2400" b="1" dirty="0"/>
              <a:t>Power Designer</a:t>
            </a:r>
            <a:endParaRPr lang="zh-CN" altLang="en-US" sz="2400" b="1" dirty="0"/>
          </a:p>
        </p:txBody>
      </p:sp>
      <p:sp>
        <p:nvSpPr>
          <p:cNvPr id="5" name="文本框 4">
            <a:extLst>
              <a:ext uri="{FF2B5EF4-FFF2-40B4-BE49-F238E27FC236}">
                <a16:creationId xmlns:a16="http://schemas.microsoft.com/office/drawing/2014/main" id="{38146036-82B5-4C4E-9A8B-BD9DACEE9059}"/>
              </a:ext>
            </a:extLst>
          </p:cNvPr>
          <p:cNvSpPr txBox="1"/>
          <p:nvPr/>
        </p:nvSpPr>
        <p:spPr>
          <a:xfrm>
            <a:off x="1189608" y="1313895"/>
            <a:ext cx="8309499" cy="1754326"/>
          </a:xfrm>
          <a:prstGeom prst="rect">
            <a:avLst/>
          </a:prstGeom>
          <a:noFill/>
        </p:spPr>
        <p:txBody>
          <a:bodyPr wrap="square" rtlCol="0">
            <a:spAutoFit/>
          </a:bodyPr>
          <a:lstStyle/>
          <a:p>
            <a:r>
              <a:rPr lang="en-US" altLang="zh-CN" dirty="0"/>
              <a:t>Power Designer</a:t>
            </a:r>
            <a:r>
              <a:rPr lang="zh-CN" altLang="en-US" dirty="0"/>
              <a:t>开始是对数据库建模发展起来的一种数据库建模工具，知道</a:t>
            </a:r>
            <a:r>
              <a:rPr lang="en-US" altLang="zh-CN" dirty="0"/>
              <a:t>7.0</a:t>
            </a:r>
            <a:r>
              <a:rPr lang="zh-CN" altLang="en-US" dirty="0"/>
              <a:t>版本才开始支持面向对象的开发，后来引入了对</a:t>
            </a:r>
            <a:r>
              <a:rPr lang="en-US" altLang="zh-CN" dirty="0"/>
              <a:t>UML</a:t>
            </a:r>
            <a:r>
              <a:rPr lang="zh-CN" altLang="en-US" dirty="0"/>
              <a:t>的支持。</a:t>
            </a:r>
            <a:endParaRPr lang="en-US" altLang="zh-CN" dirty="0"/>
          </a:p>
          <a:p>
            <a:endParaRPr lang="en-US" altLang="zh-CN" dirty="0"/>
          </a:p>
          <a:p>
            <a:r>
              <a:rPr lang="en-US" altLang="zh-CN" dirty="0"/>
              <a:t>Power Designer </a:t>
            </a:r>
            <a:r>
              <a:rPr lang="zh-CN" altLang="en-US" dirty="0"/>
              <a:t>对</a:t>
            </a:r>
            <a:r>
              <a:rPr lang="en-US" altLang="zh-CN" dirty="0"/>
              <a:t>UML</a:t>
            </a:r>
            <a:r>
              <a:rPr lang="zh-CN" altLang="en-US" dirty="0"/>
              <a:t>的支持不尽人意，使用它来进行</a:t>
            </a:r>
            <a:r>
              <a:rPr lang="en-US" altLang="zh-CN" dirty="0"/>
              <a:t>UML</a:t>
            </a:r>
            <a:r>
              <a:rPr lang="zh-CN" altLang="en-US" dirty="0"/>
              <a:t>的开发的人并不是很多，但是不可否认的是，使用</a:t>
            </a:r>
            <a:r>
              <a:rPr lang="en-US" altLang="zh-CN" dirty="0"/>
              <a:t>UML</a:t>
            </a:r>
            <a:r>
              <a:rPr lang="zh-CN" altLang="en-US" dirty="0"/>
              <a:t>分析，</a:t>
            </a:r>
            <a:r>
              <a:rPr lang="en-US" altLang="zh-CN" dirty="0"/>
              <a:t>Power Designer</a:t>
            </a:r>
            <a:r>
              <a:rPr lang="zh-CN" altLang="en-US" dirty="0"/>
              <a:t>可以生成代码，并对</a:t>
            </a:r>
            <a:r>
              <a:rPr lang="en-US" altLang="zh-CN" dirty="0"/>
              <a:t>Sybase</a:t>
            </a:r>
            <a:r>
              <a:rPr lang="zh-CN" altLang="en-US" dirty="0"/>
              <a:t>的产品、</a:t>
            </a:r>
            <a:r>
              <a:rPr lang="en-US" altLang="zh-CN" dirty="0"/>
              <a:t>C++</a:t>
            </a:r>
            <a:r>
              <a:rPr lang="zh-CN" altLang="en-US" dirty="0"/>
              <a:t>、</a:t>
            </a:r>
            <a:r>
              <a:rPr lang="en-US" altLang="zh-CN" dirty="0"/>
              <a:t>Java</a:t>
            </a:r>
            <a:r>
              <a:rPr lang="zh-CN" altLang="en-US" dirty="0"/>
              <a:t>、</a:t>
            </a:r>
            <a:r>
              <a:rPr lang="en-US" altLang="zh-CN" dirty="0"/>
              <a:t>VB</a:t>
            </a:r>
            <a:r>
              <a:rPr lang="zh-CN" altLang="en-US" dirty="0"/>
              <a:t>、</a:t>
            </a:r>
            <a:r>
              <a:rPr lang="en-US" altLang="zh-CN" dirty="0"/>
              <a:t>C#</a:t>
            </a:r>
            <a:r>
              <a:rPr lang="zh-CN" altLang="en-US" dirty="0"/>
              <a:t>有很好的支持。</a:t>
            </a:r>
          </a:p>
        </p:txBody>
      </p:sp>
    </p:spTree>
    <p:extLst>
      <p:ext uri="{BB962C8B-B14F-4D97-AF65-F5344CB8AC3E}">
        <p14:creationId xmlns:p14="http://schemas.microsoft.com/office/powerpoint/2010/main" val="1449649005"/>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2848610"/>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1" name="文本框 10"/>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3" name="文本框 12"/>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4" name="文本框 13"/>
          <p:cNvSpPr txBox="1"/>
          <p:nvPr/>
        </p:nvSpPr>
        <p:spPr>
          <a:xfrm>
            <a:off x="3844290" y="2982595"/>
            <a:ext cx="31413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的配置和安装</a:t>
            </a:r>
          </a:p>
        </p:txBody>
      </p:sp>
      <p:sp>
        <p:nvSpPr>
          <p:cNvPr id="15" name="文本框 14"/>
          <p:cNvSpPr txBox="1"/>
          <p:nvPr/>
        </p:nvSpPr>
        <p:spPr>
          <a:xfrm>
            <a:off x="3844290" y="4045585"/>
            <a:ext cx="2430145" cy="521970"/>
          </a:xfrm>
          <a:prstGeom prst="rect">
            <a:avLst/>
          </a:prstGeom>
          <a:noFill/>
        </p:spPr>
        <p:txBody>
          <a:bodyPr wrap="none" rtlCol="0">
            <a:spAutoFit/>
          </a:bodyPr>
          <a:lstStyle/>
          <a:p>
            <a:pPr algn="l"/>
            <a:r>
              <a:rPr lang="zh-CN" altLang="en-US" sz="2800" b="1">
                <a:solidFill>
                  <a:schemeClr val="bg1"/>
                </a:solidFill>
                <a:latin typeface="微软雅黑" panose="020B0503020204020204" charset="-122"/>
                <a:ea typeface="微软雅黑" panose="020B0503020204020204" charset="-122"/>
                <a:sym typeface="+mn-ea"/>
              </a:rPr>
              <a:t>使用</a:t>
            </a:r>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建模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185" y="1608455"/>
            <a:ext cx="9245600" cy="460375"/>
          </a:xfrm>
          <a:prstGeom prst="rect">
            <a:avLst/>
          </a:prstGeom>
          <a:noFill/>
        </p:spPr>
        <p:txBody>
          <a:bodyPr wrap="none" rtlCol="0">
            <a:spAutoFit/>
          </a:bodyPr>
          <a:lstStyle/>
          <a:p>
            <a:pPr algn="l"/>
            <a:r>
              <a:rPr lang="zh-CN" altLang="en-US" sz="2400"/>
              <a:t>首先下载</a:t>
            </a:r>
            <a:r>
              <a:rPr lang="zh-CN" altLang="en-US" sz="2400">
                <a:solidFill>
                  <a:schemeClr val="accent1"/>
                </a:solidFill>
                <a:sym typeface="+mn-ea"/>
              </a:rPr>
              <a:t>Office Visio Professional</a:t>
            </a:r>
            <a:r>
              <a:rPr lang="zh-CN" altLang="en-US" sz="2400">
                <a:solidFill>
                  <a:schemeClr val="tx1"/>
                </a:solidFill>
                <a:sym typeface="+mn-ea"/>
              </a:rPr>
              <a:t>安装包，进入安装向导界面，如图：</a:t>
            </a:r>
          </a:p>
        </p:txBody>
      </p:sp>
      <p:pic>
        <p:nvPicPr>
          <p:cNvPr id="3" name="图片 2"/>
          <p:cNvPicPr>
            <a:picLocks noChangeAspect="1"/>
          </p:cNvPicPr>
          <p:nvPr/>
        </p:nvPicPr>
        <p:blipFill>
          <a:blip r:embed="rId3"/>
          <a:stretch>
            <a:fillRect/>
          </a:stretch>
        </p:blipFill>
        <p:spPr>
          <a:xfrm>
            <a:off x="1384935" y="2409825"/>
            <a:ext cx="3810635" cy="2385060"/>
          </a:xfrm>
          <a:prstGeom prst="rect">
            <a:avLst/>
          </a:prstGeom>
        </p:spPr>
      </p:pic>
      <p:pic>
        <p:nvPicPr>
          <p:cNvPr id="5" name="图片 4" descr="8faccdc2e1c43905b2380ff63b39cb3"/>
          <p:cNvPicPr>
            <a:picLocks noChangeAspect="1"/>
          </p:cNvPicPr>
          <p:nvPr/>
        </p:nvPicPr>
        <p:blipFill>
          <a:blip r:embed="rId4"/>
          <a:stretch>
            <a:fillRect/>
          </a:stretch>
        </p:blipFill>
        <p:spPr>
          <a:xfrm>
            <a:off x="6163945" y="2409825"/>
            <a:ext cx="3712845" cy="2385695"/>
          </a:xfrm>
          <a:prstGeom prst="rect">
            <a:avLst/>
          </a:prstGeom>
        </p:spPr>
      </p:pic>
      <p:sp>
        <p:nvSpPr>
          <p:cNvPr id="6" name="文本框 5"/>
          <p:cNvSpPr txBox="1"/>
          <p:nvPr/>
        </p:nvSpPr>
        <p:spPr>
          <a:xfrm>
            <a:off x="2098040" y="4976495"/>
            <a:ext cx="7207250" cy="1198880"/>
          </a:xfrm>
          <a:prstGeom prst="rect">
            <a:avLst/>
          </a:prstGeom>
          <a:noFill/>
        </p:spPr>
        <p:txBody>
          <a:bodyPr wrap="square" rtlCol="0" anchor="t">
            <a:spAutoFit/>
          </a:bodyPr>
          <a:lstStyle/>
          <a:p>
            <a:r>
              <a:rPr lang="zh-CN" altLang="en-US" sz="2400"/>
              <a:t>安装visio过程中显示的是office图标，这是因为</a:t>
            </a:r>
            <a:r>
              <a:rPr lang="en-US" altLang="zh-CN" sz="2400"/>
              <a:t>visio</a:t>
            </a:r>
            <a:r>
              <a:rPr lang="zh-CN" altLang="en-US" sz="2400"/>
              <a:t>是microsoft产品。但是visio不是office组件，就是不包含在office里面的，独立的产品。</a:t>
            </a:r>
          </a:p>
        </p:txBody>
      </p:sp>
      <p:sp>
        <p:nvSpPr>
          <p:cNvPr id="7" name="文本框 6"/>
          <p:cNvSpPr txBox="1"/>
          <p:nvPr/>
        </p:nvSpPr>
        <p:spPr>
          <a:xfrm>
            <a:off x="477520" y="367030"/>
            <a:ext cx="27184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的配置和安装</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81b215b37f815beb7e8ff17b645f3a0"/>
          <p:cNvPicPr>
            <a:picLocks noChangeAspect="1"/>
          </p:cNvPicPr>
          <p:nvPr/>
        </p:nvPicPr>
        <p:blipFill>
          <a:blip r:embed="rId2"/>
          <a:stretch>
            <a:fillRect/>
          </a:stretch>
        </p:blipFill>
        <p:spPr>
          <a:xfrm>
            <a:off x="1799590" y="2369185"/>
            <a:ext cx="4143375" cy="2661285"/>
          </a:xfrm>
          <a:prstGeom prst="rect">
            <a:avLst/>
          </a:prstGeom>
        </p:spPr>
      </p:pic>
      <p:pic>
        <p:nvPicPr>
          <p:cNvPr id="3" name="图片 2"/>
          <p:cNvPicPr>
            <a:picLocks noChangeAspect="1"/>
          </p:cNvPicPr>
          <p:nvPr/>
        </p:nvPicPr>
        <p:blipFill>
          <a:blip r:embed="rId3"/>
          <a:stretch>
            <a:fillRect/>
          </a:stretch>
        </p:blipFill>
        <p:spPr>
          <a:xfrm>
            <a:off x="6650990" y="1961515"/>
            <a:ext cx="2589530" cy="4250690"/>
          </a:xfrm>
          <a:prstGeom prst="rect">
            <a:avLst/>
          </a:prstGeom>
        </p:spPr>
      </p:pic>
      <p:sp>
        <p:nvSpPr>
          <p:cNvPr id="5" name="文本框 4"/>
          <p:cNvSpPr txBox="1"/>
          <p:nvPr/>
        </p:nvSpPr>
        <p:spPr>
          <a:xfrm>
            <a:off x="2397760" y="1040765"/>
            <a:ext cx="6842760" cy="1198880"/>
          </a:xfrm>
          <a:prstGeom prst="rect">
            <a:avLst/>
          </a:prstGeom>
          <a:noFill/>
        </p:spPr>
        <p:txBody>
          <a:bodyPr wrap="square" rtlCol="0" anchor="t">
            <a:spAutoFit/>
          </a:bodyPr>
          <a:lstStyle/>
          <a:p>
            <a:r>
              <a:rPr lang="zh-CN" altLang="en-US" sz="2400"/>
              <a:t>安装完了visio2016以后，这里会提示关闭，选择关闭即可。就可以打开visio文件了。</a:t>
            </a:r>
          </a:p>
          <a:p>
            <a:endParaRPr lang="zh-CN" altLang="en-US" sz="2400"/>
          </a:p>
        </p:txBody>
      </p:sp>
      <p:sp>
        <p:nvSpPr>
          <p:cNvPr id="272" name=" 272"/>
          <p:cNvSpPr/>
          <p:nvPr/>
        </p:nvSpPr>
        <p:spPr>
          <a:xfrm>
            <a:off x="6885305" y="2138045"/>
            <a:ext cx="1437005" cy="459105"/>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6" name="文本框 5"/>
          <p:cNvSpPr txBox="1"/>
          <p:nvPr/>
        </p:nvSpPr>
        <p:spPr>
          <a:xfrm>
            <a:off x="477520" y="366395"/>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8760" y="5347868"/>
            <a:ext cx="1867859" cy="162951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1556385" y="1797685"/>
            <a:ext cx="2579370" cy="3166745"/>
          </a:xfrm>
          <a:prstGeom prst="rect">
            <a:avLst/>
          </a:prstGeom>
        </p:spPr>
      </p:pic>
      <p:pic>
        <p:nvPicPr>
          <p:cNvPr id="3" name="图片 2" descr="ee02c39b19dcad9e1e18c2e7561da94"/>
          <p:cNvPicPr>
            <a:picLocks noChangeAspect="1"/>
          </p:cNvPicPr>
          <p:nvPr/>
        </p:nvPicPr>
        <p:blipFill>
          <a:blip r:embed="rId4"/>
          <a:stretch>
            <a:fillRect/>
          </a:stretch>
        </p:blipFill>
        <p:spPr>
          <a:xfrm>
            <a:off x="4345940" y="1797685"/>
            <a:ext cx="6042820" cy="3269615"/>
          </a:xfrm>
          <a:prstGeom prst="rect">
            <a:avLst/>
          </a:prstGeom>
        </p:spPr>
      </p:pic>
      <p:sp>
        <p:nvSpPr>
          <p:cNvPr id="5" name="文本框 4"/>
          <p:cNvSpPr txBox="1"/>
          <p:nvPr/>
        </p:nvSpPr>
        <p:spPr>
          <a:xfrm>
            <a:off x="477520" y="366395"/>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sp>
        <p:nvSpPr>
          <p:cNvPr id="6" name="文本框 5"/>
          <p:cNvSpPr txBox="1"/>
          <p:nvPr/>
        </p:nvSpPr>
        <p:spPr>
          <a:xfrm>
            <a:off x="2248535" y="1168400"/>
            <a:ext cx="7452360" cy="368300"/>
          </a:xfrm>
          <a:prstGeom prst="rect">
            <a:avLst/>
          </a:prstGeom>
          <a:noFill/>
        </p:spPr>
        <p:txBody>
          <a:bodyPr wrap="none" rtlCol="0">
            <a:spAutoFit/>
          </a:bodyPr>
          <a:lstStyle/>
          <a:p>
            <a:r>
              <a:rPr lang="zh-CN" altLang="en-US"/>
              <a:t>激活</a:t>
            </a:r>
            <a:r>
              <a:rPr lang="en-US" altLang="zh-CN"/>
              <a:t>Office</a:t>
            </a:r>
            <a:r>
              <a:rPr lang="zh-CN" altLang="en-US"/>
              <a:t>之后，就可以开始使用</a:t>
            </a:r>
            <a:r>
              <a:rPr lang="en-US" altLang="zh-CN"/>
              <a:t>visio</a:t>
            </a:r>
            <a:r>
              <a:rPr lang="zh-CN" altLang="en-US"/>
              <a:t>了，可以直接选择模板新建</a:t>
            </a:r>
            <a:r>
              <a:rPr lang="en-US" altLang="zh-CN"/>
              <a:t>uml</a:t>
            </a:r>
            <a:r>
              <a:rPr lang="zh-CN" altLang="en-US"/>
              <a:t>的图</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945005" y="1769745"/>
            <a:ext cx="7363460" cy="4142105"/>
          </a:xfrm>
          <a:prstGeom prst="rect">
            <a:avLst/>
          </a:prstGeom>
        </p:spPr>
      </p:pic>
      <p:sp>
        <p:nvSpPr>
          <p:cNvPr id="3" name="文本框 2"/>
          <p:cNvSpPr txBox="1"/>
          <p:nvPr/>
        </p:nvSpPr>
        <p:spPr>
          <a:xfrm>
            <a:off x="477520" y="392430"/>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sp>
        <p:nvSpPr>
          <p:cNvPr id="5" name="文本框 4"/>
          <p:cNvSpPr txBox="1"/>
          <p:nvPr/>
        </p:nvSpPr>
        <p:spPr>
          <a:xfrm>
            <a:off x="2192020" y="1194435"/>
            <a:ext cx="3802380" cy="368300"/>
          </a:xfrm>
          <a:prstGeom prst="rect">
            <a:avLst/>
          </a:prstGeom>
          <a:noFill/>
        </p:spPr>
        <p:txBody>
          <a:bodyPr wrap="none" rtlCol="0">
            <a:spAutoFit/>
          </a:bodyPr>
          <a:lstStyle/>
          <a:p>
            <a:r>
              <a:rPr lang="zh-CN" altLang="en-US"/>
              <a:t>然后你就可以看到</a:t>
            </a:r>
            <a:r>
              <a:rPr lang="en-US" altLang="zh-CN"/>
              <a:t>visio</a:t>
            </a:r>
            <a:r>
              <a:rPr lang="zh-CN" altLang="en-US"/>
              <a:t>的设计窗口了</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011045" y="1355090"/>
            <a:ext cx="5562600" cy="101155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878330" y="1234440"/>
            <a:ext cx="5562600" cy="101155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14120" y="1713230"/>
            <a:ext cx="746125" cy="82994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249170" y="1317625"/>
            <a:ext cx="4961255" cy="395605"/>
          </a:xfrm>
          <a:prstGeom prst="rect">
            <a:avLst/>
          </a:prstGeom>
          <a:noFill/>
        </p:spPr>
        <p:txBody>
          <a:bodyPr wrap="square" rtlCol="0">
            <a:spAutoFit/>
          </a:bodyPr>
          <a:lstStyle/>
          <a:p>
            <a:pPr algn="just">
              <a:lnSpc>
                <a:spcPct val="110000"/>
              </a:lnSpc>
            </a:pPr>
            <a:r>
              <a:rPr lang="zh-CN" altLang="en-US">
                <a:solidFill>
                  <a:schemeClr val="tx1">
                    <a:lumMod val="65000"/>
                    <a:lumOff val="35000"/>
                  </a:schemeClr>
                </a:solidFill>
                <a:latin typeface="微软雅黑" panose="020B0503020204020204" charset="-122"/>
                <a:ea typeface="微软雅黑" panose="020B0503020204020204" charset="-122"/>
              </a:rPr>
              <a:t>问题二：</a:t>
            </a:r>
          </a:p>
        </p:txBody>
      </p:sp>
      <p:sp>
        <p:nvSpPr>
          <p:cNvPr id="2" name="椭圆 1"/>
          <p:cNvSpPr/>
          <p:nvPr/>
        </p:nvSpPr>
        <p:spPr>
          <a:xfrm>
            <a:off x="1077595" y="1370965"/>
            <a:ext cx="847090" cy="8470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latin typeface="MS PGothic" panose="020B0600070205080204" charset="-128"/>
                <a:ea typeface="MS PGothic" panose="020B0600070205080204" charset="-128"/>
              </a:rPr>
              <a:t>？</a:t>
            </a:r>
          </a:p>
        </p:txBody>
      </p:sp>
      <p:sp>
        <p:nvSpPr>
          <p:cNvPr id="3" name="文本框 2"/>
          <p:cNvSpPr txBox="1"/>
          <p:nvPr/>
        </p:nvSpPr>
        <p:spPr>
          <a:xfrm>
            <a:off x="3338830" y="1533525"/>
            <a:ext cx="3676650" cy="521970"/>
          </a:xfrm>
          <a:prstGeom prst="rect">
            <a:avLst/>
          </a:prstGeom>
          <a:noFill/>
        </p:spPr>
        <p:txBody>
          <a:bodyPr wrap="square" rtlCol="0">
            <a:spAutoFit/>
          </a:bodyPr>
          <a:lstStyle/>
          <a:p>
            <a:r>
              <a:rPr lang="zh-CN" altLang="en-US" sz="2000">
                <a:solidFill>
                  <a:schemeClr val="tx1">
                    <a:lumMod val="75000"/>
                    <a:lumOff val="25000"/>
                  </a:schemeClr>
                </a:solidFill>
                <a:latin typeface="楷体" panose="02010609060101010101" charset="-122"/>
                <a:ea typeface="楷体" panose="02010609060101010101" charset="-122"/>
                <a:cs typeface="楷体" panose="02010609060101010101" charset="-122"/>
              </a:rPr>
              <a:t>下面两个图分别是</a:t>
            </a:r>
            <a:r>
              <a:rPr lang="en-US" altLang="zh-CN" sz="2000">
                <a:solidFill>
                  <a:schemeClr val="tx1">
                    <a:lumMod val="75000"/>
                    <a:lumOff val="25000"/>
                  </a:schemeClr>
                </a:solidFill>
                <a:latin typeface="楷体" panose="02010609060101010101" charset="-122"/>
                <a:ea typeface="楷体" panose="02010609060101010101" charset="-122"/>
                <a:cs typeface="楷体" panose="02010609060101010101" charset="-122"/>
              </a:rPr>
              <a:t>UML</a:t>
            </a:r>
            <a:r>
              <a:rPr lang="zh-CN" altLang="en-US" sz="2000">
                <a:solidFill>
                  <a:schemeClr val="tx1">
                    <a:lumMod val="75000"/>
                    <a:lumOff val="25000"/>
                  </a:schemeClr>
                </a:solidFill>
                <a:latin typeface="楷体" panose="02010609060101010101" charset="-122"/>
                <a:ea typeface="楷体" panose="02010609060101010101" charset="-122"/>
                <a:cs typeface="楷体" panose="02010609060101010101" charset="-122"/>
              </a:rPr>
              <a:t>的什么图</a:t>
            </a:r>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a:t>
            </a:r>
          </a:p>
        </p:txBody>
      </p:sp>
      <p:sp>
        <p:nvSpPr>
          <p:cNvPr id="7" name="文本框 6"/>
          <p:cNvSpPr txBox="1"/>
          <p:nvPr/>
        </p:nvSpPr>
        <p:spPr>
          <a:xfrm>
            <a:off x="477520" y="340995"/>
            <a:ext cx="1101090" cy="460375"/>
          </a:xfrm>
          <a:prstGeom prst="rect">
            <a:avLst/>
          </a:prstGeom>
          <a:noFill/>
        </p:spPr>
        <p:txBody>
          <a:bodyPr wrap="none" rtlCol="0">
            <a:spAutoFit/>
          </a:bodyPr>
          <a:lstStyle/>
          <a:p>
            <a:r>
              <a:rPr lang="zh-CN" altLang="en-US" sz="2400" b="1"/>
              <a:t>问题二</a:t>
            </a:r>
          </a:p>
        </p:txBody>
      </p:sp>
      <p:pic>
        <p:nvPicPr>
          <p:cNvPr id="8" name="图片 7"/>
          <p:cNvPicPr>
            <a:picLocks noChangeAspect="1"/>
          </p:cNvPicPr>
          <p:nvPr/>
        </p:nvPicPr>
        <p:blipFill>
          <a:blip r:embed="rId3"/>
          <a:stretch>
            <a:fillRect/>
          </a:stretch>
        </p:blipFill>
        <p:spPr>
          <a:xfrm>
            <a:off x="1704340" y="2758440"/>
            <a:ext cx="2452370" cy="2413000"/>
          </a:xfrm>
          <a:prstGeom prst="rect">
            <a:avLst/>
          </a:prstGeom>
        </p:spPr>
      </p:pic>
      <p:sp>
        <p:nvSpPr>
          <p:cNvPr id="9" name="文本框 8"/>
          <p:cNvSpPr txBox="1"/>
          <p:nvPr/>
        </p:nvSpPr>
        <p:spPr>
          <a:xfrm>
            <a:off x="1578610" y="5171440"/>
            <a:ext cx="4172585" cy="645160"/>
          </a:xfrm>
          <a:prstGeom prst="rect">
            <a:avLst/>
          </a:prstGeom>
          <a:noFill/>
        </p:spPr>
        <p:txBody>
          <a:bodyPr wrap="square" rtlCol="0">
            <a:spAutoFit/>
          </a:bodyPr>
          <a:lstStyle/>
          <a:p>
            <a:r>
              <a:rPr lang="en-US" altLang="zh-CN"/>
              <a:t>UML</a:t>
            </a:r>
            <a:r>
              <a:rPr lang="zh-CN" altLang="en-US"/>
              <a:t>序列图表示类，组件，子系统或参与者的实例之间的消息序列</a:t>
            </a:r>
          </a:p>
        </p:txBody>
      </p:sp>
      <p:pic>
        <p:nvPicPr>
          <p:cNvPr id="11" name="图片 10"/>
          <p:cNvPicPr>
            <a:picLocks noChangeAspect="1"/>
          </p:cNvPicPr>
          <p:nvPr/>
        </p:nvPicPr>
        <p:blipFill>
          <a:blip r:embed="rId4"/>
          <a:stretch>
            <a:fillRect/>
          </a:stretch>
        </p:blipFill>
        <p:spPr>
          <a:xfrm>
            <a:off x="6369685" y="2757805"/>
            <a:ext cx="2386330" cy="2413635"/>
          </a:xfrm>
          <a:prstGeom prst="rect">
            <a:avLst/>
          </a:prstGeom>
        </p:spPr>
      </p:pic>
      <p:sp>
        <p:nvSpPr>
          <p:cNvPr id="13" name="文本框 12"/>
          <p:cNvSpPr txBox="1"/>
          <p:nvPr/>
        </p:nvSpPr>
        <p:spPr>
          <a:xfrm>
            <a:off x="6296025" y="5171440"/>
            <a:ext cx="3821430" cy="645160"/>
          </a:xfrm>
          <a:prstGeom prst="rect">
            <a:avLst/>
          </a:prstGeom>
          <a:noFill/>
        </p:spPr>
        <p:txBody>
          <a:bodyPr wrap="none" rtlCol="0">
            <a:spAutoFit/>
          </a:bodyPr>
          <a:lstStyle/>
          <a:p>
            <a:r>
              <a:rPr lang="en-US" altLang="zh-CN"/>
              <a:t>UML</a:t>
            </a:r>
            <a:r>
              <a:rPr lang="zh-CN" altLang="en-US"/>
              <a:t>用例图，表示系统或类的功能，</a:t>
            </a:r>
          </a:p>
          <a:p>
            <a:r>
              <a:rPr lang="zh-CN" altLang="en-US"/>
              <a:t>以演示系统的外部交互</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000" fill="hold">
                                          <p:stCondLst>
                                            <p:cond delay="0"/>
                                          </p:stCondLst>
                                        </p:cTn>
                                        <p:tgtEl>
                                          <p:spTgt spid="9">
                                            <p:txEl>
                                              <p:pRg st="0" end="0"/>
                                            </p:txEl>
                                          </p:spTgt>
                                        </p:tgtEl>
                                        <p:attrNameLst>
                                          <p:attrName>style.visibility</p:attrName>
                                        </p:attrNameLst>
                                      </p:cBhvr>
                                      <p:to>
                                        <p:strVal val="visible"/>
                                      </p:to>
                                    </p:set>
                                    <p:anim calcmode="lin" valueType="num">
                                      <p:cBhvr additive="base">
                                        <p:cTn id="7" dur="10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1" name="文本框 10"/>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3" name="文本框 12"/>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4" name="文本框 13"/>
          <p:cNvSpPr txBox="1"/>
          <p:nvPr/>
        </p:nvSpPr>
        <p:spPr>
          <a:xfrm>
            <a:off x="3844290" y="2982595"/>
            <a:ext cx="31413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的配置和安装</a:t>
            </a:r>
          </a:p>
        </p:txBody>
      </p:sp>
      <p:sp>
        <p:nvSpPr>
          <p:cNvPr id="15" name="文本框 14"/>
          <p:cNvSpPr txBox="1"/>
          <p:nvPr/>
        </p:nvSpPr>
        <p:spPr>
          <a:xfrm>
            <a:off x="3844290" y="4045585"/>
            <a:ext cx="2430145" cy="521970"/>
          </a:xfrm>
          <a:prstGeom prst="rect">
            <a:avLst/>
          </a:prstGeom>
          <a:noFill/>
        </p:spPr>
        <p:txBody>
          <a:bodyPr wrap="none" rtlCol="0">
            <a:spAutoFit/>
          </a:bodyPr>
          <a:lstStyle/>
          <a:p>
            <a:pPr algn="l"/>
            <a:r>
              <a:rPr lang="zh-CN" altLang="en-US" sz="2800" b="1">
                <a:solidFill>
                  <a:schemeClr val="bg1"/>
                </a:solidFill>
                <a:latin typeface="微软雅黑" panose="020B0503020204020204" charset="-122"/>
                <a:ea typeface="微软雅黑" panose="020B0503020204020204" charset="-122"/>
                <a:sym typeface="+mn-ea"/>
              </a:rPr>
              <a:t>使用</a:t>
            </a:r>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建模</a:t>
            </a: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870" y="1029970"/>
            <a:ext cx="9922510" cy="460375"/>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Visio 2013 和 Visio 2016 专业版有几种图表类型的</a:t>
            </a:r>
            <a:r>
              <a:rPr sz="2400">
                <a:solidFill>
                  <a:schemeClr val="accent1"/>
                </a:solidFill>
                <a:latin typeface="微软雅黑" panose="020B0503020204020204" charset="-122"/>
                <a:ea typeface="微软雅黑" panose="020B0503020204020204" charset="-122"/>
                <a:cs typeface="微软雅黑" panose="020B0503020204020204" charset="-122"/>
              </a:rPr>
              <a:t>UML 2.0</a:t>
            </a:r>
            <a:r>
              <a:rPr lang="zh-CN" altLang="en-US" sz="2400">
                <a:latin typeface="微软雅黑" panose="020B0503020204020204" charset="-122"/>
                <a:ea typeface="微软雅黑" panose="020B0503020204020204" charset="-122"/>
                <a:cs typeface="微软雅黑" panose="020B0503020204020204" charset="-122"/>
              </a:rPr>
              <a:t>版本的模板：</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5" name="图片 4"/>
          <p:cNvPicPr>
            <a:picLocks noChangeAspect="1"/>
          </p:cNvPicPr>
          <p:nvPr/>
        </p:nvPicPr>
        <p:blipFill>
          <a:blip r:embed="rId3"/>
          <a:stretch>
            <a:fillRect/>
          </a:stretch>
        </p:blipFill>
        <p:spPr>
          <a:xfrm>
            <a:off x="864870" y="1765300"/>
            <a:ext cx="5342255" cy="1828800"/>
          </a:xfrm>
          <a:prstGeom prst="rect">
            <a:avLst/>
          </a:prstGeom>
        </p:spPr>
      </p:pic>
      <p:pic>
        <p:nvPicPr>
          <p:cNvPr id="6" name="图片 5"/>
          <p:cNvPicPr>
            <a:picLocks noChangeAspect="1"/>
          </p:cNvPicPr>
          <p:nvPr/>
        </p:nvPicPr>
        <p:blipFill>
          <a:blip r:embed="rId4"/>
          <a:stretch>
            <a:fillRect/>
          </a:stretch>
        </p:blipFill>
        <p:spPr>
          <a:xfrm>
            <a:off x="4277995" y="3726815"/>
            <a:ext cx="5311775" cy="1935480"/>
          </a:xfrm>
          <a:prstGeom prst="rect">
            <a:avLst/>
          </a:prstGeom>
        </p:spPr>
      </p:pic>
      <p:sp>
        <p:nvSpPr>
          <p:cNvPr id="7" name="文本框 6"/>
          <p:cNvSpPr txBox="1"/>
          <p:nvPr/>
        </p:nvSpPr>
        <p:spPr>
          <a:xfrm>
            <a:off x="7120890" y="1765300"/>
            <a:ext cx="2468880" cy="1198880"/>
          </a:xfrm>
          <a:prstGeom prst="rect">
            <a:avLst/>
          </a:prstGeom>
          <a:noFill/>
        </p:spPr>
        <p:txBody>
          <a:bodyPr wrap="none" rtlCol="0">
            <a:spAutoFit/>
          </a:bodyPr>
          <a:lstStyle/>
          <a:p>
            <a:r>
              <a:rPr lang="en-US" altLang="zh-CN" sz="2400" dirty="0">
                <a:solidFill>
                  <a:schemeClr val="accent1">
                    <a:lumMod val="75000"/>
                  </a:schemeClr>
                </a:solidFill>
                <a:latin typeface="楷体" panose="02010609060101010101" charset="-122"/>
                <a:ea typeface="楷体" panose="02010609060101010101" charset="-122"/>
                <a:cs typeface="楷体" panose="02010609060101010101" charset="-122"/>
              </a:rPr>
              <a:t>1</a:t>
            </a:r>
            <a:r>
              <a:rPr lang="zh-CN" altLang="en-US" sz="2400" dirty="0">
                <a:solidFill>
                  <a:schemeClr val="accent1">
                    <a:lumMod val="75000"/>
                  </a:schemeClr>
                </a:solidFill>
                <a:latin typeface="楷体" panose="02010609060101010101" charset="-122"/>
                <a:ea typeface="楷体" panose="02010609060101010101" charset="-122"/>
                <a:cs typeface="楷体" panose="02010609060101010101" charset="-122"/>
              </a:rPr>
              <a:t>、数据库建模图</a:t>
            </a:r>
          </a:p>
          <a:p>
            <a:r>
              <a:rPr lang="en-US" altLang="zh-CN" sz="2400" dirty="0">
                <a:solidFill>
                  <a:schemeClr val="accent1">
                    <a:lumMod val="75000"/>
                  </a:schemeClr>
                </a:solidFill>
                <a:latin typeface="楷体" panose="02010609060101010101" charset="-122"/>
                <a:ea typeface="楷体" panose="02010609060101010101" charset="-122"/>
                <a:cs typeface="楷体" panose="02010609060101010101" charset="-122"/>
              </a:rPr>
              <a:t>2</a:t>
            </a:r>
            <a:r>
              <a:rPr lang="zh-CN" altLang="en-US" sz="2400" dirty="0">
                <a:solidFill>
                  <a:schemeClr val="accent1">
                    <a:lumMod val="75000"/>
                  </a:schemeClr>
                </a:solidFill>
                <a:latin typeface="楷体" panose="02010609060101010101" charset="-122"/>
                <a:ea typeface="楷体" panose="02010609060101010101" charset="-122"/>
                <a:cs typeface="楷体" panose="02010609060101010101" charset="-122"/>
              </a:rPr>
              <a:t>、序列图</a:t>
            </a:r>
          </a:p>
          <a:p>
            <a:r>
              <a:rPr lang="en-US" altLang="zh-CN" sz="2400" dirty="0">
                <a:solidFill>
                  <a:schemeClr val="accent1">
                    <a:lumMod val="75000"/>
                  </a:schemeClr>
                </a:solidFill>
                <a:latin typeface="楷体" panose="02010609060101010101" charset="-122"/>
                <a:ea typeface="楷体" panose="02010609060101010101" charset="-122"/>
                <a:cs typeface="楷体" panose="02010609060101010101" charset="-122"/>
              </a:rPr>
              <a:t>3</a:t>
            </a:r>
            <a:r>
              <a:rPr lang="zh-CN" altLang="en-US" sz="2400" dirty="0">
                <a:solidFill>
                  <a:schemeClr val="accent1">
                    <a:lumMod val="75000"/>
                  </a:schemeClr>
                </a:solidFill>
                <a:latin typeface="楷体" panose="02010609060101010101" charset="-122"/>
                <a:ea typeface="楷体" panose="02010609060101010101" charset="-122"/>
                <a:cs typeface="楷体" panose="02010609060101010101" charset="-122"/>
              </a:rPr>
              <a:t>、用例图</a:t>
            </a:r>
          </a:p>
        </p:txBody>
      </p:sp>
      <p:sp>
        <p:nvSpPr>
          <p:cNvPr id="8" name="文本框 7"/>
          <p:cNvSpPr txBox="1"/>
          <p:nvPr/>
        </p:nvSpPr>
        <p:spPr>
          <a:xfrm>
            <a:off x="1499870" y="4040505"/>
            <a:ext cx="1859280" cy="1198880"/>
          </a:xfrm>
          <a:prstGeom prst="rect">
            <a:avLst/>
          </a:prstGeom>
          <a:noFill/>
        </p:spPr>
        <p:txBody>
          <a:bodyPr wrap="none" rtlCol="0">
            <a:spAutoFit/>
          </a:bodyPr>
          <a:lstStyle/>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4</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、类图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5</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、状态机图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6</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、活动图</a:t>
            </a:r>
          </a:p>
        </p:txBody>
      </p:sp>
      <p:sp>
        <p:nvSpPr>
          <p:cNvPr id="9" name="文本框 8"/>
          <p:cNvSpPr txBox="1"/>
          <p:nvPr/>
        </p:nvSpPr>
        <p:spPr>
          <a:xfrm>
            <a:off x="477520" y="392430"/>
            <a:ext cx="2108835" cy="460375"/>
          </a:xfrm>
          <a:prstGeom prst="rect">
            <a:avLst/>
          </a:prstGeom>
          <a:noFill/>
        </p:spPr>
        <p:txBody>
          <a:bodyPr wrap="none" rtlCol="0" anchor="t">
            <a:spAutoFit/>
          </a:bodyPr>
          <a:lstStyle/>
          <a:p>
            <a:pPr algn="l"/>
            <a:r>
              <a:rPr lang="zh-CN" altLang="en-US" sz="2400" b="1">
                <a:solidFill>
                  <a:schemeClr val="tx1"/>
                </a:solidFill>
                <a:latin typeface="微软雅黑" panose="020B0503020204020204" charset="-122"/>
                <a:ea typeface="微软雅黑" panose="020B0503020204020204" charset="-122"/>
                <a:sym typeface="+mn-ea"/>
              </a:rPr>
              <a:t>使用</a:t>
            </a:r>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建模</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linds(horizontal)">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blinds(horizontal)">
                                      <p:cBhvr>
                                        <p:cTn id="3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6" name="图片 5"/>
          <p:cNvPicPr>
            <a:picLocks noChangeAspect="1"/>
          </p:cNvPicPr>
          <p:nvPr/>
        </p:nvPicPr>
        <p:blipFill>
          <a:blip r:embed="rId3"/>
          <a:stretch>
            <a:fillRect/>
          </a:stretch>
        </p:blipFill>
        <p:spPr>
          <a:xfrm>
            <a:off x="4172585" y="646430"/>
            <a:ext cx="6045835" cy="3236595"/>
          </a:xfrm>
          <a:prstGeom prst="rect">
            <a:avLst/>
          </a:prstGeom>
        </p:spPr>
      </p:pic>
      <p:pic>
        <p:nvPicPr>
          <p:cNvPr id="10" name="图片 9"/>
          <p:cNvPicPr>
            <a:picLocks noChangeAspect="1"/>
          </p:cNvPicPr>
          <p:nvPr/>
        </p:nvPicPr>
        <p:blipFill>
          <a:blip r:embed="rId4"/>
          <a:stretch>
            <a:fillRect/>
          </a:stretch>
        </p:blipFill>
        <p:spPr>
          <a:xfrm>
            <a:off x="4172585" y="4079875"/>
            <a:ext cx="2332355" cy="2191385"/>
          </a:xfrm>
          <a:prstGeom prst="rect">
            <a:avLst/>
          </a:prstGeom>
        </p:spPr>
      </p:pic>
      <p:pic>
        <p:nvPicPr>
          <p:cNvPr id="11" name="图片 10"/>
          <p:cNvPicPr>
            <a:picLocks noChangeAspect="1"/>
          </p:cNvPicPr>
          <p:nvPr/>
        </p:nvPicPr>
        <p:blipFill>
          <a:blip r:embed="rId5"/>
          <a:stretch>
            <a:fillRect/>
          </a:stretch>
        </p:blipFill>
        <p:spPr>
          <a:xfrm>
            <a:off x="7023100" y="3883025"/>
            <a:ext cx="2381885" cy="2388235"/>
          </a:xfrm>
          <a:prstGeom prst="rect">
            <a:avLst/>
          </a:prstGeom>
        </p:spPr>
      </p:pic>
      <p:sp>
        <p:nvSpPr>
          <p:cNvPr id="12" name="文本框 11"/>
          <p:cNvSpPr txBox="1"/>
          <p:nvPr/>
        </p:nvSpPr>
        <p:spPr>
          <a:xfrm>
            <a:off x="899160" y="1609725"/>
            <a:ext cx="2877820" cy="2861310"/>
          </a:xfrm>
          <a:prstGeom prst="rect">
            <a:avLst/>
          </a:prstGeom>
          <a:noFill/>
        </p:spPr>
        <p:txBody>
          <a:bodyPr wrap="square" rtlCol="0">
            <a:spAutoFit/>
          </a:bodyPr>
          <a:lstStyle/>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以</a:t>
            </a:r>
            <a:r>
              <a:rPr lang="zh-CN" altLang="en-US" sz="2400">
                <a:solidFill>
                  <a:schemeClr val="accent1"/>
                </a:solidFill>
                <a:latin typeface="微软雅黑" panose="020B0503020204020204" charset="-122"/>
                <a:ea typeface="微软雅黑" panose="020B0503020204020204" charset="-122"/>
                <a:cs typeface="微软雅黑" panose="020B0503020204020204" charset="-122"/>
              </a:rPr>
              <a:t>序列图为例</a:t>
            </a:r>
            <a:r>
              <a:rPr lang="zh-CN" altLang="en-US" sz="2400">
                <a:latin typeface="微软雅黑" panose="020B0503020204020204" charset="-122"/>
                <a:ea typeface="微软雅黑" panose="020B0503020204020204" charset="-122"/>
                <a:cs typeface="微软雅黑" panose="020B0503020204020204" charset="-122"/>
              </a:rPr>
              <a:t>，我们可以直接</a:t>
            </a:r>
            <a:r>
              <a:rPr lang="zh-CN" altLang="en-US" sz="2400">
                <a:solidFill>
                  <a:schemeClr val="accent1"/>
                </a:solidFill>
                <a:latin typeface="微软雅黑" panose="020B0503020204020204" charset="-122"/>
                <a:ea typeface="微软雅黑" panose="020B0503020204020204" charset="-122"/>
                <a:cs typeface="微软雅黑" panose="020B0503020204020204" charset="-122"/>
              </a:rPr>
              <a:t>点击模板</a:t>
            </a:r>
            <a:r>
              <a:rPr lang="zh-CN" altLang="en-US" sz="2400">
                <a:latin typeface="微软雅黑" panose="020B0503020204020204" charset="-122"/>
                <a:ea typeface="微软雅黑" panose="020B0503020204020204" charset="-122"/>
                <a:cs typeface="微软雅黑" panose="020B0503020204020204" charset="-122"/>
              </a:rPr>
              <a:t>，选择并构建你想要的</a:t>
            </a:r>
            <a:r>
              <a:rPr lang="en-US" altLang="zh-CN" sz="2400">
                <a:latin typeface="微软雅黑" panose="020B0503020204020204" charset="-122"/>
                <a:ea typeface="微软雅黑" panose="020B0503020204020204" charset="-122"/>
                <a:cs typeface="微软雅黑" panose="020B0503020204020204" charset="-122"/>
              </a:rPr>
              <a:t>UML</a:t>
            </a:r>
            <a:r>
              <a:rPr lang="zh-CN" altLang="en-US" sz="2400">
                <a:latin typeface="微软雅黑" panose="020B0503020204020204" charset="-122"/>
                <a:ea typeface="微软雅黑" panose="020B0503020204020204" charset="-122"/>
                <a:cs typeface="微软雅黑" panose="020B0503020204020204" charset="-122"/>
              </a:rPr>
              <a:t>模型，十分方便快捷。</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8635" y="2092325"/>
            <a:ext cx="8198485" cy="2030095"/>
          </a:xfrm>
          <a:prstGeom prst="rect">
            <a:avLst/>
          </a:prstGeom>
          <a:noFill/>
        </p:spPr>
        <p:txBody>
          <a:bodyPr wrap="square" rtlCol="0">
            <a:spAutoFit/>
          </a:bodyPr>
          <a:lstStyle/>
          <a:p>
            <a:pPr>
              <a:lnSpc>
                <a:spcPct val="150000"/>
              </a:lnSpc>
            </a:pPr>
            <a:r>
              <a:rPr lang="en-US" altLang="zh-CN" sz="2800">
                <a:latin typeface="微软雅黑" panose="020B0503020204020204" charset="-122"/>
                <a:ea typeface="微软雅黑" panose="020B0503020204020204" charset="-122"/>
                <a:cs typeface="微软雅黑" panose="020B0503020204020204" charset="-122"/>
                <a:sym typeface="+mn-ea"/>
              </a:rPr>
              <a:t>  </a:t>
            </a:r>
            <a:r>
              <a:rPr lang="zh-CN" altLang="en-US" sz="2800">
                <a:latin typeface="微软雅黑" panose="020B0503020204020204" charset="-122"/>
                <a:ea typeface="微软雅黑" panose="020B0503020204020204" charset="-122"/>
                <a:cs typeface="微软雅黑" panose="020B0503020204020204" charset="-122"/>
                <a:sym typeface="+mn-ea"/>
              </a:rPr>
              <a:t>在 Visio 2013 和 Visio 2016，</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形状</a:t>
            </a:r>
            <a:r>
              <a:rPr lang="zh-CN" altLang="en-US" sz="2800">
                <a:latin typeface="微软雅黑" panose="020B0503020204020204" charset="-122"/>
                <a:ea typeface="微软雅黑" panose="020B0503020204020204" charset="-122"/>
                <a:cs typeface="微软雅黑" panose="020B0503020204020204" charset="-122"/>
                <a:sym typeface="+mn-ea"/>
              </a:rPr>
              <a:t>是</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未锁定</a:t>
            </a:r>
            <a:r>
              <a:rPr lang="zh-CN" altLang="en-US" sz="2800">
                <a:latin typeface="微软雅黑" panose="020B0503020204020204" charset="-122"/>
                <a:ea typeface="微软雅黑" panose="020B0503020204020204" charset="-122"/>
                <a:cs typeface="微软雅黑" panose="020B0503020204020204" charset="-122"/>
                <a:sym typeface="+mn-ea"/>
              </a:rPr>
              <a:t>和</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更</a:t>
            </a:r>
            <a:r>
              <a:rPr lang="zh-CN" altLang="en-US" sz="2800">
                <a:latin typeface="微软雅黑" panose="020B0503020204020204" charset="-122"/>
                <a:ea typeface="微软雅黑" panose="020B0503020204020204" charset="-122"/>
                <a:cs typeface="微软雅黑" panose="020B0503020204020204" charset="-122"/>
                <a:sym typeface="+mn-ea"/>
              </a:rPr>
              <a:t>加</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灵活</a:t>
            </a:r>
            <a:r>
              <a:rPr lang="zh-CN" altLang="en-US" sz="2800">
                <a:latin typeface="微软雅黑" panose="020B0503020204020204" charset="-122"/>
                <a:ea typeface="微软雅黑" panose="020B0503020204020204" charset="-122"/>
                <a:cs typeface="微软雅黑" panose="020B0503020204020204" charset="-122"/>
                <a:sym typeface="+mn-ea"/>
              </a:rPr>
              <a:t>，以便您可以根据需要更改它们的行为。绘图更容易自定义，但仍能够满足 UML 2.4 标准</a:t>
            </a:r>
            <a:r>
              <a:rPr lang="zh-CN" altLang="en-US">
                <a:sym typeface="+mn-ea"/>
              </a:rPr>
              <a:t>。</a:t>
            </a:r>
            <a:endParaRPr lang="zh-CN" altLang="en-US"/>
          </a:p>
        </p:txBody>
      </p:sp>
      <p:sp>
        <p:nvSpPr>
          <p:cNvPr id="5" name="剪去对角的矩形 4"/>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924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F633A2-A3C5-47FE-9106-F38502E19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5" name="剪去对角的矩形 1">
            <a:extLst>
              <a:ext uri="{FF2B5EF4-FFF2-40B4-BE49-F238E27FC236}">
                <a16:creationId xmlns:a16="http://schemas.microsoft.com/office/drawing/2014/main" id="{769FCC0B-C273-4EE7-8D6B-B45F7642635B}"/>
              </a:ext>
            </a:extLst>
          </p:cNvPr>
          <p:cNvSpPr/>
          <p:nvPr/>
        </p:nvSpPr>
        <p:spPr>
          <a:xfrm>
            <a:off x="0" y="431332"/>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9E6A242-261A-49D4-BBCC-C7CBF1551ADF}"/>
              </a:ext>
            </a:extLst>
          </p:cNvPr>
          <p:cNvSpPr txBox="1"/>
          <p:nvPr/>
        </p:nvSpPr>
        <p:spPr>
          <a:xfrm>
            <a:off x="825623" y="481477"/>
            <a:ext cx="3311371" cy="461665"/>
          </a:xfrm>
          <a:prstGeom prst="rect">
            <a:avLst/>
          </a:prstGeom>
          <a:noFill/>
        </p:spPr>
        <p:txBody>
          <a:bodyPr wrap="square" rtlCol="0">
            <a:spAutoFit/>
          </a:bodyPr>
          <a:lstStyle/>
          <a:p>
            <a:r>
              <a:rPr lang="en-US" altLang="zh-CN" sz="2400" b="1" dirty="0"/>
              <a:t>Star UML</a:t>
            </a:r>
            <a:endParaRPr lang="zh-CN" altLang="en-US" sz="2400" b="1" dirty="0"/>
          </a:p>
        </p:txBody>
      </p:sp>
      <p:sp>
        <p:nvSpPr>
          <p:cNvPr id="8" name="文本框 7">
            <a:extLst>
              <a:ext uri="{FF2B5EF4-FFF2-40B4-BE49-F238E27FC236}">
                <a16:creationId xmlns:a16="http://schemas.microsoft.com/office/drawing/2014/main" id="{B03035A3-2CD7-43D7-ACC8-A0F308BEA344}"/>
              </a:ext>
            </a:extLst>
          </p:cNvPr>
          <p:cNvSpPr txBox="1"/>
          <p:nvPr/>
        </p:nvSpPr>
        <p:spPr>
          <a:xfrm>
            <a:off x="1162975" y="1384917"/>
            <a:ext cx="7989903" cy="3693319"/>
          </a:xfrm>
          <a:prstGeom prst="rect">
            <a:avLst/>
          </a:prstGeom>
          <a:noFill/>
        </p:spPr>
        <p:txBody>
          <a:bodyPr wrap="square" rtlCol="0">
            <a:spAutoFit/>
          </a:bodyPr>
          <a:lstStyle/>
          <a:p>
            <a:r>
              <a:rPr lang="en-US" altLang="zh-CN" dirty="0"/>
              <a:t>SU</a:t>
            </a:r>
            <a:r>
              <a:rPr lang="zh-CN" altLang="en-US" dirty="0"/>
              <a:t>是一款开放源代码的</a:t>
            </a:r>
            <a:r>
              <a:rPr lang="en-US" altLang="zh-CN" dirty="0"/>
              <a:t>UML</a:t>
            </a:r>
            <a:r>
              <a:rPr lang="zh-CN" altLang="en-US" dirty="0"/>
              <a:t>开发工具是由韩国公司主导开发出来的产品，可以直接从</a:t>
            </a:r>
            <a:r>
              <a:rPr lang="en-US" altLang="zh-CN" dirty="0"/>
              <a:t>Star UML</a:t>
            </a:r>
            <a:r>
              <a:rPr lang="zh-CN" altLang="en-US" dirty="0"/>
              <a:t>网站下载。</a:t>
            </a:r>
            <a:endParaRPr lang="en-US" altLang="zh-CN" dirty="0"/>
          </a:p>
          <a:p>
            <a:r>
              <a:rPr lang="en-US" altLang="zh-CN" dirty="0"/>
              <a:t>Star UML</a:t>
            </a:r>
            <a:r>
              <a:rPr lang="zh-CN" altLang="en-US" dirty="0"/>
              <a:t>发展快、灵活、可扩展性强。</a:t>
            </a:r>
            <a:endParaRPr lang="en-US" altLang="zh-CN" dirty="0"/>
          </a:p>
          <a:p>
            <a:endParaRPr lang="en-US" altLang="zh-CN" dirty="0"/>
          </a:p>
          <a:p>
            <a:endParaRPr lang="en-US" altLang="zh-CN" dirty="0"/>
          </a:p>
          <a:p>
            <a:r>
              <a:rPr lang="en-US" altLang="zh-CN" dirty="0"/>
              <a:t>1.</a:t>
            </a:r>
            <a:r>
              <a:rPr lang="zh-CN" altLang="en-US" dirty="0"/>
              <a:t>可绘制</a:t>
            </a:r>
            <a:r>
              <a:rPr lang="en-US" altLang="zh-CN" dirty="0"/>
              <a:t>UML</a:t>
            </a:r>
            <a:r>
              <a:rPr lang="zh-CN" altLang="en-US" dirty="0"/>
              <a:t>的常用图。</a:t>
            </a:r>
            <a:endParaRPr lang="en-US" altLang="zh-CN" dirty="0"/>
          </a:p>
          <a:p>
            <a:r>
              <a:rPr lang="en-US" altLang="zh-CN" dirty="0"/>
              <a:t>2.</a:t>
            </a:r>
            <a:r>
              <a:rPr lang="zh-CN" altLang="en-US" dirty="0"/>
              <a:t>完全免费。</a:t>
            </a:r>
            <a:endParaRPr lang="en-US" altLang="zh-CN" dirty="0"/>
          </a:p>
          <a:p>
            <a:r>
              <a:rPr lang="en-US" altLang="zh-CN" dirty="0"/>
              <a:t>3.</a:t>
            </a:r>
            <a:r>
              <a:rPr lang="zh-CN" altLang="en-US" dirty="0"/>
              <a:t>多种格式。</a:t>
            </a:r>
            <a:endParaRPr lang="en-US" altLang="zh-CN" dirty="0"/>
          </a:p>
          <a:p>
            <a:r>
              <a:rPr lang="en-US" altLang="zh-CN" dirty="0"/>
              <a:t>4.</a:t>
            </a:r>
            <a:r>
              <a:rPr lang="zh-CN" altLang="en-US" dirty="0"/>
              <a:t>双向工程。</a:t>
            </a:r>
            <a:endParaRPr lang="en-US" altLang="zh-CN" dirty="0"/>
          </a:p>
          <a:p>
            <a:r>
              <a:rPr lang="en-US" altLang="zh-CN" dirty="0"/>
              <a:t>5.</a:t>
            </a:r>
            <a:r>
              <a:rPr lang="zh-CN" altLang="en-US" dirty="0"/>
              <a:t>支持</a:t>
            </a:r>
            <a:r>
              <a:rPr lang="en-US" altLang="zh-CN" dirty="0"/>
              <a:t>XML</a:t>
            </a:r>
            <a:r>
              <a:rPr lang="zh-CN" altLang="en-US" dirty="0"/>
              <a:t>。</a:t>
            </a:r>
            <a:endParaRPr lang="en-US" altLang="zh-CN" dirty="0"/>
          </a:p>
          <a:p>
            <a:r>
              <a:rPr lang="en-US" altLang="zh-CN" dirty="0"/>
              <a:t>6.</a:t>
            </a:r>
            <a:r>
              <a:rPr lang="zh-CN" altLang="en-US" dirty="0"/>
              <a:t>可以读取导入</a:t>
            </a:r>
            <a:r>
              <a:rPr lang="en-US" altLang="zh-CN" dirty="0"/>
              <a:t>Rational Rose</a:t>
            </a:r>
            <a:r>
              <a:rPr lang="zh-CN" altLang="en-US" dirty="0"/>
              <a:t>生成的文件。</a:t>
            </a:r>
            <a:endParaRPr lang="en-US" altLang="zh-CN" dirty="0"/>
          </a:p>
          <a:p>
            <a:r>
              <a:rPr lang="en-US" altLang="zh-CN" dirty="0"/>
              <a:t>7.</a:t>
            </a:r>
            <a:r>
              <a:rPr lang="zh-CN" altLang="en-US" dirty="0"/>
              <a:t>支持</a:t>
            </a:r>
            <a:r>
              <a:rPr lang="en-US" altLang="zh-CN" dirty="0"/>
              <a:t>23</a:t>
            </a:r>
            <a:r>
              <a:rPr lang="zh-CN" altLang="en-US" dirty="0"/>
              <a:t>种</a:t>
            </a:r>
            <a:r>
              <a:rPr lang="en-US" altLang="zh-CN" dirty="0" err="1"/>
              <a:t>Gof</a:t>
            </a:r>
            <a:r>
              <a:rPr lang="zh-CN" altLang="en-US" dirty="0"/>
              <a:t>模式，以及</a:t>
            </a:r>
            <a:r>
              <a:rPr lang="en-US" altLang="zh-CN" dirty="0"/>
              <a:t>3</a:t>
            </a:r>
            <a:r>
              <a:rPr lang="zh-CN" altLang="en-US" dirty="0"/>
              <a:t>种</a:t>
            </a:r>
            <a:r>
              <a:rPr lang="en-US" altLang="zh-CN" dirty="0"/>
              <a:t>EJB</a:t>
            </a:r>
            <a:r>
              <a:rPr lang="zh-CN" altLang="en-US" dirty="0"/>
              <a:t>模式。</a:t>
            </a:r>
            <a:endParaRPr lang="en-US" altLang="zh-CN" dirty="0"/>
          </a:p>
          <a:p>
            <a:endParaRPr lang="zh-CN" altLang="en-US" dirty="0"/>
          </a:p>
        </p:txBody>
      </p:sp>
    </p:spTree>
    <p:extLst>
      <p:ext uri="{BB962C8B-B14F-4D97-AF65-F5344CB8AC3E}">
        <p14:creationId xmlns:p14="http://schemas.microsoft.com/office/powerpoint/2010/main" val="3020934303"/>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5" name="图片 4"/>
          <p:cNvPicPr>
            <a:picLocks noChangeAspect="1"/>
          </p:cNvPicPr>
          <p:nvPr/>
        </p:nvPicPr>
        <p:blipFill>
          <a:blip r:embed="rId3"/>
          <a:stretch>
            <a:fillRect/>
          </a:stretch>
        </p:blipFill>
        <p:spPr>
          <a:xfrm>
            <a:off x="4361815" y="1050290"/>
            <a:ext cx="6569075" cy="4296410"/>
          </a:xfrm>
          <a:prstGeom prst="rect">
            <a:avLst/>
          </a:prstGeom>
        </p:spPr>
      </p:pic>
      <p:pic>
        <p:nvPicPr>
          <p:cNvPr id="6" name="图片 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9477375" y="2463165"/>
            <a:ext cx="501015" cy="401320"/>
          </a:xfrm>
          <a:prstGeom prst="rect">
            <a:avLst/>
          </a:prstGeom>
        </p:spPr>
      </p:pic>
      <p:sp>
        <p:nvSpPr>
          <p:cNvPr id="272" name=" 272"/>
          <p:cNvSpPr/>
          <p:nvPr/>
        </p:nvSpPr>
        <p:spPr>
          <a:xfrm>
            <a:off x="5166360" y="2778760"/>
            <a:ext cx="1116965" cy="42418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7" name=" 7"/>
          <p:cNvSpPr/>
          <p:nvPr/>
        </p:nvSpPr>
        <p:spPr>
          <a:xfrm>
            <a:off x="8635365" y="1682750"/>
            <a:ext cx="2295525" cy="152019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文本框 7"/>
          <p:cNvSpPr txBox="1"/>
          <p:nvPr/>
        </p:nvSpPr>
        <p:spPr>
          <a:xfrm>
            <a:off x="824230" y="1050290"/>
            <a:ext cx="3536950" cy="2368550"/>
          </a:xfrm>
          <a:prstGeom prst="rect">
            <a:avLst/>
          </a:prstGeom>
          <a:noFill/>
        </p:spPr>
        <p:txBody>
          <a:bodyPr wrap="square" rtlCol="0" anchor="t">
            <a:spAutoFit/>
          </a:bodyPr>
          <a:lstStyle/>
          <a:p>
            <a:r>
              <a:rPr lang="zh-CN" altLang="en-US" sz="2800" b="1">
                <a:solidFill>
                  <a:schemeClr val="accent1"/>
                </a:solidFill>
              </a:rPr>
              <a:t>使用形状</a:t>
            </a:r>
            <a:endParaRPr lang="zh-CN" altLang="en-US"/>
          </a:p>
          <a:p>
            <a:endParaRPr lang="zh-CN" altLang="en-US" sz="1600" b="1">
              <a:solidFill>
                <a:schemeClr val="accent1"/>
              </a:solidFill>
            </a:endParaRPr>
          </a:p>
          <a:p>
            <a:r>
              <a:rPr lang="zh-CN" altLang="en-US" sz="2400" b="1">
                <a:solidFill>
                  <a:schemeClr val="accent1"/>
                </a:solidFill>
              </a:rPr>
              <a:t>生命线</a:t>
            </a:r>
            <a:r>
              <a:rPr lang="zh-CN" altLang="en-US" sz="2000"/>
              <a:t>    为每个参与者，</a:t>
            </a:r>
            <a:r>
              <a:rPr lang="zh-CN" altLang="en-US" sz="2000">
                <a:solidFill>
                  <a:schemeClr val="accent1"/>
                </a:solidFill>
              </a:rPr>
              <a:t>参与者生命线</a:t>
            </a:r>
            <a:r>
              <a:rPr lang="zh-CN" altLang="en-US" sz="2000"/>
              <a:t>形状和为每个系统组件</a:t>
            </a:r>
            <a:r>
              <a:rPr lang="zh-CN" altLang="en-US" sz="2000">
                <a:solidFill>
                  <a:schemeClr val="accent1"/>
                </a:solidFill>
              </a:rPr>
              <a:t>对象生命线</a:t>
            </a:r>
            <a:r>
              <a:rPr lang="zh-CN" altLang="en-US" sz="2000"/>
              <a:t>形状拖动流程中。</a:t>
            </a:r>
          </a:p>
          <a:p>
            <a:endParaRPr lang="zh-CN" altLang="en-US" sz="2000"/>
          </a:p>
        </p:txBody>
      </p:sp>
      <p:sp>
        <p:nvSpPr>
          <p:cNvPr id="9" name="文本框 8"/>
          <p:cNvSpPr txBox="1"/>
          <p:nvPr/>
        </p:nvSpPr>
        <p:spPr>
          <a:xfrm>
            <a:off x="824230" y="3021330"/>
            <a:ext cx="3537585" cy="3169285"/>
          </a:xfrm>
          <a:prstGeom prst="rect">
            <a:avLst/>
          </a:prstGeom>
          <a:noFill/>
        </p:spPr>
        <p:txBody>
          <a:bodyPr wrap="square" rtlCol="0" anchor="t">
            <a:spAutoFit/>
          </a:bodyPr>
          <a:lstStyle/>
          <a:p>
            <a:r>
              <a:rPr lang="zh-CN" altLang="en-US" sz="2000"/>
              <a:t>    将生命线拖入相应位置时，使用</a:t>
            </a:r>
            <a:r>
              <a:rPr lang="zh-CN" altLang="en-US" sz="2000">
                <a:solidFill>
                  <a:schemeClr val="accent1"/>
                </a:solidFill>
              </a:rPr>
              <a:t>绿色对齐参考线</a:t>
            </a:r>
            <a:r>
              <a:rPr lang="zh-CN" altLang="en-US" sz="2000"/>
              <a:t>，以帮助我们相对于其他生命线形状来排列和</a:t>
            </a:r>
            <a:r>
              <a:rPr lang="zh-CN" altLang="en-US" sz="2000">
                <a:solidFill>
                  <a:schemeClr val="accent1"/>
                </a:solidFill>
              </a:rPr>
              <a:t>设置间隔</a:t>
            </a:r>
            <a:r>
              <a:rPr lang="zh-CN" altLang="en-US" sz="2000"/>
              <a:t>。</a:t>
            </a:r>
          </a:p>
          <a:p>
            <a:r>
              <a:rPr lang="zh-CN" altLang="en-US" sz="2000"/>
              <a:t>  要</a:t>
            </a:r>
            <a:r>
              <a:rPr lang="zh-CN" altLang="en-US" sz="2000">
                <a:solidFill>
                  <a:schemeClr val="accent1"/>
                </a:solidFill>
              </a:rPr>
              <a:t>使日程表加长或缩短</a:t>
            </a:r>
            <a:r>
              <a:rPr lang="zh-CN" altLang="en-US" sz="2000"/>
              <a:t>，单击生命线上用虚线标记的时间行，然后向上或向下拖动底部端点。</a:t>
            </a:r>
          </a:p>
          <a:p>
            <a:r>
              <a:rPr lang="zh-CN" altLang="en-US" sz="2000"/>
              <a:t>  双击每个生命线的标题框，输入名称或标题。</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476885" y="340995"/>
            <a:ext cx="2466975" cy="460375"/>
          </a:xfrm>
          <a:prstGeom prst="rect">
            <a:avLst/>
          </a:prstGeom>
          <a:noFill/>
        </p:spPr>
        <p:txBody>
          <a:bodyPr wrap="squar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6" name="图片 5"/>
          <p:cNvPicPr>
            <a:picLocks noChangeAspect="1"/>
          </p:cNvPicPr>
          <p:nvPr/>
        </p:nvPicPr>
        <p:blipFill>
          <a:blip r:embed="rId3"/>
          <a:stretch>
            <a:fillRect/>
          </a:stretch>
        </p:blipFill>
        <p:spPr>
          <a:xfrm>
            <a:off x="5653405" y="1080770"/>
            <a:ext cx="5473065" cy="4530725"/>
          </a:xfrm>
          <a:prstGeom prst="rect">
            <a:avLst/>
          </a:prstGeom>
        </p:spPr>
      </p:pic>
      <p:sp>
        <p:nvSpPr>
          <p:cNvPr id="7" name="文本框 6"/>
          <p:cNvSpPr txBox="1"/>
          <p:nvPr/>
        </p:nvSpPr>
        <p:spPr>
          <a:xfrm>
            <a:off x="679450" y="1333500"/>
            <a:ext cx="4246245" cy="768350"/>
          </a:xfrm>
          <a:prstGeom prst="rect">
            <a:avLst/>
          </a:prstGeom>
          <a:noFill/>
        </p:spPr>
        <p:txBody>
          <a:bodyPr wrap="square" rtlCol="0" anchor="t">
            <a:spAutoFit/>
          </a:bodyPr>
          <a:lstStyle/>
          <a:p>
            <a:r>
              <a:rPr lang="en-US" altLang="zh-CN" sz="2400"/>
              <a:t>  </a:t>
            </a:r>
            <a:r>
              <a:rPr lang="zh-CN" altLang="en-US" sz="2400" b="1">
                <a:solidFill>
                  <a:schemeClr val="accent1"/>
                </a:solidFill>
              </a:rPr>
              <a:t>邮件</a:t>
            </a:r>
            <a:r>
              <a:rPr lang="zh-CN" altLang="en-US" sz="2400"/>
              <a:t>  </a:t>
            </a:r>
            <a:r>
              <a:rPr lang="zh-CN" altLang="en-US" sz="2000"/>
              <a:t>  拖动消息形状或交互形状来表示</a:t>
            </a:r>
            <a:r>
              <a:rPr lang="zh-CN" altLang="en-US" sz="2000">
                <a:solidFill>
                  <a:schemeClr val="accent1"/>
                </a:solidFill>
              </a:rPr>
              <a:t>邮件</a:t>
            </a:r>
            <a:r>
              <a:rPr lang="zh-CN" altLang="en-US" sz="2000"/>
              <a:t>或其他生命线之间的</a:t>
            </a:r>
            <a:r>
              <a:rPr lang="zh-CN" altLang="en-US" sz="2000">
                <a:solidFill>
                  <a:schemeClr val="accent1"/>
                </a:solidFill>
              </a:rPr>
              <a:t>交互</a:t>
            </a:r>
            <a:r>
              <a:rPr lang="zh-CN" altLang="en-US" sz="2000"/>
              <a:t>。</a:t>
            </a:r>
          </a:p>
        </p:txBody>
      </p:sp>
      <p:sp>
        <p:nvSpPr>
          <p:cNvPr id="8" name="文本框 7"/>
          <p:cNvSpPr txBox="1"/>
          <p:nvPr/>
        </p:nvSpPr>
        <p:spPr>
          <a:xfrm>
            <a:off x="679450" y="2202180"/>
            <a:ext cx="4555490" cy="3169285"/>
          </a:xfrm>
          <a:prstGeom prst="rect">
            <a:avLst/>
          </a:prstGeom>
          <a:noFill/>
        </p:spPr>
        <p:txBody>
          <a:bodyPr wrap="square" rtlCol="0" anchor="t">
            <a:spAutoFit/>
          </a:bodyPr>
          <a:lstStyle/>
          <a:p>
            <a:r>
              <a:rPr lang="en-US" altLang="zh-CN" sz="2000"/>
              <a:t>  </a:t>
            </a:r>
            <a:r>
              <a:rPr lang="zh-CN" altLang="en-US" sz="2000"/>
              <a:t>将</a:t>
            </a:r>
            <a:r>
              <a:rPr lang="zh-CN" altLang="en-US" sz="2000">
                <a:solidFill>
                  <a:schemeClr val="accent1"/>
                </a:solidFill>
              </a:rPr>
              <a:t>开始端点</a:t>
            </a:r>
            <a:r>
              <a:rPr lang="zh-CN" altLang="en-US" sz="2000"/>
              <a:t>连接到</a:t>
            </a:r>
            <a:r>
              <a:rPr lang="zh-CN" altLang="en-US" sz="2000">
                <a:solidFill>
                  <a:schemeClr val="accent1"/>
                </a:solidFill>
              </a:rPr>
              <a:t>发送消息</a:t>
            </a:r>
            <a:r>
              <a:rPr lang="zh-CN" altLang="en-US" sz="2000"/>
              <a:t>的生命线，然后将</a:t>
            </a:r>
            <a:r>
              <a:rPr lang="zh-CN" altLang="en-US" sz="2000">
                <a:solidFill>
                  <a:schemeClr val="accent1"/>
                </a:solidFill>
              </a:rPr>
              <a:t>头端点</a:t>
            </a:r>
            <a:r>
              <a:rPr lang="zh-CN" altLang="en-US" sz="2000"/>
              <a:t>拖至</a:t>
            </a:r>
            <a:r>
              <a:rPr lang="zh-CN" altLang="en-US" sz="2000">
                <a:solidFill>
                  <a:schemeClr val="accent1"/>
                </a:solidFill>
              </a:rPr>
              <a:t>接收消息</a:t>
            </a:r>
            <a:r>
              <a:rPr lang="zh-CN" altLang="en-US" sz="2000"/>
              <a:t>的生命线。</a:t>
            </a:r>
          </a:p>
          <a:p>
            <a:r>
              <a:rPr lang="zh-CN" altLang="en-US" sz="2000"/>
              <a:t>  双击消息形状创建文本框，键入消息。</a:t>
            </a:r>
          </a:p>
          <a:p>
            <a:r>
              <a:rPr lang="zh-CN" altLang="en-US" sz="2000"/>
              <a:t>  使用</a:t>
            </a:r>
            <a:r>
              <a:rPr lang="zh-CN" altLang="en-US" sz="2000">
                <a:solidFill>
                  <a:schemeClr val="accent1"/>
                </a:solidFill>
              </a:rPr>
              <a:t>“异步消息”</a:t>
            </a:r>
            <a:r>
              <a:rPr lang="zh-CN" altLang="en-US" sz="2000"/>
              <a:t>形状可以显示</a:t>
            </a:r>
            <a:r>
              <a:rPr lang="zh-CN" altLang="en-US" sz="2000">
                <a:solidFill>
                  <a:schemeClr val="accent1"/>
                </a:solidFill>
              </a:rPr>
              <a:t>何时操作</a:t>
            </a:r>
            <a:r>
              <a:rPr lang="zh-CN" altLang="en-US" sz="2000"/>
              <a:t>可能不会立即发生。</a:t>
            </a:r>
          </a:p>
          <a:p>
            <a:r>
              <a:rPr lang="zh-CN" altLang="en-US" sz="2000"/>
              <a:t>  当我们将</a:t>
            </a:r>
            <a:r>
              <a:rPr lang="zh-CN" altLang="en-US" sz="2000">
                <a:solidFill>
                  <a:schemeClr val="accent1"/>
                </a:solidFill>
              </a:rPr>
              <a:t>消息形状</a:t>
            </a:r>
            <a:r>
              <a:rPr lang="zh-CN" altLang="en-US" sz="2000"/>
              <a:t>拖至绘图画布上时，各条生命线会显示</a:t>
            </a:r>
            <a:r>
              <a:rPr lang="zh-CN" altLang="en-US" sz="2000">
                <a:solidFill>
                  <a:schemeClr val="accent1"/>
                </a:solidFill>
              </a:rPr>
              <a:t>连接点</a:t>
            </a:r>
            <a:r>
              <a:rPr lang="zh-CN" altLang="en-US" sz="2000"/>
              <a:t>，以帮助我们</a:t>
            </a:r>
            <a:r>
              <a:rPr lang="zh-CN" altLang="en-US" sz="2000">
                <a:solidFill>
                  <a:schemeClr val="accent1"/>
                </a:solidFill>
              </a:rPr>
              <a:t>将消息端点粘附到每条生命线</a:t>
            </a:r>
            <a:r>
              <a:rPr lang="zh-CN" altLang="en-US" sz="2000"/>
              <a:t>。当端点粘附到连接点时，端点处显示一个绿色圆形。拖动完成时连接点将消失。</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9085" y="1518285"/>
            <a:ext cx="3615690" cy="2738120"/>
          </a:xfrm>
          <a:prstGeom prst="rect">
            <a:avLst/>
          </a:prstGeom>
          <a:noFill/>
        </p:spPr>
        <p:txBody>
          <a:bodyPr wrap="square" rtlCol="0" anchor="t">
            <a:spAutoFit/>
          </a:bodyPr>
          <a:lstStyle/>
          <a:p>
            <a:r>
              <a:rPr lang="zh-CN" altLang="en-US" sz="2800" b="1">
                <a:solidFill>
                  <a:schemeClr val="accent1"/>
                </a:solidFill>
              </a:rPr>
              <a:t>激活</a:t>
            </a:r>
            <a:r>
              <a:rPr lang="zh-CN" altLang="en-US" sz="2400"/>
              <a:t>    将</a:t>
            </a:r>
            <a:r>
              <a:rPr lang="zh-CN" altLang="en-US" sz="2400">
                <a:solidFill>
                  <a:schemeClr val="accent1"/>
                </a:solidFill>
              </a:rPr>
              <a:t>激活条形状</a:t>
            </a:r>
            <a:r>
              <a:rPr lang="zh-CN" altLang="en-US" sz="2400"/>
              <a:t>拖至生命线可以显示</a:t>
            </a:r>
            <a:r>
              <a:rPr lang="zh-CN" altLang="en-US" sz="2400">
                <a:solidFill>
                  <a:schemeClr val="accent1"/>
                </a:solidFill>
              </a:rPr>
              <a:t>何时对象</a:t>
            </a:r>
            <a:r>
              <a:rPr lang="zh-CN" altLang="en-US" sz="2400"/>
              <a:t>或</a:t>
            </a:r>
            <a:r>
              <a:rPr lang="zh-CN" altLang="en-US" sz="2400">
                <a:solidFill>
                  <a:schemeClr val="accent1"/>
                </a:solidFill>
              </a:rPr>
              <a:t>参与者处于活动过程中</a:t>
            </a:r>
            <a:r>
              <a:rPr lang="zh-CN" altLang="en-US" sz="2400"/>
              <a:t>。</a:t>
            </a:r>
          </a:p>
          <a:p>
            <a:endParaRPr lang="zh-CN" altLang="en-US" sz="2400"/>
          </a:p>
          <a:p>
            <a:r>
              <a:rPr lang="zh-CN" altLang="en-US" sz="2400"/>
              <a:t>  向上或向下拖动激活条的端点，可以使其长度调整到我们需要的长度。</a:t>
            </a:r>
          </a:p>
        </p:txBody>
      </p:sp>
      <p:pic>
        <p:nvPicPr>
          <p:cNvPr id="3" name="图片 2"/>
          <p:cNvPicPr>
            <a:picLocks noChangeAspect="1"/>
          </p:cNvPicPr>
          <p:nvPr/>
        </p:nvPicPr>
        <p:blipFill>
          <a:blip r:embed="rId2"/>
          <a:stretch>
            <a:fillRect/>
          </a:stretch>
        </p:blipFill>
        <p:spPr>
          <a:xfrm>
            <a:off x="5855335" y="1003935"/>
            <a:ext cx="3818890" cy="485076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640715" y="1151255"/>
            <a:ext cx="6684645" cy="4215765"/>
          </a:xfrm>
          <a:prstGeom prst="rect">
            <a:avLst/>
          </a:prstGeom>
          <a:noFill/>
        </p:spPr>
        <p:txBody>
          <a:bodyPr wrap="square" rtlCol="0" anchor="t">
            <a:spAutoFit/>
          </a:bodyPr>
          <a:lstStyle/>
          <a:p>
            <a:r>
              <a:rPr lang="zh-CN" altLang="en-US" sz="2800" b="1">
                <a:solidFill>
                  <a:schemeClr val="accent1"/>
                </a:solidFill>
              </a:rPr>
              <a:t>片段 </a:t>
            </a:r>
            <a:r>
              <a:rPr lang="zh-CN" altLang="en-US" sz="2000"/>
              <a:t> </a:t>
            </a:r>
            <a:r>
              <a:rPr lang="zh-CN" altLang="en-US"/>
              <a:t>  </a:t>
            </a:r>
            <a:r>
              <a:rPr lang="zh-CN" altLang="en-US" sz="2000"/>
              <a:t>如果一个或多个交互构成循环，或需要要结束交互满足一个条件，请在一个片段形状将这些交互围。</a:t>
            </a:r>
          </a:p>
          <a:p>
            <a:endParaRPr lang="zh-CN" altLang="en-US" sz="2000"/>
          </a:p>
          <a:p>
            <a:r>
              <a:rPr lang="zh-CN" altLang="en-US" sz="2000"/>
              <a:t>   对于基本重复交互，可以使用</a:t>
            </a:r>
            <a:r>
              <a:rPr lang="zh-CN" altLang="en-US" sz="2000">
                <a:solidFill>
                  <a:schemeClr val="accent1"/>
                </a:solidFill>
              </a:rPr>
              <a:t>“循环片段”</a:t>
            </a:r>
            <a:r>
              <a:rPr lang="zh-CN" altLang="en-US" sz="2000"/>
              <a:t>。</a:t>
            </a:r>
          </a:p>
          <a:p>
            <a:r>
              <a:rPr lang="zh-CN" altLang="en-US" sz="2000"/>
              <a:t>   对于 if-then 流程或交互，可以使用</a:t>
            </a:r>
            <a:r>
              <a:rPr lang="zh-CN" altLang="en-US" sz="2000">
                <a:solidFill>
                  <a:schemeClr val="accent1"/>
                </a:solidFill>
              </a:rPr>
              <a:t>“备用片段”</a:t>
            </a:r>
            <a:r>
              <a:rPr lang="zh-CN" altLang="en-US" sz="2000"/>
              <a:t>形状， 它有两个部分，让您可以显示可选的交互。</a:t>
            </a:r>
          </a:p>
          <a:p>
            <a:r>
              <a:rPr lang="zh-CN" altLang="en-US" sz="2000"/>
              <a:t>   使用</a:t>
            </a:r>
            <a:r>
              <a:rPr lang="zh-CN" altLang="en-US" sz="2000">
                <a:solidFill>
                  <a:schemeClr val="accent1"/>
                </a:solidFill>
              </a:rPr>
              <a:t>“交互操作数”</a:t>
            </a:r>
            <a:r>
              <a:rPr lang="zh-CN" altLang="en-US" sz="2000"/>
              <a:t>形状可以显示满足某个条件时所发生的交互。</a:t>
            </a:r>
          </a:p>
          <a:p>
            <a:r>
              <a:rPr lang="zh-CN" altLang="en-US" sz="2000"/>
              <a:t>   将片段形状拖至相关的交互。使用片段形状上的</a:t>
            </a:r>
            <a:r>
              <a:rPr lang="zh-CN" altLang="en-US" sz="2000">
                <a:solidFill>
                  <a:schemeClr val="accent1"/>
                </a:solidFill>
              </a:rPr>
              <a:t>尺寸控点</a:t>
            </a:r>
            <a:r>
              <a:rPr lang="zh-CN" altLang="en-US" sz="2000"/>
              <a:t>确保它围住了所有相关的交互。</a:t>
            </a:r>
          </a:p>
          <a:p>
            <a:r>
              <a:rPr lang="zh-CN" altLang="en-US" sz="2000"/>
              <a:t>   双击片段形状的</a:t>
            </a:r>
            <a:r>
              <a:rPr lang="zh-CN" altLang="en-US" sz="2000">
                <a:solidFill>
                  <a:schemeClr val="accent1"/>
                </a:solidFill>
              </a:rPr>
              <a:t>标题角</a:t>
            </a:r>
            <a:r>
              <a:rPr lang="zh-CN" altLang="en-US" sz="2000"/>
              <a:t>，为该片段围住的流程添加标题或简短说明。在标题角下方，单击</a:t>
            </a:r>
            <a:r>
              <a:rPr lang="zh-CN" altLang="en-US" sz="2000">
                <a:solidFill>
                  <a:schemeClr val="accent1"/>
                </a:solidFill>
              </a:rPr>
              <a:t>“[参数]”</a:t>
            </a:r>
            <a:r>
              <a:rPr lang="zh-CN" altLang="en-US" sz="2000"/>
              <a:t>提示（如果您要输入将结束该进程的条件）。</a:t>
            </a:r>
          </a:p>
        </p:txBody>
      </p:sp>
      <p:pic>
        <p:nvPicPr>
          <p:cNvPr id="3" name="图片 2"/>
          <p:cNvPicPr>
            <a:picLocks noChangeAspect="1"/>
          </p:cNvPicPr>
          <p:nvPr/>
        </p:nvPicPr>
        <p:blipFill>
          <a:blip r:embed="rId3"/>
          <a:stretch>
            <a:fillRect/>
          </a:stretch>
        </p:blipFill>
        <p:spPr>
          <a:xfrm>
            <a:off x="7325360" y="1005840"/>
            <a:ext cx="4692015" cy="394144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92430"/>
            <a:ext cx="2436495" cy="460375"/>
          </a:xfrm>
          <a:prstGeom prst="rect">
            <a:avLst/>
          </a:prstGeom>
          <a:noFill/>
        </p:spPr>
        <p:txBody>
          <a:bodyPr wrap="square" rtlCol="0">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1722120" y="1469390"/>
            <a:ext cx="8928735" cy="1383665"/>
          </a:xfrm>
          <a:prstGeom prst="rect">
            <a:avLst/>
          </a:prstGeom>
          <a:noFill/>
        </p:spPr>
        <p:txBody>
          <a:bodyPr wrap="square" rtlCol="0">
            <a:spAutoFit/>
          </a:bodyPr>
          <a:lstStyle/>
          <a:p>
            <a:pPr algn="l"/>
            <a:r>
              <a:rPr lang="zh-CN" altLang="en-US" sz="2400" b="1">
                <a:solidFill>
                  <a:schemeClr val="accent1"/>
                </a:solidFill>
                <a:latin typeface="微软雅黑" panose="020B0503020204020204" charset="-122"/>
                <a:ea typeface="微软雅黑" panose="020B0503020204020204" charset="-122"/>
              </a:rPr>
              <a:t>UML 2.5</a:t>
            </a:r>
          </a:p>
          <a:p>
            <a:pPr algn="l"/>
            <a:endParaRPr lang="zh-CN" altLang="en-US" sz="2000" b="1">
              <a:solidFill>
                <a:schemeClr val="accent1"/>
              </a:solidFill>
              <a:latin typeface="微软雅黑" panose="020B0503020204020204" charset="-122"/>
              <a:ea typeface="微软雅黑" panose="020B0503020204020204" charset="-122"/>
            </a:endParaRPr>
          </a:p>
          <a:p>
            <a:pPr algn="l"/>
            <a:r>
              <a:rPr lang="zh-CN" altLang="en-US" sz="2000">
                <a:solidFill>
                  <a:schemeClr val="tx2"/>
                </a:solidFill>
                <a:latin typeface="微软雅黑" panose="020B0503020204020204" charset="-122"/>
                <a:ea typeface="微软雅黑" panose="020B0503020204020204" charset="-122"/>
              </a:rPr>
              <a:t>使用下面的 UML 2.5 模板。转到文件&gt;新建&gt;类别&gt;软件和数据库，然后选择下列操作之一：</a:t>
            </a:r>
          </a:p>
        </p:txBody>
      </p:sp>
      <p:sp>
        <p:nvSpPr>
          <p:cNvPr id="5" name="椭圆 4"/>
          <p:cNvSpPr/>
          <p:nvPr/>
        </p:nvSpPr>
        <p:spPr>
          <a:xfrm>
            <a:off x="2386330"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ea typeface="仿宋" panose="02010609060101010101" charset="-122"/>
                <a:cs typeface="+mn-lt"/>
              </a:rPr>
              <a:t>UML</a:t>
            </a:r>
            <a:r>
              <a:rPr lang="zh-CN" altLang="en-US" sz="3200" b="1">
                <a:solidFill>
                  <a:schemeClr val="tx2"/>
                </a:solidFill>
                <a:ea typeface="仿宋" panose="02010609060101010101" charset="-122"/>
                <a:cs typeface="+mn-lt"/>
              </a:rPr>
              <a:t>组件</a:t>
            </a:r>
          </a:p>
        </p:txBody>
      </p:sp>
      <p:sp>
        <p:nvSpPr>
          <p:cNvPr id="6" name="椭圆 5"/>
          <p:cNvSpPr/>
          <p:nvPr/>
        </p:nvSpPr>
        <p:spPr>
          <a:xfrm>
            <a:off x="5134610"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cs typeface="+mn-lt"/>
              </a:rPr>
              <a:t>UML</a:t>
            </a:r>
            <a:r>
              <a:rPr lang="zh-CN" altLang="en-US" sz="3200" b="1">
                <a:solidFill>
                  <a:schemeClr val="tx2"/>
                </a:solidFill>
                <a:cs typeface="+mn-lt"/>
              </a:rPr>
              <a:t>通信</a:t>
            </a:r>
          </a:p>
        </p:txBody>
      </p:sp>
      <p:sp>
        <p:nvSpPr>
          <p:cNvPr id="7" name="椭圆 6"/>
          <p:cNvSpPr/>
          <p:nvPr/>
        </p:nvSpPr>
        <p:spPr>
          <a:xfrm>
            <a:off x="7874635"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cs typeface="+mn-lt"/>
              </a:rPr>
              <a:t>UML</a:t>
            </a:r>
            <a:r>
              <a:rPr lang="zh-CN" altLang="en-US" sz="3200" b="1">
                <a:solidFill>
                  <a:schemeClr val="tx2"/>
                </a:solidFill>
                <a:cs typeface="+mn-lt"/>
              </a:rPr>
              <a:t>部署</a:t>
            </a: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6" name="椭圆 5"/>
          <p:cNvSpPr/>
          <p:nvPr/>
        </p:nvSpPr>
        <p:spPr>
          <a:xfrm>
            <a:off x="835025" y="1083310"/>
            <a:ext cx="1043940" cy="986790"/>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tx2"/>
                </a:solidFill>
                <a:ea typeface="仿宋" panose="02010609060101010101" charset="-122"/>
                <a:cs typeface="+mn-lt"/>
              </a:rPr>
              <a:t>UML</a:t>
            </a:r>
            <a:r>
              <a:rPr lang="zh-CN" altLang="en-US" sz="2000" b="1">
                <a:solidFill>
                  <a:schemeClr val="tx2"/>
                </a:solidFill>
                <a:ea typeface="仿宋" panose="02010609060101010101" charset="-122"/>
                <a:cs typeface="+mn-lt"/>
              </a:rPr>
              <a:t>组件</a:t>
            </a:r>
          </a:p>
        </p:txBody>
      </p:sp>
      <p:pic>
        <p:nvPicPr>
          <p:cNvPr id="7" name="图片 6"/>
          <p:cNvPicPr>
            <a:picLocks noChangeAspect="1"/>
          </p:cNvPicPr>
          <p:nvPr/>
        </p:nvPicPr>
        <p:blipFill>
          <a:blip r:embed="rId3"/>
          <a:stretch>
            <a:fillRect/>
          </a:stretch>
        </p:blipFill>
        <p:spPr>
          <a:xfrm>
            <a:off x="2586355" y="827405"/>
            <a:ext cx="5417185" cy="2656205"/>
          </a:xfrm>
          <a:prstGeom prst="rect">
            <a:avLst/>
          </a:prstGeom>
        </p:spPr>
      </p:pic>
      <p:sp>
        <p:nvSpPr>
          <p:cNvPr id="8" name="文本框 7"/>
          <p:cNvSpPr txBox="1"/>
          <p:nvPr/>
        </p:nvSpPr>
        <p:spPr>
          <a:xfrm>
            <a:off x="835025" y="3714115"/>
            <a:ext cx="8474710" cy="2553335"/>
          </a:xfrm>
          <a:prstGeom prst="rect">
            <a:avLst/>
          </a:prstGeom>
          <a:noFill/>
        </p:spPr>
        <p:txBody>
          <a:bodyPr wrap="square" rtlCol="0" anchor="t">
            <a:spAutoFit/>
          </a:bodyPr>
          <a:lstStyle/>
          <a:p>
            <a:r>
              <a:rPr lang="en-US" altLang="zh-CN" sz="2000"/>
              <a:t>    </a:t>
            </a:r>
            <a:r>
              <a:rPr lang="zh-CN" altLang="en-US" sz="2000"/>
              <a:t>点击</a:t>
            </a:r>
            <a:r>
              <a:rPr lang="en-US" altLang="zh-CN" sz="2000"/>
              <a:t>UML</a:t>
            </a:r>
            <a:r>
              <a:rPr lang="zh-CN" altLang="en-US" sz="2000"/>
              <a:t>组件后，选择空白模板或三个初学者图表的其中一个。当你已选择所需的模板时，请单击创建。</a:t>
            </a:r>
          </a:p>
          <a:p>
            <a:r>
              <a:rPr lang="zh-CN" altLang="en-US" sz="2000"/>
              <a:t>    你会看到图表旁边的形状窗口。如果看不到它，转到</a:t>
            </a:r>
            <a:r>
              <a:rPr lang="zh-CN" altLang="en-US" sz="2000">
                <a:solidFill>
                  <a:schemeClr val="accent1"/>
                </a:solidFill>
              </a:rPr>
              <a:t>视图&gt;任务窗格</a:t>
            </a:r>
            <a:r>
              <a:rPr lang="zh-CN" altLang="en-US" sz="2000"/>
              <a:t>，并确保已</a:t>
            </a:r>
            <a:r>
              <a:rPr lang="zh-CN" altLang="en-US" sz="2000">
                <a:solidFill>
                  <a:schemeClr val="accent1"/>
                </a:solidFill>
              </a:rPr>
              <a:t>选中了形状</a:t>
            </a:r>
            <a:r>
              <a:rPr lang="zh-CN" altLang="en-US" sz="2000"/>
              <a:t>。如果仍然看不到它，单击</a:t>
            </a:r>
            <a:r>
              <a:rPr lang="zh-CN" altLang="en-US" sz="2000">
                <a:solidFill>
                  <a:schemeClr val="accent1"/>
                </a:solidFill>
              </a:rPr>
              <a:t>展开形状窗口</a:t>
            </a:r>
            <a:r>
              <a:rPr lang="zh-CN" altLang="en-US" sz="2000"/>
              <a:t>按钮     左侧。</a:t>
            </a:r>
          </a:p>
          <a:p>
            <a:r>
              <a:rPr lang="zh-CN" altLang="en-US" sz="2000"/>
              <a:t>    在</a:t>
            </a:r>
            <a:r>
              <a:rPr lang="zh-CN" altLang="en-US" sz="2000">
                <a:solidFill>
                  <a:schemeClr val="accent1"/>
                </a:solidFill>
              </a:rPr>
              <a:t>视图</a:t>
            </a:r>
            <a:r>
              <a:rPr lang="zh-CN" altLang="en-US" sz="2000"/>
              <a:t>选项卡上，确保选中</a:t>
            </a:r>
            <a:r>
              <a:rPr lang="zh-CN" altLang="en-US" sz="2000">
                <a:solidFill>
                  <a:schemeClr val="accent1"/>
                </a:solidFill>
              </a:rPr>
              <a:t>连接点</a:t>
            </a:r>
            <a:r>
              <a:rPr lang="zh-CN" altLang="en-US" sz="2000"/>
              <a:t>旁边的复选框。这将启动连接形状时，将显示点的连接。</a:t>
            </a:r>
          </a:p>
          <a:p>
            <a:r>
              <a:rPr lang="zh-CN" altLang="en-US" sz="2000"/>
              <a:t>    现在，拖动要从</a:t>
            </a:r>
            <a:r>
              <a:rPr lang="zh-CN" altLang="en-US" sz="2000">
                <a:solidFill>
                  <a:schemeClr val="accent1"/>
                </a:solidFill>
              </a:rPr>
              <a:t>形状</a:t>
            </a:r>
            <a:r>
              <a:rPr lang="zh-CN" altLang="en-US" sz="2000"/>
              <a:t>窗口图到页面中包含的形状。若要重命名文本标签，请双击标签。</a:t>
            </a:r>
          </a:p>
        </p:txBody>
      </p:sp>
      <p:pic>
        <p:nvPicPr>
          <p:cNvPr id="9" name="图片 8"/>
          <p:cNvPicPr>
            <a:picLocks noChangeAspect="1"/>
          </p:cNvPicPr>
          <p:nvPr/>
        </p:nvPicPr>
        <p:blipFill>
          <a:blip r:embed="rId4"/>
          <a:stretch>
            <a:fillRect/>
          </a:stretch>
        </p:blipFill>
        <p:spPr>
          <a:xfrm>
            <a:off x="6061710" y="3387090"/>
            <a:ext cx="68580" cy="83820"/>
          </a:xfrm>
          <a:prstGeom prst="rect">
            <a:avLst/>
          </a:prstGeom>
        </p:spPr>
      </p:pic>
      <p:pic>
        <p:nvPicPr>
          <p:cNvPr id="10" name="图片 9"/>
          <p:cNvPicPr>
            <a:picLocks noChangeAspect="1"/>
          </p:cNvPicPr>
          <p:nvPr/>
        </p:nvPicPr>
        <p:blipFill>
          <a:blip r:embed="rId4"/>
          <a:stretch>
            <a:fillRect/>
          </a:stretch>
        </p:blipFill>
        <p:spPr>
          <a:xfrm>
            <a:off x="8067675" y="4648200"/>
            <a:ext cx="223520" cy="273050"/>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973455" y="1010285"/>
            <a:ext cx="1816100" cy="583565"/>
          </a:xfrm>
          <a:prstGeom prst="rect">
            <a:avLst/>
          </a:prstGeom>
          <a:noFill/>
        </p:spPr>
        <p:txBody>
          <a:bodyPr wrap="none" rtlCol="0">
            <a:spAutoFit/>
          </a:bodyPr>
          <a:lstStyle/>
          <a:p>
            <a:r>
              <a:rPr lang="zh-CN" altLang="en-US" sz="3200" b="1">
                <a:solidFill>
                  <a:schemeClr val="accent1"/>
                </a:solidFill>
              </a:rPr>
              <a:t>组件形状</a:t>
            </a:r>
          </a:p>
        </p:txBody>
      </p:sp>
      <p:sp>
        <p:nvSpPr>
          <p:cNvPr id="6" name="文本框 5"/>
          <p:cNvSpPr txBox="1"/>
          <p:nvPr/>
        </p:nvSpPr>
        <p:spPr>
          <a:xfrm>
            <a:off x="973455" y="1593850"/>
            <a:ext cx="5310505" cy="922020"/>
          </a:xfrm>
          <a:prstGeom prst="rect">
            <a:avLst/>
          </a:prstGeom>
          <a:noFill/>
        </p:spPr>
        <p:txBody>
          <a:bodyPr wrap="square" rtlCol="0" anchor="t">
            <a:spAutoFit/>
          </a:bodyPr>
          <a:lstStyle/>
          <a:p>
            <a:r>
              <a:rPr lang="zh-CN" altLang="en-US" b="1">
                <a:solidFill>
                  <a:schemeClr val="accent1"/>
                </a:solidFill>
              </a:rPr>
              <a:t>使用时间</a:t>
            </a:r>
            <a:endParaRPr lang="zh-CN" altLang="en-US"/>
          </a:p>
          <a:p>
            <a:r>
              <a:rPr lang="zh-CN" altLang="en-US"/>
              <a:t>在你的系统或应用程序，每个功能单元使用组件形状。</a:t>
            </a:r>
          </a:p>
        </p:txBody>
      </p:sp>
      <p:sp>
        <p:nvSpPr>
          <p:cNvPr id="7" name="文本框 6"/>
          <p:cNvSpPr txBox="1"/>
          <p:nvPr/>
        </p:nvSpPr>
        <p:spPr>
          <a:xfrm>
            <a:off x="973455" y="2589530"/>
            <a:ext cx="5154930" cy="645160"/>
          </a:xfrm>
          <a:prstGeom prst="rect">
            <a:avLst/>
          </a:prstGeom>
          <a:noFill/>
        </p:spPr>
        <p:txBody>
          <a:bodyPr wrap="square" rtlCol="0" anchor="t">
            <a:spAutoFit/>
          </a:bodyPr>
          <a:lstStyle/>
          <a:p>
            <a:r>
              <a:rPr lang="zh-CN" altLang="en-US" b="1">
                <a:solidFill>
                  <a:schemeClr val="accent1"/>
                </a:solidFill>
              </a:rPr>
              <a:t>显示或隐藏构造型</a:t>
            </a:r>
            <a:endParaRPr lang="zh-CN" altLang="en-US"/>
          </a:p>
          <a:p>
            <a:r>
              <a:rPr lang="zh-CN" altLang="en-US"/>
              <a:t>右键单击要显示或隐藏构造型标签的形状。</a:t>
            </a:r>
          </a:p>
        </p:txBody>
      </p:sp>
      <p:sp>
        <p:nvSpPr>
          <p:cNvPr id="8" name="文本框 7"/>
          <p:cNvSpPr txBox="1"/>
          <p:nvPr/>
        </p:nvSpPr>
        <p:spPr>
          <a:xfrm>
            <a:off x="973455" y="3585845"/>
            <a:ext cx="5154295" cy="1753235"/>
          </a:xfrm>
          <a:prstGeom prst="rect">
            <a:avLst/>
          </a:prstGeom>
          <a:noFill/>
        </p:spPr>
        <p:txBody>
          <a:bodyPr wrap="square" rtlCol="0" anchor="t">
            <a:spAutoFit/>
          </a:bodyPr>
          <a:lstStyle/>
          <a:p>
            <a:r>
              <a:rPr lang="zh-CN" altLang="en-US" b="1">
                <a:solidFill>
                  <a:schemeClr val="accent1"/>
                </a:solidFill>
              </a:rPr>
              <a:t>子系统</a:t>
            </a:r>
            <a:endParaRPr lang="zh-CN" altLang="en-US"/>
          </a:p>
          <a:p>
            <a:r>
              <a:rPr lang="zh-CN" altLang="en-US"/>
              <a:t>你可以使用作为子系统形状包含其他组件的组件形状。只需调整其大小以越多，并放在其上方的其他组件。当你看到绿色的突出显示时，请松开。从较大的形状上的该点将充当容器，，然后将随其一起移动形状较小。</a:t>
            </a:r>
          </a:p>
        </p:txBody>
      </p:sp>
      <p:pic>
        <p:nvPicPr>
          <p:cNvPr id="9" name="图片 8"/>
          <p:cNvPicPr>
            <a:picLocks noChangeAspect="1"/>
          </p:cNvPicPr>
          <p:nvPr/>
        </p:nvPicPr>
        <p:blipFill>
          <a:blip r:embed="rId3"/>
          <a:stretch>
            <a:fillRect/>
          </a:stretch>
        </p:blipFill>
        <p:spPr>
          <a:xfrm>
            <a:off x="6569075" y="1502410"/>
            <a:ext cx="3314700" cy="1013460"/>
          </a:xfrm>
          <a:prstGeom prst="rect">
            <a:avLst/>
          </a:prstGeom>
        </p:spPr>
      </p:pic>
      <p:pic>
        <p:nvPicPr>
          <p:cNvPr id="10" name="图片 9"/>
          <p:cNvPicPr>
            <a:picLocks noChangeAspect="1"/>
          </p:cNvPicPr>
          <p:nvPr/>
        </p:nvPicPr>
        <p:blipFill>
          <a:blip r:embed="rId4"/>
          <a:stretch>
            <a:fillRect/>
          </a:stretch>
        </p:blipFill>
        <p:spPr>
          <a:xfrm>
            <a:off x="6569075" y="2589530"/>
            <a:ext cx="3314700" cy="1234440"/>
          </a:xfrm>
          <a:prstGeom prst="rect">
            <a:avLst/>
          </a:prstGeom>
        </p:spPr>
      </p:pic>
      <p:pic>
        <p:nvPicPr>
          <p:cNvPr id="11" name="图片 10"/>
          <p:cNvPicPr>
            <a:picLocks noChangeAspect="1"/>
          </p:cNvPicPr>
          <p:nvPr/>
        </p:nvPicPr>
        <p:blipFill>
          <a:blip r:embed="rId5"/>
          <a:stretch>
            <a:fillRect/>
          </a:stretch>
        </p:blipFill>
        <p:spPr>
          <a:xfrm>
            <a:off x="6569075" y="3945255"/>
            <a:ext cx="3314700" cy="1844040"/>
          </a:xfrm>
          <a:prstGeom prst="rect">
            <a:avLst/>
          </a:prstGeom>
        </p:spPr>
      </p:pic>
      <p:sp>
        <p:nvSpPr>
          <p:cNvPr id="12" name="文本框 11"/>
          <p:cNvSpPr txBox="1"/>
          <p:nvPr/>
        </p:nvSpPr>
        <p:spPr>
          <a:xfrm>
            <a:off x="1175385" y="5789295"/>
            <a:ext cx="7978140" cy="706755"/>
          </a:xfrm>
          <a:prstGeom prst="rect">
            <a:avLst/>
          </a:prstGeom>
          <a:noFill/>
        </p:spPr>
        <p:txBody>
          <a:bodyPr wrap="square" rtlCol="0" anchor="t">
            <a:spAutoFit/>
          </a:bodyPr>
          <a:lstStyle/>
          <a:p>
            <a:r>
              <a:rPr lang="zh-CN" altLang="en-US" sz="2000" b="1"/>
              <a:t>提示</a:t>
            </a:r>
            <a:r>
              <a:rPr lang="zh-CN" altLang="en-US" sz="2000"/>
              <a:t>: 如果一个组件消失后将其拖动到另一个组件的顶部，然后将其置于顶层通过按 CTRL + SHIFT + F。</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973455" y="852805"/>
            <a:ext cx="1612900" cy="521970"/>
          </a:xfrm>
          <a:prstGeom prst="rect">
            <a:avLst/>
          </a:prstGeom>
          <a:noFill/>
        </p:spPr>
        <p:txBody>
          <a:bodyPr wrap="none" rtlCol="0">
            <a:spAutoFit/>
          </a:bodyPr>
          <a:lstStyle/>
          <a:p>
            <a:r>
              <a:rPr lang="zh-CN" altLang="en-US" sz="2800" b="1">
                <a:solidFill>
                  <a:schemeClr val="accent1"/>
                </a:solidFill>
              </a:rPr>
              <a:t>接口形状</a:t>
            </a:r>
          </a:p>
        </p:txBody>
      </p:sp>
      <p:pic>
        <p:nvPicPr>
          <p:cNvPr id="6" name="图片 5"/>
          <p:cNvPicPr>
            <a:picLocks noChangeAspect="1"/>
          </p:cNvPicPr>
          <p:nvPr/>
        </p:nvPicPr>
        <p:blipFill>
          <a:blip r:embed="rId3"/>
          <a:stretch>
            <a:fillRect/>
          </a:stretch>
        </p:blipFill>
        <p:spPr>
          <a:xfrm>
            <a:off x="973455" y="1912620"/>
            <a:ext cx="3314700" cy="784860"/>
          </a:xfrm>
          <a:prstGeom prst="rect">
            <a:avLst/>
          </a:prstGeom>
        </p:spPr>
      </p:pic>
      <p:pic>
        <p:nvPicPr>
          <p:cNvPr id="7" name="图片 6"/>
          <p:cNvPicPr>
            <a:picLocks noChangeAspect="1"/>
          </p:cNvPicPr>
          <p:nvPr/>
        </p:nvPicPr>
        <p:blipFill>
          <a:blip r:embed="rId4"/>
          <a:stretch>
            <a:fillRect/>
          </a:stretch>
        </p:blipFill>
        <p:spPr>
          <a:xfrm>
            <a:off x="4438650" y="852805"/>
            <a:ext cx="3314700" cy="800100"/>
          </a:xfrm>
          <a:prstGeom prst="rect">
            <a:avLst/>
          </a:prstGeom>
        </p:spPr>
      </p:pic>
      <p:pic>
        <p:nvPicPr>
          <p:cNvPr id="8" name="图片 7"/>
          <p:cNvPicPr>
            <a:picLocks noChangeAspect="1"/>
          </p:cNvPicPr>
          <p:nvPr/>
        </p:nvPicPr>
        <p:blipFill>
          <a:blip r:embed="rId5"/>
          <a:stretch>
            <a:fillRect/>
          </a:stretch>
        </p:blipFill>
        <p:spPr>
          <a:xfrm>
            <a:off x="4438650" y="2225040"/>
            <a:ext cx="3314700" cy="815340"/>
          </a:xfrm>
          <a:prstGeom prst="rect">
            <a:avLst/>
          </a:prstGeom>
        </p:spPr>
      </p:pic>
      <p:pic>
        <p:nvPicPr>
          <p:cNvPr id="9" name="图片 8"/>
          <p:cNvPicPr>
            <a:picLocks noChangeAspect="1"/>
          </p:cNvPicPr>
          <p:nvPr/>
        </p:nvPicPr>
        <p:blipFill>
          <a:blip r:embed="rId6"/>
          <a:stretch>
            <a:fillRect/>
          </a:stretch>
        </p:blipFill>
        <p:spPr>
          <a:xfrm>
            <a:off x="4438650" y="3610610"/>
            <a:ext cx="3314700" cy="815340"/>
          </a:xfrm>
          <a:prstGeom prst="rect">
            <a:avLst/>
          </a:prstGeom>
        </p:spPr>
      </p:pic>
      <p:pic>
        <p:nvPicPr>
          <p:cNvPr id="10" name="图片 9"/>
          <p:cNvPicPr>
            <a:picLocks noChangeAspect="1"/>
          </p:cNvPicPr>
          <p:nvPr/>
        </p:nvPicPr>
        <p:blipFill>
          <a:blip r:embed="rId7"/>
          <a:stretch>
            <a:fillRect/>
          </a:stretch>
        </p:blipFill>
        <p:spPr>
          <a:xfrm>
            <a:off x="4438650" y="4996815"/>
            <a:ext cx="3314700" cy="815340"/>
          </a:xfrm>
          <a:prstGeom prst="rect">
            <a:avLst/>
          </a:prstGeom>
        </p:spPr>
      </p:pic>
      <p:sp>
        <p:nvSpPr>
          <p:cNvPr id="11" name="文本框 10"/>
          <p:cNvSpPr txBox="1"/>
          <p:nvPr/>
        </p:nvSpPr>
        <p:spPr>
          <a:xfrm>
            <a:off x="973455" y="2849880"/>
            <a:ext cx="3314700" cy="2676525"/>
          </a:xfrm>
          <a:prstGeom prst="rect">
            <a:avLst/>
          </a:prstGeom>
          <a:noFill/>
        </p:spPr>
        <p:txBody>
          <a:bodyPr wrap="square" rtlCol="0" anchor="t">
            <a:spAutoFit/>
          </a:bodyPr>
          <a:lstStyle/>
          <a:p>
            <a:r>
              <a:rPr lang="zh-CN" altLang="en-US" sz="2400">
                <a:solidFill>
                  <a:schemeClr val="accent1"/>
                </a:solidFill>
              </a:rPr>
              <a:t>使用</a:t>
            </a:r>
            <a:endParaRPr lang="zh-CN" altLang="en-US" sz="2400"/>
          </a:p>
          <a:p>
            <a:r>
              <a:rPr lang="en-US" altLang="zh-CN" sz="2400"/>
              <a:t>1</a:t>
            </a:r>
            <a:r>
              <a:rPr lang="zh-CN" altLang="en-US" sz="2400"/>
              <a:t>、如果要将指定的类/接口实现，使用</a:t>
            </a:r>
            <a:r>
              <a:rPr lang="zh-CN" altLang="en-US" sz="2400">
                <a:solidFill>
                  <a:schemeClr val="accent1"/>
                </a:solidFill>
              </a:rPr>
              <a:t>提供接口</a:t>
            </a:r>
            <a:r>
              <a:rPr lang="zh-CN" altLang="en-US" sz="2400"/>
              <a:t>形状。</a:t>
            </a:r>
          </a:p>
          <a:p>
            <a:r>
              <a:rPr lang="en-US" altLang="zh-CN" sz="2400"/>
              <a:t>2</a:t>
            </a:r>
            <a:r>
              <a:rPr lang="zh-CN" altLang="en-US" sz="2400"/>
              <a:t>、当你想要对类/接口指定依赖项，使用</a:t>
            </a:r>
            <a:r>
              <a:rPr lang="zh-CN" altLang="en-US" sz="2400">
                <a:solidFill>
                  <a:schemeClr val="accent1"/>
                </a:solidFill>
              </a:rPr>
              <a:t>所需的接口。</a:t>
            </a:r>
          </a:p>
        </p:txBody>
      </p:sp>
      <p:cxnSp>
        <p:nvCxnSpPr>
          <p:cNvPr id="13" name="直接连接符 12"/>
          <p:cNvCxnSpPr/>
          <p:nvPr/>
        </p:nvCxnSpPr>
        <p:spPr>
          <a:xfrm>
            <a:off x="4352925" y="338455"/>
            <a:ext cx="0" cy="619379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 135"/>
          <p:cNvSpPr/>
          <p:nvPr/>
        </p:nvSpPr>
        <p:spPr>
          <a:xfrm>
            <a:off x="7755255" y="122745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35"/>
          <p:cNvSpPr/>
          <p:nvPr/>
        </p:nvSpPr>
        <p:spPr>
          <a:xfrm>
            <a:off x="7755255" y="2594610"/>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35"/>
          <p:cNvSpPr/>
          <p:nvPr/>
        </p:nvSpPr>
        <p:spPr>
          <a:xfrm>
            <a:off x="7755255" y="398081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135"/>
          <p:cNvSpPr/>
          <p:nvPr/>
        </p:nvSpPr>
        <p:spPr>
          <a:xfrm>
            <a:off x="7755255" y="536638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8241030" y="159385"/>
            <a:ext cx="3924935" cy="1753235"/>
          </a:xfrm>
          <a:prstGeom prst="rect">
            <a:avLst/>
          </a:prstGeom>
          <a:noFill/>
        </p:spPr>
        <p:txBody>
          <a:bodyPr wrap="square" rtlCol="0" anchor="t">
            <a:spAutoFit/>
          </a:bodyPr>
          <a:lstStyle/>
          <a:p>
            <a:endParaRPr lang="zh-CN" altLang="en-US"/>
          </a:p>
          <a:p>
            <a:r>
              <a:rPr lang="zh-CN" altLang="en-US"/>
              <a:t>步骤 1</a:t>
            </a:r>
          </a:p>
          <a:p>
            <a:r>
              <a:rPr lang="zh-CN" altLang="en-US"/>
              <a:t>    将提供的接口形状拖到页上，并与连接点的端口方块对齐。您知道当您看到该连接点四周绿色的突出显示时，它已连接</a:t>
            </a:r>
          </a:p>
        </p:txBody>
      </p:sp>
      <p:sp>
        <p:nvSpPr>
          <p:cNvPr id="18" name="文本框 17"/>
          <p:cNvSpPr txBox="1"/>
          <p:nvPr/>
        </p:nvSpPr>
        <p:spPr>
          <a:xfrm>
            <a:off x="8241030" y="2047875"/>
            <a:ext cx="3924935" cy="1476375"/>
          </a:xfrm>
          <a:prstGeom prst="rect">
            <a:avLst/>
          </a:prstGeom>
          <a:noFill/>
        </p:spPr>
        <p:txBody>
          <a:bodyPr wrap="square" rtlCol="0" anchor="t">
            <a:spAutoFit/>
          </a:bodyPr>
          <a:lstStyle/>
          <a:p>
            <a:r>
              <a:rPr lang="zh-CN" altLang="en-US"/>
              <a:t>步骤 2</a:t>
            </a:r>
          </a:p>
          <a:p>
            <a:r>
              <a:rPr lang="zh-CN" altLang="en-US"/>
              <a:t>将所需的接口形状拖到页上，并与连接点的端口方块对齐。您知道当您看到该连接点四周绿色的突出显示时，它已连接。</a:t>
            </a:r>
          </a:p>
        </p:txBody>
      </p:sp>
      <p:sp>
        <p:nvSpPr>
          <p:cNvPr id="19" name="文本框 18"/>
          <p:cNvSpPr txBox="1"/>
          <p:nvPr/>
        </p:nvSpPr>
        <p:spPr>
          <a:xfrm>
            <a:off x="8241030" y="3356610"/>
            <a:ext cx="3924935" cy="1476375"/>
          </a:xfrm>
          <a:prstGeom prst="rect">
            <a:avLst/>
          </a:prstGeom>
          <a:noFill/>
        </p:spPr>
        <p:txBody>
          <a:bodyPr wrap="square" rtlCol="0" anchor="t">
            <a:spAutoFit/>
          </a:bodyPr>
          <a:lstStyle/>
          <a:p>
            <a:endParaRPr lang="zh-CN" altLang="en-US"/>
          </a:p>
          <a:p>
            <a:r>
              <a:rPr lang="zh-CN" altLang="en-US"/>
              <a:t>步骤 3</a:t>
            </a:r>
          </a:p>
          <a:p>
            <a:r>
              <a:rPr lang="zh-CN" altLang="en-US"/>
              <a:t>要连接两项提供和所需界面在一起，首先选择所需的接口形状。然后查找黄色控点。</a:t>
            </a:r>
          </a:p>
        </p:txBody>
      </p:sp>
      <p:sp>
        <p:nvSpPr>
          <p:cNvPr id="20" name="文本框 19"/>
          <p:cNvSpPr txBox="1"/>
          <p:nvPr/>
        </p:nvSpPr>
        <p:spPr>
          <a:xfrm>
            <a:off x="8241030" y="4996815"/>
            <a:ext cx="2540000" cy="922020"/>
          </a:xfrm>
          <a:prstGeom prst="rect">
            <a:avLst/>
          </a:prstGeom>
          <a:noFill/>
        </p:spPr>
        <p:txBody>
          <a:bodyPr wrap="square" rtlCol="0" anchor="t">
            <a:spAutoFit/>
          </a:bodyPr>
          <a:lstStyle/>
          <a:p>
            <a:r>
              <a:rPr lang="zh-CN" altLang="en-US"/>
              <a:t>步骤 4</a:t>
            </a:r>
          </a:p>
          <a:p>
            <a:r>
              <a:rPr lang="zh-CN" altLang="en-US"/>
              <a:t>拖动黄色控点连接和提供界面</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21353"/>
            <a:ext cx="2541613" cy="2217292"/>
          </a:xfrm>
          <a:prstGeom prst="rect">
            <a:avLst/>
          </a:prstGeom>
        </p:spPr>
      </p:pic>
      <p:sp>
        <p:nvSpPr>
          <p:cNvPr id="2" name="文本框 1"/>
          <p:cNvSpPr txBox="1"/>
          <p:nvPr/>
        </p:nvSpPr>
        <p:spPr>
          <a:xfrm>
            <a:off x="653415" y="3930650"/>
            <a:ext cx="9645650" cy="2306955"/>
          </a:xfrm>
          <a:prstGeom prst="rect">
            <a:avLst/>
          </a:prstGeom>
          <a:noFill/>
        </p:spPr>
        <p:txBody>
          <a:bodyPr wrap="square" rtlCol="0" anchor="t">
            <a:spAutoFit/>
          </a:bodyPr>
          <a:lstStyle/>
          <a:p>
            <a:r>
              <a:rPr lang="en-US" altLang="zh-CN"/>
              <a:t>  </a:t>
            </a:r>
            <a:r>
              <a:rPr lang="en-US" altLang="zh-CN" sz="2400"/>
              <a:t>  </a:t>
            </a:r>
            <a:r>
              <a:rPr lang="zh-CN" altLang="en-US" sz="2400"/>
              <a:t>选择空白模板或三个初学者图表的其中一个。如果你想要的方式</a:t>
            </a:r>
            <a:r>
              <a:rPr lang="zh-CN" altLang="en-US" sz="2400">
                <a:solidFill>
                  <a:schemeClr val="accent1"/>
                </a:solidFill>
              </a:rPr>
              <a:t>显示生命线之间的交互表示生命线的协作</a:t>
            </a:r>
            <a:r>
              <a:rPr lang="zh-CN" altLang="en-US" sz="2400"/>
              <a:t>，请务必在的左下角中选择初</a:t>
            </a:r>
            <a:r>
              <a:rPr lang="zh-CN" altLang="en-US" sz="2400">
                <a:solidFill>
                  <a:schemeClr val="accent1"/>
                </a:solidFill>
              </a:rPr>
              <a:t>学者图表</a:t>
            </a:r>
            <a:r>
              <a:rPr lang="zh-CN" altLang="en-US" sz="2400"/>
              <a:t>。</a:t>
            </a:r>
          </a:p>
          <a:p>
            <a:r>
              <a:rPr lang="zh-CN" altLang="en-US" sz="2400"/>
              <a:t>    单击</a:t>
            </a:r>
            <a:r>
              <a:rPr lang="zh-CN" altLang="en-US" sz="2400">
                <a:solidFill>
                  <a:schemeClr val="accent1"/>
                </a:solidFill>
              </a:rPr>
              <a:t>“创建”</a:t>
            </a:r>
            <a:r>
              <a:rPr lang="zh-CN" altLang="en-US" sz="2400"/>
              <a:t>。</a:t>
            </a:r>
          </a:p>
          <a:p>
            <a:r>
              <a:rPr lang="zh-CN" altLang="en-US" sz="2400"/>
              <a:t>    你会看到图表旁边的形状窗口。</a:t>
            </a:r>
          </a:p>
          <a:p>
            <a:endParaRPr lang="zh-CN" altLang="en-US" sz="2400"/>
          </a:p>
        </p:txBody>
      </p:sp>
      <p:pic>
        <p:nvPicPr>
          <p:cNvPr id="3" name="图片 2"/>
          <p:cNvPicPr>
            <a:picLocks noChangeAspect="1"/>
          </p:cNvPicPr>
          <p:nvPr/>
        </p:nvPicPr>
        <p:blipFill>
          <a:blip r:embed="rId3"/>
          <a:stretch>
            <a:fillRect/>
          </a:stretch>
        </p:blipFill>
        <p:spPr>
          <a:xfrm>
            <a:off x="2850515" y="572770"/>
            <a:ext cx="6788785" cy="321119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7" name="椭圆 6"/>
          <p:cNvSpPr/>
          <p:nvPr/>
        </p:nvSpPr>
        <p:spPr>
          <a:xfrm>
            <a:off x="963930" y="1187450"/>
            <a:ext cx="940435" cy="94043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2"/>
                </a:solidFill>
                <a:cs typeface="+mn-lt"/>
              </a:rPr>
              <a:t>UML</a:t>
            </a:r>
            <a:r>
              <a:rPr lang="zh-CN" altLang="en-US" b="1">
                <a:solidFill>
                  <a:schemeClr val="tx2"/>
                </a:solidFill>
                <a:cs typeface="+mn-lt"/>
              </a:rPr>
              <a:t>通信</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3" name="图片 2"/>
          <p:cNvPicPr>
            <a:picLocks noChangeAspect="1"/>
          </p:cNvPicPr>
          <p:nvPr/>
        </p:nvPicPr>
        <p:blipFill>
          <a:blip r:embed="rId2"/>
          <a:stretch>
            <a:fillRect/>
          </a:stretch>
        </p:blipFill>
        <p:spPr>
          <a:xfrm>
            <a:off x="5824220" y="2279015"/>
            <a:ext cx="4782185" cy="1616075"/>
          </a:xfrm>
          <a:prstGeom prst="rect">
            <a:avLst/>
          </a:prstGeom>
        </p:spPr>
      </p:pic>
      <p:sp>
        <p:nvSpPr>
          <p:cNvPr id="5" name="文本框 4"/>
          <p:cNvSpPr txBox="1"/>
          <p:nvPr/>
        </p:nvSpPr>
        <p:spPr>
          <a:xfrm>
            <a:off x="1278890" y="1795145"/>
            <a:ext cx="4050030" cy="3415030"/>
          </a:xfrm>
          <a:prstGeom prst="rect">
            <a:avLst/>
          </a:prstGeom>
          <a:noFill/>
        </p:spPr>
        <p:txBody>
          <a:bodyPr wrap="square" rtlCol="0" anchor="t">
            <a:spAutoFit/>
          </a:bodyPr>
          <a:lstStyle/>
          <a:p>
            <a:r>
              <a:rPr lang="zh-CN" altLang="en-US" sz="2400">
                <a:solidFill>
                  <a:schemeClr val="accent1"/>
                </a:solidFill>
              </a:rPr>
              <a:t>使用</a:t>
            </a:r>
            <a:endParaRPr lang="zh-CN" altLang="en-US" sz="2400"/>
          </a:p>
          <a:p>
            <a:endParaRPr lang="zh-CN" altLang="en-US" sz="2400"/>
          </a:p>
          <a:p>
            <a:r>
              <a:rPr lang="en-US" altLang="zh-CN" sz="2400"/>
              <a:t>1</a:t>
            </a:r>
            <a:r>
              <a:rPr lang="zh-CN" altLang="en-US" sz="2400"/>
              <a:t>、将</a:t>
            </a:r>
            <a:r>
              <a:rPr lang="zh-CN" altLang="en-US" sz="2400">
                <a:solidFill>
                  <a:schemeClr val="accent1"/>
                </a:solidFill>
              </a:rPr>
              <a:t>参与者</a:t>
            </a:r>
            <a:r>
              <a:rPr lang="zh-CN" altLang="en-US" sz="2400"/>
              <a:t>形状拖动到页面后，以代表用户或外部系统的角色。</a:t>
            </a:r>
          </a:p>
          <a:p>
            <a:endParaRPr lang="zh-CN" altLang="en-US" sz="2400"/>
          </a:p>
          <a:p>
            <a:r>
              <a:rPr lang="en-US" altLang="zh-CN" sz="2400"/>
              <a:t>2</a:t>
            </a:r>
            <a:r>
              <a:rPr lang="zh-CN" altLang="en-US" sz="2400"/>
              <a:t>、将</a:t>
            </a:r>
            <a:r>
              <a:rPr lang="zh-CN" altLang="en-US" sz="2400">
                <a:solidFill>
                  <a:schemeClr val="accent1"/>
                </a:solidFill>
              </a:rPr>
              <a:t>生命线</a:t>
            </a:r>
            <a:r>
              <a:rPr lang="zh-CN" altLang="en-US" sz="2400"/>
              <a:t>形状拖动到每个表示的单个参与者的命名元素的页面。</a:t>
            </a:r>
          </a:p>
        </p:txBody>
      </p:sp>
      <p:sp>
        <p:nvSpPr>
          <p:cNvPr id="6" name="文本框 5"/>
          <p:cNvSpPr txBox="1"/>
          <p:nvPr/>
        </p:nvSpPr>
        <p:spPr>
          <a:xfrm>
            <a:off x="1102360" y="1151255"/>
            <a:ext cx="3400425" cy="521970"/>
          </a:xfrm>
          <a:prstGeom prst="rect">
            <a:avLst/>
          </a:prstGeom>
          <a:noFill/>
        </p:spPr>
        <p:txBody>
          <a:bodyPr wrap="none" rtlCol="0">
            <a:spAutoFit/>
          </a:bodyPr>
          <a:lstStyle/>
          <a:p>
            <a:r>
              <a:rPr lang="zh-CN" altLang="en-US" sz="2800" b="1">
                <a:solidFill>
                  <a:schemeClr val="accent1"/>
                </a:solidFill>
              </a:rPr>
              <a:t>参与者和生命线形状</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656840" y="1786255"/>
            <a:ext cx="78930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剪去对角的矩形 3"/>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3624580" y="1786255"/>
            <a:ext cx="543877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09545" y="1889125"/>
            <a:ext cx="621030" cy="521970"/>
          </a:xfrm>
          <a:prstGeom prst="rect">
            <a:avLst/>
          </a:prstGeom>
          <a:no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01</a:t>
            </a:r>
          </a:p>
        </p:txBody>
      </p:sp>
      <p:sp>
        <p:nvSpPr>
          <p:cNvPr id="10" name="文本框 9"/>
          <p:cNvSpPr txBox="1"/>
          <p:nvPr/>
        </p:nvSpPr>
        <p:spPr>
          <a:xfrm>
            <a:off x="3844290" y="1889125"/>
            <a:ext cx="2074545" cy="521970"/>
          </a:xfrm>
          <a:prstGeom prst="rect">
            <a:avLst/>
          </a:prstGeom>
          <a:noFill/>
        </p:spPr>
        <p:txBody>
          <a:bodyPr wrap="none" rtlCol="0">
            <a:spAutoFit/>
          </a:bodyPr>
          <a:lstStyle/>
          <a:p>
            <a:pPr algn="l"/>
            <a:r>
              <a:rPr lang="en-US" altLang="zh-CN" sz="2800" b="1" dirty="0" err="1">
                <a:solidFill>
                  <a:schemeClr val="bg1"/>
                </a:solidFill>
                <a:latin typeface="微软雅黑" panose="020B0503020204020204" charset="-122"/>
                <a:ea typeface="微软雅黑" panose="020B0503020204020204" charset="-122"/>
              </a:rPr>
              <a:t>visio</a:t>
            </a:r>
            <a:r>
              <a:rPr lang="zh-CN" altLang="en-US" sz="2800" b="1" dirty="0">
                <a:solidFill>
                  <a:schemeClr val="bg1"/>
                </a:solidFill>
                <a:latin typeface="微软雅黑" panose="020B0503020204020204" charset="-122"/>
                <a:ea typeface="微软雅黑" panose="020B0503020204020204" charset="-122"/>
              </a:rPr>
              <a:t>的简介</a:t>
            </a:r>
          </a:p>
        </p:txBody>
      </p:sp>
      <p:sp>
        <p:nvSpPr>
          <p:cNvPr id="11" name="文本框 10"/>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2" name="文本框 11"/>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3" name="文本框 12"/>
          <p:cNvSpPr txBox="1"/>
          <p:nvPr/>
        </p:nvSpPr>
        <p:spPr>
          <a:xfrm>
            <a:off x="3844290" y="2982595"/>
            <a:ext cx="3141345" cy="521970"/>
          </a:xfrm>
          <a:prstGeom prst="rect">
            <a:avLst/>
          </a:prstGeom>
          <a:noFill/>
        </p:spPr>
        <p:txBody>
          <a:bodyPr wrap="none" rtlCol="0">
            <a:spAutoFit/>
          </a:bodyPr>
          <a:lstStyle/>
          <a:p>
            <a:pPr algn="l"/>
            <a:r>
              <a:rPr lang="en-US" altLang="zh-CN" sz="2800" b="1" dirty="0" err="1">
                <a:solidFill>
                  <a:schemeClr val="bg1"/>
                </a:solidFill>
                <a:latin typeface="微软雅黑" panose="020B0503020204020204" charset="-122"/>
                <a:ea typeface="微软雅黑" panose="020B0503020204020204" charset="-122"/>
              </a:rPr>
              <a:t>visio</a:t>
            </a:r>
            <a:r>
              <a:rPr lang="zh-CN" altLang="en-US" sz="2800" b="1" dirty="0">
                <a:solidFill>
                  <a:schemeClr val="bg1"/>
                </a:solidFill>
                <a:latin typeface="微软雅黑" panose="020B0503020204020204" charset="-122"/>
                <a:ea typeface="微软雅黑" panose="020B0503020204020204" charset="-122"/>
              </a:rPr>
              <a:t>的配置和安装</a:t>
            </a:r>
          </a:p>
        </p:txBody>
      </p:sp>
      <p:sp>
        <p:nvSpPr>
          <p:cNvPr id="14" name="文本框 13"/>
          <p:cNvSpPr txBox="1"/>
          <p:nvPr/>
        </p:nvSpPr>
        <p:spPr>
          <a:xfrm>
            <a:off x="3844290" y="4045585"/>
            <a:ext cx="2430145" cy="521970"/>
          </a:xfrm>
          <a:prstGeom prst="rect">
            <a:avLst/>
          </a:prstGeom>
          <a:noFill/>
        </p:spPr>
        <p:txBody>
          <a:bodyPr wrap="none" rtlCol="0">
            <a:spAutoFit/>
          </a:bodyPr>
          <a:lstStyle/>
          <a:p>
            <a:pPr algn="l"/>
            <a:r>
              <a:rPr lang="zh-CN" altLang="en-US" sz="2800" b="1" dirty="0">
                <a:solidFill>
                  <a:schemeClr val="bg1"/>
                </a:solidFill>
                <a:latin typeface="微软雅黑" panose="020B0503020204020204" charset="-122"/>
                <a:ea typeface="微软雅黑" panose="020B0503020204020204" charset="-122"/>
              </a:rPr>
              <a:t>使用</a:t>
            </a:r>
            <a:r>
              <a:rPr lang="en-US" altLang="zh-CN" sz="2800" b="1">
                <a:solidFill>
                  <a:schemeClr val="bg1"/>
                </a:solidFill>
                <a:latin typeface="微软雅黑" panose="020B0503020204020204" charset="-122"/>
                <a:ea typeface="微软雅黑" panose="020B0503020204020204" charset="-122"/>
              </a:rPr>
              <a:t>visio</a:t>
            </a:r>
            <a:r>
              <a:rPr lang="zh-CN" altLang="en-US" sz="2800" b="1" dirty="0">
                <a:solidFill>
                  <a:schemeClr val="bg1"/>
                </a:solidFill>
                <a:latin typeface="微软雅黑" panose="020B0503020204020204" charset="-122"/>
                <a:ea typeface="微软雅黑" panose="020B0503020204020204" charset="-122"/>
              </a:rPr>
              <a:t>建模</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3" name="文本框 2"/>
          <p:cNvSpPr txBox="1"/>
          <p:nvPr/>
        </p:nvSpPr>
        <p:spPr>
          <a:xfrm>
            <a:off x="1149985" y="955040"/>
            <a:ext cx="3855720" cy="460375"/>
          </a:xfrm>
          <a:prstGeom prst="rect">
            <a:avLst/>
          </a:prstGeom>
          <a:noFill/>
        </p:spPr>
        <p:txBody>
          <a:bodyPr wrap="none" rtlCol="0">
            <a:spAutoFit/>
          </a:bodyPr>
          <a:lstStyle/>
          <a:p>
            <a:r>
              <a:rPr lang="zh-CN" altLang="en-US" sz="2400" b="1">
                <a:solidFill>
                  <a:schemeClr val="accent1"/>
                </a:solidFill>
              </a:rPr>
              <a:t>为消息的生命线之间的交互</a:t>
            </a:r>
          </a:p>
        </p:txBody>
      </p:sp>
      <p:pic>
        <p:nvPicPr>
          <p:cNvPr id="5" name="图片 4"/>
          <p:cNvPicPr>
            <a:picLocks noChangeAspect="1"/>
          </p:cNvPicPr>
          <p:nvPr/>
        </p:nvPicPr>
        <p:blipFill>
          <a:blip r:embed="rId3"/>
          <a:stretch>
            <a:fillRect/>
          </a:stretch>
        </p:blipFill>
        <p:spPr>
          <a:xfrm>
            <a:off x="6920230" y="955040"/>
            <a:ext cx="3314700" cy="1120140"/>
          </a:xfrm>
          <a:prstGeom prst="rect">
            <a:avLst/>
          </a:prstGeom>
        </p:spPr>
      </p:pic>
      <p:pic>
        <p:nvPicPr>
          <p:cNvPr id="6" name="图片 5"/>
          <p:cNvPicPr>
            <a:picLocks noChangeAspect="1"/>
          </p:cNvPicPr>
          <p:nvPr/>
        </p:nvPicPr>
        <p:blipFill>
          <a:blip r:embed="rId4"/>
          <a:stretch>
            <a:fillRect/>
          </a:stretch>
        </p:blipFill>
        <p:spPr>
          <a:xfrm>
            <a:off x="6920230" y="2868930"/>
            <a:ext cx="3314700" cy="1120140"/>
          </a:xfrm>
          <a:prstGeom prst="rect">
            <a:avLst/>
          </a:prstGeom>
        </p:spPr>
      </p:pic>
      <p:pic>
        <p:nvPicPr>
          <p:cNvPr id="7" name="图片 6"/>
          <p:cNvPicPr>
            <a:picLocks noChangeAspect="1"/>
          </p:cNvPicPr>
          <p:nvPr/>
        </p:nvPicPr>
        <p:blipFill>
          <a:blip r:embed="rId5"/>
          <a:stretch>
            <a:fillRect/>
          </a:stretch>
        </p:blipFill>
        <p:spPr>
          <a:xfrm>
            <a:off x="6920230" y="4792980"/>
            <a:ext cx="3314700" cy="1120140"/>
          </a:xfrm>
          <a:prstGeom prst="rect">
            <a:avLst/>
          </a:prstGeom>
        </p:spPr>
      </p:pic>
      <p:sp>
        <p:nvSpPr>
          <p:cNvPr id="8" name="文本框 7"/>
          <p:cNvSpPr txBox="1"/>
          <p:nvPr/>
        </p:nvSpPr>
        <p:spPr>
          <a:xfrm>
            <a:off x="1217295" y="1415415"/>
            <a:ext cx="4907280" cy="1198880"/>
          </a:xfrm>
          <a:prstGeom prst="rect">
            <a:avLst/>
          </a:prstGeom>
          <a:noFill/>
        </p:spPr>
        <p:txBody>
          <a:bodyPr wrap="square" rtlCol="0" anchor="t">
            <a:spAutoFit/>
          </a:bodyPr>
          <a:lstStyle/>
          <a:p>
            <a:r>
              <a:rPr lang="zh-CN" altLang="en-US"/>
              <a:t>步骤 1</a:t>
            </a:r>
          </a:p>
          <a:p>
            <a:r>
              <a:rPr lang="zh-CN" altLang="en-US"/>
              <a:t>将消息形状拖动到页面，并粘附到另一个形状上的连接点的一端。您知道其粘附连接点周围的绿色正方形时。</a:t>
            </a:r>
          </a:p>
        </p:txBody>
      </p:sp>
      <p:sp>
        <p:nvSpPr>
          <p:cNvPr id="9" name="文本框 8"/>
          <p:cNvSpPr txBox="1"/>
          <p:nvPr/>
        </p:nvSpPr>
        <p:spPr>
          <a:xfrm>
            <a:off x="1217295" y="2691130"/>
            <a:ext cx="4907915" cy="1476375"/>
          </a:xfrm>
          <a:prstGeom prst="rect">
            <a:avLst/>
          </a:prstGeom>
          <a:noFill/>
        </p:spPr>
        <p:txBody>
          <a:bodyPr wrap="square" rtlCol="0" anchor="t">
            <a:spAutoFit/>
          </a:bodyPr>
          <a:lstStyle/>
          <a:p>
            <a:endParaRPr lang="zh-CN" altLang="en-US"/>
          </a:p>
          <a:p>
            <a:r>
              <a:rPr lang="zh-CN" altLang="en-US"/>
              <a:t>步骤 2</a:t>
            </a:r>
          </a:p>
          <a:p>
            <a:r>
              <a:rPr lang="zh-CN" altLang="en-US"/>
              <a:t>执行相同的另一端的邮件，以便它还粘附到的连接点。您知道其粘附围绕点绿色的突出显示时</a:t>
            </a:r>
          </a:p>
        </p:txBody>
      </p:sp>
      <p:sp>
        <p:nvSpPr>
          <p:cNvPr id="10" name="文本框 9"/>
          <p:cNvSpPr txBox="1"/>
          <p:nvPr/>
        </p:nvSpPr>
        <p:spPr>
          <a:xfrm>
            <a:off x="1217295" y="4322445"/>
            <a:ext cx="4906645" cy="1198880"/>
          </a:xfrm>
          <a:prstGeom prst="rect">
            <a:avLst/>
          </a:prstGeom>
          <a:noFill/>
        </p:spPr>
        <p:txBody>
          <a:bodyPr wrap="square" rtlCol="0" anchor="t">
            <a:spAutoFit/>
          </a:bodyPr>
          <a:lstStyle/>
          <a:p>
            <a:r>
              <a:rPr lang="zh-CN" altLang="en-US"/>
              <a:t>步骤 3</a:t>
            </a:r>
          </a:p>
          <a:p>
            <a:r>
              <a:rPr lang="zh-CN" altLang="en-US"/>
              <a:t>如果希望能够异步消息，请右键单击，然后选择异步。执行该操作将更改为一个打开的已关闭的箭头。</a:t>
            </a:r>
          </a:p>
        </p:txBody>
      </p:sp>
      <p:sp>
        <p:nvSpPr>
          <p:cNvPr id="135" name=" 135"/>
          <p:cNvSpPr/>
          <p:nvPr/>
        </p:nvSpPr>
        <p:spPr>
          <a:xfrm>
            <a:off x="6107430" y="1524000"/>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a:off x="6028055" y="3150235"/>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a:off x="6028055" y="4792980"/>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3" name="文本框 2"/>
          <p:cNvSpPr txBox="1"/>
          <p:nvPr/>
        </p:nvSpPr>
        <p:spPr>
          <a:xfrm>
            <a:off x="1019810" y="1048385"/>
            <a:ext cx="5692140" cy="460375"/>
          </a:xfrm>
          <a:prstGeom prst="rect">
            <a:avLst/>
          </a:prstGeom>
          <a:noFill/>
        </p:spPr>
        <p:txBody>
          <a:bodyPr wrap="none" rtlCol="0">
            <a:spAutoFit/>
          </a:bodyPr>
          <a:lstStyle/>
          <a:p>
            <a:r>
              <a:rPr lang="zh-CN" altLang="en-US" sz="2400" b="1">
                <a:solidFill>
                  <a:schemeClr val="accent1"/>
                </a:solidFill>
              </a:rPr>
              <a:t>通过显示生命线之间的交互生命线的协作</a:t>
            </a:r>
          </a:p>
        </p:txBody>
      </p:sp>
      <p:pic>
        <p:nvPicPr>
          <p:cNvPr id="5" name="图片 4"/>
          <p:cNvPicPr>
            <a:picLocks noChangeAspect="1"/>
          </p:cNvPicPr>
          <p:nvPr/>
        </p:nvPicPr>
        <p:blipFill>
          <a:blip r:embed="rId3"/>
          <a:stretch>
            <a:fillRect/>
          </a:stretch>
        </p:blipFill>
        <p:spPr>
          <a:xfrm>
            <a:off x="1019810" y="2155825"/>
            <a:ext cx="4598035" cy="1553845"/>
          </a:xfrm>
          <a:prstGeom prst="rect">
            <a:avLst/>
          </a:prstGeom>
        </p:spPr>
      </p:pic>
      <p:pic>
        <p:nvPicPr>
          <p:cNvPr id="6" name="图片 5"/>
          <p:cNvPicPr>
            <a:picLocks noChangeAspect="1"/>
          </p:cNvPicPr>
          <p:nvPr/>
        </p:nvPicPr>
        <p:blipFill>
          <a:blip r:embed="rId4"/>
          <a:stretch>
            <a:fillRect/>
          </a:stretch>
        </p:blipFill>
        <p:spPr>
          <a:xfrm>
            <a:off x="6300470" y="1980565"/>
            <a:ext cx="4182745" cy="1903730"/>
          </a:xfrm>
          <a:prstGeom prst="rect">
            <a:avLst/>
          </a:prstGeom>
        </p:spPr>
      </p:pic>
      <p:sp>
        <p:nvSpPr>
          <p:cNvPr id="7" name="文本框 6"/>
          <p:cNvSpPr txBox="1"/>
          <p:nvPr/>
        </p:nvSpPr>
        <p:spPr>
          <a:xfrm>
            <a:off x="1019810" y="3971290"/>
            <a:ext cx="4598670" cy="1630045"/>
          </a:xfrm>
          <a:prstGeom prst="rect">
            <a:avLst/>
          </a:prstGeom>
          <a:noFill/>
        </p:spPr>
        <p:txBody>
          <a:bodyPr wrap="square" rtlCol="0" anchor="t">
            <a:spAutoFit/>
          </a:bodyPr>
          <a:lstStyle/>
          <a:p>
            <a:r>
              <a:rPr lang="zh-CN" altLang="en-US" sz="2800">
                <a:solidFill>
                  <a:schemeClr val="accent1"/>
                </a:solidFill>
              </a:rPr>
              <a:t>概述</a:t>
            </a:r>
            <a:endParaRPr lang="zh-CN" altLang="en-US" sz="2400"/>
          </a:p>
          <a:p>
            <a:r>
              <a:rPr lang="zh-CN" altLang="en-US" sz="2400"/>
              <a:t>  首先使用</a:t>
            </a:r>
            <a:r>
              <a:rPr lang="zh-CN" altLang="en-US" sz="2400">
                <a:solidFill>
                  <a:schemeClr val="accent1"/>
                </a:solidFill>
              </a:rPr>
              <a:t>连接线</a:t>
            </a:r>
            <a:r>
              <a:rPr lang="zh-CN" altLang="en-US" sz="2400"/>
              <a:t>工具连接生命线。</a:t>
            </a:r>
          </a:p>
          <a:p>
            <a:r>
              <a:rPr lang="zh-CN" altLang="en-US" sz="2400"/>
              <a:t>    然后，使用</a:t>
            </a:r>
            <a:r>
              <a:rPr lang="zh-CN" altLang="en-US" sz="2400">
                <a:solidFill>
                  <a:schemeClr val="accent1"/>
                </a:solidFill>
              </a:rPr>
              <a:t>邮件</a:t>
            </a:r>
            <a:r>
              <a:rPr lang="zh-CN" altLang="en-US" sz="2400"/>
              <a:t>和</a:t>
            </a:r>
            <a:r>
              <a:rPr lang="zh-CN" altLang="en-US" sz="2400">
                <a:solidFill>
                  <a:schemeClr val="accent1"/>
                </a:solidFill>
              </a:rPr>
              <a:t>返回消息</a:t>
            </a:r>
            <a:r>
              <a:rPr lang="zh-CN" altLang="en-US" sz="2400"/>
              <a:t>形状以显示生命线之间的交互。</a:t>
            </a:r>
          </a:p>
        </p:txBody>
      </p:sp>
      <p:sp>
        <p:nvSpPr>
          <p:cNvPr id="8" name="文本框 7"/>
          <p:cNvSpPr txBox="1"/>
          <p:nvPr/>
        </p:nvSpPr>
        <p:spPr>
          <a:xfrm>
            <a:off x="6300470" y="3709670"/>
            <a:ext cx="4183380" cy="2646045"/>
          </a:xfrm>
          <a:prstGeom prst="rect">
            <a:avLst/>
          </a:prstGeom>
          <a:noFill/>
        </p:spPr>
        <p:txBody>
          <a:bodyPr wrap="square" rtlCol="0" anchor="t">
            <a:spAutoFit/>
          </a:bodyPr>
          <a:lstStyle/>
          <a:p>
            <a:endParaRPr lang="zh-CN" altLang="en-US"/>
          </a:p>
          <a:p>
            <a:r>
              <a:rPr lang="zh-CN" altLang="en-US" sz="2800">
                <a:solidFill>
                  <a:schemeClr val="accent1"/>
                </a:solidFill>
              </a:rPr>
              <a:t>步骤 1</a:t>
            </a:r>
            <a:endParaRPr lang="zh-CN" altLang="en-US" sz="2400"/>
          </a:p>
          <a:p>
            <a:r>
              <a:rPr lang="zh-CN" altLang="en-US" sz="2400"/>
              <a:t>    在</a:t>
            </a:r>
            <a:r>
              <a:rPr lang="zh-CN" altLang="en-US" sz="2400">
                <a:solidFill>
                  <a:schemeClr val="accent1"/>
                </a:solidFill>
              </a:rPr>
              <a:t>开始</a:t>
            </a:r>
            <a:r>
              <a:rPr lang="zh-CN" altLang="en-US" sz="2400"/>
              <a:t>选项卡上，单击</a:t>
            </a:r>
            <a:r>
              <a:rPr lang="zh-CN" altLang="en-US" sz="2400">
                <a:solidFill>
                  <a:schemeClr val="accent1"/>
                </a:solidFill>
              </a:rPr>
              <a:t>连接线</a:t>
            </a:r>
            <a:r>
              <a:rPr lang="zh-CN" altLang="en-US" sz="2400"/>
              <a:t>工具 (1)。 将鼠标指针悬停在某个生命线形状的连接点，直到您看到绿色的突出显示 (2)</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2352040" cy="460375"/>
          </a:xfrm>
          <a:prstGeom prst="rect">
            <a:avLst/>
          </a:prstGeom>
          <a:noFill/>
        </p:spPr>
        <p:txBody>
          <a:bodyPr wrap="squar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3" name="图片 2"/>
          <p:cNvPicPr>
            <a:picLocks noChangeAspect="1"/>
          </p:cNvPicPr>
          <p:nvPr/>
        </p:nvPicPr>
        <p:blipFill>
          <a:blip r:embed="rId3"/>
          <a:stretch>
            <a:fillRect/>
          </a:stretch>
        </p:blipFill>
        <p:spPr>
          <a:xfrm>
            <a:off x="7002780" y="852805"/>
            <a:ext cx="3314700" cy="1120140"/>
          </a:xfrm>
          <a:prstGeom prst="rect">
            <a:avLst/>
          </a:prstGeom>
        </p:spPr>
      </p:pic>
      <p:pic>
        <p:nvPicPr>
          <p:cNvPr id="5" name="图片 4"/>
          <p:cNvPicPr>
            <a:picLocks noChangeAspect="1"/>
          </p:cNvPicPr>
          <p:nvPr/>
        </p:nvPicPr>
        <p:blipFill>
          <a:blip r:embed="rId4"/>
          <a:stretch>
            <a:fillRect/>
          </a:stretch>
        </p:blipFill>
        <p:spPr>
          <a:xfrm>
            <a:off x="7002780" y="2736850"/>
            <a:ext cx="3314700" cy="1508760"/>
          </a:xfrm>
          <a:prstGeom prst="rect">
            <a:avLst/>
          </a:prstGeom>
        </p:spPr>
      </p:pic>
      <p:pic>
        <p:nvPicPr>
          <p:cNvPr id="6" name="图片 5"/>
          <p:cNvPicPr>
            <a:picLocks noChangeAspect="1"/>
          </p:cNvPicPr>
          <p:nvPr/>
        </p:nvPicPr>
        <p:blipFill>
          <a:blip r:embed="rId5"/>
          <a:stretch>
            <a:fillRect/>
          </a:stretch>
        </p:blipFill>
        <p:spPr>
          <a:xfrm>
            <a:off x="7002780" y="5009515"/>
            <a:ext cx="3314700" cy="1120140"/>
          </a:xfrm>
          <a:prstGeom prst="rect">
            <a:avLst/>
          </a:prstGeom>
        </p:spPr>
      </p:pic>
      <p:sp>
        <p:nvSpPr>
          <p:cNvPr id="7" name="文本框 6"/>
          <p:cNvSpPr txBox="1"/>
          <p:nvPr/>
        </p:nvSpPr>
        <p:spPr>
          <a:xfrm>
            <a:off x="1291590" y="852805"/>
            <a:ext cx="5610225" cy="1845310"/>
          </a:xfrm>
          <a:prstGeom prst="rect">
            <a:avLst/>
          </a:prstGeom>
          <a:noFill/>
        </p:spPr>
        <p:txBody>
          <a:bodyPr wrap="square" rtlCol="0" anchor="t">
            <a:spAutoFit/>
          </a:bodyPr>
          <a:lstStyle/>
          <a:p>
            <a:endParaRPr lang="zh-CN" altLang="en-US"/>
          </a:p>
          <a:p>
            <a:r>
              <a:rPr lang="zh-CN" altLang="en-US" sz="2400"/>
              <a:t>步骤 2</a:t>
            </a:r>
          </a:p>
          <a:p>
            <a:r>
              <a:rPr lang="zh-CN" altLang="en-US" sz="2400"/>
              <a:t>单击，然后从绿色的突出显示连接点拖到另一个生命线形状上，直到您看到与此类似突出显示。</a:t>
            </a:r>
          </a:p>
        </p:txBody>
      </p:sp>
      <p:sp>
        <p:nvSpPr>
          <p:cNvPr id="8" name="文本框 7"/>
          <p:cNvSpPr txBox="1"/>
          <p:nvPr/>
        </p:nvSpPr>
        <p:spPr>
          <a:xfrm>
            <a:off x="1291590" y="3075940"/>
            <a:ext cx="5610225" cy="829945"/>
          </a:xfrm>
          <a:prstGeom prst="rect">
            <a:avLst/>
          </a:prstGeom>
          <a:noFill/>
        </p:spPr>
        <p:txBody>
          <a:bodyPr wrap="square" rtlCol="0" anchor="t">
            <a:spAutoFit/>
          </a:bodyPr>
          <a:lstStyle/>
          <a:p>
            <a:r>
              <a:rPr lang="zh-CN" altLang="en-US" sz="2400"/>
              <a:t>步骤 3</a:t>
            </a:r>
          </a:p>
          <a:p>
            <a:r>
              <a:rPr lang="zh-CN" altLang="en-US" sz="2400"/>
              <a:t>完成后，单击指针工具连接生命线形状。</a:t>
            </a:r>
          </a:p>
        </p:txBody>
      </p:sp>
      <p:sp>
        <p:nvSpPr>
          <p:cNvPr id="9" name="文本框 8"/>
          <p:cNvSpPr txBox="1"/>
          <p:nvPr/>
        </p:nvSpPr>
        <p:spPr>
          <a:xfrm>
            <a:off x="1291590" y="4587875"/>
            <a:ext cx="5610225" cy="1198880"/>
          </a:xfrm>
          <a:prstGeom prst="rect">
            <a:avLst/>
          </a:prstGeom>
          <a:noFill/>
        </p:spPr>
        <p:txBody>
          <a:bodyPr wrap="square" rtlCol="0" anchor="t">
            <a:spAutoFit/>
          </a:bodyPr>
          <a:lstStyle/>
          <a:p>
            <a:r>
              <a:rPr lang="zh-CN" altLang="en-US" sz="2400"/>
              <a:t>步骤 4</a:t>
            </a:r>
          </a:p>
          <a:p>
            <a:r>
              <a:rPr lang="zh-CN" altLang="en-US" sz="2400"/>
              <a:t>拖动另一种消息形状，使它是并行到其他行。</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2" name="图片 1"/>
          <p:cNvPicPr>
            <a:picLocks noChangeAspect="1"/>
          </p:cNvPicPr>
          <p:nvPr/>
        </p:nvPicPr>
        <p:blipFill>
          <a:blip r:embed="rId3"/>
          <a:stretch>
            <a:fillRect/>
          </a:stretch>
        </p:blipFill>
        <p:spPr>
          <a:xfrm>
            <a:off x="2478405" y="1249045"/>
            <a:ext cx="6965315" cy="3482340"/>
          </a:xfrm>
          <a:prstGeom prst="rect">
            <a:avLst/>
          </a:prstGeom>
        </p:spPr>
      </p:pic>
      <p:sp>
        <p:nvSpPr>
          <p:cNvPr id="3" name="文本框 2"/>
          <p:cNvSpPr txBox="1"/>
          <p:nvPr/>
        </p:nvSpPr>
        <p:spPr>
          <a:xfrm>
            <a:off x="2586355" y="5067300"/>
            <a:ext cx="11749405" cy="1198880"/>
          </a:xfrm>
          <a:prstGeom prst="rect">
            <a:avLst/>
          </a:prstGeom>
          <a:noFill/>
        </p:spPr>
        <p:txBody>
          <a:bodyPr wrap="square" rtlCol="0" anchor="t">
            <a:spAutoFit/>
          </a:bodyPr>
          <a:lstStyle/>
          <a:p>
            <a:r>
              <a:rPr lang="zh-CN" altLang="en-US" sz="2400"/>
              <a:t>选择空白模板或三个初学者图表的其中一个。</a:t>
            </a:r>
          </a:p>
          <a:p>
            <a:r>
              <a:rPr lang="zh-CN" altLang="en-US" sz="2400"/>
              <a:t>当你已选择所需的模板时，单击创建。</a:t>
            </a:r>
          </a:p>
          <a:p>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7" name="椭圆 6"/>
          <p:cNvSpPr/>
          <p:nvPr/>
        </p:nvSpPr>
        <p:spPr>
          <a:xfrm>
            <a:off x="1040765" y="1756410"/>
            <a:ext cx="981710" cy="981710"/>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2"/>
                </a:solidFill>
                <a:cs typeface="+mn-lt"/>
              </a:rPr>
              <a:t>UML</a:t>
            </a:r>
            <a:r>
              <a:rPr lang="zh-CN" altLang="en-US" b="1">
                <a:solidFill>
                  <a:schemeClr val="tx2"/>
                </a:solidFill>
                <a:cs typeface="+mn-lt"/>
              </a:rPr>
              <a:t>部署</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26285" y="1006475"/>
            <a:ext cx="2995295" cy="798830"/>
          </a:xfrm>
          <a:prstGeom prst="rect">
            <a:avLst/>
          </a:prstGeom>
          <a:noFill/>
        </p:spPr>
        <p:txBody>
          <a:bodyPr wrap="square" rtlCol="0">
            <a:spAutoFit/>
          </a:bodyPr>
          <a:lstStyle/>
          <a:p>
            <a:r>
              <a:rPr lang="zh-CN" altLang="en-US" sz="2800" b="1">
                <a:solidFill>
                  <a:schemeClr val="accent1"/>
                </a:solidFill>
              </a:rPr>
              <a:t>节点实例和项目</a:t>
            </a:r>
            <a:endParaRPr lang="en-US" altLang="zh-CN"/>
          </a:p>
          <a:p>
            <a:endParaRPr lang="en-US" altLang="zh-CN"/>
          </a:p>
        </p:txBody>
      </p:sp>
      <p:pic>
        <p:nvPicPr>
          <p:cNvPr id="3" name="图片 2"/>
          <p:cNvPicPr>
            <a:picLocks noChangeAspect="1"/>
          </p:cNvPicPr>
          <p:nvPr/>
        </p:nvPicPr>
        <p:blipFill>
          <a:blip r:embed="rId2"/>
          <a:stretch>
            <a:fillRect/>
          </a:stretch>
        </p:blipFill>
        <p:spPr>
          <a:xfrm>
            <a:off x="5751830" y="2072005"/>
            <a:ext cx="4142105" cy="2590165"/>
          </a:xfrm>
          <a:prstGeom prst="rect">
            <a:avLst/>
          </a:prstGeom>
        </p:spPr>
      </p:pic>
      <p:sp>
        <p:nvSpPr>
          <p:cNvPr id="4" name="文本框 3"/>
          <p:cNvSpPr txBox="1"/>
          <p:nvPr/>
        </p:nvSpPr>
        <p:spPr>
          <a:xfrm>
            <a:off x="1499870" y="1961515"/>
            <a:ext cx="3789680" cy="3046095"/>
          </a:xfrm>
          <a:prstGeom prst="rect">
            <a:avLst/>
          </a:prstGeom>
          <a:noFill/>
        </p:spPr>
        <p:txBody>
          <a:bodyPr wrap="square" rtlCol="0" anchor="t">
            <a:spAutoFit/>
          </a:bodyPr>
          <a:lstStyle/>
          <a:p>
            <a:r>
              <a:rPr lang="zh-CN" altLang="en-US" sz="2400">
                <a:solidFill>
                  <a:schemeClr val="accent1"/>
                </a:solidFill>
              </a:rPr>
              <a:t>使用</a:t>
            </a:r>
            <a:endParaRPr lang="zh-CN" altLang="en-US" sz="2400"/>
          </a:p>
          <a:p>
            <a:endParaRPr lang="zh-CN" altLang="en-US" sz="2400"/>
          </a:p>
          <a:p>
            <a:r>
              <a:rPr lang="en-US" altLang="zh-CN" sz="2400"/>
              <a:t>1</a:t>
            </a:r>
            <a:r>
              <a:rPr lang="zh-CN" altLang="en-US" sz="2400"/>
              <a:t>、如果要将指定的运行时间计算或物理设备实例，请使用</a:t>
            </a:r>
            <a:r>
              <a:rPr lang="zh-CN" altLang="en-US" sz="2400">
                <a:solidFill>
                  <a:schemeClr val="accent1"/>
                </a:solidFill>
              </a:rPr>
              <a:t>节点实例</a:t>
            </a:r>
            <a:r>
              <a:rPr lang="zh-CN" altLang="en-US" sz="2400"/>
              <a:t>形状。</a:t>
            </a:r>
          </a:p>
          <a:p>
            <a:endParaRPr lang="zh-CN" altLang="en-US" sz="2400"/>
          </a:p>
          <a:p>
            <a:r>
              <a:rPr lang="en-US" altLang="zh-CN" sz="2400"/>
              <a:t>2</a:t>
            </a:r>
            <a:r>
              <a:rPr lang="zh-CN" altLang="en-US" sz="2400"/>
              <a:t>、将</a:t>
            </a:r>
            <a:r>
              <a:rPr lang="zh-CN" altLang="en-US" sz="2400">
                <a:solidFill>
                  <a:schemeClr val="accent1"/>
                </a:solidFill>
              </a:rPr>
              <a:t>项目实例</a:t>
            </a:r>
            <a:r>
              <a:rPr lang="zh-CN" altLang="en-US" sz="2400"/>
              <a:t>形状内部部署的项目的节点实例形状。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剪去对角的矩形 5"/>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406" y="-81381"/>
            <a:ext cx="1769594" cy="1543786"/>
          </a:xfrm>
          <a:prstGeom prst="rect">
            <a:avLst/>
          </a:prstGeom>
        </p:spPr>
      </p:pic>
      <p:sp>
        <p:nvSpPr>
          <p:cNvPr id="2" name="文本框 1"/>
          <p:cNvSpPr txBox="1"/>
          <p:nvPr/>
        </p:nvSpPr>
        <p:spPr>
          <a:xfrm>
            <a:off x="1023620" y="830580"/>
            <a:ext cx="2327910" cy="521970"/>
          </a:xfrm>
          <a:prstGeom prst="rect">
            <a:avLst/>
          </a:prstGeom>
          <a:noFill/>
        </p:spPr>
        <p:txBody>
          <a:bodyPr wrap="none" rtlCol="0">
            <a:spAutoFit/>
          </a:bodyPr>
          <a:lstStyle/>
          <a:p>
            <a:r>
              <a:rPr lang="zh-CN" altLang="en-US" sz="2800" b="1">
                <a:solidFill>
                  <a:schemeClr val="accent1"/>
                </a:solidFill>
              </a:rPr>
              <a:t>其他容器形状</a:t>
            </a:r>
          </a:p>
        </p:txBody>
      </p:sp>
      <p:sp>
        <p:nvSpPr>
          <p:cNvPr id="3" name="文本框 2"/>
          <p:cNvSpPr txBox="1"/>
          <p:nvPr/>
        </p:nvSpPr>
        <p:spPr>
          <a:xfrm>
            <a:off x="679450" y="5718175"/>
            <a:ext cx="10833735" cy="706755"/>
          </a:xfrm>
          <a:prstGeom prst="rect">
            <a:avLst/>
          </a:prstGeom>
          <a:noFill/>
        </p:spPr>
        <p:txBody>
          <a:bodyPr wrap="square" rtlCol="0" anchor="t">
            <a:spAutoFit/>
          </a:bodyPr>
          <a:lstStyle/>
          <a:p>
            <a:r>
              <a:rPr lang="zh-CN" altLang="en-US" sz="2000" dirty="0"/>
              <a:t>UML 部署模具中有可用的其他容器形状。它们类似于节点实例形状。也就是说，放置它们的顶部的形状后，形状粘附，而与容器会移动。以下是一些最常用的容器形状部署图：</a:t>
            </a:r>
          </a:p>
        </p:txBody>
      </p:sp>
      <p:pic>
        <p:nvPicPr>
          <p:cNvPr id="4" name="图片 3"/>
          <p:cNvPicPr>
            <a:picLocks noChangeAspect="1"/>
          </p:cNvPicPr>
          <p:nvPr/>
        </p:nvPicPr>
        <p:blipFill>
          <a:blip r:embed="rId3"/>
          <a:stretch>
            <a:fillRect/>
          </a:stretch>
        </p:blipFill>
        <p:spPr>
          <a:xfrm>
            <a:off x="1023620" y="1732915"/>
            <a:ext cx="3314700" cy="2461260"/>
          </a:xfrm>
          <a:prstGeom prst="rect">
            <a:avLst/>
          </a:prstGeom>
        </p:spPr>
      </p:pic>
      <p:pic>
        <p:nvPicPr>
          <p:cNvPr id="5" name="图片 4"/>
          <p:cNvPicPr>
            <a:picLocks noChangeAspect="1"/>
          </p:cNvPicPr>
          <p:nvPr/>
        </p:nvPicPr>
        <p:blipFill>
          <a:blip r:embed="rId4"/>
          <a:stretch>
            <a:fillRect/>
          </a:stretch>
        </p:blipFill>
        <p:spPr>
          <a:xfrm>
            <a:off x="4697095" y="1732915"/>
            <a:ext cx="3314700" cy="2461260"/>
          </a:xfrm>
          <a:prstGeom prst="rect">
            <a:avLst/>
          </a:prstGeom>
        </p:spPr>
      </p:pic>
      <p:pic>
        <p:nvPicPr>
          <p:cNvPr id="6" name="图片 5"/>
          <p:cNvPicPr>
            <a:picLocks noChangeAspect="1"/>
          </p:cNvPicPr>
          <p:nvPr/>
        </p:nvPicPr>
        <p:blipFill>
          <a:blip r:embed="rId5"/>
          <a:stretch>
            <a:fillRect/>
          </a:stretch>
        </p:blipFill>
        <p:spPr>
          <a:xfrm>
            <a:off x="8368665" y="1732915"/>
            <a:ext cx="3314700" cy="2461260"/>
          </a:xfrm>
          <a:prstGeom prst="rect">
            <a:avLst/>
          </a:prstGeom>
        </p:spPr>
      </p:pic>
      <p:sp>
        <p:nvSpPr>
          <p:cNvPr id="7" name="文本框 6"/>
          <p:cNvSpPr txBox="1"/>
          <p:nvPr/>
        </p:nvSpPr>
        <p:spPr>
          <a:xfrm>
            <a:off x="8756015" y="4331970"/>
            <a:ext cx="2540000" cy="1198880"/>
          </a:xfrm>
          <a:prstGeom prst="rect">
            <a:avLst/>
          </a:prstGeom>
          <a:noFill/>
        </p:spPr>
        <p:txBody>
          <a:bodyPr wrap="square" rtlCol="0" anchor="t">
            <a:spAutoFit/>
          </a:bodyPr>
          <a:lstStyle/>
          <a:p>
            <a:r>
              <a:rPr lang="zh-CN" altLang="en-US">
                <a:solidFill>
                  <a:schemeClr val="accent1"/>
                </a:solidFill>
              </a:rPr>
              <a:t>图概述</a:t>
            </a:r>
            <a:endParaRPr lang="zh-CN" altLang="en-US"/>
          </a:p>
          <a:p>
            <a:r>
              <a:rPr lang="zh-CN" altLang="en-US"/>
              <a:t>    当你想要括起的所有形状的框架，使用</a:t>
            </a:r>
            <a:r>
              <a:rPr lang="zh-CN" altLang="en-US">
                <a:solidFill>
                  <a:schemeClr val="accent1"/>
                </a:solidFill>
              </a:rPr>
              <a:t>图表概述</a:t>
            </a:r>
            <a:r>
              <a:rPr lang="zh-CN" altLang="en-US"/>
              <a:t>形状</a:t>
            </a:r>
          </a:p>
        </p:txBody>
      </p:sp>
      <p:sp>
        <p:nvSpPr>
          <p:cNvPr id="8" name="文本框 7"/>
          <p:cNvSpPr txBox="1"/>
          <p:nvPr/>
        </p:nvSpPr>
        <p:spPr>
          <a:xfrm>
            <a:off x="5084445" y="4125595"/>
            <a:ext cx="2540000" cy="1476375"/>
          </a:xfrm>
          <a:prstGeom prst="rect">
            <a:avLst/>
          </a:prstGeom>
          <a:noFill/>
        </p:spPr>
        <p:txBody>
          <a:bodyPr wrap="square" rtlCol="0" anchor="t">
            <a:spAutoFit/>
          </a:bodyPr>
          <a:lstStyle/>
          <a:p>
            <a:endParaRPr lang="zh-CN" altLang="en-US"/>
          </a:p>
          <a:p>
            <a:r>
              <a:rPr lang="zh-CN" altLang="en-US">
                <a:solidFill>
                  <a:schemeClr val="accent1"/>
                </a:solidFill>
              </a:rPr>
              <a:t>程序包形状</a:t>
            </a:r>
            <a:endParaRPr lang="zh-CN" altLang="en-US"/>
          </a:p>
          <a:p>
            <a:r>
              <a:rPr lang="zh-CN" altLang="en-US"/>
              <a:t>    当你需要表示使用</a:t>
            </a:r>
            <a:r>
              <a:rPr lang="zh-CN" altLang="en-US">
                <a:solidFill>
                  <a:schemeClr val="accent1"/>
                </a:solidFill>
              </a:rPr>
              <a:t>程序包</a:t>
            </a:r>
            <a:r>
              <a:rPr lang="zh-CN" altLang="en-US"/>
              <a:t>形状包含元素，如文件夹。</a:t>
            </a:r>
          </a:p>
        </p:txBody>
      </p:sp>
      <p:sp>
        <p:nvSpPr>
          <p:cNvPr id="9" name="文本框 8"/>
          <p:cNvSpPr txBox="1"/>
          <p:nvPr/>
        </p:nvSpPr>
        <p:spPr>
          <a:xfrm>
            <a:off x="1473200" y="4331970"/>
            <a:ext cx="2540000" cy="1198880"/>
          </a:xfrm>
          <a:prstGeom prst="rect">
            <a:avLst/>
          </a:prstGeom>
          <a:noFill/>
        </p:spPr>
        <p:txBody>
          <a:bodyPr wrap="square" rtlCol="0" anchor="t">
            <a:spAutoFit/>
          </a:bodyPr>
          <a:lstStyle/>
          <a:p>
            <a:r>
              <a:rPr lang="zh-CN" altLang="en-US">
                <a:solidFill>
                  <a:schemeClr val="accent1"/>
                </a:solidFill>
              </a:rPr>
              <a:t>分层节点</a:t>
            </a:r>
            <a:endParaRPr lang="zh-CN" altLang="en-US"/>
          </a:p>
          <a:p>
            <a:r>
              <a:rPr lang="zh-CN" altLang="en-US"/>
              <a:t>    当你想要向其显示在层次结构嵌套在每个其他节点形状</a:t>
            </a:r>
          </a:p>
        </p:txBody>
      </p:sp>
      <p:sp>
        <p:nvSpPr>
          <p:cNvPr id="11" name="剪去对角的矩形 10"/>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7520" y="3663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剪去对角的矩形 10"/>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6395"/>
            <a:ext cx="1097280"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问题三</a:t>
            </a:r>
          </a:p>
        </p:txBody>
      </p:sp>
      <p:sp>
        <p:nvSpPr>
          <p:cNvPr id="5" name="圆角矩形 4"/>
          <p:cNvSpPr/>
          <p:nvPr/>
        </p:nvSpPr>
        <p:spPr>
          <a:xfrm>
            <a:off x="1658620" y="898525"/>
            <a:ext cx="6517640" cy="118491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94410" y="1377315"/>
            <a:ext cx="874395" cy="46037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531110" y="1106805"/>
            <a:ext cx="5812790" cy="497205"/>
          </a:xfrm>
          <a:prstGeom prst="rect">
            <a:avLst/>
          </a:prstGeom>
          <a:noFill/>
        </p:spPr>
        <p:txBody>
          <a:bodyPr wrap="square" rtlCol="0">
            <a:spAutoFit/>
          </a:bodyPr>
          <a:lstStyle/>
          <a:p>
            <a:pPr algn="just">
              <a:lnSpc>
                <a:spcPct val="110000"/>
              </a:lnSpc>
            </a:pPr>
            <a:r>
              <a:rPr lang="zh-CN" altLang="en-US" sz="2400">
                <a:solidFill>
                  <a:schemeClr val="tx1">
                    <a:lumMod val="65000"/>
                    <a:lumOff val="35000"/>
                  </a:schemeClr>
                </a:solidFill>
                <a:latin typeface="微软雅黑" panose="020B0503020204020204" charset="-122"/>
                <a:ea typeface="微软雅黑" panose="020B0503020204020204" charset="-122"/>
              </a:rPr>
              <a:t>问题三：请简述</a:t>
            </a:r>
            <a:r>
              <a:rPr lang="zh-CN" altLang="en-US" sz="2400">
                <a:solidFill>
                  <a:schemeClr val="accent1"/>
                </a:solidFill>
                <a:latin typeface="微软雅黑" panose="020B0503020204020204" charset="-122"/>
                <a:ea typeface="微软雅黑" panose="020B0503020204020204" charset="-122"/>
              </a:rPr>
              <a:t>双向工程</a:t>
            </a:r>
            <a:r>
              <a:rPr lang="zh-CN" altLang="en-US" sz="2400">
                <a:solidFill>
                  <a:schemeClr val="tx1">
                    <a:lumMod val="65000"/>
                    <a:lumOff val="35000"/>
                  </a:schemeClr>
                </a:solidFill>
                <a:latin typeface="微软雅黑" panose="020B0503020204020204" charset="-122"/>
                <a:ea typeface="微软雅黑" panose="020B0503020204020204" charset="-122"/>
              </a:rPr>
              <a:t>是什么？</a:t>
            </a:r>
          </a:p>
        </p:txBody>
      </p:sp>
      <p:sp>
        <p:nvSpPr>
          <p:cNvPr id="4" name="椭圆 3"/>
          <p:cNvSpPr/>
          <p:nvPr/>
        </p:nvSpPr>
        <p:spPr>
          <a:xfrm>
            <a:off x="857885" y="1035050"/>
            <a:ext cx="992505" cy="9925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a:latin typeface="MS PGothic" panose="020B0600070205080204" charset="-128"/>
                <a:ea typeface="MS PGothic" panose="020B0600070205080204" charset="-128"/>
              </a:rPr>
              <a:t>？</a:t>
            </a:r>
          </a:p>
        </p:txBody>
      </p:sp>
      <p:sp>
        <p:nvSpPr>
          <p:cNvPr id="3" name="文本框 2"/>
          <p:cNvSpPr txBox="1"/>
          <p:nvPr/>
        </p:nvSpPr>
        <p:spPr>
          <a:xfrm>
            <a:off x="1658620" y="2599690"/>
            <a:ext cx="7834630" cy="2091690"/>
          </a:xfrm>
          <a:prstGeom prst="rect">
            <a:avLst/>
          </a:prstGeom>
          <a:noFill/>
        </p:spPr>
        <p:txBody>
          <a:bodyPr wrap="square" rtlCol="0">
            <a:spAutoFit/>
          </a:bodyPr>
          <a:lstStyle/>
          <a:p>
            <a:r>
              <a:rPr lang="en-US" altLang="zh-CN" sz="2400"/>
              <a:t>    </a:t>
            </a:r>
            <a:r>
              <a:rPr lang="zh-CN" altLang="en-US" sz="2800"/>
              <a:t>一种在描述系统的架构或设计和代码的模型之间进行双向交换的机制：正向工程（代码生成）是指从模型直接生成一个代码框架；逆向工程是分析</a:t>
            </a:r>
            <a:r>
              <a:rPr lang="en-US" altLang="zh-CN" sz="2800"/>
              <a:t>java</a:t>
            </a:r>
            <a:r>
              <a:rPr lang="zh-CN" altLang="en-US" sz="2800"/>
              <a:t>代码，然后将其转换到模型的类的过程。</a:t>
            </a:r>
            <a:endParaRPr lang="zh-CN" altLang="en-US"/>
          </a:p>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6565" y="1292860"/>
            <a:ext cx="7247255" cy="521970"/>
          </a:xfrm>
          <a:prstGeom prst="rect">
            <a:avLst/>
          </a:prstGeom>
          <a:noFill/>
        </p:spPr>
        <p:txBody>
          <a:bodyPr wrap="square" rtlCol="0" anchor="t">
            <a:spAutoFit/>
          </a:bodyPr>
          <a:lstStyle/>
          <a:p>
            <a:r>
              <a:rPr lang="zh-CN" altLang="en-US" sz="2800" b="1">
                <a:solidFill>
                  <a:schemeClr val="tx1"/>
                </a:solidFill>
              </a:rPr>
              <a:t>UML 模型资源管理器在哪里？</a:t>
            </a:r>
          </a:p>
        </p:txBody>
      </p:sp>
      <p:sp>
        <p:nvSpPr>
          <p:cNvPr id="3" name="文本框 2"/>
          <p:cNvSpPr txBox="1"/>
          <p:nvPr/>
        </p:nvSpPr>
        <p:spPr>
          <a:xfrm>
            <a:off x="1835150" y="2035175"/>
            <a:ext cx="7575550" cy="2676525"/>
          </a:xfrm>
          <a:prstGeom prst="rect">
            <a:avLst/>
          </a:prstGeom>
          <a:noFill/>
        </p:spPr>
        <p:txBody>
          <a:bodyPr wrap="square" rtlCol="0" anchor="t">
            <a:spAutoFit/>
          </a:bodyPr>
          <a:lstStyle/>
          <a:p>
            <a:r>
              <a:rPr lang="en-US" altLang="zh-CN" sz="2400"/>
              <a:t>    </a:t>
            </a:r>
            <a:r>
              <a:rPr lang="zh-CN" altLang="en-US" sz="2400"/>
              <a:t>在早期版本的 Visio UML 图表，还会使用模型资源管理器。使用</a:t>
            </a:r>
            <a:r>
              <a:rPr lang="zh-CN" altLang="en-US" sz="2400">
                <a:solidFill>
                  <a:schemeClr val="accent1"/>
                </a:solidFill>
              </a:rPr>
              <a:t>模型资源管理器</a:t>
            </a:r>
            <a:r>
              <a:rPr lang="zh-CN" altLang="en-US" sz="2400"/>
              <a:t>所做的图表已</a:t>
            </a:r>
            <a:r>
              <a:rPr lang="zh-CN" altLang="en-US" sz="2400">
                <a:solidFill>
                  <a:schemeClr val="accent1"/>
                </a:solidFill>
              </a:rPr>
              <a:t>锁定禁止编辑</a:t>
            </a:r>
            <a:r>
              <a:rPr lang="zh-CN" altLang="en-US" sz="2400"/>
              <a:t>和</a:t>
            </a:r>
            <a:r>
              <a:rPr lang="zh-CN" altLang="en-US" sz="2400">
                <a:solidFill>
                  <a:schemeClr val="accent1"/>
                </a:solidFill>
              </a:rPr>
              <a:t>一些格式</a:t>
            </a:r>
            <a:r>
              <a:rPr lang="zh-CN" altLang="en-US" sz="2400"/>
              <a:t>。在 Visio 2013 和 Visio 2016 专业版，则</a:t>
            </a:r>
            <a:r>
              <a:rPr lang="zh-CN" altLang="en-US" sz="2400">
                <a:solidFill>
                  <a:schemeClr val="accent1"/>
                </a:solidFill>
              </a:rPr>
              <a:t>没有</a:t>
            </a:r>
            <a:r>
              <a:rPr lang="zh-CN" altLang="en-US" sz="2400"/>
              <a:t>模型资源管理器。只需</a:t>
            </a:r>
            <a:r>
              <a:rPr lang="zh-CN" altLang="en-US" sz="2400">
                <a:solidFill>
                  <a:schemeClr val="accent1"/>
                </a:solidFill>
              </a:rPr>
              <a:t>拖动形状</a:t>
            </a:r>
            <a:r>
              <a:rPr lang="zh-CN" altLang="en-US" sz="2400"/>
              <a:t>从模具提供。形状是</a:t>
            </a:r>
            <a:r>
              <a:rPr lang="zh-CN" altLang="en-US" sz="2400">
                <a:solidFill>
                  <a:schemeClr val="accent1"/>
                </a:solidFill>
              </a:rPr>
              <a:t>未锁定</a:t>
            </a:r>
            <a:r>
              <a:rPr lang="zh-CN" altLang="en-US" sz="2400"/>
              <a:t>和</a:t>
            </a:r>
            <a:r>
              <a:rPr lang="zh-CN" altLang="en-US" sz="2400">
                <a:solidFill>
                  <a:schemeClr val="accent1"/>
                </a:solidFill>
              </a:rPr>
              <a:t>更加灵活</a:t>
            </a:r>
            <a:r>
              <a:rPr lang="zh-CN" altLang="en-US" sz="2400"/>
              <a:t>，因此如果需要，你可以更改它们的行为，绘图，还有更多自定义的但它们仍能够满足 UML 标准。</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lstStyle/>
          <a:p>
            <a:pPr algn="l"/>
            <a:r>
              <a:rPr lang="zh-CN" altLang="en-US" sz="2400" b="1">
                <a:solidFill>
                  <a:schemeClr val="tx1">
                    <a:lumMod val="65000"/>
                    <a:lumOff val="35000"/>
                  </a:schemeClr>
                </a:solidFill>
                <a:latin typeface="微软雅黑" panose="020B0503020204020204" charset="-122"/>
                <a:ea typeface="微软雅黑" panose="020B0503020204020204" charset="-122"/>
              </a:rPr>
              <a:t>资料来源</a:t>
            </a:r>
          </a:p>
        </p:txBody>
      </p:sp>
      <p:grpSp>
        <p:nvGrpSpPr>
          <p:cNvPr id="21" name="组合 20"/>
          <p:cNvGrpSpPr/>
          <p:nvPr/>
        </p:nvGrpSpPr>
        <p:grpSpPr>
          <a:xfrm>
            <a:off x="1429384" y="1337945"/>
            <a:ext cx="9112885" cy="3608705"/>
            <a:chOff x="1882" y="2254"/>
            <a:chExt cx="14188" cy="5683"/>
          </a:xfrm>
        </p:grpSpPr>
        <p:sp>
          <p:nvSpPr>
            <p:cNvPr id="22" name="矩形 21"/>
            <p:cNvSpPr/>
            <p:nvPr/>
          </p:nvSpPr>
          <p:spPr>
            <a:xfrm>
              <a:off x="1882" y="2254"/>
              <a:ext cx="14189" cy="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882" y="3221"/>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1882" y="4204"/>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1882" y="516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882" y="6149"/>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882" y="709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4496435" y="1421130"/>
            <a:ext cx="1097280" cy="368300"/>
          </a:xfrm>
          <a:prstGeom prst="rect">
            <a:avLst/>
          </a:prstGeom>
          <a:noFill/>
        </p:spPr>
        <p:txBody>
          <a:bodyPr wrap="none" rtlCol="0">
            <a:spAutoFit/>
          </a:bodyPr>
          <a:lstStyle/>
          <a:p>
            <a:pPr algn="l"/>
            <a:r>
              <a:rPr lang="zh-CN" altLang="en-US" b="1">
                <a:solidFill>
                  <a:schemeClr val="bg1"/>
                </a:solidFill>
                <a:latin typeface="微软雅黑" panose="020B0503020204020204" charset="-122"/>
                <a:ea typeface="微软雅黑" panose="020B0503020204020204" charset="-122"/>
              </a:rPr>
              <a:t>参考资料</a:t>
            </a:r>
          </a:p>
        </p:txBody>
      </p:sp>
      <p:sp>
        <p:nvSpPr>
          <p:cNvPr id="35" name="文本框 34"/>
          <p:cNvSpPr txBox="1"/>
          <p:nvPr/>
        </p:nvSpPr>
        <p:spPr>
          <a:xfrm>
            <a:off x="1578610" y="2117725"/>
            <a:ext cx="4754828"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《UML基础、建模与设计教程》</a:t>
            </a:r>
            <a:r>
              <a:rPr lang="en-US" altLang="zh-CN" dirty="0">
                <a:solidFill>
                  <a:schemeClr val="tx1">
                    <a:lumMod val="75000"/>
                    <a:lumOff val="25000"/>
                  </a:schemeClr>
                </a:solidFill>
                <a:latin typeface="微软雅黑" panose="020B0503020204020204" charset="-122"/>
                <a:ea typeface="微软雅黑" panose="020B0503020204020204" charset="-122"/>
              </a:rPr>
              <a:t>29-31</a:t>
            </a:r>
            <a:r>
              <a:rPr lang="zh-CN" altLang="en-US" dirty="0">
                <a:solidFill>
                  <a:schemeClr val="tx1">
                    <a:lumMod val="75000"/>
                    <a:lumOff val="25000"/>
                  </a:schemeClr>
                </a:solidFill>
                <a:latin typeface="微软雅黑" panose="020B0503020204020204" charset="-122"/>
                <a:ea typeface="微软雅黑" panose="020B0503020204020204" charset="-122"/>
              </a:rPr>
              <a:t>页     </a:t>
            </a:r>
          </a:p>
        </p:txBody>
      </p:sp>
      <p:sp>
        <p:nvSpPr>
          <p:cNvPr id="36" name="文本框 35"/>
          <p:cNvSpPr txBox="1"/>
          <p:nvPr/>
        </p:nvSpPr>
        <p:spPr>
          <a:xfrm>
            <a:off x="1649730" y="2707640"/>
            <a:ext cx="8599170" cy="645160"/>
          </a:xfrm>
          <a:prstGeom prst="rect">
            <a:avLst/>
          </a:prstGeom>
          <a:noFill/>
        </p:spPr>
        <p:txBody>
          <a:bodyPr wrap="squar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事件驱动的流程链Event-driven Process Chains．维基百科      </a:t>
            </a:r>
            <a:r>
              <a:rPr lang="en-US" altLang="zh-CN" dirty="0">
                <a:solidFill>
                  <a:schemeClr val="tx1">
                    <a:lumMod val="75000"/>
                    <a:lumOff val="25000"/>
                  </a:schemeClr>
                </a:solidFill>
                <a:latin typeface="微软雅黑" panose="020B0503020204020204" charset="-122"/>
                <a:ea typeface="微软雅黑" panose="020B0503020204020204" charset="-122"/>
              </a:rPr>
              <a:t>2018/10/17</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algn="l"/>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7" name="文本框 36"/>
          <p:cNvSpPr txBox="1"/>
          <p:nvPr/>
        </p:nvSpPr>
        <p:spPr>
          <a:xfrm>
            <a:off x="1649730" y="3352800"/>
            <a:ext cx="7342010"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博客园，Office Visio简介，作者：SanMaoSpace           </a:t>
            </a:r>
            <a:r>
              <a:rPr lang="en-US" altLang="zh-CN" dirty="0">
                <a:solidFill>
                  <a:schemeClr val="tx1">
                    <a:lumMod val="75000"/>
                    <a:lumOff val="25000"/>
                  </a:schemeClr>
                </a:solidFill>
                <a:latin typeface="微软雅黑" panose="020B0503020204020204" charset="-122"/>
                <a:ea typeface="微软雅黑" panose="020B0503020204020204" charset="-122"/>
              </a:rPr>
              <a:t>2018/10/18</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8" name="文本框 37"/>
          <p:cNvSpPr txBox="1"/>
          <p:nvPr/>
        </p:nvSpPr>
        <p:spPr>
          <a:xfrm>
            <a:off x="1649730" y="3977005"/>
            <a:ext cx="7523150" cy="369332"/>
          </a:xfrm>
          <a:prstGeom prst="rect">
            <a:avLst/>
          </a:prstGeom>
          <a:noFill/>
        </p:spPr>
        <p:txBody>
          <a:bodyPr wrap="none" rtlCol="0">
            <a:spAutoFit/>
          </a:bodyPr>
          <a:lstStyle/>
          <a:p>
            <a:pPr algn="l"/>
            <a:r>
              <a:rPr lang="en-US" altLang="zh-CN" dirty="0" err="1">
                <a:solidFill>
                  <a:schemeClr val="tx1">
                    <a:lumMod val="75000"/>
                    <a:lumOff val="25000"/>
                  </a:schemeClr>
                </a:solidFill>
                <a:latin typeface="微软雅黑" panose="020B0503020204020204" charset="-122"/>
                <a:ea typeface="微软雅黑" panose="020B0503020204020204" charset="-122"/>
              </a:rPr>
              <a:t>Mcrosoft</a:t>
            </a:r>
            <a:r>
              <a:rPr lang="en-US" altLang="zh-CN" dirty="0">
                <a:solidFill>
                  <a:schemeClr val="tx1">
                    <a:lumMod val="75000"/>
                    <a:lumOff val="25000"/>
                  </a:schemeClr>
                </a:solidFill>
                <a:latin typeface="微软雅黑" panose="020B0503020204020204" charset="-122"/>
                <a:ea typeface="微软雅黑" panose="020B0503020204020204" charset="-122"/>
              </a:rPr>
              <a:t> </a:t>
            </a:r>
            <a:r>
              <a:rPr lang="zh-CN" altLang="en-US" dirty="0">
                <a:solidFill>
                  <a:schemeClr val="tx1">
                    <a:lumMod val="75000"/>
                    <a:lumOff val="25000"/>
                  </a:schemeClr>
                </a:solidFill>
                <a:latin typeface="微软雅黑" panose="020B0503020204020204" charset="-122"/>
                <a:ea typeface="微软雅黑" panose="020B0503020204020204" charset="-122"/>
              </a:rPr>
              <a:t>官方网站，</a:t>
            </a:r>
            <a:r>
              <a:rPr lang="en-US" altLang="zh-CN" dirty="0" err="1">
                <a:solidFill>
                  <a:schemeClr val="tx1">
                    <a:lumMod val="75000"/>
                    <a:lumOff val="25000"/>
                  </a:schemeClr>
                </a:solidFill>
                <a:latin typeface="微软雅黑" panose="020B0503020204020204" charset="-122"/>
                <a:ea typeface="微软雅黑" panose="020B0503020204020204" charset="-122"/>
              </a:rPr>
              <a:t>visio</a:t>
            </a:r>
            <a:r>
              <a:rPr lang="zh-CN" altLang="en-US" dirty="0">
                <a:solidFill>
                  <a:schemeClr val="tx1">
                    <a:lumMod val="75000"/>
                    <a:lumOff val="25000"/>
                  </a:schemeClr>
                </a:solidFill>
                <a:latin typeface="微软雅黑" panose="020B0503020204020204" charset="-122"/>
                <a:ea typeface="微软雅黑" panose="020B0503020204020204" charset="-122"/>
              </a:rPr>
              <a:t>的教程，</a:t>
            </a:r>
            <a:r>
              <a:rPr lang="en-US" altLang="zh-CN" dirty="0" err="1">
                <a:solidFill>
                  <a:schemeClr val="tx1">
                    <a:lumMod val="75000"/>
                    <a:lumOff val="25000"/>
                  </a:schemeClr>
                </a:solidFill>
                <a:latin typeface="微软雅黑" panose="020B0503020204020204" charset="-122"/>
                <a:ea typeface="微软雅黑" panose="020B0503020204020204" charset="-122"/>
              </a:rPr>
              <a:t>visio</a:t>
            </a:r>
            <a:r>
              <a:rPr lang="zh-CN" altLang="en-US" dirty="0">
                <a:solidFill>
                  <a:schemeClr val="tx1">
                    <a:lumMod val="75000"/>
                    <a:lumOff val="25000"/>
                  </a:schemeClr>
                </a:solidFill>
                <a:latin typeface="微软雅黑" panose="020B0503020204020204" charset="-122"/>
                <a:ea typeface="微软雅黑" panose="020B0503020204020204" charset="-122"/>
              </a:rPr>
              <a:t>中的</a:t>
            </a:r>
            <a:r>
              <a:rPr lang="en-US" altLang="zh-CN" dirty="0">
                <a:solidFill>
                  <a:schemeClr val="tx1">
                    <a:lumMod val="75000"/>
                    <a:lumOff val="25000"/>
                  </a:schemeClr>
                </a:solidFill>
                <a:latin typeface="微软雅黑" panose="020B0503020204020204" charset="-122"/>
                <a:ea typeface="微软雅黑" panose="020B0503020204020204" charset="-122"/>
              </a:rPr>
              <a:t>UML</a:t>
            </a:r>
            <a:r>
              <a:rPr lang="zh-CN" altLang="en-US" dirty="0">
                <a:solidFill>
                  <a:schemeClr val="tx1">
                    <a:lumMod val="75000"/>
                    <a:lumOff val="25000"/>
                  </a:schemeClr>
                </a:solidFill>
                <a:latin typeface="微软雅黑" panose="020B0503020204020204" charset="-122"/>
                <a:ea typeface="微软雅黑" panose="020B0503020204020204" charset="-122"/>
              </a:rPr>
              <a:t>图表       </a:t>
            </a:r>
            <a:r>
              <a:rPr lang="en-US" altLang="zh-CN" dirty="0">
                <a:solidFill>
                  <a:schemeClr val="tx1">
                    <a:lumMod val="75000"/>
                    <a:lumOff val="25000"/>
                  </a:schemeClr>
                </a:solidFill>
                <a:latin typeface="微软雅黑" panose="020B0503020204020204" charset="-122"/>
                <a:ea typeface="微软雅黑" panose="020B0503020204020204" charset="-122"/>
              </a:rPr>
              <a:t>2018/10/19</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9" name="文本框 38"/>
          <p:cNvSpPr txBox="1"/>
          <p:nvPr/>
        </p:nvSpPr>
        <p:spPr>
          <a:xfrm>
            <a:off x="1649730" y="4496435"/>
            <a:ext cx="9040424"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hlinkClick r:id="rId2"/>
              </a:rPr>
              <a:t>https://blog.csdn.net/wanmeirongyan100/article/details/51601570</a:t>
            </a:r>
            <a:r>
              <a:rPr lang="zh-CN" altLang="en-US" dirty="0">
                <a:solidFill>
                  <a:schemeClr val="tx1">
                    <a:lumMod val="75000"/>
                    <a:lumOff val="25000"/>
                  </a:schemeClr>
                </a:solidFill>
                <a:latin typeface="微软雅黑" panose="020B0503020204020204" charset="-122"/>
                <a:ea typeface="微软雅黑" panose="020B0503020204020204" charset="-122"/>
              </a:rPr>
              <a:t>   </a:t>
            </a:r>
            <a:r>
              <a:rPr lang="en-US" altLang="zh-CN" dirty="0">
                <a:solidFill>
                  <a:schemeClr val="tx1">
                    <a:lumMod val="75000"/>
                    <a:lumOff val="25000"/>
                  </a:schemeClr>
                </a:solidFill>
                <a:latin typeface="微软雅黑" panose="020B0503020204020204" charset="-122"/>
                <a:ea typeface="微软雅黑" panose="020B0503020204020204" charset="-122"/>
              </a:rPr>
              <a:t>2018/10/20</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5197279"/>
            <a:ext cx="2007719" cy="1751525"/>
          </a:xfrm>
          <a:prstGeom prst="rect">
            <a:avLst/>
          </a:prstGeom>
        </p:spPr>
      </p:pic>
      <p:sp>
        <p:nvSpPr>
          <p:cNvPr id="5" name="矩形 4"/>
          <p:cNvSpPr/>
          <p:nvPr/>
        </p:nvSpPr>
        <p:spPr>
          <a:xfrm>
            <a:off x="1429385" y="5055235"/>
            <a:ext cx="9092565" cy="5340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670050" y="5138420"/>
            <a:ext cx="6683946" cy="400110"/>
          </a:xfrm>
          <a:prstGeom prst="rect">
            <a:avLst/>
          </a:prstGeom>
          <a:noFill/>
        </p:spPr>
        <p:txBody>
          <a:bodyPr wrap="none" rtlCol="0">
            <a:spAutoFit/>
          </a:bodyPr>
          <a:lstStyle/>
          <a:p>
            <a:r>
              <a:rPr lang="zh-CN" altLang="en-US" sz="2000" dirty="0"/>
              <a:t>百度经验：如何安装配置</a:t>
            </a:r>
            <a:r>
              <a:rPr lang="en-US" altLang="zh-CN" sz="2000" dirty="0"/>
              <a:t>office </a:t>
            </a:r>
            <a:r>
              <a:rPr lang="en-US" altLang="zh-CN" sz="2000" dirty="0" err="1"/>
              <a:t>visio</a:t>
            </a:r>
            <a:r>
              <a:rPr lang="en-US" altLang="zh-CN" sz="2000" dirty="0"/>
              <a:t> 2016             2018/10/17</a:t>
            </a:r>
            <a:endParaRPr lang="zh-CN" altLang="en-US" sz="2000"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715770" y="1299210"/>
            <a:ext cx="9095105" cy="3107690"/>
          </a:xfrm>
          <a:prstGeom prst="rect">
            <a:avLst/>
          </a:prstGeom>
          <a:noFill/>
        </p:spPr>
        <p:txBody>
          <a:bodyPr wrap="square" rtlCol="0" anchor="t">
            <a:spAutoFit/>
          </a:bodyPr>
          <a:lstStyle/>
          <a:p>
            <a:endParaRPr lang="en-US" altLang="zh-CN" sz="2800" dirty="0"/>
          </a:p>
          <a:p>
            <a:r>
              <a:rPr lang="zh-CN" altLang="en-US" sz="2800" dirty="0">
                <a:sym typeface="+mn-ea"/>
              </a:rPr>
              <a:t>童欣        </a:t>
            </a:r>
            <a:r>
              <a:rPr lang="en-US" altLang="zh-CN" sz="2800" dirty="0">
                <a:sym typeface="+mn-ea"/>
              </a:rPr>
              <a:t>86       </a:t>
            </a:r>
            <a:r>
              <a:rPr lang="zh-CN" altLang="en-US" sz="2800" dirty="0">
                <a:sym typeface="+mn-ea"/>
              </a:rPr>
              <a:t>修改</a:t>
            </a:r>
            <a:r>
              <a:rPr lang="en-US" altLang="zh-CN" sz="2800" dirty="0">
                <a:sym typeface="+mn-ea"/>
              </a:rPr>
              <a:t>PPT</a:t>
            </a:r>
            <a:endParaRPr lang="zh-CN" altLang="en-US" sz="2800" dirty="0"/>
          </a:p>
          <a:p>
            <a:r>
              <a:rPr lang="zh-CN" altLang="en-US" sz="2800" dirty="0">
                <a:sym typeface="+mn-ea"/>
              </a:rPr>
              <a:t>吴自强    </a:t>
            </a:r>
            <a:r>
              <a:rPr lang="en-US" altLang="zh-CN" sz="2800" dirty="0">
                <a:sym typeface="+mn-ea"/>
              </a:rPr>
              <a:t>85      </a:t>
            </a:r>
            <a:r>
              <a:rPr lang="zh-CN" altLang="en-US" sz="2800" dirty="0">
                <a:sym typeface="+mn-ea"/>
              </a:rPr>
              <a:t>修改</a:t>
            </a:r>
            <a:r>
              <a:rPr lang="en-US" altLang="zh-CN" sz="2800" dirty="0">
                <a:sym typeface="+mn-ea"/>
              </a:rPr>
              <a:t>PPT</a:t>
            </a:r>
            <a:endParaRPr lang="en-US" altLang="zh-CN" sz="2800" dirty="0"/>
          </a:p>
          <a:p>
            <a:r>
              <a:rPr lang="zh-CN" altLang="en-US" sz="2800" dirty="0">
                <a:sym typeface="+mn-ea"/>
              </a:rPr>
              <a:t>陈婧唯    </a:t>
            </a:r>
            <a:r>
              <a:rPr lang="en-US" altLang="zh-CN" sz="2800" dirty="0">
                <a:sym typeface="+mn-ea"/>
              </a:rPr>
              <a:t>88       </a:t>
            </a:r>
            <a:r>
              <a:rPr lang="zh-CN" altLang="en-US" sz="2800" dirty="0">
                <a:sym typeface="+mn-ea"/>
              </a:rPr>
              <a:t>制作</a:t>
            </a:r>
            <a:r>
              <a:rPr lang="en-US" altLang="zh-CN" sz="2800" dirty="0">
                <a:sym typeface="+mn-ea"/>
              </a:rPr>
              <a:t>PPT</a:t>
            </a:r>
            <a:endParaRPr lang="en-US" altLang="zh-CN" sz="2800" dirty="0"/>
          </a:p>
          <a:p>
            <a:r>
              <a:rPr lang="zh-CN" altLang="en-US" sz="2800" dirty="0">
                <a:sym typeface="+mn-ea"/>
              </a:rPr>
              <a:t>陈雅菁    </a:t>
            </a:r>
            <a:r>
              <a:rPr lang="en-US" altLang="zh-CN" sz="2800" dirty="0">
                <a:sym typeface="+mn-ea"/>
              </a:rPr>
              <a:t>84       </a:t>
            </a:r>
            <a:r>
              <a:rPr lang="zh-CN" altLang="en-US" sz="2800" dirty="0">
                <a:sym typeface="+mn-ea"/>
              </a:rPr>
              <a:t>参与</a:t>
            </a:r>
            <a:r>
              <a:rPr lang="en-US" altLang="zh-CN" sz="2800" dirty="0">
                <a:sym typeface="+mn-ea"/>
              </a:rPr>
              <a:t>PPT</a:t>
            </a:r>
            <a:r>
              <a:rPr lang="zh-CN" altLang="en-US" sz="2800" dirty="0">
                <a:sym typeface="+mn-ea"/>
              </a:rPr>
              <a:t>的资料收集</a:t>
            </a:r>
            <a:endParaRPr lang="en-US" altLang="zh-CN" sz="2800" dirty="0"/>
          </a:p>
          <a:p>
            <a:r>
              <a:rPr lang="zh-CN" altLang="en-US" sz="2800" dirty="0">
                <a:sym typeface="+mn-ea"/>
              </a:rPr>
              <a:t>刘震        </a:t>
            </a:r>
            <a:r>
              <a:rPr lang="en-US" altLang="zh-CN" sz="2800" dirty="0">
                <a:sym typeface="+mn-ea"/>
              </a:rPr>
              <a:t>87       </a:t>
            </a:r>
            <a:r>
              <a:rPr lang="zh-CN" altLang="en-US" sz="2800" dirty="0">
                <a:sym typeface="+mn-ea"/>
              </a:rPr>
              <a:t>参与</a:t>
            </a:r>
            <a:r>
              <a:rPr lang="en-US" altLang="zh-CN" sz="2800" dirty="0">
                <a:sym typeface="+mn-ea"/>
              </a:rPr>
              <a:t>PPT</a:t>
            </a:r>
            <a:r>
              <a:rPr lang="zh-CN" altLang="en-US" sz="2800" dirty="0">
                <a:sym typeface="+mn-ea"/>
              </a:rPr>
              <a:t>的资料收集</a:t>
            </a:r>
            <a:endParaRPr lang="en-US" altLang="zh-CN" sz="2800" dirty="0"/>
          </a:p>
          <a:p>
            <a:r>
              <a:rPr lang="zh-CN" altLang="en-US" sz="2800" dirty="0">
                <a:sym typeface="+mn-ea"/>
              </a:rPr>
              <a:t>张天颖    </a:t>
            </a:r>
            <a:r>
              <a:rPr lang="en-US" altLang="zh-CN" sz="2800" dirty="0">
                <a:sym typeface="+mn-ea"/>
              </a:rPr>
              <a:t>83       </a:t>
            </a:r>
            <a:r>
              <a:rPr lang="zh-CN" altLang="en-US" sz="2800" dirty="0">
                <a:sym typeface="+mn-ea"/>
              </a:rPr>
              <a:t>参与</a:t>
            </a:r>
            <a:r>
              <a:rPr lang="en-US" altLang="zh-CN" sz="2800" dirty="0">
                <a:sym typeface="+mn-ea"/>
              </a:rPr>
              <a:t>PPT</a:t>
            </a:r>
            <a:r>
              <a:rPr lang="zh-CN" altLang="en-US" sz="2800" dirty="0">
                <a:sym typeface="+mn-ea"/>
              </a:rPr>
              <a:t>的资料收集</a:t>
            </a:r>
            <a:endParaRPr lang="zh-CN" altLang="en-US" sz="2800" dirty="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92430"/>
            <a:ext cx="1407160" cy="460375"/>
          </a:xfrm>
          <a:prstGeom prst="rect">
            <a:avLst/>
          </a:prstGeom>
          <a:noFill/>
        </p:spPr>
        <p:txBody>
          <a:bodyPr wrap="none" rtlCol="0">
            <a:spAutoFit/>
          </a:bodyPr>
          <a:lstStyle/>
          <a:p>
            <a:r>
              <a:rPr lang="zh-CN" altLang="en-US" sz="2400" b="1"/>
              <a:t>任务分配</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1804035" cy="460375"/>
          </a:xfrm>
          <a:prstGeom prst="rect">
            <a:avLst/>
          </a:prstGeom>
          <a:noFill/>
        </p:spPr>
        <p:txBody>
          <a:bodyPr wrap="none" rtlCol="0">
            <a:spAutoFit/>
          </a:bodyPr>
          <a:lstStyle/>
          <a:p>
            <a:pPr algn="l"/>
            <a:r>
              <a:rPr lang="en-US" altLang="zh-CN" sz="2400" b="1" dirty="0" err="1">
                <a:solidFill>
                  <a:schemeClr val="tx1"/>
                </a:solidFill>
                <a:latin typeface="微软雅黑" panose="020B0503020204020204" charset="-122"/>
                <a:ea typeface="微软雅黑" panose="020B0503020204020204" charset="-122"/>
              </a:rPr>
              <a:t>visio</a:t>
            </a:r>
            <a:r>
              <a:rPr lang="zh-CN" altLang="en-US" sz="2400" b="1" dirty="0">
                <a:solidFill>
                  <a:schemeClr val="tx1"/>
                </a:solidFill>
                <a:latin typeface="微软雅黑" panose="020B0503020204020204" charset="-122"/>
                <a:ea typeface="微软雅黑" panose="020B0503020204020204" charset="-122"/>
              </a:rPr>
              <a:t>的简介</a:t>
            </a:r>
          </a:p>
        </p:txBody>
      </p:sp>
      <p:sp>
        <p:nvSpPr>
          <p:cNvPr id="4" name="文本框 3"/>
          <p:cNvSpPr txBox="1"/>
          <p:nvPr/>
        </p:nvSpPr>
        <p:spPr>
          <a:xfrm>
            <a:off x="984885" y="1885950"/>
            <a:ext cx="8002905" cy="3046095"/>
          </a:xfrm>
          <a:prstGeom prst="rect">
            <a:avLst/>
          </a:prstGeom>
          <a:noFill/>
        </p:spPr>
        <p:txBody>
          <a:bodyPr wrap="square" rtlCol="0">
            <a:spAutoFit/>
          </a:bodyPr>
          <a:lstStyle/>
          <a:p>
            <a:pPr algn="l"/>
            <a:r>
              <a:rPr lang="en-US" altLang="zh-CN" sz="3200" b="1">
                <a:solidFill>
                  <a:schemeClr val="tx1"/>
                </a:solidFill>
                <a:latin typeface="+mj-ea"/>
                <a:ea typeface="+mj-ea"/>
                <a:cs typeface="+mj-ea"/>
              </a:rPr>
              <a:t>  </a:t>
            </a:r>
            <a:r>
              <a:rPr lang="en-US" altLang="zh-CN" sz="3200" b="1">
                <a:solidFill>
                  <a:schemeClr val="accent1"/>
                </a:solidFill>
                <a:latin typeface="+mj-ea"/>
                <a:ea typeface="+mj-ea"/>
                <a:cs typeface="+mj-ea"/>
              </a:rPr>
              <a:t>Office Visio</a:t>
            </a:r>
            <a:r>
              <a:rPr lang="en-US" altLang="zh-CN" sz="3200" b="1">
                <a:latin typeface="+mj-ea"/>
                <a:ea typeface="+mj-ea"/>
                <a:cs typeface="+mj-ea"/>
              </a:rPr>
              <a:t>，是VISIO公司在</a:t>
            </a:r>
            <a:r>
              <a:rPr lang="en-US" altLang="zh-CN" sz="3200" b="1">
                <a:solidFill>
                  <a:schemeClr val="accent1"/>
                </a:solidFill>
                <a:latin typeface="+mj-ea"/>
                <a:ea typeface="+mj-ea"/>
                <a:cs typeface="+mj-ea"/>
              </a:rPr>
              <a:t>91年</a:t>
            </a:r>
            <a:r>
              <a:rPr lang="en-US" altLang="zh-CN" sz="3200" b="1">
                <a:latin typeface="+mj-ea"/>
                <a:ea typeface="+mj-ea"/>
                <a:cs typeface="+mj-ea"/>
              </a:rPr>
              <a:t>推出的用于</a:t>
            </a:r>
            <a:r>
              <a:rPr lang="en-US" altLang="zh-CN" sz="3200" b="1">
                <a:solidFill>
                  <a:schemeClr val="accent1"/>
                </a:solidFill>
                <a:latin typeface="+mj-ea"/>
                <a:ea typeface="+mj-ea"/>
                <a:cs typeface="+mj-ea"/>
              </a:rPr>
              <a:t>制作图表</a:t>
            </a:r>
            <a:r>
              <a:rPr lang="en-US" altLang="zh-CN" sz="3200" b="1">
                <a:latin typeface="+mj-ea"/>
                <a:ea typeface="+mj-ea"/>
                <a:cs typeface="+mj-ea"/>
              </a:rPr>
              <a:t>的软件（现在微软收购）         </a:t>
            </a:r>
          </a:p>
          <a:p>
            <a:pPr algn="l"/>
            <a:r>
              <a:rPr lang="en-US" altLang="zh-CN" sz="3200" b="1">
                <a:latin typeface="+mj-ea"/>
                <a:ea typeface="+mj-ea"/>
                <a:cs typeface="+mj-ea"/>
              </a:rPr>
              <a:t>  </a:t>
            </a:r>
          </a:p>
          <a:p>
            <a:pPr algn="l"/>
            <a:r>
              <a:rPr lang="en-US" altLang="zh-CN" sz="3200" b="1">
                <a:latin typeface="+mj-ea"/>
                <a:ea typeface="+mj-ea"/>
                <a:cs typeface="+mj-ea"/>
              </a:rPr>
              <a:t>  在早期它主要用作</a:t>
            </a:r>
            <a:r>
              <a:rPr lang="zh-CN" altLang="en-US" sz="3200" b="1">
                <a:latin typeface="+mj-ea"/>
                <a:ea typeface="+mj-ea"/>
                <a:cs typeface="+mj-ea"/>
              </a:rPr>
              <a:t>：</a:t>
            </a:r>
            <a:r>
              <a:rPr lang="en-US" altLang="zh-CN" sz="3200">
                <a:latin typeface="楷体" panose="02010609060101010101" charset="-122"/>
                <a:ea typeface="楷体" panose="02010609060101010101" charset="-122"/>
                <a:cs typeface="+mj-ea"/>
              </a:rPr>
              <a:t>商业图表制作，后来随着版本的不断提高，新增了许多功能。大多数图形软件程序依赖于艺术技能。</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9685" y="1235075"/>
            <a:ext cx="5675630" cy="2122805"/>
          </a:xfrm>
          <a:prstGeom prst="rect">
            <a:avLst/>
          </a:prstGeom>
          <a:noFill/>
        </p:spPr>
        <p:txBody>
          <a:bodyPr wrap="none" rtlCol="0">
            <a:spAutoFit/>
          </a:bodyPr>
          <a:lstStyle/>
          <a:p>
            <a:pPr algn="l"/>
            <a:endParaRPr lang="en-US" altLang="zh-CN" sz="6600" b="1">
              <a:solidFill>
                <a:schemeClr val="accent1"/>
              </a:solidFill>
              <a:latin typeface="微软雅黑" panose="020B0503020204020204" charset="-122"/>
              <a:ea typeface="微软雅黑" panose="020B0503020204020204" charset="-122"/>
            </a:endParaRPr>
          </a:p>
          <a:p>
            <a:pPr algn="l"/>
            <a:r>
              <a:rPr lang="en-US" altLang="zh-CN" sz="6600" b="1">
                <a:solidFill>
                  <a:schemeClr val="accent1"/>
                </a:solidFill>
                <a:latin typeface="微软雅黑" panose="020B0503020204020204" charset="-122"/>
                <a:ea typeface="微软雅黑" panose="020B0503020204020204" charset="-122"/>
              </a:rPr>
              <a:t>THANK  YOU</a:t>
            </a:r>
          </a:p>
        </p:txBody>
      </p:sp>
      <p:sp>
        <p:nvSpPr>
          <p:cNvPr id="6" name="文本框 5"/>
          <p:cNvSpPr txBox="1"/>
          <p:nvPr/>
        </p:nvSpPr>
        <p:spPr>
          <a:xfrm>
            <a:off x="1391285" y="3743325"/>
            <a:ext cx="3126105" cy="460375"/>
          </a:xfrm>
          <a:prstGeom prst="rect">
            <a:avLst/>
          </a:prstGeom>
          <a:noFill/>
        </p:spPr>
        <p:txBody>
          <a:bodyPr wrap="square" rtlCol="0">
            <a:spAutoFit/>
          </a:bodyPr>
          <a:lstStyle/>
          <a:p>
            <a:r>
              <a:rPr lang="en-US" altLang="zh-CN" sz="2400" dirty="0">
                <a:solidFill>
                  <a:schemeClr val="tx1">
                    <a:lumMod val="50000"/>
                    <a:lumOff val="50000"/>
                  </a:schemeClr>
                </a:solidFill>
                <a:latin typeface="微软雅黑" panose="020B0503020204020204" charset="-122"/>
                <a:ea typeface="微软雅黑" panose="020B0503020204020204" charset="-122"/>
              </a:rPr>
              <a:t>G17</a:t>
            </a: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4990" y="392430"/>
            <a:ext cx="2012315" cy="460375"/>
          </a:xfrm>
          <a:prstGeom prst="rect">
            <a:avLst/>
          </a:prstGeom>
          <a:noFill/>
        </p:spPr>
        <p:txBody>
          <a:bodyPr wrap="square" rtlCol="0" anchor="t">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endParaRPr lang="zh-CN" altLang="en-US" sz="2400"/>
          </a:p>
        </p:txBody>
      </p:sp>
      <p:sp>
        <p:nvSpPr>
          <p:cNvPr id="7" name="文本框 6"/>
          <p:cNvSpPr txBox="1"/>
          <p:nvPr/>
        </p:nvSpPr>
        <p:spPr>
          <a:xfrm>
            <a:off x="949325" y="1650365"/>
            <a:ext cx="9386570" cy="3230245"/>
          </a:xfrm>
          <a:prstGeom prst="rect">
            <a:avLst/>
          </a:prstGeom>
          <a:noFill/>
        </p:spPr>
        <p:txBody>
          <a:bodyPr wrap="square" rtlCol="0">
            <a:spAutoFit/>
          </a:bodyPr>
          <a:lstStyle/>
          <a:p>
            <a:r>
              <a:rPr lang="en-US" altLang="zh-CN" sz="2800" b="1">
                <a:latin typeface="+mj-ea"/>
                <a:ea typeface="+mj-ea"/>
                <a:cs typeface="+mj-ea"/>
                <a:sym typeface="+mn-ea"/>
              </a:rPr>
              <a:t>  </a:t>
            </a:r>
            <a:r>
              <a:rPr lang="en-US" altLang="zh-CN" sz="2800" b="1">
                <a:solidFill>
                  <a:schemeClr val="accent1"/>
                </a:solidFill>
                <a:latin typeface="+mj-ea"/>
                <a:ea typeface="+mj-ea"/>
                <a:cs typeface="+mj-ea"/>
                <a:sym typeface="+mn-ea"/>
              </a:rPr>
              <a:t>Office Visio</a:t>
            </a:r>
            <a:r>
              <a:rPr lang="en-US" altLang="zh-CN" sz="2800" b="1">
                <a:latin typeface="+mj-ea"/>
                <a:ea typeface="+mj-ea"/>
                <a:cs typeface="+mj-ea"/>
                <a:sym typeface="+mn-ea"/>
              </a:rPr>
              <a:t>便于IT和商务专业人员就</a:t>
            </a:r>
            <a:r>
              <a:rPr lang="en-US" altLang="zh-CN" sz="2800" b="1">
                <a:solidFill>
                  <a:schemeClr val="accent1"/>
                </a:solidFill>
                <a:latin typeface="+mj-ea"/>
                <a:ea typeface="+mj-ea"/>
                <a:cs typeface="+mj-ea"/>
                <a:sym typeface="+mn-ea"/>
              </a:rPr>
              <a:t>复杂信息、 系统和流程</a:t>
            </a:r>
            <a:r>
              <a:rPr lang="en-US" altLang="zh-CN" sz="2800" b="1">
                <a:latin typeface="+mj-ea"/>
                <a:ea typeface="+mj-ea"/>
                <a:cs typeface="+mj-ea"/>
                <a:sym typeface="+mn-ea"/>
              </a:rPr>
              <a:t>进行</a:t>
            </a:r>
            <a:r>
              <a:rPr lang="en-US" altLang="zh-CN" sz="2800" b="1">
                <a:solidFill>
                  <a:schemeClr val="accent1"/>
                </a:solidFill>
                <a:latin typeface="+mj-ea"/>
                <a:ea typeface="+mj-ea"/>
                <a:cs typeface="+mj-ea"/>
                <a:sym typeface="+mn-ea"/>
              </a:rPr>
              <a:t>可视化处理、分析和交流</a:t>
            </a:r>
            <a:r>
              <a:rPr lang="en-US" altLang="zh-CN" sz="2800" b="1">
                <a:latin typeface="+mj-ea"/>
                <a:ea typeface="+mj-ea"/>
                <a:cs typeface="+mj-ea"/>
                <a:sym typeface="+mn-ea"/>
              </a:rPr>
              <a:t>的软件。可促进对系统和流程的了解，深入了解复杂信息并利用这些知识做出更好的业务决策。</a:t>
            </a:r>
          </a:p>
          <a:p>
            <a:r>
              <a:rPr lang="en-US" altLang="zh-CN" sz="2800" b="1">
                <a:latin typeface="+mj-ea"/>
                <a:ea typeface="+mj-ea"/>
                <a:cs typeface="+mj-ea"/>
                <a:sym typeface="+mn-ea"/>
              </a:rPr>
              <a:t>  使用Visio可视方式传递重要信息就像打开模板、将形状拖放到绘图中以及对即将完成的工作应用主题一样轻松。</a:t>
            </a:r>
            <a:endParaRPr lang="en-US" altLang="zh-CN" sz="3200" b="1">
              <a:latin typeface="+mj-ea"/>
              <a:ea typeface="+mj-ea"/>
              <a:cs typeface="+mj-ea"/>
            </a:endParaRPr>
          </a:p>
          <a:p>
            <a:endParaRPr lang="zh-CN" altLang="en-US"/>
          </a:p>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44295" y="1527175"/>
            <a:ext cx="7828280" cy="3969385"/>
          </a:xfrm>
          <a:prstGeom prst="rect">
            <a:avLst/>
          </a:prstGeom>
          <a:noFill/>
        </p:spPr>
        <p:txBody>
          <a:bodyPr wrap="none" rtlCol="0">
            <a:spAutoFit/>
          </a:bodyPr>
          <a:lstStyle/>
          <a:p>
            <a:r>
              <a:rPr lang="en-US" altLang="zh-CN" sz="2800" b="1">
                <a:latin typeface="+mn-ea"/>
                <a:cs typeface="+mn-ea"/>
              </a:rPr>
              <a:t>*visio</a:t>
            </a:r>
            <a:r>
              <a:rPr lang="zh-CN" altLang="en-US" sz="2800" b="1">
                <a:latin typeface="+mn-ea"/>
                <a:cs typeface="+mn-ea"/>
              </a:rPr>
              <a:t>的</a:t>
            </a:r>
            <a:r>
              <a:rPr lang="zh-CN" altLang="en-US" sz="2800" b="1">
                <a:solidFill>
                  <a:schemeClr val="accent1"/>
                </a:solidFill>
                <a:latin typeface="+mn-ea"/>
                <a:cs typeface="+mn-ea"/>
              </a:rPr>
              <a:t>应用领域</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mn-ea"/>
              </a:rPr>
              <a:t>软件设计、项目管理、建筑、机械、通信等</a:t>
            </a:r>
            <a:endParaRPr lang="zh-CN" altLang="en-US" sz="2800">
              <a:latin typeface="+mn-ea"/>
              <a:cs typeface="+mn-ea"/>
            </a:endParaRPr>
          </a:p>
          <a:p>
            <a:r>
              <a:rPr lang="en-US" altLang="zh-CN" sz="2800" b="1">
                <a:solidFill>
                  <a:schemeClr val="tx1"/>
                </a:solidFill>
                <a:latin typeface="+mn-ea"/>
                <a:cs typeface="+mn-ea"/>
              </a:rPr>
              <a:t>*visio</a:t>
            </a:r>
            <a:r>
              <a:rPr lang="zh-CN" altLang="en-US" sz="2800" b="1">
                <a:solidFill>
                  <a:schemeClr val="tx1"/>
                </a:solidFill>
                <a:latin typeface="+mn-ea"/>
                <a:cs typeface="+mn-ea"/>
              </a:rPr>
              <a:t>图示的</a:t>
            </a:r>
            <a:r>
              <a:rPr lang="zh-CN" altLang="en-US" sz="2800" b="1">
                <a:solidFill>
                  <a:schemeClr val="accent1"/>
                </a:solidFill>
                <a:latin typeface="+mn-ea"/>
                <a:cs typeface="+mn-ea"/>
              </a:rPr>
              <a:t>目标对象</a:t>
            </a:r>
            <a:r>
              <a:rPr lang="zh-CN" altLang="en-US" sz="2800" b="1">
                <a:solidFill>
                  <a:schemeClr val="tx1"/>
                </a:solidFill>
                <a:latin typeface="+mn-ea"/>
                <a:cs typeface="+mn-ea"/>
              </a:rPr>
              <a:t>通常是</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楷体" panose="02010609060101010101" charset="-122"/>
              </a:rPr>
              <a:t>开发者</a:t>
            </a:r>
          </a:p>
          <a:p>
            <a:r>
              <a:rPr lang="zh-CN" altLang="en-US" sz="2800">
                <a:latin typeface="楷体" panose="02010609060101010101" charset="-122"/>
                <a:ea typeface="楷体" panose="02010609060101010101" charset="-122"/>
                <a:cs typeface="楷体" panose="02010609060101010101" charset="-122"/>
              </a:rPr>
              <a:t>     项目管理人员</a:t>
            </a:r>
          </a:p>
          <a:p>
            <a:r>
              <a:rPr lang="zh-CN" altLang="en-US" sz="2800">
                <a:latin typeface="楷体" panose="02010609060101010101" charset="-122"/>
                <a:ea typeface="楷体" panose="02010609060101010101" charset="-122"/>
                <a:cs typeface="楷体" panose="02010609060101010101" charset="-122"/>
              </a:rPr>
              <a:t>     科研人员</a:t>
            </a:r>
          </a:p>
          <a:p>
            <a:r>
              <a:rPr lang="zh-CN" altLang="en-US" sz="2800">
                <a:latin typeface="楷体" panose="02010609060101010101" charset="-122"/>
                <a:ea typeface="楷体" panose="02010609060101010101" charset="-122"/>
                <a:cs typeface="楷体" panose="02010609060101010101" charset="-122"/>
              </a:rPr>
              <a:t>     客户群</a:t>
            </a:r>
          </a:p>
          <a:p>
            <a:r>
              <a:rPr lang="zh-CN" altLang="en-US" sz="2800">
                <a:latin typeface="楷体" panose="02010609060101010101" charset="-122"/>
                <a:ea typeface="楷体" panose="02010609060101010101" charset="-122"/>
                <a:cs typeface="楷体" panose="02010609060101010101" charset="-122"/>
              </a:rPr>
              <a:t>     </a:t>
            </a:r>
            <a:r>
              <a:rPr lang="en-US" altLang="zh-CN" sz="2800">
                <a:latin typeface="楷体" panose="02010609060101010101" charset="-122"/>
                <a:ea typeface="楷体" panose="02010609060101010101" charset="-122"/>
                <a:cs typeface="楷体" panose="02010609060101010101" charset="-122"/>
              </a:rPr>
              <a:t>……</a:t>
            </a:r>
          </a:p>
          <a:p>
            <a:r>
              <a:rPr lang="en-US" altLang="zh-CN" sz="2800" b="1">
                <a:latin typeface="+mn-ea"/>
                <a:cs typeface="+mn-ea"/>
              </a:rPr>
              <a:t>*</a:t>
            </a:r>
            <a:r>
              <a:rPr lang="zh-CN" altLang="en-US" sz="2800" b="1">
                <a:solidFill>
                  <a:schemeClr val="accent1"/>
                </a:solidFill>
                <a:latin typeface="+mn-ea"/>
                <a:cs typeface="+mn-ea"/>
              </a:rPr>
              <a:t>目的</a:t>
            </a:r>
            <a:r>
              <a:rPr lang="zh-CN" altLang="en-US" sz="2800" b="1">
                <a:latin typeface="+mn-ea"/>
                <a:cs typeface="+mn-ea"/>
              </a:rPr>
              <a:t>是让更多的人能理解图示表达的含义</a:t>
            </a:r>
          </a:p>
        </p:txBody>
      </p:sp>
      <p:sp>
        <p:nvSpPr>
          <p:cNvPr id="4" name="文本框 3"/>
          <p:cNvSpPr txBox="1"/>
          <p:nvPr/>
        </p:nvSpPr>
        <p:spPr>
          <a:xfrm>
            <a:off x="488315" y="340995"/>
            <a:ext cx="18040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863725" y="2498090"/>
            <a:ext cx="9329420" cy="16960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731010" y="2377440"/>
            <a:ext cx="9329420" cy="169608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66800" y="2856230"/>
            <a:ext cx="1250950" cy="46037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603500" y="2585720"/>
            <a:ext cx="8320405" cy="497205"/>
          </a:xfrm>
          <a:prstGeom prst="rect">
            <a:avLst/>
          </a:prstGeom>
          <a:noFill/>
        </p:spPr>
        <p:txBody>
          <a:bodyPr wrap="square" rtlCol="0">
            <a:spAutoFit/>
          </a:bodyPr>
          <a:lstStyle/>
          <a:p>
            <a:pPr algn="just">
              <a:lnSpc>
                <a:spcPct val="110000"/>
              </a:lnSpc>
            </a:pPr>
            <a:r>
              <a:rPr lang="zh-CN" altLang="en-US" sz="2400">
                <a:solidFill>
                  <a:schemeClr val="tx1">
                    <a:lumMod val="65000"/>
                    <a:lumOff val="35000"/>
                  </a:schemeClr>
                </a:solidFill>
                <a:latin typeface="微软雅黑" panose="020B0503020204020204" charset="-122"/>
                <a:ea typeface="微软雅黑" panose="020B0503020204020204" charset="-122"/>
              </a:rPr>
              <a:t>问题一：</a:t>
            </a:r>
          </a:p>
        </p:txBody>
      </p:sp>
      <p:sp>
        <p:nvSpPr>
          <p:cNvPr id="4" name="椭圆 3"/>
          <p:cNvSpPr/>
          <p:nvPr/>
        </p:nvSpPr>
        <p:spPr>
          <a:xfrm>
            <a:off x="930275" y="2513965"/>
            <a:ext cx="1420495" cy="14204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latin typeface="MS PGothic" panose="020B0600070205080204" charset="-128"/>
                <a:ea typeface="MS PGothic" panose="020B0600070205080204" charset="-128"/>
              </a:rPr>
              <a:t>？</a:t>
            </a:r>
          </a:p>
        </p:txBody>
      </p:sp>
      <p:sp>
        <p:nvSpPr>
          <p:cNvPr id="2" name="文本框 1"/>
          <p:cNvSpPr txBox="1"/>
          <p:nvPr/>
        </p:nvSpPr>
        <p:spPr>
          <a:xfrm>
            <a:off x="2350770" y="3028950"/>
            <a:ext cx="8895080" cy="521970"/>
          </a:xfrm>
          <a:prstGeom prst="rect">
            <a:avLst/>
          </a:prstGeom>
          <a:noFill/>
        </p:spPr>
        <p:txBody>
          <a:bodyPr wrap="none" rtlCol="0">
            <a:spAutoFit/>
          </a:bodyPr>
          <a:lstStyle/>
          <a:p>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作为</a:t>
            </a:r>
            <a:r>
              <a:rPr lang="en-US" altLang="zh-CN" sz="2800">
                <a:solidFill>
                  <a:schemeClr val="tx1">
                    <a:lumMod val="75000"/>
                    <a:lumOff val="25000"/>
                  </a:schemeClr>
                </a:solidFill>
                <a:latin typeface="楷体" panose="02010609060101010101" charset="-122"/>
                <a:ea typeface="楷体" panose="02010609060101010101" charset="-122"/>
                <a:cs typeface="楷体" panose="02010609060101010101" charset="-122"/>
              </a:rPr>
              <a:t>UML</a:t>
            </a:r>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建模工具需要拥有哪些功能？请至少列出三个。</a:t>
            </a:r>
          </a:p>
        </p:txBody>
      </p:sp>
      <p:sp>
        <p:nvSpPr>
          <p:cNvPr id="7" name="剪去对角的矩形 6"/>
          <p:cNvSpPr/>
          <p:nvPr/>
        </p:nvSpPr>
        <p:spPr>
          <a:xfrm>
            <a:off x="-23495" y="3155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8315" y="367030"/>
            <a:ext cx="1101090" cy="460375"/>
          </a:xfrm>
          <a:prstGeom prst="rect">
            <a:avLst/>
          </a:prstGeom>
          <a:noFill/>
        </p:spPr>
        <p:txBody>
          <a:bodyPr wrap="none" rtlCol="0">
            <a:spAutoFit/>
          </a:bodyPr>
          <a:lstStyle/>
          <a:p>
            <a:r>
              <a:rPr lang="zh-CN" altLang="en-US" sz="2400" b="1"/>
              <a:t>问题一</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098" y="4640708"/>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4960</Words>
  <Application>Microsoft Office PowerPoint</Application>
  <PresentationFormat>宽屏</PresentationFormat>
  <Paragraphs>406</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60</vt:i4>
      </vt:variant>
    </vt:vector>
  </HeadingPairs>
  <TitlesOfParts>
    <vt:vector size="71" baseType="lpstr">
      <vt:lpstr>MS PGothic</vt:lpstr>
      <vt:lpstr>Open Sans</vt:lpstr>
      <vt:lpstr>仿宋</vt:lpstr>
      <vt:lpstr>楷体</vt: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FeiFly</dc:creator>
  <cp:lastModifiedBy>hawk oliver</cp:lastModifiedBy>
  <cp:revision>27</cp:revision>
  <dcterms:created xsi:type="dcterms:W3CDTF">2018-04-06T14:47:00Z</dcterms:created>
  <dcterms:modified xsi:type="dcterms:W3CDTF">2018-11-02T07:32:18Z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