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06" r:id="rId2"/>
    <p:sldId id="508" r:id="rId3"/>
    <p:sldId id="507" r:id="rId4"/>
    <p:sldId id="354" r:id="rId5"/>
    <p:sldId id="356" r:id="rId6"/>
    <p:sldId id="398" r:id="rId7"/>
    <p:sldId id="483" r:id="rId8"/>
    <p:sldId id="484" r:id="rId9"/>
    <p:sldId id="485" r:id="rId10"/>
    <p:sldId id="516" r:id="rId11"/>
    <p:sldId id="513" r:id="rId12"/>
    <p:sldId id="514" r:id="rId13"/>
    <p:sldId id="515" r:id="rId14"/>
    <p:sldId id="517" r:id="rId15"/>
    <p:sldId id="518" r:id="rId16"/>
    <p:sldId id="519" r:id="rId17"/>
    <p:sldId id="499" r:id="rId18"/>
    <p:sldId id="500" r:id="rId19"/>
    <p:sldId id="501" r:id="rId20"/>
    <p:sldId id="502" r:id="rId21"/>
    <p:sldId id="543" r:id="rId22"/>
    <p:sldId id="504" r:id="rId23"/>
    <p:sldId id="505" r:id="rId24"/>
    <p:sldId id="486" r:id="rId25"/>
    <p:sldId id="487" r:id="rId26"/>
    <p:sldId id="488" r:id="rId27"/>
    <p:sldId id="489" r:id="rId28"/>
    <p:sldId id="492" r:id="rId29"/>
    <p:sldId id="494" r:id="rId30"/>
    <p:sldId id="558" r:id="rId31"/>
    <p:sldId id="497" r:id="rId32"/>
    <p:sldId id="512" r:id="rId33"/>
    <p:sldId id="509" r:id="rId34"/>
    <p:sldId id="510" r:id="rId35"/>
    <p:sldId id="511" r:id="rId36"/>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8">
          <p15:clr>
            <a:srgbClr val="A4A3A4"/>
          </p15:clr>
        </p15:guide>
        <p15:guide id="2" pos="3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32" autoAdjust="0"/>
    <p:restoredTop sz="94660"/>
  </p:normalViewPr>
  <p:slideViewPr>
    <p:cSldViewPr showGuides="1">
      <p:cViewPr>
        <p:scale>
          <a:sx n="10" d="100"/>
          <a:sy n="10" d="100"/>
        </p:scale>
        <p:origin x="3108" y="1260"/>
      </p:cViewPr>
      <p:guideLst>
        <p:guide orient="horz" pos="2158"/>
        <p:guide pos="37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36719;&#20214;&#24037;&#31243;&#31995;&#21015;&#35838;&#31243;&#25945;&#23398;&#36741;&#21161;&#32593;&#31449;-&#36719;&#20214;&#38656;&#27714;&#35268;&#26684;&#35828;&#26126;&#20070;.do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PRD2018-&#36719;&#20214;&#24037;&#31243;&#31995;&#21015;&#35838;&#31243;&#25945;&#23398;&#36741;&#21161;&#32593;&#31449;-&#27979;&#35797;&#29992;&#20363;V0.1.doc"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2589213" y="620713"/>
            <a:ext cx="6183312" cy="5842000"/>
            <a:chOff x="0" y="0"/>
            <a:chExt cx="4956930" cy="4870495"/>
          </a:xfrm>
        </p:grpSpPr>
        <p:grpSp>
          <p:nvGrpSpPr>
            <p:cNvPr id="3083" name="组合 3"/>
            <p:cNvGrpSpPr/>
            <p:nvPr/>
          </p:nvGrpSpPr>
          <p:grpSpPr>
            <a:xfrm>
              <a:off x="362756" y="0"/>
              <a:ext cx="4594174" cy="4706233"/>
              <a:chOff x="0" y="0"/>
              <a:chExt cx="4911907" cy="4959490"/>
            </a:xfrm>
          </p:grpSpPr>
          <p:sp>
            <p:nvSpPr>
              <p:cNvPr id="3085"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6"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4"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581400" y="2089150"/>
            <a:ext cx="4802188" cy="1938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4000" dirty="0">
                <a:solidFill>
                  <a:srgbClr val="FFFFFF"/>
                </a:solidFill>
              </a:rPr>
              <a:t>软件工程系列课程教学辅助网站</a:t>
            </a:r>
            <a:endParaRPr lang="en-US" altLang="zh-CN" sz="4000" dirty="0">
              <a:solidFill>
                <a:srgbClr val="FFFFFF"/>
              </a:solidFill>
            </a:endParaRPr>
          </a:p>
          <a:p>
            <a:pPr marL="0" lvl="0" indent="0" algn="ctr" eaLnBrk="1" hangingPunct="1">
              <a:lnSpc>
                <a:spcPct val="100000"/>
              </a:lnSpc>
              <a:spcBef>
                <a:spcPct val="0"/>
              </a:spcBef>
              <a:buNone/>
            </a:pPr>
            <a:r>
              <a:rPr lang="zh-CN" altLang="en-US" sz="4000" dirty="0">
                <a:solidFill>
                  <a:srgbClr val="FFFFFF"/>
                </a:solidFill>
              </a:rPr>
              <a:t>需求规格说明</a:t>
            </a:r>
          </a:p>
        </p:txBody>
      </p:sp>
      <p:sp>
        <p:nvSpPr>
          <p:cNvPr id="4104" name="文本框 26"/>
          <p:cNvSpPr txBox="1"/>
          <p:nvPr/>
        </p:nvSpPr>
        <p:spPr>
          <a:xfrm>
            <a:off x="3800475" y="4483100"/>
            <a:ext cx="4318000" cy="7064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p>
        </p:txBody>
      </p:sp>
      <p:sp>
        <p:nvSpPr>
          <p:cNvPr id="4105" name="椭圆 27"/>
          <p:cNvSpPr/>
          <p:nvPr/>
        </p:nvSpPr>
        <p:spPr>
          <a:xfrm>
            <a:off x="8670925" y="3870325"/>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9261475" y="3459163"/>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pic>
        <p:nvPicPr>
          <p:cNvPr id="3082" name="图片 1"/>
          <p:cNvPicPr>
            <a:picLocks noChangeAspect="1"/>
          </p:cNvPicPr>
          <p:nvPr/>
        </p:nvPicPr>
        <p:blipFill>
          <a:blip r:embed="rId2"/>
          <a:stretch>
            <a:fillRect/>
          </a:stretch>
        </p:blipFill>
        <p:spPr>
          <a:xfrm>
            <a:off x="5289550" y="966788"/>
            <a:ext cx="1133475" cy="11318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bldLvl="0" animBg="1"/>
      <p:bldP spid="4106" grpId="0" bldLvl="0" animBg="1"/>
      <p:bldP spid="4107" grpId="0" bldLvl="0" animBg="1"/>
      <p:bldP spid="4108" grpId="0" bldLvl="0" animBg="1"/>
      <p:bldP spid="410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390779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99605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7.</a:t>
            </a:r>
            <a:r>
              <a:rPr lang="zh-CN" altLang="en-US" sz="2000" b="1" dirty="0" smtClean="0">
                <a:solidFill>
                  <a:schemeClr val="bg1"/>
                </a:solidFill>
                <a:sym typeface="+mn-ea"/>
              </a:rPr>
              <a:t>用例</a:t>
            </a:r>
            <a:r>
              <a:rPr lang="zh-CN" altLang="en-US" sz="2000" b="1" dirty="0" smtClean="0">
                <a:solidFill>
                  <a:schemeClr val="bg1"/>
                </a:solidFill>
                <a:sym typeface="+mn-ea"/>
              </a:rPr>
              <a:t>文档</a:t>
            </a:r>
            <a:r>
              <a:rPr lang="en-US" altLang="zh-CN" sz="2000" b="1" dirty="0" smtClean="0">
                <a:solidFill>
                  <a:schemeClr val="bg1"/>
                </a:solidFill>
                <a:sym typeface="+mn-ea"/>
              </a:rPr>
              <a:t>【3】</a:t>
            </a:r>
            <a:endParaRPr lang="zh-CN" altLang="en-US" sz="2000" b="1" dirty="0" smtClean="0">
              <a:solidFill>
                <a:schemeClr val="bg1"/>
              </a:solidFill>
              <a:latin typeface="微软雅黑" panose="020B0503020204020204" pitchFamily="34" charset="-122"/>
              <a:ea typeface="微软雅黑" panose="020B0503020204020204" pitchFamily="34" charset="-122"/>
              <a:sym typeface="+mn-ea"/>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4355" name="矩形 21"/>
          <p:cNvSpPr>
            <a:spLocks noChangeArrowheads="1"/>
          </p:cNvSpPr>
          <p:nvPr/>
        </p:nvSpPr>
        <p:spPr bwMode="auto">
          <a:xfrm>
            <a:off x="2726690" y="1924050"/>
            <a:ext cx="622554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用例文档包括各个模块的测试，每一部分包括：用例图、用例场景说明、相应界面原型、</a:t>
            </a: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DM</a:t>
            </a: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图</a:t>
            </a: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其中界面原型用墨刀来绘画</a:t>
            </a: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其中用例图、</a:t>
            </a:r>
            <a:r>
              <a:rPr kumimoji="0" lang="en-US" altLang="zh-CN"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DM</a:t>
            </a:r>
            <a:r>
              <a:rPr kumimoji="0" lang="zh-CN" altLang="en-US"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图使用工具是</a:t>
            </a:r>
            <a:r>
              <a:rPr kumimoji="0" lang="en-US" altLang="zh-CN"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Visio</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14355"/>
                                        </p:tgtEl>
                                        <p:attrNameLst>
                                          <p:attrName>style.visibility</p:attrName>
                                        </p:attrNameLst>
                                      </p:cBhvr>
                                      <p:to>
                                        <p:strVal val="visible"/>
                                      </p:to>
                                    </p:set>
                                    <p:animEffect transition="in" filter="box(out)">
                                      <p:cBhvr>
                                        <p:cTn id="26" dur="20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143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390779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99605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8.</a:t>
            </a:r>
            <a:r>
              <a:rPr lang="zh-CN" altLang="en-US" sz="2000" b="1" dirty="0" smtClean="0">
                <a:solidFill>
                  <a:schemeClr val="bg1"/>
                </a:solidFill>
                <a:sym typeface="+mn-ea"/>
              </a:rPr>
              <a:t>用例图</a:t>
            </a:r>
            <a:r>
              <a:rPr lang="zh-CN" altLang="en-US" sz="2000" b="1" dirty="0" smtClean="0">
                <a:solidFill>
                  <a:schemeClr val="bg1"/>
                </a:solidFill>
                <a:sym typeface="+mn-ea"/>
              </a:rPr>
              <a:t>举例</a:t>
            </a:r>
            <a:r>
              <a:rPr lang="en-US" altLang="zh-CN" sz="2000" b="1" dirty="0" smtClean="0">
                <a:solidFill>
                  <a:schemeClr val="bg1"/>
                </a:solidFill>
                <a:sym typeface="+mn-ea"/>
              </a:rPr>
              <a:t>【3】</a:t>
            </a:r>
            <a:endParaRPr lang="zh-CN" altLang="en-US" sz="2000" b="1" dirty="0" smtClean="0">
              <a:solidFill>
                <a:schemeClr val="bg1"/>
              </a:solidFill>
              <a:latin typeface="微软雅黑" panose="020B0503020204020204" pitchFamily="34" charset="-122"/>
              <a:ea typeface="微软雅黑" panose="020B0503020204020204" pitchFamily="34" charset="-122"/>
              <a:sym typeface="+mn-ea"/>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301" descr="QQ截图20171216161116"/>
          <p:cNvPicPr>
            <a:picLocks noChangeAspect="1"/>
          </p:cNvPicPr>
          <p:nvPr/>
        </p:nvPicPr>
        <p:blipFill>
          <a:blip r:embed="rId3"/>
          <a:stretch>
            <a:fillRect/>
          </a:stretch>
        </p:blipFill>
        <p:spPr>
          <a:xfrm>
            <a:off x="1071880" y="1810385"/>
            <a:ext cx="10077450" cy="2970530"/>
          </a:xfrm>
          <a:prstGeom prst="rect">
            <a:avLst/>
          </a:prstGeom>
          <a:noFill/>
          <a:ln w="9525">
            <a:noFill/>
          </a:ln>
        </p:spPr>
      </p:pic>
      <p:sp>
        <p:nvSpPr>
          <p:cNvPr id="3" name="文本框 2"/>
          <p:cNvSpPr txBox="1"/>
          <p:nvPr/>
        </p:nvSpPr>
        <p:spPr>
          <a:xfrm>
            <a:off x="4869815" y="5025390"/>
            <a:ext cx="2316480" cy="460375"/>
          </a:xfrm>
          <a:prstGeom prst="rect">
            <a:avLst/>
          </a:prstGeom>
          <a:noFill/>
        </p:spPr>
        <p:txBody>
          <a:bodyPr wrap="non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教师登录用例图</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390779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99605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9.</a:t>
            </a:r>
            <a:r>
              <a:rPr lang="zh-CN" altLang="en-US" sz="2000" b="1" dirty="0" smtClean="0">
                <a:solidFill>
                  <a:schemeClr val="bg1"/>
                </a:solidFill>
                <a:sym typeface="+mn-ea"/>
              </a:rPr>
              <a:t>用例场景说明</a:t>
            </a:r>
            <a:r>
              <a:rPr lang="zh-CN" altLang="en-US" sz="2000" b="1" dirty="0" smtClean="0">
                <a:solidFill>
                  <a:schemeClr val="bg1"/>
                </a:solidFill>
                <a:sym typeface="+mn-ea"/>
              </a:rPr>
              <a:t>举例</a:t>
            </a:r>
            <a:r>
              <a:rPr lang="en-US" altLang="zh-CN" sz="2000" b="1" dirty="0" smtClean="0">
                <a:solidFill>
                  <a:schemeClr val="bg1"/>
                </a:solidFill>
                <a:sym typeface="+mn-ea"/>
              </a:rPr>
              <a:t>【3】</a:t>
            </a:r>
            <a:endParaRPr lang="zh-CN" altLang="en-US" sz="2000" b="1" dirty="0" smtClean="0">
              <a:solidFill>
                <a:schemeClr val="bg1"/>
              </a:solidFill>
              <a:latin typeface="微软雅黑" panose="020B0503020204020204" pitchFamily="34" charset="-122"/>
              <a:ea typeface="微软雅黑" panose="020B0503020204020204" pitchFamily="34" charset="-122"/>
              <a:sym typeface="+mn-ea"/>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3" name="文本框 2"/>
          <p:cNvSpPr txBox="1"/>
          <p:nvPr/>
        </p:nvSpPr>
        <p:spPr>
          <a:xfrm>
            <a:off x="4410710" y="2439035"/>
            <a:ext cx="568960" cy="304609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教师登录用例场景</a:t>
            </a:r>
          </a:p>
        </p:txBody>
      </p:sp>
      <p:pic>
        <p:nvPicPr>
          <p:cNvPr id="4" name="图片 3"/>
          <p:cNvPicPr>
            <a:picLocks noChangeAspect="1"/>
          </p:cNvPicPr>
          <p:nvPr/>
        </p:nvPicPr>
        <p:blipFill>
          <a:blip r:embed="rId3"/>
          <a:stretch>
            <a:fillRect/>
          </a:stretch>
        </p:blipFill>
        <p:spPr>
          <a:xfrm>
            <a:off x="5113655" y="140970"/>
            <a:ext cx="5876925" cy="657669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390779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393500"/>
            <a:ext cx="399605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10.</a:t>
            </a:r>
            <a:r>
              <a:rPr lang="zh-CN" altLang="en-US" sz="2000" b="1" dirty="0" smtClean="0">
                <a:solidFill>
                  <a:schemeClr val="bg1"/>
                </a:solidFill>
                <a:sym typeface="+mn-ea"/>
              </a:rPr>
              <a:t>界面原型</a:t>
            </a:r>
            <a:r>
              <a:rPr lang="zh-CN" altLang="en-US" sz="2000" b="1" dirty="0" smtClean="0">
                <a:solidFill>
                  <a:schemeClr val="bg1"/>
                </a:solidFill>
                <a:sym typeface="+mn-ea"/>
              </a:rPr>
              <a:t>举例</a:t>
            </a:r>
            <a:r>
              <a:rPr lang="en-US" altLang="zh-CN" sz="2000" b="1" dirty="0" smtClean="0">
                <a:solidFill>
                  <a:schemeClr val="bg1"/>
                </a:solidFill>
                <a:sym typeface="+mn-ea"/>
              </a:rPr>
              <a:t>【3】</a:t>
            </a:r>
            <a:endParaRPr lang="zh-CN" altLang="en-US" sz="2000" b="1" dirty="0" smtClean="0">
              <a:solidFill>
                <a:schemeClr val="bg1"/>
              </a:solidFill>
              <a:latin typeface="微软雅黑" panose="020B0503020204020204" pitchFamily="34" charset="-122"/>
              <a:ea typeface="微软雅黑" panose="020B0503020204020204" pitchFamily="34" charset="-122"/>
              <a:sym typeface="+mn-ea"/>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3" name="文本框 2"/>
          <p:cNvSpPr txBox="1"/>
          <p:nvPr/>
        </p:nvSpPr>
        <p:spPr>
          <a:xfrm>
            <a:off x="8043545" y="2911475"/>
            <a:ext cx="568960" cy="230695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教师登录界面</a:t>
            </a:r>
          </a:p>
        </p:txBody>
      </p:sp>
      <p:pic>
        <p:nvPicPr>
          <p:cNvPr id="2" name="图片 302" descr="1545404344(1)"/>
          <p:cNvPicPr>
            <a:picLocks noChangeAspect="1"/>
          </p:cNvPicPr>
          <p:nvPr/>
        </p:nvPicPr>
        <p:blipFill>
          <a:blip r:embed="rId3"/>
          <a:stretch>
            <a:fillRect/>
          </a:stretch>
        </p:blipFill>
        <p:spPr>
          <a:xfrm>
            <a:off x="1894840" y="1686560"/>
            <a:ext cx="5670550" cy="4757420"/>
          </a:xfrm>
          <a:prstGeom prst="rect">
            <a:avLst/>
          </a:prstGeom>
          <a:noFill/>
          <a:ln w="9525">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390779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99605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11.</a:t>
            </a:r>
            <a:r>
              <a:rPr lang="zh-CN" altLang="en-US" sz="2000" b="1" dirty="0" smtClean="0">
                <a:solidFill>
                  <a:schemeClr val="bg1"/>
                </a:solidFill>
                <a:sym typeface="+mn-ea"/>
              </a:rPr>
              <a:t>测试用例等价划分表</a:t>
            </a:r>
            <a:r>
              <a:rPr lang="zh-CN" altLang="en-US" sz="2000" b="1" dirty="0" smtClean="0">
                <a:solidFill>
                  <a:schemeClr val="bg1"/>
                </a:solidFill>
                <a:sym typeface="+mn-ea"/>
              </a:rPr>
              <a:t>举例</a:t>
            </a:r>
            <a:r>
              <a:rPr lang="en-US" altLang="zh-CN" sz="2000" b="1" dirty="0" smtClean="0">
                <a:solidFill>
                  <a:schemeClr val="bg1"/>
                </a:solidFill>
                <a:sym typeface="+mn-ea"/>
              </a:rPr>
              <a:t>【3】</a:t>
            </a:r>
            <a:endParaRPr lang="zh-CN" altLang="en-US" sz="2000" b="1" dirty="0" smtClean="0">
              <a:solidFill>
                <a:schemeClr val="bg1"/>
              </a:solidFill>
              <a:latin typeface="微软雅黑" panose="020B0503020204020204" pitchFamily="34" charset="-122"/>
              <a:ea typeface="微软雅黑" panose="020B0503020204020204" pitchFamily="34" charset="-122"/>
              <a:sym typeface="+mn-ea"/>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3" name="文本框 2"/>
          <p:cNvSpPr txBox="1"/>
          <p:nvPr/>
        </p:nvSpPr>
        <p:spPr>
          <a:xfrm>
            <a:off x="9121140" y="2644775"/>
            <a:ext cx="568960" cy="1568450"/>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教师登录</a:t>
            </a:r>
          </a:p>
        </p:txBody>
      </p:sp>
      <p:pic>
        <p:nvPicPr>
          <p:cNvPr id="4" name="图片 3"/>
          <p:cNvPicPr>
            <a:picLocks noChangeAspect="1"/>
          </p:cNvPicPr>
          <p:nvPr/>
        </p:nvPicPr>
        <p:blipFill>
          <a:blip r:embed="rId3"/>
          <a:stretch>
            <a:fillRect/>
          </a:stretch>
        </p:blipFill>
        <p:spPr>
          <a:xfrm>
            <a:off x="1167130" y="2103120"/>
            <a:ext cx="7783195" cy="315468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390779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393499"/>
            <a:ext cx="399605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12.</a:t>
            </a:r>
            <a:r>
              <a:rPr lang="zh-CN" altLang="en-US" sz="2000" b="1" dirty="0" smtClean="0">
                <a:solidFill>
                  <a:schemeClr val="bg1"/>
                </a:solidFill>
                <a:sym typeface="+mn-ea"/>
              </a:rPr>
              <a:t>测试用例表</a:t>
            </a:r>
            <a:r>
              <a:rPr lang="zh-CN" altLang="en-US" sz="2000" b="1" dirty="0" smtClean="0">
                <a:solidFill>
                  <a:schemeClr val="bg1"/>
                </a:solidFill>
                <a:sym typeface="+mn-ea"/>
              </a:rPr>
              <a:t>举例</a:t>
            </a:r>
            <a:r>
              <a:rPr lang="en-US" altLang="zh-CN" sz="2000" b="1" dirty="0" smtClean="0">
                <a:solidFill>
                  <a:schemeClr val="bg1"/>
                </a:solidFill>
                <a:sym typeface="+mn-ea"/>
              </a:rPr>
              <a:t>【3】</a:t>
            </a:r>
            <a:endParaRPr lang="zh-CN" altLang="en-US" sz="2000" b="1" dirty="0" smtClean="0">
              <a:solidFill>
                <a:schemeClr val="bg1"/>
              </a:solidFill>
              <a:latin typeface="微软雅黑" panose="020B0503020204020204" pitchFamily="34" charset="-122"/>
              <a:ea typeface="微软雅黑" panose="020B0503020204020204" pitchFamily="34" charset="-122"/>
              <a:sym typeface="+mn-ea"/>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3" name="文本框 2"/>
          <p:cNvSpPr txBox="1"/>
          <p:nvPr/>
        </p:nvSpPr>
        <p:spPr>
          <a:xfrm>
            <a:off x="9121140" y="2644775"/>
            <a:ext cx="568960" cy="1568450"/>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教师登录</a:t>
            </a:r>
          </a:p>
        </p:txBody>
      </p:sp>
      <p:pic>
        <p:nvPicPr>
          <p:cNvPr id="2" name="图片 1"/>
          <p:cNvPicPr>
            <a:picLocks noChangeAspect="1"/>
          </p:cNvPicPr>
          <p:nvPr/>
        </p:nvPicPr>
        <p:blipFill>
          <a:blip r:embed="rId3"/>
          <a:stretch>
            <a:fillRect/>
          </a:stretch>
        </p:blipFill>
        <p:spPr>
          <a:xfrm>
            <a:off x="1602740" y="1506855"/>
            <a:ext cx="6400165" cy="427609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390779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99605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13.</a:t>
            </a:r>
            <a:r>
              <a:rPr lang="zh-CN" altLang="en-US" sz="2000" b="1" dirty="0" smtClean="0">
                <a:solidFill>
                  <a:schemeClr val="bg1"/>
                </a:solidFill>
                <a:sym typeface="+mn-ea"/>
              </a:rPr>
              <a:t>测试用例表</a:t>
            </a:r>
            <a:r>
              <a:rPr lang="zh-CN" altLang="en-US" sz="2000" b="1" dirty="0" smtClean="0">
                <a:solidFill>
                  <a:schemeClr val="bg1"/>
                </a:solidFill>
                <a:sym typeface="+mn-ea"/>
              </a:rPr>
              <a:t>举例</a:t>
            </a:r>
            <a:r>
              <a:rPr lang="en-US" altLang="zh-CN" sz="2000" b="1" dirty="0" smtClean="0">
                <a:solidFill>
                  <a:schemeClr val="bg1"/>
                </a:solidFill>
                <a:sym typeface="+mn-ea"/>
              </a:rPr>
              <a:t>【3】</a:t>
            </a:r>
            <a:endParaRPr lang="zh-CN" altLang="en-US" sz="2000" b="1" dirty="0" smtClean="0">
              <a:solidFill>
                <a:schemeClr val="bg1"/>
              </a:solidFill>
              <a:latin typeface="微软雅黑" panose="020B0503020204020204" pitchFamily="34" charset="-122"/>
              <a:ea typeface="微软雅黑" panose="020B0503020204020204" pitchFamily="34" charset="-122"/>
              <a:sym typeface="+mn-ea"/>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3" name="文本框 2"/>
          <p:cNvSpPr txBox="1"/>
          <p:nvPr/>
        </p:nvSpPr>
        <p:spPr>
          <a:xfrm>
            <a:off x="4257040" y="2891155"/>
            <a:ext cx="568960" cy="1568450"/>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教师登录</a:t>
            </a:r>
          </a:p>
        </p:txBody>
      </p:sp>
      <p:pic>
        <p:nvPicPr>
          <p:cNvPr id="4" name="图片 3"/>
          <p:cNvPicPr>
            <a:picLocks noChangeAspect="1"/>
          </p:cNvPicPr>
          <p:nvPr/>
        </p:nvPicPr>
        <p:blipFill>
          <a:blip r:embed="rId3"/>
          <a:stretch>
            <a:fillRect/>
          </a:stretch>
        </p:blipFill>
        <p:spPr>
          <a:xfrm>
            <a:off x="5349875" y="328930"/>
            <a:ext cx="5395595" cy="646239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390779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393500"/>
            <a:ext cx="399605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14.</a:t>
            </a:r>
            <a:r>
              <a:rPr lang="en-US" altLang="zh-CN" sz="2000" b="1" dirty="0">
                <a:solidFill>
                  <a:schemeClr val="bg1"/>
                </a:solidFill>
                <a:sym typeface="+mn-ea"/>
              </a:rPr>
              <a:t>JAD</a:t>
            </a:r>
            <a:r>
              <a:rPr lang="zh-CN" altLang="en-US" sz="2000" b="1" dirty="0" smtClean="0">
                <a:solidFill>
                  <a:schemeClr val="bg1"/>
                </a:solidFill>
                <a:sym typeface="+mn-ea"/>
              </a:rPr>
              <a:t>会议记录</a:t>
            </a:r>
            <a:r>
              <a:rPr lang="en-US" altLang="zh-CN" sz="2000" b="1" dirty="0" smtClean="0">
                <a:solidFill>
                  <a:schemeClr val="bg1"/>
                </a:solidFill>
                <a:sym typeface="+mn-ea"/>
              </a:rPr>
              <a:t>【3】</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descr="jad截图"/>
          <p:cNvPicPr>
            <a:picLocks noChangeAspect="1"/>
          </p:cNvPicPr>
          <p:nvPr/>
        </p:nvPicPr>
        <p:blipFill>
          <a:blip r:embed="rId2"/>
          <a:stretch>
            <a:fillRect/>
          </a:stretch>
        </p:blipFill>
        <p:spPr>
          <a:xfrm>
            <a:off x="3582670" y="901700"/>
            <a:ext cx="4499610" cy="5622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340360" y="1556385"/>
            <a:ext cx="3791585" cy="4813935"/>
          </a:xfrm>
          <a:prstGeom prst="rect">
            <a:avLst/>
          </a:prstGeom>
        </p:spPr>
      </p:pic>
      <p:pic>
        <p:nvPicPr>
          <p:cNvPr id="6" name="图片 5"/>
          <p:cNvPicPr>
            <a:picLocks noChangeAspect="1"/>
          </p:cNvPicPr>
          <p:nvPr/>
        </p:nvPicPr>
        <p:blipFill>
          <a:blip r:embed="rId3"/>
          <a:stretch>
            <a:fillRect/>
          </a:stretch>
        </p:blipFill>
        <p:spPr>
          <a:xfrm>
            <a:off x="4294505" y="1556385"/>
            <a:ext cx="4351020" cy="4813935"/>
          </a:xfrm>
          <a:prstGeom prst="rect">
            <a:avLst/>
          </a:prstGeom>
        </p:spPr>
      </p:pic>
      <p:pic>
        <p:nvPicPr>
          <p:cNvPr id="7" name="图片 6"/>
          <p:cNvPicPr>
            <a:picLocks noChangeAspect="1"/>
          </p:cNvPicPr>
          <p:nvPr/>
        </p:nvPicPr>
        <p:blipFill>
          <a:blip r:embed="rId4"/>
          <a:stretch>
            <a:fillRect/>
          </a:stretch>
        </p:blipFill>
        <p:spPr>
          <a:xfrm>
            <a:off x="8856980" y="1556385"/>
            <a:ext cx="3283585" cy="4813935"/>
          </a:xfrm>
          <a:prstGeom prst="rect">
            <a:avLst/>
          </a:prstGeom>
        </p:spPr>
      </p:pic>
      <p:sp>
        <p:nvSpPr>
          <p:cNvPr id="10242" name="矩形 16"/>
          <p:cNvSpPr/>
          <p:nvPr/>
        </p:nvSpPr>
        <p:spPr>
          <a:xfrm>
            <a:off x="1071880" y="363855"/>
            <a:ext cx="390779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99605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15.</a:t>
            </a:r>
            <a:r>
              <a:rPr lang="zh-CN" altLang="en-US" sz="2000" b="1" dirty="0">
                <a:solidFill>
                  <a:schemeClr val="bg1"/>
                </a:solidFill>
                <a:sym typeface="+mn-ea"/>
              </a:rPr>
              <a:t>需求思维导图</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44805" y="933450"/>
            <a:ext cx="3884930" cy="5593080"/>
          </a:xfrm>
          <a:prstGeom prst="rect">
            <a:avLst/>
          </a:prstGeom>
        </p:spPr>
      </p:pic>
      <p:pic>
        <p:nvPicPr>
          <p:cNvPr id="6" name="图片 5"/>
          <p:cNvPicPr>
            <a:picLocks noChangeAspect="1"/>
          </p:cNvPicPr>
          <p:nvPr/>
        </p:nvPicPr>
        <p:blipFill>
          <a:blip r:embed="rId3"/>
          <a:stretch>
            <a:fillRect/>
          </a:stretch>
        </p:blipFill>
        <p:spPr>
          <a:xfrm>
            <a:off x="4486275" y="933450"/>
            <a:ext cx="3959860" cy="5593080"/>
          </a:xfrm>
          <a:prstGeom prst="rect">
            <a:avLst/>
          </a:prstGeom>
        </p:spPr>
      </p:pic>
      <p:pic>
        <p:nvPicPr>
          <p:cNvPr id="8" name="图片 7"/>
          <p:cNvPicPr>
            <a:picLocks noChangeAspect="1"/>
          </p:cNvPicPr>
          <p:nvPr/>
        </p:nvPicPr>
        <p:blipFill>
          <a:blip r:embed="rId4"/>
          <a:stretch>
            <a:fillRect/>
          </a:stretch>
        </p:blipFill>
        <p:spPr>
          <a:xfrm>
            <a:off x="8702675" y="934085"/>
            <a:ext cx="3345180" cy="5661660"/>
          </a:xfrm>
          <a:prstGeom prst="rect">
            <a:avLst/>
          </a:prstGeom>
        </p:spPr>
      </p:pic>
      <p:sp>
        <p:nvSpPr>
          <p:cNvPr id="10242" name="矩形 16"/>
          <p:cNvSpPr/>
          <p:nvPr/>
        </p:nvSpPr>
        <p:spPr>
          <a:xfrm>
            <a:off x="1071880" y="363855"/>
            <a:ext cx="390779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99605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16.</a:t>
            </a:r>
            <a:r>
              <a:rPr lang="zh-CN" altLang="en-US" sz="2000" b="1" dirty="0">
                <a:solidFill>
                  <a:schemeClr val="bg1"/>
                </a:solidFill>
                <a:sym typeface="+mn-ea"/>
              </a:rPr>
              <a:t>需求思维导图</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4714558" y="240188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5332095" y="243840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评审表内容部分</a:t>
            </a: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5306695" y="319246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4689158" y="319246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p>
        </p:txBody>
      </p:sp>
      <p:sp>
        <p:nvSpPr>
          <p:cNvPr id="46" name="文本框 18"/>
          <p:cNvSpPr txBox="1">
            <a:spLocks noChangeArrowheads="1"/>
          </p:cNvSpPr>
          <p:nvPr/>
        </p:nvSpPr>
        <p:spPr bwMode="auto">
          <a:xfrm>
            <a:off x="5306695" y="32289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p>
        </p:txBody>
      </p:sp>
      <p:sp>
        <p:nvSpPr>
          <p:cNvPr id="19" name="矩形 14"/>
          <p:cNvSpPr>
            <a:spLocks noChangeArrowheads="1"/>
          </p:cNvSpPr>
          <p:nvPr/>
        </p:nvSpPr>
        <p:spPr bwMode="auto">
          <a:xfrm>
            <a:off x="5306378" y="240220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25" presetClass="entr" presetSubtype="0" fill="hold" grpId="0" nodeType="afterEffect">
                                  <p:stCondLst>
                                    <p:cond delay="0"/>
                                  </p:stCondLst>
                                  <p:childTnLst>
                                    <p:set>
                                      <p:cBhvr>
                                        <p:cTn id="17" dur="1" fill="hold">
                                          <p:stCondLst>
                                            <p:cond delay="0"/>
                                          </p:stCondLst>
                                        </p:cTn>
                                        <p:tgtEl>
                                          <p:spTgt spid="6150"/>
                                        </p:tgtEl>
                                        <p:attrNameLst>
                                          <p:attrName>style.visibility</p:attrName>
                                        </p:attrNameLst>
                                      </p:cBhvr>
                                      <p:to>
                                        <p:strVal val="visible"/>
                                      </p:to>
                                    </p:set>
                                    <p:anim calcmode="lin" valueType="num">
                                      <p:cBhvr>
                                        <p:cTn id="18"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21" dur="1000" fill="hold"/>
                                        <p:tgtEl>
                                          <p:spTgt spid="6150"/>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6150"/>
                                        </p:tgtEl>
                                      </p:cBhvr>
                                    </p:animEffect>
                                  </p:childTnLst>
                                </p:cTn>
                              </p:par>
                              <p:par>
                                <p:cTn id="26" presetID="25" presetClass="entr" presetSubtype="0" fill="hold" grpId="0" nodeType="withEffect">
                                  <p:stCondLst>
                                    <p:cond delay="0"/>
                                  </p:stCondLst>
                                  <p:childTnLst>
                                    <p:set>
                                      <p:cBhvr>
                                        <p:cTn id="27" dur="1" fill="hold">
                                          <p:stCondLst>
                                            <p:cond delay="0"/>
                                          </p:stCondLst>
                                        </p:cTn>
                                        <p:tgtEl>
                                          <p:spTgt spid="6151"/>
                                        </p:tgtEl>
                                        <p:attrNameLst>
                                          <p:attrName>style.visibility</p:attrName>
                                        </p:attrNameLst>
                                      </p:cBhvr>
                                      <p:to>
                                        <p:strVal val="visible"/>
                                      </p:to>
                                    </p:set>
                                    <p:anim calcmode="lin" valueType="num">
                                      <p:cBhvr>
                                        <p:cTn id="28"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31" dur="1000" fill="hold"/>
                                        <p:tgtEl>
                                          <p:spTgt spid="6151"/>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6151"/>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p:cTn id="39" dur="1000" fill="hold"/>
                                        <p:tgtEl>
                                          <p:spTgt spid="44"/>
                                        </p:tgtEl>
                                        <p:attrNameLst>
                                          <p:attrName>ppt_w</p:attrName>
                                        </p:attrNameLst>
                                      </p:cBhvr>
                                      <p:tavLst>
                                        <p:tav tm="0">
                                          <p:val>
                                            <p:fltVal val="0"/>
                                          </p:val>
                                        </p:tav>
                                        <p:tav tm="100000">
                                          <p:val>
                                            <p:strVal val="#ppt_w"/>
                                          </p:val>
                                        </p:tav>
                                      </p:tavLst>
                                    </p:anim>
                                    <p:anim calcmode="lin" valueType="num">
                                      <p:cBhvr>
                                        <p:cTn id="40" dur="1000" fill="hold"/>
                                        <p:tgtEl>
                                          <p:spTgt spid="44"/>
                                        </p:tgtEl>
                                        <p:attrNameLst>
                                          <p:attrName>ppt_h</p:attrName>
                                        </p:attrNameLst>
                                      </p:cBhvr>
                                      <p:tavLst>
                                        <p:tav tm="0">
                                          <p:val>
                                            <p:fltVal val="0"/>
                                          </p:val>
                                        </p:tav>
                                        <p:tav tm="100000">
                                          <p:val>
                                            <p:strVal val="#ppt_h"/>
                                          </p:val>
                                        </p:tav>
                                      </p:tavLst>
                                    </p:anim>
                                    <p:animEffect transition="in" filter="fade">
                                      <p:cBhvr>
                                        <p:cTn id="41" dur="1000"/>
                                        <p:tgtEl>
                                          <p:spTgt spid="44"/>
                                        </p:tgtEl>
                                      </p:cBhvr>
                                    </p:animEffect>
                                  </p:childTnLst>
                                </p:cTn>
                              </p:par>
                            </p:childTnLst>
                          </p:cTn>
                        </p:par>
                        <p:par>
                          <p:cTn id="42" fill="hold">
                            <p:stCondLst>
                              <p:cond delay="3500"/>
                            </p:stCondLst>
                            <p:childTnLst>
                              <p:par>
                                <p:cTn id="43" presetID="25" presetClass="entr" presetSubtype="0"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46"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47"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48" dur="1000" fill="hold"/>
                                        <p:tgtEl>
                                          <p:spTgt spid="45"/>
                                        </p:tgtEl>
                                        <p:attrNameLst>
                                          <p:attrName>ppt_h</p:attrName>
                                        </p:attrNameLst>
                                      </p:cBhvr>
                                      <p:tavLst>
                                        <p:tav tm="0">
                                          <p:val>
                                            <p:strVal val="#ppt_h"/>
                                          </p:val>
                                        </p:tav>
                                        <p:tav tm="100000">
                                          <p:val>
                                            <p:strVal val="#ppt_h"/>
                                          </p:val>
                                        </p:tav>
                                      </p:tavLst>
                                    </p:anim>
                                    <p:anim calcmode="lin" valueType="num">
                                      <p:cBhvr>
                                        <p:cTn id="49"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50"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51"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52" dur="1000" decel="50000">
                                          <p:stCondLst>
                                            <p:cond delay="0"/>
                                          </p:stCondLst>
                                        </p:cTn>
                                        <p:tgtEl>
                                          <p:spTgt spid="45"/>
                                        </p:tgtEl>
                                      </p:cBhvr>
                                    </p:animEffect>
                                  </p:childTnLst>
                                </p:cTn>
                              </p:par>
                              <p:par>
                                <p:cTn id="53" presetID="25"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p:cTn id="55"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58" dur="1000" fill="hold"/>
                                        <p:tgtEl>
                                          <p:spTgt spid="46"/>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4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p:cTn id="65" dur="1000" fill="hold"/>
                                        <p:tgtEl>
                                          <p:spTgt spid="19"/>
                                        </p:tgtEl>
                                        <p:attrNameLst>
                                          <p:attrName>ppt_w</p:attrName>
                                        </p:attrNameLst>
                                      </p:cBhvr>
                                      <p:tavLst>
                                        <p:tav tm="0">
                                          <p:val>
                                            <p:fltVal val="0"/>
                                          </p:val>
                                        </p:tav>
                                        <p:tav tm="100000">
                                          <p:val>
                                            <p:strVal val="#ppt_w"/>
                                          </p:val>
                                        </p:tav>
                                      </p:tavLst>
                                    </p:anim>
                                    <p:anim calcmode="lin" valueType="num">
                                      <p:cBhvr>
                                        <p:cTn id="66" dur="1000" fill="hold"/>
                                        <p:tgtEl>
                                          <p:spTgt spid="19"/>
                                        </p:tgtEl>
                                        <p:attrNameLst>
                                          <p:attrName>ppt_h</p:attrName>
                                        </p:attrNameLst>
                                      </p:cBhvr>
                                      <p:tavLst>
                                        <p:tav tm="0">
                                          <p:val>
                                            <p:fltVal val="0"/>
                                          </p:val>
                                        </p:tav>
                                        <p:tav tm="100000">
                                          <p:val>
                                            <p:strVal val="#ppt_h"/>
                                          </p:val>
                                        </p:tav>
                                      </p:tavLst>
                                    </p:anim>
                                    <p:animEffect transition="in" filter="fade">
                                      <p:cBhvr>
                                        <p:cTn id="6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50" grpId="0"/>
      <p:bldP spid="6151" grpId="0"/>
      <p:bldP spid="6156" grpId="0" bldLvl="0" animBg="1"/>
      <p:bldP spid="6157" grpId="0"/>
      <p:bldP spid="44" grpId="0" bldLvl="0" animBg="1"/>
      <p:bldP spid="45" grpId="0"/>
      <p:bldP spid="46" grpId="0"/>
      <p:bldP spid="1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24785"/>
            <a:ext cx="6621780" cy="2131695"/>
          </a:xfrm>
        </p:spPr>
        <p:txBody>
          <a:bodyPr/>
          <a:lstStyle/>
          <a:p>
            <a:pPr marL="0" indent="0">
              <a:buNone/>
            </a:pPr>
            <a:r>
              <a:rPr lang="en-US" altLang="zh-CN" b="1">
                <a:solidFill>
                  <a:schemeClr val="bg1"/>
                </a:solidFill>
                <a:effectLst>
                  <a:outerShdw blurRad="38100" dist="38100" dir="2700000" algn="tl">
                    <a:srgbClr val="000000">
                      <a:alpha val="43137"/>
                    </a:srgbClr>
                  </a:outerShdw>
                </a:effectLst>
              </a:rPr>
              <a:t>  </a:t>
            </a:r>
            <a:r>
              <a:rPr lang="zh-CN" altLang="en-US" b="1">
                <a:solidFill>
                  <a:schemeClr val="bg1"/>
                </a:solidFill>
                <a:effectLst>
                  <a:outerShdw blurRad="38100" dist="38100" dir="2700000" algn="tl">
                    <a:srgbClr val="000000">
                      <a:alpha val="43137"/>
                    </a:srgbClr>
                  </a:outerShdw>
                </a:effectLst>
              </a:rPr>
              <a:t>非功能需求包括性能需求，安全设施需求，安全性需求，软件质量标准属性，业务规则等其他功能，详情见S</a:t>
            </a:r>
            <a:r>
              <a:rPr lang="en-US" altLang="zh-CN" b="1">
                <a:solidFill>
                  <a:schemeClr val="bg1"/>
                </a:solidFill>
                <a:effectLst>
                  <a:outerShdw blurRad="38100" dist="38100" dir="2700000" algn="tl">
                    <a:srgbClr val="000000">
                      <a:alpha val="43137"/>
                    </a:srgbClr>
                  </a:outerShdw>
                </a:effectLst>
              </a:rPr>
              <a:t>RS</a:t>
            </a:r>
            <a:r>
              <a:rPr lang="zh-CN" altLang="en-US" b="1">
                <a:solidFill>
                  <a:schemeClr val="bg1"/>
                </a:solidFill>
                <a:effectLst>
                  <a:outerShdw blurRad="38100" dist="38100" dir="2700000" algn="tl">
                    <a:srgbClr val="000000">
                      <a:alpha val="43137"/>
                    </a:srgbClr>
                  </a:outerShdw>
                </a:effectLst>
              </a:rPr>
              <a:t>文档</a:t>
            </a:r>
          </a:p>
        </p:txBody>
      </p:sp>
      <p:pic>
        <p:nvPicPr>
          <p:cNvPr id="29" name="图片 28">
            <a:hlinkClick r:id="rId2" action="ppaction://hlinkfile"/>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0780" y="1849120"/>
            <a:ext cx="1379855" cy="1379855"/>
          </a:xfrm>
          <a:prstGeom prst="rect">
            <a:avLst/>
          </a:prstGeom>
        </p:spPr>
      </p:pic>
      <p:sp>
        <p:nvSpPr>
          <p:cNvPr id="30" name="文本框 29"/>
          <p:cNvSpPr txBox="1"/>
          <p:nvPr/>
        </p:nvSpPr>
        <p:spPr>
          <a:xfrm>
            <a:off x="9223375" y="3228975"/>
            <a:ext cx="1226820" cy="521970"/>
          </a:xfrm>
          <a:prstGeom prst="rect">
            <a:avLst/>
          </a:prstGeom>
          <a:noFill/>
        </p:spPr>
        <p:txBody>
          <a:bodyPr wrap="square" rtlCol="0">
            <a:spAutoFit/>
          </a:bodyPr>
          <a:lstStyle/>
          <a:p>
            <a:r>
              <a:rPr lang="en-US" altLang="zh-CN" sz="2800" b="1" dirty="0" smtClean="0">
                <a:solidFill>
                  <a:schemeClr val="bg1"/>
                </a:solidFill>
              </a:rPr>
              <a:t>SRS</a:t>
            </a:r>
            <a:endParaRPr lang="zh-CN" altLang="en-US" sz="2800" b="1" dirty="0">
              <a:solidFill>
                <a:schemeClr val="bg1"/>
              </a:solidFill>
            </a:endParaRPr>
          </a:p>
        </p:txBody>
      </p:sp>
      <p:sp>
        <p:nvSpPr>
          <p:cNvPr id="10242" name="矩形 16"/>
          <p:cNvSpPr/>
          <p:nvPr/>
        </p:nvSpPr>
        <p:spPr>
          <a:xfrm>
            <a:off x="1071880" y="363855"/>
            <a:ext cx="438912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459740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17.</a:t>
            </a:r>
            <a:r>
              <a:rPr lang="en-US" altLang="zh-CN" sz="2000" b="1" dirty="0">
                <a:solidFill>
                  <a:schemeClr val="bg1"/>
                </a:solidFill>
                <a:sym typeface="+mn-ea"/>
              </a:rPr>
              <a:t>SRS</a:t>
            </a:r>
            <a:r>
              <a:rPr lang="zh-CN" altLang="en-US" sz="2000" b="1" dirty="0">
                <a:solidFill>
                  <a:schemeClr val="bg1"/>
                </a:solidFill>
                <a:sym typeface="+mn-ea"/>
              </a:rPr>
              <a:t>文档功能和非</a:t>
            </a:r>
            <a:r>
              <a:rPr lang="zh-CN" altLang="en-US" sz="2000" b="1" dirty="0" smtClean="0">
                <a:solidFill>
                  <a:schemeClr val="bg1"/>
                </a:solidFill>
                <a:sym typeface="+mn-ea"/>
              </a:rPr>
              <a:t>功能需求</a:t>
            </a:r>
            <a:r>
              <a:rPr lang="en-US" altLang="zh-CN" sz="2000" b="1" dirty="0" smtClean="0">
                <a:solidFill>
                  <a:schemeClr val="bg1"/>
                </a:solidFill>
                <a:sym typeface="+mn-ea"/>
              </a:rPr>
              <a:t>【3】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406019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4147820"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18.</a:t>
            </a:r>
            <a:r>
              <a:rPr lang="en-US" altLang="zh-CN" sz="2000" b="1" dirty="0">
                <a:solidFill>
                  <a:schemeClr val="bg1"/>
                </a:solidFill>
                <a:sym typeface="+mn-ea"/>
              </a:rPr>
              <a:t>SRS</a:t>
            </a:r>
            <a:r>
              <a:rPr lang="zh-CN" altLang="en-US" sz="2000" b="1" dirty="0">
                <a:solidFill>
                  <a:schemeClr val="bg1"/>
                </a:solidFill>
                <a:sym typeface="+mn-ea"/>
              </a:rPr>
              <a:t>中用户需求优先级</a:t>
            </a:r>
            <a:r>
              <a:rPr lang="zh-CN" altLang="en-US" sz="2000" b="1" dirty="0" smtClean="0">
                <a:solidFill>
                  <a:schemeClr val="bg1"/>
                </a:solidFill>
                <a:sym typeface="+mn-ea"/>
              </a:rPr>
              <a:t>排序</a:t>
            </a:r>
            <a:r>
              <a:rPr lang="en-US" altLang="zh-CN" sz="2000" b="1" dirty="0" smtClean="0">
                <a:solidFill>
                  <a:schemeClr val="bg1"/>
                </a:solidFill>
                <a:sym typeface="+mn-ea"/>
              </a:rPr>
              <a:t>【3】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 name="文本框 1"/>
          <p:cNvSpPr txBox="1"/>
          <p:nvPr/>
        </p:nvSpPr>
        <p:spPr>
          <a:xfrm>
            <a:off x="2459355" y="2216785"/>
            <a:ext cx="7273290" cy="2061210"/>
          </a:xfrm>
          <a:prstGeom prst="rect">
            <a:avLst/>
          </a:prstGeom>
          <a:noFill/>
        </p:spPr>
        <p:txBody>
          <a:bodyPr wrap="none" rtlCol="0">
            <a:spAutoFit/>
          </a:bodyPr>
          <a:lstStyle/>
          <a:p>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价值占比</a:t>
            </a: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相对价值</a:t>
            </a: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总价价值</a:t>
            </a:r>
          </a:p>
          <a:p>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成本占比</a:t>
            </a: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相对成本</a:t>
            </a: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总成本</a:t>
            </a:r>
          </a:p>
          <a:p>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风险占比</a:t>
            </a: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相对风险</a:t>
            </a: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总风险</a:t>
            </a:r>
          </a:p>
          <a:p>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优先级</a:t>
            </a: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价值</a:t>
            </a: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成本占比</a:t>
            </a: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+0.5*</a:t>
            </a:r>
            <a:r>
              <a:rPr lang="zh-CN" altLang="en-US"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风险占比</a:t>
            </a:r>
            <a:r>
              <a:rPr lang="en-US" altLang="zh-CN"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1830070" y="1722755"/>
          <a:ext cx="8532495" cy="4256405"/>
        </p:xfrm>
        <a:graphic>
          <a:graphicData uri="http://schemas.openxmlformats.org/drawingml/2006/table">
            <a:tbl>
              <a:tblPr firstRow="1" bandRow="1">
                <a:tableStyleId>{5C22544A-7EE6-4342-B048-85BDC9FD1C3A}</a:tableStyleId>
              </a:tblPr>
              <a:tblGrid>
                <a:gridCol w="2844165">
                  <a:extLst>
                    <a:ext uri="{9D8B030D-6E8A-4147-A177-3AD203B41FA5}">
                      <a16:colId xmlns:a16="http://schemas.microsoft.com/office/drawing/2014/main" val="20000"/>
                    </a:ext>
                  </a:extLst>
                </a:gridCol>
                <a:gridCol w="2844165">
                  <a:extLst>
                    <a:ext uri="{9D8B030D-6E8A-4147-A177-3AD203B41FA5}">
                      <a16:colId xmlns:a16="http://schemas.microsoft.com/office/drawing/2014/main" val="20001"/>
                    </a:ext>
                  </a:extLst>
                </a:gridCol>
                <a:gridCol w="2844165">
                  <a:extLst>
                    <a:ext uri="{9D8B030D-6E8A-4147-A177-3AD203B41FA5}">
                      <a16:colId xmlns:a16="http://schemas.microsoft.com/office/drawing/2014/main" val="20002"/>
                    </a:ext>
                  </a:extLst>
                </a:gridCol>
              </a:tblGrid>
              <a:tr h="706755">
                <a:tc>
                  <a:txBody>
                    <a:bodyPr/>
                    <a:lstStyle/>
                    <a:p>
                      <a:pPr algn="ctr">
                        <a:buNone/>
                      </a:pPr>
                      <a:r>
                        <a:rPr lang="zh-CN" altLang="en-US" sz="2800"/>
                        <a:t>用户分类</a:t>
                      </a:r>
                    </a:p>
                  </a:txBody>
                  <a:tcPr/>
                </a:tc>
                <a:tc>
                  <a:txBody>
                    <a:bodyPr/>
                    <a:lstStyle/>
                    <a:p>
                      <a:pPr algn="ctr">
                        <a:buNone/>
                      </a:pPr>
                      <a:r>
                        <a:rPr lang="zh-CN" altLang="en-US" sz="2800"/>
                        <a:t>权重</a:t>
                      </a:r>
                    </a:p>
                  </a:txBody>
                  <a:tcPr/>
                </a:tc>
                <a:tc>
                  <a:txBody>
                    <a:bodyPr/>
                    <a:lstStyle/>
                    <a:p>
                      <a:pPr algn="ctr">
                        <a:buNone/>
                      </a:pPr>
                      <a:r>
                        <a:rPr lang="zh-CN" altLang="en-US" sz="2800"/>
                        <a:t>优先级</a:t>
                      </a:r>
                    </a:p>
                  </a:txBody>
                  <a:tcPr/>
                </a:tc>
                <a:extLst>
                  <a:ext uri="{0D108BD9-81ED-4DB2-BD59-A6C34878D82A}">
                    <a16:rowId xmlns:a16="http://schemas.microsoft.com/office/drawing/2014/main" val="10000"/>
                  </a:ext>
                </a:extLst>
              </a:tr>
              <a:tr h="706755">
                <a:tc>
                  <a:txBody>
                    <a:bodyPr/>
                    <a:lstStyle/>
                    <a:p>
                      <a:pPr algn="ctr">
                        <a:buNone/>
                      </a:pPr>
                      <a:r>
                        <a:rPr lang="zh-CN" altLang="en-US" sz="2400"/>
                        <a:t>客户代表</a:t>
                      </a:r>
                    </a:p>
                  </a:txBody>
                  <a:tcPr/>
                </a:tc>
                <a:tc>
                  <a:txBody>
                    <a:bodyPr/>
                    <a:lstStyle/>
                    <a:p>
                      <a:pPr algn="ctr">
                        <a:buNone/>
                      </a:pPr>
                      <a:r>
                        <a:rPr lang="en-US" altLang="zh-CN" sz="2400"/>
                        <a:t>1.5</a:t>
                      </a:r>
                    </a:p>
                  </a:txBody>
                  <a:tcPr/>
                </a:tc>
                <a:tc>
                  <a:txBody>
                    <a:bodyPr/>
                    <a:lstStyle/>
                    <a:p>
                      <a:pPr algn="ctr">
                        <a:buNone/>
                      </a:pPr>
                      <a:r>
                        <a:rPr lang="zh-CN" altLang="en-US" sz="2400"/>
                        <a:t>高</a:t>
                      </a:r>
                    </a:p>
                  </a:txBody>
                  <a:tcPr/>
                </a:tc>
                <a:extLst>
                  <a:ext uri="{0D108BD9-81ED-4DB2-BD59-A6C34878D82A}">
                    <a16:rowId xmlns:a16="http://schemas.microsoft.com/office/drawing/2014/main" val="10001"/>
                  </a:ext>
                </a:extLst>
              </a:tr>
              <a:tr h="722630">
                <a:tc>
                  <a:txBody>
                    <a:bodyPr/>
                    <a:lstStyle/>
                    <a:p>
                      <a:pPr algn="ctr">
                        <a:buNone/>
                      </a:pPr>
                      <a:r>
                        <a:rPr lang="zh-CN" altLang="en-US" sz="2400"/>
                        <a:t>教师用户</a:t>
                      </a:r>
                    </a:p>
                  </a:txBody>
                  <a:tcPr/>
                </a:tc>
                <a:tc>
                  <a:txBody>
                    <a:bodyPr/>
                    <a:lstStyle/>
                    <a:p>
                      <a:pPr algn="ctr">
                        <a:buNone/>
                      </a:pPr>
                      <a:r>
                        <a:rPr lang="en-US" altLang="zh-CN" sz="2400"/>
                        <a:t>1.0</a:t>
                      </a:r>
                    </a:p>
                  </a:txBody>
                  <a:tcPr/>
                </a:tc>
                <a:tc>
                  <a:txBody>
                    <a:bodyPr/>
                    <a:lstStyle/>
                    <a:p>
                      <a:pPr algn="ctr">
                        <a:buNone/>
                      </a:pPr>
                      <a:r>
                        <a:rPr lang="zh-CN" altLang="en-US" sz="2400"/>
                        <a:t>较高</a:t>
                      </a:r>
                    </a:p>
                  </a:txBody>
                  <a:tcPr/>
                </a:tc>
                <a:extLst>
                  <a:ext uri="{0D108BD9-81ED-4DB2-BD59-A6C34878D82A}">
                    <a16:rowId xmlns:a16="http://schemas.microsoft.com/office/drawing/2014/main" val="10002"/>
                  </a:ext>
                </a:extLst>
              </a:tr>
              <a:tr h="706755">
                <a:tc>
                  <a:txBody>
                    <a:bodyPr/>
                    <a:lstStyle/>
                    <a:p>
                      <a:pPr algn="ctr">
                        <a:buNone/>
                      </a:pPr>
                      <a:r>
                        <a:rPr lang="zh-CN" altLang="en-US" sz="2400"/>
                        <a:t>学生用户</a:t>
                      </a:r>
                    </a:p>
                  </a:txBody>
                  <a:tcPr/>
                </a:tc>
                <a:tc>
                  <a:txBody>
                    <a:bodyPr/>
                    <a:lstStyle/>
                    <a:p>
                      <a:pPr algn="ctr">
                        <a:buNone/>
                      </a:pPr>
                      <a:r>
                        <a:rPr lang="en-US" altLang="zh-CN" sz="2400"/>
                        <a:t>1.0</a:t>
                      </a:r>
                    </a:p>
                  </a:txBody>
                  <a:tcPr/>
                </a:tc>
                <a:tc>
                  <a:txBody>
                    <a:bodyPr/>
                    <a:lstStyle/>
                    <a:p>
                      <a:pPr algn="ctr">
                        <a:buNone/>
                      </a:pPr>
                      <a:r>
                        <a:rPr lang="zh-CN" altLang="en-US" sz="2400"/>
                        <a:t>较高</a:t>
                      </a:r>
                    </a:p>
                  </a:txBody>
                  <a:tcPr/>
                </a:tc>
                <a:extLst>
                  <a:ext uri="{0D108BD9-81ED-4DB2-BD59-A6C34878D82A}">
                    <a16:rowId xmlns:a16="http://schemas.microsoft.com/office/drawing/2014/main" val="10003"/>
                  </a:ext>
                </a:extLst>
              </a:tr>
              <a:tr h="706755">
                <a:tc>
                  <a:txBody>
                    <a:bodyPr/>
                    <a:lstStyle/>
                    <a:p>
                      <a:pPr algn="ctr">
                        <a:buNone/>
                      </a:pPr>
                      <a:r>
                        <a:rPr lang="zh-CN" altLang="en-US" sz="2400"/>
                        <a:t>管理员用户</a:t>
                      </a:r>
                    </a:p>
                  </a:txBody>
                  <a:tcPr/>
                </a:tc>
                <a:tc>
                  <a:txBody>
                    <a:bodyPr/>
                    <a:lstStyle/>
                    <a:p>
                      <a:pPr algn="ctr">
                        <a:buNone/>
                      </a:pPr>
                      <a:r>
                        <a:rPr lang="en-US" altLang="zh-CN" sz="2400"/>
                        <a:t>1.0</a:t>
                      </a:r>
                    </a:p>
                  </a:txBody>
                  <a:tcPr/>
                </a:tc>
                <a:tc>
                  <a:txBody>
                    <a:bodyPr/>
                    <a:lstStyle/>
                    <a:p>
                      <a:pPr algn="ctr">
                        <a:buNone/>
                      </a:pPr>
                      <a:r>
                        <a:rPr lang="zh-CN" altLang="en-US" sz="2400"/>
                        <a:t>较高</a:t>
                      </a:r>
                    </a:p>
                  </a:txBody>
                  <a:tcPr/>
                </a:tc>
                <a:extLst>
                  <a:ext uri="{0D108BD9-81ED-4DB2-BD59-A6C34878D82A}">
                    <a16:rowId xmlns:a16="http://schemas.microsoft.com/office/drawing/2014/main" val="10004"/>
                  </a:ext>
                </a:extLst>
              </a:tr>
              <a:tr h="706755">
                <a:tc>
                  <a:txBody>
                    <a:bodyPr/>
                    <a:lstStyle/>
                    <a:p>
                      <a:pPr algn="ctr">
                        <a:buNone/>
                      </a:pPr>
                      <a:r>
                        <a:rPr lang="zh-CN" altLang="en-US" sz="2400"/>
                        <a:t>游客用户</a:t>
                      </a:r>
                    </a:p>
                  </a:txBody>
                  <a:tcPr/>
                </a:tc>
                <a:tc>
                  <a:txBody>
                    <a:bodyPr/>
                    <a:lstStyle/>
                    <a:p>
                      <a:pPr algn="ctr">
                        <a:buNone/>
                      </a:pPr>
                      <a:r>
                        <a:rPr lang="en-US" altLang="zh-CN" sz="2400"/>
                        <a:t>0.5</a:t>
                      </a:r>
                    </a:p>
                  </a:txBody>
                  <a:tcPr/>
                </a:tc>
                <a:tc>
                  <a:txBody>
                    <a:bodyPr/>
                    <a:lstStyle/>
                    <a:p>
                      <a:pPr algn="ctr">
                        <a:buNone/>
                      </a:pPr>
                      <a:r>
                        <a:rPr lang="zh-CN" altLang="en-US" sz="2400"/>
                        <a:t>低</a:t>
                      </a:r>
                    </a:p>
                  </a:txBody>
                  <a:tcPr/>
                </a:tc>
                <a:extLst>
                  <a:ext uri="{0D108BD9-81ED-4DB2-BD59-A6C34878D82A}">
                    <a16:rowId xmlns:a16="http://schemas.microsoft.com/office/drawing/2014/main" val="10005"/>
                  </a:ext>
                </a:extLst>
              </a:tr>
            </a:tbl>
          </a:graphicData>
        </a:graphic>
      </p:graphicFrame>
      <p:sp>
        <p:nvSpPr>
          <p:cNvPr id="10242" name="矩形 16"/>
          <p:cNvSpPr/>
          <p:nvPr/>
        </p:nvSpPr>
        <p:spPr>
          <a:xfrm>
            <a:off x="1071880" y="363855"/>
            <a:ext cx="5240144"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5183758"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19.</a:t>
            </a:r>
            <a:r>
              <a:rPr lang="zh-CN" altLang="en-US" sz="2000" b="1" dirty="0">
                <a:solidFill>
                  <a:schemeClr val="bg1"/>
                </a:solidFill>
                <a:sym typeface="+mn-ea"/>
              </a:rPr>
              <a:t>需求优先级排序考虑用户群</a:t>
            </a:r>
            <a:r>
              <a:rPr lang="zh-CN" altLang="en-US" sz="2000" b="1" dirty="0" smtClean="0">
                <a:solidFill>
                  <a:schemeClr val="bg1"/>
                </a:solidFill>
                <a:sym typeface="+mn-ea"/>
              </a:rPr>
              <a:t>权重</a:t>
            </a:r>
            <a:r>
              <a:rPr lang="en-US" altLang="zh-CN" sz="2000" b="1" dirty="0" smtClean="0">
                <a:solidFill>
                  <a:schemeClr val="bg1"/>
                </a:solidFill>
                <a:sym typeface="+mn-ea"/>
              </a:rPr>
              <a:t>【3】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20.</a:t>
            </a:r>
            <a:r>
              <a:rPr lang="zh-CN" altLang="en-US" sz="2000" b="1" dirty="0">
                <a:solidFill>
                  <a:schemeClr val="bg1"/>
                </a:solidFill>
                <a:latin typeface="微软雅黑" panose="020B0503020204020204" pitchFamily="34" charset="-122"/>
                <a:ea typeface="微软雅黑" panose="020B0503020204020204" pitchFamily="34" charset="-122"/>
              </a:rPr>
              <a:t>需求</a:t>
            </a:r>
            <a:r>
              <a:rPr lang="zh-CN" altLang="en-US" sz="2000" b="1" dirty="0" smtClean="0">
                <a:solidFill>
                  <a:schemeClr val="bg1"/>
                </a:solidFill>
                <a:latin typeface="微软雅黑" panose="020B0503020204020204" pitchFamily="34" charset="-122"/>
                <a:ea typeface="微软雅黑" panose="020B0503020204020204" pitchFamily="34" charset="-122"/>
              </a:rPr>
              <a:t>冲突</a:t>
            </a:r>
            <a:r>
              <a:rPr lang="en-US" altLang="zh-CN" sz="2000" b="1" dirty="0" smtClean="0">
                <a:solidFill>
                  <a:schemeClr val="bg1"/>
                </a:solidFill>
                <a:latin typeface="微软雅黑" panose="020B0503020204020204" pitchFamily="34" charset="-122"/>
                <a:ea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aphicFrame>
        <p:nvGraphicFramePr>
          <p:cNvPr id="2" name="表格 1"/>
          <p:cNvGraphicFramePr/>
          <p:nvPr/>
        </p:nvGraphicFramePr>
        <p:xfrm>
          <a:off x="1567815" y="1647825"/>
          <a:ext cx="8894445" cy="3021330"/>
        </p:xfrm>
        <a:graphic>
          <a:graphicData uri="http://schemas.openxmlformats.org/drawingml/2006/table">
            <a:tbl>
              <a:tblPr firstRow="1" bandRow="1">
                <a:tableStyleId>{5C22544A-7EE6-4342-B048-85BDC9FD1C3A}</a:tableStyleId>
              </a:tblPr>
              <a:tblGrid>
                <a:gridCol w="1421130">
                  <a:extLst>
                    <a:ext uri="{9D8B030D-6E8A-4147-A177-3AD203B41FA5}">
                      <a16:colId xmlns:a16="http://schemas.microsoft.com/office/drawing/2014/main" val="20000"/>
                    </a:ext>
                  </a:extLst>
                </a:gridCol>
                <a:gridCol w="3225165">
                  <a:extLst>
                    <a:ext uri="{9D8B030D-6E8A-4147-A177-3AD203B41FA5}">
                      <a16:colId xmlns:a16="http://schemas.microsoft.com/office/drawing/2014/main" val="20001"/>
                    </a:ext>
                  </a:extLst>
                </a:gridCol>
                <a:gridCol w="4248150">
                  <a:extLst>
                    <a:ext uri="{9D8B030D-6E8A-4147-A177-3AD203B41FA5}">
                      <a16:colId xmlns:a16="http://schemas.microsoft.com/office/drawing/2014/main" val="20002"/>
                    </a:ext>
                  </a:extLst>
                </a:gridCol>
              </a:tblGrid>
              <a:tr h="979170">
                <a:tc>
                  <a:txBody>
                    <a:bodyPr/>
                    <a:lstStyle/>
                    <a:p>
                      <a:pPr algn="ctr">
                        <a:buNone/>
                      </a:pPr>
                      <a:r>
                        <a:rPr lang="zh-CN" altLang="en-US" sz="2800"/>
                        <a:t>编号</a:t>
                      </a:r>
                    </a:p>
                  </a:txBody>
                  <a:tcPr/>
                </a:tc>
                <a:tc>
                  <a:txBody>
                    <a:bodyPr/>
                    <a:lstStyle/>
                    <a:p>
                      <a:pPr algn="ctr">
                        <a:buNone/>
                      </a:pPr>
                      <a:r>
                        <a:rPr lang="zh-CN" altLang="en-US" sz="2800"/>
                        <a:t>需求冲突描述</a:t>
                      </a:r>
                    </a:p>
                  </a:txBody>
                  <a:tcPr/>
                </a:tc>
                <a:tc>
                  <a:txBody>
                    <a:bodyPr/>
                    <a:lstStyle/>
                    <a:p>
                      <a:pPr algn="ctr">
                        <a:buNone/>
                      </a:pPr>
                      <a:r>
                        <a:rPr lang="zh-CN" altLang="en-US" sz="2800"/>
                        <a:t>需求冲突解决措施</a:t>
                      </a:r>
                    </a:p>
                  </a:txBody>
                  <a:tcPr/>
                </a:tc>
                <a:extLst>
                  <a:ext uri="{0D108BD9-81ED-4DB2-BD59-A6C34878D82A}">
                    <a16:rowId xmlns:a16="http://schemas.microsoft.com/office/drawing/2014/main" val="10000"/>
                  </a:ext>
                </a:extLst>
              </a:tr>
              <a:tr h="979170">
                <a:tc>
                  <a:txBody>
                    <a:bodyPr/>
                    <a:lstStyle/>
                    <a:p>
                      <a:pPr>
                        <a:buNone/>
                      </a:pPr>
                      <a:r>
                        <a:rPr lang="en-US" altLang="zh-CN" sz="3200"/>
                        <a:t>1</a:t>
                      </a:r>
                    </a:p>
                  </a:txBody>
                  <a:tcPr/>
                </a:tc>
                <a:tc>
                  <a:txBody>
                    <a:bodyPr/>
                    <a:lstStyle/>
                    <a:p>
                      <a:pPr>
                        <a:buNone/>
                      </a:pPr>
                      <a:r>
                        <a:rPr lang="zh-CN" altLang="en-US" sz="3200"/>
                        <a:t>管理员要求教师开课审核，教师希望直接开课不需要管理员审核</a:t>
                      </a:r>
                    </a:p>
                  </a:txBody>
                  <a:tcPr/>
                </a:tc>
                <a:tc>
                  <a:txBody>
                    <a:bodyPr/>
                    <a:lstStyle/>
                    <a:p>
                      <a:pPr>
                        <a:buNone/>
                      </a:pPr>
                      <a:r>
                        <a:rPr lang="zh-CN" altLang="en-US" sz="3200"/>
                        <a:t>经过协商，决定教师开课不需要管理员审核</a:t>
                      </a: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21.</a:t>
            </a:r>
            <a:r>
              <a:rPr lang="zh-CN" altLang="en-US" sz="2000" b="1" dirty="0">
                <a:solidFill>
                  <a:schemeClr val="bg1"/>
                </a:solidFill>
                <a:latin typeface="微软雅黑" panose="020B0503020204020204" pitchFamily="34" charset="-122"/>
                <a:ea typeface="微软雅黑" panose="020B0503020204020204" pitchFamily="34" charset="-122"/>
              </a:rPr>
              <a:t>数据字典</a:t>
            </a: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2"/>
          <a:stretch>
            <a:fillRect/>
          </a:stretch>
        </p:blipFill>
        <p:spPr>
          <a:xfrm>
            <a:off x="2753995" y="1169035"/>
            <a:ext cx="6581140" cy="55702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22 E-R</a:t>
            </a:r>
            <a:r>
              <a:rPr lang="zh-CN" altLang="en-US" sz="2000" b="1" dirty="0">
                <a:solidFill>
                  <a:schemeClr val="bg1"/>
                </a:solidFill>
                <a:latin typeface="微软雅黑" panose="020B0503020204020204" pitchFamily="34" charset="-122"/>
                <a:ea typeface="微软雅黑" panose="020B0503020204020204" pitchFamily="34" charset="-122"/>
              </a:rPr>
              <a:t>图</a:t>
            </a: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7170" name="图片 383" descr="微信图片_20171221092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580" y="992505"/>
            <a:ext cx="7536180" cy="574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2" y="363538"/>
            <a:ext cx="4232349"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4463678"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23.</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实现环境、运行</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环境</a:t>
            </a:r>
            <a:r>
              <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【3&amp;&amp;4】</a:t>
            </a: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 name="矩形 5"/>
          <p:cNvSpPr/>
          <p:nvPr/>
        </p:nvSpPr>
        <p:spPr>
          <a:xfrm>
            <a:off x="1071880" y="1295400"/>
            <a:ext cx="7941945" cy="1999615"/>
          </a:xfrm>
          <a:prstGeom prst="rect">
            <a:avLst/>
          </a:prstGeom>
        </p:spPr>
        <p:txBody>
          <a:bodyPr wrap="square">
            <a:spAutoFit/>
          </a:bodyPr>
          <a:lstStyle/>
          <a:p>
            <a:r>
              <a:rPr lang="zh-CN" altLang="en-US" sz="2800" b="1" dirty="0" smtClean="0">
                <a:solidFill>
                  <a:schemeClr val="bg1"/>
                </a:solidFill>
              </a:rPr>
              <a:t>实现环境</a:t>
            </a:r>
            <a:endParaRPr lang="en-US" altLang="zh-CN" sz="2400" b="1" dirty="0" smtClean="0">
              <a:solidFill>
                <a:schemeClr val="bg1"/>
              </a:solidFill>
            </a:endParaRPr>
          </a:p>
          <a:p>
            <a:pPr algn="l">
              <a:buNone/>
            </a:pPr>
            <a:r>
              <a:rPr lang="zh-CN" altLang="en-US" sz="2400" dirty="0" smtClean="0">
                <a:solidFill>
                  <a:schemeClr val="bg1"/>
                </a:solidFill>
              </a:rPr>
              <a:t>使用mysql   5.5.19 </a:t>
            </a:r>
          </a:p>
          <a:p>
            <a:pPr algn="l">
              <a:buNone/>
            </a:pPr>
            <a:r>
              <a:rPr lang="zh-CN" altLang="en-US" sz="2400" dirty="0" smtClean="0">
                <a:solidFill>
                  <a:schemeClr val="bg1"/>
                </a:solidFill>
              </a:rPr>
              <a:t>服务</a:t>
            </a:r>
            <a:r>
              <a:rPr lang="zh-CN" altLang="en-US" sz="2400" dirty="0">
                <a:solidFill>
                  <a:schemeClr val="bg1"/>
                </a:solidFill>
              </a:rPr>
              <a:t>器硬件：配有</a:t>
            </a:r>
            <a:r>
              <a:rPr lang="en-US" altLang="zh-CN" sz="2400" dirty="0">
                <a:solidFill>
                  <a:schemeClr val="bg1"/>
                </a:solidFill>
              </a:rPr>
              <a:t>64G</a:t>
            </a:r>
            <a:r>
              <a:rPr lang="zh-CN" altLang="en-US" sz="2400" dirty="0">
                <a:solidFill>
                  <a:schemeClr val="bg1"/>
                </a:solidFill>
              </a:rPr>
              <a:t>内存，</a:t>
            </a:r>
            <a:r>
              <a:rPr lang="en-US" altLang="zh-CN" sz="2400" dirty="0">
                <a:solidFill>
                  <a:schemeClr val="bg1"/>
                </a:solidFill>
              </a:rPr>
              <a:t>16</a:t>
            </a:r>
            <a:r>
              <a:rPr lang="zh-CN" altLang="en-US" sz="2400" dirty="0">
                <a:solidFill>
                  <a:schemeClr val="bg1"/>
                </a:solidFill>
              </a:rPr>
              <a:t>核，</a:t>
            </a:r>
            <a:r>
              <a:rPr lang="en-US" altLang="zh-CN" sz="2400" dirty="0">
                <a:solidFill>
                  <a:schemeClr val="bg1"/>
                </a:solidFill>
              </a:rPr>
              <a:t>1t</a:t>
            </a:r>
            <a:r>
              <a:rPr lang="zh-CN" altLang="en-US" sz="2400" dirty="0">
                <a:solidFill>
                  <a:schemeClr val="bg1"/>
                </a:solidFill>
              </a:rPr>
              <a:t>硬盘容量</a:t>
            </a:r>
          </a:p>
          <a:p>
            <a:r>
              <a:rPr lang="zh-CN" altLang="en-US" sz="2400" dirty="0">
                <a:solidFill>
                  <a:schemeClr val="bg1"/>
                </a:solidFill>
              </a:rPr>
              <a:t>客户端硬件：苹果手机，安卓手机，</a:t>
            </a:r>
            <a:r>
              <a:rPr lang="en-US" altLang="zh-CN" sz="2400" dirty="0">
                <a:solidFill>
                  <a:schemeClr val="bg1"/>
                </a:solidFill>
              </a:rPr>
              <a:t>pc</a:t>
            </a:r>
            <a:r>
              <a:rPr lang="zh-CN" altLang="en-US" sz="2400" dirty="0">
                <a:solidFill>
                  <a:schemeClr val="bg1"/>
                </a:solidFill>
              </a:rPr>
              <a:t>机</a:t>
            </a:r>
          </a:p>
          <a:p>
            <a:r>
              <a:rPr lang="zh-CN" altLang="en-US" sz="2400" dirty="0">
                <a:solidFill>
                  <a:schemeClr val="bg1"/>
                </a:solidFill>
              </a:rPr>
              <a:t>客户端浏览器：</a:t>
            </a:r>
            <a:r>
              <a:rPr lang="en-US" altLang="zh-CN" sz="2400" dirty="0">
                <a:solidFill>
                  <a:schemeClr val="bg1"/>
                </a:solidFill>
              </a:rPr>
              <a:t>Chrome,FireFox,Internet Explorer</a:t>
            </a:r>
          </a:p>
        </p:txBody>
      </p:sp>
      <p:sp>
        <p:nvSpPr>
          <p:cNvPr id="3" name="文本框 2"/>
          <p:cNvSpPr txBox="1"/>
          <p:nvPr/>
        </p:nvSpPr>
        <p:spPr>
          <a:xfrm>
            <a:off x="1071880" y="3173730"/>
            <a:ext cx="9549765" cy="3169285"/>
          </a:xfrm>
          <a:prstGeom prst="rect">
            <a:avLst/>
          </a:prstGeom>
          <a:noFill/>
        </p:spPr>
        <p:txBody>
          <a:bodyPr wrap="square" rtlCol="0" anchor="t">
            <a:spAutoFit/>
          </a:bodyPr>
          <a:lstStyle/>
          <a:p>
            <a:r>
              <a:rPr lang="zh-CN" altLang="zh-CN" sz="2800" b="1" dirty="0" smtClean="0">
                <a:solidFill>
                  <a:schemeClr val="bg1"/>
                </a:solidFill>
                <a:latin typeface="+mj-ea"/>
                <a:ea typeface="+mj-ea"/>
                <a:sym typeface="+mn-ea"/>
              </a:rPr>
              <a:t>运行</a:t>
            </a:r>
            <a:r>
              <a:rPr lang="zh-CN" altLang="zh-CN" sz="2800" b="1" dirty="0">
                <a:solidFill>
                  <a:schemeClr val="bg1"/>
                </a:solidFill>
                <a:latin typeface="+mj-ea"/>
                <a:ea typeface="+mj-ea"/>
                <a:sym typeface="+mn-ea"/>
              </a:rPr>
              <a:t>环境</a:t>
            </a:r>
            <a:endParaRPr lang="zh-CN" altLang="zh-CN" sz="1800" b="1" dirty="0">
              <a:solidFill>
                <a:schemeClr val="bg1"/>
              </a:solidFill>
              <a:latin typeface="+mj-ea"/>
              <a:ea typeface="+mj-ea"/>
            </a:endParaRPr>
          </a:p>
          <a:p>
            <a:r>
              <a:rPr lang="zh-CN" altLang="zh-CN" sz="2400" dirty="0">
                <a:solidFill>
                  <a:schemeClr val="bg1"/>
                </a:solidFill>
                <a:latin typeface="+mj-ea"/>
                <a:ea typeface="+mj-ea"/>
                <a:sym typeface="+mn-ea"/>
              </a:rPr>
              <a:t>网站将部署在校网，同时支持</a:t>
            </a:r>
            <a:r>
              <a:rPr lang="en-US" altLang="zh-CN" sz="2400" dirty="0">
                <a:solidFill>
                  <a:schemeClr val="bg1"/>
                </a:solidFill>
                <a:latin typeface="+mj-ea"/>
                <a:ea typeface="+mj-ea"/>
                <a:sym typeface="+mn-ea"/>
              </a:rPr>
              <a:t>300</a:t>
            </a:r>
            <a:r>
              <a:rPr lang="zh-CN" altLang="zh-CN" sz="2400" dirty="0">
                <a:solidFill>
                  <a:schemeClr val="bg1"/>
                </a:solidFill>
                <a:latin typeface="+mj-ea"/>
                <a:ea typeface="+mj-ea"/>
                <a:sym typeface="+mn-ea"/>
              </a:rPr>
              <a:t>同时访问，并且平均响应速度不大于</a:t>
            </a:r>
            <a:r>
              <a:rPr lang="en-US" altLang="zh-CN" sz="2400" dirty="0">
                <a:solidFill>
                  <a:schemeClr val="bg1"/>
                </a:solidFill>
                <a:latin typeface="+mj-ea"/>
                <a:ea typeface="+mj-ea"/>
                <a:sym typeface="+mn-ea"/>
              </a:rPr>
              <a:t>1</a:t>
            </a:r>
            <a:r>
              <a:rPr lang="zh-CN" altLang="zh-CN" sz="2400" dirty="0">
                <a:solidFill>
                  <a:schemeClr val="bg1"/>
                </a:solidFill>
                <a:latin typeface="+mj-ea"/>
                <a:ea typeface="+mj-ea"/>
                <a:sym typeface="+mn-ea"/>
              </a:rPr>
              <a:t>秒</a:t>
            </a:r>
            <a:endParaRPr lang="zh-CN" altLang="zh-CN" sz="2400" dirty="0">
              <a:solidFill>
                <a:schemeClr val="bg1"/>
              </a:solidFill>
              <a:latin typeface="+mj-ea"/>
              <a:ea typeface="+mj-ea"/>
            </a:endParaRPr>
          </a:p>
          <a:p>
            <a:pPr algn="l">
              <a:buNone/>
            </a:pPr>
            <a:r>
              <a:rPr lang="zh-CN" altLang="en-US" sz="2400" dirty="0" smtClean="0">
                <a:solidFill>
                  <a:schemeClr val="bg1"/>
                </a:solidFill>
              </a:rPr>
              <a:t>通信接口：网络4G无线网络、100M宽带</a:t>
            </a:r>
          </a:p>
          <a:p>
            <a:pPr algn="l">
              <a:buNone/>
            </a:pPr>
            <a:r>
              <a:rPr lang="zh-CN" altLang="zh-CN" sz="2800" b="1" dirty="0">
                <a:solidFill>
                  <a:schemeClr val="bg1"/>
                </a:solidFill>
                <a:latin typeface="+mj-ea"/>
                <a:ea typeface="+mj-ea"/>
              </a:rPr>
              <a:t>软件接口：</a:t>
            </a:r>
            <a:endParaRPr lang="zh-CN" altLang="en-US" sz="2400" dirty="0" smtClean="0">
              <a:solidFill>
                <a:schemeClr val="bg1"/>
              </a:solidFill>
            </a:endParaRPr>
          </a:p>
          <a:p>
            <a:pPr algn="l">
              <a:buNone/>
            </a:pPr>
            <a:r>
              <a:rPr lang="zh-CN" altLang="en-US" sz="2400" dirty="0" smtClean="0">
                <a:solidFill>
                  <a:schemeClr val="bg1"/>
                </a:solidFill>
              </a:rPr>
              <a:t>服务器操作系统：</a:t>
            </a:r>
            <a:r>
              <a:rPr lang="en-US" altLang="zh-CN" sz="2400" dirty="0" smtClean="0">
                <a:solidFill>
                  <a:schemeClr val="bg1"/>
                </a:solidFill>
              </a:rPr>
              <a:t>LInux</a:t>
            </a:r>
          </a:p>
          <a:p>
            <a:pPr algn="l">
              <a:buNone/>
            </a:pPr>
            <a:r>
              <a:rPr lang="zh-CN" altLang="en-US" sz="2400" dirty="0" smtClean="0">
                <a:solidFill>
                  <a:schemeClr val="bg1"/>
                </a:solidFill>
              </a:rPr>
              <a:t>客户端操作系统：</a:t>
            </a:r>
            <a:r>
              <a:rPr lang="en-US" altLang="zh-CN" sz="2400" dirty="0" smtClean="0">
                <a:solidFill>
                  <a:schemeClr val="bg1"/>
                </a:solidFill>
              </a:rPr>
              <a:t>Windows 7/8/10,android,ios</a:t>
            </a:r>
            <a:r>
              <a:rPr lang="zh-CN" altLang="en-US" sz="2400" dirty="0" smtClean="0">
                <a:solidFill>
                  <a:schemeClr val="bg1"/>
                </a:solidFill>
              </a:rPr>
              <a:t>手机操作系统</a:t>
            </a:r>
          </a:p>
          <a:p>
            <a:pPr algn="l">
              <a:buNone/>
            </a:pPr>
            <a:endParaRPr lang="zh-CN" altLang="en-US" sz="2400" dirty="0" smtClean="0">
              <a:solidFill>
                <a:schemeClr val="bg1"/>
              </a:solidFill>
            </a:endParaRPr>
          </a:p>
        </p:txBody>
      </p:sp>
      <p:pic>
        <p:nvPicPr>
          <p:cNvPr id="2" name="图片 1"/>
          <p:cNvPicPr>
            <a:picLocks noChangeAspect="1"/>
          </p:cNvPicPr>
          <p:nvPr/>
        </p:nvPicPr>
        <p:blipFill>
          <a:blip r:embed="rId2"/>
          <a:stretch>
            <a:fillRect/>
          </a:stretch>
        </p:blipFill>
        <p:spPr>
          <a:xfrm>
            <a:off x="4817745" y="1066800"/>
            <a:ext cx="4847590" cy="527621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1+#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79" y="363855"/>
            <a:ext cx="4359275"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74090" y="434340"/>
            <a:ext cx="4457064"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24.</a:t>
            </a:r>
            <a:r>
              <a:rPr lang="zh-CN" altLang="en-US" sz="2000" b="1" dirty="0" smtClean="0">
                <a:solidFill>
                  <a:schemeClr val="bg1"/>
                </a:solidFill>
                <a:sym typeface="+mn-ea"/>
              </a:rPr>
              <a:t>用户需求来源</a:t>
            </a:r>
            <a:r>
              <a:rPr lang="en-US" altLang="zh-CN" sz="2000" b="1" dirty="0" smtClean="0">
                <a:solidFill>
                  <a:schemeClr val="bg1"/>
                </a:solidFill>
                <a:sym typeface="+mn-ea"/>
              </a:rPr>
              <a:t>+</a:t>
            </a:r>
            <a:r>
              <a:rPr lang="zh-CN" altLang="en-US" sz="2000" b="1" dirty="0" smtClean="0">
                <a:solidFill>
                  <a:schemeClr val="bg1"/>
                </a:solidFill>
                <a:sym typeface="+mn-ea"/>
              </a:rPr>
              <a:t>链接关系和</a:t>
            </a:r>
            <a:r>
              <a:rPr lang="zh-CN" altLang="en-US" sz="2000" b="1" dirty="0" smtClean="0">
                <a:solidFill>
                  <a:schemeClr val="bg1"/>
                </a:solidFill>
                <a:sym typeface="+mn-ea"/>
              </a:rPr>
              <a:t>索引</a:t>
            </a:r>
            <a:r>
              <a:rPr lang="en-US" altLang="zh-CN" sz="2000" b="1" dirty="0" smtClean="0">
                <a:solidFill>
                  <a:schemeClr val="bg1"/>
                </a:solidFill>
                <a:sym typeface="+mn-ea"/>
              </a:rPr>
              <a:t>[3]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00" name="文本框 99"/>
          <p:cNvSpPr txBox="1"/>
          <p:nvPr/>
        </p:nvSpPr>
        <p:spPr>
          <a:xfrm>
            <a:off x="1619250" y="1474470"/>
            <a:ext cx="3811905" cy="4831080"/>
          </a:xfrm>
          <a:prstGeom prst="rect">
            <a:avLst/>
          </a:prstGeom>
          <a:noFill/>
          <a:ln w="9525">
            <a:noFill/>
          </a:ln>
        </p:spPr>
        <p:txBody>
          <a:bodyPr wrap="square">
            <a:spAutoFit/>
          </a:bodyPr>
          <a:lstStyle/>
          <a:p>
            <a:pPr indent="304800"/>
            <a:r>
              <a:rPr lang="zh-CN" sz="2800">
                <a:solidFill>
                  <a:schemeClr val="bg1"/>
                </a:solidFill>
                <a:latin typeface="Times New Roman" panose="02020603050405020304" pitchFamily="18" charset="0"/>
                <a:ea typeface="宋体" panose="02010600030101010101" pitchFamily="2" charset="-122"/>
              </a:rPr>
              <a:t>软件工程系列课程教学辅助网站将辅助是一个开放的垂直性社区技术性论坛，帮助软件工程专业和非软工专业但是对软件工程课程有兴趣的同学进行学习交流。在《软件工程系列课程教学辅助网站愿景与范围文档》中有详尽的描述。</a:t>
            </a:r>
            <a:endParaRPr lang="zh-CN" altLang="en-US" sz="2800">
              <a:solidFill>
                <a:schemeClr val="bg1"/>
              </a:solidFill>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6471285" y="328930"/>
            <a:ext cx="3683000" cy="6471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5" name="文本框 18"/>
          <p:cNvSpPr txBox="1"/>
          <p:nvPr/>
        </p:nvSpPr>
        <p:spPr>
          <a:xfrm>
            <a:off x="984250" y="393499"/>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25.TEST </a:t>
            </a:r>
            <a:r>
              <a:rPr lang="en-US" altLang="zh-CN" sz="2000" b="1" dirty="0" smtClean="0">
                <a:solidFill>
                  <a:schemeClr val="bg1"/>
                </a:solidFill>
                <a:latin typeface="微软雅黑" panose="020B0503020204020204" pitchFamily="34" charset="-122"/>
                <a:ea typeface="微软雅黑" panose="020B0503020204020204" pitchFamily="34" charset="-122"/>
              </a:rPr>
              <a:t>CASE[3]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8196" name="组合 1"/>
          <p:cNvGrpSpPr/>
          <p:nvPr/>
        </p:nvGrpSpPr>
        <p:grpSpPr>
          <a:xfrm>
            <a:off x="222250" y="328613"/>
            <a:ext cx="654050" cy="573087"/>
            <a:chOff x="0" y="0"/>
            <a:chExt cx="3252297" cy="2844316"/>
          </a:xfrm>
        </p:grpSpPr>
        <p:sp>
          <p:nvSpPr>
            <p:cNvPr id="307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307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graphicFrame>
        <p:nvGraphicFramePr>
          <p:cNvPr id="2" name="表格 1"/>
          <p:cNvGraphicFramePr/>
          <p:nvPr/>
        </p:nvGraphicFramePr>
        <p:xfrm>
          <a:off x="804863" y="1473200"/>
          <a:ext cx="5408613" cy="3911600"/>
        </p:xfrm>
        <a:graphic>
          <a:graphicData uri="http://schemas.openxmlformats.org/drawingml/2006/table">
            <a:tbl>
              <a:tblPr firstRow="1" bandRow="1">
                <a:tableStyleId>{5940675A-B579-460E-94D1-54222C63F5DA}</a:tableStyleId>
              </a:tblPr>
              <a:tblGrid>
                <a:gridCol w="1081088">
                  <a:extLst>
                    <a:ext uri="{9D8B030D-6E8A-4147-A177-3AD203B41FA5}">
                      <a16:colId xmlns:a16="http://schemas.microsoft.com/office/drawing/2014/main" val="20000"/>
                    </a:ext>
                  </a:extLst>
                </a:gridCol>
                <a:gridCol w="2163762">
                  <a:extLst>
                    <a:ext uri="{9D8B030D-6E8A-4147-A177-3AD203B41FA5}">
                      <a16:colId xmlns:a16="http://schemas.microsoft.com/office/drawing/2014/main" val="20001"/>
                    </a:ext>
                  </a:extLst>
                </a:gridCol>
                <a:gridCol w="2163763">
                  <a:extLst>
                    <a:ext uri="{9D8B030D-6E8A-4147-A177-3AD203B41FA5}">
                      <a16:colId xmlns:a16="http://schemas.microsoft.com/office/drawing/2014/main" val="20002"/>
                    </a:ext>
                  </a:extLst>
                </a:gridCol>
              </a:tblGrid>
              <a:tr h="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输入条件</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rowSpan="2">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有效等价类        首位字母J开头 （1）教工号长度为6位  （2）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rowSpan="2">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无效等价类     首位字母以非J开头（9）教工号长度小于6位（10）教工号的长度大于6位（11）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6200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教工号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1"/>
                  </a:ext>
                </a:extLst>
              </a:tr>
              <a:tr h="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姓名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姓名2个字符以上6个字符以下（3）姓名内容合法汉字（4）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姓名为空（12）姓名长度&lt;2个字符长度（13）姓名长度&gt;6个字符长度（14）姓名包含非法汉字，如&amp;,*（15）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0010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邮箱</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1.有且只能有1个“@”号，至少有一个“.”号@”前面的部分    （5）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 邮箱内容为空（16）2. 邮箱出现多个“@”符号（17）3. 邮箱没有“@”符号（18）4. 邮箱没有出现“.”（19）</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3820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密码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用户密码为6到18位  （6）字母数字混合组合（7）</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密码为空（20）密码长度小于6位（21）密码长度大于18位（22）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9690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确认密码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和输入的密码一致（8）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确认密码为空（23）确认密码和输入的密码不一致（24）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3" name="表格 2"/>
          <p:cNvGraphicFramePr/>
          <p:nvPr/>
        </p:nvGraphicFramePr>
        <p:xfrm>
          <a:off x="6369050" y="1473200"/>
          <a:ext cx="5630545" cy="3911600"/>
        </p:xfrm>
        <a:graphic>
          <a:graphicData uri="http://schemas.openxmlformats.org/drawingml/2006/table">
            <a:tbl>
              <a:tblPr firstRow="1" bandRow="1">
                <a:tableStyleId>{5940675A-B579-460E-94D1-54222C63F5DA}</a:tableStyleId>
              </a:tblPr>
              <a:tblGrid>
                <a:gridCol w="919480">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716280">
                  <a:extLst>
                    <a:ext uri="{9D8B030D-6E8A-4147-A177-3AD203B41FA5}">
                      <a16:colId xmlns:a16="http://schemas.microsoft.com/office/drawing/2014/main" val="20004"/>
                    </a:ext>
                  </a:extLst>
                </a:gridCol>
                <a:gridCol w="515620">
                  <a:extLst>
                    <a:ext uri="{9D8B030D-6E8A-4147-A177-3AD203B41FA5}">
                      <a16:colId xmlns:a16="http://schemas.microsoft.com/office/drawing/2014/main" val="20005"/>
                    </a:ext>
                  </a:extLst>
                </a:gridCol>
                <a:gridCol w="408305">
                  <a:extLst>
                    <a:ext uri="{9D8B030D-6E8A-4147-A177-3AD203B41FA5}">
                      <a16:colId xmlns:a16="http://schemas.microsoft.com/office/drawing/2014/main" val="20006"/>
                    </a:ext>
                  </a:extLst>
                </a:gridCol>
              </a:tblGrid>
              <a:tr h="51752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项目/软件</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软件工程系列课程教学辅助网站</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程序版本</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V0.1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测试编号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TC-T001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65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功能模块名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教师注册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编制人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左文正</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1816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对应用例编号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UC-T001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编制时间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2018/12/22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02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相关的用例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教师进行网站注册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765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功能特性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网站注册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4803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测试目的</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对输入的账号信息进行规范化，防止非法注册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1752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预置条件</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教师在该网站上未进行注册过</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特殊规程说明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无</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74803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参考信息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用例说明中关于“教师账号注册”的说明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22859" marR="22859" marT="22859" marB="22859"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2" y="363538"/>
            <a:ext cx="5528493"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1" name="文本框 18"/>
          <p:cNvSpPr txBox="1"/>
          <p:nvPr/>
        </p:nvSpPr>
        <p:spPr>
          <a:xfrm>
            <a:off x="984251" y="412750"/>
            <a:ext cx="5905182" cy="400110"/>
          </a:xfrm>
          <a:prstGeom prst="rect">
            <a:avLst/>
          </a:prstGeom>
          <a:noFill/>
          <a:ln w="9525">
            <a:noFill/>
          </a:ln>
        </p:spPr>
        <p:txBody>
          <a:bodyPr wrap="square"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26.Test Case </a:t>
            </a:r>
            <a:r>
              <a:rPr lang="en-US" altLang="zh-CN" sz="2000" b="1" dirty="0" err="1">
                <a:solidFill>
                  <a:schemeClr val="bg1"/>
                </a:solidFill>
                <a:latin typeface="微软雅黑" panose="020B0503020204020204" pitchFamily="34" charset="-122"/>
                <a:ea typeface="微软雅黑" panose="020B0503020204020204" pitchFamily="34" charset="-122"/>
              </a:rPr>
              <a:t>的设计采用的方法，</a:t>
            </a:r>
            <a:r>
              <a:rPr lang="en-US" altLang="zh-CN" sz="2000" b="1" dirty="0" err="1" smtClean="0">
                <a:solidFill>
                  <a:schemeClr val="bg1"/>
                </a:solidFill>
                <a:latin typeface="微软雅黑" panose="020B0503020204020204" pitchFamily="34" charset="-122"/>
                <a:ea typeface="微软雅黑" panose="020B0503020204020204" pitchFamily="34" charset="-122"/>
              </a:rPr>
              <a:t>数量</a:t>
            </a:r>
            <a:r>
              <a:rPr lang="en-US" altLang="zh-CN" sz="2000" b="1" dirty="0" smtClean="0">
                <a:solidFill>
                  <a:schemeClr val="bg1"/>
                </a:solidFill>
                <a:latin typeface="微软雅黑" panose="020B0503020204020204" pitchFamily="34" charset="-122"/>
                <a:ea typeface="微软雅黑" panose="020B0503020204020204" pitchFamily="34" charset="-122"/>
              </a:rPr>
              <a:t>[3]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4101"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4102"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4103" name="文本框 2"/>
          <p:cNvSpPr txBox="1"/>
          <p:nvPr/>
        </p:nvSpPr>
        <p:spPr>
          <a:xfrm>
            <a:off x="2284095" y="2886075"/>
            <a:ext cx="4605338" cy="829945"/>
          </a:xfrm>
          <a:prstGeom prst="rect">
            <a:avLst/>
          </a:prstGeom>
          <a:noFill/>
          <a:ln w="9525">
            <a:noFill/>
          </a:ln>
        </p:spPr>
        <p:txBody>
          <a:bodyPr wrap="square" anchor="t">
            <a:spAutoFit/>
          </a:bodyPr>
          <a:lstStyle/>
          <a:p>
            <a:pPr eaLnBrk="0" hangingPunct="0"/>
            <a:r>
              <a:rPr lang="zh-CN" altLang="en-US" sz="2400" dirty="0">
                <a:solidFill>
                  <a:schemeClr val="bg1"/>
                </a:solidFill>
                <a:latin typeface="Calibri" panose="020F0502020204030204" pitchFamily="34" charset="0"/>
                <a:ea typeface="宋体" panose="02010600030101010101" pitchFamily="2" charset="-122"/>
              </a:rPr>
              <a:t>方法：等价类</a:t>
            </a:r>
            <a:endParaRPr lang="en-US" altLang="zh-CN" sz="2400" dirty="0">
              <a:solidFill>
                <a:schemeClr val="bg1"/>
              </a:solidFill>
              <a:latin typeface="Calibri" panose="020F0502020204030204" pitchFamily="34" charset="0"/>
              <a:ea typeface="宋体" panose="02010600030101010101" pitchFamily="2" charset="-122"/>
            </a:endParaRPr>
          </a:p>
          <a:p>
            <a:pPr eaLnBrk="0" hangingPunct="0"/>
            <a:r>
              <a:rPr lang="zh-CN" altLang="en-US" sz="2400" dirty="0">
                <a:solidFill>
                  <a:schemeClr val="bg1"/>
                </a:solidFill>
                <a:latin typeface="Calibri" panose="020F0502020204030204" pitchFamily="34" charset="0"/>
                <a:ea typeface="宋体" panose="02010600030101010101" pitchFamily="2" charset="-122"/>
              </a:rPr>
              <a:t>数量：</a:t>
            </a:r>
            <a:r>
              <a:rPr lang="en-US" altLang="zh-CN" sz="2400" dirty="0">
                <a:solidFill>
                  <a:schemeClr val="bg1"/>
                </a:solidFill>
                <a:latin typeface="Calibri" panose="020F0502020204030204" pitchFamily="34" charset="0"/>
                <a:ea typeface="宋体" panose="02010600030101010101" pitchFamily="2" charset="-122"/>
              </a:rPr>
              <a:t>145</a:t>
            </a:r>
            <a:r>
              <a:rPr lang="zh-CN" altLang="en-US" sz="2400" dirty="0">
                <a:solidFill>
                  <a:schemeClr val="bg1"/>
                </a:solidFill>
                <a:latin typeface="Calibri" panose="020F0502020204030204" pitchFamily="34" charset="0"/>
                <a:ea typeface="宋体" panose="02010600030101010101" pitchFamily="2" charset="-122"/>
              </a:rPr>
              <a:t>个</a:t>
            </a:r>
          </a:p>
        </p:txBody>
      </p:sp>
      <p:pic>
        <p:nvPicPr>
          <p:cNvPr id="4104" name="图片 3">
            <a:hlinkClick r:id="rId2" action="ppaction://hlinkfile"/>
          </p:cNvPr>
          <p:cNvPicPr>
            <a:picLocks noChangeAspect="1"/>
          </p:cNvPicPr>
          <p:nvPr/>
        </p:nvPicPr>
        <p:blipFill>
          <a:blip r:embed="rId3"/>
          <a:stretch>
            <a:fillRect/>
          </a:stretch>
        </p:blipFill>
        <p:spPr>
          <a:xfrm>
            <a:off x="7903845" y="2397125"/>
            <a:ext cx="1481138" cy="14811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5"/>
          <p:cNvSpPr>
            <a:spLocks noChangeArrowheads="1"/>
          </p:cNvSpPr>
          <p:nvPr/>
        </p:nvSpPr>
        <p:spPr bwMode="auto">
          <a:xfrm>
            <a:off x="3169920" y="1895475"/>
            <a:ext cx="6479540" cy="2807335"/>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355" name="矩形 21"/>
          <p:cNvSpPr>
            <a:spLocks noChangeArrowheads="1"/>
          </p:cNvSpPr>
          <p:nvPr/>
        </p:nvSpPr>
        <p:spPr bwMode="auto">
          <a:xfrm>
            <a:off x="3506470" y="2514600"/>
            <a:ext cx="607250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4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该</a:t>
            </a:r>
            <a:r>
              <a:rPr kumimoji="0" lang="zh-CN" sz="4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内容部分没有目录</a:t>
            </a:r>
            <a:r>
              <a:rPr kumimoji="0" lang="zh-CN" altLang="en-US" sz="4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，将会按照评审表顺序展示。</a:t>
            </a:r>
          </a:p>
        </p:txBody>
      </p:sp>
      <p:sp>
        <p:nvSpPr>
          <p:cNvPr id="20" name="文本框 17"/>
          <p:cNvSpPr txBox="1">
            <a:spLocks noChangeArrowheads="1"/>
          </p:cNvSpPr>
          <p:nvPr/>
        </p:nvSpPr>
        <p:spPr bwMode="auto">
          <a:xfrm>
            <a:off x="948373" y="4524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1" name="文本框 18"/>
          <p:cNvSpPr txBox="1">
            <a:spLocks noChangeArrowheads="1"/>
          </p:cNvSpPr>
          <p:nvPr/>
        </p:nvSpPr>
        <p:spPr bwMode="auto">
          <a:xfrm>
            <a:off x="1565910" y="48895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评审表内容部分</a:t>
            </a:r>
          </a:p>
        </p:txBody>
      </p:sp>
      <p:sp>
        <p:nvSpPr>
          <p:cNvPr id="22" name="矩形 14"/>
          <p:cNvSpPr>
            <a:spLocks noChangeArrowheads="1"/>
          </p:cNvSpPr>
          <p:nvPr/>
        </p:nvSpPr>
        <p:spPr bwMode="auto">
          <a:xfrm>
            <a:off x="1540193" y="45275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4355"/>
                                        </p:tgtEl>
                                        <p:attrNameLst>
                                          <p:attrName>style.visibility</p:attrName>
                                        </p:attrNameLst>
                                      </p:cBhvr>
                                      <p:to>
                                        <p:strVal val="visible"/>
                                      </p:to>
                                    </p:set>
                                    <p:animEffect transition="in" filter="box(out)">
                                      <p:cBhvr>
                                        <p:cTn id="10" dur="2000"/>
                                        <p:tgtEl>
                                          <p:spTgt spid="14355"/>
                                        </p:tgtEl>
                                      </p:cBhvr>
                                    </p:animEffect>
                                  </p:childTnLst>
                                </p:cTn>
                              </p:par>
                            </p:childTnLst>
                          </p:cTn>
                        </p:par>
                        <p:par>
                          <p:cTn id="11" fill="hold">
                            <p:stCondLst>
                              <p:cond delay="500"/>
                            </p:stCondLst>
                            <p:childTnLst>
                              <p:par>
                                <p:cTn id="12" presetID="25"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7" dur="1000" fill="hold"/>
                                        <p:tgtEl>
                                          <p:spTgt spid="20"/>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20"/>
                                        </p:tgtEl>
                                      </p:cBhvr>
                                    </p:animEffect>
                                  </p:childTnLst>
                                </p:cTn>
                              </p:par>
                              <p:par>
                                <p:cTn id="22" presetID="25"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27" dur="1000" fill="hold"/>
                                        <p:tgtEl>
                                          <p:spTgt spid="21"/>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1000" fill="hold"/>
                                        <p:tgtEl>
                                          <p:spTgt spid="22"/>
                                        </p:tgtEl>
                                        <p:attrNameLst>
                                          <p:attrName>ppt_w</p:attrName>
                                        </p:attrNameLst>
                                      </p:cBhvr>
                                      <p:tavLst>
                                        <p:tav tm="0">
                                          <p:val>
                                            <p:fltVal val="0"/>
                                          </p:val>
                                        </p:tav>
                                        <p:tav tm="100000">
                                          <p:val>
                                            <p:strVal val="#ppt_w"/>
                                          </p:val>
                                        </p:tav>
                                      </p:tavLst>
                                    </p:anim>
                                    <p:anim calcmode="lin" valueType="num">
                                      <p:cBhvr>
                                        <p:cTn id="35" dur="1000" fill="hold"/>
                                        <p:tgtEl>
                                          <p:spTgt spid="22"/>
                                        </p:tgtEl>
                                        <p:attrNameLst>
                                          <p:attrName>ppt_h</p:attrName>
                                        </p:attrNameLst>
                                      </p:cBhvr>
                                      <p:tavLst>
                                        <p:tav tm="0">
                                          <p:val>
                                            <p:fltVal val="0"/>
                                          </p:val>
                                        </p:tav>
                                        <p:tav tm="100000">
                                          <p:val>
                                            <p:strVal val="#ppt_h"/>
                                          </p:val>
                                        </p:tav>
                                      </p:tavLst>
                                    </p:anim>
                                    <p:animEffect transition="in" filter="fade">
                                      <p:cBhvr>
                                        <p:cTn id="3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4355" grpId="0"/>
      <p:bldP spid="20" grpId="0"/>
      <p:bldP spid="21" grpId="0"/>
      <p:bldP spid="2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6"/>
          <p:cNvSpPr/>
          <p:nvPr/>
        </p:nvSpPr>
        <p:spPr>
          <a:xfrm>
            <a:off x="1071563" y="363538"/>
            <a:ext cx="3114675"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5" name="文本框 18"/>
          <p:cNvSpPr txBox="1"/>
          <p:nvPr/>
        </p:nvSpPr>
        <p:spPr>
          <a:xfrm>
            <a:off x="984250" y="412750"/>
            <a:ext cx="3128963" cy="706755"/>
          </a:xfrm>
          <a:prstGeom prst="rect">
            <a:avLst/>
          </a:prstGeom>
          <a:noFill/>
          <a:ln w="9525">
            <a:noFill/>
          </a:ln>
        </p:spPr>
        <p:txBody>
          <a:bodyPr wrap="square"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27.</a:t>
            </a:r>
            <a:r>
              <a:rPr lang="zh-CN" altLang="en-US" sz="2000" b="1" dirty="0">
                <a:solidFill>
                  <a:schemeClr val="bg1"/>
                </a:solidFill>
                <a:latin typeface="微软雅黑" panose="020B0503020204020204" pitchFamily="34" charset="-122"/>
                <a:ea typeface="微软雅黑" panose="020B0503020204020204" pitchFamily="34" charset="-122"/>
              </a:rPr>
              <a:t>组内</a:t>
            </a:r>
            <a:r>
              <a:rPr lang="zh-CN" altLang="en-US" sz="2000" b="1" dirty="0" smtClean="0">
                <a:solidFill>
                  <a:schemeClr val="bg1"/>
                </a:solidFill>
                <a:latin typeface="微软雅黑" panose="020B0503020204020204" pitchFamily="34" charset="-122"/>
                <a:ea typeface="微软雅黑" panose="020B0503020204020204" pitchFamily="34" charset="-122"/>
              </a:rPr>
              <a:t>评审</a:t>
            </a:r>
            <a:r>
              <a:rPr lang="en-US" altLang="zh-CN" sz="2000" b="1" dirty="0" smtClean="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Calibri" panose="020F0502020204030204" pitchFamily="34" charset="0"/>
              <a:ea typeface="宋体" panose="02010600030101010101" pitchFamily="2" charset="-122"/>
            </a:endParaRP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3316" name="组合 1"/>
          <p:cNvGrpSpPr/>
          <p:nvPr/>
        </p:nvGrpSpPr>
        <p:grpSpPr>
          <a:xfrm>
            <a:off x="222250" y="328613"/>
            <a:ext cx="654050" cy="573087"/>
            <a:chOff x="0" y="0"/>
            <a:chExt cx="3252297" cy="2844316"/>
          </a:xfrm>
        </p:grpSpPr>
        <p:sp>
          <p:nvSpPr>
            <p:cNvPr id="819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2" name="图片 1" descr="组内评审"/>
          <p:cNvPicPr>
            <a:picLocks noChangeAspect="1"/>
          </p:cNvPicPr>
          <p:nvPr/>
        </p:nvPicPr>
        <p:blipFill>
          <a:blip r:embed="rId2"/>
          <a:stretch>
            <a:fillRect/>
          </a:stretch>
        </p:blipFill>
        <p:spPr>
          <a:xfrm>
            <a:off x="3409950" y="998855"/>
            <a:ext cx="4751070" cy="5459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p:cTn id="11" dur="1000" fill="hold"/>
                                        <p:tgtEl>
                                          <p:spTgt spid="13314"/>
                                        </p:tgtEl>
                                        <p:attrNameLst>
                                          <p:attrName>ppt_w</p:attrName>
                                        </p:attrNameLst>
                                      </p:cBhvr>
                                      <p:tavLst>
                                        <p:tav tm="0">
                                          <p:val>
                                            <p:fltVal val="0"/>
                                          </p:val>
                                        </p:tav>
                                        <p:tav tm="100000">
                                          <p:val>
                                            <p:strVal val="#ppt_w"/>
                                          </p:val>
                                        </p:tav>
                                      </p:tavLst>
                                    </p:anim>
                                    <p:anim calcmode="lin" valueType="num">
                                      <p:cBhvr>
                                        <p:cTn id="12" dur="1000" fill="hold"/>
                                        <p:tgtEl>
                                          <p:spTgt spid="13314"/>
                                        </p:tgtEl>
                                        <p:attrNameLst>
                                          <p:attrName>ppt_h</p:attrName>
                                        </p:attrNameLst>
                                      </p:cBhvr>
                                      <p:tavLst>
                                        <p:tav tm="0">
                                          <p:val>
                                            <p:fltVal val="0"/>
                                          </p:val>
                                        </p:tav>
                                        <p:tav tm="100000">
                                          <p:val>
                                            <p:strVal val="#ppt_h"/>
                                          </p:val>
                                        </p:tav>
                                      </p:tavLst>
                                    </p:anim>
                                    <p:animEffect transition="in" filter="fade">
                                      <p:cBhvr>
                                        <p:cTn id="13" dur="1000"/>
                                        <p:tgtEl>
                                          <p:spTgt spid="1331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3315"/>
                                        </p:tgtEl>
                                        <p:attrNameLst>
                                          <p:attrName>style.visibility</p:attrName>
                                        </p:attrNameLst>
                                      </p:cBhvr>
                                      <p:to>
                                        <p:strVal val="visible"/>
                                      </p:to>
                                    </p:set>
                                    <p:anim calcmode="lin" valueType="num">
                                      <p:cBhvr>
                                        <p:cTn id="16" dur="500" decel="50000" fill="hold">
                                          <p:stCondLst>
                                            <p:cond delay="0"/>
                                          </p:stCondLst>
                                        </p:cTn>
                                        <p:tgtEl>
                                          <p:spTgt spid="1331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331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3315"/>
                                        </p:tgtEl>
                                        <p:attrNameLst>
                                          <p:attrName>ppt_w</p:attrName>
                                        </p:attrNameLst>
                                      </p:cBhvr>
                                      <p:tavLst>
                                        <p:tav tm="0">
                                          <p:val>
                                            <p:strVal val="#ppt_w*.05"/>
                                          </p:val>
                                        </p:tav>
                                        <p:tav tm="100000">
                                          <p:val>
                                            <p:strVal val="#ppt_w"/>
                                          </p:val>
                                        </p:tav>
                                      </p:tavLst>
                                    </p:anim>
                                    <p:anim calcmode="lin" valueType="num">
                                      <p:cBhvr>
                                        <p:cTn id="19" dur="1000" fill="hold"/>
                                        <p:tgtEl>
                                          <p:spTgt spid="1331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331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331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331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p:bldP spid="133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6"/>
          <p:cNvSpPr/>
          <p:nvPr/>
        </p:nvSpPr>
        <p:spPr>
          <a:xfrm>
            <a:off x="1071563" y="363538"/>
            <a:ext cx="3728293"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5" name="文本框 18"/>
          <p:cNvSpPr txBox="1"/>
          <p:nvPr/>
        </p:nvSpPr>
        <p:spPr>
          <a:xfrm>
            <a:off x="984250" y="412750"/>
            <a:ext cx="3815605" cy="707886"/>
          </a:xfrm>
          <a:prstGeom prst="rect">
            <a:avLst/>
          </a:prstGeom>
          <a:noFill/>
          <a:ln w="9525">
            <a:noFill/>
          </a:ln>
        </p:spPr>
        <p:txBody>
          <a:bodyPr wrap="square"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28.基准版本号，</a:t>
            </a:r>
            <a:r>
              <a:rPr lang="en-US" altLang="zh-CN" sz="2000" b="1" dirty="0" smtClean="0">
                <a:solidFill>
                  <a:schemeClr val="bg1"/>
                </a:solidFill>
                <a:latin typeface="微软雅黑" panose="020B0503020204020204" pitchFamily="34" charset="-122"/>
                <a:ea typeface="微软雅黑" panose="020B0503020204020204" pitchFamily="34" charset="-122"/>
              </a:rPr>
              <a:t>配置系统[3]</a:t>
            </a:r>
            <a:endParaRPr lang="zh-CN" altLang="en-US" sz="2000" dirty="0">
              <a:solidFill>
                <a:schemeClr val="bg1"/>
              </a:solidFill>
              <a:latin typeface="Calibri" panose="020F0502020204030204" pitchFamily="34" charset="0"/>
              <a:ea typeface="宋体" panose="02010600030101010101" pitchFamily="2" charset="-122"/>
            </a:endParaRP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3316" name="组合 1"/>
          <p:cNvGrpSpPr/>
          <p:nvPr/>
        </p:nvGrpSpPr>
        <p:grpSpPr>
          <a:xfrm>
            <a:off x="222250" y="328613"/>
            <a:ext cx="654050" cy="573087"/>
            <a:chOff x="0" y="0"/>
            <a:chExt cx="3252297" cy="2844316"/>
          </a:xfrm>
        </p:grpSpPr>
        <p:sp>
          <p:nvSpPr>
            <p:cNvPr id="819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8199" name="图片 -2147481995"/>
          <p:cNvPicPr>
            <a:picLocks noChangeAspect="1"/>
          </p:cNvPicPr>
          <p:nvPr/>
        </p:nvPicPr>
        <p:blipFill>
          <a:blip r:embed="rId2"/>
          <a:stretch>
            <a:fillRect/>
          </a:stretch>
        </p:blipFill>
        <p:spPr>
          <a:xfrm>
            <a:off x="723900" y="2119313"/>
            <a:ext cx="5272088" cy="2020887"/>
          </a:xfrm>
          <a:prstGeom prst="rect">
            <a:avLst/>
          </a:prstGeom>
          <a:noFill/>
          <a:ln w="9525">
            <a:noFill/>
          </a:ln>
        </p:spPr>
      </p:pic>
      <p:pic>
        <p:nvPicPr>
          <p:cNvPr id="8200" name="图片 2" descr="af609f965ae1b5df9f47b92d99e1de6"/>
          <p:cNvPicPr>
            <a:picLocks noChangeAspect="1"/>
          </p:cNvPicPr>
          <p:nvPr/>
        </p:nvPicPr>
        <p:blipFill>
          <a:blip r:embed="rId3"/>
          <a:stretch>
            <a:fillRect/>
          </a:stretch>
        </p:blipFill>
        <p:spPr>
          <a:xfrm>
            <a:off x="6305550" y="1693863"/>
            <a:ext cx="5602288" cy="36083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p:cTn id="11" dur="1000" fill="hold"/>
                                        <p:tgtEl>
                                          <p:spTgt spid="13314"/>
                                        </p:tgtEl>
                                        <p:attrNameLst>
                                          <p:attrName>ppt_w</p:attrName>
                                        </p:attrNameLst>
                                      </p:cBhvr>
                                      <p:tavLst>
                                        <p:tav tm="0">
                                          <p:val>
                                            <p:fltVal val="0"/>
                                          </p:val>
                                        </p:tav>
                                        <p:tav tm="100000">
                                          <p:val>
                                            <p:strVal val="#ppt_w"/>
                                          </p:val>
                                        </p:tav>
                                      </p:tavLst>
                                    </p:anim>
                                    <p:anim calcmode="lin" valueType="num">
                                      <p:cBhvr>
                                        <p:cTn id="12" dur="1000" fill="hold"/>
                                        <p:tgtEl>
                                          <p:spTgt spid="13314"/>
                                        </p:tgtEl>
                                        <p:attrNameLst>
                                          <p:attrName>ppt_h</p:attrName>
                                        </p:attrNameLst>
                                      </p:cBhvr>
                                      <p:tavLst>
                                        <p:tav tm="0">
                                          <p:val>
                                            <p:fltVal val="0"/>
                                          </p:val>
                                        </p:tav>
                                        <p:tav tm="100000">
                                          <p:val>
                                            <p:strVal val="#ppt_h"/>
                                          </p:val>
                                        </p:tav>
                                      </p:tavLst>
                                    </p:anim>
                                    <p:animEffect transition="in" filter="fade">
                                      <p:cBhvr>
                                        <p:cTn id="13" dur="1000"/>
                                        <p:tgtEl>
                                          <p:spTgt spid="1331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3315"/>
                                        </p:tgtEl>
                                        <p:attrNameLst>
                                          <p:attrName>style.visibility</p:attrName>
                                        </p:attrNameLst>
                                      </p:cBhvr>
                                      <p:to>
                                        <p:strVal val="visible"/>
                                      </p:to>
                                    </p:set>
                                    <p:anim calcmode="lin" valueType="num">
                                      <p:cBhvr>
                                        <p:cTn id="16" dur="500" decel="50000" fill="hold">
                                          <p:stCondLst>
                                            <p:cond delay="0"/>
                                          </p:stCondLst>
                                        </p:cTn>
                                        <p:tgtEl>
                                          <p:spTgt spid="1331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331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3315"/>
                                        </p:tgtEl>
                                        <p:attrNameLst>
                                          <p:attrName>ppt_w</p:attrName>
                                        </p:attrNameLst>
                                      </p:cBhvr>
                                      <p:tavLst>
                                        <p:tav tm="0">
                                          <p:val>
                                            <p:strVal val="#ppt_w*.05"/>
                                          </p:val>
                                        </p:tav>
                                        <p:tav tm="100000">
                                          <p:val>
                                            <p:strVal val="#ppt_w"/>
                                          </p:val>
                                        </p:tav>
                                      </p:tavLst>
                                    </p:anim>
                                    <p:anim calcmode="lin" valueType="num">
                                      <p:cBhvr>
                                        <p:cTn id="19" dur="1000" fill="hold"/>
                                        <p:tgtEl>
                                          <p:spTgt spid="1331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331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331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331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p:bldP spid="133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4714558" y="240188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5332095" y="243840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评审表内容部分</a:t>
            </a: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5332730" y="242728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4689158" y="319246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p>
        </p:txBody>
      </p:sp>
      <p:sp>
        <p:nvSpPr>
          <p:cNvPr id="46" name="文本框 18"/>
          <p:cNvSpPr txBox="1">
            <a:spLocks noChangeArrowheads="1"/>
          </p:cNvSpPr>
          <p:nvPr/>
        </p:nvSpPr>
        <p:spPr bwMode="auto">
          <a:xfrm>
            <a:off x="5306695" y="32289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p>
        </p:txBody>
      </p:sp>
      <p:sp>
        <p:nvSpPr>
          <p:cNvPr id="19" name="矩形 14"/>
          <p:cNvSpPr>
            <a:spLocks noChangeArrowheads="1"/>
          </p:cNvSpPr>
          <p:nvPr/>
        </p:nvSpPr>
        <p:spPr bwMode="auto">
          <a:xfrm>
            <a:off x="5332413" y="319341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25" presetClass="entr" presetSubtype="0" fill="hold" grpId="0" nodeType="afterEffect">
                                  <p:stCondLst>
                                    <p:cond delay="0"/>
                                  </p:stCondLst>
                                  <p:childTnLst>
                                    <p:set>
                                      <p:cBhvr>
                                        <p:cTn id="17" dur="1" fill="hold">
                                          <p:stCondLst>
                                            <p:cond delay="0"/>
                                          </p:stCondLst>
                                        </p:cTn>
                                        <p:tgtEl>
                                          <p:spTgt spid="6150"/>
                                        </p:tgtEl>
                                        <p:attrNameLst>
                                          <p:attrName>style.visibility</p:attrName>
                                        </p:attrNameLst>
                                      </p:cBhvr>
                                      <p:to>
                                        <p:strVal val="visible"/>
                                      </p:to>
                                    </p:set>
                                    <p:anim calcmode="lin" valueType="num">
                                      <p:cBhvr>
                                        <p:cTn id="18"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21" dur="1000" fill="hold"/>
                                        <p:tgtEl>
                                          <p:spTgt spid="6150"/>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6150"/>
                                        </p:tgtEl>
                                      </p:cBhvr>
                                    </p:animEffect>
                                  </p:childTnLst>
                                </p:cTn>
                              </p:par>
                              <p:par>
                                <p:cTn id="26" presetID="25" presetClass="entr" presetSubtype="0" fill="hold" grpId="0" nodeType="withEffect">
                                  <p:stCondLst>
                                    <p:cond delay="0"/>
                                  </p:stCondLst>
                                  <p:childTnLst>
                                    <p:set>
                                      <p:cBhvr>
                                        <p:cTn id="27" dur="1" fill="hold">
                                          <p:stCondLst>
                                            <p:cond delay="0"/>
                                          </p:stCondLst>
                                        </p:cTn>
                                        <p:tgtEl>
                                          <p:spTgt spid="6151"/>
                                        </p:tgtEl>
                                        <p:attrNameLst>
                                          <p:attrName>style.visibility</p:attrName>
                                        </p:attrNameLst>
                                      </p:cBhvr>
                                      <p:to>
                                        <p:strVal val="visible"/>
                                      </p:to>
                                    </p:set>
                                    <p:anim calcmode="lin" valueType="num">
                                      <p:cBhvr>
                                        <p:cTn id="28"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31" dur="1000" fill="hold"/>
                                        <p:tgtEl>
                                          <p:spTgt spid="6151"/>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6151"/>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p:cTn id="39" dur="1000" fill="hold"/>
                                        <p:tgtEl>
                                          <p:spTgt spid="44"/>
                                        </p:tgtEl>
                                        <p:attrNameLst>
                                          <p:attrName>ppt_w</p:attrName>
                                        </p:attrNameLst>
                                      </p:cBhvr>
                                      <p:tavLst>
                                        <p:tav tm="0">
                                          <p:val>
                                            <p:fltVal val="0"/>
                                          </p:val>
                                        </p:tav>
                                        <p:tav tm="100000">
                                          <p:val>
                                            <p:strVal val="#ppt_w"/>
                                          </p:val>
                                        </p:tav>
                                      </p:tavLst>
                                    </p:anim>
                                    <p:anim calcmode="lin" valueType="num">
                                      <p:cBhvr>
                                        <p:cTn id="40" dur="1000" fill="hold"/>
                                        <p:tgtEl>
                                          <p:spTgt spid="44"/>
                                        </p:tgtEl>
                                        <p:attrNameLst>
                                          <p:attrName>ppt_h</p:attrName>
                                        </p:attrNameLst>
                                      </p:cBhvr>
                                      <p:tavLst>
                                        <p:tav tm="0">
                                          <p:val>
                                            <p:fltVal val="0"/>
                                          </p:val>
                                        </p:tav>
                                        <p:tav tm="100000">
                                          <p:val>
                                            <p:strVal val="#ppt_h"/>
                                          </p:val>
                                        </p:tav>
                                      </p:tavLst>
                                    </p:anim>
                                    <p:animEffect transition="in" filter="fade">
                                      <p:cBhvr>
                                        <p:cTn id="41" dur="1000"/>
                                        <p:tgtEl>
                                          <p:spTgt spid="44"/>
                                        </p:tgtEl>
                                      </p:cBhvr>
                                    </p:animEffect>
                                  </p:childTnLst>
                                </p:cTn>
                              </p:par>
                            </p:childTnLst>
                          </p:cTn>
                        </p:par>
                        <p:par>
                          <p:cTn id="42" fill="hold">
                            <p:stCondLst>
                              <p:cond delay="3500"/>
                            </p:stCondLst>
                            <p:childTnLst>
                              <p:par>
                                <p:cTn id="43" presetID="25" presetClass="entr" presetSubtype="0"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46"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47"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48" dur="1000" fill="hold"/>
                                        <p:tgtEl>
                                          <p:spTgt spid="45"/>
                                        </p:tgtEl>
                                        <p:attrNameLst>
                                          <p:attrName>ppt_h</p:attrName>
                                        </p:attrNameLst>
                                      </p:cBhvr>
                                      <p:tavLst>
                                        <p:tav tm="0">
                                          <p:val>
                                            <p:strVal val="#ppt_h"/>
                                          </p:val>
                                        </p:tav>
                                        <p:tav tm="100000">
                                          <p:val>
                                            <p:strVal val="#ppt_h"/>
                                          </p:val>
                                        </p:tav>
                                      </p:tavLst>
                                    </p:anim>
                                    <p:anim calcmode="lin" valueType="num">
                                      <p:cBhvr>
                                        <p:cTn id="49"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50"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51"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52" dur="1000" decel="50000">
                                          <p:stCondLst>
                                            <p:cond delay="0"/>
                                          </p:stCondLst>
                                        </p:cTn>
                                        <p:tgtEl>
                                          <p:spTgt spid="45"/>
                                        </p:tgtEl>
                                      </p:cBhvr>
                                    </p:animEffect>
                                  </p:childTnLst>
                                </p:cTn>
                              </p:par>
                              <p:par>
                                <p:cTn id="53" presetID="25"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p:cTn id="55"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58" dur="1000" fill="hold"/>
                                        <p:tgtEl>
                                          <p:spTgt spid="46"/>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4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p:cTn id="65" dur="1000" fill="hold"/>
                                        <p:tgtEl>
                                          <p:spTgt spid="19"/>
                                        </p:tgtEl>
                                        <p:attrNameLst>
                                          <p:attrName>ppt_w</p:attrName>
                                        </p:attrNameLst>
                                      </p:cBhvr>
                                      <p:tavLst>
                                        <p:tav tm="0">
                                          <p:val>
                                            <p:fltVal val="0"/>
                                          </p:val>
                                        </p:tav>
                                        <p:tav tm="100000">
                                          <p:val>
                                            <p:strVal val="#ppt_w"/>
                                          </p:val>
                                        </p:tav>
                                      </p:tavLst>
                                    </p:anim>
                                    <p:anim calcmode="lin" valueType="num">
                                      <p:cBhvr>
                                        <p:cTn id="66" dur="1000" fill="hold"/>
                                        <p:tgtEl>
                                          <p:spTgt spid="19"/>
                                        </p:tgtEl>
                                        <p:attrNameLst>
                                          <p:attrName>ppt_h</p:attrName>
                                        </p:attrNameLst>
                                      </p:cBhvr>
                                      <p:tavLst>
                                        <p:tav tm="0">
                                          <p:val>
                                            <p:fltVal val="0"/>
                                          </p:val>
                                        </p:tav>
                                        <p:tav tm="100000">
                                          <p:val>
                                            <p:strVal val="#ppt_h"/>
                                          </p:val>
                                        </p:tav>
                                      </p:tavLst>
                                    </p:anim>
                                    <p:animEffect transition="in" filter="fade">
                                      <p:cBhvr>
                                        <p:cTn id="6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50" grpId="0"/>
      <p:bldP spid="6151" grpId="0"/>
      <p:bldP spid="6156" grpId="0" bldLvl="0" animBg="1"/>
      <p:bldP spid="6157" grpId="0"/>
      <p:bldP spid="44" grpId="0" bldLvl="0" animBg="1"/>
      <p:bldP spid="45" grpId="0"/>
      <p:bldP spid="46" grpId="0"/>
      <p:bldP spid="19"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p>
        </p:txBody>
      </p:sp>
      <p:grpSp>
        <p:nvGrpSpPr>
          <p:cNvPr id="21" name="组合 1"/>
          <p:cNvGrpSpPr/>
          <p:nvPr/>
        </p:nvGrpSpPr>
        <p:grpSpPr>
          <a:xfrm>
            <a:off x="222250" y="328613"/>
            <a:ext cx="654050" cy="573087"/>
            <a:chOff x="0" y="0"/>
            <a:chExt cx="3252297" cy="2844316"/>
          </a:xfrm>
        </p:grpSpPr>
        <p:sp>
          <p:nvSpPr>
            <p:cNvPr id="22"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56325" name="组合 7"/>
          <p:cNvGrpSpPr/>
          <p:nvPr/>
        </p:nvGrpSpPr>
        <p:grpSpPr>
          <a:xfrm>
            <a:off x="1976438" y="4977765"/>
            <a:ext cx="10096226" cy="707966"/>
            <a:chOff x="1549632" y="1377023"/>
            <a:chExt cx="9280716" cy="707993"/>
          </a:xfrm>
        </p:grpSpPr>
        <p:pic>
          <p:nvPicPr>
            <p:cNvPr id="56342" name="组合 22"/>
            <p:cNvPicPr/>
            <p:nvPr/>
          </p:nvPicPr>
          <p:blipFill>
            <a:blip r:embed="rId2"/>
            <a:stretch>
              <a:fillRect/>
            </a:stretch>
          </p:blipFill>
          <p:spPr>
            <a:xfrm>
              <a:off x="1549632" y="1377023"/>
              <a:ext cx="285874" cy="707993"/>
            </a:xfrm>
            <a:prstGeom prst="rect">
              <a:avLst/>
            </a:prstGeom>
            <a:noFill/>
            <a:ln w="9525">
              <a:noFill/>
            </a:ln>
          </p:spPr>
        </p:pic>
        <p:sp>
          <p:nvSpPr>
            <p:cNvPr id="56343"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刘向辉</a:t>
              </a:r>
            </a:p>
          </p:txBody>
        </p:sp>
        <p:sp>
          <p:nvSpPr>
            <p:cNvPr id="56344" name="矩形 35"/>
            <p:cNvSpPr/>
            <p:nvPr/>
          </p:nvSpPr>
          <p:spPr>
            <a:xfrm>
              <a:off x="3047004" y="1500188"/>
              <a:ext cx="7783344" cy="46039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 </a:t>
              </a:r>
              <a:r>
                <a:rPr lang="en-US" altLang="zh-CN" sz="2400" dirty="0">
                  <a:solidFill>
                    <a:schemeClr val="bg1"/>
                  </a:solidFill>
                  <a:latin typeface="微软雅黑" panose="020B0503020204020204" pitchFamily="34" charset="-122"/>
                  <a:ea typeface="微软雅黑" panose="020B0503020204020204" pitchFamily="34" charset="-122"/>
                </a:rPr>
                <a:t>srs-PPT</a:t>
              </a:r>
              <a:r>
                <a:rPr lang="zh-CN" altLang="en-US" sz="2400" dirty="0">
                  <a:solidFill>
                    <a:schemeClr val="bg1"/>
                  </a:solidFill>
                  <a:latin typeface="微软雅黑" panose="020B0503020204020204" pitchFamily="34" charset="-122"/>
                  <a:ea typeface="微软雅黑" panose="020B0503020204020204" pitchFamily="34" charset="-122"/>
                </a:rPr>
                <a:t>部分并完成整合   </a:t>
              </a:r>
              <a:r>
                <a:rPr lang="zh-CN" altLang="en-US" sz="2400" dirty="0" smtClean="0">
                  <a:solidFill>
                    <a:schemeClr val="bg1"/>
                  </a:solidFill>
                  <a:latin typeface="微软雅黑" panose="020B0503020204020204" pitchFamily="34" charset="-122"/>
                  <a:ea typeface="微软雅黑" panose="020B0503020204020204" pitchFamily="34" charset="-122"/>
                </a:rPr>
                <a:t>整合</a:t>
              </a:r>
              <a:r>
                <a:rPr lang="en-US" altLang="zh-CN" sz="2400" dirty="0" err="1" smtClean="0">
                  <a:solidFill>
                    <a:schemeClr val="bg1"/>
                  </a:solidFill>
                  <a:latin typeface="微软雅黑" panose="020B0503020204020204" pitchFamily="34" charset="-122"/>
                  <a:ea typeface="微软雅黑" panose="020B0503020204020204" pitchFamily="34" charset="-122"/>
                </a:rPr>
                <a:t>srs</a:t>
              </a:r>
              <a:r>
                <a:rPr lang="zh-CN" altLang="en-US" sz="2400" dirty="0" smtClean="0">
                  <a:solidFill>
                    <a:schemeClr val="bg1"/>
                  </a:solidFill>
                  <a:latin typeface="微软雅黑" panose="020B0503020204020204" pitchFamily="34" charset="-122"/>
                  <a:ea typeface="微软雅黑" panose="020B0503020204020204" pitchFamily="34" charset="-122"/>
                </a:rPr>
                <a:t>                                  </a:t>
              </a:r>
              <a:r>
                <a:rPr lang="en-US" altLang="zh-CN" sz="2400" b="1" dirty="0" smtClean="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6" name="组合 22"/>
          <p:cNvGrpSpPr/>
          <p:nvPr/>
        </p:nvGrpSpPr>
        <p:grpSpPr>
          <a:xfrm>
            <a:off x="1989138" y="1138238"/>
            <a:ext cx="9867502" cy="707966"/>
            <a:chOff x="1549632" y="1377023"/>
            <a:chExt cx="9868203" cy="707993"/>
          </a:xfrm>
        </p:grpSpPr>
        <p:pic>
          <p:nvPicPr>
            <p:cNvPr id="56339" name="组合 22"/>
            <p:cNvPicPr/>
            <p:nvPr/>
          </p:nvPicPr>
          <p:blipFill>
            <a:blip r:embed="rId2"/>
            <a:stretch>
              <a:fillRect/>
            </a:stretch>
          </p:blipFill>
          <p:spPr>
            <a:xfrm>
              <a:off x="1549632" y="1377023"/>
              <a:ext cx="285874" cy="707993"/>
            </a:xfrm>
            <a:prstGeom prst="rect">
              <a:avLst/>
            </a:prstGeom>
            <a:noFill/>
            <a:ln w="9525">
              <a:noFill/>
            </a:ln>
          </p:spPr>
        </p:pic>
        <p:sp>
          <p:nvSpPr>
            <p:cNvPr id="56340"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陈祥斌</a:t>
              </a:r>
            </a:p>
          </p:txBody>
        </p:sp>
        <p:sp>
          <p:nvSpPr>
            <p:cNvPr id="56341" name="矩形 35"/>
            <p:cNvSpPr/>
            <p:nvPr/>
          </p:nvSpPr>
          <p:spPr>
            <a:xfrm>
              <a:off x="3181435" y="1500188"/>
              <a:ext cx="8236400" cy="46168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完成</a:t>
              </a:r>
              <a:r>
                <a:rPr lang="en-US" sz="2400" dirty="0">
                  <a:solidFill>
                    <a:schemeClr val="bg1"/>
                  </a:solidFill>
                  <a:latin typeface="微软雅黑" panose="020B0503020204020204" pitchFamily="34" charset="-122"/>
                  <a:ea typeface="微软雅黑" panose="020B0503020204020204" pitchFamily="34" charset="-122"/>
                </a:rPr>
                <a:t>srs-PPT</a:t>
              </a:r>
              <a:r>
                <a:rPr lang="zh-CN" altLang="en-US" sz="2400" dirty="0">
                  <a:solidFill>
                    <a:schemeClr val="bg1"/>
                  </a:solidFill>
                  <a:latin typeface="微软雅黑" panose="020B0503020204020204" pitchFamily="34" charset="-122"/>
                  <a:ea typeface="微软雅黑" panose="020B0503020204020204" pitchFamily="34" charset="-122"/>
                </a:rPr>
                <a:t>部分制作 </a:t>
              </a:r>
              <a:r>
                <a:rPr lang="zh-CN" altLang="en-US" sz="2400" dirty="0" smtClean="0">
                  <a:solidFill>
                    <a:schemeClr val="bg1"/>
                  </a:solidFill>
                  <a:latin typeface="微软雅黑" panose="020B0503020204020204" pitchFamily="34" charset="-122"/>
                  <a:ea typeface="微软雅黑" panose="020B0503020204020204" pitchFamily="34" charset="-122"/>
                </a:rPr>
                <a:t>测试用例及用例文档                    </a:t>
              </a:r>
              <a:r>
                <a:rPr lang="en-US" altLang="zh-CN" sz="2400" b="1" dirty="0" smtClean="0">
                  <a:solidFill>
                    <a:schemeClr val="bg1"/>
                  </a:solidFill>
                  <a:latin typeface="微软雅黑" panose="020B0503020204020204" pitchFamily="34" charset="-122"/>
                  <a:ea typeface="微软雅黑" panose="020B0503020204020204" pitchFamily="34" charset="-122"/>
                </a:rPr>
                <a:t>8.8</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7" name="组合 26"/>
          <p:cNvGrpSpPr/>
          <p:nvPr/>
        </p:nvGrpSpPr>
        <p:grpSpPr>
          <a:xfrm>
            <a:off x="1976438" y="2154238"/>
            <a:ext cx="9880202" cy="707966"/>
            <a:chOff x="1549632" y="1377023"/>
            <a:chExt cx="9879948" cy="707993"/>
          </a:xfrm>
        </p:grpSpPr>
        <p:pic>
          <p:nvPicPr>
            <p:cNvPr id="56336" name="组合 22"/>
            <p:cNvPicPr/>
            <p:nvPr/>
          </p:nvPicPr>
          <p:blipFill>
            <a:blip r:embed="rId2"/>
            <a:stretch>
              <a:fillRect/>
            </a:stretch>
          </p:blipFill>
          <p:spPr>
            <a:xfrm>
              <a:off x="1549632" y="1377023"/>
              <a:ext cx="285874" cy="707993"/>
            </a:xfrm>
            <a:prstGeom prst="rect">
              <a:avLst/>
            </a:prstGeom>
            <a:noFill/>
            <a:ln w="9525">
              <a:noFill/>
            </a:ln>
          </p:spPr>
        </p:pic>
        <p:sp>
          <p:nvSpPr>
            <p:cNvPr id="56337"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左文正</a:t>
              </a:r>
            </a:p>
          </p:txBody>
        </p:sp>
        <p:sp>
          <p:nvSpPr>
            <p:cNvPr id="56338" name="矩形 35"/>
            <p:cNvSpPr/>
            <p:nvPr/>
          </p:nvSpPr>
          <p:spPr>
            <a:xfrm>
              <a:off x="3193255" y="1500188"/>
              <a:ext cx="8236325" cy="46168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mn-ea"/>
                </a:rPr>
                <a:t>完成</a:t>
              </a:r>
              <a:r>
                <a:rPr lang="en-US" sz="2400" dirty="0">
                  <a:solidFill>
                    <a:schemeClr val="bg1"/>
                  </a:solidFill>
                  <a:latin typeface="微软雅黑" panose="020B0503020204020204" pitchFamily="34" charset="-122"/>
                  <a:ea typeface="微软雅黑" panose="020B0503020204020204" pitchFamily="34" charset="-122"/>
                  <a:sym typeface="+mn-ea"/>
                </a:rPr>
                <a:t>srs-PPT</a:t>
              </a:r>
              <a:r>
                <a:rPr lang="zh-CN" altLang="en-US" sz="2400" dirty="0">
                  <a:solidFill>
                    <a:schemeClr val="bg1"/>
                  </a:solidFill>
                  <a:latin typeface="微软雅黑" panose="020B0503020204020204" pitchFamily="34" charset="-122"/>
                  <a:ea typeface="微软雅黑" panose="020B0503020204020204" pitchFamily="34" charset="-122"/>
                  <a:sym typeface="+mn-ea"/>
                </a:rPr>
                <a:t>部分</a:t>
              </a:r>
              <a:r>
                <a:rPr lang="zh-CN" altLang="en-US" sz="2400" dirty="0" smtClean="0">
                  <a:solidFill>
                    <a:schemeClr val="bg1"/>
                  </a:solidFill>
                  <a:latin typeface="微软雅黑" panose="020B0503020204020204" pitchFamily="34" charset="-122"/>
                  <a:ea typeface="微软雅黑" panose="020B0503020204020204" pitchFamily="34" charset="-122"/>
                  <a:sym typeface="+mn-ea"/>
                </a:rPr>
                <a:t>制作</a:t>
              </a:r>
              <a:r>
                <a:rPr lang="zh-CN" altLang="en-US" sz="2400" dirty="0">
                  <a:solidFill>
                    <a:schemeClr val="bg1"/>
                  </a:solidFill>
                  <a:latin typeface="微软雅黑" panose="020B0503020204020204" pitchFamily="34" charset="-122"/>
                  <a:ea typeface="微软雅黑" panose="020B0503020204020204" pitchFamily="34" charset="-122"/>
                  <a:sym typeface="+mn-ea"/>
                </a:rPr>
                <a:t> </a:t>
              </a:r>
              <a:r>
                <a:rPr lang="zh-CN" altLang="en-US" sz="2400" dirty="0" smtClean="0">
                  <a:solidFill>
                    <a:schemeClr val="bg1"/>
                  </a:solidFill>
                  <a:latin typeface="微软雅黑" panose="020B0503020204020204" pitchFamily="34" charset="-122"/>
                  <a:ea typeface="微软雅黑" panose="020B0503020204020204" pitchFamily="34" charset="-122"/>
                  <a:sym typeface="+mn-ea"/>
                </a:rPr>
                <a:t>测试用例及用例文档</a:t>
              </a:r>
              <a:r>
                <a:rPr lang="zh-CN" altLang="en-US" sz="2400" dirty="0" smtClean="0">
                  <a:solidFill>
                    <a:schemeClr val="bg1"/>
                  </a:solidFill>
                  <a:latin typeface="微软雅黑" panose="020B0503020204020204" pitchFamily="34" charset="-122"/>
                  <a:ea typeface="微软雅黑" panose="020B0503020204020204" pitchFamily="34" charset="-122"/>
                </a:rPr>
                <a:t>                    </a:t>
              </a:r>
              <a:r>
                <a:rPr lang="en-US" altLang="zh-CN" sz="2400" b="1" dirty="0" smtClean="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8" name="组合 30"/>
          <p:cNvGrpSpPr/>
          <p:nvPr/>
        </p:nvGrpSpPr>
        <p:grpSpPr>
          <a:xfrm>
            <a:off x="1976438" y="3071813"/>
            <a:ext cx="9952210" cy="707966"/>
            <a:chOff x="1549632" y="1377023"/>
            <a:chExt cx="9951955" cy="707993"/>
          </a:xfrm>
        </p:grpSpPr>
        <p:pic>
          <p:nvPicPr>
            <p:cNvPr id="56333" name="组合 22"/>
            <p:cNvPicPr/>
            <p:nvPr/>
          </p:nvPicPr>
          <p:blipFill>
            <a:blip r:embed="rId2"/>
            <a:stretch>
              <a:fillRect/>
            </a:stretch>
          </p:blipFill>
          <p:spPr>
            <a:xfrm>
              <a:off x="1549632" y="1377023"/>
              <a:ext cx="285874" cy="707993"/>
            </a:xfrm>
            <a:prstGeom prst="rect">
              <a:avLst/>
            </a:prstGeom>
            <a:noFill/>
            <a:ln w="9525">
              <a:noFill/>
            </a:ln>
          </p:spPr>
        </p:pic>
        <p:sp>
          <p:nvSpPr>
            <p:cNvPr id="56334"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王安栋</a:t>
              </a:r>
            </a:p>
          </p:txBody>
        </p:sp>
        <p:sp>
          <p:nvSpPr>
            <p:cNvPr id="56335" name="矩形 35"/>
            <p:cNvSpPr/>
            <p:nvPr/>
          </p:nvSpPr>
          <p:spPr>
            <a:xfrm>
              <a:off x="3193255" y="1500188"/>
              <a:ext cx="8308332" cy="46168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mn-ea"/>
                </a:rPr>
                <a:t>完成</a:t>
              </a:r>
              <a:r>
                <a:rPr lang="en-US" sz="2400" dirty="0">
                  <a:solidFill>
                    <a:schemeClr val="bg1"/>
                  </a:solidFill>
                  <a:latin typeface="微软雅黑" panose="020B0503020204020204" pitchFamily="34" charset="-122"/>
                  <a:ea typeface="微软雅黑" panose="020B0503020204020204" pitchFamily="34" charset="-122"/>
                  <a:sym typeface="+mn-ea"/>
                </a:rPr>
                <a:t>srs-PPT</a:t>
              </a:r>
              <a:r>
                <a:rPr lang="zh-CN" altLang="en-US" sz="2400" dirty="0">
                  <a:solidFill>
                    <a:schemeClr val="bg1"/>
                  </a:solidFill>
                  <a:latin typeface="微软雅黑" panose="020B0503020204020204" pitchFamily="34" charset="-122"/>
                  <a:ea typeface="微软雅黑" panose="020B0503020204020204" pitchFamily="34" charset="-122"/>
                  <a:sym typeface="+mn-ea"/>
                </a:rPr>
                <a:t>部分</a:t>
              </a:r>
              <a:r>
                <a:rPr lang="zh-CN" altLang="en-US" sz="2400" dirty="0" smtClean="0">
                  <a:solidFill>
                    <a:schemeClr val="bg1"/>
                  </a:solidFill>
                  <a:latin typeface="微软雅黑" panose="020B0503020204020204" pitchFamily="34" charset="-122"/>
                  <a:ea typeface="微软雅黑" panose="020B0503020204020204" pitchFamily="34" charset="-122"/>
                  <a:sym typeface="+mn-ea"/>
                </a:rPr>
                <a:t>制作 数据字典 </a:t>
              </a:r>
              <a:r>
                <a:rPr lang="zh-CN" altLang="en-US" sz="2400" dirty="0" smtClean="0">
                  <a:solidFill>
                    <a:schemeClr val="bg1"/>
                  </a:solidFill>
                  <a:latin typeface="微软雅黑" panose="020B0503020204020204" pitchFamily="34" charset="-122"/>
                  <a:ea typeface="微软雅黑" panose="020B0503020204020204" pitchFamily="34" charset="-122"/>
                </a:rPr>
                <a:t>                                    </a:t>
              </a:r>
              <a:r>
                <a:rPr lang="en-US" altLang="zh-CN" sz="2400" b="1" dirty="0" smtClean="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9" name="组合 34"/>
          <p:cNvGrpSpPr/>
          <p:nvPr/>
        </p:nvGrpSpPr>
        <p:grpSpPr>
          <a:xfrm>
            <a:off x="1976438" y="4041775"/>
            <a:ext cx="10816306" cy="708025"/>
            <a:chOff x="1549632" y="1377023"/>
            <a:chExt cx="9598226" cy="707993"/>
          </a:xfrm>
        </p:grpSpPr>
        <p:pic>
          <p:nvPicPr>
            <p:cNvPr id="56330" name="组合 22"/>
            <p:cNvPicPr/>
            <p:nvPr/>
          </p:nvPicPr>
          <p:blipFill>
            <a:blip r:embed="rId2"/>
            <a:stretch>
              <a:fillRect/>
            </a:stretch>
          </p:blipFill>
          <p:spPr>
            <a:xfrm>
              <a:off x="1549632" y="1377023"/>
              <a:ext cx="285874" cy="707993"/>
            </a:xfrm>
            <a:prstGeom prst="rect">
              <a:avLst/>
            </a:prstGeom>
            <a:noFill/>
            <a:ln w="9525">
              <a:noFill/>
            </a:ln>
          </p:spPr>
        </p:pic>
        <p:sp>
          <p:nvSpPr>
            <p:cNvPr id="56331" name="文本框 36"/>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涂弘森</a:t>
              </a:r>
            </a:p>
          </p:txBody>
        </p:sp>
        <p:sp>
          <p:nvSpPr>
            <p:cNvPr id="56332" name="矩形 35"/>
            <p:cNvSpPr/>
            <p:nvPr/>
          </p:nvSpPr>
          <p:spPr>
            <a:xfrm>
              <a:off x="3193255" y="1500188"/>
              <a:ext cx="7954603" cy="46164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mn-ea"/>
                </a:rPr>
                <a:t>完成</a:t>
              </a:r>
              <a:r>
                <a:rPr lang="en-US" sz="2400" dirty="0">
                  <a:solidFill>
                    <a:schemeClr val="bg1"/>
                  </a:solidFill>
                  <a:latin typeface="微软雅黑" panose="020B0503020204020204" pitchFamily="34" charset="-122"/>
                  <a:ea typeface="微软雅黑" panose="020B0503020204020204" pitchFamily="34" charset="-122"/>
                  <a:sym typeface="+mn-ea"/>
                </a:rPr>
                <a:t>srs-PPT</a:t>
              </a:r>
              <a:r>
                <a:rPr lang="zh-CN" altLang="en-US" sz="2400" dirty="0">
                  <a:solidFill>
                    <a:schemeClr val="bg1"/>
                  </a:solidFill>
                  <a:latin typeface="微软雅黑" panose="020B0503020204020204" pitchFamily="34" charset="-122"/>
                  <a:ea typeface="微软雅黑" panose="020B0503020204020204" pitchFamily="34" charset="-122"/>
                  <a:sym typeface="+mn-ea"/>
                </a:rPr>
                <a:t>部分</a:t>
              </a:r>
              <a:r>
                <a:rPr lang="zh-CN" altLang="en-US" sz="2400" dirty="0" smtClean="0">
                  <a:solidFill>
                    <a:schemeClr val="bg1"/>
                  </a:solidFill>
                  <a:latin typeface="微软雅黑" panose="020B0503020204020204" pitchFamily="34" charset="-122"/>
                  <a:ea typeface="微软雅黑" panose="020B0503020204020204" pitchFamily="34" charset="-122"/>
                  <a:sym typeface="+mn-ea"/>
                </a:rPr>
                <a:t>制作及后期修改 界面原型 用户手册</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en-US" altLang="zh-CN" sz="2400" b="1" dirty="0" smtClean="0">
                  <a:solidFill>
                    <a:schemeClr val="bg1"/>
                  </a:solidFill>
                  <a:latin typeface="微软雅黑" panose="020B0503020204020204" pitchFamily="34" charset="-122"/>
                  <a:ea typeface="微软雅黑" panose="020B0503020204020204" pitchFamily="34" charset="-122"/>
                </a:rPr>
                <a:t>8.9</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1000" fill="hold"/>
                                        <p:tgtEl>
                                          <p:spTgt spid="18"/>
                                        </p:tgtEl>
                                        <p:attrNameLst>
                                          <p:attrName>ppt_w</p:attrName>
                                        </p:attrNameLst>
                                      </p:cBhvr>
                                      <p:tavLst>
                                        <p:tav tm="0">
                                          <p:val>
                                            <p:fltVal val="0"/>
                                          </p:val>
                                        </p:tav>
                                        <p:tav tm="100000">
                                          <p:val>
                                            <p:strVal val="#ppt_w"/>
                                          </p:val>
                                        </p:tav>
                                      </p:tavLst>
                                    </p:anim>
                                    <p:anim calcmode="lin" valueType="num">
                                      <p:cBhvr>
                                        <p:cTn id="12" dur="1000" fill="hold"/>
                                        <p:tgtEl>
                                          <p:spTgt spid="18"/>
                                        </p:tgtEl>
                                        <p:attrNameLst>
                                          <p:attrName>ppt_h</p:attrName>
                                        </p:attrNameLst>
                                      </p:cBhvr>
                                      <p:tavLst>
                                        <p:tav tm="0">
                                          <p:val>
                                            <p:fltVal val="0"/>
                                          </p:val>
                                        </p:tav>
                                        <p:tav tm="100000">
                                          <p:val>
                                            <p:strVal val="#ppt_h"/>
                                          </p:val>
                                        </p:tav>
                                      </p:tavLst>
                                    </p:anim>
                                    <p:animEffect transition="in" filter="fade">
                                      <p:cBhvr>
                                        <p:cTn id="13" dur="1000"/>
                                        <p:tgtEl>
                                          <p:spTgt spid="1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9" dur="1000" fill="hold"/>
                                        <p:tgtEl>
                                          <p:spTgt spid="20"/>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a:t>
            </a:r>
          </a:p>
        </p:txBody>
      </p:sp>
      <p:grpSp>
        <p:nvGrpSpPr>
          <p:cNvPr id="22532" name="组合 1"/>
          <p:cNvGrpSpPr/>
          <p:nvPr/>
        </p:nvGrpSpPr>
        <p:grpSpPr>
          <a:xfrm>
            <a:off x="222250" y="328613"/>
            <a:ext cx="654050" cy="573087"/>
            <a:chOff x="0" y="0"/>
            <a:chExt cx="3252297" cy="2844316"/>
          </a:xfrm>
        </p:grpSpPr>
        <p:sp>
          <p:nvSpPr>
            <p:cNvPr id="5735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736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 name="文本框 1"/>
          <p:cNvSpPr txBox="1"/>
          <p:nvPr/>
        </p:nvSpPr>
        <p:spPr>
          <a:xfrm>
            <a:off x="468630" y="1565910"/>
            <a:ext cx="5686425" cy="4033520"/>
          </a:xfrm>
          <a:prstGeom prst="rect">
            <a:avLst/>
          </a:prstGeom>
          <a:noFill/>
        </p:spPr>
        <p:txBody>
          <a:bodyPr wrap="square" rtlCol="0">
            <a:spAutoFit/>
          </a:bodyPr>
          <a:lstStyle/>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Char char="n"/>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【1】《</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软件需求</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第</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3</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版</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美</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Karl E. </a:t>
            </a:r>
            <a:r>
              <a:rPr lang="en-US" altLang="zh-CN" sz="2400" noProof="0" dirty="0" err="1"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Wiegers</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endParaRPr kumimoji="0" lang="en-US" altLang="zh-CN"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Joy Beatty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著，</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李忠利 李淳 霍金健 孔晨辉 译，</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2016</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年</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3</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月，</a:t>
            </a:r>
            <a:endParaRPr kumimoji="0" lang="en-US" altLang="zh-CN"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ISBN</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9787302426820</a:t>
            </a:r>
            <a:endParaRPr kumimoji="0" lang="en-US" altLang="zh-CN"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清华大学出版社</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2</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】《C2-PRD-项目描述-2018》</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3</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】本项目各类文档</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Char char="n"/>
              <a:defRPr/>
            </a:pPr>
            <a:endParaRPr lang="zh-CN" altLang="en-US" sz="2400" dirty="0"/>
          </a:p>
        </p:txBody>
      </p:sp>
      <p:sp>
        <p:nvSpPr>
          <p:cNvPr id="3" name="文本框 2"/>
          <p:cNvSpPr txBox="1"/>
          <p:nvPr/>
        </p:nvSpPr>
        <p:spPr>
          <a:xfrm>
            <a:off x="5772150" y="1400175"/>
            <a:ext cx="6012815" cy="5066030"/>
          </a:xfrm>
          <a:prstGeom prst="rect">
            <a:avLst/>
          </a:prstGeom>
          <a:noFill/>
        </p:spPr>
        <p:txBody>
          <a:bodyPr wrap="square" rtlCol="0">
            <a:spAutoFit/>
          </a:bodyPr>
          <a:lstStyle/>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Char char="n"/>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【4】</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UML用户指南(第2版·修订版)2版</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[美] Grady Booch、James Rumbaugh、</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Ivar Jacobson 著，</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邵维忠、麻志毅、马浩海、刘辉 译，</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2013年1月，人民邮电出版社。</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ISBN：9787115296443</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90000"/>
              </a:lnSpc>
              <a:spcBef>
                <a:spcPct val="30000"/>
              </a:spcBef>
              <a:spcAft>
                <a:spcPct val="0"/>
              </a:spcAft>
              <a:buClr>
                <a:schemeClr val="tx2"/>
              </a:buClr>
              <a:buSzPct val="75000"/>
              <a:buFont typeface="Wingdings" panose="05000000000000000000" pitchFamily="2" charset="2"/>
              <a:buChar char="n"/>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【5】</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UML2 基础、建模与设计教程</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杨弘平  等 编著，</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2015年10月，清华大学出版社。</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ISBN：9787302404491</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4"/>
          <p:cNvGrpSpPr/>
          <p:nvPr/>
        </p:nvGrpSpPr>
        <p:grpSpPr>
          <a:xfrm>
            <a:off x="3368675" y="1376363"/>
            <a:ext cx="4957763" cy="4870450"/>
            <a:chOff x="0" y="0"/>
            <a:chExt cx="4956930" cy="4870495"/>
          </a:xfrm>
        </p:grpSpPr>
        <p:grpSp>
          <p:nvGrpSpPr>
            <p:cNvPr id="58377" name="组合 3"/>
            <p:cNvGrpSpPr/>
            <p:nvPr/>
          </p:nvGrpSpPr>
          <p:grpSpPr>
            <a:xfrm>
              <a:off x="362756" y="0"/>
              <a:ext cx="4594174" cy="4706233"/>
              <a:chOff x="0" y="0"/>
              <a:chExt cx="4911907" cy="4959490"/>
            </a:xfrm>
          </p:grpSpPr>
          <p:sp>
            <p:nvSpPr>
              <p:cNvPr id="58379"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8380"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58378"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bldLvl="0" animBg="1"/>
      <p:bldP spid="24586" grpId="0" bldLvl="0" animBg="1"/>
      <p:bldP spid="24587" grpId="0" bldLvl="0" animBg="1"/>
      <p:bldP spid="24588" grpId="0" bldLvl="0" animBg="1"/>
      <p:bldP spid="2458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en-US" altLang="zh-CN" sz="2000" b="1" dirty="0" smtClean="0">
                <a:solidFill>
                  <a:schemeClr val="bg1"/>
                </a:solidFill>
                <a:sym typeface="+mn-ea"/>
              </a:rPr>
              <a:t>1.Vision&amp;Scope </a:t>
            </a:r>
            <a:r>
              <a:rPr lang="zh-CN" altLang="en-US" sz="2000" b="1" dirty="0" smtClean="0">
                <a:solidFill>
                  <a:schemeClr val="bg1"/>
                </a:solidFill>
                <a:sym typeface="+mn-ea"/>
              </a:rPr>
              <a:t>文档</a:t>
            </a:r>
            <a:r>
              <a:rPr lang="en-US" altLang="zh-CN" sz="2000" b="1" dirty="0" smtClean="0">
                <a:solidFill>
                  <a:schemeClr val="bg1"/>
                </a:solidFill>
                <a:sym typeface="+mn-ea"/>
              </a:rPr>
              <a:t>【3】</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9" name="矩形 8"/>
          <p:cNvSpPr/>
          <p:nvPr/>
        </p:nvSpPr>
        <p:spPr>
          <a:xfrm>
            <a:off x="251460" y="1358900"/>
            <a:ext cx="11688445" cy="4892675"/>
          </a:xfrm>
          <a:prstGeom prst="rect">
            <a:avLst/>
          </a:prstGeom>
        </p:spPr>
        <p:txBody>
          <a:bodyPr wrap="square">
            <a:spAutoFit/>
          </a:bodyPr>
          <a:lstStyle/>
          <a:p>
            <a:pPr marL="342900" lvl="0" indent="-342900" algn="just">
              <a:spcAft>
                <a:spcPts val="0"/>
              </a:spcAft>
              <a:buFont typeface="+mj-lt"/>
              <a:buAutoNum type="arabicPeriod"/>
              <a:tabLst>
                <a:tab pos="198120" algn="l"/>
              </a:tabLst>
            </a:pPr>
            <a:r>
              <a:rPr lang="zh-CN" altLang="zh-CN" sz="2400" kern="100" dirty="0">
                <a:solidFill>
                  <a:schemeClr val="bg1"/>
                </a:solidFill>
                <a:cs typeface="Times New Roman" panose="02020603050405020304" pitchFamily="18" charset="0"/>
              </a:rPr>
              <a:t>此网站是一个注重垂直交互的网站，目前交流的社区类型教学网站是国内外所没有的，所以此网站的愿景是实现方便教师用户的教学，使其在教学管理上更加方便，可以提高效率，老师不仅能创建自己的博客上传和提供资料，也能通过在线答疑为学生进行答疑和在论坛中参与到学生中进行互动。</a:t>
            </a:r>
          </a:p>
          <a:p>
            <a:pPr marL="342900" lvl="0" indent="-342900" algn="just">
              <a:spcAft>
                <a:spcPts val="0"/>
              </a:spcAft>
              <a:buFont typeface="+mj-lt"/>
              <a:buAutoNum type="arabicPeriod"/>
              <a:tabLst>
                <a:tab pos="198120" algn="l"/>
              </a:tabLst>
            </a:pPr>
            <a:r>
              <a:rPr lang="zh-CN" altLang="zh-CN" sz="2400" kern="100" dirty="0">
                <a:solidFill>
                  <a:schemeClr val="bg1"/>
                </a:solidFill>
                <a:cs typeface="Times New Roman" panose="02020603050405020304" pitchFamily="18" charset="0"/>
              </a:rPr>
              <a:t>学生用户不仅能得到更多的学习资料，向老师提问，向其他同学提问帮助，还能在论坛发帖进行互动，持续性的学习软件工程系列课程。</a:t>
            </a:r>
          </a:p>
          <a:p>
            <a:pPr marL="342900" lvl="0" indent="-342900" algn="just">
              <a:spcAft>
                <a:spcPts val="0"/>
              </a:spcAft>
              <a:buFont typeface="+mj-lt"/>
              <a:buAutoNum type="arabicPeriod"/>
              <a:tabLst>
                <a:tab pos="198120" algn="l"/>
              </a:tabLst>
            </a:pPr>
            <a:r>
              <a:rPr lang="zh-CN" altLang="zh-CN" sz="2400" kern="100" dirty="0">
                <a:solidFill>
                  <a:schemeClr val="bg1"/>
                </a:solidFill>
                <a:cs typeface="Times New Roman" panose="02020603050405020304" pitchFamily="18" charset="0"/>
              </a:rPr>
              <a:t>使更多想要了解或学习软件工程课程的学生能清楚地了解软件工程系列课程的相关知识和授课老师的信息，产生对软件系列课程学习的兴趣。管理员在项目中起到审核，管理的操作，使整个网站运营更加的稳定。</a:t>
            </a:r>
          </a:p>
          <a:p>
            <a:pPr marL="342900" lvl="0" indent="-342900" algn="just">
              <a:spcAft>
                <a:spcPts val="0"/>
              </a:spcAft>
              <a:buFont typeface="+mj-lt"/>
              <a:buAutoNum type="arabicPeriod"/>
              <a:tabLst>
                <a:tab pos="198120" algn="l"/>
              </a:tabLst>
            </a:pPr>
            <a:r>
              <a:rPr lang="zh-CN" altLang="zh-CN" sz="2400" kern="100" dirty="0">
                <a:solidFill>
                  <a:schemeClr val="bg1"/>
                </a:solidFill>
                <a:cs typeface="Times New Roman" panose="02020603050405020304" pitchFamily="18" charset="0"/>
              </a:rPr>
              <a:t>我们希望通过这个社区技术交流平台能够让老师随时随地方便教学，学生能够注重持续性地学习课程的整个过程通过这个使更多想要了解或学期软件工程课程的学生有学习的渠道。网站专一的教学方向，可以使整个学习体系过程更系统，更完善，也更方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62990" y="363855"/>
            <a:ext cx="4010660"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876300" y="412750"/>
            <a:ext cx="46164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2.Context Diagram</a:t>
            </a:r>
            <a:r>
              <a:rPr lang="zh-CN" altLang="en-US" sz="2000" b="1" dirty="0" smtClean="0">
                <a:solidFill>
                  <a:schemeClr val="bg1"/>
                </a:solidFill>
                <a:sym typeface="+mn-ea"/>
              </a:rPr>
              <a:t>（关联图</a:t>
            </a:r>
            <a:r>
              <a:rPr lang="zh-CN" altLang="en-US" sz="2000" b="1" dirty="0" smtClean="0">
                <a:solidFill>
                  <a:schemeClr val="bg1"/>
                </a:solidFill>
                <a:sym typeface="+mn-ea"/>
              </a:rPr>
              <a:t>）</a:t>
            </a:r>
            <a:r>
              <a:rPr lang="en-US" altLang="zh-CN" sz="2000" b="1" dirty="0" smtClean="0">
                <a:solidFill>
                  <a:schemeClr val="bg1"/>
                </a:solidFill>
                <a:sym typeface="+mn-ea"/>
              </a:rPr>
              <a:t>【3】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1026" name="图片 6" descr="QQ截图201712171158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790" y="1082040"/>
            <a:ext cx="8187055" cy="559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3.</a:t>
            </a:r>
            <a:r>
              <a:rPr lang="zh-CN" altLang="en-US" sz="2000" b="1" dirty="0">
                <a:solidFill>
                  <a:schemeClr val="bg1"/>
                </a:solidFill>
                <a:latin typeface="微软雅黑" panose="020B0503020204020204" pitchFamily="34" charset="-122"/>
                <a:ea typeface="微软雅黑" panose="020B0503020204020204" pitchFamily="34" charset="-122"/>
              </a:rPr>
              <a:t>用户群</a:t>
            </a:r>
            <a:r>
              <a:rPr lang="zh-CN" altLang="en-US" sz="2000" b="1" dirty="0" smtClean="0">
                <a:solidFill>
                  <a:schemeClr val="bg1"/>
                </a:solidFill>
                <a:latin typeface="微软雅黑" panose="020B0503020204020204" pitchFamily="34" charset="-122"/>
                <a:ea typeface="微软雅黑" panose="020B0503020204020204" pitchFamily="34" charset="-122"/>
              </a:rPr>
              <a:t>分类</a:t>
            </a:r>
            <a:r>
              <a:rPr lang="en-US" altLang="zh-CN" sz="2000" b="1" dirty="0" smtClean="0">
                <a:solidFill>
                  <a:schemeClr val="bg1"/>
                </a:solidFill>
                <a:latin typeface="微软雅黑" panose="020B0503020204020204" pitchFamily="34" charset="-122"/>
                <a:ea typeface="微软雅黑" panose="020B0503020204020204" pitchFamily="34" charset="-122"/>
              </a:rPr>
              <a:t>【1&amp;&amp;3】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aphicFrame>
        <p:nvGraphicFramePr>
          <p:cNvPr id="12" name="表格 11"/>
          <p:cNvGraphicFramePr>
            <a:graphicFrameLocks noGrp="1"/>
          </p:cNvGraphicFramePr>
          <p:nvPr/>
        </p:nvGraphicFramePr>
        <p:xfrm>
          <a:off x="1737360" y="1731010"/>
          <a:ext cx="8415655" cy="3126105"/>
        </p:xfrm>
        <a:graphic>
          <a:graphicData uri="http://schemas.openxmlformats.org/drawingml/2006/table">
            <a:tbl>
              <a:tblPr firstRow="1" firstCol="1" bandRow="1">
                <a:tableStyleId>{073A0DAA-6AF3-43AB-8588-CEC1D06C72B9}</a:tableStyleId>
              </a:tblPr>
              <a:tblGrid>
                <a:gridCol w="2145665">
                  <a:extLst>
                    <a:ext uri="{9D8B030D-6E8A-4147-A177-3AD203B41FA5}">
                      <a16:colId xmlns:a16="http://schemas.microsoft.com/office/drawing/2014/main" val="20000"/>
                    </a:ext>
                  </a:extLst>
                </a:gridCol>
                <a:gridCol w="6269990">
                  <a:extLst>
                    <a:ext uri="{9D8B030D-6E8A-4147-A177-3AD203B41FA5}">
                      <a16:colId xmlns:a16="http://schemas.microsoft.com/office/drawing/2014/main" val="20001"/>
                    </a:ext>
                  </a:extLst>
                </a:gridCol>
              </a:tblGrid>
              <a:tr h="506730">
                <a:tc>
                  <a:txBody>
                    <a:bodyPr/>
                    <a:lstStyle/>
                    <a:p>
                      <a:pPr algn="ctr">
                        <a:lnSpc>
                          <a:spcPct val="200000"/>
                        </a:lnSpc>
                        <a:spcAft>
                          <a:spcPts val="0"/>
                        </a:spcAft>
                      </a:pPr>
                      <a:r>
                        <a:rPr lang="zh-CN" sz="1200" kern="100" dirty="0">
                          <a:effectLst/>
                        </a:rPr>
                        <a:t>用户分类</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zh-CN" sz="1200" kern="100" dirty="0">
                          <a:effectLst/>
                        </a:rPr>
                        <a:t>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23875">
                <a:tc>
                  <a:txBody>
                    <a:bodyPr/>
                    <a:lstStyle/>
                    <a:p>
                      <a:pPr algn="ctr">
                        <a:lnSpc>
                          <a:spcPct val="200000"/>
                        </a:lnSpc>
                        <a:spcAft>
                          <a:spcPts val="0"/>
                        </a:spcAft>
                      </a:pPr>
                      <a:r>
                        <a:rPr lang="zh-CN" sz="1200" kern="100" dirty="0">
                          <a:effectLst/>
                        </a:rPr>
                        <a:t>教师用户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zh-CN" sz="1200" kern="100" dirty="0">
                          <a:effectLst/>
                        </a:rPr>
                        <a:t>课程相关教师，需要扩展学生的学习</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23875">
                <a:tc>
                  <a:txBody>
                    <a:bodyPr/>
                    <a:lstStyle/>
                    <a:p>
                      <a:pPr algn="ctr">
                        <a:lnSpc>
                          <a:spcPct val="200000"/>
                        </a:lnSpc>
                        <a:spcAft>
                          <a:spcPts val="0"/>
                        </a:spcAft>
                      </a:pPr>
                      <a:r>
                        <a:rPr lang="zh-CN" sz="1200" kern="100" dirty="0">
                          <a:effectLst/>
                        </a:rPr>
                        <a:t>学生用户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zh-CN" sz="1200" kern="100" dirty="0">
                          <a:effectLst/>
                        </a:rPr>
                        <a:t>想要学习和分享软件工程系列课程知识的学生。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23875">
                <a:tc>
                  <a:txBody>
                    <a:bodyPr/>
                    <a:lstStyle/>
                    <a:p>
                      <a:pPr algn="ctr">
                        <a:lnSpc>
                          <a:spcPct val="200000"/>
                        </a:lnSpc>
                        <a:spcAft>
                          <a:spcPts val="0"/>
                        </a:spcAft>
                      </a:pPr>
                      <a:r>
                        <a:rPr lang="zh-CN" sz="1200" kern="100" dirty="0">
                          <a:effectLst/>
                        </a:rPr>
                        <a:t>管理员用户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zh-CN" sz="1200" kern="100" dirty="0">
                          <a:effectLst/>
                        </a:rPr>
                        <a:t>对网站的信息进项管理，和审核</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23875">
                <a:tc>
                  <a:txBody>
                    <a:bodyPr/>
                    <a:lstStyle/>
                    <a:p>
                      <a:pPr algn="ctr">
                        <a:lnSpc>
                          <a:spcPct val="200000"/>
                        </a:lnSpc>
                        <a:spcAft>
                          <a:spcPts val="0"/>
                        </a:spcAft>
                      </a:pPr>
                      <a:r>
                        <a:rPr lang="zh-CN" sz="1200" kern="100" dirty="0">
                          <a:effectLst/>
                        </a:rPr>
                        <a:t>游客用户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zh-CN" sz="1200" kern="100" dirty="0">
                          <a:effectLst/>
                        </a:rPr>
                        <a:t>未注册前的用户，一般为外专业学生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23875">
                <a:tc>
                  <a:txBody>
                    <a:bodyPr/>
                    <a:lstStyle/>
                    <a:p>
                      <a:pPr algn="ctr">
                        <a:lnSpc>
                          <a:spcPct val="200000"/>
                        </a:lnSpc>
                        <a:spcAft>
                          <a:spcPts val="0"/>
                        </a:spcAft>
                      </a:pPr>
                      <a:r>
                        <a:rPr lang="zh-CN" sz="1200" kern="100" dirty="0">
                          <a:effectLst/>
                        </a:rPr>
                        <a:t>开发组</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zh-CN" sz="1200" kern="100" dirty="0">
                          <a:effectLst/>
                        </a:rPr>
                        <a:t>开发软件工程系列课程网站的人员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5528176"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5615806"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4.</a:t>
            </a:r>
            <a:r>
              <a:rPr lang="zh-CN" altLang="en-US" sz="2000" b="1" dirty="0" smtClean="0">
                <a:solidFill>
                  <a:schemeClr val="bg1"/>
                </a:solidFill>
                <a:sym typeface="+mn-ea"/>
              </a:rPr>
              <a:t>明确相关用户代表</a:t>
            </a:r>
            <a:r>
              <a:rPr lang="en-US" altLang="zh-CN" sz="2000" b="1" dirty="0" smtClean="0">
                <a:solidFill>
                  <a:schemeClr val="bg1"/>
                </a:solidFill>
                <a:sym typeface="+mn-ea"/>
              </a:rPr>
              <a:t>+</a:t>
            </a:r>
            <a:r>
              <a:rPr lang="zh-CN" altLang="en-US" sz="2000" b="1" dirty="0" smtClean="0">
                <a:solidFill>
                  <a:schemeClr val="bg1"/>
                </a:solidFill>
                <a:sym typeface="+mn-ea"/>
              </a:rPr>
              <a:t>相关</a:t>
            </a:r>
            <a:r>
              <a:rPr lang="zh-CN" altLang="en-US" sz="2000" b="1" dirty="0" smtClean="0">
                <a:solidFill>
                  <a:schemeClr val="bg1"/>
                </a:solidFill>
                <a:sym typeface="+mn-ea"/>
              </a:rPr>
              <a:t>职责</a:t>
            </a:r>
            <a:r>
              <a:rPr lang="en-US" altLang="zh-CN" sz="2000" b="1" dirty="0" smtClean="0">
                <a:solidFill>
                  <a:schemeClr val="bg1"/>
                </a:solidFill>
                <a:sym typeface="+mn-ea"/>
              </a:rPr>
              <a:t>【1&amp;&amp;3】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aphicFrame>
        <p:nvGraphicFramePr>
          <p:cNvPr id="2" name="表格 1"/>
          <p:cNvGraphicFramePr>
            <a:graphicFrameLocks noGrp="1"/>
          </p:cNvGraphicFramePr>
          <p:nvPr/>
        </p:nvGraphicFramePr>
        <p:xfrm>
          <a:off x="892810" y="1263015"/>
          <a:ext cx="10215245" cy="4972050"/>
        </p:xfrm>
        <a:graphic>
          <a:graphicData uri="http://schemas.openxmlformats.org/drawingml/2006/table">
            <a:tbl>
              <a:tblPr firstRow="1" firstCol="1" bandRow="1">
                <a:tableStyleId>{073A0DAA-6AF3-43AB-8588-CEC1D06C72B9}</a:tableStyleId>
              </a:tblPr>
              <a:tblGrid>
                <a:gridCol w="1219200">
                  <a:extLst>
                    <a:ext uri="{9D8B030D-6E8A-4147-A177-3AD203B41FA5}">
                      <a16:colId xmlns:a16="http://schemas.microsoft.com/office/drawing/2014/main" val="20000"/>
                    </a:ext>
                  </a:extLst>
                </a:gridCol>
                <a:gridCol w="1223645">
                  <a:extLst>
                    <a:ext uri="{9D8B030D-6E8A-4147-A177-3AD203B41FA5}">
                      <a16:colId xmlns:a16="http://schemas.microsoft.com/office/drawing/2014/main" val="20001"/>
                    </a:ext>
                  </a:extLst>
                </a:gridCol>
                <a:gridCol w="1573530">
                  <a:extLst>
                    <a:ext uri="{9D8B030D-6E8A-4147-A177-3AD203B41FA5}">
                      <a16:colId xmlns:a16="http://schemas.microsoft.com/office/drawing/2014/main" val="20002"/>
                    </a:ext>
                  </a:extLst>
                </a:gridCol>
                <a:gridCol w="2091055">
                  <a:extLst>
                    <a:ext uri="{9D8B030D-6E8A-4147-A177-3AD203B41FA5}">
                      <a16:colId xmlns:a16="http://schemas.microsoft.com/office/drawing/2014/main" val="20003"/>
                    </a:ext>
                  </a:extLst>
                </a:gridCol>
                <a:gridCol w="2622550">
                  <a:extLst>
                    <a:ext uri="{9D8B030D-6E8A-4147-A177-3AD203B41FA5}">
                      <a16:colId xmlns:a16="http://schemas.microsoft.com/office/drawing/2014/main" val="20004"/>
                    </a:ext>
                  </a:extLst>
                </a:gridCol>
                <a:gridCol w="1485265">
                  <a:extLst>
                    <a:ext uri="{9D8B030D-6E8A-4147-A177-3AD203B41FA5}">
                      <a16:colId xmlns:a16="http://schemas.microsoft.com/office/drawing/2014/main" val="20005"/>
                    </a:ext>
                  </a:extLst>
                </a:gridCol>
              </a:tblGrid>
              <a:tr h="249555">
                <a:tc>
                  <a:txBody>
                    <a:bodyPr/>
                    <a:lstStyle/>
                    <a:p>
                      <a:pPr algn="ctr">
                        <a:spcAft>
                          <a:spcPts val="0"/>
                        </a:spcAft>
                      </a:pPr>
                      <a:r>
                        <a:rPr lang="zh-CN" sz="1200" kern="100" dirty="0">
                          <a:effectLst/>
                        </a:rPr>
                        <a:t>姓名</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100">
                          <a:effectLst/>
                        </a:rPr>
                        <a:t>角色</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100">
                          <a:effectLst/>
                        </a:rPr>
                        <a:t>态度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100">
                          <a:effectLst/>
                        </a:rPr>
                        <a:t>联系方式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100">
                          <a:effectLst/>
                        </a:rPr>
                        <a:t>职责</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100">
                          <a:effectLst/>
                        </a:rPr>
                        <a:t>备注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extLst>
                  <a:ext uri="{0D108BD9-81ED-4DB2-BD59-A6C34878D82A}">
                    <a16:rowId xmlns:a16="http://schemas.microsoft.com/office/drawing/2014/main" val="10000"/>
                  </a:ext>
                </a:extLst>
              </a:tr>
              <a:tr h="979170">
                <a:tc>
                  <a:txBody>
                    <a:bodyPr/>
                    <a:lstStyle/>
                    <a:p>
                      <a:pPr algn="ctr">
                        <a:spcAft>
                          <a:spcPts val="0"/>
                        </a:spcAft>
                      </a:pPr>
                      <a:r>
                        <a:rPr lang="zh-CN" sz="1200" kern="100" dirty="0">
                          <a:effectLst/>
                        </a:rPr>
                        <a:t>杨枨</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100" dirty="0">
                          <a:effectLst/>
                        </a:rPr>
                        <a:t>教师用户代表</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100" dirty="0">
                          <a:effectLst/>
                        </a:rPr>
                        <a:t>强烈支持任务完成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en-US" sz="1200" kern="100" dirty="0">
                          <a:effectLst/>
                        </a:rPr>
                        <a:t>yangc@zucc.edu.cn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100">
                          <a:effectLst/>
                        </a:rPr>
                        <a:t>提供教师用户的需求，参与在需求分析与设计的整个过程。确认需求是提供意见，和建议。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extLst>
                  <a:ext uri="{0D108BD9-81ED-4DB2-BD59-A6C34878D82A}">
                    <a16:rowId xmlns:a16="http://schemas.microsoft.com/office/drawing/2014/main" val="10001"/>
                  </a:ext>
                </a:extLst>
              </a:tr>
              <a:tr h="979170">
                <a:tc>
                  <a:txBody>
                    <a:bodyPr/>
                    <a:lstStyle/>
                    <a:p>
                      <a:pPr algn="ctr">
                        <a:spcAft>
                          <a:spcPts val="0"/>
                        </a:spcAft>
                      </a:pPr>
                      <a:r>
                        <a:rPr lang="zh-CN" sz="1200" kern="0" dirty="0">
                          <a:effectLst/>
                        </a:rPr>
                        <a:t>徐毓茜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0" dirty="0">
                          <a:effectLst/>
                        </a:rPr>
                        <a:t>学生用户代表</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0" dirty="0">
                          <a:effectLst/>
                        </a:rPr>
                        <a:t>支持态度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en-US" sz="1200" kern="0" dirty="0">
                          <a:effectLst/>
                        </a:rPr>
                        <a:t>31601349</a:t>
                      </a:r>
                      <a:r>
                        <a:rPr lang="en-US" sz="1200" kern="100" dirty="0">
                          <a:effectLst/>
                          <a:sym typeface="+mn-ea"/>
                        </a:rPr>
                        <a:t>@stu.zucc.edu.cn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100">
                          <a:effectLst/>
                        </a:rPr>
                        <a:t>提供学生用户的需求，参与整个需求开发阶段，能够提供自己的意见和建议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en-US" sz="1200" kern="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extLst>
                  <a:ext uri="{0D108BD9-81ED-4DB2-BD59-A6C34878D82A}">
                    <a16:rowId xmlns:a16="http://schemas.microsoft.com/office/drawing/2014/main" val="10002"/>
                  </a:ext>
                </a:extLst>
              </a:tr>
              <a:tr h="979170">
                <a:tc>
                  <a:txBody>
                    <a:bodyPr/>
                    <a:lstStyle/>
                    <a:p>
                      <a:pPr algn="ctr">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潘琳</a:t>
                      </a:r>
                    </a:p>
                  </a:txBody>
                  <a:tcPr marL="45118" marR="45118" marT="0" marB="0"/>
                </a:tc>
                <a:tc>
                  <a:txBody>
                    <a:bodyPr/>
                    <a:lstStyle/>
                    <a:p>
                      <a:pPr algn="ctr">
                        <a:spcAft>
                          <a:spcPts val="0"/>
                        </a:spcAft>
                      </a:pPr>
                      <a:r>
                        <a:rPr lang="zh-CN" sz="1200" kern="100">
                          <a:effectLst/>
                        </a:rPr>
                        <a:t>管理员用户代表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0" dirty="0">
                          <a:effectLst/>
                        </a:rPr>
                        <a:t>支持态度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15988157341</a:t>
                      </a:r>
                    </a:p>
                  </a:txBody>
                  <a:tcPr marL="45118" marR="45118" marT="0" marB="0"/>
                </a:tc>
                <a:tc>
                  <a:txBody>
                    <a:bodyPr/>
                    <a:lstStyle/>
                    <a:p>
                      <a:pPr algn="ctr">
                        <a:spcAft>
                          <a:spcPts val="0"/>
                        </a:spcAft>
                      </a:pPr>
                      <a:r>
                        <a:rPr lang="zh-CN" sz="1200" kern="100" dirty="0">
                          <a:effectLst/>
                        </a:rPr>
                        <a:t>提供管理员用户的需求，参与整个需求开发阶段，能够不断提供自己的意见和建议。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extLst>
                  <a:ext uri="{0D108BD9-81ED-4DB2-BD59-A6C34878D82A}">
                    <a16:rowId xmlns:a16="http://schemas.microsoft.com/office/drawing/2014/main" val="10003"/>
                  </a:ext>
                </a:extLst>
              </a:tr>
              <a:tr h="979805">
                <a:tc>
                  <a:txBody>
                    <a:bodyPr/>
                    <a:lstStyle/>
                    <a:p>
                      <a:pPr algn="ctr">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吕煜杰</a:t>
                      </a:r>
                    </a:p>
                  </a:txBody>
                  <a:tcPr marL="45118" marR="45118" marT="0" marB="0"/>
                </a:tc>
                <a:tc>
                  <a:txBody>
                    <a:bodyPr/>
                    <a:lstStyle/>
                    <a:p>
                      <a:pPr algn="ctr">
                        <a:spcAft>
                          <a:spcPts val="0"/>
                        </a:spcAft>
                      </a:pPr>
                      <a:r>
                        <a:rPr lang="zh-CN" sz="1200" kern="100">
                          <a:effectLst/>
                        </a:rPr>
                        <a:t>游客用户代表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0" dirty="0">
                          <a:effectLst/>
                        </a:rPr>
                        <a:t>支持态度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en-US" sz="1200" kern="100" dirty="0">
                          <a:effectLst/>
                        </a:rPr>
                        <a:t>31601360</a:t>
                      </a:r>
                      <a:r>
                        <a:rPr lang="en-US" sz="1200" kern="100" dirty="0">
                          <a:effectLst/>
                          <a:sym typeface="+mn-ea"/>
                        </a:rPr>
                        <a:t>@stu.zucc.edu.cn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100" dirty="0">
                          <a:effectLst/>
                        </a:rPr>
                        <a:t>提供游客用户的需求，参与整个需求开发阶段，能够提供自己的意见和建议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extLst>
                  <a:ext uri="{0D108BD9-81ED-4DB2-BD59-A6C34878D82A}">
                    <a16:rowId xmlns:a16="http://schemas.microsoft.com/office/drawing/2014/main" val="10004"/>
                  </a:ext>
                </a:extLst>
              </a:tr>
              <a:tr h="805180">
                <a:tc>
                  <a:txBody>
                    <a:bodyPr/>
                    <a:lstStyle/>
                    <a:p>
                      <a:pPr algn="ctr">
                        <a:spcAft>
                          <a:spcPts val="0"/>
                        </a:spcAft>
                      </a:pP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彭慧铭</a:t>
                      </a:r>
                    </a:p>
                  </a:txBody>
                  <a:tcPr marL="45118" marR="45118" marT="0" marB="0"/>
                </a:tc>
                <a:tc>
                  <a:txBody>
                    <a:bodyPr/>
                    <a:lstStyle/>
                    <a:p>
                      <a:pPr algn="ctr">
                        <a:spcAft>
                          <a:spcPts val="0"/>
                        </a:spcAft>
                      </a:pPr>
                      <a:r>
                        <a:rPr lang="zh-CN" sz="1200" kern="100">
                          <a:effectLst/>
                        </a:rPr>
                        <a:t>开发代表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0" dirty="0">
                          <a:effectLst/>
                        </a:rPr>
                        <a:t>支持态度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en-US" sz="1200" kern="100" dirty="0">
                          <a:effectLst/>
                        </a:rPr>
                        <a:t>31501391@stu.zucc.edu.cn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zh-CN" sz="1200" kern="100" dirty="0">
                          <a:effectLst/>
                        </a:rPr>
                        <a:t>根据各用户代表提供的需求，参照技术实现的难度和成本给出建议，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lstStyle/>
                    <a:p>
                      <a:pPr algn="ctr">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4808096"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5183758"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5.</a:t>
            </a:r>
            <a:r>
              <a:rPr lang="zh-CN" sz="2000" b="1" dirty="0" smtClean="0">
                <a:solidFill>
                  <a:schemeClr val="bg1"/>
                </a:solidFill>
                <a:sym typeface="+mn-ea"/>
              </a:rPr>
              <a:t>对用户群和用户代表</a:t>
            </a:r>
            <a:r>
              <a:rPr lang="zh-CN" sz="2000" b="1" dirty="0" smtClean="0">
                <a:solidFill>
                  <a:schemeClr val="bg1"/>
                </a:solidFill>
                <a:sym typeface="+mn-ea"/>
              </a:rPr>
              <a:t>分类</a:t>
            </a:r>
            <a:r>
              <a:rPr lang="en-US" altLang="zh-CN" sz="2000" b="1" dirty="0" smtClean="0">
                <a:solidFill>
                  <a:schemeClr val="bg1"/>
                </a:solidFill>
                <a:sym typeface="+mn-ea"/>
              </a:rPr>
              <a:t>【1&amp;&amp;3】</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aphicFrame>
        <p:nvGraphicFramePr>
          <p:cNvPr id="3" name="表格 2"/>
          <p:cNvGraphicFramePr>
            <a:graphicFrameLocks noGrp="1"/>
          </p:cNvGraphicFramePr>
          <p:nvPr/>
        </p:nvGraphicFramePr>
        <p:xfrm>
          <a:off x="1366520" y="1390015"/>
          <a:ext cx="7965440" cy="3929380"/>
        </p:xfrm>
        <a:graphic>
          <a:graphicData uri="http://schemas.openxmlformats.org/drawingml/2006/table">
            <a:tbl>
              <a:tblPr firstRow="1" firstCol="1" bandRow="1">
                <a:tableStyleId>{073A0DAA-6AF3-43AB-8588-CEC1D06C72B9}</a:tableStyleId>
              </a:tblPr>
              <a:tblGrid>
                <a:gridCol w="3982720">
                  <a:extLst>
                    <a:ext uri="{9D8B030D-6E8A-4147-A177-3AD203B41FA5}">
                      <a16:colId xmlns:a16="http://schemas.microsoft.com/office/drawing/2014/main" val="20000"/>
                    </a:ext>
                  </a:extLst>
                </a:gridCol>
                <a:gridCol w="3982720">
                  <a:extLst>
                    <a:ext uri="{9D8B030D-6E8A-4147-A177-3AD203B41FA5}">
                      <a16:colId xmlns:a16="http://schemas.microsoft.com/office/drawing/2014/main" val="20001"/>
                    </a:ext>
                  </a:extLst>
                </a:gridCol>
              </a:tblGrid>
              <a:tr h="645160">
                <a:tc>
                  <a:txBody>
                    <a:bodyPr/>
                    <a:lstStyle/>
                    <a:p>
                      <a:pPr algn="ctr">
                        <a:lnSpc>
                          <a:spcPct val="200000"/>
                        </a:lnSpc>
                        <a:spcAft>
                          <a:spcPts val="0"/>
                        </a:spcAft>
                      </a:pPr>
                      <a:r>
                        <a:rPr lang="zh-CN" sz="1200" kern="100" dirty="0">
                          <a:effectLst/>
                        </a:rPr>
                        <a:t>用户分类</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0"/>
                        </a:spcAft>
                      </a:pPr>
                      <a:r>
                        <a:rPr lang="zh-CN" altLang="en-US" sz="1200" kern="100" dirty="0" smtClean="0">
                          <a:effectLst/>
                        </a:rPr>
                        <a:t>用户代表</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71830">
                <a:tc>
                  <a:txBody>
                    <a:bodyPr/>
                    <a:lstStyle/>
                    <a:p>
                      <a:pPr algn="ctr">
                        <a:lnSpc>
                          <a:spcPct val="200000"/>
                        </a:lnSpc>
                        <a:spcAft>
                          <a:spcPts val="0"/>
                        </a:spcAft>
                      </a:pPr>
                      <a:r>
                        <a:rPr lang="zh-CN" sz="1200" kern="100" dirty="0">
                          <a:effectLst/>
                        </a:rPr>
                        <a:t>教师用户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kern="100" dirty="0">
                          <a:effectLst/>
                        </a:rPr>
                        <a:t>杨枨</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extLst>
                  <a:ext uri="{0D108BD9-81ED-4DB2-BD59-A6C34878D82A}">
                    <a16:rowId xmlns:a16="http://schemas.microsoft.com/office/drawing/2014/main" val="10001"/>
                  </a:ext>
                </a:extLst>
              </a:tr>
              <a:tr h="645160">
                <a:tc>
                  <a:txBody>
                    <a:bodyPr/>
                    <a:lstStyle/>
                    <a:p>
                      <a:pPr algn="ctr">
                        <a:lnSpc>
                          <a:spcPct val="200000"/>
                        </a:lnSpc>
                        <a:spcAft>
                          <a:spcPts val="0"/>
                        </a:spcAft>
                      </a:pPr>
                      <a:r>
                        <a:rPr lang="zh-CN" sz="1200" kern="100" dirty="0">
                          <a:effectLst/>
                        </a:rPr>
                        <a:t>学生用户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kern="0" dirty="0">
                          <a:effectLst/>
                        </a:rPr>
                        <a:t>徐毓茜</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extLst>
                  <a:ext uri="{0D108BD9-81ED-4DB2-BD59-A6C34878D82A}">
                    <a16:rowId xmlns:a16="http://schemas.microsoft.com/office/drawing/2014/main" val="10002"/>
                  </a:ext>
                </a:extLst>
              </a:tr>
              <a:tr h="677545">
                <a:tc>
                  <a:txBody>
                    <a:bodyPr/>
                    <a:lstStyle/>
                    <a:p>
                      <a:pPr algn="ctr">
                        <a:lnSpc>
                          <a:spcPct val="200000"/>
                        </a:lnSpc>
                        <a:spcAft>
                          <a:spcPts val="0"/>
                        </a:spcAft>
                      </a:pPr>
                      <a:r>
                        <a:rPr lang="zh-CN" sz="1200" kern="100" dirty="0">
                          <a:effectLst/>
                        </a:rPr>
                        <a:t>管理员用户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kern="100" dirty="0">
                          <a:effectLst/>
                        </a:rPr>
                        <a:t>潘琳</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extLst>
                  <a:ext uri="{0D108BD9-81ED-4DB2-BD59-A6C34878D82A}">
                    <a16:rowId xmlns:a16="http://schemas.microsoft.com/office/drawing/2014/main" val="10003"/>
                  </a:ext>
                </a:extLst>
              </a:tr>
              <a:tr h="644525">
                <a:tc>
                  <a:txBody>
                    <a:bodyPr/>
                    <a:lstStyle/>
                    <a:p>
                      <a:pPr algn="ctr">
                        <a:lnSpc>
                          <a:spcPct val="200000"/>
                        </a:lnSpc>
                        <a:spcAft>
                          <a:spcPts val="0"/>
                        </a:spcAft>
                      </a:pPr>
                      <a:r>
                        <a:rPr lang="zh-CN" sz="1200" kern="100" dirty="0">
                          <a:effectLst/>
                        </a:rPr>
                        <a:t>游客用户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sym typeface="+mn-ea"/>
                        </a:rPr>
                        <a:t>吕煜杰</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extLst>
                  <a:ext uri="{0D108BD9-81ED-4DB2-BD59-A6C34878D82A}">
                    <a16:rowId xmlns:a16="http://schemas.microsoft.com/office/drawing/2014/main" val="10004"/>
                  </a:ext>
                </a:extLst>
              </a:tr>
              <a:tr h="645160">
                <a:tc>
                  <a:txBody>
                    <a:bodyPr/>
                    <a:lstStyle/>
                    <a:p>
                      <a:pPr algn="ctr">
                        <a:lnSpc>
                          <a:spcPct val="200000"/>
                        </a:lnSpc>
                        <a:spcAft>
                          <a:spcPts val="0"/>
                        </a:spcAft>
                      </a:pPr>
                      <a:r>
                        <a:rPr lang="zh-CN" sz="1200" kern="100" dirty="0">
                          <a:effectLst/>
                        </a:rPr>
                        <a:t>开发组</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altLang="en-US" sz="1200" b="1" kern="100" dirty="0">
                          <a:effectLst/>
                          <a:latin typeface="Calibri" panose="020F0502020204030204" pitchFamily="34" charset="0"/>
                          <a:ea typeface="宋体" panose="02010600030101010101" pitchFamily="2" charset="-122"/>
                          <a:cs typeface="Times New Roman" panose="02020603050405020304" pitchFamily="18" charset="0"/>
                        </a:rPr>
                        <a:t>彭慧铭</a:t>
                      </a:r>
                    </a:p>
                  </a:txBody>
                  <a:tcPr marL="45118" marR="45118" marT="0"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880" y="363855"/>
            <a:ext cx="4808096" cy="496570"/>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5255765"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smtClean="0">
                <a:solidFill>
                  <a:schemeClr val="bg1"/>
                </a:solidFill>
                <a:sym typeface="+mn-ea"/>
              </a:rPr>
              <a:t>6.</a:t>
            </a:r>
            <a:r>
              <a:rPr lang="zh-CN" altLang="en-US" sz="2000" b="1" dirty="0" smtClean="0">
                <a:solidFill>
                  <a:schemeClr val="bg1"/>
                </a:solidFill>
                <a:sym typeface="+mn-ea"/>
              </a:rPr>
              <a:t>对用户进行需求获取</a:t>
            </a:r>
            <a:r>
              <a:rPr lang="en-US" altLang="zh-CN" sz="2000" b="1" dirty="0" smtClean="0">
                <a:solidFill>
                  <a:schemeClr val="bg1"/>
                </a:solidFill>
                <a:sym typeface="+mn-ea"/>
              </a:rPr>
              <a:t>+</a:t>
            </a:r>
            <a:r>
              <a:rPr lang="zh-CN" altLang="en-US" sz="2000" b="1" dirty="0" smtClean="0">
                <a:solidFill>
                  <a:schemeClr val="bg1"/>
                </a:solidFill>
                <a:sym typeface="+mn-ea"/>
              </a:rPr>
              <a:t>确认</a:t>
            </a:r>
            <a:r>
              <a:rPr lang="zh-CN" altLang="en-US" sz="2000" b="1" dirty="0" smtClean="0">
                <a:solidFill>
                  <a:schemeClr val="bg1"/>
                </a:solidFill>
                <a:sym typeface="+mn-ea"/>
              </a:rPr>
              <a:t>需求</a:t>
            </a:r>
            <a:r>
              <a:rPr lang="en-US" altLang="zh-CN" sz="2000" b="1" dirty="0" smtClean="0">
                <a:solidFill>
                  <a:schemeClr val="bg1"/>
                </a:solidFill>
                <a:sym typeface="+mn-ea"/>
              </a:rPr>
              <a:t>【3】</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2"/>
          <a:stretch>
            <a:fillRect/>
          </a:stretch>
        </p:blipFill>
        <p:spPr>
          <a:xfrm>
            <a:off x="775970" y="2687955"/>
            <a:ext cx="5420360" cy="1127125"/>
          </a:xfrm>
          <a:prstGeom prst="rect">
            <a:avLst/>
          </a:prstGeom>
        </p:spPr>
      </p:pic>
      <p:pic>
        <p:nvPicPr>
          <p:cNvPr id="3" name="图片 2"/>
          <p:cNvPicPr>
            <a:picLocks noChangeAspect="1"/>
          </p:cNvPicPr>
          <p:nvPr/>
        </p:nvPicPr>
        <p:blipFill>
          <a:blip r:embed="rId3"/>
          <a:stretch>
            <a:fillRect/>
          </a:stretch>
        </p:blipFill>
        <p:spPr>
          <a:xfrm>
            <a:off x="7639685" y="659130"/>
            <a:ext cx="3962400" cy="5539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4.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5.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6.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7.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1385</Words>
  <Application>Microsoft Office PowerPoint</Application>
  <PresentationFormat>宽屏</PresentationFormat>
  <Paragraphs>268</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ssyhh</cp:lastModifiedBy>
  <cp:revision>70</cp:revision>
  <dcterms:created xsi:type="dcterms:W3CDTF">2015-06-08T08:52:00Z</dcterms:created>
  <dcterms:modified xsi:type="dcterms:W3CDTF">2019-01-07T15:56:41Z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