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16" r:id="rId3"/>
    <p:sldId id="315" r:id="rId4"/>
    <p:sldId id="354" r:id="rId5"/>
    <p:sldId id="356" r:id="rId6"/>
    <p:sldId id="398" r:id="rId7"/>
    <p:sldId id="439" r:id="rId8"/>
    <p:sldId id="440" r:id="rId9"/>
    <p:sldId id="441" r:id="rId10"/>
    <p:sldId id="443" r:id="rId11"/>
    <p:sldId id="485" r:id="rId12"/>
    <p:sldId id="444" r:id="rId13"/>
    <p:sldId id="445" r:id="rId14"/>
    <p:sldId id="447" r:id="rId15"/>
    <p:sldId id="448" r:id="rId16"/>
    <p:sldId id="449" r:id="rId17"/>
    <p:sldId id="452" r:id="rId18"/>
    <p:sldId id="453" r:id="rId19"/>
    <p:sldId id="454" r:id="rId20"/>
    <p:sldId id="455" r:id="rId21"/>
    <p:sldId id="456" r:id="rId22"/>
    <p:sldId id="457" r:id="rId23"/>
    <p:sldId id="458" r:id="rId24"/>
    <p:sldId id="459" r:id="rId25"/>
    <p:sldId id="460" r:id="rId26"/>
    <p:sldId id="516" r:id="rId27"/>
    <p:sldId id="517" r:id="rId28"/>
    <p:sldId id="518" r:id="rId29"/>
    <p:sldId id="461" r:id="rId30"/>
    <p:sldId id="462" r:id="rId31"/>
    <p:sldId id="463" r:id="rId32"/>
    <p:sldId id="465" r:id="rId33"/>
    <p:sldId id="466" r:id="rId34"/>
    <p:sldId id="468" r:id="rId35"/>
    <p:sldId id="469" r:id="rId36"/>
    <p:sldId id="470" r:id="rId37"/>
    <p:sldId id="471" r:id="rId38"/>
    <p:sldId id="472" r:id="rId39"/>
    <p:sldId id="473" r:id="rId40"/>
    <p:sldId id="478" r:id="rId41"/>
    <p:sldId id="474" r:id="rId42"/>
    <p:sldId id="475" r:id="rId43"/>
    <p:sldId id="396" r:id="rId44"/>
    <p:sldId id="476" r:id="rId45"/>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10" d="100"/>
          <a:sy n="110" d="100"/>
        </p:scale>
        <p:origin x="516" y="96"/>
      </p:cViewPr>
      <p:guideLst>
        <p:guide orient="horz" pos="2201"/>
        <p:guide pos="37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zh-CN" dirty="0"/>
              <a:t>单击此处编辑母版标题样式</a:t>
            </a:r>
            <a:endParaRPr lang="zh-CN" altLang="zh-CN"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3368675" y="1376363"/>
            <a:ext cx="4957763" cy="4870450"/>
            <a:chOff x="0" y="0"/>
            <a:chExt cx="4956930" cy="4870495"/>
          </a:xfrm>
        </p:grpSpPr>
        <p:grpSp>
          <p:nvGrpSpPr>
            <p:cNvPr id="3082" name="组合 3"/>
            <p:cNvGrpSpPr/>
            <p:nvPr/>
          </p:nvGrpSpPr>
          <p:grpSpPr>
            <a:xfrm>
              <a:off x="362756" y="0"/>
              <a:ext cx="4594174" cy="4706233"/>
              <a:chOff x="0" y="0"/>
              <a:chExt cx="4911907" cy="4959490"/>
            </a:xfrm>
          </p:grpSpPr>
          <p:sp>
            <p:nvSpPr>
              <p:cNvPr id="3084" name="椭圆 25"/>
              <p:cNvSpPr/>
              <p:nvPr/>
            </p:nvSpPr>
            <p:spPr>
              <a:xfrm>
                <a:off x="0" y="0"/>
                <a:ext cx="4823994" cy="4823994"/>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085"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rect l="0" t="0" r="0" b="0"/>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lstStyle/>
              <a:p>
                <a:endParaRPr lang="zh-CN" altLang="en-US"/>
              </a:p>
            </p:txBody>
          </p:sp>
        </p:grpSp>
        <p:sp>
          <p:nvSpPr>
            <p:cNvPr id="3083" name="空心弧 10"/>
            <p:cNvSpPr/>
            <p:nvPr/>
          </p:nvSpPr>
          <p:spPr>
            <a:xfrm rot="-6506396">
              <a:off x="0" y="46498"/>
              <a:ext cx="4823993" cy="4823994"/>
            </a:xfrm>
            <a:custGeom>
              <a:avLst/>
              <a:gdLst/>
              <a:ahLst/>
              <a:cxnLst>
                <a:cxn ang="0">
                  <a:pos x="1024484" y="439046"/>
                </a:cxn>
                <a:cxn ang="0">
                  <a:pos x="2479666" y="950"/>
                </a:cxn>
                <a:cxn ang="0">
                  <a:pos x="2476232" y="123286"/>
                </a:cxn>
                <a:cxn ang="0">
                  <a:pos x="1094886" y="539153"/>
                </a:cxn>
                <a:cxn ang="0">
                  <a:pos x="1024484" y="439046"/>
                </a:cxn>
              </a:cxnLst>
              <a:rect l="0" t="0" r="0" b="0"/>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lstStyle/>
            <a:p>
              <a:endParaRPr lang="zh-CN" altLang="en-US"/>
            </a:p>
          </p:txBody>
        </p:sp>
      </p:grpSp>
      <p:sp>
        <p:nvSpPr>
          <p:cNvPr id="4103" name="文本框 24"/>
          <p:cNvSpPr txBox="1"/>
          <p:nvPr/>
        </p:nvSpPr>
        <p:spPr>
          <a:xfrm>
            <a:off x="3910013" y="2895600"/>
            <a:ext cx="4333875" cy="70675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en-US" altLang="zh-CN" sz="4000" b="1">
                <a:solidFill>
                  <a:srgbClr val="FBFBFB"/>
                </a:solidFill>
                <a:latin typeface="幼圆" panose="02010509060101010101" pitchFamily="49" charset="-122"/>
                <a:ea typeface="幼圆" panose="02010509060101010101" pitchFamily="49" charset="-122"/>
                <a:sym typeface="+mn-ea"/>
              </a:rPr>
              <a:t>UML</a:t>
            </a:r>
            <a:r>
              <a:rPr lang="zh-CN" altLang="en-US" sz="4000" b="1">
                <a:solidFill>
                  <a:srgbClr val="FBFBFB"/>
                </a:solidFill>
                <a:latin typeface="幼圆" panose="02010509060101010101" pitchFamily="49" charset="-122"/>
                <a:ea typeface="幼圆" panose="02010509060101010101" pitchFamily="49" charset="-122"/>
                <a:sym typeface="+mn-ea"/>
              </a:rPr>
              <a:t>基础Ⅰ</a:t>
            </a:r>
            <a:endParaRPr lang="zh-CN" altLang="en-US" sz="4000" dirty="0">
              <a:solidFill>
                <a:srgbClr val="FFFFFF"/>
              </a:solidFill>
            </a:endParaRPr>
          </a:p>
        </p:txBody>
      </p:sp>
      <p:sp>
        <p:nvSpPr>
          <p:cNvPr id="4104" name="文本框 26"/>
          <p:cNvSpPr txBox="1"/>
          <p:nvPr/>
        </p:nvSpPr>
        <p:spPr>
          <a:xfrm>
            <a:off x="4008438" y="4217988"/>
            <a:ext cx="4318000" cy="7064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rgbClr val="FFFFFF"/>
                </a:solidFill>
              </a:rPr>
              <a:t>G08</a:t>
            </a:r>
            <a:r>
              <a:rPr lang="zh-CN" altLang="en-US" sz="2000" b="1" dirty="0">
                <a:solidFill>
                  <a:srgbClr val="FFFFFF"/>
                </a:solidFill>
              </a:rPr>
              <a:t>小组</a:t>
            </a:r>
            <a:r>
              <a:rPr lang="en-US" altLang="zh-CN" sz="2000" b="1" dirty="0">
                <a:solidFill>
                  <a:srgbClr val="FFFFFF"/>
                </a:solidFill>
              </a:rPr>
              <a:t>—</a:t>
            </a:r>
            <a:r>
              <a:rPr lang="zh-CN" altLang="en-US" sz="2000" b="1" dirty="0">
                <a:solidFill>
                  <a:srgbClr val="FFFFFF"/>
                </a:solidFill>
              </a:rPr>
              <a:t>刘向辉、陈祥斌、左文正</a:t>
            </a:r>
            <a:endParaRPr lang="zh-CN" altLang="en-US" sz="2000" b="1" dirty="0">
              <a:solidFill>
                <a:srgbClr val="FFFFFF"/>
              </a:solidFill>
            </a:endParaRPr>
          </a:p>
          <a:p>
            <a:pPr marL="0" lvl="0" indent="0" eaLnBrk="1" hangingPunct="1">
              <a:lnSpc>
                <a:spcPct val="100000"/>
              </a:lnSpc>
              <a:spcBef>
                <a:spcPct val="0"/>
              </a:spcBef>
              <a:buNone/>
            </a:pPr>
            <a:r>
              <a:rPr lang="en-US" altLang="zh-CN" sz="2000" b="1" dirty="0">
                <a:solidFill>
                  <a:srgbClr val="FFFFFF"/>
                </a:solidFill>
              </a:rPr>
              <a:t>	</a:t>
            </a:r>
            <a:r>
              <a:rPr lang="zh-CN" altLang="en-US" sz="2000" b="1" dirty="0">
                <a:solidFill>
                  <a:srgbClr val="FFFFFF"/>
                </a:solidFill>
              </a:rPr>
              <a:t>涂弘森、王安栋</a:t>
            </a:r>
            <a:endParaRPr lang="zh-CN" altLang="en-US" sz="2000" b="1" dirty="0">
              <a:solidFill>
                <a:srgbClr val="FFFFFF"/>
              </a:solidFill>
            </a:endParaRPr>
          </a:p>
        </p:txBody>
      </p:sp>
      <p:sp>
        <p:nvSpPr>
          <p:cNvPr id="4105" name="椭圆 27"/>
          <p:cNvSpPr/>
          <p:nvPr/>
        </p:nvSpPr>
        <p:spPr>
          <a:xfrm>
            <a:off x="7608888" y="3863975"/>
            <a:ext cx="1223962"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6" name="椭圆 28"/>
          <p:cNvSpPr/>
          <p:nvPr/>
        </p:nvSpPr>
        <p:spPr>
          <a:xfrm>
            <a:off x="8418513" y="3729038"/>
            <a:ext cx="806450" cy="8683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7" name="椭圆 12"/>
          <p:cNvSpPr/>
          <p:nvPr/>
        </p:nvSpPr>
        <p:spPr>
          <a:xfrm>
            <a:off x="2439988" y="2378075"/>
            <a:ext cx="366712" cy="36671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8" name="椭圆 13"/>
          <p:cNvSpPr/>
          <p:nvPr/>
        </p:nvSpPr>
        <p:spPr>
          <a:xfrm>
            <a:off x="2611438" y="1852613"/>
            <a:ext cx="246062" cy="2460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9" name="椭圆 15"/>
          <p:cNvSpPr/>
          <p:nvPr/>
        </p:nvSpPr>
        <p:spPr>
          <a:xfrm>
            <a:off x="1938338" y="2438400"/>
            <a:ext cx="185737" cy="18573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up)">
                                      <p:cBhvr>
                                        <p:cTn id="7" dur="500"/>
                                        <p:tgtEl>
                                          <p:spTgt spid="409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105"/>
                                        </p:tgtEl>
                                        <p:attrNameLst>
                                          <p:attrName>style.visibility</p:attrName>
                                        </p:attrNameLst>
                                      </p:cBhvr>
                                      <p:to>
                                        <p:strVal val="visible"/>
                                      </p:to>
                                    </p:set>
                                    <p:animEffect transition="in" filter="wipe(down)">
                                      <p:cBhvr>
                                        <p:cTn id="11" dur="500"/>
                                        <p:tgtEl>
                                          <p:spTgt spid="410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4106"/>
                                        </p:tgtEl>
                                        <p:attrNameLst>
                                          <p:attrName>style.visibility</p:attrName>
                                        </p:attrNameLst>
                                      </p:cBhvr>
                                      <p:to>
                                        <p:strVal val="visible"/>
                                      </p:to>
                                    </p:set>
                                    <p:animEffect transition="in" filter="wipe(down)">
                                      <p:cBhvr>
                                        <p:cTn id="14" dur="500"/>
                                        <p:tgtEl>
                                          <p:spTgt spid="410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4103"/>
                                        </p:tgtEl>
                                        <p:attrNameLst>
                                          <p:attrName>style.visibility</p:attrName>
                                        </p:attrNameLst>
                                      </p:cBhvr>
                                      <p:to>
                                        <p:strVal val="visible"/>
                                      </p:to>
                                    </p:set>
                                    <p:anim calcmode="lin" valueType="num">
                                      <p:cBhvr additive="base">
                                        <p:cTn id="18" dur="500" fill="hold"/>
                                        <p:tgtEl>
                                          <p:spTgt spid="4103"/>
                                        </p:tgtEl>
                                        <p:attrNameLst>
                                          <p:attrName>ppt_x</p:attrName>
                                        </p:attrNameLst>
                                      </p:cBhvr>
                                      <p:tavLst>
                                        <p:tav tm="0">
                                          <p:val>
                                            <p:strVal val="#ppt_x"/>
                                          </p:val>
                                        </p:tav>
                                        <p:tav tm="100000">
                                          <p:val>
                                            <p:strVal val="#ppt_x"/>
                                          </p:val>
                                        </p:tav>
                                      </p:tavLst>
                                    </p:anim>
                                    <p:anim calcmode="lin" valueType="num">
                                      <p:cBhvr additive="base">
                                        <p:cTn id="19" dur="500" fill="hold"/>
                                        <p:tgtEl>
                                          <p:spTgt spid="410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104"/>
                                        </p:tgtEl>
                                        <p:attrNameLst>
                                          <p:attrName>style.visibility</p:attrName>
                                        </p:attrNameLst>
                                      </p:cBhvr>
                                      <p:to>
                                        <p:strVal val="visible"/>
                                      </p:to>
                                    </p:set>
                                    <p:anim calcmode="lin" valueType="num">
                                      <p:cBhvr additive="base">
                                        <p:cTn id="22" dur="500" fill="hold"/>
                                        <p:tgtEl>
                                          <p:spTgt spid="4104"/>
                                        </p:tgtEl>
                                        <p:attrNameLst>
                                          <p:attrName>ppt_x</p:attrName>
                                        </p:attrNameLst>
                                      </p:cBhvr>
                                      <p:tavLst>
                                        <p:tav tm="0">
                                          <p:val>
                                            <p:strVal val="#ppt_x"/>
                                          </p:val>
                                        </p:tav>
                                        <p:tav tm="100000">
                                          <p:val>
                                            <p:strVal val="#ppt_x"/>
                                          </p:val>
                                        </p:tav>
                                      </p:tavLst>
                                    </p:anim>
                                    <p:anim calcmode="lin" valueType="num">
                                      <p:cBhvr additive="base">
                                        <p:cTn id="23" dur="500" fill="hold"/>
                                        <p:tgtEl>
                                          <p:spTgt spid="4104"/>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9" fill="hold" grpId="0" nodeType="afterEffect">
                                  <p:stCondLst>
                                    <p:cond delay="0"/>
                                  </p:stCondLst>
                                  <p:childTnLst>
                                    <p:set>
                                      <p:cBhvr>
                                        <p:cTn id="26" dur="1" fill="hold">
                                          <p:stCondLst>
                                            <p:cond delay="0"/>
                                          </p:stCondLst>
                                        </p:cTn>
                                        <p:tgtEl>
                                          <p:spTgt spid="4107"/>
                                        </p:tgtEl>
                                        <p:attrNameLst>
                                          <p:attrName>style.visibility</p:attrName>
                                        </p:attrNameLst>
                                      </p:cBhvr>
                                      <p:to>
                                        <p:strVal val="visible"/>
                                      </p:to>
                                    </p:set>
                                    <p:anim calcmode="lin" valueType="num">
                                      <p:cBhvr additive="base">
                                        <p:cTn id="27" dur="500" fill="hold"/>
                                        <p:tgtEl>
                                          <p:spTgt spid="4107"/>
                                        </p:tgtEl>
                                        <p:attrNameLst>
                                          <p:attrName>ppt_x</p:attrName>
                                        </p:attrNameLst>
                                      </p:cBhvr>
                                      <p:tavLst>
                                        <p:tav tm="0">
                                          <p:val>
                                            <p:strVal val="0-#ppt_w/2"/>
                                          </p:val>
                                        </p:tav>
                                        <p:tav tm="100000">
                                          <p:val>
                                            <p:strVal val="#ppt_x"/>
                                          </p:val>
                                        </p:tav>
                                      </p:tavLst>
                                    </p:anim>
                                    <p:anim calcmode="lin" valueType="num">
                                      <p:cBhvr additive="base">
                                        <p:cTn id="28" dur="500" fill="hold"/>
                                        <p:tgtEl>
                                          <p:spTgt spid="4107"/>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4108"/>
                                        </p:tgtEl>
                                        <p:attrNameLst>
                                          <p:attrName>style.visibility</p:attrName>
                                        </p:attrNameLst>
                                      </p:cBhvr>
                                      <p:to>
                                        <p:strVal val="visible"/>
                                      </p:to>
                                    </p:set>
                                    <p:anim calcmode="lin" valueType="num">
                                      <p:cBhvr additive="base">
                                        <p:cTn id="31" dur="500" fill="hold"/>
                                        <p:tgtEl>
                                          <p:spTgt spid="4108"/>
                                        </p:tgtEl>
                                        <p:attrNameLst>
                                          <p:attrName>ppt_x</p:attrName>
                                        </p:attrNameLst>
                                      </p:cBhvr>
                                      <p:tavLst>
                                        <p:tav tm="0">
                                          <p:val>
                                            <p:strVal val="0-#ppt_w/2"/>
                                          </p:val>
                                        </p:tav>
                                        <p:tav tm="100000">
                                          <p:val>
                                            <p:strVal val="#ppt_x"/>
                                          </p:val>
                                        </p:tav>
                                      </p:tavLst>
                                    </p:anim>
                                    <p:anim calcmode="lin" valueType="num">
                                      <p:cBhvr additive="base">
                                        <p:cTn id="32" dur="500" fill="hold"/>
                                        <p:tgtEl>
                                          <p:spTgt spid="4108"/>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4109"/>
                                        </p:tgtEl>
                                        <p:attrNameLst>
                                          <p:attrName>style.visibility</p:attrName>
                                        </p:attrNameLst>
                                      </p:cBhvr>
                                      <p:to>
                                        <p:strVal val="visible"/>
                                      </p:to>
                                    </p:set>
                                    <p:anim calcmode="lin" valueType="num">
                                      <p:cBhvr additive="base">
                                        <p:cTn id="35" dur="500" fill="hold"/>
                                        <p:tgtEl>
                                          <p:spTgt spid="4109"/>
                                        </p:tgtEl>
                                        <p:attrNameLst>
                                          <p:attrName>ppt_x</p:attrName>
                                        </p:attrNameLst>
                                      </p:cBhvr>
                                      <p:tavLst>
                                        <p:tav tm="0">
                                          <p:val>
                                            <p:strVal val="0-#ppt_w/2"/>
                                          </p:val>
                                        </p:tav>
                                        <p:tav tm="100000">
                                          <p:val>
                                            <p:strVal val="#ppt_x"/>
                                          </p:val>
                                        </p:tav>
                                      </p:tavLst>
                                    </p:anim>
                                    <p:anim calcmode="lin" valueType="num">
                                      <p:cBhvr additive="base">
                                        <p:cTn id="36" dur="500" fill="hold"/>
                                        <p:tgtEl>
                                          <p:spTgt spid="410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p:bldP spid="4104" grpId="0"/>
      <p:bldP spid="4105" grpId="0" animBg="1"/>
      <p:bldP spid="4106" grpId="0" animBg="1"/>
      <p:bldP spid="4107" grpId="0" animBg="1"/>
      <p:bldP spid="4108" grpId="0" animBg="1"/>
      <p:bldP spid="410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用例图与通讯图的区别</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789430" y="1830899"/>
            <a:ext cx="8791029" cy="4612519"/>
            <a:chOff x="2818" y="2555"/>
            <a:chExt cx="12150" cy="651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391" cy="1867"/>
            </a:xfrm>
            <a:prstGeom prst="rect">
              <a:avLst/>
            </a:prstGeom>
            <a:noFill/>
          </p:spPr>
          <p:txBody>
            <a:bodyPr wrap="square" rtlCol="0">
              <a:spAutoFit/>
            </a:bodyPr>
            <a:lstStyle/>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sym typeface="+mn-ea"/>
                </a:rPr>
                <a:t>用例图用来描述将要开发系统的功能需求和系统的使用场景，是外部用户所能观察到的系统功能的模型图。用例图呈现了一些参与者，一些用例，以及它们之间的关系，主要用于对系统、子系统或类的功能行为进行建模。</a:t>
              </a:r>
              <a:endParaRPr kumimoji="1" lang="zh-CN" altLang="en-US" sz="2000" dirty="0">
                <a:solidFill>
                  <a:schemeClr val="bg1"/>
                </a:solidFill>
                <a:latin typeface="微软雅黑" panose="020B0503020204020204" pitchFamily="34" charset="-122"/>
                <a:ea typeface="微软雅黑" panose="020B0503020204020204" pitchFamily="34" charset="-122"/>
                <a:sym typeface="+mn-ea"/>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
        <p:nvSpPr>
          <p:cNvPr id="2" name="文本框 1"/>
          <p:cNvSpPr txBox="1"/>
          <p:nvPr/>
        </p:nvSpPr>
        <p:spPr>
          <a:xfrm>
            <a:off x="2338598" y="3911167"/>
            <a:ext cx="8241861" cy="1014730"/>
          </a:xfrm>
          <a:prstGeom prst="rect">
            <a:avLst/>
          </a:prstGeom>
          <a:noFill/>
        </p:spPr>
        <p:txBody>
          <a:bodyPr wrap="square" rtlCol="0">
            <a:spAutoFit/>
          </a:bodyPr>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sym typeface="+mn-ea"/>
              </a:rPr>
              <a:t>通信图一样是一种交互图，它描述的是对象和对象之间的关系，即一个类操作的实现。简而言之就是，对象和对象之间的调用关系，体现的是一种组织关系。</a:t>
            </a:r>
            <a:endParaRPr kumimoji="1" lang="zh-CN" altLang="en-US" sz="200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0758" y="20653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663" y="2794000"/>
            <a:ext cx="213360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顺序图、协作图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97588" y="2101533"/>
            <a:ext cx="206375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用例图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类图、状态图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0758" y="4244975"/>
            <a:ext cx="2271712"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部署图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1075" y="2793683"/>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组员分工及参考文献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顺序图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700530" y="1122874"/>
            <a:ext cx="8791029" cy="4612519"/>
            <a:chOff x="2818" y="2555"/>
            <a:chExt cx="12150" cy="651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391" cy="4909"/>
            </a:xfrm>
            <a:prstGeom prst="rect">
              <a:avLst/>
            </a:prstGeom>
            <a:noFill/>
          </p:spPr>
          <p:txBody>
            <a:bodyPr wrap="square" rtlCol="0">
              <a:spAutoFit/>
            </a:bodyPr>
            <a:lstStyle/>
            <a:p>
              <a:pPr>
                <a:buFont typeface="Wingdings" panose="05000000000000000000" pitchFamily="2" charset="2"/>
              </a:pPr>
              <a:r>
                <a:rPr kumimoji="1" lang="en-US" altLang="zh-CN" sz="2000" dirty="0">
                  <a:solidFill>
                    <a:schemeClr val="bg1"/>
                  </a:solidFill>
                  <a:latin typeface="微软雅黑" panose="020B0503020204020204" pitchFamily="34" charset="-122"/>
                  <a:ea typeface="微软雅黑" panose="020B0503020204020204" pitchFamily="34" charset="-122"/>
                  <a:sym typeface="+mn-ea"/>
                </a:rPr>
                <a:t>       </a:t>
              </a:r>
              <a:r>
                <a:rPr kumimoji="1" lang="zh-CN" altLang="en-US" sz="2000" dirty="0">
                  <a:solidFill>
                    <a:schemeClr val="bg1"/>
                  </a:solidFill>
                  <a:latin typeface="微软雅黑" panose="020B0503020204020204" pitchFamily="34" charset="-122"/>
                  <a:ea typeface="微软雅黑" panose="020B0503020204020204" pitchFamily="34" charset="-122"/>
                  <a:sym typeface="+mn-ea"/>
                </a:rPr>
                <a:t>顺序图是强调</a:t>
              </a:r>
              <a:r>
                <a:rPr kumimoji="1" lang="zh-CN" altLang="en-US" sz="2000" dirty="0">
                  <a:solidFill>
                    <a:srgbClr val="FF0000"/>
                  </a:solidFill>
                  <a:latin typeface="微软雅黑" panose="020B0503020204020204" pitchFamily="34" charset="-122"/>
                  <a:ea typeface="微软雅黑" panose="020B0503020204020204" pitchFamily="34" charset="-122"/>
                  <a:sym typeface="+mn-ea"/>
                </a:rPr>
                <a:t>消息时间顺序</a:t>
              </a:r>
              <a:r>
                <a:rPr kumimoji="1" lang="zh-CN" altLang="en-US" sz="2000" dirty="0">
                  <a:solidFill>
                    <a:schemeClr val="bg1"/>
                  </a:solidFill>
                  <a:latin typeface="微软雅黑" panose="020B0503020204020204" pitchFamily="34" charset="-122"/>
                  <a:ea typeface="微软雅黑" panose="020B0503020204020204" pitchFamily="34" charset="-122"/>
                  <a:sym typeface="+mn-ea"/>
                </a:rPr>
                <a:t>的交互图，顺序图将交互关系表示为一个二维图。纵向是时间轴，时间沿竖线向下延伸。横向轴代表了在协作中各独立对象的类元角色。类元角色用生命线表示。当对象存在时，角色用一条虚线表示，当对象的过程处于激活状态时，生命线是一个双道线。</a:t>
              </a:r>
              <a:endParaRPr kumimoji="1" lang="zh-CN" altLang="en-US" sz="2000" dirty="0">
                <a:solidFill>
                  <a:schemeClr val="bg1"/>
                </a:solidFill>
                <a:latin typeface="微软雅黑" panose="020B0503020204020204" pitchFamily="34" charset="-122"/>
                <a:ea typeface="微软雅黑" panose="020B0503020204020204" pitchFamily="34" charset="-122"/>
                <a:sym typeface="+mn-ea"/>
              </a:endParaRPr>
            </a:p>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sym typeface="+mn-ea"/>
                </a:rPr>
                <a:t>消息用从一个对象的生命线到另一个对象生命线的箭头表示。箭头以时间顺序在图中从上到下排列。</a:t>
              </a:r>
              <a:r>
                <a:rPr kumimoji="1" lang="en-US" altLang="zh-CN" sz="2000" dirty="0">
                  <a:solidFill>
                    <a:schemeClr val="bg1"/>
                  </a:solidFill>
                  <a:latin typeface="微软雅黑" panose="020B0503020204020204" pitchFamily="34" charset="-122"/>
                  <a:ea typeface="微软雅黑" panose="020B0503020204020204" pitchFamily="34" charset="-122"/>
                  <a:sym typeface="+mn-ea"/>
                </a:rPr>
                <a:t>[1]</a:t>
              </a:r>
              <a:endParaRPr kumimoji="1" lang="en-US" altLang="zh-CN" sz="2000" dirty="0">
                <a:solidFill>
                  <a:schemeClr val="bg1"/>
                </a:solidFill>
                <a:latin typeface="微软雅黑" panose="020B0503020204020204" pitchFamily="34" charset="-122"/>
                <a:ea typeface="微软雅黑" panose="020B0503020204020204" pitchFamily="34" charset="-122"/>
                <a:sym typeface="+mn-ea"/>
              </a:endParaRPr>
            </a:p>
            <a:p>
              <a:pPr>
                <a:buFont typeface="Wingdings" panose="05000000000000000000" pitchFamily="2" charset="2"/>
              </a:pPr>
              <a:endPar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kumimoji="1" lang="zh-CN" altLang="en-US" sz="2000" b="1" dirty="0">
                  <a:solidFill>
                    <a:schemeClr val="bg1"/>
                  </a:solidFill>
                  <a:latin typeface="楷体_GB2312" charset="-122"/>
                  <a:ea typeface="楷体_GB2312" charset="-122"/>
                  <a:sym typeface="+mn-ea"/>
                </a:rPr>
                <a:t>     顺序图可以帮助业务人员当做一个需求文件使用，为实现一个未来系统传递需求。帮助技术人员记录一个未来系统的的行为表现。帮助架构师和开发者挖掘出系统对象间的交互</a:t>
              </a:r>
              <a:r>
                <a:rPr kumimoji="1" lang="en-US" altLang="zh-CN" sz="2000" b="1" dirty="0">
                  <a:solidFill>
                    <a:schemeClr val="bg1"/>
                  </a:solidFill>
                  <a:latin typeface="楷体_GB2312" charset="-122"/>
                  <a:ea typeface="楷体_GB2312" charset="-122"/>
                  <a:sym typeface="+mn-ea"/>
                </a:rPr>
                <a:t>,</a:t>
              </a:r>
              <a:r>
                <a:rPr kumimoji="1" lang="zh-CN" altLang="en-US" sz="2000" b="1" dirty="0">
                  <a:solidFill>
                    <a:schemeClr val="bg1"/>
                  </a:solidFill>
                  <a:latin typeface="楷体_GB2312" charset="-122"/>
                  <a:ea typeface="楷体_GB2312" charset="-122"/>
                  <a:sym typeface="+mn-ea"/>
                </a:rPr>
                <a:t>充实整个系统设计。</a:t>
              </a:r>
              <a:r>
                <a:rPr kumimoji="1" lang="en-US" altLang="zh-CN" sz="2000" b="1" dirty="0">
                  <a:solidFill>
                    <a:schemeClr val="bg1"/>
                  </a:solidFill>
                  <a:latin typeface="楷体_GB2312" charset="-122"/>
                  <a:ea typeface="楷体_GB2312" charset="-122"/>
                  <a:sym typeface="+mn-ea"/>
                </a:rPr>
                <a:t>[1]</a:t>
              </a:r>
              <a:endPar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74725"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顺序图建模元素组成</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1947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947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2535" name="泪滴形 6"/>
          <p:cNvSpPr/>
          <p:nvPr/>
        </p:nvSpPr>
        <p:spPr>
          <a:xfrm>
            <a:off x="974725" y="3649663"/>
            <a:ext cx="1757363" cy="1797050"/>
          </a:xfrm>
          <a:custGeom>
            <a:avLst/>
            <a:gdLst/>
            <a:ahLst/>
            <a:cxnLst>
              <a:cxn ang="0">
                <a:pos x="0" y="898461"/>
              </a:cxn>
              <a:cxn ang="0">
                <a:pos x="878968" y="0"/>
              </a:cxn>
              <a:cxn ang="0">
                <a:pos x="1757934" y="0"/>
              </a:cxn>
              <a:cxn ang="0">
                <a:pos x="1757934" y="898461"/>
              </a:cxn>
              <a:cxn ang="0">
                <a:pos x="878968" y="1796922"/>
              </a:cxn>
              <a:cxn ang="0">
                <a:pos x="0" y="898461"/>
              </a:cxn>
            </a:cxnLst>
            <a:rect l="0" t="0" r="0" b="0"/>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5"/>
            </a:schemeClr>
          </a:solidFill>
          <a:ln w="9525">
            <a:noFill/>
          </a:ln>
        </p:spPr>
        <p:txBody>
          <a:bodyPr/>
          <a:lstStyle/>
          <a:p>
            <a:endParaRPr lang="zh-CN" altLang="en-US"/>
          </a:p>
        </p:txBody>
      </p:sp>
      <p:sp>
        <p:nvSpPr>
          <p:cNvPr id="22536" name="泪滴形 7"/>
          <p:cNvSpPr/>
          <p:nvPr/>
        </p:nvSpPr>
        <p:spPr>
          <a:xfrm rot="10800000">
            <a:off x="2955925" y="1822450"/>
            <a:ext cx="1655763" cy="1693863"/>
          </a:xfrm>
          <a:custGeom>
            <a:avLst/>
            <a:gdLst/>
            <a:ahLst/>
            <a:cxnLst>
              <a:cxn ang="0">
                <a:pos x="0" y="846968"/>
              </a:cxn>
              <a:cxn ang="0">
                <a:pos x="827899" y="0"/>
              </a:cxn>
              <a:cxn ang="0">
                <a:pos x="1655797" y="0"/>
              </a:cxn>
              <a:cxn ang="0">
                <a:pos x="1655797" y="846968"/>
              </a:cxn>
              <a:cxn ang="0">
                <a:pos x="827898" y="1693934"/>
              </a:cxn>
              <a:cxn ang="0">
                <a:pos x="-1" y="846968"/>
              </a:cxn>
              <a:cxn ang="0">
                <a:pos x="0" y="846968"/>
              </a:cxn>
            </a:cxnLst>
            <a:rect l="0" t="0" r="0" b="0"/>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5"/>
            </a:schemeClr>
          </a:solidFill>
          <a:ln w="9525">
            <a:noFill/>
          </a:ln>
        </p:spPr>
        <p:txBody>
          <a:bodyPr/>
          <a:lstStyle/>
          <a:p>
            <a:endParaRPr lang="zh-CN" altLang="en-US"/>
          </a:p>
        </p:txBody>
      </p:sp>
      <p:sp>
        <p:nvSpPr>
          <p:cNvPr id="22537" name="泪滴形 8"/>
          <p:cNvSpPr/>
          <p:nvPr/>
        </p:nvSpPr>
        <p:spPr>
          <a:xfrm rot="5400000">
            <a:off x="1206500" y="1955800"/>
            <a:ext cx="1506538" cy="1543050"/>
          </a:xfrm>
          <a:custGeom>
            <a:avLst/>
            <a:gdLst/>
            <a:ahLst/>
            <a:cxnLst>
              <a:cxn ang="0">
                <a:pos x="0" y="771734"/>
              </a:cxn>
              <a:cxn ang="0">
                <a:pos x="752556" y="0"/>
              </a:cxn>
              <a:cxn ang="0">
                <a:pos x="1505111" y="0"/>
              </a:cxn>
              <a:cxn ang="0">
                <a:pos x="1505111" y="771734"/>
              </a:cxn>
              <a:cxn ang="0">
                <a:pos x="752556" y="1543468"/>
              </a:cxn>
              <a:cxn ang="0">
                <a:pos x="0" y="771734"/>
              </a:cxn>
            </a:cxnLst>
            <a:rect l="0" t="0" r="0" b="0"/>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5"/>
            </a:schemeClr>
          </a:solidFill>
          <a:ln w="9525">
            <a:noFill/>
          </a:ln>
        </p:spPr>
        <p:txBody>
          <a:bodyPr/>
          <a:lstStyle/>
          <a:p>
            <a:endParaRPr lang="zh-CN" altLang="en-US"/>
          </a:p>
        </p:txBody>
      </p:sp>
      <p:sp>
        <p:nvSpPr>
          <p:cNvPr id="22538" name="泪滴形 9"/>
          <p:cNvSpPr/>
          <p:nvPr/>
        </p:nvSpPr>
        <p:spPr>
          <a:xfrm rot="-5400000">
            <a:off x="2943225" y="3660775"/>
            <a:ext cx="1962150" cy="2008188"/>
          </a:xfrm>
          <a:custGeom>
            <a:avLst/>
            <a:gdLst/>
            <a:ahLst/>
            <a:cxnLst>
              <a:cxn ang="0">
                <a:pos x="0" y="1004181"/>
              </a:cxn>
              <a:cxn ang="0">
                <a:pos x="980706" y="0"/>
              </a:cxn>
              <a:cxn ang="0">
                <a:pos x="1961411" y="0"/>
              </a:cxn>
              <a:cxn ang="0">
                <a:pos x="1961411" y="1004181"/>
              </a:cxn>
              <a:cxn ang="0">
                <a:pos x="980706" y="2008362"/>
              </a:cxn>
              <a:cxn ang="0">
                <a:pos x="-1" y="1004181"/>
              </a:cxn>
              <a:cxn ang="0">
                <a:pos x="0" y="1004181"/>
              </a:cxn>
            </a:cxnLst>
            <a:rect l="0" t="0" r="0" b="0"/>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5"/>
            </a:schemeClr>
          </a:solidFill>
          <a:ln w="9525">
            <a:noFill/>
          </a:ln>
        </p:spPr>
        <p:txBody>
          <a:bodyPr/>
          <a:lstStyle/>
          <a:p>
            <a:endParaRPr lang="zh-CN" altLang="en-US"/>
          </a:p>
        </p:txBody>
      </p:sp>
      <p:sp>
        <p:nvSpPr>
          <p:cNvPr id="22539" name="椭圆 10"/>
          <p:cNvSpPr/>
          <p:nvPr/>
        </p:nvSpPr>
        <p:spPr>
          <a:xfrm>
            <a:off x="1447800" y="2284413"/>
            <a:ext cx="911225" cy="854075"/>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0" name="椭圆 11"/>
          <p:cNvSpPr/>
          <p:nvPr/>
        </p:nvSpPr>
        <p:spPr>
          <a:xfrm>
            <a:off x="3403600" y="2000250"/>
            <a:ext cx="1044575" cy="982663"/>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1" name="椭圆 12"/>
          <p:cNvSpPr/>
          <p:nvPr/>
        </p:nvSpPr>
        <p:spPr>
          <a:xfrm>
            <a:off x="1260475" y="4173538"/>
            <a:ext cx="1042988"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2" name="椭圆 14"/>
          <p:cNvSpPr/>
          <p:nvPr/>
        </p:nvSpPr>
        <p:spPr>
          <a:xfrm>
            <a:off x="3567113" y="4173538"/>
            <a:ext cx="1044575"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3" name="泪滴形 15"/>
          <p:cNvSpPr/>
          <p:nvPr/>
        </p:nvSpPr>
        <p:spPr>
          <a:xfrm>
            <a:off x="5671185" y="462598"/>
            <a:ext cx="546100" cy="558800"/>
          </a:xfrm>
          <a:custGeom>
            <a:avLst/>
            <a:gdLst>
              <a:gd name="txL" fmla="*/ 0 w 546930"/>
              <a:gd name="txT" fmla="*/ 0 h 559503"/>
              <a:gd name="txR" fmla="*/ 546930 w 546930"/>
              <a:gd name="txB" fmla="*/ 559503 h 559503"/>
            </a:gdLst>
            <a:ahLst/>
            <a:cxnLst>
              <a:cxn ang="0">
                <a:pos x="0" y="279049"/>
              </a:cxn>
              <a:cxn ang="0">
                <a:pos x="272636" y="0"/>
              </a:cxn>
              <a:cxn ang="0">
                <a:pos x="545271" y="0"/>
              </a:cxn>
              <a:cxn ang="0">
                <a:pos x="545271" y="279049"/>
              </a:cxn>
              <a:cxn ang="0">
                <a:pos x="272636"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1</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4" name="泪滴形 17"/>
          <p:cNvSpPr/>
          <p:nvPr/>
        </p:nvSpPr>
        <p:spPr>
          <a:xfrm>
            <a:off x="5687060" y="1583373"/>
            <a:ext cx="547688" cy="558800"/>
          </a:xfrm>
          <a:custGeom>
            <a:avLst/>
            <a:gdLst>
              <a:gd name="txL" fmla="*/ 0 w 546930"/>
              <a:gd name="txT" fmla="*/ 0 h 559503"/>
              <a:gd name="txR" fmla="*/ 546930 w 546930"/>
              <a:gd name="txB" fmla="*/ 559503 h 559503"/>
            </a:gdLst>
            <a:ahLst/>
            <a:cxnLst>
              <a:cxn ang="0">
                <a:pos x="0" y="279049"/>
              </a:cxn>
              <a:cxn ang="0">
                <a:pos x="274224" y="0"/>
              </a:cxn>
              <a:cxn ang="0">
                <a:pos x="548447" y="0"/>
              </a:cxn>
              <a:cxn ang="0">
                <a:pos x="548447" y="279049"/>
              </a:cxn>
              <a:cxn ang="0">
                <a:pos x="274224"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2</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5" name="泪滴形 19"/>
          <p:cNvSpPr/>
          <p:nvPr/>
        </p:nvSpPr>
        <p:spPr>
          <a:xfrm>
            <a:off x="5671185" y="2844483"/>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3</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7" name="矩形 21"/>
          <p:cNvSpPr/>
          <p:nvPr/>
        </p:nvSpPr>
        <p:spPr>
          <a:xfrm>
            <a:off x="6336665" y="462915"/>
            <a:ext cx="5155565" cy="72707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nSpc>
                <a:spcPct val="115000"/>
              </a:lnSpc>
              <a:buFont typeface="Wingdings" panose="05000000000000000000" pitchFamily="2" charset="2"/>
              <a:buNone/>
            </a:pPr>
            <a:r>
              <a:rPr lang="zh-CN" altLang="en-US" sz="1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系统角色（</a:t>
            </a:r>
            <a:r>
              <a:rPr lang="en-US" altLang="zh-CN" sz="1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Actor</a:t>
            </a:r>
            <a:r>
              <a:rPr lang="zh-CN" altLang="en-US" sz="1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可以是人或其他的系统或者其子系统</a:t>
            </a: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548" name="矩形 22"/>
          <p:cNvSpPr/>
          <p:nvPr/>
        </p:nvSpPr>
        <p:spPr>
          <a:xfrm>
            <a:off x="6336665" y="1593215"/>
            <a:ext cx="5155565" cy="10452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nSpc>
                <a:spcPct val="115000"/>
              </a:lnSpc>
              <a:buFont typeface="Wingdings" panose="05000000000000000000" pitchFamily="2" charset="2"/>
              <a:buNone/>
            </a:pPr>
            <a:r>
              <a:rPr lang="zh-CN" altLang="en-US" sz="1800"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对象（</a:t>
            </a:r>
            <a:r>
              <a:rPr lang="en-US" altLang="zh-CN" sz="1800"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Object</a:t>
            </a:r>
            <a:r>
              <a:rPr lang="zh-CN" altLang="en-US" sz="1800"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a:t>
            </a:r>
            <a:r>
              <a:rPr lang="zh-CN" altLang="en-US" sz="18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是一个单独的、可确认的物体、单元或实体，用矩形框表示，对象名带有下划线</a:t>
            </a:r>
            <a:r>
              <a:rPr lang="en-US" altLang="zh-CN" sz="18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[1]</a:t>
            </a:r>
            <a:endParaRPr lang="en-US" altLang="zh-CN" sz="18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22550" name="矩形 24"/>
          <p:cNvSpPr/>
          <p:nvPr/>
        </p:nvSpPr>
        <p:spPr>
          <a:xfrm>
            <a:off x="6336665" y="2871470"/>
            <a:ext cx="5022215" cy="72707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nSpc>
                <a:spcPct val="115000"/>
              </a:lnSpc>
              <a:buFont typeface="Wingdings" panose="05000000000000000000" pitchFamily="2" charset="2"/>
              <a:buNone/>
            </a:pPr>
            <a:r>
              <a:rPr lang="zh-CN" altLang="en-US" sz="1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生命线（</a:t>
            </a:r>
            <a:r>
              <a:rPr lang="en-US" altLang="zh-CN" sz="1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LifeLine</a:t>
            </a:r>
            <a:r>
              <a:rPr lang="zh-CN" altLang="en-US" sz="1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代表顺序图中对象在一段时间内的存在</a:t>
            </a: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泪滴形 19"/>
          <p:cNvSpPr/>
          <p:nvPr/>
        </p:nvSpPr>
        <p:spPr>
          <a:xfrm>
            <a:off x="5654675" y="3832543"/>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4</a:t>
            </a:r>
            <a:endParaRPr lang="en-US" altLang="zh-CN" sz="1800" dirty="0">
              <a:solidFill>
                <a:srgbClr val="FFFFFF"/>
              </a:solidFill>
              <a:latin typeface="微软雅黑" panose="020B0503020204020204" pitchFamily="34" charset="-122"/>
              <a:ea typeface="微软雅黑" panose="020B0503020204020204" pitchFamily="34" charset="-122"/>
            </a:endParaRPr>
          </a:p>
        </p:txBody>
      </p:sp>
      <p:sp>
        <p:nvSpPr>
          <p:cNvPr id="3" name="矩形 24"/>
          <p:cNvSpPr/>
          <p:nvPr/>
        </p:nvSpPr>
        <p:spPr>
          <a:xfrm>
            <a:off x="6391910" y="3859530"/>
            <a:ext cx="5232400" cy="10452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nSpc>
                <a:spcPct val="115000"/>
              </a:lnSpc>
              <a:buFont typeface="Wingdings" panose="05000000000000000000" pitchFamily="2" charset="2"/>
              <a:buNone/>
            </a:pPr>
            <a:r>
              <a:rPr lang="zh-CN" altLang="en-US" sz="1800"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激活期（</a:t>
            </a:r>
            <a:r>
              <a:rPr lang="en-US" altLang="zh-CN" sz="1800"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Activation</a:t>
            </a:r>
            <a:r>
              <a:rPr lang="zh-CN" altLang="en-US" sz="1800"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a:t>
            </a:r>
            <a:r>
              <a:rPr lang="zh-CN" altLang="en-US" sz="18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也称为控制焦点，代表对象执行一项操作的时期，顺序图中表示时间段的符号，对象将执行的响应操作。</a:t>
            </a:r>
            <a:r>
              <a:rPr lang="en-US" altLang="zh-CN" sz="18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[1]</a:t>
            </a:r>
            <a:endParaRPr lang="en-US" altLang="zh-CN" sz="18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5" name="泪滴形 19"/>
          <p:cNvSpPr/>
          <p:nvPr/>
        </p:nvSpPr>
        <p:spPr>
          <a:xfrm>
            <a:off x="5688965" y="5155883"/>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5</a:t>
            </a:r>
            <a:endParaRPr lang="en-US" altLang="zh-CN" sz="1800" dirty="0">
              <a:solidFill>
                <a:srgbClr val="FFFFFF"/>
              </a:solidFill>
              <a:latin typeface="微软雅黑" panose="020B0503020204020204" pitchFamily="34" charset="-122"/>
              <a:ea typeface="微软雅黑" panose="020B0503020204020204" pitchFamily="34" charset="-122"/>
            </a:endParaRPr>
          </a:p>
        </p:txBody>
      </p:sp>
      <p:sp>
        <p:nvSpPr>
          <p:cNvPr id="6" name="矩形 24"/>
          <p:cNvSpPr/>
          <p:nvPr/>
        </p:nvSpPr>
        <p:spPr>
          <a:xfrm>
            <a:off x="6375400" y="5278120"/>
            <a:ext cx="5232400" cy="10452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nSpc>
                <a:spcPct val="115000"/>
              </a:lnSpc>
              <a:buFont typeface="Wingdings" panose="05000000000000000000" pitchFamily="2" charset="2"/>
              <a:buNone/>
            </a:pPr>
            <a:r>
              <a:rPr lang="zh-CN" altLang="en-US" sz="1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消息</a:t>
            </a:r>
            <a:r>
              <a:rPr lang="en-US" altLang="zh-CN" sz="1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(Message)</a:t>
            </a: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是对象之间的某种形式的通信，可以激发某个操作、唤起信号导致目标对象的创建或撤销</a:t>
            </a: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par>
                          <p:cTn id="56" fill="hold">
                            <p:stCondLst>
                              <p:cond delay="9500"/>
                            </p:stCondLst>
                            <p:childTnLst>
                              <p:par>
                                <p:cTn id="57" presetID="42" presetClass="entr" presetSubtype="0" fill="hold" grpId="0" nodeType="afterEffect">
                                  <p:stCondLst>
                                    <p:cond delay="0"/>
                                  </p:stCondLst>
                                  <p:childTnLst>
                                    <p:set>
                                      <p:cBhvr>
                                        <p:cTn id="58" dur="1" fill="hold">
                                          <p:stCondLst>
                                            <p:cond delay="0"/>
                                          </p:stCondLst>
                                        </p:cTn>
                                        <p:tgtEl>
                                          <p:spTgt spid="22543"/>
                                        </p:tgtEl>
                                        <p:attrNameLst>
                                          <p:attrName>style.visibility</p:attrName>
                                        </p:attrNameLst>
                                      </p:cBhvr>
                                      <p:to>
                                        <p:strVal val="visible"/>
                                      </p:to>
                                    </p:set>
                                    <p:animEffect transition="in" filter="fade">
                                      <p:cBhvr>
                                        <p:cTn id="59" dur="1000"/>
                                        <p:tgtEl>
                                          <p:spTgt spid="22543"/>
                                        </p:tgtEl>
                                      </p:cBhvr>
                                    </p:animEffect>
                                    <p:anim calcmode="lin" valueType="num">
                                      <p:cBhvr>
                                        <p:cTn id="60" dur="1000" fill="hold"/>
                                        <p:tgtEl>
                                          <p:spTgt spid="22543"/>
                                        </p:tgtEl>
                                        <p:attrNameLst>
                                          <p:attrName>ppt_x</p:attrName>
                                        </p:attrNameLst>
                                      </p:cBhvr>
                                      <p:tavLst>
                                        <p:tav tm="0">
                                          <p:val>
                                            <p:strVal val="#ppt_x"/>
                                          </p:val>
                                        </p:tav>
                                        <p:tav tm="100000">
                                          <p:val>
                                            <p:strVal val="#ppt_x"/>
                                          </p:val>
                                        </p:tav>
                                      </p:tavLst>
                                    </p:anim>
                                    <p:anim calcmode="lin" valueType="num">
                                      <p:cBhvr>
                                        <p:cTn id="61" dur="1000" fill="hold"/>
                                        <p:tgtEl>
                                          <p:spTgt spid="22543"/>
                                        </p:tgtEl>
                                        <p:attrNameLst>
                                          <p:attrName>ppt_y</p:attrName>
                                        </p:attrNameLst>
                                      </p:cBhvr>
                                      <p:tavLst>
                                        <p:tav tm="0">
                                          <p:val>
                                            <p:strVal val="#ppt_y+.1"/>
                                          </p:val>
                                        </p:tav>
                                        <p:tav tm="100000">
                                          <p:val>
                                            <p:strVal val="#ppt_y"/>
                                          </p:val>
                                        </p:tav>
                                      </p:tavLst>
                                    </p:anim>
                                  </p:childTnLst>
                                </p:cTn>
                              </p:par>
                            </p:childTnLst>
                          </p:cTn>
                        </p:par>
                        <p:par>
                          <p:cTn id="62" fill="hold">
                            <p:stCondLst>
                              <p:cond delay="10500"/>
                            </p:stCondLst>
                            <p:childTnLst>
                              <p:par>
                                <p:cTn id="63" presetID="26" presetClass="entr" presetSubtype="0" fill="hold" grpId="0" nodeType="afterEffect">
                                  <p:stCondLst>
                                    <p:cond delay="0"/>
                                  </p:stCondLst>
                                  <p:childTnLst>
                                    <p:set>
                                      <p:cBhvr>
                                        <p:cTn id="64" dur="1" fill="hold">
                                          <p:stCondLst>
                                            <p:cond delay="0"/>
                                          </p:stCondLst>
                                        </p:cTn>
                                        <p:tgtEl>
                                          <p:spTgt spid="22547"/>
                                        </p:tgtEl>
                                        <p:attrNameLst>
                                          <p:attrName>style.visibility</p:attrName>
                                        </p:attrNameLst>
                                      </p:cBhvr>
                                      <p:to>
                                        <p:strVal val="visible"/>
                                      </p:to>
                                    </p:set>
                                    <p:animEffect transition="in" filter="wipe(down)">
                                      <p:cBhvr>
                                        <p:cTn id="65" dur="580">
                                          <p:stCondLst>
                                            <p:cond delay="0"/>
                                          </p:stCondLst>
                                        </p:cTn>
                                        <p:tgtEl>
                                          <p:spTgt spid="22547"/>
                                        </p:tgtEl>
                                      </p:cBhvr>
                                    </p:animEffect>
                                    <p:anim calcmode="lin" valueType="num">
                                      <p:cBhvr>
                                        <p:cTn id="66" dur="1822" tmFilter="0,0; 0.14,0.36; 0.43,0.73; 0.71,0.91; 1.0,1.0">
                                          <p:stCondLst>
                                            <p:cond delay="0"/>
                                          </p:stCondLst>
                                        </p:cTn>
                                        <p:tgtEl>
                                          <p:spTgt spid="22547"/>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22547"/>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22547"/>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22547"/>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22547"/>
                                        </p:tgtEl>
                                        <p:attrNameLst>
                                          <p:attrName>ppt_y</p:attrName>
                                        </p:attrNameLst>
                                      </p:cBhvr>
                                      <p:tavLst>
                                        <p:tav tm="0" fmla="#ppt_y-sin(pi*$)/81">
                                          <p:val>
                                            <p:fltVal val="0"/>
                                          </p:val>
                                        </p:tav>
                                        <p:tav tm="100000">
                                          <p:val>
                                            <p:fltVal val="1"/>
                                          </p:val>
                                        </p:tav>
                                      </p:tavLst>
                                    </p:anim>
                                    <p:animScale>
                                      <p:cBhvr>
                                        <p:cTn id="71" dur="26">
                                          <p:stCondLst>
                                            <p:cond delay="650"/>
                                          </p:stCondLst>
                                        </p:cTn>
                                        <p:tgtEl>
                                          <p:spTgt spid="22547"/>
                                        </p:tgtEl>
                                      </p:cBhvr>
                                      <p:to x="100000" y="60000"/>
                                    </p:animScale>
                                    <p:animScale>
                                      <p:cBhvr>
                                        <p:cTn id="72" dur="166" decel="50000">
                                          <p:stCondLst>
                                            <p:cond delay="676"/>
                                          </p:stCondLst>
                                        </p:cTn>
                                        <p:tgtEl>
                                          <p:spTgt spid="22547"/>
                                        </p:tgtEl>
                                      </p:cBhvr>
                                      <p:to x="100000" y="100000"/>
                                    </p:animScale>
                                    <p:animScale>
                                      <p:cBhvr>
                                        <p:cTn id="73" dur="26">
                                          <p:stCondLst>
                                            <p:cond delay="1312"/>
                                          </p:stCondLst>
                                        </p:cTn>
                                        <p:tgtEl>
                                          <p:spTgt spid="22547"/>
                                        </p:tgtEl>
                                      </p:cBhvr>
                                      <p:to x="100000" y="80000"/>
                                    </p:animScale>
                                    <p:animScale>
                                      <p:cBhvr>
                                        <p:cTn id="74" dur="166" decel="50000">
                                          <p:stCondLst>
                                            <p:cond delay="1338"/>
                                          </p:stCondLst>
                                        </p:cTn>
                                        <p:tgtEl>
                                          <p:spTgt spid="22547"/>
                                        </p:tgtEl>
                                      </p:cBhvr>
                                      <p:to x="100000" y="100000"/>
                                    </p:animScale>
                                    <p:animScale>
                                      <p:cBhvr>
                                        <p:cTn id="75" dur="26">
                                          <p:stCondLst>
                                            <p:cond delay="1642"/>
                                          </p:stCondLst>
                                        </p:cTn>
                                        <p:tgtEl>
                                          <p:spTgt spid="22547"/>
                                        </p:tgtEl>
                                      </p:cBhvr>
                                      <p:to x="100000" y="90000"/>
                                    </p:animScale>
                                    <p:animScale>
                                      <p:cBhvr>
                                        <p:cTn id="76" dur="166" decel="50000">
                                          <p:stCondLst>
                                            <p:cond delay="1668"/>
                                          </p:stCondLst>
                                        </p:cTn>
                                        <p:tgtEl>
                                          <p:spTgt spid="22547"/>
                                        </p:tgtEl>
                                      </p:cBhvr>
                                      <p:to x="100000" y="100000"/>
                                    </p:animScale>
                                    <p:animScale>
                                      <p:cBhvr>
                                        <p:cTn id="77" dur="26">
                                          <p:stCondLst>
                                            <p:cond delay="1808"/>
                                          </p:stCondLst>
                                        </p:cTn>
                                        <p:tgtEl>
                                          <p:spTgt spid="22547"/>
                                        </p:tgtEl>
                                      </p:cBhvr>
                                      <p:to x="100000" y="95000"/>
                                    </p:animScale>
                                    <p:animScale>
                                      <p:cBhvr>
                                        <p:cTn id="78" dur="166" decel="50000">
                                          <p:stCondLst>
                                            <p:cond delay="1834"/>
                                          </p:stCondLst>
                                        </p:cTn>
                                        <p:tgtEl>
                                          <p:spTgt spid="22547"/>
                                        </p:tgtEl>
                                      </p:cBhvr>
                                      <p:to x="100000" y="100000"/>
                                    </p:animScale>
                                  </p:childTnLst>
                                </p:cTn>
                              </p:par>
                            </p:childTnLst>
                          </p:cTn>
                        </p:par>
                        <p:par>
                          <p:cTn id="79" fill="hold">
                            <p:stCondLst>
                              <p:cond delay="12500"/>
                            </p:stCondLst>
                            <p:childTnLst>
                              <p:par>
                                <p:cTn id="80" presetID="42" presetClass="entr" presetSubtype="0" fill="hold" grpId="0" nodeType="afterEffect">
                                  <p:stCondLst>
                                    <p:cond delay="0"/>
                                  </p:stCondLst>
                                  <p:childTnLst>
                                    <p:set>
                                      <p:cBhvr>
                                        <p:cTn id="81" dur="1" fill="hold">
                                          <p:stCondLst>
                                            <p:cond delay="0"/>
                                          </p:stCondLst>
                                        </p:cTn>
                                        <p:tgtEl>
                                          <p:spTgt spid="22544"/>
                                        </p:tgtEl>
                                        <p:attrNameLst>
                                          <p:attrName>style.visibility</p:attrName>
                                        </p:attrNameLst>
                                      </p:cBhvr>
                                      <p:to>
                                        <p:strVal val="visible"/>
                                      </p:to>
                                    </p:set>
                                    <p:animEffect transition="in" filter="fade">
                                      <p:cBhvr>
                                        <p:cTn id="82" dur="1000"/>
                                        <p:tgtEl>
                                          <p:spTgt spid="22544"/>
                                        </p:tgtEl>
                                      </p:cBhvr>
                                    </p:animEffect>
                                    <p:anim calcmode="lin" valueType="num">
                                      <p:cBhvr>
                                        <p:cTn id="83" dur="1000" fill="hold"/>
                                        <p:tgtEl>
                                          <p:spTgt spid="22544"/>
                                        </p:tgtEl>
                                        <p:attrNameLst>
                                          <p:attrName>ppt_x</p:attrName>
                                        </p:attrNameLst>
                                      </p:cBhvr>
                                      <p:tavLst>
                                        <p:tav tm="0">
                                          <p:val>
                                            <p:strVal val="#ppt_x"/>
                                          </p:val>
                                        </p:tav>
                                        <p:tav tm="100000">
                                          <p:val>
                                            <p:strVal val="#ppt_x"/>
                                          </p:val>
                                        </p:tav>
                                      </p:tavLst>
                                    </p:anim>
                                    <p:anim calcmode="lin" valueType="num">
                                      <p:cBhvr>
                                        <p:cTn id="84" dur="1000" fill="hold"/>
                                        <p:tgtEl>
                                          <p:spTgt spid="22544"/>
                                        </p:tgtEl>
                                        <p:attrNameLst>
                                          <p:attrName>ppt_y</p:attrName>
                                        </p:attrNameLst>
                                      </p:cBhvr>
                                      <p:tavLst>
                                        <p:tav tm="0">
                                          <p:val>
                                            <p:strVal val="#ppt_y+.1"/>
                                          </p:val>
                                        </p:tav>
                                        <p:tav tm="100000">
                                          <p:val>
                                            <p:strVal val="#ppt_y"/>
                                          </p:val>
                                        </p:tav>
                                      </p:tavLst>
                                    </p:anim>
                                  </p:childTnLst>
                                </p:cTn>
                              </p:par>
                            </p:childTnLst>
                          </p:cTn>
                        </p:par>
                        <p:par>
                          <p:cTn id="85" fill="hold">
                            <p:stCondLst>
                              <p:cond delay="13500"/>
                            </p:stCondLst>
                            <p:childTnLst>
                              <p:par>
                                <p:cTn id="86" presetID="26" presetClass="entr" presetSubtype="0" fill="hold" grpId="0" nodeType="afterEffect">
                                  <p:stCondLst>
                                    <p:cond delay="0"/>
                                  </p:stCondLst>
                                  <p:childTnLst>
                                    <p:set>
                                      <p:cBhvr>
                                        <p:cTn id="87" dur="1" fill="hold">
                                          <p:stCondLst>
                                            <p:cond delay="0"/>
                                          </p:stCondLst>
                                        </p:cTn>
                                        <p:tgtEl>
                                          <p:spTgt spid="22548"/>
                                        </p:tgtEl>
                                        <p:attrNameLst>
                                          <p:attrName>style.visibility</p:attrName>
                                        </p:attrNameLst>
                                      </p:cBhvr>
                                      <p:to>
                                        <p:strVal val="visible"/>
                                      </p:to>
                                    </p:set>
                                    <p:animEffect transition="in" filter="wipe(down)">
                                      <p:cBhvr>
                                        <p:cTn id="88" dur="580">
                                          <p:stCondLst>
                                            <p:cond delay="0"/>
                                          </p:stCondLst>
                                        </p:cTn>
                                        <p:tgtEl>
                                          <p:spTgt spid="22548"/>
                                        </p:tgtEl>
                                      </p:cBhvr>
                                    </p:animEffect>
                                    <p:anim calcmode="lin" valueType="num">
                                      <p:cBhvr>
                                        <p:cTn id="89" dur="1822" tmFilter="0,0; 0.14,0.36; 0.43,0.73; 0.71,0.91; 1.0,1.0">
                                          <p:stCondLst>
                                            <p:cond delay="0"/>
                                          </p:stCondLst>
                                        </p:cTn>
                                        <p:tgtEl>
                                          <p:spTgt spid="22548"/>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22548"/>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22548"/>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22548"/>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22548"/>
                                        </p:tgtEl>
                                        <p:attrNameLst>
                                          <p:attrName>ppt_y</p:attrName>
                                        </p:attrNameLst>
                                      </p:cBhvr>
                                      <p:tavLst>
                                        <p:tav tm="0" fmla="#ppt_y-sin(pi*$)/81">
                                          <p:val>
                                            <p:fltVal val="0"/>
                                          </p:val>
                                        </p:tav>
                                        <p:tav tm="100000">
                                          <p:val>
                                            <p:fltVal val="1"/>
                                          </p:val>
                                        </p:tav>
                                      </p:tavLst>
                                    </p:anim>
                                    <p:animScale>
                                      <p:cBhvr>
                                        <p:cTn id="94" dur="26">
                                          <p:stCondLst>
                                            <p:cond delay="650"/>
                                          </p:stCondLst>
                                        </p:cTn>
                                        <p:tgtEl>
                                          <p:spTgt spid="22548"/>
                                        </p:tgtEl>
                                      </p:cBhvr>
                                      <p:to x="100000" y="60000"/>
                                    </p:animScale>
                                    <p:animScale>
                                      <p:cBhvr>
                                        <p:cTn id="95" dur="166" decel="50000">
                                          <p:stCondLst>
                                            <p:cond delay="676"/>
                                          </p:stCondLst>
                                        </p:cTn>
                                        <p:tgtEl>
                                          <p:spTgt spid="22548"/>
                                        </p:tgtEl>
                                      </p:cBhvr>
                                      <p:to x="100000" y="100000"/>
                                    </p:animScale>
                                    <p:animScale>
                                      <p:cBhvr>
                                        <p:cTn id="96" dur="26">
                                          <p:stCondLst>
                                            <p:cond delay="1312"/>
                                          </p:stCondLst>
                                        </p:cTn>
                                        <p:tgtEl>
                                          <p:spTgt spid="22548"/>
                                        </p:tgtEl>
                                      </p:cBhvr>
                                      <p:to x="100000" y="80000"/>
                                    </p:animScale>
                                    <p:animScale>
                                      <p:cBhvr>
                                        <p:cTn id="97" dur="166" decel="50000">
                                          <p:stCondLst>
                                            <p:cond delay="1338"/>
                                          </p:stCondLst>
                                        </p:cTn>
                                        <p:tgtEl>
                                          <p:spTgt spid="22548"/>
                                        </p:tgtEl>
                                      </p:cBhvr>
                                      <p:to x="100000" y="100000"/>
                                    </p:animScale>
                                    <p:animScale>
                                      <p:cBhvr>
                                        <p:cTn id="98" dur="26">
                                          <p:stCondLst>
                                            <p:cond delay="1642"/>
                                          </p:stCondLst>
                                        </p:cTn>
                                        <p:tgtEl>
                                          <p:spTgt spid="22548"/>
                                        </p:tgtEl>
                                      </p:cBhvr>
                                      <p:to x="100000" y="90000"/>
                                    </p:animScale>
                                    <p:animScale>
                                      <p:cBhvr>
                                        <p:cTn id="99" dur="166" decel="50000">
                                          <p:stCondLst>
                                            <p:cond delay="1668"/>
                                          </p:stCondLst>
                                        </p:cTn>
                                        <p:tgtEl>
                                          <p:spTgt spid="22548"/>
                                        </p:tgtEl>
                                      </p:cBhvr>
                                      <p:to x="100000" y="100000"/>
                                    </p:animScale>
                                    <p:animScale>
                                      <p:cBhvr>
                                        <p:cTn id="100" dur="26">
                                          <p:stCondLst>
                                            <p:cond delay="1808"/>
                                          </p:stCondLst>
                                        </p:cTn>
                                        <p:tgtEl>
                                          <p:spTgt spid="22548"/>
                                        </p:tgtEl>
                                      </p:cBhvr>
                                      <p:to x="100000" y="95000"/>
                                    </p:animScale>
                                    <p:animScale>
                                      <p:cBhvr>
                                        <p:cTn id="101" dur="166" decel="50000">
                                          <p:stCondLst>
                                            <p:cond delay="1834"/>
                                          </p:stCondLst>
                                        </p:cTn>
                                        <p:tgtEl>
                                          <p:spTgt spid="22548"/>
                                        </p:tgtEl>
                                      </p:cBhvr>
                                      <p:to x="100000" y="100000"/>
                                    </p:animScale>
                                  </p:childTnLst>
                                </p:cTn>
                              </p:par>
                            </p:childTnLst>
                          </p:cTn>
                        </p:par>
                        <p:par>
                          <p:cTn id="102" fill="hold">
                            <p:stCondLst>
                              <p:cond delay="15500"/>
                            </p:stCondLst>
                            <p:childTnLst>
                              <p:par>
                                <p:cTn id="103" presetID="42" presetClass="entr" presetSubtype="0" fill="hold" grpId="0" nodeType="afterEffect">
                                  <p:stCondLst>
                                    <p:cond delay="0"/>
                                  </p:stCondLst>
                                  <p:childTnLst>
                                    <p:set>
                                      <p:cBhvr>
                                        <p:cTn id="104" dur="1" fill="hold">
                                          <p:stCondLst>
                                            <p:cond delay="0"/>
                                          </p:stCondLst>
                                        </p:cTn>
                                        <p:tgtEl>
                                          <p:spTgt spid="22545"/>
                                        </p:tgtEl>
                                        <p:attrNameLst>
                                          <p:attrName>style.visibility</p:attrName>
                                        </p:attrNameLst>
                                      </p:cBhvr>
                                      <p:to>
                                        <p:strVal val="visible"/>
                                      </p:to>
                                    </p:set>
                                    <p:animEffect transition="in" filter="fade">
                                      <p:cBhvr>
                                        <p:cTn id="105" dur="1000"/>
                                        <p:tgtEl>
                                          <p:spTgt spid="22545"/>
                                        </p:tgtEl>
                                      </p:cBhvr>
                                    </p:animEffect>
                                    <p:anim calcmode="lin" valueType="num">
                                      <p:cBhvr>
                                        <p:cTn id="106" dur="1000" fill="hold"/>
                                        <p:tgtEl>
                                          <p:spTgt spid="22545"/>
                                        </p:tgtEl>
                                        <p:attrNameLst>
                                          <p:attrName>ppt_x</p:attrName>
                                        </p:attrNameLst>
                                      </p:cBhvr>
                                      <p:tavLst>
                                        <p:tav tm="0">
                                          <p:val>
                                            <p:strVal val="#ppt_x"/>
                                          </p:val>
                                        </p:tav>
                                        <p:tav tm="100000">
                                          <p:val>
                                            <p:strVal val="#ppt_x"/>
                                          </p:val>
                                        </p:tav>
                                      </p:tavLst>
                                    </p:anim>
                                    <p:anim calcmode="lin" valueType="num">
                                      <p:cBhvr>
                                        <p:cTn id="107" dur="1000" fill="hold"/>
                                        <p:tgtEl>
                                          <p:spTgt spid="22545"/>
                                        </p:tgtEl>
                                        <p:attrNameLst>
                                          <p:attrName>ppt_y</p:attrName>
                                        </p:attrNameLst>
                                      </p:cBhvr>
                                      <p:tavLst>
                                        <p:tav tm="0">
                                          <p:val>
                                            <p:strVal val="#ppt_y+.1"/>
                                          </p:val>
                                        </p:tav>
                                        <p:tav tm="100000">
                                          <p:val>
                                            <p:strVal val="#ppt_y"/>
                                          </p:val>
                                        </p:tav>
                                      </p:tavLst>
                                    </p:anim>
                                  </p:childTnLst>
                                </p:cTn>
                              </p:par>
                            </p:childTnLst>
                          </p:cTn>
                        </p:par>
                        <p:par>
                          <p:cTn id="108" fill="hold">
                            <p:stCondLst>
                              <p:cond delay="16500"/>
                            </p:stCondLst>
                            <p:childTnLst>
                              <p:par>
                                <p:cTn id="109" presetID="26" presetClass="entr" presetSubtype="0" fill="hold" grpId="0" nodeType="afterEffect">
                                  <p:stCondLst>
                                    <p:cond delay="0"/>
                                  </p:stCondLst>
                                  <p:childTnLst>
                                    <p:set>
                                      <p:cBhvr>
                                        <p:cTn id="110" dur="1" fill="hold">
                                          <p:stCondLst>
                                            <p:cond delay="0"/>
                                          </p:stCondLst>
                                        </p:cTn>
                                        <p:tgtEl>
                                          <p:spTgt spid="22550"/>
                                        </p:tgtEl>
                                        <p:attrNameLst>
                                          <p:attrName>style.visibility</p:attrName>
                                        </p:attrNameLst>
                                      </p:cBhvr>
                                      <p:to>
                                        <p:strVal val="visible"/>
                                      </p:to>
                                    </p:set>
                                    <p:animEffect transition="in" filter="wipe(down)">
                                      <p:cBhvr>
                                        <p:cTn id="111" dur="580">
                                          <p:stCondLst>
                                            <p:cond delay="0"/>
                                          </p:stCondLst>
                                        </p:cTn>
                                        <p:tgtEl>
                                          <p:spTgt spid="22550"/>
                                        </p:tgtEl>
                                      </p:cBhvr>
                                    </p:animEffect>
                                    <p:anim calcmode="lin" valueType="num">
                                      <p:cBhvr>
                                        <p:cTn id="112" dur="1822" tmFilter="0,0; 0.14,0.36; 0.43,0.73; 0.71,0.91; 1.0,1.0">
                                          <p:stCondLst>
                                            <p:cond delay="0"/>
                                          </p:stCondLst>
                                        </p:cTn>
                                        <p:tgtEl>
                                          <p:spTgt spid="22550"/>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22550"/>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22550"/>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22550"/>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22550"/>
                                        </p:tgtEl>
                                        <p:attrNameLst>
                                          <p:attrName>ppt_y</p:attrName>
                                        </p:attrNameLst>
                                      </p:cBhvr>
                                      <p:tavLst>
                                        <p:tav tm="0" fmla="#ppt_y-sin(pi*$)/81">
                                          <p:val>
                                            <p:fltVal val="0"/>
                                          </p:val>
                                        </p:tav>
                                        <p:tav tm="100000">
                                          <p:val>
                                            <p:fltVal val="1"/>
                                          </p:val>
                                        </p:tav>
                                      </p:tavLst>
                                    </p:anim>
                                    <p:animScale>
                                      <p:cBhvr>
                                        <p:cTn id="117" dur="26">
                                          <p:stCondLst>
                                            <p:cond delay="650"/>
                                          </p:stCondLst>
                                        </p:cTn>
                                        <p:tgtEl>
                                          <p:spTgt spid="22550"/>
                                        </p:tgtEl>
                                      </p:cBhvr>
                                      <p:to x="100000" y="60000"/>
                                    </p:animScale>
                                    <p:animScale>
                                      <p:cBhvr>
                                        <p:cTn id="118" dur="166" decel="50000">
                                          <p:stCondLst>
                                            <p:cond delay="676"/>
                                          </p:stCondLst>
                                        </p:cTn>
                                        <p:tgtEl>
                                          <p:spTgt spid="22550"/>
                                        </p:tgtEl>
                                      </p:cBhvr>
                                      <p:to x="100000" y="100000"/>
                                    </p:animScale>
                                    <p:animScale>
                                      <p:cBhvr>
                                        <p:cTn id="119" dur="26">
                                          <p:stCondLst>
                                            <p:cond delay="1312"/>
                                          </p:stCondLst>
                                        </p:cTn>
                                        <p:tgtEl>
                                          <p:spTgt spid="22550"/>
                                        </p:tgtEl>
                                      </p:cBhvr>
                                      <p:to x="100000" y="80000"/>
                                    </p:animScale>
                                    <p:animScale>
                                      <p:cBhvr>
                                        <p:cTn id="120" dur="166" decel="50000">
                                          <p:stCondLst>
                                            <p:cond delay="1338"/>
                                          </p:stCondLst>
                                        </p:cTn>
                                        <p:tgtEl>
                                          <p:spTgt spid="22550"/>
                                        </p:tgtEl>
                                      </p:cBhvr>
                                      <p:to x="100000" y="100000"/>
                                    </p:animScale>
                                    <p:animScale>
                                      <p:cBhvr>
                                        <p:cTn id="121" dur="26">
                                          <p:stCondLst>
                                            <p:cond delay="1642"/>
                                          </p:stCondLst>
                                        </p:cTn>
                                        <p:tgtEl>
                                          <p:spTgt spid="22550"/>
                                        </p:tgtEl>
                                      </p:cBhvr>
                                      <p:to x="100000" y="90000"/>
                                    </p:animScale>
                                    <p:animScale>
                                      <p:cBhvr>
                                        <p:cTn id="122" dur="166" decel="50000">
                                          <p:stCondLst>
                                            <p:cond delay="1668"/>
                                          </p:stCondLst>
                                        </p:cTn>
                                        <p:tgtEl>
                                          <p:spTgt spid="22550"/>
                                        </p:tgtEl>
                                      </p:cBhvr>
                                      <p:to x="100000" y="100000"/>
                                    </p:animScale>
                                    <p:animScale>
                                      <p:cBhvr>
                                        <p:cTn id="123" dur="26">
                                          <p:stCondLst>
                                            <p:cond delay="1808"/>
                                          </p:stCondLst>
                                        </p:cTn>
                                        <p:tgtEl>
                                          <p:spTgt spid="22550"/>
                                        </p:tgtEl>
                                      </p:cBhvr>
                                      <p:to x="100000" y="95000"/>
                                    </p:animScale>
                                    <p:animScale>
                                      <p:cBhvr>
                                        <p:cTn id="124" dur="166" decel="50000">
                                          <p:stCondLst>
                                            <p:cond delay="1834"/>
                                          </p:stCondLst>
                                        </p:cTn>
                                        <p:tgtEl>
                                          <p:spTgt spid="22550"/>
                                        </p:tgtEl>
                                      </p:cBhvr>
                                      <p:to x="100000" y="100000"/>
                                    </p:animScale>
                                  </p:childTnLst>
                                </p:cTn>
                              </p:par>
                            </p:childTnLst>
                          </p:cTn>
                        </p:par>
                        <p:par>
                          <p:cTn id="125" fill="hold">
                            <p:stCondLst>
                              <p:cond delay="18500"/>
                            </p:stCondLst>
                            <p:childTnLst>
                              <p:par>
                                <p:cTn id="126" presetID="42" presetClass="entr" presetSubtype="0" fill="hold" grpId="0" nodeType="afterEffect">
                                  <p:stCondLst>
                                    <p:cond delay="0"/>
                                  </p:stCondLst>
                                  <p:childTnLst>
                                    <p:set>
                                      <p:cBhvr>
                                        <p:cTn id="127" dur="1" fill="hold">
                                          <p:stCondLst>
                                            <p:cond delay="0"/>
                                          </p:stCondLst>
                                        </p:cTn>
                                        <p:tgtEl>
                                          <p:spTgt spid="2"/>
                                        </p:tgtEl>
                                        <p:attrNameLst>
                                          <p:attrName>style.visibility</p:attrName>
                                        </p:attrNameLst>
                                      </p:cBhvr>
                                      <p:to>
                                        <p:strVal val="visible"/>
                                      </p:to>
                                    </p:set>
                                    <p:animEffect transition="in" filter="fade">
                                      <p:cBhvr>
                                        <p:cTn id="128" dur="1000"/>
                                        <p:tgtEl>
                                          <p:spTgt spid="2"/>
                                        </p:tgtEl>
                                      </p:cBhvr>
                                    </p:animEffect>
                                    <p:anim calcmode="lin" valueType="num">
                                      <p:cBhvr>
                                        <p:cTn id="129" dur="1000" fill="hold"/>
                                        <p:tgtEl>
                                          <p:spTgt spid="2"/>
                                        </p:tgtEl>
                                        <p:attrNameLst>
                                          <p:attrName>ppt_x</p:attrName>
                                        </p:attrNameLst>
                                      </p:cBhvr>
                                      <p:tavLst>
                                        <p:tav tm="0">
                                          <p:val>
                                            <p:strVal val="#ppt_x"/>
                                          </p:val>
                                        </p:tav>
                                        <p:tav tm="100000">
                                          <p:val>
                                            <p:strVal val="#ppt_x"/>
                                          </p:val>
                                        </p:tav>
                                      </p:tavLst>
                                    </p:anim>
                                    <p:anim calcmode="lin" valueType="num">
                                      <p:cBhvr>
                                        <p:cTn id="130" dur="1000" fill="hold"/>
                                        <p:tgtEl>
                                          <p:spTgt spid="2"/>
                                        </p:tgtEl>
                                        <p:attrNameLst>
                                          <p:attrName>ppt_y</p:attrName>
                                        </p:attrNameLst>
                                      </p:cBhvr>
                                      <p:tavLst>
                                        <p:tav tm="0">
                                          <p:val>
                                            <p:strVal val="#ppt_y+.1"/>
                                          </p:val>
                                        </p:tav>
                                        <p:tav tm="100000">
                                          <p:val>
                                            <p:strVal val="#ppt_y"/>
                                          </p:val>
                                        </p:tav>
                                      </p:tavLst>
                                    </p:anim>
                                  </p:childTnLst>
                                </p:cTn>
                              </p:par>
                            </p:childTnLst>
                          </p:cTn>
                        </p:par>
                        <p:par>
                          <p:cTn id="131" fill="hold">
                            <p:stCondLst>
                              <p:cond delay="19500"/>
                            </p:stCondLst>
                            <p:childTnLst>
                              <p:par>
                                <p:cTn id="132" presetID="26" presetClass="entr" presetSubtype="0" fill="hold" grpId="0" nodeType="afterEffect">
                                  <p:stCondLst>
                                    <p:cond delay="0"/>
                                  </p:stCondLst>
                                  <p:childTnLst>
                                    <p:set>
                                      <p:cBhvr>
                                        <p:cTn id="133" dur="1" fill="hold">
                                          <p:stCondLst>
                                            <p:cond delay="0"/>
                                          </p:stCondLst>
                                        </p:cTn>
                                        <p:tgtEl>
                                          <p:spTgt spid="3"/>
                                        </p:tgtEl>
                                        <p:attrNameLst>
                                          <p:attrName>style.visibility</p:attrName>
                                        </p:attrNameLst>
                                      </p:cBhvr>
                                      <p:to>
                                        <p:strVal val="visible"/>
                                      </p:to>
                                    </p:set>
                                    <p:animEffect transition="in" filter="wipe(down)">
                                      <p:cBhvr>
                                        <p:cTn id="134" dur="580">
                                          <p:stCondLst>
                                            <p:cond delay="0"/>
                                          </p:stCondLst>
                                        </p:cTn>
                                        <p:tgtEl>
                                          <p:spTgt spid="3"/>
                                        </p:tgtEl>
                                      </p:cBhvr>
                                    </p:animEffect>
                                    <p:anim calcmode="lin" valueType="num">
                                      <p:cBhvr>
                                        <p:cTn id="135"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36"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37"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38"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39"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40" dur="26">
                                          <p:stCondLst>
                                            <p:cond delay="650"/>
                                          </p:stCondLst>
                                        </p:cTn>
                                        <p:tgtEl>
                                          <p:spTgt spid="3"/>
                                        </p:tgtEl>
                                      </p:cBhvr>
                                      <p:to x="100000" y="60000"/>
                                    </p:animScale>
                                    <p:animScale>
                                      <p:cBhvr>
                                        <p:cTn id="141" dur="166" decel="50000">
                                          <p:stCondLst>
                                            <p:cond delay="676"/>
                                          </p:stCondLst>
                                        </p:cTn>
                                        <p:tgtEl>
                                          <p:spTgt spid="3"/>
                                        </p:tgtEl>
                                      </p:cBhvr>
                                      <p:to x="100000" y="100000"/>
                                    </p:animScale>
                                    <p:animScale>
                                      <p:cBhvr>
                                        <p:cTn id="142" dur="26">
                                          <p:stCondLst>
                                            <p:cond delay="1312"/>
                                          </p:stCondLst>
                                        </p:cTn>
                                        <p:tgtEl>
                                          <p:spTgt spid="3"/>
                                        </p:tgtEl>
                                      </p:cBhvr>
                                      <p:to x="100000" y="80000"/>
                                    </p:animScale>
                                    <p:animScale>
                                      <p:cBhvr>
                                        <p:cTn id="143" dur="166" decel="50000">
                                          <p:stCondLst>
                                            <p:cond delay="1338"/>
                                          </p:stCondLst>
                                        </p:cTn>
                                        <p:tgtEl>
                                          <p:spTgt spid="3"/>
                                        </p:tgtEl>
                                      </p:cBhvr>
                                      <p:to x="100000" y="100000"/>
                                    </p:animScale>
                                    <p:animScale>
                                      <p:cBhvr>
                                        <p:cTn id="144" dur="26">
                                          <p:stCondLst>
                                            <p:cond delay="1642"/>
                                          </p:stCondLst>
                                        </p:cTn>
                                        <p:tgtEl>
                                          <p:spTgt spid="3"/>
                                        </p:tgtEl>
                                      </p:cBhvr>
                                      <p:to x="100000" y="90000"/>
                                    </p:animScale>
                                    <p:animScale>
                                      <p:cBhvr>
                                        <p:cTn id="145" dur="166" decel="50000">
                                          <p:stCondLst>
                                            <p:cond delay="1668"/>
                                          </p:stCondLst>
                                        </p:cTn>
                                        <p:tgtEl>
                                          <p:spTgt spid="3"/>
                                        </p:tgtEl>
                                      </p:cBhvr>
                                      <p:to x="100000" y="100000"/>
                                    </p:animScale>
                                    <p:animScale>
                                      <p:cBhvr>
                                        <p:cTn id="146" dur="26">
                                          <p:stCondLst>
                                            <p:cond delay="1808"/>
                                          </p:stCondLst>
                                        </p:cTn>
                                        <p:tgtEl>
                                          <p:spTgt spid="3"/>
                                        </p:tgtEl>
                                      </p:cBhvr>
                                      <p:to x="100000" y="95000"/>
                                    </p:animScale>
                                    <p:animScale>
                                      <p:cBhvr>
                                        <p:cTn id="147" dur="166" decel="50000">
                                          <p:stCondLst>
                                            <p:cond delay="1834"/>
                                          </p:stCondLst>
                                        </p:cTn>
                                        <p:tgtEl>
                                          <p:spTgt spid="3"/>
                                        </p:tgtEl>
                                      </p:cBhvr>
                                      <p:to x="100000" y="100000"/>
                                    </p:animScale>
                                  </p:childTnLst>
                                </p:cTn>
                              </p:par>
                            </p:childTnLst>
                          </p:cTn>
                        </p:par>
                        <p:par>
                          <p:cTn id="148" fill="hold">
                            <p:stCondLst>
                              <p:cond delay="21500"/>
                            </p:stCondLst>
                            <p:childTnLst>
                              <p:par>
                                <p:cTn id="149" presetID="42" presetClass="entr" presetSubtype="0" fill="hold" grpId="0" nodeType="afterEffect">
                                  <p:stCondLst>
                                    <p:cond delay="0"/>
                                  </p:stCondLst>
                                  <p:childTnLst>
                                    <p:set>
                                      <p:cBhvr>
                                        <p:cTn id="150" dur="1" fill="hold">
                                          <p:stCondLst>
                                            <p:cond delay="0"/>
                                          </p:stCondLst>
                                        </p:cTn>
                                        <p:tgtEl>
                                          <p:spTgt spid="5"/>
                                        </p:tgtEl>
                                        <p:attrNameLst>
                                          <p:attrName>style.visibility</p:attrName>
                                        </p:attrNameLst>
                                      </p:cBhvr>
                                      <p:to>
                                        <p:strVal val="visible"/>
                                      </p:to>
                                    </p:set>
                                    <p:animEffect transition="in" filter="fade">
                                      <p:cBhvr>
                                        <p:cTn id="151" dur="1000"/>
                                        <p:tgtEl>
                                          <p:spTgt spid="5"/>
                                        </p:tgtEl>
                                      </p:cBhvr>
                                    </p:animEffect>
                                    <p:anim calcmode="lin" valueType="num">
                                      <p:cBhvr>
                                        <p:cTn id="152" dur="1000" fill="hold"/>
                                        <p:tgtEl>
                                          <p:spTgt spid="5"/>
                                        </p:tgtEl>
                                        <p:attrNameLst>
                                          <p:attrName>ppt_x</p:attrName>
                                        </p:attrNameLst>
                                      </p:cBhvr>
                                      <p:tavLst>
                                        <p:tav tm="0">
                                          <p:val>
                                            <p:strVal val="#ppt_x"/>
                                          </p:val>
                                        </p:tav>
                                        <p:tav tm="100000">
                                          <p:val>
                                            <p:strVal val="#ppt_x"/>
                                          </p:val>
                                        </p:tav>
                                      </p:tavLst>
                                    </p:anim>
                                    <p:anim calcmode="lin" valueType="num">
                                      <p:cBhvr>
                                        <p:cTn id="153" dur="1000" fill="hold"/>
                                        <p:tgtEl>
                                          <p:spTgt spid="5"/>
                                        </p:tgtEl>
                                        <p:attrNameLst>
                                          <p:attrName>ppt_y</p:attrName>
                                        </p:attrNameLst>
                                      </p:cBhvr>
                                      <p:tavLst>
                                        <p:tav tm="0">
                                          <p:val>
                                            <p:strVal val="#ppt_y+.1"/>
                                          </p:val>
                                        </p:tav>
                                        <p:tav tm="100000">
                                          <p:val>
                                            <p:strVal val="#ppt_y"/>
                                          </p:val>
                                        </p:tav>
                                      </p:tavLst>
                                    </p:anim>
                                  </p:childTnLst>
                                </p:cTn>
                              </p:par>
                            </p:childTnLst>
                          </p:cTn>
                        </p:par>
                        <p:par>
                          <p:cTn id="154" fill="hold">
                            <p:stCondLst>
                              <p:cond delay="22500"/>
                            </p:stCondLst>
                            <p:childTnLst>
                              <p:par>
                                <p:cTn id="155" presetID="26" presetClass="entr" presetSubtype="0" fill="hold" grpId="0" nodeType="afterEffect">
                                  <p:stCondLst>
                                    <p:cond delay="0"/>
                                  </p:stCondLst>
                                  <p:childTnLst>
                                    <p:set>
                                      <p:cBhvr>
                                        <p:cTn id="156" dur="1" fill="hold">
                                          <p:stCondLst>
                                            <p:cond delay="0"/>
                                          </p:stCondLst>
                                        </p:cTn>
                                        <p:tgtEl>
                                          <p:spTgt spid="6"/>
                                        </p:tgtEl>
                                        <p:attrNameLst>
                                          <p:attrName>style.visibility</p:attrName>
                                        </p:attrNameLst>
                                      </p:cBhvr>
                                      <p:to>
                                        <p:strVal val="visible"/>
                                      </p:to>
                                    </p:set>
                                    <p:animEffect transition="in" filter="wipe(down)">
                                      <p:cBhvr>
                                        <p:cTn id="157" dur="580">
                                          <p:stCondLst>
                                            <p:cond delay="0"/>
                                          </p:stCondLst>
                                        </p:cTn>
                                        <p:tgtEl>
                                          <p:spTgt spid="6"/>
                                        </p:tgtEl>
                                      </p:cBhvr>
                                    </p:animEffect>
                                    <p:anim calcmode="lin" valueType="num">
                                      <p:cBhvr>
                                        <p:cTn id="15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5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6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6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6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63" dur="26">
                                          <p:stCondLst>
                                            <p:cond delay="650"/>
                                          </p:stCondLst>
                                        </p:cTn>
                                        <p:tgtEl>
                                          <p:spTgt spid="6"/>
                                        </p:tgtEl>
                                      </p:cBhvr>
                                      <p:to x="100000" y="60000"/>
                                    </p:animScale>
                                    <p:animScale>
                                      <p:cBhvr>
                                        <p:cTn id="164" dur="166" decel="50000">
                                          <p:stCondLst>
                                            <p:cond delay="676"/>
                                          </p:stCondLst>
                                        </p:cTn>
                                        <p:tgtEl>
                                          <p:spTgt spid="6"/>
                                        </p:tgtEl>
                                      </p:cBhvr>
                                      <p:to x="100000" y="100000"/>
                                    </p:animScale>
                                    <p:animScale>
                                      <p:cBhvr>
                                        <p:cTn id="165" dur="26">
                                          <p:stCondLst>
                                            <p:cond delay="1312"/>
                                          </p:stCondLst>
                                        </p:cTn>
                                        <p:tgtEl>
                                          <p:spTgt spid="6"/>
                                        </p:tgtEl>
                                      </p:cBhvr>
                                      <p:to x="100000" y="80000"/>
                                    </p:animScale>
                                    <p:animScale>
                                      <p:cBhvr>
                                        <p:cTn id="166" dur="166" decel="50000">
                                          <p:stCondLst>
                                            <p:cond delay="1338"/>
                                          </p:stCondLst>
                                        </p:cTn>
                                        <p:tgtEl>
                                          <p:spTgt spid="6"/>
                                        </p:tgtEl>
                                      </p:cBhvr>
                                      <p:to x="100000" y="100000"/>
                                    </p:animScale>
                                    <p:animScale>
                                      <p:cBhvr>
                                        <p:cTn id="167" dur="26">
                                          <p:stCondLst>
                                            <p:cond delay="1642"/>
                                          </p:stCondLst>
                                        </p:cTn>
                                        <p:tgtEl>
                                          <p:spTgt spid="6"/>
                                        </p:tgtEl>
                                      </p:cBhvr>
                                      <p:to x="100000" y="90000"/>
                                    </p:animScale>
                                    <p:animScale>
                                      <p:cBhvr>
                                        <p:cTn id="168" dur="166" decel="50000">
                                          <p:stCondLst>
                                            <p:cond delay="1668"/>
                                          </p:stCondLst>
                                        </p:cTn>
                                        <p:tgtEl>
                                          <p:spTgt spid="6"/>
                                        </p:tgtEl>
                                      </p:cBhvr>
                                      <p:to x="100000" y="100000"/>
                                    </p:animScale>
                                    <p:animScale>
                                      <p:cBhvr>
                                        <p:cTn id="169" dur="26">
                                          <p:stCondLst>
                                            <p:cond delay="1808"/>
                                          </p:stCondLst>
                                        </p:cTn>
                                        <p:tgtEl>
                                          <p:spTgt spid="6"/>
                                        </p:tgtEl>
                                      </p:cBhvr>
                                      <p:to x="100000" y="95000"/>
                                    </p:animScale>
                                    <p:animScale>
                                      <p:cBhvr>
                                        <p:cTn id="17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P spid="22539" grpId="0" bldLvl="0" animBg="1"/>
      <p:bldP spid="22540" grpId="0" bldLvl="0" animBg="1"/>
      <p:bldP spid="22541" grpId="0" bldLvl="0" animBg="1"/>
      <p:bldP spid="22542" grpId="0" bldLvl="0" animBg="1"/>
      <p:bldP spid="22543" grpId="0" bldLvl="0" animBg="1"/>
      <p:bldP spid="22544" grpId="0" bldLvl="0" animBg="1"/>
      <p:bldP spid="22545" grpId="0" bldLvl="0" animBg="1"/>
      <p:bldP spid="22547" grpId="0"/>
      <p:bldP spid="22548" grpId="0"/>
      <p:bldP spid="22550" grpId="0"/>
      <p:bldP spid="2" grpId="0" bldLvl="0" animBg="1"/>
      <p:bldP spid="3" grpId="0"/>
      <p:bldP spid="5" grpId="0" bldLvl="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67"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顺序图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1268" name="组合 1"/>
          <p:cNvGrpSpPr/>
          <p:nvPr/>
        </p:nvGrpSpPr>
        <p:grpSpPr>
          <a:xfrm>
            <a:off x="222250" y="328613"/>
            <a:ext cx="654050" cy="573087"/>
            <a:chOff x="0" y="0"/>
            <a:chExt cx="3252297" cy="2844316"/>
          </a:xfrm>
        </p:grpSpPr>
        <p:sp>
          <p:nvSpPr>
            <p:cNvPr id="13317"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3318"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271" name="泪滴形 6"/>
          <p:cNvSpPr/>
          <p:nvPr/>
        </p:nvSpPr>
        <p:spPr>
          <a:xfrm>
            <a:off x="6096000" y="18827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2" name="泪滴形 7"/>
          <p:cNvSpPr/>
          <p:nvPr/>
        </p:nvSpPr>
        <p:spPr>
          <a:xfrm rot="10800000">
            <a:off x="4165600" y="38131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4" name="泪滴形 9"/>
          <p:cNvSpPr/>
          <p:nvPr/>
        </p:nvSpPr>
        <p:spPr>
          <a:xfrm rot="-10800000" flipV="1">
            <a:off x="4160838" y="1882775"/>
            <a:ext cx="1939925" cy="1930400"/>
          </a:xfrm>
          <a:custGeom>
            <a:avLst/>
            <a:gdLst/>
            <a:ahLst/>
            <a:cxnLst>
              <a:cxn ang="0">
                <a:pos x="0" y="965200"/>
              </a:cxn>
              <a:cxn ang="0">
                <a:pos x="969645" y="0"/>
              </a:cxn>
              <a:cxn ang="0">
                <a:pos x="1939289" y="0"/>
              </a:cxn>
              <a:cxn ang="0">
                <a:pos x="1939289" y="965200"/>
              </a:cxn>
              <a:cxn ang="0">
                <a:pos x="969644" y="1930400"/>
              </a:cxn>
              <a:cxn ang="0">
                <a:pos x="-1" y="965200"/>
              </a:cxn>
              <a:cxn ang="0">
                <a:pos x="0" y="965200"/>
              </a:cxn>
            </a:cxnLst>
            <a:rect l="0" t="0" r="0" b="0"/>
            <a:pathLst>
              <a:path w="1940561" h="1930400">
                <a:moveTo>
                  <a:pt x="0" y="965200"/>
                </a:moveTo>
                <a:cubicBezTo>
                  <a:pt x="0" y="432135"/>
                  <a:pt x="434410" y="0"/>
                  <a:pt x="970281" y="0"/>
                </a:cubicBezTo>
                <a:lnTo>
                  <a:pt x="1940561" y="0"/>
                </a:lnTo>
                <a:lnTo>
                  <a:pt x="1940561" y="965200"/>
                </a:lnTo>
                <a:cubicBezTo>
                  <a:pt x="1940561" y="1498265"/>
                  <a:pt x="1506151" y="1930400"/>
                  <a:pt x="970280" y="1930400"/>
                </a:cubicBezTo>
                <a:cubicBezTo>
                  <a:pt x="434409" y="1930400"/>
                  <a:pt x="-1" y="1498265"/>
                  <a:pt x="-1" y="965200"/>
                </a:cubicBezTo>
                <a:lnTo>
                  <a:pt x="0" y="965200"/>
                </a:lnTo>
                <a:close/>
              </a:path>
            </a:pathLst>
          </a:custGeom>
          <a:solidFill>
            <a:schemeClr val="bg1">
              <a:alpha val="79999"/>
            </a:schemeClr>
          </a:solidFill>
          <a:ln w="9525">
            <a:noFill/>
          </a:ln>
        </p:spPr>
        <p:txBody>
          <a:bodyPr/>
          <a:lstStyle/>
          <a:p>
            <a:pPr algn="ctr"/>
            <a:endParaRPr lang="zh-CN" altLang="en-US"/>
          </a:p>
        </p:txBody>
      </p:sp>
      <p:sp>
        <p:nvSpPr>
          <p:cNvPr id="7" name="TextBox 5"/>
          <p:cNvSpPr txBox="1"/>
          <p:nvPr/>
        </p:nvSpPr>
        <p:spPr>
          <a:xfrm>
            <a:off x="1205230" y="2061845"/>
            <a:ext cx="2819400" cy="798830"/>
          </a:xfrm>
          <a:prstGeom prst="rect">
            <a:avLst/>
          </a:prstGeom>
          <a:noFill/>
        </p:spPr>
        <p:txBody>
          <a:bodyPr wrap="square" rtlCol="0">
            <a:spAutoFit/>
          </a:bodyPr>
          <a:lstStyle/>
          <a:p>
            <a:pPr marL="0" indent="0">
              <a:lnSpc>
                <a:spcPct val="115000"/>
              </a:lnSpc>
              <a:buFont typeface="Wingdings" panose="05000000000000000000" pitchFamily="2" charset="2"/>
              <a:buNone/>
            </a:pPr>
            <a:r>
              <a:rPr kumimoji="1" lang="zh-CN" altLang="en-US" sz="2000" dirty="0">
                <a:solidFill>
                  <a:schemeClr val="bg1"/>
                </a:solidFill>
                <a:latin typeface="微软雅黑" panose="020B0503020204020204" pitchFamily="34" charset="-122"/>
                <a:ea typeface="微软雅黑" panose="020B0503020204020204" pitchFamily="34" charset="-122"/>
                <a:sym typeface="+mn-ea"/>
              </a:rPr>
              <a:t>与系统、子系统或类发生交互的外部用户</a:t>
            </a:r>
            <a:r>
              <a:rPr kumimoji="1" lang="en-US" altLang="zh-CN" sz="2000" dirty="0">
                <a:solidFill>
                  <a:schemeClr val="bg1"/>
                </a:solidFill>
                <a:latin typeface="微软雅黑" panose="020B0503020204020204" pitchFamily="34" charset="-122"/>
                <a:ea typeface="微软雅黑" panose="020B0503020204020204" pitchFamily="34" charset="-122"/>
                <a:sym typeface="+mn-ea"/>
              </a:rPr>
              <a:t>[1]</a:t>
            </a:r>
            <a:endParaRPr kumimoji="1" lang="en-US" altLang="zh-CN" sz="2000" spc="300" dirty="0">
              <a:solidFill>
                <a:schemeClr val="bg1"/>
              </a:solidFill>
              <a:latin typeface="微软雅黑" panose="020B0503020204020204" pitchFamily="34" charset="-122"/>
              <a:ea typeface="微软雅黑" panose="020B0503020204020204" pitchFamily="34" charset="-122"/>
              <a:cs typeface="Open Sans" panose="020B0606030504020204" pitchFamily="34" charset="0"/>
              <a:sym typeface="+mn-ea"/>
            </a:endParaRPr>
          </a:p>
        </p:txBody>
      </p:sp>
      <p:sp>
        <p:nvSpPr>
          <p:cNvPr id="17" name="TextBox 6"/>
          <p:cNvSpPr txBox="1"/>
          <p:nvPr/>
        </p:nvSpPr>
        <p:spPr>
          <a:xfrm>
            <a:off x="8412480" y="1555115"/>
            <a:ext cx="3590925" cy="2317750"/>
          </a:xfrm>
          <a:prstGeom prst="rect">
            <a:avLst/>
          </a:prstGeom>
          <a:noFill/>
        </p:spPr>
        <p:txBody>
          <a:bodyPr wrap="square" rtlCol="0">
            <a:spAutoFit/>
          </a:bodyPr>
          <a:lstStyle/>
          <a:p>
            <a:pPr marL="0" indent="0">
              <a:lnSpc>
                <a:spcPct val="115000"/>
              </a:lnSpc>
              <a:buFont typeface="Wingdings" panose="05000000000000000000" pitchFamily="2" charset="2"/>
              <a:buNone/>
            </a:pPr>
            <a:r>
              <a:rPr kumimoji="1" lang="zh-CN" altLang="en-US" dirty="0">
                <a:solidFill>
                  <a:schemeClr val="bg1"/>
                </a:solidFill>
                <a:latin typeface="微软雅黑" panose="020B0503020204020204" pitchFamily="34" charset="-122"/>
                <a:ea typeface="微软雅黑" panose="020B0503020204020204" pitchFamily="34" charset="-122"/>
                <a:sym typeface="+mn-ea"/>
              </a:rPr>
              <a:t>顺序图中的对象和类图中的定义是一致的。对象有三种命名的方式，第一种方式包括对象名和它所属的类名，中间用冒号隔开。第二种只显示对象名不显示类名。第三种方式只显示类名不显示对象名</a:t>
            </a:r>
            <a:r>
              <a:rPr kumimoji="1" lang="en-US" altLang="zh-CN" dirty="0">
                <a:solidFill>
                  <a:schemeClr val="bg1"/>
                </a:solidFill>
                <a:latin typeface="微软雅黑" panose="020B0503020204020204" pitchFamily="34" charset="-122"/>
                <a:ea typeface="微软雅黑" panose="020B0503020204020204" pitchFamily="34" charset="-122"/>
                <a:sym typeface="+mn-ea"/>
              </a:rPr>
              <a:t>[1]</a:t>
            </a:r>
            <a:endParaRPr kumimoji="1" lang="en-US" altLang="zh-CN" spc="300" dirty="0">
              <a:solidFill>
                <a:schemeClr val="bg1"/>
              </a:solidFill>
              <a:latin typeface="微软雅黑" panose="020B0503020204020204" pitchFamily="34" charset="-122"/>
              <a:ea typeface="微软雅黑" panose="020B0503020204020204" pitchFamily="34" charset="-122"/>
              <a:cs typeface="Open Sans" panose="020B0606030504020204" pitchFamily="34" charset="0"/>
              <a:sym typeface="+mn-ea"/>
            </a:endParaRPr>
          </a:p>
        </p:txBody>
      </p:sp>
      <p:sp>
        <p:nvSpPr>
          <p:cNvPr id="18" name="TextBox 7"/>
          <p:cNvSpPr txBox="1"/>
          <p:nvPr/>
        </p:nvSpPr>
        <p:spPr>
          <a:xfrm>
            <a:off x="531495" y="3989705"/>
            <a:ext cx="3582035" cy="2030095"/>
          </a:xfrm>
          <a:prstGeom prst="rect">
            <a:avLst/>
          </a:prstGeom>
          <a:noFill/>
        </p:spPr>
        <p:txBody>
          <a:bodyPr wrap="square" rtlCol="0">
            <a:spAutoFit/>
          </a:bodyPr>
          <a:lstStyle/>
          <a:p>
            <a:r>
              <a:rPr kumimoji="1" lang="zh-CN" altLang="en-US" dirty="0">
                <a:solidFill>
                  <a:schemeClr val="bg1"/>
                </a:solidFill>
                <a:latin typeface="微软雅黑" panose="020B0503020204020204" pitchFamily="34" charset="-122"/>
                <a:ea typeface="微软雅黑" panose="020B0503020204020204" pitchFamily="34" charset="-122"/>
                <a:sym typeface="+mn-ea"/>
              </a:rPr>
              <a:t>生命线所有的时间取决于交互持续的时间，每个对象的底部都带有生命线，对象与生命线结合在一起被称为对象的生命线。生命线在顺序图中表示为从对象图标底部中心位置向下延伸的一条虚线</a:t>
            </a:r>
            <a:r>
              <a:rPr kumimoji="1" lang="en-US" altLang="zh-CN" dirty="0">
                <a:solidFill>
                  <a:schemeClr val="bg1"/>
                </a:solidFill>
                <a:latin typeface="微软雅黑" panose="020B0503020204020204" pitchFamily="34" charset="-122"/>
                <a:ea typeface="微软雅黑" panose="020B0503020204020204" pitchFamily="34" charset="-122"/>
                <a:sym typeface="+mn-ea"/>
              </a:rPr>
              <a:t>[1]</a:t>
            </a:r>
            <a:endParaRPr kumimoji="1" lang="en-US" altLang="zh-CN" spc="300" dirty="0">
              <a:solidFill>
                <a:schemeClr val="bg1"/>
              </a:solidFill>
              <a:latin typeface="微软雅黑" panose="020B0503020204020204" pitchFamily="34" charset="-122"/>
              <a:ea typeface="微软雅黑" panose="020B0503020204020204" pitchFamily="34" charset="-122"/>
              <a:cs typeface="Open Sans" panose="020B0606030504020204" pitchFamily="34" charset="0"/>
              <a:sym typeface="+mn-ea"/>
            </a:endParaRPr>
          </a:p>
        </p:txBody>
      </p:sp>
      <p:sp>
        <p:nvSpPr>
          <p:cNvPr id="2" name="文本框 1"/>
          <p:cNvSpPr txBox="1"/>
          <p:nvPr/>
        </p:nvSpPr>
        <p:spPr>
          <a:xfrm>
            <a:off x="4579620" y="2475865"/>
            <a:ext cx="1102360" cy="521970"/>
          </a:xfrm>
          <a:prstGeom prst="rect">
            <a:avLst/>
          </a:prstGeom>
          <a:noFill/>
        </p:spPr>
        <p:txBody>
          <a:bodyPr wrap="square" rtlCol="0">
            <a:spAutoFit/>
          </a:bodyPr>
          <a:p>
            <a:r>
              <a:rPr lang="zh-CN" altLang="en-US" sz="2800" b="1">
                <a:latin typeface="微软雅黑" panose="020B0503020204020204" pitchFamily="34" charset="-122"/>
                <a:ea typeface="微软雅黑" panose="020B0503020204020204" pitchFamily="34" charset="-122"/>
              </a:rPr>
              <a:t>角色</a:t>
            </a:r>
            <a:endParaRPr lang="zh-CN" altLang="en-US" sz="2800" b="1">
              <a:latin typeface="微软雅黑" panose="020B0503020204020204" pitchFamily="34" charset="-122"/>
              <a:ea typeface="微软雅黑" panose="020B0503020204020204" pitchFamily="34" charset="-122"/>
            </a:endParaRPr>
          </a:p>
        </p:txBody>
      </p:sp>
      <p:sp>
        <p:nvSpPr>
          <p:cNvPr id="3" name="文本框 2"/>
          <p:cNvSpPr txBox="1"/>
          <p:nvPr/>
        </p:nvSpPr>
        <p:spPr>
          <a:xfrm>
            <a:off x="6638925" y="2475865"/>
            <a:ext cx="1167765" cy="521970"/>
          </a:xfrm>
          <a:prstGeom prst="rect">
            <a:avLst/>
          </a:prstGeom>
          <a:noFill/>
        </p:spPr>
        <p:txBody>
          <a:bodyPr wrap="square" rtlCol="0">
            <a:spAutoFit/>
          </a:bodyPr>
          <a:p>
            <a:r>
              <a:rPr lang="zh-CN" altLang="en-US" sz="2800" b="1">
                <a:latin typeface="微软雅黑" panose="020B0503020204020204" pitchFamily="34" charset="-122"/>
                <a:ea typeface="微软雅黑" panose="020B0503020204020204" pitchFamily="34" charset="-122"/>
              </a:rPr>
              <a:t>对象</a:t>
            </a:r>
            <a:endParaRPr lang="zh-CN" altLang="en-US" sz="2800" b="1">
              <a:latin typeface="微软雅黑" panose="020B0503020204020204" pitchFamily="34" charset="-122"/>
              <a:ea typeface="微软雅黑" panose="020B0503020204020204" pitchFamily="34" charset="-122"/>
            </a:endParaRPr>
          </a:p>
        </p:txBody>
      </p:sp>
      <p:sp>
        <p:nvSpPr>
          <p:cNvPr id="4" name="文本框 3"/>
          <p:cNvSpPr txBox="1"/>
          <p:nvPr/>
        </p:nvSpPr>
        <p:spPr>
          <a:xfrm>
            <a:off x="4429125" y="4605655"/>
            <a:ext cx="1402715" cy="521970"/>
          </a:xfrm>
          <a:prstGeom prst="rect">
            <a:avLst/>
          </a:prstGeom>
          <a:noFill/>
        </p:spPr>
        <p:txBody>
          <a:bodyPr wrap="square" rtlCol="0">
            <a:spAutoFit/>
          </a:bodyPr>
          <a:p>
            <a:r>
              <a:rPr lang="zh-CN" altLang="en-US" sz="2800" b="1">
                <a:latin typeface="微软雅黑" panose="020B0503020204020204" pitchFamily="34" charset="-122"/>
                <a:ea typeface="微软雅黑" panose="020B0503020204020204" pitchFamily="34" charset="-122"/>
              </a:rPr>
              <a:t>生命线</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1000" fill="hold"/>
                                        <p:tgtEl>
                                          <p:spTgt spid="11266"/>
                                        </p:tgtEl>
                                        <p:attrNameLst>
                                          <p:attrName>ppt_w</p:attrName>
                                        </p:attrNameLst>
                                      </p:cBhvr>
                                      <p:tavLst>
                                        <p:tav tm="0">
                                          <p:val>
                                            <p:fltVal val="0"/>
                                          </p:val>
                                        </p:tav>
                                        <p:tav tm="100000">
                                          <p:val>
                                            <p:strVal val="#ppt_w"/>
                                          </p:val>
                                        </p:tav>
                                      </p:tavLst>
                                    </p:anim>
                                    <p:anim calcmode="lin" valueType="num">
                                      <p:cBhvr>
                                        <p:cTn id="12" dur="1000" fill="hold"/>
                                        <p:tgtEl>
                                          <p:spTgt spid="11266"/>
                                        </p:tgtEl>
                                        <p:attrNameLst>
                                          <p:attrName>ppt_h</p:attrName>
                                        </p:attrNameLst>
                                      </p:cBhvr>
                                      <p:tavLst>
                                        <p:tav tm="0">
                                          <p:val>
                                            <p:fltVal val="0"/>
                                          </p:val>
                                        </p:tav>
                                        <p:tav tm="100000">
                                          <p:val>
                                            <p:strVal val="#ppt_h"/>
                                          </p:val>
                                        </p:tav>
                                      </p:tavLst>
                                    </p:anim>
                                    <p:animEffect transition="in" filter="fade">
                                      <p:cBhvr>
                                        <p:cTn id="13" dur="1000"/>
                                        <p:tgtEl>
                                          <p:spTgt spid="1126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1267"/>
                                        </p:tgtEl>
                                        <p:attrNameLst>
                                          <p:attrName>style.visibility</p:attrName>
                                        </p:attrNameLst>
                                      </p:cBhvr>
                                      <p:to>
                                        <p:strVal val="visible"/>
                                      </p:to>
                                    </p:set>
                                    <p:anim calcmode="lin" valueType="num">
                                      <p:cBhvr>
                                        <p:cTn id="16" dur="500" decel="50000" fill="hold">
                                          <p:stCondLst>
                                            <p:cond delay="0"/>
                                          </p:stCondLst>
                                        </p:cTn>
                                        <p:tgtEl>
                                          <p:spTgt spid="1126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126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1267"/>
                                        </p:tgtEl>
                                        <p:attrNameLst>
                                          <p:attrName>ppt_w</p:attrName>
                                        </p:attrNameLst>
                                      </p:cBhvr>
                                      <p:tavLst>
                                        <p:tav tm="0">
                                          <p:val>
                                            <p:strVal val="#ppt_w*.05"/>
                                          </p:val>
                                        </p:tav>
                                        <p:tav tm="100000">
                                          <p:val>
                                            <p:strVal val="#ppt_w"/>
                                          </p:val>
                                        </p:tav>
                                      </p:tavLst>
                                    </p:anim>
                                    <p:anim calcmode="lin" valueType="num">
                                      <p:cBhvr>
                                        <p:cTn id="19" dur="1000" fill="hold"/>
                                        <p:tgtEl>
                                          <p:spTgt spid="1126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126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126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126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1267"/>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11274"/>
                                        </p:tgtEl>
                                        <p:attrNameLst>
                                          <p:attrName>style.visibility</p:attrName>
                                        </p:attrNameLst>
                                      </p:cBhvr>
                                      <p:to>
                                        <p:strVal val="visible"/>
                                      </p:to>
                                    </p:set>
                                    <p:animEffect transition="in" filter="circle(in)">
                                      <p:cBhvr>
                                        <p:cTn id="27" dur="2000"/>
                                        <p:tgtEl>
                                          <p:spTgt spid="11274"/>
                                        </p:tgtEl>
                                      </p:cBhvr>
                                    </p:animEffect>
                                  </p:childTnLst>
                                </p:cTn>
                              </p:par>
                              <p:par>
                                <p:cTn id="28" presetID="6" presetClass="entr" presetSubtype="16" fill="hold" nodeType="withEffect">
                                  <p:stCondLst>
                                    <p:cond delay="0"/>
                                  </p:stCondLst>
                                  <p:childTnLst>
                                    <p:set>
                                      <p:cBhvr>
                                        <p:cTn id="29" dur="1" fill="hold">
                                          <p:stCondLst>
                                            <p:cond delay="0"/>
                                          </p:stCondLst>
                                        </p:cTn>
                                        <p:tgtEl>
                                          <p:spTgt spid="11271"/>
                                        </p:tgtEl>
                                        <p:attrNameLst>
                                          <p:attrName>style.visibility</p:attrName>
                                        </p:attrNameLst>
                                      </p:cBhvr>
                                      <p:to>
                                        <p:strVal val="visible"/>
                                      </p:to>
                                    </p:set>
                                    <p:animEffect transition="in" filter="circle(in)">
                                      <p:cBhvr>
                                        <p:cTn id="30" dur="2000"/>
                                        <p:tgtEl>
                                          <p:spTgt spid="11271"/>
                                        </p:tgtEl>
                                      </p:cBhvr>
                                    </p:animEffect>
                                  </p:childTnLst>
                                </p:cTn>
                              </p:par>
                              <p:par>
                                <p:cTn id="31" presetID="6" presetClass="entr" presetSubtype="16" fill="hold" nodeType="withEffect">
                                  <p:stCondLst>
                                    <p:cond delay="0"/>
                                  </p:stCondLst>
                                  <p:childTnLst>
                                    <p:set>
                                      <p:cBhvr>
                                        <p:cTn id="32" dur="1" fill="hold">
                                          <p:stCondLst>
                                            <p:cond delay="0"/>
                                          </p:stCondLst>
                                        </p:cTn>
                                        <p:tgtEl>
                                          <p:spTgt spid="11272"/>
                                        </p:tgtEl>
                                        <p:attrNameLst>
                                          <p:attrName>style.visibility</p:attrName>
                                        </p:attrNameLst>
                                      </p:cBhvr>
                                      <p:to>
                                        <p:strVal val="visible"/>
                                      </p:to>
                                    </p:set>
                                    <p:animEffect transition="in" filter="circle(in)">
                                      <p:cBhvr>
                                        <p:cTn id="33" dur="20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p:bldP spid="1126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67"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顺序图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1268" name="组合 1"/>
          <p:cNvGrpSpPr/>
          <p:nvPr/>
        </p:nvGrpSpPr>
        <p:grpSpPr>
          <a:xfrm>
            <a:off x="222250" y="328613"/>
            <a:ext cx="654050" cy="573087"/>
            <a:chOff x="0" y="0"/>
            <a:chExt cx="3252297" cy="2844316"/>
          </a:xfrm>
        </p:grpSpPr>
        <p:sp>
          <p:nvSpPr>
            <p:cNvPr id="13317"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3318"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271" name="泪滴形 6"/>
          <p:cNvSpPr/>
          <p:nvPr/>
        </p:nvSpPr>
        <p:spPr>
          <a:xfrm>
            <a:off x="6024245" y="231330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4" name="泪滴形 9"/>
          <p:cNvSpPr/>
          <p:nvPr/>
        </p:nvSpPr>
        <p:spPr>
          <a:xfrm rot="-10800000" flipV="1">
            <a:off x="4089083" y="2313305"/>
            <a:ext cx="1939925" cy="1930400"/>
          </a:xfrm>
          <a:custGeom>
            <a:avLst/>
            <a:gdLst/>
            <a:ahLst/>
            <a:cxnLst>
              <a:cxn ang="0">
                <a:pos x="0" y="965200"/>
              </a:cxn>
              <a:cxn ang="0">
                <a:pos x="969645" y="0"/>
              </a:cxn>
              <a:cxn ang="0">
                <a:pos x="1939289" y="0"/>
              </a:cxn>
              <a:cxn ang="0">
                <a:pos x="1939289" y="965200"/>
              </a:cxn>
              <a:cxn ang="0">
                <a:pos x="969644" y="1930400"/>
              </a:cxn>
              <a:cxn ang="0">
                <a:pos x="-1" y="965200"/>
              </a:cxn>
              <a:cxn ang="0">
                <a:pos x="0" y="965200"/>
              </a:cxn>
            </a:cxnLst>
            <a:rect l="0" t="0" r="0" b="0"/>
            <a:pathLst>
              <a:path w="1940561" h="1930400">
                <a:moveTo>
                  <a:pt x="0" y="965200"/>
                </a:moveTo>
                <a:cubicBezTo>
                  <a:pt x="0" y="432135"/>
                  <a:pt x="434410" y="0"/>
                  <a:pt x="970281" y="0"/>
                </a:cubicBezTo>
                <a:lnTo>
                  <a:pt x="1940561" y="0"/>
                </a:lnTo>
                <a:lnTo>
                  <a:pt x="1940561" y="965200"/>
                </a:lnTo>
                <a:cubicBezTo>
                  <a:pt x="1940561" y="1498265"/>
                  <a:pt x="1506151" y="1930400"/>
                  <a:pt x="970280" y="1930400"/>
                </a:cubicBezTo>
                <a:cubicBezTo>
                  <a:pt x="434409" y="1930400"/>
                  <a:pt x="-1" y="1498265"/>
                  <a:pt x="-1" y="965200"/>
                </a:cubicBezTo>
                <a:lnTo>
                  <a:pt x="0" y="965200"/>
                </a:lnTo>
                <a:close/>
              </a:path>
            </a:pathLst>
          </a:custGeom>
          <a:solidFill>
            <a:schemeClr val="bg1">
              <a:alpha val="79999"/>
            </a:schemeClr>
          </a:solidFill>
          <a:ln w="9525">
            <a:noFill/>
          </a:ln>
        </p:spPr>
        <p:txBody>
          <a:bodyPr/>
          <a:lstStyle/>
          <a:p>
            <a:pPr algn="ctr"/>
            <a:endParaRPr lang="zh-CN" altLang="en-US"/>
          </a:p>
        </p:txBody>
      </p:sp>
      <p:sp>
        <p:nvSpPr>
          <p:cNvPr id="7" name="TextBox 5"/>
          <p:cNvSpPr txBox="1"/>
          <p:nvPr/>
        </p:nvSpPr>
        <p:spPr>
          <a:xfrm>
            <a:off x="1133475" y="1954530"/>
            <a:ext cx="2819400" cy="2568575"/>
          </a:xfrm>
          <a:prstGeom prst="rect">
            <a:avLst/>
          </a:prstGeom>
          <a:noFill/>
        </p:spPr>
        <p:txBody>
          <a:bodyPr wrap="square" rtlCol="0">
            <a:spAutoFit/>
          </a:bodyPr>
          <a:lstStyle/>
          <a:p>
            <a:pPr marL="0" indent="0">
              <a:lnSpc>
                <a:spcPct val="115000"/>
              </a:lnSpc>
              <a:buFont typeface="Wingdings" panose="05000000000000000000" pitchFamily="2" charset="2"/>
              <a:buNone/>
            </a:pPr>
            <a:r>
              <a:rPr lang="zh-CN" altLang="en-US"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代表对象执行一项操作的时期，顺序图中表示时间段的符号，对象将执行的响应操作。在</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UML</a:t>
            </a:r>
            <a:r>
              <a:rPr lang="zh-CN" altLang="en-US"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中，用小矩形表示，激活矩形的长度表示出激活的持续时间。</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[1]</a:t>
            </a:r>
            <a:endParaRPr lang="en-US" altLang="zh-CN" sz="2000" spc="3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7" name="TextBox 6"/>
          <p:cNvSpPr txBox="1"/>
          <p:nvPr/>
        </p:nvSpPr>
        <p:spPr>
          <a:xfrm>
            <a:off x="8340725" y="1698625"/>
            <a:ext cx="3590925" cy="3589655"/>
          </a:xfrm>
          <a:prstGeom prst="rect">
            <a:avLst/>
          </a:prstGeom>
          <a:noFill/>
        </p:spPr>
        <p:txBody>
          <a:bodyPr wrap="square" rtlCol="0">
            <a:spAutoFit/>
          </a:bodyPr>
          <a:lstStyle/>
          <a:p>
            <a:pPr marL="0" indent="0">
              <a:lnSpc>
                <a:spcPct val="115000"/>
              </a:lnSpc>
              <a:buFont typeface="Wingdings" panose="05000000000000000000" pitchFamily="2" charset="2"/>
              <a:buNone/>
            </a:pP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是对象之间的某种形式的通信，可以激发某个操作、唤起信号导致目标对象的创建或撤销，对象还可以发送消息给自己。消息类型分为同步消息（接收双方都准备好，</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中带有实心的箭头），异步消息（发送者不管接收着状态，</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中用一个两条线箭头的实现表示），返回消息（从过程调用返回，</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中用开放箭头的虚线表示）</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lang="en-US" altLang="zh-CN" spc="3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4420235" y="2906395"/>
            <a:ext cx="1278890" cy="521970"/>
          </a:xfrm>
          <a:prstGeom prst="rect">
            <a:avLst/>
          </a:prstGeom>
          <a:noFill/>
        </p:spPr>
        <p:txBody>
          <a:bodyPr wrap="square" rtlCol="0">
            <a:spAutoFit/>
          </a:bodyPr>
          <a:p>
            <a:r>
              <a:rPr lang="zh-CN" altLang="en-US" sz="2800" b="1">
                <a:latin typeface="微软雅黑" panose="020B0503020204020204" pitchFamily="34" charset="-122"/>
                <a:ea typeface="微软雅黑" panose="020B0503020204020204" pitchFamily="34" charset="-122"/>
              </a:rPr>
              <a:t>激活期</a:t>
            </a:r>
            <a:endParaRPr lang="zh-CN" altLang="en-US" sz="2800" b="1">
              <a:latin typeface="微软雅黑" panose="020B0503020204020204" pitchFamily="34" charset="-122"/>
              <a:ea typeface="微软雅黑" panose="020B0503020204020204" pitchFamily="34" charset="-122"/>
            </a:endParaRPr>
          </a:p>
        </p:txBody>
      </p:sp>
      <p:sp>
        <p:nvSpPr>
          <p:cNvPr id="3" name="文本框 2"/>
          <p:cNvSpPr txBox="1"/>
          <p:nvPr/>
        </p:nvSpPr>
        <p:spPr>
          <a:xfrm>
            <a:off x="6567170" y="2906395"/>
            <a:ext cx="1167765" cy="521970"/>
          </a:xfrm>
          <a:prstGeom prst="rect">
            <a:avLst/>
          </a:prstGeom>
          <a:noFill/>
        </p:spPr>
        <p:txBody>
          <a:bodyPr wrap="square" rtlCol="0">
            <a:spAutoFit/>
          </a:bodyPr>
          <a:p>
            <a:r>
              <a:rPr lang="zh-CN" altLang="en-US" sz="2800" b="1">
                <a:latin typeface="微软雅黑" panose="020B0503020204020204" pitchFamily="34" charset="-122"/>
                <a:ea typeface="微软雅黑" panose="020B0503020204020204" pitchFamily="34" charset="-122"/>
              </a:rPr>
              <a:t>消息</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1000" fill="hold"/>
                                        <p:tgtEl>
                                          <p:spTgt spid="11266"/>
                                        </p:tgtEl>
                                        <p:attrNameLst>
                                          <p:attrName>ppt_w</p:attrName>
                                        </p:attrNameLst>
                                      </p:cBhvr>
                                      <p:tavLst>
                                        <p:tav tm="0">
                                          <p:val>
                                            <p:fltVal val="0"/>
                                          </p:val>
                                        </p:tav>
                                        <p:tav tm="100000">
                                          <p:val>
                                            <p:strVal val="#ppt_w"/>
                                          </p:val>
                                        </p:tav>
                                      </p:tavLst>
                                    </p:anim>
                                    <p:anim calcmode="lin" valueType="num">
                                      <p:cBhvr>
                                        <p:cTn id="12" dur="1000" fill="hold"/>
                                        <p:tgtEl>
                                          <p:spTgt spid="11266"/>
                                        </p:tgtEl>
                                        <p:attrNameLst>
                                          <p:attrName>ppt_h</p:attrName>
                                        </p:attrNameLst>
                                      </p:cBhvr>
                                      <p:tavLst>
                                        <p:tav tm="0">
                                          <p:val>
                                            <p:fltVal val="0"/>
                                          </p:val>
                                        </p:tav>
                                        <p:tav tm="100000">
                                          <p:val>
                                            <p:strVal val="#ppt_h"/>
                                          </p:val>
                                        </p:tav>
                                      </p:tavLst>
                                    </p:anim>
                                    <p:animEffect transition="in" filter="fade">
                                      <p:cBhvr>
                                        <p:cTn id="13" dur="1000"/>
                                        <p:tgtEl>
                                          <p:spTgt spid="1126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1267"/>
                                        </p:tgtEl>
                                        <p:attrNameLst>
                                          <p:attrName>style.visibility</p:attrName>
                                        </p:attrNameLst>
                                      </p:cBhvr>
                                      <p:to>
                                        <p:strVal val="visible"/>
                                      </p:to>
                                    </p:set>
                                    <p:anim calcmode="lin" valueType="num">
                                      <p:cBhvr>
                                        <p:cTn id="16" dur="500" decel="50000" fill="hold">
                                          <p:stCondLst>
                                            <p:cond delay="0"/>
                                          </p:stCondLst>
                                        </p:cTn>
                                        <p:tgtEl>
                                          <p:spTgt spid="1126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126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1267"/>
                                        </p:tgtEl>
                                        <p:attrNameLst>
                                          <p:attrName>ppt_w</p:attrName>
                                        </p:attrNameLst>
                                      </p:cBhvr>
                                      <p:tavLst>
                                        <p:tav tm="0">
                                          <p:val>
                                            <p:strVal val="#ppt_w*.05"/>
                                          </p:val>
                                        </p:tav>
                                        <p:tav tm="100000">
                                          <p:val>
                                            <p:strVal val="#ppt_w"/>
                                          </p:val>
                                        </p:tav>
                                      </p:tavLst>
                                    </p:anim>
                                    <p:anim calcmode="lin" valueType="num">
                                      <p:cBhvr>
                                        <p:cTn id="19" dur="1000" fill="hold"/>
                                        <p:tgtEl>
                                          <p:spTgt spid="1126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126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126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126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1267"/>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11274"/>
                                        </p:tgtEl>
                                        <p:attrNameLst>
                                          <p:attrName>style.visibility</p:attrName>
                                        </p:attrNameLst>
                                      </p:cBhvr>
                                      <p:to>
                                        <p:strVal val="visible"/>
                                      </p:to>
                                    </p:set>
                                    <p:animEffect transition="in" filter="circle(in)">
                                      <p:cBhvr>
                                        <p:cTn id="27" dur="2000"/>
                                        <p:tgtEl>
                                          <p:spTgt spid="11274"/>
                                        </p:tgtEl>
                                      </p:cBhvr>
                                    </p:animEffect>
                                  </p:childTnLst>
                                </p:cTn>
                              </p:par>
                              <p:par>
                                <p:cTn id="28" presetID="6" presetClass="entr" presetSubtype="16" fill="hold" nodeType="withEffect">
                                  <p:stCondLst>
                                    <p:cond delay="0"/>
                                  </p:stCondLst>
                                  <p:childTnLst>
                                    <p:set>
                                      <p:cBhvr>
                                        <p:cTn id="29" dur="1" fill="hold">
                                          <p:stCondLst>
                                            <p:cond delay="0"/>
                                          </p:stCondLst>
                                        </p:cTn>
                                        <p:tgtEl>
                                          <p:spTgt spid="11271"/>
                                        </p:tgtEl>
                                        <p:attrNameLst>
                                          <p:attrName>style.visibility</p:attrName>
                                        </p:attrNameLst>
                                      </p:cBhvr>
                                      <p:to>
                                        <p:strVal val="visible"/>
                                      </p:to>
                                    </p:set>
                                    <p:animEffect transition="in" filter="circle(in)">
                                      <p:cBhvr>
                                        <p:cTn id="30" dur="20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p:bldP spid="1126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sz="2000" b="1" dirty="0">
                <a:solidFill>
                  <a:schemeClr val="bg1"/>
                </a:solidFill>
                <a:latin typeface="微软雅黑" panose="020B0503020204020204" pitchFamily="34" charset="-122"/>
                <a:ea typeface="微软雅黑" panose="020B0503020204020204" pitchFamily="34" charset="-122"/>
              </a:rPr>
              <a:t>协作图</a:t>
            </a:r>
            <a:endParaRPr lang="zh-CN"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789430" y="1623889"/>
            <a:ext cx="8791029" cy="4612519"/>
            <a:chOff x="2818" y="2555"/>
            <a:chExt cx="12150" cy="651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391" cy="4909"/>
            </a:xfrm>
            <a:prstGeom prst="rect">
              <a:avLst/>
            </a:prstGeom>
            <a:noFill/>
          </p:spPr>
          <p:txBody>
            <a:bodyPr wrap="square" rtlCol="0">
              <a:spAutoFit/>
            </a:bodyPr>
            <a:lstStyle/>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协作图是一种交互图，强调的是发送和接收消息的对象之间的组织结构，它显示了某组对象如何为了由一个用例描述的一个系统事件而与另一组对象进行协作的交互图</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r>
                <a:rPr kumimoji="1"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作用：</a:t>
              </a:r>
              <a:endParaRPr kumimoji="1"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）通过描绘对象之间消息的传递情况来反映具体的使用语境的逻辑表达。</a:t>
              </a: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）显示对象及其交互关系的空间组织结构。</a:t>
              </a: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）通信图的另外一个作用是表现一个类操作的实现。</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67"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协作图基本元素</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1268" name="组合 1"/>
          <p:cNvGrpSpPr/>
          <p:nvPr/>
        </p:nvGrpSpPr>
        <p:grpSpPr>
          <a:xfrm>
            <a:off x="222250" y="328613"/>
            <a:ext cx="654050" cy="573087"/>
            <a:chOff x="0" y="0"/>
            <a:chExt cx="3252297" cy="2844316"/>
          </a:xfrm>
        </p:grpSpPr>
        <p:sp>
          <p:nvSpPr>
            <p:cNvPr id="13317"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3318"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271" name="泪滴形 6"/>
          <p:cNvSpPr/>
          <p:nvPr/>
        </p:nvSpPr>
        <p:spPr>
          <a:xfrm>
            <a:off x="6096000" y="18827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2" name="泪滴形 7"/>
          <p:cNvSpPr/>
          <p:nvPr/>
        </p:nvSpPr>
        <p:spPr>
          <a:xfrm rot="10800000">
            <a:off x="4165600" y="38131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3" name="泪滴形 8"/>
          <p:cNvSpPr/>
          <p:nvPr/>
        </p:nvSpPr>
        <p:spPr>
          <a:xfrm rot="-10800000" flipH="1">
            <a:off x="6096000" y="3813175"/>
            <a:ext cx="2001838" cy="1930400"/>
          </a:xfrm>
          <a:custGeom>
            <a:avLst/>
            <a:gdLst/>
            <a:ahLst/>
            <a:cxnLst>
              <a:cxn ang="0">
                <a:pos x="0" y="965200"/>
              </a:cxn>
              <a:cxn ang="0">
                <a:pos x="1001078" y="0"/>
              </a:cxn>
              <a:cxn ang="0">
                <a:pos x="2002156" y="0"/>
              </a:cxn>
              <a:cxn ang="0">
                <a:pos x="2002156" y="965200"/>
              </a:cxn>
              <a:cxn ang="0">
                <a:pos x="1001078" y="1930400"/>
              </a:cxn>
              <a:cxn ang="0">
                <a:pos x="0" y="965200"/>
              </a:cxn>
            </a:cxnLst>
            <a:rect l="0" t="0" r="0" b="0"/>
            <a:pathLst>
              <a:path w="2001520" h="1930400">
                <a:moveTo>
                  <a:pt x="0" y="965200"/>
                </a:moveTo>
                <a:cubicBezTo>
                  <a:pt x="0" y="432135"/>
                  <a:pt x="448056" y="0"/>
                  <a:pt x="1000760" y="0"/>
                </a:cubicBezTo>
                <a:lnTo>
                  <a:pt x="2001520" y="0"/>
                </a:lnTo>
                <a:lnTo>
                  <a:pt x="2001520" y="965200"/>
                </a:lnTo>
                <a:cubicBezTo>
                  <a:pt x="2001520" y="1498265"/>
                  <a:pt x="1553464" y="1930400"/>
                  <a:pt x="1000760" y="1930400"/>
                </a:cubicBezTo>
                <a:cubicBezTo>
                  <a:pt x="448056" y="1930400"/>
                  <a:pt x="0" y="1498265"/>
                  <a:pt x="0" y="965200"/>
                </a:cubicBezTo>
                <a:close/>
              </a:path>
            </a:pathLst>
          </a:custGeom>
          <a:solidFill>
            <a:schemeClr val="bg1">
              <a:alpha val="79999"/>
            </a:schemeClr>
          </a:solidFill>
          <a:ln w="9525">
            <a:noFill/>
          </a:ln>
        </p:spPr>
        <p:txBody>
          <a:bodyPr/>
          <a:lstStyle/>
          <a:p>
            <a:endParaRPr lang="zh-CN" altLang="en-US"/>
          </a:p>
        </p:txBody>
      </p:sp>
      <p:sp>
        <p:nvSpPr>
          <p:cNvPr id="11274" name="泪滴形 9"/>
          <p:cNvSpPr/>
          <p:nvPr/>
        </p:nvSpPr>
        <p:spPr>
          <a:xfrm rot="-10800000" flipV="1">
            <a:off x="4160838" y="1882775"/>
            <a:ext cx="1939925" cy="1930400"/>
          </a:xfrm>
          <a:custGeom>
            <a:avLst/>
            <a:gdLst/>
            <a:ahLst/>
            <a:cxnLst>
              <a:cxn ang="0">
                <a:pos x="0" y="965200"/>
              </a:cxn>
              <a:cxn ang="0">
                <a:pos x="969645" y="0"/>
              </a:cxn>
              <a:cxn ang="0">
                <a:pos x="1939289" y="0"/>
              </a:cxn>
              <a:cxn ang="0">
                <a:pos x="1939289" y="965200"/>
              </a:cxn>
              <a:cxn ang="0">
                <a:pos x="969644" y="1930400"/>
              </a:cxn>
              <a:cxn ang="0">
                <a:pos x="-1" y="965200"/>
              </a:cxn>
              <a:cxn ang="0">
                <a:pos x="0" y="965200"/>
              </a:cxn>
            </a:cxnLst>
            <a:rect l="0" t="0" r="0" b="0"/>
            <a:pathLst>
              <a:path w="1940561" h="1930400">
                <a:moveTo>
                  <a:pt x="0" y="965200"/>
                </a:moveTo>
                <a:cubicBezTo>
                  <a:pt x="0" y="432135"/>
                  <a:pt x="434410" y="0"/>
                  <a:pt x="970281" y="0"/>
                </a:cubicBezTo>
                <a:lnTo>
                  <a:pt x="1940561" y="0"/>
                </a:lnTo>
                <a:lnTo>
                  <a:pt x="1940561" y="965200"/>
                </a:lnTo>
                <a:cubicBezTo>
                  <a:pt x="1940561" y="1498265"/>
                  <a:pt x="1506151" y="1930400"/>
                  <a:pt x="970280" y="1930400"/>
                </a:cubicBezTo>
                <a:cubicBezTo>
                  <a:pt x="434409" y="1930400"/>
                  <a:pt x="-1" y="1498265"/>
                  <a:pt x="-1" y="965200"/>
                </a:cubicBezTo>
                <a:lnTo>
                  <a:pt x="0" y="965200"/>
                </a:lnTo>
                <a:close/>
              </a:path>
            </a:pathLst>
          </a:custGeom>
          <a:solidFill>
            <a:schemeClr val="bg1">
              <a:alpha val="79999"/>
            </a:schemeClr>
          </a:solidFill>
          <a:ln w="9525">
            <a:noFill/>
          </a:ln>
        </p:spPr>
        <p:txBody>
          <a:bodyPr/>
          <a:lstStyle/>
          <a:p>
            <a:pPr algn="ctr"/>
            <a:endParaRPr lang="zh-CN" altLang="en-US"/>
          </a:p>
        </p:txBody>
      </p:sp>
      <p:sp>
        <p:nvSpPr>
          <p:cNvPr id="7" name="TextBox 5"/>
          <p:cNvSpPr txBox="1"/>
          <p:nvPr/>
        </p:nvSpPr>
        <p:spPr>
          <a:xfrm>
            <a:off x="1205230" y="1882775"/>
            <a:ext cx="2819400" cy="1198880"/>
          </a:xfrm>
          <a:prstGeom prst="rect">
            <a:avLst/>
          </a:prstGeom>
          <a:noFill/>
        </p:spPr>
        <p:txBody>
          <a:bodyPr wrap="square" rtlCol="0">
            <a:spAutoFit/>
          </a:bodyPr>
          <a:lstStyle/>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活动者（</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Actor</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）发出主动操作的对象，负责发送初始消息，启动一个操作</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endParaRPr lang="en-US" altLang="zh-CN" b="1" spc="3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TextBox 6"/>
          <p:cNvSpPr txBox="1"/>
          <p:nvPr/>
        </p:nvSpPr>
        <p:spPr>
          <a:xfrm>
            <a:off x="8412480" y="1882775"/>
            <a:ext cx="3162300" cy="1198880"/>
          </a:xfrm>
          <a:prstGeom prst="rect">
            <a:avLst/>
          </a:prstGeom>
          <a:noFill/>
        </p:spPr>
        <p:txBody>
          <a:bodyPr wrap="square" rtlCol="0">
            <a:spAutoFit/>
          </a:bodyPr>
          <a:lstStyle/>
          <a:p>
            <a:pPr>
              <a:buNone/>
            </a:pP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对象（</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Object</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）是类的实例，负责发送和接受初始消息，与顺序图中的对象元素概念基本相同</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endParaRPr lang="en-US" altLang="zh-CN" b="1" spc="3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8" name="TextBox 7"/>
          <p:cNvSpPr txBox="1"/>
          <p:nvPr/>
        </p:nvSpPr>
        <p:spPr>
          <a:xfrm>
            <a:off x="531495" y="4317365"/>
            <a:ext cx="3582035" cy="922020"/>
          </a:xfrm>
          <a:prstGeom prst="rect">
            <a:avLst/>
          </a:prstGeom>
          <a:noFill/>
        </p:spPr>
        <p:txBody>
          <a:bodyPr wrap="square" rtlCol="0">
            <a:spAutoFit/>
          </a:bodyPr>
          <a:lstStyle/>
          <a:p>
            <a:pPr>
              <a:buNone/>
            </a:pP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链接（</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Link</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）表示两个对象共享一个消息，位于对象之间或参与者与对象之间，是关联的实例</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endParaRPr lang="en-US" altLang="zh-CN" b="1" spc="3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 name="TextBox 6"/>
          <p:cNvSpPr txBox="1"/>
          <p:nvPr/>
        </p:nvSpPr>
        <p:spPr>
          <a:xfrm>
            <a:off x="8412480" y="4317365"/>
            <a:ext cx="3590925" cy="922020"/>
          </a:xfrm>
          <a:prstGeom prst="rect">
            <a:avLst/>
          </a:prstGeom>
          <a:noFill/>
        </p:spPr>
        <p:txBody>
          <a:bodyPr wrap="square" rtlCol="0">
            <a:spAutoFit/>
          </a:bodyPr>
          <a:lstStyle/>
          <a:p>
            <a:pPr>
              <a:buNone/>
            </a:pPr>
            <a:r>
              <a:rPr lang="zh-CN" altLang="en-US">
                <a:solidFill>
                  <a:schemeClr val="bg1"/>
                </a:solidFill>
                <a:latin typeface="微软雅黑" panose="020B0503020204020204" pitchFamily="34" charset="-122"/>
                <a:ea typeface="微软雅黑" panose="020B0503020204020204" pitchFamily="34" charset="-122"/>
                <a:sym typeface="+mn-ea"/>
              </a:rPr>
              <a:t>定义和顺序图中基本类似，在协作图中消息用来描述系统动态行为</a:t>
            </a:r>
            <a:r>
              <a:rPr lang="en-US" altLang="zh-CN">
                <a:solidFill>
                  <a:schemeClr val="bg1"/>
                </a:solidFill>
                <a:latin typeface="微软雅黑" panose="020B0503020204020204" pitchFamily="34" charset="-122"/>
                <a:ea typeface="微软雅黑" panose="020B0503020204020204" pitchFamily="34" charset="-122"/>
                <a:sym typeface="+mn-ea"/>
              </a:rPr>
              <a:t>[3]</a:t>
            </a:r>
            <a:endParaRPr lang="en-US" altLang="zh-CN" b="1" spc="300" dirty="0">
              <a:solidFill>
                <a:schemeClr val="bg1"/>
              </a:solidFill>
              <a:latin typeface="微软雅黑" panose="020B0503020204020204" pitchFamily="34" charset="-122"/>
              <a:ea typeface="微软雅黑" panose="020B0503020204020204" pitchFamily="34" charset="-122"/>
              <a:cs typeface="Open Sans" panose="020B0606030504020204" pitchFamily="34" charset="0"/>
              <a:sym typeface="+mn-ea"/>
            </a:endParaRPr>
          </a:p>
        </p:txBody>
      </p:sp>
      <p:sp>
        <p:nvSpPr>
          <p:cNvPr id="2" name="文本框 1"/>
          <p:cNvSpPr txBox="1"/>
          <p:nvPr/>
        </p:nvSpPr>
        <p:spPr>
          <a:xfrm>
            <a:off x="4617085" y="2648585"/>
            <a:ext cx="1028065" cy="398780"/>
          </a:xfrm>
          <a:prstGeom prst="rect">
            <a:avLst/>
          </a:prstGeom>
          <a:noFill/>
        </p:spPr>
        <p:txBody>
          <a:bodyPr wrap="square" rtlCol="0">
            <a:spAutoFit/>
          </a:bodyPr>
          <a:p>
            <a:r>
              <a:rPr lang="zh-CN" altLang="en-US" sz="2000" b="1"/>
              <a:t>活动者</a:t>
            </a:r>
            <a:endParaRPr lang="zh-CN" altLang="en-US" sz="2000" b="1"/>
          </a:p>
        </p:txBody>
      </p:sp>
      <p:sp>
        <p:nvSpPr>
          <p:cNvPr id="3" name="文本框 2"/>
          <p:cNvSpPr txBox="1"/>
          <p:nvPr/>
        </p:nvSpPr>
        <p:spPr>
          <a:xfrm>
            <a:off x="6720840" y="2648585"/>
            <a:ext cx="753110" cy="398780"/>
          </a:xfrm>
          <a:prstGeom prst="rect">
            <a:avLst/>
          </a:prstGeom>
          <a:noFill/>
        </p:spPr>
        <p:txBody>
          <a:bodyPr wrap="square" rtlCol="0">
            <a:spAutoFit/>
          </a:bodyPr>
          <a:p>
            <a:r>
              <a:rPr lang="zh-CN" altLang="en-US" sz="2000" b="1"/>
              <a:t>对象</a:t>
            </a:r>
            <a:endParaRPr lang="zh-CN" altLang="en-US" sz="2000" b="1"/>
          </a:p>
        </p:txBody>
      </p:sp>
      <p:sp>
        <p:nvSpPr>
          <p:cNvPr id="4" name="文本框 3"/>
          <p:cNvSpPr txBox="1"/>
          <p:nvPr/>
        </p:nvSpPr>
        <p:spPr>
          <a:xfrm>
            <a:off x="4707890" y="4667885"/>
            <a:ext cx="845185" cy="398780"/>
          </a:xfrm>
          <a:prstGeom prst="rect">
            <a:avLst/>
          </a:prstGeom>
          <a:noFill/>
        </p:spPr>
        <p:txBody>
          <a:bodyPr wrap="square" rtlCol="0">
            <a:spAutoFit/>
          </a:bodyPr>
          <a:p>
            <a:r>
              <a:rPr lang="zh-CN" altLang="en-US" sz="2000" b="1"/>
              <a:t>链接</a:t>
            </a:r>
            <a:endParaRPr lang="zh-CN" altLang="en-US" sz="2000" b="1"/>
          </a:p>
        </p:txBody>
      </p:sp>
      <p:sp>
        <p:nvSpPr>
          <p:cNvPr id="5" name="文本框 4"/>
          <p:cNvSpPr txBox="1"/>
          <p:nvPr/>
        </p:nvSpPr>
        <p:spPr>
          <a:xfrm>
            <a:off x="6715125" y="4667885"/>
            <a:ext cx="763270" cy="398780"/>
          </a:xfrm>
          <a:prstGeom prst="rect">
            <a:avLst/>
          </a:prstGeom>
          <a:noFill/>
        </p:spPr>
        <p:txBody>
          <a:bodyPr wrap="square" rtlCol="0">
            <a:spAutoFit/>
          </a:bodyPr>
          <a:p>
            <a:r>
              <a:rPr lang="zh-CN" altLang="en-US" sz="2000" b="1"/>
              <a:t>消息</a:t>
            </a:r>
            <a:endParaRPr lang="zh-CN" altLang="en-US"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1000" fill="hold"/>
                                        <p:tgtEl>
                                          <p:spTgt spid="11266"/>
                                        </p:tgtEl>
                                        <p:attrNameLst>
                                          <p:attrName>ppt_w</p:attrName>
                                        </p:attrNameLst>
                                      </p:cBhvr>
                                      <p:tavLst>
                                        <p:tav tm="0">
                                          <p:val>
                                            <p:fltVal val="0"/>
                                          </p:val>
                                        </p:tav>
                                        <p:tav tm="100000">
                                          <p:val>
                                            <p:strVal val="#ppt_w"/>
                                          </p:val>
                                        </p:tav>
                                      </p:tavLst>
                                    </p:anim>
                                    <p:anim calcmode="lin" valueType="num">
                                      <p:cBhvr>
                                        <p:cTn id="12" dur="1000" fill="hold"/>
                                        <p:tgtEl>
                                          <p:spTgt spid="11266"/>
                                        </p:tgtEl>
                                        <p:attrNameLst>
                                          <p:attrName>ppt_h</p:attrName>
                                        </p:attrNameLst>
                                      </p:cBhvr>
                                      <p:tavLst>
                                        <p:tav tm="0">
                                          <p:val>
                                            <p:fltVal val="0"/>
                                          </p:val>
                                        </p:tav>
                                        <p:tav tm="100000">
                                          <p:val>
                                            <p:strVal val="#ppt_h"/>
                                          </p:val>
                                        </p:tav>
                                      </p:tavLst>
                                    </p:anim>
                                    <p:animEffect transition="in" filter="fade">
                                      <p:cBhvr>
                                        <p:cTn id="13" dur="1000"/>
                                        <p:tgtEl>
                                          <p:spTgt spid="1126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1267"/>
                                        </p:tgtEl>
                                        <p:attrNameLst>
                                          <p:attrName>style.visibility</p:attrName>
                                        </p:attrNameLst>
                                      </p:cBhvr>
                                      <p:to>
                                        <p:strVal val="visible"/>
                                      </p:to>
                                    </p:set>
                                    <p:anim calcmode="lin" valueType="num">
                                      <p:cBhvr>
                                        <p:cTn id="16" dur="500" decel="50000" fill="hold">
                                          <p:stCondLst>
                                            <p:cond delay="0"/>
                                          </p:stCondLst>
                                        </p:cTn>
                                        <p:tgtEl>
                                          <p:spTgt spid="1126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126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1267"/>
                                        </p:tgtEl>
                                        <p:attrNameLst>
                                          <p:attrName>ppt_w</p:attrName>
                                        </p:attrNameLst>
                                      </p:cBhvr>
                                      <p:tavLst>
                                        <p:tav tm="0">
                                          <p:val>
                                            <p:strVal val="#ppt_w*.05"/>
                                          </p:val>
                                        </p:tav>
                                        <p:tav tm="100000">
                                          <p:val>
                                            <p:strVal val="#ppt_w"/>
                                          </p:val>
                                        </p:tav>
                                      </p:tavLst>
                                    </p:anim>
                                    <p:anim calcmode="lin" valueType="num">
                                      <p:cBhvr>
                                        <p:cTn id="19" dur="1000" fill="hold"/>
                                        <p:tgtEl>
                                          <p:spTgt spid="1126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126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126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126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1267"/>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11274"/>
                                        </p:tgtEl>
                                        <p:attrNameLst>
                                          <p:attrName>style.visibility</p:attrName>
                                        </p:attrNameLst>
                                      </p:cBhvr>
                                      <p:to>
                                        <p:strVal val="visible"/>
                                      </p:to>
                                    </p:set>
                                    <p:animEffect transition="in" filter="circle(in)">
                                      <p:cBhvr>
                                        <p:cTn id="27" dur="2000"/>
                                        <p:tgtEl>
                                          <p:spTgt spid="11274"/>
                                        </p:tgtEl>
                                      </p:cBhvr>
                                    </p:animEffect>
                                  </p:childTnLst>
                                </p:cTn>
                              </p:par>
                              <p:par>
                                <p:cTn id="28" presetID="6" presetClass="entr" presetSubtype="16" fill="hold" nodeType="withEffect">
                                  <p:stCondLst>
                                    <p:cond delay="0"/>
                                  </p:stCondLst>
                                  <p:childTnLst>
                                    <p:set>
                                      <p:cBhvr>
                                        <p:cTn id="29" dur="1" fill="hold">
                                          <p:stCondLst>
                                            <p:cond delay="0"/>
                                          </p:stCondLst>
                                        </p:cTn>
                                        <p:tgtEl>
                                          <p:spTgt spid="11271"/>
                                        </p:tgtEl>
                                        <p:attrNameLst>
                                          <p:attrName>style.visibility</p:attrName>
                                        </p:attrNameLst>
                                      </p:cBhvr>
                                      <p:to>
                                        <p:strVal val="visible"/>
                                      </p:to>
                                    </p:set>
                                    <p:animEffect transition="in" filter="circle(in)">
                                      <p:cBhvr>
                                        <p:cTn id="30" dur="2000"/>
                                        <p:tgtEl>
                                          <p:spTgt spid="11271"/>
                                        </p:tgtEl>
                                      </p:cBhvr>
                                    </p:animEffect>
                                  </p:childTnLst>
                                </p:cTn>
                              </p:par>
                              <p:par>
                                <p:cTn id="31" presetID="6" presetClass="entr" presetSubtype="16" fill="hold" nodeType="withEffect">
                                  <p:stCondLst>
                                    <p:cond delay="0"/>
                                  </p:stCondLst>
                                  <p:childTnLst>
                                    <p:set>
                                      <p:cBhvr>
                                        <p:cTn id="32" dur="1" fill="hold">
                                          <p:stCondLst>
                                            <p:cond delay="0"/>
                                          </p:stCondLst>
                                        </p:cTn>
                                        <p:tgtEl>
                                          <p:spTgt spid="11273"/>
                                        </p:tgtEl>
                                        <p:attrNameLst>
                                          <p:attrName>style.visibility</p:attrName>
                                        </p:attrNameLst>
                                      </p:cBhvr>
                                      <p:to>
                                        <p:strVal val="visible"/>
                                      </p:to>
                                    </p:set>
                                    <p:animEffect transition="in" filter="circle(in)">
                                      <p:cBhvr>
                                        <p:cTn id="33" dur="2000"/>
                                        <p:tgtEl>
                                          <p:spTgt spid="11273"/>
                                        </p:tgtEl>
                                      </p:cBhvr>
                                    </p:animEffect>
                                  </p:childTnLst>
                                </p:cTn>
                              </p:par>
                              <p:par>
                                <p:cTn id="34" presetID="6" presetClass="entr" presetSubtype="16" fill="hold" nodeType="withEffect">
                                  <p:stCondLst>
                                    <p:cond delay="0"/>
                                  </p:stCondLst>
                                  <p:childTnLst>
                                    <p:set>
                                      <p:cBhvr>
                                        <p:cTn id="35" dur="1" fill="hold">
                                          <p:stCondLst>
                                            <p:cond delay="0"/>
                                          </p:stCondLst>
                                        </p:cTn>
                                        <p:tgtEl>
                                          <p:spTgt spid="11272"/>
                                        </p:tgtEl>
                                        <p:attrNameLst>
                                          <p:attrName>style.visibility</p:attrName>
                                        </p:attrNameLst>
                                      </p:cBhvr>
                                      <p:to>
                                        <p:strVal val="visible"/>
                                      </p:to>
                                    </p:set>
                                    <p:animEffect transition="in" filter="circle(in)">
                                      <p:cBhvr>
                                        <p:cTn id="36" dur="20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p:bldP spid="1126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协作图创建步骤</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083945" y="1539875"/>
            <a:ext cx="10024110" cy="4612640"/>
            <a:chOff x="2818" y="2555"/>
            <a:chExt cx="12602" cy="651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843" cy="4301"/>
            </a:xfrm>
            <a:prstGeom prst="rect">
              <a:avLst/>
            </a:prstGeom>
            <a:noFill/>
          </p:spPr>
          <p:txBody>
            <a:bodyPr wrap="square" rtlCol="0">
              <a:spAutoFit/>
            </a:bodyPr>
            <a:lstStyle/>
            <a:p>
              <a:pPr>
                <a:buFont typeface="Wingdings" panose="05000000000000000000" pitchFamily="2" charset="2"/>
              </a:pP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sym typeface="+mn-ea"/>
                </a:rPr>
                <a:t>根据用例和场景，确定协作图中的包含元素</a:t>
              </a:r>
              <a:endParaRPr lang="zh-CN" altLang="en-US" sz="2400" b="1" dirty="0">
                <a:solidFill>
                  <a:schemeClr val="bg1"/>
                </a:solidFill>
                <a:latin typeface="微软雅黑" panose="020B0503020204020204" pitchFamily="34" charset="-122"/>
                <a:ea typeface="微软雅黑" panose="020B0503020204020204" pitchFamily="34" charset="-122"/>
              </a:endParaRPr>
            </a:p>
            <a:p>
              <a:pPr>
                <a:buFont typeface="Wingdings" panose="05000000000000000000" pitchFamily="2" charset="2"/>
              </a:pP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sym typeface="+mn-ea"/>
                </a:rPr>
                <a:t>确定元素之间的包含关系，元素之间添加链接和关联角色等</a:t>
              </a:r>
              <a:endParaRPr lang="zh-CN" altLang="en-US" sz="2400" b="1" dirty="0">
                <a:solidFill>
                  <a:schemeClr val="bg1"/>
                </a:solidFill>
                <a:latin typeface="微软雅黑" panose="020B0503020204020204" pitchFamily="34" charset="-122"/>
                <a:ea typeface="微软雅黑" panose="020B0503020204020204" pitchFamily="34" charset="-122"/>
              </a:endParaRPr>
            </a:p>
            <a:p>
              <a:pPr>
                <a:buFont typeface="Wingdings" panose="05000000000000000000" pitchFamily="2" charset="2"/>
              </a:pP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sym typeface="+mn-ea"/>
                </a:rPr>
                <a:t>把类角色修改为对象实例，并在链上添加消息，指定消息的序列</a:t>
              </a:r>
              <a:endParaRPr lang="zh-CN" altLang="en-US" sz="2400" b="1" dirty="0">
                <a:solidFill>
                  <a:schemeClr val="bg1"/>
                </a:solidFill>
                <a:latin typeface="微软雅黑" panose="020B0503020204020204" pitchFamily="34" charset="-122"/>
                <a:ea typeface="微软雅黑" panose="020B0503020204020204" pitchFamily="34" charset="-122"/>
              </a:endParaRPr>
            </a:p>
            <a:p>
              <a:pPr>
                <a:buFont typeface="Wingdings" panose="05000000000000000000" pitchFamily="2" charset="2"/>
              </a:pP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协作图与顺序图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083945" y="1539875"/>
            <a:ext cx="10024110" cy="4612640"/>
            <a:chOff x="2818" y="2555"/>
            <a:chExt cx="12602" cy="651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843" cy="1693"/>
            </a:xfrm>
            <a:prstGeom prst="rect">
              <a:avLst/>
            </a:prstGeom>
            <a:noFill/>
          </p:spPr>
          <p:txBody>
            <a:bodyPr wrap="square" rtlCol="0">
              <a:spAutoFit/>
            </a:bodyPr>
            <a:lstStyle/>
            <a:p>
              <a:pPr>
                <a:buFont typeface="Wingdings" panose="05000000000000000000" pitchFamily="2" charset="2"/>
              </a:pPr>
              <a:r>
                <a:rPr kumimoji="1" lang="zh-CN" altLang="en-US" sz="2400" b="1" dirty="0">
                  <a:solidFill>
                    <a:schemeClr val="bg1"/>
                  </a:solidFill>
                  <a:latin typeface="楷体_GB2312" charset="-122"/>
                  <a:ea typeface="楷体_GB2312" charset="-122"/>
                  <a:sym typeface="+mn-ea"/>
                </a:rPr>
                <a:t>两者表示的消息是一样的，只是强调的重点不同。协作图表达的是在实现某个用例期间，对象之间的合作关系，而顺序图表达的是对象之间产生合作发生消息的时间顺序。两者可以相互转化。</a:t>
              </a:r>
              <a:r>
                <a:rPr kumimoji="1" lang="en-US" altLang="zh-CN" sz="2400" b="1" dirty="0">
                  <a:solidFill>
                    <a:schemeClr val="bg1"/>
                  </a:solidFill>
                  <a:latin typeface="楷体_GB2312" charset="-122"/>
                  <a:ea typeface="楷体_GB2312" charset="-122"/>
                  <a:sym typeface="+mn-ea"/>
                </a:rPr>
                <a:t>[1]</a:t>
              </a:r>
              <a:endParaRPr kumimoji="1" lang="en-US" altLang="zh-CN" sz="2400" b="1" dirty="0">
                <a:solidFill>
                  <a:schemeClr val="bg1"/>
                </a:solidFill>
                <a:latin typeface="楷体_GB2312" charset="-122"/>
                <a:ea typeface="楷体_GB2312" charset="-122"/>
                <a:cs typeface="微软雅黑" panose="020B0503020204020204" pitchFamily="34" charset="-122"/>
                <a:sym typeface="+mn-ea"/>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2663" y="275748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663" y="2794000"/>
            <a:ext cx="213360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顺序图、协作图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97588" y="2101533"/>
            <a:ext cx="206375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用例图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类图、状态图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0758" y="4244975"/>
            <a:ext cx="2271712"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部署图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2980" y="2090738"/>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组员分工及参考文献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0758" y="2757805"/>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0758" y="20653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663" y="2794000"/>
            <a:ext cx="213360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顺序图、协作图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97588" y="2101533"/>
            <a:ext cx="206375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用例图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类图、状态图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0758" y="4244975"/>
            <a:ext cx="2271712"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部署图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0440" y="3554413"/>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组员分工及参考文献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类图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083945" y="1539875"/>
            <a:ext cx="10024110" cy="4612640"/>
            <a:chOff x="2818" y="2555"/>
            <a:chExt cx="12602" cy="651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843" cy="4301"/>
            </a:xfrm>
            <a:prstGeom prst="rect">
              <a:avLst/>
            </a:prstGeom>
            <a:noFill/>
          </p:spPr>
          <p:txBody>
            <a:bodyPr wrap="square" rtlCol="0">
              <a:spAutoFit/>
            </a:bodyPr>
            <a:lstStyle/>
            <a:p>
              <a:pPr>
                <a:buFont typeface="Wingdings" panose="05000000000000000000" pitchFamily="2" charset="2"/>
              </a:pPr>
              <a:r>
                <a:rPr kumimoji="1" lang="zh-CN" altLang="en-US" sz="2400" b="1" dirty="0">
                  <a:solidFill>
                    <a:srgbClr val="FF0000"/>
                  </a:solidFill>
                  <a:latin typeface="楷体_GB2312" charset="-122"/>
                  <a:ea typeface="楷体_GB2312" charset="-122"/>
                  <a:sym typeface="+mn-ea"/>
                </a:rPr>
                <a:t>定义：</a:t>
              </a:r>
              <a:r>
                <a:rPr kumimoji="1" lang="zh-CN" altLang="en-US" sz="2400" b="1" dirty="0">
                  <a:solidFill>
                    <a:schemeClr val="bg1"/>
                  </a:solidFill>
                  <a:latin typeface="楷体_GB2312" charset="-122"/>
                  <a:ea typeface="楷体_GB2312" charset="-122"/>
                  <a:sym typeface="+mn-ea"/>
                </a:rPr>
                <a:t>类是对一组具有相同属性、操作、关系和语义的对象的抽象。类图是若干类关联在一起，反映系统或者子系统组成结构的静态图</a:t>
              </a:r>
              <a:r>
                <a:rPr kumimoji="1" lang="en-US" altLang="zh-CN" sz="2400" b="1" dirty="0">
                  <a:solidFill>
                    <a:schemeClr val="bg1"/>
                  </a:solidFill>
                  <a:latin typeface="楷体_GB2312" charset="-122"/>
                  <a:ea typeface="楷体_GB2312" charset="-122"/>
                  <a:sym typeface="+mn-ea"/>
                </a:rPr>
                <a:t>[1]</a:t>
              </a:r>
              <a:endParaRPr kumimoji="1" lang="zh-CN" altLang="en-US" sz="2400" b="1" dirty="0">
                <a:solidFill>
                  <a:schemeClr val="bg1"/>
                </a:solidFill>
                <a:latin typeface="楷体_GB2312" charset="-122"/>
                <a:ea typeface="楷体_GB2312" charset="-122"/>
                <a:sym typeface="+mn-ea"/>
              </a:endParaRPr>
            </a:p>
            <a:p>
              <a:pPr>
                <a:buFont typeface="Wingdings" panose="05000000000000000000" pitchFamily="2" charset="2"/>
              </a:pPr>
              <a:endParaRPr kumimoji="1" lang="zh-CN" altLang="en-US" sz="2400" b="1" dirty="0">
                <a:solidFill>
                  <a:schemeClr val="bg1"/>
                </a:solidFill>
                <a:latin typeface="楷体_GB2312" charset="-122"/>
                <a:ea typeface="楷体_GB2312" charset="-122"/>
                <a:sym typeface="+mn-ea"/>
              </a:endParaRPr>
            </a:p>
            <a:p>
              <a:pPr>
                <a:buFont typeface="Wingdings" panose="05000000000000000000" pitchFamily="2" charset="2"/>
              </a:pPr>
              <a:r>
                <a:rPr kumimoji="1" lang="zh-CN" altLang="en-US" sz="2400" b="1" dirty="0">
                  <a:solidFill>
                    <a:srgbClr val="FF0000"/>
                  </a:solidFill>
                  <a:latin typeface="楷体_GB2312" charset="-122"/>
                  <a:ea typeface="楷体_GB2312" charset="-122"/>
                  <a:sym typeface="+mn-ea"/>
                </a:rPr>
                <a:t>作用：</a:t>
              </a:r>
              <a:endParaRPr kumimoji="1" lang="zh-CN" altLang="en-US" sz="2400" b="1" dirty="0">
                <a:solidFill>
                  <a:schemeClr val="bg1"/>
                </a:solidFill>
                <a:latin typeface="楷体_GB2312" charset="-122"/>
                <a:ea typeface="楷体_GB2312" charset="-122"/>
                <a:sym typeface="+mn-ea"/>
              </a:endParaRPr>
            </a:p>
            <a:p>
              <a:pPr>
                <a:buFont typeface="Wingdings" panose="05000000000000000000" pitchFamily="2" charset="2"/>
              </a:pPr>
              <a:r>
                <a:rPr kumimoji="1" lang="zh-CN" altLang="en-US" sz="2400" b="1" dirty="0">
                  <a:solidFill>
                    <a:schemeClr val="bg1"/>
                  </a:solidFill>
                  <a:latin typeface="楷体_GB2312" charset="-122"/>
                  <a:ea typeface="楷体_GB2312" charset="-122"/>
                  <a:sym typeface="+mn-ea"/>
                </a:rPr>
                <a:t>类图是设计人员关心的核心，更是实现人员关注的重点，建模工具也主要根据类图来产生代码，类图的建模贯穿系统的分析和设计阶段的始终。</a:t>
              </a:r>
              <a:r>
                <a:rPr kumimoji="1" lang="en-US" altLang="zh-CN" sz="2400" b="1" dirty="0">
                  <a:solidFill>
                    <a:schemeClr val="bg1"/>
                  </a:solidFill>
                  <a:latin typeface="楷体_GB2312" charset="-122"/>
                  <a:ea typeface="楷体_GB2312" charset="-122"/>
                  <a:sym typeface="+mn-ea"/>
                </a:rPr>
                <a:t>[1]</a:t>
              </a:r>
              <a:endParaRPr kumimoji="1" lang="en-US" altLang="zh-CN" sz="2400" b="1" dirty="0">
                <a:solidFill>
                  <a:schemeClr val="bg1"/>
                </a:solidFill>
                <a:latin typeface="楷体_GB2312" charset="-122"/>
                <a:ea typeface="楷体_GB2312" charset="-122"/>
                <a:cs typeface="微软雅黑" panose="020B0503020204020204" pitchFamily="34" charset="-122"/>
                <a:sym typeface="+mn-ea"/>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17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类图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521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21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7265" name="文本框 100"/>
          <p:cNvSpPr txBox="1"/>
          <p:nvPr/>
        </p:nvSpPr>
        <p:spPr>
          <a:xfrm>
            <a:off x="3942080" y="3747770"/>
            <a:ext cx="4308475" cy="64516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a:buNone/>
            </a:pPr>
            <a:r>
              <a:rPr lang="zh-CN" altLang="en-US" sz="2000">
                <a:solidFill>
                  <a:srgbClr val="FF0000"/>
                </a:solidFill>
                <a:latin typeface="微软雅黑" panose="020B0503020204020204" pitchFamily="34" charset="-122"/>
                <a:ea typeface="微软雅黑" panose="020B0503020204020204" pitchFamily="34" charset="-122"/>
                <a:sym typeface="+mn-ea"/>
              </a:rPr>
              <a:t>类</a:t>
            </a:r>
            <a:r>
              <a:rPr lang="zh-CN" altLang="en-US" sz="2000">
                <a:solidFill>
                  <a:schemeClr val="bg1"/>
                </a:solidFill>
                <a:latin typeface="微软雅黑" panose="020B0503020204020204" pitchFamily="34" charset="-122"/>
                <a:ea typeface="微软雅黑" panose="020B0503020204020204" pitchFamily="34" charset="-122"/>
                <a:sym typeface="+mn-ea"/>
              </a:rPr>
              <a:t>是具有共同结构特征、行为特征、联系和语义对象集合的抽象集合</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267" name="文本框 102"/>
          <p:cNvSpPr txBox="1"/>
          <p:nvPr/>
        </p:nvSpPr>
        <p:spPr>
          <a:xfrm>
            <a:off x="3835400" y="2720975"/>
            <a:ext cx="342519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a:solidFill>
                  <a:srgbClr val="FF0000"/>
                </a:solidFill>
                <a:latin typeface="微软雅黑" panose="020B0503020204020204" pitchFamily="34" charset="-122"/>
                <a:ea typeface="微软雅黑" panose="020B0503020204020204" pitchFamily="34" charset="-122"/>
                <a:sym typeface="+mn-ea"/>
              </a:rPr>
              <a:t>关联</a:t>
            </a:r>
            <a:r>
              <a:rPr lang="zh-CN" altLang="en-US" sz="2000">
                <a:solidFill>
                  <a:schemeClr val="bg1"/>
                </a:solidFill>
                <a:latin typeface="微软雅黑" panose="020B0503020204020204" pitchFamily="34" charset="-122"/>
                <a:ea typeface="微软雅黑" panose="020B0503020204020204" pitchFamily="34" charset="-122"/>
                <a:sym typeface="+mn-ea"/>
              </a:rPr>
              <a:t>表示类与类之间的关系</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4134485" y="1346200"/>
            <a:ext cx="3748405" cy="496877"/>
            <a:chOff x="1357" y="4467"/>
            <a:chExt cx="6106" cy="714"/>
          </a:xfrm>
        </p:grpSpPr>
        <p:sp>
          <p:nvSpPr>
            <p:cNvPr id="13319" name="矩形 6"/>
            <p:cNvSpPr/>
            <p:nvPr/>
          </p:nvSpPr>
          <p:spPr>
            <a:xfrm>
              <a:off x="1357" y="4542"/>
              <a:ext cx="6106" cy="529"/>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1800" b="1" dirty="0">
                  <a:solidFill>
                    <a:schemeClr val="bg1"/>
                  </a:solidFill>
                  <a:latin typeface="微软雅黑" panose="020B0503020204020204" pitchFamily="34" charset="-122"/>
                  <a:ea typeface="微软雅黑" panose="020B0503020204020204" pitchFamily="34" charset="-122"/>
                  <a:sym typeface="+mn-ea"/>
                </a:rPr>
                <a:t>类图基本元素</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7265"/>
                                        </p:tgtEl>
                                        <p:attrNameLst>
                                          <p:attrName>style.visibility</p:attrName>
                                        </p:attrNameLst>
                                      </p:cBhvr>
                                      <p:to>
                                        <p:strVal val="visible"/>
                                      </p:to>
                                    </p:set>
                                    <p:animEffect transition="in" filter="wipe(right)">
                                      <p:cBhvr>
                                        <p:cTn id="27" dur="500"/>
                                        <p:tgtEl>
                                          <p:spTgt spid="7265"/>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7267"/>
                                        </p:tgtEl>
                                        <p:attrNameLst>
                                          <p:attrName>style.visibility</p:attrName>
                                        </p:attrNameLst>
                                      </p:cBhvr>
                                      <p:to>
                                        <p:strVal val="visible"/>
                                      </p:to>
                                    </p:set>
                                    <p:animEffect transition="in" filter="wipe(right)">
                                      <p:cBhvr>
                                        <p:cTn id="30" dur="500"/>
                                        <p:tgtEl>
                                          <p:spTgt spid="7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P spid="7265" grpId="0"/>
      <p:bldP spid="726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17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类图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521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21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7267" name="文本框 102"/>
          <p:cNvSpPr txBox="1"/>
          <p:nvPr/>
        </p:nvSpPr>
        <p:spPr>
          <a:xfrm>
            <a:off x="2311400" y="1491615"/>
            <a:ext cx="7569835" cy="70675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kumimoji="1" lang="zh-CN" altLang="en-US" sz="2000" b="1" dirty="0">
                <a:solidFill>
                  <a:srgbClr val="FF0000"/>
                </a:solidFill>
                <a:latin typeface="楷体_GB2312" charset="-122"/>
                <a:ea typeface="楷体_GB2312" charset="-122"/>
                <a:sym typeface="+mn-ea"/>
              </a:rPr>
              <a:t>类（</a:t>
            </a:r>
            <a:r>
              <a:rPr kumimoji="1" lang="en-US" altLang="zh-CN" sz="2000" b="1" dirty="0">
                <a:solidFill>
                  <a:srgbClr val="FF0000"/>
                </a:solidFill>
                <a:latin typeface="楷体_GB2312" charset="-122"/>
                <a:ea typeface="楷体_GB2312" charset="-122"/>
                <a:sym typeface="+mn-ea"/>
              </a:rPr>
              <a:t>Class</a:t>
            </a:r>
            <a:r>
              <a:rPr kumimoji="1" lang="zh-CN" altLang="en-US" sz="2000" b="1" dirty="0">
                <a:solidFill>
                  <a:srgbClr val="FF0000"/>
                </a:solidFill>
                <a:latin typeface="楷体_GB2312" charset="-122"/>
                <a:ea typeface="楷体_GB2312" charset="-122"/>
                <a:sym typeface="+mn-ea"/>
              </a:rPr>
              <a:t>）</a:t>
            </a:r>
            <a:r>
              <a:rPr kumimoji="1" lang="zh-CN" altLang="en-US" sz="2000" b="1" dirty="0">
                <a:solidFill>
                  <a:schemeClr val="bg1"/>
                </a:solidFill>
                <a:latin typeface="楷体_GB2312" charset="-122"/>
                <a:ea typeface="楷体_GB2312" charset="-122"/>
                <a:sym typeface="+mn-ea"/>
              </a:rPr>
              <a:t>在</a:t>
            </a:r>
            <a:r>
              <a:rPr kumimoji="1" lang="en-US" altLang="zh-CN" sz="2000" b="1" dirty="0">
                <a:solidFill>
                  <a:schemeClr val="bg1"/>
                </a:solidFill>
                <a:latin typeface="楷体_GB2312" charset="-122"/>
                <a:ea typeface="楷体_GB2312" charset="-122"/>
                <a:sym typeface="+mn-ea"/>
              </a:rPr>
              <a:t>UML</a:t>
            </a:r>
            <a:r>
              <a:rPr kumimoji="1" lang="zh-CN" altLang="en-US" sz="2000" b="1" dirty="0">
                <a:solidFill>
                  <a:schemeClr val="bg1"/>
                </a:solidFill>
                <a:latin typeface="楷体_GB2312" charset="-122"/>
                <a:ea typeface="楷体_GB2312" charset="-122"/>
                <a:sym typeface="+mn-ea"/>
              </a:rPr>
              <a:t>中通常以实线矩形框表示矩形框中含有若干的分隔框，包含类的名字、属性、操作、约束以及其他的部分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2" name="图片 1" descr="QQ截图20171112180148"/>
          <p:cNvPicPr>
            <a:picLocks noChangeAspect="1"/>
          </p:cNvPicPr>
          <p:nvPr/>
        </p:nvPicPr>
        <p:blipFill>
          <a:blip r:embed="rId1"/>
          <a:stretch>
            <a:fillRect/>
          </a:stretch>
        </p:blipFill>
        <p:spPr>
          <a:xfrm>
            <a:off x="1398905" y="2612390"/>
            <a:ext cx="3199765" cy="3396615"/>
          </a:xfrm>
          <a:prstGeom prst="rect">
            <a:avLst/>
          </a:prstGeom>
        </p:spPr>
      </p:pic>
      <p:pic>
        <p:nvPicPr>
          <p:cNvPr id="3" name="图片 2" descr="QQ截图20171112180214"/>
          <p:cNvPicPr>
            <a:picLocks noChangeAspect="1"/>
          </p:cNvPicPr>
          <p:nvPr/>
        </p:nvPicPr>
        <p:blipFill>
          <a:blip r:embed="rId2"/>
          <a:stretch>
            <a:fillRect/>
          </a:stretch>
        </p:blipFill>
        <p:spPr>
          <a:xfrm>
            <a:off x="4598670" y="3125470"/>
            <a:ext cx="3117215" cy="2084705"/>
          </a:xfrm>
          <a:prstGeom prst="rect">
            <a:avLst/>
          </a:prstGeom>
        </p:spPr>
      </p:pic>
      <p:pic>
        <p:nvPicPr>
          <p:cNvPr id="5" name="图片 4" descr="QQ截图20171112180246"/>
          <p:cNvPicPr>
            <a:picLocks noChangeAspect="1"/>
          </p:cNvPicPr>
          <p:nvPr/>
        </p:nvPicPr>
        <p:blipFill>
          <a:blip r:embed="rId3"/>
          <a:stretch>
            <a:fillRect/>
          </a:stretch>
        </p:blipFill>
        <p:spPr>
          <a:xfrm>
            <a:off x="7715885" y="2814955"/>
            <a:ext cx="3175635" cy="29914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7267"/>
                                        </p:tgtEl>
                                        <p:attrNameLst>
                                          <p:attrName>style.visibility</p:attrName>
                                        </p:attrNameLst>
                                      </p:cBhvr>
                                      <p:to>
                                        <p:strVal val="visible"/>
                                      </p:to>
                                    </p:set>
                                    <p:animEffect transition="in" filter="wipe(right)">
                                      <p:cBhvr>
                                        <p:cTn id="26" dur="500"/>
                                        <p:tgtEl>
                                          <p:spTgt spid="7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P spid="726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17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类图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521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21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7265" name="文本框 100"/>
          <p:cNvSpPr txBox="1"/>
          <p:nvPr/>
        </p:nvSpPr>
        <p:spPr>
          <a:xfrm>
            <a:off x="1645920" y="1710055"/>
            <a:ext cx="8907145" cy="48056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kumimoji="1" lang="zh-CN" altLang="en-US" sz="1800" b="1" dirty="0">
                <a:solidFill>
                  <a:schemeClr val="bg1"/>
                </a:solidFill>
                <a:latin typeface="楷体_GB2312" charset="-122"/>
                <a:ea typeface="楷体_GB2312" charset="-122"/>
                <a:sym typeface="+mn-ea"/>
              </a:rPr>
              <a:t>关联</a:t>
            </a:r>
            <a:endParaRPr kumimoji="1" lang="zh-CN" altLang="en-US" sz="1800"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r>
              <a:rPr kumimoji="1" lang="zh-CN" altLang="en-US" sz="1800" b="1" dirty="0">
                <a:solidFill>
                  <a:schemeClr val="bg1"/>
                </a:solidFill>
                <a:latin typeface="楷体_GB2312" charset="-122"/>
                <a:ea typeface="楷体_GB2312" charset="-122"/>
                <a:sym typeface="+mn-ea"/>
              </a:rPr>
              <a:t>  关联是一种结构关系，它指明一个事物的对象与另一个事物的对象间的联系有关联名称，角色名称，导航性和多重性。</a:t>
            </a:r>
            <a:r>
              <a:rPr kumimoji="1" lang="en-US" altLang="zh-CN" sz="1800" b="1" dirty="0">
                <a:solidFill>
                  <a:schemeClr val="bg1"/>
                </a:solidFill>
                <a:latin typeface="楷体_GB2312" charset="-122"/>
                <a:ea typeface="楷体_GB2312" charset="-122"/>
                <a:sym typeface="+mn-ea"/>
              </a:rPr>
              <a:t>[1]</a:t>
            </a:r>
            <a:endParaRPr kumimoji="1" lang="zh-CN" altLang="en-US" sz="18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zh-CN" altLang="en-US" sz="1800" b="1" dirty="0">
                <a:solidFill>
                  <a:schemeClr val="bg1"/>
                </a:solidFill>
                <a:latin typeface="楷体_GB2312" charset="-122"/>
                <a:ea typeface="楷体_GB2312" charset="-122"/>
                <a:sym typeface="+mn-ea"/>
              </a:rPr>
              <a:t>依赖</a:t>
            </a:r>
            <a:endParaRPr kumimoji="1" lang="zh-CN" altLang="en-US" sz="1800"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r>
              <a:rPr kumimoji="1" lang="zh-CN" altLang="en-US" sz="1800" b="1" dirty="0">
                <a:solidFill>
                  <a:schemeClr val="bg1"/>
                </a:solidFill>
                <a:latin typeface="楷体_GB2312" charset="-122"/>
                <a:ea typeface="楷体_GB2312" charset="-122"/>
                <a:sym typeface="+mn-ea"/>
              </a:rPr>
              <a:t> 一个事物使用另一个事物的信息和服务，在</a:t>
            </a:r>
            <a:r>
              <a:rPr kumimoji="1" lang="en-US" altLang="zh-CN" sz="1800" b="1" dirty="0">
                <a:solidFill>
                  <a:schemeClr val="bg1"/>
                </a:solidFill>
                <a:latin typeface="楷体_GB2312" charset="-122"/>
                <a:ea typeface="楷体_GB2312" charset="-122"/>
                <a:sym typeface="+mn-ea"/>
              </a:rPr>
              <a:t>UML</a:t>
            </a:r>
            <a:r>
              <a:rPr kumimoji="1" lang="zh-CN" altLang="en-US" sz="1800" b="1" dirty="0">
                <a:solidFill>
                  <a:schemeClr val="bg1"/>
                </a:solidFill>
                <a:latin typeface="楷体_GB2312" charset="-122"/>
                <a:ea typeface="楷体_GB2312" charset="-122"/>
                <a:sym typeface="+mn-ea"/>
              </a:rPr>
              <a:t>图中把依赖画成一条有向的虚线，指向被依赖的事物。</a:t>
            </a:r>
            <a:r>
              <a:rPr kumimoji="1" lang="en-US" altLang="zh-CN" sz="1800" b="1" dirty="0">
                <a:solidFill>
                  <a:schemeClr val="bg1"/>
                </a:solidFill>
                <a:latin typeface="楷体_GB2312" charset="-122"/>
                <a:ea typeface="楷体_GB2312" charset="-122"/>
                <a:sym typeface="+mn-ea"/>
              </a:rPr>
              <a:t>[1]</a:t>
            </a:r>
            <a:endParaRPr kumimoji="1" lang="en-US" altLang="zh-CN" sz="1800" b="1" dirty="0">
              <a:solidFill>
                <a:schemeClr val="bg1"/>
              </a:solidFill>
              <a:latin typeface="楷体_GB2312" charset="-122"/>
              <a:ea typeface="楷体_GB2312" charset="-122"/>
              <a:sym typeface="+mn-ea"/>
            </a:endParaRPr>
          </a:p>
          <a:p>
            <a:pPr marL="342900" indent="-342900" algn="l">
              <a:lnSpc>
                <a:spcPct val="115000"/>
              </a:lnSpc>
              <a:buFont typeface="Wingdings" panose="05000000000000000000" pitchFamily="2" charset="2"/>
              <a:buChar char="n"/>
            </a:pPr>
            <a:r>
              <a:rPr kumimoji="1" lang="zh-CN" altLang="en-US" sz="1800" b="1" dirty="0">
                <a:solidFill>
                  <a:schemeClr val="bg1"/>
                </a:solidFill>
                <a:latin typeface="楷体_GB2312" charset="-122"/>
                <a:ea typeface="楷体_GB2312" charset="-122"/>
                <a:sym typeface="+mn-ea"/>
              </a:rPr>
              <a:t>泛化</a:t>
            </a:r>
            <a:endParaRPr kumimoji="1" lang="zh-CN" altLang="en-US" sz="1800" b="1" dirty="0">
              <a:solidFill>
                <a:schemeClr val="bg1"/>
              </a:solidFill>
              <a:latin typeface="楷体_GB2312" charset="-122"/>
              <a:ea typeface="楷体_GB2312" charset="-122"/>
              <a:sym typeface="+mn-ea"/>
            </a:endParaRPr>
          </a:p>
          <a:p>
            <a:pPr marL="0" indent="0" algn="l">
              <a:lnSpc>
                <a:spcPct val="115000"/>
              </a:lnSpc>
              <a:buFont typeface="Wingdings" panose="05000000000000000000" pitchFamily="2" charset="2"/>
              <a:buNone/>
            </a:pPr>
            <a:r>
              <a:rPr kumimoji="1" lang="zh-CN" altLang="en-US" sz="1800" b="1" dirty="0">
                <a:solidFill>
                  <a:schemeClr val="bg1"/>
                </a:solidFill>
                <a:latin typeface="楷体_GB2312" charset="-122"/>
                <a:ea typeface="楷体_GB2312" charset="-122"/>
                <a:sym typeface="+mn-ea"/>
              </a:rPr>
              <a:t>是一般事物（父类）和该事物的较为特殊的种类（子类）之间的关系，在</a:t>
            </a:r>
            <a:r>
              <a:rPr kumimoji="1" lang="en-US" altLang="zh-CN" sz="1800" b="1" dirty="0">
                <a:solidFill>
                  <a:schemeClr val="bg1"/>
                </a:solidFill>
                <a:latin typeface="楷体_GB2312" charset="-122"/>
                <a:ea typeface="楷体_GB2312" charset="-122"/>
                <a:sym typeface="+mn-ea"/>
              </a:rPr>
              <a:t>UML</a:t>
            </a:r>
            <a:r>
              <a:rPr kumimoji="1" lang="zh-CN" altLang="en-US" sz="1800" b="1" dirty="0">
                <a:solidFill>
                  <a:schemeClr val="bg1"/>
                </a:solidFill>
                <a:latin typeface="楷体_GB2312" charset="-122"/>
                <a:ea typeface="楷体_GB2312" charset="-122"/>
                <a:sym typeface="+mn-ea"/>
              </a:rPr>
              <a:t>中画一条带有空心三角形大箭头的邮箱实线，指向父类</a:t>
            </a:r>
            <a:r>
              <a:rPr kumimoji="1" lang="en-US" altLang="zh-CN" sz="1800" b="1" dirty="0">
                <a:solidFill>
                  <a:schemeClr val="bg1"/>
                </a:solidFill>
                <a:latin typeface="楷体_GB2312" charset="-122"/>
                <a:ea typeface="楷体_GB2312" charset="-122"/>
                <a:sym typeface="+mn-ea"/>
              </a:rPr>
              <a:t>[1]</a:t>
            </a:r>
            <a:endParaRPr kumimoji="1" lang="en-US" altLang="zh-CN" sz="1800" b="1" dirty="0">
              <a:solidFill>
                <a:schemeClr val="bg1"/>
              </a:solidFill>
              <a:latin typeface="楷体_GB2312" charset="-122"/>
              <a:ea typeface="楷体_GB2312" charset="-122"/>
              <a:sym typeface="+mn-ea"/>
            </a:endParaRPr>
          </a:p>
          <a:p>
            <a:pPr marL="342900" indent="-342900" algn="l">
              <a:lnSpc>
                <a:spcPct val="115000"/>
              </a:lnSpc>
              <a:buFont typeface="Wingdings" panose="05000000000000000000" pitchFamily="2" charset="2"/>
              <a:buChar char="n"/>
            </a:pPr>
            <a:r>
              <a:rPr kumimoji="1" lang="zh-CN" altLang="en-US" sz="1800" b="1" dirty="0">
                <a:solidFill>
                  <a:schemeClr val="bg1"/>
                </a:solidFill>
                <a:latin typeface="楷体_GB2312" charset="-122"/>
                <a:ea typeface="楷体_GB2312" charset="-122"/>
                <a:sym typeface="+mn-ea"/>
              </a:rPr>
              <a:t>实现</a:t>
            </a:r>
            <a:endParaRPr kumimoji="1" lang="zh-CN" altLang="en-US" sz="1800" b="1" dirty="0">
              <a:solidFill>
                <a:schemeClr val="bg1"/>
              </a:solidFill>
              <a:latin typeface="楷体_GB2312" charset="-122"/>
              <a:ea typeface="楷体_GB2312" charset="-122"/>
              <a:sym typeface="+mn-ea"/>
            </a:endParaRPr>
          </a:p>
          <a:p>
            <a:pPr marL="0" indent="0" algn="l">
              <a:lnSpc>
                <a:spcPct val="115000"/>
              </a:lnSpc>
              <a:buFont typeface="Wingdings" panose="05000000000000000000" pitchFamily="2" charset="2"/>
              <a:buNone/>
            </a:pPr>
            <a:r>
              <a:rPr kumimoji="1" lang="zh-CN" altLang="en-US" sz="1800" b="1" dirty="0">
                <a:solidFill>
                  <a:schemeClr val="bg1"/>
                </a:solidFill>
                <a:latin typeface="楷体_GB2312" charset="-122"/>
                <a:ea typeface="楷体_GB2312" charset="-122"/>
                <a:sym typeface="+mn-ea"/>
              </a:rPr>
              <a:t>实现将一种模型元素与另一种模型元素连接起来，比如类和接口，实现关系将不同语义层的元素连接起来，通常建立在不同的模型内</a:t>
            </a:r>
            <a:r>
              <a:rPr kumimoji="1" lang="en-US" altLang="zh-CN" sz="1800" b="1" dirty="0">
                <a:solidFill>
                  <a:schemeClr val="bg1"/>
                </a:solidFill>
                <a:latin typeface="楷体_GB2312" charset="-122"/>
                <a:ea typeface="楷体_GB2312" charset="-122"/>
                <a:sym typeface="+mn-ea"/>
              </a:rPr>
              <a:t>[1]</a:t>
            </a:r>
            <a:endParaRPr kumimoji="1" lang="en-US" altLang="zh-CN" sz="1800" b="1" dirty="0">
              <a:solidFill>
                <a:schemeClr val="bg1"/>
              </a:solidFill>
              <a:latin typeface="楷体_GB2312" charset="-122"/>
              <a:ea typeface="楷体_GB2312" charset="-122"/>
              <a:sym typeface="+mn-ea"/>
            </a:endParaRPr>
          </a:p>
        </p:txBody>
      </p:sp>
      <p:grpSp>
        <p:nvGrpSpPr>
          <p:cNvPr id="4" name="组合 3"/>
          <p:cNvGrpSpPr/>
          <p:nvPr/>
        </p:nvGrpSpPr>
        <p:grpSpPr>
          <a:xfrm>
            <a:off x="4225290" y="1010285"/>
            <a:ext cx="3748405" cy="496877"/>
            <a:chOff x="1357" y="4467"/>
            <a:chExt cx="6106" cy="714"/>
          </a:xfrm>
        </p:grpSpPr>
        <p:sp>
          <p:nvSpPr>
            <p:cNvPr id="13319" name="矩形 6"/>
            <p:cNvSpPr/>
            <p:nvPr/>
          </p:nvSpPr>
          <p:spPr>
            <a:xfrm>
              <a:off x="1357" y="4542"/>
              <a:ext cx="6106" cy="57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kumimoji="1" lang="zh-CN" altLang="en-US" sz="2000" b="1" dirty="0">
                  <a:solidFill>
                    <a:schemeClr val="bg1"/>
                  </a:solidFill>
                  <a:latin typeface="微软雅黑" panose="020B0503020204020204" pitchFamily="34" charset="-122"/>
                  <a:ea typeface="微软雅黑" panose="020B0503020204020204" pitchFamily="34" charset="-122"/>
                  <a:sym typeface="+mn-ea"/>
                </a:rPr>
                <a:t>关联、依赖、泛化和实现</a:t>
              </a:r>
              <a:endParaRPr kumimoji="1" lang="zh-CN" altLang="en-US" sz="2000" b="1" dirty="0">
                <a:solidFill>
                  <a:schemeClr val="bg1"/>
                </a:solidFill>
                <a:latin typeface="微软雅黑" panose="020B0503020204020204" pitchFamily="34" charset="-122"/>
                <a:ea typeface="微软雅黑" panose="020B0503020204020204" pitchFamily="34" charset="-122"/>
                <a:sym typeface="+mn-ea"/>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7265"/>
                                        </p:tgtEl>
                                        <p:attrNameLst>
                                          <p:attrName>style.visibility</p:attrName>
                                        </p:attrNameLst>
                                      </p:cBhvr>
                                      <p:to>
                                        <p:strVal val="visible"/>
                                      </p:to>
                                    </p:set>
                                    <p:animEffect transition="in" filter="wipe(right)">
                                      <p:cBhvr>
                                        <p:cTn id="27" dur="500"/>
                                        <p:tgtEl>
                                          <p:spTgt spid="7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P spid="726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17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接口与抽象类</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521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21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7267" name="文本框 102"/>
          <p:cNvSpPr txBox="1"/>
          <p:nvPr/>
        </p:nvSpPr>
        <p:spPr>
          <a:xfrm>
            <a:off x="3111500" y="2447290"/>
            <a:ext cx="5968365" cy="28613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l"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a:t>
            </a:r>
            <a:r>
              <a:rPr lang="en-US" altLang="zh-CN" sz="2000" b="1" dirty="0">
                <a:solidFill>
                  <a:schemeClr val="bg1"/>
                </a:solidFill>
                <a:latin typeface="微软雅黑" panose="020B0503020204020204" pitchFamily="34" charset="-122"/>
                <a:ea typeface="微软雅黑" panose="020B0503020204020204" pitchFamily="34" charset="-122"/>
              </a:rPr>
              <a:t>1</a:t>
            </a:r>
            <a:r>
              <a:rPr lang="zh-CN" altLang="en-US" sz="2000" b="1" dirty="0">
                <a:solidFill>
                  <a:schemeClr val="bg1"/>
                </a:solidFill>
                <a:latin typeface="微软雅黑" panose="020B0503020204020204" pitchFamily="34" charset="-122"/>
                <a:ea typeface="微软雅黑" panose="020B0503020204020204" pitchFamily="34" charset="-122"/>
              </a:rPr>
              <a:t>）抽象类可以包含某些实现代码，但接口没有任何实现部分</a:t>
            </a:r>
            <a:endParaRPr lang="zh-CN" altLang="en-US" sz="2000" b="1" dirty="0">
              <a:solidFill>
                <a:schemeClr val="bg1"/>
              </a:solidFill>
              <a:latin typeface="微软雅黑" panose="020B0503020204020204" pitchFamily="34" charset="-122"/>
              <a:ea typeface="微软雅黑" panose="020B0503020204020204" pitchFamily="34" charset="-122"/>
            </a:endParaRPr>
          </a:p>
          <a:p>
            <a:pPr marL="0" lvl="0" indent="0" algn="l"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a:t>
            </a:r>
            <a:r>
              <a:rPr lang="en-US" altLang="zh-CN" sz="2000" b="1" dirty="0">
                <a:solidFill>
                  <a:schemeClr val="bg1"/>
                </a:solidFill>
                <a:latin typeface="微软雅黑" panose="020B0503020204020204" pitchFamily="34" charset="-122"/>
                <a:ea typeface="微软雅黑" panose="020B0503020204020204" pitchFamily="34" charset="-122"/>
              </a:rPr>
              <a:t>2</a:t>
            </a:r>
            <a:r>
              <a:rPr lang="zh-CN" altLang="en-US" sz="2000" b="1" dirty="0">
                <a:solidFill>
                  <a:schemeClr val="bg1"/>
                </a:solidFill>
                <a:latin typeface="微软雅黑" panose="020B0503020204020204" pitchFamily="34" charset="-122"/>
                <a:ea typeface="微软雅黑" panose="020B0503020204020204" pitchFamily="34" charset="-122"/>
              </a:rPr>
              <a:t>）抽象类可以包含属性但接口没有</a:t>
            </a:r>
            <a:endParaRPr lang="zh-CN" altLang="en-US" sz="2000" b="1" dirty="0">
              <a:solidFill>
                <a:schemeClr val="bg1"/>
              </a:solidFill>
              <a:latin typeface="微软雅黑" panose="020B0503020204020204" pitchFamily="34" charset="-122"/>
              <a:ea typeface="微软雅黑" panose="020B0503020204020204" pitchFamily="34" charset="-122"/>
            </a:endParaRPr>
          </a:p>
          <a:p>
            <a:pPr marL="0" lvl="0" indent="0" algn="l"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a:t>
            </a:r>
            <a:r>
              <a:rPr lang="en-US" altLang="zh-CN" sz="2000" b="1" dirty="0">
                <a:solidFill>
                  <a:schemeClr val="bg1"/>
                </a:solidFill>
                <a:latin typeface="微软雅黑" panose="020B0503020204020204" pitchFamily="34" charset="-122"/>
                <a:ea typeface="微软雅黑" panose="020B0503020204020204" pitchFamily="34" charset="-122"/>
              </a:rPr>
              <a:t>3</a:t>
            </a:r>
            <a:r>
              <a:rPr lang="zh-CN" altLang="en-US" sz="2000" b="1" dirty="0">
                <a:solidFill>
                  <a:schemeClr val="bg1"/>
                </a:solidFill>
                <a:latin typeface="微软雅黑" panose="020B0503020204020204" pitchFamily="34" charset="-122"/>
                <a:ea typeface="微软雅黑" panose="020B0503020204020204" pitchFamily="34" charset="-122"/>
              </a:rPr>
              <a:t>）接口可以被结构继承但抽象类不行</a:t>
            </a:r>
            <a:endParaRPr lang="zh-CN" altLang="en-US" sz="2000" b="1" dirty="0">
              <a:solidFill>
                <a:schemeClr val="bg1"/>
              </a:solidFill>
              <a:latin typeface="微软雅黑" panose="020B0503020204020204" pitchFamily="34" charset="-122"/>
              <a:ea typeface="微软雅黑" panose="020B0503020204020204" pitchFamily="34" charset="-122"/>
            </a:endParaRPr>
          </a:p>
          <a:p>
            <a:pPr marL="0" lvl="0" indent="0" algn="l"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a:t>
            </a:r>
            <a:r>
              <a:rPr lang="en-US" altLang="zh-CN" sz="2000" b="1" dirty="0">
                <a:solidFill>
                  <a:schemeClr val="bg1"/>
                </a:solidFill>
                <a:latin typeface="微软雅黑" panose="020B0503020204020204" pitchFamily="34" charset="-122"/>
                <a:ea typeface="微软雅黑" panose="020B0503020204020204" pitchFamily="34" charset="-122"/>
              </a:rPr>
              <a:t>4</a:t>
            </a:r>
            <a:r>
              <a:rPr lang="zh-CN" altLang="en-US" sz="2000" b="1" dirty="0">
                <a:solidFill>
                  <a:schemeClr val="bg1"/>
                </a:solidFill>
                <a:latin typeface="微软雅黑" panose="020B0503020204020204" pitchFamily="34" charset="-122"/>
                <a:ea typeface="微软雅黑" panose="020B0503020204020204" pitchFamily="34" charset="-122"/>
              </a:rPr>
              <a:t>）抽象类可以有构造函数和析构函数，而接口没有</a:t>
            </a:r>
            <a:endParaRPr lang="zh-CN" altLang="en-US" sz="2000" b="1" dirty="0">
              <a:solidFill>
                <a:schemeClr val="bg1"/>
              </a:solidFill>
              <a:latin typeface="微软雅黑" panose="020B0503020204020204" pitchFamily="34" charset="-122"/>
              <a:ea typeface="微软雅黑" panose="020B0503020204020204" pitchFamily="34" charset="-122"/>
            </a:endParaRPr>
          </a:p>
          <a:p>
            <a:pPr marL="0" lvl="0" indent="0" algn="l"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a:t>
            </a:r>
            <a:r>
              <a:rPr lang="en-US" altLang="zh-CN" sz="2000" b="1" dirty="0">
                <a:solidFill>
                  <a:schemeClr val="bg1"/>
                </a:solidFill>
                <a:latin typeface="微软雅黑" panose="020B0503020204020204" pitchFamily="34" charset="-122"/>
                <a:ea typeface="微软雅黑" panose="020B0503020204020204" pitchFamily="34" charset="-122"/>
              </a:rPr>
              <a:t>5</a:t>
            </a:r>
            <a:r>
              <a:rPr lang="zh-CN" altLang="en-US" sz="2000" b="1" dirty="0">
                <a:solidFill>
                  <a:schemeClr val="bg1"/>
                </a:solidFill>
                <a:latin typeface="微软雅黑" panose="020B0503020204020204" pitchFamily="34" charset="-122"/>
                <a:ea typeface="微软雅黑" panose="020B0503020204020204" pitchFamily="34" charset="-122"/>
              </a:rPr>
              <a:t>）抽象类可以继承其他类和接口而接口近能继承接口</a:t>
            </a:r>
            <a:endParaRPr lang="zh-CN" altLang="en-US" sz="2000" b="1" dirty="0">
              <a:solidFill>
                <a:schemeClr val="bg1"/>
              </a:solidFill>
              <a:latin typeface="微软雅黑" panose="020B0503020204020204" pitchFamily="34" charset="-122"/>
              <a:ea typeface="微软雅黑" panose="020B0503020204020204" pitchFamily="34" charset="-122"/>
            </a:endParaRPr>
          </a:p>
          <a:p>
            <a:pPr marL="0" lvl="0" indent="0" algn="l"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a:t>
            </a:r>
            <a:r>
              <a:rPr lang="en-US" altLang="zh-CN" sz="2000" b="1" dirty="0">
                <a:solidFill>
                  <a:schemeClr val="bg1"/>
                </a:solidFill>
                <a:latin typeface="微软雅黑" panose="020B0503020204020204" pitchFamily="34" charset="-122"/>
                <a:ea typeface="微软雅黑" panose="020B0503020204020204" pitchFamily="34" charset="-122"/>
              </a:rPr>
              <a:t>6</a:t>
            </a:r>
            <a:r>
              <a:rPr lang="zh-CN" altLang="en-US" sz="2000" b="1" dirty="0">
                <a:solidFill>
                  <a:schemeClr val="bg1"/>
                </a:solidFill>
                <a:latin typeface="微软雅黑" panose="020B0503020204020204" pitchFamily="34" charset="-122"/>
                <a:ea typeface="微软雅黑" panose="020B0503020204020204" pitchFamily="34" charset="-122"/>
              </a:rPr>
              <a:t>）接口支持多继承而抽象类仅支持单继承</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3319" name="矩形 6"/>
          <p:cNvSpPr/>
          <p:nvPr/>
        </p:nvSpPr>
        <p:spPr>
          <a:xfrm>
            <a:off x="4134485" y="1398270"/>
            <a:ext cx="3748405"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2400" b="1" dirty="0">
                <a:solidFill>
                  <a:schemeClr val="bg1"/>
                </a:solidFill>
                <a:latin typeface="微软雅黑" panose="020B0503020204020204" pitchFamily="34" charset="-122"/>
                <a:ea typeface="微软雅黑" panose="020B0503020204020204" pitchFamily="34" charset="-122"/>
                <a:sym typeface="+mn-ea"/>
              </a:rPr>
              <a:t>区别</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cxnSp>
        <p:nvCxnSpPr>
          <p:cNvPr id="13321" name="直接连接符 8"/>
          <p:cNvCxnSpPr/>
          <p:nvPr/>
        </p:nvCxnSpPr>
        <p:spPr>
          <a:xfrm flipV="1">
            <a:off x="4180840" y="1346200"/>
            <a:ext cx="3648075" cy="19685"/>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4184650" y="1896110"/>
            <a:ext cx="3648075" cy="19050"/>
          </a:xfrm>
          <a:prstGeom prst="line">
            <a:avLst/>
          </a:prstGeom>
          <a:ln w="15875" cap="flat" cmpd="sng">
            <a:solidFill>
              <a:schemeClr val="bg1"/>
            </a:solidFill>
            <a:prstDash val="soli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7267"/>
                                        </p:tgtEl>
                                        <p:attrNameLst>
                                          <p:attrName>style.visibility</p:attrName>
                                        </p:attrNameLst>
                                      </p:cBhvr>
                                      <p:to>
                                        <p:strVal val="visible"/>
                                      </p:to>
                                    </p:set>
                                    <p:animEffect transition="in" filter="wipe(right)">
                                      <p:cBhvr>
                                        <p:cTn id="26" dur="500"/>
                                        <p:tgtEl>
                                          <p:spTgt spid="7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P spid="726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17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接口与抽象类</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521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21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3319" name="矩形 6"/>
          <p:cNvSpPr/>
          <p:nvPr/>
        </p:nvSpPr>
        <p:spPr>
          <a:xfrm>
            <a:off x="3506470" y="1365885"/>
            <a:ext cx="5564505" cy="46037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2400" b="1" dirty="0">
                <a:solidFill>
                  <a:schemeClr val="bg1"/>
                </a:solidFill>
                <a:latin typeface="微软雅黑" panose="020B0503020204020204" pitchFamily="34" charset="-122"/>
                <a:ea typeface="微软雅黑" panose="020B0503020204020204" pitchFamily="34" charset="-122"/>
                <a:sym typeface="+mn-ea"/>
              </a:rPr>
              <a:t>接口可以被结构继承，而抽象类不行</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cxnSp>
        <p:nvCxnSpPr>
          <p:cNvPr id="13321" name="直接连接符 8"/>
          <p:cNvCxnSpPr/>
          <p:nvPr/>
        </p:nvCxnSpPr>
        <p:spPr>
          <a:xfrm flipV="1">
            <a:off x="4180840" y="1346200"/>
            <a:ext cx="3648075" cy="19685"/>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4184650" y="1896110"/>
            <a:ext cx="3648075" cy="19050"/>
          </a:xfrm>
          <a:prstGeom prst="line">
            <a:avLst/>
          </a:prstGeom>
          <a:ln w="15875" cap="flat" cmpd="sng">
            <a:solidFill>
              <a:schemeClr val="bg1"/>
            </a:solidFill>
            <a:prstDash val="solid"/>
            <a:headEnd type="none" w="med" len="med"/>
            <a:tailEnd type="none" w="med" len="med"/>
          </a:ln>
        </p:spPr>
      </p:cxnSp>
      <p:pic>
        <p:nvPicPr>
          <p:cNvPr id="2" name="图片 1"/>
          <p:cNvPicPr>
            <a:picLocks noChangeAspect="1"/>
          </p:cNvPicPr>
          <p:nvPr/>
        </p:nvPicPr>
        <p:blipFill>
          <a:blip r:embed="rId1"/>
          <a:stretch>
            <a:fillRect/>
          </a:stretch>
        </p:blipFill>
        <p:spPr>
          <a:xfrm>
            <a:off x="556260" y="2289810"/>
            <a:ext cx="4612640" cy="4335145"/>
          </a:xfrm>
          <a:prstGeom prst="rect">
            <a:avLst/>
          </a:prstGeom>
        </p:spPr>
      </p:pic>
      <p:sp>
        <p:nvSpPr>
          <p:cNvPr id="3" name="文本框 2"/>
          <p:cNvSpPr txBox="1"/>
          <p:nvPr/>
        </p:nvSpPr>
        <p:spPr>
          <a:xfrm>
            <a:off x="5666105" y="2472690"/>
            <a:ext cx="5434965" cy="3138170"/>
          </a:xfrm>
          <a:prstGeom prst="rect">
            <a:avLst/>
          </a:prstGeom>
          <a:noFill/>
        </p:spPr>
        <p:txBody>
          <a:bodyPr wrap="square" rtlCol="0" anchor="t">
            <a:spAutoFit/>
          </a:bodyPr>
          <a:p>
            <a:r>
              <a:rPr lang="zh-CN" altLang="en-US">
                <a:solidFill>
                  <a:schemeClr val="bg1"/>
                </a:solidFill>
              </a:rPr>
              <a:t>struct不能继承的一个原因是struct有固定的大小。</a:t>
            </a:r>
            <a:endParaRPr lang="zh-CN" altLang="en-US">
              <a:solidFill>
                <a:schemeClr val="bg1"/>
              </a:solidFill>
            </a:endParaRPr>
          </a:p>
          <a:p>
            <a:r>
              <a:rPr lang="zh-CN" altLang="en-US">
                <a:solidFill>
                  <a:schemeClr val="bg1"/>
                </a:solidFill>
              </a:rPr>
              <a:t>  假设结构可以继承：</a:t>
            </a:r>
            <a:endParaRPr lang="zh-CN" altLang="en-US">
              <a:solidFill>
                <a:schemeClr val="bg1"/>
              </a:solidFill>
            </a:endParaRPr>
          </a:p>
          <a:p>
            <a:r>
              <a:rPr lang="zh-CN" altLang="en-US">
                <a:solidFill>
                  <a:schemeClr val="bg1"/>
                </a:solidFill>
              </a:rPr>
              <a:t>  struct Point {public int X; public int Y; }  // 大小8个字节 </a:t>
            </a:r>
            <a:endParaRPr lang="zh-CN" altLang="en-US">
              <a:solidFill>
                <a:schemeClr val="bg1"/>
              </a:solidFill>
            </a:endParaRPr>
          </a:p>
          <a:p>
            <a:r>
              <a:rPr lang="zh-CN" altLang="en-US">
                <a:solidFill>
                  <a:schemeClr val="bg1"/>
                </a:solidFill>
              </a:rPr>
              <a:t>  struct Point3D : Point {public int X; }   // 大小12个字节</a:t>
            </a:r>
            <a:endParaRPr lang="zh-CN" altLang="en-US">
              <a:solidFill>
                <a:schemeClr val="bg1"/>
              </a:solidFill>
            </a:endParaRPr>
          </a:p>
          <a:p>
            <a:r>
              <a:rPr lang="zh-CN" altLang="en-US">
                <a:solidFill>
                  <a:schemeClr val="bg1"/>
                </a:solidFill>
              </a:rPr>
              <a:t>  那么Point[] points = new Point[5];</a:t>
            </a:r>
            <a:endParaRPr lang="zh-CN" altLang="en-US">
              <a:solidFill>
                <a:schemeClr val="bg1"/>
              </a:solidFill>
            </a:endParaRPr>
          </a:p>
          <a:p>
            <a:r>
              <a:rPr lang="zh-CN" altLang="en-US">
                <a:solidFill>
                  <a:schemeClr val="bg1"/>
                </a:solidFill>
              </a:rPr>
              <a:t>  根据‘面向对象’的原则之一，‘派生类可以当成基类使用‘，也就是说Point3D一定是Point，我们应该允许这样的赋值：</a:t>
            </a:r>
            <a:endParaRPr lang="zh-CN" altLang="en-US">
              <a:solidFill>
                <a:schemeClr val="bg1"/>
              </a:solidFill>
            </a:endParaRPr>
          </a:p>
          <a:p>
            <a:r>
              <a:rPr lang="zh-CN" altLang="en-US">
                <a:solidFill>
                  <a:schemeClr val="bg1"/>
                </a:solidFill>
              </a:rPr>
              <a:t>  points[0] = new Point3D();</a:t>
            </a:r>
            <a:endParaRPr lang="zh-CN" altLang="en-US">
              <a:solidFill>
                <a:schemeClr val="bg1"/>
              </a:solidFill>
            </a:endParaRPr>
          </a:p>
          <a:p>
            <a:r>
              <a:rPr lang="zh-CN" altLang="en-US">
                <a:solidFill>
                  <a:schemeClr val="bg1"/>
                </a:solidFill>
              </a:rPr>
              <a:t>  但是，12个字节的结构明显不可以放到8个字节的抽屉里面。</a:t>
            </a:r>
            <a:endParaRPr lang="zh-CN" alt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17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接口与抽象类</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521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21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3319" name="矩形 6"/>
          <p:cNvSpPr/>
          <p:nvPr/>
        </p:nvSpPr>
        <p:spPr>
          <a:xfrm>
            <a:off x="222250" y="1280795"/>
            <a:ext cx="6320790" cy="46037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2400" b="1" dirty="0">
                <a:solidFill>
                  <a:schemeClr val="bg1"/>
                </a:solidFill>
                <a:latin typeface="微软雅黑" panose="020B0503020204020204" pitchFamily="34" charset="-122"/>
                <a:ea typeface="微软雅黑" panose="020B0503020204020204" pitchFamily="34" charset="-122"/>
                <a:sym typeface="+mn-ea"/>
              </a:rPr>
              <a:t>接口支持多继承，而抽象类支支持单继承</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cxnSp>
        <p:nvCxnSpPr>
          <p:cNvPr id="13321" name="直接连接符 8"/>
          <p:cNvCxnSpPr/>
          <p:nvPr/>
        </p:nvCxnSpPr>
        <p:spPr>
          <a:xfrm flipV="1">
            <a:off x="1416685" y="1228725"/>
            <a:ext cx="3648075" cy="19685"/>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20495" y="1778635"/>
            <a:ext cx="3648075" cy="19050"/>
          </a:xfrm>
          <a:prstGeom prst="line">
            <a:avLst/>
          </a:prstGeom>
          <a:ln w="15875" cap="flat" cmpd="sng">
            <a:solidFill>
              <a:schemeClr val="bg1"/>
            </a:solidFill>
            <a:prstDash val="solid"/>
            <a:headEnd type="none" w="med" len="med"/>
            <a:tailEnd type="none" w="med" len="med"/>
          </a:ln>
        </p:spPr>
      </p:cxnSp>
      <p:pic>
        <p:nvPicPr>
          <p:cNvPr id="3" name="图片 2"/>
          <p:cNvPicPr>
            <a:picLocks noChangeAspect="1"/>
          </p:cNvPicPr>
          <p:nvPr/>
        </p:nvPicPr>
        <p:blipFill>
          <a:blip r:embed="rId1"/>
          <a:stretch>
            <a:fillRect/>
          </a:stretch>
        </p:blipFill>
        <p:spPr>
          <a:xfrm>
            <a:off x="6260465" y="236220"/>
            <a:ext cx="5157470" cy="62744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状态图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083945" y="1044575"/>
            <a:ext cx="10024110" cy="5205421"/>
            <a:chOff x="2818" y="2555"/>
            <a:chExt cx="12602" cy="7350"/>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843" cy="6387"/>
            </a:xfrm>
            <a:prstGeom prst="rect">
              <a:avLst/>
            </a:prstGeom>
            <a:noFill/>
          </p:spPr>
          <p:txBody>
            <a:bodyPr wrap="square" rtlCol="0">
              <a:spAutoFit/>
            </a:bodyPr>
            <a:lstStyle/>
            <a:p>
              <a:pPr>
                <a:buFont typeface="Wingdings" panose="05000000000000000000" pitchFamily="2" charset="2"/>
              </a:pPr>
              <a:r>
                <a:rPr kumimoji="1" lang="zh-CN" altLang="en-US" sz="2400" b="1" dirty="0">
                  <a:solidFill>
                    <a:srgbClr val="FF0000"/>
                  </a:solidFill>
                  <a:latin typeface="楷体_GB2312" charset="-122"/>
                  <a:ea typeface="楷体_GB2312" charset="-122"/>
                  <a:sym typeface="+mn-ea"/>
                </a:rPr>
                <a:t>定义：</a:t>
              </a:r>
              <a:r>
                <a:rPr kumimoji="1" lang="zh-CN" altLang="en-US" sz="2400" b="1" dirty="0">
                  <a:solidFill>
                    <a:schemeClr val="bg1"/>
                  </a:solidFill>
                  <a:latin typeface="楷体_GB2312" charset="-122"/>
                  <a:ea typeface="楷体_GB2312" charset="-122"/>
                  <a:sym typeface="+mn-ea"/>
                </a:rPr>
                <a:t>状态图机图是系统分析的常用工具之一，它通过建立类对象的生存周期模型来描述对象随时间变化的动态行为。所有对象都有状态。状态是对象执行了一系列活动的结果，当某个事件发生后，对象的状态将发生变化。</a:t>
              </a:r>
              <a:r>
                <a:rPr kumimoji="1" lang="en-US" altLang="zh-CN" sz="2400" b="1" dirty="0">
                  <a:solidFill>
                    <a:schemeClr val="bg1"/>
                  </a:solidFill>
                  <a:latin typeface="楷体_GB2312" charset="-122"/>
                  <a:ea typeface="楷体_GB2312" charset="-122"/>
                  <a:sym typeface="+mn-ea"/>
                </a:rPr>
                <a:t>[1]</a:t>
              </a:r>
              <a:endParaRPr kumimoji="1" lang="zh-CN" altLang="en-US" sz="2400" b="1" dirty="0">
                <a:solidFill>
                  <a:schemeClr val="bg1"/>
                </a:solidFill>
                <a:latin typeface="楷体_GB2312" charset="-122"/>
                <a:ea typeface="楷体_GB2312" charset="-122"/>
                <a:sym typeface="+mn-ea"/>
              </a:endParaRPr>
            </a:p>
            <a:p>
              <a:pPr>
                <a:buFont typeface="Wingdings" panose="05000000000000000000" pitchFamily="2" charset="2"/>
              </a:pPr>
              <a:endParaRPr kumimoji="1" lang="zh-CN" altLang="en-US" sz="2400" b="1" dirty="0">
                <a:solidFill>
                  <a:schemeClr val="bg1"/>
                </a:solidFill>
                <a:latin typeface="楷体_GB2312" charset="-122"/>
                <a:ea typeface="楷体_GB2312" charset="-122"/>
                <a:sym typeface="+mn-ea"/>
              </a:endParaRPr>
            </a:p>
            <a:p>
              <a:pPr>
                <a:buFont typeface="Wingdings" panose="05000000000000000000" pitchFamily="2" charset="2"/>
              </a:pPr>
              <a:r>
                <a:rPr kumimoji="1" lang="zh-CN" altLang="en-US" sz="2400" b="1" dirty="0">
                  <a:solidFill>
                    <a:srgbClr val="FF0000"/>
                  </a:solidFill>
                  <a:latin typeface="楷体_GB2312" charset="-122"/>
                  <a:ea typeface="楷体_GB2312" charset="-122"/>
                  <a:sym typeface="+mn-ea"/>
                </a:rPr>
                <a:t>作用：</a:t>
              </a:r>
              <a:endParaRPr kumimoji="1" lang="zh-CN" altLang="en-US" sz="2400" b="1" dirty="0">
                <a:solidFill>
                  <a:schemeClr val="bg1"/>
                </a:solidFill>
                <a:latin typeface="楷体_GB2312" charset="-122"/>
                <a:ea typeface="楷体_GB2312" charset="-122"/>
                <a:sym typeface="+mn-ea"/>
              </a:endParaRPr>
            </a:p>
            <a:p>
              <a:pPr>
                <a:buFont typeface="Wingdings" panose="05000000000000000000" pitchFamily="2" charset="2"/>
              </a:pPr>
              <a:r>
                <a:rPr kumimoji="1" lang="zh-CN" altLang="en-US" sz="2400" b="1" dirty="0">
                  <a:solidFill>
                    <a:schemeClr val="bg1"/>
                  </a:solidFill>
                  <a:latin typeface="楷体_GB2312" charset="-122"/>
                  <a:ea typeface="楷体_GB2312" charset="-122"/>
                  <a:sym typeface="+mn-ea"/>
                </a:rPr>
                <a:t>可以捕获对象、子系统和系统的生命周期。它们可以告知一个对象可以拥有的状态，并且事件(如消息的接收，时间的流逝、错误、条件为真等)会怎样随着时间的推移来影响这些状态。一个状态图应该连接到所有具有清晰的可标志状态和复杂行为的类；该图可以确定类的行为以及该行为如何根据当前的状态而变化，也可以展示哪些事件将会改变类的对象的状态</a:t>
              </a:r>
              <a:r>
                <a:rPr kumimoji="1" lang="en-US" altLang="zh-CN" sz="2400" b="1" dirty="0">
                  <a:solidFill>
                    <a:schemeClr val="bg1"/>
                  </a:solidFill>
                  <a:latin typeface="楷体_GB2312" charset="-122"/>
                  <a:ea typeface="楷体_GB2312" charset="-122"/>
                  <a:sym typeface="+mn-ea"/>
                </a:rPr>
                <a:t>[1]</a:t>
              </a:r>
              <a:endParaRPr kumimoji="1" lang="en-US" altLang="zh-CN" sz="2400" b="1" dirty="0">
                <a:solidFill>
                  <a:schemeClr val="bg1"/>
                </a:solidFill>
                <a:latin typeface="楷体_GB2312" charset="-122"/>
                <a:ea typeface="楷体_GB2312" charset="-122"/>
                <a:cs typeface="微软雅黑" panose="020B0503020204020204" pitchFamily="34" charset="-122"/>
                <a:sym typeface="+mn-ea"/>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17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状态图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521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21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7265" name="文本框 100"/>
          <p:cNvSpPr txBox="1"/>
          <p:nvPr/>
        </p:nvSpPr>
        <p:spPr>
          <a:xfrm>
            <a:off x="3942080" y="3747770"/>
            <a:ext cx="4308475" cy="77343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a:buNone/>
            </a:pPr>
            <a:r>
              <a:rPr lang="zh-CN" altLang="en-US" sz="2000" b="1">
                <a:solidFill>
                  <a:schemeClr val="bg1"/>
                </a:solidFill>
                <a:latin typeface="微软雅黑" panose="020B0503020204020204" pitchFamily="34" charset="-122"/>
                <a:ea typeface="微软雅黑" panose="020B0503020204020204" pitchFamily="34" charset="-122"/>
                <a:sym typeface="+mn-ea"/>
              </a:rPr>
              <a:t>对象的状态这之间的转移叫</a:t>
            </a:r>
            <a:r>
              <a:rPr lang="zh-CN" altLang="en-US" sz="2000" b="1">
                <a:solidFill>
                  <a:srgbClr val="FF0000"/>
                </a:solidFill>
                <a:latin typeface="微软雅黑" panose="020B0503020204020204" pitchFamily="34" charset="-122"/>
                <a:ea typeface="微软雅黑" panose="020B0503020204020204" pitchFamily="34" charset="-122"/>
                <a:sym typeface="+mn-ea"/>
              </a:rPr>
              <a:t>转换</a:t>
            </a:r>
            <a:r>
              <a:rPr lang="zh-CN" altLang="en-US" sz="2000" b="1">
                <a:solidFill>
                  <a:schemeClr val="bg1"/>
                </a:solidFill>
                <a:latin typeface="微软雅黑" panose="020B0503020204020204" pitchFamily="34" charset="-122"/>
                <a:ea typeface="微软雅黑" panose="020B0503020204020204" pitchFamily="34" charset="-122"/>
                <a:sym typeface="+mn-ea"/>
              </a:rPr>
              <a:t>，</a:t>
            </a:r>
            <a:endParaRPr lang="zh-CN" altLang="en-US" sz="2000" b="1">
              <a:solidFill>
                <a:schemeClr val="bg1"/>
              </a:solidFill>
              <a:latin typeface="微软雅黑" panose="020B0503020204020204" pitchFamily="34" charset="-122"/>
              <a:ea typeface="微软雅黑" panose="020B0503020204020204" pitchFamily="34" charset="-122"/>
              <a:sym typeface="+mn-ea"/>
            </a:endParaRPr>
          </a:p>
          <a:p>
            <a:pPr>
              <a:buNone/>
            </a:pPr>
            <a:r>
              <a:rPr lang="zh-CN" altLang="en-US" sz="2000" b="1">
                <a:solidFill>
                  <a:schemeClr val="bg1"/>
                </a:solidFill>
                <a:latin typeface="微软雅黑" panose="020B0503020204020204" pitchFamily="34" charset="-122"/>
                <a:ea typeface="微软雅黑" panose="020B0503020204020204" pitchFamily="34" charset="-122"/>
                <a:sym typeface="+mn-ea"/>
              </a:rPr>
              <a:t>它包括事件和动作</a:t>
            </a:r>
            <a:r>
              <a:rPr lang="en-US" altLang="zh-CN" sz="2000" b="1">
                <a:solidFill>
                  <a:schemeClr val="bg1"/>
                </a:solidFill>
                <a:latin typeface="微软雅黑" panose="020B0503020204020204" pitchFamily="34" charset="-122"/>
                <a:ea typeface="微软雅黑" panose="020B0503020204020204" pitchFamily="34" charset="-122"/>
                <a:sym typeface="+mn-ea"/>
              </a:rPr>
              <a:t>[1]</a:t>
            </a:r>
            <a:endParaRPr lang="en-US" altLang="zh-CN" sz="2000" b="1" dirty="0">
              <a:solidFill>
                <a:schemeClr val="bg1"/>
              </a:solidFill>
              <a:latin typeface="微软雅黑" panose="020B0503020204020204" pitchFamily="34" charset="-122"/>
              <a:ea typeface="微软雅黑" panose="020B0503020204020204" pitchFamily="34" charset="-122"/>
              <a:sym typeface="+mn-ea"/>
            </a:endParaRPr>
          </a:p>
        </p:txBody>
      </p:sp>
      <p:sp>
        <p:nvSpPr>
          <p:cNvPr id="7267" name="文本框 102"/>
          <p:cNvSpPr txBox="1"/>
          <p:nvPr/>
        </p:nvSpPr>
        <p:spPr>
          <a:xfrm>
            <a:off x="3835400" y="2720975"/>
            <a:ext cx="4364990" cy="77343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a:buNone/>
            </a:pPr>
            <a:r>
              <a:rPr lang="zh-CN" altLang="en-US" sz="2000" b="1">
                <a:solidFill>
                  <a:srgbClr val="FF0000"/>
                </a:solidFill>
                <a:latin typeface="微软雅黑" panose="020B0503020204020204" pitchFamily="34" charset="-122"/>
                <a:ea typeface="微软雅黑" panose="020B0503020204020204" pitchFamily="34" charset="-122"/>
                <a:sym typeface="+mn-ea"/>
              </a:rPr>
              <a:t>状态</a:t>
            </a:r>
            <a:r>
              <a:rPr lang="zh-CN" altLang="en-US" sz="2000" b="1">
                <a:solidFill>
                  <a:schemeClr val="bg1"/>
                </a:solidFill>
                <a:latin typeface="微软雅黑" panose="020B0503020204020204" pitchFamily="34" charset="-122"/>
                <a:ea typeface="微软雅黑" panose="020B0503020204020204" pitchFamily="34" charset="-122"/>
                <a:sym typeface="+mn-ea"/>
              </a:rPr>
              <a:t>定义对象在其生命周期中的</a:t>
            </a:r>
            <a:endParaRPr lang="zh-CN" altLang="en-US" sz="2000" b="1">
              <a:solidFill>
                <a:schemeClr val="bg1"/>
              </a:solidFill>
              <a:latin typeface="微软雅黑" panose="020B0503020204020204" pitchFamily="34" charset="-122"/>
              <a:ea typeface="微软雅黑" panose="020B0503020204020204" pitchFamily="34" charset="-122"/>
              <a:sym typeface="+mn-ea"/>
            </a:endParaRPr>
          </a:p>
          <a:p>
            <a:pPr>
              <a:buNone/>
            </a:pPr>
            <a:r>
              <a:rPr lang="zh-CN" altLang="en-US" sz="2000" b="1">
                <a:solidFill>
                  <a:schemeClr val="bg1"/>
                </a:solidFill>
                <a:latin typeface="微软雅黑" panose="020B0503020204020204" pitchFamily="34" charset="-122"/>
                <a:ea typeface="微软雅黑" panose="020B0503020204020204" pitchFamily="34" charset="-122"/>
                <a:sym typeface="+mn-ea"/>
              </a:rPr>
              <a:t>条件或状况</a:t>
            </a:r>
            <a:r>
              <a:rPr lang="en-US" altLang="zh-CN" sz="2000" b="1">
                <a:solidFill>
                  <a:schemeClr val="bg1"/>
                </a:solidFill>
                <a:latin typeface="微软雅黑" panose="020B0503020204020204" pitchFamily="34" charset="-122"/>
                <a:ea typeface="微软雅黑" panose="020B0503020204020204" pitchFamily="34" charset="-122"/>
                <a:sym typeface="+mn-ea"/>
              </a:rPr>
              <a:t>[1]</a:t>
            </a:r>
            <a:endParaRPr lang="en-US" altLang="zh-CN" sz="2000" b="1" dirty="0">
              <a:solidFill>
                <a:schemeClr val="bg1"/>
              </a:solidFill>
              <a:latin typeface="微软雅黑" panose="020B0503020204020204" pitchFamily="34" charset="-122"/>
              <a:ea typeface="微软雅黑" panose="020B0503020204020204" pitchFamily="34" charset="-122"/>
              <a:sym typeface="+mn-ea"/>
            </a:endParaRPr>
          </a:p>
        </p:txBody>
      </p:sp>
      <p:grpSp>
        <p:nvGrpSpPr>
          <p:cNvPr id="4" name="组合 3"/>
          <p:cNvGrpSpPr/>
          <p:nvPr/>
        </p:nvGrpSpPr>
        <p:grpSpPr>
          <a:xfrm>
            <a:off x="4134485" y="1346200"/>
            <a:ext cx="3748405" cy="496877"/>
            <a:chOff x="1357" y="4467"/>
            <a:chExt cx="6106" cy="714"/>
          </a:xfrm>
        </p:grpSpPr>
        <p:sp>
          <p:nvSpPr>
            <p:cNvPr id="13319" name="矩形 6"/>
            <p:cNvSpPr/>
            <p:nvPr/>
          </p:nvSpPr>
          <p:spPr>
            <a:xfrm>
              <a:off x="1357" y="4542"/>
              <a:ext cx="6106" cy="529"/>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1800" b="1" dirty="0">
                  <a:solidFill>
                    <a:schemeClr val="bg1"/>
                  </a:solidFill>
                  <a:latin typeface="微软雅黑" panose="020B0503020204020204" pitchFamily="34" charset="-122"/>
                  <a:ea typeface="微软雅黑" panose="020B0503020204020204" pitchFamily="34" charset="-122"/>
                  <a:sym typeface="+mn-ea"/>
                </a:rPr>
                <a:t>状态图基本元素</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7265"/>
                                        </p:tgtEl>
                                        <p:attrNameLst>
                                          <p:attrName>style.visibility</p:attrName>
                                        </p:attrNameLst>
                                      </p:cBhvr>
                                      <p:to>
                                        <p:strVal val="visible"/>
                                      </p:to>
                                    </p:set>
                                    <p:animEffect transition="in" filter="wipe(right)">
                                      <p:cBhvr>
                                        <p:cTn id="27" dur="500"/>
                                        <p:tgtEl>
                                          <p:spTgt spid="7265"/>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7267"/>
                                        </p:tgtEl>
                                        <p:attrNameLst>
                                          <p:attrName>style.visibility</p:attrName>
                                        </p:attrNameLst>
                                      </p:cBhvr>
                                      <p:to>
                                        <p:strVal val="visible"/>
                                      </p:to>
                                    </p:set>
                                    <p:animEffect transition="in" filter="wipe(right)">
                                      <p:cBhvr>
                                        <p:cTn id="30" dur="500"/>
                                        <p:tgtEl>
                                          <p:spTgt spid="7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P spid="7265" grpId="0"/>
      <p:bldP spid="726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195"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2000" b="1" dirty="0">
                <a:solidFill>
                  <a:schemeClr val="bg1"/>
                </a:solidFill>
                <a:latin typeface="微软雅黑" panose="020B0503020204020204" pitchFamily="34" charset="-122"/>
                <a:ea typeface="微软雅黑" panose="020B0503020204020204" pitchFamily="34" charset="-122"/>
                <a:sym typeface="+mn-ea"/>
              </a:rPr>
              <a:t>用例图</a:t>
            </a:r>
            <a:endParaRPr lang="zh-CN" altLang="en-US" sz="2000" b="1" dirty="0">
              <a:solidFill>
                <a:schemeClr val="bg1"/>
              </a:solidFill>
              <a:latin typeface="微软雅黑" panose="020B0503020204020204" pitchFamily="34" charset="-122"/>
              <a:ea typeface="微软雅黑" panose="020B0503020204020204" pitchFamily="34" charset="-122"/>
              <a:sym typeface="+mn-ea"/>
            </a:endParaRPr>
          </a:p>
        </p:txBody>
      </p:sp>
      <p:grpSp>
        <p:nvGrpSpPr>
          <p:cNvPr id="8196" name="组合 1"/>
          <p:cNvGrpSpPr/>
          <p:nvPr/>
        </p:nvGrpSpPr>
        <p:grpSpPr>
          <a:xfrm>
            <a:off x="222250" y="328613"/>
            <a:ext cx="654050" cy="573087"/>
            <a:chOff x="0" y="0"/>
            <a:chExt cx="3252297" cy="2844316"/>
          </a:xfrm>
        </p:grpSpPr>
        <p:sp>
          <p:nvSpPr>
            <p:cNvPr id="6166"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67"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8199" name="文本框 6"/>
          <p:cNvSpPr txBox="1"/>
          <p:nvPr/>
        </p:nvSpPr>
        <p:spPr>
          <a:xfrm>
            <a:off x="7404735" y="2644775"/>
            <a:ext cx="3826510" cy="72707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kumimoji="1"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用例（</a:t>
            </a:r>
            <a:r>
              <a:rPr kumimoji="1"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Use Case</a:t>
            </a:r>
            <a:r>
              <a:rPr kumimoji="1"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）：它代表系统提供的服务（椭圆表示）</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8200" name="组合 7"/>
          <p:cNvGrpSpPr/>
          <p:nvPr/>
        </p:nvGrpSpPr>
        <p:grpSpPr>
          <a:xfrm>
            <a:off x="6931660" y="2680335"/>
            <a:ext cx="516890" cy="583565"/>
            <a:chOff x="0" y="0"/>
            <a:chExt cx="472698" cy="582241"/>
          </a:xfrm>
        </p:grpSpPr>
        <p:sp>
          <p:nvSpPr>
            <p:cNvPr id="6164" name="椭圆 8"/>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65" name="文本框 9"/>
            <p:cNvSpPr txBox="1"/>
            <p:nvPr/>
          </p:nvSpPr>
          <p:spPr>
            <a:xfrm>
              <a:off x="122669" y="0"/>
              <a:ext cx="48943" cy="582241"/>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1</a:t>
              </a:r>
              <a:endParaRPr lang="zh-CN" altLang="en-US" sz="3200" b="1" dirty="0">
                <a:solidFill>
                  <a:srgbClr val="FFFFFF"/>
                </a:solidFill>
              </a:endParaRPr>
            </a:p>
          </p:txBody>
        </p:sp>
      </p:grpSp>
      <p:grpSp>
        <p:nvGrpSpPr>
          <p:cNvPr id="8203" name="组合 10"/>
          <p:cNvGrpSpPr/>
          <p:nvPr/>
        </p:nvGrpSpPr>
        <p:grpSpPr>
          <a:xfrm>
            <a:off x="6931660" y="3431540"/>
            <a:ext cx="473075" cy="586105"/>
            <a:chOff x="0" y="0"/>
            <a:chExt cx="472698" cy="584775"/>
          </a:xfrm>
        </p:grpSpPr>
        <p:sp>
          <p:nvSpPr>
            <p:cNvPr id="6162" name="椭圆 11"/>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63" name="文本框 12"/>
            <p:cNvSpPr txBox="1"/>
            <p:nvPr/>
          </p:nvSpPr>
          <p:spPr>
            <a:xfrm>
              <a:off x="122669" y="0"/>
              <a:ext cx="48943" cy="5847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2</a:t>
              </a:r>
              <a:endParaRPr lang="zh-CN" altLang="en-US" sz="3200" b="1" dirty="0">
                <a:solidFill>
                  <a:srgbClr val="FFFFFF"/>
                </a:solidFill>
              </a:endParaRPr>
            </a:p>
          </p:txBody>
        </p:sp>
      </p:grpSp>
      <p:grpSp>
        <p:nvGrpSpPr>
          <p:cNvPr id="8206" name="组合 14"/>
          <p:cNvGrpSpPr/>
          <p:nvPr/>
        </p:nvGrpSpPr>
        <p:grpSpPr>
          <a:xfrm>
            <a:off x="6931660" y="4326255"/>
            <a:ext cx="473075" cy="586105"/>
            <a:chOff x="0" y="0"/>
            <a:chExt cx="472698" cy="584775"/>
          </a:xfrm>
        </p:grpSpPr>
        <p:sp>
          <p:nvSpPr>
            <p:cNvPr id="6160" name="椭圆 15"/>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61" name="文本框 17"/>
            <p:cNvSpPr txBox="1"/>
            <p:nvPr/>
          </p:nvSpPr>
          <p:spPr>
            <a:xfrm>
              <a:off x="122669" y="0"/>
              <a:ext cx="48943" cy="5847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3</a:t>
              </a:r>
              <a:endParaRPr lang="zh-CN" altLang="en-US" sz="3200" b="1" dirty="0">
                <a:solidFill>
                  <a:srgbClr val="FFFFFF"/>
                </a:solidFill>
              </a:endParaRPr>
            </a:p>
          </p:txBody>
        </p:sp>
      </p:grpSp>
      <p:grpSp>
        <p:nvGrpSpPr>
          <p:cNvPr id="8209" name="组合 19"/>
          <p:cNvGrpSpPr/>
          <p:nvPr/>
        </p:nvGrpSpPr>
        <p:grpSpPr>
          <a:xfrm>
            <a:off x="6931660" y="5149215"/>
            <a:ext cx="473075" cy="586105"/>
            <a:chOff x="0" y="0"/>
            <a:chExt cx="472698" cy="584775"/>
          </a:xfrm>
        </p:grpSpPr>
        <p:sp>
          <p:nvSpPr>
            <p:cNvPr id="6158" name="椭圆 20"/>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59" name="文本框 21"/>
            <p:cNvSpPr txBox="1"/>
            <p:nvPr/>
          </p:nvSpPr>
          <p:spPr>
            <a:xfrm>
              <a:off x="122669" y="0"/>
              <a:ext cx="48943" cy="5847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4</a:t>
              </a:r>
              <a:endParaRPr lang="zh-CN" altLang="en-US" sz="3200" b="1" dirty="0">
                <a:solidFill>
                  <a:srgbClr val="FFFFFF"/>
                </a:solidFill>
              </a:endParaRPr>
            </a:p>
          </p:txBody>
        </p:sp>
      </p:grpSp>
      <p:sp>
        <p:nvSpPr>
          <p:cNvPr id="8212" name="文本框 22"/>
          <p:cNvSpPr txBox="1"/>
          <p:nvPr/>
        </p:nvSpPr>
        <p:spPr>
          <a:xfrm>
            <a:off x="7404735" y="3514090"/>
            <a:ext cx="3860165" cy="72707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kumimoji="1"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参与者（</a:t>
            </a:r>
            <a:r>
              <a:rPr kumimoji="1"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Actor</a:t>
            </a:r>
            <a:r>
              <a:rPr kumimoji="1"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也成为角色，它代表系统用户（小人表示）</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213" name="文本框 23"/>
          <p:cNvSpPr txBox="1"/>
          <p:nvPr/>
        </p:nvSpPr>
        <p:spPr>
          <a:xfrm>
            <a:off x="7404735" y="4408805"/>
            <a:ext cx="4020820" cy="72707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kumimoji="1"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系统边界（</a:t>
            </a:r>
            <a:r>
              <a:rPr kumimoji="1"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System Scope</a:t>
            </a:r>
            <a:r>
              <a:rPr kumimoji="1"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它确定系统的服务范围（矩形框表示）</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214" name="文本框 24"/>
          <p:cNvSpPr txBox="1"/>
          <p:nvPr/>
        </p:nvSpPr>
        <p:spPr>
          <a:xfrm>
            <a:off x="7404735" y="5225415"/>
            <a:ext cx="4422140" cy="72707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kumimoji="1"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联系（</a:t>
            </a:r>
            <a:r>
              <a:rPr kumimoji="1"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Association</a:t>
            </a:r>
            <a:r>
              <a:rPr kumimoji="1"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它表示参与者与用例间的关系（箭头表示）</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8" name="组合 7"/>
          <p:cNvGrpSpPr/>
          <p:nvPr/>
        </p:nvGrpSpPr>
        <p:grpSpPr>
          <a:xfrm>
            <a:off x="8178800" y="497523"/>
            <a:ext cx="2160588" cy="2036762"/>
            <a:chOff x="19682" y="-6347"/>
            <a:chExt cx="2160240" cy="2035849"/>
          </a:xfrm>
        </p:grpSpPr>
        <p:grpSp>
          <p:nvGrpSpPr>
            <p:cNvPr id="12294" name="组合 5"/>
            <p:cNvGrpSpPr/>
            <p:nvPr/>
          </p:nvGrpSpPr>
          <p:grpSpPr>
            <a:xfrm>
              <a:off x="19682" y="-6347"/>
              <a:ext cx="2160240" cy="1728012"/>
              <a:chOff x="19682" y="-6347"/>
              <a:chExt cx="2160240" cy="1728012"/>
            </a:xfrm>
          </p:grpSpPr>
          <p:sp>
            <p:nvSpPr>
              <p:cNvPr id="12296"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2297" name="文本框 8"/>
              <p:cNvSpPr txBox="1"/>
              <p:nvPr/>
            </p:nvSpPr>
            <p:spPr>
              <a:xfrm>
                <a:off x="383478" y="382733"/>
                <a:ext cx="1577721" cy="1198343"/>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kumimoji="1" lang="en-US" altLang="zh-CN" sz="2400" b="1" dirty="0">
                    <a:solidFill>
                      <a:schemeClr val="bg1"/>
                    </a:solidFill>
                    <a:latin typeface="微软雅黑" panose="020B0503020204020204" pitchFamily="34" charset="-122"/>
                    <a:ea typeface="微软雅黑" panose="020B0503020204020204" pitchFamily="34" charset="-122"/>
                    <a:sym typeface="+mn-ea"/>
                  </a:rPr>
                  <a:t>用例</a:t>
                </a:r>
                <a:r>
                  <a:rPr kumimoji="1" lang="zh-CN" altLang="en-US" sz="2400" b="1" dirty="0">
                    <a:solidFill>
                      <a:schemeClr val="bg1"/>
                    </a:solidFill>
                    <a:latin typeface="微软雅黑" panose="020B0503020204020204" pitchFamily="34" charset="-122"/>
                    <a:ea typeface="微软雅黑" panose="020B0503020204020204" pitchFamily="34" charset="-122"/>
                    <a:sym typeface="+mn-ea"/>
                  </a:rPr>
                  <a:t>图</a:t>
                </a:r>
                <a:endParaRPr kumimoji="1" lang="zh-CN" altLang="en-US" sz="2400" b="1" dirty="0">
                  <a:solidFill>
                    <a:schemeClr val="bg1"/>
                  </a:solidFill>
                  <a:latin typeface="微软雅黑" panose="020B0503020204020204" pitchFamily="34" charset="-122"/>
                  <a:ea typeface="微软雅黑" panose="020B0503020204020204" pitchFamily="34" charset="-122"/>
                  <a:sym typeface="+mn-ea"/>
                </a:endParaRPr>
              </a:p>
              <a:p>
                <a:pPr marL="0" lvl="0" indent="0" algn="l" eaLnBrk="1" hangingPunct="1">
                  <a:lnSpc>
                    <a:spcPct val="100000"/>
                  </a:lnSpc>
                  <a:spcBef>
                    <a:spcPct val="0"/>
                  </a:spcBef>
                  <a:buNone/>
                </a:pPr>
                <a:r>
                  <a:rPr kumimoji="1" lang="zh-CN" altLang="en-US" sz="2400" b="1" dirty="0">
                    <a:solidFill>
                      <a:schemeClr val="bg1"/>
                    </a:solidFill>
                    <a:latin typeface="微软雅黑" panose="020B0503020204020204" pitchFamily="34" charset="-122"/>
                    <a:ea typeface="微软雅黑" panose="020B0503020204020204" pitchFamily="34" charset="-122"/>
                    <a:sym typeface="+mn-ea"/>
                  </a:rPr>
                  <a:t>元素组成     </a:t>
                </a:r>
                <a:r>
                  <a:rPr kumimoji="1" lang="en-US" altLang="zh-CN" sz="2400" b="1" dirty="0">
                    <a:solidFill>
                      <a:schemeClr val="bg1"/>
                    </a:solidFill>
                    <a:latin typeface="微软雅黑" panose="020B0503020204020204" pitchFamily="34" charset="-122"/>
                    <a:ea typeface="微软雅黑" panose="020B0503020204020204" pitchFamily="34" charset="-122"/>
                    <a:sym typeface="+mn-ea"/>
                  </a:rPr>
                  <a:t>[1]</a:t>
                </a:r>
                <a:endParaRPr kumimoji="1" lang="en-US" altLang="zh-CN" sz="2400" b="1" dirty="0">
                  <a:solidFill>
                    <a:schemeClr val="bg1"/>
                  </a:solidFill>
                  <a:latin typeface="微软雅黑" panose="020B0503020204020204" pitchFamily="34" charset="-122"/>
                  <a:ea typeface="微软雅黑" panose="020B0503020204020204" pitchFamily="34" charset="-122"/>
                  <a:sym typeface="+mn-ea"/>
                </a:endParaRPr>
              </a:p>
            </p:txBody>
          </p:sp>
        </p:grpSp>
        <p:sp>
          <p:nvSpPr>
            <p:cNvPr id="12295"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4" name="组合 3"/>
          <p:cNvGrpSpPr/>
          <p:nvPr/>
        </p:nvGrpSpPr>
        <p:grpSpPr>
          <a:xfrm>
            <a:off x="429260" y="2546350"/>
            <a:ext cx="3997325" cy="2241550"/>
            <a:chOff x="952" y="4467"/>
            <a:chExt cx="6511" cy="1126"/>
          </a:xfrm>
        </p:grpSpPr>
        <p:sp>
          <p:nvSpPr>
            <p:cNvPr id="13319" name="矩形 6"/>
            <p:cNvSpPr/>
            <p:nvPr/>
          </p:nvSpPr>
          <p:spPr>
            <a:xfrm>
              <a:off x="952" y="4542"/>
              <a:ext cx="6511" cy="974"/>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2000" b="1">
                  <a:solidFill>
                    <a:schemeClr val="bg1"/>
                  </a:solidFill>
                  <a:latin typeface="微软雅黑" panose="020B0503020204020204" pitchFamily="34" charset="-122"/>
                  <a:ea typeface="微软雅黑" panose="020B0503020204020204" pitchFamily="34" charset="-122"/>
                  <a:sym typeface="+mn-ea"/>
                </a:rPr>
                <a:t>用例主要描述系统应该具备什么样的功能，创建用例模型是通过开发者与客户或者最终的使用者共同协商完成的，他们要反复讨论需求的规格说明，明确系统的基本功能。</a:t>
              </a:r>
              <a:r>
                <a:rPr lang="en-US" altLang="zh-CN" sz="2000" b="1">
                  <a:solidFill>
                    <a:schemeClr val="bg1"/>
                  </a:solidFill>
                  <a:latin typeface="微软雅黑" panose="020B0503020204020204" pitchFamily="34" charset="-122"/>
                  <a:ea typeface="微软雅黑" panose="020B0503020204020204" pitchFamily="34" charset="-122"/>
                  <a:sym typeface="+mn-ea"/>
                </a:rPr>
                <a:t>[1]</a:t>
              </a:r>
              <a:endParaRPr lang="en-US" altLang="zh-CN" sz="2000" b="1" dirty="0">
                <a:solidFill>
                  <a:schemeClr val="bg1"/>
                </a:solidFill>
                <a:latin typeface="微软雅黑" panose="020B0503020204020204" pitchFamily="34" charset="-122"/>
                <a:ea typeface="微软雅黑" panose="020B0503020204020204" pitchFamily="34" charset="-122"/>
                <a:sym typeface="+mn-ea"/>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566"/>
              <a:ext cx="5943" cy="27"/>
            </a:xfrm>
            <a:prstGeom prst="line">
              <a:avLst/>
            </a:prstGeom>
            <a:ln w="15875" cap="flat" cmpd="sng">
              <a:solidFill>
                <a:schemeClr val="bg1"/>
              </a:solidFill>
              <a:prstDash val="solid"/>
              <a:headEnd type="none" w="med" len="med"/>
              <a:tailEnd type="none" w="med" len="med"/>
            </a:ln>
          </p:spPr>
        </p:cxnSp>
      </p:grpSp>
      <p:sp>
        <p:nvSpPr>
          <p:cNvPr id="2" name="文本框 18"/>
          <p:cNvSpPr txBox="1"/>
          <p:nvPr/>
        </p:nvSpPr>
        <p:spPr>
          <a:xfrm>
            <a:off x="895985" y="19748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2000" b="1" dirty="0">
                <a:solidFill>
                  <a:schemeClr val="bg1"/>
                </a:solidFill>
                <a:latin typeface="微软雅黑" panose="020B0503020204020204" pitchFamily="34" charset="-122"/>
                <a:ea typeface="微软雅黑" panose="020B0503020204020204" pitchFamily="34" charset="-122"/>
                <a:sym typeface="+mn-ea"/>
              </a:rPr>
              <a:t>什么是用例</a:t>
            </a:r>
            <a:endParaRPr lang="zh-CN" altLang="en-US" sz="2000" b="1"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p:cTn id="11" dur="1000" fill="hold"/>
                                        <p:tgtEl>
                                          <p:spTgt spid="8194"/>
                                        </p:tgtEl>
                                        <p:attrNameLst>
                                          <p:attrName>ppt_w</p:attrName>
                                        </p:attrNameLst>
                                      </p:cBhvr>
                                      <p:tavLst>
                                        <p:tav tm="0">
                                          <p:val>
                                            <p:fltVal val="0"/>
                                          </p:val>
                                        </p:tav>
                                        <p:tav tm="100000">
                                          <p:val>
                                            <p:strVal val="#ppt_w"/>
                                          </p:val>
                                        </p:tav>
                                      </p:tavLst>
                                    </p:anim>
                                    <p:anim calcmode="lin" valueType="num">
                                      <p:cBhvr>
                                        <p:cTn id="12" dur="1000" fill="hold"/>
                                        <p:tgtEl>
                                          <p:spTgt spid="8194"/>
                                        </p:tgtEl>
                                        <p:attrNameLst>
                                          <p:attrName>ppt_h</p:attrName>
                                        </p:attrNameLst>
                                      </p:cBhvr>
                                      <p:tavLst>
                                        <p:tav tm="0">
                                          <p:val>
                                            <p:fltVal val="0"/>
                                          </p:val>
                                        </p:tav>
                                        <p:tav tm="100000">
                                          <p:val>
                                            <p:strVal val="#ppt_h"/>
                                          </p:val>
                                        </p:tav>
                                      </p:tavLst>
                                    </p:anim>
                                    <p:animEffect transition="in" filter="fade">
                                      <p:cBhvr>
                                        <p:cTn id="13" dur="1000"/>
                                        <p:tgtEl>
                                          <p:spTgt spid="819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8195"/>
                                        </p:tgtEl>
                                        <p:attrNameLst>
                                          <p:attrName>style.visibility</p:attrName>
                                        </p:attrNameLst>
                                      </p:cBhvr>
                                      <p:to>
                                        <p:strVal val="visible"/>
                                      </p:to>
                                    </p:set>
                                    <p:anim calcmode="lin" valueType="num">
                                      <p:cBhvr>
                                        <p:cTn id="16" dur="500" decel="50000" fill="hold">
                                          <p:stCondLst>
                                            <p:cond delay="0"/>
                                          </p:stCondLst>
                                        </p:cTn>
                                        <p:tgtEl>
                                          <p:spTgt spid="8195"/>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819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8195"/>
                                        </p:tgtEl>
                                        <p:attrNameLst>
                                          <p:attrName>ppt_w</p:attrName>
                                        </p:attrNameLst>
                                      </p:cBhvr>
                                      <p:tavLst>
                                        <p:tav tm="0">
                                          <p:val>
                                            <p:strVal val="#ppt_w*.05"/>
                                          </p:val>
                                        </p:tav>
                                        <p:tav tm="100000">
                                          <p:val>
                                            <p:strVal val="#ppt_w"/>
                                          </p:val>
                                        </p:tav>
                                      </p:tavLst>
                                    </p:anim>
                                    <p:anim calcmode="lin" valueType="num">
                                      <p:cBhvr>
                                        <p:cTn id="19" dur="1000" fill="hold"/>
                                        <p:tgtEl>
                                          <p:spTgt spid="819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819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819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819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8195"/>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par>
                                <p:cTn id="28" presetID="25" presetClass="entr" presetSubtype="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p:cTn id="30"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33" dur="1000" fill="hold"/>
                                        <p:tgtEl>
                                          <p:spTgt spid="2"/>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nimBg="1"/>
      <p:bldP spid="8195" grpId="0"/>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17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状态图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521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21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7265" name="文本框 100"/>
          <p:cNvSpPr txBox="1"/>
          <p:nvPr/>
        </p:nvSpPr>
        <p:spPr>
          <a:xfrm>
            <a:off x="1645920" y="1710055"/>
            <a:ext cx="8907145" cy="79883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nSpc>
                <a:spcPct val="115000"/>
              </a:lnSpc>
              <a:buFont typeface="Wingdings" panose="05000000000000000000" pitchFamily="2" charset="2"/>
              <a:buNone/>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一个状态通常包括名称、进入/退出活动、内部转换、子状态和延迟事件 等五个部分组成</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 name="组合 3"/>
          <p:cNvGrpSpPr/>
          <p:nvPr/>
        </p:nvGrpSpPr>
        <p:grpSpPr>
          <a:xfrm>
            <a:off x="4225290" y="1010285"/>
            <a:ext cx="3748405" cy="496877"/>
            <a:chOff x="1357" y="4467"/>
            <a:chExt cx="6106" cy="714"/>
          </a:xfrm>
        </p:grpSpPr>
        <p:sp>
          <p:nvSpPr>
            <p:cNvPr id="13319" name="矩形 6"/>
            <p:cNvSpPr/>
            <p:nvPr/>
          </p:nvSpPr>
          <p:spPr>
            <a:xfrm>
              <a:off x="1357" y="4542"/>
              <a:ext cx="6106" cy="57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kumimoji="1" lang="zh-CN" altLang="en-US" sz="2000" b="1" dirty="0">
                  <a:solidFill>
                    <a:schemeClr val="bg1"/>
                  </a:solidFill>
                  <a:latin typeface="微软雅黑" panose="020B0503020204020204" pitchFamily="34" charset="-122"/>
                  <a:ea typeface="微软雅黑" panose="020B0503020204020204" pitchFamily="34" charset="-122"/>
                  <a:sym typeface="+mn-ea"/>
                </a:rPr>
                <a:t>状态</a:t>
              </a:r>
              <a:endParaRPr kumimoji="1" lang="zh-CN" altLang="en-US" sz="2000" b="1" dirty="0">
                <a:solidFill>
                  <a:schemeClr val="bg1"/>
                </a:solidFill>
                <a:latin typeface="微软雅黑" panose="020B0503020204020204" pitchFamily="34" charset="-122"/>
                <a:ea typeface="微软雅黑" panose="020B0503020204020204" pitchFamily="34" charset="-122"/>
                <a:sym typeface="+mn-ea"/>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grpSp>
        <p:nvGrpSpPr>
          <p:cNvPr id="2" name="组合 1"/>
          <p:cNvGrpSpPr/>
          <p:nvPr/>
        </p:nvGrpSpPr>
        <p:grpSpPr>
          <a:xfrm>
            <a:off x="4280535" y="3505200"/>
            <a:ext cx="3748405" cy="496877"/>
            <a:chOff x="1357" y="4467"/>
            <a:chExt cx="6106" cy="714"/>
          </a:xfrm>
        </p:grpSpPr>
        <p:sp>
          <p:nvSpPr>
            <p:cNvPr id="3" name="矩形 6"/>
            <p:cNvSpPr/>
            <p:nvPr/>
          </p:nvSpPr>
          <p:spPr>
            <a:xfrm>
              <a:off x="1357" y="4542"/>
              <a:ext cx="6106" cy="57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kumimoji="1" lang="zh-CN" altLang="en-US" sz="2000" b="1" dirty="0">
                  <a:solidFill>
                    <a:schemeClr val="bg1"/>
                  </a:solidFill>
                  <a:latin typeface="微软雅黑" panose="020B0503020204020204" pitchFamily="34" charset="-122"/>
                  <a:ea typeface="微软雅黑" panose="020B0503020204020204" pitchFamily="34" charset="-122"/>
                  <a:sym typeface="+mn-ea"/>
                </a:rPr>
                <a:t>转换</a:t>
              </a:r>
              <a:endParaRPr kumimoji="1" lang="zh-CN" altLang="en-US" sz="2000" b="1" dirty="0">
                <a:solidFill>
                  <a:schemeClr val="bg1"/>
                </a:solidFill>
                <a:latin typeface="微软雅黑" panose="020B0503020204020204" pitchFamily="34" charset="-122"/>
                <a:ea typeface="微软雅黑" panose="020B0503020204020204" pitchFamily="34" charset="-122"/>
                <a:sym typeface="+mn-ea"/>
              </a:endParaRPr>
            </a:p>
          </p:txBody>
        </p:sp>
        <p:cxnSp>
          <p:nvCxnSpPr>
            <p:cNvPr id="5"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6"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
        <p:nvSpPr>
          <p:cNvPr id="7" name="文本框 100"/>
          <p:cNvSpPr txBox="1"/>
          <p:nvPr/>
        </p:nvSpPr>
        <p:spPr>
          <a:xfrm>
            <a:off x="1701165" y="4491990"/>
            <a:ext cx="8907145" cy="44513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nSpc>
                <a:spcPct val="115000"/>
              </a:lnSpc>
              <a:buFont typeface="Wingdings" panose="05000000000000000000" pitchFamily="2" charset="2"/>
              <a:buNone/>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一个状态通常包括名称、源状态、触发事件、监护条件、动作和目标状态</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7265"/>
                                        </p:tgtEl>
                                        <p:attrNameLst>
                                          <p:attrName>style.visibility</p:attrName>
                                        </p:attrNameLst>
                                      </p:cBhvr>
                                      <p:to>
                                        <p:strVal val="visible"/>
                                      </p:to>
                                    </p:set>
                                    <p:animEffect transition="in" filter="wipe(right)">
                                      <p:cBhvr>
                                        <p:cTn id="27" dur="500"/>
                                        <p:tgtEl>
                                          <p:spTgt spid="7265"/>
                                        </p:tgtEl>
                                      </p:cBhvr>
                                    </p:animEffect>
                                  </p:childTnLst>
                                </p:cTn>
                              </p:par>
                            </p:childTnLst>
                          </p:cTn>
                        </p:par>
                        <p:par>
                          <p:cTn id="28" fill="hold">
                            <p:stCondLst>
                              <p:cond delay="2000"/>
                            </p:stCondLst>
                            <p:childTnLst>
                              <p:par>
                                <p:cTn id="29" presetID="22" presetClass="entr" presetSubtype="2"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right)">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P spid="7265"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sz="2000" b="1" dirty="0">
                <a:solidFill>
                  <a:schemeClr val="bg1"/>
                </a:solidFill>
                <a:latin typeface="微软雅黑" panose="020B0503020204020204" pitchFamily="34" charset="-122"/>
                <a:ea typeface="微软雅黑" panose="020B0503020204020204" pitchFamily="34" charset="-122"/>
              </a:rPr>
              <a:t>转换的五要素</a:t>
            </a:r>
            <a:endParaRPr lang="zh-CN"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1947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947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2535" name="泪滴形 6"/>
          <p:cNvSpPr/>
          <p:nvPr/>
        </p:nvSpPr>
        <p:spPr>
          <a:xfrm>
            <a:off x="974725" y="3649663"/>
            <a:ext cx="1757363" cy="1797050"/>
          </a:xfrm>
          <a:custGeom>
            <a:avLst/>
            <a:gdLst/>
            <a:ahLst/>
            <a:cxnLst>
              <a:cxn ang="0">
                <a:pos x="0" y="898461"/>
              </a:cxn>
              <a:cxn ang="0">
                <a:pos x="878968" y="0"/>
              </a:cxn>
              <a:cxn ang="0">
                <a:pos x="1757934" y="0"/>
              </a:cxn>
              <a:cxn ang="0">
                <a:pos x="1757934" y="898461"/>
              </a:cxn>
              <a:cxn ang="0">
                <a:pos x="878968" y="1796922"/>
              </a:cxn>
              <a:cxn ang="0">
                <a:pos x="0" y="898461"/>
              </a:cxn>
            </a:cxnLst>
            <a:rect l="0" t="0" r="0" b="0"/>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5"/>
            </a:schemeClr>
          </a:solidFill>
          <a:ln w="9525">
            <a:noFill/>
          </a:ln>
        </p:spPr>
        <p:txBody>
          <a:bodyPr/>
          <a:lstStyle/>
          <a:p>
            <a:endParaRPr lang="zh-CN" altLang="en-US"/>
          </a:p>
        </p:txBody>
      </p:sp>
      <p:sp>
        <p:nvSpPr>
          <p:cNvPr id="22536" name="泪滴形 7"/>
          <p:cNvSpPr/>
          <p:nvPr/>
        </p:nvSpPr>
        <p:spPr>
          <a:xfrm rot="10800000">
            <a:off x="2955925" y="1822450"/>
            <a:ext cx="1655763" cy="1693863"/>
          </a:xfrm>
          <a:custGeom>
            <a:avLst/>
            <a:gdLst/>
            <a:ahLst/>
            <a:cxnLst>
              <a:cxn ang="0">
                <a:pos x="0" y="846968"/>
              </a:cxn>
              <a:cxn ang="0">
                <a:pos x="827899" y="0"/>
              </a:cxn>
              <a:cxn ang="0">
                <a:pos x="1655797" y="0"/>
              </a:cxn>
              <a:cxn ang="0">
                <a:pos x="1655797" y="846968"/>
              </a:cxn>
              <a:cxn ang="0">
                <a:pos x="827898" y="1693934"/>
              </a:cxn>
              <a:cxn ang="0">
                <a:pos x="-1" y="846968"/>
              </a:cxn>
              <a:cxn ang="0">
                <a:pos x="0" y="846968"/>
              </a:cxn>
            </a:cxnLst>
            <a:rect l="0" t="0" r="0" b="0"/>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5"/>
            </a:schemeClr>
          </a:solidFill>
          <a:ln w="9525">
            <a:noFill/>
          </a:ln>
        </p:spPr>
        <p:txBody>
          <a:bodyPr/>
          <a:lstStyle/>
          <a:p>
            <a:endParaRPr lang="zh-CN" altLang="en-US"/>
          </a:p>
        </p:txBody>
      </p:sp>
      <p:sp>
        <p:nvSpPr>
          <p:cNvPr id="22537" name="泪滴形 8"/>
          <p:cNvSpPr/>
          <p:nvPr/>
        </p:nvSpPr>
        <p:spPr>
          <a:xfrm rot="5400000">
            <a:off x="1206500" y="1955800"/>
            <a:ext cx="1506538" cy="1543050"/>
          </a:xfrm>
          <a:custGeom>
            <a:avLst/>
            <a:gdLst/>
            <a:ahLst/>
            <a:cxnLst>
              <a:cxn ang="0">
                <a:pos x="0" y="771734"/>
              </a:cxn>
              <a:cxn ang="0">
                <a:pos x="752556" y="0"/>
              </a:cxn>
              <a:cxn ang="0">
                <a:pos x="1505111" y="0"/>
              </a:cxn>
              <a:cxn ang="0">
                <a:pos x="1505111" y="771734"/>
              </a:cxn>
              <a:cxn ang="0">
                <a:pos x="752556" y="1543468"/>
              </a:cxn>
              <a:cxn ang="0">
                <a:pos x="0" y="771734"/>
              </a:cxn>
            </a:cxnLst>
            <a:rect l="0" t="0" r="0" b="0"/>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5"/>
            </a:schemeClr>
          </a:solidFill>
          <a:ln w="9525">
            <a:noFill/>
          </a:ln>
        </p:spPr>
        <p:txBody>
          <a:bodyPr/>
          <a:lstStyle/>
          <a:p>
            <a:endParaRPr lang="zh-CN" altLang="en-US"/>
          </a:p>
        </p:txBody>
      </p:sp>
      <p:sp>
        <p:nvSpPr>
          <p:cNvPr id="22538" name="泪滴形 9"/>
          <p:cNvSpPr/>
          <p:nvPr/>
        </p:nvSpPr>
        <p:spPr>
          <a:xfrm rot="-5400000">
            <a:off x="2943225" y="3660775"/>
            <a:ext cx="1962150" cy="2008188"/>
          </a:xfrm>
          <a:custGeom>
            <a:avLst/>
            <a:gdLst/>
            <a:ahLst/>
            <a:cxnLst>
              <a:cxn ang="0">
                <a:pos x="0" y="1004181"/>
              </a:cxn>
              <a:cxn ang="0">
                <a:pos x="980706" y="0"/>
              </a:cxn>
              <a:cxn ang="0">
                <a:pos x="1961411" y="0"/>
              </a:cxn>
              <a:cxn ang="0">
                <a:pos x="1961411" y="1004181"/>
              </a:cxn>
              <a:cxn ang="0">
                <a:pos x="980706" y="2008362"/>
              </a:cxn>
              <a:cxn ang="0">
                <a:pos x="-1" y="1004181"/>
              </a:cxn>
              <a:cxn ang="0">
                <a:pos x="0" y="1004181"/>
              </a:cxn>
            </a:cxnLst>
            <a:rect l="0" t="0" r="0" b="0"/>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5"/>
            </a:schemeClr>
          </a:solidFill>
          <a:ln w="9525">
            <a:noFill/>
          </a:ln>
        </p:spPr>
        <p:txBody>
          <a:bodyPr/>
          <a:lstStyle/>
          <a:p>
            <a:endParaRPr lang="zh-CN" altLang="en-US"/>
          </a:p>
        </p:txBody>
      </p:sp>
      <p:sp>
        <p:nvSpPr>
          <p:cNvPr id="22539" name="椭圆 10"/>
          <p:cNvSpPr/>
          <p:nvPr/>
        </p:nvSpPr>
        <p:spPr>
          <a:xfrm>
            <a:off x="1447800" y="2284413"/>
            <a:ext cx="911225" cy="854075"/>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0" name="椭圆 11"/>
          <p:cNvSpPr/>
          <p:nvPr/>
        </p:nvSpPr>
        <p:spPr>
          <a:xfrm>
            <a:off x="3403600" y="2000250"/>
            <a:ext cx="1044575" cy="982663"/>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1" name="椭圆 12"/>
          <p:cNvSpPr/>
          <p:nvPr/>
        </p:nvSpPr>
        <p:spPr>
          <a:xfrm>
            <a:off x="1260475" y="4173538"/>
            <a:ext cx="1042988"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2" name="椭圆 14"/>
          <p:cNvSpPr/>
          <p:nvPr/>
        </p:nvSpPr>
        <p:spPr>
          <a:xfrm>
            <a:off x="3567113" y="4173538"/>
            <a:ext cx="1044575"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3" name="泪滴形 15"/>
          <p:cNvSpPr/>
          <p:nvPr/>
        </p:nvSpPr>
        <p:spPr>
          <a:xfrm>
            <a:off x="5886450" y="964883"/>
            <a:ext cx="546100" cy="558800"/>
          </a:xfrm>
          <a:custGeom>
            <a:avLst/>
            <a:gdLst>
              <a:gd name="txL" fmla="*/ 0 w 546930"/>
              <a:gd name="txT" fmla="*/ 0 h 559503"/>
              <a:gd name="txR" fmla="*/ 546930 w 546930"/>
              <a:gd name="txB" fmla="*/ 559503 h 559503"/>
            </a:gdLst>
            <a:ahLst/>
            <a:cxnLst>
              <a:cxn ang="0">
                <a:pos x="0" y="279049"/>
              </a:cxn>
              <a:cxn ang="0">
                <a:pos x="272636" y="0"/>
              </a:cxn>
              <a:cxn ang="0">
                <a:pos x="545271" y="0"/>
              </a:cxn>
              <a:cxn ang="0">
                <a:pos x="545271" y="279049"/>
              </a:cxn>
              <a:cxn ang="0">
                <a:pos x="272636"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1</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4" name="泪滴形 17"/>
          <p:cNvSpPr/>
          <p:nvPr/>
        </p:nvSpPr>
        <p:spPr>
          <a:xfrm>
            <a:off x="5902325" y="2085658"/>
            <a:ext cx="547688" cy="558800"/>
          </a:xfrm>
          <a:custGeom>
            <a:avLst/>
            <a:gdLst>
              <a:gd name="txL" fmla="*/ 0 w 546930"/>
              <a:gd name="txT" fmla="*/ 0 h 559503"/>
              <a:gd name="txR" fmla="*/ 546930 w 546930"/>
              <a:gd name="txB" fmla="*/ 559503 h 559503"/>
            </a:gdLst>
            <a:ahLst/>
            <a:cxnLst>
              <a:cxn ang="0">
                <a:pos x="0" y="279049"/>
              </a:cxn>
              <a:cxn ang="0">
                <a:pos x="274224" y="0"/>
              </a:cxn>
              <a:cxn ang="0">
                <a:pos x="548447" y="0"/>
              </a:cxn>
              <a:cxn ang="0">
                <a:pos x="548447" y="279049"/>
              </a:cxn>
              <a:cxn ang="0">
                <a:pos x="274224"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2</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5" name="泪滴形 19"/>
          <p:cNvSpPr/>
          <p:nvPr/>
        </p:nvSpPr>
        <p:spPr>
          <a:xfrm>
            <a:off x="5886450" y="3203258"/>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3</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6" name="泪滴形 20"/>
          <p:cNvSpPr/>
          <p:nvPr/>
        </p:nvSpPr>
        <p:spPr>
          <a:xfrm>
            <a:off x="5886450" y="4324033"/>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4</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7" name="矩形 21"/>
          <p:cNvSpPr/>
          <p:nvPr/>
        </p:nvSpPr>
        <p:spPr>
          <a:xfrm>
            <a:off x="6551613" y="893128"/>
            <a:ext cx="4418012"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kumimoji="1" lang="zh-CN" altLang="en-US" sz="2000" dirty="0">
                <a:solidFill>
                  <a:schemeClr val="bg1"/>
                </a:solidFill>
                <a:latin typeface="微软雅黑" panose="020B0503020204020204" pitchFamily="34" charset="-122"/>
                <a:ea typeface="微软雅黑" panose="020B0503020204020204" pitchFamily="34" charset="-122"/>
                <a:sym typeface="+mn-ea"/>
              </a:rPr>
              <a:t>源状态：即受转换影响的状态</a:t>
            </a:r>
            <a:endParaRPr lang="zh-CN" altLang="en-US" sz="2000" dirty="0">
              <a:solidFill>
                <a:schemeClr val="bg1"/>
              </a:solidFill>
              <a:latin typeface="微软雅黑" panose="020B0503020204020204" pitchFamily="34" charset="-122"/>
              <a:ea typeface="微软雅黑" panose="020B0503020204020204" pitchFamily="34" charset="-122"/>
              <a:sym typeface="+mn-ea"/>
            </a:endParaRPr>
          </a:p>
        </p:txBody>
      </p:sp>
      <p:sp>
        <p:nvSpPr>
          <p:cNvPr id="22548" name="矩形 22"/>
          <p:cNvSpPr/>
          <p:nvPr/>
        </p:nvSpPr>
        <p:spPr>
          <a:xfrm>
            <a:off x="6551613" y="1951673"/>
            <a:ext cx="4418012"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nSpc>
                <a:spcPct val="150000"/>
              </a:lnSpc>
              <a:buNone/>
            </a:pPr>
            <a:r>
              <a:rPr kumimoji="1" lang="zh-CN" altLang="en-US" sz="2000" dirty="0">
                <a:solidFill>
                  <a:schemeClr val="bg1"/>
                </a:solidFill>
                <a:latin typeface="微软雅黑" panose="020B0503020204020204" pitchFamily="34" charset="-122"/>
                <a:ea typeface="微软雅黑" panose="020B0503020204020204" pitchFamily="34" charset="-122"/>
                <a:sym typeface="+mn-ea"/>
              </a:rPr>
              <a:t>目标状态：当转换完成后对象的状态</a:t>
            </a:r>
            <a:endParaRPr kumimoji="1" lang="zh-CN" altLang="en-US" sz="2000" dirty="0">
              <a:solidFill>
                <a:schemeClr val="bg1"/>
              </a:solidFill>
              <a:latin typeface="微软雅黑" panose="020B0503020204020204" pitchFamily="34" charset="-122"/>
              <a:ea typeface="微软雅黑" panose="020B0503020204020204" pitchFamily="34" charset="-122"/>
              <a:sym typeface="+mn-ea"/>
            </a:endParaRPr>
          </a:p>
        </p:txBody>
      </p:sp>
      <p:sp>
        <p:nvSpPr>
          <p:cNvPr id="22549" name="矩形 23"/>
          <p:cNvSpPr/>
          <p:nvPr/>
        </p:nvSpPr>
        <p:spPr>
          <a:xfrm>
            <a:off x="6551930" y="4220210"/>
            <a:ext cx="5022215" cy="55308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l">
              <a:lnSpc>
                <a:spcPct val="150000"/>
              </a:lnSpc>
              <a:spcBef>
                <a:spcPts val="1000"/>
              </a:spcBef>
              <a:buNone/>
            </a:pPr>
            <a:r>
              <a:rPr kumimoji="1" lang="zh-CN" altLang="en-US" sz="2000" dirty="0">
                <a:solidFill>
                  <a:schemeClr val="bg1"/>
                </a:solidFill>
                <a:latin typeface="微软雅黑" panose="020B0503020204020204" pitchFamily="34" charset="-122"/>
                <a:ea typeface="微软雅黑" panose="020B0503020204020204" pitchFamily="34" charset="-122"/>
                <a:sym typeface="+mn-ea"/>
              </a:rPr>
              <a:t>监护条件：布尔表达式，决定是否激活转换</a:t>
            </a:r>
            <a:endParaRPr kumimoji="1" lang="zh-CN" altLang="en-US" sz="2000" dirty="0">
              <a:solidFill>
                <a:schemeClr val="bg1"/>
              </a:solidFill>
              <a:latin typeface="微软雅黑" panose="020B0503020204020204" pitchFamily="34" charset="-122"/>
              <a:ea typeface="微软雅黑" panose="020B0503020204020204" pitchFamily="34" charset="-122"/>
              <a:sym typeface="+mn-ea"/>
            </a:endParaRPr>
          </a:p>
        </p:txBody>
      </p:sp>
      <p:sp>
        <p:nvSpPr>
          <p:cNvPr id="22550" name="矩形 24"/>
          <p:cNvSpPr/>
          <p:nvPr/>
        </p:nvSpPr>
        <p:spPr>
          <a:xfrm>
            <a:off x="6551930" y="2983230"/>
            <a:ext cx="4878705" cy="101473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l">
              <a:lnSpc>
                <a:spcPct val="150000"/>
              </a:lnSpc>
              <a:spcBef>
                <a:spcPts val="1000"/>
              </a:spcBef>
              <a:buNone/>
            </a:pPr>
            <a:r>
              <a:rPr kumimoji="1" lang="zh-CN" altLang="en-US" sz="2000" dirty="0">
                <a:solidFill>
                  <a:schemeClr val="bg1"/>
                </a:solidFill>
                <a:latin typeface="微软雅黑" panose="020B0503020204020204" pitchFamily="34" charset="-122"/>
                <a:ea typeface="微软雅黑" panose="020B0503020204020204" pitchFamily="34" charset="-122"/>
                <a:sym typeface="+mn-ea"/>
              </a:rPr>
              <a:t>触发事件：用来为转换定义一个事件，包括调用、改变、信号、时间四类事件</a:t>
            </a:r>
            <a:endParaRPr kumimoji="1" lang="zh-CN" altLang="en-US" sz="2000" dirty="0">
              <a:solidFill>
                <a:schemeClr val="bg1"/>
              </a:solidFill>
              <a:latin typeface="微软雅黑" panose="020B0503020204020204" pitchFamily="34" charset="-122"/>
              <a:ea typeface="微软雅黑" panose="020B0503020204020204" pitchFamily="34" charset="-122"/>
              <a:sym typeface="+mn-ea"/>
            </a:endParaRPr>
          </a:p>
        </p:txBody>
      </p:sp>
      <p:sp>
        <p:nvSpPr>
          <p:cNvPr id="2" name="泪滴形 20"/>
          <p:cNvSpPr/>
          <p:nvPr/>
        </p:nvSpPr>
        <p:spPr>
          <a:xfrm>
            <a:off x="5904230" y="5155883"/>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5</a:t>
            </a:r>
            <a:endParaRPr lang="en-US" altLang="zh-CN" sz="1800" dirty="0">
              <a:solidFill>
                <a:srgbClr val="FFFFFF"/>
              </a:solidFill>
              <a:latin typeface="微软雅黑" panose="020B0503020204020204" pitchFamily="34" charset="-122"/>
              <a:ea typeface="微软雅黑" panose="020B0503020204020204" pitchFamily="34" charset="-122"/>
            </a:endParaRPr>
          </a:p>
        </p:txBody>
      </p:sp>
      <p:sp>
        <p:nvSpPr>
          <p:cNvPr id="3" name="矩形 23"/>
          <p:cNvSpPr/>
          <p:nvPr/>
        </p:nvSpPr>
        <p:spPr>
          <a:xfrm>
            <a:off x="6551930" y="5220970"/>
            <a:ext cx="5022215" cy="55308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l">
              <a:lnSpc>
                <a:spcPct val="150000"/>
              </a:lnSpc>
              <a:spcBef>
                <a:spcPts val="1000"/>
              </a:spcBef>
              <a:buNone/>
            </a:pPr>
            <a:r>
              <a:rPr kumimoji="1" lang="zh-CN" altLang="en-US" sz="2000" dirty="0">
                <a:solidFill>
                  <a:schemeClr val="bg1"/>
                </a:solidFill>
                <a:latin typeface="微软雅黑" panose="020B0503020204020204" pitchFamily="34" charset="-122"/>
                <a:ea typeface="微软雅黑" panose="020B0503020204020204" pitchFamily="34" charset="-122"/>
                <a:sym typeface="+mn-ea"/>
              </a:rPr>
              <a:t>动作：转换激活时的操作</a:t>
            </a:r>
            <a:endParaRPr kumimoji="1" lang="zh-CN" altLang="en-US" sz="200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par>
                          <p:cTn id="56" fill="hold">
                            <p:stCondLst>
                              <p:cond delay="9500"/>
                            </p:stCondLst>
                            <p:childTnLst>
                              <p:par>
                                <p:cTn id="57" presetID="42" presetClass="entr" presetSubtype="0" fill="hold" grpId="0" nodeType="afterEffect">
                                  <p:stCondLst>
                                    <p:cond delay="0"/>
                                  </p:stCondLst>
                                  <p:childTnLst>
                                    <p:set>
                                      <p:cBhvr>
                                        <p:cTn id="58" dur="1" fill="hold">
                                          <p:stCondLst>
                                            <p:cond delay="0"/>
                                          </p:stCondLst>
                                        </p:cTn>
                                        <p:tgtEl>
                                          <p:spTgt spid="22543"/>
                                        </p:tgtEl>
                                        <p:attrNameLst>
                                          <p:attrName>style.visibility</p:attrName>
                                        </p:attrNameLst>
                                      </p:cBhvr>
                                      <p:to>
                                        <p:strVal val="visible"/>
                                      </p:to>
                                    </p:set>
                                    <p:animEffect transition="in" filter="fade">
                                      <p:cBhvr>
                                        <p:cTn id="59" dur="1000"/>
                                        <p:tgtEl>
                                          <p:spTgt spid="22543"/>
                                        </p:tgtEl>
                                      </p:cBhvr>
                                    </p:animEffect>
                                    <p:anim calcmode="lin" valueType="num">
                                      <p:cBhvr>
                                        <p:cTn id="60" dur="1000" fill="hold"/>
                                        <p:tgtEl>
                                          <p:spTgt spid="22543"/>
                                        </p:tgtEl>
                                        <p:attrNameLst>
                                          <p:attrName>ppt_x</p:attrName>
                                        </p:attrNameLst>
                                      </p:cBhvr>
                                      <p:tavLst>
                                        <p:tav tm="0">
                                          <p:val>
                                            <p:strVal val="#ppt_x"/>
                                          </p:val>
                                        </p:tav>
                                        <p:tav tm="100000">
                                          <p:val>
                                            <p:strVal val="#ppt_x"/>
                                          </p:val>
                                        </p:tav>
                                      </p:tavLst>
                                    </p:anim>
                                    <p:anim calcmode="lin" valueType="num">
                                      <p:cBhvr>
                                        <p:cTn id="61" dur="1000" fill="hold"/>
                                        <p:tgtEl>
                                          <p:spTgt spid="22543"/>
                                        </p:tgtEl>
                                        <p:attrNameLst>
                                          <p:attrName>ppt_y</p:attrName>
                                        </p:attrNameLst>
                                      </p:cBhvr>
                                      <p:tavLst>
                                        <p:tav tm="0">
                                          <p:val>
                                            <p:strVal val="#ppt_y+.1"/>
                                          </p:val>
                                        </p:tav>
                                        <p:tav tm="100000">
                                          <p:val>
                                            <p:strVal val="#ppt_y"/>
                                          </p:val>
                                        </p:tav>
                                      </p:tavLst>
                                    </p:anim>
                                  </p:childTnLst>
                                </p:cTn>
                              </p:par>
                            </p:childTnLst>
                          </p:cTn>
                        </p:par>
                        <p:par>
                          <p:cTn id="62" fill="hold">
                            <p:stCondLst>
                              <p:cond delay="10500"/>
                            </p:stCondLst>
                            <p:childTnLst>
                              <p:par>
                                <p:cTn id="63" presetID="26" presetClass="entr" presetSubtype="0" fill="hold" grpId="0" nodeType="afterEffect">
                                  <p:stCondLst>
                                    <p:cond delay="0"/>
                                  </p:stCondLst>
                                  <p:childTnLst>
                                    <p:set>
                                      <p:cBhvr>
                                        <p:cTn id="64" dur="1" fill="hold">
                                          <p:stCondLst>
                                            <p:cond delay="0"/>
                                          </p:stCondLst>
                                        </p:cTn>
                                        <p:tgtEl>
                                          <p:spTgt spid="22547"/>
                                        </p:tgtEl>
                                        <p:attrNameLst>
                                          <p:attrName>style.visibility</p:attrName>
                                        </p:attrNameLst>
                                      </p:cBhvr>
                                      <p:to>
                                        <p:strVal val="visible"/>
                                      </p:to>
                                    </p:set>
                                    <p:animEffect transition="in" filter="wipe(down)">
                                      <p:cBhvr>
                                        <p:cTn id="65" dur="580">
                                          <p:stCondLst>
                                            <p:cond delay="0"/>
                                          </p:stCondLst>
                                        </p:cTn>
                                        <p:tgtEl>
                                          <p:spTgt spid="22547"/>
                                        </p:tgtEl>
                                      </p:cBhvr>
                                    </p:animEffect>
                                    <p:anim calcmode="lin" valueType="num">
                                      <p:cBhvr>
                                        <p:cTn id="66" dur="1822" tmFilter="0,0; 0.14,0.36; 0.43,0.73; 0.71,0.91; 1.0,1.0">
                                          <p:stCondLst>
                                            <p:cond delay="0"/>
                                          </p:stCondLst>
                                        </p:cTn>
                                        <p:tgtEl>
                                          <p:spTgt spid="22547"/>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22547"/>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22547"/>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22547"/>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22547"/>
                                        </p:tgtEl>
                                        <p:attrNameLst>
                                          <p:attrName>ppt_y</p:attrName>
                                        </p:attrNameLst>
                                      </p:cBhvr>
                                      <p:tavLst>
                                        <p:tav tm="0" fmla="#ppt_y-sin(pi*$)/81">
                                          <p:val>
                                            <p:fltVal val="0"/>
                                          </p:val>
                                        </p:tav>
                                        <p:tav tm="100000">
                                          <p:val>
                                            <p:fltVal val="1"/>
                                          </p:val>
                                        </p:tav>
                                      </p:tavLst>
                                    </p:anim>
                                    <p:animScale>
                                      <p:cBhvr>
                                        <p:cTn id="71" dur="26">
                                          <p:stCondLst>
                                            <p:cond delay="650"/>
                                          </p:stCondLst>
                                        </p:cTn>
                                        <p:tgtEl>
                                          <p:spTgt spid="22547"/>
                                        </p:tgtEl>
                                      </p:cBhvr>
                                      <p:to x="100000" y="60000"/>
                                    </p:animScale>
                                    <p:animScale>
                                      <p:cBhvr>
                                        <p:cTn id="72" dur="166" decel="50000">
                                          <p:stCondLst>
                                            <p:cond delay="676"/>
                                          </p:stCondLst>
                                        </p:cTn>
                                        <p:tgtEl>
                                          <p:spTgt spid="22547"/>
                                        </p:tgtEl>
                                      </p:cBhvr>
                                      <p:to x="100000" y="100000"/>
                                    </p:animScale>
                                    <p:animScale>
                                      <p:cBhvr>
                                        <p:cTn id="73" dur="26">
                                          <p:stCondLst>
                                            <p:cond delay="1312"/>
                                          </p:stCondLst>
                                        </p:cTn>
                                        <p:tgtEl>
                                          <p:spTgt spid="22547"/>
                                        </p:tgtEl>
                                      </p:cBhvr>
                                      <p:to x="100000" y="80000"/>
                                    </p:animScale>
                                    <p:animScale>
                                      <p:cBhvr>
                                        <p:cTn id="74" dur="166" decel="50000">
                                          <p:stCondLst>
                                            <p:cond delay="1338"/>
                                          </p:stCondLst>
                                        </p:cTn>
                                        <p:tgtEl>
                                          <p:spTgt spid="22547"/>
                                        </p:tgtEl>
                                      </p:cBhvr>
                                      <p:to x="100000" y="100000"/>
                                    </p:animScale>
                                    <p:animScale>
                                      <p:cBhvr>
                                        <p:cTn id="75" dur="26">
                                          <p:stCondLst>
                                            <p:cond delay="1642"/>
                                          </p:stCondLst>
                                        </p:cTn>
                                        <p:tgtEl>
                                          <p:spTgt spid="22547"/>
                                        </p:tgtEl>
                                      </p:cBhvr>
                                      <p:to x="100000" y="90000"/>
                                    </p:animScale>
                                    <p:animScale>
                                      <p:cBhvr>
                                        <p:cTn id="76" dur="166" decel="50000">
                                          <p:stCondLst>
                                            <p:cond delay="1668"/>
                                          </p:stCondLst>
                                        </p:cTn>
                                        <p:tgtEl>
                                          <p:spTgt spid="22547"/>
                                        </p:tgtEl>
                                      </p:cBhvr>
                                      <p:to x="100000" y="100000"/>
                                    </p:animScale>
                                    <p:animScale>
                                      <p:cBhvr>
                                        <p:cTn id="77" dur="26">
                                          <p:stCondLst>
                                            <p:cond delay="1808"/>
                                          </p:stCondLst>
                                        </p:cTn>
                                        <p:tgtEl>
                                          <p:spTgt spid="22547"/>
                                        </p:tgtEl>
                                      </p:cBhvr>
                                      <p:to x="100000" y="95000"/>
                                    </p:animScale>
                                    <p:animScale>
                                      <p:cBhvr>
                                        <p:cTn id="78" dur="166" decel="50000">
                                          <p:stCondLst>
                                            <p:cond delay="1834"/>
                                          </p:stCondLst>
                                        </p:cTn>
                                        <p:tgtEl>
                                          <p:spTgt spid="22547"/>
                                        </p:tgtEl>
                                      </p:cBhvr>
                                      <p:to x="100000" y="100000"/>
                                    </p:animScale>
                                  </p:childTnLst>
                                </p:cTn>
                              </p:par>
                            </p:childTnLst>
                          </p:cTn>
                        </p:par>
                        <p:par>
                          <p:cTn id="79" fill="hold">
                            <p:stCondLst>
                              <p:cond delay="12500"/>
                            </p:stCondLst>
                            <p:childTnLst>
                              <p:par>
                                <p:cTn id="80" presetID="42" presetClass="entr" presetSubtype="0" fill="hold" grpId="0" nodeType="afterEffect">
                                  <p:stCondLst>
                                    <p:cond delay="0"/>
                                  </p:stCondLst>
                                  <p:childTnLst>
                                    <p:set>
                                      <p:cBhvr>
                                        <p:cTn id="81" dur="1" fill="hold">
                                          <p:stCondLst>
                                            <p:cond delay="0"/>
                                          </p:stCondLst>
                                        </p:cTn>
                                        <p:tgtEl>
                                          <p:spTgt spid="22544"/>
                                        </p:tgtEl>
                                        <p:attrNameLst>
                                          <p:attrName>style.visibility</p:attrName>
                                        </p:attrNameLst>
                                      </p:cBhvr>
                                      <p:to>
                                        <p:strVal val="visible"/>
                                      </p:to>
                                    </p:set>
                                    <p:animEffect transition="in" filter="fade">
                                      <p:cBhvr>
                                        <p:cTn id="82" dur="1000"/>
                                        <p:tgtEl>
                                          <p:spTgt spid="22544"/>
                                        </p:tgtEl>
                                      </p:cBhvr>
                                    </p:animEffect>
                                    <p:anim calcmode="lin" valueType="num">
                                      <p:cBhvr>
                                        <p:cTn id="83" dur="1000" fill="hold"/>
                                        <p:tgtEl>
                                          <p:spTgt spid="22544"/>
                                        </p:tgtEl>
                                        <p:attrNameLst>
                                          <p:attrName>ppt_x</p:attrName>
                                        </p:attrNameLst>
                                      </p:cBhvr>
                                      <p:tavLst>
                                        <p:tav tm="0">
                                          <p:val>
                                            <p:strVal val="#ppt_x"/>
                                          </p:val>
                                        </p:tav>
                                        <p:tav tm="100000">
                                          <p:val>
                                            <p:strVal val="#ppt_x"/>
                                          </p:val>
                                        </p:tav>
                                      </p:tavLst>
                                    </p:anim>
                                    <p:anim calcmode="lin" valueType="num">
                                      <p:cBhvr>
                                        <p:cTn id="84" dur="1000" fill="hold"/>
                                        <p:tgtEl>
                                          <p:spTgt spid="22544"/>
                                        </p:tgtEl>
                                        <p:attrNameLst>
                                          <p:attrName>ppt_y</p:attrName>
                                        </p:attrNameLst>
                                      </p:cBhvr>
                                      <p:tavLst>
                                        <p:tav tm="0">
                                          <p:val>
                                            <p:strVal val="#ppt_y+.1"/>
                                          </p:val>
                                        </p:tav>
                                        <p:tav tm="100000">
                                          <p:val>
                                            <p:strVal val="#ppt_y"/>
                                          </p:val>
                                        </p:tav>
                                      </p:tavLst>
                                    </p:anim>
                                  </p:childTnLst>
                                </p:cTn>
                              </p:par>
                            </p:childTnLst>
                          </p:cTn>
                        </p:par>
                        <p:par>
                          <p:cTn id="85" fill="hold">
                            <p:stCondLst>
                              <p:cond delay="13500"/>
                            </p:stCondLst>
                            <p:childTnLst>
                              <p:par>
                                <p:cTn id="86" presetID="26" presetClass="entr" presetSubtype="0" fill="hold" grpId="0" nodeType="afterEffect">
                                  <p:stCondLst>
                                    <p:cond delay="0"/>
                                  </p:stCondLst>
                                  <p:childTnLst>
                                    <p:set>
                                      <p:cBhvr>
                                        <p:cTn id="87" dur="1" fill="hold">
                                          <p:stCondLst>
                                            <p:cond delay="0"/>
                                          </p:stCondLst>
                                        </p:cTn>
                                        <p:tgtEl>
                                          <p:spTgt spid="22548"/>
                                        </p:tgtEl>
                                        <p:attrNameLst>
                                          <p:attrName>style.visibility</p:attrName>
                                        </p:attrNameLst>
                                      </p:cBhvr>
                                      <p:to>
                                        <p:strVal val="visible"/>
                                      </p:to>
                                    </p:set>
                                    <p:animEffect transition="in" filter="wipe(down)">
                                      <p:cBhvr>
                                        <p:cTn id="88" dur="580">
                                          <p:stCondLst>
                                            <p:cond delay="0"/>
                                          </p:stCondLst>
                                        </p:cTn>
                                        <p:tgtEl>
                                          <p:spTgt spid="22548"/>
                                        </p:tgtEl>
                                      </p:cBhvr>
                                    </p:animEffect>
                                    <p:anim calcmode="lin" valueType="num">
                                      <p:cBhvr>
                                        <p:cTn id="89" dur="1822" tmFilter="0,0; 0.14,0.36; 0.43,0.73; 0.71,0.91; 1.0,1.0">
                                          <p:stCondLst>
                                            <p:cond delay="0"/>
                                          </p:stCondLst>
                                        </p:cTn>
                                        <p:tgtEl>
                                          <p:spTgt spid="22548"/>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22548"/>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22548"/>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22548"/>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22548"/>
                                        </p:tgtEl>
                                        <p:attrNameLst>
                                          <p:attrName>ppt_y</p:attrName>
                                        </p:attrNameLst>
                                      </p:cBhvr>
                                      <p:tavLst>
                                        <p:tav tm="0" fmla="#ppt_y-sin(pi*$)/81">
                                          <p:val>
                                            <p:fltVal val="0"/>
                                          </p:val>
                                        </p:tav>
                                        <p:tav tm="100000">
                                          <p:val>
                                            <p:fltVal val="1"/>
                                          </p:val>
                                        </p:tav>
                                      </p:tavLst>
                                    </p:anim>
                                    <p:animScale>
                                      <p:cBhvr>
                                        <p:cTn id="94" dur="26">
                                          <p:stCondLst>
                                            <p:cond delay="650"/>
                                          </p:stCondLst>
                                        </p:cTn>
                                        <p:tgtEl>
                                          <p:spTgt spid="22548"/>
                                        </p:tgtEl>
                                      </p:cBhvr>
                                      <p:to x="100000" y="60000"/>
                                    </p:animScale>
                                    <p:animScale>
                                      <p:cBhvr>
                                        <p:cTn id="95" dur="166" decel="50000">
                                          <p:stCondLst>
                                            <p:cond delay="676"/>
                                          </p:stCondLst>
                                        </p:cTn>
                                        <p:tgtEl>
                                          <p:spTgt spid="22548"/>
                                        </p:tgtEl>
                                      </p:cBhvr>
                                      <p:to x="100000" y="100000"/>
                                    </p:animScale>
                                    <p:animScale>
                                      <p:cBhvr>
                                        <p:cTn id="96" dur="26">
                                          <p:stCondLst>
                                            <p:cond delay="1312"/>
                                          </p:stCondLst>
                                        </p:cTn>
                                        <p:tgtEl>
                                          <p:spTgt spid="22548"/>
                                        </p:tgtEl>
                                      </p:cBhvr>
                                      <p:to x="100000" y="80000"/>
                                    </p:animScale>
                                    <p:animScale>
                                      <p:cBhvr>
                                        <p:cTn id="97" dur="166" decel="50000">
                                          <p:stCondLst>
                                            <p:cond delay="1338"/>
                                          </p:stCondLst>
                                        </p:cTn>
                                        <p:tgtEl>
                                          <p:spTgt spid="22548"/>
                                        </p:tgtEl>
                                      </p:cBhvr>
                                      <p:to x="100000" y="100000"/>
                                    </p:animScale>
                                    <p:animScale>
                                      <p:cBhvr>
                                        <p:cTn id="98" dur="26">
                                          <p:stCondLst>
                                            <p:cond delay="1642"/>
                                          </p:stCondLst>
                                        </p:cTn>
                                        <p:tgtEl>
                                          <p:spTgt spid="22548"/>
                                        </p:tgtEl>
                                      </p:cBhvr>
                                      <p:to x="100000" y="90000"/>
                                    </p:animScale>
                                    <p:animScale>
                                      <p:cBhvr>
                                        <p:cTn id="99" dur="166" decel="50000">
                                          <p:stCondLst>
                                            <p:cond delay="1668"/>
                                          </p:stCondLst>
                                        </p:cTn>
                                        <p:tgtEl>
                                          <p:spTgt spid="22548"/>
                                        </p:tgtEl>
                                      </p:cBhvr>
                                      <p:to x="100000" y="100000"/>
                                    </p:animScale>
                                    <p:animScale>
                                      <p:cBhvr>
                                        <p:cTn id="100" dur="26">
                                          <p:stCondLst>
                                            <p:cond delay="1808"/>
                                          </p:stCondLst>
                                        </p:cTn>
                                        <p:tgtEl>
                                          <p:spTgt spid="22548"/>
                                        </p:tgtEl>
                                      </p:cBhvr>
                                      <p:to x="100000" y="95000"/>
                                    </p:animScale>
                                    <p:animScale>
                                      <p:cBhvr>
                                        <p:cTn id="101" dur="166" decel="50000">
                                          <p:stCondLst>
                                            <p:cond delay="1834"/>
                                          </p:stCondLst>
                                        </p:cTn>
                                        <p:tgtEl>
                                          <p:spTgt spid="22548"/>
                                        </p:tgtEl>
                                      </p:cBhvr>
                                      <p:to x="100000" y="100000"/>
                                    </p:animScale>
                                  </p:childTnLst>
                                </p:cTn>
                              </p:par>
                            </p:childTnLst>
                          </p:cTn>
                        </p:par>
                        <p:par>
                          <p:cTn id="102" fill="hold">
                            <p:stCondLst>
                              <p:cond delay="15500"/>
                            </p:stCondLst>
                            <p:childTnLst>
                              <p:par>
                                <p:cTn id="103" presetID="42" presetClass="entr" presetSubtype="0" fill="hold" grpId="0" nodeType="afterEffect">
                                  <p:stCondLst>
                                    <p:cond delay="0"/>
                                  </p:stCondLst>
                                  <p:childTnLst>
                                    <p:set>
                                      <p:cBhvr>
                                        <p:cTn id="104" dur="1" fill="hold">
                                          <p:stCondLst>
                                            <p:cond delay="0"/>
                                          </p:stCondLst>
                                        </p:cTn>
                                        <p:tgtEl>
                                          <p:spTgt spid="22545"/>
                                        </p:tgtEl>
                                        <p:attrNameLst>
                                          <p:attrName>style.visibility</p:attrName>
                                        </p:attrNameLst>
                                      </p:cBhvr>
                                      <p:to>
                                        <p:strVal val="visible"/>
                                      </p:to>
                                    </p:set>
                                    <p:animEffect transition="in" filter="fade">
                                      <p:cBhvr>
                                        <p:cTn id="105" dur="1000"/>
                                        <p:tgtEl>
                                          <p:spTgt spid="22545"/>
                                        </p:tgtEl>
                                      </p:cBhvr>
                                    </p:animEffect>
                                    <p:anim calcmode="lin" valueType="num">
                                      <p:cBhvr>
                                        <p:cTn id="106" dur="1000" fill="hold"/>
                                        <p:tgtEl>
                                          <p:spTgt spid="22545"/>
                                        </p:tgtEl>
                                        <p:attrNameLst>
                                          <p:attrName>ppt_x</p:attrName>
                                        </p:attrNameLst>
                                      </p:cBhvr>
                                      <p:tavLst>
                                        <p:tav tm="0">
                                          <p:val>
                                            <p:strVal val="#ppt_x"/>
                                          </p:val>
                                        </p:tav>
                                        <p:tav tm="100000">
                                          <p:val>
                                            <p:strVal val="#ppt_x"/>
                                          </p:val>
                                        </p:tav>
                                      </p:tavLst>
                                    </p:anim>
                                    <p:anim calcmode="lin" valueType="num">
                                      <p:cBhvr>
                                        <p:cTn id="107" dur="1000" fill="hold"/>
                                        <p:tgtEl>
                                          <p:spTgt spid="22545"/>
                                        </p:tgtEl>
                                        <p:attrNameLst>
                                          <p:attrName>ppt_y</p:attrName>
                                        </p:attrNameLst>
                                      </p:cBhvr>
                                      <p:tavLst>
                                        <p:tav tm="0">
                                          <p:val>
                                            <p:strVal val="#ppt_y+.1"/>
                                          </p:val>
                                        </p:tav>
                                        <p:tav tm="100000">
                                          <p:val>
                                            <p:strVal val="#ppt_y"/>
                                          </p:val>
                                        </p:tav>
                                      </p:tavLst>
                                    </p:anim>
                                  </p:childTnLst>
                                </p:cTn>
                              </p:par>
                            </p:childTnLst>
                          </p:cTn>
                        </p:par>
                        <p:par>
                          <p:cTn id="108" fill="hold">
                            <p:stCondLst>
                              <p:cond delay="16500"/>
                            </p:stCondLst>
                            <p:childTnLst>
                              <p:par>
                                <p:cTn id="109" presetID="26" presetClass="entr" presetSubtype="0" fill="hold" grpId="0" nodeType="afterEffect">
                                  <p:stCondLst>
                                    <p:cond delay="0"/>
                                  </p:stCondLst>
                                  <p:childTnLst>
                                    <p:set>
                                      <p:cBhvr>
                                        <p:cTn id="110" dur="1" fill="hold">
                                          <p:stCondLst>
                                            <p:cond delay="0"/>
                                          </p:stCondLst>
                                        </p:cTn>
                                        <p:tgtEl>
                                          <p:spTgt spid="22550"/>
                                        </p:tgtEl>
                                        <p:attrNameLst>
                                          <p:attrName>style.visibility</p:attrName>
                                        </p:attrNameLst>
                                      </p:cBhvr>
                                      <p:to>
                                        <p:strVal val="visible"/>
                                      </p:to>
                                    </p:set>
                                    <p:animEffect transition="in" filter="wipe(down)">
                                      <p:cBhvr>
                                        <p:cTn id="111" dur="580">
                                          <p:stCondLst>
                                            <p:cond delay="0"/>
                                          </p:stCondLst>
                                        </p:cTn>
                                        <p:tgtEl>
                                          <p:spTgt spid="22550"/>
                                        </p:tgtEl>
                                      </p:cBhvr>
                                    </p:animEffect>
                                    <p:anim calcmode="lin" valueType="num">
                                      <p:cBhvr>
                                        <p:cTn id="112" dur="1822" tmFilter="0,0; 0.14,0.36; 0.43,0.73; 0.71,0.91; 1.0,1.0">
                                          <p:stCondLst>
                                            <p:cond delay="0"/>
                                          </p:stCondLst>
                                        </p:cTn>
                                        <p:tgtEl>
                                          <p:spTgt spid="22550"/>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22550"/>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22550"/>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22550"/>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22550"/>
                                        </p:tgtEl>
                                        <p:attrNameLst>
                                          <p:attrName>ppt_y</p:attrName>
                                        </p:attrNameLst>
                                      </p:cBhvr>
                                      <p:tavLst>
                                        <p:tav tm="0" fmla="#ppt_y-sin(pi*$)/81">
                                          <p:val>
                                            <p:fltVal val="0"/>
                                          </p:val>
                                        </p:tav>
                                        <p:tav tm="100000">
                                          <p:val>
                                            <p:fltVal val="1"/>
                                          </p:val>
                                        </p:tav>
                                      </p:tavLst>
                                    </p:anim>
                                    <p:animScale>
                                      <p:cBhvr>
                                        <p:cTn id="117" dur="26">
                                          <p:stCondLst>
                                            <p:cond delay="650"/>
                                          </p:stCondLst>
                                        </p:cTn>
                                        <p:tgtEl>
                                          <p:spTgt spid="22550"/>
                                        </p:tgtEl>
                                      </p:cBhvr>
                                      <p:to x="100000" y="60000"/>
                                    </p:animScale>
                                    <p:animScale>
                                      <p:cBhvr>
                                        <p:cTn id="118" dur="166" decel="50000">
                                          <p:stCondLst>
                                            <p:cond delay="676"/>
                                          </p:stCondLst>
                                        </p:cTn>
                                        <p:tgtEl>
                                          <p:spTgt spid="22550"/>
                                        </p:tgtEl>
                                      </p:cBhvr>
                                      <p:to x="100000" y="100000"/>
                                    </p:animScale>
                                    <p:animScale>
                                      <p:cBhvr>
                                        <p:cTn id="119" dur="26">
                                          <p:stCondLst>
                                            <p:cond delay="1312"/>
                                          </p:stCondLst>
                                        </p:cTn>
                                        <p:tgtEl>
                                          <p:spTgt spid="22550"/>
                                        </p:tgtEl>
                                      </p:cBhvr>
                                      <p:to x="100000" y="80000"/>
                                    </p:animScale>
                                    <p:animScale>
                                      <p:cBhvr>
                                        <p:cTn id="120" dur="166" decel="50000">
                                          <p:stCondLst>
                                            <p:cond delay="1338"/>
                                          </p:stCondLst>
                                        </p:cTn>
                                        <p:tgtEl>
                                          <p:spTgt spid="22550"/>
                                        </p:tgtEl>
                                      </p:cBhvr>
                                      <p:to x="100000" y="100000"/>
                                    </p:animScale>
                                    <p:animScale>
                                      <p:cBhvr>
                                        <p:cTn id="121" dur="26">
                                          <p:stCondLst>
                                            <p:cond delay="1642"/>
                                          </p:stCondLst>
                                        </p:cTn>
                                        <p:tgtEl>
                                          <p:spTgt spid="22550"/>
                                        </p:tgtEl>
                                      </p:cBhvr>
                                      <p:to x="100000" y="90000"/>
                                    </p:animScale>
                                    <p:animScale>
                                      <p:cBhvr>
                                        <p:cTn id="122" dur="166" decel="50000">
                                          <p:stCondLst>
                                            <p:cond delay="1668"/>
                                          </p:stCondLst>
                                        </p:cTn>
                                        <p:tgtEl>
                                          <p:spTgt spid="22550"/>
                                        </p:tgtEl>
                                      </p:cBhvr>
                                      <p:to x="100000" y="100000"/>
                                    </p:animScale>
                                    <p:animScale>
                                      <p:cBhvr>
                                        <p:cTn id="123" dur="26">
                                          <p:stCondLst>
                                            <p:cond delay="1808"/>
                                          </p:stCondLst>
                                        </p:cTn>
                                        <p:tgtEl>
                                          <p:spTgt spid="22550"/>
                                        </p:tgtEl>
                                      </p:cBhvr>
                                      <p:to x="100000" y="95000"/>
                                    </p:animScale>
                                    <p:animScale>
                                      <p:cBhvr>
                                        <p:cTn id="124" dur="166" decel="50000">
                                          <p:stCondLst>
                                            <p:cond delay="1834"/>
                                          </p:stCondLst>
                                        </p:cTn>
                                        <p:tgtEl>
                                          <p:spTgt spid="22550"/>
                                        </p:tgtEl>
                                      </p:cBhvr>
                                      <p:to x="100000" y="100000"/>
                                    </p:animScale>
                                  </p:childTnLst>
                                </p:cTn>
                              </p:par>
                            </p:childTnLst>
                          </p:cTn>
                        </p:par>
                        <p:par>
                          <p:cTn id="125" fill="hold">
                            <p:stCondLst>
                              <p:cond delay="18500"/>
                            </p:stCondLst>
                            <p:childTnLst>
                              <p:par>
                                <p:cTn id="126" presetID="42" presetClass="entr" presetSubtype="0" fill="hold" grpId="0" nodeType="afterEffect">
                                  <p:stCondLst>
                                    <p:cond delay="0"/>
                                  </p:stCondLst>
                                  <p:childTnLst>
                                    <p:set>
                                      <p:cBhvr>
                                        <p:cTn id="127" dur="1" fill="hold">
                                          <p:stCondLst>
                                            <p:cond delay="0"/>
                                          </p:stCondLst>
                                        </p:cTn>
                                        <p:tgtEl>
                                          <p:spTgt spid="22546"/>
                                        </p:tgtEl>
                                        <p:attrNameLst>
                                          <p:attrName>style.visibility</p:attrName>
                                        </p:attrNameLst>
                                      </p:cBhvr>
                                      <p:to>
                                        <p:strVal val="visible"/>
                                      </p:to>
                                    </p:set>
                                    <p:animEffect transition="in" filter="fade">
                                      <p:cBhvr>
                                        <p:cTn id="128" dur="1000"/>
                                        <p:tgtEl>
                                          <p:spTgt spid="22546"/>
                                        </p:tgtEl>
                                      </p:cBhvr>
                                    </p:animEffect>
                                    <p:anim calcmode="lin" valueType="num">
                                      <p:cBhvr>
                                        <p:cTn id="129" dur="1000" fill="hold"/>
                                        <p:tgtEl>
                                          <p:spTgt spid="22546"/>
                                        </p:tgtEl>
                                        <p:attrNameLst>
                                          <p:attrName>ppt_x</p:attrName>
                                        </p:attrNameLst>
                                      </p:cBhvr>
                                      <p:tavLst>
                                        <p:tav tm="0">
                                          <p:val>
                                            <p:strVal val="#ppt_x"/>
                                          </p:val>
                                        </p:tav>
                                        <p:tav tm="100000">
                                          <p:val>
                                            <p:strVal val="#ppt_x"/>
                                          </p:val>
                                        </p:tav>
                                      </p:tavLst>
                                    </p:anim>
                                    <p:anim calcmode="lin" valueType="num">
                                      <p:cBhvr>
                                        <p:cTn id="130" dur="1000" fill="hold"/>
                                        <p:tgtEl>
                                          <p:spTgt spid="22546"/>
                                        </p:tgtEl>
                                        <p:attrNameLst>
                                          <p:attrName>ppt_y</p:attrName>
                                        </p:attrNameLst>
                                      </p:cBhvr>
                                      <p:tavLst>
                                        <p:tav tm="0">
                                          <p:val>
                                            <p:strVal val="#ppt_y+.1"/>
                                          </p:val>
                                        </p:tav>
                                        <p:tav tm="100000">
                                          <p:val>
                                            <p:strVal val="#ppt_y"/>
                                          </p:val>
                                        </p:tav>
                                      </p:tavLst>
                                    </p:anim>
                                  </p:childTnLst>
                                </p:cTn>
                              </p:par>
                            </p:childTnLst>
                          </p:cTn>
                        </p:par>
                        <p:par>
                          <p:cTn id="131" fill="hold">
                            <p:stCondLst>
                              <p:cond delay="19500"/>
                            </p:stCondLst>
                            <p:childTnLst>
                              <p:par>
                                <p:cTn id="132" presetID="26" presetClass="entr" presetSubtype="0" fill="hold" grpId="0" nodeType="afterEffect">
                                  <p:stCondLst>
                                    <p:cond delay="0"/>
                                  </p:stCondLst>
                                  <p:childTnLst>
                                    <p:set>
                                      <p:cBhvr>
                                        <p:cTn id="133" dur="1" fill="hold">
                                          <p:stCondLst>
                                            <p:cond delay="0"/>
                                          </p:stCondLst>
                                        </p:cTn>
                                        <p:tgtEl>
                                          <p:spTgt spid="22549"/>
                                        </p:tgtEl>
                                        <p:attrNameLst>
                                          <p:attrName>style.visibility</p:attrName>
                                        </p:attrNameLst>
                                      </p:cBhvr>
                                      <p:to>
                                        <p:strVal val="visible"/>
                                      </p:to>
                                    </p:set>
                                    <p:animEffect transition="in" filter="wipe(down)">
                                      <p:cBhvr>
                                        <p:cTn id="134" dur="580">
                                          <p:stCondLst>
                                            <p:cond delay="0"/>
                                          </p:stCondLst>
                                        </p:cTn>
                                        <p:tgtEl>
                                          <p:spTgt spid="22549"/>
                                        </p:tgtEl>
                                      </p:cBhvr>
                                    </p:animEffect>
                                    <p:anim calcmode="lin" valueType="num">
                                      <p:cBhvr>
                                        <p:cTn id="135" dur="1822" tmFilter="0,0; 0.14,0.36; 0.43,0.73; 0.71,0.91; 1.0,1.0">
                                          <p:stCondLst>
                                            <p:cond delay="0"/>
                                          </p:stCondLst>
                                        </p:cTn>
                                        <p:tgtEl>
                                          <p:spTgt spid="22549"/>
                                        </p:tgtEl>
                                        <p:attrNameLst>
                                          <p:attrName>ppt_x</p:attrName>
                                        </p:attrNameLst>
                                      </p:cBhvr>
                                      <p:tavLst>
                                        <p:tav tm="0">
                                          <p:val>
                                            <p:strVal val="#ppt_x-0.25"/>
                                          </p:val>
                                        </p:tav>
                                        <p:tav tm="100000">
                                          <p:val>
                                            <p:strVal val="#ppt_x"/>
                                          </p:val>
                                        </p:tav>
                                      </p:tavLst>
                                    </p:anim>
                                    <p:anim calcmode="lin" valueType="num">
                                      <p:cBhvr>
                                        <p:cTn id="136" dur="664" tmFilter="0.0,0.0; 0.25,0.07; 0.50,0.2; 0.75,0.467; 1.0,1.0">
                                          <p:stCondLst>
                                            <p:cond delay="0"/>
                                          </p:stCondLst>
                                        </p:cTn>
                                        <p:tgtEl>
                                          <p:spTgt spid="22549"/>
                                        </p:tgtEl>
                                        <p:attrNameLst>
                                          <p:attrName>ppt_y</p:attrName>
                                        </p:attrNameLst>
                                      </p:cBhvr>
                                      <p:tavLst>
                                        <p:tav tm="0" fmla="#ppt_y-sin(pi*$)/3">
                                          <p:val>
                                            <p:fltVal val="0.5"/>
                                          </p:val>
                                        </p:tav>
                                        <p:tav tm="100000">
                                          <p:val>
                                            <p:fltVal val="1"/>
                                          </p:val>
                                        </p:tav>
                                      </p:tavLst>
                                    </p:anim>
                                    <p:anim calcmode="lin" valueType="num">
                                      <p:cBhvr>
                                        <p:cTn id="137" dur="664" tmFilter="0, 0; 0.125,0.2665; 0.25,0.4; 0.375,0.465; 0.5,0.5;  0.625,0.535; 0.75,0.6; 0.875,0.7335; 1,1">
                                          <p:stCondLst>
                                            <p:cond delay="664"/>
                                          </p:stCondLst>
                                        </p:cTn>
                                        <p:tgtEl>
                                          <p:spTgt spid="22549"/>
                                        </p:tgtEl>
                                        <p:attrNameLst>
                                          <p:attrName>ppt_y</p:attrName>
                                        </p:attrNameLst>
                                      </p:cBhvr>
                                      <p:tavLst>
                                        <p:tav tm="0" fmla="#ppt_y-sin(pi*$)/9">
                                          <p:val>
                                            <p:fltVal val="0"/>
                                          </p:val>
                                        </p:tav>
                                        <p:tav tm="100000">
                                          <p:val>
                                            <p:fltVal val="1"/>
                                          </p:val>
                                        </p:tav>
                                      </p:tavLst>
                                    </p:anim>
                                    <p:anim calcmode="lin" valueType="num">
                                      <p:cBhvr>
                                        <p:cTn id="138" dur="332" tmFilter="0, 0; 0.125,0.2665; 0.25,0.4; 0.375,0.465; 0.5,0.5;  0.625,0.535; 0.75,0.6; 0.875,0.7335; 1,1">
                                          <p:stCondLst>
                                            <p:cond delay="1324"/>
                                          </p:stCondLst>
                                        </p:cTn>
                                        <p:tgtEl>
                                          <p:spTgt spid="22549"/>
                                        </p:tgtEl>
                                        <p:attrNameLst>
                                          <p:attrName>ppt_y</p:attrName>
                                        </p:attrNameLst>
                                      </p:cBhvr>
                                      <p:tavLst>
                                        <p:tav tm="0" fmla="#ppt_y-sin(pi*$)/27">
                                          <p:val>
                                            <p:fltVal val="0"/>
                                          </p:val>
                                        </p:tav>
                                        <p:tav tm="100000">
                                          <p:val>
                                            <p:fltVal val="1"/>
                                          </p:val>
                                        </p:tav>
                                      </p:tavLst>
                                    </p:anim>
                                    <p:anim calcmode="lin" valueType="num">
                                      <p:cBhvr>
                                        <p:cTn id="139" dur="164" tmFilter="0, 0; 0.125,0.2665; 0.25,0.4; 0.375,0.465; 0.5,0.5;  0.625,0.535; 0.75,0.6; 0.875,0.7335; 1,1">
                                          <p:stCondLst>
                                            <p:cond delay="1656"/>
                                          </p:stCondLst>
                                        </p:cTn>
                                        <p:tgtEl>
                                          <p:spTgt spid="22549"/>
                                        </p:tgtEl>
                                        <p:attrNameLst>
                                          <p:attrName>ppt_y</p:attrName>
                                        </p:attrNameLst>
                                      </p:cBhvr>
                                      <p:tavLst>
                                        <p:tav tm="0" fmla="#ppt_y-sin(pi*$)/81">
                                          <p:val>
                                            <p:fltVal val="0"/>
                                          </p:val>
                                        </p:tav>
                                        <p:tav tm="100000">
                                          <p:val>
                                            <p:fltVal val="1"/>
                                          </p:val>
                                        </p:tav>
                                      </p:tavLst>
                                    </p:anim>
                                    <p:animScale>
                                      <p:cBhvr>
                                        <p:cTn id="140" dur="26">
                                          <p:stCondLst>
                                            <p:cond delay="650"/>
                                          </p:stCondLst>
                                        </p:cTn>
                                        <p:tgtEl>
                                          <p:spTgt spid="22549"/>
                                        </p:tgtEl>
                                      </p:cBhvr>
                                      <p:to x="100000" y="60000"/>
                                    </p:animScale>
                                    <p:animScale>
                                      <p:cBhvr>
                                        <p:cTn id="141" dur="166" decel="50000">
                                          <p:stCondLst>
                                            <p:cond delay="676"/>
                                          </p:stCondLst>
                                        </p:cTn>
                                        <p:tgtEl>
                                          <p:spTgt spid="22549"/>
                                        </p:tgtEl>
                                      </p:cBhvr>
                                      <p:to x="100000" y="100000"/>
                                    </p:animScale>
                                    <p:animScale>
                                      <p:cBhvr>
                                        <p:cTn id="142" dur="26">
                                          <p:stCondLst>
                                            <p:cond delay="1312"/>
                                          </p:stCondLst>
                                        </p:cTn>
                                        <p:tgtEl>
                                          <p:spTgt spid="22549"/>
                                        </p:tgtEl>
                                      </p:cBhvr>
                                      <p:to x="100000" y="80000"/>
                                    </p:animScale>
                                    <p:animScale>
                                      <p:cBhvr>
                                        <p:cTn id="143" dur="166" decel="50000">
                                          <p:stCondLst>
                                            <p:cond delay="1338"/>
                                          </p:stCondLst>
                                        </p:cTn>
                                        <p:tgtEl>
                                          <p:spTgt spid="22549"/>
                                        </p:tgtEl>
                                      </p:cBhvr>
                                      <p:to x="100000" y="100000"/>
                                    </p:animScale>
                                    <p:animScale>
                                      <p:cBhvr>
                                        <p:cTn id="144" dur="26">
                                          <p:stCondLst>
                                            <p:cond delay="1642"/>
                                          </p:stCondLst>
                                        </p:cTn>
                                        <p:tgtEl>
                                          <p:spTgt spid="22549"/>
                                        </p:tgtEl>
                                      </p:cBhvr>
                                      <p:to x="100000" y="90000"/>
                                    </p:animScale>
                                    <p:animScale>
                                      <p:cBhvr>
                                        <p:cTn id="145" dur="166" decel="50000">
                                          <p:stCondLst>
                                            <p:cond delay="1668"/>
                                          </p:stCondLst>
                                        </p:cTn>
                                        <p:tgtEl>
                                          <p:spTgt spid="22549"/>
                                        </p:tgtEl>
                                      </p:cBhvr>
                                      <p:to x="100000" y="100000"/>
                                    </p:animScale>
                                    <p:animScale>
                                      <p:cBhvr>
                                        <p:cTn id="146" dur="26">
                                          <p:stCondLst>
                                            <p:cond delay="1808"/>
                                          </p:stCondLst>
                                        </p:cTn>
                                        <p:tgtEl>
                                          <p:spTgt spid="22549"/>
                                        </p:tgtEl>
                                      </p:cBhvr>
                                      <p:to x="100000" y="95000"/>
                                    </p:animScale>
                                    <p:animScale>
                                      <p:cBhvr>
                                        <p:cTn id="147" dur="166" decel="50000">
                                          <p:stCondLst>
                                            <p:cond delay="1834"/>
                                          </p:stCondLst>
                                        </p:cTn>
                                        <p:tgtEl>
                                          <p:spTgt spid="22549"/>
                                        </p:tgtEl>
                                      </p:cBhvr>
                                      <p:to x="100000" y="100000"/>
                                    </p:animScale>
                                  </p:childTnLst>
                                </p:cTn>
                              </p:par>
                            </p:childTnLst>
                          </p:cTn>
                        </p:par>
                        <p:par>
                          <p:cTn id="148" fill="hold">
                            <p:stCondLst>
                              <p:cond delay="21500"/>
                            </p:stCondLst>
                            <p:childTnLst>
                              <p:par>
                                <p:cTn id="149" presetID="42" presetClass="entr" presetSubtype="0" fill="hold" grpId="0" nodeType="afterEffect">
                                  <p:stCondLst>
                                    <p:cond delay="0"/>
                                  </p:stCondLst>
                                  <p:childTnLst>
                                    <p:set>
                                      <p:cBhvr>
                                        <p:cTn id="150" dur="1" fill="hold">
                                          <p:stCondLst>
                                            <p:cond delay="0"/>
                                          </p:stCondLst>
                                        </p:cTn>
                                        <p:tgtEl>
                                          <p:spTgt spid="2"/>
                                        </p:tgtEl>
                                        <p:attrNameLst>
                                          <p:attrName>style.visibility</p:attrName>
                                        </p:attrNameLst>
                                      </p:cBhvr>
                                      <p:to>
                                        <p:strVal val="visible"/>
                                      </p:to>
                                    </p:set>
                                    <p:animEffect transition="in" filter="fade">
                                      <p:cBhvr>
                                        <p:cTn id="151" dur="1000"/>
                                        <p:tgtEl>
                                          <p:spTgt spid="2"/>
                                        </p:tgtEl>
                                      </p:cBhvr>
                                    </p:animEffect>
                                    <p:anim calcmode="lin" valueType="num">
                                      <p:cBhvr>
                                        <p:cTn id="152" dur="1000" fill="hold"/>
                                        <p:tgtEl>
                                          <p:spTgt spid="2"/>
                                        </p:tgtEl>
                                        <p:attrNameLst>
                                          <p:attrName>ppt_x</p:attrName>
                                        </p:attrNameLst>
                                      </p:cBhvr>
                                      <p:tavLst>
                                        <p:tav tm="0">
                                          <p:val>
                                            <p:strVal val="#ppt_x"/>
                                          </p:val>
                                        </p:tav>
                                        <p:tav tm="100000">
                                          <p:val>
                                            <p:strVal val="#ppt_x"/>
                                          </p:val>
                                        </p:tav>
                                      </p:tavLst>
                                    </p:anim>
                                    <p:anim calcmode="lin" valueType="num">
                                      <p:cBhvr>
                                        <p:cTn id="153" dur="1000" fill="hold"/>
                                        <p:tgtEl>
                                          <p:spTgt spid="2"/>
                                        </p:tgtEl>
                                        <p:attrNameLst>
                                          <p:attrName>ppt_y</p:attrName>
                                        </p:attrNameLst>
                                      </p:cBhvr>
                                      <p:tavLst>
                                        <p:tav tm="0">
                                          <p:val>
                                            <p:strVal val="#ppt_y+.1"/>
                                          </p:val>
                                        </p:tav>
                                        <p:tav tm="100000">
                                          <p:val>
                                            <p:strVal val="#ppt_y"/>
                                          </p:val>
                                        </p:tav>
                                      </p:tavLst>
                                    </p:anim>
                                  </p:childTnLst>
                                </p:cTn>
                              </p:par>
                            </p:childTnLst>
                          </p:cTn>
                        </p:par>
                        <p:par>
                          <p:cTn id="154" fill="hold">
                            <p:stCondLst>
                              <p:cond delay="22500"/>
                            </p:stCondLst>
                            <p:childTnLst>
                              <p:par>
                                <p:cTn id="155" presetID="26" presetClass="entr" presetSubtype="0" fill="hold" grpId="0" nodeType="afterEffect">
                                  <p:stCondLst>
                                    <p:cond delay="0"/>
                                  </p:stCondLst>
                                  <p:childTnLst>
                                    <p:set>
                                      <p:cBhvr>
                                        <p:cTn id="156" dur="1" fill="hold">
                                          <p:stCondLst>
                                            <p:cond delay="0"/>
                                          </p:stCondLst>
                                        </p:cTn>
                                        <p:tgtEl>
                                          <p:spTgt spid="3"/>
                                        </p:tgtEl>
                                        <p:attrNameLst>
                                          <p:attrName>style.visibility</p:attrName>
                                        </p:attrNameLst>
                                      </p:cBhvr>
                                      <p:to>
                                        <p:strVal val="visible"/>
                                      </p:to>
                                    </p:set>
                                    <p:animEffect transition="in" filter="wipe(down)">
                                      <p:cBhvr>
                                        <p:cTn id="157" dur="580">
                                          <p:stCondLst>
                                            <p:cond delay="0"/>
                                          </p:stCondLst>
                                        </p:cTn>
                                        <p:tgtEl>
                                          <p:spTgt spid="3"/>
                                        </p:tgtEl>
                                      </p:cBhvr>
                                    </p:animEffect>
                                    <p:anim calcmode="lin" valueType="num">
                                      <p:cBhvr>
                                        <p:cTn id="15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5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6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6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6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63" dur="26">
                                          <p:stCondLst>
                                            <p:cond delay="650"/>
                                          </p:stCondLst>
                                        </p:cTn>
                                        <p:tgtEl>
                                          <p:spTgt spid="3"/>
                                        </p:tgtEl>
                                      </p:cBhvr>
                                      <p:to x="100000" y="60000"/>
                                    </p:animScale>
                                    <p:animScale>
                                      <p:cBhvr>
                                        <p:cTn id="164" dur="166" decel="50000">
                                          <p:stCondLst>
                                            <p:cond delay="676"/>
                                          </p:stCondLst>
                                        </p:cTn>
                                        <p:tgtEl>
                                          <p:spTgt spid="3"/>
                                        </p:tgtEl>
                                      </p:cBhvr>
                                      <p:to x="100000" y="100000"/>
                                    </p:animScale>
                                    <p:animScale>
                                      <p:cBhvr>
                                        <p:cTn id="165" dur="26">
                                          <p:stCondLst>
                                            <p:cond delay="1312"/>
                                          </p:stCondLst>
                                        </p:cTn>
                                        <p:tgtEl>
                                          <p:spTgt spid="3"/>
                                        </p:tgtEl>
                                      </p:cBhvr>
                                      <p:to x="100000" y="80000"/>
                                    </p:animScale>
                                    <p:animScale>
                                      <p:cBhvr>
                                        <p:cTn id="166" dur="166" decel="50000">
                                          <p:stCondLst>
                                            <p:cond delay="1338"/>
                                          </p:stCondLst>
                                        </p:cTn>
                                        <p:tgtEl>
                                          <p:spTgt spid="3"/>
                                        </p:tgtEl>
                                      </p:cBhvr>
                                      <p:to x="100000" y="100000"/>
                                    </p:animScale>
                                    <p:animScale>
                                      <p:cBhvr>
                                        <p:cTn id="167" dur="26">
                                          <p:stCondLst>
                                            <p:cond delay="1642"/>
                                          </p:stCondLst>
                                        </p:cTn>
                                        <p:tgtEl>
                                          <p:spTgt spid="3"/>
                                        </p:tgtEl>
                                      </p:cBhvr>
                                      <p:to x="100000" y="90000"/>
                                    </p:animScale>
                                    <p:animScale>
                                      <p:cBhvr>
                                        <p:cTn id="168" dur="166" decel="50000">
                                          <p:stCondLst>
                                            <p:cond delay="1668"/>
                                          </p:stCondLst>
                                        </p:cTn>
                                        <p:tgtEl>
                                          <p:spTgt spid="3"/>
                                        </p:tgtEl>
                                      </p:cBhvr>
                                      <p:to x="100000" y="100000"/>
                                    </p:animScale>
                                    <p:animScale>
                                      <p:cBhvr>
                                        <p:cTn id="169" dur="26">
                                          <p:stCondLst>
                                            <p:cond delay="1808"/>
                                          </p:stCondLst>
                                        </p:cTn>
                                        <p:tgtEl>
                                          <p:spTgt spid="3"/>
                                        </p:tgtEl>
                                      </p:cBhvr>
                                      <p:to x="100000" y="95000"/>
                                    </p:animScale>
                                    <p:animScale>
                                      <p:cBhvr>
                                        <p:cTn id="17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P spid="22539" grpId="0" bldLvl="0" animBg="1"/>
      <p:bldP spid="22540" grpId="0" bldLvl="0" animBg="1"/>
      <p:bldP spid="22541" grpId="0" bldLvl="0" animBg="1"/>
      <p:bldP spid="22542" grpId="0" bldLvl="0" animBg="1"/>
      <p:bldP spid="22543" grpId="0" bldLvl="0" animBg="1"/>
      <p:bldP spid="22544" grpId="0" bldLvl="0" animBg="1"/>
      <p:bldP spid="22545" grpId="0" bldLvl="0" animBg="1"/>
      <p:bldP spid="22546" grpId="0" bldLvl="0" animBg="1"/>
      <p:bldP spid="22547" grpId="0"/>
      <p:bldP spid="22548" grpId="0"/>
      <p:bldP spid="22549" grpId="0"/>
      <p:bldP spid="22550" grpId="0"/>
      <p:bldP spid="2" grpId="0" bldLvl="0" animBg="1"/>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0758" y="2757805"/>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2980" y="349218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0758" y="20653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663" y="2794000"/>
            <a:ext cx="213360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顺序图、协作图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97588" y="2101533"/>
            <a:ext cx="206375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用例图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类图、状态图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0758" y="4244975"/>
            <a:ext cx="2271712"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部署图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2980" y="4183063"/>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组员分工及参考文献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17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部署图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521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21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7175" name="组合 6"/>
          <p:cNvGrpSpPr/>
          <p:nvPr/>
        </p:nvGrpSpPr>
        <p:grpSpPr>
          <a:xfrm>
            <a:off x="3575050" y="2349500"/>
            <a:ext cx="5029200" cy="3165475"/>
            <a:chOff x="0" y="0"/>
            <a:chExt cx="5029201" cy="3165475"/>
          </a:xfrm>
        </p:grpSpPr>
        <p:sp>
          <p:nvSpPr>
            <p:cNvPr id="5130" name="Freeform 5"/>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alpha val="100000"/>
              </a:srgbClr>
            </a:solidFill>
            <a:ln w="9525">
              <a:noFill/>
            </a:ln>
          </p:spPr>
          <p:txBody>
            <a:bodyPr/>
            <a:p>
              <a:endParaRPr lang="zh-CN" altLang="en-US"/>
            </a:p>
          </p:txBody>
        </p:sp>
        <p:sp>
          <p:nvSpPr>
            <p:cNvPr id="5131" name="Freeform 6"/>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alpha val="100000"/>
              </a:srgbClr>
            </a:solidFill>
            <a:ln w="9525">
              <a:noFill/>
            </a:ln>
          </p:spPr>
          <p:txBody>
            <a:bodyPr/>
            <a:p>
              <a:endParaRPr lang="zh-CN" altLang="en-US"/>
            </a:p>
          </p:txBody>
        </p:sp>
        <p:sp>
          <p:nvSpPr>
            <p:cNvPr id="5132" name="Freeform 7"/>
            <p:cNvSpPr/>
            <p:nvPr/>
          </p:nvSpPr>
          <p:spPr>
            <a:xfrm>
              <a:off x="1514475" y="1720850"/>
              <a:ext cx="1890713" cy="1285875"/>
            </a:xfrm>
            <a:custGeom>
              <a:avLst/>
              <a:gdLst/>
              <a:ahLst/>
              <a:cxnLst>
                <a:cxn ang="0">
                  <a:pos x="1596592483" y="2147483646"/>
                </a:cxn>
                <a:cxn ang="0">
                  <a:pos x="2147483646" y="2147483646"/>
                </a:cxn>
                <a:cxn ang="0">
                  <a:pos x="2147483646" y="1159201273"/>
                </a:cxn>
                <a:cxn ang="0">
                  <a:pos x="2147483646" y="0"/>
                </a:cxn>
                <a:cxn ang="0">
                  <a:pos x="0" y="2147483646"/>
                </a:cxn>
                <a:cxn ang="0">
                  <a:pos x="1596592483" y="2147483646"/>
                </a:cxn>
              </a:cxnLst>
              <a:pathLst>
                <a:path w="503" h="342">
                  <a:moveTo>
                    <a:pt x="113" y="342"/>
                  </a:moveTo>
                  <a:cubicBezTo>
                    <a:pt x="480" y="206"/>
                    <a:pt x="480" y="206"/>
                    <a:pt x="480" y="206"/>
                  </a:cubicBezTo>
                  <a:cubicBezTo>
                    <a:pt x="495" y="168"/>
                    <a:pt x="503" y="126"/>
                    <a:pt x="503" y="82"/>
                  </a:cubicBezTo>
                  <a:cubicBezTo>
                    <a:pt x="503" y="55"/>
                    <a:pt x="500" y="27"/>
                    <a:pt x="495" y="0"/>
                  </a:cubicBezTo>
                  <a:cubicBezTo>
                    <a:pt x="0" y="183"/>
                    <a:pt x="0" y="183"/>
                    <a:pt x="0" y="183"/>
                  </a:cubicBezTo>
                  <a:cubicBezTo>
                    <a:pt x="21" y="250"/>
                    <a:pt x="61" y="306"/>
                    <a:pt x="113" y="342"/>
                  </a:cubicBezTo>
                  <a:close/>
                </a:path>
              </a:pathLst>
            </a:custGeom>
            <a:solidFill>
              <a:srgbClr val="1F6485">
                <a:alpha val="50195"/>
              </a:srgbClr>
            </a:solidFill>
            <a:ln w="9525">
              <a:noFill/>
            </a:ln>
          </p:spPr>
          <p:txBody>
            <a:bodyPr/>
            <a:p>
              <a:endParaRPr lang="zh-CN" altLang="en-US"/>
            </a:p>
          </p:txBody>
        </p:sp>
        <p:sp>
          <p:nvSpPr>
            <p:cNvPr id="5133" name="Freeform 8"/>
            <p:cNvSpPr/>
            <p:nvPr/>
          </p:nvSpPr>
          <p:spPr>
            <a:xfrm>
              <a:off x="1860550" y="0"/>
              <a:ext cx="917575" cy="768350"/>
            </a:xfrm>
            <a:custGeom>
              <a:avLst/>
              <a:gdLst/>
              <a:ahLst/>
              <a:cxnLst>
                <a:cxn ang="0">
                  <a:pos x="2147483646" y="0"/>
                </a:cxn>
                <a:cxn ang="0">
                  <a:pos x="0" y="2147483646"/>
                </a:cxn>
                <a:cxn ang="0">
                  <a:pos x="2147483646" y="1617195962"/>
                </a:cxn>
                <a:cxn ang="0">
                  <a:pos x="2147483646" y="0"/>
                </a:cxn>
              </a:cxnLst>
              <a:pathLst>
                <a:path w="244" h="204">
                  <a:moveTo>
                    <a:pt x="152" y="0"/>
                  </a:moveTo>
                  <a:cubicBezTo>
                    <a:pt x="152" y="0"/>
                    <a:pt x="72" y="83"/>
                    <a:pt x="0" y="204"/>
                  </a:cubicBezTo>
                  <a:cubicBezTo>
                    <a:pt x="244" y="114"/>
                    <a:pt x="244" y="114"/>
                    <a:pt x="244" y="114"/>
                  </a:cubicBezTo>
                  <a:cubicBezTo>
                    <a:pt x="194" y="44"/>
                    <a:pt x="152" y="0"/>
                    <a:pt x="152" y="0"/>
                  </a:cubicBezTo>
                  <a:close/>
                </a:path>
              </a:pathLst>
            </a:custGeom>
            <a:solidFill>
              <a:srgbClr val="C2E5E1">
                <a:alpha val="50195"/>
              </a:srgbClr>
            </a:solidFill>
            <a:ln w="9525">
              <a:noFill/>
            </a:ln>
          </p:spPr>
          <p:txBody>
            <a:bodyPr/>
            <a:p>
              <a:endParaRPr lang="zh-CN" altLang="en-US"/>
            </a:p>
          </p:txBody>
        </p:sp>
        <p:sp>
          <p:nvSpPr>
            <p:cNvPr id="5134" name="Freeform 9"/>
            <p:cNvSpPr/>
            <p:nvPr/>
          </p:nvSpPr>
          <p:spPr>
            <a:xfrm>
              <a:off x="1939925" y="2495550"/>
              <a:ext cx="1377950" cy="669925"/>
            </a:xfrm>
            <a:custGeom>
              <a:avLst/>
              <a:gdLst/>
              <a:ahLst/>
              <a:cxnLst>
                <a:cxn ang="0">
                  <a:pos x="1846742107" y="2147483646"/>
                </a:cxn>
                <a:cxn ang="0">
                  <a:pos x="2147483646" y="0"/>
                </a:cxn>
                <a:cxn ang="0">
                  <a:pos x="0" y="1926422028"/>
                </a:cxn>
                <a:cxn ang="0">
                  <a:pos x="1846742107" y="2147483646"/>
                </a:cxn>
              </a:cxnLst>
              <a:pathLst>
                <a:path w="367" h="178">
                  <a:moveTo>
                    <a:pt x="131" y="178"/>
                  </a:moveTo>
                  <a:cubicBezTo>
                    <a:pt x="236" y="178"/>
                    <a:pt x="326" y="105"/>
                    <a:pt x="367" y="0"/>
                  </a:cubicBezTo>
                  <a:cubicBezTo>
                    <a:pt x="0" y="136"/>
                    <a:pt x="0" y="136"/>
                    <a:pt x="0" y="136"/>
                  </a:cubicBezTo>
                  <a:cubicBezTo>
                    <a:pt x="38" y="163"/>
                    <a:pt x="83" y="178"/>
                    <a:pt x="131" y="178"/>
                  </a:cubicBezTo>
                  <a:close/>
                </a:path>
              </a:pathLst>
            </a:custGeom>
            <a:solidFill>
              <a:srgbClr val="194868">
                <a:alpha val="50195"/>
              </a:srgbClr>
            </a:solidFill>
            <a:ln w="9525">
              <a:noFill/>
            </a:ln>
          </p:spPr>
          <p:txBody>
            <a:bodyPr/>
            <a:p>
              <a:endParaRPr lang="zh-CN" altLang="en-US"/>
            </a:p>
          </p:txBody>
        </p:sp>
        <p:sp>
          <p:nvSpPr>
            <p:cNvPr id="5135" name="Freeform 10"/>
            <p:cNvSpPr/>
            <p:nvPr/>
          </p:nvSpPr>
          <p:spPr>
            <a:xfrm>
              <a:off x="1500188" y="430213"/>
              <a:ext cx="1646238" cy="1225550"/>
            </a:xfrm>
            <a:custGeom>
              <a:avLst/>
              <a:gdLst/>
              <a:ahLst/>
              <a:cxnLst>
                <a:cxn ang="0">
                  <a:pos x="2147483646" y="0"/>
                </a:cxn>
                <a:cxn ang="0">
                  <a:pos x="1356150568" y="1271947970"/>
                </a:cxn>
                <a:cxn ang="0">
                  <a:pos x="0" y="2147483646"/>
                </a:cxn>
                <a:cxn ang="0">
                  <a:pos x="2147483646" y="2147483646"/>
                </a:cxn>
                <a:cxn ang="0">
                  <a:pos x="2147483646" y="0"/>
                </a:cxn>
              </a:cxnLst>
              <a:pathLst>
                <a:path w="438" h="326">
                  <a:moveTo>
                    <a:pt x="340" y="0"/>
                  </a:moveTo>
                  <a:cubicBezTo>
                    <a:pt x="96" y="90"/>
                    <a:pt x="96" y="90"/>
                    <a:pt x="96" y="90"/>
                  </a:cubicBezTo>
                  <a:cubicBezTo>
                    <a:pt x="55" y="159"/>
                    <a:pt x="18" y="241"/>
                    <a:pt x="0" y="326"/>
                  </a:cubicBezTo>
                  <a:cubicBezTo>
                    <a:pt x="438" y="165"/>
                    <a:pt x="438" y="165"/>
                    <a:pt x="438" y="165"/>
                  </a:cubicBezTo>
                  <a:cubicBezTo>
                    <a:pt x="408" y="102"/>
                    <a:pt x="372" y="46"/>
                    <a:pt x="340" y="0"/>
                  </a:cubicBezTo>
                  <a:close/>
                </a:path>
              </a:pathLst>
            </a:custGeom>
            <a:solidFill>
              <a:srgbClr val="86CCCC">
                <a:alpha val="50195"/>
              </a:srgbClr>
            </a:solidFill>
            <a:ln w="9525">
              <a:noFill/>
            </a:ln>
          </p:spPr>
          <p:txBody>
            <a:bodyPr/>
            <a:p>
              <a:endParaRPr lang="zh-CN" altLang="en-US"/>
            </a:p>
          </p:txBody>
        </p:sp>
        <p:sp>
          <p:nvSpPr>
            <p:cNvPr id="5136" name="Freeform 11"/>
            <p:cNvSpPr/>
            <p:nvPr/>
          </p:nvSpPr>
          <p:spPr>
            <a:xfrm>
              <a:off x="1462088" y="1050925"/>
              <a:ext cx="1912938" cy="1357313"/>
            </a:xfrm>
            <a:custGeom>
              <a:avLst/>
              <a:gdLst/>
              <a:ahLst/>
              <a:cxnLst>
                <a:cxn ang="0">
                  <a:pos x="141241721" y="2147483646"/>
                </a:cxn>
                <a:cxn ang="0">
                  <a:pos x="0" y="2147483646"/>
                </a:cxn>
                <a:cxn ang="0">
                  <a:pos x="197739161" y="2147483646"/>
                </a:cxn>
                <a:cxn ang="0">
                  <a:pos x="2147483646" y="2147483646"/>
                </a:cxn>
                <a:cxn ang="0">
                  <a:pos x="2147483646" y="0"/>
                </a:cxn>
                <a:cxn ang="0">
                  <a:pos x="141241721" y="2147483646"/>
                </a:cxn>
              </a:cxnLst>
              <a:pathLst>
                <a:path w="509" h="361">
                  <a:moveTo>
                    <a:pt x="10" y="161"/>
                  </a:moveTo>
                  <a:cubicBezTo>
                    <a:pt x="4" y="194"/>
                    <a:pt x="0" y="227"/>
                    <a:pt x="0" y="260"/>
                  </a:cubicBezTo>
                  <a:cubicBezTo>
                    <a:pt x="0" y="295"/>
                    <a:pt x="5" y="329"/>
                    <a:pt x="14" y="361"/>
                  </a:cubicBezTo>
                  <a:cubicBezTo>
                    <a:pt x="509" y="178"/>
                    <a:pt x="509" y="178"/>
                    <a:pt x="509" y="178"/>
                  </a:cubicBezTo>
                  <a:cubicBezTo>
                    <a:pt x="498" y="116"/>
                    <a:pt x="476" y="56"/>
                    <a:pt x="448" y="0"/>
                  </a:cubicBezTo>
                  <a:lnTo>
                    <a:pt x="10" y="161"/>
                  </a:lnTo>
                  <a:close/>
                </a:path>
              </a:pathLst>
            </a:custGeom>
            <a:solidFill>
              <a:srgbClr val="5DB2B0">
                <a:alpha val="50195"/>
              </a:srgbClr>
            </a:solidFill>
            <a:ln w="9525">
              <a:noFill/>
            </a:ln>
          </p:spPr>
          <p:txBody>
            <a:bodyPr/>
            <a:p>
              <a:endParaRPr lang="zh-CN" altLang="en-US"/>
            </a:p>
          </p:txBody>
        </p:sp>
        <p:sp>
          <p:nvSpPr>
            <p:cNvPr id="5137" name="Oval 12"/>
            <p:cNvSpPr/>
            <p:nvPr/>
          </p:nvSpPr>
          <p:spPr>
            <a:xfrm>
              <a:off x="2022475" y="952500"/>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38" name="Oval 13"/>
            <p:cNvSpPr/>
            <p:nvPr/>
          </p:nvSpPr>
          <p:spPr>
            <a:xfrm>
              <a:off x="1731963" y="952500"/>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39" name="Oval 14"/>
            <p:cNvSpPr/>
            <p:nvPr/>
          </p:nvSpPr>
          <p:spPr>
            <a:xfrm>
              <a:off x="1439863" y="952500"/>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0" name="Oval 15"/>
            <p:cNvSpPr/>
            <p:nvPr/>
          </p:nvSpPr>
          <p:spPr>
            <a:xfrm>
              <a:off x="1149350" y="952500"/>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1" name="Oval 16"/>
            <p:cNvSpPr/>
            <p:nvPr/>
          </p:nvSpPr>
          <p:spPr>
            <a:xfrm>
              <a:off x="0" y="538163"/>
              <a:ext cx="969963" cy="9715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2" name="Oval 17"/>
            <p:cNvSpPr/>
            <p:nvPr/>
          </p:nvSpPr>
          <p:spPr>
            <a:xfrm>
              <a:off x="2863850" y="2036763"/>
              <a:ext cx="142875"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3" name="Oval 18"/>
            <p:cNvSpPr/>
            <p:nvPr/>
          </p:nvSpPr>
          <p:spPr>
            <a:xfrm>
              <a:off x="3152775" y="2036763"/>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4" name="Oval 19"/>
            <p:cNvSpPr/>
            <p:nvPr/>
          </p:nvSpPr>
          <p:spPr>
            <a:xfrm>
              <a:off x="3443288" y="2036763"/>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5" name="Oval 20"/>
            <p:cNvSpPr/>
            <p:nvPr/>
          </p:nvSpPr>
          <p:spPr>
            <a:xfrm>
              <a:off x="3735388" y="2036763"/>
              <a:ext cx="142875"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6" name="Oval 21"/>
            <p:cNvSpPr/>
            <p:nvPr/>
          </p:nvSpPr>
          <p:spPr>
            <a:xfrm>
              <a:off x="4059238" y="1622425"/>
              <a:ext cx="969963" cy="969963"/>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7" name="Freeform 22"/>
            <p:cNvSpPr>
              <a:spLocks noEditPoints="1"/>
            </p:cNvSpPr>
            <p:nvPr/>
          </p:nvSpPr>
          <p:spPr>
            <a:xfrm>
              <a:off x="319088" y="809625"/>
              <a:ext cx="338138" cy="403225"/>
            </a:xfrm>
            <a:custGeom>
              <a:avLst/>
              <a:gdLst/>
              <a:ahLst/>
              <a:cxnLst>
                <a:cxn ang="0">
                  <a:pos x="705784176" y="241422490"/>
                </a:cxn>
                <a:cxn ang="0">
                  <a:pos x="42346149" y="1093497210"/>
                </a:cxn>
                <a:cxn ang="0">
                  <a:pos x="522280441" y="1505336905"/>
                </a:cxn>
                <a:cxn ang="0">
                  <a:pos x="1256299140" y="539646946"/>
                </a:cxn>
                <a:cxn ang="0">
                  <a:pos x="705784176" y="241422490"/>
                </a:cxn>
                <a:cxn ang="0">
                  <a:pos x="536395824" y="553850264"/>
                </a:cxn>
                <a:cxn ang="0">
                  <a:pos x="606976495" y="624855549"/>
                </a:cxn>
                <a:cxn ang="0">
                  <a:pos x="536395824" y="695860833"/>
                </a:cxn>
                <a:cxn ang="0">
                  <a:pos x="465818909" y="624855549"/>
                </a:cxn>
                <a:cxn ang="0">
                  <a:pos x="536395824" y="553850264"/>
                </a:cxn>
                <a:cxn ang="0">
                  <a:pos x="465818909" y="1320720150"/>
                </a:cxn>
                <a:cxn ang="0">
                  <a:pos x="268199790" y="1136103396"/>
                </a:cxn>
                <a:cxn ang="0">
                  <a:pos x="465818909" y="951486641"/>
                </a:cxn>
                <a:cxn ang="0">
                  <a:pos x="649322644" y="1136103396"/>
                </a:cxn>
                <a:cxn ang="0">
                  <a:pos x="465818909" y="1320720150"/>
                </a:cxn>
                <a:cxn ang="0">
                  <a:pos x="818710997" y="908880455"/>
                </a:cxn>
                <a:cxn ang="0">
                  <a:pos x="705784176" y="795272754"/>
                </a:cxn>
                <a:cxn ang="0">
                  <a:pos x="818710997" y="667461734"/>
                </a:cxn>
                <a:cxn ang="0">
                  <a:pos x="931637818" y="795272754"/>
                </a:cxn>
                <a:cxn ang="0">
                  <a:pos x="818710997" y="908880455"/>
                </a:cxn>
              </a:cxnLst>
              <a:pathLst>
                <a:path w="90" h="107">
                  <a:moveTo>
                    <a:pt x="50" y="17"/>
                  </a:moveTo>
                  <a:cubicBezTo>
                    <a:pt x="13" y="47"/>
                    <a:pt x="0" y="41"/>
                    <a:pt x="3" y="77"/>
                  </a:cubicBezTo>
                  <a:cubicBezTo>
                    <a:pt x="4" y="94"/>
                    <a:pt x="19" y="107"/>
                    <a:pt x="37" y="106"/>
                  </a:cubicBezTo>
                  <a:cubicBezTo>
                    <a:pt x="54" y="105"/>
                    <a:pt x="86" y="78"/>
                    <a:pt x="89" y="38"/>
                  </a:cubicBezTo>
                  <a:cubicBezTo>
                    <a:pt x="90" y="24"/>
                    <a:pt x="71" y="0"/>
                    <a:pt x="50" y="17"/>
                  </a:cubicBezTo>
                  <a:close/>
                  <a:moveTo>
                    <a:pt x="38" y="39"/>
                  </a:moveTo>
                  <a:cubicBezTo>
                    <a:pt x="40" y="39"/>
                    <a:pt x="43" y="41"/>
                    <a:pt x="43" y="44"/>
                  </a:cubicBezTo>
                  <a:cubicBezTo>
                    <a:pt x="43" y="46"/>
                    <a:pt x="40" y="49"/>
                    <a:pt x="38" y="49"/>
                  </a:cubicBezTo>
                  <a:cubicBezTo>
                    <a:pt x="35" y="49"/>
                    <a:pt x="33" y="46"/>
                    <a:pt x="33" y="44"/>
                  </a:cubicBezTo>
                  <a:cubicBezTo>
                    <a:pt x="33" y="41"/>
                    <a:pt x="35" y="39"/>
                    <a:pt x="38" y="39"/>
                  </a:cubicBezTo>
                  <a:close/>
                  <a:moveTo>
                    <a:pt x="33" y="93"/>
                  </a:moveTo>
                  <a:cubicBezTo>
                    <a:pt x="25" y="93"/>
                    <a:pt x="19" y="87"/>
                    <a:pt x="19" y="80"/>
                  </a:cubicBezTo>
                  <a:cubicBezTo>
                    <a:pt x="19" y="73"/>
                    <a:pt x="25" y="67"/>
                    <a:pt x="33" y="67"/>
                  </a:cubicBezTo>
                  <a:cubicBezTo>
                    <a:pt x="40" y="67"/>
                    <a:pt x="46" y="73"/>
                    <a:pt x="46" y="80"/>
                  </a:cubicBezTo>
                  <a:cubicBezTo>
                    <a:pt x="46" y="87"/>
                    <a:pt x="40" y="93"/>
                    <a:pt x="33" y="93"/>
                  </a:cubicBezTo>
                  <a:close/>
                  <a:moveTo>
                    <a:pt x="58" y="64"/>
                  </a:moveTo>
                  <a:cubicBezTo>
                    <a:pt x="53" y="64"/>
                    <a:pt x="50" y="60"/>
                    <a:pt x="50" y="56"/>
                  </a:cubicBezTo>
                  <a:cubicBezTo>
                    <a:pt x="50" y="51"/>
                    <a:pt x="53" y="47"/>
                    <a:pt x="58" y="47"/>
                  </a:cubicBezTo>
                  <a:cubicBezTo>
                    <a:pt x="62" y="47"/>
                    <a:pt x="66" y="51"/>
                    <a:pt x="66" y="56"/>
                  </a:cubicBezTo>
                  <a:cubicBezTo>
                    <a:pt x="66" y="60"/>
                    <a:pt x="62" y="64"/>
                    <a:pt x="58" y="64"/>
                  </a:cubicBezTo>
                  <a:close/>
                </a:path>
              </a:pathLst>
            </a:custGeom>
            <a:solidFill>
              <a:srgbClr val="1F6485">
                <a:alpha val="100000"/>
              </a:srgbClr>
            </a:solidFill>
            <a:ln w="9525">
              <a:noFill/>
            </a:ln>
          </p:spPr>
          <p:txBody>
            <a:bodyPr/>
            <a:p>
              <a:endParaRPr lang="zh-CN" altLang="en-US"/>
            </a:p>
          </p:txBody>
        </p:sp>
        <p:sp>
          <p:nvSpPr>
            <p:cNvPr id="5148" name="Oval 23"/>
            <p:cNvSpPr/>
            <p:nvPr/>
          </p:nvSpPr>
          <p:spPr>
            <a:xfrm>
              <a:off x="522288" y="757238"/>
              <a:ext cx="60325" cy="63500"/>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9" name="Rectangle 24"/>
            <p:cNvSpPr/>
            <p:nvPr/>
          </p:nvSpPr>
          <p:spPr>
            <a:xfrm>
              <a:off x="544513" y="787400"/>
              <a:ext cx="15875" cy="79375"/>
            </a:xfrm>
            <a:prstGeom prst="rect">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50" name="Freeform 25"/>
            <p:cNvSpPr/>
            <p:nvPr/>
          </p:nvSpPr>
          <p:spPr>
            <a:xfrm>
              <a:off x="412750" y="801688"/>
              <a:ext cx="71438" cy="71438"/>
            </a:xfrm>
            <a:custGeom>
              <a:avLst/>
              <a:gdLst/>
              <a:ahLst/>
              <a:cxnLst>
                <a:cxn ang="0">
                  <a:pos x="226187748" y="70682261"/>
                </a:cxn>
                <a:cxn ang="0">
                  <a:pos x="212050543" y="226187748"/>
                </a:cxn>
                <a:cxn ang="0">
                  <a:pos x="42411613" y="197917099"/>
                </a:cxn>
                <a:cxn ang="0">
                  <a:pos x="70682261" y="42411613"/>
                </a:cxn>
                <a:cxn ang="0">
                  <a:pos x="226187748" y="70682261"/>
                </a:cxn>
              </a:cxnLst>
              <a:pathLst>
                <a:path w="19" h="19">
                  <a:moveTo>
                    <a:pt x="16" y="5"/>
                  </a:moveTo>
                  <a:cubicBezTo>
                    <a:pt x="19" y="8"/>
                    <a:pt x="18" y="13"/>
                    <a:pt x="15" y="16"/>
                  </a:cubicBezTo>
                  <a:cubicBezTo>
                    <a:pt x="11" y="19"/>
                    <a:pt x="6" y="18"/>
                    <a:pt x="3" y="14"/>
                  </a:cubicBezTo>
                  <a:cubicBezTo>
                    <a:pt x="0" y="11"/>
                    <a:pt x="1" y="5"/>
                    <a:pt x="5" y="3"/>
                  </a:cubicBezTo>
                  <a:cubicBezTo>
                    <a:pt x="9" y="0"/>
                    <a:pt x="14" y="1"/>
                    <a:pt x="16" y="5"/>
                  </a:cubicBezTo>
                  <a:close/>
                </a:path>
              </a:pathLst>
            </a:custGeom>
            <a:solidFill>
              <a:srgbClr val="1F6485">
                <a:alpha val="100000"/>
              </a:srgbClr>
            </a:solidFill>
            <a:ln w="9525">
              <a:noFill/>
            </a:ln>
          </p:spPr>
          <p:txBody>
            <a:bodyPr/>
            <a:p>
              <a:endParaRPr lang="zh-CN" altLang="en-US"/>
            </a:p>
          </p:txBody>
        </p:sp>
        <p:sp>
          <p:nvSpPr>
            <p:cNvPr id="5151" name="Freeform 26"/>
            <p:cNvSpPr/>
            <p:nvPr/>
          </p:nvSpPr>
          <p:spPr>
            <a:xfrm>
              <a:off x="442913" y="831850"/>
              <a:ext cx="60325" cy="71438"/>
            </a:xfrm>
            <a:custGeom>
              <a:avLst/>
              <a:gdLst/>
              <a:ahLst/>
              <a:cxnLst>
                <a:cxn ang="0">
                  <a:pos x="95765938" y="103327923"/>
                </a:cxn>
                <a:cxn ang="0">
                  <a:pos x="78125638" y="113408619"/>
                </a:cxn>
                <a:cxn ang="0">
                  <a:pos x="0" y="12601663"/>
                </a:cxn>
                <a:cxn ang="0">
                  <a:pos x="25201563" y="0"/>
                </a:cxn>
                <a:cxn ang="0">
                  <a:pos x="95765938" y="103327923"/>
                </a:cxn>
              </a:cxnLst>
              <a:pathLst>
                <a:path w="38" h="45">
                  <a:moveTo>
                    <a:pt x="38" y="41"/>
                  </a:moveTo>
                  <a:lnTo>
                    <a:pt x="31" y="45"/>
                  </a:lnTo>
                  <a:lnTo>
                    <a:pt x="0" y="5"/>
                  </a:lnTo>
                  <a:lnTo>
                    <a:pt x="10" y="0"/>
                  </a:lnTo>
                  <a:lnTo>
                    <a:pt x="38" y="41"/>
                  </a:lnTo>
                  <a:close/>
                </a:path>
              </a:pathLst>
            </a:custGeom>
            <a:solidFill>
              <a:srgbClr val="1F6485">
                <a:alpha val="100000"/>
              </a:srgbClr>
            </a:solidFill>
            <a:ln w="9525">
              <a:noFill/>
            </a:ln>
          </p:spPr>
          <p:txBody>
            <a:bodyPr/>
            <a:p>
              <a:endParaRPr lang="zh-CN" altLang="en-US"/>
            </a:p>
          </p:txBody>
        </p:sp>
        <p:sp>
          <p:nvSpPr>
            <p:cNvPr id="5152" name="Freeform 27"/>
            <p:cNvSpPr/>
            <p:nvPr/>
          </p:nvSpPr>
          <p:spPr>
            <a:xfrm>
              <a:off x="338138" y="854075"/>
              <a:ext cx="68263" cy="71438"/>
            </a:xfrm>
            <a:custGeom>
              <a:avLst/>
              <a:gdLst/>
              <a:ahLst/>
              <a:cxnLst>
                <a:cxn ang="0">
                  <a:pos x="215733834" y="56548817"/>
                </a:cxn>
                <a:cxn ang="0">
                  <a:pos x="201349303" y="226187748"/>
                </a:cxn>
                <a:cxn ang="0">
                  <a:pos x="28765270" y="197917099"/>
                </a:cxn>
                <a:cxn ang="0">
                  <a:pos x="57530539" y="42411613"/>
                </a:cxn>
                <a:cxn ang="0">
                  <a:pos x="215733834" y="56548817"/>
                </a:cxn>
              </a:cxnLst>
              <a:pathLst>
                <a:path w="18" h="19">
                  <a:moveTo>
                    <a:pt x="15" y="4"/>
                  </a:moveTo>
                  <a:cubicBezTo>
                    <a:pt x="18" y="8"/>
                    <a:pt x="17" y="13"/>
                    <a:pt x="14" y="16"/>
                  </a:cubicBezTo>
                  <a:cubicBezTo>
                    <a:pt x="10" y="19"/>
                    <a:pt x="5" y="18"/>
                    <a:pt x="2" y="14"/>
                  </a:cubicBezTo>
                  <a:cubicBezTo>
                    <a:pt x="0" y="11"/>
                    <a:pt x="0" y="5"/>
                    <a:pt x="4" y="3"/>
                  </a:cubicBezTo>
                  <a:cubicBezTo>
                    <a:pt x="8" y="0"/>
                    <a:pt x="13" y="1"/>
                    <a:pt x="15" y="4"/>
                  </a:cubicBezTo>
                  <a:close/>
                </a:path>
              </a:pathLst>
            </a:custGeom>
            <a:solidFill>
              <a:srgbClr val="1F6485">
                <a:alpha val="100000"/>
              </a:srgbClr>
            </a:solidFill>
            <a:ln w="9525">
              <a:noFill/>
            </a:ln>
          </p:spPr>
          <p:txBody>
            <a:bodyPr/>
            <a:p>
              <a:endParaRPr lang="zh-CN" altLang="en-US"/>
            </a:p>
          </p:txBody>
        </p:sp>
        <p:sp>
          <p:nvSpPr>
            <p:cNvPr id="5153" name="Freeform 28"/>
            <p:cNvSpPr/>
            <p:nvPr/>
          </p:nvSpPr>
          <p:spPr>
            <a:xfrm>
              <a:off x="365125" y="884238"/>
              <a:ext cx="58738" cy="71438"/>
            </a:xfrm>
            <a:custGeom>
              <a:avLst/>
              <a:gdLst/>
              <a:ahLst/>
              <a:cxnLst>
                <a:cxn ang="0">
                  <a:pos x="93247369" y="103327923"/>
                </a:cxn>
                <a:cxn ang="0">
                  <a:pos x="75605331" y="113408619"/>
                </a:cxn>
                <a:cxn ang="0">
                  <a:pos x="0" y="12601663"/>
                </a:cxn>
                <a:cxn ang="0">
                  <a:pos x="22682393" y="0"/>
                </a:cxn>
                <a:cxn ang="0">
                  <a:pos x="93247369" y="103327923"/>
                </a:cxn>
              </a:cxnLst>
              <a:pathLst>
                <a:path w="37" h="45">
                  <a:moveTo>
                    <a:pt x="37" y="41"/>
                  </a:moveTo>
                  <a:lnTo>
                    <a:pt x="30" y="45"/>
                  </a:lnTo>
                  <a:lnTo>
                    <a:pt x="0" y="5"/>
                  </a:lnTo>
                  <a:lnTo>
                    <a:pt x="9" y="0"/>
                  </a:lnTo>
                  <a:lnTo>
                    <a:pt x="37" y="41"/>
                  </a:lnTo>
                  <a:close/>
                </a:path>
              </a:pathLst>
            </a:custGeom>
            <a:solidFill>
              <a:srgbClr val="1F6485">
                <a:alpha val="100000"/>
              </a:srgbClr>
            </a:solidFill>
            <a:ln w="9525">
              <a:noFill/>
            </a:ln>
          </p:spPr>
          <p:txBody>
            <a:bodyPr/>
            <a:p>
              <a:endParaRPr lang="zh-CN" altLang="en-US"/>
            </a:p>
          </p:txBody>
        </p:sp>
        <p:sp>
          <p:nvSpPr>
            <p:cNvPr id="5154" name="Freeform 29"/>
            <p:cNvSpPr/>
            <p:nvPr/>
          </p:nvSpPr>
          <p:spPr>
            <a:xfrm>
              <a:off x="258763" y="922338"/>
              <a:ext cx="71438" cy="68263"/>
            </a:xfrm>
            <a:custGeom>
              <a:avLst/>
              <a:gdLst/>
              <a:ahLst/>
              <a:cxnLst>
                <a:cxn ang="0">
                  <a:pos x="212050543" y="28765270"/>
                </a:cxn>
                <a:cxn ang="0">
                  <a:pos x="226187748" y="201349303"/>
                </a:cxn>
                <a:cxn ang="0">
                  <a:pos x="70682261" y="230114573"/>
                </a:cxn>
                <a:cxn ang="0">
                  <a:pos x="42411613" y="57530539"/>
                </a:cxn>
                <a:cxn ang="0">
                  <a:pos x="212050543" y="28765270"/>
                </a:cxn>
              </a:cxnLst>
              <a:pathLst>
                <a:path w="19" h="18">
                  <a:moveTo>
                    <a:pt x="15" y="2"/>
                  </a:moveTo>
                  <a:cubicBezTo>
                    <a:pt x="18" y="5"/>
                    <a:pt x="19" y="10"/>
                    <a:pt x="16" y="14"/>
                  </a:cubicBezTo>
                  <a:cubicBezTo>
                    <a:pt x="14" y="18"/>
                    <a:pt x="9" y="18"/>
                    <a:pt x="5" y="16"/>
                  </a:cubicBezTo>
                  <a:cubicBezTo>
                    <a:pt x="1" y="13"/>
                    <a:pt x="0" y="8"/>
                    <a:pt x="3" y="4"/>
                  </a:cubicBezTo>
                  <a:cubicBezTo>
                    <a:pt x="6" y="1"/>
                    <a:pt x="11" y="0"/>
                    <a:pt x="15" y="2"/>
                  </a:cubicBezTo>
                  <a:close/>
                </a:path>
              </a:pathLst>
            </a:custGeom>
            <a:solidFill>
              <a:srgbClr val="1F6485">
                <a:alpha val="100000"/>
              </a:srgbClr>
            </a:solidFill>
            <a:ln w="9525">
              <a:noFill/>
            </a:ln>
          </p:spPr>
          <p:txBody>
            <a:bodyPr/>
            <a:p>
              <a:endParaRPr lang="zh-CN" altLang="en-US"/>
            </a:p>
          </p:txBody>
        </p:sp>
        <p:sp>
          <p:nvSpPr>
            <p:cNvPr id="5155" name="Freeform 30"/>
            <p:cNvSpPr/>
            <p:nvPr/>
          </p:nvSpPr>
          <p:spPr>
            <a:xfrm>
              <a:off x="293688" y="949325"/>
              <a:ext cx="71438" cy="60325"/>
            </a:xfrm>
            <a:custGeom>
              <a:avLst/>
              <a:gdLst/>
              <a:ahLst/>
              <a:cxnLst>
                <a:cxn ang="0">
                  <a:pos x="113408619" y="70564375"/>
                </a:cxn>
                <a:cxn ang="0">
                  <a:pos x="100806956" y="95765938"/>
                </a:cxn>
                <a:cxn ang="0">
                  <a:pos x="0" y="22682200"/>
                </a:cxn>
                <a:cxn ang="0">
                  <a:pos x="10080696" y="0"/>
                </a:cxn>
                <a:cxn ang="0">
                  <a:pos x="113408619" y="70564375"/>
                </a:cxn>
              </a:cxnLst>
              <a:pathLst>
                <a:path w="45" h="38">
                  <a:moveTo>
                    <a:pt x="45" y="28"/>
                  </a:moveTo>
                  <a:lnTo>
                    <a:pt x="40" y="38"/>
                  </a:lnTo>
                  <a:lnTo>
                    <a:pt x="0" y="9"/>
                  </a:lnTo>
                  <a:lnTo>
                    <a:pt x="4" y="0"/>
                  </a:lnTo>
                  <a:lnTo>
                    <a:pt x="45" y="28"/>
                  </a:lnTo>
                  <a:close/>
                </a:path>
              </a:pathLst>
            </a:custGeom>
            <a:solidFill>
              <a:srgbClr val="1F6485">
                <a:alpha val="100000"/>
              </a:srgbClr>
            </a:solidFill>
            <a:ln w="9525">
              <a:noFill/>
            </a:ln>
          </p:spPr>
          <p:txBody>
            <a:bodyPr/>
            <a:p>
              <a:endParaRPr lang="zh-CN" altLang="en-US"/>
            </a:p>
          </p:txBody>
        </p:sp>
        <p:sp>
          <p:nvSpPr>
            <p:cNvPr id="5156" name="Freeform 31"/>
            <p:cNvSpPr/>
            <p:nvPr/>
          </p:nvSpPr>
          <p:spPr>
            <a:xfrm>
              <a:off x="225425" y="1016000"/>
              <a:ext cx="63500" cy="65088"/>
            </a:xfrm>
            <a:custGeom>
              <a:avLst/>
              <a:gdLst/>
              <a:ahLst/>
              <a:cxnLst>
                <a:cxn ang="0">
                  <a:pos x="125573118" y="0"/>
                </a:cxn>
                <a:cxn ang="0">
                  <a:pos x="237191176" y="131929547"/>
                </a:cxn>
                <a:cxn ang="0">
                  <a:pos x="111618059" y="234542694"/>
                </a:cxn>
                <a:cxn ang="0">
                  <a:pos x="0" y="102613146"/>
                </a:cxn>
                <a:cxn ang="0">
                  <a:pos x="125573118" y="0"/>
                </a:cxn>
              </a:cxnLst>
              <a:pathLst>
                <a:path w="17" h="17">
                  <a:moveTo>
                    <a:pt x="9" y="0"/>
                  </a:moveTo>
                  <a:cubicBezTo>
                    <a:pt x="14" y="0"/>
                    <a:pt x="17" y="4"/>
                    <a:pt x="17" y="9"/>
                  </a:cubicBezTo>
                  <a:cubicBezTo>
                    <a:pt x="16" y="13"/>
                    <a:pt x="12" y="17"/>
                    <a:pt x="8" y="16"/>
                  </a:cubicBezTo>
                  <a:cubicBezTo>
                    <a:pt x="3" y="16"/>
                    <a:pt x="0" y="12"/>
                    <a:pt x="0" y="7"/>
                  </a:cubicBezTo>
                  <a:cubicBezTo>
                    <a:pt x="1" y="3"/>
                    <a:pt x="5" y="0"/>
                    <a:pt x="9" y="0"/>
                  </a:cubicBezTo>
                  <a:close/>
                </a:path>
              </a:pathLst>
            </a:custGeom>
            <a:solidFill>
              <a:srgbClr val="1F6485">
                <a:alpha val="100000"/>
              </a:srgbClr>
            </a:solidFill>
            <a:ln w="9525">
              <a:noFill/>
            </a:ln>
          </p:spPr>
          <p:txBody>
            <a:bodyPr/>
            <a:p>
              <a:endParaRPr lang="zh-CN" altLang="en-US"/>
            </a:p>
          </p:txBody>
        </p:sp>
        <p:sp>
          <p:nvSpPr>
            <p:cNvPr id="5157" name="Freeform 32"/>
            <p:cNvSpPr/>
            <p:nvPr/>
          </p:nvSpPr>
          <p:spPr>
            <a:xfrm>
              <a:off x="255588" y="1035050"/>
              <a:ext cx="79375" cy="26988"/>
            </a:xfrm>
            <a:custGeom>
              <a:avLst/>
              <a:gdLst/>
              <a:ahLst/>
              <a:cxnLst>
                <a:cxn ang="0">
                  <a:pos x="126007813" y="12601808"/>
                </a:cxn>
                <a:cxn ang="0">
                  <a:pos x="126007813" y="42844244"/>
                </a:cxn>
                <a:cxn ang="0">
                  <a:pos x="0" y="30242435"/>
                </a:cxn>
                <a:cxn ang="0">
                  <a:pos x="0" y="0"/>
                </a:cxn>
                <a:cxn ang="0">
                  <a:pos x="126007813" y="12601808"/>
                </a:cxn>
              </a:cxnLst>
              <a:pathLst>
                <a:path w="50" h="17">
                  <a:moveTo>
                    <a:pt x="50" y="5"/>
                  </a:moveTo>
                  <a:lnTo>
                    <a:pt x="50" y="17"/>
                  </a:lnTo>
                  <a:lnTo>
                    <a:pt x="0" y="12"/>
                  </a:lnTo>
                  <a:lnTo>
                    <a:pt x="0" y="0"/>
                  </a:lnTo>
                  <a:lnTo>
                    <a:pt x="50" y="5"/>
                  </a:lnTo>
                  <a:close/>
                </a:path>
              </a:pathLst>
            </a:custGeom>
            <a:solidFill>
              <a:srgbClr val="1F6485">
                <a:alpha val="100000"/>
              </a:srgbClr>
            </a:solidFill>
            <a:ln w="9525">
              <a:noFill/>
            </a:ln>
          </p:spPr>
          <p:txBody>
            <a:bodyPr/>
            <a:p>
              <a:endParaRPr lang="zh-CN" altLang="en-US"/>
            </a:p>
          </p:txBody>
        </p:sp>
        <p:sp>
          <p:nvSpPr>
            <p:cNvPr id="5158" name="Freeform 33"/>
            <p:cNvSpPr/>
            <p:nvPr/>
          </p:nvSpPr>
          <p:spPr>
            <a:xfrm>
              <a:off x="233363" y="1111250"/>
              <a:ext cx="71438" cy="71438"/>
            </a:xfrm>
            <a:custGeom>
              <a:avLst/>
              <a:gdLst/>
              <a:ahLst/>
              <a:cxnLst>
                <a:cxn ang="0">
                  <a:pos x="84819465" y="28274408"/>
                </a:cxn>
                <a:cxn ang="0">
                  <a:pos x="240324952" y="84819465"/>
                </a:cxn>
                <a:cxn ang="0">
                  <a:pos x="183779895" y="240324952"/>
                </a:cxn>
                <a:cxn ang="0">
                  <a:pos x="28274408" y="183779895"/>
                </a:cxn>
                <a:cxn ang="0">
                  <a:pos x="84819465" y="28274408"/>
                </a:cxn>
              </a:cxnLst>
              <a:pathLst>
                <a:path w="19" h="19">
                  <a:moveTo>
                    <a:pt x="6" y="2"/>
                  </a:moveTo>
                  <a:cubicBezTo>
                    <a:pt x="10" y="0"/>
                    <a:pt x="15" y="2"/>
                    <a:pt x="17" y="6"/>
                  </a:cubicBezTo>
                  <a:cubicBezTo>
                    <a:pt x="19" y="10"/>
                    <a:pt x="17" y="15"/>
                    <a:pt x="13" y="17"/>
                  </a:cubicBezTo>
                  <a:cubicBezTo>
                    <a:pt x="9" y="19"/>
                    <a:pt x="4" y="17"/>
                    <a:pt x="2" y="13"/>
                  </a:cubicBezTo>
                  <a:cubicBezTo>
                    <a:pt x="0" y="9"/>
                    <a:pt x="2" y="4"/>
                    <a:pt x="6" y="2"/>
                  </a:cubicBezTo>
                  <a:close/>
                </a:path>
              </a:pathLst>
            </a:custGeom>
            <a:solidFill>
              <a:srgbClr val="1F6485">
                <a:alpha val="100000"/>
              </a:srgbClr>
            </a:solidFill>
            <a:ln w="9525">
              <a:noFill/>
            </a:ln>
          </p:spPr>
          <p:txBody>
            <a:bodyPr/>
            <a:p>
              <a:endParaRPr lang="zh-CN" altLang="en-US"/>
            </a:p>
          </p:txBody>
        </p:sp>
        <p:sp>
          <p:nvSpPr>
            <p:cNvPr id="5159" name="Freeform 34"/>
            <p:cNvSpPr/>
            <p:nvPr/>
          </p:nvSpPr>
          <p:spPr>
            <a:xfrm>
              <a:off x="263525" y="1103313"/>
              <a:ext cx="77788" cy="49213"/>
            </a:xfrm>
            <a:custGeom>
              <a:avLst/>
              <a:gdLst/>
              <a:ahLst/>
              <a:cxnLst>
                <a:cxn ang="0">
                  <a:pos x="113408554" y="0"/>
                </a:cxn>
                <a:cxn ang="0">
                  <a:pos x="123489244" y="30242182"/>
                </a:cxn>
                <a:cxn ang="0">
                  <a:pos x="10080690" y="78126431"/>
                </a:cxn>
                <a:cxn ang="0">
                  <a:pos x="0" y="52924613"/>
                </a:cxn>
                <a:cxn ang="0">
                  <a:pos x="113408554" y="0"/>
                </a:cxn>
              </a:cxnLst>
              <a:pathLst>
                <a:path w="49" h="31">
                  <a:moveTo>
                    <a:pt x="45" y="0"/>
                  </a:moveTo>
                  <a:lnTo>
                    <a:pt x="49" y="12"/>
                  </a:lnTo>
                  <a:lnTo>
                    <a:pt x="4" y="31"/>
                  </a:lnTo>
                  <a:lnTo>
                    <a:pt x="0" y="21"/>
                  </a:lnTo>
                  <a:lnTo>
                    <a:pt x="45" y="0"/>
                  </a:lnTo>
                  <a:close/>
                </a:path>
              </a:pathLst>
            </a:custGeom>
            <a:solidFill>
              <a:srgbClr val="1F6485">
                <a:alpha val="100000"/>
              </a:srgbClr>
            </a:solidFill>
            <a:ln w="9525">
              <a:noFill/>
            </a:ln>
          </p:spPr>
          <p:txBody>
            <a:bodyPr/>
            <a:p>
              <a:endParaRPr lang="zh-CN" altLang="en-US"/>
            </a:p>
          </p:txBody>
        </p:sp>
        <p:sp>
          <p:nvSpPr>
            <p:cNvPr id="5160" name="Freeform 35"/>
            <p:cNvSpPr/>
            <p:nvPr/>
          </p:nvSpPr>
          <p:spPr>
            <a:xfrm>
              <a:off x="288925" y="1196975"/>
              <a:ext cx="71438" cy="71438"/>
            </a:xfrm>
            <a:custGeom>
              <a:avLst/>
              <a:gdLst/>
              <a:ahLst/>
              <a:cxnLst>
                <a:cxn ang="0">
                  <a:pos x="56548817" y="56548817"/>
                </a:cxn>
                <a:cxn ang="0">
                  <a:pos x="212050543" y="56548817"/>
                </a:cxn>
                <a:cxn ang="0">
                  <a:pos x="212050543" y="212050543"/>
                </a:cxn>
                <a:cxn ang="0">
                  <a:pos x="56548817" y="212050543"/>
                </a:cxn>
                <a:cxn ang="0">
                  <a:pos x="56548817" y="56548817"/>
                </a:cxn>
              </a:cxnLst>
              <a:pathLst>
                <a:path w="19" h="19">
                  <a:moveTo>
                    <a:pt x="4" y="4"/>
                  </a:moveTo>
                  <a:cubicBezTo>
                    <a:pt x="7" y="1"/>
                    <a:pt x="12" y="0"/>
                    <a:pt x="15" y="4"/>
                  </a:cubicBezTo>
                  <a:cubicBezTo>
                    <a:pt x="19" y="7"/>
                    <a:pt x="19" y="12"/>
                    <a:pt x="15" y="15"/>
                  </a:cubicBezTo>
                  <a:cubicBezTo>
                    <a:pt x="12" y="18"/>
                    <a:pt x="7" y="19"/>
                    <a:pt x="4" y="15"/>
                  </a:cubicBezTo>
                  <a:cubicBezTo>
                    <a:pt x="1" y="12"/>
                    <a:pt x="0" y="7"/>
                    <a:pt x="4" y="4"/>
                  </a:cubicBezTo>
                  <a:close/>
                </a:path>
              </a:pathLst>
            </a:custGeom>
            <a:solidFill>
              <a:srgbClr val="1F6485">
                <a:alpha val="100000"/>
              </a:srgbClr>
            </a:solidFill>
            <a:ln w="9525">
              <a:noFill/>
            </a:ln>
          </p:spPr>
          <p:txBody>
            <a:bodyPr/>
            <a:p>
              <a:endParaRPr lang="zh-CN" altLang="en-US"/>
            </a:p>
          </p:txBody>
        </p:sp>
        <p:sp>
          <p:nvSpPr>
            <p:cNvPr id="5161" name="Freeform 36"/>
            <p:cNvSpPr/>
            <p:nvPr/>
          </p:nvSpPr>
          <p:spPr>
            <a:xfrm>
              <a:off x="319088" y="1171575"/>
              <a:ext cx="63500" cy="66675"/>
            </a:xfrm>
            <a:custGeom>
              <a:avLst/>
              <a:gdLst/>
              <a:ahLst/>
              <a:cxnLst>
                <a:cxn ang="0">
                  <a:pos x="83165950" y="0"/>
                </a:cxn>
                <a:cxn ang="0">
                  <a:pos x="100806250" y="17641888"/>
                </a:cxn>
                <a:cxn ang="0">
                  <a:pos x="17641888" y="105846563"/>
                </a:cxn>
                <a:cxn ang="0">
                  <a:pos x="0" y="88206263"/>
                </a:cxn>
                <a:cxn ang="0">
                  <a:pos x="83165950" y="0"/>
                </a:cxn>
              </a:cxnLst>
              <a:pathLst>
                <a:path w="40" h="42">
                  <a:moveTo>
                    <a:pt x="33" y="0"/>
                  </a:moveTo>
                  <a:lnTo>
                    <a:pt x="40" y="7"/>
                  </a:lnTo>
                  <a:lnTo>
                    <a:pt x="7" y="42"/>
                  </a:lnTo>
                  <a:lnTo>
                    <a:pt x="0" y="35"/>
                  </a:lnTo>
                  <a:lnTo>
                    <a:pt x="33" y="0"/>
                  </a:lnTo>
                  <a:close/>
                </a:path>
              </a:pathLst>
            </a:custGeom>
            <a:solidFill>
              <a:srgbClr val="1F6485">
                <a:alpha val="100000"/>
              </a:srgbClr>
            </a:solidFill>
            <a:ln w="9525">
              <a:noFill/>
            </a:ln>
          </p:spPr>
          <p:txBody>
            <a:bodyPr/>
            <a:p>
              <a:endParaRPr lang="zh-CN" altLang="en-US"/>
            </a:p>
          </p:txBody>
        </p:sp>
        <p:sp>
          <p:nvSpPr>
            <p:cNvPr id="5162" name="Freeform 37"/>
            <p:cNvSpPr/>
            <p:nvPr/>
          </p:nvSpPr>
          <p:spPr>
            <a:xfrm>
              <a:off x="488950" y="1230313"/>
              <a:ext cx="66675" cy="68263"/>
            </a:xfrm>
            <a:custGeom>
              <a:avLst/>
              <a:gdLst/>
              <a:ahLst/>
              <a:cxnLst>
                <a:cxn ang="0">
                  <a:pos x="13720233" y="158203295"/>
                </a:cxn>
                <a:cxn ang="0">
                  <a:pos x="96045338" y="14380739"/>
                </a:cxn>
                <a:cxn ang="0">
                  <a:pos x="233255079" y="100676548"/>
                </a:cxn>
                <a:cxn ang="0">
                  <a:pos x="150929975" y="244499104"/>
                </a:cxn>
                <a:cxn ang="0">
                  <a:pos x="13720233" y="158203295"/>
                </a:cxn>
              </a:cxnLst>
              <a:pathLst>
                <a:path w="18" h="18">
                  <a:moveTo>
                    <a:pt x="1" y="11"/>
                  </a:moveTo>
                  <a:cubicBezTo>
                    <a:pt x="0" y="6"/>
                    <a:pt x="3" y="2"/>
                    <a:pt x="7" y="1"/>
                  </a:cubicBezTo>
                  <a:cubicBezTo>
                    <a:pt x="12" y="0"/>
                    <a:pt x="16" y="3"/>
                    <a:pt x="17" y="7"/>
                  </a:cubicBezTo>
                  <a:cubicBezTo>
                    <a:pt x="18" y="12"/>
                    <a:pt x="15" y="16"/>
                    <a:pt x="11" y="17"/>
                  </a:cubicBezTo>
                  <a:cubicBezTo>
                    <a:pt x="6" y="18"/>
                    <a:pt x="2" y="15"/>
                    <a:pt x="1" y="11"/>
                  </a:cubicBezTo>
                  <a:close/>
                </a:path>
              </a:pathLst>
            </a:custGeom>
            <a:solidFill>
              <a:srgbClr val="1F6485">
                <a:alpha val="100000"/>
              </a:srgbClr>
            </a:solidFill>
            <a:ln w="9525">
              <a:noFill/>
            </a:ln>
          </p:spPr>
          <p:txBody>
            <a:bodyPr/>
            <a:p>
              <a:endParaRPr lang="zh-CN" altLang="en-US"/>
            </a:p>
          </p:txBody>
        </p:sp>
        <p:sp>
          <p:nvSpPr>
            <p:cNvPr id="5163" name="Freeform 38"/>
            <p:cNvSpPr/>
            <p:nvPr/>
          </p:nvSpPr>
          <p:spPr>
            <a:xfrm>
              <a:off x="495300" y="1185863"/>
              <a:ext cx="34925" cy="82550"/>
            </a:xfrm>
            <a:custGeom>
              <a:avLst/>
              <a:gdLst/>
              <a:ahLst/>
              <a:cxnLst>
                <a:cxn ang="0">
                  <a:pos x="0" y="5040313"/>
                </a:cxn>
                <a:cxn ang="0">
                  <a:pos x="25201563" y="0"/>
                </a:cxn>
                <a:cxn ang="0">
                  <a:pos x="55443438" y="126007813"/>
                </a:cxn>
                <a:cxn ang="0">
                  <a:pos x="25201563" y="131048125"/>
                </a:cxn>
                <a:cxn ang="0">
                  <a:pos x="0" y="5040313"/>
                </a:cxn>
              </a:cxnLst>
              <a:pathLst>
                <a:path w="22" h="52">
                  <a:moveTo>
                    <a:pt x="0" y="2"/>
                  </a:moveTo>
                  <a:lnTo>
                    <a:pt x="10" y="0"/>
                  </a:lnTo>
                  <a:lnTo>
                    <a:pt x="22" y="50"/>
                  </a:lnTo>
                  <a:lnTo>
                    <a:pt x="10" y="52"/>
                  </a:lnTo>
                  <a:lnTo>
                    <a:pt x="0" y="2"/>
                  </a:lnTo>
                  <a:close/>
                </a:path>
              </a:pathLst>
            </a:custGeom>
            <a:solidFill>
              <a:srgbClr val="1F6485">
                <a:alpha val="100000"/>
              </a:srgbClr>
            </a:solidFill>
            <a:ln w="9525">
              <a:noFill/>
            </a:ln>
          </p:spPr>
          <p:txBody>
            <a:bodyPr/>
            <a:p>
              <a:endParaRPr lang="zh-CN" altLang="en-US"/>
            </a:p>
          </p:txBody>
        </p:sp>
        <p:sp>
          <p:nvSpPr>
            <p:cNvPr id="5164" name="Freeform 39"/>
            <p:cNvSpPr/>
            <p:nvPr/>
          </p:nvSpPr>
          <p:spPr>
            <a:xfrm>
              <a:off x="393700" y="1249363"/>
              <a:ext cx="65088" cy="68263"/>
            </a:xfrm>
            <a:custGeom>
              <a:avLst/>
              <a:gdLst/>
              <a:ahLst/>
              <a:cxnLst>
                <a:cxn ang="0">
                  <a:pos x="0" y="115057287"/>
                </a:cxn>
                <a:cxn ang="0">
                  <a:pos x="131929547" y="14380739"/>
                </a:cxn>
                <a:cxn ang="0">
                  <a:pos x="249202808" y="143822556"/>
                </a:cxn>
                <a:cxn ang="0">
                  <a:pos x="117273261" y="244499104"/>
                </a:cxn>
                <a:cxn ang="0">
                  <a:pos x="0" y="115057287"/>
                </a:cxn>
              </a:cxnLst>
              <a:pathLst>
                <a:path w="17" h="18">
                  <a:moveTo>
                    <a:pt x="0" y="8"/>
                  </a:moveTo>
                  <a:cubicBezTo>
                    <a:pt x="1" y="3"/>
                    <a:pt x="5" y="0"/>
                    <a:pt x="9" y="1"/>
                  </a:cubicBezTo>
                  <a:cubicBezTo>
                    <a:pt x="14" y="1"/>
                    <a:pt x="17" y="5"/>
                    <a:pt x="17" y="10"/>
                  </a:cubicBezTo>
                  <a:cubicBezTo>
                    <a:pt x="16" y="14"/>
                    <a:pt x="12" y="18"/>
                    <a:pt x="8" y="17"/>
                  </a:cubicBezTo>
                  <a:cubicBezTo>
                    <a:pt x="3" y="16"/>
                    <a:pt x="0" y="12"/>
                    <a:pt x="0" y="8"/>
                  </a:cubicBezTo>
                  <a:close/>
                </a:path>
              </a:pathLst>
            </a:custGeom>
            <a:solidFill>
              <a:srgbClr val="1F6485">
                <a:alpha val="100000"/>
              </a:srgbClr>
            </a:solidFill>
            <a:ln w="9525">
              <a:noFill/>
            </a:ln>
          </p:spPr>
          <p:txBody>
            <a:bodyPr/>
            <a:p>
              <a:endParaRPr lang="zh-CN" altLang="en-US"/>
            </a:p>
          </p:txBody>
        </p:sp>
        <p:sp>
          <p:nvSpPr>
            <p:cNvPr id="5165" name="Freeform 40"/>
            <p:cNvSpPr/>
            <p:nvPr/>
          </p:nvSpPr>
          <p:spPr>
            <a:xfrm>
              <a:off x="417513" y="1204913"/>
              <a:ext cx="25400" cy="79375"/>
            </a:xfrm>
            <a:custGeom>
              <a:avLst/>
              <a:gdLst/>
              <a:ahLst/>
              <a:cxnLst>
                <a:cxn ang="0">
                  <a:pos x="10080625" y="0"/>
                </a:cxn>
                <a:cxn ang="0">
                  <a:pos x="40322500" y="0"/>
                </a:cxn>
                <a:cxn ang="0">
                  <a:pos x="22682200" y="126007813"/>
                </a:cxn>
                <a:cxn ang="0">
                  <a:pos x="0" y="126007813"/>
                </a:cxn>
                <a:cxn ang="0">
                  <a:pos x="10080625" y="0"/>
                </a:cxn>
              </a:cxnLst>
              <a:pathLst>
                <a:path w="16" h="50">
                  <a:moveTo>
                    <a:pt x="4" y="0"/>
                  </a:moveTo>
                  <a:lnTo>
                    <a:pt x="16" y="0"/>
                  </a:lnTo>
                  <a:lnTo>
                    <a:pt x="9" y="50"/>
                  </a:lnTo>
                  <a:lnTo>
                    <a:pt x="0" y="50"/>
                  </a:lnTo>
                  <a:lnTo>
                    <a:pt x="4" y="0"/>
                  </a:lnTo>
                  <a:close/>
                </a:path>
              </a:pathLst>
            </a:custGeom>
            <a:solidFill>
              <a:srgbClr val="1F6485">
                <a:alpha val="100000"/>
              </a:srgbClr>
            </a:solidFill>
            <a:ln w="9525">
              <a:noFill/>
            </a:ln>
          </p:spPr>
          <p:txBody>
            <a:bodyPr/>
            <a:p>
              <a:endParaRPr lang="zh-CN" altLang="en-US"/>
            </a:p>
          </p:txBody>
        </p:sp>
        <p:sp>
          <p:nvSpPr>
            <p:cNvPr id="5166" name="Freeform 41"/>
            <p:cNvSpPr/>
            <p:nvPr/>
          </p:nvSpPr>
          <p:spPr>
            <a:xfrm>
              <a:off x="585788" y="1152525"/>
              <a:ext cx="71438" cy="71438"/>
            </a:xfrm>
            <a:custGeom>
              <a:avLst/>
              <a:gdLst/>
              <a:ahLst/>
              <a:cxnLst>
                <a:cxn ang="0">
                  <a:pos x="56548817" y="226187748"/>
                </a:cxn>
                <a:cxn ang="0">
                  <a:pos x="42411613" y="56548817"/>
                </a:cxn>
                <a:cxn ang="0">
                  <a:pos x="212050543" y="56548817"/>
                </a:cxn>
                <a:cxn ang="0">
                  <a:pos x="212050543" y="212050543"/>
                </a:cxn>
                <a:cxn ang="0">
                  <a:pos x="56548817" y="226187748"/>
                </a:cxn>
              </a:cxnLst>
              <a:pathLst>
                <a:path w="19" h="19">
                  <a:moveTo>
                    <a:pt x="4" y="16"/>
                  </a:moveTo>
                  <a:cubicBezTo>
                    <a:pt x="0" y="13"/>
                    <a:pt x="0" y="7"/>
                    <a:pt x="3" y="4"/>
                  </a:cubicBezTo>
                  <a:cubicBezTo>
                    <a:pt x="6" y="1"/>
                    <a:pt x="12" y="0"/>
                    <a:pt x="15" y="4"/>
                  </a:cubicBezTo>
                  <a:cubicBezTo>
                    <a:pt x="18" y="7"/>
                    <a:pt x="19" y="12"/>
                    <a:pt x="15" y="15"/>
                  </a:cubicBezTo>
                  <a:cubicBezTo>
                    <a:pt x="12" y="18"/>
                    <a:pt x="7" y="19"/>
                    <a:pt x="4" y="16"/>
                  </a:cubicBezTo>
                  <a:close/>
                </a:path>
              </a:pathLst>
            </a:custGeom>
            <a:solidFill>
              <a:srgbClr val="1F6485">
                <a:alpha val="100000"/>
              </a:srgbClr>
            </a:solidFill>
            <a:ln w="9525">
              <a:noFill/>
            </a:ln>
          </p:spPr>
          <p:txBody>
            <a:bodyPr/>
            <a:p>
              <a:endParaRPr lang="zh-CN" altLang="en-US"/>
            </a:p>
          </p:txBody>
        </p:sp>
        <p:sp>
          <p:nvSpPr>
            <p:cNvPr id="5167" name="Freeform 42"/>
            <p:cNvSpPr/>
            <p:nvPr/>
          </p:nvSpPr>
          <p:spPr>
            <a:xfrm>
              <a:off x="555625" y="1128713"/>
              <a:ext cx="71438" cy="68263"/>
            </a:xfrm>
            <a:custGeom>
              <a:avLst/>
              <a:gdLst/>
              <a:ahLst/>
              <a:cxnLst>
                <a:cxn ang="0">
                  <a:pos x="0" y="20161398"/>
                </a:cxn>
                <a:cxn ang="0">
                  <a:pos x="17642011" y="0"/>
                </a:cxn>
                <a:cxn ang="0">
                  <a:pos x="113408619" y="85685940"/>
                </a:cxn>
                <a:cxn ang="0">
                  <a:pos x="95766608" y="108368306"/>
                </a:cxn>
                <a:cxn ang="0">
                  <a:pos x="0" y="20161398"/>
                </a:cxn>
              </a:cxnLst>
              <a:pathLst>
                <a:path w="45" h="43">
                  <a:moveTo>
                    <a:pt x="0" y="8"/>
                  </a:moveTo>
                  <a:lnTo>
                    <a:pt x="7" y="0"/>
                  </a:lnTo>
                  <a:lnTo>
                    <a:pt x="45" y="34"/>
                  </a:lnTo>
                  <a:lnTo>
                    <a:pt x="38" y="43"/>
                  </a:lnTo>
                  <a:lnTo>
                    <a:pt x="0" y="8"/>
                  </a:lnTo>
                  <a:close/>
                </a:path>
              </a:pathLst>
            </a:custGeom>
            <a:solidFill>
              <a:srgbClr val="1F6485">
                <a:alpha val="100000"/>
              </a:srgbClr>
            </a:solidFill>
            <a:ln w="9525">
              <a:noFill/>
            </a:ln>
          </p:spPr>
          <p:txBody>
            <a:bodyPr/>
            <a:p>
              <a:endParaRPr lang="zh-CN" altLang="en-US"/>
            </a:p>
          </p:txBody>
        </p:sp>
        <p:sp>
          <p:nvSpPr>
            <p:cNvPr id="5168" name="Freeform 43"/>
            <p:cNvSpPr/>
            <p:nvPr/>
          </p:nvSpPr>
          <p:spPr>
            <a:xfrm>
              <a:off x="642938" y="1081088"/>
              <a:ext cx="71438" cy="66675"/>
            </a:xfrm>
            <a:custGeom>
              <a:avLst/>
              <a:gdLst/>
              <a:ahLst/>
              <a:cxnLst>
                <a:cxn ang="0">
                  <a:pos x="70682261" y="219534846"/>
                </a:cxn>
                <a:cxn ang="0">
                  <a:pos x="28274408" y="68604871"/>
                </a:cxn>
                <a:cxn ang="0">
                  <a:pos x="183779895" y="27440467"/>
                </a:cxn>
                <a:cxn ang="0">
                  <a:pos x="226187748" y="178370442"/>
                </a:cxn>
                <a:cxn ang="0">
                  <a:pos x="70682261" y="219534846"/>
                </a:cxn>
              </a:cxnLst>
              <a:pathLst>
                <a:path w="19" h="18">
                  <a:moveTo>
                    <a:pt x="5" y="16"/>
                  </a:moveTo>
                  <a:cubicBezTo>
                    <a:pt x="1" y="14"/>
                    <a:pt x="0" y="9"/>
                    <a:pt x="2" y="5"/>
                  </a:cubicBezTo>
                  <a:cubicBezTo>
                    <a:pt x="4" y="1"/>
                    <a:pt x="9" y="0"/>
                    <a:pt x="13" y="2"/>
                  </a:cubicBezTo>
                  <a:cubicBezTo>
                    <a:pt x="17" y="4"/>
                    <a:pt x="19" y="9"/>
                    <a:pt x="16" y="13"/>
                  </a:cubicBezTo>
                  <a:cubicBezTo>
                    <a:pt x="14" y="17"/>
                    <a:pt x="9" y="18"/>
                    <a:pt x="5" y="16"/>
                  </a:cubicBezTo>
                  <a:close/>
                </a:path>
              </a:pathLst>
            </a:custGeom>
            <a:solidFill>
              <a:srgbClr val="1F6485">
                <a:alpha val="100000"/>
              </a:srgbClr>
            </a:solidFill>
            <a:ln w="9525">
              <a:noFill/>
            </a:ln>
          </p:spPr>
          <p:txBody>
            <a:bodyPr/>
            <a:p>
              <a:endParaRPr lang="zh-CN" altLang="en-US"/>
            </a:p>
          </p:txBody>
        </p:sp>
        <p:sp>
          <p:nvSpPr>
            <p:cNvPr id="5169" name="Freeform 44"/>
            <p:cNvSpPr/>
            <p:nvPr/>
          </p:nvSpPr>
          <p:spPr>
            <a:xfrm>
              <a:off x="604838" y="1065213"/>
              <a:ext cx="74613" cy="57150"/>
            </a:xfrm>
            <a:custGeom>
              <a:avLst/>
              <a:gdLst/>
              <a:ahLst/>
              <a:cxnLst>
                <a:cxn ang="0">
                  <a:pos x="0" y="25201563"/>
                </a:cxn>
                <a:cxn ang="0">
                  <a:pos x="12601659" y="0"/>
                </a:cxn>
                <a:cxn ang="0">
                  <a:pos x="118448931" y="65524063"/>
                </a:cxn>
                <a:cxn ang="0">
                  <a:pos x="108368239" y="90725625"/>
                </a:cxn>
                <a:cxn ang="0">
                  <a:pos x="0" y="25201563"/>
                </a:cxn>
              </a:cxnLst>
              <a:pathLst>
                <a:path w="47" h="36">
                  <a:moveTo>
                    <a:pt x="0" y="10"/>
                  </a:moveTo>
                  <a:lnTo>
                    <a:pt x="5" y="0"/>
                  </a:lnTo>
                  <a:lnTo>
                    <a:pt x="47" y="26"/>
                  </a:lnTo>
                  <a:lnTo>
                    <a:pt x="43" y="36"/>
                  </a:lnTo>
                  <a:lnTo>
                    <a:pt x="0" y="10"/>
                  </a:lnTo>
                  <a:close/>
                </a:path>
              </a:pathLst>
            </a:custGeom>
            <a:solidFill>
              <a:srgbClr val="1F6485">
                <a:alpha val="100000"/>
              </a:srgbClr>
            </a:solidFill>
            <a:ln w="9525">
              <a:noFill/>
            </a:ln>
          </p:spPr>
          <p:txBody>
            <a:bodyPr/>
            <a:p>
              <a:endParaRPr lang="zh-CN" altLang="en-US"/>
            </a:p>
          </p:txBody>
        </p:sp>
        <p:sp>
          <p:nvSpPr>
            <p:cNvPr id="5170" name="Freeform 45"/>
            <p:cNvSpPr/>
            <p:nvPr/>
          </p:nvSpPr>
          <p:spPr>
            <a:xfrm>
              <a:off x="679450" y="985838"/>
              <a:ext cx="68263" cy="68263"/>
            </a:xfrm>
            <a:custGeom>
              <a:avLst/>
              <a:gdLst/>
              <a:ahLst/>
              <a:cxnLst>
                <a:cxn ang="0">
                  <a:pos x="100676548" y="244499104"/>
                </a:cxn>
                <a:cxn ang="0">
                  <a:pos x="14380739" y="100676548"/>
                </a:cxn>
                <a:cxn ang="0">
                  <a:pos x="158203295" y="14380739"/>
                </a:cxn>
                <a:cxn ang="0">
                  <a:pos x="244499104" y="143822556"/>
                </a:cxn>
                <a:cxn ang="0">
                  <a:pos x="100676548" y="244499104"/>
                </a:cxn>
              </a:cxnLst>
              <a:pathLst>
                <a:path w="18" h="18">
                  <a:moveTo>
                    <a:pt x="7" y="17"/>
                  </a:moveTo>
                  <a:cubicBezTo>
                    <a:pt x="3" y="16"/>
                    <a:pt x="0" y="11"/>
                    <a:pt x="1" y="7"/>
                  </a:cubicBezTo>
                  <a:cubicBezTo>
                    <a:pt x="2" y="3"/>
                    <a:pt x="7" y="0"/>
                    <a:pt x="11" y="1"/>
                  </a:cubicBezTo>
                  <a:cubicBezTo>
                    <a:pt x="15" y="2"/>
                    <a:pt x="18" y="6"/>
                    <a:pt x="17" y="10"/>
                  </a:cubicBezTo>
                  <a:cubicBezTo>
                    <a:pt x="16" y="15"/>
                    <a:pt x="12" y="18"/>
                    <a:pt x="7" y="17"/>
                  </a:cubicBezTo>
                  <a:close/>
                </a:path>
              </a:pathLst>
            </a:custGeom>
            <a:solidFill>
              <a:srgbClr val="1F6485">
                <a:alpha val="100000"/>
              </a:srgbClr>
            </a:solidFill>
            <a:ln w="9525">
              <a:noFill/>
            </a:ln>
          </p:spPr>
          <p:txBody>
            <a:bodyPr/>
            <a:p>
              <a:endParaRPr lang="zh-CN" altLang="en-US"/>
            </a:p>
          </p:txBody>
        </p:sp>
        <p:sp>
          <p:nvSpPr>
            <p:cNvPr id="5171" name="Freeform 46"/>
            <p:cNvSpPr/>
            <p:nvPr/>
          </p:nvSpPr>
          <p:spPr>
            <a:xfrm>
              <a:off x="635000" y="993775"/>
              <a:ext cx="82550" cy="33338"/>
            </a:xfrm>
            <a:custGeom>
              <a:avLst/>
              <a:gdLst/>
              <a:ahLst/>
              <a:cxnLst>
                <a:cxn ang="0">
                  <a:pos x="0" y="30242329"/>
                </a:cxn>
                <a:cxn ang="0">
                  <a:pos x="5040313" y="0"/>
                </a:cxn>
                <a:cxn ang="0">
                  <a:pos x="131048125" y="30242329"/>
                </a:cxn>
                <a:cxn ang="0">
                  <a:pos x="126007813" y="52924869"/>
                </a:cxn>
                <a:cxn ang="0">
                  <a:pos x="0" y="30242329"/>
                </a:cxn>
              </a:cxnLst>
              <a:pathLst>
                <a:path w="52" h="21">
                  <a:moveTo>
                    <a:pt x="0" y="12"/>
                  </a:moveTo>
                  <a:lnTo>
                    <a:pt x="2" y="0"/>
                  </a:lnTo>
                  <a:lnTo>
                    <a:pt x="52" y="12"/>
                  </a:lnTo>
                  <a:lnTo>
                    <a:pt x="50" y="21"/>
                  </a:lnTo>
                  <a:lnTo>
                    <a:pt x="0" y="12"/>
                  </a:lnTo>
                  <a:close/>
                </a:path>
              </a:pathLst>
            </a:custGeom>
            <a:solidFill>
              <a:srgbClr val="1F6485">
                <a:alpha val="100000"/>
              </a:srgbClr>
            </a:solidFill>
            <a:ln w="9525">
              <a:noFill/>
            </a:ln>
          </p:spPr>
          <p:txBody>
            <a:bodyPr/>
            <a:p>
              <a:endParaRPr lang="zh-CN" altLang="en-US"/>
            </a:p>
          </p:txBody>
        </p:sp>
        <p:sp>
          <p:nvSpPr>
            <p:cNvPr id="5172" name="Freeform 47"/>
            <p:cNvSpPr/>
            <p:nvPr/>
          </p:nvSpPr>
          <p:spPr>
            <a:xfrm>
              <a:off x="679450" y="866775"/>
              <a:ext cx="68263" cy="66675"/>
            </a:xfrm>
            <a:custGeom>
              <a:avLst/>
              <a:gdLst/>
              <a:ahLst/>
              <a:cxnLst>
                <a:cxn ang="0">
                  <a:pos x="172587826" y="233255079"/>
                </a:cxn>
                <a:cxn ang="0">
                  <a:pos x="14380739" y="164650208"/>
                </a:cxn>
                <a:cxn ang="0">
                  <a:pos x="86292017" y="13720233"/>
                </a:cxn>
                <a:cxn ang="0">
                  <a:pos x="230114573" y="82325104"/>
                </a:cxn>
                <a:cxn ang="0">
                  <a:pos x="172587826" y="233255079"/>
                </a:cxn>
              </a:cxnLst>
              <a:pathLst>
                <a:path w="18" h="18">
                  <a:moveTo>
                    <a:pt x="12" y="17"/>
                  </a:moveTo>
                  <a:cubicBezTo>
                    <a:pt x="8" y="18"/>
                    <a:pt x="3" y="16"/>
                    <a:pt x="1" y="12"/>
                  </a:cubicBezTo>
                  <a:cubicBezTo>
                    <a:pt x="0" y="8"/>
                    <a:pt x="1" y="3"/>
                    <a:pt x="6" y="1"/>
                  </a:cubicBezTo>
                  <a:cubicBezTo>
                    <a:pt x="10" y="0"/>
                    <a:pt x="15" y="2"/>
                    <a:pt x="16" y="6"/>
                  </a:cubicBezTo>
                  <a:cubicBezTo>
                    <a:pt x="18" y="10"/>
                    <a:pt x="16" y="15"/>
                    <a:pt x="12" y="17"/>
                  </a:cubicBezTo>
                  <a:close/>
                </a:path>
              </a:pathLst>
            </a:custGeom>
            <a:solidFill>
              <a:srgbClr val="1F6485">
                <a:alpha val="100000"/>
              </a:srgbClr>
            </a:solidFill>
            <a:ln w="9525">
              <a:noFill/>
            </a:ln>
          </p:spPr>
          <p:txBody>
            <a:bodyPr/>
            <a:p>
              <a:endParaRPr lang="zh-CN" altLang="en-US"/>
            </a:p>
          </p:txBody>
        </p:sp>
        <p:sp>
          <p:nvSpPr>
            <p:cNvPr id="5173" name="Freeform 48"/>
            <p:cNvSpPr/>
            <p:nvPr/>
          </p:nvSpPr>
          <p:spPr>
            <a:xfrm>
              <a:off x="638175" y="892175"/>
              <a:ext cx="79375" cy="49213"/>
            </a:xfrm>
            <a:custGeom>
              <a:avLst/>
              <a:gdLst/>
              <a:ahLst/>
              <a:cxnLst>
                <a:cxn ang="0">
                  <a:pos x="12601575" y="78126431"/>
                </a:cxn>
                <a:cxn ang="0">
                  <a:pos x="0" y="47884249"/>
                </a:cxn>
                <a:cxn ang="0">
                  <a:pos x="113407825" y="0"/>
                </a:cxn>
                <a:cxn ang="0">
                  <a:pos x="126007813" y="25201819"/>
                </a:cxn>
                <a:cxn ang="0">
                  <a:pos x="12601575" y="78126431"/>
                </a:cxn>
              </a:cxnLst>
              <a:pathLst>
                <a:path w="50" h="31">
                  <a:moveTo>
                    <a:pt x="5" y="31"/>
                  </a:moveTo>
                  <a:lnTo>
                    <a:pt x="0" y="19"/>
                  </a:lnTo>
                  <a:lnTo>
                    <a:pt x="45" y="0"/>
                  </a:lnTo>
                  <a:lnTo>
                    <a:pt x="50" y="10"/>
                  </a:lnTo>
                  <a:lnTo>
                    <a:pt x="5" y="31"/>
                  </a:lnTo>
                  <a:close/>
                </a:path>
              </a:pathLst>
            </a:custGeom>
            <a:solidFill>
              <a:srgbClr val="1F6485">
                <a:alpha val="100000"/>
              </a:srgbClr>
            </a:solidFill>
            <a:ln w="9525">
              <a:noFill/>
            </a:ln>
          </p:spPr>
          <p:txBody>
            <a:bodyPr/>
            <a:p>
              <a:endParaRPr lang="zh-CN" altLang="en-US"/>
            </a:p>
          </p:txBody>
        </p:sp>
        <p:sp>
          <p:nvSpPr>
            <p:cNvPr id="5174" name="Freeform 49"/>
            <p:cNvSpPr/>
            <p:nvPr/>
          </p:nvSpPr>
          <p:spPr>
            <a:xfrm>
              <a:off x="615950" y="776288"/>
              <a:ext cx="71438" cy="66675"/>
            </a:xfrm>
            <a:custGeom>
              <a:avLst/>
              <a:gdLst/>
              <a:ahLst/>
              <a:cxnLst>
                <a:cxn ang="0">
                  <a:pos x="226187748" y="178370442"/>
                </a:cxn>
                <a:cxn ang="0">
                  <a:pos x="70682261" y="219534846"/>
                </a:cxn>
                <a:cxn ang="0">
                  <a:pos x="28274408" y="68604871"/>
                </a:cxn>
                <a:cxn ang="0">
                  <a:pos x="183779895" y="27440467"/>
                </a:cxn>
                <a:cxn ang="0">
                  <a:pos x="226187748" y="178370442"/>
                </a:cxn>
              </a:cxnLst>
              <a:pathLst>
                <a:path w="19" h="18">
                  <a:moveTo>
                    <a:pt x="16" y="13"/>
                  </a:moveTo>
                  <a:cubicBezTo>
                    <a:pt x="14" y="17"/>
                    <a:pt x="9" y="18"/>
                    <a:pt x="5" y="16"/>
                  </a:cubicBezTo>
                  <a:cubicBezTo>
                    <a:pt x="1" y="14"/>
                    <a:pt x="0" y="9"/>
                    <a:pt x="2" y="5"/>
                  </a:cubicBezTo>
                  <a:cubicBezTo>
                    <a:pt x="4" y="1"/>
                    <a:pt x="9" y="0"/>
                    <a:pt x="13" y="2"/>
                  </a:cubicBezTo>
                  <a:cubicBezTo>
                    <a:pt x="17" y="4"/>
                    <a:pt x="19" y="9"/>
                    <a:pt x="16" y="13"/>
                  </a:cubicBezTo>
                  <a:close/>
                </a:path>
              </a:pathLst>
            </a:custGeom>
            <a:solidFill>
              <a:srgbClr val="1F6485">
                <a:alpha val="100000"/>
              </a:srgbClr>
            </a:solidFill>
            <a:ln w="9525">
              <a:noFill/>
            </a:ln>
          </p:spPr>
          <p:txBody>
            <a:bodyPr/>
            <a:p>
              <a:endParaRPr lang="zh-CN" altLang="en-US"/>
            </a:p>
          </p:txBody>
        </p:sp>
        <p:sp>
          <p:nvSpPr>
            <p:cNvPr id="5175" name="Freeform 50"/>
            <p:cNvSpPr/>
            <p:nvPr/>
          </p:nvSpPr>
          <p:spPr>
            <a:xfrm>
              <a:off x="604838" y="806450"/>
              <a:ext cx="57150" cy="77788"/>
            </a:xfrm>
            <a:custGeom>
              <a:avLst/>
              <a:gdLst/>
              <a:ahLst/>
              <a:cxnLst>
                <a:cxn ang="0">
                  <a:pos x="25201563" y="123489244"/>
                </a:cxn>
                <a:cxn ang="0">
                  <a:pos x="0" y="105847243"/>
                </a:cxn>
                <a:cxn ang="0">
                  <a:pos x="60483750" y="0"/>
                </a:cxn>
                <a:cxn ang="0">
                  <a:pos x="90725625" y="10080690"/>
                </a:cxn>
                <a:cxn ang="0">
                  <a:pos x="25201563" y="123489244"/>
                </a:cxn>
              </a:cxnLst>
              <a:pathLst>
                <a:path w="36" h="49">
                  <a:moveTo>
                    <a:pt x="10" y="49"/>
                  </a:moveTo>
                  <a:lnTo>
                    <a:pt x="0" y="42"/>
                  </a:lnTo>
                  <a:lnTo>
                    <a:pt x="24" y="0"/>
                  </a:lnTo>
                  <a:lnTo>
                    <a:pt x="36" y="4"/>
                  </a:lnTo>
                  <a:lnTo>
                    <a:pt x="10" y="49"/>
                  </a:lnTo>
                  <a:close/>
                </a:path>
              </a:pathLst>
            </a:custGeom>
            <a:solidFill>
              <a:srgbClr val="1F6485">
                <a:alpha val="100000"/>
              </a:srgbClr>
            </a:solidFill>
            <a:ln w="9525">
              <a:noFill/>
            </a:ln>
          </p:spPr>
          <p:txBody>
            <a:bodyPr/>
            <a:p>
              <a:endParaRPr lang="zh-CN" altLang="en-US"/>
            </a:p>
          </p:txBody>
        </p:sp>
        <p:sp>
          <p:nvSpPr>
            <p:cNvPr id="5176" name="Oval 51"/>
            <p:cNvSpPr/>
            <p:nvPr/>
          </p:nvSpPr>
          <p:spPr>
            <a:xfrm>
              <a:off x="4584700"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77" name="Oval 52"/>
            <p:cNvSpPr/>
            <p:nvPr/>
          </p:nvSpPr>
          <p:spPr>
            <a:xfrm>
              <a:off x="4460875" y="2032000"/>
              <a:ext cx="52388"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78" name="Oval 53"/>
            <p:cNvSpPr/>
            <p:nvPr/>
          </p:nvSpPr>
          <p:spPr>
            <a:xfrm>
              <a:off x="4641850" y="21304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79" name="Oval 54"/>
            <p:cNvSpPr/>
            <p:nvPr/>
          </p:nvSpPr>
          <p:spPr>
            <a:xfrm>
              <a:off x="4641850" y="2325688"/>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0" name="Oval 55"/>
            <p:cNvSpPr/>
            <p:nvPr/>
          </p:nvSpPr>
          <p:spPr>
            <a:xfrm>
              <a:off x="4757738" y="2325688"/>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1" name="Oval 56"/>
            <p:cNvSpPr/>
            <p:nvPr/>
          </p:nvSpPr>
          <p:spPr>
            <a:xfrm>
              <a:off x="4405313" y="2130425"/>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2" name="Oval 57"/>
            <p:cNvSpPr/>
            <p:nvPr/>
          </p:nvSpPr>
          <p:spPr>
            <a:xfrm>
              <a:off x="4292600" y="2130425"/>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3" name="Oval 58"/>
            <p:cNvSpPr/>
            <p:nvPr/>
          </p:nvSpPr>
          <p:spPr>
            <a:xfrm>
              <a:off x="4405313" y="2325688"/>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4" name="Oval 59"/>
            <p:cNvSpPr/>
            <p:nvPr/>
          </p:nvSpPr>
          <p:spPr>
            <a:xfrm>
              <a:off x="4292600" y="2325688"/>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5" name="Oval 60"/>
            <p:cNvSpPr/>
            <p:nvPr/>
          </p:nvSpPr>
          <p:spPr>
            <a:xfrm>
              <a:off x="4757738" y="21304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6" name="Oval 61"/>
            <p:cNvSpPr/>
            <p:nvPr/>
          </p:nvSpPr>
          <p:spPr>
            <a:xfrm>
              <a:off x="4584700"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7" name="Oval 62"/>
            <p:cNvSpPr/>
            <p:nvPr/>
          </p:nvSpPr>
          <p:spPr>
            <a:xfrm>
              <a:off x="4814888"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8" name="Oval 63"/>
            <p:cNvSpPr/>
            <p:nvPr/>
          </p:nvSpPr>
          <p:spPr>
            <a:xfrm>
              <a:off x="4460875" y="2228850"/>
              <a:ext cx="52388"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9" name="Oval 64"/>
            <p:cNvSpPr/>
            <p:nvPr/>
          </p:nvSpPr>
          <p:spPr>
            <a:xfrm>
              <a:off x="4227513"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0" name="Oval 65"/>
            <p:cNvSpPr/>
            <p:nvPr/>
          </p:nvSpPr>
          <p:spPr>
            <a:xfrm>
              <a:off x="4641850" y="1935163"/>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1" name="Oval 66"/>
            <p:cNvSpPr/>
            <p:nvPr/>
          </p:nvSpPr>
          <p:spPr>
            <a:xfrm>
              <a:off x="4405313" y="1935163"/>
              <a:ext cx="47625"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2" name="Oval 67"/>
            <p:cNvSpPr/>
            <p:nvPr/>
          </p:nvSpPr>
          <p:spPr>
            <a:xfrm>
              <a:off x="4460875" y="1825625"/>
              <a:ext cx="52388"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3" name="Oval 68"/>
            <p:cNvSpPr/>
            <p:nvPr/>
          </p:nvSpPr>
          <p:spPr>
            <a:xfrm>
              <a:off x="4584700" y="18256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4" name="Freeform 69"/>
            <p:cNvSpPr/>
            <p:nvPr/>
          </p:nvSpPr>
          <p:spPr>
            <a:xfrm>
              <a:off x="4619625" y="2179638"/>
              <a:ext cx="36513" cy="44450"/>
            </a:xfrm>
            <a:custGeom>
              <a:avLst/>
              <a:gdLst/>
              <a:ahLst/>
              <a:cxnLst>
                <a:cxn ang="0">
                  <a:pos x="79992680" y="0"/>
                </a:cxn>
                <a:cxn ang="0">
                  <a:pos x="0" y="137209742"/>
                </a:cxn>
                <a:cxn ang="0">
                  <a:pos x="53327237" y="164650208"/>
                </a:cxn>
                <a:cxn ang="0">
                  <a:pos x="133319917" y="27440467"/>
                </a:cxn>
                <a:cxn ang="0">
                  <a:pos x="79992680" y="0"/>
                </a:cxn>
              </a:cxnLst>
              <a:pathLst>
                <a:path w="10" h="12">
                  <a:moveTo>
                    <a:pt x="6" y="0"/>
                  </a:moveTo>
                  <a:cubicBezTo>
                    <a:pt x="0" y="10"/>
                    <a:pt x="0" y="10"/>
                    <a:pt x="0" y="10"/>
                  </a:cubicBezTo>
                  <a:cubicBezTo>
                    <a:pt x="1" y="10"/>
                    <a:pt x="3" y="11"/>
                    <a:pt x="4" y="12"/>
                  </a:cubicBezTo>
                  <a:cubicBezTo>
                    <a:pt x="10" y="2"/>
                    <a:pt x="10" y="2"/>
                    <a:pt x="10" y="2"/>
                  </a:cubicBezTo>
                  <a:cubicBezTo>
                    <a:pt x="8" y="2"/>
                    <a:pt x="7" y="1"/>
                    <a:pt x="6" y="0"/>
                  </a:cubicBezTo>
                  <a:close/>
                </a:path>
              </a:pathLst>
            </a:custGeom>
            <a:solidFill>
              <a:srgbClr val="1F6485">
                <a:alpha val="100000"/>
              </a:srgbClr>
            </a:solidFill>
            <a:ln w="9525">
              <a:noFill/>
            </a:ln>
          </p:spPr>
          <p:txBody>
            <a:bodyPr/>
            <a:p>
              <a:endParaRPr lang="zh-CN" altLang="en-US"/>
            </a:p>
          </p:txBody>
        </p:sp>
        <p:sp>
          <p:nvSpPr>
            <p:cNvPr id="5195" name="Freeform 70"/>
            <p:cNvSpPr/>
            <p:nvPr/>
          </p:nvSpPr>
          <p:spPr>
            <a:xfrm>
              <a:off x="4441825" y="1982788"/>
              <a:ext cx="34925" cy="46038"/>
            </a:xfrm>
            <a:custGeom>
              <a:avLst/>
              <a:gdLst/>
              <a:ahLst/>
              <a:cxnLst>
                <a:cxn ang="0">
                  <a:pos x="135528403" y="147187323"/>
                </a:cxn>
                <a:cxn ang="0">
                  <a:pos x="60233983" y="0"/>
                </a:cxn>
                <a:cxn ang="0">
                  <a:pos x="0" y="29437465"/>
                </a:cxn>
                <a:cxn ang="0">
                  <a:pos x="75294419" y="176624787"/>
                </a:cxn>
                <a:cxn ang="0">
                  <a:pos x="135528403" y="147187323"/>
                </a:cxn>
              </a:cxnLst>
              <a:pathLst>
                <a:path w="9" h="12">
                  <a:moveTo>
                    <a:pt x="9" y="10"/>
                  </a:moveTo>
                  <a:cubicBezTo>
                    <a:pt x="4" y="0"/>
                    <a:pt x="4" y="0"/>
                    <a:pt x="4" y="0"/>
                  </a:cubicBezTo>
                  <a:cubicBezTo>
                    <a:pt x="3" y="1"/>
                    <a:pt x="1" y="2"/>
                    <a:pt x="0" y="2"/>
                  </a:cubicBezTo>
                  <a:cubicBezTo>
                    <a:pt x="5" y="12"/>
                    <a:pt x="5" y="12"/>
                    <a:pt x="5" y="12"/>
                  </a:cubicBezTo>
                  <a:cubicBezTo>
                    <a:pt x="6" y="11"/>
                    <a:pt x="8" y="10"/>
                    <a:pt x="9" y="10"/>
                  </a:cubicBezTo>
                  <a:close/>
                </a:path>
              </a:pathLst>
            </a:custGeom>
            <a:solidFill>
              <a:srgbClr val="1F6485">
                <a:alpha val="100000"/>
              </a:srgbClr>
            </a:solidFill>
            <a:ln w="9525">
              <a:noFill/>
            </a:ln>
          </p:spPr>
          <p:txBody>
            <a:bodyPr/>
            <a:p>
              <a:endParaRPr lang="zh-CN" altLang="en-US"/>
            </a:p>
          </p:txBody>
        </p:sp>
        <p:sp>
          <p:nvSpPr>
            <p:cNvPr id="5196" name="Freeform 71"/>
            <p:cNvSpPr/>
            <p:nvPr/>
          </p:nvSpPr>
          <p:spPr>
            <a:xfrm>
              <a:off x="4441825" y="2081213"/>
              <a:ext cx="38100" cy="46038"/>
            </a:xfrm>
            <a:custGeom>
              <a:avLst/>
              <a:gdLst/>
              <a:ahLst/>
              <a:cxnLst>
                <a:cxn ang="0">
                  <a:pos x="58064400" y="176624787"/>
                </a:cxn>
                <a:cxn ang="0">
                  <a:pos x="145161000" y="44158115"/>
                </a:cxn>
                <a:cxn ang="0">
                  <a:pos x="87096600" y="0"/>
                </a:cxn>
                <a:cxn ang="0">
                  <a:pos x="0" y="147187323"/>
                </a:cxn>
                <a:cxn ang="0">
                  <a:pos x="58064400" y="176624787"/>
                </a:cxn>
              </a:cxnLst>
              <a:pathLst>
                <a:path w="10" h="12">
                  <a:moveTo>
                    <a:pt x="4" y="12"/>
                  </a:moveTo>
                  <a:cubicBezTo>
                    <a:pt x="10" y="3"/>
                    <a:pt x="10" y="3"/>
                    <a:pt x="10" y="3"/>
                  </a:cubicBezTo>
                  <a:cubicBezTo>
                    <a:pt x="8" y="2"/>
                    <a:pt x="7" y="1"/>
                    <a:pt x="6" y="0"/>
                  </a:cubicBezTo>
                  <a:cubicBezTo>
                    <a:pt x="0" y="10"/>
                    <a:pt x="0" y="10"/>
                    <a:pt x="0" y="10"/>
                  </a:cubicBezTo>
                  <a:cubicBezTo>
                    <a:pt x="1" y="10"/>
                    <a:pt x="3" y="11"/>
                    <a:pt x="4" y="12"/>
                  </a:cubicBezTo>
                  <a:close/>
                </a:path>
              </a:pathLst>
            </a:custGeom>
            <a:solidFill>
              <a:srgbClr val="1F6485">
                <a:alpha val="100000"/>
              </a:srgbClr>
            </a:solidFill>
            <a:ln w="9525">
              <a:noFill/>
            </a:ln>
          </p:spPr>
          <p:txBody>
            <a:bodyPr/>
            <a:p>
              <a:endParaRPr lang="zh-CN" altLang="en-US"/>
            </a:p>
          </p:txBody>
        </p:sp>
        <p:sp>
          <p:nvSpPr>
            <p:cNvPr id="5197" name="Freeform 72"/>
            <p:cNvSpPr/>
            <p:nvPr/>
          </p:nvSpPr>
          <p:spPr>
            <a:xfrm>
              <a:off x="4521200" y="2051050"/>
              <a:ext cx="52388" cy="15875"/>
            </a:xfrm>
            <a:custGeom>
              <a:avLst/>
              <a:gdLst/>
              <a:ahLst/>
              <a:cxnLst>
                <a:cxn ang="0">
                  <a:pos x="196035896" y="63003906"/>
                </a:cxn>
                <a:cxn ang="0">
                  <a:pos x="196035896" y="31503938"/>
                </a:cxn>
                <a:cxn ang="0">
                  <a:pos x="196035896" y="0"/>
                </a:cxn>
                <a:cxn ang="0">
                  <a:pos x="14002564" y="0"/>
                </a:cxn>
                <a:cxn ang="0">
                  <a:pos x="14002564" y="31503938"/>
                </a:cxn>
                <a:cxn ang="0">
                  <a:pos x="0" y="63003906"/>
                </a:cxn>
                <a:cxn ang="0">
                  <a:pos x="196035896" y="63003906"/>
                </a:cxn>
              </a:cxnLst>
              <a:pathLst>
                <a:path w="14" h="4">
                  <a:moveTo>
                    <a:pt x="14" y="4"/>
                  </a:moveTo>
                  <a:cubicBezTo>
                    <a:pt x="14" y="4"/>
                    <a:pt x="14" y="3"/>
                    <a:pt x="14" y="2"/>
                  </a:cubicBezTo>
                  <a:cubicBezTo>
                    <a:pt x="14" y="1"/>
                    <a:pt x="14" y="0"/>
                    <a:pt x="14" y="0"/>
                  </a:cubicBezTo>
                  <a:cubicBezTo>
                    <a:pt x="1" y="0"/>
                    <a:pt x="1" y="0"/>
                    <a:pt x="1" y="0"/>
                  </a:cubicBezTo>
                  <a:cubicBezTo>
                    <a:pt x="1" y="0"/>
                    <a:pt x="1" y="1"/>
                    <a:pt x="1" y="2"/>
                  </a:cubicBezTo>
                  <a:cubicBezTo>
                    <a:pt x="1" y="3"/>
                    <a:pt x="1" y="4"/>
                    <a:pt x="0" y="4"/>
                  </a:cubicBezTo>
                  <a:lnTo>
                    <a:pt x="14" y="4"/>
                  </a:lnTo>
                  <a:close/>
                </a:path>
              </a:pathLst>
            </a:custGeom>
            <a:solidFill>
              <a:srgbClr val="1F6485">
                <a:alpha val="100000"/>
              </a:srgbClr>
            </a:solidFill>
            <a:ln w="9525">
              <a:noFill/>
            </a:ln>
          </p:spPr>
          <p:txBody>
            <a:bodyPr/>
            <a:p>
              <a:endParaRPr lang="zh-CN" altLang="en-US"/>
            </a:p>
          </p:txBody>
        </p:sp>
        <p:sp>
          <p:nvSpPr>
            <p:cNvPr id="5198" name="Freeform 73"/>
            <p:cNvSpPr/>
            <p:nvPr/>
          </p:nvSpPr>
          <p:spPr>
            <a:xfrm>
              <a:off x="4438650" y="1878013"/>
              <a:ext cx="41275" cy="52388"/>
            </a:xfrm>
            <a:custGeom>
              <a:avLst/>
              <a:gdLst/>
              <a:ahLst/>
              <a:cxnLst>
                <a:cxn ang="0">
                  <a:pos x="56317861" y="196035896"/>
                </a:cxn>
                <a:cxn ang="0">
                  <a:pos x="154875057" y="28005128"/>
                </a:cxn>
                <a:cxn ang="0">
                  <a:pos x="98557195" y="0"/>
                </a:cxn>
                <a:cxn ang="0">
                  <a:pos x="0" y="168030768"/>
                </a:cxn>
                <a:cxn ang="0">
                  <a:pos x="56317861" y="196035896"/>
                </a:cxn>
              </a:cxnLst>
              <a:pathLst>
                <a:path w="11" h="14">
                  <a:moveTo>
                    <a:pt x="4" y="14"/>
                  </a:moveTo>
                  <a:cubicBezTo>
                    <a:pt x="11" y="2"/>
                    <a:pt x="11" y="2"/>
                    <a:pt x="11" y="2"/>
                  </a:cubicBezTo>
                  <a:cubicBezTo>
                    <a:pt x="9" y="2"/>
                    <a:pt x="8" y="1"/>
                    <a:pt x="7" y="0"/>
                  </a:cubicBezTo>
                  <a:cubicBezTo>
                    <a:pt x="0" y="12"/>
                    <a:pt x="0" y="12"/>
                    <a:pt x="0" y="12"/>
                  </a:cubicBezTo>
                  <a:cubicBezTo>
                    <a:pt x="2" y="12"/>
                    <a:pt x="3" y="13"/>
                    <a:pt x="4" y="14"/>
                  </a:cubicBezTo>
                  <a:close/>
                </a:path>
              </a:pathLst>
            </a:custGeom>
            <a:solidFill>
              <a:srgbClr val="1F6485">
                <a:alpha val="100000"/>
              </a:srgbClr>
            </a:solidFill>
            <a:ln w="9525">
              <a:noFill/>
            </a:ln>
          </p:spPr>
          <p:txBody>
            <a:bodyPr/>
            <a:p>
              <a:endParaRPr lang="zh-CN" altLang="en-US"/>
            </a:p>
          </p:txBody>
        </p:sp>
        <p:sp>
          <p:nvSpPr>
            <p:cNvPr id="5199" name="Freeform 74"/>
            <p:cNvSpPr/>
            <p:nvPr/>
          </p:nvSpPr>
          <p:spPr>
            <a:xfrm>
              <a:off x="4619625" y="1979613"/>
              <a:ext cx="33338" cy="46038"/>
            </a:xfrm>
            <a:custGeom>
              <a:avLst/>
              <a:gdLst/>
              <a:ahLst/>
              <a:cxnLst>
                <a:cxn ang="0">
                  <a:pos x="54885461" y="176624787"/>
                </a:cxn>
                <a:cxn ang="0">
                  <a:pos x="123491360" y="44158115"/>
                </a:cxn>
                <a:cxn ang="0">
                  <a:pos x="68605900" y="0"/>
                </a:cxn>
                <a:cxn ang="0">
                  <a:pos x="0" y="161907973"/>
                </a:cxn>
                <a:cxn ang="0">
                  <a:pos x="54885461" y="176624787"/>
                </a:cxn>
              </a:cxnLst>
              <a:pathLst>
                <a:path w="9" h="12">
                  <a:moveTo>
                    <a:pt x="4" y="12"/>
                  </a:moveTo>
                  <a:cubicBezTo>
                    <a:pt x="9" y="3"/>
                    <a:pt x="9" y="3"/>
                    <a:pt x="9" y="3"/>
                  </a:cubicBezTo>
                  <a:cubicBezTo>
                    <a:pt x="8" y="2"/>
                    <a:pt x="6" y="1"/>
                    <a:pt x="5" y="0"/>
                  </a:cubicBezTo>
                  <a:cubicBezTo>
                    <a:pt x="0" y="11"/>
                    <a:pt x="0" y="11"/>
                    <a:pt x="0" y="11"/>
                  </a:cubicBezTo>
                  <a:cubicBezTo>
                    <a:pt x="1" y="11"/>
                    <a:pt x="2" y="11"/>
                    <a:pt x="4" y="12"/>
                  </a:cubicBezTo>
                  <a:close/>
                </a:path>
              </a:pathLst>
            </a:custGeom>
            <a:solidFill>
              <a:srgbClr val="1F6485">
                <a:alpha val="100000"/>
              </a:srgbClr>
            </a:solidFill>
            <a:ln w="9525">
              <a:noFill/>
            </a:ln>
          </p:spPr>
          <p:txBody>
            <a:bodyPr/>
            <a:p>
              <a:endParaRPr lang="zh-CN" altLang="en-US"/>
            </a:p>
          </p:txBody>
        </p:sp>
        <p:sp>
          <p:nvSpPr>
            <p:cNvPr id="5200" name="Freeform 75"/>
            <p:cNvSpPr/>
            <p:nvPr/>
          </p:nvSpPr>
          <p:spPr>
            <a:xfrm>
              <a:off x="4702175" y="2144713"/>
              <a:ext cx="44450" cy="19050"/>
            </a:xfrm>
            <a:custGeom>
              <a:avLst/>
              <a:gdLst/>
              <a:ahLst/>
              <a:cxnLst>
                <a:cxn ang="0">
                  <a:pos x="0" y="0"/>
                </a:cxn>
                <a:cxn ang="0">
                  <a:pos x="13720233" y="29032200"/>
                </a:cxn>
                <a:cxn ang="0">
                  <a:pos x="0" y="72580500"/>
                </a:cxn>
                <a:cxn ang="0">
                  <a:pos x="164650208" y="72580500"/>
                </a:cxn>
                <a:cxn ang="0">
                  <a:pos x="150929975" y="29032200"/>
                </a:cxn>
                <a:cxn ang="0">
                  <a:pos x="164650208" y="0"/>
                </a:cxn>
                <a:cxn ang="0">
                  <a:pos x="0" y="0"/>
                </a:cxn>
              </a:cxnLst>
              <a:pathLst>
                <a:path w="12" h="5">
                  <a:moveTo>
                    <a:pt x="0" y="0"/>
                  </a:moveTo>
                  <a:cubicBezTo>
                    <a:pt x="0" y="0"/>
                    <a:pt x="1" y="2"/>
                    <a:pt x="1" y="2"/>
                  </a:cubicBezTo>
                  <a:cubicBezTo>
                    <a:pt x="1" y="3"/>
                    <a:pt x="0" y="3"/>
                    <a:pt x="0" y="5"/>
                  </a:cubicBezTo>
                  <a:cubicBezTo>
                    <a:pt x="12" y="5"/>
                    <a:pt x="12" y="5"/>
                    <a:pt x="12" y="5"/>
                  </a:cubicBezTo>
                  <a:cubicBezTo>
                    <a:pt x="12" y="3"/>
                    <a:pt x="11" y="3"/>
                    <a:pt x="11" y="2"/>
                  </a:cubicBezTo>
                  <a:cubicBezTo>
                    <a:pt x="11" y="2"/>
                    <a:pt x="11" y="0"/>
                    <a:pt x="12" y="0"/>
                  </a:cubicBezTo>
                  <a:lnTo>
                    <a:pt x="0" y="0"/>
                  </a:lnTo>
                  <a:close/>
                </a:path>
              </a:pathLst>
            </a:custGeom>
            <a:solidFill>
              <a:srgbClr val="1F6485">
                <a:alpha val="100000"/>
              </a:srgbClr>
            </a:solidFill>
            <a:ln w="9525">
              <a:noFill/>
            </a:ln>
          </p:spPr>
          <p:txBody>
            <a:bodyPr/>
            <a:p>
              <a:endParaRPr lang="zh-CN" altLang="en-US"/>
            </a:p>
          </p:txBody>
        </p:sp>
        <p:sp>
          <p:nvSpPr>
            <p:cNvPr id="5201" name="Freeform 76"/>
            <p:cNvSpPr/>
            <p:nvPr/>
          </p:nvSpPr>
          <p:spPr>
            <a:xfrm>
              <a:off x="4438650" y="2276475"/>
              <a:ext cx="38100" cy="46038"/>
            </a:xfrm>
            <a:custGeom>
              <a:avLst/>
              <a:gdLst/>
              <a:ahLst/>
              <a:cxnLst>
                <a:cxn ang="0">
                  <a:pos x="87096600" y="0"/>
                </a:cxn>
                <a:cxn ang="0">
                  <a:pos x="0" y="147187323"/>
                </a:cxn>
                <a:cxn ang="0">
                  <a:pos x="58064400" y="176624787"/>
                </a:cxn>
                <a:cxn ang="0">
                  <a:pos x="145161000" y="29437465"/>
                </a:cxn>
                <a:cxn ang="0">
                  <a:pos x="87096600" y="0"/>
                </a:cxn>
              </a:cxnLst>
              <a:pathLst>
                <a:path w="10" h="12">
                  <a:moveTo>
                    <a:pt x="6" y="0"/>
                  </a:moveTo>
                  <a:cubicBezTo>
                    <a:pt x="0" y="10"/>
                    <a:pt x="0" y="10"/>
                    <a:pt x="0" y="10"/>
                  </a:cubicBezTo>
                  <a:cubicBezTo>
                    <a:pt x="2" y="10"/>
                    <a:pt x="3" y="11"/>
                    <a:pt x="4" y="12"/>
                  </a:cubicBezTo>
                  <a:cubicBezTo>
                    <a:pt x="10" y="2"/>
                    <a:pt x="10" y="2"/>
                    <a:pt x="10" y="2"/>
                  </a:cubicBezTo>
                  <a:cubicBezTo>
                    <a:pt x="8" y="2"/>
                    <a:pt x="7" y="1"/>
                    <a:pt x="6" y="0"/>
                  </a:cubicBezTo>
                  <a:close/>
                </a:path>
              </a:pathLst>
            </a:custGeom>
            <a:solidFill>
              <a:srgbClr val="1F6485">
                <a:alpha val="100000"/>
              </a:srgbClr>
            </a:solidFill>
            <a:ln w="9525">
              <a:noFill/>
            </a:ln>
          </p:spPr>
          <p:txBody>
            <a:bodyPr/>
            <a:p>
              <a:endParaRPr lang="zh-CN" altLang="en-US"/>
            </a:p>
          </p:txBody>
        </p:sp>
        <p:sp>
          <p:nvSpPr>
            <p:cNvPr id="5202" name="Freeform 77"/>
            <p:cNvSpPr/>
            <p:nvPr/>
          </p:nvSpPr>
          <p:spPr>
            <a:xfrm>
              <a:off x="4614863" y="1881188"/>
              <a:ext cx="38100" cy="49213"/>
            </a:xfrm>
            <a:custGeom>
              <a:avLst/>
              <a:gdLst/>
              <a:ahLst/>
              <a:cxnLst>
                <a:cxn ang="0">
                  <a:pos x="101612700" y="186301490"/>
                </a:cxn>
                <a:cxn ang="0">
                  <a:pos x="145161000" y="157640596"/>
                </a:cxn>
                <a:cxn ang="0">
                  <a:pos x="58064400" y="0"/>
                </a:cxn>
                <a:cxn ang="0">
                  <a:pos x="0" y="14332340"/>
                </a:cxn>
                <a:cxn ang="0">
                  <a:pos x="101612700" y="186301490"/>
                </a:cxn>
              </a:cxnLst>
              <a:pathLst>
                <a:path w="10" h="13">
                  <a:moveTo>
                    <a:pt x="7" y="13"/>
                  </a:moveTo>
                  <a:cubicBezTo>
                    <a:pt x="8" y="12"/>
                    <a:pt x="9" y="11"/>
                    <a:pt x="10" y="11"/>
                  </a:cubicBezTo>
                  <a:cubicBezTo>
                    <a:pt x="4" y="0"/>
                    <a:pt x="4" y="0"/>
                    <a:pt x="4" y="0"/>
                  </a:cubicBezTo>
                  <a:cubicBezTo>
                    <a:pt x="3" y="1"/>
                    <a:pt x="1" y="1"/>
                    <a:pt x="0" y="1"/>
                  </a:cubicBezTo>
                  <a:lnTo>
                    <a:pt x="7" y="13"/>
                  </a:lnTo>
                  <a:close/>
                </a:path>
              </a:pathLst>
            </a:custGeom>
            <a:solidFill>
              <a:srgbClr val="1F6485">
                <a:alpha val="100000"/>
              </a:srgbClr>
            </a:solidFill>
            <a:ln w="9525">
              <a:noFill/>
            </a:ln>
          </p:spPr>
          <p:txBody>
            <a:bodyPr/>
            <a:p>
              <a:endParaRPr lang="zh-CN" altLang="en-US"/>
            </a:p>
          </p:txBody>
        </p:sp>
        <p:sp>
          <p:nvSpPr>
            <p:cNvPr id="5203" name="Freeform 78"/>
            <p:cNvSpPr/>
            <p:nvPr/>
          </p:nvSpPr>
          <p:spPr>
            <a:xfrm>
              <a:off x="4792663" y="2179638"/>
              <a:ext cx="36513" cy="44450"/>
            </a:xfrm>
            <a:custGeom>
              <a:avLst/>
              <a:gdLst/>
              <a:ahLst/>
              <a:cxnLst>
                <a:cxn ang="0">
                  <a:pos x="0" y="27440467"/>
                </a:cxn>
                <a:cxn ang="0">
                  <a:pos x="79992680" y="164650208"/>
                </a:cxn>
                <a:cxn ang="0">
                  <a:pos x="133319917" y="137209742"/>
                </a:cxn>
                <a:cxn ang="0">
                  <a:pos x="53327237" y="0"/>
                </a:cxn>
                <a:cxn ang="0">
                  <a:pos x="0" y="27440467"/>
                </a:cxn>
              </a:cxnLst>
              <a:pathLst>
                <a:path w="10" h="12">
                  <a:moveTo>
                    <a:pt x="0" y="2"/>
                  </a:moveTo>
                  <a:cubicBezTo>
                    <a:pt x="6" y="12"/>
                    <a:pt x="6" y="12"/>
                    <a:pt x="6" y="12"/>
                  </a:cubicBezTo>
                  <a:cubicBezTo>
                    <a:pt x="7" y="11"/>
                    <a:pt x="8" y="10"/>
                    <a:pt x="10" y="10"/>
                  </a:cubicBezTo>
                  <a:cubicBezTo>
                    <a:pt x="4" y="0"/>
                    <a:pt x="4" y="0"/>
                    <a:pt x="4" y="0"/>
                  </a:cubicBezTo>
                  <a:cubicBezTo>
                    <a:pt x="3" y="1"/>
                    <a:pt x="2" y="2"/>
                    <a:pt x="0" y="2"/>
                  </a:cubicBezTo>
                  <a:close/>
                </a:path>
              </a:pathLst>
            </a:custGeom>
            <a:solidFill>
              <a:srgbClr val="1F6485">
                <a:alpha val="100000"/>
              </a:srgbClr>
            </a:solidFill>
            <a:ln w="9525">
              <a:noFill/>
            </a:ln>
          </p:spPr>
          <p:txBody>
            <a:bodyPr/>
            <a:p>
              <a:endParaRPr lang="zh-CN" altLang="en-US"/>
            </a:p>
          </p:txBody>
        </p:sp>
        <p:sp>
          <p:nvSpPr>
            <p:cNvPr id="5204" name="Freeform 79"/>
            <p:cNvSpPr/>
            <p:nvPr/>
          </p:nvSpPr>
          <p:spPr>
            <a:xfrm>
              <a:off x="4438650" y="2179638"/>
              <a:ext cx="38100" cy="49213"/>
            </a:xfrm>
            <a:custGeom>
              <a:avLst/>
              <a:gdLst/>
              <a:ahLst/>
              <a:cxnLst>
                <a:cxn ang="0">
                  <a:pos x="58064400" y="0"/>
                </a:cxn>
                <a:cxn ang="0">
                  <a:pos x="0" y="42993234"/>
                </a:cxn>
                <a:cxn ang="0">
                  <a:pos x="87096600" y="186301490"/>
                </a:cxn>
                <a:cxn ang="0">
                  <a:pos x="145161000" y="143308256"/>
                </a:cxn>
                <a:cxn ang="0">
                  <a:pos x="58064400" y="0"/>
                </a:cxn>
              </a:cxnLst>
              <a:pathLst>
                <a:path w="10" h="13">
                  <a:moveTo>
                    <a:pt x="4" y="0"/>
                  </a:moveTo>
                  <a:cubicBezTo>
                    <a:pt x="3" y="1"/>
                    <a:pt x="2" y="2"/>
                    <a:pt x="0" y="3"/>
                  </a:cubicBezTo>
                  <a:cubicBezTo>
                    <a:pt x="6" y="13"/>
                    <a:pt x="6" y="13"/>
                    <a:pt x="6" y="13"/>
                  </a:cubicBezTo>
                  <a:cubicBezTo>
                    <a:pt x="7" y="11"/>
                    <a:pt x="8" y="10"/>
                    <a:pt x="10" y="10"/>
                  </a:cubicBezTo>
                  <a:lnTo>
                    <a:pt x="4" y="0"/>
                  </a:lnTo>
                  <a:close/>
                </a:path>
              </a:pathLst>
            </a:custGeom>
            <a:solidFill>
              <a:srgbClr val="1F6485">
                <a:alpha val="100000"/>
              </a:srgbClr>
            </a:solidFill>
            <a:ln w="9525">
              <a:noFill/>
            </a:ln>
          </p:spPr>
          <p:txBody>
            <a:bodyPr/>
            <a:p>
              <a:endParaRPr lang="zh-CN" altLang="en-US"/>
            </a:p>
          </p:txBody>
        </p:sp>
        <p:sp>
          <p:nvSpPr>
            <p:cNvPr id="5205" name="Freeform 80"/>
            <p:cNvSpPr/>
            <p:nvPr/>
          </p:nvSpPr>
          <p:spPr>
            <a:xfrm>
              <a:off x="4619625" y="2281238"/>
              <a:ext cx="33338" cy="41275"/>
            </a:xfrm>
            <a:custGeom>
              <a:avLst/>
              <a:gdLst/>
              <a:ahLst/>
              <a:cxnLst>
                <a:cxn ang="0">
                  <a:pos x="123491360" y="126714250"/>
                </a:cxn>
                <a:cxn ang="0">
                  <a:pos x="54885461" y="0"/>
                </a:cxn>
                <a:cxn ang="0">
                  <a:pos x="0" y="28160807"/>
                </a:cxn>
                <a:cxn ang="0">
                  <a:pos x="82326339" y="154875057"/>
                </a:cxn>
                <a:cxn ang="0">
                  <a:pos x="123491360" y="126714250"/>
                </a:cxn>
              </a:cxnLst>
              <a:pathLst>
                <a:path w="9" h="11">
                  <a:moveTo>
                    <a:pt x="9" y="9"/>
                  </a:moveTo>
                  <a:cubicBezTo>
                    <a:pt x="4" y="0"/>
                    <a:pt x="4" y="0"/>
                    <a:pt x="4" y="0"/>
                  </a:cubicBezTo>
                  <a:cubicBezTo>
                    <a:pt x="3" y="1"/>
                    <a:pt x="1" y="1"/>
                    <a:pt x="0" y="2"/>
                  </a:cubicBezTo>
                  <a:cubicBezTo>
                    <a:pt x="6" y="11"/>
                    <a:pt x="6" y="11"/>
                    <a:pt x="6" y="11"/>
                  </a:cubicBezTo>
                  <a:cubicBezTo>
                    <a:pt x="7" y="10"/>
                    <a:pt x="8" y="10"/>
                    <a:pt x="9" y="9"/>
                  </a:cubicBezTo>
                  <a:close/>
                </a:path>
              </a:pathLst>
            </a:custGeom>
            <a:solidFill>
              <a:srgbClr val="1F6485">
                <a:alpha val="100000"/>
              </a:srgbClr>
            </a:solidFill>
            <a:ln w="9525">
              <a:noFill/>
            </a:ln>
          </p:spPr>
          <p:txBody>
            <a:bodyPr/>
            <a:p>
              <a:endParaRPr lang="zh-CN" altLang="en-US"/>
            </a:p>
          </p:txBody>
        </p:sp>
        <p:sp>
          <p:nvSpPr>
            <p:cNvPr id="5206" name="Freeform 81"/>
            <p:cNvSpPr/>
            <p:nvPr/>
          </p:nvSpPr>
          <p:spPr>
            <a:xfrm>
              <a:off x="4521200" y="2251075"/>
              <a:ext cx="52388" cy="19050"/>
            </a:xfrm>
            <a:custGeom>
              <a:avLst/>
              <a:gdLst/>
              <a:ahLst/>
              <a:cxnLst>
                <a:cxn ang="0">
                  <a:pos x="196035896" y="72580500"/>
                </a:cxn>
                <a:cxn ang="0">
                  <a:pos x="196035896" y="29032200"/>
                </a:cxn>
                <a:cxn ang="0">
                  <a:pos x="196035896" y="0"/>
                </a:cxn>
                <a:cxn ang="0">
                  <a:pos x="14002564" y="0"/>
                </a:cxn>
                <a:cxn ang="0">
                  <a:pos x="14002564" y="29032200"/>
                </a:cxn>
                <a:cxn ang="0">
                  <a:pos x="0" y="72580500"/>
                </a:cxn>
                <a:cxn ang="0">
                  <a:pos x="196035896" y="72580500"/>
                </a:cxn>
              </a:cxnLst>
              <a:pathLst>
                <a:path w="14" h="5">
                  <a:moveTo>
                    <a:pt x="14" y="5"/>
                  </a:moveTo>
                  <a:cubicBezTo>
                    <a:pt x="14" y="3"/>
                    <a:pt x="14" y="3"/>
                    <a:pt x="14" y="2"/>
                  </a:cubicBezTo>
                  <a:cubicBezTo>
                    <a:pt x="14" y="2"/>
                    <a:pt x="14" y="0"/>
                    <a:pt x="14" y="0"/>
                  </a:cubicBezTo>
                  <a:cubicBezTo>
                    <a:pt x="1" y="0"/>
                    <a:pt x="1" y="0"/>
                    <a:pt x="1" y="0"/>
                  </a:cubicBezTo>
                  <a:cubicBezTo>
                    <a:pt x="1" y="0"/>
                    <a:pt x="1" y="2"/>
                    <a:pt x="1" y="2"/>
                  </a:cubicBezTo>
                  <a:cubicBezTo>
                    <a:pt x="1" y="3"/>
                    <a:pt x="1" y="3"/>
                    <a:pt x="0" y="5"/>
                  </a:cubicBezTo>
                  <a:lnTo>
                    <a:pt x="14" y="5"/>
                  </a:lnTo>
                  <a:close/>
                </a:path>
              </a:pathLst>
            </a:custGeom>
            <a:solidFill>
              <a:srgbClr val="1F6485">
                <a:alpha val="100000"/>
              </a:srgbClr>
            </a:solidFill>
            <a:ln w="9525">
              <a:noFill/>
            </a:ln>
          </p:spPr>
          <p:txBody>
            <a:bodyPr/>
            <a:p>
              <a:endParaRPr lang="zh-CN" altLang="en-US"/>
            </a:p>
          </p:txBody>
        </p:sp>
        <p:sp>
          <p:nvSpPr>
            <p:cNvPr id="5207" name="Freeform 82"/>
            <p:cNvSpPr/>
            <p:nvPr/>
          </p:nvSpPr>
          <p:spPr>
            <a:xfrm>
              <a:off x="4795838" y="2281238"/>
              <a:ext cx="33338" cy="44450"/>
            </a:xfrm>
            <a:custGeom>
              <a:avLst/>
              <a:gdLst/>
              <a:ahLst/>
              <a:cxnLst>
                <a:cxn ang="0">
                  <a:pos x="68605900" y="0"/>
                </a:cxn>
                <a:cxn ang="0">
                  <a:pos x="0" y="123489508"/>
                </a:cxn>
                <a:cxn ang="0">
                  <a:pos x="41165022" y="164650208"/>
                </a:cxn>
                <a:cxn ang="0">
                  <a:pos x="123491360" y="27440467"/>
                </a:cxn>
                <a:cxn ang="0">
                  <a:pos x="68605900" y="0"/>
                </a:cxn>
              </a:cxnLst>
              <a:pathLst>
                <a:path w="9" h="12">
                  <a:moveTo>
                    <a:pt x="5" y="0"/>
                  </a:moveTo>
                  <a:cubicBezTo>
                    <a:pt x="0" y="9"/>
                    <a:pt x="0" y="9"/>
                    <a:pt x="0" y="9"/>
                  </a:cubicBezTo>
                  <a:cubicBezTo>
                    <a:pt x="1" y="10"/>
                    <a:pt x="2" y="11"/>
                    <a:pt x="3" y="12"/>
                  </a:cubicBezTo>
                  <a:cubicBezTo>
                    <a:pt x="9" y="2"/>
                    <a:pt x="9" y="2"/>
                    <a:pt x="9" y="2"/>
                  </a:cubicBezTo>
                  <a:cubicBezTo>
                    <a:pt x="8" y="1"/>
                    <a:pt x="6" y="1"/>
                    <a:pt x="5" y="0"/>
                  </a:cubicBezTo>
                  <a:close/>
                </a:path>
              </a:pathLst>
            </a:custGeom>
            <a:solidFill>
              <a:srgbClr val="1F6485">
                <a:alpha val="100000"/>
              </a:srgbClr>
            </a:solidFill>
            <a:ln w="9525">
              <a:noFill/>
            </a:ln>
          </p:spPr>
          <p:txBody>
            <a:bodyPr/>
            <a:p>
              <a:endParaRPr lang="zh-CN" altLang="en-US"/>
            </a:p>
          </p:txBody>
        </p:sp>
        <p:sp>
          <p:nvSpPr>
            <p:cNvPr id="5208" name="Freeform 83"/>
            <p:cNvSpPr/>
            <p:nvPr/>
          </p:nvSpPr>
          <p:spPr>
            <a:xfrm>
              <a:off x="4352925" y="2341563"/>
              <a:ext cx="41275" cy="14288"/>
            </a:xfrm>
            <a:custGeom>
              <a:avLst/>
              <a:gdLst/>
              <a:ahLst/>
              <a:cxnLst>
                <a:cxn ang="0">
                  <a:pos x="154875057" y="51036736"/>
                </a:cxn>
                <a:cxn ang="0">
                  <a:pos x="154875057" y="12759184"/>
                </a:cxn>
                <a:cxn ang="0">
                  <a:pos x="154875057" y="0"/>
                </a:cxn>
                <a:cxn ang="0">
                  <a:pos x="0" y="0"/>
                </a:cxn>
                <a:cxn ang="0">
                  <a:pos x="0" y="12759184"/>
                </a:cxn>
                <a:cxn ang="0">
                  <a:pos x="0" y="51036736"/>
                </a:cxn>
                <a:cxn ang="0">
                  <a:pos x="154875057" y="51036736"/>
                </a:cxn>
              </a:cxnLst>
              <a:pathLst>
                <a:path w="11" h="4">
                  <a:moveTo>
                    <a:pt x="11" y="4"/>
                  </a:moveTo>
                  <a:cubicBezTo>
                    <a:pt x="11" y="4"/>
                    <a:pt x="11" y="2"/>
                    <a:pt x="11" y="1"/>
                  </a:cubicBezTo>
                  <a:cubicBezTo>
                    <a:pt x="11" y="1"/>
                    <a:pt x="11" y="2"/>
                    <a:pt x="11" y="0"/>
                  </a:cubicBezTo>
                  <a:cubicBezTo>
                    <a:pt x="0" y="0"/>
                    <a:pt x="0" y="0"/>
                    <a:pt x="0" y="0"/>
                  </a:cubicBezTo>
                  <a:cubicBezTo>
                    <a:pt x="0" y="2"/>
                    <a:pt x="0" y="1"/>
                    <a:pt x="0" y="1"/>
                  </a:cubicBezTo>
                  <a:cubicBezTo>
                    <a:pt x="0" y="2"/>
                    <a:pt x="0" y="4"/>
                    <a:pt x="0" y="4"/>
                  </a:cubicBezTo>
                  <a:lnTo>
                    <a:pt x="11" y="4"/>
                  </a:lnTo>
                  <a:close/>
                </a:path>
              </a:pathLst>
            </a:custGeom>
            <a:solidFill>
              <a:srgbClr val="1F6485">
                <a:alpha val="100000"/>
              </a:srgbClr>
            </a:solidFill>
            <a:ln w="9525">
              <a:noFill/>
            </a:ln>
          </p:spPr>
          <p:txBody>
            <a:bodyPr/>
            <a:p>
              <a:endParaRPr lang="zh-CN" altLang="en-US"/>
            </a:p>
          </p:txBody>
        </p:sp>
        <p:sp>
          <p:nvSpPr>
            <p:cNvPr id="5209" name="Freeform 84"/>
            <p:cNvSpPr/>
            <p:nvPr/>
          </p:nvSpPr>
          <p:spPr>
            <a:xfrm>
              <a:off x="4352925" y="2144713"/>
              <a:ext cx="41275" cy="19050"/>
            </a:xfrm>
            <a:custGeom>
              <a:avLst/>
              <a:gdLst/>
              <a:ahLst/>
              <a:cxnLst>
                <a:cxn ang="0">
                  <a:pos x="0" y="0"/>
                </a:cxn>
                <a:cxn ang="0">
                  <a:pos x="0" y="29032200"/>
                </a:cxn>
                <a:cxn ang="0">
                  <a:pos x="0" y="72580500"/>
                </a:cxn>
                <a:cxn ang="0">
                  <a:pos x="154875057" y="72580500"/>
                </a:cxn>
                <a:cxn ang="0">
                  <a:pos x="154875057" y="29032200"/>
                </a:cxn>
                <a:cxn ang="0">
                  <a:pos x="154875057" y="0"/>
                </a:cxn>
                <a:cxn ang="0">
                  <a:pos x="0" y="0"/>
                </a:cxn>
              </a:cxnLst>
              <a:pathLst>
                <a:path w="11" h="5">
                  <a:moveTo>
                    <a:pt x="0" y="0"/>
                  </a:moveTo>
                  <a:cubicBezTo>
                    <a:pt x="0" y="0"/>
                    <a:pt x="0" y="2"/>
                    <a:pt x="0" y="2"/>
                  </a:cubicBezTo>
                  <a:cubicBezTo>
                    <a:pt x="0" y="3"/>
                    <a:pt x="0" y="3"/>
                    <a:pt x="0" y="5"/>
                  </a:cubicBezTo>
                  <a:cubicBezTo>
                    <a:pt x="11" y="5"/>
                    <a:pt x="11" y="5"/>
                    <a:pt x="11" y="5"/>
                  </a:cubicBezTo>
                  <a:cubicBezTo>
                    <a:pt x="11" y="3"/>
                    <a:pt x="11" y="3"/>
                    <a:pt x="11" y="2"/>
                  </a:cubicBezTo>
                  <a:cubicBezTo>
                    <a:pt x="11" y="2"/>
                    <a:pt x="11" y="0"/>
                    <a:pt x="11" y="0"/>
                  </a:cubicBezTo>
                  <a:lnTo>
                    <a:pt x="0" y="0"/>
                  </a:lnTo>
                  <a:close/>
                </a:path>
              </a:pathLst>
            </a:custGeom>
            <a:solidFill>
              <a:srgbClr val="1F6485">
                <a:alpha val="100000"/>
              </a:srgbClr>
            </a:solidFill>
            <a:ln w="9525">
              <a:noFill/>
            </a:ln>
          </p:spPr>
          <p:txBody>
            <a:bodyPr/>
            <a:p>
              <a:endParaRPr lang="zh-CN" altLang="en-US"/>
            </a:p>
          </p:txBody>
        </p:sp>
        <p:sp>
          <p:nvSpPr>
            <p:cNvPr id="5210" name="Freeform 85"/>
            <p:cNvSpPr/>
            <p:nvPr/>
          </p:nvSpPr>
          <p:spPr>
            <a:xfrm>
              <a:off x="4614863" y="2084388"/>
              <a:ext cx="38100" cy="46038"/>
            </a:xfrm>
            <a:custGeom>
              <a:avLst/>
              <a:gdLst/>
              <a:ahLst/>
              <a:cxnLst>
                <a:cxn ang="0">
                  <a:pos x="0" y="29437465"/>
                </a:cxn>
                <a:cxn ang="0">
                  <a:pos x="87096600" y="176624787"/>
                </a:cxn>
                <a:cxn ang="0">
                  <a:pos x="145161000" y="132470509"/>
                </a:cxn>
                <a:cxn ang="0">
                  <a:pos x="58064400" y="0"/>
                </a:cxn>
                <a:cxn ang="0">
                  <a:pos x="0" y="29437465"/>
                </a:cxn>
              </a:cxnLst>
              <a:pathLst>
                <a:path w="10" h="12">
                  <a:moveTo>
                    <a:pt x="0" y="2"/>
                  </a:moveTo>
                  <a:cubicBezTo>
                    <a:pt x="6" y="12"/>
                    <a:pt x="6" y="12"/>
                    <a:pt x="6" y="12"/>
                  </a:cubicBezTo>
                  <a:cubicBezTo>
                    <a:pt x="7" y="11"/>
                    <a:pt x="8" y="10"/>
                    <a:pt x="10" y="9"/>
                  </a:cubicBezTo>
                  <a:cubicBezTo>
                    <a:pt x="4" y="0"/>
                    <a:pt x="4" y="0"/>
                    <a:pt x="4" y="0"/>
                  </a:cubicBezTo>
                  <a:cubicBezTo>
                    <a:pt x="3" y="1"/>
                    <a:pt x="2" y="1"/>
                    <a:pt x="0" y="2"/>
                  </a:cubicBezTo>
                  <a:close/>
                </a:path>
              </a:pathLst>
            </a:custGeom>
            <a:solidFill>
              <a:srgbClr val="1F6485">
                <a:alpha val="100000"/>
              </a:srgbClr>
            </a:solidFill>
            <a:ln w="9525">
              <a:noFill/>
            </a:ln>
          </p:spPr>
          <p:txBody>
            <a:bodyPr/>
            <a:p>
              <a:endParaRPr lang="zh-CN" altLang="en-US"/>
            </a:p>
          </p:txBody>
        </p:sp>
        <p:sp>
          <p:nvSpPr>
            <p:cNvPr id="5211" name="Freeform 86"/>
            <p:cNvSpPr/>
            <p:nvPr/>
          </p:nvSpPr>
          <p:spPr>
            <a:xfrm>
              <a:off x="4265613" y="2174875"/>
              <a:ext cx="38100" cy="53975"/>
            </a:xfrm>
            <a:custGeom>
              <a:avLst/>
              <a:gdLst/>
              <a:ahLst/>
              <a:cxnLst>
                <a:cxn ang="0">
                  <a:pos x="43548300" y="208092902"/>
                </a:cxn>
                <a:cxn ang="0">
                  <a:pos x="145161000" y="44591061"/>
                </a:cxn>
                <a:cxn ang="0">
                  <a:pos x="87096600" y="0"/>
                </a:cxn>
                <a:cxn ang="0">
                  <a:pos x="0" y="163501841"/>
                </a:cxn>
                <a:cxn ang="0">
                  <a:pos x="43548300" y="208092902"/>
                </a:cxn>
              </a:cxnLst>
              <a:pathLst>
                <a:path w="10" h="14">
                  <a:moveTo>
                    <a:pt x="3" y="14"/>
                  </a:moveTo>
                  <a:cubicBezTo>
                    <a:pt x="10" y="3"/>
                    <a:pt x="10" y="3"/>
                    <a:pt x="10" y="3"/>
                  </a:cubicBezTo>
                  <a:cubicBezTo>
                    <a:pt x="8" y="2"/>
                    <a:pt x="7" y="2"/>
                    <a:pt x="6" y="0"/>
                  </a:cubicBezTo>
                  <a:cubicBezTo>
                    <a:pt x="0" y="11"/>
                    <a:pt x="0" y="11"/>
                    <a:pt x="0" y="11"/>
                  </a:cubicBezTo>
                  <a:cubicBezTo>
                    <a:pt x="1" y="12"/>
                    <a:pt x="2" y="13"/>
                    <a:pt x="3" y="14"/>
                  </a:cubicBezTo>
                  <a:close/>
                </a:path>
              </a:pathLst>
            </a:custGeom>
            <a:solidFill>
              <a:srgbClr val="1F6485">
                <a:alpha val="100000"/>
              </a:srgbClr>
            </a:solidFill>
            <a:ln w="9525">
              <a:noFill/>
            </a:ln>
          </p:spPr>
          <p:txBody>
            <a:bodyPr/>
            <a:p>
              <a:endParaRPr lang="zh-CN" altLang="en-US"/>
            </a:p>
          </p:txBody>
        </p:sp>
        <p:sp>
          <p:nvSpPr>
            <p:cNvPr id="5212" name="Oval 87"/>
            <p:cNvSpPr/>
            <p:nvPr/>
          </p:nvSpPr>
          <p:spPr>
            <a:xfrm>
              <a:off x="4814888"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213" name="Freeform 88"/>
            <p:cNvSpPr/>
            <p:nvPr/>
          </p:nvSpPr>
          <p:spPr>
            <a:xfrm>
              <a:off x="4787900" y="2081213"/>
              <a:ext cx="41275" cy="46038"/>
            </a:xfrm>
            <a:custGeom>
              <a:avLst/>
              <a:gdLst/>
              <a:ahLst/>
              <a:cxnLst>
                <a:cxn ang="0">
                  <a:pos x="84478668" y="0"/>
                </a:cxn>
                <a:cxn ang="0">
                  <a:pos x="0" y="147187323"/>
                </a:cxn>
                <a:cxn ang="0">
                  <a:pos x="70396389" y="176624787"/>
                </a:cxn>
                <a:cxn ang="0">
                  <a:pos x="154875057" y="29437465"/>
                </a:cxn>
                <a:cxn ang="0">
                  <a:pos x="84478668" y="0"/>
                </a:cxn>
              </a:cxnLst>
              <a:pathLst>
                <a:path w="11" h="12">
                  <a:moveTo>
                    <a:pt x="6" y="0"/>
                  </a:moveTo>
                  <a:cubicBezTo>
                    <a:pt x="0" y="10"/>
                    <a:pt x="0" y="10"/>
                    <a:pt x="0" y="10"/>
                  </a:cubicBezTo>
                  <a:cubicBezTo>
                    <a:pt x="2" y="10"/>
                    <a:pt x="4" y="11"/>
                    <a:pt x="5" y="12"/>
                  </a:cubicBezTo>
                  <a:cubicBezTo>
                    <a:pt x="11" y="2"/>
                    <a:pt x="11" y="2"/>
                    <a:pt x="11" y="2"/>
                  </a:cubicBezTo>
                  <a:cubicBezTo>
                    <a:pt x="9" y="2"/>
                    <a:pt x="7" y="1"/>
                    <a:pt x="6" y="0"/>
                  </a:cubicBezTo>
                  <a:close/>
                </a:path>
              </a:pathLst>
            </a:custGeom>
            <a:solidFill>
              <a:srgbClr val="1F6485">
                <a:alpha val="100000"/>
              </a:srgbClr>
            </a:solidFill>
            <a:ln w="9525">
              <a:noFill/>
            </a:ln>
          </p:spPr>
          <p:txBody>
            <a:bodyPr/>
            <a:p>
              <a:endParaRPr lang="zh-CN" altLang="en-US"/>
            </a:p>
          </p:txBody>
        </p:sp>
        <p:sp>
          <p:nvSpPr>
            <p:cNvPr id="5214" name="Oval 89"/>
            <p:cNvSpPr/>
            <p:nvPr/>
          </p:nvSpPr>
          <p:spPr>
            <a:xfrm>
              <a:off x="4235450"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215" name="Freeform 90"/>
            <p:cNvSpPr/>
            <p:nvPr/>
          </p:nvSpPr>
          <p:spPr>
            <a:xfrm>
              <a:off x="4268788" y="2081213"/>
              <a:ext cx="38100" cy="46038"/>
            </a:xfrm>
            <a:custGeom>
              <a:avLst/>
              <a:gdLst/>
              <a:ahLst/>
              <a:cxnLst>
                <a:cxn ang="0">
                  <a:pos x="58064400" y="0"/>
                </a:cxn>
                <a:cxn ang="0">
                  <a:pos x="145161000" y="147187323"/>
                </a:cxn>
                <a:cxn ang="0">
                  <a:pos x="87096600" y="176624787"/>
                </a:cxn>
                <a:cxn ang="0">
                  <a:pos x="0" y="29437465"/>
                </a:cxn>
                <a:cxn ang="0">
                  <a:pos x="58064400" y="0"/>
                </a:cxn>
              </a:cxnLst>
              <a:pathLst>
                <a:path w="10" h="12">
                  <a:moveTo>
                    <a:pt x="4" y="0"/>
                  </a:moveTo>
                  <a:cubicBezTo>
                    <a:pt x="10" y="10"/>
                    <a:pt x="10" y="10"/>
                    <a:pt x="10" y="10"/>
                  </a:cubicBezTo>
                  <a:cubicBezTo>
                    <a:pt x="9" y="10"/>
                    <a:pt x="7" y="11"/>
                    <a:pt x="6" y="12"/>
                  </a:cubicBezTo>
                  <a:cubicBezTo>
                    <a:pt x="0" y="2"/>
                    <a:pt x="0" y="2"/>
                    <a:pt x="0" y="2"/>
                  </a:cubicBezTo>
                  <a:cubicBezTo>
                    <a:pt x="2" y="2"/>
                    <a:pt x="3" y="1"/>
                    <a:pt x="4" y="0"/>
                  </a:cubicBezTo>
                  <a:close/>
                </a:path>
              </a:pathLst>
            </a:custGeom>
            <a:solidFill>
              <a:srgbClr val="1F6485">
                <a:alpha val="100000"/>
              </a:srgbClr>
            </a:solidFill>
            <a:ln w="9525">
              <a:noFill/>
            </a:ln>
          </p:spPr>
          <p:txBody>
            <a:bodyPr/>
            <a:p>
              <a:endParaRPr lang="zh-CN" altLang="en-US"/>
            </a:p>
          </p:txBody>
        </p:sp>
        <p:sp>
          <p:nvSpPr>
            <p:cNvPr id="5216" name="Oval 91"/>
            <p:cNvSpPr/>
            <p:nvPr/>
          </p:nvSpPr>
          <p:spPr>
            <a:xfrm>
              <a:off x="4757738" y="19240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217" name="Freeform 92"/>
            <p:cNvSpPr/>
            <p:nvPr/>
          </p:nvSpPr>
          <p:spPr>
            <a:xfrm>
              <a:off x="4787900" y="1979613"/>
              <a:ext cx="38100" cy="49213"/>
            </a:xfrm>
            <a:custGeom>
              <a:avLst/>
              <a:gdLst/>
              <a:ahLst/>
              <a:cxnLst>
                <a:cxn ang="0">
                  <a:pos x="87096600" y="186301490"/>
                </a:cxn>
                <a:cxn ang="0">
                  <a:pos x="145161000" y="157640596"/>
                </a:cxn>
                <a:cxn ang="0">
                  <a:pos x="58064400" y="0"/>
                </a:cxn>
                <a:cxn ang="0">
                  <a:pos x="0" y="14332340"/>
                </a:cxn>
                <a:cxn ang="0">
                  <a:pos x="87096600" y="186301490"/>
                </a:cxn>
              </a:cxnLst>
              <a:pathLst>
                <a:path w="10" h="13">
                  <a:moveTo>
                    <a:pt x="6" y="13"/>
                  </a:moveTo>
                  <a:cubicBezTo>
                    <a:pt x="7" y="12"/>
                    <a:pt x="9" y="11"/>
                    <a:pt x="10" y="11"/>
                  </a:cubicBezTo>
                  <a:cubicBezTo>
                    <a:pt x="4" y="0"/>
                    <a:pt x="4" y="0"/>
                    <a:pt x="4" y="0"/>
                  </a:cubicBezTo>
                  <a:cubicBezTo>
                    <a:pt x="2" y="1"/>
                    <a:pt x="1" y="1"/>
                    <a:pt x="0" y="1"/>
                  </a:cubicBezTo>
                  <a:lnTo>
                    <a:pt x="6" y="13"/>
                  </a:lnTo>
                  <a:close/>
                </a:path>
              </a:pathLst>
            </a:custGeom>
            <a:solidFill>
              <a:srgbClr val="1F6485">
                <a:alpha val="100000"/>
              </a:srgbClr>
            </a:solidFill>
            <a:ln w="9525">
              <a:noFill/>
            </a:ln>
          </p:spPr>
          <p:txBody>
            <a:bodyPr/>
            <a:p>
              <a:endParaRPr lang="zh-CN" altLang="en-US"/>
            </a:p>
          </p:txBody>
        </p:sp>
      </p:grpSp>
      <p:sp>
        <p:nvSpPr>
          <p:cNvPr id="7264" name="矩形 99"/>
          <p:cNvSpPr/>
          <p:nvPr/>
        </p:nvSpPr>
        <p:spPr>
          <a:xfrm>
            <a:off x="1287145" y="4756150"/>
            <a:ext cx="3802380" cy="101473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kumimoji="1" lang="zh-CN" altLang="en-US" sz="2000" b="1" dirty="0">
                <a:solidFill>
                  <a:schemeClr val="bg1"/>
                </a:solidFill>
                <a:latin typeface="微软雅黑" panose="020B0503020204020204" pitchFamily="34" charset="-122"/>
                <a:ea typeface="微软雅黑" panose="020B0503020204020204" pitchFamily="34" charset="-122"/>
                <a:sym typeface="+mn-ea"/>
              </a:rPr>
              <a:t>部署图也称配置图，描述系统中硬件和软甲的物理配置情况和系统体系结构【</a:t>
            </a:r>
            <a:r>
              <a:rPr kumimoji="1" lang="en-US" altLang="zh-CN" sz="2000" b="1" dirty="0">
                <a:solidFill>
                  <a:schemeClr val="bg1"/>
                </a:solidFill>
                <a:latin typeface="微软雅黑" panose="020B0503020204020204" pitchFamily="34" charset="-122"/>
                <a:ea typeface="微软雅黑" panose="020B0503020204020204" pitchFamily="34" charset="-122"/>
                <a:sym typeface="+mn-ea"/>
              </a:rPr>
              <a:t>1</a:t>
            </a:r>
            <a:r>
              <a:rPr kumimoji="1" lang="zh-CN" altLang="en-US" sz="2000" b="1" dirty="0">
                <a:solidFill>
                  <a:schemeClr val="bg1"/>
                </a:solidFill>
                <a:latin typeface="微软雅黑" panose="020B0503020204020204" pitchFamily="34" charset="-122"/>
                <a:ea typeface="微软雅黑" panose="020B0503020204020204" pitchFamily="34" charset="-122"/>
                <a:sym typeface="+mn-ea"/>
              </a:rPr>
              <a:t>】</a:t>
            </a:r>
            <a:endParaRPr kumimoji="1" lang="en-US" altLang="zh-CN" sz="2000" b="1" dirty="0">
              <a:solidFill>
                <a:schemeClr val="bg1"/>
              </a:solidFill>
              <a:latin typeface="微软雅黑" panose="020B0503020204020204" pitchFamily="34" charset="-122"/>
              <a:ea typeface="微软雅黑" panose="020B0503020204020204" pitchFamily="34" charset="-122"/>
              <a:sym typeface="+mn-ea"/>
            </a:endParaRPr>
          </a:p>
        </p:txBody>
      </p:sp>
      <p:sp>
        <p:nvSpPr>
          <p:cNvPr id="7265" name="文本框 100"/>
          <p:cNvSpPr txBox="1"/>
          <p:nvPr/>
        </p:nvSpPr>
        <p:spPr>
          <a:xfrm>
            <a:off x="3290888" y="4254500"/>
            <a:ext cx="1273175"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1800" b="1" dirty="0">
                <a:solidFill>
                  <a:schemeClr val="bg1"/>
                </a:solidFill>
                <a:latin typeface="微软雅黑" panose="020B0503020204020204" pitchFamily="34" charset="-122"/>
                <a:ea typeface="微软雅黑" panose="020B0503020204020204" pitchFamily="34" charset="-122"/>
              </a:rPr>
              <a:t>定义</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7266" name="矩形 101"/>
          <p:cNvSpPr/>
          <p:nvPr/>
        </p:nvSpPr>
        <p:spPr>
          <a:xfrm>
            <a:off x="7089775" y="2190750"/>
            <a:ext cx="3964940" cy="101473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kumimoji="1" lang="zh-CN" altLang="en-US" sz="2000" b="1" dirty="0">
                <a:solidFill>
                  <a:schemeClr val="bg1"/>
                </a:solidFill>
                <a:latin typeface="微软雅黑" panose="020B0503020204020204" pitchFamily="34" charset="-122"/>
                <a:ea typeface="微软雅黑" panose="020B0503020204020204" pitchFamily="34" charset="-122"/>
                <a:sym typeface="+mn-ea"/>
              </a:rPr>
              <a:t>用于静态建模，是表示运行时过程结点结构、组件实例及其对象结构的图【</a:t>
            </a:r>
            <a:r>
              <a:rPr kumimoji="1" lang="en-US" altLang="zh-CN" sz="2000" b="1" dirty="0">
                <a:solidFill>
                  <a:schemeClr val="bg1"/>
                </a:solidFill>
                <a:latin typeface="微软雅黑" panose="020B0503020204020204" pitchFamily="34" charset="-122"/>
                <a:ea typeface="微软雅黑" panose="020B0503020204020204" pitchFamily="34" charset="-122"/>
                <a:sym typeface="+mn-ea"/>
              </a:rPr>
              <a:t>1</a:t>
            </a:r>
            <a:r>
              <a:rPr kumimoji="1" lang="zh-CN" altLang="en-US" sz="2000" b="1" dirty="0">
                <a:solidFill>
                  <a:schemeClr val="bg1"/>
                </a:solidFill>
                <a:latin typeface="微软雅黑" panose="020B0503020204020204" pitchFamily="34" charset="-122"/>
                <a:ea typeface="微软雅黑" panose="020B0503020204020204" pitchFamily="34" charset="-122"/>
                <a:sym typeface="+mn-ea"/>
              </a:rPr>
              <a:t>】</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267" name="文本框 102"/>
          <p:cNvSpPr txBox="1"/>
          <p:nvPr/>
        </p:nvSpPr>
        <p:spPr>
          <a:xfrm>
            <a:off x="7424738" y="3273425"/>
            <a:ext cx="1273175"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1800" b="1" dirty="0">
                <a:solidFill>
                  <a:schemeClr val="bg1"/>
                </a:solidFill>
                <a:latin typeface="微软雅黑" panose="020B0503020204020204" pitchFamily="34" charset="-122"/>
                <a:ea typeface="微软雅黑" panose="020B0503020204020204" pitchFamily="34" charset="-122"/>
              </a:rPr>
              <a:t>作用</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000000"/>
                                          </p:val>
                                        </p:tav>
                                        <p:tav tm="100000">
                                          <p:val>
                                            <p:strVal val="#ppt_w"/>
                                          </p:val>
                                        </p:tav>
                                      </p:tavLst>
                                    </p:anim>
                                    <p:anim calcmode="lin" valueType="num">
                                      <p:cBhvr>
                                        <p:cTn id="12" dur="1000" fill="hold"/>
                                        <p:tgtEl>
                                          <p:spTgt spid="7170"/>
                                        </p:tgtEl>
                                        <p:attrNameLst>
                                          <p:attrName>ppt_h</p:attrName>
                                        </p:attrNameLst>
                                      </p:cBhvr>
                                      <p:tavLst>
                                        <p:tav tm="0">
                                          <p:val>
                                            <p:fltVal val="0.00000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16" presetClass="entr" presetSubtype="37" fill="hold" nodeType="afterEffect">
                                  <p:stCondLst>
                                    <p:cond delay="0"/>
                                  </p:stCondLst>
                                  <p:childTnLst>
                                    <p:set>
                                      <p:cBhvr>
                                        <p:cTn id="26" dur="1" fill="hold">
                                          <p:stCondLst>
                                            <p:cond delay="0"/>
                                          </p:stCondLst>
                                        </p:cTn>
                                        <p:tgtEl>
                                          <p:spTgt spid="7175"/>
                                        </p:tgtEl>
                                        <p:attrNameLst>
                                          <p:attrName>style.visibility</p:attrName>
                                        </p:attrNameLst>
                                      </p:cBhvr>
                                      <p:to>
                                        <p:strVal val="visible"/>
                                      </p:to>
                                    </p:set>
                                    <p:animEffect transition="in" filter="barn(outVertical)">
                                      <p:cBhvr>
                                        <p:cTn id="27" dur="1000"/>
                                        <p:tgtEl>
                                          <p:spTgt spid="7175"/>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7265"/>
                                        </p:tgtEl>
                                        <p:attrNameLst>
                                          <p:attrName>style.visibility</p:attrName>
                                        </p:attrNameLst>
                                      </p:cBhvr>
                                      <p:to>
                                        <p:strVal val="visible"/>
                                      </p:to>
                                    </p:set>
                                    <p:animEffect transition="in" filter="wipe(right)">
                                      <p:cBhvr>
                                        <p:cTn id="31" dur="500"/>
                                        <p:tgtEl>
                                          <p:spTgt spid="7265"/>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7267"/>
                                        </p:tgtEl>
                                        <p:attrNameLst>
                                          <p:attrName>style.visibility</p:attrName>
                                        </p:attrNameLst>
                                      </p:cBhvr>
                                      <p:to>
                                        <p:strVal val="visible"/>
                                      </p:to>
                                    </p:set>
                                    <p:animEffect transition="in" filter="wipe(right)">
                                      <p:cBhvr>
                                        <p:cTn id="34" dur="500"/>
                                        <p:tgtEl>
                                          <p:spTgt spid="7267"/>
                                        </p:tgtEl>
                                      </p:cBhvr>
                                    </p:animEffect>
                                  </p:childTnLst>
                                </p:cTn>
                              </p:par>
                            </p:childTnLst>
                          </p:cTn>
                        </p:par>
                        <p:par>
                          <p:cTn id="35" fill="hold">
                            <p:stCondLst>
                              <p:cond delay="3000"/>
                            </p:stCondLst>
                            <p:childTnLst>
                              <p:par>
                                <p:cTn id="36" presetID="22" presetClass="entr" presetSubtype="2" fill="hold" grpId="0" nodeType="afterEffect">
                                  <p:stCondLst>
                                    <p:cond delay="0"/>
                                  </p:stCondLst>
                                  <p:childTnLst>
                                    <p:set>
                                      <p:cBhvr>
                                        <p:cTn id="37" dur="1" fill="hold">
                                          <p:stCondLst>
                                            <p:cond delay="0"/>
                                          </p:stCondLst>
                                        </p:cTn>
                                        <p:tgtEl>
                                          <p:spTgt spid="7264"/>
                                        </p:tgtEl>
                                        <p:attrNameLst>
                                          <p:attrName>style.visibility</p:attrName>
                                        </p:attrNameLst>
                                      </p:cBhvr>
                                      <p:to>
                                        <p:strVal val="visible"/>
                                      </p:to>
                                    </p:set>
                                    <p:animEffect transition="in" filter="wipe(right)">
                                      <p:cBhvr>
                                        <p:cTn id="38" dur="500"/>
                                        <p:tgtEl>
                                          <p:spTgt spid="7264"/>
                                        </p:tgtEl>
                                      </p:cBhvr>
                                    </p:animEffect>
                                  </p:childTnLst>
                                </p:cTn>
                              </p:par>
                              <p:par>
                                <p:cTn id="39" presetID="22" presetClass="entr" presetSubtype="2" fill="hold" grpId="0" nodeType="withEffect">
                                  <p:stCondLst>
                                    <p:cond delay="0"/>
                                  </p:stCondLst>
                                  <p:childTnLst>
                                    <p:set>
                                      <p:cBhvr>
                                        <p:cTn id="40" dur="1" fill="hold">
                                          <p:stCondLst>
                                            <p:cond delay="0"/>
                                          </p:stCondLst>
                                        </p:cTn>
                                        <p:tgtEl>
                                          <p:spTgt spid="7266"/>
                                        </p:tgtEl>
                                        <p:attrNameLst>
                                          <p:attrName>style.visibility</p:attrName>
                                        </p:attrNameLst>
                                      </p:cBhvr>
                                      <p:to>
                                        <p:strVal val="visible"/>
                                      </p:to>
                                    </p:set>
                                    <p:animEffect transition="in" filter="wipe(right)">
                                      <p:cBhvr>
                                        <p:cTn id="41" dur="500"/>
                                        <p:tgtEl>
                                          <p:spTgt spid="7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P spid="7264" grpId="0"/>
      <p:bldP spid="7265" grpId="0"/>
      <p:bldP spid="7266" grpId="0"/>
      <p:bldP spid="726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部署图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4345"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3" name="文本框 8"/>
          <p:cNvSpPr txBox="1"/>
          <p:nvPr/>
        </p:nvSpPr>
        <p:spPr>
          <a:xfrm>
            <a:off x="1305243" y="1661795"/>
            <a:ext cx="2719387"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kumimoji="1" lang="zh-CN" altLang="en-US" b="1" dirty="0">
                <a:solidFill>
                  <a:schemeClr val="bg1"/>
                </a:solidFill>
                <a:latin typeface="微软雅黑" panose="020B0503020204020204" pitchFamily="34" charset="-122"/>
                <a:ea typeface="微软雅黑" panose="020B0503020204020204" pitchFamily="34" charset="-122"/>
                <a:sym typeface="+mn-ea"/>
              </a:rPr>
              <a:t>部署图的示例</a:t>
            </a:r>
            <a:r>
              <a:rPr kumimoji="1" lang="zh-CN" altLang="en-US" sz="2000" b="1" dirty="0">
                <a:solidFill>
                  <a:schemeClr val="bg1"/>
                </a:solidFill>
                <a:latin typeface="楷体_GB2312" charset="-122"/>
                <a:ea typeface="楷体_GB2312" charset="-122"/>
                <a:sym typeface="+mn-ea"/>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18" name="图片 17" descr="QQ截图20171112175112"/>
          <p:cNvPicPr>
            <a:picLocks noChangeAspect="1"/>
          </p:cNvPicPr>
          <p:nvPr/>
        </p:nvPicPr>
        <p:blipFill>
          <a:blip r:embed="rId1"/>
          <a:stretch>
            <a:fillRect/>
          </a:stretch>
        </p:blipFill>
        <p:spPr>
          <a:xfrm>
            <a:off x="3594100" y="2506980"/>
            <a:ext cx="7065645" cy="3625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000000"/>
                                          </p:val>
                                        </p:tav>
                                        <p:tav tm="100000">
                                          <p:val>
                                            <p:strVal val="#ppt_w"/>
                                          </p:val>
                                        </p:tav>
                                      </p:tavLst>
                                    </p:anim>
                                    <p:anim calcmode="lin" valueType="num">
                                      <p:cBhvr>
                                        <p:cTn id="12" dur="1000" fill="hold"/>
                                        <p:tgtEl>
                                          <p:spTgt spid="16386"/>
                                        </p:tgtEl>
                                        <p:attrNameLst>
                                          <p:attrName>ppt_h</p:attrName>
                                        </p:attrNameLst>
                                      </p:cBhvr>
                                      <p:tavLst>
                                        <p:tav tm="0">
                                          <p:val>
                                            <p:fltVal val="0.00000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16" presetClass="entr" presetSubtype="42" fill="hold" grpId="0" nodeType="afterEffect">
                                  <p:stCondLst>
                                    <p:cond delay="0"/>
                                  </p:stCondLst>
                                  <p:childTnLst>
                                    <p:set>
                                      <p:cBhvr>
                                        <p:cTn id="26" dur="1" fill="hold">
                                          <p:stCondLst>
                                            <p:cond delay="0"/>
                                          </p:stCondLst>
                                        </p:cTn>
                                        <p:tgtEl>
                                          <p:spTgt spid="16393"/>
                                        </p:tgtEl>
                                        <p:attrNameLst>
                                          <p:attrName>style.visibility</p:attrName>
                                        </p:attrNameLst>
                                      </p:cBhvr>
                                      <p:to>
                                        <p:strVal val="visible"/>
                                      </p:to>
                                    </p:set>
                                    <p:animEffect transition="in" filter="barn(outHorizontal)">
                                      <p:cBhvr>
                                        <p:cTn id="27"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部署图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4345"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3" name="文本框 8"/>
          <p:cNvSpPr txBox="1"/>
          <p:nvPr/>
        </p:nvSpPr>
        <p:spPr>
          <a:xfrm>
            <a:off x="1305243" y="1661795"/>
            <a:ext cx="2719387"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kumimoji="1" lang="zh-CN" altLang="en-US" b="1" dirty="0">
                <a:solidFill>
                  <a:schemeClr val="bg1"/>
                </a:solidFill>
                <a:latin typeface="微软雅黑" panose="020B0503020204020204" pitchFamily="34" charset="-122"/>
                <a:ea typeface="微软雅黑" panose="020B0503020204020204" pitchFamily="34" charset="-122"/>
                <a:sym typeface="+mn-ea"/>
              </a:rPr>
              <a:t>基本元素组成</a:t>
            </a:r>
            <a:r>
              <a:rPr kumimoji="1" lang="zh-CN" altLang="en-US" sz="2000" b="1" dirty="0">
                <a:solidFill>
                  <a:schemeClr val="bg1"/>
                </a:solidFill>
                <a:latin typeface="楷体_GB2312" charset="-122"/>
                <a:ea typeface="楷体_GB2312" charset="-122"/>
                <a:sym typeface="+mn-ea"/>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162" name="表格 161"/>
          <p:cNvGraphicFramePr/>
          <p:nvPr/>
        </p:nvGraphicFramePr>
        <p:xfrm>
          <a:off x="3094990" y="2450465"/>
          <a:ext cx="7245350" cy="3163570"/>
        </p:xfrm>
        <a:graphic>
          <a:graphicData uri="http://schemas.openxmlformats.org/drawingml/2006/table">
            <a:tbl>
              <a:tblPr firstRow="1" bandRow="1">
                <a:effectLst/>
                <a:tableStyleId>{5C22544A-7EE6-4342-B048-85BDC9FD1C3A}</a:tableStyleId>
              </a:tblPr>
              <a:tblGrid>
                <a:gridCol w="3622675"/>
                <a:gridCol w="3622675"/>
              </a:tblGrid>
              <a:tr h="506730">
                <a:tc>
                  <a:txBody>
                    <a:bodyPr/>
                    <a:p>
                      <a:pPr algn="ctr">
                        <a:buNone/>
                      </a:pPr>
                      <a:r>
                        <a:rPr lang="zh-CN" altLang="en-US" sz="1800"/>
                        <a:t>元素</a:t>
                      </a:r>
                      <a:endParaRPr lang="zh-CN" altLang="en-US" sz="1800"/>
                    </a:p>
                  </a:txBody>
                  <a:tcPr>
                    <a:noFill/>
                  </a:tcPr>
                </a:tc>
                <a:tc>
                  <a:txBody>
                    <a:bodyPr/>
                    <a:p>
                      <a:pPr algn="ctr">
                        <a:buNone/>
                      </a:pPr>
                      <a:r>
                        <a:rPr lang="zh-CN" altLang="en-US" sz="1800"/>
                        <a:t>说明</a:t>
                      </a:r>
                      <a:endParaRPr lang="zh-CN" altLang="en-US" sz="1800"/>
                    </a:p>
                  </a:txBody>
                  <a:tcPr>
                    <a:noFill/>
                  </a:tcPr>
                </a:tc>
              </a:tr>
              <a:tr h="961390">
                <a:tc>
                  <a:txBody>
                    <a:bodyPr/>
                    <a:p>
                      <a:pPr algn="ctr"/>
                      <a:r>
                        <a:rPr lang="zh-CN" altLang="en-US" sz="1400" b="1" dirty="0">
                          <a:solidFill>
                            <a:schemeClr val="bg1"/>
                          </a:solidFill>
                          <a:sym typeface="+mn-ea"/>
                        </a:rPr>
                        <a:t>结点</a:t>
                      </a:r>
                      <a:endParaRPr lang="zh-CN" altLang="en-US" sz="1400" b="1" dirty="0">
                        <a:solidFill>
                          <a:schemeClr val="bg1"/>
                        </a:solidFill>
                        <a:sym typeface="+mn-ea"/>
                      </a:endParaRPr>
                    </a:p>
                  </a:txBody>
                  <a:tcPr>
                    <a:noFill/>
                  </a:tcPr>
                </a:tc>
                <a:tc>
                  <a:txBody>
                    <a:bodyPr/>
                    <a:p>
                      <a:pPr>
                        <a:buNone/>
                      </a:pPr>
                      <a:r>
                        <a:rPr lang="zh-CN" altLang="en-US" sz="1350" b="1" dirty="0">
                          <a:solidFill>
                            <a:schemeClr val="bg1"/>
                          </a:solidFill>
                          <a:sym typeface="+mn-ea"/>
                        </a:rPr>
                        <a:t>结点一般用于执行处理或计算的资源建模，它被划分为两种类型：处理器和设备</a:t>
                      </a:r>
                      <a:endParaRPr lang="zh-CN" altLang="en-US" sz="1350" b="1" dirty="0">
                        <a:solidFill>
                          <a:schemeClr val="bg1"/>
                        </a:solidFill>
                        <a:sym typeface="+mn-ea"/>
                      </a:endParaRPr>
                    </a:p>
                  </a:txBody>
                  <a:tcPr>
                    <a:noFill/>
                  </a:tcPr>
                </a:tc>
              </a:tr>
              <a:tr h="992505">
                <a:tc>
                  <a:txBody>
                    <a:bodyPr/>
                    <a:p>
                      <a:pPr algn="ctr"/>
                      <a:r>
                        <a:rPr lang="zh-CN" altLang="en-US" sz="1400" b="1" dirty="0">
                          <a:solidFill>
                            <a:schemeClr val="bg1"/>
                          </a:solidFill>
                          <a:sym typeface="+mn-ea"/>
                        </a:rPr>
                        <a:t>组件</a:t>
                      </a:r>
                      <a:endParaRPr lang="zh-CN" altLang="en-US" sz="1400" b="1" dirty="0">
                        <a:solidFill>
                          <a:schemeClr val="bg1"/>
                        </a:solidFill>
                        <a:sym typeface="+mn-ea"/>
                      </a:endParaRPr>
                    </a:p>
                  </a:txBody>
                  <a:tcPr>
                    <a:noFill/>
                  </a:tcPr>
                </a:tc>
                <a:tc>
                  <a:txBody>
                    <a:bodyPr/>
                    <a:p>
                      <a:pPr>
                        <a:buNone/>
                      </a:pPr>
                      <a:r>
                        <a:rPr lang="zh-CN" altLang="en-US" sz="1400" b="1" dirty="0">
                          <a:solidFill>
                            <a:schemeClr val="bg1"/>
                          </a:solidFill>
                          <a:sym typeface="+mn-ea"/>
                        </a:rPr>
                        <a:t>组件是系统可以替换的物理部件，组件是参与系统执行的事物，组件表示逻辑元素的物理模块</a:t>
                      </a:r>
                      <a:endParaRPr lang="zh-CN" altLang="en-US" sz="1400" b="1" dirty="0">
                        <a:solidFill>
                          <a:schemeClr val="bg1"/>
                        </a:solidFill>
                        <a:sym typeface="+mn-ea"/>
                      </a:endParaRPr>
                    </a:p>
                  </a:txBody>
                  <a:tcPr>
                    <a:noFill/>
                  </a:tcPr>
                </a:tc>
              </a:tr>
              <a:tr h="702945">
                <a:tc>
                  <a:txBody>
                    <a:bodyPr/>
                    <a:p>
                      <a:pPr algn="ctr"/>
                      <a:r>
                        <a:rPr lang="zh-CN" altLang="en-US" sz="1400" b="1" dirty="0">
                          <a:solidFill>
                            <a:schemeClr val="bg1"/>
                          </a:solidFill>
                          <a:sym typeface="+mn-ea"/>
                        </a:rPr>
                        <a:t>关系</a:t>
                      </a:r>
                      <a:endParaRPr lang="zh-CN" altLang="en-US" sz="1400" b="1" dirty="0">
                        <a:solidFill>
                          <a:schemeClr val="bg1"/>
                        </a:solidFill>
                        <a:sym typeface="+mn-ea"/>
                      </a:endParaRPr>
                    </a:p>
                  </a:txBody>
                  <a:tcPr>
                    <a:noFill/>
                  </a:tcPr>
                </a:tc>
                <a:tc>
                  <a:txBody>
                    <a:bodyPr/>
                    <a:p>
                      <a:pPr>
                        <a:buNone/>
                      </a:pPr>
                      <a:r>
                        <a:rPr lang="zh-CN" altLang="en-US" sz="1400" b="1" dirty="0">
                          <a:solidFill>
                            <a:schemeClr val="bg1"/>
                          </a:solidFill>
                          <a:sym typeface="+mn-ea"/>
                        </a:rPr>
                        <a:t>包括依赖、泛化、关联及实现关系</a:t>
                      </a:r>
                      <a:endParaRPr lang="zh-CN" altLang="en-US" sz="1400" dirty="0">
                        <a:solidFill>
                          <a:schemeClr val="bg1"/>
                        </a:solidFill>
                        <a:sym typeface="+mn-ea"/>
                      </a:endParaRPr>
                    </a:p>
                    <a:p>
                      <a:pPr>
                        <a:buNone/>
                      </a:pPr>
                      <a:endParaRPr lang="zh-CN" altLang="en-US" sz="1400" dirty="0">
                        <a:solidFill>
                          <a:schemeClr val="bg1"/>
                        </a:solidFill>
                        <a:sym typeface="+mn-ea"/>
                      </a:endParaRPr>
                    </a:p>
                  </a:txBody>
                  <a:tcP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000000"/>
                                          </p:val>
                                        </p:tav>
                                        <p:tav tm="100000">
                                          <p:val>
                                            <p:strVal val="#ppt_w"/>
                                          </p:val>
                                        </p:tav>
                                      </p:tavLst>
                                    </p:anim>
                                    <p:anim calcmode="lin" valueType="num">
                                      <p:cBhvr>
                                        <p:cTn id="12" dur="1000" fill="hold"/>
                                        <p:tgtEl>
                                          <p:spTgt spid="16386"/>
                                        </p:tgtEl>
                                        <p:attrNameLst>
                                          <p:attrName>ppt_h</p:attrName>
                                        </p:attrNameLst>
                                      </p:cBhvr>
                                      <p:tavLst>
                                        <p:tav tm="0">
                                          <p:val>
                                            <p:fltVal val="0.00000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16" presetClass="entr" presetSubtype="42" fill="hold" grpId="0" nodeType="afterEffect">
                                  <p:stCondLst>
                                    <p:cond delay="0"/>
                                  </p:stCondLst>
                                  <p:childTnLst>
                                    <p:set>
                                      <p:cBhvr>
                                        <p:cTn id="26" dur="1" fill="hold">
                                          <p:stCondLst>
                                            <p:cond delay="0"/>
                                          </p:stCondLst>
                                        </p:cTn>
                                        <p:tgtEl>
                                          <p:spTgt spid="16393"/>
                                        </p:tgtEl>
                                        <p:attrNameLst>
                                          <p:attrName>style.visibility</p:attrName>
                                        </p:attrNameLst>
                                      </p:cBhvr>
                                      <p:to>
                                        <p:strVal val="visible"/>
                                      </p:to>
                                    </p:set>
                                    <p:animEffect transition="in" filter="barn(outHorizontal)">
                                      <p:cBhvr>
                                        <p:cTn id="27"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部署图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4345"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3" name="文本框 8"/>
          <p:cNvSpPr txBox="1"/>
          <p:nvPr/>
        </p:nvSpPr>
        <p:spPr>
          <a:xfrm>
            <a:off x="1305243" y="1397635"/>
            <a:ext cx="2719387"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kumimoji="1" lang="zh-CN" altLang="en-US" b="1" dirty="0">
                <a:solidFill>
                  <a:schemeClr val="bg1"/>
                </a:solidFill>
                <a:latin typeface="微软雅黑" panose="020B0503020204020204" pitchFamily="34" charset="-122"/>
                <a:ea typeface="微软雅黑" panose="020B0503020204020204" pitchFamily="34" charset="-122"/>
                <a:sym typeface="+mn-ea"/>
              </a:rPr>
              <a:t>部署图创建步骤</a:t>
            </a:r>
            <a:r>
              <a:rPr kumimoji="1" lang="zh-CN" altLang="en-US" sz="2000" b="1" dirty="0">
                <a:solidFill>
                  <a:schemeClr val="bg1"/>
                </a:solidFill>
                <a:latin typeface="楷体_GB2312" charset="-122"/>
                <a:ea typeface="楷体_GB2312" charset="-122"/>
                <a:sym typeface="+mn-ea"/>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3868865" y="2184003"/>
            <a:ext cx="6068951" cy="3968986"/>
            <a:chOff x="4107" y="3350"/>
            <a:chExt cx="6815" cy="4568"/>
          </a:xfrm>
        </p:grpSpPr>
        <p:sp>
          <p:nvSpPr>
            <p:cNvPr id="2" name="矩形 1"/>
            <p:cNvSpPr/>
            <p:nvPr/>
          </p:nvSpPr>
          <p:spPr>
            <a:xfrm>
              <a:off x="4524" y="3350"/>
              <a:ext cx="5405" cy="46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对系统中的结点建模</a:t>
              </a:r>
              <a:endParaRPr lang="zh-CN" altLang="en-US" dirty="0"/>
            </a:p>
          </p:txBody>
        </p:sp>
        <p:sp>
          <p:nvSpPr>
            <p:cNvPr id="3" name="矩形 2"/>
            <p:cNvSpPr/>
            <p:nvPr/>
          </p:nvSpPr>
          <p:spPr>
            <a:xfrm>
              <a:off x="4241" y="4404"/>
              <a:ext cx="5917" cy="46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对结点间的关系建模</a:t>
              </a:r>
              <a:endParaRPr lang="zh-CN" altLang="en-US" dirty="0"/>
            </a:p>
          </p:txBody>
        </p:sp>
        <p:sp>
          <p:nvSpPr>
            <p:cNvPr id="4" name="文本框 71"/>
            <p:cNvSpPr txBox="1">
              <a:spLocks noChangeArrowheads="1"/>
            </p:cNvSpPr>
            <p:nvPr/>
          </p:nvSpPr>
          <p:spPr bwMode="auto">
            <a:xfrm>
              <a:off x="5419" y="6488"/>
              <a:ext cx="3561" cy="424"/>
            </a:xfrm>
            <a:prstGeom prst="rect">
              <a:avLst/>
            </a:prstGeom>
            <a:solidFill>
              <a:schemeClr val="accent1">
                <a:lumMod val="75000"/>
              </a:schemeClr>
            </a:solid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chemeClr val="lt1"/>
                  </a:solidFill>
                  <a:latin typeface="+mn-lt"/>
                  <a:ea typeface="+mn-ea"/>
                </a:rPr>
                <a:t>对组件间的关系建模</a:t>
              </a:r>
              <a:endParaRPr lang="zh-CN" altLang="en-US" dirty="0">
                <a:solidFill>
                  <a:schemeClr val="lt1"/>
                </a:solidFill>
                <a:latin typeface="+mn-lt"/>
                <a:ea typeface="+mn-ea"/>
              </a:endParaRPr>
            </a:p>
          </p:txBody>
        </p:sp>
        <p:sp>
          <p:nvSpPr>
            <p:cNvPr id="64" name="矩形 63"/>
            <p:cNvSpPr/>
            <p:nvPr/>
          </p:nvSpPr>
          <p:spPr>
            <a:xfrm>
              <a:off x="4107" y="5446"/>
              <a:ext cx="6815" cy="468"/>
            </a:xfrm>
            <a:prstGeom prst="rect">
              <a:avLst/>
            </a:prstGeom>
            <a:solidFill>
              <a:srgbClr val="56781E"/>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对结点中的组件建模，这些组件来自构建图</a:t>
              </a:r>
              <a:endParaRPr lang="zh-CN" altLang="en-US" dirty="0"/>
            </a:p>
          </p:txBody>
        </p:sp>
        <p:sp>
          <p:nvSpPr>
            <p:cNvPr id="5" name="虚尾箭头 8"/>
            <p:cNvSpPr/>
            <p:nvPr/>
          </p:nvSpPr>
          <p:spPr>
            <a:xfrm rot="5400000">
              <a:off x="6899" y="3868"/>
              <a:ext cx="622" cy="405"/>
            </a:xfrm>
            <a:prstGeom prst="stripedRightArrow">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chemeClr val="accent2"/>
                </a:solidFill>
                <a:latin typeface="微软雅黑" panose="020B0503020204020204" pitchFamily="34" charset="-122"/>
                <a:ea typeface="微软雅黑" panose="020B0503020204020204" pitchFamily="34" charset="-122"/>
              </a:endParaRPr>
            </a:p>
          </p:txBody>
        </p:sp>
        <p:sp>
          <p:nvSpPr>
            <p:cNvPr id="6" name="虚尾箭头 8"/>
            <p:cNvSpPr/>
            <p:nvPr/>
          </p:nvSpPr>
          <p:spPr>
            <a:xfrm rot="5400000">
              <a:off x="6915" y="4967"/>
              <a:ext cx="622" cy="405"/>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chemeClr val="accent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904" y="7494"/>
              <a:ext cx="4489" cy="424"/>
            </a:xfrm>
            <a:prstGeom prst="rect">
              <a:avLst/>
            </a:prstGeom>
            <a:solidFill>
              <a:srgbClr val="7030A0"/>
            </a:solidFill>
          </p:spPr>
          <p:txBody>
            <a:bodyPr wrap="square" rtlCol="0">
              <a:spAutoFit/>
            </a:bodyPr>
            <a:lstStyle/>
            <a:p>
              <a:pPr algn="ctr"/>
              <a:r>
                <a:rPr lang="zh-CN" altLang="en-US" dirty="0">
                  <a:solidFill>
                    <a:schemeClr val="bg1"/>
                  </a:solidFill>
                </a:rPr>
                <a:t>对建模的结果进行精化和细化</a:t>
              </a:r>
              <a:endParaRPr lang="zh-CN" altLang="en-US" dirty="0">
                <a:solidFill>
                  <a:schemeClr val="bg1"/>
                </a:solidFill>
              </a:endParaRPr>
            </a:p>
          </p:txBody>
        </p:sp>
        <p:sp>
          <p:nvSpPr>
            <p:cNvPr id="8" name="虚尾箭头 8"/>
            <p:cNvSpPr/>
            <p:nvPr/>
          </p:nvSpPr>
          <p:spPr>
            <a:xfrm rot="5400000">
              <a:off x="6915" y="6043"/>
              <a:ext cx="622" cy="405"/>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chemeClr val="accent2"/>
                </a:solidFill>
                <a:latin typeface="微软雅黑" panose="020B0503020204020204" pitchFamily="34" charset="-122"/>
                <a:ea typeface="微软雅黑" panose="020B0503020204020204" pitchFamily="34" charset="-122"/>
              </a:endParaRPr>
            </a:p>
          </p:txBody>
        </p:sp>
        <p:sp>
          <p:nvSpPr>
            <p:cNvPr id="9" name="虚尾箭头 8"/>
            <p:cNvSpPr/>
            <p:nvPr/>
          </p:nvSpPr>
          <p:spPr>
            <a:xfrm rot="5400000">
              <a:off x="6889" y="7078"/>
              <a:ext cx="622" cy="405"/>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chemeClr val="accent2"/>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000000"/>
                                          </p:val>
                                        </p:tav>
                                        <p:tav tm="100000">
                                          <p:val>
                                            <p:strVal val="#ppt_w"/>
                                          </p:val>
                                        </p:tav>
                                      </p:tavLst>
                                    </p:anim>
                                    <p:anim calcmode="lin" valueType="num">
                                      <p:cBhvr>
                                        <p:cTn id="12" dur="1000" fill="hold"/>
                                        <p:tgtEl>
                                          <p:spTgt spid="16386"/>
                                        </p:tgtEl>
                                        <p:attrNameLst>
                                          <p:attrName>ppt_h</p:attrName>
                                        </p:attrNameLst>
                                      </p:cBhvr>
                                      <p:tavLst>
                                        <p:tav tm="0">
                                          <p:val>
                                            <p:fltVal val="0.00000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16" presetClass="entr" presetSubtype="42" fill="hold" grpId="0" nodeType="afterEffect">
                                  <p:stCondLst>
                                    <p:cond delay="0"/>
                                  </p:stCondLst>
                                  <p:childTnLst>
                                    <p:set>
                                      <p:cBhvr>
                                        <p:cTn id="26" dur="1" fill="hold">
                                          <p:stCondLst>
                                            <p:cond delay="0"/>
                                          </p:stCondLst>
                                        </p:cTn>
                                        <p:tgtEl>
                                          <p:spTgt spid="16393"/>
                                        </p:tgtEl>
                                        <p:attrNameLst>
                                          <p:attrName>style.visibility</p:attrName>
                                        </p:attrNameLst>
                                      </p:cBhvr>
                                      <p:to>
                                        <p:strVal val="visible"/>
                                      </p:to>
                                    </p:set>
                                    <p:animEffect transition="in" filter="barn(outHorizontal)">
                                      <p:cBhvr>
                                        <p:cTn id="27"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部署图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4345"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3" name="文本框 8"/>
          <p:cNvSpPr txBox="1"/>
          <p:nvPr/>
        </p:nvSpPr>
        <p:spPr>
          <a:xfrm>
            <a:off x="1305243" y="1397635"/>
            <a:ext cx="2719387"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kumimoji="1" lang="zh-CN" altLang="en-US" b="1" dirty="0">
                <a:solidFill>
                  <a:schemeClr val="bg1"/>
                </a:solidFill>
                <a:latin typeface="微软雅黑" panose="020B0503020204020204" pitchFamily="34" charset="-122"/>
                <a:ea typeface="微软雅黑" panose="020B0503020204020204" pitchFamily="34" charset="-122"/>
                <a:sym typeface="+mn-ea"/>
              </a:rPr>
              <a:t>部署图创建示例</a:t>
            </a:r>
            <a:r>
              <a:rPr kumimoji="1" lang="zh-CN" altLang="en-US" sz="2000" b="1" dirty="0">
                <a:solidFill>
                  <a:schemeClr val="bg1"/>
                </a:solidFill>
                <a:latin typeface="楷体_GB2312" charset="-122"/>
                <a:ea typeface="楷体_GB2312" charset="-122"/>
                <a:sym typeface="+mn-ea"/>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2333625" y="2755900"/>
            <a:ext cx="7909560" cy="2781935"/>
            <a:chOff x="4168" y="3693"/>
            <a:chExt cx="7741" cy="2424"/>
          </a:xfrm>
        </p:grpSpPr>
        <p:pic>
          <p:nvPicPr>
            <p:cNvPr id="20" name="图片 19" descr="QQ截图20171112175257"/>
            <p:cNvPicPr>
              <a:picLocks noChangeAspect="1"/>
            </p:cNvPicPr>
            <p:nvPr/>
          </p:nvPicPr>
          <p:blipFill>
            <a:blip r:embed="rId1"/>
            <a:stretch>
              <a:fillRect/>
            </a:stretch>
          </p:blipFill>
          <p:spPr>
            <a:xfrm>
              <a:off x="8837" y="3693"/>
              <a:ext cx="3072" cy="2424"/>
            </a:xfrm>
            <a:prstGeom prst="rect">
              <a:avLst/>
            </a:prstGeom>
          </p:spPr>
        </p:pic>
        <p:pic>
          <p:nvPicPr>
            <p:cNvPr id="22" name="图片 21" descr="QQ截图20171112175245"/>
            <p:cNvPicPr>
              <a:picLocks noChangeAspect="1"/>
            </p:cNvPicPr>
            <p:nvPr/>
          </p:nvPicPr>
          <p:blipFill>
            <a:blip r:embed="rId2"/>
            <a:stretch>
              <a:fillRect/>
            </a:stretch>
          </p:blipFill>
          <p:spPr>
            <a:xfrm>
              <a:off x="4168" y="3795"/>
              <a:ext cx="2760" cy="222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000000"/>
                                          </p:val>
                                        </p:tav>
                                        <p:tav tm="100000">
                                          <p:val>
                                            <p:strVal val="#ppt_w"/>
                                          </p:val>
                                        </p:tav>
                                      </p:tavLst>
                                    </p:anim>
                                    <p:anim calcmode="lin" valueType="num">
                                      <p:cBhvr>
                                        <p:cTn id="12" dur="1000" fill="hold"/>
                                        <p:tgtEl>
                                          <p:spTgt spid="16386"/>
                                        </p:tgtEl>
                                        <p:attrNameLst>
                                          <p:attrName>ppt_h</p:attrName>
                                        </p:attrNameLst>
                                      </p:cBhvr>
                                      <p:tavLst>
                                        <p:tav tm="0">
                                          <p:val>
                                            <p:fltVal val="0.00000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16" presetClass="entr" presetSubtype="42" fill="hold" grpId="0" nodeType="afterEffect">
                                  <p:stCondLst>
                                    <p:cond delay="0"/>
                                  </p:stCondLst>
                                  <p:childTnLst>
                                    <p:set>
                                      <p:cBhvr>
                                        <p:cTn id="26" dur="1" fill="hold">
                                          <p:stCondLst>
                                            <p:cond delay="0"/>
                                          </p:stCondLst>
                                        </p:cTn>
                                        <p:tgtEl>
                                          <p:spTgt spid="16393"/>
                                        </p:tgtEl>
                                        <p:attrNameLst>
                                          <p:attrName>style.visibility</p:attrName>
                                        </p:attrNameLst>
                                      </p:cBhvr>
                                      <p:to>
                                        <p:strVal val="visible"/>
                                      </p:to>
                                    </p:set>
                                    <p:animEffect transition="in" filter="barn(outHorizontal)">
                                      <p:cBhvr>
                                        <p:cTn id="27"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部署图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4345"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3" name="文本框 8"/>
          <p:cNvSpPr txBox="1"/>
          <p:nvPr/>
        </p:nvSpPr>
        <p:spPr>
          <a:xfrm>
            <a:off x="1305243" y="1397635"/>
            <a:ext cx="2719387"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kumimoji="1" lang="zh-CN" altLang="en-US" b="1" dirty="0">
                <a:solidFill>
                  <a:schemeClr val="bg1"/>
                </a:solidFill>
                <a:latin typeface="微软雅黑" panose="020B0503020204020204" pitchFamily="34" charset="-122"/>
                <a:ea typeface="微软雅黑" panose="020B0503020204020204" pitchFamily="34" charset="-122"/>
                <a:sym typeface="+mn-ea"/>
              </a:rPr>
              <a:t>部署图创建示例</a:t>
            </a:r>
            <a:r>
              <a:rPr kumimoji="1" lang="zh-CN" altLang="en-US" sz="2000" b="1" dirty="0">
                <a:solidFill>
                  <a:schemeClr val="bg1"/>
                </a:solidFill>
                <a:latin typeface="楷体_GB2312" charset="-122"/>
                <a:ea typeface="楷体_GB2312" charset="-122"/>
                <a:sym typeface="+mn-ea"/>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844675" y="2836545"/>
            <a:ext cx="8677275" cy="2770505"/>
            <a:chOff x="3568" y="4112"/>
            <a:chExt cx="10831" cy="2684"/>
          </a:xfrm>
        </p:grpSpPr>
        <p:pic>
          <p:nvPicPr>
            <p:cNvPr id="18" name="图片 17" descr="QQ截图20171112175507"/>
            <p:cNvPicPr>
              <a:picLocks noChangeAspect="1"/>
            </p:cNvPicPr>
            <p:nvPr/>
          </p:nvPicPr>
          <p:blipFill>
            <a:blip r:embed="rId1"/>
            <a:stretch>
              <a:fillRect/>
            </a:stretch>
          </p:blipFill>
          <p:spPr>
            <a:xfrm>
              <a:off x="3568" y="4112"/>
              <a:ext cx="4370" cy="2685"/>
            </a:xfrm>
            <a:prstGeom prst="rect">
              <a:avLst/>
            </a:prstGeom>
          </p:spPr>
        </p:pic>
        <p:pic>
          <p:nvPicPr>
            <p:cNvPr id="19" name="图片 18" descr="QQ截图20171112175518"/>
            <p:cNvPicPr>
              <a:picLocks noChangeAspect="1"/>
            </p:cNvPicPr>
            <p:nvPr/>
          </p:nvPicPr>
          <p:blipFill>
            <a:blip r:embed="rId2"/>
            <a:stretch>
              <a:fillRect/>
            </a:stretch>
          </p:blipFill>
          <p:spPr>
            <a:xfrm>
              <a:off x="8493" y="4407"/>
              <a:ext cx="5907" cy="1997"/>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000000"/>
                                          </p:val>
                                        </p:tav>
                                        <p:tav tm="100000">
                                          <p:val>
                                            <p:strVal val="#ppt_w"/>
                                          </p:val>
                                        </p:tav>
                                      </p:tavLst>
                                    </p:anim>
                                    <p:anim calcmode="lin" valueType="num">
                                      <p:cBhvr>
                                        <p:cTn id="12" dur="1000" fill="hold"/>
                                        <p:tgtEl>
                                          <p:spTgt spid="16386"/>
                                        </p:tgtEl>
                                        <p:attrNameLst>
                                          <p:attrName>ppt_h</p:attrName>
                                        </p:attrNameLst>
                                      </p:cBhvr>
                                      <p:tavLst>
                                        <p:tav tm="0">
                                          <p:val>
                                            <p:fltVal val="0.00000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16" presetClass="entr" presetSubtype="42" fill="hold" grpId="0" nodeType="afterEffect">
                                  <p:stCondLst>
                                    <p:cond delay="0"/>
                                  </p:stCondLst>
                                  <p:childTnLst>
                                    <p:set>
                                      <p:cBhvr>
                                        <p:cTn id="26" dur="1" fill="hold">
                                          <p:stCondLst>
                                            <p:cond delay="0"/>
                                          </p:stCondLst>
                                        </p:cTn>
                                        <p:tgtEl>
                                          <p:spTgt spid="16393"/>
                                        </p:tgtEl>
                                        <p:attrNameLst>
                                          <p:attrName>style.visibility</p:attrName>
                                        </p:attrNameLst>
                                      </p:cBhvr>
                                      <p:to>
                                        <p:strVal val="visible"/>
                                      </p:to>
                                    </p:set>
                                    <p:animEffect transition="in" filter="barn(outHorizontal)">
                                      <p:cBhvr>
                                        <p:cTn id="27"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741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课堂提问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7412" name="组合 1"/>
          <p:cNvGrpSpPr/>
          <p:nvPr/>
        </p:nvGrpSpPr>
        <p:grpSpPr>
          <a:xfrm>
            <a:off x="222250" y="328613"/>
            <a:ext cx="654050" cy="573087"/>
            <a:chOff x="0" y="0"/>
            <a:chExt cx="3252297" cy="2844316"/>
          </a:xfrm>
        </p:grpSpPr>
        <p:sp>
          <p:nvSpPr>
            <p:cNvPr id="11289"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1290"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3" name="文本框 2"/>
          <p:cNvSpPr txBox="1"/>
          <p:nvPr/>
        </p:nvSpPr>
        <p:spPr>
          <a:xfrm>
            <a:off x="1723390" y="1516380"/>
            <a:ext cx="8414385" cy="737235"/>
          </a:xfrm>
          <a:prstGeom prst="rect">
            <a:avLst/>
          </a:prstGeom>
          <a:noFill/>
        </p:spPr>
        <p:txBody>
          <a:bodyPr wrap="square" rtlCol="0">
            <a:spAutoFit/>
          </a:bodyPr>
          <a:p>
            <a:r>
              <a:rPr lang="en-US" altLang="zh-CN" sz="2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Q1: </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状态图中一个状态图只能有一个初始状态，可以拥有一个或者多个终止状态？</a:t>
            </a:r>
            <a:endPar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778000" y="2253615"/>
            <a:ext cx="6613525" cy="368300"/>
          </a:xfrm>
          <a:prstGeom prst="rect">
            <a:avLst/>
          </a:prstGeom>
          <a:noFill/>
        </p:spPr>
        <p:txBody>
          <a:bodyPr wrap="square" rtlCol="0">
            <a:spAutoFit/>
          </a:bodyPr>
          <a:p>
            <a:r>
              <a:rPr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AS: </a:t>
            </a:r>
            <a:r>
              <a:rPr lang="zh-CN" altLang="en-US"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正确</a:t>
            </a:r>
            <a:endParaRPr lang="zh-CN" altLang="en-US"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1778000" y="3780155"/>
            <a:ext cx="6280150" cy="368300"/>
          </a:xfrm>
          <a:prstGeom prst="rect">
            <a:avLst/>
          </a:prstGeom>
          <a:noFill/>
        </p:spPr>
        <p:txBody>
          <a:bodyPr wrap="square" rtlCol="0">
            <a:spAutoFit/>
          </a:bodyPr>
          <a:p>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Q3: 简述视图与图之间的内在关系。</a:t>
            </a:r>
            <a:endPar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1778000" y="4148455"/>
            <a:ext cx="6613525" cy="1753235"/>
          </a:xfrm>
          <a:prstGeom prst="rect">
            <a:avLst/>
          </a:prstGeom>
          <a:noFill/>
        </p:spPr>
        <p:txBody>
          <a:bodyPr wrap="square" rtlCol="0">
            <a:spAutoFit/>
          </a:bodyPr>
          <a:p>
            <a:r>
              <a:rPr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AS: </a:t>
            </a:r>
            <a:r>
              <a:rPr lang="zh-CN" altLang="en-US"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UML是用模型来描述系统的结构或静态特征以及行为或动态特征的,它从不同的视角为系统的架构建模形成系统的不同视图(View)。视图并不是图,它是表达系统某一方面特征的UML 建模构件的子集。在每一种视图中使用一种或两种特定的图来可视化地表示视图中的各种概念。也就是说,视图是由一个或多个图组成的对系统某个角度的抽象。</a:t>
            </a:r>
            <a:endParaRPr lang="zh-CN" altLang="en-US"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1723390" y="2839085"/>
            <a:ext cx="6280150" cy="368300"/>
          </a:xfrm>
          <a:prstGeom prst="rect">
            <a:avLst/>
          </a:prstGeom>
          <a:noFill/>
        </p:spPr>
        <p:txBody>
          <a:bodyPr wrap="square" rtlCol="0">
            <a:spAutoFit/>
          </a:bodyPr>
          <a:p>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Q2: </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UML状态图由哪2个元素组成？</a:t>
            </a:r>
            <a:endPar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文本框 7"/>
          <p:cNvSpPr txBox="1"/>
          <p:nvPr/>
        </p:nvSpPr>
        <p:spPr>
          <a:xfrm>
            <a:off x="1778000" y="3275330"/>
            <a:ext cx="8282940" cy="368300"/>
          </a:xfrm>
          <a:prstGeom prst="rect">
            <a:avLst/>
          </a:prstGeom>
          <a:noFill/>
        </p:spPr>
        <p:txBody>
          <a:bodyPr wrap="square" rtlCol="0">
            <a:spAutoFit/>
          </a:bodyPr>
          <a:p>
            <a:r>
              <a:rPr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AS: </a:t>
            </a:r>
            <a:r>
              <a:rPr lang="zh-CN" altLang="en-US"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状态和转换</a:t>
            </a:r>
            <a:endParaRPr lang="zh-CN" altLang="en-US"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500"/>
                                        <p:tgtEl>
                                          <p:spTgt spid="174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410"/>
                                        </p:tgtEl>
                                        <p:attrNameLst>
                                          <p:attrName>style.visibility</p:attrName>
                                        </p:attrNameLst>
                                      </p:cBhvr>
                                      <p:to>
                                        <p:strVal val="visible"/>
                                      </p:to>
                                    </p:set>
                                    <p:anim calcmode="lin" valueType="num">
                                      <p:cBhvr>
                                        <p:cTn id="11" dur="1000" fill="hold"/>
                                        <p:tgtEl>
                                          <p:spTgt spid="17410"/>
                                        </p:tgtEl>
                                        <p:attrNameLst>
                                          <p:attrName>ppt_w</p:attrName>
                                        </p:attrNameLst>
                                      </p:cBhvr>
                                      <p:tavLst>
                                        <p:tav tm="0">
                                          <p:val>
                                            <p:fltVal val="0"/>
                                          </p:val>
                                        </p:tav>
                                        <p:tav tm="100000">
                                          <p:val>
                                            <p:strVal val="#ppt_w"/>
                                          </p:val>
                                        </p:tav>
                                      </p:tavLst>
                                    </p:anim>
                                    <p:anim calcmode="lin" valueType="num">
                                      <p:cBhvr>
                                        <p:cTn id="12" dur="1000" fill="hold"/>
                                        <p:tgtEl>
                                          <p:spTgt spid="17410"/>
                                        </p:tgtEl>
                                        <p:attrNameLst>
                                          <p:attrName>ppt_h</p:attrName>
                                        </p:attrNameLst>
                                      </p:cBhvr>
                                      <p:tavLst>
                                        <p:tav tm="0">
                                          <p:val>
                                            <p:fltVal val="0"/>
                                          </p:val>
                                        </p:tav>
                                        <p:tav tm="100000">
                                          <p:val>
                                            <p:strVal val="#ppt_h"/>
                                          </p:val>
                                        </p:tav>
                                      </p:tavLst>
                                    </p:anim>
                                    <p:animEffect transition="in" filter="fade">
                                      <p:cBhvr>
                                        <p:cTn id="13" dur="1000"/>
                                        <p:tgtEl>
                                          <p:spTgt spid="1741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7411"/>
                                        </p:tgtEl>
                                        <p:attrNameLst>
                                          <p:attrName>style.visibility</p:attrName>
                                        </p:attrNameLst>
                                      </p:cBhvr>
                                      <p:to>
                                        <p:strVal val="visible"/>
                                      </p:to>
                                    </p:set>
                                    <p:anim calcmode="lin" valueType="num">
                                      <p:cBhvr>
                                        <p:cTn id="16" dur="500" decel="50000" fill="hold">
                                          <p:stCondLst>
                                            <p:cond delay="0"/>
                                          </p:stCondLst>
                                        </p:cTn>
                                        <p:tgtEl>
                                          <p:spTgt spid="1741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741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7411"/>
                                        </p:tgtEl>
                                        <p:attrNameLst>
                                          <p:attrName>ppt_w</p:attrName>
                                        </p:attrNameLst>
                                      </p:cBhvr>
                                      <p:tavLst>
                                        <p:tav tm="0">
                                          <p:val>
                                            <p:strVal val="#ppt_w*.05"/>
                                          </p:val>
                                        </p:tav>
                                        <p:tav tm="100000">
                                          <p:val>
                                            <p:strVal val="#ppt_w"/>
                                          </p:val>
                                        </p:tav>
                                      </p:tavLst>
                                    </p:anim>
                                    <p:anim calcmode="lin" valueType="num">
                                      <p:cBhvr>
                                        <p:cTn id="19" dur="1000" fill="hold"/>
                                        <p:tgtEl>
                                          <p:spTgt spid="1741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741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741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741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7411"/>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1000" fill="hold"/>
                                        <p:tgtEl>
                                          <p:spTgt spid="3"/>
                                        </p:tgtEl>
                                        <p:attrNameLst>
                                          <p:attrName>ppt_x</p:attrName>
                                        </p:attrNameLst>
                                      </p:cBhvr>
                                      <p:tavLst>
                                        <p:tav tm="0">
                                          <p:val>
                                            <p:strVal val="#ppt_x-.2"/>
                                          </p:val>
                                        </p:tav>
                                        <p:tav tm="100000">
                                          <p:val>
                                            <p:strVal val="#ppt_x"/>
                                          </p:val>
                                        </p:tav>
                                      </p:tavLst>
                                    </p:anim>
                                    <p:anim calcmode="lin" valueType="num">
                                      <p:cBhvr>
                                        <p:cTn id="29"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1000" fill="hold"/>
                                        <p:tgtEl>
                                          <p:spTgt spid="4"/>
                                        </p:tgtEl>
                                        <p:attrNameLst>
                                          <p:attrName>ppt_x</p:attrName>
                                        </p:attrNameLst>
                                      </p:cBhvr>
                                      <p:tavLst>
                                        <p:tav tm="0">
                                          <p:val>
                                            <p:strVal val="#ppt_x-.2"/>
                                          </p:val>
                                        </p:tav>
                                        <p:tav tm="100000">
                                          <p:val>
                                            <p:strVal val="#ppt_x"/>
                                          </p:val>
                                        </p:tav>
                                      </p:tavLst>
                                    </p:anim>
                                    <p:anim calcmode="lin" valueType="num">
                                      <p:cBhvr>
                                        <p:cTn id="36"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37" dur="10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p:cTn id="42" dur="1000" fill="hold"/>
                                        <p:tgtEl>
                                          <p:spTgt spid="7"/>
                                        </p:tgtEl>
                                        <p:attrNameLst>
                                          <p:attrName>ppt_x</p:attrName>
                                        </p:attrNameLst>
                                      </p:cBhvr>
                                      <p:tavLst>
                                        <p:tav tm="0">
                                          <p:val>
                                            <p:strVal val="#ppt_x-.2"/>
                                          </p:val>
                                        </p:tav>
                                        <p:tav tm="100000">
                                          <p:val>
                                            <p:strVal val="#ppt_x"/>
                                          </p:val>
                                        </p:tav>
                                      </p:tavLst>
                                    </p:anim>
                                    <p:anim calcmode="lin" valueType="num">
                                      <p:cBhvr>
                                        <p:cTn id="43"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44" dur="10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1000" fill="hold"/>
                                        <p:tgtEl>
                                          <p:spTgt spid="8"/>
                                        </p:tgtEl>
                                        <p:attrNameLst>
                                          <p:attrName>ppt_x</p:attrName>
                                        </p:attrNameLst>
                                      </p:cBhvr>
                                      <p:tavLst>
                                        <p:tav tm="0">
                                          <p:val>
                                            <p:strVal val="#ppt_x-.2"/>
                                          </p:val>
                                        </p:tav>
                                        <p:tav tm="100000">
                                          <p:val>
                                            <p:strVal val="#ppt_x"/>
                                          </p:val>
                                        </p:tav>
                                      </p:tavLst>
                                    </p:anim>
                                    <p:anim calcmode="lin" valueType="num">
                                      <p:cBhvr>
                                        <p:cTn id="50"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51" dur="1000"/>
                                        <p:tgtEl>
                                          <p:spTgt spid="8"/>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 calcmode="lin" valueType="num">
                                      <p:cBhvr>
                                        <p:cTn id="56" dur="1000" fill="hold"/>
                                        <p:tgtEl>
                                          <p:spTgt spid="5"/>
                                        </p:tgtEl>
                                        <p:attrNameLst>
                                          <p:attrName>ppt_x</p:attrName>
                                        </p:attrNameLst>
                                      </p:cBhvr>
                                      <p:tavLst>
                                        <p:tav tm="0">
                                          <p:val>
                                            <p:strVal val="#ppt_x-.2"/>
                                          </p:val>
                                        </p:tav>
                                        <p:tav tm="100000">
                                          <p:val>
                                            <p:strVal val="#ppt_x"/>
                                          </p:val>
                                        </p:tav>
                                      </p:tavLst>
                                    </p:anim>
                                    <p:anim calcmode="lin" valueType="num">
                                      <p:cBhvr>
                                        <p:cTn id="57"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58" dur="10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29" presetClass="entr" presetSubtype="0"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p:cTn id="63" dur="1000" fill="hold"/>
                                        <p:tgtEl>
                                          <p:spTgt spid="6"/>
                                        </p:tgtEl>
                                        <p:attrNameLst>
                                          <p:attrName>ppt_x</p:attrName>
                                        </p:attrNameLst>
                                      </p:cBhvr>
                                      <p:tavLst>
                                        <p:tav tm="0">
                                          <p:val>
                                            <p:strVal val="#ppt_x-.2"/>
                                          </p:val>
                                        </p:tav>
                                        <p:tav tm="100000">
                                          <p:val>
                                            <p:strVal val="#ppt_x"/>
                                          </p:val>
                                        </p:tav>
                                      </p:tavLst>
                                    </p:anim>
                                    <p:anim calcmode="lin" valueType="num">
                                      <p:cBhvr>
                                        <p:cTn id="64"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6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animBg="1"/>
      <p:bldP spid="17411" grpId="0"/>
      <p:bldP spid="3" grpId="0"/>
      <p:bldP spid="4" grpId="0"/>
      <p:bldP spid="7" grpId="0"/>
      <p:bldP spid="8"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用例图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1947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947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2535" name="泪滴形 6"/>
          <p:cNvSpPr/>
          <p:nvPr/>
        </p:nvSpPr>
        <p:spPr>
          <a:xfrm>
            <a:off x="974725" y="3649663"/>
            <a:ext cx="1757363" cy="1797050"/>
          </a:xfrm>
          <a:custGeom>
            <a:avLst/>
            <a:gdLst/>
            <a:ahLst/>
            <a:cxnLst>
              <a:cxn ang="0">
                <a:pos x="0" y="898461"/>
              </a:cxn>
              <a:cxn ang="0">
                <a:pos x="878968" y="0"/>
              </a:cxn>
              <a:cxn ang="0">
                <a:pos x="1757934" y="0"/>
              </a:cxn>
              <a:cxn ang="0">
                <a:pos x="1757934" y="898461"/>
              </a:cxn>
              <a:cxn ang="0">
                <a:pos x="878968" y="1796922"/>
              </a:cxn>
              <a:cxn ang="0">
                <a:pos x="0" y="898461"/>
              </a:cxn>
            </a:cxnLst>
            <a:rect l="0" t="0" r="0" b="0"/>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5"/>
            </a:schemeClr>
          </a:solidFill>
          <a:ln w="9525">
            <a:noFill/>
          </a:ln>
        </p:spPr>
        <p:txBody>
          <a:bodyPr/>
          <a:lstStyle/>
          <a:p>
            <a:endParaRPr lang="zh-CN" altLang="en-US"/>
          </a:p>
        </p:txBody>
      </p:sp>
      <p:sp>
        <p:nvSpPr>
          <p:cNvPr id="22536" name="泪滴形 7"/>
          <p:cNvSpPr/>
          <p:nvPr/>
        </p:nvSpPr>
        <p:spPr>
          <a:xfrm rot="10800000">
            <a:off x="2955925" y="1822450"/>
            <a:ext cx="1655763" cy="1693863"/>
          </a:xfrm>
          <a:custGeom>
            <a:avLst/>
            <a:gdLst/>
            <a:ahLst/>
            <a:cxnLst>
              <a:cxn ang="0">
                <a:pos x="0" y="846968"/>
              </a:cxn>
              <a:cxn ang="0">
                <a:pos x="827899" y="0"/>
              </a:cxn>
              <a:cxn ang="0">
                <a:pos x="1655797" y="0"/>
              </a:cxn>
              <a:cxn ang="0">
                <a:pos x="1655797" y="846968"/>
              </a:cxn>
              <a:cxn ang="0">
                <a:pos x="827898" y="1693934"/>
              </a:cxn>
              <a:cxn ang="0">
                <a:pos x="-1" y="846968"/>
              </a:cxn>
              <a:cxn ang="0">
                <a:pos x="0" y="846968"/>
              </a:cxn>
            </a:cxnLst>
            <a:rect l="0" t="0" r="0" b="0"/>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5"/>
            </a:schemeClr>
          </a:solidFill>
          <a:ln w="9525">
            <a:noFill/>
          </a:ln>
        </p:spPr>
        <p:txBody>
          <a:bodyPr/>
          <a:lstStyle/>
          <a:p>
            <a:endParaRPr lang="zh-CN" altLang="en-US"/>
          </a:p>
        </p:txBody>
      </p:sp>
      <p:sp>
        <p:nvSpPr>
          <p:cNvPr id="22537" name="泪滴形 8"/>
          <p:cNvSpPr/>
          <p:nvPr/>
        </p:nvSpPr>
        <p:spPr>
          <a:xfrm rot="5400000">
            <a:off x="1206500" y="1955800"/>
            <a:ext cx="1506538" cy="1543050"/>
          </a:xfrm>
          <a:custGeom>
            <a:avLst/>
            <a:gdLst/>
            <a:ahLst/>
            <a:cxnLst>
              <a:cxn ang="0">
                <a:pos x="0" y="771734"/>
              </a:cxn>
              <a:cxn ang="0">
                <a:pos x="752556" y="0"/>
              </a:cxn>
              <a:cxn ang="0">
                <a:pos x="1505111" y="0"/>
              </a:cxn>
              <a:cxn ang="0">
                <a:pos x="1505111" y="771734"/>
              </a:cxn>
              <a:cxn ang="0">
                <a:pos x="752556" y="1543468"/>
              </a:cxn>
              <a:cxn ang="0">
                <a:pos x="0" y="771734"/>
              </a:cxn>
            </a:cxnLst>
            <a:rect l="0" t="0" r="0" b="0"/>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5"/>
            </a:schemeClr>
          </a:solidFill>
          <a:ln w="9525">
            <a:noFill/>
          </a:ln>
        </p:spPr>
        <p:txBody>
          <a:bodyPr/>
          <a:lstStyle/>
          <a:p>
            <a:endParaRPr lang="zh-CN" altLang="en-US"/>
          </a:p>
        </p:txBody>
      </p:sp>
      <p:sp>
        <p:nvSpPr>
          <p:cNvPr id="22538" name="泪滴形 9"/>
          <p:cNvSpPr/>
          <p:nvPr/>
        </p:nvSpPr>
        <p:spPr>
          <a:xfrm rot="-5400000">
            <a:off x="2943225" y="3660775"/>
            <a:ext cx="1962150" cy="2008188"/>
          </a:xfrm>
          <a:custGeom>
            <a:avLst/>
            <a:gdLst/>
            <a:ahLst/>
            <a:cxnLst>
              <a:cxn ang="0">
                <a:pos x="0" y="1004181"/>
              </a:cxn>
              <a:cxn ang="0">
                <a:pos x="980706" y="0"/>
              </a:cxn>
              <a:cxn ang="0">
                <a:pos x="1961411" y="0"/>
              </a:cxn>
              <a:cxn ang="0">
                <a:pos x="1961411" y="1004181"/>
              </a:cxn>
              <a:cxn ang="0">
                <a:pos x="980706" y="2008362"/>
              </a:cxn>
              <a:cxn ang="0">
                <a:pos x="-1" y="1004181"/>
              </a:cxn>
              <a:cxn ang="0">
                <a:pos x="0" y="1004181"/>
              </a:cxn>
            </a:cxnLst>
            <a:rect l="0" t="0" r="0" b="0"/>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5"/>
            </a:schemeClr>
          </a:solidFill>
          <a:ln w="9525">
            <a:noFill/>
          </a:ln>
        </p:spPr>
        <p:txBody>
          <a:bodyPr/>
          <a:lstStyle/>
          <a:p>
            <a:endParaRPr lang="zh-CN" altLang="en-US"/>
          </a:p>
        </p:txBody>
      </p:sp>
      <p:sp>
        <p:nvSpPr>
          <p:cNvPr id="22539" name="椭圆 10"/>
          <p:cNvSpPr/>
          <p:nvPr/>
        </p:nvSpPr>
        <p:spPr>
          <a:xfrm>
            <a:off x="1447800" y="2284413"/>
            <a:ext cx="911225" cy="854075"/>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0" name="椭圆 11"/>
          <p:cNvSpPr/>
          <p:nvPr/>
        </p:nvSpPr>
        <p:spPr>
          <a:xfrm>
            <a:off x="3403600" y="2000250"/>
            <a:ext cx="1044575" cy="982663"/>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1" name="椭圆 12"/>
          <p:cNvSpPr/>
          <p:nvPr/>
        </p:nvSpPr>
        <p:spPr>
          <a:xfrm>
            <a:off x="1260475" y="4173538"/>
            <a:ext cx="1042988"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2" name="椭圆 14"/>
          <p:cNvSpPr/>
          <p:nvPr/>
        </p:nvSpPr>
        <p:spPr>
          <a:xfrm>
            <a:off x="3567113" y="4173538"/>
            <a:ext cx="1044575"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3" name="泪滴形 15"/>
          <p:cNvSpPr/>
          <p:nvPr/>
        </p:nvSpPr>
        <p:spPr>
          <a:xfrm>
            <a:off x="5886450" y="2184718"/>
            <a:ext cx="546100" cy="558800"/>
          </a:xfrm>
          <a:custGeom>
            <a:avLst/>
            <a:gdLst>
              <a:gd name="txL" fmla="*/ 0 w 546930"/>
              <a:gd name="txT" fmla="*/ 0 h 559503"/>
              <a:gd name="txR" fmla="*/ 546930 w 546930"/>
              <a:gd name="txB" fmla="*/ 559503 h 559503"/>
            </a:gdLst>
            <a:ahLst/>
            <a:cxnLst>
              <a:cxn ang="0">
                <a:pos x="0" y="279049"/>
              </a:cxn>
              <a:cxn ang="0">
                <a:pos x="272636" y="0"/>
              </a:cxn>
              <a:cxn ang="0">
                <a:pos x="545271" y="0"/>
              </a:cxn>
              <a:cxn ang="0">
                <a:pos x="545271" y="279049"/>
              </a:cxn>
              <a:cxn ang="0">
                <a:pos x="272636"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1</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4" name="泪滴形 17"/>
          <p:cNvSpPr/>
          <p:nvPr/>
        </p:nvSpPr>
        <p:spPr>
          <a:xfrm>
            <a:off x="5902325" y="3305493"/>
            <a:ext cx="547688" cy="558800"/>
          </a:xfrm>
          <a:custGeom>
            <a:avLst/>
            <a:gdLst>
              <a:gd name="txL" fmla="*/ 0 w 546930"/>
              <a:gd name="txT" fmla="*/ 0 h 559503"/>
              <a:gd name="txR" fmla="*/ 546930 w 546930"/>
              <a:gd name="txB" fmla="*/ 559503 h 559503"/>
            </a:gdLst>
            <a:ahLst/>
            <a:cxnLst>
              <a:cxn ang="0">
                <a:pos x="0" y="279049"/>
              </a:cxn>
              <a:cxn ang="0">
                <a:pos x="274224" y="0"/>
              </a:cxn>
              <a:cxn ang="0">
                <a:pos x="548447" y="0"/>
              </a:cxn>
              <a:cxn ang="0">
                <a:pos x="548447" y="279049"/>
              </a:cxn>
              <a:cxn ang="0">
                <a:pos x="274224"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2</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5" name="泪滴形 19"/>
          <p:cNvSpPr/>
          <p:nvPr/>
        </p:nvSpPr>
        <p:spPr>
          <a:xfrm>
            <a:off x="5886450" y="4423093"/>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3</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7" name="矩形 21"/>
          <p:cNvSpPr/>
          <p:nvPr/>
        </p:nvSpPr>
        <p:spPr>
          <a:xfrm>
            <a:off x="6551613" y="2184718"/>
            <a:ext cx="4418012" cy="79883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kumimoji="1" lang="zh-CN" altLang="en-US" sz="2000" dirty="0">
                <a:solidFill>
                  <a:schemeClr val="bg1"/>
                </a:solidFill>
                <a:latin typeface="微软雅黑" panose="020B0503020204020204" pitchFamily="34" charset="-122"/>
                <a:ea typeface="微软雅黑" panose="020B0503020204020204" pitchFamily="34" charset="-122"/>
                <a:sym typeface="+mn-ea"/>
              </a:rPr>
              <a:t>用来描述将要开发系统的功能需求和系统的使用场景</a:t>
            </a:r>
            <a:endParaRPr lang="zh-CN" altLang="en-US" sz="2000" dirty="0">
              <a:solidFill>
                <a:schemeClr val="bg1"/>
              </a:solidFill>
              <a:latin typeface="微软雅黑" panose="020B0503020204020204" pitchFamily="34" charset="-122"/>
              <a:ea typeface="微软雅黑" panose="020B0503020204020204" pitchFamily="34" charset="-122"/>
              <a:sym typeface="+mn-ea"/>
            </a:endParaRPr>
          </a:p>
        </p:txBody>
      </p:sp>
      <p:sp>
        <p:nvSpPr>
          <p:cNvPr id="22548" name="矩形 22"/>
          <p:cNvSpPr/>
          <p:nvPr/>
        </p:nvSpPr>
        <p:spPr>
          <a:xfrm>
            <a:off x="6551613" y="3315018"/>
            <a:ext cx="4418012" cy="79883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kumimoji="1" lang="zh-CN" altLang="en-US" sz="2000" dirty="0">
                <a:solidFill>
                  <a:schemeClr val="bg1"/>
                </a:solidFill>
                <a:latin typeface="微软雅黑" panose="020B0503020204020204" pitchFamily="34" charset="-122"/>
                <a:ea typeface="微软雅黑" panose="020B0503020204020204" pitchFamily="34" charset="-122"/>
                <a:sym typeface="+mn-ea"/>
              </a:rPr>
              <a:t>作为设计和开发过程的基础，促进各阶段开发工作的进展</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2550" name="矩形 24"/>
          <p:cNvSpPr/>
          <p:nvPr/>
        </p:nvSpPr>
        <p:spPr>
          <a:xfrm>
            <a:off x="6551613" y="4450080"/>
            <a:ext cx="4418012" cy="44513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kumimoji="1" lang="zh-CN" altLang="en-US" sz="2000" dirty="0">
                <a:solidFill>
                  <a:schemeClr val="bg1"/>
                </a:solidFill>
                <a:latin typeface="微软雅黑" panose="020B0503020204020204" pitchFamily="34" charset="-122"/>
                <a:ea typeface="微软雅黑" panose="020B0503020204020204" pitchFamily="34" charset="-122"/>
                <a:sym typeface="+mn-ea"/>
              </a:rPr>
              <a:t>用于验证与确认系统需求</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6456680" y="1183005"/>
            <a:ext cx="3997325" cy="537845"/>
            <a:chOff x="952" y="4467"/>
            <a:chExt cx="6511" cy="1126"/>
          </a:xfrm>
        </p:grpSpPr>
        <p:sp>
          <p:nvSpPr>
            <p:cNvPr id="13319" name="矩形 6"/>
            <p:cNvSpPr/>
            <p:nvPr/>
          </p:nvSpPr>
          <p:spPr>
            <a:xfrm>
              <a:off x="952" y="4542"/>
              <a:ext cx="6511" cy="83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sz="2000" b="1" dirty="0">
                  <a:solidFill>
                    <a:schemeClr val="bg1"/>
                  </a:solidFill>
                  <a:latin typeface="微软雅黑" panose="020B0503020204020204" pitchFamily="34" charset="-122"/>
                  <a:ea typeface="微软雅黑" panose="020B0503020204020204" pitchFamily="34" charset="-122"/>
                  <a:sym typeface="+mn-ea"/>
                </a:rPr>
                <a:t>用例图的主要作用</a:t>
              </a:r>
              <a:r>
                <a:rPr lang="en-US" altLang="zh-CN" sz="2000" b="1" dirty="0">
                  <a:solidFill>
                    <a:schemeClr val="bg1"/>
                  </a:solidFill>
                  <a:latin typeface="微软雅黑" panose="020B0503020204020204" pitchFamily="34" charset="-122"/>
                  <a:ea typeface="微软雅黑" panose="020B0503020204020204" pitchFamily="34" charset="-122"/>
                  <a:sym typeface="+mn-ea"/>
                </a:rPr>
                <a:t>[1]</a:t>
              </a:r>
              <a:endParaRPr lang="en-US" altLang="zh-CN" sz="2000" b="1" dirty="0">
                <a:solidFill>
                  <a:schemeClr val="bg1"/>
                </a:solidFill>
                <a:latin typeface="微软雅黑" panose="020B0503020204020204" pitchFamily="34" charset="-122"/>
                <a:ea typeface="微软雅黑" panose="020B0503020204020204" pitchFamily="34" charset="-122"/>
                <a:sym typeface="+mn-ea"/>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566"/>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par>
                          <p:cTn id="56" fill="hold">
                            <p:stCondLst>
                              <p:cond delay="9500"/>
                            </p:stCondLst>
                            <p:childTnLst>
                              <p:par>
                                <p:cTn id="57" presetID="42" presetClass="entr" presetSubtype="0" fill="hold" grpId="0" nodeType="afterEffect">
                                  <p:stCondLst>
                                    <p:cond delay="0"/>
                                  </p:stCondLst>
                                  <p:childTnLst>
                                    <p:set>
                                      <p:cBhvr>
                                        <p:cTn id="58" dur="1" fill="hold">
                                          <p:stCondLst>
                                            <p:cond delay="0"/>
                                          </p:stCondLst>
                                        </p:cTn>
                                        <p:tgtEl>
                                          <p:spTgt spid="22543"/>
                                        </p:tgtEl>
                                        <p:attrNameLst>
                                          <p:attrName>style.visibility</p:attrName>
                                        </p:attrNameLst>
                                      </p:cBhvr>
                                      <p:to>
                                        <p:strVal val="visible"/>
                                      </p:to>
                                    </p:set>
                                    <p:animEffect transition="in" filter="fade">
                                      <p:cBhvr>
                                        <p:cTn id="59" dur="1000"/>
                                        <p:tgtEl>
                                          <p:spTgt spid="22543"/>
                                        </p:tgtEl>
                                      </p:cBhvr>
                                    </p:animEffect>
                                    <p:anim calcmode="lin" valueType="num">
                                      <p:cBhvr>
                                        <p:cTn id="60" dur="1000" fill="hold"/>
                                        <p:tgtEl>
                                          <p:spTgt spid="22543"/>
                                        </p:tgtEl>
                                        <p:attrNameLst>
                                          <p:attrName>ppt_x</p:attrName>
                                        </p:attrNameLst>
                                      </p:cBhvr>
                                      <p:tavLst>
                                        <p:tav tm="0">
                                          <p:val>
                                            <p:strVal val="#ppt_x"/>
                                          </p:val>
                                        </p:tav>
                                        <p:tav tm="100000">
                                          <p:val>
                                            <p:strVal val="#ppt_x"/>
                                          </p:val>
                                        </p:tav>
                                      </p:tavLst>
                                    </p:anim>
                                    <p:anim calcmode="lin" valueType="num">
                                      <p:cBhvr>
                                        <p:cTn id="61" dur="1000" fill="hold"/>
                                        <p:tgtEl>
                                          <p:spTgt spid="22543"/>
                                        </p:tgtEl>
                                        <p:attrNameLst>
                                          <p:attrName>ppt_y</p:attrName>
                                        </p:attrNameLst>
                                      </p:cBhvr>
                                      <p:tavLst>
                                        <p:tav tm="0">
                                          <p:val>
                                            <p:strVal val="#ppt_y+.1"/>
                                          </p:val>
                                        </p:tav>
                                        <p:tav tm="100000">
                                          <p:val>
                                            <p:strVal val="#ppt_y"/>
                                          </p:val>
                                        </p:tav>
                                      </p:tavLst>
                                    </p:anim>
                                  </p:childTnLst>
                                </p:cTn>
                              </p:par>
                            </p:childTnLst>
                          </p:cTn>
                        </p:par>
                        <p:par>
                          <p:cTn id="62" fill="hold">
                            <p:stCondLst>
                              <p:cond delay="10500"/>
                            </p:stCondLst>
                            <p:childTnLst>
                              <p:par>
                                <p:cTn id="63" presetID="26" presetClass="entr" presetSubtype="0" fill="hold" grpId="0" nodeType="afterEffect">
                                  <p:stCondLst>
                                    <p:cond delay="0"/>
                                  </p:stCondLst>
                                  <p:childTnLst>
                                    <p:set>
                                      <p:cBhvr>
                                        <p:cTn id="64" dur="1" fill="hold">
                                          <p:stCondLst>
                                            <p:cond delay="0"/>
                                          </p:stCondLst>
                                        </p:cTn>
                                        <p:tgtEl>
                                          <p:spTgt spid="22547"/>
                                        </p:tgtEl>
                                        <p:attrNameLst>
                                          <p:attrName>style.visibility</p:attrName>
                                        </p:attrNameLst>
                                      </p:cBhvr>
                                      <p:to>
                                        <p:strVal val="visible"/>
                                      </p:to>
                                    </p:set>
                                    <p:animEffect transition="in" filter="wipe(down)">
                                      <p:cBhvr>
                                        <p:cTn id="65" dur="580">
                                          <p:stCondLst>
                                            <p:cond delay="0"/>
                                          </p:stCondLst>
                                        </p:cTn>
                                        <p:tgtEl>
                                          <p:spTgt spid="22547"/>
                                        </p:tgtEl>
                                      </p:cBhvr>
                                    </p:animEffect>
                                    <p:anim calcmode="lin" valueType="num">
                                      <p:cBhvr>
                                        <p:cTn id="66" dur="1822" tmFilter="0,0; 0.14,0.36; 0.43,0.73; 0.71,0.91; 1.0,1.0">
                                          <p:stCondLst>
                                            <p:cond delay="0"/>
                                          </p:stCondLst>
                                        </p:cTn>
                                        <p:tgtEl>
                                          <p:spTgt spid="22547"/>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22547"/>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22547"/>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22547"/>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22547"/>
                                        </p:tgtEl>
                                        <p:attrNameLst>
                                          <p:attrName>ppt_y</p:attrName>
                                        </p:attrNameLst>
                                      </p:cBhvr>
                                      <p:tavLst>
                                        <p:tav tm="0" fmla="#ppt_y-sin(pi*$)/81">
                                          <p:val>
                                            <p:fltVal val="0"/>
                                          </p:val>
                                        </p:tav>
                                        <p:tav tm="100000">
                                          <p:val>
                                            <p:fltVal val="1"/>
                                          </p:val>
                                        </p:tav>
                                      </p:tavLst>
                                    </p:anim>
                                    <p:animScale>
                                      <p:cBhvr>
                                        <p:cTn id="71" dur="26">
                                          <p:stCondLst>
                                            <p:cond delay="650"/>
                                          </p:stCondLst>
                                        </p:cTn>
                                        <p:tgtEl>
                                          <p:spTgt spid="22547"/>
                                        </p:tgtEl>
                                      </p:cBhvr>
                                      <p:to x="100000" y="60000"/>
                                    </p:animScale>
                                    <p:animScale>
                                      <p:cBhvr>
                                        <p:cTn id="72" dur="166" decel="50000">
                                          <p:stCondLst>
                                            <p:cond delay="676"/>
                                          </p:stCondLst>
                                        </p:cTn>
                                        <p:tgtEl>
                                          <p:spTgt spid="22547"/>
                                        </p:tgtEl>
                                      </p:cBhvr>
                                      <p:to x="100000" y="100000"/>
                                    </p:animScale>
                                    <p:animScale>
                                      <p:cBhvr>
                                        <p:cTn id="73" dur="26">
                                          <p:stCondLst>
                                            <p:cond delay="1312"/>
                                          </p:stCondLst>
                                        </p:cTn>
                                        <p:tgtEl>
                                          <p:spTgt spid="22547"/>
                                        </p:tgtEl>
                                      </p:cBhvr>
                                      <p:to x="100000" y="80000"/>
                                    </p:animScale>
                                    <p:animScale>
                                      <p:cBhvr>
                                        <p:cTn id="74" dur="166" decel="50000">
                                          <p:stCondLst>
                                            <p:cond delay="1338"/>
                                          </p:stCondLst>
                                        </p:cTn>
                                        <p:tgtEl>
                                          <p:spTgt spid="22547"/>
                                        </p:tgtEl>
                                      </p:cBhvr>
                                      <p:to x="100000" y="100000"/>
                                    </p:animScale>
                                    <p:animScale>
                                      <p:cBhvr>
                                        <p:cTn id="75" dur="26">
                                          <p:stCondLst>
                                            <p:cond delay="1642"/>
                                          </p:stCondLst>
                                        </p:cTn>
                                        <p:tgtEl>
                                          <p:spTgt spid="22547"/>
                                        </p:tgtEl>
                                      </p:cBhvr>
                                      <p:to x="100000" y="90000"/>
                                    </p:animScale>
                                    <p:animScale>
                                      <p:cBhvr>
                                        <p:cTn id="76" dur="166" decel="50000">
                                          <p:stCondLst>
                                            <p:cond delay="1668"/>
                                          </p:stCondLst>
                                        </p:cTn>
                                        <p:tgtEl>
                                          <p:spTgt spid="22547"/>
                                        </p:tgtEl>
                                      </p:cBhvr>
                                      <p:to x="100000" y="100000"/>
                                    </p:animScale>
                                    <p:animScale>
                                      <p:cBhvr>
                                        <p:cTn id="77" dur="26">
                                          <p:stCondLst>
                                            <p:cond delay="1808"/>
                                          </p:stCondLst>
                                        </p:cTn>
                                        <p:tgtEl>
                                          <p:spTgt spid="22547"/>
                                        </p:tgtEl>
                                      </p:cBhvr>
                                      <p:to x="100000" y="95000"/>
                                    </p:animScale>
                                    <p:animScale>
                                      <p:cBhvr>
                                        <p:cTn id="78" dur="166" decel="50000">
                                          <p:stCondLst>
                                            <p:cond delay="1834"/>
                                          </p:stCondLst>
                                        </p:cTn>
                                        <p:tgtEl>
                                          <p:spTgt spid="22547"/>
                                        </p:tgtEl>
                                      </p:cBhvr>
                                      <p:to x="100000" y="100000"/>
                                    </p:animScale>
                                  </p:childTnLst>
                                </p:cTn>
                              </p:par>
                            </p:childTnLst>
                          </p:cTn>
                        </p:par>
                        <p:par>
                          <p:cTn id="79" fill="hold">
                            <p:stCondLst>
                              <p:cond delay="12500"/>
                            </p:stCondLst>
                            <p:childTnLst>
                              <p:par>
                                <p:cTn id="80" presetID="42" presetClass="entr" presetSubtype="0" fill="hold" grpId="0" nodeType="afterEffect">
                                  <p:stCondLst>
                                    <p:cond delay="0"/>
                                  </p:stCondLst>
                                  <p:childTnLst>
                                    <p:set>
                                      <p:cBhvr>
                                        <p:cTn id="81" dur="1" fill="hold">
                                          <p:stCondLst>
                                            <p:cond delay="0"/>
                                          </p:stCondLst>
                                        </p:cTn>
                                        <p:tgtEl>
                                          <p:spTgt spid="22544"/>
                                        </p:tgtEl>
                                        <p:attrNameLst>
                                          <p:attrName>style.visibility</p:attrName>
                                        </p:attrNameLst>
                                      </p:cBhvr>
                                      <p:to>
                                        <p:strVal val="visible"/>
                                      </p:to>
                                    </p:set>
                                    <p:animEffect transition="in" filter="fade">
                                      <p:cBhvr>
                                        <p:cTn id="82" dur="1000"/>
                                        <p:tgtEl>
                                          <p:spTgt spid="22544"/>
                                        </p:tgtEl>
                                      </p:cBhvr>
                                    </p:animEffect>
                                    <p:anim calcmode="lin" valueType="num">
                                      <p:cBhvr>
                                        <p:cTn id="83" dur="1000" fill="hold"/>
                                        <p:tgtEl>
                                          <p:spTgt spid="22544"/>
                                        </p:tgtEl>
                                        <p:attrNameLst>
                                          <p:attrName>ppt_x</p:attrName>
                                        </p:attrNameLst>
                                      </p:cBhvr>
                                      <p:tavLst>
                                        <p:tav tm="0">
                                          <p:val>
                                            <p:strVal val="#ppt_x"/>
                                          </p:val>
                                        </p:tav>
                                        <p:tav tm="100000">
                                          <p:val>
                                            <p:strVal val="#ppt_x"/>
                                          </p:val>
                                        </p:tav>
                                      </p:tavLst>
                                    </p:anim>
                                    <p:anim calcmode="lin" valueType="num">
                                      <p:cBhvr>
                                        <p:cTn id="84" dur="1000" fill="hold"/>
                                        <p:tgtEl>
                                          <p:spTgt spid="22544"/>
                                        </p:tgtEl>
                                        <p:attrNameLst>
                                          <p:attrName>ppt_y</p:attrName>
                                        </p:attrNameLst>
                                      </p:cBhvr>
                                      <p:tavLst>
                                        <p:tav tm="0">
                                          <p:val>
                                            <p:strVal val="#ppt_y+.1"/>
                                          </p:val>
                                        </p:tav>
                                        <p:tav tm="100000">
                                          <p:val>
                                            <p:strVal val="#ppt_y"/>
                                          </p:val>
                                        </p:tav>
                                      </p:tavLst>
                                    </p:anim>
                                  </p:childTnLst>
                                </p:cTn>
                              </p:par>
                            </p:childTnLst>
                          </p:cTn>
                        </p:par>
                        <p:par>
                          <p:cTn id="85" fill="hold">
                            <p:stCondLst>
                              <p:cond delay="13500"/>
                            </p:stCondLst>
                            <p:childTnLst>
                              <p:par>
                                <p:cTn id="86" presetID="26" presetClass="entr" presetSubtype="0" fill="hold" grpId="0" nodeType="afterEffect">
                                  <p:stCondLst>
                                    <p:cond delay="0"/>
                                  </p:stCondLst>
                                  <p:childTnLst>
                                    <p:set>
                                      <p:cBhvr>
                                        <p:cTn id="87" dur="1" fill="hold">
                                          <p:stCondLst>
                                            <p:cond delay="0"/>
                                          </p:stCondLst>
                                        </p:cTn>
                                        <p:tgtEl>
                                          <p:spTgt spid="22548"/>
                                        </p:tgtEl>
                                        <p:attrNameLst>
                                          <p:attrName>style.visibility</p:attrName>
                                        </p:attrNameLst>
                                      </p:cBhvr>
                                      <p:to>
                                        <p:strVal val="visible"/>
                                      </p:to>
                                    </p:set>
                                    <p:animEffect transition="in" filter="wipe(down)">
                                      <p:cBhvr>
                                        <p:cTn id="88" dur="580">
                                          <p:stCondLst>
                                            <p:cond delay="0"/>
                                          </p:stCondLst>
                                        </p:cTn>
                                        <p:tgtEl>
                                          <p:spTgt spid="22548"/>
                                        </p:tgtEl>
                                      </p:cBhvr>
                                    </p:animEffect>
                                    <p:anim calcmode="lin" valueType="num">
                                      <p:cBhvr>
                                        <p:cTn id="89" dur="1822" tmFilter="0,0; 0.14,0.36; 0.43,0.73; 0.71,0.91; 1.0,1.0">
                                          <p:stCondLst>
                                            <p:cond delay="0"/>
                                          </p:stCondLst>
                                        </p:cTn>
                                        <p:tgtEl>
                                          <p:spTgt spid="22548"/>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22548"/>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22548"/>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22548"/>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22548"/>
                                        </p:tgtEl>
                                        <p:attrNameLst>
                                          <p:attrName>ppt_y</p:attrName>
                                        </p:attrNameLst>
                                      </p:cBhvr>
                                      <p:tavLst>
                                        <p:tav tm="0" fmla="#ppt_y-sin(pi*$)/81">
                                          <p:val>
                                            <p:fltVal val="0"/>
                                          </p:val>
                                        </p:tav>
                                        <p:tav tm="100000">
                                          <p:val>
                                            <p:fltVal val="1"/>
                                          </p:val>
                                        </p:tav>
                                      </p:tavLst>
                                    </p:anim>
                                    <p:animScale>
                                      <p:cBhvr>
                                        <p:cTn id="94" dur="26">
                                          <p:stCondLst>
                                            <p:cond delay="650"/>
                                          </p:stCondLst>
                                        </p:cTn>
                                        <p:tgtEl>
                                          <p:spTgt spid="22548"/>
                                        </p:tgtEl>
                                      </p:cBhvr>
                                      <p:to x="100000" y="60000"/>
                                    </p:animScale>
                                    <p:animScale>
                                      <p:cBhvr>
                                        <p:cTn id="95" dur="166" decel="50000">
                                          <p:stCondLst>
                                            <p:cond delay="676"/>
                                          </p:stCondLst>
                                        </p:cTn>
                                        <p:tgtEl>
                                          <p:spTgt spid="22548"/>
                                        </p:tgtEl>
                                      </p:cBhvr>
                                      <p:to x="100000" y="100000"/>
                                    </p:animScale>
                                    <p:animScale>
                                      <p:cBhvr>
                                        <p:cTn id="96" dur="26">
                                          <p:stCondLst>
                                            <p:cond delay="1312"/>
                                          </p:stCondLst>
                                        </p:cTn>
                                        <p:tgtEl>
                                          <p:spTgt spid="22548"/>
                                        </p:tgtEl>
                                      </p:cBhvr>
                                      <p:to x="100000" y="80000"/>
                                    </p:animScale>
                                    <p:animScale>
                                      <p:cBhvr>
                                        <p:cTn id="97" dur="166" decel="50000">
                                          <p:stCondLst>
                                            <p:cond delay="1338"/>
                                          </p:stCondLst>
                                        </p:cTn>
                                        <p:tgtEl>
                                          <p:spTgt spid="22548"/>
                                        </p:tgtEl>
                                      </p:cBhvr>
                                      <p:to x="100000" y="100000"/>
                                    </p:animScale>
                                    <p:animScale>
                                      <p:cBhvr>
                                        <p:cTn id="98" dur="26">
                                          <p:stCondLst>
                                            <p:cond delay="1642"/>
                                          </p:stCondLst>
                                        </p:cTn>
                                        <p:tgtEl>
                                          <p:spTgt spid="22548"/>
                                        </p:tgtEl>
                                      </p:cBhvr>
                                      <p:to x="100000" y="90000"/>
                                    </p:animScale>
                                    <p:animScale>
                                      <p:cBhvr>
                                        <p:cTn id="99" dur="166" decel="50000">
                                          <p:stCondLst>
                                            <p:cond delay="1668"/>
                                          </p:stCondLst>
                                        </p:cTn>
                                        <p:tgtEl>
                                          <p:spTgt spid="22548"/>
                                        </p:tgtEl>
                                      </p:cBhvr>
                                      <p:to x="100000" y="100000"/>
                                    </p:animScale>
                                    <p:animScale>
                                      <p:cBhvr>
                                        <p:cTn id="100" dur="26">
                                          <p:stCondLst>
                                            <p:cond delay="1808"/>
                                          </p:stCondLst>
                                        </p:cTn>
                                        <p:tgtEl>
                                          <p:spTgt spid="22548"/>
                                        </p:tgtEl>
                                      </p:cBhvr>
                                      <p:to x="100000" y="95000"/>
                                    </p:animScale>
                                    <p:animScale>
                                      <p:cBhvr>
                                        <p:cTn id="101" dur="166" decel="50000">
                                          <p:stCondLst>
                                            <p:cond delay="1834"/>
                                          </p:stCondLst>
                                        </p:cTn>
                                        <p:tgtEl>
                                          <p:spTgt spid="22548"/>
                                        </p:tgtEl>
                                      </p:cBhvr>
                                      <p:to x="100000" y="100000"/>
                                    </p:animScale>
                                  </p:childTnLst>
                                </p:cTn>
                              </p:par>
                            </p:childTnLst>
                          </p:cTn>
                        </p:par>
                        <p:par>
                          <p:cTn id="102" fill="hold">
                            <p:stCondLst>
                              <p:cond delay="15500"/>
                            </p:stCondLst>
                            <p:childTnLst>
                              <p:par>
                                <p:cTn id="103" presetID="42" presetClass="entr" presetSubtype="0" fill="hold" grpId="0" nodeType="afterEffect">
                                  <p:stCondLst>
                                    <p:cond delay="0"/>
                                  </p:stCondLst>
                                  <p:childTnLst>
                                    <p:set>
                                      <p:cBhvr>
                                        <p:cTn id="104" dur="1" fill="hold">
                                          <p:stCondLst>
                                            <p:cond delay="0"/>
                                          </p:stCondLst>
                                        </p:cTn>
                                        <p:tgtEl>
                                          <p:spTgt spid="22545"/>
                                        </p:tgtEl>
                                        <p:attrNameLst>
                                          <p:attrName>style.visibility</p:attrName>
                                        </p:attrNameLst>
                                      </p:cBhvr>
                                      <p:to>
                                        <p:strVal val="visible"/>
                                      </p:to>
                                    </p:set>
                                    <p:animEffect transition="in" filter="fade">
                                      <p:cBhvr>
                                        <p:cTn id="105" dur="1000"/>
                                        <p:tgtEl>
                                          <p:spTgt spid="22545"/>
                                        </p:tgtEl>
                                      </p:cBhvr>
                                    </p:animEffect>
                                    <p:anim calcmode="lin" valueType="num">
                                      <p:cBhvr>
                                        <p:cTn id="106" dur="1000" fill="hold"/>
                                        <p:tgtEl>
                                          <p:spTgt spid="22545"/>
                                        </p:tgtEl>
                                        <p:attrNameLst>
                                          <p:attrName>ppt_x</p:attrName>
                                        </p:attrNameLst>
                                      </p:cBhvr>
                                      <p:tavLst>
                                        <p:tav tm="0">
                                          <p:val>
                                            <p:strVal val="#ppt_x"/>
                                          </p:val>
                                        </p:tav>
                                        <p:tav tm="100000">
                                          <p:val>
                                            <p:strVal val="#ppt_x"/>
                                          </p:val>
                                        </p:tav>
                                      </p:tavLst>
                                    </p:anim>
                                    <p:anim calcmode="lin" valueType="num">
                                      <p:cBhvr>
                                        <p:cTn id="107" dur="1000" fill="hold"/>
                                        <p:tgtEl>
                                          <p:spTgt spid="22545"/>
                                        </p:tgtEl>
                                        <p:attrNameLst>
                                          <p:attrName>ppt_y</p:attrName>
                                        </p:attrNameLst>
                                      </p:cBhvr>
                                      <p:tavLst>
                                        <p:tav tm="0">
                                          <p:val>
                                            <p:strVal val="#ppt_y+.1"/>
                                          </p:val>
                                        </p:tav>
                                        <p:tav tm="100000">
                                          <p:val>
                                            <p:strVal val="#ppt_y"/>
                                          </p:val>
                                        </p:tav>
                                      </p:tavLst>
                                    </p:anim>
                                  </p:childTnLst>
                                </p:cTn>
                              </p:par>
                            </p:childTnLst>
                          </p:cTn>
                        </p:par>
                        <p:par>
                          <p:cTn id="108" fill="hold">
                            <p:stCondLst>
                              <p:cond delay="16500"/>
                            </p:stCondLst>
                            <p:childTnLst>
                              <p:par>
                                <p:cTn id="109" presetID="26" presetClass="entr" presetSubtype="0" fill="hold" grpId="0" nodeType="afterEffect">
                                  <p:stCondLst>
                                    <p:cond delay="0"/>
                                  </p:stCondLst>
                                  <p:childTnLst>
                                    <p:set>
                                      <p:cBhvr>
                                        <p:cTn id="110" dur="1" fill="hold">
                                          <p:stCondLst>
                                            <p:cond delay="0"/>
                                          </p:stCondLst>
                                        </p:cTn>
                                        <p:tgtEl>
                                          <p:spTgt spid="22550"/>
                                        </p:tgtEl>
                                        <p:attrNameLst>
                                          <p:attrName>style.visibility</p:attrName>
                                        </p:attrNameLst>
                                      </p:cBhvr>
                                      <p:to>
                                        <p:strVal val="visible"/>
                                      </p:to>
                                    </p:set>
                                    <p:animEffect transition="in" filter="wipe(down)">
                                      <p:cBhvr>
                                        <p:cTn id="111" dur="580">
                                          <p:stCondLst>
                                            <p:cond delay="0"/>
                                          </p:stCondLst>
                                        </p:cTn>
                                        <p:tgtEl>
                                          <p:spTgt spid="22550"/>
                                        </p:tgtEl>
                                      </p:cBhvr>
                                    </p:animEffect>
                                    <p:anim calcmode="lin" valueType="num">
                                      <p:cBhvr>
                                        <p:cTn id="112" dur="1822" tmFilter="0,0; 0.14,0.36; 0.43,0.73; 0.71,0.91; 1.0,1.0">
                                          <p:stCondLst>
                                            <p:cond delay="0"/>
                                          </p:stCondLst>
                                        </p:cTn>
                                        <p:tgtEl>
                                          <p:spTgt spid="22550"/>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22550"/>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22550"/>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22550"/>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22550"/>
                                        </p:tgtEl>
                                        <p:attrNameLst>
                                          <p:attrName>ppt_y</p:attrName>
                                        </p:attrNameLst>
                                      </p:cBhvr>
                                      <p:tavLst>
                                        <p:tav tm="0" fmla="#ppt_y-sin(pi*$)/81">
                                          <p:val>
                                            <p:fltVal val="0"/>
                                          </p:val>
                                        </p:tav>
                                        <p:tav tm="100000">
                                          <p:val>
                                            <p:fltVal val="1"/>
                                          </p:val>
                                        </p:tav>
                                      </p:tavLst>
                                    </p:anim>
                                    <p:animScale>
                                      <p:cBhvr>
                                        <p:cTn id="117" dur="26">
                                          <p:stCondLst>
                                            <p:cond delay="650"/>
                                          </p:stCondLst>
                                        </p:cTn>
                                        <p:tgtEl>
                                          <p:spTgt spid="22550"/>
                                        </p:tgtEl>
                                      </p:cBhvr>
                                      <p:to x="100000" y="60000"/>
                                    </p:animScale>
                                    <p:animScale>
                                      <p:cBhvr>
                                        <p:cTn id="118" dur="166" decel="50000">
                                          <p:stCondLst>
                                            <p:cond delay="676"/>
                                          </p:stCondLst>
                                        </p:cTn>
                                        <p:tgtEl>
                                          <p:spTgt spid="22550"/>
                                        </p:tgtEl>
                                      </p:cBhvr>
                                      <p:to x="100000" y="100000"/>
                                    </p:animScale>
                                    <p:animScale>
                                      <p:cBhvr>
                                        <p:cTn id="119" dur="26">
                                          <p:stCondLst>
                                            <p:cond delay="1312"/>
                                          </p:stCondLst>
                                        </p:cTn>
                                        <p:tgtEl>
                                          <p:spTgt spid="22550"/>
                                        </p:tgtEl>
                                      </p:cBhvr>
                                      <p:to x="100000" y="80000"/>
                                    </p:animScale>
                                    <p:animScale>
                                      <p:cBhvr>
                                        <p:cTn id="120" dur="166" decel="50000">
                                          <p:stCondLst>
                                            <p:cond delay="1338"/>
                                          </p:stCondLst>
                                        </p:cTn>
                                        <p:tgtEl>
                                          <p:spTgt spid="22550"/>
                                        </p:tgtEl>
                                      </p:cBhvr>
                                      <p:to x="100000" y="100000"/>
                                    </p:animScale>
                                    <p:animScale>
                                      <p:cBhvr>
                                        <p:cTn id="121" dur="26">
                                          <p:stCondLst>
                                            <p:cond delay="1642"/>
                                          </p:stCondLst>
                                        </p:cTn>
                                        <p:tgtEl>
                                          <p:spTgt spid="22550"/>
                                        </p:tgtEl>
                                      </p:cBhvr>
                                      <p:to x="100000" y="90000"/>
                                    </p:animScale>
                                    <p:animScale>
                                      <p:cBhvr>
                                        <p:cTn id="122" dur="166" decel="50000">
                                          <p:stCondLst>
                                            <p:cond delay="1668"/>
                                          </p:stCondLst>
                                        </p:cTn>
                                        <p:tgtEl>
                                          <p:spTgt spid="22550"/>
                                        </p:tgtEl>
                                      </p:cBhvr>
                                      <p:to x="100000" y="100000"/>
                                    </p:animScale>
                                    <p:animScale>
                                      <p:cBhvr>
                                        <p:cTn id="123" dur="26">
                                          <p:stCondLst>
                                            <p:cond delay="1808"/>
                                          </p:stCondLst>
                                        </p:cTn>
                                        <p:tgtEl>
                                          <p:spTgt spid="22550"/>
                                        </p:tgtEl>
                                      </p:cBhvr>
                                      <p:to x="100000" y="95000"/>
                                    </p:animScale>
                                    <p:animScale>
                                      <p:cBhvr>
                                        <p:cTn id="124" dur="166" decel="50000">
                                          <p:stCondLst>
                                            <p:cond delay="1834"/>
                                          </p:stCondLst>
                                        </p:cTn>
                                        <p:tgtEl>
                                          <p:spTgt spid="225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P spid="22539" grpId="0" bldLvl="0" animBg="1"/>
      <p:bldP spid="22540" grpId="0" bldLvl="0" animBg="1"/>
      <p:bldP spid="22541" grpId="0" bldLvl="0" animBg="1"/>
      <p:bldP spid="22542" grpId="0" bldLvl="0" animBg="1"/>
      <p:bldP spid="22543" grpId="0" bldLvl="0" animBg="1"/>
      <p:bldP spid="22544" grpId="0" bldLvl="0" animBg="1"/>
      <p:bldP spid="22545" grpId="0" bldLvl="0" animBg="1"/>
      <p:bldP spid="22547" grpId="0"/>
      <p:bldP spid="22548" grpId="0"/>
      <p:bldP spid="2255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0758" y="2757805"/>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2980" y="349218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0758" y="20653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663" y="2794000"/>
            <a:ext cx="213360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顺序图、协作图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97588" y="2101533"/>
            <a:ext cx="206375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用例图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类图、状态图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solidFill>
              <a:schemeClr val="bg1"/>
            </a:solid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0758" y="4244975"/>
            <a:ext cx="2271712"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部署图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2980" y="4183063"/>
            <a:ext cx="2932113" cy="471487"/>
          </a:xfrm>
          <a:prstGeom prst="rect">
            <a:avLst/>
          </a:prstGeom>
          <a:solidFill>
            <a:schemeClr val="bg1">
              <a:alpha val="29803"/>
            </a:schemeClr>
          </a:solidFill>
          <a:ln w="12700" cap="flat" cmpd="sng">
            <a:no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组员分工及参考文献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7411"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7412" name="组合 1"/>
          <p:cNvGrpSpPr/>
          <p:nvPr/>
        </p:nvGrpSpPr>
        <p:grpSpPr>
          <a:xfrm>
            <a:off x="222250" y="328613"/>
            <a:ext cx="654050" cy="573087"/>
            <a:chOff x="0" y="0"/>
            <a:chExt cx="3252297" cy="2844316"/>
          </a:xfrm>
        </p:grpSpPr>
        <p:sp>
          <p:nvSpPr>
            <p:cNvPr id="11289"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1290"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1269" name="组合 7"/>
          <p:cNvGrpSpPr/>
          <p:nvPr/>
        </p:nvGrpSpPr>
        <p:grpSpPr>
          <a:xfrm>
            <a:off x="1976438" y="5004435"/>
            <a:ext cx="9753600" cy="708025"/>
            <a:chOff x="1549632" y="1377023"/>
            <a:chExt cx="8965765" cy="707993"/>
          </a:xfrm>
        </p:grpSpPr>
        <p:pic>
          <p:nvPicPr>
            <p:cNvPr id="11286" name="组合 22"/>
            <p:cNvPicPr/>
            <p:nvPr/>
          </p:nvPicPr>
          <p:blipFill>
            <a:blip r:embed="rId1"/>
            <a:stretch>
              <a:fillRect/>
            </a:stretch>
          </p:blipFill>
          <p:spPr>
            <a:xfrm>
              <a:off x="1549632" y="1377023"/>
              <a:ext cx="285874" cy="707993"/>
            </a:xfrm>
            <a:prstGeom prst="rect">
              <a:avLst/>
            </a:prstGeom>
            <a:noFill/>
            <a:ln w="9525">
              <a:noFill/>
            </a:ln>
          </p:spPr>
        </p:pic>
        <p:sp>
          <p:nvSpPr>
            <p:cNvPr id="11287" name="文本框 32"/>
            <p:cNvSpPr txBox="1"/>
            <p:nvPr/>
          </p:nvSpPr>
          <p:spPr>
            <a:xfrm>
              <a:off x="2006601" y="1500188"/>
              <a:ext cx="2017712" cy="46035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solidFill>
                    <a:schemeClr val="bg1"/>
                  </a:solidFill>
                  <a:latin typeface="方正正大黑简体" pitchFamily="2" charset="-122"/>
                  <a:ea typeface="方正正大黑简体" pitchFamily="2" charset="-122"/>
                </a:rPr>
                <a:t>刘向辉</a:t>
              </a:r>
              <a:endParaRPr lang="zh-CN" altLang="en-US" sz="2400" b="1" dirty="0">
                <a:solidFill>
                  <a:schemeClr val="bg1"/>
                </a:solidFill>
                <a:latin typeface="方正正大黑简体" pitchFamily="2" charset="-122"/>
                <a:ea typeface="方正正大黑简体" pitchFamily="2" charset="-122"/>
              </a:endParaRPr>
            </a:p>
          </p:txBody>
        </p:sp>
        <p:sp>
          <p:nvSpPr>
            <p:cNvPr id="11288" name="矩形 35"/>
            <p:cNvSpPr/>
            <p:nvPr/>
          </p:nvSpPr>
          <p:spPr>
            <a:xfrm>
              <a:off x="3047004" y="1500188"/>
              <a:ext cx="7468393" cy="46035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dirty="0">
                  <a:solidFill>
                    <a:schemeClr val="bg1"/>
                  </a:solidFill>
                  <a:latin typeface="方正正大黑简体" pitchFamily="2" charset="-122"/>
                  <a:ea typeface="方正正大黑简体" pitchFamily="2" charset="-122"/>
                </a:rPr>
                <a:t>ppt</a:t>
              </a:r>
              <a:r>
                <a:rPr lang="zh-CN" altLang="en-US" sz="2400" dirty="0">
                  <a:solidFill>
                    <a:schemeClr val="bg1"/>
                  </a:solidFill>
                  <a:latin typeface="方正正大黑简体" pitchFamily="2" charset="-122"/>
                  <a:ea typeface="方正正大黑简体" pitchFamily="2" charset="-122"/>
                </a:rPr>
                <a:t>审核 </a:t>
              </a:r>
              <a:r>
                <a:rPr lang="en-US" altLang="zh-CN" sz="2400" b="1" dirty="0">
                  <a:solidFill>
                    <a:schemeClr val="bg1"/>
                  </a:solidFill>
                  <a:latin typeface="微软雅黑" panose="020B0503020204020204" pitchFamily="34" charset="-122"/>
                  <a:ea typeface="微软雅黑" panose="020B0503020204020204" pitchFamily="34" charset="-122"/>
                </a:rPr>
                <a:t>85</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1270" name="组合 22"/>
          <p:cNvGrpSpPr/>
          <p:nvPr/>
        </p:nvGrpSpPr>
        <p:grpSpPr>
          <a:xfrm>
            <a:off x="1989138" y="1268413"/>
            <a:ext cx="9099550" cy="708025"/>
            <a:chOff x="1549632" y="1377023"/>
            <a:chExt cx="9100196" cy="707993"/>
          </a:xfrm>
        </p:grpSpPr>
        <p:pic>
          <p:nvPicPr>
            <p:cNvPr id="11283" name="组合 22"/>
            <p:cNvPicPr/>
            <p:nvPr/>
          </p:nvPicPr>
          <p:blipFill>
            <a:blip r:embed="rId1"/>
            <a:stretch>
              <a:fillRect/>
            </a:stretch>
          </p:blipFill>
          <p:spPr>
            <a:xfrm>
              <a:off x="1549632" y="1377023"/>
              <a:ext cx="285874" cy="707993"/>
            </a:xfrm>
            <a:prstGeom prst="rect">
              <a:avLst/>
            </a:prstGeom>
            <a:noFill/>
            <a:ln w="9525">
              <a:noFill/>
            </a:ln>
          </p:spPr>
        </p:pic>
        <p:sp>
          <p:nvSpPr>
            <p:cNvPr id="11284" name="文本框 32"/>
            <p:cNvSpPr txBox="1"/>
            <p:nvPr/>
          </p:nvSpPr>
          <p:spPr>
            <a:xfrm>
              <a:off x="2006601" y="1500188"/>
              <a:ext cx="2017712" cy="46035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solidFill>
                    <a:schemeClr val="bg1"/>
                  </a:solidFill>
                  <a:latin typeface="方正正大黑简体" pitchFamily="2" charset="-122"/>
                  <a:ea typeface="方正正大黑简体" pitchFamily="2" charset="-122"/>
                </a:rPr>
                <a:t>陈祥斌</a:t>
              </a:r>
              <a:endParaRPr lang="zh-CN" altLang="en-US" sz="2400" b="1" dirty="0">
                <a:solidFill>
                  <a:schemeClr val="bg1"/>
                </a:solidFill>
                <a:latin typeface="方正正大黑简体" pitchFamily="2" charset="-122"/>
                <a:ea typeface="方正正大黑简体" pitchFamily="2" charset="-122"/>
              </a:endParaRPr>
            </a:p>
          </p:txBody>
        </p:sp>
        <p:sp>
          <p:nvSpPr>
            <p:cNvPr id="11285" name="矩形 35"/>
            <p:cNvSpPr/>
            <p:nvPr/>
          </p:nvSpPr>
          <p:spPr>
            <a:xfrm>
              <a:off x="3181435" y="1500188"/>
              <a:ext cx="7468393" cy="46035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完成</a:t>
              </a:r>
              <a:r>
                <a:rPr lang="en-US" altLang="zh-CN" sz="2400" dirty="0">
                  <a:solidFill>
                    <a:schemeClr val="bg1"/>
                  </a:solidFill>
                  <a:latin typeface="方正正大黑简体" pitchFamily="2" charset="-122"/>
                  <a:ea typeface="方正正大黑简体" pitchFamily="2" charset="-122"/>
                </a:rPr>
                <a:t>UML </a:t>
              </a:r>
              <a:r>
                <a:rPr lang="zh-CN" altLang="en-US" sz="2400" dirty="0">
                  <a:solidFill>
                    <a:schemeClr val="bg1"/>
                  </a:solidFill>
                  <a:latin typeface="方正正大黑简体" pitchFamily="2" charset="-122"/>
                  <a:ea typeface="方正正大黑简体" pitchFamily="2" charset="-122"/>
                </a:rPr>
                <a:t>基础</a:t>
              </a:r>
              <a:r>
                <a:rPr lang="en-US" altLang="zh-CN" sz="2400" dirty="0">
                  <a:solidFill>
                    <a:schemeClr val="bg1"/>
                  </a:solidFill>
                  <a:latin typeface="方正正大黑简体" pitchFamily="2" charset="-122"/>
                  <a:ea typeface="方正正大黑简体" pitchFamily="2" charset="-122"/>
                </a:rPr>
                <a:t>1ppt</a:t>
              </a:r>
              <a:r>
                <a:rPr lang="zh-CN" altLang="en-US" sz="2400" dirty="0">
                  <a:solidFill>
                    <a:schemeClr val="bg1"/>
                  </a:solidFill>
                  <a:latin typeface="方正正大黑简体" pitchFamily="2" charset="-122"/>
                  <a:ea typeface="方正正大黑简体" pitchFamily="2" charset="-122"/>
                </a:rPr>
                <a:t>前半部分</a:t>
              </a:r>
              <a:r>
                <a:rPr lang="en-US" altLang="zh-CN" sz="2400" dirty="0">
                  <a:solidFill>
                    <a:schemeClr val="bg1"/>
                  </a:solidFill>
                  <a:latin typeface="方正正大黑简体" pitchFamily="2" charset="-122"/>
                  <a:ea typeface="方正正大黑简体" pitchFamily="2" charset="-122"/>
                </a:rPr>
                <a:t> </a:t>
              </a:r>
              <a:r>
                <a:rPr lang="zh-CN" altLang="en-US" sz="2400" dirty="0">
                  <a:solidFill>
                    <a:schemeClr val="bg1"/>
                  </a:solidFill>
                  <a:latin typeface="方正正大黑简体" pitchFamily="2" charset="-122"/>
                  <a:ea typeface="方正正大黑简体" pitchFamily="2" charset="-122"/>
                </a:rPr>
                <a:t> </a:t>
              </a:r>
              <a:r>
                <a:rPr lang="en-US" altLang="zh-CN" sz="2400" b="1" dirty="0">
                  <a:solidFill>
                    <a:schemeClr val="bg1"/>
                  </a:solidFill>
                  <a:latin typeface="微软雅黑" panose="020B0503020204020204" pitchFamily="34" charset="-122"/>
                  <a:ea typeface="微软雅黑" panose="020B0503020204020204" pitchFamily="34" charset="-122"/>
                </a:rPr>
                <a:t>87</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1271" name="组合 26"/>
          <p:cNvGrpSpPr/>
          <p:nvPr/>
        </p:nvGrpSpPr>
        <p:grpSpPr>
          <a:xfrm>
            <a:off x="1976438" y="2154238"/>
            <a:ext cx="9112250" cy="708025"/>
            <a:chOff x="1549632" y="1377023"/>
            <a:chExt cx="9112016" cy="707993"/>
          </a:xfrm>
        </p:grpSpPr>
        <p:pic>
          <p:nvPicPr>
            <p:cNvPr id="11280" name="组合 22"/>
            <p:cNvPicPr/>
            <p:nvPr/>
          </p:nvPicPr>
          <p:blipFill>
            <a:blip r:embed="rId1"/>
            <a:stretch>
              <a:fillRect/>
            </a:stretch>
          </p:blipFill>
          <p:spPr>
            <a:xfrm>
              <a:off x="1549632" y="1377023"/>
              <a:ext cx="285874" cy="707993"/>
            </a:xfrm>
            <a:prstGeom prst="rect">
              <a:avLst/>
            </a:prstGeom>
            <a:noFill/>
            <a:ln w="9525">
              <a:noFill/>
            </a:ln>
          </p:spPr>
        </p:pic>
        <p:sp>
          <p:nvSpPr>
            <p:cNvPr id="11281" name="文本框 32"/>
            <p:cNvSpPr txBox="1"/>
            <p:nvPr/>
          </p:nvSpPr>
          <p:spPr>
            <a:xfrm>
              <a:off x="2006601" y="1500188"/>
              <a:ext cx="2017712" cy="46035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solidFill>
                    <a:schemeClr val="bg1"/>
                  </a:solidFill>
                  <a:latin typeface="方正正大黑简体" pitchFamily="2" charset="-122"/>
                  <a:ea typeface="方正正大黑简体" pitchFamily="2" charset="-122"/>
                </a:rPr>
                <a:t>左文正</a:t>
              </a:r>
              <a:endParaRPr lang="zh-CN" altLang="en-US" sz="2400" b="1" dirty="0">
                <a:solidFill>
                  <a:schemeClr val="bg1"/>
                </a:solidFill>
                <a:latin typeface="方正正大黑简体" pitchFamily="2" charset="-122"/>
                <a:ea typeface="方正正大黑简体" pitchFamily="2" charset="-122"/>
              </a:endParaRPr>
            </a:p>
          </p:txBody>
        </p:sp>
        <p:sp>
          <p:nvSpPr>
            <p:cNvPr id="11282" name="矩形 35"/>
            <p:cNvSpPr/>
            <p:nvPr/>
          </p:nvSpPr>
          <p:spPr>
            <a:xfrm>
              <a:off x="3193255" y="1500188"/>
              <a:ext cx="7468393" cy="46035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sym typeface="+mn-ea"/>
                </a:rPr>
                <a:t>完成</a:t>
              </a:r>
              <a:r>
                <a:rPr lang="en-US" altLang="zh-CN" sz="2400" dirty="0">
                  <a:solidFill>
                    <a:schemeClr val="bg1"/>
                  </a:solidFill>
                  <a:latin typeface="方正正大黑简体" pitchFamily="2" charset="-122"/>
                  <a:ea typeface="方正正大黑简体" pitchFamily="2" charset="-122"/>
                  <a:sym typeface="+mn-ea"/>
                </a:rPr>
                <a:t>UML </a:t>
              </a:r>
              <a:r>
                <a:rPr lang="zh-CN" altLang="en-US" sz="2400" dirty="0">
                  <a:solidFill>
                    <a:schemeClr val="bg1"/>
                  </a:solidFill>
                  <a:latin typeface="方正正大黑简体" pitchFamily="2" charset="-122"/>
                  <a:ea typeface="方正正大黑简体" pitchFamily="2" charset="-122"/>
                  <a:sym typeface="+mn-ea"/>
                </a:rPr>
                <a:t>基础</a:t>
              </a:r>
              <a:r>
                <a:rPr lang="en-US" altLang="zh-CN" sz="2400" dirty="0">
                  <a:solidFill>
                    <a:schemeClr val="bg1"/>
                  </a:solidFill>
                  <a:latin typeface="方正正大黑简体" pitchFamily="2" charset="-122"/>
                  <a:ea typeface="方正正大黑简体" pitchFamily="2" charset="-122"/>
                  <a:sym typeface="+mn-ea"/>
                </a:rPr>
                <a:t>1ppt</a:t>
              </a:r>
              <a:r>
                <a:rPr lang="zh-CN" altLang="en-US" sz="2400" dirty="0">
                  <a:solidFill>
                    <a:schemeClr val="bg1"/>
                  </a:solidFill>
                  <a:latin typeface="方正正大黑简体" pitchFamily="2" charset="-122"/>
                  <a:ea typeface="方正正大黑简体" pitchFamily="2" charset="-122"/>
                  <a:sym typeface="+mn-ea"/>
                </a:rPr>
                <a:t>后半部分</a:t>
              </a:r>
              <a:r>
                <a:rPr lang="en-US" altLang="zh-CN" sz="2400" dirty="0">
                  <a:solidFill>
                    <a:schemeClr val="bg1"/>
                  </a:solidFill>
                  <a:latin typeface="方正正大黑简体" pitchFamily="2" charset="-122"/>
                  <a:ea typeface="方正正大黑简体" pitchFamily="2" charset="-122"/>
                </a:rPr>
                <a:t> </a:t>
              </a:r>
              <a:r>
                <a:rPr lang="en-US" altLang="zh-CN" sz="2400" b="1" dirty="0">
                  <a:solidFill>
                    <a:schemeClr val="bg1"/>
                  </a:solidFill>
                  <a:latin typeface="微软雅黑" panose="020B0503020204020204" pitchFamily="34" charset="-122"/>
                  <a:ea typeface="微软雅黑" panose="020B0503020204020204" pitchFamily="34" charset="-122"/>
                </a:rPr>
                <a:t>86</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1272" name="组合 30"/>
          <p:cNvGrpSpPr/>
          <p:nvPr/>
        </p:nvGrpSpPr>
        <p:grpSpPr>
          <a:xfrm>
            <a:off x="1976438" y="3071813"/>
            <a:ext cx="9112250" cy="708025"/>
            <a:chOff x="1549632" y="1377023"/>
            <a:chExt cx="9112016" cy="707993"/>
          </a:xfrm>
        </p:grpSpPr>
        <p:pic>
          <p:nvPicPr>
            <p:cNvPr id="11277" name="组合 22"/>
            <p:cNvPicPr/>
            <p:nvPr/>
          </p:nvPicPr>
          <p:blipFill>
            <a:blip r:embed="rId1"/>
            <a:stretch>
              <a:fillRect/>
            </a:stretch>
          </p:blipFill>
          <p:spPr>
            <a:xfrm>
              <a:off x="1549632" y="1377023"/>
              <a:ext cx="285874" cy="707993"/>
            </a:xfrm>
            <a:prstGeom prst="rect">
              <a:avLst/>
            </a:prstGeom>
            <a:noFill/>
            <a:ln w="9525">
              <a:noFill/>
            </a:ln>
          </p:spPr>
        </p:pic>
        <p:sp>
          <p:nvSpPr>
            <p:cNvPr id="11278" name="文本框 32"/>
            <p:cNvSpPr txBox="1"/>
            <p:nvPr/>
          </p:nvSpPr>
          <p:spPr>
            <a:xfrm>
              <a:off x="2006601" y="1500188"/>
              <a:ext cx="2017712" cy="46035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solidFill>
                    <a:schemeClr val="bg1"/>
                  </a:solidFill>
                  <a:latin typeface="方正正大黑简体" pitchFamily="2" charset="-122"/>
                  <a:ea typeface="方正正大黑简体" pitchFamily="2" charset="-122"/>
                </a:rPr>
                <a:t>王安栋</a:t>
              </a:r>
              <a:endParaRPr lang="zh-CN" altLang="en-US" sz="2400" b="1" dirty="0">
                <a:solidFill>
                  <a:schemeClr val="bg1"/>
                </a:solidFill>
                <a:latin typeface="方正正大黑简体" pitchFamily="2" charset="-122"/>
                <a:ea typeface="方正正大黑简体" pitchFamily="2" charset="-122"/>
              </a:endParaRPr>
            </a:p>
          </p:txBody>
        </p:sp>
        <p:sp>
          <p:nvSpPr>
            <p:cNvPr id="11279" name="矩形 35"/>
            <p:cNvSpPr/>
            <p:nvPr/>
          </p:nvSpPr>
          <p:spPr>
            <a:xfrm>
              <a:off x="3193255" y="1500188"/>
              <a:ext cx="7468393" cy="46035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dirty="0">
                  <a:solidFill>
                    <a:schemeClr val="bg1"/>
                  </a:solidFill>
                  <a:latin typeface="方正正大黑简体" pitchFamily="2" charset="-122"/>
                  <a:ea typeface="方正正大黑简体" pitchFamily="2" charset="-122"/>
                </a:rPr>
                <a:t>ppt</a:t>
              </a:r>
              <a:r>
                <a:rPr lang="zh-CN" altLang="en-US" sz="2400" dirty="0">
                  <a:solidFill>
                    <a:schemeClr val="bg1"/>
                  </a:solidFill>
                  <a:latin typeface="方正正大黑简体" pitchFamily="2" charset="-122"/>
                  <a:ea typeface="方正正大黑简体" pitchFamily="2" charset="-122"/>
                </a:rPr>
                <a:t>资料收集 </a:t>
              </a:r>
              <a:r>
                <a:rPr lang="en-US" altLang="zh-CN" sz="2400" b="1" dirty="0">
                  <a:solidFill>
                    <a:schemeClr val="bg1"/>
                  </a:solidFill>
                  <a:latin typeface="微软雅黑" panose="020B0503020204020204" pitchFamily="34" charset="-122"/>
                  <a:ea typeface="微软雅黑" panose="020B0503020204020204" pitchFamily="34" charset="-122"/>
                </a:rPr>
                <a:t>84</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1273" name="组合 34"/>
          <p:cNvGrpSpPr/>
          <p:nvPr/>
        </p:nvGrpSpPr>
        <p:grpSpPr>
          <a:xfrm>
            <a:off x="1976438" y="4041775"/>
            <a:ext cx="9112250" cy="708025"/>
            <a:chOff x="1549632" y="1377023"/>
            <a:chExt cx="9112016" cy="707993"/>
          </a:xfrm>
        </p:grpSpPr>
        <p:pic>
          <p:nvPicPr>
            <p:cNvPr id="11274" name="组合 22"/>
            <p:cNvPicPr/>
            <p:nvPr/>
          </p:nvPicPr>
          <p:blipFill>
            <a:blip r:embed="rId1"/>
            <a:stretch>
              <a:fillRect/>
            </a:stretch>
          </p:blipFill>
          <p:spPr>
            <a:xfrm>
              <a:off x="1549632" y="1377023"/>
              <a:ext cx="285874" cy="707993"/>
            </a:xfrm>
            <a:prstGeom prst="rect">
              <a:avLst/>
            </a:prstGeom>
            <a:noFill/>
            <a:ln w="9525">
              <a:noFill/>
            </a:ln>
          </p:spPr>
        </p:pic>
        <p:sp>
          <p:nvSpPr>
            <p:cNvPr id="11275" name="文本框 36"/>
            <p:cNvSpPr txBox="1"/>
            <p:nvPr/>
          </p:nvSpPr>
          <p:spPr>
            <a:xfrm>
              <a:off x="2006601" y="1500188"/>
              <a:ext cx="2017712" cy="46035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solidFill>
                    <a:schemeClr val="bg1"/>
                  </a:solidFill>
                  <a:latin typeface="方正正大黑简体" pitchFamily="2" charset="-122"/>
                  <a:ea typeface="方正正大黑简体" pitchFamily="2" charset="-122"/>
                </a:rPr>
                <a:t>涂弘森</a:t>
              </a:r>
              <a:endParaRPr lang="zh-CN" altLang="en-US" sz="2400" b="1" dirty="0">
                <a:solidFill>
                  <a:schemeClr val="bg1"/>
                </a:solidFill>
                <a:latin typeface="方正正大黑简体" pitchFamily="2" charset="-122"/>
                <a:ea typeface="方正正大黑简体" pitchFamily="2" charset="-122"/>
              </a:endParaRPr>
            </a:p>
          </p:txBody>
        </p:sp>
        <p:sp>
          <p:nvSpPr>
            <p:cNvPr id="11276" name="矩形 35"/>
            <p:cNvSpPr/>
            <p:nvPr/>
          </p:nvSpPr>
          <p:spPr>
            <a:xfrm>
              <a:off x="3193255" y="1500188"/>
              <a:ext cx="7468393" cy="46035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dirty="0">
                  <a:solidFill>
                    <a:schemeClr val="bg1"/>
                  </a:solidFill>
                  <a:latin typeface="方正正大黑简体" pitchFamily="2" charset="-122"/>
                  <a:ea typeface="方正正大黑简体" pitchFamily="2" charset="-122"/>
                </a:rPr>
                <a:t>PPT</a:t>
              </a:r>
              <a:r>
                <a:rPr lang="zh-CN" altLang="en-US" sz="2400" dirty="0">
                  <a:solidFill>
                    <a:schemeClr val="bg1"/>
                  </a:solidFill>
                  <a:latin typeface="方正正大黑简体" pitchFamily="2" charset="-122"/>
                  <a:ea typeface="方正正大黑简体" pitchFamily="2" charset="-122"/>
                </a:rPr>
                <a:t>资料收集 </a:t>
              </a:r>
              <a:r>
                <a:rPr lang="en-US" altLang="zh-CN" sz="2400" b="1" dirty="0">
                  <a:solidFill>
                    <a:schemeClr val="bg1"/>
                  </a:solidFill>
                  <a:latin typeface="微软雅黑" panose="020B0503020204020204" pitchFamily="34" charset="-122"/>
                  <a:ea typeface="微软雅黑" panose="020B0503020204020204" pitchFamily="34" charset="-122"/>
                </a:rPr>
                <a:t>83</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500"/>
                                        <p:tgtEl>
                                          <p:spTgt spid="174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410"/>
                                        </p:tgtEl>
                                        <p:attrNameLst>
                                          <p:attrName>style.visibility</p:attrName>
                                        </p:attrNameLst>
                                      </p:cBhvr>
                                      <p:to>
                                        <p:strVal val="visible"/>
                                      </p:to>
                                    </p:set>
                                    <p:anim calcmode="lin" valueType="num">
                                      <p:cBhvr>
                                        <p:cTn id="11" dur="1000" fill="hold"/>
                                        <p:tgtEl>
                                          <p:spTgt spid="17410"/>
                                        </p:tgtEl>
                                        <p:attrNameLst>
                                          <p:attrName>ppt_w</p:attrName>
                                        </p:attrNameLst>
                                      </p:cBhvr>
                                      <p:tavLst>
                                        <p:tav tm="0">
                                          <p:val>
                                            <p:fltVal val="0"/>
                                          </p:val>
                                        </p:tav>
                                        <p:tav tm="100000">
                                          <p:val>
                                            <p:strVal val="#ppt_w"/>
                                          </p:val>
                                        </p:tav>
                                      </p:tavLst>
                                    </p:anim>
                                    <p:anim calcmode="lin" valueType="num">
                                      <p:cBhvr>
                                        <p:cTn id="12" dur="1000" fill="hold"/>
                                        <p:tgtEl>
                                          <p:spTgt spid="17410"/>
                                        </p:tgtEl>
                                        <p:attrNameLst>
                                          <p:attrName>ppt_h</p:attrName>
                                        </p:attrNameLst>
                                      </p:cBhvr>
                                      <p:tavLst>
                                        <p:tav tm="0">
                                          <p:val>
                                            <p:fltVal val="0"/>
                                          </p:val>
                                        </p:tav>
                                        <p:tav tm="100000">
                                          <p:val>
                                            <p:strVal val="#ppt_h"/>
                                          </p:val>
                                        </p:tav>
                                      </p:tavLst>
                                    </p:anim>
                                    <p:animEffect transition="in" filter="fade">
                                      <p:cBhvr>
                                        <p:cTn id="13" dur="1000"/>
                                        <p:tgtEl>
                                          <p:spTgt spid="1741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7411"/>
                                        </p:tgtEl>
                                        <p:attrNameLst>
                                          <p:attrName>style.visibility</p:attrName>
                                        </p:attrNameLst>
                                      </p:cBhvr>
                                      <p:to>
                                        <p:strVal val="visible"/>
                                      </p:to>
                                    </p:set>
                                    <p:anim calcmode="lin" valueType="num">
                                      <p:cBhvr>
                                        <p:cTn id="16" dur="500" decel="50000" fill="hold">
                                          <p:stCondLst>
                                            <p:cond delay="0"/>
                                          </p:stCondLst>
                                        </p:cTn>
                                        <p:tgtEl>
                                          <p:spTgt spid="1741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741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7411"/>
                                        </p:tgtEl>
                                        <p:attrNameLst>
                                          <p:attrName>ppt_w</p:attrName>
                                        </p:attrNameLst>
                                      </p:cBhvr>
                                      <p:tavLst>
                                        <p:tav tm="0">
                                          <p:val>
                                            <p:strVal val="#ppt_w*.05"/>
                                          </p:val>
                                        </p:tav>
                                        <p:tav tm="100000">
                                          <p:val>
                                            <p:strVal val="#ppt_w"/>
                                          </p:val>
                                        </p:tav>
                                      </p:tavLst>
                                    </p:anim>
                                    <p:anim calcmode="lin" valueType="num">
                                      <p:cBhvr>
                                        <p:cTn id="19" dur="1000" fill="hold"/>
                                        <p:tgtEl>
                                          <p:spTgt spid="1741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741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741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741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animBg="1"/>
      <p:bldP spid="174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7411"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7412" name="组合 1"/>
          <p:cNvGrpSpPr/>
          <p:nvPr/>
        </p:nvGrpSpPr>
        <p:grpSpPr>
          <a:xfrm>
            <a:off x="222250" y="328613"/>
            <a:ext cx="654050" cy="573087"/>
            <a:chOff x="0" y="0"/>
            <a:chExt cx="3252297" cy="2844316"/>
          </a:xfrm>
        </p:grpSpPr>
        <p:sp>
          <p:nvSpPr>
            <p:cNvPr id="11289"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1290"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1285" name="矩形 35"/>
          <p:cNvSpPr/>
          <p:nvPr/>
        </p:nvSpPr>
        <p:spPr>
          <a:xfrm>
            <a:off x="1884680" y="1449705"/>
            <a:ext cx="9246235" cy="51231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342900" indent="-342900">
              <a:buFont typeface="Wingdings" panose="05000000000000000000" pitchFamily="2" charset="2"/>
              <a:buChar char="n"/>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r>
              <a:rPr 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《UML2基础、建模与设计教程》杨弘平、吕海华、李波、史江萍、代钦</a:t>
            </a:r>
            <a:endParaRPr 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buFont typeface="Wingdings" panose="05000000000000000000" pitchFamily="2" charset="2"/>
              <a:buNone/>
            </a:pP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清华大学出版社 ISBN：9787302404491 2015.10.01 </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pitchFamily="2" charset="2"/>
              <a:buChar char="n"/>
            </a:pPr>
            <a:endParaRPr lang="en-US" altLang="zh-CN"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pitchFamily="2" charset="2"/>
              <a:buChar char="n"/>
            </a:pPr>
            <a:r>
              <a:rPr lang="en-US" altLang="zh-CN"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r>
              <a:rPr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http://www.trufun.net/UML/UMLwendang/2016/0719/168.html</a:t>
            </a:r>
            <a:r>
              <a:rPr 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——UML2系列框图--用例图详解 </a:t>
            </a:r>
            <a:r>
              <a:rPr lang="zh-CN" alt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访问时间：</a:t>
            </a:r>
            <a:r>
              <a:rPr lang="en-US" altLang="zh-CN"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2018/10/27</a:t>
            </a:r>
            <a:endParaRPr 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pitchFamily="2" charset="2"/>
              <a:buChar char="n"/>
            </a:pPr>
            <a:endParaRPr lang="en-US" altLang="zh-CN"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pitchFamily="2" charset="2"/>
              <a:buChar char="n"/>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r>
              <a:rPr 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百度百科https://baike.baidu.com/item/%E5%8D%8F%E4%BD%9C%E5%9B%BE/10173767?fr=aladdin</a:t>
            </a: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——协作图 </a:t>
            </a:r>
            <a:r>
              <a:rPr lang="zh-CN" alt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访问时间：</a:t>
            </a:r>
            <a:r>
              <a:rPr lang="en-US" altLang="zh-CN"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2018/10/27</a:t>
            </a:r>
            <a:endParaRPr 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pitchFamily="2" charset="2"/>
              <a:buChar char="n"/>
            </a:pPr>
            <a:endPar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pitchFamily="2" charset="2"/>
              <a:buChar char="n"/>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https://baike.baidu.com/item/UML%E7%B1%BB%E5%9B%BE/6842152——UML类图 </a:t>
            </a:r>
            <a:r>
              <a:rPr lang="zh-CN" alt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访问时间：</a:t>
            </a:r>
            <a:r>
              <a:rPr lang="en-US" altLang="zh-CN"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2018/10/27</a:t>
            </a:r>
            <a:endParaRPr 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pitchFamily="2" charset="2"/>
              <a:buChar char="n"/>
            </a:pPr>
            <a:endPar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pitchFamily="2" charset="2"/>
              <a:buNone/>
            </a:pP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500"/>
                                        <p:tgtEl>
                                          <p:spTgt spid="174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410"/>
                                        </p:tgtEl>
                                        <p:attrNameLst>
                                          <p:attrName>style.visibility</p:attrName>
                                        </p:attrNameLst>
                                      </p:cBhvr>
                                      <p:to>
                                        <p:strVal val="visible"/>
                                      </p:to>
                                    </p:set>
                                    <p:anim calcmode="lin" valueType="num">
                                      <p:cBhvr>
                                        <p:cTn id="11" dur="1000" fill="hold"/>
                                        <p:tgtEl>
                                          <p:spTgt spid="17410"/>
                                        </p:tgtEl>
                                        <p:attrNameLst>
                                          <p:attrName>ppt_w</p:attrName>
                                        </p:attrNameLst>
                                      </p:cBhvr>
                                      <p:tavLst>
                                        <p:tav tm="0">
                                          <p:val>
                                            <p:fltVal val="0"/>
                                          </p:val>
                                        </p:tav>
                                        <p:tav tm="100000">
                                          <p:val>
                                            <p:strVal val="#ppt_w"/>
                                          </p:val>
                                        </p:tav>
                                      </p:tavLst>
                                    </p:anim>
                                    <p:anim calcmode="lin" valueType="num">
                                      <p:cBhvr>
                                        <p:cTn id="12" dur="1000" fill="hold"/>
                                        <p:tgtEl>
                                          <p:spTgt spid="17410"/>
                                        </p:tgtEl>
                                        <p:attrNameLst>
                                          <p:attrName>ppt_h</p:attrName>
                                        </p:attrNameLst>
                                      </p:cBhvr>
                                      <p:tavLst>
                                        <p:tav tm="0">
                                          <p:val>
                                            <p:fltVal val="0"/>
                                          </p:val>
                                        </p:tav>
                                        <p:tav tm="100000">
                                          <p:val>
                                            <p:strVal val="#ppt_h"/>
                                          </p:val>
                                        </p:tav>
                                      </p:tavLst>
                                    </p:anim>
                                    <p:animEffect transition="in" filter="fade">
                                      <p:cBhvr>
                                        <p:cTn id="13" dur="1000"/>
                                        <p:tgtEl>
                                          <p:spTgt spid="1741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7411"/>
                                        </p:tgtEl>
                                        <p:attrNameLst>
                                          <p:attrName>style.visibility</p:attrName>
                                        </p:attrNameLst>
                                      </p:cBhvr>
                                      <p:to>
                                        <p:strVal val="visible"/>
                                      </p:to>
                                    </p:set>
                                    <p:anim calcmode="lin" valueType="num">
                                      <p:cBhvr>
                                        <p:cTn id="16" dur="500" decel="50000" fill="hold">
                                          <p:stCondLst>
                                            <p:cond delay="0"/>
                                          </p:stCondLst>
                                        </p:cTn>
                                        <p:tgtEl>
                                          <p:spTgt spid="1741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741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7411"/>
                                        </p:tgtEl>
                                        <p:attrNameLst>
                                          <p:attrName>ppt_w</p:attrName>
                                        </p:attrNameLst>
                                      </p:cBhvr>
                                      <p:tavLst>
                                        <p:tav tm="0">
                                          <p:val>
                                            <p:strVal val="#ppt_w*.05"/>
                                          </p:val>
                                        </p:tav>
                                        <p:tav tm="100000">
                                          <p:val>
                                            <p:strVal val="#ppt_w"/>
                                          </p:val>
                                        </p:tav>
                                      </p:tavLst>
                                    </p:anim>
                                    <p:anim calcmode="lin" valueType="num">
                                      <p:cBhvr>
                                        <p:cTn id="19" dur="1000" fill="hold"/>
                                        <p:tgtEl>
                                          <p:spTgt spid="1741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741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741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741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animBg="1"/>
      <p:bldP spid="174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578" name="组合 4"/>
          <p:cNvGrpSpPr/>
          <p:nvPr/>
        </p:nvGrpSpPr>
        <p:grpSpPr>
          <a:xfrm>
            <a:off x="3368675" y="1376363"/>
            <a:ext cx="4957763" cy="4870450"/>
            <a:chOff x="0" y="0"/>
            <a:chExt cx="4956930" cy="4870495"/>
          </a:xfrm>
        </p:grpSpPr>
        <p:grpSp>
          <p:nvGrpSpPr>
            <p:cNvPr id="21514" name="组合 3"/>
            <p:cNvGrpSpPr/>
            <p:nvPr/>
          </p:nvGrpSpPr>
          <p:grpSpPr>
            <a:xfrm>
              <a:off x="362756" y="0"/>
              <a:ext cx="4594174" cy="4706233"/>
              <a:chOff x="0" y="0"/>
              <a:chExt cx="4911907" cy="4959490"/>
            </a:xfrm>
          </p:grpSpPr>
          <p:sp>
            <p:nvSpPr>
              <p:cNvPr id="21516" name="椭圆 25"/>
              <p:cNvSpPr/>
              <p:nvPr/>
            </p:nvSpPr>
            <p:spPr>
              <a:xfrm>
                <a:off x="0" y="0"/>
                <a:ext cx="4823994" cy="4823994"/>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517"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p>
                <a:endParaRPr lang="zh-CN" altLang="en-US"/>
              </a:p>
            </p:txBody>
          </p:sp>
        </p:grpSp>
        <p:sp>
          <p:nvSpPr>
            <p:cNvPr id="21515" name="空心弧 10"/>
            <p:cNvSpPr/>
            <p:nvPr/>
          </p:nvSpPr>
          <p:spPr>
            <a:xfrm rot="-6506396">
              <a:off x="0" y="46499"/>
              <a:ext cx="4823993" cy="4823994"/>
            </a:xfrm>
            <a:custGeom>
              <a:avLst/>
              <a:gdLst/>
              <a:ahLst/>
              <a:cxnLst>
                <a:cxn ang="0">
                  <a:pos x="1024484" y="439046"/>
                </a:cxn>
                <a:cxn ang="0">
                  <a:pos x="2479666" y="950"/>
                </a:cxn>
                <a:cxn ang="0">
                  <a:pos x="2476232" y="123286"/>
                </a:cxn>
                <a:cxn ang="0">
                  <a:pos x="1094886" y="539153"/>
                </a:cxn>
                <a:cxn ang="0">
                  <a:pos x="1024484" y="439046"/>
                </a:cxn>
              </a:cxnLst>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p>
              <a:endParaRPr lang="zh-CN" altLang="en-US"/>
            </a:p>
          </p:txBody>
        </p:sp>
      </p:grpSp>
      <p:sp>
        <p:nvSpPr>
          <p:cNvPr id="24583" name="文本框 24"/>
          <p:cNvSpPr txBox="1"/>
          <p:nvPr/>
        </p:nvSpPr>
        <p:spPr>
          <a:xfrm>
            <a:off x="4124325" y="2895600"/>
            <a:ext cx="4319588" cy="11064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6600" dirty="0">
                <a:solidFill>
                  <a:srgbClr val="FFFFFF"/>
                </a:solidFill>
              </a:rPr>
              <a:t>Thank you</a:t>
            </a:r>
            <a:endParaRPr lang="zh-CN" altLang="en-US" sz="6600" dirty="0">
              <a:solidFill>
                <a:srgbClr val="FFFFFF"/>
              </a:solidFill>
            </a:endParaRPr>
          </a:p>
        </p:txBody>
      </p:sp>
      <p:sp>
        <p:nvSpPr>
          <p:cNvPr id="24585" name="椭圆 27"/>
          <p:cNvSpPr/>
          <p:nvPr/>
        </p:nvSpPr>
        <p:spPr>
          <a:xfrm>
            <a:off x="7608888" y="3863975"/>
            <a:ext cx="1223962"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6" name="椭圆 28"/>
          <p:cNvSpPr/>
          <p:nvPr/>
        </p:nvSpPr>
        <p:spPr>
          <a:xfrm>
            <a:off x="8418513" y="3729038"/>
            <a:ext cx="806450" cy="8683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7" name="椭圆 11"/>
          <p:cNvSpPr/>
          <p:nvPr/>
        </p:nvSpPr>
        <p:spPr>
          <a:xfrm>
            <a:off x="2439988" y="2378075"/>
            <a:ext cx="366712" cy="36671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8" name="椭圆 12"/>
          <p:cNvSpPr/>
          <p:nvPr/>
        </p:nvSpPr>
        <p:spPr>
          <a:xfrm>
            <a:off x="2611438" y="1852613"/>
            <a:ext cx="246062" cy="2460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9" name="椭圆 13"/>
          <p:cNvSpPr/>
          <p:nvPr/>
        </p:nvSpPr>
        <p:spPr>
          <a:xfrm>
            <a:off x="1938338" y="2438400"/>
            <a:ext cx="185737" cy="18573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ipe(up)">
                                      <p:cBhvr>
                                        <p:cTn id="7" dur="500"/>
                                        <p:tgtEl>
                                          <p:spTgt spid="2457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585"/>
                                        </p:tgtEl>
                                        <p:attrNameLst>
                                          <p:attrName>style.visibility</p:attrName>
                                        </p:attrNameLst>
                                      </p:cBhvr>
                                      <p:to>
                                        <p:strVal val="visible"/>
                                      </p:to>
                                    </p:set>
                                    <p:animEffect transition="in" filter="wipe(down)">
                                      <p:cBhvr>
                                        <p:cTn id="11" dur="500"/>
                                        <p:tgtEl>
                                          <p:spTgt spid="2458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4586"/>
                                        </p:tgtEl>
                                        <p:attrNameLst>
                                          <p:attrName>style.visibility</p:attrName>
                                        </p:attrNameLst>
                                      </p:cBhvr>
                                      <p:to>
                                        <p:strVal val="visible"/>
                                      </p:to>
                                    </p:set>
                                    <p:animEffect transition="in" filter="wipe(down)">
                                      <p:cBhvr>
                                        <p:cTn id="14" dur="500"/>
                                        <p:tgtEl>
                                          <p:spTgt spid="2458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24583"/>
                                        </p:tgtEl>
                                        <p:attrNameLst>
                                          <p:attrName>style.visibility</p:attrName>
                                        </p:attrNameLst>
                                      </p:cBhvr>
                                      <p:to>
                                        <p:strVal val="visible"/>
                                      </p:to>
                                    </p:set>
                                    <p:anim calcmode="lin" valueType="num">
                                      <p:cBhvr additive="base">
                                        <p:cTn id="18" dur="500" fill="hold"/>
                                        <p:tgtEl>
                                          <p:spTgt spid="24583"/>
                                        </p:tgtEl>
                                        <p:attrNameLst>
                                          <p:attrName>ppt_x</p:attrName>
                                        </p:attrNameLst>
                                      </p:cBhvr>
                                      <p:tavLst>
                                        <p:tav tm="0">
                                          <p:val>
                                            <p:strVal val="#ppt_x"/>
                                          </p:val>
                                        </p:tav>
                                        <p:tav tm="100000">
                                          <p:val>
                                            <p:strVal val="#ppt_x"/>
                                          </p:val>
                                        </p:tav>
                                      </p:tavLst>
                                    </p:anim>
                                    <p:anim calcmode="lin" valueType="num">
                                      <p:cBhvr additive="base">
                                        <p:cTn id="19" dur="500" fill="hold"/>
                                        <p:tgtEl>
                                          <p:spTgt spid="24583"/>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9" fill="hold" grpId="0" nodeType="afterEffect">
                                  <p:stCondLst>
                                    <p:cond delay="0"/>
                                  </p:stCondLst>
                                  <p:childTnLst>
                                    <p:set>
                                      <p:cBhvr>
                                        <p:cTn id="22" dur="1" fill="hold">
                                          <p:stCondLst>
                                            <p:cond delay="0"/>
                                          </p:stCondLst>
                                        </p:cTn>
                                        <p:tgtEl>
                                          <p:spTgt spid="24587"/>
                                        </p:tgtEl>
                                        <p:attrNameLst>
                                          <p:attrName>style.visibility</p:attrName>
                                        </p:attrNameLst>
                                      </p:cBhvr>
                                      <p:to>
                                        <p:strVal val="visible"/>
                                      </p:to>
                                    </p:set>
                                    <p:anim calcmode="lin" valueType="num">
                                      <p:cBhvr additive="base">
                                        <p:cTn id="23" dur="500" fill="hold"/>
                                        <p:tgtEl>
                                          <p:spTgt spid="24587"/>
                                        </p:tgtEl>
                                        <p:attrNameLst>
                                          <p:attrName>ppt_x</p:attrName>
                                        </p:attrNameLst>
                                      </p:cBhvr>
                                      <p:tavLst>
                                        <p:tav tm="0">
                                          <p:val>
                                            <p:strVal val="0-#ppt_w/2"/>
                                          </p:val>
                                        </p:tav>
                                        <p:tav tm="100000">
                                          <p:val>
                                            <p:strVal val="#ppt_x"/>
                                          </p:val>
                                        </p:tav>
                                      </p:tavLst>
                                    </p:anim>
                                    <p:anim calcmode="lin" valueType="num">
                                      <p:cBhvr additive="base">
                                        <p:cTn id="24" dur="500" fill="hold"/>
                                        <p:tgtEl>
                                          <p:spTgt spid="24587"/>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24588"/>
                                        </p:tgtEl>
                                        <p:attrNameLst>
                                          <p:attrName>style.visibility</p:attrName>
                                        </p:attrNameLst>
                                      </p:cBhvr>
                                      <p:to>
                                        <p:strVal val="visible"/>
                                      </p:to>
                                    </p:set>
                                    <p:anim calcmode="lin" valueType="num">
                                      <p:cBhvr additive="base">
                                        <p:cTn id="27" dur="500" fill="hold"/>
                                        <p:tgtEl>
                                          <p:spTgt spid="24588"/>
                                        </p:tgtEl>
                                        <p:attrNameLst>
                                          <p:attrName>ppt_x</p:attrName>
                                        </p:attrNameLst>
                                      </p:cBhvr>
                                      <p:tavLst>
                                        <p:tav tm="0">
                                          <p:val>
                                            <p:strVal val="0-#ppt_w/2"/>
                                          </p:val>
                                        </p:tav>
                                        <p:tav tm="100000">
                                          <p:val>
                                            <p:strVal val="#ppt_x"/>
                                          </p:val>
                                        </p:tav>
                                      </p:tavLst>
                                    </p:anim>
                                    <p:anim calcmode="lin" valueType="num">
                                      <p:cBhvr additive="base">
                                        <p:cTn id="28" dur="500" fill="hold"/>
                                        <p:tgtEl>
                                          <p:spTgt spid="24588"/>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24589"/>
                                        </p:tgtEl>
                                        <p:attrNameLst>
                                          <p:attrName>style.visibility</p:attrName>
                                        </p:attrNameLst>
                                      </p:cBhvr>
                                      <p:to>
                                        <p:strVal val="visible"/>
                                      </p:to>
                                    </p:set>
                                    <p:anim calcmode="lin" valueType="num">
                                      <p:cBhvr additive="base">
                                        <p:cTn id="31" dur="500" fill="hold"/>
                                        <p:tgtEl>
                                          <p:spTgt spid="24589"/>
                                        </p:tgtEl>
                                        <p:attrNameLst>
                                          <p:attrName>ppt_x</p:attrName>
                                        </p:attrNameLst>
                                      </p:cBhvr>
                                      <p:tavLst>
                                        <p:tav tm="0">
                                          <p:val>
                                            <p:strVal val="0-#ppt_w/2"/>
                                          </p:val>
                                        </p:tav>
                                        <p:tav tm="100000">
                                          <p:val>
                                            <p:strVal val="#ppt_x"/>
                                          </p:val>
                                        </p:tav>
                                      </p:tavLst>
                                    </p:anim>
                                    <p:anim calcmode="lin" valueType="num">
                                      <p:cBhvr additive="base">
                                        <p:cTn id="32" dur="500" fill="hold"/>
                                        <p:tgtEl>
                                          <p:spTgt spid="2458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5" grpId="0" bldLvl="0" animBg="1"/>
      <p:bldP spid="24586" grpId="0" bldLvl="0" animBg="1"/>
      <p:bldP spid="24587" grpId="0" bldLvl="0" animBg="1"/>
      <p:bldP spid="24588" grpId="0" bldLvl="0" animBg="1"/>
      <p:bldP spid="24589"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用例图示例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2" name="图片 1" descr="QQ截图20171112183422"/>
          <p:cNvPicPr>
            <a:picLocks noChangeAspect="1"/>
          </p:cNvPicPr>
          <p:nvPr/>
        </p:nvPicPr>
        <p:blipFill>
          <a:blip r:embed="rId1"/>
          <a:stretch>
            <a:fillRect/>
          </a:stretch>
        </p:blipFill>
        <p:spPr>
          <a:xfrm>
            <a:off x="2100580" y="1972310"/>
            <a:ext cx="8237855" cy="35299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sz="2000" b="1" dirty="0">
                <a:solidFill>
                  <a:schemeClr val="bg1"/>
                </a:solidFill>
                <a:latin typeface="微软雅黑" panose="020B0503020204020204" pitchFamily="34" charset="-122"/>
                <a:ea typeface="微软雅黑" panose="020B0503020204020204" pitchFamily="34" charset="-122"/>
              </a:rPr>
              <a:t>用例图元素</a:t>
            </a:r>
            <a:endParaRPr lang="zh-CN"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0" name="TextBox 9"/>
          <p:cNvSpPr txBox="1"/>
          <p:nvPr/>
        </p:nvSpPr>
        <p:spPr>
          <a:xfrm>
            <a:off x="1383030" y="1524635"/>
            <a:ext cx="1780540" cy="645160"/>
          </a:xfrm>
          <a:prstGeom prst="rect">
            <a:avLst/>
          </a:prstGeom>
          <a:noFill/>
        </p:spPr>
        <p:txBody>
          <a:bodyPr wrap="square" rtlCol="0">
            <a:spAutoFit/>
          </a:bodyPr>
          <a:lstStyle/>
          <a:p>
            <a:r>
              <a:rPr lang="zh-CN" sz="3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用例</a:t>
            </a:r>
            <a:endParaRPr lang="zh-CN" sz="3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1" name="直接连接符 10"/>
          <p:cNvCxnSpPr/>
          <p:nvPr/>
        </p:nvCxnSpPr>
        <p:spPr>
          <a:xfrm flipH="1">
            <a:off x="746125" y="982345"/>
            <a:ext cx="1032510" cy="898525"/>
          </a:xfrm>
          <a:prstGeom prst="line">
            <a:avLst/>
          </a:prstGeom>
        </p:spPr>
        <p:style>
          <a:lnRef idx="1">
            <a:schemeClr val="accent3"/>
          </a:lnRef>
          <a:fillRef idx="0">
            <a:schemeClr val="accent3"/>
          </a:fillRef>
          <a:effectRef idx="0">
            <a:schemeClr val="accent3"/>
          </a:effectRef>
          <a:fontRef idx="minor">
            <a:schemeClr val="tx1"/>
          </a:fontRef>
        </p:style>
      </p:cxnSp>
      <p:cxnSp>
        <p:nvCxnSpPr>
          <p:cNvPr id="12" name="直接连接符 11"/>
          <p:cNvCxnSpPr/>
          <p:nvPr/>
        </p:nvCxnSpPr>
        <p:spPr>
          <a:xfrm flipH="1">
            <a:off x="9732010" y="4367530"/>
            <a:ext cx="1043305" cy="898525"/>
          </a:xfrm>
          <a:prstGeom prst="line">
            <a:avLst/>
          </a:prstGeom>
        </p:spPr>
        <p:style>
          <a:lnRef idx="1">
            <a:schemeClr val="accent3"/>
          </a:lnRef>
          <a:fillRef idx="0">
            <a:schemeClr val="accent3"/>
          </a:fillRef>
          <a:effectRef idx="0">
            <a:schemeClr val="accent3"/>
          </a:effectRef>
          <a:fontRef idx="minor">
            <a:schemeClr val="tx1"/>
          </a:fontRef>
        </p:style>
      </p:cxnSp>
      <p:sp>
        <p:nvSpPr>
          <p:cNvPr id="7" name="文本框 6"/>
          <p:cNvSpPr txBox="1"/>
          <p:nvPr/>
        </p:nvSpPr>
        <p:spPr>
          <a:xfrm>
            <a:off x="3033395" y="2774315"/>
            <a:ext cx="7233285" cy="398780"/>
          </a:xfrm>
          <a:prstGeom prst="rect">
            <a:avLst/>
          </a:prstGeom>
          <a:noFill/>
        </p:spPr>
        <p:txBody>
          <a:bodyPr wrap="square" rtlCol="0">
            <a:spAutoFit/>
          </a:bodyPr>
          <a:lstStyle/>
          <a:p>
            <a:pPr marL="285750" indent="-285750">
              <a:buFont typeface="Wingdings" panose="05000000000000000000" pitchFamily="2" charset="2"/>
              <a:buChar char="n"/>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用例在</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中通常用一个椭圆符号表示。</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文本框 7"/>
          <p:cNvSpPr txBox="1"/>
          <p:nvPr/>
        </p:nvSpPr>
        <p:spPr>
          <a:xfrm>
            <a:off x="3093720" y="1223010"/>
            <a:ext cx="6774815" cy="1476375"/>
          </a:xfrm>
          <a:prstGeom prst="rect">
            <a:avLst/>
          </a:prstGeom>
          <a:noFill/>
        </p:spPr>
        <p:txBody>
          <a:bodyPr wrap="square" rtlCol="0">
            <a:spAutoFit/>
          </a:bodyPr>
          <a:lstStyle/>
          <a:p>
            <a:r>
              <a:rPr kumimoji="1" lang="zh-CN" altLang="en-US" dirty="0">
                <a:solidFill>
                  <a:schemeClr val="bg1"/>
                </a:solidFill>
                <a:latin typeface="微软雅黑" panose="020B0503020204020204" pitchFamily="34" charset="-122"/>
                <a:ea typeface="微软雅黑" panose="020B0503020204020204" pitchFamily="34" charset="-122"/>
                <a:sym typeface="+mn-ea"/>
              </a:rPr>
              <a:t>用例是在需求获取阶段中建立待开发系统的模型的最好方法，用例是代表系统中各个项目相关人员之间根据系统的行为所达成的契约。用例是一组动作的描述，系统通过这些动作将对用例的参与者产生可以看到的结果，用来描述参与者可以感受到的系统服务。</a:t>
            </a:r>
            <a:r>
              <a:rPr kumimoji="1" lang="en-US" altLang="zh-CN" dirty="0">
                <a:solidFill>
                  <a:schemeClr val="bg1"/>
                </a:solidFill>
                <a:latin typeface="微软雅黑" panose="020B0503020204020204" pitchFamily="34" charset="-122"/>
                <a:ea typeface="微软雅黑" panose="020B0503020204020204" pitchFamily="34" charset="-122"/>
                <a:sym typeface="+mn-ea"/>
              </a:rPr>
              <a:t>[1]</a:t>
            </a:r>
            <a:endParaRPr kumimoji="1"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2477135" y="3531870"/>
            <a:ext cx="7534910" cy="2891790"/>
          </a:xfrm>
          <a:prstGeom prst="rect">
            <a:avLst/>
          </a:prstGeom>
          <a:noFill/>
        </p:spPr>
        <p:txBody>
          <a:bodyPr wrap="square" rtlCol="0">
            <a:spAutoFit/>
          </a:bodyPr>
          <a:p>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用例的作用</a:t>
            </a:r>
            <a:r>
              <a:rPr kumimoji="1"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kumimoji="1"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1"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kumimoji="1"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1"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kumimoji="1"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）可以促进与用户的沟通，正确地理解需求，是类、对象、操作的来源</a:t>
            </a:r>
            <a:endParaRPr kumimoji="1"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kumimoji="1"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1"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kumimoji="1"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）把执行的结果反馈给参与者</a:t>
            </a:r>
            <a:endParaRPr kumimoji="1"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kumimoji="1"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1"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kumimoji="1"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）在功能上具有完整性，从参与者接受输入，产生的结果最终再输出给参与者</a:t>
            </a:r>
            <a:endParaRPr kumimoji="1"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kumimoji="1"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kumimoji="1"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 </a:t>
            </a:r>
            <a:r>
              <a:rPr kumimoji="1"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用例描述：用例描述一般包括：用例编号、用例概述（说明）、前置（前提）条件、基本事件流、其他事件流、异常事件流、后置（事后）条件等。</a:t>
            </a:r>
            <a:r>
              <a:rPr kumimoji="1"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kumimoji="1"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用例图元素</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789430" y="1601470"/>
            <a:ext cx="8791029" cy="4626683"/>
            <a:chOff x="2818" y="2535"/>
            <a:chExt cx="12150" cy="653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391" cy="4475"/>
            </a:xfrm>
            <a:prstGeom prst="rect">
              <a:avLst/>
            </a:prstGeom>
            <a:noFill/>
          </p:spPr>
          <p:txBody>
            <a:bodyPr wrap="square" rtlCol="0">
              <a:spAutoFit/>
            </a:bodyPr>
            <a:lstStyle/>
            <a:p>
              <a:pPr>
                <a:buFont typeface="Wingdings" panose="05000000000000000000" pitchFamily="2" charset="2"/>
              </a:pP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参与者不是特指人，是指系统以外的，在使用系统或与系统交互中所扮演的角色，可以是人、可以是事物，也可以是时间或其他系统在目标系统中所扮演的角色。</a:t>
              </a:r>
              <a:endPar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参与者在</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中通常以一个直立人的图形符号来表示。</a:t>
              </a: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参与者的作用：</a:t>
              </a: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）建立系统的外部用户模型。</a:t>
              </a:r>
              <a:endPar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）对系统边界之外的对象进行描述。</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4030" y="2535"/>
              <a:ext cx="8644" cy="650"/>
            </a:xfrm>
            <a:prstGeom prst="rect">
              <a:avLst/>
            </a:prstGeom>
            <a:noFill/>
          </p:spPr>
          <p:txBody>
            <a:bodyPr wrap="square" rtlCol="0">
              <a:spAutoFit/>
            </a:bodyPr>
            <a:lstStyle/>
            <a:p>
              <a:pPr algn="ctr"/>
              <a:r>
                <a:rPr 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参与者</a:t>
              </a:r>
              <a:endParaRPr 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用例图元素</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789430" y="1830899"/>
            <a:ext cx="8791029" cy="4612519"/>
            <a:chOff x="2818" y="2555"/>
            <a:chExt cx="12150" cy="651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391" cy="1867"/>
            </a:xfrm>
            <a:prstGeom prst="rect">
              <a:avLst/>
            </a:prstGeom>
            <a:noFill/>
          </p:spPr>
          <p:txBody>
            <a:bodyPr wrap="square" rtlCol="0">
              <a:spAutoFit/>
            </a:bodyPr>
            <a:lstStyle/>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指系统与系统之间的界限。把系统边界以外的同系统相关联的其他部分称为系统环境。</a:t>
              </a: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在UML图中我们用一个矩形表示。</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4030" y="2838"/>
              <a:ext cx="8644" cy="650"/>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系统边界</a:t>
              </a:r>
              <a:endPar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用例图元素</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700530" y="860619"/>
            <a:ext cx="8791029" cy="6005552"/>
            <a:chOff x="2818" y="2555"/>
            <a:chExt cx="12150" cy="8480"/>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391" cy="7517"/>
            </a:xfrm>
            <a:prstGeom prst="rect">
              <a:avLst/>
            </a:prstGeom>
            <a:noFill/>
          </p:spPr>
          <p:txBody>
            <a:bodyPr wrap="square" rtlCol="0">
              <a:spAutoFit/>
            </a:bodyPr>
            <a:lstStyle/>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用例图中的关系有4种：关联，泛化，包含和扩展。</a:t>
              </a: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关联：表示参与者和用例之间的交互。为通信途径，任何一方都可发送或可接收消息。箭头指向：指向消息接收方。在UML中用直线箭头表示</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泛化：用例的泛化指的是一个父用例可以被特化形成多个子用例，在UML中，泛化关系用空心箭头表示，箭头指向的是父用例</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扩展：扩展关系是指用例功能的延伸，在特定条件下才发生扩展用例是可选的，如果缺少扩展用例，不会影响到基用例的完整性。在UML中，扩展关系用带箭头的虚线段加《extend》表示，要注意的是箭头指向基本用例。</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包含：一个基本用例的行为包含另一个用例的行为，基本用例会重用包含用例的步骤，基本用例依赖于包含用例的。在UML中，包含关系用带箭头的虚线段加《include》表示，箭头指向被包含的用例。</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4030" y="2838"/>
              <a:ext cx="8644" cy="650"/>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关系</a:t>
              </a:r>
              <a:endPar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5653</Words>
  <Application>WPS 演示</Application>
  <PresentationFormat>宽屏</PresentationFormat>
  <Paragraphs>533</Paragraphs>
  <Slides>43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43</vt:i4>
      </vt:variant>
    </vt:vector>
  </HeadingPairs>
  <TitlesOfParts>
    <vt:vector size="58" baseType="lpstr">
      <vt:lpstr>Arial</vt:lpstr>
      <vt:lpstr>宋体</vt:lpstr>
      <vt:lpstr>Wingdings</vt:lpstr>
      <vt:lpstr>Calibri</vt:lpstr>
      <vt:lpstr>Calibri Light</vt:lpstr>
      <vt:lpstr>幼圆</vt:lpstr>
      <vt:lpstr>微软雅黑</vt:lpstr>
      <vt:lpstr>微软雅黑 Light</vt:lpstr>
      <vt:lpstr>Open Sans</vt:lpstr>
      <vt:lpstr>Arial Unicode MS</vt:lpstr>
      <vt:lpstr>楷体_GB2312</vt:lpstr>
      <vt:lpstr>方正正大黑简体</vt:lpstr>
      <vt:lpstr>新宋体</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深夜列车</dc:creator>
  <cp:lastModifiedBy>Last_First_Hug~(@^_^@)~</cp:lastModifiedBy>
  <cp:revision>46</cp:revision>
  <dcterms:created xsi:type="dcterms:W3CDTF">2015-06-08T08:52:00Z</dcterms:created>
  <dcterms:modified xsi:type="dcterms:W3CDTF">2018-11-02T11:08:04Z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2052-11.1.0.7881</vt:lpwstr>
  </property>
</Properties>
</file>