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comments/comment2.xml" ContentType="application/vnd.openxmlformats-officedocument.presentationml.comments+xml"/>
  <Override PartName="/ppt/notesSlides/notesSlide3.xml" ContentType="application/vnd.openxmlformats-officedocument.presentationml.notesSlide+xml"/>
  <Override PartName="/ppt/comments/comment3.xml" ContentType="application/vnd.openxmlformats-officedocument.presentationml.comments+xml"/>
  <Override PartName="/ppt/notesSlides/notesSlide4.xml" ContentType="application/vnd.openxmlformats-officedocument.presentationml.notesSlide+xml"/>
  <Override PartName="/ppt/comments/comment4.xml" ContentType="application/vnd.openxmlformats-officedocument.presentationml.comments+xml"/>
  <Override PartName="/ppt/notesSlides/notesSlide5.xml" ContentType="application/vnd.openxmlformats-officedocument.presentationml.notesSlide+xml"/>
  <Override PartName="/ppt/comments/comment5.xml" ContentType="application/vnd.openxmlformats-officedocument.presentationml.comments+xml"/>
  <Override PartName="/ppt/notesSlides/notesSlide6.xml" ContentType="application/vnd.openxmlformats-officedocument.presentationml.notesSlide+xml"/>
  <Override PartName="/ppt/comments/comment6.xml" ContentType="application/vnd.openxmlformats-officedocument.presentationml.comments+xml"/>
  <Override PartName="/ppt/notesSlides/notesSlide7.xml" ContentType="application/vnd.openxmlformats-officedocument.presentationml.notesSlide+xml"/>
  <Override PartName="/ppt/comments/comment7.xml" ContentType="application/vnd.openxmlformats-officedocument.presentationml.comments+xml"/>
  <Override PartName="/ppt/notesSlides/notesSlide8.xml" ContentType="application/vnd.openxmlformats-officedocument.presentationml.notesSlide+xml"/>
  <Override PartName="/ppt/comments/comment8.xml" ContentType="application/vnd.openxmlformats-officedocument.presentationml.comments+xml"/>
  <Override PartName="/ppt/notesSlides/notesSlide9.xml" ContentType="application/vnd.openxmlformats-officedocument.presentationml.notesSlide+xml"/>
  <Override PartName="/ppt/comments/comment9.xml" ContentType="application/vnd.openxmlformats-officedocument.presentationml.comments+xml"/>
  <Override PartName="/ppt/notesSlides/notesSlide10.xml" ContentType="application/vnd.openxmlformats-officedocument.presentationml.notesSlide+xml"/>
  <Override PartName="/ppt/comments/comment10.xml" ContentType="application/vnd.openxmlformats-officedocument.presentationml.comments+xml"/>
  <Override PartName="/ppt/notesSlides/notesSlide11.xml" ContentType="application/vnd.openxmlformats-officedocument.presentationml.notesSlide+xml"/>
  <Override PartName="/ppt/comments/comment11.xml" ContentType="application/vnd.openxmlformats-officedocument.presentationml.comments+xml"/>
  <Override PartName="/ppt/notesSlides/notesSlide12.xml" ContentType="application/vnd.openxmlformats-officedocument.presentationml.notesSlide+xml"/>
  <Override PartName="/ppt/comments/comment12.xml" ContentType="application/vnd.openxmlformats-officedocument.presentationml.comments+xml"/>
  <Override PartName="/ppt/notesSlides/notesSlide13.xml" ContentType="application/vnd.openxmlformats-officedocument.presentationml.notesSlide+xml"/>
  <Override PartName="/ppt/comments/comment13.xml" ContentType="application/vnd.openxmlformats-officedocument.presentationml.comments+xml"/>
  <Override PartName="/ppt/notesSlides/notesSlide14.xml" ContentType="application/vnd.openxmlformats-officedocument.presentationml.notesSlide+xml"/>
  <Override PartName="/ppt/comments/comment14.xml" ContentType="application/vnd.openxmlformats-officedocument.presentationml.comments+xml"/>
  <Override PartName="/ppt/notesSlides/notesSlide15.xml" ContentType="application/vnd.openxmlformats-officedocument.presentationml.notesSlide+xml"/>
  <Override PartName="/ppt/comments/comment15.xml" ContentType="application/vnd.openxmlformats-officedocument.presentationml.comments+xml"/>
  <Override PartName="/ppt/notesSlides/notesSlide16.xml" ContentType="application/vnd.openxmlformats-officedocument.presentationml.notesSlide+xml"/>
  <Override PartName="/ppt/comments/comment16.xml" ContentType="application/vnd.openxmlformats-officedocument.presentationml.comments+xml"/>
  <Override PartName="/ppt/notesSlides/notesSlide17.xml" ContentType="application/vnd.openxmlformats-officedocument.presentationml.notesSlide+xml"/>
  <Override PartName="/ppt/comments/comment17.xml" ContentType="application/vnd.openxmlformats-officedocument.presentationml.comments+xml"/>
  <Override PartName="/ppt/notesSlides/notesSlide18.xml" ContentType="application/vnd.openxmlformats-officedocument.presentationml.notesSlide+xml"/>
  <Override PartName="/ppt/comments/comment18.xml" ContentType="application/vnd.openxmlformats-officedocument.presentationml.comments+xml"/>
  <Override PartName="/ppt/notesSlides/notesSlide19.xml" ContentType="application/vnd.openxmlformats-officedocument.presentationml.notesSlide+xml"/>
  <Override PartName="/ppt/comments/comment19.xml" ContentType="application/vnd.openxmlformats-officedocument.presentationml.comments+xml"/>
  <Override PartName="/ppt/notesSlides/notesSlide20.xml" ContentType="application/vnd.openxmlformats-officedocument.presentationml.notesSlide+xml"/>
  <Override PartName="/ppt/comments/comment20.xml" ContentType="application/vnd.openxmlformats-officedocument.presentationml.comments+xml"/>
  <Override PartName="/ppt/notesSlides/notesSlide21.xml" ContentType="application/vnd.openxmlformats-officedocument.presentationml.notesSlide+xml"/>
  <Override PartName="/ppt/comments/comment21.xml" ContentType="application/vnd.openxmlformats-officedocument.presentationml.comments+xml"/>
  <Override PartName="/ppt/notesSlides/notesSlide22.xml" ContentType="application/vnd.openxmlformats-officedocument.presentationml.notesSlide+xml"/>
  <Override PartName="/ppt/comments/comment22.xml" ContentType="application/vnd.openxmlformats-officedocument.presentationml.comments+xml"/>
  <Override PartName="/ppt/notesSlides/notesSlide23.xml" ContentType="application/vnd.openxmlformats-officedocument.presentationml.notesSlide+xml"/>
  <Override PartName="/ppt/comments/comment23.xml" ContentType="application/vnd.openxmlformats-officedocument.presentationml.comments+xml"/>
  <Override PartName="/ppt/notesSlides/notesSlide24.xml" ContentType="application/vnd.openxmlformats-officedocument.presentationml.notesSlide+xml"/>
  <Override PartName="/ppt/comments/comment24.xml" ContentType="application/vnd.openxmlformats-officedocument.presentationml.comments+xml"/>
  <Override PartName="/ppt/notesSlides/notesSlide25.xml" ContentType="application/vnd.openxmlformats-officedocument.presentationml.notesSlide+xml"/>
  <Override PartName="/ppt/comments/comment25.xml" ContentType="application/vnd.openxmlformats-officedocument.presentationml.comments+xml"/>
  <Override PartName="/ppt/notesSlides/notesSlide26.xml" ContentType="application/vnd.openxmlformats-officedocument.presentationml.notesSlide+xml"/>
  <Override PartName="/ppt/comments/comment26.xml" ContentType="application/vnd.openxmlformats-officedocument.presentationml.comments+xml"/>
  <Override PartName="/ppt/notesSlides/notesSlide27.xml" ContentType="application/vnd.openxmlformats-officedocument.presentationml.notesSlide+xml"/>
  <Override PartName="/ppt/comments/comment27.xml" ContentType="application/vnd.openxmlformats-officedocument.presentationml.comments+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6"/>
  </p:notesMasterIdLst>
  <p:sldIdLst>
    <p:sldId id="257" r:id="rId2"/>
    <p:sldId id="258" r:id="rId3"/>
    <p:sldId id="259" r:id="rId4"/>
    <p:sldId id="267" r:id="rId5"/>
    <p:sldId id="262" r:id="rId6"/>
    <p:sldId id="263" r:id="rId7"/>
    <p:sldId id="264" r:id="rId8"/>
    <p:sldId id="265" r:id="rId9"/>
    <p:sldId id="266" r:id="rId10"/>
    <p:sldId id="268" r:id="rId11"/>
    <p:sldId id="269" r:id="rId12"/>
    <p:sldId id="270" r:id="rId13"/>
    <p:sldId id="271" r:id="rId14"/>
    <p:sldId id="260"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61" r:id="rId28"/>
    <p:sldId id="284" r:id="rId29"/>
    <p:sldId id="285" r:id="rId30"/>
    <p:sldId id="286" r:id="rId31"/>
    <p:sldId id="287" r:id="rId32"/>
    <p:sldId id="288" r:id="rId33"/>
    <p:sldId id="289" r:id="rId34"/>
    <p:sldId id="300" r:id="rId35"/>
    <p:sldId id="301" r:id="rId36"/>
    <p:sldId id="290" r:id="rId37"/>
    <p:sldId id="296" r:id="rId38"/>
    <p:sldId id="297" r:id="rId39"/>
    <p:sldId id="298" r:id="rId40"/>
    <p:sldId id="291" r:id="rId41"/>
    <p:sldId id="295" r:id="rId42"/>
    <p:sldId id="292" r:id="rId43"/>
    <p:sldId id="293" r:id="rId44"/>
    <p:sldId id="294" r:id="rId4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7"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syhh" initials="s" lastIdx="1" clrIdx="0">
    <p:extLst>
      <p:ext uri="{19B8F6BF-5375-455C-9EA6-DF929625EA0E}">
        <p15:presenceInfo xmlns:p15="http://schemas.microsoft.com/office/powerpoint/2012/main" userId="ssyhh"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82235" autoAdjust="0"/>
  </p:normalViewPr>
  <p:slideViewPr>
    <p:cSldViewPr snapToGrid="0" showGuides="1">
      <p:cViewPr varScale="1">
        <p:scale>
          <a:sx n="104" d="100"/>
          <a:sy n="104" d="100"/>
        </p:scale>
        <p:origin x="114" y="378"/>
      </p:cViewPr>
      <p:guideLst>
        <p:guide orient="horz" pos="2137"/>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commentAuthors" Target="commentAuthors.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8-12-11T21:48:22.819" idx="1">
    <p:pos x="10" y="10"/>
    <p:text>******对象图的目的在于描述系统中参与交互的各个对象在某一时刻是如何运行的。
*在Rational Rose 2003中不直接支持对象图的创建，但是我们可以利用协作图来创建
**协作图，又作“通信图”。即Communication Diagram，而“协作”作为一个结构事物用于表达静态结构和动态行为的概念组合，表达不同事物相互协作完成一个复杂功能。</p:text>
    <p:extLst>
      <p:ext uri="{C676402C-5697-4E1C-873F-D02D1690AC5C}">
        <p15:threadingInfo xmlns:p15="http://schemas.microsoft.com/office/powerpoint/2012/main" timeZoneBias="-480"/>
      </p:ext>
    </p:extLst>
  </p:cm>
</p:cmLst>
</file>

<file path=ppt/comments/comment10.xml><?xml version="1.0" encoding="utf-8"?>
<p:cmLst xmlns:a="http://schemas.openxmlformats.org/drawingml/2006/main" xmlns:r="http://schemas.openxmlformats.org/officeDocument/2006/relationships" xmlns:p="http://schemas.openxmlformats.org/presentationml/2006/main">
  <p:cm authorId="1" dt="2018-12-11T21:48:22.819" idx="1">
    <p:pos x="10" y="10"/>
    <p:text>******对象图的目的在于描述系统中参与交互的各个对象在某一时刻是如何运行的。
*在Rational Rose 2003中不直接支持对象图的创建，但是我们可以利用协作图来创建
**协作图，又作“通信图”。即Communication Diagram，而“协作”作为一个结构事物用于表达静态结构和动态行为的概念组合，表达不同事物相互协作完成一个复杂功能。</p:text>
    <p:extLst>
      <p:ext uri="{C676402C-5697-4E1C-873F-D02D1690AC5C}">
        <p15:threadingInfo xmlns:p15="http://schemas.microsoft.com/office/powerpoint/2012/main" timeZoneBias="-480"/>
      </p:ext>
    </p:extLst>
  </p:cm>
</p:cmLst>
</file>

<file path=ppt/comments/comment11.xml><?xml version="1.0" encoding="utf-8"?>
<p:cmLst xmlns:a="http://schemas.openxmlformats.org/drawingml/2006/main" xmlns:r="http://schemas.openxmlformats.org/officeDocument/2006/relationships" xmlns:p="http://schemas.openxmlformats.org/presentationml/2006/main">
  <p:cm authorId="1" dt="2018-12-11T21:48:22.819" idx="1">
    <p:pos x="10" y="10"/>
    <p:text>******对象图的目的在于描述系统中参与交互的各个对象在某一时刻是如何运行的。
*在Rational Rose 2003中不直接支持对象图的创建，但是我们可以利用协作图来创建
**协作图，又作“通信图”。即Communication Diagram，而“协作”作为一个结构事物用于表达静态结构和动态行为的概念组合，表达不同事物相互协作完成一个复杂功能。</p:text>
    <p:extLst>
      <p:ext uri="{C676402C-5697-4E1C-873F-D02D1690AC5C}">
        <p15:threadingInfo xmlns:p15="http://schemas.microsoft.com/office/powerpoint/2012/main" timeZoneBias="-480"/>
      </p:ext>
    </p:extLst>
  </p:cm>
</p:cmLst>
</file>

<file path=ppt/comments/comment12.xml><?xml version="1.0" encoding="utf-8"?>
<p:cmLst xmlns:a="http://schemas.openxmlformats.org/drawingml/2006/main" xmlns:r="http://schemas.openxmlformats.org/officeDocument/2006/relationships" xmlns:p="http://schemas.openxmlformats.org/presentationml/2006/main">
  <p:cm authorId="1" dt="2018-12-11T21:48:22.819" idx="1">
    <p:pos x="10" y="10"/>
    <p:text>******对象图的目的在于描述系统中参与交互的各个对象在某一时刻是如何运行的。
*在Rational Rose 2003中不直接支持对象图的创建，但是我们可以利用协作图来创建
**协作图，又作“通信图”。即Communication Diagram，而“协作”作为一个结构事物用于表达静态结构和动态行为的概念组合，表达不同事物相互协作完成一个复杂功能。</p:text>
    <p:extLst>
      <p:ext uri="{C676402C-5697-4E1C-873F-D02D1690AC5C}">
        <p15:threadingInfo xmlns:p15="http://schemas.microsoft.com/office/powerpoint/2012/main" timeZoneBias="-480"/>
      </p:ext>
    </p:extLst>
  </p:cm>
</p:cmLst>
</file>

<file path=ppt/comments/comment13.xml><?xml version="1.0" encoding="utf-8"?>
<p:cmLst xmlns:a="http://schemas.openxmlformats.org/drawingml/2006/main" xmlns:r="http://schemas.openxmlformats.org/officeDocument/2006/relationships" xmlns:p="http://schemas.openxmlformats.org/presentationml/2006/main">
  <p:cm authorId="1" dt="2018-12-11T21:48:22.819" idx="1">
    <p:pos x="10" y="10"/>
    <p:text>******对象图的目的在于描述系统中参与交互的各个对象在某一时刻是如何运行的。
*在Rational Rose 2003中不直接支持对象图的创建，但是我们可以利用协作图来创建
**协作图，又作“通信图”。即Communication Diagram，而“协作”作为一个结构事物用于表达静态结构和动态行为的概念组合，表达不同事物相互协作完成一个复杂功能。</p:text>
    <p:extLst>
      <p:ext uri="{C676402C-5697-4E1C-873F-D02D1690AC5C}">
        <p15:threadingInfo xmlns:p15="http://schemas.microsoft.com/office/powerpoint/2012/main" timeZoneBias="-480"/>
      </p:ext>
    </p:extLst>
  </p:cm>
</p:cmLst>
</file>

<file path=ppt/comments/comment14.xml><?xml version="1.0" encoding="utf-8"?>
<p:cmLst xmlns:a="http://schemas.openxmlformats.org/drawingml/2006/main" xmlns:r="http://schemas.openxmlformats.org/officeDocument/2006/relationships" xmlns:p="http://schemas.openxmlformats.org/presentationml/2006/main">
  <p:cm authorId="1" dt="2018-12-11T21:48:22.819" idx="1">
    <p:pos x="10" y="10"/>
    <p:text>******对象图的目的在于描述系统中参与交互的各个对象在某一时刻是如何运行的。
*在Rational Rose 2003中不直接支持对象图的创建，但是我们可以利用协作图来创建
**协作图，又作“通信图”。即Communication Diagram，而“协作”作为一个结构事物用于表达静态结构和动态行为的概念组合，表达不同事物相互协作完成一个复杂功能。</p:text>
    <p:extLst>
      <p:ext uri="{C676402C-5697-4E1C-873F-D02D1690AC5C}">
        <p15:threadingInfo xmlns:p15="http://schemas.microsoft.com/office/powerpoint/2012/main" timeZoneBias="-480"/>
      </p:ext>
    </p:extLst>
  </p:cm>
</p:cmLst>
</file>

<file path=ppt/comments/comment15.xml><?xml version="1.0" encoding="utf-8"?>
<p:cmLst xmlns:a="http://schemas.openxmlformats.org/drawingml/2006/main" xmlns:r="http://schemas.openxmlformats.org/officeDocument/2006/relationships" xmlns:p="http://schemas.openxmlformats.org/presentationml/2006/main">
  <p:cm authorId="1" dt="2018-12-11T21:48:22.819" idx="1">
    <p:pos x="10" y="10"/>
    <p:text>******对象图的目的在于描述系统中参与交互的各个对象在某一时刻是如何运行的。
*在Rational Rose 2003中不直接支持对象图的创建，但是我们可以利用协作图来创建
**协作图，又作“通信图”。即Communication Diagram，而“协作”作为一个结构事物用于表达静态结构和动态行为的概念组合，表达不同事物相互协作完成一个复杂功能。</p:text>
    <p:extLst>
      <p:ext uri="{C676402C-5697-4E1C-873F-D02D1690AC5C}">
        <p15:threadingInfo xmlns:p15="http://schemas.microsoft.com/office/powerpoint/2012/main" timeZoneBias="-480"/>
      </p:ext>
    </p:extLst>
  </p:cm>
</p:cmLst>
</file>

<file path=ppt/comments/comment16.xml><?xml version="1.0" encoding="utf-8"?>
<p:cmLst xmlns:a="http://schemas.openxmlformats.org/drawingml/2006/main" xmlns:r="http://schemas.openxmlformats.org/officeDocument/2006/relationships" xmlns:p="http://schemas.openxmlformats.org/presentationml/2006/main">
  <p:cm authorId="1" dt="2018-12-11T21:48:22.819" idx="1">
    <p:pos x="10" y="10"/>
    <p:text>******对象图的目的在于描述系统中参与交互的各个对象在某一时刻是如何运行的。
*在Rational Rose 2003中不直接支持对象图的创建，但是我们可以利用协作图来创建
**协作图，又作“通信图”。即Communication Diagram，而“协作”作为一个结构事物用于表达静态结构和动态行为的概念组合，表达不同事物相互协作完成一个复杂功能。</p:text>
    <p:extLst>
      <p:ext uri="{C676402C-5697-4E1C-873F-D02D1690AC5C}">
        <p15:threadingInfo xmlns:p15="http://schemas.microsoft.com/office/powerpoint/2012/main" timeZoneBias="-480"/>
      </p:ext>
    </p:extLst>
  </p:cm>
</p:cmLst>
</file>

<file path=ppt/comments/comment17.xml><?xml version="1.0" encoding="utf-8"?>
<p:cmLst xmlns:a="http://schemas.openxmlformats.org/drawingml/2006/main" xmlns:r="http://schemas.openxmlformats.org/officeDocument/2006/relationships" xmlns:p="http://schemas.openxmlformats.org/presentationml/2006/main">
  <p:cm authorId="1" dt="2018-12-11T21:48:22.819" idx="1">
    <p:pos x="10" y="10"/>
    <p:text>******对象图的目的在于描述系统中参与交互的各个对象在某一时刻是如何运行的。
*在Rational Rose 2003中不直接支持对象图的创建，但是我们可以利用协作图来创建
**协作图，又作“通信图”。即Communication Diagram，而“协作”作为一个结构事物用于表达静态结构和动态行为的概念组合，表达不同事物相互协作完成一个复杂功能。</p:text>
    <p:extLst>
      <p:ext uri="{C676402C-5697-4E1C-873F-D02D1690AC5C}">
        <p15:threadingInfo xmlns:p15="http://schemas.microsoft.com/office/powerpoint/2012/main" timeZoneBias="-480"/>
      </p:ext>
    </p:extLst>
  </p:cm>
</p:cmLst>
</file>

<file path=ppt/comments/comment18.xml><?xml version="1.0" encoding="utf-8"?>
<p:cmLst xmlns:a="http://schemas.openxmlformats.org/drawingml/2006/main" xmlns:r="http://schemas.openxmlformats.org/officeDocument/2006/relationships" xmlns:p="http://schemas.openxmlformats.org/presentationml/2006/main">
  <p:cm authorId="1" dt="2018-12-11T21:48:22.819" idx="1">
    <p:pos x="10" y="10"/>
    <p:text>******对象图的目的在于描述系统中参与交互的各个对象在某一时刻是如何运行的。
*在Rational Rose 2003中不直接支持对象图的创建，但是我们可以利用协作图来创建
**协作图，又作“通信图”。即Communication Diagram，而“协作”作为一个结构事物用于表达静态结构和动态行为的概念组合，表达不同事物相互协作完成一个复杂功能。</p:text>
    <p:extLst>
      <p:ext uri="{C676402C-5697-4E1C-873F-D02D1690AC5C}">
        <p15:threadingInfo xmlns:p15="http://schemas.microsoft.com/office/powerpoint/2012/main" timeZoneBias="-480"/>
      </p:ext>
    </p:extLst>
  </p:cm>
</p:cmLst>
</file>

<file path=ppt/comments/comment19.xml><?xml version="1.0" encoding="utf-8"?>
<p:cmLst xmlns:a="http://schemas.openxmlformats.org/drawingml/2006/main" xmlns:r="http://schemas.openxmlformats.org/officeDocument/2006/relationships" xmlns:p="http://schemas.openxmlformats.org/presentationml/2006/main">
  <p:cm authorId="1" dt="2018-12-11T21:48:22.819" idx="1">
    <p:pos x="10" y="10"/>
    <p:text>******对象图的目的在于描述系统中参与交互的各个对象在某一时刻是如何运行的。
*在Rational Rose 2003中不直接支持对象图的创建，但是我们可以利用协作图来创建
**协作图，又作“通信图”。即Communication Diagram，而“协作”作为一个结构事物用于表达静态结构和动态行为的概念组合，表达不同事物相互协作完成一个复杂功能。</p:text>
    <p:extLst>
      <p:ext uri="{C676402C-5697-4E1C-873F-D02D1690AC5C}">
        <p15:threadingInfo xmlns:p15="http://schemas.microsoft.com/office/powerpoint/2012/main" timeZoneBias="-48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8-12-11T21:48:22.819" idx="1">
    <p:pos x="10" y="10"/>
    <p:text>******对象图的目的在于描述系统中参与交互的各个对象在某一时刻是如何运行的。
*在Rational Rose 2003中不直接支持对象图的创建，但是我们可以利用协作图来创建
**协作图，又作“通信图”。即Communication Diagram，而“协作”作为一个结构事物用于表达静态结构和动态行为的概念组合，表达不同事物相互协作完成一个复杂功能。</p:text>
    <p:extLst>
      <p:ext uri="{C676402C-5697-4E1C-873F-D02D1690AC5C}">
        <p15:threadingInfo xmlns:p15="http://schemas.microsoft.com/office/powerpoint/2012/main" timeZoneBias="-480"/>
      </p:ext>
    </p:extLst>
  </p:cm>
</p:cmLst>
</file>

<file path=ppt/comments/comment20.xml><?xml version="1.0" encoding="utf-8"?>
<p:cmLst xmlns:a="http://schemas.openxmlformats.org/drawingml/2006/main" xmlns:r="http://schemas.openxmlformats.org/officeDocument/2006/relationships" xmlns:p="http://schemas.openxmlformats.org/presentationml/2006/main">
  <p:cm authorId="1" dt="2018-12-11T21:48:22.819" idx="1">
    <p:pos x="10" y="10"/>
    <p:text>******对象图的目的在于描述系统中参与交互的各个对象在某一时刻是如何运行的。
*在Rational Rose 2003中不直接支持对象图的创建，但是我们可以利用协作图来创建
**协作图，又作“通信图”。即Communication Diagram，而“协作”作为一个结构事物用于表达静态结构和动态行为的概念组合，表达不同事物相互协作完成一个复杂功能。</p:text>
    <p:extLst>
      <p:ext uri="{C676402C-5697-4E1C-873F-D02D1690AC5C}">
        <p15:threadingInfo xmlns:p15="http://schemas.microsoft.com/office/powerpoint/2012/main" timeZoneBias="-480"/>
      </p:ext>
    </p:extLst>
  </p:cm>
</p:cmLst>
</file>

<file path=ppt/comments/comment21.xml><?xml version="1.0" encoding="utf-8"?>
<p:cmLst xmlns:a="http://schemas.openxmlformats.org/drawingml/2006/main" xmlns:r="http://schemas.openxmlformats.org/officeDocument/2006/relationships" xmlns:p="http://schemas.openxmlformats.org/presentationml/2006/main">
  <p:cm authorId="1" dt="2018-12-11T21:48:22.819" idx="1">
    <p:pos x="10" y="10"/>
    <p:text>******对象图的目的在于描述系统中参与交互的各个对象在某一时刻是如何运行的。
*在Rational Rose 2003中不直接支持对象图的创建，但是我们可以利用协作图来创建
**协作图，又作“通信图”。即Communication Diagram，而“协作”作为一个结构事物用于表达静态结构和动态行为的概念组合，表达不同事物相互协作完成一个复杂功能。</p:text>
    <p:extLst>
      <p:ext uri="{C676402C-5697-4E1C-873F-D02D1690AC5C}">
        <p15:threadingInfo xmlns:p15="http://schemas.microsoft.com/office/powerpoint/2012/main" timeZoneBias="-480"/>
      </p:ext>
    </p:extLst>
  </p:cm>
</p:cmLst>
</file>

<file path=ppt/comments/comment22.xml><?xml version="1.0" encoding="utf-8"?>
<p:cmLst xmlns:a="http://schemas.openxmlformats.org/drawingml/2006/main" xmlns:r="http://schemas.openxmlformats.org/officeDocument/2006/relationships" xmlns:p="http://schemas.openxmlformats.org/presentationml/2006/main">
  <p:cm authorId="1" dt="2018-12-11T21:48:22.819" idx="1">
    <p:pos x="10" y="10"/>
    <p:text>******对象图的目的在于描述系统中参与交互的各个对象在某一时刻是如何运行的。
*在Rational Rose 2003中不直接支持对象图的创建，但是我们可以利用协作图来创建
**协作图，又作“通信图”。即Communication Diagram，而“协作”作为一个结构事物用于表达静态结构和动态行为的概念组合，表达不同事物相互协作完成一个复杂功能。</p:text>
    <p:extLst>
      <p:ext uri="{C676402C-5697-4E1C-873F-D02D1690AC5C}">
        <p15:threadingInfo xmlns:p15="http://schemas.microsoft.com/office/powerpoint/2012/main" timeZoneBias="-480"/>
      </p:ext>
    </p:extLst>
  </p:cm>
</p:cmLst>
</file>

<file path=ppt/comments/comment23.xml><?xml version="1.0" encoding="utf-8"?>
<p:cmLst xmlns:a="http://schemas.openxmlformats.org/drawingml/2006/main" xmlns:r="http://schemas.openxmlformats.org/officeDocument/2006/relationships" xmlns:p="http://schemas.openxmlformats.org/presentationml/2006/main">
  <p:cm authorId="1" dt="2018-12-11T21:48:22.819" idx="1">
    <p:pos x="10" y="10"/>
    <p:text>******对象图的目的在于描述系统中参与交互的各个对象在某一时刻是如何运行的。
*在Rational Rose 2003中不直接支持对象图的创建，但是我们可以利用协作图来创建
**协作图，又作“通信图”。即Communication Diagram，而“协作”作为一个结构事物用于表达静态结构和动态行为的概念组合，表达不同事物相互协作完成一个复杂功能。</p:text>
    <p:extLst>
      <p:ext uri="{C676402C-5697-4E1C-873F-D02D1690AC5C}">
        <p15:threadingInfo xmlns:p15="http://schemas.microsoft.com/office/powerpoint/2012/main" timeZoneBias="-480"/>
      </p:ext>
    </p:extLst>
  </p:cm>
</p:cmLst>
</file>

<file path=ppt/comments/comment24.xml><?xml version="1.0" encoding="utf-8"?>
<p:cmLst xmlns:a="http://schemas.openxmlformats.org/drawingml/2006/main" xmlns:r="http://schemas.openxmlformats.org/officeDocument/2006/relationships" xmlns:p="http://schemas.openxmlformats.org/presentationml/2006/main">
  <p:cm authorId="1" dt="2018-12-11T21:48:22.819" idx="1">
    <p:pos x="10" y="10"/>
    <p:text>******对象图的目的在于描述系统中参与交互的各个对象在某一时刻是如何运行的。
*在Rational Rose 2003中不直接支持对象图的创建，但是我们可以利用协作图来创建
**协作图，又作“通信图”。即Communication Diagram，而“协作”作为一个结构事物用于表达静态结构和动态行为的概念组合，表达不同事物相互协作完成一个复杂功能。</p:text>
    <p:extLst>
      <p:ext uri="{C676402C-5697-4E1C-873F-D02D1690AC5C}">
        <p15:threadingInfo xmlns:p15="http://schemas.microsoft.com/office/powerpoint/2012/main" timeZoneBias="-480"/>
      </p:ext>
    </p:extLst>
  </p:cm>
</p:cmLst>
</file>

<file path=ppt/comments/comment25.xml><?xml version="1.0" encoding="utf-8"?>
<p:cmLst xmlns:a="http://schemas.openxmlformats.org/drawingml/2006/main" xmlns:r="http://schemas.openxmlformats.org/officeDocument/2006/relationships" xmlns:p="http://schemas.openxmlformats.org/presentationml/2006/main">
  <p:cm authorId="1" dt="2018-12-11T21:48:22.819" idx="1">
    <p:pos x="10" y="10"/>
    <p:text>******对象图的目的在于描述系统中参与交互的各个对象在某一时刻是如何运行的。
*在Rational Rose 2003中不直接支持对象图的创建，但是我们可以利用协作图来创建
**协作图，又作“通信图”。即Communication Diagram，而“协作”作为一个结构事物用于表达静态结构和动态行为的概念组合，表达不同事物相互协作完成一个复杂功能。</p:text>
    <p:extLst>
      <p:ext uri="{C676402C-5697-4E1C-873F-D02D1690AC5C}">
        <p15:threadingInfo xmlns:p15="http://schemas.microsoft.com/office/powerpoint/2012/main" timeZoneBias="-480"/>
      </p:ext>
    </p:extLst>
  </p:cm>
</p:cmLst>
</file>

<file path=ppt/comments/comment26.xml><?xml version="1.0" encoding="utf-8"?>
<p:cmLst xmlns:a="http://schemas.openxmlformats.org/drawingml/2006/main" xmlns:r="http://schemas.openxmlformats.org/officeDocument/2006/relationships" xmlns:p="http://schemas.openxmlformats.org/presentationml/2006/main">
  <p:cm authorId="1" dt="2018-12-11T21:48:22.819" idx="1">
    <p:pos x="10" y="10"/>
    <p:text>******对象图的目的在于描述系统中参与交互的各个对象在某一时刻是如何运行的。
*在Rational Rose 2003中不直接支持对象图的创建，但是我们可以利用协作图来创建
**协作图，又作“通信图”。即Communication Diagram，而“协作”作为一个结构事物用于表达静态结构和动态行为的概念组合，表达不同事物相互协作完成一个复杂功能。</p:text>
    <p:extLst>
      <p:ext uri="{C676402C-5697-4E1C-873F-D02D1690AC5C}">
        <p15:threadingInfo xmlns:p15="http://schemas.microsoft.com/office/powerpoint/2012/main" timeZoneBias="-480"/>
      </p:ext>
    </p:extLst>
  </p:cm>
</p:cmLst>
</file>

<file path=ppt/comments/comment27.xml><?xml version="1.0" encoding="utf-8"?>
<p:cmLst xmlns:a="http://schemas.openxmlformats.org/drawingml/2006/main" xmlns:r="http://schemas.openxmlformats.org/officeDocument/2006/relationships" xmlns:p="http://schemas.openxmlformats.org/presentationml/2006/main">
  <p:cm authorId="1" dt="2018-12-11T21:48:22.819" idx="1">
    <p:pos x="10" y="10"/>
    <p:text>******对象图的目的在于描述系统中参与交互的各个对象在某一时刻是如何运行的。
*在Rational Rose 2003中不直接支持对象图的创建，但是我们可以利用协作图来创建
**协作图，又作“通信图”。即Communication Diagram，而“协作”作为一个结构事物用于表达静态结构和动态行为的概念组合，表达不同事物相互协作完成一个复杂功能。</p:text>
    <p:extLst>
      <p:ext uri="{C676402C-5697-4E1C-873F-D02D1690AC5C}">
        <p15:threadingInfo xmlns:p15="http://schemas.microsoft.com/office/powerpoint/2012/main" timeZoneBias="-48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18-12-11T21:48:22.819" idx="1">
    <p:pos x="10" y="10"/>
    <p:text>******对象图的目的在于描述系统中参与交互的各个对象在某一时刻是如何运行的。
*在Rational Rose 2003中不直接支持对象图的创建，但是我们可以利用协作图来创建
**协作图，又作“通信图”。即Communication Diagram，而“协作”作为一个结构事物用于表达静态结构和动态行为的概念组合，表达不同事物相互协作完成一个复杂功能。</p:text>
    <p:extLst>
      <p:ext uri="{C676402C-5697-4E1C-873F-D02D1690AC5C}">
        <p15:threadingInfo xmlns:p15="http://schemas.microsoft.com/office/powerpoint/2012/main" timeZoneBias="-48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18-12-11T21:48:22.819" idx="1">
    <p:pos x="10" y="10"/>
    <p:text>******对象图的目的在于描述系统中参与交互的各个对象在某一时刻是如何运行的。
*在Rational Rose 2003中不直接支持对象图的创建，但是我们可以利用协作图来创建
**协作图，又作“通信图”。即Communication Diagram，而“协作”作为一个结构事物用于表达静态结构和动态行为的概念组合，表达不同事物相互协作完成一个复杂功能。</p:text>
    <p:extLst>
      <p:ext uri="{C676402C-5697-4E1C-873F-D02D1690AC5C}">
        <p15:threadingInfo xmlns:p15="http://schemas.microsoft.com/office/powerpoint/2012/main" timeZoneBias="-48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18-12-11T21:48:22.819" idx="1">
    <p:pos x="10" y="10"/>
    <p:text>******对象图的目的在于描述系统中参与交互的各个对象在某一时刻是如何运行的。
*在Rational Rose 2003中不直接支持对象图的创建，但是我们可以利用协作图来创建
**协作图，又作“通信图”。即Communication Diagram，而“协作”作为一个结构事物用于表达静态结构和动态行为的概念组合，表达不同事物相互协作完成一个复杂功能。</p:text>
    <p:extLst>
      <p:ext uri="{C676402C-5697-4E1C-873F-D02D1690AC5C}">
        <p15:threadingInfo xmlns:p15="http://schemas.microsoft.com/office/powerpoint/2012/main" timeZoneBias="-48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1" dt="2018-12-11T21:48:22.819" idx="1">
    <p:pos x="10" y="10"/>
    <p:text>******对象图的目的在于描述系统中参与交互的各个对象在某一时刻是如何运行的。
*在Rational Rose 2003中不直接支持对象图的创建，但是我们可以利用协作图来创建
**协作图，又作“通信图”。即Communication Diagram，而“协作”作为一个结构事物用于表达静态结构和动态行为的概念组合，表达不同事物相互协作完成一个复杂功能。</p:text>
    <p:extLst>
      <p:ext uri="{C676402C-5697-4E1C-873F-D02D1690AC5C}">
        <p15:threadingInfo xmlns:p15="http://schemas.microsoft.com/office/powerpoint/2012/main" timeZoneBias="-480"/>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1" dt="2018-12-11T21:48:22.819" idx="1">
    <p:pos x="10" y="10"/>
    <p:text>******对象图的目的在于描述系统中参与交互的各个对象在某一时刻是如何运行的。
*在Rational Rose 2003中不直接支持对象图的创建，但是我们可以利用协作图来创建
**协作图，又作“通信图”。即Communication Diagram，而“协作”作为一个结构事物用于表达静态结构和动态行为的概念组合，表达不同事物相互协作完成一个复杂功能。</p:text>
    <p:extLst>
      <p:ext uri="{C676402C-5697-4E1C-873F-D02D1690AC5C}">
        <p15:threadingInfo xmlns:p15="http://schemas.microsoft.com/office/powerpoint/2012/main" timeZoneBias="-480"/>
      </p:ext>
    </p:extLst>
  </p:cm>
</p:cmLst>
</file>

<file path=ppt/comments/comment8.xml><?xml version="1.0" encoding="utf-8"?>
<p:cmLst xmlns:a="http://schemas.openxmlformats.org/drawingml/2006/main" xmlns:r="http://schemas.openxmlformats.org/officeDocument/2006/relationships" xmlns:p="http://schemas.openxmlformats.org/presentationml/2006/main">
  <p:cm authorId="1" dt="2018-12-11T21:48:22.819" idx="1">
    <p:pos x="10" y="10"/>
    <p:text>******对象图的目的在于描述系统中参与交互的各个对象在某一时刻是如何运行的。
*在Rational Rose 2003中不直接支持对象图的创建，但是我们可以利用协作图来创建
**协作图，又作“通信图”。即Communication Diagram，而“协作”作为一个结构事物用于表达静态结构和动态行为的概念组合，表达不同事物相互协作完成一个复杂功能。</p:text>
    <p:extLst>
      <p:ext uri="{C676402C-5697-4E1C-873F-D02D1690AC5C}">
        <p15:threadingInfo xmlns:p15="http://schemas.microsoft.com/office/powerpoint/2012/main" timeZoneBias="-480"/>
      </p:ext>
    </p:extLst>
  </p:cm>
</p:cmLst>
</file>

<file path=ppt/comments/comment9.xml><?xml version="1.0" encoding="utf-8"?>
<p:cmLst xmlns:a="http://schemas.openxmlformats.org/drawingml/2006/main" xmlns:r="http://schemas.openxmlformats.org/officeDocument/2006/relationships" xmlns:p="http://schemas.openxmlformats.org/presentationml/2006/main">
  <p:cm authorId="1" dt="2018-12-11T21:48:22.819" idx="1">
    <p:pos x="10" y="10"/>
    <p:text>******对象图的目的在于描述系统中参与交互的各个对象在某一时刻是如何运行的。
*在Rational Rose 2003中不直接支持对象图的创建，但是我们可以利用协作图来创建
**协作图，又作“通信图”。即Communication Diagram，而“协作”作为一个结构事物用于表达静态结构和动态行为的概念组合，表达不同事物相互协作完成一个复杂功能。</p:text>
    <p:extLst>
      <p:ext uri="{C676402C-5697-4E1C-873F-D02D1690AC5C}">
        <p15:threadingInfo xmlns:p15="http://schemas.microsoft.com/office/powerpoint/2012/main" timeZoneBias="-48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16B46B-321C-44BB-ABAC-F9822AB94081}" type="datetimeFigureOut">
              <a:rPr lang="zh-CN" altLang="en-US" smtClean="0"/>
              <a:t>2018/12/26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00ECCE-F758-44BC-8F0D-167DF285010F}" type="slidenum">
              <a:rPr lang="zh-CN" altLang="en-US" smtClean="0"/>
              <a:t>‹#›</a:t>
            </a:fld>
            <a:endParaRPr lang="zh-CN" altLang="en-US"/>
          </a:p>
        </p:txBody>
      </p:sp>
    </p:spTree>
    <p:extLst>
      <p:ext uri="{BB962C8B-B14F-4D97-AF65-F5344CB8AC3E}">
        <p14:creationId xmlns:p14="http://schemas.microsoft.com/office/powerpoint/2010/main" val="9015571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600" b="0" i="0" u="none" strike="noStrike" kern="1200" dirty="0" smtClean="0">
                <a:solidFill>
                  <a:schemeClr val="tx1"/>
                </a:solidFill>
                <a:effectLst/>
                <a:latin typeface="+mn-lt"/>
                <a:ea typeface="+mn-ea"/>
                <a:cs typeface="+mn-cs"/>
              </a:rPr>
              <a:t>******</a:t>
            </a:r>
            <a:r>
              <a:rPr lang="zh-CN" altLang="en-US" sz="1600" b="0" i="0" u="none" strike="noStrike" kern="1200" dirty="0" smtClean="0">
                <a:solidFill>
                  <a:schemeClr val="tx1"/>
                </a:solidFill>
                <a:effectLst/>
                <a:latin typeface="+mn-lt"/>
                <a:ea typeface="+mn-ea"/>
                <a:cs typeface="+mn-cs"/>
              </a:rPr>
              <a:t>对象图的目的在于描述系统中参与交互的各个对象在某一时刻是如何运行的。</a:t>
            </a:r>
            <a:endParaRPr lang="en-US" altLang="zh-CN" sz="1600" b="0" i="0" u="none" strike="noStrike" kern="1200" dirty="0" smtClean="0">
              <a:solidFill>
                <a:schemeClr val="tx1"/>
              </a:solidFill>
              <a:effectLst/>
              <a:latin typeface="+mn-lt"/>
              <a:ea typeface="+mn-ea"/>
              <a:cs typeface="+mn-cs"/>
            </a:endParaRPr>
          </a:p>
          <a:p>
            <a:r>
              <a:rPr lang="en-US" altLang="zh-CN" sz="1600" b="0" i="0" u="none" strike="noStrike" kern="1200" dirty="0" smtClean="0">
                <a:solidFill>
                  <a:schemeClr val="tx1"/>
                </a:solidFill>
                <a:effectLst/>
                <a:latin typeface="+mn-lt"/>
                <a:ea typeface="+mn-ea"/>
                <a:cs typeface="+mn-cs"/>
              </a:rPr>
              <a:t>******</a:t>
            </a:r>
            <a:r>
              <a:rPr lang="en-US" altLang="zh-CN" sz="1200" b="0" i="0" u="none" strike="noStrike" kern="1200" dirty="0" smtClean="0">
                <a:solidFill>
                  <a:schemeClr val="tx1"/>
                </a:solidFill>
                <a:effectLst/>
                <a:latin typeface="+mn-lt"/>
                <a:ea typeface="+mn-ea"/>
                <a:cs typeface="+mn-cs"/>
              </a:rPr>
              <a:t>UML</a:t>
            </a:r>
            <a:r>
              <a:rPr lang="zh-CN" altLang="en-US" sz="1200" b="0" i="0" u="none" strike="noStrike" kern="1200" dirty="0" smtClean="0">
                <a:solidFill>
                  <a:schemeClr val="tx1"/>
                </a:solidFill>
                <a:effectLst/>
                <a:latin typeface="+mn-lt"/>
                <a:ea typeface="+mn-ea"/>
                <a:cs typeface="+mn-cs"/>
              </a:rPr>
              <a:t>面向对象中对象图是类图的实例，几乎使用与类图完全相同的标识。它们的不同点在于对象图显示类的多个对象实例，而不是实例的类。一个对象图是类图的一个实例。由于对象存在生命周期，因此对象图只能在系统某一时间段存在。</a:t>
            </a:r>
            <a:endParaRPr lang="en-US" altLang="zh-CN" sz="1600" b="0" i="0" u="none" strike="noStrike" kern="1200" dirty="0" smtClean="0">
              <a:solidFill>
                <a:schemeClr val="tx1"/>
              </a:solidFill>
              <a:effectLst/>
              <a:latin typeface="+mn-lt"/>
              <a:ea typeface="+mn-ea"/>
              <a:cs typeface="+mn-cs"/>
            </a:endParaRPr>
          </a:p>
          <a:p>
            <a:r>
              <a:rPr lang="en-US" altLang="zh-CN" sz="1600" b="0" i="0" u="none" strike="noStrike" kern="1200" dirty="0" smtClean="0">
                <a:solidFill>
                  <a:schemeClr val="tx1"/>
                </a:solidFill>
                <a:effectLst/>
                <a:latin typeface="+mn-lt"/>
                <a:ea typeface="+mn-ea"/>
                <a:cs typeface="+mn-cs"/>
              </a:rPr>
              <a:t>*</a:t>
            </a:r>
            <a:r>
              <a:rPr lang="zh-CN" altLang="en-US" sz="1600" b="0" i="0" u="none" strike="noStrike" kern="1200" dirty="0" smtClean="0">
                <a:solidFill>
                  <a:schemeClr val="tx1"/>
                </a:solidFill>
                <a:effectLst/>
                <a:latin typeface="+mn-lt"/>
                <a:ea typeface="+mn-ea"/>
                <a:cs typeface="+mn-cs"/>
              </a:rPr>
              <a:t>在</a:t>
            </a:r>
            <a:r>
              <a:rPr lang="en-US" altLang="zh-CN" sz="1600" b="0" i="0" u="none" strike="noStrike" kern="1200" dirty="0" smtClean="0">
                <a:solidFill>
                  <a:schemeClr val="tx1"/>
                </a:solidFill>
                <a:effectLst/>
                <a:latin typeface="+mn-lt"/>
                <a:ea typeface="+mn-ea"/>
                <a:cs typeface="+mn-cs"/>
              </a:rPr>
              <a:t>Rational Rose 2003</a:t>
            </a:r>
            <a:r>
              <a:rPr lang="zh-CN" altLang="en-US" sz="1600" b="0" i="0" u="none" strike="noStrike" kern="1200" dirty="0" smtClean="0">
                <a:solidFill>
                  <a:schemeClr val="tx1"/>
                </a:solidFill>
                <a:effectLst/>
                <a:latin typeface="+mn-lt"/>
                <a:ea typeface="+mn-ea"/>
                <a:cs typeface="+mn-cs"/>
              </a:rPr>
              <a:t>中不直接支持对象图的创建，但是我们可以利用协作图来创建</a:t>
            </a:r>
            <a:endParaRPr lang="en-US" altLang="zh-CN" sz="1600" b="0" i="0" u="none" strike="noStrike" kern="1200" dirty="0" smtClean="0">
              <a:solidFill>
                <a:schemeClr val="tx1"/>
              </a:solidFill>
              <a:effectLst/>
              <a:latin typeface="+mn-lt"/>
              <a:ea typeface="+mn-ea"/>
              <a:cs typeface="+mn-cs"/>
            </a:endParaRPr>
          </a:p>
          <a:p>
            <a:r>
              <a:rPr lang="en-US" altLang="zh-CN" sz="1600" b="0" i="0" u="none" strike="noStrike" kern="1200" dirty="0" smtClean="0">
                <a:solidFill>
                  <a:schemeClr val="tx1"/>
                </a:solidFill>
                <a:effectLst/>
                <a:latin typeface="+mn-lt"/>
                <a:ea typeface="+mn-ea"/>
                <a:cs typeface="+mn-cs"/>
              </a:rPr>
              <a:t>**</a:t>
            </a:r>
            <a:r>
              <a:rPr lang="zh-CN" altLang="en-US" sz="1600" b="0" i="0" u="none" strike="noStrike" kern="1200" dirty="0" smtClean="0">
                <a:solidFill>
                  <a:schemeClr val="tx1"/>
                </a:solidFill>
                <a:effectLst/>
                <a:latin typeface="+mn-lt"/>
                <a:ea typeface="+mn-ea"/>
                <a:cs typeface="+mn-cs"/>
              </a:rPr>
              <a:t>协作图，又作“通信图”。即</a:t>
            </a:r>
            <a:r>
              <a:rPr lang="en-US" altLang="zh-CN" sz="1600" b="0" i="0" u="none" strike="noStrike" kern="1200" dirty="0" smtClean="0">
                <a:solidFill>
                  <a:schemeClr val="tx1"/>
                </a:solidFill>
                <a:effectLst/>
                <a:latin typeface="+mn-lt"/>
                <a:ea typeface="+mn-ea"/>
                <a:cs typeface="+mn-cs"/>
              </a:rPr>
              <a:t>Communication Diagram</a:t>
            </a:r>
            <a:r>
              <a:rPr lang="zh-CN" altLang="en-US" sz="1600" b="0" i="0" u="none" strike="noStrike" kern="1200" dirty="0" smtClean="0">
                <a:solidFill>
                  <a:schemeClr val="tx1"/>
                </a:solidFill>
                <a:effectLst/>
                <a:latin typeface="+mn-lt"/>
                <a:ea typeface="+mn-ea"/>
                <a:cs typeface="+mn-cs"/>
              </a:rPr>
              <a:t>，而“协作”作为一个结构事物用于表达静态结构和动态行为的概念组合，表达不同事物相互协作完成一个复杂功能。</a:t>
            </a:r>
            <a:endParaRPr lang="zh-CN" altLang="en-US" sz="1600" dirty="0"/>
          </a:p>
        </p:txBody>
      </p:sp>
      <p:sp>
        <p:nvSpPr>
          <p:cNvPr id="4" name="灯片编号占位符 3"/>
          <p:cNvSpPr>
            <a:spLocks noGrp="1"/>
          </p:cNvSpPr>
          <p:nvPr>
            <p:ph type="sldNum" sz="quarter" idx="10"/>
          </p:nvPr>
        </p:nvSpPr>
        <p:spPr/>
        <p:txBody>
          <a:bodyPr/>
          <a:lstStyle/>
          <a:p>
            <a:fld id="{C739C484-9DE3-48BB-B860-263283D3CD64}" type="slidenum">
              <a:rPr lang="zh-CN" altLang="en-US" smtClean="0"/>
              <a:t>5</a:t>
            </a:fld>
            <a:endParaRPr lang="zh-CN" altLang="en-US"/>
          </a:p>
        </p:txBody>
      </p:sp>
    </p:spTree>
    <p:extLst>
      <p:ext uri="{BB962C8B-B14F-4D97-AF65-F5344CB8AC3E}">
        <p14:creationId xmlns:p14="http://schemas.microsoft.com/office/powerpoint/2010/main" val="35382300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600" b="0" i="0" u="none" strike="noStrike"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C739C484-9DE3-48BB-B860-263283D3CD64}" type="slidenum">
              <a:rPr lang="zh-CN" altLang="en-US" smtClean="0"/>
              <a:t>16</a:t>
            </a:fld>
            <a:endParaRPr lang="zh-CN" altLang="en-US"/>
          </a:p>
        </p:txBody>
      </p:sp>
    </p:spTree>
    <p:extLst>
      <p:ext uri="{BB962C8B-B14F-4D97-AF65-F5344CB8AC3E}">
        <p14:creationId xmlns:p14="http://schemas.microsoft.com/office/powerpoint/2010/main" val="23777719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600" b="1" dirty="0" smtClean="0">
                <a:solidFill>
                  <a:schemeClr val="bg1"/>
                </a:solidFill>
              </a:rPr>
              <a:t>实例层部署图描述各节点和它们之间的连接。如果每个节点都是一台主机，那么这种图可以逻辑的表达主机之间的通信关系（此时不考虑物理的网络架构，不考虑中间的防火墙、交换机、路由器）：</a:t>
            </a:r>
          </a:p>
          <a:p>
            <a:r>
              <a:rPr lang="zh-CN" altLang="en-US" sz="1600" b="1" dirty="0" smtClean="0">
                <a:solidFill>
                  <a:schemeClr val="bg1"/>
                </a:solidFill>
              </a:rPr>
              <a:t/>
            </a:r>
            <a:br>
              <a:rPr lang="zh-CN" altLang="en-US" sz="1600" b="1" dirty="0" smtClean="0">
                <a:solidFill>
                  <a:schemeClr val="bg1"/>
                </a:solidFill>
              </a:rPr>
            </a:br>
            <a:endParaRPr lang="zh-CN" altLang="en-US" sz="1600" b="1" dirty="0" smtClean="0">
              <a:solidFill>
                <a:schemeClr val="bg1"/>
              </a:solidFill>
            </a:endParaRPr>
          </a:p>
          <a:p>
            <a:endParaRPr lang="en-US" altLang="zh-CN" sz="1600" b="0" i="0" u="none" strike="noStrike"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C739C484-9DE3-48BB-B860-263283D3CD64}" type="slidenum">
              <a:rPr lang="zh-CN" altLang="en-US" smtClean="0"/>
              <a:t>17</a:t>
            </a:fld>
            <a:endParaRPr lang="zh-CN" altLang="en-US"/>
          </a:p>
        </p:txBody>
      </p:sp>
    </p:spTree>
    <p:extLst>
      <p:ext uri="{BB962C8B-B14F-4D97-AF65-F5344CB8AC3E}">
        <p14:creationId xmlns:p14="http://schemas.microsoft.com/office/powerpoint/2010/main" val="37009791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600" b="1" dirty="0" smtClean="0">
                <a:solidFill>
                  <a:schemeClr val="bg1"/>
                </a:solidFill>
              </a:rPr>
              <a:t>描述层部署图表示了系统中的各节点、每个节点包含的构件、对外提供的接口、对外的依赖关系：</a:t>
            </a:r>
            <a:endParaRPr lang="en-US" altLang="zh-CN" sz="1600" b="1" dirty="0" smtClean="0">
              <a:solidFill>
                <a:schemeClr val="bg1"/>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000" b="1" dirty="0" smtClean="0">
                <a:solidFill>
                  <a:srgbClr val="FF0000"/>
                </a:solidFill>
              </a:rPr>
              <a:t>通信链关系</a:t>
            </a:r>
            <a:r>
              <a:rPr lang="en-US" altLang="zh-CN" sz="2000" b="1" dirty="0" smtClean="0">
                <a:solidFill>
                  <a:srgbClr val="FF0000"/>
                </a:solidFill>
              </a:rPr>
              <a:t>(</a:t>
            </a:r>
            <a:r>
              <a:rPr lang="zh-CN" altLang="en-US" sz="2000" b="1" dirty="0" smtClean="0">
                <a:solidFill>
                  <a:srgbClr val="FF0000"/>
                </a:solidFill>
              </a:rPr>
              <a:t>不带箭头的直线</a:t>
            </a:r>
            <a:r>
              <a:rPr lang="en-US" altLang="zh-CN" sz="2000" b="1" dirty="0" smtClean="0">
                <a:solidFill>
                  <a:srgbClr val="FF0000"/>
                </a:solidFill>
              </a:rPr>
              <a:t>):</a:t>
            </a:r>
            <a:r>
              <a:rPr lang="en-US" altLang="zh-CN" sz="2000" b="1" dirty="0" err="1" smtClean="0">
                <a:solidFill>
                  <a:srgbClr val="FF0000"/>
                </a:solidFill>
              </a:rPr>
              <a:t>TicketServer</a:t>
            </a:r>
            <a:r>
              <a:rPr lang="zh-CN" altLang="en-US" sz="2000" b="1" dirty="0" smtClean="0">
                <a:solidFill>
                  <a:srgbClr val="FF0000"/>
                </a:solidFill>
              </a:rPr>
              <a:t>票服务器与</a:t>
            </a:r>
            <a:r>
              <a:rPr lang="en-US" altLang="zh-CN" sz="2000" b="1" dirty="0" smtClean="0">
                <a:solidFill>
                  <a:srgbClr val="FF0000"/>
                </a:solidFill>
              </a:rPr>
              <a:t>Kiosk</a:t>
            </a:r>
            <a:r>
              <a:rPr lang="zh-CN" altLang="en-US" sz="2000" b="1" dirty="0" smtClean="0">
                <a:solidFill>
                  <a:srgbClr val="FF0000"/>
                </a:solidFill>
              </a:rPr>
              <a:t>信息厅之间存在一对多的通信关联；与</a:t>
            </a:r>
            <a:r>
              <a:rPr lang="en-US" altLang="zh-CN" sz="2000" b="1" dirty="0" err="1" smtClean="0">
                <a:solidFill>
                  <a:srgbClr val="FF0000"/>
                </a:solidFill>
              </a:rPr>
              <a:t>SalesTerminal</a:t>
            </a:r>
            <a:r>
              <a:rPr lang="zh-CN" altLang="en-US" sz="2000" b="1" dirty="0" smtClean="0">
                <a:solidFill>
                  <a:srgbClr val="FF0000"/>
                </a:solidFill>
              </a:rPr>
              <a:t>售票终端也存在一对多的通信关联；依赖关系</a:t>
            </a:r>
            <a:r>
              <a:rPr lang="en-US" altLang="zh-CN" sz="2000" b="1" dirty="0" smtClean="0">
                <a:solidFill>
                  <a:srgbClr val="FF0000"/>
                </a:solidFill>
              </a:rPr>
              <a:t>(</a:t>
            </a:r>
            <a:r>
              <a:rPr lang="zh-CN" altLang="en-US" sz="2000" b="1" dirty="0" smtClean="0">
                <a:solidFill>
                  <a:srgbClr val="FF0000"/>
                </a:solidFill>
              </a:rPr>
              <a:t>带箭头的虚线</a:t>
            </a:r>
            <a:r>
              <a:rPr lang="en-US" altLang="zh-CN" sz="2000" b="1" dirty="0" smtClean="0">
                <a:solidFill>
                  <a:srgbClr val="FF0000"/>
                </a:solidFill>
              </a:rPr>
              <a:t>):</a:t>
            </a:r>
            <a:r>
              <a:rPr lang="en-US" altLang="zh-CN" sz="2000" b="1" dirty="0" err="1" smtClean="0">
                <a:solidFill>
                  <a:srgbClr val="FF0000"/>
                </a:solidFill>
              </a:rPr>
              <a:t>TicketSeller</a:t>
            </a:r>
            <a:r>
              <a:rPr lang="zh-CN" altLang="en-US" sz="2000" b="1" dirty="0" smtClean="0">
                <a:solidFill>
                  <a:srgbClr val="FF0000"/>
                </a:solidFill>
              </a:rPr>
              <a:t>售票构件依赖</a:t>
            </a:r>
            <a:r>
              <a:rPr lang="en-US" altLang="zh-CN" sz="2000" b="1" dirty="0" err="1" smtClean="0">
                <a:solidFill>
                  <a:srgbClr val="FF0000"/>
                </a:solidFill>
              </a:rPr>
              <a:t>CreditCardCharges</a:t>
            </a:r>
            <a:r>
              <a:rPr lang="zh-CN" altLang="en-US" sz="2000" b="1" dirty="0" smtClean="0">
                <a:solidFill>
                  <a:srgbClr val="FF0000"/>
                </a:solidFill>
              </a:rPr>
              <a:t>信用卡付款构件和</a:t>
            </a:r>
            <a:r>
              <a:rPr lang="en-US" altLang="zh-CN" sz="2000" b="1" dirty="0" err="1" smtClean="0">
                <a:solidFill>
                  <a:srgbClr val="FF0000"/>
                </a:solidFill>
              </a:rPr>
              <a:t>TicketDB</a:t>
            </a:r>
            <a:r>
              <a:rPr lang="zh-CN" altLang="en-US" sz="2000" b="1" dirty="0" smtClean="0">
                <a:solidFill>
                  <a:srgbClr val="FF0000"/>
                </a:solidFill>
              </a:rPr>
              <a:t>票数据库构件提供的服务。</a:t>
            </a: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600" b="1" dirty="0" smtClean="0">
                <a:solidFill>
                  <a:schemeClr val="bg1"/>
                </a:solidFill>
              </a:rPr>
              <a:t/>
            </a:r>
            <a:br>
              <a:rPr lang="zh-CN" altLang="en-US" sz="1600" b="1" dirty="0" smtClean="0">
                <a:solidFill>
                  <a:schemeClr val="bg1"/>
                </a:solidFill>
              </a:rPr>
            </a:br>
            <a:endParaRPr lang="zh-CN" altLang="en-US" sz="1600" b="1" dirty="0" smtClean="0">
              <a:solidFill>
                <a:schemeClr val="bg1"/>
              </a:solidFill>
            </a:endParaRPr>
          </a:p>
          <a:p>
            <a:endParaRPr lang="en-US" altLang="zh-CN" sz="1600" b="0" i="0" u="none" strike="noStrike"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C739C484-9DE3-48BB-B860-263283D3CD64}" type="slidenum">
              <a:rPr lang="zh-CN" altLang="en-US" smtClean="0"/>
              <a:t>18</a:t>
            </a:fld>
            <a:endParaRPr lang="zh-CN" altLang="en-US"/>
          </a:p>
        </p:txBody>
      </p:sp>
    </p:spTree>
    <p:extLst>
      <p:ext uri="{BB962C8B-B14F-4D97-AF65-F5344CB8AC3E}">
        <p14:creationId xmlns:p14="http://schemas.microsoft.com/office/powerpoint/2010/main" val="29373990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600" b="0" i="0" u="none" strike="noStrike"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C739C484-9DE3-48BB-B860-263283D3CD64}" type="slidenum">
              <a:rPr lang="zh-CN" altLang="en-US" smtClean="0"/>
              <a:t>19</a:t>
            </a:fld>
            <a:endParaRPr lang="zh-CN" altLang="en-US"/>
          </a:p>
        </p:txBody>
      </p:sp>
    </p:spTree>
    <p:extLst>
      <p:ext uri="{BB962C8B-B14F-4D97-AF65-F5344CB8AC3E}">
        <p14:creationId xmlns:p14="http://schemas.microsoft.com/office/powerpoint/2010/main" val="41749693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600" b="0" i="0" u="none" strike="noStrike"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C739C484-9DE3-48BB-B860-263283D3CD64}" type="slidenum">
              <a:rPr lang="zh-CN" altLang="en-US" smtClean="0"/>
              <a:t>20</a:t>
            </a:fld>
            <a:endParaRPr lang="zh-CN" altLang="en-US"/>
          </a:p>
        </p:txBody>
      </p:sp>
    </p:spTree>
    <p:extLst>
      <p:ext uri="{BB962C8B-B14F-4D97-AF65-F5344CB8AC3E}">
        <p14:creationId xmlns:p14="http://schemas.microsoft.com/office/powerpoint/2010/main" val="35344687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600" b="0" i="0" u="none" strike="noStrike"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C739C484-9DE3-48BB-B860-263283D3CD64}" type="slidenum">
              <a:rPr lang="zh-CN" altLang="en-US" smtClean="0"/>
              <a:t>21</a:t>
            </a:fld>
            <a:endParaRPr lang="zh-CN" altLang="en-US"/>
          </a:p>
        </p:txBody>
      </p:sp>
    </p:spTree>
    <p:extLst>
      <p:ext uri="{BB962C8B-B14F-4D97-AF65-F5344CB8AC3E}">
        <p14:creationId xmlns:p14="http://schemas.microsoft.com/office/powerpoint/2010/main" val="17405341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600" b="0" i="0" u="none" strike="noStrike"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C739C484-9DE3-48BB-B860-263283D3CD64}" type="slidenum">
              <a:rPr lang="zh-CN" altLang="en-US" smtClean="0"/>
              <a:t>22</a:t>
            </a:fld>
            <a:endParaRPr lang="zh-CN" altLang="en-US"/>
          </a:p>
        </p:txBody>
      </p:sp>
    </p:spTree>
    <p:extLst>
      <p:ext uri="{BB962C8B-B14F-4D97-AF65-F5344CB8AC3E}">
        <p14:creationId xmlns:p14="http://schemas.microsoft.com/office/powerpoint/2010/main" val="13659558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600" b="0" i="0" u="none" strike="noStrike"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C739C484-9DE3-48BB-B860-263283D3CD64}" type="slidenum">
              <a:rPr lang="zh-CN" altLang="en-US" smtClean="0"/>
              <a:t>23</a:t>
            </a:fld>
            <a:endParaRPr lang="zh-CN" altLang="en-US"/>
          </a:p>
        </p:txBody>
      </p:sp>
    </p:spTree>
    <p:extLst>
      <p:ext uri="{BB962C8B-B14F-4D97-AF65-F5344CB8AC3E}">
        <p14:creationId xmlns:p14="http://schemas.microsoft.com/office/powerpoint/2010/main" val="17876267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600" b="0" i="0" u="none" strike="noStrike"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C739C484-9DE3-48BB-B860-263283D3CD64}" type="slidenum">
              <a:rPr lang="zh-CN" altLang="en-US" smtClean="0"/>
              <a:t>24</a:t>
            </a:fld>
            <a:endParaRPr lang="zh-CN" altLang="en-US"/>
          </a:p>
        </p:txBody>
      </p:sp>
    </p:spTree>
    <p:extLst>
      <p:ext uri="{BB962C8B-B14F-4D97-AF65-F5344CB8AC3E}">
        <p14:creationId xmlns:p14="http://schemas.microsoft.com/office/powerpoint/2010/main" val="218316153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600" b="0" i="0" u="none" strike="noStrike"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C739C484-9DE3-48BB-B860-263283D3CD64}" type="slidenum">
              <a:rPr lang="zh-CN" altLang="en-US" smtClean="0"/>
              <a:t>25</a:t>
            </a:fld>
            <a:endParaRPr lang="zh-CN" altLang="en-US"/>
          </a:p>
        </p:txBody>
      </p:sp>
    </p:spTree>
    <p:extLst>
      <p:ext uri="{BB962C8B-B14F-4D97-AF65-F5344CB8AC3E}">
        <p14:creationId xmlns:p14="http://schemas.microsoft.com/office/powerpoint/2010/main" val="7328966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600" b="0" i="0" u="none" strike="noStrike" kern="1200" dirty="0" smtClean="0">
                <a:solidFill>
                  <a:schemeClr val="tx1"/>
                </a:solidFill>
                <a:effectLst/>
                <a:latin typeface="+mn-lt"/>
                <a:ea typeface="+mn-ea"/>
                <a:cs typeface="+mn-cs"/>
              </a:rPr>
              <a:t>******</a:t>
            </a:r>
            <a:r>
              <a:rPr lang="zh-CN" altLang="en-US" sz="1600" b="0" i="0" u="none" strike="noStrike" kern="1200" dirty="0" smtClean="0">
                <a:solidFill>
                  <a:schemeClr val="tx1"/>
                </a:solidFill>
                <a:effectLst/>
                <a:latin typeface="+mn-lt"/>
                <a:ea typeface="+mn-ea"/>
                <a:cs typeface="+mn-cs"/>
              </a:rPr>
              <a:t>对象图的目的在于描述系统中参与交互的各个对象在某一时刻是如何运行的。</a:t>
            </a:r>
            <a:endParaRPr lang="en-US" altLang="zh-CN" sz="1600" b="0" i="0" u="none" strike="noStrike" kern="1200" dirty="0" smtClean="0">
              <a:solidFill>
                <a:schemeClr val="tx1"/>
              </a:solidFill>
              <a:effectLst/>
              <a:latin typeface="+mn-lt"/>
              <a:ea typeface="+mn-ea"/>
              <a:cs typeface="+mn-cs"/>
            </a:endParaRPr>
          </a:p>
          <a:p>
            <a:r>
              <a:rPr lang="en-US" altLang="zh-CN" sz="1600" b="0" i="0" u="none" strike="noStrike" kern="1200" dirty="0" smtClean="0">
                <a:solidFill>
                  <a:schemeClr val="tx1"/>
                </a:solidFill>
                <a:effectLst/>
                <a:latin typeface="+mn-lt"/>
                <a:ea typeface="+mn-ea"/>
                <a:cs typeface="+mn-cs"/>
              </a:rPr>
              <a:t>******</a:t>
            </a:r>
            <a:r>
              <a:rPr lang="en-US" altLang="zh-CN" sz="1200" b="0" i="0" u="none" strike="noStrike" kern="1200" dirty="0" smtClean="0">
                <a:solidFill>
                  <a:schemeClr val="tx1"/>
                </a:solidFill>
                <a:effectLst/>
                <a:latin typeface="+mn-lt"/>
                <a:ea typeface="+mn-ea"/>
                <a:cs typeface="+mn-cs"/>
              </a:rPr>
              <a:t>UML</a:t>
            </a:r>
            <a:r>
              <a:rPr lang="zh-CN" altLang="en-US" sz="1200" b="0" i="0" u="none" strike="noStrike" kern="1200" dirty="0" smtClean="0">
                <a:solidFill>
                  <a:schemeClr val="tx1"/>
                </a:solidFill>
                <a:effectLst/>
                <a:latin typeface="+mn-lt"/>
                <a:ea typeface="+mn-ea"/>
                <a:cs typeface="+mn-cs"/>
              </a:rPr>
              <a:t>面向对象中对象图是类图的实例，几乎使用与类图完全相同的标识。它们的不同点在于对象图显示类的多个对象实例，而不是实例的类。一个对象图是类图的一个实例。由于对象存在生命周期，因此对象图只能在系统某一时间段存在。</a:t>
            </a:r>
            <a:endParaRPr lang="en-US" altLang="zh-CN" sz="1600" b="0" i="0" u="none" strike="noStrike" kern="1200" dirty="0" smtClean="0">
              <a:solidFill>
                <a:schemeClr val="tx1"/>
              </a:solidFill>
              <a:effectLst/>
              <a:latin typeface="+mn-lt"/>
              <a:ea typeface="+mn-ea"/>
              <a:cs typeface="+mn-cs"/>
            </a:endParaRPr>
          </a:p>
          <a:p>
            <a:r>
              <a:rPr lang="en-US" altLang="zh-CN" sz="1600" b="0" i="0" u="none" strike="noStrike" kern="1200" dirty="0" smtClean="0">
                <a:solidFill>
                  <a:schemeClr val="tx1"/>
                </a:solidFill>
                <a:effectLst/>
                <a:latin typeface="+mn-lt"/>
                <a:ea typeface="+mn-ea"/>
                <a:cs typeface="+mn-cs"/>
              </a:rPr>
              <a:t>*</a:t>
            </a:r>
            <a:r>
              <a:rPr lang="zh-CN" altLang="en-US" sz="1600" b="0" i="0" u="none" strike="noStrike" kern="1200" dirty="0" smtClean="0">
                <a:solidFill>
                  <a:schemeClr val="tx1"/>
                </a:solidFill>
                <a:effectLst/>
                <a:latin typeface="+mn-lt"/>
                <a:ea typeface="+mn-ea"/>
                <a:cs typeface="+mn-cs"/>
              </a:rPr>
              <a:t>在</a:t>
            </a:r>
            <a:r>
              <a:rPr lang="en-US" altLang="zh-CN" sz="1600" b="0" i="0" u="none" strike="noStrike" kern="1200" dirty="0" smtClean="0">
                <a:solidFill>
                  <a:schemeClr val="tx1"/>
                </a:solidFill>
                <a:effectLst/>
                <a:latin typeface="+mn-lt"/>
                <a:ea typeface="+mn-ea"/>
                <a:cs typeface="+mn-cs"/>
              </a:rPr>
              <a:t>Rational Rose 2003</a:t>
            </a:r>
            <a:r>
              <a:rPr lang="zh-CN" altLang="en-US" sz="1600" b="0" i="0" u="none" strike="noStrike" kern="1200" dirty="0" smtClean="0">
                <a:solidFill>
                  <a:schemeClr val="tx1"/>
                </a:solidFill>
                <a:effectLst/>
                <a:latin typeface="+mn-lt"/>
                <a:ea typeface="+mn-ea"/>
                <a:cs typeface="+mn-cs"/>
              </a:rPr>
              <a:t>中不直接支持对象图的创建，但是我们可以利用协作图来创建</a:t>
            </a:r>
            <a:endParaRPr lang="en-US" altLang="zh-CN" sz="1600" b="0" i="0" u="none" strike="noStrike" kern="1200" dirty="0" smtClean="0">
              <a:solidFill>
                <a:schemeClr val="tx1"/>
              </a:solidFill>
              <a:effectLst/>
              <a:latin typeface="+mn-lt"/>
              <a:ea typeface="+mn-ea"/>
              <a:cs typeface="+mn-cs"/>
            </a:endParaRPr>
          </a:p>
          <a:p>
            <a:r>
              <a:rPr lang="en-US" altLang="zh-CN" sz="1600" b="0" i="0" u="none" strike="noStrike" kern="1200" dirty="0" smtClean="0">
                <a:solidFill>
                  <a:schemeClr val="tx1"/>
                </a:solidFill>
                <a:effectLst/>
                <a:latin typeface="+mn-lt"/>
                <a:ea typeface="+mn-ea"/>
                <a:cs typeface="+mn-cs"/>
              </a:rPr>
              <a:t>**</a:t>
            </a:r>
            <a:r>
              <a:rPr lang="zh-CN" altLang="en-US" sz="1600" b="0" i="0" u="none" strike="noStrike" kern="1200" dirty="0" smtClean="0">
                <a:solidFill>
                  <a:schemeClr val="tx1"/>
                </a:solidFill>
                <a:effectLst/>
                <a:latin typeface="+mn-lt"/>
                <a:ea typeface="+mn-ea"/>
                <a:cs typeface="+mn-cs"/>
              </a:rPr>
              <a:t>协作图，又作“通信图”。即</a:t>
            </a:r>
            <a:r>
              <a:rPr lang="en-US" altLang="zh-CN" sz="1600" b="0" i="0" u="none" strike="noStrike" kern="1200" dirty="0" smtClean="0">
                <a:solidFill>
                  <a:schemeClr val="tx1"/>
                </a:solidFill>
                <a:effectLst/>
                <a:latin typeface="+mn-lt"/>
                <a:ea typeface="+mn-ea"/>
                <a:cs typeface="+mn-cs"/>
              </a:rPr>
              <a:t>Communication Diagram</a:t>
            </a:r>
            <a:r>
              <a:rPr lang="zh-CN" altLang="en-US" sz="1600" b="0" i="0" u="none" strike="noStrike" kern="1200" dirty="0" smtClean="0">
                <a:solidFill>
                  <a:schemeClr val="tx1"/>
                </a:solidFill>
                <a:effectLst/>
                <a:latin typeface="+mn-lt"/>
                <a:ea typeface="+mn-ea"/>
                <a:cs typeface="+mn-cs"/>
              </a:rPr>
              <a:t>，而“协作”作为一个结构事物用于表达静态结构和动态行为的概念组合，表达不同事物相互协作完成一个复杂功能。</a:t>
            </a:r>
            <a:endParaRPr lang="zh-CN" altLang="en-US" sz="1600" dirty="0"/>
          </a:p>
        </p:txBody>
      </p:sp>
      <p:sp>
        <p:nvSpPr>
          <p:cNvPr id="4" name="灯片编号占位符 3"/>
          <p:cNvSpPr>
            <a:spLocks noGrp="1"/>
          </p:cNvSpPr>
          <p:nvPr>
            <p:ph type="sldNum" sz="quarter" idx="10"/>
          </p:nvPr>
        </p:nvSpPr>
        <p:spPr/>
        <p:txBody>
          <a:bodyPr/>
          <a:lstStyle/>
          <a:p>
            <a:fld id="{C739C484-9DE3-48BB-B860-263283D3CD64}" type="slidenum">
              <a:rPr lang="zh-CN" altLang="en-US" smtClean="0"/>
              <a:t>6</a:t>
            </a:fld>
            <a:endParaRPr lang="zh-CN" altLang="en-US"/>
          </a:p>
        </p:txBody>
      </p:sp>
    </p:spTree>
    <p:extLst>
      <p:ext uri="{BB962C8B-B14F-4D97-AF65-F5344CB8AC3E}">
        <p14:creationId xmlns:p14="http://schemas.microsoft.com/office/powerpoint/2010/main" val="374221141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600" b="0" i="0" u="none" strike="noStrike"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C739C484-9DE3-48BB-B860-263283D3CD64}" type="slidenum">
              <a:rPr lang="zh-CN" altLang="en-US" smtClean="0"/>
              <a:t>26</a:t>
            </a:fld>
            <a:endParaRPr lang="zh-CN" altLang="en-US"/>
          </a:p>
        </p:txBody>
      </p:sp>
    </p:spTree>
    <p:extLst>
      <p:ext uri="{BB962C8B-B14F-4D97-AF65-F5344CB8AC3E}">
        <p14:creationId xmlns:p14="http://schemas.microsoft.com/office/powerpoint/2010/main" val="165701580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600" b="0" i="0" u="none" strike="noStrike"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C739C484-9DE3-48BB-B860-263283D3CD64}" type="slidenum">
              <a:rPr lang="zh-CN" altLang="en-US" smtClean="0"/>
              <a:t>29</a:t>
            </a:fld>
            <a:endParaRPr lang="zh-CN" altLang="en-US"/>
          </a:p>
        </p:txBody>
      </p:sp>
    </p:spTree>
    <p:extLst>
      <p:ext uri="{BB962C8B-B14F-4D97-AF65-F5344CB8AC3E}">
        <p14:creationId xmlns:p14="http://schemas.microsoft.com/office/powerpoint/2010/main" val="384578543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600" b="0" i="0" u="none" strike="noStrike"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C739C484-9DE3-48BB-B860-263283D3CD64}" type="slidenum">
              <a:rPr lang="zh-CN" altLang="en-US" smtClean="0"/>
              <a:t>30</a:t>
            </a:fld>
            <a:endParaRPr lang="zh-CN" altLang="en-US"/>
          </a:p>
        </p:txBody>
      </p:sp>
    </p:spTree>
    <p:extLst>
      <p:ext uri="{BB962C8B-B14F-4D97-AF65-F5344CB8AC3E}">
        <p14:creationId xmlns:p14="http://schemas.microsoft.com/office/powerpoint/2010/main" val="347129031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600" b="0" i="0" u="none" strike="noStrike"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C739C484-9DE3-48BB-B860-263283D3CD64}" type="slidenum">
              <a:rPr lang="zh-CN" altLang="en-US" smtClean="0"/>
              <a:t>31</a:t>
            </a:fld>
            <a:endParaRPr lang="zh-CN" altLang="en-US"/>
          </a:p>
        </p:txBody>
      </p:sp>
    </p:spTree>
    <p:extLst>
      <p:ext uri="{BB962C8B-B14F-4D97-AF65-F5344CB8AC3E}">
        <p14:creationId xmlns:p14="http://schemas.microsoft.com/office/powerpoint/2010/main" val="360330195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600" b="0" i="0" u="none" strike="noStrike"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C739C484-9DE3-48BB-B860-263283D3CD64}" type="slidenum">
              <a:rPr lang="zh-CN" altLang="en-US" smtClean="0"/>
              <a:t>32</a:t>
            </a:fld>
            <a:endParaRPr lang="zh-CN" altLang="en-US"/>
          </a:p>
        </p:txBody>
      </p:sp>
    </p:spTree>
    <p:extLst>
      <p:ext uri="{BB962C8B-B14F-4D97-AF65-F5344CB8AC3E}">
        <p14:creationId xmlns:p14="http://schemas.microsoft.com/office/powerpoint/2010/main" val="349406061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600" b="0" i="0" u="none" strike="noStrike"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C739C484-9DE3-48BB-B860-263283D3CD64}" type="slidenum">
              <a:rPr lang="zh-CN" altLang="en-US" smtClean="0"/>
              <a:t>33</a:t>
            </a:fld>
            <a:endParaRPr lang="zh-CN" altLang="en-US"/>
          </a:p>
        </p:txBody>
      </p:sp>
    </p:spTree>
    <p:extLst>
      <p:ext uri="{BB962C8B-B14F-4D97-AF65-F5344CB8AC3E}">
        <p14:creationId xmlns:p14="http://schemas.microsoft.com/office/powerpoint/2010/main" val="143561990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600" b="0" i="0" u="none" strike="noStrike"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C739C484-9DE3-48BB-B860-263283D3CD64}" type="slidenum">
              <a:rPr lang="zh-CN" altLang="en-US" smtClean="0"/>
              <a:t>34</a:t>
            </a:fld>
            <a:endParaRPr lang="zh-CN" altLang="en-US"/>
          </a:p>
        </p:txBody>
      </p:sp>
    </p:spTree>
    <p:extLst>
      <p:ext uri="{BB962C8B-B14F-4D97-AF65-F5344CB8AC3E}">
        <p14:creationId xmlns:p14="http://schemas.microsoft.com/office/powerpoint/2010/main" val="357162117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600" b="0" i="0" u="none" strike="noStrike"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C739C484-9DE3-48BB-B860-263283D3CD64}" type="slidenum">
              <a:rPr lang="zh-CN" altLang="en-US" smtClean="0"/>
              <a:t>35</a:t>
            </a:fld>
            <a:endParaRPr lang="zh-CN" altLang="en-US"/>
          </a:p>
        </p:txBody>
      </p:sp>
    </p:spTree>
    <p:extLst>
      <p:ext uri="{BB962C8B-B14F-4D97-AF65-F5344CB8AC3E}">
        <p14:creationId xmlns:p14="http://schemas.microsoft.com/office/powerpoint/2010/main" val="28347500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000ECCE-F758-44BC-8F0D-167DF285010F}" type="slidenum">
              <a:rPr lang="zh-CN" altLang="en-US" smtClean="0"/>
              <a:t>42</a:t>
            </a:fld>
            <a:endParaRPr lang="zh-CN" altLang="en-US"/>
          </a:p>
        </p:txBody>
      </p:sp>
    </p:spTree>
    <p:extLst>
      <p:ext uri="{BB962C8B-B14F-4D97-AF65-F5344CB8AC3E}">
        <p14:creationId xmlns:p14="http://schemas.microsoft.com/office/powerpoint/2010/main" val="13702718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600" b="0" i="0" u="none" strike="noStrike" kern="1200" dirty="0" smtClean="0">
                <a:solidFill>
                  <a:schemeClr val="tx1"/>
                </a:solidFill>
                <a:effectLst/>
                <a:latin typeface="+mn-lt"/>
                <a:ea typeface="+mn-ea"/>
                <a:cs typeface="+mn-cs"/>
              </a:rPr>
              <a:t>******</a:t>
            </a:r>
            <a:r>
              <a:rPr lang="zh-CN" altLang="en-US" sz="1600" b="0" i="0" u="none" strike="noStrike" kern="1200" dirty="0" smtClean="0">
                <a:solidFill>
                  <a:schemeClr val="tx1"/>
                </a:solidFill>
                <a:effectLst/>
                <a:latin typeface="+mn-lt"/>
                <a:ea typeface="+mn-ea"/>
                <a:cs typeface="+mn-cs"/>
              </a:rPr>
              <a:t>对象图的目的在于描述系统中参与交互的各个对象在某一时刻是如何运行的。</a:t>
            </a:r>
            <a:endParaRPr lang="en-US" altLang="zh-CN" sz="1600" b="0" i="0" u="none" strike="noStrike" kern="1200" dirty="0" smtClean="0">
              <a:solidFill>
                <a:schemeClr val="tx1"/>
              </a:solidFill>
              <a:effectLst/>
              <a:latin typeface="+mn-lt"/>
              <a:ea typeface="+mn-ea"/>
              <a:cs typeface="+mn-cs"/>
            </a:endParaRPr>
          </a:p>
          <a:p>
            <a:r>
              <a:rPr lang="en-US" altLang="zh-CN" sz="1600" b="0" i="0" u="none" strike="noStrike" kern="1200" dirty="0" smtClean="0">
                <a:solidFill>
                  <a:schemeClr val="tx1"/>
                </a:solidFill>
                <a:effectLst/>
                <a:latin typeface="+mn-lt"/>
                <a:ea typeface="+mn-ea"/>
                <a:cs typeface="+mn-cs"/>
              </a:rPr>
              <a:t>******</a:t>
            </a:r>
            <a:r>
              <a:rPr lang="en-US" altLang="zh-CN" sz="1200" b="0" i="0" u="none" strike="noStrike" kern="1200" dirty="0" smtClean="0">
                <a:solidFill>
                  <a:schemeClr val="tx1"/>
                </a:solidFill>
                <a:effectLst/>
                <a:latin typeface="+mn-lt"/>
                <a:ea typeface="+mn-ea"/>
                <a:cs typeface="+mn-cs"/>
              </a:rPr>
              <a:t>UML</a:t>
            </a:r>
            <a:r>
              <a:rPr lang="zh-CN" altLang="en-US" sz="1200" b="0" i="0" u="none" strike="noStrike" kern="1200" dirty="0" smtClean="0">
                <a:solidFill>
                  <a:schemeClr val="tx1"/>
                </a:solidFill>
                <a:effectLst/>
                <a:latin typeface="+mn-lt"/>
                <a:ea typeface="+mn-ea"/>
                <a:cs typeface="+mn-cs"/>
              </a:rPr>
              <a:t>面向对象中对象图是类图的实例，几乎使用与类图完全相同的标识。它们的不同点在于对象图显示类的多个对象实例，而不是实例的类。一个对象图是类图的一个实例。由于对象存在生命周期，因此对象图只能在系统某一时间段存在。</a:t>
            </a:r>
            <a:endParaRPr lang="en-US" altLang="zh-CN" sz="1600" b="0" i="0" u="none" strike="noStrike" kern="1200" dirty="0" smtClean="0">
              <a:solidFill>
                <a:schemeClr val="tx1"/>
              </a:solidFill>
              <a:effectLst/>
              <a:latin typeface="+mn-lt"/>
              <a:ea typeface="+mn-ea"/>
              <a:cs typeface="+mn-cs"/>
            </a:endParaRPr>
          </a:p>
          <a:p>
            <a:r>
              <a:rPr lang="en-US" altLang="zh-CN" sz="1600" b="0" i="0" u="none" strike="noStrike" kern="1200" dirty="0" smtClean="0">
                <a:solidFill>
                  <a:schemeClr val="tx1"/>
                </a:solidFill>
                <a:effectLst/>
                <a:latin typeface="+mn-lt"/>
                <a:ea typeface="+mn-ea"/>
                <a:cs typeface="+mn-cs"/>
              </a:rPr>
              <a:t>*</a:t>
            </a:r>
            <a:r>
              <a:rPr lang="zh-CN" altLang="en-US" sz="1600" b="0" i="0" u="none" strike="noStrike" kern="1200" dirty="0" smtClean="0">
                <a:solidFill>
                  <a:schemeClr val="tx1"/>
                </a:solidFill>
                <a:effectLst/>
                <a:latin typeface="+mn-lt"/>
                <a:ea typeface="+mn-ea"/>
                <a:cs typeface="+mn-cs"/>
              </a:rPr>
              <a:t>在</a:t>
            </a:r>
            <a:r>
              <a:rPr lang="en-US" altLang="zh-CN" sz="1600" b="0" i="0" u="none" strike="noStrike" kern="1200" dirty="0" smtClean="0">
                <a:solidFill>
                  <a:schemeClr val="tx1"/>
                </a:solidFill>
                <a:effectLst/>
                <a:latin typeface="+mn-lt"/>
                <a:ea typeface="+mn-ea"/>
                <a:cs typeface="+mn-cs"/>
              </a:rPr>
              <a:t>Rational Rose 2003</a:t>
            </a:r>
            <a:r>
              <a:rPr lang="zh-CN" altLang="en-US" sz="1600" b="0" i="0" u="none" strike="noStrike" kern="1200" dirty="0" smtClean="0">
                <a:solidFill>
                  <a:schemeClr val="tx1"/>
                </a:solidFill>
                <a:effectLst/>
                <a:latin typeface="+mn-lt"/>
                <a:ea typeface="+mn-ea"/>
                <a:cs typeface="+mn-cs"/>
              </a:rPr>
              <a:t>中不直接支持对象图的创建，但是我们可以利用协作图来创建</a:t>
            </a:r>
            <a:endParaRPr lang="en-US" altLang="zh-CN" sz="1600" b="0" i="0" u="none" strike="noStrike" kern="1200" dirty="0" smtClean="0">
              <a:solidFill>
                <a:schemeClr val="tx1"/>
              </a:solidFill>
              <a:effectLst/>
              <a:latin typeface="+mn-lt"/>
              <a:ea typeface="+mn-ea"/>
              <a:cs typeface="+mn-cs"/>
            </a:endParaRPr>
          </a:p>
          <a:p>
            <a:r>
              <a:rPr lang="en-US" altLang="zh-CN" sz="1600" b="0" i="0" u="none" strike="noStrike" kern="1200" dirty="0" smtClean="0">
                <a:solidFill>
                  <a:schemeClr val="tx1"/>
                </a:solidFill>
                <a:effectLst/>
                <a:latin typeface="+mn-lt"/>
                <a:ea typeface="+mn-ea"/>
                <a:cs typeface="+mn-cs"/>
              </a:rPr>
              <a:t>**</a:t>
            </a:r>
            <a:r>
              <a:rPr lang="zh-CN" altLang="en-US" sz="1600" b="0" i="0" u="none" strike="noStrike" kern="1200" dirty="0" smtClean="0">
                <a:solidFill>
                  <a:schemeClr val="tx1"/>
                </a:solidFill>
                <a:effectLst/>
                <a:latin typeface="+mn-lt"/>
                <a:ea typeface="+mn-ea"/>
                <a:cs typeface="+mn-cs"/>
              </a:rPr>
              <a:t>协作图，又作“通信图”。即</a:t>
            </a:r>
            <a:r>
              <a:rPr lang="en-US" altLang="zh-CN" sz="1600" b="0" i="0" u="none" strike="noStrike" kern="1200" dirty="0" smtClean="0">
                <a:solidFill>
                  <a:schemeClr val="tx1"/>
                </a:solidFill>
                <a:effectLst/>
                <a:latin typeface="+mn-lt"/>
                <a:ea typeface="+mn-ea"/>
                <a:cs typeface="+mn-cs"/>
              </a:rPr>
              <a:t>Communication Diagram</a:t>
            </a:r>
            <a:r>
              <a:rPr lang="zh-CN" altLang="en-US" sz="1600" b="0" i="0" u="none" strike="noStrike" kern="1200" dirty="0" smtClean="0">
                <a:solidFill>
                  <a:schemeClr val="tx1"/>
                </a:solidFill>
                <a:effectLst/>
                <a:latin typeface="+mn-lt"/>
                <a:ea typeface="+mn-ea"/>
                <a:cs typeface="+mn-cs"/>
              </a:rPr>
              <a:t>，而“协作”作为一个结构事物用于表达静态结构和动态行为的概念组合，表达不同事物相互协作完成一个复杂功能。</a:t>
            </a:r>
            <a:endParaRPr lang="zh-CN" altLang="en-US" sz="1600" dirty="0"/>
          </a:p>
        </p:txBody>
      </p:sp>
      <p:sp>
        <p:nvSpPr>
          <p:cNvPr id="4" name="灯片编号占位符 3"/>
          <p:cNvSpPr>
            <a:spLocks noGrp="1"/>
          </p:cNvSpPr>
          <p:nvPr>
            <p:ph type="sldNum" sz="quarter" idx="10"/>
          </p:nvPr>
        </p:nvSpPr>
        <p:spPr/>
        <p:txBody>
          <a:bodyPr/>
          <a:lstStyle/>
          <a:p>
            <a:fld id="{C739C484-9DE3-48BB-B860-263283D3CD64}" type="slidenum">
              <a:rPr lang="zh-CN" altLang="en-US" smtClean="0"/>
              <a:t>7</a:t>
            </a:fld>
            <a:endParaRPr lang="zh-CN" altLang="en-US"/>
          </a:p>
        </p:txBody>
      </p:sp>
    </p:spTree>
    <p:extLst>
      <p:ext uri="{BB962C8B-B14F-4D97-AF65-F5344CB8AC3E}">
        <p14:creationId xmlns:p14="http://schemas.microsoft.com/office/powerpoint/2010/main" val="16585890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600" b="0" i="0" u="none" strike="noStrike" kern="1200" dirty="0" smtClean="0">
                <a:solidFill>
                  <a:schemeClr val="tx1"/>
                </a:solidFill>
                <a:effectLst/>
                <a:latin typeface="+mn-lt"/>
                <a:ea typeface="+mn-ea"/>
                <a:cs typeface="+mn-cs"/>
              </a:rPr>
              <a:t>******</a:t>
            </a:r>
            <a:r>
              <a:rPr lang="zh-CN" altLang="en-US" sz="1600" b="0" i="0" u="none" strike="noStrike" kern="1200" dirty="0" smtClean="0">
                <a:solidFill>
                  <a:schemeClr val="tx1"/>
                </a:solidFill>
                <a:effectLst/>
                <a:latin typeface="+mn-lt"/>
                <a:ea typeface="+mn-ea"/>
                <a:cs typeface="+mn-cs"/>
              </a:rPr>
              <a:t>对象图的目的在于描述系统中参与交互的各个对象在某一时刻是如何运行的。</a:t>
            </a:r>
            <a:endParaRPr lang="en-US" altLang="zh-CN" sz="1600" b="0" i="0" u="none" strike="noStrike" kern="1200" dirty="0" smtClean="0">
              <a:solidFill>
                <a:schemeClr val="tx1"/>
              </a:solidFill>
              <a:effectLst/>
              <a:latin typeface="+mn-lt"/>
              <a:ea typeface="+mn-ea"/>
              <a:cs typeface="+mn-cs"/>
            </a:endParaRPr>
          </a:p>
          <a:p>
            <a:r>
              <a:rPr lang="en-US" altLang="zh-CN" sz="1600" b="0" i="0" u="none" strike="noStrike" kern="1200" dirty="0" smtClean="0">
                <a:solidFill>
                  <a:schemeClr val="tx1"/>
                </a:solidFill>
                <a:effectLst/>
                <a:latin typeface="+mn-lt"/>
                <a:ea typeface="+mn-ea"/>
                <a:cs typeface="+mn-cs"/>
              </a:rPr>
              <a:t>******</a:t>
            </a:r>
            <a:r>
              <a:rPr lang="en-US" altLang="zh-CN" sz="1200" b="0" i="0" u="none" strike="noStrike" kern="1200" dirty="0" smtClean="0">
                <a:solidFill>
                  <a:schemeClr val="tx1"/>
                </a:solidFill>
                <a:effectLst/>
                <a:latin typeface="+mn-lt"/>
                <a:ea typeface="+mn-ea"/>
                <a:cs typeface="+mn-cs"/>
              </a:rPr>
              <a:t>UML</a:t>
            </a:r>
            <a:r>
              <a:rPr lang="zh-CN" altLang="en-US" sz="1200" b="0" i="0" u="none" strike="noStrike" kern="1200" dirty="0" smtClean="0">
                <a:solidFill>
                  <a:schemeClr val="tx1"/>
                </a:solidFill>
                <a:effectLst/>
                <a:latin typeface="+mn-lt"/>
                <a:ea typeface="+mn-ea"/>
                <a:cs typeface="+mn-cs"/>
              </a:rPr>
              <a:t>面向对象中对象图是类图的实例，几乎使用与类图完全相同的标识。它们的不同点在于对象图显示类的多个对象实例，而不是实例的类。一个对象图是类图的一个实例。由于对象存在生命周期，因此对象图只能在系统某一时间段存在。</a:t>
            </a:r>
            <a:endParaRPr lang="en-US" altLang="zh-CN" sz="1600" b="0" i="0" u="none" strike="noStrike" kern="1200" dirty="0" smtClean="0">
              <a:solidFill>
                <a:schemeClr val="tx1"/>
              </a:solidFill>
              <a:effectLst/>
              <a:latin typeface="+mn-lt"/>
              <a:ea typeface="+mn-ea"/>
              <a:cs typeface="+mn-cs"/>
            </a:endParaRPr>
          </a:p>
          <a:p>
            <a:r>
              <a:rPr lang="en-US" altLang="zh-CN" sz="1600" b="0" i="0" u="none" strike="noStrike" kern="1200" dirty="0" smtClean="0">
                <a:solidFill>
                  <a:schemeClr val="tx1"/>
                </a:solidFill>
                <a:effectLst/>
                <a:latin typeface="+mn-lt"/>
                <a:ea typeface="+mn-ea"/>
                <a:cs typeface="+mn-cs"/>
              </a:rPr>
              <a:t>*</a:t>
            </a:r>
            <a:r>
              <a:rPr lang="zh-CN" altLang="en-US" sz="1600" b="0" i="0" u="none" strike="noStrike" kern="1200" dirty="0" smtClean="0">
                <a:solidFill>
                  <a:schemeClr val="tx1"/>
                </a:solidFill>
                <a:effectLst/>
                <a:latin typeface="+mn-lt"/>
                <a:ea typeface="+mn-ea"/>
                <a:cs typeface="+mn-cs"/>
              </a:rPr>
              <a:t>在</a:t>
            </a:r>
            <a:r>
              <a:rPr lang="en-US" altLang="zh-CN" sz="1600" b="0" i="0" u="none" strike="noStrike" kern="1200" dirty="0" smtClean="0">
                <a:solidFill>
                  <a:schemeClr val="tx1"/>
                </a:solidFill>
                <a:effectLst/>
                <a:latin typeface="+mn-lt"/>
                <a:ea typeface="+mn-ea"/>
                <a:cs typeface="+mn-cs"/>
              </a:rPr>
              <a:t>Rational Rose 2003</a:t>
            </a:r>
            <a:r>
              <a:rPr lang="zh-CN" altLang="en-US" sz="1600" b="0" i="0" u="none" strike="noStrike" kern="1200" dirty="0" smtClean="0">
                <a:solidFill>
                  <a:schemeClr val="tx1"/>
                </a:solidFill>
                <a:effectLst/>
                <a:latin typeface="+mn-lt"/>
                <a:ea typeface="+mn-ea"/>
                <a:cs typeface="+mn-cs"/>
              </a:rPr>
              <a:t>中不直接支持对象图的创建，但是我们可以利用协作图来创建</a:t>
            </a:r>
            <a:endParaRPr lang="en-US" altLang="zh-CN" sz="1600" b="0" i="0" u="none" strike="noStrike" kern="1200" dirty="0" smtClean="0">
              <a:solidFill>
                <a:schemeClr val="tx1"/>
              </a:solidFill>
              <a:effectLst/>
              <a:latin typeface="+mn-lt"/>
              <a:ea typeface="+mn-ea"/>
              <a:cs typeface="+mn-cs"/>
            </a:endParaRPr>
          </a:p>
          <a:p>
            <a:r>
              <a:rPr lang="en-US" altLang="zh-CN" sz="1600" b="0" i="0" u="none" strike="noStrike" kern="1200" dirty="0" smtClean="0">
                <a:solidFill>
                  <a:schemeClr val="tx1"/>
                </a:solidFill>
                <a:effectLst/>
                <a:latin typeface="+mn-lt"/>
                <a:ea typeface="+mn-ea"/>
                <a:cs typeface="+mn-cs"/>
              </a:rPr>
              <a:t>**</a:t>
            </a:r>
            <a:r>
              <a:rPr lang="zh-CN" altLang="en-US" sz="1600" b="0" i="0" u="none" strike="noStrike" kern="1200" dirty="0" smtClean="0">
                <a:solidFill>
                  <a:schemeClr val="tx1"/>
                </a:solidFill>
                <a:effectLst/>
                <a:latin typeface="+mn-lt"/>
                <a:ea typeface="+mn-ea"/>
                <a:cs typeface="+mn-cs"/>
              </a:rPr>
              <a:t>协作图，又作“通信图”。即</a:t>
            </a:r>
            <a:r>
              <a:rPr lang="en-US" altLang="zh-CN" sz="1600" b="0" i="0" u="none" strike="noStrike" kern="1200" dirty="0" smtClean="0">
                <a:solidFill>
                  <a:schemeClr val="tx1"/>
                </a:solidFill>
                <a:effectLst/>
                <a:latin typeface="+mn-lt"/>
                <a:ea typeface="+mn-ea"/>
                <a:cs typeface="+mn-cs"/>
              </a:rPr>
              <a:t>Communication Diagram</a:t>
            </a:r>
            <a:r>
              <a:rPr lang="zh-CN" altLang="en-US" sz="1600" b="0" i="0" u="none" strike="noStrike" kern="1200" dirty="0" smtClean="0">
                <a:solidFill>
                  <a:schemeClr val="tx1"/>
                </a:solidFill>
                <a:effectLst/>
                <a:latin typeface="+mn-lt"/>
                <a:ea typeface="+mn-ea"/>
                <a:cs typeface="+mn-cs"/>
              </a:rPr>
              <a:t>，而“协作”作为一个结构事物用于表达静态结构和动态行为的概念组合，表达不同事物相互协作完成一个复杂功能。</a:t>
            </a:r>
            <a:endParaRPr lang="zh-CN" altLang="en-US" sz="1600" dirty="0"/>
          </a:p>
        </p:txBody>
      </p:sp>
      <p:sp>
        <p:nvSpPr>
          <p:cNvPr id="4" name="灯片编号占位符 3"/>
          <p:cNvSpPr>
            <a:spLocks noGrp="1"/>
          </p:cNvSpPr>
          <p:nvPr>
            <p:ph type="sldNum" sz="quarter" idx="10"/>
          </p:nvPr>
        </p:nvSpPr>
        <p:spPr/>
        <p:txBody>
          <a:bodyPr/>
          <a:lstStyle/>
          <a:p>
            <a:fld id="{C739C484-9DE3-48BB-B860-263283D3CD64}" type="slidenum">
              <a:rPr lang="zh-CN" altLang="en-US" smtClean="0"/>
              <a:t>8</a:t>
            </a:fld>
            <a:endParaRPr lang="zh-CN" altLang="en-US"/>
          </a:p>
        </p:txBody>
      </p:sp>
    </p:spTree>
    <p:extLst>
      <p:ext uri="{BB962C8B-B14F-4D97-AF65-F5344CB8AC3E}">
        <p14:creationId xmlns:p14="http://schemas.microsoft.com/office/powerpoint/2010/main" val="19225688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600" b="0" i="0" u="none" strike="noStrike" kern="1200" dirty="0" smtClean="0">
                <a:solidFill>
                  <a:schemeClr val="tx1"/>
                </a:solidFill>
                <a:effectLst/>
                <a:latin typeface="+mn-lt"/>
                <a:ea typeface="+mn-ea"/>
                <a:cs typeface="+mn-cs"/>
              </a:rPr>
              <a:t>在参与者之间不存在泛化关系的情况下，各个参与者参与用例的情况分别是：经理参与用例管理人事和批准预算；安全主管参与用例批准安全证书；保安参与用例监视周边。由于安全主管与经理，安全主管与保安之间泛化关系的存在，意味着安全主管可以担任经理和保安的角色，就能够参与经理和保安参与的用例。这样，安全主管就可以参与全部</a:t>
            </a:r>
            <a:r>
              <a:rPr lang="en-US" altLang="zh-CN" sz="1600" b="0" i="0" u="none" strike="noStrike" kern="1200" dirty="0" smtClean="0">
                <a:solidFill>
                  <a:schemeClr val="tx1"/>
                </a:solidFill>
                <a:effectLst/>
                <a:latin typeface="+mn-lt"/>
                <a:ea typeface="+mn-ea"/>
                <a:cs typeface="+mn-cs"/>
              </a:rPr>
              <a:t>4</a:t>
            </a:r>
            <a:r>
              <a:rPr lang="zh-CN" altLang="en-US" sz="1600" b="0" i="0" u="none" strike="noStrike" kern="1200" dirty="0" smtClean="0">
                <a:solidFill>
                  <a:schemeClr val="tx1"/>
                </a:solidFill>
                <a:effectLst/>
                <a:latin typeface="+mn-lt"/>
                <a:ea typeface="+mn-ea"/>
                <a:cs typeface="+mn-cs"/>
              </a:rPr>
              <a:t>个用例。但经理或者保安却不能担任安全主管的角色，也就不能参与用例批准安全证书。</a:t>
            </a:r>
          </a:p>
          <a:p>
            <a:endParaRPr lang="en-US" altLang="zh-CN" sz="1600" b="0" i="0" u="none" strike="noStrike"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C739C484-9DE3-48BB-B860-263283D3CD64}" type="slidenum">
              <a:rPr lang="zh-CN" altLang="en-US" smtClean="0"/>
              <a:t>9</a:t>
            </a:fld>
            <a:endParaRPr lang="zh-CN" altLang="en-US"/>
          </a:p>
        </p:txBody>
      </p:sp>
    </p:spTree>
    <p:extLst>
      <p:ext uri="{BB962C8B-B14F-4D97-AF65-F5344CB8AC3E}">
        <p14:creationId xmlns:p14="http://schemas.microsoft.com/office/powerpoint/2010/main" val="21204915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600" b="0" i="0" u="none" strike="noStrike" kern="1200" dirty="0" smtClean="0">
                <a:solidFill>
                  <a:schemeClr val="tx1"/>
                </a:solidFill>
                <a:effectLst/>
                <a:latin typeface="+mn-lt"/>
                <a:ea typeface="+mn-ea"/>
                <a:cs typeface="+mn-cs"/>
              </a:rPr>
              <a:t>******</a:t>
            </a:r>
            <a:r>
              <a:rPr lang="zh-CN" altLang="en-US" sz="1600" b="0" i="0" u="none" strike="noStrike" kern="1200" dirty="0" smtClean="0">
                <a:solidFill>
                  <a:schemeClr val="tx1"/>
                </a:solidFill>
                <a:effectLst/>
                <a:latin typeface="+mn-lt"/>
                <a:ea typeface="+mn-ea"/>
                <a:cs typeface="+mn-cs"/>
              </a:rPr>
              <a:t>对象图的目的在于描述系统中参与交互的各个对象在某一时刻是如何运行的。</a:t>
            </a:r>
            <a:endParaRPr lang="en-US" altLang="zh-CN" sz="1600" b="0" i="0" u="none" strike="noStrike" kern="1200" dirty="0" smtClean="0">
              <a:solidFill>
                <a:schemeClr val="tx1"/>
              </a:solidFill>
              <a:effectLst/>
              <a:latin typeface="+mn-lt"/>
              <a:ea typeface="+mn-ea"/>
              <a:cs typeface="+mn-cs"/>
            </a:endParaRPr>
          </a:p>
          <a:p>
            <a:r>
              <a:rPr lang="en-US" altLang="zh-CN" sz="1600" b="0" i="0" u="none" strike="noStrike" kern="1200" dirty="0" smtClean="0">
                <a:solidFill>
                  <a:schemeClr val="tx1"/>
                </a:solidFill>
                <a:effectLst/>
                <a:latin typeface="+mn-lt"/>
                <a:ea typeface="+mn-ea"/>
                <a:cs typeface="+mn-cs"/>
              </a:rPr>
              <a:t>******</a:t>
            </a:r>
            <a:r>
              <a:rPr lang="en-US" altLang="zh-CN" sz="1200" b="0" i="0" u="none" strike="noStrike" kern="1200" dirty="0" smtClean="0">
                <a:solidFill>
                  <a:schemeClr val="tx1"/>
                </a:solidFill>
                <a:effectLst/>
                <a:latin typeface="+mn-lt"/>
                <a:ea typeface="+mn-ea"/>
                <a:cs typeface="+mn-cs"/>
              </a:rPr>
              <a:t>UML</a:t>
            </a:r>
            <a:r>
              <a:rPr lang="zh-CN" altLang="en-US" sz="1200" b="0" i="0" u="none" strike="noStrike" kern="1200" dirty="0" smtClean="0">
                <a:solidFill>
                  <a:schemeClr val="tx1"/>
                </a:solidFill>
                <a:effectLst/>
                <a:latin typeface="+mn-lt"/>
                <a:ea typeface="+mn-ea"/>
                <a:cs typeface="+mn-cs"/>
              </a:rPr>
              <a:t>面向对象中对象图是类图的实例，几乎使用与类图完全相同的标识。它们的不同点在于对象图显示类的多个对象实例，而不是实例的类。一个对象图是类图的一个实例。由于对象存在生命周期，因此对象图只能在系统某一时间段存在。</a:t>
            </a:r>
            <a:endParaRPr lang="en-US" altLang="zh-CN" sz="1600" b="0" i="0" u="none" strike="noStrike" kern="1200" dirty="0" smtClean="0">
              <a:solidFill>
                <a:schemeClr val="tx1"/>
              </a:solidFill>
              <a:effectLst/>
              <a:latin typeface="+mn-lt"/>
              <a:ea typeface="+mn-ea"/>
              <a:cs typeface="+mn-cs"/>
            </a:endParaRPr>
          </a:p>
          <a:p>
            <a:r>
              <a:rPr lang="en-US" altLang="zh-CN" sz="1600" b="0" i="0" u="none" strike="noStrike" kern="1200" dirty="0" smtClean="0">
                <a:solidFill>
                  <a:schemeClr val="tx1"/>
                </a:solidFill>
                <a:effectLst/>
                <a:latin typeface="+mn-lt"/>
                <a:ea typeface="+mn-ea"/>
                <a:cs typeface="+mn-cs"/>
              </a:rPr>
              <a:t>*</a:t>
            </a:r>
            <a:r>
              <a:rPr lang="zh-CN" altLang="en-US" sz="1600" b="0" i="0" u="none" strike="noStrike" kern="1200" dirty="0" smtClean="0">
                <a:solidFill>
                  <a:schemeClr val="tx1"/>
                </a:solidFill>
                <a:effectLst/>
                <a:latin typeface="+mn-lt"/>
                <a:ea typeface="+mn-ea"/>
                <a:cs typeface="+mn-cs"/>
              </a:rPr>
              <a:t>在</a:t>
            </a:r>
            <a:r>
              <a:rPr lang="en-US" altLang="zh-CN" sz="1600" b="0" i="0" u="none" strike="noStrike" kern="1200" dirty="0" smtClean="0">
                <a:solidFill>
                  <a:schemeClr val="tx1"/>
                </a:solidFill>
                <a:effectLst/>
                <a:latin typeface="+mn-lt"/>
                <a:ea typeface="+mn-ea"/>
                <a:cs typeface="+mn-cs"/>
              </a:rPr>
              <a:t>Rational Rose 2003</a:t>
            </a:r>
            <a:r>
              <a:rPr lang="zh-CN" altLang="en-US" sz="1600" b="0" i="0" u="none" strike="noStrike" kern="1200" dirty="0" smtClean="0">
                <a:solidFill>
                  <a:schemeClr val="tx1"/>
                </a:solidFill>
                <a:effectLst/>
                <a:latin typeface="+mn-lt"/>
                <a:ea typeface="+mn-ea"/>
                <a:cs typeface="+mn-cs"/>
              </a:rPr>
              <a:t>中不直接支持对象图的创建，但是我们可以利用协作图来创建</a:t>
            </a:r>
            <a:endParaRPr lang="en-US" altLang="zh-CN" sz="1600" b="0" i="0" u="none" strike="noStrike" kern="1200" dirty="0" smtClean="0">
              <a:solidFill>
                <a:schemeClr val="tx1"/>
              </a:solidFill>
              <a:effectLst/>
              <a:latin typeface="+mn-lt"/>
              <a:ea typeface="+mn-ea"/>
              <a:cs typeface="+mn-cs"/>
            </a:endParaRPr>
          </a:p>
          <a:p>
            <a:r>
              <a:rPr lang="en-US" altLang="zh-CN" sz="1600" b="0" i="0" u="none" strike="noStrike" kern="1200" dirty="0" smtClean="0">
                <a:solidFill>
                  <a:schemeClr val="tx1"/>
                </a:solidFill>
                <a:effectLst/>
                <a:latin typeface="+mn-lt"/>
                <a:ea typeface="+mn-ea"/>
                <a:cs typeface="+mn-cs"/>
              </a:rPr>
              <a:t>**</a:t>
            </a:r>
            <a:r>
              <a:rPr lang="zh-CN" altLang="en-US" sz="1600" b="0" i="0" u="none" strike="noStrike" kern="1200" dirty="0" smtClean="0">
                <a:solidFill>
                  <a:schemeClr val="tx1"/>
                </a:solidFill>
                <a:effectLst/>
                <a:latin typeface="+mn-lt"/>
                <a:ea typeface="+mn-ea"/>
                <a:cs typeface="+mn-cs"/>
              </a:rPr>
              <a:t>协作图，又作“通信图”。即</a:t>
            </a:r>
            <a:r>
              <a:rPr lang="en-US" altLang="zh-CN" sz="1600" b="0" i="0" u="none" strike="noStrike" kern="1200" dirty="0" smtClean="0">
                <a:solidFill>
                  <a:schemeClr val="tx1"/>
                </a:solidFill>
                <a:effectLst/>
                <a:latin typeface="+mn-lt"/>
                <a:ea typeface="+mn-ea"/>
                <a:cs typeface="+mn-cs"/>
              </a:rPr>
              <a:t>Communication Diagram</a:t>
            </a:r>
            <a:r>
              <a:rPr lang="zh-CN" altLang="en-US" sz="1600" b="0" i="0" u="none" strike="noStrike" kern="1200" dirty="0" smtClean="0">
                <a:solidFill>
                  <a:schemeClr val="tx1"/>
                </a:solidFill>
                <a:effectLst/>
                <a:latin typeface="+mn-lt"/>
                <a:ea typeface="+mn-ea"/>
                <a:cs typeface="+mn-cs"/>
              </a:rPr>
              <a:t>，而“协作”作为一个结构事物用于表达静态结构和动态行为的概念组合，表达不同事物相互协作完成一个复杂功能。</a:t>
            </a:r>
            <a:endParaRPr lang="zh-CN" altLang="en-US" sz="1600" dirty="0"/>
          </a:p>
        </p:txBody>
      </p:sp>
      <p:sp>
        <p:nvSpPr>
          <p:cNvPr id="4" name="灯片编号占位符 3"/>
          <p:cNvSpPr>
            <a:spLocks noGrp="1"/>
          </p:cNvSpPr>
          <p:nvPr>
            <p:ph type="sldNum" sz="quarter" idx="10"/>
          </p:nvPr>
        </p:nvSpPr>
        <p:spPr/>
        <p:txBody>
          <a:bodyPr/>
          <a:lstStyle/>
          <a:p>
            <a:fld id="{C739C484-9DE3-48BB-B860-263283D3CD64}" type="slidenum">
              <a:rPr lang="zh-CN" altLang="en-US" smtClean="0"/>
              <a:t>10</a:t>
            </a:fld>
            <a:endParaRPr lang="zh-CN" altLang="en-US"/>
          </a:p>
        </p:txBody>
      </p:sp>
    </p:spTree>
    <p:extLst>
      <p:ext uri="{BB962C8B-B14F-4D97-AF65-F5344CB8AC3E}">
        <p14:creationId xmlns:p14="http://schemas.microsoft.com/office/powerpoint/2010/main" val="39214312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600" b="0" i="0" u="none" strike="noStrike" kern="1200" dirty="0" smtClean="0">
                <a:solidFill>
                  <a:schemeClr val="tx1"/>
                </a:solidFill>
                <a:effectLst/>
                <a:latin typeface="+mn-lt"/>
                <a:ea typeface="+mn-ea"/>
                <a:cs typeface="+mn-cs"/>
              </a:rPr>
              <a:t>******</a:t>
            </a:r>
            <a:r>
              <a:rPr lang="zh-CN" altLang="en-US" sz="1600" b="0" i="0" u="none" strike="noStrike" kern="1200" dirty="0" smtClean="0">
                <a:solidFill>
                  <a:schemeClr val="tx1"/>
                </a:solidFill>
                <a:effectLst/>
                <a:latin typeface="+mn-lt"/>
                <a:ea typeface="+mn-ea"/>
                <a:cs typeface="+mn-cs"/>
              </a:rPr>
              <a:t>对象图的目的在于描述系统中参与交互的各个对象在某一时刻是如何运行的。</a:t>
            </a:r>
            <a:endParaRPr lang="en-US" altLang="zh-CN" sz="1600" b="0" i="0" u="none" strike="noStrike" kern="1200" dirty="0" smtClean="0">
              <a:solidFill>
                <a:schemeClr val="tx1"/>
              </a:solidFill>
              <a:effectLst/>
              <a:latin typeface="+mn-lt"/>
              <a:ea typeface="+mn-ea"/>
              <a:cs typeface="+mn-cs"/>
            </a:endParaRPr>
          </a:p>
          <a:p>
            <a:r>
              <a:rPr lang="en-US" altLang="zh-CN" sz="1600" b="0" i="0" u="none" strike="noStrike" kern="1200" dirty="0" smtClean="0">
                <a:solidFill>
                  <a:schemeClr val="tx1"/>
                </a:solidFill>
                <a:effectLst/>
                <a:latin typeface="+mn-lt"/>
                <a:ea typeface="+mn-ea"/>
                <a:cs typeface="+mn-cs"/>
              </a:rPr>
              <a:t>******</a:t>
            </a:r>
            <a:r>
              <a:rPr lang="en-US" altLang="zh-CN" sz="1200" b="0" i="0" u="none" strike="noStrike" kern="1200" dirty="0" smtClean="0">
                <a:solidFill>
                  <a:schemeClr val="tx1"/>
                </a:solidFill>
                <a:effectLst/>
                <a:latin typeface="+mn-lt"/>
                <a:ea typeface="+mn-ea"/>
                <a:cs typeface="+mn-cs"/>
              </a:rPr>
              <a:t>UML</a:t>
            </a:r>
            <a:r>
              <a:rPr lang="zh-CN" altLang="en-US" sz="1200" b="0" i="0" u="none" strike="noStrike" kern="1200" dirty="0" smtClean="0">
                <a:solidFill>
                  <a:schemeClr val="tx1"/>
                </a:solidFill>
                <a:effectLst/>
                <a:latin typeface="+mn-lt"/>
                <a:ea typeface="+mn-ea"/>
                <a:cs typeface="+mn-cs"/>
              </a:rPr>
              <a:t>面向对象中对象图是类图的实例，几乎使用与类图完全相同的标识。它们的不同点在于对象图显示类的多个对象实例，而不是实例的类。一个对象图是类图的一个实例。由于对象存在生命周期，因此对象图只能在系统某一时间段存在。</a:t>
            </a:r>
            <a:endParaRPr lang="en-US" altLang="zh-CN" sz="1600" b="0" i="0" u="none" strike="noStrike" kern="1200" dirty="0" smtClean="0">
              <a:solidFill>
                <a:schemeClr val="tx1"/>
              </a:solidFill>
              <a:effectLst/>
              <a:latin typeface="+mn-lt"/>
              <a:ea typeface="+mn-ea"/>
              <a:cs typeface="+mn-cs"/>
            </a:endParaRPr>
          </a:p>
          <a:p>
            <a:r>
              <a:rPr lang="en-US" altLang="zh-CN" sz="1600" b="0" i="0" u="none" strike="noStrike" kern="1200" dirty="0" smtClean="0">
                <a:solidFill>
                  <a:schemeClr val="tx1"/>
                </a:solidFill>
                <a:effectLst/>
                <a:latin typeface="+mn-lt"/>
                <a:ea typeface="+mn-ea"/>
                <a:cs typeface="+mn-cs"/>
              </a:rPr>
              <a:t>*</a:t>
            </a:r>
            <a:r>
              <a:rPr lang="zh-CN" altLang="en-US" sz="1600" b="0" i="0" u="none" strike="noStrike" kern="1200" dirty="0" smtClean="0">
                <a:solidFill>
                  <a:schemeClr val="tx1"/>
                </a:solidFill>
                <a:effectLst/>
                <a:latin typeface="+mn-lt"/>
                <a:ea typeface="+mn-ea"/>
                <a:cs typeface="+mn-cs"/>
              </a:rPr>
              <a:t>在</a:t>
            </a:r>
            <a:r>
              <a:rPr lang="en-US" altLang="zh-CN" sz="1600" b="0" i="0" u="none" strike="noStrike" kern="1200" dirty="0" smtClean="0">
                <a:solidFill>
                  <a:schemeClr val="tx1"/>
                </a:solidFill>
                <a:effectLst/>
                <a:latin typeface="+mn-lt"/>
                <a:ea typeface="+mn-ea"/>
                <a:cs typeface="+mn-cs"/>
              </a:rPr>
              <a:t>Rational Rose 2003</a:t>
            </a:r>
            <a:r>
              <a:rPr lang="zh-CN" altLang="en-US" sz="1600" b="0" i="0" u="none" strike="noStrike" kern="1200" dirty="0" smtClean="0">
                <a:solidFill>
                  <a:schemeClr val="tx1"/>
                </a:solidFill>
                <a:effectLst/>
                <a:latin typeface="+mn-lt"/>
                <a:ea typeface="+mn-ea"/>
                <a:cs typeface="+mn-cs"/>
              </a:rPr>
              <a:t>中不直接支持对象图的创建，但是我们可以利用协作图来创建</a:t>
            </a:r>
            <a:endParaRPr lang="en-US" altLang="zh-CN" sz="1600" b="0" i="0" u="none" strike="noStrike" kern="1200" dirty="0" smtClean="0">
              <a:solidFill>
                <a:schemeClr val="tx1"/>
              </a:solidFill>
              <a:effectLst/>
              <a:latin typeface="+mn-lt"/>
              <a:ea typeface="+mn-ea"/>
              <a:cs typeface="+mn-cs"/>
            </a:endParaRPr>
          </a:p>
          <a:p>
            <a:r>
              <a:rPr lang="en-US" altLang="zh-CN" sz="1600" b="0" i="0" u="none" strike="noStrike" kern="1200" dirty="0" smtClean="0">
                <a:solidFill>
                  <a:schemeClr val="tx1"/>
                </a:solidFill>
                <a:effectLst/>
                <a:latin typeface="+mn-lt"/>
                <a:ea typeface="+mn-ea"/>
                <a:cs typeface="+mn-cs"/>
              </a:rPr>
              <a:t>**</a:t>
            </a:r>
            <a:r>
              <a:rPr lang="zh-CN" altLang="en-US" sz="1600" b="0" i="0" u="none" strike="noStrike" kern="1200" dirty="0" smtClean="0">
                <a:solidFill>
                  <a:schemeClr val="tx1"/>
                </a:solidFill>
                <a:effectLst/>
                <a:latin typeface="+mn-lt"/>
                <a:ea typeface="+mn-ea"/>
                <a:cs typeface="+mn-cs"/>
              </a:rPr>
              <a:t>协作图，又作“通信图”。即</a:t>
            </a:r>
            <a:r>
              <a:rPr lang="en-US" altLang="zh-CN" sz="1600" b="0" i="0" u="none" strike="noStrike" kern="1200" dirty="0" smtClean="0">
                <a:solidFill>
                  <a:schemeClr val="tx1"/>
                </a:solidFill>
                <a:effectLst/>
                <a:latin typeface="+mn-lt"/>
                <a:ea typeface="+mn-ea"/>
                <a:cs typeface="+mn-cs"/>
              </a:rPr>
              <a:t>Communication Diagram</a:t>
            </a:r>
            <a:r>
              <a:rPr lang="zh-CN" altLang="en-US" sz="1600" b="0" i="0" u="none" strike="noStrike" kern="1200" dirty="0" smtClean="0">
                <a:solidFill>
                  <a:schemeClr val="tx1"/>
                </a:solidFill>
                <a:effectLst/>
                <a:latin typeface="+mn-lt"/>
                <a:ea typeface="+mn-ea"/>
                <a:cs typeface="+mn-cs"/>
              </a:rPr>
              <a:t>，而“协作”作为一个结构事物用于表达静态结构和动态行为的概念组合，表达不同事物相互协作完成一个复杂功能。</a:t>
            </a:r>
            <a:endParaRPr lang="zh-CN" altLang="en-US" sz="1600" dirty="0"/>
          </a:p>
        </p:txBody>
      </p:sp>
      <p:sp>
        <p:nvSpPr>
          <p:cNvPr id="4" name="灯片编号占位符 3"/>
          <p:cNvSpPr>
            <a:spLocks noGrp="1"/>
          </p:cNvSpPr>
          <p:nvPr>
            <p:ph type="sldNum" sz="quarter" idx="10"/>
          </p:nvPr>
        </p:nvSpPr>
        <p:spPr/>
        <p:txBody>
          <a:bodyPr/>
          <a:lstStyle/>
          <a:p>
            <a:fld id="{C739C484-9DE3-48BB-B860-263283D3CD64}" type="slidenum">
              <a:rPr lang="zh-CN" altLang="en-US" smtClean="0"/>
              <a:t>11</a:t>
            </a:fld>
            <a:endParaRPr lang="zh-CN" altLang="en-US"/>
          </a:p>
        </p:txBody>
      </p:sp>
    </p:spTree>
    <p:extLst>
      <p:ext uri="{BB962C8B-B14F-4D97-AF65-F5344CB8AC3E}">
        <p14:creationId xmlns:p14="http://schemas.microsoft.com/office/powerpoint/2010/main" val="26829444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600" b="0" i="0" u="none" strike="noStrike" kern="1200" dirty="0" smtClean="0">
                <a:solidFill>
                  <a:schemeClr val="tx1"/>
                </a:solidFill>
                <a:effectLst/>
                <a:latin typeface="+mn-lt"/>
                <a:ea typeface="+mn-ea"/>
                <a:cs typeface="+mn-cs"/>
              </a:rPr>
              <a:t>******</a:t>
            </a:r>
            <a:r>
              <a:rPr lang="zh-CN" altLang="en-US" sz="1600" b="0" i="0" u="none" strike="noStrike" kern="1200" dirty="0" smtClean="0">
                <a:solidFill>
                  <a:schemeClr val="tx1"/>
                </a:solidFill>
                <a:effectLst/>
                <a:latin typeface="+mn-lt"/>
                <a:ea typeface="+mn-ea"/>
                <a:cs typeface="+mn-cs"/>
              </a:rPr>
              <a:t>对象图的目的在于描述系统中参与交互的各个对象在某一时刻是如何运行的。</a:t>
            </a:r>
            <a:endParaRPr lang="en-US" altLang="zh-CN" sz="1600" b="0" i="0" u="none" strike="noStrike" kern="1200" dirty="0" smtClean="0">
              <a:solidFill>
                <a:schemeClr val="tx1"/>
              </a:solidFill>
              <a:effectLst/>
              <a:latin typeface="+mn-lt"/>
              <a:ea typeface="+mn-ea"/>
              <a:cs typeface="+mn-cs"/>
            </a:endParaRPr>
          </a:p>
          <a:p>
            <a:r>
              <a:rPr lang="en-US" altLang="zh-CN" sz="1600" b="0" i="0" u="none" strike="noStrike" kern="1200" dirty="0" smtClean="0">
                <a:solidFill>
                  <a:schemeClr val="tx1"/>
                </a:solidFill>
                <a:effectLst/>
                <a:latin typeface="+mn-lt"/>
                <a:ea typeface="+mn-ea"/>
                <a:cs typeface="+mn-cs"/>
              </a:rPr>
              <a:t>******</a:t>
            </a:r>
            <a:r>
              <a:rPr lang="en-US" altLang="zh-CN" sz="1200" b="0" i="0" u="none" strike="noStrike" kern="1200" dirty="0" smtClean="0">
                <a:solidFill>
                  <a:schemeClr val="tx1"/>
                </a:solidFill>
                <a:effectLst/>
                <a:latin typeface="+mn-lt"/>
                <a:ea typeface="+mn-ea"/>
                <a:cs typeface="+mn-cs"/>
              </a:rPr>
              <a:t>UML</a:t>
            </a:r>
            <a:r>
              <a:rPr lang="zh-CN" altLang="en-US" sz="1200" b="0" i="0" u="none" strike="noStrike" kern="1200" dirty="0" smtClean="0">
                <a:solidFill>
                  <a:schemeClr val="tx1"/>
                </a:solidFill>
                <a:effectLst/>
                <a:latin typeface="+mn-lt"/>
                <a:ea typeface="+mn-ea"/>
                <a:cs typeface="+mn-cs"/>
              </a:rPr>
              <a:t>面向对象中对象图是类图的实例，几乎使用与类图完全相同的标识。它们的不同点在于对象图显示类的多个对象实例，而不是实例的类。一个对象图是类图的一个实例。由于对象存在生命周期，因此对象图只能在系统某一时间段存在。</a:t>
            </a:r>
            <a:endParaRPr lang="en-US" altLang="zh-CN" sz="1600" b="0" i="0" u="none" strike="noStrike" kern="1200" dirty="0" smtClean="0">
              <a:solidFill>
                <a:schemeClr val="tx1"/>
              </a:solidFill>
              <a:effectLst/>
              <a:latin typeface="+mn-lt"/>
              <a:ea typeface="+mn-ea"/>
              <a:cs typeface="+mn-cs"/>
            </a:endParaRPr>
          </a:p>
          <a:p>
            <a:r>
              <a:rPr lang="en-US" altLang="zh-CN" sz="1600" b="0" i="0" u="none" strike="noStrike" kern="1200" dirty="0" smtClean="0">
                <a:solidFill>
                  <a:schemeClr val="tx1"/>
                </a:solidFill>
                <a:effectLst/>
                <a:latin typeface="+mn-lt"/>
                <a:ea typeface="+mn-ea"/>
                <a:cs typeface="+mn-cs"/>
              </a:rPr>
              <a:t>*</a:t>
            </a:r>
            <a:r>
              <a:rPr lang="zh-CN" altLang="en-US" sz="1600" b="0" i="0" u="none" strike="noStrike" kern="1200" dirty="0" smtClean="0">
                <a:solidFill>
                  <a:schemeClr val="tx1"/>
                </a:solidFill>
                <a:effectLst/>
                <a:latin typeface="+mn-lt"/>
                <a:ea typeface="+mn-ea"/>
                <a:cs typeface="+mn-cs"/>
              </a:rPr>
              <a:t>在</a:t>
            </a:r>
            <a:r>
              <a:rPr lang="en-US" altLang="zh-CN" sz="1600" b="0" i="0" u="none" strike="noStrike" kern="1200" dirty="0" smtClean="0">
                <a:solidFill>
                  <a:schemeClr val="tx1"/>
                </a:solidFill>
                <a:effectLst/>
                <a:latin typeface="+mn-lt"/>
                <a:ea typeface="+mn-ea"/>
                <a:cs typeface="+mn-cs"/>
              </a:rPr>
              <a:t>Rational Rose 2003</a:t>
            </a:r>
            <a:r>
              <a:rPr lang="zh-CN" altLang="en-US" sz="1600" b="0" i="0" u="none" strike="noStrike" kern="1200" dirty="0" smtClean="0">
                <a:solidFill>
                  <a:schemeClr val="tx1"/>
                </a:solidFill>
                <a:effectLst/>
                <a:latin typeface="+mn-lt"/>
                <a:ea typeface="+mn-ea"/>
                <a:cs typeface="+mn-cs"/>
              </a:rPr>
              <a:t>中不直接支持对象图的创建，但是我们可以利用协作图来创建</a:t>
            </a:r>
            <a:endParaRPr lang="en-US" altLang="zh-CN" sz="1600" b="0" i="0" u="none" strike="noStrike" kern="1200" dirty="0" smtClean="0">
              <a:solidFill>
                <a:schemeClr val="tx1"/>
              </a:solidFill>
              <a:effectLst/>
              <a:latin typeface="+mn-lt"/>
              <a:ea typeface="+mn-ea"/>
              <a:cs typeface="+mn-cs"/>
            </a:endParaRPr>
          </a:p>
          <a:p>
            <a:r>
              <a:rPr lang="en-US" altLang="zh-CN" sz="1600" b="0" i="0" u="none" strike="noStrike" kern="1200" dirty="0" smtClean="0">
                <a:solidFill>
                  <a:schemeClr val="tx1"/>
                </a:solidFill>
                <a:effectLst/>
                <a:latin typeface="+mn-lt"/>
                <a:ea typeface="+mn-ea"/>
                <a:cs typeface="+mn-cs"/>
              </a:rPr>
              <a:t>**</a:t>
            </a:r>
            <a:r>
              <a:rPr lang="zh-CN" altLang="en-US" sz="1600" b="0" i="0" u="none" strike="noStrike" kern="1200" dirty="0" smtClean="0">
                <a:solidFill>
                  <a:schemeClr val="tx1"/>
                </a:solidFill>
                <a:effectLst/>
                <a:latin typeface="+mn-lt"/>
                <a:ea typeface="+mn-ea"/>
                <a:cs typeface="+mn-cs"/>
              </a:rPr>
              <a:t>协作图，又作“通信图”。即</a:t>
            </a:r>
            <a:r>
              <a:rPr lang="en-US" altLang="zh-CN" sz="1600" b="0" i="0" u="none" strike="noStrike" kern="1200" dirty="0" smtClean="0">
                <a:solidFill>
                  <a:schemeClr val="tx1"/>
                </a:solidFill>
                <a:effectLst/>
                <a:latin typeface="+mn-lt"/>
                <a:ea typeface="+mn-ea"/>
                <a:cs typeface="+mn-cs"/>
              </a:rPr>
              <a:t>Communication Diagram</a:t>
            </a:r>
            <a:r>
              <a:rPr lang="zh-CN" altLang="en-US" sz="1600" b="0" i="0" u="none" strike="noStrike" kern="1200" dirty="0" smtClean="0">
                <a:solidFill>
                  <a:schemeClr val="tx1"/>
                </a:solidFill>
                <a:effectLst/>
                <a:latin typeface="+mn-lt"/>
                <a:ea typeface="+mn-ea"/>
                <a:cs typeface="+mn-cs"/>
              </a:rPr>
              <a:t>，而“协作”作为一个结构事物用于表达静态结构和动态行为的概念组合，表达不同事物相互协作完成一个复杂功能。</a:t>
            </a:r>
            <a:endParaRPr lang="zh-CN" altLang="en-US" sz="1600" dirty="0"/>
          </a:p>
        </p:txBody>
      </p:sp>
      <p:sp>
        <p:nvSpPr>
          <p:cNvPr id="4" name="灯片编号占位符 3"/>
          <p:cNvSpPr>
            <a:spLocks noGrp="1"/>
          </p:cNvSpPr>
          <p:nvPr>
            <p:ph type="sldNum" sz="quarter" idx="10"/>
          </p:nvPr>
        </p:nvSpPr>
        <p:spPr/>
        <p:txBody>
          <a:bodyPr/>
          <a:lstStyle/>
          <a:p>
            <a:fld id="{C739C484-9DE3-48BB-B860-263283D3CD64}" type="slidenum">
              <a:rPr lang="zh-CN" altLang="en-US" smtClean="0"/>
              <a:t>12</a:t>
            </a:fld>
            <a:endParaRPr lang="zh-CN" altLang="en-US"/>
          </a:p>
        </p:txBody>
      </p:sp>
    </p:spTree>
    <p:extLst>
      <p:ext uri="{BB962C8B-B14F-4D97-AF65-F5344CB8AC3E}">
        <p14:creationId xmlns:p14="http://schemas.microsoft.com/office/powerpoint/2010/main" val="16955182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600" b="0" i="0" u="none" strike="noStrike" kern="1200" dirty="0" smtClean="0">
                <a:solidFill>
                  <a:schemeClr val="tx1"/>
                </a:solidFill>
                <a:effectLst/>
                <a:latin typeface="+mn-lt"/>
                <a:ea typeface="+mn-ea"/>
                <a:cs typeface="+mn-cs"/>
              </a:rPr>
              <a:t>******</a:t>
            </a:r>
            <a:r>
              <a:rPr lang="zh-CN" altLang="en-US" sz="1600" b="0" i="0" u="none" strike="noStrike" kern="1200" dirty="0" smtClean="0">
                <a:solidFill>
                  <a:schemeClr val="tx1"/>
                </a:solidFill>
                <a:effectLst/>
                <a:latin typeface="+mn-lt"/>
                <a:ea typeface="+mn-ea"/>
                <a:cs typeface="+mn-cs"/>
              </a:rPr>
              <a:t>对象图的目的在于描述系统中参与交互的各个对象在某一时刻是如何运行的。</a:t>
            </a:r>
            <a:endParaRPr lang="en-US" altLang="zh-CN" sz="1600" b="0" i="0" u="none" strike="noStrike" kern="1200" dirty="0" smtClean="0">
              <a:solidFill>
                <a:schemeClr val="tx1"/>
              </a:solidFill>
              <a:effectLst/>
              <a:latin typeface="+mn-lt"/>
              <a:ea typeface="+mn-ea"/>
              <a:cs typeface="+mn-cs"/>
            </a:endParaRPr>
          </a:p>
          <a:p>
            <a:r>
              <a:rPr lang="en-US" altLang="zh-CN" sz="1600" b="0" i="0" u="none" strike="noStrike" kern="1200" dirty="0" smtClean="0">
                <a:solidFill>
                  <a:schemeClr val="tx1"/>
                </a:solidFill>
                <a:effectLst/>
                <a:latin typeface="+mn-lt"/>
                <a:ea typeface="+mn-ea"/>
                <a:cs typeface="+mn-cs"/>
              </a:rPr>
              <a:t>******</a:t>
            </a:r>
            <a:r>
              <a:rPr lang="en-US" altLang="zh-CN" sz="1200" b="0" i="0" u="none" strike="noStrike" kern="1200" dirty="0" smtClean="0">
                <a:solidFill>
                  <a:schemeClr val="tx1"/>
                </a:solidFill>
                <a:effectLst/>
                <a:latin typeface="+mn-lt"/>
                <a:ea typeface="+mn-ea"/>
                <a:cs typeface="+mn-cs"/>
              </a:rPr>
              <a:t>UML</a:t>
            </a:r>
            <a:r>
              <a:rPr lang="zh-CN" altLang="en-US" sz="1200" b="0" i="0" u="none" strike="noStrike" kern="1200" dirty="0" smtClean="0">
                <a:solidFill>
                  <a:schemeClr val="tx1"/>
                </a:solidFill>
                <a:effectLst/>
                <a:latin typeface="+mn-lt"/>
                <a:ea typeface="+mn-ea"/>
                <a:cs typeface="+mn-cs"/>
              </a:rPr>
              <a:t>面向对象中对象图是类图的实例，几乎使用与类图完全相同的标识。它们的不同点在于对象图显示类的多个对象实例，而不是实例的类。一个对象图是类图的一个实例。由于对象存在生命周期，因此对象图只能在系统某一时间段存在。</a:t>
            </a:r>
            <a:endParaRPr lang="en-US" altLang="zh-CN" sz="1600" b="0" i="0" u="none" strike="noStrike" kern="1200" dirty="0" smtClean="0">
              <a:solidFill>
                <a:schemeClr val="tx1"/>
              </a:solidFill>
              <a:effectLst/>
              <a:latin typeface="+mn-lt"/>
              <a:ea typeface="+mn-ea"/>
              <a:cs typeface="+mn-cs"/>
            </a:endParaRPr>
          </a:p>
          <a:p>
            <a:r>
              <a:rPr lang="en-US" altLang="zh-CN" sz="1600" b="0" i="0" u="none" strike="noStrike" kern="1200" dirty="0" smtClean="0">
                <a:solidFill>
                  <a:schemeClr val="tx1"/>
                </a:solidFill>
                <a:effectLst/>
                <a:latin typeface="+mn-lt"/>
                <a:ea typeface="+mn-ea"/>
                <a:cs typeface="+mn-cs"/>
              </a:rPr>
              <a:t>*</a:t>
            </a:r>
            <a:r>
              <a:rPr lang="zh-CN" altLang="en-US" sz="1600" b="0" i="0" u="none" strike="noStrike" kern="1200" dirty="0" smtClean="0">
                <a:solidFill>
                  <a:schemeClr val="tx1"/>
                </a:solidFill>
                <a:effectLst/>
                <a:latin typeface="+mn-lt"/>
                <a:ea typeface="+mn-ea"/>
                <a:cs typeface="+mn-cs"/>
              </a:rPr>
              <a:t>在</a:t>
            </a:r>
            <a:r>
              <a:rPr lang="en-US" altLang="zh-CN" sz="1600" b="0" i="0" u="none" strike="noStrike" kern="1200" dirty="0" smtClean="0">
                <a:solidFill>
                  <a:schemeClr val="tx1"/>
                </a:solidFill>
                <a:effectLst/>
                <a:latin typeface="+mn-lt"/>
                <a:ea typeface="+mn-ea"/>
                <a:cs typeface="+mn-cs"/>
              </a:rPr>
              <a:t>Rational Rose 2003</a:t>
            </a:r>
            <a:r>
              <a:rPr lang="zh-CN" altLang="en-US" sz="1600" b="0" i="0" u="none" strike="noStrike" kern="1200" dirty="0" smtClean="0">
                <a:solidFill>
                  <a:schemeClr val="tx1"/>
                </a:solidFill>
                <a:effectLst/>
                <a:latin typeface="+mn-lt"/>
                <a:ea typeface="+mn-ea"/>
                <a:cs typeface="+mn-cs"/>
              </a:rPr>
              <a:t>中不直接支持对象图的创建，但是我们可以利用协作图来创建</a:t>
            </a:r>
            <a:endParaRPr lang="en-US" altLang="zh-CN" sz="1600" b="0" i="0" u="none" strike="noStrike" kern="1200" dirty="0" smtClean="0">
              <a:solidFill>
                <a:schemeClr val="tx1"/>
              </a:solidFill>
              <a:effectLst/>
              <a:latin typeface="+mn-lt"/>
              <a:ea typeface="+mn-ea"/>
              <a:cs typeface="+mn-cs"/>
            </a:endParaRPr>
          </a:p>
          <a:p>
            <a:r>
              <a:rPr lang="en-US" altLang="zh-CN" sz="1600" b="0" i="0" u="none" strike="noStrike" kern="1200" dirty="0" smtClean="0">
                <a:solidFill>
                  <a:schemeClr val="tx1"/>
                </a:solidFill>
                <a:effectLst/>
                <a:latin typeface="+mn-lt"/>
                <a:ea typeface="+mn-ea"/>
                <a:cs typeface="+mn-cs"/>
              </a:rPr>
              <a:t>**</a:t>
            </a:r>
            <a:r>
              <a:rPr lang="zh-CN" altLang="en-US" sz="1600" b="0" i="0" u="none" strike="noStrike" kern="1200" dirty="0" smtClean="0">
                <a:solidFill>
                  <a:schemeClr val="tx1"/>
                </a:solidFill>
                <a:effectLst/>
                <a:latin typeface="+mn-lt"/>
                <a:ea typeface="+mn-ea"/>
                <a:cs typeface="+mn-cs"/>
              </a:rPr>
              <a:t>协作图，又作“通信图”。即</a:t>
            </a:r>
            <a:r>
              <a:rPr lang="en-US" altLang="zh-CN" sz="1600" b="0" i="0" u="none" strike="noStrike" kern="1200" dirty="0" smtClean="0">
                <a:solidFill>
                  <a:schemeClr val="tx1"/>
                </a:solidFill>
                <a:effectLst/>
                <a:latin typeface="+mn-lt"/>
                <a:ea typeface="+mn-ea"/>
                <a:cs typeface="+mn-cs"/>
              </a:rPr>
              <a:t>Communication Diagram</a:t>
            </a:r>
            <a:r>
              <a:rPr lang="zh-CN" altLang="en-US" sz="1600" b="0" i="0" u="none" strike="noStrike" kern="1200" dirty="0" smtClean="0">
                <a:solidFill>
                  <a:schemeClr val="tx1"/>
                </a:solidFill>
                <a:effectLst/>
                <a:latin typeface="+mn-lt"/>
                <a:ea typeface="+mn-ea"/>
                <a:cs typeface="+mn-cs"/>
              </a:rPr>
              <a:t>，而“协作”作为一个结构事物用于表达静态结构和动态行为的概念组合，表达不同事物相互协作完成一个复杂功能。</a:t>
            </a:r>
            <a:endParaRPr lang="zh-CN" altLang="en-US" sz="1600" dirty="0"/>
          </a:p>
        </p:txBody>
      </p:sp>
      <p:sp>
        <p:nvSpPr>
          <p:cNvPr id="4" name="灯片编号占位符 3"/>
          <p:cNvSpPr>
            <a:spLocks noGrp="1"/>
          </p:cNvSpPr>
          <p:nvPr>
            <p:ph type="sldNum" sz="quarter" idx="10"/>
          </p:nvPr>
        </p:nvSpPr>
        <p:spPr/>
        <p:txBody>
          <a:bodyPr/>
          <a:lstStyle/>
          <a:p>
            <a:fld id="{C739C484-9DE3-48BB-B860-263283D3CD64}" type="slidenum">
              <a:rPr lang="zh-CN" altLang="en-US" smtClean="0"/>
              <a:t>13</a:t>
            </a:fld>
            <a:endParaRPr lang="zh-CN" altLang="en-US"/>
          </a:p>
        </p:txBody>
      </p:sp>
    </p:spTree>
    <p:extLst>
      <p:ext uri="{BB962C8B-B14F-4D97-AF65-F5344CB8AC3E}">
        <p14:creationId xmlns:p14="http://schemas.microsoft.com/office/powerpoint/2010/main" val="24896318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0BE9ABCF-72F9-49DC-8047-86E069BC4D5D}" type="datetimeFigureOut">
              <a:rPr lang="zh-CN" altLang="en-US" smtClean="0"/>
              <a:t>2018/12/26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2FB0D30-44BA-4365-8558-FE61274D47D4}" type="slidenum">
              <a:rPr lang="zh-CN" altLang="en-US" smtClean="0"/>
              <a:t>‹#›</a:t>
            </a:fld>
            <a:endParaRPr lang="zh-CN" altLang="en-US"/>
          </a:p>
        </p:txBody>
      </p:sp>
    </p:spTree>
    <p:extLst>
      <p:ext uri="{BB962C8B-B14F-4D97-AF65-F5344CB8AC3E}">
        <p14:creationId xmlns:p14="http://schemas.microsoft.com/office/powerpoint/2010/main" val="11445489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0BE9ABCF-72F9-49DC-8047-86E069BC4D5D}" type="datetimeFigureOut">
              <a:rPr lang="zh-CN" altLang="en-US" smtClean="0"/>
              <a:t>2018/12/26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2FB0D30-44BA-4365-8558-FE61274D47D4}" type="slidenum">
              <a:rPr lang="zh-CN" altLang="en-US" smtClean="0"/>
              <a:t>‹#›</a:t>
            </a:fld>
            <a:endParaRPr lang="zh-CN" altLang="en-US"/>
          </a:p>
        </p:txBody>
      </p:sp>
    </p:spTree>
    <p:extLst>
      <p:ext uri="{BB962C8B-B14F-4D97-AF65-F5344CB8AC3E}">
        <p14:creationId xmlns:p14="http://schemas.microsoft.com/office/powerpoint/2010/main" val="24395720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0BE9ABCF-72F9-49DC-8047-86E069BC4D5D}" type="datetimeFigureOut">
              <a:rPr lang="zh-CN" altLang="en-US" smtClean="0"/>
              <a:t>2018/12/26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2FB0D30-44BA-4365-8558-FE61274D47D4}" type="slidenum">
              <a:rPr lang="zh-CN" altLang="en-US" smtClean="0"/>
              <a:t>‹#›</a:t>
            </a:fld>
            <a:endParaRPr lang="zh-CN" altLang="en-US"/>
          </a:p>
        </p:txBody>
      </p:sp>
    </p:spTree>
    <p:extLst>
      <p:ext uri="{BB962C8B-B14F-4D97-AF65-F5344CB8AC3E}">
        <p14:creationId xmlns:p14="http://schemas.microsoft.com/office/powerpoint/2010/main" val="20750452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0BE9ABCF-72F9-49DC-8047-86E069BC4D5D}" type="datetimeFigureOut">
              <a:rPr lang="zh-CN" altLang="en-US" smtClean="0"/>
              <a:t>2018/12/26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2FB0D30-44BA-4365-8558-FE61274D47D4}" type="slidenum">
              <a:rPr lang="zh-CN" altLang="en-US" smtClean="0"/>
              <a:t>‹#›</a:t>
            </a:fld>
            <a:endParaRPr lang="zh-CN" altLang="en-US"/>
          </a:p>
        </p:txBody>
      </p:sp>
    </p:spTree>
    <p:extLst>
      <p:ext uri="{BB962C8B-B14F-4D97-AF65-F5344CB8AC3E}">
        <p14:creationId xmlns:p14="http://schemas.microsoft.com/office/powerpoint/2010/main" val="24865830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0BE9ABCF-72F9-49DC-8047-86E069BC4D5D}" type="datetimeFigureOut">
              <a:rPr lang="zh-CN" altLang="en-US" smtClean="0"/>
              <a:t>2018/12/26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2FB0D30-44BA-4365-8558-FE61274D47D4}" type="slidenum">
              <a:rPr lang="zh-CN" altLang="en-US" smtClean="0"/>
              <a:t>‹#›</a:t>
            </a:fld>
            <a:endParaRPr lang="zh-CN" altLang="en-US"/>
          </a:p>
        </p:txBody>
      </p:sp>
    </p:spTree>
    <p:extLst>
      <p:ext uri="{BB962C8B-B14F-4D97-AF65-F5344CB8AC3E}">
        <p14:creationId xmlns:p14="http://schemas.microsoft.com/office/powerpoint/2010/main" val="36307465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0BE9ABCF-72F9-49DC-8047-86E069BC4D5D}" type="datetimeFigureOut">
              <a:rPr lang="zh-CN" altLang="en-US" smtClean="0"/>
              <a:t>2018/12/26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2FB0D30-44BA-4365-8558-FE61274D47D4}" type="slidenum">
              <a:rPr lang="zh-CN" altLang="en-US" smtClean="0"/>
              <a:t>‹#›</a:t>
            </a:fld>
            <a:endParaRPr lang="zh-CN" altLang="en-US"/>
          </a:p>
        </p:txBody>
      </p:sp>
    </p:spTree>
    <p:extLst>
      <p:ext uri="{BB962C8B-B14F-4D97-AF65-F5344CB8AC3E}">
        <p14:creationId xmlns:p14="http://schemas.microsoft.com/office/powerpoint/2010/main" val="21608789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0BE9ABCF-72F9-49DC-8047-86E069BC4D5D}" type="datetimeFigureOut">
              <a:rPr lang="zh-CN" altLang="en-US" smtClean="0"/>
              <a:t>2018/12/26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2FB0D30-44BA-4365-8558-FE61274D47D4}" type="slidenum">
              <a:rPr lang="zh-CN" altLang="en-US" smtClean="0"/>
              <a:t>‹#›</a:t>
            </a:fld>
            <a:endParaRPr lang="zh-CN" altLang="en-US"/>
          </a:p>
        </p:txBody>
      </p:sp>
    </p:spTree>
    <p:extLst>
      <p:ext uri="{BB962C8B-B14F-4D97-AF65-F5344CB8AC3E}">
        <p14:creationId xmlns:p14="http://schemas.microsoft.com/office/powerpoint/2010/main" val="1256330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0BE9ABCF-72F9-49DC-8047-86E069BC4D5D}" type="datetimeFigureOut">
              <a:rPr lang="zh-CN" altLang="en-US" smtClean="0"/>
              <a:t>2018/12/26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2FB0D30-44BA-4365-8558-FE61274D47D4}" type="slidenum">
              <a:rPr lang="zh-CN" altLang="en-US" smtClean="0"/>
              <a:t>‹#›</a:t>
            </a:fld>
            <a:endParaRPr lang="zh-CN" altLang="en-US"/>
          </a:p>
        </p:txBody>
      </p:sp>
    </p:spTree>
    <p:extLst>
      <p:ext uri="{BB962C8B-B14F-4D97-AF65-F5344CB8AC3E}">
        <p14:creationId xmlns:p14="http://schemas.microsoft.com/office/powerpoint/2010/main" val="8476329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BE9ABCF-72F9-49DC-8047-86E069BC4D5D}" type="datetimeFigureOut">
              <a:rPr lang="zh-CN" altLang="en-US" smtClean="0"/>
              <a:t>2018/12/26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2FB0D30-44BA-4365-8558-FE61274D47D4}" type="slidenum">
              <a:rPr lang="zh-CN" altLang="en-US" smtClean="0"/>
              <a:t>‹#›</a:t>
            </a:fld>
            <a:endParaRPr lang="zh-CN" altLang="en-US"/>
          </a:p>
        </p:txBody>
      </p:sp>
    </p:spTree>
    <p:extLst>
      <p:ext uri="{BB962C8B-B14F-4D97-AF65-F5344CB8AC3E}">
        <p14:creationId xmlns:p14="http://schemas.microsoft.com/office/powerpoint/2010/main" val="40266079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0BE9ABCF-72F9-49DC-8047-86E069BC4D5D}" type="datetimeFigureOut">
              <a:rPr lang="zh-CN" altLang="en-US" smtClean="0"/>
              <a:t>2018/12/26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2FB0D30-44BA-4365-8558-FE61274D47D4}" type="slidenum">
              <a:rPr lang="zh-CN" altLang="en-US" smtClean="0"/>
              <a:t>‹#›</a:t>
            </a:fld>
            <a:endParaRPr lang="zh-CN" altLang="en-US"/>
          </a:p>
        </p:txBody>
      </p:sp>
    </p:spTree>
    <p:extLst>
      <p:ext uri="{BB962C8B-B14F-4D97-AF65-F5344CB8AC3E}">
        <p14:creationId xmlns:p14="http://schemas.microsoft.com/office/powerpoint/2010/main" val="35494537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0BE9ABCF-72F9-49DC-8047-86E069BC4D5D}" type="datetimeFigureOut">
              <a:rPr lang="zh-CN" altLang="en-US" smtClean="0"/>
              <a:t>2018/12/26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2FB0D30-44BA-4365-8558-FE61274D47D4}" type="slidenum">
              <a:rPr lang="zh-CN" altLang="en-US" smtClean="0"/>
              <a:t>‹#›</a:t>
            </a:fld>
            <a:endParaRPr lang="zh-CN" altLang="en-US"/>
          </a:p>
        </p:txBody>
      </p:sp>
    </p:spTree>
    <p:extLst>
      <p:ext uri="{BB962C8B-B14F-4D97-AF65-F5344CB8AC3E}">
        <p14:creationId xmlns:p14="http://schemas.microsoft.com/office/powerpoint/2010/main" val="11994463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BE9ABCF-72F9-49DC-8047-86E069BC4D5D}" type="datetimeFigureOut">
              <a:rPr lang="zh-CN" altLang="en-US" smtClean="0"/>
              <a:t>2018/12/26</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2FB0D30-44BA-4365-8558-FE61274D47D4}" type="slidenum">
              <a:rPr lang="zh-CN" altLang="en-US" smtClean="0"/>
              <a:t>‹#›</a:t>
            </a:fld>
            <a:endParaRPr lang="zh-CN" altLang="en-US"/>
          </a:p>
        </p:txBody>
      </p:sp>
    </p:spTree>
    <p:extLst>
      <p:ext uri="{BB962C8B-B14F-4D97-AF65-F5344CB8AC3E}">
        <p14:creationId xmlns:p14="http://schemas.microsoft.com/office/powerpoint/2010/main" val="228648663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omments" Target="../comments/comment6.xm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omments" Target="../comments/comment7.xm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comments" Target="../comments/comment8.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comments" Target="../comments/commen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comments" Target="../comments/comment10.xm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comments" Target="../comments/comment11.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comments" Target="../comments/comment1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comments" Target="../comments/commen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comments" Target="../comments/comment14.xml"/></Relationships>
</file>

<file path=ppt/slides/_rels/slide21.xml.rels><?xml version="1.0" encoding="UTF-8" standalone="yes"?>
<Relationships xmlns="http://schemas.openxmlformats.org/package/2006/relationships"><Relationship Id="rId3" Type="http://schemas.openxmlformats.org/officeDocument/2006/relationships/comments" Target="../comments/comment15.xm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comments" Target="../comments/comment16.xml"/></Relationships>
</file>

<file path=ppt/slides/_rels/slide23.xml.rels><?xml version="1.0" encoding="UTF-8" standalone="yes"?>
<Relationships xmlns="http://schemas.openxmlformats.org/package/2006/relationships"><Relationship Id="rId3" Type="http://schemas.openxmlformats.org/officeDocument/2006/relationships/comments" Target="../comments/comment17.xml"/><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comments" Target="../comments/comment18.xm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comments" Target="../comments/comment19.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comments" Target="../comments/comment2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comments" Target="../comments/comment21.xml"/><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comments" Target="../comments/comment22.xml"/></Relationships>
</file>

<file path=ppt/slides/_rels/slide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comments" Target="../comments/comment23.xml"/></Relationships>
</file>

<file path=ppt/slides/_rels/slide3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comments" Target="../comments/comment24.xml"/></Relationships>
</file>

<file path=ppt/slides/_rels/slide3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comments" Target="../comments/comment25.xml"/></Relationships>
</file>

<file path=ppt/slides/_rels/slide3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comments" Target="../comments/comment26.xml"/></Relationships>
</file>

<file path=ppt/slides/_rels/slide3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comments" Target="../comments/comment2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hyperlink" Target="https://blog.csdn.net/davidwang9527/article/details/23341319" TargetMode="External"/><Relationship Id="rId2" Type="http://schemas.openxmlformats.org/officeDocument/2006/relationships/hyperlink" Target="https://blog.csdn.net/davidwang9527/article/details/23280879" TargetMode="External"/><Relationship Id="rId1" Type="http://schemas.openxmlformats.org/officeDocument/2006/relationships/slideLayout" Target="../slideLayouts/slideLayout2.xml"/><Relationship Id="rId4" Type="http://schemas.openxmlformats.org/officeDocument/2006/relationships/hyperlink" Target="https://blog.csdn.net/davidwang9527/article/details/23325359" TargetMode="Externa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comments" Target="../comments/commen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comments" Target="../comments/comment3.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comments" Target="../comments/comment4.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comments" Target="../comments/commen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639453" y="2149796"/>
            <a:ext cx="8913091" cy="2387600"/>
          </a:xfrm>
        </p:spPr>
        <p:txBody>
          <a:bodyPr>
            <a:normAutofit/>
          </a:bodyPr>
          <a:lstStyle/>
          <a:p>
            <a:pPr>
              <a:lnSpc>
                <a:spcPct val="100000"/>
              </a:lnSpc>
            </a:pPr>
            <a:r>
              <a:rPr lang="en-US" altLang="zh-CN" dirty="0" smtClean="0">
                <a:solidFill>
                  <a:srgbClr val="FFFFFF"/>
                </a:solidFill>
              </a:rPr>
              <a:t>UML</a:t>
            </a:r>
            <a:r>
              <a:rPr lang="zh-CN" altLang="en-US" dirty="0" smtClean="0">
                <a:solidFill>
                  <a:srgbClr val="FFFFFF"/>
                </a:solidFill>
              </a:rPr>
              <a:t>基础</a:t>
            </a:r>
            <a:r>
              <a:rPr lang="en-US" altLang="zh-CN" dirty="0" smtClean="0">
                <a:solidFill>
                  <a:srgbClr val="FFFFFF"/>
                </a:solidFill>
              </a:rPr>
              <a:t>IIII</a:t>
            </a:r>
            <a:br>
              <a:rPr lang="en-US" altLang="zh-CN" dirty="0" smtClean="0">
                <a:solidFill>
                  <a:srgbClr val="FFFFFF"/>
                </a:solidFill>
              </a:rPr>
            </a:br>
            <a:r>
              <a:rPr lang="zh-CN" altLang="en-US" dirty="0" smtClean="0">
                <a:solidFill>
                  <a:srgbClr val="FFFFFF"/>
                </a:solidFill>
              </a:rPr>
              <a:t>综合应用和问题解答</a:t>
            </a:r>
            <a:endParaRPr lang="zh-CN" altLang="en-US" dirty="0">
              <a:solidFill>
                <a:srgbClr val="FFFFFF"/>
              </a:solidFill>
            </a:endParaRPr>
          </a:p>
        </p:txBody>
      </p:sp>
      <p:sp>
        <p:nvSpPr>
          <p:cNvPr id="3" name="副标题 2"/>
          <p:cNvSpPr>
            <a:spLocks noGrp="1"/>
          </p:cNvSpPr>
          <p:nvPr>
            <p:ph type="subTitle" idx="1"/>
          </p:nvPr>
        </p:nvSpPr>
        <p:spPr>
          <a:xfrm>
            <a:off x="1708727" y="5054312"/>
            <a:ext cx="9144000" cy="413615"/>
          </a:xfrm>
        </p:spPr>
        <p:txBody>
          <a:bodyPr>
            <a:normAutofit fontScale="92500" lnSpcReduction="10000"/>
          </a:bodyPr>
          <a:lstStyle/>
          <a:p>
            <a:pPr>
              <a:lnSpc>
                <a:spcPct val="100000"/>
              </a:lnSpc>
              <a:spcBef>
                <a:spcPct val="0"/>
              </a:spcBef>
            </a:pPr>
            <a:r>
              <a:rPr lang="en-US" altLang="zh-CN" b="1" dirty="0">
                <a:solidFill>
                  <a:srgbClr val="FFFFFF"/>
                </a:solidFill>
              </a:rPr>
              <a:t>G08</a:t>
            </a:r>
            <a:r>
              <a:rPr lang="zh-CN" altLang="en-US" b="1" dirty="0">
                <a:solidFill>
                  <a:srgbClr val="FFFFFF"/>
                </a:solidFill>
              </a:rPr>
              <a:t>小组</a:t>
            </a:r>
            <a:r>
              <a:rPr lang="en-US" altLang="zh-CN" b="1" dirty="0">
                <a:solidFill>
                  <a:srgbClr val="FFFFFF"/>
                </a:solidFill>
              </a:rPr>
              <a:t>—</a:t>
            </a:r>
            <a:r>
              <a:rPr lang="zh-CN" altLang="en-US" b="1" dirty="0">
                <a:solidFill>
                  <a:srgbClr val="FFFFFF"/>
                </a:solidFill>
              </a:rPr>
              <a:t>刘向辉、陈祥斌</a:t>
            </a:r>
            <a:r>
              <a:rPr lang="zh-CN" altLang="en-US" b="1" dirty="0" smtClean="0">
                <a:solidFill>
                  <a:srgbClr val="FFFFFF"/>
                </a:solidFill>
              </a:rPr>
              <a:t>、左文正、涂弘森</a:t>
            </a:r>
            <a:r>
              <a:rPr lang="zh-CN" altLang="en-US" b="1" dirty="0">
                <a:solidFill>
                  <a:srgbClr val="FFFFFF"/>
                </a:solidFill>
              </a:rPr>
              <a:t>、王安栋</a:t>
            </a:r>
          </a:p>
        </p:txBody>
      </p:sp>
      <p:pic>
        <p:nvPicPr>
          <p:cNvPr id="4" name="图片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529262" y="1187359"/>
            <a:ext cx="1133475" cy="1131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955430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椭圆 12"/>
          <p:cNvSpPr/>
          <p:nvPr/>
        </p:nvSpPr>
        <p:spPr>
          <a:xfrm>
            <a:off x="991600" y="795132"/>
            <a:ext cx="976347" cy="881958"/>
          </a:xfrm>
          <a:prstGeom prst="ellipse">
            <a:avLst/>
          </a:prstGeom>
          <a:solidFill>
            <a:schemeClr val="bg2">
              <a:lumMod val="7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t>b</a:t>
            </a:r>
            <a:r>
              <a:rPr lang="en-US" altLang="zh-CN" sz="2800" dirty="0" smtClean="0"/>
              <a:t>.1</a:t>
            </a:r>
            <a:endParaRPr lang="zh-CN" altLang="en-US" sz="2800" dirty="0"/>
          </a:p>
        </p:txBody>
      </p:sp>
      <p:sp>
        <p:nvSpPr>
          <p:cNvPr id="14" name="标题 1"/>
          <p:cNvSpPr>
            <a:spLocks noGrp="1"/>
          </p:cNvSpPr>
          <p:nvPr>
            <p:ph type="title"/>
          </p:nvPr>
        </p:nvSpPr>
        <p:spPr>
          <a:xfrm>
            <a:off x="2193233" y="573329"/>
            <a:ext cx="4426227" cy="1325563"/>
          </a:xfrm>
        </p:spPr>
        <p:txBody>
          <a:bodyPr>
            <a:normAutofit/>
          </a:bodyPr>
          <a:lstStyle/>
          <a:p>
            <a:r>
              <a:rPr lang="en-US" altLang="zh-CN" dirty="0" smtClean="0">
                <a:solidFill>
                  <a:schemeClr val="bg1"/>
                </a:solidFill>
              </a:rPr>
              <a:t>Sequence</a:t>
            </a:r>
            <a:r>
              <a:rPr lang="zh-CN" altLang="en-US" dirty="0" smtClean="0">
                <a:solidFill>
                  <a:schemeClr val="bg1"/>
                </a:solidFill>
              </a:rPr>
              <a:t>图</a:t>
            </a:r>
            <a:r>
              <a:rPr lang="en-US" altLang="zh-CN" dirty="0" smtClean="0">
                <a:solidFill>
                  <a:schemeClr val="bg1"/>
                </a:solidFill>
              </a:rPr>
              <a:t>[1]</a:t>
            </a:r>
            <a:endParaRPr lang="zh-CN" altLang="en-US" dirty="0">
              <a:solidFill>
                <a:schemeClr val="bg1"/>
              </a:solidFill>
            </a:endParaRPr>
          </a:p>
        </p:txBody>
      </p:sp>
      <p:sp>
        <p:nvSpPr>
          <p:cNvPr id="5" name="文本框 4"/>
          <p:cNvSpPr txBox="1"/>
          <p:nvPr/>
        </p:nvSpPr>
        <p:spPr>
          <a:xfrm>
            <a:off x="2193233" y="1787294"/>
            <a:ext cx="7868659" cy="2062103"/>
          </a:xfrm>
          <a:prstGeom prst="rect">
            <a:avLst/>
          </a:prstGeom>
          <a:noFill/>
        </p:spPr>
        <p:txBody>
          <a:bodyPr wrap="square" rtlCol="0">
            <a:spAutoFit/>
          </a:bodyPr>
          <a:lstStyle/>
          <a:p>
            <a:r>
              <a:rPr lang="en-US" altLang="zh-CN" sz="3200" b="1" dirty="0" smtClean="0">
                <a:solidFill>
                  <a:schemeClr val="bg1"/>
                </a:solidFill>
              </a:rPr>
              <a:t>	1.</a:t>
            </a:r>
            <a:r>
              <a:rPr lang="zh-CN" altLang="en-US" sz="3200" b="1" dirty="0" smtClean="0">
                <a:solidFill>
                  <a:schemeClr val="bg1"/>
                </a:solidFill>
              </a:rPr>
              <a:t>顺序图用来表示用例中的行为顺序。当执行一个用例行为时，顺序图中的每条消息对应了一个类操作或状态机中引起转换的事件。</a:t>
            </a:r>
            <a:endParaRPr lang="zh-CN" altLang="en-US" sz="3200" b="1" dirty="0">
              <a:solidFill>
                <a:schemeClr val="bg1"/>
              </a:solidFill>
            </a:endParaRPr>
          </a:p>
        </p:txBody>
      </p:sp>
      <p:sp>
        <p:nvSpPr>
          <p:cNvPr id="6" name="文本框 5"/>
          <p:cNvSpPr txBox="1"/>
          <p:nvPr/>
        </p:nvSpPr>
        <p:spPr>
          <a:xfrm>
            <a:off x="2161670" y="3849397"/>
            <a:ext cx="7868659" cy="1569660"/>
          </a:xfrm>
          <a:prstGeom prst="rect">
            <a:avLst/>
          </a:prstGeom>
          <a:noFill/>
        </p:spPr>
        <p:txBody>
          <a:bodyPr wrap="square" rtlCol="0">
            <a:spAutoFit/>
          </a:bodyPr>
          <a:lstStyle/>
          <a:p>
            <a:r>
              <a:rPr lang="en-US" altLang="zh-CN" sz="3200" b="1" dirty="0" smtClean="0">
                <a:solidFill>
                  <a:schemeClr val="bg1"/>
                </a:solidFill>
              </a:rPr>
              <a:t>	2.</a:t>
            </a:r>
            <a:r>
              <a:rPr lang="zh-CN" altLang="en-US" sz="3200" b="1" dirty="0">
                <a:solidFill>
                  <a:schemeClr val="bg1"/>
                </a:solidFill>
              </a:rPr>
              <a:t>顺序图展示对象之间的交互，这些交互是指在场景或用例的事件流中发生的。顺序图属于动态建模。</a:t>
            </a:r>
          </a:p>
        </p:txBody>
      </p:sp>
    </p:spTree>
    <p:extLst>
      <p:ext uri="{BB962C8B-B14F-4D97-AF65-F5344CB8AC3E}">
        <p14:creationId xmlns:p14="http://schemas.microsoft.com/office/powerpoint/2010/main" val="345038302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椭圆 12"/>
          <p:cNvSpPr/>
          <p:nvPr/>
        </p:nvSpPr>
        <p:spPr>
          <a:xfrm>
            <a:off x="991600" y="795132"/>
            <a:ext cx="976347" cy="881958"/>
          </a:xfrm>
          <a:prstGeom prst="ellipse">
            <a:avLst/>
          </a:prstGeom>
          <a:solidFill>
            <a:schemeClr val="bg2">
              <a:lumMod val="7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t>b</a:t>
            </a:r>
            <a:r>
              <a:rPr lang="en-US" altLang="zh-CN" sz="2800" dirty="0" smtClean="0"/>
              <a:t>.1</a:t>
            </a:r>
            <a:endParaRPr lang="zh-CN" altLang="en-US" sz="2800" dirty="0"/>
          </a:p>
        </p:txBody>
      </p:sp>
      <p:sp>
        <p:nvSpPr>
          <p:cNvPr id="14" name="标题 1"/>
          <p:cNvSpPr>
            <a:spLocks noGrp="1"/>
          </p:cNvSpPr>
          <p:nvPr>
            <p:ph type="title"/>
          </p:nvPr>
        </p:nvSpPr>
        <p:spPr>
          <a:xfrm>
            <a:off x="2193233" y="573329"/>
            <a:ext cx="4426227" cy="1325563"/>
          </a:xfrm>
        </p:spPr>
        <p:txBody>
          <a:bodyPr>
            <a:normAutofit/>
          </a:bodyPr>
          <a:lstStyle/>
          <a:p>
            <a:r>
              <a:rPr lang="en-US" altLang="zh-CN" dirty="0" smtClean="0">
                <a:solidFill>
                  <a:schemeClr val="bg1"/>
                </a:solidFill>
              </a:rPr>
              <a:t>Sequence</a:t>
            </a:r>
            <a:r>
              <a:rPr lang="zh-CN" altLang="en-US" dirty="0" smtClean="0">
                <a:solidFill>
                  <a:schemeClr val="bg1"/>
                </a:solidFill>
              </a:rPr>
              <a:t>图</a:t>
            </a:r>
            <a:r>
              <a:rPr lang="en-US" altLang="zh-CN" dirty="0" smtClean="0">
                <a:solidFill>
                  <a:schemeClr val="bg1"/>
                </a:solidFill>
              </a:rPr>
              <a:t>[1]</a:t>
            </a:r>
            <a:endParaRPr lang="zh-CN" altLang="en-US" dirty="0">
              <a:solidFill>
                <a:schemeClr val="bg1"/>
              </a:solidFill>
            </a:endParaRPr>
          </a:p>
        </p:txBody>
      </p:sp>
      <p:sp>
        <p:nvSpPr>
          <p:cNvPr id="5" name="文本框 4"/>
          <p:cNvSpPr txBox="1"/>
          <p:nvPr/>
        </p:nvSpPr>
        <p:spPr>
          <a:xfrm>
            <a:off x="2193233" y="1787294"/>
            <a:ext cx="7868659" cy="2062103"/>
          </a:xfrm>
          <a:prstGeom prst="rect">
            <a:avLst/>
          </a:prstGeom>
          <a:noFill/>
        </p:spPr>
        <p:txBody>
          <a:bodyPr wrap="square" rtlCol="0">
            <a:spAutoFit/>
          </a:bodyPr>
          <a:lstStyle/>
          <a:p>
            <a:r>
              <a:rPr lang="en-US" altLang="zh-CN" sz="3200" b="1" dirty="0" smtClean="0">
                <a:solidFill>
                  <a:schemeClr val="bg1"/>
                </a:solidFill>
              </a:rPr>
              <a:t>	3.</a:t>
            </a:r>
            <a:r>
              <a:rPr lang="zh-CN" altLang="en-US" sz="3200" b="1" dirty="0" smtClean="0">
                <a:solidFill>
                  <a:schemeClr val="bg1"/>
                </a:solidFill>
              </a:rPr>
              <a:t>顺序</a:t>
            </a:r>
            <a:r>
              <a:rPr lang="zh-CN" altLang="en-US" sz="3200" b="1" dirty="0">
                <a:solidFill>
                  <a:schemeClr val="bg1"/>
                </a:solidFill>
              </a:rPr>
              <a:t>图的重点在消息序列上，也就是说，描述消息是如何在对象间发送和接收的。表示了对象之间传送消息的时间顺序。</a:t>
            </a:r>
          </a:p>
        </p:txBody>
      </p:sp>
      <p:sp>
        <p:nvSpPr>
          <p:cNvPr id="6" name="文本框 5"/>
          <p:cNvSpPr txBox="1"/>
          <p:nvPr/>
        </p:nvSpPr>
        <p:spPr>
          <a:xfrm>
            <a:off x="2161670" y="3849397"/>
            <a:ext cx="7868659" cy="1077218"/>
          </a:xfrm>
          <a:prstGeom prst="rect">
            <a:avLst/>
          </a:prstGeom>
          <a:noFill/>
        </p:spPr>
        <p:txBody>
          <a:bodyPr wrap="square" rtlCol="0">
            <a:spAutoFit/>
          </a:bodyPr>
          <a:lstStyle/>
          <a:p>
            <a:r>
              <a:rPr lang="en-US" altLang="zh-CN" sz="3200" b="1" dirty="0" smtClean="0">
                <a:solidFill>
                  <a:schemeClr val="bg1"/>
                </a:solidFill>
              </a:rPr>
              <a:t>	4.</a:t>
            </a:r>
            <a:r>
              <a:rPr lang="zh-CN" altLang="en-US" sz="3200" b="1" dirty="0" smtClean="0">
                <a:solidFill>
                  <a:schemeClr val="bg1"/>
                </a:solidFill>
              </a:rPr>
              <a:t> 浏览</a:t>
            </a:r>
            <a:r>
              <a:rPr lang="zh-CN" altLang="en-US" sz="3200" b="1" dirty="0">
                <a:solidFill>
                  <a:schemeClr val="bg1"/>
                </a:solidFill>
              </a:rPr>
              <a:t>顺序图的方法是：从上到下查看对象间交换的消息。</a:t>
            </a:r>
          </a:p>
        </p:txBody>
      </p:sp>
    </p:spTree>
    <p:extLst>
      <p:ext uri="{BB962C8B-B14F-4D97-AF65-F5344CB8AC3E}">
        <p14:creationId xmlns:p14="http://schemas.microsoft.com/office/powerpoint/2010/main" val="122232207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椭圆 12"/>
          <p:cNvSpPr/>
          <p:nvPr/>
        </p:nvSpPr>
        <p:spPr>
          <a:xfrm>
            <a:off x="991600" y="795132"/>
            <a:ext cx="976347" cy="881958"/>
          </a:xfrm>
          <a:prstGeom prst="ellipse">
            <a:avLst/>
          </a:prstGeom>
          <a:solidFill>
            <a:schemeClr val="bg2">
              <a:lumMod val="7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t>b.2</a:t>
            </a:r>
            <a:endParaRPr lang="zh-CN" altLang="en-US" sz="2800" dirty="0"/>
          </a:p>
        </p:txBody>
      </p:sp>
      <p:sp>
        <p:nvSpPr>
          <p:cNvPr id="14" name="标题 1"/>
          <p:cNvSpPr>
            <a:spLocks noGrp="1"/>
          </p:cNvSpPr>
          <p:nvPr>
            <p:ph type="title"/>
          </p:nvPr>
        </p:nvSpPr>
        <p:spPr>
          <a:xfrm>
            <a:off x="2193233" y="573329"/>
            <a:ext cx="5322934" cy="1325563"/>
          </a:xfrm>
        </p:spPr>
        <p:txBody>
          <a:bodyPr>
            <a:normAutofit/>
          </a:bodyPr>
          <a:lstStyle/>
          <a:p>
            <a:r>
              <a:rPr lang="en-US" altLang="zh-CN" dirty="0" smtClean="0">
                <a:solidFill>
                  <a:schemeClr val="bg1"/>
                </a:solidFill>
              </a:rPr>
              <a:t>Sequence</a:t>
            </a:r>
            <a:r>
              <a:rPr lang="zh-CN" altLang="en-US" dirty="0" smtClean="0">
                <a:solidFill>
                  <a:schemeClr val="bg1"/>
                </a:solidFill>
              </a:rPr>
              <a:t>图</a:t>
            </a:r>
            <a:r>
              <a:rPr lang="zh-CN" altLang="en-US" dirty="0">
                <a:solidFill>
                  <a:schemeClr val="bg1"/>
                </a:solidFill>
              </a:rPr>
              <a:t>举例</a:t>
            </a:r>
            <a:r>
              <a:rPr lang="en-US" altLang="zh-CN" dirty="0" smtClean="0">
                <a:solidFill>
                  <a:schemeClr val="bg1"/>
                </a:solidFill>
              </a:rPr>
              <a:t>[1]</a:t>
            </a:r>
            <a:endParaRPr lang="zh-CN" altLang="en-US" dirty="0">
              <a:solidFill>
                <a:schemeClr val="bg1"/>
              </a:solidFill>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93233" y="1763485"/>
            <a:ext cx="6739752" cy="4723351"/>
          </a:xfrm>
          <a:prstGeom prst="rect">
            <a:avLst/>
          </a:prstGeom>
        </p:spPr>
      </p:pic>
    </p:spTree>
    <p:extLst>
      <p:ext uri="{BB962C8B-B14F-4D97-AF65-F5344CB8AC3E}">
        <p14:creationId xmlns:p14="http://schemas.microsoft.com/office/powerpoint/2010/main" val="229427689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椭圆 12"/>
          <p:cNvSpPr/>
          <p:nvPr/>
        </p:nvSpPr>
        <p:spPr>
          <a:xfrm>
            <a:off x="991600" y="795132"/>
            <a:ext cx="976347" cy="881958"/>
          </a:xfrm>
          <a:prstGeom prst="ellipse">
            <a:avLst/>
          </a:prstGeom>
          <a:solidFill>
            <a:schemeClr val="bg2">
              <a:lumMod val="7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t>b.3</a:t>
            </a:r>
            <a:endParaRPr lang="zh-CN" altLang="en-US" sz="2800" dirty="0"/>
          </a:p>
        </p:txBody>
      </p:sp>
      <p:sp>
        <p:nvSpPr>
          <p:cNvPr id="14" name="标题 1"/>
          <p:cNvSpPr>
            <a:spLocks noGrp="1"/>
          </p:cNvSpPr>
          <p:nvPr>
            <p:ph type="title"/>
          </p:nvPr>
        </p:nvSpPr>
        <p:spPr>
          <a:xfrm>
            <a:off x="2193233" y="573329"/>
            <a:ext cx="6478494" cy="1325563"/>
          </a:xfrm>
        </p:spPr>
        <p:txBody>
          <a:bodyPr>
            <a:normAutofit/>
          </a:bodyPr>
          <a:lstStyle/>
          <a:p>
            <a:r>
              <a:rPr lang="en-US" altLang="zh-CN" dirty="0" smtClean="0">
                <a:solidFill>
                  <a:schemeClr val="bg1"/>
                </a:solidFill>
              </a:rPr>
              <a:t>Sequence</a:t>
            </a:r>
            <a:r>
              <a:rPr lang="zh-CN" altLang="en-US" dirty="0" smtClean="0">
                <a:solidFill>
                  <a:schemeClr val="bg1"/>
                </a:solidFill>
              </a:rPr>
              <a:t>图组件解释</a:t>
            </a:r>
            <a:r>
              <a:rPr lang="en-US" altLang="zh-CN" dirty="0" smtClean="0">
                <a:solidFill>
                  <a:schemeClr val="bg1"/>
                </a:solidFill>
              </a:rPr>
              <a:t>[1]</a:t>
            </a:r>
            <a:endParaRPr lang="zh-CN" altLang="en-US" dirty="0">
              <a:solidFill>
                <a:schemeClr val="bg1"/>
              </a:solidFill>
            </a:endParaRP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1600" y="1898892"/>
            <a:ext cx="10663397" cy="4350181"/>
          </a:xfrm>
          <a:prstGeom prst="rect">
            <a:avLst/>
          </a:prstGeom>
        </p:spPr>
      </p:pic>
    </p:spTree>
    <p:extLst>
      <p:ext uri="{BB962C8B-B14F-4D97-AF65-F5344CB8AC3E}">
        <p14:creationId xmlns:p14="http://schemas.microsoft.com/office/powerpoint/2010/main" val="233630125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椭圆 12"/>
          <p:cNvSpPr/>
          <p:nvPr/>
        </p:nvSpPr>
        <p:spPr>
          <a:xfrm>
            <a:off x="1621410" y="1931453"/>
            <a:ext cx="1265831" cy="1035498"/>
          </a:xfrm>
          <a:prstGeom prst="ellipse">
            <a:avLst/>
          </a:prstGeom>
          <a:solidFill>
            <a:schemeClr val="bg2">
              <a:lumMod val="7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dirty="0"/>
              <a:t>2</a:t>
            </a:r>
            <a:endParaRPr lang="zh-CN" altLang="en-US" sz="6000" dirty="0"/>
          </a:p>
        </p:txBody>
      </p:sp>
      <p:sp>
        <p:nvSpPr>
          <p:cNvPr id="14" name="标题 1"/>
          <p:cNvSpPr>
            <a:spLocks noGrp="1"/>
          </p:cNvSpPr>
          <p:nvPr>
            <p:ph type="title"/>
          </p:nvPr>
        </p:nvSpPr>
        <p:spPr>
          <a:xfrm>
            <a:off x="2859488" y="1786420"/>
            <a:ext cx="8843154" cy="1325563"/>
          </a:xfrm>
        </p:spPr>
        <p:txBody>
          <a:bodyPr>
            <a:normAutofit fontScale="90000"/>
          </a:bodyPr>
          <a:lstStyle/>
          <a:p>
            <a:r>
              <a:rPr lang="en-US" altLang="zh-CN" sz="6600" dirty="0" smtClean="0">
                <a:solidFill>
                  <a:schemeClr val="bg1"/>
                </a:solidFill>
              </a:rPr>
              <a:t>UML</a:t>
            </a:r>
            <a:r>
              <a:rPr lang="zh-CN" altLang="en-US" sz="6600" dirty="0" smtClean="0">
                <a:solidFill>
                  <a:schemeClr val="bg1"/>
                </a:solidFill>
              </a:rPr>
              <a:t>使用情况及工具使用</a:t>
            </a:r>
            <a:endParaRPr lang="zh-CN" altLang="en-US" sz="6600" dirty="0">
              <a:solidFill>
                <a:schemeClr val="bg1"/>
              </a:solidFill>
            </a:endParaRPr>
          </a:p>
        </p:txBody>
      </p:sp>
      <p:sp>
        <p:nvSpPr>
          <p:cNvPr id="15" name="Freeform 5"/>
          <p:cNvSpPr>
            <a:spLocks noChangeArrowheads="1"/>
          </p:cNvSpPr>
          <p:nvPr/>
        </p:nvSpPr>
        <p:spPr bwMode="auto">
          <a:xfrm>
            <a:off x="7967663" y="4724400"/>
            <a:ext cx="4032250" cy="1844675"/>
          </a:xfrm>
          <a:custGeom>
            <a:avLst/>
            <a:gdLst>
              <a:gd name="T0" fmla="*/ 2147483646 w 196"/>
              <a:gd name="T1" fmla="*/ 2147483646 h 110"/>
              <a:gd name="T2" fmla="*/ 2147483646 w 196"/>
              <a:gd name="T3" fmla="*/ 2147483646 h 110"/>
              <a:gd name="T4" fmla="*/ 2147483646 w 196"/>
              <a:gd name="T5" fmla="*/ 0 h 110"/>
              <a:gd name="T6" fmla="*/ 2147483646 w 196"/>
              <a:gd name="T7" fmla="*/ 2147483646 h 110"/>
              <a:gd name="T8" fmla="*/ 2147483646 w 196"/>
              <a:gd name="T9" fmla="*/ 2147483646 h 110"/>
              <a:gd name="T10" fmla="*/ 2147483646 w 196"/>
              <a:gd name="T11" fmla="*/ 2147483646 h 110"/>
              <a:gd name="T12" fmla="*/ 2147483646 w 196"/>
              <a:gd name="T13" fmla="*/ 2147483646 h 110"/>
              <a:gd name="T14" fmla="*/ 2147483646 w 196"/>
              <a:gd name="T15" fmla="*/ 2147483646 h 110"/>
              <a:gd name="T16" fmla="*/ 2147483646 w 196"/>
              <a:gd name="T17" fmla="*/ 2147483646 h 110"/>
              <a:gd name="T18" fmla="*/ 2147483646 w 196"/>
              <a:gd name="T19" fmla="*/ 2147483646 h 110"/>
              <a:gd name="T20" fmla="*/ 2147483646 w 196"/>
              <a:gd name="T21" fmla="*/ 2147483646 h 110"/>
              <a:gd name="T22" fmla="*/ 2147483646 w 196"/>
              <a:gd name="T23" fmla="*/ 2147483646 h 110"/>
              <a:gd name="T24" fmla="*/ 2147483646 w 196"/>
              <a:gd name="T25" fmla="*/ 2147483646 h 110"/>
              <a:gd name="T26" fmla="*/ 2147483646 w 196"/>
              <a:gd name="T27" fmla="*/ 2147483646 h 110"/>
              <a:gd name="T28" fmla="*/ 2147483646 w 196"/>
              <a:gd name="T29" fmla="*/ 2147483646 h 110"/>
              <a:gd name="T30" fmla="*/ 2147483646 w 196"/>
              <a:gd name="T31" fmla="*/ 2147483646 h 110"/>
              <a:gd name="T32" fmla="*/ 2147483646 w 196"/>
              <a:gd name="T33" fmla="*/ 2147483646 h 110"/>
              <a:gd name="T34" fmla="*/ 2147483646 w 196"/>
              <a:gd name="T35" fmla="*/ 2147483646 h 110"/>
              <a:gd name="T36" fmla="*/ 2147483646 w 196"/>
              <a:gd name="T37" fmla="*/ 2147483646 h 110"/>
              <a:gd name="T38" fmla="*/ 2147483646 w 196"/>
              <a:gd name="T39" fmla="*/ 2147483646 h 110"/>
              <a:gd name="T40" fmla="*/ 2147483646 w 196"/>
              <a:gd name="T41" fmla="*/ 2147483646 h 110"/>
              <a:gd name="T42" fmla="*/ 2147483646 w 196"/>
              <a:gd name="T43" fmla="*/ 2147483646 h 110"/>
              <a:gd name="T44" fmla="*/ 2147483646 w 196"/>
              <a:gd name="T45" fmla="*/ 2147483646 h 110"/>
              <a:gd name="T46" fmla="*/ 2147483646 w 196"/>
              <a:gd name="T47" fmla="*/ 2147483646 h 110"/>
              <a:gd name="T48" fmla="*/ 2147483646 w 196"/>
              <a:gd name="T49" fmla="*/ 2147483646 h 110"/>
              <a:gd name="T50" fmla="*/ 2147483646 w 196"/>
              <a:gd name="T51" fmla="*/ 2147483646 h 110"/>
              <a:gd name="T52" fmla="*/ 2147483646 w 196"/>
              <a:gd name="T53" fmla="*/ 2147483646 h 110"/>
              <a:gd name="T54" fmla="*/ 0 w 196"/>
              <a:gd name="T55" fmla="*/ 2147483646 h 110"/>
              <a:gd name="T56" fmla="*/ 2147483646 w 196"/>
              <a:gd name="T57" fmla="*/ 2147483646 h 110"/>
              <a:gd name="T58" fmla="*/ 2147483646 w 196"/>
              <a:gd name="T59" fmla="*/ 2147483646 h 110"/>
              <a:gd name="T60" fmla="*/ 2147483646 w 196"/>
              <a:gd name="T61" fmla="*/ 2147483646 h 110"/>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196" h="110">
                <a:moveTo>
                  <a:pt x="47" y="30"/>
                </a:moveTo>
                <a:cubicBezTo>
                  <a:pt x="51" y="30"/>
                  <a:pt x="55" y="31"/>
                  <a:pt x="58" y="32"/>
                </a:cubicBezTo>
                <a:cubicBezTo>
                  <a:pt x="63" y="14"/>
                  <a:pt x="79" y="0"/>
                  <a:pt x="98" y="0"/>
                </a:cubicBezTo>
                <a:cubicBezTo>
                  <a:pt x="118" y="0"/>
                  <a:pt x="134" y="14"/>
                  <a:pt x="138" y="32"/>
                </a:cubicBezTo>
                <a:cubicBezTo>
                  <a:pt x="142" y="31"/>
                  <a:pt x="146" y="30"/>
                  <a:pt x="150" y="30"/>
                </a:cubicBezTo>
                <a:cubicBezTo>
                  <a:pt x="169" y="30"/>
                  <a:pt x="184" y="46"/>
                  <a:pt x="184" y="65"/>
                </a:cubicBezTo>
                <a:cubicBezTo>
                  <a:pt x="184" y="66"/>
                  <a:pt x="184" y="68"/>
                  <a:pt x="184" y="70"/>
                </a:cubicBezTo>
                <a:cubicBezTo>
                  <a:pt x="191" y="73"/>
                  <a:pt x="196" y="81"/>
                  <a:pt x="196" y="89"/>
                </a:cubicBezTo>
                <a:cubicBezTo>
                  <a:pt x="196" y="101"/>
                  <a:pt x="187" y="110"/>
                  <a:pt x="175" y="110"/>
                </a:cubicBezTo>
                <a:cubicBezTo>
                  <a:pt x="108" y="110"/>
                  <a:pt x="108" y="110"/>
                  <a:pt x="108" y="110"/>
                </a:cubicBezTo>
                <a:cubicBezTo>
                  <a:pt x="108" y="62"/>
                  <a:pt x="108" y="62"/>
                  <a:pt x="108" y="62"/>
                </a:cubicBezTo>
                <a:cubicBezTo>
                  <a:pt x="121" y="75"/>
                  <a:pt x="121" y="75"/>
                  <a:pt x="121" y="75"/>
                </a:cubicBezTo>
                <a:cubicBezTo>
                  <a:pt x="125" y="78"/>
                  <a:pt x="131" y="78"/>
                  <a:pt x="135" y="75"/>
                </a:cubicBezTo>
                <a:cubicBezTo>
                  <a:pt x="135" y="75"/>
                  <a:pt x="135" y="75"/>
                  <a:pt x="135" y="75"/>
                </a:cubicBezTo>
                <a:cubicBezTo>
                  <a:pt x="138" y="71"/>
                  <a:pt x="138" y="65"/>
                  <a:pt x="135" y="61"/>
                </a:cubicBezTo>
                <a:cubicBezTo>
                  <a:pt x="105" y="31"/>
                  <a:pt x="105" y="31"/>
                  <a:pt x="105" y="31"/>
                </a:cubicBezTo>
                <a:cubicBezTo>
                  <a:pt x="104" y="30"/>
                  <a:pt x="101" y="29"/>
                  <a:pt x="99" y="29"/>
                </a:cubicBezTo>
                <a:cubicBezTo>
                  <a:pt x="98" y="28"/>
                  <a:pt x="98" y="28"/>
                  <a:pt x="98" y="29"/>
                </a:cubicBezTo>
                <a:cubicBezTo>
                  <a:pt x="98" y="29"/>
                  <a:pt x="98" y="29"/>
                  <a:pt x="98" y="29"/>
                </a:cubicBezTo>
                <a:cubicBezTo>
                  <a:pt x="96" y="29"/>
                  <a:pt x="93" y="30"/>
                  <a:pt x="91" y="31"/>
                </a:cubicBezTo>
                <a:cubicBezTo>
                  <a:pt x="62" y="61"/>
                  <a:pt x="62" y="61"/>
                  <a:pt x="62" y="61"/>
                </a:cubicBezTo>
                <a:cubicBezTo>
                  <a:pt x="58" y="65"/>
                  <a:pt x="58" y="71"/>
                  <a:pt x="62" y="75"/>
                </a:cubicBezTo>
                <a:cubicBezTo>
                  <a:pt x="62" y="75"/>
                  <a:pt x="62" y="75"/>
                  <a:pt x="62" y="75"/>
                </a:cubicBezTo>
                <a:cubicBezTo>
                  <a:pt x="66" y="78"/>
                  <a:pt x="72" y="78"/>
                  <a:pt x="76" y="75"/>
                </a:cubicBezTo>
                <a:cubicBezTo>
                  <a:pt x="89" y="62"/>
                  <a:pt x="89" y="62"/>
                  <a:pt x="89" y="62"/>
                </a:cubicBezTo>
                <a:cubicBezTo>
                  <a:pt x="89" y="110"/>
                  <a:pt x="89" y="110"/>
                  <a:pt x="89" y="110"/>
                </a:cubicBezTo>
                <a:cubicBezTo>
                  <a:pt x="21" y="110"/>
                  <a:pt x="21" y="110"/>
                  <a:pt x="21" y="110"/>
                </a:cubicBezTo>
                <a:cubicBezTo>
                  <a:pt x="10" y="110"/>
                  <a:pt x="0" y="101"/>
                  <a:pt x="0" y="89"/>
                </a:cubicBezTo>
                <a:cubicBezTo>
                  <a:pt x="0" y="81"/>
                  <a:pt x="6" y="73"/>
                  <a:pt x="13" y="70"/>
                </a:cubicBezTo>
                <a:cubicBezTo>
                  <a:pt x="13" y="68"/>
                  <a:pt x="13" y="66"/>
                  <a:pt x="13" y="65"/>
                </a:cubicBezTo>
                <a:cubicBezTo>
                  <a:pt x="13" y="46"/>
                  <a:pt x="28" y="30"/>
                  <a:pt x="47" y="30"/>
                </a:cubicBezTo>
                <a:close/>
              </a:path>
            </a:pathLst>
          </a:custGeom>
          <a:solidFill>
            <a:schemeClr val="bg1">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kern="0">
              <a:solidFill>
                <a:sysClr val="windowText" lastClr="000000"/>
              </a:solidFill>
            </a:endParaRPr>
          </a:p>
        </p:txBody>
      </p:sp>
      <p:sp>
        <p:nvSpPr>
          <p:cNvPr id="16" name="标题 1"/>
          <p:cNvSpPr txBox="1">
            <a:spLocks/>
          </p:cNvSpPr>
          <p:nvPr/>
        </p:nvSpPr>
        <p:spPr>
          <a:xfrm>
            <a:off x="2887241" y="2766218"/>
            <a:ext cx="4588566"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smtClean="0">
                <a:solidFill>
                  <a:schemeClr val="bg1">
                    <a:lumMod val="50000"/>
                  </a:schemeClr>
                </a:solidFill>
              </a:rPr>
              <a:t>概要设计阶段</a:t>
            </a:r>
            <a:endParaRPr lang="zh-CN" altLang="en-US" sz="6600" dirty="0">
              <a:solidFill>
                <a:schemeClr val="bg1">
                  <a:lumMod val="50000"/>
                </a:schemeClr>
              </a:solidFill>
            </a:endParaRPr>
          </a:p>
        </p:txBody>
      </p:sp>
    </p:spTree>
    <p:extLst>
      <p:ext uri="{BB962C8B-B14F-4D97-AF65-F5344CB8AC3E}">
        <p14:creationId xmlns:p14="http://schemas.microsoft.com/office/powerpoint/2010/main" val="3377525044"/>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ppt_x</p:attrName>
                                        </p:attrNameLst>
                                      </p:cBhvr>
                                      <p:tavLst>
                                        <p:tav tm="0">
                                          <p:val>
                                            <p:strVal val="#ppt_x"/>
                                          </p:val>
                                        </p:tav>
                                        <p:tav tm="100000">
                                          <p:val>
                                            <p:strVal val="#ppt_x"/>
                                          </p:val>
                                        </p:tav>
                                      </p:tavLst>
                                    </p:anim>
                                    <p:anim calcmode="lin" valueType="num">
                                      <p:cBhvr>
                                        <p:cTn id="9"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62357"/>
            <a:ext cx="10515600" cy="1325563"/>
          </a:xfrm>
        </p:spPr>
        <p:txBody>
          <a:bodyPr/>
          <a:lstStyle/>
          <a:p>
            <a:r>
              <a:rPr lang="zh-CN" altLang="en-US" dirty="0" smtClean="0">
                <a:solidFill>
                  <a:schemeClr val="bg1"/>
                </a:solidFill>
              </a:rPr>
              <a:t>目录</a:t>
            </a:r>
            <a:endParaRPr lang="zh-CN" altLang="en-US" dirty="0">
              <a:solidFill>
                <a:schemeClr val="bg1"/>
              </a:solidFill>
            </a:endParaRPr>
          </a:p>
        </p:txBody>
      </p:sp>
      <p:cxnSp>
        <p:nvCxnSpPr>
          <p:cNvPr id="12" name="直接箭头连接符 11"/>
          <p:cNvCxnSpPr/>
          <p:nvPr/>
        </p:nvCxnSpPr>
        <p:spPr>
          <a:xfrm flipH="1">
            <a:off x="724395" y="1291594"/>
            <a:ext cx="1745673" cy="0"/>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
        <p:nvSpPr>
          <p:cNvPr id="4" name="内容占位符 2"/>
          <p:cNvSpPr txBox="1">
            <a:spLocks/>
          </p:cNvSpPr>
          <p:nvPr/>
        </p:nvSpPr>
        <p:spPr>
          <a:xfrm>
            <a:off x="4958929" y="1659058"/>
            <a:ext cx="4814455" cy="261706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zh-CN" sz="4400" dirty="0" smtClean="0">
                <a:solidFill>
                  <a:schemeClr val="bg1"/>
                </a:solidFill>
              </a:rPr>
              <a:t>Deployment</a:t>
            </a:r>
            <a:r>
              <a:rPr lang="zh-CN" altLang="en-US" sz="4400" dirty="0" smtClean="0">
                <a:solidFill>
                  <a:schemeClr val="bg1"/>
                </a:solidFill>
              </a:rPr>
              <a:t>图</a:t>
            </a:r>
            <a:endParaRPr lang="en-US" altLang="zh-CN" sz="4400" dirty="0" smtClean="0">
              <a:solidFill>
                <a:schemeClr val="bg1"/>
              </a:solidFill>
            </a:endParaRPr>
          </a:p>
        </p:txBody>
      </p:sp>
      <p:sp>
        <p:nvSpPr>
          <p:cNvPr id="5" name="内容占位符 2"/>
          <p:cNvSpPr txBox="1">
            <a:spLocks/>
          </p:cNvSpPr>
          <p:nvPr/>
        </p:nvSpPr>
        <p:spPr>
          <a:xfrm>
            <a:off x="4958929" y="3056282"/>
            <a:ext cx="4814455" cy="261706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zh-CN" sz="4400" dirty="0" smtClean="0">
                <a:solidFill>
                  <a:schemeClr val="bg1"/>
                </a:solidFill>
              </a:rPr>
              <a:t>Component</a:t>
            </a:r>
            <a:r>
              <a:rPr lang="zh-CN" altLang="en-US" sz="4400" dirty="0" smtClean="0">
                <a:solidFill>
                  <a:schemeClr val="bg1"/>
                </a:solidFill>
              </a:rPr>
              <a:t>图</a:t>
            </a:r>
            <a:r>
              <a:rPr lang="en-US" altLang="zh-CN" sz="4400" dirty="0" smtClean="0">
                <a:solidFill>
                  <a:schemeClr val="bg1"/>
                </a:solidFill>
              </a:rPr>
              <a:t>	</a:t>
            </a:r>
          </a:p>
        </p:txBody>
      </p:sp>
      <p:sp>
        <p:nvSpPr>
          <p:cNvPr id="13" name="椭圆 12"/>
          <p:cNvSpPr/>
          <p:nvPr/>
        </p:nvSpPr>
        <p:spPr>
          <a:xfrm>
            <a:off x="4133977" y="1607733"/>
            <a:ext cx="824948" cy="745435"/>
          </a:xfrm>
          <a:prstGeom prst="ellipse">
            <a:avLst/>
          </a:prstGeom>
          <a:solidFill>
            <a:schemeClr val="bg2">
              <a:lumMod val="7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5400" dirty="0"/>
              <a:t>a</a:t>
            </a:r>
            <a:endParaRPr lang="zh-CN" altLang="en-US" sz="5400" dirty="0"/>
          </a:p>
        </p:txBody>
      </p:sp>
      <p:sp>
        <p:nvSpPr>
          <p:cNvPr id="14" name="椭圆 13"/>
          <p:cNvSpPr/>
          <p:nvPr/>
        </p:nvSpPr>
        <p:spPr>
          <a:xfrm>
            <a:off x="4133977" y="3056282"/>
            <a:ext cx="824948" cy="745435"/>
          </a:xfrm>
          <a:prstGeom prst="ellipse">
            <a:avLst/>
          </a:prstGeom>
          <a:solidFill>
            <a:schemeClr val="bg2">
              <a:lumMod val="7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5400" dirty="0"/>
              <a:t>b</a:t>
            </a:r>
            <a:endParaRPr lang="en-US" altLang="zh-CN" sz="5400" dirty="0" smtClean="0"/>
          </a:p>
        </p:txBody>
      </p:sp>
      <p:sp>
        <p:nvSpPr>
          <p:cNvPr id="8" name="内容占位符 2"/>
          <p:cNvSpPr txBox="1">
            <a:spLocks/>
          </p:cNvSpPr>
          <p:nvPr/>
        </p:nvSpPr>
        <p:spPr>
          <a:xfrm>
            <a:off x="4958925" y="4276124"/>
            <a:ext cx="4814455" cy="261706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zh-CN" sz="4400" dirty="0" smtClean="0">
                <a:solidFill>
                  <a:schemeClr val="bg1"/>
                </a:solidFill>
              </a:rPr>
              <a:t>State Machine</a:t>
            </a:r>
            <a:r>
              <a:rPr lang="zh-CN" altLang="en-US" sz="4400" dirty="0" smtClean="0">
                <a:solidFill>
                  <a:schemeClr val="bg1"/>
                </a:solidFill>
              </a:rPr>
              <a:t>图</a:t>
            </a:r>
            <a:r>
              <a:rPr lang="en-US" altLang="zh-CN" sz="4400" dirty="0" smtClean="0">
                <a:solidFill>
                  <a:schemeClr val="bg1"/>
                </a:solidFill>
              </a:rPr>
              <a:t>	</a:t>
            </a:r>
          </a:p>
        </p:txBody>
      </p:sp>
      <p:sp>
        <p:nvSpPr>
          <p:cNvPr id="9" name="椭圆 8"/>
          <p:cNvSpPr/>
          <p:nvPr/>
        </p:nvSpPr>
        <p:spPr>
          <a:xfrm>
            <a:off x="4133973" y="4276124"/>
            <a:ext cx="824948" cy="745435"/>
          </a:xfrm>
          <a:prstGeom prst="ellipse">
            <a:avLst/>
          </a:prstGeom>
          <a:solidFill>
            <a:schemeClr val="bg2">
              <a:lumMod val="7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5400" dirty="0" smtClean="0"/>
              <a:t>c</a:t>
            </a:r>
          </a:p>
        </p:txBody>
      </p:sp>
    </p:spTree>
    <p:extLst>
      <p:ext uri="{BB962C8B-B14F-4D97-AF65-F5344CB8AC3E}">
        <p14:creationId xmlns:p14="http://schemas.microsoft.com/office/powerpoint/2010/main" val="403962673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right)">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椭圆 12"/>
          <p:cNvSpPr/>
          <p:nvPr/>
        </p:nvSpPr>
        <p:spPr>
          <a:xfrm>
            <a:off x="991600" y="795132"/>
            <a:ext cx="976347" cy="881958"/>
          </a:xfrm>
          <a:prstGeom prst="ellipse">
            <a:avLst/>
          </a:prstGeom>
          <a:solidFill>
            <a:schemeClr val="bg2">
              <a:lumMod val="7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t>a.1</a:t>
            </a:r>
            <a:endParaRPr lang="zh-CN" altLang="en-US" sz="2800" dirty="0"/>
          </a:p>
        </p:txBody>
      </p:sp>
      <p:sp>
        <p:nvSpPr>
          <p:cNvPr id="14" name="标题 1"/>
          <p:cNvSpPr>
            <a:spLocks noGrp="1"/>
          </p:cNvSpPr>
          <p:nvPr>
            <p:ph type="title"/>
          </p:nvPr>
        </p:nvSpPr>
        <p:spPr>
          <a:xfrm>
            <a:off x="2193233" y="573329"/>
            <a:ext cx="5921037" cy="1325563"/>
          </a:xfrm>
        </p:spPr>
        <p:txBody>
          <a:bodyPr>
            <a:normAutofit/>
          </a:bodyPr>
          <a:lstStyle/>
          <a:p>
            <a:r>
              <a:rPr lang="en-US" altLang="zh-CN" dirty="0" smtClean="0">
                <a:solidFill>
                  <a:schemeClr val="bg1"/>
                </a:solidFill>
              </a:rPr>
              <a:t>Deployment</a:t>
            </a:r>
            <a:r>
              <a:rPr lang="zh-CN" altLang="en-US" dirty="0" smtClean="0">
                <a:solidFill>
                  <a:schemeClr val="bg1"/>
                </a:solidFill>
              </a:rPr>
              <a:t>图</a:t>
            </a:r>
            <a:r>
              <a:rPr lang="en-US" altLang="zh-CN" dirty="0" smtClean="0">
                <a:solidFill>
                  <a:schemeClr val="bg1"/>
                </a:solidFill>
              </a:rPr>
              <a:t>[2]</a:t>
            </a:r>
            <a:endParaRPr lang="zh-CN" altLang="en-US" dirty="0">
              <a:solidFill>
                <a:schemeClr val="bg1"/>
              </a:solidFill>
            </a:endParaRPr>
          </a:p>
        </p:txBody>
      </p:sp>
      <p:sp>
        <p:nvSpPr>
          <p:cNvPr id="5" name="文本框 4"/>
          <p:cNvSpPr txBox="1"/>
          <p:nvPr/>
        </p:nvSpPr>
        <p:spPr>
          <a:xfrm>
            <a:off x="2544925" y="2078697"/>
            <a:ext cx="7868659" cy="4031873"/>
          </a:xfrm>
          <a:prstGeom prst="rect">
            <a:avLst/>
          </a:prstGeom>
          <a:noFill/>
        </p:spPr>
        <p:txBody>
          <a:bodyPr wrap="square" rtlCol="0">
            <a:spAutoFit/>
          </a:bodyPr>
          <a:lstStyle/>
          <a:p>
            <a:r>
              <a:rPr lang="en-US" altLang="zh-CN" sz="3200" b="1" dirty="0" smtClean="0">
                <a:solidFill>
                  <a:schemeClr val="bg1"/>
                </a:solidFill>
              </a:rPr>
              <a:t>	1.</a:t>
            </a:r>
            <a:r>
              <a:rPr lang="zh-CN" altLang="en-US" sz="3200" b="1" dirty="0">
                <a:solidFill>
                  <a:schemeClr val="bg1"/>
                </a:solidFill>
              </a:rPr>
              <a:t>部署图用于静态建模，是表示运行时过程节点结构、构件实例及其对象结构的图</a:t>
            </a:r>
            <a:r>
              <a:rPr lang="zh-CN" altLang="en-US" sz="3200" b="1" dirty="0" smtClean="0">
                <a:solidFill>
                  <a:schemeClr val="bg1"/>
                </a:solidFill>
              </a:rPr>
              <a:t>。</a:t>
            </a:r>
            <a:r>
              <a:rPr lang="zh-CN" altLang="en-US" sz="3200" b="1" dirty="0">
                <a:solidFill>
                  <a:schemeClr val="bg1"/>
                </a:solidFill>
              </a:rPr>
              <a:t>如果含有依赖关系的构件实例放置在不同节点上，部署视图可以展示出执行过程中的瓶颈。</a:t>
            </a:r>
            <a:endParaRPr lang="en-US" altLang="zh-CN" sz="3200" b="1" dirty="0">
              <a:solidFill>
                <a:schemeClr val="bg1"/>
              </a:solidFill>
            </a:endParaRPr>
          </a:p>
          <a:p>
            <a:r>
              <a:rPr lang="en-US" altLang="zh-CN" sz="3200" b="1" dirty="0">
                <a:solidFill>
                  <a:schemeClr val="bg1"/>
                </a:solidFill>
              </a:rPr>
              <a:t>	2.</a:t>
            </a:r>
            <a:r>
              <a:rPr lang="zh-CN" altLang="en-US" sz="3200" b="1" dirty="0">
                <a:solidFill>
                  <a:schemeClr val="bg1"/>
                </a:solidFill>
              </a:rPr>
              <a:t>部署图的两种表现形式：实例层部署图和描述层部署图</a:t>
            </a:r>
            <a:br>
              <a:rPr lang="zh-CN" altLang="en-US" sz="3200" b="1" dirty="0">
                <a:solidFill>
                  <a:schemeClr val="bg1"/>
                </a:solidFill>
              </a:rPr>
            </a:br>
            <a:endParaRPr lang="zh-CN" altLang="en-US" sz="3200" b="1" dirty="0">
              <a:solidFill>
                <a:schemeClr val="bg1"/>
              </a:solidFill>
            </a:endParaRPr>
          </a:p>
        </p:txBody>
      </p:sp>
    </p:spTree>
    <p:extLst>
      <p:ext uri="{BB962C8B-B14F-4D97-AF65-F5344CB8AC3E}">
        <p14:creationId xmlns:p14="http://schemas.microsoft.com/office/powerpoint/2010/main" val="142529883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椭圆 12"/>
          <p:cNvSpPr/>
          <p:nvPr/>
        </p:nvSpPr>
        <p:spPr>
          <a:xfrm>
            <a:off x="991600" y="795132"/>
            <a:ext cx="976347" cy="881958"/>
          </a:xfrm>
          <a:prstGeom prst="ellipse">
            <a:avLst/>
          </a:prstGeom>
          <a:solidFill>
            <a:schemeClr val="bg2">
              <a:lumMod val="7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t>a.2</a:t>
            </a:r>
            <a:endParaRPr lang="zh-CN" altLang="en-US" sz="2800" dirty="0"/>
          </a:p>
        </p:txBody>
      </p:sp>
      <p:sp>
        <p:nvSpPr>
          <p:cNvPr id="14" name="标题 1"/>
          <p:cNvSpPr>
            <a:spLocks noGrp="1"/>
          </p:cNvSpPr>
          <p:nvPr>
            <p:ph type="title"/>
          </p:nvPr>
        </p:nvSpPr>
        <p:spPr>
          <a:xfrm>
            <a:off x="2193233" y="573329"/>
            <a:ext cx="5921037" cy="1325563"/>
          </a:xfrm>
        </p:spPr>
        <p:txBody>
          <a:bodyPr>
            <a:normAutofit/>
          </a:bodyPr>
          <a:lstStyle/>
          <a:p>
            <a:r>
              <a:rPr lang="zh-CN" altLang="en-US" dirty="0">
                <a:solidFill>
                  <a:schemeClr val="bg1"/>
                </a:solidFill>
              </a:rPr>
              <a:t>实例</a:t>
            </a:r>
            <a:r>
              <a:rPr lang="zh-CN" altLang="en-US" dirty="0" smtClean="0">
                <a:solidFill>
                  <a:schemeClr val="bg1"/>
                </a:solidFill>
              </a:rPr>
              <a:t>层部署图</a:t>
            </a:r>
            <a:r>
              <a:rPr lang="en-US" altLang="zh-CN" dirty="0" smtClean="0">
                <a:solidFill>
                  <a:schemeClr val="bg1"/>
                </a:solidFill>
              </a:rPr>
              <a:t>[2]</a:t>
            </a:r>
            <a:endParaRPr lang="zh-CN" altLang="en-US" dirty="0">
              <a:solidFill>
                <a:schemeClr val="bg1"/>
              </a:solidFill>
            </a:endParaRPr>
          </a:p>
        </p:txBody>
      </p:sp>
      <p:sp>
        <p:nvSpPr>
          <p:cNvPr id="5" name="文本框 4"/>
          <p:cNvSpPr txBox="1"/>
          <p:nvPr/>
        </p:nvSpPr>
        <p:spPr>
          <a:xfrm>
            <a:off x="2161670" y="2179180"/>
            <a:ext cx="7868659" cy="3539430"/>
          </a:xfrm>
          <a:prstGeom prst="rect">
            <a:avLst/>
          </a:prstGeom>
          <a:noFill/>
        </p:spPr>
        <p:txBody>
          <a:bodyPr wrap="square" rtlCol="0">
            <a:spAutoFit/>
          </a:bodyPr>
          <a:lstStyle/>
          <a:p>
            <a:r>
              <a:rPr lang="zh-CN" altLang="en-US" sz="3200" b="1" dirty="0" smtClean="0">
                <a:solidFill>
                  <a:schemeClr val="bg1"/>
                </a:solidFill>
              </a:rPr>
              <a:t>实例层部署图描述各节点和它们之间的连接。如果每个节点都是一台主机，那么这种图可以逻辑的表达主机之间的通信关系（此时不考虑物理的网络架构，不考虑中间的防火墙、交换机、路由器）：</a:t>
            </a:r>
          </a:p>
          <a:p>
            <a:r>
              <a:rPr lang="zh-CN" altLang="en-US" sz="3200" b="1" dirty="0" smtClean="0">
                <a:solidFill>
                  <a:schemeClr val="bg1"/>
                </a:solidFill>
              </a:rPr>
              <a:t/>
            </a:r>
            <a:br>
              <a:rPr lang="zh-CN" altLang="en-US" sz="3200" b="1" dirty="0" smtClean="0">
                <a:solidFill>
                  <a:schemeClr val="bg1"/>
                </a:solidFill>
              </a:rPr>
            </a:br>
            <a:endParaRPr lang="zh-CN" altLang="en-US" sz="3200" b="1" dirty="0">
              <a:solidFill>
                <a:schemeClr val="bg1"/>
              </a:solidFill>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68722" y="1750035"/>
            <a:ext cx="7054554" cy="4669305"/>
          </a:xfrm>
          <a:prstGeom prst="rect">
            <a:avLst/>
          </a:prstGeom>
        </p:spPr>
      </p:pic>
    </p:spTree>
    <p:extLst>
      <p:ext uri="{BB962C8B-B14F-4D97-AF65-F5344CB8AC3E}">
        <p14:creationId xmlns:p14="http://schemas.microsoft.com/office/powerpoint/2010/main" val="421451127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ppt_x"/>
                                          </p:val>
                                        </p:tav>
                                        <p:tav tm="100000">
                                          <p:val>
                                            <p:strVal val="#ppt_x"/>
                                          </p:val>
                                        </p:tav>
                                      </p:tavLst>
                                    </p:anim>
                                    <p:anim calcmode="lin" valueType="num">
                                      <p:cBhvr additive="base">
                                        <p:cTn id="13"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椭圆 12"/>
          <p:cNvSpPr/>
          <p:nvPr/>
        </p:nvSpPr>
        <p:spPr>
          <a:xfrm>
            <a:off x="991600" y="795132"/>
            <a:ext cx="976347" cy="881958"/>
          </a:xfrm>
          <a:prstGeom prst="ellipse">
            <a:avLst/>
          </a:prstGeom>
          <a:solidFill>
            <a:schemeClr val="bg2">
              <a:lumMod val="7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t>a.3</a:t>
            </a:r>
            <a:endParaRPr lang="zh-CN" altLang="en-US" sz="2800" dirty="0"/>
          </a:p>
        </p:txBody>
      </p:sp>
      <p:sp>
        <p:nvSpPr>
          <p:cNvPr id="14" name="标题 1"/>
          <p:cNvSpPr>
            <a:spLocks noGrp="1"/>
          </p:cNvSpPr>
          <p:nvPr>
            <p:ph type="title"/>
          </p:nvPr>
        </p:nvSpPr>
        <p:spPr>
          <a:xfrm>
            <a:off x="2193233" y="573329"/>
            <a:ext cx="5921037" cy="1325563"/>
          </a:xfrm>
        </p:spPr>
        <p:txBody>
          <a:bodyPr>
            <a:normAutofit/>
          </a:bodyPr>
          <a:lstStyle/>
          <a:p>
            <a:r>
              <a:rPr lang="zh-CN" altLang="en-US" dirty="0" smtClean="0">
                <a:solidFill>
                  <a:schemeClr val="bg1"/>
                </a:solidFill>
              </a:rPr>
              <a:t>描述层部署图</a:t>
            </a:r>
            <a:r>
              <a:rPr lang="en-US" altLang="zh-CN" dirty="0" smtClean="0">
                <a:solidFill>
                  <a:schemeClr val="bg1"/>
                </a:solidFill>
              </a:rPr>
              <a:t>[2]</a:t>
            </a:r>
            <a:endParaRPr lang="zh-CN" altLang="en-US" dirty="0">
              <a:solidFill>
                <a:schemeClr val="bg1"/>
              </a:solidFill>
            </a:endParaRPr>
          </a:p>
        </p:txBody>
      </p:sp>
      <p:sp>
        <p:nvSpPr>
          <p:cNvPr id="5" name="文本框 4"/>
          <p:cNvSpPr txBox="1"/>
          <p:nvPr/>
        </p:nvSpPr>
        <p:spPr>
          <a:xfrm>
            <a:off x="2052556" y="2289713"/>
            <a:ext cx="7868659" cy="2062103"/>
          </a:xfrm>
          <a:prstGeom prst="rect">
            <a:avLst/>
          </a:prstGeom>
          <a:noFill/>
        </p:spPr>
        <p:txBody>
          <a:bodyPr wrap="square" rtlCol="0">
            <a:spAutoFit/>
          </a:bodyPr>
          <a:lstStyle/>
          <a:p>
            <a:r>
              <a:rPr lang="en-US" altLang="zh-CN" sz="3200" b="1" dirty="0" smtClean="0">
                <a:solidFill>
                  <a:schemeClr val="bg1"/>
                </a:solidFill>
              </a:rPr>
              <a:t>	</a:t>
            </a:r>
            <a:r>
              <a:rPr lang="zh-CN" altLang="en-US" sz="3200" b="1" dirty="0" smtClean="0">
                <a:solidFill>
                  <a:schemeClr val="bg1"/>
                </a:solidFill>
              </a:rPr>
              <a:t>描述</a:t>
            </a:r>
            <a:r>
              <a:rPr lang="zh-CN" altLang="en-US" sz="3200" b="1" dirty="0">
                <a:solidFill>
                  <a:schemeClr val="bg1"/>
                </a:solidFill>
              </a:rPr>
              <a:t>层部署图表示了系统中的各节点、每个节点包含的构件、对外提供的接口、对外的依赖关系：</a:t>
            </a:r>
            <a:br>
              <a:rPr lang="zh-CN" altLang="en-US" sz="3200" b="1" dirty="0">
                <a:solidFill>
                  <a:schemeClr val="bg1"/>
                </a:solidFill>
              </a:rPr>
            </a:br>
            <a:endParaRPr lang="zh-CN" altLang="en-US" sz="3200" b="1" dirty="0">
              <a:solidFill>
                <a:schemeClr val="bg1"/>
              </a:solidFill>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80872" y="371906"/>
            <a:ext cx="7473281" cy="6242130"/>
          </a:xfrm>
          <a:prstGeom prst="rect">
            <a:avLst/>
          </a:prstGeom>
        </p:spPr>
      </p:pic>
    </p:spTree>
    <p:extLst>
      <p:ext uri="{BB962C8B-B14F-4D97-AF65-F5344CB8AC3E}">
        <p14:creationId xmlns:p14="http://schemas.microsoft.com/office/powerpoint/2010/main" val="352089870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ppt_x"/>
                                          </p:val>
                                        </p:tav>
                                        <p:tav tm="100000">
                                          <p:val>
                                            <p:strVal val="#ppt_x"/>
                                          </p:val>
                                        </p:tav>
                                      </p:tavLst>
                                    </p:anim>
                                    <p:anim calcmode="lin" valueType="num">
                                      <p:cBhvr additive="base">
                                        <p:cTn id="13"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椭圆 12"/>
          <p:cNvSpPr/>
          <p:nvPr/>
        </p:nvSpPr>
        <p:spPr>
          <a:xfrm>
            <a:off x="991600" y="795132"/>
            <a:ext cx="976347" cy="881958"/>
          </a:xfrm>
          <a:prstGeom prst="ellipse">
            <a:avLst/>
          </a:prstGeom>
          <a:solidFill>
            <a:schemeClr val="bg2">
              <a:lumMod val="7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t>a.4</a:t>
            </a:r>
            <a:endParaRPr lang="zh-CN" altLang="en-US" sz="2800" dirty="0"/>
          </a:p>
        </p:txBody>
      </p:sp>
      <p:sp>
        <p:nvSpPr>
          <p:cNvPr id="14" name="标题 1"/>
          <p:cNvSpPr>
            <a:spLocks noGrp="1"/>
          </p:cNvSpPr>
          <p:nvPr>
            <p:ph type="title"/>
          </p:nvPr>
        </p:nvSpPr>
        <p:spPr>
          <a:xfrm>
            <a:off x="2193233" y="573329"/>
            <a:ext cx="7412991" cy="1325563"/>
          </a:xfrm>
        </p:spPr>
        <p:txBody>
          <a:bodyPr>
            <a:normAutofit/>
          </a:bodyPr>
          <a:lstStyle/>
          <a:p>
            <a:r>
              <a:rPr lang="en-US" altLang="zh-CN" dirty="0" smtClean="0">
                <a:solidFill>
                  <a:schemeClr val="bg1"/>
                </a:solidFill>
              </a:rPr>
              <a:t>Deployment</a:t>
            </a:r>
            <a:r>
              <a:rPr lang="zh-CN" altLang="en-US" dirty="0" smtClean="0">
                <a:solidFill>
                  <a:schemeClr val="bg1"/>
                </a:solidFill>
              </a:rPr>
              <a:t>图组件解释</a:t>
            </a:r>
            <a:r>
              <a:rPr lang="en-US" altLang="zh-CN" dirty="0" smtClean="0">
                <a:solidFill>
                  <a:schemeClr val="bg1"/>
                </a:solidFill>
              </a:rPr>
              <a:t>[2]</a:t>
            </a:r>
            <a:endParaRPr lang="zh-CN" altLang="en-US" dirty="0">
              <a:solidFill>
                <a:schemeClr val="bg1"/>
              </a:solidFill>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4003" y="1765482"/>
            <a:ext cx="10583993" cy="4675512"/>
          </a:xfrm>
          <a:prstGeom prst="rect">
            <a:avLst/>
          </a:prstGeom>
        </p:spPr>
      </p:pic>
    </p:spTree>
    <p:extLst>
      <p:ext uri="{BB962C8B-B14F-4D97-AF65-F5344CB8AC3E}">
        <p14:creationId xmlns:p14="http://schemas.microsoft.com/office/powerpoint/2010/main" val="204944015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62357"/>
            <a:ext cx="10515600" cy="1325563"/>
          </a:xfrm>
        </p:spPr>
        <p:txBody>
          <a:bodyPr/>
          <a:lstStyle/>
          <a:p>
            <a:r>
              <a:rPr lang="zh-CN" altLang="en-US" dirty="0" smtClean="0">
                <a:solidFill>
                  <a:schemeClr val="bg1"/>
                </a:solidFill>
              </a:rPr>
              <a:t>目录</a:t>
            </a:r>
            <a:endParaRPr lang="zh-CN" altLang="en-US" dirty="0">
              <a:solidFill>
                <a:schemeClr val="bg1"/>
              </a:solidFill>
            </a:endParaRPr>
          </a:p>
        </p:txBody>
      </p:sp>
      <p:cxnSp>
        <p:nvCxnSpPr>
          <p:cNvPr id="12" name="直接箭头连接符 11"/>
          <p:cNvCxnSpPr/>
          <p:nvPr/>
        </p:nvCxnSpPr>
        <p:spPr>
          <a:xfrm flipH="1">
            <a:off x="724395" y="1291594"/>
            <a:ext cx="1745673" cy="0"/>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grpSp>
        <p:nvGrpSpPr>
          <p:cNvPr id="26" name="组合 25"/>
          <p:cNvGrpSpPr/>
          <p:nvPr/>
        </p:nvGrpSpPr>
        <p:grpSpPr>
          <a:xfrm>
            <a:off x="4216355" y="891041"/>
            <a:ext cx="5639407" cy="7210339"/>
            <a:chOff x="3820939" y="740731"/>
            <a:chExt cx="5639407" cy="7210339"/>
          </a:xfrm>
        </p:grpSpPr>
        <p:sp>
          <p:nvSpPr>
            <p:cNvPr id="4" name="内容占位符 2"/>
            <p:cNvSpPr txBox="1">
              <a:spLocks/>
            </p:cNvSpPr>
            <p:nvPr/>
          </p:nvSpPr>
          <p:spPr>
            <a:xfrm>
              <a:off x="4645891" y="792056"/>
              <a:ext cx="4814455" cy="261706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zh-CN" altLang="en-US" sz="4400" dirty="0" smtClean="0">
                  <a:solidFill>
                    <a:schemeClr val="bg1"/>
                  </a:solidFill>
                </a:rPr>
                <a:t>需求分析阶段</a:t>
              </a:r>
              <a:endParaRPr lang="en-US" altLang="zh-CN" sz="4400" dirty="0" smtClean="0">
                <a:solidFill>
                  <a:schemeClr val="bg1"/>
                </a:solidFill>
              </a:endParaRPr>
            </a:p>
          </p:txBody>
        </p:sp>
        <p:sp>
          <p:nvSpPr>
            <p:cNvPr id="5" name="内容占位符 2"/>
            <p:cNvSpPr txBox="1">
              <a:spLocks/>
            </p:cNvSpPr>
            <p:nvPr/>
          </p:nvSpPr>
          <p:spPr>
            <a:xfrm>
              <a:off x="4645890" y="1687983"/>
              <a:ext cx="4814455" cy="261706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zh-CN" altLang="en-US" sz="4400" dirty="0" smtClean="0">
                  <a:solidFill>
                    <a:schemeClr val="bg1"/>
                  </a:solidFill>
                </a:rPr>
                <a:t>概要设计阶段</a:t>
              </a:r>
              <a:r>
                <a:rPr lang="en-US" altLang="zh-CN" sz="4400" dirty="0" smtClean="0">
                  <a:solidFill>
                    <a:schemeClr val="bg1"/>
                  </a:solidFill>
                </a:rPr>
                <a:t>	</a:t>
              </a:r>
            </a:p>
          </p:txBody>
        </p:sp>
        <p:sp>
          <p:nvSpPr>
            <p:cNvPr id="6" name="内容占位符 2"/>
            <p:cNvSpPr txBox="1">
              <a:spLocks/>
            </p:cNvSpPr>
            <p:nvPr/>
          </p:nvSpPr>
          <p:spPr>
            <a:xfrm>
              <a:off x="4645889" y="2608737"/>
              <a:ext cx="4814455" cy="261706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zh-CN" altLang="en-US" sz="4400" dirty="0" smtClean="0">
                  <a:solidFill>
                    <a:schemeClr val="bg1"/>
                  </a:solidFill>
                </a:rPr>
                <a:t>详细设计阶段</a:t>
              </a:r>
              <a:endParaRPr lang="en-US" altLang="zh-CN" sz="4400" dirty="0" smtClean="0">
                <a:solidFill>
                  <a:schemeClr val="bg1"/>
                </a:solidFill>
              </a:endParaRPr>
            </a:p>
          </p:txBody>
        </p:sp>
        <p:sp>
          <p:nvSpPr>
            <p:cNvPr id="7" name="内容占位符 2"/>
            <p:cNvSpPr txBox="1">
              <a:spLocks/>
            </p:cNvSpPr>
            <p:nvPr/>
          </p:nvSpPr>
          <p:spPr>
            <a:xfrm>
              <a:off x="4645888" y="3542335"/>
              <a:ext cx="4814455" cy="261706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zh-CN" altLang="en-US" sz="4400" dirty="0" smtClean="0">
                  <a:solidFill>
                    <a:schemeClr val="bg1"/>
                  </a:solidFill>
                </a:rPr>
                <a:t>课堂提问</a:t>
              </a:r>
              <a:endParaRPr lang="en-US" altLang="zh-CN" sz="4400" dirty="0" smtClean="0">
                <a:solidFill>
                  <a:schemeClr val="bg1"/>
                </a:solidFill>
              </a:endParaRPr>
            </a:p>
          </p:txBody>
        </p:sp>
        <p:sp>
          <p:nvSpPr>
            <p:cNvPr id="8" name="内容占位符 2"/>
            <p:cNvSpPr txBox="1">
              <a:spLocks/>
            </p:cNvSpPr>
            <p:nvPr/>
          </p:nvSpPr>
          <p:spPr>
            <a:xfrm>
              <a:off x="4645888" y="5334004"/>
              <a:ext cx="4814455" cy="261706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zh-CN" altLang="en-US" sz="4400" dirty="0" smtClean="0">
                  <a:solidFill>
                    <a:schemeClr val="bg1"/>
                  </a:solidFill>
                </a:rPr>
                <a:t>小组绩效</a:t>
              </a:r>
              <a:endParaRPr lang="en-US" altLang="zh-CN" sz="4400" dirty="0" smtClean="0">
                <a:solidFill>
                  <a:schemeClr val="bg1"/>
                </a:solidFill>
              </a:endParaRPr>
            </a:p>
          </p:txBody>
        </p:sp>
        <p:sp>
          <p:nvSpPr>
            <p:cNvPr id="13" name="椭圆 12"/>
            <p:cNvSpPr/>
            <p:nvPr/>
          </p:nvSpPr>
          <p:spPr>
            <a:xfrm>
              <a:off x="3820939" y="740731"/>
              <a:ext cx="824948" cy="745435"/>
            </a:xfrm>
            <a:prstGeom prst="ellipse">
              <a:avLst/>
            </a:prstGeom>
            <a:solidFill>
              <a:schemeClr val="bg2">
                <a:lumMod val="7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5400" dirty="0" smtClean="0"/>
                <a:t>1</a:t>
              </a:r>
              <a:endParaRPr lang="zh-CN" altLang="en-US" sz="5400" dirty="0"/>
            </a:p>
          </p:txBody>
        </p:sp>
        <p:sp>
          <p:nvSpPr>
            <p:cNvPr id="14" name="椭圆 13"/>
            <p:cNvSpPr/>
            <p:nvPr/>
          </p:nvSpPr>
          <p:spPr>
            <a:xfrm>
              <a:off x="3820939" y="1655134"/>
              <a:ext cx="824948" cy="745435"/>
            </a:xfrm>
            <a:prstGeom prst="ellipse">
              <a:avLst/>
            </a:prstGeom>
            <a:solidFill>
              <a:schemeClr val="bg2">
                <a:lumMod val="7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5400" dirty="0"/>
                <a:t>2</a:t>
              </a:r>
              <a:endParaRPr lang="zh-CN" altLang="en-US" sz="5400" dirty="0"/>
            </a:p>
          </p:txBody>
        </p:sp>
        <p:sp>
          <p:nvSpPr>
            <p:cNvPr id="15" name="椭圆 14"/>
            <p:cNvSpPr/>
            <p:nvPr/>
          </p:nvSpPr>
          <p:spPr>
            <a:xfrm>
              <a:off x="3820939" y="2603353"/>
              <a:ext cx="824948" cy="745435"/>
            </a:xfrm>
            <a:prstGeom prst="ellipse">
              <a:avLst/>
            </a:prstGeom>
            <a:solidFill>
              <a:schemeClr val="bg2">
                <a:lumMod val="7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5400" dirty="0"/>
                <a:t>3</a:t>
              </a:r>
              <a:endParaRPr lang="zh-CN" altLang="en-US" sz="5400" dirty="0"/>
            </a:p>
          </p:txBody>
        </p:sp>
        <p:sp>
          <p:nvSpPr>
            <p:cNvPr id="16" name="椭圆 15"/>
            <p:cNvSpPr/>
            <p:nvPr/>
          </p:nvSpPr>
          <p:spPr>
            <a:xfrm>
              <a:off x="3820939" y="3502454"/>
              <a:ext cx="824948" cy="745435"/>
            </a:xfrm>
            <a:prstGeom prst="ellipse">
              <a:avLst/>
            </a:prstGeom>
            <a:solidFill>
              <a:schemeClr val="bg2">
                <a:lumMod val="7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5400" dirty="0" smtClean="0"/>
                <a:t>4</a:t>
              </a:r>
              <a:endParaRPr lang="zh-CN" altLang="en-US" sz="5400" dirty="0"/>
            </a:p>
          </p:txBody>
        </p:sp>
        <p:sp>
          <p:nvSpPr>
            <p:cNvPr id="17" name="椭圆 16"/>
            <p:cNvSpPr/>
            <p:nvPr/>
          </p:nvSpPr>
          <p:spPr>
            <a:xfrm>
              <a:off x="3820939" y="4371180"/>
              <a:ext cx="824948" cy="745435"/>
            </a:xfrm>
            <a:prstGeom prst="ellipse">
              <a:avLst/>
            </a:prstGeom>
            <a:solidFill>
              <a:schemeClr val="bg2">
                <a:lumMod val="7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5400" dirty="0"/>
                <a:t>5</a:t>
              </a:r>
              <a:endParaRPr lang="zh-CN" altLang="en-US" sz="5400" dirty="0"/>
            </a:p>
          </p:txBody>
        </p:sp>
        <p:sp>
          <p:nvSpPr>
            <p:cNvPr id="18" name="椭圆 17"/>
            <p:cNvSpPr/>
            <p:nvPr/>
          </p:nvSpPr>
          <p:spPr>
            <a:xfrm>
              <a:off x="3820939" y="5263474"/>
              <a:ext cx="824948" cy="745435"/>
            </a:xfrm>
            <a:prstGeom prst="ellipse">
              <a:avLst/>
            </a:prstGeom>
            <a:solidFill>
              <a:schemeClr val="bg2">
                <a:lumMod val="7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5400" dirty="0"/>
                <a:t>6</a:t>
              </a:r>
              <a:endParaRPr lang="zh-CN" altLang="en-US" sz="5400" dirty="0"/>
            </a:p>
          </p:txBody>
        </p:sp>
        <p:sp>
          <p:nvSpPr>
            <p:cNvPr id="25" name="内容占位符 2"/>
            <p:cNvSpPr txBox="1">
              <a:spLocks/>
            </p:cNvSpPr>
            <p:nvPr/>
          </p:nvSpPr>
          <p:spPr>
            <a:xfrm>
              <a:off x="4645888" y="4479381"/>
              <a:ext cx="4814455" cy="261706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zh-CN" altLang="en-US" sz="4400" dirty="0" smtClean="0">
                  <a:solidFill>
                    <a:schemeClr val="bg1"/>
                  </a:solidFill>
                </a:rPr>
                <a:t>参考文献</a:t>
              </a:r>
              <a:endParaRPr lang="en-US" altLang="zh-CN" sz="4400" dirty="0" smtClean="0">
                <a:solidFill>
                  <a:schemeClr val="bg1"/>
                </a:solidFill>
              </a:endParaRPr>
            </a:p>
          </p:txBody>
        </p:sp>
      </p:grpSp>
    </p:spTree>
    <p:extLst>
      <p:ext uri="{BB962C8B-B14F-4D97-AF65-F5344CB8AC3E}">
        <p14:creationId xmlns:p14="http://schemas.microsoft.com/office/powerpoint/2010/main" val="391053375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right)">
                                      <p:cBhvr>
                                        <p:cTn id="7" dur="500"/>
                                        <p:tgtEl>
                                          <p:spTgt spid="12"/>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26"/>
                                        </p:tgtEl>
                                        <p:attrNameLst>
                                          <p:attrName>style.visibility</p:attrName>
                                        </p:attrNameLst>
                                      </p:cBhvr>
                                      <p:to>
                                        <p:strVal val="visible"/>
                                      </p:to>
                                    </p:set>
                                    <p:animEffect transition="in" filter="wipe(up)">
                                      <p:cBhvr>
                                        <p:cTn id="11"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椭圆 12"/>
          <p:cNvSpPr/>
          <p:nvPr/>
        </p:nvSpPr>
        <p:spPr>
          <a:xfrm>
            <a:off x="991600" y="795132"/>
            <a:ext cx="976347" cy="881958"/>
          </a:xfrm>
          <a:prstGeom prst="ellipse">
            <a:avLst/>
          </a:prstGeom>
          <a:solidFill>
            <a:schemeClr val="bg2">
              <a:lumMod val="7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t>a.5</a:t>
            </a:r>
            <a:endParaRPr lang="zh-CN" altLang="en-US" sz="2800" dirty="0"/>
          </a:p>
        </p:txBody>
      </p:sp>
      <p:sp>
        <p:nvSpPr>
          <p:cNvPr id="14" name="标题 1"/>
          <p:cNvSpPr>
            <a:spLocks noGrp="1"/>
          </p:cNvSpPr>
          <p:nvPr>
            <p:ph type="title"/>
          </p:nvPr>
        </p:nvSpPr>
        <p:spPr>
          <a:xfrm>
            <a:off x="2193233" y="573329"/>
            <a:ext cx="7412991" cy="1325563"/>
          </a:xfrm>
        </p:spPr>
        <p:txBody>
          <a:bodyPr>
            <a:normAutofit/>
          </a:bodyPr>
          <a:lstStyle/>
          <a:p>
            <a:r>
              <a:rPr lang="en-US" altLang="zh-CN" dirty="0" smtClean="0">
                <a:solidFill>
                  <a:schemeClr val="bg1"/>
                </a:solidFill>
              </a:rPr>
              <a:t>Deployment</a:t>
            </a:r>
            <a:r>
              <a:rPr lang="zh-CN" altLang="en-US" dirty="0" smtClean="0">
                <a:solidFill>
                  <a:schemeClr val="bg1"/>
                </a:solidFill>
              </a:rPr>
              <a:t>图中关系解释</a:t>
            </a:r>
            <a:r>
              <a:rPr lang="en-US" altLang="zh-CN" dirty="0" smtClean="0">
                <a:solidFill>
                  <a:schemeClr val="bg1"/>
                </a:solidFill>
              </a:rPr>
              <a:t>[2]</a:t>
            </a:r>
            <a:endParaRPr lang="zh-CN" altLang="en-US" dirty="0">
              <a:solidFill>
                <a:schemeClr val="bg1"/>
              </a:solidFill>
            </a:endParaRP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0981" y="2009424"/>
            <a:ext cx="10950037" cy="4049732"/>
          </a:xfrm>
          <a:prstGeom prst="rect">
            <a:avLst/>
          </a:prstGeom>
        </p:spPr>
      </p:pic>
    </p:spTree>
    <p:extLst>
      <p:ext uri="{BB962C8B-B14F-4D97-AF65-F5344CB8AC3E}">
        <p14:creationId xmlns:p14="http://schemas.microsoft.com/office/powerpoint/2010/main" val="154026408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椭圆 12"/>
          <p:cNvSpPr/>
          <p:nvPr/>
        </p:nvSpPr>
        <p:spPr>
          <a:xfrm>
            <a:off x="991600" y="795132"/>
            <a:ext cx="976347" cy="881958"/>
          </a:xfrm>
          <a:prstGeom prst="ellipse">
            <a:avLst/>
          </a:prstGeom>
          <a:solidFill>
            <a:schemeClr val="bg2">
              <a:lumMod val="7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t>b</a:t>
            </a:r>
            <a:r>
              <a:rPr lang="en-US" altLang="zh-CN" sz="2800" dirty="0" smtClean="0"/>
              <a:t>.1</a:t>
            </a:r>
            <a:endParaRPr lang="zh-CN" altLang="en-US" sz="2800" dirty="0"/>
          </a:p>
        </p:txBody>
      </p:sp>
      <p:sp>
        <p:nvSpPr>
          <p:cNvPr id="14" name="标题 1"/>
          <p:cNvSpPr>
            <a:spLocks noGrp="1"/>
          </p:cNvSpPr>
          <p:nvPr>
            <p:ph type="title"/>
          </p:nvPr>
        </p:nvSpPr>
        <p:spPr>
          <a:xfrm>
            <a:off x="2193233" y="573329"/>
            <a:ext cx="5921037" cy="1325563"/>
          </a:xfrm>
        </p:spPr>
        <p:txBody>
          <a:bodyPr>
            <a:normAutofit/>
          </a:bodyPr>
          <a:lstStyle/>
          <a:p>
            <a:r>
              <a:rPr lang="en-US" altLang="zh-CN" dirty="0" smtClean="0">
                <a:solidFill>
                  <a:schemeClr val="bg1"/>
                </a:solidFill>
              </a:rPr>
              <a:t>Component</a:t>
            </a:r>
            <a:r>
              <a:rPr lang="zh-CN" altLang="en-US" dirty="0" smtClean="0">
                <a:solidFill>
                  <a:schemeClr val="bg1"/>
                </a:solidFill>
              </a:rPr>
              <a:t>图</a:t>
            </a:r>
            <a:r>
              <a:rPr lang="en-US" altLang="zh-CN" dirty="0" smtClean="0">
                <a:solidFill>
                  <a:schemeClr val="bg1"/>
                </a:solidFill>
              </a:rPr>
              <a:t>[2]</a:t>
            </a:r>
            <a:endParaRPr lang="zh-CN" altLang="en-US" dirty="0">
              <a:solidFill>
                <a:schemeClr val="bg1"/>
              </a:solidFill>
            </a:endParaRPr>
          </a:p>
        </p:txBody>
      </p:sp>
      <p:sp>
        <p:nvSpPr>
          <p:cNvPr id="5" name="文本框 4"/>
          <p:cNvSpPr txBox="1"/>
          <p:nvPr/>
        </p:nvSpPr>
        <p:spPr>
          <a:xfrm>
            <a:off x="2544925" y="2339954"/>
            <a:ext cx="7868659" cy="3046988"/>
          </a:xfrm>
          <a:prstGeom prst="rect">
            <a:avLst/>
          </a:prstGeom>
          <a:noFill/>
        </p:spPr>
        <p:txBody>
          <a:bodyPr wrap="square" rtlCol="0">
            <a:spAutoFit/>
          </a:bodyPr>
          <a:lstStyle/>
          <a:p>
            <a:r>
              <a:rPr lang="en-US" altLang="zh-CN" sz="3200" b="1" dirty="0" smtClean="0">
                <a:solidFill>
                  <a:schemeClr val="bg1"/>
                </a:solidFill>
              </a:rPr>
              <a:t>	1.</a:t>
            </a:r>
            <a:r>
              <a:rPr lang="zh-CN" altLang="en-US" sz="3200" b="1" dirty="0" smtClean="0">
                <a:solidFill>
                  <a:schemeClr val="bg1"/>
                </a:solidFill>
              </a:rPr>
              <a:t>构件</a:t>
            </a:r>
            <a:r>
              <a:rPr lang="zh-CN" altLang="en-US" sz="3200" b="1" dirty="0">
                <a:solidFill>
                  <a:schemeClr val="bg1"/>
                </a:solidFill>
              </a:rPr>
              <a:t>图用于静态建模，是表示构件类型的组织以及各种构件之间依赖关系的图。</a:t>
            </a:r>
          </a:p>
          <a:p>
            <a:r>
              <a:rPr lang="en-US" altLang="zh-CN" sz="3200" b="1" dirty="0" smtClean="0">
                <a:solidFill>
                  <a:schemeClr val="bg1"/>
                </a:solidFill>
              </a:rPr>
              <a:t>	2.</a:t>
            </a:r>
            <a:r>
              <a:rPr lang="zh-CN" altLang="en-US" sz="3200" b="1" dirty="0" smtClean="0">
                <a:solidFill>
                  <a:schemeClr val="bg1"/>
                </a:solidFill>
              </a:rPr>
              <a:t>构件</a:t>
            </a:r>
            <a:r>
              <a:rPr lang="zh-CN" altLang="en-US" sz="3200" b="1" dirty="0">
                <a:solidFill>
                  <a:schemeClr val="bg1"/>
                </a:solidFill>
              </a:rPr>
              <a:t>图通过对构件间依赖关系的描述来估计对系统构件的修改给系统可能带来的影响。</a:t>
            </a:r>
          </a:p>
        </p:txBody>
      </p:sp>
    </p:spTree>
    <p:extLst>
      <p:ext uri="{BB962C8B-B14F-4D97-AF65-F5344CB8AC3E}">
        <p14:creationId xmlns:p14="http://schemas.microsoft.com/office/powerpoint/2010/main" val="230583810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椭圆 12"/>
          <p:cNvSpPr/>
          <p:nvPr/>
        </p:nvSpPr>
        <p:spPr>
          <a:xfrm>
            <a:off x="991600" y="795132"/>
            <a:ext cx="976347" cy="881958"/>
          </a:xfrm>
          <a:prstGeom prst="ellipse">
            <a:avLst/>
          </a:prstGeom>
          <a:solidFill>
            <a:schemeClr val="bg2">
              <a:lumMod val="7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t>b.2</a:t>
            </a:r>
            <a:endParaRPr lang="zh-CN" altLang="en-US" sz="2800" dirty="0"/>
          </a:p>
        </p:txBody>
      </p:sp>
      <p:sp>
        <p:nvSpPr>
          <p:cNvPr id="14" name="标题 1"/>
          <p:cNvSpPr>
            <a:spLocks noGrp="1"/>
          </p:cNvSpPr>
          <p:nvPr>
            <p:ph type="title"/>
          </p:nvPr>
        </p:nvSpPr>
        <p:spPr>
          <a:xfrm>
            <a:off x="2193233" y="573329"/>
            <a:ext cx="6779945" cy="1325563"/>
          </a:xfrm>
        </p:spPr>
        <p:txBody>
          <a:bodyPr>
            <a:normAutofit/>
          </a:bodyPr>
          <a:lstStyle/>
          <a:p>
            <a:r>
              <a:rPr lang="en-US" altLang="zh-CN" dirty="0" smtClean="0">
                <a:solidFill>
                  <a:schemeClr val="bg1"/>
                </a:solidFill>
              </a:rPr>
              <a:t>Component</a:t>
            </a:r>
            <a:r>
              <a:rPr lang="zh-CN" altLang="en-US" dirty="0" smtClean="0">
                <a:solidFill>
                  <a:schemeClr val="bg1"/>
                </a:solidFill>
              </a:rPr>
              <a:t>图组件含义</a:t>
            </a:r>
            <a:r>
              <a:rPr lang="en-US" altLang="zh-CN" dirty="0" smtClean="0">
                <a:solidFill>
                  <a:schemeClr val="bg1"/>
                </a:solidFill>
              </a:rPr>
              <a:t>[2]</a:t>
            </a:r>
            <a:endParaRPr lang="zh-CN" altLang="en-US" dirty="0">
              <a:solidFill>
                <a:schemeClr val="bg1"/>
              </a:solidFill>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8733" y="2248577"/>
            <a:ext cx="11250342" cy="4209373"/>
          </a:xfrm>
          <a:prstGeom prst="rect">
            <a:avLst/>
          </a:prstGeom>
        </p:spPr>
      </p:pic>
    </p:spTree>
    <p:extLst>
      <p:ext uri="{BB962C8B-B14F-4D97-AF65-F5344CB8AC3E}">
        <p14:creationId xmlns:p14="http://schemas.microsoft.com/office/powerpoint/2010/main" val="298168933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椭圆 12"/>
          <p:cNvSpPr/>
          <p:nvPr/>
        </p:nvSpPr>
        <p:spPr>
          <a:xfrm>
            <a:off x="991600" y="795132"/>
            <a:ext cx="976347" cy="881958"/>
          </a:xfrm>
          <a:prstGeom prst="ellipse">
            <a:avLst/>
          </a:prstGeom>
          <a:solidFill>
            <a:schemeClr val="bg2">
              <a:lumMod val="7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t>b.3</a:t>
            </a:r>
            <a:endParaRPr lang="zh-CN" altLang="en-US" sz="2800" dirty="0"/>
          </a:p>
        </p:txBody>
      </p:sp>
      <p:sp>
        <p:nvSpPr>
          <p:cNvPr id="14" name="标题 1"/>
          <p:cNvSpPr>
            <a:spLocks noGrp="1"/>
          </p:cNvSpPr>
          <p:nvPr>
            <p:ph type="title"/>
          </p:nvPr>
        </p:nvSpPr>
        <p:spPr>
          <a:xfrm>
            <a:off x="2193233" y="573329"/>
            <a:ext cx="6779945" cy="1325563"/>
          </a:xfrm>
        </p:spPr>
        <p:txBody>
          <a:bodyPr>
            <a:normAutofit/>
          </a:bodyPr>
          <a:lstStyle/>
          <a:p>
            <a:r>
              <a:rPr lang="zh-CN" altLang="en-US" dirty="0" smtClean="0">
                <a:solidFill>
                  <a:schemeClr val="bg1"/>
                </a:solidFill>
              </a:rPr>
              <a:t>部署图和构件图关系</a:t>
            </a:r>
            <a:r>
              <a:rPr lang="en-US" altLang="zh-CN" dirty="0" smtClean="0">
                <a:solidFill>
                  <a:schemeClr val="bg1"/>
                </a:solidFill>
              </a:rPr>
              <a:t>[2]</a:t>
            </a:r>
            <a:endParaRPr lang="zh-CN" altLang="en-US" dirty="0">
              <a:solidFill>
                <a:schemeClr val="bg1"/>
              </a:solidFill>
            </a:endParaRPr>
          </a:p>
        </p:txBody>
      </p:sp>
      <p:sp>
        <p:nvSpPr>
          <p:cNvPr id="5" name="文本框 4"/>
          <p:cNvSpPr txBox="1"/>
          <p:nvPr/>
        </p:nvSpPr>
        <p:spPr>
          <a:xfrm>
            <a:off x="2544925" y="2339954"/>
            <a:ext cx="7868659" cy="3046988"/>
          </a:xfrm>
          <a:prstGeom prst="rect">
            <a:avLst/>
          </a:prstGeom>
          <a:noFill/>
        </p:spPr>
        <p:txBody>
          <a:bodyPr wrap="square" rtlCol="0">
            <a:spAutoFit/>
          </a:bodyPr>
          <a:lstStyle/>
          <a:p>
            <a:pPr fontAlgn="base"/>
            <a:r>
              <a:rPr lang="en-US" altLang="zh-CN" sz="3200" b="1" dirty="0" smtClean="0">
                <a:solidFill>
                  <a:schemeClr val="bg1"/>
                </a:solidFill>
              </a:rPr>
              <a:t>	1.</a:t>
            </a:r>
            <a:r>
              <a:rPr lang="zh-CN" altLang="en-US" sz="3200" b="1" dirty="0" smtClean="0">
                <a:solidFill>
                  <a:schemeClr val="bg1"/>
                </a:solidFill>
              </a:rPr>
              <a:t>部署</a:t>
            </a:r>
            <a:r>
              <a:rPr lang="zh-CN" altLang="en-US" sz="3200" b="1" dirty="0">
                <a:solidFill>
                  <a:schemeClr val="bg1"/>
                </a:solidFill>
              </a:rPr>
              <a:t>图表现构件实例；</a:t>
            </a:r>
          </a:p>
          <a:p>
            <a:pPr fontAlgn="base"/>
            <a:r>
              <a:rPr lang="en-US" altLang="zh-CN" sz="3200" b="1" dirty="0" smtClean="0">
                <a:solidFill>
                  <a:schemeClr val="bg1"/>
                </a:solidFill>
              </a:rPr>
              <a:t>	</a:t>
            </a:r>
            <a:r>
              <a:rPr lang="zh-CN" altLang="en-US" sz="3200" b="1" dirty="0" smtClean="0">
                <a:solidFill>
                  <a:schemeClr val="bg1"/>
                </a:solidFill>
              </a:rPr>
              <a:t>构件</a:t>
            </a:r>
            <a:r>
              <a:rPr lang="zh-CN" altLang="en-US" sz="3200" b="1" dirty="0">
                <a:solidFill>
                  <a:schemeClr val="bg1"/>
                </a:solidFill>
              </a:rPr>
              <a:t>图表现构件类型的定义。</a:t>
            </a:r>
          </a:p>
          <a:p>
            <a:pPr fontAlgn="base"/>
            <a:r>
              <a:rPr lang="en-US" altLang="zh-CN" sz="3200" b="1" dirty="0" smtClean="0">
                <a:solidFill>
                  <a:schemeClr val="bg1"/>
                </a:solidFill>
              </a:rPr>
              <a:t>	2.</a:t>
            </a:r>
            <a:r>
              <a:rPr lang="zh-CN" altLang="en-US" sz="3200" b="1" dirty="0" smtClean="0">
                <a:solidFill>
                  <a:schemeClr val="bg1"/>
                </a:solidFill>
              </a:rPr>
              <a:t>部署</a:t>
            </a:r>
            <a:r>
              <a:rPr lang="zh-CN" altLang="en-US" sz="3200" b="1" dirty="0">
                <a:solidFill>
                  <a:schemeClr val="bg1"/>
                </a:solidFill>
              </a:rPr>
              <a:t>图偏向于描述构件在节点中运行时的状态，描述了构件运行的环境；</a:t>
            </a:r>
          </a:p>
          <a:p>
            <a:pPr fontAlgn="base"/>
            <a:r>
              <a:rPr lang="en-US" altLang="zh-CN" sz="3200" b="1" dirty="0" smtClean="0">
                <a:solidFill>
                  <a:schemeClr val="bg1"/>
                </a:solidFill>
              </a:rPr>
              <a:t>	</a:t>
            </a:r>
            <a:r>
              <a:rPr lang="zh-CN" altLang="en-US" sz="3200" b="1" dirty="0" smtClean="0">
                <a:solidFill>
                  <a:schemeClr val="bg1"/>
                </a:solidFill>
              </a:rPr>
              <a:t>构件</a:t>
            </a:r>
            <a:r>
              <a:rPr lang="zh-CN" altLang="en-US" sz="3200" b="1" dirty="0">
                <a:solidFill>
                  <a:schemeClr val="bg1"/>
                </a:solidFill>
              </a:rPr>
              <a:t>图偏向于描述构件之间相互依赖支持的基本关系。</a:t>
            </a:r>
          </a:p>
        </p:txBody>
      </p:sp>
    </p:spTree>
    <p:extLst>
      <p:ext uri="{BB962C8B-B14F-4D97-AF65-F5344CB8AC3E}">
        <p14:creationId xmlns:p14="http://schemas.microsoft.com/office/powerpoint/2010/main" val="115917978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椭圆 12"/>
          <p:cNvSpPr/>
          <p:nvPr/>
        </p:nvSpPr>
        <p:spPr>
          <a:xfrm>
            <a:off x="991600" y="795132"/>
            <a:ext cx="976347" cy="881958"/>
          </a:xfrm>
          <a:prstGeom prst="ellipse">
            <a:avLst/>
          </a:prstGeom>
          <a:solidFill>
            <a:schemeClr val="bg2">
              <a:lumMod val="7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t>c.1</a:t>
            </a:r>
            <a:endParaRPr lang="zh-CN" altLang="en-US" sz="2800" dirty="0"/>
          </a:p>
        </p:txBody>
      </p:sp>
      <p:sp>
        <p:nvSpPr>
          <p:cNvPr id="14" name="标题 1"/>
          <p:cNvSpPr>
            <a:spLocks noGrp="1"/>
          </p:cNvSpPr>
          <p:nvPr>
            <p:ph type="title"/>
          </p:nvPr>
        </p:nvSpPr>
        <p:spPr>
          <a:xfrm>
            <a:off x="2193233" y="573329"/>
            <a:ext cx="6779945" cy="1325563"/>
          </a:xfrm>
        </p:spPr>
        <p:txBody>
          <a:bodyPr>
            <a:normAutofit/>
          </a:bodyPr>
          <a:lstStyle/>
          <a:p>
            <a:r>
              <a:rPr lang="en-US" altLang="zh-CN" dirty="0" smtClean="0">
                <a:solidFill>
                  <a:schemeClr val="bg1"/>
                </a:solidFill>
              </a:rPr>
              <a:t>State Machine</a:t>
            </a:r>
            <a:r>
              <a:rPr lang="zh-CN" altLang="en-US" dirty="0" smtClean="0">
                <a:solidFill>
                  <a:schemeClr val="bg1"/>
                </a:solidFill>
              </a:rPr>
              <a:t>图</a:t>
            </a:r>
            <a:r>
              <a:rPr lang="en-US" altLang="zh-CN" dirty="0" smtClean="0">
                <a:solidFill>
                  <a:schemeClr val="bg1"/>
                </a:solidFill>
              </a:rPr>
              <a:t>[2]</a:t>
            </a:r>
            <a:endParaRPr lang="zh-CN" altLang="en-US" dirty="0">
              <a:solidFill>
                <a:schemeClr val="bg1"/>
              </a:solidFill>
            </a:endParaRPr>
          </a:p>
        </p:txBody>
      </p:sp>
      <p:sp>
        <p:nvSpPr>
          <p:cNvPr id="5" name="文本框 4"/>
          <p:cNvSpPr txBox="1"/>
          <p:nvPr/>
        </p:nvSpPr>
        <p:spPr>
          <a:xfrm>
            <a:off x="2468725" y="2578079"/>
            <a:ext cx="7868659" cy="2062103"/>
          </a:xfrm>
          <a:prstGeom prst="rect">
            <a:avLst/>
          </a:prstGeom>
          <a:noFill/>
        </p:spPr>
        <p:txBody>
          <a:bodyPr wrap="square" rtlCol="0">
            <a:spAutoFit/>
          </a:bodyPr>
          <a:lstStyle/>
          <a:p>
            <a:pPr fontAlgn="base"/>
            <a:r>
              <a:rPr lang="en-US" altLang="zh-CN" sz="3200" b="1" dirty="0" smtClean="0">
                <a:solidFill>
                  <a:schemeClr val="bg1"/>
                </a:solidFill>
              </a:rPr>
              <a:t>	</a:t>
            </a:r>
            <a:r>
              <a:rPr lang="zh-CN" altLang="en-US" sz="3200" b="1" dirty="0" smtClean="0">
                <a:solidFill>
                  <a:schemeClr val="bg1"/>
                </a:solidFill>
              </a:rPr>
              <a:t>状态图</a:t>
            </a:r>
            <a:r>
              <a:rPr lang="zh-CN" altLang="en-US" sz="3200" b="1" dirty="0">
                <a:solidFill>
                  <a:schemeClr val="bg1"/>
                </a:solidFill>
              </a:rPr>
              <a:t>：说明对象在它的生命期中响应事件所经历的状态序列，以及它们对那些事件的响应。状态图用于揭示</a:t>
            </a:r>
            <a:r>
              <a:rPr lang="en-US" altLang="zh-CN" sz="3200" b="1" dirty="0">
                <a:solidFill>
                  <a:schemeClr val="bg1"/>
                </a:solidFill>
              </a:rPr>
              <a:t>Actor</a:t>
            </a:r>
            <a:r>
              <a:rPr lang="zh-CN" altLang="en-US" sz="3200" b="1" dirty="0">
                <a:solidFill>
                  <a:schemeClr val="bg1"/>
                </a:solidFill>
              </a:rPr>
              <a:t>、类、子系统和组件的复杂特性</a:t>
            </a:r>
          </a:p>
        </p:txBody>
      </p:sp>
    </p:spTree>
    <p:extLst>
      <p:ext uri="{BB962C8B-B14F-4D97-AF65-F5344CB8AC3E}">
        <p14:creationId xmlns:p14="http://schemas.microsoft.com/office/powerpoint/2010/main" val="255386713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椭圆 12"/>
          <p:cNvSpPr/>
          <p:nvPr/>
        </p:nvSpPr>
        <p:spPr>
          <a:xfrm>
            <a:off x="991600" y="795132"/>
            <a:ext cx="976347" cy="881958"/>
          </a:xfrm>
          <a:prstGeom prst="ellipse">
            <a:avLst/>
          </a:prstGeom>
          <a:solidFill>
            <a:schemeClr val="bg2">
              <a:lumMod val="7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t>c.2</a:t>
            </a:r>
            <a:endParaRPr lang="zh-CN" altLang="en-US" sz="2800" dirty="0"/>
          </a:p>
        </p:txBody>
      </p:sp>
      <p:sp>
        <p:nvSpPr>
          <p:cNvPr id="14" name="标题 1"/>
          <p:cNvSpPr>
            <a:spLocks noGrp="1"/>
          </p:cNvSpPr>
          <p:nvPr>
            <p:ph type="title"/>
          </p:nvPr>
        </p:nvSpPr>
        <p:spPr>
          <a:xfrm>
            <a:off x="2193233" y="573329"/>
            <a:ext cx="6779945" cy="1325563"/>
          </a:xfrm>
        </p:spPr>
        <p:txBody>
          <a:bodyPr>
            <a:normAutofit/>
          </a:bodyPr>
          <a:lstStyle/>
          <a:p>
            <a:r>
              <a:rPr lang="en-US" altLang="zh-CN" dirty="0" smtClean="0">
                <a:solidFill>
                  <a:schemeClr val="bg1"/>
                </a:solidFill>
              </a:rPr>
              <a:t>State Machine</a:t>
            </a:r>
            <a:r>
              <a:rPr lang="zh-CN" altLang="en-US" dirty="0" smtClean="0">
                <a:solidFill>
                  <a:schemeClr val="bg1"/>
                </a:solidFill>
              </a:rPr>
              <a:t>图组件含义</a:t>
            </a:r>
            <a:r>
              <a:rPr lang="en-US" altLang="zh-CN" dirty="0" smtClean="0">
                <a:solidFill>
                  <a:schemeClr val="bg1"/>
                </a:solidFill>
              </a:rPr>
              <a:t>[2]</a:t>
            </a:r>
            <a:endParaRPr lang="zh-CN" altLang="en-US" dirty="0">
              <a:solidFill>
                <a:schemeClr val="bg1"/>
              </a:solidFill>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2303" y="2257279"/>
            <a:ext cx="11673472" cy="3676795"/>
          </a:xfrm>
          <a:prstGeom prst="rect">
            <a:avLst/>
          </a:prstGeom>
        </p:spPr>
      </p:pic>
    </p:spTree>
    <p:extLst>
      <p:ext uri="{BB962C8B-B14F-4D97-AF65-F5344CB8AC3E}">
        <p14:creationId xmlns:p14="http://schemas.microsoft.com/office/powerpoint/2010/main" val="207541347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椭圆 12"/>
          <p:cNvSpPr/>
          <p:nvPr/>
        </p:nvSpPr>
        <p:spPr>
          <a:xfrm>
            <a:off x="991600" y="795132"/>
            <a:ext cx="976347" cy="881958"/>
          </a:xfrm>
          <a:prstGeom prst="ellipse">
            <a:avLst/>
          </a:prstGeom>
          <a:solidFill>
            <a:schemeClr val="bg2">
              <a:lumMod val="7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t>c.2</a:t>
            </a:r>
            <a:endParaRPr lang="zh-CN" altLang="en-US" sz="2800" dirty="0"/>
          </a:p>
        </p:txBody>
      </p:sp>
      <p:sp>
        <p:nvSpPr>
          <p:cNvPr id="14" name="标题 1"/>
          <p:cNvSpPr>
            <a:spLocks noGrp="1"/>
          </p:cNvSpPr>
          <p:nvPr>
            <p:ph type="title"/>
          </p:nvPr>
        </p:nvSpPr>
        <p:spPr>
          <a:xfrm>
            <a:off x="2193233" y="573329"/>
            <a:ext cx="6779945" cy="1325563"/>
          </a:xfrm>
        </p:spPr>
        <p:txBody>
          <a:bodyPr>
            <a:normAutofit/>
          </a:bodyPr>
          <a:lstStyle/>
          <a:p>
            <a:r>
              <a:rPr lang="en-US" altLang="zh-CN" dirty="0" smtClean="0">
                <a:solidFill>
                  <a:schemeClr val="bg1"/>
                </a:solidFill>
              </a:rPr>
              <a:t>State Machine</a:t>
            </a:r>
            <a:r>
              <a:rPr lang="zh-CN" altLang="en-US" dirty="0" smtClean="0">
                <a:solidFill>
                  <a:schemeClr val="bg1"/>
                </a:solidFill>
              </a:rPr>
              <a:t>图组件含义</a:t>
            </a:r>
            <a:r>
              <a:rPr lang="en-US" altLang="zh-CN" dirty="0" smtClean="0">
                <a:solidFill>
                  <a:schemeClr val="bg1"/>
                </a:solidFill>
              </a:rPr>
              <a:t>[2]</a:t>
            </a:r>
            <a:endParaRPr lang="zh-CN" altLang="en-US" dirty="0">
              <a:solidFill>
                <a:schemeClr val="bg1"/>
              </a:solidFill>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2303" y="2257279"/>
            <a:ext cx="11673472" cy="3676795"/>
          </a:xfrm>
          <a:prstGeom prst="rect">
            <a:avLst/>
          </a:prstGeom>
        </p:spPr>
      </p:pic>
    </p:spTree>
    <p:extLst>
      <p:ext uri="{BB962C8B-B14F-4D97-AF65-F5344CB8AC3E}">
        <p14:creationId xmlns:p14="http://schemas.microsoft.com/office/powerpoint/2010/main" val="215567824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椭圆 12"/>
          <p:cNvSpPr/>
          <p:nvPr/>
        </p:nvSpPr>
        <p:spPr>
          <a:xfrm>
            <a:off x="1621410" y="1931453"/>
            <a:ext cx="1265831" cy="1035498"/>
          </a:xfrm>
          <a:prstGeom prst="ellipse">
            <a:avLst/>
          </a:prstGeom>
          <a:solidFill>
            <a:schemeClr val="bg2">
              <a:lumMod val="7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dirty="0"/>
              <a:t>3</a:t>
            </a:r>
            <a:endParaRPr lang="zh-CN" altLang="en-US" sz="6000" dirty="0"/>
          </a:p>
        </p:txBody>
      </p:sp>
      <p:sp>
        <p:nvSpPr>
          <p:cNvPr id="14" name="标题 1"/>
          <p:cNvSpPr>
            <a:spLocks noGrp="1"/>
          </p:cNvSpPr>
          <p:nvPr>
            <p:ph type="title"/>
          </p:nvPr>
        </p:nvSpPr>
        <p:spPr>
          <a:xfrm>
            <a:off x="2859488" y="1786420"/>
            <a:ext cx="8843154" cy="1325563"/>
          </a:xfrm>
        </p:spPr>
        <p:txBody>
          <a:bodyPr>
            <a:normAutofit fontScale="90000"/>
          </a:bodyPr>
          <a:lstStyle/>
          <a:p>
            <a:r>
              <a:rPr lang="en-US" altLang="zh-CN" sz="6600" dirty="0" smtClean="0">
                <a:solidFill>
                  <a:schemeClr val="bg1"/>
                </a:solidFill>
              </a:rPr>
              <a:t>UML</a:t>
            </a:r>
            <a:r>
              <a:rPr lang="zh-CN" altLang="en-US" sz="6600" dirty="0" smtClean="0">
                <a:solidFill>
                  <a:schemeClr val="bg1"/>
                </a:solidFill>
              </a:rPr>
              <a:t>使用情况及工具使用</a:t>
            </a:r>
            <a:endParaRPr lang="zh-CN" altLang="en-US" sz="6600" dirty="0">
              <a:solidFill>
                <a:schemeClr val="bg1"/>
              </a:solidFill>
            </a:endParaRPr>
          </a:p>
        </p:txBody>
      </p:sp>
      <p:sp>
        <p:nvSpPr>
          <p:cNvPr id="15" name="Freeform 5"/>
          <p:cNvSpPr>
            <a:spLocks noChangeArrowheads="1"/>
          </p:cNvSpPr>
          <p:nvPr/>
        </p:nvSpPr>
        <p:spPr bwMode="auto">
          <a:xfrm>
            <a:off x="7967663" y="4724400"/>
            <a:ext cx="4032250" cy="1844675"/>
          </a:xfrm>
          <a:custGeom>
            <a:avLst/>
            <a:gdLst>
              <a:gd name="T0" fmla="*/ 2147483646 w 196"/>
              <a:gd name="T1" fmla="*/ 2147483646 h 110"/>
              <a:gd name="T2" fmla="*/ 2147483646 w 196"/>
              <a:gd name="T3" fmla="*/ 2147483646 h 110"/>
              <a:gd name="T4" fmla="*/ 2147483646 w 196"/>
              <a:gd name="T5" fmla="*/ 0 h 110"/>
              <a:gd name="T6" fmla="*/ 2147483646 w 196"/>
              <a:gd name="T7" fmla="*/ 2147483646 h 110"/>
              <a:gd name="T8" fmla="*/ 2147483646 w 196"/>
              <a:gd name="T9" fmla="*/ 2147483646 h 110"/>
              <a:gd name="T10" fmla="*/ 2147483646 w 196"/>
              <a:gd name="T11" fmla="*/ 2147483646 h 110"/>
              <a:gd name="T12" fmla="*/ 2147483646 w 196"/>
              <a:gd name="T13" fmla="*/ 2147483646 h 110"/>
              <a:gd name="T14" fmla="*/ 2147483646 w 196"/>
              <a:gd name="T15" fmla="*/ 2147483646 h 110"/>
              <a:gd name="T16" fmla="*/ 2147483646 w 196"/>
              <a:gd name="T17" fmla="*/ 2147483646 h 110"/>
              <a:gd name="T18" fmla="*/ 2147483646 w 196"/>
              <a:gd name="T19" fmla="*/ 2147483646 h 110"/>
              <a:gd name="T20" fmla="*/ 2147483646 w 196"/>
              <a:gd name="T21" fmla="*/ 2147483646 h 110"/>
              <a:gd name="T22" fmla="*/ 2147483646 w 196"/>
              <a:gd name="T23" fmla="*/ 2147483646 h 110"/>
              <a:gd name="T24" fmla="*/ 2147483646 w 196"/>
              <a:gd name="T25" fmla="*/ 2147483646 h 110"/>
              <a:gd name="T26" fmla="*/ 2147483646 w 196"/>
              <a:gd name="T27" fmla="*/ 2147483646 h 110"/>
              <a:gd name="T28" fmla="*/ 2147483646 w 196"/>
              <a:gd name="T29" fmla="*/ 2147483646 h 110"/>
              <a:gd name="T30" fmla="*/ 2147483646 w 196"/>
              <a:gd name="T31" fmla="*/ 2147483646 h 110"/>
              <a:gd name="T32" fmla="*/ 2147483646 w 196"/>
              <a:gd name="T33" fmla="*/ 2147483646 h 110"/>
              <a:gd name="T34" fmla="*/ 2147483646 w 196"/>
              <a:gd name="T35" fmla="*/ 2147483646 h 110"/>
              <a:gd name="T36" fmla="*/ 2147483646 w 196"/>
              <a:gd name="T37" fmla="*/ 2147483646 h 110"/>
              <a:gd name="T38" fmla="*/ 2147483646 w 196"/>
              <a:gd name="T39" fmla="*/ 2147483646 h 110"/>
              <a:gd name="T40" fmla="*/ 2147483646 w 196"/>
              <a:gd name="T41" fmla="*/ 2147483646 h 110"/>
              <a:gd name="T42" fmla="*/ 2147483646 w 196"/>
              <a:gd name="T43" fmla="*/ 2147483646 h 110"/>
              <a:gd name="T44" fmla="*/ 2147483646 w 196"/>
              <a:gd name="T45" fmla="*/ 2147483646 h 110"/>
              <a:gd name="T46" fmla="*/ 2147483646 w 196"/>
              <a:gd name="T47" fmla="*/ 2147483646 h 110"/>
              <a:gd name="T48" fmla="*/ 2147483646 w 196"/>
              <a:gd name="T49" fmla="*/ 2147483646 h 110"/>
              <a:gd name="T50" fmla="*/ 2147483646 w 196"/>
              <a:gd name="T51" fmla="*/ 2147483646 h 110"/>
              <a:gd name="T52" fmla="*/ 2147483646 w 196"/>
              <a:gd name="T53" fmla="*/ 2147483646 h 110"/>
              <a:gd name="T54" fmla="*/ 0 w 196"/>
              <a:gd name="T55" fmla="*/ 2147483646 h 110"/>
              <a:gd name="T56" fmla="*/ 2147483646 w 196"/>
              <a:gd name="T57" fmla="*/ 2147483646 h 110"/>
              <a:gd name="T58" fmla="*/ 2147483646 w 196"/>
              <a:gd name="T59" fmla="*/ 2147483646 h 110"/>
              <a:gd name="T60" fmla="*/ 2147483646 w 196"/>
              <a:gd name="T61" fmla="*/ 2147483646 h 110"/>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196" h="110">
                <a:moveTo>
                  <a:pt x="47" y="30"/>
                </a:moveTo>
                <a:cubicBezTo>
                  <a:pt x="51" y="30"/>
                  <a:pt x="55" y="31"/>
                  <a:pt x="58" y="32"/>
                </a:cubicBezTo>
                <a:cubicBezTo>
                  <a:pt x="63" y="14"/>
                  <a:pt x="79" y="0"/>
                  <a:pt x="98" y="0"/>
                </a:cubicBezTo>
                <a:cubicBezTo>
                  <a:pt x="118" y="0"/>
                  <a:pt x="134" y="14"/>
                  <a:pt x="138" y="32"/>
                </a:cubicBezTo>
                <a:cubicBezTo>
                  <a:pt x="142" y="31"/>
                  <a:pt x="146" y="30"/>
                  <a:pt x="150" y="30"/>
                </a:cubicBezTo>
                <a:cubicBezTo>
                  <a:pt x="169" y="30"/>
                  <a:pt x="184" y="46"/>
                  <a:pt x="184" y="65"/>
                </a:cubicBezTo>
                <a:cubicBezTo>
                  <a:pt x="184" y="66"/>
                  <a:pt x="184" y="68"/>
                  <a:pt x="184" y="70"/>
                </a:cubicBezTo>
                <a:cubicBezTo>
                  <a:pt x="191" y="73"/>
                  <a:pt x="196" y="81"/>
                  <a:pt x="196" y="89"/>
                </a:cubicBezTo>
                <a:cubicBezTo>
                  <a:pt x="196" y="101"/>
                  <a:pt x="187" y="110"/>
                  <a:pt x="175" y="110"/>
                </a:cubicBezTo>
                <a:cubicBezTo>
                  <a:pt x="108" y="110"/>
                  <a:pt x="108" y="110"/>
                  <a:pt x="108" y="110"/>
                </a:cubicBezTo>
                <a:cubicBezTo>
                  <a:pt x="108" y="62"/>
                  <a:pt x="108" y="62"/>
                  <a:pt x="108" y="62"/>
                </a:cubicBezTo>
                <a:cubicBezTo>
                  <a:pt x="121" y="75"/>
                  <a:pt x="121" y="75"/>
                  <a:pt x="121" y="75"/>
                </a:cubicBezTo>
                <a:cubicBezTo>
                  <a:pt x="125" y="78"/>
                  <a:pt x="131" y="78"/>
                  <a:pt x="135" y="75"/>
                </a:cubicBezTo>
                <a:cubicBezTo>
                  <a:pt x="135" y="75"/>
                  <a:pt x="135" y="75"/>
                  <a:pt x="135" y="75"/>
                </a:cubicBezTo>
                <a:cubicBezTo>
                  <a:pt x="138" y="71"/>
                  <a:pt x="138" y="65"/>
                  <a:pt x="135" y="61"/>
                </a:cubicBezTo>
                <a:cubicBezTo>
                  <a:pt x="105" y="31"/>
                  <a:pt x="105" y="31"/>
                  <a:pt x="105" y="31"/>
                </a:cubicBezTo>
                <a:cubicBezTo>
                  <a:pt x="104" y="30"/>
                  <a:pt x="101" y="29"/>
                  <a:pt x="99" y="29"/>
                </a:cubicBezTo>
                <a:cubicBezTo>
                  <a:pt x="98" y="28"/>
                  <a:pt x="98" y="28"/>
                  <a:pt x="98" y="29"/>
                </a:cubicBezTo>
                <a:cubicBezTo>
                  <a:pt x="98" y="29"/>
                  <a:pt x="98" y="29"/>
                  <a:pt x="98" y="29"/>
                </a:cubicBezTo>
                <a:cubicBezTo>
                  <a:pt x="96" y="29"/>
                  <a:pt x="93" y="30"/>
                  <a:pt x="91" y="31"/>
                </a:cubicBezTo>
                <a:cubicBezTo>
                  <a:pt x="62" y="61"/>
                  <a:pt x="62" y="61"/>
                  <a:pt x="62" y="61"/>
                </a:cubicBezTo>
                <a:cubicBezTo>
                  <a:pt x="58" y="65"/>
                  <a:pt x="58" y="71"/>
                  <a:pt x="62" y="75"/>
                </a:cubicBezTo>
                <a:cubicBezTo>
                  <a:pt x="62" y="75"/>
                  <a:pt x="62" y="75"/>
                  <a:pt x="62" y="75"/>
                </a:cubicBezTo>
                <a:cubicBezTo>
                  <a:pt x="66" y="78"/>
                  <a:pt x="72" y="78"/>
                  <a:pt x="76" y="75"/>
                </a:cubicBezTo>
                <a:cubicBezTo>
                  <a:pt x="89" y="62"/>
                  <a:pt x="89" y="62"/>
                  <a:pt x="89" y="62"/>
                </a:cubicBezTo>
                <a:cubicBezTo>
                  <a:pt x="89" y="110"/>
                  <a:pt x="89" y="110"/>
                  <a:pt x="89" y="110"/>
                </a:cubicBezTo>
                <a:cubicBezTo>
                  <a:pt x="21" y="110"/>
                  <a:pt x="21" y="110"/>
                  <a:pt x="21" y="110"/>
                </a:cubicBezTo>
                <a:cubicBezTo>
                  <a:pt x="10" y="110"/>
                  <a:pt x="0" y="101"/>
                  <a:pt x="0" y="89"/>
                </a:cubicBezTo>
                <a:cubicBezTo>
                  <a:pt x="0" y="81"/>
                  <a:pt x="6" y="73"/>
                  <a:pt x="13" y="70"/>
                </a:cubicBezTo>
                <a:cubicBezTo>
                  <a:pt x="13" y="68"/>
                  <a:pt x="13" y="66"/>
                  <a:pt x="13" y="65"/>
                </a:cubicBezTo>
                <a:cubicBezTo>
                  <a:pt x="13" y="46"/>
                  <a:pt x="28" y="30"/>
                  <a:pt x="47" y="30"/>
                </a:cubicBezTo>
                <a:close/>
              </a:path>
            </a:pathLst>
          </a:custGeom>
          <a:solidFill>
            <a:schemeClr val="bg1">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kern="0">
              <a:solidFill>
                <a:sysClr val="windowText" lastClr="000000"/>
              </a:solidFill>
            </a:endParaRPr>
          </a:p>
        </p:txBody>
      </p:sp>
      <p:sp>
        <p:nvSpPr>
          <p:cNvPr id="16" name="标题 1"/>
          <p:cNvSpPr txBox="1">
            <a:spLocks/>
          </p:cNvSpPr>
          <p:nvPr/>
        </p:nvSpPr>
        <p:spPr>
          <a:xfrm>
            <a:off x="2887241" y="2766218"/>
            <a:ext cx="4588566"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smtClean="0">
                <a:solidFill>
                  <a:schemeClr val="bg1">
                    <a:lumMod val="50000"/>
                  </a:schemeClr>
                </a:solidFill>
              </a:rPr>
              <a:t>详细设计阶段</a:t>
            </a:r>
            <a:endParaRPr lang="zh-CN" altLang="en-US" sz="6600" dirty="0">
              <a:solidFill>
                <a:schemeClr val="bg1">
                  <a:lumMod val="50000"/>
                </a:schemeClr>
              </a:solidFill>
            </a:endParaRPr>
          </a:p>
        </p:txBody>
      </p:sp>
    </p:spTree>
    <p:extLst>
      <p:ext uri="{BB962C8B-B14F-4D97-AF65-F5344CB8AC3E}">
        <p14:creationId xmlns:p14="http://schemas.microsoft.com/office/powerpoint/2010/main" val="2850318665"/>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ppt_x</p:attrName>
                                        </p:attrNameLst>
                                      </p:cBhvr>
                                      <p:tavLst>
                                        <p:tav tm="0">
                                          <p:val>
                                            <p:strVal val="#ppt_x"/>
                                          </p:val>
                                        </p:tav>
                                        <p:tav tm="100000">
                                          <p:val>
                                            <p:strVal val="#ppt_x"/>
                                          </p:val>
                                        </p:tav>
                                      </p:tavLst>
                                    </p:anim>
                                    <p:anim calcmode="lin" valueType="num">
                                      <p:cBhvr>
                                        <p:cTn id="9"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62357"/>
            <a:ext cx="10515600" cy="1325563"/>
          </a:xfrm>
        </p:spPr>
        <p:txBody>
          <a:bodyPr/>
          <a:lstStyle/>
          <a:p>
            <a:r>
              <a:rPr lang="zh-CN" altLang="en-US" dirty="0" smtClean="0">
                <a:solidFill>
                  <a:schemeClr val="bg1"/>
                </a:solidFill>
              </a:rPr>
              <a:t>目录</a:t>
            </a:r>
            <a:endParaRPr lang="zh-CN" altLang="en-US" dirty="0">
              <a:solidFill>
                <a:schemeClr val="bg1"/>
              </a:solidFill>
            </a:endParaRPr>
          </a:p>
        </p:txBody>
      </p:sp>
      <p:cxnSp>
        <p:nvCxnSpPr>
          <p:cNvPr id="12" name="直接箭头连接符 11"/>
          <p:cNvCxnSpPr/>
          <p:nvPr/>
        </p:nvCxnSpPr>
        <p:spPr>
          <a:xfrm flipH="1">
            <a:off x="724395" y="1291594"/>
            <a:ext cx="1745673" cy="0"/>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
        <p:nvSpPr>
          <p:cNvPr id="4" name="内容占位符 2"/>
          <p:cNvSpPr txBox="1">
            <a:spLocks/>
          </p:cNvSpPr>
          <p:nvPr/>
        </p:nvSpPr>
        <p:spPr>
          <a:xfrm>
            <a:off x="4958929" y="1659058"/>
            <a:ext cx="4814455" cy="261706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zh-CN" sz="4400" dirty="0">
                <a:solidFill>
                  <a:schemeClr val="bg1"/>
                </a:solidFill>
              </a:rPr>
              <a:t>C</a:t>
            </a:r>
            <a:r>
              <a:rPr lang="en-US" altLang="zh-CN" sz="4400" dirty="0" smtClean="0">
                <a:solidFill>
                  <a:schemeClr val="bg1"/>
                </a:solidFill>
              </a:rPr>
              <a:t>lass</a:t>
            </a:r>
            <a:r>
              <a:rPr lang="zh-CN" altLang="en-US" sz="4400" dirty="0" smtClean="0">
                <a:solidFill>
                  <a:schemeClr val="bg1"/>
                </a:solidFill>
              </a:rPr>
              <a:t>图</a:t>
            </a:r>
            <a:endParaRPr lang="en-US" altLang="zh-CN" sz="4400" dirty="0" smtClean="0">
              <a:solidFill>
                <a:schemeClr val="bg1"/>
              </a:solidFill>
            </a:endParaRPr>
          </a:p>
        </p:txBody>
      </p:sp>
      <p:sp>
        <p:nvSpPr>
          <p:cNvPr id="5" name="内容占位符 2"/>
          <p:cNvSpPr txBox="1">
            <a:spLocks/>
          </p:cNvSpPr>
          <p:nvPr/>
        </p:nvSpPr>
        <p:spPr>
          <a:xfrm>
            <a:off x="4958929" y="3056282"/>
            <a:ext cx="4814455" cy="261706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zh-CN" sz="4400" dirty="0" smtClean="0">
                <a:solidFill>
                  <a:schemeClr val="bg1"/>
                </a:solidFill>
              </a:rPr>
              <a:t>Object</a:t>
            </a:r>
            <a:r>
              <a:rPr lang="zh-CN" altLang="en-US" sz="4400" dirty="0" smtClean="0">
                <a:solidFill>
                  <a:schemeClr val="bg1"/>
                </a:solidFill>
              </a:rPr>
              <a:t>图</a:t>
            </a:r>
            <a:r>
              <a:rPr lang="en-US" altLang="zh-CN" sz="4400" dirty="0" smtClean="0">
                <a:solidFill>
                  <a:schemeClr val="bg1"/>
                </a:solidFill>
              </a:rPr>
              <a:t>	</a:t>
            </a:r>
          </a:p>
        </p:txBody>
      </p:sp>
      <p:sp>
        <p:nvSpPr>
          <p:cNvPr id="13" name="椭圆 12"/>
          <p:cNvSpPr/>
          <p:nvPr/>
        </p:nvSpPr>
        <p:spPr>
          <a:xfrm>
            <a:off x="4133977" y="1607733"/>
            <a:ext cx="824948" cy="745435"/>
          </a:xfrm>
          <a:prstGeom prst="ellipse">
            <a:avLst/>
          </a:prstGeom>
          <a:solidFill>
            <a:schemeClr val="bg2">
              <a:lumMod val="7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5400" dirty="0"/>
              <a:t>a</a:t>
            </a:r>
            <a:endParaRPr lang="zh-CN" altLang="en-US" sz="5400" dirty="0"/>
          </a:p>
        </p:txBody>
      </p:sp>
      <p:sp>
        <p:nvSpPr>
          <p:cNvPr id="14" name="椭圆 13"/>
          <p:cNvSpPr/>
          <p:nvPr/>
        </p:nvSpPr>
        <p:spPr>
          <a:xfrm>
            <a:off x="4133977" y="3056282"/>
            <a:ext cx="824948" cy="745435"/>
          </a:xfrm>
          <a:prstGeom prst="ellipse">
            <a:avLst/>
          </a:prstGeom>
          <a:solidFill>
            <a:schemeClr val="bg2">
              <a:lumMod val="7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5400" dirty="0"/>
              <a:t>b</a:t>
            </a:r>
            <a:endParaRPr lang="en-US" altLang="zh-CN" sz="5400" dirty="0" smtClean="0"/>
          </a:p>
        </p:txBody>
      </p:sp>
      <p:sp>
        <p:nvSpPr>
          <p:cNvPr id="8" name="内容占位符 2"/>
          <p:cNvSpPr txBox="1">
            <a:spLocks/>
          </p:cNvSpPr>
          <p:nvPr/>
        </p:nvSpPr>
        <p:spPr>
          <a:xfrm>
            <a:off x="4958925" y="4276124"/>
            <a:ext cx="4814455" cy="261706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zh-CN" sz="4400" dirty="0" smtClean="0">
                <a:solidFill>
                  <a:schemeClr val="bg1"/>
                </a:solidFill>
              </a:rPr>
              <a:t>Package</a:t>
            </a:r>
            <a:r>
              <a:rPr lang="zh-CN" altLang="en-US" sz="4400" dirty="0" smtClean="0">
                <a:solidFill>
                  <a:schemeClr val="bg1"/>
                </a:solidFill>
              </a:rPr>
              <a:t>图</a:t>
            </a:r>
            <a:r>
              <a:rPr lang="en-US" altLang="zh-CN" sz="4400" dirty="0" smtClean="0">
                <a:solidFill>
                  <a:schemeClr val="bg1"/>
                </a:solidFill>
              </a:rPr>
              <a:t>	</a:t>
            </a:r>
          </a:p>
        </p:txBody>
      </p:sp>
      <p:sp>
        <p:nvSpPr>
          <p:cNvPr id="9" name="椭圆 8"/>
          <p:cNvSpPr/>
          <p:nvPr/>
        </p:nvSpPr>
        <p:spPr>
          <a:xfrm>
            <a:off x="4133973" y="4276124"/>
            <a:ext cx="824948" cy="745435"/>
          </a:xfrm>
          <a:prstGeom prst="ellipse">
            <a:avLst/>
          </a:prstGeom>
          <a:solidFill>
            <a:schemeClr val="bg2">
              <a:lumMod val="7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5400" dirty="0" smtClean="0"/>
              <a:t>c</a:t>
            </a:r>
          </a:p>
        </p:txBody>
      </p:sp>
    </p:spTree>
    <p:extLst>
      <p:ext uri="{BB962C8B-B14F-4D97-AF65-F5344CB8AC3E}">
        <p14:creationId xmlns:p14="http://schemas.microsoft.com/office/powerpoint/2010/main" val="63098727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right)">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椭圆 12"/>
          <p:cNvSpPr/>
          <p:nvPr/>
        </p:nvSpPr>
        <p:spPr>
          <a:xfrm>
            <a:off x="991600" y="795132"/>
            <a:ext cx="976347" cy="881958"/>
          </a:xfrm>
          <a:prstGeom prst="ellipse">
            <a:avLst/>
          </a:prstGeom>
          <a:solidFill>
            <a:schemeClr val="bg2">
              <a:lumMod val="7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t>a.1</a:t>
            </a:r>
            <a:endParaRPr lang="zh-CN" altLang="en-US" sz="2800" dirty="0"/>
          </a:p>
        </p:txBody>
      </p:sp>
      <p:sp>
        <p:nvSpPr>
          <p:cNvPr id="14" name="标题 1"/>
          <p:cNvSpPr>
            <a:spLocks noGrp="1"/>
          </p:cNvSpPr>
          <p:nvPr>
            <p:ph type="title"/>
          </p:nvPr>
        </p:nvSpPr>
        <p:spPr>
          <a:xfrm>
            <a:off x="2193233" y="573329"/>
            <a:ext cx="5921037" cy="1325563"/>
          </a:xfrm>
        </p:spPr>
        <p:txBody>
          <a:bodyPr>
            <a:normAutofit/>
          </a:bodyPr>
          <a:lstStyle/>
          <a:p>
            <a:r>
              <a:rPr lang="en-US" altLang="zh-CN" dirty="0" err="1" smtClean="0">
                <a:solidFill>
                  <a:schemeClr val="bg1"/>
                </a:solidFill>
              </a:rPr>
              <a:t>Calss</a:t>
            </a:r>
            <a:r>
              <a:rPr lang="zh-CN" altLang="en-US" dirty="0" smtClean="0">
                <a:solidFill>
                  <a:schemeClr val="bg1"/>
                </a:solidFill>
              </a:rPr>
              <a:t>图</a:t>
            </a:r>
            <a:r>
              <a:rPr lang="en-US" altLang="zh-CN" dirty="0" smtClean="0">
                <a:solidFill>
                  <a:schemeClr val="bg1"/>
                </a:solidFill>
              </a:rPr>
              <a:t>[3]</a:t>
            </a:r>
            <a:endParaRPr lang="zh-CN" altLang="en-US" dirty="0">
              <a:solidFill>
                <a:schemeClr val="bg1"/>
              </a:solidFill>
            </a:endParaRPr>
          </a:p>
        </p:txBody>
      </p:sp>
      <p:sp>
        <p:nvSpPr>
          <p:cNvPr id="5" name="文本框 4"/>
          <p:cNvSpPr txBox="1"/>
          <p:nvPr/>
        </p:nvSpPr>
        <p:spPr>
          <a:xfrm>
            <a:off x="2468725" y="1765542"/>
            <a:ext cx="7868659" cy="5632311"/>
          </a:xfrm>
          <a:prstGeom prst="rect">
            <a:avLst/>
          </a:prstGeom>
          <a:noFill/>
        </p:spPr>
        <p:txBody>
          <a:bodyPr wrap="square" rtlCol="0">
            <a:spAutoFit/>
          </a:bodyPr>
          <a:lstStyle/>
          <a:p>
            <a:r>
              <a:rPr lang="en-US" altLang="zh-CN" sz="3000" b="1" dirty="0" smtClean="0">
                <a:solidFill>
                  <a:schemeClr val="bg1"/>
                </a:solidFill>
              </a:rPr>
              <a:t>1.</a:t>
            </a:r>
            <a:r>
              <a:rPr lang="zh-CN" altLang="en-US" sz="3000" b="1" dirty="0" smtClean="0">
                <a:solidFill>
                  <a:schemeClr val="bg1"/>
                </a:solidFill>
              </a:rPr>
              <a:t>类图以反映类的结构</a:t>
            </a:r>
            <a:r>
              <a:rPr lang="en-US" altLang="zh-CN" sz="3000" b="1" dirty="0" smtClean="0">
                <a:solidFill>
                  <a:schemeClr val="bg1"/>
                </a:solidFill>
              </a:rPr>
              <a:t>(</a:t>
            </a:r>
            <a:r>
              <a:rPr lang="zh-CN" altLang="en-US" sz="3000" b="1" dirty="0" smtClean="0">
                <a:solidFill>
                  <a:schemeClr val="bg1"/>
                </a:solidFill>
              </a:rPr>
              <a:t>属性、操作</a:t>
            </a:r>
            <a:r>
              <a:rPr lang="en-US" altLang="zh-CN" sz="3000" b="1" dirty="0" smtClean="0">
                <a:solidFill>
                  <a:schemeClr val="bg1"/>
                </a:solidFill>
              </a:rPr>
              <a:t>)</a:t>
            </a:r>
            <a:r>
              <a:rPr lang="zh-CN" altLang="en-US" sz="3000" b="1" dirty="0" smtClean="0">
                <a:solidFill>
                  <a:schemeClr val="bg1"/>
                </a:solidFill>
              </a:rPr>
              <a:t>以及类之间的关系为主要目的，描述了软件系统的结构，是一种静态建模方法</a:t>
            </a:r>
            <a:endParaRPr lang="en-US" altLang="zh-CN" sz="3000" b="1" dirty="0" smtClean="0">
              <a:solidFill>
                <a:schemeClr val="bg1"/>
              </a:solidFill>
            </a:endParaRPr>
          </a:p>
          <a:p>
            <a:r>
              <a:rPr lang="en-US" altLang="zh-CN" sz="3000" b="1" dirty="0" smtClean="0">
                <a:solidFill>
                  <a:schemeClr val="bg1"/>
                </a:solidFill>
              </a:rPr>
              <a:t>2.</a:t>
            </a:r>
            <a:r>
              <a:rPr lang="zh-CN" altLang="en-US" sz="3000" b="1" dirty="0" smtClean="0">
                <a:solidFill>
                  <a:schemeClr val="bg1"/>
                </a:solidFill>
              </a:rPr>
              <a:t>类图中的“类”与面向对象语言中的“类”的概念是对应的，是对现实世界中的事物的抽象</a:t>
            </a:r>
            <a:endParaRPr lang="en-US" altLang="zh-CN" sz="3000" b="1" dirty="0" smtClean="0">
              <a:solidFill>
                <a:schemeClr val="bg1"/>
              </a:solidFill>
            </a:endParaRPr>
          </a:p>
          <a:p>
            <a:r>
              <a:rPr lang="en-US" altLang="zh-CN" sz="3000" b="1" dirty="0" smtClean="0">
                <a:solidFill>
                  <a:schemeClr val="bg1"/>
                </a:solidFill>
              </a:rPr>
              <a:t>3.</a:t>
            </a:r>
            <a:r>
              <a:rPr lang="zh-CN" altLang="en-US" sz="3000" b="1" dirty="0" smtClean="0">
                <a:solidFill>
                  <a:schemeClr val="bg1"/>
                </a:solidFill>
              </a:rPr>
              <a:t>类图中的事物包括：类、接口、抽象类、模板类</a:t>
            </a:r>
            <a:endParaRPr lang="en-US" altLang="zh-CN" sz="3000" b="1" dirty="0" smtClean="0">
              <a:solidFill>
                <a:schemeClr val="bg1"/>
              </a:solidFill>
            </a:endParaRPr>
          </a:p>
          <a:p>
            <a:r>
              <a:rPr lang="en-US" altLang="zh-CN" sz="3000" b="1" dirty="0" smtClean="0">
                <a:solidFill>
                  <a:schemeClr val="bg1"/>
                </a:solidFill>
              </a:rPr>
              <a:t>4.</a:t>
            </a:r>
            <a:r>
              <a:rPr lang="zh-CN" altLang="en-US" sz="3000" b="1" dirty="0" smtClean="0">
                <a:solidFill>
                  <a:schemeClr val="bg1"/>
                </a:solidFill>
              </a:rPr>
              <a:t>类的关系包括：关联关系（又可分为聚合关系、组合关系）、泛化关系、实现关系、依赖关系。</a:t>
            </a:r>
          </a:p>
          <a:p>
            <a:r>
              <a:rPr lang="zh-CN" altLang="en-US" sz="3000" b="1" dirty="0">
                <a:solidFill>
                  <a:schemeClr val="bg1"/>
                </a:solidFill>
              </a:rPr>
              <a:t/>
            </a:r>
            <a:br>
              <a:rPr lang="zh-CN" altLang="en-US" sz="3000" b="1" dirty="0">
                <a:solidFill>
                  <a:schemeClr val="bg1"/>
                </a:solidFill>
              </a:rPr>
            </a:br>
            <a:endParaRPr lang="zh-CN" altLang="en-US" sz="3000" b="1" dirty="0">
              <a:solidFill>
                <a:schemeClr val="bg1"/>
              </a:solidFill>
            </a:endParaRPr>
          </a:p>
        </p:txBody>
      </p:sp>
    </p:spTree>
    <p:extLst>
      <p:ext uri="{BB962C8B-B14F-4D97-AF65-F5344CB8AC3E}">
        <p14:creationId xmlns:p14="http://schemas.microsoft.com/office/powerpoint/2010/main" val="191892476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椭圆 12"/>
          <p:cNvSpPr/>
          <p:nvPr/>
        </p:nvSpPr>
        <p:spPr>
          <a:xfrm>
            <a:off x="1621410" y="1931453"/>
            <a:ext cx="1265831" cy="1035498"/>
          </a:xfrm>
          <a:prstGeom prst="ellipse">
            <a:avLst/>
          </a:prstGeom>
          <a:solidFill>
            <a:schemeClr val="bg2">
              <a:lumMod val="7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dirty="0" smtClean="0"/>
              <a:t>1</a:t>
            </a:r>
            <a:endParaRPr lang="zh-CN" altLang="en-US" sz="6000" dirty="0"/>
          </a:p>
        </p:txBody>
      </p:sp>
      <p:sp>
        <p:nvSpPr>
          <p:cNvPr id="14" name="标题 1"/>
          <p:cNvSpPr>
            <a:spLocks noGrp="1"/>
          </p:cNvSpPr>
          <p:nvPr>
            <p:ph type="title"/>
          </p:nvPr>
        </p:nvSpPr>
        <p:spPr>
          <a:xfrm>
            <a:off x="2859488" y="1786420"/>
            <a:ext cx="8843154" cy="1325563"/>
          </a:xfrm>
        </p:spPr>
        <p:txBody>
          <a:bodyPr>
            <a:normAutofit fontScale="90000"/>
          </a:bodyPr>
          <a:lstStyle/>
          <a:p>
            <a:r>
              <a:rPr lang="en-US" altLang="zh-CN" sz="6600" dirty="0" smtClean="0">
                <a:solidFill>
                  <a:schemeClr val="bg1"/>
                </a:solidFill>
              </a:rPr>
              <a:t>UML</a:t>
            </a:r>
            <a:r>
              <a:rPr lang="zh-CN" altLang="en-US" sz="6600" dirty="0" smtClean="0">
                <a:solidFill>
                  <a:schemeClr val="bg1"/>
                </a:solidFill>
              </a:rPr>
              <a:t>使用情况及工具使用</a:t>
            </a:r>
            <a:endParaRPr lang="zh-CN" altLang="en-US" sz="6600" dirty="0">
              <a:solidFill>
                <a:schemeClr val="bg1"/>
              </a:solidFill>
            </a:endParaRPr>
          </a:p>
        </p:txBody>
      </p:sp>
      <p:sp>
        <p:nvSpPr>
          <p:cNvPr id="15" name="Freeform 5"/>
          <p:cNvSpPr>
            <a:spLocks noChangeArrowheads="1"/>
          </p:cNvSpPr>
          <p:nvPr/>
        </p:nvSpPr>
        <p:spPr bwMode="auto">
          <a:xfrm>
            <a:off x="7967663" y="4724400"/>
            <a:ext cx="4032250" cy="1844675"/>
          </a:xfrm>
          <a:custGeom>
            <a:avLst/>
            <a:gdLst>
              <a:gd name="T0" fmla="*/ 2147483646 w 196"/>
              <a:gd name="T1" fmla="*/ 2147483646 h 110"/>
              <a:gd name="T2" fmla="*/ 2147483646 w 196"/>
              <a:gd name="T3" fmla="*/ 2147483646 h 110"/>
              <a:gd name="T4" fmla="*/ 2147483646 w 196"/>
              <a:gd name="T5" fmla="*/ 0 h 110"/>
              <a:gd name="T6" fmla="*/ 2147483646 w 196"/>
              <a:gd name="T7" fmla="*/ 2147483646 h 110"/>
              <a:gd name="T8" fmla="*/ 2147483646 w 196"/>
              <a:gd name="T9" fmla="*/ 2147483646 h 110"/>
              <a:gd name="T10" fmla="*/ 2147483646 w 196"/>
              <a:gd name="T11" fmla="*/ 2147483646 h 110"/>
              <a:gd name="T12" fmla="*/ 2147483646 w 196"/>
              <a:gd name="T13" fmla="*/ 2147483646 h 110"/>
              <a:gd name="T14" fmla="*/ 2147483646 w 196"/>
              <a:gd name="T15" fmla="*/ 2147483646 h 110"/>
              <a:gd name="T16" fmla="*/ 2147483646 w 196"/>
              <a:gd name="T17" fmla="*/ 2147483646 h 110"/>
              <a:gd name="T18" fmla="*/ 2147483646 w 196"/>
              <a:gd name="T19" fmla="*/ 2147483646 h 110"/>
              <a:gd name="T20" fmla="*/ 2147483646 w 196"/>
              <a:gd name="T21" fmla="*/ 2147483646 h 110"/>
              <a:gd name="T22" fmla="*/ 2147483646 w 196"/>
              <a:gd name="T23" fmla="*/ 2147483646 h 110"/>
              <a:gd name="T24" fmla="*/ 2147483646 w 196"/>
              <a:gd name="T25" fmla="*/ 2147483646 h 110"/>
              <a:gd name="T26" fmla="*/ 2147483646 w 196"/>
              <a:gd name="T27" fmla="*/ 2147483646 h 110"/>
              <a:gd name="T28" fmla="*/ 2147483646 w 196"/>
              <a:gd name="T29" fmla="*/ 2147483646 h 110"/>
              <a:gd name="T30" fmla="*/ 2147483646 w 196"/>
              <a:gd name="T31" fmla="*/ 2147483646 h 110"/>
              <a:gd name="T32" fmla="*/ 2147483646 w 196"/>
              <a:gd name="T33" fmla="*/ 2147483646 h 110"/>
              <a:gd name="T34" fmla="*/ 2147483646 w 196"/>
              <a:gd name="T35" fmla="*/ 2147483646 h 110"/>
              <a:gd name="T36" fmla="*/ 2147483646 w 196"/>
              <a:gd name="T37" fmla="*/ 2147483646 h 110"/>
              <a:gd name="T38" fmla="*/ 2147483646 w 196"/>
              <a:gd name="T39" fmla="*/ 2147483646 h 110"/>
              <a:gd name="T40" fmla="*/ 2147483646 w 196"/>
              <a:gd name="T41" fmla="*/ 2147483646 h 110"/>
              <a:gd name="T42" fmla="*/ 2147483646 w 196"/>
              <a:gd name="T43" fmla="*/ 2147483646 h 110"/>
              <a:gd name="T44" fmla="*/ 2147483646 w 196"/>
              <a:gd name="T45" fmla="*/ 2147483646 h 110"/>
              <a:gd name="T46" fmla="*/ 2147483646 w 196"/>
              <a:gd name="T47" fmla="*/ 2147483646 h 110"/>
              <a:gd name="T48" fmla="*/ 2147483646 w 196"/>
              <a:gd name="T49" fmla="*/ 2147483646 h 110"/>
              <a:gd name="T50" fmla="*/ 2147483646 w 196"/>
              <a:gd name="T51" fmla="*/ 2147483646 h 110"/>
              <a:gd name="T52" fmla="*/ 2147483646 w 196"/>
              <a:gd name="T53" fmla="*/ 2147483646 h 110"/>
              <a:gd name="T54" fmla="*/ 0 w 196"/>
              <a:gd name="T55" fmla="*/ 2147483646 h 110"/>
              <a:gd name="T56" fmla="*/ 2147483646 w 196"/>
              <a:gd name="T57" fmla="*/ 2147483646 h 110"/>
              <a:gd name="T58" fmla="*/ 2147483646 w 196"/>
              <a:gd name="T59" fmla="*/ 2147483646 h 110"/>
              <a:gd name="T60" fmla="*/ 2147483646 w 196"/>
              <a:gd name="T61" fmla="*/ 2147483646 h 110"/>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196" h="110">
                <a:moveTo>
                  <a:pt x="47" y="30"/>
                </a:moveTo>
                <a:cubicBezTo>
                  <a:pt x="51" y="30"/>
                  <a:pt x="55" y="31"/>
                  <a:pt x="58" y="32"/>
                </a:cubicBezTo>
                <a:cubicBezTo>
                  <a:pt x="63" y="14"/>
                  <a:pt x="79" y="0"/>
                  <a:pt x="98" y="0"/>
                </a:cubicBezTo>
                <a:cubicBezTo>
                  <a:pt x="118" y="0"/>
                  <a:pt x="134" y="14"/>
                  <a:pt x="138" y="32"/>
                </a:cubicBezTo>
                <a:cubicBezTo>
                  <a:pt x="142" y="31"/>
                  <a:pt x="146" y="30"/>
                  <a:pt x="150" y="30"/>
                </a:cubicBezTo>
                <a:cubicBezTo>
                  <a:pt x="169" y="30"/>
                  <a:pt x="184" y="46"/>
                  <a:pt x="184" y="65"/>
                </a:cubicBezTo>
                <a:cubicBezTo>
                  <a:pt x="184" y="66"/>
                  <a:pt x="184" y="68"/>
                  <a:pt x="184" y="70"/>
                </a:cubicBezTo>
                <a:cubicBezTo>
                  <a:pt x="191" y="73"/>
                  <a:pt x="196" y="81"/>
                  <a:pt x="196" y="89"/>
                </a:cubicBezTo>
                <a:cubicBezTo>
                  <a:pt x="196" y="101"/>
                  <a:pt x="187" y="110"/>
                  <a:pt x="175" y="110"/>
                </a:cubicBezTo>
                <a:cubicBezTo>
                  <a:pt x="108" y="110"/>
                  <a:pt x="108" y="110"/>
                  <a:pt x="108" y="110"/>
                </a:cubicBezTo>
                <a:cubicBezTo>
                  <a:pt x="108" y="62"/>
                  <a:pt x="108" y="62"/>
                  <a:pt x="108" y="62"/>
                </a:cubicBezTo>
                <a:cubicBezTo>
                  <a:pt x="121" y="75"/>
                  <a:pt x="121" y="75"/>
                  <a:pt x="121" y="75"/>
                </a:cubicBezTo>
                <a:cubicBezTo>
                  <a:pt x="125" y="78"/>
                  <a:pt x="131" y="78"/>
                  <a:pt x="135" y="75"/>
                </a:cubicBezTo>
                <a:cubicBezTo>
                  <a:pt x="135" y="75"/>
                  <a:pt x="135" y="75"/>
                  <a:pt x="135" y="75"/>
                </a:cubicBezTo>
                <a:cubicBezTo>
                  <a:pt x="138" y="71"/>
                  <a:pt x="138" y="65"/>
                  <a:pt x="135" y="61"/>
                </a:cubicBezTo>
                <a:cubicBezTo>
                  <a:pt x="105" y="31"/>
                  <a:pt x="105" y="31"/>
                  <a:pt x="105" y="31"/>
                </a:cubicBezTo>
                <a:cubicBezTo>
                  <a:pt x="104" y="30"/>
                  <a:pt x="101" y="29"/>
                  <a:pt x="99" y="29"/>
                </a:cubicBezTo>
                <a:cubicBezTo>
                  <a:pt x="98" y="28"/>
                  <a:pt x="98" y="28"/>
                  <a:pt x="98" y="29"/>
                </a:cubicBezTo>
                <a:cubicBezTo>
                  <a:pt x="98" y="29"/>
                  <a:pt x="98" y="29"/>
                  <a:pt x="98" y="29"/>
                </a:cubicBezTo>
                <a:cubicBezTo>
                  <a:pt x="96" y="29"/>
                  <a:pt x="93" y="30"/>
                  <a:pt x="91" y="31"/>
                </a:cubicBezTo>
                <a:cubicBezTo>
                  <a:pt x="62" y="61"/>
                  <a:pt x="62" y="61"/>
                  <a:pt x="62" y="61"/>
                </a:cubicBezTo>
                <a:cubicBezTo>
                  <a:pt x="58" y="65"/>
                  <a:pt x="58" y="71"/>
                  <a:pt x="62" y="75"/>
                </a:cubicBezTo>
                <a:cubicBezTo>
                  <a:pt x="62" y="75"/>
                  <a:pt x="62" y="75"/>
                  <a:pt x="62" y="75"/>
                </a:cubicBezTo>
                <a:cubicBezTo>
                  <a:pt x="66" y="78"/>
                  <a:pt x="72" y="78"/>
                  <a:pt x="76" y="75"/>
                </a:cubicBezTo>
                <a:cubicBezTo>
                  <a:pt x="89" y="62"/>
                  <a:pt x="89" y="62"/>
                  <a:pt x="89" y="62"/>
                </a:cubicBezTo>
                <a:cubicBezTo>
                  <a:pt x="89" y="110"/>
                  <a:pt x="89" y="110"/>
                  <a:pt x="89" y="110"/>
                </a:cubicBezTo>
                <a:cubicBezTo>
                  <a:pt x="21" y="110"/>
                  <a:pt x="21" y="110"/>
                  <a:pt x="21" y="110"/>
                </a:cubicBezTo>
                <a:cubicBezTo>
                  <a:pt x="10" y="110"/>
                  <a:pt x="0" y="101"/>
                  <a:pt x="0" y="89"/>
                </a:cubicBezTo>
                <a:cubicBezTo>
                  <a:pt x="0" y="81"/>
                  <a:pt x="6" y="73"/>
                  <a:pt x="13" y="70"/>
                </a:cubicBezTo>
                <a:cubicBezTo>
                  <a:pt x="13" y="68"/>
                  <a:pt x="13" y="66"/>
                  <a:pt x="13" y="65"/>
                </a:cubicBezTo>
                <a:cubicBezTo>
                  <a:pt x="13" y="46"/>
                  <a:pt x="28" y="30"/>
                  <a:pt x="47" y="30"/>
                </a:cubicBezTo>
                <a:close/>
              </a:path>
            </a:pathLst>
          </a:custGeom>
          <a:solidFill>
            <a:schemeClr val="bg1">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kern="0">
              <a:solidFill>
                <a:sysClr val="windowText" lastClr="000000"/>
              </a:solidFill>
            </a:endParaRPr>
          </a:p>
        </p:txBody>
      </p:sp>
      <p:sp>
        <p:nvSpPr>
          <p:cNvPr id="16" name="标题 1"/>
          <p:cNvSpPr txBox="1">
            <a:spLocks/>
          </p:cNvSpPr>
          <p:nvPr/>
        </p:nvSpPr>
        <p:spPr>
          <a:xfrm>
            <a:off x="2887241" y="2766218"/>
            <a:ext cx="4588566"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smtClean="0">
                <a:solidFill>
                  <a:schemeClr val="bg1">
                    <a:lumMod val="50000"/>
                  </a:schemeClr>
                </a:solidFill>
              </a:rPr>
              <a:t>需求分析阶段</a:t>
            </a:r>
            <a:endParaRPr lang="zh-CN" altLang="en-US" sz="6600" dirty="0">
              <a:solidFill>
                <a:schemeClr val="bg1">
                  <a:lumMod val="50000"/>
                </a:schemeClr>
              </a:solidFill>
            </a:endParaRPr>
          </a:p>
        </p:txBody>
      </p:sp>
    </p:spTree>
    <p:extLst>
      <p:ext uri="{BB962C8B-B14F-4D97-AF65-F5344CB8AC3E}">
        <p14:creationId xmlns:p14="http://schemas.microsoft.com/office/powerpoint/2010/main" val="1787787353"/>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ppt_x</p:attrName>
                                        </p:attrNameLst>
                                      </p:cBhvr>
                                      <p:tavLst>
                                        <p:tav tm="0">
                                          <p:val>
                                            <p:strVal val="#ppt_x"/>
                                          </p:val>
                                        </p:tav>
                                        <p:tav tm="100000">
                                          <p:val>
                                            <p:strVal val="#ppt_x"/>
                                          </p:val>
                                        </p:tav>
                                      </p:tavLst>
                                    </p:anim>
                                    <p:anim calcmode="lin" valueType="num">
                                      <p:cBhvr>
                                        <p:cTn id="9"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椭圆 12"/>
          <p:cNvSpPr/>
          <p:nvPr/>
        </p:nvSpPr>
        <p:spPr>
          <a:xfrm>
            <a:off x="991600" y="795132"/>
            <a:ext cx="976347" cy="881958"/>
          </a:xfrm>
          <a:prstGeom prst="ellipse">
            <a:avLst/>
          </a:prstGeom>
          <a:solidFill>
            <a:schemeClr val="bg2">
              <a:lumMod val="7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t>a.2</a:t>
            </a:r>
            <a:endParaRPr lang="zh-CN" altLang="en-US" sz="2800" dirty="0"/>
          </a:p>
        </p:txBody>
      </p:sp>
      <p:sp>
        <p:nvSpPr>
          <p:cNvPr id="14" name="标题 1"/>
          <p:cNvSpPr>
            <a:spLocks noGrp="1"/>
          </p:cNvSpPr>
          <p:nvPr>
            <p:ph type="title"/>
          </p:nvPr>
        </p:nvSpPr>
        <p:spPr>
          <a:xfrm>
            <a:off x="2193233" y="573329"/>
            <a:ext cx="5921037" cy="1325563"/>
          </a:xfrm>
        </p:spPr>
        <p:txBody>
          <a:bodyPr>
            <a:normAutofit/>
          </a:bodyPr>
          <a:lstStyle/>
          <a:p>
            <a:r>
              <a:rPr lang="zh-CN" altLang="en-US" dirty="0">
                <a:solidFill>
                  <a:schemeClr val="bg1"/>
                </a:solidFill>
              </a:rPr>
              <a:t>关联</a:t>
            </a:r>
            <a:r>
              <a:rPr lang="zh-CN" altLang="en-US" dirty="0" smtClean="0">
                <a:solidFill>
                  <a:schemeClr val="bg1"/>
                </a:solidFill>
              </a:rPr>
              <a:t>关系的映射</a:t>
            </a:r>
            <a:r>
              <a:rPr lang="en-US" altLang="zh-CN" dirty="0" smtClean="0">
                <a:solidFill>
                  <a:schemeClr val="bg1"/>
                </a:solidFill>
              </a:rPr>
              <a:t>[3]</a:t>
            </a:r>
            <a:endParaRPr lang="zh-CN" altLang="en-US" dirty="0">
              <a:solidFill>
                <a:schemeClr val="bg1"/>
              </a:solidFill>
            </a:endParaRPr>
          </a:p>
        </p:txBody>
      </p:sp>
      <p:grpSp>
        <p:nvGrpSpPr>
          <p:cNvPr id="4" name="组合 3"/>
          <p:cNvGrpSpPr/>
          <p:nvPr/>
        </p:nvGrpSpPr>
        <p:grpSpPr>
          <a:xfrm>
            <a:off x="1756824" y="2195305"/>
            <a:ext cx="9824719" cy="4138820"/>
            <a:chOff x="1756824" y="2195305"/>
            <a:chExt cx="9824719" cy="4138820"/>
          </a:xfrm>
        </p:grpSpPr>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56824" y="2195305"/>
              <a:ext cx="9824719" cy="4138820"/>
            </a:xfrm>
            <a:prstGeom prst="rect">
              <a:avLst/>
            </a:prstGeom>
          </p:spPr>
        </p:pic>
        <p:sp>
          <p:nvSpPr>
            <p:cNvPr id="3" name="矩形 2"/>
            <p:cNvSpPr/>
            <p:nvPr/>
          </p:nvSpPr>
          <p:spPr>
            <a:xfrm>
              <a:off x="1857375" y="2314575"/>
              <a:ext cx="2609850" cy="59055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326959295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椭圆 12"/>
          <p:cNvSpPr/>
          <p:nvPr/>
        </p:nvSpPr>
        <p:spPr>
          <a:xfrm>
            <a:off x="991600" y="795132"/>
            <a:ext cx="976347" cy="881958"/>
          </a:xfrm>
          <a:prstGeom prst="ellipse">
            <a:avLst/>
          </a:prstGeom>
          <a:solidFill>
            <a:schemeClr val="bg2">
              <a:lumMod val="7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t>a.3</a:t>
            </a:r>
            <a:endParaRPr lang="zh-CN" altLang="en-US" sz="2800" dirty="0"/>
          </a:p>
        </p:txBody>
      </p:sp>
      <p:sp>
        <p:nvSpPr>
          <p:cNvPr id="14" name="标题 1"/>
          <p:cNvSpPr>
            <a:spLocks noGrp="1"/>
          </p:cNvSpPr>
          <p:nvPr>
            <p:ph type="title"/>
          </p:nvPr>
        </p:nvSpPr>
        <p:spPr>
          <a:xfrm>
            <a:off x="2193233" y="573329"/>
            <a:ext cx="5921037" cy="1325563"/>
          </a:xfrm>
        </p:spPr>
        <p:txBody>
          <a:bodyPr>
            <a:normAutofit/>
          </a:bodyPr>
          <a:lstStyle/>
          <a:p>
            <a:r>
              <a:rPr lang="zh-CN" altLang="en-US" dirty="0">
                <a:solidFill>
                  <a:schemeClr val="bg1"/>
                </a:solidFill>
              </a:rPr>
              <a:t>泛化</a:t>
            </a:r>
            <a:r>
              <a:rPr lang="zh-CN" altLang="en-US" dirty="0" smtClean="0">
                <a:solidFill>
                  <a:schemeClr val="bg1"/>
                </a:solidFill>
              </a:rPr>
              <a:t>关系的映射</a:t>
            </a:r>
            <a:r>
              <a:rPr lang="en-US" altLang="zh-CN" dirty="0" smtClean="0">
                <a:solidFill>
                  <a:schemeClr val="bg1"/>
                </a:solidFill>
              </a:rPr>
              <a:t>[3]</a:t>
            </a:r>
            <a:endParaRPr lang="zh-CN" altLang="en-US" dirty="0">
              <a:solidFill>
                <a:schemeClr val="bg1"/>
              </a:solidFill>
            </a:endParaRPr>
          </a:p>
        </p:txBody>
      </p:sp>
      <p:grpSp>
        <p:nvGrpSpPr>
          <p:cNvPr id="4" name="组合 3"/>
          <p:cNvGrpSpPr/>
          <p:nvPr/>
        </p:nvGrpSpPr>
        <p:grpSpPr>
          <a:xfrm>
            <a:off x="669145" y="2201696"/>
            <a:ext cx="10853710" cy="3913353"/>
            <a:chOff x="669145" y="2201696"/>
            <a:chExt cx="10853710" cy="3913353"/>
          </a:xfrm>
        </p:grpSpPr>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9145" y="2201696"/>
              <a:ext cx="10853710" cy="3913353"/>
            </a:xfrm>
            <a:prstGeom prst="rect">
              <a:avLst/>
            </a:prstGeom>
          </p:spPr>
        </p:pic>
        <p:sp>
          <p:nvSpPr>
            <p:cNvPr id="3" name="矩形 2"/>
            <p:cNvSpPr/>
            <p:nvPr/>
          </p:nvSpPr>
          <p:spPr>
            <a:xfrm>
              <a:off x="783956" y="2201696"/>
              <a:ext cx="3483244" cy="55102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Tree>
    <p:extLst>
      <p:ext uri="{BB962C8B-B14F-4D97-AF65-F5344CB8AC3E}">
        <p14:creationId xmlns:p14="http://schemas.microsoft.com/office/powerpoint/2010/main" val="22915200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椭圆 12"/>
          <p:cNvSpPr/>
          <p:nvPr/>
        </p:nvSpPr>
        <p:spPr>
          <a:xfrm>
            <a:off x="991600" y="795132"/>
            <a:ext cx="976347" cy="881958"/>
          </a:xfrm>
          <a:prstGeom prst="ellipse">
            <a:avLst/>
          </a:prstGeom>
          <a:solidFill>
            <a:schemeClr val="bg2">
              <a:lumMod val="7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t>a.4</a:t>
            </a:r>
            <a:endParaRPr lang="zh-CN" altLang="en-US" sz="2800" dirty="0"/>
          </a:p>
        </p:txBody>
      </p:sp>
      <p:sp>
        <p:nvSpPr>
          <p:cNvPr id="14" name="标题 1"/>
          <p:cNvSpPr>
            <a:spLocks noGrp="1"/>
          </p:cNvSpPr>
          <p:nvPr>
            <p:ph type="title"/>
          </p:nvPr>
        </p:nvSpPr>
        <p:spPr>
          <a:xfrm>
            <a:off x="2193233" y="573329"/>
            <a:ext cx="5921037" cy="1325563"/>
          </a:xfrm>
        </p:spPr>
        <p:txBody>
          <a:bodyPr>
            <a:normAutofit/>
          </a:bodyPr>
          <a:lstStyle/>
          <a:p>
            <a:r>
              <a:rPr lang="zh-CN" altLang="en-US" dirty="0">
                <a:solidFill>
                  <a:schemeClr val="bg1"/>
                </a:solidFill>
              </a:rPr>
              <a:t>实现</a:t>
            </a:r>
            <a:r>
              <a:rPr lang="zh-CN" altLang="en-US" dirty="0" smtClean="0">
                <a:solidFill>
                  <a:schemeClr val="bg1"/>
                </a:solidFill>
              </a:rPr>
              <a:t>关系的映射</a:t>
            </a:r>
            <a:r>
              <a:rPr lang="en-US" altLang="zh-CN" dirty="0" smtClean="0">
                <a:solidFill>
                  <a:schemeClr val="bg1"/>
                </a:solidFill>
              </a:rPr>
              <a:t>[3]</a:t>
            </a:r>
            <a:endParaRPr lang="zh-CN" altLang="en-US" dirty="0">
              <a:solidFill>
                <a:schemeClr val="bg1"/>
              </a:solidFill>
            </a:endParaRPr>
          </a:p>
        </p:txBody>
      </p:sp>
      <p:grpSp>
        <p:nvGrpSpPr>
          <p:cNvPr id="4" name="组合 3"/>
          <p:cNvGrpSpPr/>
          <p:nvPr/>
        </p:nvGrpSpPr>
        <p:grpSpPr>
          <a:xfrm>
            <a:off x="704284" y="1898892"/>
            <a:ext cx="11259115" cy="4515070"/>
            <a:chOff x="704284" y="1898892"/>
            <a:chExt cx="11259115" cy="4515070"/>
          </a:xfrm>
        </p:grpSpPr>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4284" y="1898892"/>
              <a:ext cx="11259115" cy="4515070"/>
            </a:xfrm>
            <a:prstGeom prst="rect">
              <a:avLst/>
            </a:prstGeom>
          </p:spPr>
        </p:pic>
        <p:sp>
          <p:nvSpPr>
            <p:cNvPr id="3" name="矩形 2"/>
            <p:cNvSpPr/>
            <p:nvPr/>
          </p:nvSpPr>
          <p:spPr>
            <a:xfrm>
              <a:off x="914400" y="1990725"/>
              <a:ext cx="3400425" cy="457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304919692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椭圆 12"/>
          <p:cNvSpPr/>
          <p:nvPr/>
        </p:nvSpPr>
        <p:spPr>
          <a:xfrm>
            <a:off x="991600" y="795132"/>
            <a:ext cx="976347" cy="881958"/>
          </a:xfrm>
          <a:prstGeom prst="ellipse">
            <a:avLst/>
          </a:prstGeom>
          <a:solidFill>
            <a:schemeClr val="bg2">
              <a:lumMod val="7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t>a.5</a:t>
            </a:r>
            <a:endParaRPr lang="zh-CN" altLang="en-US" sz="2800" dirty="0"/>
          </a:p>
        </p:txBody>
      </p:sp>
      <p:sp>
        <p:nvSpPr>
          <p:cNvPr id="14" name="标题 1"/>
          <p:cNvSpPr>
            <a:spLocks noGrp="1"/>
          </p:cNvSpPr>
          <p:nvPr>
            <p:ph type="title"/>
          </p:nvPr>
        </p:nvSpPr>
        <p:spPr>
          <a:xfrm>
            <a:off x="2193233" y="573329"/>
            <a:ext cx="5921037" cy="1325563"/>
          </a:xfrm>
        </p:spPr>
        <p:txBody>
          <a:bodyPr>
            <a:normAutofit/>
          </a:bodyPr>
          <a:lstStyle/>
          <a:p>
            <a:r>
              <a:rPr lang="zh-CN" altLang="en-US" dirty="0">
                <a:solidFill>
                  <a:schemeClr val="bg1"/>
                </a:solidFill>
              </a:rPr>
              <a:t>依赖</a:t>
            </a:r>
            <a:r>
              <a:rPr lang="zh-CN" altLang="en-US" dirty="0" smtClean="0">
                <a:solidFill>
                  <a:schemeClr val="bg1"/>
                </a:solidFill>
              </a:rPr>
              <a:t>关系的映射</a:t>
            </a:r>
            <a:r>
              <a:rPr lang="en-US" altLang="zh-CN" dirty="0" smtClean="0">
                <a:solidFill>
                  <a:schemeClr val="bg1"/>
                </a:solidFill>
              </a:rPr>
              <a:t>[3]</a:t>
            </a:r>
            <a:endParaRPr lang="zh-CN" altLang="en-US" dirty="0">
              <a:solidFill>
                <a:schemeClr val="bg1"/>
              </a:solidFill>
            </a:endParaRPr>
          </a:p>
        </p:txBody>
      </p:sp>
      <p:grpSp>
        <p:nvGrpSpPr>
          <p:cNvPr id="4" name="组合 3"/>
          <p:cNvGrpSpPr/>
          <p:nvPr/>
        </p:nvGrpSpPr>
        <p:grpSpPr>
          <a:xfrm>
            <a:off x="242838" y="2133427"/>
            <a:ext cx="11706324" cy="4010197"/>
            <a:chOff x="242838" y="2133427"/>
            <a:chExt cx="11706324" cy="4010197"/>
          </a:xfrm>
        </p:grpSpPr>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2838" y="2133427"/>
              <a:ext cx="11706324" cy="4010197"/>
            </a:xfrm>
            <a:prstGeom prst="rect">
              <a:avLst/>
            </a:prstGeom>
          </p:spPr>
        </p:pic>
        <p:sp>
          <p:nvSpPr>
            <p:cNvPr id="3" name="矩形 2"/>
            <p:cNvSpPr/>
            <p:nvPr/>
          </p:nvSpPr>
          <p:spPr>
            <a:xfrm>
              <a:off x="323850" y="2200275"/>
              <a:ext cx="3257550" cy="4476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370230369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椭圆 12"/>
          <p:cNvSpPr/>
          <p:nvPr/>
        </p:nvSpPr>
        <p:spPr>
          <a:xfrm>
            <a:off x="991600" y="795132"/>
            <a:ext cx="976347" cy="881958"/>
          </a:xfrm>
          <a:prstGeom prst="ellipse">
            <a:avLst/>
          </a:prstGeom>
          <a:solidFill>
            <a:schemeClr val="bg2">
              <a:lumMod val="7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t>b</a:t>
            </a:r>
            <a:r>
              <a:rPr lang="en-US" altLang="zh-CN" sz="2800" dirty="0" smtClean="0"/>
              <a:t>.1</a:t>
            </a:r>
            <a:endParaRPr lang="zh-CN" altLang="en-US" sz="2800" dirty="0"/>
          </a:p>
        </p:txBody>
      </p:sp>
      <p:sp>
        <p:nvSpPr>
          <p:cNvPr id="14" name="标题 1"/>
          <p:cNvSpPr>
            <a:spLocks noGrp="1"/>
          </p:cNvSpPr>
          <p:nvPr>
            <p:ph type="title"/>
          </p:nvPr>
        </p:nvSpPr>
        <p:spPr>
          <a:xfrm>
            <a:off x="2193233" y="573329"/>
            <a:ext cx="5921037" cy="1325563"/>
          </a:xfrm>
        </p:spPr>
        <p:txBody>
          <a:bodyPr>
            <a:normAutofit/>
          </a:bodyPr>
          <a:lstStyle/>
          <a:p>
            <a:r>
              <a:rPr lang="en-US" altLang="zh-CN" dirty="0" smtClean="0">
                <a:solidFill>
                  <a:schemeClr val="bg1"/>
                </a:solidFill>
              </a:rPr>
              <a:t>Object</a:t>
            </a:r>
            <a:r>
              <a:rPr lang="zh-CN" altLang="en-US" dirty="0" smtClean="0">
                <a:solidFill>
                  <a:schemeClr val="bg1"/>
                </a:solidFill>
              </a:rPr>
              <a:t>图</a:t>
            </a:r>
            <a:r>
              <a:rPr lang="en-US" altLang="zh-CN" dirty="0" smtClean="0">
                <a:solidFill>
                  <a:schemeClr val="bg1"/>
                </a:solidFill>
              </a:rPr>
              <a:t>[3]</a:t>
            </a:r>
            <a:endParaRPr lang="zh-CN" altLang="en-US" dirty="0">
              <a:solidFill>
                <a:schemeClr val="bg1"/>
              </a:solidFill>
            </a:endParaRPr>
          </a:p>
        </p:txBody>
      </p:sp>
      <p:sp>
        <p:nvSpPr>
          <p:cNvPr id="6" name="文本框 5"/>
          <p:cNvSpPr txBox="1"/>
          <p:nvPr/>
        </p:nvSpPr>
        <p:spPr>
          <a:xfrm>
            <a:off x="2468725" y="1765542"/>
            <a:ext cx="7868659" cy="1477328"/>
          </a:xfrm>
          <a:prstGeom prst="rect">
            <a:avLst/>
          </a:prstGeom>
          <a:noFill/>
        </p:spPr>
        <p:txBody>
          <a:bodyPr wrap="square" rtlCol="0">
            <a:spAutoFit/>
          </a:bodyPr>
          <a:lstStyle/>
          <a:p>
            <a:r>
              <a:rPr lang="zh-CN" altLang="en-US" sz="3000" b="1" dirty="0" smtClean="0">
                <a:solidFill>
                  <a:schemeClr val="bg1"/>
                </a:solidFill>
              </a:rPr>
              <a:t>可以</a:t>
            </a:r>
            <a:r>
              <a:rPr lang="zh-CN" altLang="en-US" sz="3000" b="1" dirty="0">
                <a:solidFill>
                  <a:schemeClr val="bg1"/>
                </a:solidFill>
              </a:rPr>
              <a:t>使用对象图来描述某种状态下，系统中活跃的对象及其关系：</a:t>
            </a:r>
            <a:br>
              <a:rPr lang="zh-CN" altLang="en-US" sz="3000" b="1" dirty="0">
                <a:solidFill>
                  <a:schemeClr val="bg1"/>
                </a:solidFill>
              </a:rPr>
            </a:br>
            <a:endParaRPr lang="zh-CN" altLang="en-US" sz="3000" b="1" dirty="0">
              <a:solidFill>
                <a:schemeClr val="bg1"/>
              </a:solidFill>
            </a:endParaRPr>
          </a:p>
        </p:txBody>
      </p:sp>
      <p:pic>
        <p:nvPicPr>
          <p:cNvPr id="1026" name="Picture 2" descr="https://img-blog.csdn.net/20140410125701953?watermark/2/text/aHR0cDovL2Jsb2cuY3Nkbi5uZXQvZGF2aWR3YW5nOTUyNw==/font/5a6L5L2T/fontsize/400/fill/I0JBQkFCMA==/dissolve/70/gravity/SouthEas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68725" y="1677090"/>
            <a:ext cx="8220075" cy="4819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784606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additive="base">
                                        <p:cTn id="7" dur="500" fill="hold"/>
                                        <p:tgtEl>
                                          <p:spTgt spid="1026"/>
                                        </p:tgtEl>
                                        <p:attrNameLst>
                                          <p:attrName>ppt_x</p:attrName>
                                        </p:attrNameLst>
                                      </p:cBhvr>
                                      <p:tavLst>
                                        <p:tav tm="0">
                                          <p:val>
                                            <p:strVal val="#ppt_x"/>
                                          </p:val>
                                        </p:tav>
                                        <p:tav tm="100000">
                                          <p:val>
                                            <p:strVal val="#ppt_x"/>
                                          </p:val>
                                        </p:tav>
                                      </p:tavLst>
                                    </p:anim>
                                    <p:anim calcmode="lin" valueType="num">
                                      <p:cBhvr additive="base">
                                        <p:cTn id="8" dur="500" fill="hold"/>
                                        <p:tgtEl>
                                          <p:spTgt spid="1026"/>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椭圆 12"/>
          <p:cNvSpPr/>
          <p:nvPr/>
        </p:nvSpPr>
        <p:spPr>
          <a:xfrm>
            <a:off x="991600" y="795132"/>
            <a:ext cx="976347" cy="881958"/>
          </a:xfrm>
          <a:prstGeom prst="ellipse">
            <a:avLst/>
          </a:prstGeom>
          <a:solidFill>
            <a:schemeClr val="bg2">
              <a:lumMod val="7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t>c.1</a:t>
            </a:r>
            <a:endParaRPr lang="zh-CN" altLang="en-US" sz="2800" dirty="0"/>
          </a:p>
        </p:txBody>
      </p:sp>
      <p:sp>
        <p:nvSpPr>
          <p:cNvPr id="14" name="标题 1"/>
          <p:cNvSpPr>
            <a:spLocks noGrp="1"/>
          </p:cNvSpPr>
          <p:nvPr>
            <p:ph type="title"/>
          </p:nvPr>
        </p:nvSpPr>
        <p:spPr>
          <a:xfrm>
            <a:off x="2193233" y="573329"/>
            <a:ext cx="5921037" cy="1325563"/>
          </a:xfrm>
        </p:spPr>
        <p:txBody>
          <a:bodyPr>
            <a:normAutofit/>
          </a:bodyPr>
          <a:lstStyle/>
          <a:p>
            <a:r>
              <a:rPr lang="en-US" altLang="zh-CN" dirty="0" err="1" smtClean="0">
                <a:solidFill>
                  <a:schemeClr val="bg1"/>
                </a:solidFill>
              </a:rPr>
              <a:t>Packge</a:t>
            </a:r>
            <a:r>
              <a:rPr lang="zh-CN" altLang="en-US" dirty="0" smtClean="0">
                <a:solidFill>
                  <a:schemeClr val="bg1"/>
                </a:solidFill>
              </a:rPr>
              <a:t>图</a:t>
            </a:r>
            <a:r>
              <a:rPr lang="en-US" altLang="zh-CN" dirty="0" smtClean="0">
                <a:solidFill>
                  <a:schemeClr val="bg1"/>
                </a:solidFill>
              </a:rPr>
              <a:t>[3]</a:t>
            </a:r>
            <a:endParaRPr lang="zh-CN" altLang="en-US" dirty="0">
              <a:solidFill>
                <a:schemeClr val="bg1"/>
              </a:solidFill>
            </a:endParaRPr>
          </a:p>
        </p:txBody>
      </p:sp>
      <p:sp>
        <p:nvSpPr>
          <p:cNvPr id="2" name="矩形 1"/>
          <p:cNvSpPr/>
          <p:nvPr/>
        </p:nvSpPr>
        <p:spPr>
          <a:xfrm>
            <a:off x="1852246" y="2134520"/>
            <a:ext cx="6096000" cy="1938992"/>
          </a:xfrm>
          <a:prstGeom prst="rect">
            <a:avLst/>
          </a:prstGeom>
        </p:spPr>
        <p:txBody>
          <a:bodyPr>
            <a:spAutoFit/>
          </a:bodyPr>
          <a:lstStyle/>
          <a:p>
            <a:r>
              <a:rPr lang="zh-CN" altLang="en-US" sz="3000" b="1" dirty="0">
                <a:solidFill>
                  <a:schemeClr val="bg1"/>
                </a:solidFill>
              </a:rPr>
              <a:t>包对</a:t>
            </a:r>
            <a:r>
              <a:rPr lang="en-US" altLang="zh-CN" sz="3000" b="1" dirty="0" err="1">
                <a:solidFill>
                  <a:schemeClr val="bg1"/>
                </a:solidFill>
              </a:rPr>
              <a:t>c++</a:t>
            </a:r>
            <a:r>
              <a:rPr lang="zh-CN" altLang="en-US" sz="3000" b="1" dirty="0">
                <a:solidFill>
                  <a:schemeClr val="bg1"/>
                </a:solidFill>
              </a:rPr>
              <a:t>可以理解为命名空间，对</a:t>
            </a:r>
            <a:r>
              <a:rPr lang="en-US" altLang="zh-CN" sz="3000" b="1" dirty="0">
                <a:solidFill>
                  <a:schemeClr val="bg1"/>
                </a:solidFill>
              </a:rPr>
              <a:t>java</a:t>
            </a:r>
            <a:r>
              <a:rPr lang="zh-CN" altLang="en-US" sz="3000" b="1" dirty="0">
                <a:solidFill>
                  <a:schemeClr val="bg1"/>
                </a:solidFill>
              </a:rPr>
              <a:t>可以直接理解为</a:t>
            </a:r>
            <a:r>
              <a:rPr lang="en-US" altLang="zh-CN" sz="3000" b="1" dirty="0">
                <a:solidFill>
                  <a:schemeClr val="bg1"/>
                </a:solidFill>
              </a:rPr>
              <a:t>package</a:t>
            </a:r>
            <a:r>
              <a:rPr lang="zh-CN" altLang="en-US" sz="3000" b="1" dirty="0">
                <a:solidFill>
                  <a:schemeClr val="bg1"/>
                </a:solidFill>
              </a:rPr>
              <a:t>，是在</a:t>
            </a:r>
            <a:r>
              <a:rPr lang="en-US" altLang="zh-CN" sz="3000" b="1" dirty="0">
                <a:solidFill>
                  <a:schemeClr val="bg1"/>
                </a:solidFill>
              </a:rPr>
              <a:t>component</a:t>
            </a:r>
            <a:r>
              <a:rPr lang="zh-CN" altLang="en-US" sz="3000" b="1" dirty="0">
                <a:solidFill>
                  <a:schemeClr val="bg1"/>
                </a:solidFill>
              </a:rPr>
              <a:t>之下在文件之上的一个层面。</a:t>
            </a:r>
          </a:p>
        </p:txBody>
      </p:sp>
      <p:pic>
        <p:nvPicPr>
          <p:cNvPr id="2050" name="Picture 2" descr="https://img-blog.csdn.net/20140410132325140?watermark/2/text/aHR0cDovL2Jsb2cuY3Nkbi5uZXQvZGF2aWR3YW5nOTUyNw==/font/5a6L5L2T/fontsize/400/fill/I0JBQkFCMA==/dissolve/70/gravity/SouthEas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32235" y="1677090"/>
            <a:ext cx="6034784" cy="49266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961408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 calcmode="lin" valueType="num">
                                      <p:cBhvr additive="base">
                                        <p:cTn id="7" dur="500" fill="hold"/>
                                        <p:tgtEl>
                                          <p:spTgt spid="2050"/>
                                        </p:tgtEl>
                                        <p:attrNameLst>
                                          <p:attrName>ppt_x</p:attrName>
                                        </p:attrNameLst>
                                      </p:cBhvr>
                                      <p:tavLst>
                                        <p:tav tm="0">
                                          <p:val>
                                            <p:strVal val="#ppt_x"/>
                                          </p:val>
                                        </p:tav>
                                        <p:tav tm="100000">
                                          <p:val>
                                            <p:strVal val="#ppt_x"/>
                                          </p:val>
                                        </p:tav>
                                      </p:tavLst>
                                    </p:anim>
                                    <p:anim calcmode="lin" valueType="num">
                                      <p:cBhvr additive="base">
                                        <p:cTn id="8" dur="500" fill="hold"/>
                                        <p:tgtEl>
                                          <p:spTgt spid="20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椭圆 12"/>
          <p:cNvSpPr/>
          <p:nvPr/>
        </p:nvSpPr>
        <p:spPr>
          <a:xfrm>
            <a:off x="3685104" y="1931453"/>
            <a:ext cx="1108869" cy="1035498"/>
          </a:xfrm>
          <a:prstGeom prst="ellipse">
            <a:avLst/>
          </a:prstGeom>
          <a:solidFill>
            <a:schemeClr val="bg2">
              <a:lumMod val="7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dirty="0"/>
              <a:t>4</a:t>
            </a:r>
            <a:endParaRPr lang="zh-CN" altLang="en-US" sz="6000" dirty="0"/>
          </a:p>
        </p:txBody>
      </p:sp>
      <p:sp>
        <p:nvSpPr>
          <p:cNvPr id="14" name="标题 1"/>
          <p:cNvSpPr>
            <a:spLocks noGrp="1"/>
          </p:cNvSpPr>
          <p:nvPr>
            <p:ph type="title"/>
          </p:nvPr>
        </p:nvSpPr>
        <p:spPr>
          <a:xfrm>
            <a:off x="4923182" y="1786420"/>
            <a:ext cx="3743740" cy="1325563"/>
          </a:xfrm>
        </p:spPr>
        <p:txBody>
          <a:bodyPr>
            <a:normAutofit/>
          </a:bodyPr>
          <a:lstStyle/>
          <a:p>
            <a:r>
              <a:rPr lang="zh-CN" altLang="en-US" sz="6600" dirty="0" smtClean="0">
                <a:solidFill>
                  <a:schemeClr val="bg1"/>
                </a:solidFill>
              </a:rPr>
              <a:t>课堂提问</a:t>
            </a:r>
            <a:endParaRPr lang="zh-CN" altLang="en-US" sz="6600" dirty="0">
              <a:solidFill>
                <a:schemeClr val="bg1"/>
              </a:solidFill>
            </a:endParaRPr>
          </a:p>
        </p:txBody>
      </p:sp>
      <p:sp>
        <p:nvSpPr>
          <p:cNvPr id="15" name="Freeform 5"/>
          <p:cNvSpPr>
            <a:spLocks noChangeArrowheads="1"/>
          </p:cNvSpPr>
          <p:nvPr/>
        </p:nvSpPr>
        <p:spPr bwMode="auto">
          <a:xfrm>
            <a:off x="7967663" y="4724400"/>
            <a:ext cx="4032250" cy="1844675"/>
          </a:xfrm>
          <a:custGeom>
            <a:avLst/>
            <a:gdLst>
              <a:gd name="T0" fmla="*/ 2147483646 w 196"/>
              <a:gd name="T1" fmla="*/ 2147483646 h 110"/>
              <a:gd name="T2" fmla="*/ 2147483646 w 196"/>
              <a:gd name="T3" fmla="*/ 2147483646 h 110"/>
              <a:gd name="T4" fmla="*/ 2147483646 w 196"/>
              <a:gd name="T5" fmla="*/ 0 h 110"/>
              <a:gd name="T6" fmla="*/ 2147483646 w 196"/>
              <a:gd name="T7" fmla="*/ 2147483646 h 110"/>
              <a:gd name="T8" fmla="*/ 2147483646 w 196"/>
              <a:gd name="T9" fmla="*/ 2147483646 h 110"/>
              <a:gd name="T10" fmla="*/ 2147483646 w 196"/>
              <a:gd name="T11" fmla="*/ 2147483646 h 110"/>
              <a:gd name="T12" fmla="*/ 2147483646 w 196"/>
              <a:gd name="T13" fmla="*/ 2147483646 h 110"/>
              <a:gd name="T14" fmla="*/ 2147483646 w 196"/>
              <a:gd name="T15" fmla="*/ 2147483646 h 110"/>
              <a:gd name="T16" fmla="*/ 2147483646 w 196"/>
              <a:gd name="T17" fmla="*/ 2147483646 h 110"/>
              <a:gd name="T18" fmla="*/ 2147483646 w 196"/>
              <a:gd name="T19" fmla="*/ 2147483646 h 110"/>
              <a:gd name="T20" fmla="*/ 2147483646 w 196"/>
              <a:gd name="T21" fmla="*/ 2147483646 h 110"/>
              <a:gd name="T22" fmla="*/ 2147483646 w 196"/>
              <a:gd name="T23" fmla="*/ 2147483646 h 110"/>
              <a:gd name="T24" fmla="*/ 2147483646 w 196"/>
              <a:gd name="T25" fmla="*/ 2147483646 h 110"/>
              <a:gd name="T26" fmla="*/ 2147483646 w 196"/>
              <a:gd name="T27" fmla="*/ 2147483646 h 110"/>
              <a:gd name="T28" fmla="*/ 2147483646 w 196"/>
              <a:gd name="T29" fmla="*/ 2147483646 h 110"/>
              <a:gd name="T30" fmla="*/ 2147483646 w 196"/>
              <a:gd name="T31" fmla="*/ 2147483646 h 110"/>
              <a:gd name="T32" fmla="*/ 2147483646 w 196"/>
              <a:gd name="T33" fmla="*/ 2147483646 h 110"/>
              <a:gd name="T34" fmla="*/ 2147483646 w 196"/>
              <a:gd name="T35" fmla="*/ 2147483646 h 110"/>
              <a:gd name="T36" fmla="*/ 2147483646 w 196"/>
              <a:gd name="T37" fmla="*/ 2147483646 h 110"/>
              <a:gd name="T38" fmla="*/ 2147483646 w 196"/>
              <a:gd name="T39" fmla="*/ 2147483646 h 110"/>
              <a:gd name="T40" fmla="*/ 2147483646 w 196"/>
              <a:gd name="T41" fmla="*/ 2147483646 h 110"/>
              <a:gd name="T42" fmla="*/ 2147483646 w 196"/>
              <a:gd name="T43" fmla="*/ 2147483646 h 110"/>
              <a:gd name="T44" fmla="*/ 2147483646 w 196"/>
              <a:gd name="T45" fmla="*/ 2147483646 h 110"/>
              <a:gd name="T46" fmla="*/ 2147483646 w 196"/>
              <a:gd name="T47" fmla="*/ 2147483646 h 110"/>
              <a:gd name="T48" fmla="*/ 2147483646 w 196"/>
              <a:gd name="T49" fmla="*/ 2147483646 h 110"/>
              <a:gd name="T50" fmla="*/ 2147483646 w 196"/>
              <a:gd name="T51" fmla="*/ 2147483646 h 110"/>
              <a:gd name="T52" fmla="*/ 2147483646 w 196"/>
              <a:gd name="T53" fmla="*/ 2147483646 h 110"/>
              <a:gd name="T54" fmla="*/ 0 w 196"/>
              <a:gd name="T55" fmla="*/ 2147483646 h 110"/>
              <a:gd name="T56" fmla="*/ 2147483646 w 196"/>
              <a:gd name="T57" fmla="*/ 2147483646 h 110"/>
              <a:gd name="T58" fmla="*/ 2147483646 w 196"/>
              <a:gd name="T59" fmla="*/ 2147483646 h 110"/>
              <a:gd name="T60" fmla="*/ 2147483646 w 196"/>
              <a:gd name="T61" fmla="*/ 2147483646 h 110"/>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196" h="110">
                <a:moveTo>
                  <a:pt x="47" y="30"/>
                </a:moveTo>
                <a:cubicBezTo>
                  <a:pt x="51" y="30"/>
                  <a:pt x="55" y="31"/>
                  <a:pt x="58" y="32"/>
                </a:cubicBezTo>
                <a:cubicBezTo>
                  <a:pt x="63" y="14"/>
                  <a:pt x="79" y="0"/>
                  <a:pt x="98" y="0"/>
                </a:cubicBezTo>
                <a:cubicBezTo>
                  <a:pt x="118" y="0"/>
                  <a:pt x="134" y="14"/>
                  <a:pt x="138" y="32"/>
                </a:cubicBezTo>
                <a:cubicBezTo>
                  <a:pt x="142" y="31"/>
                  <a:pt x="146" y="30"/>
                  <a:pt x="150" y="30"/>
                </a:cubicBezTo>
                <a:cubicBezTo>
                  <a:pt x="169" y="30"/>
                  <a:pt x="184" y="46"/>
                  <a:pt x="184" y="65"/>
                </a:cubicBezTo>
                <a:cubicBezTo>
                  <a:pt x="184" y="66"/>
                  <a:pt x="184" y="68"/>
                  <a:pt x="184" y="70"/>
                </a:cubicBezTo>
                <a:cubicBezTo>
                  <a:pt x="191" y="73"/>
                  <a:pt x="196" y="81"/>
                  <a:pt x="196" y="89"/>
                </a:cubicBezTo>
                <a:cubicBezTo>
                  <a:pt x="196" y="101"/>
                  <a:pt x="187" y="110"/>
                  <a:pt x="175" y="110"/>
                </a:cubicBezTo>
                <a:cubicBezTo>
                  <a:pt x="108" y="110"/>
                  <a:pt x="108" y="110"/>
                  <a:pt x="108" y="110"/>
                </a:cubicBezTo>
                <a:cubicBezTo>
                  <a:pt x="108" y="62"/>
                  <a:pt x="108" y="62"/>
                  <a:pt x="108" y="62"/>
                </a:cubicBezTo>
                <a:cubicBezTo>
                  <a:pt x="121" y="75"/>
                  <a:pt x="121" y="75"/>
                  <a:pt x="121" y="75"/>
                </a:cubicBezTo>
                <a:cubicBezTo>
                  <a:pt x="125" y="78"/>
                  <a:pt x="131" y="78"/>
                  <a:pt x="135" y="75"/>
                </a:cubicBezTo>
                <a:cubicBezTo>
                  <a:pt x="135" y="75"/>
                  <a:pt x="135" y="75"/>
                  <a:pt x="135" y="75"/>
                </a:cubicBezTo>
                <a:cubicBezTo>
                  <a:pt x="138" y="71"/>
                  <a:pt x="138" y="65"/>
                  <a:pt x="135" y="61"/>
                </a:cubicBezTo>
                <a:cubicBezTo>
                  <a:pt x="105" y="31"/>
                  <a:pt x="105" y="31"/>
                  <a:pt x="105" y="31"/>
                </a:cubicBezTo>
                <a:cubicBezTo>
                  <a:pt x="104" y="30"/>
                  <a:pt x="101" y="29"/>
                  <a:pt x="99" y="29"/>
                </a:cubicBezTo>
                <a:cubicBezTo>
                  <a:pt x="98" y="28"/>
                  <a:pt x="98" y="28"/>
                  <a:pt x="98" y="29"/>
                </a:cubicBezTo>
                <a:cubicBezTo>
                  <a:pt x="98" y="29"/>
                  <a:pt x="98" y="29"/>
                  <a:pt x="98" y="29"/>
                </a:cubicBezTo>
                <a:cubicBezTo>
                  <a:pt x="96" y="29"/>
                  <a:pt x="93" y="30"/>
                  <a:pt x="91" y="31"/>
                </a:cubicBezTo>
                <a:cubicBezTo>
                  <a:pt x="62" y="61"/>
                  <a:pt x="62" y="61"/>
                  <a:pt x="62" y="61"/>
                </a:cubicBezTo>
                <a:cubicBezTo>
                  <a:pt x="58" y="65"/>
                  <a:pt x="58" y="71"/>
                  <a:pt x="62" y="75"/>
                </a:cubicBezTo>
                <a:cubicBezTo>
                  <a:pt x="62" y="75"/>
                  <a:pt x="62" y="75"/>
                  <a:pt x="62" y="75"/>
                </a:cubicBezTo>
                <a:cubicBezTo>
                  <a:pt x="66" y="78"/>
                  <a:pt x="72" y="78"/>
                  <a:pt x="76" y="75"/>
                </a:cubicBezTo>
                <a:cubicBezTo>
                  <a:pt x="89" y="62"/>
                  <a:pt x="89" y="62"/>
                  <a:pt x="89" y="62"/>
                </a:cubicBezTo>
                <a:cubicBezTo>
                  <a:pt x="89" y="110"/>
                  <a:pt x="89" y="110"/>
                  <a:pt x="89" y="110"/>
                </a:cubicBezTo>
                <a:cubicBezTo>
                  <a:pt x="21" y="110"/>
                  <a:pt x="21" y="110"/>
                  <a:pt x="21" y="110"/>
                </a:cubicBezTo>
                <a:cubicBezTo>
                  <a:pt x="10" y="110"/>
                  <a:pt x="0" y="101"/>
                  <a:pt x="0" y="89"/>
                </a:cubicBezTo>
                <a:cubicBezTo>
                  <a:pt x="0" y="81"/>
                  <a:pt x="6" y="73"/>
                  <a:pt x="13" y="70"/>
                </a:cubicBezTo>
                <a:cubicBezTo>
                  <a:pt x="13" y="68"/>
                  <a:pt x="13" y="66"/>
                  <a:pt x="13" y="65"/>
                </a:cubicBezTo>
                <a:cubicBezTo>
                  <a:pt x="13" y="46"/>
                  <a:pt x="28" y="30"/>
                  <a:pt x="47" y="30"/>
                </a:cubicBezTo>
                <a:close/>
              </a:path>
            </a:pathLst>
          </a:custGeom>
          <a:solidFill>
            <a:schemeClr val="bg1">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kern="0">
              <a:solidFill>
                <a:sysClr val="windowText" lastClr="000000"/>
              </a:solidFill>
            </a:endParaRPr>
          </a:p>
        </p:txBody>
      </p:sp>
    </p:spTree>
    <p:extLst>
      <p:ext uri="{BB962C8B-B14F-4D97-AF65-F5344CB8AC3E}">
        <p14:creationId xmlns:p14="http://schemas.microsoft.com/office/powerpoint/2010/main" val="2804374304"/>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ppt_x</p:attrName>
                                        </p:attrNameLst>
                                      </p:cBhvr>
                                      <p:tavLst>
                                        <p:tav tm="0">
                                          <p:val>
                                            <p:strVal val="#ppt_x"/>
                                          </p:val>
                                        </p:tav>
                                        <p:tav tm="100000">
                                          <p:val>
                                            <p:strVal val="#ppt_x"/>
                                          </p:val>
                                        </p:tav>
                                      </p:tavLst>
                                    </p:anim>
                                    <p:anim calcmode="lin" valueType="num">
                                      <p:cBhvr>
                                        <p:cTn id="9"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椭圆 12"/>
          <p:cNvSpPr/>
          <p:nvPr/>
        </p:nvSpPr>
        <p:spPr>
          <a:xfrm>
            <a:off x="1746181" y="1291263"/>
            <a:ext cx="1114147" cy="1016768"/>
          </a:xfrm>
          <a:prstGeom prst="ellipse">
            <a:avLst/>
          </a:prstGeom>
          <a:solidFill>
            <a:schemeClr val="bg2">
              <a:lumMod val="7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smtClean="0"/>
              <a:t>Q1</a:t>
            </a:r>
            <a:endParaRPr lang="zh-CN" altLang="en-US" sz="3600" dirty="0"/>
          </a:p>
        </p:txBody>
      </p:sp>
      <p:sp>
        <p:nvSpPr>
          <p:cNvPr id="14" name="标题 1"/>
          <p:cNvSpPr>
            <a:spLocks noGrp="1"/>
          </p:cNvSpPr>
          <p:nvPr>
            <p:ph type="title"/>
          </p:nvPr>
        </p:nvSpPr>
        <p:spPr>
          <a:xfrm>
            <a:off x="3144074" y="1136865"/>
            <a:ext cx="7282071" cy="1325563"/>
          </a:xfrm>
        </p:spPr>
        <p:txBody>
          <a:bodyPr>
            <a:normAutofit fontScale="90000"/>
          </a:bodyPr>
          <a:lstStyle/>
          <a:p>
            <a:r>
              <a:rPr lang="zh-CN" altLang="en-US" sz="3600" dirty="0" smtClean="0">
                <a:solidFill>
                  <a:schemeClr val="bg1"/>
                </a:solidFill>
              </a:rPr>
              <a:t>展示对象之间</a:t>
            </a:r>
            <a:r>
              <a:rPr lang="zh-CN" altLang="en-US" sz="3600" b="1" dirty="0">
                <a:solidFill>
                  <a:schemeClr val="bg1"/>
                </a:solidFill>
              </a:rPr>
              <a:t>在场景或用例的事件流中发生的</a:t>
            </a:r>
            <a:r>
              <a:rPr lang="zh-CN" altLang="en-US" sz="3600" dirty="0" smtClean="0">
                <a:solidFill>
                  <a:schemeClr val="bg1"/>
                </a:solidFill>
              </a:rPr>
              <a:t>交互的是哪种图？并简单说明它的作用。</a:t>
            </a:r>
            <a:endParaRPr lang="zh-CN" altLang="zh-CN" sz="3600" dirty="0">
              <a:solidFill>
                <a:schemeClr val="bg1"/>
              </a:solidFill>
            </a:endParaRPr>
          </a:p>
        </p:txBody>
      </p:sp>
      <p:sp>
        <p:nvSpPr>
          <p:cNvPr id="15" name="Freeform 5"/>
          <p:cNvSpPr>
            <a:spLocks noChangeArrowheads="1"/>
          </p:cNvSpPr>
          <p:nvPr/>
        </p:nvSpPr>
        <p:spPr bwMode="auto">
          <a:xfrm>
            <a:off x="-3046173" y="1037672"/>
            <a:ext cx="4032250" cy="1844675"/>
          </a:xfrm>
          <a:custGeom>
            <a:avLst/>
            <a:gdLst>
              <a:gd name="T0" fmla="*/ 2147483646 w 196"/>
              <a:gd name="T1" fmla="*/ 2147483646 h 110"/>
              <a:gd name="T2" fmla="*/ 2147483646 w 196"/>
              <a:gd name="T3" fmla="*/ 2147483646 h 110"/>
              <a:gd name="T4" fmla="*/ 2147483646 w 196"/>
              <a:gd name="T5" fmla="*/ 0 h 110"/>
              <a:gd name="T6" fmla="*/ 2147483646 w 196"/>
              <a:gd name="T7" fmla="*/ 2147483646 h 110"/>
              <a:gd name="T8" fmla="*/ 2147483646 w 196"/>
              <a:gd name="T9" fmla="*/ 2147483646 h 110"/>
              <a:gd name="T10" fmla="*/ 2147483646 w 196"/>
              <a:gd name="T11" fmla="*/ 2147483646 h 110"/>
              <a:gd name="T12" fmla="*/ 2147483646 w 196"/>
              <a:gd name="T13" fmla="*/ 2147483646 h 110"/>
              <a:gd name="T14" fmla="*/ 2147483646 w 196"/>
              <a:gd name="T15" fmla="*/ 2147483646 h 110"/>
              <a:gd name="T16" fmla="*/ 2147483646 w 196"/>
              <a:gd name="T17" fmla="*/ 2147483646 h 110"/>
              <a:gd name="T18" fmla="*/ 2147483646 w 196"/>
              <a:gd name="T19" fmla="*/ 2147483646 h 110"/>
              <a:gd name="T20" fmla="*/ 2147483646 w 196"/>
              <a:gd name="T21" fmla="*/ 2147483646 h 110"/>
              <a:gd name="T22" fmla="*/ 2147483646 w 196"/>
              <a:gd name="T23" fmla="*/ 2147483646 h 110"/>
              <a:gd name="T24" fmla="*/ 2147483646 w 196"/>
              <a:gd name="T25" fmla="*/ 2147483646 h 110"/>
              <a:gd name="T26" fmla="*/ 2147483646 w 196"/>
              <a:gd name="T27" fmla="*/ 2147483646 h 110"/>
              <a:gd name="T28" fmla="*/ 2147483646 w 196"/>
              <a:gd name="T29" fmla="*/ 2147483646 h 110"/>
              <a:gd name="T30" fmla="*/ 2147483646 w 196"/>
              <a:gd name="T31" fmla="*/ 2147483646 h 110"/>
              <a:gd name="T32" fmla="*/ 2147483646 w 196"/>
              <a:gd name="T33" fmla="*/ 2147483646 h 110"/>
              <a:gd name="T34" fmla="*/ 2147483646 w 196"/>
              <a:gd name="T35" fmla="*/ 2147483646 h 110"/>
              <a:gd name="T36" fmla="*/ 2147483646 w 196"/>
              <a:gd name="T37" fmla="*/ 2147483646 h 110"/>
              <a:gd name="T38" fmla="*/ 2147483646 w 196"/>
              <a:gd name="T39" fmla="*/ 2147483646 h 110"/>
              <a:gd name="T40" fmla="*/ 2147483646 w 196"/>
              <a:gd name="T41" fmla="*/ 2147483646 h 110"/>
              <a:gd name="T42" fmla="*/ 2147483646 w 196"/>
              <a:gd name="T43" fmla="*/ 2147483646 h 110"/>
              <a:gd name="T44" fmla="*/ 2147483646 w 196"/>
              <a:gd name="T45" fmla="*/ 2147483646 h 110"/>
              <a:gd name="T46" fmla="*/ 2147483646 w 196"/>
              <a:gd name="T47" fmla="*/ 2147483646 h 110"/>
              <a:gd name="T48" fmla="*/ 2147483646 w 196"/>
              <a:gd name="T49" fmla="*/ 2147483646 h 110"/>
              <a:gd name="T50" fmla="*/ 2147483646 w 196"/>
              <a:gd name="T51" fmla="*/ 2147483646 h 110"/>
              <a:gd name="T52" fmla="*/ 2147483646 w 196"/>
              <a:gd name="T53" fmla="*/ 2147483646 h 110"/>
              <a:gd name="T54" fmla="*/ 0 w 196"/>
              <a:gd name="T55" fmla="*/ 2147483646 h 110"/>
              <a:gd name="T56" fmla="*/ 2147483646 w 196"/>
              <a:gd name="T57" fmla="*/ 2147483646 h 110"/>
              <a:gd name="T58" fmla="*/ 2147483646 w 196"/>
              <a:gd name="T59" fmla="*/ 2147483646 h 110"/>
              <a:gd name="T60" fmla="*/ 2147483646 w 196"/>
              <a:gd name="T61" fmla="*/ 2147483646 h 110"/>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196" h="110">
                <a:moveTo>
                  <a:pt x="47" y="30"/>
                </a:moveTo>
                <a:cubicBezTo>
                  <a:pt x="51" y="30"/>
                  <a:pt x="55" y="31"/>
                  <a:pt x="58" y="32"/>
                </a:cubicBezTo>
                <a:cubicBezTo>
                  <a:pt x="63" y="14"/>
                  <a:pt x="79" y="0"/>
                  <a:pt x="98" y="0"/>
                </a:cubicBezTo>
                <a:cubicBezTo>
                  <a:pt x="118" y="0"/>
                  <a:pt x="134" y="14"/>
                  <a:pt x="138" y="32"/>
                </a:cubicBezTo>
                <a:cubicBezTo>
                  <a:pt x="142" y="31"/>
                  <a:pt x="146" y="30"/>
                  <a:pt x="150" y="30"/>
                </a:cubicBezTo>
                <a:cubicBezTo>
                  <a:pt x="169" y="30"/>
                  <a:pt x="184" y="46"/>
                  <a:pt x="184" y="65"/>
                </a:cubicBezTo>
                <a:cubicBezTo>
                  <a:pt x="184" y="66"/>
                  <a:pt x="184" y="68"/>
                  <a:pt x="184" y="70"/>
                </a:cubicBezTo>
                <a:cubicBezTo>
                  <a:pt x="191" y="73"/>
                  <a:pt x="196" y="81"/>
                  <a:pt x="196" y="89"/>
                </a:cubicBezTo>
                <a:cubicBezTo>
                  <a:pt x="196" y="101"/>
                  <a:pt x="187" y="110"/>
                  <a:pt x="175" y="110"/>
                </a:cubicBezTo>
                <a:cubicBezTo>
                  <a:pt x="108" y="110"/>
                  <a:pt x="108" y="110"/>
                  <a:pt x="108" y="110"/>
                </a:cubicBezTo>
                <a:cubicBezTo>
                  <a:pt x="108" y="62"/>
                  <a:pt x="108" y="62"/>
                  <a:pt x="108" y="62"/>
                </a:cubicBezTo>
                <a:cubicBezTo>
                  <a:pt x="121" y="75"/>
                  <a:pt x="121" y="75"/>
                  <a:pt x="121" y="75"/>
                </a:cubicBezTo>
                <a:cubicBezTo>
                  <a:pt x="125" y="78"/>
                  <a:pt x="131" y="78"/>
                  <a:pt x="135" y="75"/>
                </a:cubicBezTo>
                <a:cubicBezTo>
                  <a:pt x="135" y="75"/>
                  <a:pt x="135" y="75"/>
                  <a:pt x="135" y="75"/>
                </a:cubicBezTo>
                <a:cubicBezTo>
                  <a:pt x="138" y="71"/>
                  <a:pt x="138" y="65"/>
                  <a:pt x="135" y="61"/>
                </a:cubicBezTo>
                <a:cubicBezTo>
                  <a:pt x="105" y="31"/>
                  <a:pt x="105" y="31"/>
                  <a:pt x="105" y="31"/>
                </a:cubicBezTo>
                <a:cubicBezTo>
                  <a:pt x="104" y="30"/>
                  <a:pt x="101" y="29"/>
                  <a:pt x="99" y="29"/>
                </a:cubicBezTo>
                <a:cubicBezTo>
                  <a:pt x="98" y="28"/>
                  <a:pt x="98" y="28"/>
                  <a:pt x="98" y="29"/>
                </a:cubicBezTo>
                <a:cubicBezTo>
                  <a:pt x="98" y="29"/>
                  <a:pt x="98" y="29"/>
                  <a:pt x="98" y="29"/>
                </a:cubicBezTo>
                <a:cubicBezTo>
                  <a:pt x="96" y="29"/>
                  <a:pt x="93" y="30"/>
                  <a:pt x="91" y="31"/>
                </a:cubicBezTo>
                <a:cubicBezTo>
                  <a:pt x="62" y="61"/>
                  <a:pt x="62" y="61"/>
                  <a:pt x="62" y="61"/>
                </a:cubicBezTo>
                <a:cubicBezTo>
                  <a:pt x="58" y="65"/>
                  <a:pt x="58" y="71"/>
                  <a:pt x="62" y="75"/>
                </a:cubicBezTo>
                <a:cubicBezTo>
                  <a:pt x="62" y="75"/>
                  <a:pt x="62" y="75"/>
                  <a:pt x="62" y="75"/>
                </a:cubicBezTo>
                <a:cubicBezTo>
                  <a:pt x="66" y="78"/>
                  <a:pt x="72" y="78"/>
                  <a:pt x="76" y="75"/>
                </a:cubicBezTo>
                <a:cubicBezTo>
                  <a:pt x="89" y="62"/>
                  <a:pt x="89" y="62"/>
                  <a:pt x="89" y="62"/>
                </a:cubicBezTo>
                <a:cubicBezTo>
                  <a:pt x="89" y="110"/>
                  <a:pt x="89" y="110"/>
                  <a:pt x="89" y="110"/>
                </a:cubicBezTo>
                <a:cubicBezTo>
                  <a:pt x="21" y="110"/>
                  <a:pt x="21" y="110"/>
                  <a:pt x="21" y="110"/>
                </a:cubicBezTo>
                <a:cubicBezTo>
                  <a:pt x="10" y="110"/>
                  <a:pt x="0" y="101"/>
                  <a:pt x="0" y="89"/>
                </a:cubicBezTo>
                <a:cubicBezTo>
                  <a:pt x="0" y="81"/>
                  <a:pt x="6" y="73"/>
                  <a:pt x="13" y="70"/>
                </a:cubicBezTo>
                <a:cubicBezTo>
                  <a:pt x="13" y="68"/>
                  <a:pt x="13" y="66"/>
                  <a:pt x="13" y="65"/>
                </a:cubicBezTo>
                <a:cubicBezTo>
                  <a:pt x="13" y="46"/>
                  <a:pt x="28" y="30"/>
                  <a:pt x="47" y="30"/>
                </a:cubicBezTo>
                <a:close/>
              </a:path>
            </a:pathLst>
          </a:custGeom>
          <a:solidFill>
            <a:schemeClr val="bg1">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kern="0">
              <a:solidFill>
                <a:sysClr val="windowText" lastClr="000000"/>
              </a:solidFill>
            </a:endParaRPr>
          </a:p>
        </p:txBody>
      </p:sp>
      <p:sp>
        <p:nvSpPr>
          <p:cNvPr id="97" name="标题 1"/>
          <p:cNvSpPr txBox="1">
            <a:spLocks/>
          </p:cNvSpPr>
          <p:nvPr/>
        </p:nvSpPr>
        <p:spPr>
          <a:xfrm>
            <a:off x="3144074" y="3398837"/>
            <a:ext cx="7282071"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800" b="1" dirty="0" smtClean="0">
                <a:solidFill>
                  <a:schemeClr val="bg1"/>
                </a:solidFill>
                <a:latin typeface="+mn-ea"/>
                <a:ea typeface="+mn-ea"/>
              </a:rPr>
              <a:t>A: </a:t>
            </a:r>
          </a:p>
          <a:p>
            <a:r>
              <a:rPr lang="zh-CN" altLang="en-US" sz="2800" b="1" dirty="0" smtClean="0">
                <a:solidFill>
                  <a:schemeClr val="bg1"/>
                </a:solidFill>
                <a:latin typeface="+mn-ea"/>
                <a:ea typeface="+mn-ea"/>
              </a:rPr>
              <a:t>顺序图</a:t>
            </a:r>
            <a:endParaRPr lang="en-US" altLang="zh-CN" sz="2800" b="1" dirty="0" smtClean="0">
              <a:solidFill>
                <a:schemeClr val="bg1"/>
              </a:solidFill>
              <a:latin typeface="+mn-ea"/>
              <a:ea typeface="+mn-ea"/>
            </a:endParaRPr>
          </a:p>
          <a:p>
            <a:r>
              <a:rPr lang="zh-CN" altLang="en-US" sz="2800" b="1" dirty="0">
                <a:solidFill>
                  <a:schemeClr val="bg1"/>
                </a:solidFill>
                <a:latin typeface="+mn-ea"/>
                <a:ea typeface="+mn-ea"/>
              </a:rPr>
              <a:t>顺序图用来表示用例中的行为顺序</a:t>
            </a:r>
          </a:p>
        </p:txBody>
      </p:sp>
    </p:spTree>
    <p:extLst>
      <p:ext uri="{BB962C8B-B14F-4D97-AF65-F5344CB8AC3E}">
        <p14:creationId xmlns:p14="http://schemas.microsoft.com/office/powerpoint/2010/main" val="342621754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ppt_x</p:attrName>
                                        </p:attrNameLst>
                                      </p:cBhvr>
                                      <p:tavLst>
                                        <p:tav tm="0">
                                          <p:val>
                                            <p:strVal val="#ppt_x"/>
                                          </p:val>
                                        </p:tav>
                                        <p:tav tm="100000">
                                          <p:val>
                                            <p:strVal val="#ppt_x"/>
                                          </p:val>
                                        </p:tav>
                                      </p:tavLst>
                                    </p:anim>
                                    <p:anim calcmode="lin" valueType="num">
                                      <p:cBhvr>
                                        <p:cTn id="9"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97"/>
                                        </p:tgtEl>
                                        <p:attrNameLst>
                                          <p:attrName>style.visibility</p:attrName>
                                        </p:attrNameLst>
                                      </p:cBhvr>
                                      <p:to>
                                        <p:strVal val="visible"/>
                                      </p:to>
                                    </p:set>
                                    <p:animEffect transition="in" filter="fade">
                                      <p:cBhvr>
                                        <p:cTn id="14" dur="1000"/>
                                        <p:tgtEl>
                                          <p:spTgt spid="97"/>
                                        </p:tgtEl>
                                      </p:cBhvr>
                                    </p:animEffect>
                                    <p:anim calcmode="lin" valueType="num">
                                      <p:cBhvr>
                                        <p:cTn id="15" dur="1000" fill="hold"/>
                                        <p:tgtEl>
                                          <p:spTgt spid="97"/>
                                        </p:tgtEl>
                                        <p:attrNameLst>
                                          <p:attrName>ppt_x</p:attrName>
                                        </p:attrNameLst>
                                      </p:cBhvr>
                                      <p:tavLst>
                                        <p:tav tm="0">
                                          <p:val>
                                            <p:strVal val="#ppt_x"/>
                                          </p:val>
                                        </p:tav>
                                        <p:tav tm="100000">
                                          <p:val>
                                            <p:strVal val="#ppt_x"/>
                                          </p:val>
                                        </p:tav>
                                      </p:tavLst>
                                    </p:anim>
                                    <p:anim calcmode="lin" valueType="num">
                                      <p:cBhvr>
                                        <p:cTn id="16" dur="1000" fill="hold"/>
                                        <p:tgtEl>
                                          <p:spTgt spid="9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椭圆 12"/>
          <p:cNvSpPr/>
          <p:nvPr/>
        </p:nvSpPr>
        <p:spPr>
          <a:xfrm>
            <a:off x="1746181" y="788845"/>
            <a:ext cx="1114147" cy="1016768"/>
          </a:xfrm>
          <a:prstGeom prst="ellipse">
            <a:avLst/>
          </a:prstGeom>
          <a:solidFill>
            <a:schemeClr val="bg2">
              <a:lumMod val="7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smtClean="0"/>
              <a:t>Q2</a:t>
            </a:r>
            <a:endParaRPr lang="zh-CN" altLang="en-US" sz="3600" dirty="0"/>
          </a:p>
        </p:txBody>
      </p:sp>
      <p:sp>
        <p:nvSpPr>
          <p:cNvPr id="14" name="标题 1"/>
          <p:cNvSpPr>
            <a:spLocks noGrp="1"/>
          </p:cNvSpPr>
          <p:nvPr>
            <p:ph type="title"/>
          </p:nvPr>
        </p:nvSpPr>
        <p:spPr>
          <a:xfrm>
            <a:off x="3144074" y="788845"/>
            <a:ext cx="7282071" cy="1325563"/>
          </a:xfrm>
        </p:spPr>
        <p:txBody>
          <a:bodyPr>
            <a:normAutofit/>
          </a:bodyPr>
          <a:lstStyle/>
          <a:p>
            <a:r>
              <a:rPr lang="zh-CN" altLang="en-US" sz="3600" dirty="0" smtClean="0">
                <a:solidFill>
                  <a:schemeClr val="bg1"/>
                </a:solidFill>
              </a:rPr>
              <a:t>说出部署图的两种表现形式，并说出它们的区别。</a:t>
            </a:r>
            <a:endParaRPr lang="zh-CN" altLang="zh-CN" sz="3600" dirty="0">
              <a:solidFill>
                <a:schemeClr val="bg1"/>
              </a:solidFill>
            </a:endParaRPr>
          </a:p>
        </p:txBody>
      </p:sp>
      <p:sp>
        <p:nvSpPr>
          <p:cNvPr id="15" name="Freeform 5"/>
          <p:cNvSpPr>
            <a:spLocks noChangeArrowheads="1"/>
          </p:cNvSpPr>
          <p:nvPr/>
        </p:nvSpPr>
        <p:spPr bwMode="auto">
          <a:xfrm>
            <a:off x="-3046173" y="1037672"/>
            <a:ext cx="4032250" cy="1844675"/>
          </a:xfrm>
          <a:custGeom>
            <a:avLst/>
            <a:gdLst>
              <a:gd name="T0" fmla="*/ 2147483646 w 196"/>
              <a:gd name="T1" fmla="*/ 2147483646 h 110"/>
              <a:gd name="T2" fmla="*/ 2147483646 w 196"/>
              <a:gd name="T3" fmla="*/ 2147483646 h 110"/>
              <a:gd name="T4" fmla="*/ 2147483646 w 196"/>
              <a:gd name="T5" fmla="*/ 0 h 110"/>
              <a:gd name="T6" fmla="*/ 2147483646 w 196"/>
              <a:gd name="T7" fmla="*/ 2147483646 h 110"/>
              <a:gd name="T8" fmla="*/ 2147483646 w 196"/>
              <a:gd name="T9" fmla="*/ 2147483646 h 110"/>
              <a:gd name="T10" fmla="*/ 2147483646 w 196"/>
              <a:gd name="T11" fmla="*/ 2147483646 h 110"/>
              <a:gd name="T12" fmla="*/ 2147483646 w 196"/>
              <a:gd name="T13" fmla="*/ 2147483646 h 110"/>
              <a:gd name="T14" fmla="*/ 2147483646 w 196"/>
              <a:gd name="T15" fmla="*/ 2147483646 h 110"/>
              <a:gd name="T16" fmla="*/ 2147483646 w 196"/>
              <a:gd name="T17" fmla="*/ 2147483646 h 110"/>
              <a:gd name="T18" fmla="*/ 2147483646 w 196"/>
              <a:gd name="T19" fmla="*/ 2147483646 h 110"/>
              <a:gd name="T20" fmla="*/ 2147483646 w 196"/>
              <a:gd name="T21" fmla="*/ 2147483646 h 110"/>
              <a:gd name="T22" fmla="*/ 2147483646 w 196"/>
              <a:gd name="T23" fmla="*/ 2147483646 h 110"/>
              <a:gd name="T24" fmla="*/ 2147483646 w 196"/>
              <a:gd name="T25" fmla="*/ 2147483646 h 110"/>
              <a:gd name="T26" fmla="*/ 2147483646 w 196"/>
              <a:gd name="T27" fmla="*/ 2147483646 h 110"/>
              <a:gd name="T28" fmla="*/ 2147483646 w 196"/>
              <a:gd name="T29" fmla="*/ 2147483646 h 110"/>
              <a:gd name="T30" fmla="*/ 2147483646 w 196"/>
              <a:gd name="T31" fmla="*/ 2147483646 h 110"/>
              <a:gd name="T32" fmla="*/ 2147483646 w 196"/>
              <a:gd name="T33" fmla="*/ 2147483646 h 110"/>
              <a:gd name="T34" fmla="*/ 2147483646 w 196"/>
              <a:gd name="T35" fmla="*/ 2147483646 h 110"/>
              <a:gd name="T36" fmla="*/ 2147483646 w 196"/>
              <a:gd name="T37" fmla="*/ 2147483646 h 110"/>
              <a:gd name="T38" fmla="*/ 2147483646 w 196"/>
              <a:gd name="T39" fmla="*/ 2147483646 h 110"/>
              <a:gd name="T40" fmla="*/ 2147483646 w 196"/>
              <a:gd name="T41" fmla="*/ 2147483646 h 110"/>
              <a:gd name="T42" fmla="*/ 2147483646 w 196"/>
              <a:gd name="T43" fmla="*/ 2147483646 h 110"/>
              <a:gd name="T44" fmla="*/ 2147483646 w 196"/>
              <a:gd name="T45" fmla="*/ 2147483646 h 110"/>
              <a:gd name="T46" fmla="*/ 2147483646 w 196"/>
              <a:gd name="T47" fmla="*/ 2147483646 h 110"/>
              <a:gd name="T48" fmla="*/ 2147483646 w 196"/>
              <a:gd name="T49" fmla="*/ 2147483646 h 110"/>
              <a:gd name="T50" fmla="*/ 2147483646 w 196"/>
              <a:gd name="T51" fmla="*/ 2147483646 h 110"/>
              <a:gd name="T52" fmla="*/ 2147483646 w 196"/>
              <a:gd name="T53" fmla="*/ 2147483646 h 110"/>
              <a:gd name="T54" fmla="*/ 0 w 196"/>
              <a:gd name="T55" fmla="*/ 2147483646 h 110"/>
              <a:gd name="T56" fmla="*/ 2147483646 w 196"/>
              <a:gd name="T57" fmla="*/ 2147483646 h 110"/>
              <a:gd name="T58" fmla="*/ 2147483646 w 196"/>
              <a:gd name="T59" fmla="*/ 2147483646 h 110"/>
              <a:gd name="T60" fmla="*/ 2147483646 w 196"/>
              <a:gd name="T61" fmla="*/ 2147483646 h 110"/>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196" h="110">
                <a:moveTo>
                  <a:pt x="47" y="30"/>
                </a:moveTo>
                <a:cubicBezTo>
                  <a:pt x="51" y="30"/>
                  <a:pt x="55" y="31"/>
                  <a:pt x="58" y="32"/>
                </a:cubicBezTo>
                <a:cubicBezTo>
                  <a:pt x="63" y="14"/>
                  <a:pt x="79" y="0"/>
                  <a:pt x="98" y="0"/>
                </a:cubicBezTo>
                <a:cubicBezTo>
                  <a:pt x="118" y="0"/>
                  <a:pt x="134" y="14"/>
                  <a:pt x="138" y="32"/>
                </a:cubicBezTo>
                <a:cubicBezTo>
                  <a:pt x="142" y="31"/>
                  <a:pt x="146" y="30"/>
                  <a:pt x="150" y="30"/>
                </a:cubicBezTo>
                <a:cubicBezTo>
                  <a:pt x="169" y="30"/>
                  <a:pt x="184" y="46"/>
                  <a:pt x="184" y="65"/>
                </a:cubicBezTo>
                <a:cubicBezTo>
                  <a:pt x="184" y="66"/>
                  <a:pt x="184" y="68"/>
                  <a:pt x="184" y="70"/>
                </a:cubicBezTo>
                <a:cubicBezTo>
                  <a:pt x="191" y="73"/>
                  <a:pt x="196" y="81"/>
                  <a:pt x="196" y="89"/>
                </a:cubicBezTo>
                <a:cubicBezTo>
                  <a:pt x="196" y="101"/>
                  <a:pt x="187" y="110"/>
                  <a:pt x="175" y="110"/>
                </a:cubicBezTo>
                <a:cubicBezTo>
                  <a:pt x="108" y="110"/>
                  <a:pt x="108" y="110"/>
                  <a:pt x="108" y="110"/>
                </a:cubicBezTo>
                <a:cubicBezTo>
                  <a:pt x="108" y="62"/>
                  <a:pt x="108" y="62"/>
                  <a:pt x="108" y="62"/>
                </a:cubicBezTo>
                <a:cubicBezTo>
                  <a:pt x="121" y="75"/>
                  <a:pt x="121" y="75"/>
                  <a:pt x="121" y="75"/>
                </a:cubicBezTo>
                <a:cubicBezTo>
                  <a:pt x="125" y="78"/>
                  <a:pt x="131" y="78"/>
                  <a:pt x="135" y="75"/>
                </a:cubicBezTo>
                <a:cubicBezTo>
                  <a:pt x="135" y="75"/>
                  <a:pt x="135" y="75"/>
                  <a:pt x="135" y="75"/>
                </a:cubicBezTo>
                <a:cubicBezTo>
                  <a:pt x="138" y="71"/>
                  <a:pt x="138" y="65"/>
                  <a:pt x="135" y="61"/>
                </a:cubicBezTo>
                <a:cubicBezTo>
                  <a:pt x="105" y="31"/>
                  <a:pt x="105" y="31"/>
                  <a:pt x="105" y="31"/>
                </a:cubicBezTo>
                <a:cubicBezTo>
                  <a:pt x="104" y="30"/>
                  <a:pt x="101" y="29"/>
                  <a:pt x="99" y="29"/>
                </a:cubicBezTo>
                <a:cubicBezTo>
                  <a:pt x="98" y="28"/>
                  <a:pt x="98" y="28"/>
                  <a:pt x="98" y="29"/>
                </a:cubicBezTo>
                <a:cubicBezTo>
                  <a:pt x="98" y="29"/>
                  <a:pt x="98" y="29"/>
                  <a:pt x="98" y="29"/>
                </a:cubicBezTo>
                <a:cubicBezTo>
                  <a:pt x="96" y="29"/>
                  <a:pt x="93" y="30"/>
                  <a:pt x="91" y="31"/>
                </a:cubicBezTo>
                <a:cubicBezTo>
                  <a:pt x="62" y="61"/>
                  <a:pt x="62" y="61"/>
                  <a:pt x="62" y="61"/>
                </a:cubicBezTo>
                <a:cubicBezTo>
                  <a:pt x="58" y="65"/>
                  <a:pt x="58" y="71"/>
                  <a:pt x="62" y="75"/>
                </a:cubicBezTo>
                <a:cubicBezTo>
                  <a:pt x="62" y="75"/>
                  <a:pt x="62" y="75"/>
                  <a:pt x="62" y="75"/>
                </a:cubicBezTo>
                <a:cubicBezTo>
                  <a:pt x="66" y="78"/>
                  <a:pt x="72" y="78"/>
                  <a:pt x="76" y="75"/>
                </a:cubicBezTo>
                <a:cubicBezTo>
                  <a:pt x="89" y="62"/>
                  <a:pt x="89" y="62"/>
                  <a:pt x="89" y="62"/>
                </a:cubicBezTo>
                <a:cubicBezTo>
                  <a:pt x="89" y="110"/>
                  <a:pt x="89" y="110"/>
                  <a:pt x="89" y="110"/>
                </a:cubicBezTo>
                <a:cubicBezTo>
                  <a:pt x="21" y="110"/>
                  <a:pt x="21" y="110"/>
                  <a:pt x="21" y="110"/>
                </a:cubicBezTo>
                <a:cubicBezTo>
                  <a:pt x="10" y="110"/>
                  <a:pt x="0" y="101"/>
                  <a:pt x="0" y="89"/>
                </a:cubicBezTo>
                <a:cubicBezTo>
                  <a:pt x="0" y="81"/>
                  <a:pt x="6" y="73"/>
                  <a:pt x="13" y="70"/>
                </a:cubicBezTo>
                <a:cubicBezTo>
                  <a:pt x="13" y="68"/>
                  <a:pt x="13" y="66"/>
                  <a:pt x="13" y="65"/>
                </a:cubicBezTo>
                <a:cubicBezTo>
                  <a:pt x="13" y="46"/>
                  <a:pt x="28" y="30"/>
                  <a:pt x="47" y="30"/>
                </a:cubicBezTo>
                <a:close/>
              </a:path>
            </a:pathLst>
          </a:custGeom>
          <a:solidFill>
            <a:schemeClr val="bg1">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kern="0">
              <a:solidFill>
                <a:sysClr val="windowText" lastClr="000000"/>
              </a:solidFill>
            </a:endParaRPr>
          </a:p>
        </p:txBody>
      </p:sp>
      <p:sp>
        <p:nvSpPr>
          <p:cNvPr id="97" name="标题 1"/>
          <p:cNvSpPr txBox="1">
            <a:spLocks/>
          </p:cNvSpPr>
          <p:nvPr/>
        </p:nvSpPr>
        <p:spPr>
          <a:xfrm>
            <a:off x="3264653" y="3901255"/>
            <a:ext cx="7282071"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800" b="1" dirty="0" smtClean="0">
                <a:solidFill>
                  <a:schemeClr val="bg1"/>
                </a:solidFill>
                <a:latin typeface="+mn-ea"/>
                <a:ea typeface="+mn-ea"/>
              </a:rPr>
              <a:t>A: </a:t>
            </a:r>
          </a:p>
          <a:p>
            <a:r>
              <a:rPr lang="zh-CN" altLang="en-US" sz="2800" b="1" dirty="0" smtClean="0">
                <a:solidFill>
                  <a:schemeClr val="bg1"/>
                </a:solidFill>
                <a:latin typeface="+mn-ea"/>
                <a:ea typeface="+mn-ea"/>
              </a:rPr>
              <a:t>实例层部署图和描述层部署图</a:t>
            </a:r>
            <a:endParaRPr lang="en-US" altLang="zh-CN" sz="2800" b="1" dirty="0" smtClean="0">
              <a:solidFill>
                <a:schemeClr val="bg1"/>
              </a:solidFill>
              <a:latin typeface="+mn-ea"/>
              <a:ea typeface="+mn-ea"/>
            </a:endParaRPr>
          </a:p>
          <a:p>
            <a:endParaRPr lang="en-US" altLang="zh-CN" sz="2800" b="1" dirty="0" smtClean="0">
              <a:solidFill>
                <a:schemeClr val="bg1"/>
              </a:solidFill>
              <a:latin typeface="+mn-ea"/>
              <a:ea typeface="+mn-ea"/>
            </a:endParaRPr>
          </a:p>
          <a:p>
            <a:r>
              <a:rPr lang="zh-CN" altLang="en-US" sz="2800" b="1" dirty="0" smtClean="0">
                <a:solidFill>
                  <a:schemeClr val="bg1"/>
                </a:solidFill>
                <a:latin typeface="+mn-ea"/>
                <a:ea typeface="+mn-ea"/>
              </a:rPr>
              <a:t>都描述了</a:t>
            </a:r>
            <a:r>
              <a:rPr lang="zh-CN" altLang="en-US" sz="2800" b="1" dirty="0">
                <a:solidFill>
                  <a:schemeClr val="bg1"/>
                </a:solidFill>
                <a:latin typeface="+mn-ea"/>
                <a:ea typeface="+mn-ea"/>
              </a:rPr>
              <a:t>系统中的各</a:t>
            </a:r>
            <a:r>
              <a:rPr lang="zh-CN" altLang="en-US" sz="2800" b="1" dirty="0" smtClean="0">
                <a:solidFill>
                  <a:schemeClr val="bg1"/>
                </a:solidFill>
                <a:latin typeface="+mn-ea"/>
                <a:ea typeface="+mn-ea"/>
              </a:rPr>
              <a:t>节点，以及其间的通信关联。而描述层部署图每个</a:t>
            </a:r>
            <a:r>
              <a:rPr lang="zh-CN" altLang="en-US" sz="2800" b="1" dirty="0">
                <a:solidFill>
                  <a:schemeClr val="bg1"/>
                </a:solidFill>
                <a:latin typeface="+mn-ea"/>
                <a:ea typeface="+mn-ea"/>
              </a:rPr>
              <a:t>节点包含的构件、对外提供的接口、对外的依赖</a:t>
            </a:r>
            <a:r>
              <a:rPr lang="zh-CN" altLang="en-US" sz="2800" b="1" dirty="0" smtClean="0">
                <a:solidFill>
                  <a:schemeClr val="bg1"/>
                </a:solidFill>
                <a:latin typeface="+mn-ea"/>
                <a:ea typeface="+mn-ea"/>
              </a:rPr>
              <a:t>关系。</a:t>
            </a:r>
            <a:r>
              <a:rPr lang="zh-CN" altLang="en-US" sz="2800" b="1" dirty="0">
                <a:solidFill>
                  <a:schemeClr val="bg1"/>
                </a:solidFill>
                <a:latin typeface="+mn-ea"/>
                <a:ea typeface="+mn-ea"/>
              </a:rPr>
              <a:t/>
            </a:r>
            <a:br>
              <a:rPr lang="zh-CN" altLang="en-US" sz="2800" b="1" dirty="0">
                <a:solidFill>
                  <a:schemeClr val="bg1"/>
                </a:solidFill>
                <a:latin typeface="+mn-ea"/>
                <a:ea typeface="+mn-ea"/>
              </a:rPr>
            </a:br>
            <a:endParaRPr lang="zh-CN" altLang="en-US" sz="2800" b="1" dirty="0">
              <a:solidFill>
                <a:schemeClr val="bg1"/>
              </a:solidFill>
              <a:latin typeface="+mn-ea"/>
              <a:ea typeface="+mn-ea"/>
            </a:endParaRPr>
          </a:p>
          <a:p>
            <a:r>
              <a:rPr lang="zh-CN" altLang="en-US" sz="2800" b="1" dirty="0">
                <a:solidFill>
                  <a:schemeClr val="bg1"/>
                </a:solidFill>
              </a:rPr>
              <a:t/>
            </a:r>
            <a:br>
              <a:rPr lang="zh-CN" altLang="en-US" sz="2800" b="1" dirty="0">
                <a:solidFill>
                  <a:schemeClr val="bg1"/>
                </a:solidFill>
              </a:rPr>
            </a:br>
            <a:endParaRPr lang="zh-CN" altLang="en-US" sz="2800" b="1" dirty="0">
              <a:solidFill>
                <a:schemeClr val="bg1"/>
              </a:solidFill>
            </a:endParaRPr>
          </a:p>
          <a:p>
            <a:endParaRPr lang="en-US" altLang="zh-CN" sz="2800" b="1" dirty="0" smtClean="0">
              <a:solidFill>
                <a:schemeClr val="bg1"/>
              </a:solidFill>
              <a:latin typeface="+mn-ea"/>
              <a:ea typeface="+mn-ea"/>
            </a:endParaRPr>
          </a:p>
          <a:p>
            <a:endParaRPr lang="zh-CN" altLang="en-US" sz="2800" b="1" dirty="0">
              <a:solidFill>
                <a:schemeClr val="bg1"/>
              </a:solidFill>
              <a:latin typeface="+mn-ea"/>
              <a:ea typeface="+mn-ea"/>
            </a:endParaRPr>
          </a:p>
        </p:txBody>
      </p:sp>
    </p:spTree>
    <p:extLst>
      <p:ext uri="{BB962C8B-B14F-4D97-AF65-F5344CB8AC3E}">
        <p14:creationId xmlns:p14="http://schemas.microsoft.com/office/powerpoint/2010/main" val="95571147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ppt_x</p:attrName>
                                        </p:attrNameLst>
                                      </p:cBhvr>
                                      <p:tavLst>
                                        <p:tav tm="0">
                                          <p:val>
                                            <p:strVal val="#ppt_x"/>
                                          </p:val>
                                        </p:tav>
                                        <p:tav tm="100000">
                                          <p:val>
                                            <p:strVal val="#ppt_x"/>
                                          </p:val>
                                        </p:tav>
                                      </p:tavLst>
                                    </p:anim>
                                    <p:anim calcmode="lin" valueType="num">
                                      <p:cBhvr>
                                        <p:cTn id="9"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97"/>
                                        </p:tgtEl>
                                        <p:attrNameLst>
                                          <p:attrName>style.visibility</p:attrName>
                                        </p:attrNameLst>
                                      </p:cBhvr>
                                      <p:to>
                                        <p:strVal val="visible"/>
                                      </p:to>
                                    </p:set>
                                    <p:animEffect transition="in" filter="fade">
                                      <p:cBhvr>
                                        <p:cTn id="14" dur="1000"/>
                                        <p:tgtEl>
                                          <p:spTgt spid="97"/>
                                        </p:tgtEl>
                                      </p:cBhvr>
                                    </p:animEffect>
                                    <p:anim calcmode="lin" valueType="num">
                                      <p:cBhvr>
                                        <p:cTn id="15" dur="1000" fill="hold"/>
                                        <p:tgtEl>
                                          <p:spTgt spid="97"/>
                                        </p:tgtEl>
                                        <p:attrNameLst>
                                          <p:attrName>ppt_x</p:attrName>
                                        </p:attrNameLst>
                                      </p:cBhvr>
                                      <p:tavLst>
                                        <p:tav tm="0">
                                          <p:val>
                                            <p:strVal val="#ppt_x"/>
                                          </p:val>
                                        </p:tav>
                                        <p:tav tm="100000">
                                          <p:val>
                                            <p:strVal val="#ppt_x"/>
                                          </p:val>
                                        </p:tav>
                                      </p:tavLst>
                                    </p:anim>
                                    <p:anim calcmode="lin" valueType="num">
                                      <p:cBhvr>
                                        <p:cTn id="16" dur="1000" fill="hold"/>
                                        <p:tgtEl>
                                          <p:spTgt spid="9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椭圆 12"/>
          <p:cNvSpPr/>
          <p:nvPr/>
        </p:nvSpPr>
        <p:spPr>
          <a:xfrm>
            <a:off x="1746181" y="788845"/>
            <a:ext cx="1114147" cy="1016768"/>
          </a:xfrm>
          <a:prstGeom prst="ellipse">
            <a:avLst/>
          </a:prstGeom>
          <a:solidFill>
            <a:schemeClr val="bg2">
              <a:lumMod val="7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smtClean="0"/>
              <a:t>Q3</a:t>
            </a:r>
            <a:endParaRPr lang="zh-CN" altLang="en-US" sz="3600" dirty="0"/>
          </a:p>
        </p:txBody>
      </p:sp>
      <p:sp>
        <p:nvSpPr>
          <p:cNvPr id="14" name="标题 1"/>
          <p:cNvSpPr>
            <a:spLocks noGrp="1"/>
          </p:cNvSpPr>
          <p:nvPr>
            <p:ph type="title"/>
          </p:nvPr>
        </p:nvSpPr>
        <p:spPr>
          <a:xfrm>
            <a:off x="3144074" y="788845"/>
            <a:ext cx="7282071" cy="1325563"/>
          </a:xfrm>
        </p:spPr>
        <p:txBody>
          <a:bodyPr>
            <a:normAutofit/>
          </a:bodyPr>
          <a:lstStyle/>
          <a:p>
            <a:r>
              <a:rPr lang="zh-CN" altLang="en-US" sz="3600" dirty="0" smtClean="0">
                <a:solidFill>
                  <a:schemeClr val="bg1"/>
                </a:solidFill>
              </a:rPr>
              <a:t>类之间的四种关系。</a:t>
            </a:r>
            <a:endParaRPr lang="zh-CN" altLang="zh-CN" sz="3600" dirty="0">
              <a:solidFill>
                <a:schemeClr val="bg1"/>
              </a:solidFill>
            </a:endParaRPr>
          </a:p>
        </p:txBody>
      </p:sp>
      <p:sp>
        <p:nvSpPr>
          <p:cNvPr id="15" name="Freeform 5"/>
          <p:cNvSpPr>
            <a:spLocks noChangeArrowheads="1"/>
          </p:cNvSpPr>
          <p:nvPr/>
        </p:nvSpPr>
        <p:spPr bwMode="auto">
          <a:xfrm>
            <a:off x="-3046173" y="1037672"/>
            <a:ext cx="4032250" cy="1844675"/>
          </a:xfrm>
          <a:custGeom>
            <a:avLst/>
            <a:gdLst>
              <a:gd name="T0" fmla="*/ 2147483646 w 196"/>
              <a:gd name="T1" fmla="*/ 2147483646 h 110"/>
              <a:gd name="T2" fmla="*/ 2147483646 w 196"/>
              <a:gd name="T3" fmla="*/ 2147483646 h 110"/>
              <a:gd name="T4" fmla="*/ 2147483646 w 196"/>
              <a:gd name="T5" fmla="*/ 0 h 110"/>
              <a:gd name="T6" fmla="*/ 2147483646 w 196"/>
              <a:gd name="T7" fmla="*/ 2147483646 h 110"/>
              <a:gd name="T8" fmla="*/ 2147483646 w 196"/>
              <a:gd name="T9" fmla="*/ 2147483646 h 110"/>
              <a:gd name="T10" fmla="*/ 2147483646 w 196"/>
              <a:gd name="T11" fmla="*/ 2147483646 h 110"/>
              <a:gd name="T12" fmla="*/ 2147483646 w 196"/>
              <a:gd name="T13" fmla="*/ 2147483646 h 110"/>
              <a:gd name="T14" fmla="*/ 2147483646 w 196"/>
              <a:gd name="T15" fmla="*/ 2147483646 h 110"/>
              <a:gd name="T16" fmla="*/ 2147483646 w 196"/>
              <a:gd name="T17" fmla="*/ 2147483646 h 110"/>
              <a:gd name="T18" fmla="*/ 2147483646 w 196"/>
              <a:gd name="T19" fmla="*/ 2147483646 h 110"/>
              <a:gd name="T20" fmla="*/ 2147483646 w 196"/>
              <a:gd name="T21" fmla="*/ 2147483646 h 110"/>
              <a:gd name="T22" fmla="*/ 2147483646 w 196"/>
              <a:gd name="T23" fmla="*/ 2147483646 h 110"/>
              <a:gd name="T24" fmla="*/ 2147483646 w 196"/>
              <a:gd name="T25" fmla="*/ 2147483646 h 110"/>
              <a:gd name="T26" fmla="*/ 2147483646 w 196"/>
              <a:gd name="T27" fmla="*/ 2147483646 h 110"/>
              <a:gd name="T28" fmla="*/ 2147483646 w 196"/>
              <a:gd name="T29" fmla="*/ 2147483646 h 110"/>
              <a:gd name="T30" fmla="*/ 2147483646 w 196"/>
              <a:gd name="T31" fmla="*/ 2147483646 h 110"/>
              <a:gd name="T32" fmla="*/ 2147483646 w 196"/>
              <a:gd name="T33" fmla="*/ 2147483646 h 110"/>
              <a:gd name="T34" fmla="*/ 2147483646 w 196"/>
              <a:gd name="T35" fmla="*/ 2147483646 h 110"/>
              <a:gd name="T36" fmla="*/ 2147483646 w 196"/>
              <a:gd name="T37" fmla="*/ 2147483646 h 110"/>
              <a:gd name="T38" fmla="*/ 2147483646 w 196"/>
              <a:gd name="T39" fmla="*/ 2147483646 h 110"/>
              <a:gd name="T40" fmla="*/ 2147483646 w 196"/>
              <a:gd name="T41" fmla="*/ 2147483646 h 110"/>
              <a:gd name="T42" fmla="*/ 2147483646 w 196"/>
              <a:gd name="T43" fmla="*/ 2147483646 h 110"/>
              <a:gd name="T44" fmla="*/ 2147483646 w 196"/>
              <a:gd name="T45" fmla="*/ 2147483646 h 110"/>
              <a:gd name="T46" fmla="*/ 2147483646 w 196"/>
              <a:gd name="T47" fmla="*/ 2147483646 h 110"/>
              <a:gd name="T48" fmla="*/ 2147483646 w 196"/>
              <a:gd name="T49" fmla="*/ 2147483646 h 110"/>
              <a:gd name="T50" fmla="*/ 2147483646 w 196"/>
              <a:gd name="T51" fmla="*/ 2147483646 h 110"/>
              <a:gd name="T52" fmla="*/ 2147483646 w 196"/>
              <a:gd name="T53" fmla="*/ 2147483646 h 110"/>
              <a:gd name="T54" fmla="*/ 0 w 196"/>
              <a:gd name="T55" fmla="*/ 2147483646 h 110"/>
              <a:gd name="T56" fmla="*/ 2147483646 w 196"/>
              <a:gd name="T57" fmla="*/ 2147483646 h 110"/>
              <a:gd name="T58" fmla="*/ 2147483646 w 196"/>
              <a:gd name="T59" fmla="*/ 2147483646 h 110"/>
              <a:gd name="T60" fmla="*/ 2147483646 w 196"/>
              <a:gd name="T61" fmla="*/ 2147483646 h 110"/>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196" h="110">
                <a:moveTo>
                  <a:pt x="47" y="30"/>
                </a:moveTo>
                <a:cubicBezTo>
                  <a:pt x="51" y="30"/>
                  <a:pt x="55" y="31"/>
                  <a:pt x="58" y="32"/>
                </a:cubicBezTo>
                <a:cubicBezTo>
                  <a:pt x="63" y="14"/>
                  <a:pt x="79" y="0"/>
                  <a:pt x="98" y="0"/>
                </a:cubicBezTo>
                <a:cubicBezTo>
                  <a:pt x="118" y="0"/>
                  <a:pt x="134" y="14"/>
                  <a:pt x="138" y="32"/>
                </a:cubicBezTo>
                <a:cubicBezTo>
                  <a:pt x="142" y="31"/>
                  <a:pt x="146" y="30"/>
                  <a:pt x="150" y="30"/>
                </a:cubicBezTo>
                <a:cubicBezTo>
                  <a:pt x="169" y="30"/>
                  <a:pt x="184" y="46"/>
                  <a:pt x="184" y="65"/>
                </a:cubicBezTo>
                <a:cubicBezTo>
                  <a:pt x="184" y="66"/>
                  <a:pt x="184" y="68"/>
                  <a:pt x="184" y="70"/>
                </a:cubicBezTo>
                <a:cubicBezTo>
                  <a:pt x="191" y="73"/>
                  <a:pt x="196" y="81"/>
                  <a:pt x="196" y="89"/>
                </a:cubicBezTo>
                <a:cubicBezTo>
                  <a:pt x="196" y="101"/>
                  <a:pt x="187" y="110"/>
                  <a:pt x="175" y="110"/>
                </a:cubicBezTo>
                <a:cubicBezTo>
                  <a:pt x="108" y="110"/>
                  <a:pt x="108" y="110"/>
                  <a:pt x="108" y="110"/>
                </a:cubicBezTo>
                <a:cubicBezTo>
                  <a:pt x="108" y="62"/>
                  <a:pt x="108" y="62"/>
                  <a:pt x="108" y="62"/>
                </a:cubicBezTo>
                <a:cubicBezTo>
                  <a:pt x="121" y="75"/>
                  <a:pt x="121" y="75"/>
                  <a:pt x="121" y="75"/>
                </a:cubicBezTo>
                <a:cubicBezTo>
                  <a:pt x="125" y="78"/>
                  <a:pt x="131" y="78"/>
                  <a:pt x="135" y="75"/>
                </a:cubicBezTo>
                <a:cubicBezTo>
                  <a:pt x="135" y="75"/>
                  <a:pt x="135" y="75"/>
                  <a:pt x="135" y="75"/>
                </a:cubicBezTo>
                <a:cubicBezTo>
                  <a:pt x="138" y="71"/>
                  <a:pt x="138" y="65"/>
                  <a:pt x="135" y="61"/>
                </a:cubicBezTo>
                <a:cubicBezTo>
                  <a:pt x="105" y="31"/>
                  <a:pt x="105" y="31"/>
                  <a:pt x="105" y="31"/>
                </a:cubicBezTo>
                <a:cubicBezTo>
                  <a:pt x="104" y="30"/>
                  <a:pt x="101" y="29"/>
                  <a:pt x="99" y="29"/>
                </a:cubicBezTo>
                <a:cubicBezTo>
                  <a:pt x="98" y="28"/>
                  <a:pt x="98" y="28"/>
                  <a:pt x="98" y="29"/>
                </a:cubicBezTo>
                <a:cubicBezTo>
                  <a:pt x="98" y="29"/>
                  <a:pt x="98" y="29"/>
                  <a:pt x="98" y="29"/>
                </a:cubicBezTo>
                <a:cubicBezTo>
                  <a:pt x="96" y="29"/>
                  <a:pt x="93" y="30"/>
                  <a:pt x="91" y="31"/>
                </a:cubicBezTo>
                <a:cubicBezTo>
                  <a:pt x="62" y="61"/>
                  <a:pt x="62" y="61"/>
                  <a:pt x="62" y="61"/>
                </a:cubicBezTo>
                <a:cubicBezTo>
                  <a:pt x="58" y="65"/>
                  <a:pt x="58" y="71"/>
                  <a:pt x="62" y="75"/>
                </a:cubicBezTo>
                <a:cubicBezTo>
                  <a:pt x="62" y="75"/>
                  <a:pt x="62" y="75"/>
                  <a:pt x="62" y="75"/>
                </a:cubicBezTo>
                <a:cubicBezTo>
                  <a:pt x="66" y="78"/>
                  <a:pt x="72" y="78"/>
                  <a:pt x="76" y="75"/>
                </a:cubicBezTo>
                <a:cubicBezTo>
                  <a:pt x="89" y="62"/>
                  <a:pt x="89" y="62"/>
                  <a:pt x="89" y="62"/>
                </a:cubicBezTo>
                <a:cubicBezTo>
                  <a:pt x="89" y="110"/>
                  <a:pt x="89" y="110"/>
                  <a:pt x="89" y="110"/>
                </a:cubicBezTo>
                <a:cubicBezTo>
                  <a:pt x="21" y="110"/>
                  <a:pt x="21" y="110"/>
                  <a:pt x="21" y="110"/>
                </a:cubicBezTo>
                <a:cubicBezTo>
                  <a:pt x="10" y="110"/>
                  <a:pt x="0" y="101"/>
                  <a:pt x="0" y="89"/>
                </a:cubicBezTo>
                <a:cubicBezTo>
                  <a:pt x="0" y="81"/>
                  <a:pt x="6" y="73"/>
                  <a:pt x="13" y="70"/>
                </a:cubicBezTo>
                <a:cubicBezTo>
                  <a:pt x="13" y="68"/>
                  <a:pt x="13" y="66"/>
                  <a:pt x="13" y="65"/>
                </a:cubicBezTo>
                <a:cubicBezTo>
                  <a:pt x="13" y="46"/>
                  <a:pt x="28" y="30"/>
                  <a:pt x="47" y="30"/>
                </a:cubicBezTo>
                <a:close/>
              </a:path>
            </a:pathLst>
          </a:custGeom>
          <a:solidFill>
            <a:schemeClr val="bg1">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kern="0">
              <a:solidFill>
                <a:sysClr val="windowText" lastClr="000000"/>
              </a:solidFill>
            </a:endParaRPr>
          </a:p>
        </p:txBody>
      </p:sp>
      <p:sp>
        <p:nvSpPr>
          <p:cNvPr id="97" name="标题 1"/>
          <p:cNvSpPr txBox="1">
            <a:spLocks/>
          </p:cNvSpPr>
          <p:nvPr/>
        </p:nvSpPr>
        <p:spPr>
          <a:xfrm>
            <a:off x="3264653" y="3901255"/>
            <a:ext cx="7282071"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800" b="1" dirty="0">
                <a:solidFill>
                  <a:schemeClr val="bg1"/>
                </a:solidFill>
                <a:latin typeface="+mn-ea"/>
                <a:ea typeface="+mn-ea"/>
              </a:rPr>
              <a:t>A: </a:t>
            </a:r>
          </a:p>
          <a:p>
            <a:r>
              <a:rPr lang="zh-CN" altLang="en-US" sz="2800" b="1" dirty="0">
                <a:solidFill>
                  <a:schemeClr val="bg1"/>
                </a:solidFill>
                <a:latin typeface="+mn-ea"/>
                <a:ea typeface="+mn-ea"/>
              </a:rPr>
              <a:t>类的关系包括：关联关系（又可分为聚合关系、组合关系）、泛化关系、实现关系、依赖关系。</a:t>
            </a:r>
            <a:br>
              <a:rPr lang="zh-CN" altLang="en-US" sz="2800" b="1" dirty="0">
                <a:solidFill>
                  <a:schemeClr val="bg1"/>
                </a:solidFill>
                <a:latin typeface="+mn-ea"/>
                <a:ea typeface="+mn-ea"/>
              </a:rPr>
            </a:br>
            <a:endParaRPr lang="zh-CN" altLang="en-US" sz="2800" b="1" dirty="0">
              <a:solidFill>
                <a:schemeClr val="bg1"/>
              </a:solidFill>
              <a:latin typeface="+mn-ea"/>
              <a:ea typeface="+mn-ea"/>
            </a:endParaRPr>
          </a:p>
          <a:p>
            <a:r>
              <a:rPr lang="zh-CN" altLang="en-US" sz="2800" b="1" dirty="0">
                <a:solidFill>
                  <a:schemeClr val="bg1"/>
                </a:solidFill>
              </a:rPr>
              <a:t/>
            </a:r>
            <a:br>
              <a:rPr lang="zh-CN" altLang="en-US" sz="2800" b="1" dirty="0">
                <a:solidFill>
                  <a:schemeClr val="bg1"/>
                </a:solidFill>
              </a:rPr>
            </a:br>
            <a:endParaRPr lang="zh-CN" altLang="en-US" sz="2800" b="1" dirty="0">
              <a:solidFill>
                <a:schemeClr val="bg1"/>
              </a:solidFill>
            </a:endParaRPr>
          </a:p>
          <a:p>
            <a:endParaRPr lang="en-US" altLang="zh-CN" sz="2800" b="1" dirty="0" smtClean="0">
              <a:solidFill>
                <a:schemeClr val="bg1"/>
              </a:solidFill>
              <a:latin typeface="+mn-ea"/>
              <a:ea typeface="+mn-ea"/>
            </a:endParaRPr>
          </a:p>
          <a:p>
            <a:endParaRPr lang="zh-CN" altLang="en-US" sz="2800" b="1" dirty="0">
              <a:solidFill>
                <a:schemeClr val="bg1"/>
              </a:solidFill>
              <a:latin typeface="+mn-ea"/>
              <a:ea typeface="+mn-ea"/>
            </a:endParaRPr>
          </a:p>
        </p:txBody>
      </p:sp>
    </p:spTree>
    <p:extLst>
      <p:ext uri="{BB962C8B-B14F-4D97-AF65-F5344CB8AC3E}">
        <p14:creationId xmlns:p14="http://schemas.microsoft.com/office/powerpoint/2010/main" val="179391051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ppt_x</p:attrName>
                                        </p:attrNameLst>
                                      </p:cBhvr>
                                      <p:tavLst>
                                        <p:tav tm="0">
                                          <p:val>
                                            <p:strVal val="#ppt_x"/>
                                          </p:val>
                                        </p:tav>
                                        <p:tav tm="100000">
                                          <p:val>
                                            <p:strVal val="#ppt_x"/>
                                          </p:val>
                                        </p:tav>
                                      </p:tavLst>
                                    </p:anim>
                                    <p:anim calcmode="lin" valueType="num">
                                      <p:cBhvr>
                                        <p:cTn id="9"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97"/>
                                        </p:tgtEl>
                                        <p:attrNameLst>
                                          <p:attrName>style.visibility</p:attrName>
                                        </p:attrNameLst>
                                      </p:cBhvr>
                                      <p:to>
                                        <p:strVal val="visible"/>
                                      </p:to>
                                    </p:set>
                                    <p:animEffect transition="in" filter="fade">
                                      <p:cBhvr>
                                        <p:cTn id="14" dur="1000"/>
                                        <p:tgtEl>
                                          <p:spTgt spid="97"/>
                                        </p:tgtEl>
                                      </p:cBhvr>
                                    </p:animEffect>
                                    <p:anim calcmode="lin" valueType="num">
                                      <p:cBhvr>
                                        <p:cTn id="15" dur="1000" fill="hold"/>
                                        <p:tgtEl>
                                          <p:spTgt spid="97"/>
                                        </p:tgtEl>
                                        <p:attrNameLst>
                                          <p:attrName>ppt_x</p:attrName>
                                        </p:attrNameLst>
                                      </p:cBhvr>
                                      <p:tavLst>
                                        <p:tav tm="0">
                                          <p:val>
                                            <p:strVal val="#ppt_x"/>
                                          </p:val>
                                        </p:tav>
                                        <p:tav tm="100000">
                                          <p:val>
                                            <p:strVal val="#ppt_x"/>
                                          </p:val>
                                        </p:tav>
                                      </p:tavLst>
                                    </p:anim>
                                    <p:anim calcmode="lin" valueType="num">
                                      <p:cBhvr>
                                        <p:cTn id="16" dur="1000" fill="hold"/>
                                        <p:tgtEl>
                                          <p:spTgt spid="9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62357"/>
            <a:ext cx="10515600" cy="1325563"/>
          </a:xfrm>
        </p:spPr>
        <p:txBody>
          <a:bodyPr/>
          <a:lstStyle/>
          <a:p>
            <a:r>
              <a:rPr lang="zh-CN" altLang="en-US" dirty="0" smtClean="0">
                <a:solidFill>
                  <a:schemeClr val="bg1"/>
                </a:solidFill>
              </a:rPr>
              <a:t>目录</a:t>
            </a:r>
            <a:endParaRPr lang="zh-CN" altLang="en-US" dirty="0">
              <a:solidFill>
                <a:schemeClr val="bg1"/>
              </a:solidFill>
            </a:endParaRPr>
          </a:p>
        </p:txBody>
      </p:sp>
      <p:cxnSp>
        <p:nvCxnSpPr>
          <p:cNvPr id="12" name="直接箭头连接符 11"/>
          <p:cNvCxnSpPr/>
          <p:nvPr/>
        </p:nvCxnSpPr>
        <p:spPr>
          <a:xfrm flipH="1">
            <a:off x="724395" y="1291594"/>
            <a:ext cx="1745673" cy="0"/>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
        <p:nvSpPr>
          <p:cNvPr id="4" name="内容占位符 2"/>
          <p:cNvSpPr txBox="1">
            <a:spLocks/>
          </p:cNvSpPr>
          <p:nvPr/>
        </p:nvSpPr>
        <p:spPr>
          <a:xfrm>
            <a:off x="4958929" y="1659058"/>
            <a:ext cx="4814455" cy="261706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zh-CN" sz="4400" dirty="0" smtClean="0">
                <a:solidFill>
                  <a:schemeClr val="bg1"/>
                </a:solidFill>
              </a:rPr>
              <a:t>Use Case</a:t>
            </a:r>
            <a:r>
              <a:rPr lang="zh-CN" altLang="en-US" sz="4400" dirty="0" smtClean="0">
                <a:solidFill>
                  <a:schemeClr val="bg1"/>
                </a:solidFill>
              </a:rPr>
              <a:t>图</a:t>
            </a:r>
            <a:endParaRPr lang="en-US" altLang="zh-CN" sz="4400" dirty="0" smtClean="0">
              <a:solidFill>
                <a:schemeClr val="bg1"/>
              </a:solidFill>
            </a:endParaRPr>
          </a:p>
        </p:txBody>
      </p:sp>
      <p:sp>
        <p:nvSpPr>
          <p:cNvPr id="5" name="内容占位符 2"/>
          <p:cNvSpPr txBox="1">
            <a:spLocks/>
          </p:cNvSpPr>
          <p:nvPr/>
        </p:nvSpPr>
        <p:spPr>
          <a:xfrm>
            <a:off x="4958929" y="3056282"/>
            <a:ext cx="4814455" cy="261706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zh-CN" sz="4400" dirty="0" smtClean="0">
                <a:solidFill>
                  <a:schemeClr val="bg1"/>
                </a:solidFill>
              </a:rPr>
              <a:t>Sequence</a:t>
            </a:r>
            <a:r>
              <a:rPr lang="zh-CN" altLang="en-US" sz="4400" dirty="0" smtClean="0">
                <a:solidFill>
                  <a:schemeClr val="bg1"/>
                </a:solidFill>
              </a:rPr>
              <a:t>图</a:t>
            </a:r>
            <a:r>
              <a:rPr lang="en-US" altLang="zh-CN" sz="4400" dirty="0" smtClean="0">
                <a:solidFill>
                  <a:schemeClr val="bg1"/>
                </a:solidFill>
              </a:rPr>
              <a:t>	</a:t>
            </a:r>
          </a:p>
        </p:txBody>
      </p:sp>
      <p:sp>
        <p:nvSpPr>
          <p:cNvPr id="13" name="椭圆 12"/>
          <p:cNvSpPr/>
          <p:nvPr/>
        </p:nvSpPr>
        <p:spPr>
          <a:xfrm>
            <a:off x="4133977" y="1607733"/>
            <a:ext cx="824948" cy="745435"/>
          </a:xfrm>
          <a:prstGeom prst="ellipse">
            <a:avLst/>
          </a:prstGeom>
          <a:solidFill>
            <a:schemeClr val="bg2">
              <a:lumMod val="7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5400" dirty="0"/>
              <a:t>a</a:t>
            </a:r>
            <a:endParaRPr lang="zh-CN" altLang="en-US" sz="5400" dirty="0"/>
          </a:p>
        </p:txBody>
      </p:sp>
      <p:sp>
        <p:nvSpPr>
          <p:cNvPr id="14" name="椭圆 13"/>
          <p:cNvSpPr/>
          <p:nvPr/>
        </p:nvSpPr>
        <p:spPr>
          <a:xfrm>
            <a:off x="4133977" y="3056282"/>
            <a:ext cx="824948" cy="745435"/>
          </a:xfrm>
          <a:prstGeom prst="ellipse">
            <a:avLst/>
          </a:prstGeom>
          <a:solidFill>
            <a:schemeClr val="bg2">
              <a:lumMod val="7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5400" dirty="0"/>
              <a:t>b</a:t>
            </a:r>
            <a:endParaRPr lang="en-US" altLang="zh-CN" sz="5400" dirty="0" smtClean="0"/>
          </a:p>
        </p:txBody>
      </p:sp>
    </p:spTree>
    <p:extLst>
      <p:ext uri="{BB962C8B-B14F-4D97-AF65-F5344CB8AC3E}">
        <p14:creationId xmlns:p14="http://schemas.microsoft.com/office/powerpoint/2010/main" val="100810651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right)">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椭圆 12"/>
          <p:cNvSpPr/>
          <p:nvPr/>
        </p:nvSpPr>
        <p:spPr>
          <a:xfrm>
            <a:off x="3685104" y="1931453"/>
            <a:ext cx="1108869" cy="1035498"/>
          </a:xfrm>
          <a:prstGeom prst="ellipse">
            <a:avLst/>
          </a:prstGeom>
          <a:solidFill>
            <a:schemeClr val="bg2">
              <a:lumMod val="7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dirty="0"/>
              <a:t>5</a:t>
            </a:r>
            <a:endParaRPr lang="zh-CN" altLang="en-US" sz="6000" dirty="0"/>
          </a:p>
        </p:txBody>
      </p:sp>
      <p:sp>
        <p:nvSpPr>
          <p:cNvPr id="14" name="标题 1"/>
          <p:cNvSpPr>
            <a:spLocks noGrp="1"/>
          </p:cNvSpPr>
          <p:nvPr>
            <p:ph type="title"/>
          </p:nvPr>
        </p:nvSpPr>
        <p:spPr>
          <a:xfrm>
            <a:off x="4923182" y="1786420"/>
            <a:ext cx="3743740" cy="1325563"/>
          </a:xfrm>
        </p:spPr>
        <p:txBody>
          <a:bodyPr>
            <a:normAutofit/>
          </a:bodyPr>
          <a:lstStyle/>
          <a:p>
            <a:r>
              <a:rPr lang="zh-CN" altLang="en-US" sz="6600" dirty="0" smtClean="0">
                <a:solidFill>
                  <a:schemeClr val="bg1"/>
                </a:solidFill>
              </a:rPr>
              <a:t>参考文献</a:t>
            </a:r>
            <a:endParaRPr lang="zh-CN" altLang="en-US" sz="6600" dirty="0">
              <a:solidFill>
                <a:schemeClr val="bg1"/>
              </a:solidFill>
            </a:endParaRPr>
          </a:p>
        </p:txBody>
      </p:sp>
      <p:sp>
        <p:nvSpPr>
          <p:cNvPr id="15" name="Freeform 5"/>
          <p:cNvSpPr>
            <a:spLocks noChangeArrowheads="1"/>
          </p:cNvSpPr>
          <p:nvPr/>
        </p:nvSpPr>
        <p:spPr bwMode="auto">
          <a:xfrm>
            <a:off x="7967663" y="4724400"/>
            <a:ext cx="4032250" cy="1844675"/>
          </a:xfrm>
          <a:custGeom>
            <a:avLst/>
            <a:gdLst>
              <a:gd name="T0" fmla="*/ 2147483646 w 196"/>
              <a:gd name="T1" fmla="*/ 2147483646 h 110"/>
              <a:gd name="T2" fmla="*/ 2147483646 w 196"/>
              <a:gd name="T3" fmla="*/ 2147483646 h 110"/>
              <a:gd name="T4" fmla="*/ 2147483646 w 196"/>
              <a:gd name="T5" fmla="*/ 0 h 110"/>
              <a:gd name="T6" fmla="*/ 2147483646 w 196"/>
              <a:gd name="T7" fmla="*/ 2147483646 h 110"/>
              <a:gd name="T8" fmla="*/ 2147483646 w 196"/>
              <a:gd name="T9" fmla="*/ 2147483646 h 110"/>
              <a:gd name="T10" fmla="*/ 2147483646 w 196"/>
              <a:gd name="T11" fmla="*/ 2147483646 h 110"/>
              <a:gd name="T12" fmla="*/ 2147483646 w 196"/>
              <a:gd name="T13" fmla="*/ 2147483646 h 110"/>
              <a:gd name="T14" fmla="*/ 2147483646 w 196"/>
              <a:gd name="T15" fmla="*/ 2147483646 h 110"/>
              <a:gd name="T16" fmla="*/ 2147483646 w 196"/>
              <a:gd name="T17" fmla="*/ 2147483646 h 110"/>
              <a:gd name="T18" fmla="*/ 2147483646 w 196"/>
              <a:gd name="T19" fmla="*/ 2147483646 h 110"/>
              <a:gd name="T20" fmla="*/ 2147483646 w 196"/>
              <a:gd name="T21" fmla="*/ 2147483646 h 110"/>
              <a:gd name="T22" fmla="*/ 2147483646 w 196"/>
              <a:gd name="T23" fmla="*/ 2147483646 h 110"/>
              <a:gd name="T24" fmla="*/ 2147483646 w 196"/>
              <a:gd name="T25" fmla="*/ 2147483646 h 110"/>
              <a:gd name="T26" fmla="*/ 2147483646 w 196"/>
              <a:gd name="T27" fmla="*/ 2147483646 h 110"/>
              <a:gd name="T28" fmla="*/ 2147483646 w 196"/>
              <a:gd name="T29" fmla="*/ 2147483646 h 110"/>
              <a:gd name="T30" fmla="*/ 2147483646 w 196"/>
              <a:gd name="T31" fmla="*/ 2147483646 h 110"/>
              <a:gd name="T32" fmla="*/ 2147483646 w 196"/>
              <a:gd name="T33" fmla="*/ 2147483646 h 110"/>
              <a:gd name="T34" fmla="*/ 2147483646 w 196"/>
              <a:gd name="T35" fmla="*/ 2147483646 h 110"/>
              <a:gd name="T36" fmla="*/ 2147483646 w 196"/>
              <a:gd name="T37" fmla="*/ 2147483646 h 110"/>
              <a:gd name="T38" fmla="*/ 2147483646 w 196"/>
              <a:gd name="T39" fmla="*/ 2147483646 h 110"/>
              <a:gd name="T40" fmla="*/ 2147483646 w 196"/>
              <a:gd name="T41" fmla="*/ 2147483646 h 110"/>
              <a:gd name="T42" fmla="*/ 2147483646 w 196"/>
              <a:gd name="T43" fmla="*/ 2147483646 h 110"/>
              <a:gd name="T44" fmla="*/ 2147483646 w 196"/>
              <a:gd name="T45" fmla="*/ 2147483646 h 110"/>
              <a:gd name="T46" fmla="*/ 2147483646 w 196"/>
              <a:gd name="T47" fmla="*/ 2147483646 h 110"/>
              <a:gd name="T48" fmla="*/ 2147483646 w 196"/>
              <a:gd name="T49" fmla="*/ 2147483646 h 110"/>
              <a:gd name="T50" fmla="*/ 2147483646 w 196"/>
              <a:gd name="T51" fmla="*/ 2147483646 h 110"/>
              <a:gd name="T52" fmla="*/ 2147483646 w 196"/>
              <a:gd name="T53" fmla="*/ 2147483646 h 110"/>
              <a:gd name="T54" fmla="*/ 0 w 196"/>
              <a:gd name="T55" fmla="*/ 2147483646 h 110"/>
              <a:gd name="T56" fmla="*/ 2147483646 w 196"/>
              <a:gd name="T57" fmla="*/ 2147483646 h 110"/>
              <a:gd name="T58" fmla="*/ 2147483646 w 196"/>
              <a:gd name="T59" fmla="*/ 2147483646 h 110"/>
              <a:gd name="T60" fmla="*/ 2147483646 w 196"/>
              <a:gd name="T61" fmla="*/ 2147483646 h 110"/>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196" h="110">
                <a:moveTo>
                  <a:pt x="47" y="30"/>
                </a:moveTo>
                <a:cubicBezTo>
                  <a:pt x="51" y="30"/>
                  <a:pt x="55" y="31"/>
                  <a:pt x="58" y="32"/>
                </a:cubicBezTo>
                <a:cubicBezTo>
                  <a:pt x="63" y="14"/>
                  <a:pt x="79" y="0"/>
                  <a:pt x="98" y="0"/>
                </a:cubicBezTo>
                <a:cubicBezTo>
                  <a:pt x="118" y="0"/>
                  <a:pt x="134" y="14"/>
                  <a:pt x="138" y="32"/>
                </a:cubicBezTo>
                <a:cubicBezTo>
                  <a:pt x="142" y="31"/>
                  <a:pt x="146" y="30"/>
                  <a:pt x="150" y="30"/>
                </a:cubicBezTo>
                <a:cubicBezTo>
                  <a:pt x="169" y="30"/>
                  <a:pt x="184" y="46"/>
                  <a:pt x="184" y="65"/>
                </a:cubicBezTo>
                <a:cubicBezTo>
                  <a:pt x="184" y="66"/>
                  <a:pt x="184" y="68"/>
                  <a:pt x="184" y="70"/>
                </a:cubicBezTo>
                <a:cubicBezTo>
                  <a:pt x="191" y="73"/>
                  <a:pt x="196" y="81"/>
                  <a:pt x="196" y="89"/>
                </a:cubicBezTo>
                <a:cubicBezTo>
                  <a:pt x="196" y="101"/>
                  <a:pt x="187" y="110"/>
                  <a:pt x="175" y="110"/>
                </a:cubicBezTo>
                <a:cubicBezTo>
                  <a:pt x="108" y="110"/>
                  <a:pt x="108" y="110"/>
                  <a:pt x="108" y="110"/>
                </a:cubicBezTo>
                <a:cubicBezTo>
                  <a:pt x="108" y="62"/>
                  <a:pt x="108" y="62"/>
                  <a:pt x="108" y="62"/>
                </a:cubicBezTo>
                <a:cubicBezTo>
                  <a:pt x="121" y="75"/>
                  <a:pt x="121" y="75"/>
                  <a:pt x="121" y="75"/>
                </a:cubicBezTo>
                <a:cubicBezTo>
                  <a:pt x="125" y="78"/>
                  <a:pt x="131" y="78"/>
                  <a:pt x="135" y="75"/>
                </a:cubicBezTo>
                <a:cubicBezTo>
                  <a:pt x="135" y="75"/>
                  <a:pt x="135" y="75"/>
                  <a:pt x="135" y="75"/>
                </a:cubicBezTo>
                <a:cubicBezTo>
                  <a:pt x="138" y="71"/>
                  <a:pt x="138" y="65"/>
                  <a:pt x="135" y="61"/>
                </a:cubicBezTo>
                <a:cubicBezTo>
                  <a:pt x="105" y="31"/>
                  <a:pt x="105" y="31"/>
                  <a:pt x="105" y="31"/>
                </a:cubicBezTo>
                <a:cubicBezTo>
                  <a:pt x="104" y="30"/>
                  <a:pt x="101" y="29"/>
                  <a:pt x="99" y="29"/>
                </a:cubicBezTo>
                <a:cubicBezTo>
                  <a:pt x="98" y="28"/>
                  <a:pt x="98" y="28"/>
                  <a:pt x="98" y="29"/>
                </a:cubicBezTo>
                <a:cubicBezTo>
                  <a:pt x="98" y="29"/>
                  <a:pt x="98" y="29"/>
                  <a:pt x="98" y="29"/>
                </a:cubicBezTo>
                <a:cubicBezTo>
                  <a:pt x="96" y="29"/>
                  <a:pt x="93" y="30"/>
                  <a:pt x="91" y="31"/>
                </a:cubicBezTo>
                <a:cubicBezTo>
                  <a:pt x="62" y="61"/>
                  <a:pt x="62" y="61"/>
                  <a:pt x="62" y="61"/>
                </a:cubicBezTo>
                <a:cubicBezTo>
                  <a:pt x="58" y="65"/>
                  <a:pt x="58" y="71"/>
                  <a:pt x="62" y="75"/>
                </a:cubicBezTo>
                <a:cubicBezTo>
                  <a:pt x="62" y="75"/>
                  <a:pt x="62" y="75"/>
                  <a:pt x="62" y="75"/>
                </a:cubicBezTo>
                <a:cubicBezTo>
                  <a:pt x="66" y="78"/>
                  <a:pt x="72" y="78"/>
                  <a:pt x="76" y="75"/>
                </a:cubicBezTo>
                <a:cubicBezTo>
                  <a:pt x="89" y="62"/>
                  <a:pt x="89" y="62"/>
                  <a:pt x="89" y="62"/>
                </a:cubicBezTo>
                <a:cubicBezTo>
                  <a:pt x="89" y="110"/>
                  <a:pt x="89" y="110"/>
                  <a:pt x="89" y="110"/>
                </a:cubicBezTo>
                <a:cubicBezTo>
                  <a:pt x="21" y="110"/>
                  <a:pt x="21" y="110"/>
                  <a:pt x="21" y="110"/>
                </a:cubicBezTo>
                <a:cubicBezTo>
                  <a:pt x="10" y="110"/>
                  <a:pt x="0" y="101"/>
                  <a:pt x="0" y="89"/>
                </a:cubicBezTo>
                <a:cubicBezTo>
                  <a:pt x="0" y="81"/>
                  <a:pt x="6" y="73"/>
                  <a:pt x="13" y="70"/>
                </a:cubicBezTo>
                <a:cubicBezTo>
                  <a:pt x="13" y="68"/>
                  <a:pt x="13" y="66"/>
                  <a:pt x="13" y="65"/>
                </a:cubicBezTo>
                <a:cubicBezTo>
                  <a:pt x="13" y="46"/>
                  <a:pt x="28" y="30"/>
                  <a:pt x="47" y="30"/>
                </a:cubicBezTo>
                <a:close/>
              </a:path>
            </a:pathLst>
          </a:custGeom>
          <a:solidFill>
            <a:schemeClr val="bg1">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kern="0">
              <a:solidFill>
                <a:sysClr val="windowText" lastClr="000000"/>
              </a:solidFill>
            </a:endParaRPr>
          </a:p>
        </p:txBody>
      </p:sp>
    </p:spTree>
    <p:extLst>
      <p:ext uri="{BB962C8B-B14F-4D97-AF65-F5344CB8AC3E}">
        <p14:creationId xmlns:p14="http://schemas.microsoft.com/office/powerpoint/2010/main" val="433374731"/>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ppt_x</p:attrName>
                                        </p:attrNameLst>
                                      </p:cBhvr>
                                      <p:tavLst>
                                        <p:tav tm="0">
                                          <p:val>
                                            <p:strVal val="#ppt_x"/>
                                          </p:val>
                                        </p:tav>
                                        <p:tav tm="100000">
                                          <p:val>
                                            <p:strVal val="#ppt_x"/>
                                          </p:val>
                                        </p:tav>
                                      </p:tavLst>
                                    </p:anim>
                                    <p:anim calcmode="lin" valueType="num">
                                      <p:cBhvr>
                                        <p:cTn id="9"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标题 1"/>
          <p:cNvSpPr>
            <a:spLocks noGrp="1"/>
          </p:cNvSpPr>
          <p:nvPr>
            <p:ph type="title"/>
          </p:nvPr>
        </p:nvSpPr>
        <p:spPr>
          <a:xfrm>
            <a:off x="633946" y="255793"/>
            <a:ext cx="3743740" cy="1325563"/>
          </a:xfrm>
        </p:spPr>
        <p:txBody>
          <a:bodyPr>
            <a:normAutofit/>
          </a:bodyPr>
          <a:lstStyle/>
          <a:p>
            <a:r>
              <a:rPr lang="zh-CN" altLang="en-US" sz="3600" dirty="0" smtClean="0">
                <a:solidFill>
                  <a:schemeClr val="bg1"/>
                </a:solidFill>
              </a:rPr>
              <a:t>参考文献</a:t>
            </a:r>
            <a:endParaRPr lang="zh-CN" altLang="en-US" sz="3600" dirty="0">
              <a:solidFill>
                <a:schemeClr val="bg1"/>
              </a:solidFill>
            </a:endParaRPr>
          </a:p>
        </p:txBody>
      </p:sp>
      <p:cxnSp>
        <p:nvCxnSpPr>
          <p:cNvPr id="5" name="直接箭头连接符 4"/>
          <p:cNvCxnSpPr/>
          <p:nvPr/>
        </p:nvCxnSpPr>
        <p:spPr>
          <a:xfrm flipH="1">
            <a:off x="724395" y="1291594"/>
            <a:ext cx="1745673" cy="0"/>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grpSp>
        <p:nvGrpSpPr>
          <p:cNvPr id="3" name="组合 2"/>
          <p:cNvGrpSpPr/>
          <p:nvPr/>
        </p:nvGrpSpPr>
        <p:grpSpPr>
          <a:xfrm>
            <a:off x="3229626" y="918574"/>
            <a:ext cx="8199786" cy="5939426"/>
            <a:chOff x="3305411" y="-331053"/>
            <a:chExt cx="8199786" cy="5939426"/>
          </a:xfrm>
        </p:grpSpPr>
        <p:sp>
          <p:nvSpPr>
            <p:cNvPr id="6" name="标题 1"/>
            <p:cNvSpPr txBox="1">
              <a:spLocks/>
            </p:cNvSpPr>
            <p:nvPr/>
          </p:nvSpPr>
          <p:spPr>
            <a:xfrm>
              <a:off x="4153551" y="-331053"/>
              <a:ext cx="7282071" cy="207413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15000"/>
                </a:lnSpc>
              </a:pPr>
              <a:r>
                <a:rPr kumimoji="1" lang="en-US" altLang="zh-CN" sz="2800" b="1" dirty="0">
                  <a:solidFill>
                    <a:schemeClr val="bg1"/>
                  </a:solidFill>
                  <a:latin typeface="楷体_GB2312" charset="-122"/>
                  <a:ea typeface="楷体_GB2312" charset="-122"/>
                  <a:sym typeface="+mn-ea"/>
                  <a:hlinkClick r:id="rId2"/>
                </a:rPr>
                <a:t>https://blog.csdn.net/davidwang9527/article/details/23280879</a:t>
              </a:r>
              <a:endParaRPr kumimoji="1" lang="en-US" altLang="zh-CN" sz="2800" b="1" dirty="0">
                <a:solidFill>
                  <a:schemeClr val="bg1"/>
                </a:solidFill>
                <a:latin typeface="楷体_GB2312" charset="-122"/>
                <a:ea typeface="楷体_GB2312" charset="-122"/>
                <a:sym typeface="+mn-ea"/>
              </a:endParaRPr>
            </a:p>
            <a:p>
              <a:pPr>
                <a:lnSpc>
                  <a:spcPct val="115000"/>
                </a:lnSpc>
              </a:pPr>
              <a:r>
                <a:rPr kumimoji="1" lang="zh-CN" altLang="en-US" sz="2800" b="1" dirty="0">
                  <a:solidFill>
                    <a:schemeClr val="bg1"/>
                  </a:solidFill>
                  <a:latin typeface="楷体_GB2312" charset="-122"/>
                  <a:ea typeface="楷体_GB2312" charset="-122"/>
                </a:rPr>
                <a:t>作者：时时处处皆修行 </a:t>
              </a:r>
            </a:p>
            <a:p>
              <a:pPr>
                <a:lnSpc>
                  <a:spcPct val="115000"/>
                </a:lnSpc>
              </a:pPr>
              <a:r>
                <a:rPr kumimoji="1" lang="zh-CN" altLang="en-US" sz="2800" b="1" dirty="0">
                  <a:solidFill>
                    <a:schemeClr val="bg1"/>
                  </a:solidFill>
                  <a:latin typeface="楷体_GB2312" charset="-122"/>
                  <a:ea typeface="楷体_GB2312" charset="-122"/>
                </a:rPr>
                <a:t>来源：</a:t>
              </a:r>
              <a:r>
                <a:rPr kumimoji="1" lang="en-US" altLang="zh-CN" sz="2800" b="1" dirty="0">
                  <a:solidFill>
                    <a:schemeClr val="bg1"/>
                  </a:solidFill>
                  <a:latin typeface="楷体_GB2312" charset="-122"/>
                  <a:ea typeface="楷体_GB2312" charset="-122"/>
                </a:rPr>
                <a:t>CSDN </a:t>
              </a:r>
            </a:p>
            <a:p>
              <a:pPr>
                <a:lnSpc>
                  <a:spcPct val="115000"/>
                </a:lnSpc>
              </a:pPr>
              <a:endParaRPr kumimoji="1" lang="zh-CN" altLang="en-US" sz="2800" b="1" dirty="0">
                <a:solidFill>
                  <a:schemeClr val="bg1"/>
                </a:solidFill>
                <a:latin typeface="楷体_GB2312" charset="-122"/>
                <a:ea typeface="楷体_GB2312" charset="-122"/>
                <a:sym typeface="+mn-ea"/>
              </a:endParaRPr>
            </a:p>
          </p:txBody>
        </p:sp>
        <p:grpSp>
          <p:nvGrpSpPr>
            <p:cNvPr id="2" name="组合 1"/>
            <p:cNvGrpSpPr/>
            <p:nvPr/>
          </p:nvGrpSpPr>
          <p:grpSpPr>
            <a:xfrm>
              <a:off x="3305411" y="183797"/>
              <a:ext cx="8199786" cy="5424576"/>
              <a:chOff x="3305411" y="183797"/>
              <a:chExt cx="8199786" cy="5424576"/>
            </a:xfrm>
          </p:grpSpPr>
          <p:sp>
            <p:nvSpPr>
              <p:cNvPr id="13" name="椭圆 12"/>
              <p:cNvSpPr/>
              <p:nvPr/>
            </p:nvSpPr>
            <p:spPr>
              <a:xfrm>
                <a:off x="3305411" y="183797"/>
                <a:ext cx="778565" cy="732234"/>
              </a:xfrm>
              <a:prstGeom prst="ellipse">
                <a:avLst/>
              </a:prstGeom>
              <a:solidFill>
                <a:schemeClr val="bg2">
                  <a:lumMod val="7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smtClean="0"/>
                  <a:t>1</a:t>
                </a:r>
                <a:endParaRPr lang="zh-CN" altLang="en-US" sz="3600" dirty="0"/>
              </a:p>
            </p:txBody>
          </p:sp>
          <p:sp>
            <p:nvSpPr>
              <p:cNvPr id="7" name="椭圆 6"/>
              <p:cNvSpPr/>
              <p:nvPr/>
            </p:nvSpPr>
            <p:spPr>
              <a:xfrm>
                <a:off x="3305411" y="3755292"/>
                <a:ext cx="778565" cy="732234"/>
              </a:xfrm>
              <a:prstGeom prst="ellipse">
                <a:avLst/>
              </a:prstGeom>
              <a:solidFill>
                <a:schemeClr val="bg2">
                  <a:lumMod val="7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smtClean="0"/>
                  <a:t>3</a:t>
                </a:r>
                <a:endParaRPr lang="zh-CN" altLang="en-US" sz="3600" dirty="0"/>
              </a:p>
            </p:txBody>
          </p:sp>
          <p:sp>
            <p:nvSpPr>
              <p:cNvPr id="10" name="椭圆 9"/>
              <p:cNvSpPr/>
              <p:nvPr/>
            </p:nvSpPr>
            <p:spPr>
              <a:xfrm>
                <a:off x="3305411" y="1928533"/>
                <a:ext cx="778565" cy="732234"/>
              </a:xfrm>
              <a:prstGeom prst="ellipse">
                <a:avLst/>
              </a:prstGeom>
              <a:solidFill>
                <a:schemeClr val="bg2">
                  <a:lumMod val="7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smtClean="0"/>
                  <a:t>2</a:t>
                </a:r>
                <a:endParaRPr lang="zh-CN" altLang="en-US" sz="3600" dirty="0"/>
              </a:p>
            </p:txBody>
          </p:sp>
          <p:sp>
            <p:nvSpPr>
              <p:cNvPr id="11" name="标题 1"/>
              <p:cNvSpPr txBox="1">
                <a:spLocks/>
              </p:cNvSpPr>
              <p:nvPr/>
            </p:nvSpPr>
            <p:spPr>
              <a:xfrm>
                <a:off x="4223126" y="3534236"/>
                <a:ext cx="7282071" cy="207413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15000"/>
                  </a:lnSpc>
                </a:pPr>
                <a:r>
                  <a:rPr kumimoji="1" lang="en-US" altLang="zh-CN" sz="2800" b="1" dirty="0" smtClean="0">
                    <a:solidFill>
                      <a:schemeClr val="bg1"/>
                    </a:solidFill>
                    <a:latin typeface="楷体_GB2312" charset="-122"/>
                    <a:ea typeface="楷体_GB2312" charset="-122"/>
                    <a:sym typeface="+mn-ea"/>
                    <a:hlinkClick r:id="rId3"/>
                  </a:rPr>
                  <a:t>https</a:t>
                </a:r>
                <a:r>
                  <a:rPr kumimoji="1" lang="en-US" altLang="zh-CN" sz="2800" b="1" dirty="0">
                    <a:solidFill>
                      <a:schemeClr val="bg1"/>
                    </a:solidFill>
                    <a:latin typeface="楷体_GB2312" charset="-122"/>
                    <a:ea typeface="楷体_GB2312" charset="-122"/>
                    <a:sym typeface="+mn-ea"/>
                    <a:hlinkClick r:id="rId3"/>
                  </a:rPr>
                  <a:t>://</a:t>
                </a:r>
                <a:r>
                  <a:rPr kumimoji="1" lang="en-US" altLang="zh-CN" sz="2800" b="1" dirty="0" smtClean="0">
                    <a:solidFill>
                      <a:schemeClr val="bg1"/>
                    </a:solidFill>
                    <a:latin typeface="楷体_GB2312" charset="-122"/>
                    <a:ea typeface="楷体_GB2312" charset="-122"/>
                    <a:sym typeface="+mn-ea"/>
                    <a:hlinkClick r:id="rId3"/>
                  </a:rPr>
                  <a:t>blog.csdn.net/davidwang9527/article/details/23341319</a:t>
                </a:r>
                <a:endParaRPr kumimoji="1" lang="en-US" altLang="zh-CN" sz="2800" b="1" dirty="0" smtClean="0">
                  <a:solidFill>
                    <a:schemeClr val="bg1"/>
                  </a:solidFill>
                  <a:latin typeface="楷体_GB2312" charset="-122"/>
                  <a:ea typeface="楷体_GB2312" charset="-122"/>
                  <a:sym typeface="+mn-ea"/>
                </a:endParaRPr>
              </a:p>
              <a:p>
                <a:pPr>
                  <a:lnSpc>
                    <a:spcPct val="115000"/>
                  </a:lnSpc>
                </a:pPr>
                <a:r>
                  <a:rPr kumimoji="1" lang="zh-CN" altLang="en-US" sz="2800" b="1" dirty="0">
                    <a:solidFill>
                      <a:schemeClr val="bg1"/>
                    </a:solidFill>
                    <a:latin typeface="楷体_GB2312" charset="-122"/>
                    <a:ea typeface="楷体_GB2312" charset="-122"/>
                  </a:rPr>
                  <a:t>作者：时时处处皆修行 </a:t>
                </a:r>
              </a:p>
              <a:p>
                <a:pPr>
                  <a:lnSpc>
                    <a:spcPct val="115000"/>
                  </a:lnSpc>
                </a:pPr>
                <a:r>
                  <a:rPr kumimoji="1" lang="zh-CN" altLang="en-US" sz="2800" b="1" dirty="0">
                    <a:solidFill>
                      <a:schemeClr val="bg1"/>
                    </a:solidFill>
                    <a:latin typeface="楷体_GB2312" charset="-122"/>
                    <a:ea typeface="楷体_GB2312" charset="-122"/>
                  </a:rPr>
                  <a:t>来源：</a:t>
                </a:r>
                <a:r>
                  <a:rPr kumimoji="1" lang="en-US" altLang="zh-CN" sz="2800" b="1" dirty="0">
                    <a:solidFill>
                      <a:schemeClr val="bg1"/>
                    </a:solidFill>
                    <a:latin typeface="楷体_GB2312" charset="-122"/>
                    <a:ea typeface="楷体_GB2312" charset="-122"/>
                  </a:rPr>
                  <a:t>CSDN </a:t>
                </a:r>
              </a:p>
              <a:p>
                <a:pPr>
                  <a:lnSpc>
                    <a:spcPct val="115000"/>
                  </a:lnSpc>
                </a:pPr>
                <a:endParaRPr kumimoji="1" lang="zh-CN" altLang="en-US" sz="2800" b="1" dirty="0">
                  <a:solidFill>
                    <a:schemeClr val="bg1"/>
                  </a:solidFill>
                  <a:latin typeface="楷体_GB2312" charset="-122"/>
                  <a:ea typeface="楷体_GB2312" charset="-122"/>
                  <a:sym typeface="+mn-ea"/>
                </a:endParaRPr>
              </a:p>
            </p:txBody>
          </p:sp>
          <p:sp>
            <p:nvSpPr>
              <p:cNvPr id="16" name="标题 1"/>
              <p:cNvSpPr txBox="1">
                <a:spLocks/>
              </p:cNvSpPr>
              <p:nvPr/>
            </p:nvSpPr>
            <p:spPr>
              <a:xfrm>
                <a:off x="4153551" y="1500333"/>
                <a:ext cx="7282071" cy="207413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15000"/>
                  </a:lnSpc>
                </a:pPr>
                <a:r>
                  <a:rPr kumimoji="1" lang="en-US" altLang="zh-CN" sz="2800" b="1" dirty="0" smtClean="0">
                    <a:solidFill>
                      <a:schemeClr val="bg1"/>
                    </a:solidFill>
                    <a:latin typeface="楷体_GB2312" charset="-122"/>
                    <a:ea typeface="楷体_GB2312" charset="-122"/>
                    <a:sym typeface="+mn-ea"/>
                    <a:hlinkClick r:id="rId4"/>
                  </a:rPr>
                  <a:t>https</a:t>
                </a:r>
                <a:r>
                  <a:rPr kumimoji="1" lang="en-US" altLang="zh-CN" sz="2800" b="1" dirty="0">
                    <a:solidFill>
                      <a:schemeClr val="bg1"/>
                    </a:solidFill>
                    <a:latin typeface="楷体_GB2312" charset="-122"/>
                    <a:ea typeface="楷体_GB2312" charset="-122"/>
                    <a:sym typeface="+mn-ea"/>
                    <a:hlinkClick r:id="rId4"/>
                  </a:rPr>
                  <a:t>://</a:t>
                </a:r>
                <a:r>
                  <a:rPr kumimoji="1" lang="en-US" altLang="zh-CN" sz="2800" b="1" dirty="0" smtClean="0">
                    <a:solidFill>
                      <a:schemeClr val="bg1"/>
                    </a:solidFill>
                    <a:latin typeface="楷体_GB2312" charset="-122"/>
                    <a:ea typeface="楷体_GB2312" charset="-122"/>
                    <a:sym typeface="+mn-ea"/>
                    <a:hlinkClick r:id="rId4"/>
                  </a:rPr>
                  <a:t>blog.csdn.net/davidwang9527/article/details/23325359</a:t>
                </a:r>
                <a:endParaRPr kumimoji="1" lang="en-US" altLang="zh-CN" sz="2800" b="1" dirty="0" smtClean="0">
                  <a:solidFill>
                    <a:schemeClr val="bg1"/>
                  </a:solidFill>
                  <a:latin typeface="楷体_GB2312" charset="-122"/>
                  <a:ea typeface="楷体_GB2312" charset="-122"/>
                  <a:sym typeface="+mn-ea"/>
                </a:endParaRPr>
              </a:p>
              <a:p>
                <a:pPr>
                  <a:lnSpc>
                    <a:spcPct val="115000"/>
                  </a:lnSpc>
                </a:pPr>
                <a:r>
                  <a:rPr kumimoji="1" lang="zh-CN" altLang="en-US" sz="2800" b="1" dirty="0">
                    <a:solidFill>
                      <a:schemeClr val="bg1"/>
                    </a:solidFill>
                    <a:latin typeface="楷体_GB2312" charset="-122"/>
                    <a:ea typeface="楷体_GB2312" charset="-122"/>
                  </a:rPr>
                  <a:t>作者：时时处处皆修行 </a:t>
                </a:r>
              </a:p>
              <a:p>
                <a:pPr>
                  <a:lnSpc>
                    <a:spcPct val="115000"/>
                  </a:lnSpc>
                </a:pPr>
                <a:r>
                  <a:rPr kumimoji="1" lang="zh-CN" altLang="en-US" sz="2800" b="1" dirty="0">
                    <a:solidFill>
                      <a:schemeClr val="bg1"/>
                    </a:solidFill>
                    <a:latin typeface="楷体_GB2312" charset="-122"/>
                    <a:ea typeface="楷体_GB2312" charset="-122"/>
                  </a:rPr>
                  <a:t>来源：</a:t>
                </a:r>
                <a:r>
                  <a:rPr kumimoji="1" lang="en-US" altLang="zh-CN" sz="2800" b="1" dirty="0">
                    <a:solidFill>
                      <a:schemeClr val="bg1"/>
                    </a:solidFill>
                    <a:latin typeface="楷体_GB2312" charset="-122"/>
                    <a:ea typeface="楷体_GB2312" charset="-122"/>
                  </a:rPr>
                  <a:t>CSDN </a:t>
                </a:r>
              </a:p>
              <a:p>
                <a:pPr>
                  <a:lnSpc>
                    <a:spcPct val="115000"/>
                  </a:lnSpc>
                </a:pPr>
                <a:endParaRPr kumimoji="1" lang="en-US" altLang="zh-CN" sz="2800" b="1" dirty="0">
                  <a:solidFill>
                    <a:schemeClr val="bg1"/>
                  </a:solidFill>
                  <a:latin typeface="楷体_GB2312" charset="-122"/>
                  <a:ea typeface="楷体_GB2312" charset="-122"/>
                  <a:sym typeface="+mn-ea"/>
                </a:endParaRPr>
              </a:p>
            </p:txBody>
          </p:sp>
        </p:grpSp>
      </p:grpSp>
    </p:spTree>
    <p:extLst>
      <p:ext uri="{BB962C8B-B14F-4D97-AF65-F5344CB8AC3E}">
        <p14:creationId xmlns:p14="http://schemas.microsoft.com/office/powerpoint/2010/main" val="399260003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right)">
                                      <p:cBhvr>
                                        <p:cTn id="7" dur="500"/>
                                        <p:tgtEl>
                                          <p:spTgt spid="5"/>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up)">
                                      <p:cBhvr>
                                        <p:cTn id="1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椭圆 12"/>
          <p:cNvSpPr/>
          <p:nvPr/>
        </p:nvSpPr>
        <p:spPr>
          <a:xfrm>
            <a:off x="3685104" y="1931453"/>
            <a:ext cx="1108869" cy="1035498"/>
          </a:xfrm>
          <a:prstGeom prst="ellipse">
            <a:avLst/>
          </a:prstGeom>
          <a:solidFill>
            <a:schemeClr val="bg2">
              <a:lumMod val="7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dirty="0"/>
              <a:t>6</a:t>
            </a:r>
            <a:endParaRPr lang="zh-CN" altLang="en-US" sz="6000" dirty="0"/>
          </a:p>
        </p:txBody>
      </p:sp>
      <p:sp>
        <p:nvSpPr>
          <p:cNvPr id="14" name="标题 1"/>
          <p:cNvSpPr>
            <a:spLocks noGrp="1"/>
          </p:cNvSpPr>
          <p:nvPr>
            <p:ph type="title"/>
          </p:nvPr>
        </p:nvSpPr>
        <p:spPr>
          <a:xfrm>
            <a:off x="4923182" y="1786420"/>
            <a:ext cx="3743740" cy="1325563"/>
          </a:xfrm>
        </p:spPr>
        <p:txBody>
          <a:bodyPr>
            <a:normAutofit/>
          </a:bodyPr>
          <a:lstStyle/>
          <a:p>
            <a:r>
              <a:rPr lang="zh-CN" altLang="en-US" sz="6600" dirty="0" smtClean="0">
                <a:solidFill>
                  <a:schemeClr val="bg1"/>
                </a:solidFill>
              </a:rPr>
              <a:t>小组绩效</a:t>
            </a:r>
            <a:endParaRPr lang="zh-CN" altLang="en-US" sz="6600" dirty="0">
              <a:solidFill>
                <a:schemeClr val="bg1"/>
              </a:solidFill>
            </a:endParaRPr>
          </a:p>
        </p:txBody>
      </p:sp>
      <p:sp>
        <p:nvSpPr>
          <p:cNvPr id="15" name="Freeform 5"/>
          <p:cNvSpPr>
            <a:spLocks noChangeArrowheads="1"/>
          </p:cNvSpPr>
          <p:nvPr/>
        </p:nvSpPr>
        <p:spPr bwMode="auto">
          <a:xfrm>
            <a:off x="7967663" y="4724400"/>
            <a:ext cx="4032250" cy="1844675"/>
          </a:xfrm>
          <a:custGeom>
            <a:avLst/>
            <a:gdLst>
              <a:gd name="T0" fmla="*/ 2147483646 w 196"/>
              <a:gd name="T1" fmla="*/ 2147483646 h 110"/>
              <a:gd name="T2" fmla="*/ 2147483646 w 196"/>
              <a:gd name="T3" fmla="*/ 2147483646 h 110"/>
              <a:gd name="T4" fmla="*/ 2147483646 w 196"/>
              <a:gd name="T5" fmla="*/ 0 h 110"/>
              <a:gd name="T6" fmla="*/ 2147483646 w 196"/>
              <a:gd name="T7" fmla="*/ 2147483646 h 110"/>
              <a:gd name="T8" fmla="*/ 2147483646 w 196"/>
              <a:gd name="T9" fmla="*/ 2147483646 h 110"/>
              <a:gd name="T10" fmla="*/ 2147483646 w 196"/>
              <a:gd name="T11" fmla="*/ 2147483646 h 110"/>
              <a:gd name="T12" fmla="*/ 2147483646 w 196"/>
              <a:gd name="T13" fmla="*/ 2147483646 h 110"/>
              <a:gd name="T14" fmla="*/ 2147483646 w 196"/>
              <a:gd name="T15" fmla="*/ 2147483646 h 110"/>
              <a:gd name="T16" fmla="*/ 2147483646 w 196"/>
              <a:gd name="T17" fmla="*/ 2147483646 h 110"/>
              <a:gd name="T18" fmla="*/ 2147483646 w 196"/>
              <a:gd name="T19" fmla="*/ 2147483646 h 110"/>
              <a:gd name="T20" fmla="*/ 2147483646 w 196"/>
              <a:gd name="T21" fmla="*/ 2147483646 h 110"/>
              <a:gd name="T22" fmla="*/ 2147483646 w 196"/>
              <a:gd name="T23" fmla="*/ 2147483646 h 110"/>
              <a:gd name="T24" fmla="*/ 2147483646 w 196"/>
              <a:gd name="T25" fmla="*/ 2147483646 h 110"/>
              <a:gd name="T26" fmla="*/ 2147483646 w 196"/>
              <a:gd name="T27" fmla="*/ 2147483646 h 110"/>
              <a:gd name="T28" fmla="*/ 2147483646 w 196"/>
              <a:gd name="T29" fmla="*/ 2147483646 h 110"/>
              <a:gd name="T30" fmla="*/ 2147483646 w 196"/>
              <a:gd name="T31" fmla="*/ 2147483646 h 110"/>
              <a:gd name="T32" fmla="*/ 2147483646 w 196"/>
              <a:gd name="T33" fmla="*/ 2147483646 h 110"/>
              <a:gd name="T34" fmla="*/ 2147483646 w 196"/>
              <a:gd name="T35" fmla="*/ 2147483646 h 110"/>
              <a:gd name="T36" fmla="*/ 2147483646 w 196"/>
              <a:gd name="T37" fmla="*/ 2147483646 h 110"/>
              <a:gd name="T38" fmla="*/ 2147483646 w 196"/>
              <a:gd name="T39" fmla="*/ 2147483646 h 110"/>
              <a:gd name="T40" fmla="*/ 2147483646 w 196"/>
              <a:gd name="T41" fmla="*/ 2147483646 h 110"/>
              <a:gd name="T42" fmla="*/ 2147483646 w 196"/>
              <a:gd name="T43" fmla="*/ 2147483646 h 110"/>
              <a:gd name="T44" fmla="*/ 2147483646 w 196"/>
              <a:gd name="T45" fmla="*/ 2147483646 h 110"/>
              <a:gd name="T46" fmla="*/ 2147483646 w 196"/>
              <a:gd name="T47" fmla="*/ 2147483646 h 110"/>
              <a:gd name="T48" fmla="*/ 2147483646 w 196"/>
              <a:gd name="T49" fmla="*/ 2147483646 h 110"/>
              <a:gd name="T50" fmla="*/ 2147483646 w 196"/>
              <a:gd name="T51" fmla="*/ 2147483646 h 110"/>
              <a:gd name="T52" fmla="*/ 2147483646 w 196"/>
              <a:gd name="T53" fmla="*/ 2147483646 h 110"/>
              <a:gd name="T54" fmla="*/ 0 w 196"/>
              <a:gd name="T55" fmla="*/ 2147483646 h 110"/>
              <a:gd name="T56" fmla="*/ 2147483646 w 196"/>
              <a:gd name="T57" fmla="*/ 2147483646 h 110"/>
              <a:gd name="T58" fmla="*/ 2147483646 w 196"/>
              <a:gd name="T59" fmla="*/ 2147483646 h 110"/>
              <a:gd name="T60" fmla="*/ 2147483646 w 196"/>
              <a:gd name="T61" fmla="*/ 2147483646 h 110"/>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196" h="110">
                <a:moveTo>
                  <a:pt x="47" y="30"/>
                </a:moveTo>
                <a:cubicBezTo>
                  <a:pt x="51" y="30"/>
                  <a:pt x="55" y="31"/>
                  <a:pt x="58" y="32"/>
                </a:cubicBezTo>
                <a:cubicBezTo>
                  <a:pt x="63" y="14"/>
                  <a:pt x="79" y="0"/>
                  <a:pt x="98" y="0"/>
                </a:cubicBezTo>
                <a:cubicBezTo>
                  <a:pt x="118" y="0"/>
                  <a:pt x="134" y="14"/>
                  <a:pt x="138" y="32"/>
                </a:cubicBezTo>
                <a:cubicBezTo>
                  <a:pt x="142" y="31"/>
                  <a:pt x="146" y="30"/>
                  <a:pt x="150" y="30"/>
                </a:cubicBezTo>
                <a:cubicBezTo>
                  <a:pt x="169" y="30"/>
                  <a:pt x="184" y="46"/>
                  <a:pt x="184" y="65"/>
                </a:cubicBezTo>
                <a:cubicBezTo>
                  <a:pt x="184" y="66"/>
                  <a:pt x="184" y="68"/>
                  <a:pt x="184" y="70"/>
                </a:cubicBezTo>
                <a:cubicBezTo>
                  <a:pt x="191" y="73"/>
                  <a:pt x="196" y="81"/>
                  <a:pt x="196" y="89"/>
                </a:cubicBezTo>
                <a:cubicBezTo>
                  <a:pt x="196" y="101"/>
                  <a:pt x="187" y="110"/>
                  <a:pt x="175" y="110"/>
                </a:cubicBezTo>
                <a:cubicBezTo>
                  <a:pt x="108" y="110"/>
                  <a:pt x="108" y="110"/>
                  <a:pt x="108" y="110"/>
                </a:cubicBezTo>
                <a:cubicBezTo>
                  <a:pt x="108" y="62"/>
                  <a:pt x="108" y="62"/>
                  <a:pt x="108" y="62"/>
                </a:cubicBezTo>
                <a:cubicBezTo>
                  <a:pt x="121" y="75"/>
                  <a:pt x="121" y="75"/>
                  <a:pt x="121" y="75"/>
                </a:cubicBezTo>
                <a:cubicBezTo>
                  <a:pt x="125" y="78"/>
                  <a:pt x="131" y="78"/>
                  <a:pt x="135" y="75"/>
                </a:cubicBezTo>
                <a:cubicBezTo>
                  <a:pt x="135" y="75"/>
                  <a:pt x="135" y="75"/>
                  <a:pt x="135" y="75"/>
                </a:cubicBezTo>
                <a:cubicBezTo>
                  <a:pt x="138" y="71"/>
                  <a:pt x="138" y="65"/>
                  <a:pt x="135" y="61"/>
                </a:cubicBezTo>
                <a:cubicBezTo>
                  <a:pt x="105" y="31"/>
                  <a:pt x="105" y="31"/>
                  <a:pt x="105" y="31"/>
                </a:cubicBezTo>
                <a:cubicBezTo>
                  <a:pt x="104" y="30"/>
                  <a:pt x="101" y="29"/>
                  <a:pt x="99" y="29"/>
                </a:cubicBezTo>
                <a:cubicBezTo>
                  <a:pt x="98" y="28"/>
                  <a:pt x="98" y="28"/>
                  <a:pt x="98" y="29"/>
                </a:cubicBezTo>
                <a:cubicBezTo>
                  <a:pt x="98" y="29"/>
                  <a:pt x="98" y="29"/>
                  <a:pt x="98" y="29"/>
                </a:cubicBezTo>
                <a:cubicBezTo>
                  <a:pt x="96" y="29"/>
                  <a:pt x="93" y="30"/>
                  <a:pt x="91" y="31"/>
                </a:cubicBezTo>
                <a:cubicBezTo>
                  <a:pt x="62" y="61"/>
                  <a:pt x="62" y="61"/>
                  <a:pt x="62" y="61"/>
                </a:cubicBezTo>
                <a:cubicBezTo>
                  <a:pt x="58" y="65"/>
                  <a:pt x="58" y="71"/>
                  <a:pt x="62" y="75"/>
                </a:cubicBezTo>
                <a:cubicBezTo>
                  <a:pt x="62" y="75"/>
                  <a:pt x="62" y="75"/>
                  <a:pt x="62" y="75"/>
                </a:cubicBezTo>
                <a:cubicBezTo>
                  <a:pt x="66" y="78"/>
                  <a:pt x="72" y="78"/>
                  <a:pt x="76" y="75"/>
                </a:cubicBezTo>
                <a:cubicBezTo>
                  <a:pt x="89" y="62"/>
                  <a:pt x="89" y="62"/>
                  <a:pt x="89" y="62"/>
                </a:cubicBezTo>
                <a:cubicBezTo>
                  <a:pt x="89" y="110"/>
                  <a:pt x="89" y="110"/>
                  <a:pt x="89" y="110"/>
                </a:cubicBezTo>
                <a:cubicBezTo>
                  <a:pt x="21" y="110"/>
                  <a:pt x="21" y="110"/>
                  <a:pt x="21" y="110"/>
                </a:cubicBezTo>
                <a:cubicBezTo>
                  <a:pt x="10" y="110"/>
                  <a:pt x="0" y="101"/>
                  <a:pt x="0" y="89"/>
                </a:cubicBezTo>
                <a:cubicBezTo>
                  <a:pt x="0" y="81"/>
                  <a:pt x="6" y="73"/>
                  <a:pt x="13" y="70"/>
                </a:cubicBezTo>
                <a:cubicBezTo>
                  <a:pt x="13" y="68"/>
                  <a:pt x="13" y="66"/>
                  <a:pt x="13" y="65"/>
                </a:cubicBezTo>
                <a:cubicBezTo>
                  <a:pt x="13" y="46"/>
                  <a:pt x="28" y="30"/>
                  <a:pt x="47" y="30"/>
                </a:cubicBezTo>
                <a:close/>
              </a:path>
            </a:pathLst>
          </a:custGeom>
          <a:solidFill>
            <a:schemeClr val="bg1">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kern="0">
              <a:solidFill>
                <a:sysClr val="windowText" lastClr="000000"/>
              </a:solidFill>
            </a:endParaRPr>
          </a:p>
        </p:txBody>
      </p:sp>
    </p:spTree>
    <p:extLst>
      <p:ext uri="{BB962C8B-B14F-4D97-AF65-F5344CB8AC3E}">
        <p14:creationId xmlns:p14="http://schemas.microsoft.com/office/powerpoint/2010/main" val="4237387463"/>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ppt_x</p:attrName>
                                        </p:attrNameLst>
                                      </p:cBhvr>
                                      <p:tavLst>
                                        <p:tav tm="0">
                                          <p:val>
                                            <p:strVal val="#ppt_x"/>
                                          </p:val>
                                        </p:tav>
                                        <p:tav tm="100000">
                                          <p:val>
                                            <p:strVal val="#ppt_x"/>
                                          </p:val>
                                        </p:tav>
                                      </p:tavLst>
                                    </p:anim>
                                    <p:anim calcmode="lin" valueType="num">
                                      <p:cBhvr>
                                        <p:cTn id="9"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标题 1"/>
          <p:cNvSpPr>
            <a:spLocks noGrp="1"/>
          </p:cNvSpPr>
          <p:nvPr>
            <p:ph type="title"/>
          </p:nvPr>
        </p:nvSpPr>
        <p:spPr>
          <a:xfrm>
            <a:off x="633946" y="255793"/>
            <a:ext cx="3743740" cy="1325563"/>
          </a:xfrm>
        </p:spPr>
        <p:txBody>
          <a:bodyPr>
            <a:normAutofit/>
          </a:bodyPr>
          <a:lstStyle/>
          <a:p>
            <a:r>
              <a:rPr lang="zh-CN" altLang="en-US" sz="3600" dirty="0" smtClean="0">
                <a:solidFill>
                  <a:schemeClr val="bg1"/>
                </a:solidFill>
              </a:rPr>
              <a:t>小组绩效</a:t>
            </a:r>
            <a:endParaRPr lang="zh-CN" altLang="en-US" sz="3600" dirty="0">
              <a:solidFill>
                <a:schemeClr val="bg1"/>
              </a:solidFill>
            </a:endParaRPr>
          </a:p>
        </p:txBody>
      </p:sp>
      <p:cxnSp>
        <p:nvCxnSpPr>
          <p:cNvPr id="5" name="直接箭头连接符 4"/>
          <p:cNvCxnSpPr/>
          <p:nvPr/>
        </p:nvCxnSpPr>
        <p:spPr>
          <a:xfrm flipH="1">
            <a:off x="724395" y="1291594"/>
            <a:ext cx="1745673" cy="0"/>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grpSp>
        <p:nvGrpSpPr>
          <p:cNvPr id="3" name="组合 2"/>
          <p:cNvGrpSpPr/>
          <p:nvPr/>
        </p:nvGrpSpPr>
        <p:grpSpPr>
          <a:xfrm>
            <a:off x="3021647" y="383028"/>
            <a:ext cx="9145005" cy="6089913"/>
            <a:chOff x="3021647" y="383028"/>
            <a:chExt cx="9145005" cy="6089913"/>
          </a:xfrm>
        </p:grpSpPr>
        <p:sp>
          <p:nvSpPr>
            <p:cNvPr id="6" name="标题 1"/>
            <p:cNvSpPr txBox="1">
              <a:spLocks/>
            </p:cNvSpPr>
            <p:nvPr/>
          </p:nvSpPr>
          <p:spPr>
            <a:xfrm>
              <a:off x="4879570" y="383028"/>
              <a:ext cx="7282071" cy="207413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15000"/>
                </a:lnSpc>
              </a:pPr>
              <a:r>
                <a:rPr kumimoji="1" lang="en-US" altLang="zh-CN" sz="2800" b="1" dirty="0" smtClean="0">
                  <a:solidFill>
                    <a:schemeClr val="bg1"/>
                  </a:solidFill>
                  <a:latin typeface="楷体_GB2312" charset="-122"/>
                  <a:ea typeface="楷体_GB2312" charset="-122"/>
                  <a:sym typeface="+mn-ea"/>
                </a:rPr>
                <a:t>UML</a:t>
              </a:r>
              <a:r>
                <a:rPr kumimoji="1" lang="zh-CN" altLang="en-US" sz="2800" b="1" dirty="0" smtClean="0">
                  <a:solidFill>
                    <a:schemeClr val="bg1"/>
                  </a:solidFill>
                  <a:latin typeface="楷体_GB2312" charset="-122"/>
                  <a:ea typeface="楷体_GB2312" charset="-122"/>
                  <a:sym typeface="+mn-ea"/>
                </a:rPr>
                <a:t>基础</a:t>
              </a:r>
              <a:r>
                <a:rPr kumimoji="1" lang="en-US" altLang="zh-CN" sz="2800" b="1" dirty="0" smtClean="0">
                  <a:solidFill>
                    <a:schemeClr val="bg1"/>
                  </a:solidFill>
                  <a:latin typeface="楷体_GB2312" charset="-122"/>
                  <a:ea typeface="楷体_GB2312" charset="-122"/>
                  <a:sym typeface="+mn-ea"/>
                </a:rPr>
                <a:t>III</a:t>
              </a:r>
              <a:r>
                <a:rPr kumimoji="1" lang="en-US" altLang="zh-CN" sz="2800" b="1" dirty="0">
                  <a:solidFill>
                    <a:schemeClr val="bg1"/>
                  </a:solidFill>
                  <a:latin typeface="楷体_GB2312" charset="-122"/>
                  <a:ea typeface="楷体_GB2312" charset="-122"/>
                  <a:sym typeface="+mn-ea"/>
                </a:rPr>
                <a:t>I</a:t>
              </a:r>
              <a:r>
                <a:rPr kumimoji="1" lang="en-US" altLang="zh-CN" sz="2800" b="1" dirty="0" smtClean="0">
                  <a:solidFill>
                    <a:schemeClr val="bg1"/>
                  </a:solidFill>
                  <a:latin typeface="楷体_GB2312" charset="-122"/>
                  <a:ea typeface="楷体_GB2312" charset="-122"/>
                  <a:sym typeface="+mn-ea"/>
                </a:rPr>
                <a:t>-PPT</a:t>
              </a:r>
              <a:r>
                <a:rPr kumimoji="1" lang="zh-CN" altLang="en-US" sz="2800" b="1" dirty="0" smtClean="0">
                  <a:solidFill>
                    <a:schemeClr val="bg1"/>
                  </a:solidFill>
                  <a:latin typeface="楷体_GB2312" charset="-122"/>
                  <a:ea typeface="楷体_GB2312" charset="-122"/>
                  <a:sym typeface="+mn-ea"/>
                </a:rPr>
                <a:t>主要编写以及整理  </a:t>
              </a:r>
              <a:r>
                <a:rPr kumimoji="1" lang="en-US" altLang="zh-CN" sz="2800" b="1" dirty="0" smtClean="0">
                  <a:solidFill>
                    <a:schemeClr val="bg1"/>
                  </a:solidFill>
                  <a:latin typeface="楷体_GB2312" charset="-122"/>
                  <a:ea typeface="楷体_GB2312" charset="-122"/>
                  <a:sym typeface="+mn-ea"/>
                </a:rPr>
                <a:t>8.9</a:t>
              </a:r>
              <a:r>
                <a:rPr kumimoji="1" lang="zh-CN" altLang="en-US" sz="2800" b="1" dirty="0" smtClean="0">
                  <a:solidFill>
                    <a:schemeClr val="bg1"/>
                  </a:solidFill>
                  <a:latin typeface="楷体_GB2312" charset="-122"/>
                  <a:ea typeface="楷体_GB2312" charset="-122"/>
                  <a:sym typeface="+mn-ea"/>
                </a:rPr>
                <a:t>分</a:t>
              </a:r>
              <a:endParaRPr kumimoji="1" lang="zh-CN" altLang="en-US" sz="2800" b="1" dirty="0">
                <a:solidFill>
                  <a:schemeClr val="bg1"/>
                </a:solidFill>
                <a:latin typeface="楷体_GB2312" charset="-122"/>
                <a:ea typeface="楷体_GB2312" charset="-122"/>
                <a:sym typeface="+mn-ea"/>
              </a:endParaRPr>
            </a:p>
          </p:txBody>
        </p:sp>
        <p:sp>
          <p:nvSpPr>
            <p:cNvPr id="8" name="标题 1"/>
            <p:cNvSpPr txBox="1">
              <a:spLocks/>
            </p:cNvSpPr>
            <p:nvPr/>
          </p:nvSpPr>
          <p:spPr>
            <a:xfrm>
              <a:off x="4884581" y="3427985"/>
              <a:ext cx="7282071" cy="207413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2800" dirty="0" smtClean="0">
                  <a:solidFill>
                    <a:schemeClr val="bg1"/>
                  </a:solidFill>
                  <a:latin typeface="+mn-ea"/>
                  <a:ea typeface="+mn-ea"/>
                </a:rPr>
                <a:t>搜集资料    </a:t>
              </a:r>
              <a:r>
                <a:rPr lang="en-US" altLang="zh-CN" sz="2800" dirty="0" smtClean="0">
                  <a:solidFill>
                    <a:schemeClr val="bg1"/>
                  </a:solidFill>
                  <a:latin typeface="+mn-ea"/>
                  <a:ea typeface="+mn-ea"/>
                </a:rPr>
                <a:t>8.4</a:t>
              </a:r>
              <a:endParaRPr lang="zh-CN" altLang="en-US" sz="2800" dirty="0">
                <a:solidFill>
                  <a:schemeClr val="bg1"/>
                </a:solidFill>
                <a:latin typeface="+mn-ea"/>
                <a:ea typeface="+mn-ea"/>
              </a:endParaRPr>
            </a:p>
          </p:txBody>
        </p:sp>
        <p:sp>
          <p:nvSpPr>
            <p:cNvPr id="11" name="标题 1"/>
            <p:cNvSpPr txBox="1">
              <a:spLocks/>
            </p:cNvSpPr>
            <p:nvPr/>
          </p:nvSpPr>
          <p:spPr>
            <a:xfrm>
              <a:off x="4872942" y="2324668"/>
              <a:ext cx="7282071" cy="207413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15000"/>
                </a:lnSpc>
              </a:pPr>
              <a:r>
                <a:rPr kumimoji="1" lang="zh-CN" altLang="en-US" sz="2800" b="1" dirty="0" smtClean="0">
                  <a:solidFill>
                    <a:schemeClr val="bg1"/>
                  </a:solidFill>
                  <a:latin typeface="楷体_GB2312" charset="-122"/>
                  <a:ea typeface="楷体_GB2312" charset="-122"/>
                  <a:sym typeface="+mn-ea"/>
                </a:rPr>
                <a:t>审核以及部分修改  </a:t>
              </a:r>
              <a:r>
                <a:rPr kumimoji="1" lang="en-US" altLang="zh-CN" sz="2800" b="1" dirty="0" smtClean="0">
                  <a:solidFill>
                    <a:schemeClr val="bg1"/>
                  </a:solidFill>
                  <a:latin typeface="楷体_GB2312" charset="-122"/>
                  <a:ea typeface="楷体_GB2312" charset="-122"/>
                  <a:sym typeface="+mn-ea"/>
                </a:rPr>
                <a:t>8.6</a:t>
              </a:r>
              <a:endParaRPr kumimoji="1" lang="zh-CN" altLang="en-US" sz="2800" b="1" dirty="0">
                <a:solidFill>
                  <a:schemeClr val="bg1"/>
                </a:solidFill>
                <a:latin typeface="楷体_GB2312" charset="-122"/>
                <a:ea typeface="楷体_GB2312" charset="-122"/>
                <a:sym typeface="+mn-ea"/>
              </a:endParaRPr>
            </a:p>
          </p:txBody>
        </p:sp>
        <p:sp>
          <p:nvSpPr>
            <p:cNvPr id="16" name="标题 1"/>
            <p:cNvSpPr txBox="1">
              <a:spLocks/>
            </p:cNvSpPr>
            <p:nvPr/>
          </p:nvSpPr>
          <p:spPr>
            <a:xfrm>
              <a:off x="4872943" y="1353848"/>
              <a:ext cx="7282071" cy="207413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15000"/>
                </a:lnSpc>
              </a:pPr>
              <a:r>
                <a:rPr kumimoji="1" lang="zh-CN" altLang="en-US" sz="2800" b="1" dirty="0" smtClean="0">
                  <a:solidFill>
                    <a:schemeClr val="bg1"/>
                  </a:solidFill>
                  <a:latin typeface="楷体_GB2312" charset="-122"/>
                  <a:ea typeface="楷体_GB2312" charset="-122"/>
                  <a:sym typeface="+mn-ea"/>
                </a:rPr>
                <a:t>审核以及部分修改  </a:t>
              </a:r>
              <a:r>
                <a:rPr kumimoji="1" lang="en-US" altLang="zh-CN" sz="2800" b="1" dirty="0" smtClean="0">
                  <a:solidFill>
                    <a:schemeClr val="bg1"/>
                  </a:solidFill>
                  <a:latin typeface="楷体_GB2312" charset="-122"/>
                  <a:ea typeface="楷体_GB2312" charset="-122"/>
                  <a:sym typeface="+mn-ea"/>
                </a:rPr>
                <a:t>8.7</a:t>
              </a:r>
              <a:endParaRPr kumimoji="1" lang="zh-CN" altLang="en-US" sz="2800" b="1" dirty="0">
                <a:solidFill>
                  <a:schemeClr val="bg1"/>
                </a:solidFill>
                <a:latin typeface="楷体_GB2312" charset="-122"/>
                <a:ea typeface="楷体_GB2312" charset="-122"/>
                <a:sym typeface="+mn-ea"/>
              </a:endParaRPr>
            </a:p>
          </p:txBody>
        </p:sp>
        <p:sp>
          <p:nvSpPr>
            <p:cNvPr id="2" name="矩形 1"/>
            <p:cNvSpPr/>
            <p:nvPr/>
          </p:nvSpPr>
          <p:spPr>
            <a:xfrm>
              <a:off x="3021647" y="1116485"/>
              <a:ext cx="1783422" cy="607225"/>
            </a:xfrm>
            <a:prstGeom prst="rect">
              <a:avLst/>
            </a:prstGeom>
            <a:solidFill>
              <a:schemeClr val="bg1">
                <a:lumMod val="6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smtClean="0">
                  <a:latin typeface="+mj-lt"/>
                </a:rPr>
                <a:t>刘向辉</a:t>
              </a:r>
              <a:endParaRPr lang="zh-CN" altLang="en-US" sz="3200" dirty="0">
                <a:latin typeface="+mj-lt"/>
              </a:endParaRPr>
            </a:p>
          </p:txBody>
        </p:sp>
        <p:sp>
          <p:nvSpPr>
            <p:cNvPr id="15" name="矩形 14"/>
            <p:cNvSpPr/>
            <p:nvPr/>
          </p:nvSpPr>
          <p:spPr>
            <a:xfrm>
              <a:off x="3021647" y="2087305"/>
              <a:ext cx="1783422" cy="607225"/>
            </a:xfrm>
            <a:prstGeom prst="rect">
              <a:avLst/>
            </a:prstGeom>
            <a:solidFill>
              <a:schemeClr val="bg1">
                <a:lumMod val="6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smtClean="0">
                  <a:latin typeface="+mj-lt"/>
                </a:rPr>
                <a:t>陈祥斌</a:t>
              </a:r>
              <a:endParaRPr lang="zh-CN" altLang="en-US" sz="3200" dirty="0">
                <a:latin typeface="+mj-lt"/>
              </a:endParaRPr>
            </a:p>
          </p:txBody>
        </p:sp>
        <p:sp>
          <p:nvSpPr>
            <p:cNvPr id="17" name="矩形 16"/>
            <p:cNvSpPr/>
            <p:nvPr/>
          </p:nvSpPr>
          <p:spPr>
            <a:xfrm>
              <a:off x="3021647" y="3014549"/>
              <a:ext cx="1783422" cy="607225"/>
            </a:xfrm>
            <a:prstGeom prst="rect">
              <a:avLst/>
            </a:prstGeom>
            <a:solidFill>
              <a:schemeClr val="bg1">
                <a:lumMod val="6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latin typeface="+mj-lt"/>
                </a:rPr>
                <a:t>左</a:t>
              </a:r>
              <a:r>
                <a:rPr lang="zh-CN" altLang="en-US" sz="3200" dirty="0" smtClean="0">
                  <a:latin typeface="+mj-lt"/>
                </a:rPr>
                <a:t>文正</a:t>
              </a:r>
              <a:endParaRPr lang="zh-CN" altLang="en-US" sz="3200" dirty="0">
                <a:latin typeface="+mj-lt"/>
              </a:endParaRPr>
            </a:p>
          </p:txBody>
        </p:sp>
        <p:sp>
          <p:nvSpPr>
            <p:cNvPr id="18" name="矩形 17"/>
            <p:cNvSpPr/>
            <p:nvPr/>
          </p:nvSpPr>
          <p:spPr>
            <a:xfrm>
              <a:off x="3021647" y="4095192"/>
              <a:ext cx="1783422" cy="607225"/>
            </a:xfrm>
            <a:prstGeom prst="rect">
              <a:avLst/>
            </a:prstGeom>
            <a:solidFill>
              <a:schemeClr val="bg1">
                <a:lumMod val="6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smtClean="0">
                  <a:latin typeface="+mj-lt"/>
                </a:rPr>
                <a:t>王安栋</a:t>
              </a:r>
              <a:endParaRPr lang="zh-CN" altLang="en-US" sz="3200" dirty="0">
                <a:latin typeface="+mj-lt"/>
              </a:endParaRPr>
            </a:p>
          </p:txBody>
        </p:sp>
        <p:sp>
          <p:nvSpPr>
            <p:cNvPr id="19" name="矩形 18"/>
            <p:cNvSpPr/>
            <p:nvPr/>
          </p:nvSpPr>
          <p:spPr>
            <a:xfrm>
              <a:off x="3021647" y="5138875"/>
              <a:ext cx="1783422" cy="607225"/>
            </a:xfrm>
            <a:prstGeom prst="rect">
              <a:avLst/>
            </a:prstGeom>
            <a:solidFill>
              <a:schemeClr val="bg1">
                <a:lumMod val="6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smtClean="0">
                  <a:latin typeface="+mj-lt"/>
                </a:rPr>
                <a:t>涂弘森</a:t>
              </a:r>
              <a:endParaRPr lang="zh-CN" altLang="en-US" sz="3200" dirty="0">
                <a:latin typeface="+mj-lt"/>
              </a:endParaRPr>
            </a:p>
          </p:txBody>
        </p:sp>
        <p:sp>
          <p:nvSpPr>
            <p:cNvPr id="20" name="标题 1"/>
            <p:cNvSpPr txBox="1">
              <a:spLocks/>
            </p:cNvSpPr>
            <p:nvPr/>
          </p:nvSpPr>
          <p:spPr>
            <a:xfrm>
              <a:off x="4879570" y="4398804"/>
              <a:ext cx="7282071" cy="207413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2800" dirty="0" smtClean="0">
                  <a:solidFill>
                    <a:schemeClr val="bg1"/>
                  </a:solidFill>
                  <a:latin typeface="+mn-ea"/>
                  <a:ea typeface="+mn-ea"/>
                </a:rPr>
                <a:t>搜集资料    </a:t>
              </a:r>
              <a:r>
                <a:rPr lang="en-US" altLang="zh-CN" sz="2800" dirty="0" smtClean="0">
                  <a:solidFill>
                    <a:schemeClr val="bg1"/>
                  </a:solidFill>
                  <a:latin typeface="+mn-ea"/>
                  <a:ea typeface="+mn-ea"/>
                </a:rPr>
                <a:t>8.5</a:t>
              </a:r>
              <a:endParaRPr lang="zh-CN" altLang="en-US" sz="2800" dirty="0">
                <a:solidFill>
                  <a:schemeClr val="bg1"/>
                </a:solidFill>
                <a:latin typeface="+mn-ea"/>
                <a:ea typeface="+mn-ea"/>
              </a:endParaRPr>
            </a:p>
          </p:txBody>
        </p:sp>
      </p:grpSp>
    </p:spTree>
    <p:extLst>
      <p:ext uri="{BB962C8B-B14F-4D97-AF65-F5344CB8AC3E}">
        <p14:creationId xmlns:p14="http://schemas.microsoft.com/office/powerpoint/2010/main" val="387661774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right)">
                                      <p:cBhvr>
                                        <p:cTn id="7" dur="500"/>
                                        <p:tgtEl>
                                          <p:spTgt spid="5"/>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up)">
                                      <p:cBhvr>
                                        <p:cTn id="1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639454" y="1520687"/>
            <a:ext cx="8913091" cy="2387600"/>
          </a:xfrm>
        </p:spPr>
        <p:txBody>
          <a:bodyPr>
            <a:normAutofit/>
          </a:bodyPr>
          <a:lstStyle/>
          <a:p>
            <a:pPr>
              <a:lnSpc>
                <a:spcPct val="100000"/>
              </a:lnSpc>
            </a:pPr>
            <a:r>
              <a:rPr lang="zh-CN" altLang="en-US" sz="9600" b="1" dirty="0" smtClean="0">
                <a:solidFill>
                  <a:srgbClr val="FFFFFF"/>
                </a:solidFill>
              </a:rPr>
              <a:t>谢谢大家</a:t>
            </a:r>
            <a:endParaRPr lang="zh-CN" altLang="en-US" sz="9600" b="1" dirty="0">
              <a:solidFill>
                <a:srgbClr val="FFFFFF"/>
              </a:solidFill>
            </a:endParaRPr>
          </a:p>
        </p:txBody>
      </p:sp>
    </p:spTree>
    <p:extLst>
      <p:ext uri="{BB962C8B-B14F-4D97-AF65-F5344CB8AC3E}">
        <p14:creationId xmlns:p14="http://schemas.microsoft.com/office/powerpoint/2010/main" val="1389370252"/>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椭圆 12"/>
          <p:cNvSpPr/>
          <p:nvPr/>
        </p:nvSpPr>
        <p:spPr>
          <a:xfrm>
            <a:off x="991600" y="795132"/>
            <a:ext cx="976347" cy="881958"/>
          </a:xfrm>
          <a:prstGeom prst="ellipse">
            <a:avLst/>
          </a:prstGeom>
          <a:solidFill>
            <a:schemeClr val="bg2">
              <a:lumMod val="7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t>a.1</a:t>
            </a:r>
            <a:endParaRPr lang="zh-CN" altLang="en-US" sz="2800" dirty="0"/>
          </a:p>
        </p:txBody>
      </p:sp>
      <p:sp>
        <p:nvSpPr>
          <p:cNvPr id="14" name="标题 1"/>
          <p:cNvSpPr>
            <a:spLocks noGrp="1"/>
          </p:cNvSpPr>
          <p:nvPr>
            <p:ph type="title"/>
          </p:nvPr>
        </p:nvSpPr>
        <p:spPr>
          <a:xfrm>
            <a:off x="2193233" y="573329"/>
            <a:ext cx="4426227" cy="1325563"/>
          </a:xfrm>
        </p:spPr>
        <p:txBody>
          <a:bodyPr>
            <a:normAutofit/>
          </a:bodyPr>
          <a:lstStyle/>
          <a:p>
            <a:r>
              <a:rPr lang="en-US" altLang="zh-CN" dirty="0" smtClean="0">
                <a:solidFill>
                  <a:schemeClr val="bg1"/>
                </a:solidFill>
              </a:rPr>
              <a:t>Use case</a:t>
            </a:r>
            <a:r>
              <a:rPr lang="zh-CN" altLang="en-US" dirty="0" smtClean="0">
                <a:solidFill>
                  <a:schemeClr val="bg1"/>
                </a:solidFill>
              </a:rPr>
              <a:t>图</a:t>
            </a:r>
            <a:r>
              <a:rPr lang="en-US" altLang="zh-CN" dirty="0" smtClean="0">
                <a:solidFill>
                  <a:schemeClr val="bg1"/>
                </a:solidFill>
              </a:rPr>
              <a:t>[1]</a:t>
            </a:r>
            <a:endParaRPr lang="zh-CN" altLang="en-US" dirty="0">
              <a:solidFill>
                <a:schemeClr val="bg1"/>
              </a:solidFill>
            </a:endParaRPr>
          </a:p>
        </p:txBody>
      </p:sp>
      <p:sp>
        <p:nvSpPr>
          <p:cNvPr id="5" name="文本框 4"/>
          <p:cNvSpPr txBox="1"/>
          <p:nvPr/>
        </p:nvSpPr>
        <p:spPr>
          <a:xfrm>
            <a:off x="2193233" y="2199276"/>
            <a:ext cx="7868659" cy="3046988"/>
          </a:xfrm>
          <a:prstGeom prst="rect">
            <a:avLst/>
          </a:prstGeom>
          <a:noFill/>
        </p:spPr>
        <p:txBody>
          <a:bodyPr wrap="square" rtlCol="0">
            <a:spAutoFit/>
          </a:bodyPr>
          <a:lstStyle/>
          <a:p>
            <a:r>
              <a:rPr lang="en-US" altLang="zh-CN" sz="3200" b="1" dirty="0">
                <a:solidFill>
                  <a:schemeClr val="bg1"/>
                </a:solidFill>
              </a:rPr>
              <a:t>	</a:t>
            </a:r>
            <a:r>
              <a:rPr lang="zh-CN" altLang="en-US" sz="3200" b="1" dirty="0" smtClean="0">
                <a:solidFill>
                  <a:schemeClr val="bg1"/>
                </a:solidFill>
              </a:rPr>
              <a:t>用</a:t>
            </a:r>
            <a:r>
              <a:rPr lang="zh-CN" altLang="en-US" sz="3200" b="1" dirty="0">
                <a:solidFill>
                  <a:schemeClr val="bg1"/>
                </a:solidFill>
              </a:rPr>
              <a:t>例图是被称为参与者的外部用户所能观察到的系统功能的模型图</a:t>
            </a:r>
            <a:r>
              <a:rPr lang="en-US" altLang="zh-CN" sz="3200" b="1" dirty="0">
                <a:solidFill>
                  <a:schemeClr val="bg1"/>
                </a:solidFill>
              </a:rPr>
              <a:t>.</a:t>
            </a:r>
            <a:r>
              <a:rPr lang="zh-CN" altLang="en-US" sz="3200" b="1" dirty="0">
                <a:solidFill>
                  <a:schemeClr val="bg1"/>
                </a:solidFill>
              </a:rPr>
              <a:t>用例图列出系统中的用例和系统外的参与者，并显示哪个参与者参与了哪个用例的执行。用例图多用于静态建模阶段</a:t>
            </a:r>
            <a:r>
              <a:rPr lang="en-US" altLang="zh-CN" sz="3200" b="1" dirty="0">
                <a:solidFill>
                  <a:schemeClr val="bg1"/>
                </a:solidFill>
              </a:rPr>
              <a:t>(</a:t>
            </a:r>
            <a:r>
              <a:rPr lang="zh-CN" altLang="en-US" sz="3200" b="1" dirty="0">
                <a:solidFill>
                  <a:schemeClr val="bg1"/>
                </a:solidFill>
              </a:rPr>
              <a:t>主要是业务建模和需求建模</a:t>
            </a:r>
            <a:r>
              <a:rPr lang="en-US" altLang="zh-CN" sz="3200" b="1" dirty="0">
                <a:solidFill>
                  <a:schemeClr val="bg1"/>
                </a:solidFill>
              </a:rPr>
              <a:t>)</a:t>
            </a:r>
            <a:r>
              <a:rPr lang="zh-CN" altLang="en-US" sz="3200" b="1" dirty="0">
                <a:solidFill>
                  <a:schemeClr val="bg1"/>
                </a:solidFill>
              </a:rPr>
              <a:t>。</a:t>
            </a:r>
          </a:p>
        </p:txBody>
      </p:sp>
    </p:spTree>
    <p:extLst>
      <p:ext uri="{BB962C8B-B14F-4D97-AF65-F5344CB8AC3E}">
        <p14:creationId xmlns:p14="http://schemas.microsoft.com/office/powerpoint/2010/main" val="299456195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椭圆 12"/>
          <p:cNvSpPr/>
          <p:nvPr/>
        </p:nvSpPr>
        <p:spPr>
          <a:xfrm>
            <a:off x="991600" y="795132"/>
            <a:ext cx="976347" cy="881958"/>
          </a:xfrm>
          <a:prstGeom prst="ellipse">
            <a:avLst/>
          </a:prstGeom>
          <a:solidFill>
            <a:schemeClr val="bg2">
              <a:lumMod val="7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t>a.2</a:t>
            </a:r>
            <a:endParaRPr lang="zh-CN" altLang="en-US" sz="2800" dirty="0"/>
          </a:p>
        </p:txBody>
      </p:sp>
      <p:sp>
        <p:nvSpPr>
          <p:cNvPr id="14" name="标题 1"/>
          <p:cNvSpPr>
            <a:spLocks noGrp="1"/>
          </p:cNvSpPr>
          <p:nvPr>
            <p:ph type="title"/>
          </p:nvPr>
        </p:nvSpPr>
        <p:spPr>
          <a:xfrm>
            <a:off x="2193233" y="573329"/>
            <a:ext cx="4426227" cy="1325563"/>
          </a:xfrm>
        </p:spPr>
        <p:txBody>
          <a:bodyPr>
            <a:normAutofit/>
          </a:bodyPr>
          <a:lstStyle/>
          <a:p>
            <a:r>
              <a:rPr lang="en-US" altLang="zh-CN" dirty="0" smtClean="0">
                <a:solidFill>
                  <a:schemeClr val="bg1"/>
                </a:solidFill>
              </a:rPr>
              <a:t>Use case</a:t>
            </a:r>
            <a:r>
              <a:rPr lang="zh-CN" altLang="en-US" dirty="0" smtClean="0">
                <a:solidFill>
                  <a:schemeClr val="bg1"/>
                </a:solidFill>
              </a:rPr>
              <a:t>图举例</a:t>
            </a:r>
            <a:r>
              <a:rPr lang="en-US" altLang="zh-CN" dirty="0" smtClean="0">
                <a:solidFill>
                  <a:schemeClr val="bg1"/>
                </a:solidFill>
              </a:rPr>
              <a:t>[1]</a:t>
            </a:r>
            <a:endParaRPr lang="zh-CN" altLang="en-US" dirty="0">
              <a:solidFill>
                <a:schemeClr val="bg1"/>
              </a:solidFill>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09284" y="1971618"/>
            <a:ext cx="7573432" cy="4496427"/>
          </a:xfrm>
          <a:prstGeom prst="rect">
            <a:avLst/>
          </a:prstGeom>
        </p:spPr>
      </p:pic>
    </p:spTree>
    <p:extLst>
      <p:ext uri="{BB962C8B-B14F-4D97-AF65-F5344CB8AC3E}">
        <p14:creationId xmlns:p14="http://schemas.microsoft.com/office/powerpoint/2010/main" val="320784872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椭圆 12"/>
          <p:cNvSpPr/>
          <p:nvPr/>
        </p:nvSpPr>
        <p:spPr>
          <a:xfrm>
            <a:off x="991600" y="795132"/>
            <a:ext cx="976347" cy="881958"/>
          </a:xfrm>
          <a:prstGeom prst="ellipse">
            <a:avLst/>
          </a:prstGeom>
          <a:solidFill>
            <a:schemeClr val="bg2">
              <a:lumMod val="7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t>a</a:t>
            </a:r>
            <a:r>
              <a:rPr lang="en-US" altLang="zh-CN" sz="2800" dirty="0" smtClean="0"/>
              <a:t>.3</a:t>
            </a:r>
            <a:endParaRPr lang="zh-CN" altLang="en-US" sz="2800" dirty="0"/>
          </a:p>
        </p:txBody>
      </p:sp>
      <p:sp>
        <p:nvSpPr>
          <p:cNvPr id="14" name="标题 1"/>
          <p:cNvSpPr>
            <a:spLocks noGrp="1"/>
          </p:cNvSpPr>
          <p:nvPr>
            <p:ph type="title"/>
          </p:nvPr>
        </p:nvSpPr>
        <p:spPr>
          <a:xfrm>
            <a:off x="2193233" y="573329"/>
            <a:ext cx="5229059" cy="1325563"/>
          </a:xfrm>
        </p:spPr>
        <p:txBody>
          <a:bodyPr>
            <a:normAutofit/>
          </a:bodyPr>
          <a:lstStyle/>
          <a:p>
            <a:r>
              <a:rPr lang="zh-CN" altLang="en-US" dirty="0" smtClean="0">
                <a:solidFill>
                  <a:schemeClr val="bg1"/>
                </a:solidFill>
              </a:rPr>
              <a:t>参与者与用例解释</a:t>
            </a:r>
            <a:r>
              <a:rPr lang="en-US" altLang="zh-CN" dirty="0" smtClean="0">
                <a:solidFill>
                  <a:schemeClr val="bg1"/>
                </a:solidFill>
              </a:rPr>
              <a:t>[1]</a:t>
            </a:r>
            <a:endParaRPr lang="zh-CN" altLang="en-US" dirty="0">
              <a:solidFill>
                <a:schemeClr val="bg1"/>
              </a:solidFill>
            </a:endParaRP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1600" y="1778906"/>
            <a:ext cx="10393225" cy="4848902"/>
          </a:xfrm>
          <a:prstGeom prst="rect">
            <a:avLst/>
          </a:prstGeom>
        </p:spPr>
      </p:pic>
    </p:spTree>
    <p:extLst>
      <p:ext uri="{BB962C8B-B14F-4D97-AF65-F5344CB8AC3E}">
        <p14:creationId xmlns:p14="http://schemas.microsoft.com/office/powerpoint/2010/main" val="398417712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椭圆 12"/>
          <p:cNvSpPr/>
          <p:nvPr/>
        </p:nvSpPr>
        <p:spPr>
          <a:xfrm>
            <a:off x="991600" y="795132"/>
            <a:ext cx="976347" cy="881958"/>
          </a:xfrm>
          <a:prstGeom prst="ellipse">
            <a:avLst/>
          </a:prstGeom>
          <a:solidFill>
            <a:schemeClr val="bg2">
              <a:lumMod val="7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t>a</a:t>
            </a:r>
            <a:r>
              <a:rPr lang="en-US" altLang="zh-CN" sz="2800" dirty="0" smtClean="0"/>
              <a:t>.4</a:t>
            </a:r>
            <a:endParaRPr lang="zh-CN" altLang="en-US" sz="2800" dirty="0"/>
          </a:p>
        </p:txBody>
      </p:sp>
      <p:sp>
        <p:nvSpPr>
          <p:cNvPr id="14" name="标题 1"/>
          <p:cNvSpPr>
            <a:spLocks noGrp="1"/>
          </p:cNvSpPr>
          <p:nvPr>
            <p:ph type="title"/>
          </p:nvPr>
        </p:nvSpPr>
        <p:spPr>
          <a:xfrm>
            <a:off x="2193233" y="573329"/>
            <a:ext cx="5311437" cy="1325563"/>
          </a:xfrm>
        </p:spPr>
        <p:txBody>
          <a:bodyPr>
            <a:normAutofit/>
          </a:bodyPr>
          <a:lstStyle/>
          <a:p>
            <a:r>
              <a:rPr lang="zh-CN" altLang="en-US" dirty="0" smtClean="0">
                <a:solidFill>
                  <a:schemeClr val="bg1"/>
                </a:solidFill>
              </a:rPr>
              <a:t>参与者与用例关系</a:t>
            </a:r>
            <a:r>
              <a:rPr lang="en-US" altLang="zh-CN" dirty="0" smtClean="0">
                <a:solidFill>
                  <a:schemeClr val="bg1"/>
                </a:solidFill>
              </a:rPr>
              <a:t>[1]</a:t>
            </a:r>
            <a:endParaRPr lang="zh-CN" altLang="en-US" dirty="0">
              <a:solidFill>
                <a:schemeClr val="bg1"/>
              </a:solidFill>
            </a:endParaRP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47257" y="1677090"/>
            <a:ext cx="8497486" cy="4915586"/>
          </a:xfrm>
          <a:prstGeom prst="rect">
            <a:avLst/>
          </a:prstGeom>
        </p:spPr>
      </p:pic>
    </p:spTree>
    <p:extLst>
      <p:ext uri="{BB962C8B-B14F-4D97-AF65-F5344CB8AC3E}">
        <p14:creationId xmlns:p14="http://schemas.microsoft.com/office/powerpoint/2010/main" val="235898566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椭圆 12"/>
          <p:cNvSpPr/>
          <p:nvPr/>
        </p:nvSpPr>
        <p:spPr>
          <a:xfrm>
            <a:off x="991600" y="795132"/>
            <a:ext cx="976347" cy="881958"/>
          </a:xfrm>
          <a:prstGeom prst="ellipse">
            <a:avLst/>
          </a:prstGeom>
          <a:solidFill>
            <a:schemeClr val="bg2">
              <a:lumMod val="7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t>a</a:t>
            </a:r>
            <a:r>
              <a:rPr lang="en-US" altLang="zh-CN" sz="2800" dirty="0" smtClean="0"/>
              <a:t>.5</a:t>
            </a:r>
            <a:endParaRPr lang="zh-CN" altLang="en-US" sz="2800" dirty="0"/>
          </a:p>
        </p:txBody>
      </p:sp>
      <p:sp>
        <p:nvSpPr>
          <p:cNvPr id="14" name="标题 1"/>
          <p:cNvSpPr>
            <a:spLocks noGrp="1"/>
          </p:cNvSpPr>
          <p:nvPr>
            <p:ph type="title"/>
          </p:nvPr>
        </p:nvSpPr>
        <p:spPr>
          <a:xfrm>
            <a:off x="2193233" y="573329"/>
            <a:ext cx="5921037" cy="1325563"/>
          </a:xfrm>
        </p:spPr>
        <p:txBody>
          <a:bodyPr>
            <a:normAutofit/>
          </a:bodyPr>
          <a:lstStyle/>
          <a:p>
            <a:r>
              <a:rPr lang="zh-CN" altLang="en-US" dirty="0" smtClean="0">
                <a:solidFill>
                  <a:schemeClr val="bg1"/>
                </a:solidFill>
              </a:rPr>
              <a:t>参与者之间泛化关系</a:t>
            </a:r>
            <a:r>
              <a:rPr lang="en-US" altLang="zh-CN" dirty="0" smtClean="0">
                <a:solidFill>
                  <a:schemeClr val="bg1"/>
                </a:solidFill>
              </a:rPr>
              <a:t>[1]</a:t>
            </a:r>
            <a:endParaRPr lang="zh-CN" altLang="en-US" dirty="0">
              <a:solidFill>
                <a:schemeClr val="bg1"/>
              </a:solidFill>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30770" y="1963783"/>
            <a:ext cx="4245962" cy="4212792"/>
          </a:xfrm>
          <a:prstGeom prst="rect">
            <a:avLst/>
          </a:prstGeom>
        </p:spPr>
      </p:pic>
    </p:spTree>
    <p:extLst>
      <p:ext uri="{BB962C8B-B14F-4D97-AF65-F5344CB8AC3E}">
        <p14:creationId xmlns:p14="http://schemas.microsoft.com/office/powerpoint/2010/main" val="1621498807"/>
      </p:ext>
    </p:extLst>
  </p:cSld>
  <p:clrMapOvr>
    <a:masterClrMapping/>
  </p:clrMapOvr>
  <p:transition spd="slow">
    <p:push dir="u"/>
  </p:transition>
</p:sld>
</file>

<file path=ppt/theme/theme1.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2812</TotalTime>
  <Words>2264</Words>
  <Application>Microsoft Office PowerPoint</Application>
  <PresentationFormat>宽屏</PresentationFormat>
  <Paragraphs>235</Paragraphs>
  <Slides>44</Slides>
  <Notes>28</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44</vt:i4>
      </vt:variant>
    </vt:vector>
  </HeadingPairs>
  <TitlesOfParts>
    <vt:vector size="49" baseType="lpstr">
      <vt:lpstr>等线</vt:lpstr>
      <vt:lpstr>等线 Light</vt:lpstr>
      <vt:lpstr>楷体_GB2312</vt:lpstr>
      <vt:lpstr>Arial</vt:lpstr>
      <vt:lpstr>1_Office 主题​​</vt:lpstr>
      <vt:lpstr>UML基础IIII 综合应用和问题解答</vt:lpstr>
      <vt:lpstr>目录</vt:lpstr>
      <vt:lpstr>UML使用情况及工具使用</vt:lpstr>
      <vt:lpstr>目录</vt:lpstr>
      <vt:lpstr>Use case图[1]</vt:lpstr>
      <vt:lpstr>Use case图举例[1]</vt:lpstr>
      <vt:lpstr>参与者与用例解释[1]</vt:lpstr>
      <vt:lpstr>参与者与用例关系[1]</vt:lpstr>
      <vt:lpstr>参与者之间泛化关系[1]</vt:lpstr>
      <vt:lpstr>Sequence图[1]</vt:lpstr>
      <vt:lpstr>Sequence图[1]</vt:lpstr>
      <vt:lpstr>Sequence图举例[1]</vt:lpstr>
      <vt:lpstr>Sequence图组件解释[1]</vt:lpstr>
      <vt:lpstr>UML使用情况及工具使用</vt:lpstr>
      <vt:lpstr>目录</vt:lpstr>
      <vt:lpstr>Deployment图[2]</vt:lpstr>
      <vt:lpstr>实例层部署图[2]</vt:lpstr>
      <vt:lpstr>描述层部署图[2]</vt:lpstr>
      <vt:lpstr>Deployment图组件解释[2]</vt:lpstr>
      <vt:lpstr>Deployment图中关系解释[2]</vt:lpstr>
      <vt:lpstr>Component图[2]</vt:lpstr>
      <vt:lpstr>Component图组件含义[2]</vt:lpstr>
      <vt:lpstr>部署图和构件图关系[2]</vt:lpstr>
      <vt:lpstr>State Machine图[2]</vt:lpstr>
      <vt:lpstr>State Machine图组件含义[2]</vt:lpstr>
      <vt:lpstr>State Machine图组件含义[2]</vt:lpstr>
      <vt:lpstr>UML使用情况及工具使用</vt:lpstr>
      <vt:lpstr>目录</vt:lpstr>
      <vt:lpstr>Calss图[3]</vt:lpstr>
      <vt:lpstr>关联关系的映射[3]</vt:lpstr>
      <vt:lpstr>泛化关系的映射[3]</vt:lpstr>
      <vt:lpstr>实现关系的映射[3]</vt:lpstr>
      <vt:lpstr>依赖关系的映射[3]</vt:lpstr>
      <vt:lpstr>Object图[3]</vt:lpstr>
      <vt:lpstr>Packge图[3]</vt:lpstr>
      <vt:lpstr>课堂提问</vt:lpstr>
      <vt:lpstr>展示对象之间在场景或用例的事件流中发生的交互的是哪种图？并简单说明它的作用。</vt:lpstr>
      <vt:lpstr>说出部署图的两种表现形式，并说出它们的区别。</vt:lpstr>
      <vt:lpstr>类之间的四种关系。</vt:lpstr>
      <vt:lpstr>参考文献</vt:lpstr>
      <vt:lpstr>参考文献</vt:lpstr>
      <vt:lpstr>小组绩效</vt:lpstr>
      <vt:lpstr>小组绩效</vt:lpstr>
      <vt:lpstr>谢谢大家</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UML基础IIII 综合应用和问题解答</dc:title>
  <dc:creator>ssyhh</dc:creator>
  <cp:lastModifiedBy>ssyhh</cp:lastModifiedBy>
  <cp:revision>19</cp:revision>
  <dcterms:created xsi:type="dcterms:W3CDTF">2018-12-21T14:31:12Z</dcterms:created>
  <dcterms:modified xsi:type="dcterms:W3CDTF">2018-12-26T01:29:03Z</dcterms:modified>
</cp:coreProperties>
</file>