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58" r:id="rId4"/>
    <p:sldId id="259" r:id="rId5"/>
    <p:sldId id="320" r:id="rId6"/>
    <p:sldId id="321" r:id="rId8"/>
    <p:sldId id="311" r:id="rId9"/>
    <p:sldId id="267" r:id="rId10"/>
    <p:sldId id="312" r:id="rId11"/>
    <p:sldId id="313" r:id="rId12"/>
    <p:sldId id="262" r:id="rId13"/>
    <p:sldId id="263" r:id="rId14"/>
    <p:sldId id="264" r:id="rId15"/>
    <p:sldId id="265" r:id="rId16"/>
    <p:sldId id="314" r:id="rId17"/>
    <p:sldId id="315" r:id="rId18"/>
    <p:sldId id="319" r:id="rId19"/>
    <p:sldId id="317" r:id="rId20"/>
    <p:sldId id="290" r:id="rId21"/>
    <p:sldId id="298" r:id="rId22"/>
    <p:sldId id="296" r:id="rId23"/>
    <p:sldId id="297" r:id="rId24"/>
    <p:sldId id="291" r:id="rId25"/>
    <p:sldId id="295" r:id="rId26"/>
    <p:sldId id="292" r:id="rId27"/>
    <p:sldId id="293" r:id="rId28"/>
    <p:sldId id="29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syhh"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2235" autoAdjust="0"/>
  </p:normalViewPr>
  <p:slideViewPr>
    <p:cSldViewPr snapToGrid="0" showGuides="1">
      <p:cViewPr varScale="1">
        <p:scale>
          <a:sx n="104" d="100"/>
          <a:sy n="104" d="100"/>
        </p:scale>
        <p:origin x="114" y="378"/>
      </p:cViewPr>
      <p:guideLst>
        <p:guide orient="horz" pos="2193"/>
        <p:guide pos="3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6B46B-321C-44BB-ABAC-F9822AB940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0ECCE-F758-44BC-8F0D-167DF285010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00ECCE-F758-44BC-8F0D-167DF285010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dirty="0">
                <a:sym typeface="+mn-ea"/>
              </a:rPr>
              <a:t>在本项目中，注册用户包括管理员，教师，学生。</a:t>
            </a:r>
            <a:endParaRPr lang="en-US" altLang="zh-CN" sz="1600" b="1" dirty="0"/>
          </a:p>
          <a:p>
            <a:r>
              <a:rPr lang="zh-CN" altLang="en-US" sz="1600" b="1" dirty="0">
                <a:sym typeface="+mn-ea"/>
              </a:rPr>
              <a:t>其中管理员，教师，学生与注册用户属于</a:t>
            </a:r>
            <a:r>
              <a:rPr lang="zh-CN" altLang="en-US" sz="1600" b="1" dirty="0">
                <a:solidFill>
                  <a:srgbClr val="FF0000"/>
                </a:solidFill>
                <a:sym typeface="+mn-ea"/>
              </a:rPr>
              <a:t>泛化</a:t>
            </a:r>
            <a:r>
              <a:rPr lang="zh-CN" altLang="en-US" sz="1600" b="1" dirty="0">
                <a:sym typeface="+mn-ea"/>
              </a:rPr>
              <a:t>关系，即管理员，教师，学生继承了注册用户中的全部内容，同时又补充了自己增加的内容。</a:t>
            </a:r>
            <a:endParaRPr lang="en-US" altLang="zh-CN" sz="1600" b="1" dirty="0"/>
          </a:p>
          <a:p>
            <a:r>
              <a:rPr lang="zh-CN" altLang="en-US" sz="1600" b="1" dirty="0">
                <a:solidFill>
                  <a:srgbClr val="FF0000"/>
                </a:solidFill>
                <a:sym typeface="+mn-ea"/>
              </a:rPr>
              <a:t>泛化</a:t>
            </a:r>
            <a:r>
              <a:rPr lang="zh-CN" altLang="en-US" sz="1600" b="1" dirty="0">
                <a:sym typeface="+mn-ea"/>
              </a:rPr>
              <a:t>关系用一条从子类指向父类的空心三角箭头表示</a:t>
            </a:r>
            <a:endParaRPr lang="en-US" altLang="zh-CN" sz="1600" b="1" dirty="0"/>
          </a:p>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BE9ABCF-72F9-49DC-8047-86E069BC4D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9ABCF-72F9-49DC-8047-86E069BC4D5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B0D30-44BA-4365-8558-FE61274D47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comments" Target="../comments/comment6.xml"/><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comments" Target="../comments/comment7.xml"/><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comments" Target="../comments/comment8.xml"/><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comments" Target="../comments/comment9.xml"/><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comments" Target="../comments/comment10.xml"/><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comments" Target="../comments/comment12.xml"/><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log.csdn.net/davidwang9527/article/details/23280879"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4.xml"/><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39453" y="2149796"/>
            <a:ext cx="8913091" cy="2387600"/>
          </a:xfrm>
        </p:spPr>
        <p:txBody>
          <a:bodyPr>
            <a:normAutofit/>
          </a:bodyPr>
          <a:lstStyle/>
          <a:p>
            <a:pPr>
              <a:lnSpc>
                <a:spcPct val="100000"/>
              </a:lnSpc>
            </a:pPr>
            <a:r>
              <a:rPr lang="en-US" altLang="zh-CN" dirty="0" smtClean="0">
                <a:solidFill>
                  <a:srgbClr val="FFFFFF"/>
                </a:solidFill>
              </a:rPr>
              <a:t>UML</a:t>
            </a:r>
            <a:r>
              <a:rPr lang="zh-CN" altLang="en-US" dirty="0" smtClean="0">
                <a:solidFill>
                  <a:srgbClr val="FFFFFF"/>
                </a:solidFill>
              </a:rPr>
              <a:t>基础</a:t>
            </a:r>
            <a:r>
              <a:rPr lang="en-US" altLang="zh-CN" dirty="0" smtClean="0">
                <a:solidFill>
                  <a:srgbClr val="FFFFFF"/>
                </a:solidFill>
              </a:rPr>
              <a:t>IIII</a:t>
            </a:r>
            <a:br>
              <a:rPr lang="en-US" altLang="zh-CN" dirty="0" smtClean="0">
                <a:solidFill>
                  <a:srgbClr val="FFFFFF"/>
                </a:solidFill>
              </a:rPr>
            </a:br>
            <a:r>
              <a:rPr lang="zh-CN" altLang="en-US" dirty="0" smtClean="0">
                <a:solidFill>
                  <a:srgbClr val="FFFFFF"/>
                </a:solidFill>
              </a:rPr>
              <a:t>综合应用和问题解答</a:t>
            </a:r>
            <a:endParaRPr lang="zh-CN" altLang="en-US" dirty="0">
              <a:solidFill>
                <a:srgbClr val="FFFFFF"/>
              </a:solidFill>
            </a:endParaRPr>
          </a:p>
        </p:txBody>
      </p:sp>
      <p:sp>
        <p:nvSpPr>
          <p:cNvPr id="3" name="副标题 2"/>
          <p:cNvSpPr>
            <a:spLocks noGrp="1"/>
          </p:cNvSpPr>
          <p:nvPr>
            <p:ph type="subTitle" idx="1"/>
          </p:nvPr>
        </p:nvSpPr>
        <p:spPr>
          <a:xfrm>
            <a:off x="1708727" y="5054312"/>
            <a:ext cx="9144000" cy="413615"/>
          </a:xfrm>
        </p:spPr>
        <p:txBody>
          <a:bodyPr>
            <a:normAutofit fontScale="92500" lnSpcReduction="10000"/>
          </a:bodyPr>
          <a:lstStyle/>
          <a:p>
            <a:pPr>
              <a:lnSpc>
                <a:spcPct val="100000"/>
              </a:lnSpc>
              <a:spcBef>
                <a:spcPct val="0"/>
              </a:spcBef>
            </a:pPr>
            <a:r>
              <a:rPr lang="en-US" altLang="zh-CN" b="1" dirty="0">
                <a:solidFill>
                  <a:srgbClr val="FFFFFF"/>
                </a:solidFill>
              </a:rPr>
              <a:t>G08</a:t>
            </a:r>
            <a:r>
              <a:rPr lang="zh-CN" altLang="en-US" b="1" dirty="0">
                <a:solidFill>
                  <a:srgbClr val="FFFFFF"/>
                </a:solidFill>
              </a:rPr>
              <a:t>小组</a:t>
            </a:r>
            <a:r>
              <a:rPr lang="en-US" altLang="zh-CN" b="1" dirty="0">
                <a:solidFill>
                  <a:srgbClr val="FFFFFF"/>
                </a:solidFill>
              </a:rPr>
              <a:t>—</a:t>
            </a:r>
            <a:r>
              <a:rPr lang="zh-CN" altLang="en-US" b="1" dirty="0">
                <a:solidFill>
                  <a:srgbClr val="FFFFFF"/>
                </a:solidFill>
              </a:rPr>
              <a:t>刘向辉、陈祥斌</a:t>
            </a:r>
            <a:r>
              <a:rPr lang="zh-CN" altLang="en-US" b="1" dirty="0" smtClean="0">
                <a:solidFill>
                  <a:srgbClr val="FFFFFF"/>
                </a:solidFill>
              </a:rPr>
              <a:t>、左文正、涂弘森</a:t>
            </a:r>
            <a:r>
              <a:rPr lang="zh-CN" altLang="en-US" b="1" dirty="0">
                <a:solidFill>
                  <a:srgbClr val="FFFFFF"/>
                </a:solidFill>
              </a:rPr>
              <a:t>、王安栋</a:t>
            </a:r>
            <a:endParaRPr lang="zh-CN" altLang="en-US" b="1" dirty="0">
              <a:solidFill>
                <a:srgbClr val="FFFFFF"/>
              </a:solidFill>
            </a:endParaRPr>
          </a:p>
        </p:txBody>
      </p:sp>
      <p:pic>
        <p:nvPicPr>
          <p:cNvPr id="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29262" y="1187359"/>
            <a:ext cx="113347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b.1</a:t>
            </a:r>
            <a:endParaRPr lang="zh-CN" altLang="en-US" sz="2800" dirty="0"/>
          </a:p>
        </p:txBody>
      </p:sp>
      <p:sp>
        <p:nvSpPr>
          <p:cNvPr id="14" name="标题 1"/>
          <p:cNvSpPr>
            <a:spLocks noGrp="1"/>
          </p:cNvSpPr>
          <p:nvPr>
            <p:ph type="title"/>
          </p:nvPr>
        </p:nvSpPr>
        <p:spPr>
          <a:xfrm>
            <a:off x="2193233" y="573329"/>
            <a:ext cx="4426227" cy="1325563"/>
          </a:xfrm>
        </p:spPr>
        <p:txBody>
          <a:bodyPr>
            <a:normAutofit/>
          </a:bodyPr>
          <a:lstStyle/>
          <a:p>
            <a:r>
              <a:rPr lang="en-US" altLang="zh-CN" dirty="0" smtClean="0">
                <a:solidFill>
                  <a:schemeClr val="bg1"/>
                </a:solidFill>
              </a:rPr>
              <a:t>Use case</a:t>
            </a:r>
            <a:r>
              <a:rPr lang="zh-CN" altLang="en-US" dirty="0" smtClean="0">
                <a:solidFill>
                  <a:schemeClr val="bg1"/>
                </a:solidFill>
              </a:rPr>
              <a:t>图</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3" y="2199276"/>
            <a:ext cx="7868659" cy="3046988"/>
          </a:xfrm>
          <a:prstGeom prst="rect">
            <a:avLst/>
          </a:prstGeom>
          <a:noFill/>
        </p:spPr>
        <p:txBody>
          <a:bodyPr wrap="square" rtlCol="0">
            <a:spAutoFit/>
          </a:bodyPr>
          <a:lstStyle/>
          <a:p>
            <a:r>
              <a:rPr lang="en-US" altLang="zh-CN" sz="3200" b="1" dirty="0">
                <a:solidFill>
                  <a:schemeClr val="bg1"/>
                </a:solidFill>
              </a:rPr>
              <a:t>	</a:t>
            </a:r>
            <a:r>
              <a:rPr lang="zh-CN" altLang="en-US" sz="3200" b="1" dirty="0" smtClean="0">
                <a:solidFill>
                  <a:schemeClr val="bg1"/>
                </a:solidFill>
              </a:rPr>
              <a:t>用</a:t>
            </a:r>
            <a:r>
              <a:rPr lang="zh-CN" altLang="en-US" sz="3200" b="1" dirty="0">
                <a:solidFill>
                  <a:schemeClr val="bg1"/>
                </a:solidFill>
              </a:rPr>
              <a:t>例图是被称为参与者的外部用户所能观察到的系统功能的模型图</a:t>
            </a:r>
            <a:r>
              <a:rPr lang="en-US" altLang="zh-CN" sz="3200" b="1" dirty="0">
                <a:solidFill>
                  <a:schemeClr val="bg1"/>
                </a:solidFill>
              </a:rPr>
              <a:t>.</a:t>
            </a:r>
            <a:r>
              <a:rPr lang="zh-CN" altLang="en-US" sz="3200" b="1" dirty="0">
                <a:solidFill>
                  <a:schemeClr val="bg1"/>
                </a:solidFill>
              </a:rPr>
              <a:t>用例图列出系统中的用例和系统外的参与者，并显示哪个参与者参与了哪个用例的执行。用例图多用于静态建模阶段</a:t>
            </a:r>
            <a:r>
              <a:rPr lang="en-US" altLang="zh-CN" sz="3200" b="1" dirty="0">
                <a:solidFill>
                  <a:schemeClr val="bg1"/>
                </a:solidFill>
              </a:rPr>
              <a:t>(</a:t>
            </a:r>
            <a:r>
              <a:rPr lang="zh-CN" altLang="en-US" sz="3200" b="1" dirty="0">
                <a:solidFill>
                  <a:schemeClr val="bg1"/>
                </a:solidFill>
              </a:rPr>
              <a:t>主要是业务建模和需求建模</a:t>
            </a:r>
            <a:r>
              <a:rPr lang="en-US" altLang="zh-CN" sz="3200" b="1" dirty="0">
                <a:solidFill>
                  <a:schemeClr val="bg1"/>
                </a:solidFill>
              </a:rPr>
              <a:t>)</a:t>
            </a:r>
            <a:r>
              <a:rPr lang="zh-CN" altLang="en-US" sz="3200" b="1" dirty="0">
                <a:solidFill>
                  <a:schemeClr val="bg1"/>
                </a:solidFill>
              </a:rPr>
              <a:t>。</a:t>
            </a:r>
            <a:endParaRPr lang="zh-CN" altLang="en-US" sz="3200" b="1"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b.2</a:t>
            </a:r>
            <a:endParaRPr lang="zh-CN" altLang="en-US" sz="2800" dirty="0"/>
          </a:p>
        </p:txBody>
      </p:sp>
      <p:sp>
        <p:nvSpPr>
          <p:cNvPr id="14" name="标题 1"/>
          <p:cNvSpPr>
            <a:spLocks noGrp="1"/>
          </p:cNvSpPr>
          <p:nvPr>
            <p:ph type="title"/>
          </p:nvPr>
        </p:nvSpPr>
        <p:spPr>
          <a:xfrm>
            <a:off x="2193290" y="573405"/>
            <a:ext cx="6978015" cy="1325880"/>
          </a:xfrm>
        </p:spPr>
        <p:txBody>
          <a:bodyPr>
            <a:normAutofit/>
          </a:bodyPr>
          <a:lstStyle/>
          <a:p>
            <a:r>
              <a:rPr lang="en-US" altLang="zh-CN" dirty="0" smtClean="0">
                <a:solidFill>
                  <a:schemeClr val="bg1"/>
                </a:solidFill>
              </a:rPr>
              <a:t>Use case</a:t>
            </a:r>
            <a:r>
              <a:rPr lang="zh-CN" altLang="en-US" dirty="0" smtClean="0">
                <a:solidFill>
                  <a:schemeClr val="bg1"/>
                </a:solidFill>
              </a:rPr>
              <a:t>图举例</a:t>
            </a:r>
            <a:r>
              <a:rPr lang="en-US" altLang="zh-CN" dirty="0" smtClean="0">
                <a:solidFill>
                  <a:schemeClr val="bg1"/>
                </a:solidFill>
              </a:rPr>
              <a:t>[3]</a:t>
            </a:r>
            <a:endParaRPr lang="zh-CN" altLang="en-US" dirty="0">
              <a:solidFill>
                <a:schemeClr val="bg1"/>
              </a:solidFill>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4010" y="1899318"/>
            <a:ext cx="6676057" cy="443417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b.3</a:t>
            </a:r>
            <a:endParaRPr lang="zh-CN" altLang="en-US" sz="2800" dirty="0"/>
          </a:p>
        </p:txBody>
      </p:sp>
      <p:sp>
        <p:nvSpPr>
          <p:cNvPr id="14" name="标题 1"/>
          <p:cNvSpPr>
            <a:spLocks noGrp="1"/>
          </p:cNvSpPr>
          <p:nvPr>
            <p:ph type="title"/>
          </p:nvPr>
        </p:nvSpPr>
        <p:spPr>
          <a:xfrm>
            <a:off x="2193233" y="573329"/>
            <a:ext cx="5229059" cy="1325563"/>
          </a:xfrm>
        </p:spPr>
        <p:txBody>
          <a:bodyPr>
            <a:normAutofit/>
          </a:bodyPr>
          <a:lstStyle/>
          <a:p>
            <a:r>
              <a:rPr lang="zh-CN" altLang="en-US" dirty="0" smtClean="0">
                <a:solidFill>
                  <a:schemeClr val="bg1"/>
                </a:solidFill>
              </a:rPr>
              <a:t>参与者与用例解释</a:t>
            </a:r>
            <a:r>
              <a:rPr lang="en-US" altLang="zh-CN" dirty="0" smtClean="0">
                <a:solidFill>
                  <a:schemeClr val="bg1"/>
                </a:solidFill>
              </a:rPr>
              <a:t>[1]</a:t>
            </a:r>
            <a:endParaRPr lang="zh-CN" altLang="en-US" dirty="0">
              <a:solidFill>
                <a:schemeClr val="bg1"/>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1600" y="1778906"/>
            <a:ext cx="10393225" cy="484890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b.4</a:t>
            </a:r>
            <a:endParaRPr lang="zh-CN" altLang="en-US" sz="2800" dirty="0"/>
          </a:p>
        </p:txBody>
      </p:sp>
      <p:sp>
        <p:nvSpPr>
          <p:cNvPr id="14" name="标题 1"/>
          <p:cNvSpPr>
            <a:spLocks noGrp="1"/>
          </p:cNvSpPr>
          <p:nvPr>
            <p:ph type="title"/>
          </p:nvPr>
        </p:nvSpPr>
        <p:spPr>
          <a:xfrm>
            <a:off x="2193233" y="573329"/>
            <a:ext cx="5311437" cy="1325563"/>
          </a:xfrm>
        </p:spPr>
        <p:txBody>
          <a:bodyPr>
            <a:normAutofit/>
          </a:bodyPr>
          <a:lstStyle/>
          <a:p>
            <a:r>
              <a:rPr lang="zh-CN" altLang="en-US" dirty="0" smtClean="0">
                <a:solidFill>
                  <a:schemeClr val="bg1"/>
                </a:solidFill>
              </a:rPr>
              <a:t>参与者与用例关系</a:t>
            </a:r>
            <a:r>
              <a:rPr lang="en-US" altLang="zh-CN" dirty="0" smtClean="0">
                <a:solidFill>
                  <a:schemeClr val="bg1"/>
                </a:solidFill>
              </a:rPr>
              <a:t>[1]</a:t>
            </a:r>
            <a:endParaRPr lang="zh-CN" altLang="en-US" dirty="0">
              <a:solidFill>
                <a:schemeClr val="bg1"/>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7257" y="1677090"/>
            <a:ext cx="8497486" cy="491558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b.5</a:t>
            </a:r>
            <a:endParaRPr lang="zh-CN" altLang="en-US" sz="2800" dirty="0"/>
          </a:p>
        </p:txBody>
      </p:sp>
      <p:sp>
        <p:nvSpPr>
          <p:cNvPr id="14" name="标题 1"/>
          <p:cNvSpPr>
            <a:spLocks noGrp="1"/>
          </p:cNvSpPr>
          <p:nvPr>
            <p:ph type="title"/>
          </p:nvPr>
        </p:nvSpPr>
        <p:spPr>
          <a:xfrm>
            <a:off x="2193233" y="573329"/>
            <a:ext cx="5311437" cy="1325563"/>
          </a:xfrm>
        </p:spPr>
        <p:txBody>
          <a:bodyPr>
            <a:normAutofit/>
          </a:bodyPr>
          <a:lstStyle/>
          <a:p>
            <a:r>
              <a:rPr lang="zh-CN" altLang="en-US" dirty="0" smtClean="0">
                <a:solidFill>
                  <a:schemeClr val="bg1"/>
                </a:solidFill>
              </a:rPr>
              <a:t>用例描述</a:t>
            </a:r>
            <a:r>
              <a:rPr lang="en-US" altLang="zh-CN" dirty="0" smtClean="0">
                <a:solidFill>
                  <a:schemeClr val="bg1"/>
                </a:solidFill>
              </a:rPr>
              <a:t>[2&amp;&amp;3]</a:t>
            </a:r>
            <a:endParaRPr lang="zh-CN" altLang="en-US" dirty="0">
              <a:solidFill>
                <a:schemeClr val="bg1"/>
              </a:solidFill>
            </a:endParaRPr>
          </a:p>
        </p:txBody>
      </p:sp>
      <p:sp>
        <p:nvSpPr>
          <p:cNvPr id="5" name="文本框 4"/>
          <p:cNvSpPr txBox="1"/>
          <p:nvPr/>
        </p:nvSpPr>
        <p:spPr>
          <a:xfrm>
            <a:off x="1143578" y="1899054"/>
            <a:ext cx="7868659" cy="2061210"/>
          </a:xfrm>
          <a:prstGeom prst="rect">
            <a:avLst/>
          </a:prstGeom>
          <a:noFill/>
        </p:spPr>
        <p:txBody>
          <a:bodyPr wrap="square" rtlCol="0">
            <a:spAutoFit/>
          </a:bodyPr>
          <a:p>
            <a:r>
              <a:rPr lang="en-US" altLang="zh-CN" sz="3200" b="1" dirty="0" smtClean="0">
                <a:solidFill>
                  <a:schemeClr val="bg1"/>
                </a:solidFill>
                <a:sym typeface="+mn-ea"/>
              </a:rPr>
              <a:t>用例描述：</a:t>
            </a:r>
            <a:endParaRPr lang="en-US" altLang="zh-CN" sz="3200" b="1" dirty="0" smtClean="0">
              <a:solidFill>
                <a:schemeClr val="bg1"/>
              </a:solidFill>
            </a:endParaRPr>
          </a:p>
          <a:p>
            <a:r>
              <a:rPr lang="en-US" altLang="zh-CN" sz="3200" b="1" dirty="0" smtClean="0">
                <a:solidFill>
                  <a:schemeClr val="bg1"/>
                </a:solidFill>
                <a:sym typeface="+mn-ea"/>
              </a:rPr>
              <a:t>一般包括：用例编号、用例概述、</a:t>
            </a:r>
            <a:endParaRPr lang="en-US" altLang="zh-CN" sz="3200" b="1" dirty="0" smtClean="0">
              <a:solidFill>
                <a:schemeClr val="bg1"/>
              </a:solidFill>
            </a:endParaRPr>
          </a:p>
          <a:p>
            <a:r>
              <a:rPr lang="en-US" altLang="zh-CN" sz="3200" b="1" dirty="0" smtClean="0">
                <a:solidFill>
                  <a:schemeClr val="bg1"/>
                </a:solidFill>
                <a:sym typeface="+mn-ea"/>
              </a:rPr>
              <a:t>前置条件、基本事件流、其他事件流、异常事件流、后置条件等</a:t>
            </a:r>
            <a:endParaRPr lang="zh-CN" altLang="en-US" sz="3200" b="1" dirty="0">
              <a:solidFill>
                <a:schemeClr val="bg1"/>
              </a:solidFill>
            </a:endParaRPr>
          </a:p>
        </p:txBody>
      </p:sp>
      <p:pic>
        <p:nvPicPr>
          <p:cNvPr id="4" name="图片 3"/>
          <p:cNvPicPr>
            <a:picLocks noChangeAspect="1"/>
          </p:cNvPicPr>
          <p:nvPr/>
        </p:nvPicPr>
        <p:blipFill>
          <a:blip r:embed="rId1"/>
          <a:stretch>
            <a:fillRect/>
          </a:stretch>
        </p:blipFill>
        <p:spPr>
          <a:xfrm>
            <a:off x="4659630" y="431800"/>
            <a:ext cx="6029325" cy="62388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c.1</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zh-CN" altLang="en-US" dirty="0" smtClean="0">
                <a:solidFill>
                  <a:schemeClr val="bg1"/>
                </a:solidFill>
              </a:rPr>
              <a:t>部署图</a:t>
            </a:r>
            <a:r>
              <a:rPr lang="en-US" altLang="zh-CN" dirty="0" smtClean="0">
                <a:solidFill>
                  <a:schemeClr val="bg1"/>
                </a:solidFill>
              </a:rPr>
              <a:t>[2&amp;&amp;3]</a:t>
            </a:r>
            <a:endParaRPr lang="zh-CN" altLang="en-US" dirty="0">
              <a:solidFill>
                <a:schemeClr val="bg1"/>
              </a:solidFill>
            </a:endParaRPr>
          </a:p>
        </p:txBody>
      </p:sp>
      <p:sp>
        <p:nvSpPr>
          <p:cNvPr id="5" name="文本框 4"/>
          <p:cNvSpPr txBox="1"/>
          <p:nvPr/>
        </p:nvSpPr>
        <p:spPr>
          <a:xfrm>
            <a:off x="1079980" y="2475572"/>
            <a:ext cx="7868659" cy="3046095"/>
          </a:xfrm>
          <a:prstGeom prst="rect">
            <a:avLst/>
          </a:prstGeom>
          <a:noFill/>
        </p:spPr>
        <p:txBody>
          <a:bodyPr wrap="square" rtlCol="0">
            <a:spAutoFit/>
          </a:bodyPr>
          <a:lstStyle/>
          <a:p>
            <a:r>
              <a:rPr lang="zh-CN" altLang="en-US" sz="3200" b="1" dirty="0">
                <a:solidFill>
                  <a:schemeClr val="bg1"/>
                </a:solidFill>
                <a:sym typeface="+mn-ea"/>
              </a:rPr>
              <a:t>部署图主要是用于描述系统中的软件和硬件如何进行配置。</a:t>
            </a:r>
            <a:endParaRPr lang="zh-CN" altLang="en-US" sz="3200" b="1" dirty="0">
              <a:solidFill>
                <a:schemeClr val="bg1"/>
              </a:solidFill>
            </a:endParaRPr>
          </a:p>
          <a:p>
            <a:r>
              <a:rPr lang="zh-CN" altLang="en-US" sz="3200" b="1" dirty="0">
                <a:solidFill>
                  <a:schemeClr val="bg1"/>
                </a:solidFill>
                <a:sym typeface="+mn-ea"/>
              </a:rPr>
              <a:t>在本项目中，应用服务器主要是负责整个Web应用程序，数据库负责数据管理，有2个终端（web端和移动端）可以让用户访问网站。</a:t>
            </a:r>
            <a:endParaRPr lang="zh-CN" altLang="en-US" sz="3200" b="1" dirty="0">
              <a:solidFill>
                <a:schemeClr val="bg1"/>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67616" y="978575"/>
            <a:ext cx="4839375" cy="526806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c.2</a:t>
            </a:r>
            <a:endParaRPr lang="zh-CN" altLang="en-US" sz="2800" dirty="0"/>
          </a:p>
        </p:txBody>
      </p:sp>
      <p:sp>
        <p:nvSpPr>
          <p:cNvPr id="14" name="标题 1"/>
          <p:cNvSpPr>
            <a:spLocks noGrp="1"/>
          </p:cNvSpPr>
          <p:nvPr>
            <p:ph type="title"/>
          </p:nvPr>
        </p:nvSpPr>
        <p:spPr>
          <a:xfrm>
            <a:off x="2193233" y="573329"/>
            <a:ext cx="6779945" cy="1325563"/>
          </a:xfrm>
        </p:spPr>
        <p:txBody>
          <a:bodyPr>
            <a:normAutofit/>
          </a:bodyPr>
          <a:lstStyle/>
          <a:p>
            <a:r>
              <a:rPr lang="zh-CN" altLang="en-US" dirty="0" smtClean="0">
                <a:solidFill>
                  <a:schemeClr val="bg1"/>
                </a:solidFill>
              </a:rPr>
              <a:t>部署图和构件图关系</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544925" y="2339954"/>
            <a:ext cx="7868659" cy="3046988"/>
          </a:xfrm>
          <a:prstGeom prst="rect">
            <a:avLst/>
          </a:prstGeom>
          <a:noFill/>
        </p:spPr>
        <p:txBody>
          <a:bodyPr wrap="square" rtlCol="0">
            <a:spAutoFit/>
          </a:bodyPr>
          <a:lstStyle/>
          <a:p>
            <a:pPr fontAlgn="base"/>
            <a:r>
              <a:rPr lang="en-US" altLang="zh-CN" sz="3200" b="1" dirty="0" smtClean="0">
                <a:solidFill>
                  <a:schemeClr val="bg1"/>
                </a:solidFill>
              </a:rPr>
              <a:t>	1.</a:t>
            </a:r>
            <a:r>
              <a:rPr lang="zh-CN" altLang="en-US" sz="3200" b="1" dirty="0" smtClean="0">
                <a:solidFill>
                  <a:schemeClr val="bg1"/>
                </a:solidFill>
              </a:rPr>
              <a:t>部署</a:t>
            </a:r>
            <a:r>
              <a:rPr lang="zh-CN" altLang="en-US" sz="3200" b="1" dirty="0">
                <a:solidFill>
                  <a:schemeClr val="bg1"/>
                </a:solidFill>
              </a:rPr>
              <a:t>图表现构件实例；</a:t>
            </a:r>
            <a:endParaRPr lang="zh-CN" altLang="en-US" sz="3200" b="1" dirty="0">
              <a:solidFill>
                <a:schemeClr val="bg1"/>
              </a:solidFill>
            </a:endParaRPr>
          </a:p>
          <a:p>
            <a:pPr fontAlgn="base"/>
            <a:r>
              <a:rPr lang="en-US" altLang="zh-CN" sz="3200" b="1" dirty="0" smtClean="0">
                <a:solidFill>
                  <a:schemeClr val="bg1"/>
                </a:solidFill>
              </a:rPr>
              <a:t>	</a:t>
            </a:r>
            <a:r>
              <a:rPr lang="zh-CN" altLang="en-US" sz="3200" b="1" dirty="0" smtClean="0">
                <a:solidFill>
                  <a:schemeClr val="bg1"/>
                </a:solidFill>
              </a:rPr>
              <a:t>构件</a:t>
            </a:r>
            <a:r>
              <a:rPr lang="zh-CN" altLang="en-US" sz="3200" b="1" dirty="0">
                <a:solidFill>
                  <a:schemeClr val="bg1"/>
                </a:solidFill>
              </a:rPr>
              <a:t>图表现构件类型的定义。</a:t>
            </a:r>
            <a:endParaRPr lang="zh-CN" altLang="en-US" sz="3200" b="1" dirty="0">
              <a:solidFill>
                <a:schemeClr val="bg1"/>
              </a:solidFill>
            </a:endParaRPr>
          </a:p>
          <a:p>
            <a:pPr fontAlgn="base"/>
            <a:r>
              <a:rPr lang="en-US" altLang="zh-CN" sz="3200" b="1" dirty="0" smtClean="0">
                <a:solidFill>
                  <a:schemeClr val="bg1"/>
                </a:solidFill>
              </a:rPr>
              <a:t>	2.</a:t>
            </a:r>
            <a:r>
              <a:rPr lang="zh-CN" altLang="en-US" sz="3200" b="1" dirty="0" smtClean="0">
                <a:solidFill>
                  <a:schemeClr val="bg1"/>
                </a:solidFill>
              </a:rPr>
              <a:t>部署</a:t>
            </a:r>
            <a:r>
              <a:rPr lang="zh-CN" altLang="en-US" sz="3200" b="1" dirty="0">
                <a:solidFill>
                  <a:schemeClr val="bg1"/>
                </a:solidFill>
              </a:rPr>
              <a:t>图偏向于描述构件在节点中运行时的状态，描述了构件运行的环境；</a:t>
            </a:r>
            <a:endParaRPr lang="zh-CN" altLang="en-US" sz="3200" b="1" dirty="0">
              <a:solidFill>
                <a:schemeClr val="bg1"/>
              </a:solidFill>
            </a:endParaRPr>
          </a:p>
          <a:p>
            <a:pPr fontAlgn="base"/>
            <a:r>
              <a:rPr lang="en-US" altLang="zh-CN" sz="3200" b="1" dirty="0" smtClean="0">
                <a:solidFill>
                  <a:schemeClr val="bg1"/>
                </a:solidFill>
              </a:rPr>
              <a:t>	</a:t>
            </a:r>
            <a:r>
              <a:rPr lang="zh-CN" altLang="en-US" sz="3200" b="1" dirty="0" smtClean="0">
                <a:solidFill>
                  <a:schemeClr val="bg1"/>
                </a:solidFill>
              </a:rPr>
              <a:t>构件</a:t>
            </a:r>
            <a:r>
              <a:rPr lang="zh-CN" altLang="en-US" sz="3200" b="1" dirty="0">
                <a:solidFill>
                  <a:schemeClr val="bg1"/>
                </a:solidFill>
              </a:rPr>
              <a:t>图偏向于描述构件之间相互依赖支持的基本关系。</a:t>
            </a:r>
            <a:endParaRPr lang="zh-CN" altLang="en-US" sz="3200" b="1"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c.1</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zh-CN" altLang="en-US" dirty="0" smtClean="0">
                <a:solidFill>
                  <a:schemeClr val="bg1"/>
                </a:solidFill>
              </a:rPr>
              <a:t>活动图</a:t>
            </a:r>
            <a:r>
              <a:rPr lang="en-US" altLang="zh-CN" dirty="0" smtClean="0">
                <a:solidFill>
                  <a:schemeClr val="bg1"/>
                </a:solidFill>
              </a:rPr>
              <a:t>[2&amp;&amp;3]</a:t>
            </a:r>
            <a:endParaRPr lang="zh-CN" altLang="en-US" dirty="0">
              <a:solidFill>
                <a:schemeClr val="bg1"/>
              </a:solidFill>
            </a:endParaRPr>
          </a:p>
        </p:txBody>
      </p:sp>
      <p:sp>
        <p:nvSpPr>
          <p:cNvPr id="5" name="文本框 4"/>
          <p:cNvSpPr txBox="1"/>
          <p:nvPr/>
        </p:nvSpPr>
        <p:spPr>
          <a:xfrm>
            <a:off x="1968345" y="1676742"/>
            <a:ext cx="7868659" cy="4523105"/>
          </a:xfrm>
          <a:prstGeom prst="rect">
            <a:avLst/>
          </a:prstGeom>
          <a:noFill/>
        </p:spPr>
        <p:txBody>
          <a:bodyPr wrap="square" rtlCol="0">
            <a:spAutoFit/>
          </a:bodyPr>
          <a:lstStyle/>
          <a:p>
            <a:r>
              <a:rPr lang="zh-CN" altLang="en-US" sz="3200" b="1" dirty="0">
                <a:solidFill>
                  <a:schemeClr val="bg1"/>
                </a:solidFill>
                <a:sym typeface="+mn-ea"/>
              </a:rPr>
              <a:t>活动图(activity diagram)是UML的动态视图之一，用来描述事物或对象的活动变化流程。活动图可看作状态图的特殊形式。特殊性在于活动图中的一个活动结束后将立即进入下一个活动而不需要事件触发活动的转移。</a:t>
            </a:r>
            <a:endParaRPr lang="zh-CN" altLang="en-US" sz="3200" b="1" dirty="0">
              <a:solidFill>
                <a:schemeClr val="bg1"/>
              </a:solidFill>
            </a:endParaRPr>
          </a:p>
          <a:p>
            <a:r>
              <a:rPr lang="zh-CN" altLang="en-US" sz="3200" b="1" dirty="0">
                <a:solidFill>
                  <a:schemeClr val="bg1"/>
                </a:solidFill>
                <a:sym typeface="+mn-ea"/>
              </a:rPr>
              <a:t>活动图用于描述系统的工作流程和并发行为。活动图被设计用于简化描述一个过程或操作的工作步骤。</a:t>
            </a:r>
            <a:endParaRPr lang="zh-CN" altLang="en-US" sz="3200" b="1" dirty="0">
              <a:solidFill>
                <a:schemeClr val="bg1"/>
              </a:solidFill>
            </a:endParaRPr>
          </a:p>
        </p:txBody>
      </p:sp>
      <p:grpSp>
        <p:nvGrpSpPr>
          <p:cNvPr id="4" name="组合 3"/>
          <p:cNvGrpSpPr/>
          <p:nvPr/>
        </p:nvGrpSpPr>
        <p:grpSpPr>
          <a:xfrm>
            <a:off x="3139440" y="982345"/>
            <a:ext cx="8507730" cy="5358130"/>
            <a:chOff x="5330" y="1577"/>
            <a:chExt cx="13398" cy="8438"/>
          </a:xfrm>
        </p:grpSpPr>
        <p:pic>
          <p:nvPicPr>
            <p:cNvPr id="-2147482623" name="图片 230"/>
            <p:cNvPicPr>
              <a:picLocks noChangeAspect="1"/>
            </p:cNvPicPr>
            <p:nvPr/>
          </p:nvPicPr>
          <p:blipFill>
            <a:blip r:embed="rId1"/>
            <a:stretch>
              <a:fillRect/>
            </a:stretch>
          </p:blipFill>
          <p:spPr>
            <a:xfrm>
              <a:off x="5330" y="1577"/>
              <a:ext cx="11546" cy="8438"/>
            </a:xfrm>
            <a:prstGeom prst="rect">
              <a:avLst/>
            </a:prstGeom>
            <a:noFill/>
            <a:ln w="9525">
              <a:noFill/>
            </a:ln>
          </p:spPr>
        </p:pic>
        <p:sp>
          <p:nvSpPr>
            <p:cNvPr id="3" name="文本框 2"/>
            <p:cNvSpPr txBox="1"/>
            <p:nvPr/>
          </p:nvSpPr>
          <p:spPr>
            <a:xfrm>
              <a:off x="17250" y="3312"/>
              <a:ext cx="1479" cy="5572"/>
            </a:xfrm>
            <a:prstGeom prst="rect">
              <a:avLst/>
            </a:prstGeom>
            <a:noFill/>
          </p:spPr>
          <p:txBody>
            <a:bodyPr wrap="square" rtlCol="0">
              <a:spAutoFit/>
            </a:bodyPr>
            <a:p>
              <a:r>
                <a:rPr lang="zh-CN" altLang="en-US" sz="3200" b="1" dirty="0">
                  <a:solidFill>
                    <a:srgbClr val="C00000"/>
                  </a:solidFill>
                </a:rPr>
                <a:t>教师注册活动图</a:t>
              </a:r>
              <a:endParaRPr lang="zh-CN" altLang="en-US" sz="3200" b="1" dirty="0">
                <a:solidFill>
                  <a:srgbClr val="C00000"/>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3</a:t>
            </a:r>
            <a:endParaRPr lang="en-US" altLang="zh-CN"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课堂提问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746181" y="788845"/>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Q1</a:t>
            </a:r>
            <a:endParaRPr lang="zh-CN" altLang="en-US" sz="3600" dirty="0"/>
          </a:p>
        </p:txBody>
      </p:sp>
      <p:sp>
        <p:nvSpPr>
          <p:cNvPr id="14" name="标题 1"/>
          <p:cNvSpPr>
            <a:spLocks noGrp="1"/>
          </p:cNvSpPr>
          <p:nvPr>
            <p:ph type="title"/>
          </p:nvPr>
        </p:nvSpPr>
        <p:spPr>
          <a:xfrm>
            <a:off x="3144074" y="788845"/>
            <a:ext cx="7282071" cy="1325563"/>
          </a:xfrm>
        </p:spPr>
        <p:txBody>
          <a:bodyPr>
            <a:normAutofit/>
          </a:bodyPr>
          <a:lstStyle/>
          <a:p>
            <a:r>
              <a:rPr lang="zh-CN" altLang="en-US" sz="3600" dirty="0" smtClean="0">
                <a:solidFill>
                  <a:schemeClr val="bg1"/>
                </a:solidFill>
              </a:rPr>
              <a:t>类之间的四种关系。</a:t>
            </a:r>
            <a:endParaRPr lang="zh-CN" altLang="zh-CN" sz="3600" dirty="0">
              <a:solidFill>
                <a:schemeClr val="bg1"/>
              </a:solidFill>
            </a:endParaRPr>
          </a:p>
        </p:txBody>
      </p:sp>
      <p:sp>
        <p:nvSpPr>
          <p:cNvPr id="15" name="Freeform 5"/>
          <p:cNvSpPr>
            <a:spLocks noChangeArrowheads="1"/>
          </p:cNvSpPr>
          <p:nvPr/>
        </p:nvSpPr>
        <p:spPr bwMode="auto">
          <a:xfrm>
            <a:off x="-3046173" y="103767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p:nvPr/>
        </p:nvSpPr>
        <p:spPr>
          <a:xfrm>
            <a:off x="3264653" y="3901255"/>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chemeClr val="bg1"/>
                </a:solidFill>
                <a:latin typeface="+mn-ea"/>
                <a:ea typeface="+mn-ea"/>
              </a:rPr>
              <a:t>A: </a:t>
            </a:r>
            <a:endParaRPr lang="en-US" altLang="zh-CN" sz="2800" b="1" dirty="0">
              <a:solidFill>
                <a:schemeClr val="bg1"/>
              </a:solidFill>
              <a:latin typeface="+mn-ea"/>
              <a:ea typeface="+mn-ea"/>
            </a:endParaRPr>
          </a:p>
          <a:p>
            <a:r>
              <a:rPr lang="zh-CN" altLang="en-US" sz="2800" b="1" dirty="0">
                <a:solidFill>
                  <a:schemeClr val="bg1"/>
                </a:solidFill>
                <a:latin typeface="+mn-ea"/>
                <a:ea typeface="+mn-ea"/>
              </a:rPr>
              <a:t>类的关系包括：关联关系（又可分为聚合关系、组合关系）、泛化关系、实现关系、依赖关系。</a:t>
            </a:r>
            <a:br>
              <a:rPr lang="zh-CN" altLang="en-US" sz="2800" b="1" dirty="0">
                <a:solidFill>
                  <a:schemeClr val="bg1"/>
                </a:solidFill>
                <a:latin typeface="+mn-ea"/>
                <a:ea typeface="+mn-ea"/>
              </a:rPr>
            </a:br>
            <a:endParaRPr lang="zh-CN" altLang="en-US" sz="2800" b="1" dirty="0">
              <a:solidFill>
                <a:schemeClr val="bg1"/>
              </a:solidFill>
              <a:latin typeface="+mn-ea"/>
              <a:ea typeface="+mn-ea"/>
            </a:endParaRPr>
          </a:p>
          <a:p>
            <a:br>
              <a:rPr lang="zh-CN" altLang="en-US" sz="2800" b="1" dirty="0">
                <a:solidFill>
                  <a:schemeClr val="bg1"/>
                </a:solidFill>
              </a:rPr>
            </a:br>
            <a:endParaRPr lang="zh-CN" altLang="en-US" sz="2800" b="1" dirty="0">
              <a:solidFill>
                <a:schemeClr val="bg1"/>
              </a:solidFill>
            </a:endParaRPr>
          </a:p>
          <a:p>
            <a:endParaRPr lang="en-US" altLang="zh-CN" sz="2800" b="1" dirty="0" smtClean="0">
              <a:solidFill>
                <a:schemeClr val="bg1"/>
              </a:solidFill>
              <a:latin typeface="+mn-ea"/>
              <a:ea typeface="+mn-ea"/>
            </a:endParaRPr>
          </a:p>
          <a:p>
            <a:endParaRPr lang="zh-CN" altLang="en-US" sz="2800" b="1" dirty="0">
              <a:solidFill>
                <a:schemeClr val="bg1"/>
              </a:solidFill>
              <a:latin typeface="+mn-ea"/>
              <a:ea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357"/>
            <a:ext cx="10515600" cy="1325563"/>
          </a:xfrm>
        </p:spPr>
        <p:txBody>
          <a:bodyPr/>
          <a:lstStyle/>
          <a:p>
            <a:r>
              <a:rPr lang="zh-CN" altLang="en-US" dirty="0" smtClean="0">
                <a:solidFill>
                  <a:schemeClr val="bg1"/>
                </a:solidFill>
              </a:rPr>
              <a:t>目录</a:t>
            </a:r>
            <a:endParaRPr lang="zh-CN" altLang="en-US" dirty="0">
              <a:solidFill>
                <a:schemeClr val="bg1"/>
              </a:solidFill>
            </a:endParaRPr>
          </a:p>
        </p:txBody>
      </p:sp>
      <p:cxnSp>
        <p:nvCxnSpPr>
          <p:cNvPr id="12" name="直接箭头连接符 11"/>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26" name="组合 25"/>
          <p:cNvGrpSpPr/>
          <p:nvPr/>
        </p:nvGrpSpPr>
        <p:grpSpPr>
          <a:xfrm>
            <a:off x="4253820" y="742451"/>
            <a:ext cx="5639407" cy="6413414"/>
            <a:chOff x="3820939" y="1537656"/>
            <a:chExt cx="5639407" cy="6413414"/>
          </a:xfrm>
        </p:grpSpPr>
        <p:sp>
          <p:nvSpPr>
            <p:cNvPr id="4" name="内容占位符 2"/>
            <p:cNvSpPr txBox="1"/>
            <p:nvPr/>
          </p:nvSpPr>
          <p:spPr>
            <a:xfrm>
              <a:off x="4645891" y="1630891"/>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smtClean="0">
                  <a:solidFill>
                    <a:schemeClr val="bg1"/>
                  </a:solidFill>
                </a:rPr>
                <a:t>Visio</a:t>
              </a:r>
              <a:r>
                <a:rPr lang="zh-CN" altLang="en-US" sz="4400" dirty="0" smtClean="0">
                  <a:solidFill>
                    <a:schemeClr val="bg1"/>
                  </a:solidFill>
                </a:rPr>
                <a:t>介绍</a:t>
              </a:r>
              <a:endParaRPr lang="zh-CN" altLang="en-US" sz="4400" dirty="0" smtClean="0">
                <a:solidFill>
                  <a:schemeClr val="bg1"/>
                </a:solidFill>
              </a:endParaRPr>
            </a:p>
          </p:txBody>
        </p:sp>
        <p:sp>
          <p:nvSpPr>
            <p:cNvPr id="5" name="内容占位符 2"/>
            <p:cNvSpPr txBox="1"/>
            <p:nvPr/>
          </p:nvSpPr>
          <p:spPr>
            <a:xfrm>
              <a:off x="4645890" y="2566188"/>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400" dirty="0" smtClean="0">
                  <a:solidFill>
                    <a:schemeClr val="bg1"/>
                  </a:solidFill>
                </a:rPr>
                <a:t>UML</a:t>
              </a:r>
              <a:r>
                <a:rPr lang="zh-CN" altLang="en-US" sz="4400" dirty="0" smtClean="0">
                  <a:solidFill>
                    <a:schemeClr val="bg1"/>
                  </a:solidFill>
                </a:rPr>
                <a:t>实际应用</a:t>
              </a:r>
              <a:r>
                <a:rPr lang="en-US" altLang="zh-CN" sz="4400" dirty="0" smtClean="0">
                  <a:solidFill>
                    <a:schemeClr val="bg1"/>
                  </a:solidFill>
                </a:rPr>
                <a:t>	</a:t>
              </a:r>
              <a:endParaRPr lang="en-US" altLang="zh-CN" sz="4400" dirty="0" smtClean="0">
                <a:solidFill>
                  <a:schemeClr val="bg1"/>
                </a:solidFill>
              </a:endParaRPr>
            </a:p>
          </p:txBody>
        </p:sp>
        <p:sp>
          <p:nvSpPr>
            <p:cNvPr id="7" name="内容占位符 2"/>
            <p:cNvSpPr txBox="1"/>
            <p:nvPr/>
          </p:nvSpPr>
          <p:spPr>
            <a:xfrm>
              <a:off x="4645888" y="3542335"/>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课堂提问</a:t>
              </a:r>
              <a:endParaRPr lang="en-US" altLang="zh-CN" sz="4400" dirty="0" smtClean="0">
                <a:solidFill>
                  <a:schemeClr val="bg1"/>
                </a:solidFill>
              </a:endParaRPr>
            </a:p>
          </p:txBody>
        </p:sp>
        <p:sp>
          <p:nvSpPr>
            <p:cNvPr id="8" name="内容占位符 2"/>
            <p:cNvSpPr txBox="1"/>
            <p:nvPr/>
          </p:nvSpPr>
          <p:spPr>
            <a:xfrm>
              <a:off x="4645888" y="5334004"/>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小组绩效</a:t>
              </a:r>
              <a:endParaRPr lang="en-US" altLang="zh-CN" sz="4400" dirty="0" smtClean="0">
                <a:solidFill>
                  <a:schemeClr val="bg1"/>
                </a:solidFill>
              </a:endParaRPr>
            </a:p>
          </p:txBody>
        </p:sp>
        <p:sp>
          <p:nvSpPr>
            <p:cNvPr id="13" name="椭圆 12"/>
            <p:cNvSpPr/>
            <p:nvPr/>
          </p:nvSpPr>
          <p:spPr>
            <a:xfrm>
              <a:off x="3820939" y="1537656"/>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1</a:t>
              </a:r>
              <a:endParaRPr lang="zh-CN" altLang="en-US" sz="5400" dirty="0"/>
            </a:p>
          </p:txBody>
        </p:sp>
        <p:sp>
          <p:nvSpPr>
            <p:cNvPr id="14" name="椭圆 13"/>
            <p:cNvSpPr/>
            <p:nvPr/>
          </p:nvSpPr>
          <p:spPr>
            <a:xfrm>
              <a:off x="3820939" y="248190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2</a:t>
              </a:r>
              <a:endParaRPr lang="zh-CN" altLang="en-US" sz="5400" dirty="0"/>
            </a:p>
          </p:txBody>
        </p:sp>
        <p:sp>
          <p:nvSpPr>
            <p:cNvPr id="16" name="椭圆 15"/>
            <p:cNvSpPr/>
            <p:nvPr/>
          </p:nvSpPr>
          <p:spPr>
            <a:xfrm>
              <a:off x="3820939" y="350245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3</a:t>
              </a:r>
              <a:endParaRPr lang="en-US" altLang="zh-CN" sz="5400" dirty="0"/>
            </a:p>
          </p:txBody>
        </p:sp>
        <p:sp>
          <p:nvSpPr>
            <p:cNvPr id="17" name="椭圆 16"/>
            <p:cNvSpPr/>
            <p:nvPr/>
          </p:nvSpPr>
          <p:spPr>
            <a:xfrm>
              <a:off x="3820939" y="4371180"/>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4</a:t>
              </a:r>
              <a:endParaRPr lang="en-US" altLang="zh-CN" sz="5400" dirty="0"/>
            </a:p>
          </p:txBody>
        </p:sp>
        <p:sp>
          <p:nvSpPr>
            <p:cNvPr id="18" name="椭圆 17"/>
            <p:cNvSpPr/>
            <p:nvPr/>
          </p:nvSpPr>
          <p:spPr>
            <a:xfrm>
              <a:off x="3820939" y="526347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5</a:t>
              </a:r>
              <a:endParaRPr lang="en-US" altLang="zh-CN" sz="5400" dirty="0"/>
            </a:p>
          </p:txBody>
        </p:sp>
        <p:sp>
          <p:nvSpPr>
            <p:cNvPr id="25" name="内容占位符 2"/>
            <p:cNvSpPr txBox="1"/>
            <p:nvPr/>
          </p:nvSpPr>
          <p:spPr>
            <a:xfrm>
              <a:off x="4645888" y="4479381"/>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参考文献</a:t>
              </a:r>
              <a:endParaRPr lang="en-US" altLang="zh-CN" sz="4400" dirty="0" smtClean="0">
                <a:solidFill>
                  <a:schemeClr val="bg1"/>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746181" y="1291263"/>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Q2</a:t>
            </a:r>
            <a:endParaRPr lang="zh-CN" altLang="en-US" sz="3600" dirty="0"/>
          </a:p>
        </p:txBody>
      </p:sp>
      <p:sp>
        <p:nvSpPr>
          <p:cNvPr id="14" name="标题 1"/>
          <p:cNvSpPr>
            <a:spLocks noGrp="1"/>
          </p:cNvSpPr>
          <p:nvPr>
            <p:ph type="title"/>
          </p:nvPr>
        </p:nvSpPr>
        <p:spPr>
          <a:xfrm>
            <a:off x="3144074" y="1136865"/>
            <a:ext cx="7282071" cy="1325563"/>
          </a:xfrm>
        </p:spPr>
        <p:txBody>
          <a:bodyPr>
            <a:normAutofit/>
          </a:bodyPr>
          <a:lstStyle/>
          <a:p>
            <a:r>
              <a:rPr lang="zh-CN" altLang="en-US" sz="3600" dirty="0" smtClean="0">
                <a:solidFill>
                  <a:schemeClr val="bg1"/>
                </a:solidFill>
              </a:rPr>
              <a:t>用例描述一般包括哪些部分。</a:t>
            </a:r>
            <a:endParaRPr lang="zh-CN" altLang="zh-CN" sz="3600" dirty="0">
              <a:solidFill>
                <a:schemeClr val="bg1"/>
              </a:solidFill>
            </a:endParaRPr>
          </a:p>
        </p:txBody>
      </p:sp>
      <p:sp>
        <p:nvSpPr>
          <p:cNvPr id="15" name="Freeform 5"/>
          <p:cNvSpPr>
            <a:spLocks noChangeArrowheads="1"/>
          </p:cNvSpPr>
          <p:nvPr/>
        </p:nvSpPr>
        <p:spPr bwMode="auto">
          <a:xfrm>
            <a:off x="-3046173" y="103767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p:nvPr/>
        </p:nvSpPr>
        <p:spPr>
          <a:xfrm>
            <a:off x="2964369" y="3360737"/>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chemeClr val="bg1"/>
                </a:solidFill>
                <a:latin typeface="+mn-ea"/>
                <a:ea typeface="+mn-ea"/>
              </a:rPr>
              <a:t>A: </a:t>
            </a:r>
            <a:endParaRPr lang="en-US" altLang="zh-CN" sz="2800" b="1" dirty="0" smtClean="0">
              <a:solidFill>
                <a:schemeClr val="bg1"/>
              </a:solidFill>
              <a:latin typeface="+mn-ea"/>
              <a:ea typeface="+mn-ea"/>
            </a:endParaRPr>
          </a:p>
          <a:p>
            <a:r>
              <a:rPr lang="en-US" altLang="zh-CN" sz="2800" b="1" dirty="0" smtClean="0">
                <a:solidFill>
                  <a:schemeClr val="bg1"/>
                </a:solidFill>
                <a:latin typeface="+mn-ea"/>
                <a:ea typeface="+mn-ea"/>
                <a:sym typeface="+mn-ea"/>
              </a:rPr>
              <a:t>用例编号、用例概述、</a:t>
            </a:r>
            <a:endParaRPr lang="en-US" altLang="zh-CN" sz="2800" b="1" dirty="0" smtClean="0">
              <a:solidFill>
                <a:schemeClr val="bg1"/>
              </a:solidFill>
              <a:latin typeface="+mn-ea"/>
              <a:ea typeface="+mn-ea"/>
            </a:endParaRPr>
          </a:p>
          <a:p>
            <a:r>
              <a:rPr lang="en-US" altLang="zh-CN" sz="2800" b="1" dirty="0" smtClean="0">
                <a:solidFill>
                  <a:schemeClr val="bg1"/>
                </a:solidFill>
                <a:latin typeface="+mn-ea"/>
                <a:ea typeface="+mn-ea"/>
                <a:sym typeface="+mn-ea"/>
              </a:rPr>
              <a:t>前置条件、基本事件流、其他事件流、异常事件流、后置条件等</a:t>
            </a:r>
            <a:endParaRPr lang="en-US" altLang="zh-CN" sz="2800" b="1" dirty="0" smtClean="0">
              <a:solidFill>
                <a:schemeClr val="bg1"/>
              </a:solidFill>
              <a:latin typeface="+mn-ea"/>
              <a:ea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746181" y="788845"/>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Q2</a:t>
            </a:r>
            <a:endParaRPr lang="zh-CN" altLang="en-US" sz="3600" dirty="0"/>
          </a:p>
        </p:txBody>
      </p:sp>
      <p:sp>
        <p:nvSpPr>
          <p:cNvPr id="14" name="标题 1"/>
          <p:cNvSpPr>
            <a:spLocks noGrp="1"/>
          </p:cNvSpPr>
          <p:nvPr>
            <p:ph type="title"/>
          </p:nvPr>
        </p:nvSpPr>
        <p:spPr>
          <a:xfrm>
            <a:off x="3144074" y="788845"/>
            <a:ext cx="7282071" cy="1325563"/>
          </a:xfrm>
        </p:spPr>
        <p:txBody>
          <a:bodyPr>
            <a:normAutofit/>
          </a:bodyPr>
          <a:lstStyle/>
          <a:p>
            <a:r>
              <a:rPr lang="zh-CN" altLang="en-US" sz="3600" dirty="0" smtClean="0">
                <a:solidFill>
                  <a:schemeClr val="bg1"/>
                </a:solidFill>
              </a:rPr>
              <a:t>说出部署图和构件图之间的区别（两条）。</a:t>
            </a:r>
            <a:endParaRPr lang="zh-CN" altLang="zh-CN" sz="3600" dirty="0">
              <a:solidFill>
                <a:schemeClr val="bg1"/>
              </a:solidFill>
            </a:endParaRPr>
          </a:p>
        </p:txBody>
      </p:sp>
      <p:sp>
        <p:nvSpPr>
          <p:cNvPr id="15" name="Freeform 5"/>
          <p:cNvSpPr>
            <a:spLocks noChangeArrowheads="1"/>
          </p:cNvSpPr>
          <p:nvPr/>
        </p:nvSpPr>
        <p:spPr bwMode="auto">
          <a:xfrm>
            <a:off x="-3046173" y="103767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p:nvPr/>
        </p:nvSpPr>
        <p:spPr>
          <a:xfrm>
            <a:off x="3217028" y="4307655"/>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chemeClr val="bg1"/>
                </a:solidFill>
                <a:latin typeface="+mn-ea"/>
                <a:ea typeface="+mn-ea"/>
              </a:rPr>
              <a:t>A: </a:t>
            </a:r>
            <a:endParaRPr lang="en-US" altLang="zh-CN" sz="2800" b="1" dirty="0" smtClean="0">
              <a:solidFill>
                <a:schemeClr val="bg1"/>
              </a:solidFill>
              <a:latin typeface="+mn-ea"/>
              <a:ea typeface="+mn-ea"/>
            </a:endParaRPr>
          </a:p>
          <a:p>
            <a:pPr fontAlgn="base"/>
            <a:r>
              <a:rPr lang="en-US" altLang="zh-CN" sz="2800" b="1" dirty="0" smtClean="0">
                <a:solidFill>
                  <a:schemeClr val="bg1"/>
                </a:solidFill>
                <a:latin typeface="+mn-ea"/>
                <a:ea typeface="+mn-ea"/>
                <a:sym typeface="+mn-ea"/>
              </a:rPr>
              <a:t>1.部署图表现构件实例；</a:t>
            </a:r>
            <a:endParaRPr lang="en-US" altLang="zh-CN" sz="2800" b="1" dirty="0" smtClean="0">
              <a:solidFill>
                <a:schemeClr val="bg1"/>
              </a:solidFill>
              <a:latin typeface="+mn-ea"/>
              <a:ea typeface="+mn-ea"/>
            </a:endParaRPr>
          </a:p>
          <a:p>
            <a:pPr fontAlgn="base"/>
            <a:r>
              <a:rPr lang="en-US" altLang="zh-CN" sz="2800" b="1" dirty="0" smtClean="0">
                <a:solidFill>
                  <a:schemeClr val="bg1"/>
                </a:solidFill>
                <a:latin typeface="+mn-ea"/>
                <a:ea typeface="+mn-ea"/>
                <a:sym typeface="+mn-ea"/>
              </a:rPr>
              <a:t>	构件图表现构件类型的定义。</a:t>
            </a:r>
            <a:endParaRPr lang="en-US" altLang="zh-CN" sz="2800" b="1" dirty="0" smtClean="0">
              <a:solidFill>
                <a:schemeClr val="bg1"/>
              </a:solidFill>
              <a:latin typeface="+mn-ea"/>
              <a:ea typeface="+mn-ea"/>
            </a:endParaRPr>
          </a:p>
          <a:p>
            <a:pPr fontAlgn="base"/>
            <a:r>
              <a:rPr lang="en-US" altLang="zh-CN" sz="2800" b="1" dirty="0" smtClean="0">
                <a:solidFill>
                  <a:schemeClr val="bg1"/>
                </a:solidFill>
                <a:latin typeface="+mn-ea"/>
                <a:ea typeface="+mn-ea"/>
                <a:sym typeface="+mn-ea"/>
              </a:rPr>
              <a:t>	2.部署图偏向于描述构件在节点中运行时的状态，描述了构件运行的环境；</a:t>
            </a:r>
            <a:endParaRPr lang="en-US" altLang="zh-CN" sz="2800" b="1" dirty="0" smtClean="0">
              <a:solidFill>
                <a:schemeClr val="bg1"/>
              </a:solidFill>
              <a:latin typeface="+mn-ea"/>
              <a:ea typeface="+mn-ea"/>
            </a:endParaRPr>
          </a:p>
          <a:p>
            <a:pPr fontAlgn="base"/>
            <a:r>
              <a:rPr lang="en-US" altLang="zh-CN" sz="2800" b="1" dirty="0" smtClean="0">
                <a:solidFill>
                  <a:schemeClr val="bg1"/>
                </a:solidFill>
                <a:latin typeface="+mn-ea"/>
                <a:ea typeface="+mn-ea"/>
                <a:sym typeface="+mn-ea"/>
              </a:rPr>
              <a:t>	构件图偏向于描述构件之间相互依赖支持的基本关系。</a:t>
            </a:r>
            <a:endParaRPr lang="en-US" altLang="zh-CN" sz="2800" b="1" dirty="0" smtClean="0">
              <a:solidFill>
                <a:schemeClr val="bg1"/>
              </a:solidFill>
              <a:latin typeface="+mn-ea"/>
              <a:ea typeface="+mn-ea"/>
            </a:endParaRPr>
          </a:p>
          <a:p>
            <a:br>
              <a:rPr lang="zh-CN" altLang="en-US" sz="2800" b="1" dirty="0">
                <a:solidFill>
                  <a:schemeClr val="bg1"/>
                </a:solidFill>
                <a:latin typeface="+mn-ea"/>
                <a:ea typeface="+mn-ea"/>
              </a:rPr>
            </a:br>
            <a:endParaRPr lang="zh-CN" altLang="en-US" sz="2800" b="1" dirty="0">
              <a:solidFill>
                <a:schemeClr val="bg1"/>
              </a:solidFill>
              <a:latin typeface="+mn-ea"/>
              <a:ea typeface="+mn-ea"/>
            </a:endParaRPr>
          </a:p>
          <a:p>
            <a:br>
              <a:rPr lang="zh-CN" altLang="en-US" sz="2800" b="1" dirty="0">
                <a:solidFill>
                  <a:schemeClr val="bg1"/>
                </a:solidFill>
              </a:rPr>
            </a:br>
            <a:endParaRPr lang="zh-CN" altLang="en-US" sz="2800" b="1" dirty="0">
              <a:solidFill>
                <a:schemeClr val="bg1"/>
              </a:solidFill>
            </a:endParaRPr>
          </a:p>
          <a:p>
            <a:endParaRPr lang="en-US" altLang="zh-CN" sz="2800" b="1" dirty="0" smtClean="0">
              <a:solidFill>
                <a:schemeClr val="bg1"/>
              </a:solidFill>
              <a:latin typeface="+mn-ea"/>
              <a:ea typeface="+mn-ea"/>
            </a:endParaRPr>
          </a:p>
          <a:p>
            <a:endParaRPr lang="zh-CN" altLang="en-US" sz="2800" b="1" dirty="0">
              <a:solidFill>
                <a:schemeClr val="bg1"/>
              </a:solidFill>
              <a:latin typeface="+mn-ea"/>
              <a:ea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5</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参考文献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参考文献</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229626" y="804909"/>
            <a:ext cx="8199786" cy="4653551"/>
            <a:chOff x="3305411" y="-331053"/>
            <a:chExt cx="8199786" cy="4653551"/>
          </a:xfrm>
        </p:grpSpPr>
        <p:sp>
          <p:nvSpPr>
            <p:cNvPr id="6" name="标题 1"/>
            <p:cNvSpPr txBox="1"/>
            <p:nvPr/>
          </p:nvSpPr>
          <p:spPr>
            <a:xfrm>
              <a:off x="4153551" y="-331053"/>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400" b="1" dirty="0">
                  <a:solidFill>
                    <a:schemeClr val="bg1"/>
                  </a:solidFill>
                  <a:latin typeface="楷体_GB2312" charset="-122"/>
                  <a:ea typeface="楷体_GB2312" charset="-122"/>
                  <a:sym typeface="+mn-ea"/>
                  <a:hlinkClick r:id="rId1"/>
                </a:rPr>
                <a:t>https://blog.csdn.net/davidwang9527/article/details/23280879</a:t>
              </a:r>
              <a:endParaRPr kumimoji="1" lang="en-US" altLang="zh-CN" sz="2400" b="1" dirty="0">
                <a:solidFill>
                  <a:schemeClr val="bg1"/>
                </a:solidFill>
                <a:latin typeface="楷体_GB2312" charset="-122"/>
                <a:ea typeface="楷体_GB2312" charset="-122"/>
                <a:sym typeface="+mn-ea"/>
              </a:endParaRPr>
            </a:p>
            <a:p>
              <a:pPr>
                <a:lnSpc>
                  <a:spcPct val="115000"/>
                </a:lnSpc>
              </a:pPr>
              <a:r>
                <a:rPr kumimoji="1" lang="zh-CN" altLang="en-US" sz="2400" b="1" dirty="0">
                  <a:solidFill>
                    <a:schemeClr val="bg1"/>
                  </a:solidFill>
                  <a:latin typeface="楷体_GB2312" charset="-122"/>
                  <a:ea typeface="楷体_GB2312" charset="-122"/>
                </a:rPr>
                <a:t>作者：时时处处皆修行 </a:t>
              </a:r>
              <a:endParaRPr kumimoji="1" lang="zh-CN" altLang="en-US" sz="2400" b="1" dirty="0">
                <a:solidFill>
                  <a:schemeClr val="bg1"/>
                </a:solidFill>
                <a:latin typeface="楷体_GB2312" charset="-122"/>
                <a:ea typeface="楷体_GB2312" charset="-122"/>
              </a:endParaRPr>
            </a:p>
            <a:p>
              <a:pPr>
                <a:lnSpc>
                  <a:spcPct val="115000"/>
                </a:lnSpc>
              </a:pPr>
              <a:r>
                <a:rPr kumimoji="1" lang="zh-CN" altLang="en-US" sz="2400" b="1" dirty="0">
                  <a:solidFill>
                    <a:schemeClr val="bg1"/>
                  </a:solidFill>
                  <a:latin typeface="楷体_GB2312" charset="-122"/>
                  <a:ea typeface="楷体_GB2312" charset="-122"/>
                </a:rPr>
                <a:t>来源：</a:t>
              </a:r>
              <a:r>
                <a:rPr kumimoji="1" lang="en-US" altLang="zh-CN" sz="2400" b="1" dirty="0">
                  <a:solidFill>
                    <a:schemeClr val="bg1"/>
                  </a:solidFill>
                  <a:latin typeface="楷体_GB2312" charset="-122"/>
                  <a:ea typeface="楷体_GB2312" charset="-122"/>
                </a:rPr>
                <a:t>CSDN</a:t>
              </a:r>
              <a:r>
                <a:rPr kumimoji="1" lang="en-US" altLang="zh-CN" sz="2800" b="1" dirty="0">
                  <a:solidFill>
                    <a:schemeClr val="bg1"/>
                  </a:solidFill>
                  <a:latin typeface="楷体_GB2312" charset="-122"/>
                  <a:ea typeface="楷体_GB2312" charset="-122"/>
                </a:rPr>
                <a:t> </a:t>
              </a:r>
              <a:endParaRPr kumimoji="1" lang="en-US" altLang="zh-CN" sz="2800" b="1" dirty="0">
                <a:solidFill>
                  <a:schemeClr val="bg1"/>
                </a:solidFill>
                <a:latin typeface="楷体_GB2312" charset="-122"/>
                <a:ea typeface="楷体_GB2312" charset="-122"/>
              </a:endParaRPr>
            </a:p>
            <a:p>
              <a:pPr>
                <a:lnSpc>
                  <a:spcPct val="115000"/>
                </a:lnSpc>
              </a:pPr>
              <a:endParaRPr kumimoji="1" lang="zh-CN" altLang="en-US" sz="2800" b="1" dirty="0">
                <a:solidFill>
                  <a:schemeClr val="bg1"/>
                </a:solidFill>
                <a:latin typeface="楷体_GB2312" charset="-122"/>
                <a:ea typeface="楷体_GB2312" charset="-122"/>
                <a:sym typeface="+mn-ea"/>
              </a:endParaRPr>
            </a:p>
          </p:txBody>
        </p:sp>
        <p:grpSp>
          <p:nvGrpSpPr>
            <p:cNvPr id="2" name="组合 1"/>
            <p:cNvGrpSpPr/>
            <p:nvPr/>
          </p:nvGrpSpPr>
          <p:grpSpPr>
            <a:xfrm>
              <a:off x="3305411" y="-194663"/>
              <a:ext cx="8199786" cy="4517161"/>
              <a:chOff x="3305411" y="-194663"/>
              <a:chExt cx="8199786" cy="4517161"/>
            </a:xfrm>
          </p:grpSpPr>
          <p:sp>
            <p:nvSpPr>
              <p:cNvPr id="13" name="椭圆 12"/>
              <p:cNvSpPr/>
              <p:nvPr/>
            </p:nvSpPr>
            <p:spPr>
              <a:xfrm>
                <a:off x="3305411" y="-194663"/>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7" name="椭圆 6"/>
              <p:cNvSpPr/>
              <p:nvPr/>
            </p:nvSpPr>
            <p:spPr>
              <a:xfrm>
                <a:off x="3305411" y="2724687"/>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sp>
            <p:nvSpPr>
              <p:cNvPr id="10" name="椭圆 9"/>
              <p:cNvSpPr/>
              <p:nvPr/>
            </p:nvSpPr>
            <p:spPr>
              <a:xfrm>
                <a:off x="3305411" y="1408468"/>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t>2</a:t>
                </a:r>
                <a:endParaRPr lang="zh-CN" altLang="en-US" sz="3600" dirty="0"/>
              </a:p>
            </p:txBody>
          </p:sp>
          <p:sp>
            <p:nvSpPr>
              <p:cNvPr id="11" name="标题 1"/>
              <p:cNvSpPr txBox="1"/>
              <p:nvPr/>
            </p:nvSpPr>
            <p:spPr>
              <a:xfrm>
                <a:off x="4223126" y="2248361"/>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400" b="1" dirty="0" smtClean="0">
                    <a:solidFill>
                      <a:schemeClr val="bg1"/>
                    </a:solidFill>
                    <a:latin typeface="楷体_GB2312" charset="-122"/>
                    <a:ea typeface="楷体_GB2312" charset="-122"/>
                    <a:sym typeface="+mn-ea"/>
                  </a:rPr>
                  <a:t>各类图例</a:t>
                </a:r>
                <a:endParaRPr kumimoji="1" lang="en-US" altLang="zh-CN" sz="2400" b="1" dirty="0" smtClean="0">
                  <a:solidFill>
                    <a:schemeClr val="bg1"/>
                  </a:solidFill>
                  <a:latin typeface="楷体_GB2312" charset="-122"/>
                  <a:ea typeface="楷体_GB2312" charset="-122"/>
                  <a:sym typeface="+mn-ea"/>
                </a:endParaRPr>
              </a:p>
              <a:p>
                <a:pPr>
                  <a:lnSpc>
                    <a:spcPct val="115000"/>
                  </a:lnSpc>
                </a:pPr>
                <a:r>
                  <a:rPr kumimoji="1" lang="zh-CN" sz="2400" b="1" dirty="0">
                    <a:solidFill>
                      <a:schemeClr val="bg1"/>
                    </a:solidFill>
                    <a:latin typeface="楷体_GB2312" charset="-122"/>
                    <a:ea typeface="楷体_GB2312" charset="-122"/>
                  </a:rPr>
                  <a:t>参考本小组各类文档</a:t>
                </a:r>
                <a:endParaRPr kumimoji="1" lang="en-US" altLang="zh-CN" sz="2800" b="1" dirty="0">
                  <a:solidFill>
                    <a:schemeClr val="bg1"/>
                  </a:solidFill>
                  <a:latin typeface="楷体_GB2312" charset="-122"/>
                  <a:ea typeface="楷体_GB2312" charset="-122"/>
                </a:endParaRPr>
              </a:p>
              <a:p>
                <a:pPr>
                  <a:lnSpc>
                    <a:spcPct val="115000"/>
                  </a:lnSpc>
                </a:pPr>
                <a:endParaRPr kumimoji="1" lang="zh-CN" altLang="en-US" sz="2800" b="1" dirty="0">
                  <a:solidFill>
                    <a:schemeClr val="bg1"/>
                  </a:solidFill>
                  <a:latin typeface="楷体_GB2312" charset="-122"/>
                  <a:ea typeface="楷体_GB2312" charset="-122"/>
                  <a:sym typeface="+mn-ea"/>
                </a:endParaRPr>
              </a:p>
            </p:txBody>
          </p:sp>
          <p:sp>
            <p:nvSpPr>
              <p:cNvPr id="16" name="标题 1"/>
              <p:cNvSpPr txBox="1"/>
              <p:nvPr/>
            </p:nvSpPr>
            <p:spPr>
              <a:xfrm>
                <a:off x="4083701" y="1142193"/>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400" b="1" dirty="0">
                    <a:solidFill>
                      <a:schemeClr val="bg1"/>
                    </a:solidFill>
                    <a:latin typeface="楷体_GB2312" charset="-122"/>
                    <a:ea typeface="楷体_GB2312" charset="-122"/>
                    <a:sym typeface="+mn-ea"/>
                  </a:rPr>
                  <a:t>UML2基础，建模与设计教程 杨弘平</a:t>
                </a:r>
                <a:endParaRPr kumimoji="1" lang="en-US" altLang="zh-CN" sz="2400" b="1" dirty="0" smtClean="0">
                  <a:solidFill>
                    <a:schemeClr val="bg1"/>
                  </a:solidFill>
                  <a:latin typeface="楷体_GB2312" charset="-122"/>
                  <a:ea typeface="楷体_GB2312" charset="-122"/>
                  <a:sym typeface="+mn-ea"/>
                </a:endParaRPr>
              </a:p>
              <a:p>
                <a:pPr>
                  <a:lnSpc>
                    <a:spcPct val="115000"/>
                  </a:lnSpc>
                </a:pPr>
                <a:r>
                  <a:rPr kumimoji="1" lang="zh-CN" altLang="en-US" sz="2400" dirty="0">
                    <a:solidFill>
                      <a:schemeClr val="bg1"/>
                    </a:solidFill>
                    <a:latin typeface="楷体_GB2312" charset="-122"/>
                    <a:ea typeface="楷体_GB2312" charset="-122"/>
                    <a:sym typeface="+mn-ea"/>
                  </a:rPr>
                  <a:t>清华大学出版社  ISBN978730240491（2015-10）</a:t>
                </a:r>
                <a:endParaRPr kumimoji="1" lang="zh-CN" altLang="en-US" sz="2800" b="1" dirty="0">
                  <a:solidFill>
                    <a:schemeClr val="bg1"/>
                  </a:solidFill>
                  <a:latin typeface="楷体_GB2312" charset="-122"/>
                  <a:ea typeface="楷体_GB2312" charset="-122"/>
                </a:endParaRPr>
              </a:p>
              <a:p>
                <a:pPr>
                  <a:lnSpc>
                    <a:spcPct val="115000"/>
                  </a:lnSpc>
                </a:pPr>
                <a:endParaRPr kumimoji="1" lang="en-US" altLang="zh-CN" sz="2800" b="1" dirty="0">
                  <a:solidFill>
                    <a:schemeClr val="bg1"/>
                  </a:solidFill>
                  <a:latin typeface="楷体_GB2312" charset="-122"/>
                  <a:ea typeface="楷体_GB2312" charset="-122"/>
                  <a:sym typeface="+mn-ea"/>
                </a:endParaRPr>
              </a:p>
            </p:txBody>
          </p:sp>
        </p:grpSp>
      </p:grpSp>
      <p:sp>
        <p:nvSpPr>
          <p:cNvPr id="4" name="椭圆 3"/>
          <p:cNvSpPr/>
          <p:nvPr/>
        </p:nvSpPr>
        <p:spPr>
          <a:xfrm>
            <a:off x="3229626" y="4914114"/>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dirty="0"/>
              <a:t>4</a:t>
            </a:r>
            <a:endParaRPr lang="en-US" altLang="zh-CN" sz="3600" dirty="0"/>
          </a:p>
        </p:txBody>
      </p:sp>
      <p:sp>
        <p:nvSpPr>
          <p:cNvPr id="8" name="标题 1"/>
          <p:cNvSpPr txBox="1"/>
          <p:nvPr/>
        </p:nvSpPr>
        <p:spPr>
          <a:xfrm>
            <a:off x="4147185" y="4989195"/>
            <a:ext cx="6156325" cy="14605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400" b="1" dirty="0" smtClean="0">
                <a:solidFill>
                  <a:schemeClr val="bg1"/>
                </a:solidFill>
                <a:latin typeface="楷体_GB2312" charset="-122"/>
                <a:ea typeface="楷体_GB2312" charset="-122"/>
                <a:sym typeface="+mn-ea"/>
              </a:rPr>
              <a:t>https://products.office.com/zh-cn/visio/visio-online-plan-2</a:t>
            </a:r>
            <a:endParaRPr kumimoji="1" lang="zh-CN" altLang="en-US" sz="2400" b="1" dirty="0" smtClean="0">
              <a:solidFill>
                <a:schemeClr val="bg1"/>
              </a:solidFill>
              <a:latin typeface="楷体_GB2312" charset="-122"/>
              <a:ea typeface="楷体_GB2312" charset="-122"/>
              <a:sym typeface="+mn-ea"/>
            </a:endParaRPr>
          </a:p>
          <a:p>
            <a:pPr>
              <a:lnSpc>
                <a:spcPct val="115000"/>
              </a:lnSpc>
            </a:pPr>
            <a:r>
              <a:rPr kumimoji="1" lang="en-US" altLang="zh-CN" sz="2400" dirty="0">
                <a:solidFill>
                  <a:schemeClr val="bg1"/>
                </a:solidFill>
                <a:latin typeface="楷体_GB2312" charset="-122"/>
                <a:ea typeface="楷体_GB2312" charset="-122"/>
              </a:rPr>
              <a:t>visio</a:t>
            </a:r>
            <a:r>
              <a:rPr kumimoji="1" lang="zh-CN" altLang="en-US" sz="2400" dirty="0">
                <a:solidFill>
                  <a:schemeClr val="bg1"/>
                </a:solidFill>
                <a:latin typeface="楷体_GB2312" charset="-122"/>
                <a:ea typeface="楷体_GB2312" charset="-122"/>
              </a:rPr>
              <a:t>官方文档</a:t>
            </a:r>
            <a:endParaRPr kumimoji="1" lang="en-US" altLang="zh-CN" sz="2800" b="1" dirty="0">
              <a:solidFill>
                <a:schemeClr val="bg1"/>
              </a:solidFill>
              <a:latin typeface="楷体_GB2312" charset="-122"/>
              <a:ea typeface="楷体_GB2312" charset="-122"/>
            </a:endParaRPr>
          </a:p>
          <a:p>
            <a:pPr>
              <a:lnSpc>
                <a:spcPct val="115000"/>
              </a:lnSpc>
            </a:pPr>
            <a:endParaRPr kumimoji="1" lang="zh-CN" altLang="en-US" sz="2800" b="1" dirty="0">
              <a:solidFill>
                <a:schemeClr val="bg1"/>
              </a:solidFill>
              <a:latin typeface="楷体_GB2312" charset="-122"/>
              <a:ea typeface="楷体_GB2312"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6</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小组绩效</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小组绩效</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021647" y="383028"/>
            <a:ext cx="9145005" cy="6089913"/>
            <a:chOff x="3021647" y="383028"/>
            <a:chExt cx="9145005" cy="6089913"/>
          </a:xfrm>
        </p:grpSpPr>
        <p:sp>
          <p:nvSpPr>
            <p:cNvPr id="6" name="标题 1"/>
            <p:cNvSpPr txBox="1"/>
            <p:nvPr/>
          </p:nvSpPr>
          <p:spPr>
            <a:xfrm>
              <a:off x="4879570" y="38302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rPr>
                <a:t>UML</a:t>
              </a:r>
              <a:r>
                <a:rPr kumimoji="1" lang="zh-CN" altLang="en-US" sz="2800" b="1" dirty="0" smtClean="0">
                  <a:solidFill>
                    <a:schemeClr val="bg1"/>
                  </a:solidFill>
                  <a:latin typeface="楷体_GB2312" charset="-122"/>
                  <a:ea typeface="楷体_GB2312" charset="-122"/>
                  <a:sym typeface="+mn-ea"/>
                </a:rPr>
                <a:t>基础</a:t>
              </a:r>
              <a:r>
                <a:rPr kumimoji="1" lang="en-US" altLang="zh-CN" sz="2800" b="1" dirty="0" smtClean="0">
                  <a:solidFill>
                    <a:schemeClr val="bg1"/>
                  </a:solidFill>
                  <a:latin typeface="楷体_GB2312" charset="-122"/>
                  <a:ea typeface="楷体_GB2312" charset="-122"/>
                  <a:sym typeface="+mn-ea"/>
                </a:rPr>
                <a:t>III</a:t>
              </a:r>
              <a:r>
                <a:rPr kumimoji="1" lang="en-US" altLang="zh-CN" sz="2800" b="1" dirty="0">
                  <a:solidFill>
                    <a:schemeClr val="bg1"/>
                  </a:solidFill>
                  <a:latin typeface="楷体_GB2312" charset="-122"/>
                  <a:ea typeface="楷体_GB2312" charset="-122"/>
                  <a:sym typeface="+mn-ea"/>
                </a:rPr>
                <a:t>I</a:t>
              </a:r>
              <a:r>
                <a:rPr kumimoji="1" lang="en-US" altLang="zh-CN" sz="2800" b="1" dirty="0" smtClean="0">
                  <a:solidFill>
                    <a:schemeClr val="bg1"/>
                  </a:solidFill>
                  <a:latin typeface="楷体_GB2312" charset="-122"/>
                  <a:ea typeface="楷体_GB2312" charset="-122"/>
                  <a:sym typeface="+mn-ea"/>
                </a:rPr>
                <a:t>-PPT</a:t>
              </a:r>
              <a:r>
                <a:rPr kumimoji="1" lang="zh-CN" altLang="en-US" sz="2800" b="1" dirty="0" smtClean="0">
                  <a:solidFill>
                    <a:schemeClr val="bg1"/>
                  </a:solidFill>
                  <a:latin typeface="楷体_GB2312" charset="-122"/>
                  <a:ea typeface="楷体_GB2312" charset="-122"/>
                  <a:sym typeface="+mn-ea"/>
                </a:rPr>
                <a:t>主要编写以及整理  </a:t>
              </a:r>
              <a:r>
                <a:rPr kumimoji="1" lang="en-US" altLang="zh-CN" sz="2800" b="1" dirty="0" smtClean="0">
                  <a:solidFill>
                    <a:schemeClr val="bg1"/>
                  </a:solidFill>
                  <a:latin typeface="楷体_GB2312" charset="-122"/>
                  <a:ea typeface="楷体_GB2312" charset="-122"/>
                  <a:sym typeface="+mn-ea"/>
                </a:rPr>
                <a:t>8.9</a:t>
              </a:r>
              <a:r>
                <a:rPr kumimoji="1" lang="zh-CN" altLang="en-US" sz="2800" b="1" dirty="0" smtClean="0">
                  <a:solidFill>
                    <a:schemeClr val="bg1"/>
                  </a:solidFill>
                  <a:latin typeface="楷体_GB2312" charset="-122"/>
                  <a:ea typeface="楷体_GB2312" charset="-122"/>
                  <a:sym typeface="+mn-ea"/>
                </a:rPr>
                <a:t>分</a:t>
              </a:r>
              <a:endParaRPr kumimoji="1" lang="zh-CN" altLang="en-US" sz="2800" b="1" dirty="0">
                <a:solidFill>
                  <a:schemeClr val="bg1"/>
                </a:solidFill>
                <a:latin typeface="楷体_GB2312" charset="-122"/>
                <a:ea typeface="楷体_GB2312" charset="-122"/>
                <a:sym typeface="+mn-ea"/>
              </a:endParaRPr>
            </a:p>
          </p:txBody>
        </p:sp>
        <p:sp>
          <p:nvSpPr>
            <p:cNvPr id="8" name="标题 1"/>
            <p:cNvSpPr txBox="1"/>
            <p:nvPr/>
          </p:nvSpPr>
          <p:spPr>
            <a:xfrm>
              <a:off x="4884581" y="3427985"/>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8.4</a:t>
              </a:r>
              <a:endParaRPr lang="zh-CN" altLang="en-US" sz="2800" dirty="0">
                <a:solidFill>
                  <a:schemeClr val="bg1"/>
                </a:solidFill>
                <a:latin typeface="+mn-ea"/>
                <a:ea typeface="+mn-ea"/>
              </a:endParaRPr>
            </a:p>
          </p:txBody>
        </p:sp>
        <p:sp>
          <p:nvSpPr>
            <p:cNvPr id="11" name="标题 1"/>
            <p:cNvSpPr txBox="1"/>
            <p:nvPr/>
          </p:nvSpPr>
          <p:spPr>
            <a:xfrm>
              <a:off x="4872942" y="232466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8.6</a:t>
              </a:r>
              <a:endParaRPr kumimoji="1" lang="zh-CN" altLang="en-US" sz="2800" b="1" dirty="0">
                <a:solidFill>
                  <a:schemeClr val="bg1"/>
                </a:solidFill>
                <a:latin typeface="楷体_GB2312" charset="-122"/>
                <a:ea typeface="楷体_GB2312" charset="-122"/>
                <a:sym typeface="+mn-ea"/>
              </a:endParaRPr>
            </a:p>
          </p:txBody>
        </p:sp>
        <p:sp>
          <p:nvSpPr>
            <p:cNvPr id="16" name="标题 1"/>
            <p:cNvSpPr txBox="1"/>
            <p:nvPr/>
          </p:nvSpPr>
          <p:spPr>
            <a:xfrm>
              <a:off x="4872943" y="135384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8.7</a:t>
              </a:r>
              <a:endParaRPr kumimoji="1" lang="zh-CN" altLang="en-US" sz="2800" b="1" dirty="0">
                <a:solidFill>
                  <a:schemeClr val="bg1"/>
                </a:solidFill>
                <a:latin typeface="楷体_GB2312" charset="-122"/>
                <a:ea typeface="楷体_GB2312" charset="-122"/>
                <a:sym typeface="+mn-ea"/>
              </a:endParaRPr>
            </a:p>
          </p:txBody>
        </p:sp>
        <p:sp>
          <p:nvSpPr>
            <p:cNvPr id="2" name="矩形 1"/>
            <p:cNvSpPr/>
            <p:nvPr/>
          </p:nvSpPr>
          <p:spPr>
            <a:xfrm>
              <a:off x="3021647" y="111648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刘向辉</a:t>
              </a:r>
              <a:endParaRPr lang="zh-CN" altLang="en-US" sz="3200" dirty="0">
                <a:latin typeface="+mj-lt"/>
              </a:endParaRPr>
            </a:p>
          </p:txBody>
        </p:sp>
        <p:sp>
          <p:nvSpPr>
            <p:cNvPr id="15" name="矩形 14"/>
            <p:cNvSpPr/>
            <p:nvPr/>
          </p:nvSpPr>
          <p:spPr>
            <a:xfrm>
              <a:off x="3021647" y="208730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陈祥斌</a:t>
              </a:r>
              <a:endParaRPr lang="zh-CN" altLang="en-US" sz="3200" dirty="0">
                <a:latin typeface="+mj-lt"/>
              </a:endParaRPr>
            </a:p>
          </p:txBody>
        </p:sp>
        <p:sp>
          <p:nvSpPr>
            <p:cNvPr id="17" name="矩形 16"/>
            <p:cNvSpPr/>
            <p:nvPr/>
          </p:nvSpPr>
          <p:spPr>
            <a:xfrm>
              <a:off x="3021647" y="3014549"/>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mj-lt"/>
                </a:rPr>
                <a:t>左</a:t>
              </a:r>
              <a:r>
                <a:rPr lang="zh-CN" altLang="en-US" sz="3200" dirty="0" smtClean="0">
                  <a:latin typeface="+mj-lt"/>
                </a:rPr>
                <a:t>文正</a:t>
              </a:r>
              <a:endParaRPr lang="zh-CN" altLang="en-US" sz="3200" dirty="0">
                <a:latin typeface="+mj-lt"/>
              </a:endParaRPr>
            </a:p>
          </p:txBody>
        </p:sp>
        <p:sp>
          <p:nvSpPr>
            <p:cNvPr id="18" name="矩形 17"/>
            <p:cNvSpPr/>
            <p:nvPr/>
          </p:nvSpPr>
          <p:spPr>
            <a:xfrm>
              <a:off x="3021647" y="4095192"/>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王安栋</a:t>
              </a:r>
              <a:endParaRPr lang="zh-CN" altLang="en-US" sz="3200" dirty="0">
                <a:latin typeface="+mj-lt"/>
              </a:endParaRPr>
            </a:p>
          </p:txBody>
        </p:sp>
        <p:sp>
          <p:nvSpPr>
            <p:cNvPr id="19" name="矩形 18"/>
            <p:cNvSpPr/>
            <p:nvPr/>
          </p:nvSpPr>
          <p:spPr>
            <a:xfrm>
              <a:off x="3021647" y="513887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涂弘森</a:t>
              </a:r>
              <a:endParaRPr lang="zh-CN" altLang="en-US" sz="3200" dirty="0">
                <a:latin typeface="+mj-lt"/>
              </a:endParaRPr>
            </a:p>
          </p:txBody>
        </p:sp>
        <p:sp>
          <p:nvSpPr>
            <p:cNvPr id="20" name="标题 1"/>
            <p:cNvSpPr txBox="1"/>
            <p:nvPr/>
          </p:nvSpPr>
          <p:spPr>
            <a:xfrm>
              <a:off x="4879570" y="4398804"/>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8.5</a:t>
              </a:r>
              <a:endParaRPr lang="zh-CN" altLang="en-US" sz="2800" dirty="0">
                <a:solidFill>
                  <a:schemeClr val="bg1"/>
                </a:solidFill>
                <a:latin typeface="+mn-ea"/>
                <a:ea typeface="+mn-ea"/>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39454" y="1520687"/>
            <a:ext cx="8913091" cy="2387600"/>
          </a:xfrm>
        </p:spPr>
        <p:txBody>
          <a:bodyPr>
            <a:normAutofit/>
          </a:bodyPr>
          <a:lstStyle/>
          <a:p>
            <a:pPr>
              <a:lnSpc>
                <a:spcPct val="100000"/>
              </a:lnSpc>
            </a:pPr>
            <a:r>
              <a:rPr lang="zh-CN" altLang="en-US" sz="9600" b="1" dirty="0" smtClean="0">
                <a:solidFill>
                  <a:srgbClr val="FFFFFF"/>
                </a:solidFill>
              </a:rPr>
              <a:t>谢谢大家</a:t>
            </a:r>
            <a:endParaRPr lang="zh-CN" altLang="en-US" sz="9600" b="1"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171445" y="2299753"/>
            <a:ext cx="1265831"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
        <p:nvSpPr>
          <p:cNvPr id="14" name="标题 1"/>
          <p:cNvSpPr>
            <a:spLocks noGrp="1"/>
          </p:cNvSpPr>
          <p:nvPr>
            <p:ph type="title"/>
          </p:nvPr>
        </p:nvSpPr>
        <p:spPr>
          <a:xfrm>
            <a:off x="5354403" y="2155355"/>
            <a:ext cx="8843154" cy="1325563"/>
          </a:xfrm>
        </p:spPr>
        <p:txBody>
          <a:bodyPr>
            <a:normAutofit/>
          </a:bodyPr>
          <a:lstStyle/>
          <a:p>
            <a:r>
              <a:rPr lang="en-US" sz="6600" dirty="0">
                <a:solidFill>
                  <a:schemeClr val="bg1"/>
                </a:solidFill>
              </a:rPr>
              <a:t>Visio</a:t>
            </a:r>
            <a:r>
              <a:rPr lang="zh-CN" altLang="en-US" sz="6600" dirty="0">
                <a:solidFill>
                  <a:schemeClr val="bg1"/>
                </a:solidFill>
              </a:rPr>
              <a:t>介绍</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14680" y="582930"/>
            <a:ext cx="7054215" cy="1325880"/>
          </a:xfrm>
        </p:spPr>
        <p:txBody>
          <a:bodyPr>
            <a:normAutofit/>
          </a:bodyPr>
          <a:lstStyle/>
          <a:p>
            <a:r>
              <a:rPr lang="en-US" dirty="0" err="1" smtClean="0">
                <a:solidFill>
                  <a:schemeClr val="bg1"/>
                </a:solidFill>
              </a:rPr>
              <a:t>Visio</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468725" y="2029702"/>
            <a:ext cx="7868659" cy="2676525"/>
          </a:xfrm>
          <a:prstGeom prst="rect">
            <a:avLst/>
          </a:prstGeom>
          <a:noFill/>
        </p:spPr>
        <p:txBody>
          <a:bodyPr wrap="square" rtlCol="0">
            <a:spAutoFit/>
          </a:bodyPr>
          <a:lstStyle/>
          <a:p>
            <a:r>
              <a:rPr lang="en-US" sz="2800" b="1" dirty="0" smtClean="0">
                <a:solidFill>
                  <a:schemeClr val="bg1"/>
                </a:solidFill>
              </a:rPr>
              <a:t>Visio</a:t>
            </a:r>
            <a:r>
              <a:rPr lang="zh-CN" altLang="en-US" sz="2800" b="1" dirty="0" smtClean="0">
                <a:solidFill>
                  <a:schemeClr val="bg1"/>
                </a:solidFill>
              </a:rPr>
              <a:t>属于</a:t>
            </a:r>
            <a:r>
              <a:rPr lang="en-US" sz="2800" b="1" dirty="0" smtClean="0">
                <a:solidFill>
                  <a:schemeClr val="bg1"/>
                </a:solidFill>
              </a:rPr>
              <a:t>Microsoft office</a:t>
            </a:r>
            <a:r>
              <a:rPr lang="zh-CN" altLang="en-US" sz="2800" b="1" dirty="0" smtClean="0">
                <a:solidFill>
                  <a:schemeClr val="bg1"/>
                </a:solidFill>
              </a:rPr>
              <a:t>的一款工具。</a:t>
            </a:r>
            <a:r>
              <a:rPr lang="en-US" sz="2800" b="1" dirty="0" smtClean="0">
                <a:solidFill>
                  <a:schemeClr val="bg1"/>
                </a:solidFill>
              </a:rPr>
              <a:t> </a:t>
            </a:r>
            <a:endParaRPr sz="2800" b="1" dirty="0" smtClean="0">
              <a:solidFill>
                <a:schemeClr val="bg1"/>
              </a:solidFill>
            </a:endParaRPr>
          </a:p>
          <a:p>
            <a:r>
              <a:rPr sz="2800" b="1" dirty="0" smtClean="0">
                <a:solidFill>
                  <a:schemeClr val="bg1"/>
                </a:solidFill>
              </a:rPr>
              <a:t>Visio 包含内置和第三方模板和形状组成的可靠库，以及集成协作工具，这样团队就可以随时随地一起工作。联机存储和共享图表和流程，并且随时随地访问它们。将形状和图表连接到常用内部和外部源的数据可视化实时信息。</a:t>
            </a:r>
            <a:endParaRPr sz="2800" b="1" dirty="0" smtClean="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14680" y="582930"/>
            <a:ext cx="7054215" cy="1325880"/>
          </a:xfrm>
        </p:spPr>
        <p:txBody>
          <a:bodyPr>
            <a:normAutofit/>
          </a:bodyPr>
          <a:lstStyle/>
          <a:p>
            <a:r>
              <a:rPr lang="en-US" dirty="0" err="1" smtClean="0">
                <a:solidFill>
                  <a:schemeClr val="bg1"/>
                </a:solidFill>
              </a:rPr>
              <a:t>Visio</a:t>
            </a:r>
            <a:r>
              <a:rPr lang="zh-CN" altLang="en-US" dirty="0" err="1" smtClean="0">
                <a:solidFill>
                  <a:schemeClr val="bg1"/>
                </a:solidFill>
              </a:rPr>
              <a:t>功能</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2478250" y="2124317"/>
            <a:ext cx="7868659" cy="3107690"/>
          </a:xfrm>
          <a:prstGeom prst="rect">
            <a:avLst/>
          </a:prstGeom>
          <a:noFill/>
        </p:spPr>
        <p:txBody>
          <a:bodyPr wrap="square" rtlCol="0">
            <a:spAutoFit/>
          </a:bodyPr>
          <a:lstStyle/>
          <a:p>
            <a:r>
              <a:rPr lang="en-US" sz="2800" b="1" dirty="0" smtClean="0">
                <a:solidFill>
                  <a:schemeClr val="bg1"/>
                </a:solidFill>
              </a:rPr>
              <a:t>1.以可视化方式创建任何内容</a:t>
            </a:r>
            <a:endParaRPr lang="en-US" sz="2800" b="1" dirty="0" smtClean="0">
              <a:solidFill>
                <a:schemeClr val="bg1"/>
              </a:solidFill>
            </a:endParaRPr>
          </a:p>
          <a:p>
            <a:r>
              <a:rPr lang="en-US" sz="2800" b="1" dirty="0" smtClean="0">
                <a:solidFill>
                  <a:schemeClr val="bg1"/>
                </a:solidFill>
              </a:rPr>
              <a:t>2.</a:t>
            </a:r>
            <a:r>
              <a:rPr lang="zh-CN" altLang="en-US" sz="2800" b="1" dirty="0" smtClean="0">
                <a:solidFill>
                  <a:schemeClr val="bg1"/>
                </a:solidFill>
              </a:rPr>
              <a:t>入门简单</a:t>
            </a:r>
            <a:endParaRPr lang="zh-CN" altLang="en-US" sz="2800" b="1" dirty="0" smtClean="0">
              <a:solidFill>
                <a:schemeClr val="bg1"/>
              </a:solidFill>
            </a:endParaRPr>
          </a:p>
          <a:p>
            <a:r>
              <a:rPr lang="en-US" altLang="zh-CN" sz="2800" b="1" dirty="0" smtClean="0">
                <a:solidFill>
                  <a:schemeClr val="bg1"/>
                </a:solidFill>
              </a:rPr>
              <a:t>3.通过数据链接实现图表的实用性</a:t>
            </a:r>
            <a:endParaRPr lang="en-US" altLang="zh-CN" sz="2800" b="1" dirty="0" smtClean="0">
              <a:solidFill>
                <a:schemeClr val="bg1"/>
              </a:solidFill>
            </a:endParaRPr>
          </a:p>
          <a:p>
            <a:r>
              <a:rPr lang="en-US" altLang="zh-CN" sz="2800" b="1" dirty="0" smtClean="0">
                <a:solidFill>
                  <a:schemeClr val="bg1"/>
                </a:solidFill>
              </a:rPr>
              <a:t>4.在整个流程中进行协作</a:t>
            </a:r>
            <a:endParaRPr lang="en-US" altLang="zh-CN" sz="2800" b="1" dirty="0" smtClean="0">
              <a:solidFill>
                <a:schemeClr val="bg1"/>
              </a:solidFill>
            </a:endParaRPr>
          </a:p>
          <a:p>
            <a:r>
              <a:rPr lang="en-US" altLang="zh-CN" sz="2800" b="1" dirty="0" smtClean="0">
                <a:solidFill>
                  <a:schemeClr val="bg1"/>
                </a:solidFill>
              </a:rPr>
              <a:t>5.提供统一的版本</a:t>
            </a:r>
            <a:endParaRPr lang="en-US" altLang="zh-CN" sz="2800" b="1" dirty="0" smtClean="0">
              <a:solidFill>
                <a:schemeClr val="bg1"/>
              </a:solidFill>
            </a:endParaRPr>
          </a:p>
          <a:p>
            <a:r>
              <a:rPr lang="en-US" altLang="zh-CN" sz="2800" b="1" dirty="0" smtClean="0">
                <a:solidFill>
                  <a:schemeClr val="bg1"/>
                </a:solidFill>
              </a:rPr>
              <a:t>6.简化 IT 管理</a:t>
            </a:r>
            <a:endParaRPr lang="en-US" altLang="zh-CN" sz="2800" b="1" dirty="0" smtClean="0">
              <a:solidFill>
                <a:schemeClr val="bg1"/>
              </a:solidFill>
            </a:endParaRPr>
          </a:p>
          <a:p>
            <a:endParaRPr lang="en-US" altLang="zh-CN" sz="2800" b="1" dirty="0" smtClean="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2812035" y="2252128"/>
            <a:ext cx="1265831"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2</a:t>
            </a:r>
            <a:endParaRPr lang="en-US" altLang="zh-CN" sz="6000" dirty="0"/>
          </a:p>
        </p:txBody>
      </p:sp>
      <p:sp>
        <p:nvSpPr>
          <p:cNvPr id="14" name="标题 1"/>
          <p:cNvSpPr>
            <a:spLocks noGrp="1"/>
          </p:cNvSpPr>
          <p:nvPr>
            <p:ph type="title"/>
          </p:nvPr>
        </p:nvSpPr>
        <p:spPr>
          <a:xfrm>
            <a:off x="4503503" y="2107730"/>
            <a:ext cx="8843154" cy="1325563"/>
          </a:xfrm>
        </p:spPr>
        <p:txBody>
          <a:bodyPr>
            <a:normAutofit/>
          </a:bodyPr>
          <a:lstStyle/>
          <a:p>
            <a:r>
              <a:rPr lang="en-US" sz="6600" dirty="0">
                <a:solidFill>
                  <a:schemeClr val="bg1"/>
                </a:solidFill>
              </a:rPr>
              <a:t>UML</a:t>
            </a:r>
            <a:r>
              <a:rPr lang="zh-CN" altLang="en-US" sz="6600" dirty="0">
                <a:solidFill>
                  <a:schemeClr val="bg1"/>
                </a:solidFill>
              </a:rPr>
              <a:t>实际应用</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357"/>
            <a:ext cx="10515600" cy="1325563"/>
          </a:xfrm>
        </p:spPr>
        <p:txBody>
          <a:bodyPr/>
          <a:lstStyle/>
          <a:p>
            <a:r>
              <a:rPr lang="zh-CN" altLang="en-US" dirty="0" smtClean="0">
                <a:solidFill>
                  <a:schemeClr val="bg1"/>
                </a:solidFill>
              </a:rPr>
              <a:t>目录</a:t>
            </a:r>
            <a:endParaRPr lang="zh-CN" altLang="en-US" dirty="0">
              <a:solidFill>
                <a:schemeClr val="bg1"/>
              </a:solidFill>
            </a:endParaRPr>
          </a:p>
        </p:txBody>
      </p:sp>
      <p:cxnSp>
        <p:nvCxnSpPr>
          <p:cNvPr id="12" name="直接箭头连接符 11"/>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 name="内容占位符 2"/>
          <p:cNvSpPr txBox="1"/>
          <p:nvPr/>
        </p:nvSpPr>
        <p:spPr>
          <a:xfrm>
            <a:off x="4958715" y="1357630"/>
            <a:ext cx="4814570" cy="6946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类图</a:t>
            </a:r>
            <a:endParaRPr lang="en-US" altLang="zh-CN" sz="4400" dirty="0" smtClean="0">
              <a:solidFill>
                <a:schemeClr val="bg1"/>
              </a:solidFill>
            </a:endParaRPr>
          </a:p>
        </p:txBody>
      </p:sp>
      <p:sp>
        <p:nvSpPr>
          <p:cNvPr id="5" name="内容占位符 2"/>
          <p:cNvSpPr txBox="1"/>
          <p:nvPr/>
        </p:nvSpPr>
        <p:spPr>
          <a:xfrm>
            <a:off x="4958715" y="2478405"/>
            <a:ext cx="1998980" cy="650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用例图</a:t>
            </a:r>
            <a:r>
              <a:rPr lang="en-US" altLang="zh-CN" sz="4400" dirty="0" smtClean="0">
                <a:solidFill>
                  <a:schemeClr val="bg1"/>
                </a:solidFill>
              </a:rPr>
              <a:t>	</a:t>
            </a:r>
            <a:endParaRPr lang="en-US" altLang="zh-CN" sz="4400" dirty="0" smtClean="0">
              <a:solidFill>
                <a:schemeClr val="bg1"/>
              </a:solidFill>
            </a:endParaRPr>
          </a:p>
        </p:txBody>
      </p:sp>
      <p:sp>
        <p:nvSpPr>
          <p:cNvPr id="13" name="椭圆 12"/>
          <p:cNvSpPr/>
          <p:nvPr/>
        </p:nvSpPr>
        <p:spPr>
          <a:xfrm>
            <a:off x="4133977" y="1332143"/>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a</a:t>
            </a:r>
            <a:endParaRPr lang="zh-CN" altLang="en-US" sz="5400" dirty="0"/>
          </a:p>
        </p:txBody>
      </p:sp>
      <p:sp>
        <p:nvSpPr>
          <p:cNvPr id="14" name="椭圆 13"/>
          <p:cNvSpPr/>
          <p:nvPr/>
        </p:nvSpPr>
        <p:spPr>
          <a:xfrm>
            <a:off x="4133977" y="2478432"/>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b</a:t>
            </a:r>
            <a:endParaRPr lang="en-US" altLang="zh-CN" sz="5400" dirty="0" smtClean="0"/>
          </a:p>
        </p:txBody>
      </p:sp>
      <p:sp>
        <p:nvSpPr>
          <p:cNvPr id="3" name="内容占位符 2"/>
          <p:cNvSpPr txBox="1"/>
          <p:nvPr/>
        </p:nvSpPr>
        <p:spPr>
          <a:xfrm>
            <a:off x="4958715" y="3630930"/>
            <a:ext cx="1998980" cy="650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部署图</a:t>
            </a:r>
            <a:r>
              <a:rPr lang="en-US" altLang="zh-CN" sz="4400" dirty="0" smtClean="0">
                <a:solidFill>
                  <a:schemeClr val="bg1"/>
                </a:solidFill>
              </a:rPr>
              <a:t>	</a:t>
            </a:r>
            <a:endParaRPr lang="en-US" altLang="zh-CN" sz="4400" dirty="0" smtClean="0">
              <a:solidFill>
                <a:schemeClr val="bg1"/>
              </a:solidFill>
            </a:endParaRPr>
          </a:p>
        </p:txBody>
      </p:sp>
      <p:sp>
        <p:nvSpPr>
          <p:cNvPr id="6" name="椭圆 5"/>
          <p:cNvSpPr/>
          <p:nvPr/>
        </p:nvSpPr>
        <p:spPr>
          <a:xfrm>
            <a:off x="4133977" y="3536342"/>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c</a:t>
            </a:r>
            <a:endParaRPr lang="en-US" altLang="zh-CN" sz="5400" dirty="0" smtClean="0"/>
          </a:p>
        </p:txBody>
      </p:sp>
      <p:sp>
        <p:nvSpPr>
          <p:cNvPr id="7" name="内容占位符 2"/>
          <p:cNvSpPr txBox="1"/>
          <p:nvPr/>
        </p:nvSpPr>
        <p:spPr>
          <a:xfrm>
            <a:off x="4958715" y="4590415"/>
            <a:ext cx="2896870" cy="650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活动图</a:t>
            </a:r>
            <a:r>
              <a:rPr lang="en-US" altLang="zh-CN" sz="4400" dirty="0" smtClean="0">
                <a:solidFill>
                  <a:schemeClr val="bg1"/>
                </a:solidFill>
              </a:rPr>
              <a:t>	</a:t>
            </a:r>
            <a:endParaRPr lang="en-US" altLang="zh-CN" sz="4400" dirty="0" smtClean="0">
              <a:solidFill>
                <a:schemeClr val="bg1"/>
              </a:solidFill>
            </a:endParaRPr>
          </a:p>
        </p:txBody>
      </p:sp>
      <p:sp>
        <p:nvSpPr>
          <p:cNvPr id="8" name="椭圆 7"/>
          <p:cNvSpPr/>
          <p:nvPr/>
        </p:nvSpPr>
        <p:spPr>
          <a:xfrm>
            <a:off x="4133977" y="4590442"/>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d</a:t>
            </a:r>
            <a:endParaRPr lang="en-US" altLang="zh-CN" sz="5400" dirty="0" smtClean="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a.1</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en-US" altLang="zh-CN" dirty="0" err="1" smtClean="0">
                <a:solidFill>
                  <a:schemeClr val="bg1"/>
                </a:solidFill>
              </a:rPr>
              <a:t>Calss</a:t>
            </a:r>
            <a:r>
              <a:rPr lang="zh-CN" altLang="en-US" dirty="0" smtClean="0">
                <a:solidFill>
                  <a:schemeClr val="bg1"/>
                </a:solidFill>
              </a:rPr>
              <a:t>图</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468725" y="1765542"/>
            <a:ext cx="7868659" cy="5632311"/>
          </a:xfrm>
          <a:prstGeom prst="rect">
            <a:avLst/>
          </a:prstGeom>
          <a:noFill/>
        </p:spPr>
        <p:txBody>
          <a:bodyPr wrap="square" rtlCol="0">
            <a:spAutoFit/>
          </a:bodyPr>
          <a:lstStyle/>
          <a:p>
            <a:r>
              <a:rPr lang="en-US" altLang="zh-CN" sz="3000" b="1" dirty="0" smtClean="0">
                <a:solidFill>
                  <a:schemeClr val="bg1"/>
                </a:solidFill>
              </a:rPr>
              <a:t>1.</a:t>
            </a:r>
            <a:r>
              <a:rPr lang="zh-CN" altLang="en-US" sz="3000" b="1" dirty="0" smtClean="0">
                <a:solidFill>
                  <a:schemeClr val="bg1"/>
                </a:solidFill>
              </a:rPr>
              <a:t>类图以反映类的结构</a:t>
            </a:r>
            <a:r>
              <a:rPr lang="en-US" altLang="zh-CN" sz="3000" b="1" dirty="0" smtClean="0">
                <a:solidFill>
                  <a:schemeClr val="bg1"/>
                </a:solidFill>
              </a:rPr>
              <a:t>(</a:t>
            </a:r>
            <a:r>
              <a:rPr lang="zh-CN" altLang="en-US" sz="3000" b="1" dirty="0" smtClean="0">
                <a:solidFill>
                  <a:schemeClr val="bg1"/>
                </a:solidFill>
              </a:rPr>
              <a:t>属性、操作</a:t>
            </a:r>
            <a:r>
              <a:rPr lang="en-US" altLang="zh-CN" sz="3000" b="1" dirty="0" smtClean="0">
                <a:solidFill>
                  <a:schemeClr val="bg1"/>
                </a:solidFill>
              </a:rPr>
              <a:t>)</a:t>
            </a:r>
            <a:r>
              <a:rPr lang="zh-CN" altLang="en-US" sz="3000" b="1" dirty="0" smtClean="0">
                <a:solidFill>
                  <a:schemeClr val="bg1"/>
                </a:solidFill>
              </a:rPr>
              <a:t>以及类之间的关系为主要目的，描述了软件系统的结构，是一种静态建模方法</a:t>
            </a:r>
            <a:endParaRPr lang="en-US" altLang="zh-CN" sz="3000" b="1" dirty="0" smtClean="0">
              <a:solidFill>
                <a:schemeClr val="bg1"/>
              </a:solidFill>
            </a:endParaRPr>
          </a:p>
          <a:p>
            <a:r>
              <a:rPr lang="en-US" altLang="zh-CN" sz="3000" b="1" dirty="0" smtClean="0">
                <a:solidFill>
                  <a:schemeClr val="bg1"/>
                </a:solidFill>
              </a:rPr>
              <a:t>2.</a:t>
            </a:r>
            <a:r>
              <a:rPr lang="zh-CN" altLang="en-US" sz="3000" b="1" dirty="0" smtClean="0">
                <a:solidFill>
                  <a:schemeClr val="bg1"/>
                </a:solidFill>
              </a:rPr>
              <a:t>类图中的“类”与面向对象语言中的“类”的概念是对应的，是对现实世界中的事物的抽象</a:t>
            </a:r>
            <a:endParaRPr lang="en-US" altLang="zh-CN" sz="3000" b="1" dirty="0" smtClean="0">
              <a:solidFill>
                <a:schemeClr val="bg1"/>
              </a:solidFill>
            </a:endParaRPr>
          </a:p>
          <a:p>
            <a:r>
              <a:rPr lang="en-US" altLang="zh-CN" sz="3000" b="1" dirty="0" smtClean="0">
                <a:solidFill>
                  <a:schemeClr val="bg1"/>
                </a:solidFill>
              </a:rPr>
              <a:t>3.</a:t>
            </a:r>
            <a:r>
              <a:rPr lang="zh-CN" altLang="en-US" sz="3000" b="1" dirty="0" smtClean="0">
                <a:solidFill>
                  <a:schemeClr val="bg1"/>
                </a:solidFill>
              </a:rPr>
              <a:t>类图中的事物包括：类、接口、抽象类、模板类</a:t>
            </a:r>
            <a:endParaRPr lang="en-US" altLang="zh-CN" sz="3000" b="1" dirty="0" smtClean="0">
              <a:solidFill>
                <a:schemeClr val="bg1"/>
              </a:solidFill>
            </a:endParaRPr>
          </a:p>
          <a:p>
            <a:r>
              <a:rPr lang="en-US" altLang="zh-CN" sz="3000" b="1" dirty="0" smtClean="0">
                <a:solidFill>
                  <a:schemeClr val="bg1"/>
                </a:solidFill>
              </a:rPr>
              <a:t>4.</a:t>
            </a:r>
            <a:r>
              <a:rPr lang="zh-CN" altLang="en-US" sz="3000" b="1" dirty="0" smtClean="0">
                <a:solidFill>
                  <a:schemeClr val="bg1"/>
                </a:solidFill>
              </a:rPr>
              <a:t>类的关系包括：关联关系（又可分为聚合关系、组合关系）、泛化关系、实现关系、依赖关系。</a:t>
            </a:r>
            <a:endParaRPr lang="zh-CN" altLang="en-US" sz="3000" b="1" dirty="0" smtClean="0">
              <a:solidFill>
                <a:schemeClr val="bg1"/>
              </a:solidFill>
            </a:endParaRPr>
          </a:p>
          <a:p>
            <a:br>
              <a:rPr lang="zh-CN" altLang="en-US" sz="3000" b="1" dirty="0">
                <a:solidFill>
                  <a:schemeClr val="bg1"/>
                </a:solidFill>
              </a:rPr>
            </a:br>
            <a:endParaRPr lang="zh-CN" altLang="en-US" sz="3000" b="1"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19567"/>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a.2</a:t>
            </a:r>
            <a:endParaRPr lang="zh-CN" altLang="en-US" sz="2800" dirty="0"/>
          </a:p>
        </p:txBody>
      </p:sp>
      <p:sp>
        <p:nvSpPr>
          <p:cNvPr id="14" name="标题 1"/>
          <p:cNvSpPr>
            <a:spLocks noGrp="1"/>
          </p:cNvSpPr>
          <p:nvPr>
            <p:ph type="title"/>
          </p:nvPr>
        </p:nvSpPr>
        <p:spPr>
          <a:xfrm>
            <a:off x="2193233" y="497129"/>
            <a:ext cx="5921037" cy="1325563"/>
          </a:xfrm>
        </p:spPr>
        <p:txBody>
          <a:bodyPr>
            <a:normAutofit/>
          </a:bodyPr>
          <a:lstStyle/>
          <a:p>
            <a:r>
              <a:rPr lang="en-US" altLang="zh-CN" dirty="0" err="1" smtClean="0">
                <a:solidFill>
                  <a:schemeClr val="bg1"/>
                </a:solidFill>
              </a:rPr>
              <a:t>Calss</a:t>
            </a:r>
            <a:r>
              <a:rPr lang="zh-CN" altLang="en-US" dirty="0" smtClean="0">
                <a:solidFill>
                  <a:schemeClr val="bg1"/>
                </a:solidFill>
              </a:rPr>
              <a:t>图举例</a:t>
            </a:r>
            <a:r>
              <a:rPr lang="en-US" altLang="zh-CN" dirty="0" smtClean="0">
                <a:solidFill>
                  <a:schemeClr val="bg1"/>
                </a:solidFill>
              </a:rPr>
              <a:t>[1&amp;&amp;</a:t>
            </a:r>
            <a:r>
              <a:rPr lang="en-US" altLang="zh-CN" dirty="0" smtClean="0">
                <a:solidFill>
                  <a:schemeClr val="bg1"/>
                </a:solidFill>
              </a:rPr>
              <a:t>3]</a:t>
            </a:r>
            <a:endParaRPr lang="zh-CN" altLang="en-US" dirty="0">
              <a:solidFill>
                <a:schemeClr val="bg1"/>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32235" y="1502910"/>
            <a:ext cx="7018628" cy="5197290"/>
          </a:xfrm>
          <a:prstGeom prst="rect">
            <a:avLst/>
          </a:prstGeom>
        </p:spPr>
      </p:pic>
      <p:sp>
        <p:nvSpPr>
          <p:cNvPr id="2" name="文本框 1"/>
          <p:cNvSpPr txBox="1"/>
          <p:nvPr/>
        </p:nvSpPr>
        <p:spPr>
          <a:xfrm>
            <a:off x="835660" y="1601470"/>
            <a:ext cx="4296410" cy="4831080"/>
          </a:xfrm>
          <a:prstGeom prst="rect">
            <a:avLst/>
          </a:prstGeom>
          <a:noFill/>
        </p:spPr>
        <p:txBody>
          <a:bodyPr wrap="square" rtlCol="0">
            <a:spAutoFit/>
          </a:bodyPr>
          <a:p>
            <a:r>
              <a:rPr lang="zh-CN" altLang="en-US" sz="2800" b="1" dirty="0">
                <a:solidFill>
                  <a:schemeClr val="bg1"/>
                </a:solidFill>
                <a:sym typeface="+mn-ea"/>
              </a:rPr>
              <a:t>在本项目中，注册用户包括管理员，教师，学生。</a:t>
            </a:r>
            <a:endParaRPr lang="en-US" altLang="zh-CN" sz="2800" b="1" dirty="0">
              <a:solidFill>
                <a:schemeClr val="bg1"/>
              </a:solidFill>
            </a:endParaRPr>
          </a:p>
          <a:p>
            <a:r>
              <a:rPr lang="zh-CN" altLang="en-US" sz="2800" b="1" dirty="0">
                <a:solidFill>
                  <a:schemeClr val="bg1"/>
                </a:solidFill>
                <a:sym typeface="+mn-ea"/>
              </a:rPr>
              <a:t>其中管理员，教师，学生与注册用户属于泛化关系，即管理员，教师，学生继承了注册用户中的全部内容，同时又补充了自己增加的内容。</a:t>
            </a:r>
            <a:endParaRPr lang="en-US" altLang="zh-CN" sz="2800" b="1" dirty="0">
              <a:solidFill>
                <a:schemeClr val="bg1"/>
              </a:solidFill>
            </a:endParaRPr>
          </a:p>
          <a:p>
            <a:r>
              <a:rPr lang="zh-CN" altLang="en-US" sz="2800" b="1" dirty="0">
                <a:solidFill>
                  <a:schemeClr val="bg1"/>
                </a:solidFill>
                <a:sym typeface="+mn-ea"/>
              </a:rPr>
              <a:t>泛化关系用一条从子类指向父类的空心三角箭头表示</a:t>
            </a:r>
            <a:endParaRPr lang="zh-CN" altLang="en-US" sz="2800" b="1" dirty="0">
              <a:solidFill>
                <a:schemeClr val="bg1"/>
              </a:solidFill>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1777</Words>
  <Application>WPS 演示</Application>
  <PresentationFormat>宽屏</PresentationFormat>
  <Paragraphs>231</Paragraphs>
  <Slides>26</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等线 Light</vt:lpstr>
      <vt:lpstr>等线</vt:lpstr>
      <vt:lpstr>微软雅黑</vt:lpstr>
      <vt:lpstr>Arial Unicode MS</vt:lpstr>
      <vt:lpstr>楷体_GB2312</vt:lpstr>
      <vt:lpstr>新宋体</vt:lpstr>
      <vt:lpstr>1_Office 主题​​</vt:lpstr>
      <vt:lpstr>UML基础IIII 综合应用和问题解答</vt:lpstr>
      <vt:lpstr>目录</vt:lpstr>
      <vt:lpstr>UML使用情况及工具使用</vt:lpstr>
      <vt:lpstr>Calss图[1]</vt:lpstr>
      <vt:lpstr>Visio[1]</vt:lpstr>
      <vt:lpstr>Visual介绍</vt:lpstr>
      <vt:lpstr>目录</vt:lpstr>
      <vt:lpstr>Calss图[3]</vt:lpstr>
      <vt:lpstr>Calss图[3]</vt:lpstr>
      <vt:lpstr>Use case图[1]</vt:lpstr>
      <vt:lpstr>Use case图举例[1]</vt:lpstr>
      <vt:lpstr>参与者与用例解释[1]</vt:lpstr>
      <vt:lpstr>参与者与用例关系[1]</vt:lpstr>
      <vt:lpstr>参与者与用例关系[1]</vt:lpstr>
      <vt:lpstr>Deployment图[2]</vt:lpstr>
      <vt:lpstr>部署图和构件图关系[2]</vt:lpstr>
      <vt:lpstr>Deployment图[2]</vt:lpstr>
      <vt:lpstr>课堂提问</vt:lpstr>
      <vt:lpstr>类之间的四种关系。</vt:lpstr>
      <vt:lpstr>展示对象之间在场景或用例的事件流中发生的交互的是哪种图？并简单说明它的作用。</vt:lpstr>
      <vt:lpstr>说出部署图的两种表现形式，并说出它们的区别。</vt:lpstr>
      <vt:lpstr>参考文献</vt:lpstr>
      <vt:lpstr>参考文献</vt:lpstr>
      <vt:lpstr>小组绩效</vt:lpstr>
      <vt:lpstr>小组绩效</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UML基础IIII 综合应用和问题解答</dc:title>
  <dc:creator>ssyhh</dc:creator>
  <cp:lastModifiedBy>Last_First_Hug~(@^_^@)~</cp:lastModifiedBy>
  <cp:revision>22</cp:revision>
  <dcterms:created xsi:type="dcterms:W3CDTF">2018-12-21T14:31:00Z</dcterms:created>
  <dcterms:modified xsi:type="dcterms:W3CDTF">2018-12-28T04:56:25Z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