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5" r:id="rId5"/>
    <p:sldId id="268" r:id="rId6"/>
    <p:sldId id="267" r:id="rId7"/>
    <p:sldId id="269" r:id="rId8"/>
    <p:sldId id="260" r:id="rId9"/>
    <p:sldId id="270" r:id="rId10"/>
    <p:sldId id="271" r:id="rId11"/>
    <p:sldId id="272" r:id="rId12"/>
    <p:sldId id="273" r:id="rId13"/>
    <p:sldId id="274" r:id="rId14"/>
    <p:sldId id="261" r:id="rId15"/>
    <p:sldId id="275" r:id="rId16"/>
    <p:sldId id="276" r:id="rId17"/>
    <p:sldId id="277" r:id="rId18"/>
    <p:sldId id="278" r:id="rId19"/>
    <p:sldId id="279" r:id="rId20"/>
    <p:sldId id="280" r:id="rId21"/>
    <p:sldId id="281" r:id="rId22"/>
    <p:sldId id="262" r:id="rId23"/>
    <p:sldId id="282" r:id="rId24"/>
    <p:sldId id="283" r:id="rId25"/>
    <p:sldId id="284" r:id="rId26"/>
    <p:sldId id="263" r:id="rId27"/>
    <p:sldId id="285" r:id="rId28"/>
    <p:sldId id="264" r:id="rId29"/>
    <p:sldId id="286" r:id="rId30"/>
    <p:sldId id="287"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6" d="100"/>
          <a:sy n="96" d="100"/>
        </p:scale>
        <p:origin x="108" y="534"/>
      </p:cViewPr>
      <p:guideLst>
        <p:guide pos="3840"/>
        <p:guide pos="381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89861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187932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1175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152424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004289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417513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2029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569557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69360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38876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BE9ABCF-72F9-49DC-8047-86E069BC4D5D}" type="datetimeFigureOut">
              <a:rPr lang="zh-CN" altLang="en-US" smtClean="0"/>
              <a:t>2018/12/9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602269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9ABCF-72F9-49DC-8047-86E069BC4D5D}" type="datetimeFigureOut">
              <a:rPr lang="zh-CN" altLang="en-US" smtClean="0"/>
              <a:t>2018/12/9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FB0D30-44BA-4365-8558-FE61274D47D4}" type="slidenum">
              <a:rPr lang="zh-CN" altLang="en-US" smtClean="0"/>
              <a:t>‹#›</a:t>
            </a:fld>
            <a:endParaRPr lang="zh-CN" altLang="en-US"/>
          </a:p>
        </p:txBody>
      </p:sp>
    </p:spTree>
    <p:extLst>
      <p:ext uri="{BB962C8B-B14F-4D97-AF65-F5344CB8AC3E}">
        <p14:creationId xmlns:p14="http://schemas.microsoft.com/office/powerpoint/2010/main" val="2936590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08727" y="1344252"/>
            <a:ext cx="8913091" cy="2387600"/>
          </a:xfrm>
        </p:spPr>
        <p:txBody>
          <a:bodyPr>
            <a:normAutofit/>
          </a:bodyPr>
          <a:lstStyle/>
          <a:p>
            <a:pPr>
              <a:lnSpc>
                <a:spcPct val="100000"/>
              </a:lnSpc>
            </a:pPr>
            <a:r>
              <a:rPr lang="en-US" altLang="zh-CN" dirty="0" smtClean="0">
                <a:solidFill>
                  <a:srgbClr val="FFFFFF"/>
                </a:solidFill>
              </a:rPr>
              <a:t>UML</a:t>
            </a:r>
            <a:r>
              <a:rPr lang="zh-CN" altLang="en-US" dirty="0" smtClean="0">
                <a:solidFill>
                  <a:srgbClr val="FFFFFF"/>
                </a:solidFill>
              </a:rPr>
              <a:t>基础</a:t>
            </a:r>
            <a:r>
              <a:rPr lang="en-US" altLang="zh-CN" dirty="0">
                <a:solidFill>
                  <a:srgbClr val="FFFFFF"/>
                </a:solidFill>
              </a:rPr>
              <a:t>III</a:t>
            </a:r>
            <a:endParaRPr lang="zh-CN" altLang="en-US" dirty="0">
              <a:solidFill>
                <a:srgbClr val="FFFFFF"/>
              </a:solidFill>
            </a:endParaRPr>
          </a:p>
        </p:txBody>
      </p:sp>
      <p:sp>
        <p:nvSpPr>
          <p:cNvPr id="3" name="副标题 2"/>
          <p:cNvSpPr>
            <a:spLocks noGrp="1"/>
          </p:cNvSpPr>
          <p:nvPr>
            <p:ph type="subTitle" idx="1"/>
          </p:nvPr>
        </p:nvSpPr>
        <p:spPr>
          <a:xfrm>
            <a:off x="1708727" y="5054312"/>
            <a:ext cx="9144000" cy="413615"/>
          </a:xfrm>
        </p:spPr>
        <p:txBody>
          <a:bodyPr>
            <a:normAutofit fontScale="92500" lnSpcReduction="10000"/>
          </a:bodyPr>
          <a:lstStyle/>
          <a:p>
            <a:pPr>
              <a:lnSpc>
                <a:spcPct val="100000"/>
              </a:lnSpc>
              <a:spcBef>
                <a:spcPct val="0"/>
              </a:spcBef>
            </a:pPr>
            <a:r>
              <a:rPr lang="en-US" altLang="zh-CN" b="1" dirty="0">
                <a:solidFill>
                  <a:srgbClr val="FFFFFF"/>
                </a:solidFill>
              </a:rPr>
              <a:t>G08</a:t>
            </a:r>
            <a:r>
              <a:rPr lang="zh-CN" altLang="en-US" b="1" dirty="0">
                <a:solidFill>
                  <a:srgbClr val="FFFFFF"/>
                </a:solidFill>
              </a:rPr>
              <a:t>小组</a:t>
            </a:r>
            <a:r>
              <a:rPr lang="en-US" altLang="zh-CN" b="1" dirty="0">
                <a:solidFill>
                  <a:srgbClr val="FFFFFF"/>
                </a:solidFill>
              </a:rPr>
              <a:t>—</a:t>
            </a:r>
            <a:r>
              <a:rPr lang="zh-CN" altLang="en-US" b="1" dirty="0">
                <a:solidFill>
                  <a:srgbClr val="FFFFFF"/>
                </a:solidFill>
              </a:rPr>
              <a:t>刘向辉、陈祥斌</a:t>
            </a:r>
            <a:r>
              <a:rPr lang="zh-CN" altLang="en-US" b="1" dirty="0" smtClean="0">
                <a:solidFill>
                  <a:srgbClr val="FFFFFF"/>
                </a:solidFill>
              </a:rPr>
              <a:t>、左文正、涂弘森</a:t>
            </a:r>
            <a:r>
              <a:rPr lang="zh-CN" altLang="en-US" b="1" dirty="0">
                <a:solidFill>
                  <a:srgbClr val="FFFFFF"/>
                </a:solidFill>
              </a:rPr>
              <a:t>、王安栋</a:t>
            </a:r>
            <a:endParaRPr lang="zh-CN" altLang="en-US" b="1" dirty="0">
              <a:solidFill>
                <a:srgbClr val="FFFFFF"/>
              </a:solidFill>
            </a:endParaRPr>
          </a:p>
        </p:txBody>
      </p:sp>
      <p:pic>
        <p:nvPicPr>
          <p:cNvPr id="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29262" y="1581655"/>
            <a:ext cx="1133475"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85400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构件图组成</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97066"/>
            <a:ext cx="7868659" cy="2554545"/>
          </a:xfrm>
          <a:prstGeom prst="rect">
            <a:avLst/>
          </a:prstGeom>
          <a:noFill/>
        </p:spPr>
        <p:txBody>
          <a:bodyPr wrap="square" rtlCol="0">
            <a:spAutoFit/>
          </a:bodyPr>
          <a:lstStyle/>
          <a:p>
            <a:r>
              <a:rPr lang="zh-CN" altLang="en-US" sz="3200" b="1" dirty="0" smtClean="0">
                <a:solidFill>
                  <a:schemeClr val="bg1"/>
                </a:solidFill>
              </a:rPr>
              <a:t>1、构件</a:t>
            </a:r>
          </a:p>
          <a:p>
            <a:r>
              <a:rPr lang="zh-CN" altLang="en-US" sz="3200" b="1" dirty="0" smtClean="0">
                <a:solidFill>
                  <a:schemeClr val="bg1"/>
                </a:solidFill>
              </a:rPr>
              <a:t>2、关系：依赖，实现</a:t>
            </a:r>
          </a:p>
          <a:p>
            <a:r>
              <a:rPr lang="zh-CN" altLang="en-US" sz="3200" b="1" dirty="0" smtClean="0">
                <a:solidFill>
                  <a:schemeClr val="bg1"/>
                </a:solidFill>
              </a:rPr>
              <a:t>依赖：构件之间</a:t>
            </a:r>
          </a:p>
          <a:p>
            <a:r>
              <a:rPr lang="zh-CN" altLang="en-US" sz="3200" b="1" dirty="0" smtClean="0">
                <a:solidFill>
                  <a:schemeClr val="bg1"/>
                </a:solidFill>
              </a:rPr>
              <a:t>实现：构件和接口</a:t>
            </a:r>
          </a:p>
          <a:p>
            <a:r>
              <a:rPr lang="zh-CN" altLang="en-US" sz="3200" b="1" dirty="0" smtClean="0">
                <a:solidFill>
                  <a:schemeClr val="bg1"/>
                </a:solidFill>
              </a:rPr>
              <a:t>3、接口</a:t>
            </a:r>
            <a:endParaRPr lang="zh-CN" altLang="en-US" sz="3200" b="1" dirty="0">
              <a:solidFill>
                <a:schemeClr val="bg1"/>
              </a:solidFill>
            </a:endParaRPr>
          </a:p>
        </p:txBody>
      </p:sp>
    </p:spTree>
    <p:extLst>
      <p:ext uri="{BB962C8B-B14F-4D97-AF65-F5344CB8AC3E}">
        <p14:creationId xmlns:p14="http://schemas.microsoft.com/office/powerpoint/2010/main" val="4673181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2.3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构件图作用</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207005"/>
            <a:ext cx="9157254" cy="2062103"/>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、对源代码进行建模。</a:t>
            </a:r>
          </a:p>
          <a:p>
            <a:r>
              <a:rPr lang="zh-CN" altLang="en-US" sz="3200" b="1" dirty="0" smtClean="0">
                <a:solidFill>
                  <a:schemeClr val="bg1"/>
                </a:solidFill>
                <a:latin typeface="+mn-ea"/>
                <a:ea typeface="+mn-ea"/>
              </a:rPr>
              <a:t>将系统分为几个模块或者是子系统，进行处理。</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、对可执行文件之间相互关系进行建模。</a:t>
            </a:r>
          </a:p>
          <a:p>
            <a:r>
              <a:rPr lang="zh-CN" altLang="en-US" sz="3200" b="1" dirty="0" smtClean="0">
                <a:solidFill>
                  <a:schemeClr val="bg1"/>
                </a:solidFill>
                <a:latin typeface="+mn-ea"/>
                <a:ea typeface="+mn-ea"/>
              </a:rPr>
              <a:t>清晰的描述可执行文件之间的依赖关系。</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3896777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2.4</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构件图作法</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3" y="2167248"/>
            <a:ext cx="9157254" cy="3539430"/>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、确定划分的子系统的对外接口。</a:t>
            </a:r>
          </a:p>
          <a:p>
            <a:r>
              <a:rPr lang="zh-CN" altLang="en-US" sz="3200" b="1" dirty="0" smtClean="0">
                <a:solidFill>
                  <a:schemeClr val="bg1"/>
                </a:solidFill>
                <a:latin typeface="+mn-ea"/>
                <a:ea typeface="+mn-ea"/>
              </a:rPr>
              <a:t>程序子系统和系统外实际要进行联系的边界处理。</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、确定子构件和接口。</a:t>
            </a:r>
          </a:p>
          <a:p>
            <a:r>
              <a:rPr lang="zh-CN" altLang="en-US" sz="3200" b="1" dirty="0" smtClean="0">
                <a:solidFill>
                  <a:schemeClr val="bg1"/>
                </a:solidFill>
                <a:latin typeface="+mn-ea"/>
                <a:ea typeface="+mn-ea"/>
              </a:rPr>
              <a:t>在子系统中把功能不同的模块划分成构件，同时确定构件跟构件之间的接口。</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、确定构件之间的关系。</a:t>
            </a:r>
          </a:p>
          <a:p>
            <a:r>
              <a:rPr lang="zh-CN" altLang="en-US" sz="3200" b="1" dirty="0" smtClean="0">
                <a:solidFill>
                  <a:schemeClr val="bg1"/>
                </a:solidFill>
                <a:latin typeface="+mn-ea"/>
                <a:ea typeface="+mn-ea"/>
              </a:rPr>
              <a:t>分析构件之间存在的逻辑设计关系，画出依赖图。</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209055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schemeClr val="bg1"/>
                </a:solidFill>
                <a:effectLst/>
                <a:uLnTx/>
                <a:uFillTx/>
              </a:rPr>
              <a:t>2.5</a:t>
            </a:r>
            <a:endParaRPr kumimoji="0" lang="zh-CN" altLang="en-US" sz="2800" b="0" i="0" u="none" strike="noStrike" kern="0" cap="none" spc="0" normalizeH="0" baseline="0" noProof="0" dirty="0" smtClean="0">
              <a:ln>
                <a:noFill/>
              </a:ln>
              <a:solidFill>
                <a:schemeClr val="bg1"/>
              </a:solidFill>
              <a:effectLst/>
              <a:uLnTx/>
              <a:uFillTx/>
            </a:endParaRPr>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2915644" y="1580839"/>
            <a:ext cx="8285756" cy="5142040"/>
          </a:xfrm>
          <a:prstGeom prst="rect">
            <a:avLst/>
          </a:prstGeom>
        </p:spPr>
      </p:pic>
    </p:spTree>
    <p:extLst>
      <p:ext uri="{BB962C8B-B14F-4D97-AF65-F5344CB8AC3E}">
        <p14:creationId xmlns:p14="http://schemas.microsoft.com/office/powerpoint/2010/main" val="28988086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3</a:t>
            </a:r>
            <a:endParaRPr lang="zh-CN" altLang="en-US" sz="6000" dirty="0"/>
          </a:p>
        </p:txBody>
      </p:sp>
      <p:sp>
        <p:nvSpPr>
          <p:cNvPr id="14" name="标题 1"/>
          <p:cNvSpPr>
            <a:spLocks noGrp="1"/>
          </p:cNvSpPr>
          <p:nvPr>
            <p:ph type="title"/>
          </p:nvPr>
        </p:nvSpPr>
        <p:spPr>
          <a:xfrm>
            <a:off x="4704521" y="1786420"/>
            <a:ext cx="3743740" cy="1325563"/>
          </a:xfrm>
        </p:spPr>
        <p:txBody>
          <a:bodyPr>
            <a:normAutofit/>
          </a:bodyPr>
          <a:lstStyle/>
          <a:p>
            <a:r>
              <a:rPr lang="zh-CN" altLang="en-US" sz="6600" dirty="0" smtClean="0">
                <a:solidFill>
                  <a:schemeClr val="bg1"/>
                </a:solidFill>
              </a:rPr>
              <a:t>  包图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5" name="标题 1"/>
          <p:cNvSpPr txBox="1">
            <a:spLocks/>
          </p:cNvSpPr>
          <p:nvPr/>
        </p:nvSpPr>
        <p:spPr>
          <a:xfrm>
            <a:off x="5322129" y="2728415"/>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Package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24149076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包图定义</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554545"/>
          </a:xfrm>
          <a:prstGeom prst="rect">
            <a:avLst/>
          </a:prstGeom>
          <a:noFill/>
        </p:spPr>
        <p:txBody>
          <a:bodyPr wrap="square" rtlCol="0">
            <a:spAutoFit/>
          </a:bodyPr>
          <a:lstStyle/>
          <a:p>
            <a:r>
              <a:rPr lang="zh-CN" altLang="en-US" sz="3200" dirty="0">
                <a:solidFill>
                  <a:schemeClr val="bg1"/>
                </a:solidFill>
              </a:rPr>
              <a:t>包图是在 </a:t>
            </a:r>
            <a:r>
              <a:rPr lang="en-US" altLang="zh-CN" sz="3200" dirty="0">
                <a:solidFill>
                  <a:schemeClr val="bg1"/>
                </a:solidFill>
              </a:rPr>
              <a:t>UML </a:t>
            </a:r>
            <a:r>
              <a:rPr lang="zh-CN" altLang="en-US" sz="3200" dirty="0">
                <a:solidFill>
                  <a:schemeClr val="bg1"/>
                </a:solidFill>
              </a:rPr>
              <a:t>中用类似于文件夹的符号表示的模型元素的组合。系统中的每个元素都只能为一个包所有，一个包可嵌套在另一个包中。使用包图可以将相关元素归入一个系统。一个包中可包含附属包、图表或单个元素。</a:t>
            </a:r>
            <a:endParaRPr lang="en-US" altLang="zh-CN" sz="3200" b="1" dirty="0">
              <a:solidFill>
                <a:schemeClr val="bg1"/>
              </a:solidFill>
            </a:endParaRPr>
          </a:p>
        </p:txBody>
      </p:sp>
    </p:spTree>
    <p:extLst>
      <p:ext uri="{BB962C8B-B14F-4D97-AF65-F5344CB8AC3E}">
        <p14:creationId xmlns:p14="http://schemas.microsoft.com/office/powerpoint/2010/main" val="30335844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3.2</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包图作用</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193233" y="2216944"/>
            <a:ext cx="9157254" cy="2554545"/>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、对语义上相关的元素进行分组</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、定义模型中的“语义边界”</a:t>
            </a:r>
          </a:p>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、提供配置管理单元</a:t>
            </a:r>
          </a:p>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、在设计时，提供并行工作的单元</a:t>
            </a:r>
          </a:p>
          <a:p>
            <a:r>
              <a:rPr lang="en-US" altLang="zh-CN" sz="3200" b="1" dirty="0" smtClean="0">
                <a:solidFill>
                  <a:schemeClr val="bg1"/>
                </a:solidFill>
                <a:latin typeface="+mn-ea"/>
                <a:ea typeface="+mn-ea"/>
              </a:rPr>
              <a:t>5</a:t>
            </a:r>
            <a:r>
              <a:rPr lang="zh-CN" altLang="en-US" sz="3200" b="1" dirty="0" smtClean="0">
                <a:solidFill>
                  <a:schemeClr val="bg1"/>
                </a:solidFill>
                <a:latin typeface="+mn-ea"/>
                <a:ea typeface="+mn-ea"/>
              </a:rPr>
              <a:t>、提供封装的命名空间，其中所有名称必须唯一</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12232031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包图表示</a:t>
            </a:r>
            <a:endParaRPr lang="zh-CN" altLang="en-US" dirty="0">
              <a:solidFill>
                <a:schemeClr val="bg1"/>
              </a:solidFill>
            </a:endParaRPr>
          </a:p>
        </p:txBody>
      </p:sp>
      <p:sp>
        <p:nvSpPr>
          <p:cNvPr id="5" name="文本框 4"/>
          <p:cNvSpPr txBox="1"/>
          <p:nvPr/>
        </p:nvSpPr>
        <p:spPr>
          <a:xfrm>
            <a:off x="2193233" y="2356092"/>
            <a:ext cx="5161724" cy="1569660"/>
          </a:xfrm>
          <a:prstGeom prst="rect">
            <a:avLst/>
          </a:prstGeom>
          <a:noFill/>
        </p:spPr>
        <p:txBody>
          <a:bodyPr wrap="square" rtlCol="0">
            <a:spAutoFit/>
          </a:bodyPr>
          <a:lstStyle/>
          <a:p>
            <a:r>
              <a:rPr lang="zh-CN" altLang="en-US" sz="3200" b="1" dirty="0" smtClean="0">
                <a:solidFill>
                  <a:schemeClr val="bg1"/>
                </a:solidFill>
                <a:latin typeface="+mn-ea"/>
                <a:ea typeface="+mn-ea"/>
              </a:rPr>
              <a:t>用带标签的文件夹符号来表示，可以只表明包名，也可以标明包中的内容</a:t>
            </a:r>
            <a:endParaRPr lang="zh-CN" altLang="en-US" sz="3200" b="1" dirty="0">
              <a:solidFill>
                <a:schemeClr val="bg1"/>
              </a:solidFill>
              <a:latin typeface="+mn-ea"/>
              <a:ea typeface="+mn-ea"/>
            </a:endParaRPr>
          </a:p>
        </p:txBody>
      </p:sp>
      <p:pic>
        <p:nvPicPr>
          <p:cNvPr id="6" name="图片 5"/>
          <p:cNvPicPr>
            <a:picLocks noChangeAspect="1"/>
          </p:cNvPicPr>
          <p:nvPr/>
        </p:nvPicPr>
        <p:blipFill>
          <a:blip r:embed="rId2"/>
          <a:stretch>
            <a:fillRect/>
          </a:stretch>
        </p:blipFill>
        <p:spPr>
          <a:xfrm>
            <a:off x="9085939" y="2588472"/>
            <a:ext cx="1514475" cy="1104900"/>
          </a:xfrm>
          <a:prstGeom prst="rect">
            <a:avLst/>
          </a:prstGeom>
        </p:spPr>
      </p:pic>
    </p:spTree>
    <p:extLst>
      <p:ext uri="{BB962C8B-B14F-4D97-AF65-F5344CB8AC3E}">
        <p14:creationId xmlns:p14="http://schemas.microsoft.com/office/powerpoint/2010/main" val="9560637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282685" y="1570901"/>
            <a:ext cx="9157254" cy="5016758"/>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a:t>
            </a:r>
            <a:r>
              <a:rPr lang="zh-CN" altLang="en-US" sz="3200" b="1" dirty="0" smtClean="0">
                <a:solidFill>
                  <a:schemeClr val="bg1"/>
                </a:solidFill>
                <a:latin typeface="+mn-ea"/>
              </a:rPr>
              <a:t>“</a:t>
            </a:r>
            <a:r>
              <a:rPr lang="en-US" altLang="zh-CN" sz="3200" b="1" dirty="0" smtClean="0">
                <a:solidFill>
                  <a:schemeClr val="bg1"/>
                </a:solidFill>
                <a:latin typeface="+mn-ea"/>
              </a:rPr>
              <a:t>use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是一种默认的依赖关系，如果在依赖关系中没有指名类型，就默认为</a:t>
            </a:r>
            <a:r>
              <a:rPr lang="zh-CN" altLang="en-US" sz="3200" b="1" dirty="0" smtClean="0">
                <a:solidFill>
                  <a:schemeClr val="bg1"/>
                </a:solidFill>
                <a:latin typeface="+mn-ea"/>
              </a:rPr>
              <a:t>“</a:t>
            </a:r>
            <a:r>
              <a:rPr lang="en-US" altLang="zh-CN" sz="3200" b="1" dirty="0" smtClean="0">
                <a:solidFill>
                  <a:schemeClr val="bg1"/>
                </a:solidFill>
                <a:latin typeface="+mn-ea"/>
              </a:rPr>
              <a:t>use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 </a:t>
            </a:r>
            <a:r>
              <a:rPr lang="zh-CN" altLang="en-US" sz="3200" b="1" dirty="0" smtClean="0">
                <a:solidFill>
                  <a:schemeClr val="bg1"/>
                </a:solidFill>
                <a:latin typeface="+mn-ea"/>
              </a:rPr>
              <a:t>“</a:t>
            </a:r>
            <a:r>
              <a:rPr lang="en-US" altLang="zh-CN" sz="3200" b="1" dirty="0" smtClean="0">
                <a:solidFill>
                  <a:schemeClr val="bg1"/>
                </a:solidFill>
                <a:latin typeface="+mn-ea"/>
              </a:rPr>
              <a:t>use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关系说明（客户包）发出者中的元素以某种方式使用（提供者包）箭头指向的包的公共元素，也就是说发出者包依赖于箭头指向的包</a:t>
            </a: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import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说明提供者包的命名空间添加到客户包的命名空间中，客户包中的元素也能访问提供者包中的所有公共元素</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0609204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包图的关系</a:t>
            </a:r>
            <a:endParaRPr lang="zh-CN" altLang="en-US" dirty="0">
              <a:solidFill>
                <a:schemeClr val="bg1"/>
              </a:solidFill>
            </a:endParaRPr>
          </a:p>
        </p:txBody>
      </p:sp>
      <p:sp>
        <p:nvSpPr>
          <p:cNvPr id="5" name="文本框 4"/>
          <p:cNvSpPr txBox="1"/>
          <p:nvPr/>
        </p:nvSpPr>
        <p:spPr>
          <a:xfrm>
            <a:off x="2282685" y="1570901"/>
            <a:ext cx="9157254" cy="4524315"/>
          </a:xfrm>
          <a:prstGeom prst="rect">
            <a:avLst/>
          </a:prstGeom>
          <a:noFill/>
        </p:spPr>
        <p:txBody>
          <a:bodyPr wrap="square" rtlCol="0">
            <a:spAutoFit/>
          </a:bodyPr>
          <a:lstStyle/>
          <a:p>
            <a:r>
              <a:rPr lang="en-US" altLang="zh-CN" sz="3200" b="1" dirty="0" smtClean="0">
                <a:solidFill>
                  <a:schemeClr val="bg1"/>
                </a:solidFill>
                <a:latin typeface="+mn-ea"/>
                <a:ea typeface="+mn-ea"/>
              </a:rPr>
              <a:t>3</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access</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说明客户包中的元素能访问提供者包中的所有公共元素，但是命名空间不合并，在客户包中必须使用路径名。</a:t>
            </a:r>
          </a:p>
          <a:p>
            <a:r>
              <a:rPr lang="en-US" altLang="zh-CN" sz="3200" b="1" dirty="0" smtClean="0">
                <a:solidFill>
                  <a:schemeClr val="bg1"/>
                </a:solidFill>
                <a:latin typeface="+mn-ea"/>
              </a:rPr>
              <a:t>“use” </a:t>
            </a:r>
            <a:r>
              <a:rPr lang="zh-CN" altLang="en-US" sz="3200" b="1" dirty="0" smtClean="0">
                <a:solidFill>
                  <a:schemeClr val="bg1"/>
                </a:solidFill>
                <a:latin typeface="+mn-ea"/>
                <a:ea typeface="+mn-ea"/>
              </a:rPr>
              <a:t>和</a:t>
            </a:r>
            <a:r>
              <a:rPr lang="en-US" altLang="zh-CN" sz="3200" b="1" dirty="0" smtClean="0">
                <a:solidFill>
                  <a:schemeClr val="bg1"/>
                </a:solidFill>
                <a:latin typeface="+mn-ea"/>
              </a:rPr>
              <a:t> “access”</a:t>
            </a:r>
            <a:r>
              <a:rPr lang="zh-CN" altLang="en-US" sz="3200" b="1" dirty="0" smtClean="0">
                <a:solidFill>
                  <a:schemeClr val="bg1"/>
                </a:solidFill>
                <a:latin typeface="+mn-ea"/>
                <a:ea typeface="+mn-ea"/>
              </a:rPr>
              <a:t>的区别：“</a:t>
            </a:r>
            <a:r>
              <a:rPr lang="en-US" altLang="zh-CN" sz="3200" b="1" dirty="0" smtClean="0">
                <a:solidFill>
                  <a:schemeClr val="bg1"/>
                </a:solidFill>
                <a:latin typeface="+mn-ea"/>
                <a:ea typeface="+mn-ea"/>
              </a:rPr>
              <a:t>use</a:t>
            </a:r>
            <a:r>
              <a:rPr lang="zh-CN" altLang="en-US" sz="3200" b="1" dirty="0" smtClean="0">
                <a:solidFill>
                  <a:schemeClr val="bg1"/>
                </a:solidFill>
                <a:latin typeface="+mn-ea"/>
                <a:ea typeface="+mn-ea"/>
              </a:rPr>
              <a:t>”表示包中元素间的依赖，而</a:t>
            </a:r>
            <a:r>
              <a:rPr lang="zh-CN" altLang="en-US" sz="3200" b="1" dirty="0" smtClean="0">
                <a:solidFill>
                  <a:schemeClr val="bg1"/>
                </a:solidFill>
                <a:latin typeface="+mn-ea"/>
              </a:rPr>
              <a:t>“</a:t>
            </a:r>
            <a:r>
              <a:rPr lang="en-US" altLang="zh-CN" sz="3200" b="1" dirty="0" smtClean="0">
                <a:solidFill>
                  <a:schemeClr val="bg1"/>
                </a:solidFill>
                <a:latin typeface="+mn-ea"/>
              </a:rPr>
              <a:t>access</a:t>
            </a:r>
            <a:r>
              <a:rPr lang="zh-CN" altLang="en-US" sz="3200" b="1" dirty="0" smtClean="0">
                <a:solidFill>
                  <a:schemeClr val="bg1"/>
                </a:solidFill>
                <a:latin typeface="+mn-ea"/>
              </a:rPr>
              <a:t>”</a:t>
            </a:r>
            <a:r>
              <a:rPr lang="zh-CN" altLang="en-US" sz="3200" b="1" dirty="0" smtClean="0">
                <a:solidFill>
                  <a:schemeClr val="bg1"/>
                </a:solidFill>
                <a:latin typeface="+mn-ea"/>
                <a:ea typeface="+mn-ea"/>
              </a:rPr>
              <a:t>依赖却不存在包中元素的依赖，只简单表达包间的一般依赖。</a:t>
            </a:r>
          </a:p>
          <a:p>
            <a:r>
              <a:rPr lang="en-US" altLang="zh-CN" sz="3200" b="1" dirty="0" smtClean="0">
                <a:solidFill>
                  <a:schemeClr val="bg1"/>
                </a:solidFill>
                <a:latin typeface="+mn-ea"/>
                <a:ea typeface="+mn-ea"/>
              </a:rPr>
              <a:t>4</a:t>
            </a:r>
            <a:r>
              <a:rPr lang="zh-CN" altLang="en-US" sz="3200" b="1" dirty="0" smtClean="0">
                <a:solidFill>
                  <a:schemeClr val="bg1"/>
                </a:solidFill>
                <a:latin typeface="+mn-ea"/>
                <a:ea typeface="+mn-ea"/>
              </a:rPr>
              <a:t>、</a:t>
            </a:r>
            <a:r>
              <a:rPr lang="zh-CN" altLang="en-US" sz="3200" b="1" dirty="0" smtClean="0">
                <a:solidFill>
                  <a:schemeClr val="bg1"/>
                </a:solidFill>
                <a:latin typeface="+mn-ea"/>
              </a:rPr>
              <a:t>“</a:t>
            </a:r>
            <a:r>
              <a:rPr lang="en-US" altLang="zh-CN" sz="3200" b="1" dirty="0">
                <a:solidFill>
                  <a:schemeClr val="bg1"/>
                </a:solidFill>
                <a:latin typeface="+mn-ea"/>
              </a:rPr>
              <a:t>trace</a:t>
            </a:r>
            <a:r>
              <a:rPr lang="zh-CN" altLang="en-US" sz="3200" b="1" dirty="0" smtClean="0">
                <a:solidFill>
                  <a:schemeClr val="bg1"/>
                </a:solidFill>
                <a:latin typeface="+mn-ea"/>
              </a:rPr>
              <a:t>”</a:t>
            </a:r>
            <a:r>
              <a:rPr lang="zh-CN" altLang="en-US" sz="3200" b="1" dirty="0" smtClean="0">
                <a:solidFill>
                  <a:schemeClr val="bg1"/>
                </a:solidFill>
                <a:latin typeface="+mn-ea"/>
                <a:ea typeface="+mn-ea"/>
              </a:rPr>
              <a:t>关系</a:t>
            </a:r>
          </a:p>
          <a:p>
            <a:r>
              <a:rPr lang="zh-CN" altLang="en-US" sz="3200" b="1" dirty="0" smtClean="0">
                <a:solidFill>
                  <a:schemeClr val="bg1"/>
                </a:solidFill>
                <a:latin typeface="+mn-ea"/>
                <a:ea typeface="+mn-ea"/>
              </a:rPr>
              <a:t>表示一个包到另一个包的发展历史</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2119568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162357"/>
            <a:ext cx="10515600" cy="1325563"/>
          </a:xfrm>
        </p:spPr>
        <p:txBody>
          <a:bodyPr/>
          <a:lstStyle/>
          <a:p>
            <a:r>
              <a:rPr lang="zh-CN" altLang="en-US" dirty="0" smtClean="0">
                <a:solidFill>
                  <a:schemeClr val="bg1"/>
                </a:solidFill>
              </a:rPr>
              <a:t>目录</a:t>
            </a:r>
            <a:endParaRPr lang="zh-CN" altLang="en-US" dirty="0">
              <a:solidFill>
                <a:schemeClr val="bg1"/>
              </a:solidFill>
            </a:endParaRPr>
          </a:p>
        </p:txBody>
      </p:sp>
      <p:cxnSp>
        <p:nvCxnSpPr>
          <p:cNvPr id="12" name="直接箭头连接符 11"/>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26" name="组合 25"/>
          <p:cNvGrpSpPr/>
          <p:nvPr/>
        </p:nvGrpSpPr>
        <p:grpSpPr>
          <a:xfrm>
            <a:off x="3820939" y="740731"/>
            <a:ext cx="5639407" cy="7210339"/>
            <a:chOff x="3820939" y="740731"/>
            <a:chExt cx="5639407" cy="7210339"/>
          </a:xfrm>
        </p:grpSpPr>
        <p:sp>
          <p:nvSpPr>
            <p:cNvPr id="4" name="内容占位符 2"/>
            <p:cNvSpPr txBox="1">
              <a:spLocks/>
            </p:cNvSpPr>
            <p:nvPr/>
          </p:nvSpPr>
          <p:spPr>
            <a:xfrm>
              <a:off x="4645891" y="792056"/>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对象图</a:t>
              </a:r>
              <a:endParaRPr lang="en-US" altLang="zh-CN" sz="4400" dirty="0" smtClean="0">
                <a:solidFill>
                  <a:schemeClr val="bg1"/>
                </a:solidFill>
              </a:endParaRPr>
            </a:p>
          </p:txBody>
        </p:sp>
        <p:sp>
          <p:nvSpPr>
            <p:cNvPr id="5" name="内容占位符 2"/>
            <p:cNvSpPr txBox="1">
              <a:spLocks/>
            </p:cNvSpPr>
            <p:nvPr/>
          </p:nvSpPr>
          <p:spPr>
            <a:xfrm>
              <a:off x="4645890" y="1687983"/>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构件图</a:t>
              </a:r>
              <a:endParaRPr lang="en-US" altLang="zh-CN" sz="4400" dirty="0" smtClean="0">
                <a:solidFill>
                  <a:schemeClr val="bg1"/>
                </a:solidFill>
              </a:endParaRPr>
            </a:p>
          </p:txBody>
        </p:sp>
        <p:sp>
          <p:nvSpPr>
            <p:cNvPr id="6" name="内容占位符 2"/>
            <p:cNvSpPr txBox="1">
              <a:spLocks/>
            </p:cNvSpPr>
            <p:nvPr/>
          </p:nvSpPr>
          <p:spPr>
            <a:xfrm>
              <a:off x="4645889" y="2608737"/>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包图</a:t>
              </a:r>
              <a:endParaRPr lang="en-US" altLang="zh-CN" sz="4400" dirty="0" smtClean="0">
                <a:solidFill>
                  <a:schemeClr val="bg1"/>
                </a:solidFill>
              </a:endParaRPr>
            </a:p>
          </p:txBody>
        </p:sp>
        <p:sp>
          <p:nvSpPr>
            <p:cNvPr id="7" name="内容占位符 2"/>
            <p:cNvSpPr txBox="1">
              <a:spLocks/>
            </p:cNvSpPr>
            <p:nvPr/>
          </p:nvSpPr>
          <p:spPr>
            <a:xfrm>
              <a:off x="4645888" y="3542335"/>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课堂提问</a:t>
              </a:r>
              <a:endParaRPr lang="en-US" altLang="zh-CN" sz="4400" dirty="0" smtClean="0">
                <a:solidFill>
                  <a:schemeClr val="bg1"/>
                </a:solidFill>
              </a:endParaRPr>
            </a:p>
          </p:txBody>
        </p:sp>
        <p:sp>
          <p:nvSpPr>
            <p:cNvPr id="8" name="内容占位符 2"/>
            <p:cNvSpPr txBox="1">
              <a:spLocks/>
            </p:cNvSpPr>
            <p:nvPr/>
          </p:nvSpPr>
          <p:spPr>
            <a:xfrm>
              <a:off x="4645888" y="5334004"/>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小组绩效</a:t>
              </a:r>
              <a:endParaRPr lang="en-US" altLang="zh-CN" sz="4400" dirty="0" smtClean="0">
                <a:solidFill>
                  <a:schemeClr val="bg1"/>
                </a:solidFill>
              </a:endParaRPr>
            </a:p>
          </p:txBody>
        </p:sp>
        <p:sp>
          <p:nvSpPr>
            <p:cNvPr id="13" name="椭圆 12"/>
            <p:cNvSpPr/>
            <p:nvPr/>
          </p:nvSpPr>
          <p:spPr>
            <a:xfrm>
              <a:off x="3820939" y="740731"/>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1</a:t>
              </a:r>
              <a:endParaRPr lang="zh-CN" altLang="en-US" sz="5400" dirty="0"/>
            </a:p>
          </p:txBody>
        </p:sp>
        <p:sp>
          <p:nvSpPr>
            <p:cNvPr id="14" name="椭圆 13"/>
            <p:cNvSpPr/>
            <p:nvPr/>
          </p:nvSpPr>
          <p:spPr>
            <a:xfrm>
              <a:off x="3820939" y="165513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2</a:t>
              </a:r>
              <a:endParaRPr lang="zh-CN" altLang="en-US" sz="5400" dirty="0"/>
            </a:p>
          </p:txBody>
        </p:sp>
        <p:sp>
          <p:nvSpPr>
            <p:cNvPr id="15" name="椭圆 14"/>
            <p:cNvSpPr/>
            <p:nvPr/>
          </p:nvSpPr>
          <p:spPr>
            <a:xfrm>
              <a:off x="3820939" y="2603353"/>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3</a:t>
              </a:r>
              <a:endParaRPr lang="zh-CN" altLang="en-US" sz="5400" dirty="0"/>
            </a:p>
          </p:txBody>
        </p:sp>
        <p:sp>
          <p:nvSpPr>
            <p:cNvPr id="16" name="椭圆 15"/>
            <p:cNvSpPr/>
            <p:nvPr/>
          </p:nvSpPr>
          <p:spPr>
            <a:xfrm>
              <a:off x="3820939" y="350245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smtClean="0"/>
                <a:t>4</a:t>
              </a:r>
              <a:endParaRPr lang="zh-CN" altLang="en-US" sz="5400" dirty="0"/>
            </a:p>
          </p:txBody>
        </p:sp>
        <p:sp>
          <p:nvSpPr>
            <p:cNvPr id="17" name="椭圆 16"/>
            <p:cNvSpPr/>
            <p:nvPr/>
          </p:nvSpPr>
          <p:spPr>
            <a:xfrm>
              <a:off x="3820939" y="4371180"/>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5</a:t>
              </a:r>
              <a:endParaRPr lang="zh-CN" altLang="en-US" sz="5400" dirty="0"/>
            </a:p>
          </p:txBody>
        </p:sp>
        <p:sp>
          <p:nvSpPr>
            <p:cNvPr id="18" name="椭圆 17"/>
            <p:cNvSpPr/>
            <p:nvPr/>
          </p:nvSpPr>
          <p:spPr>
            <a:xfrm>
              <a:off x="3820939" y="5263474"/>
              <a:ext cx="824948" cy="745435"/>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5400" dirty="0"/>
                <a:t>6</a:t>
              </a:r>
              <a:endParaRPr lang="zh-CN" altLang="en-US" sz="5400" dirty="0"/>
            </a:p>
          </p:txBody>
        </p:sp>
        <p:sp>
          <p:nvSpPr>
            <p:cNvPr id="25" name="内容占位符 2"/>
            <p:cNvSpPr txBox="1">
              <a:spLocks/>
            </p:cNvSpPr>
            <p:nvPr/>
          </p:nvSpPr>
          <p:spPr>
            <a:xfrm>
              <a:off x="4645888" y="4479381"/>
              <a:ext cx="4814455" cy="26170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4400" dirty="0" smtClean="0">
                  <a:solidFill>
                    <a:schemeClr val="bg1"/>
                  </a:solidFill>
                </a:rPr>
                <a:t>参考文献</a:t>
              </a:r>
              <a:endParaRPr lang="en-US" altLang="zh-CN" sz="4400" dirty="0" smtClean="0">
                <a:solidFill>
                  <a:schemeClr val="bg1"/>
                </a:solidFill>
              </a:endParaRPr>
            </a:p>
          </p:txBody>
        </p:sp>
      </p:grpSp>
    </p:spTree>
    <p:extLst>
      <p:ext uri="{BB962C8B-B14F-4D97-AF65-F5344CB8AC3E}">
        <p14:creationId xmlns:p14="http://schemas.microsoft.com/office/powerpoint/2010/main" val="3353204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500"/>
                                        <p:tgtEl>
                                          <p:spTgt spid="1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up)">
                                      <p:cBhvr>
                                        <p:cTn id="1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包图绘制注意点</a:t>
            </a:r>
            <a:r>
              <a:rPr lang="en-US" altLang="zh-CN" dirty="0" smtClean="0">
                <a:solidFill>
                  <a:schemeClr val="bg1"/>
                </a:solidFill>
              </a:rPr>
              <a:t>[4]</a:t>
            </a:r>
            <a:endParaRPr lang="zh-CN" altLang="en-US" dirty="0">
              <a:solidFill>
                <a:schemeClr val="bg1"/>
              </a:solidFill>
            </a:endParaRPr>
          </a:p>
        </p:txBody>
      </p:sp>
      <p:sp>
        <p:nvSpPr>
          <p:cNvPr id="5" name="文本框 4"/>
          <p:cNvSpPr txBox="1"/>
          <p:nvPr/>
        </p:nvSpPr>
        <p:spPr>
          <a:xfrm>
            <a:off x="2272746" y="2018161"/>
            <a:ext cx="9157254" cy="3539430"/>
          </a:xfrm>
          <a:prstGeom prst="rect">
            <a:avLst/>
          </a:prstGeom>
          <a:noFill/>
        </p:spPr>
        <p:txBody>
          <a:bodyPr wrap="square" rtlCol="0">
            <a:spAutoFit/>
          </a:bodyPr>
          <a:lstStyle/>
          <a:p>
            <a:r>
              <a:rPr lang="en-US" altLang="zh-CN" sz="3200" b="1" dirty="0" smtClean="0">
                <a:solidFill>
                  <a:schemeClr val="bg1"/>
                </a:solidFill>
                <a:latin typeface="+mn-ea"/>
                <a:ea typeface="+mn-ea"/>
              </a:rPr>
              <a:t>1</a:t>
            </a:r>
            <a:r>
              <a:rPr lang="zh-CN" altLang="en-US" sz="3200" b="1" dirty="0" smtClean="0">
                <a:solidFill>
                  <a:schemeClr val="bg1"/>
                </a:solidFill>
                <a:latin typeface="+mn-ea"/>
                <a:ea typeface="+mn-ea"/>
              </a:rPr>
              <a:t>、遵循“最小化系统间的耦合关系”原则：最小化包之间的依赖，最小化每个包中的</a:t>
            </a:r>
            <a:r>
              <a:rPr lang="en-US" altLang="zh-CN" sz="3200" b="1" dirty="0" smtClean="0">
                <a:solidFill>
                  <a:schemeClr val="bg1"/>
                </a:solidFill>
                <a:latin typeface="+mn-ea"/>
                <a:ea typeface="+mn-ea"/>
              </a:rPr>
              <a:t>public</a:t>
            </a:r>
            <a:r>
              <a:rPr lang="zh-CN" altLang="en-US" sz="3200" b="1" dirty="0" smtClean="0">
                <a:solidFill>
                  <a:schemeClr val="bg1"/>
                </a:solidFill>
                <a:latin typeface="+mn-ea"/>
                <a:ea typeface="+mn-ea"/>
              </a:rPr>
              <a:t>、</a:t>
            </a:r>
            <a:r>
              <a:rPr lang="en-US" altLang="zh-CN" sz="3200" b="1" dirty="0" smtClean="0">
                <a:solidFill>
                  <a:schemeClr val="bg1"/>
                </a:solidFill>
                <a:latin typeface="+mn-ea"/>
                <a:ea typeface="+mn-ea"/>
              </a:rPr>
              <a:t>protected</a:t>
            </a:r>
            <a:r>
              <a:rPr lang="zh-CN" altLang="en-US" sz="3200" b="1" dirty="0" smtClean="0">
                <a:solidFill>
                  <a:schemeClr val="bg1"/>
                </a:solidFill>
                <a:latin typeface="+mn-ea"/>
                <a:ea typeface="+mn-ea"/>
              </a:rPr>
              <a:t>元素的个数，最大化每个包中</a:t>
            </a:r>
            <a:r>
              <a:rPr lang="en-US" altLang="zh-CN" sz="3200" b="1" dirty="0" smtClean="0">
                <a:solidFill>
                  <a:schemeClr val="bg1"/>
                </a:solidFill>
                <a:latin typeface="+mn-ea"/>
                <a:ea typeface="+mn-ea"/>
              </a:rPr>
              <a:t>private</a:t>
            </a:r>
            <a:r>
              <a:rPr lang="zh-CN" altLang="en-US" sz="3200" b="1" dirty="0" smtClean="0">
                <a:solidFill>
                  <a:schemeClr val="bg1"/>
                </a:solidFill>
                <a:latin typeface="+mn-ea"/>
                <a:ea typeface="+mn-ea"/>
              </a:rPr>
              <a:t>元素的个数</a:t>
            </a:r>
            <a:endParaRPr lang="en-US" altLang="zh-CN" sz="3200" b="1" dirty="0" smtClean="0">
              <a:solidFill>
                <a:schemeClr val="bg1"/>
              </a:solidFill>
              <a:latin typeface="+mn-ea"/>
              <a:ea typeface="+mn-ea"/>
            </a:endParaRPr>
          </a:p>
          <a:p>
            <a:endParaRPr lang="zh-CN" altLang="en-US" sz="3200" b="1" dirty="0" smtClean="0">
              <a:solidFill>
                <a:schemeClr val="bg1"/>
              </a:solidFill>
              <a:latin typeface="+mn-ea"/>
              <a:ea typeface="+mn-ea"/>
            </a:endParaRPr>
          </a:p>
          <a:p>
            <a:r>
              <a:rPr lang="en-US" altLang="zh-CN" sz="3200" b="1" dirty="0" smtClean="0">
                <a:solidFill>
                  <a:schemeClr val="bg1"/>
                </a:solidFill>
                <a:latin typeface="+mn-ea"/>
                <a:ea typeface="+mn-ea"/>
              </a:rPr>
              <a:t>2</a:t>
            </a:r>
            <a:r>
              <a:rPr lang="zh-CN" altLang="en-US" sz="3200" b="1" dirty="0" smtClean="0">
                <a:solidFill>
                  <a:schemeClr val="bg1"/>
                </a:solidFill>
                <a:latin typeface="+mn-ea"/>
                <a:ea typeface="+mn-ea"/>
              </a:rPr>
              <a:t>、建模时避免包之间的循环依赖，也就是不能包含相互依赖的情况。</a:t>
            </a:r>
            <a:endParaRPr lang="zh-CN" altLang="en-US" sz="3200" b="1" dirty="0">
              <a:solidFill>
                <a:schemeClr val="bg1"/>
              </a:solidFill>
              <a:latin typeface="+mn-ea"/>
              <a:ea typeface="+mn-ea"/>
            </a:endParaRPr>
          </a:p>
        </p:txBody>
      </p:sp>
    </p:spTree>
    <p:extLst>
      <p:ext uri="{BB962C8B-B14F-4D97-AF65-F5344CB8AC3E}">
        <p14:creationId xmlns:p14="http://schemas.microsoft.com/office/powerpoint/2010/main" val="9872843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3.5</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包图实例</a:t>
            </a:r>
            <a:endParaRPr lang="zh-CN" altLang="en-US" dirty="0">
              <a:solidFill>
                <a:schemeClr val="bg1"/>
              </a:solidFill>
            </a:endParaRPr>
          </a:p>
        </p:txBody>
      </p:sp>
      <p:pic>
        <p:nvPicPr>
          <p:cNvPr id="6" name="图片 5"/>
          <p:cNvPicPr>
            <a:picLocks noChangeAspect="1"/>
          </p:cNvPicPr>
          <p:nvPr/>
        </p:nvPicPr>
        <p:blipFill>
          <a:blip r:embed="rId2"/>
          <a:stretch>
            <a:fillRect/>
          </a:stretch>
        </p:blipFill>
        <p:spPr>
          <a:xfrm>
            <a:off x="4189951" y="1567759"/>
            <a:ext cx="6544309" cy="5082368"/>
          </a:xfrm>
          <a:prstGeom prst="rect">
            <a:avLst/>
          </a:prstGeom>
        </p:spPr>
      </p:pic>
    </p:spTree>
    <p:extLst>
      <p:ext uri="{BB962C8B-B14F-4D97-AF65-F5344CB8AC3E}">
        <p14:creationId xmlns:p14="http://schemas.microsoft.com/office/powerpoint/2010/main" val="2892941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课堂提问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399137787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746181" y="788845"/>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Q1</a:t>
            </a:r>
            <a:endParaRPr lang="zh-CN" altLang="en-US" sz="3600" dirty="0"/>
          </a:p>
        </p:txBody>
      </p:sp>
      <p:sp>
        <p:nvSpPr>
          <p:cNvPr id="14" name="标题 1"/>
          <p:cNvSpPr>
            <a:spLocks noGrp="1"/>
          </p:cNvSpPr>
          <p:nvPr>
            <p:ph type="title"/>
          </p:nvPr>
        </p:nvSpPr>
        <p:spPr>
          <a:xfrm>
            <a:off x="3144075" y="634447"/>
            <a:ext cx="7282071" cy="1325563"/>
          </a:xfrm>
        </p:spPr>
        <p:txBody>
          <a:bodyPr>
            <a:normAutofit/>
          </a:bodyPr>
          <a:lstStyle/>
          <a:p>
            <a:r>
              <a:rPr lang="zh-CN" altLang="zh-CN" sz="3600" dirty="0" smtClean="0">
                <a:solidFill>
                  <a:schemeClr val="bg1"/>
                </a:solidFill>
              </a:rPr>
              <a:t>对象图与类图主要有什么不同之处</a:t>
            </a:r>
            <a:endParaRPr lang="zh-CN" altLang="zh-CN" sz="3600" dirty="0">
              <a:solidFill>
                <a:schemeClr val="bg1"/>
              </a:solidFill>
            </a:endParaRPr>
          </a:p>
        </p:txBody>
      </p:sp>
      <p:sp>
        <p:nvSpPr>
          <p:cNvPr id="15" name="Freeform 5"/>
          <p:cNvSpPr>
            <a:spLocks noChangeArrowheads="1"/>
          </p:cNvSpPr>
          <p:nvPr/>
        </p:nvSpPr>
        <p:spPr bwMode="auto">
          <a:xfrm>
            <a:off x="-3046173" y="103767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44074" y="339883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2800" dirty="0" smtClean="0">
                <a:solidFill>
                  <a:schemeClr val="bg1"/>
                </a:solidFill>
                <a:latin typeface="+mn-ea"/>
                <a:ea typeface="+mn-ea"/>
              </a:rPr>
              <a:t>A: </a:t>
            </a:r>
          </a:p>
          <a:p>
            <a:r>
              <a:rPr lang="en-US" altLang="zh-CN" sz="2800" dirty="0" smtClean="0">
                <a:solidFill>
                  <a:schemeClr val="bg1"/>
                </a:solidFill>
                <a:latin typeface="+mn-ea"/>
                <a:ea typeface="+mn-ea"/>
              </a:rPr>
              <a:t>1.</a:t>
            </a:r>
            <a:r>
              <a:rPr lang="zh-CN" altLang="en-US" sz="2800" dirty="0" smtClean="0">
                <a:solidFill>
                  <a:schemeClr val="bg1"/>
                </a:solidFill>
                <a:latin typeface="+mn-ea"/>
                <a:ea typeface="+mn-ea"/>
              </a:rPr>
              <a:t>类的名称栏只包含类名，对象的名称栏包含“对象名：类名”</a:t>
            </a:r>
          </a:p>
          <a:p>
            <a:r>
              <a:rPr lang="en-US" altLang="zh-CN" sz="2800" dirty="0" smtClean="0">
                <a:solidFill>
                  <a:schemeClr val="bg1"/>
                </a:solidFill>
                <a:latin typeface="+mn-ea"/>
                <a:ea typeface="+mn-ea"/>
              </a:rPr>
              <a:t>2.</a:t>
            </a:r>
            <a:r>
              <a:rPr lang="zh-CN" altLang="en-US" sz="2800" dirty="0" smtClean="0">
                <a:solidFill>
                  <a:schemeClr val="bg1"/>
                </a:solidFill>
                <a:latin typeface="+mn-ea"/>
                <a:ea typeface="+mn-ea"/>
              </a:rPr>
              <a:t>类的属性栏定义了所有属性的特征，对象的属性栏定义了属性的当前值</a:t>
            </a:r>
          </a:p>
          <a:p>
            <a:r>
              <a:rPr lang="en-US" altLang="zh-CN" sz="2800" dirty="0" smtClean="0">
                <a:solidFill>
                  <a:schemeClr val="bg1"/>
                </a:solidFill>
                <a:latin typeface="+mn-ea"/>
                <a:ea typeface="+mn-ea"/>
              </a:rPr>
              <a:t>3.</a:t>
            </a:r>
            <a:r>
              <a:rPr lang="zh-CN" altLang="en-US" sz="2800" dirty="0" smtClean="0">
                <a:solidFill>
                  <a:schemeClr val="bg1"/>
                </a:solidFill>
                <a:latin typeface="+mn-ea"/>
                <a:ea typeface="+mn-ea"/>
              </a:rPr>
              <a:t>类中列出了操作，对象图中不包含操作内容，因为对属于同一个类的对象，其操作是相同的</a:t>
            </a:r>
          </a:p>
          <a:p>
            <a:r>
              <a:rPr lang="en-US" altLang="zh-CN" sz="2800" dirty="0" smtClean="0">
                <a:solidFill>
                  <a:schemeClr val="bg1"/>
                </a:solidFill>
                <a:latin typeface="+mn-ea"/>
                <a:ea typeface="+mn-ea"/>
              </a:rPr>
              <a:t>……</a:t>
            </a:r>
          </a:p>
          <a:p>
            <a:endParaRPr lang="zh-CN" altLang="en-US" sz="2800" dirty="0">
              <a:solidFill>
                <a:schemeClr val="bg1"/>
              </a:solidFill>
              <a:latin typeface="+mn-ea"/>
              <a:ea typeface="+mn-ea"/>
            </a:endParaRPr>
          </a:p>
        </p:txBody>
      </p:sp>
    </p:spTree>
    <p:extLst>
      <p:ext uri="{BB962C8B-B14F-4D97-AF65-F5344CB8AC3E}">
        <p14:creationId xmlns:p14="http://schemas.microsoft.com/office/powerpoint/2010/main" val="1164285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865451" y="1192070"/>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Q2</a:t>
            </a:r>
            <a:endParaRPr lang="zh-CN" altLang="en-US" sz="3600" dirty="0"/>
          </a:p>
        </p:txBody>
      </p:sp>
      <p:sp>
        <p:nvSpPr>
          <p:cNvPr id="14" name="标题 1"/>
          <p:cNvSpPr>
            <a:spLocks noGrp="1"/>
          </p:cNvSpPr>
          <p:nvPr>
            <p:ph type="title"/>
          </p:nvPr>
        </p:nvSpPr>
        <p:spPr>
          <a:xfrm>
            <a:off x="3263345" y="1037672"/>
            <a:ext cx="7282071" cy="1325563"/>
          </a:xfrm>
        </p:spPr>
        <p:txBody>
          <a:bodyPr>
            <a:normAutofit/>
          </a:bodyPr>
          <a:lstStyle/>
          <a:p>
            <a:r>
              <a:rPr lang="zh-CN" altLang="en-US" sz="3600" dirty="0" smtClean="0">
                <a:solidFill>
                  <a:schemeClr val="bg1"/>
                </a:solidFill>
              </a:rPr>
              <a:t>构件图的组成</a:t>
            </a:r>
            <a:endParaRPr lang="zh-CN" altLang="en-US" sz="3600" dirty="0">
              <a:solidFill>
                <a:schemeClr val="bg1"/>
              </a:solidFill>
            </a:endParaRPr>
          </a:p>
        </p:txBody>
      </p:sp>
      <p:sp>
        <p:nvSpPr>
          <p:cNvPr id="15" name="Freeform 5"/>
          <p:cNvSpPr>
            <a:spLocks noChangeArrowheads="1"/>
          </p:cNvSpPr>
          <p:nvPr/>
        </p:nvSpPr>
        <p:spPr bwMode="auto">
          <a:xfrm>
            <a:off x="11272490" y="3385582"/>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3188319" y="3421677"/>
            <a:ext cx="7282071"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solidFill>
                  <a:schemeClr val="bg1"/>
                </a:solidFill>
                <a:latin typeface="+mn-ea"/>
                <a:ea typeface="+mn-ea"/>
              </a:rPr>
              <a:t>A: </a:t>
            </a:r>
            <a:r>
              <a:rPr lang="zh-CN" altLang="zh-CN" sz="3600" dirty="0" smtClean="0">
                <a:solidFill>
                  <a:schemeClr val="bg1"/>
                </a:solidFill>
                <a:latin typeface="+mn-ea"/>
                <a:ea typeface="+mn-ea"/>
              </a:rPr>
              <a:t>构件、关系、接口</a:t>
            </a:r>
          </a:p>
          <a:p>
            <a:endParaRPr lang="zh-CN" altLang="en-US" sz="3600" dirty="0">
              <a:solidFill>
                <a:schemeClr val="bg1"/>
              </a:solidFill>
              <a:latin typeface="+mn-ea"/>
              <a:ea typeface="+mn-ea"/>
            </a:endParaRPr>
          </a:p>
        </p:txBody>
      </p:sp>
    </p:spTree>
    <p:extLst>
      <p:ext uri="{BB962C8B-B14F-4D97-AF65-F5344CB8AC3E}">
        <p14:creationId xmlns:p14="http://schemas.microsoft.com/office/powerpoint/2010/main" val="3388075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1076949" y="1112557"/>
            <a:ext cx="1114147" cy="101676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Q3</a:t>
            </a:r>
            <a:endParaRPr lang="zh-CN" altLang="en-US" sz="3600" dirty="0"/>
          </a:p>
        </p:txBody>
      </p:sp>
      <p:sp>
        <p:nvSpPr>
          <p:cNvPr id="14" name="标题 1"/>
          <p:cNvSpPr>
            <a:spLocks noGrp="1"/>
          </p:cNvSpPr>
          <p:nvPr>
            <p:ph type="title"/>
          </p:nvPr>
        </p:nvSpPr>
        <p:spPr>
          <a:xfrm>
            <a:off x="2454964" y="1037672"/>
            <a:ext cx="7282071" cy="1325563"/>
          </a:xfrm>
        </p:spPr>
        <p:txBody>
          <a:bodyPr>
            <a:normAutofit/>
          </a:bodyPr>
          <a:lstStyle/>
          <a:p>
            <a:r>
              <a:rPr lang="zh-CN" altLang="en-US" sz="3600" dirty="0" smtClean="0">
                <a:solidFill>
                  <a:schemeClr val="bg1"/>
                </a:solidFill>
              </a:rPr>
              <a:t>简单描述一下包的“</a:t>
            </a:r>
            <a:r>
              <a:rPr lang="en-US" altLang="zh-CN" sz="3600" dirty="0" smtClean="0">
                <a:solidFill>
                  <a:schemeClr val="bg1"/>
                </a:solidFill>
              </a:rPr>
              <a:t>access</a:t>
            </a:r>
            <a:r>
              <a:rPr lang="zh-CN" altLang="en-US" sz="3600" dirty="0" smtClean="0">
                <a:solidFill>
                  <a:schemeClr val="bg1"/>
                </a:solidFill>
              </a:rPr>
              <a:t>”关系与“</a:t>
            </a:r>
            <a:r>
              <a:rPr lang="en-US" altLang="zh-CN" sz="3600" dirty="0" smtClean="0">
                <a:solidFill>
                  <a:schemeClr val="bg1"/>
                </a:solidFill>
              </a:rPr>
              <a:t>use</a:t>
            </a:r>
            <a:r>
              <a:rPr lang="zh-CN" altLang="en-US" sz="3600" dirty="0" smtClean="0">
                <a:solidFill>
                  <a:schemeClr val="bg1"/>
                </a:solidFill>
              </a:rPr>
              <a:t>”关系的</a:t>
            </a:r>
            <a:r>
              <a:rPr lang="zh-CN" altLang="en-US" sz="3600" dirty="0">
                <a:solidFill>
                  <a:schemeClr val="bg1"/>
                </a:solidFill>
              </a:rPr>
              <a:t>区别</a:t>
            </a:r>
            <a:endParaRPr lang="zh-CN" altLang="en-US" sz="3600" dirty="0">
              <a:solidFill>
                <a:schemeClr val="bg1"/>
              </a:solidFill>
            </a:endParaRPr>
          </a:p>
        </p:txBody>
      </p:sp>
      <p:sp>
        <p:nvSpPr>
          <p:cNvPr id="15" name="Freeform 5"/>
          <p:cNvSpPr>
            <a:spLocks noChangeArrowheads="1"/>
          </p:cNvSpPr>
          <p:nvPr/>
        </p:nvSpPr>
        <p:spPr bwMode="auto">
          <a:xfrm>
            <a:off x="11083646" y="51856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97" name="标题 1"/>
          <p:cNvSpPr txBox="1">
            <a:spLocks/>
          </p:cNvSpPr>
          <p:nvPr/>
        </p:nvSpPr>
        <p:spPr>
          <a:xfrm>
            <a:off x="2454964" y="3385582"/>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smtClean="0">
                <a:solidFill>
                  <a:schemeClr val="bg1"/>
                </a:solidFill>
                <a:latin typeface="+mn-ea"/>
                <a:ea typeface="+mn-ea"/>
              </a:rPr>
              <a:t>A: </a:t>
            </a:r>
            <a:r>
              <a:rPr lang="zh-CN" altLang="en-US" sz="3600" b="1" dirty="0">
                <a:solidFill>
                  <a:schemeClr val="bg1"/>
                </a:solidFill>
                <a:latin typeface="+mn-ea"/>
                <a:ea typeface="+mn-ea"/>
              </a:rPr>
              <a:t>“</a:t>
            </a:r>
            <a:r>
              <a:rPr lang="en-US" altLang="zh-CN" sz="3600" b="1" dirty="0">
                <a:solidFill>
                  <a:schemeClr val="bg1"/>
                </a:solidFill>
                <a:latin typeface="+mn-ea"/>
                <a:ea typeface="+mn-ea"/>
              </a:rPr>
              <a:t>use</a:t>
            </a:r>
            <a:r>
              <a:rPr lang="zh-CN" altLang="en-US" sz="3600" b="1" dirty="0">
                <a:solidFill>
                  <a:schemeClr val="bg1"/>
                </a:solidFill>
                <a:latin typeface="+mn-ea"/>
                <a:ea typeface="+mn-ea"/>
              </a:rPr>
              <a:t>”表示包中元素间的依赖，而</a:t>
            </a:r>
            <a:r>
              <a:rPr lang="zh-CN" altLang="en-US" sz="3600" b="1" dirty="0" smtClean="0">
                <a:solidFill>
                  <a:schemeClr val="bg1"/>
                </a:solidFill>
                <a:latin typeface="+mn-ea"/>
                <a:ea typeface="+mn-ea"/>
              </a:rPr>
              <a:t>“</a:t>
            </a:r>
            <a:r>
              <a:rPr lang="en-US" altLang="zh-CN" sz="3600" b="1" dirty="0" smtClean="0">
                <a:solidFill>
                  <a:schemeClr val="bg1"/>
                </a:solidFill>
                <a:latin typeface="+mn-ea"/>
                <a:ea typeface="+mn-ea"/>
              </a:rPr>
              <a:t>access</a:t>
            </a:r>
            <a:r>
              <a:rPr lang="zh-CN" altLang="en-US" sz="3600" b="1" dirty="0" smtClean="0">
                <a:solidFill>
                  <a:schemeClr val="bg1"/>
                </a:solidFill>
                <a:latin typeface="+mn-ea"/>
                <a:ea typeface="+mn-ea"/>
              </a:rPr>
              <a:t>”</a:t>
            </a:r>
            <a:r>
              <a:rPr lang="zh-CN" altLang="en-US" sz="3600" b="1" dirty="0">
                <a:solidFill>
                  <a:schemeClr val="bg1"/>
                </a:solidFill>
                <a:latin typeface="+mn-ea"/>
                <a:ea typeface="+mn-ea"/>
              </a:rPr>
              <a:t>依赖却不存在包中元素的依赖，只简单表达包间的一般依赖。</a:t>
            </a:r>
          </a:p>
          <a:p>
            <a:endParaRPr lang="zh-CN" altLang="en-US" sz="3600" dirty="0">
              <a:solidFill>
                <a:schemeClr val="bg1"/>
              </a:solidFill>
              <a:latin typeface="+mn-ea"/>
              <a:ea typeface="+mn-ea"/>
            </a:endParaRPr>
          </a:p>
        </p:txBody>
      </p:sp>
    </p:spTree>
    <p:extLst>
      <p:ext uri="{BB962C8B-B14F-4D97-AF65-F5344CB8AC3E}">
        <p14:creationId xmlns:p14="http://schemas.microsoft.com/office/powerpoint/2010/main" val="2113713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7"/>
                                        </p:tgtEl>
                                        <p:attrNameLst>
                                          <p:attrName>style.visibility</p:attrName>
                                        </p:attrNameLst>
                                      </p:cBhvr>
                                      <p:to>
                                        <p:strVal val="visible"/>
                                      </p:to>
                                    </p:set>
                                    <p:animEffect transition="in" filter="fade">
                                      <p:cBhvr>
                                        <p:cTn id="14" dur="1000"/>
                                        <p:tgtEl>
                                          <p:spTgt spid="97"/>
                                        </p:tgtEl>
                                      </p:cBhvr>
                                    </p:animEffect>
                                    <p:anim calcmode="lin" valueType="num">
                                      <p:cBhvr>
                                        <p:cTn id="15" dur="1000" fill="hold"/>
                                        <p:tgtEl>
                                          <p:spTgt spid="97"/>
                                        </p:tgtEl>
                                        <p:attrNameLst>
                                          <p:attrName>ppt_x</p:attrName>
                                        </p:attrNameLst>
                                      </p:cBhvr>
                                      <p:tavLst>
                                        <p:tav tm="0">
                                          <p:val>
                                            <p:strVal val="#ppt_x"/>
                                          </p:val>
                                        </p:tav>
                                        <p:tav tm="100000">
                                          <p:val>
                                            <p:strVal val="#ppt_x"/>
                                          </p:val>
                                        </p:tav>
                                      </p:tavLst>
                                    </p:anim>
                                    <p:anim calcmode="lin" valueType="num">
                                      <p:cBhvr>
                                        <p:cTn id="16"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5</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参考文献</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0402369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参考文献</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315353" y="382376"/>
            <a:ext cx="8354344" cy="6196076"/>
            <a:chOff x="3305413" y="233290"/>
            <a:chExt cx="8354344" cy="6196076"/>
          </a:xfrm>
        </p:grpSpPr>
        <p:sp>
          <p:nvSpPr>
            <p:cNvPr id="6" name="标题 1"/>
            <p:cNvSpPr txBox="1">
              <a:spLocks/>
            </p:cNvSpPr>
            <p:nvPr/>
          </p:nvSpPr>
          <p:spPr>
            <a:xfrm>
              <a:off x="4153554" y="23329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用户指南（第二版</a:t>
              </a:r>
              <a:r>
                <a:rPr kumimoji="1" lang="en-US" altLang="zh-CN" sz="2800" b="1" dirty="0" smtClean="0">
                  <a:solidFill>
                    <a:schemeClr val="bg1"/>
                  </a:solidFill>
                  <a:latin typeface="楷体_GB2312" charset="-122"/>
                  <a:ea typeface="楷体_GB2312" charset="-122"/>
                  <a:sym typeface="+mn-ea"/>
                </a:rPr>
                <a:t>-</a:t>
              </a:r>
              <a:r>
                <a:rPr kumimoji="1" lang="zh-CN" altLang="en-US" sz="2800" b="1" dirty="0" smtClean="0">
                  <a:solidFill>
                    <a:schemeClr val="bg1"/>
                  </a:solidFill>
                  <a:latin typeface="楷体_GB2312" charset="-122"/>
                  <a:ea typeface="楷体_GB2312" charset="-122"/>
                  <a:sym typeface="+mn-ea"/>
                </a:rPr>
                <a:t>修订版）》</a:t>
              </a:r>
              <a:endParaRPr kumimoji="1" lang="zh-CN" altLang="en-US" sz="2800" b="1" dirty="0">
                <a:solidFill>
                  <a:schemeClr val="bg1"/>
                </a:solidFill>
                <a:latin typeface="楷体_GB2312" charset="-122"/>
                <a:ea typeface="楷体_GB2312" charset="-122"/>
                <a:sym typeface="+mn-ea"/>
              </a:endParaRPr>
            </a:p>
          </p:txBody>
        </p:sp>
        <p:grpSp>
          <p:nvGrpSpPr>
            <p:cNvPr id="2" name="组合 1"/>
            <p:cNvGrpSpPr/>
            <p:nvPr/>
          </p:nvGrpSpPr>
          <p:grpSpPr>
            <a:xfrm>
              <a:off x="3305413" y="918574"/>
              <a:ext cx="8354344" cy="5510792"/>
              <a:chOff x="3305413" y="918574"/>
              <a:chExt cx="8354344" cy="5510792"/>
            </a:xfrm>
          </p:grpSpPr>
          <p:sp>
            <p:nvSpPr>
              <p:cNvPr id="13" name="椭圆 12"/>
              <p:cNvSpPr/>
              <p:nvPr/>
            </p:nvSpPr>
            <p:spPr>
              <a:xfrm>
                <a:off x="3305415" y="918574"/>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1</a:t>
                </a:r>
                <a:endParaRPr lang="zh-CN" altLang="en-US" sz="3600" dirty="0"/>
              </a:p>
            </p:txBody>
          </p:sp>
          <p:sp>
            <p:nvSpPr>
              <p:cNvPr id="7" name="椭圆 6"/>
              <p:cNvSpPr/>
              <p:nvPr/>
            </p:nvSpPr>
            <p:spPr>
              <a:xfrm>
                <a:off x="3305413" y="340468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3</a:t>
                </a:r>
                <a:endParaRPr lang="zh-CN" altLang="en-US" sz="3600" dirty="0"/>
              </a:p>
            </p:txBody>
          </p:sp>
          <p:sp>
            <p:nvSpPr>
              <p:cNvPr id="8" name="标题 1"/>
              <p:cNvSpPr txBox="1">
                <a:spLocks/>
              </p:cNvSpPr>
              <p:nvPr/>
            </p:nvSpPr>
            <p:spPr>
              <a:xfrm>
                <a:off x="4377686" y="435522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百度百科</a:t>
                </a:r>
                <a:r>
                  <a:rPr lang="en-US" altLang="zh-CN" sz="2800" dirty="0" smtClean="0">
                    <a:solidFill>
                      <a:schemeClr val="bg1"/>
                    </a:solidFill>
                    <a:latin typeface="+mn-ea"/>
                    <a:ea typeface="+mn-ea"/>
                  </a:rPr>
                  <a:t>—</a:t>
                </a:r>
                <a:endParaRPr lang="en-US" altLang="zh-CN" sz="2800" dirty="0">
                  <a:solidFill>
                    <a:schemeClr val="bg1"/>
                  </a:solidFill>
                  <a:latin typeface="+mn-ea"/>
                </a:endParaRPr>
              </a:p>
              <a:p>
                <a:r>
                  <a:rPr lang="en-US" altLang="zh-CN" sz="2800" dirty="0" smtClean="0">
                    <a:solidFill>
                      <a:schemeClr val="bg1"/>
                    </a:solidFill>
                    <a:latin typeface="+mn-ea"/>
                    <a:ea typeface="+mn-ea"/>
                  </a:rPr>
                  <a:t>https://baike.baidu.com/item/</a:t>
                </a:r>
                <a:r>
                  <a:rPr lang="zh-CN" altLang="en-US" sz="2800" dirty="0" smtClean="0">
                    <a:solidFill>
                      <a:schemeClr val="bg1"/>
                    </a:solidFill>
                    <a:latin typeface="+mn-ea"/>
                    <a:ea typeface="+mn-ea"/>
                  </a:rPr>
                  <a:t>包图</a:t>
                </a:r>
                <a:r>
                  <a:rPr lang="en-US" altLang="zh-CN" sz="2800" dirty="0" smtClean="0">
                    <a:solidFill>
                      <a:schemeClr val="bg1"/>
                    </a:solidFill>
                    <a:latin typeface="+mn-ea"/>
                    <a:ea typeface="+mn-ea"/>
                  </a:rPr>
                  <a:t>/12578360?fr=</a:t>
                </a:r>
                <a:r>
                  <a:rPr lang="en-US" altLang="zh-CN" sz="2800" dirty="0" err="1" smtClean="0">
                    <a:solidFill>
                      <a:schemeClr val="bg1"/>
                    </a:solidFill>
                    <a:latin typeface="+mn-ea"/>
                    <a:ea typeface="+mn-ea"/>
                  </a:rPr>
                  <a:t>aladdin</a:t>
                </a:r>
                <a:endParaRPr lang="zh-CN" altLang="en-US" sz="2800" dirty="0">
                  <a:solidFill>
                    <a:schemeClr val="bg1"/>
                  </a:solidFill>
                  <a:latin typeface="+mn-ea"/>
                  <a:ea typeface="+mn-ea"/>
                </a:endParaRPr>
              </a:p>
            </p:txBody>
          </p:sp>
          <p:sp>
            <p:nvSpPr>
              <p:cNvPr id="10" name="椭圆 9"/>
              <p:cNvSpPr/>
              <p:nvPr/>
            </p:nvSpPr>
            <p:spPr>
              <a:xfrm>
                <a:off x="3305415" y="2062551"/>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smtClean="0"/>
                  <a:t>2</a:t>
                </a:r>
                <a:endParaRPr lang="zh-CN" altLang="en-US" sz="3600" dirty="0"/>
              </a:p>
            </p:txBody>
          </p:sp>
          <p:sp>
            <p:nvSpPr>
              <p:cNvPr id="11" name="标题 1"/>
              <p:cNvSpPr txBox="1">
                <a:spLocks/>
              </p:cNvSpPr>
              <p:nvPr/>
            </p:nvSpPr>
            <p:spPr>
              <a:xfrm>
                <a:off x="4305952" y="2726869"/>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CSDN-https://blog.csdn.net/</a:t>
                </a:r>
                <a:r>
                  <a:rPr kumimoji="1" lang="en-US" altLang="zh-CN" sz="2800" b="1" dirty="0" err="1" smtClean="0">
                    <a:solidFill>
                      <a:schemeClr val="bg1"/>
                    </a:solidFill>
                    <a:latin typeface="楷体_GB2312" charset="-122"/>
                    <a:ea typeface="楷体_GB2312" charset="-122"/>
                    <a:sym typeface="+mn-ea"/>
                  </a:rPr>
                  <a:t>jasonsix</a:t>
                </a:r>
                <a:r>
                  <a:rPr kumimoji="1" lang="en-US" altLang="zh-CN" sz="2800" b="1" dirty="0" smtClean="0">
                    <a:solidFill>
                      <a:schemeClr val="bg1"/>
                    </a:solidFill>
                    <a:latin typeface="楷体_GB2312" charset="-122"/>
                    <a:ea typeface="楷体_GB2312" charset="-122"/>
                    <a:sym typeface="+mn-ea"/>
                  </a:rPr>
                  <a:t>/article/details/52564281</a:t>
                </a:r>
                <a:endParaRPr kumimoji="1" lang="zh-CN" altLang="en-US" sz="2800" b="1" dirty="0">
                  <a:solidFill>
                    <a:schemeClr val="bg1"/>
                  </a:solidFill>
                  <a:latin typeface="楷体_GB2312" charset="-122"/>
                  <a:ea typeface="楷体_GB2312" charset="-122"/>
                  <a:sym typeface="+mn-ea"/>
                </a:endParaRPr>
              </a:p>
            </p:txBody>
          </p:sp>
          <p:sp>
            <p:nvSpPr>
              <p:cNvPr id="12" name="椭圆 11"/>
              <p:cNvSpPr/>
              <p:nvPr/>
            </p:nvSpPr>
            <p:spPr>
              <a:xfrm>
                <a:off x="3305413" y="4801006"/>
                <a:ext cx="778565" cy="732234"/>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6" name="标题 1"/>
              <p:cNvSpPr txBox="1">
                <a:spLocks/>
              </p:cNvSpPr>
              <p:nvPr/>
            </p:nvSpPr>
            <p:spPr>
              <a:xfrm>
                <a:off x="4153554" y="1480080"/>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a:t>
                </a:r>
                <a:r>
                  <a:rPr kumimoji="1" lang="en-US" altLang="zh-CN" sz="2800" b="1" dirty="0" smtClean="0">
                    <a:solidFill>
                      <a:schemeClr val="bg1"/>
                    </a:solidFill>
                    <a:latin typeface="楷体_GB2312" charset="-122"/>
                    <a:ea typeface="楷体_GB2312" charset="-122"/>
                    <a:sym typeface="+mn-ea"/>
                  </a:rPr>
                  <a:t>UML2</a:t>
                </a:r>
                <a:r>
                  <a:rPr kumimoji="1" lang="zh-CN" altLang="en-US" sz="2800" b="1" dirty="0" smtClean="0">
                    <a:solidFill>
                      <a:schemeClr val="bg1"/>
                    </a:solidFill>
                    <a:latin typeface="楷体_GB2312" charset="-122"/>
                    <a:ea typeface="楷体_GB2312" charset="-122"/>
                    <a:sym typeface="+mn-ea"/>
                  </a:rPr>
                  <a:t>基础、建模与设计教程》</a:t>
                </a:r>
                <a:endParaRPr kumimoji="1" lang="zh-CN" altLang="en-US" sz="2800" b="1" dirty="0">
                  <a:solidFill>
                    <a:schemeClr val="bg1"/>
                  </a:solidFill>
                  <a:latin typeface="楷体_GB2312" charset="-122"/>
                  <a:ea typeface="楷体_GB2312" charset="-122"/>
                  <a:sym typeface="+mn-ea"/>
                </a:endParaRPr>
              </a:p>
            </p:txBody>
          </p:sp>
        </p:grpSp>
      </p:grpSp>
    </p:spTree>
    <p:extLst>
      <p:ext uri="{BB962C8B-B14F-4D97-AF65-F5344CB8AC3E}">
        <p14:creationId xmlns:p14="http://schemas.microsoft.com/office/powerpoint/2010/main" val="124174248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6</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小组绩效</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Tree>
    <p:extLst>
      <p:ext uri="{BB962C8B-B14F-4D97-AF65-F5344CB8AC3E}">
        <p14:creationId xmlns:p14="http://schemas.microsoft.com/office/powerpoint/2010/main" val="232809896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p:cNvSpPr>
            <a:spLocks noGrp="1"/>
          </p:cNvSpPr>
          <p:nvPr>
            <p:ph type="title"/>
          </p:nvPr>
        </p:nvSpPr>
        <p:spPr>
          <a:xfrm>
            <a:off x="633946" y="255793"/>
            <a:ext cx="3743740" cy="1325563"/>
          </a:xfrm>
        </p:spPr>
        <p:txBody>
          <a:bodyPr>
            <a:normAutofit/>
          </a:bodyPr>
          <a:lstStyle/>
          <a:p>
            <a:r>
              <a:rPr lang="zh-CN" altLang="en-US" sz="3600" dirty="0" smtClean="0">
                <a:solidFill>
                  <a:schemeClr val="bg1"/>
                </a:solidFill>
              </a:rPr>
              <a:t>小组绩效</a:t>
            </a:r>
            <a:endParaRPr lang="zh-CN" altLang="en-US" sz="3600" dirty="0">
              <a:solidFill>
                <a:schemeClr val="bg1"/>
              </a:solidFill>
            </a:endParaRPr>
          </a:p>
        </p:txBody>
      </p:sp>
      <p:cxnSp>
        <p:nvCxnSpPr>
          <p:cNvPr id="5" name="直接箭头连接符 4"/>
          <p:cNvCxnSpPr/>
          <p:nvPr/>
        </p:nvCxnSpPr>
        <p:spPr>
          <a:xfrm flipH="1">
            <a:off x="724395" y="1291594"/>
            <a:ext cx="1745673"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grpSp>
        <p:nvGrpSpPr>
          <p:cNvPr id="3" name="组合 2"/>
          <p:cNvGrpSpPr/>
          <p:nvPr/>
        </p:nvGrpSpPr>
        <p:grpSpPr>
          <a:xfrm>
            <a:off x="3021647" y="383028"/>
            <a:ext cx="9145005" cy="6089913"/>
            <a:chOff x="3021647" y="383028"/>
            <a:chExt cx="9145005" cy="6089913"/>
          </a:xfrm>
        </p:grpSpPr>
        <p:sp>
          <p:nvSpPr>
            <p:cNvPr id="6" name="标题 1"/>
            <p:cNvSpPr txBox="1">
              <a:spLocks/>
            </p:cNvSpPr>
            <p:nvPr/>
          </p:nvSpPr>
          <p:spPr>
            <a:xfrm>
              <a:off x="4879570" y="38302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en-US" altLang="zh-CN" sz="2800" b="1" dirty="0" smtClean="0">
                  <a:solidFill>
                    <a:schemeClr val="bg1"/>
                  </a:solidFill>
                  <a:latin typeface="楷体_GB2312" charset="-122"/>
                  <a:ea typeface="楷体_GB2312" charset="-122"/>
                  <a:sym typeface="+mn-ea"/>
                </a:rPr>
                <a:t>UML</a:t>
              </a:r>
              <a:r>
                <a:rPr kumimoji="1" lang="zh-CN" altLang="en-US" sz="2800" b="1" dirty="0" smtClean="0">
                  <a:solidFill>
                    <a:schemeClr val="bg1"/>
                  </a:solidFill>
                  <a:latin typeface="楷体_GB2312" charset="-122"/>
                  <a:ea typeface="楷体_GB2312" charset="-122"/>
                  <a:sym typeface="+mn-ea"/>
                </a:rPr>
                <a:t>基础</a:t>
              </a:r>
              <a:r>
                <a:rPr kumimoji="1" lang="en-US" altLang="zh-CN" sz="2800" b="1" dirty="0" smtClean="0">
                  <a:solidFill>
                    <a:schemeClr val="bg1"/>
                  </a:solidFill>
                  <a:latin typeface="楷体_GB2312" charset="-122"/>
                  <a:ea typeface="楷体_GB2312" charset="-122"/>
                  <a:sym typeface="+mn-ea"/>
                </a:rPr>
                <a:t>III-PPT</a:t>
              </a:r>
              <a:r>
                <a:rPr kumimoji="1" lang="zh-CN" altLang="en-US" sz="2800" b="1" dirty="0" smtClean="0">
                  <a:solidFill>
                    <a:schemeClr val="bg1"/>
                  </a:solidFill>
                  <a:latin typeface="楷体_GB2312" charset="-122"/>
                  <a:ea typeface="楷体_GB2312" charset="-122"/>
                  <a:sym typeface="+mn-ea"/>
                </a:rPr>
                <a:t>主要编写以及整理  </a:t>
              </a:r>
              <a:r>
                <a:rPr kumimoji="1" lang="en-US" altLang="zh-CN" sz="2800" b="1" dirty="0" smtClean="0">
                  <a:solidFill>
                    <a:schemeClr val="bg1"/>
                  </a:solidFill>
                  <a:latin typeface="楷体_GB2312" charset="-122"/>
                  <a:ea typeface="楷体_GB2312" charset="-122"/>
                  <a:sym typeface="+mn-ea"/>
                </a:rPr>
                <a:t>8.9</a:t>
              </a:r>
              <a:r>
                <a:rPr kumimoji="1" lang="zh-CN" altLang="en-US" sz="2800" b="1" dirty="0" smtClean="0">
                  <a:solidFill>
                    <a:schemeClr val="bg1"/>
                  </a:solidFill>
                  <a:latin typeface="楷体_GB2312" charset="-122"/>
                  <a:ea typeface="楷体_GB2312" charset="-122"/>
                  <a:sym typeface="+mn-ea"/>
                </a:rPr>
                <a:t>分</a:t>
              </a:r>
              <a:endParaRPr kumimoji="1" lang="zh-CN" altLang="en-US" sz="2800" b="1" dirty="0">
                <a:solidFill>
                  <a:schemeClr val="bg1"/>
                </a:solidFill>
                <a:latin typeface="楷体_GB2312" charset="-122"/>
                <a:ea typeface="楷体_GB2312" charset="-122"/>
                <a:sym typeface="+mn-ea"/>
              </a:endParaRPr>
            </a:p>
          </p:txBody>
        </p:sp>
        <p:sp>
          <p:nvSpPr>
            <p:cNvPr id="8" name="标题 1"/>
            <p:cNvSpPr txBox="1">
              <a:spLocks/>
            </p:cNvSpPr>
            <p:nvPr/>
          </p:nvSpPr>
          <p:spPr>
            <a:xfrm>
              <a:off x="4884581" y="3427985"/>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8.4</a:t>
              </a:r>
              <a:endParaRPr lang="zh-CN" altLang="en-US" sz="2800" dirty="0">
                <a:solidFill>
                  <a:schemeClr val="bg1"/>
                </a:solidFill>
                <a:latin typeface="+mn-ea"/>
                <a:ea typeface="+mn-ea"/>
              </a:endParaRPr>
            </a:p>
          </p:txBody>
        </p:sp>
        <p:sp>
          <p:nvSpPr>
            <p:cNvPr id="11" name="标题 1"/>
            <p:cNvSpPr txBox="1">
              <a:spLocks/>
            </p:cNvSpPr>
            <p:nvPr/>
          </p:nvSpPr>
          <p:spPr>
            <a:xfrm>
              <a:off x="4872942" y="232466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8.6</a:t>
              </a:r>
              <a:endParaRPr kumimoji="1" lang="zh-CN" altLang="en-US" sz="2800" b="1" dirty="0">
                <a:solidFill>
                  <a:schemeClr val="bg1"/>
                </a:solidFill>
                <a:latin typeface="楷体_GB2312" charset="-122"/>
                <a:ea typeface="楷体_GB2312" charset="-122"/>
                <a:sym typeface="+mn-ea"/>
              </a:endParaRPr>
            </a:p>
          </p:txBody>
        </p:sp>
        <p:sp>
          <p:nvSpPr>
            <p:cNvPr id="16" name="标题 1"/>
            <p:cNvSpPr txBox="1">
              <a:spLocks/>
            </p:cNvSpPr>
            <p:nvPr/>
          </p:nvSpPr>
          <p:spPr>
            <a:xfrm>
              <a:off x="4872943" y="1353848"/>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5000"/>
                </a:lnSpc>
              </a:pPr>
              <a:r>
                <a:rPr kumimoji="1" lang="zh-CN" altLang="en-US" sz="2800" b="1" dirty="0" smtClean="0">
                  <a:solidFill>
                    <a:schemeClr val="bg1"/>
                  </a:solidFill>
                  <a:latin typeface="楷体_GB2312" charset="-122"/>
                  <a:ea typeface="楷体_GB2312" charset="-122"/>
                  <a:sym typeface="+mn-ea"/>
                </a:rPr>
                <a:t>审核以及部分修改  </a:t>
              </a:r>
              <a:r>
                <a:rPr kumimoji="1" lang="en-US" altLang="zh-CN" sz="2800" b="1" dirty="0" smtClean="0">
                  <a:solidFill>
                    <a:schemeClr val="bg1"/>
                  </a:solidFill>
                  <a:latin typeface="楷体_GB2312" charset="-122"/>
                  <a:ea typeface="楷体_GB2312" charset="-122"/>
                  <a:sym typeface="+mn-ea"/>
                </a:rPr>
                <a:t>8.7</a:t>
              </a:r>
              <a:endParaRPr kumimoji="1" lang="zh-CN" altLang="en-US" sz="2800" b="1" dirty="0">
                <a:solidFill>
                  <a:schemeClr val="bg1"/>
                </a:solidFill>
                <a:latin typeface="楷体_GB2312" charset="-122"/>
                <a:ea typeface="楷体_GB2312" charset="-122"/>
                <a:sym typeface="+mn-ea"/>
              </a:endParaRPr>
            </a:p>
          </p:txBody>
        </p:sp>
        <p:sp>
          <p:nvSpPr>
            <p:cNvPr id="2" name="矩形 1"/>
            <p:cNvSpPr/>
            <p:nvPr/>
          </p:nvSpPr>
          <p:spPr>
            <a:xfrm>
              <a:off x="3021647" y="111648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刘向辉</a:t>
              </a:r>
              <a:endParaRPr lang="zh-CN" altLang="en-US" sz="3200" dirty="0">
                <a:latin typeface="+mj-lt"/>
              </a:endParaRPr>
            </a:p>
          </p:txBody>
        </p:sp>
        <p:sp>
          <p:nvSpPr>
            <p:cNvPr id="15" name="矩形 14"/>
            <p:cNvSpPr/>
            <p:nvPr/>
          </p:nvSpPr>
          <p:spPr>
            <a:xfrm>
              <a:off x="3021647" y="208730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陈祥斌</a:t>
              </a:r>
              <a:endParaRPr lang="zh-CN" altLang="en-US" sz="3200" dirty="0">
                <a:latin typeface="+mj-lt"/>
              </a:endParaRPr>
            </a:p>
          </p:txBody>
        </p:sp>
        <p:sp>
          <p:nvSpPr>
            <p:cNvPr id="17" name="矩形 16"/>
            <p:cNvSpPr/>
            <p:nvPr/>
          </p:nvSpPr>
          <p:spPr>
            <a:xfrm>
              <a:off x="3021647" y="3014549"/>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mj-lt"/>
                </a:rPr>
                <a:t>左</a:t>
              </a:r>
              <a:r>
                <a:rPr lang="zh-CN" altLang="en-US" sz="3200" dirty="0" smtClean="0">
                  <a:latin typeface="+mj-lt"/>
                </a:rPr>
                <a:t>文正</a:t>
              </a:r>
              <a:endParaRPr lang="zh-CN" altLang="en-US" sz="3200" dirty="0">
                <a:latin typeface="+mj-lt"/>
              </a:endParaRPr>
            </a:p>
          </p:txBody>
        </p:sp>
        <p:sp>
          <p:nvSpPr>
            <p:cNvPr id="18" name="矩形 17"/>
            <p:cNvSpPr/>
            <p:nvPr/>
          </p:nvSpPr>
          <p:spPr>
            <a:xfrm>
              <a:off x="3021647" y="4095192"/>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王安栋</a:t>
              </a:r>
              <a:endParaRPr lang="zh-CN" altLang="en-US" sz="3200" dirty="0">
                <a:latin typeface="+mj-lt"/>
              </a:endParaRPr>
            </a:p>
          </p:txBody>
        </p:sp>
        <p:sp>
          <p:nvSpPr>
            <p:cNvPr id="19" name="矩形 18"/>
            <p:cNvSpPr/>
            <p:nvPr/>
          </p:nvSpPr>
          <p:spPr>
            <a:xfrm>
              <a:off x="3021647" y="5138875"/>
              <a:ext cx="1783422" cy="607225"/>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latin typeface="+mj-lt"/>
                </a:rPr>
                <a:t>涂弘森</a:t>
              </a:r>
              <a:endParaRPr lang="zh-CN" altLang="en-US" sz="3200" dirty="0">
                <a:latin typeface="+mj-lt"/>
              </a:endParaRPr>
            </a:p>
          </p:txBody>
        </p:sp>
        <p:sp>
          <p:nvSpPr>
            <p:cNvPr id="20" name="标题 1"/>
            <p:cNvSpPr txBox="1">
              <a:spLocks/>
            </p:cNvSpPr>
            <p:nvPr/>
          </p:nvSpPr>
          <p:spPr>
            <a:xfrm>
              <a:off x="4879570" y="4398804"/>
              <a:ext cx="7282071" cy="207413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dirty="0" smtClean="0">
                  <a:solidFill>
                    <a:schemeClr val="bg1"/>
                  </a:solidFill>
                  <a:latin typeface="+mn-ea"/>
                  <a:ea typeface="+mn-ea"/>
                </a:rPr>
                <a:t>搜集资料    </a:t>
              </a:r>
              <a:r>
                <a:rPr lang="en-US" altLang="zh-CN" sz="2800" dirty="0" smtClean="0">
                  <a:solidFill>
                    <a:schemeClr val="bg1"/>
                  </a:solidFill>
                  <a:latin typeface="+mn-ea"/>
                  <a:ea typeface="+mn-ea"/>
                </a:rPr>
                <a:t>8.5</a:t>
              </a:r>
              <a:endParaRPr lang="zh-CN" altLang="en-US" sz="2800" dirty="0">
                <a:solidFill>
                  <a:schemeClr val="bg1"/>
                </a:solidFill>
                <a:latin typeface="+mn-ea"/>
                <a:ea typeface="+mn-ea"/>
              </a:endParaRPr>
            </a:p>
          </p:txBody>
        </p:sp>
      </p:grpSp>
    </p:spTree>
    <p:extLst>
      <p:ext uri="{BB962C8B-B14F-4D97-AF65-F5344CB8AC3E}">
        <p14:creationId xmlns:p14="http://schemas.microsoft.com/office/powerpoint/2010/main" val="2598012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
        <p:nvSpPr>
          <p:cNvPr id="14" name="标题 1"/>
          <p:cNvSpPr>
            <a:spLocks noGrp="1"/>
          </p:cNvSpPr>
          <p:nvPr>
            <p:ph type="title"/>
          </p:nvPr>
        </p:nvSpPr>
        <p:spPr>
          <a:xfrm>
            <a:off x="4923182" y="1786420"/>
            <a:ext cx="3276601" cy="1325563"/>
          </a:xfrm>
        </p:spPr>
        <p:txBody>
          <a:bodyPr>
            <a:normAutofit/>
          </a:bodyPr>
          <a:lstStyle/>
          <a:p>
            <a:r>
              <a:rPr lang="zh-CN" altLang="en-US" sz="6600" dirty="0">
                <a:solidFill>
                  <a:schemeClr val="bg1"/>
                </a:solidFill>
              </a:rPr>
              <a:t>对象</a:t>
            </a:r>
            <a:r>
              <a:rPr lang="zh-CN" altLang="en-US" sz="6600" dirty="0" smtClean="0">
                <a:solidFill>
                  <a:schemeClr val="bg1"/>
                </a:solidFill>
              </a:rPr>
              <a:t>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16" name="标题 1"/>
          <p:cNvSpPr txBox="1">
            <a:spLocks/>
          </p:cNvSpPr>
          <p:nvPr/>
        </p:nvSpPr>
        <p:spPr>
          <a:xfrm>
            <a:off x="5002695" y="2738354"/>
            <a:ext cx="45885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solidFill>
                  <a:schemeClr val="bg1">
                    <a:lumMod val="50000"/>
                  </a:schemeClr>
                </a:solidFill>
              </a:rPr>
              <a:t>Object 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11851513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39454" y="1520687"/>
            <a:ext cx="8913091" cy="2387600"/>
          </a:xfrm>
        </p:spPr>
        <p:txBody>
          <a:bodyPr>
            <a:normAutofit/>
          </a:bodyPr>
          <a:lstStyle/>
          <a:p>
            <a:pPr>
              <a:lnSpc>
                <a:spcPct val="100000"/>
              </a:lnSpc>
            </a:pPr>
            <a:r>
              <a:rPr lang="zh-CN" altLang="en-US" sz="9600" dirty="0" smtClean="0">
                <a:solidFill>
                  <a:srgbClr val="FFFFFF"/>
                </a:solidFill>
              </a:rPr>
              <a:t>谢谢大家</a:t>
            </a:r>
            <a:endParaRPr lang="zh-CN" altLang="en-US" sz="9600" dirty="0">
              <a:solidFill>
                <a:srgbClr val="FFFFFF"/>
              </a:solidFill>
            </a:endParaRPr>
          </a:p>
        </p:txBody>
      </p:sp>
    </p:spTree>
    <p:extLst>
      <p:ext uri="{BB962C8B-B14F-4D97-AF65-F5344CB8AC3E}">
        <p14:creationId xmlns:p14="http://schemas.microsoft.com/office/powerpoint/2010/main" val="4202788868"/>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1.1</a:t>
            </a:r>
            <a:endParaRPr lang="zh-CN" altLang="en-US" sz="2800" dirty="0"/>
          </a:p>
        </p:txBody>
      </p:sp>
      <p:sp>
        <p:nvSpPr>
          <p:cNvPr id="14" name="标题 1"/>
          <p:cNvSpPr>
            <a:spLocks noGrp="1"/>
          </p:cNvSpPr>
          <p:nvPr>
            <p:ph type="title"/>
          </p:nvPr>
        </p:nvSpPr>
        <p:spPr>
          <a:xfrm>
            <a:off x="2193233" y="573329"/>
            <a:ext cx="4426227" cy="1325563"/>
          </a:xfrm>
        </p:spPr>
        <p:txBody>
          <a:bodyPr>
            <a:normAutofit/>
          </a:bodyPr>
          <a:lstStyle/>
          <a:p>
            <a:r>
              <a:rPr lang="zh-CN" altLang="en-US" dirty="0">
                <a:solidFill>
                  <a:schemeClr val="bg1"/>
                </a:solidFill>
              </a:rPr>
              <a:t>对象</a:t>
            </a:r>
            <a:r>
              <a:rPr lang="zh-CN" altLang="en-US" dirty="0" smtClean="0">
                <a:solidFill>
                  <a:schemeClr val="bg1"/>
                </a:solidFill>
              </a:rPr>
              <a:t>图的定义</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4" y="1898892"/>
            <a:ext cx="7868659" cy="4339650"/>
          </a:xfrm>
          <a:prstGeom prst="rect">
            <a:avLst/>
          </a:prstGeom>
          <a:noFill/>
        </p:spPr>
        <p:txBody>
          <a:bodyPr wrap="square" rtlCol="0">
            <a:spAutoFit/>
          </a:bodyPr>
          <a:lstStyle/>
          <a:p>
            <a:r>
              <a:rPr lang="en-US" altLang="zh-CN" sz="3200" b="1" dirty="0">
                <a:solidFill>
                  <a:schemeClr val="bg1"/>
                </a:solidFill>
              </a:rPr>
              <a:t>	</a:t>
            </a:r>
            <a:r>
              <a:rPr lang="zh-CN" altLang="en-US" sz="3200" b="1" dirty="0">
                <a:solidFill>
                  <a:schemeClr val="bg1"/>
                </a:solidFill>
              </a:rPr>
              <a:t>对象图(Object Diagram) 是显示了一组对象和他们之间的关系。使用对象图来说明数据结构，类图中的类或组件等的实例的静态快照。</a:t>
            </a:r>
          </a:p>
          <a:p>
            <a:r>
              <a:rPr lang="en-US" altLang="zh-CN" sz="3200" b="1" dirty="0">
                <a:solidFill>
                  <a:schemeClr val="bg1"/>
                </a:solidFill>
              </a:rPr>
              <a:t>	</a:t>
            </a:r>
            <a:r>
              <a:rPr lang="en-US" altLang="zh-CN" sz="3200" b="1" dirty="0" err="1">
                <a:solidFill>
                  <a:schemeClr val="bg1"/>
                </a:solidFill>
              </a:rPr>
              <a:t>对象图中包含对象（Object）和链（Link</a:t>
            </a:r>
            <a:r>
              <a:rPr lang="en-US" altLang="zh-CN" sz="3200" b="1" dirty="0">
                <a:solidFill>
                  <a:schemeClr val="bg1"/>
                </a:solidFill>
              </a:rPr>
              <a:t>）。</a:t>
            </a:r>
            <a:r>
              <a:rPr lang="en-US" altLang="zh-CN" sz="3200" b="1" dirty="0" err="1">
                <a:solidFill>
                  <a:schemeClr val="bg1"/>
                </a:solidFill>
              </a:rPr>
              <a:t>其中对象是类的特定实例，链是类之间关系的实例，表示对象之间的特定关系</a:t>
            </a:r>
            <a:r>
              <a:rPr lang="en-US" altLang="zh-CN" sz="3200" b="1" dirty="0">
                <a:solidFill>
                  <a:schemeClr val="bg1"/>
                </a:solidFill>
              </a:rPr>
              <a:t>。</a:t>
            </a:r>
          </a:p>
          <a:p>
            <a:endParaRPr lang="zh-CN" altLang="en-US" sz="2000" b="1" dirty="0">
              <a:solidFill>
                <a:schemeClr val="bg1"/>
              </a:solidFill>
            </a:endParaRPr>
          </a:p>
        </p:txBody>
      </p:sp>
    </p:spTree>
    <p:extLst>
      <p:ext uri="{BB962C8B-B14F-4D97-AF65-F5344CB8AC3E}">
        <p14:creationId xmlns:p14="http://schemas.microsoft.com/office/powerpoint/2010/main" val="2577807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1.2</a:t>
            </a:r>
            <a:endParaRPr lang="zh-CN" altLang="en-US" sz="2800" dirty="0"/>
          </a:p>
        </p:txBody>
      </p:sp>
      <p:sp>
        <p:nvSpPr>
          <p:cNvPr id="14" name="标题 1"/>
          <p:cNvSpPr>
            <a:spLocks noGrp="1"/>
          </p:cNvSpPr>
          <p:nvPr>
            <p:ph type="title"/>
          </p:nvPr>
        </p:nvSpPr>
        <p:spPr>
          <a:xfrm>
            <a:off x="2193233" y="573329"/>
            <a:ext cx="7606750" cy="1325563"/>
          </a:xfrm>
        </p:spPr>
        <p:txBody>
          <a:bodyPr>
            <a:normAutofit/>
          </a:bodyPr>
          <a:lstStyle/>
          <a:p>
            <a:r>
              <a:rPr lang="zh-CN" altLang="en-US" dirty="0">
                <a:solidFill>
                  <a:schemeClr val="bg1"/>
                </a:solidFill>
              </a:rPr>
              <a:t>对象</a:t>
            </a:r>
            <a:r>
              <a:rPr lang="zh-CN" altLang="en-US" dirty="0" smtClean="0">
                <a:solidFill>
                  <a:schemeClr val="bg1"/>
                </a:solidFill>
              </a:rPr>
              <a:t>图在项目中发挥的作用</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4" y="1898892"/>
            <a:ext cx="7868659" cy="4339650"/>
          </a:xfrm>
          <a:prstGeom prst="rect">
            <a:avLst/>
          </a:prstGeom>
          <a:noFill/>
        </p:spPr>
        <p:txBody>
          <a:bodyPr wrap="square" rtlCol="0">
            <a:spAutoFit/>
          </a:bodyPr>
          <a:lstStyle/>
          <a:p>
            <a:r>
              <a:rPr lang="en-US" altLang="zh-CN" sz="3200" b="1" dirty="0">
                <a:solidFill>
                  <a:schemeClr val="bg1"/>
                </a:solidFill>
              </a:rPr>
              <a:t> </a:t>
            </a:r>
            <a:r>
              <a:rPr lang="en-US" altLang="zh-CN" sz="3200" b="1" dirty="0" smtClean="0">
                <a:solidFill>
                  <a:schemeClr val="bg1"/>
                </a:solidFill>
              </a:rPr>
              <a:t>      1</a:t>
            </a:r>
            <a:r>
              <a:rPr lang="zh-CN" altLang="en-US" sz="3200" b="1" dirty="0" smtClean="0">
                <a:solidFill>
                  <a:schemeClr val="bg1"/>
                </a:solidFill>
              </a:rPr>
              <a:t>、说明复杂的数据结构。对于复杂的数据结构，有时候很难对其进行抽象成类表达之间的交互关系。使用对象描绘对象之间的关系可以帮助我们说明复杂的数据结构某一时刻的快照，从而有助于对复杂数据结构的抽象。 </a:t>
            </a:r>
          </a:p>
          <a:p>
            <a:r>
              <a:rPr lang="zh-CN" altLang="en-US" sz="3200" b="1" dirty="0" smtClean="0">
                <a:solidFill>
                  <a:schemeClr val="bg1"/>
                </a:solidFill>
              </a:rPr>
              <a:t>　</a:t>
            </a:r>
            <a:r>
              <a:rPr lang="en-US" altLang="zh-CN" sz="3200" b="1" dirty="0" smtClean="0">
                <a:solidFill>
                  <a:schemeClr val="bg1"/>
                </a:solidFill>
              </a:rPr>
              <a:t>   2</a:t>
            </a:r>
            <a:r>
              <a:rPr lang="zh-CN" altLang="en-US" sz="3200" b="1" dirty="0" smtClean="0">
                <a:solidFill>
                  <a:schemeClr val="bg1"/>
                </a:solidFill>
              </a:rPr>
              <a:t>、表示快照中的行为。通过一系列的快照，可以有效表达事物的行为。</a:t>
            </a:r>
          </a:p>
          <a:p>
            <a:endParaRPr lang="zh-CN" altLang="en-US" sz="2000" b="1" dirty="0">
              <a:solidFill>
                <a:schemeClr val="bg1"/>
              </a:solidFill>
            </a:endParaRPr>
          </a:p>
        </p:txBody>
      </p:sp>
    </p:spTree>
    <p:extLst>
      <p:ext uri="{BB962C8B-B14F-4D97-AF65-F5344CB8AC3E}">
        <p14:creationId xmlns:p14="http://schemas.microsoft.com/office/powerpoint/2010/main" val="3524697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1.3</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图与类图</a:t>
            </a:r>
            <a:r>
              <a:rPr lang="en-US" altLang="zh-CN" dirty="0" smtClean="0">
                <a:solidFill>
                  <a:schemeClr val="bg1"/>
                </a:solidFill>
              </a:rPr>
              <a:t>[3]</a:t>
            </a:r>
            <a:endParaRPr lang="zh-CN" altLang="en-US" dirty="0">
              <a:solidFill>
                <a:schemeClr val="bg1"/>
              </a:solidFill>
            </a:endParaRPr>
          </a:p>
        </p:txBody>
      </p:sp>
      <p:sp>
        <p:nvSpPr>
          <p:cNvPr id="5" name="文本框 4"/>
          <p:cNvSpPr txBox="1"/>
          <p:nvPr/>
        </p:nvSpPr>
        <p:spPr>
          <a:xfrm>
            <a:off x="2161670" y="2028100"/>
            <a:ext cx="7868659" cy="4708981"/>
          </a:xfrm>
          <a:prstGeom prst="rect">
            <a:avLst/>
          </a:prstGeom>
          <a:noFill/>
        </p:spPr>
        <p:txBody>
          <a:bodyPr wrap="square" rtlCol="0">
            <a:spAutoFit/>
          </a:bodyPr>
          <a:lstStyle/>
          <a:p>
            <a:r>
              <a:rPr lang="en-US" altLang="zh-CN" sz="3000" b="1" dirty="0">
                <a:solidFill>
                  <a:schemeClr val="bg1"/>
                </a:solidFill>
              </a:rPr>
              <a:t> </a:t>
            </a:r>
            <a:r>
              <a:rPr lang="en-US" altLang="zh-CN" sz="3000" b="1" dirty="0" smtClean="0">
                <a:solidFill>
                  <a:schemeClr val="bg1"/>
                </a:solidFill>
              </a:rPr>
              <a:t>      1</a:t>
            </a:r>
            <a:r>
              <a:rPr lang="zh-CN" altLang="en-US" sz="3000" b="1" dirty="0" smtClean="0">
                <a:solidFill>
                  <a:schemeClr val="bg1"/>
                </a:solidFill>
              </a:rPr>
              <a:t>、对象图是类图的实例，几乎使用与类图完全相同的标识</a:t>
            </a:r>
          </a:p>
          <a:p>
            <a:r>
              <a:rPr lang="en-US" altLang="zh-CN" sz="3000" b="1" dirty="0">
                <a:solidFill>
                  <a:schemeClr val="bg1"/>
                </a:solidFill>
              </a:rPr>
              <a:t> </a:t>
            </a:r>
            <a:r>
              <a:rPr lang="en-US" altLang="zh-CN" sz="3000" b="1" dirty="0" smtClean="0">
                <a:solidFill>
                  <a:schemeClr val="bg1"/>
                </a:solidFill>
              </a:rPr>
              <a:t>      </a:t>
            </a:r>
            <a:r>
              <a:rPr lang="en-US" altLang="zh-CN" sz="3000" b="1" dirty="0" smtClean="0">
                <a:solidFill>
                  <a:schemeClr val="bg1"/>
                </a:solidFill>
              </a:rPr>
              <a:t>2</a:t>
            </a:r>
            <a:r>
              <a:rPr lang="zh-CN" altLang="en-US" sz="3000" b="1" dirty="0" smtClean="0">
                <a:solidFill>
                  <a:schemeClr val="bg1"/>
                </a:solidFill>
              </a:rPr>
              <a:t>、同一个类图对应的对象图可以有多个，对个对象图合在一起共同展示了随着时间的推移，在不同时间点系统的对象状态</a:t>
            </a:r>
          </a:p>
          <a:p>
            <a:r>
              <a:rPr lang="en-US" altLang="zh-CN" sz="3000" b="1" dirty="0" smtClean="0">
                <a:solidFill>
                  <a:schemeClr val="bg1"/>
                </a:solidFill>
              </a:rPr>
              <a:t>       3</a:t>
            </a:r>
            <a:r>
              <a:rPr lang="zh-CN" altLang="en-US" sz="3000" b="1" dirty="0" smtClean="0">
                <a:solidFill>
                  <a:schemeClr val="bg1"/>
                </a:solidFill>
              </a:rPr>
              <a:t>、与类图的抽象性相比，对象图是具体的</a:t>
            </a:r>
          </a:p>
          <a:p>
            <a:r>
              <a:rPr lang="en-US" altLang="zh-CN" sz="3000" b="1" dirty="0" smtClean="0">
                <a:solidFill>
                  <a:schemeClr val="bg1"/>
                </a:solidFill>
              </a:rPr>
              <a:t>       4</a:t>
            </a:r>
            <a:r>
              <a:rPr lang="zh-CN" altLang="en-US" sz="3000" b="1" dirty="0" smtClean="0">
                <a:solidFill>
                  <a:schemeClr val="bg1"/>
                </a:solidFill>
              </a:rPr>
              <a:t>、每一幅对象图应当只侧重表达其所侧重内容</a:t>
            </a:r>
          </a:p>
          <a:p>
            <a:endParaRPr lang="zh-CN" altLang="en-US" sz="3000" b="1" dirty="0">
              <a:solidFill>
                <a:schemeClr val="bg1"/>
              </a:solidFill>
            </a:endParaRPr>
          </a:p>
        </p:txBody>
      </p:sp>
      <p:pic>
        <p:nvPicPr>
          <p:cNvPr id="6" name="图片 5"/>
          <p:cNvPicPr>
            <a:picLocks noChangeAspect="1"/>
          </p:cNvPicPr>
          <p:nvPr/>
        </p:nvPicPr>
        <p:blipFill>
          <a:blip r:embed="rId2"/>
          <a:stretch>
            <a:fillRect/>
          </a:stretch>
        </p:blipFill>
        <p:spPr>
          <a:xfrm>
            <a:off x="6095999" y="245659"/>
            <a:ext cx="4980693" cy="6257901"/>
          </a:xfrm>
          <a:prstGeom prst="rect">
            <a:avLst/>
          </a:prstGeom>
        </p:spPr>
      </p:pic>
    </p:spTree>
    <p:extLst>
      <p:ext uri="{BB962C8B-B14F-4D97-AF65-F5344CB8AC3E}">
        <p14:creationId xmlns:p14="http://schemas.microsoft.com/office/powerpoint/2010/main" val="1966606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1.</a:t>
            </a:r>
            <a:r>
              <a:rPr lang="en-US" altLang="zh-CN" sz="2800" dirty="0"/>
              <a:t>4</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a:solidFill>
                  <a:schemeClr val="bg1"/>
                </a:solidFill>
              </a:rPr>
              <a:t>对象</a:t>
            </a:r>
            <a:r>
              <a:rPr lang="zh-CN" altLang="en-US" dirty="0" smtClean="0">
                <a:solidFill>
                  <a:schemeClr val="bg1"/>
                </a:solidFill>
              </a:rPr>
              <a:t>图实例</a:t>
            </a:r>
            <a:r>
              <a:rPr lang="en-US" altLang="zh-CN" dirty="0" smtClean="0">
                <a:solidFill>
                  <a:schemeClr val="bg1"/>
                </a:solidFill>
              </a:rPr>
              <a:t>[2]</a:t>
            </a:r>
            <a:endParaRPr lang="zh-CN" altLang="en-US" dirty="0">
              <a:solidFill>
                <a:schemeClr val="bg1"/>
              </a:solidFill>
            </a:endParaRPr>
          </a:p>
        </p:txBody>
      </p:sp>
      <p:sp>
        <p:nvSpPr>
          <p:cNvPr id="5" name="文本框 4"/>
          <p:cNvSpPr txBox="1"/>
          <p:nvPr/>
        </p:nvSpPr>
        <p:spPr>
          <a:xfrm>
            <a:off x="2193234" y="1898892"/>
            <a:ext cx="7868659" cy="2062103"/>
          </a:xfrm>
          <a:prstGeom prst="rect">
            <a:avLst/>
          </a:prstGeom>
          <a:noFill/>
        </p:spPr>
        <p:txBody>
          <a:bodyPr wrap="square" rtlCol="0">
            <a:spAutoFit/>
          </a:bodyPr>
          <a:lstStyle/>
          <a:p>
            <a:r>
              <a:rPr lang="zh-CN" altLang="en-US" sz="3200" b="1" dirty="0" smtClean="0">
                <a:solidFill>
                  <a:schemeClr val="bg1"/>
                </a:solidFill>
              </a:rPr>
              <a:t>对象名的表示方式：</a:t>
            </a:r>
          </a:p>
          <a:p>
            <a:r>
              <a:rPr lang="en-US" altLang="zh-CN" sz="3200" b="1" dirty="0" smtClean="0">
                <a:solidFill>
                  <a:schemeClr val="bg1"/>
                </a:solidFill>
              </a:rPr>
              <a:t>1</a:t>
            </a:r>
            <a:r>
              <a:rPr lang="zh-CN" altLang="en-US" sz="3200" b="1" dirty="0" smtClean="0">
                <a:solidFill>
                  <a:schemeClr val="bg1"/>
                </a:solidFill>
              </a:rPr>
              <a:t>、对象名：类名</a:t>
            </a:r>
          </a:p>
          <a:p>
            <a:r>
              <a:rPr lang="en-US" altLang="zh-CN" sz="3200" b="1" dirty="0" smtClean="0">
                <a:solidFill>
                  <a:schemeClr val="bg1"/>
                </a:solidFill>
              </a:rPr>
              <a:t>2</a:t>
            </a:r>
            <a:r>
              <a:rPr lang="zh-CN" altLang="en-US" sz="3200" b="1" dirty="0" smtClean="0">
                <a:solidFill>
                  <a:schemeClr val="bg1"/>
                </a:solidFill>
              </a:rPr>
              <a:t>、：类名</a:t>
            </a:r>
          </a:p>
          <a:p>
            <a:r>
              <a:rPr lang="en-US" altLang="zh-CN" sz="3200" b="1" dirty="0" smtClean="0">
                <a:solidFill>
                  <a:schemeClr val="bg1"/>
                </a:solidFill>
              </a:rPr>
              <a:t>3</a:t>
            </a:r>
            <a:r>
              <a:rPr lang="zh-CN" altLang="en-US" sz="3200" b="1" dirty="0" smtClean="0">
                <a:solidFill>
                  <a:schemeClr val="bg1"/>
                </a:solidFill>
              </a:rPr>
              <a:t>、对象名</a:t>
            </a:r>
            <a:endParaRPr lang="zh-CN" altLang="en-US" sz="3200" b="1" dirty="0">
              <a:solidFill>
                <a:schemeClr val="bg1"/>
              </a:solidFill>
            </a:endParaRPr>
          </a:p>
        </p:txBody>
      </p:sp>
      <p:pic>
        <p:nvPicPr>
          <p:cNvPr id="6" name="图片 5"/>
          <p:cNvPicPr>
            <a:picLocks noChangeAspect="1"/>
          </p:cNvPicPr>
          <p:nvPr/>
        </p:nvPicPr>
        <p:blipFill>
          <a:blip r:embed="rId2"/>
          <a:stretch>
            <a:fillRect/>
          </a:stretch>
        </p:blipFill>
        <p:spPr>
          <a:xfrm>
            <a:off x="6300331" y="795132"/>
            <a:ext cx="5364360" cy="1493591"/>
          </a:xfrm>
          <a:prstGeom prst="rect">
            <a:avLst/>
          </a:prstGeom>
        </p:spPr>
      </p:pic>
      <p:pic>
        <p:nvPicPr>
          <p:cNvPr id="7" name="图片 6"/>
          <p:cNvPicPr>
            <a:picLocks noChangeAspect="1"/>
          </p:cNvPicPr>
          <p:nvPr/>
        </p:nvPicPr>
        <p:blipFill>
          <a:blip r:embed="rId3"/>
          <a:stretch>
            <a:fillRect/>
          </a:stretch>
        </p:blipFill>
        <p:spPr>
          <a:xfrm>
            <a:off x="6300331" y="2576184"/>
            <a:ext cx="5119729" cy="3444311"/>
          </a:xfrm>
          <a:prstGeom prst="rect">
            <a:avLst/>
          </a:prstGeom>
        </p:spPr>
      </p:pic>
    </p:spTree>
    <p:extLst>
      <p:ext uri="{BB962C8B-B14F-4D97-AF65-F5344CB8AC3E}">
        <p14:creationId xmlns:p14="http://schemas.microsoft.com/office/powerpoint/2010/main" val="13035106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1+#ppt_w/2"/>
                                          </p:val>
                                        </p:tav>
                                        <p:tav tm="100000">
                                          <p:val>
                                            <p:strVal val="#ppt_x"/>
                                          </p:val>
                                        </p:tav>
                                      </p:tavLst>
                                    </p:anim>
                                    <p:anim calcmode="lin" valueType="num">
                                      <p:cBhvr additive="base">
                                        <p:cTn id="1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3685104" y="1931453"/>
            <a:ext cx="1108869" cy="103549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2</a:t>
            </a:r>
            <a:endParaRPr lang="zh-CN" altLang="en-US" sz="6000" dirty="0"/>
          </a:p>
        </p:txBody>
      </p:sp>
      <p:sp>
        <p:nvSpPr>
          <p:cNvPr id="14" name="标题 1"/>
          <p:cNvSpPr>
            <a:spLocks noGrp="1"/>
          </p:cNvSpPr>
          <p:nvPr>
            <p:ph type="title"/>
          </p:nvPr>
        </p:nvSpPr>
        <p:spPr>
          <a:xfrm>
            <a:off x="4923182" y="1786420"/>
            <a:ext cx="3743740" cy="1325563"/>
          </a:xfrm>
        </p:spPr>
        <p:txBody>
          <a:bodyPr>
            <a:normAutofit/>
          </a:bodyPr>
          <a:lstStyle/>
          <a:p>
            <a:r>
              <a:rPr lang="zh-CN" altLang="en-US" sz="6600" dirty="0" smtClean="0">
                <a:solidFill>
                  <a:schemeClr val="bg1"/>
                </a:solidFill>
              </a:rPr>
              <a:t>构件图</a:t>
            </a:r>
            <a:endParaRPr lang="zh-CN" altLang="en-US" sz="6600" dirty="0">
              <a:solidFill>
                <a:schemeClr val="bg1"/>
              </a:solidFill>
            </a:endParaRPr>
          </a:p>
        </p:txBody>
      </p:sp>
      <p:sp>
        <p:nvSpPr>
          <p:cNvPr id="15" name="Freeform 5"/>
          <p:cNvSpPr>
            <a:spLocks noChangeArrowheads="1"/>
          </p:cNvSpPr>
          <p:nvPr/>
        </p:nvSpPr>
        <p:spPr bwMode="auto">
          <a:xfrm>
            <a:off x="7967663" y="4724400"/>
            <a:ext cx="4032250" cy="1844675"/>
          </a:xfrm>
          <a:custGeom>
            <a:avLst/>
            <a:gdLst>
              <a:gd name="T0" fmla="*/ 2147483646 w 196"/>
              <a:gd name="T1" fmla="*/ 2147483646 h 110"/>
              <a:gd name="T2" fmla="*/ 2147483646 w 196"/>
              <a:gd name="T3" fmla="*/ 2147483646 h 110"/>
              <a:gd name="T4" fmla="*/ 2147483646 w 196"/>
              <a:gd name="T5" fmla="*/ 0 h 110"/>
              <a:gd name="T6" fmla="*/ 2147483646 w 196"/>
              <a:gd name="T7" fmla="*/ 2147483646 h 110"/>
              <a:gd name="T8" fmla="*/ 2147483646 w 196"/>
              <a:gd name="T9" fmla="*/ 2147483646 h 110"/>
              <a:gd name="T10" fmla="*/ 2147483646 w 196"/>
              <a:gd name="T11" fmla="*/ 2147483646 h 110"/>
              <a:gd name="T12" fmla="*/ 2147483646 w 196"/>
              <a:gd name="T13" fmla="*/ 2147483646 h 110"/>
              <a:gd name="T14" fmla="*/ 2147483646 w 196"/>
              <a:gd name="T15" fmla="*/ 2147483646 h 110"/>
              <a:gd name="T16" fmla="*/ 2147483646 w 196"/>
              <a:gd name="T17" fmla="*/ 2147483646 h 110"/>
              <a:gd name="T18" fmla="*/ 2147483646 w 196"/>
              <a:gd name="T19" fmla="*/ 2147483646 h 110"/>
              <a:gd name="T20" fmla="*/ 2147483646 w 196"/>
              <a:gd name="T21" fmla="*/ 2147483646 h 110"/>
              <a:gd name="T22" fmla="*/ 2147483646 w 196"/>
              <a:gd name="T23" fmla="*/ 2147483646 h 110"/>
              <a:gd name="T24" fmla="*/ 2147483646 w 196"/>
              <a:gd name="T25" fmla="*/ 2147483646 h 110"/>
              <a:gd name="T26" fmla="*/ 2147483646 w 196"/>
              <a:gd name="T27" fmla="*/ 2147483646 h 110"/>
              <a:gd name="T28" fmla="*/ 2147483646 w 196"/>
              <a:gd name="T29" fmla="*/ 2147483646 h 110"/>
              <a:gd name="T30" fmla="*/ 2147483646 w 196"/>
              <a:gd name="T31" fmla="*/ 2147483646 h 110"/>
              <a:gd name="T32" fmla="*/ 2147483646 w 196"/>
              <a:gd name="T33" fmla="*/ 2147483646 h 110"/>
              <a:gd name="T34" fmla="*/ 2147483646 w 196"/>
              <a:gd name="T35" fmla="*/ 2147483646 h 110"/>
              <a:gd name="T36" fmla="*/ 2147483646 w 196"/>
              <a:gd name="T37" fmla="*/ 2147483646 h 110"/>
              <a:gd name="T38" fmla="*/ 2147483646 w 196"/>
              <a:gd name="T39" fmla="*/ 2147483646 h 110"/>
              <a:gd name="T40" fmla="*/ 2147483646 w 196"/>
              <a:gd name="T41" fmla="*/ 2147483646 h 110"/>
              <a:gd name="T42" fmla="*/ 2147483646 w 196"/>
              <a:gd name="T43" fmla="*/ 2147483646 h 110"/>
              <a:gd name="T44" fmla="*/ 2147483646 w 196"/>
              <a:gd name="T45" fmla="*/ 2147483646 h 110"/>
              <a:gd name="T46" fmla="*/ 2147483646 w 196"/>
              <a:gd name="T47" fmla="*/ 2147483646 h 110"/>
              <a:gd name="T48" fmla="*/ 2147483646 w 196"/>
              <a:gd name="T49" fmla="*/ 2147483646 h 110"/>
              <a:gd name="T50" fmla="*/ 2147483646 w 196"/>
              <a:gd name="T51" fmla="*/ 2147483646 h 110"/>
              <a:gd name="T52" fmla="*/ 2147483646 w 196"/>
              <a:gd name="T53" fmla="*/ 2147483646 h 110"/>
              <a:gd name="T54" fmla="*/ 0 w 196"/>
              <a:gd name="T55" fmla="*/ 2147483646 h 110"/>
              <a:gd name="T56" fmla="*/ 2147483646 w 196"/>
              <a:gd name="T57" fmla="*/ 2147483646 h 110"/>
              <a:gd name="T58" fmla="*/ 2147483646 w 196"/>
              <a:gd name="T59" fmla="*/ 2147483646 h 110"/>
              <a:gd name="T60" fmla="*/ 2147483646 w 196"/>
              <a:gd name="T61" fmla="*/ 2147483646 h 11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96" h="110">
                <a:moveTo>
                  <a:pt x="47" y="30"/>
                </a:moveTo>
                <a:cubicBezTo>
                  <a:pt x="51" y="30"/>
                  <a:pt x="55" y="31"/>
                  <a:pt x="58" y="32"/>
                </a:cubicBezTo>
                <a:cubicBezTo>
                  <a:pt x="63" y="14"/>
                  <a:pt x="79" y="0"/>
                  <a:pt x="98" y="0"/>
                </a:cubicBezTo>
                <a:cubicBezTo>
                  <a:pt x="118" y="0"/>
                  <a:pt x="134" y="14"/>
                  <a:pt x="138" y="32"/>
                </a:cubicBezTo>
                <a:cubicBezTo>
                  <a:pt x="142" y="31"/>
                  <a:pt x="146" y="30"/>
                  <a:pt x="150" y="30"/>
                </a:cubicBezTo>
                <a:cubicBezTo>
                  <a:pt x="169" y="30"/>
                  <a:pt x="184" y="46"/>
                  <a:pt x="184" y="65"/>
                </a:cubicBezTo>
                <a:cubicBezTo>
                  <a:pt x="184" y="66"/>
                  <a:pt x="184" y="68"/>
                  <a:pt x="184" y="70"/>
                </a:cubicBezTo>
                <a:cubicBezTo>
                  <a:pt x="191" y="73"/>
                  <a:pt x="196" y="81"/>
                  <a:pt x="196" y="89"/>
                </a:cubicBezTo>
                <a:cubicBezTo>
                  <a:pt x="196" y="101"/>
                  <a:pt x="187" y="110"/>
                  <a:pt x="175" y="110"/>
                </a:cubicBezTo>
                <a:cubicBezTo>
                  <a:pt x="108" y="110"/>
                  <a:pt x="108" y="110"/>
                  <a:pt x="108" y="110"/>
                </a:cubicBezTo>
                <a:cubicBezTo>
                  <a:pt x="108" y="62"/>
                  <a:pt x="108" y="62"/>
                  <a:pt x="108" y="62"/>
                </a:cubicBezTo>
                <a:cubicBezTo>
                  <a:pt x="121" y="75"/>
                  <a:pt x="121" y="75"/>
                  <a:pt x="121" y="75"/>
                </a:cubicBezTo>
                <a:cubicBezTo>
                  <a:pt x="125" y="78"/>
                  <a:pt x="131" y="78"/>
                  <a:pt x="135" y="75"/>
                </a:cubicBezTo>
                <a:cubicBezTo>
                  <a:pt x="135" y="75"/>
                  <a:pt x="135" y="75"/>
                  <a:pt x="135" y="75"/>
                </a:cubicBezTo>
                <a:cubicBezTo>
                  <a:pt x="138" y="71"/>
                  <a:pt x="138" y="65"/>
                  <a:pt x="135" y="61"/>
                </a:cubicBezTo>
                <a:cubicBezTo>
                  <a:pt x="105" y="31"/>
                  <a:pt x="105" y="31"/>
                  <a:pt x="105" y="31"/>
                </a:cubicBezTo>
                <a:cubicBezTo>
                  <a:pt x="104" y="30"/>
                  <a:pt x="101" y="29"/>
                  <a:pt x="99" y="29"/>
                </a:cubicBezTo>
                <a:cubicBezTo>
                  <a:pt x="98" y="28"/>
                  <a:pt x="98" y="28"/>
                  <a:pt x="98" y="29"/>
                </a:cubicBezTo>
                <a:cubicBezTo>
                  <a:pt x="98" y="29"/>
                  <a:pt x="98" y="29"/>
                  <a:pt x="98" y="29"/>
                </a:cubicBezTo>
                <a:cubicBezTo>
                  <a:pt x="96" y="29"/>
                  <a:pt x="93" y="30"/>
                  <a:pt x="91" y="31"/>
                </a:cubicBezTo>
                <a:cubicBezTo>
                  <a:pt x="62" y="61"/>
                  <a:pt x="62" y="61"/>
                  <a:pt x="62" y="61"/>
                </a:cubicBezTo>
                <a:cubicBezTo>
                  <a:pt x="58" y="65"/>
                  <a:pt x="58" y="71"/>
                  <a:pt x="62" y="75"/>
                </a:cubicBezTo>
                <a:cubicBezTo>
                  <a:pt x="62" y="75"/>
                  <a:pt x="62" y="75"/>
                  <a:pt x="62" y="75"/>
                </a:cubicBezTo>
                <a:cubicBezTo>
                  <a:pt x="66" y="78"/>
                  <a:pt x="72" y="78"/>
                  <a:pt x="76" y="75"/>
                </a:cubicBezTo>
                <a:cubicBezTo>
                  <a:pt x="89" y="62"/>
                  <a:pt x="89" y="62"/>
                  <a:pt x="89" y="62"/>
                </a:cubicBezTo>
                <a:cubicBezTo>
                  <a:pt x="89" y="110"/>
                  <a:pt x="89" y="110"/>
                  <a:pt x="89" y="110"/>
                </a:cubicBezTo>
                <a:cubicBezTo>
                  <a:pt x="21" y="110"/>
                  <a:pt x="21" y="110"/>
                  <a:pt x="21" y="110"/>
                </a:cubicBezTo>
                <a:cubicBezTo>
                  <a:pt x="10" y="110"/>
                  <a:pt x="0" y="101"/>
                  <a:pt x="0" y="89"/>
                </a:cubicBezTo>
                <a:cubicBezTo>
                  <a:pt x="0" y="81"/>
                  <a:pt x="6" y="73"/>
                  <a:pt x="13" y="70"/>
                </a:cubicBezTo>
                <a:cubicBezTo>
                  <a:pt x="13" y="68"/>
                  <a:pt x="13" y="66"/>
                  <a:pt x="13" y="65"/>
                </a:cubicBezTo>
                <a:cubicBezTo>
                  <a:pt x="13" y="46"/>
                  <a:pt x="28" y="30"/>
                  <a:pt x="47" y="30"/>
                </a:cubicBezTo>
                <a:close/>
              </a:path>
            </a:pathLst>
          </a:custGeom>
          <a:solidFill>
            <a:schemeClr val="bg1">
              <a:alpha val="50195"/>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kern="0">
              <a:solidFill>
                <a:sysClr val="windowText" lastClr="000000"/>
              </a:solidFill>
            </a:endParaRPr>
          </a:p>
        </p:txBody>
      </p:sp>
      <p:sp>
        <p:nvSpPr>
          <p:cNvPr id="6" name="标题 1"/>
          <p:cNvSpPr txBox="1">
            <a:spLocks/>
          </p:cNvSpPr>
          <p:nvPr/>
        </p:nvSpPr>
        <p:spPr>
          <a:xfrm>
            <a:off x="5002695" y="2738354"/>
            <a:ext cx="61887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solidFill>
                  <a:schemeClr val="bg1">
                    <a:lumMod val="50000"/>
                  </a:schemeClr>
                </a:solidFill>
              </a:rPr>
              <a:t>Component </a:t>
            </a:r>
            <a:r>
              <a:rPr lang="en-US" altLang="zh-CN" dirty="0">
                <a:solidFill>
                  <a:schemeClr val="bg1">
                    <a:lumMod val="50000"/>
                  </a:schemeClr>
                </a:solidFill>
              </a:rPr>
              <a:t>Diagram</a:t>
            </a:r>
            <a:endParaRPr lang="zh-CN" altLang="en-US" sz="6600" dirty="0">
              <a:solidFill>
                <a:schemeClr val="bg1">
                  <a:lumMod val="50000"/>
                </a:schemeClr>
              </a:solidFill>
            </a:endParaRPr>
          </a:p>
        </p:txBody>
      </p:sp>
    </p:spTree>
    <p:extLst>
      <p:ext uri="{BB962C8B-B14F-4D97-AF65-F5344CB8AC3E}">
        <p14:creationId xmlns:p14="http://schemas.microsoft.com/office/powerpoint/2010/main" val="4404298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椭圆 12"/>
          <p:cNvSpPr/>
          <p:nvPr/>
        </p:nvSpPr>
        <p:spPr>
          <a:xfrm>
            <a:off x="991600" y="795132"/>
            <a:ext cx="976347" cy="881958"/>
          </a:xfrm>
          <a:prstGeom prst="ellipse">
            <a:avLst/>
          </a:prstGeom>
          <a:solidFill>
            <a:schemeClr val="bg2">
              <a:lumMod val="7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t>2</a:t>
            </a:r>
            <a:r>
              <a:rPr lang="en-US" altLang="zh-CN" sz="2800" dirty="0" smtClean="0"/>
              <a:t>.1</a:t>
            </a:r>
            <a:endParaRPr lang="zh-CN" altLang="en-US" sz="2800" dirty="0"/>
          </a:p>
        </p:txBody>
      </p:sp>
      <p:sp>
        <p:nvSpPr>
          <p:cNvPr id="14" name="标题 1"/>
          <p:cNvSpPr>
            <a:spLocks noGrp="1"/>
          </p:cNvSpPr>
          <p:nvPr>
            <p:ph type="title"/>
          </p:nvPr>
        </p:nvSpPr>
        <p:spPr>
          <a:xfrm>
            <a:off x="2193233" y="573329"/>
            <a:ext cx="7169427" cy="1325563"/>
          </a:xfrm>
        </p:spPr>
        <p:txBody>
          <a:bodyPr>
            <a:normAutofit/>
          </a:bodyPr>
          <a:lstStyle/>
          <a:p>
            <a:r>
              <a:rPr lang="zh-CN" altLang="en-US" dirty="0" smtClean="0">
                <a:solidFill>
                  <a:schemeClr val="bg1"/>
                </a:solidFill>
              </a:rPr>
              <a:t>构件图定义</a:t>
            </a:r>
            <a:r>
              <a:rPr lang="en-US" altLang="zh-CN" dirty="0" smtClean="0">
                <a:solidFill>
                  <a:schemeClr val="bg1"/>
                </a:solidFill>
              </a:rPr>
              <a:t>[1]</a:t>
            </a:r>
            <a:endParaRPr lang="zh-CN" altLang="en-US" dirty="0">
              <a:solidFill>
                <a:schemeClr val="bg1"/>
              </a:solidFill>
            </a:endParaRPr>
          </a:p>
        </p:txBody>
      </p:sp>
      <p:sp>
        <p:nvSpPr>
          <p:cNvPr id="5" name="文本框 4"/>
          <p:cNvSpPr txBox="1"/>
          <p:nvPr/>
        </p:nvSpPr>
        <p:spPr>
          <a:xfrm>
            <a:off x="2193233" y="1769683"/>
            <a:ext cx="7868659" cy="4524315"/>
          </a:xfrm>
          <a:prstGeom prst="rect">
            <a:avLst/>
          </a:prstGeom>
          <a:noFill/>
        </p:spPr>
        <p:txBody>
          <a:bodyPr wrap="square" rtlCol="0">
            <a:spAutoFit/>
          </a:bodyPr>
          <a:lstStyle/>
          <a:p>
            <a:r>
              <a:rPr lang="en-US" altLang="zh-CN" sz="3200" b="1" dirty="0">
                <a:solidFill>
                  <a:schemeClr val="bg1"/>
                </a:solidFill>
              </a:rPr>
              <a:t> </a:t>
            </a:r>
            <a:r>
              <a:rPr lang="en-US" altLang="zh-CN" sz="3200" b="1" dirty="0" smtClean="0">
                <a:solidFill>
                  <a:schemeClr val="bg1"/>
                </a:solidFill>
              </a:rPr>
              <a:t>      1</a:t>
            </a:r>
            <a:r>
              <a:rPr lang="zh-CN" altLang="en-US" sz="3200" b="1" dirty="0" smtClean="0">
                <a:solidFill>
                  <a:schemeClr val="bg1"/>
                </a:solidFill>
              </a:rPr>
              <a:t>、构件是系统中实际存在的可更换部分，它实现特定的功能，符合一套接口标准并实现一组接口。</a:t>
            </a:r>
          </a:p>
          <a:p>
            <a:r>
              <a:rPr lang="en-US" altLang="zh-CN" sz="3200" b="1" dirty="0">
                <a:solidFill>
                  <a:schemeClr val="bg1"/>
                </a:solidFill>
              </a:rPr>
              <a:t> </a:t>
            </a:r>
            <a:r>
              <a:rPr lang="en-US" altLang="zh-CN" sz="3200" b="1" dirty="0" smtClean="0">
                <a:solidFill>
                  <a:schemeClr val="bg1"/>
                </a:solidFill>
              </a:rPr>
              <a:t>      </a:t>
            </a:r>
            <a:r>
              <a:rPr lang="en-US" altLang="zh-CN" sz="3200" b="1" dirty="0" smtClean="0">
                <a:solidFill>
                  <a:schemeClr val="bg1"/>
                </a:solidFill>
              </a:rPr>
              <a:t>2</a:t>
            </a:r>
            <a:r>
              <a:rPr lang="zh-CN" altLang="en-US" sz="3200" b="1" dirty="0" smtClean="0">
                <a:solidFill>
                  <a:schemeClr val="bg1"/>
                </a:solidFill>
              </a:rPr>
              <a:t>、构件代表系统中的一部分物理实施，包括软件代码（源代码、二进制代码或可执行代码）或其等价物（如脚本或命令文件）。</a:t>
            </a:r>
          </a:p>
          <a:p>
            <a:r>
              <a:rPr lang="en-US" altLang="zh-CN" sz="3200" b="1" dirty="0" smtClean="0">
                <a:solidFill>
                  <a:schemeClr val="bg1"/>
                </a:solidFill>
              </a:rPr>
              <a:t>       3</a:t>
            </a:r>
            <a:r>
              <a:rPr lang="zh-CN" altLang="en-US" sz="3200" b="1" dirty="0" smtClean="0">
                <a:solidFill>
                  <a:schemeClr val="bg1"/>
                </a:solidFill>
              </a:rPr>
              <a:t>、每个构件可以单独实现一定的功能，为其他构件提供使用接口。</a:t>
            </a:r>
            <a:endParaRPr lang="zh-CN" altLang="en-US" sz="3200" b="1" dirty="0">
              <a:solidFill>
                <a:schemeClr val="bg1"/>
              </a:solidFill>
            </a:endParaRPr>
          </a:p>
        </p:txBody>
      </p:sp>
    </p:spTree>
    <p:extLst>
      <p:ext uri="{BB962C8B-B14F-4D97-AF65-F5344CB8AC3E}">
        <p14:creationId xmlns:p14="http://schemas.microsoft.com/office/powerpoint/2010/main" val="21629635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1167</Words>
  <Application>Microsoft Office PowerPoint</Application>
  <PresentationFormat>宽屏</PresentationFormat>
  <Paragraphs>147</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楷体_GB2312</vt:lpstr>
      <vt:lpstr>Arial</vt:lpstr>
      <vt:lpstr>Office 主题​​</vt:lpstr>
      <vt:lpstr>UML基础III</vt:lpstr>
      <vt:lpstr>目录</vt:lpstr>
      <vt:lpstr>对象图</vt:lpstr>
      <vt:lpstr>对象图的定义[1]</vt:lpstr>
      <vt:lpstr>对象图在项目中发挥的作用[1]</vt:lpstr>
      <vt:lpstr>对象图与类图[3]</vt:lpstr>
      <vt:lpstr>对象图实例[2]</vt:lpstr>
      <vt:lpstr>构件图</vt:lpstr>
      <vt:lpstr>构件图定义[1]</vt:lpstr>
      <vt:lpstr>构件图组成[2]</vt:lpstr>
      <vt:lpstr>构件图作用[2]</vt:lpstr>
      <vt:lpstr>构件图作法[2]</vt:lpstr>
      <vt:lpstr>构件图实例</vt:lpstr>
      <vt:lpstr>  包图</vt:lpstr>
      <vt:lpstr>包图定义[4]</vt:lpstr>
      <vt:lpstr>包图作用[4]</vt:lpstr>
      <vt:lpstr>包图表示</vt:lpstr>
      <vt:lpstr>包图的关系[2]</vt:lpstr>
      <vt:lpstr>包图的关系</vt:lpstr>
      <vt:lpstr>包图绘制注意点[4]</vt:lpstr>
      <vt:lpstr>包图实例</vt:lpstr>
      <vt:lpstr>课堂提问</vt:lpstr>
      <vt:lpstr>对象图与类图主要有什么不同之处</vt:lpstr>
      <vt:lpstr>构件图的组成</vt:lpstr>
      <vt:lpstr>简单描述一下包的“access”关系与“use”关系的区别</vt:lpstr>
      <vt:lpstr>参考文献</vt:lpstr>
      <vt:lpstr>参考文献</vt:lpstr>
      <vt:lpstr>小组绩效</vt:lpstr>
      <vt:lpstr>小组绩效</vt:lpstr>
      <vt:lpstr>谢谢大家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UML基础III</dc:title>
  <dc:creator>ssyhh</dc:creator>
  <cp:lastModifiedBy>ssyhh</cp:lastModifiedBy>
  <cp:revision>18</cp:revision>
  <dcterms:created xsi:type="dcterms:W3CDTF">2018-12-09T08:25:46Z</dcterms:created>
  <dcterms:modified xsi:type="dcterms:W3CDTF">2018-12-09T10:38:49Z</dcterms:modified>
</cp:coreProperties>
</file>