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316" r:id="rId3"/>
    <p:sldId id="315" r:id="rId4"/>
    <p:sldId id="541" r:id="rId5"/>
    <p:sldId id="542" r:id="rId6"/>
    <p:sldId id="543" r:id="rId7"/>
    <p:sldId id="544" r:id="rId8"/>
    <p:sldId id="545" r:id="rId9"/>
    <p:sldId id="546" r:id="rId10"/>
    <p:sldId id="547" r:id="rId11"/>
    <p:sldId id="548" r:id="rId12"/>
    <p:sldId id="549" r:id="rId13"/>
    <p:sldId id="550" r:id="rId14"/>
    <p:sldId id="551" r:id="rId15"/>
    <p:sldId id="552" r:id="rId16"/>
    <p:sldId id="554" r:id="rId17"/>
    <p:sldId id="555" r:id="rId18"/>
    <p:sldId id="556" r:id="rId19"/>
    <p:sldId id="557" r:id="rId20"/>
    <p:sldId id="558" r:id="rId21"/>
    <p:sldId id="559" r:id="rId22"/>
    <p:sldId id="560" r:id="rId23"/>
    <p:sldId id="561" r:id="rId24"/>
    <p:sldId id="562" r:id="rId25"/>
    <p:sldId id="563" r:id="rId26"/>
    <p:sldId id="564" r:id="rId27"/>
    <p:sldId id="565" r:id="rId28"/>
    <p:sldId id="566" r:id="rId29"/>
    <p:sldId id="567" r:id="rId30"/>
    <p:sldId id="568" r:id="rId31"/>
    <p:sldId id="569" r:id="rId32"/>
    <p:sldId id="570" r:id="rId33"/>
    <p:sldId id="571" r:id="rId34"/>
    <p:sldId id="572" r:id="rId35"/>
    <p:sldId id="574" r:id="rId36"/>
    <p:sldId id="575" r:id="rId37"/>
    <p:sldId id="576" r:id="rId38"/>
    <p:sldId id="577" r:id="rId39"/>
    <p:sldId id="582" r:id="rId40"/>
    <p:sldId id="578" r:id="rId41"/>
    <p:sldId id="579" r:id="rId42"/>
    <p:sldId id="581" r:id="rId43"/>
    <p:sldId id="580" r:id="rId44"/>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5">
          <p15:clr>
            <a:srgbClr val="A4A3A4"/>
          </p15:clr>
        </p15:guide>
        <p15:guide id="2" pos="38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0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10" d="100"/>
          <a:sy n="110" d="100"/>
        </p:scale>
        <p:origin x="516" y="66"/>
      </p:cViewPr>
      <p:guideLst>
        <p:guide orient="horz" pos="2165"/>
        <p:guide pos="38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95C9408-37C5-4165-BC7D-1DBAC46743F9}" type="slidenum">
              <a:rPr lang="zh-CN" altLang="en-US"/>
              <a:pPr>
                <a:defRPr/>
              </a:pPr>
              <a:t>‹#›</a:t>
            </a:fld>
            <a:endParaRPr lang="zh-CN" altLang="en-US"/>
          </a:p>
        </p:txBody>
      </p:sp>
    </p:spTree>
    <p:extLst>
      <p:ext uri="{BB962C8B-B14F-4D97-AF65-F5344CB8AC3E}">
        <p14:creationId xmlns:p14="http://schemas.microsoft.com/office/powerpoint/2010/main" val="1289439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D3B8989-02FC-4D25-9A27-7AF3CBACFD16}" type="slidenum">
              <a:rPr lang="zh-CN" altLang="en-US"/>
              <a:pPr>
                <a:defRPr/>
              </a:pPr>
              <a:t>‹#›</a:t>
            </a:fld>
            <a:endParaRPr lang="zh-CN" altLang="en-US"/>
          </a:p>
        </p:txBody>
      </p:sp>
    </p:spTree>
    <p:extLst>
      <p:ext uri="{BB962C8B-B14F-4D97-AF65-F5344CB8AC3E}">
        <p14:creationId xmlns:p14="http://schemas.microsoft.com/office/powerpoint/2010/main" val="3826456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B448EF6-8CE9-4749-905E-349359B98641}" type="slidenum">
              <a:rPr lang="zh-CN" altLang="en-US"/>
              <a:pPr>
                <a:defRPr/>
              </a:pPr>
              <a:t>‹#›</a:t>
            </a:fld>
            <a:endParaRPr lang="zh-CN" altLang="en-US"/>
          </a:p>
        </p:txBody>
      </p:sp>
    </p:spTree>
    <p:extLst>
      <p:ext uri="{BB962C8B-B14F-4D97-AF65-F5344CB8AC3E}">
        <p14:creationId xmlns:p14="http://schemas.microsoft.com/office/powerpoint/2010/main" val="715985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810AA6F-9CEA-42C7-BD28-A32716F8B61C}" type="slidenum">
              <a:rPr lang="zh-CN" altLang="en-US"/>
              <a:pPr>
                <a:defRPr/>
              </a:pPr>
              <a:t>‹#›</a:t>
            </a:fld>
            <a:endParaRPr lang="zh-CN" altLang="en-US"/>
          </a:p>
        </p:txBody>
      </p:sp>
    </p:spTree>
    <p:extLst>
      <p:ext uri="{BB962C8B-B14F-4D97-AF65-F5344CB8AC3E}">
        <p14:creationId xmlns:p14="http://schemas.microsoft.com/office/powerpoint/2010/main" val="178225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EFA463A8-E450-4777-9B54-0EA996532D1F}" type="slidenum">
              <a:rPr lang="zh-CN" altLang="en-US"/>
              <a:pPr>
                <a:defRPr/>
              </a:pPr>
              <a:t>‹#›</a:t>
            </a:fld>
            <a:endParaRPr lang="zh-CN" altLang="en-US"/>
          </a:p>
        </p:txBody>
      </p:sp>
    </p:spTree>
    <p:extLst>
      <p:ext uri="{BB962C8B-B14F-4D97-AF65-F5344CB8AC3E}">
        <p14:creationId xmlns:p14="http://schemas.microsoft.com/office/powerpoint/2010/main" val="1294434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0391BDDB-53D1-4926-B429-6D1E06FB1CC6}" type="slidenum">
              <a:rPr lang="zh-CN" altLang="en-US"/>
              <a:pPr>
                <a:defRPr/>
              </a:pPr>
              <a:t>‹#›</a:t>
            </a:fld>
            <a:endParaRPr lang="zh-CN" altLang="en-US"/>
          </a:p>
        </p:txBody>
      </p:sp>
    </p:spTree>
    <p:extLst>
      <p:ext uri="{BB962C8B-B14F-4D97-AF65-F5344CB8AC3E}">
        <p14:creationId xmlns:p14="http://schemas.microsoft.com/office/powerpoint/2010/main" val="6973720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5A8D8BE0-FCE3-4E2F-AC05-AE0D2DFD812F}" type="slidenum">
              <a:rPr lang="zh-CN" altLang="en-US"/>
              <a:pPr>
                <a:defRPr/>
              </a:pPr>
              <a:t>‹#›</a:t>
            </a:fld>
            <a:endParaRPr lang="zh-CN" altLang="en-US"/>
          </a:p>
        </p:txBody>
      </p:sp>
    </p:spTree>
    <p:extLst>
      <p:ext uri="{BB962C8B-B14F-4D97-AF65-F5344CB8AC3E}">
        <p14:creationId xmlns:p14="http://schemas.microsoft.com/office/powerpoint/2010/main" val="15494201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A610589-6B6C-497A-A2A8-1C0FE82E63AC}" type="slidenum">
              <a:rPr lang="zh-CN" altLang="en-US"/>
              <a:pPr>
                <a:defRPr/>
              </a:pPr>
              <a:t>‹#›</a:t>
            </a:fld>
            <a:endParaRPr lang="zh-CN" altLang="en-US"/>
          </a:p>
        </p:txBody>
      </p:sp>
    </p:spTree>
    <p:extLst>
      <p:ext uri="{BB962C8B-B14F-4D97-AF65-F5344CB8AC3E}">
        <p14:creationId xmlns:p14="http://schemas.microsoft.com/office/powerpoint/2010/main" val="40508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420ECEC-E920-4BCC-B699-A2AE30723B4D}" type="slidenum">
              <a:rPr lang="zh-CN" altLang="en-US"/>
              <a:pPr>
                <a:defRPr/>
              </a:pPr>
              <a:t>‹#›</a:t>
            </a:fld>
            <a:endParaRPr lang="zh-CN" altLang="en-US"/>
          </a:p>
        </p:txBody>
      </p:sp>
    </p:spTree>
    <p:extLst>
      <p:ext uri="{BB962C8B-B14F-4D97-AF65-F5344CB8AC3E}">
        <p14:creationId xmlns:p14="http://schemas.microsoft.com/office/powerpoint/2010/main" val="41400786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D18C603-3B73-4A40-9DED-337CC2DEA936}" type="slidenum">
              <a:rPr lang="zh-CN" altLang="en-US"/>
              <a:pPr>
                <a:defRPr/>
              </a:pPr>
              <a:t>‹#›</a:t>
            </a:fld>
            <a:endParaRPr lang="zh-CN" altLang="en-US"/>
          </a:p>
        </p:txBody>
      </p:sp>
    </p:spTree>
    <p:extLst>
      <p:ext uri="{BB962C8B-B14F-4D97-AF65-F5344CB8AC3E}">
        <p14:creationId xmlns:p14="http://schemas.microsoft.com/office/powerpoint/2010/main" val="253123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A440A96-6502-4FAA-80DA-B99FD357C333}" type="slidenum">
              <a:rPr lang="zh-CN" altLang="en-US"/>
              <a:pPr>
                <a:defRPr/>
              </a:pPr>
              <a:t>‹#›</a:t>
            </a:fld>
            <a:endParaRPr lang="zh-CN" altLang="en-US"/>
          </a:p>
        </p:txBody>
      </p:sp>
    </p:spTree>
    <p:extLst>
      <p:ext uri="{BB962C8B-B14F-4D97-AF65-F5344CB8AC3E}">
        <p14:creationId xmlns:p14="http://schemas.microsoft.com/office/powerpoint/2010/main" val="1387959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1"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052"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3"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4"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2320FA46-D9FE-4DA3-8924-AC1969079F8C}" type="slidenum">
              <a:rPr lang="zh-CN" altLang="en-US"/>
              <a:pPr>
                <a:defRPr/>
              </a:pPr>
              <a:t>‹#›</a:t>
            </a:fld>
            <a:endParaRPr lang="zh-CN" altLang="en-US"/>
          </a:p>
        </p:txBody>
      </p:sp>
    </p:spTree>
    <p:extLst>
      <p:ext uri="{BB962C8B-B14F-4D97-AF65-F5344CB8AC3E}">
        <p14:creationId xmlns:p14="http://schemas.microsoft.com/office/powerpoint/2010/main" val="634062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3503712" y="1293813"/>
            <a:ext cx="4957763" cy="4870450"/>
            <a:chOff x="0" y="0"/>
            <a:chExt cx="4956930" cy="4870495"/>
          </a:xfrm>
        </p:grpSpPr>
        <p:grpSp>
          <p:nvGrpSpPr>
            <p:cNvPr id="3082" name="组合 3"/>
            <p:cNvGrpSpPr/>
            <p:nvPr/>
          </p:nvGrpSpPr>
          <p:grpSpPr>
            <a:xfrm>
              <a:off x="362756" y="0"/>
              <a:ext cx="4594174" cy="4706233"/>
              <a:chOff x="0" y="0"/>
              <a:chExt cx="4911907" cy="4959490"/>
            </a:xfrm>
          </p:grpSpPr>
          <p:sp>
            <p:nvSpPr>
              <p:cNvPr id="3084"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085"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3083"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4103" name="文本框 24"/>
          <p:cNvSpPr txBox="1"/>
          <p:nvPr/>
        </p:nvSpPr>
        <p:spPr>
          <a:xfrm>
            <a:off x="3785870" y="2844800"/>
            <a:ext cx="4619625"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algn="ctr">
              <a:buNone/>
            </a:pPr>
            <a:r>
              <a:rPr lang="en-US" altLang="zh-CN" sz="4000" dirty="0" smtClean="0">
                <a:solidFill>
                  <a:schemeClr val="bg1"/>
                </a:solidFill>
                <a:latin typeface="微软雅黑" panose="020B0503020204020204" pitchFamily="34" charset="-122"/>
                <a:ea typeface="微软雅黑" panose="020B0503020204020204" pitchFamily="34" charset="-122"/>
                <a:sym typeface="+mn-ea"/>
              </a:rPr>
              <a:t>UML2</a:t>
            </a:r>
            <a:r>
              <a:rPr lang="zh-CN" altLang="en-US" sz="4000" dirty="0" smtClean="0">
                <a:solidFill>
                  <a:schemeClr val="bg1"/>
                </a:solidFill>
                <a:latin typeface="微软雅黑" panose="020B0503020204020204" pitchFamily="34" charset="-122"/>
                <a:ea typeface="微软雅黑" panose="020B0503020204020204" pitchFamily="34" charset="-122"/>
                <a:sym typeface="+mn-ea"/>
              </a:rPr>
              <a:t>：界面原型</a:t>
            </a:r>
          </a:p>
        </p:txBody>
      </p:sp>
      <p:sp>
        <p:nvSpPr>
          <p:cNvPr id="4104" name="文本框 26"/>
          <p:cNvSpPr txBox="1"/>
          <p:nvPr/>
        </p:nvSpPr>
        <p:spPr>
          <a:xfrm>
            <a:off x="4008438" y="4217988"/>
            <a:ext cx="4318000" cy="7064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G08</a:t>
            </a:r>
            <a:r>
              <a:rPr lang="zh-CN" altLang="en-US" sz="2000" b="1" dirty="0">
                <a:solidFill>
                  <a:schemeClr val="bg1"/>
                </a:solidFill>
                <a:latin typeface="微软雅黑" panose="020B0503020204020204" pitchFamily="34" charset="-122"/>
                <a:ea typeface="微软雅黑" panose="020B0503020204020204" pitchFamily="34" charset="-122"/>
              </a:rPr>
              <a:t>小组</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刘向辉、陈祥斌、左文正</a:t>
            </a:r>
          </a:p>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涂弘森、王安栋</a:t>
            </a:r>
          </a:p>
        </p:txBody>
      </p:sp>
      <p:sp>
        <p:nvSpPr>
          <p:cNvPr id="410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7" name="椭圆 12"/>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8" name="椭圆 13"/>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9" name="椭圆 15"/>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up)">
                                      <p:cBhvr>
                                        <p:cTn id="7" dur="500"/>
                                        <p:tgtEl>
                                          <p:spTgt spid="409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05"/>
                                        </p:tgtEl>
                                        <p:attrNameLst>
                                          <p:attrName>style.visibility</p:attrName>
                                        </p:attrNameLst>
                                      </p:cBhvr>
                                      <p:to>
                                        <p:strVal val="visible"/>
                                      </p:to>
                                    </p:set>
                                    <p:animEffect transition="in" filter="wipe(down)">
                                      <p:cBhvr>
                                        <p:cTn id="11" dur="500"/>
                                        <p:tgtEl>
                                          <p:spTgt spid="410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06"/>
                                        </p:tgtEl>
                                        <p:attrNameLst>
                                          <p:attrName>style.visibility</p:attrName>
                                        </p:attrNameLst>
                                      </p:cBhvr>
                                      <p:to>
                                        <p:strVal val="visible"/>
                                      </p:to>
                                    </p:set>
                                    <p:animEffect transition="in" filter="wipe(down)">
                                      <p:cBhvr>
                                        <p:cTn id="14" dur="500"/>
                                        <p:tgtEl>
                                          <p:spTgt spid="410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103"/>
                                        </p:tgtEl>
                                        <p:attrNameLst>
                                          <p:attrName>style.visibility</p:attrName>
                                        </p:attrNameLst>
                                      </p:cBhvr>
                                      <p:to>
                                        <p:strVal val="visible"/>
                                      </p:to>
                                    </p:set>
                                    <p:anim calcmode="lin" valueType="num">
                                      <p:cBhvr additive="base">
                                        <p:cTn id="18" dur="500" fill="hold"/>
                                        <p:tgtEl>
                                          <p:spTgt spid="4103"/>
                                        </p:tgtEl>
                                        <p:attrNameLst>
                                          <p:attrName>ppt_x</p:attrName>
                                        </p:attrNameLst>
                                      </p:cBhvr>
                                      <p:tavLst>
                                        <p:tav tm="0">
                                          <p:val>
                                            <p:strVal val="#ppt_x"/>
                                          </p:val>
                                        </p:tav>
                                        <p:tav tm="100000">
                                          <p:val>
                                            <p:strVal val="#ppt_x"/>
                                          </p:val>
                                        </p:tav>
                                      </p:tavLst>
                                    </p:anim>
                                    <p:anim calcmode="lin" valueType="num">
                                      <p:cBhvr additive="base">
                                        <p:cTn id="19" dur="500" fill="hold"/>
                                        <p:tgtEl>
                                          <p:spTgt spid="41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04"/>
                                        </p:tgtEl>
                                        <p:attrNameLst>
                                          <p:attrName>style.visibility</p:attrName>
                                        </p:attrNameLst>
                                      </p:cBhvr>
                                      <p:to>
                                        <p:strVal val="visible"/>
                                      </p:to>
                                    </p:set>
                                    <p:anim calcmode="lin" valueType="num">
                                      <p:cBhvr additive="base">
                                        <p:cTn id="22" dur="500" fill="hold"/>
                                        <p:tgtEl>
                                          <p:spTgt spid="4104"/>
                                        </p:tgtEl>
                                        <p:attrNameLst>
                                          <p:attrName>ppt_x</p:attrName>
                                        </p:attrNameLst>
                                      </p:cBhvr>
                                      <p:tavLst>
                                        <p:tav tm="0">
                                          <p:val>
                                            <p:strVal val="#ppt_x"/>
                                          </p:val>
                                        </p:tav>
                                        <p:tav tm="100000">
                                          <p:val>
                                            <p:strVal val="#ppt_x"/>
                                          </p:val>
                                        </p:tav>
                                      </p:tavLst>
                                    </p:anim>
                                    <p:anim calcmode="lin" valueType="num">
                                      <p:cBhvr additive="base">
                                        <p:cTn id="23" dur="500" fill="hold"/>
                                        <p:tgtEl>
                                          <p:spTgt spid="410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4107"/>
                                        </p:tgtEl>
                                        <p:attrNameLst>
                                          <p:attrName>style.visibility</p:attrName>
                                        </p:attrNameLst>
                                      </p:cBhvr>
                                      <p:to>
                                        <p:strVal val="visible"/>
                                      </p:to>
                                    </p:set>
                                    <p:anim calcmode="lin" valueType="num">
                                      <p:cBhvr additive="base">
                                        <p:cTn id="27" dur="500" fill="hold"/>
                                        <p:tgtEl>
                                          <p:spTgt spid="4107"/>
                                        </p:tgtEl>
                                        <p:attrNameLst>
                                          <p:attrName>ppt_x</p:attrName>
                                        </p:attrNameLst>
                                      </p:cBhvr>
                                      <p:tavLst>
                                        <p:tav tm="0">
                                          <p:val>
                                            <p:strVal val="0-#ppt_w/2"/>
                                          </p:val>
                                        </p:tav>
                                        <p:tav tm="100000">
                                          <p:val>
                                            <p:strVal val="#ppt_x"/>
                                          </p:val>
                                        </p:tav>
                                      </p:tavLst>
                                    </p:anim>
                                    <p:anim calcmode="lin" valueType="num">
                                      <p:cBhvr additive="base">
                                        <p:cTn id="28" dur="500" fill="hold"/>
                                        <p:tgtEl>
                                          <p:spTgt spid="410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4108"/>
                                        </p:tgtEl>
                                        <p:attrNameLst>
                                          <p:attrName>style.visibility</p:attrName>
                                        </p:attrNameLst>
                                      </p:cBhvr>
                                      <p:to>
                                        <p:strVal val="visible"/>
                                      </p:to>
                                    </p:set>
                                    <p:anim calcmode="lin" valueType="num">
                                      <p:cBhvr additive="base">
                                        <p:cTn id="31" dur="500" fill="hold"/>
                                        <p:tgtEl>
                                          <p:spTgt spid="4108"/>
                                        </p:tgtEl>
                                        <p:attrNameLst>
                                          <p:attrName>ppt_x</p:attrName>
                                        </p:attrNameLst>
                                      </p:cBhvr>
                                      <p:tavLst>
                                        <p:tav tm="0">
                                          <p:val>
                                            <p:strVal val="0-#ppt_w/2"/>
                                          </p:val>
                                        </p:tav>
                                        <p:tav tm="100000">
                                          <p:val>
                                            <p:strVal val="#ppt_x"/>
                                          </p:val>
                                        </p:tav>
                                      </p:tavLst>
                                    </p:anim>
                                    <p:anim calcmode="lin" valueType="num">
                                      <p:cBhvr additive="base">
                                        <p:cTn id="32" dur="500" fill="hold"/>
                                        <p:tgtEl>
                                          <p:spTgt spid="410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4109"/>
                                        </p:tgtEl>
                                        <p:attrNameLst>
                                          <p:attrName>style.visibility</p:attrName>
                                        </p:attrNameLst>
                                      </p:cBhvr>
                                      <p:to>
                                        <p:strVal val="visible"/>
                                      </p:to>
                                    </p:set>
                                    <p:anim calcmode="lin" valueType="num">
                                      <p:cBhvr additive="base">
                                        <p:cTn id="35" dur="500" fill="hold"/>
                                        <p:tgtEl>
                                          <p:spTgt spid="4109"/>
                                        </p:tgtEl>
                                        <p:attrNameLst>
                                          <p:attrName>ppt_x</p:attrName>
                                        </p:attrNameLst>
                                      </p:cBhvr>
                                      <p:tavLst>
                                        <p:tav tm="0">
                                          <p:val>
                                            <p:strVal val="0-#ppt_w/2"/>
                                          </p:val>
                                        </p:tav>
                                        <p:tav tm="100000">
                                          <p:val>
                                            <p:strVal val="#ppt_x"/>
                                          </p:val>
                                        </p:tav>
                                      </p:tavLst>
                                    </p:anim>
                                    <p:anim calcmode="lin" valueType="num">
                                      <p:cBhvr additive="base">
                                        <p:cTn id="36" dur="500" fill="hold"/>
                                        <p:tgtEl>
                                          <p:spTgt spid="4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5" grpId="0" animBg="1"/>
      <p:bldP spid="4106" grpId="0" animBg="1"/>
      <p:bldP spid="4107" grpId="0" animBg="1"/>
      <p:bldP spid="4108" grpId="0" animBg="1"/>
      <p:bldP spid="410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a:t>
            </a: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89430" y="1601470"/>
            <a:ext cx="8720122" cy="4626683"/>
            <a:chOff x="2818" y="2535"/>
            <a:chExt cx="12052"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201" y="3731"/>
              <a:ext cx="11391" cy="4301"/>
            </a:xfrm>
            <a:prstGeom prst="rect">
              <a:avLst/>
            </a:prstGeom>
            <a:noFill/>
          </p:spPr>
          <p:txBody>
            <a:bodyPr wrap="square" rtlCol="0">
              <a:spAutoFit/>
            </a:bodyPr>
            <a:lstStyle/>
            <a:p>
              <a:pPr indent="457200"/>
              <a:r>
                <a:rPr lang="en-US" altLang="zh-CN" sz="2400" dirty="0" smtClean="0">
                  <a:solidFill>
                    <a:schemeClr val="bg1"/>
                  </a:solidFill>
                  <a:sym typeface="+mn-ea"/>
                </a:rPr>
                <a:t>2</a:t>
              </a:r>
              <a:r>
                <a:rPr lang="zh-CN" altLang="en-US" sz="2400" dirty="0" smtClean="0">
                  <a:solidFill>
                    <a:schemeClr val="bg1"/>
                  </a:solidFill>
                  <a:sym typeface="+mn-ea"/>
                </a:rPr>
                <a:t>、用户</a:t>
              </a:r>
              <a:r>
                <a:rPr lang="zh-CN" altLang="en-US" sz="2400" dirty="0">
                  <a:solidFill>
                    <a:schemeClr val="bg1"/>
                  </a:solidFill>
                  <a:sym typeface="+mn-ea"/>
                </a:rPr>
                <a:t>透过界面原型设计的</a:t>
              </a:r>
              <a:r>
                <a:rPr lang="zh-CN" altLang="en-US" sz="2400" dirty="0">
                  <a:solidFill>
                    <a:srgbClr val="FF0000"/>
                  </a:solidFill>
                  <a:sym typeface="+mn-ea"/>
                </a:rPr>
                <a:t>暗示或隐喻</a:t>
              </a:r>
              <a:r>
                <a:rPr lang="zh-CN" altLang="en-US" sz="2400" dirty="0">
                  <a:solidFill>
                    <a:schemeClr val="bg1"/>
                  </a:solidFill>
                  <a:sym typeface="+mn-ea"/>
                </a:rPr>
                <a:t>，而能整合用户需求信息的表现，进而达到交互，以及实现反馈。一个影响系统的一般设计隐喻方式通常包括：</a:t>
              </a: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chemeClr val="bg1"/>
                  </a:solidFill>
                  <a:sym typeface="+mn-ea"/>
                </a:rPr>
                <a:t>按键的图像化及适当的文字说明、</a:t>
              </a: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chemeClr val="bg1"/>
                  </a:solidFill>
                  <a:sym typeface="+mn-ea"/>
                </a:rPr>
                <a:t>色彩的隐喻配色、</a:t>
              </a: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chemeClr val="bg1"/>
                  </a:solidFill>
                  <a:sym typeface="+mn-ea"/>
                </a:rPr>
                <a:t>操作流程的可能性推衍、</a:t>
              </a: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chemeClr val="bg1"/>
                  </a:solidFill>
                  <a:sym typeface="+mn-ea"/>
                </a:rPr>
                <a:t>界面编排的适当性、</a:t>
              </a: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chemeClr val="bg1"/>
                  </a:solidFill>
                  <a:sym typeface="+mn-ea"/>
                </a:rPr>
                <a:t>操作的隐喻反馈等几个方面。</a:t>
              </a:r>
              <a:r>
                <a:rPr lang="en-US" altLang="zh-CN" sz="2400" dirty="0">
                  <a:solidFill>
                    <a:schemeClr val="bg1"/>
                  </a:solidFill>
                  <a:sym typeface="+mn-ea"/>
                </a:rPr>
                <a:t>[3]</a:t>
              </a:r>
              <a:endParaRPr kumimoji="1"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650"/>
            </a:xfrm>
            <a:prstGeom prst="rect">
              <a:avLst/>
            </a:prstGeom>
            <a:noFill/>
          </p:spPr>
          <p:txBody>
            <a:bodyPr wrap="square" rtlCol="0">
              <a:spAutoFit/>
            </a:bodyPr>
            <a:lstStyle/>
            <a:p>
              <a:pPr algn="ctr"/>
              <a:r>
                <a:rPr lang="zh-CN" altLang="en-US"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原型设计原理</a:t>
              </a: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a:t>
            </a: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89430" y="1601470"/>
            <a:ext cx="8720122" cy="4626683"/>
            <a:chOff x="2818" y="2535"/>
            <a:chExt cx="12052"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201" y="3731"/>
              <a:ext cx="11391" cy="2215"/>
            </a:xfrm>
            <a:prstGeom prst="rect">
              <a:avLst/>
            </a:prstGeom>
            <a:noFill/>
          </p:spPr>
          <p:txBody>
            <a:bodyPr wrap="square" rtlCol="0">
              <a:spAutoFit/>
            </a:bodyPr>
            <a:lstStyle/>
            <a:p>
              <a:pPr indent="457200"/>
              <a:r>
                <a:rPr lang="zh-CN" altLang="en-US" sz="2400" dirty="0">
                  <a:solidFill>
                    <a:schemeClr val="bg1"/>
                  </a:solidFill>
                  <a:sym typeface="+mn-ea"/>
                </a:rPr>
                <a:t>做这个原型的目的是什么？</a:t>
              </a:r>
              <a:endParaRPr lang="zh-CN" altLang="en-US" sz="2400" dirty="0">
                <a:solidFill>
                  <a:schemeClr val="bg1"/>
                </a:solidFill>
              </a:endParaRPr>
            </a:p>
            <a:p>
              <a:pPr indent="457200"/>
              <a:r>
                <a:rPr lang="zh-CN" altLang="en-US" sz="2400" dirty="0">
                  <a:solidFill>
                    <a:schemeClr val="bg1"/>
                  </a:solidFill>
                  <a:sym typeface="+mn-ea"/>
                </a:rPr>
                <a:t>这个原型的受众是谁？</a:t>
              </a:r>
              <a:endParaRPr lang="zh-CN" altLang="en-US" sz="2400" dirty="0">
                <a:solidFill>
                  <a:schemeClr val="bg1"/>
                </a:solidFill>
              </a:endParaRPr>
            </a:p>
            <a:p>
              <a:pPr indent="457200"/>
              <a:r>
                <a:rPr lang="zh-CN" altLang="en-US" sz="2400" dirty="0">
                  <a:solidFill>
                    <a:schemeClr val="bg1"/>
                  </a:solidFill>
                  <a:sym typeface="+mn-ea"/>
                </a:rPr>
                <a:t>这个原型有多大效率帮助我传达设计或测试设计？</a:t>
              </a:r>
              <a:endParaRPr lang="zh-CN" altLang="en-US" sz="2400" dirty="0">
                <a:solidFill>
                  <a:schemeClr val="bg1"/>
                </a:solidFill>
              </a:endParaRPr>
            </a:p>
            <a:p>
              <a:pPr indent="457200"/>
              <a:r>
                <a:rPr lang="zh-CN" altLang="en-US" sz="2400" dirty="0">
                  <a:solidFill>
                    <a:schemeClr val="bg1"/>
                  </a:solidFill>
                  <a:sym typeface="+mn-ea"/>
                </a:rPr>
                <a:t>有多少时间做原型？需要什么级别的保真程度？</a:t>
              </a:r>
              <a:r>
                <a:rPr lang="en-US" altLang="zh-CN" sz="2400" dirty="0">
                  <a:solidFill>
                    <a:schemeClr val="bg1"/>
                  </a:solidFill>
                  <a:sym typeface="+mn-ea"/>
                </a:rPr>
                <a:t>[2]</a:t>
              </a:r>
              <a:endParaRPr kumimoji="1"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650"/>
            </a:xfrm>
            <a:prstGeom prst="rect">
              <a:avLst/>
            </a:prstGeom>
            <a:noFill/>
          </p:spPr>
          <p:txBody>
            <a:bodyPr wrap="square" rtlCol="0">
              <a:spAutoFit/>
            </a:bodyPr>
            <a:lstStyle/>
            <a:p>
              <a:pPr algn="ctr"/>
              <a:r>
                <a:rPr lang="zh-CN" altLang="en-US"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原型设计原理</a:t>
              </a: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
        <p:nvSpPr>
          <p:cNvPr id="7" name="圆角矩形 6"/>
          <p:cNvSpPr/>
          <p:nvPr/>
        </p:nvSpPr>
        <p:spPr>
          <a:xfrm>
            <a:off x="1714125" y="4785799"/>
            <a:ext cx="1300315" cy="8941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1" name="直接箭头连接符 10"/>
          <p:cNvCxnSpPr/>
          <p:nvPr/>
        </p:nvCxnSpPr>
        <p:spPr>
          <a:xfrm flipV="1">
            <a:off x="3014440" y="5291285"/>
            <a:ext cx="851053" cy="978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755462" y="4984015"/>
            <a:ext cx="1399024" cy="523220"/>
          </a:xfrm>
          <a:prstGeom prst="rect">
            <a:avLst/>
          </a:prstGeom>
          <a:noFill/>
        </p:spPr>
        <p:txBody>
          <a:bodyPr wrap="square" rtlCol="0">
            <a:spAutoFit/>
          </a:bodyPr>
          <a:lstStyle/>
          <a:p>
            <a:r>
              <a:rPr lang="zh-CN" altLang="en-US" sz="2800" dirty="0" smtClean="0">
                <a:solidFill>
                  <a:srgbClr val="1D273B"/>
                </a:solidFill>
                <a:latin typeface="微软雅黑" panose="020B0503020204020204" pitchFamily="34" charset="-122"/>
                <a:ea typeface="微软雅黑" panose="020B0503020204020204" pitchFamily="34" charset="-122"/>
              </a:rPr>
              <a:t>画草图</a:t>
            </a:r>
          </a:p>
        </p:txBody>
      </p:sp>
      <p:sp>
        <p:nvSpPr>
          <p:cNvPr id="17" name="圆角矩形 16"/>
          <p:cNvSpPr/>
          <p:nvPr/>
        </p:nvSpPr>
        <p:spPr>
          <a:xfrm>
            <a:off x="3882360" y="4769388"/>
            <a:ext cx="2069199" cy="8941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8" name="直接箭头连接符 17"/>
          <p:cNvCxnSpPr/>
          <p:nvPr/>
        </p:nvCxnSpPr>
        <p:spPr>
          <a:xfrm flipV="1">
            <a:off x="5918927" y="5229214"/>
            <a:ext cx="1119511" cy="167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923697" y="4967604"/>
            <a:ext cx="2027862" cy="523220"/>
          </a:xfrm>
          <a:prstGeom prst="rect">
            <a:avLst/>
          </a:prstGeom>
          <a:noFill/>
        </p:spPr>
        <p:txBody>
          <a:bodyPr wrap="square" rtlCol="0">
            <a:spAutoFit/>
          </a:bodyPr>
          <a:lstStyle/>
          <a:p>
            <a:r>
              <a:rPr lang="zh-CN" altLang="en-US" sz="2800" dirty="0" smtClean="0">
                <a:solidFill>
                  <a:srgbClr val="1D273B"/>
                </a:solidFill>
                <a:latin typeface="微软雅黑" panose="020B0503020204020204" pitchFamily="34" charset="-122"/>
                <a:ea typeface="微软雅黑" panose="020B0503020204020204" pitchFamily="34" charset="-122"/>
              </a:rPr>
              <a:t>演示及评论</a:t>
            </a:r>
          </a:p>
        </p:txBody>
      </p:sp>
      <p:sp>
        <p:nvSpPr>
          <p:cNvPr id="21" name="圆角矩形 20"/>
          <p:cNvSpPr/>
          <p:nvPr/>
        </p:nvSpPr>
        <p:spPr>
          <a:xfrm>
            <a:off x="7110244" y="4767587"/>
            <a:ext cx="1300315" cy="8941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2" name="直接箭头连接符 21"/>
          <p:cNvCxnSpPr/>
          <p:nvPr/>
        </p:nvCxnSpPr>
        <p:spPr>
          <a:xfrm flipV="1">
            <a:off x="8410559" y="5273073"/>
            <a:ext cx="851053" cy="978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151581" y="4965803"/>
            <a:ext cx="1399024" cy="523220"/>
          </a:xfrm>
          <a:prstGeom prst="rect">
            <a:avLst/>
          </a:prstGeom>
          <a:noFill/>
        </p:spPr>
        <p:txBody>
          <a:bodyPr wrap="square" rtlCol="0">
            <a:spAutoFit/>
          </a:bodyPr>
          <a:lstStyle/>
          <a:p>
            <a:r>
              <a:rPr lang="zh-CN" altLang="en-US" sz="2800" dirty="0">
                <a:solidFill>
                  <a:srgbClr val="1D273B"/>
                </a:solidFill>
                <a:latin typeface="微软雅黑" panose="020B0503020204020204" pitchFamily="34" charset="-122"/>
                <a:ea typeface="微软雅黑" panose="020B0503020204020204" pitchFamily="34" charset="-122"/>
              </a:rPr>
              <a:t>做原型</a:t>
            </a:r>
            <a:endParaRPr lang="zh-CN" altLang="en-US" sz="2800" dirty="0" smtClean="0">
              <a:solidFill>
                <a:srgbClr val="1D273B"/>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9272307" y="4767587"/>
            <a:ext cx="1805537" cy="8941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 name="文本框 25"/>
          <p:cNvSpPr txBox="1"/>
          <p:nvPr/>
        </p:nvSpPr>
        <p:spPr>
          <a:xfrm>
            <a:off x="9313643" y="4965803"/>
            <a:ext cx="1764201" cy="523220"/>
          </a:xfrm>
          <a:prstGeom prst="rect">
            <a:avLst/>
          </a:prstGeom>
          <a:noFill/>
        </p:spPr>
        <p:txBody>
          <a:bodyPr wrap="square" rtlCol="0">
            <a:spAutoFit/>
          </a:bodyPr>
          <a:lstStyle/>
          <a:p>
            <a:r>
              <a:rPr lang="zh-CN" altLang="en-US" sz="2800" dirty="0" smtClean="0">
                <a:solidFill>
                  <a:srgbClr val="1D273B"/>
                </a:solidFill>
                <a:latin typeface="微软雅黑" panose="020B0503020204020204" pitchFamily="34" charset="-122"/>
                <a:ea typeface="微软雅黑" panose="020B0503020204020204" pitchFamily="34" charset="-122"/>
              </a:rPr>
              <a:t>测试原型</a:t>
            </a:r>
          </a:p>
        </p:txBody>
      </p:sp>
      <p:cxnSp>
        <p:nvCxnSpPr>
          <p:cNvPr id="9" name="肘形连接符 8"/>
          <p:cNvCxnSpPr>
            <a:stCxn id="24" idx="2"/>
            <a:endCxn id="7" idx="2"/>
          </p:cNvCxnSpPr>
          <p:nvPr/>
        </p:nvCxnSpPr>
        <p:spPr>
          <a:xfrm rot="5400000">
            <a:off x="6260465" y="1764665"/>
            <a:ext cx="18415" cy="7811135"/>
          </a:xfrm>
          <a:prstGeom prst="bentConnector3">
            <a:avLst>
              <a:gd name="adj1" fmla="val 1393103"/>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a:t>
            </a: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7265" name="文本框 100"/>
          <p:cNvSpPr txBox="1"/>
          <p:nvPr/>
        </p:nvSpPr>
        <p:spPr>
          <a:xfrm>
            <a:off x="1642110" y="2146300"/>
            <a:ext cx="8907145" cy="25660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原型法</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是指在</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获取一组基本的需求定义后</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，利用高级软件工具可视化的开发环境，快速地建立一个</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目标系统的最初版本</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，并把它交给用户试用、补充和修改，再进行新的版本开发。反复进行这个过程，直到得出系统的“精确解”，即</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用户满意</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为止的一种方法。</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endParaRPr kumimoji="1"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225290" y="1010285"/>
            <a:ext cx="3748405" cy="512883"/>
            <a:chOff x="1357" y="4467"/>
            <a:chExt cx="6106" cy="737"/>
          </a:xfrm>
        </p:grpSpPr>
        <p:sp>
          <p:nvSpPr>
            <p:cNvPr id="13319" name="矩形 6"/>
            <p:cNvSpPr/>
            <p:nvPr/>
          </p:nvSpPr>
          <p:spPr>
            <a:xfrm>
              <a:off x="1357" y="4542"/>
              <a:ext cx="6106" cy="6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400" b="1" dirty="0" smtClean="0">
                  <a:solidFill>
                    <a:srgbClr val="FFFF00"/>
                  </a:solidFill>
                  <a:latin typeface="微软雅黑" panose="020B0503020204020204" pitchFamily="34" charset="-122"/>
                  <a:ea typeface="微软雅黑" panose="020B0503020204020204" pitchFamily="34" charset="-122"/>
                  <a:sym typeface="+mn-ea"/>
                </a:rPr>
                <a:t>原型法</a:t>
              </a:r>
              <a:endParaRPr kumimoji="1" lang="zh-CN" altLang="en-US" sz="2400" b="1" dirty="0" smtClean="0">
                <a:solidFill>
                  <a:srgbClr val="FFFF00"/>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7265"/>
                                        </p:tgtEl>
                                        <p:attrNameLst>
                                          <p:attrName>style.visibility</p:attrName>
                                        </p:attrNameLst>
                                      </p:cBhvr>
                                      <p:to>
                                        <p:strVal val="visible"/>
                                      </p:to>
                                    </p:set>
                                    <p:animEffect transition="in" filter="wipe(right)">
                                      <p:cBhvr>
                                        <p:cTn id="27" dur="500"/>
                                        <p:tgtEl>
                                          <p:spTgt spid="7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a:t>
            </a: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7265" name="文本框 100"/>
          <p:cNvSpPr txBox="1"/>
          <p:nvPr/>
        </p:nvSpPr>
        <p:spPr>
          <a:xfrm>
            <a:off x="1642110" y="2146300"/>
            <a:ext cx="8907145" cy="30613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lang="zh-CN" altLang="en-US" dirty="0" smtClean="0">
                <a:solidFill>
                  <a:schemeClr val="bg1"/>
                </a:solidFill>
                <a:sym typeface="+mn-ea"/>
              </a:rPr>
              <a:t>是</a:t>
            </a:r>
            <a:r>
              <a:rPr lang="zh-CN" altLang="en-US" dirty="0">
                <a:solidFill>
                  <a:schemeClr val="bg1"/>
                </a:solidFill>
                <a:sym typeface="+mn-ea"/>
              </a:rPr>
              <a:t>在</a:t>
            </a:r>
            <a:r>
              <a:rPr lang="zh-CN" altLang="en-US" dirty="0">
                <a:solidFill>
                  <a:srgbClr val="FF0000"/>
                </a:solidFill>
                <a:sym typeface="+mn-ea"/>
              </a:rPr>
              <a:t>投入大量的人力，物力之前</a:t>
            </a:r>
            <a:r>
              <a:rPr lang="zh-CN" altLang="en-US" dirty="0">
                <a:solidFill>
                  <a:schemeClr val="bg1"/>
                </a:solidFill>
                <a:sym typeface="+mn-ea"/>
              </a:rPr>
              <a:t>，在限定的时间内，用</a:t>
            </a:r>
            <a:r>
              <a:rPr lang="zh-CN" altLang="en-US" dirty="0">
                <a:solidFill>
                  <a:srgbClr val="FF0000"/>
                </a:solidFill>
                <a:sym typeface="+mn-ea"/>
              </a:rPr>
              <a:t>最经济</a:t>
            </a:r>
            <a:r>
              <a:rPr lang="zh-CN" altLang="en-US" dirty="0">
                <a:solidFill>
                  <a:schemeClr val="bg1"/>
                </a:solidFill>
                <a:sym typeface="+mn-ea"/>
              </a:rPr>
              <a:t>的方法开发出一个可实际运行的</a:t>
            </a:r>
            <a:r>
              <a:rPr lang="zh-CN" altLang="en-US" dirty="0">
                <a:solidFill>
                  <a:srgbClr val="FF0000"/>
                </a:solidFill>
                <a:sym typeface="+mn-ea"/>
              </a:rPr>
              <a:t>系统模型</a:t>
            </a:r>
            <a:r>
              <a:rPr lang="zh-CN" altLang="en-US" dirty="0">
                <a:solidFill>
                  <a:schemeClr val="bg1"/>
                </a:solidFill>
                <a:sym typeface="+mn-ea"/>
              </a:rPr>
              <a:t>，</a:t>
            </a:r>
            <a:r>
              <a:rPr lang="zh-CN" altLang="en-US" dirty="0">
                <a:solidFill>
                  <a:srgbClr val="FF0000"/>
                </a:solidFill>
                <a:sym typeface="+mn-ea"/>
              </a:rPr>
              <a:t>用户</a:t>
            </a:r>
            <a:r>
              <a:rPr lang="zh-CN" altLang="en-US" dirty="0">
                <a:solidFill>
                  <a:schemeClr val="bg1"/>
                </a:solidFill>
                <a:sym typeface="+mn-ea"/>
              </a:rPr>
              <a:t>在运行使用整个原型的基础上，通过</a:t>
            </a:r>
            <a:r>
              <a:rPr lang="zh-CN" altLang="en-US" dirty="0">
                <a:solidFill>
                  <a:srgbClr val="FF0000"/>
                </a:solidFill>
                <a:sym typeface="+mn-ea"/>
              </a:rPr>
              <a:t>对其评价</a:t>
            </a:r>
            <a:r>
              <a:rPr lang="zh-CN" altLang="en-US" dirty="0">
                <a:solidFill>
                  <a:srgbClr val="02D8C5"/>
                </a:solidFill>
                <a:sym typeface="+mn-ea"/>
              </a:rPr>
              <a:t>，</a:t>
            </a:r>
            <a:r>
              <a:rPr lang="zh-CN" altLang="en-US" dirty="0">
                <a:solidFill>
                  <a:srgbClr val="FF0000"/>
                </a:solidFill>
                <a:sym typeface="+mn-ea"/>
              </a:rPr>
              <a:t>提出改进意见</a:t>
            </a:r>
            <a:r>
              <a:rPr lang="zh-CN" altLang="en-US" dirty="0">
                <a:solidFill>
                  <a:schemeClr val="bg1"/>
                </a:solidFill>
                <a:sym typeface="+mn-ea"/>
              </a:rPr>
              <a:t>，对原型进行修改，统一使用，评价过程反复进行，使原型逐步完善，直到完全</a:t>
            </a:r>
            <a:r>
              <a:rPr lang="zh-CN" altLang="en-US" dirty="0">
                <a:solidFill>
                  <a:srgbClr val="FF0000"/>
                </a:solidFill>
                <a:sym typeface="+mn-ea"/>
              </a:rPr>
              <a:t>满足用户的需求</a:t>
            </a:r>
            <a:r>
              <a:rPr lang="zh-CN" altLang="en-US" dirty="0">
                <a:solidFill>
                  <a:schemeClr val="bg1"/>
                </a:solidFill>
                <a:sym typeface="+mn-ea"/>
              </a:rPr>
              <a:t>为止。</a:t>
            </a:r>
            <a:r>
              <a:rPr lang="en-US" altLang="zh-CN" dirty="0">
                <a:solidFill>
                  <a:schemeClr val="bg1"/>
                </a:solidFill>
                <a:sym typeface="+mn-ea"/>
              </a:rPr>
              <a:t>[5]</a:t>
            </a:r>
            <a:endParaRPr kumimoji="1"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225290" y="1010285"/>
            <a:ext cx="3748405" cy="512883"/>
            <a:chOff x="1357" y="4467"/>
            <a:chExt cx="6106" cy="737"/>
          </a:xfrm>
        </p:grpSpPr>
        <p:sp>
          <p:nvSpPr>
            <p:cNvPr id="13319" name="矩形 6"/>
            <p:cNvSpPr/>
            <p:nvPr/>
          </p:nvSpPr>
          <p:spPr>
            <a:xfrm>
              <a:off x="1357" y="4542"/>
              <a:ext cx="6106" cy="6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400" b="1" dirty="0">
                  <a:solidFill>
                    <a:srgbClr val="FFFF00"/>
                  </a:solidFill>
                  <a:latin typeface="微软雅黑" panose="020B0503020204020204" pitchFamily="34" charset="-122"/>
                  <a:ea typeface="微软雅黑" panose="020B0503020204020204" pitchFamily="34" charset="-122"/>
                  <a:sym typeface="+mn-ea"/>
                </a:rPr>
                <a:t>原型法的基本思想</a:t>
              </a:r>
              <a:endParaRPr kumimoji="1" lang="zh-CN" altLang="en-US" sz="2400" b="1" dirty="0" smtClean="0">
                <a:solidFill>
                  <a:srgbClr val="FFFF00"/>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7265"/>
                                        </p:tgtEl>
                                        <p:attrNameLst>
                                          <p:attrName>style.visibility</p:attrName>
                                        </p:attrNameLst>
                                      </p:cBhvr>
                                      <p:to>
                                        <p:strVal val="visible"/>
                                      </p:to>
                                    </p:set>
                                    <p:animEffect transition="in" filter="wipe(right)">
                                      <p:cBhvr>
                                        <p:cTn id="27" dur="500"/>
                                        <p:tgtEl>
                                          <p:spTgt spid="7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sz="2000" b="1" dirty="0">
                <a:solidFill>
                  <a:schemeClr val="bg1"/>
                </a:solidFill>
                <a:latin typeface="微软雅黑" panose="020B0503020204020204" pitchFamily="34" charset="-122"/>
                <a:ea typeface="微软雅黑" panose="020B0503020204020204" pitchFamily="34" charset="-122"/>
              </a:rPr>
              <a:t>界面原型</a:t>
            </a: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886450" y="218471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1</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3128963"/>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2</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414686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3</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2184718"/>
            <a:ext cx="4418012" cy="44513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lang="zh-CN" altLang="zh-CN" sz="2000" dirty="0">
                <a:solidFill>
                  <a:schemeClr val="bg1"/>
                </a:solidFill>
                <a:latin typeface="微软雅黑" panose="020B0503020204020204" pitchFamily="34" charset="-122"/>
                <a:ea typeface="微软雅黑" panose="020B0503020204020204" pitchFamily="34" charset="-122"/>
                <a:sym typeface="+mn-ea"/>
              </a:rPr>
              <a:t>确定用户的基本</a:t>
            </a:r>
            <a:r>
              <a:rPr lang="zh-CN" altLang="zh-CN" sz="2000" dirty="0" smtClean="0">
                <a:solidFill>
                  <a:schemeClr val="bg1"/>
                </a:solidFill>
                <a:latin typeface="微软雅黑" panose="020B0503020204020204" pitchFamily="34" charset="-122"/>
                <a:ea typeface="微软雅黑" panose="020B0503020204020204" pitchFamily="34" charset="-122"/>
                <a:sym typeface="+mn-ea"/>
              </a:rPr>
              <a:t>需求</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
        <p:nvSpPr>
          <p:cNvPr id="22548" name="矩形 22"/>
          <p:cNvSpPr/>
          <p:nvPr/>
        </p:nvSpPr>
        <p:spPr>
          <a:xfrm>
            <a:off x="6551613" y="3138488"/>
            <a:ext cx="4418012" cy="44513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sym typeface="+mn-ea"/>
              </a:rPr>
              <a:t>构造初始原型</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550" name="矩形 24"/>
          <p:cNvSpPr/>
          <p:nvPr/>
        </p:nvSpPr>
        <p:spPr>
          <a:xfrm>
            <a:off x="6551613" y="4173855"/>
            <a:ext cx="4418012" cy="44513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lang="zh-CN" altLang="zh-CN" sz="2000" dirty="0">
                <a:solidFill>
                  <a:schemeClr val="bg1"/>
                </a:solidFill>
                <a:latin typeface="微软雅黑" panose="020B0503020204020204" pitchFamily="34" charset="-122"/>
                <a:ea typeface="微软雅黑" panose="020B0503020204020204" pitchFamily="34" charset="-122"/>
                <a:sym typeface="+mn-ea"/>
              </a:rPr>
              <a:t>运行、评价、修改</a:t>
            </a:r>
            <a:r>
              <a:rPr lang="zh-CN" altLang="zh-CN" sz="2000" dirty="0" smtClean="0">
                <a:solidFill>
                  <a:schemeClr val="bg1"/>
                </a:solidFill>
                <a:latin typeface="微软雅黑" panose="020B0503020204020204" pitchFamily="34" charset="-122"/>
                <a:ea typeface="微软雅黑" panose="020B0503020204020204" pitchFamily="34" charset="-122"/>
                <a:sym typeface="+mn-ea"/>
              </a:rPr>
              <a:t>原型</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6450541" y="1183005"/>
            <a:ext cx="3997325" cy="537845"/>
            <a:chOff x="942" y="4467"/>
            <a:chExt cx="6511" cy="1126"/>
          </a:xfrm>
        </p:grpSpPr>
        <p:sp>
          <p:nvSpPr>
            <p:cNvPr id="13319" name="矩形 6"/>
            <p:cNvSpPr/>
            <p:nvPr/>
          </p:nvSpPr>
          <p:spPr>
            <a:xfrm>
              <a:off x="942" y="4646"/>
              <a:ext cx="6511" cy="77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a:buNone/>
              </a:pPr>
              <a:r>
                <a:rPr lang="zh-CN" altLang="zh-CN" sz="2000" b="1" dirty="0">
                  <a:solidFill>
                    <a:srgbClr val="FFFF00"/>
                  </a:solidFill>
                  <a:latin typeface="微软雅黑" panose="020B0503020204020204" pitchFamily="34" charset="-122"/>
                  <a:ea typeface="微软雅黑" panose="020B0503020204020204" pitchFamily="34" charset="-122"/>
                  <a:sym typeface="+mn-ea"/>
                </a:rPr>
                <a:t>原型法</a:t>
              </a:r>
              <a:r>
                <a:rPr lang="zh-CN" altLang="zh-CN" sz="2000" b="1" dirty="0" smtClean="0">
                  <a:solidFill>
                    <a:srgbClr val="FFFF00"/>
                  </a:solidFill>
                  <a:latin typeface="微软雅黑" panose="020B0503020204020204" pitchFamily="34" charset="-122"/>
                  <a:ea typeface="微软雅黑" panose="020B0503020204020204" pitchFamily="34" charset="-122"/>
                  <a:sym typeface="+mn-ea"/>
                </a:rPr>
                <a:t>的开发过程</a:t>
              </a:r>
              <a:endParaRPr lang="en-US" altLang="zh-CN" sz="2000" b="1" dirty="0" smtClean="0">
                <a:solidFill>
                  <a:srgbClr val="FFFF00"/>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566"/>
              <a:ext cx="5943" cy="27"/>
            </a:xfrm>
            <a:prstGeom prst="line">
              <a:avLst/>
            </a:prstGeom>
            <a:ln w="15875" cap="flat" cmpd="sng">
              <a:solidFill>
                <a:schemeClr val="bg1"/>
              </a:solidFill>
              <a:prstDash val="solid"/>
              <a:headEnd type="none" w="med" len="med"/>
              <a:tailEnd type="none" w="med" len="med"/>
            </a:ln>
          </p:spPr>
        </p:cxnSp>
      </p:grpSp>
      <p:sp>
        <p:nvSpPr>
          <p:cNvPr id="2" name="泪滴形 19"/>
          <p:cNvSpPr/>
          <p:nvPr/>
        </p:nvSpPr>
        <p:spPr>
          <a:xfrm>
            <a:off x="5902325" y="509809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4</a:t>
            </a:r>
          </a:p>
        </p:txBody>
      </p:sp>
      <p:sp>
        <p:nvSpPr>
          <p:cNvPr id="3" name="矩形 24"/>
          <p:cNvSpPr/>
          <p:nvPr/>
        </p:nvSpPr>
        <p:spPr>
          <a:xfrm>
            <a:off x="6551613" y="5156200"/>
            <a:ext cx="4418012" cy="44513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sym typeface="+mn-ea"/>
              </a:rPr>
              <a:t>修改完善</a:t>
            </a:r>
            <a:r>
              <a:rPr lang="zh-CN" altLang="zh-CN" sz="2000" dirty="0">
                <a:solidFill>
                  <a:schemeClr val="bg1"/>
                </a:solidFill>
                <a:latin typeface="微软雅黑" panose="020B0503020204020204" pitchFamily="34" charset="-122"/>
                <a:ea typeface="微软雅黑" panose="020B0503020204020204" pitchFamily="34" charset="-122"/>
                <a:sym typeface="+mn-ea"/>
              </a:rPr>
              <a:t>形成最终</a:t>
            </a:r>
            <a:r>
              <a:rPr lang="zh-CN" altLang="zh-CN" sz="2000" dirty="0" smtClean="0">
                <a:solidFill>
                  <a:schemeClr val="bg1"/>
                </a:solidFill>
                <a:latin typeface="微软雅黑" panose="020B0503020204020204" pitchFamily="34" charset="-122"/>
                <a:ea typeface="微软雅黑" panose="020B0503020204020204" pitchFamily="34" charset="-122"/>
                <a:sym typeface="+mn-ea"/>
              </a:rPr>
              <a:t>的系统</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原型</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400030" y="5233035"/>
            <a:ext cx="455295" cy="368300"/>
          </a:xfrm>
          <a:prstGeom prst="rect">
            <a:avLst/>
          </a:prstGeom>
          <a:noFill/>
        </p:spPr>
        <p:txBody>
          <a:bodyPr wrap="square" rtlCol="0">
            <a:spAutoFit/>
          </a:bodyPr>
          <a:lstStyle/>
          <a:p>
            <a:r>
              <a:rPr lang="en-US" altLang="zh-CN">
                <a:solidFill>
                  <a:schemeClr val="bg1"/>
                </a:solidFill>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
                                          </p:val>
                                        </p:tav>
                                        <p:tav tm="100000">
                                          <p:val>
                                            <p:fltVal val="1"/>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par>
                          <p:cTn id="79" fill="hold">
                            <p:stCondLst>
                              <p:cond delay="12500"/>
                            </p:stCondLst>
                            <p:childTnLst>
                              <p:par>
                                <p:cTn id="80" presetID="42" presetClass="entr" presetSubtype="0" fill="hold" grpId="0" nodeType="afterEffect">
                                  <p:stCondLst>
                                    <p:cond delay="0"/>
                                  </p:stCondLst>
                                  <p:childTnLst>
                                    <p:set>
                                      <p:cBhvr>
                                        <p:cTn id="81" dur="1" fill="hold">
                                          <p:stCondLst>
                                            <p:cond delay="0"/>
                                          </p:stCondLst>
                                        </p:cTn>
                                        <p:tgtEl>
                                          <p:spTgt spid="22544"/>
                                        </p:tgtEl>
                                        <p:attrNameLst>
                                          <p:attrName>style.visibility</p:attrName>
                                        </p:attrNameLst>
                                      </p:cBhvr>
                                      <p:to>
                                        <p:strVal val="visible"/>
                                      </p:to>
                                    </p:set>
                                    <p:animEffect transition="in" filter="fade">
                                      <p:cBhvr>
                                        <p:cTn id="82" dur="1000"/>
                                        <p:tgtEl>
                                          <p:spTgt spid="22544"/>
                                        </p:tgtEl>
                                      </p:cBhvr>
                                    </p:animEffect>
                                    <p:anim calcmode="lin" valueType="num">
                                      <p:cBhvr>
                                        <p:cTn id="83" dur="1000" fill="hold"/>
                                        <p:tgtEl>
                                          <p:spTgt spid="22544"/>
                                        </p:tgtEl>
                                        <p:attrNameLst>
                                          <p:attrName>ppt_x</p:attrName>
                                        </p:attrNameLst>
                                      </p:cBhvr>
                                      <p:tavLst>
                                        <p:tav tm="0">
                                          <p:val>
                                            <p:strVal val="#ppt_x"/>
                                          </p:val>
                                        </p:tav>
                                        <p:tav tm="100000">
                                          <p:val>
                                            <p:strVal val="#ppt_x"/>
                                          </p:val>
                                        </p:tav>
                                      </p:tavLst>
                                    </p:anim>
                                    <p:anim calcmode="lin" valueType="num">
                                      <p:cBhvr>
                                        <p:cTn id="84" dur="1000" fill="hold"/>
                                        <p:tgtEl>
                                          <p:spTgt spid="22544"/>
                                        </p:tgtEl>
                                        <p:attrNameLst>
                                          <p:attrName>ppt_y</p:attrName>
                                        </p:attrNameLst>
                                      </p:cBhvr>
                                      <p:tavLst>
                                        <p:tav tm="0">
                                          <p:val>
                                            <p:strVal val="#ppt_y+.1"/>
                                          </p:val>
                                        </p:tav>
                                        <p:tav tm="100000">
                                          <p:val>
                                            <p:strVal val="#ppt_y"/>
                                          </p:val>
                                        </p:tav>
                                      </p:tavLst>
                                    </p:anim>
                                  </p:childTnLst>
                                </p:cTn>
                              </p:par>
                            </p:childTnLst>
                          </p:cTn>
                        </p:par>
                        <p:par>
                          <p:cTn id="85" fill="hold">
                            <p:stCondLst>
                              <p:cond delay="13500"/>
                            </p:stCondLst>
                            <p:childTnLst>
                              <p:par>
                                <p:cTn id="86" presetID="26" presetClass="entr" presetSubtype="0" fill="hold" grpId="0" nodeType="afterEffect">
                                  <p:stCondLst>
                                    <p:cond delay="0"/>
                                  </p:stCondLst>
                                  <p:childTnLst>
                                    <p:set>
                                      <p:cBhvr>
                                        <p:cTn id="87" dur="1" fill="hold">
                                          <p:stCondLst>
                                            <p:cond delay="0"/>
                                          </p:stCondLst>
                                        </p:cTn>
                                        <p:tgtEl>
                                          <p:spTgt spid="22548"/>
                                        </p:tgtEl>
                                        <p:attrNameLst>
                                          <p:attrName>style.visibility</p:attrName>
                                        </p:attrNameLst>
                                      </p:cBhvr>
                                      <p:to>
                                        <p:strVal val="visible"/>
                                      </p:to>
                                    </p:set>
                                    <p:animEffect transition="in" filter="wipe(down)">
                                      <p:cBhvr>
                                        <p:cTn id="88" dur="580">
                                          <p:stCondLst>
                                            <p:cond delay="0"/>
                                          </p:stCondLst>
                                        </p:cTn>
                                        <p:tgtEl>
                                          <p:spTgt spid="22548"/>
                                        </p:tgtEl>
                                      </p:cBhvr>
                                    </p:animEffect>
                                    <p:anim calcmode="lin" valueType="num">
                                      <p:cBhvr>
                                        <p:cTn id="89"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25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25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25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2548"/>
                                        </p:tgtEl>
                                        <p:attrNameLst>
                                          <p:attrName>ppt_y</p:attrName>
                                        </p:attrNameLst>
                                      </p:cBhvr>
                                      <p:tavLst>
                                        <p:tav tm="0" fmla="#ppt_y-sin(pi*$)/81">
                                          <p:val>
                                            <p:fltVal val="0"/>
                                          </p:val>
                                        </p:tav>
                                        <p:tav tm="100000">
                                          <p:val>
                                            <p:fltVal val="1"/>
                                          </p:val>
                                        </p:tav>
                                      </p:tavLst>
                                    </p:anim>
                                    <p:animScale>
                                      <p:cBhvr>
                                        <p:cTn id="94" dur="26">
                                          <p:stCondLst>
                                            <p:cond delay="650"/>
                                          </p:stCondLst>
                                        </p:cTn>
                                        <p:tgtEl>
                                          <p:spTgt spid="22548"/>
                                        </p:tgtEl>
                                      </p:cBhvr>
                                      <p:to x="100000" y="60000"/>
                                    </p:animScale>
                                    <p:animScale>
                                      <p:cBhvr>
                                        <p:cTn id="95" dur="166" decel="50000">
                                          <p:stCondLst>
                                            <p:cond delay="676"/>
                                          </p:stCondLst>
                                        </p:cTn>
                                        <p:tgtEl>
                                          <p:spTgt spid="22548"/>
                                        </p:tgtEl>
                                      </p:cBhvr>
                                      <p:to x="100000" y="100000"/>
                                    </p:animScale>
                                    <p:animScale>
                                      <p:cBhvr>
                                        <p:cTn id="96" dur="26">
                                          <p:stCondLst>
                                            <p:cond delay="1312"/>
                                          </p:stCondLst>
                                        </p:cTn>
                                        <p:tgtEl>
                                          <p:spTgt spid="22548"/>
                                        </p:tgtEl>
                                      </p:cBhvr>
                                      <p:to x="100000" y="80000"/>
                                    </p:animScale>
                                    <p:animScale>
                                      <p:cBhvr>
                                        <p:cTn id="97" dur="166" decel="50000">
                                          <p:stCondLst>
                                            <p:cond delay="1338"/>
                                          </p:stCondLst>
                                        </p:cTn>
                                        <p:tgtEl>
                                          <p:spTgt spid="22548"/>
                                        </p:tgtEl>
                                      </p:cBhvr>
                                      <p:to x="100000" y="100000"/>
                                    </p:animScale>
                                    <p:animScale>
                                      <p:cBhvr>
                                        <p:cTn id="98" dur="26">
                                          <p:stCondLst>
                                            <p:cond delay="1642"/>
                                          </p:stCondLst>
                                        </p:cTn>
                                        <p:tgtEl>
                                          <p:spTgt spid="22548"/>
                                        </p:tgtEl>
                                      </p:cBhvr>
                                      <p:to x="100000" y="90000"/>
                                    </p:animScale>
                                    <p:animScale>
                                      <p:cBhvr>
                                        <p:cTn id="99" dur="166" decel="50000">
                                          <p:stCondLst>
                                            <p:cond delay="1668"/>
                                          </p:stCondLst>
                                        </p:cTn>
                                        <p:tgtEl>
                                          <p:spTgt spid="22548"/>
                                        </p:tgtEl>
                                      </p:cBhvr>
                                      <p:to x="100000" y="100000"/>
                                    </p:animScale>
                                    <p:animScale>
                                      <p:cBhvr>
                                        <p:cTn id="100" dur="26">
                                          <p:stCondLst>
                                            <p:cond delay="1808"/>
                                          </p:stCondLst>
                                        </p:cTn>
                                        <p:tgtEl>
                                          <p:spTgt spid="22548"/>
                                        </p:tgtEl>
                                      </p:cBhvr>
                                      <p:to x="100000" y="95000"/>
                                    </p:animScale>
                                    <p:animScale>
                                      <p:cBhvr>
                                        <p:cTn id="101" dur="166" decel="50000">
                                          <p:stCondLst>
                                            <p:cond delay="1834"/>
                                          </p:stCondLst>
                                        </p:cTn>
                                        <p:tgtEl>
                                          <p:spTgt spid="22548"/>
                                        </p:tgtEl>
                                      </p:cBhvr>
                                      <p:to x="100000" y="100000"/>
                                    </p:animScale>
                                  </p:childTnLst>
                                </p:cTn>
                              </p:par>
                            </p:childTnLst>
                          </p:cTn>
                        </p:par>
                        <p:par>
                          <p:cTn id="102" fill="hold">
                            <p:stCondLst>
                              <p:cond delay="15500"/>
                            </p:stCondLst>
                            <p:childTnLst>
                              <p:par>
                                <p:cTn id="103" presetID="42" presetClass="entr" presetSubtype="0" fill="hold" grpId="0" nodeType="afterEffect">
                                  <p:stCondLst>
                                    <p:cond delay="0"/>
                                  </p:stCondLst>
                                  <p:childTnLst>
                                    <p:set>
                                      <p:cBhvr>
                                        <p:cTn id="104" dur="1" fill="hold">
                                          <p:stCondLst>
                                            <p:cond delay="0"/>
                                          </p:stCondLst>
                                        </p:cTn>
                                        <p:tgtEl>
                                          <p:spTgt spid="22545"/>
                                        </p:tgtEl>
                                        <p:attrNameLst>
                                          <p:attrName>style.visibility</p:attrName>
                                        </p:attrNameLst>
                                      </p:cBhvr>
                                      <p:to>
                                        <p:strVal val="visible"/>
                                      </p:to>
                                    </p:set>
                                    <p:animEffect transition="in" filter="fade">
                                      <p:cBhvr>
                                        <p:cTn id="105" dur="1000"/>
                                        <p:tgtEl>
                                          <p:spTgt spid="22545"/>
                                        </p:tgtEl>
                                      </p:cBhvr>
                                    </p:animEffect>
                                    <p:anim calcmode="lin" valueType="num">
                                      <p:cBhvr>
                                        <p:cTn id="106" dur="1000" fill="hold"/>
                                        <p:tgtEl>
                                          <p:spTgt spid="22545"/>
                                        </p:tgtEl>
                                        <p:attrNameLst>
                                          <p:attrName>ppt_x</p:attrName>
                                        </p:attrNameLst>
                                      </p:cBhvr>
                                      <p:tavLst>
                                        <p:tav tm="0">
                                          <p:val>
                                            <p:strVal val="#ppt_x"/>
                                          </p:val>
                                        </p:tav>
                                        <p:tav tm="100000">
                                          <p:val>
                                            <p:strVal val="#ppt_x"/>
                                          </p:val>
                                        </p:tav>
                                      </p:tavLst>
                                    </p:anim>
                                    <p:anim calcmode="lin" valueType="num">
                                      <p:cBhvr>
                                        <p:cTn id="107" dur="1000" fill="hold"/>
                                        <p:tgtEl>
                                          <p:spTgt spid="22545"/>
                                        </p:tgtEl>
                                        <p:attrNameLst>
                                          <p:attrName>ppt_y</p:attrName>
                                        </p:attrNameLst>
                                      </p:cBhvr>
                                      <p:tavLst>
                                        <p:tav tm="0">
                                          <p:val>
                                            <p:strVal val="#ppt_y+.1"/>
                                          </p:val>
                                        </p:tav>
                                        <p:tav tm="100000">
                                          <p:val>
                                            <p:strVal val="#ppt_y"/>
                                          </p:val>
                                        </p:tav>
                                      </p:tavLst>
                                    </p:anim>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22550"/>
                                        </p:tgtEl>
                                        <p:attrNameLst>
                                          <p:attrName>style.visibility</p:attrName>
                                        </p:attrNameLst>
                                      </p:cBhvr>
                                      <p:to>
                                        <p:strVal val="visible"/>
                                      </p:to>
                                    </p:set>
                                    <p:animEffect transition="in" filter="wipe(down)">
                                      <p:cBhvr>
                                        <p:cTn id="111" dur="580">
                                          <p:stCondLst>
                                            <p:cond delay="0"/>
                                          </p:stCondLst>
                                        </p:cTn>
                                        <p:tgtEl>
                                          <p:spTgt spid="22550"/>
                                        </p:tgtEl>
                                      </p:cBhvr>
                                    </p:animEffect>
                                    <p:anim calcmode="lin" valueType="num">
                                      <p:cBhvr>
                                        <p:cTn id="112"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255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255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255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2550"/>
                                        </p:tgtEl>
                                        <p:attrNameLst>
                                          <p:attrName>ppt_y</p:attrName>
                                        </p:attrNameLst>
                                      </p:cBhvr>
                                      <p:tavLst>
                                        <p:tav tm="0" fmla="#ppt_y-sin(pi*$)/81">
                                          <p:val>
                                            <p:fltVal val="0"/>
                                          </p:val>
                                        </p:tav>
                                        <p:tav tm="100000">
                                          <p:val>
                                            <p:fltVal val="1"/>
                                          </p:val>
                                        </p:tav>
                                      </p:tavLst>
                                    </p:anim>
                                    <p:animScale>
                                      <p:cBhvr>
                                        <p:cTn id="117" dur="26">
                                          <p:stCondLst>
                                            <p:cond delay="650"/>
                                          </p:stCondLst>
                                        </p:cTn>
                                        <p:tgtEl>
                                          <p:spTgt spid="22550"/>
                                        </p:tgtEl>
                                      </p:cBhvr>
                                      <p:to x="100000" y="60000"/>
                                    </p:animScale>
                                    <p:animScale>
                                      <p:cBhvr>
                                        <p:cTn id="118" dur="166" decel="50000">
                                          <p:stCondLst>
                                            <p:cond delay="676"/>
                                          </p:stCondLst>
                                        </p:cTn>
                                        <p:tgtEl>
                                          <p:spTgt spid="22550"/>
                                        </p:tgtEl>
                                      </p:cBhvr>
                                      <p:to x="100000" y="100000"/>
                                    </p:animScale>
                                    <p:animScale>
                                      <p:cBhvr>
                                        <p:cTn id="119" dur="26">
                                          <p:stCondLst>
                                            <p:cond delay="1312"/>
                                          </p:stCondLst>
                                        </p:cTn>
                                        <p:tgtEl>
                                          <p:spTgt spid="22550"/>
                                        </p:tgtEl>
                                      </p:cBhvr>
                                      <p:to x="100000" y="80000"/>
                                    </p:animScale>
                                    <p:animScale>
                                      <p:cBhvr>
                                        <p:cTn id="120" dur="166" decel="50000">
                                          <p:stCondLst>
                                            <p:cond delay="1338"/>
                                          </p:stCondLst>
                                        </p:cTn>
                                        <p:tgtEl>
                                          <p:spTgt spid="22550"/>
                                        </p:tgtEl>
                                      </p:cBhvr>
                                      <p:to x="100000" y="100000"/>
                                    </p:animScale>
                                    <p:animScale>
                                      <p:cBhvr>
                                        <p:cTn id="121" dur="26">
                                          <p:stCondLst>
                                            <p:cond delay="1642"/>
                                          </p:stCondLst>
                                        </p:cTn>
                                        <p:tgtEl>
                                          <p:spTgt spid="22550"/>
                                        </p:tgtEl>
                                      </p:cBhvr>
                                      <p:to x="100000" y="90000"/>
                                    </p:animScale>
                                    <p:animScale>
                                      <p:cBhvr>
                                        <p:cTn id="122" dur="166" decel="50000">
                                          <p:stCondLst>
                                            <p:cond delay="1668"/>
                                          </p:stCondLst>
                                        </p:cTn>
                                        <p:tgtEl>
                                          <p:spTgt spid="22550"/>
                                        </p:tgtEl>
                                      </p:cBhvr>
                                      <p:to x="100000" y="100000"/>
                                    </p:animScale>
                                    <p:animScale>
                                      <p:cBhvr>
                                        <p:cTn id="123" dur="26">
                                          <p:stCondLst>
                                            <p:cond delay="1808"/>
                                          </p:stCondLst>
                                        </p:cTn>
                                        <p:tgtEl>
                                          <p:spTgt spid="22550"/>
                                        </p:tgtEl>
                                      </p:cBhvr>
                                      <p:to x="100000" y="95000"/>
                                    </p:animScale>
                                    <p:animScale>
                                      <p:cBhvr>
                                        <p:cTn id="124" dur="166" decel="50000">
                                          <p:stCondLst>
                                            <p:cond delay="1834"/>
                                          </p:stCondLst>
                                        </p:cTn>
                                        <p:tgtEl>
                                          <p:spTgt spid="22550"/>
                                        </p:tgtEl>
                                      </p:cBhvr>
                                      <p:to x="100000" y="100000"/>
                                    </p:animScale>
                                  </p:childTnLst>
                                </p:cTn>
                              </p:par>
                            </p:childTnLst>
                          </p:cTn>
                        </p:par>
                        <p:par>
                          <p:cTn id="125" fill="hold">
                            <p:stCondLst>
                              <p:cond delay="18500"/>
                            </p:stCondLst>
                            <p:childTnLst>
                              <p:par>
                                <p:cTn id="126" presetID="42" presetClass="entr" presetSubtype="0" fill="hold" grpId="0" nodeType="afterEffect">
                                  <p:stCondLst>
                                    <p:cond delay="0"/>
                                  </p:stCondLst>
                                  <p:childTnLst>
                                    <p:set>
                                      <p:cBhvr>
                                        <p:cTn id="127" dur="1" fill="hold">
                                          <p:stCondLst>
                                            <p:cond delay="0"/>
                                          </p:stCondLst>
                                        </p:cTn>
                                        <p:tgtEl>
                                          <p:spTgt spid="2"/>
                                        </p:tgtEl>
                                        <p:attrNameLst>
                                          <p:attrName>style.visibility</p:attrName>
                                        </p:attrNameLst>
                                      </p:cBhvr>
                                      <p:to>
                                        <p:strVal val="visible"/>
                                      </p:to>
                                    </p:set>
                                    <p:animEffect transition="in" filter="fade">
                                      <p:cBhvr>
                                        <p:cTn id="128" dur="1000"/>
                                        <p:tgtEl>
                                          <p:spTgt spid="2"/>
                                        </p:tgtEl>
                                      </p:cBhvr>
                                    </p:animEffect>
                                    <p:anim calcmode="lin" valueType="num">
                                      <p:cBhvr>
                                        <p:cTn id="129" dur="1000" fill="hold"/>
                                        <p:tgtEl>
                                          <p:spTgt spid="2"/>
                                        </p:tgtEl>
                                        <p:attrNameLst>
                                          <p:attrName>ppt_x</p:attrName>
                                        </p:attrNameLst>
                                      </p:cBhvr>
                                      <p:tavLst>
                                        <p:tav tm="0">
                                          <p:val>
                                            <p:strVal val="#ppt_x"/>
                                          </p:val>
                                        </p:tav>
                                        <p:tav tm="100000">
                                          <p:val>
                                            <p:strVal val="#ppt_x"/>
                                          </p:val>
                                        </p:tav>
                                      </p:tavLst>
                                    </p:anim>
                                    <p:anim calcmode="lin" valueType="num">
                                      <p:cBhvr>
                                        <p:cTn id="130" dur="1000" fill="hold"/>
                                        <p:tgtEl>
                                          <p:spTgt spid="2"/>
                                        </p:tgtEl>
                                        <p:attrNameLst>
                                          <p:attrName>ppt_y</p:attrName>
                                        </p:attrNameLst>
                                      </p:cBhvr>
                                      <p:tavLst>
                                        <p:tav tm="0">
                                          <p:val>
                                            <p:strVal val="#ppt_y+.1"/>
                                          </p:val>
                                        </p:tav>
                                        <p:tav tm="100000">
                                          <p:val>
                                            <p:strVal val="#ppt_y"/>
                                          </p:val>
                                        </p:tav>
                                      </p:tavLst>
                                    </p:anim>
                                  </p:childTnLst>
                                </p:cTn>
                              </p:par>
                            </p:childTnLst>
                          </p:cTn>
                        </p:par>
                        <p:par>
                          <p:cTn id="131" fill="hold">
                            <p:stCondLst>
                              <p:cond delay="19500"/>
                            </p:stCondLst>
                            <p:childTnLst>
                              <p:par>
                                <p:cTn id="132" presetID="26" presetClass="entr" presetSubtype="0" fill="hold" grpId="0" nodeType="afterEffect">
                                  <p:stCondLst>
                                    <p:cond delay="0"/>
                                  </p:stCondLst>
                                  <p:childTnLst>
                                    <p:set>
                                      <p:cBhvr>
                                        <p:cTn id="133" dur="1" fill="hold">
                                          <p:stCondLst>
                                            <p:cond delay="0"/>
                                          </p:stCondLst>
                                        </p:cTn>
                                        <p:tgtEl>
                                          <p:spTgt spid="3"/>
                                        </p:tgtEl>
                                        <p:attrNameLst>
                                          <p:attrName>style.visibility</p:attrName>
                                        </p:attrNameLst>
                                      </p:cBhvr>
                                      <p:to>
                                        <p:strVal val="visible"/>
                                      </p:to>
                                    </p:set>
                                    <p:animEffect transition="in" filter="wipe(down)">
                                      <p:cBhvr>
                                        <p:cTn id="134" dur="580">
                                          <p:stCondLst>
                                            <p:cond delay="0"/>
                                          </p:stCondLst>
                                        </p:cTn>
                                        <p:tgtEl>
                                          <p:spTgt spid="3"/>
                                        </p:tgtEl>
                                      </p:cBhvr>
                                    </p:animEffect>
                                    <p:anim calcmode="lin" valueType="num">
                                      <p:cBhvr>
                                        <p:cTn id="13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3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3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3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40" dur="26">
                                          <p:stCondLst>
                                            <p:cond delay="650"/>
                                          </p:stCondLst>
                                        </p:cTn>
                                        <p:tgtEl>
                                          <p:spTgt spid="3"/>
                                        </p:tgtEl>
                                      </p:cBhvr>
                                      <p:to x="100000" y="60000"/>
                                    </p:animScale>
                                    <p:animScale>
                                      <p:cBhvr>
                                        <p:cTn id="141" dur="166" decel="50000">
                                          <p:stCondLst>
                                            <p:cond delay="676"/>
                                          </p:stCondLst>
                                        </p:cTn>
                                        <p:tgtEl>
                                          <p:spTgt spid="3"/>
                                        </p:tgtEl>
                                      </p:cBhvr>
                                      <p:to x="100000" y="100000"/>
                                    </p:animScale>
                                    <p:animScale>
                                      <p:cBhvr>
                                        <p:cTn id="142" dur="26">
                                          <p:stCondLst>
                                            <p:cond delay="1312"/>
                                          </p:stCondLst>
                                        </p:cTn>
                                        <p:tgtEl>
                                          <p:spTgt spid="3"/>
                                        </p:tgtEl>
                                      </p:cBhvr>
                                      <p:to x="100000" y="80000"/>
                                    </p:animScale>
                                    <p:animScale>
                                      <p:cBhvr>
                                        <p:cTn id="143" dur="166" decel="50000">
                                          <p:stCondLst>
                                            <p:cond delay="1338"/>
                                          </p:stCondLst>
                                        </p:cTn>
                                        <p:tgtEl>
                                          <p:spTgt spid="3"/>
                                        </p:tgtEl>
                                      </p:cBhvr>
                                      <p:to x="100000" y="100000"/>
                                    </p:animScale>
                                    <p:animScale>
                                      <p:cBhvr>
                                        <p:cTn id="144" dur="26">
                                          <p:stCondLst>
                                            <p:cond delay="1642"/>
                                          </p:stCondLst>
                                        </p:cTn>
                                        <p:tgtEl>
                                          <p:spTgt spid="3"/>
                                        </p:tgtEl>
                                      </p:cBhvr>
                                      <p:to x="100000" y="90000"/>
                                    </p:animScale>
                                    <p:animScale>
                                      <p:cBhvr>
                                        <p:cTn id="145" dur="166" decel="50000">
                                          <p:stCondLst>
                                            <p:cond delay="1668"/>
                                          </p:stCondLst>
                                        </p:cTn>
                                        <p:tgtEl>
                                          <p:spTgt spid="3"/>
                                        </p:tgtEl>
                                      </p:cBhvr>
                                      <p:to x="100000" y="100000"/>
                                    </p:animScale>
                                    <p:animScale>
                                      <p:cBhvr>
                                        <p:cTn id="146" dur="26">
                                          <p:stCondLst>
                                            <p:cond delay="1808"/>
                                          </p:stCondLst>
                                        </p:cTn>
                                        <p:tgtEl>
                                          <p:spTgt spid="3"/>
                                        </p:tgtEl>
                                      </p:cBhvr>
                                      <p:to x="100000" y="95000"/>
                                    </p:animScale>
                                    <p:animScale>
                                      <p:cBhvr>
                                        <p:cTn id="14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2547" grpId="0"/>
      <p:bldP spid="22548" grpId="0"/>
      <p:bldP spid="22550" grpId="0"/>
      <p:bldP spid="2" grpId="0" bldLvl="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0758"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980" y="2794000"/>
            <a:ext cx="254063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用户体验与设计规范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界面原型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界面原型工具</a:t>
            </a: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a:solidFill>
                  <a:schemeClr val="bg1"/>
                </a:solidFill>
                <a:latin typeface="微软雅黑" panose="020B0503020204020204" pitchFamily="34" charset="-122"/>
                <a:ea typeface="微软雅黑" panose="020B0503020204020204" pitchFamily="34" charset="-122"/>
                <a:sym typeface="+mn-ea"/>
              </a:rPr>
              <a:t>课堂提问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97905" y="277971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小组分工及参考文献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56590" y="1308100"/>
            <a:ext cx="10363200" cy="1325245"/>
          </a:xfrm>
        </p:spPr>
        <p:txBody>
          <a:bodyPr/>
          <a:lstStyle/>
          <a:p>
            <a:r>
              <a:rPr lang="zh-CN" altLang="en-US">
                <a:solidFill>
                  <a:srgbClr val="FFFF00"/>
                </a:solidFill>
              </a:rPr>
              <a:t>什么是用户体验？</a:t>
            </a:r>
          </a:p>
        </p:txBody>
      </p:sp>
      <p:sp>
        <p:nvSpPr>
          <p:cNvPr id="3" name="副标题 2"/>
          <p:cNvSpPr>
            <a:spLocks noGrp="1"/>
          </p:cNvSpPr>
          <p:nvPr>
            <p:ph type="subTitle" idx="1"/>
          </p:nvPr>
        </p:nvSpPr>
        <p:spPr>
          <a:xfrm>
            <a:off x="1073785" y="2996565"/>
            <a:ext cx="9410700" cy="2823845"/>
          </a:xfrm>
        </p:spPr>
        <p:txBody>
          <a:bodyPr/>
          <a:lstStyle/>
          <a:p>
            <a:pPr algn="l"/>
            <a:r>
              <a:rPr lang="zh-CN" altLang="en-US">
                <a:solidFill>
                  <a:schemeClr val="bg1"/>
                </a:solidFill>
              </a:rPr>
              <a:t>用户体验</a:t>
            </a:r>
            <a:r>
              <a:rPr lang="en-US" altLang="zh-CN">
                <a:solidFill>
                  <a:schemeClr val="bg1"/>
                </a:solidFill>
              </a:rPr>
              <a:t>(User Experience</a:t>
            </a:r>
            <a:r>
              <a:rPr lang="zh-CN" altLang="en-US">
                <a:solidFill>
                  <a:schemeClr val="bg1"/>
                </a:solidFill>
              </a:rPr>
              <a:t>，简称</a:t>
            </a:r>
            <a:r>
              <a:rPr lang="en-US" altLang="zh-CN">
                <a:solidFill>
                  <a:schemeClr val="bg1"/>
                </a:solidFill>
              </a:rPr>
              <a:t>UE/UX)</a:t>
            </a:r>
            <a:r>
              <a:rPr lang="zh-CN" altLang="en-US">
                <a:solidFill>
                  <a:schemeClr val="bg1"/>
                </a:solidFill>
              </a:rPr>
              <a:t>是用户在使用产品过程中建立起来的一种纯主观感受。但是对于一个界定明确的用户群体来讲，其用户体验的共性是能够经由良好设计实验来认识到。计算机技术和互联网的发展，使技术创新形态正在发生转变，以用户为中心、以人为本越来越得到重视，用户体验也因此被称做</a:t>
            </a:r>
            <a:r>
              <a:rPr lang="zh-CN" altLang="en-US">
                <a:solidFill>
                  <a:srgbClr val="FF0000"/>
                </a:solidFill>
              </a:rPr>
              <a:t>创新2.0模式</a:t>
            </a:r>
            <a:r>
              <a:rPr lang="zh-CN" altLang="en-US">
                <a:solidFill>
                  <a:schemeClr val="bg1"/>
                </a:solidFill>
              </a:rPr>
              <a:t>的精髓</a:t>
            </a:r>
            <a:r>
              <a:rPr lang="en-US" altLang="zh-CN">
                <a:solidFill>
                  <a:schemeClr val="bg1"/>
                </a:solidFill>
              </a:rPr>
              <a:t>[6]</a:t>
            </a:r>
          </a:p>
        </p:txBody>
      </p:sp>
      <p:sp>
        <p:nvSpPr>
          <p:cNvPr id="9" name="文本框 8"/>
          <p:cNvSpPr txBox="1"/>
          <p:nvPr/>
        </p:nvSpPr>
        <p:spPr>
          <a:xfrm>
            <a:off x="656590" y="300355"/>
            <a:ext cx="5077460" cy="64516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sz="3600" dirty="0" smtClean="0">
                <a:solidFill>
                  <a:schemeClr val="accent1"/>
                </a:solidFill>
              </a:rPr>
              <a:t>Part 01    </a:t>
            </a:r>
            <a:r>
              <a:rPr lang="zh-CN" altLang="en-US" sz="3600" dirty="0">
                <a:solidFill>
                  <a:schemeClr val="accent1"/>
                </a:solidFill>
              </a:rPr>
              <a:t>用户体验</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41325" y="516255"/>
            <a:ext cx="10363200" cy="1470025"/>
          </a:xfrm>
        </p:spPr>
        <p:txBody>
          <a:bodyPr/>
          <a:lstStyle/>
          <a:p>
            <a:r>
              <a:rPr lang="zh-CN" altLang="en-US" sz="4000">
                <a:solidFill>
                  <a:srgbClr val="FFFF00"/>
                </a:solidFill>
              </a:rPr>
              <a:t>国际标准化组织</a:t>
            </a:r>
            <a:r>
              <a:rPr lang="en-US" altLang="zh-CN" sz="4000">
                <a:solidFill>
                  <a:srgbClr val="FFFF00"/>
                </a:solidFill>
              </a:rPr>
              <a:t>ISO(International Organization for Standardization)</a:t>
            </a:r>
            <a:r>
              <a:rPr lang="zh-CN" altLang="en-US" sz="4000">
                <a:solidFill>
                  <a:srgbClr val="FFFF00"/>
                </a:solidFill>
              </a:rPr>
              <a:t>定义的用户体验</a:t>
            </a:r>
          </a:p>
        </p:txBody>
      </p:sp>
      <p:sp>
        <p:nvSpPr>
          <p:cNvPr id="3" name="副标题 2"/>
          <p:cNvSpPr>
            <a:spLocks noGrp="1"/>
          </p:cNvSpPr>
          <p:nvPr>
            <p:ph type="subTitle" idx="1"/>
          </p:nvPr>
        </p:nvSpPr>
        <p:spPr>
          <a:xfrm>
            <a:off x="756920" y="1986280"/>
            <a:ext cx="10135235" cy="3769995"/>
          </a:xfrm>
        </p:spPr>
        <p:txBody>
          <a:bodyPr/>
          <a:lstStyle/>
          <a:p>
            <a:pPr algn="l"/>
            <a:r>
              <a:rPr lang="en-US" altLang="zh-CN">
                <a:solidFill>
                  <a:srgbClr val="FF0000"/>
                </a:solidFill>
              </a:rPr>
              <a:t>  I</a:t>
            </a:r>
            <a:r>
              <a:rPr lang="zh-CN" altLang="en-US">
                <a:solidFill>
                  <a:srgbClr val="FF0000"/>
                </a:solidFill>
              </a:rPr>
              <a:t>SO 9241-210</a:t>
            </a:r>
            <a:r>
              <a:rPr lang="zh-CN" altLang="en-US">
                <a:solidFill>
                  <a:schemeClr val="bg1"/>
                </a:solidFill>
              </a:rPr>
              <a:t>标准将用户体验定义为 “人们对于针对使用或期望使用的产品、系统或者服务的认知印象和回应”。通俗来讲就是“这个东西好不好用，用起来方不方便”。因此，用户体验是主观的，且其注重实际应用时的产生的效果。</a:t>
            </a:r>
          </a:p>
          <a:p>
            <a:pPr algn="l"/>
            <a:r>
              <a:rPr lang="zh-CN" altLang="en-US">
                <a:solidFill>
                  <a:schemeClr val="bg1"/>
                </a:solidFill>
              </a:rPr>
              <a:t>  ISO定义的补充说明有着如下解释：用户体验，即用户在使用一个产品或系统之前、使用期间和使用之后的全部感受，包括情感、信仰、喜好、认知印象、生理和心理反应、行为和成就等各个方面。该说明还列出三个影响</a:t>
            </a:r>
            <a:r>
              <a:rPr lang="zh-CN" altLang="en-US">
                <a:solidFill>
                  <a:srgbClr val="FF0000"/>
                </a:solidFill>
              </a:rPr>
              <a:t>用户体验</a:t>
            </a:r>
            <a:r>
              <a:rPr lang="zh-CN" altLang="en-US">
                <a:solidFill>
                  <a:schemeClr val="bg1"/>
                </a:solidFill>
              </a:rPr>
              <a:t>的因素：</a:t>
            </a:r>
            <a:r>
              <a:rPr lang="zh-CN" altLang="en-US">
                <a:solidFill>
                  <a:srgbClr val="FF0000"/>
                </a:solidFill>
              </a:rPr>
              <a:t>系统，用户和使用环境</a:t>
            </a:r>
            <a:r>
              <a:rPr lang="zh-CN" altLang="en-US">
                <a:solidFill>
                  <a:schemeClr val="bg1"/>
                </a:solidFill>
              </a:rPr>
              <a:t>。</a:t>
            </a:r>
            <a:r>
              <a:rPr lang="en-US" altLang="zh-CN">
                <a:solidFill>
                  <a:schemeClr val="bg1"/>
                </a:solidFill>
              </a:rPr>
              <a:t>[6]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05" y="474345"/>
            <a:ext cx="10363200" cy="1470025"/>
          </a:xfrm>
        </p:spPr>
        <p:txBody>
          <a:bodyPr/>
          <a:lstStyle/>
          <a:p>
            <a:r>
              <a:rPr lang="zh-CN" altLang="en-US">
                <a:solidFill>
                  <a:srgbClr val="FFFF00"/>
                </a:solidFill>
              </a:rPr>
              <a:t>用户体验的分类</a:t>
            </a:r>
          </a:p>
        </p:txBody>
      </p:sp>
      <p:sp>
        <p:nvSpPr>
          <p:cNvPr id="3" name="副标题 2"/>
          <p:cNvSpPr>
            <a:spLocks noGrp="1"/>
          </p:cNvSpPr>
          <p:nvPr>
            <p:ph type="subTitle" idx="1"/>
          </p:nvPr>
        </p:nvSpPr>
        <p:spPr>
          <a:xfrm>
            <a:off x="1341755" y="1944370"/>
            <a:ext cx="8534400" cy="4355465"/>
          </a:xfrm>
        </p:spPr>
        <p:txBody>
          <a:bodyPr/>
          <a:lstStyle/>
          <a:p>
            <a:pPr algn="l"/>
            <a:r>
              <a:rPr lang="zh-CN" altLang="en-US">
                <a:solidFill>
                  <a:srgbClr val="002060"/>
                </a:solidFill>
              </a:rPr>
              <a:t>1、感观体验：</a:t>
            </a:r>
            <a:r>
              <a:rPr lang="zh-CN" altLang="en-US">
                <a:solidFill>
                  <a:schemeClr val="bg1"/>
                </a:solidFill>
              </a:rPr>
              <a:t>呈现给用户视听上的体验，强调舒适性。一般在色彩、声音、图像、文字内容、网站布局等呈现。 </a:t>
            </a:r>
          </a:p>
          <a:p>
            <a:pPr algn="l"/>
            <a:r>
              <a:rPr lang="zh-CN" altLang="en-US">
                <a:solidFill>
                  <a:srgbClr val="002060"/>
                </a:solidFill>
              </a:rPr>
              <a:t>2、交互用户体验：</a:t>
            </a:r>
            <a:r>
              <a:rPr lang="zh-CN" altLang="en-US">
                <a:solidFill>
                  <a:schemeClr val="bg1"/>
                </a:solidFill>
              </a:rPr>
              <a:t>界面给用户使用、交流过程的体验，强调互动、交互特性。交互体验的过程贯穿浏览、点击、输入、输出等过程给访客产生的体验。 </a:t>
            </a:r>
          </a:p>
          <a:p>
            <a:pPr algn="l"/>
            <a:r>
              <a:rPr lang="zh-CN" altLang="en-US">
                <a:solidFill>
                  <a:srgbClr val="002060"/>
                </a:solidFill>
              </a:rPr>
              <a:t>3、情感用户体验：</a:t>
            </a:r>
            <a:r>
              <a:rPr lang="zh-CN" altLang="en-US">
                <a:solidFill>
                  <a:schemeClr val="bg1"/>
                </a:solidFill>
              </a:rPr>
              <a:t>给用户心理上的体验，强调心理认可度。让用户通过站点能认同、抒发自己的内在情感，那说明用户体验效果较深。情感体验的升华是口碑的传播，形成一种高度的情感认可效应。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8630" y="446405"/>
            <a:ext cx="10363200" cy="1470025"/>
          </a:xfrm>
        </p:spPr>
        <p:txBody>
          <a:bodyPr/>
          <a:lstStyle/>
          <a:p>
            <a:r>
              <a:rPr lang="zh-CN" altLang="en-US">
                <a:solidFill>
                  <a:srgbClr val="FFFF00"/>
                </a:solidFill>
              </a:rPr>
              <a:t>什么是用户体验设计？</a:t>
            </a:r>
          </a:p>
        </p:txBody>
      </p:sp>
      <p:sp>
        <p:nvSpPr>
          <p:cNvPr id="3" name="副标题 2"/>
          <p:cNvSpPr>
            <a:spLocks noGrp="1"/>
          </p:cNvSpPr>
          <p:nvPr>
            <p:ph type="subTitle" idx="1"/>
          </p:nvPr>
        </p:nvSpPr>
        <p:spPr>
          <a:xfrm>
            <a:off x="980440" y="1916430"/>
            <a:ext cx="9966960" cy="3672205"/>
          </a:xfrm>
        </p:spPr>
        <p:txBody>
          <a:bodyPr/>
          <a:lstStyle/>
          <a:p>
            <a:pPr algn="l"/>
            <a:endParaRPr lang="zh-CN" altLang="en-US" dirty="0"/>
          </a:p>
          <a:p>
            <a:pPr algn="l"/>
            <a:r>
              <a:rPr lang="zh-CN" altLang="en-US" dirty="0">
                <a:solidFill>
                  <a:schemeClr val="bg1"/>
                </a:solidFill>
              </a:rPr>
              <a:t>用户体验设计（英语：User Experience Design），是以</a:t>
            </a:r>
            <a:r>
              <a:rPr lang="zh-CN" altLang="en-US" dirty="0">
                <a:solidFill>
                  <a:srgbClr val="FF0000"/>
                </a:solidFill>
              </a:rPr>
              <a:t>用户</a:t>
            </a:r>
            <a:r>
              <a:rPr lang="zh-CN" altLang="en-US" dirty="0">
                <a:solidFill>
                  <a:schemeClr val="bg1"/>
                </a:solidFill>
              </a:rPr>
              <a:t>为</a:t>
            </a:r>
            <a:r>
              <a:rPr lang="zh-CN" altLang="en-US" dirty="0">
                <a:solidFill>
                  <a:srgbClr val="FF0000"/>
                </a:solidFill>
              </a:rPr>
              <a:t>中心</a:t>
            </a:r>
            <a:r>
              <a:rPr lang="zh-CN" altLang="en-US" dirty="0">
                <a:solidFill>
                  <a:schemeClr val="bg1"/>
                </a:solidFill>
              </a:rPr>
              <a:t>的一种设计手段，以</a:t>
            </a:r>
            <a:r>
              <a:rPr lang="zh-CN" altLang="en-US" dirty="0">
                <a:solidFill>
                  <a:srgbClr val="FF0000"/>
                </a:solidFill>
              </a:rPr>
              <a:t>用户需求</a:t>
            </a:r>
            <a:r>
              <a:rPr lang="zh-CN" altLang="en-US" dirty="0">
                <a:solidFill>
                  <a:schemeClr val="bg1"/>
                </a:solidFill>
              </a:rPr>
              <a:t>为</a:t>
            </a:r>
            <a:r>
              <a:rPr lang="zh-CN" altLang="en-US" dirty="0">
                <a:solidFill>
                  <a:srgbClr val="FF0000"/>
                </a:solidFill>
              </a:rPr>
              <a:t>目标</a:t>
            </a:r>
            <a:r>
              <a:rPr lang="zh-CN" altLang="en-US" dirty="0">
                <a:solidFill>
                  <a:schemeClr val="bg1"/>
                </a:solidFill>
              </a:rPr>
              <a:t>而进行的设计。设计过程注重以用户为中心，用户体验的概念从开发的最早期就开始进入整个流程，并</a:t>
            </a:r>
            <a:r>
              <a:rPr lang="zh-CN" altLang="en-US" dirty="0">
                <a:solidFill>
                  <a:srgbClr val="FF0000"/>
                </a:solidFill>
              </a:rPr>
              <a:t>贯穿始终</a:t>
            </a:r>
            <a:r>
              <a:rPr lang="zh-CN" altLang="en-US" dirty="0">
                <a:solidFill>
                  <a:schemeClr val="bg1"/>
                </a:solidFill>
              </a:rPr>
              <a:t>。</a:t>
            </a:r>
            <a:r>
              <a:rPr lang="en-US" altLang="zh-CN" dirty="0">
                <a:solidFill>
                  <a:schemeClr val="bg1"/>
                </a:solidFill>
              </a:rPr>
              <a:t>[7]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75748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980" y="2794000"/>
            <a:ext cx="254063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用户体验与设计规范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界面原型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界面原型工具</a:t>
            </a: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a:solidFill>
                  <a:schemeClr val="bg1"/>
                </a:solidFill>
                <a:latin typeface="微软雅黑" panose="020B0503020204020204" pitchFamily="34" charset="-122"/>
                <a:ea typeface="微软雅黑" panose="020B0503020204020204" pitchFamily="34" charset="-122"/>
                <a:sym typeface="+mn-ea"/>
              </a:rPr>
              <a:t>课堂提问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206533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小组分工及参考文献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94360" y="488315"/>
            <a:ext cx="10363200" cy="1470025"/>
          </a:xfrm>
        </p:spPr>
        <p:txBody>
          <a:bodyPr/>
          <a:lstStyle/>
          <a:p>
            <a:r>
              <a:rPr lang="zh-CN" altLang="en-US">
                <a:solidFill>
                  <a:srgbClr val="FFFF00"/>
                </a:solidFill>
              </a:rPr>
              <a:t>用户体验设计的目的</a:t>
            </a:r>
          </a:p>
        </p:txBody>
      </p:sp>
      <p:sp>
        <p:nvSpPr>
          <p:cNvPr id="3" name="副标题 2"/>
          <p:cNvSpPr>
            <a:spLocks noGrp="1"/>
          </p:cNvSpPr>
          <p:nvPr>
            <p:ph type="subTitle" idx="1"/>
          </p:nvPr>
        </p:nvSpPr>
        <p:spPr>
          <a:xfrm>
            <a:off x="1508760" y="1958340"/>
            <a:ext cx="8534400" cy="3533775"/>
          </a:xfrm>
        </p:spPr>
        <p:txBody>
          <a:bodyPr/>
          <a:lstStyle/>
          <a:p>
            <a:pPr algn="l"/>
            <a:r>
              <a:rPr lang="zh-CN" altLang="en-US">
                <a:solidFill>
                  <a:schemeClr val="bg1"/>
                </a:solidFill>
              </a:rPr>
              <a:t>1、对用户体验有正确的预估</a:t>
            </a:r>
          </a:p>
          <a:p>
            <a:pPr algn="l"/>
            <a:r>
              <a:rPr lang="zh-CN" altLang="en-US">
                <a:solidFill>
                  <a:schemeClr val="bg1"/>
                </a:solidFill>
              </a:rPr>
              <a:t>2、认识用户的真实期望和目的</a:t>
            </a:r>
          </a:p>
          <a:p>
            <a:pPr algn="l"/>
            <a:r>
              <a:rPr lang="zh-CN" altLang="en-US">
                <a:solidFill>
                  <a:schemeClr val="bg1"/>
                </a:solidFill>
              </a:rPr>
              <a:t>3、在功能核心还能够以</a:t>
            </a:r>
            <a:r>
              <a:rPr lang="zh-CN" altLang="en-US">
                <a:solidFill>
                  <a:srgbClr val="FF0000"/>
                </a:solidFill>
              </a:rPr>
              <a:t>低廉成本</a:t>
            </a:r>
            <a:r>
              <a:rPr lang="zh-CN" altLang="en-US">
                <a:solidFill>
                  <a:schemeClr val="bg1"/>
                </a:solidFill>
              </a:rPr>
              <a:t>加以修改的时候对设计进行修正</a:t>
            </a:r>
          </a:p>
          <a:p>
            <a:pPr algn="l"/>
            <a:r>
              <a:rPr lang="zh-CN" altLang="en-US">
                <a:solidFill>
                  <a:schemeClr val="bg1"/>
                </a:solidFill>
              </a:rPr>
              <a:t>4、保证功能核心同人机界面之间的协调工作，减少BUG的数量。</a:t>
            </a:r>
            <a:r>
              <a:rPr lang="en-US" altLang="zh-CN">
                <a:solidFill>
                  <a:schemeClr val="bg1"/>
                </a:solidFill>
              </a:rPr>
              <a:t>[7]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96570" y="321310"/>
            <a:ext cx="10363200" cy="1470025"/>
          </a:xfrm>
        </p:spPr>
        <p:txBody>
          <a:bodyPr/>
          <a:lstStyle/>
          <a:p>
            <a:r>
              <a:rPr lang="zh-CN" altLang="en-US">
                <a:solidFill>
                  <a:srgbClr val="FFFF00"/>
                </a:solidFill>
              </a:rPr>
              <a:t>用户体验的五个层次</a:t>
            </a:r>
          </a:p>
        </p:txBody>
      </p:sp>
      <p:pic>
        <p:nvPicPr>
          <p:cNvPr id="4" name="图片 3" descr="timg[4]"/>
          <p:cNvPicPr>
            <a:picLocks noChangeAspect="1"/>
          </p:cNvPicPr>
          <p:nvPr/>
        </p:nvPicPr>
        <p:blipFill>
          <a:blip r:embed="rId2"/>
          <a:stretch>
            <a:fillRect/>
          </a:stretch>
        </p:blipFill>
        <p:spPr>
          <a:xfrm>
            <a:off x="2385695" y="1555115"/>
            <a:ext cx="7419975" cy="51371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95250" y="129540"/>
            <a:ext cx="11409045" cy="6402070"/>
          </a:xfrm>
        </p:spPr>
        <p:txBody>
          <a:bodyPr/>
          <a:lstStyle/>
          <a:p>
            <a:pPr algn="l"/>
            <a:endParaRPr lang="en-US" altLang="zh-CN" b="1">
              <a:solidFill>
                <a:schemeClr val="accent6"/>
              </a:solidFill>
            </a:endParaRPr>
          </a:p>
          <a:p>
            <a:pPr algn="l"/>
            <a:r>
              <a:rPr lang="en-US" altLang="zh-CN" b="1">
                <a:solidFill>
                  <a:schemeClr val="accent6"/>
                </a:solidFill>
              </a:rPr>
              <a:t>1.</a:t>
            </a:r>
            <a:r>
              <a:rPr lang="zh-CN" altLang="en-US" b="1">
                <a:solidFill>
                  <a:schemeClr val="accent6"/>
                </a:solidFill>
              </a:rPr>
              <a:t>网站目标和用户需求（战略层）</a:t>
            </a:r>
            <a:r>
              <a:rPr lang="zh-CN" altLang="en-US">
                <a:solidFill>
                  <a:schemeClr val="accent6"/>
                </a:solidFill>
              </a:rPr>
              <a:t> </a:t>
            </a:r>
            <a:endParaRPr lang="zh-CN" altLang="en-US"/>
          </a:p>
          <a:p>
            <a:pPr algn="l"/>
            <a:r>
              <a:rPr lang="zh-CN" altLang="en-US">
                <a:solidFill>
                  <a:schemeClr val="bg1"/>
                </a:solidFill>
              </a:rPr>
              <a:t>　　成功的用户体验，其基础是一个被明确表达的“战略”。知道企业与用户双方对网站的期许和目标，有助于确立用户体验各方面战略的制定。然而回答这些看似简单的问题却不如说起来那么容易。</a:t>
            </a:r>
            <a:r>
              <a:rPr lang="en-US" altLang="zh-CN">
                <a:solidFill>
                  <a:schemeClr val="bg1"/>
                </a:solidFill>
              </a:rPr>
              <a:t>[8]</a:t>
            </a:r>
            <a:r>
              <a:rPr lang="zh-CN" altLang="en-US"/>
              <a:t> </a:t>
            </a:r>
          </a:p>
          <a:p>
            <a:pPr algn="l"/>
            <a:endParaRPr lang="zh-CN" altLang="en-US" b="1"/>
          </a:p>
          <a:p>
            <a:pPr algn="l"/>
            <a:r>
              <a:rPr lang="en-US" altLang="zh-CN" b="1">
                <a:solidFill>
                  <a:schemeClr val="accent6"/>
                </a:solidFill>
              </a:rPr>
              <a:t>2.</a:t>
            </a:r>
            <a:r>
              <a:rPr lang="zh-CN" altLang="en-US" b="1">
                <a:solidFill>
                  <a:schemeClr val="accent6"/>
                </a:solidFill>
              </a:rPr>
              <a:t>功能规格和内容说明（范围层）</a:t>
            </a:r>
            <a:r>
              <a:rPr lang="zh-CN" altLang="en-US">
                <a:solidFill>
                  <a:schemeClr val="accent6"/>
                </a:solidFill>
              </a:rPr>
              <a:t> </a:t>
            </a:r>
            <a:endParaRPr lang="zh-CN" altLang="en-US"/>
          </a:p>
          <a:p>
            <a:pPr algn="l"/>
            <a:r>
              <a:rPr lang="zh-CN" altLang="en-US">
                <a:solidFill>
                  <a:schemeClr val="bg1"/>
                </a:solidFill>
              </a:rPr>
              <a:t>　　带着“我们想要什么”、“我们的用户想要什么的”的明确认识，我们就能弄清楚如何去满足所有这些战略的目标。当你把用户需求和网站目标转变成网站应该提供给用户什么样的内容和功能时，战略就变成了范围。</a:t>
            </a:r>
            <a:r>
              <a:rPr lang="en-US" altLang="zh-CN">
                <a:solidFill>
                  <a:schemeClr val="bg1"/>
                </a:solidFill>
              </a:rPr>
              <a:t>[8]</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2705" y="113665"/>
            <a:ext cx="12092305" cy="6693535"/>
          </a:xfrm>
        </p:spPr>
        <p:txBody>
          <a:bodyPr/>
          <a:lstStyle/>
          <a:p>
            <a:pPr algn="l"/>
            <a:endParaRPr lang="en-US" altLang="zh-CN" b="1">
              <a:solidFill>
                <a:schemeClr val="accent6"/>
              </a:solidFill>
            </a:endParaRPr>
          </a:p>
          <a:p>
            <a:pPr algn="l"/>
            <a:r>
              <a:rPr lang="en-US" altLang="zh-CN" b="1">
                <a:solidFill>
                  <a:schemeClr val="accent6"/>
                </a:solidFill>
              </a:rPr>
              <a:t>3.</a:t>
            </a:r>
            <a:r>
              <a:rPr lang="zh-CN" altLang="en-US" b="1">
                <a:solidFill>
                  <a:schemeClr val="accent6"/>
                </a:solidFill>
              </a:rPr>
              <a:t>交互设计与信息架构（结构层）</a:t>
            </a:r>
            <a:r>
              <a:rPr lang="zh-CN" altLang="en-US">
                <a:solidFill>
                  <a:schemeClr val="accent6"/>
                </a:solidFill>
              </a:rPr>
              <a:t> </a:t>
            </a:r>
          </a:p>
          <a:p>
            <a:pPr algn="l"/>
            <a:r>
              <a:rPr lang="zh-CN" altLang="en-US" sz="2400">
                <a:solidFill>
                  <a:schemeClr val="bg1"/>
                </a:solidFill>
              </a:rPr>
              <a:t>　　在收集完用户需求并将其排列好优先级别之后，我们对于最终展品将会包括什么特性已经有了清楚的图像。然而，这些需求并没有说明如何将这些分散的片段组成一个整体。这就是范围层的上面一层：为网站创建一个概念结构。</a:t>
            </a:r>
            <a:r>
              <a:rPr lang="en-US" altLang="zh-CN" sz="2400">
                <a:solidFill>
                  <a:schemeClr val="bg1"/>
                </a:solidFill>
              </a:rPr>
              <a:t>[3]</a:t>
            </a:r>
            <a:endParaRPr lang="zh-CN" altLang="en-US">
              <a:solidFill>
                <a:schemeClr val="bg1"/>
              </a:solidFill>
            </a:endParaRPr>
          </a:p>
          <a:p>
            <a:pPr algn="l"/>
            <a:endParaRPr lang="zh-CN" altLang="en-US"/>
          </a:p>
          <a:p>
            <a:pPr algn="l"/>
            <a:r>
              <a:rPr lang="en-US" altLang="zh-CN" b="1">
                <a:solidFill>
                  <a:schemeClr val="accent6"/>
                </a:solidFill>
              </a:rPr>
              <a:t>4.</a:t>
            </a:r>
            <a:r>
              <a:rPr lang="zh-CN" altLang="en-US" b="1">
                <a:solidFill>
                  <a:schemeClr val="accent6"/>
                </a:solidFill>
              </a:rPr>
              <a:t>界面设计、导航设计和信息设计（框架层）</a:t>
            </a:r>
            <a:r>
              <a:rPr lang="zh-CN" altLang="en-US">
                <a:solidFill>
                  <a:schemeClr val="accent6"/>
                </a:solidFill>
              </a:rPr>
              <a:t> </a:t>
            </a:r>
          </a:p>
          <a:p>
            <a:pPr algn="l"/>
            <a:r>
              <a:rPr lang="zh-CN" altLang="en-US">
                <a:solidFill>
                  <a:schemeClr val="bg1"/>
                </a:solidFill>
              </a:rPr>
              <a:t>　　</a:t>
            </a:r>
            <a:r>
              <a:rPr lang="zh-CN" altLang="en-US" sz="2400">
                <a:solidFill>
                  <a:schemeClr val="bg1"/>
                </a:solidFill>
              </a:rPr>
              <a:t>在充满概念的结构层中开始形成了大量的需求，这些需求都是来自我们的战略目标的需求。在框架层，我们要更进一步地提炼这些结构，确定很详细的界面外观、导航和信息设计，这能让美色的结构变得更实在。</a:t>
            </a:r>
            <a:r>
              <a:rPr lang="zh-CN" altLang="en-US">
                <a:solidFill>
                  <a:schemeClr val="bg1"/>
                </a:solidFill>
              </a:rPr>
              <a:t> </a:t>
            </a:r>
          </a:p>
          <a:p>
            <a:pPr algn="l"/>
            <a:endParaRPr lang="zh-CN" altLang="en-US"/>
          </a:p>
          <a:p>
            <a:pPr algn="l"/>
            <a:r>
              <a:rPr lang="en-US" altLang="zh-CN" b="1">
                <a:solidFill>
                  <a:schemeClr val="accent6"/>
                </a:solidFill>
              </a:rPr>
              <a:t>5.</a:t>
            </a:r>
            <a:r>
              <a:rPr lang="zh-CN" altLang="en-US" b="1">
                <a:solidFill>
                  <a:schemeClr val="accent6"/>
                </a:solidFill>
              </a:rPr>
              <a:t>视觉设计（表现层）</a:t>
            </a:r>
            <a:r>
              <a:rPr lang="zh-CN" altLang="en-US"/>
              <a:t> </a:t>
            </a:r>
          </a:p>
          <a:p>
            <a:pPr algn="l"/>
            <a:r>
              <a:rPr lang="zh-CN" altLang="en-US" sz="2400">
                <a:solidFill>
                  <a:schemeClr val="bg1"/>
                </a:solidFill>
              </a:rPr>
              <a:t>　　在这个五层模型的顶端，我们把注意力转移到网站用户会先注意到的那些方面：视觉设计，这里，内容、功能和美学汇集到一起来产生一个最终设计，这将满足其他四个层面的所有目标。</a:t>
            </a:r>
            <a:r>
              <a:rPr lang="en-US" altLang="zh-CN" sz="2400">
                <a:solidFill>
                  <a:schemeClr val="bg1"/>
                </a:solidFill>
              </a:rPr>
              <a:t>[3]</a:t>
            </a:r>
          </a:p>
        </p:txBody>
      </p:sp>
      <p:pic>
        <p:nvPicPr>
          <p:cNvPr id="11" name="图片 10" descr="IMG_256"/>
          <p:cNvPicPr/>
          <p:nvPr/>
        </p:nvPicPr>
        <p:blipFill>
          <a:blip r:embed="rId2"/>
          <a:stretch>
            <a:fillRect/>
          </a:stretch>
        </p:blipFill>
        <p:spPr>
          <a:xfrm>
            <a:off x="4011930" y="1473835"/>
            <a:ext cx="3745865" cy="397383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4740" y="1350645"/>
            <a:ext cx="4059555" cy="1873885"/>
          </a:xfrm>
        </p:spPr>
        <p:txBody>
          <a:bodyPr/>
          <a:lstStyle/>
          <a:p>
            <a:r>
              <a:rPr lang="zh-CN" altLang="en-US" dirty="0" smtClean="0">
                <a:solidFill>
                  <a:srgbClr val="FFFF00"/>
                </a:solidFill>
                <a:sym typeface="+mn-ea"/>
              </a:rPr>
              <a:t>原型设计和用户体验的关系</a:t>
            </a:r>
            <a:r>
              <a:rPr lang="zh-CN" altLang="zh-CN" dirty="0">
                <a:solidFill>
                  <a:schemeClr val="bg1"/>
                </a:solidFill>
              </a:rPr>
              <a:t/>
            </a:r>
            <a:br>
              <a:rPr lang="zh-CN" altLang="zh-CN" dirty="0">
                <a:solidFill>
                  <a:schemeClr val="bg1"/>
                </a:solidFill>
              </a:rPr>
            </a:br>
            <a:endParaRPr lang="zh-CN" altLang="en-US"/>
          </a:p>
        </p:txBody>
      </p:sp>
      <p:sp>
        <p:nvSpPr>
          <p:cNvPr id="3" name="副标题 2"/>
          <p:cNvSpPr>
            <a:spLocks noGrp="1"/>
          </p:cNvSpPr>
          <p:nvPr>
            <p:ph type="subTitle" idx="1"/>
          </p:nvPr>
        </p:nvSpPr>
        <p:spPr>
          <a:xfrm>
            <a:off x="5542915" y="3239770"/>
            <a:ext cx="5849620" cy="3270250"/>
          </a:xfrm>
        </p:spPr>
        <p:txBody>
          <a:bodyPr/>
          <a:lstStyle/>
          <a:p>
            <a:pPr algn="l"/>
            <a:r>
              <a:rPr lang="en-US" altLang="zh-CN" sz="2400" dirty="0">
                <a:solidFill>
                  <a:srgbClr val="FF0000"/>
                </a:solidFill>
              </a:rPr>
              <a:t> </a:t>
            </a:r>
            <a:r>
              <a:rPr lang="zh-CN" altLang="en-US" sz="2400" dirty="0" smtClean="0">
                <a:solidFill>
                  <a:srgbClr val="FF0000"/>
                </a:solidFill>
                <a:latin typeface="微软雅黑" panose="020B0503020204020204" pitchFamily="34" charset="-122"/>
                <a:ea typeface="微软雅黑" panose="020B0503020204020204" pitchFamily="34" charset="-122"/>
                <a:sym typeface="+mn-ea"/>
              </a:rPr>
              <a:t>设计出的原型可能会满足用户的需求，但用户不一定会喜欢。</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gn="l"/>
            <a:r>
              <a:rPr lang="zh-CN" altLang="en-US" sz="2400" dirty="0" smtClean="0">
                <a:solidFill>
                  <a:srgbClr val="FF0000"/>
                </a:solidFill>
                <a:latin typeface="微软雅黑" panose="020B0503020204020204" pitchFamily="34" charset="-122"/>
                <a:ea typeface="微软雅黑" panose="020B0503020204020204" pitchFamily="34" charset="-122"/>
                <a:sym typeface="+mn-ea"/>
              </a:rPr>
              <a:t>用户体验则是在满足用户需求的基础上让用户更舒适的使用产品，更满足用户的心意。</a:t>
            </a:r>
            <a:endParaRPr lang="zh-CN" altLang="en-US" sz="2400" dirty="0" smtClean="0">
              <a:solidFill>
                <a:srgbClr val="FF0000"/>
              </a:solidFill>
              <a:latin typeface="微软雅黑" panose="020B0503020204020204" pitchFamily="34" charset="-122"/>
              <a:ea typeface="微软雅黑" panose="020B0503020204020204" pitchFamily="34" charset="-122"/>
            </a:endParaRPr>
          </a:p>
          <a:p>
            <a:pPr algn="l"/>
            <a:endParaRPr lang="zh-CN" altLang="en-US" sz="2400" dirty="0" smtClean="0">
              <a:solidFill>
                <a:srgbClr val="FF0000"/>
              </a:solidFill>
              <a:latin typeface="微软雅黑" panose="020B0503020204020204" pitchFamily="34" charset="-122"/>
              <a:ea typeface="微软雅黑" panose="020B0503020204020204" pitchFamily="34" charset="-122"/>
            </a:endParaRPr>
          </a:p>
        </p:txBody>
      </p:sp>
      <p:sp>
        <p:nvSpPr>
          <p:cNvPr id="19" name="矩形 9"/>
          <p:cNvSpPr/>
          <p:nvPr/>
        </p:nvSpPr>
        <p:spPr>
          <a:xfrm>
            <a:off x="2052107" y="-113991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542915" y="692696"/>
            <a:ext cx="5849620" cy="2861310"/>
          </a:xfrm>
          <a:prstGeom prst="rect">
            <a:avLst/>
          </a:prstGeom>
          <a:noFill/>
        </p:spPr>
        <p:txBody>
          <a:bodyPr wrap="square" rtlCol="0">
            <a:spAutoFit/>
          </a:bodyPr>
          <a:lstStyle/>
          <a:p>
            <a:r>
              <a:rPr lang="zh-CN" altLang="en-US" sz="2400" dirty="0" smtClean="0">
                <a:solidFill>
                  <a:schemeClr val="bg1"/>
                </a:solidFill>
                <a:sym typeface="+mn-ea"/>
              </a:rPr>
              <a:t>原型设计注重的是满足用户的需求，确认需求。</a:t>
            </a:r>
            <a:endParaRPr lang="en-US" altLang="zh-CN" sz="2400" dirty="0" smtClean="0">
              <a:solidFill>
                <a:schemeClr val="bg1"/>
              </a:solidFill>
            </a:endParaRPr>
          </a:p>
          <a:p>
            <a:r>
              <a:rPr lang="zh-CN" altLang="en-US" sz="2400" dirty="0">
                <a:solidFill>
                  <a:schemeClr val="bg1"/>
                </a:solidFill>
                <a:sym typeface="+mn-ea"/>
              </a:rPr>
              <a:t>用户体验则包含许多方面，视觉设计、功能结构设计、导航、基础需求核心需求的满足等等</a:t>
            </a:r>
            <a:r>
              <a:rPr lang="zh-CN" altLang="en-US" sz="2400" dirty="0" smtClean="0">
                <a:solidFill>
                  <a:schemeClr val="bg1"/>
                </a:solidFill>
                <a:sym typeface="+mn-ea"/>
              </a:rPr>
              <a:t>。</a:t>
            </a:r>
            <a:endParaRPr lang="en-US" altLang="zh-CN" sz="2400" dirty="0" smtClean="0">
              <a:solidFill>
                <a:schemeClr val="bg1"/>
              </a:solidFill>
            </a:endParaRPr>
          </a:p>
          <a:p>
            <a:r>
              <a:rPr lang="zh-CN" altLang="en-US" sz="2400" dirty="0">
                <a:solidFill>
                  <a:schemeClr val="bg1"/>
                </a:solidFill>
                <a:latin typeface="微软雅黑" panose="020B0503020204020204" pitchFamily="34" charset="-122"/>
                <a:ea typeface="微软雅黑" panose="020B0503020204020204" pitchFamily="34" charset="-122"/>
                <a:sym typeface="+mn-ea"/>
              </a:rPr>
              <a:t>用户体验包含了原型设计</a:t>
            </a:r>
            <a:r>
              <a:rPr lang="zh-CN" altLang="en-US" sz="2400" dirty="0" smtClean="0">
                <a:solidFill>
                  <a:schemeClr val="bg1"/>
                </a:solidFill>
                <a:latin typeface="微软雅黑" panose="020B0503020204020204" pitchFamily="34" charset="-122"/>
                <a:ea typeface="微软雅黑" panose="020B0503020204020204" pitchFamily="34" charset="-122"/>
                <a:sym typeface="+mn-ea"/>
              </a:rPr>
              <a:t>。</a:t>
            </a:r>
          </a:p>
          <a:p>
            <a:endParaRPr lang="zh-CN" altLang="en-US"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914173" y="1517003"/>
            <a:ext cx="5156936" cy="768350"/>
          </a:xfrm>
          <a:prstGeom prst="rect">
            <a:avLst/>
          </a:prstGeom>
          <a:noFill/>
        </p:spPr>
        <p:txBody>
          <a:bodyPr wrap="square" rtlCol="0">
            <a:spAutoFit/>
          </a:bodyPr>
          <a:lstStyle/>
          <a:p>
            <a:r>
              <a:rPr lang="zh-CN" altLang="en-US" sz="4400" dirty="0">
                <a:solidFill>
                  <a:schemeClr val="accent1"/>
                </a:solidFill>
              </a:rPr>
              <a:t>设计规范</a:t>
            </a:r>
          </a:p>
        </p:txBody>
      </p:sp>
      <p:sp>
        <p:nvSpPr>
          <p:cNvPr id="4" name="文本框 3"/>
          <p:cNvSpPr txBox="1"/>
          <p:nvPr/>
        </p:nvSpPr>
        <p:spPr>
          <a:xfrm>
            <a:off x="914400" y="2934970"/>
            <a:ext cx="3578860" cy="224536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意义：保证多成员参与的项目保持视觉一致性，迭代与交接可以更加无缝，减少设计出错率。</a:t>
            </a:r>
          </a:p>
        </p:txBody>
      </p:sp>
      <p:sp>
        <p:nvSpPr>
          <p:cNvPr id="19" name="矩形 9"/>
          <p:cNvSpPr/>
          <p:nvPr/>
        </p:nvSpPr>
        <p:spPr>
          <a:xfrm>
            <a:off x="2297852" y="-119579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712460" y="901700"/>
            <a:ext cx="5974715" cy="1383665"/>
          </a:xfrm>
          <a:prstGeom prst="rect">
            <a:avLst/>
          </a:prstGeom>
          <a:noFill/>
        </p:spPr>
        <p:txBody>
          <a:bodyPr wrap="square" rtlCol="0" anchor="t">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设计规范有很多种却又很多相似之处，通常包含：</a:t>
            </a:r>
            <a:r>
              <a:rPr lang="zh-CN" altLang="en-US" sz="2800" dirty="0" smtClean="0">
                <a:solidFill>
                  <a:srgbClr val="FF0000"/>
                </a:solidFill>
                <a:latin typeface="微软雅黑" panose="020B0503020204020204" pitchFamily="34" charset="-122"/>
                <a:ea typeface="微软雅黑" panose="020B0503020204020204" pitchFamily="34" charset="-122"/>
              </a:rPr>
              <a:t>布局、组件、配色、图标</a:t>
            </a:r>
            <a:r>
              <a:rPr lang="zh-CN" altLang="en-US" sz="2800" dirty="0" smtClean="0">
                <a:solidFill>
                  <a:schemeClr val="bg1"/>
                </a:solidFill>
                <a:latin typeface="微软雅黑" panose="020B0503020204020204" pitchFamily="34" charset="-122"/>
                <a:ea typeface="微软雅黑" panose="020B0503020204020204" pitchFamily="34" charset="-122"/>
              </a:rPr>
              <a:t>等等</a:t>
            </a:r>
          </a:p>
        </p:txBody>
      </p:sp>
      <p:sp>
        <p:nvSpPr>
          <p:cNvPr id="12" name="文本框 11"/>
          <p:cNvSpPr txBox="1"/>
          <p:nvPr/>
        </p:nvSpPr>
        <p:spPr>
          <a:xfrm>
            <a:off x="5712477" y="2431438"/>
            <a:ext cx="6340285" cy="396938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solidFill>
                  <a:srgbClr val="002060"/>
                </a:solidFill>
              </a:rPr>
              <a:t>给产品经理看的设计规范</a:t>
            </a:r>
            <a:endParaRPr lang="zh-CN" altLang="en-US" sz="2800" dirty="0">
              <a:solidFill>
                <a:schemeClr val="bg1"/>
              </a:solidFill>
            </a:endParaRPr>
          </a:p>
          <a:p>
            <a:pPr indent="0">
              <a:buFont typeface="Wingdings" panose="05000000000000000000" pitchFamily="2" charset="2"/>
              <a:buNone/>
            </a:pPr>
            <a:r>
              <a:rPr lang="zh-CN" altLang="en-US" sz="2000" dirty="0">
                <a:solidFill>
                  <a:schemeClr val="bg1"/>
                </a:solidFill>
              </a:rPr>
              <a:t>（</a:t>
            </a:r>
            <a:r>
              <a:rPr lang="zh-CN" altLang="en-US" dirty="0">
                <a:solidFill>
                  <a:schemeClr val="bg1"/>
                </a:solidFill>
              </a:rPr>
              <a:t>里面写的东西大多围绕如何选择大的方向、哪种处理方式更加合理展开的，比较大体</a:t>
            </a:r>
            <a:r>
              <a:rPr lang="zh-CN" altLang="en-US" sz="2000" dirty="0">
                <a:solidFill>
                  <a:schemeClr val="bg1"/>
                </a:solidFill>
              </a:rPr>
              <a:t>）</a:t>
            </a:r>
          </a:p>
          <a:p>
            <a:pPr marL="457200" indent="-457200">
              <a:buFont typeface="Wingdings" panose="05000000000000000000" pitchFamily="2" charset="2"/>
              <a:buChar char="l"/>
            </a:pPr>
            <a:r>
              <a:rPr lang="zh-CN" altLang="en-US" sz="2800" dirty="0">
                <a:solidFill>
                  <a:srgbClr val="002060"/>
                </a:solidFill>
              </a:rPr>
              <a:t>给设计师看的设计规范</a:t>
            </a:r>
            <a:endParaRPr lang="zh-CN" altLang="en-US" sz="2800" dirty="0">
              <a:solidFill>
                <a:schemeClr val="bg1"/>
              </a:solidFill>
            </a:endParaRPr>
          </a:p>
          <a:p>
            <a:pPr indent="0">
              <a:buFont typeface="Wingdings" panose="05000000000000000000" pitchFamily="2" charset="2"/>
              <a:buNone/>
            </a:pPr>
            <a:r>
              <a:rPr lang="zh-CN" altLang="en-US" dirty="0">
                <a:solidFill>
                  <a:schemeClr val="bg1"/>
                </a:solidFill>
                <a:sym typeface="+mn-ea"/>
              </a:rPr>
              <a:t>（内容很丰富、图例很多、建议比较详细，能够让设计师以此为基础发挥自己的创造力）</a:t>
            </a:r>
          </a:p>
          <a:p>
            <a:pPr marL="457200" indent="-457200">
              <a:buFont typeface="Wingdings" panose="05000000000000000000" pitchFamily="2" charset="2"/>
              <a:buChar char="l"/>
            </a:pPr>
            <a:r>
              <a:rPr sz="2800" dirty="0">
                <a:solidFill>
                  <a:srgbClr val="002060"/>
                </a:solidFill>
              </a:rPr>
              <a:t>给程序员看的</a:t>
            </a:r>
            <a:r>
              <a:rPr lang="zh-CN" sz="2800" dirty="0">
                <a:solidFill>
                  <a:srgbClr val="002060"/>
                </a:solidFill>
                <a:ea typeface="宋体" panose="02010600030101010101" pitchFamily="2" charset="-122"/>
              </a:rPr>
              <a:t>设计规范</a:t>
            </a:r>
            <a:endParaRPr lang="zh-CN" sz="2800" dirty="0">
              <a:solidFill>
                <a:schemeClr val="bg1"/>
              </a:solidFill>
              <a:ea typeface="宋体" panose="02010600030101010101" pitchFamily="2" charset="-122"/>
            </a:endParaRPr>
          </a:p>
          <a:p>
            <a:pPr indent="0">
              <a:buFont typeface="Wingdings" panose="05000000000000000000" pitchFamily="2" charset="2"/>
              <a:buNone/>
            </a:pPr>
            <a:r>
              <a:rPr lang="zh-CN" altLang="en-US" dirty="0">
                <a:solidFill>
                  <a:schemeClr val="bg1"/>
                </a:solidFill>
                <a:sym typeface="+mn-ea"/>
              </a:rPr>
              <a:t>（不太关心布局、交互、配色等细节，告诉用户他们能做出什么东西，怎么做出那些东西。）</a:t>
            </a:r>
            <a:endParaRPr lang="zh-CN" altLang="en-US" dirty="0">
              <a:solidFill>
                <a:schemeClr val="bg1"/>
              </a:solidFill>
              <a:ea typeface="宋体" panose="02010600030101010101" pitchFamily="2" charset="-122"/>
              <a:sym typeface="+mn-ea"/>
            </a:endParaRPr>
          </a:p>
          <a:p>
            <a:pPr marL="457200" indent="-457200">
              <a:buFont typeface="Wingdings" panose="05000000000000000000" pitchFamily="2" charset="2"/>
              <a:buChar char="l"/>
            </a:pPr>
            <a:r>
              <a:rPr lang="en-US" altLang="zh-CN" sz="2800" dirty="0">
                <a:solidFill>
                  <a:srgbClr val="002060"/>
                </a:solidFill>
              </a:rPr>
              <a:t>APP</a:t>
            </a:r>
            <a:r>
              <a:rPr lang="zh-CN" altLang="en-US" sz="2800" dirty="0">
                <a:solidFill>
                  <a:srgbClr val="002060"/>
                </a:solidFill>
                <a:ea typeface="宋体" panose="02010600030101010101" pitchFamily="2" charset="-122"/>
              </a:rPr>
              <a:t>设计规范、网站设计规范</a:t>
            </a:r>
            <a:endParaRPr lang="zh-CN" altLang="en-US" sz="2800" dirty="0">
              <a:solidFill>
                <a:schemeClr val="bg1"/>
              </a:solidFill>
              <a:ea typeface="宋体" panose="02010600030101010101" pitchFamily="2" charset="-122"/>
            </a:endParaRPr>
          </a:p>
          <a:p>
            <a:pPr marL="457200" indent="-457200">
              <a:buFont typeface="Wingdings" panose="05000000000000000000" pitchFamily="2" charset="2"/>
              <a:buChar char="l"/>
            </a:pPr>
            <a:r>
              <a:rPr lang="en-US" altLang="zh-CN" sz="2800" dirty="0">
                <a:solidFill>
                  <a:srgbClr val="002060"/>
                </a:solidFill>
                <a:ea typeface="宋体" panose="02010600030101010101" pitchFamily="2" charset="-122"/>
              </a:rPr>
              <a:t>........</a:t>
            </a:r>
          </a:p>
        </p:txBody>
      </p:sp>
      <p:sp>
        <p:nvSpPr>
          <p:cNvPr id="2" name="文本框 1"/>
          <p:cNvSpPr txBox="1"/>
          <p:nvPr/>
        </p:nvSpPr>
        <p:spPr>
          <a:xfrm>
            <a:off x="1130935" y="828040"/>
            <a:ext cx="2023745" cy="52197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smtClean="0">
                <a:solidFill>
                  <a:schemeClr val="accent1"/>
                </a:solidFill>
              </a:rPr>
              <a:t>Part 02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9" name="文本框 8"/>
          <p:cNvSpPr txBox="1"/>
          <p:nvPr/>
        </p:nvSpPr>
        <p:spPr>
          <a:xfrm>
            <a:off x="1130935" y="828040"/>
            <a:ext cx="2023745" cy="52197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smtClean="0">
                <a:solidFill>
                  <a:schemeClr val="accent1"/>
                </a:solidFill>
              </a:rPr>
              <a:t>Part 02</a:t>
            </a:r>
          </a:p>
        </p:txBody>
      </p:sp>
      <p:sp>
        <p:nvSpPr>
          <p:cNvPr id="8" name="文本框 7"/>
          <p:cNvSpPr txBox="1"/>
          <p:nvPr/>
        </p:nvSpPr>
        <p:spPr>
          <a:xfrm>
            <a:off x="914400" y="1362075"/>
            <a:ext cx="2972435" cy="768350"/>
          </a:xfrm>
          <a:prstGeom prst="rect">
            <a:avLst/>
          </a:prstGeom>
          <a:noFill/>
        </p:spPr>
        <p:txBody>
          <a:bodyPr wrap="square" rtlCol="0">
            <a:spAutoFit/>
          </a:bodyPr>
          <a:lstStyle/>
          <a:p>
            <a:r>
              <a:rPr lang="zh-CN" altLang="en-US" sz="4400" dirty="0">
                <a:solidFill>
                  <a:schemeClr val="accent1"/>
                </a:solidFill>
              </a:rPr>
              <a:t>设计规范</a:t>
            </a:r>
          </a:p>
        </p:txBody>
      </p:sp>
      <p:pic>
        <p:nvPicPr>
          <p:cNvPr id="4" name="图片 3" descr="QQ截图20171124103808"/>
          <p:cNvPicPr>
            <a:picLocks noChangeAspect="1"/>
          </p:cNvPicPr>
          <p:nvPr/>
        </p:nvPicPr>
        <p:blipFill>
          <a:blip r:embed="rId2"/>
          <a:stretch>
            <a:fillRect/>
          </a:stretch>
        </p:blipFill>
        <p:spPr>
          <a:xfrm>
            <a:off x="463550" y="2299335"/>
            <a:ext cx="5248275" cy="3979545"/>
          </a:xfrm>
          <a:prstGeom prst="rect">
            <a:avLst/>
          </a:prstGeom>
        </p:spPr>
      </p:pic>
      <p:sp>
        <p:nvSpPr>
          <p:cNvPr id="19" name="矩形 9"/>
          <p:cNvSpPr/>
          <p:nvPr/>
        </p:nvSpPr>
        <p:spPr>
          <a:xfrm>
            <a:off x="2297852" y="-122373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51525" y="636905"/>
            <a:ext cx="5974715" cy="521970"/>
          </a:xfrm>
          <a:prstGeom prst="rect">
            <a:avLst/>
          </a:prstGeom>
          <a:noFill/>
        </p:spPr>
        <p:txBody>
          <a:bodyPr wrap="square" rtlCol="0" anchor="t">
            <a:spAutoFit/>
          </a:bodyPr>
          <a:lstStyle/>
          <a:p>
            <a:r>
              <a:rPr lang="zh-CN" altLang="en-US" sz="2800" dirty="0" smtClean="0">
                <a:solidFill>
                  <a:srgbClr val="FFFF00"/>
                </a:solidFill>
                <a:latin typeface="微软雅黑" panose="020B0503020204020204" pitchFamily="34" charset="-122"/>
                <a:ea typeface="微软雅黑" panose="020B0503020204020204" pitchFamily="34" charset="-122"/>
              </a:rPr>
              <a:t>网站设计规范</a:t>
            </a:r>
          </a:p>
        </p:txBody>
      </p:sp>
      <p:sp>
        <p:nvSpPr>
          <p:cNvPr id="12" name="文本框 11"/>
          <p:cNvSpPr txBox="1"/>
          <p:nvPr/>
        </p:nvSpPr>
        <p:spPr>
          <a:xfrm>
            <a:off x="5712477" y="1778023"/>
            <a:ext cx="6340285" cy="3907790"/>
          </a:xfrm>
          <a:prstGeom prst="rect">
            <a:avLst/>
          </a:prstGeom>
          <a:noFill/>
        </p:spPr>
        <p:txBody>
          <a:bodyPr wrap="square" rtlCol="0">
            <a:spAutoFit/>
          </a:bodyPr>
          <a:lstStyle/>
          <a:p>
            <a:pPr indent="0">
              <a:buFont typeface="Wingdings" panose="05000000000000000000" pitchFamily="2" charset="2"/>
              <a:buNone/>
            </a:pPr>
            <a:r>
              <a:rPr lang="en-US" altLang="zh-CN" sz="2800" dirty="0">
                <a:solidFill>
                  <a:srgbClr val="002060"/>
                </a:solidFill>
              </a:rPr>
              <a:t>1. </a:t>
            </a:r>
            <a:r>
              <a:rPr lang="zh-CN" altLang="en-US" sz="2800" dirty="0">
                <a:solidFill>
                  <a:srgbClr val="002060"/>
                </a:solidFill>
              </a:rPr>
              <a:t>尺寸大小</a:t>
            </a:r>
          </a:p>
          <a:p>
            <a:pPr indent="0">
              <a:buFont typeface="Wingdings" panose="05000000000000000000" pitchFamily="2" charset="2"/>
              <a:buNone/>
            </a:pPr>
            <a:endParaRPr lang="zh-CN" altLang="en-US" sz="2800" dirty="0">
              <a:solidFill>
                <a:schemeClr val="bg1"/>
              </a:solidFill>
            </a:endParaRPr>
          </a:p>
          <a:p>
            <a:pPr indent="0">
              <a:buFont typeface="Wingdings" panose="05000000000000000000" pitchFamily="2" charset="2"/>
              <a:buNone/>
            </a:pPr>
            <a:r>
              <a:rPr lang="zh-CN" altLang="en-US" sz="2400" dirty="0">
                <a:solidFill>
                  <a:schemeClr val="bg1"/>
                </a:solidFill>
                <a:latin typeface="宋体" panose="02010600030101010101" pitchFamily="2" charset="-122"/>
                <a:ea typeface="宋体" panose="02010600030101010101" pitchFamily="2" charset="-122"/>
              </a:rPr>
              <a:t>一般我们去设计的时候都是依据电脑分辨率大小去设计的，也根据电脑显示屏的大小，现在用的比较多的是</a:t>
            </a:r>
            <a:r>
              <a:rPr lang="zh-CN" altLang="en-US" sz="2400" dirty="0">
                <a:solidFill>
                  <a:srgbClr val="FF0000"/>
                </a:solidFill>
                <a:latin typeface="宋体" panose="02010600030101010101" pitchFamily="2" charset="-122"/>
                <a:ea typeface="宋体" panose="02010600030101010101" pitchFamily="2" charset="-122"/>
              </a:rPr>
              <a:t>1920px</a:t>
            </a:r>
            <a:r>
              <a:rPr lang="zh-CN" altLang="en-US" sz="2400" dirty="0">
                <a:solidFill>
                  <a:schemeClr val="bg1"/>
                </a:solidFill>
                <a:latin typeface="宋体" panose="02010600030101010101" pitchFamily="2" charset="-122"/>
                <a:ea typeface="宋体" panose="02010600030101010101" pitchFamily="2" charset="-122"/>
              </a:rPr>
              <a:t>的宽度，以前的版本也有用到1440px，比较小的还有1280px的。以我们就需要一个内容区域的大小，来保证不论在多大的显示屏都是可以完整的显示全部的内容，这个内容区域的大小一般设置的是</a:t>
            </a:r>
            <a:r>
              <a:rPr lang="zh-CN" altLang="en-US" sz="2400" dirty="0">
                <a:solidFill>
                  <a:srgbClr val="FF0000"/>
                </a:solidFill>
                <a:latin typeface="宋体" panose="02010600030101010101" pitchFamily="2" charset="-122"/>
                <a:ea typeface="宋体" panose="02010600030101010101" pitchFamily="2" charset="-122"/>
              </a:rPr>
              <a:t>1000</a:t>
            </a:r>
            <a:r>
              <a:rPr lang="en-US" altLang="zh-CN" sz="2400" dirty="0">
                <a:solidFill>
                  <a:srgbClr val="FF0000"/>
                </a:solidFill>
                <a:latin typeface="宋体" panose="02010600030101010101" pitchFamily="2" charset="-122"/>
                <a:ea typeface="宋体" panose="02010600030101010101" pitchFamily="2" charset="-122"/>
              </a:rPr>
              <a:t>px</a:t>
            </a:r>
            <a:r>
              <a:rPr lang="zh-CN" altLang="en-US" sz="2400" dirty="0">
                <a:solidFill>
                  <a:srgbClr val="FF0000"/>
                </a:solidFill>
                <a:latin typeface="宋体" panose="02010600030101010101" pitchFamily="2" charset="-122"/>
                <a:ea typeface="宋体" panose="02010600030101010101" pitchFamily="2" charset="-122"/>
              </a:rPr>
              <a:t>左右</a:t>
            </a:r>
            <a:r>
              <a:rPr lang="zh-CN" altLang="en-US" sz="2400" dirty="0">
                <a:solidFill>
                  <a:schemeClr val="bg1"/>
                </a:solidFill>
                <a:latin typeface="宋体" panose="02010600030101010101" pitchFamily="2" charset="-122"/>
                <a:ea typeface="宋体" panose="02010600030101010101" pitchFamily="2" charset="-122"/>
              </a:rPr>
              <a:t>。</a:t>
            </a:r>
            <a:endParaRPr lang="en-US" altLang="zh-CN" sz="2400" dirty="0">
              <a:solidFill>
                <a:schemeClr val="bg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9" name="文本框 8"/>
          <p:cNvSpPr txBox="1"/>
          <p:nvPr/>
        </p:nvSpPr>
        <p:spPr>
          <a:xfrm>
            <a:off x="1089711" y="563253"/>
            <a:ext cx="2064775" cy="52197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smtClean="0">
                <a:solidFill>
                  <a:schemeClr val="accent1"/>
                </a:solidFill>
              </a:rPr>
              <a:t>Part 02</a:t>
            </a:r>
          </a:p>
        </p:txBody>
      </p:sp>
      <p:sp>
        <p:nvSpPr>
          <p:cNvPr id="8" name="文本框 7"/>
          <p:cNvSpPr txBox="1"/>
          <p:nvPr/>
        </p:nvSpPr>
        <p:spPr>
          <a:xfrm>
            <a:off x="730658" y="1086473"/>
            <a:ext cx="5156936" cy="768350"/>
          </a:xfrm>
          <a:prstGeom prst="rect">
            <a:avLst/>
          </a:prstGeom>
          <a:noFill/>
        </p:spPr>
        <p:txBody>
          <a:bodyPr wrap="square" rtlCol="0">
            <a:spAutoFit/>
          </a:bodyPr>
          <a:lstStyle/>
          <a:p>
            <a:r>
              <a:rPr lang="zh-CN" altLang="en-US" sz="4400" dirty="0">
                <a:solidFill>
                  <a:schemeClr val="accent1"/>
                </a:solidFill>
              </a:rPr>
              <a:t>设计规范</a:t>
            </a:r>
          </a:p>
        </p:txBody>
      </p:sp>
      <p:sp>
        <p:nvSpPr>
          <p:cNvPr id="19" name="矩形 9"/>
          <p:cNvSpPr/>
          <p:nvPr/>
        </p:nvSpPr>
        <p:spPr>
          <a:xfrm>
            <a:off x="2297852" y="-119579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712460" y="901700"/>
            <a:ext cx="5974715" cy="521970"/>
          </a:xfrm>
          <a:prstGeom prst="rect">
            <a:avLst/>
          </a:prstGeom>
          <a:noFill/>
        </p:spPr>
        <p:txBody>
          <a:bodyPr wrap="square" rtlCol="0" anchor="t">
            <a:spAutoFit/>
          </a:bodyPr>
          <a:lstStyle/>
          <a:p>
            <a:r>
              <a:rPr lang="zh-CN" altLang="en-US" sz="2800" dirty="0" smtClean="0">
                <a:solidFill>
                  <a:srgbClr val="FFFF00"/>
                </a:solidFill>
                <a:latin typeface="微软雅黑" panose="020B0503020204020204" pitchFamily="34" charset="-122"/>
                <a:ea typeface="微软雅黑" panose="020B0503020204020204" pitchFamily="34" charset="-122"/>
              </a:rPr>
              <a:t>网站设计规范</a:t>
            </a:r>
          </a:p>
        </p:txBody>
      </p:sp>
      <p:sp>
        <p:nvSpPr>
          <p:cNvPr id="12" name="文本框 11"/>
          <p:cNvSpPr txBox="1"/>
          <p:nvPr/>
        </p:nvSpPr>
        <p:spPr>
          <a:xfrm>
            <a:off x="5712477" y="2130448"/>
            <a:ext cx="6340285" cy="3907790"/>
          </a:xfrm>
          <a:prstGeom prst="rect">
            <a:avLst/>
          </a:prstGeom>
          <a:noFill/>
        </p:spPr>
        <p:txBody>
          <a:bodyPr wrap="square" rtlCol="0">
            <a:spAutoFit/>
          </a:bodyPr>
          <a:lstStyle/>
          <a:p>
            <a:pPr indent="0">
              <a:buFont typeface="Wingdings" panose="05000000000000000000" pitchFamily="2" charset="2"/>
              <a:buNone/>
            </a:pPr>
            <a:r>
              <a:rPr lang="en-US" altLang="zh-CN" sz="2800" dirty="0">
                <a:solidFill>
                  <a:srgbClr val="002060"/>
                </a:solidFill>
              </a:rPr>
              <a:t>2. </a:t>
            </a:r>
            <a:r>
              <a:rPr lang="zh-CN" altLang="en-US" sz="2800" dirty="0">
                <a:solidFill>
                  <a:srgbClr val="002060"/>
                </a:solidFill>
              </a:rPr>
              <a:t>网页栅格</a:t>
            </a:r>
          </a:p>
          <a:p>
            <a:pPr indent="0">
              <a:buFont typeface="Wingdings" panose="05000000000000000000" pitchFamily="2" charset="2"/>
              <a:buNone/>
            </a:pPr>
            <a:endParaRPr lang="zh-CN" altLang="en-US" sz="2800" dirty="0">
              <a:solidFill>
                <a:schemeClr val="bg1"/>
              </a:solidFill>
            </a:endParaRPr>
          </a:p>
          <a:p>
            <a:pPr indent="0">
              <a:buFont typeface="Wingdings" panose="05000000000000000000" pitchFamily="2" charset="2"/>
              <a:buNone/>
            </a:pPr>
            <a:r>
              <a:rPr lang="zh-CN" altLang="en-US" sz="2400" dirty="0">
                <a:solidFill>
                  <a:schemeClr val="bg1"/>
                </a:solidFill>
                <a:latin typeface="宋体" panose="02010600030101010101" pitchFamily="2" charset="-122"/>
                <a:ea typeface="宋体" panose="02010600030101010101" pitchFamily="2" charset="-122"/>
              </a:rPr>
              <a:t>一般我们去设计的时候都是依据电脑分辨率大小去设计的，也根据电脑显示屏的大小，现在用的比较多的是1920px的宽度，以前的版本也有用到1440px，比较小的还有1280px的。以我们就需要一个内容区域的大小，来保证不论在多大的显示屏都是可以完整的显示全部的内容，这个内容区域的大小一般设置的是1000左右。</a:t>
            </a:r>
            <a:endParaRPr lang="en-US" altLang="zh-CN" sz="2400" dirty="0">
              <a:solidFill>
                <a:schemeClr val="bg1"/>
              </a:solidFill>
              <a:latin typeface="宋体" panose="02010600030101010101" pitchFamily="2" charset="-122"/>
              <a:ea typeface="宋体" panose="02010600030101010101" pitchFamily="2" charset="-122"/>
            </a:endParaRPr>
          </a:p>
        </p:txBody>
      </p:sp>
      <p:pic>
        <p:nvPicPr>
          <p:cNvPr id="6" name="图片 5" descr="QQ截图20171124105720"/>
          <p:cNvPicPr>
            <a:picLocks noChangeAspect="1"/>
          </p:cNvPicPr>
          <p:nvPr/>
        </p:nvPicPr>
        <p:blipFill>
          <a:blip r:embed="rId2"/>
          <a:stretch>
            <a:fillRect/>
          </a:stretch>
        </p:blipFill>
        <p:spPr>
          <a:xfrm>
            <a:off x="83820" y="2270125"/>
            <a:ext cx="5628640" cy="413131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89711" y="564523"/>
            <a:ext cx="2064775" cy="52197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smtClean="0">
                <a:solidFill>
                  <a:schemeClr val="accent1"/>
                </a:solidFill>
              </a:rPr>
              <a:t>Part 02</a:t>
            </a:r>
          </a:p>
        </p:txBody>
      </p:sp>
      <p:sp>
        <p:nvSpPr>
          <p:cNvPr id="8" name="文本框 7"/>
          <p:cNvSpPr txBox="1"/>
          <p:nvPr/>
        </p:nvSpPr>
        <p:spPr>
          <a:xfrm>
            <a:off x="730658" y="1086473"/>
            <a:ext cx="5156936" cy="768350"/>
          </a:xfrm>
          <a:prstGeom prst="rect">
            <a:avLst/>
          </a:prstGeom>
          <a:noFill/>
        </p:spPr>
        <p:txBody>
          <a:bodyPr wrap="square" rtlCol="0">
            <a:spAutoFit/>
          </a:bodyPr>
          <a:lstStyle/>
          <a:p>
            <a:r>
              <a:rPr lang="zh-CN" altLang="en-US" sz="4400" dirty="0">
                <a:solidFill>
                  <a:schemeClr val="accent1"/>
                </a:solidFill>
              </a:rPr>
              <a:t>设计规范</a:t>
            </a:r>
          </a:p>
        </p:txBody>
      </p:sp>
      <p:sp>
        <p:nvSpPr>
          <p:cNvPr id="19" name="矩形 9"/>
          <p:cNvSpPr/>
          <p:nvPr/>
        </p:nvSpPr>
        <p:spPr>
          <a:xfrm>
            <a:off x="2297852" y="-119579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712460" y="915035"/>
            <a:ext cx="5974715" cy="521970"/>
          </a:xfrm>
          <a:prstGeom prst="rect">
            <a:avLst/>
          </a:prstGeom>
          <a:noFill/>
        </p:spPr>
        <p:txBody>
          <a:bodyPr wrap="square" rtlCol="0" anchor="t">
            <a:spAutoFit/>
          </a:bodyPr>
          <a:lstStyle/>
          <a:p>
            <a:r>
              <a:rPr lang="zh-CN" altLang="en-US" sz="2800" dirty="0" smtClean="0">
                <a:solidFill>
                  <a:srgbClr val="FFFF00"/>
                </a:solidFill>
                <a:latin typeface="微软雅黑" panose="020B0503020204020204" pitchFamily="34" charset="-122"/>
                <a:ea typeface="微软雅黑" panose="020B0503020204020204" pitchFamily="34" charset="-122"/>
              </a:rPr>
              <a:t>网站设计规范</a:t>
            </a:r>
          </a:p>
        </p:txBody>
      </p:sp>
      <p:sp>
        <p:nvSpPr>
          <p:cNvPr id="12" name="文本框 11"/>
          <p:cNvSpPr txBox="1"/>
          <p:nvPr/>
        </p:nvSpPr>
        <p:spPr>
          <a:xfrm>
            <a:off x="5834380" y="1854835"/>
            <a:ext cx="6218555" cy="2061210"/>
          </a:xfrm>
          <a:prstGeom prst="rect">
            <a:avLst/>
          </a:prstGeom>
          <a:noFill/>
        </p:spPr>
        <p:txBody>
          <a:bodyPr wrap="square" rtlCol="0">
            <a:spAutoFit/>
          </a:bodyPr>
          <a:lstStyle/>
          <a:p>
            <a:pPr indent="0">
              <a:buFont typeface="Wingdings" panose="05000000000000000000" pitchFamily="2" charset="2"/>
              <a:buNone/>
            </a:pPr>
            <a:r>
              <a:rPr lang="en-US" altLang="zh-CN" sz="2800" dirty="0">
                <a:solidFill>
                  <a:srgbClr val="002060"/>
                </a:solidFill>
              </a:rPr>
              <a:t>3. </a:t>
            </a:r>
            <a:r>
              <a:rPr lang="zh-CN" altLang="en-US" sz="2800" dirty="0">
                <a:solidFill>
                  <a:srgbClr val="002060"/>
                </a:solidFill>
                <a:ea typeface="宋体" panose="02010600030101010101" pitchFamily="2" charset="-122"/>
              </a:rPr>
              <a:t>留白</a:t>
            </a:r>
          </a:p>
          <a:p>
            <a:pPr indent="0">
              <a:buFont typeface="Wingdings" panose="05000000000000000000" pitchFamily="2" charset="2"/>
              <a:buNone/>
            </a:pPr>
            <a:endParaRPr lang="zh-CN" altLang="en-US" sz="2800" dirty="0">
              <a:solidFill>
                <a:schemeClr val="bg1"/>
              </a:solidFill>
              <a:ea typeface="宋体" panose="02010600030101010101" pitchFamily="2" charset="-122"/>
            </a:endParaRPr>
          </a:p>
          <a:p>
            <a:pPr indent="0">
              <a:buFont typeface="Wingdings" panose="05000000000000000000" pitchFamily="2" charset="2"/>
              <a:buNone/>
            </a:pPr>
            <a:r>
              <a:rPr lang="zh-CN" altLang="en-US" sz="2400" dirty="0">
                <a:solidFill>
                  <a:schemeClr val="bg1"/>
                </a:solidFill>
                <a:latin typeface="宋体" panose="02010600030101010101" pitchFamily="2" charset="-122"/>
                <a:ea typeface="宋体" panose="02010600030101010101" pitchFamily="2" charset="-122"/>
              </a:rPr>
              <a:t>设计的时候不要把所有东西全部堆积再一起，要进行有效的区分，留白能让看的人觉得界面给的感觉很舒适。</a:t>
            </a:r>
          </a:p>
        </p:txBody>
      </p:sp>
      <p:pic>
        <p:nvPicPr>
          <p:cNvPr id="6" name="图片 5" descr="QQ截图20171124230051"/>
          <p:cNvPicPr>
            <a:picLocks noChangeAspect="1"/>
          </p:cNvPicPr>
          <p:nvPr/>
        </p:nvPicPr>
        <p:blipFill>
          <a:blip r:embed="rId2"/>
          <a:stretch>
            <a:fillRect/>
          </a:stretch>
        </p:blipFill>
        <p:spPr>
          <a:xfrm>
            <a:off x="31115" y="2854960"/>
            <a:ext cx="5856605" cy="337375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89711" y="563253"/>
            <a:ext cx="2064775" cy="52197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smtClean="0">
                <a:solidFill>
                  <a:schemeClr val="accent1"/>
                </a:solidFill>
              </a:rPr>
              <a:t>Part 02</a:t>
            </a:r>
          </a:p>
        </p:txBody>
      </p:sp>
      <p:sp>
        <p:nvSpPr>
          <p:cNvPr id="8" name="文本框 7"/>
          <p:cNvSpPr txBox="1"/>
          <p:nvPr/>
        </p:nvSpPr>
        <p:spPr>
          <a:xfrm>
            <a:off x="731928" y="1101078"/>
            <a:ext cx="5156936" cy="768350"/>
          </a:xfrm>
          <a:prstGeom prst="rect">
            <a:avLst/>
          </a:prstGeom>
          <a:noFill/>
        </p:spPr>
        <p:txBody>
          <a:bodyPr wrap="square" rtlCol="0">
            <a:spAutoFit/>
          </a:bodyPr>
          <a:lstStyle/>
          <a:p>
            <a:r>
              <a:rPr lang="zh-CN" altLang="en-US" sz="4400" dirty="0">
                <a:solidFill>
                  <a:schemeClr val="accent1"/>
                </a:solidFill>
              </a:rPr>
              <a:t>设计规范</a:t>
            </a:r>
          </a:p>
        </p:txBody>
      </p:sp>
      <p:sp>
        <p:nvSpPr>
          <p:cNvPr id="19" name="矩形 9"/>
          <p:cNvSpPr/>
          <p:nvPr/>
        </p:nvSpPr>
        <p:spPr>
          <a:xfrm>
            <a:off x="2283882" y="-116785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712460" y="901700"/>
            <a:ext cx="5974715" cy="521970"/>
          </a:xfrm>
          <a:prstGeom prst="rect">
            <a:avLst/>
          </a:prstGeom>
          <a:noFill/>
        </p:spPr>
        <p:txBody>
          <a:bodyPr wrap="square" rtlCol="0" anchor="t">
            <a:spAutoFit/>
          </a:bodyPr>
          <a:lstStyle/>
          <a:p>
            <a:r>
              <a:rPr lang="zh-CN" altLang="en-US" sz="2800" dirty="0" smtClean="0">
                <a:solidFill>
                  <a:srgbClr val="FFFF00"/>
                </a:solidFill>
                <a:latin typeface="微软雅黑" panose="020B0503020204020204" pitchFamily="34" charset="-122"/>
                <a:ea typeface="微软雅黑" panose="020B0503020204020204" pitchFamily="34" charset="-122"/>
              </a:rPr>
              <a:t>常见的被遗漏的设计规范</a:t>
            </a:r>
          </a:p>
        </p:txBody>
      </p:sp>
      <p:sp>
        <p:nvSpPr>
          <p:cNvPr id="12" name="文本框 11"/>
          <p:cNvSpPr txBox="1"/>
          <p:nvPr/>
        </p:nvSpPr>
        <p:spPr>
          <a:xfrm>
            <a:off x="5529597" y="1668803"/>
            <a:ext cx="6340285" cy="52197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solidFill>
                  <a:srgbClr val="002060"/>
                </a:solidFill>
              </a:rPr>
              <a:t>文本格式</a:t>
            </a:r>
          </a:p>
        </p:txBody>
      </p:sp>
      <p:sp>
        <p:nvSpPr>
          <p:cNvPr id="4" name="文本框 3"/>
          <p:cNvSpPr txBox="1"/>
          <p:nvPr/>
        </p:nvSpPr>
        <p:spPr>
          <a:xfrm>
            <a:off x="5712460" y="2618105"/>
            <a:ext cx="5834380" cy="3538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设计师常过分专注于画图，而忘记了</a:t>
            </a:r>
            <a:r>
              <a:rPr lang="zh-CN" altLang="en-US" sz="2800" dirty="0" smtClean="0">
                <a:solidFill>
                  <a:srgbClr val="FF0000"/>
                </a:solidFill>
                <a:latin typeface="微软雅黑" panose="020B0503020204020204" pitchFamily="34" charset="-122"/>
                <a:ea typeface="微软雅黑" panose="020B0503020204020204" pitchFamily="34" charset="-122"/>
              </a:rPr>
              <a:t>文字</a:t>
            </a:r>
            <a:r>
              <a:rPr lang="zh-CN" altLang="en-US" sz="2800" dirty="0" smtClean="0">
                <a:solidFill>
                  <a:schemeClr val="bg1"/>
                </a:solidFill>
                <a:latin typeface="微软雅黑" panose="020B0503020204020204" pitchFamily="34" charset="-122"/>
                <a:ea typeface="微软雅黑" panose="020B0503020204020204" pitchFamily="34" charset="-122"/>
              </a:rPr>
              <a:t>也应该有所规范。例如，日期可能的格式有很多，例如“YYYY年MM月DD日”、“YYYY年M月D日”、“YYYY/MM/DD”等等。再比如说单位，是用“大小：100M”、“大小：100兆”还是“大小（M）：100”呢？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195"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界面原型</a:t>
            </a:r>
          </a:p>
        </p:txBody>
      </p:sp>
      <p:grpSp>
        <p:nvGrpSpPr>
          <p:cNvPr id="8196" name="组合 1"/>
          <p:cNvGrpSpPr/>
          <p:nvPr/>
        </p:nvGrpSpPr>
        <p:grpSpPr>
          <a:xfrm>
            <a:off x="222250" y="328613"/>
            <a:ext cx="654050" cy="573087"/>
            <a:chOff x="0" y="0"/>
            <a:chExt cx="3252297" cy="2844316"/>
          </a:xfrm>
        </p:grpSpPr>
        <p:sp>
          <p:nvSpPr>
            <p:cNvPr id="616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625600" y="2512695"/>
            <a:ext cx="2831465" cy="1356995"/>
            <a:chOff x="19682" y="-6347"/>
            <a:chExt cx="2160240" cy="2035849"/>
          </a:xfrm>
        </p:grpSpPr>
        <p:grpSp>
          <p:nvGrpSpPr>
            <p:cNvPr id="12294" name="组合 5"/>
            <p:cNvGrpSpPr/>
            <p:nvPr/>
          </p:nvGrpSpPr>
          <p:grpSpPr>
            <a:xfrm>
              <a:off x="19682" y="-6347"/>
              <a:ext cx="2160240" cy="1728012"/>
              <a:chOff x="19682" y="-6347"/>
              <a:chExt cx="2160240" cy="1728012"/>
            </a:xfrm>
          </p:grpSpPr>
          <p:sp>
            <p:nvSpPr>
              <p:cNvPr id="12296"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297" name="文本框 8"/>
              <p:cNvSpPr txBox="1"/>
              <p:nvPr/>
            </p:nvSpPr>
            <p:spPr>
              <a:xfrm>
                <a:off x="257841" y="392321"/>
                <a:ext cx="1684018" cy="690683"/>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kumimoji="1" lang="zh-CN" altLang="en-US" sz="2400" b="1" dirty="0">
                    <a:solidFill>
                      <a:srgbClr val="FFFF00"/>
                    </a:solidFill>
                    <a:latin typeface="微软雅黑" panose="020B0503020204020204" pitchFamily="34" charset="-122"/>
                    <a:ea typeface="微软雅黑" panose="020B0503020204020204" pitchFamily="34" charset="-122"/>
                    <a:sym typeface="+mn-ea"/>
                  </a:rPr>
                  <a:t>何为界面原型？</a:t>
                </a:r>
              </a:p>
            </p:txBody>
          </p:sp>
        </p:grpSp>
        <p:sp>
          <p:nvSpPr>
            <p:cNvPr id="12295"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2" name="文本框 11"/>
          <p:cNvSpPr txBox="1"/>
          <p:nvPr/>
        </p:nvSpPr>
        <p:spPr>
          <a:xfrm>
            <a:off x="5797930" y="1259159"/>
            <a:ext cx="5118652" cy="5015865"/>
          </a:xfrm>
          <a:prstGeom prst="rect">
            <a:avLst/>
          </a:prstGeom>
          <a:noFill/>
        </p:spPr>
        <p:txBody>
          <a:bodyPr wrap="square" rtlCol="0">
            <a:spAutoFit/>
          </a:bodyPr>
          <a:lstStyle/>
          <a:p>
            <a:pPr lvl="0" eaLnBrk="0" fontAlgn="base" hangingPunct="0">
              <a:spcBef>
                <a:spcPct val="0"/>
              </a:spcBef>
              <a:spcAft>
                <a:spcPct val="0"/>
              </a:spcAft>
            </a:pPr>
            <a:r>
              <a:rPr lang="zh-CN" altLang="zh-CN" sz="3200" dirty="0">
                <a:solidFill>
                  <a:srgbClr val="FF0000"/>
                </a:solidFill>
                <a:latin typeface="Arial Unicode MS" panose="020B0604020202020204" charset="-122"/>
                <a:ea typeface="PingFang SC"/>
              </a:rPr>
              <a:t>原型</a:t>
            </a:r>
            <a:r>
              <a:rPr lang="zh-CN" altLang="zh-CN" sz="3200" dirty="0">
                <a:solidFill>
                  <a:schemeClr val="bg1"/>
                </a:solidFill>
                <a:latin typeface="Arial Unicode MS" panose="020B0604020202020204" charset="-122"/>
                <a:ea typeface="PingFang SC"/>
              </a:rPr>
              <a:t>是指模拟要开发的系统的原始模型。在软件过程中，原型是软件</a:t>
            </a:r>
            <a:r>
              <a:rPr lang="zh-CN" altLang="zh-CN" sz="3200" dirty="0">
                <a:solidFill>
                  <a:srgbClr val="FF0000"/>
                </a:solidFill>
                <a:latin typeface="Arial Unicode MS" panose="020B0604020202020204" charset="-122"/>
                <a:ea typeface="PingFang SC"/>
              </a:rPr>
              <a:t>早期一个可运行的版本</a:t>
            </a:r>
            <a:r>
              <a:rPr lang="zh-CN" altLang="zh-CN" sz="3200" dirty="0">
                <a:solidFill>
                  <a:schemeClr val="bg1"/>
                </a:solidFill>
                <a:latin typeface="Arial Unicode MS" panose="020B0604020202020204" charset="-122"/>
                <a:ea typeface="PingFang SC"/>
              </a:rPr>
              <a:t>，它反映最终系统的部分重要特性，如</a:t>
            </a:r>
            <a:r>
              <a:rPr lang="zh-CN" altLang="zh-CN" sz="3200" dirty="0">
                <a:solidFill>
                  <a:srgbClr val="FF0000"/>
                </a:solidFill>
                <a:latin typeface="Arial Unicode MS" panose="020B0604020202020204" charset="-122"/>
                <a:ea typeface="PingFang SC"/>
              </a:rPr>
              <a:t>界面、功能或者性能</a:t>
            </a:r>
            <a:r>
              <a:rPr lang="zh-CN" altLang="zh-CN" sz="3200" dirty="0">
                <a:solidFill>
                  <a:schemeClr val="bg1"/>
                </a:solidFill>
                <a:latin typeface="Arial Unicode MS" panose="020B0604020202020204" charset="-122"/>
                <a:ea typeface="PingFang SC"/>
              </a:rPr>
              <a:t>等等。</a:t>
            </a:r>
            <a:r>
              <a:rPr lang="zh-CN" altLang="zh-CN" sz="3200" dirty="0">
                <a:solidFill>
                  <a:schemeClr val="bg1"/>
                </a:solidFill>
                <a:latin typeface="Arial Unicode MS" panose="020B0604020202020204" charset="-122"/>
                <a:ea typeface="PingFang SC"/>
                <a:sym typeface="+mn-ea"/>
              </a:rPr>
              <a:t>界面原型在需求分析阶段,完成用例过程中,或者完成用例后进行设计, 协助需求分析。</a:t>
            </a:r>
            <a:r>
              <a:rPr lang="en-US" altLang="zh-CN" sz="3200" dirty="0">
                <a:solidFill>
                  <a:schemeClr val="bg1"/>
                </a:solidFill>
                <a:latin typeface="Arial Unicode MS" panose="020B0604020202020204" charset="-122"/>
                <a:ea typeface="PingFang SC"/>
                <a:sym typeface="+mn-ea"/>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
                                          </p:val>
                                        </p:tav>
                                        <p:tav tm="100000">
                                          <p:val>
                                            <p:strVal val="#ppt_w"/>
                                          </p:val>
                                        </p:tav>
                                      </p:tavLst>
                                    </p:anim>
                                    <p:anim calcmode="lin" valueType="num">
                                      <p:cBhvr>
                                        <p:cTn id="12" dur="1000" fill="hold"/>
                                        <p:tgtEl>
                                          <p:spTgt spid="8194"/>
                                        </p:tgtEl>
                                        <p:attrNameLst>
                                          <p:attrName>ppt_h</p:attrName>
                                        </p:attrNameLst>
                                      </p:cBhvr>
                                      <p:tavLst>
                                        <p:tav tm="0">
                                          <p:val>
                                            <p:fltVal val="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9" name="文本框 8"/>
          <p:cNvSpPr txBox="1"/>
          <p:nvPr/>
        </p:nvSpPr>
        <p:spPr>
          <a:xfrm>
            <a:off x="1089711" y="563253"/>
            <a:ext cx="2064775" cy="52197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smtClean="0">
                <a:solidFill>
                  <a:schemeClr val="accent1"/>
                </a:solidFill>
              </a:rPr>
              <a:t>Part 02</a:t>
            </a:r>
          </a:p>
        </p:txBody>
      </p:sp>
      <p:sp>
        <p:nvSpPr>
          <p:cNvPr id="8" name="文本框 7"/>
          <p:cNvSpPr txBox="1"/>
          <p:nvPr/>
        </p:nvSpPr>
        <p:spPr>
          <a:xfrm>
            <a:off x="730658" y="1086473"/>
            <a:ext cx="5156936" cy="768350"/>
          </a:xfrm>
          <a:prstGeom prst="rect">
            <a:avLst/>
          </a:prstGeom>
          <a:noFill/>
        </p:spPr>
        <p:txBody>
          <a:bodyPr wrap="square" rtlCol="0">
            <a:spAutoFit/>
          </a:bodyPr>
          <a:lstStyle/>
          <a:p>
            <a:r>
              <a:rPr lang="zh-CN" altLang="en-US" sz="4400" dirty="0">
                <a:solidFill>
                  <a:schemeClr val="accent1"/>
                </a:solidFill>
              </a:rPr>
              <a:t>设计规范</a:t>
            </a:r>
          </a:p>
        </p:txBody>
      </p:sp>
      <p:sp>
        <p:nvSpPr>
          <p:cNvPr id="19" name="矩形 9"/>
          <p:cNvSpPr/>
          <p:nvPr/>
        </p:nvSpPr>
        <p:spPr>
          <a:xfrm>
            <a:off x="2297852" y="-118182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712460" y="901700"/>
            <a:ext cx="5974715" cy="521970"/>
          </a:xfrm>
          <a:prstGeom prst="rect">
            <a:avLst/>
          </a:prstGeom>
          <a:noFill/>
        </p:spPr>
        <p:txBody>
          <a:bodyPr wrap="square" rtlCol="0" anchor="t">
            <a:spAutoFit/>
          </a:bodyPr>
          <a:lstStyle/>
          <a:p>
            <a:r>
              <a:rPr lang="zh-CN" altLang="en-US" sz="2800" dirty="0" smtClean="0">
                <a:solidFill>
                  <a:srgbClr val="FFFF00"/>
                </a:solidFill>
                <a:latin typeface="微软雅黑" panose="020B0503020204020204" pitchFamily="34" charset="-122"/>
                <a:ea typeface="微软雅黑" panose="020B0503020204020204" pitchFamily="34" charset="-122"/>
              </a:rPr>
              <a:t>常见的被遗漏的设计规范</a:t>
            </a:r>
          </a:p>
        </p:txBody>
      </p:sp>
      <p:sp>
        <p:nvSpPr>
          <p:cNvPr id="12" name="文本框 11"/>
          <p:cNvSpPr txBox="1"/>
          <p:nvPr/>
        </p:nvSpPr>
        <p:spPr>
          <a:xfrm>
            <a:off x="5599447" y="1778023"/>
            <a:ext cx="6340285" cy="52197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solidFill>
                  <a:srgbClr val="002060"/>
                </a:solidFill>
              </a:rPr>
              <a:t>特殊状态</a:t>
            </a:r>
          </a:p>
        </p:txBody>
      </p:sp>
      <p:sp>
        <p:nvSpPr>
          <p:cNvPr id="4" name="文本框 3"/>
          <p:cNvSpPr txBox="1"/>
          <p:nvPr/>
        </p:nvSpPr>
        <p:spPr>
          <a:xfrm>
            <a:off x="5712460" y="2969895"/>
            <a:ext cx="5834380" cy="2676525"/>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所有操作都可能失效，如何告诉用户哪里错了？如何纠正？</a:t>
            </a:r>
          </a:p>
          <a:p>
            <a:r>
              <a:rPr lang="zh-CN" altLang="en-US" sz="2800" dirty="0" smtClean="0">
                <a:solidFill>
                  <a:schemeClr val="bg1"/>
                </a:solidFill>
                <a:latin typeface="微软雅黑" panose="020B0503020204020204" pitchFamily="34" charset="-122"/>
                <a:ea typeface="微软雅黑" panose="020B0503020204020204" pitchFamily="34" charset="-122"/>
              </a:rPr>
              <a:t>又比如所有摆放数据的地方都有可能没有内容，这种情况该如何明确又美观地告诉用户这里没有内容不是网络问题也不是系统问题？</a:t>
            </a:r>
          </a:p>
        </p:txBody>
      </p:sp>
      <p:pic>
        <p:nvPicPr>
          <p:cNvPr id="6" name="图片 5" descr="2407186-d2f1194d8b3c68ba"/>
          <p:cNvPicPr>
            <a:picLocks noChangeAspect="1"/>
          </p:cNvPicPr>
          <p:nvPr/>
        </p:nvPicPr>
        <p:blipFill>
          <a:blip r:embed="rId2"/>
          <a:stretch>
            <a:fillRect/>
          </a:stretch>
        </p:blipFill>
        <p:spPr>
          <a:xfrm>
            <a:off x="107315" y="2299970"/>
            <a:ext cx="5961380" cy="4016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a:p>
        </p:txBody>
      </p:sp>
      <p:sp>
        <p:nvSpPr>
          <p:cNvPr id="9" name="文本框 8"/>
          <p:cNvSpPr txBox="1"/>
          <p:nvPr/>
        </p:nvSpPr>
        <p:spPr>
          <a:xfrm>
            <a:off x="1089711" y="563253"/>
            <a:ext cx="2064775" cy="52197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smtClean="0">
                <a:solidFill>
                  <a:schemeClr val="accent1"/>
                </a:solidFill>
              </a:rPr>
              <a:t>Part 02</a:t>
            </a:r>
          </a:p>
        </p:txBody>
      </p:sp>
      <p:sp>
        <p:nvSpPr>
          <p:cNvPr id="8" name="文本框 7"/>
          <p:cNvSpPr txBox="1"/>
          <p:nvPr/>
        </p:nvSpPr>
        <p:spPr>
          <a:xfrm>
            <a:off x="731928" y="1085203"/>
            <a:ext cx="5156936" cy="768350"/>
          </a:xfrm>
          <a:prstGeom prst="rect">
            <a:avLst/>
          </a:prstGeom>
          <a:noFill/>
        </p:spPr>
        <p:txBody>
          <a:bodyPr wrap="square" rtlCol="0">
            <a:spAutoFit/>
          </a:bodyPr>
          <a:lstStyle/>
          <a:p>
            <a:r>
              <a:rPr lang="zh-CN" altLang="en-US" sz="4400" dirty="0">
                <a:solidFill>
                  <a:schemeClr val="accent1"/>
                </a:solidFill>
              </a:rPr>
              <a:t>设计规范</a:t>
            </a:r>
          </a:p>
        </p:txBody>
      </p:sp>
      <p:sp>
        <p:nvSpPr>
          <p:cNvPr id="5" name="文本框 4"/>
          <p:cNvSpPr txBox="1"/>
          <p:nvPr/>
        </p:nvSpPr>
        <p:spPr>
          <a:xfrm>
            <a:off x="5712460" y="901700"/>
            <a:ext cx="5974715" cy="521970"/>
          </a:xfrm>
          <a:prstGeom prst="rect">
            <a:avLst/>
          </a:prstGeom>
          <a:noFill/>
        </p:spPr>
        <p:txBody>
          <a:bodyPr wrap="square" rtlCol="0" anchor="t">
            <a:spAutoFit/>
          </a:bodyPr>
          <a:lstStyle/>
          <a:p>
            <a:r>
              <a:rPr lang="zh-CN" altLang="en-US" sz="2800" dirty="0" smtClean="0">
                <a:solidFill>
                  <a:srgbClr val="FFFF00"/>
                </a:solidFill>
                <a:latin typeface="微软雅黑" panose="020B0503020204020204" pitchFamily="34" charset="-122"/>
                <a:ea typeface="微软雅黑" panose="020B0503020204020204" pitchFamily="34" charset="-122"/>
              </a:rPr>
              <a:t>常见的被遗漏的设计规范</a:t>
            </a:r>
          </a:p>
        </p:txBody>
      </p:sp>
      <p:sp>
        <p:nvSpPr>
          <p:cNvPr id="12" name="文本框 11"/>
          <p:cNvSpPr txBox="1"/>
          <p:nvPr/>
        </p:nvSpPr>
        <p:spPr>
          <a:xfrm>
            <a:off x="5599447" y="1778023"/>
            <a:ext cx="6340285" cy="52197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solidFill>
                  <a:srgbClr val="002060"/>
                </a:solidFill>
              </a:rPr>
              <a:t>使用指南</a:t>
            </a:r>
          </a:p>
        </p:txBody>
      </p:sp>
      <p:sp>
        <p:nvSpPr>
          <p:cNvPr id="4" name="文本框 3"/>
          <p:cNvSpPr txBox="1"/>
          <p:nvPr/>
        </p:nvSpPr>
        <p:spPr>
          <a:xfrm>
            <a:off x="5704840" y="2632075"/>
            <a:ext cx="5834380" cy="181483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使用指南是设计过程中通常被拖到最后才想起来的东西，在规范里也常被忽视。其中最重要的是用户首次使用时看到的操作指南</a:t>
            </a:r>
          </a:p>
        </p:txBody>
      </p:sp>
      <p:pic>
        <p:nvPicPr>
          <p:cNvPr id="6" name="图片 5" descr="timg"/>
          <p:cNvPicPr>
            <a:picLocks noChangeAspect="1"/>
          </p:cNvPicPr>
          <p:nvPr/>
        </p:nvPicPr>
        <p:blipFill>
          <a:blip r:embed="rId2"/>
          <a:stretch>
            <a:fillRect/>
          </a:stretch>
        </p:blipFill>
        <p:spPr>
          <a:xfrm>
            <a:off x="882015" y="2154555"/>
            <a:ext cx="2748915" cy="4113530"/>
          </a:xfrm>
          <a:prstGeom prst="rect">
            <a:avLst/>
          </a:prstGeom>
        </p:spPr>
      </p:pic>
      <p:pic>
        <p:nvPicPr>
          <p:cNvPr id="7" name="图片 6" descr="timg (1)"/>
          <p:cNvPicPr>
            <a:picLocks noChangeAspect="1"/>
          </p:cNvPicPr>
          <p:nvPr/>
        </p:nvPicPr>
        <p:blipFill>
          <a:blip r:embed="rId3"/>
          <a:stretch>
            <a:fillRect/>
          </a:stretch>
        </p:blipFill>
        <p:spPr>
          <a:xfrm>
            <a:off x="1814195" y="2632075"/>
            <a:ext cx="6859270" cy="3721735"/>
          </a:xfrm>
          <a:prstGeom prst="rect">
            <a:avLst/>
          </a:prstGeom>
        </p:spPr>
      </p:pic>
      <p:sp>
        <p:nvSpPr>
          <p:cNvPr id="19" name="矩形 9"/>
          <p:cNvSpPr/>
          <p:nvPr/>
        </p:nvSpPr>
        <p:spPr>
          <a:xfrm>
            <a:off x="2297852" y="-119579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89711" y="563253"/>
            <a:ext cx="2064775" cy="52197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smtClean="0">
                <a:solidFill>
                  <a:schemeClr val="accent1"/>
                </a:solidFill>
              </a:rPr>
              <a:t>Part 02</a:t>
            </a:r>
          </a:p>
        </p:txBody>
      </p:sp>
      <p:sp>
        <p:nvSpPr>
          <p:cNvPr id="8" name="文本框 7"/>
          <p:cNvSpPr txBox="1"/>
          <p:nvPr/>
        </p:nvSpPr>
        <p:spPr>
          <a:xfrm>
            <a:off x="731928" y="1085203"/>
            <a:ext cx="5156936" cy="768350"/>
          </a:xfrm>
          <a:prstGeom prst="rect">
            <a:avLst/>
          </a:prstGeom>
          <a:noFill/>
        </p:spPr>
        <p:txBody>
          <a:bodyPr wrap="square" rtlCol="0">
            <a:spAutoFit/>
          </a:bodyPr>
          <a:lstStyle/>
          <a:p>
            <a:r>
              <a:rPr lang="zh-CN" altLang="en-US" sz="4400" dirty="0">
                <a:solidFill>
                  <a:schemeClr val="accent1"/>
                </a:solidFill>
              </a:rPr>
              <a:t>设计规范</a:t>
            </a:r>
          </a:p>
        </p:txBody>
      </p:sp>
      <p:sp>
        <p:nvSpPr>
          <p:cNvPr id="5" name="文本框 4"/>
          <p:cNvSpPr txBox="1"/>
          <p:nvPr/>
        </p:nvSpPr>
        <p:spPr>
          <a:xfrm>
            <a:off x="5704840" y="901700"/>
            <a:ext cx="5974715" cy="521970"/>
          </a:xfrm>
          <a:prstGeom prst="rect">
            <a:avLst/>
          </a:prstGeom>
          <a:noFill/>
        </p:spPr>
        <p:txBody>
          <a:bodyPr wrap="square" rtlCol="0" anchor="t">
            <a:spAutoFit/>
          </a:bodyPr>
          <a:lstStyle/>
          <a:p>
            <a:r>
              <a:rPr lang="zh-CN" altLang="en-US" sz="2800" dirty="0" smtClean="0">
                <a:solidFill>
                  <a:srgbClr val="FFFF00"/>
                </a:solidFill>
                <a:latin typeface="微软雅黑" panose="020B0503020204020204" pitchFamily="34" charset="-122"/>
                <a:ea typeface="微软雅黑" panose="020B0503020204020204" pitchFamily="34" charset="-122"/>
              </a:rPr>
              <a:t>常见的被遗漏的设计规范</a:t>
            </a:r>
          </a:p>
        </p:txBody>
      </p:sp>
      <p:sp>
        <p:nvSpPr>
          <p:cNvPr id="12" name="文本框 11"/>
          <p:cNvSpPr txBox="1"/>
          <p:nvPr/>
        </p:nvSpPr>
        <p:spPr>
          <a:xfrm>
            <a:off x="5613417" y="1778023"/>
            <a:ext cx="6340285" cy="52197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solidFill>
                  <a:srgbClr val="002060"/>
                </a:solidFill>
              </a:rPr>
              <a:t>手势</a:t>
            </a:r>
          </a:p>
        </p:txBody>
      </p:sp>
      <p:sp>
        <p:nvSpPr>
          <p:cNvPr id="4" name="文本框 3"/>
          <p:cNvSpPr txBox="1"/>
          <p:nvPr/>
        </p:nvSpPr>
        <p:spPr>
          <a:xfrm>
            <a:off x="5704840" y="2632075"/>
            <a:ext cx="5834380" cy="181483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和键盘的快捷键一样，偏爱触屏手势的也大有人在，而且手势也能让产品更加独特。如果允许使用手势，这部分也可以有所规范。</a:t>
            </a:r>
          </a:p>
        </p:txBody>
      </p:sp>
      <p:sp>
        <p:nvSpPr>
          <p:cNvPr id="19" name="矩形 9"/>
          <p:cNvSpPr/>
          <p:nvPr/>
        </p:nvSpPr>
        <p:spPr>
          <a:xfrm>
            <a:off x="2297852" y="-119579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89711" y="563253"/>
            <a:ext cx="2064775" cy="52197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smtClean="0">
                <a:solidFill>
                  <a:schemeClr val="accent1"/>
                </a:solidFill>
              </a:rPr>
              <a:t>Part 02</a:t>
            </a:r>
          </a:p>
        </p:txBody>
      </p:sp>
      <p:sp>
        <p:nvSpPr>
          <p:cNvPr id="8" name="文本框 7"/>
          <p:cNvSpPr txBox="1"/>
          <p:nvPr/>
        </p:nvSpPr>
        <p:spPr>
          <a:xfrm>
            <a:off x="730658" y="1086473"/>
            <a:ext cx="5156936" cy="768350"/>
          </a:xfrm>
          <a:prstGeom prst="rect">
            <a:avLst/>
          </a:prstGeom>
          <a:noFill/>
        </p:spPr>
        <p:txBody>
          <a:bodyPr wrap="square" rtlCol="0">
            <a:spAutoFit/>
          </a:bodyPr>
          <a:lstStyle/>
          <a:p>
            <a:r>
              <a:rPr lang="zh-CN" altLang="en-US" sz="4400" dirty="0">
                <a:solidFill>
                  <a:schemeClr val="accent1"/>
                </a:solidFill>
              </a:rPr>
              <a:t>设计规范</a:t>
            </a:r>
          </a:p>
        </p:txBody>
      </p:sp>
      <p:sp>
        <p:nvSpPr>
          <p:cNvPr id="5" name="文本框 4"/>
          <p:cNvSpPr txBox="1"/>
          <p:nvPr/>
        </p:nvSpPr>
        <p:spPr>
          <a:xfrm>
            <a:off x="5712460" y="915670"/>
            <a:ext cx="5974715" cy="521970"/>
          </a:xfrm>
          <a:prstGeom prst="rect">
            <a:avLst/>
          </a:prstGeom>
          <a:noFill/>
        </p:spPr>
        <p:txBody>
          <a:bodyPr wrap="square" rtlCol="0" anchor="t">
            <a:spAutoFit/>
          </a:bodyPr>
          <a:lstStyle/>
          <a:p>
            <a:r>
              <a:rPr lang="zh-CN" altLang="en-US" sz="2800" dirty="0" smtClean="0">
                <a:solidFill>
                  <a:srgbClr val="FFFF00"/>
                </a:solidFill>
                <a:latin typeface="微软雅黑" panose="020B0503020204020204" pitchFamily="34" charset="-122"/>
                <a:ea typeface="微软雅黑" panose="020B0503020204020204" pitchFamily="34" charset="-122"/>
              </a:rPr>
              <a:t>常见的被遗漏的设计规范</a:t>
            </a:r>
          </a:p>
        </p:txBody>
      </p:sp>
      <p:sp>
        <p:nvSpPr>
          <p:cNvPr id="12" name="文本框 11"/>
          <p:cNvSpPr txBox="1"/>
          <p:nvPr/>
        </p:nvSpPr>
        <p:spPr>
          <a:xfrm>
            <a:off x="5712477" y="1562758"/>
            <a:ext cx="6340285" cy="163004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solidFill>
                  <a:srgbClr val="002060"/>
                </a:solidFill>
              </a:rPr>
              <a:t>国际化</a:t>
            </a:r>
            <a:endParaRPr lang="zh-CN" altLang="en-US" sz="2800" dirty="0">
              <a:solidFill>
                <a:schemeClr val="bg1"/>
              </a:solidFill>
            </a:endParaRPr>
          </a:p>
          <a:p>
            <a:pPr indent="0">
              <a:buFont typeface="Wingdings" panose="05000000000000000000" pitchFamily="2" charset="2"/>
              <a:buNone/>
            </a:pPr>
            <a:r>
              <a:rPr lang="zh-CN" altLang="en-US" dirty="0">
                <a:solidFill>
                  <a:schemeClr val="bg1"/>
                </a:solidFill>
              </a:rPr>
              <a:t>（如果界面上的语言种类不止一种，那么如果文字转换后过长或过短怎么办？用户在看不懂当前语言的情况下如何切换语言？不同的语言该选择什么字体才不至于太难看（例如中文的默认字体通常是宋体）？）</a:t>
            </a:r>
          </a:p>
        </p:txBody>
      </p:sp>
      <p:sp>
        <p:nvSpPr>
          <p:cNvPr id="4" name="文本框 3"/>
          <p:cNvSpPr txBox="1"/>
          <p:nvPr/>
        </p:nvSpPr>
        <p:spPr>
          <a:xfrm>
            <a:off x="5712477" y="3326788"/>
            <a:ext cx="6340285" cy="107632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solidFill>
                  <a:srgbClr val="002060"/>
                </a:solidFill>
              </a:rPr>
              <a:t>音效</a:t>
            </a:r>
            <a:endParaRPr lang="zh-CN" altLang="en-US" sz="2800" dirty="0">
              <a:solidFill>
                <a:schemeClr val="bg1"/>
              </a:solidFill>
            </a:endParaRPr>
          </a:p>
          <a:p>
            <a:pPr indent="0">
              <a:buFont typeface="Wingdings" panose="05000000000000000000" pitchFamily="2" charset="2"/>
              <a:buNone/>
            </a:pPr>
            <a:r>
              <a:rPr lang="zh-CN" altLang="en-US" dirty="0">
                <a:solidFill>
                  <a:schemeClr val="bg1"/>
                </a:solidFill>
              </a:rPr>
              <a:t>（果有音效，何时使用何种、多大音量、时长多少、震动模式（手机）时需不需要震动反馈，很多东西都可以考虑）</a:t>
            </a:r>
            <a:endParaRPr lang="zh-CN" altLang="en-US" sz="2800" dirty="0">
              <a:solidFill>
                <a:schemeClr val="bg1"/>
              </a:solidFill>
            </a:endParaRPr>
          </a:p>
        </p:txBody>
      </p:sp>
      <p:sp>
        <p:nvSpPr>
          <p:cNvPr id="11" name="文本框 10"/>
          <p:cNvSpPr txBox="1"/>
          <p:nvPr/>
        </p:nvSpPr>
        <p:spPr>
          <a:xfrm>
            <a:off x="5712477" y="4537098"/>
            <a:ext cx="6340285" cy="163004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solidFill>
                  <a:srgbClr val="002060"/>
                </a:solidFill>
              </a:rPr>
              <a:t>小众人群</a:t>
            </a:r>
            <a:endParaRPr lang="zh-CN" altLang="en-US" sz="2800" dirty="0">
              <a:solidFill>
                <a:schemeClr val="bg1"/>
              </a:solidFill>
            </a:endParaRPr>
          </a:p>
          <a:p>
            <a:pPr indent="0">
              <a:buFont typeface="Wingdings" panose="05000000000000000000" pitchFamily="2" charset="2"/>
              <a:buNone/>
            </a:pPr>
            <a:r>
              <a:rPr lang="zh-CN" altLang="en-US" dirty="0">
                <a:solidFill>
                  <a:schemeClr val="bg1"/>
                </a:solidFill>
              </a:rPr>
              <a:t>（虽然我们最关心的还是主流用户，但是很多小众人群组合起来也是可以构成一定分量的。例如，触屏应用能不能给左手使用者舒适的体验？桌面应用能不能够让没有鼠标或是没有键盘的人使用？色盲和色弱能区分界面上的色块？）</a:t>
            </a:r>
          </a:p>
        </p:txBody>
      </p:sp>
      <p:sp>
        <p:nvSpPr>
          <p:cNvPr id="13" name="文本框 12"/>
          <p:cNvSpPr txBox="1"/>
          <p:nvPr/>
        </p:nvSpPr>
        <p:spPr>
          <a:xfrm>
            <a:off x="5712477" y="6167143"/>
            <a:ext cx="6340285" cy="521970"/>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dirty="0">
                <a:solidFill>
                  <a:schemeClr val="bg1"/>
                </a:solidFill>
              </a:rPr>
              <a:t>.........</a:t>
            </a:r>
            <a:r>
              <a:rPr lang="zh-CN" altLang="en-US" sz="2800" dirty="0">
                <a:solidFill>
                  <a:schemeClr val="bg1"/>
                </a:solidFill>
                <a:ea typeface="宋体" panose="02010600030101010101" pitchFamily="2" charset="-122"/>
              </a:rPr>
              <a:t>还有很多</a:t>
            </a:r>
          </a:p>
        </p:txBody>
      </p:sp>
      <p:sp>
        <p:nvSpPr>
          <p:cNvPr id="19" name="矩形 9"/>
          <p:cNvSpPr/>
          <p:nvPr/>
        </p:nvSpPr>
        <p:spPr>
          <a:xfrm>
            <a:off x="2297852" y="-119579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0758" y="210185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75748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980" y="2794000"/>
            <a:ext cx="254063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用户体验与设计规范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界面原型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界面原型工具</a:t>
            </a: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a:solidFill>
                  <a:schemeClr val="bg1"/>
                </a:solidFill>
                <a:latin typeface="微软雅黑" panose="020B0503020204020204" pitchFamily="34" charset="-122"/>
                <a:ea typeface="微软雅黑" panose="020B0503020204020204" pitchFamily="34" charset="-122"/>
                <a:sym typeface="+mn-ea"/>
              </a:rPr>
              <a:t>课堂提问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355441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小组分工及参考文献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826" y="2213127"/>
            <a:ext cx="5156936" cy="768350"/>
          </a:xfrm>
          <a:prstGeom prst="rect">
            <a:avLst/>
          </a:prstGeom>
          <a:noFill/>
        </p:spPr>
        <p:txBody>
          <a:bodyPr wrap="square" rtlCol="0">
            <a:spAutoFit/>
          </a:bodyPr>
          <a:lstStyle/>
          <a:p>
            <a:r>
              <a:rPr lang="zh-CN" altLang="zh-CN" sz="4400" b="1" dirty="0">
                <a:solidFill>
                  <a:schemeClr val="accent1"/>
                </a:solidFill>
                <a:latin typeface="微软雅黑" panose="020B0503020204020204" pitchFamily="34" charset="-122"/>
                <a:ea typeface="微软雅黑" panose="020B0503020204020204" pitchFamily="34" charset="-122"/>
              </a:rPr>
              <a:t>界面原型设计</a:t>
            </a:r>
            <a:r>
              <a:rPr lang="zh-CN" altLang="zh-CN" sz="4400" b="1" dirty="0" smtClean="0">
                <a:solidFill>
                  <a:schemeClr val="accent1"/>
                </a:solidFill>
                <a:latin typeface="微软雅黑" panose="020B0503020204020204" pitchFamily="34" charset="-122"/>
                <a:ea typeface="微软雅黑" panose="020B0503020204020204" pitchFamily="34" charset="-122"/>
              </a:rPr>
              <a:t>工具</a:t>
            </a:r>
          </a:p>
        </p:txBody>
      </p:sp>
      <p:sp>
        <p:nvSpPr>
          <p:cNvPr id="11" name="文本框 10"/>
          <p:cNvSpPr txBox="1"/>
          <p:nvPr/>
        </p:nvSpPr>
        <p:spPr>
          <a:xfrm>
            <a:off x="5708667" y="3128668"/>
            <a:ext cx="6340285" cy="224536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b="1" dirty="0" smtClean="0">
                <a:solidFill>
                  <a:schemeClr val="bg1"/>
                </a:solidFill>
              </a:rPr>
              <a:t>熟悉</a:t>
            </a:r>
            <a:r>
              <a:rPr lang="zh-CN" altLang="en-US" sz="2800" b="1" dirty="0">
                <a:solidFill>
                  <a:schemeClr val="bg1"/>
                </a:solidFill>
              </a:rPr>
              <a:t>程度和获得工具的便利度；</a:t>
            </a:r>
          </a:p>
          <a:p>
            <a:pPr marL="457200" indent="-457200">
              <a:buFont typeface="Wingdings" panose="05000000000000000000" pitchFamily="2" charset="2"/>
              <a:buChar char="l"/>
            </a:pPr>
            <a:r>
              <a:rPr lang="zh-CN" altLang="en-US" sz="2800" b="1" dirty="0">
                <a:solidFill>
                  <a:schemeClr val="bg1"/>
                </a:solidFill>
              </a:rPr>
              <a:t>所需的时间和精力；</a:t>
            </a:r>
          </a:p>
          <a:p>
            <a:pPr marL="457200" indent="-457200">
              <a:buFont typeface="Wingdings" panose="05000000000000000000" pitchFamily="2" charset="2"/>
              <a:buChar char="l"/>
            </a:pPr>
            <a:r>
              <a:rPr lang="zh-CN" altLang="en-US" sz="2800" b="1" dirty="0">
                <a:solidFill>
                  <a:schemeClr val="bg1"/>
                </a:solidFill>
              </a:rPr>
              <a:t>可复用的代码</a:t>
            </a:r>
            <a:r>
              <a:rPr lang="en-US" altLang="zh-CN" sz="2800" b="1" dirty="0">
                <a:solidFill>
                  <a:schemeClr val="bg1"/>
                </a:solidFill>
              </a:rPr>
              <a:t>/</a:t>
            </a:r>
            <a:r>
              <a:rPr lang="zh-CN" altLang="en-US" sz="2800" b="1" dirty="0">
                <a:solidFill>
                  <a:schemeClr val="bg1"/>
                </a:solidFill>
              </a:rPr>
              <a:t>框架；</a:t>
            </a:r>
          </a:p>
          <a:p>
            <a:pPr marL="457200" indent="-457200">
              <a:buFont typeface="Wingdings" panose="05000000000000000000" pitchFamily="2" charset="2"/>
              <a:buChar char="l"/>
            </a:pPr>
            <a:r>
              <a:rPr lang="zh-CN" altLang="en-US" sz="2800" b="1" dirty="0">
                <a:solidFill>
                  <a:schemeClr val="bg1"/>
                </a:solidFill>
              </a:rPr>
              <a:t>为测试创建可用的原型；</a:t>
            </a:r>
          </a:p>
          <a:p>
            <a:pPr marL="457200" indent="-457200">
              <a:buFont typeface="Wingdings" panose="05000000000000000000" pitchFamily="2" charset="2"/>
              <a:buChar char="l"/>
            </a:pPr>
            <a:r>
              <a:rPr lang="zh-CN" altLang="en-US" sz="2800" b="1" dirty="0">
                <a:solidFill>
                  <a:schemeClr val="bg1"/>
                </a:solidFill>
              </a:rPr>
              <a:t>价格和学习曲线。</a:t>
            </a:r>
          </a:p>
        </p:txBody>
      </p:sp>
      <p:sp>
        <p:nvSpPr>
          <p:cNvPr id="13" name="矩形 12"/>
          <p:cNvSpPr/>
          <p:nvPr/>
        </p:nvSpPr>
        <p:spPr>
          <a:xfrm>
            <a:off x="6054515" y="1578586"/>
            <a:ext cx="4762654" cy="1076325"/>
          </a:xfrm>
          <a:prstGeom prst="rect">
            <a:avLst/>
          </a:prstGeom>
        </p:spPr>
        <p:txBody>
          <a:bodyPr wrap="square">
            <a:spAutoFit/>
          </a:bodyPr>
          <a:lstStyle/>
          <a:p>
            <a:r>
              <a:rPr lang="zh-CN" altLang="en-US" sz="3200" b="1" dirty="0">
                <a:solidFill>
                  <a:schemeClr val="bg1"/>
                </a:solidFill>
              </a:rPr>
              <a:t>选择工具需要考虑的因素：</a:t>
            </a:r>
          </a:p>
        </p:txBody>
      </p:sp>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界面原型工具</a:t>
            </a: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界面原型工具</a:t>
            </a: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9" name="组合 18"/>
          <p:cNvGrpSpPr/>
          <p:nvPr/>
        </p:nvGrpSpPr>
        <p:grpSpPr>
          <a:xfrm>
            <a:off x="732155" y="623570"/>
            <a:ext cx="11807825" cy="6115685"/>
            <a:chOff x="1153" y="982"/>
            <a:chExt cx="18595" cy="9631"/>
          </a:xfrm>
        </p:grpSpPr>
        <p:sp>
          <p:nvSpPr>
            <p:cNvPr id="20" name="矩形: 圆角 1"/>
            <p:cNvSpPr/>
            <p:nvPr/>
          </p:nvSpPr>
          <p:spPr>
            <a:xfrm>
              <a:off x="1153" y="3070"/>
              <a:ext cx="5422" cy="6690"/>
            </a:xfrm>
            <a:prstGeom prst="roundRect">
              <a:avLst>
                <a:gd name="adj" fmla="val 5009"/>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角 2"/>
            <p:cNvSpPr/>
            <p:nvPr/>
          </p:nvSpPr>
          <p:spPr>
            <a:xfrm>
              <a:off x="6889" y="3070"/>
              <a:ext cx="5422" cy="6690"/>
            </a:xfrm>
            <a:prstGeom prst="roundRect">
              <a:avLst>
                <a:gd name="adj" fmla="val 5009"/>
              </a:avLst>
            </a:prstGeom>
            <a:solidFill>
              <a:srgbClr val="7F7F7F">
                <a:alpha val="20000"/>
              </a:srgb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latin typeface="宋体" panose="02010600030101010101" pitchFamily="2" charset="-122"/>
                  <a:ea typeface="宋体" panose="02010600030101010101" pitchFamily="2" charset="-122"/>
                </a:rPr>
                <a:t>Mockplus</a:t>
              </a:r>
              <a:r>
                <a:rPr lang="zh-CN" altLang="en-US" b="1" dirty="0">
                  <a:latin typeface="宋体" panose="02010600030101010101" pitchFamily="2" charset="-122"/>
                  <a:ea typeface="宋体" panose="02010600030101010101" pitchFamily="2" charset="-122"/>
                </a:rPr>
                <a:t>（摩客） 是一款简洁高效的原型图设计工具，有别于</a:t>
              </a:r>
              <a:r>
                <a:rPr lang="en-US" altLang="zh-CN" b="1" dirty="0" err="1">
                  <a:latin typeface="宋体" panose="02010600030101010101" pitchFamily="2" charset="-122"/>
                  <a:ea typeface="宋体" panose="02010600030101010101" pitchFamily="2" charset="-122"/>
                </a:rPr>
                <a:t>Axure</a:t>
              </a:r>
              <a:r>
                <a:rPr lang="zh-CN" altLang="en-US" b="1" dirty="0">
                  <a:latin typeface="宋体" panose="02010600030101010101" pitchFamily="2" charset="-122"/>
                  <a:ea typeface="宋体" panose="02010600030101010101" pitchFamily="2" charset="-122"/>
                </a:rPr>
                <a:t>的繁复，</a:t>
              </a:r>
              <a:r>
                <a:rPr lang="en-US" altLang="zh-CN" b="1" dirty="0" err="1">
                  <a:latin typeface="宋体" panose="02010600030101010101" pitchFamily="2" charset="-122"/>
                  <a:ea typeface="宋体" panose="02010600030101010101" pitchFamily="2" charset="-122"/>
                </a:rPr>
                <a:t>Mockplus</a:t>
              </a:r>
              <a:r>
                <a:rPr lang="zh-CN" altLang="en-US" b="1" dirty="0">
                  <a:latin typeface="宋体" panose="02010600030101010101" pitchFamily="2" charset="-122"/>
                  <a:ea typeface="宋体" panose="02010600030101010101" pitchFamily="2" charset="-122"/>
                </a:rPr>
                <a:t>致力于快速创建原型。无论你是产品小白， 还是大牛，摩客都能满足你的需求。</a:t>
              </a:r>
            </a:p>
          </p:txBody>
        </p:sp>
        <p:sp>
          <p:nvSpPr>
            <p:cNvPr id="22" name="矩形: 圆角 3"/>
            <p:cNvSpPr/>
            <p:nvPr/>
          </p:nvSpPr>
          <p:spPr>
            <a:xfrm>
              <a:off x="12626" y="3070"/>
              <a:ext cx="5422" cy="6690"/>
            </a:xfrm>
            <a:prstGeom prst="roundRect">
              <a:avLst>
                <a:gd name="adj" fmla="val 5009"/>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3" name="椭圆 22"/>
            <p:cNvSpPr/>
            <p:nvPr/>
          </p:nvSpPr>
          <p:spPr>
            <a:xfrm>
              <a:off x="3073" y="2280"/>
              <a:ext cx="1580" cy="15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KSO_Shape"/>
            <p:cNvSpPr/>
            <p:nvPr/>
          </p:nvSpPr>
          <p:spPr>
            <a:xfrm>
              <a:off x="3493" y="2793"/>
              <a:ext cx="740" cy="554"/>
            </a:xfrm>
            <a:custGeom>
              <a:avLst/>
              <a:gdLst/>
              <a:ahLst/>
              <a:cxnLst/>
              <a:rect l="l" t="t" r="r" b="b"/>
              <a:pathLst>
                <a:path w="1439795" h="1078336">
                  <a:moveTo>
                    <a:pt x="1320032" y="0"/>
                  </a:moveTo>
                  <a:lnTo>
                    <a:pt x="1439795" y="108600"/>
                  </a:lnTo>
                  <a:lnTo>
                    <a:pt x="560454" y="1078336"/>
                  </a:lnTo>
                  <a:lnTo>
                    <a:pt x="0" y="570126"/>
                  </a:lnTo>
                  <a:lnTo>
                    <a:pt x="100041" y="459801"/>
                  </a:lnTo>
                  <a:lnTo>
                    <a:pt x="540731" y="859412"/>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5" name="椭圆 24"/>
            <p:cNvSpPr/>
            <p:nvPr/>
          </p:nvSpPr>
          <p:spPr>
            <a:xfrm>
              <a:off x="8810" y="2280"/>
              <a:ext cx="1580" cy="15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nvSpPr>
          <p:spPr>
            <a:xfrm>
              <a:off x="14547" y="2280"/>
              <a:ext cx="1580" cy="15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KSO_Shape"/>
            <p:cNvSpPr/>
            <p:nvPr/>
          </p:nvSpPr>
          <p:spPr bwMode="auto">
            <a:xfrm>
              <a:off x="9230" y="2769"/>
              <a:ext cx="740" cy="602"/>
            </a:xfrm>
            <a:custGeom>
              <a:avLst/>
              <a:gdLst>
                <a:gd name="T0" fmla="*/ 651924 w 6442393"/>
                <a:gd name="T1" fmla="*/ 577512 h 5234968"/>
                <a:gd name="T2" fmla="*/ 900199 w 6442393"/>
                <a:gd name="T3" fmla="*/ 1116181 h 5234968"/>
                <a:gd name="T4" fmla="*/ 1148473 w 6442393"/>
                <a:gd name="T5" fmla="*/ 577512 h 5234968"/>
                <a:gd name="T6" fmla="*/ 900199 w 6442393"/>
                <a:gd name="T7" fmla="*/ 618930 h 5234968"/>
                <a:gd name="T8" fmla="*/ 1518895 w 6442393"/>
                <a:gd name="T9" fmla="*/ 516204 h 5234968"/>
                <a:gd name="T10" fmla="*/ 1270621 w 6442393"/>
                <a:gd name="T11" fmla="*/ 556920 h 5234968"/>
                <a:gd name="T12" fmla="*/ 1021879 w 6442393"/>
                <a:gd name="T13" fmla="*/ 1095823 h 5234968"/>
                <a:gd name="T14" fmla="*/ 281502 w 6442393"/>
                <a:gd name="T15" fmla="*/ 516204 h 5234968"/>
                <a:gd name="T16" fmla="*/ 778519 w 6442393"/>
                <a:gd name="T17" fmla="*/ 1095823 h 5234968"/>
                <a:gd name="T18" fmla="*/ 529776 w 6442393"/>
                <a:gd name="T19" fmla="*/ 556920 h 5234968"/>
                <a:gd name="T20" fmla="*/ 900199 w 6442393"/>
                <a:gd name="T21" fmla="*/ 253422 h 5234968"/>
                <a:gd name="T22" fmla="*/ 748098 w 6442393"/>
                <a:gd name="T23" fmla="*/ 481338 h 5234968"/>
                <a:gd name="T24" fmla="*/ 900199 w 6442393"/>
                <a:gd name="T25" fmla="*/ 506142 h 5234968"/>
                <a:gd name="T26" fmla="*/ 1052299 w 6442393"/>
                <a:gd name="T27" fmla="*/ 481338 h 5234968"/>
                <a:gd name="T28" fmla="*/ 1382473 w 6442393"/>
                <a:gd name="T29" fmla="*/ 209196 h 5234968"/>
                <a:gd name="T30" fmla="*/ 1237777 w 6442393"/>
                <a:gd name="T31" fmla="*/ 449966 h 5234968"/>
                <a:gd name="T32" fmla="*/ 1236274 w 6442393"/>
                <a:gd name="T33" fmla="*/ 450216 h 5234968"/>
                <a:gd name="T34" fmla="*/ 1236102 w 6442393"/>
                <a:gd name="T35" fmla="*/ 450216 h 5234968"/>
                <a:gd name="T36" fmla="*/ 1236105 w 6442393"/>
                <a:gd name="T37" fmla="*/ 450245 h 5234968"/>
                <a:gd name="T38" fmla="*/ 1236274 w 6442393"/>
                <a:gd name="T39" fmla="*/ 450216 h 5234968"/>
                <a:gd name="T40" fmla="*/ 1237627 w 6442393"/>
                <a:gd name="T41" fmla="*/ 450216 h 5234968"/>
                <a:gd name="T42" fmla="*/ 1237777 w 6442393"/>
                <a:gd name="T43" fmla="*/ 449966 h 5234968"/>
                <a:gd name="T44" fmla="*/ 1535509 w 6442393"/>
                <a:gd name="T45" fmla="*/ 400374 h 5234968"/>
                <a:gd name="T46" fmla="*/ 418158 w 6442393"/>
                <a:gd name="T47" fmla="*/ 209196 h 5234968"/>
                <a:gd name="T48" fmla="*/ 264888 w 6442393"/>
                <a:gd name="T49" fmla="*/ 400374 h 5234968"/>
                <a:gd name="T50" fmla="*/ 562361 w 6442393"/>
                <a:gd name="T51" fmla="*/ 449923 h 5234968"/>
                <a:gd name="T52" fmla="*/ 562536 w 6442393"/>
                <a:gd name="T53" fmla="*/ 450216 h 5234968"/>
                <a:gd name="T54" fmla="*/ 563962 w 6442393"/>
                <a:gd name="T55" fmla="*/ 450216 h 5234968"/>
                <a:gd name="T56" fmla="*/ 563956 w 6442393"/>
                <a:gd name="T57" fmla="*/ 450189 h 5234968"/>
                <a:gd name="T58" fmla="*/ 562361 w 6442393"/>
                <a:gd name="T59" fmla="*/ 449923 h 5234968"/>
                <a:gd name="T60" fmla="*/ 956592 w 6442393"/>
                <a:gd name="T61" fmla="*/ 168714 h 5234968"/>
                <a:gd name="T62" fmla="*/ 1134199 w 6442393"/>
                <a:gd name="T63" fmla="*/ 435240 h 5234968"/>
                <a:gd name="T64" fmla="*/ 1294021 w 6442393"/>
                <a:gd name="T65" fmla="*/ 168714 h 5234968"/>
                <a:gd name="T66" fmla="*/ 506610 w 6442393"/>
                <a:gd name="T67" fmla="*/ 168714 h 5234968"/>
                <a:gd name="T68" fmla="*/ 666432 w 6442393"/>
                <a:gd name="T69" fmla="*/ 435240 h 5234968"/>
                <a:gd name="T70" fmla="*/ 843805 w 6442393"/>
                <a:gd name="T71" fmla="*/ 168714 h 5234968"/>
                <a:gd name="T72" fmla="*/ 337428 w 6442393"/>
                <a:gd name="T73" fmla="*/ 0 h 5234968"/>
                <a:gd name="T74" fmla="*/ 1463203 w 6442393"/>
                <a:gd name="T75" fmla="*/ 0 h 5234968"/>
                <a:gd name="T76" fmla="*/ 1800397 w 6442393"/>
                <a:gd name="T77" fmla="*/ 450216 h 5234968"/>
                <a:gd name="T78" fmla="*/ 900199 w 6442393"/>
                <a:gd name="T79" fmla="*/ 1462969 h 5234968"/>
                <a:gd name="T80" fmla="*/ 0 w 6442393"/>
                <a:gd name="T81" fmla="*/ 450216 h 52349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42393" h="5234968">
                  <a:moveTo>
                    <a:pt x="2332793" y="2066523"/>
                  </a:moveTo>
                  <a:lnTo>
                    <a:pt x="3221197" y="3994050"/>
                  </a:lnTo>
                  <a:lnTo>
                    <a:pt x="4109600" y="2066523"/>
                  </a:lnTo>
                  <a:lnTo>
                    <a:pt x="3221197" y="2214730"/>
                  </a:lnTo>
                  <a:lnTo>
                    <a:pt x="2332793" y="2066523"/>
                  </a:lnTo>
                  <a:close/>
                  <a:moveTo>
                    <a:pt x="5435089" y="1847143"/>
                  </a:moveTo>
                  <a:lnTo>
                    <a:pt x="4546685" y="1992838"/>
                  </a:lnTo>
                  <a:lnTo>
                    <a:pt x="3656607" y="3921202"/>
                  </a:lnTo>
                  <a:lnTo>
                    <a:pt x="5435089" y="1847143"/>
                  </a:lnTo>
                  <a:close/>
                  <a:moveTo>
                    <a:pt x="1007304" y="1847143"/>
                  </a:moveTo>
                  <a:lnTo>
                    <a:pt x="2785787" y="3921202"/>
                  </a:lnTo>
                  <a:lnTo>
                    <a:pt x="1895708" y="1992838"/>
                  </a:lnTo>
                  <a:lnTo>
                    <a:pt x="1007304" y="1847143"/>
                  </a:lnTo>
                  <a:close/>
                  <a:moveTo>
                    <a:pt x="3221197" y="906825"/>
                  </a:moveTo>
                  <a:lnTo>
                    <a:pt x="2676934" y="1722382"/>
                  </a:lnTo>
                  <a:lnTo>
                    <a:pt x="3221197" y="1811138"/>
                  </a:lnTo>
                  <a:lnTo>
                    <a:pt x="3765459" y="1722382"/>
                  </a:lnTo>
                  <a:lnTo>
                    <a:pt x="3221197" y="906825"/>
                  </a:lnTo>
                  <a:close/>
                  <a:moveTo>
                    <a:pt x="4946927" y="748570"/>
                  </a:moveTo>
                  <a:lnTo>
                    <a:pt x="4429161" y="1610121"/>
                  </a:lnTo>
                  <a:lnTo>
                    <a:pt x="4423781" y="1611017"/>
                  </a:lnTo>
                  <a:lnTo>
                    <a:pt x="4423167" y="1611017"/>
                  </a:lnTo>
                  <a:lnTo>
                    <a:pt x="4423178" y="1611118"/>
                  </a:lnTo>
                  <a:lnTo>
                    <a:pt x="4423781" y="1611017"/>
                  </a:lnTo>
                  <a:lnTo>
                    <a:pt x="4428622" y="1611017"/>
                  </a:lnTo>
                  <a:lnTo>
                    <a:pt x="4429161" y="1610121"/>
                  </a:lnTo>
                  <a:lnTo>
                    <a:pt x="5494539" y="1432667"/>
                  </a:lnTo>
                  <a:lnTo>
                    <a:pt x="4946927" y="748570"/>
                  </a:lnTo>
                  <a:close/>
                  <a:moveTo>
                    <a:pt x="1496303" y="748570"/>
                  </a:moveTo>
                  <a:lnTo>
                    <a:pt x="947854" y="1432667"/>
                  </a:lnTo>
                  <a:lnTo>
                    <a:pt x="2012305" y="1609967"/>
                  </a:lnTo>
                  <a:lnTo>
                    <a:pt x="2012934" y="1611017"/>
                  </a:lnTo>
                  <a:lnTo>
                    <a:pt x="2018036" y="1611017"/>
                  </a:lnTo>
                  <a:lnTo>
                    <a:pt x="2018015" y="1610918"/>
                  </a:lnTo>
                  <a:lnTo>
                    <a:pt x="2012305" y="1609967"/>
                  </a:lnTo>
                  <a:lnTo>
                    <a:pt x="1496303" y="748570"/>
                  </a:lnTo>
                  <a:close/>
                  <a:moveTo>
                    <a:pt x="3422992" y="603713"/>
                  </a:moveTo>
                  <a:lnTo>
                    <a:pt x="4058524" y="1557428"/>
                  </a:lnTo>
                  <a:lnTo>
                    <a:pt x="4630418" y="603713"/>
                  </a:lnTo>
                  <a:lnTo>
                    <a:pt x="3422992" y="603713"/>
                  </a:lnTo>
                  <a:close/>
                  <a:moveTo>
                    <a:pt x="1812813" y="603713"/>
                  </a:moveTo>
                  <a:lnTo>
                    <a:pt x="2384707" y="1557428"/>
                  </a:lnTo>
                  <a:lnTo>
                    <a:pt x="3019401" y="603713"/>
                  </a:lnTo>
                  <a:lnTo>
                    <a:pt x="1812813" y="603713"/>
                  </a:lnTo>
                  <a:close/>
                  <a:moveTo>
                    <a:pt x="1207426" y="0"/>
                  </a:moveTo>
                  <a:lnTo>
                    <a:pt x="5235805" y="0"/>
                  </a:lnTo>
                  <a:lnTo>
                    <a:pt x="6442393" y="1611017"/>
                  </a:lnTo>
                  <a:lnTo>
                    <a:pt x="3221197" y="5234968"/>
                  </a:lnTo>
                  <a:lnTo>
                    <a:pt x="0" y="1611017"/>
                  </a:lnTo>
                  <a:lnTo>
                    <a:pt x="1207426"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fontAlgn="auto">
                <a:spcBef>
                  <a:spcPts val="0"/>
                </a:spcBef>
                <a:spcAft>
                  <a:spcPts val="0"/>
                </a:spcAft>
              </a:pPr>
              <a:endParaRPr lang="zh-CN" altLang="en-US">
                <a:solidFill>
                  <a:srgbClr val="FFFFFF"/>
                </a:solidFill>
              </a:endParaRPr>
            </a:p>
          </p:txBody>
        </p:sp>
        <p:sp>
          <p:nvSpPr>
            <p:cNvPr id="28" name="KSO_Shape"/>
            <p:cNvSpPr/>
            <p:nvPr/>
          </p:nvSpPr>
          <p:spPr>
            <a:xfrm>
              <a:off x="14967" y="2751"/>
              <a:ext cx="740" cy="639"/>
            </a:xfrm>
            <a:custGeom>
              <a:avLst/>
              <a:gdLst/>
              <a:ahLst/>
              <a:cxnLst/>
              <a:rect l="l" t="t" r="r" b="b"/>
              <a:pathLst>
                <a:path w="801878" h="692519">
                  <a:moveTo>
                    <a:pt x="409945" y="0"/>
                  </a:moveTo>
                  <a:cubicBezTo>
                    <a:pt x="438516" y="279320"/>
                    <a:pt x="585358" y="523617"/>
                    <a:pt x="801878" y="678893"/>
                  </a:cubicBezTo>
                  <a:cubicBezTo>
                    <a:pt x="683463" y="627007"/>
                    <a:pt x="552608" y="598449"/>
                    <a:pt x="415082" y="598449"/>
                  </a:cubicBezTo>
                  <a:cubicBezTo>
                    <a:pt x="266403" y="598449"/>
                    <a:pt x="125520" y="631827"/>
                    <a:pt x="0" y="692519"/>
                  </a:cubicBezTo>
                  <a:cubicBezTo>
                    <a:pt x="226112" y="537440"/>
                    <a:pt x="380565" y="287238"/>
                    <a:pt x="409945"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endParaRPr>
            </a:p>
          </p:txBody>
        </p:sp>
        <p:sp>
          <p:nvSpPr>
            <p:cNvPr id="29" name="文本框 28"/>
            <p:cNvSpPr txBox="1"/>
            <p:nvPr/>
          </p:nvSpPr>
          <p:spPr>
            <a:xfrm>
              <a:off x="2172" y="4015"/>
              <a:ext cx="3483" cy="824"/>
            </a:xfrm>
            <a:prstGeom prst="rect">
              <a:avLst/>
            </a:prstGeom>
            <a:noFill/>
          </p:spPr>
          <p:txBody>
            <a:bodyPr wrap="square" rtlCol="0">
              <a:spAutoFit/>
            </a:bodyPr>
            <a:lstStyle/>
            <a:p>
              <a:pPr algn="ctr"/>
              <a:r>
                <a:rPr lang="en-US" altLang="zh-CN" sz="2800" b="1" dirty="0" err="1">
                  <a:solidFill>
                    <a:srgbClr val="FFFF00"/>
                  </a:solidFill>
                  <a:latin typeface="微软雅黑" panose="020B0503020204020204" pitchFamily="34" charset="-122"/>
                  <a:ea typeface="微软雅黑" panose="020B0503020204020204" pitchFamily="34" charset="-122"/>
                </a:rPr>
                <a:t>Axure</a:t>
              </a:r>
              <a:r>
                <a:rPr lang="en-US" altLang="zh-CN" sz="2800" b="1" dirty="0">
                  <a:solidFill>
                    <a:srgbClr val="FFFF00"/>
                  </a:solidFill>
                  <a:latin typeface="微软雅黑" panose="020B0503020204020204" pitchFamily="34" charset="-122"/>
                  <a:ea typeface="微软雅黑" panose="020B0503020204020204" pitchFamily="34" charset="-122"/>
                </a:rPr>
                <a:t> PR</a:t>
              </a:r>
            </a:p>
          </p:txBody>
        </p:sp>
        <p:sp>
          <p:nvSpPr>
            <p:cNvPr id="30" name="文本框 29"/>
            <p:cNvSpPr txBox="1"/>
            <p:nvPr/>
          </p:nvSpPr>
          <p:spPr>
            <a:xfrm>
              <a:off x="1634" y="4805"/>
              <a:ext cx="4526" cy="3805"/>
            </a:xfrm>
            <a:prstGeom prst="rect">
              <a:avLst/>
            </a:prstGeom>
            <a:noFill/>
          </p:spPr>
          <p:txBody>
            <a:bodyPr wrap="square" rtlCol="0">
              <a:spAutoFit/>
            </a:bodyPr>
            <a:lstStyle/>
            <a:p>
              <a:pPr algn="ctr">
                <a:lnSpc>
                  <a:spcPct val="120000"/>
                </a:lnSpc>
              </a:pPr>
              <a:r>
                <a:rPr lang="zh-CN" altLang="en-US" b="1" dirty="0">
                  <a:solidFill>
                    <a:schemeClr val="bg1"/>
                  </a:solidFill>
                </a:rPr>
                <a:t>是美国</a:t>
              </a:r>
              <a:r>
                <a:rPr lang="en-US" altLang="zh-CN" b="1" dirty="0" err="1">
                  <a:solidFill>
                    <a:schemeClr val="bg1"/>
                  </a:solidFill>
                  <a:latin typeface="宋体" panose="02010600030101010101" pitchFamily="2" charset="-122"/>
                  <a:ea typeface="宋体" panose="02010600030101010101" pitchFamily="2" charset="-122"/>
                </a:rPr>
                <a:t>Axure</a:t>
              </a:r>
              <a:r>
                <a:rPr lang="en-US" altLang="zh-CN" b="1" dirty="0">
                  <a:solidFill>
                    <a:schemeClr val="bg1"/>
                  </a:solidFill>
                  <a:latin typeface="宋体" panose="02010600030101010101" pitchFamily="2" charset="-122"/>
                  <a:ea typeface="宋体" panose="02010600030101010101" pitchFamily="2" charset="-122"/>
                </a:rPr>
                <a:t> Software Solution</a:t>
              </a:r>
              <a:r>
                <a:rPr lang="zh-CN" altLang="en-US" b="1" dirty="0">
                  <a:solidFill>
                    <a:schemeClr val="bg1"/>
                  </a:solidFill>
                  <a:latin typeface="宋体" panose="02010600030101010101" pitchFamily="2" charset="-122"/>
                  <a:ea typeface="宋体" panose="02010600030101010101" pitchFamily="2" charset="-122"/>
                </a:rPr>
                <a:t>公司旗舰产品，是一款专业的原型设计</a:t>
              </a:r>
              <a:r>
                <a:rPr lang="zh-CN" altLang="en-US" b="1" dirty="0" smtClean="0">
                  <a:solidFill>
                    <a:schemeClr val="bg1"/>
                  </a:solidFill>
                  <a:latin typeface="宋体" panose="02010600030101010101" pitchFamily="2" charset="-122"/>
                  <a:ea typeface="宋体" panose="02010600030101010101" pitchFamily="2" charset="-122"/>
                </a:rPr>
                <a:t>工具。</a:t>
              </a:r>
              <a:endParaRPr lang="en-US" altLang="zh-CN" b="1" dirty="0" smtClean="0">
                <a:solidFill>
                  <a:schemeClr val="bg1"/>
                </a:solidFill>
                <a:latin typeface="宋体" panose="02010600030101010101" pitchFamily="2" charset="-122"/>
                <a:ea typeface="宋体" panose="02010600030101010101" pitchFamily="2" charset="-122"/>
              </a:endParaRPr>
            </a:p>
            <a:p>
              <a:pPr algn="ctr">
                <a:lnSpc>
                  <a:spcPct val="120000"/>
                </a:lnSpc>
              </a:pPr>
              <a:endParaRPr lang="en-US" altLang="zh-CN" b="1" dirty="0" smtClean="0">
                <a:solidFill>
                  <a:schemeClr val="bg1"/>
                </a:solidFill>
                <a:latin typeface="宋体" panose="02010600030101010101" pitchFamily="2" charset="-122"/>
                <a:ea typeface="宋体" panose="02010600030101010101" pitchFamily="2" charset="-122"/>
              </a:endParaRPr>
            </a:p>
            <a:p>
              <a:pPr algn="ctr">
                <a:lnSpc>
                  <a:spcPct val="120000"/>
                </a:lnSpc>
              </a:pPr>
              <a:r>
                <a:rPr lang="zh-CN" altLang="en-US" b="1" dirty="0">
                  <a:solidFill>
                    <a:schemeClr val="bg1"/>
                  </a:solidFill>
                </a:rPr>
                <a:t>这是一款非常专业的工具</a:t>
              </a:r>
              <a:r>
                <a:rPr lang="en-US" altLang="zh-CN" b="1" dirty="0">
                  <a:solidFill>
                    <a:schemeClr val="bg1"/>
                  </a:solidFill>
                </a:rPr>
                <a:t>, </a:t>
              </a:r>
              <a:r>
                <a:rPr lang="zh-CN" altLang="en-US" b="1" dirty="0">
                  <a:solidFill>
                    <a:schemeClr val="bg1"/>
                  </a:solidFill>
                </a:rPr>
                <a:t>但是学习</a:t>
              </a:r>
              <a:r>
                <a:rPr lang="zh-CN" altLang="en-US" b="1" dirty="0" smtClean="0">
                  <a:solidFill>
                    <a:schemeClr val="bg1"/>
                  </a:solidFill>
                </a:rPr>
                <a:t>成本有点高</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3389" y="3981"/>
              <a:ext cx="3580" cy="824"/>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 </a:t>
              </a:r>
              <a:r>
                <a:rPr lang="en-US" altLang="zh-CN" sz="2800" b="1" dirty="0" err="1">
                  <a:solidFill>
                    <a:srgbClr val="FFFF00"/>
                  </a:solidFill>
                  <a:latin typeface="微软雅黑" panose="020B0503020204020204" pitchFamily="34" charset="-122"/>
                  <a:ea typeface="微软雅黑" panose="020B0503020204020204" pitchFamily="34" charset="-122"/>
                </a:rPr>
                <a:t>Justinmind</a:t>
              </a:r>
            </a:p>
          </p:txBody>
        </p:sp>
        <p:sp>
          <p:nvSpPr>
            <p:cNvPr id="35" name="文本框 34"/>
            <p:cNvSpPr txBox="1"/>
            <p:nvPr/>
          </p:nvSpPr>
          <p:spPr>
            <a:xfrm>
              <a:off x="6433" y="982"/>
              <a:ext cx="7074" cy="1212"/>
            </a:xfrm>
            <a:prstGeom prst="rect">
              <a:avLst/>
            </a:prstGeom>
            <a:noFill/>
          </p:spPr>
          <p:txBody>
            <a:bodyPr wrap="square" rtlCol="0">
              <a:spAutoFit/>
            </a:bodyPr>
            <a:lstStyle/>
            <a:p>
              <a:pPr lvl="0"/>
              <a:r>
                <a:rPr lang="zh-CN" altLang="zh-CN" sz="4400" dirty="0">
                  <a:solidFill>
                    <a:srgbClr val="FFFF00"/>
                  </a:solidFill>
                </a:rPr>
                <a:t>几款</a:t>
              </a:r>
              <a:r>
                <a:rPr lang="zh-CN" altLang="zh-CN" sz="4400" dirty="0" smtClean="0">
                  <a:solidFill>
                    <a:srgbClr val="FFFF00"/>
                  </a:solidFill>
                </a:rPr>
                <a:t>常用的</a:t>
              </a:r>
              <a:r>
                <a:rPr lang="zh-CN" altLang="zh-CN" sz="4400" dirty="0">
                  <a:solidFill>
                    <a:srgbClr val="FFFF00"/>
                  </a:solidFill>
                </a:rPr>
                <a:t>软件</a:t>
              </a:r>
            </a:p>
          </p:txBody>
        </p:sp>
        <p:sp>
          <p:nvSpPr>
            <p:cNvPr id="32" name="文本框 31"/>
            <p:cNvSpPr txBox="1"/>
            <p:nvPr/>
          </p:nvSpPr>
          <p:spPr>
            <a:xfrm>
              <a:off x="1634" y="8887"/>
              <a:ext cx="5254" cy="822"/>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入门还是不难的！</a:t>
              </a:r>
            </a:p>
          </p:txBody>
        </p:sp>
        <p:sp>
          <p:nvSpPr>
            <p:cNvPr id="36" name="文本框 35"/>
            <p:cNvSpPr txBox="1"/>
            <p:nvPr/>
          </p:nvSpPr>
          <p:spPr>
            <a:xfrm>
              <a:off x="7799" y="3946"/>
              <a:ext cx="3483" cy="1503"/>
            </a:xfrm>
            <a:prstGeom prst="rect">
              <a:avLst/>
            </a:prstGeom>
            <a:noFill/>
          </p:spPr>
          <p:txBody>
            <a:bodyPr wrap="square" rtlCol="0">
              <a:spAutoFit/>
            </a:bodyPr>
            <a:lstStyle/>
            <a:p>
              <a:pPr algn="ctr"/>
              <a:r>
                <a:rPr lang="en-US" altLang="zh-CN" sz="2800" b="1" dirty="0" err="1">
                  <a:solidFill>
                    <a:srgbClr val="FFFF00"/>
                  </a:solidFill>
                  <a:latin typeface="微软雅黑" panose="020B0503020204020204" pitchFamily="34" charset="-122"/>
                  <a:ea typeface="微软雅黑" panose="020B0503020204020204" pitchFamily="34" charset="-122"/>
                </a:rPr>
                <a:t>Mockplus</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endParaRPr lang="zh-CN" altLang="en-US" sz="2800" b="1" dirty="0">
                <a:solidFill>
                  <a:srgbClr val="00E4CE"/>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799" y="8818"/>
              <a:ext cx="4341" cy="824"/>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听说上手很快！</a:t>
              </a:r>
            </a:p>
          </p:txBody>
        </p:sp>
        <p:sp>
          <p:nvSpPr>
            <p:cNvPr id="37" name="文本框 36"/>
            <p:cNvSpPr txBox="1"/>
            <p:nvPr/>
          </p:nvSpPr>
          <p:spPr>
            <a:xfrm>
              <a:off x="13104" y="9886"/>
              <a:ext cx="6644" cy="727"/>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百度一下，还有很多</a:t>
              </a:r>
              <a:r>
                <a:rPr lang="en-US" altLang="zh-CN" sz="2400" dirty="0" smtClean="0">
                  <a:solidFill>
                    <a:schemeClr val="bg1"/>
                  </a:solidFill>
                  <a:latin typeface="微软雅黑" panose="020B0503020204020204" pitchFamily="34" charset="-122"/>
                  <a:ea typeface="微软雅黑" panose="020B0503020204020204" pitchFamily="34" charset="-122"/>
                </a:rPr>
                <a:t>……</a:t>
              </a:r>
              <a:endParaRPr lang="zh-CN" altLang="en-US" sz="2400" dirty="0" smtClean="0">
                <a:solidFill>
                  <a:schemeClr val="bg1"/>
                </a:solidFill>
                <a:latin typeface="微软雅黑" panose="020B0503020204020204" pitchFamily="34" charset="-122"/>
                <a:ea typeface="微软雅黑" panose="020B0503020204020204" pitchFamily="34" charset="-122"/>
              </a:endParaRPr>
            </a:p>
          </p:txBody>
        </p:sp>
        <p:sp>
          <p:nvSpPr>
            <p:cNvPr id="34" name="矩形 33"/>
            <p:cNvSpPr/>
            <p:nvPr/>
          </p:nvSpPr>
          <p:spPr>
            <a:xfrm>
              <a:off x="13389" y="5124"/>
              <a:ext cx="4010" cy="3197"/>
            </a:xfrm>
            <a:prstGeom prst="rect">
              <a:avLst/>
            </a:prstGeom>
          </p:spPr>
          <p:txBody>
            <a:bodyPr wrap="square">
              <a:spAutoFit/>
            </a:bodyPr>
            <a:lstStyle/>
            <a:p>
              <a:r>
                <a:rPr lang="en-US" altLang="zh-CN" b="1" dirty="0" err="1">
                  <a:solidFill>
                    <a:schemeClr val="lt1"/>
                  </a:solidFill>
                  <a:latin typeface="宋体" panose="02010600030101010101" pitchFamily="2" charset="-122"/>
                  <a:ea typeface="宋体" panose="02010600030101010101" pitchFamily="2" charset="-122"/>
                </a:rPr>
                <a:t>JustinMind</a:t>
              </a:r>
              <a:r>
                <a:rPr lang="en-US" altLang="zh-CN" b="1" dirty="0">
                  <a:solidFill>
                    <a:schemeClr val="lt1"/>
                  </a:solidFill>
                  <a:latin typeface="宋体" panose="02010600030101010101" pitchFamily="2" charset="-122"/>
                  <a:ea typeface="宋体" panose="02010600030101010101" pitchFamily="2" charset="-122"/>
                </a:rPr>
                <a:t> </a:t>
              </a:r>
              <a:r>
                <a:rPr lang="zh-CN" altLang="en-US" b="1" dirty="0">
                  <a:solidFill>
                    <a:schemeClr val="lt1"/>
                  </a:solidFill>
                  <a:latin typeface="宋体" panose="02010600030101010101" pitchFamily="2" charset="-122"/>
                  <a:ea typeface="宋体" panose="02010600030101010101" pitchFamily="2" charset="-122"/>
                </a:rPr>
                <a:t>是由西班牙</a:t>
              </a:r>
              <a:r>
                <a:rPr lang="en-US" altLang="zh-CN" b="1" dirty="0" err="1">
                  <a:solidFill>
                    <a:schemeClr val="lt1"/>
                  </a:solidFill>
                  <a:latin typeface="宋体" panose="02010600030101010101" pitchFamily="2" charset="-122"/>
                  <a:ea typeface="宋体" panose="02010600030101010101" pitchFamily="2" charset="-122"/>
                </a:rPr>
                <a:t>JustinMind</a:t>
              </a:r>
              <a:r>
                <a:rPr lang="zh-CN" altLang="en-US" b="1" dirty="0">
                  <a:solidFill>
                    <a:schemeClr val="lt1"/>
                  </a:solidFill>
                  <a:latin typeface="宋体" panose="02010600030101010101" pitchFamily="2" charset="-122"/>
                  <a:ea typeface="宋体" panose="02010600030101010101" pitchFamily="2" charset="-122"/>
                </a:rPr>
                <a:t>公司出品的原型制作工具，主要致力于高保真原型</a:t>
              </a:r>
              <a:r>
                <a:rPr lang="zh-CN" altLang="en-US" b="1" dirty="0" smtClean="0">
                  <a:solidFill>
                    <a:schemeClr val="bg1"/>
                  </a:solidFill>
                  <a:latin typeface="宋体" panose="02010600030101010101" pitchFamily="2" charset="-122"/>
                  <a:ea typeface="宋体" panose="02010600030101010101" pitchFamily="2" charset="-122"/>
                </a:rPr>
                <a:t>。</a:t>
              </a:r>
              <a:endParaRPr lang="en-US" altLang="zh-CN" b="1" dirty="0" smtClean="0">
                <a:solidFill>
                  <a:schemeClr val="bg1"/>
                </a:solidFill>
                <a:latin typeface="宋体" panose="02010600030101010101" pitchFamily="2" charset="-122"/>
                <a:ea typeface="宋体" panose="02010600030101010101" pitchFamily="2" charset="-122"/>
              </a:endParaRPr>
            </a:p>
            <a:p>
              <a:r>
                <a:rPr lang="zh-CN" altLang="en-US" b="1" dirty="0" smtClean="0">
                  <a:solidFill>
                    <a:schemeClr val="bg1"/>
                  </a:solidFill>
                  <a:latin typeface="宋体" panose="02010600030101010101" pitchFamily="2" charset="-122"/>
                  <a:ea typeface="宋体" panose="02010600030101010101" pitchFamily="2" charset="-122"/>
                </a:rPr>
                <a:t>如果</a:t>
              </a:r>
              <a:r>
                <a:rPr lang="zh-CN" altLang="en-US" b="1" dirty="0">
                  <a:solidFill>
                    <a:schemeClr val="bg1"/>
                  </a:solidFill>
                  <a:latin typeface="宋体" panose="02010600030101010101" pitchFamily="2" charset="-122"/>
                  <a:ea typeface="宋体" panose="02010600030101010101" pitchFamily="2" charset="-122"/>
                </a:rPr>
                <a:t>你要创建复杂的高保真原型， 可以尝试这款工具</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20653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75748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980" y="2794000"/>
            <a:ext cx="254063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用户体验与设计规范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界面原型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界面原型工具</a:t>
            </a: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a:solidFill>
                  <a:schemeClr val="bg1"/>
                </a:solidFill>
                <a:latin typeface="微软雅黑" panose="020B0503020204020204" pitchFamily="34" charset="-122"/>
                <a:ea typeface="微软雅黑" panose="020B0503020204020204" pitchFamily="34" charset="-122"/>
                <a:sym typeface="+mn-ea"/>
              </a:rPr>
              <a:t>课堂提问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420846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小组分工及参考文献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3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20483" name="文本框 18"/>
          <p:cNvSpPr txBox="1">
            <a:spLocks noChangeArrowheads="1"/>
          </p:cNvSpPr>
          <p:nvPr/>
        </p:nvSpPr>
        <p:spPr bwMode="auto">
          <a:xfrm>
            <a:off x="984250" y="412750"/>
            <a:ext cx="31289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课堂提问</a:t>
            </a:r>
          </a:p>
        </p:txBody>
      </p:sp>
      <p:grpSp>
        <p:nvGrpSpPr>
          <p:cNvPr id="20484" name="组合 1"/>
          <p:cNvGrpSpPr>
            <a:grpSpLocks/>
          </p:cNvGrpSpPr>
          <p:nvPr/>
        </p:nvGrpSpPr>
        <p:grpSpPr bwMode="auto">
          <a:xfrm>
            <a:off x="222250" y="328613"/>
            <a:ext cx="654050" cy="573087"/>
            <a:chOff x="0" y="0"/>
            <a:chExt cx="3252297" cy="2844316"/>
          </a:xfrm>
        </p:grpSpPr>
        <p:sp>
          <p:nvSpPr>
            <p:cNvPr id="5129"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5130"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20488" name="Freeform 6"/>
          <p:cNvSpPr>
            <a:spLocks noChangeArrowheads="1"/>
          </p:cNvSpPr>
          <p:nvPr/>
        </p:nvSpPr>
        <p:spPr bwMode="auto">
          <a:xfrm>
            <a:off x="7846219" y="100817"/>
            <a:ext cx="4141787" cy="1876425"/>
          </a:xfrm>
          <a:custGeom>
            <a:avLst/>
            <a:gdLst>
              <a:gd name="T0" fmla="*/ 2147483646 w 196"/>
              <a:gd name="T1" fmla="*/ 2147483646 h 109"/>
              <a:gd name="T2" fmla="*/ 2147483646 w 196"/>
              <a:gd name="T3" fmla="*/ 2147483646 h 109"/>
              <a:gd name="T4" fmla="*/ 2147483646 w 196"/>
              <a:gd name="T5" fmla="*/ 0 h 109"/>
              <a:gd name="T6" fmla="*/ 2147483646 w 196"/>
              <a:gd name="T7" fmla="*/ 2147483646 h 109"/>
              <a:gd name="T8" fmla="*/ 2147483646 w 196"/>
              <a:gd name="T9" fmla="*/ 2147483646 h 109"/>
              <a:gd name="T10" fmla="*/ 2147483646 w 196"/>
              <a:gd name="T11" fmla="*/ 2147483646 h 109"/>
              <a:gd name="T12" fmla="*/ 2147483646 w 196"/>
              <a:gd name="T13" fmla="*/ 2147483646 h 109"/>
              <a:gd name="T14" fmla="*/ 2147483646 w 196"/>
              <a:gd name="T15" fmla="*/ 2147483646 h 109"/>
              <a:gd name="T16" fmla="*/ 2147483646 w 196"/>
              <a:gd name="T17" fmla="*/ 2147483646 h 109"/>
              <a:gd name="T18" fmla="*/ 2147483646 w 196"/>
              <a:gd name="T19" fmla="*/ 2147483646 h 109"/>
              <a:gd name="T20" fmla="*/ 2147483646 w 196"/>
              <a:gd name="T21" fmla="*/ 2147483646 h 109"/>
              <a:gd name="T22" fmla="*/ 2147483646 w 196"/>
              <a:gd name="T23" fmla="*/ 2147483646 h 109"/>
              <a:gd name="T24" fmla="*/ 2147483646 w 196"/>
              <a:gd name="T25" fmla="*/ 2147483646 h 109"/>
              <a:gd name="T26" fmla="*/ 2147483646 w 196"/>
              <a:gd name="T27" fmla="*/ 2147483646 h 109"/>
              <a:gd name="T28" fmla="*/ 2147483646 w 196"/>
              <a:gd name="T29" fmla="*/ 2147483646 h 109"/>
              <a:gd name="T30" fmla="*/ 2147483646 w 196"/>
              <a:gd name="T31" fmla="*/ 2147483646 h 109"/>
              <a:gd name="T32" fmla="*/ 2147483646 w 196"/>
              <a:gd name="T33" fmla="*/ 2147483646 h 109"/>
              <a:gd name="T34" fmla="*/ 2147483646 w 196"/>
              <a:gd name="T35" fmla="*/ 2147483646 h 109"/>
              <a:gd name="T36" fmla="*/ 2147483646 w 196"/>
              <a:gd name="T37" fmla="*/ 0 h 109"/>
              <a:gd name="T38" fmla="*/ 2147483646 w 196"/>
              <a:gd name="T39" fmla="*/ 2147483646 h 109"/>
              <a:gd name="T40" fmla="*/ 2147483646 w 196"/>
              <a:gd name="T41" fmla="*/ 2147483646 h 109"/>
              <a:gd name="T42" fmla="*/ 2147483646 w 196"/>
              <a:gd name="T43" fmla="*/ 2147483646 h 109"/>
              <a:gd name="T44" fmla="*/ 2147483646 w 196"/>
              <a:gd name="T45" fmla="*/ 2147483646 h 109"/>
              <a:gd name="T46" fmla="*/ 2147483646 w 196"/>
              <a:gd name="T47" fmla="*/ 2147483646 h 109"/>
              <a:gd name="T48" fmla="*/ 2147483646 w 196"/>
              <a:gd name="T49" fmla="*/ 2147483646 h 109"/>
              <a:gd name="T50" fmla="*/ 2147483646 w 196"/>
              <a:gd name="T51" fmla="*/ 2147483646 h 109"/>
              <a:gd name="T52" fmla="*/ 0 w 196"/>
              <a:gd name="T53" fmla="*/ 2147483646 h 109"/>
              <a:gd name="T54" fmla="*/ 2147483646 w 196"/>
              <a:gd name="T55" fmla="*/ 2147483646 h 109"/>
              <a:gd name="T56" fmla="*/ 2147483646 w 196"/>
              <a:gd name="T57" fmla="*/ 2147483646 h 109"/>
              <a:gd name="T58" fmla="*/ 2147483646 w 196"/>
              <a:gd name="T59" fmla="*/ 2147483646 h 10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96" h="109">
                <a:moveTo>
                  <a:pt x="47" y="29"/>
                </a:moveTo>
                <a:cubicBezTo>
                  <a:pt x="51" y="29"/>
                  <a:pt x="55" y="29"/>
                  <a:pt x="58" y="30"/>
                </a:cubicBezTo>
                <a:cubicBezTo>
                  <a:pt x="62" y="15"/>
                  <a:pt x="73" y="3"/>
                  <a:pt x="88" y="0"/>
                </a:cubicBezTo>
                <a:cubicBezTo>
                  <a:pt x="88" y="59"/>
                  <a:pt x="88" y="59"/>
                  <a:pt x="88" y="59"/>
                </a:cubicBezTo>
                <a:cubicBezTo>
                  <a:pt x="76" y="46"/>
                  <a:pt x="76" y="46"/>
                  <a:pt x="76" y="46"/>
                </a:cubicBezTo>
                <a:cubicBezTo>
                  <a:pt x="72" y="42"/>
                  <a:pt x="66" y="42"/>
                  <a:pt x="62" y="46"/>
                </a:cubicBezTo>
                <a:cubicBezTo>
                  <a:pt x="62" y="46"/>
                  <a:pt x="62" y="46"/>
                  <a:pt x="62" y="46"/>
                </a:cubicBezTo>
                <a:cubicBezTo>
                  <a:pt x="58" y="50"/>
                  <a:pt x="58" y="56"/>
                  <a:pt x="62" y="60"/>
                </a:cubicBezTo>
                <a:cubicBezTo>
                  <a:pt x="91" y="89"/>
                  <a:pt x="91" y="89"/>
                  <a:pt x="91" y="89"/>
                </a:cubicBezTo>
                <a:cubicBezTo>
                  <a:pt x="93" y="91"/>
                  <a:pt x="95" y="92"/>
                  <a:pt x="98" y="92"/>
                </a:cubicBezTo>
                <a:cubicBezTo>
                  <a:pt x="98" y="92"/>
                  <a:pt x="98" y="92"/>
                  <a:pt x="98" y="92"/>
                </a:cubicBezTo>
                <a:cubicBezTo>
                  <a:pt x="98" y="92"/>
                  <a:pt x="98" y="92"/>
                  <a:pt x="98" y="92"/>
                </a:cubicBezTo>
                <a:cubicBezTo>
                  <a:pt x="101" y="92"/>
                  <a:pt x="103" y="91"/>
                  <a:pt x="105" y="89"/>
                </a:cubicBezTo>
                <a:cubicBezTo>
                  <a:pt x="134" y="60"/>
                  <a:pt x="134" y="60"/>
                  <a:pt x="134" y="60"/>
                </a:cubicBezTo>
                <a:cubicBezTo>
                  <a:pt x="138" y="56"/>
                  <a:pt x="138" y="50"/>
                  <a:pt x="134" y="46"/>
                </a:cubicBezTo>
                <a:cubicBezTo>
                  <a:pt x="134" y="46"/>
                  <a:pt x="134" y="46"/>
                  <a:pt x="134" y="46"/>
                </a:cubicBezTo>
                <a:cubicBezTo>
                  <a:pt x="131" y="42"/>
                  <a:pt x="124" y="42"/>
                  <a:pt x="121" y="46"/>
                </a:cubicBezTo>
                <a:cubicBezTo>
                  <a:pt x="108" y="59"/>
                  <a:pt x="108" y="59"/>
                  <a:pt x="108" y="59"/>
                </a:cubicBezTo>
                <a:cubicBezTo>
                  <a:pt x="108" y="0"/>
                  <a:pt x="108" y="0"/>
                  <a:pt x="108" y="0"/>
                </a:cubicBezTo>
                <a:cubicBezTo>
                  <a:pt x="123" y="3"/>
                  <a:pt x="135" y="15"/>
                  <a:pt x="138" y="30"/>
                </a:cubicBezTo>
                <a:cubicBezTo>
                  <a:pt x="142" y="29"/>
                  <a:pt x="145" y="29"/>
                  <a:pt x="149" y="29"/>
                </a:cubicBezTo>
                <a:cubicBezTo>
                  <a:pt x="168" y="29"/>
                  <a:pt x="184" y="44"/>
                  <a:pt x="184" y="63"/>
                </a:cubicBezTo>
                <a:cubicBezTo>
                  <a:pt x="184" y="65"/>
                  <a:pt x="184" y="67"/>
                  <a:pt x="183" y="68"/>
                </a:cubicBezTo>
                <a:cubicBezTo>
                  <a:pt x="191" y="72"/>
                  <a:pt x="196" y="79"/>
                  <a:pt x="196" y="88"/>
                </a:cubicBezTo>
                <a:cubicBezTo>
                  <a:pt x="196" y="99"/>
                  <a:pt x="187" y="109"/>
                  <a:pt x="175" y="109"/>
                </a:cubicBezTo>
                <a:cubicBezTo>
                  <a:pt x="21" y="109"/>
                  <a:pt x="21" y="109"/>
                  <a:pt x="21" y="109"/>
                </a:cubicBezTo>
                <a:cubicBezTo>
                  <a:pt x="10" y="109"/>
                  <a:pt x="0" y="99"/>
                  <a:pt x="0" y="88"/>
                </a:cubicBezTo>
                <a:cubicBezTo>
                  <a:pt x="0" y="79"/>
                  <a:pt x="5" y="72"/>
                  <a:pt x="13" y="68"/>
                </a:cubicBezTo>
                <a:cubicBezTo>
                  <a:pt x="13" y="67"/>
                  <a:pt x="12" y="65"/>
                  <a:pt x="12" y="63"/>
                </a:cubicBezTo>
                <a:cubicBezTo>
                  <a:pt x="12" y="44"/>
                  <a:pt x="28" y="29"/>
                  <a:pt x="47" y="29"/>
                </a:cubicBezTo>
                <a:close/>
              </a:path>
            </a:pathLst>
          </a:custGeom>
          <a:solidFill>
            <a:schemeClr val="bg1">
              <a:alpha val="7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489" name="矩形 8"/>
          <p:cNvSpPr>
            <a:spLocks noChangeArrowheads="1"/>
          </p:cNvSpPr>
          <p:nvPr/>
        </p:nvSpPr>
        <p:spPr bwMode="auto">
          <a:xfrm>
            <a:off x="1041150" y="1810697"/>
            <a:ext cx="85359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None/>
            </a:pPr>
            <a:r>
              <a:rPr lang="zh-CN" altLang="zh-CN" kern="100" dirty="0">
                <a:solidFill>
                  <a:schemeClr val="bg1"/>
                </a:solidFill>
                <a:cs typeface="Times New Roman" panose="02020603050405020304" pitchFamily="18" charset="0"/>
              </a:rPr>
              <a:t>快速原型法、抛弃型原型法、进化型原型法</a:t>
            </a: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20490" name="文本框 9"/>
          <p:cNvSpPr txBox="1">
            <a:spLocks noChangeArrowheads="1"/>
          </p:cNvSpPr>
          <p:nvPr/>
        </p:nvSpPr>
        <p:spPr bwMode="auto">
          <a:xfrm>
            <a:off x="1076075" y="1104993"/>
            <a:ext cx="403187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None/>
            </a:pPr>
            <a:r>
              <a:rPr lang="en-US" altLang="zh-CN" b="1" kern="0" dirty="0" smtClean="0">
                <a:solidFill>
                  <a:schemeClr val="bg1"/>
                </a:solidFill>
                <a:latin typeface="微软雅黑" panose="020B0503020204020204" pitchFamily="34" charset="-122"/>
                <a:ea typeface="微软雅黑" panose="020B0503020204020204" pitchFamily="34" charset="-122"/>
              </a:rPr>
              <a:t>1.</a:t>
            </a:r>
            <a:r>
              <a:rPr lang="zh-CN" altLang="zh-CN" kern="100" dirty="0">
                <a:solidFill>
                  <a:schemeClr val="bg1"/>
                </a:solidFill>
                <a:cs typeface="Times New Roman" panose="02020603050405020304" pitchFamily="18" charset="0"/>
              </a:rPr>
              <a:t>常用的原型法有哪些</a:t>
            </a: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20491" name="直接连接符 10"/>
          <p:cNvCxnSpPr>
            <a:cxnSpLocks noChangeShapeType="1"/>
          </p:cNvCxnSpPr>
          <p:nvPr/>
        </p:nvCxnSpPr>
        <p:spPr bwMode="auto">
          <a:xfrm>
            <a:off x="1174500" y="1628868"/>
            <a:ext cx="2070100" cy="0"/>
          </a:xfrm>
          <a:prstGeom prst="line">
            <a:avLst/>
          </a:prstGeom>
          <a:noFill/>
          <a:ln w="6350">
            <a:solidFill>
              <a:schemeClr val="bg1"/>
            </a:solidFill>
            <a:round/>
            <a:headEnd type="diamond" w="med" len="med"/>
            <a:tailEnd/>
          </a:ln>
          <a:extLst>
            <a:ext uri="{909E8E84-426E-40DD-AFC4-6F175D3DCCD1}">
              <a14:hiddenFill xmlns:a14="http://schemas.microsoft.com/office/drawing/2010/main">
                <a:noFill/>
              </a14:hiddenFill>
            </a:ext>
          </a:extLst>
        </p:spPr>
      </p:cxnSp>
      <p:sp>
        <p:nvSpPr>
          <p:cNvPr id="11" name="矩形 8"/>
          <p:cNvSpPr>
            <a:spLocks noChangeArrowheads="1"/>
          </p:cNvSpPr>
          <p:nvPr/>
        </p:nvSpPr>
        <p:spPr bwMode="auto">
          <a:xfrm>
            <a:off x="1041150" y="2999341"/>
            <a:ext cx="853598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Aft>
                <a:spcPts val="0"/>
              </a:spcAft>
              <a:buNone/>
            </a:pPr>
            <a:r>
              <a:rPr lang="zh-CN" altLang="zh-CN" kern="100" dirty="0">
                <a:solidFill>
                  <a:schemeClr val="bg1"/>
                </a:solidFill>
                <a:cs typeface="Times New Roman" panose="02020603050405020304" pitchFamily="18" charset="0"/>
              </a:rPr>
              <a:t>确定用户的基本需求，构造初始原型，运行、评价、修改原型，形成最终的管理信息系统</a:t>
            </a:r>
          </a:p>
        </p:txBody>
      </p:sp>
      <p:sp>
        <p:nvSpPr>
          <p:cNvPr id="12" name="文本框 9"/>
          <p:cNvSpPr txBox="1">
            <a:spLocks noChangeArrowheads="1"/>
          </p:cNvSpPr>
          <p:nvPr/>
        </p:nvSpPr>
        <p:spPr bwMode="auto">
          <a:xfrm>
            <a:off x="1076074" y="2403131"/>
            <a:ext cx="4607942" cy="91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0" algn="just">
              <a:spcAft>
                <a:spcPts val="0"/>
              </a:spcAft>
            </a:pPr>
            <a:r>
              <a:rPr lang="en-US" altLang="zh-CN" b="1" kern="0" dirty="0">
                <a:solidFill>
                  <a:schemeClr val="bg1"/>
                </a:solidFill>
                <a:latin typeface="微软雅黑" panose="020B0503020204020204" pitchFamily="34" charset="-122"/>
                <a:ea typeface="微软雅黑" panose="020B0503020204020204" pitchFamily="34" charset="-122"/>
              </a:rPr>
              <a:t>2</a:t>
            </a:r>
            <a:r>
              <a:rPr lang="en-US" altLang="zh-CN" b="1" kern="0" dirty="0" smtClean="0">
                <a:solidFill>
                  <a:schemeClr val="bg1"/>
                </a:solidFill>
                <a:latin typeface="微软雅黑" panose="020B0503020204020204" pitchFamily="34" charset="-122"/>
                <a:ea typeface="微软雅黑" panose="020B0503020204020204" pitchFamily="34" charset="-122"/>
              </a:rPr>
              <a:t>.</a:t>
            </a:r>
            <a:r>
              <a:rPr lang="zh-CN" altLang="zh-CN" kern="100" dirty="0">
                <a:solidFill>
                  <a:schemeClr val="bg1"/>
                </a:solidFill>
                <a:cs typeface="Times New Roman" panose="02020603050405020304" pitchFamily="18" charset="0"/>
              </a:rPr>
              <a:t>简述原型法的开发过程</a:t>
            </a: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13" name="直接连接符 10"/>
          <p:cNvCxnSpPr>
            <a:cxnSpLocks noChangeShapeType="1"/>
          </p:cNvCxnSpPr>
          <p:nvPr/>
        </p:nvCxnSpPr>
        <p:spPr bwMode="auto">
          <a:xfrm>
            <a:off x="1174500" y="2858640"/>
            <a:ext cx="2070100" cy="0"/>
          </a:xfrm>
          <a:prstGeom prst="line">
            <a:avLst/>
          </a:prstGeom>
          <a:noFill/>
          <a:ln w="6350">
            <a:solidFill>
              <a:schemeClr val="bg1"/>
            </a:solidFill>
            <a:round/>
            <a:headEnd type="diamond" w="med" len="med"/>
            <a:tailEnd/>
          </a:ln>
          <a:extLst>
            <a:ext uri="{909E8E84-426E-40DD-AFC4-6F175D3DCCD1}">
              <a14:hiddenFill xmlns:a14="http://schemas.microsoft.com/office/drawing/2010/main">
                <a:noFill/>
              </a14:hiddenFill>
            </a:ext>
          </a:extLst>
        </p:spPr>
      </p:cxnSp>
      <p:sp>
        <p:nvSpPr>
          <p:cNvPr id="14" name="矩形 8"/>
          <p:cNvSpPr>
            <a:spLocks noChangeArrowheads="1"/>
          </p:cNvSpPr>
          <p:nvPr/>
        </p:nvSpPr>
        <p:spPr bwMode="auto">
          <a:xfrm>
            <a:off x="1177501" y="4474684"/>
            <a:ext cx="8535988" cy="233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buNone/>
            </a:pPr>
            <a:r>
              <a:rPr lang="en-US" altLang="zh-CN" kern="100" dirty="0" smtClean="0">
                <a:solidFill>
                  <a:schemeClr val="bg1"/>
                </a:solidFill>
                <a:cs typeface="Times New Roman" panose="02020603050405020304" pitchFamily="18" charset="0"/>
              </a:rPr>
              <a:t>User Experiment</a:t>
            </a:r>
            <a:r>
              <a:rPr lang="zh-CN" altLang="en-US" kern="100" dirty="0" smtClean="0">
                <a:solidFill>
                  <a:schemeClr val="bg1"/>
                </a:solidFill>
                <a:cs typeface="Times New Roman" panose="02020603050405020304" pitchFamily="18" charset="0"/>
              </a:rPr>
              <a:t>（</a:t>
            </a:r>
            <a:r>
              <a:rPr lang="en-US" altLang="zh-CN" kern="100" dirty="0" smtClean="0">
                <a:solidFill>
                  <a:schemeClr val="bg1"/>
                </a:solidFill>
                <a:cs typeface="Times New Roman" panose="02020603050405020304" pitchFamily="18" charset="0"/>
              </a:rPr>
              <a:t>UE/UX</a:t>
            </a:r>
            <a:r>
              <a:rPr lang="zh-CN" altLang="en-US" kern="100" dirty="0" smtClean="0">
                <a:solidFill>
                  <a:schemeClr val="bg1"/>
                </a:solidFill>
                <a:cs typeface="Times New Roman" panose="02020603050405020304" pitchFamily="18" charset="0"/>
              </a:rPr>
              <a:t>）</a:t>
            </a:r>
            <a:endParaRPr lang="en-US" altLang="zh-CN" kern="100" dirty="0" smtClean="0">
              <a:solidFill>
                <a:schemeClr val="bg1"/>
              </a:solidFill>
              <a:cs typeface="Times New Roman" panose="02020603050405020304" pitchFamily="18" charset="0"/>
            </a:endParaRPr>
          </a:p>
          <a:p>
            <a:pPr>
              <a:buNone/>
            </a:pPr>
            <a:r>
              <a:rPr lang="zh-CN" altLang="en-US" dirty="0" smtClean="0">
                <a:solidFill>
                  <a:schemeClr val="bg1"/>
                </a:solidFill>
                <a:sym typeface="+mn-ea"/>
              </a:rPr>
              <a:t>原型</a:t>
            </a:r>
            <a:r>
              <a:rPr lang="zh-CN" altLang="en-US" dirty="0">
                <a:solidFill>
                  <a:schemeClr val="bg1"/>
                </a:solidFill>
                <a:sym typeface="+mn-ea"/>
              </a:rPr>
              <a:t>设计注重的是满足用户的需求，确认需求。</a:t>
            </a:r>
            <a:endParaRPr lang="en-US" altLang="zh-CN" dirty="0">
              <a:solidFill>
                <a:schemeClr val="bg1"/>
              </a:solidFill>
            </a:endParaRPr>
          </a:p>
          <a:p>
            <a:pPr>
              <a:buNone/>
            </a:pPr>
            <a:r>
              <a:rPr lang="zh-CN" altLang="en-US" dirty="0">
                <a:solidFill>
                  <a:schemeClr val="bg1"/>
                </a:solidFill>
                <a:sym typeface="+mn-ea"/>
              </a:rPr>
              <a:t>用户体验则包含许多方面，视觉设计、功能结构设计、导航、基础需求核心需求的满足等等</a:t>
            </a:r>
            <a:r>
              <a:rPr lang="zh-CN" altLang="en-US" dirty="0" smtClean="0">
                <a:solidFill>
                  <a:schemeClr val="bg1"/>
                </a:solidFill>
                <a:sym typeface="+mn-ea"/>
              </a:rPr>
              <a:t>。</a:t>
            </a:r>
            <a:endParaRPr lang="zh-CN" altLang="en-US" dirty="0">
              <a:solidFill>
                <a:schemeClr val="bg1"/>
              </a:solidFill>
              <a:latin typeface="微软雅黑" panose="020B0503020204020204" pitchFamily="34" charset="-122"/>
              <a:ea typeface="微软雅黑" panose="020B0503020204020204" pitchFamily="34" charset="-122"/>
              <a:sym typeface="+mn-ea"/>
            </a:endParaRPr>
          </a:p>
          <a:p>
            <a:pPr eaLnBrk="1" fontAlgn="auto" hangingPunct="1">
              <a:lnSpc>
                <a:spcPct val="100000"/>
              </a:lnSpc>
              <a:spcBef>
                <a:spcPct val="0"/>
              </a:spcBef>
              <a:spcAft>
                <a:spcPts val="0"/>
              </a:spcAft>
              <a:buNone/>
            </a:pPr>
            <a:r>
              <a:rPr lang="zh-CN" altLang="en-US" dirty="0">
                <a:solidFill>
                  <a:schemeClr val="bg1"/>
                </a:solidFill>
              </a:rPr>
              <a:t>用户体验包括原型设计</a:t>
            </a:r>
          </a:p>
        </p:txBody>
      </p:sp>
      <p:sp>
        <p:nvSpPr>
          <p:cNvPr id="15" name="文本框 9"/>
          <p:cNvSpPr txBox="1">
            <a:spLocks noChangeArrowheads="1"/>
          </p:cNvSpPr>
          <p:nvPr/>
        </p:nvSpPr>
        <p:spPr bwMode="auto">
          <a:xfrm>
            <a:off x="1076074" y="3840198"/>
            <a:ext cx="85010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None/>
            </a:pPr>
            <a:r>
              <a:rPr lang="en-US" altLang="zh-CN" b="1" kern="0" dirty="0">
                <a:solidFill>
                  <a:schemeClr val="bg1"/>
                </a:solidFill>
                <a:latin typeface="微软雅黑" panose="020B0503020204020204" pitchFamily="34" charset="-122"/>
                <a:ea typeface="微软雅黑" panose="020B0503020204020204" pitchFamily="34" charset="-122"/>
              </a:rPr>
              <a:t>3</a:t>
            </a:r>
            <a:r>
              <a:rPr lang="en-US" altLang="zh-CN" b="1" kern="0"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rPr>
              <a:t>用户</a:t>
            </a:r>
            <a:r>
              <a:rPr lang="zh-CN" altLang="en-US" dirty="0" smtClean="0">
                <a:solidFill>
                  <a:schemeClr val="bg1"/>
                </a:solidFill>
              </a:rPr>
              <a:t>体验英文怎么说？</a:t>
            </a:r>
            <a:r>
              <a:rPr lang="zh-CN" altLang="en-US" dirty="0" smtClean="0">
                <a:solidFill>
                  <a:schemeClr val="bg1"/>
                </a:solidFill>
              </a:rPr>
              <a:t>用户体验和原型设计的关系？</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16" name="直接连接符 10"/>
          <p:cNvCxnSpPr>
            <a:cxnSpLocks noChangeShapeType="1"/>
          </p:cNvCxnSpPr>
          <p:nvPr/>
        </p:nvCxnSpPr>
        <p:spPr bwMode="auto">
          <a:xfrm>
            <a:off x="1174500" y="4363418"/>
            <a:ext cx="2070100" cy="0"/>
          </a:xfrm>
          <a:prstGeom prst="line">
            <a:avLst/>
          </a:prstGeom>
          <a:noFill/>
          <a:ln w="6350">
            <a:solidFill>
              <a:schemeClr val="bg1"/>
            </a:solidFill>
            <a:round/>
            <a:headEnd type="diamond"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52002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childTnLst>
                    </p:cTn>
                  </p:par>
                  <p:par>
                    <p:cTn id="24" fill="hold">
                      <p:stCondLst>
                        <p:cond delay="indefinite"/>
                      </p:stCondLst>
                      <p:childTnLst>
                        <p:par>
                          <p:cTn id="25" fill="hold" nodeType="afterGroup">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20490"/>
                                        </p:tgtEl>
                                        <p:attrNameLst>
                                          <p:attrName>style.visibility</p:attrName>
                                        </p:attrNameLst>
                                      </p:cBhvr>
                                      <p:to>
                                        <p:strVal val="visible"/>
                                      </p:to>
                                    </p:set>
                                    <p:animEffect transition="in" filter="wipe(right)">
                                      <p:cBhvr>
                                        <p:cTn id="28" dur="500"/>
                                        <p:tgtEl>
                                          <p:spTgt spid="20490"/>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20491"/>
                                        </p:tgtEl>
                                        <p:attrNameLst>
                                          <p:attrName>style.visibility</p:attrName>
                                        </p:attrNameLst>
                                      </p:cBhvr>
                                      <p:to>
                                        <p:strVal val="visible"/>
                                      </p:to>
                                    </p:set>
                                    <p:animEffect transition="in" filter="fade">
                                      <p:cBhvr>
                                        <p:cTn id="32" dur="500"/>
                                        <p:tgtEl>
                                          <p:spTgt spid="2049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20489"/>
                                        </p:tgtEl>
                                        <p:attrNameLst>
                                          <p:attrName>style.visibility</p:attrName>
                                        </p:attrNameLst>
                                      </p:cBhvr>
                                      <p:to>
                                        <p:strVal val="visible"/>
                                      </p:to>
                                    </p:set>
                                    <p:animEffect transition="in" filter="wipe(right)">
                                      <p:cBhvr>
                                        <p:cTn id="37" dur="500"/>
                                        <p:tgtEl>
                                          <p:spTgt spid="20489"/>
                                        </p:tgtEl>
                                      </p:cBhvr>
                                    </p:animEffect>
                                  </p:childTnLst>
                                </p:cTn>
                              </p:par>
                            </p:childTnLst>
                          </p:cTn>
                        </p:par>
                        <p:par>
                          <p:cTn id="38" fill="hold" nodeType="afterGroup">
                            <p:stCondLst>
                              <p:cond delay="500"/>
                            </p:stCondLst>
                            <p:childTnLst>
                              <p:par>
                                <p:cTn id="39" presetID="47" presetClass="entr" presetSubtype="0" fill="hold" nodeType="afterEffect">
                                  <p:stCondLst>
                                    <p:cond delay="0"/>
                                  </p:stCondLst>
                                  <p:childTnLst>
                                    <p:set>
                                      <p:cBhvr>
                                        <p:cTn id="40" dur="1" fill="hold">
                                          <p:stCondLst>
                                            <p:cond delay="0"/>
                                          </p:stCondLst>
                                        </p:cTn>
                                        <p:tgtEl>
                                          <p:spTgt spid="20488"/>
                                        </p:tgtEl>
                                        <p:attrNameLst>
                                          <p:attrName>style.visibility</p:attrName>
                                        </p:attrNameLst>
                                      </p:cBhvr>
                                      <p:to>
                                        <p:strVal val="visible"/>
                                      </p:to>
                                    </p:set>
                                    <p:animEffect transition="in" filter="fade">
                                      <p:cBhvr>
                                        <p:cTn id="41" dur="1000"/>
                                        <p:tgtEl>
                                          <p:spTgt spid="20488"/>
                                        </p:tgtEl>
                                      </p:cBhvr>
                                    </p:animEffect>
                                    <p:anim calcmode="lin" valueType="num">
                                      <p:cBhvr>
                                        <p:cTn id="42" dur="1000" fill="hold"/>
                                        <p:tgtEl>
                                          <p:spTgt spid="20488"/>
                                        </p:tgtEl>
                                        <p:attrNameLst>
                                          <p:attrName>ppt_x</p:attrName>
                                        </p:attrNameLst>
                                      </p:cBhvr>
                                      <p:tavLst>
                                        <p:tav tm="0">
                                          <p:val>
                                            <p:strVal val="#ppt_x"/>
                                          </p:val>
                                        </p:tav>
                                        <p:tav tm="100000">
                                          <p:val>
                                            <p:strVal val="#ppt_x"/>
                                          </p:val>
                                        </p:tav>
                                      </p:tavLst>
                                    </p:anim>
                                    <p:anim calcmode="lin" valueType="num">
                                      <p:cBhvr>
                                        <p:cTn id="43" dur="1000" fill="hold"/>
                                        <p:tgtEl>
                                          <p:spTgt spid="2048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right)">
                                      <p:cBhvr>
                                        <p:cTn id="48" dur="500"/>
                                        <p:tgtEl>
                                          <p:spTgt spid="12"/>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righ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right)">
                                      <p:cBhvr>
                                        <p:cTn id="7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p:bldP spid="20489" grpId="0"/>
      <p:bldP spid="20490" grpId="0"/>
      <p:bldP spid="11" grpId="0"/>
      <p:bldP spid="12" grpId="0"/>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75748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980" y="2794000"/>
            <a:ext cx="254063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用户体验与设计规范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界面原型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界面原型工具</a:t>
            </a: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20907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a:solidFill>
                  <a:schemeClr val="bg1"/>
                </a:solidFill>
                <a:latin typeface="微软雅黑" panose="020B0503020204020204" pitchFamily="34" charset="-122"/>
                <a:ea typeface="微软雅黑" panose="020B0503020204020204" pitchFamily="34" charset="-122"/>
                <a:sym typeface="+mn-ea"/>
              </a:rPr>
              <a:t>课堂提问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1075" y="494823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小组分工及参考文献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sz="2000" b="1" dirty="0">
                <a:solidFill>
                  <a:schemeClr val="bg1"/>
                </a:solidFill>
                <a:latin typeface="微软雅黑" panose="020B0503020204020204" pitchFamily="34" charset="-122"/>
                <a:ea typeface="微软雅黑" panose="020B0503020204020204" pitchFamily="34" charset="-122"/>
              </a:rPr>
              <a:t>界面原型</a:t>
            </a: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0" name="TextBox 9"/>
          <p:cNvSpPr txBox="1"/>
          <p:nvPr/>
        </p:nvSpPr>
        <p:spPr>
          <a:xfrm>
            <a:off x="1551305" y="1201420"/>
            <a:ext cx="3040380" cy="460375"/>
          </a:xfrm>
          <a:prstGeom prst="rect">
            <a:avLst/>
          </a:prstGeom>
          <a:noFill/>
        </p:spPr>
        <p:txBody>
          <a:bodyPr wrap="square" rtlCol="0">
            <a:spAutoFit/>
          </a:bodyPr>
          <a:lstStyle/>
          <a:p>
            <a:r>
              <a:rPr lang="zh-CN"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设计界面原型的目的</a:t>
            </a:r>
          </a:p>
        </p:txBody>
      </p:sp>
      <p:cxnSp>
        <p:nvCxnSpPr>
          <p:cNvPr id="11" name="直接连接符 10"/>
          <p:cNvCxnSpPr/>
          <p:nvPr/>
        </p:nvCxnSpPr>
        <p:spPr>
          <a:xfrm flipH="1">
            <a:off x="746125" y="982345"/>
            <a:ext cx="1032510" cy="898525"/>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直接连接符 11"/>
          <p:cNvCxnSpPr/>
          <p:nvPr/>
        </p:nvCxnSpPr>
        <p:spPr>
          <a:xfrm flipH="1">
            <a:off x="9865995" y="4951730"/>
            <a:ext cx="1043305" cy="898525"/>
          </a:xfrm>
          <a:prstGeom prst="line">
            <a:avLst/>
          </a:prstGeom>
        </p:spPr>
        <p:style>
          <a:lnRef idx="1">
            <a:schemeClr val="accent3"/>
          </a:lnRef>
          <a:fillRef idx="0">
            <a:schemeClr val="accent3"/>
          </a:fillRef>
          <a:effectRef idx="0">
            <a:schemeClr val="accent3"/>
          </a:effectRef>
          <a:fontRef idx="minor">
            <a:schemeClr val="tx1"/>
          </a:fontRef>
        </p:style>
      </p:cxnSp>
      <p:sp>
        <p:nvSpPr>
          <p:cNvPr id="5" name="矩形 4"/>
          <p:cNvSpPr/>
          <p:nvPr/>
        </p:nvSpPr>
        <p:spPr>
          <a:xfrm>
            <a:off x="1778635" y="1880870"/>
            <a:ext cx="8554085" cy="310769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原型在</a:t>
            </a:r>
            <a:r>
              <a:rPr lang="zh-CN" altLang="en-US" sz="2800" dirty="0">
                <a:solidFill>
                  <a:srgbClr val="FF0000"/>
                </a:solidFill>
                <a:latin typeface="微软雅黑" panose="020B0503020204020204" pitchFamily="34" charset="-122"/>
                <a:ea typeface="微软雅黑" panose="020B0503020204020204" pitchFamily="34" charset="-122"/>
              </a:rPr>
              <a:t>识别问题、减少风险、节省成本</a:t>
            </a:r>
            <a:r>
              <a:rPr lang="zh-CN" altLang="en-US" sz="2800" dirty="0">
                <a:solidFill>
                  <a:schemeClr val="bg1"/>
                </a:solidFill>
                <a:latin typeface="微软雅黑" panose="020B0503020204020204" pitchFamily="34" charset="-122"/>
                <a:ea typeface="微软雅黑" panose="020B0503020204020204" pitchFamily="34" charset="-122"/>
              </a:rPr>
              <a:t>等方面有着不可替代的价值</a:t>
            </a:r>
            <a:r>
              <a:rPr lang="zh-CN" altLang="en-US" sz="2800" dirty="0" smtClean="0">
                <a:solidFill>
                  <a:schemeClr val="bg1"/>
                </a:solidFill>
                <a:latin typeface="微软雅黑" panose="020B0503020204020204" pitchFamily="34" charset="-122"/>
                <a:ea typeface="微软雅黑" panose="020B0503020204020204" pitchFamily="34" charset="-122"/>
              </a:rPr>
              <a:t>。作为分析和设计的接口之一，可方便于沟通。</a:t>
            </a:r>
          </a:p>
          <a:p>
            <a:endParaRPr lang="zh-CN" altLang="en-US"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虽然需求文档也是可以满足沟通需求的，通过用例将交互写到设计描述文档中，但是原型可以更详细地解释交互。</a:t>
            </a:r>
            <a:r>
              <a:rPr lang="en-US" altLang="zh-CN" sz="2800" dirty="0">
                <a:solidFill>
                  <a:schemeClr val="bg1"/>
                </a:solidFill>
                <a:latin typeface="微软雅黑" panose="020B0503020204020204" pitchFamily="34" charset="-122"/>
                <a:ea typeface="微软雅黑" panose="020B0503020204020204" pitchFamily="34" charset="-122"/>
              </a:rPr>
              <a:t>[2]</a:t>
            </a:r>
            <a:endParaRPr lang="en-US" altLang="zh-CN" sz="2800" b="0" i="0" dirty="0">
              <a:solidFill>
                <a:schemeClr val="bg1"/>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7411" name="文本框 18"/>
          <p:cNvSpPr txBox="1"/>
          <p:nvPr/>
        </p:nvSpPr>
        <p:spPr>
          <a:xfrm>
            <a:off x="983615" y="433705"/>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a:t>
            </a:r>
          </a:p>
        </p:txBody>
      </p:sp>
      <p:grpSp>
        <p:nvGrpSpPr>
          <p:cNvPr id="17412" name="组合 1"/>
          <p:cNvGrpSpPr/>
          <p:nvPr/>
        </p:nvGrpSpPr>
        <p:grpSpPr>
          <a:xfrm>
            <a:off x="222250" y="328613"/>
            <a:ext cx="654050" cy="573087"/>
            <a:chOff x="0" y="0"/>
            <a:chExt cx="3252297" cy="2844316"/>
          </a:xfrm>
        </p:grpSpPr>
        <p:sp>
          <p:nvSpPr>
            <p:cNvPr id="1128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9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1285" name="矩形 35"/>
          <p:cNvSpPr/>
          <p:nvPr/>
        </p:nvSpPr>
        <p:spPr>
          <a:xfrm>
            <a:off x="1286510" y="1186180"/>
            <a:ext cx="9246235" cy="56184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342900" indent="-342900">
              <a:buFont typeface="Wingdings" panose="05000000000000000000" pitchFamily="2" charset="2"/>
              <a:buChar char="n"/>
            </a:pP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百度百科：快速原型模型 </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2018/10/4</a:t>
            </a:r>
          </a:p>
          <a:p>
            <a:pPr marL="0" indent="0">
              <a:buFont typeface="Wingdings" panose="05000000000000000000" pitchFamily="2" charset="2"/>
              <a:buNone/>
            </a:pP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https://baike.baidu.com/item/</a:t>
            </a: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快速原型模型</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/685567?fr=aladdin</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charset="0"/>
              <a:buChar char="n"/>
            </a:pP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[2]</a:t>
            </a:r>
            <a:r>
              <a:rPr lang="en-US" altLang="zh-CN" sz="1800"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1800"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我们为什么需要原型设计，该如何进行原型设计呢？ </a:t>
            </a:r>
            <a:r>
              <a:rPr lang="en-US" altLang="zh-CN" sz="1800"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2018/10/4</a:t>
            </a:r>
          </a:p>
          <a:p>
            <a:pPr marL="0" indent="0">
              <a:buFont typeface="Wingdings" panose="05000000000000000000" charset="0"/>
              <a:buNone/>
            </a:pPr>
            <a:r>
              <a:rPr lang="en-US" altLang="zh-CN" sz="1800"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http://design.jobbole.com/115905/ </a:t>
            </a:r>
          </a:p>
          <a:p>
            <a:pPr>
              <a:buFont typeface="Wingdings" panose="05000000000000000000" charset="0"/>
              <a:buChar char="n"/>
            </a:pPr>
            <a:r>
              <a:rPr lang="en-US" altLang="zh-CN" sz="1800"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[3]</a:t>
            </a:r>
            <a:r>
              <a:rPr lang="zh-CN" altLang="zh-CN" sz="1800"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《用户界面原型方法的研究与应用》——刘松涛，华中科技大学</a:t>
            </a:r>
            <a:r>
              <a:rPr lang="en-US" altLang="zh-CN" sz="1800"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 2005</a:t>
            </a:r>
            <a:endParaRPr lang="zh-CN" altLang="zh-CN" sz="1800"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en-US" altLang="zh-CN" sz="18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用户体验多面手</a:t>
            </a:r>
            <a:r>
              <a:rPr lang="en-US" altLang="zh-CN" sz="18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美</a:t>
            </a:r>
            <a:r>
              <a:rPr lang="en-US" altLang="zh-CN" sz="18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]Leah </a:t>
            </a:r>
            <a:r>
              <a:rPr lang="en-US" altLang="zh-CN" sz="1800"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Buley</a:t>
            </a:r>
            <a:r>
              <a:rPr lang="zh-CN" altLang="en-US" sz="18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著</a:t>
            </a:r>
          </a:p>
          <a:p>
            <a:pPr marL="342900" indent="-342900">
              <a:buFont typeface="Wingdings" panose="05000000000000000000" pitchFamily="2" charset="2"/>
              <a:buChar char="n"/>
            </a:pPr>
            <a:r>
              <a:rPr lang="en-US" altLang="zh-CN" sz="1800"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zh-CN" sz="1800"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百度百科</a:t>
            </a:r>
            <a:r>
              <a:rPr lang="en-US" altLang="zh-CN" sz="1800"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1800"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原型法 </a:t>
            </a:r>
            <a:r>
              <a:rPr lang="en-US" altLang="zh-CN" sz="1800"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2018/10/4</a:t>
            </a:r>
          </a:p>
          <a:p>
            <a:pPr marL="0" indent="0">
              <a:buFont typeface="Wingdings" panose="05000000000000000000" pitchFamily="2" charset="2"/>
              <a:buNone/>
            </a:pPr>
            <a:r>
              <a:rPr lang="en-US" altLang="zh-CN" sz="1800"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https://baike.baidu.com/item/</a:t>
            </a:r>
            <a:r>
              <a:rPr lang="zh-CN" altLang="en-US" sz="1800"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原型法</a:t>
            </a:r>
            <a:r>
              <a:rPr lang="en-US" altLang="zh-CN" sz="1800"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/10376518?fr=aladdin</a:t>
            </a:r>
          </a:p>
          <a:p>
            <a:pPr marL="342900" indent="-342900">
              <a:buFont typeface="Wingdings" panose="05000000000000000000" pitchFamily="2" charset="2"/>
              <a:buChar char="n"/>
            </a:pP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[6] </a:t>
            </a:r>
            <a:r>
              <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百度百科 用户体验词条 </a:t>
            </a:r>
            <a:r>
              <a:rPr lang="en-US" altLang="zh-CN"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2018/11/4   </a:t>
            </a:r>
          </a:p>
          <a:p>
            <a:pPr marL="0" indent="0">
              <a:buFont typeface="Wingdings" panose="05000000000000000000" pitchFamily="2" charset="2"/>
              <a:buNone/>
            </a:pPr>
            <a:r>
              <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https://baike.baidu.com/item/用户体验/1994?fr=aladdin</a:t>
            </a:r>
            <a:endPar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百度百科 用户体验设计词条</a:t>
            </a:r>
            <a:r>
              <a:rPr lang="en-US" altLang="zh-CN"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2018/11/4</a:t>
            </a:r>
            <a:endPar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pitchFamily="2" charset="2"/>
              <a:buNone/>
            </a:pPr>
            <a:r>
              <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https://baike.baidu.com/item/用户体验设计/10563363</a:t>
            </a:r>
            <a:endPar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[8] </a:t>
            </a:r>
            <a:r>
              <a:rPr lang="en-US" altLang="zh-CN"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CSDN </a:t>
            </a:r>
            <a:r>
              <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产品用户体验的五个层次</a:t>
            </a:r>
            <a:r>
              <a:rPr lang="en-US" altLang="zh-CN"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2018/11/4</a:t>
            </a:r>
            <a:endPar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pitchFamily="2" charset="2"/>
              <a:buNone/>
            </a:pPr>
            <a:r>
              <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https://blog.csdn.net/ajian005/article/details/53691029</a:t>
            </a:r>
            <a:endParaRPr lang="zh-CN" altLang="en-US" sz="1800">
              <a:solidFill>
                <a:schemeClr val="bg1"/>
              </a:solidFill>
            </a:endParaRPr>
          </a:p>
          <a:p>
            <a:pPr marL="0" indent="0">
              <a:buFont typeface="Wingdings" panose="05000000000000000000" pitchFamily="2" charset="2"/>
              <a:buNone/>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
                                          </p:val>
                                        </p:tav>
                                        <p:tav tm="100000">
                                          <p:val>
                                            <p:strVal val="#ppt_w"/>
                                          </p:val>
                                        </p:tav>
                                      </p:tavLst>
                                    </p:anim>
                                    <p:anim calcmode="lin" valueType="num">
                                      <p:cBhvr>
                                        <p:cTn id="12" dur="1000" fill="hold"/>
                                        <p:tgtEl>
                                          <p:spTgt spid="17410"/>
                                        </p:tgtEl>
                                        <p:attrNameLst>
                                          <p:attrName>ppt_h</p:attrName>
                                        </p:attrNameLst>
                                      </p:cBhvr>
                                      <p:tavLst>
                                        <p:tav tm="0">
                                          <p:val>
                                            <p:fltVal val="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091565" y="1029970"/>
            <a:ext cx="10481945" cy="5570220"/>
          </a:xfrm>
        </p:spPr>
        <p:txBody>
          <a:bodyPr/>
          <a:lstStyle/>
          <a:p>
            <a:pPr algn="l"/>
            <a:r>
              <a:rPr lang="en-US" altLang="zh-CN">
                <a:solidFill>
                  <a:schemeClr val="bg1"/>
                </a:solidFill>
              </a:rPr>
              <a:t>1.</a:t>
            </a:r>
            <a:r>
              <a:rPr lang="zh-CN" altLang="en-US">
                <a:solidFill>
                  <a:schemeClr val="bg1"/>
                </a:solidFill>
              </a:rPr>
              <a:t>陈祥斌   界面原型部分  </a:t>
            </a:r>
            <a:r>
              <a:rPr lang="en-US" altLang="zh-CN">
                <a:solidFill>
                  <a:schemeClr val="bg1"/>
                </a:solidFill>
              </a:rPr>
              <a:t>87</a:t>
            </a:r>
            <a:endParaRPr lang="zh-CN" altLang="en-US">
              <a:solidFill>
                <a:schemeClr val="bg1"/>
              </a:solidFill>
            </a:endParaRPr>
          </a:p>
          <a:p>
            <a:pPr algn="l"/>
            <a:r>
              <a:rPr lang="en-US" altLang="zh-CN">
                <a:solidFill>
                  <a:schemeClr val="bg1"/>
                </a:solidFill>
              </a:rPr>
              <a:t>2.</a:t>
            </a:r>
            <a:r>
              <a:rPr lang="zh-CN" altLang="en-US">
                <a:solidFill>
                  <a:schemeClr val="bg1"/>
                </a:solidFill>
              </a:rPr>
              <a:t>涂弘森   用户体验与设计规范 </a:t>
            </a:r>
            <a:r>
              <a:rPr lang="en-US" altLang="zh-CN">
                <a:solidFill>
                  <a:schemeClr val="bg1"/>
                </a:solidFill>
              </a:rPr>
              <a:t>88</a:t>
            </a:r>
            <a:endParaRPr lang="zh-CN" altLang="en-US">
              <a:solidFill>
                <a:schemeClr val="bg1"/>
              </a:solidFill>
            </a:endParaRPr>
          </a:p>
          <a:p>
            <a:pPr algn="l"/>
            <a:r>
              <a:rPr lang="en-US" altLang="zh-CN">
                <a:solidFill>
                  <a:schemeClr val="bg1"/>
                </a:solidFill>
              </a:rPr>
              <a:t>3.</a:t>
            </a:r>
            <a:r>
              <a:rPr lang="zh-CN" altLang="en-US">
                <a:solidFill>
                  <a:schemeClr val="bg1"/>
                </a:solidFill>
              </a:rPr>
              <a:t>左文正   界面原型工具 </a:t>
            </a:r>
            <a:r>
              <a:rPr lang="en-US" altLang="zh-CN">
                <a:solidFill>
                  <a:schemeClr val="bg1"/>
                </a:solidFill>
              </a:rPr>
              <a:t>84</a:t>
            </a:r>
            <a:endParaRPr lang="zh-CN" altLang="en-US">
              <a:solidFill>
                <a:schemeClr val="bg1"/>
              </a:solidFill>
            </a:endParaRPr>
          </a:p>
          <a:p>
            <a:pPr algn="l"/>
            <a:r>
              <a:rPr lang="en-US" altLang="zh-CN">
                <a:solidFill>
                  <a:schemeClr val="bg1"/>
                </a:solidFill>
              </a:rPr>
              <a:t>4.</a:t>
            </a:r>
            <a:r>
              <a:rPr lang="zh-CN" altLang="en-US">
                <a:solidFill>
                  <a:schemeClr val="bg1"/>
                </a:solidFill>
              </a:rPr>
              <a:t>王安栋    排版，注释以及文献整理  </a:t>
            </a:r>
            <a:r>
              <a:rPr lang="en-US" altLang="zh-CN">
                <a:solidFill>
                  <a:schemeClr val="bg1"/>
                </a:solidFill>
              </a:rPr>
              <a:t>86</a:t>
            </a:r>
            <a:endParaRPr lang="zh-CN" altLang="en-US">
              <a:solidFill>
                <a:schemeClr val="bg1"/>
              </a:solidFill>
            </a:endParaRPr>
          </a:p>
          <a:p>
            <a:pPr algn="l"/>
            <a:r>
              <a:rPr lang="en-US" altLang="zh-CN">
                <a:solidFill>
                  <a:schemeClr val="bg1"/>
                </a:solidFill>
              </a:rPr>
              <a:t>5.</a:t>
            </a:r>
            <a:r>
              <a:rPr lang="zh-CN" altLang="en-US">
                <a:solidFill>
                  <a:schemeClr val="bg1"/>
                </a:solidFill>
              </a:rPr>
              <a:t>刘向辉    小组问题，主讲人 </a:t>
            </a:r>
            <a:r>
              <a:rPr lang="en-US" altLang="zh-CN">
                <a:solidFill>
                  <a:schemeClr val="bg1"/>
                </a:solidFill>
              </a:rPr>
              <a:t>85</a:t>
            </a:r>
          </a:p>
        </p:txBody>
      </p:sp>
      <p:sp>
        <p:nvSpPr>
          <p:cNvPr id="17410" name="矩形 16"/>
          <p:cNvSpPr/>
          <p:nvPr/>
        </p:nvSpPr>
        <p:spPr>
          <a:xfrm>
            <a:off x="808673" y="25812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 name="文本框 18"/>
          <p:cNvSpPr txBox="1"/>
          <p:nvPr/>
        </p:nvSpPr>
        <p:spPr>
          <a:xfrm>
            <a:off x="720725" y="328295"/>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小组分工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1000" fill="hold"/>
                                        <p:tgtEl>
                                          <p:spTgt spid="17410"/>
                                        </p:tgtEl>
                                        <p:attrNameLst>
                                          <p:attrName>ppt_w</p:attrName>
                                        </p:attrNameLst>
                                      </p:cBhvr>
                                      <p:tavLst>
                                        <p:tav tm="0">
                                          <p:val>
                                            <p:fltVal val="0"/>
                                          </p:val>
                                        </p:tav>
                                        <p:tav tm="100000">
                                          <p:val>
                                            <p:strVal val="#ppt_w"/>
                                          </p:val>
                                        </p:tav>
                                      </p:tavLst>
                                    </p:anim>
                                    <p:anim calcmode="lin" valueType="num">
                                      <p:cBhvr>
                                        <p:cTn id="8" dur="1000" fill="hold"/>
                                        <p:tgtEl>
                                          <p:spTgt spid="17410"/>
                                        </p:tgtEl>
                                        <p:attrNameLst>
                                          <p:attrName>ppt_h</p:attrName>
                                        </p:attrNameLst>
                                      </p:cBhvr>
                                      <p:tavLst>
                                        <p:tav tm="0">
                                          <p:val>
                                            <p:fltVal val="0"/>
                                          </p:val>
                                        </p:tav>
                                        <p:tav tm="100000">
                                          <p:val>
                                            <p:strVal val="#ppt_h"/>
                                          </p:val>
                                        </p:tav>
                                      </p:tavLst>
                                    </p:anim>
                                    <p:animEffect transition="in" filter="fade">
                                      <p:cBhvr>
                                        <p:cTn id="9" dur="1000"/>
                                        <p:tgtEl>
                                          <p:spTgt spid="17410"/>
                                        </p:tgtEl>
                                      </p:cBhvr>
                                    </p:animEffect>
                                  </p:childTnLst>
                                </p:cTn>
                              </p:par>
                              <p:par>
                                <p:cTn id="10" presetID="25"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组合 4"/>
          <p:cNvGrpSpPr/>
          <p:nvPr/>
        </p:nvGrpSpPr>
        <p:grpSpPr>
          <a:xfrm>
            <a:off x="3368675" y="1376363"/>
            <a:ext cx="4957763" cy="4870450"/>
            <a:chOff x="0" y="0"/>
            <a:chExt cx="4956930" cy="4870495"/>
          </a:xfrm>
        </p:grpSpPr>
        <p:grpSp>
          <p:nvGrpSpPr>
            <p:cNvPr id="21514" name="组合 3"/>
            <p:cNvGrpSpPr/>
            <p:nvPr/>
          </p:nvGrpSpPr>
          <p:grpSpPr>
            <a:xfrm>
              <a:off x="362756" y="0"/>
              <a:ext cx="4594174" cy="4706233"/>
              <a:chOff x="0" y="0"/>
              <a:chExt cx="4911907" cy="4959490"/>
            </a:xfrm>
          </p:grpSpPr>
          <p:sp>
            <p:nvSpPr>
              <p:cNvPr id="21516"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7"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21515" name="空心弧 10"/>
            <p:cNvSpPr/>
            <p:nvPr/>
          </p:nvSpPr>
          <p:spPr>
            <a:xfrm rot="-6506396">
              <a:off x="0" y="46499"/>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24583" name="文本框 24"/>
          <p:cNvSpPr txBox="1"/>
          <p:nvPr/>
        </p:nvSpPr>
        <p:spPr>
          <a:xfrm>
            <a:off x="4124325" y="2895600"/>
            <a:ext cx="4319588" cy="11064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6600" dirty="0">
                <a:solidFill>
                  <a:srgbClr val="FFFFFF"/>
                </a:solidFill>
              </a:rPr>
              <a:t>Thank you</a:t>
            </a:r>
            <a:endParaRPr lang="zh-CN" altLang="en-US" sz="6600" dirty="0">
              <a:solidFill>
                <a:srgbClr val="FFFFFF"/>
              </a:solidFill>
            </a:endParaRPr>
          </a:p>
        </p:txBody>
      </p:sp>
      <p:sp>
        <p:nvSpPr>
          <p:cNvPr id="2458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7" name="椭圆 11"/>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8" name="椭圆 12"/>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9" name="椭圆 13"/>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up)">
                                      <p:cBhvr>
                                        <p:cTn id="7" dur="500"/>
                                        <p:tgtEl>
                                          <p:spTgt spid="2457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585"/>
                                        </p:tgtEl>
                                        <p:attrNameLst>
                                          <p:attrName>style.visibility</p:attrName>
                                        </p:attrNameLst>
                                      </p:cBhvr>
                                      <p:to>
                                        <p:strVal val="visible"/>
                                      </p:to>
                                    </p:set>
                                    <p:animEffect transition="in" filter="wipe(down)">
                                      <p:cBhvr>
                                        <p:cTn id="11" dur="500"/>
                                        <p:tgtEl>
                                          <p:spTgt spid="2458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4586"/>
                                        </p:tgtEl>
                                        <p:attrNameLst>
                                          <p:attrName>style.visibility</p:attrName>
                                        </p:attrNameLst>
                                      </p:cBhvr>
                                      <p:to>
                                        <p:strVal val="visible"/>
                                      </p:to>
                                    </p:set>
                                    <p:animEffect transition="in" filter="wipe(down)">
                                      <p:cBhvr>
                                        <p:cTn id="14" dur="500"/>
                                        <p:tgtEl>
                                          <p:spTgt spid="2458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4583"/>
                                        </p:tgtEl>
                                        <p:attrNameLst>
                                          <p:attrName>style.visibility</p:attrName>
                                        </p:attrNameLst>
                                      </p:cBhvr>
                                      <p:to>
                                        <p:strVal val="visible"/>
                                      </p:to>
                                    </p:set>
                                    <p:anim calcmode="lin" valueType="num">
                                      <p:cBhvr additive="base">
                                        <p:cTn id="18" dur="500" fill="hold"/>
                                        <p:tgtEl>
                                          <p:spTgt spid="24583"/>
                                        </p:tgtEl>
                                        <p:attrNameLst>
                                          <p:attrName>ppt_x</p:attrName>
                                        </p:attrNameLst>
                                      </p:cBhvr>
                                      <p:tavLst>
                                        <p:tav tm="0">
                                          <p:val>
                                            <p:strVal val="#ppt_x"/>
                                          </p:val>
                                        </p:tav>
                                        <p:tav tm="100000">
                                          <p:val>
                                            <p:strVal val="#ppt_x"/>
                                          </p:val>
                                        </p:tav>
                                      </p:tavLst>
                                    </p:anim>
                                    <p:anim calcmode="lin" valueType="num">
                                      <p:cBhvr additive="base">
                                        <p:cTn id="19" dur="500" fill="hold"/>
                                        <p:tgtEl>
                                          <p:spTgt spid="24583"/>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9" fill="hold" grpId="0" nodeType="afterEffect">
                                  <p:stCondLst>
                                    <p:cond delay="0"/>
                                  </p:stCondLst>
                                  <p:childTnLst>
                                    <p:set>
                                      <p:cBhvr>
                                        <p:cTn id="22" dur="1" fill="hold">
                                          <p:stCondLst>
                                            <p:cond delay="0"/>
                                          </p:stCondLst>
                                        </p:cTn>
                                        <p:tgtEl>
                                          <p:spTgt spid="24587"/>
                                        </p:tgtEl>
                                        <p:attrNameLst>
                                          <p:attrName>style.visibility</p:attrName>
                                        </p:attrNameLst>
                                      </p:cBhvr>
                                      <p:to>
                                        <p:strVal val="visible"/>
                                      </p:to>
                                    </p:set>
                                    <p:anim calcmode="lin" valueType="num">
                                      <p:cBhvr additive="base">
                                        <p:cTn id="23" dur="500" fill="hold"/>
                                        <p:tgtEl>
                                          <p:spTgt spid="24587"/>
                                        </p:tgtEl>
                                        <p:attrNameLst>
                                          <p:attrName>ppt_x</p:attrName>
                                        </p:attrNameLst>
                                      </p:cBhvr>
                                      <p:tavLst>
                                        <p:tav tm="0">
                                          <p:val>
                                            <p:strVal val="0-#ppt_w/2"/>
                                          </p:val>
                                        </p:tav>
                                        <p:tav tm="100000">
                                          <p:val>
                                            <p:strVal val="#ppt_x"/>
                                          </p:val>
                                        </p:tav>
                                      </p:tavLst>
                                    </p:anim>
                                    <p:anim calcmode="lin" valueType="num">
                                      <p:cBhvr additive="base">
                                        <p:cTn id="24" dur="500" fill="hold"/>
                                        <p:tgtEl>
                                          <p:spTgt spid="24587"/>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4588"/>
                                        </p:tgtEl>
                                        <p:attrNameLst>
                                          <p:attrName>style.visibility</p:attrName>
                                        </p:attrNameLst>
                                      </p:cBhvr>
                                      <p:to>
                                        <p:strVal val="visible"/>
                                      </p:to>
                                    </p:set>
                                    <p:anim calcmode="lin" valueType="num">
                                      <p:cBhvr additive="base">
                                        <p:cTn id="27" dur="500" fill="hold"/>
                                        <p:tgtEl>
                                          <p:spTgt spid="24588"/>
                                        </p:tgtEl>
                                        <p:attrNameLst>
                                          <p:attrName>ppt_x</p:attrName>
                                        </p:attrNameLst>
                                      </p:cBhvr>
                                      <p:tavLst>
                                        <p:tav tm="0">
                                          <p:val>
                                            <p:strVal val="0-#ppt_w/2"/>
                                          </p:val>
                                        </p:tav>
                                        <p:tav tm="100000">
                                          <p:val>
                                            <p:strVal val="#ppt_x"/>
                                          </p:val>
                                        </p:tav>
                                      </p:tavLst>
                                    </p:anim>
                                    <p:anim calcmode="lin" valueType="num">
                                      <p:cBhvr additive="base">
                                        <p:cTn id="28" dur="500" fill="hold"/>
                                        <p:tgtEl>
                                          <p:spTgt spid="24588"/>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4589"/>
                                        </p:tgtEl>
                                        <p:attrNameLst>
                                          <p:attrName>style.visibility</p:attrName>
                                        </p:attrNameLst>
                                      </p:cBhvr>
                                      <p:to>
                                        <p:strVal val="visible"/>
                                      </p:to>
                                    </p:set>
                                    <p:anim calcmode="lin" valueType="num">
                                      <p:cBhvr additive="base">
                                        <p:cTn id="31" dur="500" fill="hold"/>
                                        <p:tgtEl>
                                          <p:spTgt spid="24589"/>
                                        </p:tgtEl>
                                        <p:attrNameLst>
                                          <p:attrName>ppt_x</p:attrName>
                                        </p:attrNameLst>
                                      </p:cBhvr>
                                      <p:tavLst>
                                        <p:tav tm="0">
                                          <p:val>
                                            <p:strVal val="0-#ppt_w/2"/>
                                          </p:val>
                                        </p:tav>
                                        <p:tav tm="100000">
                                          <p:val>
                                            <p:strVal val="#ppt_x"/>
                                          </p:val>
                                        </p:tav>
                                      </p:tavLst>
                                    </p:anim>
                                    <p:anim calcmode="lin" valueType="num">
                                      <p:cBhvr additive="base">
                                        <p:cTn id="32" dur="500" fill="hold"/>
                                        <p:tgtEl>
                                          <p:spTgt spid="245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5" grpId="0" bldLvl="0" animBg="1"/>
      <p:bldP spid="24586" grpId="0" bldLvl="0" animBg="1"/>
      <p:bldP spid="24587" grpId="0" bldLvl="0" animBg="1"/>
      <p:bldP spid="24588" grpId="0" bldLvl="0" animBg="1"/>
      <p:bldP spid="2458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sz="2000" b="1" dirty="0">
                <a:solidFill>
                  <a:schemeClr val="bg1"/>
                </a:solidFill>
                <a:latin typeface="微软雅黑" panose="020B0503020204020204" pitchFamily="34" charset="-122"/>
                <a:ea typeface="微软雅黑" panose="020B0503020204020204" pitchFamily="34" charset="-122"/>
              </a:rPr>
              <a:t>界面原型</a:t>
            </a: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0" name="TextBox 9"/>
          <p:cNvSpPr txBox="1"/>
          <p:nvPr/>
        </p:nvSpPr>
        <p:spPr>
          <a:xfrm>
            <a:off x="1551305" y="1201420"/>
            <a:ext cx="1101090" cy="460375"/>
          </a:xfrm>
          <a:prstGeom prst="rect">
            <a:avLst/>
          </a:prstGeom>
          <a:noFill/>
        </p:spPr>
        <p:txBody>
          <a:bodyPr wrap="square" rtlCol="0">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草图</a:t>
            </a:r>
          </a:p>
        </p:txBody>
      </p:sp>
      <p:cxnSp>
        <p:nvCxnSpPr>
          <p:cNvPr id="11" name="直接连接符 10"/>
          <p:cNvCxnSpPr/>
          <p:nvPr/>
        </p:nvCxnSpPr>
        <p:spPr>
          <a:xfrm flipH="1">
            <a:off x="746125" y="982345"/>
            <a:ext cx="1032510" cy="898525"/>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直接连接符 11"/>
          <p:cNvCxnSpPr/>
          <p:nvPr/>
        </p:nvCxnSpPr>
        <p:spPr>
          <a:xfrm flipH="1">
            <a:off x="9865995" y="4951730"/>
            <a:ext cx="1043305" cy="898525"/>
          </a:xfrm>
          <a:prstGeom prst="line">
            <a:avLst/>
          </a:prstGeom>
        </p:spPr>
        <p:style>
          <a:lnRef idx="1">
            <a:schemeClr val="accent3"/>
          </a:lnRef>
          <a:fillRef idx="0">
            <a:schemeClr val="accent3"/>
          </a:fillRef>
          <a:effectRef idx="0">
            <a:schemeClr val="accent3"/>
          </a:effectRef>
          <a:fontRef idx="minor">
            <a:schemeClr val="tx1"/>
          </a:fontRef>
        </p:style>
      </p:cxnSp>
      <p:sp>
        <p:nvSpPr>
          <p:cNvPr id="2" name="文本框 1"/>
          <p:cNvSpPr txBox="1"/>
          <p:nvPr/>
        </p:nvSpPr>
        <p:spPr>
          <a:xfrm>
            <a:off x="1778000" y="1880870"/>
            <a:ext cx="8555355" cy="2676525"/>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一般指前期具有了一个大致的想法，为了记录，快速的从纸上或者小黑板上勾勒出来的。是给自己看的。没什么多说的了，</a:t>
            </a:r>
            <a:r>
              <a:rPr lang="zh-CN" altLang="en-US" sz="2800" dirty="0" smtClean="0">
                <a:solidFill>
                  <a:srgbClr val="FF0000"/>
                </a:solidFill>
                <a:latin typeface="微软雅黑" panose="020B0503020204020204" pitchFamily="34" charset="-122"/>
                <a:ea typeface="微软雅黑" panose="020B0503020204020204" pitchFamily="34" charset="-122"/>
              </a:rPr>
              <a:t>随心所欲的记录下一切可能的想法</a:t>
            </a:r>
            <a:r>
              <a:rPr lang="zh-CN" altLang="en-US" sz="2800" dirty="0" smtClean="0">
                <a:solidFill>
                  <a:schemeClr val="bg1"/>
                </a:solidFill>
                <a:latin typeface="微软雅黑" panose="020B0503020204020204" pitchFamily="34" charset="-122"/>
                <a:ea typeface="微软雅黑" panose="020B0503020204020204" pitchFamily="34" charset="-122"/>
              </a:rPr>
              <a:t>，保证自己能看得懂。这个阶段里，外界的干扰越少越好。</a:t>
            </a:r>
            <a:r>
              <a:rPr lang="zh-CN" altLang="en-US" sz="2800" dirty="0" smtClean="0">
                <a:solidFill>
                  <a:srgbClr val="FF0000"/>
                </a:solidFill>
                <a:latin typeface="微软雅黑" panose="020B0503020204020204" pitchFamily="34" charset="-122"/>
                <a:ea typeface="微软雅黑" panose="020B0503020204020204" pitchFamily="34" charset="-122"/>
              </a:rPr>
              <a:t>简单方便</a:t>
            </a:r>
            <a:r>
              <a:rPr lang="zh-CN" altLang="en-US" sz="2800" dirty="0" smtClean="0">
                <a:solidFill>
                  <a:schemeClr val="bg1"/>
                </a:solidFill>
                <a:latin typeface="微软雅黑" panose="020B0503020204020204" pitchFamily="34" charset="-122"/>
                <a:ea typeface="微软雅黑" panose="020B0503020204020204" pitchFamily="34" charset="-122"/>
              </a:rPr>
              <a:t>的纸笔和白板就成了最好不过的工具，它们不会限制你的思维，任你想出无数想法</a:t>
            </a:r>
            <a:r>
              <a:rPr lang="en-US" altLang="zh-CN" sz="2800" dirty="0" smtClean="0">
                <a:solidFill>
                  <a:schemeClr val="bg1"/>
                </a:solidFill>
                <a:latin typeface="微软雅黑" panose="020B0503020204020204" pitchFamily="34" charset="-122"/>
                <a:ea typeface="微软雅黑" panose="020B0503020204020204" pitchFamily="34" charset="-122"/>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a:t>
            </a: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36090" y="1403985"/>
            <a:ext cx="8720122" cy="4886593"/>
            <a:chOff x="2818" y="2535"/>
            <a:chExt cx="12052" cy="6900"/>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125" y="3222"/>
              <a:ext cx="11391" cy="6213"/>
            </a:xfrm>
            <a:prstGeom prst="rect">
              <a:avLst/>
            </a:prstGeom>
            <a:noFill/>
          </p:spPr>
          <p:txBody>
            <a:bodyPr wrap="square" rtlCol="0">
              <a:spAutoFit/>
            </a:bodyPr>
            <a:lstStyle/>
            <a:p>
              <a:pPr>
                <a:buFont typeface="Wingdings" panose="05000000000000000000" pitchFamily="2" charset="2"/>
              </a:pPr>
              <a:r>
                <a:rPr lang="zh-CN" altLang="en-US" sz="2800" dirty="0" smtClean="0">
                  <a:solidFill>
                    <a:schemeClr val="bg1"/>
                  </a:solidFill>
                  <a:latin typeface="微软雅黑" panose="020B0503020204020204" pitchFamily="34" charset="-122"/>
                  <a:ea typeface="微软雅黑" panose="020B0503020204020204" pitchFamily="34" charset="-122"/>
                  <a:sym typeface="+mn-ea"/>
                </a:rPr>
                <a:t>这个阶段，考虑</a:t>
              </a:r>
              <a:r>
                <a:rPr lang="zh-CN" altLang="en-US" sz="2800" dirty="0" smtClean="0">
                  <a:solidFill>
                    <a:srgbClr val="FF0000"/>
                  </a:solidFill>
                  <a:latin typeface="微软雅黑" panose="020B0503020204020204" pitchFamily="34" charset="-122"/>
                  <a:ea typeface="微软雅黑" panose="020B0503020204020204" pitchFamily="34" charset="-122"/>
                  <a:sym typeface="+mn-ea"/>
                </a:rPr>
                <a:t>大致的布局以及元素定义</a:t>
              </a:r>
              <a:r>
                <a:rPr lang="zh-CN" altLang="en-US" sz="2800" dirty="0" smtClean="0">
                  <a:solidFill>
                    <a:schemeClr val="bg1"/>
                  </a:solidFill>
                  <a:latin typeface="微软雅黑" panose="020B0503020204020204" pitchFamily="34" charset="-122"/>
                  <a:ea typeface="微软雅黑" panose="020B0503020204020204" pitchFamily="34" charset="-122"/>
                  <a:sym typeface="+mn-ea"/>
                </a:rPr>
                <a:t>了。一般只用黑白灰的面、线、字表示一个简单的线框图只需要使用线条、方框和灰阶色彩填充，黑白色的布局整体呈现为低保真设计图，主要呈现</a:t>
              </a:r>
              <a:r>
                <a:rPr lang="zh-CN" altLang="en-US" sz="2800" dirty="0" smtClean="0">
                  <a:solidFill>
                    <a:srgbClr val="FF0000"/>
                  </a:solidFill>
                  <a:latin typeface="微软雅黑" panose="020B0503020204020204" pitchFamily="34" charset="-122"/>
                  <a:ea typeface="微软雅黑" panose="020B0503020204020204" pitchFamily="34" charset="-122"/>
                  <a:sym typeface="+mn-ea"/>
                </a:rPr>
                <a:t>主体信息群，勾勒结构和布局，表达用户交互界面的主视觉和描述。</a:t>
              </a:r>
              <a:endParaRPr lang="zh-CN" altLang="en-US" sz="2800" dirty="0" smtClean="0">
                <a:solidFill>
                  <a:schemeClr val="bg1"/>
                </a:solidFill>
                <a:latin typeface="微软雅黑" panose="020B0503020204020204" pitchFamily="34" charset="-122"/>
                <a:ea typeface="微软雅黑" panose="020B0503020204020204" pitchFamily="34" charset="-122"/>
              </a:endParaRPr>
            </a:p>
            <a:p>
              <a:pPr>
                <a:buFont typeface="Wingdings" panose="05000000000000000000" pitchFamily="2" charset="2"/>
              </a:pPr>
              <a:endParaRPr lang="zh-CN" altLang="en-US" sz="2800" dirty="0" smtClean="0">
                <a:solidFill>
                  <a:schemeClr val="bg1"/>
                </a:solidFill>
                <a:latin typeface="微软雅黑" panose="020B0503020204020204" pitchFamily="34" charset="-122"/>
                <a:ea typeface="微软雅黑" panose="020B0503020204020204" pitchFamily="34" charset="-122"/>
              </a:endParaRPr>
            </a:p>
            <a:p>
              <a:pPr>
                <a:buFont typeface="Wingdings" panose="05000000000000000000" pitchFamily="2" charset="2"/>
              </a:pPr>
              <a:r>
                <a:rPr lang="zh-CN" altLang="en-US" sz="2800" dirty="0" smtClean="0">
                  <a:solidFill>
                    <a:schemeClr val="bg1"/>
                  </a:solidFill>
                  <a:latin typeface="微软雅黑" panose="020B0503020204020204" pitchFamily="34" charset="-122"/>
                  <a:ea typeface="微软雅黑" panose="020B0503020204020204" pitchFamily="34" charset="-122"/>
                  <a:sym typeface="+mn-ea"/>
                </a:rPr>
                <a:t>线框图绘制起来简单、快速，它也经常用于非正式场合，比如团队内部交流。但并不能作为用户测试的材料。</a:t>
              </a:r>
              <a:r>
                <a:rPr lang="en-US" altLang="zh-CN" sz="2800" dirty="0" smtClean="0">
                  <a:solidFill>
                    <a:schemeClr val="bg1"/>
                  </a:solidFill>
                  <a:latin typeface="微软雅黑" panose="020B0503020204020204" pitchFamily="34" charset="-122"/>
                  <a:ea typeface="微软雅黑" panose="020B0503020204020204" pitchFamily="34" charset="-122"/>
                  <a:sym typeface="+mn-ea"/>
                </a:rPr>
                <a:t>[3]</a:t>
              </a:r>
              <a:endParaRPr kumimoji="1" lang="en-US" altLang="zh-CN" sz="28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650"/>
            </a:xfrm>
            <a:prstGeom prst="rect">
              <a:avLst/>
            </a:prstGeom>
            <a:noFill/>
          </p:spPr>
          <p:txBody>
            <a:bodyPr wrap="square" rtlCol="0">
              <a:spAutoFit/>
            </a:bodyPr>
            <a:lstStyle/>
            <a:p>
              <a:pPr algn="ctr"/>
              <a:r>
                <a:rPr lang="zh-CN" altLang="en-US" sz="2400" b="1" dirty="0">
                  <a:solidFill>
                    <a:srgbClr val="FFFF00"/>
                  </a:solidFill>
                  <a:latin typeface="微软雅黑" panose="020B0503020204020204" pitchFamily="34" charset="-122"/>
                  <a:ea typeface="微软雅黑" panose="020B0503020204020204" pitchFamily="34" charset="-122"/>
                  <a:sym typeface="+mn-ea"/>
                </a:rPr>
                <a:t>线框图</a:t>
              </a:r>
              <a:endParaRPr lang="zh-CN" altLang="en-US"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a:t>
            </a: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89430" y="1601470"/>
            <a:ext cx="8720122" cy="4626683"/>
            <a:chOff x="2818" y="2535"/>
            <a:chExt cx="12052"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271" y="4134"/>
              <a:ext cx="11391" cy="2737"/>
            </a:xfrm>
            <a:prstGeom prst="rect">
              <a:avLst/>
            </a:prstGeom>
            <a:noFill/>
          </p:spPr>
          <p:txBody>
            <a:bodyPr wrap="square" rtlCol="0">
              <a:spAutoFit/>
            </a:bodyPr>
            <a:lstStyle/>
            <a:p>
              <a:pPr>
                <a:buFont typeface="Wingdings" panose="05000000000000000000" pitchFamily="2" charset="2"/>
              </a:pPr>
              <a:r>
                <a:rPr lang="zh-CN" altLang="en-US" sz="2400" dirty="0" smtClean="0">
                  <a:solidFill>
                    <a:schemeClr val="bg1"/>
                  </a:solidFill>
                  <a:latin typeface="微软雅黑" panose="020B0503020204020204" pitchFamily="34" charset="-122"/>
                  <a:ea typeface="微软雅黑" panose="020B0503020204020204" pitchFamily="34" charset="-122"/>
                  <a:sym typeface="+mn-ea"/>
                </a:rPr>
                <a:t>完成效果</a:t>
              </a:r>
              <a:r>
                <a:rPr lang="zh-CN" altLang="en-US" sz="2400" dirty="0" smtClean="0">
                  <a:solidFill>
                    <a:srgbClr val="FF0000"/>
                  </a:solidFill>
                  <a:latin typeface="微软雅黑" panose="020B0503020204020204" pitchFamily="34" charset="-122"/>
                  <a:ea typeface="微软雅黑" panose="020B0503020204020204" pitchFamily="34" charset="-122"/>
                  <a:sym typeface="+mn-ea"/>
                </a:rPr>
                <a:t>跟真实的产品基本无异</a:t>
              </a:r>
              <a:r>
                <a:rPr lang="zh-CN" altLang="en-US" sz="2400" dirty="0" smtClean="0">
                  <a:solidFill>
                    <a:schemeClr val="bg1"/>
                  </a:solidFill>
                  <a:latin typeface="微软雅黑" panose="020B0503020204020204" pitchFamily="34" charset="-122"/>
                  <a:ea typeface="微软雅黑" panose="020B0503020204020204" pitchFamily="34" charset="-122"/>
                  <a:sym typeface="+mn-ea"/>
                </a:rPr>
                <a:t>，而且还带有动态交互效果的。一般</a:t>
              </a:r>
              <a:r>
                <a:rPr lang="zh-CN" altLang="en-US" sz="2400" dirty="0" smtClean="0">
                  <a:solidFill>
                    <a:srgbClr val="FF0000"/>
                  </a:solidFill>
                  <a:latin typeface="微软雅黑" panose="020B0503020204020204" pitchFamily="34" charset="-122"/>
                  <a:ea typeface="微软雅黑" panose="020B0503020204020204" pitchFamily="34" charset="-122"/>
                  <a:sym typeface="+mn-ea"/>
                </a:rPr>
                <a:t>由UI设计师或者交互设计师完成。</a:t>
              </a:r>
              <a:endParaRPr lang="zh-CN" altLang="en-US" sz="2400" dirty="0" smtClean="0">
                <a:solidFill>
                  <a:schemeClr val="bg1"/>
                </a:solidFill>
                <a:latin typeface="微软雅黑" panose="020B0503020204020204" pitchFamily="34" charset="-122"/>
                <a:ea typeface="微软雅黑" panose="020B0503020204020204" pitchFamily="34" charset="-122"/>
              </a:endParaRPr>
            </a:p>
            <a:p>
              <a:pPr>
                <a:buFont typeface="Wingdings" panose="05000000000000000000" pitchFamily="2" charset="2"/>
              </a:pPr>
              <a:r>
                <a:rPr lang="zh-CN" altLang="en-US" sz="2400" dirty="0" smtClean="0">
                  <a:solidFill>
                    <a:schemeClr val="bg1"/>
                  </a:solidFill>
                  <a:latin typeface="微软雅黑" panose="020B0503020204020204" pitchFamily="34" charset="-122"/>
                  <a:ea typeface="微软雅黑" panose="020B0503020204020204" pitchFamily="34" charset="-122"/>
                  <a:sym typeface="+mn-ea"/>
                </a:rPr>
                <a:t>高保真原型可以帮助开发者模拟大多数使用场景。</a:t>
              </a:r>
              <a:endParaRPr lang="zh-CN" altLang="en-US" sz="2400" dirty="0" smtClean="0">
                <a:solidFill>
                  <a:schemeClr val="bg1"/>
                </a:solidFill>
                <a:latin typeface="微软雅黑" panose="020B0503020204020204" pitchFamily="34" charset="-122"/>
                <a:ea typeface="微软雅黑" panose="020B0503020204020204" pitchFamily="34" charset="-122"/>
              </a:endParaRPr>
            </a:p>
            <a:p>
              <a:pPr>
                <a:buFont typeface="Wingdings" panose="05000000000000000000" pitchFamily="2" charset="2"/>
              </a:pPr>
              <a:endParaRPr lang="zh-CN" altLang="en-US" sz="2400" dirty="0" smtClean="0">
                <a:solidFill>
                  <a:schemeClr val="bg1"/>
                </a:solidFill>
                <a:latin typeface="微软雅黑" panose="020B0503020204020204" pitchFamily="34" charset="-122"/>
                <a:ea typeface="微软雅黑" panose="020B0503020204020204" pitchFamily="34" charset="-122"/>
              </a:endParaRPr>
            </a:p>
            <a:p>
              <a:pPr>
                <a:buFont typeface="Wingdings" panose="05000000000000000000" pitchFamily="2" charset="2"/>
              </a:pPr>
              <a:r>
                <a:rPr lang="zh-CN" altLang="en-US" sz="2400" dirty="0" smtClean="0">
                  <a:solidFill>
                    <a:schemeClr val="bg1"/>
                  </a:solidFill>
                  <a:latin typeface="微软雅黑" panose="020B0503020204020204" pitchFamily="34" charset="-122"/>
                  <a:ea typeface="微软雅黑" panose="020B0503020204020204" pitchFamily="34" charset="-122"/>
                  <a:sym typeface="+mn-ea"/>
                </a:rPr>
                <a:t>高保真原型可以显著</a:t>
              </a:r>
              <a:r>
                <a:rPr lang="zh-CN" altLang="en-US" sz="2400" dirty="0" smtClean="0">
                  <a:solidFill>
                    <a:srgbClr val="FF0000"/>
                  </a:solidFill>
                  <a:latin typeface="微软雅黑" panose="020B0503020204020204" pitchFamily="34" charset="-122"/>
                  <a:ea typeface="微软雅黑" panose="020B0503020204020204" pitchFamily="34" charset="-122"/>
                  <a:sym typeface="+mn-ea"/>
                </a:rPr>
                <a:t>降低沟通成本。</a:t>
              </a:r>
              <a:endParaRPr kumimoji="1" lang="zh-CN" altLang="en-US" sz="24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650"/>
            </a:xfrm>
            <a:prstGeom prst="rect">
              <a:avLst/>
            </a:prstGeom>
            <a:noFill/>
          </p:spPr>
          <p:txBody>
            <a:bodyPr wrap="square" rtlCol="0">
              <a:spAutoFit/>
            </a:bodyPr>
            <a:lstStyle/>
            <a:p>
              <a:pPr algn="ctr"/>
              <a:r>
                <a:rPr lang="zh-CN" altLang="en-US" sz="2400" b="1" dirty="0">
                  <a:solidFill>
                    <a:srgbClr val="FFFF00"/>
                  </a:solidFill>
                  <a:latin typeface="微软雅黑" panose="020B0503020204020204" pitchFamily="34" charset="-122"/>
                  <a:ea typeface="微软雅黑" panose="020B0503020204020204" pitchFamily="34" charset="-122"/>
                  <a:sym typeface="+mn-ea"/>
                </a:rPr>
                <a:t>高保真原型图</a:t>
              </a:r>
              <a:endParaRPr lang="zh-CN" altLang="en-US"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a:t>
            </a: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nvGrpSpPr>
          <p:cNvPr id="4" name="组合 3"/>
          <p:cNvGrpSpPr/>
          <p:nvPr/>
        </p:nvGrpSpPr>
        <p:grpSpPr>
          <a:xfrm>
            <a:off x="6456680" y="1183005"/>
            <a:ext cx="3997325" cy="537845"/>
            <a:chOff x="952" y="4467"/>
            <a:chExt cx="6511" cy="1126"/>
          </a:xfrm>
        </p:grpSpPr>
        <p:sp>
          <p:nvSpPr>
            <p:cNvPr id="13319" name="矩形 6"/>
            <p:cNvSpPr/>
            <p:nvPr/>
          </p:nvSpPr>
          <p:spPr>
            <a:xfrm>
              <a:off x="952" y="4542"/>
              <a:ext cx="6511" cy="8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000" dirty="0">
                  <a:solidFill>
                    <a:schemeClr val="bg1"/>
                  </a:solidFill>
                  <a:latin typeface="微软雅黑" panose="020B0503020204020204" pitchFamily="34" charset="-122"/>
                  <a:ea typeface="微软雅黑" panose="020B0503020204020204" pitchFamily="34" charset="-122"/>
                  <a:sym typeface="+mn-ea"/>
                </a:rPr>
                <a:t>下列角色使用用户界面原型：</a:t>
              </a:r>
              <a:endParaRPr lang="en-US" altLang="zh-CN" sz="20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566"/>
              <a:ext cx="5943" cy="27"/>
            </a:xfrm>
            <a:prstGeom prst="line">
              <a:avLst/>
            </a:prstGeom>
            <a:ln w="15875" cap="flat" cmpd="sng">
              <a:solidFill>
                <a:schemeClr val="bg1"/>
              </a:solidFill>
              <a:prstDash val="solid"/>
              <a:headEnd type="none" w="med" len="med"/>
              <a:tailEnd type="none" w="med" len="med"/>
            </a:ln>
          </p:spPr>
        </p:cxnSp>
      </p:grpSp>
      <p:sp>
        <p:nvSpPr>
          <p:cNvPr id="12" name="文本框 11"/>
          <p:cNvSpPr txBox="1"/>
          <p:nvPr/>
        </p:nvSpPr>
        <p:spPr>
          <a:xfrm>
            <a:off x="5690870" y="2176780"/>
            <a:ext cx="5919470" cy="341503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400" dirty="0">
                <a:solidFill>
                  <a:srgbClr val="7030A0"/>
                </a:solidFill>
              </a:rPr>
              <a:t>用例阐释者</a:t>
            </a:r>
            <a:r>
              <a:rPr lang="zh-CN" altLang="en-US" sz="2400" dirty="0">
                <a:solidFill>
                  <a:schemeClr val="bg1"/>
                </a:solidFill>
              </a:rPr>
              <a:t>：用来</a:t>
            </a:r>
            <a:r>
              <a:rPr lang="zh-CN" altLang="en-US" sz="2400" dirty="0">
                <a:solidFill>
                  <a:srgbClr val="FF0000"/>
                </a:solidFill>
              </a:rPr>
              <a:t>了解</a:t>
            </a:r>
            <a:r>
              <a:rPr lang="zh-CN" altLang="en-US" sz="2400" dirty="0">
                <a:solidFill>
                  <a:schemeClr val="bg1"/>
                </a:solidFill>
              </a:rPr>
              <a:t>用例的</a:t>
            </a:r>
            <a:r>
              <a:rPr lang="zh-CN" altLang="en-US" sz="2400" dirty="0">
                <a:solidFill>
                  <a:srgbClr val="FF0000"/>
                </a:solidFill>
              </a:rPr>
              <a:t>用户界面</a:t>
            </a:r>
            <a:r>
              <a:rPr lang="zh-CN" altLang="en-US" sz="2400" dirty="0">
                <a:solidFill>
                  <a:schemeClr val="bg1"/>
                </a:solidFill>
              </a:rPr>
              <a:t>；</a:t>
            </a:r>
          </a:p>
          <a:p>
            <a:pPr marL="457200" indent="-457200">
              <a:buFont typeface="Wingdings" panose="05000000000000000000" pitchFamily="2" charset="2"/>
              <a:buChar char="l"/>
            </a:pPr>
            <a:r>
              <a:rPr lang="zh-CN" altLang="en-US" sz="2400" dirty="0">
                <a:solidFill>
                  <a:srgbClr val="7030A0"/>
                </a:solidFill>
              </a:rPr>
              <a:t>系统分析员</a:t>
            </a:r>
            <a:r>
              <a:rPr lang="zh-CN" altLang="en-US" sz="2400" dirty="0">
                <a:solidFill>
                  <a:schemeClr val="bg1"/>
                </a:solidFill>
              </a:rPr>
              <a:t>：用来了解用户界面如何影响</a:t>
            </a:r>
            <a:r>
              <a:rPr lang="zh-CN" altLang="en-US" sz="2400" dirty="0">
                <a:solidFill>
                  <a:srgbClr val="FF0000"/>
                </a:solidFill>
              </a:rPr>
              <a:t>系统分析</a:t>
            </a:r>
            <a:r>
              <a:rPr lang="zh-CN" altLang="en-US" sz="2400" dirty="0">
                <a:solidFill>
                  <a:schemeClr val="bg1"/>
                </a:solidFill>
              </a:rPr>
              <a:t>；</a:t>
            </a:r>
          </a:p>
          <a:p>
            <a:pPr marL="457200" indent="-457200">
              <a:buFont typeface="Wingdings" panose="05000000000000000000" pitchFamily="2" charset="2"/>
              <a:buChar char="l"/>
            </a:pPr>
            <a:r>
              <a:rPr lang="zh-CN" altLang="en-US" sz="2400" dirty="0">
                <a:solidFill>
                  <a:srgbClr val="7030A0"/>
                </a:solidFill>
              </a:rPr>
              <a:t>设计员</a:t>
            </a:r>
            <a:r>
              <a:rPr lang="zh-CN" altLang="en-US" sz="2400" dirty="0">
                <a:solidFill>
                  <a:schemeClr val="bg1"/>
                </a:solidFill>
              </a:rPr>
              <a:t>：用来了解用户界面如何施加影响及它对系统“</a:t>
            </a:r>
            <a:r>
              <a:rPr lang="zh-CN" altLang="en-US" sz="2400" dirty="0">
                <a:solidFill>
                  <a:srgbClr val="FF0000"/>
                </a:solidFill>
              </a:rPr>
              <a:t>内部</a:t>
            </a:r>
            <a:r>
              <a:rPr lang="zh-CN" altLang="en-US" sz="2400" dirty="0">
                <a:solidFill>
                  <a:schemeClr val="bg1"/>
                </a:solidFill>
              </a:rPr>
              <a:t>”的要求；</a:t>
            </a:r>
          </a:p>
          <a:p>
            <a:pPr marL="457200" indent="-457200">
              <a:buFont typeface="Wingdings" panose="05000000000000000000" pitchFamily="2" charset="2"/>
              <a:buChar char="l"/>
            </a:pPr>
            <a:r>
              <a:rPr lang="zh-CN" altLang="en-US" sz="2400" dirty="0">
                <a:solidFill>
                  <a:srgbClr val="7030A0"/>
                </a:solidFill>
              </a:rPr>
              <a:t>类测试人员</a:t>
            </a:r>
            <a:r>
              <a:rPr lang="zh-CN" altLang="en-US" sz="2400" dirty="0">
                <a:solidFill>
                  <a:schemeClr val="bg1"/>
                </a:solidFill>
              </a:rPr>
              <a:t>：用来制定</a:t>
            </a:r>
            <a:r>
              <a:rPr lang="zh-CN" altLang="en-US" sz="2400" dirty="0">
                <a:solidFill>
                  <a:srgbClr val="FF0000"/>
                </a:solidFill>
              </a:rPr>
              <a:t>测试计划</a:t>
            </a:r>
            <a:r>
              <a:rPr lang="zh-CN" altLang="en-US" sz="2400" dirty="0">
                <a:solidFill>
                  <a:schemeClr val="bg1"/>
                </a:solidFill>
              </a:rPr>
              <a:t>活动。</a:t>
            </a:r>
            <a:r>
              <a:rPr lang="en-US" altLang="zh-CN" sz="2400" dirty="0">
                <a:solidFill>
                  <a:schemeClr val="bg1"/>
                </a:solidFill>
              </a:rPr>
              <a:t>[4]</a:t>
            </a:r>
            <a:endParaRPr lang="zh-CN" altLang="en-US" sz="2400" dirty="0">
              <a:solidFill>
                <a:schemeClr val="bg1"/>
              </a:solidFill>
            </a:endParaRPr>
          </a:p>
          <a:p>
            <a:pPr indent="457200"/>
            <a:endParaRPr lang="zh-CN" alt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a:t>
            </a: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89430" y="1601470"/>
            <a:ext cx="8720122" cy="4626683"/>
            <a:chOff x="2818" y="2535"/>
            <a:chExt cx="12052"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201" y="3731"/>
              <a:ext cx="11391" cy="4822"/>
            </a:xfrm>
            <a:prstGeom prst="rect">
              <a:avLst/>
            </a:prstGeom>
            <a:noFill/>
          </p:spPr>
          <p:txBody>
            <a:bodyPr wrap="square" rtlCol="0">
              <a:spAutoFit/>
            </a:bodyPr>
            <a:lstStyle/>
            <a:p>
              <a:pPr>
                <a:buFont typeface="Wingdings" panose="05000000000000000000" pitchFamily="2" charset="2"/>
              </a:pPr>
              <a:r>
                <a:rPr lang="en-US" altLang="zh-CN" sz="2400" dirty="0" smtClean="0">
                  <a:solidFill>
                    <a:schemeClr val="bg1"/>
                  </a:solidFill>
                  <a:sym typeface="+mn-ea"/>
                </a:rPr>
                <a:t>1</a:t>
              </a:r>
              <a:r>
                <a:rPr lang="zh-CN" altLang="en-US" sz="2400" dirty="0" smtClean="0">
                  <a:solidFill>
                    <a:schemeClr val="bg1"/>
                  </a:solidFill>
                  <a:sym typeface="+mn-ea"/>
                </a:rPr>
                <a:t>、是</a:t>
              </a:r>
              <a:r>
                <a:rPr lang="zh-CN" altLang="en-US" sz="2400" dirty="0">
                  <a:solidFill>
                    <a:schemeClr val="bg1"/>
                  </a:solidFill>
                  <a:sym typeface="+mn-ea"/>
                </a:rPr>
                <a:t>如何将用户所提供的需求信息利用用户界面原型呈现给使用者。一般信息表现的界面须考虑以下几点因素</a:t>
              </a:r>
              <a:endParaRPr lang="zh-CN" altLang="en-US" sz="2400" dirty="0">
                <a:solidFill>
                  <a:schemeClr val="bg1"/>
                </a:solidFill>
              </a:endParaRPr>
            </a:p>
            <a:p>
              <a:pPr indent="0">
                <a:buFont typeface="Wingdings" panose="05000000000000000000" pitchFamily="2" charset="2"/>
                <a:buNone/>
              </a:pP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chemeClr val="bg1"/>
                  </a:solidFill>
                  <a:sym typeface="+mn-ea"/>
                </a:rPr>
                <a:t>呈现的信息对于使用者而言，其重要性的权重必须划分清楚</a:t>
              </a: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chemeClr val="bg1"/>
                  </a:solidFill>
                  <a:sym typeface="+mn-ea"/>
                </a:rPr>
                <a:t>呈现的信息能够完整地表达用户对需求的理解</a:t>
              </a: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chemeClr val="bg1"/>
                  </a:solidFill>
                  <a:sym typeface="+mn-ea"/>
                </a:rPr>
                <a:t>是否提供交互来提示用户操作</a:t>
              </a: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chemeClr val="bg1"/>
                  </a:solidFill>
                  <a:sym typeface="+mn-ea"/>
                </a:rPr>
                <a:t>对色彩、图片等的利用应该适当</a:t>
              </a:r>
              <a:r>
                <a:rPr lang="en-US" altLang="zh-CN" sz="2400" dirty="0">
                  <a:solidFill>
                    <a:schemeClr val="bg1"/>
                  </a:solidFill>
                  <a:sym typeface="+mn-ea"/>
                </a:rPr>
                <a:t>[3]</a:t>
              </a:r>
              <a:endParaRPr lang="zh-CN" altLang="en-US" sz="2400" dirty="0">
                <a:solidFill>
                  <a:schemeClr val="bg1"/>
                </a:solidFill>
              </a:endParaRPr>
            </a:p>
            <a:p>
              <a:pPr indent="457200"/>
              <a:endParaRPr kumimoji="1" lang="zh-CN" altLang="en-US" sz="24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650"/>
            </a:xfrm>
            <a:prstGeom prst="rect">
              <a:avLst/>
            </a:prstGeom>
            <a:noFill/>
          </p:spPr>
          <p:txBody>
            <a:bodyPr wrap="square" rtlCol="0">
              <a:spAutoFit/>
            </a:bodyPr>
            <a:lstStyle/>
            <a:p>
              <a:pPr algn="ctr"/>
              <a:r>
                <a:rPr lang="zh-CN" altLang="en-US"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原型设计原理</a:t>
              </a: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2905</Words>
  <Application>Microsoft Office PowerPoint</Application>
  <PresentationFormat>宽屏</PresentationFormat>
  <Paragraphs>289</Paragraphs>
  <Slides>42</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42</vt:i4>
      </vt:variant>
    </vt:vector>
  </HeadingPairs>
  <TitlesOfParts>
    <vt:vector size="55" baseType="lpstr">
      <vt:lpstr>Arial Unicode MS</vt:lpstr>
      <vt:lpstr>Open Sans</vt:lpstr>
      <vt:lpstr>PingFang SC</vt:lpstr>
      <vt:lpstr>宋体</vt:lpstr>
      <vt:lpstr>微软雅黑</vt:lpstr>
      <vt:lpstr>微软雅黑 Light</vt:lpstr>
      <vt:lpstr>Arial</vt:lpstr>
      <vt:lpstr>Calibri</vt:lpstr>
      <vt:lpstr>Calibri Light</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什么是用户体验？</vt:lpstr>
      <vt:lpstr>国际标准化组织ISO(International Organization for Standardization)定义的用户体验</vt:lpstr>
      <vt:lpstr>用户体验的分类</vt:lpstr>
      <vt:lpstr>什么是用户体验设计？</vt:lpstr>
      <vt:lpstr>用户体验设计的目的</vt:lpstr>
      <vt:lpstr>用户体验的五个层次</vt:lpstr>
      <vt:lpstr>PowerPoint 演示文稿</vt:lpstr>
      <vt:lpstr>PowerPoint 演示文稿</vt:lpstr>
      <vt:lpstr>原型设计和用户体验的关系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深夜列车</dc:creator>
  <cp:lastModifiedBy>ssyhh</cp:lastModifiedBy>
  <cp:revision>57</cp:revision>
  <dcterms:created xsi:type="dcterms:W3CDTF">2015-06-08T08:52:00Z</dcterms:created>
  <dcterms:modified xsi:type="dcterms:W3CDTF">2018-11-04T14:12:26Z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2052-10.1.0.7643</vt:lpwstr>
  </property>
</Properties>
</file>