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16" r:id="rId4"/>
    <p:sldId id="315" r:id="rId5"/>
    <p:sldId id="541" r:id="rId6"/>
    <p:sldId id="542" r:id="rId7"/>
    <p:sldId id="543" r:id="rId8"/>
    <p:sldId id="544" r:id="rId9"/>
    <p:sldId id="545" r:id="rId10"/>
    <p:sldId id="546" r:id="rId11"/>
    <p:sldId id="547" r:id="rId12"/>
    <p:sldId id="548" r:id="rId13"/>
    <p:sldId id="549" r:id="rId14"/>
    <p:sldId id="550" r:id="rId15"/>
    <p:sldId id="551" r:id="rId16"/>
    <p:sldId id="552"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4" r:id="rId37"/>
    <p:sldId id="575" r:id="rId38"/>
    <p:sldId id="576" r:id="rId39"/>
    <p:sldId id="587" r:id="rId40"/>
    <p:sldId id="591" r:id="rId41"/>
    <p:sldId id="588" r:id="rId42"/>
    <p:sldId id="589" r:id="rId43"/>
    <p:sldId id="590" r:id="rId44"/>
    <p:sldId id="577" r:id="rId45"/>
    <p:sldId id="582" r:id="rId46"/>
    <p:sldId id="578" r:id="rId47"/>
    <p:sldId id="579" r:id="rId48"/>
    <p:sldId id="581" r:id="rId49"/>
    <p:sldId id="580" r:id="rId5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0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0" d="100"/>
          <a:sy n="110" d="100"/>
        </p:scale>
        <p:origin x="516" y="66"/>
      </p:cViewPr>
      <p:guideLst>
        <p:guide orient="horz" pos="2165"/>
        <p:guide pos="3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95C9408-37C5-4165-BC7D-1DBAC46743F9}"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D3B8989-02FC-4D25-9A27-7AF3CBACFD1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B448EF6-8CE9-4749-905E-349359B98641}"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810AA6F-9CEA-42C7-BD28-A32716F8B61C}"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EFA463A8-E450-4777-9B54-0EA996532D1F}"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391BDDB-53D1-4926-B429-6D1E06FB1CC6}"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A8D8BE0-FCE3-4E2F-AC05-AE0D2DFD812F}"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7A610589-6B6C-497A-A2A8-1C0FE82E63AC}"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420ECEC-E920-4BCC-B699-A2AE30723B4D}"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D18C603-3B73-4A40-9DED-337CC2DEA936}"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A440A96-6502-4FAA-80DA-B99FD357C33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2320FA46-D9FE-4DA3-8924-AC1969079F8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503712" y="129381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785870" y="2844800"/>
            <a:ext cx="461962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indent="0" algn="ctr">
              <a:buNone/>
            </a:pPr>
            <a:r>
              <a:rPr lang="en-US" altLang="zh-CN" sz="4000" dirty="0" smtClean="0">
                <a:solidFill>
                  <a:schemeClr val="bg1"/>
                </a:solidFill>
                <a:latin typeface="微软雅黑" panose="020B0503020204020204" pitchFamily="34" charset="-122"/>
                <a:ea typeface="微软雅黑" panose="020B0503020204020204" pitchFamily="34" charset="-122"/>
                <a:sym typeface="+mn-ea"/>
              </a:rPr>
              <a:t>UML2</a:t>
            </a:r>
            <a:r>
              <a:rPr lang="zh-CN" altLang="en-US" sz="4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4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G08</a:t>
            </a:r>
            <a:r>
              <a:rPr lang="zh-CN" altLang="en-US" sz="2000" b="1" dirty="0">
                <a:solidFill>
                  <a:schemeClr val="bg1"/>
                </a:solidFill>
                <a:latin typeface="微软雅黑" panose="020B0503020204020204" pitchFamily="34" charset="-122"/>
                <a:ea typeface="微软雅黑" panose="020B0503020204020204" pitchFamily="34" charset="-122"/>
              </a:rPr>
              <a:t>小组</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刘向辉、陈祥斌、左文正</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涂弘森、王安栋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4301"/>
            </a:xfrm>
            <a:prstGeom prst="rect">
              <a:avLst/>
            </a:prstGeom>
            <a:noFill/>
          </p:spPr>
          <p:txBody>
            <a:bodyPr wrap="square" rtlCol="0">
              <a:spAutoFit/>
            </a:bodyPr>
            <a:lstStyle/>
            <a:p>
              <a:pPr indent="457200"/>
              <a:r>
                <a:rPr lang="en-US" altLang="zh-CN" sz="2400" dirty="0" smtClean="0">
                  <a:solidFill>
                    <a:schemeClr val="bg1"/>
                  </a:solidFill>
                  <a:sym typeface="+mn-ea"/>
                </a:rPr>
                <a:t>2</a:t>
              </a:r>
              <a:r>
                <a:rPr lang="zh-CN" altLang="en-US" sz="2400" dirty="0" smtClean="0">
                  <a:solidFill>
                    <a:schemeClr val="bg1"/>
                  </a:solidFill>
                  <a:sym typeface="+mn-ea"/>
                </a:rPr>
                <a:t>、用户</a:t>
              </a:r>
              <a:r>
                <a:rPr lang="zh-CN" altLang="en-US" sz="2400" dirty="0">
                  <a:solidFill>
                    <a:schemeClr val="bg1"/>
                  </a:solidFill>
                  <a:sym typeface="+mn-ea"/>
                </a:rPr>
                <a:t>透过界面原型设计的</a:t>
              </a:r>
              <a:r>
                <a:rPr lang="zh-CN" altLang="en-US" sz="2400" dirty="0">
                  <a:solidFill>
                    <a:srgbClr val="FF0000"/>
                  </a:solidFill>
                  <a:sym typeface="+mn-ea"/>
                </a:rPr>
                <a:t>暗示或隐喻</a:t>
              </a:r>
              <a:r>
                <a:rPr lang="zh-CN" altLang="en-US" sz="2400" dirty="0">
                  <a:solidFill>
                    <a:schemeClr val="bg1"/>
                  </a:solidFill>
                  <a:sym typeface="+mn-ea"/>
                </a:rPr>
                <a:t>，而能整合用户需求信息的表现，进而达到交互，以及实现反馈。一个影响系统的一般设计隐喻方式通常包括：</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按键的图像化及适当的文字说明、</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色彩的隐喻配色、</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操作流程的可能性推衍、</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界面编排的适当性、</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操作的隐喻反馈等几个方面。</a:t>
              </a:r>
              <a:r>
                <a:rPr lang="en-US" altLang="zh-CN" sz="2400" dirty="0">
                  <a:solidFill>
                    <a:schemeClr val="bg1"/>
                  </a:solidFill>
                  <a:sym typeface="+mn-ea"/>
                </a:rPr>
                <a:t>[3]</a:t>
              </a:r>
              <a:endParaRPr kumimoji="1"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2215"/>
            </a:xfrm>
            <a:prstGeom prst="rect">
              <a:avLst/>
            </a:prstGeom>
            <a:noFill/>
          </p:spPr>
          <p:txBody>
            <a:bodyPr wrap="square" rtlCol="0">
              <a:spAutoFit/>
            </a:bodyPr>
            <a:lstStyle/>
            <a:p>
              <a:pPr indent="457200"/>
              <a:r>
                <a:rPr lang="zh-CN" altLang="en-US" sz="2400" dirty="0">
                  <a:solidFill>
                    <a:schemeClr val="bg1"/>
                  </a:solidFill>
                  <a:sym typeface="+mn-ea"/>
                </a:rPr>
                <a:t>做这个原型的目的是什么？</a:t>
              </a:r>
              <a:endParaRPr lang="zh-CN" altLang="en-US" sz="2400" dirty="0">
                <a:solidFill>
                  <a:schemeClr val="bg1"/>
                </a:solidFill>
              </a:endParaRPr>
            </a:p>
            <a:p>
              <a:pPr indent="457200"/>
              <a:r>
                <a:rPr lang="zh-CN" altLang="en-US" sz="2400" dirty="0">
                  <a:solidFill>
                    <a:schemeClr val="bg1"/>
                  </a:solidFill>
                  <a:sym typeface="+mn-ea"/>
                </a:rPr>
                <a:t>这个原型的受众是谁？</a:t>
              </a:r>
              <a:endParaRPr lang="zh-CN" altLang="en-US" sz="2400" dirty="0">
                <a:solidFill>
                  <a:schemeClr val="bg1"/>
                </a:solidFill>
              </a:endParaRPr>
            </a:p>
            <a:p>
              <a:pPr indent="457200"/>
              <a:r>
                <a:rPr lang="zh-CN" altLang="en-US" sz="2400" dirty="0">
                  <a:solidFill>
                    <a:schemeClr val="bg1"/>
                  </a:solidFill>
                  <a:sym typeface="+mn-ea"/>
                </a:rPr>
                <a:t>这个原型有多大效率帮助我传达设计或测试设计？</a:t>
              </a:r>
              <a:endParaRPr lang="zh-CN" altLang="en-US" sz="2400" dirty="0">
                <a:solidFill>
                  <a:schemeClr val="bg1"/>
                </a:solidFill>
              </a:endParaRPr>
            </a:p>
            <a:p>
              <a:pPr indent="457200"/>
              <a:r>
                <a:rPr lang="zh-CN" altLang="en-US" sz="2400" dirty="0">
                  <a:solidFill>
                    <a:schemeClr val="bg1"/>
                  </a:solidFill>
                  <a:sym typeface="+mn-ea"/>
                </a:rPr>
                <a:t>有多少时间做原型？需要什么级别的保真程度？</a:t>
              </a:r>
              <a:r>
                <a:rPr lang="en-US" altLang="zh-CN" sz="2400" dirty="0">
                  <a:solidFill>
                    <a:schemeClr val="bg1"/>
                  </a:solidFill>
                  <a:sym typeface="+mn-ea"/>
                </a:rPr>
                <a:t>[2]</a:t>
              </a:r>
              <a:endParaRPr kumimoji="1" lang="en-US" altLang="zh-CN" sz="24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
        <p:nvSpPr>
          <p:cNvPr id="7" name="圆角矩形 6"/>
          <p:cNvSpPr/>
          <p:nvPr/>
        </p:nvSpPr>
        <p:spPr>
          <a:xfrm>
            <a:off x="1714125" y="4785799"/>
            <a:ext cx="1300315"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1" name="直接箭头连接符 10"/>
          <p:cNvCxnSpPr/>
          <p:nvPr/>
        </p:nvCxnSpPr>
        <p:spPr>
          <a:xfrm flipV="1">
            <a:off x="3014440" y="5291285"/>
            <a:ext cx="851053" cy="97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755462" y="4984015"/>
            <a:ext cx="1399024"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画草图</a:t>
            </a:r>
            <a:endParaRPr lang="zh-CN" altLang="en-US" sz="2800" dirty="0" smtClean="0">
              <a:solidFill>
                <a:srgbClr val="1D273B"/>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882360" y="4769388"/>
            <a:ext cx="2069199"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8" name="直接箭头连接符 17"/>
          <p:cNvCxnSpPr/>
          <p:nvPr/>
        </p:nvCxnSpPr>
        <p:spPr>
          <a:xfrm flipV="1">
            <a:off x="5918927" y="5229214"/>
            <a:ext cx="1119511" cy="167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23697" y="4967604"/>
            <a:ext cx="2027862"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演示及评论</a:t>
            </a:r>
            <a:endParaRPr lang="zh-CN" altLang="en-US" sz="2800" dirty="0" smtClean="0">
              <a:solidFill>
                <a:srgbClr val="1D273B"/>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7110244" y="4767587"/>
            <a:ext cx="1300315"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2" name="直接箭头连接符 21"/>
          <p:cNvCxnSpPr/>
          <p:nvPr/>
        </p:nvCxnSpPr>
        <p:spPr>
          <a:xfrm flipV="1">
            <a:off x="8410559" y="5273073"/>
            <a:ext cx="851053" cy="97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151581" y="4965803"/>
            <a:ext cx="1399024" cy="523220"/>
          </a:xfrm>
          <a:prstGeom prst="rect">
            <a:avLst/>
          </a:prstGeom>
          <a:noFill/>
        </p:spPr>
        <p:txBody>
          <a:bodyPr wrap="square" rtlCol="0">
            <a:spAutoFit/>
          </a:bodyPr>
          <a:lstStyle/>
          <a:p>
            <a:r>
              <a:rPr lang="zh-CN" altLang="en-US" sz="2800" dirty="0">
                <a:solidFill>
                  <a:srgbClr val="1D273B"/>
                </a:solidFill>
                <a:latin typeface="微软雅黑" panose="020B0503020204020204" pitchFamily="34" charset="-122"/>
                <a:ea typeface="微软雅黑" panose="020B0503020204020204" pitchFamily="34" charset="-122"/>
              </a:rPr>
              <a:t>做原型</a:t>
            </a:r>
            <a:endParaRPr lang="zh-CN" altLang="en-US" sz="2800" dirty="0" smtClean="0">
              <a:solidFill>
                <a:srgbClr val="1D273B"/>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9272307" y="4767587"/>
            <a:ext cx="1805537" cy="8941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文本框 25"/>
          <p:cNvSpPr txBox="1"/>
          <p:nvPr/>
        </p:nvSpPr>
        <p:spPr>
          <a:xfrm>
            <a:off x="9313643" y="4965803"/>
            <a:ext cx="1764201" cy="523220"/>
          </a:xfrm>
          <a:prstGeom prst="rect">
            <a:avLst/>
          </a:prstGeom>
          <a:noFill/>
        </p:spPr>
        <p:txBody>
          <a:bodyPr wrap="square" rtlCol="0">
            <a:spAutoFit/>
          </a:bodyPr>
          <a:lstStyle/>
          <a:p>
            <a:r>
              <a:rPr lang="zh-CN" altLang="en-US" sz="2800" dirty="0" smtClean="0">
                <a:solidFill>
                  <a:srgbClr val="1D273B"/>
                </a:solidFill>
                <a:latin typeface="微软雅黑" panose="020B0503020204020204" pitchFamily="34" charset="-122"/>
                <a:ea typeface="微软雅黑" panose="020B0503020204020204" pitchFamily="34" charset="-122"/>
              </a:rPr>
              <a:t>测试原型</a:t>
            </a:r>
            <a:endParaRPr lang="zh-CN" altLang="en-US" sz="2800" dirty="0" smtClean="0">
              <a:solidFill>
                <a:srgbClr val="1D273B"/>
              </a:solidFill>
              <a:latin typeface="微软雅黑" panose="020B0503020204020204" pitchFamily="34" charset="-122"/>
              <a:ea typeface="微软雅黑" panose="020B0503020204020204" pitchFamily="34" charset="-122"/>
            </a:endParaRPr>
          </a:p>
        </p:txBody>
      </p:sp>
      <p:cxnSp>
        <p:nvCxnSpPr>
          <p:cNvPr id="9" name="肘形连接符 8"/>
          <p:cNvCxnSpPr>
            <a:stCxn id="24" idx="2"/>
            <a:endCxn id="7" idx="2"/>
          </p:cNvCxnSpPr>
          <p:nvPr/>
        </p:nvCxnSpPr>
        <p:spPr>
          <a:xfrm rot="5400000">
            <a:off x="6260465" y="1764665"/>
            <a:ext cx="18415" cy="7811135"/>
          </a:xfrm>
          <a:prstGeom prst="bentConnector3">
            <a:avLst>
              <a:gd name="adj1" fmla="val 1393103"/>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2110" y="2146300"/>
            <a:ext cx="8907145" cy="25660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是指在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获取一组基本的需求定义后</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，利用高级软件工具可视化的开发环境，快速地建立一个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目标系统的最初版本</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，并把它交给用户试用、补充和修改，再进行新的版本开发。反复进行这个过程，直到得出系统的“精确解”，即</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用户满意</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为止的一种方法。</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endParaRPr kumimoji="1"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512883"/>
            <a:chOff x="1357" y="4467"/>
            <a:chExt cx="6106" cy="737"/>
          </a:xfrm>
        </p:grpSpPr>
        <p:sp>
          <p:nvSpPr>
            <p:cNvPr id="13319" name="矩形 6"/>
            <p:cNvSpPr/>
            <p:nvPr/>
          </p:nvSpPr>
          <p:spPr>
            <a:xfrm>
              <a:off x="1357" y="4542"/>
              <a:ext cx="6106" cy="6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smtClean="0">
                  <a:solidFill>
                    <a:srgbClr val="FFFF00"/>
                  </a:solidFill>
                  <a:latin typeface="微软雅黑" panose="020B0503020204020204" pitchFamily="34" charset="-122"/>
                  <a:ea typeface="微软雅黑" panose="020B0503020204020204" pitchFamily="34" charset="-122"/>
                  <a:sym typeface="+mn-ea"/>
                </a:rPr>
                <a:t>原型法</a:t>
              </a:r>
              <a:endParaRPr kumimoji="1" lang="zh-CN" altLang="en-US" sz="24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7265" name="文本框 100"/>
          <p:cNvSpPr txBox="1"/>
          <p:nvPr/>
        </p:nvSpPr>
        <p:spPr>
          <a:xfrm>
            <a:off x="1642110" y="2146300"/>
            <a:ext cx="8907145" cy="30613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dirty="0" smtClean="0">
                <a:solidFill>
                  <a:schemeClr val="bg1"/>
                </a:solidFill>
                <a:sym typeface="+mn-ea"/>
              </a:rPr>
              <a:t>是</a:t>
            </a:r>
            <a:r>
              <a:rPr lang="zh-CN" altLang="en-US" dirty="0">
                <a:solidFill>
                  <a:schemeClr val="bg1"/>
                </a:solidFill>
                <a:sym typeface="+mn-ea"/>
              </a:rPr>
              <a:t>在</a:t>
            </a:r>
            <a:r>
              <a:rPr lang="zh-CN" altLang="en-US" dirty="0">
                <a:solidFill>
                  <a:srgbClr val="FF0000"/>
                </a:solidFill>
                <a:sym typeface="+mn-ea"/>
              </a:rPr>
              <a:t>投入大量的人力，物力之前</a:t>
            </a:r>
            <a:r>
              <a:rPr lang="zh-CN" altLang="en-US" dirty="0">
                <a:solidFill>
                  <a:schemeClr val="bg1"/>
                </a:solidFill>
                <a:sym typeface="+mn-ea"/>
              </a:rPr>
              <a:t>，在限定的时间内，用</a:t>
            </a:r>
            <a:r>
              <a:rPr lang="zh-CN" altLang="en-US" dirty="0">
                <a:solidFill>
                  <a:srgbClr val="FF0000"/>
                </a:solidFill>
                <a:sym typeface="+mn-ea"/>
              </a:rPr>
              <a:t>最经济</a:t>
            </a:r>
            <a:r>
              <a:rPr lang="zh-CN" altLang="en-US" dirty="0">
                <a:solidFill>
                  <a:schemeClr val="bg1"/>
                </a:solidFill>
                <a:sym typeface="+mn-ea"/>
              </a:rPr>
              <a:t>的方法开发出一个可实际运行的</a:t>
            </a:r>
            <a:r>
              <a:rPr lang="zh-CN" altLang="en-US" dirty="0">
                <a:solidFill>
                  <a:srgbClr val="FF0000"/>
                </a:solidFill>
                <a:sym typeface="+mn-ea"/>
              </a:rPr>
              <a:t>系统模型</a:t>
            </a:r>
            <a:r>
              <a:rPr lang="zh-CN" altLang="en-US" dirty="0">
                <a:solidFill>
                  <a:schemeClr val="bg1"/>
                </a:solidFill>
                <a:sym typeface="+mn-ea"/>
              </a:rPr>
              <a:t>，</a:t>
            </a:r>
            <a:r>
              <a:rPr lang="zh-CN" altLang="en-US" dirty="0">
                <a:solidFill>
                  <a:srgbClr val="FF0000"/>
                </a:solidFill>
                <a:sym typeface="+mn-ea"/>
              </a:rPr>
              <a:t>用户</a:t>
            </a:r>
            <a:r>
              <a:rPr lang="zh-CN" altLang="en-US" dirty="0">
                <a:solidFill>
                  <a:schemeClr val="bg1"/>
                </a:solidFill>
                <a:sym typeface="+mn-ea"/>
              </a:rPr>
              <a:t>在运行使用整个原型的基础上，通过</a:t>
            </a:r>
            <a:r>
              <a:rPr lang="zh-CN" altLang="en-US" dirty="0">
                <a:solidFill>
                  <a:srgbClr val="FF0000"/>
                </a:solidFill>
                <a:sym typeface="+mn-ea"/>
              </a:rPr>
              <a:t>对其评价</a:t>
            </a:r>
            <a:r>
              <a:rPr lang="zh-CN" altLang="en-US" dirty="0">
                <a:solidFill>
                  <a:srgbClr val="02D8C5"/>
                </a:solidFill>
                <a:sym typeface="+mn-ea"/>
              </a:rPr>
              <a:t>，</a:t>
            </a:r>
            <a:r>
              <a:rPr lang="zh-CN" altLang="en-US" dirty="0">
                <a:solidFill>
                  <a:srgbClr val="FF0000"/>
                </a:solidFill>
                <a:sym typeface="+mn-ea"/>
              </a:rPr>
              <a:t>提出改进意见</a:t>
            </a:r>
            <a:r>
              <a:rPr lang="zh-CN" altLang="en-US" dirty="0">
                <a:solidFill>
                  <a:schemeClr val="bg1"/>
                </a:solidFill>
                <a:sym typeface="+mn-ea"/>
              </a:rPr>
              <a:t>，对原型进行修改，统一使用，评价过程反复进行，使原型逐步完善，直到完全</a:t>
            </a:r>
            <a:r>
              <a:rPr lang="zh-CN" altLang="en-US" dirty="0">
                <a:solidFill>
                  <a:srgbClr val="FF0000"/>
                </a:solidFill>
                <a:sym typeface="+mn-ea"/>
              </a:rPr>
              <a:t>满足用户的需求</a:t>
            </a:r>
            <a:r>
              <a:rPr lang="zh-CN" altLang="en-US" dirty="0">
                <a:solidFill>
                  <a:schemeClr val="bg1"/>
                </a:solidFill>
                <a:sym typeface="+mn-ea"/>
              </a:rPr>
              <a:t>为止。</a:t>
            </a:r>
            <a:r>
              <a:rPr lang="en-US" altLang="zh-CN" dirty="0">
                <a:solidFill>
                  <a:schemeClr val="bg1"/>
                </a:solidFill>
                <a:sym typeface="+mn-ea"/>
              </a:rPr>
              <a:t>[5]</a:t>
            </a:r>
            <a:endParaRPr kumimoji="1"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 name="组合 3"/>
          <p:cNvGrpSpPr/>
          <p:nvPr/>
        </p:nvGrpSpPr>
        <p:grpSpPr>
          <a:xfrm>
            <a:off x="4225290" y="1010285"/>
            <a:ext cx="3748405" cy="512883"/>
            <a:chOff x="1357" y="4467"/>
            <a:chExt cx="6106" cy="737"/>
          </a:xfrm>
        </p:grpSpPr>
        <p:sp>
          <p:nvSpPr>
            <p:cNvPr id="13319" name="矩形 6"/>
            <p:cNvSpPr/>
            <p:nvPr/>
          </p:nvSpPr>
          <p:spPr>
            <a:xfrm>
              <a:off x="1357" y="4542"/>
              <a:ext cx="6106" cy="6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400" b="1" dirty="0">
                  <a:solidFill>
                    <a:srgbClr val="FFFF00"/>
                  </a:solidFill>
                  <a:latin typeface="微软雅黑" panose="020B0503020204020204" pitchFamily="34" charset="-122"/>
                  <a:ea typeface="微软雅黑" panose="020B0503020204020204" pitchFamily="34" charset="-122"/>
                  <a:sym typeface="+mn-ea"/>
                </a:rPr>
                <a:t>原型法的基本思想</a:t>
              </a:r>
              <a:endParaRPr kumimoji="1" lang="zh-CN" altLang="en-US" sz="24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7265"/>
                                        </p:tgtEl>
                                        <p:attrNameLst>
                                          <p:attrName>style.visibility</p:attrName>
                                        </p:attrNameLst>
                                      </p:cBhvr>
                                      <p:to>
                                        <p:strVal val="visible"/>
                                      </p:to>
                                    </p:set>
                                    <p:animEffect transition="in" filter="wipe(right)">
                                      <p:cBhvr>
                                        <p:cTn id="27" dur="500"/>
                                        <p:tgtEl>
                                          <p:spTgt spid="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218471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3128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414686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2184718"/>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zh-CN" sz="2000" dirty="0">
                <a:solidFill>
                  <a:schemeClr val="bg1"/>
                </a:solidFill>
                <a:latin typeface="微软雅黑" panose="020B0503020204020204" pitchFamily="34" charset="-122"/>
                <a:ea typeface="微软雅黑" panose="020B0503020204020204" pitchFamily="34" charset="-122"/>
                <a:sym typeface="+mn-ea"/>
              </a:rPr>
              <a:t>确定用户的基本</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需求</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22548" name="矩形 22"/>
          <p:cNvSpPr/>
          <p:nvPr/>
        </p:nvSpPr>
        <p:spPr>
          <a:xfrm>
            <a:off x="6551613" y="3138488"/>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sym typeface="+mn-ea"/>
              </a:rPr>
              <a:t>构造初始原型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4173855"/>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zh-CN" sz="2000" dirty="0">
                <a:solidFill>
                  <a:schemeClr val="bg1"/>
                </a:solidFill>
                <a:latin typeface="微软雅黑" panose="020B0503020204020204" pitchFamily="34" charset="-122"/>
                <a:ea typeface="微软雅黑" panose="020B0503020204020204" pitchFamily="34" charset="-122"/>
                <a:sym typeface="+mn-ea"/>
              </a:rPr>
              <a:t>运行、评价、修改</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450541" y="1183005"/>
            <a:ext cx="3997325" cy="537845"/>
            <a:chOff x="942" y="4467"/>
            <a:chExt cx="6511" cy="1126"/>
          </a:xfrm>
        </p:grpSpPr>
        <p:sp>
          <p:nvSpPr>
            <p:cNvPr id="13319" name="矩形 6"/>
            <p:cNvSpPr/>
            <p:nvPr/>
          </p:nvSpPr>
          <p:spPr>
            <a:xfrm>
              <a:off x="942" y="4646"/>
              <a:ext cx="6511" cy="77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gn="ctr">
                <a:buNone/>
              </a:pPr>
              <a:r>
                <a:rPr lang="zh-CN" altLang="zh-CN" sz="2000" b="1" dirty="0">
                  <a:solidFill>
                    <a:srgbClr val="FFFF00"/>
                  </a:solidFill>
                  <a:latin typeface="微软雅黑" panose="020B0503020204020204" pitchFamily="34" charset="-122"/>
                  <a:ea typeface="微软雅黑" panose="020B0503020204020204" pitchFamily="34" charset="-122"/>
                  <a:sym typeface="+mn-ea"/>
                </a:rPr>
                <a:t>原型法</a:t>
              </a:r>
              <a:r>
                <a:rPr lang="zh-CN" altLang="zh-CN" sz="2000" b="1" dirty="0" smtClean="0">
                  <a:solidFill>
                    <a:srgbClr val="FFFF00"/>
                  </a:solidFill>
                  <a:latin typeface="微软雅黑" panose="020B0503020204020204" pitchFamily="34" charset="-122"/>
                  <a:ea typeface="微软雅黑" panose="020B0503020204020204" pitchFamily="34" charset="-122"/>
                  <a:sym typeface="+mn-ea"/>
                </a:rPr>
                <a:t>的开发过程</a:t>
              </a:r>
              <a:endParaRPr lang="en-US" altLang="zh-CN" sz="2000" b="1" dirty="0" smtClean="0">
                <a:solidFill>
                  <a:srgbClr val="FFFF00"/>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2" name="泪滴形 19"/>
          <p:cNvSpPr/>
          <p:nvPr/>
        </p:nvSpPr>
        <p:spPr>
          <a:xfrm>
            <a:off x="5902325" y="509809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en-US" altLang="zh-CN" sz="1800" dirty="0">
              <a:solidFill>
                <a:srgbClr val="FFFFFF"/>
              </a:solidFill>
              <a:latin typeface="微软雅黑" panose="020B0503020204020204" pitchFamily="34" charset="-122"/>
              <a:ea typeface="微软雅黑" panose="020B0503020204020204" pitchFamily="34" charset="-122"/>
            </a:endParaRPr>
          </a:p>
        </p:txBody>
      </p:sp>
      <p:sp>
        <p:nvSpPr>
          <p:cNvPr id="3" name="矩形 24"/>
          <p:cNvSpPr/>
          <p:nvPr/>
        </p:nvSpPr>
        <p:spPr>
          <a:xfrm>
            <a:off x="6551613" y="5156200"/>
            <a:ext cx="4418012" cy="445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15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sym typeface="+mn-ea"/>
              </a:rPr>
              <a:t>修改完善</a:t>
            </a:r>
            <a:r>
              <a:rPr lang="zh-CN" altLang="zh-CN" sz="2000" dirty="0">
                <a:solidFill>
                  <a:schemeClr val="bg1"/>
                </a:solidFill>
                <a:latin typeface="微软雅黑" panose="020B0503020204020204" pitchFamily="34" charset="-122"/>
                <a:ea typeface="微软雅黑" panose="020B0503020204020204" pitchFamily="34" charset="-122"/>
                <a:sym typeface="+mn-ea"/>
              </a:rPr>
              <a:t>形成最终</a:t>
            </a:r>
            <a:r>
              <a:rPr lang="zh-CN" altLang="zh-CN" sz="2000" dirty="0" smtClean="0">
                <a:solidFill>
                  <a:schemeClr val="bg1"/>
                </a:solidFill>
                <a:latin typeface="微软雅黑" panose="020B0503020204020204" pitchFamily="34" charset="-122"/>
                <a:ea typeface="微软雅黑" panose="020B0503020204020204" pitchFamily="34" charset="-122"/>
                <a:sym typeface="+mn-ea"/>
              </a:rPr>
              <a:t>的系统</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原型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400030" y="5233035"/>
            <a:ext cx="455295" cy="368300"/>
          </a:xfrm>
          <a:prstGeom prst="rect">
            <a:avLst/>
          </a:prstGeom>
          <a:noFill/>
        </p:spPr>
        <p:txBody>
          <a:bodyPr wrap="square" rtlCol="0">
            <a:spAutoFit/>
          </a:bodyPr>
          <a:lstStyle/>
          <a:p>
            <a:r>
              <a:rPr lang="en-US" altLang="zh-CN">
                <a:solidFill>
                  <a:schemeClr val="bg1"/>
                </a:solidFill>
              </a:rPr>
              <a:t>[5]</a:t>
            </a:r>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
                                        </p:tgtEl>
                                        <p:attrNameLst>
                                          <p:attrName>style.visibility</p:attrName>
                                        </p:attrNameLst>
                                      </p:cBhvr>
                                      <p:to>
                                        <p:strVal val="visible"/>
                                      </p:to>
                                    </p:set>
                                    <p:animEffect transition="in" filter="fade">
                                      <p:cBhvr>
                                        <p:cTn id="128" dur="1000"/>
                                        <p:tgtEl>
                                          <p:spTgt spid="2"/>
                                        </p:tgtEl>
                                      </p:cBhvr>
                                    </p:animEffect>
                                    <p:anim calcmode="lin" valueType="num">
                                      <p:cBhvr>
                                        <p:cTn id="129" dur="1000" fill="hold"/>
                                        <p:tgtEl>
                                          <p:spTgt spid="2"/>
                                        </p:tgtEl>
                                        <p:attrNameLst>
                                          <p:attrName>ppt_x</p:attrName>
                                        </p:attrNameLst>
                                      </p:cBhvr>
                                      <p:tavLst>
                                        <p:tav tm="0">
                                          <p:val>
                                            <p:strVal val="#ppt_x"/>
                                          </p:val>
                                        </p:tav>
                                        <p:tav tm="100000">
                                          <p:val>
                                            <p:strVal val="#ppt_x"/>
                                          </p:val>
                                        </p:tav>
                                      </p:tavLst>
                                    </p:anim>
                                    <p:anim calcmode="lin" valueType="num">
                                      <p:cBhvr>
                                        <p:cTn id="130" dur="1000" fill="hold"/>
                                        <p:tgtEl>
                                          <p:spTgt spid="2"/>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wipe(down)">
                                      <p:cBhvr>
                                        <p:cTn id="134" dur="580">
                                          <p:stCondLst>
                                            <p:cond delay="0"/>
                                          </p:stCondLst>
                                        </p:cTn>
                                        <p:tgtEl>
                                          <p:spTgt spid="3"/>
                                        </p:tgtEl>
                                      </p:cBhvr>
                                    </p:animEffect>
                                    <p:anim calcmode="lin" valueType="num">
                                      <p:cBhvr>
                                        <p:cTn id="13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gtEl>
                                      </p:cBhvr>
                                      <p:to x="100000" y="60000"/>
                                    </p:animScale>
                                    <p:animScale>
                                      <p:cBhvr>
                                        <p:cTn id="141" dur="166" decel="50000">
                                          <p:stCondLst>
                                            <p:cond delay="676"/>
                                          </p:stCondLst>
                                        </p:cTn>
                                        <p:tgtEl>
                                          <p:spTgt spid="3"/>
                                        </p:tgtEl>
                                      </p:cBhvr>
                                      <p:to x="100000" y="100000"/>
                                    </p:animScale>
                                    <p:animScale>
                                      <p:cBhvr>
                                        <p:cTn id="142" dur="26">
                                          <p:stCondLst>
                                            <p:cond delay="1312"/>
                                          </p:stCondLst>
                                        </p:cTn>
                                        <p:tgtEl>
                                          <p:spTgt spid="3"/>
                                        </p:tgtEl>
                                      </p:cBhvr>
                                      <p:to x="100000" y="80000"/>
                                    </p:animScale>
                                    <p:animScale>
                                      <p:cBhvr>
                                        <p:cTn id="143" dur="166" decel="50000">
                                          <p:stCondLst>
                                            <p:cond delay="1338"/>
                                          </p:stCondLst>
                                        </p:cTn>
                                        <p:tgtEl>
                                          <p:spTgt spid="3"/>
                                        </p:tgtEl>
                                      </p:cBhvr>
                                      <p:to x="100000" y="100000"/>
                                    </p:animScale>
                                    <p:animScale>
                                      <p:cBhvr>
                                        <p:cTn id="144" dur="26">
                                          <p:stCondLst>
                                            <p:cond delay="1642"/>
                                          </p:stCondLst>
                                        </p:cTn>
                                        <p:tgtEl>
                                          <p:spTgt spid="3"/>
                                        </p:tgtEl>
                                      </p:cBhvr>
                                      <p:to x="100000" y="90000"/>
                                    </p:animScale>
                                    <p:animScale>
                                      <p:cBhvr>
                                        <p:cTn id="145" dur="166" decel="50000">
                                          <p:stCondLst>
                                            <p:cond delay="1668"/>
                                          </p:stCondLst>
                                        </p:cTn>
                                        <p:tgtEl>
                                          <p:spTgt spid="3"/>
                                        </p:tgtEl>
                                      </p:cBhvr>
                                      <p:to x="100000" y="100000"/>
                                    </p:animScale>
                                    <p:animScale>
                                      <p:cBhvr>
                                        <p:cTn id="146" dur="26">
                                          <p:stCondLst>
                                            <p:cond delay="1808"/>
                                          </p:stCondLst>
                                        </p:cTn>
                                        <p:tgtEl>
                                          <p:spTgt spid="3"/>
                                        </p:tgtEl>
                                      </p:cBhvr>
                                      <p:to x="100000" y="95000"/>
                                    </p:animScale>
                                    <p:animScale>
                                      <p:cBhvr>
                                        <p:cTn id="14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7" grpId="0"/>
      <p:bldP spid="22548" grpId="0"/>
      <p:bldP spid="22550" grpId="0"/>
      <p:bldP spid="2" grpId="0" bldLvl="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0758"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97905" y="27797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6590" y="1308100"/>
            <a:ext cx="10363200" cy="1325245"/>
          </a:xfrm>
        </p:spPr>
        <p:txBody>
          <a:bodyPr/>
          <a:lstStyle/>
          <a:p>
            <a:r>
              <a:rPr lang="zh-CN" altLang="en-US">
                <a:solidFill>
                  <a:srgbClr val="FFFF00"/>
                </a:solidFill>
              </a:rPr>
              <a:t>什么是用户体验？</a:t>
            </a:r>
            <a:endParaRPr lang="zh-CN" altLang="en-US">
              <a:solidFill>
                <a:srgbClr val="FFFF00"/>
              </a:solidFill>
            </a:endParaRPr>
          </a:p>
        </p:txBody>
      </p:sp>
      <p:sp>
        <p:nvSpPr>
          <p:cNvPr id="3" name="副标题 2"/>
          <p:cNvSpPr>
            <a:spLocks noGrp="1"/>
          </p:cNvSpPr>
          <p:nvPr>
            <p:ph type="subTitle" idx="1"/>
          </p:nvPr>
        </p:nvSpPr>
        <p:spPr>
          <a:xfrm>
            <a:off x="1073785" y="2996565"/>
            <a:ext cx="9410700" cy="2823845"/>
          </a:xfrm>
        </p:spPr>
        <p:txBody>
          <a:bodyPr/>
          <a:lstStyle/>
          <a:p>
            <a:pPr algn="l"/>
            <a:r>
              <a:rPr lang="zh-CN" altLang="en-US">
                <a:solidFill>
                  <a:schemeClr val="bg1"/>
                </a:solidFill>
              </a:rPr>
              <a:t>用户体验</a:t>
            </a:r>
            <a:r>
              <a:rPr lang="en-US" altLang="zh-CN">
                <a:solidFill>
                  <a:schemeClr val="bg1"/>
                </a:solidFill>
              </a:rPr>
              <a:t>(User Experience</a:t>
            </a:r>
            <a:r>
              <a:rPr lang="zh-CN" altLang="en-US">
                <a:solidFill>
                  <a:schemeClr val="bg1"/>
                </a:solidFill>
              </a:rPr>
              <a:t>，简称</a:t>
            </a:r>
            <a:r>
              <a:rPr lang="en-US" altLang="zh-CN">
                <a:solidFill>
                  <a:schemeClr val="bg1"/>
                </a:solidFill>
              </a:rPr>
              <a:t>UE/UX)</a:t>
            </a:r>
            <a:r>
              <a:rPr lang="zh-CN" altLang="en-US">
                <a:solidFill>
                  <a:schemeClr val="bg1"/>
                </a:solidFill>
              </a:rPr>
              <a:t>是用户在使用产品过程中建立起来的一种纯主观感受。但是对于一个界定明确的用户群体来讲，其用户体验的共性是能够经由良好设计实验来认识到。计算机技术和互联网的发展，使技术创新形态正在发生转变，以用户为中心、以人为本越来越得到重视，用户体验也因此被称做</a:t>
            </a:r>
            <a:r>
              <a:rPr lang="zh-CN" altLang="en-US">
                <a:solidFill>
                  <a:srgbClr val="FF0000"/>
                </a:solidFill>
              </a:rPr>
              <a:t>创新2.0模式</a:t>
            </a:r>
            <a:r>
              <a:rPr lang="zh-CN" altLang="en-US">
                <a:solidFill>
                  <a:schemeClr val="bg1"/>
                </a:solidFill>
              </a:rPr>
              <a:t>的精髓</a:t>
            </a:r>
            <a:r>
              <a:rPr lang="en-US" altLang="zh-CN">
                <a:solidFill>
                  <a:schemeClr val="bg1"/>
                </a:solidFill>
              </a:rPr>
              <a:t>[6]</a:t>
            </a:r>
            <a:endParaRPr lang="en-US" altLang="zh-CN">
              <a:solidFill>
                <a:schemeClr val="bg1"/>
              </a:solidFill>
            </a:endParaRPr>
          </a:p>
        </p:txBody>
      </p:sp>
      <p:sp>
        <p:nvSpPr>
          <p:cNvPr id="9" name="文本框 8"/>
          <p:cNvSpPr txBox="1"/>
          <p:nvPr/>
        </p:nvSpPr>
        <p:spPr>
          <a:xfrm>
            <a:off x="656590" y="300355"/>
            <a:ext cx="5077460" cy="64516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sz="3600" dirty="0" smtClean="0">
                <a:solidFill>
                  <a:schemeClr val="accent1"/>
                </a:solidFill>
              </a:rPr>
              <a:t>Part 01    </a:t>
            </a:r>
            <a:r>
              <a:rPr lang="zh-CN" altLang="en-US" sz="3600" dirty="0">
                <a:solidFill>
                  <a:schemeClr val="accent1"/>
                </a:solidFill>
              </a:rPr>
              <a:t>用户体验</a:t>
            </a:r>
            <a:endParaRPr lang="zh-CN" altLang="en-US" sz="3600" dirty="0">
              <a:solidFill>
                <a:schemeClr val="accent1"/>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1325" y="516255"/>
            <a:ext cx="10363200" cy="1470025"/>
          </a:xfrm>
        </p:spPr>
        <p:txBody>
          <a:bodyPr/>
          <a:lstStyle/>
          <a:p>
            <a:r>
              <a:rPr lang="zh-CN" altLang="en-US" sz="4000">
                <a:solidFill>
                  <a:srgbClr val="FFFF00"/>
                </a:solidFill>
              </a:rPr>
              <a:t>国际标准化组织</a:t>
            </a:r>
            <a:r>
              <a:rPr lang="en-US" altLang="zh-CN" sz="4000">
                <a:solidFill>
                  <a:srgbClr val="FFFF00"/>
                </a:solidFill>
              </a:rPr>
              <a:t>ISO(International Organization for Standardization)</a:t>
            </a:r>
            <a:r>
              <a:rPr lang="zh-CN" altLang="en-US" sz="4000">
                <a:solidFill>
                  <a:srgbClr val="FFFF00"/>
                </a:solidFill>
              </a:rPr>
              <a:t>定义的用户体验</a:t>
            </a:r>
            <a:endParaRPr lang="zh-CN" altLang="en-US" sz="4000">
              <a:solidFill>
                <a:srgbClr val="FFFF00"/>
              </a:solidFill>
            </a:endParaRPr>
          </a:p>
        </p:txBody>
      </p:sp>
      <p:sp>
        <p:nvSpPr>
          <p:cNvPr id="3" name="副标题 2"/>
          <p:cNvSpPr>
            <a:spLocks noGrp="1"/>
          </p:cNvSpPr>
          <p:nvPr>
            <p:ph type="subTitle" idx="1"/>
          </p:nvPr>
        </p:nvSpPr>
        <p:spPr>
          <a:xfrm>
            <a:off x="756920" y="1986280"/>
            <a:ext cx="10135235" cy="3769995"/>
          </a:xfrm>
        </p:spPr>
        <p:txBody>
          <a:bodyPr/>
          <a:lstStyle/>
          <a:p>
            <a:pPr algn="l"/>
            <a:r>
              <a:rPr lang="en-US" altLang="zh-CN">
                <a:solidFill>
                  <a:srgbClr val="FF0000"/>
                </a:solidFill>
              </a:rPr>
              <a:t>  I</a:t>
            </a:r>
            <a:r>
              <a:rPr lang="zh-CN" altLang="en-US">
                <a:solidFill>
                  <a:srgbClr val="FF0000"/>
                </a:solidFill>
              </a:rPr>
              <a:t>SO 9241-210</a:t>
            </a:r>
            <a:r>
              <a:rPr lang="zh-CN" altLang="en-US">
                <a:solidFill>
                  <a:schemeClr val="bg1"/>
                </a:solidFill>
              </a:rPr>
              <a:t>标准将用户体验定义为 “人们对于针对使用或期望使用的产品、系统或者服务的认知印象和回应”。通俗来讲就是“这个东西好不好用，用起来方不方便”。因此，用户体验是主观的，且其注重实际应用时的产生的效果。</a:t>
            </a:r>
            <a:endParaRPr lang="zh-CN" altLang="en-US">
              <a:solidFill>
                <a:schemeClr val="bg1"/>
              </a:solidFill>
            </a:endParaRPr>
          </a:p>
          <a:p>
            <a:pPr algn="l"/>
            <a:r>
              <a:rPr lang="zh-CN" altLang="en-US">
                <a:solidFill>
                  <a:schemeClr val="bg1"/>
                </a:solidFill>
              </a:rPr>
              <a:t>  ISO定义的补充说明有着如下解释：用户体验，即用户在使用一个产品或系统之前、使用期间和使用之后的全部感受，包括情感、信仰、喜好、认知印象、生理和心理反应、行为和成就等各个方面。该说明还列出三个影响</a:t>
            </a:r>
            <a:r>
              <a:rPr lang="zh-CN" altLang="en-US">
                <a:solidFill>
                  <a:srgbClr val="FF0000"/>
                </a:solidFill>
              </a:rPr>
              <a:t>用户体验</a:t>
            </a:r>
            <a:r>
              <a:rPr lang="zh-CN" altLang="en-US">
                <a:solidFill>
                  <a:schemeClr val="bg1"/>
                </a:solidFill>
              </a:rPr>
              <a:t>的因素：</a:t>
            </a:r>
            <a:r>
              <a:rPr lang="zh-CN" altLang="en-US">
                <a:solidFill>
                  <a:srgbClr val="FF0000"/>
                </a:solidFill>
              </a:rPr>
              <a:t>系统，用户和使用环境</a:t>
            </a:r>
            <a:r>
              <a:rPr lang="zh-CN" altLang="en-US">
                <a:solidFill>
                  <a:schemeClr val="bg1"/>
                </a:solidFill>
              </a:rPr>
              <a:t>。</a:t>
            </a:r>
            <a:r>
              <a:rPr lang="en-US" altLang="zh-CN">
                <a:solidFill>
                  <a:schemeClr val="bg1"/>
                </a:solidFill>
              </a:rPr>
              <a:t>[6]</a:t>
            </a:r>
            <a:endParaRPr lang="en-US" altLang="zh-CN">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05" y="474345"/>
            <a:ext cx="10363200" cy="1470025"/>
          </a:xfrm>
        </p:spPr>
        <p:txBody>
          <a:bodyPr/>
          <a:lstStyle/>
          <a:p>
            <a:r>
              <a:rPr lang="zh-CN" altLang="en-US">
                <a:solidFill>
                  <a:srgbClr val="FFFF00"/>
                </a:solidFill>
              </a:rPr>
              <a:t>用户体验的分类</a:t>
            </a:r>
            <a:endParaRPr lang="zh-CN" altLang="en-US">
              <a:solidFill>
                <a:srgbClr val="FFFF00"/>
              </a:solidFill>
            </a:endParaRPr>
          </a:p>
        </p:txBody>
      </p:sp>
      <p:sp>
        <p:nvSpPr>
          <p:cNvPr id="3" name="副标题 2"/>
          <p:cNvSpPr>
            <a:spLocks noGrp="1"/>
          </p:cNvSpPr>
          <p:nvPr>
            <p:ph type="subTitle" idx="1"/>
          </p:nvPr>
        </p:nvSpPr>
        <p:spPr>
          <a:xfrm>
            <a:off x="1341755" y="1944370"/>
            <a:ext cx="8534400" cy="4355465"/>
          </a:xfrm>
        </p:spPr>
        <p:txBody>
          <a:bodyPr/>
          <a:lstStyle/>
          <a:p>
            <a:pPr algn="l"/>
            <a:r>
              <a:rPr lang="zh-CN" altLang="en-US">
                <a:solidFill>
                  <a:srgbClr val="002060"/>
                </a:solidFill>
              </a:rPr>
              <a:t>1、感观体验：</a:t>
            </a:r>
            <a:r>
              <a:rPr lang="zh-CN" altLang="en-US">
                <a:solidFill>
                  <a:schemeClr val="bg1"/>
                </a:solidFill>
              </a:rPr>
              <a:t>呈现给用户视听上的体验，强调舒适性。一般在色彩、声音、图像、文字内容、网站布局等呈现。 </a:t>
            </a:r>
            <a:endParaRPr lang="zh-CN" altLang="en-US">
              <a:solidFill>
                <a:schemeClr val="bg1"/>
              </a:solidFill>
            </a:endParaRPr>
          </a:p>
          <a:p>
            <a:pPr algn="l"/>
            <a:r>
              <a:rPr lang="zh-CN" altLang="en-US">
                <a:solidFill>
                  <a:srgbClr val="002060"/>
                </a:solidFill>
              </a:rPr>
              <a:t>2、交互用户体验：</a:t>
            </a:r>
            <a:r>
              <a:rPr lang="zh-CN" altLang="en-US">
                <a:solidFill>
                  <a:schemeClr val="bg1"/>
                </a:solidFill>
              </a:rPr>
              <a:t>界面给用户使用、交流过程的体验，强调互动、交互特性。交互体验的过程贯穿浏览、点击、输入、输出等过程给访客产生的体验。 </a:t>
            </a:r>
            <a:endParaRPr lang="zh-CN" altLang="en-US">
              <a:solidFill>
                <a:schemeClr val="bg1"/>
              </a:solidFill>
            </a:endParaRPr>
          </a:p>
          <a:p>
            <a:pPr algn="l"/>
            <a:r>
              <a:rPr lang="zh-CN" altLang="en-US">
                <a:solidFill>
                  <a:srgbClr val="002060"/>
                </a:solidFill>
              </a:rPr>
              <a:t>3、情感用户体验：</a:t>
            </a:r>
            <a:r>
              <a:rPr lang="zh-CN" altLang="en-US">
                <a:solidFill>
                  <a:schemeClr val="bg1"/>
                </a:solidFill>
              </a:rPr>
              <a:t>给用户心理上的体验，强调心理认可度。让用户通过站点能认同、抒发自己的内在情感，那说明用户体验效果较深。情感体验的升华是口碑的传播，形成一种高度的情感认可效应。 </a:t>
            </a:r>
            <a:endParaRPr lang="zh-C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630" y="446405"/>
            <a:ext cx="10363200" cy="1470025"/>
          </a:xfrm>
        </p:spPr>
        <p:txBody>
          <a:bodyPr/>
          <a:lstStyle/>
          <a:p>
            <a:r>
              <a:rPr lang="zh-CN" altLang="en-US">
                <a:solidFill>
                  <a:srgbClr val="FFFF00"/>
                </a:solidFill>
              </a:rPr>
              <a:t>什么是用户体验设计？</a:t>
            </a:r>
            <a:endParaRPr lang="zh-CN" altLang="en-US">
              <a:solidFill>
                <a:srgbClr val="FFFF00"/>
              </a:solidFill>
            </a:endParaRPr>
          </a:p>
        </p:txBody>
      </p:sp>
      <p:sp>
        <p:nvSpPr>
          <p:cNvPr id="3" name="副标题 2"/>
          <p:cNvSpPr>
            <a:spLocks noGrp="1"/>
          </p:cNvSpPr>
          <p:nvPr>
            <p:ph type="subTitle" idx="1"/>
          </p:nvPr>
        </p:nvSpPr>
        <p:spPr>
          <a:xfrm>
            <a:off x="980440" y="1916430"/>
            <a:ext cx="9966960" cy="3672205"/>
          </a:xfrm>
        </p:spPr>
        <p:txBody>
          <a:bodyPr/>
          <a:lstStyle/>
          <a:p>
            <a:pPr algn="l"/>
            <a:endParaRPr lang="zh-CN" altLang="en-US" dirty="0"/>
          </a:p>
          <a:p>
            <a:pPr algn="l"/>
            <a:r>
              <a:rPr lang="zh-CN" altLang="en-US" dirty="0">
                <a:solidFill>
                  <a:schemeClr val="bg1"/>
                </a:solidFill>
              </a:rPr>
              <a:t>用户体验设计（英语：User Experience Design），是以</a:t>
            </a:r>
            <a:r>
              <a:rPr lang="zh-CN" altLang="en-US" dirty="0">
                <a:solidFill>
                  <a:srgbClr val="FF0000"/>
                </a:solidFill>
              </a:rPr>
              <a:t>用户</a:t>
            </a:r>
            <a:r>
              <a:rPr lang="zh-CN" altLang="en-US" dirty="0">
                <a:solidFill>
                  <a:schemeClr val="bg1"/>
                </a:solidFill>
              </a:rPr>
              <a:t>为</a:t>
            </a:r>
            <a:r>
              <a:rPr lang="zh-CN" altLang="en-US" dirty="0">
                <a:solidFill>
                  <a:srgbClr val="FF0000"/>
                </a:solidFill>
              </a:rPr>
              <a:t>中心</a:t>
            </a:r>
            <a:r>
              <a:rPr lang="zh-CN" altLang="en-US" dirty="0">
                <a:solidFill>
                  <a:schemeClr val="bg1"/>
                </a:solidFill>
              </a:rPr>
              <a:t>的一种设计手段，以</a:t>
            </a:r>
            <a:r>
              <a:rPr lang="zh-CN" altLang="en-US" dirty="0">
                <a:solidFill>
                  <a:srgbClr val="FF0000"/>
                </a:solidFill>
              </a:rPr>
              <a:t>用户需求</a:t>
            </a:r>
            <a:r>
              <a:rPr lang="zh-CN" altLang="en-US" dirty="0">
                <a:solidFill>
                  <a:schemeClr val="bg1"/>
                </a:solidFill>
              </a:rPr>
              <a:t>为</a:t>
            </a:r>
            <a:r>
              <a:rPr lang="zh-CN" altLang="en-US" dirty="0">
                <a:solidFill>
                  <a:srgbClr val="FF0000"/>
                </a:solidFill>
              </a:rPr>
              <a:t>目标</a:t>
            </a:r>
            <a:r>
              <a:rPr lang="zh-CN" altLang="en-US" dirty="0">
                <a:solidFill>
                  <a:schemeClr val="bg1"/>
                </a:solidFill>
              </a:rPr>
              <a:t>而进行的设计。设计过程注重以用户为中心，用户体验的概念从开发的最早期就开始进入整个流程，并</a:t>
            </a:r>
            <a:r>
              <a:rPr lang="zh-CN" altLang="en-US" dirty="0">
                <a:solidFill>
                  <a:srgbClr val="FF0000"/>
                </a:solidFill>
              </a:rPr>
              <a:t>贯穿始终</a:t>
            </a:r>
            <a:r>
              <a:rPr lang="zh-CN" altLang="en-US" dirty="0">
                <a:solidFill>
                  <a:schemeClr val="bg1"/>
                </a:solidFill>
              </a:rPr>
              <a:t>。</a:t>
            </a:r>
            <a:r>
              <a:rPr lang="en-US" altLang="zh-CN" dirty="0">
                <a:solidFill>
                  <a:schemeClr val="bg1"/>
                </a:solidFill>
              </a:rPr>
              <a:t>[7]</a:t>
            </a:r>
            <a:endParaRPr lang="en-US" altLang="zh-C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4360" y="488315"/>
            <a:ext cx="10363200" cy="1470025"/>
          </a:xfrm>
        </p:spPr>
        <p:txBody>
          <a:bodyPr/>
          <a:lstStyle/>
          <a:p>
            <a:r>
              <a:rPr lang="zh-CN" altLang="en-US">
                <a:solidFill>
                  <a:srgbClr val="FFFF00"/>
                </a:solidFill>
              </a:rPr>
              <a:t>用户体验设计的目的</a:t>
            </a:r>
            <a:endParaRPr lang="zh-CN" altLang="en-US">
              <a:solidFill>
                <a:srgbClr val="FFFF00"/>
              </a:solidFill>
            </a:endParaRPr>
          </a:p>
        </p:txBody>
      </p:sp>
      <p:sp>
        <p:nvSpPr>
          <p:cNvPr id="3" name="副标题 2"/>
          <p:cNvSpPr>
            <a:spLocks noGrp="1"/>
          </p:cNvSpPr>
          <p:nvPr>
            <p:ph type="subTitle" idx="1"/>
          </p:nvPr>
        </p:nvSpPr>
        <p:spPr>
          <a:xfrm>
            <a:off x="1508760" y="1958340"/>
            <a:ext cx="8534400" cy="3533775"/>
          </a:xfrm>
        </p:spPr>
        <p:txBody>
          <a:bodyPr/>
          <a:lstStyle/>
          <a:p>
            <a:pPr algn="l"/>
            <a:r>
              <a:rPr lang="zh-CN" altLang="en-US">
                <a:solidFill>
                  <a:schemeClr val="bg1"/>
                </a:solidFill>
              </a:rPr>
              <a:t>1、对用户体验有正确的预估</a:t>
            </a:r>
            <a:endParaRPr lang="zh-CN" altLang="en-US">
              <a:solidFill>
                <a:schemeClr val="bg1"/>
              </a:solidFill>
            </a:endParaRPr>
          </a:p>
          <a:p>
            <a:pPr algn="l"/>
            <a:r>
              <a:rPr lang="zh-CN" altLang="en-US">
                <a:solidFill>
                  <a:schemeClr val="bg1"/>
                </a:solidFill>
              </a:rPr>
              <a:t>2、认识用户的真实期望和目的</a:t>
            </a:r>
            <a:endParaRPr lang="zh-CN" altLang="en-US">
              <a:solidFill>
                <a:schemeClr val="bg1"/>
              </a:solidFill>
            </a:endParaRPr>
          </a:p>
          <a:p>
            <a:pPr algn="l"/>
            <a:r>
              <a:rPr lang="zh-CN" altLang="en-US">
                <a:solidFill>
                  <a:schemeClr val="bg1"/>
                </a:solidFill>
              </a:rPr>
              <a:t>3、在功能核心还能够以</a:t>
            </a:r>
            <a:r>
              <a:rPr lang="zh-CN" altLang="en-US">
                <a:solidFill>
                  <a:srgbClr val="FF0000"/>
                </a:solidFill>
              </a:rPr>
              <a:t>低廉成本</a:t>
            </a:r>
            <a:r>
              <a:rPr lang="zh-CN" altLang="en-US">
                <a:solidFill>
                  <a:schemeClr val="bg1"/>
                </a:solidFill>
              </a:rPr>
              <a:t>加以修改的时候对设计进行修正</a:t>
            </a:r>
            <a:endParaRPr lang="zh-CN" altLang="en-US">
              <a:solidFill>
                <a:schemeClr val="bg1"/>
              </a:solidFill>
            </a:endParaRPr>
          </a:p>
          <a:p>
            <a:pPr algn="l"/>
            <a:r>
              <a:rPr lang="zh-CN" altLang="en-US">
                <a:solidFill>
                  <a:schemeClr val="bg1"/>
                </a:solidFill>
              </a:rPr>
              <a:t>4、保证功能核心同人机界面之间的协调工作，减少BUG的数量。</a:t>
            </a:r>
            <a:r>
              <a:rPr lang="en-US" altLang="zh-CN">
                <a:solidFill>
                  <a:schemeClr val="bg1"/>
                </a:solidFill>
              </a:rPr>
              <a:t>[7]</a:t>
            </a:r>
            <a:endParaRPr lang="en-US" altLang="zh-CN">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6570" y="321310"/>
            <a:ext cx="10363200" cy="1470025"/>
          </a:xfrm>
        </p:spPr>
        <p:txBody>
          <a:bodyPr/>
          <a:lstStyle/>
          <a:p>
            <a:r>
              <a:rPr lang="zh-CN" altLang="en-US">
                <a:solidFill>
                  <a:srgbClr val="FFFF00"/>
                </a:solidFill>
              </a:rPr>
              <a:t>用户体验的五个层次</a:t>
            </a:r>
            <a:endParaRPr lang="zh-CN" altLang="en-US">
              <a:solidFill>
                <a:srgbClr val="FFFF00"/>
              </a:solidFill>
            </a:endParaRPr>
          </a:p>
        </p:txBody>
      </p:sp>
      <p:pic>
        <p:nvPicPr>
          <p:cNvPr id="4" name="图片 3" descr="timg[4]"/>
          <p:cNvPicPr>
            <a:picLocks noChangeAspect="1"/>
          </p:cNvPicPr>
          <p:nvPr/>
        </p:nvPicPr>
        <p:blipFill>
          <a:blip r:embed="rId1"/>
          <a:stretch>
            <a:fillRect/>
          </a:stretch>
        </p:blipFill>
        <p:spPr>
          <a:xfrm>
            <a:off x="2385695" y="1555115"/>
            <a:ext cx="7419975" cy="5137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5250" y="129540"/>
            <a:ext cx="11409045" cy="6402070"/>
          </a:xfrm>
        </p:spPr>
        <p:txBody>
          <a:bodyPr/>
          <a:lstStyle/>
          <a:p>
            <a:pPr algn="l"/>
            <a:endParaRPr lang="en-US" altLang="zh-CN" b="1">
              <a:solidFill>
                <a:schemeClr val="accent6"/>
              </a:solidFill>
            </a:endParaRPr>
          </a:p>
          <a:p>
            <a:pPr algn="l"/>
            <a:r>
              <a:rPr lang="en-US" altLang="zh-CN" b="1">
                <a:solidFill>
                  <a:schemeClr val="accent6"/>
                </a:solidFill>
              </a:rPr>
              <a:t>1.</a:t>
            </a:r>
            <a:r>
              <a:rPr lang="zh-CN" altLang="en-US" b="1">
                <a:solidFill>
                  <a:schemeClr val="accent6"/>
                </a:solidFill>
              </a:rPr>
              <a:t>网站目标和用户需求（战略层）</a:t>
            </a:r>
            <a:r>
              <a:rPr lang="zh-CN" altLang="en-US">
                <a:solidFill>
                  <a:schemeClr val="accent6"/>
                </a:solidFill>
              </a:rPr>
              <a:t> </a:t>
            </a:r>
            <a:endParaRPr lang="zh-CN" altLang="en-US"/>
          </a:p>
          <a:p>
            <a:pPr algn="l"/>
            <a:r>
              <a:rPr lang="zh-CN" altLang="en-US">
                <a:solidFill>
                  <a:schemeClr val="bg1"/>
                </a:solidFill>
              </a:rPr>
              <a:t>　　成功的用户体验，其基础是一个被明确表达的“战略”。知道企业与用户双方对网站的期许和目标，有助于确立用户体验各方面战略的制定。然而回答这些看似简单的问题却不如说起来那么容易。</a:t>
            </a:r>
            <a:r>
              <a:rPr lang="en-US" altLang="zh-CN">
                <a:solidFill>
                  <a:schemeClr val="bg1"/>
                </a:solidFill>
              </a:rPr>
              <a:t>[8]</a:t>
            </a:r>
            <a:r>
              <a:rPr lang="zh-CN" altLang="en-US"/>
              <a:t> </a:t>
            </a:r>
            <a:endParaRPr lang="zh-CN" altLang="en-US"/>
          </a:p>
          <a:p>
            <a:pPr algn="l"/>
            <a:endParaRPr lang="zh-CN" altLang="en-US" b="1"/>
          </a:p>
          <a:p>
            <a:pPr algn="l"/>
            <a:r>
              <a:rPr lang="en-US" altLang="zh-CN" b="1">
                <a:solidFill>
                  <a:schemeClr val="accent6"/>
                </a:solidFill>
              </a:rPr>
              <a:t>2.</a:t>
            </a:r>
            <a:r>
              <a:rPr lang="zh-CN" altLang="en-US" b="1">
                <a:solidFill>
                  <a:schemeClr val="accent6"/>
                </a:solidFill>
              </a:rPr>
              <a:t>功能规格和内容说明（范围层）</a:t>
            </a:r>
            <a:r>
              <a:rPr lang="zh-CN" altLang="en-US">
                <a:solidFill>
                  <a:schemeClr val="accent6"/>
                </a:solidFill>
              </a:rPr>
              <a:t> </a:t>
            </a:r>
            <a:endParaRPr lang="zh-CN" altLang="en-US"/>
          </a:p>
          <a:p>
            <a:pPr algn="l"/>
            <a:r>
              <a:rPr lang="zh-CN" altLang="en-US">
                <a:solidFill>
                  <a:schemeClr val="bg1"/>
                </a:solidFill>
              </a:rPr>
              <a:t>　　带着“我们想要什么”、“我们的用户想要什么的”的明确认识，我们就能弄清楚如何去满足所有这些战略的目标。当你把用户需求和网站目标转变成网站应该提供给用户什么样的内容和功能时，战略就变成了范围。</a:t>
            </a:r>
            <a:r>
              <a:rPr lang="en-US" altLang="zh-CN">
                <a:solidFill>
                  <a:schemeClr val="bg1"/>
                </a:solidFill>
              </a:rPr>
              <a:t>[8]</a:t>
            </a:r>
            <a:endParaRPr lang="en-US" altLang="zh-CN">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705" y="113665"/>
            <a:ext cx="12092305" cy="6693535"/>
          </a:xfrm>
        </p:spPr>
        <p:txBody>
          <a:bodyPr/>
          <a:lstStyle/>
          <a:p>
            <a:pPr algn="l"/>
            <a:endParaRPr lang="en-US" altLang="zh-CN" b="1">
              <a:solidFill>
                <a:schemeClr val="accent6"/>
              </a:solidFill>
            </a:endParaRPr>
          </a:p>
          <a:p>
            <a:pPr algn="l"/>
            <a:r>
              <a:rPr lang="en-US" altLang="zh-CN" b="1">
                <a:solidFill>
                  <a:schemeClr val="accent6"/>
                </a:solidFill>
              </a:rPr>
              <a:t>3.</a:t>
            </a:r>
            <a:r>
              <a:rPr lang="zh-CN" altLang="en-US" b="1">
                <a:solidFill>
                  <a:schemeClr val="accent6"/>
                </a:solidFill>
              </a:rPr>
              <a:t>交互设计与信息架构（结构层）</a:t>
            </a:r>
            <a:r>
              <a:rPr lang="zh-CN" altLang="en-US">
                <a:solidFill>
                  <a:schemeClr val="accent6"/>
                </a:solidFill>
              </a:rPr>
              <a:t> </a:t>
            </a:r>
            <a:endParaRPr lang="zh-CN" altLang="en-US">
              <a:solidFill>
                <a:schemeClr val="accent6"/>
              </a:solidFill>
            </a:endParaRPr>
          </a:p>
          <a:p>
            <a:pPr algn="l"/>
            <a:r>
              <a:rPr lang="zh-CN" altLang="en-US" sz="2400">
                <a:solidFill>
                  <a:schemeClr val="bg1"/>
                </a:solidFill>
              </a:rPr>
              <a:t>　　在收集完用户需求并将其排列好优先级别之后，我们对于最终展品将会包括什么特性已经有了清楚的图像。然而，这些需求并没有说明如何将这些分散的片段组成一个整体。这就是范围层的上面一层：为网站创建一个概念结构。</a:t>
            </a:r>
            <a:r>
              <a:rPr lang="en-US" altLang="zh-CN" sz="2400">
                <a:solidFill>
                  <a:schemeClr val="bg1"/>
                </a:solidFill>
              </a:rPr>
              <a:t>[3]</a:t>
            </a:r>
            <a:endParaRPr lang="zh-CN" altLang="en-US">
              <a:solidFill>
                <a:schemeClr val="bg1"/>
              </a:solidFill>
            </a:endParaRPr>
          </a:p>
          <a:p>
            <a:pPr algn="l"/>
            <a:endParaRPr lang="zh-CN" altLang="en-US"/>
          </a:p>
          <a:p>
            <a:pPr algn="l"/>
            <a:r>
              <a:rPr lang="en-US" altLang="zh-CN" b="1">
                <a:solidFill>
                  <a:schemeClr val="accent6"/>
                </a:solidFill>
              </a:rPr>
              <a:t>4.</a:t>
            </a:r>
            <a:r>
              <a:rPr lang="zh-CN" altLang="en-US" b="1">
                <a:solidFill>
                  <a:schemeClr val="accent6"/>
                </a:solidFill>
              </a:rPr>
              <a:t>界面设计、导航设计和信息设计（框架层）</a:t>
            </a:r>
            <a:r>
              <a:rPr lang="zh-CN" altLang="en-US">
                <a:solidFill>
                  <a:schemeClr val="accent6"/>
                </a:solidFill>
              </a:rPr>
              <a:t> </a:t>
            </a:r>
            <a:endParaRPr lang="zh-CN" altLang="en-US">
              <a:solidFill>
                <a:schemeClr val="accent6"/>
              </a:solidFill>
            </a:endParaRPr>
          </a:p>
          <a:p>
            <a:pPr algn="l"/>
            <a:r>
              <a:rPr lang="zh-CN" altLang="en-US">
                <a:solidFill>
                  <a:schemeClr val="bg1"/>
                </a:solidFill>
              </a:rPr>
              <a:t>　　</a:t>
            </a:r>
            <a:r>
              <a:rPr lang="zh-CN" altLang="en-US" sz="2400">
                <a:solidFill>
                  <a:schemeClr val="bg1"/>
                </a:solidFill>
              </a:rPr>
              <a:t>在充满概念的结构层中开始形成了大量的需求，这些需求都是来自我们的战略目标的需求。在框架层，我们要更进一步地提炼这些结构，确定很详细的界面外观、导航和信息设计，这能让美色的结构变得更实在。</a:t>
            </a:r>
            <a:r>
              <a:rPr lang="zh-CN" altLang="en-US">
                <a:solidFill>
                  <a:schemeClr val="bg1"/>
                </a:solidFill>
              </a:rPr>
              <a:t> </a:t>
            </a:r>
            <a:endParaRPr lang="zh-CN" altLang="en-US">
              <a:solidFill>
                <a:schemeClr val="bg1"/>
              </a:solidFill>
            </a:endParaRPr>
          </a:p>
          <a:p>
            <a:pPr algn="l"/>
            <a:endParaRPr lang="zh-CN" altLang="en-US"/>
          </a:p>
          <a:p>
            <a:pPr algn="l"/>
            <a:r>
              <a:rPr lang="en-US" altLang="zh-CN" b="1">
                <a:solidFill>
                  <a:schemeClr val="accent6"/>
                </a:solidFill>
              </a:rPr>
              <a:t>5.</a:t>
            </a:r>
            <a:r>
              <a:rPr lang="zh-CN" altLang="en-US" b="1">
                <a:solidFill>
                  <a:schemeClr val="accent6"/>
                </a:solidFill>
              </a:rPr>
              <a:t>视觉设计（表现层）</a:t>
            </a:r>
            <a:r>
              <a:rPr lang="zh-CN" altLang="en-US"/>
              <a:t> </a:t>
            </a:r>
            <a:endParaRPr lang="zh-CN" altLang="en-US"/>
          </a:p>
          <a:p>
            <a:pPr algn="l"/>
            <a:r>
              <a:rPr lang="zh-CN" altLang="en-US" sz="2400">
                <a:solidFill>
                  <a:schemeClr val="bg1"/>
                </a:solidFill>
              </a:rPr>
              <a:t>　　在这个五层模型的顶端，我们把注意力转移到网站用户会先注意到的那些方面：视觉设计，这里，内容、功能和美学汇集到一起来产生一个最终设计，这将满足其他四个层面的所有目标。</a:t>
            </a:r>
            <a:r>
              <a:rPr lang="en-US" altLang="zh-CN" sz="2400">
                <a:solidFill>
                  <a:schemeClr val="bg1"/>
                </a:solidFill>
              </a:rPr>
              <a:t>[3]</a:t>
            </a:r>
            <a:endParaRPr lang="en-US" altLang="zh-CN" sz="2400">
              <a:solidFill>
                <a:schemeClr val="bg1"/>
              </a:solidFill>
            </a:endParaRPr>
          </a:p>
        </p:txBody>
      </p:sp>
      <p:pic>
        <p:nvPicPr>
          <p:cNvPr id="11" name="图片 10" descr="IMG_256"/>
          <p:cNvPicPr/>
          <p:nvPr/>
        </p:nvPicPr>
        <p:blipFill>
          <a:blip r:embed="rId1"/>
          <a:stretch>
            <a:fillRect/>
          </a:stretch>
        </p:blipFill>
        <p:spPr>
          <a:xfrm>
            <a:off x="4011930" y="1473835"/>
            <a:ext cx="3745865" cy="39738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4740" y="1350645"/>
            <a:ext cx="4059555" cy="1873885"/>
          </a:xfrm>
        </p:spPr>
        <p:txBody>
          <a:bodyPr/>
          <a:lstStyle/>
          <a:p>
            <a:r>
              <a:rPr lang="zh-CN" altLang="en-US" dirty="0" smtClean="0">
                <a:solidFill>
                  <a:srgbClr val="FFFF00"/>
                </a:solidFill>
                <a:sym typeface="+mn-ea"/>
              </a:rPr>
              <a:t>原型设计和用户体验的关系</a:t>
            </a:r>
            <a:br>
              <a:rPr lang="zh-CN" altLang="zh-CN" dirty="0">
                <a:solidFill>
                  <a:schemeClr val="bg1"/>
                </a:solidFill>
              </a:rPr>
            </a:br>
            <a:endParaRPr lang="zh-CN" altLang="en-US"/>
          </a:p>
        </p:txBody>
      </p:sp>
      <p:sp>
        <p:nvSpPr>
          <p:cNvPr id="3" name="副标题 2"/>
          <p:cNvSpPr>
            <a:spLocks noGrp="1"/>
          </p:cNvSpPr>
          <p:nvPr>
            <p:ph type="subTitle" idx="1"/>
          </p:nvPr>
        </p:nvSpPr>
        <p:spPr>
          <a:xfrm>
            <a:off x="5542915" y="3239770"/>
            <a:ext cx="5849620" cy="3270250"/>
          </a:xfrm>
        </p:spPr>
        <p:txBody>
          <a:bodyPr/>
          <a:lstStyle/>
          <a:p>
            <a:pPr algn="l"/>
            <a:r>
              <a:rPr lang="en-US" altLang="zh-CN" sz="2400" dirty="0">
                <a:solidFill>
                  <a:srgbClr val="FF0000"/>
                </a:solidFill>
              </a:rPr>
              <a:t> </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设计出的原型可能会满足用户的需求，但用户不一定会喜欢。</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gn="l"/>
            <a:r>
              <a:rPr lang="zh-CN" altLang="en-US" sz="2400" dirty="0" smtClean="0">
                <a:solidFill>
                  <a:srgbClr val="FF0000"/>
                </a:solidFill>
                <a:latin typeface="微软雅黑" panose="020B0503020204020204" pitchFamily="34" charset="-122"/>
                <a:ea typeface="微软雅黑" panose="020B0503020204020204" pitchFamily="34" charset="-122"/>
                <a:sym typeface="+mn-ea"/>
              </a:rPr>
              <a:t>用户体验则是在满足用户需求的基础上让用户更舒适的使用产品，更满足用户的心意。</a:t>
            </a:r>
            <a:endParaRPr lang="zh-CN" altLang="en-US" sz="2400" dirty="0" smtClean="0">
              <a:solidFill>
                <a:srgbClr val="FF0000"/>
              </a:solidFill>
              <a:latin typeface="微软雅黑" panose="020B0503020204020204" pitchFamily="34" charset="-122"/>
              <a:ea typeface="微软雅黑" panose="020B0503020204020204" pitchFamily="34" charset="-122"/>
            </a:endParaRPr>
          </a:p>
          <a:p>
            <a:pPr algn="l"/>
            <a:endParaRPr lang="zh-CN" altLang="en-US" sz="2400" dirty="0" smtClean="0">
              <a:solidFill>
                <a:srgbClr val="FF0000"/>
              </a:solidFill>
              <a:latin typeface="微软雅黑" panose="020B0503020204020204" pitchFamily="34" charset="-122"/>
              <a:ea typeface="微软雅黑" panose="020B0503020204020204" pitchFamily="34" charset="-122"/>
            </a:endParaRPr>
          </a:p>
        </p:txBody>
      </p:sp>
      <p:sp>
        <p:nvSpPr>
          <p:cNvPr id="19" name="矩形 9"/>
          <p:cNvSpPr/>
          <p:nvPr/>
        </p:nvSpPr>
        <p:spPr>
          <a:xfrm>
            <a:off x="2052107" y="-113991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542915" y="692696"/>
            <a:ext cx="5849620" cy="2861310"/>
          </a:xfrm>
          <a:prstGeom prst="rect">
            <a:avLst/>
          </a:prstGeom>
          <a:noFill/>
        </p:spPr>
        <p:txBody>
          <a:bodyPr wrap="square" rtlCol="0">
            <a:spAutoFit/>
          </a:bodyPr>
          <a:lstStyle/>
          <a:p>
            <a:r>
              <a:rPr lang="zh-CN" altLang="en-US" sz="2400" dirty="0" smtClean="0">
                <a:solidFill>
                  <a:schemeClr val="bg1"/>
                </a:solidFill>
                <a:sym typeface="+mn-ea"/>
              </a:rPr>
              <a:t>原型设计注重的是满足用户的需求，确认需求。</a:t>
            </a:r>
            <a:endParaRPr lang="en-US" altLang="zh-CN" sz="2400" dirty="0" smtClean="0">
              <a:solidFill>
                <a:schemeClr val="bg1"/>
              </a:solidFill>
            </a:endParaRPr>
          </a:p>
          <a:p>
            <a:r>
              <a:rPr lang="zh-CN" altLang="en-US" sz="2400" dirty="0">
                <a:solidFill>
                  <a:schemeClr val="bg1"/>
                </a:solidFill>
                <a:sym typeface="+mn-ea"/>
              </a:rPr>
              <a:t>用户体验则包含许多方面，视觉设计、功能结构设计、导航、基础需求核心需求的满足等等</a:t>
            </a:r>
            <a:r>
              <a:rPr lang="zh-CN" altLang="en-US" sz="2400" dirty="0" smtClean="0">
                <a:solidFill>
                  <a:schemeClr val="bg1"/>
                </a:solidFill>
                <a:sym typeface="+mn-ea"/>
              </a:rPr>
              <a:t>。</a:t>
            </a:r>
            <a:endParaRPr lang="en-US" altLang="zh-CN" sz="2400" dirty="0" smtClean="0">
              <a:solidFill>
                <a:schemeClr val="bg1"/>
              </a:solidFill>
            </a:endParaRPr>
          </a:p>
          <a:p>
            <a:r>
              <a:rPr lang="zh-CN" altLang="en-US" sz="2400" dirty="0">
                <a:solidFill>
                  <a:schemeClr val="bg1"/>
                </a:solidFill>
                <a:latin typeface="微软雅黑" panose="020B0503020204020204" pitchFamily="34" charset="-122"/>
                <a:ea typeface="微软雅黑" panose="020B0503020204020204" pitchFamily="34" charset="-122"/>
                <a:sym typeface="+mn-ea"/>
              </a:rPr>
              <a:t>用户体验包含了原型设计</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a:t>
            </a:r>
            <a:endParaRPr lang="zh-CN" altLang="en-US" sz="2400" dirty="0" smtClean="0">
              <a:solidFill>
                <a:schemeClr val="bg1"/>
              </a:solidFill>
              <a:latin typeface="微软雅黑" panose="020B0503020204020204" pitchFamily="34" charset="-122"/>
              <a:ea typeface="微软雅黑" panose="020B0503020204020204" pitchFamily="34" charset="-122"/>
              <a:sym typeface="+mn-ea"/>
            </a:endParaRPr>
          </a:p>
          <a:p>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14173" y="151700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4" name="文本框 3"/>
          <p:cNvSpPr txBox="1"/>
          <p:nvPr/>
        </p:nvSpPr>
        <p:spPr>
          <a:xfrm>
            <a:off x="914400" y="2934970"/>
            <a:ext cx="3578860" cy="224536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意义：保证多成员参与的项目保持视觉一致性，迭代与交接可以更加无缝，减少设计出错率。</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12460" y="901700"/>
            <a:ext cx="5974715" cy="1383665"/>
          </a:xfrm>
          <a:prstGeom prst="rect">
            <a:avLst/>
          </a:prstGeom>
          <a:noFill/>
        </p:spPr>
        <p:txBody>
          <a:bodyPr wrap="square" rtlCol="0" anchor="t">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设计规范有很多种却又很多相似之处，通常包含：</a:t>
            </a:r>
            <a:r>
              <a:rPr lang="zh-CN" altLang="en-US" sz="2800" dirty="0" smtClean="0">
                <a:solidFill>
                  <a:srgbClr val="FF0000"/>
                </a:solidFill>
                <a:latin typeface="微软雅黑" panose="020B0503020204020204" pitchFamily="34" charset="-122"/>
                <a:ea typeface="微软雅黑" panose="020B0503020204020204" pitchFamily="34" charset="-122"/>
              </a:rPr>
              <a:t>布局、组件、配色、图标</a:t>
            </a:r>
            <a:r>
              <a:rPr lang="zh-CN" altLang="en-US" sz="2800" dirty="0" smtClean="0">
                <a:solidFill>
                  <a:schemeClr val="bg1"/>
                </a:solidFill>
                <a:latin typeface="微软雅黑" panose="020B0503020204020204" pitchFamily="34" charset="-122"/>
                <a:ea typeface="微软雅黑" panose="020B0503020204020204" pitchFamily="34" charset="-122"/>
              </a:rPr>
              <a:t>等等</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712477" y="2431438"/>
            <a:ext cx="6340285" cy="396938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给产品经理看的设计规范</a:t>
            </a:r>
            <a:endParaRPr lang="zh-CN" altLang="en-US" sz="2800" dirty="0">
              <a:solidFill>
                <a:schemeClr val="bg1"/>
              </a:solidFill>
            </a:endParaRPr>
          </a:p>
          <a:p>
            <a:pPr indent="0">
              <a:buFont typeface="Wingdings" panose="05000000000000000000" pitchFamily="2" charset="2"/>
              <a:buNone/>
            </a:pPr>
            <a:r>
              <a:rPr lang="zh-CN" altLang="en-US" sz="2000" dirty="0">
                <a:solidFill>
                  <a:schemeClr val="bg1"/>
                </a:solidFill>
              </a:rPr>
              <a:t>（</a:t>
            </a:r>
            <a:r>
              <a:rPr lang="zh-CN" altLang="en-US" dirty="0">
                <a:solidFill>
                  <a:schemeClr val="bg1"/>
                </a:solidFill>
              </a:rPr>
              <a:t>里面写的东西大多围绕如何选择大的方向、哪种处理方式更加合理展开的，比较大体</a:t>
            </a:r>
            <a:r>
              <a:rPr lang="zh-CN" altLang="en-US" sz="2000" dirty="0">
                <a:solidFill>
                  <a:schemeClr val="bg1"/>
                </a:solidFill>
              </a:rPr>
              <a:t>）</a:t>
            </a:r>
            <a:endParaRPr lang="zh-CN" altLang="en-US" sz="2000" dirty="0">
              <a:solidFill>
                <a:schemeClr val="bg1"/>
              </a:solidFill>
            </a:endParaRPr>
          </a:p>
          <a:p>
            <a:pPr marL="457200" indent="-457200">
              <a:buFont typeface="Wingdings" panose="05000000000000000000" pitchFamily="2" charset="2"/>
              <a:buChar char="l"/>
            </a:pPr>
            <a:r>
              <a:rPr lang="zh-CN" altLang="en-US" sz="2800" dirty="0">
                <a:solidFill>
                  <a:srgbClr val="002060"/>
                </a:solidFill>
              </a:rPr>
              <a:t>给设计师看的设计规范</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sym typeface="+mn-ea"/>
              </a:rPr>
              <a:t>（内容很丰富、图例很多、建议比较详细，能够让设计师以此为基础发挥自己的创造力）</a:t>
            </a:r>
            <a:endParaRPr lang="zh-CN" altLang="en-US" dirty="0">
              <a:solidFill>
                <a:schemeClr val="bg1"/>
              </a:solidFill>
              <a:sym typeface="+mn-ea"/>
            </a:endParaRPr>
          </a:p>
          <a:p>
            <a:pPr marL="457200" indent="-457200">
              <a:buFont typeface="Wingdings" panose="05000000000000000000" pitchFamily="2" charset="2"/>
              <a:buChar char="l"/>
            </a:pPr>
            <a:r>
              <a:rPr sz="2800" dirty="0">
                <a:solidFill>
                  <a:srgbClr val="002060"/>
                </a:solidFill>
              </a:rPr>
              <a:t>给程序员看的</a:t>
            </a:r>
            <a:r>
              <a:rPr lang="zh-CN" sz="2800" dirty="0">
                <a:solidFill>
                  <a:srgbClr val="002060"/>
                </a:solidFill>
                <a:ea typeface="宋体" panose="02010600030101010101" pitchFamily="2" charset="-122"/>
              </a:rPr>
              <a:t>设计规范</a:t>
            </a:r>
            <a:endParaRPr lang="zh-CN" sz="2800" dirty="0">
              <a:solidFill>
                <a:schemeClr val="bg1"/>
              </a:solidFill>
              <a:ea typeface="宋体" panose="02010600030101010101" pitchFamily="2" charset="-122"/>
            </a:endParaRPr>
          </a:p>
          <a:p>
            <a:pPr indent="0">
              <a:buFont typeface="Wingdings" panose="05000000000000000000" pitchFamily="2" charset="2"/>
              <a:buNone/>
            </a:pPr>
            <a:r>
              <a:rPr lang="zh-CN" altLang="en-US" dirty="0">
                <a:solidFill>
                  <a:schemeClr val="bg1"/>
                </a:solidFill>
                <a:sym typeface="+mn-ea"/>
              </a:rPr>
              <a:t>（不太关心布局、交互、配色等细节，告诉用户他们能做出什么东西，怎么做出那些东西。）</a:t>
            </a:r>
            <a:endParaRPr lang="zh-CN" altLang="en-US" dirty="0">
              <a:solidFill>
                <a:schemeClr val="bg1"/>
              </a:solidFill>
              <a:ea typeface="宋体" panose="02010600030101010101" pitchFamily="2" charset="-122"/>
              <a:sym typeface="+mn-ea"/>
            </a:endParaRPr>
          </a:p>
          <a:p>
            <a:pPr marL="457200" indent="-457200">
              <a:buFont typeface="Wingdings" panose="05000000000000000000" pitchFamily="2" charset="2"/>
              <a:buChar char="l"/>
            </a:pPr>
            <a:r>
              <a:rPr lang="en-US" altLang="zh-CN" sz="2800" dirty="0">
                <a:solidFill>
                  <a:srgbClr val="002060"/>
                </a:solidFill>
              </a:rPr>
              <a:t>APP</a:t>
            </a:r>
            <a:r>
              <a:rPr lang="zh-CN" altLang="en-US" sz="2800" dirty="0">
                <a:solidFill>
                  <a:srgbClr val="002060"/>
                </a:solidFill>
                <a:ea typeface="宋体" panose="02010600030101010101" pitchFamily="2" charset="-122"/>
              </a:rPr>
              <a:t>设计规范、网站设计规范</a:t>
            </a:r>
            <a:endParaRPr lang="zh-CN" altLang="en-US" sz="2800" dirty="0">
              <a:solidFill>
                <a:schemeClr val="bg1"/>
              </a:solidFill>
              <a:ea typeface="宋体" panose="02010600030101010101" pitchFamily="2" charset="-122"/>
            </a:endParaRPr>
          </a:p>
          <a:p>
            <a:pPr marL="457200" indent="-457200">
              <a:buFont typeface="Wingdings" panose="05000000000000000000" pitchFamily="2" charset="2"/>
              <a:buChar char="l"/>
            </a:pPr>
            <a:r>
              <a:rPr lang="en-US" altLang="zh-CN" sz="2800" dirty="0">
                <a:solidFill>
                  <a:srgbClr val="002060"/>
                </a:solidFill>
                <a:ea typeface="宋体" panose="02010600030101010101" pitchFamily="2" charset="-122"/>
              </a:rPr>
              <a:t>........</a:t>
            </a:r>
            <a:endParaRPr lang="en-US" altLang="zh-CN" sz="2800" dirty="0">
              <a:solidFill>
                <a:srgbClr val="002060"/>
              </a:solidFill>
              <a:ea typeface="宋体" panose="02010600030101010101" pitchFamily="2" charset="-122"/>
            </a:endParaRPr>
          </a:p>
        </p:txBody>
      </p:sp>
      <p:sp>
        <p:nvSpPr>
          <p:cNvPr id="2" name="文本框 1"/>
          <p:cNvSpPr txBox="1"/>
          <p:nvPr/>
        </p:nvSpPr>
        <p:spPr>
          <a:xfrm>
            <a:off x="1130935" y="828040"/>
            <a:ext cx="202374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130935" y="828040"/>
            <a:ext cx="202374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914400" y="1362075"/>
            <a:ext cx="2972435"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pic>
        <p:nvPicPr>
          <p:cNvPr id="4" name="图片 3" descr="QQ截图20171124103808"/>
          <p:cNvPicPr>
            <a:picLocks noChangeAspect="1"/>
          </p:cNvPicPr>
          <p:nvPr/>
        </p:nvPicPr>
        <p:blipFill>
          <a:blip r:embed="rId1"/>
          <a:stretch>
            <a:fillRect/>
          </a:stretch>
        </p:blipFill>
        <p:spPr>
          <a:xfrm>
            <a:off x="463550" y="2299335"/>
            <a:ext cx="5248275" cy="3979545"/>
          </a:xfrm>
          <a:prstGeom prst="rect">
            <a:avLst/>
          </a:prstGeom>
        </p:spPr>
      </p:pic>
      <p:sp>
        <p:nvSpPr>
          <p:cNvPr id="19" name="矩形 9"/>
          <p:cNvSpPr/>
          <p:nvPr/>
        </p:nvSpPr>
        <p:spPr>
          <a:xfrm>
            <a:off x="2297852" y="-122373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51525" y="636905"/>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712477" y="1778023"/>
            <a:ext cx="6340285" cy="390779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1. </a:t>
            </a:r>
            <a:r>
              <a:rPr lang="zh-CN" altLang="en-US" sz="2800" dirty="0">
                <a:solidFill>
                  <a:srgbClr val="002060"/>
                </a:solidFill>
              </a:rPr>
              <a:t>尺寸大小</a:t>
            </a:r>
            <a:endParaRPr lang="zh-CN" altLang="en-US" sz="2800" dirty="0">
              <a:solidFill>
                <a:srgbClr val="002060"/>
              </a:solidFill>
            </a:endParaRPr>
          </a:p>
          <a:p>
            <a:pPr indent="0">
              <a:buFont typeface="Wingdings" panose="05000000000000000000" pitchFamily="2" charset="2"/>
              <a:buNone/>
            </a:pPr>
            <a:endParaRPr lang="zh-CN" altLang="en-US" sz="2800" dirty="0">
              <a:solidFill>
                <a:schemeClr val="bg1"/>
              </a:solidFill>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一般我们去设计的时候都是依据电脑分辨率大小去设计的，也根据电脑显示屏的大小，现在用的比较多的是</a:t>
            </a:r>
            <a:r>
              <a:rPr lang="zh-CN" altLang="en-US" sz="2400" dirty="0">
                <a:solidFill>
                  <a:srgbClr val="FF0000"/>
                </a:solidFill>
                <a:latin typeface="宋体" panose="02010600030101010101" pitchFamily="2" charset="-122"/>
                <a:ea typeface="宋体" panose="02010600030101010101" pitchFamily="2" charset="-122"/>
              </a:rPr>
              <a:t>1920px</a:t>
            </a:r>
            <a:r>
              <a:rPr lang="zh-CN" altLang="en-US" sz="2400" dirty="0">
                <a:solidFill>
                  <a:schemeClr val="bg1"/>
                </a:solidFill>
                <a:latin typeface="宋体" panose="02010600030101010101" pitchFamily="2" charset="-122"/>
                <a:ea typeface="宋体" panose="02010600030101010101" pitchFamily="2" charset="-122"/>
              </a:rPr>
              <a:t>的宽度，以前的版本也有用到1440px，比较小的还有1280px的。以我们就需要一个内容区域的大小，来保证不论在多大的显示屏都是可以完整的显示全部的内容，这个内容区域的大小一般设置的是</a:t>
            </a:r>
            <a:r>
              <a:rPr lang="zh-CN" altLang="en-US" sz="2400" dirty="0">
                <a:solidFill>
                  <a:srgbClr val="FF0000"/>
                </a:solidFill>
                <a:latin typeface="宋体" panose="02010600030101010101" pitchFamily="2" charset="-122"/>
                <a:ea typeface="宋体" panose="02010600030101010101" pitchFamily="2" charset="-122"/>
              </a:rPr>
              <a:t>1000</a:t>
            </a:r>
            <a:r>
              <a:rPr lang="en-US" altLang="zh-CN" sz="2400" dirty="0">
                <a:solidFill>
                  <a:srgbClr val="FF0000"/>
                </a:solidFill>
                <a:latin typeface="宋体" panose="02010600030101010101" pitchFamily="2" charset="-122"/>
                <a:ea typeface="宋体" panose="02010600030101010101" pitchFamily="2" charset="-122"/>
              </a:rPr>
              <a:t>px</a:t>
            </a:r>
            <a:r>
              <a:rPr lang="zh-CN" altLang="en-US" sz="2400" dirty="0">
                <a:solidFill>
                  <a:srgbClr val="FF0000"/>
                </a:solidFill>
                <a:latin typeface="宋体" panose="02010600030101010101" pitchFamily="2" charset="-122"/>
                <a:ea typeface="宋体" panose="02010600030101010101" pitchFamily="2" charset="-122"/>
              </a:rPr>
              <a:t>左右</a:t>
            </a:r>
            <a:r>
              <a:rPr lang="zh-CN" altLang="en-US" sz="2400" dirty="0">
                <a:solidFill>
                  <a:schemeClr val="bg1"/>
                </a:solidFill>
                <a:latin typeface="宋体" panose="02010600030101010101" pitchFamily="2" charset="-122"/>
                <a:ea typeface="宋体" panose="02010600030101010101" pitchFamily="2" charset="-122"/>
              </a:rPr>
              <a:t>。</a:t>
            </a:r>
            <a:endParaRPr lang="en-US" altLang="zh-CN" sz="2400" dirty="0">
              <a:solidFill>
                <a:schemeClr val="bg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712477" y="2130448"/>
            <a:ext cx="6340285" cy="390779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2. </a:t>
            </a:r>
            <a:r>
              <a:rPr lang="zh-CN" altLang="en-US" sz="2800" dirty="0">
                <a:solidFill>
                  <a:srgbClr val="002060"/>
                </a:solidFill>
              </a:rPr>
              <a:t>网页栅格</a:t>
            </a:r>
            <a:endParaRPr lang="zh-CN" altLang="en-US" sz="2800" dirty="0">
              <a:solidFill>
                <a:srgbClr val="002060"/>
              </a:solidFill>
            </a:endParaRPr>
          </a:p>
          <a:p>
            <a:pPr indent="0">
              <a:buFont typeface="Wingdings" panose="05000000000000000000" pitchFamily="2" charset="2"/>
              <a:buNone/>
            </a:pPr>
            <a:endParaRPr lang="zh-CN" altLang="en-US" sz="2800" dirty="0">
              <a:solidFill>
                <a:schemeClr val="bg1"/>
              </a:solidFill>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一般我们去设计的时候都是依据电脑分辨率大小去设计的，也根据电脑显示屏的大小，现在用的比较多的是1920px的宽度，以前的版本也有用到1440px，比较小的还有1280px的。以我们就需要一个内容区域的大小，来保证不论在多大的显示屏都是可以完整的显示全部的内容，这个内容区域的大小一般设置的是1000左右。</a:t>
            </a:r>
            <a:endParaRPr lang="en-US" altLang="zh-CN" sz="2400" dirty="0">
              <a:solidFill>
                <a:schemeClr val="bg1"/>
              </a:solidFill>
              <a:latin typeface="宋体" panose="02010600030101010101" pitchFamily="2" charset="-122"/>
              <a:ea typeface="宋体" panose="02010600030101010101" pitchFamily="2" charset="-122"/>
            </a:endParaRPr>
          </a:p>
        </p:txBody>
      </p:sp>
      <p:pic>
        <p:nvPicPr>
          <p:cNvPr id="6" name="图片 5" descr="QQ截图20171124105720"/>
          <p:cNvPicPr>
            <a:picLocks noChangeAspect="1"/>
          </p:cNvPicPr>
          <p:nvPr/>
        </p:nvPicPr>
        <p:blipFill>
          <a:blip r:embed="rId1"/>
          <a:stretch>
            <a:fillRect/>
          </a:stretch>
        </p:blipFill>
        <p:spPr>
          <a:xfrm>
            <a:off x="83820" y="2270125"/>
            <a:ext cx="5628640" cy="41313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452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15035"/>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网站设计规范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834380" y="1854835"/>
            <a:ext cx="6218555" cy="2061210"/>
          </a:xfrm>
          <a:prstGeom prst="rect">
            <a:avLst/>
          </a:prstGeom>
          <a:noFill/>
        </p:spPr>
        <p:txBody>
          <a:bodyPr wrap="square" rtlCol="0">
            <a:spAutoFit/>
          </a:bodyPr>
          <a:lstStyle/>
          <a:p>
            <a:pPr indent="0">
              <a:buFont typeface="Wingdings" panose="05000000000000000000" pitchFamily="2" charset="2"/>
              <a:buNone/>
            </a:pPr>
            <a:r>
              <a:rPr lang="en-US" altLang="zh-CN" sz="2800" dirty="0">
                <a:solidFill>
                  <a:srgbClr val="002060"/>
                </a:solidFill>
              </a:rPr>
              <a:t>3. </a:t>
            </a:r>
            <a:r>
              <a:rPr lang="zh-CN" altLang="en-US" sz="2800" dirty="0">
                <a:solidFill>
                  <a:srgbClr val="002060"/>
                </a:solidFill>
                <a:ea typeface="宋体" panose="02010600030101010101" pitchFamily="2" charset="-122"/>
              </a:rPr>
              <a:t>留白</a:t>
            </a:r>
            <a:endParaRPr lang="zh-CN" altLang="en-US" sz="2800" dirty="0">
              <a:solidFill>
                <a:srgbClr val="002060"/>
              </a:solidFill>
              <a:ea typeface="宋体" panose="02010600030101010101" pitchFamily="2" charset="-122"/>
            </a:endParaRPr>
          </a:p>
          <a:p>
            <a:pPr indent="0">
              <a:buFont typeface="Wingdings" panose="05000000000000000000" pitchFamily="2" charset="2"/>
              <a:buNone/>
            </a:pPr>
            <a:endParaRPr lang="zh-CN" altLang="en-US" sz="2800" dirty="0">
              <a:solidFill>
                <a:schemeClr val="bg1"/>
              </a:solidFill>
              <a:ea typeface="宋体" panose="02010600030101010101" pitchFamily="2" charset="-122"/>
            </a:endParaRPr>
          </a:p>
          <a:p>
            <a:pPr indent="0">
              <a:buFont typeface="Wingdings" panose="05000000000000000000" pitchFamily="2" charset="2"/>
              <a:buNone/>
            </a:pPr>
            <a:r>
              <a:rPr lang="zh-CN" altLang="en-US" sz="2400" dirty="0">
                <a:solidFill>
                  <a:schemeClr val="bg1"/>
                </a:solidFill>
                <a:latin typeface="宋体" panose="02010600030101010101" pitchFamily="2" charset="-122"/>
                <a:ea typeface="宋体" panose="02010600030101010101" pitchFamily="2" charset="-122"/>
              </a:rPr>
              <a:t>设计的时候不要把所有东西全部堆积再一起，要进行有效的区分，留白能让看的人觉得界面给的感觉很舒适。</a:t>
            </a:r>
            <a:endParaRPr lang="zh-CN" altLang="en-US" sz="2400" dirty="0">
              <a:solidFill>
                <a:schemeClr val="bg1"/>
              </a:solidFill>
              <a:latin typeface="宋体" panose="02010600030101010101" pitchFamily="2" charset="-122"/>
              <a:ea typeface="宋体" panose="02010600030101010101" pitchFamily="2" charset="-122"/>
            </a:endParaRPr>
          </a:p>
        </p:txBody>
      </p:sp>
      <p:pic>
        <p:nvPicPr>
          <p:cNvPr id="6" name="图片 5" descr="QQ截图20171124230051"/>
          <p:cNvPicPr>
            <a:picLocks noChangeAspect="1"/>
          </p:cNvPicPr>
          <p:nvPr/>
        </p:nvPicPr>
        <p:blipFill>
          <a:blip r:embed="rId1"/>
          <a:stretch>
            <a:fillRect/>
          </a:stretch>
        </p:blipFill>
        <p:spPr>
          <a:xfrm>
            <a:off x="31115" y="2854960"/>
            <a:ext cx="5856605" cy="33737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1928" y="1101078"/>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19" name="矩形 9"/>
          <p:cNvSpPr/>
          <p:nvPr/>
        </p:nvSpPr>
        <p:spPr>
          <a:xfrm>
            <a:off x="2283882" y="-116785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29597" y="166880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文本格式</a:t>
            </a:r>
            <a:endParaRPr lang="zh-CN" altLang="en-US" sz="2800" dirty="0">
              <a:solidFill>
                <a:srgbClr val="002060"/>
              </a:solidFill>
            </a:endParaRPr>
          </a:p>
        </p:txBody>
      </p:sp>
      <p:sp>
        <p:nvSpPr>
          <p:cNvPr id="4" name="文本框 3"/>
          <p:cNvSpPr txBox="1"/>
          <p:nvPr/>
        </p:nvSpPr>
        <p:spPr>
          <a:xfrm>
            <a:off x="5712460" y="2618105"/>
            <a:ext cx="5834380" cy="3538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设计师常过分专注于画图，而忘记了</a:t>
            </a:r>
            <a:r>
              <a:rPr lang="zh-CN" altLang="en-US" sz="2800" dirty="0" smtClean="0">
                <a:solidFill>
                  <a:srgbClr val="FF0000"/>
                </a:solidFill>
                <a:latin typeface="微软雅黑" panose="020B0503020204020204" pitchFamily="34" charset="-122"/>
                <a:ea typeface="微软雅黑" panose="020B0503020204020204" pitchFamily="34" charset="-122"/>
              </a:rPr>
              <a:t>文字</a:t>
            </a:r>
            <a:r>
              <a:rPr lang="zh-CN" altLang="en-US" sz="2800" dirty="0" smtClean="0">
                <a:solidFill>
                  <a:schemeClr val="bg1"/>
                </a:solidFill>
                <a:latin typeface="微软雅黑" panose="020B0503020204020204" pitchFamily="34" charset="-122"/>
                <a:ea typeface="微软雅黑" panose="020B0503020204020204" pitchFamily="34" charset="-122"/>
              </a:rPr>
              <a:t>也应该有所规范。例如，日期可能的格式有很多，例如“YYYY年MM月DD日”、“YYYY年M月D日”、“YYYY/MM/DD”等等。再比如说单位，是用“大小：100M”、“大小：100兆”还是“大小（M）：100”呢？</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625600" y="2512695"/>
            <a:ext cx="2831465" cy="1356995"/>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257841" y="392321"/>
                <a:ext cx="1684018" cy="690683"/>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kumimoji="1" lang="zh-CN" altLang="en-US" sz="2400" b="1" dirty="0">
                    <a:solidFill>
                      <a:srgbClr val="FFFF00"/>
                    </a:solidFill>
                    <a:latin typeface="微软雅黑" panose="020B0503020204020204" pitchFamily="34" charset="-122"/>
                    <a:ea typeface="微软雅黑" panose="020B0503020204020204" pitchFamily="34" charset="-122"/>
                    <a:sym typeface="+mn-ea"/>
                  </a:rPr>
                  <a:t>何为界面原型？</a:t>
                </a:r>
                <a:endParaRPr kumimoji="1" lang="zh-CN" altLang="en-US" sz="2400" b="1" dirty="0">
                  <a:solidFill>
                    <a:srgbClr val="FFFF00"/>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2" name="文本框 11"/>
          <p:cNvSpPr txBox="1"/>
          <p:nvPr/>
        </p:nvSpPr>
        <p:spPr>
          <a:xfrm>
            <a:off x="5797930" y="1259159"/>
            <a:ext cx="5118652" cy="5015865"/>
          </a:xfrm>
          <a:prstGeom prst="rect">
            <a:avLst/>
          </a:prstGeom>
          <a:noFill/>
        </p:spPr>
        <p:txBody>
          <a:bodyPr wrap="square" rtlCol="0">
            <a:spAutoFit/>
          </a:bodyPr>
          <a:lstStyle/>
          <a:p>
            <a:pPr lvl="0" eaLnBrk="0" fontAlgn="base" hangingPunct="0">
              <a:spcBef>
                <a:spcPct val="0"/>
              </a:spcBef>
              <a:spcAft>
                <a:spcPct val="0"/>
              </a:spcAft>
            </a:pPr>
            <a:r>
              <a:rPr lang="zh-CN" altLang="zh-CN" sz="3200" dirty="0">
                <a:solidFill>
                  <a:srgbClr val="FF0000"/>
                </a:solidFill>
                <a:latin typeface="Arial Unicode MS" panose="020B0604020202020204" charset="-122"/>
                <a:ea typeface="PingFang SC"/>
              </a:rPr>
              <a:t>原型</a:t>
            </a:r>
            <a:r>
              <a:rPr lang="zh-CN" altLang="zh-CN" sz="3200" dirty="0">
                <a:solidFill>
                  <a:schemeClr val="bg1"/>
                </a:solidFill>
                <a:latin typeface="Arial Unicode MS" panose="020B0604020202020204" charset="-122"/>
                <a:ea typeface="PingFang SC"/>
              </a:rPr>
              <a:t>是指模拟要开发的系统的原始模型。在软件过程中，原型是软件</a:t>
            </a:r>
            <a:r>
              <a:rPr lang="zh-CN" altLang="zh-CN" sz="3200" dirty="0">
                <a:solidFill>
                  <a:srgbClr val="FF0000"/>
                </a:solidFill>
                <a:latin typeface="Arial Unicode MS" panose="020B0604020202020204" charset="-122"/>
                <a:ea typeface="PingFang SC"/>
              </a:rPr>
              <a:t>早期一个可运行的版本</a:t>
            </a:r>
            <a:r>
              <a:rPr lang="zh-CN" altLang="zh-CN" sz="3200" dirty="0">
                <a:solidFill>
                  <a:schemeClr val="bg1"/>
                </a:solidFill>
                <a:latin typeface="Arial Unicode MS" panose="020B0604020202020204" charset="-122"/>
                <a:ea typeface="PingFang SC"/>
              </a:rPr>
              <a:t>，它反映最终系统的部分重要特性，如</a:t>
            </a:r>
            <a:r>
              <a:rPr lang="zh-CN" altLang="zh-CN" sz="3200" dirty="0">
                <a:solidFill>
                  <a:srgbClr val="FF0000"/>
                </a:solidFill>
                <a:latin typeface="Arial Unicode MS" panose="020B0604020202020204" charset="-122"/>
                <a:ea typeface="PingFang SC"/>
              </a:rPr>
              <a:t>界面、功能或者性能</a:t>
            </a:r>
            <a:r>
              <a:rPr lang="zh-CN" altLang="zh-CN" sz="3200" dirty="0">
                <a:solidFill>
                  <a:schemeClr val="bg1"/>
                </a:solidFill>
                <a:latin typeface="Arial Unicode MS" panose="020B0604020202020204" charset="-122"/>
                <a:ea typeface="PingFang SC"/>
              </a:rPr>
              <a:t>等等。</a:t>
            </a:r>
            <a:r>
              <a:rPr lang="zh-CN" altLang="zh-CN" sz="3200" dirty="0">
                <a:solidFill>
                  <a:schemeClr val="bg1"/>
                </a:solidFill>
                <a:latin typeface="Arial Unicode MS" panose="020B0604020202020204" charset="-122"/>
                <a:ea typeface="PingFang SC"/>
                <a:sym typeface="+mn-ea"/>
              </a:rPr>
              <a:t>界面原型在需求分析阶段,完成用例过程中,或者完成用例后进行设计, 协助需求分析。</a:t>
            </a:r>
            <a:r>
              <a:rPr lang="en-US" altLang="zh-CN" sz="3200" dirty="0">
                <a:solidFill>
                  <a:schemeClr val="bg1"/>
                </a:solidFill>
                <a:latin typeface="Arial Unicode MS" panose="020B0604020202020204" charset="-122"/>
                <a:ea typeface="PingFang SC"/>
                <a:sym typeface="+mn-ea"/>
              </a:rPr>
              <a:t>[1]</a:t>
            </a:r>
            <a:endParaRPr lang="en-US" altLang="zh-CN" sz="3200" dirty="0">
              <a:solidFill>
                <a:schemeClr val="bg1"/>
              </a:solidFill>
              <a:latin typeface="Arial Unicode MS" panose="020B0604020202020204" charset="-122"/>
              <a:ea typeface="PingFang SC"/>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19" name="矩形 9"/>
          <p:cNvSpPr/>
          <p:nvPr/>
        </p:nvSpPr>
        <p:spPr>
          <a:xfrm>
            <a:off x="2297852" y="-118182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9944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特殊状态</a:t>
            </a:r>
            <a:endParaRPr lang="zh-CN" altLang="en-US" sz="2800" dirty="0">
              <a:solidFill>
                <a:srgbClr val="002060"/>
              </a:solidFill>
            </a:endParaRPr>
          </a:p>
        </p:txBody>
      </p:sp>
      <p:sp>
        <p:nvSpPr>
          <p:cNvPr id="4" name="文本框 3"/>
          <p:cNvSpPr txBox="1"/>
          <p:nvPr/>
        </p:nvSpPr>
        <p:spPr>
          <a:xfrm>
            <a:off x="5712460" y="2969895"/>
            <a:ext cx="5834380" cy="267652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所有操作都可能失效，如何告诉用户哪里错了？如何纠正？</a:t>
            </a:r>
            <a:endParaRPr lang="zh-CN" altLang="en-US" sz="2800" dirty="0" smtClean="0">
              <a:solidFill>
                <a:schemeClr val="bg1"/>
              </a:solidFill>
              <a:latin typeface="微软雅黑" panose="020B0503020204020204" pitchFamily="34" charset="-122"/>
              <a:ea typeface="微软雅黑" panose="020B0503020204020204" pitchFamily="34" charset="-122"/>
            </a:endParaRPr>
          </a:p>
          <a:p>
            <a:r>
              <a:rPr lang="zh-CN" altLang="en-US" sz="2800" dirty="0" smtClean="0">
                <a:solidFill>
                  <a:schemeClr val="bg1"/>
                </a:solidFill>
                <a:latin typeface="微软雅黑" panose="020B0503020204020204" pitchFamily="34" charset="-122"/>
                <a:ea typeface="微软雅黑" panose="020B0503020204020204" pitchFamily="34" charset="-122"/>
              </a:rPr>
              <a:t>又比如所有摆放数据的地方都有可能没有内容，这种情况该如何明确又美观地告诉用户这里没有内容不是网络问题也不是系统问题？</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2407186-d2f1194d8b3c68ba"/>
          <p:cNvPicPr>
            <a:picLocks noChangeAspect="1"/>
          </p:cNvPicPr>
          <p:nvPr/>
        </p:nvPicPr>
        <p:blipFill>
          <a:blip r:embed="rId1"/>
          <a:stretch>
            <a:fillRect/>
          </a:stretch>
        </p:blipFill>
        <p:spPr>
          <a:xfrm>
            <a:off x="107315" y="2299970"/>
            <a:ext cx="5961380" cy="4016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1928" y="108520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5" name="文本框 4"/>
          <p:cNvSpPr txBox="1"/>
          <p:nvPr/>
        </p:nvSpPr>
        <p:spPr>
          <a:xfrm>
            <a:off x="571246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59944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使用指南</a:t>
            </a:r>
            <a:endParaRPr lang="zh-CN" altLang="en-US" sz="2800" dirty="0">
              <a:solidFill>
                <a:srgbClr val="002060"/>
              </a:solidFill>
            </a:endParaRPr>
          </a:p>
        </p:txBody>
      </p:sp>
      <p:sp>
        <p:nvSpPr>
          <p:cNvPr id="4" name="文本框 3"/>
          <p:cNvSpPr txBox="1"/>
          <p:nvPr/>
        </p:nvSpPr>
        <p:spPr>
          <a:xfrm>
            <a:off x="5704840" y="2632075"/>
            <a:ext cx="5834380" cy="181483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使用指南是设计过程中通常被拖到最后才想起来的东西，在规范里也常被忽视。其中最重要的是用户首次使用时看到的操作指南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pic>
        <p:nvPicPr>
          <p:cNvPr id="6" name="图片 5" descr="timg"/>
          <p:cNvPicPr>
            <a:picLocks noChangeAspect="1"/>
          </p:cNvPicPr>
          <p:nvPr/>
        </p:nvPicPr>
        <p:blipFill>
          <a:blip r:embed="rId1"/>
          <a:stretch>
            <a:fillRect/>
          </a:stretch>
        </p:blipFill>
        <p:spPr>
          <a:xfrm>
            <a:off x="882015" y="2154555"/>
            <a:ext cx="2748915" cy="4113530"/>
          </a:xfrm>
          <a:prstGeom prst="rect">
            <a:avLst/>
          </a:prstGeom>
        </p:spPr>
      </p:pic>
      <p:pic>
        <p:nvPicPr>
          <p:cNvPr id="7" name="图片 6" descr="timg (1)"/>
          <p:cNvPicPr>
            <a:picLocks noChangeAspect="1"/>
          </p:cNvPicPr>
          <p:nvPr/>
        </p:nvPicPr>
        <p:blipFill>
          <a:blip r:embed="rId2"/>
          <a:stretch>
            <a:fillRect/>
          </a:stretch>
        </p:blipFill>
        <p:spPr>
          <a:xfrm>
            <a:off x="1814195" y="2632075"/>
            <a:ext cx="6859270" cy="3721735"/>
          </a:xfrm>
          <a:prstGeom prst="rect">
            <a:avLst/>
          </a:prstGeom>
        </p:spPr>
      </p:pic>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1928" y="108520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5" name="文本框 4"/>
          <p:cNvSpPr txBox="1"/>
          <p:nvPr/>
        </p:nvSpPr>
        <p:spPr>
          <a:xfrm>
            <a:off x="5704840" y="90170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613417" y="177802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手势</a:t>
            </a:r>
            <a:endParaRPr lang="zh-CN" altLang="en-US" sz="2800" dirty="0">
              <a:solidFill>
                <a:srgbClr val="002060"/>
              </a:solidFill>
            </a:endParaRPr>
          </a:p>
        </p:txBody>
      </p:sp>
      <p:sp>
        <p:nvSpPr>
          <p:cNvPr id="4" name="文本框 3"/>
          <p:cNvSpPr txBox="1"/>
          <p:nvPr/>
        </p:nvSpPr>
        <p:spPr>
          <a:xfrm>
            <a:off x="5704840" y="2632075"/>
            <a:ext cx="5834380" cy="181483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和键盘的快捷键一样，偏爱触屏手势的也大有人在，而且手势也能让产品更加独特。如果允许使用手势，这部分也可以有所规范。</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89711" y="563253"/>
            <a:ext cx="2064775" cy="521970"/>
          </a:xfrm>
          <a:prstGeom prst="rect">
            <a:avLst/>
          </a:prstGeom>
          <a:noFill/>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smtClean="0">
                <a:solidFill>
                  <a:schemeClr val="accent1"/>
                </a:solidFill>
              </a:rPr>
              <a:t>Part 02</a:t>
            </a:r>
            <a:endParaRPr lang="en-US" altLang="zh-CN" dirty="0" smtClean="0">
              <a:solidFill>
                <a:schemeClr val="accent1"/>
              </a:solidFill>
            </a:endParaRPr>
          </a:p>
        </p:txBody>
      </p:sp>
      <p:sp>
        <p:nvSpPr>
          <p:cNvPr id="8" name="文本框 7"/>
          <p:cNvSpPr txBox="1"/>
          <p:nvPr/>
        </p:nvSpPr>
        <p:spPr>
          <a:xfrm>
            <a:off x="730658" y="1086473"/>
            <a:ext cx="5156936" cy="768350"/>
          </a:xfrm>
          <a:prstGeom prst="rect">
            <a:avLst/>
          </a:prstGeom>
          <a:noFill/>
        </p:spPr>
        <p:txBody>
          <a:bodyPr wrap="square" rtlCol="0">
            <a:spAutoFit/>
          </a:bodyPr>
          <a:lstStyle/>
          <a:p>
            <a:r>
              <a:rPr lang="zh-CN" altLang="en-US" sz="4400" dirty="0">
                <a:solidFill>
                  <a:schemeClr val="accent1"/>
                </a:solidFill>
              </a:rPr>
              <a:t>设计规范</a:t>
            </a:r>
            <a:endParaRPr lang="zh-CN" altLang="en-US" sz="4400" dirty="0">
              <a:solidFill>
                <a:schemeClr val="accent1"/>
              </a:solidFill>
            </a:endParaRPr>
          </a:p>
        </p:txBody>
      </p:sp>
      <p:sp>
        <p:nvSpPr>
          <p:cNvPr id="5" name="文本框 4"/>
          <p:cNvSpPr txBox="1"/>
          <p:nvPr/>
        </p:nvSpPr>
        <p:spPr>
          <a:xfrm>
            <a:off x="5712460" y="915670"/>
            <a:ext cx="5974715" cy="521970"/>
          </a:xfrm>
          <a:prstGeom prst="rect">
            <a:avLst/>
          </a:prstGeom>
          <a:noFill/>
        </p:spPr>
        <p:txBody>
          <a:bodyPr wrap="square" rtlCol="0" anchor="t">
            <a:spAutoFit/>
          </a:bodyPr>
          <a:lstStyle/>
          <a:p>
            <a:r>
              <a:rPr lang="zh-CN" altLang="en-US" sz="2800" dirty="0" smtClean="0">
                <a:solidFill>
                  <a:srgbClr val="FFFF00"/>
                </a:solidFill>
                <a:latin typeface="微软雅黑" panose="020B0503020204020204" pitchFamily="34" charset="-122"/>
                <a:ea typeface="微软雅黑" panose="020B0503020204020204" pitchFamily="34" charset="-122"/>
              </a:rPr>
              <a:t>常见的被遗漏的设计规范</a:t>
            </a:r>
            <a:endParaRPr lang="zh-CN" altLang="en-US" sz="2800" dirty="0" smtClean="0">
              <a:solidFill>
                <a:srgbClr val="FFFF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712477" y="1562758"/>
            <a:ext cx="6340285" cy="163004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国际化</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（如果界面上的语言种类不止一种，那么如果文字转换后过长或过短怎么办？用户在看不懂当前语言的情况下如何切换语言？不同的语言该选择什么字体才不至于太难看（例如中文的默认字体通常是宋体）？）</a:t>
            </a:r>
            <a:endParaRPr lang="zh-CN" altLang="en-US" dirty="0">
              <a:solidFill>
                <a:schemeClr val="bg1"/>
              </a:solidFill>
            </a:endParaRPr>
          </a:p>
        </p:txBody>
      </p:sp>
      <p:sp>
        <p:nvSpPr>
          <p:cNvPr id="4" name="文本框 3"/>
          <p:cNvSpPr txBox="1"/>
          <p:nvPr/>
        </p:nvSpPr>
        <p:spPr>
          <a:xfrm>
            <a:off x="5712477" y="3326788"/>
            <a:ext cx="6340285" cy="107632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音效</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（果有音效，何时使用何种、多大音量、时长多少、震动模式（手机）时需不需要震动反馈，很多东西都可以考虑）</a:t>
            </a:r>
            <a:endParaRPr lang="zh-CN" altLang="en-US" sz="2800" dirty="0">
              <a:solidFill>
                <a:schemeClr val="bg1"/>
              </a:solidFill>
            </a:endParaRPr>
          </a:p>
        </p:txBody>
      </p:sp>
      <p:sp>
        <p:nvSpPr>
          <p:cNvPr id="11" name="文本框 10"/>
          <p:cNvSpPr txBox="1"/>
          <p:nvPr/>
        </p:nvSpPr>
        <p:spPr>
          <a:xfrm>
            <a:off x="5712477" y="4537098"/>
            <a:ext cx="6340285" cy="163004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solidFill>
                  <a:srgbClr val="002060"/>
                </a:solidFill>
              </a:rPr>
              <a:t>小众人群</a:t>
            </a:r>
            <a:endParaRPr lang="zh-CN" altLang="en-US" sz="2800" dirty="0">
              <a:solidFill>
                <a:schemeClr val="bg1"/>
              </a:solidFill>
            </a:endParaRPr>
          </a:p>
          <a:p>
            <a:pPr indent="0">
              <a:buFont typeface="Wingdings" panose="05000000000000000000" pitchFamily="2" charset="2"/>
              <a:buNone/>
            </a:pPr>
            <a:r>
              <a:rPr lang="zh-CN" altLang="en-US" dirty="0">
                <a:solidFill>
                  <a:schemeClr val="bg1"/>
                </a:solidFill>
              </a:rPr>
              <a:t>（虽然我们最关心的还是主流用户，但是很多小众人群组合起来也是可以构成一定分量的。例如，触屏应用能不能给左手使用者舒适的体验？桌面应用能不能够让没有鼠标或是没有键盘的人使用？色盲和色弱能区分界面上的色块？）</a:t>
            </a:r>
            <a:endParaRPr lang="zh-CN" altLang="en-US" dirty="0">
              <a:solidFill>
                <a:schemeClr val="bg1"/>
              </a:solidFill>
            </a:endParaRPr>
          </a:p>
        </p:txBody>
      </p:sp>
      <p:sp>
        <p:nvSpPr>
          <p:cNvPr id="13" name="文本框 12"/>
          <p:cNvSpPr txBox="1"/>
          <p:nvPr/>
        </p:nvSpPr>
        <p:spPr>
          <a:xfrm>
            <a:off x="5712477" y="6167143"/>
            <a:ext cx="6340285" cy="52197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dirty="0">
                <a:solidFill>
                  <a:schemeClr val="bg1"/>
                </a:solidFill>
              </a:rPr>
              <a:t>.........</a:t>
            </a:r>
            <a:r>
              <a:rPr lang="zh-CN" altLang="en-US" sz="2800" dirty="0">
                <a:solidFill>
                  <a:schemeClr val="bg1"/>
                </a:solidFill>
                <a:ea typeface="宋体" panose="02010600030101010101" pitchFamily="2" charset="-122"/>
              </a:rPr>
              <a:t>还有很多</a:t>
            </a:r>
            <a:endParaRPr lang="zh-CN" altLang="en-US" sz="2800" dirty="0">
              <a:solidFill>
                <a:schemeClr val="bg1"/>
              </a:solidFill>
              <a:ea typeface="宋体" panose="02010600030101010101" pitchFamily="2" charset="-122"/>
            </a:endParaRPr>
          </a:p>
        </p:txBody>
      </p:sp>
      <p:sp>
        <p:nvSpPr>
          <p:cNvPr id="19" name="矩形 9"/>
          <p:cNvSpPr/>
          <p:nvPr/>
        </p:nvSpPr>
        <p:spPr>
          <a:xfrm>
            <a:off x="2297852" y="-1195792"/>
            <a:ext cx="16204930" cy="12029440"/>
          </a:xfrm>
          <a:prstGeom prst="parallelogram">
            <a:avLst>
              <a:gd name="adj" fmla="val 34320"/>
            </a:avLst>
          </a:prstGeom>
          <a:noFill/>
          <a:ln>
            <a:solidFill>
              <a:srgbClr val="00E4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0758" y="210185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355441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1826" y="2213127"/>
            <a:ext cx="5156936" cy="768350"/>
          </a:xfrm>
          <a:prstGeom prst="rect">
            <a:avLst/>
          </a:prstGeom>
          <a:noFill/>
        </p:spPr>
        <p:txBody>
          <a:bodyPr wrap="square" rtlCol="0">
            <a:spAutoFit/>
          </a:bodyPr>
          <a:lstStyle/>
          <a:p>
            <a:r>
              <a:rPr lang="zh-CN" altLang="zh-CN" sz="4400" b="1" dirty="0">
                <a:solidFill>
                  <a:schemeClr val="accent1"/>
                </a:solidFill>
                <a:latin typeface="微软雅黑" panose="020B0503020204020204" pitchFamily="34" charset="-122"/>
                <a:ea typeface="微软雅黑" panose="020B0503020204020204" pitchFamily="34" charset="-122"/>
              </a:rPr>
              <a:t>界面原型设计</a:t>
            </a:r>
            <a:r>
              <a:rPr lang="zh-CN" altLang="zh-CN" sz="4400" b="1" dirty="0" smtClean="0">
                <a:solidFill>
                  <a:schemeClr val="accent1"/>
                </a:solidFill>
                <a:latin typeface="微软雅黑" panose="020B0503020204020204" pitchFamily="34" charset="-122"/>
                <a:ea typeface="微软雅黑" panose="020B0503020204020204" pitchFamily="34" charset="-122"/>
              </a:rPr>
              <a:t>工具</a:t>
            </a:r>
            <a:endParaRPr lang="zh-CN" altLang="zh-CN" sz="4400" b="1" dirty="0" smtClean="0">
              <a:solidFill>
                <a:schemeClr val="accen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708667" y="3128668"/>
            <a:ext cx="6340285" cy="224536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熟悉</a:t>
            </a: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程度和获得工具的便利度；</a:t>
            </a:r>
            <a:endPar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Wingdings" panose="05000000000000000000" pitchFamily="2" charset="2"/>
              <a:buChar char="l"/>
            </a:pP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所需的时间和精力；</a:t>
            </a:r>
            <a:endPar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Wingdings" panose="05000000000000000000" pitchFamily="2" charset="2"/>
              <a:buChar char="l"/>
            </a:pP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可复用的代码</a:t>
            </a:r>
            <a:r>
              <a:rPr lang="en-US" altLang="zh-CN"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框架；</a:t>
            </a:r>
            <a:endPar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Wingdings" panose="05000000000000000000" pitchFamily="2" charset="2"/>
              <a:buChar char="l"/>
            </a:pP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为测试创建可用的原型；</a:t>
            </a:r>
            <a:endPar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Wingdings" panose="05000000000000000000" pitchFamily="2" charset="2"/>
              <a:buChar char="l"/>
            </a:pPr>
            <a:r>
              <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价格和学习曲线。</a:t>
            </a:r>
            <a:endParaRPr lang="zh-CN" altLang="en-US" sz="2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6054515" y="1578586"/>
            <a:ext cx="4762654" cy="1076325"/>
          </a:xfrm>
          <a:prstGeom prst="rect">
            <a:avLst/>
          </a:prstGeom>
        </p:spPr>
        <p:txBody>
          <a:bodyPr wrap="squar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选择工具需要考虑的因素：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9" name="组合 18"/>
          <p:cNvGrpSpPr/>
          <p:nvPr/>
        </p:nvGrpSpPr>
        <p:grpSpPr>
          <a:xfrm>
            <a:off x="732155" y="623570"/>
            <a:ext cx="11807825" cy="6115685"/>
            <a:chOff x="1153" y="982"/>
            <a:chExt cx="18595" cy="9631"/>
          </a:xfrm>
        </p:grpSpPr>
        <p:sp>
          <p:nvSpPr>
            <p:cNvPr id="20" name="矩形: 圆角 1"/>
            <p:cNvSpPr/>
            <p:nvPr/>
          </p:nvSpPr>
          <p:spPr>
            <a:xfrm>
              <a:off x="1153" y="3070"/>
              <a:ext cx="5422" cy="6690"/>
            </a:xfrm>
            <a:prstGeom prst="roundRect">
              <a:avLst>
                <a:gd name="adj" fmla="val 5009"/>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
            <p:cNvSpPr/>
            <p:nvPr/>
          </p:nvSpPr>
          <p:spPr>
            <a:xfrm>
              <a:off x="6889" y="3070"/>
              <a:ext cx="5422" cy="6690"/>
            </a:xfrm>
            <a:prstGeom prst="roundRect">
              <a:avLst>
                <a:gd name="adj" fmla="val 5009"/>
              </a:avLst>
            </a:prstGeom>
            <a:solidFill>
              <a:srgbClr val="7F7F7F">
                <a:alpha val="20000"/>
              </a:srgb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latin typeface="宋体" panose="02010600030101010101" pitchFamily="2" charset="-122"/>
                  <a:ea typeface="宋体" panose="02010600030101010101" pitchFamily="2" charset="-122"/>
                </a:rPr>
                <a:t>Mockplus</a:t>
              </a:r>
              <a:r>
                <a:rPr lang="zh-CN" altLang="en-US" b="1" dirty="0">
                  <a:latin typeface="宋体" panose="02010600030101010101" pitchFamily="2" charset="-122"/>
                  <a:ea typeface="宋体" panose="02010600030101010101" pitchFamily="2" charset="-122"/>
                </a:rPr>
                <a:t>（摩客） 是一款简洁高效的原型图设计工具，有别于</a:t>
              </a:r>
              <a:r>
                <a:rPr lang="en-US" altLang="zh-CN" b="1" dirty="0" err="1">
                  <a:latin typeface="宋体" panose="02010600030101010101" pitchFamily="2" charset="-122"/>
                  <a:ea typeface="宋体" panose="02010600030101010101" pitchFamily="2" charset="-122"/>
                </a:rPr>
                <a:t>Axure</a:t>
              </a:r>
              <a:r>
                <a:rPr lang="zh-CN" altLang="en-US" b="1" dirty="0">
                  <a:latin typeface="宋体" panose="02010600030101010101" pitchFamily="2" charset="-122"/>
                  <a:ea typeface="宋体" panose="02010600030101010101" pitchFamily="2" charset="-122"/>
                </a:rPr>
                <a:t>的繁复，</a:t>
              </a:r>
              <a:r>
                <a:rPr lang="en-US" altLang="zh-CN" b="1" dirty="0" err="1">
                  <a:latin typeface="宋体" panose="02010600030101010101" pitchFamily="2" charset="-122"/>
                  <a:ea typeface="宋体" panose="02010600030101010101" pitchFamily="2" charset="-122"/>
                </a:rPr>
                <a:t>Mockplus</a:t>
              </a:r>
              <a:r>
                <a:rPr lang="zh-CN" altLang="en-US" b="1" dirty="0">
                  <a:latin typeface="宋体" panose="02010600030101010101" pitchFamily="2" charset="-122"/>
                  <a:ea typeface="宋体" panose="02010600030101010101" pitchFamily="2" charset="-122"/>
                </a:rPr>
                <a:t>致力于快速创建原型。无论你是产品小白， 还是大牛，摩客都能满足你的需求。</a:t>
              </a:r>
              <a:endParaRPr lang="zh-CN" altLang="en-US" b="1" dirty="0">
                <a:latin typeface="宋体" panose="02010600030101010101" pitchFamily="2" charset="-122"/>
                <a:ea typeface="宋体" panose="02010600030101010101" pitchFamily="2" charset="-122"/>
              </a:endParaRPr>
            </a:p>
          </p:txBody>
        </p:sp>
        <p:sp>
          <p:nvSpPr>
            <p:cNvPr id="22" name="矩形: 圆角 3"/>
            <p:cNvSpPr/>
            <p:nvPr/>
          </p:nvSpPr>
          <p:spPr>
            <a:xfrm>
              <a:off x="12626" y="3070"/>
              <a:ext cx="5422" cy="6690"/>
            </a:xfrm>
            <a:prstGeom prst="roundRect">
              <a:avLst>
                <a:gd name="adj" fmla="val 5009"/>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3" name="椭圆 22"/>
            <p:cNvSpPr/>
            <p:nvPr/>
          </p:nvSpPr>
          <p:spPr>
            <a:xfrm>
              <a:off x="3073"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KSO_Shape"/>
            <p:cNvSpPr/>
            <p:nvPr/>
          </p:nvSpPr>
          <p:spPr>
            <a:xfrm>
              <a:off x="3493" y="2793"/>
              <a:ext cx="740" cy="554"/>
            </a:xfrm>
            <a:custGeom>
              <a:avLst/>
              <a:gdLst/>
              <a:ahLst/>
              <a:cxnLst/>
              <a:rect l="l" t="t" r="r" b="b"/>
              <a:pathLst>
                <a:path w="1439795" h="1078336">
                  <a:moveTo>
                    <a:pt x="1320032" y="0"/>
                  </a:moveTo>
                  <a:lnTo>
                    <a:pt x="1439795" y="108600"/>
                  </a:lnTo>
                  <a:lnTo>
                    <a:pt x="560454" y="1078336"/>
                  </a:lnTo>
                  <a:lnTo>
                    <a:pt x="0" y="570126"/>
                  </a:lnTo>
                  <a:lnTo>
                    <a:pt x="100041" y="459801"/>
                  </a:lnTo>
                  <a:lnTo>
                    <a:pt x="540731" y="859412"/>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椭圆 24"/>
            <p:cNvSpPr/>
            <p:nvPr/>
          </p:nvSpPr>
          <p:spPr>
            <a:xfrm>
              <a:off x="8810"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14547" y="2280"/>
              <a:ext cx="1580" cy="158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KSO_Shape"/>
            <p:cNvSpPr/>
            <p:nvPr/>
          </p:nvSpPr>
          <p:spPr bwMode="auto">
            <a:xfrm>
              <a:off x="9230" y="2769"/>
              <a:ext cx="740" cy="602"/>
            </a:xfrm>
            <a:custGeom>
              <a:avLst/>
              <a:gdLst>
                <a:gd name="T0" fmla="*/ 651924 w 6442393"/>
                <a:gd name="T1" fmla="*/ 577512 h 5234968"/>
                <a:gd name="T2" fmla="*/ 900199 w 6442393"/>
                <a:gd name="T3" fmla="*/ 1116181 h 5234968"/>
                <a:gd name="T4" fmla="*/ 1148473 w 6442393"/>
                <a:gd name="T5" fmla="*/ 577512 h 5234968"/>
                <a:gd name="T6" fmla="*/ 900199 w 6442393"/>
                <a:gd name="T7" fmla="*/ 618930 h 5234968"/>
                <a:gd name="T8" fmla="*/ 1518895 w 6442393"/>
                <a:gd name="T9" fmla="*/ 516204 h 5234968"/>
                <a:gd name="T10" fmla="*/ 1270621 w 6442393"/>
                <a:gd name="T11" fmla="*/ 556920 h 5234968"/>
                <a:gd name="T12" fmla="*/ 1021879 w 6442393"/>
                <a:gd name="T13" fmla="*/ 1095823 h 5234968"/>
                <a:gd name="T14" fmla="*/ 281502 w 6442393"/>
                <a:gd name="T15" fmla="*/ 516204 h 5234968"/>
                <a:gd name="T16" fmla="*/ 778519 w 6442393"/>
                <a:gd name="T17" fmla="*/ 1095823 h 5234968"/>
                <a:gd name="T18" fmla="*/ 529776 w 6442393"/>
                <a:gd name="T19" fmla="*/ 556920 h 5234968"/>
                <a:gd name="T20" fmla="*/ 900199 w 6442393"/>
                <a:gd name="T21" fmla="*/ 253422 h 5234968"/>
                <a:gd name="T22" fmla="*/ 748098 w 6442393"/>
                <a:gd name="T23" fmla="*/ 481338 h 5234968"/>
                <a:gd name="T24" fmla="*/ 900199 w 6442393"/>
                <a:gd name="T25" fmla="*/ 506142 h 5234968"/>
                <a:gd name="T26" fmla="*/ 1052299 w 6442393"/>
                <a:gd name="T27" fmla="*/ 481338 h 5234968"/>
                <a:gd name="T28" fmla="*/ 1382473 w 6442393"/>
                <a:gd name="T29" fmla="*/ 209196 h 5234968"/>
                <a:gd name="T30" fmla="*/ 1237777 w 6442393"/>
                <a:gd name="T31" fmla="*/ 449966 h 5234968"/>
                <a:gd name="T32" fmla="*/ 1236274 w 6442393"/>
                <a:gd name="T33" fmla="*/ 450216 h 5234968"/>
                <a:gd name="T34" fmla="*/ 1236102 w 6442393"/>
                <a:gd name="T35" fmla="*/ 450216 h 5234968"/>
                <a:gd name="T36" fmla="*/ 1236105 w 6442393"/>
                <a:gd name="T37" fmla="*/ 450245 h 5234968"/>
                <a:gd name="T38" fmla="*/ 1236274 w 6442393"/>
                <a:gd name="T39" fmla="*/ 450216 h 5234968"/>
                <a:gd name="T40" fmla="*/ 1237627 w 6442393"/>
                <a:gd name="T41" fmla="*/ 450216 h 5234968"/>
                <a:gd name="T42" fmla="*/ 1237777 w 6442393"/>
                <a:gd name="T43" fmla="*/ 449966 h 5234968"/>
                <a:gd name="T44" fmla="*/ 1535509 w 6442393"/>
                <a:gd name="T45" fmla="*/ 400374 h 5234968"/>
                <a:gd name="T46" fmla="*/ 418158 w 6442393"/>
                <a:gd name="T47" fmla="*/ 209196 h 5234968"/>
                <a:gd name="T48" fmla="*/ 264888 w 6442393"/>
                <a:gd name="T49" fmla="*/ 400374 h 5234968"/>
                <a:gd name="T50" fmla="*/ 562361 w 6442393"/>
                <a:gd name="T51" fmla="*/ 449923 h 5234968"/>
                <a:gd name="T52" fmla="*/ 562536 w 6442393"/>
                <a:gd name="T53" fmla="*/ 450216 h 5234968"/>
                <a:gd name="T54" fmla="*/ 563962 w 6442393"/>
                <a:gd name="T55" fmla="*/ 450216 h 5234968"/>
                <a:gd name="T56" fmla="*/ 563956 w 6442393"/>
                <a:gd name="T57" fmla="*/ 450189 h 5234968"/>
                <a:gd name="T58" fmla="*/ 562361 w 6442393"/>
                <a:gd name="T59" fmla="*/ 449923 h 5234968"/>
                <a:gd name="T60" fmla="*/ 956592 w 6442393"/>
                <a:gd name="T61" fmla="*/ 168714 h 5234968"/>
                <a:gd name="T62" fmla="*/ 1134199 w 6442393"/>
                <a:gd name="T63" fmla="*/ 435240 h 5234968"/>
                <a:gd name="T64" fmla="*/ 1294021 w 6442393"/>
                <a:gd name="T65" fmla="*/ 168714 h 5234968"/>
                <a:gd name="T66" fmla="*/ 506610 w 6442393"/>
                <a:gd name="T67" fmla="*/ 168714 h 5234968"/>
                <a:gd name="T68" fmla="*/ 666432 w 6442393"/>
                <a:gd name="T69" fmla="*/ 435240 h 5234968"/>
                <a:gd name="T70" fmla="*/ 843805 w 6442393"/>
                <a:gd name="T71" fmla="*/ 168714 h 5234968"/>
                <a:gd name="T72" fmla="*/ 337428 w 6442393"/>
                <a:gd name="T73" fmla="*/ 0 h 5234968"/>
                <a:gd name="T74" fmla="*/ 1463203 w 6442393"/>
                <a:gd name="T75" fmla="*/ 0 h 5234968"/>
                <a:gd name="T76" fmla="*/ 1800397 w 6442393"/>
                <a:gd name="T77" fmla="*/ 450216 h 5234968"/>
                <a:gd name="T78" fmla="*/ 900199 w 6442393"/>
                <a:gd name="T79" fmla="*/ 1462969 h 5234968"/>
                <a:gd name="T80" fmla="*/ 0 w 6442393"/>
                <a:gd name="T81" fmla="*/ 450216 h 52349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42393" h="5234968">
                  <a:moveTo>
                    <a:pt x="2332793" y="2066523"/>
                  </a:moveTo>
                  <a:lnTo>
                    <a:pt x="3221197" y="3994050"/>
                  </a:lnTo>
                  <a:lnTo>
                    <a:pt x="4109600" y="2066523"/>
                  </a:lnTo>
                  <a:lnTo>
                    <a:pt x="3221197" y="2214730"/>
                  </a:lnTo>
                  <a:lnTo>
                    <a:pt x="2332793" y="2066523"/>
                  </a:lnTo>
                  <a:close/>
                  <a:moveTo>
                    <a:pt x="5435089" y="1847143"/>
                  </a:moveTo>
                  <a:lnTo>
                    <a:pt x="4546685" y="1992838"/>
                  </a:lnTo>
                  <a:lnTo>
                    <a:pt x="3656607" y="3921202"/>
                  </a:lnTo>
                  <a:lnTo>
                    <a:pt x="5435089" y="1847143"/>
                  </a:lnTo>
                  <a:close/>
                  <a:moveTo>
                    <a:pt x="1007304" y="1847143"/>
                  </a:moveTo>
                  <a:lnTo>
                    <a:pt x="2785787" y="3921202"/>
                  </a:lnTo>
                  <a:lnTo>
                    <a:pt x="1895708" y="1992838"/>
                  </a:lnTo>
                  <a:lnTo>
                    <a:pt x="1007304" y="1847143"/>
                  </a:lnTo>
                  <a:close/>
                  <a:moveTo>
                    <a:pt x="3221197" y="906825"/>
                  </a:moveTo>
                  <a:lnTo>
                    <a:pt x="2676934" y="1722382"/>
                  </a:lnTo>
                  <a:lnTo>
                    <a:pt x="3221197" y="1811138"/>
                  </a:lnTo>
                  <a:lnTo>
                    <a:pt x="3765459" y="1722382"/>
                  </a:lnTo>
                  <a:lnTo>
                    <a:pt x="3221197" y="906825"/>
                  </a:lnTo>
                  <a:close/>
                  <a:moveTo>
                    <a:pt x="4946927" y="748570"/>
                  </a:moveTo>
                  <a:lnTo>
                    <a:pt x="4429161" y="1610121"/>
                  </a:lnTo>
                  <a:lnTo>
                    <a:pt x="4423781" y="1611017"/>
                  </a:lnTo>
                  <a:lnTo>
                    <a:pt x="4423167" y="1611017"/>
                  </a:lnTo>
                  <a:lnTo>
                    <a:pt x="4423178" y="1611118"/>
                  </a:lnTo>
                  <a:lnTo>
                    <a:pt x="4423781" y="1611017"/>
                  </a:lnTo>
                  <a:lnTo>
                    <a:pt x="4428622" y="1611017"/>
                  </a:lnTo>
                  <a:lnTo>
                    <a:pt x="4429161" y="1610121"/>
                  </a:lnTo>
                  <a:lnTo>
                    <a:pt x="5494539" y="1432667"/>
                  </a:lnTo>
                  <a:lnTo>
                    <a:pt x="4946927" y="748570"/>
                  </a:lnTo>
                  <a:close/>
                  <a:moveTo>
                    <a:pt x="1496303" y="748570"/>
                  </a:moveTo>
                  <a:lnTo>
                    <a:pt x="947854" y="1432667"/>
                  </a:lnTo>
                  <a:lnTo>
                    <a:pt x="2012305" y="1609967"/>
                  </a:lnTo>
                  <a:lnTo>
                    <a:pt x="2012934" y="1611017"/>
                  </a:lnTo>
                  <a:lnTo>
                    <a:pt x="2018036" y="1611017"/>
                  </a:lnTo>
                  <a:lnTo>
                    <a:pt x="2018015" y="1610918"/>
                  </a:lnTo>
                  <a:lnTo>
                    <a:pt x="2012305" y="1609967"/>
                  </a:lnTo>
                  <a:lnTo>
                    <a:pt x="1496303" y="748570"/>
                  </a:lnTo>
                  <a:close/>
                  <a:moveTo>
                    <a:pt x="3422992" y="603713"/>
                  </a:moveTo>
                  <a:lnTo>
                    <a:pt x="4058524" y="1557428"/>
                  </a:lnTo>
                  <a:lnTo>
                    <a:pt x="4630418" y="603713"/>
                  </a:lnTo>
                  <a:lnTo>
                    <a:pt x="3422992" y="603713"/>
                  </a:lnTo>
                  <a:close/>
                  <a:moveTo>
                    <a:pt x="1812813" y="603713"/>
                  </a:moveTo>
                  <a:lnTo>
                    <a:pt x="2384707" y="1557428"/>
                  </a:lnTo>
                  <a:lnTo>
                    <a:pt x="3019401" y="603713"/>
                  </a:lnTo>
                  <a:lnTo>
                    <a:pt x="1812813" y="603713"/>
                  </a:lnTo>
                  <a:close/>
                  <a:moveTo>
                    <a:pt x="1207426" y="0"/>
                  </a:moveTo>
                  <a:lnTo>
                    <a:pt x="5235805" y="0"/>
                  </a:lnTo>
                  <a:lnTo>
                    <a:pt x="6442393" y="1611017"/>
                  </a:lnTo>
                  <a:lnTo>
                    <a:pt x="3221197" y="5234968"/>
                  </a:lnTo>
                  <a:lnTo>
                    <a:pt x="0" y="1611017"/>
                  </a:lnTo>
                  <a:lnTo>
                    <a:pt x="1207426"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fontAlgn="auto">
                <a:spcBef>
                  <a:spcPts val="0"/>
                </a:spcBef>
                <a:spcAft>
                  <a:spcPts val="0"/>
                </a:spcAft>
              </a:pPr>
              <a:endParaRPr lang="zh-CN" altLang="en-US">
                <a:solidFill>
                  <a:srgbClr val="FFFFFF"/>
                </a:solidFill>
              </a:endParaRPr>
            </a:p>
          </p:txBody>
        </p:sp>
        <p:sp>
          <p:nvSpPr>
            <p:cNvPr id="28" name="KSO_Shape"/>
            <p:cNvSpPr/>
            <p:nvPr/>
          </p:nvSpPr>
          <p:spPr>
            <a:xfrm>
              <a:off x="14967" y="2751"/>
              <a:ext cx="740" cy="639"/>
            </a:xfrm>
            <a:custGeom>
              <a:avLst/>
              <a:gdLst/>
              <a:ahLst/>
              <a:cxnLst/>
              <a:rect l="l" t="t" r="r" b="b"/>
              <a:pathLst>
                <a:path w="801878" h="692519">
                  <a:moveTo>
                    <a:pt x="409945" y="0"/>
                  </a:moveTo>
                  <a:cubicBezTo>
                    <a:pt x="438516" y="279320"/>
                    <a:pt x="585358" y="523617"/>
                    <a:pt x="801878" y="678893"/>
                  </a:cubicBezTo>
                  <a:cubicBezTo>
                    <a:pt x="683463" y="627007"/>
                    <a:pt x="552608" y="598449"/>
                    <a:pt x="415082" y="598449"/>
                  </a:cubicBezTo>
                  <a:cubicBezTo>
                    <a:pt x="266403" y="598449"/>
                    <a:pt x="125520" y="631827"/>
                    <a:pt x="0" y="692519"/>
                  </a:cubicBezTo>
                  <a:cubicBezTo>
                    <a:pt x="226112" y="537440"/>
                    <a:pt x="380565" y="287238"/>
                    <a:pt x="409945"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pPr>
              <a:endParaRPr lang="zh-CN" altLang="en-US">
                <a:solidFill>
                  <a:srgbClr val="FFFFFF"/>
                </a:solidFill>
              </a:endParaRPr>
            </a:p>
          </p:txBody>
        </p:sp>
        <p:sp>
          <p:nvSpPr>
            <p:cNvPr id="29" name="文本框 28"/>
            <p:cNvSpPr txBox="1"/>
            <p:nvPr/>
          </p:nvSpPr>
          <p:spPr>
            <a:xfrm>
              <a:off x="2172" y="4015"/>
              <a:ext cx="3483" cy="824"/>
            </a:xfrm>
            <a:prstGeom prst="rect">
              <a:avLst/>
            </a:prstGeom>
            <a:noFill/>
          </p:spPr>
          <p:txBody>
            <a:bodyPr wrap="square" rtlCol="0">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Axure</a:t>
              </a:r>
              <a:r>
                <a:rPr lang="en-US" altLang="zh-CN" sz="2800" b="1" dirty="0">
                  <a:solidFill>
                    <a:srgbClr val="FFFF00"/>
                  </a:solidFill>
                  <a:latin typeface="微软雅黑" panose="020B0503020204020204" pitchFamily="34" charset="-122"/>
                  <a:ea typeface="微软雅黑" panose="020B0503020204020204" pitchFamily="34" charset="-122"/>
                </a:rPr>
                <a:t> PR</a:t>
              </a:r>
              <a:endParaRPr lang="en-US" altLang="zh-CN" sz="2800" b="1" dirty="0">
                <a:solidFill>
                  <a:srgbClr val="FFFF00"/>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634" y="4805"/>
              <a:ext cx="4526" cy="3805"/>
            </a:xfrm>
            <a:prstGeom prst="rect">
              <a:avLst/>
            </a:prstGeom>
            <a:noFill/>
          </p:spPr>
          <p:txBody>
            <a:bodyPr wrap="square" rtlCol="0">
              <a:spAutoFit/>
            </a:bodyPr>
            <a:lstStyle/>
            <a:p>
              <a:pPr algn="ctr">
                <a:lnSpc>
                  <a:spcPct val="120000"/>
                </a:lnSpc>
              </a:pPr>
              <a:r>
                <a:rPr lang="zh-CN" altLang="en-US" b="1" dirty="0">
                  <a:solidFill>
                    <a:schemeClr val="bg1"/>
                  </a:solidFill>
                </a:rPr>
                <a:t>是美国</a:t>
              </a:r>
              <a:r>
                <a:rPr lang="en-US" altLang="zh-CN" b="1" dirty="0" err="1">
                  <a:solidFill>
                    <a:schemeClr val="bg1"/>
                  </a:solidFill>
                  <a:latin typeface="宋体" panose="02010600030101010101" pitchFamily="2" charset="-122"/>
                  <a:ea typeface="宋体" panose="02010600030101010101" pitchFamily="2" charset="-122"/>
                </a:rPr>
                <a:t>Axure</a:t>
              </a:r>
              <a:r>
                <a:rPr lang="en-US" altLang="zh-CN" b="1" dirty="0">
                  <a:solidFill>
                    <a:schemeClr val="bg1"/>
                  </a:solidFill>
                  <a:latin typeface="宋体" panose="02010600030101010101" pitchFamily="2" charset="-122"/>
                  <a:ea typeface="宋体" panose="02010600030101010101" pitchFamily="2" charset="-122"/>
                </a:rPr>
                <a:t> Software Solution</a:t>
              </a:r>
              <a:r>
                <a:rPr lang="zh-CN" altLang="en-US" b="1" dirty="0">
                  <a:solidFill>
                    <a:schemeClr val="bg1"/>
                  </a:solidFill>
                  <a:latin typeface="宋体" panose="02010600030101010101" pitchFamily="2" charset="-122"/>
                  <a:ea typeface="宋体" panose="02010600030101010101" pitchFamily="2" charset="-122"/>
                </a:rPr>
                <a:t>公司旗舰产品，是一款专业的原型设计</a:t>
              </a:r>
              <a:r>
                <a:rPr lang="zh-CN" altLang="en-US" b="1" dirty="0" smtClean="0">
                  <a:solidFill>
                    <a:schemeClr val="bg1"/>
                  </a:solidFill>
                  <a:latin typeface="宋体" panose="02010600030101010101" pitchFamily="2" charset="-122"/>
                  <a:ea typeface="宋体" panose="02010600030101010101" pitchFamily="2" charset="-122"/>
                </a:rPr>
                <a:t>工具。</a:t>
              </a:r>
              <a:endParaRPr lang="en-US" altLang="zh-CN" b="1" dirty="0" smtClean="0">
                <a:solidFill>
                  <a:schemeClr val="bg1"/>
                </a:solidFill>
                <a:latin typeface="宋体" panose="02010600030101010101" pitchFamily="2" charset="-122"/>
                <a:ea typeface="宋体" panose="02010600030101010101" pitchFamily="2" charset="-122"/>
              </a:endParaRPr>
            </a:p>
            <a:p>
              <a:pPr algn="ctr">
                <a:lnSpc>
                  <a:spcPct val="120000"/>
                </a:lnSpc>
              </a:pPr>
              <a:endParaRPr lang="en-US" altLang="zh-CN" b="1" dirty="0" smtClean="0">
                <a:solidFill>
                  <a:schemeClr val="bg1"/>
                </a:solidFill>
                <a:latin typeface="宋体" panose="02010600030101010101" pitchFamily="2" charset="-122"/>
                <a:ea typeface="宋体" panose="02010600030101010101" pitchFamily="2" charset="-122"/>
              </a:endParaRPr>
            </a:p>
            <a:p>
              <a:pPr algn="ctr">
                <a:lnSpc>
                  <a:spcPct val="120000"/>
                </a:lnSpc>
              </a:pPr>
              <a:r>
                <a:rPr lang="zh-CN" altLang="en-US" b="1" dirty="0">
                  <a:solidFill>
                    <a:schemeClr val="bg1"/>
                  </a:solidFill>
                </a:rPr>
                <a:t>这是一款非常专业的工具</a:t>
              </a:r>
              <a:r>
                <a:rPr lang="en-US" altLang="zh-CN" b="1" dirty="0">
                  <a:solidFill>
                    <a:schemeClr val="bg1"/>
                  </a:solidFill>
                </a:rPr>
                <a:t>, </a:t>
              </a:r>
              <a:r>
                <a:rPr lang="zh-CN" altLang="en-US" b="1" dirty="0">
                  <a:solidFill>
                    <a:schemeClr val="bg1"/>
                  </a:solidFill>
                </a:rPr>
                <a:t>但是学习</a:t>
              </a:r>
              <a:r>
                <a:rPr lang="zh-CN" altLang="en-US" b="1" dirty="0" smtClean="0">
                  <a:solidFill>
                    <a:schemeClr val="bg1"/>
                  </a:solidFill>
                </a:rPr>
                <a:t>成本有点高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3389" y="3981"/>
              <a:ext cx="3580" cy="824"/>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 </a:t>
              </a:r>
              <a:r>
                <a:rPr lang="en-US" altLang="zh-CN" sz="2800" b="1" dirty="0" err="1">
                  <a:solidFill>
                    <a:srgbClr val="FFFF00"/>
                  </a:solidFill>
                  <a:latin typeface="微软雅黑" panose="020B0503020204020204" pitchFamily="34" charset="-122"/>
                  <a:ea typeface="微软雅黑" panose="020B0503020204020204" pitchFamily="34" charset="-122"/>
                </a:rPr>
                <a:t>Justinmind</a:t>
              </a:r>
              <a:endParaRPr lang="en-US" altLang="zh-CN" sz="2800" b="1" dirty="0" err="1">
                <a:solidFill>
                  <a:srgbClr val="FFFF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433" y="982"/>
              <a:ext cx="7074" cy="1212"/>
            </a:xfrm>
            <a:prstGeom prst="rect">
              <a:avLst/>
            </a:prstGeom>
            <a:noFill/>
          </p:spPr>
          <p:txBody>
            <a:bodyPr wrap="square" rtlCol="0">
              <a:spAutoFit/>
            </a:bodyPr>
            <a:lstStyle/>
            <a:p>
              <a:pPr lvl="0"/>
              <a:r>
                <a:rPr lang="zh-CN" altLang="zh-CN" sz="4400" dirty="0">
                  <a:solidFill>
                    <a:srgbClr val="FFFF00"/>
                  </a:solidFill>
                </a:rPr>
                <a:t>几款</a:t>
              </a:r>
              <a:r>
                <a:rPr lang="zh-CN" altLang="zh-CN" sz="4400" dirty="0" smtClean="0">
                  <a:solidFill>
                    <a:srgbClr val="FFFF00"/>
                  </a:solidFill>
                </a:rPr>
                <a:t>常用的</a:t>
              </a:r>
              <a:r>
                <a:rPr lang="zh-CN" altLang="zh-CN" sz="4400" dirty="0">
                  <a:solidFill>
                    <a:srgbClr val="FFFF00"/>
                  </a:solidFill>
                </a:rPr>
                <a:t>软件</a:t>
              </a:r>
              <a:endParaRPr lang="zh-CN" altLang="zh-CN" sz="4400" dirty="0">
                <a:solidFill>
                  <a:srgbClr val="FFFF00"/>
                </a:solidFill>
              </a:endParaRPr>
            </a:p>
          </p:txBody>
        </p:sp>
        <p:sp>
          <p:nvSpPr>
            <p:cNvPr id="32" name="文本框 31"/>
            <p:cNvSpPr txBox="1"/>
            <p:nvPr/>
          </p:nvSpPr>
          <p:spPr>
            <a:xfrm>
              <a:off x="1634" y="8887"/>
              <a:ext cx="5254" cy="822"/>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入门还是不难的！</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799" y="3946"/>
              <a:ext cx="3483" cy="1503"/>
            </a:xfrm>
            <a:prstGeom prst="rect">
              <a:avLst/>
            </a:prstGeom>
            <a:noFill/>
          </p:spPr>
          <p:txBody>
            <a:bodyPr wrap="square" rtlCol="0">
              <a:spAutoFit/>
            </a:bodyPr>
            <a:lstStyle/>
            <a:p>
              <a:pPr algn="ctr"/>
              <a:r>
                <a:rPr lang="en-US" altLang="zh-CN" sz="2800" b="1" dirty="0" err="1">
                  <a:solidFill>
                    <a:srgbClr val="FFFF00"/>
                  </a:solidFill>
                  <a:latin typeface="微软雅黑" panose="020B0503020204020204" pitchFamily="34" charset="-122"/>
                  <a:ea typeface="微软雅黑" panose="020B0503020204020204" pitchFamily="34" charset="-122"/>
                </a:rPr>
                <a:t>Mockplus</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endParaRPr lang="zh-CN" altLang="en-US" sz="2800" b="1" dirty="0">
                <a:solidFill>
                  <a:srgbClr val="00E4C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799" y="8818"/>
              <a:ext cx="4341" cy="824"/>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听说上手很快！</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3104" y="9886"/>
              <a:ext cx="6644" cy="727"/>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百度一下，还有很多</a:t>
              </a:r>
              <a:r>
                <a:rPr lang="en-US" altLang="zh-CN"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13389" y="5124"/>
              <a:ext cx="4010" cy="3197"/>
            </a:xfrm>
            <a:prstGeom prst="rect">
              <a:avLst/>
            </a:prstGeom>
          </p:spPr>
          <p:txBody>
            <a:bodyPr wrap="square">
              <a:spAutoFit/>
            </a:bodyPr>
            <a:lstStyle/>
            <a:p>
              <a:r>
                <a:rPr lang="en-US" altLang="zh-CN" b="1" dirty="0" err="1">
                  <a:solidFill>
                    <a:schemeClr val="lt1"/>
                  </a:solidFill>
                  <a:latin typeface="宋体" panose="02010600030101010101" pitchFamily="2" charset="-122"/>
                  <a:ea typeface="宋体" panose="02010600030101010101" pitchFamily="2" charset="-122"/>
                </a:rPr>
                <a:t>JustinMind</a:t>
              </a:r>
              <a:r>
                <a:rPr lang="en-US" altLang="zh-CN" b="1" dirty="0">
                  <a:solidFill>
                    <a:schemeClr val="lt1"/>
                  </a:solidFill>
                  <a:latin typeface="宋体" panose="02010600030101010101" pitchFamily="2" charset="-122"/>
                  <a:ea typeface="宋体" panose="02010600030101010101" pitchFamily="2" charset="-122"/>
                </a:rPr>
                <a:t> </a:t>
              </a:r>
              <a:r>
                <a:rPr lang="zh-CN" altLang="en-US" b="1" dirty="0">
                  <a:solidFill>
                    <a:schemeClr val="lt1"/>
                  </a:solidFill>
                  <a:latin typeface="宋体" panose="02010600030101010101" pitchFamily="2" charset="-122"/>
                  <a:ea typeface="宋体" panose="02010600030101010101" pitchFamily="2" charset="-122"/>
                </a:rPr>
                <a:t>是由西班牙</a:t>
              </a:r>
              <a:r>
                <a:rPr lang="en-US" altLang="zh-CN" b="1" dirty="0" err="1">
                  <a:solidFill>
                    <a:schemeClr val="lt1"/>
                  </a:solidFill>
                  <a:latin typeface="宋体" panose="02010600030101010101" pitchFamily="2" charset="-122"/>
                  <a:ea typeface="宋体" panose="02010600030101010101" pitchFamily="2" charset="-122"/>
                </a:rPr>
                <a:t>JustinMind</a:t>
              </a:r>
              <a:r>
                <a:rPr lang="zh-CN" altLang="en-US" b="1" dirty="0">
                  <a:solidFill>
                    <a:schemeClr val="lt1"/>
                  </a:solidFill>
                  <a:latin typeface="宋体" panose="02010600030101010101" pitchFamily="2" charset="-122"/>
                  <a:ea typeface="宋体" panose="02010600030101010101" pitchFamily="2" charset="-122"/>
                </a:rPr>
                <a:t>公司出品的原型制作工具，主要致力于高保真原型</a:t>
              </a:r>
              <a:r>
                <a:rPr lang="zh-CN" altLang="en-US" b="1" dirty="0" smtClean="0">
                  <a:solidFill>
                    <a:schemeClr val="bg1"/>
                  </a:solidFill>
                  <a:latin typeface="宋体" panose="02010600030101010101" pitchFamily="2" charset="-122"/>
                  <a:ea typeface="宋体" panose="02010600030101010101" pitchFamily="2" charset="-122"/>
                </a:rPr>
                <a:t>。</a:t>
              </a:r>
              <a:endParaRPr lang="en-US" altLang="zh-CN" b="1" dirty="0" smtClean="0">
                <a:solidFill>
                  <a:schemeClr val="bg1"/>
                </a:solidFill>
                <a:latin typeface="宋体" panose="02010600030101010101" pitchFamily="2" charset="-122"/>
                <a:ea typeface="宋体" panose="02010600030101010101" pitchFamily="2" charset="-122"/>
              </a:endParaRPr>
            </a:p>
            <a:p>
              <a:r>
                <a:rPr lang="zh-CN" altLang="en-US" b="1" dirty="0" smtClean="0">
                  <a:solidFill>
                    <a:schemeClr val="bg1"/>
                  </a:solidFill>
                  <a:latin typeface="宋体" panose="02010600030101010101" pitchFamily="2" charset="-122"/>
                  <a:ea typeface="宋体" panose="02010600030101010101" pitchFamily="2" charset="-122"/>
                </a:rPr>
                <a:t>如果</a:t>
              </a:r>
              <a:r>
                <a:rPr lang="zh-CN" altLang="en-US" b="1" dirty="0">
                  <a:solidFill>
                    <a:schemeClr val="bg1"/>
                  </a:solidFill>
                  <a:latin typeface="宋体" panose="02010600030101010101" pitchFamily="2" charset="-122"/>
                  <a:ea typeface="宋体" panose="02010600030101010101" pitchFamily="2" charset="-122"/>
                </a:rPr>
                <a:t>你要创建复杂的高保真原型， 可以尝试这款工具</a:t>
              </a:r>
              <a:endParaRPr lang="zh-CN" altLang="en-US" b="1" dirty="0">
                <a:solidFill>
                  <a:schemeClr val="bg1"/>
                </a:solidFill>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RP</a:t>
            </a:r>
            <a:r>
              <a:rPr lang="zh-CN" altLang="en-US" sz="2000" b="1" dirty="0">
                <a:solidFill>
                  <a:schemeClr val="bg1"/>
                </a:solidFill>
                <a:latin typeface="微软雅黑" panose="020B0503020204020204" pitchFamily="34" charset="-122"/>
                <a:ea typeface="微软雅黑" panose="020B0503020204020204" pitchFamily="34" charset="-122"/>
              </a:rPr>
              <a:t>的使用流程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1"/>
          <a:stretch>
            <a:fillRect/>
          </a:stretch>
        </p:blipFill>
        <p:spPr>
          <a:xfrm>
            <a:off x="1929765" y="1345565"/>
            <a:ext cx="8332470" cy="4797425"/>
          </a:xfrm>
          <a:prstGeom prst="rect">
            <a:avLst/>
          </a:prstGeom>
        </p:spPr>
      </p:pic>
      <p:sp>
        <p:nvSpPr>
          <p:cNvPr id="3" name="椭圆 2"/>
          <p:cNvSpPr/>
          <p:nvPr/>
        </p:nvSpPr>
        <p:spPr>
          <a:xfrm>
            <a:off x="3444240" y="3644900"/>
            <a:ext cx="1368425" cy="50419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RP</a:t>
            </a:r>
            <a:r>
              <a:rPr lang="zh-CN" altLang="en-US" sz="2000" b="1" dirty="0">
                <a:solidFill>
                  <a:schemeClr val="bg1"/>
                </a:solidFill>
                <a:latin typeface="微软雅黑" panose="020B0503020204020204" pitchFamily="34" charset="-122"/>
                <a:ea typeface="微软雅黑" panose="020B0503020204020204" pitchFamily="34" charset="-122"/>
              </a:rPr>
              <a:t>的使用流程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 name="图片 3"/>
          <p:cNvPicPr>
            <a:picLocks noChangeAspect="1"/>
          </p:cNvPicPr>
          <p:nvPr/>
        </p:nvPicPr>
        <p:blipFill>
          <a:blip r:embed="rId1"/>
          <a:srcRect l="6579" t="-458"/>
          <a:stretch>
            <a:fillRect/>
          </a:stretch>
        </p:blipFill>
        <p:spPr>
          <a:xfrm>
            <a:off x="2135505" y="1484630"/>
            <a:ext cx="8520430" cy="4874260"/>
          </a:xfrm>
          <a:prstGeom prst="rect">
            <a:avLst/>
          </a:prstGeom>
        </p:spPr>
      </p:pic>
      <p:sp>
        <p:nvSpPr>
          <p:cNvPr id="5" name="椭圆 4"/>
          <p:cNvSpPr/>
          <p:nvPr/>
        </p:nvSpPr>
        <p:spPr>
          <a:xfrm>
            <a:off x="1775460" y="1556385"/>
            <a:ext cx="8856980" cy="100838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RP</a:t>
            </a:r>
            <a:r>
              <a:rPr lang="zh-CN" altLang="en-US" sz="2000" b="1" dirty="0">
                <a:solidFill>
                  <a:schemeClr val="bg1"/>
                </a:solidFill>
                <a:latin typeface="微软雅黑" panose="020B0503020204020204" pitchFamily="34" charset="-122"/>
                <a:ea typeface="微软雅黑" panose="020B0503020204020204" pitchFamily="34" charset="-122"/>
              </a:rPr>
              <a:t>的使用流程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1"/>
          <a:srcRect l="6579" t="-458"/>
          <a:stretch>
            <a:fillRect/>
          </a:stretch>
        </p:blipFill>
        <p:spPr>
          <a:xfrm>
            <a:off x="2135505" y="1484630"/>
            <a:ext cx="8520430" cy="4874260"/>
          </a:xfrm>
          <a:prstGeom prst="rect">
            <a:avLst/>
          </a:prstGeom>
        </p:spPr>
      </p:pic>
      <p:sp>
        <p:nvSpPr>
          <p:cNvPr id="3" name="椭圆 2"/>
          <p:cNvSpPr/>
          <p:nvPr/>
        </p:nvSpPr>
        <p:spPr>
          <a:xfrm>
            <a:off x="2351405" y="2780665"/>
            <a:ext cx="575945" cy="21590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551305" y="1201420"/>
            <a:ext cx="3040380" cy="460375"/>
          </a:xfrm>
          <a:prstGeom prst="rect">
            <a:avLst/>
          </a:prstGeom>
          <a:noFill/>
        </p:spPr>
        <p:txBody>
          <a:bodyPr wrap="square" rtlCol="0">
            <a:spAutoFit/>
          </a:bodyPr>
          <a:lstStyle/>
          <a:p>
            <a:r>
              <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设计界面原型的目的</a:t>
            </a:r>
            <a:endParaRPr lang="zh-CN"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865995" y="49517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5" name="矩形 4"/>
          <p:cNvSpPr/>
          <p:nvPr/>
        </p:nvSpPr>
        <p:spPr>
          <a:xfrm>
            <a:off x="1778635" y="1880870"/>
            <a:ext cx="8554085" cy="310769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原型在</a:t>
            </a:r>
            <a:r>
              <a:rPr lang="zh-CN" altLang="en-US" sz="2800" dirty="0">
                <a:solidFill>
                  <a:srgbClr val="FF0000"/>
                </a:solidFill>
                <a:latin typeface="微软雅黑" panose="020B0503020204020204" pitchFamily="34" charset="-122"/>
                <a:ea typeface="微软雅黑" panose="020B0503020204020204" pitchFamily="34" charset="-122"/>
              </a:rPr>
              <a:t>识别问题、减少风险、节省成本</a:t>
            </a:r>
            <a:r>
              <a:rPr lang="zh-CN" altLang="en-US" sz="2800" dirty="0">
                <a:solidFill>
                  <a:schemeClr val="bg1"/>
                </a:solidFill>
                <a:latin typeface="微软雅黑" panose="020B0503020204020204" pitchFamily="34" charset="-122"/>
                <a:ea typeface="微软雅黑" panose="020B0503020204020204" pitchFamily="34" charset="-122"/>
              </a:rPr>
              <a:t>等方面有着不可替代的价值</a:t>
            </a:r>
            <a:r>
              <a:rPr lang="zh-CN" altLang="en-US" sz="2800" dirty="0" smtClean="0">
                <a:solidFill>
                  <a:schemeClr val="bg1"/>
                </a:solidFill>
                <a:latin typeface="微软雅黑" panose="020B0503020204020204" pitchFamily="34" charset="-122"/>
                <a:ea typeface="微软雅黑" panose="020B0503020204020204" pitchFamily="34" charset="-122"/>
              </a:rPr>
              <a:t>。作为分析和设计的接口之一，可方便于沟通。</a:t>
            </a:r>
            <a:endParaRPr lang="zh-CN" altLang="en-US" sz="2800" dirty="0" smtClean="0">
              <a:solidFill>
                <a:schemeClr val="bg1"/>
              </a:solidFill>
              <a:latin typeface="微软雅黑" panose="020B0503020204020204" pitchFamily="34" charset="-122"/>
              <a:ea typeface="微软雅黑" panose="020B0503020204020204" pitchFamily="34" charset="-122"/>
            </a:endParaRPr>
          </a:p>
          <a:p>
            <a:endParaRPr lang="zh-CN" altLang="en-US"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虽然需求文档也是可以满足沟通需求的，通过用例将交互写到设计描述文档中，但是原型可以更详细地解释交互。</a:t>
            </a:r>
            <a:r>
              <a:rPr lang="en-US" altLang="zh-CN" sz="2800" dirty="0">
                <a:solidFill>
                  <a:schemeClr val="bg1"/>
                </a:solidFill>
                <a:latin typeface="微软雅黑" panose="020B0503020204020204" pitchFamily="34" charset="-122"/>
                <a:ea typeface="微软雅黑" panose="020B0503020204020204" pitchFamily="34" charset="-122"/>
              </a:rPr>
              <a:t>[2]</a:t>
            </a:r>
            <a:endParaRPr lang="en-US" altLang="zh-CN" sz="2800" b="0" i="0" dirty="0">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RP</a:t>
            </a:r>
            <a:r>
              <a:rPr lang="zh-CN" altLang="en-US" sz="2000" b="1" dirty="0">
                <a:solidFill>
                  <a:schemeClr val="bg1"/>
                </a:solidFill>
                <a:latin typeface="微软雅黑" panose="020B0503020204020204" pitchFamily="34" charset="-122"/>
                <a:ea typeface="微软雅黑" panose="020B0503020204020204" pitchFamily="34" charset="-122"/>
              </a:rPr>
              <a:t>的使用流程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1"/>
          <a:stretch>
            <a:fillRect/>
          </a:stretch>
        </p:blipFill>
        <p:spPr>
          <a:xfrm>
            <a:off x="1280160" y="1120140"/>
            <a:ext cx="9631680" cy="5507355"/>
          </a:xfrm>
          <a:prstGeom prst="rect">
            <a:avLst/>
          </a:prstGeom>
        </p:spPr>
      </p:pic>
      <p:sp>
        <p:nvSpPr>
          <p:cNvPr id="3" name="椭圆 2"/>
          <p:cNvSpPr/>
          <p:nvPr/>
        </p:nvSpPr>
        <p:spPr>
          <a:xfrm>
            <a:off x="1271270" y="3860800"/>
            <a:ext cx="2087880" cy="165608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cxnSp>
        <p:nvCxnSpPr>
          <p:cNvPr id="4" name="曲线连接符 3"/>
          <p:cNvCxnSpPr>
            <a:stCxn id="3" idx="0"/>
          </p:cNvCxnSpPr>
          <p:nvPr/>
        </p:nvCxnSpPr>
        <p:spPr>
          <a:xfrm rot="16200000">
            <a:off x="2872740" y="2726690"/>
            <a:ext cx="575945" cy="1692275"/>
          </a:xfrm>
          <a:prstGeom prst="curvedConnector2">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RP</a:t>
            </a:r>
            <a:r>
              <a:rPr lang="zh-CN" altLang="en-US" sz="2000" b="1" dirty="0">
                <a:solidFill>
                  <a:schemeClr val="bg1"/>
                </a:solidFill>
                <a:latin typeface="微软雅黑" panose="020B0503020204020204" pitchFamily="34" charset="-122"/>
                <a:ea typeface="微软雅黑" panose="020B0503020204020204" pitchFamily="34" charset="-122"/>
              </a:rPr>
              <a:t>的使用流程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1"/>
          <a:stretch>
            <a:fillRect/>
          </a:stretch>
        </p:blipFill>
        <p:spPr>
          <a:xfrm>
            <a:off x="1280160" y="1120140"/>
            <a:ext cx="9631680" cy="5507355"/>
          </a:xfrm>
          <a:prstGeom prst="rect">
            <a:avLst/>
          </a:prstGeom>
        </p:spPr>
      </p:pic>
      <p:sp>
        <p:nvSpPr>
          <p:cNvPr id="3" name="椭圆 2"/>
          <p:cNvSpPr/>
          <p:nvPr/>
        </p:nvSpPr>
        <p:spPr>
          <a:xfrm>
            <a:off x="8615680" y="2060575"/>
            <a:ext cx="2376805" cy="4464685"/>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20653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42084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课堂提问</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0484" name="组合 1"/>
          <p:cNvGrpSpPr/>
          <p:nvPr/>
        </p:nvGrpSpPr>
        <p:grpSpPr bwMode="auto">
          <a:xfrm>
            <a:off x="222250" y="328613"/>
            <a:ext cx="654050" cy="573087"/>
            <a:chOff x="0" y="0"/>
            <a:chExt cx="3252297" cy="2844316"/>
          </a:xfrm>
        </p:grpSpPr>
        <p:sp>
          <p:nvSpPr>
            <p:cNvPr id="512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513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88" name="Freeform 6"/>
          <p:cNvSpPr>
            <a:spLocks noChangeArrowheads="1"/>
          </p:cNvSpPr>
          <p:nvPr/>
        </p:nvSpPr>
        <p:spPr bwMode="auto">
          <a:xfrm>
            <a:off x="7846219" y="100817"/>
            <a:ext cx="4141787"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489" name="矩形 8"/>
          <p:cNvSpPr>
            <a:spLocks noChangeArrowheads="1"/>
          </p:cNvSpPr>
          <p:nvPr/>
        </p:nvSpPr>
        <p:spPr bwMode="auto">
          <a:xfrm>
            <a:off x="1041150" y="1810697"/>
            <a:ext cx="853598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zh-CN" altLang="zh-CN" b="1" kern="100" dirty="0">
                <a:solidFill>
                  <a:schemeClr val="bg1"/>
                </a:solidFill>
                <a:cs typeface="Times New Roman" panose="02020603050405020304" pitchFamily="18" charset="0"/>
              </a:rPr>
              <a:t>快速原型法、抛弃型原型法、进化型原型法</a:t>
            </a:r>
            <a:endParaRPr lang="zh-CN" altLang="zh-CN" kern="100" dirty="0">
              <a:solidFill>
                <a:schemeClr val="bg1"/>
              </a:solidFill>
              <a:cs typeface="Times New Roman" panose="02020603050405020304" pitchFamily="18" charset="0"/>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0490" name="文本框 9"/>
          <p:cNvSpPr txBox="1">
            <a:spLocks noChangeArrowheads="1"/>
          </p:cNvSpPr>
          <p:nvPr/>
        </p:nvSpPr>
        <p:spPr bwMode="auto">
          <a:xfrm>
            <a:off x="1076075" y="1104993"/>
            <a:ext cx="403187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en-US" altLang="zh-CN" b="1" kern="0" dirty="0" smtClean="0">
                <a:solidFill>
                  <a:schemeClr val="bg1"/>
                </a:solidFill>
                <a:latin typeface="微软雅黑" panose="020B0503020204020204" pitchFamily="34" charset="-122"/>
                <a:ea typeface="微软雅黑" panose="020B0503020204020204" pitchFamily="34" charset="-122"/>
              </a:rPr>
              <a:t>1.</a:t>
            </a:r>
            <a:r>
              <a:rPr lang="zh-CN" altLang="zh-CN" b="1" kern="100" dirty="0">
                <a:solidFill>
                  <a:schemeClr val="bg1"/>
                </a:solidFill>
                <a:cs typeface="Times New Roman" panose="02020603050405020304" pitchFamily="18" charset="0"/>
              </a:rPr>
              <a:t>常用的原型法有哪些</a:t>
            </a:r>
            <a:endParaRPr lang="zh-CN" altLang="zh-CN" kern="100" dirty="0">
              <a:solidFill>
                <a:schemeClr val="bg1"/>
              </a:solidFill>
              <a:cs typeface="Times New Roman" panose="02020603050405020304" pitchFamily="18" charset="0"/>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1" name="直接连接符 10"/>
          <p:cNvCxnSpPr>
            <a:cxnSpLocks noChangeShapeType="1"/>
          </p:cNvCxnSpPr>
          <p:nvPr/>
        </p:nvCxnSpPr>
        <p:spPr bwMode="auto">
          <a:xfrm>
            <a:off x="1174500" y="1628868"/>
            <a:ext cx="2070100"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1" name="矩形 8"/>
          <p:cNvSpPr>
            <a:spLocks noChangeArrowheads="1"/>
          </p:cNvSpPr>
          <p:nvPr/>
        </p:nvSpPr>
        <p:spPr bwMode="auto">
          <a:xfrm>
            <a:off x="1041150" y="2999341"/>
            <a:ext cx="8535988" cy="86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Aft>
                <a:spcPts val="0"/>
              </a:spcAft>
              <a:buNone/>
            </a:pPr>
            <a:r>
              <a:rPr lang="zh-CN" altLang="zh-CN" b="1" kern="100" dirty="0">
                <a:solidFill>
                  <a:schemeClr val="bg1"/>
                </a:solidFill>
                <a:cs typeface="Times New Roman" panose="02020603050405020304" pitchFamily="18" charset="0"/>
              </a:rPr>
              <a:t>确定用户的基本需求，构造初始原型，运行、评价、修改原型，形成最终的管理信息系统</a:t>
            </a:r>
            <a:endParaRPr lang="zh-CN" altLang="zh-CN" b="1" kern="100" dirty="0">
              <a:solidFill>
                <a:schemeClr val="bg1"/>
              </a:solidFill>
              <a:cs typeface="Times New Roman" panose="02020603050405020304" pitchFamily="18" charset="0"/>
            </a:endParaRPr>
          </a:p>
        </p:txBody>
      </p:sp>
      <p:sp>
        <p:nvSpPr>
          <p:cNvPr id="12" name="文本框 9"/>
          <p:cNvSpPr txBox="1">
            <a:spLocks noChangeArrowheads="1"/>
          </p:cNvSpPr>
          <p:nvPr/>
        </p:nvSpPr>
        <p:spPr bwMode="auto">
          <a:xfrm>
            <a:off x="1076074" y="2403131"/>
            <a:ext cx="4607942" cy="9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algn="just">
              <a:spcAft>
                <a:spcPts val="0"/>
              </a:spcAft>
            </a:pPr>
            <a:r>
              <a:rPr lang="en-US" altLang="zh-CN" b="1" kern="0" dirty="0">
                <a:solidFill>
                  <a:schemeClr val="bg1"/>
                </a:solidFill>
                <a:latin typeface="微软雅黑" panose="020B0503020204020204" pitchFamily="34" charset="-122"/>
                <a:ea typeface="微软雅黑" panose="020B0503020204020204" pitchFamily="34" charset="-122"/>
              </a:rPr>
              <a:t>2</a:t>
            </a:r>
            <a:r>
              <a:rPr lang="en-US" altLang="zh-CN" b="1" kern="0" dirty="0" smtClean="0">
                <a:solidFill>
                  <a:schemeClr val="bg1"/>
                </a:solidFill>
                <a:latin typeface="微软雅黑" panose="020B0503020204020204" pitchFamily="34" charset="-122"/>
                <a:ea typeface="微软雅黑" panose="020B0503020204020204" pitchFamily="34" charset="-122"/>
              </a:rPr>
              <a:t>.</a:t>
            </a:r>
            <a:r>
              <a:rPr lang="zh-CN" altLang="zh-CN" b="1" kern="100" dirty="0">
                <a:solidFill>
                  <a:schemeClr val="bg1"/>
                </a:solidFill>
                <a:cs typeface="Times New Roman" panose="02020603050405020304" pitchFamily="18" charset="0"/>
              </a:rPr>
              <a:t>简述原型法的开发过程</a:t>
            </a:r>
            <a:endParaRPr lang="zh-CN" altLang="zh-CN" kern="100" dirty="0">
              <a:solidFill>
                <a:schemeClr val="bg1"/>
              </a:solidFill>
              <a:cs typeface="Times New Roman" panose="02020603050405020304" pitchFamily="18" charset="0"/>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3" name="直接连接符 10"/>
          <p:cNvCxnSpPr>
            <a:cxnSpLocks noChangeShapeType="1"/>
          </p:cNvCxnSpPr>
          <p:nvPr/>
        </p:nvCxnSpPr>
        <p:spPr bwMode="auto">
          <a:xfrm>
            <a:off x="1174500" y="2858640"/>
            <a:ext cx="2070100"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4" name="矩形 8"/>
          <p:cNvSpPr>
            <a:spLocks noChangeArrowheads="1"/>
          </p:cNvSpPr>
          <p:nvPr/>
        </p:nvSpPr>
        <p:spPr bwMode="auto">
          <a:xfrm>
            <a:off x="1177501" y="4474684"/>
            <a:ext cx="8535988" cy="232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en-US" altLang="zh-CN" b="1" kern="100" dirty="0" smtClean="0">
                <a:solidFill>
                  <a:schemeClr val="bg1"/>
                </a:solidFill>
                <a:cs typeface="Times New Roman" panose="02020603050405020304" pitchFamily="18" charset="0"/>
              </a:rPr>
              <a:t>User Experiment</a:t>
            </a:r>
            <a:r>
              <a:rPr lang="zh-CN" altLang="en-US" b="1" kern="100" dirty="0" smtClean="0">
                <a:solidFill>
                  <a:schemeClr val="bg1"/>
                </a:solidFill>
                <a:cs typeface="Times New Roman" panose="02020603050405020304" pitchFamily="18" charset="0"/>
              </a:rPr>
              <a:t>（</a:t>
            </a:r>
            <a:r>
              <a:rPr lang="en-US" altLang="zh-CN" b="1" kern="100" dirty="0" smtClean="0">
                <a:solidFill>
                  <a:schemeClr val="bg1"/>
                </a:solidFill>
                <a:cs typeface="Times New Roman" panose="02020603050405020304" pitchFamily="18" charset="0"/>
              </a:rPr>
              <a:t>UE/UX</a:t>
            </a:r>
            <a:r>
              <a:rPr lang="zh-CN" altLang="en-US" b="1" kern="100" dirty="0" smtClean="0">
                <a:solidFill>
                  <a:schemeClr val="bg1"/>
                </a:solidFill>
                <a:cs typeface="Times New Roman" panose="02020603050405020304" pitchFamily="18" charset="0"/>
              </a:rPr>
              <a:t>）</a:t>
            </a:r>
            <a:endParaRPr lang="en-US" altLang="zh-CN" b="1" kern="100" dirty="0" smtClean="0">
              <a:solidFill>
                <a:schemeClr val="bg1"/>
              </a:solidFill>
              <a:cs typeface="Times New Roman" panose="02020603050405020304" pitchFamily="18" charset="0"/>
            </a:endParaRPr>
          </a:p>
          <a:p>
            <a:pPr>
              <a:buNone/>
            </a:pPr>
            <a:r>
              <a:rPr lang="zh-CN" altLang="en-US" b="1" dirty="0" smtClean="0">
                <a:solidFill>
                  <a:schemeClr val="bg1"/>
                </a:solidFill>
                <a:sym typeface="+mn-ea"/>
              </a:rPr>
              <a:t>原型</a:t>
            </a:r>
            <a:r>
              <a:rPr lang="zh-CN" altLang="en-US" b="1" dirty="0">
                <a:solidFill>
                  <a:schemeClr val="bg1"/>
                </a:solidFill>
                <a:sym typeface="+mn-ea"/>
              </a:rPr>
              <a:t>设计注重的是满足用户的需求，确认需求。</a:t>
            </a:r>
            <a:endParaRPr lang="en-US" altLang="zh-CN" b="1" dirty="0">
              <a:solidFill>
                <a:schemeClr val="bg1"/>
              </a:solidFill>
            </a:endParaRPr>
          </a:p>
          <a:p>
            <a:pPr>
              <a:buNone/>
            </a:pPr>
            <a:r>
              <a:rPr lang="zh-CN" altLang="en-US" b="1" dirty="0">
                <a:solidFill>
                  <a:schemeClr val="bg1"/>
                </a:solidFill>
                <a:sym typeface="+mn-ea"/>
              </a:rPr>
              <a:t>用户体验则包含许多方面，视觉设计、功能结构设计、导航、基础需求核心需求的满足等等</a:t>
            </a:r>
            <a:r>
              <a:rPr lang="zh-CN" altLang="en-US" b="1" dirty="0" smtClean="0">
                <a:solidFill>
                  <a:schemeClr val="bg1"/>
                </a:solidFill>
                <a:sym typeface="+mn-ea"/>
              </a:rPr>
              <a:t>。</a:t>
            </a:r>
            <a:endParaRPr lang="zh-CN" altLang="en-US" b="1" dirty="0">
              <a:solidFill>
                <a:schemeClr val="bg1"/>
              </a:solidFill>
              <a:latin typeface="微软雅黑" panose="020B0503020204020204" pitchFamily="34" charset="-122"/>
              <a:ea typeface="微软雅黑" panose="020B0503020204020204" pitchFamily="34" charset="-122"/>
              <a:sym typeface="+mn-ea"/>
            </a:endParaRPr>
          </a:p>
          <a:p>
            <a:pPr eaLnBrk="1" fontAlgn="auto" hangingPunct="1">
              <a:lnSpc>
                <a:spcPct val="100000"/>
              </a:lnSpc>
              <a:spcBef>
                <a:spcPct val="0"/>
              </a:spcBef>
              <a:spcAft>
                <a:spcPts val="0"/>
              </a:spcAft>
              <a:buNone/>
            </a:pPr>
            <a:r>
              <a:rPr lang="zh-CN" altLang="en-US" b="1" dirty="0">
                <a:solidFill>
                  <a:schemeClr val="bg1"/>
                </a:solidFill>
              </a:rPr>
              <a:t>用户体验包括原型设计</a:t>
            </a:r>
            <a:endParaRPr lang="zh-CN" altLang="en-US" b="1" dirty="0">
              <a:solidFill>
                <a:schemeClr val="bg1"/>
              </a:solidFill>
            </a:endParaRPr>
          </a:p>
        </p:txBody>
      </p:sp>
      <p:sp>
        <p:nvSpPr>
          <p:cNvPr id="15" name="文本框 9"/>
          <p:cNvSpPr txBox="1">
            <a:spLocks noChangeArrowheads="1"/>
          </p:cNvSpPr>
          <p:nvPr/>
        </p:nvSpPr>
        <p:spPr bwMode="auto">
          <a:xfrm>
            <a:off x="1076074" y="3840198"/>
            <a:ext cx="850106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fontAlgn="auto" hangingPunct="1">
              <a:lnSpc>
                <a:spcPct val="100000"/>
              </a:lnSpc>
              <a:spcBef>
                <a:spcPct val="0"/>
              </a:spcBef>
              <a:spcAft>
                <a:spcPts val="0"/>
              </a:spcAft>
              <a:buNone/>
            </a:pPr>
            <a:r>
              <a:rPr lang="en-US" altLang="zh-CN" b="1" kern="0" dirty="0">
                <a:solidFill>
                  <a:schemeClr val="bg1"/>
                </a:solidFill>
                <a:latin typeface="微软雅黑" panose="020B0503020204020204" pitchFamily="34" charset="-122"/>
                <a:ea typeface="微软雅黑" panose="020B0503020204020204" pitchFamily="34" charset="-122"/>
              </a:rPr>
              <a:t>3</a:t>
            </a:r>
            <a:r>
              <a:rPr lang="en-US" altLang="zh-CN" b="1" kern="0" dirty="0" smtClean="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rPr>
              <a:t>用户</a:t>
            </a:r>
            <a:r>
              <a:rPr lang="zh-CN" altLang="en-US" b="1" dirty="0" smtClean="0">
                <a:solidFill>
                  <a:schemeClr val="bg1"/>
                </a:solidFill>
              </a:rPr>
              <a:t>体验英文怎么说？用户体验和原型设计的关系？</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6" name="直接连接符 10"/>
          <p:cNvCxnSpPr>
            <a:cxnSpLocks noChangeShapeType="1"/>
          </p:cNvCxnSpPr>
          <p:nvPr/>
        </p:nvCxnSpPr>
        <p:spPr bwMode="auto">
          <a:xfrm>
            <a:off x="1174500" y="4363418"/>
            <a:ext cx="2070100"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20490"/>
                                        </p:tgtEl>
                                        <p:attrNameLst>
                                          <p:attrName>style.visibility</p:attrName>
                                        </p:attrNameLst>
                                      </p:cBhvr>
                                      <p:to>
                                        <p:strVal val="visible"/>
                                      </p:to>
                                    </p:set>
                                    <p:animEffect transition="in" filter="wipe(right)">
                                      <p:cBhvr>
                                        <p:cTn id="28" dur="500"/>
                                        <p:tgtEl>
                                          <p:spTgt spid="2049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fade">
                                      <p:cBhvr>
                                        <p:cTn id="32" dur="500"/>
                                        <p:tgtEl>
                                          <p:spTgt spid="204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right)">
                                      <p:cBhvr>
                                        <p:cTn id="37" dur="500"/>
                                        <p:tgtEl>
                                          <p:spTgt spid="20489"/>
                                        </p:tgtEl>
                                      </p:cBhvr>
                                    </p:animEffect>
                                  </p:childTnLst>
                                </p:cTn>
                              </p:par>
                            </p:childTnLst>
                          </p:cTn>
                        </p:par>
                        <p:par>
                          <p:cTn id="38" fill="hold">
                            <p:stCondLst>
                              <p:cond delay="500"/>
                            </p:stCondLst>
                            <p:childTnLst>
                              <p:par>
                                <p:cTn id="39" presetID="47" presetClass="entr" presetSubtype="0" fill="hold" nodeType="afterEffect">
                                  <p:stCondLst>
                                    <p:cond delay="0"/>
                                  </p:stCondLst>
                                  <p:childTnLst>
                                    <p:set>
                                      <p:cBhvr>
                                        <p:cTn id="40" dur="1" fill="hold">
                                          <p:stCondLst>
                                            <p:cond delay="0"/>
                                          </p:stCondLst>
                                        </p:cTn>
                                        <p:tgtEl>
                                          <p:spTgt spid="20488"/>
                                        </p:tgtEl>
                                        <p:attrNameLst>
                                          <p:attrName>style.visibility</p:attrName>
                                        </p:attrNameLst>
                                      </p:cBhvr>
                                      <p:to>
                                        <p:strVal val="visible"/>
                                      </p:to>
                                    </p:set>
                                    <p:animEffect transition="in" filter="fade">
                                      <p:cBhvr>
                                        <p:cTn id="41" dur="1000"/>
                                        <p:tgtEl>
                                          <p:spTgt spid="20488"/>
                                        </p:tgtEl>
                                      </p:cBhvr>
                                    </p:animEffect>
                                    <p:anim calcmode="lin" valueType="num">
                                      <p:cBhvr>
                                        <p:cTn id="42" dur="1000" fill="hold"/>
                                        <p:tgtEl>
                                          <p:spTgt spid="20488"/>
                                        </p:tgtEl>
                                        <p:attrNameLst>
                                          <p:attrName>ppt_x</p:attrName>
                                        </p:attrNameLst>
                                      </p:cBhvr>
                                      <p:tavLst>
                                        <p:tav tm="0">
                                          <p:val>
                                            <p:strVal val="#ppt_x"/>
                                          </p:val>
                                        </p:tav>
                                        <p:tav tm="100000">
                                          <p:val>
                                            <p:strVal val="#ppt_x"/>
                                          </p:val>
                                        </p:tav>
                                      </p:tavLst>
                                    </p:anim>
                                    <p:anim calcmode="lin" valueType="num">
                                      <p:cBhvr>
                                        <p:cTn id="43" dur="1000" fill="hold"/>
                                        <p:tgtEl>
                                          <p:spTgt spid="2048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9" grpId="0"/>
      <p:bldP spid="20490" grpId="0"/>
      <p:bldP spid="11" grpId="0"/>
      <p:bldP spid="12"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980" y="2794000"/>
            <a:ext cx="254063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用户体验与设计规范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界面原型工具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20907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0758" y="4244975"/>
            <a:ext cx="2271712"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sym typeface="+mn-ea"/>
              </a:rPr>
              <a:t>课堂提问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9482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小组分工及参考文献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3615" y="433705"/>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1286510" y="1186180"/>
            <a:ext cx="9246235" cy="56184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百度百科：快速原型模型 </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endPar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pitchFamily="2" charset="2"/>
              <a:buNone/>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快速原型模型</a:t>
            </a: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/685567?fr=aladdin</a:t>
            </a: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Wingdings" panose="05000000000000000000" charset="0"/>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[2]</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我们为什么需要原型设计，该如何进行原型设计呢？ </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endPar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charset="0"/>
              <a:buNone/>
            </a:pP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http://design.jobbole.com/115905/ </a:t>
            </a:r>
            <a:endPar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buFont typeface="Wingdings" panose="05000000000000000000" charset="0"/>
              <a:buChar char="n"/>
            </a:pP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[3]</a:t>
            </a:r>
            <a:r>
              <a:rPr lang="zh-CN"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《用户界面原型方法的研究与应用》——刘松涛，华中科技大学</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 2005</a:t>
            </a:r>
            <a:endParaRPr lang="zh-CN"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en-US" altLang="zh-CN"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用户体验多面手</a:t>
            </a:r>
            <a:r>
              <a:rPr lang="en-US" altLang="zh-CN"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美</a:t>
            </a:r>
            <a:r>
              <a:rPr lang="en-US" altLang="zh-CN"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]Leah </a:t>
            </a:r>
            <a:r>
              <a:rPr lang="en-US" altLang="zh-CN" sz="1800" b="1" dirty="0" err="1"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Buley</a:t>
            </a:r>
            <a:r>
              <a:rPr lang="zh-CN" altLang="en-US"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著</a:t>
            </a:r>
            <a:endParaRPr lang="zh-CN" altLang="en-US" sz="18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Wingdings" panose="05000000000000000000" pitchFamily="2" charset="2"/>
              <a:buChar char="n"/>
            </a:pP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  </a:t>
            </a:r>
            <a:r>
              <a:rPr lang="zh-CN"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 </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2018/10/4</a:t>
            </a:r>
            <a:endPar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pitchFamily="2" charset="2"/>
              <a:buNone/>
            </a:pP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a:t>
            </a:r>
            <a:r>
              <a:rPr lang="zh-CN" altLang="en-US"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原型法</a:t>
            </a:r>
            <a:r>
              <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/10376518?fr=aladdin</a:t>
            </a:r>
            <a:endParaRPr lang="en-US" altLang="zh-CN" sz="1800" b="1" kern="1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buFont typeface="Wingdings" panose="05000000000000000000" pitchFamily="2" charset="2"/>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 用户体验词条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   </a:t>
            </a:r>
            <a:endPar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Font typeface="Wingdings" panose="05000000000000000000" pitchFamily="2" charset="2"/>
              <a:buNone/>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https://baike.baidu.com/item/用户体验/1994?fr=aladdin</a:t>
            </a:r>
            <a:endPar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百度百科 用户体验设计词条</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https://baike.baidu.com/item/用户体验设计/10563363</a:t>
            </a:r>
            <a:endPar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pitchFamily="2" charset="2"/>
              <a:buChar char="n"/>
            </a:pPr>
            <a:r>
              <a:rPr lang="en-US" alt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 </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CSDN </a:t>
            </a: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产品用户体验的五个层次</a:t>
            </a:r>
            <a:r>
              <a:rPr lang="en-US" altLang="zh-CN"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2018/11/4</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r>
              <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https://blog.csdn.net/ajian005/article/details/53691029</a:t>
            </a:r>
            <a:endParaRPr lang="zh-CN" altLang="en-US" sz="1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pitchFamily="2" charset="2"/>
              <a:buNone/>
            </a:pPr>
            <a:endParaRPr lang="zh-CN" altLang="en-US"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91565" y="1029970"/>
            <a:ext cx="10481945" cy="5570220"/>
          </a:xfrm>
        </p:spPr>
        <p:txBody>
          <a:bodyPr/>
          <a:lstStyle/>
          <a:p>
            <a:pPr algn="l"/>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陈祥斌   界面原型部分  </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87</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涂弘森   用户体验与设计规范 </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88</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左文正   界面原型工具 </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84</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王安栋   排版，注释以及文献整理  </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86</a:t>
            </a:r>
            <a:endPar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刘向辉   小组问题，主讲人 </a:t>
            </a:r>
            <a:r>
              <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85</a:t>
            </a:r>
            <a:endParaRPr lang="en-US" altLang="zh-CN"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410" name="矩形 16"/>
          <p:cNvSpPr/>
          <p:nvPr/>
        </p:nvSpPr>
        <p:spPr>
          <a:xfrm>
            <a:off x="808673" y="25812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 name="文本框 18"/>
          <p:cNvSpPr txBox="1"/>
          <p:nvPr/>
        </p:nvSpPr>
        <p:spPr>
          <a:xfrm>
            <a:off x="720725" y="328295"/>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小组分工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ppt_w</p:attrName>
                                        </p:attrNameLst>
                                      </p:cBhvr>
                                      <p:tavLst>
                                        <p:tav tm="0">
                                          <p:val>
                                            <p:fltVal val="0"/>
                                          </p:val>
                                        </p:tav>
                                        <p:tav tm="100000">
                                          <p:val>
                                            <p:strVal val="#ppt_w"/>
                                          </p:val>
                                        </p:tav>
                                      </p:tavLst>
                                    </p:anim>
                                    <p:anim calcmode="lin" valueType="num">
                                      <p:cBhvr>
                                        <p:cTn id="8" dur="1000" fill="hold"/>
                                        <p:tgtEl>
                                          <p:spTgt spid="17410"/>
                                        </p:tgtEl>
                                        <p:attrNameLst>
                                          <p:attrName>ppt_h</p:attrName>
                                        </p:attrNameLst>
                                      </p:cBhvr>
                                      <p:tavLst>
                                        <p:tav tm="0">
                                          <p:val>
                                            <p:fltVal val="0"/>
                                          </p:val>
                                        </p:tav>
                                        <p:tav tm="100000">
                                          <p:val>
                                            <p:strVal val="#ppt_h"/>
                                          </p:val>
                                        </p:tav>
                                      </p:tavLst>
                                    </p:anim>
                                    <p:animEffect transition="in" filter="fade">
                                      <p:cBhvr>
                                        <p:cTn id="9" dur="1000"/>
                                        <p:tgtEl>
                                          <p:spTgt spid="17410"/>
                                        </p:tgtEl>
                                      </p:cBhvr>
                                    </p:animEffect>
                                  </p:childTnLst>
                                </p:cTn>
                              </p:par>
                              <p:par>
                                <p:cTn id="10" presetID="2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21514" name="组合 3"/>
            <p:cNvGrpSpPr/>
            <p:nvPr/>
          </p:nvGrpSpPr>
          <p:grpSpPr>
            <a:xfrm>
              <a:off x="362756" y="0"/>
              <a:ext cx="4594174" cy="4706233"/>
              <a:chOff x="0" y="0"/>
              <a:chExt cx="4911907" cy="4959490"/>
            </a:xfrm>
          </p:grpSpPr>
          <p:sp>
            <p:nvSpPr>
              <p:cNvPr id="21516"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21515" name="空心弧 10"/>
            <p:cNvSpPr/>
            <p:nvPr/>
          </p:nvSpPr>
          <p:spPr>
            <a:xfrm rot="-6506396">
              <a:off x="0" y="46499"/>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sz="2000" b="1" dirty="0">
                <a:solidFill>
                  <a:schemeClr val="bg1"/>
                </a:solidFill>
                <a:latin typeface="微软雅黑" panose="020B0503020204020204" pitchFamily="34" charset="-122"/>
                <a:ea typeface="微软雅黑" panose="020B0503020204020204" pitchFamily="34" charset="-122"/>
              </a:rPr>
              <a:t>界面原型</a:t>
            </a:r>
            <a:endParaRPr lang="zh-CN"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0" name="TextBox 9"/>
          <p:cNvSpPr txBox="1"/>
          <p:nvPr/>
        </p:nvSpPr>
        <p:spPr>
          <a:xfrm>
            <a:off x="1551305" y="1201420"/>
            <a:ext cx="1101090" cy="460375"/>
          </a:xfrm>
          <a:prstGeom prst="rect">
            <a:avLst/>
          </a:prstGeom>
          <a:noFill/>
        </p:spPr>
        <p:txBody>
          <a:bodyPr wrap="square" rtlCol="0">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草图</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flipH="1">
            <a:off x="746125" y="98234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865995" y="4951730"/>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2" name="文本框 1"/>
          <p:cNvSpPr txBox="1"/>
          <p:nvPr/>
        </p:nvSpPr>
        <p:spPr>
          <a:xfrm>
            <a:off x="1778000" y="1880870"/>
            <a:ext cx="8555355" cy="2676525"/>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一般指前期具有了一个大致的想法，为了记录，快速的从纸上或者小黑板上勾勒出来的。是给自己看的。没什么多说的了，</a:t>
            </a:r>
            <a:r>
              <a:rPr lang="zh-CN" altLang="en-US" sz="2800" dirty="0" smtClean="0">
                <a:solidFill>
                  <a:srgbClr val="FF0000"/>
                </a:solidFill>
                <a:latin typeface="微软雅黑" panose="020B0503020204020204" pitchFamily="34" charset="-122"/>
                <a:ea typeface="微软雅黑" panose="020B0503020204020204" pitchFamily="34" charset="-122"/>
              </a:rPr>
              <a:t>随心所欲的记录下一切可能的想法</a:t>
            </a:r>
            <a:r>
              <a:rPr lang="zh-CN" altLang="en-US" sz="2800" dirty="0" smtClean="0">
                <a:solidFill>
                  <a:schemeClr val="bg1"/>
                </a:solidFill>
                <a:latin typeface="微软雅黑" panose="020B0503020204020204" pitchFamily="34" charset="-122"/>
                <a:ea typeface="微软雅黑" panose="020B0503020204020204" pitchFamily="34" charset="-122"/>
              </a:rPr>
              <a:t>，保证自己能看得懂。这个阶段里，外界的干扰越少越好。</a:t>
            </a:r>
            <a:r>
              <a:rPr lang="zh-CN" altLang="en-US" sz="2800" dirty="0" smtClean="0">
                <a:solidFill>
                  <a:srgbClr val="FF0000"/>
                </a:solidFill>
                <a:latin typeface="微软雅黑" panose="020B0503020204020204" pitchFamily="34" charset="-122"/>
                <a:ea typeface="微软雅黑" panose="020B0503020204020204" pitchFamily="34" charset="-122"/>
              </a:rPr>
              <a:t>简单方便</a:t>
            </a:r>
            <a:r>
              <a:rPr lang="zh-CN" altLang="en-US" sz="2800" dirty="0" smtClean="0">
                <a:solidFill>
                  <a:schemeClr val="bg1"/>
                </a:solidFill>
                <a:latin typeface="微软雅黑" panose="020B0503020204020204" pitchFamily="34" charset="-122"/>
                <a:ea typeface="微软雅黑" panose="020B0503020204020204" pitchFamily="34" charset="-122"/>
              </a:rPr>
              <a:t>的纸笔和白板就成了最好不过的工具，它们不会限制你的思维，任你想出无数想法</a:t>
            </a: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36090" y="1403985"/>
            <a:ext cx="8720122" cy="4886593"/>
            <a:chOff x="2818" y="2535"/>
            <a:chExt cx="12052" cy="6900"/>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125" y="3222"/>
              <a:ext cx="11391" cy="6213"/>
            </a:xfrm>
            <a:prstGeom prst="rect">
              <a:avLst/>
            </a:prstGeom>
            <a:noFill/>
          </p:spPr>
          <p:txBody>
            <a:bodyPr wrap="square" rtlCol="0">
              <a:spAutoFit/>
            </a:bodyPr>
            <a:lstStyle/>
            <a:p>
              <a:pPr>
                <a:buFont typeface="Wingdings" panose="05000000000000000000" pitchFamily="2" charset="2"/>
              </a:pPr>
              <a:r>
                <a:rPr lang="zh-CN" altLang="en-US" sz="2800" dirty="0" smtClean="0">
                  <a:solidFill>
                    <a:schemeClr val="bg1"/>
                  </a:solidFill>
                  <a:latin typeface="微软雅黑" panose="020B0503020204020204" pitchFamily="34" charset="-122"/>
                  <a:ea typeface="微软雅黑" panose="020B0503020204020204" pitchFamily="34" charset="-122"/>
                  <a:sym typeface="+mn-ea"/>
                </a:rPr>
                <a:t>这个阶段，考虑</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大致的布局以及元素定义</a:t>
              </a:r>
              <a:r>
                <a:rPr lang="zh-CN" altLang="en-US" sz="2800" dirty="0" smtClean="0">
                  <a:solidFill>
                    <a:schemeClr val="bg1"/>
                  </a:solidFill>
                  <a:latin typeface="微软雅黑" panose="020B0503020204020204" pitchFamily="34" charset="-122"/>
                  <a:ea typeface="微软雅黑" panose="020B0503020204020204" pitchFamily="34" charset="-122"/>
                  <a:sym typeface="+mn-ea"/>
                </a:rPr>
                <a:t>了。一般只用黑白灰的面、线、字表示一个简单的线框图只需要使用线条、方框和灰阶色彩填充，黑白色的布局整体呈现为低保真设计图，主要呈现</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主体信息群，勾勒结构和布局，表达用户交互界面的主视觉和描述。</a:t>
              </a:r>
              <a:endParaRPr lang="zh-CN" altLang="en-US" sz="28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8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800" dirty="0" smtClean="0">
                  <a:solidFill>
                    <a:schemeClr val="bg1"/>
                  </a:solidFill>
                  <a:latin typeface="微软雅黑" panose="020B0503020204020204" pitchFamily="34" charset="-122"/>
                  <a:ea typeface="微软雅黑" panose="020B0503020204020204" pitchFamily="34" charset="-122"/>
                  <a:sym typeface="+mn-ea"/>
                </a:rPr>
                <a:t>线框图绘制起来简单、快速，它也经常用于非正式场合，比如团队内部交流。但并不能作为用户测试的材料。</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[3]</a:t>
              </a:r>
              <a:endParaRPr kumimoji="1" lang="en-US" altLang="zh-CN" sz="28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sym typeface="+mn-ea"/>
                </a:rPr>
                <a:t>线框图</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71" y="4134"/>
              <a:ext cx="11391" cy="2737"/>
            </a:xfrm>
            <a:prstGeom prst="rect">
              <a:avLst/>
            </a:prstGeom>
            <a:noFill/>
          </p:spPr>
          <p:txBody>
            <a:bodyPr wrap="square" rtlCol="0">
              <a:spAutoFit/>
            </a:bodyPr>
            <a:lstStyle/>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完成效果</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跟真实的产品基本无异</a:t>
              </a:r>
              <a:r>
                <a:rPr lang="zh-CN" altLang="en-US" sz="2400" dirty="0" smtClean="0">
                  <a:solidFill>
                    <a:schemeClr val="bg1"/>
                  </a:solidFill>
                  <a:latin typeface="微软雅黑" panose="020B0503020204020204" pitchFamily="34" charset="-122"/>
                  <a:ea typeface="微软雅黑" panose="020B0503020204020204" pitchFamily="34" charset="-122"/>
                  <a:sym typeface="+mn-ea"/>
                </a:rPr>
                <a:t>，而且还带有动态交互效果的。一般</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由UI设计师或者交互设计师完成。</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高保真原型可以帮助开发者模拟大多数使用场景。</a:t>
              </a: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endParaRPr lang="zh-CN" altLang="en-US" sz="2400" dirty="0" smtClean="0">
                <a:solidFill>
                  <a:schemeClr val="bg1"/>
                </a:solidFill>
                <a:latin typeface="微软雅黑" panose="020B0503020204020204" pitchFamily="34" charset="-122"/>
                <a:ea typeface="微软雅黑" panose="020B0503020204020204" pitchFamily="34" charset="-122"/>
              </a:endParaRPr>
            </a:p>
            <a:p>
              <a:pPr>
                <a:buFont typeface="Wingdings" panose="05000000000000000000" pitchFamily="2" charset="2"/>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高保真原型可以显著</a:t>
              </a:r>
              <a:r>
                <a:rPr lang="zh-CN" altLang="en-US" sz="2400" dirty="0" smtClean="0">
                  <a:solidFill>
                    <a:srgbClr val="FF0000"/>
                  </a:solidFill>
                  <a:latin typeface="微软雅黑" panose="020B0503020204020204" pitchFamily="34" charset="-122"/>
                  <a:ea typeface="微软雅黑" panose="020B0503020204020204" pitchFamily="34" charset="-122"/>
                  <a:sym typeface="+mn-ea"/>
                </a:rPr>
                <a:t>降低沟通成本。</a:t>
              </a:r>
              <a:endParaRPr kumimoji="1" lang="zh-CN" altLang="en-US"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sym typeface="+mn-ea"/>
                </a:rPr>
                <a:t>高保真原型图</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nvGrpSpPr>
          <p:cNvPr id="4" name="组合 3"/>
          <p:cNvGrpSpPr/>
          <p:nvPr/>
        </p:nvGrpSpPr>
        <p:grpSpPr>
          <a:xfrm>
            <a:off x="6456680" y="1183005"/>
            <a:ext cx="3997325" cy="537845"/>
            <a:chOff x="952" y="4467"/>
            <a:chExt cx="6511" cy="1126"/>
          </a:xfrm>
        </p:grpSpPr>
        <p:sp>
          <p:nvSpPr>
            <p:cNvPr id="13319" name="矩形 6"/>
            <p:cNvSpPr/>
            <p:nvPr/>
          </p:nvSpPr>
          <p:spPr>
            <a:xfrm>
              <a:off x="952" y="4542"/>
              <a:ext cx="6511" cy="83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dirty="0">
                  <a:solidFill>
                    <a:schemeClr val="bg1"/>
                  </a:solidFill>
                  <a:latin typeface="微软雅黑" panose="020B0503020204020204" pitchFamily="34" charset="-122"/>
                  <a:ea typeface="微软雅黑" panose="020B0503020204020204" pitchFamily="34" charset="-122"/>
                  <a:sym typeface="+mn-ea"/>
                </a:rPr>
                <a:t>下列角色使用用户界面原型：</a:t>
              </a:r>
              <a:endParaRPr lang="en-US" altLang="zh-CN" sz="2000"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
        <p:nvSpPr>
          <p:cNvPr id="12" name="文本框 11"/>
          <p:cNvSpPr txBox="1"/>
          <p:nvPr/>
        </p:nvSpPr>
        <p:spPr>
          <a:xfrm>
            <a:off x="5690870" y="2176780"/>
            <a:ext cx="5919470" cy="3415030"/>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dirty="0">
                <a:solidFill>
                  <a:srgbClr val="7030A0"/>
                </a:solidFill>
              </a:rPr>
              <a:t>用例阐释者</a:t>
            </a:r>
            <a:r>
              <a:rPr lang="zh-CN" altLang="en-US" sz="2400" dirty="0">
                <a:solidFill>
                  <a:schemeClr val="bg1"/>
                </a:solidFill>
              </a:rPr>
              <a:t>：用来</a:t>
            </a:r>
            <a:r>
              <a:rPr lang="zh-CN" altLang="en-US" sz="2400" dirty="0">
                <a:solidFill>
                  <a:srgbClr val="FF0000"/>
                </a:solidFill>
              </a:rPr>
              <a:t>了解</a:t>
            </a:r>
            <a:r>
              <a:rPr lang="zh-CN" altLang="en-US" sz="2400" dirty="0">
                <a:solidFill>
                  <a:schemeClr val="bg1"/>
                </a:solidFill>
              </a:rPr>
              <a:t>用例的</a:t>
            </a:r>
            <a:r>
              <a:rPr lang="zh-CN" altLang="en-US" sz="2400" dirty="0">
                <a:solidFill>
                  <a:srgbClr val="FF0000"/>
                </a:solidFill>
              </a:rPr>
              <a:t>用户界面</a:t>
            </a:r>
            <a:r>
              <a:rPr lang="zh-CN" altLang="en-US" sz="2400" dirty="0">
                <a:solidFill>
                  <a:schemeClr val="bg1"/>
                </a:solidFill>
              </a:rPr>
              <a:t>；</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rgbClr val="7030A0"/>
                </a:solidFill>
              </a:rPr>
              <a:t>系统分析员</a:t>
            </a:r>
            <a:r>
              <a:rPr lang="zh-CN" altLang="en-US" sz="2400" dirty="0">
                <a:solidFill>
                  <a:schemeClr val="bg1"/>
                </a:solidFill>
              </a:rPr>
              <a:t>：用来了解用户界面如何影响</a:t>
            </a:r>
            <a:r>
              <a:rPr lang="zh-CN" altLang="en-US" sz="2400" dirty="0">
                <a:solidFill>
                  <a:srgbClr val="FF0000"/>
                </a:solidFill>
              </a:rPr>
              <a:t>系统分析</a:t>
            </a:r>
            <a:r>
              <a:rPr lang="zh-CN" altLang="en-US" sz="2400" dirty="0">
                <a:solidFill>
                  <a:schemeClr val="bg1"/>
                </a:solidFill>
              </a:rPr>
              <a:t>；</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rgbClr val="7030A0"/>
                </a:solidFill>
              </a:rPr>
              <a:t>设计员</a:t>
            </a:r>
            <a:r>
              <a:rPr lang="zh-CN" altLang="en-US" sz="2400" dirty="0">
                <a:solidFill>
                  <a:schemeClr val="bg1"/>
                </a:solidFill>
              </a:rPr>
              <a:t>：用来了解用户界面如何施加影响及它对系统“</a:t>
            </a:r>
            <a:r>
              <a:rPr lang="zh-CN" altLang="en-US" sz="2400" dirty="0">
                <a:solidFill>
                  <a:srgbClr val="FF0000"/>
                </a:solidFill>
              </a:rPr>
              <a:t>内部</a:t>
            </a:r>
            <a:r>
              <a:rPr lang="zh-CN" altLang="en-US" sz="2400" dirty="0">
                <a:solidFill>
                  <a:schemeClr val="bg1"/>
                </a:solidFill>
              </a:rPr>
              <a:t>”的要求；</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rgbClr val="7030A0"/>
                </a:solidFill>
              </a:rPr>
              <a:t>类测试人员</a:t>
            </a:r>
            <a:r>
              <a:rPr lang="zh-CN" altLang="en-US" sz="2400" dirty="0">
                <a:solidFill>
                  <a:schemeClr val="bg1"/>
                </a:solidFill>
              </a:rPr>
              <a:t>：用来制定</a:t>
            </a:r>
            <a:r>
              <a:rPr lang="zh-CN" altLang="en-US" sz="2400" dirty="0">
                <a:solidFill>
                  <a:srgbClr val="FF0000"/>
                </a:solidFill>
              </a:rPr>
              <a:t>测试计划</a:t>
            </a:r>
            <a:r>
              <a:rPr lang="zh-CN" altLang="en-US" sz="2400" dirty="0">
                <a:solidFill>
                  <a:schemeClr val="bg1"/>
                </a:solidFill>
              </a:rPr>
              <a:t>活动。</a:t>
            </a:r>
            <a:r>
              <a:rPr lang="en-US" altLang="zh-CN" sz="2400" dirty="0">
                <a:solidFill>
                  <a:schemeClr val="bg1"/>
                </a:solidFill>
              </a:rPr>
              <a:t>[4]</a:t>
            </a:r>
            <a:endParaRPr lang="zh-CN" altLang="en-US" sz="2400" dirty="0">
              <a:solidFill>
                <a:schemeClr val="bg1"/>
              </a:solidFill>
            </a:endParaRPr>
          </a:p>
          <a:p>
            <a:pPr indent="457200"/>
            <a:endParaRPr lang="zh-CN" alt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界面原型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1470"/>
            <a:ext cx="8720122" cy="4626683"/>
            <a:chOff x="2818" y="2535"/>
            <a:chExt cx="12052"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201" y="3731"/>
              <a:ext cx="11391" cy="4822"/>
            </a:xfrm>
            <a:prstGeom prst="rect">
              <a:avLst/>
            </a:prstGeom>
            <a:noFill/>
          </p:spPr>
          <p:txBody>
            <a:bodyPr wrap="square" rtlCol="0">
              <a:spAutoFit/>
            </a:bodyPr>
            <a:lstStyle/>
            <a:p>
              <a:pPr>
                <a:buFont typeface="Wingdings" panose="05000000000000000000" pitchFamily="2" charset="2"/>
              </a:pPr>
              <a:r>
                <a:rPr lang="en-US" altLang="zh-CN" sz="2400" dirty="0" smtClean="0">
                  <a:solidFill>
                    <a:schemeClr val="bg1"/>
                  </a:solidFill>
                  <a:sym typeface="+mn-ea"/>
                </a:rPr>
                <a:t>1</a:t>
              </a:r>
              <a:r>
                <a:rPr lang="zh-CN" altLang="en-US" sz="2400" dirty="0" smtClean="0">
                  <a:solidFill>
                    <a:schemeClr val="bg1"/>
                  </a:solidFill>
                  <a:sym typeface="+mn-ea"/>
                </a:rPr>
                <a:t>、是</a:t>
              </a:r>
              <a:r>
                <a:rPr lang="zh-CN" altLang="en-US" sz="2400" dirty="0">
                  <a:solidFill>
                    <a:schemeClr val="bg1"/>
                  </a:solidFill>
                  <a:sym typeface="+mn-ea"/>
                </a:rPr>
                <a:t>如何将用户所提供的需求信息利用用户界面原型呈现给使用者。一般信息表现的界面须考虑以下几点因素</a:t>
              </a:r>
              <a:endParaRPr lang="zh-CN" altLang="en-US" sz="2400" dirty="0">
                <a:solidFill>
                  <a:schemeClr val="bg1"/>
                </a:solidFill>
              </a:endParaRPr>
            </a:p>
            <a:p>
              <a:pPr indent="0">
                <a:buFont typeface="Wingdings" panose="05000000000000000000" pitchFamily="2" charset="2"/>
                <a:buNone/>
              </a:pP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呈现的信息对于使用者而言，其重要性的权重必须划分清楚</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呈现的信息能够完整地表达用户对需求的理解</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是否提供交互来提示用户操作</a:t>
              </a:r>
              <a:endParaRPr lang="zh-CN" altLang="en-US" sz="2400" dirty="0">
                <a:solidFill>
                  <a:schemeClr val="bg1"/>
                </a:solidFill>
              </a:endParaRPr>
            </a:p>
            <a:p>
              <a:pPr marL="457200" indent="-457200">
                <a:buFont typeface="Wingdings" panose="05000000000000000000" pitchFamily="2" charset="2"/>
                <a:buChar char="l"/>
              </a:pPr>
              <a:r>
                <a:rPr lang="zh-CN" altLang="en-US" sz="2400" dirty="0">
                  <a:solidFill>
                    <a:schemeClr val="bg1"/>
                  </a:solidFill>
                  <a:sym typeface="+mn-ea"/>
                </a:rPr>
                <a:t>对色彩、图片等的利用应该适当</a:t>
              </a:r>
              <a:r>
                <a:rPr lang="en-US" altLang="zh-CN" sz="2400" dirty="0">
                  <a:solidFill>
                    <a:schemeClr val="bg1"/>
                  </a:solidFill>
                  <a:sym typeface="+mn-ea"/>
                </a:rPr>
                <a:t>[3]</a:t>
              </a:r>
              <a:endParaRPr lang="zh-CN" altLang="en-US" sz="2400" dirty="0">
                <a:solidFill>
                  <a:schemeClr val="bg1"/>
                </a:solidFill>
              </a:endParaRPr>
            </a:p>
            <a:p>
              <a:pPr indent="457200"/>
              <a:endParaRPr kumimoji="1" lang="zh-CN" altLang="en-US" sz="240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TextBox 9"/>
            <p:cNvSpPr txBox="1"/>
            <p:nvPr/>
          </p:nvSpPr>
          <p:spPr>
            <a:xfrm>
              <a:off x="4030" y="2535"/>
              <a:ext cx="8644" cy="650"/>
            </a:xfrm>
            <a:prstGeom prst="rect">
              <a:avLst/>
            </a:prstGeom>
            <a:noFill/>
          </p:spPr>
          <p:txBody>
            <a:bodyPr wrap="square" rtlCol="0">
              <a:spAutoFit/>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原型设计原理</a:t>
              </a:r>
              <a:endParaRPr lang="zh-CN" altLang="en-US" sz="24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6068</Words>
  <Application>WPS 演示</Application>
  <PresentationFormat>宽屏</PresentationFormat>
  <Paragraphs>499</Paragraphs>
  <Slides>47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47</vt:i4>
      </vt:variant>
    </vt:vector>
  </HeadingPairs>
  <TitlesOfParts>
    <vt:vector size="62" baseType="lpstr">
      <vt:lpstr>Arial</vt:lpstr>
      <vt:lpstr>宋体</vt:lpstr>
      <vt:lpstr>Wingdings</vt:lpstr>
      <vt:lpstr>Calibri</vt:lpstr>
      <vt:lpstr>Calibri Light</vt:lpstr>
      <vt:lpstr>微软雅黑</vt:lpstr>
      <vt:lpstr>Arial Unicode MS</vt:lpstr>
      <vt:lpstr>PingFang SC</vt:lpstr>
      <vt:lpstr>微软雅黑 Light</vt:lpstr>
      <vt:lpstr>Open Sans</vt:lpstr>
      <vt:lpstr>Times New Roman</vt:lpstr>
      <vt:lpstr>Wingdings</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什么是用户体验？</vt:lpstr>
      <vt:lpstr>国际标准化组织ISO(International Organization for Standardization)定义的用户体验</vt:lpstr>
      <vt:lpstr>用户体验的分类</vt:lpstr>
      <vt:lpstr>什么是用户体验设计？</vt:lpstr>
      <vt:lpstr>用户体验设计的目的</vt:lpstr>
      <vt:lpstr>用户体验的五个层次</vt:lpstr>
      <vt:lpstr>PowerPoint 演示文稿</vt:lpstr>
      <vt:lpstr>PowerPoint 演示文稿</vt:lpstr>
      <vt:lpstr>原型设计和用户体验的关系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洅給我分鐘</cp:lastModifiedBy>
  <cp:revision>58</cp:revision>
  <dcterms:created xsi:type="dcterms:W3CDTF">2015-06-08T08:52:00Z</dcterms:created>
  <dcterms:modified xsi:type="dcterms:W3CDTF">2018-11-08T07:44:11Z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