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7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FD8"/>
    <a:srgbClr val="86B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2BCAFC7A-71DD-4C2C-B63D-60FDC7DD5449}" type="datetimeFigureOut">
              <a:rPr lang="en-US" altLang="zh-CN" smtClean="0"/>
              <a:t>12/4/2018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DA6FC261-E491-4C42-A663-B95247CC46D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D85ECAFD-F005-4163-B10D-85806DC43F93}" type="datetimeFigureOut">
              <a:t>2018/12/4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333E963C-1534-4F8D-B2A7-66D81AA2595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smtClean="0"/>
              <a:t>‹#›</a:t>
            </a:fld>
            <a:endParaRPr 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12/4/2018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0">
              <a:defRPr lang="zh-CN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295" y="162460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0490" y="243840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12/4/2018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8295" y="134674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09405" y="259546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12/4/2018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9" name="直线连接线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线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2018/12/4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2018/12/4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2018/12/4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2018/12/4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AD347D-5ACD-4C99-B74B-A9C85AD731AF}" type="datetimeFigureOut">
              <a:rPr lang="en-US" altLang="zh-CN" smtClean="0"/>
              <a:pPr/>
              <a:t>12/4/2018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632" y="899777"/>
            <a:ext cx="7863113" cy="2690416"/>
          </a:xfrm>
        </p:spPr>
        <p:txBody>
          <a:bodyPr/>
          <a:lstStyle/>
          <a:p>
            <a:r>
              <a:rPr lang="zh-CN" altLang="en-US" sz="9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sz="9600" dirty="0"/>
              <a:t>9</a:t>
            </a:r>
            <a:r>
              <a:rPr lang="zh-CN" altLang="en-US" sz="9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</a:t>
            </a:r>
            <a:r>
              <a:rPr lang="en-US" altLang="zh-CN" sz="9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9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zh-CN" sz="9600" dirty="0" smtClean="0"/>
              <a:t>配置管理</a:t>
            </a:r>
            <a:r>
              <a:rPr lang="zh-CN" altLang="en-US" sz="9600" dirty="0" smtClean="0"/>
              <a:t>计划</a:t>
            </a:r>
            <a:endParaRPr lang="zh-CN" sz="9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10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73100" y="298450"/>
            <a:ext cx="508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sp>
        <p:nvSpPr>
          <p:cNvPr id="17" name="文本框 9"/>
          <p:cNvSpPr txBox="1">
            <a:spLocks noChangeArrowheads="1"/>
          </p:cNvSpPr>
          <p:nvPr/>
        </p:nvSpPr>
        <p:spPr bwMode="auto">
          <a:xfrm>
            <a:off x="6653848" y="4125594"/>
            <a:ext cx="361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dirty="0"/>
              <a:t>版本管理工具</a:t>
            </a:r>
          </a:p>
        </p:txBody>
      </p:sp>
      <p:sp>
        <p:nvSpPr>
          <p:cNvPr id="18" name="文本框 13"/>
          <p:cNvSpPr txBox="1">
            <a:spLocks noChangeArrowheads="1"/>
          </p:cNvSpPr>
          <p:nvPr/>
        </p:nvSpPr>
        <p:spPr bwMode="auto">
          <a:xfrm>
            <a:off x="1638677" y="4125595"/>
            <a:ext cx="361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dirty="0"/>
              <a:t>仓库服务器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54" y="2368219"/>
            <a:ext cx="2571750" cy="1343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1" y="2307259"/>
            <a:ext cx="3937686" cy="13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分支情况</a:t>
            </a:r>
          </a:p>
        </p:txBody>
      </p:sp>
      <p:sp>
        <p:nvSpPr>
          <p:cNvPr id="4" name="矩形: 圆角 2">
            <a:extLst/>
          </p:cNvPr>
          <p:cNvSpPr/>
          <p:nvPr/>
        </p:nvSpPr>
        <p:spPr>
          <a:xfrm>
            <a:off x="4517507" y="1235506"/>
            <a:ext cx="2252663" cy="71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/>
              <a:t>软件工程系列课程教学辅助网站</a:t>
            </a:r>
            <a:endParaRPr lang="zh-CN" altLang="en-US" dirty="0"/>
          </a:p>
        </p:txBody>
      </p:sp>
      <p:cxnSp>
        <p:nvCxnSpPr>
          <p:cNvPr id="6" name="直接箭头连接符 5">
            <a:extLst/>
          </p:cNvPr>
          <p:cNvCxnSpPr>
            <a:endCxn id="7" idx="0"/>
          </p:cNvCxnSpPr>
          <p:nvPr/>
        </p:nvCxnSpPr>
        <p:spPr>
          <a:xfrm flipH="1">
            <a:off x="1511300" y="1973263"/>
            <a:ext cx="4127184" cy="2001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矩形: 圆角 5">
            <a:extLst/>
          </p:cNvPr>
          <p:cNvSpPr/>
          <p:nvPr/>
        </p:nvSpPr>
        <p:spPr>
          <a:xfrm>
            <a:off x="975042" y="3975100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ym typeface="+mn-ea"/>
              </a:rPr>
              <a:t>Master</a:t>
            </a:r>
            <a:endParaRPr lang="zh-CN" altLang="en-US" dirty="0">
              <a:sym typeface="+mn-ea"/>
            </a:endParaRPr>
          </a:p>
        </p:txBody>
      </p:sp>
      <p:cxnSp>
        <p:nvCxnSpPr>
          <p:cNvPr id="8" name="直接箭头连接符 7">
            <a:extLst/>
          </p:cNvPr>
          <p:cNvCxnSpPr/>
          <p:nvPr/>
        </p:nvCxnSpPr>
        <p:spPr>
          <a:xfrm flipH="1">
            <a:off x="3069908" y="1973263"/>
            <a:ext cx="2665413" cy="197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>
            <a:extLst/>
          </p:cNvPr>
          <p:cNvCxnSpPr/>
          <p:nvPr/>
        </p:nvCxnSpPr>
        <p:spPr>
          <a:xfrm flipH="1">
            <a:off x="4513899" y="1987551"/>
            <a:ext cx="1221422" cy="19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>
            <a:extLst/>
          </p:cNvPr>
          <p:cNvCxnSpPr>
            <a:endCxn id="21" idx="0"/>
          </p:cNvCxnSpPr>
          <p:nvPr/>
        </p:nvCxnSpPr>
        <p:spPr>
          <a:xfrm>
            <a:off x="5735321" y="1987551"/>
            <a:ext cx="365204" cy="202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/>
          </p:cNvPr>
          <p:cNvCxnSpPr/>
          <p:nvPr/>
        </p:nvCxnSpPr>
        <p:spPr>
          <a:xfrm>
            <a:off x="5805091" y="1987551"/>
            <a:ext cx="1930159" cy="2000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/>
          </p:cNvPr>
          <p:cNvCxnSpPr/>
          <p:nvPr/>
        </p:nvCxnSpPr>
        <p:spPr>
          <a:xfrm>
            <a:off x="5805091" y="1973263"/>
            <a:ext cx="3145510" cy="1954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38"/>
          <p:cNvSpPr txBox="1">
            <a:spLocks noChangeArrowheads="1"/>
          </p:cNvSpPr>
          <p:nvPr/>
        </p:nvSpPr>
        <p:spPr bwMode="auto">
          <a:xfrm>
            <a:off x="1101725" y="4937125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主分支</a:t>
            </a:r>
          </a:p>
        </p:txBody>
      </p:sp>
      <p:sp>
        <p:nvSpPr>
          <p:cNvPr id="14" name="文本框 43"/>
          <p:cNvSpPr txBox="1">
            <a:spLocks noChangeArrowheads="1"/>
          </p:cNvSpPr>
          <p:nvPr/>
        </p:nvSpPr>
        <p:spPr bwMode="auto">
          <a:xfrm>
            <a:off x="2443955" y="489585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审核分支</a:t>
            </a:r>
          </a:p>
        </p:txBody>
      </p:sp>
      <p:sp>
        <p:nvSpPr>
          <p:cNvPr id="15" name="文本框 44"/>
          <p:cNvSpPr txBox="1">
            <a:spLocks noChangeArrowheads="1"/>
          </p:cNvSpPr>
          <p:nvPr/>
        </p:nvSpPr>
        <p:spPr bwMode="auto">
          <a:xfrm>
            <a:off x="3879213" y="490886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16" name="文本框 45"/>
          <p:cNvSpPr txBox="1">
            <a:spLocks noChangeArrowheads="1"/>
          </p:cNvSpPr>
          <p:nvPr/>
        </p:nvSpPr>
        <p:spPr bwMode="auto">
          <a:xfrm>
            <a:off x="5528707" y="491744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17" name="文本框 46"/>
          <p:cNvSpPr txBox="1">
            <a:spLocks noChangeArrowheads="1"/>
          </p:cNvSpPr>
          <p:nvPr/>
        </p:nvSpPr>
        <p:spPr bwMode="auto">
          <a:xfrm>
            <a:off x="8675053" y="493966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18" name="文本框 47"/>
          <p:cNvSpPr txBox="1">
            <a:spLocks noChangeArrowheads="1"/>
          </p:cNvSpPr>
          <p:nvPr/>
        </p:nvSpPr>
        <p:spPr bwMode="auto">
          <a:xfrm>
            <a:off x="10072688" y="49022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个人分支</a:t>
            </a:r>
          </a:p>
        </p:txBody>
      </p:sp>
      <p:sp>
        <p:nvSpPr>
          <p:cNvPr id="19" name="矩形: 圆角 5">
            <a:extLst/>
          </p:cNvPr>
          <p:cNvSpPr/>
          <p:nvPr/>
        </p:nvSpPr>
        <p:spPr>
          <a:xfrm>
            <a:off x="2479515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ym typeface="+mn-ea"/>
              </a:rPr>
              <a:t>Provide</a:t>
            </a:r>
            <a:endParaRPr lang="zh-CN" altLang="en-US" dirty="0">
              <a:sym typeface="+mn-ea"/>
            </a:endParaRPr>
          </a:p>
        </p:txBody>
      </p:sp>
      <p:sp>
        <p:nvSpPr>
          <p:cNvPr id="20" name="矩形: 圆角 5">
            <a:extLst/>
          </p:cNvPr>
          <p:cNvSpPr/>
          <p:nvPr/>
        </p:nvSpPr>
        <p:spPr>
          <a:xfrm>
            <a:off x="3914773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李俊</a:t>
            </a:r>
          </a:p>
        </p:txBody>
      </p:sp>
      <p:sp>
        <p:nvSpPr>
          <p:cNvPr id="21" name="矩形: 圆角 5">
            <a:extLst/>
          </p:cNvPr>
          <p:cNvSpPr/>
          <p:nvPr/>
        </p:nvSpPr>
        <p:spPr>
          <a:xfrm>
            <a:off x="5564267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黄浩峰</a:t>
            </a:r>
          </a:p>
        </p:txBody>
      </p:sp>
      <p:sp>
        <p:nvSpPr>
          <p:cNvPr id="22" name="矩形: 圆角 5">
            <a:extLst/>
          </p:cNvPr>
          <p:cNvSpPr/>
          <p:nvPr/>
        </p:nvSpPr>
        <p:spPr>
          <a:xfrm>
            <a:off x="7104063" y="4006531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叶忠杰</a:t>
            </a:r>
          </a:p>
        </p:txBody>
      </p:sp>
      <p:sp>
        <p:nvSpPr>
          <p:cNvPr id="23" name="矩形: 圆角 5">
            <a:extLst/>
          </p:cNvPr>
          <p:cNvSpPr/>
          <p:nvPr/>
        </p:nvSpPr>
        <p:spPr>
          <a:xfrm>
            <a:off x="8710613" y="4005579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夏昌灏</a:t>
            </a:r>
          </a:p>
        </p:txBody>
      </p:sp>
      <p:sp>
        <p:nvSpPr>
          <p:cNvPr id="24" name="矩形: 圆角 5">
            <a:extLst/>
          </p:cNvPr>
          <p:cNvSpPr/>
          <p:nvPr/>
        </p:nvSpPr>
        <p:spPr>
          <a:xfrm>
            <a:off x="10145871" y="4005579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吴荣欣</a:t>
            </a:r>
          </a:p>
        </p:txBody>
      </p:sp>
      <p:cxnSp>
        <p:nvCxnSpPr>
          <p:cNvPr id="25" name="直接箭头连接符 24">
            <a:extLst/>
          </p:cNvPr>
          <p:cNvCxnSpPr/>
          <p:nvPr/>
        </p:nvCxnSpPr>
        <p:spPr>
          <a:xfrm>
            <a:off x="5805091" y="1987551"/>
            <a:ext cx="4748609" cy="1986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本框 45"/>
          <p:cNvSpPr txBox="1">
            <a:spLocks noChangeArrowheads="1"/>
          </p:cNvSpPr>
          <p:nvPr/>
        </p:nvSpPr>
        <p:spPr bwMode="auto">
          <a:xfrm>
            <a:off x="7037785" y="49022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</p:spTree>
    <p:extLst>
      <p:ext uri="{BB962C8B-B14F-4D97-AF65-F5344CB8AC3E}">
        <p14:creationId xmlns:p14="http://schemas.microsoft.com/office/powerpoint/2010/main" val="322604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分支情况</a:t>
            </a:r>
          </a:p>
        </p:txBody>
      </p:sp>
      <p:sp>
        <p:nvSpPr>
          <p:cNvPr id="5" name="文本框 41"/>
          <p:cNvSpPr txBox="1">
            <a:spLocks noChangeArrowheads="1"/>
          </p:cNvSpPr>
          <p:nvPr/>
        </p:nvSpPr>
        <p:spPr bwMode="auto">
          <a:xfrm>
            <a:off x="5119688" y="6016625"/>
            <a:ext cx="2051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200" dirty="0"/>
              <a:t>实际截图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67" y="649704"/>
            <a:ext cx="6436505" cy="5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096963" y="151765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/>
              <a:t>master</a:t>
            </a:r>
            <a:endParaRPr lang="zh-CN" altLang="en-US" sz="2800"/>
          </a:p>
        </p:txBody>
      </p:sp>
      <p:cxnSp>
        <p:nvCxnSpPr>
          <p:cNvPr id="5" name="直接连接符 4">
            <a:extLst/>
          </p:cNvPr>
          <p:cNvCxnSpPr/>
          <p:nvPr/>
        </p:nvCxnSpPr>
        <p:spPr>
          <a:xfrm>
            <a:off x="2181225" y="4243388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/>
          </p:cNvPr>
          <p:cNvCxnSpPr/>
          <p:nvPr/>
        </p:nvCxnSpPr>
        <p:spPr>
          <a:xfrm>
            <a:off x="1660525" y="2986088"/>
            <a:ext cx="0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/>
          </p:cNvPr>
          <p:cNvCxnSpPr/>
          <p:nvPr/>
        </p:nvCxnSpPr>
        <p:spPr>
          <a:xfrm>
            <a:off x="1660525" y="3140075"/>
            <a:ext cx="0" cy="109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/>
          </p:cNvPr>
          <p:cNvCxnSpPr/>
          <p:nvPr/>
        </p:nvCxnSpPr>
        <p:spPr>
          <a:xfrm>
            <a:off x="1174750" y="4237038"/>
            <a:ext cx="1006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34"/>
          <p:cNvSpPr txBox="1">
            <a:spLocks noChangeArrowheads="1"/>
          </p:cNvSpPr>
          <p:nvPr/>
        </p:nvSpPr>
        <p:spPr bwMode="auto">
          <a:xfrm>
            <a:off x="1422400" y="2703513"/>
            <a:ext cx="139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400" dirty="0"/>
              <a:t>G10</a:t>
            </a:r>
            <a:endParaRPr lang="zh-CN" altLang="en-US" sz="1400" dirty="0"/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1744663" y="5022850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非受控文档</a:t>
            </a:r>
          </a:p>
        </p:txBody>
      </p:sp>
      <p:cxnSp>
        <p:nvCxnSpPr>
          <p:cNvPr id="13" name="直接连接符 12">
            <a:extLst/>
          </p:cNvPr>
          <p:cNvCxnSpPr/>
          <p:nvPr/>
        </p:nvCxnSpPr>
        <p:spPr>
          <a:xfrm flipV="1">
            <a:off x="1174750" y="4237038"/>
            <a:ext cx="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/>
          </p:cNvPr>
          <p:cNvCxnSpPr/>
          <p:nvPr/>
        </p:nvCxnSpPr>
        <p:spPr>
          <a:xfrm>
            <a:off x="2168525" y="5276850"/>
            <a:ext cx="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4"/>
          <p:cNvSpPr txBox="1">
            <a:spLocks noChangeArrowheads="1"/>
          </p:cNvSpPr>
          <p:nvPr/>
        </p:nvSpPr>
        <p:spPr bwMode="auto">
          <a:xfrm>
            <a:off x="830263" y="5029200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受控文档</a:t>
            </a:r>
          </a:p>
        </p:txBody>
      </p:sp>
      <p:cxnSp>
        <p:nvCxnSpPr>
          <p:cNvPr id="18" name="直接连接符 17">
            <a:extLst/>
          </p:cNvPr>
          <p:cNvCxnSpPr/>
          <p:nvPr/>
        </p:nvCxnSpPr>
        <p:spPr>
          <a:xfrm>
            <a:off x="1660525" y="1916113"/>
            <a:ext cx="0" cy="2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/>
          </p:cNvPr>
          <p:cNvCxnSpPr>
            <a:cxnSpLocks/>
          </p:cNvCxnSpPr>
          <p:nvPr/>
        </p:nvCxnSpPr>
        <p:spPr>
          <a:xfrm flipH="1">
            <a:off x="2168526" y="5532439"/>
            <a:ext cx="1603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/>
          </p:cNvPr>
          <p:cNvCxnSpPr/>
          <p:nvPr/>
        </p:nvCxnSpPr>
        <p:spPr>
          <a:xfrm>
            <a:off x="3763963" y="5543550"/>
            <a:ext cx="0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/>
          </p:cNvPr>
          <p:cNvCxnSpPr/>
          <p:nvPr/>
        </p:nvCxnSpPr>
        <p:spPr>
          <a:xfrm>
            <a:off x="2703513" y="5521325"/>
            <a:ext cx="0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/>
          </p:cNvPr>
          <p:cNvCxnSpPr/>
          <p:nvPr/>
        </p:nvCxnSpPr>
        <p:spPr>
          <a:xfrm>
            <a:off x="5762625" y="2125663"/>
            <a:ext cx="0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06"/>
          <p:cNvSpPr txBox="1">
            <a:spLocks noChangeArrowheads="1"/>
          </p:cNvSpPr>
          <p:nvPr/>
        </p:nvSpPr>
        <p:spPr bwMode="auto">
          <a:xfrm>
            <a:off x="5108817" y="1631950"/>
            <a:ext cx="12881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dirty="0"/>
              <a:t>Provide</a:t>
            </a:r>
            <a:endParaRPr lang="zh-CN" altLang="en-US" sz="2800" dirty="0"/>
          </a:p>
        </p:txBody>
      </p:sp>
      <p:cxnSp>
        <p:nvCxnSpPr>
          <p:cNvPr id="27" name="直接连接符 26">
            <a:extLst/>
          </p:cNvPr>
          <p:cNvCxnSpPr/>
          <p:nvPr/>
        </p:nvCxnSpPr>
        <p:spPr>
          <a:xfrm flipH="1" flipV="1">
            <a:off x="4348163" y="2524125"/>
            <a:ext cx="280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/>
          </p:cNvPr>
          <p:cNvCxnSpPr/>
          <p:nvPr/>
        </p:nvCxnSpPr>
        <p:spPr>
          <a:xfrm>
            <a:off x="7127558" y="2536032"/>
            <a:ext cx="0" cy="24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/>
          </p:cNvPr>
          <p:cNvCxnSpPr/>
          <p:nvPr/>
        </p:nvCxnSpPr>
        <p:spPr>
          <a:xfrm>
            <a:off x="4348163" y="2511425"/>
            <a:ext cx="0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18"/>
          <p:cNvSpPr txBox="1">
            <a:spLocks noChangeArrowheads="1"/>
          </p:cNvSpPr>
          <p:nvPr/>
        </p:nvSpPr>
        <p:spPr bwMode="auto">
          <a:xfrm>
            <a:off x="4027488" y="3300413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任务安排</a:t>
            </a:r>
          </a:p>
        </p:txBody>
      </p:sp>
      <p:sp>
        <p:nvSpPr>
          <p:cNvPr id="34" name="文本框 35"/>
          <p:cNvSpPr txBox="1">
            <a:spLocks noChangeArrowheads="1"/>
          </p:cNvSpPr>
          <p:nvPr/>
        </p:nvSpPr>
        <p:spPr bwMode="auto">
          <a:xfrm>
            <a:off x="5105401" y="3285470"/>
            <a:ext cx="139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所有组员每周任务</a:t>
            </a:r>
          </a:p>
        </p:txBody>
      </p:sp>
      <p:sp>
        <p:nvSpPr>
          <p:cNvPr id="35" name="文本框 35"/>
          <p:cNvSpPr txBox="1">
            <a:spLocks noChangeArrowheads="1"/>
          </p:cNvSpPr>
          <p:nvPr/>
        </p:nvSpPr>
        <p:spPr bwMode="auto">
          <a:xfrm>
            <a:off x="6810375" y="3243263"/>
            <a:ext cx="139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小组作业</a:t>
            </a:r>
            <a:endParaRPr lang="en-US" altLang="zh-CN" sz="14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总（提交版）</a:t>
            </a:r>
          </a:p>
        </p:txBody>
      </p:sp>
      <p:sp>
        <p:nvSpPr>
          <p:cNvPr id="36" name="文本框 126"/>
          <p:cNvSpPr txBox="1">
            <a:spLocks noChangeArrowheads="1"/>
          </p:cNvSpPr>
          <p:nvPr/>
        </p:nvSpPr>
        <p:spPr bwMode="auto">
          <a:xfrm>
            <a:off x="9099550" y="16494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所有组员</a:t>
            </a:r>
          </a:p>
        </p:txBody>
      </p:sp>
      <p:cxnSp>
        <p:nvCxnSpPr>
          <p:cNvPr id="37" name="直接连接符 36">
            <a:extLst/>
          </p:cNvPr>
          <p:cNvCxnSpPr/>
          <p:nvPr/>
        </p:nvCxnSpPr>
        <p:spPr>
          <a:xfrm>
            <a:off x="5761038" y="2536032"/>
            <a:ext cx="0" cy="207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/>
          </p:cNvPr>
          <p:cNvCxnSpPr/>
          <p:nvPr/>
        </p:nvCxnSpPr>
        <p:spPr>
          <a:xfrm>
            <a:off x="9913303" y="2058194"/>
            <a:ext cx="0" cy="38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5"/>
          <p:cNvSpPr txBox="1">
            <a:spLocks noChangeArrowheads="1"/>
          </p:cNvSpPr>
          <p:nvPr/>
        </p:nvSpPr>
        <p:spPr bwMode="auto">
          <a:xfrm>
            <a:off x="9536112" y="3067050"/>
            <a:ext cx="139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每周任务</a:t>
            </a:r>
          </a:p>
        </p:txBody>
      </p:sp>
      <p:cxnSp>
        <p:nvCxnSpPr>
          <p:cNvPr id="41" name="直接连接符 40">
            <a:extLst/>
          </p:cNvPr>
          <p:cNvCxnSpPr/>
          <p:nvPr/>
        </p:nvCxnSpPr>
        <p:spPr>
          <a:xfrm flipV="1">
            <a:off x="1660525" y="1343025"/>
            <a:ext cx="0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/>
          </p:cNvPr>
          <p:cNvCxnSpPr/>
          <p:nvPr/>
        </p:nvCxnSpPr>
        <p:spPr>
          <a:xfrm>
            <a:off x="1660525" y="1362075"/>
            <a:ext cx="824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/>
          </p:cNvPr>
          <p:cNvCxnSpPr>
            <a:stCxn id="26" idx="0"/>
          </p:cNvCxnSpPr>
          <p:nvPr/>
        </p:nvCxnSpPr>
        <p:spPr>
          <a:xfrm flipH="1" flipV="1">
            <a:off x="5745404" y="927986"/>
            <a:ext cx="7500" cy="70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/>
          </p:cNvPr>
          <p:cNvCxnSpPr>
            <a:stCxn id="36" idx="0"/>
          </p:cNvCxnSpPr>
          <p:nvPr/>
        </p:nvCxnSpPr>
        <p:spPr>
          <a:xfrm flipH="1" flipV="1">
            <a:off x="9909175" y="1374775"/>
            <a:ext cx="854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160"/>
          <p:cNvSpPr txBox="1">
            <a:spLocks noChangeArrowheads="1"/>
          </p:cNvSpPr>
          <p:nvPr/>
        </p:nvSpPr>
        <p:spPr bwMode="auto">
          <a:xfrm>
            <a:off x="3625066" y="630238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/>
              <a:t>软件工程系列课程教学辅助网站</a:t>
            </a:r>
            <a:endParaRPr lang="zh-CN" altLang="en-US" sz="2800" dirty="0"/>
          </a:p>
        </p:txBody>
      </p:sp>
      <p:sp>
        <p:nvSpPr>
          <p:cNvPr id="46" name="文本框 35"/>
          <p:cNvSpPr txBox="1">
            <a:spLocks noChangeArrowheads="1"/>
          </p:cNvSpPr>
          <p:nvPr/>
        </p:nvSpPr>
        <p:spPr bwMode="auto">
          <a:xfrm>
            <a:off x="2270919" y="6364287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会议记录</a:t>
            </a:r>
            <a:endParaRPr lang="zh-CN" altLang="en-US" sz="1400" dirty="0"/>
          </a:p>
        </p:txBody>
      </p:sp>
      <p:sp>
        <p:nvSpPr>
          <p:cNvPr id="47" name="文本框 35"/>
          <p:cNvSpPr txBox="1">
            <a:spLocks noChangeArrowheads="1"/>
          </p:cNvSpPr>
          <p:nvPr/>
        </p:nvSpPr>
        <p:spPr bwMode="auto">
          <a:xfrm>
            <a:off x="3371067" y="6351902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翻转</a:t>
            </a:r>
            <a:r>
              <a:rPr lang="zh-CN" altLang="en-US" sz="1400" dirty="0" smtClean="0"/>
              <a:t>课堂</a:t>
            </a:r>
            <a:r>
              <a:rPr lang="en-US" altLang="zh-CN" sz="1400" dirty="0" smtClean="0"/>
              <a:t>PPT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6" y="2214563"/>
            <a:ext cx="555625" cy="5556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7" y="4410076"/>
            <a:ext cx="555625" cy="55562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50" y="2733675"/>
            <a:ext cx="555625" cy="55562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4410075"/>
            <a:ext cx="555625" cy="55562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5727704"/>
            <a:ext cx="555625" cy="55562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08" y="5727703"/>
            <a:ext cx="555625" cy="55562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5" y="2733675"/>
            <a:ext cx="555625" cy="55562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62" y="2733279"/>
            <a:ext cx="555625" cy="55562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62" y="2443957"/>
            <a:ext cx="555625" cy="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具体执行流程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75259" y="1533525"/>
            <a:ext cx="2064022" cy="859108"/>
            <a:chOff x="1416990" y="788"/>
            <a:chExt cx="1346743" cy="1346743"/>
          </a:xfrm>
        </p:grpSpPr>
        <p:sp>
          <p:nvSpPr>
            <p:cNvPr id="6" name="椭圆 5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/>
                <a:t>每周会议</a:t>
              </a:r>
              <a:r>
                <a:rPr lang="en-US" altLang="zh-CN" sz="2100" kern="1200" dirty="0"/>
                <a:t>(</a:t>
              </a:r>
              <a:r>
                <a:rPr lang="zh-CN" altLang="en-US" sz="2100" kern="1200" dirty="0"/>
                <a:t>周</a:t>
              </a:r>
              <a:r>
                <a:rPr lang="zh-CN" altLang="en-US" sz="2100" dirty="0"/>
                <a:t>五</a:t>
              </a:r>
              <a:r>
                <a:rPr lang="en-US" altLang="zh-CN" sz="2100" kern="1200" dirty="0"/>
                <a:t>)</a:t>
              </a:r>
              <a:endParaRPr lang="zh-CN" altLang="en-US" sz="21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75259" y="2933699"/>
            <a:ext cx="2064022" cy="1095375"/>
            <a:chOff x="1416990" y="788"/>
            <a:chExt cx="1346743" cy="1346743"/>
          </a:xfrm>
        </p:grpSpPr>
        <p:sp>
          <p:nvSpPr>
            <p:cNvPr id="9" name="椭圆 8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zh-CN" altLang="en-US" dirty="0"/>
                <a:t>任务分配表</a:t>
              </a:r>
              <a:endParaRPr lang="en-US" altLang="zh-CN" dirty="0"/>
            </a:p>
            <a:p>
              <a:r>
                <a:rPr lang="zh-CN" altLang="en-US" dirty="0"/>
                <a:t>会议录音</a:t>
              </a:r>
              <a:endParaRPr lang="en-US" altLang="zh-CN" dirty="0"/>
            </a:p>
            <a:p>
              <a:r>
                <a:rPr lang="zh-CN" altLang="en-US" dirty="0"/>
                <a:t>会议纪要</a:t>
              </a:r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10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259" y="4652963"/>
            <a:ext cx="2064022" cy="859108"/>
            <a:chOff x="1416990" y="788"/>
            <a:chExt cx="1346743" cy="1346743"/>
          </a:xfrm>
        </p:grpSpPr>
        <p:sp>
          <p:nvSpPr>
            <p:cNvPr id="12" name="椭圆 11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配置管理员上传任务分配</a:t>
              </a:r>
              <a:endParaRPr lang="zh-CN" altLang="en-US" sz="2100" b="1" kern="1200" dirty="0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1953897" y="2467183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953897" y="416641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6200000">
            <a:off x="3539424" y="4950717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512010" y="4652963"/>
            <a:ext cx="2064022" cy="859108"/>
            <a:chOff x="1416990" y="788"/>
            <a:chExt cx="1346743" cy="1346743"/>
          </a:xfrm>
        </p:grpSpPr>
        <p:sp>
          <p:nvSpPr>
            <p:cNvPr id="18" name="椭圆 17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小组成员</a:t>
              </a:r>
              <a:endParaRPr lang="en-US" altLang="zh-CN" sz="2100" dirty="0"/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/>
                <a:t>开始任务</a:t>
              </a:r>
            </a:p>
          </p:txBody>
        </p:sp>
      </p:grpSp>
      <p:sp>
        <p:nvSpPr>
          <p:cNvPr id="20" name="下箭头 19"/>
          <p:cNvSpPr/>
          <p:nvPr/>
        </p:nvSpPr>
        <p:spPr>
          <a:xfrm rot="10800000">
            <a:off x="5390648" y="412310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512009" y="3081084"/>
            <a:ext cx="2064022" cy="859108"/>
            <a:chOff x="1416990" y="788"/>
            <a:chExt cx="1346743" cy="1346743"/>
          </a:xfrm>
        </p:grpSpPr>
        <p:sp>
          <p:nvSpPr>
            <p:cNvPr id="22" name="椭圆 21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周六</a:t>
              </a:r>
              <a:r>
                <a:rPr lang="en-US" altLang="zh-CN" sz="2100" dirty="0"/>
                <a:t>21:30</a:t>
              </a:r>
              <a:r>
                <a:rPr lang="zh-CN" altLang="en-US" sz="2100" dirty="0"/>
                <a:t>之前完成</a:t>
              </a:r>
              <a:endParaRPr lang="zh-CN" altLang="en-US" sz="2100" b="1" kern="1200" dirty="0"/>
            </a:p>
          </p:txBody>
        </p:sp>
      </p:grpSp>
      <p:sp>
        <p:nvSpPr>
          <p:cNvPr id="24" name="下箭头 23"/>
          <p:cNvSpPr/>
          <p:nvPr/>
        </p:nvSpPr>
        <p:spPr>
          <a:xfrm rot="10800000">
            <a:off x="5390648" y="242311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512009" y="1440714"/>
            <a:ext cx="2064022" cy="859108"/>
            <a:chOff x="1416990" y="788"/>
            <a:chExt cx="1346743" cy="1346743"/>
          </a:xfrm>
        </p:grpSpPr>
        <p:sp>
          <p:nvSpPr>
            <p:cNvPr id="26" name="椭圆 25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上传个人分支及</a:t>
              </a:r>
              <a:r>
                <a:rPr lang="en-US" altLang="zh-CN" sz="2100" dirty="0"/>
                <a:t>provide</a:t>
              </a:r>
              <a:endParaRPr lang="zh-CN" altLang="en-US" sz="2100" b="1" kern="1200" dirty="0"/>
            </a:p>
          </p:txBody>
        </p:sp>
      </p:grpSp>
      <p:sp>
        <p:nvSpPr>
          <p:cNvPr id="28" name="下箭头 27"/>
          <p:cNvSpPr/>
          <p:nvPr/>
        </p:nvSpPr>
        <p:spPr>
          <a:xfrm rot="16200000">
            <a:off x="6959827" y="1681427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642013" y="1440714"/>
            <a:ext cx="2064022" cy="859108"/>
            <a:chOff x="1416990" y="788"/>
            <a:chExt cx="1346743" cy="1346743"/>
          </a:xfrm>
        </p:grpSpPr>
        <p:sp>
          <p:nvSpPr>
            <p:cNvPr id="30" name="椭圆 29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组内评审</a:t>
              </a:r>
              <a:endParaRPr lang="zh-CN" altLang="en-US" sz="2100" b="1" kern="1200" dirty="0"/>
            </a:p>
          </p:txBody>
        </p:sp>
      </p:grpSp>
      <p:sp>
        <p:nvSpPr>
          <p:cNvPr id="32" name="下箭头 31"/>
          <p:cNvSpPr/>
          <p:nvPr/>
        </p:nvSpPr>
        <p:spPr>
          <a:xfrm>
            <a:off x="8520651" y="2452894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642013" y="3085196"/>
            <a:ext cx="2064022" cy="859108"/>
            <a:chOff x="1416990" y="788"/>
            <a:chExt cx="1346743" cy="1346743"/>
          </a:xfrm>
        </p:grpSpPr>
        <p:sp>
          <p:nvSpPr>
            <p:cNvPr id="34" name="椭圆 33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修改并上传到</a:t>
              </a:r>
              <a:r>
                <a:rPr lang="en-US" altLang="zh-CN" sz="2100" dirty="0"/>
                <a:t>Provide</a:t>
              </a:r>
              <a:endParaRPr lang="zh-CN" altLang="en-US" sz="2100" b="1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642013" y="4710004"/>
            <a:ext cx="2064022" cy="859108"/>
            <a:chOff x="1416990" y="788"/>
            <a:chExt cx="1346743" cy="1346743"/>
          </a:xfrm>
        </p:grpSpPr>
        <p:sp>
          <p:nvSpPr>
            <p:cNvPr id="37" name="椭圆 36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配置管理员合并至主分支</a:t>
              </a:r>
              <a:endParaRPr lang="zh-CN" altLang="en-US" sz="2100" b="1" kern="1200" dirty="0"/>
            </a:p>
          </p:txBody>
        </p:sp>
      </p:grpSp>
      <p:sp>
        <p:nvSpPr>
          <p:cNvPr id="39" name="下箭头 38"/>
          <p:cNvSpPr/>
          <p:nvPr/>
        </p:nvSpPr>
        <p:spPr>
          <a:xfrm>
            <a:off x="8520651" y="412545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9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758825" y="298450"/>
            <a:ext cx="508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46664" y="4837258"/>
            <a:ext cx="165354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初次编写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0.1.0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159284" y="5035378"/>
            <a:ext cx="701040" cy="27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19404" y="4837258"/>
            <a:ext cx="165354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周更新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98824" y="4837258"/>
            <a:ext cx="165354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最终定稿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1.0.0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7085364" y="5006422"/>
            <a:ext cx="701040" cy="27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4111421">
            <a:off x="3983683" y="3488677"/>
            <a:ext cx="1958830" cy="27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7453391">
            <a:off x="5637437" y="3488263"/>
            <a:ext cx="1948860" cy="27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465864" y="1970932"/>
            <a:ext cx="165354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每周日更新提交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45284" y="1987537"/>
            <a:ext cx="165354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初次编写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5464358" y="2140096"/>
            <a:ext cx="701040" cy="27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64345" y="3548117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+0.0.1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28309" y="1585646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+0.0.1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800071" y="3554376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+0.1.0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4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业务计划演示文稿（宽屏 Ion 绿色设计）</Template>
  <TotalTime>2799</TotalTime>
  <Words>161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宋体</vt:lpstr>
      <vt:lpstr>微软雅黑</vt:lpstr>
      <vt:lpstr>Arial</vt:lpstr>
      <vt:lpstr>Calibri</vt:lpstr>
      <vt:lpstr>Century Gothic</vt:lpstr>
      <vt:lpstr>Wingdings 3</vt:lpstr>
      <vt:lpstr>离子</vt:lpstr>
      <vt:lpstr>第9章  配置管理计划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需求工程计划</dc:title>
  <dc:creator>吴思楠</dc:creator>
  <cp:lastModifiedBy>China</cp:lastModifiedBy>
  <cp:revision>185</cp:revision>
  <cp:lastPrinted>2012-08-15T21:38:02Z</cp:lastPrinted>
  <dcterms:created xsi:type="dcterms:W3CDTF">2017-10-25T13:05:14Z</dcterms:created>
  <dcterms:modified xsi:type="dcterms:W3CDTF">2018-12-04T11:54:14Z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