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546" r:id="rId24"/>
    <p:sldId id="687" r:id="rId25"/>
    <p:sldId id="620" r:id="rId26"/>
    <p:sldId id="688" r:id="rId27"/>
    <p:sldId id="734" r:id="rId28"/>
    <p:sldId id="621" r:id="rId29"/>
    <p:sldId id="612" r:id="rId30"/>
    <p:sldId id="681" r:id="rId31"/>
    <p:sldId id="689" r:id="rId32"/>
    <p:sldId id="735" r:id="rId33"/>
    <p:sldId id="654" r:id="rId34"/>
    <p:sldId id="736" r:id="rId35"/>
    <p:sldId id="622" r:id="rId36"/>
    <p:sldId id="613" r:id="rId37"/>
    <p:sldId id="683" r:id="rId38"/>
    <p:sldId id="660" r:id="rId39"/>
    <p:sldId id="690" r:id="rId40"/>
    <p:sldId id="691" r:id="rId41"/>
    <p:sldId id="623" r:id="rId42"/>
    <p:sldId id="614" r:id="rId43"/>
    <p:sldId id="684" r:id="rId44"/>
    <p:sldId id="692" r:id="rId45"/>
    <p:sldId id="737" r:id="rId46"/>
    <p:sldId id="693" r:id="rId47"/>
    <p:sldId id="624" r:id="rId48"/>
    <p:sldId id="615" r:id="rId49"/>
    <p:sldId id="685" r:id="rId50"/>
    <p:sldId id="739" r:id="rId51"/>
    <p:sldId id="741" r:id="rId52"/>
    <p:sldId id="625" r:id="rId53"/>
    <p:sldId id="616" r:id="rId54"/>
    <p:sldId id="686" r:id="rId55"/>
    <p:sldId id="655" r:id="rId56"/>
    <p:sldId id="742" r:id="rId57"/>
    <p:sldId id="695" r:id="rId58"/>
    <p:sldId id="626" r:id="rId59"/>
    <p:sldId id="617" r:id="rId60"/>
    <p:sldId id="635" r:id="rId61"/>
    <p:sldId id="725" r:id="rId62"/>
    <p:sldId id="633" r:id="rId63"/>
    <p:sldId id="727" r:id="rId64"/>
    <p:sldId id="723" r:id="rId65"/>
    <p:sldId id="726" r:id="rId66"/>
    <p:sldId id="632" r:id="rId67"/>
    <p:sldId id="627" r:id="rId68"/>
    <p:sldId id="629" r:id="rId6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74"/>
        <p:guide pos="283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零</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97928"/>
            <a:chOff x="629723" y="4306893"/>
            <a:chExt cx="4102319" cy="1598459"/>
          </a:xfrm>
        </p:grpSpPr>
        <p:grpSp>
          <p:nvGrpSpPr>
            <p:cNvPr id="40964" name="组合 5"/>
            <p:cNvGrpSpPr/>
            <p:nvPr/>
          </p:nvGrpSpPr>
          <p:grpSpPr bwMode="auto">
            <a:xfrm>
              <a:off x="629723" y="4306893"/>
              <a:ext cx="4102319" cy="1598459"/>
              <a:chOff x="4020428" y="4709180"/>
              <a:chExt cx="4102319" cy="1598459"/>
            </a:xfrm>
          </p:grpSpPr>
          <p:sp>
            <p:nvSpPr>
              <p:cNvPr id="11" name="文本框 10"/>
              <p:cNvSpPr txBox="1"/>
              <p:nvPr/>
            </p:nvSpPr>
            <p:spPr>
              <a:xfrm>
                <a:off x="4020428" y="5626398"/>
                <a:ext cx="4102319" cy="681241"/>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baseline="-3000" dirty="0">
                    <a:solidFill>
                      <a:schemeClr val="bg1"/>
                    </a:solidFill>
                    <a:latin typeface="+mn-lt"/>
                    <a:ea typeface="微软雅黑 Light" panose="020B0502040204020203" pitchFamily="34" charset="-122"/>
                    <a:cs typeface="Arial" panose="020B0604020202020204" pitchFamily="34" charset="0"/>
                  </a:rPr>
                  <a:t>UseCase Diagram</a:t>
                </a:r>
                <a:endParaRPr lang="en-US" altLang="zh-CN"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用例图</a:t>
            </a:r>
            <a:r>
              <a:rPr lang="en-US" altLang="zh-CN"/>
              <a:t>UseCase Diagram</a:t>
            </a:r>
            <a:r>
              <a:rPr lang="zh-CN" altLang="en-US"/>
              <a:t>是需求分析的产物，主要是用来</a:t>
            </a:r>
            <a:r>
              <a:rPr lang="zh-CN" altLang="en-US">
                <a:solidFill>
                  <a:srgbClr val="FF0000"/>
                </a:solidFill>
              </a:rPr>
              <a:t>描述用户是如何使用一个系统的</a:t>
            </a:r>
            <a:r>
              <a:rPr lang="zh-CN" altLang="en-US"/>
              <a:t>，是用户所能观察和使用到的系统功能的</a:t>
            </a:r>
            <a:r>
              <a:rPr lang="zh-CN" altLang="en-US">
                <a:solidFill>
                  <a:srgbClr val="FF0000"/>
                </a:solidFill>
              </a:rPr>
              <a:t>模型图</a:t>
            </a:r>
            <a:r>
              <a:rPr lang="zh-CN" altLang="en-US"/>
              <a:t>。</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635"/>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6445109" y="107346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713385"/>
            <a:chOff x="2166930" y="3931169"/>
            <a:chExt cx="1824193" cy="713385"/>
          </a:xfrm>
        </p:grpSpPr>
        <p:sp>
          <p:nvSpPr>
            <p:cNvPr id="40" name="文本框 39"/>
            <p:cNvSpPr txBox="1"/>
            <p:nvPr/>
          </p:nvSpPr>
          <p:spPr>
            <a:xfrm>
              <a:off x="2166930" y="3931169"/>
              <a:ext cx="1460739" cy="398780"/>
            </a:xfrm>
            <a:prstGeom prst="rect">
              <a:avLst/>
            </a:prstGeom>
            <a:noFill/>
          </p:spPr>
          <p:txBody>
            <a:bodyPr wrap="square"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5970930" y="2075064"/>
            <a:ext cx="1780309" cy="808000"/>
            <a:chOff x="6280810" y="3905134"/>
            <a:chExt cx="1780309" cy="808000"/>
          </a:xfrm>
        </p:grpSpPr>
        <p:sp>
          <p:nvSpPr>
            <p:cNvPr id="51" name="文本框 50"/>
            <p:cNvSpPr txBox="1"/>
            <p:nvPr/>
          </p:nvSpPr>
          <p:spPr>
            <a:xfrm>
              <a:off x="6382341" y="3905134"/>
              <a:ext cx="1460739" cy="368300"/>
            </a:xfrm>
            <a:prstGeom prst="rect">
              <a:avLst/>
            </a:prstGeom>
            <a:noFill/>
          </p:spPr>
          <p:txBody>
            <a:bodyPr wrap="square" rtlCol="0">
              <a:spAutoFit/>
            </a:bodyPr>
            <a:lstStyle/>
            <a:p>
              <a:pPr algn="ctr"/>
              <a:r>
                <a:rPr lang="zh-CN" altLang="en-US" sz="1800" dirty="0">
                  <a:solidFill>
                    <a:schemeClr val="bg1"/>
                  </a:solidFill>
                  <a:latin typeface="微软雅黑 Light" panose="020B0502040204020203" pitchFamily="34" charset="-122"/>
                  <a:ea typeface="微软雅黑 Light" panose="020B0502040204020203" pitchFamily="34" charset="-122"/>
                </a:rPr>
                <a:t>系统边界</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6280810" y="425275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764578" y="3957204"/>
            <a:ext cx="1974053" cy="1214400"/>
            <a:chOff x="2621953" y="4107699"/>
            <a:chExt cx="1974053" cy="1214400"/>
          </a:xfrm>
        </p:grpSpPr>
        <p:sp>
          <p:nvSpPr>
            <p:cNvPr id="53" name="文本框 52"/>
            <p:cNvSpPr txBox="1"/>
            <p:nvPr/>
          </p:nvSpPr>
          <p:spPr>
            <a:xfrm>
              <a:off x="2621953" y="4107699"/>
              <a:ext cx="1460739" cy="368300"/>
            </a:xfrm>
            <a:prstGeom prst="rect">
              <a:avLst/>
            </a:prstGeom>
            <a:noFill/>
          </p:spPr>
          <p:txBody>
            <a:bodyPr wrap="square" rtlCol="0">
              <a:spAutoFit/>
            </a:bodyP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    </a:t>
              </a:r>
              <a:r>
                <a:rPr lang="zh-CN" altLang="en-US" sz="1800" dirty="0">
                  <a:solidFill>
                    <a:schemeClr val="bg1"/>
                  </a:solidFill>
                  <a:latin typeface="微软雅黑 Light" panose="020B0502040204020203" pitchFamily="34" charset="-122"/>
                  <a:ea typeface="微软雅黑 Light" panose="020B0502040204020203" pitchFamily="34" charset="-122"/>
                </a:rPr>
                <a:t>用例</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73723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6490068" y="322689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6116993" y="3840364"/>
            <a:ext cx="1460739" cy="368300"/>
          </a:xfrm>
          <a:prstGeom prst="rect">
            <a:avLst/>
          </a:prstGeom>
          <a:noFill/>
        </p:spPr>
        <p:txBody>
          <a:bodyPr wrap="square" rtlCol="0">
            <a:spAutoFit/>
          </a:bodyPr>
          <a:p>
            <a:pPr algn="ctr"/>
            <a:r>
              <a:rPr lang="zh-CN" altLang="en-US" sz="1800" dirty="0">
                <a:solidFill>
                  <a:schemeClr val="bg1"/>
                </a:solidFill>
                <a:latin typeface="微软雅黑 Light" panose="020B0502040204020203" pitchFamily="34" charset="-122"/>
                <a:ea typeface="微软雅黑 Light" panose="020B0502040204020203" pitchFamily="34" charset="-122"/>
              </a:rPr>
              <a:t>关联</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5971012" y="4254029"/>
            <a:ext cx="1780309" cy="829945"/>
          </a:xfrm>
          <a:prstGeom prst="rect">
            <a:avLst/>
          </a:prstGeom>
          <a:noFill/>
        </p:spPr>
        <p:txBody>
          <a:bodyPr wrap="square" rtlCol="0">
            <a:spAutoFit/>
          </a:bodyPr>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2615565" y="410845"/>
            <a:ext cx="2080260" cy="2080260"/>
          </a:xfrm>
          <a:prstGeom prst="rect">
            <a:avLst/>
          </a:prstGeom>
        </p:spPr>
      </p:pic>
      <p:pic>
        <p:nvPicPr>
          <p:cNvPr id="15" name="图片 14"/>
          <p:cNvPicPr>
            <a:picLocks noChangeAspect="1"/>
          </p:cNvPicPr>
          <p:nvPr/>
        </p:nvPicPr>
        <p:blipFill>
          <a:blip r:embed="rId2"/>
          <a:stretch>
            <a:fillRect/>
          </a:stretch>
        </p:blipFill>
        <p:spPr>
          <a:xfrm>
            <a:off x="2712085" y="2752725"/>
            <a:ext cx="1887220" cy="1887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5477510"/>
          </a:xfrm>
          <a:prstGeom prst="rect">
            <a:avLst/>
          </a:prstGeom>
          <a:noFill/>
        </p:spPr>
        <p:txBody>
          <a:bodyPr wrap="square" rtlCol="0">
            <a:spAutoFit/>
          </a:bodyPr>
          <a:p>
            <a:r>
              <a:rPr lang="en-US" altLang="zh-CN" sz="1400"/>
              <a:t>1</a:t>
            </a:r>
            <a:r>
              <a:rPr lang="zh-CN" altLang="en-US" sz="1400">
                <a:solidFill>
                  <a:srgbClr val="FF0000"/>
                </a:solidFill>
              </a:rPr>
              <a:t>包含关系</a:t>
            </a:r>
            <a:r>
              <a:rPr lang="zh-CN" altLang="en-US" sz="1400"/>
              <a:t>(Include)：表示用例可以简单地包含其他用例所具有的行为，并把它所包含的用例行为作为自身行为的一部分。在UML中常用带箭头的虚线表示，箭头指向被包含的用例。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en-US" altLang="zh-CN" sz="1400"/>
              <a:t>2 </a:t>
            </a:r>
            <a:r>
              <a:rPr lang="zh-CN" altLang="en-US" sz="1400">
                <a:solidFill>
                  <a:srgbClr val="FF0000"/>
                </a:solidFill>
              </a:rPr>
              <a:t>泛化关系</a:t>
            </a:r>
            <a:r>
              <a:rPr lang="zh-CN" altLang="en-US" sz="1400"/>
              <a:t>(Generalization)：泛化指的是一个父用例可以被特化形成多个子用例，而父用例和子用例之间的关系就是泛化关系。在UML中用空心三角箭头的实线表示，箭头指向父用例。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689610" y="1125855"/>
            <a:ext cx="2240280" cy="2240280"/>
          </a:xfrm>
          <a:prstGeom prst="rect">
            <a:avLst/>
          </a:prstGeom>
        </p:spPr>
      </p:pic>
      <p:pic>
        <p:nvPicPr>
          <p:cNvPr id="5" name="图片 4"/>
          <p:cNvPicPr>
            <a:picLocks noChangeAspect="1"/>
          </p:cNvPicPr>
          <p:nvPr/>
        </p:nvPicPr>
        <p:blipFill>
          <a:blip r:embed="rId2"/>
          <a:stretch>
            <a:fillRect/>
          </a:stretch>
        </p:blipFill>
        <p:spPr>
          <a:xfrm>
            <a:off x="5546725" y="1461135"/>
            <a:ext cx="2531110" cy="25311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3969385"/>
          </a:xfrm>
          <a:prstGeom prst="rect">
            <a:avLst/>
          </a:prstGeom>
          <a:noFill/>
        </p:spPr>
        <p:txBody>
          <a:bodyPr wrap="square" rtlCol="0">
            <a:spAutoFit/>
          </a:bodyPr>
          <a:p>
            <a:endParaRPr lang="zh-CN" altLang="en-US" sz="1400"/>
          </a:p>
          <a:p>
            <a:r>
              <a:rPr lang="zh-CN" altLang="en-US" sz="1400">
                <a:solidFill>
                  <a:srgbClr val="FF0000"/>
                </a:solidFill>
              </a:rPr>
              <a:t>关联关系</a:t>
            </a:r>
            <a:r>
              <a:rPr lang="zh-CN" altLang="en-US" sz="1400"/>
              <a:t>(Association)：表示的是参与者与用例之间的关系。在UML中常用一条直线，或者是一条带箭头的线条来表示，箭头指向信息接收方。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solidFill>
                  <a:srgbClr val="FF0000"/>
                </a:solidFill>
              </a:rPr>
              <a:t>扩展/延伸关系</a:t>
            </a:r>
            <a:r>
              <a:rPr lang="zh-CN" altLang="en-US" sz="1400"/>
              <a:t>(Extend)：表示在一定条件下，把新的行为加入到已有的用例中，获得的新用例叫做扩展用例，原有的用例叫做基础用例，相当于为基础用例提供一个附加功能。在UML中用带箭头的虚线表示，箭头指向基础用例。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6" name="图片 5"/>
          <p:cNvPicPr>
            <a:picLocks noChangeAspect="1"/>
          </p:cNvPicPr>
          <p:nvPr/>
        </p:nvPicPr>
        <p:blipFill>
          <a:blip r:embed="rId1"/>
          <a:stretch>
            <a:fillRect/>
          </a:stretch>
        </p:blipFill>
        <p:spPr>
          <a:xfrm>
            <a:off x="489585" y="1290955"/>
            <a:ext cx="1968500" cy="1968500"/>
          </a:xfrm>
          <a:prstGeom prst="rect">
            <a:avLst/>
          </a:prstGeom>
        </p:spPr>
      </p:pic>
      <p:pic>
        <p:nvPicPr>
          <p:cNvPr id="7" name="图片 6"/>
          <p:cNvPicPr>
            <a:picLocks noChangeAspect="1"/>
          </p:cNvPicPr>
          <p:nvPr/>
        </p:nvPicPr>
        <p:blipFill>
          <a:blip r:embed="rId2"/>
          <a:stretch>
            <a:fillRect/>
          </a:stretch>
        </p:blipFill>
        <p:spPr>
          <a:xfrm>
            <a:off x="5534025" y="1685290"/>
            <a:ext cx="1908175" cy="1908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8760" y="346075"/>
            <a:ext cx="8176895" cy="4624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97928"/>
            <a:chOff x="629723" y="4306893"/>
            <a:chExt cx="4102319" cy="1598459"/>
          </a:xfrm>
        </p:grpSpPr>
        <p:grpSp>
          <p:nvGrpSpPr>
            <p:cNvPr id="40964" name="组合 5"/>
            <p:cNvGrpSpPr/>
            <p:nvPr/>
          </p:nvGrpSpPr>
          <p:grpSpPr bwMode="auto">
            <a:xfrm>
              <a:off x="629723" y="4306893"/>
              <a:ext cx="4102319" cy="1598459"/>
              <a:chOff x="4020428" y="4709180"/>
              <a:chExt cx="4102319" cy="1598459"/>
            </a:xfrm>
          </p:grpSpPr>
          <p:sp>
            <p:nvSpPr>
              <p:cNvPr id="11" name="文本框 10"/>
              <p:cNvSpPr txBox="1"/>
              <p:nvPr/>
            </p:nvSpPr>
            <p:spPr>
              <a:xfrm>
                <a:off x="4020428" y="5626398"/>
                <a:ext cx="4102319" cy="681241"/>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baseline="-3000" dirty="0">
                    <a:solidFill>
                      <a:schemeClr val="bg1"/>
                    </a:solidFill>
                    <a:latin typeface="+mn-lt"/>
                    <a:ea typeface="微软雅黑 Light" panose="020B0502040204020203" pitchFamily="34" charset="-122"/>
                    <a:cs typeface="Arial" panose="020B0604020202020204" pitchFamily="34" charset="0"/>
                  </a:rPr>
                  <a:t>Class Diagram</a:t>
                </a:r>
                <a:endParaRPr lang="en-US" altLang="zh-CN"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类图 </a:t>
            </a:r>
            <a:r>
              <a:rPr lang="en-US" altLang="zh-CN"/>
              <a:t>ClassDiagram,</a:t>
            </a:r>
            <a:r>
              <a:rPr lang="zh-CN" altLang="en-US"/>
              <a:t>是用来描述系统中的类以及各个类之间的关系。系统中可以有多个类图，单个类图则只是表达了系统的一个方面。类图可以帮助我们在正确编写代码之前对系统有个很全面的认识，是建模中</a:t>
            </a:r>
            <a:r>
              <a:rPr lang="zh-CN" altLang="en-US">
                <a:solidFill>
                  <a:srgbClr val="FF0000"/>
                </a:solidFill>
              </a:rPr>
              <a:t>最常见</a:t>
            </a:r>
            <a:r>
              <a:rPr lang="zh-CN" altLang="en-US"/>
              <a:t>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125" y="510540"/>
            <a:ext cx="6566535" cy="5015865"/>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2783840" y="1081405"/>
            <a:ext cx="2071370" cy="1692275"/>
          </a:xfrm>
          <a:prstGeom prst="rect">
            <a:avLst/>
          </a:prstGeom>
        </p:spPr>
      </p:pic>
      <p:pic>
        <p:nvPicPr>
          <p:cNvPr id="5" name="图片 4"/>
          <p:cNvPicPr>
            <a:picLocks noChangeAspect="1"/>
          </p:cNvPicPr>
          <p:nvPr/>
        </p:nvPicPr>
        <p:blipFill>
          <a:blip r:embed="rId2"/>
          <a:stretch>
            <a:fillRect/>
          </a:stretch>
        </p:blipFill>
        <p:spPr>
          <a:xfrm>
            <a:off x="5905500" y="2449830"/>
            <a:ext cx="1483360" cy="11372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1568450"/>
          </a:xfrm>
          <a:prstGeom prst="rect">
            <a:avLst/>
          </a:prstGeom>
          <a:noFill/>
        </p:spPr>
        <p:txBody>
          <a:bodyPr wrap="square" rtlCol="0">
            <a:spAutoFit/>
          </a:bodyPr>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6" name="图片 5"/>
          <p:cNvPicPr>
            <a:picLocks noChangeAspect="1"/>
          </p:cNvPicPr>
          <p:nvPr/>
        </p:nvPicPr>
        <p:blipFill>
          <a:blip r:embed="rId1"/>
          <a:stretch>
            <a:fillRect/>
          </a:stretch>
        </p:blipFill>
        <p:spPr>
          <a:xfrm>
            <a:off x="2996565" y="2806700"/>
            <a:ext cx="3616960" cy="14992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415030"/>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535305" y="3093085"/>
            <a:ext cx="1905000" cy="1903730"/>
          </a:xfrm>
          <a:prstGeom prst="rect">
            <a:avLst/>
          </a:prstGeom>
        </p:spPr>
      </p:pic>
      <p:pic>
        <p:nvPicPr>
          <p:cNvPr id="6" name="图片 5"/>
          <p:cNvPicPr>
            <a:picLocks noChangeAspect="1"/>
          </p:cNvPicPr>
          <p:nvPr/>
        </p:nvPicPr>
        <p:blipFill>
          <a:blip r:embed="rId2"/>
          <a:stretch>
            <a:fillRect/>
          </a:stretch>
        </p:blipFill>
        <p:spPr>
          <a:xfrm>
            <a:off x="3453130" y="3021330"/>
            <a:ext cx="1905000" cy="1783080"/>
          </a:xfrm>
          <a:prstGeom prst="rect">
            <a:avLst/>
          </a:prstGeom>
        </p:spPr>
      </p:pic>
      <p:pic>
        <p:nvPicPr>
          <p:cNvPr id="7" name="图片 6"/>
          <p:cNvPicPr>
            <a:picLocks noChangeAspect="1"/>
          </p:cNvPicPr>
          <p:nvPr/>
        </p:nvPicPr>
        <p:blipFill>
          <a:blip r:embed="rId3"/>
          <a:stretch>
            <a:fillRect/>
          </a:stretch>
        </p:blipFill>
        <p:spPr>
          <a:xfrm>
            <a:off x="6644005" y="3142615"/>
            <a:ext cx="1905000" cy="15297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2061210"/>
          </a:xfrm>
          <a:prstGeom prst="rect">
            <a:avLst/>
          </a:prstGeom>
          <a:noFill/>
        </p:spPr>
        <p:txBody>
          <a:bodyPr wrap="square" rtlCol="0" anchor="t">
            <a:spAutoFit/>
          </a:bodyPr>
          <a:p>
            <a:r>
              <a:rPr lang="zh-CN" altLang="en-US" sz="1600"/>
              <a:t>　4、聚合(Aggregation)：是关联关系的一种特例，表示的是整体与部分之间的关系，部分不能离开整体单独存在。UML中用空心菱形头的实线表示聚合关系，菱形头指向整体。</a:t>
            </a:r>
            <a:endParaRPr lang="zh-CN" altLang="en-US" sz="1600"/>
          </a:p>
          <a:p>
            <a:endParaRPr lang="zh-CN" altLang="en-US" sz="1600"/>
          </a:p>
          <a:p>
            <a:endParaRPr lang="zh-CN" altLang="en-US" sz="1600"/>
          </a:p>
          <a:p>
            <a:endParaRPr lang="zh-CN" altLang="en-US" sz="1600"/>
          </a:p>
          <a:p>
            <a:r>
              <a:rPr lang="zh-CN" altLang="en-US" sz="1600"/>
              <a:t>5、组合(Composition)：是聚合的一种特殊形式，表示的是类之间更强的组合关系</a:t>
            </a:r>
            <a:r>
              <a:rPr lang="en-US" altLang="zh-CN" sz="1600"/>
              <a:t>,</a:t>
            </a:r>
            <a:r>
              <a:rPr lang="zh-CN" altLang="en-US" sz="1600">
                <a:solidFill>
                  <a:srgbClr val="FF0000"/>
                </a:solidFill>
              </a:rPr>
              <a:t>部分不能脱离整体</a:t>
            </a:r>
            <a:r>
              <a:rPr lang="zh-CN" altLang="en-US" sz="1600"/>
              <a:t>。UML中用实心菱形头的实线来表示组合，菱形头指向整体。</a:t>
            </a:r>
            <a:endParaRPr lang="zh-CN" altLang="en-US" sz="16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8" name="图片 7"/>
          <p:cNvPicPr>
            <a:picLocks noChangeAspect="1"/>
          </p:cNvPicPr>
          <p:nvPr/>
        </p:nvPicPr>
        <p:blipFill>
          <a:blip r:embed="rId1"/>
          <a:stretch>
            <a:fillRect/>
          </a:stretch>
        </p:blipFill>
        <p:spPr>
          <a:xfrm>
            <a:off x="594995" y="3014345"/>
            <a:ext cx="1905000" cy="1937385"/>
          </a:xfrm>
          <a:prstGeom prst="rect">
            <a:avLst/>
          </a:prstGeom>
        </p:spPr>
      </p:pic>
      <p:pic>
        <p:nvPicPr>
          <p:cNvPr id="9" name="图片 8"/>
          <p:cNvPicPr>
            <a:picLocks noChangeAspect="1"/>
          </p:cNvPicPr>
          <p:nvPr/>
        </p:nvPicPr>
        <p:blipFill>
          <a:blip r:embed="rId2"/>
          <a:stretch>
            <a:fillRect/>
          </a:stretch>
        </p:blipFill>
        <p:spPr>
          <a:xfrm>
            <a:off x="5814695" y="2545080"/>
            <a:ext cx="1905000" cy="2284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90550" y="114300"/>
            <a:ext cx="7962900" cy="4914900"/>
          </a:xfrm>
          <a:prstGeom prst="rect">
            <a:avLst/>
          </a:prstGeom>
        </p:spPr>
      </p:pic>
      <p:sp>
        <p:nvSpPr>
          <p:cNvPr id="2" name="文本框 1"/>
          <p:cNvSpPr txBox="1"/>
          <p:nvPr/>
        </p:nvSpPr>
        <p:spPr>
          <a:xfrm>
            <a:off x="6106795" y="3683000"/>
            <a:ext cx="2540000" cy="922020"/>
          </a:xfrm>
          <a:prstGeom prst="rect">
            <a:avLst/>
          </a:prstGeom>
          <a:noFill/>
        </p:spPr>
        <p:txBody>
          <a:bodyPr wrap="square" rtlCol="0" anchor="t">
            <a:spAutoFit/>
          </a:bodyPr>
          <a:p>
            <a:r>
              <a:rPr lang="en-US" altLang="zh-CN" dirty="0">
                <a:sym typeface="+mn-ea"/>
              </a:rPr>
              <a:t> + public</a:t>
            </a:r>
            <a:endParaRPr lang="en-US" altLang="zh-CN" dirty="0"/>
          </a:p>
          <a:p>
            <a:r>
              <a:rPr lang="en-US" altLang="zh-CN" dirty="0">
                <a:sym typeface="+mn-ea"/>
              </a:rPr>
              <a:t> - private</a:t>
            </a:r>
            <a:endParaRPr lang="en-US" altLang="zh-CN" dirty="0"/>
          </a:p>
          <a:p>
            <a:r>
              <a:rPr lang="en-US" altLang="zh-CN" dirty="0">
                <a:sym typeface="+mn-ea"/>
              </a:rPr>
              <a:t>#protected</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97928"/>
            <a:chOff x="629723" y="4306893"/>
            <a:chExt cx="4102319" cy="1598459"/>
          </a:xfrm>
        </p:grpSpPr>
        <p:grpSp>
          <p:nvGrpSpPr>
            <p:cNvPr id="40964" name="组合 5"/>
            <p:cNvGrpSpPr/>
            <p:nvPr/>
          </p:nvGrpSpPr>
          <p:grpSpPr bwMode="auto">
            <a:xfrm>
              <a:off x="629723" y="4306893"/>
              <a:ext cx="4102319" cy="1598459"/>
              <a:chOff x="4020428" y="4709180"/>
              <a:chExt cx="4102319" cy="1598459"/>
            </a:xfrm>
          </p:grpSpPr>
          <p:sp>
            <p:nvSpPr>
              <p:cNvPr id="11" name="文本框 10"/>
              <p:cNvSpPr txBox="1"/>
              <p:nvPr/>
            </p:nvSpPr>
            <p:spPr>
              <a:xfrm>
                <a:off x="4020428" y="5626398"/>
                <a:ext cx="4102319" cy="681241"/>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baseline="-3000" dirty="0">
                    <a:solidFill>
                      <a:schemeClr val="bg1"/>
                    </a:solidFill>
                    <a:latin typeface="+mn-lt"/>
                    <a:ea typeface="微软雅黑 Light" panose="020B0502040204020203" pitchFamily="34" charset="-122"/>
                    <a:cs typeface="Arial" panose="020B0604020202020204" pitchFamily="34" charset="0"/>
                  </a:rPr>
                  <a:t>Statec</a:t>
                </a:r>
                <a:r>
                  <a:rPr lang="en-US" altLang="zh-CN" sz="2100" baseline="-3000" dirty="0">
                    <a:solidFill>
                      <a:schemeClr val="bg1"/>
                    </a:solidFill>
                    <a:latin typeface="+mn-lt"/>
                    <a:ea typeface="微软雅黑 Light" panose="020B0502040204020203" pitchFamily="34" charset="-122"/>
                    <a:cs typeface="Arial" panose="020B0604020202020204" pitchFamily="34" charset="0"/>
                  </a:rPr>
                  <a:t>hart Diagram</a:t>
                </a:r>
                <a:endParaRPr lang="en-US" altLang="zh-CN"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UML状态图</a:t>
            </a:r>
            <a:r>
              <a:rPr lang="en-US" altLang="zh-CN"/>
              <a:t>StateChart Diagram</a:t>
            </a:r>
            <a:r>
              <a:rPr lang="zh-CN" altLang="en-US"/>
              <a:t>，用于显示状态机，即描述一个对象所处的可能状态以及状态之间的转移。用状态图建模可以帮助开发人员分析复杂对象的各种状态的转换，以及对象何时执行怎样的动作。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49935" y="200025"/>
            <a:ext cx="7643495" cy="48406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650" y="276225"/>
            <a:ext cx="8609330" cy="4752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600200" y="232410"/>
            <a:ext cx="5943600" cy="46786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424623"/>
            <a:chOff x="629723" y="4306893"/>
            <a:chExt cx="4102319" cy="1900950"/>
          </a:xfrm>
        </p:grpSpPr>
        <p:grpSp>
          <p:nvGrpSpPr>
            <p:cNvPr id="40964" name="组合 5"/>
            <p:cNvGrpSpPr/>
            <p:nvPr/>
          </p:nvGrpSpPr>
          <p:grpSpPr bwMode="auto">
            <a:xfrm>
              <a:off x="629723" y="4306893"/>
              <a:ext cx="4102319" cy="1900950"/>
              <a:chOff x="4020428" y="4709180"/>
              <a:chExt cx="4102319" cy="1900950"/>
            </a:xfrm>
          </p:grpSpPr>
          <p:sp>
            <p:nvSpPr>
              <p:cNvPr id="11" name="文本框 10"/>
              <p:cNvSpPr txBox="1"/>
              <p:nvPr/>
            </p:nvSpPr>
            <p:spPr>
              <a:xfrm>
                <a:off x="4020428" y="5626398"/>
                <a:ext cx="4102319" cy="983732"/>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Sequence Diagram</a:t>
                </a:r>
                <a:endParaRPr lang="en-US" altLang="zh-CN"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3415030"/>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746760" y="3023235"/>
            <a:ext cx="1905000" cy="1774190"/>
          </a:xfrm>
          <a:prstGeom prst="rect">
            <a:avLst/>
          </a:prstGeom>
        </p:spPr>
      </p:pic>
      <p:pic>
        <p:nvPicPr>
          <p:cNvPr id="4" name="图片 3"/>
          <p:cNvPicPr>
            <a:picLocks noChangeAspect="1"/>
          </p:cNvPicPr>
          <p:nvPr/>
        </p:nvPicPr>
        <p:blipFill>
          <a:blip r:embed="rId2"/>
          <a:stretch>
            <a:fillRect/>
          </a:stretch>
        </p:blipFill>
        <p:spPr>
          <a:xfrm>
            <a:off x="3652520" y="2858770"/>
            <a:ext cx="1734185" cy="2146935"/>
          </a:xfrm>
          <a:prstGeom prst="rect">
            <a:avLst/>
          </a:prstGeom>
        </p:spPr>
      </p:pic>
      <p:pic>
        <p:nvPicPr>
          <p:cNvPr id="5" name="图片 4"/>
          <p:cNvPicPr>
            <a:picLocks noChangeAspect="1"/>
          </p:cNvPicPr>
          <p:nvPr/>
        </p:nvPicPr>
        <p:blipFill>
          <a:blip r:embed="rId3"/>
          <a:stretch>
            <a:fillRect/>
          </a:stretch>
        </p:blipFill>
        <p:spPr>
          <a:xfrm>
            <a:off x="6796405" y="2746375"/>
            <a:ext cx="1905000" cy="233108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2306955"/>
          </a:xfrm>
          <a:prstGeom prst="rect">
            <a:avLst/>
          </a:prstGeom>
          <a:noFill/>
        </p:spPr>
        <p:txBody>
          <a:bodyPr wrap="square" rtlCol="0" anchor="t">
            <a:spAutoFit/>
          </a:bodyPr>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6" name="图片 5"/>
          <p:cNvPicPr>
            <a:picLocks noChangeAspect="1"/>
          </p:cNvPicPr>
          <p:nvPr/>
        </p:nvPicPr>
        <p:blipFill>
          <a:blip r:embed="rId1"/>
          <a:stretch>
            <a:fillRect/>
          </a:stretch>
        </p:blipFill>
        <p:spPr>
          <a:xfrm>
            <a:off x="937895" y="2733675"/>
            <a:ext cx="1070610" cy="1967230"/>
          </a:xfrm>
          <a:prstGeom prst="rect">
            <a:avLst/>
          </a:prstGeom>
        </p:spPr>
      </p:pic>
      <p:pic>
        <p:nvPicPr>
          <p:cNvPr id="7" name="图片 6"/>
          <p:cNvPicPr>
            <a:picLocks noChangeAspect="1"/>
          </p:cNvPicPr>
          <p:nvPr/>
        </p:nvPicPr>
        <p:blipFill>
          <a:blip r:embed="rId2"/>
          <a:stretch>
            <a:fillRect/>
          </a:stretch>
        </p:blipFill>
        <p:spPr>
          <a:xfrm>
            <a:off x="4406900" y="3087370"/>
            <a:ext cx="2409190" cy="184594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3138170"/>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91440" y="2919095"/>
            <a:ext cx="2679065" cy="2073910"/>
          </a:xfrm>
          <a:prstGeom prst="rect">
            <a:avLst/>
          </a:prstGeom>
        </p:spPr>
      </p:pic>
      <p:pic>
        <p:nvPicPr>
          <p:cNvPr id="4" name="图片 3"/>
          <p:cNvPicPr>
            <a:picLocks noChangeAspect="1"/>
          </p:cNvPicPr>
          <p:nvPr/>
        </p:nvPicPr>
        <p:blipFill>
          <a:blip r:embed="rId2"/>
          <a:stretch>
            <a:fillRect/>
          </a:stretch>
        </p:blipFill>
        <p:spPr>
          <a:xfrm>
            <a:off x="4088765" y="3332480"/>
            <a:ext cx="965835" cy="1592580"/>
          </a:xfrm>
          <a:prstGeom prst="rect">
            <a:avLst/>
          </a:prstGeom>
        </p:spPr>
      </p:pic>
      <p:pic>
        <p:nvPicPr>
          <p:cNvPr id="5" name="图片 4"/>
          <p:cNvPicPr>
            <a:picLocks noChangeAspect="1"/>
          </p:cNvPicPr>
          <p:nvPr/>
        </p:nvPicPr>
        <p:blipFill>
          <a:blip r:embed="rId3"/>
          <a:stretch>
            <a:fillRect/>
          </a:stretch>
        </p:blipFill>
        <p:spPr>
          <a:xfrm>
            <a:off x="5837555" y="3199130"/>
            <a:ext cx="1615440" cy="172593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598805"/>
            <a:ext cx="7550785" cy="43789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747838"/>
            <a:chOff x="629723" y="4306893"/>
            <a:chExt cx="4102319" cy="2332233"/>
          </a:xfrm>
        </p:grpSpPr>
        <p:grpSp>
          <p:nvGrpSpPr>
            <p:cNvPr id="40964" name="组合 5"/>
            <p:cNvGrpSpPr/>
            <p:nvPr/>
          </p:nvGrpSpPr>
          <p:grpSpPr bwMode="auto">
            <a:xfrm>
              <a:off x="629723" y="4306893"/>
              <a:ext cx="4102319" cy="2332233"/>
              <a:chOff x="4020428" y="4709180"/>
              <a:chExt cx="4102319" cy="2332233"/>
            </a:xfrm>
          </p:grpSpPr>
          <p:sp>
            <p:nvSpPr>
              <p:cNvPr id="11" name="文本框 10"/>
              <p:cNvSpPr txBox="1"/>
              <p:nvPr/>
            </p:nvSpPr>
            <p:spPr>
              <a:xfrm>
                <a:off x="4020428" y="5626398"/>
                <a:ext cx="4102319" cy="1415015"/>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协作图(通信图</a:t>
                </a:r>
                <a:r>
                  <a:rPr lang="en-US" altLang="zh-CN" sz="2100" dirty="0">
                    <a:solidFill>
                      <a:schemeClr val="bg1"/>
                    </a:solidFill>
                    <a:latin typeface="+mn-lt"/>
                    <a:ea typeface="微软雅黑 Light" panose="020B0502040204020203" pitchFamily="34" charset="-122"/>
                    <a:cs typeface="Arial" panose="020B0604020202020204" pitchFamily="34" charset="0"/>
                  </a:rPr>
                  <a:t>)</a:t>
                </a:r>
                <a:endParaRPr lang="en-US" altLang="zh-CN" sz="21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Communication</a:t>
                </a:r>
                <a:endParaRPr lang="en-US" altLang="zh-CN" sz="21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endParaRPr lang="en-US" altLang="zh-CN"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UML协作图</a:t>
            </a:r>
            <a:r>
              <a:rPr lang="en-US" altLang="zh-CN"/>
              <a:t>Communication Diagram</a:t>
            </a:r>
            <a:r>
              <a:rPr lang="zh-CN" altLang="en-US"/>
              <a:t>(又叫通信图)是一种作用于显示对象之间如何进行交互以执行特点用例或用例中特点部分行为的交互图，它强调的是发送和接收消息的对象之间的组织结构。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78740"/>
            <a:ext cx="8787130" cy="3291840"/>
          </a:xfrm>
          <a:prstGeom prst="rect">
            <a:avLst/>
          </a:prstGeom>
          <a:noFill/>
        </p:spPr>
        <p:txBody>
          <a:bodyPr wrap="square" rtlCol="0" anchor="t">
            <a:spAutoFit/>
          </a:bodyPr>
          <a:p>
            <a:endParaRPr lang="zh-CN" altLang="en-US" sz="1600"/>
          </a:p>
          <a:p>
            <a:endParaRPr lang="zh-CN" altLang="en-US" sz="1600"/>
          </a:p>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83665" y="2976245"/>
            <a:ext cx="6469380" cy="2095500"/>
          </a:xfrm>
          <a:prstGeom prst="rect">
            <a:avLst/>
          </a:prstGeom>
        </p:spPr>
      </p:pic>
      <p:sp>
        <p:nvSpPr>
          <p:cNvPr id="6" name="文本框 5"/>
          <p:cNvSpPr txBox="1"/>
          <p:nvPr/>
        </p:nvSpPr>
        <p:spPr>
          <a:xfrm>
            <a:off x="22225" y="29210"/>
            <a:ext cx="2394585" cy="368300"/>
          </a:xfrm>
          <a:prstGeom prst="rect">
            <a:avLst/>
          </a:prstGeom>
          <a:noFill/>
        </p:spPr>
        <p:txBody>
          <a:bodyPr wrap="square" rtlCol="0">
            <a:spAutoFit/>
          </a:bodyPr>
          <a:p>
            <a:r>
              <a:rPr lang="en-US" altLang="zh-CN"/>
              <a:t>UML</a:t>
            </a:r>
            <a:r>
              <a:rPr lang="zh-CN" altLang="en-US"/>
              <a:t>协作图六种元素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3046095"/>
          </a:xfrm>
          <a:prstGeom prst="rect">
            <a:avLst/>
          </a:prstGeom>
          <a:noFill/>
        </p:spPr>
        <p:txBody>
          <a:bodyPr wrap="square" rtlCol="0" anchor="t">
            <a:spAutoFit/>
          </a:bodyPr>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pic>
        <p:nvPicPr>
          <p:cNvPr id="2" name="图片 1"/>
          <p:cNvPicPr>
            <a:picLocks noChangeAspect="1"/>
          </p:cNvPicPr>
          <p:nvPr/>
        </p:nvPicPr>
        <p:blipFill>
          <a:blip r:embed="rId1"/>
          <a:stretch>
            <a:fillRect/>
          </a:stretch>
        </p:blipFill>
        <p:spPr>
          <a:xfrm>
            <a:off x="1762760" y="3199130"/>
            <a:ext cx="5844540" cy="178308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协作图六种元素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424623"/>
            <a:chOff x="629723" y="4306893"/>
            <a:chExt cx="4102319" cy="1900950"/>
          </a:xfrm>
        </p:grpSpPr>
        <p:grpSp>
          <p:nvGrpSpPr>
            <p:cNvPr id="40964" name="组合 5"/>
            <p:cNvGrpSpPr/>
            <p:nvPr/>
          </p:nvGrpSpPr>
          <p:grpSpPr bwMode="auto">
            <a:xfrm>
              <a:off x="629723" y="4306893"/>
              <a:ext cx="4102319" cy="1900950"/>
              <a:chOff x="4020428" y="4709180"/>
              <a:chExt cx="4102319" cy="1900950"/>
            </a:xfrm>
          </p:grpSpPr>
          <p:sp>
            <p:nvSpPr>
              <p:cNvPr id="11" name="文本框 10"/>
              <p:cNvSpPr txBox="1"/>
              <p:nvPr/>
            </p:nvSpPr>
            <p:spPr>
              <a:xfrm>
                <a:off x="4020428" y="5626398"/>
                <a:ext cx="4102319" cy="983732"/>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a:p>
                <a:pPr algn="ctr" eaLnBrk="1" fontAlgn="auto" hangingPunct="1">
                  <a:spcBef>
                    <a:spcPts val="0"/>
                  </a:spcBef>
                  <a:spcAft>
                    <a:spcPts val="0"/>
                  </a:spcAft>
                  <a:defRPr/>
                </a:pPr>
                <a:r>
                  <a:rPr lang="en-US" altLang="zh-CN" sz="2100" dirty="0">
                    <a:solidFill>
                      <a:schemeClr val="bg1"/>
                    </a:solidFill>
                    <a:latin typeface="+mn-lt"/>
                    <a:ea typeface="微软雅黑 Light" panose="020B0502040204020203" pitchFamily="34" charset="-122"/>
                    <a:cs typeface="Arial" panose="020B0604020202020204" pitchFamily="34" charset="0"/>
                  </a:rPr>
                  <a:t>Deployment Diagram</a:t>
                </a:r>
                <a:endParaRPr lang="en-US" altLang="zh-CN"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a:t>
            </a:r>
            <a:r>
              <a:rPr lang="en-US" altLang="zh-CN"/>
              <a:t>Deployment Diagram</a:t>
            </a:r>
            <a:r>
              <a:rPr lang="zh-CN" altLang="en-US"/>
              <a:t>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2306955"/>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891540" y="2746375"/>
            <a:ext cx="1983740" cy="1353820"/>
          </a:xfrm>
          <a:prstGeom prst="rect">
            <a:avLst/>
          </a:prstGeom>
        </p:spPr>
      </p:pic>
      <p:pic>
        <p:nvPicPr>
          <p:cNvPr id="5" name="图片 4"/>
          <p:cNvPicPr>
            <a:picLocks noChangeAspect="1"/>
          </p:cNvPicPr>
          <p:nvPr/>
        </p:nvPicPr>
        <p:blipFill>
          <a:blip r:embed="rId2"/>
          <a:stretch>
            <a:fillRect/>
          </a:stretch>
        </p:blipFill>
        <p:spPr>
          <a:xfrm>
            <a:off x="4340225" y="2746375"/>
            <a:ext cx="1235075" cy="153860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1753235"/>
          </a:xfrm>
          <a:prstGeom prst="rect">
            <a:avLst/>
          </a:prstGeom>
          <a:noFill/>
        </p:spPr>
        <p:txBody>
          <a:bodyPr wrap="square" rtlCol="0" anchor="t">
            <a:spAutoFit/>
          </a:bodyPr>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6" name="图片 5"/>
          <p:cNvPicPr>
            <a:picLocks noChangeAspect="1"/>
          </p:cNvPicPr>
          <p:nvPr/>
        </p:nvPicPr>
        <p:blipFill>
          <a:blip r:embed="rId1"/>
          <a:stretch>
            <a:fillRect/>
          </a:stretch>
        </p:blipFill>
        <p:spPr>
          <a:xfrm>
            <a:off x="653415" y="3111500"/>
            <a:ext cx="1762760" cy="1203325"/>
          </a:xfrm>
          <a:prstGeom prst="rect">
            <a:avLst/>
          </a:prstGeom>
        </p:spPr>
      </p:pic>
      <p:pic>
        <p:nvPicPr>
          <p:cNvPr id="7" name="图片 6"/>
          <p:cNvPicPr>
            <a:picLocks noChangeAspect="1"/>
          </p:cNvPicPr>
          <p:nvPr/>
        </p:nvPicPr>
        <p:blipFill>
          <a:blip r:embed="rId2"/>
          <a:stretch>
            <a:fillRect/>
          </a:stretch>
        </p:blipFill>
        <p:spPr>
          <a:xfrm>
            <a:off x="4403090" y="3111500"/>
            <a:ext cx="2971800" cy="140779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2861310"/>
          </a:xfrm>
          <a:prstGeom prst="rect">
            <a:avLst/>
          </a:prstGeom>
          <a:noFill/>
        </p:spPr>
        <p:txBody>
          <a:bodyPr wrap="square" rtlCol="0" anchor="t">
            <a:spAutoFit/>
          </a:bodyPr>
          <a:p>
            <a:endParaRPr lang="zh-CN" altLang="en-US"/>
          </a:p>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30810" y="3333750"/>
            <a:ext cx="2390140" cy="1132205"/>
          </a:xfrm>
          <a:prstGeom prst="rect">
            <a:avLst/>
          </a:prstGeom>
        </p:spPr>
      </p:pic>
      <p:pic>
        <p:nvPicPr>
          <p:cNvPr id="4" name="图片 3"/>
          <p:cNvPicPr>
            <a:picLocks noChangeAspect="1"/>
          </p:cNvPicPr>
          <p:nvPr/>
        </p:nvPicPr>
        <p:blipFill>
          <a:blip r:embed="rId2"/>
          <a:stretch>
            <a:fillRect/>
          </a:stretch>
        </p:blipFill>
        <p:spPr>
          <a:xfrm>
            <a:off x="3548380" y="2985770"/>
            <a:ext cx="1306195" cy="1679575"/>
          </a:xfrm>
          <a:prstGeom prst="rect">
            <a:avLst/>
          </a:prstGeom>
        </p:spPr>
      </p:pic>
      <p:pic>
        <p:nvPicPr>
          <p:cNvPr id="5" name="图片 4"/>
          <p:cNvPicPr>
            <a:picLocks noChangeAspect="1"/>
          </p:cNvPicPr>
          <p:nvPr/>
        </p:nvPicPr>
        <p:blipFill>
          <a:blip r:embed="rId3"/>
          <a:stretch>
            <a:fillRect/>
          </a:stretch>
        </p:blipFill>
        <p:spPr>
          <a:xfrm>
            <a:off x="6240780" y="2510790"/>
            <a:ext cx="1790700" cy="253936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225" y="-42545"/>
            <a:ext cx="2394585" cy="368300"/>
          </a:xfrm>
          <a:prstGeom prst="rect">
            <a:avLst/>
          </a:prstGeom>
          <a:noFill/>
        </p:spPr>
        <p:txBody>
          <a:bodyPr wrap="square" rtlCol="0">
            <a:spAutoFit/>
          </a:bodyPr>
          <a:p>
            <a:r>
              <a:rPr lang="en-US" altLang="zh-CN"/>
              <a:t>BBS</a:t>
            </a:r>
            <a:r>
              <a:rPr lang="zh-CN" altLang="en-US"/>
              <a:t>系统部署图</a:t>
            </a:r>
            <a:endParaRPr lang="zh-CN" altLang="en-US"/>
          </a:p>
        </p:txBody>
      </p:sp>
      <p:pic>
        <p:nvPicPr>
          <p:cNvPr id="4" name="图片 3"/>
          <p:cNvPicPr>
            <a:picLocks noChangeAspect="1"/>
          </p:cNvPicPr>
          <p:nvPr/>
        </p:nvPicPr>
        <p:blipFill>
          <a:blip r:embed="rId1"/>
          <a:stretch>
            <a:fillRect/>
          </a:stretch>
        </p:blipFill>
        <p:spPr>
          <a:xfrm>
            <a:off x="1931670" y="186690"/>
            <a:ext cx="5280660" cy="47701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
        <p:nvSpPr>
          <p:cNvPr id="2" name="文本框 1"/>
          <p:cNvSpPr txBox="1"/>
          <p:nvPr/>
        </p:nvSpPr>
        <p:spPr>
          <a:xfrm>
            <a:off x="3444875" y="3301365"/>
            <a:ext cx="2684780" cy="368300"/>
          </a:xfrm>
          <a:prstGeom prst="rect">
            <a:avLst/>
          </a:prstGeom>
          <a:noFill/>
        </p:spPr>
        <p:txBody>
          <a:bodyPr wrap="none" rtlCol="0" anchor="t">
            <a:spAutoFit/>
          </a:bodyPr>
          <a:p>
            <a:pPr marL="0" lvl="0" indent="0" eaLnBrk="1" hangingPunct="1">
              <a:lnSpc>
                <a:spcPct val="100000"/>
              </a:lnSpc>
              <a:spcBef>
                <a:spcPct val="0"/>
              </a:spcBef>
              <a:buNone/>
            </a:pPr>
            <a:r>
              <a:rPr lang="zh-CN" altLang="en-US" b="1" dirty="0">
                <a:latin typeface="微软雅黑" panose="020B0503020204020204" pitchFamily="34" charset="-122"/>
                <a:sym typeface="+mn-ea"/>
              </a:rPr>
              <a:t>提问</a:t>
            </a:r>
            <a:r>
              <a:rPr lang="en-US" altLang="zh-CN" b="1" dirty="0">
                <a:latin typeface="微软雅黑" panose="020B0503020204020204" pitchFamily="34" charset="-122"/>
                <a:sym typeface="+mn-ea"/>
              </a:rPr>
              <a:t>/</a:t>
            </a:r>
            <a:r>
              <a:rPr lang="zh-CN" altLang="en-US" b="1" dirty="0">
                <a:latin typeface="微软雅黑" panose="020B0503020204020204" pitchFamily="34" charset="-122"/>
                <a:sym typeface="+mn-ea"/>
              </a:rPr>
              <a:t>参考文献</a:t>
            </a:r>
            <a:r>
              <a:rPr lang="en-US" altLang="zh-CN" b="1" dirty="0">
                <a:latin typeface="微软雅黑" panose="020B0503020204020204" pitchFamily="34" charset="-122"/>
                <a:sym typeface="+mn-ea"/>
              </a:rPr>
              <a:t>/</a:t>
            </a:r>
            <a:r>
              <a:rPr lang="zh-CN" altLang="en-US" b="1" dirty="0">
                <a:latin typeface="微软雅黑" panose="020B0503020204020204" pitchFamily="34" charset="-122"/>
                <a:sym typeface="+mn-ea"/>
              </a:rPr>
              <a:t>成员绩效</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1以下(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1以下( </a:t>
            </a:r>
            <a:r>
              <a:rPr kumimoji="0" lang="en-US" altLang="zh-CN" sz="1800" b="1" kern="1200" cap="none" spc="0" normalizeH="0" baseline="0" noProof="0" dirty="0">
                <a:solidFill>
                  <a:srgbClr val="FF0000"/>
                </a:solidFill>
                <a:latin typeface="+mn-ea"/>
                <a:ea typeface="+mn-ea"/>
                <a:cs typeface="+mn-cs"/>
              </a:rPr>
              <a:t>D</a:t>
            </a:r>
            <a:r>
              <a:rPr kumimoji="0" lang="en-US" altLang="zh-CN" sz="1800" b="1" kern="1200" cap="none" spc="0" normalizeH="0" baseline="0" noProof="0" dirty="0">
                <a:latin typeface="+mn-ea"/>
                <a:ea typeface="+mn-ea"/>
                <a:cs typeface="+mn-cs"/>
              </a:rPr>
              <a:t>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pic>
        <p:nvPicPr>
          <p:cNvPr id="2" name="图片 1"/>
          <p:cNvPicPr>
            <a:picLocks noChangeAspect="1"/>
          </p:cNvPicPr>
          <p:nvPr/>
        </p:nvPicPr>
        <p:blipFill>
          <a:blip r:embed="rId1"/>
          <a:stretch>
            <a:fillRect/>
          </a:stretch>
        </p:blipFill>
        <p:spPr>
          <a:xfrm>
            <a:off x="2085975" y="2797175"/>
            <a:ext cx="4518660" cy="20421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2(   )是指利用工具将模型转换成指定语言类型的代码。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2(   </a:t>
            </a:r>
            <a:r>
              <a:rPr kumimoji="0" lang="en-US" altLang="zh-CN" sz="1800" b="1" kern="1200" cap="none" spc="0" normalizeH="0" baseline="0" noProof="0" dirty="0">
                <a:solidFill>
                  <a:srgbClr val="FF0000"/>
                </a:solidFill>
                <a:latin typeface="+mn-ea"/>
                <a:ea typeface="+mn-ea"/>
                <a:cs typeface="+mn-cs"/>
              </a:rPr>
              <a:t>A</a:t>
            </a:r>
            <a:r>
              <a:rPr kumimoji="0" lang="en-US" altLang="zh-CN" sz="1800" b="1" kern="1200" cap="none" spc="0" normalizeH="0" baseline="0" noProof="0" dirty="0">
                <a:latin typeface="+mn-ea"/>
                <a:ea typeface="+mn-ea"/>
                <a:cs typeface="+mn-cs"/>
              </a:rPr>
              <a:t>)是指利用工具将模型转换成指定语言类型的代码。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866900" y="3404870"/>
            <a:ext cx="3641090" cy="1476375"/>
          </a:xfrm>
          <a:prstGeom prst="rect">
            <a:avLst/>
          </a:prstGeom>
          <a:noFill/>
        </p:spPr>
        <p:txBody>
          <a:bodyPr wrap="square" rtlCol="0">
            <a:spAutoFit/>
          </a:bodyPr>
          <a:p>
            <a:r>
              <a:rPr lang="zh-CN" altLang="en-US"/>
              <a:t>正向工程是通过到实现语言的映射而把模型转换为代码的过程。</a:t>
            </a:r>
            <a:endParaRPr lang="zh-CN" altLang="en-US"/>
          </a:p>
          <a:p>
            <a:endParaRPr lang="zh-CN" altLang="en-US"/>
          </a:p>
          <a:p>
            <a:r>
              <a:rPr lang="zh-CN" altLang="en-US"/>
              <a:t>逆向工程是通过从特定实现语言的映射而把代码转换为模型的过程。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3下面哪个选项中有不是活动图中的基本元素(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3下面哪个选项中有不是活动图中的基本元素(</a:t>
            </a:r>
            <a:r>
              <a:rPr kumimoji="0" lang="en-US" altLang="zh-CN" sz="1800" b="1" kern="1200" cap="none" spc="0" normalizeH="0" baseline="0" noProof="0" dirty="0">
                <a:solidFill>
                  <a:srgbClr val="FF0000"/>
                </a:solidFill>
                <a:latin typeface="+mn-ea"/>
                <a:ea typeface="+mn-ea"/>
                <a:cs typeface="+mn-cs"/>
              </a:rPr>
              <a:t>D </a:t>
            </a:r>
            <a:r>
              <a:rPr kumimoji="0" lang="en-US" altLang="zh-CN" sz="1800" b="1" kern="1200" cap="none" spc="0" normalizeH="0" baseline="0" noProof="0" dirty="0">
                <a:latin typeface="+mn-ea"/>
                <a:ea typeface="+mn-ea"/>
                <a:cs typeface="+mn-cs"/>
              </a:rPr>
              <a:t>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2150745" y="2957830"/>
            <a:ext cx="5952490" cy="922020"/>
          </a:xfrm>
          <a:prstGeom prst="rect">
            <a:avLst/>
          </a:prstGeom>
          <a:noFill/>
        </p:spPr>
        <p:txBody>
          <a:bodyPr wrap="square" rtlCol="0">
            <a:spAutoFit/>
          </a:bodyPr>
          <a:p>
            <a:r>
              <a:rPr lang="zh-CN" altLang="en-US"/>
              <a:t>活动图基本要素</a:t>
            </a:r>
            <a:r>
              <a:rPr lang="en-US" altLang="zh-CN"/>
              <a:t>:</a:t>
            </a:r>
            <a:endParaRPr lang="en-US" altLang="zh-CN"/>
          </a:p>
          <a:p>
            <a:endParaRPr lang="en-US" altLang="zh-CN"/>
          </a:p>
          <a:p>
            <a:r>
              <a:rPr lang="zh-CN" altLang="en-US"/>
              <a:t>状态</a:t>
            </a:r>
            <a:r>
              <a:rPr lang="en-US" altLang="zh-CN"/>
              <a:t>\</a:t>
            </a:r>
            <a:r>
              <a:rPr lang="zh-CN" altLang="en-US"/>
              <a:t>转移</a:t>
            </a:r>
            <a:r>
              <a:rPr lang="en-US" altLang="zh-CN"/>
              <a:t>\</a:t>
            </a:r>
            <a:r>
              <a:rPr lang="zh-CN" altLang="en-US"/>
              <a:t>分支</a:t>
            </a:r>
            <a:r>
              <a:rPr lang="en-US" altLang="zh-CN"/>
              <a:t>\</a:t>
            </a:r>
            <a:r>
              <a:rPr lang="zh-CN" altLang="en-US"/>
              <a:t>分叉</a:t>
            </a:r>
            <a:r>
              <a:rPr lang="en-US" altLang="zh-CN"/>
              <a:t>\</a:t>
            </a:r>
            <a:r>
              <a:rPr lang="zh-CN" altLang="en-US"/>
              <a:t>汇合</a:t>
            </a:r>
            <a:r>
              <a:rPr lang="en-US" altLang="zh-CN"/>
              <a:t>\</a:t>
            </a:r>
            <a:r>
              <a:rPr lang="zh-CN" altLang="en-US"/>
              <a:t>泳道</a:t>
            </a:r>
            <a:r>
              <a:rPr lang="en-US" altLang="zh-CN"/>
              <a:t>\</a:t>
            </a:r>
            <a:r>
              <a:rPr lang="zh-CN" altLang="en-US"/>
              <a:t>对象流</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几种常见图作法https://my.oschina.net/u/1387400/blog/1553422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 </a:t>
                      </a:r>
                      <a:r>
                        <a:rPr lang="en-US" altLang="zh-CN" sz="1500" b="1" dirty="0">
                          <a:solidFill>
                            <a:schemeClr val="tx1"/>
                          </a:solidFill>
                        </a:rPr>
                        <a:t>(2018/10/31)</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a:t>
                      </a:r>
                      <a:r>
                        <a:rPr lang="en-US" altLang="zh-CN" sz="1500" b="1" dirty="0">
                          <a:solidFill>
                            <a:schemeClr val="tx1"/>
                          </a:solidFill>
                        </a:rPr>
                        <a:t>5: </a:t>
                      </a:r>
                      <a:r>
                        <a:rPr lang="zh-CN" altLang="en-US" sz="1500" b="1" dirty="0">
                          <a:solidFill>
                            <a:schemeClr val="tx1"/>
                          </a:solidFill>
                        </a:rPr>
                        <a:t>部署图</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http://developer.51cto.com/art/201007/209104.htm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分工绩效</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 </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 </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 </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画图 </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6747</Words>
  <Application>WPS 演示</Application>
  <PresentationFormat>全屏显示(16:9)</PresentationFormat>
  <Paragraphs>538</Paragraphs>
  <Slides>66</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176</cp:revision>
  <dcterms:created xsi:type="dcterms:W3CDTF">2014-09-01T14:19:00Z</dcterms:created>
  <dcterms:modified xsi:type="dcterms:W3CDTF">2018-10-31T02:29:28Z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