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6" r:id="rId2"/>
    <p:sldId id="257" r:id="rId3"/>
    <p:sldId id="294" r:id="rId4"/>
    <p:sldId id="258" r:id="rId5"/>
    <p:sldId id="293" r:id="rId6"/>
    <p:sldId id="259" r:id="rId7"/>
    <p:sldId id="337" r:id="rId8"/>
    <p:sldId id="283" r:id="rId9"/>
    <p:sldId id="338" r:id="rId10"/>
    <p:sldId id="340" r:id="rId11"/>
    <p:sldId id="354" r:id="rId12"/>
    <p:sldId id="342" r:id="rId13"/>
    <p:sldId id="352" r:id="rId14"/>
    <p:sldId id="353" r:id="rId15"/>
    <p:sldId id="341" r:id="rId16"/>
    <p:sldId id="356" r:id="rId17"/>
    <p:sldId id="343" r:id="rId18"/>
    <p:sldId id="344" r:id="rId19"/>
    <p:sldId id="345" r:id="rId20"/>
    <p:sldId id="346" r:id="rId21"/>
    <p:sldId id="355" r:id="rId22"/>
    <p:sldId id="298" r:id="rId23"/>
    <p:sldId id="347" r:id="rId24"/>
    <p:sldId id="348" r:id="rId25"/>
    <p:sldId id="349" r:id="rId26"/>
    <p:sldId id="350" r:id="rId27"/>
    <p:sldId id="314" r:id="rId28"/>
    <p:sldId id="326" r:id="rId29"/>
    <p:sldId id="357" r:id="rId30"/>
    <p:sldId id="282" r:id="rId31"/>
    <p:sldId id="351" r:id="rId32"/>
    <p:sldId id="335" r:id="rId33"/>
    <p:sldId id="321" r:id="rId34"/>
    <p:sldId id="336" r:id="rId35"/>
    <p:sldId id="324" r:id="rId36"/>
    <p:sldId id="358" r:id="rId37"/>
    <p:sldId id="359" r:id="rId38"/>
    <p:sldId id="316" r:id="rId39"/>
    <p:sldId id="278" r:id="rId40"/>
    <p:sldId id="288" r:id="rId41"/>
  </p:sldIdLst>
  <p:sldSz cx="12192000" cy="685800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extLst>
    <p:ext uri="{EFAFB233-063F-42B5-8137-9DF3F51BA10A}">
      <p15:sldGuideLst xmlns:p15="http://schemas.microsoft.com/office/powerpoint/2012/main">
        <p15:guide id="1" orient="horz" pos="2205">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F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4" autoAdjust="0"/>
    <p:restoredTop sz="94854" autoAdjust="0"/>
  </p:normalViewPr>
  <p:slideViewPr>
    <p:cSldViewPr snapToGrid="0">
      <p:cViewPr varScale="1">
        <p:scale>
          <a:sx n="119" d="100"/>
          <a:sy n="119" d="100"/>
        </p:scale>
        <p:origin x="168" y="114"/>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0742-4119-401E-A6E7-12A1170D9A1A}"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D583-EF1E-4ED0-84E9-012CF00ADEBE}" type="slidenum">
              <a:rPr lang="zh-CN" altLang="en-US" smtClean="0"/>
              <a:t>‹#›</a:t>
            </a:fld>
            <a:endParaRPr lang="zh-CN" altLang="en-US"/>
          </a:p>
        </p:txBody>
      </p:sp>
    </p:spTree>
    <p:extLst>
      <p:ext uri="{BB962C8B-B14F-4D97-AF65-F5344CB8AC3E}">
        <p14:creationId xmlns:p14="http://schemas.microsoft.com/office/powerpoint/2010/main" val="402990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dirty="0"/>
              <a:t>https://dxpu.taobao.com/</a:t>
            </a:r>
            <a:endParaRPr lang="zh-CN" altLang="en-US" dirty="0"/>
          </a:p>
        </p:txBody>
      </p:sp>
      <p:sp>
        <p:nvSpPr>
          <p:cNvPr id="4" name="灯片编号占位符 3"/>
          <p:cNvSpPr>
            <a:spLocks noGrp="1"/>
          </p:cNvSpPr>
          <p:nvPr>
            <p:ph type="sldNum" sz="quarter" idx="10"/>
          </p:nvPr>
        </p:nvSpPr>
        <p:spPr/>
        <p:txBody>
          <a:bodyPr/>
          <a:lstStyle/>
          <a:p>
            <a:fld id="{75F4D583-EF1E-4ED0-84E9-012CF00ADEBE}" type="slidenum">
              <a:rPr lang="zh-CN" altLang="en-US" smtClean="0"/>
              <a:t>1</a:t>
            </a:fld>
            <a:endParaRPr lang="zh-CN" altLang="en-US"/>
          </a:p>
        </p:txBody>
      </p:sp>
    </p:spTree>
    <p:extLst>
      <p:ext uri="{BB962C8B-B14F-4D97-AF65-F5344CB8AC3E}">
        <p14:creationId xmlns:p14="http://schemas.microsoft.com/office/powerpoint/2010/main" val="2413965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10</a:t>
            </a:fld>
            <a:endParaRPr lang="zh-CN" altLang="en-US"/>
          </a:p>
        </p:txBody>
      </p:sp>
    </p:spTree>
    <p:extLst>
      <p:ext uri="{BB962C8B-B14F-4D97-AF65-F5344CB8AC3E}">
        <p14:creationId xmlns:p14="http://schemas.microsoft.com/office/powerpoint/2010/main" val="295497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11</a:t>
            </a:fld>
            <a:endParaRPr lang="zh-CN" altLang="en-US"/>
          </a:p>
        </p:txBody>
      </p:sp>
    </p:spTree>
    <p:extLst>
      <p:ext uri="{BB962C8B-B14F-4D97-AF65-F5344CB8AC3E}">
        <p14:creationId xmlns:p14="http://schemas.microsoft.com/office/powerpoint/2010/main" val="35251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12</a:t>
            </a:fld>
            <a:endParaRPr lang="zh-CN" altLang="en-US"/>
          </a:p>
        </p:txBody>
      </p:sp>
    </p:spTree>
    <p:extLst>
      <p:ext uri="{BB962C8B-B14F-4D97-AF65-F5344CB8AC3E}">
        <p14:creationId xmlns:p14="http://schemas.microsoft.com/office/powerpoint/2010/main" val="309397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13</a:t>
            </a:fld>
            <a:endParaRPr lang="zh-CN" altLang="en-US"/>
          </a:p>
        </p:txBody>
      </p:sp>
    </p:spTree>
    <p:extLst>
      <p:ext uri="{BB962C8B-B14F-4D97-AF65-F5344CB8AC3E}">
        <p14:creationId xmlns:p14="http://schemas.microsoft.com/office/powerpoint/2010/main" val="7525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14</a:t>
            </a:fld>
            <a:endParaRPr lang="zh-CN" altLang="en-US"/>
          </a:p>
        </p:txBody>
      </p:sp>
    </p:spTree>
    <p:extLst>
      <p:ext uri="{BB962C8B-B14F-4D97-AF65-F5344CB8AC3E}">
        <p14:creationId xmlns:p14="http://schemas.microsoft.com/office/powerpoint/2010/main" val="230872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15</a:t>
            </a:fld>
            <a:endParaRPr lang="zh-CN" altLang="en-US"/>
          </a:p>
        </p:txBody>
      </p:sp>
    </p:spTree>
    <p:extLst>
      <p:ext uri="{BB962C8B-B14F-4D97-AF65-F5344CB8AC3E}">
        <p14:creationId xmlns:p14="http://schemas.microsoft.com/office/powerpoint/2010/main" val="233441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16</a:t>
            </a:fld>
            <a:endParaRPr lang="zh-CN" altLang="en-US"/>
          </a:p>
        </p:txBody>
      </p:sp>
    </p:spTree>
    <p:extLst>
      <p:ext uri="{BB962C8B-B14F-4D97-AF65-F5344CB8AC3E}">
        <p14:creationId xmlns:p14="http://schemas.microsoft.com/office/powerpoint/2010/main" val="396079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17</a:t>
            </a:fld>
            <a:endParaRPr lang="zh-CN" altLang="en-US"/>
          </a:p>
        </p:txBody>
      </p:sp>
    </p:spTree>
    <p:extLst>
      <p:ext uri="{BB962C8B-B14F-4D97-AF65-F5344CB8AC3E}">
        <p14:creationId xmlns:p14="http://schemas.microsoft.com/office/powerpoint/2010/main" val="405803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18</a:t>
            </a:fld>
            <a:endParaRPr lang="zh-CN" altLang="en-US"/>
          </a:p>
        </p:txBody>
      </p:sp>
    </p:spTree>
    <p:extLst>
      <p:ext uri="{BB962C8B-B14F-4D97-AF65-F5344CB8AC3E}">
        <p14:creationId xmlns:p14="http://schemas.microsoft.com/office/powerpoint/2010/main" val="318112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19</a:t>
            </a:fld>
            <a:endParaRPr lang="zh-CN" altLang="en-US"/>
          </a:p>
        </p:txBody>
      </p:sp>
    </p:spTree>
    <p:extLst>
      <p:ext uri="{BB962C8B-B14F-4D97-AF65-F5344CB8AC3E}">
        <p14:creationId xmlns:p14="http://schemas.microsoft.com/office/powerpoint/2010/main" val="14862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a:t>
            </a:fld>
            <a:endParaRPr lang="zh-CN" altLang="en-US"/>
          </a:p>
        </p:txBody>
      </p:sp>
    </p:spTree>
    <p:extLst>
      <p:ext uri="{BB962C8B-B14F-4D97-AF65-F5344CB8AC3E}">
        <p14:creationId xmlns:p14="http://schemas.microsoft.com/office/powerpoint/2010/main" val="285464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20</a:t>
            </a:fld>
            <a:endParaRPr lang="zh-CN" altLang="en-US"/>
          </a:p>
        </p:txBody>
      </p:sp>
    </p:spTree>
    <p:extLst>
      <p:ext uri="{BB962C8B-B14F-4D97-AF65-F5344CB8AC3E}">
        <p14:creationId xmlns:p14="http://schemas.microsoft.com/office/powerpoint/2010/main" val="4159484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21</a:t>
            </a:fld>
            <a:endParaRPr lang="zh-CN" altLang="en-US"/>
          </a:p>
        </p:txBody>
      </p:sp>
    </p:spTree>
    <p:extLst>
      <p:ext uri="{BB962C8B-B14F-4D97-AF65-F5344CB8AC3E}">
        <p14:creationId xmlns:p14="http://schemas.microsoft.com/office/powerpoint/2010/main" val="82057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22</a:t>
            </a:fld>
            <a:endParaRPr lang="zh-CN" altLang="en-US"/>
          </a:p>
        </p:txBody>
      </p:sp>
    </p:spTree>
    <p:extLst>
      <p:ext uri="{BB962C8B-B14F-4D97-AF65-F5344CB8AC3E}">
        <p14:creationId xmlns:p14="http://schemas.microsoft.com/office/powerpoint/2010/main" val="275525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23</a:t>
            </a:fld>
            <a:endParaRPr lang="zh-CN" altLang="en-US"/>
          </a:p>
        </p:txBody>
      </p:sp>
    </p:spTree>
    <p:extLst>
      <p:ext uri="{BB962C8B-B14F-4D97-AF65-F5344CB8AC3E}">
        <p14:creationId xmlns:p14="http://schemas.microsoft.com/office/powerpoint/2010/main" val="102340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24</a:t>
            </a:fld>
            <a:endParaRPr lang="zh-CN" altLang="en-US"/>
          </a:p>
        </p:txBody>
      </p:sp>
    </p:spTree>
    <p:extLst>
      <p:ext uri="{BB962C8B-B14F-4D97-AF65-F5344CB8AC3E}">
        <p14:creationId xmlns:p14="http://schemas.microsoft.com/office/powerpoint/2010/main" val="1109142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25</a:t>
            </a:fld>
            <a:endParaRPr lang="zh-CN" altLang="en-US"/>
          </a:p>
        </p:txBody>
      </p:sp>
    </p:spTree>
    <p:extLst>
      <p:ext uri="{BB962C8B-B14F-4D97-AF65-F5344CB8AC3E}">
        <p14:creationId xmlns:p14="http://schemas.microsoft.com/office/powerpoint/2010/main" val="2028595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26</a:t>
            </a:fld>
            <a:endParaRPr lang="zh-CN" altLang="en-US"/>
          </a:p>
        </p:txBody>
      </p:sp>
    </p:spTree>
    <p:extLst>
      <p:ext uri="{BB962C8B-B14F-4D97-AF65-F5344CB8AC3E}">
        <p14:creationId xmlns:p14="http://schemas.microsoft.com/office/powerpoint/2010/main" val="363494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27</a:t>
            </a:fld>
            <a:endParaRPr lang="zh-CN" altLang="en-US"/>
          </a:p>
        </p:txBody>
      </p:sp>
    </p:spTree>
    <p:extLst>
      <p:ext uri="{BB962C8B-B14F-4D97-AF65-F5344CB8AC3E}">
        <p14:creationId xmlns:p14="http://schemas.microsoft.com/office/powerpoint/2010/main" val="1546218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28</a:t>
            </a:fld>
            <a:endParaRPr lang="zh-CN" altLang="en-US"/>
          </a:p>
        </p:txBody>
      </p:sp>
    </p:spTree>
    <p:extLst>
      <p:ext uri="{BB962C8B-B14F-4D97-AF65-F5344CB8AC3E}">
        <p14:creationId xmlns:p14="http://schemas.microsoft.com/office/powerpoint/2010/main" val="1738267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29</a:t>
            </a:fld>
            <a:endParaRPr lang="zh-CN" altLang="en-US"/>
          </a:p>
        </p:txBody>
      </p:sp>
    </p:spTree>
    <p:extLst>
      <p:ext uri="{BB962C8B-B14F-4D97-AF65-F5344CB8AC3E}">
        <p14:creationId xmlns:p14="http://schemas.microsoft.com/office/powerpoint/2010/main" val="92571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a:t>
            </a:fld>
            <a:endParaRPr lang="zh-CN" altLang="en-US"/>
          </a:p>
        </p:txBody>
      </p:sp>
    </p:spTree>
    <p:extLst>
      <p:ext uri="{BB962C8B-B14F-4D97-AF65-F5344CB8AC3E}">
        <p14:creationId xmlns:p14="http://schemas.microsoft.com/office/powerpoint/2010/main" val="1096993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30</a:t>
            </a:fld>
            <a:endParaRPr lang="zh-CN" altLang="en-US"/>
          </a:p>
        </p:txBody>
      </p:sp>
    </p:spTree>
    <p:extLst>
      <p:ext uri="{BB962C8B-B14F-4D97-AF65-F5344CB8AC3E}">
        <p14:creationId xmlns:p14="http://schemas.microsoft.com/office/powerpoint/2010/main" val="3002166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31</a:t>
            </a:fld>
            <a:endParaRPr lang="zh-CN" altLang="en-US"/>
          </a:p>
        </p:txBody>
      </p:sp>
    </p:spTree>
    <p:extLst>
      <p:ext uri="{BB962C8B-B14F-4D97-AF65-F5344CB8AC3E}">
        <p14:creationId xmlns:p14="http://schemas.microsoft.com/office/powerpoint/2010/main" val="960098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32</a:t>
            </a:fld>
            <a:endParaRPr lang="zh-CN" altLang="en-US"/>
          </a:p>
        </p:txBody>
      </p:sp>
    </p:spTree>
    <p:extLst>
      <p:ext uri="{BB962C8B-B14F-4D97-AF65-F5344CB8AC3E}">
        <p14:creationId xmlns:p14="http://schemas.microsoft.com/office/powerpoint/2010/main" val="3029248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33</a:t>
            </a:fld>
            <a:endParaRPr lang="zh-CN" altLang="en-US"/>
          </a:p>
        </p:txBody>
      </p:sp>
    </p:spTree>
    <p:extLst>
      <p:ext uri="{BB962C8B-B14F-4D97-AF65-F5344CB8AC3E}">
        <p14:creationId xmlns:p14="http://schemas.microsoft.com/office/powerpoint/2010/main" val="2961738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34</a:t>
            </a:fld>
            <a:endParaRPr lang="zh-CN" altLang="en-US"/>
          </a:p>
        </p:txBody>
      </p:sp>
    </p:spTree>
    <p:extLst>
      <p:ext uri="{BB962C8B-B14F-4D97-AF65-F5344CB8AC3E}">
        <p14:creationId xmlns:p14="http://schemas.microsoft.com/office/powerpoint/2010/main" val="1394172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35</a:t>
            </a:fld>
            <a:endParaRPr lang="zh-CN" altLang="en-US"/>
          </a:p>
        </p:txBody>
      </p:sp>
    </p:spTree>
    <p:extLst>
      <p:ext uri="{BB962C8B-B14F-4D97-AF65-F5344CB8AC3E}">
        <p14:creationId xmlns:p14="http://schemas.microsoft.com/office/powerpoint/2010/main" val="3638347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36</a:t>
            </a:fld>
            <a:endParaRPr lang="zh-CN" altLang="en-US"/>
          </a:p>
        </p:txBody>
      </p:sp>
    </p:spTree>
    <p:extLst>
      <p:ext uri="{BB962C8B-B14F-4D97-AF65-F5344CB8AC3E}">
        <p14:creationId xmlns:p14="http://schemas.microsoft.com/office/powerpoint/2010/main" val="3590231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37</a:t>
            </a:fld>
            <a:endParaRPr lang="zh-CN" altLang="en-US"/>
          </a:p>
        </p:txBody>
      </p:sp>
    </p:spTree>
    <p:extLst>
      <p:ext uri="{BB962C8B-B14F-4D97-AF65-F5344CB8AC3E}">
        <p14:creationId xmlns:p14="http://schemas.microsoft.com/office/powerpoint/2010/main" val="2357475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38</a:t>
            </a:fld>
            <a:endParaRPr lang="zh-CN" altLang="en-US"/>
          </a:p>
        </p:txBody>
      </p:sp>
    </p:spTree>
    <p:extLst>
      <p:ext uri="{BB962C8B-B14F-4D97-AF65-F5344CB8AC3E}">
        <p14:creationId xmlns:p14="http://schemas.microsoft.com/office/powerpoint/2010/main" val="2985400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39</a:t>
            </a:fld>
            <a:endParaRPr lang="zh-CN" altLang="en-US"/>
          </a:p>
        </p:txBody>
      </p:sp>
    </p:spTree>
    <p:extLst>
      <p:ext uri="{BB962C8B-B14F-4D97-AF65-F5344CB8AC3E}">
        <p14:creationId xmlns:p14="http://schemas.microsoft.com/office/powerpoint/2010/main" val="14868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a:t>
            </a:fld>
            <a:endParaRPr lang="zh-CN" altLang="en-US"/>
          </a:p>
        </p:txBody>
      </p:sp>
    </p:spTree>
    <p:extLst>
      <p:ext uri="{BB962C8B-B14F-4D97-AF65-F5344CB8AC3E}">
        <p14:creationId xmlns:p14="http://schemas.microsoft.com/office/powerpoint/2010/main" val="46088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a:t>https://dxpu.taobao.com/</a:t>
            </a:r>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40</a:t>
            </a:fld>
            <a:endParaRPr lang="zh-CN" altLang="en-US"/>
          </a:p>
        </p:txBody>
      </p:sp>
    </p:spTree>
    <p:extLst>
      <p:ext uri="{BB962C8B-B14F-4D97-AF65-F5344CB8AC3E}">
        <p14:creationId xmlns:p14="http://schemas.microsoft.com/office/powerpoint/2010/main" val="38640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5</a:t>
            </a:fld>
            <a:endParaRPr lang="zh-CN" altLang="en-US"/>
          </a:p>
        </p:txBody>
      </p:sp>
    </p:spTree>
    <p:extLst>
      <p:ext uri="{BB962C8B-B14F-4D97-AF65-F5344CB8AC3E}">
        <p14:creationId xmlns:p14="http://schemas.microsoft.com/office/powerpoint/2010/main" val="232016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6</a:t>
            </a:fld>
            <a:endParaRPr lang="zh-CN" altLang="en-US"/>
          </a:p>
        </p:txBody>
      </p:sp>
    </p:spTree>
    <p:extLst>
      <p:ext uri="{BB962C8B-B14F-4D97-AF65-F5344CB8AC3E}">
        <p14:creationId xmlns:p14="http://schemas.microsoft.com/office/powerpoint/2010/main" val="133836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7</a:t>
            </a:fld>
            <a:endParaRPr lang="zh-CN" altLang="en-US"/>
          </a:p>
        </p:txBody>
      </p:sp>
    </p:spTree>
    <p:extLst>
      <p:ext uri="{BB962C8B-B14F-4D97-AF65-F5344CB8AC3E}">
        <p14:creationId xmlns:p14="http://schemas.microsoft.com/office/powerpoint/2010/main" val="298723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8</a:t>
            </a:fld>
            <a:endParaRPr lang="zh-CN" altLang="en-US"/>
          </a:p>
        </p:txBody>
      </p:sp>
    </p:spTree>
    <p:extLst>
      <p:ext uri="{BB962C8B-B14F-4D97-AF65-F5344CB8AC3E}">
        <p14:creationId xmlns:p14="http://schemas.microsoft.com/office/powerpoint/2010/main" val="372348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9</a:t>
            </a:fld>
            <a:endParaRPr lang="zh-CN" altLang="en-US"/>
          </a:p>
        </p:txBody>
      </p:sp>
    </p:spTree>
    <p:extLst>
      <p:ext uri="{BB962C8B-B14F-4D97-AF65-F5344CB8AC3E}">
        <p14:creationId xmlns:p14="http://schemas.microsoft.com/office/powerpoint/2010/main" val="54788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919E77FD-EB81-434A-85FC-BD4835565740}" type="datetimeFigureOut">
              <a:rPr lang="zh-CN" altLang="en-US"/>
              <a:pPr>
                <a:defRPr/>
              </a:pPr>
              <a:t>2018/12/24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AF1CF9-EBBA-4593-9255-E9B3DC82B58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C28251-6D28-4825-AF0E-32E9B0CC9136}" type="datetimeFigureOut">
              <a:rPr lang="zh-CN" altLang="en-US"/>
              <a:pPr>
                <a:defRPr/>
              </a:pPr>
              <a:t>2018/12/24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33A73D-C85B-4BA1-8AF2-0373D140470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2F4684-759A-46CA-BED6-EE7A224029CC}" type="datetimeFigureOut">
              <a:rPr lang="zh-CN" altLang="en-US"/>
              <a:pPr>
                <a:defRPr/>
              </a:pPr>
              <a:t>2018/12/24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31E11F-9EB2-4818-9B9C-7D9FE831127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518DE36-4894-4D38-9D81-DFEBAC047679}" type="datetimeFigureOut">
              <a:rPr lang="zh-CN" altLang="en-US"/>
              <a:pPr>
                <a:defRPr/>
              </a:pPr>
              <a:t>2018/12/24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6E9A6E-3BCF-404A-8DCC-74BE2BC251A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23DD92A6-3DB4-4CF2-B1E4-7B8F275DCB8B}" type="datetimeFigureOut">
              <a:rPr lang="zh-CN" altLang="en-US"/>
              <a:pPr>
                <a:defRPr/>
              </a:pPr>
              <a:t>2018/12/24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31BBFE-AAD3-4ABD-84E6-C6731AB72EE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85A85A5-9C35-41B4-858A-45DEBCED216E}" type="datetimeFigureOut">
              <a:rPr lang="zh-CN" altLang="en-US"/>
              <a:pPr>
                <a:defRPr/>
              </a:pPr>
              <a:t>2018/12/24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9619E7-BCDA-4767-AE55-45821D6CEA3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BCF0436-B3E2-4622-8A3A-ABB4003A6D60}" type="datetimeFigureOut">
              <a:rPr lang="zh-CN" altLang="en-US"/>
              <a:pPr>
                <a:defRPr/>
              </a:pPr>
              <a:t>2018/12/24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F56AE0-54D1-459B-AA8A-FF52FADB4F7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5CAE49-E04F-490C-A9CE-C1F570147BFB}" type="datetimeFigureOut">
              <a:rPr lang="zh-CN" altLang="en-US"/>
              <a:pPr>
                <a:defRPr/>
              </a:pPr>
              <a:t>2018/12/24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0AE4F6C-5AC8-4071-A5B4-606DC7AEDB1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5A12EA-0B1D-4629-A73D-DC25C3B0DFB8}" type="datetimeFigureOut">
              <a:rPr lang="zh-CN" altLang="en-US"/>
              <a:pPr>
                <a:defRPr/>
              </a:pPr>
              <a:t>2018/12/24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90BCE3-B0DB-4747-957E-0C7AD00F268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B7F4105C-FE1F-4609-ABCC-6C5241F1BB18}" type="datetimeFigureOut">
              <a:rPr lang="zh-CN" altLang="en-US"/>
              <a:pPr>
                <a:defRPr/>
              </a:pPr>
              <a:t>2018/12/24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8B7410-8B39-4D4A-A7CC-8D9198255A9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69894C2C-6FA3-4710-B8C2-00A1B6D4A72D}" type="datetimeFigureOut">
              <a:rPr lang="zh-CN" altLang="en-US"/>
              <a:pPr>
                <a:defRPr/>
              </a:pPr>
              <a:t>2018/12/24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EA9564-EE22-4F93-A07F-4422DC27755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B0A203E-8AC0-4753-A3F8-952E004B3766}" type="datetimeFigureOut">
              <a:rPr lang="zh-CN" altLang="en-US"/>
              <a:pPr>
                <a:defRPr/>
              </a:pPr>
              <a:t>2018/12/24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7B8225C0-98BE-4D9C-8FCF-E37E3ECB9C0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8599" y="2106613"/>
            <a:ext cx="11171238" cy="2695575"/>
          </a:xfrm>
          <a:prstGeom prst="rect">
            <a:avLst/>
          </a:prstGeom>
          <a:noFill/>
          <a:ln>
            <a:noFill/>
          </a:ln>
        </p:spPr>
      </p:pic>
      <p:sp>
        <p:nvSpPr>
          <p:cNvPr id="5" name="矩形 4"/>
          <p:cNvSpPr/>
          <p:nvPr/>
        </p:nvSpPr>
        <p:spPr>
          <a:xfrm>
            <a:off x="10942638" y="2106613"/>
            <a:ext cx="400050" cy="26955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629410" y="2103120"/>
            <a:ext cx="4725670" cy="2697480"/>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1417403" y="2816236"/>
            <a:ext cx="5149684" cy="1323439"/>
          </a:xfrm>
          <a:prstGeom prst="rect">
            <a:avLst/>
          </a:prstGeom>
          <a:noFill/>
          <a:ln w="9525">
            <a:noFill/>
            <a:miter lim="800000"/>
            <a:headEnd/>
            <a:tailEnd/>
          </a:ln>
        </p:spPr>
        <p:txBody>
          <a:bodyPr wrap="square">
            <a:spAutoFit/>
          </a:bodyPr>
          <a:lstStyle/>
          <a:p>
            <a:pPr algn="ctr" eaLnBrk="1" hangingPunct="1"/>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UML</a:t>
            </a:r>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基础</a:t>
            </a:r>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3</a:t>
            </a:r>
          </a:p>
          <a:p>
            <a:pPr algn="ctr" eaLnBrk="1" hangingPunct="1"/>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a:t>
            </a:r>
            <a:r>
              <a:rPr lang="zh-CN" altLang="en-US" sz="3200" b="1" dirty="0">
                <a:solidFill>
                  <a:schemeClr val="bg1"/>
                </a:solidFill>
                <a:latin typeface="造字工房悦黑（非商用）常规体" pitchFamily="2" charset="-122"/>
                <a:ea typeface="造字工房悦黑（非商用）常规体" pitchFamily="2" charset="-122"/>
                <a:cs typeface="造字工房悦黑体验版细体"/>
              </a:rPr>
              <a:t>对象图、构件图、包图</a:t>
            </a:r>
            <a:r>
              <a:rPr lang="zh-CN" altLang="en-US" sz="4000" b="1" dirty="0">
                <a:solidFill>
                  <a:srgbClr val="F2F2F2">
                    <a:alpha val="95000"/>
                  </a:srgbClr>
                </a:solidFill>
                <a:latin typeface="华文细黑" panose="02010600040101010101" pitchFamily="2" charset="-122"/>
                <a:ea typeface="华文细黑" panose="02010600040101010101" pitchFamily="2" charset="-122"/>
              </a:rPr>
              <a:t>）</a:t>
            </a:r>
            <a:endParaRPr lang="en-US" altLang="zh-CN" sz="4000" b="1" dirty="0">
              <a:solidFill>
                <a:srgbClr val="F2F2F2">
                  <a:alpha val="95000"/>
                </a:srgbClr>
              </a:solidFill>
              <a:latin typeface="华文细黑" panose="02010600040101010101" pitchFamily="2" charset="-122"/>
              <a:ea typeface="华文细黑" panose="02010600040101010101" pitchFamily="2" charset="-122"/>
            </a:endParaRPr>
          </a:p>
        </p:txBody>
      </p:sp>
      <p:pic>
        <p:nvPicPr>
          <p:cNvPr id="8" name="图片 19">
            <a:extLst>
              <a:ext uri="{FF2B5EF4-FFF2-40B4-BE49-F238E27FC236}">
                <a16:creationId xmlns:a16="http://schemas.microsoft.com/office/drawing/2014/main" id="{13F99B36-F4B7-43B3-96E4-64B79F9BB8F7}"/>
              </a:ext>
            </a:extLst>
          </p:cNvPr>
          <p:cNvPicPr>
            <a:picLocks noChangeAspect="1"/>
          </p:cNvPicPr>
          <p:nvPr/>
        </p:nvPicPr>
        <p:blipFill>
          <a:blip r:embed="rId4"/>
          <a:stretch>
            <a:fillRect/>
          </a:stretch>
        </p:blipFill>
        <p:spPr>
          <a:xfrm>
            <a:off x="10583863" y="192722"/>
            <a:ext cx="1517650" cy="1519555"/>
          </a:xfrm>
          <a:prstGeom prst="rect">
            <a:avLst/>
          </a:prstGeom>
          <a:noFill/>
          <a:ln w="9525">
            <a:noFill/>
          </a:ln>
        </p:spPr>
      </p:pic>
      <p:sp>
        <p:nvSpPr>
          <p:cNvPr id="10" name="TextBox 111">
            <a:extLst>
              <a:ext uri="{FF2B5EF4-FFF2-40B4-BE49-F238E27FC236}">
                <a16:creationId xmlns:a16="http://schemas.microsoft.com/office/drawing/2014/main" id="{3CB15F93-F195-407B-974C-9B6C75274FD0}"/>
              </a:ext>
            </a:extLst>
          </p:cNvPr>
          <p:cNvSpPr txBox="1">
            <a:spLocks noChangeArrowheads="1"/>
          </p:cNvSpPr>
          <p:nvPr/>
        </p:nvSpPr>
        <p:spPr bwMode="auto">
          <a:xfrm>
            <a:off x="7682430" y="5956301"/>
            <a:ext cx="3916012" cy="8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lvl="0"/>
            <a:r>
              <a:rPr lang="zh-CN" altLang="en-US" sz="2400" b="1" dirty="0">
                <a:latin typeface="造字工房悦黑（非商用）常规体" pitchFamily="2" charset="-122"/>
                <a:ea typeface="造字工房悦黑（非商用）常规体" pitchFamily="2" charset="-122"/>
                <a:cs typeface="造字工房悦黑体验版细体"/>
                <a:sym typeface="+mn-ea"/>
              </a:rPr>
              <a:t>小组成员：夏昌灏、叶忠杰、黄浩峰、李俊、吴荣欣</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par>
                          <p:cTn id="21" fill="hold">
                            <p:stCondLst>
                              <p:cond delay="28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Lst>
  </p:timing>
  <p:extLst mod="1">
    <p:ext uri="{E180D4A7-C9FB-4DFB-919C-405C955672EB}">
      <p14:showEvtLst xmlns:p14="http://schemas.microsoft.com/office/powerpoint/2010/main">
        <p14:playEvt time="9"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构件图有利于：</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1.</a:t>
            </a:r>
            <a:r>
              <a:rPr lang="zh-CN" altLang="en-US" sz="2400" dirty="0">
                <a:solidFill>
                  <a:schemeClr val="bg1"/>
                </a:solidFill>
                <a:latin typeface="方正兰亭黑简体" pitchFamily="2" charset="-122"/>
                <a:ea typeface="造字工房悦黑（非商用）常规体"/>
                <a:sym typeface="+mn-ea"/>
              </a:rPr>
              <a:t>帮助客户理解最终的系统结构。</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2.</a:t>
            </a:r>
            <a:r>
              <a:rPr lang="zh-CN" altLang="en-US" sz="2400" dirty="0">
                <a:solidFill>
                  <a:schemeClr val="bg1"/>
                </a:solidFill>
                <a:latin typeface="方正兰亭黑简体" pitchFamily="2" charset="-122"/>
                <a:ea typeface="造字工房悦黑（非商用）常规体"/>
                <a:sym typeface="+mn-ea"/>
              </a:rPr>
              <a:t>使开发工作有一个明确的目标。</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帮助开发组的其他人员理解系统。</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4.</a:t>
            </a:r>
            <a:r>
              <a:rPr lang="zh-CN" altLang="en-US" sz="2400" dirty="0">
                <a:solidFill>
                  <a:schemeClr val="bg1"/>
                </a:solidFill>
                <a:latin typeface="方正兰亭黑简体" pitchFamily="2" charset="-122"/>
                <a:ea typeface="造字工房悦黑（非商用）常规体"/>
                <a:sym typeface="+mn-ea"/>
              </a:rPr>
              <a:t>复用软件组件。</a:t>
            </a:r>
            <a:endParaRPr lang="en-US" altLang="zh-CN" sz="24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511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4BF5FF2-1289-4BB2-B215-6AB879C337EA}"/>
              </a:ext>
            </a:extLst>
          </p:cNvPr>
          <p:cNvSpPr/>
          <p:nvPr/>
        </p:nvSpPr>
        <p:spPr>
          <a:xfrm>
            <a:off x="868756" y="2807964"/>
            <a:ext cx="6096000" cy="2116798"/>
          </a:xfrm>
          <a:prstGeom prst="rect">
            <a:avLst/>
          </a:prstGeom>
        </p:spPr>
        <p:txBody>
          <a:bodyPr>
            <a:spAutoFit/>
          </a:bodyPr>
          <a:lstStyle/>
          <a:p>
            <a:pPr>
              <a:lnSpc>
                <a:spcPct val="120000"/>
              </a:lnSpc>
            </a:pPr>
            <a:r>
              <a:rPr lang="zh-CN" altLang="en-US" sz="2800" dirty="0">
                <a:solidFill>
                  <a:schemeClr val="bg1"/>
                </a:solidFill>
                <a:latin typeface="方正兰亭黑简体" pitchFamily="2" charset="-122"/>
                <a:ea typeface="方正兰亭黑简体" pitchFamily="2" charset="-122"/>
                <a:sym typeface="+mn-ea"/>
              </a:rPr>
              <a:t>构件图的组成元素：</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1.</a:t>
            </a:r>
            <a:r>
              <a:rPr lang="zh-CN" altLang="en-US" sz="2800" dirty="0">
                <a:solidFill>
                  <a:schemeClr val="bg1"/>
                </a:solidFill>
                <a:latin typeface="方正兰亭黑简体" pitchFamily="2" charset="-122"/>
                <a:ea typeface="方正兰亭黑简体" pitchFamily="2" charset="-122"/>
                <a:sym typeface="+mn-ea"/>
              </a:rPr>
              <a:t>组件</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2.</a:t>
            </a:r>
            <a:r>
              <a:rPr lang="zh-CN" altLang="en-US" sz="2800" dirty="0">
                <a:solidFill>
                  <a:schemeClr val="bg1"/>
                </a:solidFill>
                <a:latin typeface="方正兰亭黑简体" pitchFamily="2" charset="-122"/>
                <a:ea typeface="方正兰亭黑简体" pitchFamily="2" charset="-122"/>
                <a:sym typeface="+mn-ea"/>
              </a:rPr>
              <a:t>接口</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3.</a:t>
            </a:r>
            <a:r>
              <a:rPr lang="zh-CN" altLang="en-US" sz="2800" dirty="0">
                <a:solidFill>
                  <a:schemeClr val="bg1"/>
                </a:solidFill>
                <a:latin typeface="方正兰亭黑简体" pitchFamily="2" charset="-122"/>
                <a:ea typeface="方正兰亭黑简体" pitchFamily="2" charset="-122"/>
                <a:sym typeface="+mn-ea"/>
              </a:rPr>
              <a:t>关系</a:t>
            </a:r>
          </a:p>
        </p:txBody>
      </p:sp>
    </p:spTree>
    <p:extLst>
      <p:ext uri="{BB962C8B-B14F-4D97-AF65-F5344CB8AC3E}">
        <p14:creationId xmlns:p14="http://schemas.microsoft.com/office/powerpoint/2010/main" val="234655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2270750"/>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组件是系统中遵从一组接口且提供实现的一个</a:t>
            </a:r>
            <a:r>
              <a:rPr lang="zh-CN" altLang="en-US" sz="2400" dirty="0">
                <a:solidFill>
                  <a:srgbClr val="FF0000"/>
                </a:solidFill>
                <a:latin typeface="方正兰亭黑简体" pitchFamily="2" charset="-122"/>
                <a:ea typeface="方正兰亭黑简体" pitchFamily="2" charset="-122"/>
                <a:sym typeface="+mn-ea"/>
              </a:rPr>
              <a:t>物理部件</a:t>
            </a:r>
            <a:r>
              <a:rPr lang="zh-CN" altLang="en-US" sz="2400" dirty="0">
                <a:solidFill>
                  <a:schemeClr val="bg1"/>
                </a:solidFill>
                <a:latin typeface="方正兰亭黑简体" pitchFamily="2" charset="-122"/>
                <a:ea typeface="方正兰亭黑简体" pitchFamily="2" charset="-122"/>
                <a:sym typeface="+mn-ea"/>
              </a:rPr>
              <a:t>，通常指开发和运行时类的物理实现。组件常用于可分配的物理单元建模，这些物理单元包含模型元素，并具有身份标识和明确定义的接口，具有很广泛的定义。</a:t>
            </a:r>
            <a:endParaRPr lang="en-US" altLang="zh-CN"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309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3157146"/>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组件可以分为一下三种类型：</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rgbClr val="FF0000"/>
                </a:solidFill>
                <a:latin typeface="方正兰亭黑简体" pitchFamily="2" charset="-122"/>
                <a:ea typeface="方正兰亭黑简体" pitchFamily="2" charset="-122"/>
                <a:sym typeface="+mn-ea"/>
              </a:rPr>
              <a:t>实施组件</a:t>
            </a:r>
            <a:r>
              <a:rPr lang="zh-CN" altLang="en-US" sz="2400" dirty="0">
                <a:solidFill>
                  <a:schemeClr val="bg1"/>
                </a:solidFill>
                <a:latin typeface="方正兰亭黑简体" pitchFamily="2" charset="-122"/>
                <a:ea typeface="方正兰亭黑简体" pitchFamily="2" charset="-122"/>
                <a:sym typeface="+mn-ea"/>
              </a:rPr>
              <a:t>：构成一个可执行系统必要和充分的组件。</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rgbClr val="FF0000"/>
                </a:solidFill>
                <a:latin typeface="方正兰亭黑简体" pitchFamily="2" charset="-122"/>
                <a:ea typeface="方正兰亭黑简体" pitchFamily="2" charset="-122"/>
                <a:sym typeface="+mn-ea"/>
              </a:rPr>
              <a:t>工作产品组件</a:t>
            </a:r>
            <a:r>
              <a:rPr lang="zh-CN" altLang="en-US" sz="2400" dirty="0">
                <a:solidFill>
                  <a:schemeClr val="bg1"/>
                </a:solidFill>
                <a:latin typeface="方正兰亭黑简体" pitchFamily="2" charset="-122"/>
                <a:ea typeface="方正兰亭黑简体" pitchFamily="2" charset="-122"/>
                <a:sym typeface="+mn-ea"/>
              </a:rPr>
              <a:t>：包括创建实施组件的源代码文件及数据文件，用于产生可执行系统。</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rgbClr val="FF0000"/>
                </a:solidFill>
                <a:latin typeface="方正兰亭黑简体" pitchFamily="2" charset="-122"/>
                <a:ea typeface="方正兰亭黑简体" pitchFamily="2" charset="-122"/>
                <a:sym typeface="+mn-ea"/>
              </a:rPr>
              <a:t>执行组件</a:t>
            </a:r>
            <a:r>
              <a:rPr lang="zh-CN" altLang="en-US" sz="2400" dirty="0">
                <a:solidFill>
                  <a:schemeClr val="bg1"/>
                </a:solidFill>
                <a:latin typeface="方正兰亭黑简体" pitchFamily="2" charset="-122"/>
                <a:ea typeface="方正兰亭黑简体" pitchFamily="2" charset="-122"/>
                <a:sym typeface="+mn-ea"/>
              </a:rPr>
              <a:t>：作为一个正在执行的系统的结果而被创建。、</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34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91EFBCD-448C-4127-807D-9DA9BC18EDB3}"/>
              </a:ext>
            </a:extLst>
          </p:cNvPr>
          <p:cNvSpPr/>
          <p:nvPr/>
        </p:nvSpPr>
        <p:spPr>
          <a:xfrm>
            <a:off x="598235" y="2399936"/>
            <a:ext cx="6096000" cy="3156505"/>
          </a:xfrm>
          <a:prstGeom prst="rect">
            <a:avLst/>
          </a:prstGeom>
        </p:spPr>
        <p:txBody>
          <a:bodyPr>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组件与类的区别：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类表示逻辑抽象，组件表示存在在计算机中的物理抽象。</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组件表示的是物理模块而不是逻辑模块，与类处于不同的抽象级别。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chemeClr val="bg1"/>
                </a:solidFill>
                <a:latin typeface="方正兰亭黑简体" pitchFamily="2" charset="-122"/>
                <a:ea typeface="方正兰亭黑简体" pitchFamily="2" charset="-122"/>
                <a:sym typeface="+mn-ea"/>
              </a:rPr>
              <a:t>类可以直接拥有属性和操作，组件仅拥有只能通过接口访问的操作。</a:t>
            </a:r>
            <a:endParaRPr lang="zh-CN" altLang="en-US" sz="2400" dirty="0"/>
          </a:p>
        </p:txBody>
      </p:sp>
    </p:spTree>
    <p:extLst>
      <p:ext uri="{BB962C8B-B14F-4D97-AF65-F5344CB8AC3E}">
        <p14:creationId xmlns:p14="http://schemas.microsoft.com/office/powerpoint/2010/main" val="24560561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sp>
        <p:nvSpPr>
          <p:cNvPr id="12" name="文本框 6"/>
          <p:cNvSpPr txBox="1"/>
          <p:nvPr/>
        </p:nvSpPr>
        <p:spPr>
          <a:xfrm>
            <a:off x="333017" y="2265032"/>
            <a:ext cx="7022288"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       接口是一组用于描述类或组件的一个服务的</a:t>
            </a:r>
            <a:r>
              <a:rPr lang="zh-CN" altLang="en-US" sz="2400" dirty="0">
                <a:solidFill>
                  <a:srgbClr val="FF0000"/>
                </a:solidFill>
                <a:latin typeface="方正兰亭黑简体" pitchFamily="2" charset="-122"/>
                <a:ea typeface="方正兰亭黑简体" pitchFamily="2" charset="-122"/>
                <a:sym typeface="+mn-ea"/>
              </a:rPr>
              <a:t>操作</a:t>
            </a:r>
            <a:r>
              <a:rPr lang="zh-CN" altLang="en-US" sz="2400" dirty="0">
                <a:solidFill>
                  <a:schemeClr val="bg1"/>
                </a:solidFill>
                <a:latin typeface="方正兰亭黑简体" pitchFamily="2" charset="-122"/>
                <a:ea typeface="方正兰亭黑简体" pitchFamily="2" charset="-122"/>
                <a:sym typeface="+mn-ea"/>
              </a:rPr>
              <a:t>，它是一个被命名的操作的集合，与类不同，它不描述任何结构，也不描述任何实现。每个接口都有一个</a:t>
            </a:r>
            <a:r>
              <a:rPr lang="zh-CN" altLang="en-US" sz="2400" dirty="0">
                <a:solidFill>
                  <a:srgbClr val="FF0000"/>
                </a:solidFill>
                <a:latin typeface="方正兰亭黑简体" pitchFamily="2" charset="-122"/>
                <a:ea typeface="方正兰亭黑简体" pitchFamily="2" charset="-122"/>
                <a:sym typeface="+mn-ea"/>
              </a:rPr>
              <a:t>唯一</a:t>
            </a:r>
            <a:r>
              <a:rPr lang="zh-CN" altLang="en-US" sz="2400" dirty="0">
                <a:solidFill>
                  <a:schemeClr val="bg1"/>
                </a:solidFill>
                <a:latin typeface="方正兰亭黑简体" pitchFamily="2" charset="-122"/>
                <a:ea typeface="方正兰亭黑简体" pitchFamily="2" charset="-122"/>
                <a:sym typeface="+mn-ea"/>
              </a:rPr>
              <a:t>的名称。</a:t>
            </a:r>
          </a:p>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endParaRPr lang="zh-CN" altLang="en-US"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504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D0F43BE3-8600-4550-A5C8-7009E283E6EC}"/>
              </a:ext>
            </a:extLst>
          </p:cNvPr>
          <p:cNvSpPr/>
          <p:nvPr/>
        </p:nvSpPr>
        <p:spPr>
          <a:xfrm>
            <a:off x="604387" y="2807964"/>
            <a:ext cx="6096000" cy="2713948"/>
          </a:xfrm>
          <a:prstGeom prst="rect">
            <a:avLst/>
          </a:prstGeom>
        </p:spPr>
        <p:txBody>
          <a:bodyPr>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接口可以分为以下两种类型：</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rgbClr val="FF0000"/>
                </a:solidFill>
                <a:latin typeface="方正兰亭黑简体" pitchFamily="2" charset="-122"/>
                <a:ea typeface="方正兰亭黑简体" pitchFamily="2" charset="-122"/>
                <a:sym typeface="+mn-ea"/>
              </a:rPr>
              <a:t>导出接口</a:t>
            </a:r>
            <a:r>
              <a:rPr lang="zh-CN" altLang="en-US" sz="2400" dirty="0">
                <a:solidFill>
                  <a:schemeClr val="bg1"/>
                </a:solidFill>
                <a:latin typeface="方正兰亭黑简体" pitchFamily="2" charset="-122"/>
                <a:ea typeface="方正兰亭黑简体" pitchFamily="2" charset="-122"/>
                <a:sym typeface="+mn-ea"/>
              </a:rPr>
              <a:t>：即为其他组件提供服务的接口，一个组件可以有多个导出接口。</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rgbClr val="FF0000"/>
                </a:solidFill>
                <a:latin typeface="方正兰亭黑简体" pitchFamily="2" charset="-122"/>
                <a:ea typeface="方正兰亭黑简体" pitchFamily="2" charset="-122"/>
                <a:sym typeface="+mn-ea"/>
              </a:rPr>
              <a:t>导入接口</a:t>
            </a:r>
            <a:r>
              <a:rPr lang="zh-CN" altLang="en-US" sz="2400" dirty="0">
                <a:solidFill>
                  <a:schemeClr val="bg1"/>
                </a:solidFill>
                <a:latin typeface="方正兰亭黑简体" pitchFamily="2" charset="-122"/>
                <a:ea typeface="方正兰亭黑简体" pitchFamily="2" charset="-122"/>
                <a:sym typeface="+mn-ea"/>
              </a:rPr>
              <a:t>：在组件中所用到的其他组件所提供的接口，一个组件可以使用多个导入接口。</a:t>
            </a:r>
          </a:p>
        </p:txBody>
      </p:sp>
    </p:spTree>
    <p:extLst>
      <p:ext uri="{BB962C8B-B14F-4D97-AF65-F5344CB8AC3E}">
        <p14:creationId xmlns:p14="http://schemas.microsoft.com/office/powerpoint/2010/main" val="31921824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之关系</a:t>
            </a:r>
          </a:p>
        </p:txBody>
      </p:sp>
      <p:sp>
        <p:nvSpPr>
          <p:cNvPr id="12" name="文本框 6"/>
          <p:cNvSpPr txBox="1"/>
          <p:nvPr/>
        </p:nvSpPr>
        <p:spPr>
          <a:xfrm>
            <a:off x="333017" y="2265032"/>
            <a:ext cx="7022288" cy="3600345"/>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       </a:t>
            </a:r>
            <a:r>
              <a:rPr lang="zh-CN" altLang="en-US" sz="2400">
                <a:solidFill>
                  <a:schemeClr val="bg1"/>
                </a:solidFill>
                <a:latin typeface="方正兰亭黑简体" pitchFamily="2" charset="-122"/>
                <a:ea typeface="方正兰亭黑简体" pitchFamily="2" charset="-122"/>
                <a:sym typeface="+mn-ea"/>
              </a:rPr>
              <a:t>关系是事物之间</a:t>
            </a:r>
            <a:r>
              <a:rPr lang="zh-CN" altLang="en-US" sz="2400" dirty="0">
                <a:solidFill>
                  <a:schemeClr val="bg1"/>
                </a:solidFill>
                <a:latin typeface="方正兰亭黑简体" pitchFamily="2" charset="-122"/>
                <a:ea typeface="方正兰亭黑简体" pitchFamily="2" charset="-122"/>
                <a:sym typeface="+mn-ea"/>
              </a:rPr>
              <a:t>的联系，在面向对象的建模中，最重要的关系是依赖、泛化、关联和实现，构件图中使用最多的是</a:t>
            </a:r>
            <a:r>
              <a:rPr lang="zh-CN" altLang="en-US" sz="2400" dirty="0">
                <a:solidFill>
                  <a:srgbClr val="FF0000"/>
                </a:solidFill>
                <a:latin typeface="方正兰亭黑简体" pitchFamily="2" charset="-122"/>
                <a:ea typeface="方正兰亭黑简体" pitchFamily="2" charset="-122"/>
                <a:sym typeface="+mn-ea"/>
              </a:rPr>
              <a:t>依赖和实现关系</a:t>
            </a:r>
            <a:r>
              <a:rPr lang="zh-CN" altLang="en-US" sz="2400" dirty="0">
                <a:solidFill>
                  <a:schemeClr val="bg1"/>
                </a:solidFill>
                <a:latin typeface="方正兰亭黑简体" pitchFamily="2" charset="-122"/>
                <a:ea typeface="方正兰亭黑简体" pitchFamily="2" charset="-122"/>
                <a:sym typeface="+mn-ea"/>
              </a:rPr>
              <a:t>。</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依赖关系是指组件依赖外部提供的服务。构件图中的依赖关系使用虚线箭头表示。</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实现关系是指组件向外提供的服务。实现关系使用实线表示，多用于组件和接口之间，即</a:t>
            </a:r>
            <a:r>
              <a:rPr lang="zh-CN" altLang="en-US" sz="2400" dirty="0">
                <a:solidFill>
                  <a:srgbClr val="FF0000"/>
                </a:solidFill>
                <a:latin typeface="方正兰亭黑简体" pitchFamily="2" charset="-122"/>
                <a:ea typeface="方正兰亭黑简体" pitchFamily="2" charset="-122"/>
                <a:sym typeface="+mn-ea"/>
              </a:rPr>
              <a:t>组件可以实现接口</a:t>
            </a:r>
            <a:r>
              <a:rPr lang="zh-CN" altLang="en-US" sz="2400" dirty="0">
                <a:solidFill>
                  <a:schemeClr val="bg1"/>
                </a:solidFill>
                <a:latin typeface="方正兰亭黑简体" pitchFamily="2" charset="-122"/>
                <a:ea typeface="方正兰亭黑简体" pitchFamily="2" charset="-122"/>
                <a:sym typeface="+mn-ea"/>
              </a:rPr>
              <a:t>。</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786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a:t>
            </a:r>
            <a:r>
              <a:rPr lang="en-US" altLang="zh-CN" sz="2400" dirty="0">
                <a:solidFill>
                  <a:schemeClr val="bg1"/>
                </a:solidFill>
                <a:latin typeface="方正兰亭黑简体" pitchFamily="2" charset="-122"/>
                <a:ea typeface="造字工房悦黑（非商用）常规体"/>
                <a:sym typeface="+mn-ea"/>
              </a:rPr>
              <a:t>1.</a:t>
            </a:r>
            <a:r>
              <a:rPr lang="zh-CN" altLang="en-US" sz="2400" dirty="0">
                <a:solidFill>
                  <a:schemeClr val="bg1"/>
                </a:solidFill>
                <a:latin typeface="方正兰亭黑简体" pitchFamily="2" charset="-122"/>
                <a:ea typeface="造字工房悦黑（非商用）常规体"/>
                <a:sym typeface="+mn-ea"/>
              </a:rPr>
              <a:t>对源代码建模</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方正兰亭黑简体" pitchFamily="2" charset="-122"/>
                <a:sym typeface="+mn-ea"/>
              </a:rPr>
              <a:t>采用当前大多数面向对象编程语言，将使用集成化开发环境来分割代码，并将源代码存储到文件中。可以使用构件图来为这些文件的配置建模，并设置配置管理系统。</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0E22C7C-6B29-453F-BC3D-77E05D70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444" y="1480145"/>
            <a:ext cx="4010585" cy="3448531"/>
          </a:xfrm>
          <a:prstGeom prst="rect">
            <a:avLst/>
          </a:prstGeom>
        </p:spPr>
      </p:pic>
    </p:spTree>
    <p:extLst>
      <p:ext uri="{BB962C8B-B14F-4D97-AF65-F5344CB8AC3E}">
        <p14:creationId xmlns:p14="http://schemas.microsoft.com/office/powerpoint/2010/main" val="23189110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384353"/>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a:t>
            </a:r>
            <a:r>
              <a:rPr lang="en-US" altLang="zh-CN" sz="2400" dirty="0">
                <a:solidFill>
                  <a:schemeClr val="bg1"/>
                </a:solidFill>
                <a:latin typeface="方正兰亭黑简体" pitchFamily="2" charset="-122"/>
                <a:ea typeface="造字工房悦黑（非商用）常规体"/>
                <a:sym typeface="+mn-ea"/>
              </a:rPr>
              <a:t>2.</a:t>
            </a:r>
            <a:r>
              <a:rPr lang="zh-CN" altLang="en-US" sz="2400" dirty="0">
                <a:solidFill>
                  <a:schemeClr val="bg1"/>
                </a:solidFill>
                <a:latin typeface="方正兰亭黑简体" pitchFamily="2" charset="-122"/>
                <a:ea typeface="造字工房悦黑（非商用）常规体"/>
                <a:sym typeface="+mn-ea"/>
              </a:rPr>
              <a:t>对可执行体的发布建模</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造字工房悦黑（非商用）常规体"/>
                <a:sym typeface="+mn-ea"/>
              </a:rPr>
              <a:t>对构成软件的物理部分所做的决策进行可视化、详述和文档化。</a:t>
            </a:r>
            <a:endParaRPr lang="en-US" altLang="zh-CN" sz="24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D48A2CE-D86D-447C-A174-8389F259F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203" y="1485092"/>
            <a:ext cx="4515480" cy="4401164"/>
          </a:xfrm>
          <a:prstGeom prst="rect">
            <a:avLst/>
          </a:prstGeom>
        </p:spPr>
      </p:pic>
    </p:spTree>
    <p:extLst>
      <p:ext uri="{BB962C8B-B14F-4D97-AF65-F5344CB8AC3E}">
        <p14:creationId xmlns:p14="http://schemas.microsoft.com/office/powerpoint/2010/main" val="39074412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76350" y="2151063"/>
            <a:ext cx="5402263" cy="2695575"/>
          </a:xfrm>
          <a:prstGeom prst="rect">
            <a:avLst/>
          </a:prstGeom>
          <a:noFill/>
          <a:ln w="9525">
            <a:noFill/>
            <a:miter lim="800000"/>
            <a:headEnd/>
            <a:tailEnd/>
          </a:ln>
        </p:spPr>
      </p:pic>
      <p:sp>
        <p:nvSpPr>
          <p:cNvPr id="7" name="矩形 6"/>
          <p:cNvSpPr/>
          <p:nvPr/>
        </p:nvSpPr>
        <p:spPr>
          <a:xfrm rot="5400000">
            <a:off x="2062163" y="-1187450"/>
            <a:ext cx="2557462" cy="6675438"/>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2087563" y="1858963"/>
            <a:ext cx="3286542" cy="706437"/>
          </a:xfrm>
          <a:prstGeom prst="rect">
            <a:avLst/>
          </a:prstGeom>
          <a:noFill/>
          <a:ln w="9525">
            <a:noFill/>
            <a:miter lim="800000"/>
            <a:headEnd/>
            <a:tailEnd/>
          </a:ln>
        </p:spPr>
        <p:txBody>
          <a:bodyPr wrap="square">
            <a:spAutoFit/>
          </a:bodyPr>
          <a:lstStyle/>
          <a:p>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CONTENTS</a:t>
            </a:r>
            <a:endParaRPr lang="zh-CN" altLang="en-US" sz="4000" b="1" dirty="0">
              <a:solidFill>
                <a:schemeClr val="bg1"/>
              </a:solidFill>
              <a:latin typeface="造字工房悦黑（非商用）常规体" pitchFamily="2" charset="-122"/>
              <a:ea typeface="造字工房悦黑（非商用）常规体" pitchFamily="2" charset="-122"/>
              <a:cs typeface="造字工房悦黑体验版细体"/>
            </a:endParaRPr>
          </a:p>
        </p:txBody>
      </p:sp>
      <p:sp>
        <p:nvSpPr>
          <p:cNvPr id="10" name="文本框 9"/>
          <p:cNvSpPr txBox="1"/>
          <p:nvPr/>
        </p:nvSpPr>
        <p:spPr>
          <a:xfrm>
            <a:off x="7044339" y="2151063"/>
            <a:ext cx="3437324" cy="830997"/>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/01/</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对象图</a:t>
            </a:r>
          </a:p>
          <a:p>
            <a:pPr fontAlgn="auto">
              <a:spcBef>
                <a:spcPts val="0"/>
              </a:spcBef>
              <a:spcAft>
                <a:spcPts val="0"/>
              </a:spcAft>
              <a:defRPr/>
            </a:pPr>
            <a:endPar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1" name="文本框 10"/>
          <p:cNvSpPr txBox="1"/>
          <p:nvPr/>
        </p:nvSpPr>
        <p:spPr>
          <a:xfrm>
            <a:off x="7044338" y="2703513"/>
            <a:ext cx="3997239" cy="461665"/>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/02/</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构件图</a:t>
            </a:r>
          </a:p>
        </p:txBody>
      </p:sp>
      <p:sp>
        <p:nvSpPr>
          <p:cNvPr id="12" name="文本框 11"/>
          <p:cNvSpPr txBox="1"/>
          <p:nvPr/>
        </p:nvSpPr>
        <p:spPr>
          <a:xfrm>
            <a:off x="7044339" y="3254376"/>
            <a:ext cx="3437324"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/03/</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包图</a:t>
            </a:r>
          </a:p>
        </p:txBody>
      </p:sp>
      <p:sp>
        <p:nvSpPr>
          <p:cNvPr id="13" name="文本框 12"/>
          <p:cNvSpPr txBox="1"/>
          <p:nvPr/>
        </p:nvSpPr>
        <p:spPr>
          <a:xfrm>
            <a:off x="7044338" y="3806826"/>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/04/</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参考资料</a:t>
            </a:r>
          </a:p>
        </p:txBody>
      </p:sp>
      <p:sp>
        <p:nvSpPr>
          <p:cNvPr id="14" name="文本框 13">
            <a:extLst>
              <a:ext uri="{FF2B5EF4-FFF2-40B4-BE49-F238E27FC236}">
                <a16:creationId xmlns:a16="http://schemas.microsoft.com/office/drawing/2014/main" id="{7CC84A53-3088-4A7D-9BB6-EE769FEF3F1F}"/>
              </a:ext>
            </a:extLst>
          </p:cNvPr>
          <p:cNvSpPr txBox="1"/>
          <p:nvPr/>
        </p:nvSpPr>
        <p:spPr>
          <a:xfrm>
            <a:off x="7044338" y="4313109"/>
            <a:ext cx="3997238" cy="830997"/>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/05/</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提问</a:t>
            </a:r>
            <a:endParaRPr lang="zh-CN" altLang="en-US" sz="2400" dirty="0">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5" name="文本框 14">
            <a:extLst>
              <a:ext uri="{FF2B5EF4-FFF2-40B4-BE49-F238E27FC236}">
                <a16:creationId xmlns:a16="http://schemas.microsoft.com/office/drawing/2014/main" id="{50DD5C91-A148-4243-95C7-140A64D85E2A}"/>
              </a:ext>
            </a:extLst>
          </p:cNvPr>
          <p:cNvSpPr txBox="1"/>
          <p:nvPr/>
        </p:nvSpPr>
        <p:spPr>
          <a:xfrm>
            <a:off x="7044338" y="4850845"/>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/06/</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分工绩效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500"/>
                            </p:stCondLst>
                            <p:childTnLst>
                              <p:par>
                                <p:cTn id="13" presetID="23" presetClass="entr" presetSubtype="16"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par>
                          <p:cTn id="17" fill="hold">
                            <p:stCondLst>
                              <p:cond delay="3350"/>
                            </p:stCondLst>
                            <p:childTnLst>
                              <p:par>
                                <p:cTn id="18" presetID="55"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strVal val="#ppt_w*0.7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animEffect transition="in" filter="fade">
                                      <p:cBhvr>
                                        <p:cTn id="22" dur="1000"/>
                                        <p:tgtEl>
                                          <p:spTgt spid="10"/>
                                        </p:tgtEl>
                                      </p:cBhvr>
                                    </p:animEffect>
                                  </p:childTnLst>
                                </p:cTn>
                              </p:par>
                            </p:childTnLst>
                          </p:cTn>
                        </p:par>
                        <p:par>
                          <p:cTn id="23" fill="hold">
                            <p:stCondLst>
                              <p:cond delay="4350"/>
                            </p:stCondLst>
                            <p:childTnLst>
                              <p:par>
                                <p:cTn id="24" presetID="55"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strVal val="#ppt_w*0.70"/>
                                          </p:val>
                                        </p:tav>
                                        <p:tav tm="100000">
                                          <p:val>
                                            <p:strVal val="#ppt_w"/>
                                          </p:val>
                                        </p:tav>
                                      </p:tavLst>
                                    </p:anim>
                                    <p:anim calcmode="lin" valueType="num">
                                      <p:cBhvr>
                                        <p:cTn id="27" dur="1000" fill="hold"/>
                                        <p:tgtEl>
                                          <p:spTgt spid="11"/>
                                        </p:tgtEl>
                                        <p:attrNameLst>
                                          <p:attrName>ppt_h</p:attrName>
                                        </p:attrNameLst>
                                      </p:cBhvr>
                                      <p:tavLst>
                                        <p:tav tm="0">
                                          <p:val>
                                            <p:strVal val="#ppt_h"/>
                                          </p:val>
                                        </p:tav>
                                        <p:tav tm="100000">
                                          <p:val>
                                            <p:strVal val="#ppt_h"/>
                                          </p:val>
                                        </p:tav>
                                      </p:tavLst>
                                    </p:anim>
                                    <p:animEffect transition="in" filter="fade">
                                      <p:cBhvr>
                                        <p:cTn id="28" dur="1000"/>
                                        <p:tgtEl>
                                          <p:spTgt spid="11"/>
                                        </p:tgtEl>
                                      </p:cBhvr>
                                    </p:animEffect>
                                  </p:childTnLst>
                                </p:cTn>
                              </p:par>
                            </p:childTnLst>
                          </p:cTn>
                        </p:par>
                        <p:par>
                          <p:cTn id="29" fill="hold">
                            <p:stCondLst>
                              <p:cond delay="535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par>
                          <p:cTn id="35" fill="hold">
                            <p:stCondLst>
                              <p:cond delay="6350"/>
                            </p:stCondLst>
                            <p:childTnLst>
                              <p:par>
                                <p:cTn id="36" presetID="55"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strVal val="#ppt_w*0.70"/>
                                          </p:val>
                                        </p:tav>
                                        <p:tav tm="100000">
                                          <p:val>
                                            <p:strVal val="#ppt_w"/>
                                          </p:val>
                                        </p:tav>
                                      </p:tavLst>
                                    </p:anim>
                                    <p:anim calcmode="lin" valueType="num">
                                      <p:cBhvr>
                                        <p:cTn id="39" dur="1000" fill="hold"/>
                                        <p:tgtEl>
                                          <p:spTgt spid="13"/>
                                        </p:tgtEl>
                                        <p:attrNameLst>
                                          <p:attrName>ppt_h</p:attrName>
                                        </p:attrNameLst>
                                      </p:cBhvr>
                                      <p:tavLst>
                                        <p:tav tm="0">
                                          <p:val>
                                            <p:strVal val="#ppt_h"/>
                                          </p:val>
                                        </p:tav>
                                        <p:tav tm="100000">
                                          <p:val>
                                            <p:strVal val="#ppt_h"/>
                                          </p:val>
                                        </p:tav>
                                      </p:tavLst>
                                    </p:anim>
                                    <p:animEffect transition="in" filter="fade">
                                      <p:cBhvr>
                                        <p:cTn id="40" dur="1000"/>
                                        <p:tgtEl>
                                          <p:spTgt spid="13"/>
                                        </p:tgtEl>
                                      </p:cBhvr>
                                    </p:animEffect>
                                  </p:childTnLst>
                                </p:cTn>
                              </p:par>
                            </p:childTnLst>
                          </p:cTn>
                        </p:par>
                        <p:par>
                          <p:cTn id="41" fill="hold">
                            <p:stCondLst>
                              <p:cond delay="7350"/>
                            </p:stCondLst>
                            <p:childTnLst>
                              <p:par>
                                <p:cTn id="42" presetID="55"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strVal val="#ppt_w*0.70"/>
                                          </p:val>
                                        </p:tav>
                                        <p:tav tm="100000">
                                          <p:val>
                                            <p:strVal val="#ppt_w"/>
                                          </p:val>
                                        </p:tav>
                                      </p:tavLst>
                                    </p:anim>
                                    <p:anim calcmode="lin" valueType="num">
                                      <p:cBhvr>
                                        <p:cTn id="45" dur="1000" fill="hold"/>
                                        <p:tgtEl>
                                          <p:spTgt spid="14"/>
                                        </p:tgtEl>
                                        <p:attrNameLst>
                                          <p:attrName>ppt_h</p:attrName>
                                        </p:attrNameLst>
                                      </p:cBhvr>
                                      <p:tavLst>
                                        <p:tav tm="0">
                                          <p:val>
                                            <p:strVal val="#ppt_h"/>
                                          </p:val>
                                        </p:tav>
                                        <p:tav tm="100000">
                                          <p:val>
                                            <p:strVal val="#ppt_h"/>
                                          </p:val>
                                        </p:tav>
                                      </p:tavLst>
                                    </p:anim>
                                    <p:animEffect transition="in" filter="fade">
                                      <p:cBhvr>
                                        <p:cTn id="46" dur="1000"/>
                                        <p:tgtEl>
                                          <p:spTgt spid="14"/>
                                        </p:tgtEl>
                                      </p:cBhvr>
                                    </p:animEffect>
                                  </p:childTnLst>
                                </p:cTn>
                              </p:par>
                            </p:childTnLst>
                          </p:cTn>
                        </p:par>
                        <p:par>
                          <p:cTn id="47" fill="hold">
                            <p:stCondLst>
                              <p:cond delay="8350"/>
                            </p:stCondLst>
                            <p:childTnLst>
                              <p:par>
                                <p:cTn id="48" presetID="55"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1000" fill="hold"/>
                                        <p:tgtEl>
                                          <p:spTgt spid="15"/>
                                        </p:tgtEl>
                                        <p:attrNameLst>
                                          <p:attrName>ppt_w</p:attrName>
                                        </p:attrNameLst>
                                      </p:cBhvr>
                                      <p:tavLst>
                                        <p:tav tm="0">
                                          <p:val>
                                            <p:strVal val="#ppt_w*0.70"/>
                                          </p:val>
                                        </p:tav>
                                        <p:tav tm="100000">
                                          <p:val>
                                            <p:strVal val="#ppt_w"/>
                                          </p:val>
                                        </p:tav>
                                      </p:tavLst>
                                    </p:anim>
                                    <p:anim calcmode="lin" valueType="num">
                                      <p:cBhvr>
                                        <p:cTn id="51" dur="1000" fill="hold"/>
                                        <p:tgtEl>
                                          <p:spTgt spid="15"/>
                                        </p:tgtEl>
                                        <p:attrNameLst>
                                          <p:attrName>ppt_h</p:attrName>
                                        </p:attrNameLst>
                                      </p:cBhvr>
                                      <p:tavLst>
                                        <p:tav tm="0">
                                          <p:val>
                                            <p:strVal val="#ppt_h"/>
                                          </p:val>
                                        </p:tav>
                                        <p:tav tm="100000">
                                          <p:val>
                                            <p:strVal val="#ppt_h"/>
                                          </p:val>
                                        </p:tav>
                                      </p:tavLst>
                                    </p:anim>
                                    <p:animEffect transition="in" filter="fade">
                                      <p:cBhvr>
                                        <p:cTn id="5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a:t>
            </a: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对物理数据库建模</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造字工房悦黑（非商用）常规体"/>
                <a:sym typeface="+mn-ea"/>
              </a:rPr>
              <a:t>可以把物理数据可看做模式在比特世界中的具体实现，物理数据库模型表示了这些信息在关系型数据库的表中或者在面向对象数据库的页中的存储。</a:t>
            </a:r>
            <a:endParaRPr lang="en-US" altLang="zh-CN" sz="24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9329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E2EBEC6-1AD1-456D-A0AF-34F19B698614}"/>
              </a:ext>
            </a:extLst>
          </p:cNvPr>
          <p:cNvSpPr/>
          <p:nvPr/>
        </p:nvSpPr>
        <p:spPr>
          <a:xfrm>
            <a:off x="481264" y="2350764"/>
            <a:ext cx="6096000" cy="3156505"/>
          </a:xfrm>
          <a:prstGeom prst="rect">
            <a:avLst/>
          </a:prstGeom>
        </p:spPr>
        <p:txBody>
          <a:bodyPr>
            <a:spAutoFit/>
          </a:bodyPr>
          <a:lstStyle/>
          <a:p>
            <a:pPr>
              <a:lnSpc>
                <a:spcPct val="120000"/>
              </a:lnSpc>
            </a:pPr>
            <a:r>
              <a:rPr lang="en-US" altLang="zh-CN" sz="2400" dirty="0">
                <a:solidFill>
                  <a:schemeClr val="bg1"/>
                </a:solidFill>
                <a:latin typeface="方正兰亭黑简体" pitchFamily="2" charset="-122"/>
                <a:ea typeface="造字工房悦黑（非商用）常规体"/>
                <a:sym typeface="+mn-ea"/>
              </a:rPr>
              <a:t> 4.</a:t>
            </a:r>
            <a:r>
              <a:rPr lang="zh-CN" altLang="en-US" sz="2400" dirty="0">
                <a:solidFill>
                  <a:schemeClr val="bg1"/>
                </a:solidFill>
                <a:latin typeface="方正兰亭黑简体" pitchFamily="2" charset="-122"/>
                <a:ea typeface="造字工房悦黑（非商用）常规体"/>
                <a:sym typeface="+mn-ea"/>
              </a:rPr>
              <a:t>对可适应得系统建模</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造字工房悦黑（非商用）常规体"/>
                <a:sym typeface="+mn-ea"/>
              </a:rPr>
              <a:t>某些系统是相对静态的，其组件进入现场、参与执行、然后离开。另外一些系统则是较为动态的，其中，包括一些为了负载均衡和故障恢复而进行迁移的可移动的代理或组件，可以将构件图与对行为建模的</a:t>
            </a:r>
            <a:r>
              <a:rPr lang="en-US" altLang="zh-CN" sz="2400" dirty="0">
                <a:solidFill>
                  <a:schemeClr val="bg1"/>
                </a:solidFill>
                <a:latin typeface="方正兰亭黑简体" pitchFamily="2" charset="-122"/>
                <a:ea typeface="造字工房悦黑（非商用）常规体"/>
                <a:sym typeface="+mn-ea"/>
              </a:rPr>
              <a:t>UML</a:t>
            </a:r>
            <a:r>
              <a:rPr lang="zh-CN" altLang="en-US" sz="2400" dirty="0">
                <a:solidFill>
                  <a:schemeClr val="bg1"/>
                </a:solidFill>
                <a:latin typeface="方正兰亭黑简体" pitchFamily="2" charset="-122"/>
                <a:ea typeface="造字工房悦黑（非商用）常规体"/>
                <a:sym typeface="+mn-ea"/>
              </a:rPr>
              <a:t>的一些图结合起来表示这类系统。</a:t>
            </a:r>
            <a:endParaRPr lang="zh-CN" altLang="en-US" sz="2400" dirty="0"/>
          </a:p>
        </p:txBody>
      </p:sp>
    </p:spTree>
    <p:extLst>
      <p:ext uri="{BB962C8B-B14F-4D97-AF65-F5344CB8AC3E}">
        <p14:creationId xmlns:p14="http://schemas.microsoft.com/office/powerpoint/2010/main" val="1826292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/03/</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包图</a:t>
            </a:r>
          </a:p>
        </p:txBody>
      </p:sp>
    </p:spTree>
    <p:extLst>
      <p:ext uri="{BB962C8B-B14F-4D97-AF65-F5344CB8AC3E}">
        <p14:creationId xmlns:p14="http://schemas.microsoft.com/office/powerpoint/2010/main" val="9703659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54139"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endParaRPr lang="en-US" altLang="zh-CN" sz="3200" dirty="0">
              <a:solidFill>
                <a:schemeClr val="bg1"/>
              </a:solidFill>
              <a:latin typeface="方正兰亭黑简体" pitchFamily="2" charset="-122"/>
              <a:ea typeface="方正兰亭黑简体" pitchFamily="2" charset="-122"/>
            </a:endParaRPr>
          </a:p>
        </p:txBody>
      </p:sp>
      <p:sp>
        <p:nvSpPr>
          <p:cNvPr id="12" name="文本框 6"/>
          <p:cNvSpPr txBox="1"/>
          <p:nvPr/>
        </p:nvSpPr>
        <p:spPr>
          <a:xfrm>
            <a:off x="292102" y="2769880"/>
            <a:ext cx="6365372" cy="2713948"/>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包是一种把元素组织到一起的通用机制，包可以嵌套于其他包中。包图用于描述包与包之间的关系，包的图标是一个带标签的文件夹。包图描绘模型元素在包内的组织和依赖关系，包括</a:t>
            </a:r>
            <a:r>
              <a:rPr lang="zh-CN" altLang="en-US" sz="2400" dirty="0">
                <a:solidFill>
                  <a:srgbClr val="FF0000"/>
                </a:solidFill>
                <a:latin typeface="方正兰亭黑简体" pitchFamily="2" charset="-122"/>
                <a:ea typeface="造字工房悦黑（非商用）常规体"/>
                <a:sym typeface="+mn-ea"/>
              </a:rPr>
              <a:t>包</a:t>
            </a:r>
            <a:r>
              <a:rPr lang="zh-CN" altLang="en-US" sz="2400" dirty="0">
                <a:solidFill>
                  <a:schemeClr val="bg1"/>
                </a:solidFill>
                <a:latin typeface="方正兰亭黑简体" pitchFamily="2" charset="-122"/>
                <a:ea typeface="造字工房悦黑（非商用）常规体"/>
                <a:sym typeface="+mn-ea"/>
              </a:rPr>
              <a:t>的导入和包扩展。它们还提供相应命名空间的可视化。</a:t>
            </a:r>
            <a:endParaRPr lang="zh-CN" altLang="en-US"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0AE504D-2416-4ED0-B2A3-15663F8E47AF}"/>
              </a:ext>
            </a:extLst>
          </p:cNvPr>
          <p:cNvSpPr txBox="1"/>
          <p:nvPr/>
        </p:nvSpPr>
        <p:spPr>
          <a:xfrm>
            <a:off x="7878535" y="1055982"/>
            <a:ext cx="4140153" cy="1907702"/>
          </a:xfrm>
          <a:prstGeom prst="rect">
            <a:avLst/>
          </a:prstGeom>
          <a:noFill/>
        </p:spPr>
        <p:txBody>
          <a:bodyPr wrap="square" rtlCol="0">
            <a:spAutoFit/>
          </a:bodyPr>
          <a:lstStyle/>
          <a:p>
            <a:pPr>
              <a:lnSpc>
                <a:spcPct val="120000"/>
              </a:lnSpc>
            </a:pPr>
            <a:r>
              <a:rPr lang="zh-CN" altLang="en-US" sz="2000" dirty="0">
                <a:latin typeface="方正兰亭黑简体" pitchFamily="2" charset="-122"/>
                <a:ea typeface="造字工房悦黑（非商用）常规体"/>
                <a:sym typeface="+mn-ea"/>
              </a:rPr>
              <a:t>       包：一个命名空间，也是一个元素。可以包含在其他命名空间中。包可以拥有其他包或与其他包合并，它的元素可以导入包命名空间中。</a:t>
            </a:r>
            <a:endParaRPr lang="zh-CN" altLang="en-US" sz="1600"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36725328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332207" y="2256533"/>
            <a:ext cx="6365372" cy="3157146"/>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包之间的关系可以分为</a:t>
            </a: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种类型：</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1.</a:t>
            </a:r>
            <a:r>
              <a:rPr lang="zh-CN" altLang="en-US" sz="2400" dirty="0">
                <a:solidFill>
                  <a:schemeClr val="bg1"/>
                </a:solidFill>
                <a:latin typeface="方正兰亭黑简体" pitchFamily="2" charset="-122"/>
                <a:ea typeface="造字工房悦黑（非商用）常规体"/>
                <a:sym typeface="+mn-ea"/>
              </a:rPr>
              <a:t>引入关系：</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方正兰亭黑简体" pitchFamily="2" charset="-122"/>
                <a:sym typeface="+mn-ea"/>
              </a:rPr>
              <a:t>一个包中的类可以被另一个指定包中的类引用。</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zh-CN" altLang="en-US" sz="2400" dirty="0">
                <a:solidFill>
                  <a:schemeClr val="bg1"/>
                </a:solidFill>
                <a:latin typeface="方正兰亭黑简体" pitchFamily="2" charset="-122"/>
                <a:ea typeface="方正兰亭黑简体" pitchFamily="2" charset="-122"/>
                <a:sym typeface="+mn-ea"/>
              </a:rPr>
              <a:t>引入关系是依赖关系中的一种，需要在依赖线上增加一个</a:t>
            </a:r>
            <a:r>
              <a:rPr lang="en-US" altLang="zh-CN" sz="2400" dirty="0">
                <a:solidFill>
                  <a:schemeClr val="bg1"/>
                </a:solidFill>
                <a:latin typeface="方正兰亭黑简体" pitchFamily="2" charset="-122"/>
                <a:ea typeface="方正兰亭黑简体" pitchFamily="2" charset="-122"/>
                <a:sym typeface="+mn-ea"/>
              </a:rPr>
              <a:t>《import》</a:t>
            </a:r>
            <a:r>
              <a:rPr lang="zh-CN" altLang="en-US" sz="2400" dirty="0">
                <a:solidFill>
                  <a:schemeClr val="bg1"/>
                </a:solidFill>
                <a:latin typeface="方正兰亭黑简体" pitchFamily="2" charset="-122"/>
                <a:ea typeface="方正兰亭黑简体" pitchFamily="2" charset="-122"/>
                <a:sym typeface="+mn-ea"/>
              </a:rPr>
              <a:t>衍型，包之间一般依赖关系都属于引入关系。</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BBE6364-B245-4C38-92BB-535C9E05C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984" y="2527997"/>
            <a:ext cx="4296375" cy="3010320"/>
          </a:xfrm>
          <a:prstGeom prst="rect">
            <a:avLst/>
          </a:prstGeom>
        </p:spPr>
      </p:pic>
    </p:spTree>
    <p:extLst>
      <p:ext uri="{BB962C8B-B14F-4D97-AF65-F5344CB8AC3E}">
        <p14:creationId xmlns:p14="http://schemas.microsoft.com/office/powerpoint/2010/main" val="240495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827552"/>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包之间的关系可以分为</a:t>
            </a: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种类型：</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2.</a:t>
            </a:r>
            <a:r>
              <a:rPr lang="zh-CN" altLang="en-US" sz="2400" dirty="0">
                <a:solidFill>
                  <a:schemeClr val="bg1"/>
                </a:solidFill>
                <a:latin typeface="方正兰亭黑简体" pitchFamily="2" charset="-122"/>
                <a:ea typeface="造字工房悦黑（非商用）常规体"/>
                <a:sym typeface="+mn-ea"/>
              </a:rPr>
              <a:t>泛化关系：</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方正兰亭黑简体" pitchFamily="2" charset="-122"/>
                <a:sym typeface="+mn-ea"/>
              </a:rPr>
              <a:t>表示一个包继承了另一个包的全部内容，同时又补充自己增加的内容。</a:t>
            </a:r>
            <a:endParaRPr lang="en-US" altLang="zh-CN"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A6F29A0-38DF-4B72-A3B3-713D09779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198" y="2547089"/>
            <a:ext cx="2715004" cy="2400635"/>
          </a:xfrm>
          <a:prstGeom prst="rect">
            <a:avLst/>
          </a:prstGeom>
        </p:spPr>
      </p:pic>
    </p:spTree>
    <p:extLst>
      <p:ext uri="{BB962C8B-B14F-4D97-AF65-F5344CB8AC3E}">
        <p14:creationId xmlns:p14="http://schemas.microsoft.com/office/powerpoint/2010/main" val="1073845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827552"/>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       包之间的关系可以分为</a:t>
            </a: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种类型：</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嵌套关系：</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zh-CN" altLang="en-US" sz="2400" dirty="0">
                <a:solidFill>
                  <a:schemeClr val="bg1"/>
                </a:solidFill>
                <a:latin typeface="方正兰亭黑简体" pitchFamily="2" charset="-122"/>
                <a:ea typeface="方正兰亭黑简体" pitchFamily="2" charset="-122"/>
                <a:sym typeface="+mn-ea"/>
              </a:rPr>
              <a:t>一个包中可以包含若干个子包，构成包的嵌套层次结构。</a:t>
            </a:r>
            <a:endParaRPr lang="en-US" altLang="zh-CN"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1904BD7-1E6D-49FF-948B-A0CE04BF4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324" y="2307818"/>
            <a:ext cx="3867690" cy="3429479"/>
          </a:xfrm>
          <a:prstGeom prst="rect">
            <a:avLst/>
          </a:prstGeom>
        </p:spPr>
      </p:pic>
    </p:spTree>
    <p:extLst>
      <p:ext uri="{BB962C8B-B14F-4D97-AF65-F5344CB8AC3E}">
        <p14:creationId xmlns:p14="http://schemas.microsoft.com/office/powerpoint/2010/main" val="5164332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/04/</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参考资料</a:t>
            </a:r>
          </a:p>
        </p:txBody>
      </p:sp>
    </p:spTree>
    <p:extLst>
      <p:ext uri="{BB962C8B-B14F-4D97-AF65-F5344CB8AC3E}">
        <p14:creationId xmlns:p14="http://schemas.microsoft.com/office/powerpoint/2010/main" val="33959917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0" y="-1"/>
            <a:ext cx="12192000" cy="7559781"/>
          </a:xfrm>
          <a:prstGeom prst="rect">
            <a:avLst/>
          </a:prstGeom>
        </p:spPr>
      </p:pic>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b="1"/>
          </a:p>
        </p:txBody>
      </p:sp>
      <p:sp>
        <p:nvSpPr>
          <p:cNvPr id="2" name="文本框 1">
            <a:extLst>
              <a:ext uri="{FF2B5EF4-FFF2-40B4-BE49-F238E27FC236}">
                <a16:creationId xmlns:a16="http://schemas.microsoft.com/office/drawing/2014/main" id="{4D28EDCF-8DAF-4679-A430-5378D14147EC}"/>
              </a:ext>
            </a:extLst>
          </p:cNvPr>
          <p:cNvSpPr txBox="1"/>
          <p:nvPr/>
        </p:nvSpPr>
        <p:spPr>
          <a:xfrm>
            <a:off x="304800" y="798774"/>
            <a:ext cx="11141191" cy="5693866"/>
          </a:xfrm>
          <a:prstGeom prst="rect">
            <a:avLst/>
          </a:prstGeom>
          <a:noFill/>
        </p:spPr>
        <p:txBody>
          <a:bodyPr wrap="none" rtlCol="0">
            <a:spAutoFit/>
          </a:bodyPr>
          <a:lstStyle/>
          <a:p>
            <a:pPr fontAlgn="t"/>
            <a:r>
              <a:rPr lang="zh-CN" altLang="zh-CN" sz="2800" b="1" dirty="0"/>
              <a:t>资料引用</a:t>
            </a:r>
            <a:r>
              <a:rPr lang="en-US" altLang="zh-CN" sz="2800" b="1" dirty="0"/>
              <a:t>1</a:t>
            </a:r>
            <a:r>
              <a:rPr lang="zh-CN" altLang="zh-CN" sz="2800" b="1" dirty="0"/>
              <a:t>：</a:t>
            </a:r>
            <a:endParaRPr lang="en-US" altLang="zh-CN" sz="2800" b="1" dirty="0"/>
          </a:p>
          <a:p>
            <a:pPr fontAlgn="t"/>
            <a:r>
              <a:rPr lang="en-US" altLang="zh-CN" sz="2800" b="1" dirty="0"/>
              <a:t>https://en.wikipedia.org/wiki/Object_diagram</a:t>
            </a:r>
            <a:r>
              <a:rPr lang="zh-CN" altLang="en-US" sz="2800" b="1" dirty="0"/>
              <a:t>（</a:t>
            </a:r>
            <a:r>
              <a:rPr lang="en-US" altLang="zh-CN" sz="2800" dirty="0"/>
              <a:t>2018</a:t>
            </a:r>
            <a:r>
              <a:rPr lang="zh-CN" altLang="en-US" sz="2800" dirty="0"/>
              <a:t>年</a:t>
            </a:r>
            <a:r>
              <a:rPr lang="en-US" altLang="zh-CN" sz="2800" dirty="0"/>
              <a:t>8</a:t>
            </a:r>
            <a:r>
              <a:rPr lang="zh-CN" altLang="en-US" sz="2800" dirty="0"/>
              <a:t>月</a:t>
            </a:r>
            <a:r>
              <a:rPr lang="en-US" altLang="zh-CN" sz="2800" dirty="0"/>
              <a:t>16</a:t>
            </a:r>
            <a:r>
              <a:rPr lang="zh-CN" altLang="en-US" sz="2800" dirty="0"/>
              <a:t>日</a:t>
            </a:r>
            <a:r>
              <a:rPr lang="zh-CN" altLang="en-US" sz="2800" b="1" dirty="0"/>
              <a:t>）</a:t>
            </a:r>
            <a:endParaRPr lang="en-US" altLang="zh-CN" sz="2800" b="1" dirty="0"/>
          </a:p>
          <a:p>
            <a:pPr fontAlgn="t"/>
            <a:r>
              <a:rPr lang="zh-CN" altLang="zh-CN" sz="2800" b="1" dirty="0"/>
              <a:t>资料引用</a:t>
            </a:r>
            <a:r>
              <a:rPr lang="en-US" altLang="zh-CN" sz="2800" b="1" dirty="0"/>
              <a:t>2</a:t>
            </a:r>
            <a:r>
              <a:rPr lang="zh-CN" altLang="zh-CN" sz="2800" b="1" dirty="0"/>
              <a:t>：</a:t>
            </a:r>
            <a:endParaRPr lang="en-US" altLang="zh-CN" sz="2800" b="1" dirty="0"/>
          </a:p>
          <a:p>
            <a:pPr fontAlgn="t"/>
            <a:r>
              <a:rPr lang="en-US" altLang="zh-CN" sz="2800" b="1" dirty="0"/>
              <a:t>《UML</a:t>
            </a:r>
            <a:r>
              <a:rPr lang="zh-CN" altLang="en-US" sz="2800" b="1" dirty="0"/>
              <a:t>用户指南</a:t>
            </a:r>
            <a:r>
              <a:rPr lang="en-US" altLang="zh-CN" sz="2800" b="1" dirty="0"/>
              <a:t>》Grady </a:t>
            </a:r>
            <a:r>
              <a:rPr lang="en-US" altLang="zh-CN" sz="2800" b="1" dirty="0" err="1"/>
              <a:t>Booch,James</a:t>
            </a:r>
            <a:r>
              <a:rPr lang="en-US" altLang="zh-CN" sz="2800" b="1" dirty="0"/>
              <a:t> </a:t>
            </a:r>
            <a:r>
              <a:rPr lang="en-US" altLang="zh-CN" sz="2800" b="1" dirty="0" err="1"/>
              <a:t>Rubaugh,Ivar</a:t>
            </a:r>
            <a:r>
              <a:rPr lang="en-US" altLang="zh-CN" sz="2800" b="1" dirty="0"/>
              <a:t> Jacobson</a:t>
            </a:r>
            <a:r>
              <a:rPr lang="zh-CN" altLang="en-US" sz="2800" b="1" dirty="0"/>
              <a:t>著</a:t>
            </a:r>
            <a:endParaRPr lang="en-US" altLang="zh-CN" sz="2800" b="1" dirty="0"/>
          </a:p>
          <a:p>
            <a:pPr fontAlgn="t"/>
            <a:r>
              <a:rPr lang="en-US" altLang="zh-CN" sz="2800" b="1" dirty="0"/>
              <a:t>ISBN 978-7-115-29644-3</a:t>
            </a:r>
            <a:endParaRPr lang="zh-CN" altLang="zh-CN" sz="2800" b="1" dirty="0"/>
          </a:p>
          <a:p>
            <a:pPr fontAlgn="t"/>
            <a:r>
              <a:rPr lang="zh-CN" altLang="zh-CN" sz="2800" b="1" dirty="0"/>
              <a:t>资料引用</a:t>
            </a:r>
            <a:r>
              <a:rPr lang="en-US" altLang="zh-CN" sz="2800" b="1" dirty="0"/>
              <a:t>3</a:t>
            </a:r>
            <a:r>
              <a:rPr lang="zh-CN" altLang="zh-CN" sz="2800" b="1" dirty="0"/>
              <a:t>：</a:t>
            </a:r>
            <a:endParaRPr lang="en-US" altLang="zh-CN" sz="2800" b="1" dirty="0"/>
          </a:p>
          <a:p>
            <a:pPr fontAlgn="t"/>
            <a:r>
              <a:rPr lang="en-US" altLang="zh-CN" sz="2800" b="1" dirty="0"/>
              <a:t>《UML2 </a:t>
            </a:r>
            <a:r>
              <a:rPr lang="zh-CN" altLang="en-US" sz="2800" b="1" dirty="0"/>
              <a:t>基础、建模与设计教程</a:t>
            </a:r>
            <a:r>
              <a:rPr lang="en-US" altLang="zh-CN" sz="2800" b="1" dirty="0"/>
              <a:t>》</a:t>
            </a:r>
            <a:r>
              <a:rPr lang="zh-CN" altLang="en-US" sz="2800" b="1" dirty="0"/>
              <a:t>杨弘平著</a:t>
            </a:r>
            <a:endParaRPr lang="en-US" altLang="zh-CN" sz="2800" b="1" dirty="0"/>
          </a:p>
          <a:p>
            <a:pPr fontAlgn="t"/>
            <a:r>
              <a:rPr lang="en-US" altLang="zh-CN" sz="2800" b="1" dirty="0"/>
              <a:t>ISBN 978-7-302-40449-1</a:t>
            </a:r>
          </a:p>
          <a:p>
            <a:pPr fontAlgn="t"/>
            <a:r>
              <a:rPr lang="zh-CN" altLang="zh-CN" sz="2800" b="1" dirty="0"/>
              <a:t>资料引用</a:t>
            </a:r>
            <a:r>
              <a:rPr lang="en-US" altLang="zh-CN" sz="2800" b="1" dirty="0"/>
              <a:t>4</a:t>
            </a:r>
            <a:r>
              <a:rPr lang="zh-CN" altLang="zh-CN" sz="2800" b="1" dirty="0"/>
              <a:t>：</a:t>
            </a:r>
            <a:r>
              <a:rPr lang="zh-CN" altLang="en-US" sz="2800" b="1" dirty="0"/>
              <a:t>百度百科：墨刀</a:t>
            </a:r>
            <a:endParaRPr lang="en-US" altLang="zh-CN" sz="2800" b="1" dirty="0"/>
          </a:p>
          <a:p>
            <a:pPr fontAlgn="t"/>
            <a:r>
              <a:rPr lang="en-US" altLang="zh-CN" sz="2800" b="1" dirty="0"/>
              <a:t>https://baike.baidu.com/item/%E5%A2%A8%E5%88%80</a:t>
            </a:r>
          </a:p>
          <a:p>
            <a:pPr fontAlgn="t"/>
            <a:r>
              <a:rPr lang="en-US" altLang="zh-CN" sz="2800" b="1" dirty="0"/>
              <a:t>2018/04/19</a:t>
            </a:r>
            <a:endParaRPr lang="zh-CN" altLang="zh-CN" sz="2800" b="1" dirty="0"/>
          </a:p>
          <a:p>
            <a:pPr fontAlgn="t"/>
            <a:endParaRPr lang="zh-CN" altLang="zh-CN" sz="2800" b="1" dirty="0"/>
          </a:p>
          <a:p>
            <a:endParaRPr lang="zh-CN" altLang="en-US" sz="2800" b="1" dirty="0"/>
          </a:p>
        </p:txBody>
      </p:sp>
    </p:spTree>
    <p:extLst>
      <p:ext uri="{BB962C8B-B14F-4D97-AF65-F5344CB8AC3E}">
        <p14:creationId xmlns:p14="http://schemas.microsoft.com/office/powerpoint/2010/main" val="217617515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/05/</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提问</a:t>
            </a:r>
          </a:p>
        </p:txBody>
      </p:sp>
    </p:spTree>
    <p:extLst>
      <p:ext uri="{BB962C8B-B14F-4D97-AF65-F5344CB8AC3E}">
        <p14:creationId xmlns:p14="http://schemas.microsoft.com/office/powerpoint/2010/main" val="9198875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478671" y="1195120"/>
            <a:ext cx="3590506" cy="1138773"/>
          </a:xfrm>
          <a:prstGeom prst="rect">
            <a:avLst/>
          </a:prstGeom>
          <a:noFill/>
          <a:ln w="9525">
            <a:noFill/>
            <a:miter lim="800000"/>
            <a:headEnd/>
            <a:tailEnd/>
          </a:ln>
        </p:spPr>
        <p:txBody>
          <a:bodyPr wrap="square">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/01/</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对象图</a:t>
            </a:r>
          </a:p>
        </p:txBody>
      </p:sp>
    </p:spTree>
    <p:extLst>
      <p:ext uri="{BB962C8B-B14F-4D97-AF65-F5344CB8AC3E}">
        <p14:creationId xmlns:p14="http://schemas.microsoft.com/office/powerpoint/2010/main" val="2933559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问题一</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FADA8644-2C79-45F2-B579-C5EE6D04FF92}"/>
              </a:ext>
            </a:extLst>
          </p:cNvPr>
          <p:cNvSpPr txBox="1"/>
          <p:nvPr/>
        </p:nvSpPr>
        <p:spPr>
          <a:xfrm>
            <a:off x="6767321" y="2408704"/>
            <a:ext cx="3977549" cy="2308324"/>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请说出类图与对象图的至少</a:t>
            </a:r>
            <a:r>
              <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个区别</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extLst>
      <p:ext uri="{BB962C8B-B14F-4D97-AF65-F5344CB8AC3E}">
        <p14:creationId xmlns:p14="http://schemas.microsoft.com/office/powerpoint/2010/main" val="3934903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问题二</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3" name="文本框 1">
            <a:extLst>
              <a:ext uri="{FF2B5EF4-FFF2-40B4-BE49-F238E27FC236}">
                <a16:creationId xmlns:a16="http://schemas.microsoft.com/office/drawing/2014/main" id="{C7B68652-E6E9-4F8B-B985-52918F8BB858}"/>
              </a:ext>
            </a:extLst>
          </p:cNvPr>
          <p:cNvSpPr txBox="1"/>
          <p:nvPr/>
        </p:nvSpPr>
        <p:spPr>
          <a:xfrm>
            <a:off x="6634664" y="2114790"/>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请说出构件图的组成元素</a:t>
            </a:r>
            <a:endPar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009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2838725" y="2266045"/>
            <a:ext cx="8799823" cy="1938992"/>
          </a:xfrm>
          <a:prstGeom prst="rect">
            <a:avLst/>
          </a:prstGeom>
          <a:noFill/>
        </p:spPr>
        <p:txBody>
          <a:bodyPr vert="horz" wrap="square" rtlCol="0">
            <a:spAutoFit/>
          </a:bodyPr>
          <a:lstStyle/>
          <a:p>
            <a:pPr lvl="0"/>
            <a:r>
              <a:rPr lang="en-US" altLang="zh-CN" sz="4000" b="1" dirty="0">
                <a:latin typeface="造字工房悦黑（非商用）常规体"/>
                <a:ea typeface="方正兰亭黑简体" pitchFamily="2" charset="-122"/>
              </a:rPr>
              <a:t>1.</a:t>
            </a:r>
            <a:r>
              <a:rPr lang="zh-CN" altLang="en-US" sz="4000" b="1" dirty="0">
                <a:latin typeface="造字工房悦黑（非商用）常规体"/>
                <a:ea typeface="方正兰亭黑简体" pitchFamily="2" charset="-122"/>
              </a:rPr>
              <a:t>组件</a:t>
            </a:r>
            <a:endParaRPr lang="en-US" altLang="zh-CN" sz="4000" b="1" dirty="0">
              <a:latin typeface="造字工房悦黑（非商用）常规体"/>
              <a:ea typeface="方正兰亭黑简体" pitchFamily="2" charset="-122"/>
            </a:endParaRPr>
          </a:p>
          <a:p>
            <a:pPr lvl="0"/>
            <a:r>
              <a:rPr lang="en-US" altLang="zh-CN" sz="4000" b="1" dirty="0">
                <a:solidFill>
                  <a:prstClr val="black"/>
                </a:solidFill>
                <a:latin typeface="造字工房悦黑（非商用）常规体"/>
                <a:ea typeface="方正兰亭黑简体" pitchFamily="2" charset="-122"/>
              </a:rPr>
              <a:t>2.</a:t>
            </a:r>
            <a:r>
              <a:rPr lang="zh-CN" altLang="en-US" sz="4000" b="1" dirty="0">
                <a:solidFill>
                  <a:prstClr val="black"/>
                </a:solidFill>
                <a:latin typeface="造字工房悦黑（非商用）常规体"/>
                <a:ea typeface="方正兰亭黑简体" pitchFamily="2" charset="-122"/>
              </a:rPr>
              <a:t>接口</a:t>
            </a:r>
            <a:endParaRPr lang="en-US" altLang="zh-CN" sz="4000" b="1" dirty="0">
              <a:solidFill>
                <a:prstClr val="black"/>
              </a:solidFill>
              <a:latin typeface="造字工房悦黑（非商用）常规体"/>
              <a:ea typeface="方正兰亭黑简体" pitchFamily="2" charset="-122"/>
            </a:endParaRPr>
          </a:p>
          <a:p>
            <a:pPr lvl="0"/>
            <a:r>
              <a:rPr lang="en-US" altLang="zh-CN" sz="4000" b="1" dirty="0">
                <a:solidFill>
                  <a:prstClr val="black"/>
                </a:solidFill>
                <a:latin typeface="造字工房悦黑（非商用）常规体"/>
                <a:ea typeface="方正兰亭黑简体" pitchFamily="2" charset="-122"/>
              </a:rPr>
              <a:t>3.</a:t>
            </a:r>
            <a:r>
              <a:rPr lang="zh-CN" altLang="en-US" sz="4000" b="1" dirty="0">
                <a:solidFill>
                  <a:prstClr val="black"/>
                </a:solidFill>
                <a:latin typeface="造字工房悦黑（非商用）常规体"/>
                <a:ea typeface="方正兰亭黑简体" pitchFamily="2" charset="-122"/>
              </a:rPr>
              <a:t>关系</a:t>
            </a:r>
          </a:p>
        </p:txBody>
      </p:sp>
    </p:spTree>
    <p:extLst>
      <p:ext uri="{BB962C8B-B14F-4D97-AF65-F5344CB8AC3E}">
        <p14:creationId xmlns:p14="http://schemas.microsoft.com/office/powerpoint/2010/main" val="30605642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问题三</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请简述包图三种关系类型</a:t>
            </a:r>
          </a:p>
        </p:txBody>
      </p:sp>
    </p:spTree>
    <p:extLst>
      <p:ext uri="{BB962C8B-B14F-4D97-AF65-F5344CB8AC3E}">
        <p14:creationId xmlns:p14="http://schemas.microsoft.com/office/powerpoint/2010/main" val="25300172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1384353"/>
          </a:xfrm>
          <a:prstGeom prst="rect">
            <a:avLst/>
          </a:prstGeom>
        </p:spPr>
        <p:txBody>
          <a:bodyPr>
            <a:spAutoFit/>
          </a:bodyPr>
          <a:lstStyle/>
          <a:p>
            <a:pPr>
              <a:lnSpc>
                <a:spcPct val="120000"/>
              </a:lnSpc>
            </a:pPr>
            <a:r>
              <a:rPr lang="en-US" altLang="zh-CN" sz="2400" dirty="0">
                <a:latin typeface="方正兰亭黑简体" pitchFamily="2" charset="-122"/>
                <a:ea typeface="造字工房悦黑（非商用）常规体"/>
                <a:sym typeface="+mn-ea"/>
              </a:rPr>
              <a:t>1.</a:t>
            </a:r>
            <a:r>
              <a:rPr lang="zh-CN" altLang="en-US" sz="2400" dirty="0">
                <a:latin typeface="方正兰亭黑简体" pitchFamily="2" charset="-122"/>
                <a:ea typeface="造字工房悦黑（非商用）常规体"/>
                <a:sym typeface="+mn-ea"/>
              </a:rPr>
              <a:t>引入关系：</a:t>
            </a:r>
            <a:endParaRPr lang="en-US" altLang="zh-CN" sz="2400" dirty="0">
              <a:latin typeface="方正兰亭黑简体" pitchFamily="2" charset="-122"/>
              <a:ea typeface="造字工房悦黑（非商用）常规体"/>
              <a:sym typeface="+mn-ea"/>
            </a:endParaRPr>
          </a:p>
          <a:p>
            <a:pPr>
              <a:lnSpc>
                <a:spcPct val="120000"/>
              </a:lnSpc>
            </a:pPr>
            <a:r>
              <a:rPr lang="zh-CN" altLang="en-US" sz="2400" dirty="0">
                <a:latin typeface="方正兰亭黑简体" pitchFamily="2" charset="-122"/>
                <a:ea typeface="方正兰亭黑简体" pitchFamily="2" charset="-122"/>
                <a:sym typeface="+mn-ea"/>
              </a:rPr>
              <a:t>一个包中的类可以被另一个指定包中的类引用。</a:t>
            </a:r>
            <a:endParaRPr lang="en-US" altLang="zh-CN" sz="2400"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1384353"/>
          </a:xfrm>
          <a:prstGeom prst="rect">
            <a:avLst/>
          </a:prstGeom>
        </p:spPr>
        <p:txBody>
          <a:bodyPr>
            <a:spAutoFit/>
          </a:bodyPr>
          <a:lstStyle/>
          <a:p>
            <a:pPr>
              <a:lnSpc>
                <a:spcPct val="120000"/>
              </a:lnSpc>
            </a:pPr>
            <a:r>
              <a:rPr lang="en-US" altLang="zh-CN" sz="2400" dirty="0">
                <a:latin typeface="方正兰亭黑简体" pitchFamily="2" charset="-122"/>
                <a:ea typeface="造字工房悦黑（非商用）常规体"/>
                <a:sym typeface="+mn-ea"/>
              </a:rPr>
              <a:t>2.</a:t>
            </a:r>
            <a:r>
              <a:rPr lang="zh-CN" altLang="en-US" sz="2400" dirty="0">
                <a:latin typeface="方正兰亭黑简体" pitchFamily="2" charset="-122"/>
                <a:ea typeface="造字工房悦黑（非商用）常规体"/>
                <a:sym typeface="+mn-ea"/>
              </a:rPr>
              <a:t>泛化关系：</a:t>
            </a:r>
            <a:endParaRPr lang="en-US" altLang="zh-CN" sz="2400" dirty="0">
              <a:latin typeface="方正兰亭黑简体" pitchFamily="2" charset="-122"/>
              <a:ea typeface="造字工房悦黑（非商用）常规体"/>
              <a:sym typeface="+mn-ea"/>
            </a:endParaRPr>
          </a:p>
          <a:p>
            <a:pPr>
              <a:lnSpc>
                <a:spcPct val="120000"/>
              </a:lnSpc>
            </a:pPr>
            <a:r>
              <a:rPr lang="zh-CN" altLang="en-US" sz="2400" dirty="0">
                <a:latin typeface="方正兰亭黑简体" pitchFamily="2" charset="-122"/>
                <a:ea typeface="方正兰亭黑简体" pitchFamily="2" charset="-122"/>
                <a:sym typeface="+mn-ea"/>
              </a:rPr>
              <a:t>表示一个包继承了另一个包的全部内容，同时又补充自己增加的内容。</a:t>
            </a:r>
            <a:endParaRPr lang="en-US" altLang="zh-CN" sz="2400" dirty="0">
              <a:latin typeface="方正兰亭黑简体" pitchFamily="2" charset="-122"/>
              <a:ea typeface="方正兰亭黑简体" pitchFamily="2" charset="-122"/>
              <a:sym typeface="+mn-ea"/>
            </a:endParaRPr>
          </a:p>
        </p:txBody>
      </p:sp>
      <p:sp>
        <p:nvSpPr>
          <p:cNvPr id="4" name="矩形 3">
            <a:extLst>
              <a:ext uri="{FF2B5EF4-FFF2-40B4-BE49-F238E27FC236}">
                <a16:creationId xmlns:a16="http://schemas.microsoft.com/office/drawing/2014/main" id="{789E0F9E-92F8-4FF8-B836-E4684D3C56AA}"/>
              </a:ext>
            </a:extLst>
          </p:cNvPr>
          <p:cNvSpPr/>
          <p:nvPr/>
        </p:nvSpPr>
        <p:spPr>
          <a:xfrm>
            <a:off x="3048000" y="4509046"/>
            <a:ext cx="6096000" cy="1384353"/>
          </a:xfrm>
          <a:prstGeom prst="rect">
            <a:avLst/>
          </a:prstGeom>
        </p:spPr>
        <p:txBody>
          <a:bodyPr>
            <a:spAutoFit/>
          </a:bodyPr>
          <a:lstStyle/>
          <a:p>
            <a:pPr>
              <a:lnSpc>
                <a:spcPct val="120000"/>
              </a:lnSpc>
            </a:pPr>
            <a:r>
              <a:rPr lang="en-US" altLang="zh-CN" sz="2400" dirty="0">
                <a:latin typeface="方正兰亭黑简体" pitchFamily="2" charset="-122"/>
                <a:ea typeface="造字工房悦黑（非商用）常规体"/>
                <a:sym typeface="+mn-ea"/>
              </a:rPr>
              <a:t>3.</a:t>
            </a:r>
            <a:r>
              <a:rPr lang="zh-CN" altLang="en-US" sz="2400" dirty="0">
                <a:latin typeface="方正兰亭黑简体" pitchFamily="2" charset="-122"/>
                <a:ea typeface="造字工房悦黑（非商用）常规体"/>
                <a:sym typeface="+mn-ea"/>
              </a:rPr>
              <a:t>嵌套关系：</a:t>
            </a:r>
            <a:endParaRPr lang="en-US" altLang="zh-CN" sz="2400" dirty="0">
              <a:latin typeface="方正兰亭黑简体" pitchFamily="2" charset="-122"/>
              <a:ea typeface="造字工房悦黑（非商用）常规体"/>
              <a:sym typeface="+mn-ea"/>
            </a:endParaRPr>
          </a:p>
          <a:p>
            <a:pPr>
              <a:lnSpc>
                <a:spcPct val="120000"/>
              </a:lnSpc>
            </a:pPr>
            <a:r>
              <a:rPr lang="zh-CN" altLang="en-US" sz="2400" dirty="0">
                <a:latin typeface="方正兰亭黑简体" pitchFamily="2" charset="-122"/>
                <a:ea typeface="方正兰亭黑简体" pitchFamily="2" charset="-122"/>
                <a:sym typeface="+mn-ea"/>
              </a:rPr>
              <a:t>一个包中可以包含若干个子包，构成包的嵌套层次结构。</a:t>
            </a:r>
            <a:endParaRPr lang="en-US" altLang="zh-CN" sz="2400"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12780184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问题四</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3046988"/>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包图中引入关系和泛化关系分别用什么构造线连接？</a:t>
            </a:r>
          </a:p>
        </p:txBody>
      </p:sp>
    </p:spTree>
    <p:extLst>
      <p:ext uri="{BB962C8B-B14F-4D97-AF65-F5344CB8AC3E}">
        <p14:creationId xmlns:p14="http://schemas.microsoft.com/office/powerpoint/2010/main" val="601795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1.</a:t>
            </a:r>
            <a:r>
              <a:rPr lang="zh-CN" altLang="en-US" dirty="0">
                <a:latin typeface="方正兰亭黑简体" pitchFamily="2" charset="-122"/>
                <a:ea typeface="造字工房悦黑（非商用）常规体"/>
                <a:sym typeface="+mn-ea"/>
              </a:rPr>
              <a:t>引入关系：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用虚线连接并在依赖线上增加一个</a:t>
            </a:r>
            <a:r>
              <a:rPr lang="en-US" altLang="zh-CN" dirty="0">
                <a:latin typeface="方正兰亭黑简体" pitchFamily="2" charset="-122"/>
                <a:ea typeface="方正兰亭黑简体" pitchFamily="2" charset="-122"/>
                <a:sym typeface="+mn-ea"/>
              </a:rPr>
              <a:t>《import》</a:t>
            </a:r>
            <a:r>
              <a:rPr lang="zh-CN" altLang="en-US" dirty="0">
                <a:latin typeface="方正兰亭黑简体" pitchFamily="2" charset="-122"/>
                <a:ea typeface="方正兰亭黑简体" pitchFamily="2" charset="-122"/>
                <a:sym typeface="+mn-ea"/>
              </a:rPr>
              <a:t>衍型。</a:t>
            </a:r>
            <a:endParaRPr lang="en-US" altLang="zh-CN"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2.</a:t>
            </a:r>
            <a:r>
              <a:rPr lang="zh-CN" altLang="en-US" dirty="0">
                <a:latin typeface="方正兰亭黑简体" pitchFamily="2" charset="-122"/>
                <a:ea typeface="造字工房悦黑（非商用）常规体"/>
                <a:sym typeface="+mn-ea"/>
              </a:rPr>
              <a:t>泛化关系：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造字工房悦黑（非商用）常规体"/>
                <a:sym typeface="+mn-ea"/>
              </a:rPr>
              <a:t>用实线连接并用空箭头表示方向。</a:t>
            </a:r>
            <a:endParaRPr lang="en-US" altLang="zh-CN" dirty="0">
              <a:latin typeface="方正兰亭黑简体" pitchFamily="2" charset="-122"/>
              <a:ea typeface="造字工房悦黑（非商用）常规体"/>
              <a:sym typeface="+mn-ea"/>
            </a:endParaRPr>
          </a:p>
        </p:txBody>
      </p:sp>
    </p:spTree>
    <p:extLst>
      <p:ext uri="{BB962C8B-B14F-4D97-AF65-F5344CB8AC3E}">
        <p14:creationId xmlns:p14="http://schemas.microsoft.com/office/powerpoint/2010/main" val="308199528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/06/</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分工及绩效</a:t>
            </a:r>
          </a:p>
        </p:txBody>
      </p:sp>
    </p:spTree>
    <p:extLst>
      <p:ext uri="{BB962C8B-B14F-4D97-AF65-F5344CB8AC3E}">
        <p14:creationId xmlns:p14="http://schemas.microsoft.com/office/powerpoint/2010/main" val="25346971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84324" y="-688628"/>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5" name="文本框 14"/>
          <p:cNvSpPr txBox="1">
            <a:spLocks noChangeArrowheads="1"/>
          </p:cNvSpPr>
          <p:nvPr/>
        </p:nvSpPr>
        <p:spPr bwMode="auto">
          <a:xfrm>
            <a:off x="3179848" y="2195963"/>
            <a:ext cx="2716212" cy="1292662"/>
          </a:xfrm>
          <a:prstGeom prst="rect">
            <a:avLst/>
          </a:prstGeom>
          <a:noFill/>
          <a:ln w="9525">
            <a:noFill/>
            <a:miter lim="800000"/>
            <a:headEnd/>
            <a:tailEnd/>
          </a:ln>
        </p:spPr>
        <p:txBody>
          <a:bodyPr>
            <a:spAutoFit/>
          </a:bodyPr>
          <a:lstStyle/>
          <a:p>
            <a:endParaRPr lang="en-US" altLang="zh-CN" sz="1200" dirty="0">
              <a:latin typeface="造字工房悦黑（非商用）常规体" pitchFamily="2" charset="-122"/>
              <a:ea typeface="造字工房悦黑（非商用）常规体" pitchFamily="2" charset="-122"/>
              <a:cs typeface="造字工房悦黑体验版细体"/>
            </a:endParaRPr>
          </a:p>
          <a:p>
            <a:pPr>
              <a:lnSpc>
                <a:spcPct val="150000"/>
              </a:lnSpc>
            </a:pPr>
            <a:r>
              <a:rPr lang="zh-CN" altLang="en-US" dirty="0">
                <a:latin typeface="微软雅黑" panose="020B0503020204020204" pitchFamily="34" charset="-122"/>
                <a:ea typeface="微软雅黑" panose="020B0503020204020204" pitchFamily="34" charset="-122"/>
              </a:rPr>
              <a:t>叶忠杰收集资料，</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en-US" altLang="zh-CN" dirty="0">
                <a:latin typeface="微软雅黑" panose="020B0503020204020204" pitchFamily="34" charset="-122"/>
                <a:ea typeface="微软雅黑" panose="020B0503020204020204" pitchFamily="34" charset="-122"/>
              </a:rPr>
              <a:t>86</a:t>
            </a:r>
          </a:p>
          <a:p>
            <a:endParaRPr lang="en-US" altLang="zh-CN" sz="1200" dirty="0">
              <a:latin typeface="造字工房悦黑（非商用）常规体" pitchFamily="2" charset="-122"/>
              <a:ea typeface="造字工房悦黑（非商用）常规体" pitchFamily="2" charset="-122"/>
              <a:cs typeface="造字工房悦黑体验版细体"/>
            </a:endParaRPr>
          </a:p>
        </p:txBody>
      </p:sp>
      <p:sp>
        <p:nvSpPr>
          <p:cNvPr id="21" name="文本框 20"/>
          <p:cNvSpPr txBox="1">
            <a:spLocks noChangeArrowheads="1"/>
          </p:cNvSpPr>
          <p:nvPr/>
        </p:nvSpPr>
        <p:spPr bwMode="auto">
          <a:xfrm>
            <a:off x="3179848" y="3682014"/>
            <a:ext cx="2716212" cy="458908"/>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李俊收集资料</a:t>
            </a:r>
            <a:r>
              <a:rPr lang="en-US" altLang="zh-CN" dirty="0">
                <a:latin typeface="微软雅黑" panose="020B0503020204020204" pitchFamily="34" charset="-122"/>
                <a:ea typeface="微软雅黑" panose="020B0503020204020204" pitchFamily="34" charset="-122"/>
              </a:rPr>
              <a:t>83</a:t>
            </a:r>
          </a:p>
        </p:txBody>
      </p:sp>
      <p:sp>
        <p:nvSpPr>
          <p:cNvPr id="22" name="文本框 21"/>
          <p:cNvSpPr txBox="1">
            <a:spLocks noChangeArrowheads="1"/>
          </p:cNvSpPr>
          <p:nvPr/>
        </p:nvSpPr>
        <p:spPr bwMode="auto">
          <a:xfrm>
            <a:off x="6646336" y="3682014"/>
            <a:ext cx="2716213" cy="874407"/>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夏昌灏收集资料，最终演示，</a:t>
            </a:r>
            <a:r>
              <a:rPr lang="en-US" altLang="zh-CN" dirty="0">
                <a:latin typeface="微软雅黑" panose="020B0503020204020204" pitchFamily="34" charset="-122"/>
                <a:ea typeface="微软雅黑" panose="020B0503020204020204" pitchFamily="34" charset="-122"/>
              </a:rPr>
              <a:t>85</a:t>
            </a:r>
          </a:p>
        </p:txBody>
      </p:sp>
      <p:grpSp>
        <p:nvGrpSpPr>
          <p:cNvPr id="3" name="组合 2"/>
          <p:cNvGrpSpPr>
            <a:grpSpLocks/>
          </p:cNvGrpSpPr>
          <p:nvPr/>
        </p:nvGrpSpPr>
        <p:grpSpPr bwMode="auto">
          <a:xfrm>
            <a:off x="2576429" y="2551714"/>
            <a:ext cx="538163" cy="538162"/>
            <a:chOff x="4870151" y="2570251"/>
            <a:chExt cx="538709" cy="538709"/>
          </a:xfrm>
        </p:grpSpPr>
        <p:sp>
          <p:nvSpPr>
            <p:cNvPr id="11" name="矩形 10"/>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63" name="Group 101"/>
            <p:cNvGrpSpPr>
              <a:grpSpLocks/>
            </p:cNvGrpSpPr>
            <p:nvPr/>
          </p:nvGrpSpPr>
          <p:grpSpPr bwMode="auto">
            <a:xfrm>
              <a:off x="4993784" y="2661805"/>
              <a:ext cx="288925" cy="355600"/>
              <a:chOff x="1543" y="2379"/>
              <a:chExt cx="156" cy="192"/>
            </a:xfrm>
          </p:grpSpPr>
          <p:sp>
            <p:nvSpPr>
              <p:cNvPr id="30764" name="Freeform 70"/>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65" name="Freeform 71"/>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30766" name="Freeform 73"/>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67" name="Freeform 74"/>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30768" name="Freeform 79"/>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grpSp>
        <p:nvGrpSpPr>
          <p:cNvPr id="18" name="组合 17"/>
          <p:cNvGrpSpPr>
            <a:grpSpLocks/>
          </p:cNvGrpSpPr>
          <p:nvPr/>
        </p:nvGrpSpPr>
        <p:grpSpPr bwMode="auto">
          <a:xfrm>
            <a:off x="2576429" y="3682014"/>
            <a:ext cx="538163" cy="538162"/>
            <a:chOff x="4870151" y="3699804"/>
            <a:chExt cx="538709" cy="538709"/>
          </a:xfrm>
        </p:grpSpPr>
        <p:sp>
          <p:nvSpPr>
            <p:cNvPr id="13" name="矩形 12"/>
            <p:cNvSpPr/>
            <p:nvPr/>
          </p:nvSpPr>
          <p:spPr>
            <a:xfrm>
              <a:off x="4870151" y="3699804"/>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55" name="Group 102"/>
            <p:cNvGrpSpPr>
              <a:grpSpLocks/>
            </p:cNvGrpSpPr>
            <p:nvPr/>
          </p:nvGrpSpPr>
          <p:grpSpPr bwMode="auto">
            <a:xfrm>
              <a:off x="5004897" y="3774127"/>
              <a:ext cx="288925" cy="381000"/>
              <a:chOff x="1911" y="2365"/>
              <a:chExt cx="156" cy="206"/>
            </a:xfrm>
          </p:grpSpPr>
          <p:sp>
            <p:nvSpPr>
              <p:cNvPr id="30756" name="Freeform 75"/>
              <p:cNvSpPr>
                <a:spLocks/>
              </p:cNvSpPr>
              <p:nvPr/>
            </p:nvSpPr>
            <p:spPr bwMode="auto">
              <a:xfrm>
                <a:off x="1917"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57" name="Freeform 76"/>
              <p:cNvSpPr>
                <a:spLocks/>
              </p:cNvSpPr>
              <p:nvPr/>
            </p:nvSpPr>
            <p:spPr bwMode="auto">
              <a:xfrm>
                <a:off x="1911"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58" name="Freeform 77"/>
              <p:cNvSpPr>
                <a:spLocks/>
              </p:cNvSpPr>
              <p:nvPr/>
            </p:nvSpPr>
            <p:spPr bwMode="auto">
              <a:xfrm>
                <a:off x="1941" y="2403"/>
                <a:ext cx="96" cy="120"/>
              </a:xfrm>
              <a:custGeom>
                <a:avLst/>
                <a:gdLst>
                  <a:gd name="T0" fmla="*/ 2048 w 48"/>
                  <a:gd name="T1" fmla="*/ 1280 h 60"/>
                  <a:gd name="T2" fmla="*/ 1024 w 48"/>
                  <a:gd name="T3" fmla="*/ 1280 h 60"/>
                  <a:gd name="T4" fmla="*/ 0 w 48"/>
                  <a:gd name="T5" fmla="*/ 3584 h 60"/>
                  <a:gd name="T6" fmla="*/ 1536 w 48"/>
                  <a:gd name="T7" fmla="*/ 3840 h 60"/>
                  <a:gd name="T8" fmla="*/ 3072 w 48"/>
                  <a:gd name="T9" fmla="*/ 3584 h 60"/>
                  <a:gd name="T10" fmla="*/ 2048 w 48"/>
                  <a:gd name="T11" fmla="*/ 1280 h 60"/>
                  <a:gd name="T12" fmla="*/ 0 60000 65536"/>
                  <a:gd name="T13" fmla="*/ 0 60000 65536"/>
                  <a:gd name="T14" fmla="*/ 0 60000 65536"/>
                  <a:gd name="T15" fmla="*/ 0 60000 65536"/>
                  <a:gd name="T16" fmla="*/ 0 60000 65536"/>
                  <a:gd name="T17" fmla="*/ 0 60000 65536"/>
                  <a:gd name="T18" fmla="*/ 0 w 48"/>
                  <a:gd name="T19" fmla="*/ 0 h 60"/>
                  <a:gd name="T20" fmla="*/ 48 w 48"/>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48" h="60">
                    <a:moveTo>
                      <a:pt x="32" y="20"/>
                    </a:moveTo>
                    <a:cubicBezTo>
                      <a:pt x="32" y="0"/>
                      <a:pt x="16" y="0"/>
                      <a:pt x="16" y="20"/>
                    </a:cubicBezTo>
                    <a:cubicBezTo>
                      <a:pt x="16" y="48"/>
                      <a:pt x="0" y="48"/>
                      <a:pt x="0" y="56"/>
                    </a:cubicBezTo>
                    <a:cubicBezTo>
                      <a:pt x="24" y="60"/>
                      <a:pt x="24" y="60"/>
                      <a:pt x="24" y="60"/>
                    </a:cubicBezTo>
                    <a:cubicBezTo>
                      <a:pt x="48" y="56"/>
                      <a:pt x="48" y="56"/>
                      <a:pt x="48" y="56"/>
                    </a:cubicBezTo>
                    <a:cubicBezTo>
                      <a:pt x="48" y="48"/>
                      <a:pt x="32" y="48"/>
                      <a:pt x="32" y="20"/>
                    </a:cubicBezTo>
                    <a:close/>
                  </a:path>
                </a:pathLst>
              </a:custGeom>
              <a:solidFill>
                <a:schemeClr val="tx1"/>
              </a:solidFill>
              <a:ln w="9525">
                <a:noFill/>
                <a:round/>
                <a:headEnd/>
                <a:tailEnd/>
              </a:ln>
            </p:spPr>
            <p:txBody>
              <a:bodyPr/>
              <a:lstStyle/>
              <a:p>
                <a:endParaRPr lang="zh-CN" altLang="en-US"/>
              </a:p>
            </p:txBody>
          </p:sp>
          <p:sp>
            <p:nvSpPr>
              <p:cNvPr id="30759" name="Freeform 80"/>
              <p:cNvSpPr>
                <a:spLocks/>
              </p:cNvSpPr>
              <p:nvPr/>
            </p:nvSpPr>
            <p:spPr bwMode="auto">
              <a:xfrm>
                <a:off x="1935" y="2455"/>
                <a:ext cx="108" cy="42"/>
              </a:xfrm>
              <a:custGeom>
                <a:avLst/>
                <a:gdLst>
                  <a:gd name="T0" fmla="*/ 3008 w 54"/>
                  <a:gd name="T1" fmla="*/ 1280 h 21"/>
                  <a:gd name="T2" fmla="*/ 2880 w 54"/>
                  <a:gd name="T3" fmla="*/ 1280 h 21"/>
                  <a:gd name="T4" fmla="*/ 1728 w 54"/>
                  <a:gd name="T5" fmla="*/ 768 h 21"/>
                  <a:gd name="T6" fmla="*/ 576 w 54"/>
                  <a:gd name="T7" fmla="*/ 1280 h 21"/>
                  <a:gd name="T8" fmla="*/ 64 w 54"/>
                  <a:gd name="T9" fmla="*/ 1024 h 21"/>
                  <a:gd name="T10" fmla="*/ 320 w 54"/>
                  <a:gd name="T11" fmla="*/ 512 h 21"/>
                  <a:gd name="T12" fmla="*/ 1600 w 54"/>
                  <a:gd name="T13" fmla="*/ 0 h 21"/>
                  <a:gd name="T14" fmla="*/ 1856 w 54"/>
                  <a:gd name="T15" fmla="*/ 0 h 21"/>
                  <a:gd name="T16" fmla="*/ 3136 w 54"/>
                  <a:gd name="T17" fmla="*/ 512 h 21"/>
                  <a:gd name="T18" fmla="*/ 3392 w 54"/>
                  <a:gd name="T19" fmla="*/ 1024 h 21"/>
                  <a:gd name="T20" fmla="*/ 3008 w 54"/>
                  <a:gd name="T21" fmla="*/ 128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47" y="20"/>
                    </a:moveTo>
                    <a:cubicBezTo>
                      <a:pt x="46" y="20"/>
                      <a:pt x="46" y="20"/>
                      <a:pt x="45" y="20"/>
                    </a:cubicBezTo>
                    <a:cubicBezTo>
                      <a:pt x="27" y="12"/>
                      <a:pt x="27" y="12"/>
                      <a:pt x="27" y="12"/>
                    </a:cubicBezTo>
                    <a:cubicBezTo>
                      <a:pt x="9" y="20"/>
                      <a:pt x="9" y="20"/>
                      <a:pt x="9" y="20"/>
                    </a:cubicBezTo>
                    <a:cubicBezTo>
                      <a:pt x="6" y="21"/>
                      <a:pt x="3" y="19"/>
                      <a:pt x="1" y="16"/>
                    </a:cubicBezTo>
                    <a:cubicBezTo>
                      <a:pt x="0" y="13"/>
                      <a:pt x="2" y="10"/>
                      <a:pt x="5" y="8"/>
                    </a:cubicBezTo>
                    <a:cubicBezTo>
                      <a:pt x="25" y="0"/>
                      <a:pt x="25" y="0"/>
                      <a:pt x="25" y="0"/>
                    </a:cubicBezTo>
                    <a:cubicBezTo>
                      <a:pt x="26" y="0"/>
                      <a:pt x="28" y="0"/>
                      <a:pt x="29" y="0"/>
                    </a:cubicBezTo>
                    <a:cubicBezTo>
                      <a:pt x="49" y="8"/>
                      <a:pt x="49" y="8"/>
                      <a:pt x="49" y="8"/>
                    </a:cubicBezTo>
                    <a:cubicBezTo>
                      <a:pt x="52" y="10"/>
                      <a:pt x="54" y="13"/>
                      <a:pt x="53" y="16"/>
                    </a:cubicBezTo>
                    <a:cubicBezTo>
                      <a:pt x="52" y="19"/>
                      <a:pt x="49" y="20"/>
                      <a:pt x="47" y="20"/>
                    </a:cubicBezTo>
                    <a:close/>
                  </a:path>
                </a:pathLst>
              </a:custGeom>
              <a:solidFill>
                <a:schemeClr val="tx1"/>
              </a:solidFill>
              <a:ln w="9525">
                <a:noFill/>
                <a:round/>
                <a:headEnd/>
                <a:tailEnd/>
              </a:ln>
            </p:spPr>
            <p:txBody>
              <a:bodyPr/>
              <a:lstStyle/>
              <a:p>
                <a:endParaRPr lang="zh-CN" altLang="en-US"/>
              </a:p>
            </p:txBody>
          </p:sp>
          <p:sp>
            <p:nvSpPr>
              <p:cNvPr id="30760" name="Freeform 81"/>
              <p:cNvSpPr>
                <a:spLocks/>
              </p:cNvSpPr>
              <p:nvPr/>
            </p:nvSpPr>
            <p:spPr bwMode="auto">
              <a:xfrm>
                <a:off x="1951" y="2381"/>
                <a:ext cx="76" cy="92"/>
              </a:xfrm>
              <a:custGeom>
                <a:avLst/>
                <a:gdLst>
                  <a:gd name="T0" fmla="*/ 2432 w 38"/>
                  <a:gd name="T1" fmla="*/ 1728 h 46"/>
                  <a:gd name="T2" fmla="*/ 1216 w 38"/>
                  <a:gd name="T3" fmla="*/ 2944 h 46"/>
                  <a:gd name="T4" fmla="*/ 0 w 38"/>
                  <a:gd name="T5" fmla="*/ 1728 h 46"/>
                  <a:gd name="T6" fmla="*/ 1216 w 38"/>
                  <a:gd name="T7" fmla="*/ 0 h 46"/>
                  <a:gd name="T8" fmla="*/ 2432 w 38"/>
                  <a:gd name="T9" fmla="*/ 1728 h 46"/>
                  <a:gd name="T10" fmla="*/ 0 60000 65536"/>
                  <a:gd name="T11" fmla="*/ 0 60000 65536"/>
                  <a:gd name="T12" fmla="*/ 0 60000 65536"/>
                  <a:gd name="T13" fmla="*/ 0 60000 65536"/>
                  <a:gd name="T14" fmla="*/ 0 60000 65536"/>
                  <a:gd name="T15" fmla="*/ 0 w 38"/>
                  <a:gd name="T16" fmla="*/ 0 h 46"/>
                  <a:gd name="T17" fmla="*/ 38 w 38"/>
                  <a:gd name="T18" fmla="*/ 46 h 46"/>
                </a:gdLst>
                <a:ahLst/>
                <a:cxnLst>
                  <a:cxn ang="T10">
                    <a:pos x="T0" y="T1"/>
                  </a:cxn>
                  <a:cxn ang="T11">
                    <a:pos x="T2" y="T3"/>
                  </a:cxn>
                  <a:cxn ang="T12">
                    <a:pos x="T4" y="T5"/>
                  </a:cxn>
                  <a:cxn ang="T13">
                    <a:pos x="T6" y="T7"/>
                  </a:cxn>
                  <a:cxn ang="T14">
                    <a:pos x="T8" y="T9"/>
                  </a:cxn>
                </a:cxnLst>
                <a:rect l="T15" t="T16" r="T17" b="T18"/>
                <a:pathLst>
                  <a:path w="38" h="46">
                    <a:moveTo>
                      <a:pt x="38" y="27"/>
                    </a:moveTo>
                    <a:cubicBezTo>
                      <a:pt x="38" y="41"/>
                      <a:pt x="27" y="46"/>
                      <a:pt x="19" y="46"/>
                    </a:cubicBezTo>
                    <a:cubicBezTo>
                      <a:pt x="11" y="46"/>
                      <a:pt x="0" y="41"/>
                      <a:pt x="0" y="27"/>
                    </a:cubicBezTo>
                    <a:cubicBezTo>
                      <a:pt x="0" y="19"/>
                      <a:pt x="19" y="0"/>
                      <a:pt x="19" y="0"/>
                    </a:cubicBezTo>
                    <a:cubicBezTo>
                      <a:pt x="19" y="0"/>
                      <a:pt x="38" y="19"/>
                      <a:pt x="38" y="27"/>
                    </a:cubicBezTo>
                    <a:close/>
                  </a:path>
                </a:pathLst>
              </a:custGeom>
              <a:solidFill>
                <a:schemeClr val="tx1"/>
              </a:solidFill>
              <a:ln w="9525">
                <a:noFill/>
                <a:round/>
                <a:headEnd/>
                <a:tailEnd/>
              </a:ln>
            </p:spPr>
            <p:txBody>
              <a:bodyPr/>
              <a:lstStyle/>
              <a:p>
                <a:endParaRPr lang="zh-CN" altLang="en-US"/>
              </a:p>
            </p:txBody>
          </p:sp>
          <p:sp>
            <p:nvSpPr>
              <p:cNvPr id="30761" name="Oval 82"/>
              <p:cNvSpPr>
                <a:spLocks noChangeArrowheads="1"/>
              </p:cNvSpPr>
              <p:nvPr/>
            </p:nvSpPr>
            <p:spPr bwMode="auto">
              <a:xfrm>
                <a:off x="1975" y="2365"/>
                <a:ext cx="28" cy="28"/>
              </a:xfrm>
              <a:prstGeom prst="ellipse">
                <a:avLst/>
              </a:prstGeom>
              <a:solidFill>
                <a:schemeClr val="tx1"/>
              </a:solidFill>
              <a:ln w="9525">
                <a:noFill/>
                <a:round/>
                <a:headEnd/>
                <a:tailEnd/>
              </a:ln>
            </p:spPr>
            <p:txBody>
              <a:bodyPr/>
              <a:lstStyle/>
              <a:p>
                <a:endParaRPr lang="zh-CN" altLang="en-US" sz="1900" b="1"/>
              </a:p>
            </p:txBody>
          </p:sp>
        </p:grpSp>
      </p:grpSp>
      <p:grpSp>
        <p:nvGrpSpPr>
          <p:cNvPr id="16" name="组合 15"/>
          <p:cNvGrpSpPr>
            <a:grpSpLocks/>
          </p:cNvGrpSpPr>
          <p:nvPr/>
        </p:nvGrpSpPr>
        <p:grpSpPr bwMode="auto">
          <a:xfrm>
            <a:off x="5943517" y="3682014"/>
            <a:ext cx="538162" cy="538162"/>
            <a:chOff x="8237295" y="3699804"/>
            <a:chExt cx="538709" cy="538709"/>
          </a:xfrm>
        </p:grpSpPr>
        <p:sp>
          <p:nvSpPr>
            <p:cNvPr id="14" name="矩形 13"/>
            <p:cNvSpPr/>
            <p:nvPr/>
          </p:nvSpPr>
          <p:spPr>
            <a:xfrm>
              <a:off x="8237295" y="3699804"/>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45" name="Group 103"/>
            <p:cNvGrpSpPr>
              <a:grpSpLocks/>
            </p:cNvGrpSpPr>
            <p:nvPr/>
          </p:nvGrpSpPr>
          <p:grpSpPr bwMode="auto">
            <a:xfrm>
              <a:off x="8359717" y="3761181"/>
              <a:ext cx="288925" cy="381000"/>
              <a:chOff x="2279" y="2365"/>
              <a:chExt cx="156" cy="206"/>
            </a:xfrm>
          </p:grpSpPr>
          <p:sp>
            <p:nvSpPr>
              <p:cNvPr id="30746" name="Freeform 72"/>
              <p:cNvSpPr>
                <a:spLocks/>
              </p:cNvSpPr>
              <p:nvPr/>
            </p:nvSpPr>
            <p:spPr bwMode="auto">
              <a:xfrm>
                <a:off x="2309"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bg1"/>
              </a:solidFill>
              <a:ln w="9525">
                <a:noFill/>
                <a:round/>
                <a:headEnd/>
                <a:tailEnd/>
              </a:ln>
            </p:spPr>
            <p:txBody>
              <a:bodyPr/>
              <a:lstStyle/>
              <a:p>
                <a:endParaRPr lang="zh-CN" altLang="en-US"/>
              </a:p>
            </p:txBody>
          </p:sp>
          <p:sp>
            <p:nvSpPr>
              <p:cNvPr id="30747" name="Oval 83"/>
              <p:cNvSpPr>
                <a:spLocks noChangeArrowheads="1"/>
              </p:cNvSpPr>
              <p:nvPr/>
            </p:nvSpPr>
            <p:spPr bwMode="auto">
              <a:xfrm>
                <a:off x="2343" y="2365"/>
                <a:ext cx="28" cy="28"/>
              </a:xfrm>
              <a:prstGeom prst="ellipse">
                <a:avLst/>
              </a:prstGeom>
              <a:solidFill>
                <a:schemeClr val="bg1"/>
              </a:solidFill>
              <a:ln w="9525">
                <a:noFill/>
                <a:round/>
                <a:headEnd/>
                <a:tailEnd/>
              </a:ln>
            </p:spPr>
            <p:txBody>
              <a:bodyPr/>
              <a:lstStyle/>
              <a:p>
                <a:endParaRPr lang="zh-CN" altLang="en-US" sz="1900" b="1"/>
              </a:p>
            </p:txBody>
          </p:sp>
          <p:sp>
            <p:nvSpPr>
              <p:cNvPr id="30748" name="Oval 84"/>
              <p:cNvSpPr>
                <a:spLocks noChangeArrowheads="1"/>
              </p:cNvSpPr>
              <p:nvPr/>
            </p:nvSpPr>
            <p:spPr bwMode="auto">
              <a:xfrm>
                <a:off x="2391" y="2381"/>
                <a:ext cx="28" cy="28"/>
              </a:xfrm>
              <a:prstGeom prst="ellipse">
                <a:avLst/>
              </a:prstGeom>
              <a:solidFill>
                <a:schemeClr val="bg1"/>
              </a:solidFill>
              <a:ln w="9525">
                <a:noFill/>
                <a:round/>
                <a:headEnd/>
                <a:tailEnd/>
              </a:ln>
            </p:spPr>
            <p:txBody>
              <a:bodyPr/>
              <a:lstStyle/>
              <a:p>
                <a:endParaRPr lang="zh-CN" altLang="en-US" sz="1900" b="1"/>
              </a:p>
            </p:txBody>
          </p:sp>
          <p:sp>
            <p:nvSpPr>
              <p:cNvPr id="30749" name="Oval 85"/>
              <p:cNvSpPr>
                <a:spLocks noChangeArrowheads="1"/>
              </p:cNvSpPr>
              <p:nvPr/>
            </p:nvSpPr>
            <p:spPr bwMode="auto">
              <a:xfrm>
                <a:off x="2295" y="2381"/>
                <a:ext cx="28" cy="28"/>
              </a:xfrm>
              <a:prstGeom prst="ellipse">
                <a:avLst/>
              </a:prstGeom>
              <a:solidFill>
                <a:schemeClr val="bg1"/>
              </a:solidFill>
              <a:ln w="9525">
                <a:noFill/>
                <a:round/>
                <a:headEnd/>
                <a:tailEnd/>
              </a:ln>
            </p:spPr>
            <p:txBody>
              <a:bodyPr/>
              <a:lstStyle/>
              <a:p>
                <a:endParaRPr lang="zh-CN" altLang="en-US" sz="1900" b="1"/>
              </a:p>
            </p:txBody>
          </p:sp>
          <p:sp>
            <p:nvSpPr>
              <p:cNvPr id="30750" name="Freeform 86"/>
              <p:cNvSpPr>
                <a:spLocks/>
              </p:cNvSpPr>
              <p:nvPr/>
            </p:nvSpPr>
            <p:spPr bwMode="auto">
              <a:xfrm>
                <a:off x="2285"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51" name="Freeform 87"/>
              <p:cNvSpPr>
                <a:spLocks/>
              </p:cNvSpPr>
              <p:nvPr/>
            </p:nvSpPr>
            <p:spPr bwMode="auto">
              <a:xfrm>
                <a:off x="2279"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52" name="Freeform 88"/>
              <p:cNvSpPr>
                <a:spLocks/>
              </p:cNvSpPr>
              <p:nvPr/>
            </p:nvSpPr>
            <p:spPr bwMode="auto">
              <a:xfrm>
                <a:off x="2309"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bg1"/>
              </a:solidFill>
              <a:ln w="9525">
                <a:noFill/>
                <a:round/>
                <a:headEnd/>
                <a:tailEnd/>
              </a:ln>
            </p:spPr>
            <p:txBody>
              <a:bodyPr/>
              <a:lstStyle/>
              <a:p>
                <a:endParaRPr lang="zh-CN" altLang="en-US"/>
              </a:p>
            </p:txBody>
          </p:sp>
          <p:sp>
            <p:nvSpPr>
              <p:cNvPr id="30753" name="Freeform 89"/>
              <p:cNvSpPr>
                <a:spLocks/>
              </p:cNvSpPr>
              <p:nvPr/>
            </p:nvSpPr>
            <p:spPr bwMode="auto">
              <a:xfrm>
                <a:off x="2301" y="2389"/>
                <a:ext cx="112" cy="54"/>
              </a:xfrm>
              <a:custGeom>
                <a:avLst/>
                <a:gdLst>
                  <a:gd name="T0" fmla="*/ 112 w 112"/>
                  <a:gd name="T1" fmla="*/ 10 h 54"/>
                  <a:gd name="T2" fmla="*/ 90 w 112"/>
                  <a:gd name="T3" fmla="*/ 32 h 54"/>
                  <a:gd name="T4" fmla="*/ 56 w 112"/>
                  <a:gd name="T5" fmla="*/ 0 h 54"/>
                  <a:gd name="T6" fmla="*/ 22 w 112"/>
                  <a:gd name="T7" fmla="*/ 32 h 54"/>
                  <a:gd name="T8" fmla="*/ 0 w 112"/>
                  <a:gd name="T9" fmla="*/ 10 h 54"/>
                  <a:gd name="T10" fmla="*/ 0 w 112"/>
                  <a:gd name="T11" fmla="*/ 30 h 54"/>
                  <a:gd name="T12" fmla="*/ 24 w 112"/>
                  <a:gd name="T13" fmla="*/ 54 h 54"/>
                  <a:gd name="T14" fmla="*/ 88 w 112"/>
                  <a:gd name="T15" fmla="*/ 54 h 54"/>
                  <a:gd name="T16" fmla="*/ 112 w 112"/>
                  <a:gd name="T17" fmla="*/ 30 h 54"/>
                  <a:gd name="T18" fmla="*/ 112 w 112"/>
                  <a:gd name="T19" fmla="*/ 1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54"/>
                  <a:gd name="T32" fmla="*/ 112 w 11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54">
                    <a:moveTo>
                      <a:pt x="112" y="10"/>
                    </a:moveTo>
                    <a:lnTo>
                      <a:pt x="90" y="32"/>
                    </a:lnTo>
                    <a:lnTo>
                      <a:pt x="56" y="0"/>
                    </a:lnTo>
                    <a:lnTo>
                      <a:pt x="22" y="32"/>
                    </a:lnTo>
                    <a:lnTo>
                      <a:pt x="0" y="10"/>
                    </a:lnTo>
                    <a:lnTo>
                      <a:pt x="0" y="30"/>
                    </a:lnTo>
                    <a:lnTo>
                      <a:pt x="24" y="54"/>
                    </a:lnTo>
                    <a:lnTo>
                      <a:pt x="88" y="54"/>
                    </a:lnTo>
                    <a:lnTo>
                      <a:pt x="112" y="30"/>
                    </a:lnTo>
                    <a:lnTo>
                      <a:pt x="112" y="10"/>
                    </a:lnTo>
                    <a:close/>
                  </a:path>
                </a:pathLst>
              </a:custGeom>
              <a:solidFill>
                <a:schemeClr val="bg1"/>
              </a:solidFill>
              <a:ln w="9525">
                <a:noFill/>
                <a:round/>
                <a:headEnd/>
                <a:tailEnd/>
              </a:ln>
            </p:spPr>
            <p:txBody>
              <a:bodyPr/>
              <a:lstStyle/>
              <a:p>
                <a:endParaRPr lang="zh-CN" altLang="en-US"/>
              </a:p>
            </p:txBody>
          </p:sp>
        </p:grpSp>
      </p:grpSp>
      <p:grpSp>
        <p:nvGrpSpPr>
          <p:cNvPr id="6" name="组合 5"/>
          <p:cNvGrpSpPr>
            <a:grpSpLocks/>
          </p:cNvGrpSpPr>
          <p:nvPr/>
        </p:nvGrpSpPr>
        <p:grpSpPr bwMode="auto">
          <a:xfrm>
            <a:off x="5943517" y="2551714"/>
            <a:ext cx="538162" cy="538162"/>
            <a:chOff x="8237295" y="2570251"/>
            <a:chExt cx="538709" cy="538709"/>
          </a:xfrm>
        </p:grpSpPr>
        <p:sp>
          <p:nvSpPr>
            <p:cNvPr id="12" name="矩形 11"/>
            <p:cNvSpPr/>
            <p:nvPr/>
          </p:nvSpPr>
          <p:spPr>
            <a:xfrm>
              <a:off x="8237295" y="2570251"/>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37" name="Group 104"/>
            <p:cNvGrpSpPr>
              <a:grpSpLocks/>
            </p:cNvGrpSpPr>
            <p:nvPr/>
          </p:nvGrpSpPr>
          <p:grpSpPr bwMode="auto">
            <a:xfrm>
              <a:off x="8365797" y="2635485"/>
              <a:ext cx="288925" cy="381000"/>
              <a:chOff x="2647" y="2365"/>
              <a:chExt cx="156" cy="206"/>
            </a:xfrm>
          </p:grpSpPr>
          <p:sp>
            <p:nvSpPr>
              <p:cNvPr id="30738" name="Freeform 90"/>
              <p:cNvSpPr>
                <a:spLocks/>
              </p:cNvSpPr>
              <p:nvPr/>
            </p:nvSpPr>
            <p:spPr bwMode="auto">
              <a:xfrm>
                <a:off x="2677"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tx1"/>
              </a:solidFill>
              <a:ln w="9525">
                <a:noFill/>
                <a:round/>
                <a:headEnd/>
                <a:tailEnd/>
              </a:ln>
            </p:spPr>
            <p:txBody>
              <a:bodyPr/>
              <a:lstStyle/>
              <a:p>
                <a:endParaRPr lang="zh-CN" altLang="en-US"/>
              </a:p>
            </p:txBody>
          </p:sp>
          <p:sp>
            <p:nvSpPr>
              <p:cNvPr id="30739" name="Oval 91"/>
              <p:cNvSpPr>
                <a:spLocks noChangeArrowheads="1"/>
              </p:cNvSpPr>
              <p:nvPr/>
            </p:nvSpPr>
            <p:spPr bwMode="auto">
              <a:xfrm>
                <a:off x="2711" y="2365"/>
                <a:ext cx="28" cy="28"/>
              </a:xfrm>
              <a:prstGeom prst="ellipse">
                <a:avLst/>
              </a:prstGeom>
              <a:solidFill>
                <a:schemeClr val="tx1"/>
              </a:solidFill>
              <a:ln w="9525">
                <a:noFill/>
                <a:round/>
                <a:headEnd/>
                <a:tailEnd/>
              </a:ln>
            </p:spPr>
            <p:txBody>
              <a:bodyPr/>
              <a:lstStyle/>
              <a:p>
                <a:endParaRPr lang="zh-CN" altLang="en-US" sz="1900" b="1"/>
              </a:p>
            </p:txBody>
          </p:sp>
          <p:sp>
            <p:nvSpPr>
              <p:cNvPr id="30740" name="Freeform 92"/>
              <p:cNvSpPr>
                <a:spLocks/>
              </p:cNvSpPr>
              <p:nvPr/>
            </p:nvSpPr>
            <p:spPr bwMode="auto">
              <a:xfrm>
                <a:off x="2653"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41" name="Freeform 93"/>
              <p:cNvSpPr>
                <a:spLocks/>
              </p:cNvSpPr>
              <p:nvPr/>
            </p:nvSpPr>
            <p:spPr bwMode="auto">
              <a:xfrm>
                <a:off x="2647"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42" name="Freeform 94"/>
              <p:cNvSpPr>
                <a:spLocks/>
              </p:cNvSpPr>
              <p:nvPr/>
            </p:nvSpPr>
            <p:spPr bwMode="auto">
              <a:xfrm>
                <a:off x="2657" y="2395"/>
                <a:ext cx="136" cy="48"/>
              </a:xfrm>
              <a:custGeom>
                <a:avLst/>
                <a:gdLst>
                  <a:gd name="T0" fmla="*/ 512 w 68"/>
                  <a:gd name="T1" fmla="*/ 960 h 24"/>
                  <a:gd name="T2" fmla="*/ 320 w 68"/>
                  <a:gd name="T3" fmla="*/ 0 h 24"/>
                  <a:gd name="T4" fmla="*/ 4032 w 68"/>
                  <a:gd name="T5" fmla="*/ 0 h 24"/>
                  <a:gd name="T6" fmla="*/ 3840 w 68"/>
                  <a:gd name="T7" fmla="*/ 960 h 24"/>
                  <a:gd name="T8" fmla="*/ 3584 w 68"/>
                  <a:gd name="T9" fmla="*/ 1216 h 24"/>
                  <a:gd name="T10" fmla="*/ 3072 w 68"/>
                  <a:gd name="T11" fmla="*/ 1536 h 24"/>
                  <a:gd name="T12" fmla="*/ 1280 w 68"/>
                  <a:gd name="T13" fmla="*/ 1536 h 24"/>
                  <a:gd name="T14" fmla="*/ 768 w 68"/>
                  <a:gd name="T15" fmla="*/ 1216 h 24"/>
                  <a:gd name="T16" fmla="*/ 512 w 68"/>
                  <a:gd name="T17" fmla="*/ 96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24"/>
                  <a:gd name="T29" fmla="*/ 68 w 6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24">
                    <a:moveTo>
                      <a:pt x="8" y="15"/>
                    </a:moveTo>
                    <a:cubicBezTo>
                      <a:pt x="2" y="8"/>
                      <a:pt x="0" y="0"/>
                      <a:pt x="5" y="0"/>
                    </a:cubicBezTo>
                    <a:cubicBezTo>
                      <a:pt x="63" y="0"/>
                      <a:pt x="63" y="0"/>
                      <a:pt x="63" y="0"/>
                    </a:cubicBezTo>
                    <a:cubicBezTo>
                      <a:pt x="68" y="0"/>
                      <a:pt x="66" y="8"/>
                      <a:pt x="60" y="15"/>
                    </a:cubicBezTo>
                    <a:cubicBezTo>
                      <a:pt x="56" y="19"/>
                      <a:pt x="56" y="19"/>
                      <a:pt x="56" y="19"/>
                    </a:cubicBezTo>
                    <a:cubicBezTo>
                      <a:pt x="54" y="22"/>
                      <a:pt x="50" y="24"/>
                      <a:pt x="48" y="24"/>
                    </a:cubicBezTo>
                    <a:cubicBezTo>
                      <a:pt x="20" y="24"/>
                      <a:pt x="20" y="24"/>
                      <a:pt x="20" y="24"/>
                    </a:cubicBezTo>
                    <a:cubicBezTo>
                      <a:pt x="18" y="24"/>
                      <a:pt x="14" y="22"/>
                      <a:pt x="12" y="19"/>
                    </a:cubicBezTo>
                    <a:lnTo>
                      <a:pt x="8" y="15"/>
                    </a:lnTo>
                    <a:close/>
                  </a:path>
                </a:pathLst>
              </a:custGeom>
              <a:solidFill>
                <a:schemeClr val="tx1"/>
              </a:solidFill>
              <a:ln w="9525">
                <a:noFill/>
                <a:round/>
                <a:headEnd/>
                <a:tailEnd/>
              </a:ln>
            </p:spPr>
            <p:txBody>
              <a:bodyPr/>
              <a:lstStyle/>
              <a:p>
                <a:endParaRPr lang="zh-CN" altLang="en-US"/>
              </a:p>
            </p:txBody>
          </p:sp>
          <p:sp>
            <p:nvSpPr>
              <p:cNvPr id="30743" name="Freeform 95"/>
              <p:cNvSpPr>
                <a:spLocks/>
              </p:cNvSpPr>
              <p:nvPr/>
            </p:nvSpPr>
            <p:spPr bwMode="auto">
              <a:xfrm>
                <a:off x="2677"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tx1"/>
              </a:solidFill>
              <a:ln w="9525">
                <a:noFill/>
                <a:round/>
                <a:headEnd/>
                <a:tailEnd/>
              </a:ln>
            </p:spPr>
            <p:txBody>
              <a:bodyPr/>
              <a:lstStyle/>
              <a:p>
                <a:endParaRPr lang="zh-CN" altLang="en-US"/>
              </a:p>
            </p:txBody>
          </p:sp>
        </p:grpSp>
      </p:grpSp>
      <p:sp>
        <p:nvSpPr>
          <p:cNvPr id="30735" name="矩形 58"/>
          <p:cNvSpPr>
            <a:spLocks noChangeArrowheads="1"/>
          </p:cNvSpPr>
          <p:nvPr/>
        </p:nvSpPr>
        <p:spPr bwMode="auto">
          <a:xfrm>
            <a:off x="371140" y="16550"/>
            <a:ext cx="1973263" cy="523220"/>
          </a:xfrm>
          <a:prstGeom prst="rect">
            <a:avLst/>
          </a:prstGeom>
          <a:noFill/>
          <a:ln w="9525">
            <a:noFill/>
            <a:miter lim="800000"/>
            <a:headEnd/>
            <a:tailEnd/>
          </a:ln>
        </p:spPr>
        <p:txBody>
          <a:bodyPr>
            <a:spAutoFit/>
          </a:bodyPr>
          <a:lstStyle/>
          <a:p>
            <a:pPr algn="r"/>
            <a:r>
              <a:rPr lang="zh-CN" altLang="en-US" sz="2800" dirty="0">
                <a:solidFill>
                  <a:schemeClr val="bg1"/>
                </a:solidFill>
                <a:latin typeface="等线"/>
                <a:ea typeface="等线"/>
              </a:rPr>
              <a:t>绩效</a:t>
            </a:r>
          </a:p>
        </p:txBody>
      </p:sp>
      <p:grpSp>
        <p:nvGrpSpPr>
          <p:cNvPr id="57" name="组合 56">
            <a:extLst>
              <a:ext uri="{FF2B5EF4-FFF2-40B4-BE49-F238E27FC236}">
                <a16:creationId xmlns:a16="http://schemas.microsoft.com/office/drawing/2014/main" id="{BBE3E8C3-FFD5-4349-8CFD-CC345F562CA0}"/>
              </a:ext>
            </a:extLst>
          </p:cNvPr>
          <p:cNvGrpSpPr>
            <a:grpSpLocks/>
          </p:cNvGrpSpPr>
          <p:nvPr/>
        </p:nvGrpSpPr>
        <p:grpSpPr bwMode="auto">
          <a:xfrm>
            <a:off x="2560369" y="4756751"/>
            <a:ext cx="538163" cy="538162"/>
            <a:chOff x="4870151" y="2570251"/>
            <a:chExt cx="538709" cy="538709"/>
          </a:xfrm>
        </p:grpSpPr>
        <p:sp>
          <p:nvSpPr>
            <p:cNvPr id="58" name="矩形 57">
              <a:extLst>
                <a:ext uri="{FF2B5EF4-FFF2-40B4-BE49-F238E27FC236}">
                  <a16:creationId xmlns:a16="http://schemas.microsoft.com/office/drawing/2014/main" id="{220AB859-8502-4EB7-8849-331F37FC92E1}"/>
                </a:ext>
              </a:extLst>
            </p:cNvPr>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59" name="Group 101">
              <a:extLst>
                <a:ext uri="{FF2B5EF4-FFF2-40B4-BE49-F238E27FC236}">
                  <a16:creationId xmlns:a16="http://schemas.microsoft.com/office/drawing/2014/main" id="{571034A7-F27C-45A2-8CF2-8BA18DD4448B}"/>
                </a:ext>
              </a:extLst>
            </p:cNvPr>
            <p:cNvGrpSpPr>
              <a:grpSpLocks/>
            </p:cNvGrpSpPr>
            <p:nvPr/>
          </p:nvGrpSpPr>
          <p:grpSpPr bwMode="auto">
            <a:xfrm>
              <a:off x="4993784" y="2661805"/>
              <a:ext cx="288925" cy="355600"/>
              <a:chOff x="1543" y="2379"/>
              <a:chExt cx="156" cy="192"/>
            </a:xfrm>
          </p:grpSpPr>
          <p:sp>
            <p:nvSpPr>
              <p:cNvPr id="60" name="Freeform 70">
                <a:extLst>
                  <a:ext uri="{FF2B5EF4-FFF2-40B4-BE49-F238E27FC236}">
                    <a16:creationId xmlns:a16="http://schemas.microsoft.com/office/drawing/2014/main" id="{AF0E422F-9E89-4921-90F6-138149C8D09A}"/>
                  </a:ext>
                </a:extLst>
              </p:cNvPr>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61" name="Freeform 71">
                <a:extLst>
                  <a:ext uri="{FF2B5EF4-FFF2-40B4-BE49-F238E27FC236}">
                    <a16:creationId xmlns:a16="http://schemas.microsoft.com/office/drawing/2014/main" id="{89CDE514-4C00-46F7-BD66-319EA75192D7}"/>
                  </a:ext>
                </a:extLst>
              </p:cNvPr>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62" name="Freeform 73">
                <a:extLst>
                  <a:ext uri="{FF2B5EF4-FFF2-40B4-BE49-F238E27FC236}">
                    <a16:creationId xmlns:a16="http://schemas.microsoft.com/office/drawing/2014/main" id="{7838D201-3FCE-4C4B-A5A4-FAB62DD05BC9}"/>
                  </a:ext>
                </a:extLst>
              </p:cNvPr>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63" name="Freeform 74">
                <a:extLst>
                  <a:ext uri="{FF2B5EF4-FFF2-40B4-BE49-F238E27FC236}">
                    <a16:creationId xmlns:a16="http://schemas.microsoft.com/office/drawing/2014/main" id="{50C5BC94-D894-440E-AA95-C9A8127B7B70}"/>
                  </a:ext>
                </a:extLst>
              </p:cNvPr>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64" name="Freeform 79">
                <a:extLst>
                  <a:ext uri="{FF2B5EF4-FFF2-40B4-BE49-F238E27FC236}">
                    <a16:creationId xmlns:a16="http://schemas.microsoft.com/office/drawing/2014/main" id="{25F4F658-7D37-4842-BE44-DAE7A0E37E55}"/>
                  </a:ext>
                </a:extLst>
              </p:cNvPr>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sp>
        <p:nvSpPr>
          <p:cNvPr id="4" name="矩形 3">
            <a:extLst>
              <a:ext uri="{FF2B5EF4-FFF2-40B4-BE49-F238E27FC236}">
                <a16:creationId xmlns:a16="http://schemas.microsoft.com/office/drawing/2014/main" id="{375B0F00-6B97-45CB-B072-529885E8A100}"/>
              </a:ext>
            </a:extLst>
          </p:cNvPr>
          <p:cNvSpPr/>
          <p:nvPr/>
        </p:nvSpPr>
        <p:spPr>
          <a:xfrm>
            <a:off x="6596205" y="2517556"/>
            <a:ext cx="206979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吴荣欣收集资料</a:t>
            </a:r>
            <a:r>
              <a:rPr lang="en-US" altLang="zh-CN" dirty="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EB7020E-D4E5-45DC-B32A-8F69D11A7689}"/>
              </a:ext>
            </a:extLst>
          </p:cNvPr>
          <p:cNvSpPr/>
          <p:nvPr/>
        </p:nvSpPr>
        <p:spPr>
          <a:xfrm>
            <a:off x="3151523" y="4759373"/>
            <a:ext cx="2069797" cy="458908"/>
          </a:xfrm>
          <a:prstGeom prst="rect">
            <a:avLst/>
          </a:prstGeom>
        </p:spPr>
        <p:txBody>
          <a:bodyPr wrap="none">
            <a:spAutoFit/>
          </a:bodyPr>
          <a:lstStyle/>
          <a:p>
            <a:pPr lvl="0">
              <a:lnSpc>
                <a:spcPct val="150000"/>
              </a:lnSpc>
            </a:pPr>
            <a:r>
              <a:rPr lang="zh-CN" altLang="en-US" dirty="0">
                <a:latin typeface="微软雅黑" panose="020B0503020204020204" pitchFamily="34" charset="-122"/>
                <a:ea typeface="微软雅黑" panose="020B0503020204020204" pitchFamily="34" charset="-122"/>
              </a:rPr>
              <a:t>黄浩峰收集资料</a:t>
            </a:r>
            <a:r>
              <a:rPr lang="en-US" altLang="zh-CN" dirty="0">
                <a:latin typeface="微软雅黑" panose="020B0503020204020204" pitchFamily="34" charset="-122"/>
                <a:ea typeface="微软雅黑" panose="020B0503020204020204" pitchFamily="34" charset="-122"/>
              </a:rPr>
              <a:t>81</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2" y="2769880"/>
            <a:ext cx="6365372" cy="3317447"/>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造字工房悦黑（非商用）常规体"/>
                <a:sym typeface="+mn-ea"/>
              </a:rPr>
              <a:t>       </a:t>
            </a:r>
            <a:r>
              <a:rPr lang="zh-CN" altLang="en-US" sz="2000" dirty="0">
                <a:solidFill>
                  <a:schemeClr val="bg1"/>
                </a:solidFill>
                <a:latin typeface="方正兰亭黑简体" pitchFamily="2" charset="-122"/>
                <a:ea typeface="造字工房悦黑（非商用）常规体"/>
                <a:sym typeface="+mn-ea"/>
              </a:rPr>
              <a:t>在统一建模语言（</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）中，对象图侧重于一些特定的对象和属性集，以及这些实例之间的链接。一组相关的对象图提供了对系统的任意视图如何随时间演变的深入了解。在早期的</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规范中，对象图描述为：</a:t>
            </a:r>
          </a:p>
          <a:p>
            <a:pPr>
              <a:lnSpc>
                <a:spcPct val="120000"/>
              </a:lnSpc>
            </a:pPr>
            <a:r>
              <a:rPr lang="zh-CN" altLang="en-US" sz="2000" dirty="0">
                <a:solidFill>
                  <a:schemeClr val="bg1"/>
                </a:solidFill>
                <a:latin typeface="方正兰亭黑简体" pitchFamily="2" charset="-122"/>
                <a:ea typeface="造字工房悦黑（非商用）常规体"/>
                <a:sym typeface="+mn-ea"/>
              </a:rPr>
              <a:t>“ 对象图是实例的图形，包括</a:t>
            </a:r>
            <a:r>
              <a:rPr lang="zh-CN" altLang="en-US" sz="2000" dirty="0">
                <a:solidFill>
                  <a:srgbClr val="FF0000"/>
                </a:solidFill>
                <a:latin typeface="方正兰亭黑简体" pitchFamily="2" charset="-122"/>
                <a:ea typeface="造字工房悦黑（非商用）常规体"/>
                <a:sym typeface="+mn-ea"/>
              </a:rPr>
              <a:t>对象</a:t>
            </a:r>
            <a:r>
              <a:rPr lang="zh-CN" altLang="en-US" sz="2000" dirty="0">
                <a:solidFill>
                  <a:schemeClr val="bg1"/>
                </a:solidFill>
                <a:latin typeface="方正兰亭黑简体" pitchFamily="2" charset="-122"/>
                <a:ea typeface="造字工房悦黑（非商用）常规体"/>
                <a:sym typeface="+mn-ea"/>
              </a:rPr>
              <a:t>和数据值。静态对象图是类图的实例</a:t>
            </a:r>
            <a:r>
              <a:rPr lang="en-US" altLang="zh-CN" sz="2000" dirty="0">
                <a:solidFill>
                  <a:schemeClr val="bg1"/>
                </a:solidFill>
                <a:latin typeface="方正兰亭黑简体" pitchFamily="2" charset="-122"/>
                <a:ea typeface="造字工房悦黑（非商用）常规体"/>
                <a:sym typeface="+mn-ea"/>
              </a:rPr>
              <a:t>;</a:t>
            </a:r>
            <a:r>
              <a:rPr lang="zh-CN" altLang="en-US" sz="2000" dirty="0">
                <a:solidFill>
                  <a:schemeClr val="bg1"/>
                </a:solidFill>
                <a:latin typeface="方正兰亭黑简体" pitchFamily="2" charset="-122"/>
                <a:ea typeface="造字工房悦黑（非商用）常规体"/>
                <a:sym typeface="+mn-ea"/>
              </a:rPr>
              <a:t>它显示了系统在某个时间点的详细状态的快照。对象图的使用是相当有限的，即显示数据结构的例子。“ </a:t>
            </a:r>
            <a:r>
              <a:rPr lang="en-US" altLang="zh-CN" sz="2000" dirty="0">
                <a:solidFill>
                  <a:schemeClr val="bg1"/>
                </a:solidFill>
                <a:latin typeface="方正兰亭黑简体" pitchFamily="2" charset="-122"/>
                <a:ea typeface="造字工房悦黑（非商用）常规体"/>
                <a:sym typeface="+mn-ea"/>
              </a:rPr>
              <a:t>【1】</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1B5A025-38FB-4CC4-B4D1-C2A08376C5B5}"/>
              </a:ext>
            </a:extLst>
          </p:cNvPr>
          <p:cNvSpPr txBox="1"/>
          <p:nvPr/>
        </p:nvSpPr>
        <p:spPr>
          <a:xfrm>
            <a:off x="8154928" y="1499115"/>
            <a:ext cx="2759528" cy="1477328"/>
          </a:xfrm>
          <a:prstGeom prst="rect">
            <a:avLst/>
          </a:prstGeom>
          <a:noFill/>
        </p:spPr>
        <p:txBody>
          <a:bodyPr wrap="square" rtlCol="0">
            <a:spAutoFit/>
          </a:bodyPr>
          <a:lstStyle/>
          <a:p>
            <a:r>
              <a:rPr lang="zh-CN" altLang="en-US" dirty="0">
                <a:ea typeface="造字工房悦黑（非商用）常规体"/>
              </a:rPr>
              <a:t>对象：一个单独的、可确认的物体、单元或实体，它可以是具体的也可以是抽象的。它通常包含</a:t>
            </a:r>
            <a:r>
              <a:rPr lang="en-US" altLang="zh-CN" dirty="0">
                <a:ea typeface="造字工房悦黑（非商用）常规体"/>
              </a:rPr>
              <a:t>3</a:t>
            </a:r>
            <a:r>
              <a:rPr lang="zh-CN" altLang="en-US" dirty="0">
                <a:ea typeface="造字工房悦黑（非商用）常规体"/>
              </a:rPr>
              <a:t>个部分，标识、状态和行为。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834640" y="3337561"/>
            <a:ext cx="3779520" cy="2978888"/>
          </a:xfrm>
          <a:prstGeom prst="rect">
            <a:avLst/>
          </a:prstGeom>
        </p:spPr>
      </p:pic>
      <p:grpSp>
        <p:nvGrpSpPr>
          <p:cNvPr id="2" name="组合 1"/>
          <p:cNvGrpSpPr>
            <a:grpSpLocks/>
          </p:cNvGrpSpPr>
          <p:nvPr/>
        </p:nvGrpSpPr>
        <p:grpSpPr bwMode="auto">
          <a:xfrm>
            <a:off x="4468627" y="0"/>
            <a:ext cx="3047099" cy="4675757"/>
            <a:chOff x="4468401" y="0"/>
            <a:chExt cx="2793010" cy="4675468"/>
          </a:xfrm>
        </p:grpSpPr>
        <p:pic>
          <p:nvPicPr>
            <p:cNvPr id="33799" name="图片 27"/>
            <p:cNvPicPr>
              <a:picLocks noChangeAspect="1"/>
            </p:cNvPicPr>
            <p:nvPr/>
          </p:nvPicPr>
          <p:blipFill>
            <a:blip r:embed="rId5"/>
            <a:srcRect l="43365" r="29529" b="31824"/>
            <a:stretch>
              <a:fillRect/>
            </a:stretch>
          </p:blipFill>
          <p:spPr bwMode="auto">
            <a:xfrm>
              <a:off x="4468401" y="0"/>
              <a:ext cx="2793010" cy="4675468"/>
            </a:xfrm>
            <a:prstGeom prst="rect">
              <a:avLst/>
            </a:prstGeom>
            <a:noFill/>
            <a:ln w="9525">
              <a:noFill/>
              <a:miter lim="800000"/>
              <a:headEnd/>
              <a:tailEnd/>
            </a:ln>
          </p:spPr>
        </p:pic>
        <p:sp>
          <p:nvSpPr>
            <p:cNvPr id="25" name="矩形 24"/>
            <p:cNvSpPr/>
            <p:nvPr/>
          </p:nvSpPr>
          <p:spPr>
            <a:xfrm rot="5400000">
              <a:off x="3527550" y="941038"/>
              <a:ext cx="4674899" cy="2792823"/>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grpSp>
      <p:sp>
        <p:nvSpPr>
          <p:cNvPr id="26" name="文本框 25"/>
          <p:cNvSpPr txBox="1">
            <a:spLocks noChangeArrowheads="1"/>
          </p:cNvSpPr>
          <p:nvPr/>
        </p:nvSpPr>
        <p:spPr bwMode="auto">
          <a:xfrm>
            <a:off x="4692650" y="2014538"/>
            <a:ext cx="2646613" cy="2585323"/>
          </a:xfrm>
          <a:prstGeom prst="rect">
            <a:avLst/>
          </a:prstGeom>
          <a:noFill/>
          <a:ln w="9525">
            <a:noFill/>
            <a:miter lim="800000"/>
            <a:headEnd/>
            <a:tailEnd/>
          </a:ln>
        </p:spPr>
        <p:txBody>
          <a:bodyPr wrap="square">
            <a:spAutoFit/>
          </a:bodyPr>
          <a:lstStyle/>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THANK</a:t>
            </a:r>
          </a:p>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     YOU</a:t>
            </a:r>
          </a:p>
        </p:txBody>
      </p:sp>
      <p:sp>
        <p:nvSpPr>
          <p:cNvPr id="36" name="任意多边形: 形状 35"/>
          <p:cNvSpPr/>
          <p:nvPr/>
        </p:nvSpPr>
        <p:spPr>
          <a:xfrm>
            <a:off x="6796088" y="3011488"/>
            <a:ext cx="465137" cy="4603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任意多边形: 形状 37"/>
          <p:cNvSpPr/>
          <p:nvPr/>
        </p:nvSpPr>
        <p:spPr>
          <a:xfrm>
            <a:off x="7261225" y="3011488"/>
            <a:ext cx="4930775" cy="16668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任意多边形: 形状 38"/>
          <p:cNvSpPr/>
          <p:nvPr/>
        </p:nvSpPr>
        <p:spPr>
          <a:xfrm rot="16200000">
            <a:off x="3768725" y="1076325"/>
            <a:ext cx="2219325" cy="66675"/>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68591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nodeType="withEffect">
                                  <p:stCondLst>
                                    <p:cond delay="160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292100" y="465221"/>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1" y="2769879"/>
            <a:ext cx="6876141" cy="2270750"/>
          </a:xfrm>
          <a:prstGeom prst="rect">
            <a:avLst/>
          </a:prstGeom>
          <a:noFill/>
        </p:spPr>
        <p:txBody>
          <a:bodyPr wrap="square" rtlCol="0">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对象图主要包括两个部分，分别是</a:t>
            </a:r>
            <a:r>
              <a:rPr lang="zh-CN" altLang="en-US" sz="2400" dirty="0">
                <a:solidFill>
                  <a:srgbClr val="FF0000"/>
                </a:solidFill>
                <a:latin typeface="方正兰亭黑简体" pitchFamily="2" charset="-122"/>
                <a:ea typeface="方正兰亭黑简体" pitchFamily="2" charset="-122"/>
                <a:sym typeface="+mn-ea"/>
              </a:rPr>
              <a:t>对象</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链</a:t>
            </a:r>
            <a:r>
              <a:rPr lang="zh-CN" altLang="en-US" sz="2400" dirty="0">
                <a:solidFill>
                  <a:schemeClr val="bg1"/>
                </a:solidFill>
                <a:latin typeface="方正兰亭黑简体" pitchFamily="2" charset="-122"/>
                <a:ea typeface="方正兰亭黑简体" pitchFamily="2" charset="-122"/>
                <a:sym typeface="+mn-ea"/>
              </a:rPr>
              <a:t>。</a:t>
            </a:r>
            <a:r>
              <a:rPr lang="en-US" altLang="zh-CN" sz="2400" dirty="0">
                <a:solidFill>
                  <a:schemeClr val="bg1"/>
                </a:solidFill>
                <a:latin typeface="方正兰亭黑简体" pitchFamily="2" charset="-122"/>
                <a:ea typeface="方正兰亭黑简体" pitchFamily="2" charset="-122"/>
                <a:sym typeface="+mn-ea"/>
              </a:rPr>
              <a:t>【2】</a:t>
            </a: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对象图中的对象主要包括两个部分，分别是</a:t>
            </a:r>
            <a:r>
              <a:rPr lang="zh-CN" altLang="en-US" sz="2400" dirty="0">
                <a:solidFill>
                  <a:srgbClr val="FF0000"/>
                </a:solidFill>
                <a:latin typeface="方正兰亭黑简体" pitchFamily="2" charset="-122"/>
                <a:ea typeface="方正兰亭黑简体" pitchFamily="2" charset="-122"/>
                <a:sym typeface="+mn-ea"/>
              </a:rPr>
              <a:t>对象名</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属性</a:t>
            </a:r>
            <a:r>
              <a:rPr lang="zh-CN" altLang="en-US" sz="2400" dirty="0">
                <a:solidFill>
                  <a:schemeClr val="bg1"/>
                </a:solidFill>
                <a:latin typeface="方正兰亭黑简体" pitchFamily="2" charset="-122"/>
                <a:ea typeface="方正兰亭黑简体" pitchFamily="2" charset="-122"/>
                <a:sym typeface="+mn-ea"/>
              </a:rPr>
              <a:t>。</a:t>
            </a:r>
          </a:p>
          <a:p>
            <a:pPr>
              <a:lnSpc>
                <a:spcPct val="120000"/>
              </a:lnSpc>
            </a:pPr>
            <a:endParaRPr lang="zh-CN" altLang="en-US"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203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1238106" y="-41741"/>
            <a:ext cx="902812"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实例</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pic>
        <p:nvPicPr>
          <p:cNvPr id="6" name="图片 5">
            <a:extLst>
              <a:ext uri="{FF2B5EF4-FFF2-40B4-BE49-F238E27FC236}">
                <a16:creationId xmlns:a16="http://schemas.microsoft.com/office/drawing/2014/main" id="{4C3911DA-9C7A-460A-8739-288719967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611" y="1363580"/>
            <a:ext cx="6713304" cy="4247650"/>
          </a:xfrm>
          <a:prstGeom prst="rect">
            <a:avLst/>
          </a:prstGeom>
        </p:spPr>
      </p:pic>
      <p:cxnSp>
        <p:nvCxnSpPr>
          <p:cNvPr id="9" name="直接连接符 8">
            <a:extLst>
              <a:ext uri="{FF2B5EF4-FFF2-40B4-BE49-F238E27FC236}">
                <a16:creationId xmlns:a16="http://schemas.microsoft.com/office/drawing/2014/main" id="{42B1C972-CE72-4308-9E0F-FB44E69341F7}"/>
              </a:ext>
            </a:extLst>
          </p:cNvPr>
          <p:cNvCxnSpPr>
            <a:cxnSpLocks/>
            <a:endCxn id="27" idx="3"/>
          </p:cNvCxnSpPr>
          <p:nvPr/>
        </p:nvCxnSpPr>
        <p:spPr>
          <a:xfrm flipH="1">
            <a:off x="1748456" y="1941095"/>
            <a:ext cx="3080220" cy="241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BE8DAC9-3CB5-4960-AB06-F35871DBED51}"/>
              </a:ext>
            </a:extLst>
          </p:cNvPr>
          <p:cNvCxnSpPr>
            <a:cxnSpLocks/>
            <a:endCxn id="27" idx="3"/>
          </p:cNvCxnSpPr>
          <p:nvPr/>
        </p:nvCxnSpPr>
        <p:spPr>
          <a:xfrm flipH="1" flipV="1">
            <a:off x="1748456" y="2182890"/>
            <a:ext cx="2181860" cy="48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98B76E-39ED-47DF-A306-11C702EDC1C0}"/>
              </a:ext>
            </a:extLst>
          </p:cNvPr>
          <p:cNvCxnSpPr>
            <a:cxnSpLocks/>
            <a:endCxn id="27" idx="3"/>
          </p:cNvCxnSpPr>
          <p:nvPr/>
        </p:nvCxnSpPr>
        <p:spPr>
          <a:xfrm flipH="1" flipV="1">
            <a:off x="1748456" y="2182890"/>
            <a:ext cx="2093628" cy="142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DF66411-36A8-4E7C-BF68-44A17E6BFE17}"/>
              </a:ext>
            </a:extLst>
          </p:cNvPr>
          <p:cNvCxnSpPr>
            <a:cxnSpLocks/>
            <a:endCxn id="27" idx="3"/>
          </p:cNvCxnSpPr>
          <p:nvPr/>
        </p:nvCxnSpPr>
        <p:spPr>
          <a:xfrm flipH="1" flipV="1">
            <a:off x="1748456" y="2182890"/>
            <a:ext cx="1476008" cy="24532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6">
            <a:extLst>
              <a:ext uri="{FF2B5EF4-FFF2-40B4-BE49-F238E27FC236}">
                <a16:creationId xmlns:a16="http://schemas.microsoft.com/office/drawing/2014/main" id="{2A3B611C-37A3-4A28-9468-2FED461E69CA}"/>
              </a:ext>
            </a:extLst>
          </p:cNvPr>
          <p:cNvSpPr>
            <a:spLocks noChangeArrowheads="1"/>
          </p:cNvSpPr>
          <p:nvPr/>
        </p:nvSpPr>
        <p:spPr bwMode="auto">
          <a:xfrm>
            <a:off x="1050828" y="1982835"/>
            <a:ext cx="697628" cy="400110"/>
          </a:xfrm>
          <a:prstGeom prst="rect">
            <a:avLst/>
          </a:prstGeom>
          <a:noFill/>
          <a:ln w="9525">
            <a:noFill/>
            <a:miter lim="800000"/>
            <a:headEnd/>
            <a:tailEnd/>
          </a:ln>
        </p:spPr>
        <p:txBody>
          <a:bodyPr wrap="none">
            <a:spAutoFit/>
          </a:bodyPr>
          <a:lstStyle/>
          <a:p>
            <a:pPr algn="r"/>
            <a:r>
              <a:rPr lang="zh-CN" altLang="en-US" sz="2000" b="1" dirty="0">
                <a:latin typeface="造字工房悦黑（非商用）常规体" pitchFamily="2" charset="-122"/>
                <a:ea typeface="造字工房悦黑（非商用）常规体" pitchFamily="2" charset="-122"/>
                <a:cs typeface="造字工房悦黑体验版细体"/>
              </a:rPr>
              <a:t>对象</a:t>
            </a:r>
          </a:p>
        </p:txBody>
      </p:sp>
      <p:cxnSp>
        <p:nvCxnSpPr>
          <p:cNvPr id="25" name="直接连接符 24">
            <a:extLst>
              <a:ext uri="{FF2B5EF4-FFF2-40B4-BE49-F238E27FC236}">
                <a16:creationId xmlns:a16="http://schemas.microsoft.com/office/drawing/2014/main" id="{6E94E6E8-4104-4C65-AF7B-6A2D324DFEEA}"/>
              </a:ext>
            </a:extLst>
          </p:cNvPr>
          <p:cNvCxnSpPr>
            <a:cxnSpLocks/>
            <a:endCxn id="27" idx="3"/>
          </p:cNvCxnSpPr>
          <p:nvPr/>
        </p:nvCxnSpPr>
        <p:spPr>
          <a:xfrm flipH="1" flipV="1">
            <a:off x="1748456" y="2182890"/>
            <a:ext cx="4140808" cy="488122"/>
          </a:xfrm>
          <a:prstGeom prst="line">
            <a:avLst/>
          </a:prstGeom>
        </p:spPr>
        <p:style>
          <a:lnRef idx="1">
            <a:schemeClr val="accent1"/>
          </a:lnRef>
          <a:fillRef idx="0">
            <a:schemeClr val="accent1"/>
          </a:fillRef>
          <a:effectRef idx="0">
            <a:schemeClr val="accent1"/>
          </a:effectRef>
          <a:fontRef idx="minor">
            <a:schemeClr val="tx1"/>
          </a:fontRef>
        </p:style>
      </p:cxnSp>
      <p:sp>
        <p:nvSpPr>
          <p:cNvPr id="16386" name="矩形 16385">
            <a:extLst>
              <a:ext uri="{FF2B5EF4-FFF2-40B4-BE49-F238E27FC236}">
                <a16:creationId xmlns:a16="http://schemas.microsoft.com/office/drawing/2014/main" id="{893AE442-72A7-4D31-8894-138E3D42DF36}"/>
              </a:ext>
            </a:extLst>
          </p:cNvPr>
          <p:cNvSpPr/>
          <p:nvPr/>
        </p:nvSpPr>
        <p:spPr>
          <a:xfrm>
            <a:off x="8385920" y="1562931"/>
            <a:ext cx="415499"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链</a:t>
            </a:r>
          </a:p>
        </p:txBody>
      </p:sp>
      <p:cxnSp>
        <p:nvCxnSpPr>
          <p:cNvPr id="16389" name="直接连接符 16388">
            <a:extLst>
              <a:ext uri="{FF2B5EF4-FFF2-40B4-BE49-F238E27FC236}">
                <a16:creationId xmlns:a16="http://schemas.microsoft.com/office/drawing/2014/main" id="{D6159529-2917-4146-8ACD-1385AE0C65BC}"/>
              </a:ext>
            </a:extLst>
          </p:cNvPr>
          <p:cNvCxnSpPr>
            <a:cxnSpLocks/>
          </p:cNvCxnSpPr>
          <p:nvPr/>
        </p:nvCxnSpPr>
        <p:spPr>
          <a:xfrm flipV="1">
            <a:off x="4940968" y="1747597"/>
            <a:ext cx="3444952" cy="530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2" name="直接连接符 16391">
            <a:extLst>
              <a:ext uri="{FF2B5EF4-FFF2-40B4-BE49-F238E27FC236}">
                <a16:creationId xmlns:a16="http://schemas.microsoft.com/office/drawing/2014/main" id="{36748D7B-1552-49DE-9BBA-A5A29CFE0875}"/>
              </a:ext>
            </a:extLst>
          </p:cNvPr>
          <p:cNvCxnSpPr/>
          <p:nvPr/>
        </p:nvCxnSpPr>
        <p:spPr>
          <a:xfrm flipV="1">
            <a:off x="5845114" y="1747597"/>
            <a:ext cx="2540806" cy="55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4" name="直接连接符 16393">
            <a:extLst>
              <a:ext uri="{FF2B5EF4-FFF2-40B4-BE49-F238E27FC236}">
                <a16:creationId xmlns:a16="http://schemas.microsoft.com/office/drawing/2014/main" id="{AF926298-6A34-44CD-8A21-6458D7BD3DDD}"/>
              </a:ext>
            </a:extLst>
          </p:cNvPr>
          <p:cNvCxnSpPr>
            <a:endCxn id="16386" idx="1"/>
          </p:cNvCxnSpPr>
          <p:nvPr/>
        </p:nvCxnSpPr>
        <p:spPr>
          <a:xfrm flipV="1">
            <a:off x="4525469" y="1747597"/>
            <a:ext cx="3860451" cy="1377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6" name="直接连接符 16395">
            <a:extLst>
              <a:ext uri="{FF2B5EF4-FFF2-40B4-BE49-F238E27FC236}">
                <a16:creationId xmlns:a16="http://schemas.microsoft.com/office/drawing/2014/main" id="{3C25C660-1F36-4DD4-94F8-E62C938AA76E}"/>
              </a:ext>
            </a:extLst>
          </p:cNvPr>
          <p:cNvCxnSpPr/>
          <p:nvPr/>
        </p:nvCxnSpPr>
        <p:spPr>
          <a:xfrm flipV="1">
            <a:off x="4539712" y="1747597"/>
            <a:ext cx="3846208" cy="242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8" name="直接连接符 16397">
            <a:extLst>
              <a:ext uri="{FF2B5EF4-FFF2-40B4-BE49-F238E27FC236}">
                <a16:creationId xmlns:a16="http://schemas.microsoft.com/office/drawing/2014/main" id="{996FD6DC-09D1-4F26-91A7-A8C730027F73}"/>
              </a:ext>
            </a:extLst>
          </p:cNvPr>
          <p:cNvCxnSpPr/>
          <p:nvPr/>
        </p:nvCxnSpPr>
        <p:spPr>
          <a:xfrm flipV="1">
            <a:off x="6663444" y="1747597"/>
            <a:ext cx="1722476" cy="3089098"/>
          </a:xfrm>
          <a:prstGeom prst="line">
            <a:avLst/>
          </a:prstGeom>
        </p:spPr>
        <p:style>
          <a:lnRef idx="1">
            <a:schemeClr val="accent1"/>
          </a:lnRef>
          <a:fillRef idx="0">
            <a:schemeClr val="accent1"/>
          </a:fillRef>
          <a:effectRef idx="0">
            <a:schemeClr val="accent1"/>
          </a:effectRef>
          <a:fontRef idx="minor">
            <a:schemeClr val="tx1"/>
          </a:fontRef>
        </p:style>
      </p:cxnSp>
      <p:sp>
        <p:nvSpPr>
          <p:cNvPr id="16399" name="矩形 16398">
            <a:extLst>
              <a:ext uri="{FF2B5EF4-FFF2-40B4-BE49-F238E27FC236}">
                <a16:creationId xmlns:a16="http://schemas.microsoft.com/office/drawing/2014/main" id="{AA828B07-D9A4-40B7-B60C-FDA8A4402D03}"/>
              </a:ext>
            </a:extLst>
          </p:cNvPr>
          <p:cNvSpPr/>
          <p:nvPr/>
        </p:nvSpPr>
        <p:spPr>
          <a:xfrm>
            <a:off x="7808837" y="4048990"/>
            <a:ext cx="1107997"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匿名对象</a:t>
            </a:r>
          </a:p>
        </p:txBody>
      </p:sp>
      <p:cxnSp>
        <p:nvCxnSpPr>
          <p:cNvPr id="16401" name="直接连接符 16400">
            <a:extLst>
              <a:ext uri="{FF2B5EF4-FFF2-40B4-BE49-F238E27FC236}">
                <a16:creationId xmlns:a16="http://schemas.microsoft.com/office/drawing/2014/main" id="{13F5F269-D1C6-45EC-BF94-B84D447342EC}"/>
              </a:ext>
            </a:extLst>
          </p:cNvPr>
          <p:cNvCxnSpPr/>
          <p:nvPr/>
        </p:nvCxnSpPr>
        <p:spPr>
          <a:xfrm flipV="1">
            <a:off x="7940842" y="4373548"/>
            <a:ext cx="445078" cy="2626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26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/02/</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构件图</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09451"/>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构件图是对面向对象系统的物理方面建模时使用的两种图之一，用于描述软件组件及组件之间的</a:t>
            </a:r>
            <a:r>
              <a:rPr lang="zh-CN" altLang="en-US" sz="2000" dirty="0">
                <a:solidFill>
                  <a:srgbClr val="FF0000"/>
                </a:solidFill>
                <a:latin typeface="方正兰亭黑简体" pitchFamily="2" charset="-122"/>
                <a:ea typeface="造字工房悦黑（非商用）常规体"/>
                <a:sym typeface="+mn-ea"/>
              </a:rPr>
              <a:t>组织和依赖关系</a:t>
            </a:r>
            <a:r>
              <a:rPr lang="zh-CN" altLang="en-US" sz="2000" dirty="0">
                <a:solidFill>
                  <a:schemeClr val="bg1"/>
                </a:solidFill>
                <a:latin typeface="方正兰亭黑简体" pitchFamily="2" charset="-122"/>
                <a:ea typeface="造字工房悦黑（非商用）常规体"/>
                <a:sym typeface="+mn-ea"/>
              </a:rPr>
              <a:t>。软件组件是系统的一个物理单元。作为一个或多个类的软件实现，组件驻留在计算机中。组件提供和其他组件之间的接口。</a:t>
            </a:r>
            <a:r>
              <a:rPr lang="en-US" altLang="zh-CN" sz="2000" dirty="0">
                <a:solidFill>
                  <a:schemeClr val="bg1"/>
                </a:solidFill>
                <a:latin typeface="方正兰亭黑简体" pitchFamily="2" charset="-122"/>
                <a:ea typeface="造字工房悦黑（非商用）常规体"/>
                <a:sym typeface="+mn-ea"/>
              </a:rPr>
              <a:t>【3】</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199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3 (1).pptx2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Words>
  <Application>Microsoft Office PowerPoint</Application>
  <PresentationFormat>宽屏</PresentationFormat>
  <Paragraphs>228</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等线 Light</vt:lpstr>
      <vt:lpstr>方正兰亭黑简体</vt:lpstr>
      <vt:lpstr>华文细黑</vt:lpstr>
      <vt:lpstr>微软雅黑</vt:lpstr>
      <vt:lpstr>造字工房悦黑（非商用）常规体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
  <dc:description>大侠素材铺  淘宝店：https://dxpu.taobao.com/</dc:description>
  <cp:lastModifiedBy/>
  <cp:revision>1</cp:revision>
  <dcterms:created xsi:type="dcterms:W3CDTF">2017-05-21T07:26:04Z</dcterms:created>
  <dcterms:modified xsi:type="dcterms:W3CDTF">2018-12-24T08:25:01Z</dcterms:modified>
</cp:coreProperties>
</file>