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58" r:id="rId4"/>
    <p:sldId id="259" r:id="rId5"/>
    <p:sldId id="297" r:id="rId6"/>
    <p:sldId id="276" r:id="rId7"/>
    <p:sldId id="286" r:id="rId8"/>
    <p:sldId id="317" r:id="rId9"/>
    <p:sldId id="288" r:id="rId10"/>
    <p:sldId id="307" r:id="rId11"/>
    <p:sldId id="308" r:id="rId12"/>
    <p:sldId id="309" r:id="rId13"/>
    <p:sldId id="306" r:id="rId14"/>
    <p:sldId id="289" r:id="rId15"/>
    <p:sldId id="299" r:id="rId16"/>
    <p:sldId id="300" r:id="rId17"/>
    <p:sldId id="301" r:id="rId18"/>
    <p:sldId id="302" r:id="rId19"/>
    <p:sldId id="303" r:id="rId20"/>
    <p:sldId id="304" r:id="rId21"/>
    <p:sldId id="305" r:id="rId22"/>
    <p:sldId id="291" r:id="rId23"/>
    <p:sldId id="293" r:id="rId24"/>
    <p:sldId id="312" r:id="rId25"/>
    <p:sldId id="315" r:id="rId26"/>
    <p:sldId id="294" r:id="rId27"/>
    <p:sldId id="313" r:id="rId28"/>
    <p:sldId id="316" r:id="rId29"/>
    <p:sldId id="314" r:id="rId30"/>
    <p:sldId id="310" r:id="rId31"/>
    <p:sldId id="295" r:id="rId32"/>
    <p:sldId id="273" r:id="rId33"/>
    <p:sldId id="311"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忠杰 叶" initials="忠杰" lastIdx="1" clrIdx="0">
    <p:extLst>
      <p:ext uri="{19B8F6BF-5375-455C-9EA6-DF929625EA0E}">
        <p15:presenceInfo xmlns:p15="http://schemas.microsoft.com/office/powerpoint/2012/main" userId="8a7fbad5e9443a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4022"/>
    <a:srgbClr val="002B41"/>
    <a:srgbClr val="F1F1F1"/>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showGuides="1">
      <p:cViewPr varScale="1">
        <p:scale>
          <a:sx n="117" d="100"/>
          <a:sy n="117" d="100"/>
        </p:scale>
        <p:origin x="210" y="12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t>2018/12/30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t>‹#›</a:t>
            </a:fld>
            <a:endParaRPr lang="zh-CN" altLang="en-US"/>
          </a:p>
        </p:txBody>
      </p:sp>
    </p:spTree>
    <p:extLst>
      <p:ext uri="{BB962C8B-B14F-4D97-AF65-F5344CB8AC3E}">
        <p14:creationId xmlns:p14="http://schemas.microsoft.com/office/powerpoint/2010/main" val="24265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251650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8485DF-3FAB-45E9-A642-7745AB3E3AFD}" type="datetimeFigureOut">
              <a:rPr lang="zh-CN" altLang="en-US" smtClean="0"/>
              <a:t>2018/12/30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t>2018/12/30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t>2018/12/30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comments" Target="../comments/comment10.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comments" Target="../comments/commen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comments" Target="../comments/comment13.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框 4"/>
          <p:cNvSpPr txBox="1"/>
          <p:nvPr/>
        </p:nvSpPr>
        <p:spPr>
          <a:xfrm>
            <a:off x="740873" y="2480149"/>
            <a:ext cx="5635433" cy="2000548"/>
          </a:xfrm>
          <a:prstGeom prst="rect">
            <a:avLst/>
          </a:prstGeom>
          <a:noFill/>
        </p:spPr>
        <p:txBody>
          <a:bodyPr wrap="square" rtlCol="0">
            <a:spAutoFit/>
          </a:bodyPr>
          <a:lstStyle/>
          <a:p>
            <a:r>
              <a:rPr lang="en-US" altLang="zh-CN" sz="8000" dirty="0">
                <a:solidFill>
                  <a:srgbClr val="002B41"/>
                </a:solidFill>
                <a:latin typeface="Impact" panose="020B0806030902050204" pitchFamily="34" charset="0"/>
                <a:ea typeface="微软雅黑" panose="020B0503020204020204" pitchFamily="34" charset="-122"/>
              </a:rPr>
              <a:t>UML</a:t>
            </a:r>
            <a:r>
              <a:rPr lang="zh-CN" altLang="en-US" sz="8000" dirty="0">
                <a:solidFill>
                  <a:srgbClr val="002B41"/>
                </a:solidFill>
                <a:latin typeface="Impact" panose="020B0806030902050204" pitchFamily="34" charset="0"/>
                <a:ea typeface="微软雅黑" panose="020B0503020204020204" pitchFamily="34" charset="-122"/>
              </a:rPr>
              <a:t>基础</a:t>
            </a:r>
            <a:r>
              <a:rPr lang="en-US" altLang="zh-CN" sz="8000" dirty="0">
                <a:solidFill>
                  <a:srgbClr val="002B41"/>
                </a:solidFill>
                <a:latin typeface="Impact" panose="020B0806030902050204" pitchFamily="34" charset="0"/>
                <a:ea typeface="微软雅黑" panose="020B0503020204020204" pitchFamily="34" charset="-122"/>
              </a:rPr>
              <a:t>Ⅳ</a:t>
            </a:r>
          </a:p>
          <a:p>
            <a:r>
              <a:rPr lang="zh-CN" altLang="en-US" sz="4400" dirty="0">
                <a:solidFill>
                  <a:srgbClr val="002B41"/>
                </a:solidFill>
                <a:latin typeface="微软雅黑" panose="020B0503020204020204" pitchFamily="34" charset="-122"/>
                <a:ea typeface="微软雅黑" panose="020B0503020204020204" pitchFamily="34" charset="-122"/>
              </a:rPr>
              <a:t>综合应用与问题解答</a:t>
            </a:r>
          </a:p>
        </p:txBody>
      </p:sp>
      <p:sp>
        <p:nvSpPr>
          <p:cNvPr id="7" name="文本框 6"/>
          <p:cNvSpPr txBox="1"/>
          <p:nvPr/>
        </p:nvSpPr>
        <p:spPr>
          <a:xfrm>
            <a:off x="740874" y="4605925"/>
            <a:ext cx="3207517" cy="577081"/>
          </a:xfrm>
          <a:prstGeom prst="rect">
            <a:avLst/>
          </a:prstGeom>
          <a:noFill/>
        </p:spPr>
        <p:txBody>
          <a:bodyPr wrap="square" rtlCol="0">
            <a:spAutoFit/>
          </a:bodyPr>
          <a:lstStyle/>
          <a:p>
            <a:r>
              <a:rPr lang="en-US" altLang="zh-CN" sz="1050" dirty="0">
                <a:solidFill>
                  <a:schemeClr val="bg1">
                    <a:lumMod val="95000"/>
                  </a:schemeClr>
                </a:solidFill>
                <a:latin typeface="微软雅黑" panose="020B0503020204020204" pitchFamily="34" charset="-122"/>
                <a:ea typeface="微软雅黑" panose="020B0503020204020204" pitchFamily="34" charset="-122"/>
              </a:rPr>
              <a:t>Fresh business general template</a:t>
            </a:r>
          </a:p>
          <a:p>
            <a:r>
              <a:rPr lang="en-US" altLang="zh-CN" sz="1050" dirty="0">
                <a:solidFill>
                  <a:schemeClr val="bg1">
                    <a:lumMod val="95000"/>
                  </a:schemeClr>
                </a:solidFill>
                <a:latin typeface="微软雅黑" panose="020B0503020204020204" pitchFamily="34" charset="-122"/>
                <a:ea typeface="微软雅黑" panose="020B0503020204020204" pitchFamily="34" charset="-122"/>
              </a:rPr>
              <a:t>Applicable to enterprise introduction, summary report, sales marketing, chart data</a:t>
            </a:r>
            <a:endParaRPr lang="zh-CN" altLang="en-US" sz="105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6" name="文本框 15"/>
          <p:cNvSpPr txBox="1"/>
          <p:nvPr/>
        </p:nvSpPr>
        <p:spPr>
          <a:xfrm>
            <a:off x="740873" y="4505178"/>
            <a:ext cx="5635433" cy="1485920"/>
          </a:xfrm>
          <a:prstGeom prst="rect">
            <a:avLst/>
          </a:prstGeom>
          <a:noFill/>
        </p:spPr>
        <p:txBody>
          <a:bodyPr wrap="square" rtlCol="0">
            <a:spAutoFit/>
          </a:bodyPr>
          <a:lstStyle/>
          <a:p>
            <a:pPr>
              <a:lnSpc>
                <a:spcPct val="130000"/>
              </a:lnSpc>
            </a:pPr>
            <a:r>
              <a:rPr lang="en-US" altLang="zh-CN" sz="2400" dirty="0">
                <a:solidFill>
                  <a:srgbClr val="002B41"/>
                </a:solidFill>
                <a:latin typeface="微软雅黑" panose="020B0503020204020204" pitchFamily="34" charset="-122"/>
                <a:ea typeface="微软雅黑" panose="020B0503020204020204" pitchFamily="34" charset="-122"/>
              </a:rPr>
              <a:t>PRD2018-G10</a:t>
            </a:r>
            <a:r>
              <a:rPr lang="zh-CN" altLang="en-US" sz="2400" dirty="0">
                <a:solidFill>
                  <a:srgbClr val="002B41"/>
                </a:solidFill>
                <a:latin typeface="微软雅黑" panose="020B0503020204020204" pitchFamily="34" charset="-122"/>
                <a:ea typeface="微软雅黑" panose="020B0503020204020204" pitchFamily="34" charset="-122"/>
              </a:rPr>
              <a:t>小组</a:t>
            </a:r>
            <a:endParaRPr lang="en-US" altLang="zh-CN" sz="2400" dirty="0">
              <a:solidFill>
                <a:srgbClr val="002B41"/>
              </a:solidFill>
              <a:latin typeface="微软雅黑" panose="020B0503020204020204" pitchFamily="34" charset="-122"/>
              <a:ea typeface="微软雅黑" panose="020B0503020204020204" pitchFamily="34" charset="-122"/>
            </a:endParaRPr>
          </a:p>
          <a:p>
            <a:pPr>
              <a:lnSpc>
                <a:spcPct val="130000"/>
              </a:lnSpc>
            </a:pPr>
            <a:r>
              <a:rPr lang="zh-CN" altLang="en-US" sz="2400" dirty="0">
                <a:solidFill>
                  <a:srgbClr val="002B41"/>
                </a:solidFill>
                <a:latin typeface="微软雅黑" panose="020B0503020204020204" pitchFamily="34" charset="-122"/>
                <a:ea typeface="微软雅黑" panose="020B0503020204020204" pitchFamily="34" charset="-122"/>
              </a:rPr>
              <a:t>组长：夏昌灏</a:t>
            </a:r>
            <a:endParaRPr lang="en-US" altLang="zh-CN" sz="2400" dirty="0">
              <a:solidFill>
                <a:srgbClr val="002B41"/>
              </a:solidFill>
              <a:latin typeface="微软雅黑" panose="020B0503020204020204" pitchFamily="34" charset="-122"/>
              <a:ea typeface="微软雅黑" panose="020B0503020204020204" pitchFamily="34" charset="-122"/>
            </a:endParaRPr>
          </a:p>
          <a:p>
            <a:pPr>
              <a:lnSpc>
                <a:spcPct val="130000"/>
              </a:lnSpc>
            </a:pPr>
            <a:r>
              <a:rPr lang="zh-CN" altLang="en-US" sz="2400" dirty="0">
                <a:solidFill>
                  <a:srgbClr val="002B41"/>
                </a:solidFill>
                <a:latin typeface="微软雅黑" panose="020B0503020204020204" pitchFamily="34" charset="-122"/>
                <a:ea typeface="微软雅黑" panose="020B0503020204020204" pitchFamily="34" charset="-122"/>
              </a:rPr>
              <a:t>组员：叶忠杰、李俊、黄浩峰、吴荣欣</a:t>
            </a:r>
            <a:endParaRPr lang="en-US" altLang="zh-CN" sz="24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pic>
        <p:nvPicPr>
          <p:cNvPr id="12" name="图片 11">
            <a:extLst>
              <a:ext uri="{FF2B5EF4-FFF2-40B4-BE49-F238E27FC236}">
                <a16:creationId xmlns:a16="http://schemas.microsoft.com/office/drawing/2014/main" id="{FCF57319-4C22-44A6-B39F-ADE18A801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592" y="1318049"/>
            <a:ext cx="6676057" cy="4434172"/>
          </a:xfrm>
          <a:prstGeom prst="rect">
            <a:avLst/>
          </a:prstGeom>
        </p:spPr>
      </p:pic>
      <p:sp>
        <p:nvSpPr>
          <p:cNvPr id="3" name="矩形 2">
            <a:extLst>
              <a:ext uri="{FF2B5EF4-FFF2-40B4-BE49-F238E27FC236}">
                <a16:creationId xmlns:a16="http://schemas.microsoft.com/office/drawing/2014/main" id="{32BA94CA-D2F7-4E11-9EDA-4A4CA5387D1E}"/>
              </a:ext>
            </a:extLst>
          </p:cNvPr>
          <p:cNvSpPr/>
          <p:nvPr/>
        </p:nvSpPr>
        <p:spPr>
          <a:xfrm>
            <a:off x="914401" y="2751363"/>
            <a:ext cx="1191985" cy="15675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5A420B4-7BD9-40D3-972C-35F2154C6D87}"/>
              </a:ext>
            </a:extLst>
          </p:cNvPr>
          <p:cNvSpPr txBox="1"/>
          <p:nvPr/>
        </p:nvSpPr>
        <p:spPr>
          <a:xfrm>
            <a:off x="7590458" y="2085156"/>
            <a:ext cx="4572000" cy="3046988"/>
          </a:xfrm>
          <a:prstGeom prst="rect">
            <a:avLst/>
          </a:prstGeom>
          <a:noFill/>
        </p:spPr>
        <p:txBody>
          <a:bodyPr wrap="square" rtlCol="0">
            <a:spAutoFit/>
          </a:bodyPr>
          <a:lstStyle/>
          <a:p>
            <a:r>
              <a:rPr lang="zh-CN" altLang="en-US" sz="3200" b="1" dirty="0"/>
              <a:t>         </a:t>
            </a:r>
            <a:r>
              <a:rPr lang="zh-CN" altLang="en-US" sz="3200" b="1" dirty="0">
                <a:solidFill>
                  <a:srgbClr val="FF0000"/>
                </a:solidFill>
              </a:rPr>
              <a:t>参与者（</a:t>
            </a:r>
            <a:r>
              <a:rPr lang="en-US" altLang="zh-CN" sz="3200" b="1" dirty="0">
                <a:solidFill>
                  <a:srgbClr val="FF0000"/>
                </a:solidFill>
              </a:rPr>
              <a:t>Actor</a:t>
            </a:r>
            <a:r>
              <a:rPr lang="zh-CN" altLang="en-US" sz="3200" b="1" dirty="0">
                <a:solidFill>
                  <a:srgbClr val="FF0000"/>
                </a:solidFill>
              </a:rPr>
              <a:t>）</a:t>
            </a:r>
            <a:endParaRPr lang="en-US" altLang="zh-CN" sz="3200" b="1" dirty="0">
              <a:solidFill>
                <a:srgbClr val="FF0000"/>
              </a:solidFill>
            </a:endParaRPr>
          </a:p>
          <a:p>
            <a:r>
              <a:rPr lang="zh-CN" altLang="en-US" sz="3200" b="1" dirty="0"/>
              <a:t>是系统外部的一个人或者物，它以某种方式参与了系统的执行过程，通常以一个直立人的图形符号来表示。</a:t>
            </a:r>
          </a:p>
        </p:txBody>
      </p:sp>
      <p:sp>
        <p:nvSpPr>
          <p:cNvPr id="10" name="TextBox 76">
            <a:extLst>
              <a:ext uri="{FF2B5EF4-FFF2-40B4-BE49-F238E27FC236}">
                <a16:creationId xmlns:a16="http://schemas.microsoft.com/office/drawing/2014/main" id="{F273E097-9EBF-441A-9D66-FA86FB8429CE}"/>
              </a:ext>
            </a:extLst>
          </p:cNvPr>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2.</a:t>
            </a:r>
            <a:r>
              <a:rPr lang="zh-CN" altLang="en-US" sz="4000" dirty="0">
                <a:solidFill>
                  <a:srgbClr val="002B41"/>
                </a:solidFill>
                <a:latin typeface="微软雅黑" panose="020B0503020204020204" pitchFamily="34" charset="-122"/>
                <a:ea typeface="微软雅黑" panose="020B0503020204020204" pitchFamily="34" charset="-122"/>
              </a:rPr>
              <a:t>用例图</a:t>
            </a:r>
          </a:p>
        </p:txBody>
      </p:sp>
    </p:spTree>
    <p:extLst>
      <p:ext uri="{BB962C8B-B14F-4D97-AF65-F5344CB8AC3E}">
        <p14:creationId xmlns:p14="http://schemas.microsoft.com/office/powerpoint/2010/main" val="1024418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pic>
        <p:nvPicPr>
          <p:cNvPr id="12" name="图片 11">
            <a:extLst>
              <a:ext uri="{FF2B5EF4-FFF2-40B4-BE49-F238E27FC236}">
                <a16:creationId xmlns:a16="http://schemas.microsoft.com/office/drawing/2014/main" id="{FCF57319-4C22-44A6-B39F-ADE18A801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592" y="1318049"/>
            <a:ext cx="6676057" cy="4434172"/>
          </a:xfrm>
          <a:prstGeom prst="rect">
            <a:avLst/>
          </a:prstGeom>
        </p:spPr>
      </p:pic>
      <p:sp>
        <p:nvSpPr>
          <p:cNvPr id="9" name="文本框 8">
            <a:extLst>
              <a:ext uri="{FF2B5EF4-FFF2-40B4-BE49-F238E27FC236}">
                <a16:creationId xmlns:a16="http://schemas.microsoft.com/office/drawing/2014/main" id="{F5A420B4-7BD9-40D3-972C-35F2154C6D87}"/>
              </a:ext>
            </a:extLst>
          </p:cNvPr>
          <p:cNvSpPr txBox="1"/>
          <p:nvPr/>
        </p:nvSpPr>
        <p:spPr>
          <a:xfrm>
            <a:off x="7590458" y="2085156"/>
            <a:ext cx="4572000" cy="2554545"/>
          </a:xfrm>
          <a:prstGeom prst="rect">
            <a:avLst/>
          </a:prstGeom>
          <a:noFill/>
        </p:spPr>
        <p:txBody>
          <a:bodyPr wrap="square" rtlCol="0">
            <a:spAutoFit/>
          </a:bodyPr>
          <a:lstStyle/>
          <a:p>
            <a:r>
              <a:rPr lang="zh-CN" altLang="en-US" sz="3200" b="1" dirty="0"/>
              <a:t>         </a:t>
            </a:r>
            <a:r>
              <a:rPr lang="zh-CN" altLang="en-US" sz="3200" b="1" dirty="0">
                <a:solidFill>
                  <a:srgbClr val="FF0000"/>
                </a:solidFill>
              </a:rPr>
              <a:t>用例（</a:t>
            </a:r>
            <a:r>
              <a:rPr lang="en-US" altLang="zh-CN" sz="3200" b="1" dirty="0">
                <a:solidFill>
                  <a:srgbClr val="FF0000"/>
                </a:solidFill>
              </a:rPr>
              <a:t>Use Case</a:t>
            </a:r>
            <a:r>
              <a:rPr lang="zh-CN" altLang="en-US" sz="3200" b="1" dirty="0">
                <a:solidFill>
                  <a:srgbClr val="FF0000"/>
                </a:solidFill>
              </a:rPr>
              <a:t>）</a:t>
            </a:r>
            <a:endParaRPr lang="en-US" altLang="zh-CN" sz="3200" b="1" dirty="0">
              <a:solidFill>
                <a:srgbClr val="FF0000"/>
              </a:solidFill>
            </a:endParaRPr>
          </a:p>
          <a:p>
            <a:r>
              <a:rPr lang="zh-CN" altLang="en-US" sz="3200" b="1" dirty="0"/>
              <a:t>描述了在不同条件下，针对某一项目相关人员的请求，系统对其作出的响应。</a:t>
            </a:r>
          </a:p>
        </p:txBody>
      </p:sp>
      <p:sp>
        <p:nvSpPr>
          <p:cNvPr id="8" name="矩形 7">
            <a:extLst>
              <a:ext uri="{FF2B5EF4-FFF2-40B4-BE49-F238E27FC236}">
                <a16:creationId xmlns:a16="http://schemas.microsoft.com/office/drawing/2014/main" id="{F50A90C6-3B28-4E75-A644-ADFF347E7911}"/>
              </a:ext>
            </a:extLst>
          </p:cNvPr>
          <p:cNvSpPr/>
          <p:nvPr/>
        </p:nvSpPr>
        <p:spPr>
          <a:xfrm>
            <a:off x="4967385" y="1679800"/>
            <a:ext cx="1714499" cy="1236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76">
            <a:extLst>
              <a:ext uri="{FF2B5EF4-FFF2-40B4-BE49-F238E27FC236}">
                <a16:creationId xmlns:a16="http://schemas.microsoft.com/office/drawing/2014/main" id="{A7C3448C-DB5E-4301-84A8-412353B43899}"/>
              </a:ext>
            </a:extLst>
          </p:cNvPr>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2.</a:t>
            </a:r>
            <a:r>
              <a:rPr lang="zh-CN" altLang="en-US" sz="4000" dirty="0">
                <a:solidFill>
                  <a:srgbClr val="002B41"/>
                </a:solidFill>
                <a:latin typeface="微软雅黑" panose="020B0503020204020204" pitchFamily="34" charset="-122"/>
                <a:ea typeface="微软雅黑" panose="020B0503020204020204" pitchFamily="34" charset="-122"/>
              </a:rPr>
              <a:t>用例图</a:t>
            </a:r>
          </a:p>
        </p:txBody>
      </p:sp>
    </p:spTree>
    <p:extLst>
      <p:ext uri="{BB962C8B-B14F-4D97-AF65-F5344CB8AC3E}">
        <p14:creationId xmlns:p14="http://schemas.microsoft.com/office/powerpoint/2010/main" val="3219941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pic>
        <p:nvPicPr>
          <p:cNvPr id="12" name="图片 11">
            <a:extLst>
              <a:ext uri="{FF2B5EF4-FFF2-40B4-BE49-F238E27FC236}">
                <a16:creationId xmlns:a16="http://schemas.microsoft.com/office/drawing/2014/main" id="{FCF57319-4C22-44A6-B39F-ADE18A801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592" y="1318049"/>
            <a:ext cx="6676057" cy="4434172"/>
          </a:xfrm>
          <a:prstGeom prst="rect">
            <a:avLst/>
          </a:prstGeom>
        </p:spPr>
      </p:pic>
      <p:sp>
        <p:nvSpPr>
          <p:cNvPr id="9" name="文本框 8">
            <a:extLst>
              <a:ext uri="{FF2B5EF4-FFF2-40B4-BE49-F238E27FC236}">
                <a16:creationId xmlns:a16="http://schemas.microsoft.com/office/drawing/2014/main" id="{F5A420B4-7BD9-40D3-972C-35F2154C6D87}"/>
              </a:ext>
            </a:extLst>
          </p:cNvPr>
          <p:cNvSpPr txBox="1"/>
          <p:nvPr/>
        </p:nvSpPr>
        <p:spPr>
          <a:xfrm>
            <a:off x="7493649" y="1135608"/>
            <a:ext cx="4572000" cy="5509200"/>
          </a:xfrm>
          <a:prstGeom prst="rect">
            <a:avLst/>
          </a:prstGeom>
          <a:noFill/>
        </p:spPr>
        <p:txBody>
          <a:bodyPr wrap="square" rtlCol="0">
            <a:spAutoFit/>
          </a:bodyPr>
          <a:lstStyle/>
          <a:p>
            <a:r>
              <a:rPr lang="zh-CN" altLang="en-US" sz="3200" b="1" dirty="0"/>
              <a:t>         </a:t>
            </a:r>
            <a:r>
              <a:rPr lang="zh-CN" altLang="en-US" sz="3200" b="1" dirty="0">
                <a:solidFill>
                  <a:srgbClr val="FF0000"/>
                </a:solidFill>
              </a:rPr>
              <a:t>关联（</a:t>
            </a:r>
            <a:r>
              <a:rPr lang="en-US" altLang="zh-CN" sz="3200" b="1" dirty="0">
                <a:solidFill>
                  <a:srgbClr val="FF0000"/>
                </a:solidFill>
              </a:rPr>
              <a:t>Association</a:t>
            </a:r>
            <a:r>
              <a:rPr lang="zh-CN" altLang="en-US" sz="3200" b="1" dirty="0">
                <a:solidFill>
                  <a:srgbClr val="FF0000"/>
                </a:solidFill>
              </a:rPr>
              <a:t>）</a:t>
            </a:r>
            <a:endParaRPr lang="en-US" altLang="zh-CN" sz="3200" b="1" dirty="0">
              <a:solidFill>
                <a:srgbClr val="FF0000"/>
              </a:solidFill>
            </a:endParaRPr>
          </a:p>
          <a:p>
            <a:r>
              <a:rPr lang="zh-CN" altLang="en-US" sz="3200" b="1" dirty="0"/>
              <a:t>表示参与者与用例之间的关系。</a:t>
            </a:r>
            <a:endParaRPr lang="en-US" altLang="zh-CN" sz="3200" b="1" dirty="0"/>
          </a:p>
          <a:p>
            <a:r>
              <a:rPr lang="en-US" altLang="zh-CN" sz="3200" b="1" dirty="0"/>
              <a:t>         《include》</a:t>
            </a:r>
            <a:r>
              <a:rPr lang="zh-CN" altLang="en-US" sz="3200" b="1" dirty="0"/>
              <a:t>：包含关系，箭头方向是从基本用例到包含用例。</a:t>
            </a:r>
            <a:endParaRPr lang="en-US" altLang="zh-CN" sz="3200" b="1" dirty="0"/>
          </a:p>
          <a:p>
            <a:r>
              <a:rPr lang="en-US" altLang="zh-CN" sz="3200" b="1" dirty="0"/>
              <a:t>         《extend》</a:t>
            </a:r>
            <a:r>
              <a:rPr lang="zh-CN" altLang="en-US" sz="3200" b="1" dirty="0"/>
              <a:t>：扩展关系，是对基本用例的扩展。在此例中，查询课程用例是课程管理用例中的可选系统行为。</a:t>
            </a:r>
            <a:endParaRPr lang="en-US" altLang="zh-CN" sz="3200" b="1" dirty="0"/>
          </a:p>
        </p:txBody>
      </p:sp>
      <p:sp>
        <p:nvSpPr>
          <p:cNvPr id="8" name="矩形 7">
            <a:extLst>
              <a:ext uri="{FF2B5EF4-FFF2-40B4-BE49-F238E27FC236}">
                <a16:creationId xmlns:a16="http://schemas.microsoft.com/office/drawing/2014/main" id="{F50A90C6-3B28-4E75-A644-ADFF347E7911}"/>
              </a:ext>
            </a:extLst>
          </p:cNvPr>
          <p:cNvSpPr/>
          <p:nvPr/>
        </p:nvSpPr>
        <p:spPr>
          <a:xfrm flipV="1">
            <a:off x="3984772" y="2916690"/>
            <a:ext cx="1107346"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76">
            <a:extLst>
              <a:ext uri="{FF2B5EF4-FFF2-40B4-BE49-F238E27FC236}">
                <a16:creationId xmlns:a16="http://schemas.microsoft.com/office/drawing/2014/main" id="{2F442A8F-0BCA-4998-B20A-3AA05BE6D06C}"/>
              </a:ext>
            </a:extLst>
          </p:cNvPr>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2.</a:t>
            </a:r>
            <a:r>
              <a:rPr lang="zh-CN" altLang="en-US" sz="4000" dirty="0">
                <a:solidFill>
                  <a:srgbClr val="002B41"/>
                </a:solidFill>
                <a:latin typeface="微软雅黑" panose="020B0503020204020204" pitchFamily="34" charset="-122"/>
                <a:ea typeface="微软雅黑" panose="020B0503020204020204" pitchFamily="34" charset="-122"/>
              </a:rPr>
              <a:t>用例图</a:t>
            </a:r>
          </a:p>
        </p:txBody>
      </p:sp>
    </p:spTree>
    <p:extLst>
      <p:ext uri="{BB962C8B-B14F-4D97-AF65-F5344CB8AC3E}">
        <p14:creationId xmlns:p14="http://schemas.microsoft.com/office/powerpoint/2010/main" val="3174587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8" name="TextBox 76">
            <a:extLst>
              <a:ext uri="{FF2B5EF4-FFF2-40B4-BE49-F238E27FC236}">
                <a16:creationId xmlns:a16="http://schemas.microsoft.com/office/drawing/2014/main" id="{BB634113-DFB0-475D-898A-8A6EDC043855}"/>
              </a:ext>
            </a:extLst>
          </p:cNvPr>
          <p:cNvSpPr txBox="1"/>
          <p:nvPr/>
        </p:nvSpPr>
        <p:spPr>
          <a:xfrm>
            <a:off x="142614" y="1232251"/>
            <a:ext cx="3311006" cy="3539430"/>
          </a:xfrm>
          <a:prstGeom prst="rect">
            <a:avLst/>
          </a:prstGeom>
          <a:noFill/>
        </p:spPr>
        <p:txBody>
          <a:bodyPr wrap="square" rtlCol="0">
            <a:spAutoFit/>
          </a:bodyPr>
          <a:lstStyle/>
          <a:p>
            <a:r>
              <a:rPr lang="zh-CN" altLang="en-US" sz="3200" dirty="0">
                <a:solidFill>
                  <a:srgbClr val="002B41"/>
                </a:solidFill>
                <a:latin typeface="微软雅黑" panose="020B0503020204020204" pitchFamily="34" charset="-122"/>
                <a:ea typeface="微软雅黑" panose="020B0503020204020204" pitchFamily="34" charset="-122"/>
              </a:rPr>
              <a:t>用例场景描述：</a:t>
            </a:r>
            <a:endParaRPr lang="en-US" altLang="zh-CN" sz="3200" dirty="0">
              <a:solidFill>
                <a:srgbClr val="002B41"/>
              </a:solidFill>
              <a:latin typeface="微软雅黑" panose="020B0503020204020204" pitchFamily="34" charset="-122"/>
              <a:ea typeface="微软雅黑" panose="020B0503020204020204" pitchFamily="34" charset="-122"/>
            </a:endParaRPr>
          </a:p>
          <a:p>
            <a:r>
              <a:rPr lang="zh-CN" altLang="en-US" sz="3200" dirty="0">
                <a:solidFill>
                  <a:srgbClr val="002B41"/>
                </a:solidFill>
                <a:latin typeface="微软雅黑" panose="020B0503020204020204" pitchFamily="34" charset="-122"/>
                <a:ea typeface="微软雅黑" panose="020B0503020204020204" pitchFamily="34" charset="-122"/>
              </a:rPr>
              <a:t>一般包括：用例编号、用例概述、</a:t>
            </a:r>
            <a:endParaRPr lang="en-US" altLang="zh-CN" sz="3200" dirty="0">
              <a:solidFill>
                <a:srgbClr val="002B41"/>
              </a:solidFill>
              <a:latin typeface="微软雅黑" panose="020B0503020204020204" pitchFamily="34" charset="-122"/>
              <a:ea typeface="微软雅黑" panose="020B0503020204020204" pitchFamily="34" charset="-122"/>
            </a:endParaRPr>
          </a:p>
          <a:p>
            <a:r>
              <a:rPr lang="zh-CN" altLang="en-US" sz="3200" dirty="0">
                <a:solidFill>
                  <a:srgbClr val="002B41"/>
                </a:solidFill>
                <a:latin typeface="微软雅黑" panose="020B0503020204020204" pitchFamily="34" charset="-122"/>
                <a:ea typeface="微软雅黑" panose="020B0503020204020204" pitchFamily="34" charset="-122"/>
              </a:rPr>
              <a:t>前置条件、基本事件流、其他事件流、异常事件流、后置条件等</a:t>
            </a:r>
          </a:p>
        </p:txBody>
      </p:sp>
      <p:sp>
        <p:nvSpPr>
          <p:cNvPr id="9" name="TextBox 76">
            <a:extLst>
              <a:ext uri="{FF2B5EF4-FFF2-40B4-BE49-F238E27FC236}">
                <a16:creationId xmlns:a16="http://schemas.microsoft.com/office/drawing/2014/main" id="{D2286156-D35B-4D8D-AFC3-4836A57531E3}"/>
              </a:ext>
            </a:extLst>
          </p:cNvPr>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2.</a:t>
            </a:r>
            <a:r>
              <a:rPr lang="zh-CN" altLang="en-US" sz="4000" dirty="0">
                <a:solidFill>
                  <a:srgbClr val="002B41"/>
                </a:solidFill>
                <a:latin typeface="微软雅黑" panose="020B0503020204020204" pitchFamily="34" charset="-122"/>
                <a:ea typeface="微软雅黑" panose="020B0503020204020204" pitchFamily="34" charset="-122"/>
              </a:rPr>
              <a:t>用例图</a:t>
            </a:r>
          </a:p>
        </p:txBody>
      </p:sp>
      <p:graphicFrame>
        <p:nvGraphicFramePr>
          <p:cNvPr id="2" name="表格 1">
            <a:extLst>
              <a:ext uri="{FF2B5EF4-FFF2-40B4-BE49-F238E27FC236}">
                <a16:creationId xmlns:a16="http://schemas.microsoft.com/office/drawing/2014/main" id="{2391D9E1-1D20-4160-BEE1-39E300C45DCE}"/>
              </a:ext>
            </a:extLst>
          </p:cNvPr>
          <p:cNvGraphicFramePr>
            <a:graphicFrameLocks noGrp="1"/>
          </p:cNvGraphicFramePr>
          <p:nvPr>
            <p:extLst>
              <p:ext uri="{D42A27DB-BD31-4B8C-83A1-F6EECF244321}">
                <p14:modId xmlns:p14="http://schemas.microsoft.com/office/powerpoint/2010/main" val="2352734895"/>
              </p:ext>
            </p:extLst>
          </p:nvPr>
        </p:nvGraphicFramePr>
        <p:xfrm>
          <a:off x="3551464" y="359230"/>
          <a:ext cx="6694715" cy="6257086"/>
        </p:xfrm>
        <a:graphic>
          <a:graphicData uri="http://schemas.openxmlformats.org/drawingml/2006/table">
            <a:tbl>
              <a:tblPr>
                <a:tableStyleId>{5C22544A-7EE6-4342-B048-85BDC9FD1C3A}</a:tableStyleId>
              </a:tblPr>
              <a:tblGrid>
                <a:gridCol w="1278924">
                  <a:extLst>
                    <a:ext uri="{9D8B030D-6E8A-4147-A177-3AD203B41FA5}">
                      <a16:colId xmlns:a16="http://schemas.microsoft.com/office/drawing/2014/main" val="2028344313"/>
                    </a:ext>
                  </a:extLst>
                </a:gridCol>
                <a:gridCol w="2068433">
                  <a:extLst>
                    <a:ext uri="{9D8B030D-6E8A-4147-A177-3AD203B41FA5}">
                      <a16:colId xmlns:a16="http://schemas.microsoft.com/office/drawing/2014/main" val="1694197375"/>
                    </a:ext>
                  </a:extLst>
                </a:gridCol>
                <a:gridCol w="937983">
                  <a:extLst>
                    <a:ext uri="{9D8B030D-6E8A-4147-A177-3AD203B41FA5}">
                      <a16:colId xmlns:a16="http://schemas.microsoft.com/office/drawing/2014/main" val="3819838491"/>
                    </a:ext>
                  </a:extLst>
                </a:gridCol>
                <a:gridCol w="2409375">
                  <a:extLst>
                    <a:ext uri="{9D8B030D-6E8A-4147-A177-3AD203B41FA5}">
                      <a16:colId xmlns:a16="http://schemas.microsoft.com/office/drawing/2014/main" val="2904443485"/>
                    </a:ext>
                  </a:extLst>
                </a:gridCol>
              </a:tblGrid>
              <a:tr h="593535">
                <a:tc>
                  <a:txBody>
                    <a:bodyPr/>
                    <a:lstStyle/>
                    <a:p>
                      <a:pPr algn="just">
                        <a:spcAft>
                          <a:spcPts val="0"/>
                        </a:spcAft>
                      </a:pPr>
                      <a:r>
                        <a:rPr lang="zh-CN" sz="1800" kern="100">
                          <a:effectLst/>
                        </a:rPr>
                        <a:t>用例名称</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algn="just">
                        <a:spcAft>
                          <a:spcPts val="0"/>
                        </a:spcAft>
                      </a:pPr>
                      <a:r>
                        <a:rPr lang="zh-CN" sz="1800" kern="100">
                          <a:effectLst/>
                        </a:rPr>
                        <a:t>管理员浏览后台中心主页</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algn="l">
                        <a:spcAft>
                          <a:spcPts val="0"/>
                        </a:spcAft>
                      </a:pPr>
                      <a:r>
                        <a:rPr lang="zh-CN" sz="1800" kern="100">
                          <a:effectLst/>
                        </a:rPr>
                        <a:t>用例编号</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algn="just">
                        <a:spcAft>
                          <a:spcPts val="0"/>
                        </a:spcAft>
                      </a:pPr>
                      <a:r>
                        <a:rPr lang="en-US" sz="1800" kern="100">
                          <a:effectLst/>
                        </a:rPr>
                        <a:t>UC-ADMIN-01</a:t>
                      </a:r>
                      <a:endParaRPr lang="zh-CN" sz="1800" kern="100">
                        <a:effectLst/>
                        <a:latin typeface="Times New Roman" panose="02020603050405020304" pitchFamily="18" charset="0"/>
                        <a:ea typeface="宋体" panose="02010600030101010101" pitchFamily="2" charset="-122"/>
                      </a:endParaRPr>
                    </a:p>
                  </a:txBody>
                  <a:tcPr marL="0" marR="0" marT="0" marB="0"/>
                </a:tc>
                <a:extLst>
                  <a:ext uri="{0D108BD9-81ED-4DB2-BD59-A6C34878D82A}">
                    <a16:rowId xmlns:a16="http://schemas.microsoft.com/office/drawing/2014/main" val="4252420131"/>
                  </a:ext>
                </a:extLst>
              </a:tr>
              <a:tr h="362144">
                <a:tc>
                  <a:txBody>
                    <a:bodyPr/>
                    <a:lstStyle/>
                    <a:p>
                      <a:pPr algn="just">
                        <a:spcAft>
                          <a:spcPts val="0"/>
                        </a:spcAft>
                      </a:pPr>
                      <a:r>
                        <a:rPr lang="zh-CN" sz="1800" kern="100">
                          <a:effectLst/>
                        </a:rPr>
                        <a:t>创建人</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algn="just">
                        <a:spcAft>
                          <a:spcPts val="0"/>
                        </a:spcAft>
                      </a:pPr>
                      <a:r>
                        <a:rPr lang="zh-CN" sz="1800" kern="100">
                          <a:effectLst/>
                        </a:rPr>
                        <a:t>叶忠杰</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algn="l">
                        <a:spcAft>
                          <a:spcPts val="0"/>
                        </a:spcAft>
                      </a:pPr>
                      <a:r>
                        <a:rPr lang="zh-CN" sz="1800" kern="100" dirty="0">
                          <a:effectLst/>
                        </a:rPr>
                        <a:t>创建日期</a:t>
                      </a:r>
                      <a:endParaRPr lang="zh-CN" sz="1800" kern="100" dirty="0">
                        <a:effectLst/>
                        <a:latin typeface="Times New Roman" panose="02020603050405020304" pitchFamily="18" charset="0"/>
                        <a:ea typeface="宋体" panose="02010600030101010101" pitchFamily="2" charset="-122"/>
                      </a:endParaRPr>
                    </a:p>
                  </a:txBody>
                  <a:tcPr marL="0" marR="0" marT="0" marB="0"/>
                </a:tc>
                <a:tc>
                  <a:txBody>
                    <a:bodyPr/>
                    <a:lstStyle/>
                    <a:p>
                      <a:pPr algn="just">
                        <a:spcAft>
                          <a:spcPts val="0"/>
                        </a:spcAft>
                      </a:pPr>
                      <a:r>
                        <a:rPr lang="en-US" sz="1800" kern="100">
                          <a:effectLst/>
                        </a:rPr>
                        <a:t>2018</a:t>
                      </a:r>
                      <a:r>
                        <a:rPr lang="zh-CN" sz="1800" kern="100">
                          <a:effectLst/>
                        </a:rPr>
                        <a:t>年</a:t>
                      </a:r>
                      <a:r>
                        <a:rPr lang="en-US" sz="1800" kern="100">
                          <a:effectLst/>
                        </a:rPr>
                        <a:t>12</a:t>
                      </a:r>
                      <a:r>
                        <a:rPr lang="zh-CN" sz="1800" kern="100">
                          <a:effectLst/>
                        </a:rPr>
                        <a:t>月</a:t>
                      </a:r>
                      <a:r>
                        <a:rPr lang="en-US" sz="1800" kern="100">
                          <a:effectLst/>
                        </a:rPr>
                        <a:t>22</a:t>
                      </a:r>
                      <a:r>
                        <a:rPr lang="zh-CN" sz="1800" kern="100">
                          <a:effectLst/>
                        </a:rPr>
                        <a:t>日</a:t>
                      </a:r>
                      <a:endParaRPr lang="zh-CN" sz="1800" kern="100">
                        <a:effectLst/>
                        <a:latin typeface="Times New Roman" panose="02020603050405020304" pitchFamily="18" charset="0"/>
                        <a:ea typeface="宋体" panose="02010600030101010101" pitchFamily="2" charset="-122"/>
                      </a:endParaRPr>
                    </a:p>
                  </a:txBody>
                  <a:tcPr marL="0" marR="0" marT="0" marB="0"/>
                </a:tc>
                <a:extLst>
                  <a:ext uri="{0D108BD9-81ED-4DB2-BD59-A6C34878D82A}">
                    <a16:rowId xmlns:a16="http://schemas.microsoft.com/office/drawing/2014/main" val="2483915937"/>
                  </a:ext>
                </a:extLst>
              </a:tr>
              <a:tr h="593535">
                <a:tc>
                  <a:txBody>
                    <a:bodyPr/>
                    <a:lstStyle/>
                    <a:p>
                      <a:pPr algn="just">
                        <a:spcAft>
                          <a:spcPts val="0"/>
                        </a:spcAft>
                      </a:pPr>
                      <a:r>
                        <a:rPr lang="zh-CN" sz="1800" kern="100">
                          <a:effectLst/>
                        </a:rPr>
                        <a:t>需求来源</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algn="just">
                        <a:spcAft>
                          <a:spcPts val="0"/>
                        </a:spcAft>
                      </a:pPr>
                      <a:r>
                        <a:rPr lang="en-US" sz="1800" kern="100">
                          <a:effectLst/>
                        </a:rPr>
                        <a:t>PRD-2018-G10-</a:t>
                      </a:r>
                      <a:r>
                        <a:rPr lang="zh-CN" sz="1800" kern="100">
                          <a:effectLst/>
                        </a:rPr>
                        <a:t>管理员访谈</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algn="l">
                        <a:spcAft>
                          <a:spcPts val="0"/>
                        </a:spcAft>
                      </a:pPr>
                      <a:r>
                        <a:rPr lang="zh-CN" sz="1800" kern="100">
                          <a:effectLst/>
                        </a:rPr>
                        <a:t>批准日期</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algn="just">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0" marR="0" marT="0" marB="0"/>
                </a:tc>
                <a:extLst>
                  <a:ext uri="{0D108BD9-81ED-4DB2-BD59-A6C34878D82A}">
                    <a16:rowId xmlns:a16="http://schemas.microsoft.com/office/drawing/2014/main" val="4237694407"/>
                  </a:ext>
                </a:extLst>
              </a:tr>
              <a:tr h="362144">
                <a:tc>
                  <a:txBody>
                    <a:bodyPr/>
                    <a:lstStyle/>
                    <a:p>
                      <a:pPr algn="just">
                        <a:spcAft>
                          <a:spcPts val="0"/>
                        </a:spcAft>
                      </a:pPr>
                      <a:r>
                        <a:rPr lang="zh-CN" sz="1800" kern="100">
                          <a:effectLst/>
                        </a:rPr>
                        <a:t>首要角色</a:t>
                      </a:r>
                      <a:endParaRPr lang="zh-CN" sz="1800" kern="100">
                        <a:effectLst/>
                        <a:latin typeface="Times New Roman" panose="02020603050405020304" pitchFamily="18" charset="0"/>
                        <a:ea typeface="宋体" panose="02010600030101010101" pitchFamily="2" charset="-122"/>
                      </a:endParaRPr>
                    </a:p>
                  </a:txBody>
                  <a:tcPr marL="0" marR="0" marT="0" marB="0"/>
                </a:tc>
                <a:tc gridSpan="3">
                  <a:txBody>
                    <a:bodyPr/>
                    <a:lstStyle/>
                    <a:p>
                      <a:pPr algn="just">
                        <a:spcAft>
                          <a:spcPts val="0"/>
                        </a:spcAft>
                      </a:pPr>
                      <a:r>
                        <a:rPr lang="zh-CN" sz="1800" kern="100">
                          <a:effectLst/>
                        </a:rPr>
                        <a:t>管理员</a:t>
                      </a:r>
                      <a:endParaRPr lang="zh-CN" sz="1800" kern="100">
                        <a:effectLst/>
                        <a:latin typeface="Times New Roman" panose="02020603050405020304" pitchFamily="18" charset="0"/>
                        <a:ea typeface="宋体" panose="02010600030101010101" pitchFamily="2" charset="-122"/>
                      </a:endParaRPr>
                    </a:p>
                  </a:txBody>
                  <a:tcPr marL="0" marR="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74470502"/>
                  </a:ext>
                </a:extLst>
              </a:tr>
              <a:tr h="362144">
                <a:tc>
                  <a:txBody>
                    <a:bodyPr/>
                    <a:lstStyle/>
                    <a:p>
                      <a:pPr algn="just">
                        <a:spcAft>
                          <a:spcPts val="0"/>
                        </a:spcAft>
                      </a:pPr>
                      <a:r>
                        <a:rPr lang="zh-CN" sz="1800" kern="100">
                          <a:effectLst/>
                        </a:rPr>
                        <a:t>次要角色</a:t>
                      </a:r>
                      <a:endParaRPr lang="zh-CN" sz="1800" kern="100">
                        <a:effectLst/>
                        <a:latin typeface="Times New Roman" panose="02020603050405020304" pitchFamily="18" charset="0"/>
                        <a:ea typeface="宋体" panose="02010600030101010101" pitchFamily="2" charset="-122"/>
                      </a:endParaRPr>
                    </a:p>
                  </a:txBody>
                  <a:tcPr marL="0" marR="0" marT="0" marB="0"/>
                </a:tc>
                <a:tc gridSpan="3">
                  <a:txBody>
                    <a:bodyPr/>
                    <a:lstStyle/>
                    <a:p>
                      <a:pPr algn="just">
                        <a:spcAft>
                          <a:spcPts val="0"/>
                        </a:spcAft>
                      </a:pPr>
                      <a:r>
                        <a:rPr lang="zh-CN" sz="1800" kern="100" dirty="0">
                          <a:effectLst/>
                        </a:rPr>
                        <a:t>无</a:t>
                      </a:r>
                      <a:endParaRPr lang="zh-CN" sz="1800" kern="100" dirty="0">
                        <a:effectLst/>
                        <a:latin typeface="Times New Roman" panose="02020603050405020304" pitchFamily="18" charset="0"/>
                        <a:ea typeface="宋体" panose="02010600030101010101" pitchFamily="2" charset="-122"/>
                      </a:endParaRPr>
                    </a:p>
                  </a:txBody>
                  <a:tcPr marL="0" marR="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0137496"/>
                  </a:ext>
                </a:extLst>
              </a:tr>
              <a:tr h="362144">
                <a:tc>
                  <a:txBody>
                    <a:bodyPr/>
                    <a:lstStyle/>
                    <a:p>
                      <a:pPr algn="just">
                        <a:spcAft>
                          <a:spcPts val="0"/>
                        </a:spcAft>
                      </a:pPr>
                      <a:r>
                        <a:rPr lang="zh-CN" sz="1800" kern="100">
                          <a:effectLst/>
                        </a:rPr>
                        <a:t>用例概述</a:t>
                      </a:r>
                      <a:endParaRPr lang="zh-CN" sz="1800" kern="100">
                        <a:effectLst/>
                        <a:latin typeface="Times New Roman" panose="02020603050405020304" pitchFamily="18" charset="0"/>
                        <a:ea typeface="宋体" panose="02010600030101010101" pitchFamily="2" charset="-122"/>
                      </a:endParaRPr>
                    </a:p>
                  </a:txBody>
                  <a:tcPr marL="0" marR="0" marT="0" marB="0"/>
                </a:tc>
                <a:tc gridSpan="3">
                  <a:txBody>
                    <a:bodyPr/>
                    <a:lstStyle/>
                    <a:p>
                      <a:pPr algn="just">
                        <a:spcAft>
                          <a:spcPts val="0"/>
                        </a:spcAft>
                      </a:pPr>
                      <a:r>
                        <a:rPr lang="zh-CN" sz="1800" kern="100" dirty="0">
                          <a:effectLst/>
                        </a:rPr>
                        <a:t>管理员浏览后台中心主页</a:t>
                      </a:r>
                      <a:endParaRPr lang="zh-CN" sz="1800" kern="100" dirty="0">
                        <a:effectLst/>
                        <a:latin typeface="Times New Roman" panose="02020603050405020304" pitchFamily="18" charset="0"/>
                        <a:ea typeface="宋体" panose="02010600030101010101" pitchFamily="2" charset="-122"/>
                      </a:endParaRPr>
                    </a:p>
                  </a:txBody>
                  <a:tcPr marL="0" marR="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51518735"/>
                  </a:ext>
                </a:extLst>
              </a:tr>
              <a:tr h="362144">
                <a:tc>
                  <a:txBody>
                    <a:bodyPr/>
                    <a:lstStyle/>
                    <a:p>
                      <a:pPr algn="just">
                        <a:spcAft>
                          <a:spcPts val="0"/>
                        </a:spcAft>
                      </a:pPr>
                      <a:r>
                        <a:rPr lang="zh-CN" sz="1800" kern="100">
                          <a:effectLst/>
                        </a:rPr>
                        <a:t>前置条件</a:t>
                      </a:r>
                      <a:endParaRPr lang="zh-CN" sz="1800" kern="100">
                        <a:effectLst/>
                        <a:latin typeface="Times New Roman" panose="02020603050405020304" pitchFamily="18" charset="0"/>
                        <a:ea typeface="宋体" panose="02010600030101010101" pitchFamily="2" charset="-122"/>
                      </a:endParaRPr>
                    </a:p>
                  </a:txBody>
                  <a:tcPr marL="0" marR="0" marT="0" marB="0"/>
                </a:tc>
                <a:tc gridSpan="3">
                  <a:txBody>
                    <a:bodyPr/>
                    <a:lstStyle/>
                    <a:p>
                      <a:pPr algn="just">
                        <a:spcAft>
                          <a:spcPts val="0"/>
                        </a:spcAft>
                      </a:pPr>
                      <a:r>
                        <a:rPr lang="zh-CN" sz="1800" kern="100">
                          <a:effectLst/>
                        </a:rPr>
                        <a:t>管理员在主页点击后台中心 </a:t>
                      </a:r>
                      <a:endParaRPr lang="zh-CN" sz="1800" kern="100">
                        <a:effectLst/>
                        <a:latin typeface="Times New Roman" panose="02020603050405020304" pitchFamily="18" charset="0"/>
                        <a:ea typeface="宋体" panose="02010600030101010101" pitchFamily="2" charset="-122"/>
                      </a:endParaRPr>
                    </a:p>
                  </a:txBody>
                  <a:tcPr marL="0" marR="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54391290"/>
                  </a:ext>
                </a:extLst>
              </a:tr>
              <a:tr h="362144">
                <a:tc>
                  <a:txBody>
                    <a:bodyPr/>
                    <a:lstStyle/>
                    <a:p>
                      <a:pPr algn="just">
                        <a:spcAft>
                          <a:spcPts val="0"/>
                        </a:spcAft>
                      </a:pPr>
                      <a:r>
                        <a:rPr lang="zh-CN" sz="1800" kern="100">
                          <a:effectLst/>
                        </a:rPr>
                        <a:t>后置条件</a:t>
                      </a:r>
                      <a:endParaRPr lang="zh-CN" sz="1800" kern="100">
                        <a:effectLst/>
                        <a:latin typeface="Times New Roman" panose="02020603050405020304" pitchFamily="18" charset="0"/>
                        <a:ea typeface="宋体" panose="02010600030101010101" pitchFamily="2" charset="-122"/>
                      </a:endParaRPr>
                    </a:p>
                  </a:txBody>
                  <a:tcPr marL="0" marR="0" marT="0" marB="0"/>
                </a:tc>
                <a:tc gridSpan="3">
                  <a:txBody>
                    <a:bodyPr/>
                    <a:lstStyle/>
                    <a:p>
                      <a:pPr algn="just">
                        <a:spcAft>
                          <a:spcPts val="0"/>
                        </a:spcAft>
                      </a:pPr>
                      <a:r>
                        <a:rPr lang="zh-CN" sz="1800" kern="100" dirty="0">
                          <a:effectLst/>
                        </a:rPr>
                        <a:t>出现后台中心主页</a:t>
                      </a:r>
                      <a:endParaRPr lang="zh-CN" sz="1800" kern="100" dirty="0">
                        <a:effectLst/>
                        <a:latin typeface="Times New Roman" panose="02020603050405020304" pitchFamily="18" charset="0"/>
                        <a:ea typeface="宋体" panose="02010600030101010101" pitchFamily="2" charset="-122"/>
                      </a:endParaRPr>
                    </a:p>
                  </a:txBody>
                  <a:tcPr marL="0" marR="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65675404"/>
                  </a:ext>
                </a:extLst>
              </a:tr>
              <a:tr h="362144">
                <a:tc>
                  <a:txBody>
                    <a:bodyPr/>
                    <a:lstStyle/>
                    <a:p>
                      <a:pPr algn="just">
                        <a:spcAft>
                          <a:spcPts val="0"/>
                        </a:spcAft>
                      </a:pPr>
                      <a:r>
                        <a:rPr lang="zh-CN" sz="1800" kern="100">
                          <a:effectLst/>
                        </a:rPr>
                        <a:t>基本事件流</a:t>
                      </a:r>
                      <a:endParaRPr lang="zh-CN" sz="1800" kern="100">
                        <a:effectLst/>
                        <a:latin typeface="Times New Roman" panose="02020603050405020304" pitchFamily="18" charset="0"/>
                        <a:ea typeface="宋体" panose="02010600030101010101" pitchFamily="2" charset="-122"/>
                      </a:endParaRPr>
                    </a:p>
                  </a:txBody>
                  <a:tcPr marL="0" marR="0" marT="0" marB="0"/>
                </a:tc>
                <a:tc gridSpan="3">
                  <a:txBody>
                    <a:bodyPr/>
                    <a:lstStyle/>
                    <a:p>
                      <a:pPr algn="just">
                        <a:spcAft>
                          <a:spcPts val="0"/>
                        </a:spcAft>
                      </a:pPr>
                      <a:r>
                        <a:rPr lang="en-US" sz="1800" kern="100">
                          <a:effectLst/>
                        </a:rPr>
                        <a:t>1</a:t>
                      </a:r>
                      <a:r>
                        <a:rPr lang="zh-CN" sz="1800" kern="100">
                          <a:effectLst/>
                        </a:rPr>
                        <a:t>、管理员登陆后点击后台中心，进入后台中心界面</a:t>
                      </a:r>
                      <a:endParaRPr lang="zh-CN" sz="1800" kern="100">
                        <a:effectLst/>
                        <a:latin typeface="Times New Roman" panose="02020603050405020304" pitchFamily="18" charset="0"/>
                        <a:ea typeface="宋体" panose="02010600030101010101" pitchFamily="2" charset="-122"/>
                      </a:endParaRPr>
                    </a:p>
                  </a:txBody>
                  <a:tcPr marL="0" marR="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73946874"/>
                  </a:ext>
                </a:extLst>
              </a:tr>
              <a:tr h="362144">
                <a:tc>
                  <a:txBody>
                    <a:bodyPr/>
                    <a:lstStyle/>
                    <a:p>
                      <a:pPr algn="just">
                        <a:spcAft>
                          <a:spcPts val="0"/>
                        </a:spcAft>
                      </a:pPr>
                      <a:r>
                        <a:rPr lang="zh-CN" sz="1800" kern="100">
                          <a:effectLst/>
                        </a:rPr>
                        <a:t>扩展事件流</a:t>
                      </a:r>
                      <a:endParaRPr lang="zh-CN" sz="1800" kern="100">
                        <a:effectLst/>
                        <a:latin typeface="Times New Roman" panose="02020603050405020304" pitchFamily="18" charset="0"/>
                        <a:ea typeface="宋体" panose="02010600030101010101" pitchFamily="2" charset="-122"/>
                      </a:endParaRPr>
                    </a:p>
                  </a:txBody>
                  <a:tcPr marL="0" marR="0" marT="0" marB="0"/>
                </a:tc>
                <a:tc gridSpan="3">
                  <a:txBody>
                    <a:bodyPr/>
                    <a:lstStyle/>
                    <a:p>
                      <a:pPr algn="just">
                        <a:spcAft>
                          <a:spcPts val="0"/>
                        </a:spcAft>
                      </a:pPr>
                      <a:r>
                        <a:rPr lang="zh-CN" sz="1800" kern="100">
                          <a:effectLst/>
                        </a:rPr>
                        <a:t>无</a:t>
                      </a:r>
                      <a:endParaRPr lang="zh-CN" sz="1800" kern="100">
                        <a:effectLst/>
                        <a:latin typeface="Times New Roman" panose="02020603050405020304" pitchFamily="18" charset="0"/>
                        <a:ea typeface="宋体" panose="02010600030101010101" pitchFamily="2" charset="-122"/>
                      </a:endParaRPr>
                    </a:p>
                  </a:txBody>
                  <a:tcPr marL="0" marR="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22530391"/>
                  </a:ext>
                </a:extLst>
              </a:tr>
              <a:tr h="362144">
                <a:tc>
                  <a:txBody>
                    <a:bodyPr/>
                    <a:lstStyle/>
                    <a:p>
                      <a:pPr algn="just">
                        <a:spcAft>
                          <a:spcPts val="0"/>
                        </a:spcAft>
                      </a:pPr>
                      <a:r>
                        <a:rPr lang="zh-CN" sz="1800" kern="100">
                          <a:effectLst/>
                        </a:rPr>
                        <a:t>异常事件流</a:t>
                      </a:r>
                      <a:endParaRPr lang="zh-CN" sz="1800" kern="100">
                        <a:effectLst/>
                        <a:latin typeface="Times New Roman" panose="02020603050405020304" pitchFamily="18" charset="0"/>
                        <a:ea typeface="宋体" panose="02010600030101010101" pitchFamily="2" charset="-122"/>
                      </a:endParaRPr>
                    </a:p>
                  </a:txBody>
                  <a:tcPr marL="0" marR="0" marT="0" marB="0"/>
                </a:tc>
                <a:tc gridSpan="3">
                  <a:txBody>
                    <a:bodyPr/>
                    <a:lstStyle/>
                    <a:p>
                      <a:pPr algn="just">
                        <a:spcAft>
                          <a:spcPts val="0"/>
                        </a:spcAft>
                      </a:pPr>
                      <a:r>
                        <a:rPr lang="zh-CN" sz="1800" kern="100" dirty="0">
                          <a:effectLst/>
                        </a:rPr>
                        <a:t>无</a:t>
                      </a:r>
                      <a:endParaRPr lang="zh-CN" sz="1800" kern="100" dirty="0">
                        <a:effectLst/>
                        <a:latin typeface="Times New Roman" panose="02020603050405020304" pitchFamily="18" charset="0"/>
                        <a:ea typeface="宋体" panose="02010600030101010101" pitchFamily="2" charset="-122"/>
                      </a:endParaRPr>
                    </a:p>
                  </a:txBody>
                  <a:tcPr marL="0" marR="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99141745"/>
                  </a:ext>
                </a:extLst>
              </a:tr>
              <a:tr h="362144">
                <a:tc>
                  <a:txBody>
                    <a:bodyPr/>
                    <a:lstStyle/>
                    <a:p>
                      <a:pPr algn="just">
                        <a:spcAft>
                          <a:spcPts val="0"/>
                        </a:spcAft>
                      </a:pPr>
                      <a:r>
                        <a:rPr lang="zh-CN" sz="1800" kern="100">
                          <a:effectLst/>
                        </a:rPr>
                        <a:t>输入</a:t>
                      </a:r>
                      <a:endParaRPr lang="zh-CN" sz="1800" kern="100">
                        <a:effectLst/>
                        <a:latin typeface="Times New Roman" panose="02020603050405020304" pitchFamily="18" charset="0"/>
                        <a:ea typeface="宋体" panose="02010600030101010101" pitchFamily="2" charset="-122"/>
                      </a:endParaRPr>
                    </a:p>
                  </a:txBody>
                  <a:tcPr marL="0" marR="0" marT="0" marB="0"/>
                </a:tc>
                <a:tc gridSpan="3">
                  <a:txBody>
                    <a:bodyPr/>
                    <a:lstStyle/>
                    <a:p>
                      <a:pPr algn="just">
                        <a:spcAft>
                          <a:spcPts val="0"/>
                        </a:spcAft>
                      </a:pPr>
                      <a:r>
                        <a:rPr lang="zh-CN" sz="1800" kern="100">
                          <a:effectLst/>
                        </a:rPr>
                        <a:t>点击后台中心</a:t>
                      </a:r>
                      <a:endParaRPr lang="zh-CN" sz="1800" kern="100">
                        <a:effectLst/>
                        <a:latin typeface="Times New Roman" panose="02020603050405020304" pitchFamily="18" charset="0"/>
                        <a:ea typeface="宋体" panose="02010600030101010101" pitchFamily="2" charset="-122"/>
                      </a:endParaRPr>
                    </a:p>
                  </a:txBody>
                  <a:tcPr marL="0" marR="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13397975"/>
                  </a:ext>
                </a:extLst>
              </a:tr>
              <a:tr h="362144">
                <a:tc>
                  <a:txBody>
                    <a:bodyPr/>
                    <a:lstStyle/>
                    <a:p>
                      <a:pPr algn="just">
                        <a:spcAft>
                          <a:spcPts val="0"/>
                        </a:spcAft>
                      </a:pPr>
                      <a:r>
                        <a:rPr lang="zh-CN" sz="1800" kern="100">
                          <a:effectLst/>
                        </a:rPr>
                        <a:t>输出</a:t>
                      </a:r>
                      <a:endParaRPr lang="zh-CN" sz="1800" kern="100">
                        <a:effectLst/>
                        <a:latin typeface="Times New Roman" panose="02020603050405020304" pitchFamily="18" charset="0"/>
                        <a:ea typeface="宋体" panose="02010600030101010101" pitchFamily="2" charset="-122"/>
                      </a:endParaRPr>
                    </a:p>
                  </a:txBody>
                  <a:tcPr marL="0" marR="0" marT="0" marB="0"/>
                </a:tc>
                <a:tc gridSpan="3">
                  <a:txBody>
                    <a:bodyPr/>
                    <a:lstStyle/>
                    <a:p>
                      <a:pPr algn="just">
                        <a:spcAft>
                          <a:spcPts val="0"/>
                        </a:spcAft>
                      </a:pPr>
                      <a:r>
                        <a:rPr lang="zh-CN" sz="1800" kern="100">
                          <a:effectLst/>
                        </a:rPr>
                        <a:t>后台中心界面</a:t>
                      </a:r>
                      <a:endParaRPr lang="zh-CN" sz="1800" kern="100">
                        <a:effectLst/>
                        <a:latin typeface="Times New Roman" panose="02020603050405020304" pitchFamily="18" charset="0"/>
                        <a:ea typeface="宋体" panose="02010600030101010101" pitchFamily="2" charset="-122"/>
                      </a:endParaRPr>
                    </a:p>
                  </a:txBody>
                  <a:tcPr marL="0" marR="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68897801"/>
                  </a:ext>
                </a:extLst>
              </a:tr>
              <a:tr h="362144">
                <a:tc>
                  <a:txBody>
                    <a:bodyPr/>
                    <a:lstStyle/>
                    <a:p>
                      <a:pPr algn="just">
                        <a:spcAft>
                          <a:spcPts val="0"/>
                        </a:spcAft>
                      </a:pPr>
                      <a:r>
                        <a:rPr lang="zh-CN" sz="1800" kern="100">
                          <a:effectLst/>
                        </a:rPr>
                        <a:t>优先级</a:t>
                      </a:r>
                      <a:endParaRPr lang="zh-CN" sz="1800" kern="100">
                        <a:effectLst/>
                        <a:latin typeface="Times New Roman" panose="02020603050405020304" pitchFamily="18" charset="0"/>
                        <a:ea typeface="宋体" panose="02010600030101010101" pitchFamily="2" charset="-122"/>
                      </a:endParaRPr>
                    </a:p>
                  </a:txBody>
                  <a:tcPr marL="0" marR="0" marT="0" marB="0"/>
                </a:tc>
                <a:tc gridSpan="3">
                  <a:txBody>
                    <a:bodyPr/>
                    <a:lstStyle/>
                    <a:p>
                      <a:pPr algn="just">
                        <a:spcAft>
                          <a:spcPts val="0"/>
                        </a:spcAft>
                      </a:pPr>
                      <a:r>
                        <a:rPr lang="en-US" sz="1800" kern="100">
                          <a:effectLst/>
                        </a:rPr>
                        <a:t>TBD</a:t>
                      </a:r>
                      <a:endParaRPr lang="zh-CN" sz="1800" kern="100">
                        <a:effectLst/>
                        <a:latin typeface="Times New Roman" panose="02020603050405020304" pitchFamily="18" charset="0"/>
                        <a:ea typeface="宋体" panose="02010600030101010101" pitchFamily="2" charset="-122"/>
                      </a:endParaRPr>
                    </a:p>
                  </a:txBody>
                  <a:tcPr marL="0" marR="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58145318"/>
                  </a:ext>
                </a:extLst>
              </a:tr>
              <a:tr h="362144">
                <a:tc>
                  <a:txBody>
                    <a:bodyPr/>
                    <a:lstStyle/>
                    <a:p>
                      <a:pPr algn="just">
                        <a:spcAft>
                          <a:spcPts val="0"/>
                        </a:spcAft>
                      </a:pPr>
                      <a:r>
                        <a:rPr lang="zh-CN" sz="1800" kern="100">
                          <a:effectLst/>
                        </a:rPr>
                        <a:t>使用频率</a:t>
                      </a:r>
                      <a:endParaRPr lang="zh-CN" sz="1800" kern="100">
                        <a:effectLst/>
                        <a:latin typeface="Times New Roman" panose="02020603050405020304" pitchFamily="18" charset="0"/>
                        <a:ea typeface="宋体" panose="02010600030101010101" pitchFamily="2" charset="-122"/>
                      </a:endParaRPr>
                    </a:p>
                  </a:txBody>
                  <a:tcPr marL="0" marR="0" marT="0" marB="0"/>
                </a:tc>
                <a:tc gridSpan="3">
                  <a:txBody>
                    <a:bodyPr/>
                    <a:lstStyle/>
                    <a:p>
                      <a:pPr algn="just">
                        <a:spcAft>
                          <a:spcPts val="0"/>
                        </a:spcAft>
                      </a:pPr>
                      <a:r>
                        <a:rPr lang="zh-CN" sz="1800" kern="100">
                          <a:effectLst/>
                        </a:rPr>
                        <a:t>高</a:t>
                      </a:r>
                      <a:endParaRPr lang="zh-CN" sz="1800" kern="100">
                        <a:effectLst/>
                        <a:latin typeface="Times New Roman" panose="02020603050405020304" pitchFamily="18" charset="0"/>
                        <a:ea typeface="宋体" panose="02010600030101010101" pitchFamily="2" charset="-122"/>
                      </a:endParaRPr>
                    </a:p>
                  </a:txBody>
                  <a:tcPr marL="0" marR="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08505337"/>
                  </a:ext>
                </a:extLst>
              </a:tr>
              <a:tr h="362144">
                <a:tc>
                  <a:txBody>
                    <a:bodyPr/>
                    <a:lstStyle/>
                    <a:p>
                      <a:pPr algn="just">
                        <a:spcAft>
                          <a:spcPts val="0"/>
                        </a:spcAft>
                      </a:pPr>
                      <a:r>
                        <a:rPr lang="zh-CN" sz="1800" kern="100" dirty="0">
                          <a:effectLst/>
                        </a:rPr>
                        <a:t>注释</a:t>
                      </a:r>
                      <a:endParaRPr lang="zh-CN" sz="1800" kern="100" dirty="0">
                        <a:effectLst/>
                        <a:latin typeface="Times New Roman" panose="02020603050405020304" pitchFamily="18" charset="0"/>
                        <a:ea typeface="宋体" panose="02010600030101010101" pitchFamily="2" charset="-122"/>
                      </a:endParaRPr>
                    </a:p>
                  </a:txBody>
                  <a:tcPr marL="0" marR="0" marT="0" marB="0"/>
                </a:tc>
                <a:tc gridSpan="3">
                  <a:txBody>
                    <a:bodyPr/>
                    <a:lstStyle/>
                    <a:p>
                      <a:pPr algn="just">
                        <a:spcAft>
                          <a:spcPts val="0"/>
                        </a:spcAft>
                      </a:pPr>
                      <a:r>
                        <a:rPr lang="zh-CN" sz="1800" kern="100" dirty="0">
                          <a:effectLst/>
                        </a:rPr>
                        <a:t>无</a:t>
                      </a:r>
                      <a:endParaRPr lang="zh-CN" sz="1800" kern="100" dirty="0">
                        <a:effectLst/>
                        <a:latin typeface="Times New Roman" panose="02020603050405020304" pitchFamily="18" charset="0"/>
                        <a:ea typeface="宋体" panose="02010600030101010101" pitchFamily="2" charset="-122"/>
                      </a:endParaRPr>
                    </a:p>
                  </a:txBody>
                  <a:tcPr marL="0" marR="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28933075"/>
                  </a:ext>
                </a:extLst>
              </a:tr>
            </a:tbl>
          </a:graphicData>
        </a:graphic>
      </p:graphicFrame>
    </p:spTree>
    <p:extLst>
      <p:ext uri="{BB962C8B-B14F-4D97-AF65-F5344CB8AC3E}">
        <p14:creationId xmlns:p14="http://schemas.microsoft.com/office/powerpoint/2010/main" val="1969922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3.</a:t>
            </a:r>
            <a:r>
              <a:rPr lang="zh-CN" altLang="en-US" sz="4000" dirty="0">
                <a:solidFill>
                  <a:srgbClr val="002B41"/>
                </a:solidFill>
                <a:latin typeface="微软雅黑" panose="020B0503020204020204" pitchFamily="34" charset="-122"/>
                <a:ea typeface="微软雅黑" panose="020B0503020204020204" pitchFamily="34" charset="-122"/>
              </a:rPr>
              <a:t>部署图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pic>
        <p:nvPicPr>
          <p:cNvPr id="5" name="图片 4">
            <a:extLst>
              <a:ext uri="{FF2B5EF4-FFF2-40B4-BE49-F238E27FC236}">
                <a16:creationId xmlns:a16="http://schemas.microsoft.com/office/drawing/2014/main" id="{F627A942-B75D-42EC-8EE4-254170974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441" y="1158280"/>
            <a:ext cx="4839375" cy="5268060"/>
          </a:xfrm>
          <a:prstGeom prst="rect">
            <a:avLst/>
          </a:prstGeom>
        </p:spPr>
      </p:pic>
      <p:sp>
        <p:nvSpPr>
          <p:cNvPr id="9" name="文本框 8">
            <a:extLst>
              <a:ext uri="{FF2B5EF4-FFF2-40B4-BE49-F238E27FC236}">
                <a16:creationId xmlns:a16="http://schemas.microsoft.com/office/drawing/2014/main" id="{7CE1BDF0-4A03-47A6-9919-456298AD32E5}"/>
              </a:ext>
            </a:extLst>
          </p:cNvPr>
          <p:cNvSpPr txBox="1"/>
          <p:nvPr/>
        </p:nvSpPr>
        <p:spPr>
          <a:xfrm>
            <a:off x="5870121" y="558335"/>
            <a:ext cx="4572000" cy="4524315"/>
          </a:xfrm>
          <a:prstGeom prst="rect">
            <a:avLst/>
          </a:prstGeom>
          <a:noFill/>
        </p:spPr>
        <p:txBody>
          <a:bodyPr wrap="square" rtlCol="0">
            <a:spAutoFit/>
          </a:bodyPr>
          <a:lstStyle/>
          <a:p>
            <a:r>
              <a:rPr lang="zh-CN" altLang="en-US" sz="3200" b="1" dirty="0"/>
              <a:t>         部署图主要是用于描述系统中的</a:t>
            </a:r>
            <a:r>
              <a:rPr lang="zh-CN" altLang="en-US" sz="3200" b="1" dirty="0">
                <a:solidFill>
                  <a:srgbClr val="FF0000"/>
                </a:solidFill>
              </a:rPr>
              <a:t>软件</a:t>
            </a:r>
            <a:r>
              <a:rPr lang="zh-CN" altLang="en-US" sz="3200" b="1" dirty="0"/>
              <a:t>和</a:t>
            </a:r>
            <a:r>
              <a:rPr lang="zh-CN" altLang="en-US" sz="3200" b="1" dirty="0">
                <a:solidFill>
                  <a:srgbClr val="FF0000"/>
                </a:solidFill>
              </a:rPr>
              <a:t>硬件</a:t>
            </a:r>
            <a:r>
              <a:rPr lang="zh-CN" altLang="en-US" sz="3200" b="1" dirty="0"/>
              <a:t>如何进行配置。</a:t>
            </a:r>
            <a:endParaRPr lang="en-US" altLang="zh-CN" sz="3200" b="1" dirty="0"/>
          </a:p>
          <a:p>
            <a:r>
              <a:rPr lang="zh-CN" altLang="en-US" sz="3200" b="1" dirty="0"/>
              <a:t>         在本项目中，应用服务器主要是负责整个</a:t>
            </a:r>
            <a:r>
              <a:rPr lang="en-US" altLang="zh-CN" sz="3200" b="1" dirty="0">
                <a:solidFill>
                  <a:srgbClr val="FF0000"/>
                </a:solidFill>
              </a:rPr>
              <a:t>Web</a:t>
            </a:r>
            <a:r>
              <a:rPr lang="zh-CN" altLang="en-US" sz="3200" b="1" dirty="0">
                <a:solidFill>
                  <a:srgbClr val="FF0000"/>
                </a:solidFill>
              </a:rPr>
              <a:t>应用程序</a:t>
            </a:r>
            <a:r>
              <a:rPr lang="zh-CN" altLang="en-US" sz="3200" b="1" dirty="0"/>
              <a:t>，数据库负责</a:t>
            </a:r>
            <a:r>
              <a:rPr lang="zh-CN" altLang="en-US" sz="3200" b="1" dirty="0">
                <a:solidFill>
                  <a:srgbClr val="FF0000"/>
                </a:solidFill>
              </a:rPr>
              <a:t>数据管理</a:t>
            </a:r>
            <a:r>
              <a:rPr lang="zh-CN" altLang="en-US" sz="3200" b="1" dirty="0"/>
              <a:t>，有</a:t>
            </a:r>
            <a:r>
              <a:rPr lang="en-US" altLang="zh-CN" sz="3200" b="1" dirty="0"/>
              <a:t>2</a:t>
            </a:r>
            <a:r>
              <a:rPr lang="zh-CN" altLang="en-US" sz="3200" b="1" dirty="0"/>
              <a:t>个终端（</a:t>
            </a:r>
            <a:r>
              <a:rPr lang="en-US" altLang="zh-CN" sz="3200" b="1" dirty="0"/>
              <a:t>web</a:t>
            </a:r>
            <a:r>
              <a:rPr lang="zh-CN" altLang="en-US" sz="3200" b="1" dirty="0"/>
              <a:t>端和移动端）可以让用户</a:t>
            </a:r>
            <a:r>
              <a:rPr lang="zh-CN" altLang="en-US" sz="3200" b="1" dirty="0">
                <a:solidFill>
                  <a:srgbClr val="FF0000"/>
                </a:solidFill>
              </a:rPr>
              <a:t>访问网站</a:t>
            </a:r>
            <a:r>
              <a:rPr lang="zh-CN" altLang="en-US" sz="3200" b="1" dirty="0"/>
              <a:t>。</a:t>
            </a:r>
          </a:p>
        </p:txBody>
      </p:sp>
    </p:spTree>
    <p:extLst>
      <p:ext uri="{BB962C8B-B14F-4D97-AF65-F5344CB8AC3E}">
        <p14:creationId xmlns:p14="http://schemas.microsoft.com/office/powerpoint/2010/main" val="1597279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241319" cy="769441"/>
          </a:xfrm>
          <a:prstGeom prst="rect">
            <a:avLst/>
          </a:prstGeom>
          <a:noFill/>
        </p:spPr>
        <p:txBody>
          <a:bodyPr wrap="none" rtlCol="0">
            <a:spAutoFit/>
          </a:bodyPr>
          <a:lstStyle/>
          <a:p>
            <a:r>
              <a:rPr lang="en-US" altLang="zh-CN" sz="4400" dirty="0">
                <a:solidFill>
                  <a:srgbClr val="002B41"/>
                </a:solidFill>
                <a:latin typeface="微软雅黑" panose="020B0503020204020204" pitchFamily="34" charset="-122"/>
                <a:ea typeface="微软雅黑" panose="020B0503020204020204" pitchFamily="34" charset="-122"/>
              </a:rPr>
              <a:t>4.</a:t>
            </a:r>
            <a:r>
              <a:rPr lang="zh-CN" altLang="en-US" sz="4000" dirty="0">
                <a:solidFill>
                  <a:srgbClr val="002B41"/>
                </a:solidFill>
                <a:latin typeface="微软雅黑" panose="020B0503020204020204" pitchFamily="34" charset="-122"/>
                <a:ea typeface="微软雅黑" panose="020B0503020204020204" pitchFamily="34" charset="-122"/>
              </a:rPr>
              <a:t>序列</a:t>
            </a:r>
            <a:r>
              <a:rPr lang="zh-CN" altLang="en-US" sz="4400" dirty="0">
                <a:solidFill>
                  <a:srgbClr val="002B41"/>
                </a:solidFill>
                <a:latin typeface="微软雅黑" panose="020B0503020204020204" pitchFamily="34" charset="-122"/>
                <a:ea typeface="微软雅黑" panose="020B0503020204020204" pitchFamily="34" charset="-122"/>
              </a:rPr>
              <a:t>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FF2255DD-8864-43FC-853C-52D4B54B5763}"/>
              </a:ext>
            </a:extLst>
          </p:cNvPr>
          <p:cNvSpPr txBox="1"/>
          <p:nvPr/>
        </p:nvSpPr>
        <p:spPr>
          <a:xfrm>
            <a:off x="7207844" y="994479"/>
            <a:ext cx="4572000" cy="5016758"/>
          </a:xfrm>
          <a:prstGeom prst="rect">
            <a:avLst/>
          </a:prstGeom>
          <a:noFill/>
        </p:spPr>
        <p:txBody>
          <a:bodyPr wrap="square" rtlCol="0">
            <a:spAutoFit/>
          </a:bodyPr>
          <a:lstStyle/>
          <a:p>
            <a:r>
              <a:rPr lang="zh-CN" altLang="en-US" sz="3200" b="1" dirty="0"/>
              <a:t>         序列图主要用来更直观的表现各个</a:t>
            </a:r>
            <a:r>
              <a:rPr lang="zh-CN" altLang="en-US" sz="3200" b="1" dirty="0">
                <a:solidFill>
                  <a:srgbClr val="FF0000"/>
                </a:solidFill>
              </a:rPr>
              <a:t>对象交互的时间顺序</a:t>
            </a:r>
            <a:r>
              <a:rPr lang="zh-CN" altLang="en-US" sz="3200" b="1" dirty="0"/>
              <a:t>，将体现的重点放在以时间为参照，各个对象发送、接收消息，处理消息，返回消息的时间流程顺序。</a:t>
            </a:r>
            <a:endParaRPr lang="en-US" altLang="zh-CN" sz="3200" b="1" dirty="0"/>
          </a:p>
          <a:p>
            <a:r>
              <a:rPr lang="zh-CN" altLang="en-US" sz="3200" b="1" dirty="0"/>
              <a:t>         图为本项目中管理员设置推荐课程的序列图。</a:t>
            </a:r>
            <a:endParaRPr lang="en-US" altLang="zh-CN" sz="3200" b="1" dirty="0"/>
          </a:p>
        </p:txBody>
      </p:sp>
      <p:pic>
        <p:nvPicPr>
          <p:cNvPr id="9" name="图片 8">
            <a:extLst>
              <a:ext uri="{FF2B5EF4-FFF2-40B4-BE49-F238E27FC236}">
                <a16:creationId xmlns:a16="http://schemas.microsoft.com/office/drawing/2014/main" id="{790B4238-D344-4D32-8CF5-477D225ED12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4034" y="1092800"/>
            <a:ext cx="8259418" cy="5016758"/>
          </a:xfrm>
          <a:prstGeom prst="rect">
            <a:avLst/>
          </a:prstGeom>
          <a:noFill/>
          <a:ln>
            <a:noFill/>
          </a:ln>
        </p:spPr>
      </p:pic>
    </p:spTree>
    <p:extLst>
      <p:ext uri="{BB962C8B-B14F-4D97-AF65-F5344CB8AC3E}">
        <p14:creationId xmlns:p14="http://schemas.microsoft.com/office/powerpoint/2010/main" val="3274922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4.</a:t>
            </a:r>
            <a:r>
              <a:rPr lang="zh-CN" altLang="en-US" sz="4000" dirty="0">
                <a:solidFill>
                  <a:srgbClr val="002B41"/>
                </a:solidFill>
                <a:latin typeface="微软雅黑" panose="020B0503020204020204" pitchFamily="34" charset="-122"/>
                <a:ea typeface="微软雅黑" panose="020B0503020204020204" pitchFamily="34" charset="-122"/>
              </a:rPr>
              <a:t>序列图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5" name="矩形 4">
            <a:extLst>
              <a:ext uri="{FF2B5EF4-FFF2-40B4-BE49-F238E27FC236}">
                <a16:creationId xmlns:a16="http://schemas.microsoft.com/office/drawing/2014/main" id="{B8F77EEC-9BE0-499A-B913-39D13A047399}"/>
              </a:ext>
            </a:extLst>
          </p:cNvPr>
          <p:cNvSpPr/>
          <p:nvPr/>
        </p:nvSpPr>
        <p:spPr>
          <a:xfrm>
            <a:off x="555171" y="1291280"/>
            <a:ext cx="963385" cy="545684"/>
          </a:xfrm>
          <a:prstGeom prst="rect">
            <a:avLst/>
          </a:prstGeom>
          <a:noFill/>
          <a:ln>
            <a:solidFill>
              <a:srgbClr val="ED4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381A8E3-A5BB-4FA5-AA4E-2406B2A96A9B}"/>
              </a:ext>
            </a:extLst>
          </p:cNvPr>
          <p:cNvSpPr txBox="1"/>
          <p:nvPr/>
        </p:nvSpPr>
        <p:spPr>
          <a:xfrm flipH="1">
            <a:off x="8389618" y="1151165"/>
            <a:ext cx="2142309" cy="1200329"/>
          </a:xfrm>
          <a:prstGeom prst="rect">
            <a:avLst/>
          </a:prstGeom>
          <a:noFill/>
        </p:spPr>
        <p:txBody>
          <a:bodyPr wrap="square" rtlCol="0">
            <a:spAutoFit/>
          </a:bodyPr>
          <a:lstStyle/>
          <a:p>
            <a:r>
              <a:rPr lang="zh-CN" altLang="en-US" sz="3600" dirty="0">
                <a:solidFill>
                  <a:srgbClr val="FF0000"/>
                </a:solidFill>
              </a:rPr>
              <a:t>    角色（</a:t>
            </a:r>
            <a:r>
              <a:rPr lang="en-US" altLang="zh-CN" sz="3600" dirty="0">
                <a:solidFill>
                  <a:srgbClr val="FF0000"/>
                </a:solidFill>
              </a:rPr>
              <a:t>actor</a:t>
            </a:r>
            <a:r>
              <a:rPr lang="zh-CN" altLang="en-US" sz="3600" dirty="0">
                <a:solidFill>
                  <a:srgbClr val="FF0000"/>
                </a:solidFill>
              </a:rPr>
              <a:t>）</a:t>
            </a:r>
          </a:p>
        </p:txBody>
      </p:sp>
      <p:sp>
        <p:nvSpPr>
          <p:cNvPr id="9" name="文本框 8">
            <a:extLst>
              <a:ext uri="{FF2B5EF4-FFF2-40B4-BE49-F238E27FC236}">
                <a16:creationId xmlns:a16="http://schemas.microsoft.com/office/drawing/2014/main" id="{19849892-4F42-4FF3-8E23-9D39D1DC3321}"/>
              </a:ext>
            </a:extLst>
          </p:cNvPr>
          <p:cNvSpPr txBox="1"/>
          <p:nvPr/>
        </p:nvSpPr>
        <p:spPr>
          <a:xfrm>
            <a:off x="7662440" y="3184072"/>
            <a:ext cx="4427995" cy="1569660"/>
          </a:xfrm>
          <a:prstGeom prst="rect">
            <a:avLst/>
          </a:prstGeom>
          <a:noFill/>
        </p:spPr>
        <p:txBody>
          <a:bodyPr wrap="square" rtlCol="0">
            <a:spAutoFit/>
          </a:bodyPr>
          <a:lstStyle/>
          <a:p>
            <a:r>
              <a:rPr lang="zh-CN" altLang="en-US" sz="3200" dirty="0"/>
              <a:t>系统角色（</a:t>
            </a:r>
            <a:r>
              <a:rPr lang="en-US" altLang="zh-CN" sz="3200" dirty="0"/>
              <a:t>Actor</a:t>
            </a:r>
            <a:r>
              <a:rPr lang="zh-CN" altLang="en-US" sz="3200" dirty="0"/>
              <a:t>）可以是人或其他的系统或其子系统</a:t>
            </a:r>
          </a:p>
        </p:txBody>
      </p:sp>
      <p:pic>
        <p:nvPicPr>
          <p:cNvPr id="11" name="图片 10">
            <a:extLst>
              <a:ext uri="{FF2B5EF4-FFF2-40B4-BE49-F238E27FC236}">
                <a16:creationId xmlns:a16="http://schemas.microsoft.com/office/drawing/2014/main" id="{45BA2132-F386-4921-BF96-7B9CEF43DF5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4034" y="1092800"/>
            <a:ext cx="8259418" cy="5016758"/>
          </a:xfrm>
          <a:prstGeom prst="rect">
            <a:avLst/>
          </a:prstGeom>
          <a:noFill/>
          <a:ln>
            <a:noFill/>
          </a:ln>
        </p:spPr>
      </p:pic>
      <p:sp>
        <p:nvSpPr>
          <p:cNvPr id="3" name="矩形 2">
            <a:extLst>
              <a:ext uri="{FF2B5EF4-FFF2-40B4-BE49-F238E27FC236}">
                <a16:creationId xmlns:a16="http://schemas.microsoft.com/office/drawing/2014/main" id="{D3BF388A-C45E-4B1F-85FC-C95930833D5A}"/>
              </a:ext>
            </a:extLst>
          </p:cNvPr>
          <p:cNvSpPr/>
          <p:nvPr/>
        </p:nvSpPr>
        <p:spPr>
          <a:xfrm>
            <a:off x="443585" y="1291280"/>
            <a:ext cx="963385" cy="4480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6466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918F036-EB7A-460E-95A2-C1EBF0884EB4}"/>
              </a:ext>
            </a:extLst>
          </p:cNvPr>
          <p:cNvPicPr>
            <a:picLocks noChangeAspect="1"/>
          </p:cNvPicPr>
          <p:nvPr/>
        </p:nvPicPr>
        <p:blipFill rotWithShape="1">
          <a:blip r:embed="rId2">
            <a:extLst>
              <a:ext uri="{28A0092B-C50C-407E-A947-70E740481C1C}">
                <a14:useLocalDpi xmlns:a14="http://schemas.microsoft.com/office/drawing/2010/main" val="0"/>
              </a:ext>
            </a:extLst>
          </a:blip>
          <a:srcRect l="15655" t="1327" r="11634" b="9854"/>
          <a:stretch/>
        </p:blipFill>
        <p:spPr>
          <a:xfrm>
            <a:off x="287869" y="1167090"/>
            <a:ext cx="6919975" cy="4671535"/>
          </a:xfrm>
          <a:prstGeom prst="rect">
            <a:avLst/>
          </a:prstGeom>
        </p:spPr>
      </p:pic>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4.</a:t>
            </a:r>
            <a:r>
              <a:rPr lang="zh-CN" altLang="en-US" sz="4000" dirty="0">
                <a:solidFill>
                  <a:srgbClr val="002B41"/>
                </a:solidFill>
                <a:latin typeface="微软雅黑" panose="020B0503020204020204" pitchFamily="34" charset="-122"/>
                <a:ea typeface="微软雅黑" panose="020B0503020204020204" pitchFamily="34" charset="-122"/>
              </a:rPr>
              <a:t>序列图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5" name="矩形 4">
            <a:extLst>
              <a:ext uri="{FF2B5EF4-FFF2-40B4-BE49-F238E27FC236}">
                <a16:creationId xmlns:a16="http://schemas.microsoft.com/office/drawing/2014/main" id="{B8F77EEC-9BE0-499A-B913-39D13A047399}"/>
              </a:ext>
            </a:extLst>
          </p:cNvPr>
          <p:cNvSpPr/>
          <p:nvPr/>
        </p:nvSpPr>
        <p:spPr>
          <a:xfrm>
            <a:off x="2264980" y="1238729"/>
            <a:ext cx="4633841" cy="704371"/>
          </a:xfrm>
          <a:prstGeom prst="rect">
            <a:avLst/>
          </a:prstGeom>
          <a:noFill/>
          <a:ln>
            <a:solidFill>
              <a:srgbClr val="ED4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381A8E3-A5BB-4FA5-AA4E-2406B2A96A9B}"/>
              </a:ext>
            </a:extLst>
          </p:cNvPr>
          <p:cNvSpPr txBox="1"/>
          <p:nvPr/>
        </p:nvSpPr>
        <p:spPr>
          <a:xfrm flipH="1">
            <a:off x="8389618" y="1151165"/>
            <a:ext cx="2142309" cy="1200329"/>
          </a:xfrm>
          <a:prstGeom prst="rect">
            <a:avLst/>
          </a:prstGeom>
          <a:noFill/>
        </p:spPr>
        <p:txBody>
          <a:bodyPr wrap="square" rtlCol="0">
            <a:spAutoFit/>
          </a:bodyPr>
          <a:lstStyle/>
          <a:p>
            <a:r>
              <a:rPr lang="zh-CN" altLang="en-US" sz="3600" dirty="0">
                <a:solidFill>
                  <a:srgbClr val="FF0000"/>
                </a:solidFill>
              </a:rPr>
              <a:t>     对象（</a:t>
            </a:r>
            <a:r>
              <a:rPr lang="en-US" altLang="zh-CN" sz="3600" dirty="0">
                <a:solidFill>
                  <a:srgbClr val="FF0000"/>
                </a:solidFill>
              </a:rPr>
              <a:t>Object</a:t>
            </a:r>
            <a:r>
              <a:rPr lang="zh-CN" altLang="en-US" sz="3600" dirty="0">
                <a:solidFill>
                  <a:srgbClr val="FF0000"/>
                </a:solidFill>
              </a:rPr>
              <a:t>）</a:t>
            </a:r>
          </a:p>
        </p:txBody>
      </p:sp>
      <p:sp>
        <p:nvSpPr>
          <p:cNvPr id="9" name="文本框 8">
            <a:extLst>
              <a:ext uri="{FF2B5EF4-FFF2-40B4-BE49-F238E27FC236}">
                <a16:creationId xmlns:a16="http://schemas.microsoft.com/office/drawing/2014/main" id="{19849892-4F42-4FF3-8E23-9D39D1DC3321}"/>
              </a:ext>
            </a:extLst>
          </p:cNvPr>
          <p:cNvSpPr txBox="1"/>
          <p:nvPr/>
        </p:nvSpPr>
        <p:spPr>
          <a:xfrm>
            <a:off x="7285384" y="2936847"/>
            <a:ext cx="4208277" cy="1569660"/>
          </a:xfrm>
          <a:prstGeom prst="rect">
            <a:avLst/>
          </a:prstGeom>
          <a:noFill/>
        </p:spPr>
        <p:txBody>
          <a:bodyPr wrap="square" rtlCol="0">
            <a:spAutoFit/>
          </a:bodyPr>
          <a:lstStyle/>
          <a:p>
            <a:r>
              <a:rPr lang="zh-CN" altLang="en-US" sz="3200" dirty="0"/>
              <a:t>对象（</a:t>
            </a:r>
            <a:r>
              <a:rPr lang="en-US" altLang="zh-CN" sz="3200" dirty="0"/>
              <a:t>Object</a:t>
            </a:r>
            <a:r>
              <a:rPr lang="zh-CN" altLang="en-US" sz="3200" dirty="0"/>
              <a:t>）之间可以进行交互，交互的顺序按时间的顺序。</a:t>
            </a:r>
          </a:p>
        </p:txBody>
      </p:sp>
      <p:pic>
        <p:nvPicPr>
          <p:cNvPr id="11" name="图片 10">
            <a:extLst>
              <a:ext uri="{FF2B5EF4-FFF2-40B4-BE49-F238E27FC236}">
                <a16:creationId xmlns:a16="http://schemas.microsoft.com/office/drawing/2014/main" id="{08F5F2BF-9BB4-4C35-B7BE-9AD0CCF9917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4034" y="1092800"/>
            <a:ext cx="8259418" cy="5016758"/>
          </a:xfrm>
          <a:prstGeom prst="rect">
            <a:avLst/>
          </a:prstGeom>
          <a:noFill/>
          <a:ln>
            <a:noFill/>
          </a:ln>
        </p:spPr>
      </p:pic>
      <p:sp>
        <p:nvSpPr>
          <p:cNvPr id="12" name="矩形 11">
            <a:extLst>
              <a:ext uri="{FF2B5EF4-FFF2-40B4-BE49-F238E27FC236}">
                <a16:creationId xmlns:a16="http://schemas.microsoft.com/office/drawing/2014/main" id="{152E24DF-EF23-463B-AD5C-731F27A3101B}"/>
              </a:ext>
            </a:extLst>
          </p:cNvPr>
          <p:cNvSpPr/>
          <p:nvPr/>
        </p:nvSpPr>
        <p:spPr>
          <a:xfrm>
            <a:off x="1783287" y="1238729"/>
            <a:ext cx="4212399" cy="4480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5744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918F036-EB7A-460E-95A2-C1EBF0884EB4}"/>
              </a:ext>
            </a:extLst>
          </p:cNvPr>
          <p:cNvPicPr>
            <a:picLocks noChangeAspect="1"/>
          </p:cNvPicPr>
          <p:nvPr/>
        </p:nvPicPr>
        <p:blipFill rotWithShape="1">
          <a:blip r:embed="rId2">
            <a:extLst>
              <a:ext uri="{28A0092B-C50C-407E-A947-70E740481C1C}">
                <a14:useLocalDpi xmlns:a14="http://schemas.microsoft.com/office/drawing/2010/main" val="0"/>
              </a:ext>
            </a:extLst>
          </a:blip>
          <a:srcRect l="15655" t="1327" r="11634" b="9854"/>
          <a:stretch/>
        </p:blipFill>
        <p:spPr>
          <a:xfrm>
            <a:off x="287869" y="1167090"/>
            <a:ext cx="6919975" cy="4671535"/>
          </a:xfrm>
          <a:prstGeom prst="rect">
            <a:avLst/>
          </a:prstGeom>
        </p:spPr>
      </p:pic>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4.</a:t>
            </a:r>
            <a:r>
              <a:rPr lang="zh-CN" altLang="en-US" sz="4000" dirty="0">
                <a:solidFill>
                  <a:srgbClr val="002B41"/>
                </a:solidFill>
                <a:latin typeface="微软雅黑" panose="020B0503020204020204" pitchFamily="34" charset="-122"/>
                <a:ea typeface="微软雅黑" panose="020B0503020204020204" pitchFamily="34" charset="-122"/>
              </a:rPr>
              <a:t>序列图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5" name="矩形 4">
            <a:extLst>
              <a:ext uri="{FF2B5EF4-FFF2-40B4-BE49-F238E27FC236}">
                <a16:creationId xmlns:a16="http://schemas.microsoft.com/office/drawing/2014/main" id="{B8F77EEC-9BE0-499A-B913-39D13A047399}"/>
              </a:ext>
            </a:extLst>
          </p:cNvPr>
          <p:cNvSpPr/>
          <p:nvPr/>
        </p:nvSpPr>
        <p:spPr>
          <a:xfrm>
            <a:off x="656617" y="1774346"/>
            <a:ext cx="714984" cy="4288313"/>
          </a:xfrm>
          <a:prstGeom prst="rect">
            <a:avLst/>
          </a:prstGeom>
          <a:noFill/>
          <a:ln>
            <a:solidFill>
              <a:srgbClr val="ED4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381A8E3-A5BB-4FA5-AA4E-2406B2A96A9B}"/>
              </a:ext>
            </a:extLst>
          </p:cNvPr>
          <p:cNvSpPr txBox="1"/>
          <p:nvPr/>
        </p:nvSpPr>
        <p:spPr>
          <a:xfrm flipH="1">
            <a:off x="8389618" y="1151165"/>
            <a:ext cx="2142309" cy="1200329"/>
          </a:xfrm>
          <a:prstGeom prst="rect">
            <a:avLst/>
          </a:prstGeom>
          <a:noFill/>
        </p:spPr>
        <p:txBody>
          <a:bodyPr wrap="square" rtlCol="0">
            <a:spAutoFit/>
          </a:bodyPr>
          <a:lstStyle/>
          <a:p>
            <a:r>
              <a:rPr lang="zh-CN" altLang="en-US" sz="3600" dirty="0">
                <a:solidFill>
                  <a:srgbClr val="FF0000"/>
                </a:solidFill>
              </a:rPr>
              <a:t>    生命线    （</a:t>
            </a:r>
            <a:r>
              <a:rPr lang="en-US" altLang="zh-CN" sz="3600" dirty="0" err="1">
                <a:solidFill>
                  <a:srgbClr val="FF0000"/>
                </a:solidFill>
              </a:rPr>
              <a:t>LifeLine</a:t>
            </a:r>
            <a:r>
              <a:rPr lang="zh-CN" altLang="en-US" sz="3600" dirty="0">
                <a:solidFill>
                  <a:srgbClr val="FF0000"/>
                </a:solidFill>
              </a:rPr>
              <a:t>）</a:t>
            </a:r>
          </a:p>
        </p:txBody>
      </p:sp>
      <p:sp>
        <p:nvSpPr>
          <p:cNvPr id="9" name="文本框 8">
            <a:extLst>
              <a:ext uri="{FF2B5EF4-FFF2-40B4-BE49-F238E27FC236}">
                <a16:creationId xmlns:a16="http://schemas.microsoft.com/office/drawing/2014/main" id="{19849892-4F42-4FF3-8E23-9D39D1DC3321}"/>
              </a:ext>
            </a:extLst>
          </p:cNvPr>
          <p:cNvSpPr txBox="1"/>
          <p:nvPr/>
        </p:nvSpPr>
        <p:spPr>
          <a:xfrm>
            <a:off x="7479003" y="2490570"/>
            <a:ext cx="4603435" cy="3046988"/>
          </a:xfrm>
          <a:prstGeom prst="rect">
            <a:avLst/>
          </a:prstGeom>
          <a:noFill/>
        </p:spPr>
        <p:txBody>
          <a:bodyPr wrap="square" rtlCol="0">
            <a:spAutoFit/>
          </a:bodyPr>
          <a:lstStyle/>
          <a:p>
            <a:r>
              <a:rPr lang="zh-CN" altLang="en-US" sz="3200" dirty="0"/>
              <a:t>生命线（</a:t>
            </a:r>
            <a:r>
              <a:rPr lang="en-US" altLang="zh-CN" sz="3200" dirty="0" err="1"/>
              <a:t>LifeLine</a:t>
            </a:r>
            <a:r>
              <a:rPr lang="zh-CN" altLang="en-US" sz="3200" dirty="0"/>
              <a:t>）代表序列图中对象在一段时间内的存在。生命线是一个时间线，其所用的时间取决于交互持续的时间</a:t>
            </a:r>
            <a:endParaRPr lang="en-US" altLang="zh-CN" sz="3200" dirty="0"/>
          </a:p>
        </p:txBody>
      </p:sp>
      <p:pic>
        <p:nvPicPr>
          <p:cNvPr id="11" name="图片 10">
            <a:extLst>
              <a:ext uri="{FF2B5EF4-FFF2-40B4-BE49-F238E27FC236}">
                <a16:creationId xmlns:a16="http://schemas.microsoft.com/office/drawing/2014/main" id="{CD419F14-EF7B-46BD-9C13-490E9196D3A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4034" y="1092800"/>
            <a:ext cx="8259418" cy="5016758"/>
          </a:xfrm>
          <a:prstGeom prst="rect">
            <a:avLst/>
          </a:prstGeom>
          <a:noFill/>
          <a:ln>
            <a:noFill/>
          </a:ln>
        </p:spPr>
      </p:pic>
      <p:sp>
        <p:nvSpPr>
          <p:cNvPr id="12" name="矩形 11">
            <a:extLst>
              <a:ext uri="{FF2B5EF4-FFF2-40B4-BE49-F238E27FC236}">
                <a16:creationId xmlns:a16="http://schemas.microsoft.com/office/drawing/2014/main" id="{1015CA84-46AC-4284-9A04-EA86DC133C86}"/>
              </a:ext>
            </a:extLst>
          </p:cNvPr>
          <p:cNvSpPr/>
          <p:nvPr/>
        </p:nvSpPr>
        <p:spPr>
          <a:xfrm>
            <a:off x="1783287" y="1238729"/>
            <a:ext cx="808643" cy="44521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2051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918F036-EB7A-460E-95A2-C1EBF0884EB4}"/>
              </a:ext>
            </a:extLst>
          </p:cNvPr>
          <p:cNvPicPr>
            <a:picLocks noChangeAspect="1"/>
          </p:cNvPicPr>
          <p:nvPr/>
        </p:nvPicPr>
        <p:blipFill rotWithShape="1">
          <a:blip r:embed="rId2">
            <a:extLst>
              <a:ext uri="{28A0092B-C50C-407E-A947-70E740481C1C}">
                <a14:useLocalDpi xmlns:a14="http://schemas.microsoft.com/office/drawing/2010/main" val="0"/>
              </a:ext>
            </a:extLst>
          </a:blip>
          <a:srcRect l="15655" t="1327" r="11634" b="9854"/>
          <a:stretch/>
        </p:blipFill>
        <p:spPr>
          <a:xfrm>
            <a:off x="287869" y="1167090"/>
            <a:ext cx="6919975" cy="4671535"/>
          </a:xfrm>
          <a:prstGeom prst="rect">
            <a:avLst/>
          </a:prstGeom>
        </p:spPr>
      </p:pic>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4.</a:t>
            </a:r>
            <a:r>
              <a:rPr lang="zh-CN" altLang="en-US" sz="4000" dirty="0">
                <a:solidFill>
                  <a:srgbClr val="002B41"/>
                </a:solidFill>
                <a:latin typeface="微软雅黑" panose="020B0503020204020204" pitchFamily="34" charset="-122"/>
                <a:ea typeface="微软雅黑" panose="020B0503020204020204" pitchFamily="34" charset="-122"/>
              </a:rPr>
              <a:t>序列图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5" name="矩形 4">
            <a:extLst>
              <a:ext uri="{FF2B5EF4-FFF2-40B4-BE49-F238E27FC236}">
                <a16:creationId xmlns:a16="http://schemas.microsoft.com/office/drawing/2014/main" id="{B8F77EEC-9BE0-499A-B913-39D13A047399}"/>
              </a:ext>
            </a:extLst>
          </p:cNvPr>
          <p:cNvSpPr/>
          <p:nvPr/>
        </p:nvSpPr>
        <p:spPr>
          <a:xfrm>
            <a:off x="4906736" y="3575956"/>
            <a:ext cx="644978" cy="1934937"/>
          </a:xfrm>
          <a:prstGeom prst="rect">
            <a:avLst/>
          </a:prstGeom>
          <a:noFill/>
          <a:ln>
            <a:solidFill>
              <a:srgbClr val="ED4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381A8E3-A5BB-4FA5-AA4E-2406B2A96A9B}"/>
              </a:ext>
            </a:extLst>
          </p:cNvPr>
          <p:cNvSpPr txBox="1"/>
          <p:nvPr/>
        </p:nvSpPr>
        <p:spPr>
          <a:xfrm flipH="1">
            <a:off x="8265848" y="1298122"/>
            <a:ext cx="2599511" cy="1200329"/>
          </a:xfrm>
          <a:prstGeom prst="rect">
            <a:avLst/>
          </a:prstGeom>
          <a:noFill/>
        </p:spPr>
        <p:txBody>
          <a:bodyPr wrap="square" rtlCol="0">
            <a:spAutoFit/>
          </a:bodyPr>
          <a:lstStyle/>
          <a:p>
            <a:r>
              <a:rPr lang="zh-CN" altLang="en-US" sz="3600" dirty="0">
                <a:solidFill>
                  <a:srgbClr val="FF0000"/>
                </a:solidFill>
              </a:rPr>
              <a:t>     激活期    （</a:t>
            </a:r>
            <a:r>
              <a:rPr lang="en-US" altLang="zh-CN" sz="3600" dirty="0">
                <a:solidFill>
                  <a:srgbClr val="FF0000"/>
                </a:solidFill>
              </a:rPr>
              <a:t>Activation</a:t>
            </a:r>
            <a:r>
              <a:rPr lang="zh-CN" altLang="en-US" sz="3600" dirty="0">
                <a:solidFill>
                  <a:srgbClr val="FF0000"/>
                </a:solidFill>
              </a:rPr>
              <a:t>）</a:t>
            </a:r>
          </a:p>
        </p:txBody>
      </p:sp>
      <p:sp>
        <p:nvSpPr>
          <p:cNvPr id="9" name="文本框 8">
            <a:extLst>
              <a:ext uri="{FF2B5EF4-FFF2-40B4-BE49-F238E27FC236}">
                <a16:creationId xmlns:a16="http://schemas.microsoft.com/office/drawing/2014/main" id="{19849892-4F42-4FF3-8E23-9D39D1DC3321}"/>
              </a:ext>
            </a:extLst>
          </p:cNvPr>
          <p:cNvSpPr txBox="1"/>
          <p:nvPr/>
        </p:nvSpPr>
        <p:spPr>
          <a:xfrm>
            <a:off x="7578809" y="3019930"/>
            <a:ext cx="4247902" cy="2062103"/>
          </a:xfrm>
          <a:prstGeom prst="rect">
            <a:avLst/>
          </a:prstGeom>
          <a:noFill/>
        </p:spPr>
        <p:txBody>
          <a:bodyPr wrap="square" rtlCol="0">
            <a:spAutoFit/>
          </a:bodyPr>
          <a:lstStyle/>
          <a:p>
            <a:r>
              <a:rPr lang="zh-CN" altLang="en-US" sz="3200" dirty="0"/>
              <a:t>激活期（</a:t>
            </a:r>
            <a:r>
              <a:rPr lang="en-US" altLang="zh-CN" sz="3200" dirty="0"/>
              <a:t>Activation</a:t>
            </a:r>
            <a:r>
              <a:rPr lang="zh-CN" altLang="en-US" sz="3200" dirty="0"/>
              <a:t>）也称为控制焦点，代表序列图中的对象执行一项操作的时期。</a:t>
            </a:r>
            <a:endParaRPr lang="en-US" altLang="zh-CN" sz="3200" dirty="0"/>
          </a:p>
        </p:txBody>
      </p:sp>
      <p:pic>
        <p:nvPicPr>
          <p:cNvPr id="11" name="图片 10">
            <a:extLst>
              <a:ext uri="{FF2B5EF4-FFF2-40B4-BE49-F238E27FC236}">
                <a16:creationId xmlns:a16="http://schemas.microsoft.com/office/drawing/2014/main" id="{E6E4784F-A859-44BC-AB25-77F37D32F0E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4034" y="1092800"/>
            <a:ext cx="8259418" cy="5016758"/>
          </a:xfrm>
          <a:prstGeom prst="rect">
            <a:avLst/>
          </a:prstGeom>
          <a:noFill/>
          <a:ln>
            <a:noFill/>
          </a:ln>
        </p:spPr>
      </p:pic>
      <p:sp>
        <p:nvSpPr>
          <p:cNvPr id="12" name="矩形 11">
            <a:extLst>
              <a:ext uri="{FF2B5EF4-FFF2-40B4-BE49-F238E27FC236}">
                <a16:creationId xmlns:a16="http://schemas.microsoft.com/office/drawing/2014/main" id="{1C6D7CA2-711E-42A7-91E9-0A951B7BB1B8}"/>
              </a:ext>
            </a:extLst>
          </p:cNvPr>
          <p:cNvSpPr/>
          <p:nvPr/>
        </p:nvSpPr>
        <p:spPr>
          <a:xfrm>
            <a:off x="2939213" y="2588457"/>
            <a:ext cx="808643" cy="24812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08088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6340747" y="693977"/>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6403940" y="772152"/>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3" name="椭圆 1"/>
          <p:cNvSpPr>
            <a:spLocks noChangeArrowheads="1"/>
          </p:cNvSpPr>
          <p:nvPr/>
        </p:nvSpPr>
        <p:spPr bwMode="auto">
          <a:xfrm>
            <a:off x="6340747" y="1938442"/>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6403940" y="201661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248810" y="804848"/>
            <a:ext cx="2897077" cy="523220"/>
          </a:xfrm>
          <a:prstGeom prst="rect">
            <a:avLst/>
          </a:prstGeom>
          <a:no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StarUML</a:t>
            </a:r>
            <a:r>
              <a:rPr lang="zh-CN" altLang="en-US" sz="2800" dirty="0">
                <a:solidFill>
                  <a:srgbClr val="002B41"/>
                </a:solidFill>
                <a:latin typeface="微软雅黑" panose="020B0503020204020204" pitchFamily="34" charset="-122"/>
                <a:ea typeface="微软雅黑" panose="020B0503020204020204" pitchFamily="34" charset="-122"/>
              </a:rPr>
              <a:t>介绍</a:t>
            </a:r>
          </a:p>
        </p:txBody>
      </p:sp>
      <p:sp>
        <p:nvSpPr>
          <p:cNvPr id="17" name="椭圆 1"/>
          <p:cNvSpPr>
            <a:spLocks noChangeArrowheads="1"/>
          </p:cNvSpPr>
          <p:nvPr/>
        </p:nvSpPr>
        <p:spPr bwMode="auto">
          <a:xfrm>
            <a:off x="6340747" y="3185804"/>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6403940" y="3263979"/>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248810" y="2047394"/>
            <a:ext cx="2897077" cy="523220"/>
          </a:xfrm>
          <a:prstGeom prst="rect">
            <a:avLst/>
          </a:prstGeom>
          <a:no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a:t>
            </a:r>
            <a:r>
              <a:rPr lang="zh-CN" altLang="en-US" sz="2800" dirty="0">
                <a:solidFill>
                  <a:srgbClr val="002B41"/>
                </a:solidFill>
                <a:latin typeface="微软雅黑" panose="020B0503020204020204" pitchFamily="34" charset="-122"/>
                <a:ea typeface="微软雅黑" panose="020B0503020204020204" pitchFamily="34" charset="-122"/>
              </a:rPr>
              <a:t>实际应用</a:t>
            </a:r>
          </a:p>
        </p:txBody>
      </p:sp>
      <p:sp>
        <p:nvSpPr>
          <p:cNvPr id="21" name="椭圆 1"/>
          <p:cNvSpPr>
            <a:spLocks noChangeArrowheads="1"/>
          </p:cNvSpPr>
          <p:nvPr/>
        </p:nvSpPr>
        <p:spPr bwMode="auto">
          <a:xfrm>
            <a:off x="6340747" y="4426096"/>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6403940" y="4504271"/>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248810" y="4528401"/>
            <a:ext cx="2897077" cy="523220"/>
          </a:xfrm>
          <a:prstGeom prst="rect">
            <a:avLst/>
          </a:prstGeom>
          <a:no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提问及参考资料</a:t>
            </a:r>
          </a:p>
        </p:txBody>
      </p:sp>
      <p:sp>
        <p:nvSpPr>
          <p:cNvPr id="25" name="椭圆 1">
            <a:extLst>
              <a:ext uri="{FF2B5EF4-FFF2-40B4-BE49-F238E27FC236}">
                <a16:creationId xmlns:a16="http://schemas.microsoft.com/office/drawing/2014/main" id="{4997BD0C-9211-4705-9138-1618E1DBE9A2}"/>
              </a:ext>
            </a:extLst>
          </p:cNvPr>
          <p:cNvSpPr>
            <a:spLocks noChangeArrowheads="1"/>
          </p:cNvSpPr>
          <p:nvPr/>
        </p:nvSpPr>
        <p:spPr bwMode="auto">
          <a:xfrm>
            <a:off x="6340747" y="5558157"/>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6" name="TextBox 32">
            <a:extLst>
              <a:ext uri="{FF2B5EF4-FFF2-40B4-BE49-F238E27FC236}">
                <a16:creationId xmlns:a16="http://schemas.microsoft.com/office/drawing/2014/main" id="{F3DF0D6E-8D06-4849-9FFB-892EF0B78FFB}"/>
              </a:ext>
            </a:extLst>
          </p:cNvPr>
          <p:cNvSpPr txBox="1">
            <a:spLocks noChangeArrowheads="1"/>
          </p:cNvSpPr>
          <p:nvPr/>
        </p:nvSpPr>
        <p:spPr bwMode="auto">
          <a:xfrm>
            <a:off x="6403940" y="5636332"/>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7" name="TextBox 76">
            <a:extLst>
              <a:ext uri="{FF2B5EF4-FFF2-40B4-BE49-F238E27FC236}">
                <a16:creationId xmlns:a16="http://schemas.microsoft.com/office/drawing/2014/main" id="{6AD45B8B-3D6B-410E-B1A7-BA561749D77C}"/>
              </a:ext>
            </a:extLst>
          </p:cNvPr>
          <p:cNvSpPr txBox="1"/>
          <p:nvPr/>
        </p:nvSpPr>
        <p:spPr>
          <a:xfrm>
            <a:off x="7248810" y="5660462"/>
            <a:ext cx="2897077" cy="523220"/>
          </a:xfrm>
          <a:prstGeom prst="rect">
            <a:avLst/>
          </a:prstGeom>
          <a:no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分工及绩效</a:t>
            </a:r>
          </a:p>
        </p:txBody>
      </p:sp>
      <p:sp>
        <p:nvSpPr>
          <p:cNvPr id="28" name="TextBox 76">
            <a:extLst>
              <a:ext uri="{FF2B5EF4-FFF2-40B4-BE49-F238E27FC236}">
                <a16:creationId xmlns:a16="http://schemas.microsoft.com/office/drawing/2014/main" id="{682FE901-4F12-4B43-AB01-45DADBEA3524}"/>
              </a:ext>
            </a:extLst>
          </p:cNvPr>
          <p:cNvSpPr txBox="1"/>
          <p:nvPr/>
        </p:nvSpPr>
        <p:spPr>
          <a:xfrm>
            <a:off x="7248810" y="3294756"/>
            <a:ext cx="2897077" cy="523220"/>
          </a:xfrm>
          <a:prstGeom prst="rect">
            <a:avLst/>
          </a:prstGeom>
          <a:no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问题解答</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918F036-EB7A-460E-95A2-C1EBF0884EB4}"/>
              </a:ext>
            </a:extLst>
          </p:cNvPr>
          <p:cNvPicPr>
            <a:picLocks noChangeAspect="1"/>
          </p:cNvPicPr>
          <p:nvPr/>
        </p:nvPicPr>
        <p:blipFill rotWithShape="1">
          <a:blip r:embed="rId2">
            <a:extLst>
              <a:ext uri="{28A0092B-C50C-407E-A947-70E740481C1C}">
                <a14:useLocalDpi xmlns:a14="http://schemas.microsoft.com/office/drawing/2010/main" val="0"/>
              </a:ext>
            </a:extLst>
          </a:blip>
          <a:srcRect l="15655" t="1327" r="11634" b="9854"/>
          <a:stretch/>
        </p:blipFill>
        <p:spPr>
          <a:xfrm>
            <a:off x="287869" y="1167090"/>
            <a:ext cx="6919975" cy="4671535"/>
          </a:xfrm>
          <a:prstGeom prst="rect">
            <a:avLst/>
          </a:prstGeom>
        </p:spPr>
      </p:pic>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4.</a:t>
            </a:r>
            <a:r>
              <a:rPr lang="zh-CN" altLang="en-US" sz="4000" dirty="0">
                <a:solidFill>
                  <a:srgbClr val="002B41"/>
                </a:solidFill>
                <a:latin typeface="微软雅黑" panose="020B0503020204020204" pitchFamily="34" charset="-122"/>
                <a:ea typeface="微软雅黑" panose="020B0503020204020204" pitchFamily="34" charset="-122"/>
              </a:rPr>
              <a:t>序列图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5" name="矩形 4">
            <a:extLst>
              <a:ext uri="{FF2B5EF4-FFF2-40B4-BE49-F238E27FC236}">
                <a16:creationId xmlns:a16="http://schemas.microsoft.com/office/drawing/2014/main" id="{B8F77EEC-9BE0-499A-B913-39D13A047399}"/>
              </a:ext>
            </a:extLst>
          </p:cNvPr>
          <p:cNvSpPr/>
          <p:nvPr/>
        </p:nvSpPr>
        <p:spPr>
          <a:xfrm>
            <a:off x="1232623" y="2070937"/>
            <a:ext cx="1126855" cy="806974"/>
          </a:xfrm>
          <a:prstGeom prst="rect">
            <a:avLst/>
          </a:prstGeom>
          <a:noFill/>
          <a:ln>
            <a:solidFill>
              <a:srgbClr val="ED4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381A8E3-A5BB-4FA5-AA4E-2406B2A96A9B}"/>
              </a:ext>
            </a:extLst>
          </p:cNvPr>
          <p:cNvSpPr txBox="1"/>
          <p:nvPr/>
        </p:nvSpPr>
        <p:spPr>
          <a:xfrm flipH="1">
            <a:off x="8265848" y="1298122"/>
            <a:ext cx="2599511" cy="1200329"/>
          </a:xfrm>
          <a:prstGeom prst="rect">
            <a:avLst/>
          </a:prstGeom>
          <a:noFill/>
        </p:spPr>
        <p:txBody>
          <a:bodyPr wrap="square" rtlCol="0">
            <a:spAutoFit/>
          </a:bodyPr>
          <a:lstStyle/>
          <a:p>
            <a:r>
              <a:rPr lang="zh-CN" altLang="en-US" sz="3600" dirty="0">
                <a:solidFill>
                  <a:srgbClr val="FF0000"/>
                </a:solidFill>
              </a:rPr>
              <a:t>       消息    （</a:t>
            </a:r>
            <a:r>
              <a:rPr lang="en-US" altLang="zh-CN" sz="3600" dirty="0">
                <a:solidFill>
                  <a:srgbClr val="FF0000"/>
                </a:solidFill>
              </a:rPr>
              <a:t>Message</a:t>
            </a:r>
            <a:r>
              <a:rPr lang="zh-CN" altLang="en-US" sz="3600" dirty="0">
                <a:solidFill>
                  <a:srgbClr val="FF0000"/>
                </a:solidFill>
              </a:rPr>
              <a:t>）</a:t>
            </a:r>
          </a:p>
        </p:txBody>
      </p:sp>
      <p:sp>
        <p:nvSpPr>
          <p:cNvPr id="9" name="文本框 8">
            <a:extLst>
              <a:ext uri="{FF2B5EF4-FFF2-40B4-BE49-F238E27FC236}">
                <a16:creationId xmlns:a16="http://schemas.microsoft.com/office/drawing/2014/main" id="{19849892-4F42-4FF3-8E23-9D39D1DC3321}"/>
              </a:ext>
            </a:extLst>
          </p:cNvPr>
          <p:cNvSpPr txBox="1"/>
          <p:nvPr/>
        </p:nvSpPr>
        <p:spPr>
          <a:xfrm>
            <a:off x="7299819" y="2661018"/>
            <a:ext cx="4604312" cy="2554545"/>
          </a:xfrm>
          <a:prstGeom prst="rect">
            <a:avLst/>
          </a:prstGeom>
          <a:noFill/>
        </p:spPr>
        <p:txBody>
          <a:bodyPr wrap="square" rtlCol="0">
            <a:spAutoFit/>
          </a:bodyPr>
          <a:lstStyle/>
          <a:p>
            <a:r>
              <a:rPr lang="zh-CN" altLang="en-US" sz="3200" dirty="0"/>
              <a:t>消息（</a:t>
            </a:r>
            <a:r>
              <a:rPr lang="en-US" altLang="zh-CN" sz="3200" dirty="0"/>
              <a:t>Message</a:t>
            </a:r>
            <a:r>
              <a:rPr lang="zh-CN" altLang="en-US" sz="3200" dirty="0"/>
              <a:t>）是对象之间某种形式的通信，在垂直生命线之间，用带箭头的线并附以消息表达式方式表示。</a:t>
            </a:r>
            <a:endParaRPr lang="en-US" altLang="zh-CN" sz="3200" dirty="0"/>
          </a:p>
        </p:txBody>
      </p:sp>
      <p:pic>
        <p:nvPicPr>
          <p:cNvPr id="11" name="图片 10">
            <a:extLst>
              <a:ext uri="{FF2B5EF4-FFF2-40B4-BE49-F238E27FC236}">
                <a16:creationId xmlns:a16="http://schemas.microsoft.com/office/drawing/2014/main" id="{C9545487-5E84-43EA-AA12-A3A2C259611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4034" y="1092800"/>
            <a:ext cx="8259418" cy="5016758"/>
          </a:xfrm>
          <a:prstGeom prst="rect">
            <a:avLst/>
          </a:prstGeom>
          <a:noFill/>
          <a:ln>
            <a:noFill/>
          </a:ln>
        </p:spPr>
      </p:pic>
      <p:sp>
        <p:nvSpPr>
          <p:cNvPr id="12" name="矩形 11">
            <a:extLst>
              <a:ext uri="{FF2B5EF4-FFF2-40B4-BE49-F238E27FC236}">
                <a16:creationId xmlns:a16="http://schemas.microsoft.com/office/drawing/2014/main" id="{64118A6E-76C0-4515-9C59-5C7C02AB214F}"/>
              </a:ext>
            </a:extLst>
          </p:cNvPr>
          <p:cNvSpPr/>
          <p:nvPr/>
        </p:nvSpPr>
        <p:spPr>
          <a:xfrm>
            <a:off x="3232445" y="3335110"/>
            <a:ext cx="1338805" cy="4398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7561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5.</a:t>
            </a:r>
            <a:r>
              <a:rPr lang="zh-CN" altLang="en-US" sz="4000" dirty="0">
                <a:solidFill>
                  <a:srgbClr val="002B41"/>
                </a:solidFill>
                <a:latin typeface="微软雅黑" panose="020B0503020204020204" pitchFamily="34" charset="-122"/>
                <a:ea typeface="微软雅黑" panose="020B0503020204020204" pitchFamily="34" charset="-122"/>
              </a:rPr>
              <a:t>活动图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3" name="矩形 2">
            <a:extLst>
              <a:ext uri="{FF2B5EF4-FFF2-40B4-BE49-F238E27FC236}">
                <a16:creationId xmlns:a16="http://schemas.microsoft.com/office/drawing/2014/main" id="{5A4BFEB5-699B-4482-907C-841A42061E47}"/>
              </a:ext>
            </a:extLst>
          </p:cNvPr>
          <p:cNvSpPr/>
          <p:nvPr/>
        </p:nvSpPr>
        <p:spPr>
          <a:xfrm>
            <a:off x="1317171" y="1326021"/>
            <a:ext cx="8700408" cy="353943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      活动图</a:t>
            </a:r>
            <a:r>
              <a:rPr lang="en-US" altLang="zh-CN" sz="2800" dirty="0">
                <a:latin typeface="微软雅黑" panose="020B0503020204020204" pitchFamily="34" charset="-122"/>
                <a:ea typeface="微软雅黑" panose="020B0503020204020204" pitchFamily="34" charset="-122"/>
              </a:rPr>
              <a:t>(activity diagram)</a:t>
            </a:r>
            <a:r>
              <a:rPr lang="zh-CN" altLang="en-US" sz="2800" dirty="0">
                <a:latin typeface="微软雅黑" panose="020B0503020204020204" pitchFamily="34" charset="-122"/>
                <a:ea typeface="微软雅黑" panose="020B0503020204020204" pitchFamily="34" charset="-122"/>
              </a:rPr>
              <a:t>是</a:t>
            </a:r>
            <a:r>
              <a:rPr lang="en-US" altLang="zh-CN" sz="2800" dirty="0">
                <a:latin typeface="微软雅黑" panose="020B0503020204020204" pitchFamily="34" charset="-122"/>
                <a:ea typeface="微软雅黑" panose="020B0503020204020204" pitchFamily="34" charset="-122"/>
              </a:rPr>
              <a:t>UML</a:t>
            </a:r>
            <a:r>
              <a:rPr lang="zh-CN" altLang="en-US" sz="2800" dirty="0">
                <a:latin typeface="微软雅黑" panose="020B0503020204020204" pitchFamily="34" charset="-122"/>
                <a:ea typeface="微软雅黑" panose="020B0503020204020204" pitchFamily="34" charset="-122"/>
              </a:rPr>
              <a:t>的</a:t>
            </a:r>
            <a:r>
              <a:rPr lang="zh-CN" altLang="en-US" sz="2800" dirty="0">
                <a:solidFill>
                  <a:srgbClr val="FF0000"/>
                </a:solidFill>
                <a:latin typeface="微软雅黑" panose="020B0503020204020204" pitchFamily="34" charset="-122"/>
                <a:ea typeface="微软雅黑" panose="020B0503020204020204" pitchFamily="34" charset="-122"/>
              </a:rPr>
              <a:t>动态</a:t>
            </a:r>
            <a:r>
              <a:rPr lang="zh-CN" altLang="en-US" sz="2800" dirty="0">
                <a:latin typeface="微软雅黑" panose="020B0503020204020204" pitchFamily="34" charset="-122"/>
                <a:ea typeface="微软雅黑" panose="020B0503020204020204" pitchFamily="34" charset="-122"/>
              </a:rPr>
              <a:t>视图之一，用来描述事物或对象的活动变化流程。</a:t>
            </a:r>
            <a:r>
              <a:rPr lang="zh-CN" altLang="en-US" sz="2800" dirty="0">
                <a:solidFill>
                  <a:srgbClr val="FF0000"/>
                </a:solidFill>
                <a:latin typeface="微软雅黑" panose="020B0503020204020204" pitchFamily="34" charset="-122"/>
                <a:ea typeface="微软雅黑" panose="020B0503020204020204" pitchFamily="34" charset="-122"/>
              </a:rPr>
              <a:t>活动图可看作状态图的特殊形式</a:t>
            </a:r>
            <a:r>
              <a:rPr lang="zh-CN" altLang="en-US" sz="2800" dirty="0">
                <a:latin typeface="微软雅黑" panose="020B0503020204020204" pitchFamily="34" charset="-122"/>
                <a:ea typeface="微软雅黑" panose="020B0503020204020204" pitchFamily="34" charset="-122"/>
              </a:rPr>
              <a:t>。特殊性在于活动图中的一个活动结束后将立即进入下一个活动而不需要事件触发活动的转移。</a:t>
            </a:r>
          </a:p>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活动图用于描述系统的工作流程和并发行为。活动图被设计用于</a:t>
            </a:r>
            <a:r>
              <a:rPr lang="zh-CN" altLang="en-US" sz="2800" dirty="0">
                <a:solidFill>
                  <a:srgbClr val="FF0000"/>
                </a:solidFill>
                <a:latin typeface="微软雅黑" panose="020B0503020204020204" pitchFamily="34" charset="-122"/>
                <a:ea typeface="微软雅黑" panose="020B0503020204020204" pitchFamily="34" charset="-122"/>
              </a:rPr>
              <a:t>简化</a:t>
            </a:r>
            <a:r>
              <a:rPr lang="zh-CN" altLang="en-US" sz="2800" dirty="0">
                <a:latin typeface="微软雅黑" panose="020B0503020204020204" pitchFamily="34" charset="-122"/>
                <a:ea typeface="微软雅黑" panose="020B0503020204020204" pitchFamily="34" charset="-122"/>
              </a:rPr>
              <a:t>描述一个过程或操作的工作步骤。</a:t>
            </a:r>
            <a:endParaRPr lang="zh-CN" altLang="en-US" sz="2800" dirty="0"/>
          </a:p>
        </p:txBody>
      </p:sp>
    </p:spTree>
    <p:extLst>
      <p:ext uri="{BB962C8B-B14F-4D97-AF65-F5344CB8AC3E}">
        <p14:creationId xmlns:p14="http://schemas.microsoft.com/office/powerpoint/2010/main" val="175543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5.</a:t>
            </a:r>
            <a:r>
              <a:rPr lang="zh-CN" altLang="en-US" sz="4000" dirty="0">
                <a:solidFill>
                  <a:srgbClr val="002B41"/>
                </a:solidFill>
                <a:latin typeface="微软雅黑" panose="020B0503020204020204" pitchFamily="34" charset="-122"/>
                <a:ea typeface="微软雅黑" panose="020B0503020204020204" pitchFamily="34" charset="-122"/>
              </a:rPr>
              <a:t>活动图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E11DD04F-B177-4D2C-8E4E-BFA5C2EFACED}"/>
              </a:ext>
            </a:extLst>
          </p:cNvPr>
          <p:cNvSpPr txBox="1"/>
          <p:nvPr/>
        </p:nvSpPr>
        <p:spPr>
          <a:xfrm>
            <a:off x="4028767" y="6161164"/>
            <a:ext cx="3775393" cy="523220"/>
          </a:xfrm>
          <a:prstGeom prst="rect">
            <a:avLst/>
          </a:prstGeom>
          <a:noFill/>
        </p:spPr>
        <p:txBody>
          <a:bodyPr wrap="none" rtlCol="0">
            <a:spAutoFit/>
          </a:bodyPr>
          <a:lstStyle/>
          <a:p>
            <a:r>
              <a:rPr lang="zh-CN" altLang="en-US" sz="2800" dirty="0"/>
              <a:t>管理员主页管理活动图</a:t>
            </a:r>
          </a:p>
        </p:txBody>
      </p:sp>
      <p:pic>
        <p:nvPicPr>
          <p:cNvPr id="10" name="图片 9">
            <a:extLst>
              <a:ext uri="{FF2B5EF4-FFF2-40B4-BE49-F238E27FC236}">
                <a16:creationId xmlns:a16="http://schemas.microsoft.com/office/drawing/2014/main" id="{4CDEA6A3-2F16-4148-ADD9-F778B05881AC}"/>
              </a:ext>
            </a:extLst>
          </p:cNvPr>
          <p:cNvPicPr>
            <a:picLocks noChangeAspect="1"/>
          </p:cNvPicPr>
          <p:nvPr/>
        </p:nvPicPr>
        <p:blipFill rotWithShape="1">
          <a:blip r:embed="rId2">
            <a:extLst>
              <a:ext uri="{28A0092B-C50C-407E-A947-70E740481C1C}">
                <a14:useLocalDpi xmlns:a14="http://schemas.microsoft.com/office/drawing/2010/main" val="0"/>
              </a:ext>
            </a:extLst>
          </a:blip>
          <a:srcRect l="1276" t="7619" r="1225" b="18690"/>
          <a:stretch/>
        </p:blipFill>
        <p:spPr>
          <a:xfrm>
            <a:off x="862691" y="943056"/>
            <a:ext cx="10466615" cy="5053693"/>
          </a:xfrm>
          <a:prstGeom prst="rect">
            <a:avLst/>
          </a:prstGeom>
        </p:spPr>
      </p:pic>
    </p:spTree>
    <p:extLst>
      <p:ext uri="{BB962C8B-B14F-4D97-AF65-F5344CB8AC3E}">
        <p14:creationId xmlns:p14="http://schemas.microsoft.com/office/powerpoint/2010/main" val="658073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第三部分</a:t>
            </a:r>
          </a:p>
        </p:txBody>
      </p:sp>
      <p:sp>
        <p:nvSpPr>
          <p:cNvPr id="9" name="TextBox 76"/>
          <p:cNvSpPr txBox="1"/>
          <p:nvPr/>
        </p:nvSpPr>
        <p:spPr>
          <a:xfrm>
            <a:off x="3064230" y="3628344"/>
            <a:ext cx="5668709" cy="1015663"/>
          </a:xfrm>
          <a:prstGeom prst="rect">
            <a:avLst/>
          </a:prstGeom>
          <a:noFill/>
          <a:effectLst/>
        </p:spPr>
        <p:txBody>
          <a:bodyPr wrap="squar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问题解答</a:t>
            </a:r>
          </a:p>
        </p:txBody>
      </p:sp>
    </p:spTree>
    <p:extLst>
      <p:ext uri="{BB962C8B-B14F-4D97-AF65-F5344CB8AC3E}">
        <p14:creationId xmlns:p14="http://schemas.microsoft.com/office/powerpoint/2010/main" val="2815057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236510" cy="707886"/>
          </a:xfrm>
          <a:prstGeom prst="rect">
            <a:avLst/>
          </a:prstGeom>
          <a:noFill/>
        </p:spPr>
        <p:txBody>
          <a:bodyPr wrap="non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问题解答</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bwMode="auto">
          <a:xfrm>
            <a:off x="979672" y="977950"/>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2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1464322" y="818866"/>
            <a:ext cx="7545454" cy="584775"/>
          </a:xfrm>
          <a:prstGeom prst="rect">
            <a:avLst/>
          </a:prstGeom>
          <a:noFill/>
        </p:spPr>
        <p:txBody>
          <a:bodyPr wrap="squar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1.</a:t>
            </a:r>
            <a:r>
              <a:rPr lang="zh-CN" altLang="en-US" sz="3200" b="1" dirty="0">
                <a:solidFill>
                  <a:srgbClr val="002B41"/>
                </a:solidFill>
                <a:latin typeface="微软雅黑" panose="020B0503020204020204" pitchFamily="34" charset="-122"/>
                <a:ea typeface="微软雅黑" panose="020B0503020204020204" pitchFamily="34" charset="-122"/>
              </a:rPr>
              <a:t>在学习过程中混淆了状态图和活动图</a:t>
            </a:r>
          </a:p>
        </p:txBody>
      </p:sp>
      <p:sp>
        <p:nvSpPr>
          <p:cNvPr id="17" name="TextBox 76">
            <a:extLst>
              <a:ext uri="{FF2B5EF4-FFF2-40B4-BE49-F238E27FC236}">
                <a16:creationId xmlns:a16="http://schemas.microsoft.com/office/drawing/2014/main" id="{FC85E185-4F62-405A-8D73-63BB0C260A5C}"/>
              </a:ext>
            </a:extLst>
          </p:cNvPr>
          <p:cNvSpPr txBox="1"/>
          <p:nvPr/>
        </p:nvSpPr>
        <p:spPr>
          <a:xfrm>
            <a:off x="979672" y="1526752"/>
            <a:ext cx="10360734" cy="4524315"/>
          </a:xfrm>
          <a:prstGeom prst="rect">
            <a:avLst/>
          </a:prstGeom>
          <a:noFill/>
        </p:spPr>
        <p:txBody>
          <a:bodyPr wrap="square" rtlCol="0">
            <a:spAutoFit/>
          </a:bodyPr>
          <a:lstStyle/>
          <a:p>
            <a:r>
              <a:rPr lang="zh-CN" altLang="en-US" sz="3200" b="1" dirty="0">
                <a:solidFill>
                  <a:srgbClr val="002B41"/>
                </a:solidFill>
                <a:latin typeface="微软雅黑" panose="020B0503020204020204" pitchFamily="34" charset="-122"/>
                <a:ea typeface="微软雅黑" panose="020B0503020204020204" pitchFamily="34" charset="-122"/>
              </a:rPr>
              <a:t>状态图与活动图都是用于观察系统的动态部分</a:t>
            </a:r>
            <a:endParaRPr lang="en-US" altLang="zh-CN" sz="3200" b="1" dirty="0">
              <a:solidFill>
                <a:srgbClr val="002B41"/>
              </a:solidFill>
              <a:latin typeface="微软雅黑" panose="020B0503020204020204" pitchFamily="34" charset="-122"/>
              <a:ea typeface="微软雅黑" panose="020B0503020204020204" pitchFamily="34" charset="-122"/>
            </a:endParaRPr>
          </a:p>
          <a:p>
            <a:endParaRPr lang="en-US" altLang="zh-CN" sz="3200" b="1" dirty="0">
              <a:solidFill>
                <a:srgbClr val="002B41"/>
              </a:solidFill>
              <a:latin typeface="微软雅黑" panose="020B0503020204020204" pitchFamily="34" charset="-122"/>
              <a:ea typeface="微软雅黑" panose="020B0503020204020204" pitchFamily="34" charset="-122"/>
            </a:endParaRPr>
          </a:p>
          <a:p>
            <a:r>
              <a:rPr lang="zh-CN" altLang="en-US" sz="3200" b="1" dirty="0">
                <a:solidFill>
                  <a:srgbClr val="002B41"/>
                </a:solidFill>
                <a:latin typeface="微软雅黑" panose="020B0503020204020204" pitchFamily="34" charset="-122"/>
                <a:ea typeface="微软雅黑" panose="020B0503020204020204" pitchFamily="34" charset="-122"/>
              </a:rPr>
              <a:t>状态图</a:t>
            </a:r>
            <a:r>
              <a:rPr lang="en-US" altLang="zh-CN" sz="3200" b="1" dirty="0">
                <a:solidFill>
                  <a:srgbClr val="002B41"/>
                </a:solidFill>
                <a:latin typeface="微软雅黑" panose="020B0503020204020204" pitchFamily="34" charset="-122"/>
                <a:ea typeface="微软雅黑" panose="020B0503020204020204" pitchFamily="34" charset="-122"/>
              </a:rPr>
              <a:t>(</a:t>
            </a:r>
            <a:r>
              <a:rPr lang="en-US" altLang="zh-CN" sz="3200" b="1" dirty="0" err="1">
                <a:solidFill>
                  <a:srgbClr val="002B41"/>
                </a:solidFill>
                <a:latin typeface="微软雅黑" panose="020B0503020204020204" pitchFamily="34" charset="-122"/>
                <a:ea typeface="微软雅黑" panose="020B0503020204020204" pitchFamily="34" charset="-122"/>
              </a:rPr>
              <a:t>Statechart</a:t>
            </a:r>
            <a:r>
              <a:rPr lang="en-US" altLang="zh-CN" sz="3200" b="1" dirty="0">
                <a:solidFill>
                  <a:srgbClr val="002B41"/>
                </a:solidFill>
                <a:latin typeface="微软雅黑" panose="020B0503020204020204" pitchFamily="34" charset="-122"/>
                <a:ea typeface="微软雅黑" panose="020B0503020204020204" pitchFamily="34" charset="-122"/>
              </a:rPr>
              <a:t> Diagram)</a:t>
            </a:r>
            <a:r>
              <a:rPr lang="zh-CN" altLang="en-US" sz="3200" b="1" dirty="0">
                <a:solidFill>
                  <a:srgbClr val="002B41"/>
                </a:solidFill>
                <a:latin typeface="微软雅黑" panose="020B0503020204020204" pitchFamily="34" charset="-122"/>
                <a:ea typeface="微软雅黑" panose="020B0503020204020204" pitchFamily="34" charset="-122"/>
              </a:rPr>
              <a:t>，</a:t>
            </a:r>
            <a:r>
              <a:rPr lang="en-US" altLang="zh-CN" sz="3200" b="1" dirty="0">
                <a:solidFill>
                  <a:srgbClr val="002B41"/>
                </a:solidFill>
                <a:latin typeface="微软雅黑" panose="020B0503020204020204" pitchFamily="34" charset="-122"/>
                <a:ea typeface="微软雅黑" panose="020B0503020204020204" pitchFamily="34" charset="-122"/>
              </a:rPr>
              <a:t>"</a:t>
            </a:r>
            <a:r>
              <a:rPr lang="zh-CN" altLang="en-US" sz="3200" b="1" dirty="0">
                <a:solidFill>
                  <a:srgbClr val="002B41"/>
                </a:solidFill>
                <a:latin typeface="微软雅黑" panose="020B0503020204020204" pitchFamily="34" charset="-122"/>
                <a:ea typeface="微软雅黑" panose="020B0503020204020204" pitchFamily="34" charset="-122"/>
              </a:rPr>
              <a:t>状态</a:t>
            </a:r>
            <a:r>
              <a:rPr lang="en-US" altLang="zh-CN" sz="3200" b="1" dirty="0">
                <a:solidFill>
                  <a:srgbClr val="002B41"/>
                </a:solidFill>
                <a:latin typeface="微软雅黑" panose="020B0503020204020204" pitchFamily="34" charset="-122"/>
                <a:ea typeface="微软雅黑" panose="020B0503020204020204" pitchFamily="34" charset="-122"/>
              </a:rPr>
              <a:t>"</a:t>
            </a:r>
            <a:r>
              <a:rPr lang="zh-CN" altLang="en-US" sz="3200" b="1" dirty="0">
                <a:solidFill>
                  <a:srgbClr val="002B41"/>
                </a:solidFill>
                <a:latin typeface="微软雅黑" panose="020B0503020204020204" pitchFamily="34" charset="-122"/>
                <a:ea typeface="微软雅黑" panose="020B0503020204020204" pitchFamily="34" charset="-122"/>
              </a:rPr>
              <a:t>顾名思义</a:t>
            </a:r>
            <a:r>
              <a:rPr lang="en-US" altLang="zh-CN" sz="3200" b="1" dirty="0">
                <a:solidFill>
                  <a:srgbClr val="002B41"/>
                </a:solidFill>
                <a:latin typeface="微软雅黑" panose="020B0503020204020204" pitchFamily="34" charset="-122"/>
                <a:ea typeface="微软雅黑" panose="020B0503020204020204" pitchFamily="34" charset="-122"/>
              </a:rPr>
              <a:t>,</a:t>
            </a:r>
            <a:r>
              <a:rPr lang="zh-CN" altLang="en-US" sz="3200" b="1" dirty="0">
                <a:solidFill>
                  <a:srgbClr val="002B41"/>
                </a:solidFill>
                <a:latin typeface="微软雅黑" panose="020B0503020204020204" pitchFamily="34" charset="-122"/>
                <a:ea typeface="微软雅黑" panose="020B0503020204020204" pitchFamily="34" charset="-122"/>
              </a:rPr>
              <a:t>用来表示对象的状态变化。它描述了一个特定对象的所有可能状态以及由于各种事件的发生引起的</a:t>
            </a:r>
            <a:r>
              <a:rPr lang="zh-CN" altLang="en-US" sz="3200" b="1" dirty="0">
                <a:solidFill>
                  <a:srgbClr val="FF0000"/>
                </a:solidFill>
                <a:latin typeface="微软雅黑" panose="020B0503020204020204" pitchFamily="34" charset="-122"/>
                <a:ea typeface="微软雅黑" panose="020B0503020204020204" pitchFamily="34" charset="-122"/>
              </a:rPr>
              <a:t>状态之间的转换</a:t>
            </a:r>
            <a:r>
              <a:rPr lang="zh-CN" altLang="en-US" sz="3200" b="1" dirty="0">
                <a:solidFill>
                  <a:srgbClr val="002B41"/>
                </a:solidFill>
                <a:latin typeface="微软雅黑" panose="020B0503020204020204" pitchFamily="34" charset="-122"/>
                <a:ea typeface="微软雅黑" panose="020B0503020204020204" pitchFamily="34" charset="-122"/>
              </a:rPr>
              <a:t>。</a:t>
            </a:r>
            <a:endParaRPr lang="en-US" altLang="zh-CN" sz="3200" b="1" dirty="0">
              <a:solidFill>
                <a:srgbClr val="002B41"/>
              </a:solidFill>
              <a:latin typeface="微软雅黑" panose="020B0503020204020204" pitchFamily="34" charset="-122"/>
              <a:ea typeface="微软雅黑" panose="020B0503020204020204" pitchFamily="34" charset="-122"/>
            </a:endParaRPr>
          </a:p>
          <a:p>
            <a:endParaRPr lang="en-US" altLang="zh-CN" sz="3200" b="1" dirty="0">
              <a:solidFill>
                <a:srgbClr val="002B41"/>
              </a:solidFill>
              <a:latin typeface="微软雅黑" panose="020B0503020204020204" pitchFamily="34" charset="-122"/>
              <a:ea typeface="微软雅黑" panose="020B0503020204020204" pitchFamily="34" charset="-122"/>
            </a:endParaRPr>
          </a:p>
          <a:p>
            <a:r>
              <a:rPr lang="zh-CN" altLang="en-US" sz="3200" b="1" dirty="0">
                <a:solidFill>
                  <a:srgbClr val="002B41"/>
                </a:solidFill>
                <a:latin typeface="微软雅黑" panose="020B0503020204020204" pitchFamily="34" charset="-122"/>
                <a:ea typeface="微软雅黑" panose="020B0503020204020204" pitchFamily="34" charset="-122"/>
              </a:rPr>
              <a:t>活动图（</a:t>
            </a:r>
            <a:r>
              <a:rPr lang="en-US" altLang="zh-CN" sz="3200" b="1" dirty="0">
                <a:solidFill>
                  <a:srgbClr val="002B41"/>
                </a:solidFill>
                <a:latin typeface="微软雅黑" panose="020B0503020204020204" pitchFamily="34" charset="-122"/>
                <a:ea typeface="微软雅黑" panose="020B0503020204020204" pitchFamily="34" charset="-122"/>
              </a:rPr>
              <a:t>activity diagram</a:t>
            </a:r>
            <a:r>
              <a:rPr lang="zh-CN" altLang="en-US" sz="3200" b="1" dirty="0">
                <a:solidFill>
                  <a:srgbClr val="002B41"/>
                </a:solidFill>
                <a:latin typeface="微软雅黑" panose="020B0503020204020204" pitchFamily="34" charset="-122"/>
                <a:ea typeface="微软雅黑" panose="020B0503020204020204" pitchFamily="34" charset="-122"/>
              </a:rPr>
              <a:t>）也称动态图，其本质就是流程图，它</a:t>
            </a:r>
            <a:r>
              <a:rPr lang="zh-CN" altLang="en-US" sz="3200" b="1" dirty="0">
                <a:solidFill>
                  <a:srgbClr val="FF0000"/>
                </a:solidFill>
                <a:latin typeface="微软雅黑" panose="020B0503020204020204" pitchFamily="34" charset="-122"/>
                <a:ea typeface="微软雅黑" panose="020B0503020204020204" pitchFamily="34" charset="-122"/>
              </a:rPr>
              <a:t>支持并行</a:t>
            </a:r>
            <a:r>
              <a:rPr lang="zh-CN" altLang="en-US" sz="3200" b="1" dirty="0">
                <a:solidFill>
                  <a:srgbClr val="002B41"/>
                </a:solidFill>
                <a:latin typeface="微软雅黑" panose="020B0503020204020204" pitchFamily="34" charset="-122"/>
                <a:ea typeface="微软雅黑" panose="020B0503020204020204" pitchFamily="34" charset="-122"/>
              </a:rPr>
              <a:t>活动，用于展现参与行为的类的</a:t>
            </a:r>
            <a:r>
              <a:rPr lang="zh-CN" altLang="en-US" sz="3200" b="1" dirty="0">
                <a:solidFill>
                  <a:srgbClr val="FF0000"/>
                </a:solidFill>
                <a:latin typeface="微软雅黑" panose="020B0503020204020204" pitchFamily="34" charset="-122"/>
                <a:ea typeface="微软雅黑" panose="020B0503020204020204" pitchFamily="34" charset="-122"/>
              </a:rPr>
              <a:t>活动或动作</a:t>
            </a:r>
            <a:r>
              <a:rPr lang="zh-CN" altLang="en-US" sz="3200" b="1" dirty="0">
                <a:solidFill>
                  <a:srgbClr val="002B4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22889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236510" cy="707886"/>
          </a:xfrm>
          <a:prstGeom prst="rect">
            <a:avLst/>
          </a:prstGeom>
          <a:noFill/>
        </p:spPr>
        <p:txBody>
          <a:bodyPr wrap="non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问题解答</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bwMode="auto">
          <a:xfrm>
            <a:off x="979672" y="977950"/>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2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1464322" y="818866"/>
            <a:ext cx="7545454" cy="584775"/>
          </a:xfrm>
          <a:prstGeom prst="rect">
            <a:avLst/>
          </a:prstGeom>
          <a:noFill/>
        </p:spPr>
        <p:txBody>
          <a:bodyPr wrap="squar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1.</a:t>
            </a:r>
            <a:r>
              <a:rPr lang="zh-CN" altLang="en-US" sz="3200" b="1" dirty="0">
                <a:solidFill>
                  <a:srgbClr val="002B41"/>
                </a:solidFill>
                <a:latin typeface="微软雅黑" panose="020B0503020204020204" pitchFamily="34" charset="-122"/>
                <a:ea typeface="微软雅黑" panose="020B0503020204020204" pitchFamily="34" charset="-122"/>
              </a:rPr>
              <a:t>在学习过程中混淆了状态图和活动图</a:t>
            </a:r>
          </a:p>
        </p:txBody>
      </p:sp>
      <p:sp>
        <p:nvSpPr>
          <p:cNvPr id="17" name="TextBox 76">
            <a:extLst>
              <a:ext uri="{FF2B5EF4-FFF2-40B4-BE49-F238E27FC236}">
                <a16:creationId xmlns:a16="http://schemas.microsoft.com/office/drawing/2014/main" id="{FC85E185-4F62-405A-8D73-63BB0C260A5C}"/>
              </a:ext>
            </a:extLst>
          </p:cNvPr>
          <p:cNvSpPr txBox="1"/>
          <p:nvPr/>
        </p:nvSpPr>
        <p:spPr>
          <a:xfrm>
            <a:off x="1561840" y="1526752"/>
            <a:ext cx="7922960" cy="4031873"/>
          </a:xfrm>
          <a:prstGeom prst="rect">
            <a:avLst/>
          </a:prstGeom>
          <a:noFill/>
        </p:spPr>
        <p:txBody>
          <a:bodyPr wrap="square" rtlCol="0">
            <a:spAutoFit/>
          </a:bodyPr>
          <a:lstStyle/>
          <a:p>
            <a:r>
              <a:rPr lang="zh-CN" altLang="en-US" sz="3200" b="1" dirty="0">
                <a:solidFill>
                  <a:srgbClr val="002B41"/>
                </a:solidFill>
                <a:latin typeface="微软雅黑" panose="020B0503020204020204" pitchFamily="34" charset="-122"/>
                <a:ea typeface="微软雅黑" panose="020B0503020204020204" pitchFamily="34" charset="-122"/>
              </a:rPr>
              <a:t>状态图是描述某一对象的</a:t>
            </a:r>
            <a:r>
              <a:rPr lang="zh-CN" altLang="en-US" sz="3200" b="1" dirty="0">
                <a:solidFill>
                  <a:srgbClr val="FF0000"/>
                </a:solidFill>
                <a:latin typeface="微软雅黑" panose="020B0503020204020204" pitchFamily="34" charset="-122"/>
                <a:ea typeface="微软雅黑" panose="020B0503020204020204" pitchFamily="34" charset="-122"/>
              </a:rPr>
              <a:t>状态转化</a:t>
            </a:r>
            <a:r>
              <a:rPr lang="zh-CN" altLang="en-US" sz="3200" b="1" dirty="0">
                <a:solidFill>
                  <a:srgbClr val="002B41"/>
                </a:solidFill>
                <a:latin typeface="微软雅黑" panose="020B0503020204020204" pitchFamily="34" charset="-122"/>
                <a:ea typeface="微软雅黑" panose="020B0503020204020204" pitchFamily="34" charset="-122"/>
              </a:rPr>
              <a:t>，它主要是展示的是对象的状态。描述的是一个</a:t>
            </a:r>
            <a:r>
              <a:rPr lang="zh-CN" altLang="en-US" sz="3200" b="1" dirty="0">
                <a:solidFill>
                  <a:srgbClr val="FF0000"/>
                </a:solidFill>
                <a:latin typeface="微软雅黑" panose="020B0503020204020204" pitchFamily="34" charset="-122"/>
                <a:ea typeface="微软雅黑" panose="020B0503020204020204" pitchFamily="34" charset="-122"/>
              </a:rPr>
              <a:t>对象的事情</a:t>
            </a:r>
            <a:r>
              <a:rPr lang="zh-CN" altLang="en-US" sz="3200" b="1" dirty="0">
                <a:solidFill>
                  <a:srgbClr val="002B41"/>
                </a:solidFill>
                <a:latin typeface="微软雅黑" panose="020B0503020204020204" pitchFamily="34" charset="-122"/>
                <a:ea typeface="微软雅黑" panose="020B0503020204020204" pitchFamily="34" charset="-122"/>
              </a:rPr>
              <a:t>。从状态图中我们可以看出，对象在接受了事件刺激后，会做出什么样的反应。</a:t>
            </a:r>
          </a:p>
          <a:p>
            <a:endParaRPr lang="zh-CN" altLang="en-US" sz="3200" b="1" dirty="0">
              <a:solidFill>
                <a:srgbClr val="002B41"/>
              </a:solidFill>
              <a:latin typeface="微软雅黑" panose="020B0503020204020204" pitchFamily="34" charset="-122"/>
              <a:ea typeface="微软雅黑" panose="020B0503020204020204" pitchFamily="34" charset="-122"/>
            </a:endParaRPr>
          </a:p>
          <a:p>
            <a:r>
              <a:rPr lang="zh-CN" altLang="en-US" sz="3200" b="1" dirty="0">
                <a:solidFill>
                  <a:srgbClr val="002B41"/>
                </a:solidFill>
                <a:latin typeface="微软雅黑" panose="020B0503020204020204" pitchFamily="34" charset="-122"/>
                <a:ea typeface="微软雅黑" panose="020B0503020204020204" pitchFamily="34" charset="-122"/>
              </a:rPr>
              <a:t>活动图是描述系统在执行某一用例时的具体步骤，它主要表现的是系统的</a:t>
            </a:r>
            <a:r>
              <a:rPr lang="zh-CN" altLang="en-US" sz="3200" b="1" dirty="0">
                <a:solidFill>
                  <a:srgbClr val="FF0000"/>
                </a:solidFill>
                <a:latin typeface="微软雅黑" panose="020B0503020204020204" pitchFamily="34" charset="-122"/>
                <a:ea typeface="微软雅黑" panose="020B0503020204020204" pitchFamily="34" charset="-122"/>
              </a:rPr>
              <a:t>动作</a:t>
            </a:r>
            <a:r>
              <a:rPr lang="zh-CN" altLang="en-US" sz="3200" b="1" dirty="0">
                <a:solidFill>
                  <a:srgbClr val="002B41"/>
                </a:solidFill>
                <a:latin typeface="微软雅黑" panose="020B0503020204020204" pitchFamily="34" charset="-122"/>
                <a:ea typeface="微软雅黑" panose="020B0503020204020204" pitchFamily="34" charset="-122"/>
              </a:rPr>
              <a:t>，描述的是</a:t>
            </a:r>
            <a:r>
              <a:rPr lang="zh-CN" altLang="en-US" sz="3200" b="1" dirty="0">
                <a:solidFill>
                  <a:srgbClr val="FF0000"/>
                </a:solidFill>
                <a:latin typeface="微软雅黑" panose="020B0503020204020204" pitchFamily="34" charset="-122"/>
                <a:ea typeface="微软雅黑" panose="020B0503020204020204" pitchFamily="34" charset="-122"/>
              </a:rPr>
              <a:t>整个系统的事情</a:t>
            </a:r>
            <a:r>
              <a:rPr lang="zh-CN" altLang="en-US" sz="3200" b="1" dirty="0">
                <a:solidFill>
                  <a:srgbClr val="002B4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12703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第四部分</a:t>
            </a:r>
          </a:p>
        </p:txBody>
      </p:sp>
      <p:sp>
        <p:nvSpPr>
          <p:cNvPr id="9" name="TextBox 76"/>
          <p:cNvSpPr txBox="1"/>
          <p:nvPr/>
        </p:nvSpPr>
        <p:spPr>
          <a:xfrm>
            <a:off x="2921616" y="3628344"/>
            <a:ext cx="5953936" cy="1015663"/>
          </a:xfrm>
          <a:prstGeom prst="rect">
            <a:avLst/>
          </a:prstGeom>
          <a:noFill/>
          <a:effectLst/>
        </p:spPr>
        <p:txBody>
          <a:bodyPr wrap="squar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提问及参考资料</a:t>
            </a:r>
          </a:p>
        </p:txBody>
      </p:sp>
    </p:spTree>
    <p:extLst>
      <p:ext uri="{BB962C8B-B14F-4D97-AF65-F5344CB8AC3E}">
        <p14:creationId xmlns:p14="http://schemas.microsoft.com/office/powerpoint/2010/main" val="2941405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210588" cy="707886"/>
          </a:xfrm>
          <a:prstGeom prst="rect">
            <a:avLst/>
          </a:prstGeom>
          <a:noFill/>
        </p:spPr>
        <p:txBody>
          <a:bodyPr wrap="non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提问</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bwMode="auto">
          <a:xfrm>
            <a:off x="979672" y="977950"/>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2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1464322" y="818866"/>
            <a:ext cx="6278715" cy="584775"/>
          </a:xfrm>
          <a:prstGeom prst="rect">
            <a:avLst/>
          </a:prstGeom>
          <a:noFill/>
        </p:spPr>
        <p:txBody>
          <a:bodyPr wrap="squar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1.</a:t>
            </a:r>
            <a:r>
              <a:rPr lang="zh-CN" altLang="en-US" sz="3200" b="1" dirty="0">
                <a:solidFill>
                  <a:srgbClr val="002B41"/>
                </a:solidFill>
                <a:latin typeface="微软雅黑" panose="020B0503020204020204" pitchFamily="34" charset="-122"/>
                <a:ea typeface="微软雅黑" panose="020B0503020204020204" pitchFamily="34" charset="-122"/>
              </a:rPr>
              <a:t>用例描述一般包括哪些部分？</a:t>
            </a:r>
          </a:p>
        </p:txBody>
      </p:sp>
      <p:sp>
        <p:nvSpPr>
          <p:cNvPr id="17" name="TextBox 76">
            <a:extLst>
              <a:ext uri="{FF2B5EF4-FFF2-40B4-BE49-F238E27FC236}">
                <a16:creationId xmlns:a16="http://schemas.microsoft.com/office/drawing/2014/main" id="{FC85E185-4F62-405A-8D73-63BB0C260A5C}"/>
              </a:ext>
            </a:extLst>
          </p:cNvPr>
          <p:cNvSpPr txBox="1"/>
          <p:nvPr/>
        </p:nvSpPr>
        <p:spPr>
          <a:xfrm>
            <a:off x="1464321" y="1936000"/>
            <a:ext cx="7922960" cy="1938992"/>
          </a:xfrm>
          <a:prstGeom prst="rect">
            <a:avLst/>
          </a:prstGeom>
          <a:noFill/>
        </p:spPr>
        <p:txBody>
          <a:bodyPr wrap="squar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用例编号、用例概述、</a:t>
            </a:r>
            <a:endParaRPr lang="en-US" altLang="zh-CN" sz="4000" dirty="0">
              <a:solidFill>
                <a:srgbClr val="002B41"/>
              </a:solidFill>
              <a:latin typeface="微软雅黑" panose="020B0503020204020204" pitchFamily="34" charset="-122"/>
              <a:ea typeface="微软雅黑" panose="020B0503020204020204" pitchFamily="34" charset="-122"/>
            </a:endParaRPr>
          </a:p>
          <a:p>
            <a:r>
              <a:rPr lang="zh-CN" altLang="en-US" sz="4000" dirty="0">
                <a:solidFill>
                  <a:srgbClr val="002B41"/>
                </a:solidFill>
                <a:latin typeface="微软雅黑" panose="020B0503020204020204" pitchFamily="34" charset="-122"/>
                <a:ea typeface="微软雅黑" panose="020B0503020204020204" pitchFamily="34" charset="-122"/>
              </a:rPr>
              <a:t>前置条件、基本事件流、其他事件流、异常事件流、后置条件等</a:t>
            </a:r>
          </a:p>
        </p:txBody>
      </p:sp>
    </p:spTree>
    <p:extLst>
      <p:ext uri="{BB962C8B-B14F-4D97-AF65-F5344CB8AC3E}">
        <p14:creationId xmlns:p14="http://schemas.microsoft.com/office/powerpoint/2010/main" val="112731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210588" cy="707886"/>
          </a:xfrm>
          <a:prstGeom prst="rect">
            <a:avLst/>
          </a:prstGeom>
          <a:noFill/>
        </p:spPr>
        <p:txBody>
          <a:bodyPr wrap="non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提问</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bwMode="auto">
          <a:xfrm>
            <a:off x="979672" y="977950"/>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2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1464322" y="818866"/>
            <a:ext cx="6278715" cy="584775"/>
          </a:xfrm>
          <a:prstGeom prst="rect">
            <a:avLst/>
          </a:prstGeom>
          <a:noFill/>
        </p:spPr>
        <p:txBody>
          <a:bodyPr wrap="squar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2.</a:t>
            </a:r>
            <a:r>
              <a:rPr lang="zh-CN" altLang="en-US" sz="3200" b="1" dirty="0">
                <a:solidFill>
                  <a:srgbClr val="002B41"/>
                </a:solidFill>
                <a:latin typeface="微软雅黑" panose="020B0503020204020204" pitchFamily="34" charset="-122"/>
                <a:ea typeface="微软雅黑" panose="020B0503020204020204" pitchFamily="34" charset="-122"/>
              </a:rPr>
              <a:t>请说出序列图的组成部分。</a:t>
            </a:r>
          </a:p>
        </p:txBody>
      </p:sp>
      <p:sp>
        <p:nvSpPr>
          <p:cNvPr id="17" name="TextBox 76">
            <a:extLst>
              <a:ext uri="{FF2B5EF4-FFF2-40B4-BE49-F238E27FC236}">
                <a16:creationId xmlns:a16="http://schemas.microsoft.com/office/drawing/2014/main" id="{FC85E185-4F62-405A-8D73-63BB0C260A5C}"/>
              </a:ext>
            </a:extLst>
          </p:cNvPr>
          <p:cNvSpPr txBox="1"/>
          <p:nvPr/>
        </p:nvSpPr>
        <p:spPr>
          <a:xfrm>
            <a:off x="1464320" y="1936000"/>
            <a:ext cx="8515421" cy="707886"/>
          </a:xfrm>
          <a:prstGeom prst="rect">
            <a:avLst/>
          </a:prstGeom>
          <a:noFill/>
        </p:spPr>
        <p:txBody>
          <a:bodyPr wrap="squar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角色、对象、生命线、激活期、消息</a:t>
            </a:r>
          </a:p>
        </p:txBody>
      </p:sp>
    </p:spTree>
    <p:extLst>
      <p:ext uri="{BB962C8B-B14F-4D97-AF65-F5344CB8AC3E}">
        <p14:creationId xmlns:p14="http://schemas.microsoft.com/office/powerpoint/2010/main" val="114585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210588" cy="707886"/>
          </a:xfrm>
          <a:prstGeom prst="rect">
            <a:avLst/>
          </a:prstGeom>
          <a:noFill/>
        </p:spPr>
        <p:txBody>
          <a:bodyPr wrap="non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提问</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bwMode="auto">
          <a:xfrm>
            <a:off x="979672" y="977950"/>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2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1464322" y="818866"/>
            <a:ext cx="6278715" cy="584775"/>
          </a:xfrm>
          <a:prstGeom prst="rect">
            <a:avLst/>
          </a:prstGeom>
          <a:noFill/>
        </p:spPr>
        <p:txBody>
          <a:bodyPr wrap="squar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3.</a:t>
            </a:r>
            <a:r>
              <a:rPr lang="zh-CN" altLang="en-US" sz="3200" b="1" dirty="0">
                <a:solidFill>
                  <a:srgbClr val="002B41"/>
                </a:solidFill>
                <a:latin typeface="微软雅黑" panose="020B0503020204020204" pitchFamily="34" charset="-122"/>
                <a:ea typeface="微软雅黑" panose="020B0503020204020204" pitchFamily="34" charset="-122"/>
              </a:rPr>
              <a:t>简述状态图与活动图的区别</a:t>
            </a:r>
          </a:p>
        </p:txBody>
      </p:sp>
      <p:sp>
        <p:nvSpPr>
          <p:cNvPr id="17" name="TextBox 76">
            <a:extLst>
              <a:ext uri="{FF2B5EF4-FFF2-40B4-BE49-F238E27FC236}">
                <a16:creationId xmlns:a16="http://schemas.microsoft.com/office/drawing/2014/main" id="{FC85E185-4F62-405A-8D73-63BB0C260A5C}"/>
              </a:ext>
            </a:extLst>
          </p:cNvPr>
          <p:cNvSpPr txBox="1"/>
          <p:nvPr/>
        </p:nvSpPr>
        <p:spPr>
          <a:xfrm>
            <a:off x="1464321" y="1936000"/>
            <a:ext cx="7922960" cy="4031873"/>
          </a:xfrm>
          <a:prstGeom prst="rect">
            <a:avLst/>
          </a:prstGeom>
          <a:noFill/>
        </p:spPr>
        <p:txBody>
          <a:bodyPr wrap="square" rtlCol="0">
            <a:spAutoFit/>
          </a:bodyPr>
          <a:lstStyle/>
          <a:p>
            <a:r>
              <a:rPr lang="zh-CN" altLang="en-US" sz="3200" b="1" dirty="0">
                <a:solidFill>
                  <a:srgbClr val="002B41"/>
                </a:solidFill>
                <a:latin typeface="微软雅黑" panose="020B0503020204020204" pitchFamily="34" charset="-122"/>
                <a:ea typeface="微软雅黑" panose="020B0503020204020204" pitchFamily="34" charset="-122"/>
              </a:rPr>
              <a:t>状态图是描述某一对象的</a:t>
            </a:r>
            <a:r>
              <a:rPr lang="zh-CN" altLang="en-US" sz="3200" b="1" dirty="0">
                <a:solidFill>
                  <a:srgbClr val="FF0000"/>
                </a:solidFill>
                <a:latin typeface="微软雅黑" panose="020B0503020204020204" pitchFamily="34" charset="-122"/>
                <a:ea typeface="微软雅黑" panose="020B0503020204020204" pitchFamily="34" charset="-122"/>
              </a:rPr>
              <a:t>状态转化</a:t>
            </a:r>
            <a:r>
              <a:rPr lang="zh-CN" altLang="en-US" sz="3200" b="1" dirty="0">
                <a:solidFill>
                  <a:srgbClr val="002B41"/>
                </a:solidFill>
                <a:latin typeface="微软雅黑" panose="020B0503020204020204" pitchFamily="34" charset="-122"/>
                <a:ea typeface="微软雅黑" panose="020B0503020204020204" pitchFamily="34" charset="-122"/>
              </a:rPr>
              <a:t>，它主要是展示的是对象的状态。描述的是一个</a:t>
            </a:r>
            <a:r>
              <a:rPr lang="zh-CN" altLang="en-US" sz="3200" b="1" dirty="0">
                <a:solidFill>
                  <a:srgbClr val="FF0000"/>
                </a:solidFill>
                <a:latin typeface="微软雅黑" panose="020B0503020204020204" pitchFamily="34" charset="-122"/>
                <a:ea typeface="微软雅黑" panose="020B0503020204020204" pitchFamily="34" charset="-122"/>
              </a:rPr>
              <a:t>对象的事情</a:t>
            </a:r>
            <a:r>
              <a:rPr lang="zh-CN" altLang="en-US" sz="3200" b="1" dirty="0">
                <a:solidFill>
                  <a:srgbClr val="002B41"/>
                </a:solidFill>
                <a:latin typeface="微软雅黑" panose="020B0503020204020204" pitchFamily="34" charset="-122"/>
                <a:ea typeface="微软雅黑" panose="020B0503020204020204" pitchFamily="34" charset="-122"/>
              </a:rPr>
              <a:t>。从状态图中我们可以看出，对象在接受了事件刺激后，会做出什么样的反应。</a:t>
            </a:r>
          </a:p>
          <a:p>
            <a:endParaRPr lang="zh-CN" altLang="en-US" sz="3200" b="1" dirty="0">
              <a:solidFill>
                <a:srgbClr val="002B41"/>
              </a:solidFill>
              <a:latin typeface="微软雅黑" panose="020B0503020204020204" pitchFamily="34" charset="-122"/>
              <a:ea typeface="微软雅黑" panose="020B0503020204020204" pitchFamily="34" charset="-122"/>
            </a:endParaRPr>
          </a:p>
          <a:p>
            <a:r>
              <a:rPr lang="zh-CN" altLang="en-US" sz="3200" b="1" dirty="0">
                <a:solidFill>
                  <a:srgbClr val="002B41"/>
                </a:solidFill>
                <a:latin typeface="微软雅黑" panose="020B0503020204020204" pitchFamily="34" charset="-122"/>
                <a:ea typeface="微软雅黑" panose="020B0503020204020204" pitchFamily="34" charset="-122"/>
              </a:rPr>
              <a:t>活动图是描述系统在执行某一用例时的具体步骤，它主要表现的是系统的</a:t>
            </a:r>
            <a:r>
              <a:rPr lang="zh-CN" altLang="en-US" sz="3200" b="1" dirty="0">
                <a:solidFill>
                  <a:srgbClr val="FF0000"/>
                </a:solidFill>
                <a:latin typeface="微软雅黑" panose="020B0503020204020204" pitchFamily="34" charset="-122"/>
                <a:ea typeface="微软雅黑" panose="020B0503020204020204" pitchFamily="34" charset="-122"/>
              </a:rPr>
              <a:t>动作</a:t>
            </a:r>
            <a:r>
              <a:rPr lang="zh-CN" altLang="en-US" sz="3200" b="1" dirty="0">
                <a:solidFill>
                  <a:srgbClr val="002B41"/>
                </a:solidFill>
                <a:latin typeface="微软雅黑" panose="020B0503020204020204" pitchFamily="34" charset="-122"/>
                <a:ea typeface="微软雅黑" panose="020B0503020204020204" pitchFamily="34" charset="-122"/>
              </a:rPr>
              <a:t>，描述的是</a:t>
            </a:r>
            <a:r>
              <a:rPr lang="zh-CN" altLang="en-US" sz="3200" b="1" dirty="0">
                <a:solidFill>
                  <a:srgbClr val="FF0000"/>
                </a:solidFill>
                <a:latin typeface="微软雅黑" panose="020B0503020204020204" pitchFamily="34" charset="-122"/>
                <a:ea typeface="微软雅黑" panose="020B0503020204020204" pitchFamily="34" charset="-122"/>
              </a:rPr>
              <a:t>整个系统的事情</a:t>
            </a:r>
            <a:r>
              <a:rPr lang="zh-CN" altLang="en-US" sz="3200" b="1" dirty="0">
                <a:solidFill>
                  <a:srgbClr val="002B4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7970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21779" y="2004464"/>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p>
        </p:txBody>
      </p:sp>
      <p:sp>
        <p:nvSpPr>
          <p:cNvPr id="9" name="TextBox 76"/>
          <p:cNvSpPr txBox="1"/>
          <p:nvPr/>
        </p:nvSpPr>
        <p:spPr>
          <a:xfrm>
            <a:off x="3593098" y="3849508"/>
            <a:ext cx="5005801" cy="1015663"/>
          </a:xfrm>
          <a:prstGeom prst="rect">
            <a:avLst/>
          </a:prstGeom>
          <a:noFill/>
          <a:effectLst/>
        </p:spPr>
        <p:txBody>
          <a:bodyPr wrap="square" rtlCol="0">
            <a:spAutoFit/>
          </a:bodyPr>
          <a:lstStyle/>
          <a:p>
            <a:r>
              <a:rPr lang="en-US" altLang="zh-CN" sz="6000" dirty="0">
                <a:solidFill>
                  <a:prstClr val="white">
                    <a:lumMod val="95000"/>
                  </a:prstClr>
                </a:solidFill>
                <a:latin typeface="微软雅黑" panose="020B0503020204020204" pitchFamily="34" charset="-122"/>
                <a:ea typeface="微软雅黑" panose="020B0503020204020204" pitchFamily="34" charset="-122"/>
              </a:rPr>
              <a:t>StarUML</a:t>
            </a:r>
            <a:r>
              <a:rPr lang="zh-CN" altLang="en-US" sz="6000" dirty="0">
                <a:solidFill>
                  <a:prstClr val="white">
                    <a:lumMod val="95000"/>
                  </a:prstClr>
                </a:solidFill>
                <a:latin typeface="微软雅黑" panose="020B0503020204020204" pitchFamily="34" charset="-122"/>
                <a:ea typeface="微软雅黑" panose="020B0503020204020204" pitchFamily="34" charset="-122"/>
              </a:rPr>
              <a:t>介绍</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236510" cy="707886"/>
          </a:xfrm>
          <a:prstGeom prst="rect">
            <a:avLst/>
          </a:prstGeom>
          <a:noFill/>
        </p:spPr>
        <p:txBody>
          <a:bodyPr wrap="non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参考资料</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bwMode="auto">
          <a:xfrm>
            <a:off x="1390733" y="1973703"/>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2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圆角矩形 6"/>
          <p:cNvSpPr/>
          <p:nvPr/>
        </p:nvSpPr>
        <p:spPr bwMode="auto">
          <a:xfrm>
            <a:off x="1390733" y="3302986"/>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2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bwMode="auto">
          <a:xfrm>
            <a:off x="1390733" y="4721780"/>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2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1875383" y="1814619"/>
            <a:ext cx="6278715" cy="584775"/>
          </a:xfrm>
          <a:prstGeom prst="rect">
            <a:avLst/>
          </a:prstGeom>
          <a:noFill/>
        </p:spPr>
        <p:txBody>
          <a:bodyPr wrap="squar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【1】StarUML</a:t>
            </a:r>
            <a:r>
              <a:rPr lang="zh-CN" altLang="en-US" sz="3200" b="1" dirty="0">
                <a:solidFill>
                  <a:srgbClr val="002B41"/>
                </a:solidFill>
                <a:latin typeface="微软雅黑" panose="020B0503020204020204" pitchFamily="34" charset="-122"/>
                <a:ea typeface="微软雅黑" panose="020B0503020204020204" pitchFamily="34" charset="-122"/>
              </a:rPr>
              <a:t>官网</a:t>
            </a:r>
          </a:p>
        </p:txBody>
      </p:sp>
      <p:sp>
        <p:nvSpPr>
          <p:cNvPr id="12" name="文本框 11"/>
          <p:cNvSpPr txBox="1"/>
          <p:nvPr/>
        </p:nvSpPr>
        <p:spPr>
          <a:xfrm>
            <a:off x="1261596" y="2189206"/>
            <a:ext cx="4623163" cy="670120"/>
          </a:xfrm>
          <a:prstGeom prst="rect">
            <a:avLst/>
          </a:prstGeom>
          <a:noFill/>
        </p:spPr>
        <p:txBody>
          <a:bodyPr wrap="square" rtlCol="0">
            <a:spAutoFit/>
          </a:bodyPr>
          <a:lstStyle/>
          <a:p>
            <a:pPr>
              <a:lnSpc>
                <a:spcPct val="130000"/>
              </a:lnSpc>
            </a:pPr>
            <a:r>
              <a:rPr lang="en-US" altLang="zh-CN" sz="3200" dirty="0">
                <a:solidFill>
                  <a:srgbClr val="002B41"/>
                </a:solidFill>
                <a:latin typeface="微软雅黑" panose="020B0503020204020204" pitchFamily="34" charset="-122"/>
                <a:ea typeface="微软雅黑" panose="020B0503020204020204" pitchFamily="34" charset="-122"/>
              </a:rPr>
              <a:t>http://staruml.io/</a:t>
            </a:r>
          </a:p>
        </p:txBody>
      </p:sp>
      <p:sp>
        <p:nvSpPr>
          <p:cNvPr id="13" name="TextBox 76"/>
          <p:cNvSpPr txBox="1"/>
          <p:nvPr/>
        </p:nvSpPr>
        <p:spPr>
          <a:xfrm>
            <a:off x="1875384" y="3224794"/>
            <a:ext cx="8501798" cy="584775"/>
          </a:xfrm>
          <a:prstGeom prst="rect">
            <a:avLst/>
          </a:prstGeom>
          <a:noFill/>
        </p:spPr>
        <p:txBody>
          <a:bodyPr wrap="squar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【2】</a:t>
            </a:r>
            <a:r>
              <a:rPr lang="en-US" altLang="zh-CN" sz="3200" b="1" dirty="0">
                <a:latin typeface="微软雅黑" pitchFamily="34" charset="-122"/>
                <a:ea typeface="微软雅黑" pitchFamily="34" charset="-122"/>
              </a:rPr>
              <a:t>UML2</a:t>
            </a:r>
            <a:r>
              <a:rPr lang="zh-CN" altLang="en-US" sz="3200" b="1" dirty="0">
                <a:latin typeface="微软雅黑" pitchFamily="34" charset="-122"/>
                <a:ea typeface="微软雅黑" pitchFamily="34" charset="-122"/>
              </a:rPr>
              <a:t>基础，建模与设计教程 杨弘平</a:t>
            </a:r>
            <a:endParaRPr lang="zh-CN" altLang="en-US" sz="3200" b="1" dirty="0">
              <a:solidFill>
                <a:srgbClr val="002B4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261596" y="3819371"/>
            <a:ext cx="9803484" cy="670120"/>
          </a:xfrm>
          <a:prstGeom prst="rect">
            <a:avLst/>
          </a:prstGeom>
          <a:noFill/>
        </p:spPr>
        <p:txBody>
          <a:bodyPr wrap="square" rtlCol="0">
            <a:spAutoFit/>
          </a:bodyPr>
          <a:lstStyle/>
          <a:p>
            <a:pPr>
              <a:lnSpc>
                <a:spcPct val="130000"/>
              </a:lnSpc>
            </a:pPr>
            <a:r>
              <a:rPr lang="zh-CN" altLang="en-US" sz="3200" dirty="0">
                <a:solidFill>
                  <a:srgbClr val="002B41"/>
                </a:solidFill>
                <a:latin typeface="微软雅黑" panose="020B0503020204020204" pitchFamily="34" charset="-122"/>
                <a:ea typeface="微软雅黑" panose="020B0503020204020204" pitchFamily="34" charset="-122"/>
              </a:rPr>
              <a:t>清华大学出版社  </a:t>
            </a:r>
            <a:r>
              <a:rPr lang="en-US" altLang="zh-CN" sz="3200" dirty="0">
                <a:solidFill>
                  <a:srgbClr val="002B41"/>
                </a:solidFill>
                <a:latin typeface="微软雅黑" panose="020B0503020204020204" pitchFamily="34" charset="-122"/>
                <a:ea typeface="微软雅黑" panose="020B0503020204020204" pitchFamily="34" charset="-122"/>
              </a:rPr>
              <a:t>ISBN978730240491</a:t>
            </a:r>
            <a:r>
              <a:rPr lang="zh-CN" altLang="en-US" sz="3200" dirty="0">
                <a:solidFill>
                  <a:srgbClr val="002B41"/>
                </a:solidFill>
                <a:latin typeface="微软雅黑" panose="020B0503020204020204" pitchFamily="34" charset="-122"/>
                <a:ea typeface="微软雅黑" panose="020B0503020204020204" pitchFamily="34" charset="-122"/>
              </a:rPr>
              <a:t>（</a:t>
            </a:r>
            <a:r>
              <a:rPr lang="en-US" altLang="zh-CN" sz="3200" dirty="0">
                <a:solidFill>
                  <a:srgbClr val="002B41"/>
                </a:solidFill>
                <a:latin typeface="微软雅黑" panose="020B0503020204020204" pitchFamily="34" charset="-122"/>
                <a:ea typeface="微软雅黑" panose="020B0503020204020204" pitchFamily="34" charset="-122"/>
              </a:rPr>
              <a:t>2015-10</a:t>
            </a:r>
            <a:r>
              <a:rPr lang="zh-CN" altLang="en-US" sz="3200" dirty="0">
                <a:solidFill>
                  <a:srgbClr val="002B41"/>
                </a:solidFill>
                <a:latin typeface="微软雅黑" panose="020B0503020204020204" pitchFamily="34" charset="-122"/>
                <a:ea typeface="微软雅黑" panose="020B0503020204020204" pitchFamily="34" charset="-122"/>
              </a:rPr>
              <a:t>）</a:t>
            </a:r>
            <a:endParaRPr lang="en-US" altLang="zh-CN" sz="3200" dirty="0">
              <a:solidFill>
                <a:srgbClr val="002B41"/>
              </a:solidFill>
              <a:latin typeface="微软雅黑" panose="020B0503020204020204" pitchFamily="34" charset="-122"/>
              <a:ea typeface="微软雅黑" panose="020B0503020204020204" pitchFamily="34" charset="-122"/>
            </a:endParaRPr>
          </a:p>
        </p:txBody>
      </p:sp>
      <p:sp>
        <p:nvSpPr>
          <p:cNvPr id="15" name="TextBox 76"/>
          <p:cNvSpPr txBox="1"/>
          <p:nvPr/>
        </p:nvSpPr>
        <p:spPr>
          <a:xfrm>
            <a:off x="1875384" y="4652207"/>
            <a:ext cx="6278715" cy="584775"/>
          </a:xfrm>
          <a:prstGeom prst="rect">
            <a:avLst/>
          </a:prstGeom>
          <a:noFill/>
        </p:spPr>
        <p:txBody>
          <a:bodyPr wrap="squar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【3】</a:t>
            </a:r>
            <a:r>
              <a:rPr lang="zh-CN" altLang="en-US" sz="3200" b="1" dirty="0">
                <a:solidFill>
                  <a:srgbClr val="002B41"/>
                </a:solidFill>
                <a:latin typeface="微软雅黑" panose="020B0503020204020204" pitchFamily="34" charset="-122"/>
                <a:ea typeface="微软雅黑" panose="020B0503020204020204" pitchFamily="34" charset="-122"/>
              </a:rPr>
              <a:t>各类图例</a:t>
            </a:r>
          </a:p>
        </p:txBody>
      </p:sp>
      <p:sp>
        <p:nvSpPr>
          <p:cNvPr id="16" name="文本框 15"/>
          <p:cNvSpPr txBox="1"/>
          <p:nvPr/>
        </p:nvSpPr>
        <p:spPr>
          <a:xfrm>
            <a:off x="1261596" y="5114476"/>
            <a:ext cx="8268298" cy="670120"/>
          </a:xfrm>
          <a:prstGeom prst="rect">
            <a:avLst/>
          </a:prstGeom>
          <a:noFill/>
        </p:spPr>
        <p:txBody>
          <a:bodyPr wrap="square" rtlCol="0">
            <a:spAutoFit/>
          </a:bodyPr>
          <a:lstStyle/>
          <a:p>
            <a:pPr>
              <a:lnSpc>
                <a:spcPct val="130000"/>
              </a:lnSpc>
            </a:pPr>
            <a:r>
              <a:rPr lang="zh-CN" altLang="en-US" sz="3200" dirty="0">
                <a:solidFill>
                  <a:srgbClr val="002B41"/>
                </a:solidFill>
                <a:latin typeface="微软雅黑" panose="020B0503020204020204" pitchFamily="34" charset="-122"/>
                <a:ea typeface="微软雅黑" panose="020B0503020204020204" pitchFamily="34" charset="-122"/>
              </a:rPr>
              <a:t>参考自本小组的各类文档</a:t>
            </a:r>
            <a:endParaRPr lang="en-US" altLang="zh-CN" sz="32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7860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第五部分</a:t>
            </a:r>
          </a:p>
        </p:txBody>
      </p:sp>
      <p:sp>
        <p:nvSpPr>
          <p:cNvPr id="9" name="TextBox 76"/>
          <p:cNvSpPr txBox="1"/>
          <p:nvPr/>
        </p:nvSpPr>
        <p:spPr>
          <a:xfrm>
            <a:off x="3492069" y="3628344"/>
            <a:ext cx="5021478" cy="1015663"/>
          </a:xfrm>
          <a:prstGeom prst="rect">
            <a:avLst/>
          </a:prstGeom>
          <a:noFill/>
          <a:effectLst/>
        </p:spPr>
        <p:txBody>
          <a:bodyPr wrap="squar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分工及绩效</a:t>
            </a:r>
          </a:p>
        </p:txBody>
      </p:sp>
    </p:spTree>
    <p:extLst>
      <p:ext uri="{BB962C8B-B14F-4D97-AF65-F5344CB8AC3E}">
        <p14:creationId xmlns:p14="http://schemas.microsoft.com/office/powerpoint/2010/main" val="642513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2749471" cy="707886"/>
          </a:xfrm>
          <a:prstGeom prst="rect">
            <a:avLst/>
          </a:prstGeom>
          <a:noFill/>
        </p:spPr>
        <p:txBody>
          <a:bodyPr wrap="non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分工及绩效</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bwMode="auto">
          <a:xfrm>
            <a:off x="1390733" y="1884192"/>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圆角矩形 5"/>
          <p:cNvSpPr/>
          <p:nvPr/>
        </p:nvSpPr>
        <p:spPr bwMode="auto">
          <a:xfrm>
            <a:off x="6798305" y="1884192"/>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圆角矩形 6"/>
          <p:cNvSpPr/>
          <p:nvPr/>
        </p:nvSpPr>
        <p:spPr bwMode="auto">
          <a:xfrm>
            <a:off x="1390733" y="3302986"/>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圆角矩形 7"/>
          <p:cNvSpPr/>
          <p:nvPr/>
        </p:nvSpPr>
        <p:spPr bwMode="auto">
          <a:xfrm>
            <a:off x="6798305" y="3302986"/>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bwMode="auto">
          <a:xfrm>
            <a:off x="1390733" y="4721780"/>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1895802" y="1674430"/>
            <a:ext cx="1712329" cy="646331"/>
          </a:xfrm>
          <a:prstGeom prst="rect">
            <a:avLst/>
          </a:prstGeom>
          <a:noFill/>
        </p:spPr>
        <p:txBody>
          <a:bodyPr wrap="square" rtlCol="0">
            <a:spAutoFit/>
          </a:bodyPr>
          <a:lstStyle/>
          <a:p>
            <a:r>
              <a:rPr lang="zh-CN" altLang="en-US" sz="3600" b="1" dirty="0">
                <a:solidFill>
                  <a:srgbClr val="002B41"/>
                </a:solidFill>
                <a:latin typeface="微软雅黑" panose="020B0503020204020204" pitchFamily="34" charset="-122"/>
                <a:ea typeface="微软雅黑" panose="020B0503020204020204" pitchFamily="34" charset="-122"/>
              </a:rPr>
              <a:t>夏昌灏</a:t>
            </a:r>
          </a:p>
        </p:txBody>
      </p:sp>
      <p:sp>
        <p:nvSpPr>
          <p:cNvPr id="12" name="文本框 11"/>
          <p:cNvSpPr txBox="1"/>
          <p:nvPr/>
        </p:nvSpPr>
        <p:spPr>
          <a:xfrm>
            <a:off x="1261596" y="2164968"/>
            <a:ext cx="4623163" cy="742319"/>
          </a:xfrm>
          <a:prstGeom prst="rect">
            <a:avLst/>
          </a:prstGeom>
          <a:noFill/>
        </p:spPr>
        <p:txBody>
          <a:bodyPr wrap="square" rtlCol="0">
            <a:spAutoFit/>
          </a:bodyPr>
          <a:lstStyle/>
          <a:p>
            <a:pPr>
              <a:lnSpc>
                <a:spcPct val="130000"/>
              </a:lnSpc>
            </a:pPr>
            <a:r>
              <a:rPr lang="en-US" altLang="zh-CN" sz="3600" dirty="0">
                <a:solidFill>
                  <a:srgbClr val="002B41"/>
                </a:solidFill>
                <a:latin typeface="微软雅黑" panose="020B0503020204020204" pitchFamily="34" charset="-122"/>
                <a:ea typeface="微软雅黑" panose="020B0503020204020204" pitchFamily="34" charset="-122"/>
              </a:rPr>
              <a:t>PPT</a:t>
            </a:r>
            <a:r>
              <a:rPr lang="zh-CN" altLang="en-US" sz="3600" dirty="0">
                <a:solidFill>
                  <a:srgbClr val="002B41"/>
                </a:solidFill>
                <a:latin typeface="微软雅黑" panose="020B0503020204020204" pitchFamily="34" charset="-122"/>
                <a:ea typeface="微软雅黑" panose="020B0503020204020204" pitchFamily="34" charset="-122"/>
              </a:rPr>
              <a:t>制作、</a:t>
            </a:r>
            <a:r>
              <a:rPr lang="en-US" altLang="zh-CN" sz="3600" dirty="0">
                <a:solidFill>
                  <a:srgbClr val="002B41"/>
                </a:solidFill>
                <a:latin typeface="微软雅黑" panose="020B0503020204020204" pitchFamily="34" charset="-122"/>
                <a:ea typeface="微软雅黑" panose="020B0503020204020204" pitchFamily="34" charset="-122"/>
              </a:rPr>
              <a:t>PPT</a:t>
            </a:r>
            <a:r>
              <a:rPr lang="zh-CN" altLang="en-US" sz="3600" dirty="0">
                <a:solidFill>
                  <a:srgbClr val="002B41"/>
                </a:solidFill>
                <a:latin typeface="微软雅黑" panose="020B0503020204020204" pitchFamily="34" charset="-122"/>
                <a:ea typeface="微软雅黑" panose="020B0503020204020204" pitchFamily="34" charset="-122"/>
              </a:rPr>
              <a:t>演示</a:t>
            </a:r>
            <a:endParaRPr lang="en-US" altLang="zh-CN" sz="3600" dirty="0">
              <a:solidFill>
                <a:srgbClr val="002B41"/>
              </a:solidFill>
              <a:latin typeface="微软雅黑" panose="020B0503020204020204" pitchFamily="34" charset="-122"/>
              <a:ea typeface="微软雅黑" panose="020B0503020204020204" pitchFamily="34" charset="-122"/>
            </a:endParaRPr>
          </a:p>
        </p:txBody>
      </p:sp>
      <p:sp>
        <p:nvSpPr>
          <p:cNvPr id="13" name="TextBox 76"/>
          <p:cNvSpPr txBox="1"/>
          <p:nvPr/>
        </p:nvSpPr>
        <p:spPr>
          <a:xfrm>
            <a:off x="1914431" y="3074659"/>
            <a:ext cx="1098541" cy="646331"/>
          </a:xfrm>
          <a:prstGeom prst="rect">
            <a:avLst/>
          </a:prstGeom>
          <a:noFill/>
        </p:spPr>
        <p:txBody>
          <a:bodyPr wrap="square" rtlCol="0">
            <a:spAutoFit/>
          </a:bodyPr>
          <a:lstStyle/>
          <a:p>
            <a:r>
              <a:rPr lang="zh-CN" altLang="en-US" sz="3600" b="1" dirty="0">
                <a:solidFill>
                  <a:srgbClr val="002B41"/>
                </a:solidFill>
                <a:latin typeface="微软雅黑" panose="020B0503020204020204" pitchFamily="34" charset="-122"/>
                <a:ea typeface="微软雅黑" panose="020B0503020204020204" pitchFamily="34" charset="-122"/>
              </a:rPr>
              <a:t>李俊</a:t>
            </a:r>
          </a:p>
        </p:txBody>
      </p:sp>
      <p:sp>
        <p:nvSpPr>
          <p:cNvPr id="14" name="文本框 13"/>
          <p:cNvSpPr txBox="1"/>
          <p:nvPr/>
        </p:nvSpPr>
        <p:spPr>
          <a:xfrm>
            <a:off x="1261596" y="3575143"/>
            <a:ext cx="4623163" cy="742319"/>
          </a:xfrm>
          <a:prstGeom prst="rect">
            <a:avLst/>
          </a:prstGeom>
          <a:noFill/>
        </p:spPr>
        <p:txBody>
          <a:bodyPr wrap="square" rtlCol="0">
            <a:spAutoFit/>
          </a:bodyPr>
          <a:lstStyle/>
          <a:p>
            <a:pPr>
              <a:lnSpc>
                <a:spcPct val="130000"/>
              </a:lnSpc>
            </a:pPr>
            <a:r>
              <a:rPr lang="zh-CN" altLang="en-US" sz="3600" dirty="0">
                <a:solidFill>
                  <a:srgbClr val="002B41"/>
                </a:solidFill>
                <a:latin typeface="微软雅黑" panose="020B0503020204020204" pitchFamily="34" charset="-122"/>
                <a:ea typeface="微软雅黑" panose="020B0503020204020204" pitchFamily="34" charset="-122"/>
              </a:rPr>
              <a:t>图例绘制、资料收集</a:t>
            </a:r>
            <a:endParaRPr lang="en-US" altLang="zh-CN" sz="3600" dirty="0">
              <a:solidFill>
                <a:srgbClr val="002B41"/>
              </a:solidFill>
              <a:latin typeface="微软雅黑" panose="020B0503020204020204" pitchFamily="34" charset="-122"/>
              <a:ea typeface="微软雅黑" panose="020B0503020204020204" pitchFamily="34" charset="-122"/>
            </a:endParaRPr>
          </a:p>
        </p:txBody>
      </p:sp>
      <p:sp>
        <p:nvSpPr>
          <p:cNvPr id="15" name="TextBox 76"/>
          <p:cNvSpPr txBox="1"/>
          <p:nvPr/>
        </p:nvSpPr>
        <p:spPr>
          <a:xfrm>
            <a:off x="1910653" y="4511534"/>
            <a:ext cx="1854078" cy="646331"/>
          </a:xfrm>
          <a:prstGeom prst="rect">
            <a:avLst/>
          </a:prstGeom>
          <a:noFill/>
        </p:spPr>
        <p:txBody>
          <a:bodyPr wrap="square" rtlCol="0">
            <a:spAutoFit/>
          </a:bodyPr>
          <a:lstStyle/>
          <a:p>
            <a:r>
              <a:rPr lang="zh-CN" altLang="en-US" sz="3600" b="1" dirty="0">
                <a:solidFill>
                  <a:srgbClr val="002B41"/>
                </a:solidFill>
                <a:latin typeface="微软雅黑" panose="020B0503020204020204" pitchFamily="34" charset="-122"/>
                <a:ea typeface="微软雅黑" panose="020B0503020204020204" pitchFamily="34" charset="-122"/>
              </a:rPr>
              <a:t>吴荣欣</a:t>
            </a:r>
          </a:p>
        </p:txBody>
      </p:sp>
      <p:sp>
        <p:nvSpPr>
          <p:cNvPr id="16" name="文本框 15"/>
          <p:cNvSpPr txBox="1"/>
          <p:nvPr/>
        </p:nvSpPr>
        <p:spPr>
          <a:xfrm>
            <a:off x="1261596" y="4985318"/>
            <a:ext cx="4623163" cy="742319"/>
          </a:xfrm>
          <a:prstGeom prst="rect">
            <a:avLst/>
          </a:prstGeom>
          <a:noFill/>
        </p:spPr>
        <p:txBody>
          <a:bodyPr wrap="square" rtlCol="0">
            <a:spAutoFit/>
          </a:bodyPr>
          <a:lstStyle/>
          <a:p>
            <a:pPr>
              <a:lnSpc>
                <a:spcPct val="130000"/>
              </a:lnSpc>
            </a:pPr>
            <a:r>
              <a:rPr lang="zh-CN" altLang="en-US" sz="3600" dirty="0">
                <a:solidFill>
                  <a:srgbClr val="002B41"/>
                </a:solidFill>
                <a:latin typeface="微软雅黑" panose="020B0503020204020204" pitchFamily="34" charset="-122"/>
                <a:ea typeface="微软雅黑" panose="020B0503020204020204" pitchFamily="34" charset="-122"/>
              </a:rPr>
              <a:t>图例绘制，资料收集</a:t>
            </a:r>
            <a:endParaRPr lang="en-US" altLang="zh-CN" sz="3600" dirty="0">
              <a:solidFill>
                <a:srgbClr val="002B41"/>
              </a:solidFill>
              <a:latin typeface="微软雅黑" panose="020B0503020204020204" pitchFamily="34" charset="-122"/>
              <a:ea typeface="微软雅黑" panose="020B0503020204020204" pitchFamily="34" charset="-122"/>
            </a:endParaRPr>
          </a:p>
        </p:txBody>
      </p:sp>
      <p:sp>
        <p:nvSpPr>
          <p:cNvPr id="17" name="TextBox 76"/>
          <p:cNvSpPr txBox="1"/>
          <p:nvPr/>
        </p:nvSpPr>
        <p:spPr>
          <a:xfrm>
            <a:off x="7280761" y="1682361"/>
            <a:ext cx="1812905" cy="646331"/>
          </a:xfrm>
          <a:prstGeom prst="rect">
            <a:avLst/>
          </a:prstGeom>
          <a:noFill/>
        </p:spPr>
        <p:txBody>
          <a:bodyPr wrap="square" rtlCol="0">
            <a:spAutoFit/>
          </a:bodyPr>
          <a:lstStyle/>
          <a:p>
            <a:r>
              <a:rPr lang="zh-CN" altLang="en-US" sz="3600" b="1" dirty="0">
                <a:solidFill>
                  <a:srgbClr val="002B41"/>
                </a:solidFill>
                <a:latin typeface="微软雅黑" panose="020B0503020204020204" pitchFamily="34" charset="-122"/>
                <a:ea typeface="微软雅黑" panose="020B0503020204020204" pitchFamily="34" charset="-122"/>
              </a:rPr>
              <a:t>叶忠杰</a:t>
            </a:r>
          </a:p>
        </p:txBody>
      </p:sp>
      <p:sp>
        <p:nvSpPr>
          <p:cNvPr id="18" name="文本框 17"/>
          <p:cNvSpPr txBox="1"/>
          <p:nvPr/>
        </p:nvSpPr>
        <p:spPr>
          <a:xfrm>
            <a:off x="6666973" y="2164968"/>
            <a:ext cx="4623163" cy="742319"/>
          </a:xfrm>
          <a:prstGeom prst="rect">
            <a:avLst/>
          </a:prstGeom>
          <a:noFill/>
        </p:spPr>
        <p:txBody>
          <a:bodyPr wrap="square" rtlCol="0">
            <a:spAutoFit/>
          </a:bodyPr>
          <a:lstStyle/>
          <a:p>
            <a:pPr>
              <a:lnSpc>
                <a:spcPct val="130000"/>
              </a:lnSpc>
            </a:pPr>
            <a:r>
              <a:rPr lang="en-US" altLang="zh-CN" sz="3600" dirty="0">
                <a:solidFill>
                  <a:srgbClr val="002B41"/>
                </a:solidFill>
                <a:latin typeface="微软雅黑" panose="020B0503020204020204" pitchFamily="34" charset="-122"/>
                <a:ea typeface="微软雅黑" panose="020B0503020204020204" pitchFamily="34" charset="-122"/>
              </a:rPr>
              <a:t>PPT</a:t>
            </a:r>
            <a:r>
              <a:rPr lang="zh-CN" altLang="en-US" sz="3600" dirty="0">
                <a:solidFill>
                  <a:srgbClr val="002B41"/>
                </a:solidFill>
                <a:latin typeface="微软雅黑" panose="020B0503020204020204" pitchFamily="34" charset="-122"/>
                <a:ea typeface="微软雅黑" panose="020B0503020204020204" pitchFamily="34" charset="-122"/>
              </a:rPr>
              <a:t>制作、校对</a:t>
            </a:r>
            <a:endParaRPr lang="en-US" altLang="zh-CN" sz="3600" dirty="0">
              <a:solidFill>
                <a:srgbClr val="002B41"/>
              </a:solidFill>
              <a:latin typeface="微软雅黑" panose="020B0503020204020204" pitchFamily="34" charset="-122"/>
              <a:ea typeface="微软雅黑" panose="020B0503020204020204" pitchFamily="34" charset="-122"/>
            </a:endParaRPr>
          </a:p>
        </p:txBody>
      </p:sp>
      <p:sp>
        <p:nvSpPr>
          <p:cNvPr id="19" name="TextBox 76"/>
          <p:cNvSpPr txBox="1"/>
          <p:nvPr/>
        </p:nvSpPr>
        <p:spPr>
          <a:xfrm>
            <a:off x="7324039" y="3105834"/>
            <a:ext cx="1658182" cy="646331"/>
          </a:xfrm>
          <a:prstGeom prst="rect">
            <a:avLst/>
          </a:prstGeom>
          <a:noFill/>
        </p:spPr>
        <p:txBody>
          <a:bodyPr wrap="square" rtlCol="0">
            <a:spAutoFit/>
          </a:bodyPr>
          <a:lstStyle/>
          <a:p>
            <a:r>
              <a:rPr lang="zh-CN" altLang="en-US" sz="3600" b="1" dirty="0">
                <a:solidFill>
                  <a:srgbClr val="002B41"/>
                </a:solidFill>
                <a:latin typeface="微软雅黑" panose="020B0503020204020204" pitchFamily="34" charset="-122"/>
                <a:ea typeface="微软雅黑" panose="020B0503020204020204" pitchFamily="34" charset="-122"/>
              </a:rPr>
              <a:t>黄浩峰</a:t>
            </a:r>
          </a:p>
        </p:txBody>
      </p:sp>
      <p:sp>
        <p:nvSpPr>
          <p:cNvPr id="20" name="文本框 19"/>
          <p:cNvSpPr txBox="1"/>
          <p:nvPr/>
        </p:nvSpPr>
        <p:spPr>
          <a:xfrm>
            <a:off x="6666973" y="3575143"/>
            <a:ext cx="4623163" cy="742319"/>
          </a:xfrm>
          <a:prstGeom prst="rect">
            <a:avLst/>
          </a:prstGeom>
          <a:noFill/>
        </p:spPr>
        <p:txBody>
          <a:bodyPr wrap="square" rtlCol="0">
            <a:spAutoFit/>
          </a:bodyPr>
          <a:lstStyle/>
          <a:p>
            <a:pPr>
              <a:lnSpc>
                <a:spcPct val="130000"/>
              </a:lnSpc>
            </a:pPr>
            <a:r>
              <a:rPr lang="zh-CN" altLang="en-US" sz="3600" dirty="0">
                <a:solidFill>
                  <a:srgbClr val="002B41"/>
                </a:solidFill>
                <a:latin typeface="微软雅黑" panose="020B0503020204020204" pitchFamily="34" charset="-122"/>
                <a:ea typeface="微软雅黑" panose="020B0503020204020204" pitchFamily="34" charset="-122"/>
              </a:rPr>
              <a:t>图例绘制，资料收集</a:t>
            </a:r>
            <a:endParaRPr lang="en-US" altLang="zh-CN" sz="3600" dirty="0">
              <a:solidFill>
                <a:srgbClr val="002B41"/>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B0C502C0-590E-44E5-B987-355B45DE0FAE}"/>
              </a:ext>
            </a:extLst>
          </p:cNvPr>
          <p:cNvSpPr txBox="1"/>
          <p:nvPr/>
        </p:nvSpPr>
        <p:spPr>
          <a:xfrm>
            <a:off x="3608131" y="1595196"/>
            <a:ext cx="950895" cy="742319"/>
          </a:xfrm>
          <a:prstGeom prst="rect">
            <a:avLst/>
          </a:prstGeom>
          <a:noFill/>
        </p:spPr>
        <p:txBody>
          <a:bodyPr wrap="square" rtlCol="0">
            <a:spAutoFit/>
          </a:bodyPr>
          <a:lstStyle/>
          <a:p>
            <a:pPr>
              <a:lnSpc>
                <a:spcPct val="130000"/>
              </a:lnSpc>
            </a:pPr>
            <a:r>
              <a:rPr lang="en-US" altLang="zh-CN" sz="3600" dirty="0">
                <a:solidFill>
                  <a:srgbClr val="002B41"/>
                </a:solidFill>
                <a:latin typeface="微软雅黑" panose="020B0503020204020204" pitchFamily="34" charset="-122"/>
                <a:ea typeface="微软雅黑" panose="020B0503020204020204" pitchFamily="34" charset="-122"/>
              </a:rPr>
              <a:t>87</a:t>
            </a:r>
          </a:p>
        </p:txBody>
      </p:sp>
      <p:sp>
        <p:nvSpPr>
          <p:cNvPr id="24" name="文本框 23">
            <a:extLst>
              <a:ext uri="{FF2B5EF4-FFF2-40B4-BE49-F238E27FC236}">
                <a16:creationId xmlns:a16="http://schemas.microsoft.com/office/drawing/2014/main" id="{E30FED83-EE28-44E4-9876-6564CC330022}"/>
              </a:ext>
            </a:extLst>
          </p:cNvPr>
          <p:cNvSpPr txBox="1"/>
          <p:nvPr/>
        </p:nvSpPr>
        <p:spPr>
          <a:xfrm>
            <a:off x="8938943" y="1595195"/>
            <a:ext cx="950895" cy="742319"/>
          </a:xfrm>
          <a:prstGeom prst="rect">
            <a:avLst/>
          </a:prstGeom>
          <a:noFill/>
        </p:spPr>
        <p:txBody>
          <a:bodyPr wrap="square" rtlCol="0">
            <a:spAutoFit/>
          </a:bodyPr>
          <a:lstStyle/>
          <a:p>
            <a:pPr>
              <a:lnSpc>
                <a:spcPct val="130000"/>
              </a:lnSpc>
            </a:pPr>
            <a:r>
              <a:rPr lang="en-US" altLang="zh-CN" sz="3600" dirty="0">
                <a:solidFill>
                  <a:srgbClr val="002B41"/>
                </a:solidFill>
                <a:latin typeface="微软雅黑" panose="020B0503020204020204" pitchFamily="34" charset="-122"/>
                <a:ea typeface="微软雅黑" panose="020B0503020204020204" pitchFamily="34" charset="-122"/>
              </a:rPr>
              <a:t>86</a:t>
            </a:r>
          </a:p>
        </p:txBody>
      </p:sp>
      <p:sp>
        <p:nvSpPr>
          <p:cNvPr id="25" name="文本框 24">
            <a:extLst>
              <a:ext uri="{FF2B5EF4-FFF2-40B4-BE49-F238E27FC236}">
                <a16:creationId xmlns:a16="http://schemas.microsoft.com/office/drawing/2014/main" id="{01B82D3B-8AB3-4F9C-94DD-6FBC3A9A39FA}"/>
              </a:ext>
            </a:extLst>
          </p:cNvPr>
          <p:cNvSpPr txBox="1"/>
          <p:nvPr/>
        </p:nvSpPr>
        <p:spPr>
          <a:xfrm>
            <a:off x="3608131" y="3005371"/>
            <a:ext cx="950895" cy="742319"/>
          </a:xfrm>
          <a:prstGeom prst="rect">
            <a:avLst/>
          </a:prstGeom>
          <a:noFill/>
        </p:spPr>
        <p:txBody>
          <a:bodyPr wrap="square" rtlCol="0">
            <a:spAutoFit/>
          </a:bodyPr>
          <a:lstStyle/>
          <a:p>
            <a:pPr>
              <a:lnSpc>
                <a:spcPct val="130000"/>
              </a:lnSpc>
            </a:pPr>
            <a:r>
              <a:rPr lang="en-US" altLang="zh-CN" sz="3600" dirty="0">
                <a:solidFill>
                  <a:srgbClr val="002B41"/>
                </a:solidFill>
                <a:latin typeface="微软雅黑" panose="020B0503020204020204" pitchFamily="34" charset="-122"/>
                <a:ea typeface="微软雅黑" panose="020B0503020204020204" pitchFamily="34" charset="-122"/>
              </a:rPr>
              <a:t>85</a:t>
            </a:r>
          </a:p>
        </p:txBody>
      </p:sp>
      <p:sp>
        <p:nvSpPr>
          <p:cNvPr id="26" name="文本框 25">
            <a:extLst>
              <a:ext uri="{FF2B5EF4-FFF2-40B4-BE49-F238E27FC236}">
                <a16:creationId xmlns:a16="http://schemas.microsoft.com/office/drawing/2014/main" id="{C44CE103-DF69-4CA2-8E67-D46634B7CD7D}"/>
              </a:ext>
            </a:extLst>
          </p:cNvPr>
          <p:cNvSpPr txBox="1"/>
          <p:nvPr/>
        </p:nvSpPr>
        <p:spPr>
          <a:xfrm>
            <a:off x="8978554" y="3031435"/>
            <a:ext cx="1448571" cy="742319"/>
          </a:xfrm>
          <a:prstGeom prst="rect">
            <a:avLst/>
          </a:prstGeom>
          <a:noFill/>
        </p:spPr>
        <p:txBody>
          <a:bodyPr wrap="square" rtlCol="0">
            <a:spAutoFit/>
          </a:bodyPr>
          <a:lstStyle/>
          <a:p>
            <a:pPr>
              <a:lnSpc>
                <a:spcPct val="130000"/>
              </a:lnSpc>
            </a:pPr>
            <a:r>
              <a:rPr lang="en-US" altLang="zh-CN" sz="3600" dirty="0">
                <a:solidFill>
                  <a:srgbClr val="002B41"/>
                </a:solidFill>
                <a:latin typeface="微软雅黑" panose="020B0503020204020204" pitchFamily="34" charset="-122"/>
                <a:ea typeface="微软雅黑" panose="020B0503020204020204" pitchFamily="34" charset="-122"/>
              </a:rPr>
              <a:t>83</a:t>
            </a:r>
          </a:p>
        </p:txBody>
      </p:sp>
      <p:sp>
        <p:nvSpPr>
          <p:cNvPr id="27" name="文本框 26">
            <a:extLst>
              <a:ext uri="{FF2B5EF4-FFF2-40B4-BE49-F238E27FC236}">
                <a16:creationId xmlns:a16="http://schemas.microsoft.com/office/drawing/2014/main" id="{108DA6AE-DB58-4BC1-8217-BE9B657F8ED2}"/>
              </a:ext>
            </a:extLst>
          </p:cNvPr>
          <p:cNvSpPr txBox="1"/>
          <p:nvPr/>
        </p:nvSpPr>
        <p:spPr>
          <a:xfrm>
            <a:off x="3608131" y="4415546"/>
            <a:ext cx="950895" cy="742319"/>
          </a:xfrm>
          <a:prstGeom prst="rect">
            <a:avLst/>
          </a:prstGeom>
          <a:noFill/>
        </p:spPr>
        <p:txBody>
          <a:bodyPr wrap="square" rtlCol="0">
            <a:spAutoFit/>
          </a:bodyPr>
          <a:lstStyle/>
          <a:p>
            <a:pPr>
              <a:lnSpc>
                <a:spcPct val="130000"/>
              </a:lnSpc>
            </a:pPr>
            <a:r>
              <a:rPr lang="en-US" altLang="zh-CN" sz="3600" dirty="0">
                <a:solidFill>
                  <a:srgbClr val="002B41"/>
                </a:solidFill>
                <a:latin typeface="微软雅黑" panose="020B0503020204020204" pitchFamily="34" charset="-122"/>
                <a:ea typeface="微软雅黑" panose="020B0503020204020204" pitchFamily="34" charset="-122"/>
              </a:rPr>
              <a:t>84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9" name="TextBox 76"/>
          <p:cNvSpPr txBox="1"/>
          <p:nvPr/>
        </p:nvSpPr>
        <p:spPr>
          <a:xfrm>
            <a:off x="2913416" y="2449124"/>
            <a:ext cx="6180438" cy="2800767"/>
          </a:xfrm>
          <a:prstGeom prst="rect">
            <a:avLst/>
          </a:prstGeom>
          <a:noFill/>
          <a:effectLst/>
        </p:spPr>
        <p:txBody>
          <a:bodyPr wrap="square" rtlCol="0">
            <a:spAutoFit/>
          </a:bodyPr>
          <a:lstStyle/>
          <a:p>
            <a:pPr algn="ctr"/>
            <a:r>
              <a:rPr lang="en-US" altLang="zh-CN" sz="8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THANKS FOR WATCHING</a:t>
            </a:r>
            <a:endParaRPr lang="zh-CN" altLang="en-US" sz="8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4130706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3884268"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1. StarUML</a:t>
            </a:r>
            <a:r>
              <a:rPr lang="zh-CN" altLang="en-US" sz="4000" dirty="0">
                <a:solidFill>
                  <a:srgbClr val="002B41"/>
                </a:solidFill>
                <a:latin typeface="微软雅黑" panose="020B0503020204020204" pitchFamily="34" charset="-122"/>
                <a:ea typeface="微软雅黑" panose="020B0503020204020204" pitchFamily="34" charset="-122"/>
              </a:rPr>
              <a:t>介绍</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文本框 12">
            <a:extLst>
              <a:ext uri="{FF2B5EF4-FFF2-40B4-BE49-F238E27FC236}">
                <a16:creationId xmlns:a16="http://schemas.microsoft.com/office/drawing/2014/main" id="{5068DE6C-5ED0-4358-8488-3557D23D4DF8}"/>
              </a:ext>
            </a:extLst>
          </p:cNvPr>
          <p:cNvSpPr txBox="1">
            <a:spLocks noChangeArrowheads="1"/>
          </p:cNvSpPr>
          <p:nvPr/>
        </p:nvSpPr>
        <p:spPr bwMode="auto">
          <a:xfrm>
            <a:off x="4327852" y="1587441"/>
            <a:ext cx="6587797" cy="295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是一款开放源码的</a:t>
            </a:r>
            <a:r>
              <a:rPr lang="en-US" altLang="zh-CN" sz="1800" dirty="0">
                <a:latin typeface="微软雅黑" panose="020B0503020204020204" pitchFamily="34" charset="-122"/>
                <a:ea typeface="微软雅黑" panose="020B0503020204020204" pitchFamily="34" charset="-122"/>
              </a:rPr>
              <a:t>UML</a:t>
            </a:r>
            <a:r>
              <a:rPr lang="zh-CN" altLang="en-US" sz="1800" dirty="0">
                <a:latin typeface="微软雅黑" panose="020B0503020204020204" pitchFamily="34" charset="-122"/>
                <a:ea typeface="微软雅黑" panose="020B0503020204020204" pitchFamily="34" charset="-122"/>
              </a:rPr>
              <a:t>开发工具，是由韩国公司主导开发出来的产品，可以直接到</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网站下载。</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a:t>
            </a:r>
          </a:p>
          <a:p>
            <a:pPr eaLnBrk="1" hangingPunct="1">
              <a:lnSpc>
                <a:spcPct val="150000"/>
              </a:lnSpc>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是一种创建</a:t>
            </a:r>
            <a:r>
              <a:rPr lang="en-US" altLang="zh-CN" sz="1800" dirty="0">
                <a:latin typeface="微软雅黑" panose="020B0503020204020204" pitchFamily="34" charset="-122"/>
                <a:ea typeface="微软雅黑" panose="020B0503020204020204" pitchFamily="34" charset="-122"/>
              </a:rPr>
              <a:t>UML</a:t>
            </a:r>
            <a:r>
              <a:rPr lang="zh-CN" altLang="en-US" sz="1800" dirty="0">
                <a:latin typeface="微软雅黑" panose="020B0503020204020204" pitchFamily="34" charset="-122"/>
                <a:ea typeface="微软雅黑" panose="020B0503020204020204" pitchFamily="34" charset="-122"/>
              </a:rPr>
              <a:t>类图，生成类图和其他模型的统一建模语言图表的工具。</a:t>
            </a:r>
            <a:r>
              <a:rPr lang="en-US" altLang="zh-CN" sz="1800" dirty="0">
                <a:latin typeface="微软雅黑" panose="020B0503020204020204" pitchFamily="34" charset="-122"/>
                <a:ea typeface="微软雅黑" panose="020B0503020204020204" pitchFamily="34" charset="-122"/>
              </a:rPr>
              <a:t>StarUML</a:t>
            </a:r>
            <a:r>
              <a:rPr lang="zh-CN" altLang="en-US" sz="1800" dirty="0">
                <a:solidFill>
                  <a:srgbClr val="FF0000"/>
                </a:solidFill>
                <a:latin typeface="微软雅黑" panose="020B0503020204020204" pitchFamily="34" charset="-122"/>
                <a:ea typeface="微软雅黑" panose="020B0503020204020204" pitchFamily="34" charset="-122"/>
              </a:rPr>
              <a:t>发展快、灵活、可扩展性强。</a:t>
            </a:r>
            <a:endParaRPr lang="en-US" altLang="zh-CN" sz="1800" dirty="0">
              <a:solidFill>
                <a:srgbClr val="FF000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solidFill>
                  <a:srgbClr val="FF0000"/>
                </a:solidFill>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【1】</a:t>
            </a:r>
          </a:p>
        </p:txBody>
      </p:sp>
      <p:pic>
        <p:nvPicPr>
          <p:cNvPr id="20" name="图片 19">
            <a:extLst>
              <a:ext uri="{FF2B5EF4-FFF2-40B4-BE49-F238E27FC236}">
                <a16:creationId xmlns:a16="http://schemas.microsoft.com/office/drawing/2014/main" id="{2EAD562C-7175-4857-B984-017727D43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124" y="1896876"/>
            <a:ext cx="1817876" cy="19314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3884268"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2. StarUML</a:t>
            </a:r>
            <a:r>
              <a:rPr lang="zh-CN" altLang="en-US" sz="4000" dirty="0">
                <a:solidFill>
                  <a:srgbClr val="002B41"/>
                </a:solidFill>
                <a:latin typeface="微软雅黑" panose="020B0503020204020204" pitchFamily="34" charset="-122"/>
                <a:ea typeface="微软雅黑" panose="020B0503020204020204" pitchFamily="34" charset="-122"/>
              </a:rPr>
              <a:t>特点</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文本框 12">
            <a:extLst>
              <a:ext uri="{FF2B5EF4-FFF2-40B4-BE49-F238E27FC236}">
                <a16:creationId xmlns:a16="http://schemas.microsoft.com/office/drawing/2014/main" id="{01B9A75D-54D3-4FAB-A941-BB12AE3387FD}"/>
              </a:ext>
            </a:extLst>
          </p:cNvPr>
          <p:cNvSpPr txBox="1">
            <a:spLocks noChangeArrowheads="1"/>
          </p:cNvSpPr>
          <p:nvPr/>
        </p:nvSpPr>
        <p:spPr bwMode="auto">
          <a:xfrm>
            <a:off x="518659" y="1121682"/>
            <a:ext cx="5868987"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AutoNum type="arabicParenBoth"/>
              <a:defRPr/>
            </a:pPr>
            <a:r>
              <a:rPr lang="zh-CN" altLang="en-US" sz="1800" dirty="0">
                <a:latin typeface="微软雅黑" panose="020B0503020204020204" pitchFamily="34" charset="-122"/>
                <a:ea typeface="微软雅黑" panose="020B0503020204020204" pitchFamily="34" charset="-122"/>
              </a:rPr>
              <a:t>支持包括</a:t>
            </a:r>
            <a:r>
              <a:rPr lang="en-US" altLang="zh-CN" sz="1800" dirty="0">
                <a:latin typeface="微软雅黑" panose="020B0503020204020204" pitchFamily="34" charset="-122"/>
                <a:ea typeface="微软雅黑" panose="020B0503020204020204" pitchFamily="34" charset="-122"/>
              </a:rPr>
              <a:t>UML2.0</a:t>
            </a:r>
            <a:r>
              <a:rPr lang="zh-CN" altLang="en-US" sz="1800" dirty="0">
                <a:latin typeface="微软雅黑" panose="020B0503020204020204" pitchFamily="34" charset="-122"/>
                <a:ea typeface="微软雅黑" panose="020B0503020204020204" pitchFamily="34" charset="-122"/>
              </a:rPr>
              <a:t>的</a:t>
            </a:r>
            <a:r>
              <a:rPr lang="en-US" altLang="zh-CN" sz="1800" dirty="0">
                <a:latin typeface="微软雅黑" panose="020B0503020204020204" pitchFamily="34" charset="-122"/>
                <a:ea typeface="微软雅黑" panose="020B0503020204020204" pitchFamily="34" charset="-122"/>
              </a:rPr>
              <a:t>13</a:t>
            </a:r>
            <a:r>
              <a:rPr lang="zh-CN" altLang="en-US" sz="1800" dirty="0">
                <a:latin typeface="微软雅黑" panose="020B0503020204020204" pitchFamily="34" charset="-122"/>
                <a:ea typeface="微软雅黑" panose="020B0503020204020204" pitchFamily="34" charset="-122"/>
              </a:rPr>
              <a:t>种图：</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Font typeface="Arial" panose="020B0604020202020204" pitchFamily="34" charset="0"/>
              <a:buNone/>
              <a:defRPr/>
            </a:pPr>
            <a:r>
              <a:rPr lang="en-US" altLang="zh-CN" sz="1800" dirty="0">
                <a:latin typeface="微软雅黑" panose="020B0503020204020204" pitchFamily="34" charset="-122"/>
                <a:ea typeface="微软雅黑" panose="020B0503020204020204" pitchFamily="34" charset="-122"/>
              </a:rPr>
              <a:t>       UML2.0</a:t>
            </a:r>
            <a:r>
              <a:rPr lang="zh-CN" altLang="en-US" sz="1800" dirty="0">
                <a:latin typeface="微软雅黑" panose="020B0503020204020204" pitchFamily="34" charset="-122"/>
                <a:ea typeface="微软雅黑" panose="020B0503020204020204" pitchFamily="34" charset="-122"/>
              </a:rPr>
              <a:t>分为两大类：结构图和行为图共</a:t>
            </a:r>
            <a:r>
              <a:rPr lang="en-US" altLang="zh-CN" sz="1800" dirty="0">
                <a:latin typeface="微软雅黑" panose="020B0503020204020204" pitchFamily="34" charset="-122"/>
                <a:ea typeface="微软雅黑" panose="020B0503020204020204" pitchFamily="34" charset="-122"/>
              </a:rPr>
              <a:t>13</a:t>
            </a:r>
            <a:r>
              <a:rPr lang="zh-CN" altLang="en-US" sz="1800" dirty="0">
                <a:latin typeface="微软雅黑" panose="020B0503020204020204" pitchFamily="34" charset="-122"/>
                <a:ea typeface="微软雅黑" panose="020B0503020204020204" pitchFamily="34" charset="-122"/>
              </a:rPr>
              <a:t>种图。结构图用于对系统的静态结构建模，包括类图、组合结构图、构件图、部署图、对象图和包图；行为图用于对系统的动态行为建模，包括实例图、交互图（顺序图、通信图、交互概览图、计时图）、活动图和状态机图。</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可支持这些图的绘制。</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Font typeface="Arial" panose="020B0604020202020204" pitchFamily="34" charset="0"/>
              <a:buNone/>
              <a:defRPr/>
            </a:pPr>
            <a:r>
              <a:rPr lang="en-US" altLang="zh-CN" sz="1800" dirty="0">
                <a:latin typeface="微软雅黑" panose="020B0503020204020204" pitchFamily="34" charset="-122"/>
                <a:ea typeface="微软雅黑" panose="020B0503020204020204" pitchFamily="34" charset="-122"/>
              </a:rPr>
              <a:t>(2) </a:t>
            </a:r>
            <a:r>
              <a:rPr lang="zh-CN" altLang="en-US" sz="1800" dirty="0">
                <a:latin typeface="微软雅黑" panose="020B0503020204020204" pitchFamily="34" charset="-122"/>
                <a:ea typeface="微软雅黑" panose="020B0503020204020204" pitchFamily="34" charset="-122"/>
              </a:rPr>
              <a:t>完全免费：</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Font typeface="Arial" panose="020B0604020202020204" pitchFamily="34" charset="0"/>
              <a:buNone/>
              <a:defRPr/>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是一套开发源码的软件，不仅免费自由下载，连代码都免费开放。</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Font typeface="Arial" panose="020B0604020202020204" pitchFamily="34" charset="0"/>
              <a:buNone/>
              <a:defRPr/>
            </a:pPr>
            <a:r>
              <a:rPr lang="en-US" altLang="zh-CN" sz="1800" dirty="0">
                <a:latin typeface="微软雅黑" panose="020B0503020204020204" pitchFamily="34" charset="-122"/>
                <a:ea typeface="微软雅黑" panose="020B0503020204020204" pitchFamily="34" charset="-122"/>
              </a:rPr>
              <a:t>(3) </a:t>
            </a:r>
            <a:r>
              <a:rPr lang="zh-CN" altLang="en-US" sz="1800" dirty="0">
                <a:latin typeface="微软雅黑" panose="020B0503020204020204" pitchFamily="34" charset="-122"/>
                <a:ea typeface="微软雅黑" panose="020B0503020204020204" pitchFamily="34" charset="-122"/>
              </a:rPr>
              <a:t>多种格式：</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Font typeface="Arial" panose="020B0604020202020204" pitchFamily="34" charset="0"/>
              <a:buNone/>
              <a:defRPr/>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遵守</a:t>
            </a:r>
            <a:r>
              <a:rPr lang="en-US" altLang="zh-CN" sz="1800" dirty="0">
                <a:latin typeface="微软雅黑" panose="020B0503020204020204" pitchFamily="34" charset="-122"/>
                <a:ea typeface="微软雅黑" panose="020B0503020204020204" pitchFamily="34" charset="-122"/>
              </a:rPr>
              <a:t>UML</a:t>
            </a:r>
            <a:r>
              <a:rPr lang="zh-CN" altLang="en-US" sz="1800" dirty="0">
                <a:latin typeface="微软雅黑" panose="020B0503020204020204" pitchFamily="34" charset="-122"/>
                <a:ea typeface="微软雅黑" panose="020B0503020204020204" pitchFamily="34" charset="-122"/>
              </a:rPr>
              <a:t>的语法规则，不支持违反语法的动作。</a:t>
            </a:r>
            <a:endParaRPr lang="en-US" altLang="zh-CN" sz="1800" dirty="0">
              <a:latin typeface="微软雅黑" panose="020B0503020204020204" pitchFamily="34" charset="-122"/>
              <a:ea typeface="微软雅黑" panose="020B0503020204020204" pitchFamily="34" charset="-122"/>
            </a:endParaRPr>
          </a:p>
        </p:txBody>
      </p:sp>
      <p:sp>
        <p:nvSpPr>
          <p:cNvPr id="7" name="文本框 12">
            <a:extLst>
              <a:ext uri="{FF2B5EF4-FFF2-40B4-BE49-F238E27FC236}">
                <a16:creationId xmlns:a16="http://schemas.microsoft.com/office/drawing/2014/main" id="{CCFBDD26-2D38-4377-81A5-FC7895202793}"/>
              </a:ext>
            </a:extLst>
          </p:cNvPr>
          <p:cNvSpPr txBox="1">
            <a:spLocks noChangeArrowheads="1"/>
          </p:cNvSpPr>
          <p:nvPr/>
        </p:nvSpPr>
        <p:spPr bwMode="auto">
          <a:xfrm>
            <a:off x="6472019" y="498806"/>
            <a:ext cx="5276396" cy="58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(4) </a:t>
            </a:r>
            <a:r>
              <a:rPr lang="zh-CN" altLang="en-US" sz="1800" dirty="0">
                <a:latin typeface="微软雅黑" panose="020B0503020204020204" pitchFamily="34" charset="-122"/>
                <a:ea typeface="微软雅黑" panose="020B0503020204020204" pitchFamily="34" charset="-122"/>
              </a:rPr>
              <a:t>双向工程：</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可以依据类图的内容生成</a:t>
            </a:r>
            <a:r>
              <a:rPr lang="en-US" altLang="zh-CN" sz="1800" dirty="0">
                <a:latin typeface="微软雅黑" panose="020B0503020204020204" pitchFamily="34" charset="-122"/>
                <a:ea typeface="微软雅黑" panose="020B0503020204020204" pitchFamily="34" charset="-122"/>
              </a:rPr>
              <a:t>Java</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代码，也能够读取 </a:t>
            </a:r>
            <a:r>
              <a:rPr lang="en-US" altLang="zh-CN" sz="1800" dirty="0">
                <a:latin typeface="微软雅黑" panose="020B0503020204020204" pitchFamily="34" charset="-122"/>
                <a:ea typeface="微软雅黑" panose="020B0503020204020204" pitchFamily="34" charset="-122"/>
              </a:rPr>
              <a:t>Java</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代码反向生成类图。 </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(5) </a:t>
            </a:r>
            <a:r>
              <a:rPr lang="zh-CN" altLang="en-US" sz="1800" dirty="0">
                <a:latin typeface="微软雅黑" panose="020B0503020204020204" pitchFamily="34" charset="-122"/>
                <a:ea typeface="微软雅黑" panose="020B0503020204020204" pitchFamily="34" charset="-122"/>
              </a:rPr>
              <a:t>支持</a:t>
            </a:r>
            <a:r>
              <a:rPr lang="en-US" altLang="zh-CN" sz="1800" dirty="0">
                <a:latin typeface="微软雅黑" panose="020B0503020204020204" pitchFamily="34" charset="-122"/>
                <a:ea typeface="微软雅黑" panose="020B0503020204020204" pitchFamily="34" charset="-122"/>
              </a:rPr>
              <a:t>XMI</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接受</a:t>
            </a:r>
            <a:r>
              <a:rPr lang="en-US" altLang="zh-CN" sz="1800" dirty="0">
                <a:latin typeface="微软雅黑" panose="020B0503020204020204" pitchFamily="34" charset="-122"/>
                <a:ea typeface="微软雅黑" panose="020B0503020204020204" pitchFamily="34" charset="-122"/>
              </a:rPr>
              <a:t>XMI1.1</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1.2</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1.3</a:t>
            </a:r>
            <a:r>
              <a:rPr lang="zh-CN" altLang="en-US" sz="1800" dirty="0">
                <a:latin typeface="微软雅黑" panose="020B0503020204020204" pitchFamily="34" charset="-122"/>
                <a:ea typeface="微软雅黑" panose="020B0503020204020204" pitchFamily="34" charset="-122"/>
              </a:rPr>
              <a:t>版的导入导出。</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(6) </a:t>
            </a:r>
            <a:r>
              <a:rPr lang="zh-CN" altLang="en-US" sz="1800" dirty="0">
                <a:latin typeface="微软雅黑" panose="020B0503020204020204" pitchFamily="34" charset="-122"/>
                <a:ea typeface="微软雅黑" panose="020B0503020204020204" pitchFamily="34" charset="-122"/>
              </a:rPr>
              <a:t>导入</a:t>
            </a:r>
            <a:r>
              <a:rPr lang="en-US" altLang="zh-CN" sz="1800" dirty="0">
                <a:latin typeface="微软雅黑" panose="020B0503020204020204" pitchFamily="34" charset="-122"/>
                <a:ea typeface="微软雅黑" panose="020B0503020204020204" pitchFamily="34" charset="-122"/>
              </a:rPr>
              <a:t>Rose</a:t>
            </a:r>
            <a:r>
              <a:rPr lang="zh-CN" altLang="en-US" sz="1800" dirty="0">
                <a:latin typeface="微软雅黑" panose="020B0503020204020204" pitchFamily="34" charset="-122"/>
                <a:ea typeface="微软雅黑" panose="020B0503020204020204" pitchFamily="34" charset="-122"/>
              </a:rPr>
              <a:t>文件：</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可以读取</a:t>
            </a:r>
            <a:r>
              <a:rPr lang="en-US" altLang="zh-CN" sz="1800" dirty="0">
                <a:latin typeface="微软雅黑" panose="020B0503020204020204" pitchFamily="34" charset="-122"/>
                <a:ea typeface="微软雅黑" panose="020B0503020204020204" pitchFamily="34" charset="-122"/>
              </a:rPr>
              <a:t>Rational Rose</a:t>
            </a:r>
            <a:r>
              <a:rPr lang="zh-CN" altLang="en-US" sz="1800" dirty="0">
                <a:latin typeface="微软雅黑" panose="020B0503020204020204" pitchFamily="34" charset="-122"/>
                <a:ea typeface="微软雅黑" panose="020B0503020204020204" pitchFamily="34" charset="-122"/>
              </a:rPr>
              <a:t>生成的文件，让原先</a:t>
            </a:r>
            <a:r>
              <a:rPr lang="en-US" altLang="zh-CN" sz="1800" dirty="0">
                <a:latin typeface="微软雅黑" panose="020B0503020204020204" pitchFamily="34" charset="-122"/>
                <a:ea typeface="微软雅黑" panose="020B0503020204020204" pitchFamily="34" charset="-122"/>
              </a:rPr>
              <a:t>Rose</a:t>
            </a:r>
            <a:r>
              <a:rPr lang="zh-CN" altLang="en-US" sz="1800" dirty="0">
                <a:latin typeface="微软雅黑" panose="020B0503020204020204" pitchFamily="34" charset="-122"/>
                <a:ea typeface="微软雅黑" panose="020B0503020204020204" pitchFamily="34" charset="-122"/>
              </a:rPr>
              <a:t>的用户可以转而使用免费的</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(7) </a:t>
            </a:r>
            <a:r>
              <a:rPr lang="zh-CN" altLang="en-US" sz="1800" dirty="0">
                <a:latin typeface="微软雅黑" panose="020B0503020204020204" pitchFamily="34" charset="-122"/>
                <a:ea typeface="微软雅黑" panose="020B0503020204020204" pitchFamily="34" charset="-122"/>
              </a:rPr>
              <a:t>支持模式：</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支持</a:t>
            </a:r>
            <a:r>
              <a:rPr lang="en-US" altLang="zh-CN" sz="1800" dirty="0">
                <a:latin typeface="微软雅黑" panose="020B0503020204020204" pitchFamily="34" charset="-122"/>
                <a:ea typeface="微软雅黑" panose="020B0503020204020204" pitchFamily="34" charset="-122"/>
              </a:rPr>
              <a:t>23</a:t>
            </a:r>
            <a:r>
              <a:rPr lang="zh-CN" altLang="en-US" sz="1800" dirty="0">
                <a:latin typeface="微软雅黑" panose="020B0503020204020204" pitchFamily="34" charset="-122"/>
                <a:ea typeface="微软雅黑" panose="020B0503020204020204" pitchFamily="34" charset="-122"/>
              </a:rPr>
              <a:t>种</a:t>
            </a:r>
            <a:r>
              <a:rPr lang="en-US" altLang="zh-CN" sz="1800" dirty="0" err="1">
                <a:latin typeface="微软雅黑" panose="020B0503020204020204" pitchFamily="34" charset="-122"/>
                <a:ea typeface="微软雅黑" panose="020B0503020204020204" pitchFamily="34" charset="-122"/>
              </a:rPr>
              <a:t>GoF</a:t>
            </a:r>
            <a:r>
              <a:rPr lang="zh-CN" altLang="en-US" sz="1800" dirty="0">
                <a:latin typeface="微软雅黑" panose="020B0503020204020204" pitchFamily="34" charset="-122"/>
                <a:ea typeface="微软雅黑" panose="020B0503020204020204" pitchFamily="34" charset="-122"/>
              </a:rPr>
              <a:t>模式，以及三种</a:t>
            </a:r>
            <a:r>
              <a:rPr lang="en-US" altLang="zh-CN" sz="1800" dirty="0">
                <a:latin typeface="微软雅黑" panose="020B0503020204020204" pitchFamily="34" charset="-122"/>
                <a:ea typeface="微软雅黑" panose="020B0503020204020204" pitchFamily="34" charset="-122"/>
              </a:rPr>
              <a:t>EJB</a:t>
            </a:r>
            <a:r>
              <a:rPr lang="zh-CN" altLang="en-US" sz="1800" dirty="0">
                <a:latin typeface="微软雅黑" panose="020B0503020204020204" pitchFamily="34" charset="-122"/>
                <a:ea typeface="微软雅黑" panose="020B0503020204020204" pitchFamily="34" charset="-122"/>
              </a:rPr>
              <a:t>模式，包括</a:t>
            </a:r>
            <a:r>
              <a:rPr lang="en-US" altLang="zh-CN" sz="1800" dirty="0" err="1">
                <a:latin typeface="微软雅黑" panose="020B0503020204020204" pitchFamily="34" charset="-122"/>
                <a:ea typeface="微软雅黑" panose="020B0503020204020204" pitchFamily="34" charset="-122"/>
              </a:rPr>
              <a:t>EntityEJB</a:t>
            </a:r>
            <a:r>
              <a:rPr lang="zh-CN" altLang="en-US"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MessageDrivenEJB</a:t>
            </a:r>
            <a:r>
              <a:rPr lang="zh-CN" altLang="en-US"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SessionEJB</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7188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第二部分</a:t>
            </a:r>
          </a:p>
        </p:txBody>
      </p:sp>
      <p:sp>
        <p:nvSpPr>
          <p:cNvPr id="9" name="TextBox 76"/>
          <p:cNvSpPr txBox="1"/>
          <p:nvPr/>
        </p:nvSpPr>
        <p:spPr>
          <a:xfrm>
            <a:off x="3492069" y="3628344"/>
            <a:ext cx="5021478" cy="1015663"/>
          </a:xfrm>
          <a:prstGeom prst="rect">
            <a:avLst/>
          </a:prstGeom>
          <a:noFill/>
          <a:effectLst/>
        </p:spPr>
        <p:txBody>
          <a:bodyPr wrap="square" rtlCol="0">
            <a:spAutoFit/>
          </a:bodyPr>
          <a:lstStyle/>
          <a:p>
            <a:pPr algn="ctr"/>
            <a:r>
              <a:rPr lang="en-US" altLang="zh-CN" sz="60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6000" dirty="0">
                <a:solidFill>
                  <a:prstClr val="white">
                    <a:lumMod val="95000"/>
                  </a:prstClr>
                </a:solidFill>
                <a:latin typeface="微软雅黑" panose="020B0503020204020204" pitchFamily="34" charset="-122"/>
                <a:ea typeface="微软雅黑" panose="020B0503020204020204" pitchFamily="34" charset="-122"/>
              </a:rPr>
              <a:t>实际应用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3384260"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UML</a:t>
            </a:r>
            <a:r>
              <a:rPr lang="zh-CN" altLang="en-US" sz="4000" dirty="0">
                <a:solidFill>
                  <a:srgbClr val="002B41"/>
                </a:solidFill>
                <a:latin typeface="微软雅黑" panose="020B0503020204020204" pitchFamily="34" charset="-122"/>
                <a:ea typeface="微软雅黑" panose="020B0503020204020204" pitchFamily="34" charset="-122"/>
              </a:rPr>
              <a:t>实际应用</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a:xfrm>
            <a:off x="833309" y="1422577"/>
            <a:ext cx="3459122" cy="1216882"/>
          </a:xfrm>
          <a:prstGeom prst="roundRect">
            <a:avLst/>
          </a:prstGeom>
          <a:noFill/>
          <a:ln w="19050" cmpd="sng">
            <a:solidFill>
              <a:srgbClr val="002B41"/>
            </a:solidFill>
            <a:prstDash val="solid"/>
            <a:round/>
            <a:headEnd type="none"/>
            <a:tailEnd type="none" w="med" len="med"/>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6" name="圆角矩形 5"/>
          <p:cNvSpPr/>
          <p:nvPr/>
        </p:nvSpPr>
        <p:spPr>
          <a:xfrm>
            <a:off x="409433" y="1604557"/>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01</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18199" y="1565478"/>
            <a:ext cx="2798108" cy="886781"/>
          </a:xfrm>
          <a:prstGeom prst="rect">
            <a:avLst/>
          </a:prstGeom>
          <a:noFill/>
        </p:spPr>
        <p:txBody>
          <a:bodyPr wrap="square" rtlCol="0">
            <a:spAutoFit/>
          </a:bodyPr>
          <a:lstStyle/>
          <a:p>
            <a:pPr>
              <a:lnSpc>
                <a:spcPct val="130000"/>
              </a:lnSpc>
            </a:pPr>
            <a:r>
              <a:rPr lang="zh-CN" altLang="en-US" sz="4400" dirty="0">
                <a:solidFill>
                  <a:srgbClr val="002B41"/>
                </a:solidFill>
                <a:latin typeface="微软雅黑" panose="020B0503020204020204" pitchFamily="34" charset="-122"/>
                <a:ea typeface="微软雅黑" panose="020B0503020204020204" pitchFamily="34" charset="-122"/>
              </a:rPr>
              <a:t>类图</a:t>
            </a:r>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923924" y="1422577"/>
            <a:ext cx="3459122" cy="1216882"/>
          </a:xfrm>
          <a:prstGeom prst="roundRect">
            <a:avLst/>
          </a:prstGeom>
          <a:noFill/>
          <a:ln w="19050" cmpd="sng">
            <a:solidFill>
              <a:srgbClr val="002B41"/>
            </a:solidFill>
            <a:prstDash val="solid"/>
            <a:round/>
            <a:headEnd type="none"/>
            <a:tailEnd type="none" w="med" len="med"/>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9" name="圆角矩形 8"/>
          <p:cNvSpPr/>
          <p:nvPr/>
        </p:nvSpPr>
        <p:spPr>
          <a:xfrm>
            <a:off x="5500048" y="1604557"/>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02</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132803" y="1565477"/>
            <a:ext cx="2798108" cy="886781"/>
          </a:xfrm>
          <a:prstGeom prst="rect">
            <a:avLst/>
          </a:prstGeom>
          <a:noFill/>
        </p:spPr>
        <p:txBody>
          <a:bodyPr wrap="square" rtlCol="0">
            <a:spAutoFit/>
          </a:bodyPr>
          <a:lstStyle/>
          <a:p>
            <a:pPr>
              <a:lnSpc>
                <a:spcPct val="130000"/>
              </a:lnSpc>
            </a:pPr>
            <a:r>
              <a:rPr lang="zh-CN" altLang="en-US" sz="4400" dirty="0">
                <a:solidFill>
                  <a:srgbClr val="002B41"/>
                </a:solidFill>
                <a:latin typeface="微软雅黑" panose="020B0503020204020204" pitchFamily="34" charset="-122"/>
                <a:ea typeface="微软雅黑" panose="020B0503020204020204" pitchFamily="34" charset="-122"/>
              </a:rPr>
              <a:t>用例图</a:t>
            </a:r>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11" name="圆角矩形 10"/>
          <p:cNvSpPr/>
          <p:nvPr/>
        </p:nvSpPr>
        <p:spPr>
          <a:xfrm flipH="1">
            <a:off x="6481358" y="3187913"/>
            <a:ext cx="3459122" cy="1216882"/>
          </a:xfrm>
          <a:prstGeom prst="roundRect">
            <a:avLst/>
          </a:prstGeom>
          <a:noFill/>
          <a:ln w="19050" cmpd="sng">
            <a:solidFill>
              <a:srgbClr val="002B41"/>
            </a:solidFill>
            <a:prstDash val="solid"/>
            <a:round/>
            <a:headEnd type="none" w="med" len="med"/>
            <a:tailEnd type="oval"/>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2" name="圆角矩形 11"/>
          <p:cNvSpPr/>
          <p:nvPr/>
        </p:nvSpPr>
        <p:spPr>
          <a:xfrm flipH="1">
            <a:off x="6056783" y="3362820"/>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04</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flipH="1">
            <a:off x="7198115" y="3293972"/>
            <a:ext cx="2798108" cy="886781"/>
          </a:xfrm>
          <a:prstGeom prst="rect">
            <a:avLst/>
          </a:prstGeom>
          <a:noFill/>
        </p:spPr>
        <p:txBody>
          <a:bodyPr wrap="square" rtlCol="0">
            <a:spAutoFit/>
          </a:bodyPr>
          <a:lstStyle/>
          <a:p>
            <a:pPr>
              <a:lnSpc>
                <a:spcPct val="130000"/>
              </a:lnSpc>
            </a:pPr>
            <a:r>
              <a:rPr lang="zh-CN" altLang="en-US" sz="4400" dirty="0">
                <a:solidFill>
                  <a:srgbClr val="002B41"/>
                </a:solidFill>
                <a:latin typeface="微软雅黑" panose="020B0503020204020204" pitchFamily="34" charset="-122"/>
                <a:ea typeface="微软雅黑" panose="020B0503020204020204" pitchFamily="34" charset="-122"/>
              </a:rPr>
              <a:t>序列图</a:t>
            </a:r>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14" name="圆角矩形 13"/>
          <p:cNvSpPr/>
          <p:nvPr/>
        </p:nvSpPr>
        <p:spPr>
          <a:xfrm flipH="1">
            <a:off x="1390743" y="3187913"/>
            <a:ext cx="3459122" cy="1216882"/>
          </a:xfrm>
          <a:prstGeom prst="roundRect">
            <a:avLst/>
          </a:prstGeom>
          <a:noFill/>
          <a:ln w="19050" cmpd="sng">
            <a:solidFill>
              <a:srgbClr val="002B41"/>
            </a:solidFill>
            <a:prstDash val="solid"/>
            <a:round/>
            <a:headEnd type="none" w="med" len="med"/>
            <a:tailEnd type="oval"/>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5" name="圆角矩形 14"/>
          <p:cNvSpPr/>
          <p:nvPr/>
        </p:nvSpPr>
        <p:spPr>
          <a:xfrm flipH="1">
            <a:off x="947086" y="3362820"/>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03</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flipH="1">
            <a:off x="2042188" y="3293972"/>
            <a:ext cx="2798108" cy="886781"/>
          </a:xfrm>
          <a:prstGeom prst="rect">
            <a:avLst/>
          </a:prstGeom>
          <a:noFill/>
        </p:spPr>
        <p:txBody>
          <a:bodyPr wrap="square" rtlCol="0">
            <a:spAutoFit/>
          </a:bodyPr>
          <a:lstStyle/>
          <a:p>
            <a:pPr>
              <a:lnSpc>
                <a:spcPct val="130000"/>
              </a:lnSpc>
            </a:pPr>
            <a:r>
              <a:rPr lang="zh-CN" altLang="en-US" sz="4400" dirty="0">
                <a:solidFill>
                  <a:srgbClr val="002B41"/>
                </a:solidFill>
                <a:latin typeface="微软雅黑" panose="020B0503020204020204" pitchFamily="34" charset="-122"/>
                <a:ea typeface="微软雅黑" panose="020B0503020204020204" pitchFamily="34" charset="-122"/>
              </a:rPr>
              <a:t>部署图</a:t>
            </a:r>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20" name="圆角矩形 13">
            <a:extLst>
              <a:ext uri="{FF2B5EF4-FFF2-40B4-BE49-F238E27FC236}">
                <a16:creationId xmlns:a16="http://schemas.microsoft.com/office/drawing/2014/main" id="{F1C4AFB1-0EB3-4723-8E1C-751AF6A712B6}"/>
              </a:ext>
            </a:extLst>
          </p:cNvPr>
          <p:cNvSpPr/>
          <p:nvPr/>
        </p:nvSpPr>
        <p:spPr>
          <a:xfrm flipH="1">
            <a:off x="2167134" y="4962183"/>
            <a:ext cx="3459122" cy="1216882"/>
          </a:xfrm>
          <a:prstGeom prst="roundRect">
            <a:avLst/>
          </a:prstGeom>
          <a:noFill/>
          <a:ln w="19050" cmpd="sng">
            <a:solidFill>
              <a:srgbClr val="002B41"/>
            </a:solidFill>
            <a:prstDash val="solid"/>
            <a:round/>
            <a:headEnd type="none" w="med" len="med"/>
            <a:tailEnd type="oval"/>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21" name="圆角矩形 14">
            <a:extLst>
              <a:ext uri="{FF2B5EF4-FFF2-40B4-BE49-F238E27FC236}">
                <a16:creationId xmlns:a16="http://schemas.microsoft.com/office/drawing/2014/main" id="{60C04251-E846-4BCF-8C8D-956275D896AE}"/>
              </a:ext>
            </a:extLst>
          </p:cNvPr>
          <p:cNvSpPr/>
          <p:nvPr/>
        </p:nvSpPr>
        <p:spPr>
          <a:xfrm flipH="1">
            <a:off x="1719564" y="5121083"/>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05</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D736EF4A-BE05-435C-B97F-34B46569B55C}"/>
              </a:ext>
            </a:extLst>
          </p:cNvPr>
          <p:cNvSpPr txBox="1"/>
          <p:nvPr/>
        </p:nvSpPr>
        <p:spPr>
          <a:xfrm flipH="1">
            <a:off x="3007226" y="5038774"/>
            <a:ext cx="2798108" cy="886781"/>
          </a:xfrm>
          <a:prstGeom prst="rect">
            <a:avLst/>
          </a:prstGeom>
          <a:noFill/>
        </p:spPr>
        <p:txBody>
          <a:bodyPr wrap="square" rtlCol="0">
            <a:spAutoFit/>
          </a:bodyPr>
          <a:lstStyle/>
          <a:p>
            <a:pPr>
              <a:lnSpc>
                <a:spcPct val="130000"/>
              </a:lnSpc>
            </a:pPr>
            <a:r>
              <a:rPr lang="zh-CN" altLang="en-US" sz="4400" dirty="0">
                <a:solidFill>
                  <a:srgbClr val="002B41"/>
                </a:solidFill>
                <a:latin typeface="微软雅黑" panose="020B0503020204020204" pitchFamily="34" charset="-122"/>
                <a:ea typeface="微软雅黑" panose="020B0503020204020204" pitchFamily="34" charset="-122"/>
              </a:rPr>
              <a:t>活动图</a:t>
            </a:r>
            <a:endParaRPr lang="en-US" altLang="zh-CN" sz="44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463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635384"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1.</a:t>
            </a:r>
            <a:r>
              <a:rPr lang="zh-CN" altLang="en-US" sz="4000" dirty="0">
                <a:solidFill>
                  <a:srgbClr val="002B41"/>
                </a:solidFill>
                <a:latin typeface="微软雅黑" panose="020B0503020204020204" pitchFamily="34" charset="-122"/>
                <a:ea typeface="微软雅黑" panose="020B0503020204020204" pitchFamily="34" charset="-122"/>
              </a:rPr>
              <a:t>类图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FF2255DD-8864-43FC-853C-52D4B54B5763}"/>
              </a:ext>
            </a:extLst>
          </p:cNvPr>
          <p:cNvSpPr txBox="1"/>
          <p:nvPr/>
        </p:nvSpPr>
        <p:spPr>
          <a:xfrm>
            <a:off x="7176415" y="187411"/>
            <a:ext cx="4572000" cy="6001643"/>
          </a:xfrm>
          <a:prstGeom prst="rect">
            <a:avLst/>
          </a:prstGeom>
          <a:noFill/>
        </p:spPr>
        <p:txBody>
          <a:bodyPr wrap="square" rtlCol="0">
            <a:spAutoFit/>
          </a:bodyPr>
          <a:lstStyle/>
          <a:p>
            <a:r>
              <a:rPr lang="zh-CN" altLang="en-US" sz="3200" b="1" dirty="0"/>
              <a:t>在本项目中，注册用户包括管理员，教师，学生。</a:t>
            </a:r>
            <a:endParaRPr lang="en-US" altLang="zh-CN" sz="3200" b="1" dirty="0"/>
          </a:p>
          <a:p>
            <a:r>
              <a:rPr lang="zh-CN" altLang="en-US" sz="3200" b="1" dirty="0"/>
              <a:t>其中管理员，教师，学生与注册用户属于</a:t>
            </a:r>
            <a:r>
              <a:rPr lang="zh-CN" altLang="en-US" sz="3200" b="1" dirty="0">
                <a:solidFill>
                  <a:srgbClr val="FF0000"/>
                </a:solidFill>
              </a:rPr>
              <a:t>泛化</a:t>
            </a:r>
            <a:r>
              <a:rPr lang="zh-CN" altLang="en-US" sz="3200" b="1" dirty="0"/>
              <a:t>关系，即管理员，教师，学生继承了注册用户中的全部内容，同时又补充了自己增加的内容。</a:t>
            </a:r>
            <a:endParaRPr lang="en-US" altLang="zh-CN" sz="3200" b="1" dirty="0"/>
          </a:p>
          <a:p>
            <a:r>
              <a:rPr lang="zh-CN" altLang="en-US" sz="3200" b="1" dirty="0">
                <a:solidFill>
                  <a:srgbClr val="FF0000"/>
                </a:solidFill>
              </a:rPr>
              <a:t>泛化</a:t>
            </a:r>
            <a:r>
              <a:rPr lang="zh-CN" altLang="en-US" sz="3200" b="1" dirty="0"/>
              <a:t>关系用一条从子类指向父类的空心三角箭头表示</a:t>
            </a:r>
            <a:endParaRPr lang="en-US" altLang="zh-CN" sz="3200" b="1" dirty="0"/>
          </a:p>
        </p:txBody>
      </p:sp>
      <p:pic>
        <p:nvPicPr>
          <p:cNvPr id="9" name="图片 8">
            <a:extLst>
              <a:ext uri="{FF2B5EF4-FFF2-40B4-BE49-F238E27FC236}">
                <a16:creationId xmlns:a16="http://schemas.microsoft.com/office/drawing/2014/main" id="{D1BF4DDF-7862-4195-8836-D733A0AB5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10" y="1193665"/>
            <a:ext cx="7018628" cy="5197290"/>
          </a:xfrm>
          <a:prstGeom prst="rect">
            <a:avLst/>
          </a:prstGeom>
        </p:spPr>
      </p:pic>
    </p:spTree>
    <p:extLst>
      <p:ext uri="{BB962C8B-B14F-4D97-AF65-F5344CB8AC3E}">
        <p14:creationId xmlns:p14="http://schemas.microsoft.com/office/powerpoint/2010/main" val="2785154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2.</a:t>
            </a:r>
            <a:r>
              <a:rPr lang="zh-CN" altLang="en-US" sz="4000" dirty="0">
                <a:solidFill>
                  <a:srgbClr val="002B41"/>
                </a:solidFill>
                <a:latin typeface="微软雅黑" panose="020B0503020204020204" pitchFamily="34" charset="-122"/>
                <a:ea typeface="微软雅黑" panose="020B0503020204020204" pitchFamily="34" charset="-122"/>
              </a:rPr>
              <a:t>用例图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pic>
        <p:nvPicPr>
          <p:cNvPr id="12" name="图片 11">
            <a:extLst>
              <a:ext uri="{FF2B5EF4-FFF2-40B4-BE49-F238E27FC236}">
                <a16:creationId xmlns:a16="http://schemas.microsoft.com/office/drawing/2014/main" id="{FCF57319-4C22-44A6-B39F-ADE18A801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010" y="1337978"/>
            <a:ext cx="6676057" cy="4434172"/>
          </a:xfrm>
          <a:prstGeom prst="rect">
            <a:avLst/>
          </a:prstGeom>
        </p:spPr>
      </p:pic>
    </p:spTree>
    <p:extLst>
      <p:ext uri="{BB962C8B-B14F-4D97-AF65-F5344CB8AC3E}">
        <p14:creationId xmlns:p14="http://schemas.microsoft.com/office/powerpoint/2010/main" val="1551747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1562</Words>
  <Application>Microsoft Office PowerPoint</Application>
  <PresentationFormat>宽屏</PresentationFormat>
  <Paragraphs>194</Paragraphs>
  <Slides>33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微软雅黑</vt:lpstr>
      <vt:lpstr>Arial</vt:lpstr>
      <vt:lpstr>Calibri</vt:lpstr>
      <vt:lpstr>Calibri Light</vt:lpstr>
      <vt:lpstr>Impact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忠杰 叶</cp:lastModifiedBy>
  <cp:revision>55</cp:revision>
  <dcterms:created xsi:type="dcterms:W3CDTF">2016-12-09T01:44:00Z</dcterms:created>
  <dcterms:modified xsi:type="dcterms:W3CDTF">2018-12-30T06:50:44Z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