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0"/>
  </p:notesMasterIdLst>
  <p:sldIdLst>
    <p:sldId id="257" r:id="rId3"/>
    <p:sldId id="256" r:id="rId4"/>
    <p:sldId id="280" r:id="rId5"/>
    <p:sldId id="438" r:id="rId6"/>
    <p:sldId id="308" r:id="rId7"/>
    <p:sldId id="440" r:id="rId8"/>
    <p:sldId id="441" r:id="rId9"/>
    <p:sldId id="442" r:id="rId10"/>
    <p:sldId id="443" r:id="rId11"/>
    <p:sldId id="444" r:id="rId12"/>
    <p:sldId id="445" r:id="rId13"/>
    <p:sldId id="446" r:id="rId14"/>
    <p:sldId id="447" r:id="rId15"/>
    <p:sldId id="386"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4" r:id="rId30"/>
    <p:sldId id="465" r:id="rId31"/>
    <p:sldId id="466" r:id="rId32"/>
    <p:sldId id="463" r:id="rId33"/>
    <p:sldId id="470" r:id="rId34"/>
    <p:sldId id="471" r:id="rId35"/>
    <p:sldId id="472" r:id="rId36"/>
    <p:sldId id="407" r:id="rId37"/>
    <p:sldId id="317" r:id="rId38"/>
    <p:sldId id="292"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89263" autoAdjust="0"/>
  </p:normalViewPr>
  <p:slideViewPr>
    <p:cSldViewPr>
      <p:cViewPr varScale="1">
        <p:scale>
          <a:sx n="114" d="100"/>
          <a:sy n="114" d="100"/>
        </p:scale>
        <p:origin x="456" y="67"/>
      </p:cViewPr>
      <p:guideLst>
        <p:guide orient="horz" pos="155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BD0E1-C01C-48A0-906A-49A17D3E682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C44FF-2703-4A2D-B297-C2DF4844249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microsoft.com/office/2007/relationships/hdphoto" Target="../media/image4.wdp"/><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4.wdp"/><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11902" y="1273671"/>
            <a:ext cx="6200115" cy="1938020"/>
          </a:xfrm>
          <a:prstGeom prst="rect">
            <a:avLst/>
          </a:prstGeom>
          <a:noFill/>
        </p:spPr>
        <p:txBody>
          <a:bodyPr wrap="square" rtlCol="0" anchor="b">
            <a:spAutoFit/>
          </a:bodyPr>
          <a:lstStyle/>
          <a:p>
            <a:pPr algn="ctr"/>
            <a:r>
              <a:rPr lang="en-US" altLang="zh-CN" sz="4400" b="1" dirty="0">
                <a:latin typeface="华康俪金黑W8" panose="020B0809000000000000" pitchFamily="49" charset="-122"/>
                <a:ea typeface="华康俪金黑W8" panose="020B0809000000000000" pitchFamily="49" charset="-122"/>
              </a:rPr>
              <a:t>UML</a:t>
            </a:r>
            <a:r>
              <a:rPr lang="zh-CN" altLang="en-US" sz="4400" b="1" dirty="0">
                <a:latin typeface="华康俪金黑W8" panose="020B0809000000000000" pitchFamily="49" charset="-122"/>
                <a:ea typeface="华康俪金黑W8" panose="020B0809000000000000" pitchFamily="49" charset="-122"/>
              </a:rPr>
              <a:t>基础三</a:t>
            </a:r>
            <a:endParaRPr lang="en-US" altLang="zh-CN" sz="4400" b="1" dirty="0">
              <a:latin typeface="华康俪金黑W8" panose="020B0809000000000000" pitchFamily="49" charset="-122"/>
              <a:ea typeface="华康俪金黑W8" panose="020B0809000000000000" pitchFamily="49" charset="-122"/>
            </a:endParaRPr>
          </a:p>
          <a:p>
            <a:pPr algn="ctr"/>
            <a:r>
              <a:rPr lang="en-US" altLang="zh-CN" sz="4400" b="1" dirty="0">
                <a:ea typeface="华康俪金黑W8" panose="020B0809000000000000" pitchFamily="49" charset="-122"/>
              </a:rPr>
              <a:t>	   </a:t>
            </a:r>
            <a:r>
              <a:rPr lang="en-US" altLang="zh-CN" sz="3200" b="1" dirty="0">
                <a:ea typeface="华康俪金黑W8" panose="020B0809000000000000" pitchFamily="49" charset="-122"/>
              </a:rPr>
              <a:t>----</a:t>
            </a:r>
            <a:r>
              <a:rPr lang="zh-CN" altLang="en-US" sz="3200" b="1" dirty="0">
                <a:ea typeface="华康俪金黑W8" panose="020B0809000000000000" pitchFamily="49" charset="-122"/>
              </a:rPr>
              <a:t>对象图、构件图、包图</a:t>
            </a:r>
            <a:endParaRPr lang="zh-CN" altLang="en-US" sz="3200" dirty="0"/>
          </a:p>
          <a:p>
            <a:pPr algn="ctr"/>
            <a:endParaRPr lang="zh-CN" altLang="en-US" sz="3200" b="1" dirty="0">
              <a:latin typeface="微软雅黑" panose="020B0503020204020204" pitchFamily="34" charset="-122"/>
              <a:ea typeface="微软雅黑" panose="020B0503020204020204" pitchFamily="34"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827584" y="3291830"/>
            <a:ext cx="4752528" cy="306705"/>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Unicode MS" panose="020B0604020202020204" pitchFamily="34" charset="-122"/>
              </a:rPr>
              <a:t>G19</a:t>
            </a:r>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rPr>
              <a:t>小组：</a:t>
            </a:r>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sym typeface="+mn-ea"/>
              </a:rPr>
              <a:t>彭慧铭 </a:t>
            </a:r>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rPr>
              <a:t>林鑫  胡锦波 李梦雷 李逸欢</a:t>
            </a:r>
            <a:endParaRPr lang="zh-CN" altLang="en-US" sz="14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8" name="TextBox 7"/>
          <p:cNvSpPr txBox="1"/>
          <p:nvPr/>
        </p:nvSpPr>
        <p:spPr>
          <a:xfrm>
            <a:off x="5580112" y="3291830"/>
            <a:ext cx="3240360"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rPr>
              <a:t>指导老师：杨枨老师，侯宏仑老师</a:t>
            </a:r>
            <a:endParaRPr lang="zh-CN" altLang="en-US" sz="1400" dirty="0">
              <a:latin typeface="微软雅黑" panose="020B0503020204020204" pitchFamily="34" charset="-122"/>
              <a:ea typeface="微软雅黑" panose="020B0503020204020204" pitchFamily="34" charset="-122"/>
              <a:cs typeface="Arial Unicode MS" panose="020B0604020202020204" pitchFamily="34" charset="-122"/>
            </a:endParaRPr>
          </a:p>
          <a:p>
            <a:endParaRPr lang="zh-CN" altLang="en-US" sz="1400"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对象图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术语和概念</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26260" y="391160"/>
            <a:ext cx="7266305" cy="5815965"/>
          </a:xfrm>
          <a:prstGeom prst="rect">
            <a:avLst/>
          </a:prstGeom>
          <a:noFill/>
        </p:spPr>
        <p:txBody>
          <a:bodyPr wrap="square" rtlCol="0">
            <a:spAutoFit/>
          </a:bodyPr>
          <a:lstStyle/>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对象图一般包括：</a:t>
            </a:r>
            <a:endParaRPr lang="zh-CN" altLang="en-US" sz="2000" b="1" dirty="0">
              <a:solidFill>
                <a:schemeClr val="tx1"/>
              </a:solidFill>
            </a:endParaRPr>
          </a:p>
          <a:p>
            <a:pPr indent="0">
              <a:lnSpc>
                <a:spcPct val="150000"/>
              </a:lnSpc>
              <a:buFont typeface="Arial" panose="020B0604020202020204" pitchFamily="34" charset="0"/>
              <a:buNone/>
            </a:pPr>
            <a:r>
              <a:rPr lang="en-US" altLang="zh-CN" sz="2000" b="1" dirty="0">
                <a:solidFill>
                  <a:schemeClr val="tx1"/>
                </a:solidFill>
              </a:rPr>
              <a:t>1</a:t>
            </a:r>
            <a:r>
              <a:rPr lang="zh-CN" altLang="en-US" sz="2000" b="1" dirty="0">
                <a:solidFill>
                  <a:schemeClr val="tx1"/>
                </a:solidFill>
              </a:rPr>
              <a:t>：对象     </a:t>
            </a:r>
            <a:endParaRPr lang="zh-CN" altLang="en-US" sz="2000" b="1" dirty="0">
              <a:solidFill>
                <a:schemeClr val="tx1"/>
              </a:solidFill>
            </a:endParaRPr>
          </a:p>
          <a:p>
            <a:pPr indent="0">
              <a:lnSpc>
                <a:spcPct val="150000"/>
              </a:lnSpc>
              <a:buFont typeface="Arial" panose="020B0604020202020204" pitchFamily="34" charset="0"/>
              <a:buNone/>
            </a:pPr>
            <a:r>
              <a:rPr lang="en-US" altLang="zh-CN" sz="2000" b="1" dirty="0">
                <a:solidFill>
                  <a:schemeClr val="tx1"/>
                </a:solidFill>
              </a:rPr>
              <a:t>2</a:t>
            </a:r>
            <a:r>
              <a:rPr lang="zh-CN" altLang="en-US" sz="2000" b="1" dirty="0">
                <a:solidFill>
                  <a:schemeClr val="tx1"/>
                </a:solidFill>
              </a:rPr>
              <a:t>：链</a:t>
            </a: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r>
              <a:rPr lang="zh-CN" altLang="en-US" sz="1400" b="1" dirty="0">
                <a:solidFill>
                  <a:schemeClr val="tx1"/>
                </a:solidFill>
              </a:rPr>
              <a:t>像所有其他的图一样，对象图可包含注解和约束。</a:t>
            </a:r>
            <a:endParaRPr lang="zh-CN" altLang="en-US" sz="1400" b="1" dirty="0">
              <a:solidFill>
                <a:schemeClr val="tx1"/>
              </a:solidFill>
            </a:endParaRPr>
          </a:p>
          <a:p>
            <a:pPr indent="0">
              <a:lnSpc>
                <a:spcPct val="150000"/>
              </a:lnSpc>
              <a:buFont typeface="Arial" panose="020B0604020202020204" pitchFamily="34" charset="0"/>
              <a:buNone/>
            </a:pPr>
            <a:r>
              <a:rPr lang="zh-CN" altLang="en-US" sz="1400" b="1" dirty="0">
                <a:solidFill>
                  <a:schemeClr val="tx1"/>
                </a:solidFill>
              </a:rPr>
              <a:t>有时也要把类放在对象图中，特别是要把各实例背后的类可视化时，就更是如此</a:t>
            </a:r>
            <a:r>
              <a:rPr lang="zh-CN" altLang="en-US" sz="2000" b="1" dirty="0">
                <a:solidFill>
                  <a:schemeClr val="tx1"/>
                </a:solidFill>
              </a:rPr>
              <a:t>。</a:t>
            </a:r>
            <a:endParaRPr lang="zh-CN" altLang="en-US" sz="2000" b="1" dirty="0">
              <a:solidFill>
                <a:schemeClr val="tx1"/>
              </a:solidFill>
            </a:endParaRPr>
          </a:p>
          <a:p>
            <a:pPr indent="0">
              <a:lnSpc>
                <a:spcPct val="150000"/>
              </a:lnSpc>
              <a:buFont typeface="Arial" panose="020B0604020202020204" pitchFamily="34" charset="0"/>
              <a:buNone/>
            </a:pPr>
            <a:r>
              <a:rPr lang="zh-CN" altLang="en-US" dirty="0">
                <a:sym typeface="+mn-ea"/>
              </a:rPr>
              <a:t>参考：</a:t>
            </a:r>
            <a:r>
              <a:rPr lang="en-US" altLang="zh-CN" dirty="0">
                <a:sym typeface="+mn-ea"/>
              </a:rPr>
              <a:t>CSDN </a:t>
            </a:r>
            <a:r>
              <a:rPr lang="zh-CN" altLang="en-US" dirty="0">
                <a:sym typeface="+mn-ea"/>
              </a:rPr>
              <a:t>https://blog.csdn.net/whc888666/article/details/82924872</a:t>
            </a:r>
            <a:endParaRPr lang="zh-CN" altLang="en-US" sz="1000"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pic>
        <p:nvPicPr>
          <p:cNvPr id="9" name="图片 8"/>
          <p:cNvPicPr>
            <a:picLocks noChangeAspect="1"/>
          </p:cNvPicPr>
          <p:nvPr/>
        </p:nvPicPr>
        <p:blipFill>
          <a:blip r:embed="rId3"/>
          <a:stretch>
            <a:fillRect/>
          </a:stretch>
        </p:blipFill>
        <p:spPr>
          <a:xfrm>
            <a:off x="4027170" y="555625"/>
            <a:ext cx="4839970" cy="2621915"/>
          </a:xfrm>
          <a:prstGeom prst="rect">
            <a:avLst/>
          </a:prstGeom>
        </p:spPr>
      </p:pic>
      <p:pic>
        <p:nvPicPr>
          <p:cNvPr id="13" name="图片 12"/>
          <p:cNvPicPr>
            <a:picLocks noChangeAspect="1"/>
          </p:cNvPicPr>
          <p:nvPr/>
        </p:nvPicPr>
        <p:blipFill>
          <a:blip r:embed="rId4"/>
          <a:stretch>
            <a:fillRect/>
          </a:stretch>
        </p:blipFill>
        <p:spPr>
          <a:xfrm>
            <a:off x="2275205" y="2314575"/>
            <a:ext cx="1303020" cy="769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对象图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一般用法</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26260" y="391160"/>
            <a:ext cx="7266305" cy="6462395"/>
          </a:xfrm>
          <a:prstGeom prst="rect">
            <a:avLst/>
          </a:prstGeom>
          <a:noFill/>
        </p:spPr>
        <p:txBody>
          <a:bodyPr wrap="square" rtlCol="0">
            <a:spAutoFit/>
          </a:bodyPr>
          <a:lstStyle/>
          <a:p>
            <a:pPr indent="0">
              <a:lnSpc>
                <a:spcPct val="150000"/>
              </a:lnSpc>
              <a:buFont typeface="Arial" panose="020B0604020202020204" pitchFamily="34" charset="0"/>
              <a:buNone/>
            </a:pPr>
            <a:r>
              <a:rPr lang="en-US" altLang="zh-CN" b="1" dirty="0">
                <a:solidFill>
                  <a:schemeClr val="tx1"/>
                </a:solidFill>
              </a:rPr>
              <a:t>         </a:t>
            </a:r>
            <a:r>
              <a:rPr lang="zh-CN" altLang="en-US" b="1" dirty="0">
                <a:solidFill>
                  <a:schemeClr val="tx1"/>
                </a:solidFill>
              </a:rPr>
              <a:t>与使用类图一样，可以使用对象图对系统的静态设计视图或静态交互视图建模，但是对象图</a:t>
            </a:r>
            <a:r>
              <a:rPr lang="zh-CN" altLang="en-US" b="1" dirty="0">
                <a:solidFill>
                  <a:srgbClr val="FF0000"/>
                </a:solidFill>
              </a:rPr>
              <a:t>着眼于现实或原型化的实例</a:t>
            </a:r>
            <a:r>
              <a:rPr lang="zh-CN" altLang="en-US" b="1" dirty="0">
                <a:solidFill>
                  <a:schemeClr val="tx1"/>
                </a:solidFill>
              </a:rPr>
              <a:t>。这种视图主要支持系统的功能需求，即系统应该提供给最终用户的服务。对象图使你可以</a:t>
            </a:r>
            <a:r>
              <a:rPr lang="zh-CN" altLang="en-US" b="1" dirty="0">
                <a:solidFill>
                  <a:srgbClr val="FF0000"/>
                </a:solidFill>
              </a:rPr>
              <a:t>对静态数据结构建模</a:t>
            </a:r>
            <a:r>
              <a:rPr lang="zh-CN" altLang="en-US" b="1" dirty="0">
                <a:solidFill>
                  <a:schemeClr val="tx1"/>
                </a:solidFill>
              </a:rPr>
              <a:t>。</a:t>
            </a:r>
            <a:endParaRPr lang="zh-CN" altLang="en-US" b="1" dirty="0">
              <a:solidFill>
                <a:schemeClr val="tx1"/>
              </a:solidFill>
            </a:endParaRPr>
          </a:p>
          <a:p>
            <a:pPr indent="0">
              <a:lnSpc>
                <a:spcPct val="150000"/>
              </a:lnSpc>
              <a:buFont typeface="Arial" panose="020B0604020202020204" pitchFamily="34" charset="0"/>
              <a:buNone/>
            </a:pPr>
            <a:r>
              <a:rPr lang="zh-CN" altLang="en-US" b="1" dirty="0">
                <a:solidFill>
                  <a:schemeClr val="tx1"/>
                </a:solidFill>
              </a:rPr>
              <a:t>          在对</a:t>
            </a:r>
            <a:r>
              <a:rPr lang="zh-CN" altLang="en-US" b="1" dirty="0">
                <a:solidFill>
                  <a:srgbClr val="FF0000"/>
                </a:solidFill>
              </a:rPr>
              <a:t>系统的静态设计视图或静态交互视图建模</a:t>
            </a:r>
            <a:r>
              <a:rPr lang="zh-CN" altLang="en-US" b="1" dirty="0">
                <a:solidFill>
                  <a:schemeClr val="tx1"/>
                </a:solidFill>
              </a:rPr>
              <a:t>时，通常使用对象图来为对象结构建模。</a:t>
            </a:r>
            <a:endParaRPr lang="zh-CN" altLang="en-US" b="1" dirty="0">
              <a:solidFill>
                <a:schemeClr val="tx1"/>
              </a:solidFill>
            </a:endParaRPr>
          </a:p>
          <a:p>
            <a:pPr indent="0">
              <a:lnSpc>
                <a:spcPct val="150000"/>
              </a:lnSpc>
              <a:buFont typeface="Arial" panose="020B0604020202020204" pitchFamily="34" charset="0"/>
              <a:buNone/>
            </a:pPr>
            <a:r>
              <a:rPr lang="zh-CN" altLang="en-US" b="1" dirty="0">
                <a:solidFill>
                  <a:schemeClr val="tx1"/>
                </a:solidFill>
              </a:rPr>
              <a:t>         为对象结构建模涉及到在给定时刻抓取系统中的对象的快照。对象图表示了由交互图表示的动态场景中的</a:t>
            </a:r>
            <a:r>
              <a:rPr lang="zh-CN" altLang="en-US" b="1" dirty="0">
                <a:solidFill>
                  <a:srgbClr val="FF0000"/>
                </a:solidFill>
              </a:rPr>
              <a:t>静态画面</a:t>
            </a:r>
            <a:r>
              <a:rPr lang="zh-CN" altLang="en-US" b="1" dirty="0">
                <a:solidFill>
                  <a:schemeClr val="tx1"/>
                </a:solidFill>
              </a:rPr>
              <a:t>。可以使用对象图来可视化、详述、构造和文档化系统中存在的实例以及他们之间的相互关系。可以把动态行为和执行表示为一系列的画面</a:t>
            </a:r>
            <a:endParaRPr lang="zh-CN" altLang="en-US" sz="2000" dirty="0">
              <a:solidFill>
                <a:schemeClr val="tx1"/>
              </a:solidFill>
            </a:endParaRPr>
          </a:p>
          <a:p>
            <a:pPr indent="0">
              <a:lnSpc>
                <a:spcPct val="150000"/>
              </a:lnSpc>
              <a:buFont typeface="Arial" panose="020B0604020202020204" pitchFamily="34" charset="0"/>
              <a:buNone/>
            </a:pPr>
            <a:endParaRPr lang="zh-CN" altLang="en-US" sz="2000"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750" y="843280"/>
            <a:ext cx="1286510"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常用建模技术</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26260" y="555625"/>
            <a:ext cx="7266305" cy="6462395"/>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2000" b="1" dirty="0">
                <a:solidFill>
                  <a:schemeClr val="tx1"/>
                </a:solidFill>
              </a:rPr>
              <a:t>对对象结构建模</a:t>
            </a: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        当每一个对象都处于一个特定的状态，并与其他对象有特定的关系时，可以用对象图来可视化、详述、构造和文档化这些快照的结构。</a:t>
            </a: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         对象图对于</a:t>
            </a:r>
            <a:r>
              <a:rPr lang="zh-CN" altLang="en-US" sz="2000" b="1" dirty="0">
                <a:solidFill>
                  <a:srgbClr val="FF0000"/>
                </a:solidFill>
              </a:rPr>
              <a:t>复杂的数据结构建模</a:t>
            </a:r>
            <a:r>
              <a:rPr lang="zh-CN" altLang="en-US" sz="2000" b="1" dirty="0">
                <a:solidFill>
                  <a:schemeClr val="tx1"/>
                </a:solidFill>
              </a:rPr>
              <a:t>特别有用。</a:t>
            </a: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       用对象图不能完整的详述系统的对象结构，在使用对象图时，只能有意义的显示一组感兴趣的具体对象或原型对象。</a:t>
            </a: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        这就是所谓的为对象结构建模，对象图显示了在某一时刻相互联系的一组对象。</a:t>
            </a:r>
            <a:endParaRPr lang="zh-CN" altLang="en-US" sz="2000" dirty="0">
              <a:solidFill>
                <a:schemeClr val="tx1"/>
              </a:solidFill>
            </a:endParaRPr>
          </a:p>
          <a:p>
            <a:pPr indent="0">
              <a:lnSpc>
                <a:spcPct val="150000"/>
              </a:lnSpc>
              <a:buFont typeface="Arial" panose="020B0604020202020204" pitchFamily="34" charset="0"/>
              <a:buNone/>
            </a:pPr>
            <a:endParaRPr lang="zh-CN" altLang="en-US" sz="2000"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常用建模技术</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26260" y="391160"/>
            <a:ext cx="7266305" cy="6924040"/>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b="1" dirty="0">
                <a:solidFill>
                  <a:schemeClr val="tx1"/>
                </a:solidFill>
              </a:rPr>
              <a:t>对对象结构建模，需要遵循以下策略：</a:t>
            </a:r>
            <a:endParaRPr lang="zh-CN" altLang="en-US" b="1" dirty="0">
              <a:solidFill>
                <a:schemeClr val="tx1"/>
              </a:solidFill>
            </a:endParaRPr>
          </a:p>
          <a:p>
            <a:pPr indent="0">
              <a:lnSpc>
                <a:spcPct val="150000"/>
              </a:lnSpc>
              <a:buFont typeface="Arial" panose="020B0604020202020204" pitchFamily="34" charset="0"/>
              <a:buNone/>
            </a:pPr>
            <a:r>
              <a:rPr lang="en-US" altLang="zh-CN" b="1" dirty="0">
                <a:solidFill>
                  <a:schemeClr val="tx1"/>
                </a:solidFill>
              </a:rPr>
              <a:t>1.</a:t>
            </a:r>
            <a:r>
              <a:rPr lang="zh-CN" altLang="en-US" b="1" dirty="0">
                <a:solidFill>
                  <a:schemeClr val="tx1"/>
                </a:solidFill>
              </a:rPr>
              <a:t>识别想为之建模的机制。机制描述了正建模的系统部分的某些功能或行为，它由一组类、接口和其他事物的交互产生。</a:t>
            </a:r>
            <a:endParaRPr lang="zh-CN" altLang="en-US" b="1" dirty="0">
              <a:solidFill>
                <a:schemeClr val="tx1"/>
              </a:solidFill>
            </a:endParaRPr>
          </a:p>
          <a:p>
            <a:pPr indent="0">
              <a:lnSpc>
                <a:spcPct val="150000"/>
              </a:lnSpc>
              <a:buFont typeface="Arial" panose="020B0604020202020204" pitchFamily="34" charset="0"/>
              <a:buNone/>
            </a:pPr>
            <a:r>
              <a:rPr lang="en-US" altLang="zh-CN" b="1" dirty="0">
                <a:solidFill>
                  <a:schemeClr val="tx1"/>
                </a:solidFill>
              </a:rPr>
              <a:t>2.</a:t>
            </a:r>
            <a:r>
              <a:rPr lang="zh-CN" altLang="en-US" b="1" dirty="0">
                <a:solidFill>
                  <a:schemeClr val="tx1"/>
                </a:solidFill>
              </a:rPr>
              <a:t>创建协作来描述机制。</a:t>
            </a:r>
            <a:endParaRPr lang="zh-CN" altLang="en-US" b="1" dirty="0">
              <a:solidFill>
                <a:schemeClr val="tx1"/>
              </a:solidFill>
            </a:endParaRPr>
          </a:p>
          <a:p>
            <a:pPr indent="0">
              <a:lnSpc>
                <a:spcPct val="150000"/>
              </a:lnSpc>
              <a:buFont typeface="Arial" panose="020B0604020202020204" pitchFamily="34" charset="0"/>
              <a:buNone/>
            </a:pPr>
            <a:r>
              <a:rPr lang="en-US" altLang="zh-CN" b="1" dirty="0">
                <a:solidFill>
                  <a:schemeClr val="tx1"/>
                </a:solidFill>
              </a:rPr>
              <a:t>3.</a:t>
            </a:r>
            <a:r>
              <a:rPr lang="zh-CN" altLang="en-US" b="1" dirty="0">
                <a:solidFill>
                  <a:schemeClr val="tx1"/>
                </a:solidFill>
              </a:rPr>
              <a:t>对于每个机制，识别参与协作的类、接口和其他元素，也要识别这些事务之间的联系。</a:t>
            </a:r>
            <a:endParaRPr lang="zh-CN" altLang="en-US" b="1" dirty="0">
              <a:solidFill>
                <a:schemeClr val="tx1"/>
              </a:solidFill>
            </a:endParaRPr>
          </a:p>
          <a:p>
            <a:pPr indent="0">
              <a:lnSpc>
                <a:spcPct val="150000"/>
              </a:lnSpc>
              <a:buFont typeface="Arial" panose="020B0604020202020204" pitchFamily="34" charset="0"/>
              <a:buNone/>
            </a:pPr>
            <a:r>
              <a:rPr lang="en-US" altLang="zh-CN" b="1" dirty="0">
                <a:solidFill>
                  <a:schemeClr val="tx1"/>
                </a:solidFill>
              </a:rPr>
              <a:t>4.</a:t>
            </a:r>
            <a:r>
              <a:rPr lang="zh-CN" altLang="en-US" b="1" dirty="0">
                <a:solidFill>
                  <a:schemeClr val="tx1"/>
                </a:solidFill>
              </a:rPr>
              <a:t>考虑贯穿这个机制的一个脚本。在某一时刻冻结该脚本，描绘参与这个机制的各个对象。</a:t>
            </a:r>
            <a:endParaRPr lang="zh-CN" altLang="en-US" b="1" dirty="0">
              <a:solidFill>
                <a:schemeClr val="tx1"/>
              </a:solidFill>
            </a:endParaRPr>
          </a:p>
          <a:p>
            <a:pPr indent="0">
              <a:lnSpc>
                <a:spcPct val="150000"/>
              </a:lnSpc>
              <a:buFont typeface="Arial" panose="020B0604020202020204" pitchFamily="34" charset="0"/>
              <a:buNone/>
            </a:pPr>
            <a:r>
              <a:rPr lang="en-US" altLang="zh-CN" b="1" dirty="0">
                <a:solidFill>
                  <a:schemeClr val="tx1"/>
                </a:solidFill>
              </a:rPr>
              <a:t>5.</a:t>
            </a:r>
            <a:r>
              <a:rPr lang="zh-CN" altLang="en-US" b="1" dirty="0">
                <a:solidFill>
                  <a:schemeClr val="tx1"/>
                </a:solidFill>
              </a:rPr>
              <a:t>为了理解脚本，按需要显露出每个这样的对象的状态和属性值。</a:t>
            </a:r>
            <a:endParaRPr lang="zh-CN" altLang="en-US" b="1" dirty="0">
              <a:solidFill>
                <a:schemeClr val="tx1"/>
              </a:solidFill>
            </a:endParaRPr>
          </a:p>
          <a:p>
            <a:pPr indent="0">
              <a:lnSpc>
                <a:spcPct val="150000"/>
              </a:lnSpc>
              <a:buFont typeface="Arial" panose="020B0604020202020204" pitchFamily="34" charset="0"/>
              <a:buNone/>
            </a:pPr>
            <a:r>
              <a:rPr lang="en-US" altLang="zh-CN" b="1" dirty="0">
                <a:solidFill>
                  <a:schemeClr val="tx1"/>
                </a:solidFill>
              </a:rPr>
              <a:t>6.</a:t>
            </a:r>
            <a:r>
              <a:rPr lang="zh-CN" altLang="en-US" b="1" dirty="0">
                <a:solidFill>
                  <a:schemeClr val="tx1"/>
                </a:solidFill>
              </a:rPr>
              <a:t>显露出这些对象之间的链，他代表这些对象之间的实例</a:t>
            </a:r>
            <a:endParaRPr lang="zh-CN" altLang="en-US" sz="2000" dirty="0">
              <a:solidFill>
                <a:schemeClr val="tx1"/>
              </a:solidFill>
            </a:endParaRPr>
          </a:p>
          <a:p>
            <a:pPr indent="0">
              <a:lnSpc>
                <a:spcPct val="150000"/>
              </a:lnSpc>
              <a:buFont typeface="Arial" panose="020B0604020202020204" pitchFamily="34" charset="0"/>
              <a:buNone/>
            </a:pPr>
            <a:endParaRPr lang="zh-CN" altLang="en-US" sz="2000" dirty="0">
              <a:solidFill>
                <a:schemeClr val="tx1"/>
              </a:solidFill>
            </a:endParaRPr>
          </a:p>
          <a:p>
            <a:pPr indent="0">
              <a:lnSpc>
                <a:spcPct val="150000"/>
              </a:lnSpc>
              <a:buFont typeface="Arial" panose="020B0604020202020204" pitchFamily="34" charset="0"/>
              <a:buNone/>
            </a:pPr>
            <a:endParaRPr lang="zh-CN" altLang="en-US" sz="2000"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833365" y="2176220"/>
            <a:ext cx="3844107"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anose="020B0604020202020204" pitchFamily="34" charset="0"/>
                <a:ea typeface="宋体" panose="02010600030101010101" pitchFamily="2" charset="-122"/>
              </a:defRPr>
            </a:lvl1pPr>
            <a:lvl2pPr marL="742950" indent="-285750" eaLnBrk="0" hangingPunct="0">
              <a:defRPr sz="1300">
                <a:solidFill>
                  <a:schemeClr val="tx1"/>
                </a:solidFill>
                <a:latin typeface="Arial" panose="020B0604020202020204" pitchFamily="34" charset="0"/>
                <a:ea typeface="宋体" panose="02010600030101010101" pitchFamily="2" charset="-122"/>
              </a:defRPr>
            </a:lvl2pPr>
            <a:lvl3pPr marL="1143000" indent="-228600" eaLnBrk="0" hangingPunct="0">
              <a:defRPr sz="1300">
                <a:solidFill>
                  <a:schemeClr val="tx1"/>
                </a:solidFill>
                <a:latin typeface="Arial" panose="020B0604020202020204" pitchFamily="34" charset="0"/>
                <a:ea typeface="宋体" panose="02010600030101010101" pitchFamily="2" charset="-122"/>
              </a:defRPr>
            </a:lvl3pPr>
            <a:lvl4pPr marL="1600200" indent="-228600" eaLnBrk="0" hangingPunct="0">
              <a:defRPr sz="1300">
                <a:solidFill>
                  <a:schemeClr val="tx1"/>
                </a:solidFill>
                <a:latin typeface="Arial" panose="020B0604020202020204" pitchFamily="34" charset="0"/>
                <a:ea typeface="宋体" panose="02010600030101010101" pitchFamily="2" charset="-122"/>
              </a:defRPr>
            </a:lvl4pPr>
            <a:lvl5pPr marL="2057400" indent="-228600" eaLnBrk="0" hangingPunct="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Light" panose="020B0502040204020203" pitchFamily="34" charset="-122"/>
                <a:ea typeface="微软雅黑 Light" panose="020B0502040204020203" pitchFamily="34" charset="-122"/>
              </a:rPr>
              <a:t>  </a:t>
            </a:r>
            <a:r>
              <a:rPr lang="zh-CN" altLang="en-US" sz="4000" b="1" dirty="0">
                <a:latin typeface="微软雅黑 Light" panose="020B0502040204020203" pitchFamily="34" charset="-122"/>
                <a:ea typeface="微软雅黑 Light" panose="020B0502040204020203" pitchFamily="34" charset="-122"/>
              </a:rPr>
              <a:t>构件图</a:t>
            </a:r>
            <a:endParaRPr lang="zh-CN" altLang="en-US" sz="4000" b="1" dirty="0">
              <a:latin typeface="微软雅黑 Light" panose="020B0502040204020203" pitchFamily="34" charset="-122"/>
              <a:ea typeface="微软雅黑 Light" panose="020B0502040204020203" pitchFamily="34" charset="-122"/>
            </a:endParaRPr>
          </a:p>
        </p:txBody>
      </p:sp>
      <p:grpSp>
        <p:nvGrpSpPr>
          <p:cNvPr id="17" name="组合 16"/>
          <p:cNvGrpSpPr/>
          <p:nvPr/>
        </p:nvGrpSpPr>
        <p:grpSpPr bwMode="auto">
          <a:xfrm>
            <a:off x="2867470" y="1989683"/>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构件图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26294" y="614169"/>
            <a:ext cx="6048671" cy="5539105"/>
          </a:xfrm>
          <a:prstGeom prst="rect">
            <a:avLst/>
          </a:prstGeom>
          <a:noFill/>
        </p:spPr>
        <p:txBody>
          <a:bodyPr wrap="square" rtlCol="0">
            <a:spAutoFit/>
          </a:bodyPr>
          <a:lstStyle/>
          <a:p>
            <a:pPr indent="0">
              <a:lnSpc>
                <a:spcPct val="150000"/>
              </a:lnSpc>
              <a:buFont typeface="Arial" panose="020B0604020202020204" pitchFamily="34" charset="0"/>
              <a:buNone/>
            </a:pPr>
            <a:r>
              <a:rPr lang="en-US" altLang="zh-CN" sz="2000" b="1" dirty="0">
                <a:solidFill>
                  <a:schemeClr val="tx1"/>
                </a:solidFill>
              </a:rPr>
              <a:t>         </a:t>
            </a:r>
            <a:r>
              <a:rPr lang="zh-CN" altLang="en-US" sz="2000" b="1" dirty="0">
                <a:solidFill>
                  <a:schemeClr val="tx1"/>
                </a:solidFill>
              </a:rPr>
              <a:t>在完成各种各样的设计之后，分析人员需要将逻辑设计图转化成实际的事物，如可执行文件，源代码，应用程序库等，在此过程中，有些组件必须重新建立，而有些组件则可以进行复用。</a:t>
            </a: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         可以使用构件图来</a:t>
            </a:r>
            <a:r>
              <a:rPr lang="zh-CN" altLang="en-US" sz="2000" b="1" dirty="0">
                <a:solidFill>
                  <a:srgbClr val="FF0000"/>
                </a:solidFill>
              </a:rPr>
              <a:t>可视化物理组件及它们之间的关系，并描述其构造细节</a:t>
            </a:r>
            <a:r>
              <a:rPr lang="zh-CN" altLang="en-US" sz="2000" b="1" dirty="0">
                <a:solidFill>
                  <a:schemeClr val="tx1"/>
                </a:solidFill>
              </a:rPr>
              <a:t>。</a:t>
            </a: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         构件图是对</a:t>
            </a:r>
            <a:r>
              <a:rPr lang="zh-CN" altLang="en-US" sz="2000" b="1" dirty="0">
                <a:solidFill>
                  <a:srgbClr val="FF0000"/>
                </a:solidFill>
              </a:rPr>
              <a:t>面向对象系统的物理方面建模</a:t>
            </a:r>
            <a:r>
              <a:rPr lang="zh-CN" altLang="en-US" sz="2000" b="1" dirty="0">
                <a:solidFill>
                  <a:schemeClr val="tx1"/>
                </a:solidFill>
              </a:rPr>
              <a:t>时使用的两种图之一（另一种是部署图）用于描述软件组件与组件之间的组织和依赖关系。</a:t>
            </a: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构件图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96745" y="390525"/>
            <a:ext cx="7049135" cy="4154170"/>
          </a:xfrm>
          <a:prstGeom prst="rect">
            <a:avLst/>
          </a:prstGeom>
          <a:noFill/>
        </p:spPr>
        <p:txBody>
          <a:bodyPr wrap="square" rtlCol="0">
            <a:spAutoFit/>
          </a:bodyPr>
          <a:lstStyle/>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组件提供和其他组件之间的接口。</a:t>
            </a: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在</a:t>
            </a:r>
            <a:r>
              <a:rPr lang="en-US" altLang="zh-CN" sz="2000" b="1" dirty="0">
                <a:solidFill>
                  <a:schemeClr val="tx1"/>
                </a:solidFill>
              </a:rPr>
              <a:t>UML1.x</a:t>
            </a:r>
            <a:r>
              <a:rPr lang="zh-CN" altLang="en-US" sz="2000" b="1" dirty="0">
                <a:solidFill>
                  <a:schemeClr val="tx1"/>
                </a:solidFill>
              </a:rPr>
              <a:t>中，数据文件、表格、可执行文件、文档和动态链接库等都被定义为组件。实际上，建模者习惯把这些东西划分为</a:t>
            </a:r>
            <a:r>
              <a:rPr lang="zh-CN" altLang="en-US" sz="2000" b="1" dirty="0">
                <a:solidFill>
                  <a:srgbClr val="FF0000"/>
                </a:solidFill>
              </a:rPr>
              <a:t>部署组件</a:t>
            </a:r>
            <a:r>
              <a:rPr lang="zh-CN" altLang="en-US" sz="2000" b="1" dirty="0">
                <a:solidFill>
                  <a:schemeClr val="tx1"/>
                </a:solidFill>
              </a:rPr>
              <a:t>（</a:t>
            </a:r>
            <a:r>
              <a:rPr lang="en-US" altLang="zh-CN" sz="2000" b="1" dirty="0">
                <a:solidFill>
                  <a:schemeClr val="tx1"/>
                </a:solidFill>
              </a:rPr>
              <a:t>Deployment Component</a:t>
            </a:r>
            <a:r>
              <a:rPr lang="zh-CN" altLang="en-US" sz="2000" b="1" dirty="0">
                <a:solidFill>
                  <a:schemeClr val="tx1"/>
                </a:solidFill>
              </a:rPr>
              <a:t>）、</a:t>
            </a:r>
            <a:r>
              <a:rPr lang="zh-CN" altLang="en-US" sz="2000" b="1" dirty="0">
                <a:solidFill>
                  <a:srgbClr val="FF0000"/>
                </a:solidFill>
              </a:rPr>
              <a:t>工作产品部件</a:t>
            </a:r>
            <a:r>
              <a:rPr lang="zh-CN" altLang="en-US" sz="2000" b="1" dirty="0">
                <a:solidFill>
                  <a:schemeClr val="tx1"/>
                </a:solidFill>
              </a:rPr>
              <a:t>（</a:t>
            </a:r>
            <a:r>
              <a:rPr lang="en-US" altLang="zh-CN" sz="2000" b="1" dirty="0">
                <a:solidFill>
                  <a:schemeClr val="tx1"/>
                </a:solidFill>
              </a:rPr>
              <a:t>Work Product Component</a:t>
            </a:r>
            <a:r>
              <a:rPr lang="zh-CN" altLang="en-US" sz="2000" b="1" dirty="0">
                <a:solidFill>
                  <a:schemeClr val="tx1"/>
                </a:solidFill>
              </a:rPr>
              <a:t>）。</a:t>
            </a:r>
            <a:r>
              <a:rPr lang="en-US" altLang="zh-CN" sz="2000" b="1" dirty="0">
                <a:solidFill>
                  <a:schemeClr val="tx1"/>
                </a:solidFill>
              </a:rPr>
              <a:t>UML2.0</a:t>
            </a:r>
            <a:r>
              <a:rPr lang="zh-CN" altLang="en-US" sz="2000" b="1" dirty="0">
                <a:solidFill>
                  <a:schemeClr val="tx1"/>
                </a:solidFill>
              </a:rPr>
              <a:t>统称为</a:t>
            </a:r>
            <a:r>
              <a:rPr lang="zh-CN" altLang="en-US" sz="2000" b="1" dirty="0">
                <a:solidFill>
                  <a:srgbClr val="FF0000"/>
                </a:solidFill>
              </a:rPr>
              <a:t>工作</a:t>
            </a:r>
            <a:r>
              <a:rPr lang="zh-CN" altLang="en-US" sz="2000" b="1" dirty="0">
                <a:solidFill>
                  <a:schemeClr val="tx1"/>
                </a:solidFill>
              </a:rPr>
              <a:t>（</a:t>
            </a:r>
            <a:r>
              <a:rPr lang="en-US" altLang="zh-CN" sz="2000" b="1" dirty="0">
                <a:solidFill>
                  <a:schemeClr val="tx1"/>
                </a:solidFill>
              </a:rPr>
              <a:t>Artifact</a:t>
            </a:r>
            <a:r>
              <a:rPr lang="zh-CN" altLang="en-US" sz="2000" b="1" dirty="0">
                <a:solidFill>
                  <a:schemeClr val="tx1"/>
                </a:solidFill>
              </a:rPr>
              <a:t>）也就是系统使用或产生的一段信息。</a:t>
            </a:r>
            <a:endParaRPr lang="zh-CN" altLang="en-US" sz="2000" b="1" dirty="0">
              <a:solidFill>
                <a:schemeClr val="tx1"/>
              </a:solidFill>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构件图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02494" y="390649"/>
            <a:ext cx="6048671" cy="4461510"/>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2000" b="1" dirty="0">
                <a:solidFill>
                  <a:schemeClr val="tx1"/>
                </a:solidFill>
              </a:rPr>
              <a:t>利用</a:t>
            </a:r>
            <a:r>
              <a:rPr lang="en-US" altLang="zh-CN" sz="2000" b="1" dirty="0">
                <a:solidFill>
                  <a:schemeClr val="tx1"/>
                </a:solidFill>
              </a:rPr>
              <a:t>UML</a:t>
            </a:r>
            <a:r>
              <a:rPr lang="zh-CN" altLang="en-US" sz="2000" b="1" dirty="0">
                <a:solidFill>
                  <a:schemeClr val="tx1"/>
                </a:solidFill>
              </a:rPr>
              <a:t>，可以用构件图来可视化这些物理制品的静态方面以及他们之间的关系，并描述构建细节。</a:t>
            </a: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构件图有利于：</a:t>
            </a: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marL="0" lvl="0" indent="0">
              <a:lnSpc>
                <a:spcPct val="100000"/>
              </a:lnSpc>
              <a:buNone/>
            </a:pPr>
            <a:r>
              <a:rPr lang="en-US" altLang="zh-CN" sz="2000" dirty="0">
                <a:latin typeface="黑体" panose="02010609060101010101" charset="-122"/>
                <a:ea typeface="黑体" panose="02010609060101010101" charset="-122"/>
                <a:sym typeface="Wingdings" panose="05000000000000000000" pitchFamily="2" charset="2"/>
              </a:rPr>
              <a:t>(1)</a:t>
            </a:r>
            <a:r>
              <a:rPr lang="zh-CN" altLang="en-US" sz="2000" dirty="0">
                <a:latin typeface="黑体" panose="02010609060101010101" charset="-122"/>
                <a:ea typeface="黑体" panose="02010609060101010101" charset="-122"/>
                <a:sym typeface="Wingdings" panose="05000000000000000000" pitchFamily="2" charset="2"/>
              </a:rPr>
              <a:t>帮助客户</a:t>
            </a:r>
            <a:r>
              <a:rPr lang="zh-CN" altLang="en-US" sz="2000" dirty="0">
                <a:solidFill>
                  <a:srgbClr val="FF0000"/>
                </a:solidFill>
                <a:latin typeface="黑体" panose="02010609060101010101" charset="-122"/>
                <a:ea typeface="黑体" panose="02010609060101010101" charset="-122"/>
                <a:sym typeface="Wingdings" panose="05000000000000000000" pitchFamily="2" charset="2"/>
              </a:rPr>
              <a:t>理解最终的系统结构</a:t>
            </a:r>
            <a:endParaRPr lang="en-US" altLang="zh-CN" sz="2000" dirty="0">
              <a:solidFill>
                <a:srgbClr val="FF0000"/>
              </a:solidFill>
              <a:latin typeface="黑体" panose="02010609060101010101" charset="-122"/>
              <a:ea typeface="黑体" panose="02010609060101010101" charset="-122"/>
              <a:sym typeface="Wingdings" panose="05000000000000000000" pitchFamily="2" charset="2"/>
            </a:endParaRPr>
          </a:p>
          <a:p>
            <a:pPr marL="0" lvl="0" indent="0">
              <a:lnSpc>
                <a:spcPct val="100000"/>
              </a:lnSpc>
              <a:buNone/>
            </a:pPr>
            <a:r>
              <a:rPr lang="en-US" altLang="zh-CN" sz="2000" dirty="0">
                <a:latin typeface="黑体" panose="02010609060101010101" charset="-122"/>
                <a:ea typeface="黑体" panose="02010609060101010101" charset="-122"/>
                <a:sym typeface="Wingdings" panose="05000000000000000000" pitchFamily="2" charset="2"/>
              </a:rPr>
              <a:t>(2)</a:t>
            </a:r>
            <a:r>
              <a:rPr lang="zh-CN" altLang="en-US" sz="2000" dirty="0">
                <a:latin typeface="黑体" panose="02010609060101010101" charset="-122"/>
                <a:ea typeface="黑体" panose="02010609060101010101" charset="-122"/>
                <a:sym typeface="Wingdings" panose="05000000000000000000" pitchFamily="2" charset="2"/>
              </a:rPr>
              <a:t>使开发工作有一个</a:t>
            </a:r>
            <a:r>
              <a:rPr lang="zh-CN" altLang="en-US" sz="2000" dirty="0">
                <a:solidFill>
                  <a:srgbClr val="FF0000"/>
                </a:solidFill>
                <a:latin typeface="黑体" panose="02010609060101010101" charset="-122"/>
                <a:ea typeface="黑体" panose="02010609060101010101" charset="-122"/>
                <a:sym typeface="Wingdings" panose="05000000000000000000" pitchFamily="2" charset="2"/>
              </a:rPr>
              <a:t>明确的目标</a:t>
            </a:r>
            <a:endParaRPr lang="zh-CN" altLang="en-US" sz="2000" dirty="0">
              <a:solidFill>
                <a:srgbClr val="FF0000"/>
              </a:solidFill>
              <a:latin typeface="黑体" panose="02010609060101010101" charset="-122"/>
              <a:ea typeface="黑体" panose="02010609060101010101" charset="-122"/>
              <a:sym typeface="Wingdings" panose="05000000000000000000" pitchFamily="2" charset="2"/>
            </a:endParaRPr>
          </a:p>
          <a:p>
            <a:pPr marL="0" lvl="0" indent="0">
              <a:lnSpc>
                <a:spcPct val="100000"/>
              </a:lnSpc>
              <a:buNone/>
            </a:pPr>
            <a:r>
              <a:rPr lang="en-US" altLang="zh-CN" sz="2000" dirty="0">
                <a:latin typeface="黑体" panose="02010609060101010101" charset="-122"/>
                <a:ea typeface="黑体" panose="02010609060101010101" charset="-122"/>
                <a:sym typeface="Wingdings" panose="05000000000000000000" pitchFamily="2" charset="2"/>
              </a:rPr>
              <a:t>(3)</a:t>
            </a:r>
            <a:r>
              <a:rPr lang="zh-CN" altLang="en-US" sz="2000" dirty="0">
                <a:solidFill>
                  <a:srgbClr val="FF0000"/>
                </a:solidFill>
                <a:latin typeface="黑体" panose="02010609060101010101" charset="-122"/>
                <a:ea typeface="黑体" panose="02010609060101010101" charset="-122"/>
                <a:sym typeface="Wingdings" panose="05000000000000000000" pitchFamily="2" charset="2"/>
              </a:rPr>
              <a:t>帮助</a:t>
            </a:r>
            <a:r>
              <a:rPr lang="zh-CN" altLang="en-US" sz="2000" dirty="0">
                <a:latin typeface="黑体" panose="02010609060101010101" charset="-122"/>
                <a:ea typeface="黑体" panose="02010609060101010101" charset="-122"/>
                <a:sym typeface="Wingdings" panose="05000000000000000000" pitchFamily="2" charset="2"/>
              </a:rPr>
              <a:t>开发组的其他人员</a:t>
            </a:r>
            <a:r>
              <a:rPr lang="zh-CN" altLang="en-US" sz="2000" dirty="0">
                <a:solidFill>
                  <a:srgbClr val="FF0000"/>
                </a:solidFill>
                <a:latin typeface="黑体" panose="02010609060101010101" charset="-122"/>
                <a:ea typeface="黑体" panose="02010609060101010101" charset="-122"/>
                <a:sym typeface="Wingdings" panose="05000000000000000000" pitchFamily="2" charset="2"/>
              </a:rPr>
              <a:t>理解系统</a:t>
            </a:r>
            <a:endParaRPr lang="en-US" altLang="zh-CN" sz="2000" dirty="0">
              <a:solidFill>
                <a:srgbClr val="FF0000"/>
              </a:solidFill>
              <a:latin typeface="黑体" panose="02010609060101010101" charset="-122"/>
              <a:ea typeface="黑体" panose="02010609060101010101" charset="-122"/>
              <a:sym typeface="Wingdings" panose="05000000000000000000" pitchFamily="2" charset="2"/>
            </a:endParaRPr>
          </a:p>
          <a:p>
            <a:pPr marL="0" lvl="0" indent="0">
              <a:lnSpc>
                <a:spcPct val="100000"/>
              </a:lnSpc>
              <a:buNone/>
            </a:pPr>
            <a:r>
              <a:rPr lang="en-US" altLang="zh-CN" sz="2000" dirty="0">
                <a:latin typeface="黑体" panose="02010609060101010101" charset="-122"/>
                <a:ea typeface="黑体" panose="02010609060101010101" charset="-122"/>
                <a:sym typeface="Wingdings" panose="05000000000000000000" pitchFamily="2" charset="2"/>
              </a:rPr>
              <a:t>(4)</a:t>
            </a:r>
            <a:r>
              <a:rPr lang="zh-CN" altLang="en-US" sz="2000" dirty="0">
                <a:solidFill>
                  <a:srgbClr val="FF0000"/>
                </a:solidFill>
                <a:latin typeface="黑体" panose="02010609060101010101" charset="-122"/>
                <a:ea typeface="黑体" panose="02010609060101010101" charset="-122"/>
                <a:sym typeface="Wingdings" panose="05000000000000000000" pitchFamily="2" charset="2"/>
              </a:rPr>
              <a:t>复用软件组件</a:t>
            </a:r>
            <a:endParaRPr lang="zh-CN" altLang="en-US" sz="2000" dirty="0">
              <a:solidFill>
                <a:srgbClr val="FF0000"/>
              </a:solidFill>
              <a:latin typeface="黑体" panose="02010609060101010101" charset="-122"/>
              <a:ea typeface="黑体" panose="02010609060101010101" charset="-122"/>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构件图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91064" y="390649"/>
            <a:ext cx="6048671" cy="4615815"/>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2000" dirty="0">
                <a:solidFill>
                  <a:schemeClr val="tx1"/>
                </a:solidFill>
                <a:latin typeface="黑体" panose="02010609060101010101" charset="-122"/>
                <a:ea typeface="黑体" panose="02010609060101010101" charset="-122"/>
              </a:rPr>
              <a:t>构件图主要用于描述</a:t>
            </a:r>
            <a:r>
              <a:rPr lang="zh-CN" altLang="en-US" sz="2000" dirty="0">
                <a:solidFill>
                  <a:srgbClr val="FF0000"/>
                </a:solidFill>
                <a:latin typeface="黑体" panose="02010609060101010101" charset="-122"/>
                <a:ea typeface="黑体" panose="02010609060101010101" charset="-122"/>
              </a:rPr>
              <a:t>各种软件构件之间的依赖关系</a:t>
            </a:r>
            <a:r>
              <a:rPr lang="zh-CN" altLang="en-US" sz="2000" dirty="0">
                <a:solidFill>
                  <a:schemeClr val="tx1"/>
                </a:solidFill>
                <a:latin typeface="黑体" panose="02010609060101010101" charset="-122"/>
                <a:ea typeface="黑体" panose="02010609060101010101" charset="-122"/>
              </a:rPr>
              <a:t>，例如，可执行文件和源文件之间的依赖关系，所设计的系统中的构件的表示法及这些构件之间的关系构成了构件图。</a:t>
            </a:r>
            <a:endParaRPr lang="zh-CN" altLang="en-US" sz="2000" dirty="0">
              <a:solidFill>
                <a:schemeClr val="tx1"/>
              </a:solidFill>
              <a:latin typeface="黑体" panose="02010609060101010101" charset="-122"/>
              <a:ea typeface="黑体" panose="02010609060101010101" charset="-122"/>
            </a:endParaRPr>
          </a:p>
          <a:p>
            <a:pPr indent="0">
              <a:lnSpc>
                <a:spcPct val="150000"/>
              </a:lnSpc>
              <a:buFont typeface="Arial" panose="020B0604020202020204" pitchFamily="34" charset="0"/>
              <a:buNone/>
            </a:pPr>
            <a:r>
              <a:rPr lang="zh-CN" altLang="en-US" sz="2000" dirty="0">
                <a:solidFill>
                  <a:srgbClr val="FF0000"/>
                </a:solidFill>
                <a:latin typeface="黑体" panose="02010609060101010101" charset="-122"/>
                <a:ea typeface="黑体" panose="02010609060101010101" charset="-122"/>
              </a:rPr>
              <a:t>内容</a:t>
            </a:r>
            <a:r>
              <a:rPr lang="zh-CN" altLang="en-US" sz="2000" dirty="0">
                <a:solidFill>
                  <a:schemeClr val="tx1"/>
                </a:solidFill>
                <a:latin typeface="黑体" panose="02010609060101010101" charset="-122"/>
                <a:ea typeface="黑体" panose="02010609060101010101" charset="-122"/>
              </a:rPr>
              <a:t>：</a:t>
            </a:r>
            <a:endParaRPr lang="zh-CN" altLang="en-US" sz="2000" dirty="0">
              <a:solidFill>
                <a:schemeClr val="tx1"/>
              </a:solidFill>
              <a:latin typeface="黑体" panose="02010609060101010101" charset="-122"/>
              <a:ea typeface="黑体" panose="02010609060101010101" charset="-122"/>
            </a:endParaRPr>
          </a:p>
          <a:p>
            <a:pPr indent="0">
              <a:lnSpc>
                <a:spcPct val="150000"/>
              </a:lnSpc>
              <a:buFont typeface="Arial" panose="020B0604020202020204" pitchFamily="34" charset="0"/>
              <a:buNone/>
            </a:pPr>
            <a:r>
              <a:rPr lang="en-US" altLang="zh-CN" sz="2000" dirty="0">
                <a:solidFill>
                  <a:schemeClr val="tx1"/>
                </a:solidFill>
                <a:latin typeface="黑体" panose="02010609060101010101" charset="-122"/>
                <a:ea typeface="黑体" panose="02010609060101010101" charset="-122"/>
              </a:rPr>
              <a:t>1</a:t>
            </a:r>
            <a:r>
              <a:rPr lang="zh-CN" altLang="en-US" sz="2000" dirty="0">
                <a:solidFill>
                  <a:schemeClr val="tx1"/>
                </a:solidFill>
                <a:latin typeface="黑体" panose="02010609060101010101" charset="-122"/>
                <a:ea typeface="黑体" panose="02010609060101010101" charset="-122"/>
              </a:rPr>
              <a:t>）组件</a:t>
            </a:r>
            <a:endParaRPr lang="zh-CN" altLang="en-US" sz="2000" dirty="0">
              <a:solidFill>
                <a:schemeClr val="tx1"/>
              </a:solidFill>
              <a:latin typeface="黑体" panose="02010609060101010101" charset="-122"/>
              <a:ea typeface="黑体" panose="02010609060101010101" charset="-122"/>
            </a:endParaRPr>
          </a:p>
          <a:p>
            <a:pPr indent="0">
              <a:lnSpc>
                <a:spcPct val="150000"/>
              </a:lnSpc>
              <a:buFont typeface="Arial" panose="020B0604020202020204" pitchFamily="34" charset="0"/>
              <a:buNone/>
            </a:pPr>
            <a:r>
              <a:rPr lang="en-US" altLang="zh-CN" sz="2000" dirty="0">
                <a:solidFill>
                  <a:schemeClr val="tx1"/>
                </a:solidFill>
                <a:latin typeface="黑体" panose="02010609060101010101" charset="-122"/>
                <a:ea typeface="黑体" panose="02010609060101010101" charset="-122"/>
              </a:rPr>
              <a:t>2</a:t>
            </a:r>
            <a:r>
              <a:rPr lang="zh-CN" altLang="en-US" sz="2000" dirty="0">
                <a:solidFill>
                  <a:schemeClr val="tx1"/>
                </a:solidFill>
                <a:latin typeface="黑体" panose="02010609060101010101" charset="-122"/>
                <a:ea typeface="黑体" panose="02010609060101010101" charset="-122"/>
              </a:rPr>
              <a:t>）接口</a:t>
            </a:r>
            <a:endParaRPr lang="zh-CN" altLang="en-US" sz="2000" dirty="0">
              <a:solidFill>
                <a:schemeClr val="tx1"/>
              </a:solidFill>
              <a:latin typeface="黑体" panose="02010609060101010101" charset="-122"/>
              <a:ea typeface="黑体" panose="02010609060101010101" charset="-122"/>
            </a:endParaRPr>
          </a:p>
          <a:p>
            <a:pPr indent="0">
              <a:lnSpc>
                <a:spcPct val="150000"/>
              </a:lnSpc>
              <a:buFont typeface="Arial" panose="020B0604020202020204" pitchFamily="34" charset="0"/>
              <a:buNone/>
            </a:pPr>
            <a:r>
              <a:rPr lang="en-US" altLang="zh-CN" sz="2000" dirty="0">
                <a:solidFill>
                  <a:schemeClr val="tx1"/>
                </a:solidFill>
                <a:latin typeface="黑体" panose="02010609060101010101" charset="-122"/>
                <a:ea typeface="黑体" panose="02010609060101010101" charset="-122"/>
              </a:rPr>
              <a:t>3</a:t>
            </a:r>
            <a:r>
              <a:rPr lang="zh-CN" altLang="en-US" sz="2000" dirty="0">
                <a:solidFill>
                  <a:schemeClr val="tx1"/>
                </a:solidFill>
                <a:latin typeface="黑体" panose="02010609060101010101" charset="-122"/>
                <a:ea typeface="黑体" panose="02010609060101010101" charset="-122"/>
              </a:rPr>
              <a:t>）关系</a:t>
            </a:r>
            <a:endParaRPr lang="zh-CN" altLang="en-US" sz="2000" dirty="0">
              <a:solidFill>
                <a:srgbClr val="FF0000"/>
              </a:solidFill>
              <a:latin typeface="黑体" panose="02010609060101010101" charset="-122"/>
              <a:ea typeface="黑体" panose="02010609060101010101" charset="-122"/>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构件图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5984" y="390649"/>
            <a:ext cx="6048671" cy="3784600"/>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2000" dirty="0">
                <a:solidFill>
                  <a:srgbClr val="FF0000"/>
                </a:solidFill>
                <a:latin typeface="黑体" panose="02010609060101010101" charset="-122"/>
                <a:ea typeface="黑体" panose="02010609060101010101" charset="-122"/>
              </a:rPr>
              <a:t>组件</a:t>
            </a:r>
            <a:endParaRPr lang="zh-CN" altLang="en-US" sz="2000" dirty="0">
              <a:solidFill>
                <a:srgbClr val="FF0000"/>
              </a:solidFill>
              <a:latin typeface="黑体" panose="02010609060101010101" charset="-122"/>
              <a:ea typeface="黑体" panose="02010609060101010101" charset="-122"/>
            </a:endParaRPr>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mn-ea"/>
            </a:endParaRPr>
          </a:p>
          <a:p>
            <a:pPr indent="0">
              <a:lnSpc>
                <a:spcPct val="150000"/>
              </a:lnSpc>
              <a:buFont typeface="Arial" panose="020B0604020202020204" pitchFamily="34" charset="0"/>
              <a:buNone/>
            </a:pPr>
            <a:r>
              <a:rPr lang="zh-CN" altLang="en-US" sz="2000" dirty="0">
                <a:latin typeface="黑体" panose="02010609060101010101" charset="-122"/>
                <a:ea typeface="黑体" panose="02010609060101010101" charset="-122"/>
                <a:sym typeface="+mn-ea"/>
              </a:rPr>
              <a:t>组件是</a:t>
            </a:r>
            <a:r>
              <a:rPr lang="zh-CN" altLang="en-US" sz="2000" dirty="0">
                <a:solidFill>
                  <a:schemeClr val="tx1"/>
                </a:solidFill>
                <a:latin typeface="黑体" panose="02010609060101010101" charset="-122"/>
                <a:ea typeface="黑体" panose="02010609060101010101" charset="-122"/>
                <a:sym typeface="+mn-ea"/>
              </a:rPr>
              <a:t>系统中遵从一组接口且提供实现的一个物理部件，</a:t>
            </a:r>
            <a:r>
              <a:rPr lang="zh-CN" altLang="en-US" sz="2000" dirty="0">
                <a:solidFill>
                  <a:srgbClr val="FF0000"/>
                </a:solidFill>
                <a:latin typeface="黑体" panose="02010609060101010101" charset="-122"/>
                <a:ea typeface="黑体" panose="02010609060101010101" charset="-122"/>
                <a:sym typeface="+mn-ea"/>
              </a:rPr>
              <a:t>通常指开发和运行时类的物理实现</a:t>
            </a:r>
            <a:r>
              <a:rPr lang="zh-CN" altLang="en-US" sz="2000" dirty="0">
                <a:latin typeface="黑体" panose="02010609060101010101" charset="-122"/>
                <a:ea typeface="黑体" panose="02010609060101010101" charset="-122"/>
                <a:sym typeface="+mn-ea"/>
              </a:rPr>
              <a:t>。组建常用于对可分配的物理单元建模，这些物理单元包含模型元素，并具有身份标识和明确定义的接口，具有广泛的定义，以下一些内容都可以被认定为组件，</a:t>
            </a:r>
            <a:r>
              <a:rPr lang="zh-CN" altLang="en-US" sz="2000" dirty="0">
                <a:solidFill>
                  <a:srgbClr val="FF0000"/>
                </a:solidFill>
                <a:latin typeface="黑体" panose="02010609060101010101" charset="-122"/>
                <a:ea typeface="黑体" panose="02010609060101010101" charset="-122"/>
                <a:sym typeface="+mn-ea"/>
              </a:rPr>
              <a:t>例如</a:t>
            </a:r>
            <a:r>
              <a:rPr lang="zh-CN" altLang="en-US" sz="2000" dirty="0">
                <a:latin typeface="黑体" panose="02010609060101010101" charset="-122"/>
                <a:ea typeface="黑体" panose="02010609060101010101" charset="-122"/>
                <a:sym typeface="+mn-ea"/>
              </a:rPr>
              <a:t>：程序源代码、子系统、动态链接库等。</a:t>
            </a:r>
            <a:endParaRPr lang="zh-CN" altLang="en-US" sz="2000" dirty="0">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77812" y="4932633"/>
            <a:ext cx="737450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879729" y="91556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目录</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7" name="TextBox 46"/>
          <p:cNvSpPr txBox="1"/>
          <p:nvPr/>
        </p:nvSpPr>
        <p:spPr>
          <a:xfrm>
            <a:off x="3672516" y="1464793"/>
            <a:ext cx="1800200" cy="4523105"/>
          </a:xfrm>
          <a:prstGeom prst="rect">
            <a:avLst/>
          </a:prstGeom>
          <a:noFill/>
        </p:spPr>
        <p:txBody>
          <a:bodyPr wrap="square" rtlCol="0" anchor="ctr">
            <a:spAutoFit/>
          </a:bodyPr>
          <a:lstStyle/>
          <a:p>
            <a:pPr>
              <a:lnSpc>
                <a:spcPct val="200000"/>
              </a:lnSpc>
            </a:pPr>
            <a:r>
              <a:rPr lang="en-US" altLang="zh-CN" sz="1600" b="1" u="sng"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1600" b="1" u="sng" dirty="0">
                <a:solidFill>
                  <a:schemeClr val="tx1">
                    <a:lumMod val="85000"/>
                    <a:lumOff val="15000"/>
                  </a:schemeClr>
                </a:solidFill>
                <a:latin typeface="微软雅黑" panose="020B0503020204020204" pitchFamily="34" charset="-122"/>
                <a:ea typeface="微软雅黑" panose="020B0503020204020204" pitchFamily="34" charset="-122"/>
              </a:rPr>
              <a:t>参考文献</a:t>
            </a:r>
            <a:endParaRPr lang="en-US" altLang="zh-CN" sz="1600" b="1" u="sng"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b="1" u="sng"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1600" b="1" u="sng" dirty="0">
                <a:solidFill>
                  <a:schemeClr val="tx1">
                    <a:lumMod val="85000"/>
                    <a:lumOff val="15000"/>
                  </a:schemeClr>
                </a:solidFill>
                <a:latin typeface="微软雅黑" panose="020B0503020204020204" pitchFamily="34" charset="-122"/>
                <a:ea typeface="微软雅黑" panose="020B0503020204020204" pitchFamily="34" charset="-122"/>
              </a:rPr>
              <a:t>对象图</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b="1" u="sng"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600" b="1" u="sng" dirty="0">
                <a:solidFill>
                  <a:schemeClr val="tx1">
                    <a:lumMod val="85000"/>
                    <a:lumOff val="15000"/>
                  </a:schemeClr>
                </a:solidFill>
                <a:latin typeface="微软雅黑" panose="020B0503020204020204" pitchFamily="34" charset="-122"/>
                <a:ea typeface="微软雅黑" panose="020B0503020204020204" pitchFamily="34" charset="-122"/>
              </a:rPr>
              <a:t>构件图</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b="1" u="sng"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1600" b="1" u="sng" dirty="0">
                <a:solidFill>
                  <a:schemeClr val="tx1">
                    <a:lumMod val="85000"/>
                    <a:lumOff val="15000"/>
                  </a:schemeClr>
                </a:solidFill>
                <a:latin typeface="微软雅黑" panose="020B0503020204020204" pitchFamily="34" charset="-122"/>
                <a:ea typeface="微软雅黑" panose="020B0503020204020204" pitchFamily="34" charset="-122"/>
              </a:rPr>
              <a:t>包图</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5Q&amp;A</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小组分工及评价</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7702823"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3231" y="4740961"/>
            <a:ext cx="617477" cy="369332"/>
          </a:xfrm>
          <a:prstGeom prst="rect">
            <a:avLst/>
          </a:prstGeom>
          <a:noFill/>
        </p:spPr>
        <p:txBody>
          <a:bodyPr wrap="none" rtlCol="0">
            <a:spAutoFit/>
          </a:bodyPr>
          <a:lstStyle/>
          <a:p>
            <a:r>
              <a:rPr lang="en-US" altLang="zh-CN" dirty="0"/>
              <a:t> G19</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构件图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5984" y="390649"/>
            <a:ext cx="6048671" cy="4799965"/>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2000" dirty="0">
                <a:solidFill>
                  <a:srgbClr val="FF0000"/>
                </a:solidFill>
                <a:latin typeface="黑体" panose="02010609060101010101" charset="-122"/>
                <a:ea typeface="黑体" panose="02010609060101010101" charset="-122"/>
                <a:sym typeface="+mn-ea"/>
              </a:rPr>
              <a:t>组件类型</a:t>
            </a:r>
            <a:endParaRPr lang="zh-CN" altLang="en-US" sz="2000" dirty="0">
              <a:solidFill>
                <a:srgbClr val="FF0000"/>
              </a:solidFill>
              <a:latin typeface="黑体" panose="02010609060101010101" charset="-122"/>
              <a:ea typeface="黑体" panose="02010609060101010101" charset="-122"/>
              <a:sym typeface="+mn-ea"/>
            </a:endParaRPr>
          </a:p>
          <a:p>
            <a:pPr indent="0">
              <a:lnSpc>
                <a:spcPct val="150000"/>
              </a:lnSpc>
              <a:buFont typeface="Arial" panose="020B0604020202020204" pitchFamily="34" charset="0"/>
              <a:buNone/>
            </a:pPr>
            <a:r>
              <a:rPr lang="zh-CN" altLang="en-US" sz="2000" dirty="0">
                <a:solidFill>
                  <a:schemeClr val="tx1"/>
                </a:solidFill>
                <a:latin typeface="黑体" panose="02010609060101010101" charset="-122"/>
                <a:ea typeface="黑体" panose="02010609060101010101" charset="-122"/>
                <a:sym typeface="+mn-ea"/>
              </a:rPr>
              <a:t>组件可以分为三种类型</a:t>
            </a:r>
            <a:endParaRPr lang="zh-CN" altLang="en-US" sz="2000" dirty="0">
              <a:solidFill>
                <a:schemeClr val="tx1"/>
              </a:solidFill>
              <a:latin typeface="黑体" panose="02010609060101010101" charset="-122"/>
              <a:ea typeface="黑体" panose="02010609060101010101" charset="-122"/>
              <a:sym typeface="+mn-ea"/>
            </a:endParaRPr>
          </a:p>
          <a:p>
            <a:pPr indent="0">
              <a:lnSpc>
                <a:spcPct val="150000"/>
              </a:lnSpc>
              <a:buFont typeface="Arial" panose="020B0604020202020204" pitchFamily="34" charset="0"/>
              <a:buNone/>
            </a:pPr>
            <a:r>
              <a:rPr lang="en-US" altLang="zh-CN" sz="1600" dirty="0">
                <a:solidFill>
                  <a:schemeClr val="tx1"/>
                </a:solidFill>
                <a:latin typeface="黑体" panose="02010609060101010101" charset="-122"/>
                <a:ea typeface="黑体" panose="02010609060101010101" charset="-122"/>
                <a:sym typeface="+mn-ea"/>
              </a:rPr>
              <a:t>1</a:t>
            </a:r>
            <a:r>
              <a:rPr lang="zh-CN" altLang="en-US" sz="1600" dirty="0">
                <a:solidFill>
                  <a:schemeClr val="tx1"/>
                </a:solidFill>
                <a:latin typeface="黑体" panose="02010609060101010101" charset="-122"/>
                <a:ea typeface="黑体" panose="02010609060101010101" charset="-122"/>
                <a:sym typeface="+mn-ea"/>
              </a:rPr>
              <a:t>）实施组件（</a:t>
            </a:r>
            <a:r>
              <a:rPr lang="en-US" altLang="zh-CN" sz="1600" dirty="0">
                <a:solidFill>
                  <a:schemeClr val="tx1"/>
                </a:solidFill>
                <a:latin typeface="黑体" panose="02010609060101010101" charset="-122"/>
                <a:ea typeface="黑体" panose="02010609060101010101" charset="-122"/>
                <a:sym typeface="+mn-ea"/>
              </a:rPr>
              <a:t>Deployment Component</a:t>
            </a:r>
            <a:r>
              <a:rPr lang="zh-CN" altLang="en-US" sz="1600" dirty="0">
                <a:solidFill>
                  <a:schemeClr val="tx1"/>
                </a:solidFill>
                <a:latin typeface="黑体" panose="02010609060101010101" charset="-122"/>
                <a:ea typeface="黑体" panose="02010609060101010101" charset="-122"/>
                <a:sym typeface="+mn-ea"/>
              </a:rPr>
              <a:t>）。</a:t>
            </a:r>
            <a:r>
              <a:rPr lang="zh-CN" altLang="en-US" sz="1600" dirty="0">
                <a:latin typeface="黑体" panose="02010609060101010101" charset="-122"/>
                <a:ea typeface="黑体" panose="02010609060101010101" charset="-122"/>
                <a:sym typeface="Wingdings" panose="05000000000000000000" pitchFamily="2" charset="2"/>
              </a:rPr>
              <a:t>构成一个可执行系统</a:t>
            </a:r>
            <a:r>
              <a:rPr lang="zh-CN" altLang="en-US" sz="1600" dirty="0">
                <a:solidFill>
                  <a:srgbClr val="FF0000"/>
                </a:solidFill>
                <a:latin typeface="黑体" panose="02010609060101010101" charset="-122"/>
                <a:ea typeface="黑体" panose="02010609060101010101" charset="-122"/>
                <a:sym typeface="Wingdings" panose="05000000000000000000" pitchFamily="2" charset="2"/>
              </a:rPr>
              <a:t>必要和充分的组件</a:t>
            </a:r>
            <a:r>
              <a:rPr lang="zh-CN" altLang="en-US" sz="1600" dirty="0">
                <a:latin typeface="黑体" panose="02010609060101010101" charset="-122"/>
                <a:ea typeface="黑体" panose="02010609060101010101" charset="-122"/>
                <a:sym typeface="Wingdings" panose="05000000000000000000" pitchFamily="2" charset="2"/>
              </a:rPr>
              <a:t>。例如：动态链接库（</a:t>
            </a:r>
            <a:r>
              <a:rPr lang="en-US" altLang="zh-CN" sz="1600" dirty="0">
                <a:latin typeface="黑体" panose="02010609060101010101" charset="-122"/>
                <a:ea typeface="黑体" panose="02010609060101010101" charset="-122"/>
                <a:sym typeface="Wingdings" panose="05000000000000000000" pitchFamily="2" charset="2"/>
              </a:rPr>
              <a:t>DLL</a:t>
            </a:r>
            <a:r>
              <a:rPr lang="zh-CN" altLang="en-US" sz="1600" dirty="0">
                <a:latin typeface="黑体" panose="02010609060101010101" charset="-122"/>
                <a:ea typeface="黑体" panose="02010609060101010101" charset="-122"/>
                <a:sym typeface="Wingdings" panose="05000000000000000000" pitchFamily="2" charset="2"/>
              </a:rPr>
              <a:t>）、二进制可执行体（</a:t>
            </a:r>
            <a:r>
              <a:rPr lang="en-US" altLang="zh-CN" sz="1600" dirty="0">
                <a:latin typeface="黑体" panose="02010609060101010101" charset="-122"/>
                <a:ea typeface="黑体" panose="02010609060101010101" charset="-122"/>
                <a:sym typeface="Wingdings" panose="05000000000000000000" pitchFamily="2" charset="2"/>
              </a:rPr>
              <a:t>EXE</a:t>
            </a:r>
            <a:r>
              <a:rPr lang="zh-CN" altLang="en-US" sz="1600" dirty="0">
                <a:latin typeface="黑体" panose="02010609060101010101" charset="-122"/>
                <a:ea typeface="黑体" panose="02010609060101010101" charset="-122"/>
                <a:sym typeface="Wingdings" panose="05000000000000000000" pitchFamily="2" charset="2"/>
              </a:rPr>
              <a:t>）、</a:t>
            </a:r>
            <a:r>
              <a:rPr lang="en-US" altLang="zh-CN" sz="1600" dirty="0">
                <a:latin typeface="黑体" panose="02010609060101010101" charset="-122"/>
                <a:ea typeface="黑体" panose="02010609060101010101" charset="-122"/>
                <a:sym typeface="Wingdings" panose="05000000000000000000" pitchFamily="2" charset="2"/>
              </a:rPr>
              <a:t>ActiveX</a:t>
            </a:r>
            <a:r>
              <a:rPr lang="zh-CN" altLang="en-US" sz="1600" dirty="0">
                <a:latin typeface="黑体" panose="02010609060101010101" charset="-122"/>
                <a:ea typeface="黑体" panose="02010609060101010101" charset="-122"/>
                <a:sym typeface="Wingdings" panose="05000000000000000000" pitchFamily="2" charset="2"/>
              </a:rPr>
              <a:t>控件和</a:t>
            </a:r>
            <a:r>
              <a:rPr lang="en-US" altLang="zh-CN" sz="1600" dirty="0">
                <a:latin typeface="黑体" panose="02010609060101010101" charset="-122"/>
                <a:ea typeface="黑体" panose="02010609060101010101" charset="-122"/>
                <a:sym typeface="Wingdings" panose="05000000000000000000" pitchFamily="2" charset="2"/>
              </a:rPr>
              <a:t>JavaBean</a:t>
            </a:r>
            <a:r>
              <a:rPr lang="zh-CN" altLang="en-US" sz="1600" dirty="0">
                <a:latin typeface="黑体" panose="02010609060101010101" charset="-122"/>
                <a:ea typeface="黑体" panose="02010609060101010101" charset="-122"/>
                <a:sym typeface="Wingdings" panose="05000000000000000000" pitchFamily="2" charset="2"/>
              </a:rPr>
              <a:t>组件。</a:t>
            </a:r>
            <a:endParaRPr lang="zh-CN" altLang="en-US" sz="16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r>
              <a:rPr lang="en-US" altLang="zh-CN" sz="1600" dirty="0">
                <a:latin typeface="黑体" panose="02010609060101010101" charset="-122"/>
                <a:ea typeface="黑体" panose="02010609060101010101" charset="-122"/>
                <a:sym typeface="Wingdings" panose="05000000000000000000" pitchFamily="2" charset="2"/>
              </a:rPr>
              <a:t>2</a:t>
            </a:r>
            <a:r>
              <a:rPr lang="zh-CN" altLang="en-US" sz="1600" dirty="0">
                <a:latin typeface="黑体" panose="02010609060101010101" charset="-122"/>
                <a:ea typeface="黑体" panose="02010609060101010101" charset="-122"/>
                <a:sym typeface="Wingdings" panose="05000000000000000000" pitchFamily="2" charset="2"/>
              </a:rPr>
              <a:t>）工作产品组件（</a:t>
            </a:r>
            <a:r>
              <a:rPr lang="en-US" altLang="zh-CN" sz="1600" dirty="0">
                <a:latin typeface="黑体" panose="02010609060101010101" charset="-122"/>
                <a:ea typeface="黑体" panose="02010609060101010101" charset="-122"/>
                <a:sym typeface="Wingdings" panose="05000000000000000000" pitchFamily="2" charset="2"/>
              </a:rPr>
              <a:t>Work Product Component</a:t>
            </a:r>
            <a:r>
              <a:rPr lang="zh-CN" altLang="en-US" sz="1600" dirty="0">
                <a:latin typeface="黑体" panose="02010609060101010101" charset="-122"/>
                <a:ea typeface="黑体" panose="02010609060101010101" charset="-122"/>
                <a:sym typeface="Wingdings" panose="05000000000000000000" pitchFamily="2" charset="2"/>
              </a:rPr>
              <a:t>）：这类组件主要是开发过程中的产物，</a:t>
            </a:r>
            <a:r>
              <a:rPr lang="zh-CN" altLang="en-US" sz="1600" dirty="0">
                <a:solidFill>
                  <a:schemeClr val="tx1"/>
                </a:solidFill>
                <a:latin typeface="黑体" panose="02010609060101010101" charset="-122"/>
                <a:ea typeface="黑体" panose="02010609060101010101" charset="-122"/>
                <a:sym typeface="Wingdings" panose="05000000000000000000" pitchFamily="2" charset="2"/>
              </a:rPr>
              <a:t>并不是直接参与可执行系统，而是开发过程中的工作产品，用于产生可执行系统。</a:t>
            </a:r>
            <a:r>
              <a:rPr lang="zh-CN" altLang="en-US" sz="1600" dirty="0">
                <a:solidFill>
                  <a:srgbClr val="FF0000"/>
                </a:solidFill>
                <a:latin typeface="黑体" panose="02010609060101010101" charset="-122"/>
                <a:ea typeface="黑体" panose="02010609060101010101" charset="-122"/>
                <a:sym typeface="Wingdings" panose="05000000000000000000" pitchFamily="2" charset="2"/>
              </a:rPr>
              <a:t>例如</a:t>
            </a:r>
            <a:r>
              <a:rPr lang="zh-CN" altLang="en-US" sz="1600" dirty="0">
                <a:solidFill>
                  <a:schemeClr val="tx1"/>
                </a:solidFill>
                <a:latin typeface="黑体" panose="02010609060101010101" charset="-122"/>
                <a:ea typeface="黑体" panose="02010609060101010101" charset="-122"/>
                <a:sym typeface="Wingdings" panose="05000000000000000000" pitchFamily="2" charset="2"/>
              </a:rPr>
              <a:t>：创建实施组件的源代码文件及数据文件。</a:t>
            </a:r>
            <a:endParaRPr lang="zh-CN" altLang="en-US" sz="1600" dirty="0">
              <a:solidFill>
                <a:schemeClr val="tx1"/>
              </a:solidFill>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r>
              <a:rPr lang="en-US" altLang="zh-CN" sz="1600" dirty="0">
                <a:solidFill>
                  <a:schemeClr val="tx1"/>
                </a:solidFill>
                <a:latin typeface="黑体" panose="02010609060101010101" charset="-122"/>
                <a:ea typeface="黑体" panose="02010609060101010101" charset="-122"/>
                <a:sym typeface="Wingdings" panose="05000000000000000000" pitchFamily="2" charset="2"/>
              </a:rPr>
              <a:t>3</a:t>
            </a:r>
            <a:r>
              <a:rPr lang="zh-CN" altLang="en-US" sz="1600" dirty="0">
                <a:solidFill>
                  <a:schemeClr val="tx1"/>
                </a:solidFill>
                <a:latin typeface="黑体" panose="02010609060101010101" charset="-122"/>
                <a:ea typeface="黑体" panose="02010609060101010101" charset="-122"/>
                <a:sym typeface="Wingdings" panose="05000000000000000000" pitchFamily="2" charset="2"/>
              </a:rPr>
              <a:t>）执行组件（</a:t>
            </a:r>
            <a:r>
              <a:rPr lang="en-US" altLang="zh-CN" sz="1600" dirty="0">
                <a:solidFill>
                  <a:schemeClr val="tx1"/>
                </a:solidFill>
                <a:latin typeface="黑体" panose="02010609060101010101" charset="-122"/>
                <a:ea typeface="黑体" panose="02010609060101010101" charset="-122"/>
                <a:sym typeface="Wingdings" panose="05000000000000000000" pitchFamily="2" charset="2"/>
              </a:rPr>
              <a:t>Execution Component</a:t>
            </a:r>
            <a:r>
              <a:rPr lang="zh-CN" altLang="en-US" sz="1600" dirty="0">
                <a:solidFill>
                  <a:schemeClr val="tx1"/>
                </a:solidFill>
                <a:latin typeface="黑体" panose="02010609060101010101" charset="-122"/>
                <a:ea typeface="黑体" panose="02010609060101010101" charset="-122"/>
                <a:sym typeface="Wingdings" panose="05000000000000000000" pitchFamily="2" charset="2"/>
              </a:rPr>
              <a:t>）：这类组件是作为一个正在执行的系统的结果而被创建的。</a:t>
            </a:r>
            <a:r>
              <a:rPr lang="zh-CN" altLang="en-US" sz="1600" dirty="0">
                <a:solidFill>
                  <a:srgbClr val="FF0000"/>
                </a:solidFill>
                <a:latin typeface="黑体" panose="02010609060101010101" charset="-122"/>
                <a:ea typeface="黑体" panose="02010609060101010101" charset="-122"/>
                <a:sym typeface="Wingdings" panose="05000000000000000000" pitchFamily="2" charset="2"/>
              </a:rPr>
              <a:t>如</a:t>
            </a:r>
            <a:r>
              <a:rPr lang="zh-CN" altLang="en-US" sz="1600" dirty="0">
                <a:solidFill>
                  <a:schemeClr val="tx1"/>
                </a:solidFill>
                <a:latin typeface="黑体" panose="02010609060101010101" charset="-122"/>
                <a:ea typeface="黑体" panose="02010609060101010101" charset="-122"/>
                <a:sym typeface="Wingdings" panose="05000000000000000000" pitchFamily="2" charset="2"/>
              </a:rPr>
              <a:t>由</a:t>
            </a:r>
            <a:r>
              <a:rPr lang="en-US" altLang="zh-CN" sz="1600" dirty="0">
                <a:solidFill>
                  <a:schemeClr val="tx1"/>
                </a:solidFill>
                <a:latin typeface="黑体" panose="02010609060101010101" charset="-122"/>
                <a:ea typeface="黑体" panose="02010609060101010101" charset="-122"/>
                <a:sym typeface="Wingdings" panose="05000000000000000000" pitchFamily="2" charset="2"/>
              </a:rPr>
              <a:t>DLL</a:t>
            </a:r>
            <a:r>
              <a:rPr lang="zh-CN" altLang="en-US" sz="1600" dirty="0">
                <a:solidFill>
                  <a:schemeClr val="tx1"/>
                </a:solidFill>
                <a:latin typeface="黑体" panose="02010609060101010101" charset="-122"/>
                <a:ea typeface="黑体" panose="02010609060101010101" charset="-122"/>
                <a:sym typeface="Wingdings" panose="05000000000000000000" pitchFamily="2" charset="2"/>
              </a:rPr>
              <a:t>实例画形成的</a:t>
            </a:r>
            <a:r>
              <a:rPr lang="en-US" altLang="zh-CN" sz="1600" dirty="0">
                <a:solidFill>
                  <a:schemeClr val="tx1"/>
                </a:solidFill>
                <a:latin typeface="黑体" panose="02010609060101010101" charset="-122"/>
                <a:ea typeface="黑体" panose="02010609060101010101" charset="-122"/>
                <a:sym typeface="Wingdings" panose="05000000000000000000" pitchFamily="2" charset="2"/>
              </a:rPr>
              <a:t>COM+</a:t>
            </a:r>
            <a:r>
              <a:rPr lang="zh-CN" altLang="en-US" sz="1600" dirty="0">
                <a:solidFill>
                  <a:schemeClr val="tx1"/>
                </a:solidFill>
                <a:latin typeface="黑体" panose="02010609060101010101" charset="-122"/>
                <a:ea typeface="黑体" panose="02010609060101010101" charset="-122"/>
                <a:sym typeface="Wingdings" panose="05000000000000000000" pitchFamily="2" charset="2"/>
              </a:rPr>
              <a:t>对象</a:t>
            </a:r>
            <a:r>
              <a:rPr lang="zh-CN" altLang="en-US" sz="1600" dirty="0">
                <a:latin typeface="黑体" panose="02010609060101010101" charset="-122"/>
                <a:ea typeface="黑体" panose="02010609060101010101" charset="-122"/>
                <a:sym typeface="Wingdings" panose="05000000000000000000" pitchFamily="2" charset="2"/>
              </a:rPr>
              <a:t>。</a:t>
            </a: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构件图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5984" y="390649"/>
            <a:ext cx="6048671" cy="4246245"/>
          </a:xfrm>
          <a:prstGeom prst="rect">
            <a:avLst/>
          </a:prstGeom>
          <a:noFill/>
        </p:spPr>
        <p:txBody>
          <a:bodyPr wrap="square" rtlCol="0">
            <a:spAutoFit/>
          </a:bodyPr>
          <a:lstStyle/>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r>
              <a:rPr lang="zh-CN" altLang="en-US" sz="2000" dirty="0">
                <a:latin typeface="黑体" panose="02010609060101010101" charset="-122"/>
                <a:ea typeface="黑体" panose="02010609060101010101" charset="-122"/>
                <a:sym typeface="Wingdings" panose="05000000000000000000" pitchFamily="2" charset="2"/>
              </a:rPr>
              <a:t>接口：</a:t>
            </a: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mn-ea"/>
            </a:endParaRPr>
          </a:p>
          <a:p>
            <a:pPr indent="0">
              <a:lnSpc>
                <a:spcPct val="150000"/>
              </a:lnSpc>
              <a:buFont typeface="Arial" panose="020B0604020202020204" pitchFamily="34" charset="0"/>
              <a:buNone/>
            </a:pPr>
            <a:r>
              <a:rPr lang="zh-CN" altLang="en-US" sz="2000" dirty="0">
                <a:latin typeface="黑体" panose="02010609060101010101" charset="-122"/>
                <a:ea typeface="黑体" panose="02010609060101010101" charset="-122"/>
                <a:sym typeface="+mn-ea"/>
              </a:rPr>
              <a:t>接口是一组用于描述类或组件的一个服务的操作，它是一个被命名的操作的集合，与类不同，它不描述任何结构（因此不包含任何属性），也不描述任何实现（因此不包含任何实现操作的方法），每个接口都有唯一的一个名称。</a:t>
            </a: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构件图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5984" y="390649"/>
            <a:ext cx="6048671" cy="4246245"/>
          </a:xfrm>
          <a:prstGeom prst="rect">
            <a:avLst/>
          </a:prstGeom>
          <a:noFill/>
        </p:spPr>
        <p:txBody>
          <a:bodyPr wrap="square" rtlCol="0">
            <a:spAutoFit/>
          </a:bodyPr>
          <a:lstStyle/>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r>
              <a:rPr lang="zh-CN" altLang="en-US" sz="2000" dirty="0">
                <a:latin typeface="黑体" panose="02010609060101010101" charset="-122"/>
                <a:ea typeface="黑体" panose="02010609060101010101" charset="-122"/>
                <a:sym typeface="Wingdings" panose="05000000000000000000" pitchFamily="2" charset="2"/>
              </a:rPr>
              <a:t>组件的接口可以分为以下两个类型：</a:t>
            </a: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r>
              <a:rPr lang="zh-CN" altLang="en-US" sz="2000" dirty="0">
                <a:solidFill>
                  <a:srgbClr val="FF0000"/>
                </a:solidFill>
                <a:latin typeface="黑体" panose="02010609060101010101" charset="-122"/>
                <a:ea typeface="黑体" panose="02010609060101010101" charset="-122"/>
                <a:sym typeface="Wingdings" panose="05000000000000000000" pitchFamily="2" charset="2"/>
              </a:rPr>
              <a:t>导出接口（</a:t>
            </a:r>
            <a:r>
              <a:rPr lang="en-US" altLang="zh-CN" sz="2000" dirty="0">
                <a:solidFill>
                  <a:srgbClr val="FF0000"/>
                </a:solidFill>
                <a:latin typeface="黑体" panose="02010609060101010101" charset="-122"/>
                <a:ea typeface="黑体" panose="02010609060101010101" charset="-122"/>
                <a:sym typeface="Wingdings" panose="05000000000000000000" pitchFamily="2" charset="2"/>
              </a:rPr>
              <a:t>Expert Interface</a:t>
            </a:r>
            <a:r>
              <a:rPr lang="zh-CN" altLang="en-US" sz="2000" dirty="0">
                <a:solidFill>
                  <a:srgbClr val="FF0000"/>
                </a:solidFill>
                <a:latin typeface="黑体" panose="02010609060101010101" charset="-122"/>
                <a:ea typeface="黑体" panose="02010609060101010101" charset="-122"/>
                <a:sym typeface="Wingdings" panose="05000000000000000000" pitchFamily="2" charset="2"/>
              </a:rPr>
              <a:t>）</a:t>
            </a:r>
            <a:r>
              <a:rPr lang="zh-CN" altLang="en-US" sz="2000" dirty="0">
                <a:latin typeface="黑体" panose="02010609060101010101" charset="-122"/>
                <a:ea typeface="黑体" panose="02010609060101010101" charset="-122"/>
                <a:sym typeface="Wingdings" panose="05000000000000000000" pitchFamily="2" charset="2"/>
              </a:rPr>
              <a:t>：即为其他组件提供服务的接口，一个组件可以有多个导出接口。</a:t>
            </a: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r>
              <a:rPr lang="zh-CN" altLang="en-US" sz="2000" dirty="0">
                <a:solidFill>
                  <a:srgbClr val="FF0000"/>
                </a:solidFill>
                <a:latin typeface="黑体" panose="02010609060101010101" charset="-122"/>
                <a:ea typeface="黑体" panose="02010609060101010101" charset="-122"/>
                <a:sym typeface="Wingdings" panose="05000000000000000000" pitchFamily="2" charset="2"/>
              </a:rPr>
              <a:t>导入接口（</a:t>
            </a:r>
            <a:r>
              <a:rPr lang="en-US" altLang="zh-CN" sz="2000" dirty="0">
                <a:solidFill>
                  <a:srgbClr val="FF0000"/>
                </a:solidFill>
                <a:latin typeface="黑体" panose="02010609060101010101" charset="-122"/>
                <a:ea typeface="黑体" panose="02010609060101010101" charset="-122"/>
                <a:sym typeface="Wingdings" panose="05000000000000000000" pitchFamily="2" charset="2"/>
              </a:rPr>
              <a:t>Import Interface</a:t>
            </a:r>
            <a:r>
              <a:rPr lang="zh-CN" altLang="en-US" sz="2000" dirty="0">
                <a:solidFill>
                  <a:srgbClr val="FF0000"/>
                </a:solidFill>
                <a:latin typeface="黑体" panose="02010609060101010101" charset="-122"/>
                <a:ea typeface="黑体" panose="02010609060101010101" charset="-122"/>
                <a:sym typeface="Wingdings" panose="05000000000000000000" pitchFamily="2" charset="2"/>
              </a:rPr>
              <a:t>）</a:t>
            </a:r>
            <a:r>
              <a:rPr lang="zh-CN" altLang="en-US" sz="2000" dirty="0">
                <a:latin typeface="黑体" panose="02010609060101010101" charset="-122"/>
                <a:ea typeface="黑体" panose="02010609060101010101" charset="-122"/>
                <a:sym typeface="Wingdings" panose="05000000000000000000" pitchFamily="2" charset="2"/>
              </a:rPr>
              <a:t>：在组件中所用到的其他组件所提供的接口。一个组件可以有多个导入接口。</a:t>
            </a:r>
            <a:endParaRPr lang="en-US" altLang="zh-CN"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构件图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5984" y="390649"/>
            <a:ext cx="6048671" cy="4707890"/>
          </a:xfrm>
          <a:prstGeom prst="rect">
            <a:avLst/>
          </a:prstGeom>
          <a:noFill/>
        </p:spPr>
        <p:txBody>
          <a:bodyPr wrap="square" rtlCol="0">
            <a:spAutoFit/>
          </a:bodyPr>
          <a:lstStyle/>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r>
              <a:rPr lang="zh-CN" altLang="en-US" sz="2000" dirty="0">
                <a:latin typeface="黑体" panose="02010609060101010101" charset="-122"/>
                <a:ea typeface="黑体" panose="02010609060101010101" charset="-122"/>
                <a:sym typeface="Wingdings" panose="05000000000000000000" pitchFamily="2" charset="2"/>
              </a:rPr>
              <a:t>关系</a:t>
            </a: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r>
              <a:rPr lang="zh-CN" altLang="en-US" sz="2000" dirty="0">
                <a:latin typeface="黑体" panose="02010609060101010101" charset="-122"/>
                <a:ea typeface="黑体" panose="02010609060101010101" charset="-122"/>
                <a:sym typeface="Wingdings" panose="05000000000000000000" pitchFamily="2" charset="2"/>
              </a:rPr>
              <a:t>关系是事物之间的联系，在面向对象的建模中，最重要的关系是依赖、泛化、关联和实现，但构件图中使用最多的是</a:t>
            </a:r>
            <a:r>
              <a:rPr lang="zh-CN" altLang="en-US" sz="2000" dirty="0">
                <a:solidFill>
                  <a:srgbClr val="FF0000"/>
                </a:solidFill>
                <a:latin typeface="黑体" panose="02010609060101010101" charset="-122"/>
                <a:ea typeface="黑体" panose="02010609060101010101" charset="-122"/>
                <a:sym typeface="Wingdings" panose="05000000000000000000" pitchFamily="2" charset="2"/>
              </a:rPr>
              <a:t>依赖和实现关系</a:t>
            </a: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r>
              <a:rPr lang="zh-CN" altLang="en-US" sz="2000" dirty="0">
                <a:latin typeface="黑体" panose="02010609060101010101" charset="-122"/>
                <a:ea typeface="黑体" panose="02010609060101010101" charset="-122"/>
                <a:sym typeface="Wingdings" panose="05000000000000000000" pitchFamily="2" charset="2"/>
              </a:rPr>
              <a:t>依赖关系：组件依赖外部提供的服务（由组件到接口），使用虚线带箭头表示</a:t>
            </a:r>
            <a:endParaRPr lang="zh-CN" altLang="en-US" sz="2000" dirty="0"/>
          </a:p>
          <a:p>
            <a:pPr indent="0">
              <a:lnSpc>
                <a:spcPct val="150000"/>
              </a:lnSpc>
              <a:buFont typeface="Arial" panose="020B0604020202020204" pitchFamily="34" charset="0"/>
              <a:buNone/>
            </a:pPr>
            <a:r>
              <a:rPr lang="zh-CN" altLang="en-US" sz="2000" dirty="0">
                <a:latin typeface="黑体" panose="02010609060101010101" charset="-122"/>
                <a:ea typeface="黑体" panose="02010609060101010101" charset="-122"/>
                <a:sym typeface="Wingdings" panose="05000000000000000000" pitchFamily="2" charset="2"/>
              </a:rPr>
              <a:t>实现关系：指组件向外提供的服务，使用实线表示</a:t>
            </a:r>
            <a:endParaRPr lang="zh-CN" altLang="en-US" sz="2000" dirty="0"/>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
        <p:nvSpPr>
          <p:cNvPr id="9" name="文本框 8"/>
          <p:cNvSpPr txBox="1"/>
          <p:nvPr/>
        </p:nvSpPr>
        <p:spPr>
          <a:xfrm>
            <a:off x="4417060" y="2318385"/>
            <a:ext cx="309880" cy="506730"/>
          </a:xfrm>
          <a:prstGeom prst="rect">
            <a:avLst/>
          </a:prstGeom>
          <a:noFill/>
        </p:spPr>
        <p:txBody>
          <a:bodyPr wrap="none" rtlCol="0" anchor="t">
            <a:spAutoFit/>
          </a:bodyPr>
          <a:p>
            <a:pPr indent="0">
              <a:lnSpc>
                <a:spcPct val="150000"/>
              </a:lnSpc>
              <a:buFont typeface="Arial" panose="020B0604020202020204" pitchFamily="34" charse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构件图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5984" y="383029"/>
            <a:ext cx="6048671" cy="3784600"/>
          </a:xfrm>
          <a:prstGeom prst="rect">
            <a:avLst/>
          </a:prstGeom>
          <a:noFill/>
        </p:spPr>
        <p:txBody>
          <a:bodyPr wrap="square" rtlCol="0">
            <a:spAutoFit/>
          </a:bodyPr>
          <a:lstStyle/>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r>
              <a:rPr lang="zh-CN" altLang="en-US" sz="2000" dirty="0"/>
              <a:t>依赖关系</a:t>
            </a: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r>
              <a:rPr lang="zh-CN" altLang="en-US" sz="2000" dirty="0"/>
              <a:t>实现关系</a:t>
            </a: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
        <p:nvSpPr>
          <p:cNvPr id="9" name="文本框 8"/>
          <p:cNvSpPr txBox="1"/>
          <p:nvPr/>
        </p:nvSpPr>
        <p:spPr>
          <a:xfrm>
            <a:off x="4417060" y="2318385"/>
            <a:ext cx="309880" cy="506730"/>
          </a:xfrm>
          <a:prstGeom prst="rect">
            <a:avLst/>
          </a:prstGeom>
          <a:noFill/>
        </p:spPr>
        <p:txBody>
          <a:bodyPr wrap="none" rtlCol="0" anchor="t">
            <a:spAutoFit/>
          </a:bodyPr>
          <a:p>
            <a:pPr indent="0">
              <a:lnSpc>
                <a:spcPct val="150000"/>
              </a:lnSpc>
              <a:buFont typeface="Arial" panose="020B0604020202020204" pitchFamily="34" charset="0"/>
              <a:buNone/>
            </a:pPr>
            <a:endParaRPr lang="zh-CN" altLang="en-US"/>
          </a:p>
        </p:txBody>
      </p:sp>
      <p:pic>
        <p:nvPicPr>
          <p:cNvPr id="10" name="图片 9"/>
          <p:cNvPicPr>
            <a:picLocks noChangeAspect="1"/>
          </p:cNvPicPr>
          <p:nvPr/>
        </p:nvPicPr>
        <p:blipFill>
          <a:blip r:embed="rId3"/>
          <a:stretch>
            <a:fillRect/>
          </a:stretch>
        </p:blipFill>
        <p:spPr>
          <a:xfrm>
            <a:off x="3590925" y="770890"/>
            <a:ext cx="3413760" cy="982980"/>
          </a:xfrm>
          <a:prstGeom prst="rect">
            <a:avLst/>
          </a:prstGeom>
        </p:spPr>
      </p:pic>
      <p:pic>
        <p:nvPicPr>
          <p:cNvPr id="16" name="图片 15"/>
          <p:cNvPicPr>
            <a:picLocks noChangeAspect="1"/>
          </p:cNvPicPr>
          <p:nvPr/>
        </p:nvPicPr>
        <p:blipFill>
          <a:blip r:embed="rId4"/>
          <a:stretch>
            <a:fillRect/>
          </a:stretch>
        </p:blipFill>
        <p:spPr>
          <a:xfrm>
            <a:off x="3717925" y="2318385"/>
            <a:ext cx="2979420"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356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构件图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5984" y="390649"/>
            <a:ext cx="6048671" cy="5846445"/>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2000" dirty="0">
                <a:latin typeface="黑体" panose="02010609060101010101" charset="-122"/>
                <a:ea typeface="黑体" panose="02010609060101010101" charset="-122"/>
                <a:sym typeface="Wingdings" panose="05000000000000000000" pitchFamily="2" charset="2"/>
              </a:rPr>
              <a:t>构件图的几种使用方式：</a:t>
            </a: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marL="0" lvl="0" indent="0">
              <a:buNone/>
            </a:pPr>
            <a:r>
              <a:rPr lang="en-US" altLang="zh-CN" sz="1600" dirty="0">
                <a:latin typeface="黑体" panose="02010609060101010101" charset="-122"/>
                <a:ea typeface="黑体" panose="02010609060101010101" charset="-122"/>
                <a:sym typeface="+mn-ea"/>
              </a:rPr>
              <a:t>1)</a:t>
            </a:r>
            <a:r>
              <a:rPr lang="zh-CN" altLang="en-US" sz="1600" dirty="0">
                <a:solidFill>
                  <a:srgbClr val="FF0000"/>
                </a:solidFill>
                <a:latin typeface="黑体" panose="02010609060101010101" charset="-122"/>
                <a:ea typeface="黑体" panose="02010609060101010101" charset="-122"/>
                <a:sym typeface="+mn-ea"/>
              </a:rPr>
              <a:t>对源代码建模</a:t>
            </a:r>
            <a:r>
              <a:rPr lang="zh-CN" altLang="en-US" sz="1600" dirty="0">
                <a:latin typeface="黑体" panose="02010609060101010101" charset="-122"/>
                <a:ea typeface="黑体" panose="02010609060101010101" charset="-122"/>
                <a:sym typeface="+mn-ea"/>
              </a:rPr>
              <a:t>：采用当前大多数面向对象编程语言，将使用集成化开发环境来分割代码，并将源代码存储到文件中。可以使用构件图来为这些文件的配置建模，并设置配置管理系统。</a:t>
            </a:r>
            <a:endParaRPr lang="en-US" altLang="zh-CN" sz="1600" dirty="0">
              <a:latin typeface="黑体" panose="02010609060101010101" charset="-122"/>
              <a:ea typeface="黑体" panose="02010609060101010101" charset="-122"/>
            </a:endParaRPr>
          </a:p>
          <a:p>
            <a:pPr marL="0" lvl="0" indent="0">
              <a:buNone/>
            </a:pPr>
            <a:endParaRPr lang="en-US" altLang="zh-CN" sz="1600" dirty="0">
              <a:latin typeface="黑体" panose="02010609060101010101" charset="-122"/>
              <a:ea typeface="黑体" panose="02010609060101010101" charset="-122"/>
            </a:endParaRPr>
          </a:p>
          <a:p>
            <a:pPr marL="0" lvl="0" indent="0">
              <a:buNone/>
            </a:pPr>
            <a:r>
              <a:rPr lang="en-US" altLang="zh-CN" sz="1600" dirty="0">
                <a:latin typeface="黑体" panose="02010609060101010101" charset="-122"/>
                <a:ea typeface="黑体" panose="02010609060101010101" charset="-122"/>
                <a:sym typeface="+mn-ea"/>
              </a:rPr>
              <a:t>(2)</a:t>
            </a:r>
            <a:r>
              <a:rPr lang="zh-CN" altLang="en-US" sz="1600" dirty="0">
                <a:solidFill>
                  <a:srgbClr val="FF0000"/>
                </a:solidFill>
                <a:latin typeface="黑体" panose="02010609060101010101" charset="-122"/>
                <a:ea typeface="黑体" panose="02010609060101010101" charset="-122"/>
                <a:sym typeface="+mn-ea"/>
              </a:rPr>
              <a:t>对可执行文件的发布建模</a:t>
            </a:r>
            <a:r>
              <a:rPr lang="zh-CN" altLang="en-US" sz="1600" dirty="0">
                <a:latin typeface="黑体" panose="02010609060101010101" charset="-122"/>
                <a:ea typeface="黑体" panose="02010609060101010101" charset="-122"/>
                <a:sym typeface="+mn-ea"/>
              </a:rPr>
              <a:t>：文件的发布是交付给内部或外部用户的相对完整而且一致的制品系列。当用构件图建模时，其实是在对构成软件的物理部分所作的决策进行可视化、详述和文档化</a:t>
            </a:r>
            <a:endParaRPr lang="en-US" altLang="zh-CN" sz="1600" dirty="0">
              <a:latin typeface="黑体" panose="02010609060101010101" charset="-122"/>
              <a:ea typeface="黑体" panose="02010609060101010101" charset="-122"/>
            </a:endParaRPr>
          </a:p>
          <a:p>
            <a:pPr marL="0" lvl="0" indent="0">
              <a:buNone/>
            </a:pPr>
            <a:endParaRPr lang="en-US" altLang="zh-CN" sz="1600" dirty="0">
              <a:latin typeface="黑体" panose="02010609060101010101" charset="-122"/>
              <a:ea typeface="黑体" panose="02010609060101010101" charset="-122"/>
            </a:endParaRPr>
          </a:p>
          <a:p>
            <a:pPr marL="0" lvl="0" indent="0">
              <a:buNone/>
            </a:pPr>
            <a:r>
              <a:rPr lang="en-US" altLang="zh-CN" sz="1600" dirty="0">
                <a:latin typeface="黑体" panose="02010609060101010101" charset="-122"/>
                <a:ea typeface="黑体" panose="02010609060101010101" charset="-122"/>
                <a:sym typeface="+mn-ea"/>
              </a:rPr>
              <a:t>(3)</a:t>
            </a:r>
            <a:r>
              <a:rPr lang="zh-CN" altLang="en-US" sz="1600" dirty="0">
                <a:solidFill>
                  <a:srgbClr val="FF0000"/>
                </a:solidFill>
                <a:latin typeface="黑体" panose="02010609060101010101" charset="-122"/>
                <a:ea typeface="黑体" panose="02010609060101010101" charset="-122"/>
                <a:sym typeface="+mn-ea"/>
              </a:rPr>
              <a:t>对物理数据库建模</a:t>
            </a:r>
            <a:r>
              <a:rPr lang="zh-CN" altLang="en-US" sz="1600" dirty="0">
                <a:latin typeface="黑体" panose="02010609060101010101" charset="-122"/>
                <a:ea typeface="黑体" panose="02010609060101010101" charset="-122"/>
                <a:sym typeface="+mn-ea"/>
              </a:rPr>
              <a:t>：可以把物理数据库看作模式在比特世界中的具体实现。可以用构件图表示各种种类的物理数据库</a:t>
            </a:r>
            <a:endParaRPr lang="en-US" altLang="zh-CN" sz="1600" dirty="0">
              <a:latin typeface="黑体" panose="02010609060101010101" charset="-122"/>
              <a:ea typeface="黑体" panose="02010609060101010101" charset="-122"/>
            </a:endParaRPr>
          </a:p>
          <a:p>
            <a:pPr marL="0" lvl="0" indent="0">
              <a:buNone/>
            </a:pPr>
            <a:endParaRPr lang="en-US" altLang="zh-CN" sz="1600" dirty="0">
              <a:latin typeface="黑体" panose="02010609060101010101" charset="-122"/>
              <a:ea typeface="黑体" panose="02010609060101010101" charset="-122"/>
            </a:endParaRPr>
          </a:p>
          <a:p>
            <a:pPr marL="0" lvl="0" indent="0">
              <a:buNone/>
            </a:pPr>
            <a:r>
              <a:rPr lang="en-US" altLang="zh-CN" sz="1600" dirty="0">
                <a:latin typeface="黑体" panose="02010609060101010101" charset="-122"/>
                <a:ea typeface="黑体" panose="02010609060101010101" charset="-122"/>
                <a:sym typeface="+mn-ea"/>
              </a:rPr>
              <a:t>(4)</a:t>
            </a:r>
            <a:r>
              <a:rPr lang="zh-CN" altLang="en-US" sz="1600" dirty="0">
                <a:solidFill>
                  <a:srgbClr val="FF0000"/>
                </a:solidFill>
                <a:latin typeface="黑体" panose="02010609060101010101" charset="-122"/>
                <a:ea typeface="黑体" panose="02010609060101010101" charset="-122"/>
                <a:sym typeface="+mn-ea"/>
              </a:rPr>
              <a:t>对可适应的系统建模</a:t>
            </a:r>
            <a:r>
              <a:rPr lang="zh-CN" altLang="en-US" sz="1600" dirty="0">
                <a:latin typeface="黑体" panose="02010609060101010101" charset="-122"/>
                <a:ea typeface="黑体" panose="02010609060101010101" charset="-122"/>
                <a:sym typeface="+mn-ea"/>
              </a:rPr>
              <a:t>：某些系统是相对静止的，另一些则较为动态。可以将构件图与对行为建模的</a:t>
            </a:r>
            <a:r>
              <a:rPr lang="en-US" altLang="zh-CN" sz="1600" dirty="0">
                <a:latin typeface="黑体" panose="02010609060101010101" charset="-122"/>
                <a:ea typeface="黑体" panose="02010609060101010101" charset="-122"/>
                <a:sym typeface="+mn-ea"/>
              </a:rPr>
              <a:t>UML</a:t>
            </a:r>
            <a:r>
              <a:rPr lang="zh-CN" altLang="en-US" sz="1600" dirty="0">
                <a:latin typeface="黑体" panose="02010609060101010101" charset="-122"/>
                <a:ea typeface="黑体" panose="02010609060101010101" charset="-122"/>
                <a:sym typeface="+mn-ea"/>
              </a:rPr>
              <a:t>的一些图结合起来表示这类系统。</a:t>
            </a: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
        <p:nvSpPr>
          <p:cNvPr id="9" name="文本框 8"/>
          <p:cNvSpPr txBox="1"/>
          <p:nvPr/>
        </p:nvSpPr>
        <p:spPr>
          <a:xfrm>
            <a:off x="4417060" y="2318385"/>
            <a:ext cx="309880" cy="506730"/>
          </a:xfrm>
          <a:prstGeom prst="rect">
            <a:avLst/>
          </a:prstGeom>
          <a:noFill/>
        </p:spPr>
        <p:txBody>
          <a:bodyPr wrap="none" rtlCol="0" anchor="t">
            <a:spAutoFit/>
          </a:bodyPr>
          <a:p>
            <a:pPr indent="0">
              <a:lnSpc>
                <a:spcPct val="150000"/>
              </a:lnSpc>
              <a:buFont typeface="Arial" panose="020B0604020202020204" pitchFamily="34" charse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823840" y="2192095"/>
            <a:ext cx="3844107"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anose="020B0604020202020204" pitchFamily="34" charset="0"/>
                <a:ea typeface="宋体" panose="02010600030101010101" pitchFamily="2" charset="-122"/>
              </a:defRPr>
            </a:lvl1pPr>
            <a:lvl2pPr marL="742950" indent="-285750" eaLnBrk="0" hangingPunct="0">
              <a:defRPr sz="1300">
                <a:solidFill>
                  <a:schemeClr val="tx1"/>
                </a:solidFill>
                <a:latin typeface="Arial" panose="020B0604020202020204" pitchFamily="34" charset="0"/>
                <a:ea typeface="宋体" panose="02010600030101010101" pitchFamily="2" charset="-122"/>
              </a:defRPr>
            </a:lvl2pPr>
            <a:lvl3pPr marL="1143000" indent="-228600" eaLnBrk="0" hangingPunct="0">
              <a:defRPr sz="1300">
                <a:solidFill>
                  <a:schemeClr val="tx1"/>
                </a:solidFill>
                <a:latin typeface="Arial" panose="020B0604020202020204" pitchFamily="34" charset="0"/>
                <a:ea typeface="宋体" panose="02010600030101010101" pitchFamily="2" charset="-122"/>
              </a:defRPr>
            </a:lvl3pPr>
            <a:lvl4pPr marL="1600200" indent="-228600" eaLnBrk="0" hangingPunct="0">
              <a:defRPr sz="1300">
                <a:solidFill>
                  <a:schemeClr val="tx1"/>
                </a:solidFill>
                <a:latin typeface="Arial" panose="020B0604020202020204" pitchFamily="34" charset="0"/>
                <a:ea typeface="宋体" panose="02010600030101010101" pitchFamily="2" charset="-122"/>
              </a:defRPr>
            </a:lvl4pPr>
            <a:lvl5pPr marL="2057400" indent="-228600" eaLnBrk="0" hangingPunct="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Light" panose="020B0502040204020203" pitchFamily="34" charset="-122"/>
                <a:ea typeface="微软雅黑 Light" panose="020B0502040204020203" pitchFamily="34" charset="-122"/>
              </a:rPr>
              <a:t>  </a:t>
            </a:r>
            <a:r>
              <a:rPr lang="zh-CN" altLang="en-US" sz="4000" b="1" dirty="0">
                <a:solidFill>
                  <a:schemeClr val="tx1"/>
                </a:solidFill>
                <a:latin typeface="微软雅黑 Light" panose="020B0502040204020203" pitchFamily="34" charset="-122"/>
                <a:ea typeface="微软雅黑 Light" panose="020B0502040204020203" pitchFamily="34" charset="-122"/>
              </a:rPr>
              <a:t>包</a:t>
            </a:r>
            <a:r>
              <a:rPr lang="zh-CN" altLang="en-US" sz="4000" b="1" dirty="0">
                <a:latin typeface="微软雅黑 Light" panose="020B0502040204020203" pitchFamily="34" charset="-122"/>
                <a:ea typeface="微软雅黑 Light" panose="020B0502040204020203" pitchFamily="34" charset="-122"/>
              </a:rPr>
              <a:t>图</a:t>
            </a:r>
            <a:endParaRPr lang="zh-CN" altLang="en-US" sz="4000" b="1" dirty="0">
              <a:latin typeface="微软雅黑 Light" panose="020B0502040204020203" pitchFamily="34" charset="-122"/>
              <a:ea typeface="微软雅黑 Light" panose="020B0502040204020203" pitchFamily="34" charset="-122"/>
            </a:endParaRPr>
          </a:p>
        </p:txBody>
      </p:sp>
      <p:grpSp>
        <p:nvGrpSpPr>
          <p:cNvPr id="17" name="组合 16"/>
          <p:cNvGrpSpPr/>
          <p:nvPr/>
        </p:nvGrpSpPr>
        <p:grpSpPr bwMode="auto">
          <a:xfrm>
            <a:off x="2867470" y="1989683"/>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包图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91699" y="403349"/>
            <a:ext cx="6048671" cy="6000750"/>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2000" dirty="0"/>
              <a:t>概述</a:t>
            </a:r>
            <a:endParaRPr lang="zh-CN" altLang="en-US" sz="2000" dirty="0"/>
          </a:p>
          <a:p>
            <a:pPr indent="0">
              <a:lnSpc>
                <a:spcPct val="150000"/>
              </a:lnSpc>
              <a:buFont typeface="Arial" panose="020B0604020202020204" pitchFamily="34" charset="0"/>
              <a:buNone/>
            </a:pPr>
            <a:r>
              <a:rPr lang="zh-CN" altLang="en-US" sz="1600" dirty="0"/>
              <a:t>         包是一种把元素组织到一起的通用机制，包可以嵌套于其他包中。包图用于描述包与包之间的关系，包的图标是一个带标签 的文件夹。包图描绘模型元素在包内组织和依赖关系，包括包的导入和包扩展。他们还提供相应命名空间的可视化。</a:t>
            </a:r>
            <a:endParaRPr lang="zh-CN" altLang="en-US" sz="1600" dirty="0"/>
          </a:p>
          <a:p>
            <a:pPr indent="0">
              <a:lnSpc>
                <a:spcPct val="150000"/>
              </a:lnSpc>
              <a:buFont typeface="Arial" panose="020B0604020202020204" pitchFamily="34" charset="0"/>
              <a:buNone/>
            </a:pPr>
            <a:r>
              <a:rPr lang="zh-CN" altLang="en-US" sz="1600" dirty="0"/>
              <a:t>         包是一个命名空间，也是一个元素。可以包含在其他命名空间中。</a:t>
            </a:r>
            <a:endParaRPr lang="zh-CN" altLang="en-US" sz="1600" dirty="0"/>
          </a:p>
          <a:p>
            <a:pPr indent="0">
              <a:lnSpc>
                <a:spcPct val="150000"/>
              </a:lnSpc>
              <a:buFont typeface="Arial" panose="020B0604020202020204" pitchFamily="34" charset="0"/>
              <a:buNone/>
            </a:pPr>
            <a:r>
              <a:rPr lang="zh-CN" altLang="en-US" sz="1600" dirty="0"/>
              <a:t>         包图是在 UML 中用类似于文件夹的符号表示的模型元素的组合。            </a:t>
            </a:r>
            <a:endParaRPr lang="zh-CN" altLang="en-US" sz="1600" dirty="0"/>
          </a:p>
          <a:p>
            <a:pPr indent="0">
              <a:lnSpc>
                <a:spcPct val="150000"/>
              </a:lnSpc>
              <a:buFont typeface="Arial" panose="020B0604020202020204" pitchFamily="34" charset="0"/>
              <a:buNone/>
            </a:pPr>
            <a:r>
              <a:rPr lang="zh-CN" altLang="en-US" sz="1600" dirty="0"/>
              <a:t>         系统中的每个元素都只能为一个包所有，一个包可嵌套在另一个包中。使用包图可以将相关元素归入一个系统。一个包中可包含附属包、图表或单个元素。</a:t>
            </a:r>
            <a:endParaRPr lang="zh-CN" altLang="en-US" sz="16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
        <p:nvSpPr>
          <p:cNvPr id="9" name="文本框 8"/>
          <p:cNvSpPr txBox="1"/>
          <p:nvPr/>
        </p:nvSpPr>
        <p:spPr>
          <a:xfrm>
            <a:off x="4417060" y="2318385"/>
            <a:ext cx="309880" cy="506730"/>
          </a:xfrm>
          <a:prstGeom prst="rect">
            <a:avLst/>
          </a:prstGeom>
          <a:noFill/>
        </p:spPr>
        <p:txBody>
          <a:bodyPr wrap="none" rtlCol="0" anchor="t">
            <a:spAutoFit/>
          </a:bodyPr>
          <a:p>
            <a:pPr indent="0">
              <a:lnSpc>
                <a:spcPct val="150000"/>
              </a:lnSpc>
              <a:buFont typeface="Arial" panose="020B0604020202020204" pitchFamily="34" charse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包图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5984" y="448434"/>
            <a:ext cx="6048671" cy="4246245"/>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2000" dirty="0">
                <a:solidFill>
                  <a:srgbClr val="FF0000"/>
                </a:solidFill>
              </a:rPr>
              <a:t>内容</a:t>
            </a:r>
            <a:r>
              <a:rPr lang="zh-CN" altLang="en-US" sz="2000" dirty="0"/>
              <a:t>：</a:t>
            </a:r>
            <a:endParaRPr lang="zh-CN" altLang="en-US" sz="2000" dirty="0"/>
          </a:p>
          <a:p>
            <a:pPr marL="0" lvl="0" indent="0">
              <a:lnSpc>
                <a:spcPct val="100000"/>
              </a:lnSpc>
              <a:spcBef>
                <a:spcPct val="0"/>
              </a:spcBef>
              <a:buNone/>
            </a:pPr>
            <a:r>
              <a:rPr lang="en-US" altLang="zh-CN" sz="2000" dirty="0">
                <a:latin typeface="黑体" panose="02010609060101010101" charset="-122"/>
                <a:ea typeface="黑体" panose="02010609060101010101" charset="-122"/>
                <a:sym typeface="Wingdings" panose="05000000000000000000" pitchFamily="2" charset="2"/>
              </a:rPr>
              <a:t>(1)</a:t>
            </a:r>
            <a:r>
              <a:rPr lang="zh-CN" altLang="en-US" sz="2000" dirty="0">
                <a:latin typeface="黑体" panose="02010609060101010101" charset="-122"/>
                <a:ea typeface="黑体" panose="02010609060101010101" charset="-122"/>
                <a:sym typeface="Wingdings" panose="05000000000000000000" pitchFamily="2" charset="2"/>
              </a:rPr>
              <a:t>包</a:t>
            </a:r>
            <a:endParaRPr lang="en-US" altLang="zh-CN" sz="2000" dirty="0">
              <a:latin typeface="黑体" panose="02010609060101010101" charset="-122"/>
              <a:ea typeface="黑体" panose="02010609060101010101" charset="-122"/>
              <a:sym typeface="Wingdings" panose="05000000000000000000" pitchFamily="2" charset="2"/>
            </a:endParaRPr>
          </a:p>
          <a:p>
            <a:pPr marL="0" lvl="0" indent="0">
              <a:lnSpc>
                <a:spcPct val="100000"/>
              </a:lnSpc>
              <a:spcBef>
                <a:spcPct val="0"/>
              </a:spcBef>
              <a:buNone/>
            </a:pPr>
            <a:r>
              <a:rPr lang="en-US" altLang="zh-CN" sz="2000" dirty="0">
                <a:latin typeface="黑体" panose="02010609060101010101" charset="-122"/>
                <a:ea typeface="黑体" panose="02010609060101010101" charset="-122"/>
                <a:sym typeface="Wingdings" panose="05000000000000000000" pitchFamily="2" charset="2"/>
              </a:rPr>
              <a:t>(2)</a:t>
            </a:r>
            <a:r>
              <a:rPr lang="zh-CN" altLang="en-US" sz="2000" dirty="0">
                <a:latin typeface="黑体" panose="02010609060101010101" charset="-122"/>
                <a:ea typeface="黑体" panose="02010609060101010101" charset="-122"/>
                <a:sym typeface="Wingdings" panose="05000000000000000000" pitchFamily="2" charset="2"/>
              </a:rPr>
              <a:t>关系</a:t>
            </a:r>
            <a:endParaRPr lang="en-US" altLang="zh-CN" sz="2000" dirty="0">
              <a:latin typeface="黑体" panose="02010609060101010101" charset="-122"/>
              <a:ea typeface="黑体" panose="02010609060101010101" charset="-122"/>
              <a:sym typeface="Wingdings" panose="05000000000000000000" pitchFamily="2" charset="2"/>
            </a:endParaRPr>
          </a:p>
          <a:p>
            <a:pPr marL="0" lvl="0" indent="0">
              <a:lnSpc>
                <a:spcPct val="100000"/>
              </a:lnSpc>
              <a:spcBef>
                <a:spcPct val="0"/>
              </a:spcBef>
              <a:buNone/>
            </a:pPr>
            <a:r>
              <a:rPr lang="en-US" altLang="zh-CN" sz="2000" dirty="0">
                <a:latin typeface="黑体" panose="02010609060101010101" charset="-122"/>
                <a:ea typeface="黑体" panose="02010609060101010101" charset="-122"/>
                <a:sym typeface="Wingdings" panose="05000000000000000000" pitchFamily="2" charset="2"/>
              </a:rPr>
              <a:t>(3)</a:t>
            </a:r>
            <a:r>
              <a:rPr lang="zh-CN" altLang="en-US" sz="2000" dirty="0">
                <a:latin typeface="黑体" panose="02010609060101010101" charset="-122"/>
                <a:ea typeface="黑体" panose="02010609060101010101" charset="-122"/>
                <a:sym typeface="Wingdings" panose="05000000000000000000" pitchFamily="2" charset="2"/>
              </a:rPr>
              <a:t>注释和约束等</a:t>
            </a:r>
            <a:endParaRPr lang="zh-CN" altLang="en-US" sz="2000" dirty="0">
              <a:latin typeface="Arial" panose="020B0604020202020204" pitchFamily="34" charset="0"/>
            </a:endParaRPr>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
        <p:nvSpPr>
          <p:cNvPr id="9" name="文本框 8"/>
          <p:cNvSpPr txBox="1"/>
          <p:nvPr/>
        </p:nvSpPr>
        <p:spPr>
          <a:xfrm>
            <a:off x="4417060" y="2318385"/>
            <a:ext cx="309880" cy="506730"/>
          </a:xfrm>
          <a:prstGeom prst="rect">
            <a:avLst/>
          </a:prstGeom>
          <a:noFill/>
        </p:spPr>
        <p:txBody>
          <a:bodyPr wrap="none" rtlCol="0" anchor="t">
            <a:spAutoFit/>
          </a:bodyPr>
          <a:p>
            <a:pPr indent="0">
              <a:lnSpc>
                <a:spcPct val="150000"/>
              </a:lnSpc>
              <a:buFont typeface="Arial" panose="020B0604020202020204" pitchFamily="34" charset="0"/>
              <a:buNone/>
            </a:pPr>
            <a:endParaRPr lang="zh-CN" altLang="en-US"/>
          </a:p>
        </p:txBody>
      </p:sp>
      <p:pic>
        <p:nvPicPr>
          <p:cNvPr id="10" name="图片 9"/>
          <p:cNvPicPr>
            <a:picLocks noChangeAspect="1"/>
          </p:cNvPicPr>
          <p:nvPr/>
        </p:nvPicPr>
        <p:blipFill>
          <a:blip r:embed="rId3"/>
          <a:stretch>
            <a:fillRect/>
          </a:stretch>
        </p:blipFill>
        <p:spPr>
          <a:xfrm>
            <a:off x="1826260" y="2773045"/>
            <a:ext cx="1962785" cy="1285240"/>
          </a:xfrm>
          <a:prstGeom prst="rect">
            <a:avLst/>
          </a:prstGeom>
        </p:spPr>
      </p:pic>
      <p:pic>
        <p:nvPicPr>
          <p:cNvPr id="15" name="图片 14"/>
          <p:cNvPicPr>
            <a:picLocks noChangeAspect="1"/>
          </p:cNvPicPr>
          <p:nvPr/>
        </p:nvPicPr>
        <p:blipFill>
          <a:blip r:embed="rId4"/>
          <a:stretch>
            <a:fillRect/>
          </a:stretch>
        </p:blipFill>
        <p:spPr>
          <a:xfrm>
            <a:off x="3915410" y="882650"/>
            <a:ext cx="5154295" cy="3554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包图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0269" y="448434"/>
            <a:ext cx="6048671" cy="7477760"/>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2000" dirty="0">
                <a:solidFill>
                  <a:srgbClr val="FF0000"/>
                </a:solidFill>
              </a:rPr>
              <a:t>关系：</a:t>
            </a:r>
            <a:endParaRPr lang="zh-CN" altLang="en-US" sz="2000" dirty="0">
              <a:solidFill>
                <a:srgbClr val="FF0000"/>
              </a:solidFill>
            </a:endParaRPr>
          </a:p>
          <a:p>
            <a:pPr indent="0">
              <a:lnSpc>
                <a:spcPct val="150000"/>
              </a:lnSpc>
              <a:buFont typeface="Arial" panose="020B0604020202020204" pitchFamily="34" charset="0"/>
              <a:buNone/>
            </a:pPr>
            <a:r>
              <a:rPr lang="zh-CN" altLang="en-US" sz="2000" b="1" dirty="0">
                <a:solidFill>
                  <a:schemeClr val="tx1"/>
                </a:solidFill>
              </a:rPr>
              <a:t>关系类型</a:t>
            </a: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rgbClr val="FF0000"/>
                </a:solidFill>
              </a:rPr>
              <a:t>引入关系</a:t>
            </a:r>
            <a:r>
              <a:rPr lang="zh-CN" altLang="en-US" sz="2000" b="1" dirty="0">
                <a:solidFill>
                  <a:schemeClr val="tx1"/>
                </a:solidFill>
              </a:rPr>
              <a:t>：</a:t>
            </a:r>
            <a:r>
              <a:rPr lang="zh-CN" altLang="en-US" sz="2000" b="1" dirty="0">
                <a:solidFill>
                  <a:schemeClr val="tx1"/>
                </a:solidFill>
                <a:latin typeface="黑体" panose="02010609060101010101" charset="-122"/>
                <a:ea typeface="黑体" panose="02010609060101010101" charset="-122"/>
                <a:sym typeface="+mn-ea"/>
              </a:rPr>
              <a:t>一个包中的类可以被另一个指定包（以及嵌套于其中的那些包）中的类引用。需要在依赖线上加上</a:t>
            </a:r>
            <a:r>
              <a:rPr lang="en-US" altLang="zh-CN" sz="2000" b="1" dirty="0">
                <a:solidFill>
                  <a:schemeClr val="tx1"/>
                </a:solidFill>
                <a:latin typeface="黑体" panose="02010609060101010101" charset="-122"/>
                <a:ea typeface="黑体" panose="02010609060101010101" charset="-122"/>
                <a:sym typeface="+mn-ea"/>
              </a:rPr>
              <a:t>”import”</a:t>
            </a:r>
            <a:r>
              <a:rPr lang="zh-CN" altLang="en-US" sz="2000" b="1" dirty="0">
                <a:solidFill>
                  <a:schemeClr val="tx1"/>
                </a:solidFill>
                <a:latin typeface="黑体" panose="02010609060101010101" charset="-122"/>
                <a:ea typeface="黑体" panose="02010609060101010101" charset="-122"/>
                <a:sym typeface="+mn-ea"/>
              </a:rPr>
              <a:t>衍型。</a:t>
            </a:r>
            <a:endParaRPr lang="en-US" altLang="zh-CN" sz="2000" b="1" dirty="0">
              <a:solidFill>
                <a:schemeClr val="tx1"/>
              </a:solidFill>
              <a:latin typeface="黑体" panose="02010609060101010101" charset="-122"/>
              <a:ea typeface="黑体" panose="02010609060101010101" charset="-122"/>
              <a:sym typeface="+mn-ea"/>
            </a:endParaRPr>
          </a:p>
          <a:p>
            <a:pPr indent="0">
              <a:lnSpc>
                <a:spcPct val="150000"/>
              </a:lnSpc>
              <a:buFont typeface="Arial" panose="020B0604020202020204" pitchFamily="34" charset="0"/>
              <a:buNone/>
            </a:pPr>
            <a:r>
              <a:rPr lang="zh-CN" altLang="en-US" sz="2000" b="1" dirty="0">
                <a:solidFill>
                  <a:srgbClr val="FF0000"/>
                </a:solidFill>
              </a:rPr>
              <a:t>泛化关系</a:t>
            </a:r>
            <a:r>
              <a:rPr lang="zh-CN" altLang="en-US" sz="2000" b="1" dirty="0">
                <a:solidFill>
                  <a:schemeClr val="tx1"/>
                </a:solidFill>
              </a:rPr>
              <a:t>：</a:t>
            </a:r>
            <a:r>
              <a:rPr lang="zh-CN" altLang="en-US" sz="2000" b="1" dirty="0">
                <a:solidFill>
                  <a:schemeClr val="tx1"/>
                </a:solidFill>
                <a:latin typeface="黑体" panose="02010609060101010101" charset="-122"/>
                <a:ea typeface="黑体" panose="02010609060101010101" charset="-122"/>
                <a:sym typeface="+mn-ea"/>
              </a:rPr>
              <a:t>一个包继承于另一个包的全部内容，同时又补充自己增加的内容。</a:t>
            </a:r>
            <a:endParaRPr lang="zh-CN" altLang="en-US" sz="2000" b="1" dirty="0">
              <a:solidFill>
                <a:schemeClr val="tx1"/>
              </a:solidFill>
              <a:latin typeface="黑体" panose="02010609060101010101" charset="-122"/>
              <a:ea typeface="黑体" panose="02010609060101010101" charset="-122"/>
            </a:endParaRPr>
          </a:p>
          <a:p>
            <a:pPr indent="0">
              <a:lnSpc>
                <a:spcPct val="150000"/>
              </a:lnSpc>
              <a:buFont typeface="Arial" panose="020B0604020202020204" pitchFamily="34" charset="0"/>
              <a:buNone/>
            </a:pPr>
            <a:r>
              <a:rPr lang="zh-CN" altLang="en-US" sz="2000" b="1" dirty="0">
                <a:solidFill>
                  <a:srgbClr val="FF0000"/>
                </a:solidFill>
              </a:rPr>
              <a:t>嵌套关系</a:t>
            </a:r>
            <a:r>
              <a:rPr lang="zh-CN" altLang="en-US" sz="2000" b="1" dirty="0">
                <a:solidFill>
                  <a:schemeClr val="tx1"/>
                </a:solidFill>
              </a:rPr>
              <a:t>：</a:t>
            </a:r>
            <a:r>
              <a:rPr lang="zh-CN" altLang="en-US" sz="2000" b="1" dirty="0">
                <a:solidFill>
                  <a:schemeClr val="tx1"/>
                </a:solidFill>
                <a:latin typeface="黑体" panose="02010609060101010101" charset="-122"/>
                <a:ea typeface="黑体" panose="02010609060101010101" charset="-122"/>
                <a:sym typeface="+mn-ea"/>
              </a:rPr>
              <a:t>一个包中可以包含若干个子包，构成包的嵌套层次结构。</a:t>
            </a:r>
            <a:endParaRPr lang="zh-CN" altLang="en-US" sz="2000" dirty="0">
              <a:solidFill>
                <a:srgbClr val="FF0000"/>
              </a:solidFill>
            </a:endParaRPr>
          </a:p>
          <a:p>
            <a:pPr indent="0">
              <a:lnSpc>
                <a:spcPct val="150000"/>
              </a:lnSpc>
              <a:buFont typeface="Arial" panose="020B0604020202020204" pitchFamily="34" charset="0"/>
              <a:buNone/>
            </a:pPr>
            <a:endParaRPr lang="zh-CN" altLang="en-US" sz="2000" dirty="0">
              <a:latin typeface="Arial" panose="020B0604020202020204" pitchFamily="34" charset="0"/>
            </a:endParaRPr>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
        <p:nvSpPr>
          <p:cNvPr id="9" name="文本框 8"/>
          <p:cNvSpPr txBox="1"/>
          <p:nvPr/>
        </p:nvSpPr>
        <p:spPr>
          <a:xfrm>
            <a:off x="4417060" y="2318385"/>
            <a:ext cx="309880" cy="506730"/>
          </a:xfrm>
          <a:prstGeom prst="rect">
            <a:avLst/>
          </a:prstGeom>
          <a:noFill/>
        </p:spPr>
        <p:txBody>
          <a:bodyPr wrap="none" rtlCol="0" anchor="t">
            <a:spAutoFit/>
          </a:bodyPr>
          <a:p>
            <a:pPr indent="0">
              <a:lnSpc>
                <a:spcPct val="150000"/>
              </a:lnSpc>
              <a:buFont typeface="Arial" panose="020B0604020202020204" pitchFamily="34" charse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5654"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60454" y="4754973"/>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p:nvPr/>
        </p:nvGrpSpPr>
        <p:grpSpPr bwMode="auto">
          <a:xfrm>
            <a:off x="2263154" y="2060563"/>
            <a:ext cx="1128713" cy="1128712"/>
            <a:chOff x="2558424" y="1401428"/>
            <a:chExt cx="1318727" cy="1318727"/>
          </a:xfrm>
        </p:grpSpPr>
        <p:sp>
          <p:nvSpPr>
            <p:cNvPr id="15" name="椭圆 14"/>
            <p:cNvSpPr/>
            <p:nvPr/>
          </p:nvSpPr>
          <p:spPr>
            <a:xfrm>
              <a:off x="2558424" y="1401428"/>
              <a:ext cx="1318727" cy="1318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endParaRPr>
            </a:p>
          </p:txBody>
        </p:sp>
        <p:sp>
          <p:nvSpPr>
            <p:cNvPr id="1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tx1"/>
            </a:solidFill>
            <a:ln>
              <a:noFill/>
            </a:ln>
          </p:spPr>
          <p:txBody>
            <a:bodyPr/>
            <a:lstStyle/>
            <a:p>
              <a:pPr algn="ctr" fontAlgn="auto">
                <a:spcBef>
                  <a:spcPts val="0"/>
                </a:spcBef>
                <a:spcAft>
                  <a:spcPts val="0"/>
                </a:spcAft>
                <a:defRPr/>
              </a:pPr>
              <a:endParaRPr lang="zh-CN" altLang="en-US" sz="1350" dirty="0">
                <a:solidFill>
                  <a:schemeClr val="bg1"/>
                </a:solidFill>
                <a:latin typeface="+mn-lt"/>
                <a:ea typeface="微软雅黑 Light" panose="020B0502040204020203" pitchFamily="34" charset="-122"/>
              </a:endParaRPr>
            </a:p>
          </p:txBody>
        </p:sp>
      </p:grpSp>
      <p:sp>
        <p:nvSpPr>
          <p:cNvPr id="21" name="文本框 37"/>
          <p:cNvSpPr txBox="1">
            <a:spLocks noChangeArrowheads="1"/>
          </p:cNvSpPr>
          <p:nvPr/>
        </p:nvSpPr>
        <p:spPr bwMode="auto">
          <a:xfrm>
            <a:off x="3491880" y="2270976"/>
            <a:ext cx="324036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anose="020B0604020202020204" pitchFamily="34" charset="0"/>
                <a:ea typeface="宋体" panose="02010600030101010101" pitchFamily="2" charset="-122"/>
              </a:defRPr>
            </a:lvl1pPr>
            <a:lvl2pPr marL="742950" indent="-285750" eaLnBrk="0" hangingPunct="0">
              <a:defRPr sz="1300">
                <a:solidFill>
                  <a:schemeClr val="tx1"/>
                </a:solidFill>
                <a:latin typeface="Arial" panose="020B0604020202020204" pitchFamily="34" charset="0"/>
                <a:ea typeface="宋体" panose="02010600030101010101" pitchFamily="2" charset="-122"/>
              </a:defRPr>
            </a:lvl2pPr>
            <a:lvl3pPr marL="1143000" indent="-228600" eaLnBrk="0" hangingPunct="0">
              <a:defRPr sz="1300">
                <a:solidFill>
                  <a:schemeClr val="tx1"/>
                </a:solidFill>
                <a:latin typeface="Arial" panose="020B0604020202020204" pitchFamily="34" charset="0"/>
                <a:ea typeface="宋体" panose="02010600030101010101" pitchFamily="2" charset="-122"/>
              </a:defRPr>
            </a:lvl3pPr>
            <a:lvl4pPr marL="1600200" indent="-228600" eaLnBrk="0" hangingPunct="0">
              <a:defRPr sz="1300">
                <a:solidFill>
                  <a:schemeClr val="tx1"/>
                </a:solidFill>
                <a:latin typeface="Arial" panose="020B0604020202020204" pitchFamily="34" charset="0"/>
                <a:ea typeface="宋体" panose="02010600030101010101" pitchFamily="2" charset="-122"/>
              </a:defRPr>
            </a:lvl4pPr>
            <a:lvl5pPr marL="2057400" indent="-228600" eaLnBrk="0" hangingPunct="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dirty="0">
                <a:ea typeface="微软雅黑 Light" panose="020B0502040204020203" pitchFamily="34" charset="-122"/>
              </a:rPr>
              <a:t>参考文献</a:t>
            </a:r>
            <a:endParaRPr lang="zh-CN" altLang="en-US" sz="4000" b="1" dirty="0">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400"/>
                                  </p:stCondLst>
                                  <p:childTnLst>
                                    <p:animScale>
                                      <p:cBhvr>
                                        <p:cTn id="13" dur="250" fill="hold"/>
                                        <p:tgtEl>
                                          <p:spTgt spid="14"/>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包图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72649" y="448434"/>
            <a:ext cx="6048671" cy="7324090"/>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2000" dirty="0">
                <a:solidFill>
                  <a:srgbClr val="FF0000"/>
                </a:solidFill>
              </a:rPr>
              <a:t>包图的一般用法</a:t>
            </a:r>
            <a:endParaRPr lang="zh-CN" altLang="en-US" sz="2000" dirty="0">
              <a:solidFill>
                <a:srgbClr val="FF0000"/>
              </a:solidFill>
            </a:endParaRPr>
          </a:p>
          <a:p>
            <a:pPr indent="0">
              <a:lnSpc>
                <a:spcPct val="150000"/>
              </a:lnSpc>
              <a:buFont typeface="Arial" panose="020B0604020202020204" pitchFamily="34" charset="0"/>
              <a:buNone/>
            </a:pPr>
            <a:endParaRPr lang="zh-CN" altLang="en-US" sz="2000" dirty="0">
              <a:solidFill>
                <a:srgbClr val="FF0000"/>
              </a:solidFill>
            </a:endParaRPr>
          </a:p>
          <a:p>
            <a:pPr marL="0" lvl="0" indent="0">
              <a:buNone/>
            </a:pPr>
            <a:r>
              <a:rPr lang="zh-CN" altLang="en-US" sz="2000" dirty="0">
                <a:solidFill>
                  <a:srgbClr val="FF0000"/>
                </a:solidFill>
                <a:latin typeface="黑体" panose="02010609060101010101" charset="-122"/>
                <a:ea typeface="黑体" panose="02010609060101010101" charset="-122"/>
                <a:sym typeface="+mn-ea"/>
              </a:rPr>
              <a:t>对成组的元素建模</a:t>
            </a:r>
            <a:r>
              <a:rPr lang="zh-CN" altLang="en-US" sz="2000" dirty="0">
                <a:latin typeface="黑体" panose="02010609060101010101" charset="-122"/>
                <a:ea typeface="黑体" panose="02010609060101010101" charset="-122"/>
                <a:sym typeface="+mn-ea"/>
              </a:rPr>
              <a:t>：使用包最常见的目的是把建模元素组织成能作为一个集合进行命名和处理的组。如果在开发一个微小的系统，那就不需要包，因为所有的抽象完全可以放在一个包中。然而，对于所有其他系统，会发现系统中有很多的类、接口、构件和结点，他们倾向于自然地分成一些组。把这些组建模为包。</a:t>
            </a:r>
            <a:endParaRPr lang="en-US" altLang="zh-CN" sz="2000" dirty="0">
              <a:latin typeface="黑体" panose="02010609060101010101" charset="-122"/>
              <a:ea typeface="黑体" panose="02010609060101010101" charset="-122"/>
            </a:endParaRPr>
          </a:p>
          <a:p>
            <a:pPr marL="0" lvl="0" indent="0">
              <a:buNone/>
            </a:pPr>
            <a:endParaRPr lang="en-US" altLang="zh-CN" sz="2000" dirty="0">
              <a:latin typeface="黑体" panose="02010609060101010101" charset="-122"/>
              <a:ea typeface="黑体" panose="02010609060101010101" charset="-122"/>
            </a:endParaRPr>
          </a:p>
          <a:p>
            <a:pPr marL="0" lvl="0" indent="0">
              <a:buNone/>
            </a:pPr>
            <a:r>
              <a:rPr lang="zh-CN" altLang="en-US" sz="2000" dirty="0">
                <a:solidFill>
                  <a:srgbClr val="FF0000"/>
                </a:solidFill>
                <a:latin typeface="黑体" panose="02010609060101010101" charset="-122"/>
                <a:ea typeface="黑体" panose="02010609060101010101" charset="-122"/>
                <a:sym typeface="+mn-ea"/>
              </a:rPr>
              <a:t>对体系结构视图建模</a:t>
            </a:r>
            <a:r>
              <a:rPr lang="zh-CN" altLang="en-US" sz="2000" dirty="0">
                <a:latin typeface="黑体" panose="02010609060101010101" charset="-122"/>
                <a:ea typeface="黑体" panose="02010609060101010101" charset="-122"/>
                <a:sym typeface="+mn-ea"/>
              </a:rPr>
              <a:t>：当考虑软件系统体系结构的不同视图时，甚至需要更大的组块。可以用包对体系结构的视图建模。</a:t>
            </a:r>
            <a:endParaRPr lang="en-US" altLang="zh-CN" sz="2000" dirty="0">
              <a:latin typeface="黑体" panose="02010609060101010101" charset="-122"/>
              <a:ea typeface="黑体" panose="02010609060101010101" charset="-122"/>
            </a:endParaRPr>
          </a:p>
          <a:p>
            <a:pPr indent="0">
              <a:lnSpc>
                <a:spcPct val="150000"/>
              </a:lnSpc>
              <a:buFont typeface="Arial" panose="020B0604020202020204" pitchFamily="34" charset="0"/>
              <a:buNone/>
            </a:pPr>
            <a:endParaRPr lang="zh-CN" altLang="en-US" sz="2000" dirty="0">
              <a:latin typeface="Arial" panose="020B0604020202020204" pitchFamily="34" charset="0"/>
            </a:endParaRPr>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
        <p:nvSpPr>
          <p:cNvPr id="9" name="文本框 8"/>
          <p:cNvSpPr txBox="1"/>
          <p:nvPr/>
        </p:nvSpPr>
        <p:spPr>
          <a:xfrm>
            <a:off x="4417060" y="2318385"/>
            <a:ext cx="309880" cy="506730"/>
          </a:xfrm>
          <a:prstGeom prst="rect">
            <a:avLst/>
          </a:prstGeom>
          <a:noFill/>
        </p:spPr>
        <p:txBody>
          <a:bodyPr wrap="none" rtlCol="0" anchor="t">
            <a:spAutoFit/>
          </a:bodyPr>
          <a:p>
            <a:pPr indent="0">
              <a:lnSpc>
                <a:spcPct val="150000"/>
              </a:lnSpc>
              <a:buFont typeface="Arial" panose="020B0604020202020204" pitchFamily="34" charse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753355" y="2192095"/>
            <a:ext cx="3844107"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anose="020B0604020202020204" pitchFamily="34" charset="0"/>
                <a:ea typeface="宋体" panose="02010600030101010101" pitchFamily="2" charset="-122"/>
              </a:defRPr>
            </a:lvl1pPr>
            <a:lvl2pPr marL="742950" indent="-285750" eaLnBrk="0" hangingPunct="0">
              <a:defRPr sz="1300">
                <a:solidFill>
                  <a:schemeClr val="tx1"/>
                </a:solidFill>
                <a:latin typeface="Arial" panose="020B0604020202020204" pitchFamily="34" charset="0"/>
                <a:ea typeface="宋体" panose="02010600030101010101" pitchFamily="2" charset="-122"/>
              </a:defRPr>
            </a:lvl2pPr>
            <a:lvl3pPr marL="1143000" indent="-228600" eaLnBrk="0" hangingPunct="0">
              <a:defRPr sz="1300">
                <a:solidFill>
                  <a:schemeClr val="tx1"/>
                </a:solidFill>
                <a:latin typeface="Arial" panose="020B0604020202020204" pitchFamily="34" charset="0"/>
                <a:ea typeface="宋体" panose="02010600030101010101" pitchFamily="2" charset="-122"/>
              </a:defRPr>
            </a:lvl3pPr>
            <a:lvl4pPr marL="1600200" indent="-228600" eaLnBrk="0" hangingPunct="0">
              <a:defRPr sz="1300">
                <a:solidFill>
                  <a:schemeClr val="tx1"/>
                </a:solidFill>
                <a:latin typeface="Arial" panose="020B0604020202020204" pitchFamily="34" charset="0"/>
                <a:ea typeface="宋体" panose="02010600030101010101" pitchFamily="2" charset="-122"/>
              </a:defRPr>
            </a:lvl4pPr>
            <a:lvl5pPr marL="2057400" indent="-228600" eaLnBrk="0" hangingPunct="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Light" panose="020B0502040204020203" pitchFamily="34" charset="-122"/>
                <a:ea typeface="微软雅黑 Light" panose="020B0502040204020203" pitchFamily="34" charset="-122"/>
              </a:rPr>
              <a:t>  </a:t>
            </a:r>
            <a:r>
              <a:rPr lang="en-US" altLang="zh-CN" sz="4000" b="1" dirty="0">
                <a:solidFill>
                  <a:schemeClr val="tx1"/>
                </a:solidFill>
                <a:effectLst/>
                <a:latin typeface="微软雅黑 Light" panose="020B0502040204020203" pitchFamily="34" charset="-122"/>
                <a:ea typeface="微软雅黑 Light" panose="020B0502040204020203" pitchFamily="34" charset="-122"/>
              </a:rPr>
              <a:t>Q&amp;A</a:t>
            </a:r>
            <a:endParaRPr lang="en-US" altLang="zh-CN" sz="4000" b="1" dirty="0">
              <a:solidFill>
                <a:schemeClr val="tx1"/>
              </a:solidFill>
              <a:effectLst/>
              <a:latin typeface="微软雅黑 Light" panose="020B0502040204020203" pitchFamily="34" charset="-122"/>
              <a:ea typeface="微软雅黑 Light" panose="020B0502040204020203" pitchFamily="34" charset="-122"/>
            </a:endParaRPr>
          </a:p>
        </p:txBody>
      </p:sp>
      <p:grpSp>
        <p:nvGrpSpPr>
          <p:cNvPr id="17" name="组合 16"/>
          <p:cNvGrpSpPr/>
          <p:nvPr/>
        </p:nvGrpSpPr>
        <p:grpSpPr bwMode="auto">
          <a:xfrm>
            <a:off x="2867470" y="1989683"/>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Q&amp;A</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0269" y="470659"/>
            <a:ext cx="6048671" cy="3784600"/>
          </a:xfrm>
          <a:prstGeom prst="rect">
            <a:avLst/>
          </a:prstGeom>
          <a:noFill/>
        </p:spPr>
        <p:txBody>
          <a:bodyPr wrap="square" rtlCol="0">
            <a:spAutoFit/>
          </a:bodyPr>
          <a:lstStyle/>
          <a:p>
            <a:pPr indent="0">
              <a:lnSpc>
                <a:spcPct val="150000"/>
              </a:lnSpc>
              <a:buFont typeface="Arial" panose="020B0604020202020204" pitchFamily="34" charset="0"/>
              <a:buNone/>
            </a:pPr>
            <a:endParaRPr lang="zh-CN" altLang="en-US" sz="2000" dirty="0">
              <a:solidFill>
                <a:srgbClr val="FF0000"/>
              </a:solidFill>
            </a:endParaRPr>
          </a:p>
          <a:p>
            <a:pPr indent="0">
              <a:lnSpc>
                <a:spcPct val="150000"/>
              </a:lnSpc>
              <a:buFont typeface="Arial" panose="020B0604020202020204" pitchFamily="34" charset="0"/>
              <a:buNone/>
            </a:pPr>
            <a:endParaRPr lang="zh-CN" altLang="en-US" sz="2000" dirty="0">
              <a:latin typeface="Arial" panose="020B0604020202020204" pitchFamily="34" charset="0"/>
            </a:endParaRPr>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
        <p:nvSpPr>
          <p:cNvPr id="9" name="文本框 8"/>
          <p:cNvSpPr txBox="1"/>
          <p:nvPr/>
        </p:nvSpPr>
        <p:spPr>
          <a:xfrm>
            <a:off x="4417060" y="2318385"/>
            <a:ext cx="309880" cy="506730"/>
          </a:xfrm>
          <a:prstGeom prst="rect">
            <a:avLst/>
          </a:prstGeom>
          <a:noFill/>
        </p:spPr>
        <p:txBody>
          <a:bodyPr wrap="none" rtlCol="0" anchor="t">
            <a:spAutoFit/>
          </a:bodyPr>
          <a:p>
            <a:pPr indent="0">
              <a:lnSpc>
                <a:spcPct val="150000"/>
              </a:lnSpc>
              <a:buFont typeface="Arial" panose="020B0604020202020204" pitchFamily="34" charset="0"/>
              <a:buNone/>
            </a:pPr>
            <a:endParaRPr lang="zh-CN" altLang="en-US"/>
          </a:p>
        </p:txBody>
      </p:sp>
      <p:sp>
        <p:nvSpPr>
          <p:cNvPr id="10" name="文本框 9"/>
          <p:cNvSpPr txBox="1"/>
          <p:nvPr/>
        </p:nvSpPr>
        <p:spPr>
          <a:xfrm>
            <a:off x="2309495" y="966470"/>
            <a:ext cx="3505835" cy="645160"/>
          </a:xfrm>
          <a:prstGeom prst="rect">
            <a:avLst/>
          </a:prstGeom>
          <a:noFill/>
        </p:spPr>
        <p:txBody>
          <a:bodyPr wrap="square" rtlCol="0">
            <a:spAutoFit/>
          </a:bodyPr>
          <a:p>
            <a:r>
              <a:rPr lang="en-US" altLang="zh-CN">
                <a:sym typeface="+mn-ea"/>
              </a:rPr>
              <a:t>1.</a:t>
            </a:r>
            <a:r>
              <a:rPr lang="zh-CN" altLang="en-US">
                <a:sym typeface="+mn-ea"/>
              </a:rPr>
              <a:t>对象包含哪几个部分？</a:t>
            </a:r>
            <a:endParaRPr lang="zh-CN" altLang="en-US"/>
          </a:p>
          <a:p>
            <a:endParaRPr lang="zh-CN" altLang="en-US"/>
          </a:p>
        </p:txBody>
      </p:sp>
      <p:sp>
        <p:nvSpPr>
          <p:cNvPr id="15" name="文本框 14"/>
          <p:cNvSpPr txBox="1"/>
          <p:nvPr/>
        </p:nvSpPr>
        <p:spPr>
          <a:xfrm>
            <a:off x="2466340" y="1763395"/>
            <a:ext cx="1640840" cy="1198880"/>
          </a:xfrm>
          <a:prstGeom prst="rect">
            <a:avLst/>
          </a:prstGeom>
          <a:noFill/>
        </p:spPr>
        <p:txBody>
          <a:bodyPr wrap="square" rtlCol="0">
            <a:spAutoFit/>
          </a:bodyPr>
          <a:p>
            <a:r>
              <a:rPr lang="en-US" altLang="zh-CN">
                <a:sym typeface="+mn-ea"/>
              </a:rPr>
              <a:t>1.</a:t>
            </a:r>
            <a:r>
              <a:rPr lang="zh-CN" altLang="en-US">
                <a:sym typeface="+mn-ea"/>
              </a:rPr>
              <a:t>标识</a:t>
            </a:r>
            <a:endParaRPr lang="zh-CN" altLang="en-US"/>
          </a:p>
          <a:p>
            <a:r>
              <a:rPr lang="en-US" altLang="zh-CN">
                <a:sym typeface="+mn-ea"/>
              </a:rPr>
              <a:t>2.</a:t>
            </a:r>
            <a:r>
              <a:rPr lang="zh-CN" altLang="en-US">
                <a:sym typeface="+mn-ea"/>
              </a:rPr>
              <a:t>状态</a:t>
            </a:r>
            <a:endParaRPr lang="zh-CN" altLang="en-US"/>
          </a:p>
          <a:p>
            <a:r>
              <a:rPr lang="en-US" altLang="zh-CN">
                <a:sym typeface="+mn-ea"/>
              </a:rPr>
              <a:t>3.</a:t>
            </a:r>
            <a:r>
              <a:rPr lang="zh-CN" altLang="en-US">
                <a:sym typeface="+mn-ea"/>
              </a:rPr>
              <a:t>行为</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blinds(horizontal)">
                                      <p:cBhvr>
                                        <p:cTn id="10" dur="500"/>
                                        <p:tgtEl>
                                          <p:spTgt spid="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blinds(horizontal)">
                                      <p:cBhvr>
                                        <p:cTn id="13"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Q&amp;A</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0269" y="478279"/>
            <a:ext cx="6048671" cy="3784600"/>
          </a:xfrm>
          <a:prstGeom prst="rect">
            <a:avLst/>
          </a:prstGeom>
          <a:noFill/>
        </p:spPr>
        <p:txBody>
          <a:bodyPr wrap="square" rtlCol="0">
            <a:spAutoFit/>
          </a:bodyPr>
          <a:lstStyle/>
          <a:p>
            <a:pPr indent="0">
              <a:lnSpc>
                <a:spcPct val="150000"/>
              </a:lnSpc>
              <a:buFont typeface="Arial" panose="020B0604020202020204" pitchFamily="34" charset="0"/>
              <a:buNone/>
            </a:pPr>
            <a:endParaRPr lang="zh-CN" altLang="en-US" sz="2000" dirty="0">
              <a:solidFill>
                <a:srgbClr val="FF0000"/>
              </a:solidFill>
            </a:endParaRPr>
          </a:p>
          <a:p>
            <a:pPr indent="0">
              <a:lnSpc>
                <a:spcPct val="150000"/>
              </a:lnSpc>
              <a:buFont typeface="Arial" panose="020B0604020202020204" pitchFamily="34" charset="0"/>
              <a:buNone/>
            </a:pPr>
            <a:endParaRPr lang="zh-CN" altLang="en-US" sz="2000" dirty="0">
              <a:latin typeface="Arial" panose="020B0604020202020204" pitchFamily="34" charset="0"/>
            </a:endParaRPr>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
        <p:nvSpPr>
          <p:cNvPr id="9" name="文本框 8"/>
          <p:cNvSpPr txBox="1"/>
          <p:nvPr/>
        </p:nvSpPr>
        <p:spPr>
          <a:xfrm>
            <a:off x="4417060" y="2318385"/>
            <a:ext cx="309880" cy="506730"/>
          </a:xfrm>
          <a:prstGeom prst="rect">
            <a:avLst/>
          </a:prstGeom>
          <a:noFill/>
        </p:spPr>
        <p:txBody>
          <a:bodyPr wrap="none" rtlCol="0" anchor="t">
            <a:spAutoFit/>
          </a:bodyPr>
          <a:p>
            <a:pPr indent="0">
              <a:lnSpc>
                <a:spcPct val="150000"/>
              </a:lnSpc>
              <a:buFont typeface="Arial" panose="020B0604020202020204" pitchFamily="34" charset="0"/>
              <a:buNone/>
            </a:pPr>
            <a:endParaRPr lang="zh-CN" altLang="en-US"/>
          </a:p>
        </p:txBody>
      </p:sp>
      <p:sp>
        <p:nvSpPr>
          <p:cNvPr id="10" name="文本框 9"/>
          <p:cNvSpPr txBox="1"/>
          <p:nvPr/>
        </p:nvSpPr>
        <p:spPr>
          <a:xfrm>
            <a:off x="2227580" y="975995"/>
            <a:ext cx="3505835" cy="922020"/>
          </a:xfrm>
          <a:prstGeom prst="rect">
            <a:avLst/>
          </a:prstGeom>
          <a:noFill/>
        </p:spPr>
        <p:txBody>
          <a:bodyPr wrap="square" rtlCol="0">
            <a:spAutoFit/>
          </a:bodyPr>
          <a:p>
            <a:r>
              <a:rPr lang="en-US" altLang="zh-CN">
                <a:sym typeface="+mn-ea"/>
              </a:rPr>
              <a:t>2.</a:t>
            </a:r>
            <a:r>
              <a:rPr lang="zh-CN" altLang="en-US" b="1" dirty="0">
                <a:sym typeface="+mn-ea"/>
              </a:rPr>
              <a:t>构件图有利于</a:t>
            </a:r>
            <a:r>
              <a:rPr lang="en-US" altLang="zh-CN" b="1" dirty="0">
                <a:sym typeface="+mn-ea"/>
              </a:rPr>
              <a:t>?</a:t>
            </a:r>
            <a:endParaRPr lang="en-US"/>
          </a:p>
          <a:p>
            <a:endParaRPr lang="zh-CN" altLang="en-US"/>
          </a:p>
          <a:p>
            <a:endParaRPr lang="zh-CN" altLang="en-US"/>
          </a:p>
        </p:txBody>
      </p:sp>
      <p:sp>
        <p:nvSpPr>
          <p:cNvPr id="15" name="文本框 14"/>
          <p:cNvSpPr txBox="1"/>
          <p:nvPr/>
        </p:nvSpPr>
        <p:spPr>
          <a:xfrm>
            <a:off x="2466340" y="1763395"/>
            <a:ext cx="3757930" cy="1753235"/>
          </a:xfrm>
          <a:prstGeom prst="rect">
            <a:avLst/>
          </a:prstGeom>
          <a:noFill/>
        </p:spPr>
        <p:txBody>
          <a:bodyPr wrap="square" rtlCol="0">
            <a:spAutoFit/>
          </a:bodyPr>
          <a:p>
            <a:pPr marL="0" lvl="0" indent="0">
              <a:lnSpc>
                <a:spcPct val="100000"/>
              </a:lnSpc>
              <a:buNone/>
            </a:pPr>
            <a:r>
              <a:rPr lang="en-US" altLang="zh-CN" dirty="0">
                <a:solidFill>
                  <a:schemeClr val="tx1"/>
                </a:solidFill>
                <a:latin typeface="黑体" panose="02010609060101010101" charset="-122"/>
                <a:ea typeface="黑体" panose="02010609060101010101" charset="-122"/>
                <a:sym typeface="Wingdings" panose="05000000000000000000" pitchFamily="2" charset="2"/>
              </a:rPr>
              <a:t>(1)</a:t>
            </a:r>
            <a:r>
              <a:rPr lang="zh-CN" altLang="en-US" dirty="0">
                <a:solidFill>
                  <a:schemeClr val="tx1"/>
                </a:solidFill>
                <a:latin typeface="黑体" panose="02010609060101010101" charset="-122"/>
                <a:ea typeface="黑体" panose="02010609060101010101" charset="-122"/>
                <a:sym typeface="Wingdings" panose="05000000000000000000" pitchFamily="2" charset="2"/>
              </a:rPr>
              <a:t>帮助客户理解最终的系统结构</a:t>
            </a:r>
            <a:endParaRPr lang="en-US" altLang="zh-CN" dirty="0">
              <a:solidFill>
                <a:schemeClr val="tx1"/>
              </a:solidFill>
              <a:latin typeface="黑体" panose="02010609060101010101" charset="-122"/>
              <a:ea typeface="黑体" panose="02010609060101010101" charset="-122"/>
              <a:sym typeface="Wingdings" panose="05000000000000000000" pitchFamily="2" charset="2"/>
            </a:endParaRPr>
          </a:p>
          <a:p>
            <a:pPr marL="0" lvl="0" indent="0">
              <a:lnSpc>
                <a:spcPct val="100000"/>
              </a:lnSpc>
              <a:buNone/>
            </a:pPr>
            <a:r>
              <a:rPr lang="en-US" altLang="zh-CN" dirty="0">
                <a:solidFill>
                  <a:schemeClr val="tx1"/>
                </a:solidFill>
                <a:latin typeface="黑体" panose="02010609060101010101" charset="-122"/>
                <a:ea typeface="黑体" panose="02010609060101010101" charset="-122"/>
                <a:sym typeface="Wingdings" panose="05000000000000000000" pitchFamily="2" charset="2"/>
              </a:rPr>
              <a:t>(2)</a:t>
            </a:r>
            <a:r>
              <a:rPr lang="zh-CN" altLang="en-US" dirty="0">
                <a:solidFill>
                  <a:schemeClr val="tx1"/>
                </a:solidFill>
                <a:latin typeface="黑体" panose="02010609060101010101" charset="-122"/>
                <a:ea typeface="黑体" panose="02010609060101010101" charset="-122"/>
                <a:sym typeface="Wingdings" panose="05000000000000000000" pitchFamily="2" charset="2"/>
              </a:rPr>
              <a:t>使开发工作有一个明确的目标</a:t>
            </a:r>
            <a:endParaRPr lang="zh-CN" altLang="en-US" dirty="0">
              <a:solidFill>
                <a:schemeClr val="tx1"/>
              </a:solidFill>
              <a:latin typeface="黑体" panose="02010609060101010101" charset="-122"/>
              <a:ea typeface="黑体" panose="02010609060101010101" charset="-122"/>
              <a:sym typeface="Wingdings" panose="05000000000000000000" pitchFamily="2" charset="2"/>
            </a:endParaRPr>
          </a:p>
          <a:p>
            <a:pPr marL="0" lvl="0" indent="0">
              <a:lnSpc>
                <a:spcPct val="100000"/>
              </a:lnSpc>
              <a:buNone/>
            </a:pPr>
            <a:r>
              <a:rPr lang="en-US" altLang="zh-CN" dirty="0">
                <a:solidFill>
                  <a:schemeClr val="tx1"/>
                </a:solidFill>
                <a:latin typeface="黑体" panose="02010609060101010101" charset="-122"/>
                <a:ea typeface="黑体" panose="02010609060101010101" charset="-122"/>
                <a:sym typeface="Wingdings" panose="05000000000000000000" pitchFamily="2" charset="2"/>
              </a:rPr>
              <a:t>(3)</a:t>
            </a:r>
            <a:r>
              <a:rPr lang="zh-CN" altLang="en-US" dirty="0">
                <a:solidFill>
                  <a:schemeClr val="tx1"/>
                </a:solidFill>
                <a:latin typeface="黑体" panose="02010609060101010101" charset="-122"/>
                <a:ea typeface="黑体" panose="02010609060101010101" charset="-122"/>
                <a:sym typeface="Wingdings" panose="05000000000000000000" pitchFamily="2" charset="2"/>
              </a:rPr>
              <a:t>帮助开发组的其他人员理解系统</a:t>
            </a:r>
            <a:endParaRPr lang="en-US" altLang="zh-CN" dirty="0">
              <a:solidFill>
                <a:schemeClr val="tx1"/>
              </a:solidFill>
              <a:latin typeface="黑体" panose="02010609060101010101" charset="-122"/>
              <a:ea typeface="黑体" panose="02010609060101010101" charset="-122"/>
              <a:sym typeface="Wingdings" panose="05000000000000000000" pitchFamily="2" charset="2"/>
            </a:endParaRPr>
          </a:p>
          <a:p>
            <a:pPr marL="0" lvl="0" indent="0">
              <a:lnSpc>
                <a:spcPct val="100000"/>
              </a:lnSpc>
              <a:buNone/>
            </a:pPr>
            <a:r>
              <a:rPr lang="en-US" altLang="zh-CN" dirty="0">
                <a:solidFill>
                  <a:schemeClr val="tx1"/>
                </a:solidFill>
                <a:latin typeface="黑体" panose="02010609060101010101" charset="-122"/>
                <a:ea typeface="黑体" panose="02010609060101010101" charset="-122"/>
                <a:sym typeface="Wingdings" panose="05000000000000000000" pitchFamily="2" charset="2"/>
              </a:rPr>
              <a:t>(4)</a:t>
            </a:r>
            <a:r>
              <a:rPr lang="zh-CN" altLang="en-US" dirty="0">
                <a:solidFill>
                  <a:schemeClr val="tx1"/>
                </a:solidFill>
                <a:latin typeface="黑体" panose="02010609060101010101" charset="-122"/>
                <a:ea typeface="黑体" panose="02010609060101010101" charset="-122"/>
                <a:sym typeface="Wingdings" panose="05000000000000000000" pitchFamily="2" charset="2"/>
              </a:rPr>
              <a:t>复用软件组件</a:t>
            </a:r>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blinds(horizontal)">
                                      <p:cBhvr>
                                        <p:cTn id="10" dur="500"/>
                                        <p:tgtEl>
                                          <p:spTgt spid="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blinds(horizontal)">
                                      <p:cBhvr>
                                        <p:cTn id="13" dur="500"/>
                                        <p:tgtEl>
                                          <p:spTgt spid="1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blinds(horizontal)">
                                      <p:cBhvr>
                                        <p:cTn id="16"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Q&amp;A</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880269" y="470659"/>
            <a:ext cx="6048671" cy="3784600"/>
          </a:xfrm>
          <a:prstGeom prst="rect">
            <a:avLst/>
          </a:prstGeom>
          <a:noFill/>
        </p:spPr>
        <p:txBody>
          <a:bodyPr wrap="square" rtlCol="0">
            <a:spAutoFit/>
          </a:bodyPr>
          <a:lstStyle/>
          <a:p>
            <a:pPr indent="0">
              <a:lnSpc>
                <a:spcPct val="150000"/>
              </a:lnSpc>
              <a:buFont typeface="Arial" panose="020B0604020202020204" pitchFamily="34" charset="0"/>
              <a:buNone/>
            </a:pPr>
            <a:endParaRPr lang="zh-CN" altLang="en-US" sz="2000" dirty="0">
              <a:solidFill>
                <a:srgbClr val="FF0000"/>
              </a:solidFill>
            </a:endParaRPr>
          </a:p>
          <a:p>
            <a:pPr indent="0">
              <a:lnSpc>
                <a:spcPct val="150000"/>
              </a:lnSpc>
              <a:buFont typeface="Arial" panose="020B0604020202020204" pitchFamily="34" charset="0"/>
              <a:buNone/>
            </a:pPr>
            <a:endParaRPr lang="zh-CN" altLang="en-US" sz="2000" dirty="0">
              <a:latin typeface="Arial" panose="020B0604020202020204" pitchFamily="34" charset="0"/>
            </a:endParaRPr>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p>
          <a:p>
            <a:pPr indent="0">
              <a:lnSpc>
                <a:spcPct val="150000"/>
              </a:lnSpc>
              <a:buFont typeface="Arial" panose="020B0604020202020204" pitchFamily="34" charset="0"/>
              <a:buNone/>
            </a:pPr>
            <a:endParaRPr lang="zh-CN" altLang="en-US" sz="2000" dirty="0">
              <a:latin typeface="黑体" panose="02010609060101010101" charset="-122"/>
              <a:ea typeface="黑体" panose="02010609060101010101" charset="-122"/>
              <a:sym typeface="Wingdings" panose="05000000000000000000" pitchFamily="2" charset="2"/>
            </a:endParaRPr>
          </a:p>
          <a:p>
            <a:pPr indent="0">
              <a:lnSpc>
                <a:spcPct val="150000"/>
              </a:lnSpc>
              <a:buFont typeface="Arial" panose="020B0604020202020204" pitchFamily="34" charset="0"/>
              <a:buNone/>
            </a:pPr>
            <a:endParaRPr lang="en-US" altLang="zh-CN" sz="2000" dirty="0">
              <a:latin typeface="黑体" panose="02010609060101010101" charset="-122"/>
              <a:ea typeface="黑体" panose="02010609060101010101" charset="-122"/>
              <a:sym typeface="Wingdings" panose="05000000000000000000" pitchFamily="2" charset="2"/>
            </a:endParaRPr>
          </a:p>
        </p:txBody>
      </p:sp>
      <p:sp>
        <p:nvSpPr>
          <p:cNvPr id="9" name="文本框 8"/>
          <p:cNvSpPr txBox="1"/>
          <p:nvPr/>
        </p:nvSpPr>
        <p:spPr>
          <a:xfrm>
            <a:off x="4417060" y="2318385"/>
            <a:ext cx="309880" cy="506730"/>
          </a:xfrm>
          <a:prstGeom prst="rect">
            <a:avLst/>
          </a:prstGeom>
          <a:noFill/>
        </p:spPr>
        <p:txBody>
          <a:bodyPr wrap="none" rtlCol="0" anchor="t">
            <a:spAutoFit/>
          </a:bodyPr>
          <a:p>
            <a:pPr indent="0">
              <a:lnSpc>
                <a:spcPct val="150000"/>
              </a:lnSpc>
              <a:buFont typeface="Arial" panose="020B0604020202020204" pitchFamily="34" charset="0"/>
              <a:buNone/>
            </a:pPr>
            <a:endParaRPr lang="zh-CN" altLang="en-US"/>
          </a:p>
        </p:txBody>
      </p:sp>
      <p:sp>
        <p:nvSpPr>
          <p:cNvPr id="10" name="文本框 9"/>
          <p:cNvSpPr txBox="1"/>
          <p:nvPr/>
        </p:nvSpPr>
        <p:spPr>
          <a:xfrm>
            <a:off x="2309495" y="966470"/>
            <a:ext cx="3505835" cy="645160"/>
          </a:xfrm>
          <a:prstGeom prst="rect">
            <a:avLst/>
          </a:prstGeom>
          <a:noFill/>
        </p:spPr>
        <p:txBody>
          <a:bodyPr wrap="square" rtlCol="0">
            <a:spAutoFit/>
          </a:bodyPr>
          <a:p>
            <a:r>
              <a:rPr lang="en-US">
                <a:sym typeface="+mn-ea"/>
              </a:rPr>
              <a:t>3.</a:t>
            </a:r>
            <a:r>
              <a:rPr lang="zh-CN" altLang="en-US">
                <a:sym typeface="+mn-ea"/>
              </a:rPr>
              <a:t>包图的</a:t>
            </a:r>
            <a:r>
              <a:rPr lang="zh-CN" altLang="en-US" b="1" dirty="0">
                <a:sym typeface="+mn-ea"/>
              </a:rPr>
              <a:t>关系类型</a:t>
            </a:r>
            <a:endParaRPr lang="zh-CN" altLang="en-US"/>
          </a:p>
          <a:p>
            <a:endParaRPr lang="zh-CN" altLang="en-US"/>
          </a:p>
        </p:txBody>
      </p:sp>
      <p:sp>
        <p:nvSpPr>
          <p:cNvPr id="15" name="文本框 14"/>
          <p:cNvSpPr txBox="1"/>
          <p:nvPr/>
        </p:nvSpPr>
        <p:spPr>
          <a:xfrm>
            <a:off x="2495550" y="1941830"/>
            <a:ext cx="3757930" cy="2168525"/>
          </a:xfrm>
          <a:prstGeom prst="rect">
            <a:avLst/>
          </a:prstGeom>
          <a:noFill/>
        </p:spPr>
        <p:txBody>
          <a:bodyPr wrap="square" rtlCol="0">
            <a:spAutoFit/>
          </a:bodyPr>
          <a:p>
            <a:pPr indent="0">
              <a:lnSpc>
                <a:spcPct val="150000"/>
              </a:lnSpc>
              <a:buFont typeface="Arial" panose="020B0604020202020204" pitchFamily="34" charset="0"/>
              <a:buNone/>
            </a:pPr>
            <a:r>
              <a:rPr lang="zh-CN" altLang="en-US" b="1" dirty="0">
                <a:sym typeface="+mn-ea"/>
              </a:rPr>
              <a:t>引入关系</a:t>
            </a:r>
            <a:endParaRPr lang="en-US" altLang="zh-CN" b="1" dirty="0">
              <a:solidFill>
                <a:schemeClr val="tx1"/>
              </a:solidFill>
              <a:latin typeface="黑体" panose="02010609060101010101" charset="-122"/>
              <a:ea typeface="黑体" panose="02010609060101010101" charset="-122"/>
              <a:sym typeface="+mn-ea"/>
            </a:endParaRPr>
          </a:p>
          <a:p>
            <a:pPr indent="0">
              <a:lnSpc>
                <a:spcPct val="150000"/>
              </a:lnSpc>
              <a:buFont typeface="Arial" panose="020B0604020202020204" pitchFamily="34" charset="0"/>
              <a:buNone/>
            </a:pPr>
            <a:r>
              <a:rPr lang="zh-CN" altLang="en-US" b="1" dirty="0">
                <a:sym typeface="+mn-ea"/>
              </a:rPr>
              <a:t>泛化关系</a:t>
            </a:r>
            <a:endParaRPr lang="zh-CN" altLang="en-US" b="1" dirty="0">
              <a:solidFill>
                <a:schemeClr val="tx1"/>
              </a:solidFill>
              <a:latin typeface="黑体" panose="02010609060101010101" charset="-122"/>
              <a:ea typeface="黑体" panose="02010609060101010101" charset="-122"/>
            </a:endParaRPr>
          </a:p>
          <a:p>
            <a:pPr indent="0">
              <a:lnSpc>
                <a:spcPct val="150000"/>
              </a:lnSpc>
              <a:buFont typeface="Arial" panose="020B0604020202020204" pitchFamily="34" charset="0"/>
              <a:buNone/>
            </a:pPr>
            <a:r>
              <a:rPr lang="zh-CN" altLang="en-US" b="1" dirty="0">
                <a:sym typeface="+mn-ea"/>
              </a:rPr>
              <a:t>嵌套关系</a:t>
            </a:r>
            <a:endParaRPr lang="zh-CN" altLang="en-US" b="1" dirty="0">
              <a:solidFill>
                <a:schemeClr val="tx1"/>
              </a:solidFill>
              <a:sym typeface="+mn-ea"/>
            </a:endParaRPr>
          </a:p>
          <a:p>
            <a:pPr marL="0" lvl="0" indent="0">
              <a:lnSpc>
                <a:spcPct val="100000"/>
              </a:lnSpc>
              <a:buNone/>
            </a:pPr>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blinds(horizontal)">
                                      <p:cBhvr>
                                        <p:cTn id="10" dur="500"/>
                                        <p:tgtEl>
                                          <p:spTgt spid="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blinds(horizontal)">
                                      <p:cBhvr>
                                        <p:cTn id="13"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745232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532440" y="4932633"/>
            <a:ext cx="61156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26949"/>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739" y="4747967"/>
            <a:ext cx="617477" cy="369332"/>
          </a:xfrm>
          <a:prstGeom prst="rect">
            <a:avLst/>
          </a:prstGeom>
          <a:noFill/>
        </p:spPr>
        <p:txBody>
          <a:bodyPr wrap="none" rtlCol="0">
            <a:spAutoFit/>
          </a:bodyPr>
          <a:lstStyle/>
          <a:p>
            <a:r>
              <a:rPr lang="en-US" altLang="zh-CN" dirty="0"/>
              <a:t> G19</a:t>
            </a:r>
            <a:endParaRPr lang="zh-CN" altLang="en-US" dirty="0"/>
          </a:p>
        </p:txBody>
      </p:sp>
      <p:sp>
        <p:nvSpPr>
          <p:cNvPr id="46" name="文本框 23"/>
          <p:cNvSpPr txBox="1">
            <a:spLocks noChangeArrowheads="1"/>
          </p:cNvSpPr>
          <p:nvPr/>
        </p:nvSpPr>
        <p:spPr bwMode="auto">
          <a:xfrm>
            <a:off x="3186998" y="2271260"/>
            <a:ext cx="48873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anose="020B0604020202020204" pitchFamily="34" charset="0"/>
                <a:ea typeface="宋体" panose="02010600030101010101" pitchFamily="2" charset="-122"/>
              </a:defRPr>
            </a:lvl1pPr>
            <a:lvl2pPr marL="742950" indent="-285750" eaLnBrk="0" hangingPunct="0">
              <a:defRPr sz="1300">
                <a:solidFill>
                  <a:schemeClr val="tx1"/>
                </a:solidFill>
                <a:latin typeface="Arial" panose="020B0604020202020204" pitchFamily="34" charset="0"/>
                <a:ea typeface="宋体" panose="02010600030101010101" pitchFamily="2" charset="-122"/>
              </a:defRPr>
            </a:lvl2pPr>
            <a:lvl3pPr marL="1143000" indent="-228600" eaLnBrk="0" hangingPunct="0">
              <a:defRPr sz="1300">
                <a:solidFill>
                  <a:schemeClr val="tx1"/>
                </a:solidFill>
                <a:latin typeface="Arial" panose="020B0604020202020204" pitchFamily="34" charset="0"/>
                <a:ea typeface="宋体" panose="02010600030101010101" pitchFamily="2" charset="-122"/>
              </a:defRPr>
            </a:lvl3pPr>
            <a:lvl4pPr marL="1600200" indent="-228600" eaLnBrk="0" hangingPunct="0">
              <a:defRPr sz="1300">
                <a:solidFill>
                  <a:schemeClr val="tx1"/>
                </a:solidFill>
                <a:latin typeface="Arial" panose="020B0604020202020204" pitchFamily="34" charset="0"/>
                <a:ea typeface="宋体" panose="02010600030101010101" pitchFamily="2" charset="-122"/>
              </a:defRPr>
            </a:lvl4pPr>
            <a:lvl5pPr marL="2057400" indent="-228600" eaLnBrk="0" hangingPunct="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eaLnBrk="1" hangingPunct="1"/>
            <a:r>
              <a:rPr lang="zh-CN" altLang="en-US" sz="4000" b="1" dirty="0">
                <a:latin typeface="微软雅黑 Light" panose="020B0502040204020203" pitchFamily="34" charset="-122"/>
                <a:ea typeface="微软雅黑 Light" panose="020B0502040204020203" pitchFamily="34" charset="-122"/>
              </a:rPr>
              <a:t>小组分工及评价</a:t>
            </a:r>
            <a:endParaRPr lang="zh-CN" altLang="en-US" sz="4000" b="1" dirty="0">
              <a:latin typeface="微软雅黑 Light" panose="020B0502040204020203" pitchFamily="34" charset="-122"/>
              <a:ea typeface="微软雅黑 Light" panose="020B0502040204020203" pitchFamily="34" charset="-122"/>
            </a:endParaRPr>
          </a:p>
        </p:txBody>
      </p:sp>
      <p:grpSp>
        <p:nvGrpSpPr>
          <p:cNvPr id="53" name="组合 52"/>
          <p:cNvGrpSpPr/>
          <p:nvPr/>
        </p:nvGrpSpPr>
        <p:grpSpPr bwMode="auto">
          <a:xfrm>
            <a:off x="1979712" y="1964762"/>
            <a:ext cx="1128713" cy="1128712"/>
            <a:chOff x="2817516" y="1944350"/>
            <a:chExt cx="1129689" cy="1129689"/>
          </a:xfrm>
        </p:grpSpPr>
        <p:sp>
          <p:nvSpPr>
            <p:cNvPr id="54" name="椭圆 53"/>
            <p:cNvSpPr/>
            <p:nvPr/>
          </p:nvSpPr>
          <p:spPr>
            <a:xfrm>
              <a:off x="2817516"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55"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250" fill="hold"/>
                                        <p:tgtEl>
                                          <p:spTgt spid="53"/>
                                        </p:tgtEl>
                                        <p:attrNameLst>
                                          <p:attrName>ppt_w</p:attrName>
                                        </p:attrNameLst>
                                      </p:cBhvr>
                                      <p:tavLst>
                                        <p:tav tm="0">
                                          <p:val>
                                            <p:fltVal val="0"/>
                                          </p:val>
                                        </p:tav>
                                        <p:tav tm="100000">
                                          <p:val>
                                            <p:strVal val="#ppt_w"/>
                                          </p:val>
                                        </p:tav>
                                      </p:tavLst>
                                    </p:anim>
                                    <p:anim calcmode="lin" valueType="num">
                                      <p:cBhvr>
                                        <p:cTn id="8" dur="250" fill="hold"/>
                                        <p:tgtEl>
                                          <p:spTgt spid="53"/>
                                        </p:tgtEl>
                                        <p:attrNameLst>
                                          <p:attrName>ppt_h</p:attrName>
                                        </p:attrNameLst>
                                      </p:cBhvr>
                                      <p:tavLst>
                                        <p:tav tm="0">
                                          <p:val>
                                            <p:fltVal val="0"/>
                                          </p:val>
                                        </p:tav>
                                        <p:tav tm="100000">
                                          <p:val>
                                            <p:strVal val="#ppt_h"/>
                                          </p:val>
                                        </p:tav>
                                      </p:tavLst>
                                    </p:anim>
                                    <p:animEffect transition="in" filter="fade">
                                      <p:cBhvr>
                                        <p:cTn id="9" dur="250"/>
                                        <p:tgtEl>
                                          <p:spTgt spid="53"/>
                                        </p:tgtEl>
                                      </p:cBhvr>
                                    </p:animEffect>
                                  </p:childTnLst>
                                </p:cTn>
                              </p:par>
                              <p:par>
                                <p:cTn id="10" presetID="6" presetClass="emph" presetSubtype="0" decel="100000" fill="hold" nodeType="withEffect">
                                  <p:stCondLst>
                                    <p:cond delay="200"/>
                                  </p:stCondLst>
                                  <p:childTnLst>
                                    <p:animScale>
                                      <p:cBhvr>
                                        <p:cTn id="11" dur="250" fill="hold"/>
                                        <p:tgtEl>
                                          <p:spTgt spid="53"/>
                                        </p:tgtEl>
                                      </p:cBhvr>
                                      <p:by x="110000" y="110000"/>
                                    </p:animScale>
                                  </p:childTnLst>
                                </p:cTn>
                              </p:par>
                              <p:par>
                                <p:cTn id="12" presetID="6" presetClass="emph" presetSubtype="0" decel="100000" fill="hold" nodeType="withEffect">
                                  <p:stCondLst>
                                    <p:cond delay="400"/>
                                  </p:stCondLst>
                                  <p:childTnLst>
                                    <p:animScale>
                                      <p:cBhvr>
                                        <p:cTn id="13" dur="250" fill="hold"/>
                                        <p:tgtEl>
                                          <p:spTgt spid="53"/>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4863" y="843558"/>
            <a:ext cx="1368151"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小组分工</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cxnSp>
        <p:nvCxnSpPr>
          <p:cNvPr id="13" name="直接箭头连接符 5"/>
          <p:cNvCxnSpPr>
            <a:cxnSpLocks noChangeShapeType="1"/>
          </p:cNvCxnSpPr>
          <p:nvPr/>
        </p:nvCxnSpPr>
        <p:spPr bwMode="auto">
          <a:xfrm>
            <a:off x="2419295" y="232635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5" name="直接箭头连接符 6"/>
          <p:cNvCxnSpPr>
            <a:cxnSpLocks noChangeShapeType="1"/>
          </p:cNvCxnSpPr>
          <p:nvPr/>
        </p:nvCxnSpPr>
        <p:spPr bwMode="auto">
          <a:xfrm>
            <a:off x="8237284"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6" name="直接箭头连接符 8"/>
          <p:cNvCxnSpPr>
            <a:cxnSpLocks noChangeShapeType="1"/>
          </p:cNvCxnSpPr>
          <p:nvPr/>
        </p:nvCxnSpPr>
        <p:spPr bwMode="auto">
          <a:xfrm>
            <a:off x="3805146"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8" name="环形箭头 17"/>
          <p:cNvSpPr/>
          <p:nvPr/>
        </p:nvSpPr>
        <p:spPr>
          <a:xfrm flipH="1">
            <a:off x="3303443" y="1422349"/>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彭慧铭</a:t>
            </a:r>
            <a:endParaRPr lang="en-US" altLang="zh-CN" sz="1200" b="1" dirty="0">
              <a:solidFill>
                <a:schemeClr val="tx1"/>
              </a:solidFill>
              <a:latin typeface="微软雅黑 Light" panose="020B0502040204020203" pitchFamily="34" charset="-122"/>
              <a:cs typeface="+mn-ea"/>
              <a:sym typeface="+mn-lt"/>
            </a:endParaRPr>
          </a:p>
        </p:txBody>
      </p:sp>
      <p:sp>
        <p:nvSpPr>
          <p:cNvPr id="20" name="环形箭头 19"/>
          <p:cNvSpPr/>
          <p:nvPr/>
        </p:nvSpPr>
        <p:spPr>
          <a:xfrm flipH="1">
            <a:off x="4956707"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胡锦波</a:t>
            </a:r>
            <a:endParaRPr lang="zh-CN" altLang="en-US" sz="1200" b="1" dirty="0">
              <a:solidFill>
                <a:schemeClr val="tx1"/>
              </a:solidFill>
              <a:latin typeface="微软雅黑 Light" panose="020B0502040204020203" pitchFamily="34" charset="-122"/>
              <a:cs typeface="+mn-ea"/>
              <a:sym typeface="+mn-lt"/>
            </a:endParaRPr>
          </a:p>
        </p:txBody>
      </p:sp>
      <p:sp>
        <p:nvSpPr>
          <p:cNvPr id="22" name="环形箭头 21"/>
          <p:cNvSpPr/>
          <p:nvPr/>
        </p:nvSpPr>
        <p:spPr>
          <a:xfrm flipH="1">
            <a:off x="1921018" y="1409701"/>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林鑫</a:t>
            </a:r>
            <a:endParaRPr lang="en-US" altLang="zh-CN" sz="1200" b="1" dirty="0">
              <a:solidFill>
                <a:schemeClr val="tx1"/>
              </a:solidFill>
              <a:latin typeface="微软雅黑 Light" panose="020B0502040204020203" pitchFamily="34" charset="-122"/>
              <a:cs typeface="+mn-ea"/>
              <a:sym typeface="+mn-lt"/>
            </a:endParaRPr>
          </a:p>
        </p:txBody>
      </p:sp>
      <p:sp>
        <p:nvSpPr>
          <p:cNvPr id="23" name="环形箭头 19"/>
          <p:cNvSpPr/>
          <p:nvPr/>
        </p:nvSpPr>
        <p:spPr>
          <a:xfrm flipH="1">
            <a:off x="6372950"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李梦雷</a:t>
            </a:r>
            <a:endParaRPr lang="zh-CN" altLang="en-US" sz="1200" b="1" dirty="0">
              <a:solidFill>
                <a:schemeClr val="tx1"/>
              </a:solidFill>
              <a:latin typeface="微软雅黑 Light" panose="020B0502040204020203" pitchFamily="34" charset="-122"/>
              <a:cs typeface="+mn-ea"/>
              <a:sym typeface="+mn-lt"/>
            </a:endParaRPr>
          </a:p>
        </p:txBody>
      </p:sp>
      <p:sp>
        <p:nvSpPr>
          <p:cNvPr id="24" name="环形箭头 19"/>
          <p:cNvSpPr/>
          <p:nvPr/>
        </p:nvSpPr>
        <p:spPr>
          <a:xfrm flipH="1">
            <a:off x="7703392" y="140970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李逸欢</a:t>
            </a:r>
            <a:endParaRPr lang="zh-CN" altLang="en-US" sz="1200" b="1" dirty="0">
              <a:solidFill>
                <a:schemeClr val="tx1"/>
              </a:solidFill>
              <a:latin typeface="微软雅黑 Light" panose="020B0502040204020203" pitchFamily="34" charset="-122"/>
              <a:cs typeface="+mn-ea"/>
              <a:sym typeface="+mn-lt"/>
            </a:endParaRPr>
          </a:p>
        </p:txBody>
      </p:sp>
      <p:cxnSp>
        <p:nvCxnSpPr>
          <p:cNvPr id="25" name="直接箭头连接符 8"/>
          <p:cNvCxnSpPr>
            <a:cxnSpLocks noChangeShapeType="1"/>
          </p:cNvCxnSpPr>
          <p:nvPr/>
        </p:nvCxnSpPr>
        <p:spPr bwMode="auto">
          <a:xfrm>
            <a:off x="5448160"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26" name="直接箭头连接符 8"/>
          <p:cNvCxnSpPr>
            <a:cxnSpLocks noChangeShapeType="1"/>
          </p:cNvCxnSpPr>
          <p:nvPr/>
        </p:nvCxnSpPr>
        <p:spPr bwMode="auto">
          <a:xfrm>
            <a:off x="6875901"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9" name="文本框 8"/>
          <p:cNvSpPr txBox="1"/>
          <p:nvPr/>
        </p:nvSpPr>
        <p:spPr>
          <a:xfrm>
            <a:off x="5001125" y="2790498"/>
            <a:ext cx="894080" cy="521970"/>
          </a:xfrm>
          <a:prstGeom prst="rect">
            <a:avLst/>
          </a:prstGeom>
          <a:noFill/>
        </p:spPr>
        <p:txBody>
          <a:bodyPr wrap="none" rtlCol="0">
            <a:spAutoFit/>
          </a:bodyPr>
          <a:lstStyle/>
          <a:p>
            <a:pPr algn="ctr"/>
            <a:r>
              <a:rPr lang="zh-CN" altLang="en-US" sz="1400" dirty="0">
                <a:latin typeface="微软雅黑" panose="020B0503020204020204" pitchFamily="34" charset="-122"/>
                <a:ea typeface="微软雅黑" panose="020B0503020204020204" pitchFamily="34" charset="-122"/>
              </a:rPr>
              <a:t>查阅资料</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8.4</a:t>
            </a:r>
            <a:r>
              <a:rPr lang="zh-CN" altLang="en-US" sz="1400" dirty="0">
                <a:latin typeface="微软雅黑" panose="020B0503020204020204" pitchFamily="34" charset="-122"/>
                <a:ea typeface="微软雅黑" panose="020B0503020204020204" pitchFamily="34" charset="-122"/>
              </a:rPr>
              <a:t>分</a:t>
            </a:r>
            <a:endParaRPr lang="zh-CN" altLang="en-US" sz="1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459164" y="2790498"/>
            <a:ext cx="857885" cy="521970"/>
          </a:xfrm>
          <a:prstGeom prst="rect">
            <a:avLst/>
          </a:prstGeom>
          <a:noFill/>
        </p:spPr>
        <p:txBody>
          <a:bodyPr wrap="none" rtlCol="0">
            <a:spAutoFit/>
          </a:bodyPr>
          <a:lstStyle/>
          <a:p>
            <a:pPr algn="ctr"/>
            <a:r>
              <a:rPr lang="zh-CN" altLang="en-US" sz="1400" dirty="0">
                <a:latin typeface="微软雅黑" panose="020B0503020204020204" pitchFamily="34" charset="-122"/>
                <a:ea typeface="微软雅黑" panose="020B0503020204020204" pitchFamily="34" charset="-122"/>
              </a:rPr>
              <a:t>制作</a:t>
            </a:r>
            <a:r>
              <a:rPr lang="en-US" altLang="zh-CN" sz="1400" dirty="0">
                <a:latin typeface="微软雅黑" panose="020B0503020204020204" pitchFamily="34" charset="-122"/>
                <a:ea typeface="微软雅黑" panose="020B0503020204020204" pitchFamily="34" charset="-122"/>
              </a:rPr>
              <a:t>PPT</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8.6</a:t>
            </a:r>
            <a:r>
              <a:rPr lang="zh-CN" altLang="en-US" sz="1400" dirty="0">
                <a:latin typeface="微软雅黑" panose="020B0503020204020204" pitchFamily="34" charset="-122"/>
                <a:ea typeface="微软雅黑" panose="020B0503020204020204" pitchFamily="34" charset="-122"/>
              </a:rPr>
              <a:t>分</a:t>
            </a:r>
            <a:endParaRPr lang="zh-CN" altLang="en-US" sz="14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3378749" y="2790498"/>
            <a:ext cx="894080" cy="737235"/>
          </a:xfrm>
          <a:prstGeom prst="rect">
            <a:avLst/>
          </a:prstGeom>
          <a:noFill/>
        </p:spPr>
        <p:txBody>
          <a:bodyPr wrap="none" rtlCol="0">
            <a:spAutoFit/>
          </a:bodyPr>
          <a:lstStyle/>
          <a:p>
            <a:pPr algn="ctr"/>
            <a:r>
              <a:rPr lang="zh-CN" altLang="en-US" sz="1400" dirty="0">
                <a:latin typeface="微软雅黑" panose="020B0503020204020204" pitchFamily="34" charset="-122"/>
                <a:ea typeface="微软雅黑" panose="020B0503020204020204" pitchFamily="34" charset="-122"/>
              </a:rPr>
              <a:t>查阅资料</a:t>
            </a:r>
            <a:endParaRPr lang="zh-CN" altLang="en-US"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审查</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8.5</a:t>
            </a:r>
            <a:r>
              <a:rPr lang="zh-CN" altLang="en-US" sz="1400" dirty="0">
                <a:latin typeface="微软雅黑" panose="020B0503020204020204" pitchFamily="34" charset="-122"/>
                <a:ea typeface="微软雅黑" panose="020B0503020204020204" pitchFamily="34" charset="-122"/>
              </a:rPr>
              <a:t>分</a:t>
            </a:r>
            <a:endParaRPr lang="zh-CN" altLang="en-US"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1791022" y="2776645"/>
            <a:ext cx="1282073" cy="52197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查阅资料</a:t>
            </a:r>
            <a:endParaRPr lang="zh-CN" altLang="en-US"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8.3</a:t>
            </a:r>
            <a:r>
              <a:rPr lang="zh-CN" altLang="en-US" sz="1400" dirty="0">
                <a:latin typeface="微软雅黑" panose="020B0503020204020204" pitchFamily="34" charset="-122"/>
                <a:ea typeface="微软雅黑" panose="020B0503020204020204" pitchFamily="34" charset="-122"/>
              </a:rPr>
              <a:t>分</a:t>
            </a:r>
            <a:endParaRPr lang="en-US" altLang="zh-CN" sz="14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7810619" y="2808756"/>
            <a:ext cx="894080" cy="737235"/>
          </a:xfrm>
          <a:prstGeom prst="rect">
            <a:avLst/>
          </a:prstGeom>
          <a:noFill/>
        </p:spPr>
        <p:txBody>
          <a:bodyPr wrap="none" rtlCol="0">
            <a:spAutoFit/>
          </a:bodyPr>
          <a:lstStyle/>
          <a:p>
            <a:pPr algn="ctr"/>
            <a:r>
              <a:rPr lang="zh-CN" altLang="en-US" sz="1400" dirty="0">
                <a:latin typeface="微软雅黑" panose="020B0503020204020204" pitchFamily="34" charset="-122"/>
                <a:ea typeface="微软雅黑" panose="020B0503020204020204" pitchFamily="34" charset="-122"/>
              </a:rPr>
              <a:t>查阅资料</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8.2</a:t>
            </a:r>
            <a:r>
              <a:rPr lang="zh-CN" altLang="en-US" sz="1400" dirty="0">
                <a:latin typeface="微软雅黑" panose="020B0503020204020204" pitchFamily="34" charset="-122"/>
                <a:ea typeface="微软雅黑" panose="020B0503020204020204" pitchFamily="34" charset="-122"/>
              </a:rPr>
              <a:t>分</a:t>
            </a:r>
            <a:endParaRPr lang="en-US" altLang="zh-CN" sz="1400" dirty="0">
              <a:latin typeface="微软雅黑" panose="020B0503020204020204" pitchFamily="34" charset="-122"/>
              <a:ea typeface="微软雅黑" panose="020B0503020204020204" pitchFamily="34" charset="-122"/>
            </a:endParaRPr>
          </a:p>
          <a:p>
            <a:pPr algn="ct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0-#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par>
                                <p:cTn id="34" presetID="22" presetClass="entr" presetSubtype="1"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par>
                                <p:cTn id="37" presetID="22" presetClass="entr" presetSubtype="1"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animBg="1"/>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522" y="2201000"/>
            <a:ext cx="1742785" cy="523220"/>
          </a:xfrm>
          <a:prstGeom prst="rect">
            <a:avLst/>
          </a:prstGeom>
          <a:noFill/>
        </p:spPr>
        <p:txBody>
          <a:bodyPr wrap="non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THANKS</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4572000" y="3815405"/>
            <a:ext cx="0" cy="25727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7904"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44008"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30540" y="3779588"/>
            <a:ext cx="595099" cy="369332"/>
          </a:xfrm>
          <a:prstGeom prst="rect">
            <a:avLst/>
          </a:prstGeom>
          <a:noFill/>
        </p:spPr>
        <p:txBody>
          <a:bodyPr wrap="none" rtlCol="0">
            <a:spAutoFit/>
          </a:bodyPr>
          <a:lstStyle/>
          <a:p>
            <a:r>
              <a:rPr lang="en-US" altLang="zh-CN" dirty="0"/>
              <a:t>  For</a:t>
            </a:r>
            <a:endParaRPr lang="zh-CN" altLang="en-US" dirty="0"/>
          </a:p>
        </p:txBody>
      </p:sp>
      <p:sp>
        <p:nvSpPr>
          <p:cNvPr id="14" name="TextBox 13"/>
          <p:cNvSpPr txBox="1"/>
          <p:nvPr/>
        </p:nvSpPr>
        <p:spPr>
          <a:xfrm>
            <a:off x="4666644" y="3779588"/>
            <a:ext cx="784061" cy="369332"/>
          </a:xfrm>
          <a:prstGeom prst="rect">
            <a:avLst/>
          </a:prstGeom>
          <a:noFill/>
        </p:spPr>
        <p:txBody>
          <a:bodyPr wrap="none" rtlCol="0">
            <a:spAutoFit/>
          </a:bodyPr>
          <a:lstStyle/>
          <a:p>
            <a:r>
              <a:rPr lang="en-US" altLang="zh-CN" dirty="0"/>
              <a:t>Watch</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718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参考文献</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19" y="828164"/>
            <a:ext cx="6048671" cy="4246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1.UML2</a:t>
            </a:r>
            <a:r>
              <a:rPr lang="zh-CN" altLang="en-US" dirty="0"/>
              <a:t>基础、建模与设计基础  杨宏平 等 编著</a:t>
            </a:r>
            <a:endParaRPr lang="zh-CN" altLang="en-US" dirty="0"/>
          </a:p>
          <a:p>
            <a:pPr marL="285750" indent="-285750">
              <a:lnSpc>
                <a:spcPct val="150000"/>
              </a:lnSpc>
              <a:buFont typeface="Arial" panose="020B0604020202020204" pitchFamily="34" charset="0"/>
              <a:buChar char="•"/>
            </a:pPr>
            <a:r>
              <a:rPr lang="en-US" altLang="zh-CN" dirty="0">
                <a:sym typeface="+mn-ea"/>
              </a:rPr>
              <a:t>2.UML</a:t>
            </a:r>
            <a:r>
              <a:rPr lang="zh-CN" altLang="en-US" dirty="0">
                <a:sym typeface="+mn-ea"/>
              </a:rPr>
              <a:t>用户指南（第二版 修订版）【美】</a:t>
            </a:r>
            <a:r>
              <a:rPr lang="en-US" altLang="zh-CN" dirty="0">
                <a:sym typeface="+mn-ea"/>
              </a:rPr>
              <a:t>Grady Booch </a:t>
            </a:r>
            <a:endParaRPr lang="en-US" altLang="zh-CN" dirty="0"/>
          </a:p>
          <a:p>
            <a:pPr indent="0">
              <a:lnSpc>
                <a:spcPct val="150000"/>
              </a:lnSpc>
              <a:buFont typeface="Arial" panose="020B0604020202020204" pitchFamily="34" charset="0"/>
              <a:buNone/>
            </a:pPr>
            <a:r>
              <a:rPr lang="en-US" altLang="zh-CN" dirty="0">
                <a:sym typeface="+mn-ea"/>
              </a:rPr>
              <a:t>James Rumbaugh  Ivar Jacobson</a:t>
            </a:r>
            <a:r>
              <a:rPr lang="zh-CN" altLang="en-US" dirty="0">
                <a:sym typeface="+mn-ea"/>
              </a:rPr>
              <a:t>著 邵维忠 等译</a:t>
            </a:r>
            <a:endParaRPr lang="zh-CN" altLang="en-US" dirty="0"/>
          </a:p>
          <a:p>
            <a:pPr marL="285750" indent="-285750">
              <a:lnSpc>
                <a:spcPct val="150000"/>
              </a:lnSpc>
              <a:buFont typeface="Arial" panose="020B0604020202020204" pitchFamily="34" charset="0"/>
              <a:buChar char="•"/>
            </a:pPr>
            <a:r>
              <a:rPr lang="zh-CN" altLang="en-US" dirty="0"/>
              <a:t>百度百科 构件图  https://baike.baidu.com/item/构件图/7873371?fr=aladdin     </a:t>
            </a:r>
            <a:r>
              <a:rPr lang="en-US" altLang="zh-CN" dirty="0"/>
              <a:t>2018/12/9</a:t>
            </a:r>
            <a:endParaRPr lang="zh-CN" altLang="en-US" dirty="0"/>
          </a:p>
          <a:p>
            <a:pPr marL="285750" indent="-285750">
              <a:lnSpc>
                <a:spcPct val="150000"/>
              </a:lnSpc>
              <a:buFont typeface="Arial" panose="020B0604020202020204" pitchFamily="34" charset="0"/>
              <a:buChar char="•"/>
            </a:pPr>
            <a:r>
              <a:rPr lang="zh-CN" altLang="en-US" dirty="0">
                <a:sym typeface="+mn-ea"/>
              </a:rPr>
              <a:t>百度百科 对象图  https://baike.baidu.com/item/对象图     </a:t>
            </a:r>
            <a:r>
              <a:rPr lang="en-US" altLang="zh-CN" dirty="0">
                <a:sym typeface="+mn-ea"/>
              </a:rPr>
              <a:t>2018/12/9</a:t>
            </a:r>
            <a:endParaRPr lang="zh-CN" altLang="en-US" dirty="0">
              <a:sym typeface="+mn-ea"/>
            </a:endParaRPr>
          </a:p>
          <a:p>
            <a:pPr marL="285750" indent="-285750">
              <a:lnSpc>
                <a:spcPct val="150000"/>
              </a:lnSpc>
              <a:buFont typeface="Arial" panose="020B0604020202020204" pitchFamily="34" charset="0"/>
              <a:buChar char="•"/>
            </a:pPr>
            <a:r>
              <a:rPr lang="zh-CN" altLang="en-US" dirty="0">
                <a:sym typeface="+mn-ea"/>
              </a:rPr>
              <a:t>百度百科 包图      https://baike.baidu.com/item/包图     </a:t>
            </a:r>
            <a:r>
              <a:rPr lang="en-US" altLang="zh-CN" dirty="0">
                <a:sym typeface="+mn-ea"/>
              </a:rPr>
              <a:t>2018/12/9</a:t>
            </a: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779912" y="2217807"/>
            <a:ext cx="4348163"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anose="020B0604020202020204" pitchFamily="34" charset="0"/>
                <a:ea typeface="宋体" panose="02010600030101010101" pitchFamily="2" charset="-122"/>
              </a:defRPr>
            </a:lvl1pPr>
            <a:lvl2pPr marL="742950" indent="-285750" eaLnBrk="0" hangingPunct="0">
              <a:defRPr sz="1300">
                <a:solidFill>
                  <a:schemeClr val="tx1"/>
                </a:solidFill>
                <a:latin typeface="Arial" panose="020B0604020202020204" pitchFamily="34" charset="0"/>
                <a:ea typeface="宋体" panose="02010600030101010101" pitchFamily="2" charset="-122"/>
              </a:defRPr>
            </a:lvl2pPr>
            <a:lvl3pPr marL="1143000" indent="-228600" eaLnBrk="0" hangingPunct="0">
              <a:defRPr sz="1300">
                <a:solidFill>
                  <a:schemeClr val="tx1"/>
                </a:solidFill>
                <a:latin typeface="Arial" panose="020B0604020202020204" pitchFamily="34" charset="0"/>
                <a:ea typeface="宋体" panose="02010600030101010101" pitchFamily="2" charset="-122"/>
              </a:defRPr>
            </a:lvl3pPr>
            <a:lvl4pPr marL="1600200" indent="-228600" eaLnBrk="0" hangingPunct="0">
              <a:defRPr sz="1300">
                <a:solidFill>
                  <a:schemeClr val="tx1"/>
                </a:solidFill>
                <a:latin typeface="Arial" panose="020B0604020202020204" pitchFamily="34" charset="0"/>
                <a:ea typeface="宋体" panose="02010600030101010101" pitchFamily="2" charset="-122"/>
              </a:defRPr>
            </a:lvl4pPr>
            <a:lvl5pPr marL="2057400" indent="-228600" eaLnBrk="0" hangingPunct="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Light" panose="020B0502040204020203" pitchFamily="34" charset="-122"/>
                <a:ea typeface="微软雅黑 Light" panose="020B0502040204020203" pitchFamily="34" charset="-122"/>
              </a:rPr>
              <a:t>  </a:t>
            </a:r>
            <a:r>
              <a:rPr lang="zh-CN" altLang="en-US" sz="4000" b="1" dirty="0">
                <a:solidFill>
                  <a:schemeClr val="tx1"/>
                </a:solidFill>
                <a:latin typeface="微软雅黑 Light" panose="020B0502040204020203" pitchFamily="34" charset="-122"/>
                <a:ea typeface="微软雅黑 Light" panose="020B0502040204020203" pitchFamily="34" charset="-122"/>
              </a:rPr>
              <a:t>对象图</a:t>
            </a:r>
            <a:endParaRPr lang="zh-CN" altLang="en-US" sz="4000" b="1" dirty="0">
              <a:solidFill>
                <a:schemeClr val="tx1"/>
              </a:solidFill>
              <a:latin typeface="微软雅黑 Light" panose="020B0502040204020203" pitchFamily="34" charset="-122"/>
              <a:ea typeface="微软雅黑 Light" panose="020B0502040204020203" pitchFamily="34" charset="-122"/>
            </a:endParaRPr>
          </a:p>
        </p:txBody>
      </p:sp>
      <p:grpSp>
        <p:nvGrpSpPr>
          <p:cNvPr id="17" name="组合 16"/>
          <p:cNvGrpSpPr/>
          <p:nvPr/>
        </p:nvGrpSpPr>
        <p:grpSpPr bwMode="auto">
          <a:xfrm>
            <a:off x="2799513"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对象图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02494" y="390649"/>
            <a:ext cx="6048671" cy="5954395"/>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b="1" dirty="0">
                <a:solidFill>
                  <a:schemeClr val="tx1"/>
                </a:solidFill>
              </a:rPr>
              <a:t>什么是对象？</a:t>
            </a:r>
            <a:endParaRPr lang="zh-CN" altLang="en-US" sz="2800" b="1" dirty="0">
              <a:solidFill>
                <a:schemeClr val="tx1"/>
              </a:solidFill>
            </a:endParaRPr>
          </a:p>
          <a:p>
            <a:pPr indent="0">
              <a:lnSpc>
                <a:spcPct val="150000"/>
              </a:lnSpc>
              <a:buFont typeface="Arial" panose="020B0604020202020204" pitchFamily="34" charset="0"/>
              <a:buNone/>
            </a:pPr>
            <a:r>
              <a:rPr lang="zh-CN" altLang="en-US" b="1" dirty="0">
                <a:solidFill>
                  <a:srgbClr val="FF0000"/>
                </a:solidFill>
              </a:rPr>
              <a:t>对象</a:t>
            </a:r>
            <a:r>
              <a:rPr lang="zh-CN" altLang="en-US" b="1" dirty="0">
                <a:solidFill>
                  <a:schemeClr val="tx1"/>
                </a:solidFill>
              </a:rPr>
              <a:t>指的是一个单独的、可确认的物体、单元或实体，它可以是具体的也可以是抽象的，在问题领域里有确切定义的角色。包含以下几部分：</a:t>
            </a:r>
            <a:endParaRPr lang="zh-CN" altLang="en-US" b="1" dirty="0">
              <a:solidFill>
                <a:schemeClr val="tx1"/>
              </a:solidFill>
            </a:endParaRPr>
          </a:p>
          <a:p>
            <a:pPr indent="0">
              <a:lnSpc>
                <a:spcPct val="150000"/>
              </a:lnSpc>
              <a:buFont typeface="Arial" panose="020B0604020202020204" pitchFamily="34" charset="0"/>
              <a:buNone/>
            </a:pPr>
            <a:r>
              <a:rPr lang="zh-CN" altLang="en-US" b="1" dirty="0">
                <a:solidFill>
                  <a:srgbClr val="FF0000"/>
                </a:solidFill>
              </a:rPr>
              <a:t>标识</a:t>
            </a:r>
            <a:r>
              <a:rPr lang="zh-CN" altLang="en-US" b="1" dirty="0">
                <a:solidFill>
                  <a:schemeClr val="tx1"/>
                </a:solidFill>
              </a:rPr>
              <a:t>：为了将一个对象与其他的对象区分开，通常会给一个对象起一个标识，就是</a:t>
            </a:r>
            <a:r>
              <a:rPr lang="en-US" altLang="zh-CN" b="1" dirty="0">
                <a:solidFill>
                  <a:schemeClr val="tx1"/>
                </a:solidFill>
              </a:rPr>
              <a:t>“</a:t>
            </a:r>
            <a:r>
              <a:rPr lang="zh-CN" altLang="en-US" b="1" dirty="0">
                <a:solidFill>
                  <a:srgbClr val="FF0000"/>
                </a:solidFill>
              </a:rPr>
              <a:t>对象名</a:t>
            </a:r>
            <a:r>
              <a:rPr lang="en-US" altLang="zh-CN" b="1" dirty="0">
                <a:solidFill>
                  <a:schemeClr val="tx1"/>
                </a:solidFill>
              </a:rPr>
              <a:t>”</a:t>
            </a:r>
            <a:r>
              <a:rPr lang="zh-CN" altLang="en-US" b="1" dirty="0">
                <a:solidFill>
                  <a:schemeClr val="tx1"/>
                </a:solidFill>
              </a:rPr>
              <a:t>。</a:t>
            </a:r>
            <a:endParaRPr lang="zh-CN" altLang="en-US" b="1" dirty="0">
              <a:solidFill>
                <a:schemeClr val="tx1"/>
              </a:solidFill>
            </a:endParaRPr>
          </a:p>
          <a:p>
            <a:pPr indent="0">
              <a:lnSpc>
                <a:spcPct val="150000"/>
              </a:lnSpc>
              <a:buFont typeface="Arial" panose="020B0604020202020204" pitchFamily="34" charset="0"/>
              <a:buNone/>
            </a:pPr>
            <a:r>
              <a:rPr lang="zh-CN" altLang="en-US" b="1" dirty="0">
                <a:solidFill>
                  <a:srgbClr val="FF0000"/>
                </a:solidFill>
              </a:rPr>
              <a:t>状态（属性）</a:t>
            </a:r>
            <a:r>
              <a:rPr lang="zh-CN" altLang="en-US" b="1" dirty="0">
                <a:solidFill>
                  <a:schemeClr val="tx1"/>
                </a:solidFill>
              </a:rPr>
              <a:t>：对象的状态包括对象的所有属性（通常为</a:t>
            </a:r>
            <a:r>
              <a:rPr lang="zh-CN" altLang="en-US" b="1" dirty="0">
                <a:solidFill>
                  <a:srgbClr val="FF0000"/>
                </a:solidFill>
              </a:rPr>
              <a:t>静态</a:t>
            </a:r>
            <a:r>
              <a:rPr lang="zh-CN" altLang="en-US" b="1" dirty="0">
                <a:solidFill>
                  <a:schemeClr val="tx1"/>
                </a:solidFill>
              </a:rPr>
              <a:t>）和这些属性的当前值（</a:t>
            </a:r>
            <a:r>
              <a:rPr lang="zh-CN" altLang="en-US" b="1" dirty="0">
                <a:solidFill>
                  <a:srgbClr val="FF0000"/>
                </a:solidFill>
              </a:rPr>
              <a:t>动态</a:t>
            </a:r>
            <a:r>
              <a:rPr lang="zh-CN" altLang="en-US" b="1" dirty="0">
                <a:solidFill>
                  <a:schemeClr val="tx1"/>
                </a:solidFill>
              </a:rPr>
              <a:t>）。</a:t>
            </a:r>
            <a:endParaRPr lang="zh-CN" altLang="en-US" b="1" dirty="0">
              <a:solidFill>
                <a:schemeClr val="tx1"/>
              </a:solidFill>
            </a:endParaRPr>
          </a:p>
          <a:p>
            <a:pPr indent="0">
              <a:lnSpc>
                <a:spcPct val="150000"/>
              </a:lnSpc>
              <a:buFont typeface="Arial" panose="020B0604020202020204" pitchFamily="34" charset="0"/>
              <a:buNone/>
            </a:pPr>
            <a:r>
              <a:rPr lang="zh-CN" altLang="en-US" b="1" dirty="0">
                <a:solidFill>
                  <a:srgbClr val="FF0000"/>
                </a:solidFill>
              </a:rPr>
              <a:t>行为（方法事件）</a:t>
            </a:r>
            <a:r>
              <a:rPr lang="zh-CN" altLang="en-US" b="1" dirty="0">
                <a:solidFill>
                  <a:schemeClr val="tx1"/>
                </a:solidFill>
              </a:rPr>
              <a:t>：没有一个对象是孤立存在的。行为就是一个对象根据它的状态改变和消息传送所采取的行动和做出的反应</a:t>
            </a: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对象图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02494" y="390649"/>
            <a:ext cx="6048671" cy="5492750"/>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b="1" dirty="0">
                <a:solidFill>
                  <a:schemeClr val="tx1"/>
                </a:solidFill>
              </a:rPr>
              <a:t>对象和类的区别</a:t>
            </a:r>
            <a:endParaRPr lang="zh-CN" altLang="en-US" b="1" dirty="0">
              <a:solidFill>
                <a:schemeClr val="tx1"/>
              </a:solidFill>
            </a:endParaRPr>
          </a:p>
          <a:p>
            <a:pPr indent="0">
              <a:lnSpc>
                <a:spcPct val="150000"/>
              </a:lnSpc>
              <a:buFont typeface="Arial" panose="020B0604020202020204" pitchFamily="34" charset="0"/>
              <a:buNone/>
            </a:pPr>
            <a:r>
              <a:rPr lang="en-US" altLang="zh-CN" sz="2000" b="1" dirty="0">
                <a:solidFill>
                  <a:schemeClr val="tx1"/>
                </a:solidFill>
              </a:rPr>
              <a:t>1</a:t>
            </a:r>
            <a:r>
              <a:rPr lang="zh-CN" altLang="en-US" sz="2000" b="1" dirty="0">
                <a:solidFill>
                  <a:schemeClr val="tx1"/>
                </a:solidFill>
              </a:rPr>
              <a:t>）对象是一个存在于空间和时间中的</a:t>
            </a:r>
            <a:r>
              <a:rPr lang="zh-CN" altLang="en-US" sz="2000" b="1" dirty="0">
                <a:solidFill>
                  <a:srgbClr val="FF0000"/>
                </a:solidFill>
              </a:rPr>
              <a:t>具体实体</a:t>
            </a:r>
            <a:r>
              <a:rPr lang="zh-CN" altLang="en-US" sz="2000" b="1" dirty="0">
                <a:solidFill>
                  <a:schemeClr val="tx1"/>
                </a:solidFill>
              </a:rPr>
              <a:t>，而类仅代表一个</a:t>
            </a:r>
            <a:r>
              <a:rPr lang="zh-CN" altLang="en-US" sz="2000" b="1" dirty="0">
                <a:solidFill>
                  <a:srgbClr val="FF0000"/>
                </a:solidFill>
              </a:rPr>
              <a:t>抽象</a:t>
            </a:r>
            <a:r>
              <a:rPr lang="zh-CN" altLang="en-US" sz="2000" b="1" dirty="0">
                <a:solidFill>
                  <a:schemeClr val="tx1"/>
                </a:solidFill>
              </a:rPr>
              <a:t>，抽象出对象的本质。</a:t>
            </a: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r>
              <a:rPr lang="en-US" altLang="zh-CN" sz="2000" b="1" dirty="0">
                <a:solidFill>
                  <a:schemeClr val="tx1"/>
                </a:solidFill>
              </a:rPr>
              <a:t>2)</a:t>
            </a:r>
            <a:r>
              <a:rPr lang="zh-CN" altLang="en-US" sz="2000" b="1" dirty="0">
                <a:solidFill>
                  <a:schemeClr val="tx1"/>
                </a:solidFill>
              </a:rPr>
              <a:t>类是共享一个公用结构和一个公共行为对象集合。</a:t>
            </a: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r>
              <a:rPr lang="en-US" altLang="zh-CN" sz="2000" b="1" dirty="0">
                <a:solidFill>
                  <a:schemeClr val="tx1"/>
                </a:solidFill>
              </a:rPr>
              <a:t>3</a:t>
            </a:r>
            <a:r>
              <a:rPr lang="zh-CN" altLang="en-US" sz="2000" b="1" dirty="0">
                <a:solidFill>
                  <a:schemeClr val="tx1"/>
                </a:solidFill>
              </a:rPr>
              <a:t>）类是静态的，对象是动态的；类是一般化，对象是个性化；类是定义，对象是实例；类是抽象，对象是具体。</a:t>
            </a: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对象图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02494" y="390649"/>
            <a:ext cx="6048671" cy="5077460"/>
          </a:xfrm>
          <a:prstGeom prst="rect">
            <a:avLst/>
          </a:prstGeom>
          <a:noFill/>
        </p:spPr>
        <p:txBody>
          <a:bodyPr wrap="square" rtlCol="0">
            <a:spAutoFit/>
          </a:bodyPr>
          <a:lstStyle/>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对象图：</a:t>
            </a: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对象图（</a:t>
            </a:r>
            <a:r>
              <a:rPr lang="en-US" altLang="zh-CN" sz="2000" b="1" dirty="0">
                <a:solidFill>
                  <a:schemeClr val="tx1"/>
                </a:solidFill>
              </a:rPr>
              <a:t>Object Diagram</a:t>
            </a:r>
            <a:r>
              <a:rPr lang="zh-CN" altLang="en-US" sz="2000" b="1" dirty="0">
                <a:solidFill>
                  <a:schemeClr val="tx1"/>
                </a:solidFill>
              </a:rPr>
              <a:t>）描述的是参与交互的各个对象在交互过程中某一时刻的状态。</a:t>
            </a: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对象图可以看作是类图在某一时刻的实例。</a:t>
            </a: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在</a:t>
            </a:r>
            <a:r>
              <a:rPr lang="en-US" altLang="zh-CN" sz="2000" b="1" dirty="0">
                <a:solidFill>
                  <a:schemeClr val="tx1"/>
                </a:solidFill>
              </a:rPr>
              <a:t>UML</a:t>
            </a:r>
            <a:r>
              <a:rPr lang="zh-CN" altLang="en-US" sz="2000" b="1" dirty="0">
                <a:solidFill>
                  <a:schemeClr val="tx1"/>
                </a:solidFill>
              </a:rPr>
              <a:t>中，对象图使用的是与类图相同的符号和关系，因为对象就是类的实例。</a:t>
            </a: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82994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对象图</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02494" y="390649"/>
            <a:ext cx="6048671" cy="6000750"/>
          </a:xfrm>
          <a:prstGeom prst="rect">
            <a:avLst/>
          </a:prstGeom>
          <a:noFill/>
        </p:spPr>
        <p:txBody>
          <a:bodyPr wrap="square" rtlCol="0">
            <a:spAutoFit/>
          </a:bodyPr>
          <a:lstStyle/>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r>
              <a:rPr lang="zh-CN" altLang="en-US" sz="2000" b="1" dirty="0">
                <a:solidFill>
                  <a:schemeClr val="tx1"/>
                </a:solidFill>
              </a:rPr>
              <a:t>对象图主要包括：</a:t>
            </a:r>
            <a:endParaRPr lang="zh-CN" altLang="en-US" sz="2000" b="1" dirty="0">
              <a:solidFill>
                <a:schemeClr val="tx1"/>
              </a:solidFill>
            </a:endParaRPr>
          </a:p>
          <a:p>
            <a:pPr indent="0">
              <a:lnSpc>
                <a:spcPct val="150000"/>
              </a:lnSpc>
              <a:buFont typeface="Arial" panose="020B0604020202020204" pitchFamily="34" charset="0"/>
              <a:buNone/>
            </a:pPr>
            <a:r>
              <a:rPr lang="en-US" altLang="zh-CN" sz="2000" dirty="0">
                <a:solidFill>
                  <a:schemeClr val="tx1"/>
                </a:solidFill>
              </a:rPr>
              <a:t>1)</a:t>
            </a:r>
            <a:r>
              <a:rPr lang="zh-CN" altLang="en-US" sz="2000" dirty="0">
                <a:solidFill>
                  <a:srgbClr val="FF0000"/>
                </a:solidFill>
              </a:rPr>
              <a:t>对象名</a:t>
            </a:r>
            <a:r>
              <a:rPr lang="zh-CN" altLang="en-US" sz="2000" dirty="0">
                <a:solidFill>
                  <a:schemeClr val="tx1"/>
                </a:solidFill>
              </a:rPr>
              <a:t>：由于对象是一个类的实例，因此其名称的格式是</a:t>
            </a:r>
            <a:r>
              <a:rPr lang="en-US" altLang="zh-CN" sz="2000" dirty="0">
                <a:solidFill>
                  <a:schemeClr val="tx1"/>
                </a:solidFill>
              </a:rPr>
              <a:t>“</a:t>
            </a:r>
            <a:r>
              <a:rPr lang="zh-CN" altLang="en-US" sz="2000" dirty="0">
                <a:solidFill>
                  <a:schemeClr val="tx1"/>
                </a:solidFill>
              </a:rPr>
              <a:t>对象名：类名</a:t>
            </a:r>
            <a:r>
              <a:rPr lang="en-US" altLang="zh-CN" sz="2000" dirty="0">
                <a:solidFill>
                  <a:schemeClr val="tx1"/>
                </a:solidFill>
              </a:rPr>
              <a:t>”</a:t>
            </a:r>
            <a:r>
              <a:rPr lang="zh-CN" altLang="en-US" sz="2000" dirty="0">
                <a:solidFill>
                  <a:schemeClr val="tx1"/>
                </a:solidFill>
              </a:rPr>
              <a:t>，这两个部分是可选的，如果包含类名，则必须加上</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a:t>
            </a:r>
            <a:r>
              <a:rPr lang="zh-CN" altLang="en-US" sz="2000" dirty="0">
                <a:solidFill>
                  <a:schemeClr val="tx1"/>
                </a:solidFill>
              </a:rPr>
              <a:t>；为了和类名区别，还必须加上下划线。</a:t>
            </a:r>
            <a:endParaRPr lang="zh-CN" altLang="en-US" sz="2000" dirty="0">
              <a:solidFill>
                <a:schemeClr val="tx1"/>
              </a:solidFill>
            </a:endParaRPr>
          </a:p>
          <a:p>
            <a:pPr indent="0">
              <a:lnSpc>
                <a:spcPct val="150000"/>
              </a:lnSpc>
              <a:buFont typeface="Arial" panose="020B0604020202020204" pitchFamily="34" charset="0"/>
              <a:buNone/>
            </a:pPr>
            <a:endParaRPr lang="en-US" altLang="zh-CN" sz="2000" dirty="0">
              <a:solidFill>
                <a:schemeClr val="tx1"/>
              </a:solidFill>
            </a:endParaRPr>
          </a:p>
          <a:p>
            <a:pPr indent="0">
              <a:lnSpc>
                <a:spcPct val="150000"/>
              </a:lnSpc>
              <a:buFont typeface="Arial" panose="020B0604020202020204" pitchFamily="34" charset="0"/>
              <a:buNone/>
            </a:pPr>
            <a:r>
              <a:rPr lang="en-US" altLang="zh-CN" sz="2000" dirty="0">
                <a:solidFill>
                  <a:schemeClr val="tx1"/>
                </a:solidFill>
              </a:rPr>
              <a:t>2)</a:t>
            </a:r>
            <a:r>
              <a:rPr lang="zh-CN" altLang="en-US" sz="2000" dirty="0">
                <a:solidFill>
                  <a:srgbClr val="FF0000"/>
                </a:solidFill>
              </a:rPr>
              <a:t>属性</a:t>
            </a:r>
            <a:r>
              <a:rPr lang="zh-CN" altLang="en-US" sz="2000" dirty="0">
                <a:solidFill>
                  <a:schemeClr val="tx1"/>
                </a:solidFill>
              </a:rPr>
              <a:t>：由于对象是一个具体的事物，因此 所有的属性都已经确定，因此通常会在属性的后面列出其值。</a:t>
            </a:r>
            <a:endParaRPr lang="zh-CN" altLang="en-US" sz="2000"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sz="2000" b="1" dirty="0">
              <a:solidFill>
                <a:schemeClr val="tx1"/>
              </a:solidFill>
            </a:endParaRPr>
          </a:p>
          <a:p>
            <a:pPr indent="0">
              <a:lnSpc>
                <a:spcPct val="150000"/>
              </a:lnSpc>
              <a:buFont typeface="Arial" panose="020B0604020202020204" pitchFamily="34" charset="0"/>
              <a:buNone/>
            </a:pPr>
            <a:endParaRPr lang="zh-CN" altLang="en-US" dirty="0"/>
          </a:p>
          <a:p>
            <a:pPr indent="0">
              <a:lnSpc>
                <a:spcPct val="150000"/>
              </a:lnSpc>
              <a:buFont typeface="Arial" panose="020B0604020202020204" pitchFamily="34" charse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4565</Words>
  <Application>WPS 演示</Application>
  <PresentationFormat>全屏显示(16:9)</PresentationFormat>
  <Paragraphs>495</Paragraphs>
  <Slides>37</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华康俪金黑W8</vt:lpstr>
      <vt:lpstr>微软雅黑</vt:lpstr>
      <vt:lpstr>Arial Unicode MS</vt:lpstr>
      <vt:lpstr>微软雅黑 Light</vt:lpstr>
      <vt:lpstr>Calibri</vt:lpstr>
      <vt:lpstr>黑体</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不要加我rng</cp:lastModifiedBy>
  <cp:revision>247</cp:revision>
  <dcterms:created xsi:type="dcterms:W3CDTF">2018-12-06T13:44:00Z</dcterms:created>
  <dcterms:modified xsi:type="dcterms:W3CDTF">2018-12-20T10:34:53Z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2052-11.1.0.8013</vt:lpwstr>
  </property>
</Properties>
</file>