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7.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9.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4" r:id="rId3"/>
    <p:sldMasterId id="2147483668" r:id="rId4"/>
    <p:sldMasterId id="2147483672" r:id="rId5"/>
    <p:sldMasterId id="2147483676" r:id="rId6"/>
    <p:sldMasterId id="2147483680" r:id="rId7"/>
    <p:sldMasterId id="2147483684" r:id="rId8"/>
    <p:sldMasterId id="2147483688" r:id="rId9"/>
    <p:sldMasterId id="2147483692" r:id="rId10"/>
  </p:sldMasterIdLst>
  <p:notesMasterIdLst>
    <p:notesMasterId r:id="rId44"/>
  </p:notesMasterIdLst>
  <p:sldIdLst>
    <p:sldId id="347" r:id="rId11"/>
    <p:sldId id="266" r:id="rId12"/>
    <p:sldId id="295" r:id="rId13"/>
    <p:sldId id="323" r:id="rId14"/>
    <p:sldId id="374" r:id="rId15"/>
    <p:sldId id="324" r:id="rId16"/>
    <p:sldId id="375" r:id="rId17"/>
    <p:sldId id="326" r:id="rId18"/>
    <p:sldId id="327" r:id="rId19"/>
    <p:sldId id="376" r:id="rId20"/>
    <p:sldId id="377" r:id="rId21"/>
    <p:sldId id="378" r:id="rId22"/>
    <p:sldId id="329" r:id="rId23"/>
    <p:sldId id="379" r:id="rId24"/>
    <p:sldId id="330" r:id="rId25"/>
    <p:sldId id="380" r:id="rId26"/>
    <p:sldId id="381" r:id="rId27"/>
    <p:sldId id="382" r:id="rId28"/>
    <p:sldId id="383" r:id="rId29"/>
    <p:sldId id="384" r:id="rId30"/>
    <p:sldId id="398" r:id="rId31"/>
    <p:sldId id="412" r:id="rId32"/>
    <p:sldId id="413" r:id="rId33"/>
    <p:sldId id="399" r:id="rId34"/>
    <p:sldId id="408" r:id="rId35"/>
    <p:sldId id="411" r:id="rId36"/>
    <p:sldId id="385" r:id="rId37"/>
    <p:sldId id="388" r:id="rId38"/>
    <p:sldId id="393" r:id="rId39"/>
    <p:sldId id="394" r:id="rId40"/>
    <p:sldId id="386" r:id="rId41"/>
    <p:sldId id="387" r:id="rId42"/>
    <p:sldId id="321" r:id="rId43"/>
  </p:sldIdLst>
  <p:sldSz cx="12190413" cy="68595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9">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E41"/>
    <a:srgbClr val="1983B7"/>
    <a:srgbClr val="18D2A6"/>
    <a:srgbClr val="03A6AF"/>
    <a:srgbClr val="0374AF"/>
    <a:srgbClr val="14B28B"/>
    <a:srgbClr val="01ACBE"/>
    <a:srgbClr val="0170C1"/>
    <a:srgbClr val="EB5145"/>
    <a:srgbClr val="EB53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4" autoAdjust="0"/>
    <p:restoredTop sz="94660"/>
  </p:normalViewPr>
  <p:slideViewPr>
    <p:cSldViewPr snapToGrid="0" showGuides="1">
      <p:cViewPr varScale="1">
        <p:scale>
          <a:sx n="68" d="100"/>
          <a:sy n="68" d="100"/>
        </p:scale>
        <p:origin x="936" y="66"/>
      </p:cViewPr>
      <p:guideLst>
        <p:guide orient="horz" pos="2309"/>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2018/12/28</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 Id="rId4" Type="http://schemas.microsoft.com/office/2007/relationships/hdphoto" Target="../media/hdphoto1.wdp"/></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9.xml"/><Relationship Id="rId4" Type="http://schemas.microsoft.com/office/2007/relationships/hdphoto" Target="../media/hdphoto1.wdp"/></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4"/>
            <a:ext cx="9142810" cy="238815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3802" y="3602873"/>
            <a:ext cx="9142810" cy="16561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4" y="365209"/>
            <a:ext cx="2628558" cy="5813184"/>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092" y="365209"/>
            <a:ext cx="7733293" cy="581318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12/28/2018</a:t>
            </a:fld>
            <a:endParaRPr lang="en-US" dirty="0">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12/28/2018</a:t>
            </a:fld>
            <a:endParaRPr lang="en-US" dirty="0">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12/28/2018</a:t>
            </a:fld>
            <a:endParaRPr lang="en-US" dirty="0">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12/28/2018</a:t>
            </a:fld>
            <a:endParaRPr lang="en-US" dirty="0">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12/28/2018</a:t>
            </a:fld>
            <a:endParaRPr lang="en-US" dirty="0">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12/28/2018</a:t>
            </a:fld>
            <a:endParaRPr 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3" y="1710135"/>
            <a:ext cx="10514231" cy="2853398"/>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743" y="4590527"/>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2018/12/28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12/28/2018</a:t>
            </a:fld>
            <a:endParaRPr lang="en-US" dirty="0">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12/28/2018</a:t>
            </a:fld>
            <a:endParaRPr lang="en-US" dirty="0">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2" y="2130922"/>
            <a:ext cx="10361851" cy="1470365"/>
          </a:xfrm>
        </p:spPr>
        <p:txBody>
          <a:bodyPr/>
          <a:lstStyle/>
          <a:p>
            <a:r>
              <a:rPr lang="en-US"/>
              <a:t>Click to edit Master title style</a:t>
            </a:r>
          </a:p>
        </p:txBody>
      </p:sp>
      <p:sp>
        <p:nvSpPr>
          <p:cNvPr id="3" name="Subtitle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406E9206-D2D6-4057-92D4-39C87A03E66D}" type="datetime1">
              <a:rPr lang="en-US" altLang="zh-CN"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052E9E1-D97D-4C90-BB96-FA1ED58B786F}" type="datetime1">
              <a:rPr lang="en-US" altLang="zh-CN"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3"/>
            <a:ext cx="10361851" cy="1362390"/>
          </a:xfrm>
        </p:spPr>
        <p:txBody>
          <a:bodyPr anchor="t"/>
          <a:lstStyle>
            <a:lvl1pPr algn="l">
              <a:defRPr sz="5400" b="1" cap="all"/>
            </a:lvl1pPr>
          </a:lstStyle>
          <a:p>
            <a:r>
              <a:rPr lang="en-US"/>
              <a:t>Click to edit Master title style</a:t>
            </a:r>
          </a:p>
        </p:txBody>
      </p:sp>
      <p:sp>
        <p:nvSpPr>
          <p:cNvPr id="3" name="Text Placeholder 2"/>
          <p:cNvSpPr>
            <a:spLocks noGrp="1"/>
          </p:cNvSpPr>
          <p:nvPr>
            <p:ph type="body" idx="1"/>
          </p:nvPr>
        </p:nvSpPr>
        <p:spPr>
          <a:xfrm>
            <a:off x="962960" y="2907387"/>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2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14779EE-1E16-4CC5-A459-C716090F6017}" type="datetime1">
              <a:rPr lang="en-US" altLang="zh-CN"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522"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4"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A3311C9F-D64E-4824-A709-CF61DE4E0BDD}" type="datetime1">
              <a:rPr lang="en-US" altLang="zh-CN" smtClean="0">
                <a:solidFill>
                  <a:prstClr val="black">
                    <a:tint val="75000"/>
                  </a:prstClr>
                </a:solidFill>
              </a:rPr>
              <a:t>12/28/2018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091"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1396"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2018/12/28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2"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200" b="1"/>
            </a:lvl4pPr>
            <a:lvl5pPr marL="2438400" indent="0">
              <a:buNone/>
              <a:defRPr sz="2200" b="1"/>
            </a:lvl5pPr>
            <a:lvl6pPr marL="3048000" indent="0">
              <a:buNone/>
              <a:defRPr sz="2200" b="1"/>
            </a:lvl6pPr>
            <a:lvl7pPr marL="3657600" indent="0">
              <a:buNone/>
              <a:defRPr sz="2200" b="1"/>
            </a:lvl7pPr>
            <a:lvl8pPr marL="4267200" indent="0">
              <a:buNone/>
              <a:defRPr sz="2200" b="1"/>
            </a:lvl8pPr>
            <a:lvl9pPr marL="4876800" indent="0">
              <a:buNone/>
              <a:defRPr sz="2200" b="1"/>
            </a:lvl9pPr>
          </a:lstStyle>
          <a:p>
            <a:pPr lvl="0"/>
            <a:r>
              <a:rPr lang="en-US"/>
              <a:t>Click to edit Master text styles</a:t>
            </a:r>
          </a:p>
        </p:txBody>
      </p:sp>
      <p:sp>
        <p:nvSpPr>
          <p:cNvPr id="4" name="Content Placeholder 3"/>
          <p:cNvSpPr>
            <a:spLocks noGrp="1"/>
          </p:cNvSpPr>
          <p:nvPr>
            <p:ph sz="half" idx="2"/>
          </p:nvPr>
        </p:nvSpPr>
        <p:spPr>
          <a:xfrm>
            <a:off x="609522" y="2175380"/>
            <a:ext cx="5386216"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7"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200" b="1"/>
            </a:lvl4pPr>
            <a:lvl5pPr marL="2438400" indent="0">
              <a:buNone/>
              <a:defRPr sz="2200" b="1"/>
            </a:lvl5pPr>
            <a:lvl6pPr marL="3048000" indent="0">
              <a:buNone/>
              <a:defRPr sz="2200" b="1"/>
            </a:lvl6pPr>
            <a:lvl7pPr marL="3657600" indent="0">
              <a:buNone/>
              <a:defRPr sz="2200" b="1"/>
            </a:lvl7pPr>
            <a:lvl8pPr marL="4267200" indent="0">
              <a:buNone/>
              <a:defRPr sz="2200" b="1"/>
            </a:lvl8pPr>
            <a:lvl9pPr marL="4876800"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192567" y="2175380"/>
            <a:ext cx="5388332"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A4318BD-B3C6-4D4B-B871-C29490A2E55A}" type="datetime1">
              <a:rPr lang="en-US" altLang="zh-CN" smtClean="0">
                <a:solidFill>
                  <a:prstClr val="black">
                    <a:tint val="75000"/>
                  </a:prstClr>
                </a:solidFill>
              </a:rPr>
              <a:t>12/28/2018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14CAFC4-799C-4CDE-B92B-8C262F06CF3E}" type="datetime1">
              <a:rPr lang="en-US" altLang="zh-CN" smtClean="0">
                <a:solidFill>
                  <a:prstClr val="black">
                    <a:tint val="75000"/>
                  </a:prstClr>
                </a:solidFill>
              </a:rPr>
              <a:t>12/28/2018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485" y="1031497"/>
            <a:ext cx="9911444" cy="4290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6" name="圆角矩形 5"/>
          <p:cNvSpPr/>
          <p:nvPr userDrawn="1"/>
        </p:nvSpPr>
        <p:spPr>
          <a:xfrm>
            <a:off x="5899289" y="6453393"/>
            <a:ext cx="391838" cy="22015"/>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 name="日期占位符 6"/>
          <p:cNvSpPr>
            <a:spLocks noGrp="1"/>
          </p:cNvSpPr>
          <p:nvPr>
            <p:ph type="dt" sz="half" idx="10"/>
          </p:nvPr>
        </p:nvSpPr>
        <p:spPr/>
        <p:txBody>
          <a:bodyPr/>
          <a:lstStyle/>
          <a:p>
            <a:pPr>
              <a:defRPr/>
            </a:pPr>
            <a:fld id="{3E729073-8FFE-4F18-B513-07581FC6638E}" type="datetime1">
              <a:rPr lang="en-US" altLang="zh-CN" smtClean="0">
                <a:solidFill>
                  <a:prstClr val="black">
                    <a:tint val="75000"/>
                  </a:prstClr>
                </a:solidFill>
              </a:rPr>
              <a:t>12/28/2018</a:t>
            </a:fld>
            <a:endParaRPr lang="en-US" dirty="0">
              <a:solidFill>
                <a:prstClr val="black">
                  <a:tint val="75000"/>
                </a:prstClr>
              </a:solidFill>
            </a:endParaRPr>
          </a:p>
        </p:txBody>
      </p:sp>
      <p:sp>
        <p:nvSpPr>
          <p:cNvPr id="9" name="灯片编号占位符 8"/>
          <p:cNvSpPr>
            <a:spLocks noGrp="1"/>
          </p:cNvSpPr>
          <p:nvPr>
            <p:ph type="sldNum" sz="quarter" idx="12"/>
          </p:nvPr>
        </p:nvSpPr>
        <p:spPr>
          <a:xfrm>
            <a:off x="4672992" y="6397708"/>
            <a:ext cx="2844430" cy="365210"/>
          </a:xfr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113" y="273117"/>
            <a:ext cx="6814780" cy="585446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4" y="1435437"/>
            <a:ext cx="4010562" cy="4692149"/>
          </a:xfrm>
        </p:spPr>
        <p:txBody>
          <a:bodyPr/>
          <a:lstStyle>
            <a:lvl1pPr marL="0" indent="0">
              <a:buNone/>
              <a:defRPr sz="1900"/>
            </a:lvl1pPr>
            <a:lvl2pPr marL="609600" indent="0">
              <a:buNone/>
              <a:defRPr sz="1600"/>
            </a:lvl2pPr>
            <a:lvl3pPr marL="1219200" indent="0">
              <a:buNone/>
              <a:defRPr sz="14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3C7FCF6-76BD-4495-B08F-4C059D2BA31F}" type="datetime1">
              <a:rPr lang="en-US" altLang="zh-CN" smtClean="0">
                <a:solidFill>
                  <a:prstClr val="black">
                    <a:tint val="75000"/>
                  </a:prstClr>
                </a:solidFill>
              </a:rPr>
              <a:t>12/28/2018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4"/>
            <a:ext cx="7314248" cy="566870"/>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406" y="612918"/>
            <a:ext cx="7314248" cy="4115753"/>
          </a:xfrm>
        </p:spPr>
        <p:txBody>
          <a:bodyPr/>
          <a:lstStyle>
            <a:lvl1pPr marL="0" indent="0">
              <a:buNone/>
              <a:defRPr sz="4300"/>
            </a:lvl1pPr>
            <a:lvl2pPr marL="609600" indent="0">
              <a:buNone/>
              <a:defRPr sz="3800"/>
            </a:lvl2pPr>
            <a:lvl3pPr marL="1219200" indent="0">
              <a:buNone/>
              <a:defRPr sz="3200"/>
            </a:lvl3pPr>
            <a:lvl4pPr marL="1828800" indent="0">
              <a:buNone/>
              <a:defRPr sz="2700"/>
            </a:lvl4pPr>
            <a:lvl5pPr marL="2438400" indent="0">
              <a:buNone/>
              <a:defRPr sz="2700"/>
            </a:lvl5pPr>
            <a:lvl6pPr marL="3048000" indent="0">
              <a:buNone/>
              <a:defRPr sz="2700"/>
            </a:lvl6pPr>
            <a:lvl7pPr marL="3657600" indent="0">
              <a:buNone/>
              <a:defRPr sz="2700"/>
            </a:lvl7pPr>
            <a:lvl8pPr marL="4267200" indent="0">
              <a:buNone/>
              <a:defRPr sz="2700"/>
            </a:lvl8pPr>
            <a:lvl9pPr marL="4876800" indent="0">
              <a:buNone/>
              <a:defRPr sz="2700"/>
            </a:lvl9pPr>
          </a:lstStyle>
          <a:p>
            <a:endParaRPr lang="en-US" dirty="0"/>
          </a:p>
        </p:txBody>
      </p:sp>
      <p:sp>
        <p:nvSpPr>
          <p:cNvPr id="4" name="Text Placeholder 3"/>
          <p:cNvSpPr>
            <a:spLocks noGrp="1"/>
          </p:cNvSpPr>
          <p:nvPr>
            <p:ph type="body" sz="half" idx="2"/>
          </p:nvPr>
        </p:nvSpPr>
        <p:spPr>
          <a:xfrm>
            <a:off x="2389406" y="5368584"/>
            <a:ext cx="7314248" cy="805049"/>
          </a:xfrm>
        </p:spPr>
        <p:txBody>
          <a:bodyPr/>
          <a:lstStyle>
            <a:lvl1pPr marL="0" indent="0">
              <a:buNone/>
              <a:defRPr sz="1900"/>
            </a:lvl1pPr>
            <a:lvl2pPr marL="609600" indent="0">
              <a:buNone/>
              <a:defRPr sz="1600"/>
            </a:lvl2pPr>
            <a:lvl3pPr marL="1219200" indent="0">
              <a:buNone/>
              <a:defRPr sz="14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257577C-F53D-4BB9-9408-EB84DEB3CD80}" type="datetime1">
              <a:rPr lang="en-US" altLang="zh-CN" smtClean="0">
                <a:solidFill>
                  <a:prstClr val="black">
                    <a:tint val="75000"/>
                  </a:prstClr>
                </a:solidFill>
              </a:rPr>
              <a:t>12/28/2018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7D58058-BD14-4845-947D-4A9B79A00D09}" type="datetime1">
              <a:rPr lang="en-US" altLang="zh-CN"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0" y="274704"/>
            <a:ext cx="2742843" cy="5852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2" y="274704"/>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8ECB469-C949-4E3F-B0CB-0C15DA7B7F92}" type="datetime1">
              <a:rPr lang="en-US" altLang="zh-CN"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80" y="365211"/>
            <a:ext cx="10514231" cy="1325870"/>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679" y="1681553"/>
            <a:ext cx="5157116"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679" y="2505656"/>
            <a:ext cx="5157116"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1398" y="1681553"/>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1398" y="2505656"/>
            <a:ext cx="5182513"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4388EF-52D1-4258-9BE5-BCD010C7D4DE}" type="datetimeFigureOut">
              <a:rPr lang="zh-CN" altLang="en-US" smtClean="0"/>
              <a:t>2018/12/28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4388EF-52D1-4258-9BE5-BCD010C7D4DE}" type="datetimeFigureOut">
              <a:rPr lang="zh-CN" altLang="en-US" smtClean="0"/>
              <a:t>2018/12/28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4388EF-52D1-4258-9BE5-BCD010C7D4DE}" type="datetimeFigureOut">
              <a:rPr lang="zh-CN" altLang="en-US" smtClean="0"/>
              <a:t>2018/12/28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2514"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2018/12/28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2514" y="987654"/>
            <a:ext cx="6171397" cy="48747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2018/12/28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1.jpe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2" y="365211"/>
            <a:ext cx="10514231" cy="1325870"/>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092" y="1826048"/>
            <a:ext cx="10514231" cy="4352346"/>
          </a:xfrm>
          <a:prstGeom prst="rect">
            <a:avLst/>
          </a:prstGeom>
        </p:spPr>
        <p:txBody>
          <a:bodyPr vert="horz" lIns="91436" tIns="45718" rIns="91436" bIns="45718"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092" y="6357823"/>
            <a:ext cx="2742843" cy="365210"/>
          </a:xfrm>
          <a:prstGeom prst="rect">
            <a:avLst/>
          </a:prstGeom>
        </p:spPr>
        <p:txBody>
          <a:bodyPr vert="horz" lIns="91436" tIns="45718" rIns="91436" bIns="45718" rtlCol="0" anchor="ctr"/>
          <a:lstStyle>
            <a:lvl1pPr algn="l">
              <a:defRPr sz="1200">
                <a:solidFill>
                  <a:schemeClr val="tx1">
                    <a:tint val="75000"/>
                  </a:schemeClr>
                </a:solidFill>
              </a:defRPr>
            </a:lvl1pPr>
          </a:lstStyle>
          <a:p>
            <a:fld id="{4C4388EF-52D1-4258-9BE5-BCD010C7D4DE}" type="datetimeFigureOut">
              <a:rPr lang="zh-CN" altLang="en-US" smtClean="0"/>
              <a:t>2018/12/28</a:t>
            </a:fld>
            <a:endParaRPr lang="zh-CN" altLang="en-US"/>
          </a:p>
        </p:txBody>
      </p:sp>
      <p:sp>
        <p:nvSpPr>
          <p:cNvPr id="5" name="页脚占位符 4"/>
          <p:cNvSpPr>
            <a:spLocks noGrp="1"/>
          </p:cNvSpPr>
          <p:nvPr>
            <p:ph type="ftr" sz="quarter" idx="3"/>
          </p:nvPr>
        </p:nvSpPr>
        <p:spPr>
          <a:xfrm>
            <a:off x="4038075" y="6357823"/>
            <a:ext cx="4114264" cy="365210"/>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480" y="6357823"/>
            <a:ext cx="2742843" cy="365210"/>
          </a:xfrm>
          <a:prstGeom prst="rect">
            <a:avLst/>
          </a:prstGeom>
        </p:spPr>
        <p:txBody>
          <a:bodyPr vert="horz" lIns="91436" tIns="45718" rIns="91436" bIns="45718" rtlCol="0" anchor="ctr"/>
          <a:lstStyle>
            <a:lvl1pPr algn="r">
              <a:defRPr sz="1200">
                <a:solidFill>
                  <a:schemeClr val="tx1">
                    <a:tint val="75000"/>
                  </a:schemeClr>
                </a:solidFill>
              </a:defRPr>
            </a:lvl1pPr>
          </a:lstStyle>
          <a:p>
            <a:fld id="{3D3EE65E-57D2-4566-898C-4F2076833F8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2"/>
            <a:ext cx="10971372" cy="4527011"/>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521" y="6357825"/>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57825"/>
            <a:ext cx="3860297" cy="365210"/>
          </a:xfrm>
          <a:prstGeom prst="rect">
            <a:avLst/>
          </a:prstGeom>
        </p:spPr>
        <p:txBody>
          <a:bodyPr vert="horz" lIns="91436" tIns="45718" rIns="91436" bIns="45718" rtlCol="0" anchor="ctr"/>
          <a:lstStyle>
            <a:lvl1pPr algn="ctr">
              <a:defRPr sz="1600">
                <a:solidFill>
                  <a:schemeClr val="tx1">
                    <a:tint val="75000"/>
                  </a:schemeClr>
                </a:solidFill>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6463" y="6357825"/>
            <a:ext cx="2844430" cy="365210"/>
          </a:xfrm>
          <a:prstGeom prst="rect">
            <a:avLst/>
          </a:prstGeom>
        </p:spPr>
        <p:txBody>
          <a:bodyPr vert="horz" lIns="91436" tIns="45718" rIns="91436" bIns="45718"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dt="0"/>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12/28/2018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5.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5.jpeg"/><Relationship Id="rId4"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30" name="PA_标题 1"/>
          <p:cNvSpPr txBox="1"/>
          <p:nvPr>
            <p:custDataLst>
              <p:tags r:id="rId1"/>
            </p:custDataLst>
          </p:nvPr>
        </p:nvSpPr>
        <p:spPr>
          <a:xfrm>
            <a:off x="997718" y="2796266"/>
            <a:ext cx="10361851" cy="14700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6800" dirty="0">
                <a:solidFill>
                  <a:schemeClr val="accent4"/>
                </a:solidFill>
                <a:latin typeface="微软雅黑" panose="020B0503020204020204" pitchFamily="34" charset="-122"/>
                <a:ea typeface="微软雅黑" panose="020B0503020204020204" pitchFamily="34" charset="-122"/>
              </a:rPr>
              <a:t>综合应用和问题解答</a:t>
            </a:r>
          </a:p>
        </p:txBody>
      </p:sp>
      <p:sp>
        <p:nvSpPr>
          <p:cNvPr id="31" name="PA_副标题 2"/>
          <p:cNvSpPr txBox="1"/>
          <p:nvPr>
            <p:custDataLst>
              <p:tags r:id="rId2"/>
            </p:custDataLst>
          </p:nvPr>
        </p:nvSpPr>
        <p:spPr>
          <a:xfrm>
            <a:off x="1604024" y="4140966"/>
            <a:ext cx="8533289" cy="38346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altLang="zh-CN" sz="2000" dirty="0">
                <a:solidFill>
                  <a:schemeClr val="bg1">
                    <a:lumMod val="50000"/>
                  </a:schemeClr>
                </a:solidFill>
                <a:latin typeface="微软雅黑" panose="020B0503020204020204" pitchFamily="34" charset="-122"/>
                <a:ea typeface="微软雅黑" panose="020B0503020204020204" pitchFamily="34" charset="-122"/>
              </a:rPr>
              <a:t>G19</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小组</a:t>
            </a:r>
          </a:p>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成员：彭慧铭、胡锦波、林鑫、李梦雷、李逸欢</a:t>
            </a:r>
          </a:p>
        </p:txBody>
      </p:sp>
      <p:grpSp>
        <p:nvGrpSpPr>
          <p:cNvPr id="32" name="Group 38"/>
          <p:cNvGrpSpPr/>
          <p:nvPr/>
        </p:nvGrpSpPr>
        <p:grpSpPr>
          <a:xfrm flipH="1">
            <a:off x="5390680" y="5890640"/>
            <a:ext cx="1575060" cy="160804"/>
            <a:chOff x="5548426" y="3343939"/>
            <a:chExt cx="833173" cy="85061"/>
          </a:xfrm>
          <a:solidFill>
            <a:srgbClr val="1983B7"/>
          </a:solidFill>
        </p:grpSpPr>
        <p:sp>
          <p:nvSpPr>
            <p:cNvPr id="33" name="Oval 31"/>
            <p:cNvSpPr/>
            <p:nvPr/>
          </p:nvSpPr>
          <p:spPr>
            <a:xfrm>
              <a:off x="5548426" y="3343939"/>
              <a:ext cx="85061" cy="8506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D2A6"/>
                </a:solidFill>
              </a:endParaRPr>
            </a:p>
          </p:txBody>
        </p:sp>
        <p:sp>
          <p:nvSpPr>
            <p:cNvPr id="34" name="Oval 32"/>
            <p:cNvSpPr/>
            <p:nvPr/>
          </p:nvSpPr>
          <p:spPr>
            <a:xfrm>
              <a:off x="5698049" y="3343939"/>
              <a:ext cx="85061" cy="8506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D2A6"/>
                </a:solidFill>
              </a:endParaRPr>
            </a:p>
          </p:txBody>
        </p:sp>
        <p:sp>
          <p:nvSpPr>
            <p:cNvPr id="35" name="Oval 33"/>
            <p:cNvSpPr/>
            <p:nvPr/>
          </p:nvSpPr>
          <p:spPr>
            <a:xfrm>
              <a:off x="5847671" y="3343939"/>
              <a:ext cx="85061" cy="850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D2A6"/>
                </a:solidFill>
              </a:endParaRPr>
            </a:p>
          </p:txBody>
        </p:sp>
        <p:sp>
          <p:nvSpPr>
            <p:cNvPr id="36" name="Oval 34"/>
            <p:cNvSpPr/>
            <p:nvPr/>
          </p:nvSpPr>
          <p:spPr>
            <a:xfrm>
              <a:off x="5997294" y="3343939"/>
              <a:ext cx="85061" cy="850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D2A6"/>
                </a:solidFill>
              </a:endParaRPr>
            </a:p>
          </p:txBody>
        </p:sp>
        <p:sp>
          <p:nvSpPr>
            <p:cNvPr id="37" name="Oval 35"/>
            <p:cNvSpPr/>
            <p:nvPr/>
          </p:nvSpPr>
          <p:spPr>
            <a:xfrm>
              <a:off x="6146917" y="3343939"/>
              <a:ext cx="85061" cy="850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D2A6"/>
                </a:solidFill>
              </a:endParaRPr>
            </a:p>
          </p:txBody>
        </p:sp>
        <p:sp>
          <p:nvSpPr>
            <p:cNvPr id="38" name="Oval 36"/>
            <p:cNvSpPr/>
            <p:nvPr/>
          </p:nvSpPr>
          <p:spPr>
            <a:xfrm>
              <a:off x="6296538" y="3343939"/>
              <a:ext cx="85061" cy="850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D2A6"/>
                </a:solidFill>
              </a:endParaRPr>
            </a:p>
          </p:txBody>
        </p:sp>
      </p:grpSp>
      <p:sp>
        <p:nvSpPr>
          <p:cNvPr id="39" name="文本框 283"/>
          <p:cNvSpPr txBox="1"/>
          <p:nvPr/>
        </p:nvSpPr>
        <p:spPr>
          <a:xfrm>
            <a:off x="2886481" y="1171731"/>
            <a:ext cx="6583680" cy="1814830"/>
          </a:xfrm>
          <a:prstGeom prst="rect">
            <a:avLst/>
          </a:prstGeom>
          <a:noFill/>
        </p:spPr>
        <p:txBody>
          <a:bodyPr wrap="none" rtlCol="0">
            <a:spAutoFit/>
          </a:bodyPr>
          <a:lstStyle/>
          <a:p>
            <a:pPr algn="ctr"/>
            <a:r>
              <a:rPr lang="en-US" sz="11200" dirty="0">
                <a:solidFill>
                  <a:schemeClr val="accent3"/>
                </a:solidFill>
                <a:latin typeface="华文黑体-日" panose="02000000000000000000" pitchFamily="2" charset="-122"/>
                <a:ea typeface="华文黑体-日" panose="02000000000000000000" pitchFamily="2" charset="-122"/>
              </a:rPr>
              <a:t>UML</a:t>
            </a:r>
            <a:r>
              <a:rPr lang="zh-CN" altLang="en-US" sz="11200" dirty="0">
                <a:solidFill>
                  <a:schemeClr val="accent3"/>
                </a:solidFill>
                <a:latin typeface="华文黑体-日" panose="02000000000000000000" pitchFamily="2" charset="-122"/>
                <a:ea typeface="华文黑体-日" panose="02000000000000000000" pitchFamily="2" charset="-122"/>
              </a:rPr>
              <a:t>基础</a:t>
            </a:r>
            <a:r>
              <a:rPr lang="en-US" sz="11200" dirty="0">
                <a:solidFill>
                  <a:schemeClr val="accent3"/>
                </a:solidFill>
                <a:latin typeface="华文黑体-日" panose="02000000000000000000" pitchFamily="2" charset="-122"/>
                <a:ea typeface="华文黑体-日" panose="02000000000000000000" pitchFamily="2" charset="-122"/>
              </a:rPr>
              <a:t>Ⅳ</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750"/>
                                        <p:tgtEl>
                                          <p:spTgt spid="30"/>
                                        </p:tgtEl>
                                      </p:cBhvr>
                                    </p:animEffect>
                                    <p:anim calcmode="lin" valueType="num">
                                      <p:cBhvr>
                                        <p:cTn id="8" dur="750" fill="hold"/>
                                        <p:tgtEl>
                                          <p:spTgt spid="30"/>
                                        </p:tgtEl>
                                        <p:attrNameLst>
                                          <p:attrName>ppt_x</p:attrName>
                                        </p:attrNameLst>
                                      </p:cBhvr>
                                      <p:tavLst>
                                        <p:tav tm="0">
                                          <p:val>
                                            <p:strVal val="#ppt_x"/>
                                          </p:val>
                                        </p:tav>
                                        <p:tav tm="100000">
                                          <p:val>
                                            <p:strVal val="#ppt_x"/>
                                          </p:val>
                                        </p:tav>
                                      </p:tavLst>
                                    </p:anim>
                                    <p:anim calcmode="lin" valueType="num">
                                      <p:cBhvr>
                                        <p:cTn id="9" dur="75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10" presetClass="entr" presetSubtype="0" fill="hold" grpId="0" nodeType="after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Effect transition="in" filter="fade">
                                      <p:cBhvr>
                                        <p:cTn id="13" dur="500"/>
                                        <p:tgtEl>
                                          <p:spTgt spid="3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1">
                                            <p:txEl>
                                              <p:pRg st="1" end="1"/>
                                            </p:txEl>
                                          </p:spTgt>
                                        </p:tgtEl>
                                        <p:attrNameLst>
                                          <p:attrName>style.visibility</p:attrName>
                                        </p:attrNameLst>
                                      </p:cBhvr>
                                      <p:to>
                                        <p:strVal val="visible"/>
                                      </p:to>
                                    </p:set>
                                    <p:animEffect transition="in" filter="fade">
                                      <p:cBhvr>
                                        <p:cTn id="18" dur="500"/>
                                        <p:tgtEl>
                                          <p:spTgt spid="31">
                                            <p:txEl>
                                              <p:pRg st="1" end="1"/>
                                            </p:txEl>
                                          </p:spTgt>
                                        </p:tgtEl>
                                      </p:cBhvr>
                                    </p:animEffect>
                                  </p:childTnLst>
                                </p:cTn>
                              </p:par>
                              <p:par>
                                <p:cTn id="19" presetID="42"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750"/>
                                        <p:tgtEl>
                                          <p:spTgt spid="32"/>
                                        </p:tgtEl>
                                      </p:cBhvr>
                                    </p:animEffect>
                                    <p:anim calcmode="lin" valueType="num">
                                      <p:cBhvr>
                                        <p:cTn id="22" dur="750" fill="hold"/>
                                        <p:tgtEl>
                                          <p:spTgt spid="32"/>
                                        </p:tgtEl>
                                        <p:attrNameLst>
                                          <p:attrName>ppt_x</p:attrName>
                                        </p:attrNameLst>
                                      </p:cBhvr>
                                      <p:tavLst>
                                        <p:tav tm="0">
                                          <p:val>
                                            <p:strVal val="#ppt_x"/>
                                          </p:val>
                                        </p:tav>
                                        <p:tav tm="100000">
                                          <p:val>
                                            <p:strVal val="#ppt_x"/>
                                          </p:val>
                                        </p:tav>
                                      </p:tavLst>
                                    </p:anim>
                                    <p:anim calcmode="lin" valueType="num">
                                      <p:cBhvr>
                                        <p:cTn id="23" dur="750" fill="hold"/>
                                        <p:tgtEl>
                                          <p:spTgt spid="3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25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1250"/>
                                        <p:tgtEl>
                                          <p:spTgt spid="39"/>
                                        </p:tgtEl>
                                      </p:cBhvr>
                                    </p:animEffect>
                                    <p:anim calcmode="lin" valueType="num">
                                      <p:cBhvr>
                                        <p:cTn id="27" dur="1250" fill="hold"/>
                                        <p:tgtEl>
                                          <p:spTgt spid="39"/>
                                        </p:tgtEl>
                                        <p:attrNameLst>
                                          <p:attrName>ppt_x</p:attrName>
                                        </p:attrNameLst>
                                      </p:cBhvr>
                                      <p:tavLst>
                                        <p:tav tm="0">
                                          <p:val>
                                            <p:strVal val="#ppt_x"/>
                                          </p:val>
                                        </p:tav>
                                        <p:tav tm="100000">
                                          <p:val>
                                            <p:strVal val="#ppt_x"/>
                                          </p:val>
                                        </p:tav>
                                      </p:tavLst>
                                    </p:anim>
                                    <p:anim calcmode="lin" valueType="num">
                                      <p:cBhvr>
                                        <p:cTn id="28" dur="125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uiExpand="1" build="p"/>
      <p:bldP spid="3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3629977" cy="535940"/>
              <a:chOff x="5043488" y="515938"/>
              <a:chExt cx="3629977" cy="535940"/>
            </a:xfrm>
          </p:grpSpPr>
          <p:sp>
            <p:nvSpPr>
              <p:cNvPr id="7" name="矩形 3"/>
              <p:cNvSpPr/>
              <p:nvPr/>
            </p:nvSpPr>
            <p:spPr>
              <a:xfrm>
                <a:off x="5667375" y="515938"/>
                <a:ext cx="3006090" cy="535940"/>
              </a:xfrm>
              <a:prstGeom prst="rect">
                <a:avLst/>
              </a:prstGeom>
              <a:noFill/>
              <a:ln w="9525">
                <a:noFill/>
                <a:miter/>
              </a:ln>
            </p:spPr>
            <p:txBody>
              <a:bodyPr wrap="none" lIns="91431" tIns="45716" rIns="91431" bIns="45716">
                <a:spAutoFit/>
              </a:bodyPr>
              <a:lstStyle/>
              <a:p>
                <a:pPr lvl="0" eaLnBrk="1" hangingPunct="1">
                  <a:buNone/>
                </a:pPr>
                <a:r>
                  <a:rPr lang="en-US" altLang="zh-CN"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UML</a:t>
                </a: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中的</a:t>
                </a:r>
                <a:r>
                  <a:rPr 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5</a:t>
                </a: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种视图</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graphicFrame>
        <p:nvGraphicFramePr>
          <p:cNvPr id="5" name="表格 4"/>
          <p:cNvGraphicFramePr/>
          <p:nvPr/>
        </p:nvGraphicFramePr>
        <p:xfrm>
          <a:off x="1118870" y="1433195"/>
          <a:ext cx="9708515" cy="5069205"/>
        </p:xfrm>
        <a:graphic>
          <a:graphicData uri="http://schemas.openxmlformats.org/drawingml/2006/table">
            <a:tbl>
              <a:tblPr firstRow="1" bandRow="1">
                <a:tableStyleId>{5C22544A-7EE6-4342-B048-85BDC9FD1C3A}</a:tableStyleId>
              </a:tblPr>
              <a:tblGrid>
                <a:gridCol w="796925">
                  <a:extLst>
                    <a:ext uri="{9D8B030D-6E8A-4147-A177-3AD203B41FA5}">
                      <a16:colId xmlns:a16="http://schemas.microsoft.com/office/drawing/2014/main" val="20000"/>
                    </a:ext>
                  </a:extLst>
                </a:gridCol>
                <a:gridCol w="1652905">
                  <a:extLst>
                    <a:ext uri="{9D8B030D-6E8A-4147-A177-3AD203B41FA5}">
                      <a16:colId xmlns:a16="http://schemas.microsoft.com/office/drawing/2014/main" val="20001"/>
                    </a:ext>
                  </a:extLst>
                </a:gridCol>
                <a:gridCol w="2404745">
                  <a:extLst>
                    <a:ext uri="{9D8B030D-6E8A-4147-A177-3AD203B41FA5}">
                      <a16:colId xmlns:a16="http://schemas.microsoft.com/office/drawing/2014/main" val="20002"/>
                    </a:ext>
                  </a:extLst>
                </a:gridCol>
                <a:gridCol w="1617980">
                  <a:extLst>
                    <a:ext uri="{9D8B030D-6E8A-4147-A177-3AD203B41FA5}">
                      <a16:colId xmlns:a16="http://schemas.microsoft.com/office/drawing/2014/main" val="20003"/>
                    </a:ext>
                  </a:extLst>
                </a:gridCol>
                <a:gridCol w="1617980">
                  <a:extLst>
                    <a:ext uri="{9D8B030D-6E8A-4147-A177-3AD203B41FA5}">
                      <a16:colId xmlns:a16="http://schemas.microsoft.com/office/drawing/2014/main" val="20004"/>
                    </a:ext>
                  </a:extLst>
                </a:gridCol>
                <a:gridCol w="1617980">
                  <a:extLst>
                    <a:ext uri="{9D8B030D-6E8A-4147-A177-3AD203B41FA5}">
                      <a16:colId xmlns:a16="http://schemas.microsoft.com/office/drawing/2014/main" val="20005"/>
                    </a:ext>
                  </a:extLst>
                </a:gridCol>
              </a:tblGrid>
              <a:tr h="567690">
                <a:tc>
                  <a:txBody>
                    <a:bodyPr/>
                    <a:lstStyle/>
                    <a:p>
                      <a:pPr>
                        <a:buNone/>
                      </a:pPr>
                      <a:endParaRPr lang="zh-CN" altLang="en-US"/>
                    </a:p>
                  </a:txBody>
                  <a:tcPr/>
                </a:tc>
                <a:tc>
                  <a:txBody>
                    <a:bodyPr/>
                    <a:lstStyle/>
                    <a:p>
                      <a:pPr>
                        <a:buNone/>
                      </a:pPr>
                      <a:r>
                        <a:rPr lang="zh-CN" altLang="en-US"/>
                        <a:t>视图名称</a:t>
                      </a:r>
                    </a:p>
                  </a:txBody>
                  <a:tcPr/>
                </a:tc>
                <a:tc>
                  <a:txBody>
                    <a:bodyPr/>
                    <a:lstStyle/>
                    <a:p>
                      <a:pPr>
                        <a:buNone/>
                      </a:pPr>
                      <a:r>
                        <a:rPr lang="zh-CN" altLang="en-US"/>
                        <a:t>视图内容</a:t>
                      </a:r>
                    </a:p>
                  </a:txBody>
                  <a:tcPr/>
                </a:tc>
                <a:tc>
                  <a:txBody>
                    <a:bodyPr/>
                    <a:lstStyle/>
                    <a:p>
                      <a:pPr>
                        <a:buNone/>
                      </a:pPr>
                      <a:r>
                        <a:rPr lang="zh-CN" altLang="en-US"/>
                        <a:t>静态表现</a:t>
                      </a:r>
                    </a:p>
                  </a:txBody>
                  <a:tcPr/>
                </a:tc>
                <a:tc>
                  <a:txBody>
                    <a:bodyPr/>
                    <a:lstStyle/>
                    <a:p>
                      <a:pPr>
                        <a:buNone/>
                      </a:pPr>
                      <a:r>
                        <a:rPr lang="zh-CN" altLang="en-US"/>
                        <a:t>动态表现</a:t>
                      </a:r>
                    </a:p>
                  </a:txBody>
                  <a:tcPr/>
                </a:tc>
                <a:tc>
                  <a:txBody>
                    <a:bodyPr/>
                    <a:lstStyle/>
                    <a:p>
                      <a:pPr>
                        <a:buNone/>
                      </a:pPr>
                      <a:r>
                        <a:rPr lang="zh-CN" altLang="en-US"/>
                        <a:t>观察角度</a:t>
                      </a:r>
                    </a:p>
                  </a:txBody>
                  <a:tcPr/>
                </a:tc>
                <a:extLst>
                  <a:ext uri="{0D108BD9-81ED-4DB2-BD59-A6C34878D82A}">
                    <a16:rowId xmlns:a16="http://schemas.microsoft.com/office/drawing/2014/main" val="10000"/>
                  </a:ext>
                </a:extLst>
              </a:tr>
              <a:tr h="718820">
                <a:tc>
                  <a:txBody>
                    <a:bodyPr/>
                    <a:lstStyle/>
                    <a:p>
                      <a:pPr>
                        <a:buNone/>
                      </a:pPr>
                      <a:r>
                        <a:rPr lang="en-US" altLang="zh-CN" sz="1600">
                          <a:latin typeface="微软雅黑" panose="020B0503020204020204" pitchFamily="34" charset="-122"/>
                          <a:ea typeface="微软雅黑" panose="020B0503020204020204" pitchFamily="34" charset="-122"/>
                        </a:rPr>
                        <a:t>1</a:t>
                      </a:r>
                    </a:p>
                  </a:txBody>
                  <a:tcPr/>
                </a:tc>
                <a:tc>
                  <a:txBody>
                    <a:bodyPr/>
                    <a:lstStyle/>
                    <a:p>
                      <a:pPr>
                        <a:buNone/>
                      </a:pPr>
                      <a:r>
                        <a:rPr lang="zh-CN" altLang="en-US" sz="1600">
                          <a:latin typeface="微软雅黑" panose="020B0503020204020204" pitchFamily="34" charset="-122"/>
                          <a:ea typeface="微软雅黑" panose="020B0503020204020204" pitchFamily="34" charset="-122"/>
                        </a:rPr>
                        <a:t>用例视图</a:t>
                      </a:r>
                    </a:p>
                  </a:txBody>
                  <a:tcPr/>
                </a:tc>
                <a:tc>
                  <a:txBody>
                    <a:bodyPr/>
                    <a:lstStyle/>
                    <a:p>
                      <a:pPr>
                        <a:buNone/>
                      </a:pPr>
                      <a:r>
                        <a:rPr lang="zh-CN" altLang="en-US" sz="1600">
                          <a:latin typeface="微软雅黑" panose="020B0503020204020204" pitchFamily="34" charset="-122"/>
                          <a:ea typeface="微软雅黑" panose="020B0503020204020204" pitchFamily="34" charset="-122"/>
                        </a:rPr>
                        <a:t>系统行为，动力</a:t>
                      </a:r>
                    </a:p>
                  </a:txBody>
                  <a:tcPr/>
                </a:tc>
                <a:tc>
                  <a:txBody>
                    <a:bodyPr/>
                    <a:lstStyle/>
                    <a:p>
                      <a:pPr>
                        <a:buNone/>
                      </a:pPr>
                      <a:r>
                        <a:rPr lang="zh-CN" altLang="en-US" sz="1600">
                          <a:latin typeface="微软雅黑" panose="020B0503020204020204" pitchFamily="34" charset="-122"/>
                          <a:ea typeface="微软雅黑" panose="020B0503020204020204" pitchFamily="34" charset="-122"/>
                        </a:rPr>
                        <a:t>用例图</a:t>
                      </a:r>
                    </a:p>
                  </a:txBody>
                  <a:tcPr/>
                </a:tc>
                <a:tc>
                  <a:txBody>
                    <a:bodyPr/>
                    <a:lstStyle/>
                    <a:p>
                      <a:pPr>
                        <a:buNone/>
                      </a:pPr>
                      <a:r>
                        <a:rPr lang="zh-CN" altLang="en-US" sz="1600">
                          <a:latin typeface="微软雅黑" panose="020B0503020204020204" pitchFamily="34" charset="-122"/>
                          <a:ea typeface="微软雅黑" panose="020B0503020204020204" pitchFamily="34" charset="-122"/>
                        </a:rPr>
                        <a:t>交互图，状态图，活动图</a:t>
                      </a:r>
                    </a:p>
                  </a:txBody>
                  <a:tcPr/>
                </a:tc>
                <a:tc>
                  <a:txBody>
                    <a:bodyPr/>
                    <a:lstStyle/>
                    <a:p>
                      <a:pPr>
                        <a:buNone/>
                      </a:pPr>
                      <a:r>
                        <a:rPr lang="zh-CN" altLang="en-US" sz="1600">
                          <a:latin typeface="微软雅黑" panose="020B0503020204020204" pitchFamily="34" charset="-122"/>
                          <a:ea typeface="微软雅黑" panose="020B0503020204020204" pitchFamily="34" charset="-122"/>
                        </a:rPr>
                        <a:t>用户，分析员，测试员</a:t>
                      </a:r>
                    </a:p>
                  </a:txBody>
                  <a:tcPr/>
                </a:tc>
                <a:extLst>
                  <a:ext uri="{0D108BD9-81ED-4DB2-BD59-A6C34878D82A}">
                    <a16:rowId xmlns:a16="http://schemas.microsoft.com/office/drawing/2014/main" val="10001"/>
                  </a:ext>
                </a:extLst>
              </a:tr>
              <a:tr h="718820">
                <a:tc>
                  <a:txBody>
                    <a:bodyPr/>
                    <a:lstStyle/>
                    <a:p>
                      <a:pPr>
                        <a:buNone/>
                      </a:pPr>
                      <a:r>
                        <a:rPr lang="en-US" altLang="zh-CN" sz="1600">
                          <a:latin typeface="微软雅黑" panose="020B0503020204020204" pitchFamily="34" charset="-122"/>
                          <a:ea typeface="微软雅黑" panose="020B0503020204020204" pitchFamily="34" charset="-122"/>
                        </a:rPr>
                        <a:t>2</a:t>
                      </a:r>
                    </a:p>
                  </a:txBody>
                  <a:tcPr/>
                </a:tc>
                <a:tc>
                  <a:txBody>
                    <a:bodyPr/>
                    <a:lstStyle/>
                    <a:p>
                      <a:pPr>
                        <a:buNone/>
                      </a:pPr>
                      <a:r>
                        <a:rPr lang="zh-CN" altLang="en-US" sz="1600">
                          <a:latin typeface="微软雅黑" panose="020B0503020204020204" pitchFamily="34" charset="-122"/>
                          <a:ea typeface="微软雅黑" panose="020B0503020204020204" pitchFamily="34" charset="-122"/>
                        </a:rPr>
                        <a:t>设计视图</a:t>
                      </a:r>
                    </a:p>
                  </a:txBody>
                  <a:tcPr/>
                </a:tc>
                <a:tc>
                  <a:txBody>
                    <a:bodyPr/>
                    <a:lstStyle/>
                    <a:p>
                      <a:pPr>
                        <a:buNone/>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问题及解决方案</a:t>
                      </a:r>
                    </a:p>
                  </a:txBody>
                  <a:tcPr/>
                </a:tc>
                <a:tc>
                  <a:txBody>
                    <a:bodyPr/>
                    <a:lstStyle/>
                    <a:p>
                      <a:pPr>
                        <a:buNone/>
                      </a:pPr>
                      <a:r>
                        <a:rPr lang="zh-CN" altLang="en-US" sz="1600">
                          <a:latin typeface="微软雅黑" panose="020B0503020204020204" pitchFamily="34" charset="-122"/>
                          <a:ea typeface="微软雅黑" panose="020B0503020204020204" pitchFamily="34" charset="-122"/>
                        </a:rPr>
                        <a:t>类图，对象图</a:t>
                      </a:r>
                    </a:p>
                  </a:txBody>
                  <a:tcPr/>
                </a:tc>
                <a:tc>
                  <a:txBody>
                    <a:bodyPr/>
                    <a:lstStyle/>
                    <a:p>
                      <a:pPr>
                        <a:buNone/>
                      </a:pPr>
                      <a:r>
                        <a:rPr lang="zh-CN" altLang="en-US" sz="1600">
                          <a:latin typeface="微软雅黑" panose="020B0503020204020204" pitchFamily="34" charset="-122"/>
                          <a:ea typeface="微软雅黑" panose="020B0503020204020204" pitchFamily="34" charset="-122"/>
                          <a:sym typeface="+mn-ea"/>
                        </a:rPr>
                        <a:t>交互图，状态图，活动图</a:t>
                      </a:r>
                    </a:p>
                  </a:txBody>
                  <a:tcPr/>
                </a:tc>
                <a:tc>
                  <a:txBody>
                    <a:bodyPr/>
                    <a:lstStyle/>
                    <a:p>
                      <a:pPr>
                        <a:buNone/>
                      </a:pPr>
                      <a:r>
                        <a:rPr lang="zh-CN" altLang="en-US" sz="1600">
                          <a:latin typeface="微软雅黑" panose="020B0503020204020204" pitchFamily="34" charset="-122"/>
                          <a:ea typeface="微软雅黑" panose="020B0503020204020204" pitchFamily="34" charset="-122"/>
                        </a:rPr>
                        <a:t>类，接口，协作</a:t>
                      </a:r>
                    </a:p>
                  </a:txBody>
                  <a:tcPr/>
                </a:tc>
                <a:extLst>
                  <a:ext uri="{0D108BD9-81ED-4DB2-BD59-A6C34878D82A}">
                    <a16:rowId xmlns:a16="http://schemas.microsoft.com/office/drawing/2014/main" val="10002"/>
                  </a:ext>
                </a:extLst>
              </a:tr>
              <a:tr h="1021080">
                <a:tc>
                  <a:txBody>
                    <a:bodyPr/>
                    <a:lstStyle/>
                    <a:p>
                      <a:pPr>
                        <a:buNone/>
                      </a:pPr>
                      <a:r>
                        <a:rPr lang="en-US" altLang="zh-CN" sz="1600">
                          <a:latin typeface="微软雅黑" panose="020B0503020204020204" pitchFamily="34" charset="-122"/>
                          <a:ea typeface="微软雅黑" panose="020B0503020204020204" pitchFamily="34" charset="-122"/>
                        </a:rPr>
                        <a:t>3</a:t>
                      </a:r>
                    </a:p>
                  </a:txBody>
                  <a:tcPr/>
                </a:tc>
                <a:tc>
                  <a:txBody>
                    <a:bodyPr/>
                    <a:lstStyle/>
                    <a:p>
                      <a:pPr>
                        <a:buNone/>
                      </a:pPr>
                      <a:r>
                        <a:rPr lang="zh-CN" altLang="en-US" sz="1600">
                          <a:latin typeface="微软雅黑" panose="020B0503020204020204" pitchFamily="34" charset="-122"/>
                          <a:ea typeface="微软雅黑" panose="020B0503020204020204" pitchFamily="34" charset="-122"/>
                        </a:rPr>
                        <a:t>进程视图</a:t>
                      </a:r>
                    </a:p>
                  </a:txBody>
                  <a:tcPr/>
                </a:tc>
                <a:tc>
                  <a:txBody>
                    <a:bodyPr/>
                    <a:lstStyle/>
                    <a:p>
                      <a:pPr>
                        <a:buNone/>
                      </a:pPr>
                      <a:r>
                        <a:rPr lang="zh-CN" altLang="en-US" sz="1600">
                          <a:latin typeface="微软雅黑" panose="020B0503020204020204" pitchFamily="34" charset="-122"/>
                          <a:ea typeface="微软雅黑" panose="020B0503020204020204" pitchFamily="34" charset="-122"/>
                        </a:rPr>
                        <a:t>性能，可伸缩性，吞吐量</a:t>
                      </a:r>
                    </a:p>
                  </a:txBody>
                  <a:tcPr/>
                </a:tc>
                <a:tc>
                  <a:txBody>
                    <a:bodyPr/>
                    <a:lstStyle/>
                    <a:p>
                      <a:pPr>
                        <a:buNone/>
                      </a:pPr>
                      <a:r>
                        <a:rPr lang="zh-CN" altLang="en-US" sz="1600">
                          <a:latin typeface="微软雅黑" panose="020B0503020204020204" pitchFamily="34" charset="-122"/>
                          <a:ea typeface="微软雅黑" panose="020B0503020204020204" pitchFamily="34" charset="-122"/>
                        </a:rPr>
                        <a:t>类图，对象图</a:t>
                      </a:r>
                    </a:p>
                  </a:txBody>
                  <a:tcPr/>
                </a:tc>
                <a:tc>
                  <a:txBody>
                    <a:bodyPr/>
                    <a:lstStyle/>
                    <a:p>
                      <a:pPr>
                        <a:buNone/>
                      </a:pPr>
                      <a:r>
                        <a:rPr lang="zh-CN" altLang="en-US" sz="1600">
                          <a:latin typeface="微软雅黑" panose="020B0503020204020204" pitchFamily="34" charset="-122"/>
                          <a:ea typeface="微软雅黑" panose="020B0503020204020204" pitchFamily="34" charset="-122"/>
                          <a:sym typeface="+mn-ea"/>
                        </a:rPr>
                        <a:t>交互图，状态图，活动图</a:t>
                      </a:r>
                    </a:p>
                    <a:p>
                      <a:pPr>
                        <a:buNone/>
                      </a:pPr>
                      <a:endParaRPr lang="zh-CN" altLang="en-US" sz="1600">
                        <a:latin typeface="微软雅黑" panose="020B0503020204020204" pitchFamily="34" charset="-122"/>
                        <a:ea typeface="微软雅黑" panose="020B0503020204020204" pitchFamily="34" charset="-122"/>
                        <a:sym typeface="+mn-ea"/>
                      </a:endParaRPr>
                    </a:p>
                  </a:txBody>
                  <a:tcPr/>
                </a:tc>
                <a:tc>
                  <a:txBody>
                    <a:bodyPr/>
                    <a:lstStyle/>
                    <a:p>
                      <a:pPr>
                        <a:buNone/>
                      </a:pPr>
                      <a:r>
                        <a:rPr lang="zh-CN" altLang="en-US" sz="1600">
                          <a:latin typeface="微软雅黑" panose="020B0503020204020204" pitchFamily="34" charset="-122"/>
                          <a:ea typeface="微软雅黑" panose="020B0503020204020204" pitchFamily="34" charset="-122"/>
                        </a:rPr>
                        <a:t>线程，进程</a:t>
                      </a:r>
                    </a:p>
                  </a:txBody>
                  <a:tcPr/>
                </a:tc>
                <a:extLst>
                  <a:ext uri="{0D108BD9-81ED-4DB2-BD59-A6C34878D82A}">
                    <a16:rowId xmlns:a16="http://schemas.microsoft.com/office/drawing/2014/main" val="10003"/>
                  </a:ext>
                </a:extLst>
              </a:tr>
              <a:tr h="1021715">
                <a:tc>
                  <a:txBody>
                    <a:bodyPr/>
                    <a:lstStyle/>
                    <a:p>
                      <a:pPr>
                        <a:buNone/>
                      </a:pPr>
                      <a:r>
                        <a:rPr lang="en-US" altLang="zh-CN" sz="1600">
                          <a:latin typeface="微软雅黑" panose="020B0503020204020204" pitchFamily="34" charset="-122"/>
                          <a:ea typeface="微软雅黑" panose="020B0503020204020204" pitchFamily="34" charset="-122"/>
                        </a:rPr>
                        <a:t>4</a:t>
                      </a:r>
                    </a:p>
                  </a:txBody>
                  <a:tcPr/>
                </a:tc>
                <a:tc>
                  <a:txBody>
                    <a:bodyPr/>
                    <a:lstStyle/>
                    <a:p>
                      <a:pPr>
                        <a:buNone/>
                      </a:pPr>
                      <a:r>
                        <a:rPr lang="zh-CN" altLang="en-US" sz="1600">
                          <a:latin typeface="微软雅黑" panose="020B0503020204020204" pitchFamily="34" charset="-122"/>
                          <a:ea typeface="微软雅黑" panose="020B0503020204020204" pitchFamily="34" charset="-122"/>
                        </a:rPr>
                        <a:t>实现视图</a:t>
                      </a:r>
                    </a:p>
                  </a:txBody>
                  <a:tcPr/>
                </a:tc>
                <a:tc>
                  <a:txBody>
                    <a:bodyPr/>
                    <a:lstStyle/>
                    <a:p>
                      <a:pPr>
                        <a:buNone/>
                      </a:pPr>
                      <a:r>
                        <a:rPr lang="zh-CN" altLang="en-US" sz="1600">
                          <a:latin typeface="微软雅黑" panose="020B0503020204020204" pitchFamily="34" charset="-122"/>
                          <a:ea typeface="微软雅黑" panose="020B0503020204020204" pitchFamily="34" charset="-122"/>
                        </a:rPr>
                        <a:t>构件，文件</a:t>
                      </a:r>
                    </a:p>
                  </a:txBody>
                  <a:tcPr/>
                </a:tc>
                <a:tc>
                  <a:txBody>
                    <a:bodyPr/>
                    <a:lstStyle/>
                    <a:p>
                      <a:pPr>
                        <a:buNone/>
                      </a:pPr>
                      <a:r>
                        <a:rPr lang="zh-CN" altLang="en-US" sz="1600">
                          <a:latin typeface="微软雅黑" panose="020B0503020204020204" pitchFamily="34" charset="-122"/>
                          <a:ea typeface="微软雅黑" panose="020B0503020204020204" pitchFamily="34" charset="-122"/>
                        </a:rPr>
                        <a:t>构件图</a:t>
                      </a:r>
                    </a:p>
                  </a:txBody>
                  <a:tcPr/>
                </a:tc>
                <a:tc>
                  <a:txBody>
                    <a:bodyPr/>
                    <a:lstStyle/>
                    <a:p>
                      <a:pPr>
                        <a:buNone/>
                      </a:pPr>
                      <a:r>
                        <a:rPr lang="zh-CN" altLang="en-US" sz="1600">
                          <a:latin typeface="微软雅黑" panose="020B0503020204020204" pitchFamily="34" charset="-122"/>
                          <a:ea typeface="微软雅黑" panose="020B0503020204020204" pitchFamily="34" charset="-122"/>
                          <a:sym typeface="+mn-ea"/>
                        </a:rPr>
                        <a:t>交互图，状态图，活动图</a:t>
                      </a:r>
                    </a:p>
                    <a:p>
                      <a:pPr>
                        <a:buNone/>
                      </a:pPr>
                      <a:endParaRPr lang="zh-CN" altLang="en-US" sz="1600">
                        <a:latin typeface="微软雅黑" panose="020B0503020204020204" pitchFamily="34" charset="-122"/>
                        <a:ea typeface="微软雅黑" panose="020B0503020204020204" pitchFamily="34" charset="-122"/>
                        <a:sym typeface="+mn-ea"/>
                      </a:endParaRPr>
                    </a:p>
                  </a:txBody>
                  <a:tcPr/>
                </a:tc>
                <a:tc>
                  <a:txBody>
                    <a:bodyPr/>
                    <a:lstStyle/>
                    <a:p>
                      <a:pPr>
                        <a:buNone/>
                      </a:pPr>
                      <a:r>
                        <a:rPr lang="zh-CN" altLang="en-US" sz="1600">
                          <a:latin typeface="微软雅黑" panose="020B0503020204020204" pitchFamily="34" charset="-122"/>
                          <a:ea typeface="微软雅黑" panose="020B0503020204020204" pitchFamily="34" charset="-122"/>
                        </a:rPr>
                        <a:t>实施，发布</a:t>
                      </a:r>
                    </a:p>
                  </a:txBody>
                  <a:tcPr/>
                </a:tc>
                <a:extLst>
                  <a:ext uri="{0D108BD9-81ED-4DB2-BD59-A6C34878D82A}">
                    <a16:rowId xmlns:a16="http://schemas.microsoft.com/office/drawing/2014/main" val="10004"/>
                  </a:ext>
                </a:extLst>
              </a:tr>
              <a:tr h="1021080">
                <a:tc>
                  <a:txBody>
                    <a:bodyPr/>
                    <a:lstStyle/>
                    <a:p>
                      <a:pPr>
                        <a:buNone/>
                      </a:pPr>
                      <a:r>
                        <a:rPr lang="en-US" altLang="zh-CN" sz="1600">
                          <a:latin typeface="微软雅黑" panose="020B0503020204020204" pitchFamily="34" charset="-122"/>
                          <a:ea typeface="微软雅黑" panose="020B0503020204020204" pitchFamily="34" charset="-122"/>
                        </a:rPr>
                        <a:t>5</a:t>
                      </a:r>
                    </a:p>
                  </a:txBody>
                  <a:tcPr/>
                </a:tc>
                <a:tc>
                  <a:txBody>
                    <a:bodyPr/>
                    <a:lstStyle/>
                    <a:p>
                      <a:pPr>
                        <a:buNone/>
                      </a:pPr>
                      <a:r>
                        <a:rPr lang="zh-CN" altLang="en-US" sz="1600">
                          <a:latin typeface="微软雅黑" panose="020B0503020204020204" pitchFamily="34" charset="-122"/>
                          <a:ea typeface="微软雅黑" panose="020B0503020204020204" pitchFamily="34" charset="-122"/>
                        </a:rPr>
                        <a:t>实施视图</a:t>
                      </a:r>
                    </a:p>
                  </a:txBody>
                  <a:tcPr/>
                </a:tc>
                <a:tc>
                  <a:txBody>
                    <a:bodyPr/>
                    <a:lstStyle/>
                    <a:p>
                      <a:pPr>
                        <a:buNone/>
                      </a:pPr>
                      <a:r>
                        <a:rPr lang="zh-CN" altLang="en-US" sz="1600">
                          <a:latin typeface="微软雅黑" panose="020B0503020204020204" pitchFamily="34" charset="-122"/>
                          <a:ea typeface="微软雅黑" panose="020B0503020204020204" pitchFamily="34" charset="-122"/>
                        </a:rPr>
                        <a:t>部件的发布，交付，安装</a:t>
                      </a:r>
                    </a:p>
                  </a:txBody>
                  <a:tcPr/>
                </a:tc>
                <a:tc>
                  <a:txBody>
                    <a:bodyPr/>
                    <a:lstStyle/>
                    <a:p>
                      <a:pPr>
                        <a:buNone/>
                      </a:pPr>
                      <a:r>
                        <a:rPr lang="zh-CN" altLang="en-US" sz="1600">
                          <a:latin typeface="微软雅黑" panose="020B0503020204020204" pitchFamily="34" charset="-122"/>
                          <a:ea typeface="微软雅黑" panose="020B0503020204020204" pitchFamily="34" charset="-122"/>
                        </a:rPr>
                        <a:t>实施图</a:t>
                      </a:r>
                    </a:p>
                  </a:txBody>
                  <a:tcPr/>
                </a:tc>
                <a:tc>
                  <a:txBody>
                    <a:bodyPr/>
                    <a:lstStyle/>
                    <a:p>
                      <a:pPr>
                        <a:buNone/>
                      </a:pPr>
                      <a:r>
                        <a:rPr lang="zh-CN" altLang="en-US" sz="1600">
                          <a:latin typeface="微软雅黑" panose="020B0503020204020204" pitchFamily="34" charset="-122"/>
                          <a:ea typeface="微软雅黑" panose="020B0503020204020204" pitchFamily="34" charset="-122"/>
                          <a:sym typeface="+mn-ea"/>
                        </a:rPr>
                        <a:t>交互图，状态图，活动图</a:t>
                      </a:r>
                    </a:p>
                    <a:p>
                      <a:pPr>
                        <a:buNone/>
                      </a:pPr>
                      <a:endParaRPr lang="zh-CN" altLang="en-US" sz="1600">
                        <a:latin typeface="微软雅黑" panose="020B0503020204020204" pitchFamily="34" charset="-122"/>
                        <a:ea typeface="微软雅黑" panose="020B0503020204020204" pitchFamily="34" charset="-122"/>
                        <a:sym typeface="+mn-ea"/>
                      </a:endParaRPr>
                    </a:p>
                  </a:txBody>
                  <a:tcPr/>
                </a:tc>
                <a:tc>
                  <a:txBody>
                    <a:bodyPr/>
                    <a:lstStyle/>
                    <a:p>
                      <a:pPr>
                        <a:buNone/>
                      </a:pPr>
                      <a:r>
                        <a:rPr lang="zh-CN" altLang="en-US" sz="1600">
                          <a:latin typeface="微软雅黑" panose="020B0503020204020204" pitchFamily="34" charset="-122"/>
                          <a:ea typeface="微软雅黑" panose="020B0503020204020204" pitchFamily="34" charset="-122"/>
                        </a:rPr>
                        <a:t>拓扑结构的节点</a:t>
                      </a:r>
                    </a:p>
                  </a:txBody>
                  <a:tcPr/>
                </a:tc>
                <a:extLst>
                  <a:ext uri="{0D108BD9-81ED-4DB2-BD59-A6C34878D82A}">
                    <a16:rowId xmlns:a16="http://schemas.microsoft.com/office/drawing/2014/main" val="10005"/>
                  </a:ext>
                </a:extLst>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66" name="组合 65"/>
          <p:cNvGrpSpPr/>
          <p:nvPr/>
        </p:nvGrpSpPr>
        <p:grpSpPr>
          <a:xfrm>
            <a:off x="5087458" y="1371094"/>
            <a:ext cx="1996576" cy="1996574"/>
            <a:chOff x="3606461" y="1664340"/>
            <a:chExt cx="1040024" cy="1040024"/>
          </a:xfrm>
          <a:effectLst/>
        </p:grpSpPr>
        <p:sp>
          <p:nvSpPr>
            <p:cNvPr id="67" name="椭圆 66"/>
            <p:cNvSpPr/>
            <p:nvPr/>
          </p:nvSpPr>
          <p:spPr>
            <a:xfrm>
              <a:off x="3606461" y="1664340"/>
              <a:ext cx="1040024" cy="1040024"/>
            </a:xfrm>
            <a:prstGeom prst="ellipse">
              <a:avLst/>
            </a:prstGeom>
            <a:solidFill>
              <a:schemeClr val="accent4"/>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68" name="文本框 1"/>
            <p:cNvSpPr txBox="1"/>
            <p:nvPr/>
          </p:nvSpPr>
          <p:spPr>
            <a:xfrm>
              <a:off x="3936496" y="1813627"/>
              <a:ext cx="426023" cy="689385"/>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3</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69" name="矩形 69"/>
          <p:cNvSpPr>
            <a:spLocks noChangeArrowheads="1"/>
          </p:cNvSpPr>
          <p:nvPr/>
        </p:nvSpPr>
        <p:spPr bwMode="auto">
          <a:xfrm>
            <a:off x="3534391" y="3810340"/>
            <a:ext cx="5137076"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chemeClr val="accent4"/>
                </a:solidFill>
                <a:latin typeface="微软雅黑" panose="020B0503020204020204" pitchFamily="34" charset="-122"/>
                <a:ea typeface="微软雅黑" panose="020B0503020204020204" pitchFamily="34" charset="-122"/>
                <a:sym typeface="微软雅黑" panose="020B0503020204020204" pitchFamily="34" charset="-122"/>
              </a:rPr>
              <a:t>综合应用</a:t>
            </a:r>
          </a:p>
        </p:txBody>
      </p:sp>
      <p:sp>
        <p:nvSpPr>
          <p:cNvPr id="70" name="矩形 70"/>
          <p:cNvSpPr>
            <a:spLocks noChangeArrowheads="1"/>
          </p:cNvSpPr>
          <p:nvPr/>
        </p:nvSpPr>
        <p:spPr bwMode="auto">
          <a:xfrm>
            <a:off x="1317717" y="4720142"/>
            <a:ext cx="9570424"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以小组在做的项目为例，综合说明</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UML</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的使用情况</a:t>
            </a:r>
          </a:p>
        </p:txBody>
      </p:sp>
      <p:cxnSp>
        <p:nvCxnSpPr>
          <p:cNvPr id="74" name="直接连接符 73"/>
          <p:cNvCxnSpPr/>
          <p:nvPr/>
        </p:nvCxnSpPr>
        <p:spPr>
          <a:xfrm>
            <a:off x="2369788" y="4383237"/>
            <a:ext cx="1456264" cy="1"/>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332888" y="4383237"/>
            <a:ext cx="1379619" cy="1"/>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Scale>
                                      <p:cBhvr>
                                        <p:cTn id="7"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6"/>
                                        </p:tgtEl>
                                        <p:attrNameLst>
                                          <p:attrName>ppt_x</p:attrName>
                                          <p:attrName>ppt_y</p:attrName>
                                        </p:attrNameLst>
                                      </p:cBhvr>
                                    </p:animMotion>
                                    <p:animEffect transition="in" filter="fade">
                                      <p:cBhvr>
                                        <p:cTn id="9" dur="1000"/>
                                        <p:tgtEl>
                                          <p:spTgt spid="66"/>
                                        </p:tgtEl>
                                      </p:cBhvr>
                                    </p:animEffect>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wipe(left)">
                                      <p:cBhvr>
                                        <p:cTn id="13" dur="500"/>
                                        <p:tgtEl>
                                          <p:spTgt spid="74"/>
                                        </p:tgtEl>
                                      </p:cBhvr>
                                    </p:animEffect>
                                  </p:childTnLst>
                                </p:cTn>
                              </p:par>
                              <p:par>
                                <p:cTn id="14" presetID="22" presetClass="entr" presetSubtype="2" fill="hold"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right)">
                                      <p:cBhvr>
                                        <p:cTn id="16" dur="500"/>
                                        <p:tgtEl>
                                          <p:spTgt spid="7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p:cTn id="19" dur="500" fill="hold"/>
                                        <p:tgtEl>
                                          <p:spTgt spid="69"/>
                                        </p:tgtEl>
                                        <p:attrNameLst>
                                          <p:attrName>ppt_w</p:attrName>
                                        </p:attrNameLst>
                                      </p:cBhvr>
                                      <p:tavLst>
                                        <p:tav tm="0">
                                          <p:val>
                                            <p:fltVal val="0"/>
                                          </p:val>
                                        </p:tav>
                                        <p:tav tm="100000">
                                          <p:val>
                                            <p:strVal val="#ppt_w"/>
                                          </p:val>
                                        </p:tav>
                                      </p:tavLst>
                                    </p:anim>
                                    <p:anim calcmode="lin" valueType="num">
                                      <p:cBhvr>
                                        <p:cTn id="20" dur="500" fill="hold"/>
                                        <p:tgtEl>
                                          <p:spTgt spid="69"/>
                                        </p:tgtEl>
                                        <p:attrNameLst>
                                          <p:attrName>ppt_h</p:attrName>
                                        </p:attrNameLst>
                                      </p:cBhvr>
                                      <p:tavLst>
                                        <p:tav tm="0">
                                          <p:val>
                                            <p:fltVal val="0"/>
                                          </p:val>
                                        </p:tav>
                                        <p:tav tm="100000">
                                          <p:val>
                                            <p:strVal val="#ppt_h"/>
                                          </p:val>
                                        </p:tav>
                                      </p:tavLst>
                                    </p:anim>
                                    <p:animEffect transition="in" filter="fade">
                                      <p:cBhvr>
                                        <p:cTn id="21" dur="500"/>
                                        <p:tgtEl>
                                          <p:spTgt spid="69"/>
                                        </p:tgtEl>
                                      </p:cBhvr>
                                    </p:animEffect>
                                  </p:childTnLst>
                                </p:cTn>
                              </p:par>
                            </p:childTnLst>
                          </p:cTn>
                        </p:par>
                        <p:par>
                          <p:cTn id="22" fill="hold">
                            <p:stCondLst>
                              <p:cond delay="1500"/>
                            </p:stCondLst>
                            <p:childTnLst>
                              <p:par>
                                <p:cTn id="23" presetID="31" presetClass="entr" presetSubtype="0" fill="hold" grpId="0" nodeType="after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p:cTn id="25" dur="1000" fill="hold"/>
                                        <p:tgtEl>
                                          <p:spTgt spid="70"/>
                                        </p:tgtEl>
                                        <p:attrNameLst>
                                          <p:attrName>ppt_w</p:attrName>
                                        </p:attrNameLst>
                                      </p:cBhvr>
                                      <p:tavLst>
                                        <p:tav tm="0">
                                          <p:val>
                                            <p:fltVal val="0"/>
                                          </p:val>
                                        </p:tav>
                                        <p:tav tm="100000">
                                          <p:val>
                                            <p:strVal val="#ppt_w"/>
                                          </p:val>
                                        </p:tav>
                                      </p:tavLst>
                                    </p:anim>
                                    <p:anim calcmode="lin" valueType="num">
                                      <p:cBhvr>
                                        <p:cTn id="26" dur="1000" fill="hold"/>
                                        <p:tgtEl>
                                          <p:spTgt spid="70"/>
                                        </p:tgtEl>
                                        <p:attrNameLst>
                                          <p:attrName>ppt_h</p:attrName>
                                        </p:attrNameLst>
                                      </p:cBhvr>
                                      <p:tavLst>
                                        <p:tav tm="0">
                                          <p:val>
                                            <p:fltVal val="0"/>
                                          </p:val>
                                        </p:tav>
                                        <p:tav tm="100000">
                                          <p:val>
                                            <p:strVal val="#ppt_h"/>
                                          </p:val>
                                        </p:tav>
                                      </p:tavLst>
                                    </p:anim>
                                    <p:anim calcmode="lin" valueType="num">
                                      <p:cBhvr>
                                        <p:cTn id="27" dur="1000" fill="hold"/>
                                        <p:tgtEl>
                                          <p:spTgt spid="70"/>
                                        </p:tgtEl>
                                        <p:attrNameLst>
                                          <p:attrName>style.rotation</p:attrName>
                                        </p:attrNameLst>
                                      </p:cBhvr>
                                      <p:tavLst>
                                        <p:tav tm="0">
                                          <p:val>
                                            <p:fltVal val="90"/>
                                          </p:val>
                                        </p:tav>
                                        <p:tav tm="100000">
                                          <p:val>
                                            <p:fltVal val="0"/>
                                          </p:val>
                                        </p:tav>
                                      </p:tavLst>
                                    </p:anim>
                                    <p:animEffect transition="in" filter="fade">
                                      <p:cBhvr>
                                        <p:cTn id="28"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14068" y="605598"/>
            <a:ext cx="7581552" cy="708844"/>
            <a:chOff x="2949348" y="614306"/>
            <a:chExt cx="7581552" cy="708844"/>
          </a:xfrm>
        </p:grpSpPr>
        <p:sp>
          <p:nvSpPr>
            <p:cNvPr id="11" name="矩形 10"/>
            <p:cNvSpPr/>
            <p:nvPr/>
          </p:nvSpPr>
          <p:spPr>
            <a:xfrm flipH="1" flipV="1">
              <a:off x="2949348" y="127743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294758" y="614306"/>
              <a:ext cx="7236142" cy="535940"/>
              <a:chOff x="4149408" y="569913"/>
              <a:chExt cx="7236142" cy="535940"/>
            </a:xfrm>
          </p:grpSpPr>
          <p:sp>
            <p:nvSpPr>
              <p:cNvPr id="7" name="矩形 3"/>
              <p:cNvSpPr/>
              <p:nvPr/>
            </p:nvSpPr>
            <p:spPr>
              <a:xfrm>
                <a:off x="4942840" y="569913"/>
                <a:ext cx="6442710" cy="535940"/>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软件工程系列课程辅助网站的需求分析</a:t>
                </a:r>
              </a:p>
            </p:txBody>
          </p:sp>
          <p:grpSp>
            <p:nvGrpSpPr>
              <p:cNvPr id="8" name="组合 26"/>
              <p:cNvGrpSpPr/>
              <p:nvPr/>
            </p:nvGrpSpPr>
            <p:grpSpPr>
              <a:xfrm>
                <a:off x="4149408" y="569913"/>
                <a:ext cx="263525" cy="395287"/>
                <a:chOff x="-725225" y="0"/>
                <a:chExt cx="213756" cy="427512"/>
              </a:xfrm>
            </p:grpSpPr>
            <p:sp>
              <p:nvSpPr>
                <p:cNvPr id="9" name="直接连接符 27"/>
                <p:cNvSpPr/>
                <p:nvPr/>
              </p:nvSpPr>
              <p:spPr>
                <a:xfrm>
                  <a:off x="-725225"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725225"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grpSp>
        <p:nvGrpSpPr>
          <p:cNvPr id="12" name="Group 74"/>
          <p:cNvGrpSpPr/>
          <p:nvPr/>
        </p:nvGrpSpPr>
        <p:grpSpPr>
          <a:xfrm>
            <a:off x="1820863" y="4454550"/>
            <a:ext cx="874713" cy="788987"/>
            <a:chOff x="3294063" y="4620138"/>
            <a:chExt cx="874713" cy="788987"/>
          </a:xfrm>
          <a:solidFill>
            <a:schemeClr val="bg1">
              <a:lumMod val="50000"/>
            </a:schemeClr>
          </a:solidFill>
        </p:grpSpPr>
        <p:sp>
          <p:nvSpPr>
            <p:cNvPr id="13" name="Freeform 26"/>
            <p:cNvSpPr/>
            <p:nvPr/>
          </p:nvSpPr>
          <p:spPr bwMode="auto">
            <a:xfrm>
              <a:off x="3392488" y="4620138"/>
              <a:ext cx="776288" cy="657225"/>
            </a:xfrm>
            <a:custGeom>
              <a:avLst/>
              <a:gdLst>
                <a:gd name="T0" fmla="*/ 21 w 489"/>
                <a:gd name="T1" fmla="*/ 414 h 414"/>
                <a:gd name="T2" fmla="*/ 0 w 489"/>
                <a:gd name="T3" fmla="*/ 414 h 414"/>
                <a:gd name="T4" fmla="*/ 0 w 489"/>
                <a:gd name="T5" fmla="*/ 41 h 414"/>
                <a:gd name="T6" fmla="*/ 481 w 489"/>
                <a:gd name="T7" fmla="*/ 0 h 414"/>
                <a:gd name="T8" fmla="*/ 489 w 489"/>
                <a:gd name="T9" fmla="*/ 19 h 414"/>
                <a:gd name="T10" fmla="*/ 21 w 489"/>
                <a:gd name="T11" fmla="*/ 56 h 414"/>
                <a:gd name="T12" fmla="*/ 21 w 489"/>
                <a:gd name="T13" fmla="*/ 414 h 414"/>
              </a:gdLst>
              <a:ahLst/>
              <a:cxnLst>
                <a:cxn ang="0">
                  <a:pos x="T0" y="T1"/>
                </a:cxn>
                <a:cxn ang="0">
                  <a:pos x="T2" y="T3"/>
                </a:cxn>
                <a:cxn ang="0">
                  <a:pos x="T4" y="T5"/>
                </a:cxn>
                <a:cxn ang="0">
                  <a:pos x="T6" y="T7"/>
                </a:cxn>
                <a:cxn ang="0">
                  <a:pos x="T8" y="T9"/>
                </a:cxn>
                <a:cxn ang="0">
                  <a:pos x="T10" y="T11"/>
                </a:cxn>
                <a:cxn ang="0">
                  <a:pos x="T12" y="T13"/>
                </a:cxn>
              </a:cxnLst>
              <a:rect l="0" t="0" r="r" b="b"/>
              <a:pathLst>
                <a:path w="489" h="414">
                  <a:moveTo>
                    <a:pt x="21" y="414"/>
                  </a:moveTo>
                  <a:lnTo>
                    <a:pt x="0" y="414"/>
                  </a:lnTo>
                  <a:lnTo>
                    <a:pt x="0" y="41"/>
                  </a:lnTo>
                  <a:lnTo>
                    <a:pt x="481" y="0"/>
                  </a:lnTo>
                  <a:lnTo>
                    <a:pt x="489" y="19"/>
                  </a:lnTo>
                  <a:lnTo>
                    <a:pt x="21" y="56"/>
                  </a:lnTo>
                  <a:lnTo>
                    <a:pt x="21" y="414"/>
                  </a:lnTo>
                  <a:close/>
                </a:path>
              </a:pathLst>
            </a:custGeom>
            <a:grpFill/>
            <a:ln w="9525">
              <a:solidFill>
                <a:schemeClr val="bg1">
                  <a:lumMod val="50000"/>
                </a:schemeClr>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lumMod val="50000"/>
                  </a:schemeClr>
                </a:solidFill>
                <a:latin typeface="Myriad Pro" panose="020B0503030403020204" pitchFamily="34" charset="0"/>
              </a:endParaRPr>
            </a:p>
          </p:txBody>
        </p:sp>
        <p:sp>
          <p:nvSpPr>
            <p:cNvPr id="14" name="Freeform 27"/>
            <p:cNvSpPr/>
            <p:nvPr/>
          </p:nvSpPr>
          <p:spPr bwMode="auto">
            <a:xfrm>
              <a:off x="3294063" y="5221800"/>
              <a:ext cx="230188" cy="187325"/>
            </a:xfrm>
            <a:custGeom>
              <a:avLst/>
              <a:gdLst>
                <a:gd name="T0" fmla="*/ 0 w 145"/>
                <a:gd name="T1" fmla="*/ 0 h 118"/>
                <a:gd name="T2" fmla="*/ 145 w 145"/>
                <a:gd name="T3" fmla="*/ 0 h 118"/>
                <a:gd name="T4" fmla="*/ 73 w 145"/>
                <a:gd name="T5" fmla="*/ 118 h 118"/>
                <a:gd name="T6" fmla="*/ 0 w 145"/>
                <a:gd name="T7" fmla="*/ 0 h 118"/>
              </a:gdLst>
              <a:ahLst/>
              <a:cxnLst>
                <a:cxn ang="0">
                  <a:pos x="T0" y="T1"/>
                </a:cxn>
                <a:cxn ang="0">
                  <a:pos x="T2" y="T3"/>
                </a:cxn>
                <a:cxn ang="0">
                  <a:pos x="T4" y="T5"/>
                </a:cxn>
                <a:cxn ang="0">
                  <a:pos x="T6" y="T7"/>
                </a:cxn>
              </a:cxnLst>
              <a:rect l="0" t="0" r="r" b="b"/>
              <a:pathLst>
                <a:path w="145" h="118">
                  <a:moveTo>
                    <a:pt x="0" y="0"/>
                  </a:moveTo>
                  <a:lnTo>
                    <a:pt x="145" y="0"/>
                  </a:lnTo>
                  <a:lnTo>
                    <a:pt x="73" y="118"/>
                  </a:lnTo>
                  <a:lnTo>
                    <a:pt x="0" y="0"/>
                  </a:lnTo>
                  <a:close/>
                </a:path>
              </a:pathLst>
            </a:custGeom>
            <a:grpFill/>
            <a:ln w="9525">
              <a:solidFill>
                <a:schemeClr val="bg1">
                  <a:lumMod val="50000"/>
                </a:schemeClr>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lumMod val="50000"/>
                  </a:schemeClr>
                </a:solidFill>
                <a:latin typeface="Myriad Pro" panose="020B0503030403020204" pitchFamily="34" charset="0"/>
              </a:endParaRPr>
            </a:p>
          </p:txBody>
        </p:sp>
      </p:grpSp>
      <p:grpSp>
        <p:nvGrpSpPr>
          <p:cNvPr id="15" name="Group 72"/>
          <p:cNvGrpSpPr/>
          <p:nvPr/>
        </p:nvGrpSpPr>
        <p:grpSpPr>
          <a:xfrm>
            <a:off x="9335453" y="2500972"/>
            <a:ext cx="892176" cy="625475"/>
            <a:chOff x="8027988" y="2507175"/>
            <a:chExt cx="892176" cy="625475"/>
          </a:xfrm>
          <a:solidFill>
            <a:schemeClr val="bg1">
              <a:lumMod val="50000"/>
            </a:schemeClr>
          </a:solidFill>
        </p:grpSpPr>
        <p:sp>
          <p:nvSpPr>
            <p:cNvPr id="16" name="Freeform 34"/>
            <p:cNvSpPr/>
            <p:nvPr/>
          </p:nvSpPr>
          <p:spPr bwMode="auto">
            <a:xfrm>
              <a:off x="8027988" y="2507175"/>
              <a:ext cx="798513" cy="506412"/>
            </a:xfrm>
            <a:custGeom>
              <a:avLst/>
              <a:gdLst>
                <a:gd name="T0" fmla="*/ 0 w 503"/>
                <a:gd name="T1" fmla="*/ 159 h 319"/>
                <a:gd name="T2" fmla="*/ 0 w 503"/>
                <a:gd name="T3" fmla="*/ 177 h 319"/>
                <a:gd name="T4" fmla="*/ 484 w 503"/>
                <a:gd name="T5" fmla="*/ 22 h 319"/>
                <a:gd name="T6" fmla="*/ 484 w 503"/>
                <a:gd name="T7" fmla="*/ 319 h 319"/>
                <a:gd name="T8" fmla="*/ 503 w 503"/>
                <a:gd name="T9" fmla="*/ 319 h 319"/>
                <a:gd name="T10" fmla="*/ 503 w 503"/>
                <a:gd name="T11" fmla="*/ 0 h 319"/>
                <a:gd name="T12" fmla="*/ 0 w 503"/>
                <a:gd name="T13" fmla="*/ 159 h 319"/>
              </a:gdLst>
              <a:ahLst/>
              <a:cxnLst>
                <a:cxn ang="0">
                  <a:pos x="T0" y="T1"/>
                </a:cxn>
                <a:cxn ang="0">
                  <a:pos x="T2" y="T3"/>
                </a:cxn>
                <a:cxn ang="0">
                  <a:pos x="T4" y="T5"/>
                </a:cxn>
                <a:cxn ang="0">
                  <a:pos x="T6" y="T7"/>
                </a:cxn>
                <a:cxn ang="0">
                  <a:pos x="T8" y="T9"/>
                </a:cxn>
                <a:cxn ang="0">
                  <a:pos x="T10" y="T11"/>
                </a:cxn>
                <a:cxn ang="0">
                  <a:pos x="T12" y="T13"/>
                </a:cxn>
              </a:cxnLst>
              <a:rect l="0" t="0" r="r" b="b"/>
              <a:pathLst>
                <a:path w="503" h="319">
                  <a:moveTo>
                    <a:pt x="0" y="159"/>
                  </a:moveTo>
                  <a:lnTo>
                    <a:pt x="0" y="177"/>
                  </a:lnTo>
                  <a:lnTo>
                    <a:pt x="484" y="22"/>
                  </a:lnTo>
                  <a:lnTo>
                    <a:pt x="484" y="319"/>
                  </a:lnTo>
                  <a:lnTo>
                    <a:pt x="503" y="319"/>
                  </a:lnTo>
                  <a:lnTo>
                    <a:pt x="503" y="0"/>
                  </a:lnTo>
                  <a:lnTo>
                    <a:pt x="0" y="159"/>
                  </a:lnTo>
                  <a:close/>
                </a:path>
              </a:pathLst>
            </a:custGeom>
            <a:grpFill/>
            <a:ln w="9525">
              <a:solidFill>
                <a:schemeClr val="bg1">
                  <a:lumMod val="50000"/>
                </a:schemeClr>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lumMod val="50000"/>
                  </a:schemeClr>
                </a:solidFill>
                <a:latin typeface="Myriad Pro" panose="020B0503030403020204" pitchFamily="34" charset="0"/>
              </a:endParaRPr>
            </a:p>
          </p:txBody>
        </p:sp>
        <p:sp>
          <p:nvSpPr>
            <p:cNvPr id="17" name="Freeform 35"/>
            <p:cNvSpPr/>
            <p:nvPr/>
          </p:nvSpPr>
          <p:spPr bwMode="auto">
            <a:xfrm>
              <a:off x="8705851" y="2958025"/>
              <a:ext cx="214313" cy="174625"/>
            </a:xfrm>
            <a:custGeom>
              <a:avLst/>
              <a:gdLst>
                <a:gd name="T0" fmla="*/ 135 w 135"/>
                <a:gd name="T1" fmla="*/ 0 h 110"/>
                <a:gd name="T2" fmla="*/ 0 w 135"/>
                <a:gd name="T3" fmla="*/ 0 h 110"/>
                <a:gd name="T4" fmla="*/ 67 w 135"/>
                <a:gd name="T5" fmla="*/ 110 h 110"/>
                <a:gd name="T6" fmla="*/ 135 w 135"/>
                <a:gd name="T7" fmla="*/ 0 h 110"/>
              </a:gdLst>
              <a:ahLst/>
              <a:cxnLst>
                <a:cxn ang="0">
                  <a:pos x="T0" y="T1"/>
                </a:cxn>
                <a:cxn ang="0">
                  <a:pos x="T2" y="T3"/>
                </a:cxn>
                <a:cxn ang="0">
                  <a:pos x="T4" y="T5"/>
                </a:cxn>
                <a:cxn ang="0">
                  <a:pos x="T6" y="T7"/>
                </a:cxn>
              </a:cxnLst>
              <a:rect l="0" t="0" r="r" b="b"/>
              <a:pathLst>
                <a:path w="135" h="110">
                  <a:moveTo>
                    <a:pt x="135" y="0"/>
                  </a:moveTo>
                  <a:lnTo>
                    <a:pt x="0" y="0"/>
                  </a:lnTo>
                  <a:lnTo>
                    <a:pt x="67" y="110"/>
                  </a:lnTo>
                  <a:lnTo>
                    <a:pt x="135" y="0"/>
                  </a:lnTo>
                  <a:close/>
                </a:path>
              </a:pathLst>
            </a:custGeom>
            <a:grpFill/>
            <a:ln w="9525">
              <a:solidFill>
                <a:schemeClr val="bg1">
                  <a:lumMod val="50000"/>
                </a:schemeClr>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lumMod val="50000"/>
                  </a:schemeClr>
                </a:solidFill>
                <a:latin typeface="Myriad Pro" panose="020B0503030403020204" pitchFamily="34" charset="0"/>
              </a:endParaRPr>
            </a:p>
          </p:txBody>
        </p:sp>
      </p:grpSp>
      <p:grpSp>
        <p:nvGrpSpPr>
          <p:cNvPr id="18" name="Group 71"/>
          <p:cNvGrpSpPr/>
          <p:nvPr/>
        </p:nvGrpSpPr>
        <p:grpSpPr>
          <a:xfrm>
            <a:off x="1634173" y="2556217"/>
            <a:ext cx="893763" cy="625475"/>
            <a:chOff x="3284538" y="2516700"/>
            <a:chExt cx="893763" cy="625475"/>
          </a:xfrm>
          <a:solidFill>
            <a:schemeClr val="bg1">
              <a:lumMod val="50000"/>
            </a:schemeClr>
          </a:solidFill>
        </p:grpSpPr>
        <p:sp>
          <p:nvSpPr>
            <p:cNvPr id="19" name="Freeform 36"/>
            <p:cNvSpPr/>
            <p:nvPr/>
          </p:nvSpPr>
          <p:spPr bwMode="auto">
            <a:xfrm>
              <a:off x="3376613" y="2516700"/>
              <a:ext cx="801688" cy="506412"/>
            </a:xfrm>
            <a:custGeom>
              <a:avLst/>
              <a:gdLst>
                <a:gd name="T0" fmla="*/ 505 w 505"/>
                <a:gd name="T1" fmla="*/ 96 h 319"/>
                <a:gd name="T2" fmla="*/ 505 w 505"/>
                <a:gd name="T3" fmla="*/ 113 h 319"/>
                <a:gd name="T4" fmla="*/ 20 w 505"/>
                <a:gd name="T5" fmla="*/ 22 h 319"/>
                <a:gd name="T6" fmla="*/ 20 w 505"/>
                <a:gd name="T7" fmla="*/ 319 h 319"/>
                <a:gd name="T8" fmla="*/ 0 w 505"/>
                <a:gd name="T9" fmla="*/ 319 h 319"/>
                <a:gd name="T10" fmla="*/ 0 w 505"/>
                <a:gd name="T11" fmla="*/ 0 h 319"/>
                <a:gd name="T12" fmla="*/ 505 w 505"/>
                <a:gd name="T13" fmla="*/ 96 h 319"/>
              </a:gdLst>
              <a:ahLst/>
              <a:cxnLst>
                <a:cxn ang="0">
                  <a:pos x="T0" y="T1"/>
                </a:cxn>
                <a:cxn ang="0">
                  <a:pos x="T2" y="T3"/>
                </a:cxn>
                <a:cxn ang="0">
                  <a:pos x="T4" y="T5"/>
                </a:cxn>
                <a:cxn ang="0">
                  <a:pos x="T6" y="T7"/>
                </a:cxn>
                <a:cxn ang="0">
                  <a:pos x="T8" y="T9"/>
                </a:cxn>
                <a:cxn ang="0">
                  <a:pos x="T10" y="T11"/>
                </a:cxn>
                <a:cxn ang="0">
                  <a:pos x="T12" y="T13"/>
                </a:cxn>
              </a:cxnLst>
              <a:rect l="0" t="0" r="r" b="b"/>
              <a:pathLst>
                <a:path w="505" h="319">
                  <a:moveTo>
                    <a:pt x="505" y="96"/>
                  </a:moveTo>
                  <a:lnTo>
                    <a:pt x="505" y="113"/>
                  </a:lnTo>
                  <a:lnTo>
                    <a:pt x="20" y="22"/>
                  </a:lnTo>
                  <a:lnTo>
                    <a:pt x="20" y="319"/>
                  </a:lnTo>
                  <a:lnTo>
                    <a:pt x="0" y="319"/>
                  </a:lnTo>
                  <a:lnTo>
                    <a:pt x="0" y="0"/>
                  </a:lnTo>
                  <a:lnTo>
                    <a:pt x="505" y="96"/>
                  </a:lnTo>
                  <a:close/>
                </a:path>
              </a:pathLst>
            </a:custGeom>
            <a:grpFill/>
            <a:ln>
              <a:solidFill>
                <a:schemeClr val="bg1">
                  <a:lumMod val="50000"/>
                </a:schemeClr>
              </a:solid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lumMod val="50000"/>
                  </a:schemeClr>
                </a:solidFill>
                <a:latin typeface="Myriad Pro" panose="020B0503030403020204" pitchFamily="34" charset="0"/>
              </a:endParaRPr>
            </a:p>
          </p:txBody>
        </p:sp>
        <p:sp>
          <p:nvSpPr>
            <p:cNvPr id="20" name="Freeform 37"/>
            <p:cNvSpPr/>
            <p:nvPr/>
          </p:nvSpPr>
          <p:spPr bwMode="auto">
            <a:xfrm>
              <a:off x="3284538" y="2967550"/>
              <a:ext cx="217488" cy="174625"/>
            </a:xfrm>
            <a:custGeom>
              <a:avLst/>
              <a:gdLst>
                <a:gd name="T0" fmla="*/ 0 w 137"/>
                <a:gd name="T1" fmla="*/ 0 h 110"/>
                <a:gd name="T2" fmla="*/ 137 w 137"/>
                <a:gd name="T3" fmla="*/ 0 h 110"/>
                <a:gd name="T4" fmla="*/ 68 w 137"/>
                <a:gd name="T5" fmla="*/ 110 h 110"/>
                <a:gd name="T6" fmla="*/ 0 w 137"/>
                <a:gd name="T7" fmla="*/ 0 h 110"/>
              </a:gdLst>
              <a:ahLst/>
              <a:cxnLst>
                <a:cxn ang="0">
                  <a:pos x="T0" y="T1"/>
                </a:cxn>
                <a:cxn ang="0">
                  <a:pos x="T2" y="T3"/>
                </a:cxn>
                <a:cxn ang="0">
                  <a:pos x="T4" y="T5"/>
                </a:cxn>
                <a:cxn ang="0">
                  <a:pos x="T6" y="T7"/>
                </a:cxn>
              </a:cxnLst>
              <a:rect l="0" t="0" r="r" b="b"/>
              <a:pathLst>
                <a:path w="137" h="110">
                  <a:moveTo>
                    <a:pt x="0" y="0"/>
                  </a:moveTo>
                  <a:lnTo>
                    <a:pt x="137" y="0"/>
                  </a:lnTo>
                  <a:lnTo>
                    <a:pt x="68" y="110"/>
                  </a:lnTo>
                  <a:lnTo>
                    <a:pt x="0" y="0"/>
                  </a:lnTo>
                  <a:close/>
                </a:path>
              </a:pathLst>
            </a:custGeom>
            <a:grpFill/>
            <a:ln>
              <a:solidFill>
                <a:schemeClr val="bg1">
                  <a:lumMod val="50000"/>
                </a:schemeClr>
              </a:solid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lumMod val="50000"/>
                  </a:schemeClr>
                </a:solidFill>
                <a:latin typeface="Myriad Pro" panose="020B0503030403020204" pitchFamily="34" charset="0"/>
              </a:endParaRPr>
            </a:p>
          </p:txBody>
        </p:sp>
      </p:grpSp>
      <p:grpSp>
        <p:nvGrpSpPr>
          <p:cNvPr id="21" name="Group 73"/>
          <p:cNvGrpSpPr/>
          <p:nvPr/>
        </p:nvGrpSpPr>
        <p:grpSpPr>
          <a:xfrm>
            <a:off x="9335453" y="4498365"/>
            <a:ext cx="652463" cy="688975"/>
            <a:chOff x="7989888" y="4667763"/>
            <a:chExt cx="652463" cy="688975"/>
          </a:xfrm>
          <a:solidFill>
            <a:schemeClr val="bg1">
              <a:lumMod val="50000"/>
            </a:schemeClr>
          </a:solidFill>
        </p:grpSpPr>
        <p:sp>
          <p:nvSpPr>
            <p:cNvPr id="22" name="Freeform 41"/>
            <p:cNvSpPr/>
            <p:nvPr/>
          </p:nvSpPr>
          <p:spPr bwMode="auto">
            <a:xfrm>
              <a:off x="7989888" y="4667763"/>
              <a:ext cx="558800" cy="569912"/>
            </a:xfrm>
            <a:custGeom>
              <a:avLst/>
              <a:gdLst>
                <a:gd name="T0" fmla="*/ 0 w 352"/>
                <a:gd name="T1" fmla="*/ 0 h 359"/>
                <a:gd name="T2" fmla="*/ 0 w 352"/>
                <a:gd name="T3" fmla="*/ 19 h 359"/>
                <a:gd name="T4" fmla="*/ 333 w 352"/>
                <a:gd name="T5" fmla="*/ 56 h 359"/>
                <a:gd name="T6" fmla="*/ 333 w 352"/>
                <a:gd name="T7" fmla="*/ 359 h 359"/>
                <a:gd name="T8" fmla="*/ 352 w 352"/>
                <a:gd name="T9" fmla="*/ 359 h 359"/>
                <a:gd name="T10" fmla="*/ 352 w 352"/>
                <a:gd name="T11" fmla="*/ 40 h 359"/>
                <a:gd name="T12" fmla="*/ 0 w 352"/>
                <a:gd name="T13" fmla="*/ 0 h 359"/>
              </a:gdLst>
              <a:ahLst/>
              <a:cxnLst>
                <a:cxn ang="0">
                  <a:pos x="T0" y="T1"/>
                </a:cxn>
                <a:cxn ang="0">
                  <a:pos x="T2" y="T3"/>
                </a:cxn>
                <a:cxn ang="0">
                  <a:pos x="T4" y="T5"/>
                </a:cxn>
                <a:cxn ang="0">
                  <a:pos x="T6" y="T7"/>
                </a:cxn>
                <a:cxn ang="0">
                  <a:pos x="T8" y="T9"/>
                </a:cxn>
                <a:cxn ang="0">
                  <a:pos x="T10" y="T11"/>
                </a:cxn>
                <a:cxn ang="0">
                  <a:pos x="T12" y="T13"/>
                </a:cxn>
              </a:cxnLst>
              <a:rect l="0" t="0" r="r" b="b"/>
              <a:pathLst>
                <a:path w="352" h="359">
                  <a:moveTo>
                    <a:pt x="0" y="0"/>
                  </a:moveTo>
                  <a:lnTo>
                    <a:pt x="0" y="19"/>
                  </a:lnTo>
                  <a:lnTo>
                    <a:pt x="333" y="56"/>
                  </a:lnTo>
                  <a:lnTo>
                    <a:pt x="333" y="359"/>
                  </a:lnTo>
                  <a:lnTo>
                    <a:pt x="352" y="359"/>
                  </a:lnTo>
                  <a:lnTo>
                    <a:pt x="352" y="40"/>
                  </a:lnTo>
                  <a:lnTo>
                    <a:pt x="0" y="0"/>
                  </a:lnTo>
                  <a:close/>
                </a:path>
              </a:pathLst>
            </a:custGeom>
            <a:grpFill/>
            <a:ln w="9525">
              <a:solidFill>
                <a:schemeClr val="bg1">
                  <a:lumMod val="50000"/>
                </a:schemeClr>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lumMod val="50000"/>
                  </a:schemeClr>
                </a:solidFill>
                <a:latin typeface="Myriad Pro" panose="020B0503030403020204" pitchFamily="34" charset="0"/>
              </a:endParaRPr>
            </a:p>
          </p:txBody>
        </p:sp>
        <p:sp>
          <p:nvSpPr>
            <p:cNvPr id="23" name="Freeform 42"/>
            <p:cNvSpPr/>
            <p:nvPr/>
          </p:nvSpPr>
          <p:spPr bwMode="auto">
            <a:xfrm>
              <a:off x="8424863" y="5182113"/>
              <a:ext cx="217488" cy="174625"/>
            </a:xfrm>
            <a:custGeom>
              <a:avLst/>
              <a:gdLst>
                <a:gd name="T0" fmla="*/ 137 w 137"/>
                <a:gd name="T1" fmla="*/ 0 h 110"/>
                <a:gd name="T2" fmla="*/ 0 w 137"/>
                <a:gd name="T3" fmla="*/ 0 h 110"/>
                <a:gd name="T4" fmla="*/ 69 w 137"/>
                <a:gd name="T5" fmla="*/ 110 h 110"/>
                <a:gd name="T6" fmla="*/ 137 w 137"/>
                <a:gd name="T7" fmla="*/ 0 h 110"/>
              </a:gdLst>
              <a:ahLst/>
              <a:cxnLst>
                <a:cxn ang="0">
                  <a:pos x="T0" y="T1"/>
                </a:cxn>
                <a:cxn ang="0">
                  <a:pos x="T2" y="T3"/>
                </a:cxn>
                <a:cxn ang="0">
                  <a:pos x="T4" y="T5"/>
                </a:cxn>
                <a:cxn ang="0">
                  <a:pos x="T6" y="T7"/>
                </a:cxn>
              </a:cxnLst>
              <a:rect l="0" t="0" r="r" b="b"/>
              <a:pathLst>
                <a:path w="137" h="110">
                  <a:moveTo>
                    <a:pt x="137" y="0"/>
                  </a:moveTo>
                  <a:lnTo>
                    <a:pt x="0" y="0"/>
                  </a:lnTo>
                  <a:lnTo>
                    <a:pt x="69" y="110"/>
                  </a:lnTo>
                  <a:lnTo>
                    <a:pt x="137" y="0"/>
                  </a:lnTo>
                  <a:close/>
                </a:path>
              </a:pathLst>
            </a:custGeom>
            <a:grpFill/>
            <a:ln w="9525">
              <a:solidFill>
                <a:schemeClr val="bg1">
                  <a:lumMod val="50000"/>
                </a:schemeClr>
              </a:solidFill>
              <a:round/>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lumMod val="50000"/>
                  </a:schemeClr>
                </a:solidFill>
                <a:latin typeface="Myriad Pro" panose="020B0503030403020204" pitchFamily="34" charset="0"/>
              </a:endParaRPr>
            </a:p>
          </p:txBody>
        </p:sp>
      </p:grpSp>
      <p:grpSp>
        <p:nvGrpSpPr>
          <p:cNvPr id="24" name="Group 87"/>
          <p:cNvGrpSpPr/>
          <p:nvPr/>
        </p:nvGrpSpPr>
        <p:grpSpPr>
          <a:xfrm>
            <a:off x="9094471" y="3370514"/>
            <a:ext cx="2343012" cy="890205"/>
            <a:chOff x="9721410" y="2558014"/>
            <a:chExt cx="2343012" cy="890205"/>
          </a:xfrm>
        </p:grpSpPr>
        <p:sp>
          <p:nvSpPr>
            <p:cNvPr id="25" name="TextBox 21"/>
            <p:cNvSpPr txBox="1"/>
            <p:nvPr/>
          </p:nvSpPr>
          <p:spPr>
            <a:xfrm>
              <a:off x="9847140" y="2558014"/>
              <a:ext cx="1562100" cy="368300"/>
            </a:xfrm>
            <a:prstGeom prst="rect">
              <a:avLst/>
            </a:prstGeom>
            <a:noFill/>
          </p:spPr>
          <p:txBody>
            <a:bodyPr wrap="none" rtlCol="0">
              <a:spAutoFit/>
            </a:bodyPr>
            <a:lstStyle/>
            <a:p>
              <a:r>
                <a:rPr lang="zh-CN" altLang="en-US" b="1">
                  <a:solidFill>
                    <a:schemeClr val="bg1">
                      <a:lumMod val="50000"/>
                    </a:schemeClr>
                  </a:solidFill>
                </a:rPr>
                <a:t>查看教师信息</a:t>
              </a:r>
            </a:p>
          </p:txBody>
        </p:sp>
        <p:sp>
          <p:nvSpPr>
            <p:cNvPr id="26" name="Rectangle 89"/>
            <p:cNvSpPr/>
            <p:nvPr/>
          </p:nvSpPr>
          <p:spPr>
            <a:xfrm>
              <a:off x="9721410" y="2926249"/>
              <a:ext cx="2343012" cy="521970"/>
            </a:xfrm>
            <a:prstGeom prst="rect">
              <a:avLst/>
            </a:prstGeom>
          </p:spPr>
          <p:txBody>
            <a:bodyPr wrap="square">
              <a:spAutoFit/>
            </a:bodyPr>
            <a:lstStyle/>
            <a:p>
              <a:r>
                <a:rPr lang="zh-CN" altLang="en-GB" sz="1400">
                  <a:solidFill>
                    <a:schemeClr val="bg1">
                      <a:lumMod val="50000"/>
                    </a:schemeClr>
                  </a:solidFill>
                </a:rPr>
                <a:t>学生和教师用户均可通过本课程辅助网站查询教师信息</a:t>
              </a:r>
            </a:p>
          </p:txBody>
        </p:sp>
      </p:grpSp>
      <p:grpSp>
        <p:nvGrpSpPr>
          <p:cNvPr id="27" name="Group 90"/>
          <p:cNvGrpSpPr/>
          <p:nvPr/>
        </p:nvGrpSpPr>
        <p:grpSpPr>
          <a:xfrm>
            <a:off x="8833976" y="5510872"/>
            <a:ext cx="2343012" cy="1106105"/>
            <a:chOff x="9720775" y="2691364"/>
            <a:chExt cx="2343012" cy="1106105"/>
          </a:xfrm>
        </p:grpSpPr>
        <p:sp>
          <p:nvSpPr>
            <p:cNvPr id="28" name="TextBox 24"/>
            <p:cNvSpPr txBox="1"/>
            <p:nvPr/>
          </p:nvSpPr>
          <p:spPr>
            <a:xfrm>
              <a:off x="9797610" y="2691364"/>
              <a:ext cx="1102360" cy="368300"/>
            </a:xfrm>
            <a:prstGeom prst="rect">
              <a:avLst/>
            </a:prstGeom>
            <a:noFill/>
          </p:spPr>
          <p:txBody>
            <a:bodyPr wrap="none" rtlCol="0">
              <a:spAutoFit/>
            </a:bodyPr>
            <a:lstStyle/>
            <a:p>
              <a:r>
                <a:rPr lang="zh-CN" altLang="en-US" b="1">
                  <a:solidFill>
                    <a:schemeClr val="bg1">
                      <a:lumMod val="50000"/>
                    </a:schemeClr>
                  </a:solidFill>
                </a:rPr>
                <a:t>资源下载</a:t>
              </a:r>
            </a:p>
          </p:txBody>
        </p:sp>
        <p:sp>
          <p:nvSpPr>
            <p:cNvPr id="29" name="Rectangle 92"/>
            <p:cNvSpPr/>
            <p:nvPr/>
          </p:nvSpPr>
          <p:spPr>
            <a:xfrm>
              <a:off x="9720775" y="3060234"/>
              <a:ext cx="2343012" cy="737235"/>
            </a:xfrm>
            <a:prstGeom prst="rect">
              <a:avLst/>
            </a:prstGeom>
          </p:spPr>
          <p:txBody>
            <a:bodyPr wrap="square">
              <a:spAutoFit/>
            </a:bodyPr>
            <a:lstStyle/>
            <a:p>
              <a:r>
                <a:rPr lang="zh-CN" altLang="en-GB" sz="1400">
                  <a:solidFill>
                    <a:schemeClr val="bg1">
                      <a:lumMod val="50000"/>
                    </a:schemeClr>
                  </a:solidFill>
                </a:rPr>
                <a:t>教师和学生用户可通过本教学辅助网站下载学习必须的软件和资料</a:t>
              </a:r>
            </a:p>
          </p:txBody>
        </p:sp>
      </p:grpSp>
      <p:grpSp>
        <p:nvGrpSpPr>
          <p:cNvPr id="30" name="Group 93"/>
          <p:cNvGrpSpPr/>
          <p:nvPr/>
        </p:nvGrpSpPr>
        <p:grpSpPr>
          <a:xfrm flipH="1">
            <a:off x="426720" y="3347720"/>
            <a:ext cx="2633589" cy="1131011"/>
            <a:chOff x="10675180" y="2874879"/>
            <a:chExt cx="2343012" cy="816901"/>
          </a:xfrm>
        </p:grpSpPr>
        <p:sp>
          <p:nvSpPr>
            <p:cNvPr id="31" name="TextBox 27"/>
            <p:cNvSpPr txBox="1"/>
            <p:nvPr/>
          </p:nvSpPr>
          <p:spPr>
            <a:xfrm>
              <a:off x="11148250" y="2874879"/>
              <a:ext cx="1562100" cy="266014"/>
            </a:xfrm>
            <a:prstGeom prst="rect">
              <a:avLst/>
            </a:prstGeom>
            <a:noFill/>
          </p:spPr>
          <p:txBody>
            <a:bodyPr wrap="square" rtlCol="0">
              <a:spAutoFit/>
            </a:bodyPr>
            <a:lstStyle/>
            <a:p>
              <a:pPr algn="r"/>
              <a:r>
                <a:rPr lang="zh-CN" altLang="en-US" b="1">
                  <a:solidFill>
                    <a:schemeClr val="bg1">
                      <a:lumMod val="50000"/>
                    </a:schemeClr>
                  </a:solidFill>
                </a:rPr>
                <a:t>查看课程信息</a:t>
              </a:r>
            </a:p>
          </p:txBody>
        </p:sp>
        <p:sp>
          <p:nvSpPr>
            <p:cNvPr id="32" name="Rectangle 95"/>
            <p:cNvSpPr/>
            <p:nvPr/>
          </p:nvSpPr>
          <p:spPr>
            <a:xfrm>
              <a:off x="10675180" y="3159294"/>
              <a:ext cx="2343012" cy="532486"/>
            </a:xfrm>
            <a:prstGeom prst="rect">
              <a:avLst/>
            </a:prstGeom>
          </p:spPr>
          <p:txBody>
            <a:bodyPr wrap="square">
              <a:spAutoFit/>
            </a:bodyPr>
            <a:lstStyle/>
            <a:p>
              <a:pPr algn="r"/>
              <a:r>
                <a:rPr lang="zh-CN" altLang="en-GB" sz="1400">
                  <a:solidFill>
                    <a:schemeClr val="bg1">
                      <a:lumMod val="50000"/>
                    </a:schemeClr>
                  </a:solidFill>
                </a:rPr>
                <a:t>学生用户可通过本教学辅助网站查询课程信息，教师用户可修改课程信息</a:t>
              </a:r>
            </a:p>
          </p:txBody>
        </p:sp>
      </p:grpSp>
      <p:grpSp>
        <p:nvGrpSpPr>
          <p:cNvPr id="33" name="Group 96"/>
          <p:cNvGrpSpPr/>
          <p:nvPr/>
        </p:nvGrpSpPr>
        <p:grpSpPr>
          <a:xfrm flipH="1">
            <a:off x="572145" y="5484837"/>
            <a:ext cx="2343012" cy="860360"/>
            <a:chOff x="9720140" y="2884404"/>
            <a:chExt cx="2343012" cy="860360"/>
          </a:xfrm>
        </p:grpSpPr>
        <p:sp>
          <p:nvSpPr>
            <p:cNvPr id="34" name="TextBox 30"/>
            <p:cNvSpPr txBox="1"/>
            <p:nvPr/>
          </p:nvSpPr>
          <p:spPr>
            <a:xfrm>
              <a:off x="10583295" y="2884404"/>
              <a:ext cx="642620" cy="368300"/>
            </a:xfrm>
            <a:prstGeom prst="rect">
              <a:avLst/>
            </a:prstGeom>
            <a:noFill/>
          </p:spPr>
          <p:txBody>
            <a:bodyPr wrap="none" rtlCol="0">
              <a:spAutoFit/>
            </a:bodyPr>
            <a:lstStyle/>
            <a:p>
              <a:pPr algn="r"/>
              <a:r>
                <a:rPr lang="zh-CN" altLang="en-US" b="1">
                  <a:solidFill>
                    <a:schemeClr val="bg1">
                      <a:lumMod val="50000"/>
                    </a:schemeClr>
                  </a:solidFill>
                </a:rPr>
                <a:t>论坛</a:t>
              </a:r>
            </a:p>
          </p:txBody>
        </p:sp>
        <p:sp>
          <p:nvSpPr>
            <p:cNvPr id="35" name="Rectangle 98"/>
            <p:cNvSpPr/>
            <p:nvPr/>
          </p:nvSpPr>
          <p:spPr>
            <a:xfrm>
              <a:off x="9720140" y="3222794"/>
              <a:ext cx="2343012" cy="521970"/>
            </a:xfrm>
            <a:prstGeom prst="rect">
              <a:avLst/>
            </a:prstGeom>
          </p:spPr>
          <p:txBody>
            <a:bodyPr wrap="square">
              <a:spAutoFit/>
            </a:bodyPr>
            <a:lstStyle/>
            <a:p>
              <a:pPr algn="r"/>
              <a:r>
                <a:rPr lang="zh-CN" altLang="en-GB" sz="1400">
                  <a:solidFill>
                    <a:schemeClr val="bg1">
                      <a:lumMod val="50000"/>
                    </a:schemeClr>
                  </a:solidFill>
                </a:rPr>
                <a:t>学生和教师用户可在论坛上交流问题发帖回帖</a:t>
              </a:r>
            </a:p>
          </p:txBody>
        </p:sp>
      </p:grpSp>
      <p:grpSp>
        <p:nvGrpSpPr>
          <p:cNvPr id="36" name="Group 3"/>
          <p:cNvGrpSpPr/>
          <p:nvPr/>
        </p:nvGrpSpPr>
        <p:grpSpPr>
          <a:xfrm>
            <a:off x="4337368" y="2403500"/>
            <a:ext cx="3514726" cy="3233737"/>
            <a:chOff x="4325938" y="1790725"/>
            <a:chExt cx="3514726" cy="3233737"/>
          </a:xfrm>
        </p:grpSpPr>
        <p:sp>
          <p:nvSpPr>
            <p:cNvPr id="37" name="Freeform 47"/>
            <p:cNvSpPr>
              <a:spLocks noEditPoints="1"/>
            </p:cNvSpPr>
            <p:nvPr/>
          </p:nvSpPr>
          <p:spPr bwMode="auto">
            <a:xfrm>
              <a:off x="5173663" y="1790725"/>
              <a:ext cx="1819275" cy="1144587"/>
            </a:xfrm>
            <a:custGeom>
              <a:avLst/>
              <a:gdLst>
                <a:gd name="T0" fmla="*/ 612 w 720"/>
                <a:gd name="T1" fmla="*/ 0 h 452"/>
                <a:gd name="T2" fmla="*/ 108 w 720"/>
                <a:gd name="T3" fmla="*/ 0 h 452"/>
                <a:gd name="T4" fmla="*/ 0 w 720"/>
                <a:gd name="T5" fmla="*/ 111 h 452"/>
                <a:gd name="T6" fmla="*/ 0 w 720"/>
                <a:gd name="T7" fmla="*/ 340 h 452"/>
                <a:gd name="T8" fmla="*/ 108 w 720"/>
                <a:gd name="T9" fmla="*/ 452 h 452"/>
                <a:gd name="T10" fmla="*/ 612 w 720"/>
                <a:gd name="T11" fmla="*/ 452 h 452"/>
                <a:gd name="T12" fmla="*/ 720 w 720"/>
                <a:gd name="T13" fmla="*/ 340 h 452"/>
                <a:gd name="T14" fmla="*/ 720 w 720"/>
                <a:gd name="T15" fmla="*/ 111 h 452"/>
                <a:gd name="T16" fmla="*/ 612 w 720"/>
                <a:gd name="T17" fmla="*/ 0 h 452"/>
                <a:gd name="T18" fmla="*/ 623 w 720"/>
                <a:gd name="T19" fmla="*/ 356 h 452"/>
                <a:gd name="T20" fmla="*/ 544 w 720"/>
                <a:gd name="T21" fmla="*/ 438 h 452"/>
                <a:gd name="T22" fmla="*/ 176 w 720"/>
                <a:gd name="T23" fmla="*/ 438 h 452"/>
                <a:gd name="T24" fmla="*/ 97 w 720"/>
                <a:gd name="T25" fmla="*/ 356 h 452"/>
                <a:gd name="T26" fmla="*/ 97 w 720"/>
                <a:gd name="T27" fmla="*/ 189 h 452"/>
                <a:gd name="T28" fmla="*/ 176 w 720"/>
                <a:gd name="T29" fmla="*/ 107 h 452"/>
                <a:gd name="T30" fmla="*/ 544 w 720"/>
                <a:gd name="T31" fmla="*/ 107 h 452"/>
                <a:gd name="T32" fmla="*/ 623 w 720"/>
                <a:gd name="T33" fmla="*/ 189 h 452"/>
                <a:gd name="T34" fmla="*/ 623 w 720"/>
                <a:gd name="T35" fmla="*/ 356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0" h="452">
                  <a:moveTo>
                    <a:pt x="612" y="0"/>
                  </a:moveTo>
                  <a:cubicBezTo>
                    <a:pt x="108" y="0"/>
                    <a:pt x="108" y="0"/>
                    <a:pt x="108" y="0"/>
                  </a:cubicBezTo>
                  <a:cubicBezTo>
                    <a:pt x="49" y="0"/>
                    <a:pt x="0" y="50"/>
                    <a:pt x="0" y="111"/>
                  </a:cubicBezTo>
                  <a:cubicBezTo>
                    <a:pt x="0" y="340"/>
                    <a:pt x="0" y="340"/>
                    <a:pt x="0" y="340"/>
                  </a:cubicBezTo>
                  <a:cubicBezTo>
                    <a:pt x="0" y="402"/>
                    <a:pt x="49" y="452"/>
                    <a:pt x="108" y="452"/>
                  </a:cubicBezTo>
                  <a:cubicBezTo>
                    <a:pt x="612" y="452"/>
                    <a:pt x="612" y="452"/>
                    <a:pt x="612" y="452"/>
                  </a:cubicBezTo>
                  <a:cubicBezTo>
                    <a:pt x="671" y="452"/>
                    <a:pt x="720" y="402"/>
                    <a:pt x="720" y="340"/>
                  </a:cubicBezTo>
                  <a:cubicBezTo>
                    <a:pt x="720" y="111"/>
                    <a:pt x="720" y="111"/>
                    <a:pt x="720" y="111"/>
                  </a:cubicBezTo>
                  <a:cubicBezTo>
                    <a:pt x="720" y="50"/>
                    <a:pt x="671" y="0"/>
                    <a:pt x="612" y="0"/>
                  </a:cubicBezTo>
                  <a:close/>
                  <a:moveTo>
                    <a:pt x="623" y="356"/>
                  </a:moveTo>
                  <a:cubicBezTo>
                    <a:pt x="623" y="401"/>
                    <a:pt x="588" y="438"/>
                    <a:pt x="544" y="438"/>
                  </a:cubicBezTo>
                  <a:cubicBezTo>
                    <a:pt x="176" y="438"/>
                    <a:pt x="176" y="438"/>
                    <a:pt x="176" y="438"/>
                  </a:cubicBezTo>
                  <a:cubicBezTo>
                    <a:pt x="132" y="438"/>
                    <a:pt x="97" y="401"/>
                    <a:pt x="97" y="356"/>
                  </a:cubicBezTo>
                  <a:cubicBezTo>
                    <a:pt x="97" y="189"/>
                    <a:pt x="97" y="189"/>
                    <a:pt x="97" y="189"/>
                  </a:cubicBezTo>
                  <a:cubicBezTo>
                    <a:pt x="97" y="144"/>
                    <a:pt x="132" y="107"/>
                    <a:pt x="176" y="107"/>
                  </a:cubicBezTo>
                  <a:cubicBezTo>
                    <a:pt x="544" y="107"/>
                    <a:pt x="544" y="107"/>
                    <a:pt x="544" y="107"/>
                  </a:cubicBezTo>
                  <a:cubicBezTo>
                    <a:pt x="588" y="107"/>
                    <a:pt x="623" y="144"/>
                    <a:pt x="623" y="189"/>
                  </a:cubicBezTo>
                  <a:lnTo>
                    <a:pt x="623" y="356"/>
                  </a:lnTo>
                  <a:close/>
                </a:path>
              </a:pathLst>
            </a:custGeom>
            <a:solidFill>
              <a:schemeClr val="accent3"/>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lumMod val="50000"/>
                  </a:schemeClr>
                </a:solidFill>
                <a:latin typeface="Myriad Pro" panose="020B0503030403020204" pitchFamily="34" charset="0"/>
              </a:endParaRPr>
            </a:p>
          </p:txBody>
        </p:sp>
        <p:sp>
          <p:nvSpPr>
            <p:cNvPr id="38" name="Freeform 48"/>
            <p:cNvSpPr/>
            <p:nvPr/>
          </p:nvSpPr>
          <p:spPr bwMode="auto">
            <a:xfrm>
              <a:off x="6083301" y="2481287"/>
              <a:ext cx="1757363" cy="1238250"/>
            </a:xfrm>
            <a:custGeom>
              <a:avLst/>
              <a:gdLst>
                <a:gd name="T0" fmla="*/ 1107 w 1107"/>
                <a:gd name="T1" fmla="*/ 780 h 780"/>
                <a:gd name="T2" fmla="*/ 0 w 1107"/>
                <a:gd name="T3" fmla="*/ 0 h 780"/>
                <a:gd name="T4" fmla="*/ 0 w 1107"/>
                <a:gd name="T5" fmla="*/ 780 h 780"/>
                <a:gd name="T6" fmla="*/ 1107 w 1107"/>
                <a:gd name="T7" fmla="*/ 780 h 780"/>
              </a:gdLst>
              <a:ahLst/>
              <a:cxnLst>
                <a:cxn ang="0">
                  <a:pos x="T0" y="T1"/>
                </a:cxn>
                <a:cxn ang="0">
                  <a:pos x="T2" y="T3"/>
                </a:cxn>
                <a:cxn ang="0">
                  <a:pos x="T4" y="T5"/>
                </a:cxn>
                <a:cxn ang="0">
                  <a:pos x="T6" y="T7"/>
                </a:cxn>
              </a:cxnLst>
              <a:rect l="0" t="0" r="r" b="b"/>
              <a:pathLst>
                <a:path w="1107" h="780">
                  <a:moveTo>
                    <a:pt x="1107" y="780"/>
                  </a:moveTo>
                  <a:lnTo>
                    <a:pt x="0" y="0"/>
                  </a:lnTo>
                  <a:lnTo>
                    <a:pt x="0" y="780"/>
                  </a:lnTo>
                  <a:lnTo>
                    <a:pt x="1107" y="780"/>
                  </a:lnTo>
                  <a:close/>
                </a:path>
              </a:pathLst>
            </a:custGeom>
            <a:solidFill>
              <a:srgbClr val="72A0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lumMod val="50000"/>
                  </a:schemeClr>
                </a:solidFill>
                <a:latin typeface="Myriad Pro" panose="020B0503030403020204" pitchFamily="34" charset="0"/>
              </a:endParaRPr>
            </a:p>
          </p:txBody>
        </p:sp>
        <p:sp>
          <p:nvSpPr>
            <p:cNvPr id="39" name="Freeform 49"/>
            <p:cNvSpPr/>
            <p:nvPr/>
          </p:nvSpPr>
          <p:spPr bwMode="auto">
            <a:xfrm>
              <a:off x="6083301" y="2481287"/>
              <a:ext cx="1757363" cy="1238250"/>
            </a:xfrm>
            <a:custGeom>
              <a:avLst/>
              <a:gdLst>
                <a:gd name="T0" fmla="*/ 695 w 695"/>
                <a:gd name="T1" fmla="*/ 489 h 489"/>
                <a:gd name="T2" fmla="*/ 695 w 695"/>
                <a:gd name="T3" fmla="*/ 93 h 489"/>
                <a:gd name="T4" fmla="*/ 605 w 695"/>
                <a:gd name="T5" fmla="*/ 0 h 489"/>
                <a:gd name="T6" fmla="*/ 0 w 695"/>
                <a:gd name="T7" fmla="*/ 0 h 489"/>
                <a:gd name="T8" fmla="*/ 0 w 695"/>
                <a:gd name="T9" fmla="*/ 489 h 489"/>
                <a:gd name="T10" fmla="*/ 695 w 695"/>
                <a:gd name="T11" fmla="*/ 489 h 489"/>
              </a:gdLst>
              <a:ahLst/>
              <a:cxnLst>
                <a:cxn ang="0">
                  <a:pos x="T0" y="T1"/>
                </a:cxn>
                <a:cxn ang="0">
                  <a:pos x="T2" y="T3"/>
                </a:cxn>
                <a:cxn ang="0">
                  <a:pos x="T4" y="T5"/>
                </a:cxn>
                <a:cxn ang="0">
                  <a:pos x="T6" y="T7"/>
                </a:cxn>
                <a:cxn ang="0">
                  <a:pos x="T8" y="T9"/>
                </a:cxn>
                <a:cxn ang="0">
                  <a:pos x="T10" y="T11"/>
                </a:cxn>
              </a:cxnLst>
              <a:rect l="0" t="0" r="r" b="b"/>
              <a:pathLst>
                <a:path w="695" h="489">
                  <a:moveTo>
                    <a:pt x="695" y="489"/>
                  </a:moveTo>
                  <a:cubicBezTo>
                    <a:pt x="695" y="93"/>
                    <a:pt x="695" y="93"/>
                    <a:pt x="695" y="93"/>
                  </a:cubicBezTo>
                  <a:cubicBezTo>
                    <a:pt x="695" y="42"/>
                    <a:pt x="655" y="0"/>
                    <a:pt x="605" y="0"/>
                  </a:cubicBezTo>
                  <a:cubicBezTo>
                    <a:pt x="0" y="0"/>
                    <a:pt x="0" y="0"/>
                    <a:pt x="0" y="0"/>
                  </a:cubicBezTo>
                  <a:cubicBezTo>
                    <a:pt x="0" y="489"/>
                    <a:pt x="0" y="489"/>
                    <a:pt x="0" y="489"/>
                  </a:cubicBezTo>
                  <a:lnTo>
                    <a:pt x="695" y="489"/>
                  </a:lnTo>
                  <a:close/>
                </a:path>
              </a:pathLst>
            </a:custGeom>
            <a:solidFill>
              <a:schemeClr val="accent4"/>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lumMod val="50000"/>
                  </a:schemeClr>
                </a:solidFill>
                <a:latin typeface="Myriad Pro" panose="020B0503030403020204" pitchFamily="34" charset="0"/>
              </a:endParaRPr>
            </a:p>
          </p:txBody>
        </p:sp>
        <p:sp>
          <p:nvSpPr>
            <p:cNvPr id="40" name="Freeform 50"/>
            <p:cNvSpPr/>
            <p:nvPr/>
          </p:nvSpPr>
          <p:spPr bwMode="auto">
            <a:xfrm>
              <a:off x="4325938" y="2481287"/>
              <a:ext cx="1757363" cy="1238250"/>
            </a:xfrm>
            <a:custGeom>
              <a:avLst/>
              <a:gdLst>
                <a:gd name="T0" fmla="*/ 695 w 695"/>
                <a:gd name="T1" fmla="*/ 0 h 489"/>
                <a:gd name="T2" fmla="*/ 90 w 695"/>
                <a:gd name="T3" fmla="*/ 0 h 489"/>
                <a:gd name="T4" fmla="*/ 0 w 695"/>
                <a:gd name="T5" fmla="*/ 93 h 489"/>
                <a:gd name="T6" fmla="*/ 0 w 695"/>
                <a:gd name="T7" fmla="*/ 489 h 489"/>
                <a:gd name="T8" fmla="*/ 695 w 695"/>
                <a:gd name="T9" fmla="*/ 489 h 489"/>
                <a:gd name="T10" fmla="*/ 695 w 695"/>
                <a:gd name="T11" fmla="*/ 0 h 489"/>
              </a:gdLst>
              <a:ahLst/>
              <a:cxnLst>
                <a:cxn ang="0">
                  <a:pos x="T0" y="T1"/>
                </a:cxn>
                <a:cxn ang="0">
                  <a:pos x="T2" y="T3"/>
                </a:cxn>
                <a:cxn ang="0">
                  <a:pos x="T4" y="T5"/>
                </a:cxn>
                <a:cxn ang="0">
                  <a:pos x="T6" y="T7"/>
                </a:cxn>
                <a:cxn ang="0">
                  <a:pos x="T8" y="T9"/>
                </a:cxn>
                <a:cxn ang="0">
                  <a:pos x="T10" y="T11"/>
                </a:cxn>
              </a:cxnLst>
              <a:rect l="0" t="0" r="r" b="b"/>
              <a:pathLst>
                <a:path w="695" h="489">
                  <a:moveTo>
                    <a:pt x="695" y="0"/>
                  </a:moveTo>
                  <a:cubicBezTo>
                    <a:pt x="90" y="0"/>
                    <a:pt x="90" y="0"/>
                    <a:pt x="90" y="0"/>
                  </a:cubicBezTo>
                  <a:cubicBezTo>
                    <a:pt x="40" y="0"/>
                    <a:pt x="0" y="42"/>
                    <a:pt x="0" y="93"/>
                  </a:cubicBezTo>
                  <a:cubicBezTo>
                    <a:pt x="0" y="489"/>
                    <a:pt x="0" y="489"/>
                    <a:pt x="0" y="489"/>
                  </a:cubicBezTo>
                  <a:cubicBezTo>
                    <a:pt x="695" y="489"/>
                    <a:pt x="695" y="489"/>
                    <a:pt x="695" y="489"/>
                  </a:cubicBezTo>
                  <a:lnTo>
                    <a:pt x="695" y="0"/>
                  </a:lnTo>
                  <a:close/>
                </a:path>
              </a:pathLst>
            </a:custGeom>
            <a:solidFill>
              <a:schemeClr val="accent3"/>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lumMod val="50000"/>
                  </a:schemeClr>
                </a:solidFill>
                <a:latin typeface="Myriad Pro" panose="020B0503030403020204" pitchFamily="34" charset="0"/>
              </a:endParaRPr>
            </a:p>
          </p:txBody>
        </p:sp>
        <p:sp>
          <p:nvSpPr>
            <p:cNvPr id="41" name="Freeform 52"/>
            <p:cNvSpPr/>
            <p:nvPr/>
          </p:nvSpPr>
          <p:spPr bwMode="auto">
            <a:xfrm>
              <a:off x="6083301" y="3719537"/>
              <a:ext cx="1757363" cy="1304925"/>
            </a:xfrm>
            <a:custGeom>
              <a:avLst/>
              <a:gdLst>
                <a:gd name="T0" fmla="*/ 0 w 695"/>
                <a:gd name="T1" fmla="*/ 0 h 516"/>
                <a:gd name="T2" fmla="*/ 0 w 695"/>
                <a:gd name="T3" fmla="*/ 516 h 516"/>
                <a:gd name="T4" fmla="*/ 605 w 695"/>
                <a:gd name="T5" fmla="*/ 516 h 516"/>
                <a:gd name="T6" fmla="*/ 695 w 695"/>
                <a:gd name="T7" fmla="*/ 423 h 516"/>
                <a:gd name="T8" fmla="*/ 695 w 695"/>
                <a:gd name="T9" fmla="*/ 0 h 516"/>
                <a:gd name="T10" fmla="*/ 0 w 695"/>
                <a:gd name="T11" fmla="*/ 0 h 516"/>
              </a:gdLst>
              <a:ahLst/>
              <a:cxnLst>
                <a:cxn ang="0">
                  <a:pos x="T0" y="T1"/>
                </a:cxn>
                <a:cxn ang="0">
                  <a:pos x="T2" y="T3"/>
                </a:cxn>
                <a:cxn ang="0">
                  <a:pos x="T4" y="T5"/>
                </a:cxn>
                <a:cxn ang="0">
                  <a:pos x="T6" y="T7"/>
                </a:cxn>
                <a:cxn ang="0">
                  <a:pos x="T8" y="T9"/>
                </a:cxn>
                <a:cxn ang="0">
                  <a:pos x="T10" y="T11"/>
                </a:cxn>
              </a:cxnLst>
              <a:rect l="0" t="0" r="r" b="b"/>
              <a:pathLst>
                <a:path w="695" h="516">
                  <a:moveTo>
                    <a:pt x="0" y="0"/>
                  </a:moveTo>
                  <a:cubicBezTo>
                    <a:pt x="0" y="516"/>
                    <a:pt x="0" y="516"/>
                    <a:pt x="0" y="516"/>
                  </a:cubicBezTo>
                  <a:cubicBezTo>
                    <a:pt x="605" y="516"/>
                    <a:pt x="605" y="516"/>
                    <a:pt x="605" y="516"/>
                  </a:cubicBezTo>
                  <a:cubicBezTo>
                    <a:pt x="655" y="516"/>
                    <a:pt x="695" y="474"/>
                    <a:pt x="695" y="423"/>
                  </a:cubicBezTo>
                  <a:cubicBezTo>
                    <a:pt x="695" y="0"/>
                    <a:pt x="695" y="0"/>
                    <a:pt x="695" y="0"/>
                  </a:cubicBezTo>
                  <a:lnTo>
                    <a:pt x="0" y="0"/>
                  </a:lnTo>
                  <a:close/>
                </a:path>
              </a:pathLst>
            </a:custGeom>
            <a:solidFill>
              <a:schemeClr val="accent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lumMod val="50000"/>
                  </a:schemeClr>
                </a:solidFill>
                <a:latin typeface="Myriad Pro" panose="020B0503030403020204" pitchFamily="34" charset="0"/>
              </a:endParaRPr>
            </a:p>
          </p:txBody>
        </p:sp>
        <p:sp>
          <p:nvSpPr>
            <p:cNvPr id="42" name="Freeform 54"/>
            <p:cNvSpPr/>
            <p:nvPr/>
          </p:nvSpPr>
          <p:spPr bwMode="auto">
            <a:xfrm>
              <a:off x="4325938" y="3719537"/>
              <a:ext cx="1757363" cy="1304925"/>
            </a:xfrm>
            <a:custGeom>
              <a:avLst/>
              <a:gdLst>
                <a:gd name="T0" fmla="*/ 0 w 695"/>
                <a:gd name="T1" fmla="*/ 0 h 516"/>
                <a:gd name="T2" fmla="*/ 0 w 695"/>
                <a:gd name="T3" fmla="*/ 423 h 516"/>
                <a:gd name="T4" fmla="*/ 90 w 695"/>
                <a:gd name="T5" fmla="*/ 516 h 516"/>
                <a:gd name="T6" fmla="*/ 695 w 695"/>
                <a:gd name="T7" fmla="*/ 516 h 516"/>
                <a:gd name="T8" fmla="*/ 695 w 695"/>
                <a:gd name="T9" fmla="*/ 0 h 516"/>
                <a:gd name="T10" fmla="*/ 0 w 695"/>
                <a:gd name="T11" fmla="*/ 0 h 516"/>
              </a:gdLst>
              <a:ahLst/>
              <a:cxnLst>
                <a:cxn ang="0">
                  <a:pos x="T0" y="T1"/>
                </a:cxn>
                <a:cxn ang="0">
                  <a:pos x="T2" y="T3"/>
                </a:cxn>
                <a:cxn ang="0">
                  <a:pos x="T4" y="T5"/>
                </a:cxn>
                <a:cxn ang="0">
                  <a:pos x="T6" y="T7"/>
                </a:cxn>
                <a:cxn ang="0">
                  <a:pos x="T8" y="T9"/>
                </a:cxn>
                <a:cxn ang="0">
                  <a:pos x="T10" y="T11"/>
                </a:cxn>
              </a:cxnLst>
              <a:rect l="0" t="0" r="r" b="b"/>
              <a:pathLst>
                <a:path w="695" h="516">
                  <a:moveTo>
                    <a:pt x="0" y="0"/>
                  </a:moveTo>
                  <a:cubicBezTo>
                    <a:pt x="0" y="423"/>
                    <a:pt x="0" y="423"/>
                    <a:pt x="0" y="423"/>
                  </a:cubicBezTo>
                  <a:cubicBezTo>
                    <a:pt x="0" y="474"/>
                    <a:pt x="40" y="516"/>
                    <a:pt x="90" y="516"/>
                  </a:cubicBezTo>
                  <a:cubicBezTo>
                    <a:pt x="695" y="516"/>
                    <a:pt x="695" y="516"/>
                    <a:pt x="695" y="516"/>
                  </a:cubicBezTo>
                  <a:cubicBezTo>
                    <a:pt x="695" y="0"/>
                    <a:pt x="695" y="0"/>
                    <a:pt x="695" y="0"/>
                  </a:cubicBezTo>
                  <a:lnTo>
                    <a:pt x="0" y="0"/>
                  </a:lnTo>
                  <a:close/>
                </a:path>
              </a:pathLst>
            </a:custGeom>
            <a:solidFill>
              <a:schemeClr val="accent1">
                <a:lumMod val="7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lumMod val="50000"/>
                  </a:schemeClr>
                </a:solidFill>
                <a:latin typeface="Myriad Pro" panose="020B0503030403020204" pitchFamily="34" charset="0"/>
              </a:endParaRPr>
            </a:p>
          </p:txBody>
        </p:sp>
        <p:sp>
          <p:nvSpPr>
            <p:cNvPr id="43" name="Oval 56"/>
            <p:cNvSpPr>
              <a:spLocks noChangeArrowheads="1"/>
            </p:cNvSpPr>
            <p:nvPr/>
          </p:nvSpPr>
          <p:spPr bwMode="auto">
            <a:xfrm>
              <a:off x="5737226" y="4129112"/>
              <a:ext cx="469900" cy="488950"/>
            </a:xfrm>
            <a:prstGeom prst="ellipse">
              <a:avLst/>
            </a:prstGeom>
            <a:solidFill>
              <a:schemeClr val="accent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lumMod val="50000"/>
                  </a:schemeClr>
                </a:solidFill>
                <a:latin typeface="Myriad Pro" panose="020B0503030403020204" pitchFamily="34" charset="0"/>
              </a:endParaRPr>
            </a:p>
          </p:txBody>
        </p:sp>
        <p:sp>
          <p:nvSpPr>
            <p:cNvPr id="44" name="Oval 57"/>
            <p:cNvSpPr>
              <a:spLocks noChangeArrowheads="1"/>
            </p:cNvSpPr>
            <p:nvPr/>
          </p:nvSpPr>
          <p:spPr bwMode="auto">
            <a:xfrm>
              <a:off x="5956301" y="2867050"/>
              <a:ext cx="471488" cy="487362"/>
            </a:xfrm>
            <a:prstGeom prst="ellipse">
              <a:avLst/>
            </a:prstGeom>
            <a:solidFill>
              <a:schemeClr val="accent3"/>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lumMod val="50000"/>
                  </a:schemeClr>
                </a:solidFill>
                <a:latin typeface="Myriad Pro" panose="020B0503030403020204" pitchFamily="34" charset="0"/>
              </a:endParaRPr>
            </a:p>
          </p:txBody>
        </p:sp>
        <p:sp>
          <p:nvSpPr>
            <p:cNvPr id="45" name="Oval 58"/>
            <p:cNvSpPr>
              <a:spLocks noChangeArrowheads="1"/>
            </p:cNvSpPr>
            <p:nvPr/>
          </p:nvSpPr>
          <p:spPr bwMode="auto">
            <a:xfrm>
              <a:off x="6738938" y="3610000"/>
              <a:ext cx="469900" cy="485775"/>
            </a:xfrm>
            <a:prstGeom prst="ellipse">
              <a:avLst/>
            </a:prstGeom>
            <a:solidFill>
              <a:schemeClr val="accent4"/>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lumMod val="50000"/>
                  </a:schemeClr>
                </a:solidFill>
                <a:latin typeface="Myriad Pro" panose="020B0503030403020204" pitchFamily="34" charset="0"/>
              </a:endParaRPr>
            </a:p>
          </p:txBody>
        </p:sp>
        <p:sp>
          <p:nvSpPr>
            <p:cNvPr id="46" name="Oval 59"/>
            <p:cNvSpPr>
              <a:spLocks noChangeArrowheads="1"/>
            </p:cNvSpPr>
            <p:nvPr/>
          </p:nvSpPr>
          <p:spPr bwMode="auto">
            <a:xfrm>
              <a:off x="4957763" y="3348062"/>
              <a:ext cx="469900" cy="487362"/>
            </a:xfrm>
            <a:prstGeom prst="ellipse">
              <a:avLst/>
            </a:prstGeom>
            <a:solidFill>
              <a:schemeClr val="accent1">
                <a:lumMod val="7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bg1">
                    <a:lumMod val="50000"/>
                  </a:schemeClr>
                </a:solidFill>
                <a:latin typeface="Myriad Pro" panose="020B0503030403020204" pitchFamily="34" charset="0"/>
              </a:endParaRPr>
            </a:p>
          </p:txBody>
        </p:sp>
        <p:sp>
          <p:nvSpPr>
            <p:cNvPr id="47" name="Freeform 99"/>
            <p:cNvSpPr>
              <a:spLocks noEditPoints="1"/>
            </p:cNvSpPr>
            <p:nvPr/>
          </p:nvSpPr>
          <p:spPr bwMode="auto">
            <a:xfrm>
              <a:off x="6796347" y="4394225"/>
              <a:ext cx="426121" cy="277085"/>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lumMod val="50000"/>
                  </a:schemeClr>
                </a:solidFill>
              </a:endParaRPr>
            </a:p>
          </p:txBody>
        </p:sp>
        <p:sp>
          <p:nvSpPr>
            <p:cNvPr id="48" name="Freeform 100"/>
            <p:cNvSpPr>
              <a:spLocks noEditPoints="1"/>
            </p:cNvSpPr>
            <p:nvPr/>
          </p:nvSpPr>
          <p:spPr bwMode="auto">
            <a:xfrm>
              <a:off x="4957763" y="4247047"/>
              <a:ext cx="413527" cy="421925"/>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lumMod val="50000"/>
                  </a:schemeClr>
                </a:solidFill>
              </a:endParaRPr>
            </a:p>
          </p:txBody>
        </p:sp>
        <p:sp>
          <p:nvSpPr>
            <p:cNvPr id="49" name="Freeform 101"/>
            <p:cNvSpPr>
              <a:spLocks noEditPoints="1"/>
            </p:cNvSpPr>
            <p:nvPr/>
          </p:nvSpPr>
          <p:spPr bwMode="auto">
            <a:xfrm>
              <a:off x="5002213" y="2806135"/>
              <a:ext cx="371545" cy="363150"/>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lumMod val="50000"/>
                  </a:schemeClr>
                </a:solidFill>
              </a:endParaRPr>
            </a:p>
          </p:txBody>
        </p:sp>
        <p:sp>
          <p:nvSpPr>
            <p:cNvPr id="50" name="Freeform 102"/>
            <p:cNvSpPr>
              <a:spLocks noEditPoints="1"/>
            </p:cNvSpPr>
            <p:nvPr/>
          </p:nvSpPr>
          <p:spPr bwMode="auto">
            <a:xfrm>
              <a:off x="6835181" y="2757520"/>
              <a:ext cx="348455" cy="421925"/>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bg1">
                    <a:lumMod val="50000"/>
                  </a:schemeClr>
                </a:solidFill>
              </a:endParaRPr>
            </a:p>
          </p:txBody>
        </p:sp>
      </p:grpSp>
      <p:sp>
        <p:nvSpPr>
          <p:cNvPr id="4" name="文本框 3"/>
          <p:cNvSpPr txBox="1"/>
          <p:nvPr/>
        </p:nvSpPr>
        <p:spPr>
          <a:xfrm>
            <a:off x="1736090" y="1626235"/>
            <a:ext cx="9621520" cy="645160"/>
          </a:xfrm>
          <a:prstGeom prst="rect">
            <a:avLst/>
          </a:prstGeom>
          <a:noFill/>
        </p:spPr>
        <p:txBody>
          <a:bodyPr wrap="square" rtlCol="0">
            <a:spAutoFit/>
          </a:bodyPr>
          <a:lstStyle/>
          <a:p>
            <a:r>
              <a:rPr lang="zh-CN" altLang="en-US"/>
              <a:t>软件工程系列课程教学辅助网站向用户提供一个教学、学习、交流的平台，为教师和同学服务</a:t>
            </a:r>
          </a:p>
          <a:p>
            <a:r>
              <a:rPr lang="zh-CN" altLang="en-US"/>
              <a:t>一个完整的教学辅助网站需要至少包含以下四个功能</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1000"/>
                                        <p:tgtEl>
                                          <p:spTgt spid="36"/>
                                        </p:tgtEl>
                                      </p:cBhvr>
                                    </p:animEffect>
                                    <p:anim calcmode="lin" valueType="num">
                                      <p:cBhvr>
                                        <p:cTn id="14" dur="1000" fill="hold"/>
                                        <p:tgtEl>
                                          <p:spTgt spid="36"/>
                                        </p:tgtEl>
                                        <p:attrNameLst>
                                          <p:attrName>ppt_x</p:attrName>
                                        </p:attrNameLst>
                                      </p:cBhvr>
                                      <p:tavLst>
                                        <p:tav tm="0">
                                          <p:val>
                                            <p:strVal val="#ppt_x"/>
                                          </p:val>
                                        </p:tav>
                                        <p:tav tm="100000">
                                          <p:val>
                                            <p:strVal val="#ppt_x"/>
                                          </p:val>
                                        </p:tav>
                                      </p:tavLst>
                                    </p:anim>
                                    <p:anim calcmode="lin" valueType="num">
                                      <p:cBhvr>
                                        <p:cTn id="15" dur="1000" fill="hold"/>
                                        <p:tgtEl>
                                          <p:spTgt spid="36"/>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par>
                                <p:cTn id="20" presetID="10"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2500"/>
                            </p:stCondLst>
                            <p:childTnLst>
                              <p:par>
                                <p:cTn id="31" presetID="22" presetClass="entr" presetSubtype="1"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up)">
                                      <p:cBhvr>
                                        <p:cTn id="40" dur="500"/>
                                        <p:tgtEl>
                                          <p:spTgt spid="21"/>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34668" y="19602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3015297" cy="535940"/>
              <a:chOff x="5043488" y="515938"/>
              <a:chExt cx="3015297" cy="535940"/>
            </a:xfrm>
          </p:grpSpPr>
          <p:sp>
            <p:nvSpPr>
              <p:cNvPr id="7" name="矩形 3"/>
              <p:cNvSpPr/>
              <p:nvPr/>
            </p:nvSpPr>
            <p:spPr>
              <a:xfrm>
                <a:off x="5667375" y="515938"/>
                <a:ext cx="2391410" cy="535940"/>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系统用例模型</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grpSp>
        <p:nvGrpSpPr>
          <p:cNvPr id="14" name="组合 13"/>
          <p:cNvGrpSpPr/>
          <p:nvPr/>
        </p:nvGrpSpPr>
        <p:grpSpPr>
          <a:xfrm>
            <a:off x="2132257" y="1063544"/>
            <a:ext cx="7926070" cy="1225550"/>
            <a:chOff x="3347864" y="1152445"/>
            <a:chExt cx="5557728" cy="859351"/>
          </a:xfrm>
        </p:grpSpPr>
        <p:sp>
          <p:nvSpPr>
            <p:cNvPr id="15" name="矩形 14"/>
            <p:cNvSpPr/>
            <p:nvPr/>
          </p:nvSpPr>
          <p:spPr>
            <a:xfrm>
              <a:off x="3347864" y="1152445"/>
              <a:ext cx="5557728" cy="2671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系统用例图</a:t>
              </a:r>
            </a:p>
          </p:txBody>
        </p:sp>
        <p:sp>
          <p:nvSpPr>
            <p:cNvPr id="16" name="矩形 15"/>
            <p:cNvSpPr/>
            <p:nvPr/>
          </p:nvSpPr>
          <p:spPr>
            <a:xfrm>
              <a:off x="3347864" y="1419601"/>
              <a:ext cx="5557728" cy="5921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defTabSz="685165">
                <a:lnSpc>
                  <a:spcPct val="70000"/>
                </a:lnSpc>
                <a:spcBef>
                  <a:spcPts val="675"/>
                </a:spcBef>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根据系统的需求分析可知，系统中的角色有学生用户，教师用户，管理</a:t>
              </a:r>
            </a:p>
            <a:p>
              <a:pPr marL="228600" indent="-228600" defTabSz="685165">
                <a:lnSpc>
                  <a:spcPct val="70000"/>
                </a:lnSpc>
                <a:spcBef>
                  <a:spcPts val="675"/>
                </a:spcBef>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员，系统和游客，学生用户可通过系统查询课程信息，在论坛上交流</a:t>
              </a:r>
            </a:p>
            <a:p>
              <a:pPr marL="228600" indent="-228600" defTabSz="685165">
                <a:lnSpc>
                  <a:spcPct val="70000"/>
                </a:lnSpc>
                <a:spcBef>
                  <a:spcPts val="675"/>
                </a:spcBef>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cs typeface="Segoe UI" panose="020B0502040204020203" pitchFamily="34" charset="0"/>
                </a:rPr>
                <a:t>下载信息，管理员用户负责管理论坛以及课程信息，游客只能浏览信息</a:t>
              </a:r>
            </a:p>
          </p:txBody>
        </p:sp>
      </p:grpSp>
      <p:pic>
        <p:nvPicPr>
          <p:cNvPr id="5" name="图片 4"/>
          <p:cNvPicPr>
            <a:picLocks noChangeAspect="1"/>
          </p:cNvPicPr>
          <p:nvPr/>
        </p:nvPicPr>
        <p:blipFill>
          <a:blip r:embed="rId3"/>
          <a:stretch>
            <a:fillRect/>
          </a:stretch>
        </p:blipFill>
        <p:spPr>
          <a:xfrm>
            <a:off x="2059305" y="2413635"/>
            <a:ext cx="7926705" cy="4429760"/>
          </a:xfrm>
          <a:prstGeom prst="rect">
            <a:avLst/>
          </a:prstGeom>
        </p:spPr>
      </p:pic>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2" fill="hold" nodeType="withEffect" p14:presetBounceEnd="20000">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14:bounceEnd="20000">
                                          <p:cBhvr additive="base">
                                            <p:cTn id="12" dur="500" fill="hold"/>
                                            <p:tgtEl>
                                              <p:spTgt spid="14"/>
                                            </p:tgtEl>
                                            <p:attrNameLst>
                                              <p:attrName>ppt_x</p:attrName>
                                            </p:attrNameLst>
                                          </p:cBhvr>
                                          <p:tavLst>
                                            <p:tav tm="0">
                                              <p:val>
                                                <p:strVal val="1+#ppt_w/2"/>
                                              </p:val>
                                            </p:tav>
                                            <p:tav tm="100000">
                                              <p:val>
                                                <p:strVal val="#ppt_x"/>
                                              </p:val>
                                            </p:tav>
                                          </p:tavLst>
                                        </p:anim>
                                        <p:anim calcmode="lin" valueType="num" p14:bounceEnd="20000">
                                          <p:cBhvr additive="base">
                                            <p:cTn id="13"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2"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1+#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2286332" cy="535940"/>
              <a:chOff x="5043488" y="515938"/>
              <a:chExt cx="2286332" cy="535940"/>
            </a:xfrm>
          </p:grpSpPr>
          <p:sp>
            <p:nvSpPr>
              <p:cNvPr id="7" name="矩形 3"/>
              <p:cNvSpPr/>
              <p:nvPr/>
            </p:nvSpPr>
            <p:spPr>
              <a:xfrm>
                <a:off x="5667375" y="515938"/>
                <a:ext cx="1662445" cy="535940"/>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解释：用例图</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sp>
        <p:nvSpPr>
          <p:cNvPr id="12" name="椭圆 44"/>
          <p:cNvSpPr>
            <a:spLocks noChangeArrowheads="1"/>
          </p:cNvSpPr>
          <p:nvPr/>
        </p:nvSpPr>
        <p:spPr bwMode="auto">
          <a:xfrm>
            <a:off x="1073621" y="1470123"/>
            <a:ext cx="1420004" cy="1420004"/>
          </a:xfrm>
          <a:prstGeom prst="ellipse">
            <a:avLst/>
          </a:prstGeom>
          <a:solidFill>
            <a:schemeClr val="accent3"/>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13" name="Group 8"/>
          <p:cNvGrpSpPr/>
          <p:nvPr/>
        </p:nvGrpSpPr>
        <p:grpSpPr bwMode="auto">
          <a:xfrm>
            <a:off x="1613453" y="1909963"/>
            <a:ext cx="340680" cy="517464"/>
            <a:chOff x="0" y="0"/>
            <a:chExt cx="293688" cy="446088"/>
          </a:xfrm>
        </p:grpSpPr>
        <p:sp>
          <p:nvSpPr>
            <p:cNvPr id="14"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15"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16"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17" name="椭圆 50"/>
          <p:cNvSpPr>
            <a:spLocks noChangeArrowheads="1"/>
          </p:cNvSpPr>
          <p:nvPr/>
        </p:nvSpPr>
        <p:spPr bwMode="auto">
          <a:xfrm>
            <a:off x="3032830" y="1470123"/>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18" name="Freeform 1001"/>
          <p:cNvSpPr>
            <a:spLocks noEditPoints="1" noChangeArrowheads="1"/>
          </p:cNvSpPr>
          <p:nvPr/>
        </p:nvSpPr>
        <p:spPr bwMode="auto">
          <a:xfrm>
            <a:off x="3471806" y="1797822"/>
            <a:ext cx="570868" cy="633479"/>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19" name="椭圆 53"/>
          <p:cNvSpPr>
            <a:spLocks noChangeArrowheads="1"/>
          </p:cNvSpPr>
          <p:nvPr/>
        </p:nvSpPr>
        <p:spPr bwMode="auto">
          <a:xfrm>
            <a:off x="5169839" y="1470123"/>
            <a:ext cx="1421846"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20" name="Group 17"/>
          <p:cNvGrpSpPr/>
          <p:nvPr/>
        </p:nvGrpSpPr>
        <p:grpSpPr bwMode="auto">
          <a:xfrm>
            <a:off x="5571377" y="1952508"/>
            <a:ext cx="442535" cy="570869"/>
            <a:chOff x="0" y="0"/>
            <a:chExt cx="381000" cy="492126"/>
          </a:xfrm>
        </p:grpSpPr>
        <p:sp>
          <p:nvSpPr>
            <p:cNvPr id="21" name="Freeform 1011"/>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22" name="Freeform 1012"/>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23" name="Freeform 1013"/>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24" name="Freeform 1014"/>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25" name="椭圆 60"/>
          <p:cNvSpPr>
            <a:spLocks noChangeArrowheads="1"/>
          </p:cNvSpPr>
          <p:nvPr/>
        </p:nvSpPr>
        <p:spPr bwMode="auto">
          <a:xfrm>
            <a:off x="7133432" y="1470182"/>
            <a:ext cx="1420004" cy="1420004"/>
          </a:xfrm>
          <a:prstGeom prst="ellipse">
            <a:avLst/>
          </a:prstGeom>
          <a:solidFill>
            <a:schemeClr val="accent1">
              <a:lumMod val="75000"/>
            </a:schemeClr>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26" name="Freeform 1015"/>
          <p:cNvSpPr>
            <a:spLocks noChangeArrowheads="1"/>
          </p:cNvSpPr>
          <p:nvPr/>
        </p:nvSpPr>
        <p:spPr bwMode="auto">
          <a:xfrm>
            <a:off x="7578518" y="1986129"/>
            <a:ext cx="530354" cy="48247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27" name="椭圆 26"/>
          <p:cNvSpPr>
            <a:spLocks noChangeArrowheads="1"/>
          </p:cNvSpPr>
          <p:nvPr/>
        </p:nvSpPr>
        <p:spPr bwMode="auto">
          <a:xfrm>
            <a:off x="9258375" y="1470123"/>
            <a:ext cx="1420004" cy="1420004"/>
          </a:xfrm>
          <a:prstGeom prst="ellipse">
            <a:avLst/>
          </a:prstGeom>
          <a:solidFill>
            <a:schemeClr val="accent3"/>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28" name="Group 27"/>
          <p:cNvGrpSpPr/>
          <p:nvPr/>
        </p:nvGrpSpPr>
        <p:grpSpPr bwMode="auto">
          <a:xfrm>
            <a:off x="9727242" y="1989703"/>
            <a:ext cx="481864" cy="352005"/>
            <a:chOff x="0" y="0"/>
            <a:chExt cx="685800" cy="400050"/>
          </a:xfrm>
        </p:grpSpPr>
        <p:sp>
          <p:nvSpPr>
            <p:cNvPr id="29" name="Freeform 8"/>
            <p:cNvSpPr>
              <a:spLocks noChangeArrowheads="1"/>
            </p:cNvSpPr>
            <p:nvPr/>
          </p:nvSpPr>
          <p:spPr bwMode="auto">
            <a:xfrm>
              <a:off x="0" y="365125"/>
              <a:ext cx="685800" cy="34925"/>
            </a:xfrm>
            <a:custGeom>
              <a:avLst/>
              <a:gdLst>
                <a:gd name="T0" fmla="*/ 117 w 117"/>
                <a:gd name="T1" fmla="*/ 5 h 6"/>
                <a:gd name="T2" fmla="*/ 115 w 117"/>
                <a:gd name="T3" fmla="*/ 6 h 6"/>
                <a:gd name="T4" fmla="*/ 2 w 117"/>
                <a:gd name="T5" fmla="*/ 6 h 6"/>
                <a:gd name="T6" fmla="*/ 0 w 117"/>
                <a:gd name="T7" fmla="*/ 5 h 6"/>
                <a:gd name="T8" fmla="*/ 0 w 117"/>
                <a:gd name="T9" fmla="*/ 1 h 6"/>
                <a:gd name="T10" fmla="*/ 2 w 117"/>
                <a:gd name="T11" fmla="*/ 0 h 6"/>
                <a:gd name="T12" fmla="*/ 115 w 117"/>
                <a:gd name="T13" fmla="*/ 0 h 6"/>
                <a:gd name="T14" fmla="*/ 117 w 117"/>
                <a:gd name="T15" fmla="*/ 1 h 6"/>
                <a:gd name="T16" fmla="*/ 117 w 117"/>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6"/>
                <a:gd name="T29" fmla="*/ 117 w 11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30" name="Freeform 9"/>
            <p:cNvSpPr>
              <a:spLocks noEditPoints="1" noChangeArrowheads="1"/>
            </p:cNvSpPr>
            <p:nvPr/>
          </p:nvSpPr>
          <p:spPr bwMode="auto">
            <a:xfrm>
              <a:off x="41275" y="0"/>
              <a:ext cx="603250" cy="346075"/>
            </a:xfrm>
            <a:custGeom>
              <a:avLst/>
              <a:gdLst>
                <a:gd name="T0" fmla="*/ 99 w 103"/>
                <a:gd name="T1" fmla="*/ 0 h 59"/>
                <a:gd name="T2" fmla="*/ 5 w 103"/>
                <a:gd name="T3" fmla="*/ 0 h 59"/>
                <a:gd name="T4" fmla="*/ 0 w 103"/>
                <a:gd name="T5" fmla="*/ 5 h 59"/>
                <a:gd name="T6" fmla="*/ 0 w 103"/>
                <a:gd name="T7" fmla="*/ 54 h 59"/>
                <a:gd name="T8" fmla="*/ 5 w 103"/>
                <a:gd name="T9" fmla="*/ 59 h 59"/>
                <a:gd name="T10" fmla="*/ 99 w 103"/>
                <a:gd name="T11" fmla="*/ 59 h 59"/>
                <a:gd name="T12" fmla="*/ 103 w 103"/>
                <a:gd name="T13" fmla="*/ 54 h 59"/>
                <a:gd name="T14" fmla="*/ 103 w 103"/>
                <a:gd name="T15" fmla="*/ 5 h 59"/>
                <a:gd name="T16" fmla="*/ 99 w 103"/>
                <a:gd name="T17" fmla="*/ 0 h 59"/>
                <a:gd name="T18" fmla="*/ 99 w 103"/>
                <a:gd name="T19" fmla="*/ 55 h 59"/>
                <a:gd name="T20" fmla="*/ 5 w 103"/>
                <a:gd name="T21" fmla="*/ 55 h 59"/>
                <a:gd name="T22" fmla="*/ 5 w 103"/>
                <a:gd name="T23" fmla="*/ 6 h 59"/>
                <a:gd name="T24" fmla="*/ 99 w 103"/>
                <a:gd name="T25" fmla="*/ 6 h 59"/>
                <a:gd name="T26" fmla="*/ 99 w 103"/>
                <a:gd name="T27" fmla="*/ 55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3"/>
                <a:gd name="T43" fmla="*/ 0 h 59"/>
                <a:gd name="T44" fmla="*/ 103 w 103"/>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31" name="文本框 68"/>
          <p:cNvSpPr>
            <a:spLocks noChangeArrowheads="1"/>
          </p:cNvSpPr>
          <p:nvPr/>
        </p:nvSpPr>
        <p:spPr bwMode="auto">
          <a:xfrm>
            <a:off x="1124784" y="309740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1</a:t>
            </a:r>
          </a:p>
        </p:txBody>
      </p:sp>
      <p:sp>
        <p:nvSpPr>
          <p:cNvPr id="32" name="文本框 69"/>
          <p:cNvSpPr>
            <a:spLocks noChangeArrowheads="1"/>
          </p:cNvSpPr>
          <p:nvPr/>
        </p:nvSpPr>
        <p:spPr bwMode="auto">
          <a:xfrm>
            <a:off x="3103539" y="309740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2</a:t>
            </a:r>
          </a:p>
        </p:txBody>
      </p:sp>
      <p:sp>
        <p:nvSpPr>
          <p:cNvPr id="33" name="文本框 70"/>
          <p:cNvSpPr>
            <a:spLocks noChangeArrowheads="1"/>
          </p:cNvSpPr>
          <p:nvPr/>
        </p:nvSpPr>
        <p:spPr bwMode="auto">
          <a:xfrm>
            <a:off x="5247258" y="313931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3</a:t>
            </a:r>
          </a:p>
        </p:txBody>
      </p:sp>
      <p:sp>
        <p:nvSpPr>
          <p:cNvPr id="34" name="文本框 71"/>
          <p:cNvSpPr>
            <a:spLocks noChangeArrowheads="1"/>
          </p:cNvSpPr>
          <p:nvPr/>
        </p:nvSpPr>
        <p:spPr bwMode="auto">
          <a:xfrm>
            <a:off x="7313008" y="309740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4</a:t>
            </a:r>
          </a:p>
        </p:txBody>
      </p:sp>
      <p:sp>
        <p:nvSpPr>
          <p:cNvPr id="35" name="文本框 72"/>
          <p:cNvSpPr>
            <a:spLocks noChangeArrowheads="1"/>
          </p:cNvSpPr>
          <p:nvPr/>
        </p:nvSpPr>
        <p:spPr bwMode="auto">
          <a:xfrm>
            <a:off x="9379717" y="309740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5</a:t>
            </a:r>
          </a:p>
        </p:txBody>
      </p:sp>
      <p:grpSp>
        <p:nvGrpSpPr>
          <p:cNvPr id="40" name="Group 46"/>
          <p:cNvGrpSpPr/>
          <p:nvPr/>
        </p:nvGrpSpPr>
        <p:grpSpPr bwMode="auto">
          <a:xfrm>
            <a:off x="1124432" y="3476919"/>
            <a:ext cx="9847129" cy="357303"/>
            <a:chOff x="0" y="0"/>
            <a:chExt cx="8487614" cy="309189"/>
          </a:xfrm>
          <a:solidFill>
            <a:schemeClr val="accent3"/>
          </a:solidFill>
        </p:grpSpPr>
        <p:sp>
          <p:nvSpPr>
            <p:cNvPr id="41" name="矩形 84"/>
            <p:cNvSpPr>
              <a:spLocks noChangeArrowheads="1"/>
            </p:cNvSpPr>
            <p:nvPr/>
          </p:nvSpPr>
          <p:spPr bwMode="auto">
            <a:xfrm>
              <a:off x="0" y="0"/>
              <a:ext cx="8487614" cy="309189"/>
            </a:xfrm>
            <a:prstGeom prst="rect">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2" name="燕尾形 85"/>
            <p:cNvSpPr>
              <a:spLocks noChangeArrowheads="1"/>
            </p:cNvSpPr>
            <p:nvPr/>
          </p:nvSpPr>
          <p:spPr bwMode="auto">
            <a:xfrm rot="5400000">
              <a:off x="447875" y="45803"/>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3" name="燕尾形 86"/>
            <p:cNvSpPr>
              <a:spLocks noChangeArrowheads="1"/>
            </p:cNvSpPr>
            <p:nvPr/>
          </p:nvSpPr>
          <p:spPr bwMode="auto">
            <a:xfrm rot="5400000">
              <a:off x="2193724" y="45802"/>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4" name="燕尾形 87"/>
            <p:cNvSpPr>
              <a:spLocks noChangeArrowheads="1"/>
            </p:cNvSpPr>
            <p:nvPr/>
          </p:nvSpPr>
          <p:spPr bwMode="auto">
            <a:xfrm rot="5400000">
              <a:off x="4024557" y="51518"/>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5" name="燕尾形 88"/>
            <p:cNvSpPr>
              <a:spLocks noChangeArrowheads="1"/>
            </p:cNvSpPr>
            <p:nvPr/>
          </p:nvSpPr>
          <p:spPr bwMode="auto">
            <a:xfrm rot="5400000">
              <a:off x="5716320" y="40380"/>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6" name="燕尾形 89"/>
            <p:cNvSpPr>
              <a:spLocks noChangeArrowheads="1"/>
            </p:cNvSpPr>
            <p:nvPr/>
          </p:nvSpPr>
          <p:spPr bwMode="auto">
            <a:xfrm rot="5400000">
              <a:off x="7540696" y="51082"/>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sp>
        <p:nvSpPr>
          <p:cNvPr id="47" name="Content Placeholder 2"/>
          <p:cNvSpPr txBox="1"/>
          <p:nvPr/>
        </p:nvSpPr>
        <p:spPr>
          <a:xfrm>
            <a:off x="1013142" y="40176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用例用于描述一组用例，参与者及他们之间的关系</a:t>
            </a:r>
          </a:p>
        </p:txBody>
      </p:sp>
      <p:sp>
        <p:nvSpPr>
          <p:cNvPr id="48" name="Content Placeholder 2"/>
          <p:cNvSpPr txBox="1"/>
          <p:nvPr/>
        </p:nvSpPr>
        <p:spPr>
          <a:xfrm>
            <a:off x="2878862" y="40938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用例图仅仅从角色使用系统的角度描述系统中的信息，也是站在系统外部查看系统功能，而不描述该功能在系统内部是如何实现</a:t>
            </a:r>
          </a:p>
        </p:txBody>
      </p:sp>
      <p:sp>
        <p:nvSpPr>
          <p:cNvPr id="49" name="Content Placeholder 2"/>
          <p:cNvSpPr txBox="1"/>
          <p:nvPr/>
        </p:nvSpPr>
        <p:spPr>
          <a:xfrm>
            <a:off x="5014746" y="40938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用例图是被称为参与者的外部用户所能观察到的系统功能的模型图</a:t>
            </a:r>
          </a:p>
        </p:txBody>
      </p:sp>
      <p:sp>
        <p:nvSpPr>
          <p:cNvPr id="50" name="Content Placeholder 2"/>
          <p:cNvSpPr txBox="1"/>
          <p:nvPr/>
        </p:nvSpPr>
        <p:spPr>
          <a:xfrm>
            <a:off x="6966059" y="40938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用例可应用于整个系统，也可应用于系统的一部分，包括子系统，单个的类甚至接口。</a:t>
            </a:r>
          </a:p>
        </p:txBody>
      </p:sp>
      <p:sp>
        <p:nvSpPr>
          <p:cNvPr id="51" name="Content Placeholder 2"/>
          <p:cNvSpPr txBox="1"/>
          <p:nvPr/>
        </p:nvSpPr>
        <p:spPr>
          <a:xfrm>
            <a:off x="9114031" y="40176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通常，用例不仅代表这些元素所期望的行为，而且还可把这些元素用作开发过程中的测试用例的基础。</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1000"/>
                                        <p:tgtEl>
                                          <p:spTgt spid="47"/>
                                        </p:tgtEl>
                                      </p:cBhvr>
                                    </p:animEffect>
                                    <p:anim calcmode="lin" valueType="num">
                                      <p:cBhvr>
                                        <p:cTn id="14" dur="1000" fill="hold"/>
                                        <p:tgtEl>
                                          <p:spTgt spid="47"/>
                                        </p:tgtEl>
                                        <p:attrNameLst>
                                          <p:attrName>ppt_x</p:attrName>
                                        </p:attrNameLst>
                                      </p:cBhvr>
                                      <p:tavLst>
                                        <p:tav tm="0">
                                          <p:val>
                                            <p:strVal val="#ppt_x"/>
                                          </p:val>
                                        </p:tav>
                                        <p:tav tm="100000">
                                          <p:val>
                                            <p:strVal val="#ppt_x"/>
                                          </p:val>
                                        </p:tav>
                                      </p:tavLst>
                                    </p:anim>
                                    <p:anim calcmode="lin" valueType="num">
                                      <p:cBhvr>
                                        <p:cTn id="15" dur="1000" fill="hold"/>
                                        <p:tgtEl>
                                          <p:spTgt spid="4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1000"/>
                                        <p:tgtEl>
                                          <p:spTgt spid="48"/>
                                        </p:tgtEl>
                                      </p:cBhvr>
                                    </p:animEffect>
                                    <p:anim calcmode="lin" valueType="num">
                                      <p:cBhvr>
                                        <p:cTn id="19" dur="1000" fill="hold"/>
                                        <p:tgtEl>
                                          <p:spTgt spid="48"/>
                                        </p:tgtEl>
                                        <p:attrNameLst>
                                          <p:attrName>ppt_x</p:attrName>
                                        </p:attrNameLst>
                                      </p:cBhvr>
                                      <p:tavLst>
                                        <p:tav tm="0">
                                          <p:val>
                                            <p:strVal val="#ppt_x"/>
                                          </p:val>
                                        </p:tav>
                                        <p:tav tm="100000">
                                          <p:val>
                                            <p:strVal val="#ppt_x"/>
                                          </p:val>
                                        </p:tav>
                                      </p:tavLst>
                                    </p:anim>
                                    <p:anim calcmode="lin" valueType="num">
                                      <p:cBhvr>
                                        <p:cTn id="20" dur="1000" fill="hold"/>
                                        <p:tgtEl>
                                          <p:spTgt spid="4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1000"/>
                                        <p:tgtEl>
                                          <p:spTgt spid="49"/>
                                        </p:tgtEl>
                                      </p:cBhvr>
                                    </p:animEffect>
                                    <p:anim calcmode="lin" valueType="num">
                                      <p:cBhvr>
                                        <p:cTn id="24" dur="1000" fill="hold"/>
                                        <p:tgtEl>
                                          <p:spTgt spid="49"/>
                                        </p:tgtEl>
                                        <p:attrNameLst>
                                          <p:attrName>ppt_x</p:attrName>
                                        </p:attrNameLst>
                                      </p:cBhvr>
                                      <p:tavLst>
                                        <p:tav tm="0">
                                          <p:val>
                                            <p:strVal val="#ppt_x"/>
                                          </p:val>
                                        </p:tav>
                                        <p:tav tm="100000">
                                          <p:val>
                                            <p:strVal val="#ppt_x"/>
                                          </p:val>
                                        </p:tav>
                                      </p:tavLst>
                                    </p:anim>
                                    <p:anim calcmode="lin" valueType="num">
                                      <p:cBhvr>
                                        <p:cTn id="25" dur="1000" fill="hold"/>
                                        <p:tgtEl>
                                          <p:spTgt spid="4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1000"/>
                                        <p:tgtEl>
                                          <p:spTgt spid="50"/>
                                        </p:tgtEl>
                                      </p:cBhvr>
                                    </p:animEffect>
                                    <p:anim calcmode="lin" valueType="num">
                                      <p:cBhvr>
                                        <p:cTn id="29" dur="1000" fill="hold"/>
                                        <p:tgtEl>
                                          <p:spTgt spid="50"/>
                                        </p:tgtEl>
                                        <p:attrNameLst>
                                          <p:attrName>ppt_x</p:attrName>
                                        </p:attrNameLst>
                                      </p:cBhvr>
                                      <p:tavLst>
                                        <p:tav tm="0">
                                          <p:val>
                                            <p:strVal val="#ppt_x"/>
                                          </p:val>
                                        </p:tav>
                                        <p:tav tm="100000">
                                          <p:val>
                                            <p:strVal val="#ppt_x"/>
                                          </p:val>
                                        </p:tav>
                                      </p:tavLst>
                                    </p:anim>
                                    <p:anim calcmode="lin" valueType="num">
                                      <p:cBhvr>
                                        <p:cTn id="30" dur="1000" fill="hold"/>
                                        <p:tgtEl>
                                          <p:spTgt spid="5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1000"/>
                                        <p:tgtEl>
                                          <p:spTgt spid="51"/>
                                        </p:tgtEl>
                                      </p:cBhvr>
                                    </p:animEffect>
                                    <p:anim calcmode="lin" valueType="num">
                                      <p:cBhvr>
                                        <p:cTn id="34" dur="1000" fill="hold"/>
                                        <p:tgtEl>
                                          <p:spTgt spid="51"/>
                                        </p:tgtEl>
                                        <p:attrNameLst>
                                          <p:attrName>ppt_x</p:attrName>
                                        </p:attrNameLst>
                                      </p:cBhvr>
                                      <p:tavLst>
                                        <p:tav tm="0">
                                          <p:val>
                                            <p:strVal val="#ppt_x"/>
                                          </p:val>
                                        </p:tav>
                                        <p:tav tm="100000">
                                          <p:val>
                                            <p:strVal val="#ppt_x"/>
                                          </p:val>
                                        </p:tav>
                                      </p:tavLst>
                                    </p:anim>
                                    <p:anim calcmode="lin" valueType="num">
                                      <p:cBhvr>
                                        <p:cTn id="35" dur="1000" fill="hold"/>
                                        <p:tgtEl>
                                          <p:spTgt spid="5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1000"/>
                                        <p:tgtEl>
                                          <p:spTgt spid="17"/>
                                        </p:tgtEl>
                                      </p:cBhvr>
                                    </p:animEffect>
                                    <p:anim calcmode="lin" valueType="num">
                                      <p:cBhvr>
                                        <p:cTn id="49" dur="1000" fill="hold"/>
                                        <p:tgtEl>
                                          <p:spTgt spid="17"/>
                                        </p:tgtEl>
                                        <p:attrNameLst>
                                          <p:attrName>ppt_x</p:attrName>
                                        </p:attrNameLst>
                                      </p:cBhvr>
                                      <p:tavLst>
                                        <p:tav tm="0">
                                          <p:val>
                                            <p:strVal val="#ppt_x"/>
                                          </p:val>
                                        </p:tav>
                                        <p:tav tm="100000">
                                          <p:val>
                                            <p:strVal val="#ppt_x"/>
                                          </p:val>
                                        </p:tav>
                                      </p:tavLst>
                                    </p:anim>
                                    <p:anim calcmode="lin" valueType="num">
                                      <p:cBhvr>
                                        <p:cTn id="50" dur="1000" fill="hold"/>
                                        <p:tgtEl>
                                          <p:spTgt spid="1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1000"/>
                                        <p:tgtEl>
                                          <p:spTgt spid="18"/>
                                        </p:tgtEl>
                                      </p:cBhvr>
                                    </p:animEffect>
                                    <p:anim calcmode="lin" valueType="num">
                                      <p:cBhvr>
                                        <p:cTn id="54" dur="1000" fill="hold"/>
                                        <p:tgtEl>
                                          <p:spTgt spid="18"/>
                                        </p:tgtEl>
                                        <p:attrNameLst>
                                          <p:attrName>ppt_x</p:attrName>
                                        </p:attrNameLst>
                                      </p:cBhvr>
                                      <p:tavLst>
                                        <p:tav tm="0">
                                          <p:val>
                                            <p:strVal val="#ppt_x"/>
                                          </p:val>
                                        </p:tav>
                                        <p:tav tm="100000">
                                          <p:val>
                                            <p:strVal val="#ppt_x"/>
                                          </p:val>
                                        </p:tav>
                                      </p:tavLst>
                                    </p:anim>
                                    <p:anim calcmode="lin" valueType="num">
                                      <p:cBhvr>
                                        <p:cTn id="55" dur="1000" fill="hold"/>
                                        <p:tgtEl>
                                          <p:spTgt spid="18"/>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1000"/>
                                        <p:tgtEl>
                                          <p:spTgt spid="19"/>
                                        </p:tgtEl>
                                      </p:cBhvr>
                                    </p:animEffect>
                                    <p:anim calcmode="lin" valueType="num">
                                      <p:cBhvr>
                                        <p:cTn id="59" dur="1000" fill="hold"/>
                                        <p:tgtEl>
                                          <p:spTgt spid="19"/>
                                        </p:tgtEl>
                                        <p:attrNameLst>
                                          <p:attrName>ppt_x</p:attrName>
                                        </p:attrNameLst>
                                      </p:cBhvr>
                                      <p:tavLst>
                                        <p:tav tm="0">
                                          <p:val>
                                            <p:strVal val="#ppt_x"/>
                                          </p:val>
                                        </p:tav>
                                        <p:tav tm="100000">
                                          <p:val>
                                            <p:strVal val="#ppt_x"/>
                                          </p:val>
                                        </p:tav>
                                      </p:tavLst>
                                    </p:anim>
                                    <p:anim calcmode="lin" valueType="num">
                                      <p:cBhvr>
                                        <p:cTn id="60" dur="1000" fill="hold"/>
                                        <p:tgtEl>
                                          <p:spTgt spid="19"/>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1000"/>
                                        <p:tgtEl>
                                          <p:spTgt spid="20"/>
                                        </p:tgtEl>
                                      </p:cBhvr>
                                    </p:animEffect>
                                    <p:anim calcmode="lin" valueType="num">
                                      <p:cBhvr>
                                        <p:cTn id="64" dur="1000" fill="hold"/>
                                        <p:tgtEl>
                                          <p:spTgt spid="20"/>
                                        </p:tgtEl>
                                        <p:attrNameLst>
                                          <p:attrName>ppt_x</p:attrName>
                                        </p:attrNameLst>
                                      </p:cBhvr>
                                      <p:tavLst>
                                        <p:tav tm="0">
                                          <p:val>
                                            <p:strVal val="#ppt_x"/>
                                          </p:val>
                                        </p:tav>
                                        <p:tav tm="100000">
                                          <p:val>
                                            <p:strVal val="#ppt_x"/>
                                          </p:val>
                                        </p:tav>
                                      </p:tavLst>
                                    </p:anim>
                                    <p:anim calcmode="lin" valueType="num">
                                      <p:cBhvr>
                                        <p:cTn id="65" dur="1000" fill="hold"/>
                                        <p:tgtEl>
                                          <p:spTgt spid="20"/>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1000"/>
                                        <p:tgtEl>
                                          <p:spTgt spid="25"/>
                                        </p:tgtEl>
                                      </p:cBhvr>
                                    </p:animEffect>
                                    <p:anim calcmode="lin" valueType="num">
                                      <p:cBhvr>
                                        <p:cTn id="69" dur="1000" fill="hold"/>
                                        <p:tgtEl>
                                          <p:spTgt spid="25"/>
                                        </p:tgtEl>
                                        <p:attrNameLst>
                                          <p:attrName>ppt_x</p:attrName>
                                        </p:attrNameLst>
                                      </p:cBhvr>
                                      <p:tavLst>
                                        <p:tav tm="0">
                                          <p:val>
                                            <p:strVal val="#ppt_x"/>
                                          </p:val>
                                        </p:tav>
                                        <p:tav tm="100000">
                                          <p:val>
                                            <p:strVal val="#ppt_x"/>
                                          </p:val>
                                        </p:tav>
                                      </p:tavLst>
                                    </p:anim>
                                    <p:anim calcmode="lin" valueType="num">
                                      <p:cBhvr>
                                        <p:cTn id="70" dur="1000" fill="hold"/>
                                        <p:tgtEl>
                                          <p:spTgt spid="25"/>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1000"/>
                                        <p:tgtEl>
                                          <p:spTgt spid="26"/>
                                        </p:tgtEl>
                                      </p:cBhvr>
                                    </p:animEffect>
                                    <p:anim calcmode="lin" valueType="num">
                                      <p:cBhvr>
                                        <p:cTn id="74" dur="1000" fill="hold"/>
                                        <p:tgtEl>
                                          <p:spTgt spid="26"/>
                                        </p:tgtEl>
                                        <p:attrNameLst>
                                          <p:attrName>ppt_x</p:attrName>
                                        </p:attrNameLst>
                                      </p:cBhvr>
                                      <p:tavLst>
                                        <p:tav tm="0">
                                          <p:val>
                                            <p:strVal val="#ppt_x"/>
                                          </p:val>
                                        </p:tav>
                                        <p:tav tm="100000">
                                          <p:val>
                                            <p:strVal val="#ppt_x"/>
                                          </p:val>
                                        </p:tav>
                                      </p:tavLst>
                                    </p:anim>
                                    <p:anim calcmode="lin" valueType="num">
                                      <p:cBhvr>
                                        <p:cTn id="75" dur="1000" fill="hold"/>
                                        <p:tgtEl>
                                          <p:spTgt spid="26"/>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anim calcmode="lin" valueType="num">
                                      <p:cBhvr>
                                        <p:cTn id="79" dur="1000" fill="hold"/>
                                        <p:tgtEl>
                                          <p:spTgt spid="27"/>
                                        </p:tgtEl>
                                        <p:attrNameLst>
                                          <p:attrName>ppt_x</p:attrName>
                                        </p:attrNameLst>
                                      </p:cBhvr>
                                      <p:tavLst>
                                        <p:tav tm="0">
                                          <p:val>
                                            <p:strVal val="#ppt_x"/>
                                          </p:val>
                                        </p:tav>
                                        <p:tav tm="100000">
                                          <p:val>
                                            <p:strVal val="#ppt_x"/>
                                          </p:val>
                                        </p:tav>
                                      </p:tavLst>
                                    </p:anim>
                                    <p:anim calcmode="lin" valueType="num">
                                      <p:cBhvr>
                                        <p:cTn id="80" dur="1000" fill="hold"/>
                                        <p:tgtEl>
                                          <p:spTgt spid="27"/>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1000"/>
                                        <p:tgtEl>
                                          <p:spTgt spid="28"/>
                                        </p:tgtEl>
                                      </p:cBhvr>
                                    </p:animEffect>
                                    <p:anim calcmode="lin" valueType="num">
                                      <p:cBhvr>
                                        <p:cTn id="84" dur="1000" fill="hold"/>
                                        <p:tgtEl>
                                          <p:spTgt spid="28"/>
                                        </p:tgtEl>
                                        <p:attrNameLst>
                                          <p:attrName>ppt_x</p:attrName>
                                        </p:attrNameLst>
                                      </p:cBhvr>
                                      <p:tavLst>
                                        <p:tav tm="0">
                                          <p:val>
                                            <p:strVal val="#ppt_x"/>
                                          </p:val>
                                        </p:tav>
                                        <p:tav tm="100000">
                                          <p:val>
                                            <p:strVal val="#ppt_x"/>
                                          </p:val>
                                        </p:tav>
                                      </p:tavLst>
                                    </p:anim>
                                    <p:anim calcmode="lin" valueType="num">
                                      <p:cBhvr>
                                        <p:cTn id="85" dur="1000" fill="hold"/>
                                        <p:tgtEl>
                                          <p:spTgt spid="28"/>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1000"/>
                                        <p:tgtEl>
                                          <p:spTgt spid="31"/>
                                        </p:tgtEl>
                                      </p:cBhvr>
                                    </p:animEffect>
                                    <p:anim calcmode="lin" valueType="num">
                                      <p:cBhvr>
                                        <p:cTn id="89" dur="1000" fill="hold"/>
                                        <p:tgtEl>
                                          <p:spTgt spid="31"/>
                                        </p:tgtEl>
                                        <p:attrNameLst>
                                          <p:attrName>ppt_x</p:attrName>
                                        </p:attrNameLst>
                                      </p:cBhvr>
                                      <p:tavLst>
                                        <p:tav tm="0">
                                          <p:val>
                                            <p:strVal val="#ppt_x"/>
                                          </p:val>
                                        </p:tav>
                                        <p:tav tm="100000">
                                          <p:val>
                                            <p:strVal val="#ppt_x"/>
                                          </p:val>
                                        </p:tav>
                                      </p:tavLst>
                                    </p:anim>
                                    <p:anim calcmode="lin" valueType="num">
                                      <p:cBhvr>
                                        <p:cTn id="90" dur="1000" fill="hold"/>
                                        <p:tgtEl>
                                          <p:spTgt spid="31"/>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1000"/>
                                        <p:tgtEl>
                                          <p:spTgt spid="32"/>
                                        </p:tgtEl>
                                      </p:cBhvr>
                                    </p:animEffect>
                                    <p:anim calcmode="lin" valueType="num">
                                      <p:cBhvr>
                                        <p:cTn id="94" dur="1000" fill="hold"/>
                                        <p:tgtEl>
                                          <p:spTgt spid="32"/>
                                        </p:tgtEl>
                                        <p:attrNameLst>
                                          <p:attrName>ppt_x</p:attrName>
                                        </p:attrNameLst>
                                      </p:cBhvr>
                                      <p:tavLst>
                                        <p:tav tm="0">
                                          <p:val>
                                            <p:strVal val="#ppt_x"/>
                                          </p:val>
                                        </p:tav>
                                        <p:tav tm="100000">
                                          <p:val>
                                            <p:strVal val="#ppt_x"/>
                                          </p:val>
                                        </p:tav>
                                      </p:tavLst>
                                    </p:anim>
                                    <p:anim calcmode="lin" valueType="num">
                                      <p:cBhvr>
                                        <p:cTn id="95" dur="1000" fill="hold"/>
                                        <p:tgtEl>
                                          <p:spTgt spid="32"/>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anim calcmode="lin" valueType="num">
                                      <p:cBhvr>
                                        <p:cTn id="99" dur="1000" fill="hold"/>
                                        <p:tgtEl>
                                          <p:spTgt spid="33"/>
                                        </p:tgtEl>
                                        <p:attrNameLst>
                                          <p:attrName>ppt_x</p:attrName>
                                        </p:attrNameLst>
                                      </p:cBhvr>
                                      <p:tavLst>
                                        <p:tav tm="0">
                                          <p:val>
                                            <p:strVal val="#ppt_x"/>
                                          </p:val>
                                        </p:tav>
                                        <p:tav tm="100000">
                                          <p:val>
                                            <p:strVal val="#ppt_x"/>
                                          </p:val>
                                        </p:tav>
                                      </p:tavLst>
                                    </p:anim>
                                    <p:anim calcmode="lin" valueType="num">
                                      <p:cBhvr>
                                        <p:cTn id="100" dur="1000" fill="hold"/>
                                        <p:tgtEl>
                                          <p:spTgt spid="3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0"/>
                                        <p:tgtEl>
                                          <p:spTgt spid="34"/>
                                        </p:tgtEl>
                                      </p:cBhvr>
                                    </p:animEffect>
                                    <p:anim calcmode="lin" valueType="num">
                                      <p:cBhvr>
                                        <p:cTn id="104" dur="1000" fill="hold"/>
                                        <p:tgtEl>
                                          <p:spTgt spid="34"/>
                                        </p:tgtEl>
                                        <p:attrNameLst>
                                          <p:attrName>ppt_x</p:attrName>
                                        </p:attrNameLst>
                                      </p:cBhvr>
                                      <p:tavLst>
                                        <p:tav tm="0">
                                          <p:val>
                                            <p:strVal val="#ppt_x"/>
                                          </p:val>
                                        </p:tav>
                                        <p:tav tm="100000">
                                          <p:val>
                                            <p:strVal val="#ppt_x"/>
                                          </p:val>
                                        </p:tav>
                                      </p:tavLst>
                                    </p:anim>
                                    <p:anim calcmode="lin" valueType="num">
                                      <p:cBhvr>
                                        <p:cTn id="105" dur="1000" fill="hold"/>
                                        <p:tgtEl>
                                          <p:spTgt spid="34"/>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fade">
                                      <p:cBhvr>
                                        <p:cTn id="108" dur="1000"/>
                                        <p:tgtEl>
                                          <p:spTgt spid="35"/>
                                        </p:tgtEl>
                                      </p:cBhvr>
                                    </p:animEffect>
                                    <p:anim calcmode="lin" valueType="num">
                                      <p:cBhvr>
                                        <p:cTn id="109" dur="1000" fill="hold"/>
                                        <p:tgtEl>
                                          <p:spTgt spid="35"/>
                                        </p:tgtEl>
                                        <p:attrNameLst>
                                          <p:attrName>ppt_x</p:attrName>
                                        </p:attrNameLst>
                                      </p:cBhvr>
                                      <p:tavLst>
                                        <p:tav tm="0">
                                          <p:val>
                                            <p:strVal val="#ppt_x"/>
                                          </p:val>
                                        </p:tav>
                                        <p:tav tm="100000">
                                          <p:val>
                                            <p:strVal val="#ppt_x"/>
                                          </p:val>
                                        </p:tav>
                                      </p:tavLst>
                                    </p:anim>
                                    <p:anim calcmode="lin" valueType="num">
                                      <p:cBhvr>
                                        <p:cTn id="110" dur="1000" fill="hold"/>
                                        <p:tgtEl>
                                          <p:spTgt spid="35"/>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fade">
                                      <p:cBhvr>
                                        <p:cTn id="113" dur="1000"/>
                                        <p:tgtEl>
                                          <p:spTgt spid="40"/>
                                        </p:tgtEl>
                                      </p:cBhvr>
                                    </p:animEffect>
                                    <p:anim calcmode="lin" valueType="num">
                                      <p:cBhvr>
                                        <p:cTn id="114" dur="1000" fill="hold"/>
                                        <p:tgtEl>
                                          <p:spTgt spid="40"/>
                                        </p:tgtEl>
                                        <p:attrNameLst>
                                          <p:attrName>ppt_x</p:attrName>
                                        </p:attrNameLst>
                                      </p:cBhvr>
                                      <p:tavLst>
                                        <p:tav tm="0">
                                          <p:val>
                                            <p:strVal val="#ppt_x"/>
                                          </p:val>
                                        </p:tav>
                                        <p:tav tm="100000">
                                          <p:val>
                                            <p:strVal val="#ppt_x"/>
                                          </p:val>
                                        </p:tav>
                                      </p:tavLst>
                                    </p:anim>
                                    <p:anim calcmode="lin" valueType="num">
                                      <p:cBhvr>
                                        <p:cTn id="11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7" grpId="0" bldLvl="0" animBg="1"/>
      <p:bldP spid="18" grpId="0" bldLvl="0" animBg="1"/>
      <p:bldP spid="19" grpId="0" bldLvl="0" animBg="1"/>
      <p:bldP spid="25" grpId="0" bldLvl="0" animBg="1"/>
      <p:bldP spid="26" grpId="0" bldLvl="0" animBg="1"/>
      <p:bldP spid="27" grpId="0" bldLvl="0" animBg="1"/>
      <p:bldP spid="31" grpId="0"/>
      <p:bldP spid="32" grpId="0"/>
      <p:bldP spid="33" grpId="0"/>
      <p:bldP spid="34" grpId="0"/>
      <p:bldP spid="35" grpId="0"/>
      <p:bldP spid="47" grpId="0"/>
      <p:bldP spid="48" grpId="0"/>
      <p:bldP spid="49" grpId="0"/>
      <p:bldP spid="50" grpId="0"/>
      <p:bldP spid="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3383597" cy="535940"/>
              <a:chOff x="5043488" y="515938"/>
              <a:chExt cx="3383597" cy="535940"/>
            </a:xfrm>
          </p:grpSpPr>
          <p:sp>
            <p:nvSpPr>
              <p:cNvPr id="7" name="矩形 3"/>
              <p:cNvSpPr/>
              <p:nvPr/>
            </p:nvSpPr>
            <p:spPr>
              <a:xfrm>
                <a:off x="5667375" y="515938"/>
                <a:ext cx="2759710" cy="535940"/>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学生用户用例图</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grpSp>
        <p:nvGrpSpPr>
          <p:cNvPr id="20" name="Group 34"/>
          <p:cNvGrpSpPr/>
          <p:nvPr/>
        </p:nvGrpSpPr>
        <p:grpSpPr bwMode="auto">
          <a:xfrm>
            <a:off x="813965" y="1548801"/>
            <a:ext cx="6047740" cy="5754370"/>
            <a:chOff x="7845451" y="1896934"/>
            <a:chExt cx="6046376" cy="5755715"/>
          </a:xfrm>
        </p:grpSpPr>
        <p:sp>
          <p:nvSpPr>
            <p:cNvPr id="21" name="TextBox 20"/>
            <p:cNvSpPr txBox="1"/>
            <p:nvPr/>
          </p:nvSpPr>
          <p:spPr>
            <a:xfrm>
              <a:off x="8381905" y="1896934"/>
              <a:ext cx="5509922" cy="5755715"/>
            </a:xfrm>
            <a:prstGeom prst="rect">
              <a:avLst/>
            </a:prstGeom>
            <a:noFill/>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zh-CN" altLang="en-US" sz="2000">
                  <a:solidFill>
                    <a:schemeClr val="bg1">
                      <a:lumMod val="50000"/>
                    </a:schemeClr>
                  </a:solidFill>
                  <a:latin typeface="Open Sans" pitchFamily="34" charset="0"/>
                </a:rPr>
                <a:t>系统根据业务流程</a:t>
              </a:r>
              <a:r>
                <a:rPr lang="zh-CN" altLang="en-US" sz="2000">
                  <a:solidFill>
                    <a:schemeClr val="accent2">
                      <a:lumMod val="75000"/>
                    </a:schemeClr>
                  </a:solidFill>
                  <a:latin typeface="Open Sans" pitchFamily="34" charset="0"/>
                </a:rPr>
                <a:t>学生</a:t>
              </a:r>
              <a:r>
                <a:rPr lang="zh-CN" altLang="en-US" sz="2000">
                  <a:solidFill>
                    <a:schemeClr val="bg1">
                      <a:lumMod val="50000"/>
                    </a:schemeClr>
                  </a:solidFill>
                  <a:latin typeface="Open Sans" pitchFamily="34" charset="0"/>
                </a:rPr>
                <a:t>的操作可以分为以下几部分：</a:t>
              </a:r>
            </a:p>
            <a:p>
              <a:pPr eaLnBrk="1" hangingPunct="1"/>
              <a:r>
                <a:rPr lang="en-US" altLang="zh-CN" sz="2000">
                  <a:solidFill>
                    <a:schemeClr val="bg1">
                      <a:lumMod val="50000"/>
                    </a:schemeClr>
                  </a:solidFill>
                  <a:latin typeface="Open Sans" pitchFamily="34" charset="0"/>
                </a:rPr>
                <a:t>1.</a:t>
              </a:r>
              <a:r>
                <a:rPr lang="zh-CN" altLang="en-US" sz="2000">
                  <a:solidFill>
                    <a:schemeClr val="bg1">
                      <a:lumMod val="50000"/>
                    </a:schemeClr>
                  </a:solidFill>
                  <a:latin typeface="Open Sans" pitchFamily="34" charset="0"/>
                </a:rPr>
                <a:t>登陆</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2.</a:t>
              </a:r>
              <a:r>
                <a:rPr lang="zh-CN" altLang="en-US" sz="2000">
                  <a:solidFill>
                    <a:schemeClr val="bg1">
                      <a:lumMod val="50000"/>
                    </a:schemeClr>
                  </a:solidFill>
                  <a:latin typeface="Open Sans" pitchFamily="34" charset="0"/>
                </a:rPr>
                <a:t>课程浏览</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3.</a:t>
              </a:r>
              <a:r>
                <a:rPr lang="zh-CN" altLang="en-US" sz="2000">
                  <a:solidFill>
                    <a:schemeClr val="bg1">
                      <a:lumMod val="50000"/>
                    </a:schemeClr>
                  </a:solidFill>
                  <a:latin typeface="Open Sans" pitchFamily="34" charset="0"/>
                </a:rPr>
                <a:t>教师浏览</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4.</a:t>
              </a:r>
              <a:r>
                <a:rPr lang="zh-CN" altLang="en-US" sz="2000">
                  <a:solidFill>
                    <a:schemeClr val="bg1">
                      <a:lumMod val="50000"/>
                    </a:schemeClr>
                  </a:solidFill>
                  <a:latin typeface="Open Sans" pitchFamily="34" charset="0"/>
                </a:rPr>
                <a:t>论坛浏览</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5.</a:t>
              </a:r>
              <a:r>
                <a:rPr lang="zh-CN" altLang="en-US" sz="2000">
                  <a:solidFill>
                    <a:schemeClr val="bg1">
                      <a:lumMod val="50000"/>
                    </a:schemeClr>
                  </a:solidFill>
                  <a:latin typeface="Open Sans" pitchFamily="34" charset="0"/>
                </a:rPr>
                <a:t>资源下载</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6.</a:t>
              </a:r>
              <a:r>
                <a:rPr lang="zh-CN" altLang="en-US" sz="2000">
                  <a:solidFill>
                    <a:schemeClr val="bg1">
                      <a:lumMod val="50000"/>
                    </a:schemeClr>
                  </a:solidFill>
                  <a:latin typeface="Open Sans" pitchFamily="34" charset="0"/>
                </a:rPr>
                <a:t>搜索</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7.</a:t>
              </a:r>
              <a:r>
                <a:rPr lang="zh-CN" altLang="en-US" sz="2000">
                  <a:solidFill>
                    <a:schemeClr val="bg1">
                      <a:lumMod val="50000"/>
                    </a:schemeClr>
                  </a:solidFill>
                  <a:latin typeface="Open Sans" pitchFamily="34" charset="0"/>
                </a:rPr>
                <a:t>查看消息</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8.</a:t>
              </a:r>
              <a:r>
                <a:rPr lang="zh-CN" altLang="en-US" sz="2000">
                  <a:solidFill>
                    <a:schemeClr val="bg1">
                      <a:lumMod val="50000"/>
                    </a:schemeClr>
                  </a:solidFill>
                  <a:latin typeface="Open Sans" pitchFamily="34" charset="0"/>
                </a:rPr>
                <a:t>帐号管理</a:t>
              </a:r>
              <a:endParaRPr lang="zh-CN" altLang="en-US" sz="14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p:txBody>
        </p:sp>
        <p:sp>
          <p:nvSpPr>
            <p:cNvPr id="22" name="Rectangle 39"/>
            <p:cNvSpPr>
              <a:spLocks noChangeArrowheads="1"/>
            </p:cNvSpPr>
            <p:nvPr/>
          </p:nvSpPr>
          <p:spPr bwMode="auto">
            <a:xfrm>
              <a:off x="7845451" y="1896934"/>
              <a:ext cx="594901" cy="58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a:solidFill>
                    <a:schemeClr val="bg1">
                      <a:lumMod val="50000"/>
                    </a:schemeClr>
                  </a:solidFill>
                  <a:latin typeface="FontAwesome" pitchFamily="2" charset="0"/>
                </a:rPr>
                <a:t></a:t>
              </a:r>
              <a:endParaRPr lang="en-US" altLang="zh-CN" sz="3200">
                <a:solidFill>
                  <a:schemeClr val="bg1">
                    <a:lumMod val="50000"/>
                  </a:schemeClr>
                </a:solidFill>
              </a:endParaRPr>
            </a:p>
          </p:txBody>
        </p:sp>
      </p:grpSp>
      <p:pic>
        <p:nvPicPr>
          <p:cNvPr id="4" name="图片 3"/>
          <p:cNvPicPr>
            <a:picLocks noChangeAspect="1"/>
          </p:cNvPicPr>
          <p:nvPr/>
        </p:nvPicPr>
        <p:blipFill>
          <a:blip r:embed="rId3"/>
          <a:stretch>
            <a:fillRect/>
          </a:stretch>
        </p:blipFill>
        <p:spPr>
          <a:xfrm>
            <a:off x="6139180" y="1938020"/>
            <a:ext cx="5288280" cy="479298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50"/>
                                        <p:tgtEl>
                                          <p:spTgt spid="20"/>
                                        </p:tgtEl>
                                      </p:cBhvr>
                                    </p:animEffect>
                                    <p:anim calcmode="lin" valueType="num">
                                      <p:cBhvr>
                                        <p:cTn id="14" dur="250" fill="hold"/>
                                        <p:tgtEl>
                                          <p:spTgt spid="20"/>
                                        </p:tgtEl>
                                        <p:attrNameLst>
                                          <p:attrName>ppt_x</p:attrName>
                                        </p:attrNameLst>
                                      </p:cBhvr>
                                      <p:tavLst>
                                        <p:tav tm="0">
                                          <p:val>
                                            <p:strVal val="#ppt_x"/>
                                          </p:val>
                                        </p:tav>
                                        <p:tav tm="100000">
                                          <p:val>
                                            <p:strVal val="#ppt_x"/>
                                          </p:val>
                                        </p:tav>
                                      </p:tavLst>
                                    </p:anim>
                                    <p:anim calcmode="lin" valueType="num">
                                      <p:cBhvr>
                                        <p:cTn id="15" dur="2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3383597" cy="535940"/>
              <a:chOff x="5043488" y="515938"/>
              <a:chExt cx="3383597" cy="535940"/>
            </a:xfrm>
          </p:grpSpPr>
          <p:sp>
            <p:nvSpPr>
              <p:cNvPr id="7" name="矩形 3"/>
              <p:cNvSpPr/>
              <p:nvPr/>
            </p:nvSpPr>
            <p:spPr>
              <a:xfrm>
                <a:off x="5667375" y="515938"/>
                <a:ext cx="2759710" cy="535940"/>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教师用户用例图</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grpSp>
        <p:nvGrpSpPr>
          <p:cNvPr id="20" name="Group 34"/>
          <p:cNvGrpSpPr/>
          <p:nvPr/>
        </p:nvGrpSpPr>
        <p:grpSpPr bwMode="auto">
          <a:xfrm>
            <a:off x="813965" y="1548801"/>
            <a:ext cx="6047740" cy="5754370"/>
            <a:chOff x="7845451" y="1896934"/>
            <a:chExt cx="6046376" cy="5755715"/>
          </a:xfrm>
        </p:grpSpPr>
        <p:sp>
          <p:nvSpPr>
            <p:cNvPr id="21" name="TextBox 20"/>
            <p:cNvSpPr txBox="1"/>
            <p:nvPr/>
          </p:nvSpPr>
          <p:spPr>
            <a:xfrm>
              <a:off x="8381905" y="1896934"/>
              <a:ext cx="5509922" cy="5755715"/>
            </a:xfrm>
            <a:prstGeom prst="rect">
              <a:avLst/>
            </a:prstGeom>
            <a:noFill/>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zh-CN" altLang="en-US" sz="2000">
                  <a:solidFill>
                    <a:schemeClr val="bg1">
                      <a:lumMod val="50000"/>
                    </a:schemeClr>
                  </a:solidFill>
                  <a:latin typeface="Open Sans" pitchFamily="34" charset="0"/>
                </a:rPr>
                <a:t>系统根据业务流程</a:t>
              </a:r>
              <a:r>
                <a:rPr lang="zh-CN" altLang="en-US" sz="2000">
                  <a:solidFill>
                    <a:schemeClr val="accent2">
                      <a:lumMod val="75000"/>
                    </a:schemeClr>
                  </a:solidFill>
                  <a:latin typeface="Open Sans" pitchFamily="34" charset="0"/>
                </a:rPr>
                <a:t>教师</a:t>
              </a:r>
              <a:r>
                <a:rPr lang="zh-CN" altLang="en-US" sz="2000">
                  <a:solidFill>
                    <a:schemeClr val="bg1">
                      <a:lumMod val="50000"/>
                    </a:schemeClr>
                  </a:solidFill>
                  <a:latin typeface="Open Sans" pitchFamily="34" charset="0"/>
                </a:rPr>
                <a:t>的操作可以分为以下几部分：</a:t>
              </a:r>
            </a:p>
            <a:p>
              <a:pPr eaLnBrk="1" hangingPunct="1"/>
              <a:r>
                <a:rPr lang="en-US" altLang="zh-CN" sz="2000">
                  <a:solidFill>
                    <a:schemeClr val="bg1">
                      <a:lumMod val="50000"/>
                    </a:schemeClr>
                  </a:solidFill>
                  <a:latin typeface="Open Sans" pitchFamily="34" charset="0"/>
                </a:rPr>
                <a:t>1.</a:t>
              </a:r>
              <a:r>
                <a:rPr lang="zh-CN" altLang="en-US" sz="2000">
                  <a:solidFill>
                    <a:schemeClr val="bg1">
                      <a:lumMod val="50000"/>
                    </a:schemeClr>
                  </a:solidFill>
                  <a:latin typeface="Open Sans" pitchFamily="34" charset="0"/>
                </a:rPr>
                <a:t>登陆</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2.</a:t>
              </a:r>
              <a:r>
                <a:rPr lang="zh-CN" altLang="en-US" sz="2000">
                  <a:solidFill>
                    <a:schemeClr val="bg1">
                      <a:lumMod val="50000"/>
                    </a:schemeClr>
                  </a:solidFill>
                  <a:latin typeface="Open Sans" pitchFamily="34" charset="0"/>
                </a:rPr>
                <a:t>教师介绍</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3.</a:t>
              </a:r>
              <a:r>
                <a:rPr lang="zh-CN" altLang="en-US" sz="2000">
                  <a:solidFill>
                    <a:schemeClr val="bg1">
                      <a:lumMod val="50000"/>
                    </a:schemeClr>
                  </a:solidFill>
                  <a:latin typeface="Open Sans" pitchFamily="34" charset="0"/>
                </a:rPr>
                <a:t>资源分享</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4.</a:t>
              </a:r>
              <a:r>
                <a:rPr lang="zh-CN" altLang="en-US" sz="2000">
                  <a:solidFill>
                    <a:schemeClr val="bg1">
                      <a:lumMod val="50000"/>
                    </a:schemeClr>
                  </a:solidFill>
                  <a:latin typeface="Open Sans" pitchFamily="34" charset="0"/>
                </a:rPr>
                <a:t>资源下载</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5.</a:t>
              </a:r>
              <a:r>
                <a:rPr lang="zh-CN" altLang="en-US" sz="2000">
                  <a:solidFill>
                    <a:schemeClr val="bg1">
                      <a:lumMod val="50000"/>
                    </a:schemeClr>
                  </a:solidFill>
                  <a:latin typeface="Open Sans" pitchFamily="34" charset="0"/>
                </a:rPr>
                <a:t>消息发布</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6.</a:t>
              </a:r>
              <a:r>
                <a:rPr lang="zh-CN" altLang="en-US" sz="2000">
                  <a:solidFill>
                    <a:schemeClr val="bg1">
                      <a:lumMod val="50000"/>
                    </a:schemeClr>
                  </a:solidFill>
                  <a:latin typeface="Open Sans" pitchFamily="34" charset="0"/>
                </a:rPr>
                <a:t>课程管理</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7.</a:t>
              </a:r>
              <a:r>
                <a:rPr lang="zh-CN" altLang="en-US" sz="2000">
                  <a:solidFill>
                    <a:schemeClr val="bg1">
                      <a:lumMod val="50000"/>
                    </a:schemeClr>
                  </a:solidFill>
                  <a:latin typeface="Open Sans" pitchFamily="34" charset="0"/>
                </a:rPr>
                <a:t>浏览论坛</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8.</a:t>
              </a:r>
              <a:r>
                <a:rPr lang="zh-CN" altLang="en-US" sz="2000">
                  <a:solidFill>
                    <a:schemeClr val="bg1">
                      <a:lumMod val="50000"/>
                    </a:schemeClr>
                  </a:solidFill>
                  <a:latin typeface="Open Sans" pitchFamily="34" charset="0"/>
                </a:rPr>
                <a:t>搜索</a:t>
              </a:r>
              <a:endParaRPr lang="zh-CN" altLang="en-US" sz="14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p:txBody>
        </p:sp>
        <p:sp>
          <p:nvSpPr>
            <p:cNvPr id="22" name="Rectangle 39"/>
            <p:cNvSpPr>
              <a:spLocks noChangeArrowheads="1"/>
            </p:cNvSpPr>
            <p:nvPr/>
          </p:nvSpPr>
          <p:spPr bwMode="auto">
            <a:xfrm>
              <a:off x="7845451" y="1896934"/>
              <a:ext cx="594901" cy="58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a:solidFill>
                    <a:schemeClr val="bg1">
                      <a:lumMod val="50000"/>
                    </a:schemeClr>
                  </a:solidFill>
                  <a:latin typeface="FontAwesome" pitchFamily="2" charset="0"/>
                </a:rPr>
                <a:t></a:t>
              </a:r>
              <a:endParaRPr lang="en-US" altLang="zh-CN" sz="3200">
                <a:solidFill>
                  <a:schemeClr val="bg1">
                    <a:lumMod val="50000"/>
                  </a:schemeClr>
                </a:solidFill>
              </a:endParaRPr>
            </a:p>
          </p:txBody>
        </p:sp>
      </p:grpSp>
      <p:pic>
        <p:nvPicPr>
          <p:cNvPr id="5" name="图片 4"/>
          <p:cNvPicPr>
            <a:picLocks noChangeAspect="1"/>
          </p:cNvPicPr>
          <p:nvPr/>
        </p:nvPicPr>
        <p:blipFill>
          <a:blip r:embed="rId3"/>
          <a:stretch>
            <a:fillRect/>
          </a:stretch>
        </p:blipFill>
        <p:spPr>
          <a:xfrm>
            <a:off x="6145530" y="1996440"/>
            <a:ext cx="5486400" cy="459041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50"/>
                                        <p:tgtEl>
                                          <p:spTgt spid="20"/>
                                        </p:tgtEl>
                                      </p:cBhvr>
                                    </p:animEffect>
                                    <p:anim calcmode="lin" valueType="num">
                                      <p:cBhvr>
                                        <p:cTn id="14" dur="250" fill="hold"/>
                                        <p:tgtEl>
                                          <p:spTgt spid="20"/>
                                        </p:tgtEl>
                                        <p:attrNameLst>
                                          <p:attrName>ppt_x</p:attrName>
                                        </p:attrNameLst>
                                      </p:cBhvr>
                                      <p:tavLst>
                                        <p:tav tm="0">
                                          <p:val>
                                            <p:strVal val="#ppt_x"/>
                                          </p:val>
                                        </p:tav>
                                        <p:tav tm="100000">
                                          <p:val>
                                            <p:strVal val="#ppt_x"/>
                                          </p:val>
                                        </p:tav>
                                      </p:tavLst>
                                    </p:anim>
                                    <p:anim calcmode="lin" valueType="num">
                                      <p:cBhvr>
                                        <p:cTn id="15" dur="2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2780547" cy="535940"/>
              <a:chOff x="5043488" y="515938"/>
              <a:chExt cx="2780547" cy="535940"/>
            </a:xfrm>
          </p:grpSpPr>
          <p:sp>
            <p:nvSpPr>
              <p:cNvPr id="7" name="矩形 3"/>
              <p:cNvSpPr/>
              <p:nvPr/>
            </p:nvSpPr>
            <p:spPr>
              <a:xfrm>
                <a:off x="5667375" y="515938"/>
                <a:ext cx="2156660" cy="535940"/>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管理员用例图</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grpSp>
        <p:nvGrpSpPr>
          <p:cNvPr id="20" name="Group 34"/>
          <p:cNvGrpSpPr/>
          <p:nvPr/>
        </p:nvGrpSpPr>
        <p:grpSpPr bwMode="auto">
          <a:xfrm>
            <a:off x="813965" y="1548801"/>
            <a:ext cx="6047740" cy="5139055"/>
            <a:chOff x="7845451" y="1896934"/>
            <a:chExt cx="6046376" cy="5140256"/>
          </a:xfrm>
        </p:grpSpPr>
        <p:sp>
          <p:nvSpPr>
            <p:cNvPr id="21" name="TextBox 20"/>
            <p:cNvSpPr txBox="1"/>
            <p:nvPr/>
          </p:nvSpPr>
          <p:spPr>
            <a:xfrm>
              <a:off x="8381905" y="1896934"/>
              <a:ext cx="5509922" cy="5140256"/>
            </a:xfrm>
            <a:prstGeom prst="rect">
              <a:avLst/>
            </a:prstGeom>
            <a:noFill/>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zh-CN" altLang="en-US" sz="2000">
                  <a:solidFill>
                    <a:schemeClr val="bg1">
                      <a:lumMod val="50000"/>
                    </a:schemeClr>
                  </a:solidFill>
                  <a:latin typeface="Open Sans" pitchFamily="34" charset="0"/>
                </a:rPr>
                <a:t>系统根据业务流程</a:t>
              </a:r>
              <a:r>
                <a:rPr lang="zh-CN" altLang="en-US" sz="2000">
                  <a:solidFill>
                    <a:schemeClr val="accent2">
                      <a:lumMod val="75000"/>
                    </a:schemeClr>
                  </a:solidFill>
                  <a:latin typeface="Open Sans" pitchFamily="34" charset="0"/>
                </a:rPr>
                <a:t>管理员</a:t>
              </a:r>
              <a:r>
                <a:rPr lang="zh-CN" altLang="en-US" sz="2000">
                  <a:solidFill>
                    <a:schemeClr val="bg1">
                      <a:lumMod val="50000"/>
                    </a:schemeClr>
                  </a:solidFill>
                  <a:latin typeface="Open Sans" pitchFamily="34" charset="0"/>
                </a:rPr>
                <a:t>的操作可以分为以下几部分：</a:t>
              </a:r>
            </a:p>
            <a:p>
              <a:pPr eaLnBrk="1" hangingPunct="1"/>
              <a:r>
                <a:rPr lang="en-US" altLang="zh-CN" sz="2000">
                  <a:solidFill>
                    <a:schemeClr val="bg1">
                      <a:lumMod val="50000"/>
                    </a:schemeClr>
                  </a:solidFill>
                  <a:latin typeface="Open Sans" pitchFamily="34" charset="0"/>
                </a:rPr>
                <a:t>1.</a:t>
              </a:r>
              <a:r>
                <a:rPr lang="zh-CN" altLang="en-US" sz="2000">
                  <a:solidFill>
                    <a:schemeClr val="bg1">
                      <a:lumMod val="50000"/>
                    </a:schemeClr>
                  </a:solidFill>
                  <a:latin typeface="Open Sans" pitchFamily="34" charset="0"/>
                </a:rPr>
                <a:t>登陆</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2.</a:t>
              </a:r>
              <a:r>
                <a:rPr lang="zh-CN" altLang="en-US" sz="2000">
                  <a:solidFill>
                    <a:schemeClr val="bg1">
                      <a:lumMod val="50000"/>
                    </a:schemeClr>
                  </a:solidFill>
                  <a:latin typeface="Open Sans" pitchFamily="34" charset="0"/>
                </a:rPr>
                <a:t>课程原理</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3.</a:t>
              </a:r>
              <a:r>
                <a:rPr lang="zh-CN" altLang="en-US" sz="2000">
                  <a:solidFill>
                    <a:schemeClr val="bg1">
                      <a:lumMod val="50000"/>
                    </a:schemeClr>
                  </a:solidFill>
                  <a:latin typeface="Open Sans" pitchFamily="34" charset="0"/>
                </a:rPr>
                <a:t>论坛管理</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4.</a:t>
              </a:r>
              <a:r>
                <a:rPr lang="zh-CN" altLang="en-US" sz="2000">
                  <a:solidFill>
                    <a:schemeClr val="bg1">
                      <a:lumMod val="50000"/>
                    </a:schemeClr>
                  </a:solidFill>
                  <a:latin typeface="Open Sans" pitchFamily="34" charset="0"/>
                </a:rPr>
                <a:t>教师管理</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5.</a:t>
              </a:r>
              <a:r>
                <a:rPr lang="zh-CN" altLang="en-US" sz="2000">
                  <a:solidFill>
                    <a:schemeClr val="bg1">
                      <a:lumMod val="50000"/>
                    </a:schemeClr>
                  </a:solidFill>
                  <a:latin typeface="Open Sans" pitchFamily="34" charset="0"/>
                </a:rPr>
                <a:t>用户管理</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6.</a:t>
              </a:r>
              <a:r>
                <a:rPr lang="zh-CN" altLang="en-US" sz="2000">
                  <a:solidFill>
                    <a:schemeClr val="bg1">
                      <a:lumMod val="50000"/>
                    </a:schemeClr>
                  </a:solidFill>
                  <a:latin typeface="Open Sans" pitchFamily="34" charset="0"/>
                </a:rPr>
                <a:t>通知管理</a:t>
              </a:r>
            </a:p>
            <a:p>
              <a:pPr eaLnBrk="1" hangingPunct="1"/>
              <a:endParaRPr lang="en-US" altLang="zh-CN"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7.</a:t>
              </a:r>
              <a:r>
                <a:rPr lang="zh-CN" altLang="en-US" sz="2000">
                  <a:solidFill>
                    <a:schemeClr val="bg1">
                      <a:lumMod val="50000"/>
                    </a:schemeClr>
                  </a:solidFill>
                  <a:latin typeface="Open Sans" pitchFamily="34" charset="0"/>
                </a:rPr>
                <a:t>帮助</a:t>
              </a:r>
              <a:endParaRPr lang="zh-CN" altLang="en-US" sz="14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p:txBody>
        </p:sp>
        <p:sp>
          <p:nvSpPr>
            <p:cNvPr id="22" name="Rectangle 39"/>
            <p:cNvSpPr>
              <a:spLocks noChangeArrowheads="1"/>
            </p:cNvSpPr>
            <p:nvPr/>
          </p:nvSpPr>
          <p:spPr bwMode="auto">
            <a:xfrm>
              <a:off x="7845451" y="1896934"/>
              <a:ext cx="594901" cy="58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a:solidFill>
                    <a:schemeClr val="bg1">
                      <a:lumMod val="50000"/>
                    </a:schemeClr>
                  </a:solidFill>
                  <a:latin typeface="FontAwesome" pitchFamily="2" charset="0"/>
                </a:rPr>
                <a:t></a:t>
              </a:r>
              <a:endParaRPr lang="en-US" altLang="zh-CN" sz="3200">
                <a:solidFill>
                  <a:schemeClr val="bg1">
                    <a:lumMod val="50000"/>
                  </a:schemeClr>
                </a:solidFill>
              </a:endParaRPr>
            </a:p>
          </p:txBody>
        </p:sp>
      </p:grpSp>
      <p:pic>
        <p:nvPicPr>
          <p:cNvPr id="4" name="图片 3"/>
          <p:cNvPicPr>
            <a:picLocks noChangeAspect="1"/>
          </p:cNvPicPr>
          <p:nvPr/>
        </p:nvPicPr>
        <p:blipFill>
          <a:blip r:embed="rId3"/>
          <a:stretch>
            <a:fillRect/>
          </a:stretch>
        </p:blipFill>
        <p:spPr>
          <a:xfrm>
            <a:off x="6299200" y="2326005"/>
            <a:ext cx="5036820" cy="40767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50"/>
                                        <p:tgtEl>
                                          <p:spTgt spid="20"/>
                                        </p:tgtEl>
                                      </p:cBhvr>
                                    </p:animEffect>
                                    <p:anim calcmode="lin" valueType="num">
                                      <p:cBhvr>
                                        <p:cTn id="14" dur="250" fill="hold"/>
                                        <p:tgtEl>
                                          <p:spTgt spid="20"/>
                                        </p:tgtEl>
                                        <p:attrNameLst>
                                          <p:attrName>ppt_x</p:attrName>
                                        </p:attrNameLst>
                                      </p:cBhvr>
                                      <p:tavLst>
                                        <p:tav tm="0">
                                          <p:val>
                                            <p:strVal val="#ppt_x"/>
                                          </p:val>
                                        </p:tav>
                                        <p:tav tm="100000">
                                          <p:val>
                                            <p:strVal val="#ppt_x"/>
                                          </p:val>
                                        </p:tav>
                                      </p:tavLst>
                                    </p:anim>
                                    <p:anim calcmode="lin" valueType="num">
                                      <p:cBhvr>
                                        <p:cTn id="15" dur="2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2646997" cy="535940"/>
              <a:chOff x="5043488" y="515938"/>
              <a:chExt cx="2646997" cy="535940"/>
            </a:xfrm>
          </p:grpSpPr>
          <p:sp>
            <p:nvSpPr>
              <p:cNvPr id="7" name="矩形 3"/>
              <p:cNvSpPr/>
              <p:nvPr/>
            </p:nvSpPr>
            <p:spPr>
              <a:xfrm>
                <a:off x="5667375" y="515938"/>
                <a:ext cx="2023110" cy="535940"/>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游客用例图</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grpSp>
        <p:nvGrpSpPr>
          <p:cNvPr id="20" name="Group 34"/>
          <p:cNvGrpSpPr/>
          <p:nvPr/>
        </p:nvGrpSpPr>
        <p:grpSpPr bwMode="auto">
          <a:xfrm>
            <a:off x="813965" y="1548801"/>
            <a:ext cx="6047740" cy="4123055"/>
            <a:chOff x="7845451" y="1896934"/>
            <a:chExt cx="6046376" cy="4124019"/>
          </a:xfrm>
        </p:grpSpPr>
        <p:sp>
          <p:nvSpPr>
            <p:cNvPr id="21" name="TextBox 20"/>
            <p:cNvSpPr txBox="1"/>
            <p:nvPr/>
          </p:nvSpPr>
          <p:spPr>
            <a:xfrm>
              <a:off x="8381905" y="1896934"/>
              <a:ext cx="5509922" cy="4124019"/>
            </a:xfrm>
            <a:prstGeom prst="rect">
              <a:avLst/>
            </a:prstGeom>
            <a:noFill/>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zh-CN" altLang="en-US" sz="2000">
                  <a:solidFill>
                    <a:schemeClr val="bg1">
                      <a:lumMod val="50000"/>
                    </a:schemeClr>
                  </a:solidFill>
                  <a:latin typeface="Open Sans" pitchFamily="34" charset="0"/>
                </a:rPr>
                <a:t>系统根据业务流程</a:t>
              </a:r>
              <a:r>
                <a:rPr lang="zh-CN" altLang="en-US" sz="2000">
                  <a:solidFill>
                    <a:schemeClr val="accent2">
                      <a:lumMod val="75000"/>
                    </a:schemeClr>
                  </a:solidFill>
                  <a:latin typeface="Open Sans" pitchFamily="34" charset="0"/>
                </a:rPr>
                <a:t>游客</a:t>
              </a:r>
              <a:r>
                <a:rPr lang="zh-CN" altLang="en-US" sz="2000">
                  <a:solidFill>
                    <a:schemeClr val="bg1">
                      <a:lumMod val="50000"/>
                    </a:schemeClr>
                  </a:solidFill>
                  <a:latin typeface="Open Sans" pitchFamily="34" charset="0"/>
                </a:rPr>
                <a:t>的操作可以分为以下几部分：</a:t>
              </a:r>
            </a:p>
            <a:p>
              <a:pPr eaLnBrk="1" hangingPunct="1"/>
              <a:r>
                <a:rPr lang="en-US" altLang="zh-CN" sz="2000">
                  <a:solidFill>
                    <a:schemeClr val="bg1">
                      <a:lumMod val="50000"/>
                    </a:schemeClr>
                  </a:solidFill>
                  <a:latin typeface="Open Sans" pitchFamily="34" charset="0"/>
                </a:rPr>
                <a:t>1.</a:t>
              </a:r>
              <a:r>
                <a:rPr lang="zh-CN" altLang="en-US" sz="2000">
                  <a:solidFill>
                    <a:schemeClr val="bg1">
                      <a:lumMod val="50000"/>
                    </a:schemeClr>
                  </a:solidFill>
                  <a:latin typeface="Open Sans" pitchFamily="34" charset="0"/>
                </a:rPr>
                <a:t>浏览论坛</a:t>
              </a:r>
            </a:p>
            <a:p>
              <a:pPr eaLnBrk="1" hangingPunct="1"/>
              <a:endParaRPr lang="zh-CN" altLang="en-US"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2.</a:t>
              </a:r>
              <a:r>
                <a:rPr lang="zh-CN" altLang="en-US" sz="2000">
                  <a:solidFill>
                    <a:schemeClr val="bg1">
                      <a:lumMod val="50000"/>
                    </a:schemeClr>
                  </a:solidFill>
                  <a:latin typeface="Open Sans" pitchFamily="34" charset="0"/>
                </a:rPr>
                <a:t>名师介绍</a:t>
              </a:r>
            </a:p>
            <a:p>
              <a:pPr eaLnBrk="1" hangingPunct="1"/>
              <a:endParaRPr lang="zh-CN" altLang="en-US"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3.</a:t>
              </a:r>
              <a:r>
                <a:rPr lang="zh-CN" altLang="en-US" sz="2000">
                  <a:solidFill>
                    <a:schemeClr val="bg1">
                      <a:lumMod val="50000"/>
                    </a:schemeClr>
                  </a:solidFill>
                  <a:latin typeface="Open Sans" pitchFamily="34" charset="0"/>
                </a:rPr>
                <a:t>浏览课程</a:t>
              </a:r>
            </a:p>
            <a:p>
              <a:pPr eaLnBrk="1" hangingPunct="1"/>
              <a:endParaRPr lang="zh-CN" altLang="en-US"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4.</a:t>
              </a:r>
              <a:r>
                <a:rPr lang="zh-CN" altLang="en-US" sz="2000">
                  <a:solidFill>
                    <a:schemeClr val="bg1">
                      <a:lumMod val="50000"/>
                    </a:schemeClr>
                  </a:solidFill>
                  <a:latin typeface="Open Sans" pitchFamily="34" charset="0"/>
                </a:rPr>
                <a:t>帮助</a:t>
              </a:r>
            </a:p>
            <a:p>
              <a:pPr eaLnBrk="1" hangingPunct="1"/>
              <a:endParaRPr lang="zh-CN" altLang="en-US" sz="2000">
                <a:solidFill>
                  <a:schemeClr val="bg1">
                    <a:lumMod val="50000"/>
                  </a:schemeClr>
                </a:solidFill>
                <a:latin typeface="Open Sans" pitchFamily="34" charset="0"/>
              </a:endParaRPr>
            </a:p>
            <a:p>
              <a:pPr eaLnBrk="1" hangingPunct="1"/>
              <a:r>
                <a:rPr lang="en-US" altLang="zh-CN" sz="2000">
                  <a:solidFill>
                    <a:schemeClr val="bg1">
                      <a:lumMod val="50000"/>
                    </a:schemeClr>
                  </a:solidFill>
                  <a:latin typeface="Open Sans" pitchFamily="34" charset="0"/>
                </a:rPr>
                <a:t>5.</a:t>
              </a:r>
              <a:r>
                <a:rPr lang="zh-CN" altLang="en-US" sz="2000">
                  <a:solidFill>
                    <a:schemeClr val="bg1">
                      <a:lumMod val="50000"/>
                    </a:schemeClr>
                  </a:solidFill>
                  <a:latin typeface="Open Sans" pitchFamily="34" charset="0"/>
                </a:rPr>
                <a:t>搜索</a:t>
              </a:r>
            </a:p>
            <a:p>
              <a:pPr eaLnBrk="1" hangingPunct="1"/>
              <a:endParaRPr lang="zh-CN" altLang="en-US" sz="14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p:txBody>
        </p:sp>
        <p:sp>
          <p:nvSpPr>
            <p:cNvPr id="22" name="Rectangle 39"/>
            <p:cNvSpPr>
              <a:spLocks noChangeArrowheads="1"/>
            </p:cNvSpPr>
            <p:nvPr/>
          </p:nvSpPr>
          <p:spPr bwMode="auto">
            <a:xfrm>
              <a:off x="7845451" y="1896934"/>
              <a:ext cx="594901" cy="58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a:solidFill>
                    <a:schemeClr val="bg1">
                      <a:lumMod val="50000"/>
                    </a:schemeClr>
                  </a:solidFill>
                  <a:latin typeface="FontAwesome" pitchFamily="2" charset="0"/>
                </a:rPr>
                <a:t></a:t>
              </a:r>
              <a:endParaRPr lang="en-US" altLang="zh-CN" sz="3200">
                <a:solidFill>
                  <a:schemeClr val="bg1">
                    <a:lumMod val="50000"/>
                  </a:schemeClr>
                </a:solidFill>
              </a:endParaRPr>
            </a:p>
          </p:txBody>
        </p:sp>
      </p:grpSp>
      <p:pic>
        <p:nvPicPr>
          <p:cNvPr id="5" name="图片 4"/>
          <p:cNvPicPr>
            <a:picLocks noChangeAspect="1"/>
          </p:cNvPicPr>
          <p:nvPr/>
        </p:nvPicPr>
        <p:blipFill>
          <a:blip r:embed="rId3"/>
          <a:stretch>
            <a:fillRect/>
          </a:stretch>
        </p:blipFill>
        <p:spPr>
          <a:xfrm>
            <a:off x="6155690" y="2493645"/>
            <a:ext cx="4754880" cy="337566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50"/>
                                        <p:tgtEl>
                                          <p:spTgt spid="20"/>
                                        </p:tgtEl>
                                      </p:cBhvr>
                                    </p:animEffect>
                                    <p:anim calcmode="lin" valueType="num">
                                      <p:cBhvr>
                                        <p:cTn id="14" dur="250" fill="hold"/>
                                        <p:tgtEl>
                                          <p:spTgt spid="20"/>
                                        </p:tgtEl>
                                        <p:attrNameLst>
                                          <p:attrName>ppt_x</p:attrName>
                                        </p:attrNameLst>
                                      </p:cBhvr>
                                      <p:tavLst>
                                        <p:tav tm="0">
                                          <p:val>
                                            <p:strVal val="#ppt_x"/>
                                          </p:val>
                                        </p:tav>
                                        <p:tav tm="100000">
                                          <p:val>
                                            <p:strVal val="#ppt_x"/>
                                          </p:val>
                                        </p:tav>
                                      </p:tavLst>
                                    </p:anim>
                                    <p:anim calcmode="lin" valueType="num">
                                      <p:cBhvr>
                                        <p:cTn id="15" dur="2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2646997" cy="535940"/>
              <a:chOff x="5043488" y="515938"/>
              <a:chExt cx="2646997" cy="535940"/>
            </a:xfrm>
          </p:grpSpPr>
          <p:sp>
            <p:nvSpPr>
              <p:cNvPr id="7" name="矩形 3"/>
              <p:cNvSpPr/>
              <p:nvPr/>
            </p:nvSpPr>
            <p:spPr>
              <a:xfrm>
                <a:off x="5667375" y="515938"/>
                <a:ext cx="2023110" cy="535940"/>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解释：类图</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sp>
        <p:nvSpPr>
          <p:cNvPr id="12" name="椭圆 44"/>
          <p:cNvSpPr>
            <a:spLocks noChangeArrowheads="1"/>
          </p:cNvSpPr>
          <p:nvPr/>
        </p:nvSpPr>
        <p:spPr bwMode="auto">
          <a:xfrm>
            <a:off x="1073621" y="1470123"/>
            <a:ext cx="1420004" cy="1420004"/>
          </a:xfrm>
          <a:prstGeom prst="ellipse">
            <a:avLst/>
          </a:prstGeom>
          <a:solidFill>
            <a:schemeClr val="accent3"/>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13" name="Group 8"/>
          <p:cNvGrpSpPr/>
          <p:nvPr/>
        </p:nvGrpSpPr>
        <p:grpSpPr bwMode="auto">
          <a:xfrm>
            <a:off x="1613453" y="1909963"/>
            <a:ext cx="340680" cy="517464"/>
            <a:chOff x="0" y="0"/>
            <a:chExt cx="293688" cy="446088"/>
          </a:xfrm>
        </p:grpSpPr>
        <p:sp>
          <p:nvSpPr>
            <p:cNvPr id="14"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15"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16"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17" name="椭圆 50"/>
          <p:cNvSpPr>
            <a:spLocks noChangeArrowheads="1"/>
          </p:cNvSpPr>
          <p:nvPr/>
        </p:nvSpPr>
        <p:spPr bwMode="auto">
          <a:xfrm>
            <a:off x="3032830" y="1470123"/>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18" name="Freeform 1001"/>
          <p:cNvSpPr>
            <a:spLocks noEditPoints="1" noChangeArrowheads="1"/>
          </p:cNvSpPr>
          <p:nvPr/>
        </p:nvSpPr>
        <p:spPr bwMode="auto">
          <a:xfrm>
            <a:off x="3471806" y="1797822"/>
            <a:ext cx="570868" cy="633479"/>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19" name="椭圆 53"/>
          <p:cNvSpPr>
            <a:spLocks noChangeArrowheads="1"/>
          </p:cNvSpPr>
          <p:nvPr/>
        </p:nvSpPr>
        <p:spPr bwMode="auto">
          <a:xfrm>
            <a:off x="5169839" y="1470123"/>
            <a:ext cx="1421846"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20" name="Group 17"/>
          <p:cNvGrpSpPr/>
          <p:nvPr/>
        </p:nvGrpSpPr>
        <p:grpSpPr bwMode="auto">
          <a:xfrm>
            <a:off x="5571377" y="1952508"/>
            <a:ext cx="442535" cy="570869"/>
            <a:chOff x="0" y="0"/>
            <a:chExt cx="381000" cy="492126"/>
          </a:xfrm>
        </p:grpSpPr>
        <p:sp>
          <p:nvSpPr>
            <p:cNvPr id="21" name="Freeform 1011"/>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22" name="Freeform 1012"/>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23" name="Freeform 1013"/>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24" name="Freeform 1014"/>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25" name="椭圆 60"/>
          <p:cNvSpPr>
            <a:spLocks noChangeArrowheads="1"/>
          </p:cNvSpPr>
          <p:nvPr/>
        </p:nvSpPr>
        <p:spPr bwMode="auto">
          <a:xfrm>
            <a:off x="7133432" y="1470182"/>
            <a:ext cx="1420004" cy="1420004"/>
          </a:xfrm>
          <a:prstGeom prst="ellipse">
            <a:avLst/>
          </a:prstGeom>
          <a:solidFill>
            <a:schemeClr val="accent1">
              <a:lumMod val="75000"/>
            </a:schemeClr>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26" name="Freeform 1015"/>
          <p:cNvSpPr>
            <a:spLocks noChangeArrowheads="1"/>
          </p:cNvSpPr>
          <p:nvPr/>
        </p:nvSpPr>
        <p:spPr bwMode="auto">
          <a:xfrm>
            <a:off x="7578518" y="1986129"/>
            <a:ext cx="530354" cy="48247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27" name="椭圆 26"/>
          <p:cNvSpPr>
            <a:spLocks noChangeArrowheads="1"/>
          </p:cNvSpPr>
          <p:nvPr/>
        </p:nvSpPr>
        <p:spPr bwMode="auto">
          <a:xfrm>
            <a:off x="9258375" y="1470123"/>
            <a:ext cx="1420004" cy="1420004"/>
          </a:xfrm>
          <a:prstGeom prst="ellipse">
            <a:avLst/>
          </a:prstGeom>
          <a:solidFill>
            <a:schemeClr val="accent3"/>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28" name="Group 27"/>
          <p:cNvGrpSpPr/>
          <p:nvPr/>
        </p:nvGrpSpPr>
        <p:grpSpPr bwMode="auto">
          <a:xfrm>
            <a:off x="9727242" y="1989703"/>
            <a:ext cx="481864" cy="352005"/>
            <a:chOff x="0" y="0"/>
            <a:chExt cx="685800" cy="400050"/>
          </a:xfrm>
        </p:grpSpPr>
        <p:sp>
          <p:nvSpPr>
            <p:cNvPr id="29" name="Freeform 8"/>
            <p:cNvSpPr>
              <a:spLocks noChangeArrowheads="1"/>
            </p:cNvSpPr>
            <p:nvPr/>
          </p:nvSpPr>
          <p:spPr bwMode="auto">
            <a:xfrm>
              <a:off x="0" y="365125"/>
              <a:ext cx="685800" cy="34925"/>
            </a:xfrm>
            <a:custGeom>
              <a:avLst/>
              <a:gdLst>
                <a:gd name="T0" fmla="*/ 117 w 117"/>
                <a:gd name="T1" fmla="*/ 5 h 6"/>
                <a:gd name="T2" fmla="*/ 115 w 117"/>
                <a:gd name="T3" fmla="*/ 6 h 6"/>
                <a:gd name="T4" fmla="*/ 2 w 117"/>
                <a:gd name="T5" fmla="*/ 6 h 6"/>
                <a:gd name="T6" fmla="*/ 0 w 117"/>
                <a:gd name="T7" fmla="*/ 5 h 6"/>
                <a:gd name="T8" fmla="*/ 0 w 117"/>
                <a:gd name="T9" fmla="*/ 1 h 6"/>
                <a:gd name="T10" fmla="*/ 2 w 117"/>
                <a:gd name="T11" fmla="*/ 0 h 6"/>
                <a:gd name="T12" fmla="*/ 115 w 117"/>
                <a:gd name="T13" fmla="*/ 0 h 6"/>
                <a:gd name="T14" fmla="*/ 117 w 117"/>
                <a:gd name="T15" fmla="*/ 1 h 6"/>
                <a:gd name="T16" fmla="*/ 117 w 117"/>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6"/>
                <a:gd name="T29" fmla="*/ 117 w 11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30" name="Freeform 9"/>
            <p:cNvSpPr>
              <a:spLocks noEditPoints="1" noChangeArrowheads="1"/>
            </p:cNvSpPr>
            <p:nvPr/>
          </p:nvSpPr>
          <p:spPr bwMode="auto">
            <a:xfrm>
              <a:off x="41275" y="0"/>
              <a:ext cx="603250" cy="346075"/>
            </a:xfrm>
            <a:custGeom>
              <a:avLst/>
              <a:gdLst>
                <a:gd name="T0" fmla="*/ 99 w 103"/>
                <a:gd name="T1" fmla="*/ 0 h 59"/>
                <a:gd name="T2" fmla="*/ 5 w 103"/>
                <a:gd name="T3" fmla="*/ 0 h 59"/>
                <a:gd name="T4" fmla="*/ 0 w 103"/>
                <a:gd name="T5" fmla="*/ 5 h 59"/>
                <a:gd name="T6" fmla="*/ 0 w 103"/>
                <a:gd name="T7" fmla="*/ 54 h 59"/>
                <a:gd name="T8" fmla="*/ 5 w 103"/>
                <a:gd name="T9" fmla="*/ 59 h 59"/>
                <a:gd name="T10" fmla="*/ 99 w 103"/>
                <a:gd name="T11" fmla="*/ 59 h 59"/>
                <a:gd name="T12" fmla="*/ 103 w 103"/>
                <a:gd name="T13" fmla="*/ 54 h 59"/>
                <a:gd name="T14" fmla="*/ 103 w 103"/>
                <a:gd name="T15" fmla="*/ 5 h 59"/>
                <a:gd name="T16" fmla="*/ 99 w 103"/>
                <a:gd name="T17" fmla="*/ 0 h 59"/>
                <a:gd name="T18" fmla="*/ 99 w 103"/>
                <a:gd name="T19" fmla="*/ 55 h 59"/>
                <a:gd name="T20" fmla="*/ 5 w 103"/>
                <a:gd name="T21" fmla="*/ 55 h 59"/>
                <a:gd name="T22" fmla="*/ 5 w 103"/>
                <a:gd name="T23" fmla="*/ 6 h 59"/>
                <a:gd name="T24" fmla="*/ 99 w 103"/>
                <a:gd name="T25" fmla="*/ 6 h 59"/>
                <a:gd name="T26" fmla="*/ 99 w 103"/>
                <a:gd name="T27" fmla="*/ 55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3"/>
                <a:gd name="T43" fmla="*/ 0 h 59"/>
                <a:gd name="T44" fmla="*/ 103 w 103"/>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31" name="文本框 68"/>
          <p:cNvSpPr>
            <a:spLocks noChangeArrowheads="1"/>
          </p:cNvSpPr>
          <p:nvPr/>
        </p:nvSpPr>
        <p:spPr bwMode="auto">
          <a:xfrm>
            <a:off x="1124784" y="309740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1</a:t>
            </a:r>
          </a:p>
        </p:txBody>
      </p:sp>
      <p:sp>
        <p:nvSpPr>
          <p:cNvPr id="32" name="文本框 69"/>
          <p:cNvSpPr>
            <a:spLocks noChangeArrowheads="1"/>
          </p:cNvSpPr>
          <p:nvPr/>
        </p:nvSpPr>
        <p:spPr bwMode="auto">
          <a:xfrm>
            <a:off x="3103539" y="309740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2</a:t>
            </a:r>
          </a:p>
        </p:txBody>
      </p:sp>
      <p:sp>
        <p:nvSpPr>
          <p:cNvPr id="33" name="文本框 70"/>
          <p:cNvSpPr>
            <a:spLocks noChangeArrowheads="1"/>
          </p:cNvSpPr>
          <p:nvPr/>
        </p:nvSpPr>
        <p:spPr bwMode="auto">
          <a:xfrm>
            <a:off x="5247258" y="313931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3</a:t>
            </a:r>
          </a:p>
        </p:txBody>
      </p:sp>
      <p:sp>
        <p:nvSpPr>
          <p:cNvPr id="34" name="文本框 71"/>
          <p:cNvSpPr>
            <a:spLocks noChangeArrowheads="1"/>
          </p:cNvSpPr>
          <p:nvPr/>
        </p:nvSpPr>
        <p:spPr bwMode="auto">
          <a:xfrm>
            <a:off x="7313008" y="309740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4</a:t>
            </a:r>
          </a:p>
        </p:txBody>
      </p:sp>
      <p:sp>
        <p:nvSpPr>
          <p:cNvPr id="35" name="文本框 72"/>
          <p:cNvSpPr>
            <a:spLocks noChangeArrowheads="1"/>
          </p:cNvSpPr>
          <p:nvPr/>
        </p:nvSpPr>
        <p:spPr bwMode="auto">
          <a:xfrm>
            <a:off x="9379717" y="309740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5</a:t>
            </a:r>
          </a:p>
        </p:txBody>
      </p:sp>
      <p:grpSp>
        <p:nvGrpSpPr>
          <p:cNvPr id="40" name="Group 46"/>
          <p:cNvGrpSpPr/>
          <p:nvPr/>
        </p:nvGrpSpPr>
        <p:grpSpPr bwMode="auto">
          <a:xfrm>
            <a:off x="1124432" y="3476919"/>
            <a:ext cx="9847129" cy="357303"/>
            <a:chOff x="0" y="0"/>
            <a:chExt cx="8487614" cy="309189"/>
          </a:xfrm>
          <a:solidFill>
            <a:schemeClr val="accent3"/>
          </a:solidFill>
        </p:grpSpPr>
        <p:sp>
          <p:nvSpPr>
            <p:cNvPr id="41" name="矩形 84"/>
            <p:cNvSpPr>
              <a:spLocks noChangeArrowheads="1"/>
            </p:cNvSpPr>
            <p:nvPr/>
          </p:nvSpPr>
          <p:spPr bwMode="auto">
            <a:xfrm>
              <a:off x="0" y="0"/>
              <a:ext cx="8487614" cy="309189"/>
            </a:xfrm>
            <a:prstGeom prst="rect">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2" name="燕尾形 85"/>
            <p:cNvSpPr>
              <a:spLocks noChangeArrowheads="1"/>
            </p:cNvSpPr>
            <p:nvPr/>
          </p:nvSpPr>
          <p:spPr bwMode="auto">
            <a:xfrm rot="5400000">
              <a:off x="447875" y="45803"/>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3" name="燕尾形 86"/>
            <p:cNvSpPr>
              <a:spLocks noChangeArrowheads="1"/>
            </p:cNvSpPr>
            <p:nvPr/>
          </p:nvSpPr>
          <p:spPr bwMode="auto">
            <a:xfrm rot="5400000">
              <a:off x="2193724" y="45802"/>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4" name="燕尾形 87"/>
            <p:cNvSpPr>
              <a:spLocks noChangeArrowheads="1"/>
            </p:cNvSpPr>
            <p:nvPr/>
          </p:nvSpPr>
          <p:spPr bwMode="auto">
            <a:xfrm rot="5400000">
              <a:off x="4024557" y="51518"/>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5" name="燕尾形 88"/>
            <p:cNvSpPr>
              <a:spLocks noChangeArrowheads="1"/>
            </p:cNvSpPr>
            <p:nvPr/>
          </p:nvSpPr>
          <p:spPr bwMode="auto">
            <a:xfrm rot="5400000">
              <a:off x="5716320" y="40380"/>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6" name="燕尾形 89"/>
            <p:cNvSpPr>
              <a:spLocks noChangeArrowheads="1"/>
            </p:cNvSpPr>
            <p:nvPr/>
          </p:nvSpPr>
          <p:spPr bwMode="auto">
            <a:xfrm rot="5400000">
              <a:off x="7540696" y="51082"/>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sp>
        <p:nvSpPr>
          <p:cNvPr id="47" name="Content Placeholder 2"/>
          <p:cNvSpPr txBox="1"/>
          <p:nvPr/>
        </p:nvSpPr>
        <p:spPr>
          <a:xfrm>
            <a:off x="1013142" y="40176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用于描述一组类、接口、协作及他们之间的静态关系</a:t>
            </a:r>
          </a:p>
        </p:txBody>
      </p:sp>
      <p:sp>
        <p:nvSpPr>
          <p:cNvPr id="48" name="Content Placeholder 2"/>
          <p:cNvSpPr txBox="1"/>
          <p:nvPr/>
        </p:nvSpPr>
        <p:spPr>
          <a:xfrm>
            <a:off x="2878862" y="40938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在面向对象系统的建模中，类图最为常用，它用来阐明系统的静态结构</a:t>
            </a:r>
          </a:p>
        </p:txBody>
      </p:sp>
      <p:sp>
        <p:nvSpPr>
          <p:cNvPr id="49" name="Content Placeholder 2"/>
          <p:cNvSpPr txBox="1"/>
          <p:nvPr/>
        </p:nvSpPr>
        <p:spPr>
          <a:xfrm>
            <a:off x="5014746" y="40938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类是对一组具有相同属性、操作、关系和语义的对象的描述，其中对类的属性和操作进行描述的一个最重要的细节是他的可见性。</a:t>
            </a:r>
          </a:p>
        </p:txBody>
      </p:sp>
      <p:sp>
        <p:nvSpPr>
          <p:cNvPr id="50" name="Content Placeholder 2"/>
          <p:cNvSpPr txBox="1"/>
          <p:nvPr/>
        </p:nvSpPr>
        <p:spPr>
          <a:xfrm>
            <a:off x="6966059" y="40938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一个典型的系统模型中通常有若干个类图，一个类图不一定要包含系统中所有的类，一个类可加到几个类图中</a:t>
            </a:r>
          </a:p>
        </p:txBody>
      </p:sp>
      <p:sp>
        <p:nvSpPr>
          <p:cNvPr id="51" name="Content Placeholder 2"/>
          <p:cNvSpPr txBox="1"/>
          <p:nvPr/>
        </p:nvSpPr>
        <p:spPr>
          <a:xfrm>
            <a:off x="9114031" y="40938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类图中类用矩形框表示，他的属性和操作分别列在分格中。</a:t>
            </a:r>
          </a:p>
          <a:p>
            <a:pPr marL="0" lvl="0" indent="0">
              <a:lnSpc>
                <a:spcPct val="150000"/>
              </a:lnSpc>
              <a:buNone/>
              <a:defRPr/>
            </a:pPr>
            <a:r>
              <a:rPr lang="zh-CN" altLang="en-US" sz="1600" dirty="0">
                <a:solidFill>
                  <a:schemeClr val="bg1">
                    <a:lumMod val="50000"/>
                  </a:schemeClr>
                </a:solidFill>
                <a:cs typeface="+mn-ea"/>
                <a:sym typeface="+mn-lt"/>
              </a:rPr>
              <a:t>类之间可以以多种方式链接（如关联、泛化、依赖和实现）</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1000"/>
                                        <p:tgtEl>
                                          <p:spTgt spid="47"/>
                                        </p:tgtEl>
                                      </p:cBhvr>
                                    </p:animEffect>
                                    <p:anim calcmode="lin" valueType="num">
                                      <p:cBhvr>
                                        <p:cTn id="14" dur="1000" fill="hold"/>
                                        <p:tgtEl>
                                          <p:spTgt spid="47"/>
                                        </p:tgtEl>
                                        <p:attrNameLst>
                                          <p:attrName>ppt_x</p:attrName>
                                        </p:attrNameLst>
                                      </p:cBhvr>
                                      <p:tavLst>
                                        <p:tav tm="0">
                                          <p:val>
                                            <p:strVal val="#ppt_x"/>
                                          </p:val>
                                        </p:tav>
                                        <p:tav tm="100000">
                                          <p:val>
                                            <p:strVal val="#ppt_x"/>
                                          </p:val>
                                        </p:tav>
                                      </p:tavLst>
                                    </p:anim>
                                    <p:anim calcmode="lin" valueType="num">
                                      <p:cBhvr>
                                        <p:cTn id="15" dur="1000" fill="hold"/>
                                        <p:tgtEl>
                                          <p:spTgt spid="4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1000"/>
                                        <p:tgtEl>
                                          <p:spTgt spid="48"/>
                                        </p:tgtEl>
                                      </p:cBhvr>
                                    </p:animEffect>
                                    <p:anim calcmode="lin" valueType="num">
                                      <p:cBhvr>
                                        <p:cTn id="19" dur="1000" fill="hold"/>
                                        <p:tgtEl>
                                          <p:spTgt spid="48"/>
                                        </p:tgtEl>
                                        <p:attrNameLst>
                                          <p:attrName>ppt_x</p:attrName>
                                        </p:attrNameLst>
                                      </p:cBhvr>
                                      <p:tavLst>
                                        <p:tav tm="0">
                                          <p:val>
                                            <p:strVal val="#ppt_x"/>
                                          </p:val>
                                        </p:tav>
                                        <p:tav tm="100000">
                                          <p:val>
                                            <p:strVal val="#ppt_x"/>
                                          </p:val>
                                        </p:tav>
                                      </p:tavLst>
                                    </p:anim>
                                    <p:anim calcmode="lin" valueType="num">
                                      <p:cBhvr>
                                        <p:cTn id="20" dur="1000" fill="hold"/>
                                        <p:tgtEl>
                                          <p:spTgt spid="4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1000"/>
                                        <p:tgtEl>
                                          <p:spTgt spid="49"/>
                                        </p:tgtEl>
                                      </p:cBhvr>
                                    </p:animEffect>
                                    <p:anim calcmode="lin" valueType="num">
                                      <p:cBhvr>
                                        <p:cTn id="24" dur="1000" fill="hold"/>
                                        <p:tgtEl>
                                          <p:spTgt spid="49"/>
                                        </p:tgtEl>
                                        <p:attrNameLst>
                                          <p:attrName>ppt_x</p:attrName>
                                        </p:attrNameLst>
                                      </p:cBhvr>
                                      <p:tavLst>
                                        <p:tav tm="0">
                                          <p:val>
                                            <p:strVal val="#ppt_x"/>
                                          </p:val>
                                        </p:tav>
                                        <p:tav tm="100000">
                                          <p:val>
                                            <p:strVal val="#ppt_x"/>
                                          </p:val>
                                        </p:tav>
                                      </p:tavLst>
                                    </p:anim>
                                    <p:anim calcmode="lin" valueType="num">
                                      <p:cBhvr>
                                        <p:cTn id="25" dur="1000" fill="hold"/>
                                        <p:tgtEl>
                                          <p:spTgt spid="4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1000"/>
                                        <p:tgtEl>
                                          <p:spTgt spid="50"/>
                                        </p:tgtEl>
                                      </p:cBhvr>
                                    </p:animEffect>
                                    <p:anim calcmode="lin" valueType="num">
                                      <p:cBhvr>
                                        <p:cTn id="29" dur="1000" fill="hold"/>
                                        <p:tgtEl>
                                          <p:spTgt spid="50"/>
                                        </p:tgtEl>
                                        <p:attrNameLst>
                                          <p:attrName>ppt_x</p:attrName>
                                        </p:attrNameLst>
                                      </p:cBhvr>
                                      <p:tavLst>
                                        <p:tav tm="0">
                                          <p:val>
                                            <p:strVal val="#ppt_x"/>
                                          </p:val>
                                        </p:tav>
                                        <p:tav tm="100000">
                                          <p:val>
                                            <p:strVal val="#ppt_x"/>
                                          </p:val>
                                        </p:tav>
                                      </p:tavLst>
                                    </p:anim>
                                    <p:anim calcmode="lin" valueType="num">
                                      <p:cBhvr>
                                        <p:cTn id="30" dur="1000" fill="hold"/>
                                        <p:tgtEl>
                                          <p:spTgt spid="5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1000"/>
                                        <p:tgtEl>
                                          <p:spTgt spid="51"/>
                                        </p:tgtEl>
                                      </p:cBhvr>
                                    </p:animEffect>
                                    <p:anim calcmode="lin" valueType="num">
                                      <p:cBhvr>
                                        <p:cTn id="34" dur="1000" fill="hold"/>
                                        <p:tgtEl>
                                          <p:spTgt spid="51"/>
                                        </p:tgtEl>
                                        <p:attrNameLst>
                                          <p:attrName>ppt_x</p:attrName>
                                        </p:attrNameLst>
                                      </p:cBhvr>
                                      <p:tavLst>
                                        <p:tav tm="0">
                                          <p:val>
                                            <p:strVal val="#ppt_x"/>
                                          </p:val>
                                        </p:tav>
                                        <p:tav tm="100000">
                                          <p:val>
                                            <p:strVal val="#ppt_x"/>
                                          </p:val>
                                        </p:tav>
                                      </p:tavLst>
                                    </p:anim>
                                    <p:anim calcmode="lin" valueType="num">
                                      <p:cBhvr>
                                        <p:cTn id="35" dur="1000" fill="hold"/>
                                        <p:tgtEl>
                                          <p:spTgt spid="5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1000"/>
                                        <p:tgtEl>
                                          <p:spTgt spid="17"/>
                                        </p:tgtEl>
                                      </p:cBhvr>
                                    </p:animEffect>
                                    <p:anim calcmode="lin" valueType="num">
                                      <p:cBhvr>
                                        <p:cTn id="49" dur="1000" fill="hold"/>
                                        <p:tgtEl>
                                          <p:spTgt spid="17"/>
                                        </p:tgtEl>
                                        <p:attrNameLst>
                                          <p:attrName>ppt_x</p:attrName>
                                        </p:attrNameLst>
                                      </p:cBhvr>
                                      <p:tavLst>
                                        <p:tav tm="0">
                                          <p:val>
                                            <p:strVal val="#ppt_x"/>
                                          </p:val>
                                        </p:tav>
                                        <p:tav tm="100000">
                                          <p:val>
                                            <p:strVal val="#ppt_x"/>
                                          </p:val>
                                        </p:tav>
                                      </p:tavLst>
                                    </p:anim>
                                    <p:anim calcmode="lin" valueType="num">
                                      <p:cBhvr>
                                        <p:cTn id="50" dur="1000" fill="hold"/>
                                        <p:tgtEl>
                                          <p:spTgt spid="1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1000"/>
                                        <p:tgtEl>
                                          <p:spTgt spid="18"/>
                                        </p:tgtEl>
                                      </p:cBhvr>
                                    </p:animEffect>
                                    <p:anim calcmode="lin" valueType="num">
                                      <p:cBhvr>
                                        <p:cTn id="54" dur="1000" fill="hold"/>
                                        <p:tgtEl>
                                          <p:spTgt spid="18"/>
                                        </p:tgtEl>
                                        <p:attrNameLst>
                                          <p:attrName>ppt_x</p:attrName>
                                        </p:attrNameLst>
                                      </p:cBhvr>
                                      <p:tavLst>
                                        <p:tav tm="0">
                                          <p:val>
                                            <p:strVal val="#ppt_x"/>
                                          </p:val>
                                        </p:tav>
                                        <p:tav tm="100000">
                                          <p:val>
                                            <p:strVal val="#ppt_x"/>
                                          </p:val>
                                        </p:tav>
                                      </p:tavLst>
                                    </p:anim>
                                    <p:anim calcmode="lin" valueType="num">
                                      <p:cBhvr>
                                        <p:cTn id="55" dur="1000" fill="hold"/>
                                        <p:tgtEl>
                                          <p:spTgt spid="18"/>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1000"/>
                                        <p:tgtEl>
                                          <p:spTgt spid="19"/>
                                        </p:tgtEl>
                                      </p:cBhvr>
                                    </p:animEffect>
                                    <p:anim calcmode="lin" valueType="num">
                                      <p:cBhvr>
                                        <p:cTn id="59" dur="1000" fill="hold"/>
                                        <p:tgtEl>
                                          <p:spTgt spid="19"/>
                                        </p:tgtEl>
                                        <p:attrNameLst>
                                          <p:attrName>ppt_x</p:attrName>
                                        </p:attrNameLst>
                                      </p:cBhvr>
                                      <p:tavLst>
                                        <p:tav tm="0">
                                          <p:val>
                                            <p:strVal val="#ppt_x"/>
                                          </p:val>
                                        </p:tav>
                                        <p:tav tm="100000">
                                          <p:val>
                                            <p:strVal val="#ppt_x"/>
                                          </p:val>
                                        </p:tav>
                                      </p:tavLst>
                                    </p:anim>
                                    <p:anim calcmode="lin" valueType="num">
                                      <p:cBhvr>
                                        <p:cTn id="60" dur="1000" fill="hold"/>
                                        <p:tgtEl>
                                          <p:spTgt spid="19"/>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1000"/>
                                        <p:tgtEl>
                                          <p:spTgt spid="20"/>
                                        </p:tgtEl>
                                      </p:cBhvr>
                                    </p:animEffect>
                                    <p:anim calcmode="lin" valueType="num">
                                      <p:cBhvr>
                                        <p:cTn id="64" dur="1000" fill="hold"/>
                                        <p:tgtEl>
                                          <p:spTgt spid="20"/>
                                        </p:tgtEl>
                                        <p:attrNameLst>
                                          <p:attrName>ppt_x</p:attrName>
                                        </p:attrNameLst>
                                      </p:cBhvr>
                                      <p:tavLst>
                                        <p:tav tm="0">
                                          <p:val>
                                            <p:strVal val="#ppt_x"/>
                                          </p:val>
                                        </p:tav>
                                        <p:tav tm="100000">
                                          <p:val>
                                            <p:strVal val="#ppt_x"/>
                                          </p:val>
                                        </p:tav>
                                      </p:tavLst>
                                    </p:anim>
                                    <p:anim calcmode="lin" valueType="num">
                                      <p:cBhvr>
                                        <p:cTn id="65" dur="1000" fill="hold"/>
                                        <p:tgtEl>
                                          <p:spTgt spid="20"/>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1000"/>
                                        <p:tgtEl>
                                          <p:spTgt spid="25"/>
                                        </p:tgtEl>
                                      </p:cBhvr>
                                    </p:animEffect>
                                    <p:anim calcmode="lin" valueType="num">
                                      <p:cBhvr>
                                        <p:cTn id="69" dur="1000" fill="hold"/>
                                        <p:tgtEl>
                                          <p:spTgt spid="25"/>
                                        </p:tgtEl>
                                        <p:attrNameLst>
                                          <p:attrName>ppt_x</p:attrName>
                                        </p:attrNameLst>
                                      </p:cBhvr>
                                      <p:tavLst>
                                        <p:tav tm="0">
                                          <p:val>
                                            <p:strVal val="#ppt_x"/>
                                          </p:val>
                                        </p:tav>
                                        <p:tav tm="100000">
                                          <p:val>
                                            <p:strVal val="#ppt_x"/>
                                          </p:val>
                                        </p:tav>
                                      </p:tavLst>
                                    </p:anim>
                                    <p:anim calcmode="lin" valueType="num">
                                      <p:cBhvr>
                                        <p:cTn id="70" dur="1000" fill="hold"/>
                                        <p:tgtEl>
                                          <p:spTgt spid="25"/>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1000"/>
                                        <p:tgtEl>
                                          <p:spTgt spid="26"/>
                                        </p:tgtEl>
                                      </p:cBhvr>
                                    </p:animEffect>
                                    <p:anim calcmode="lin" valueType="num">
                                      <p:cBhvr>
                                        <p:cTn id="74" dur="1000" fill="hold"/>
                                        <p:tgtEl>
                                          <p:spTgt spid="26"/>
                                        </p:tgtEl>
                                        <p:attrNameLst>
                                          <p:attrName>ppt_x</p:attrName>
                                        </p:attrNameLst>
                                      </p:cBhvr>
                                      <p:tavLst>
                                        <p:tav tm="0">
                                          <p:val>
                                            <p:strVal val="#ppt_x"/>
                                          </p:val>
                                        </p:tav>
                                        <p:tav tm="100000">
                                          <p:val>
                                            <p:strVal val="#ppt_x"/>
                                          </p:val>
                                        </p:tav>
                                      </p:tavLst>
                                    </p:anim>
                                    <p:anim calcmode="lin" valueType="num">
                                      <p:cBhvr>
                                        <p:cTn id="75" dur="1000" fill="hold"/>
                                        <p:tgtEl>
                                          <p:spTgt spid="26"/>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anim calcmode="lin" valueType="num">
                                      <p:cBhvr>
                                        <p:cTn id="79" dur="1000" fill="hold"/>
                                        <p:tgtEl>
                                          <p:spTgt spid="27"/>
                                        </p:tgtEl>
                                        <p:attrNameLst>
                                          <p:attrName>ppt_x</p:attrName>
                                        </p:attrNameLst>
                                      </p:cBhvr>
                                      <p:tavLst>
                                        <p:tav tm="0">
                                          <p:val>
                                            <p:strVal val="#ppt_x"/>
                                          </p:val>
                                        </p:tav>
                                        <p:tav tm="100000">
                                          <p:val>
                                            <p:strVal val="#ppt_x"/>
                                          </p:val>
                                        </p:tav>
                                      </p:tavLst>
                                    </p:anim>
                                    <p:anim calcmode="lin" valueType="num">
                                      <p:cBhvr>
                                        <p:cTn id="80" dur="1000" fill="hold"/>
                                        <p:tgtEl>
                                          <p:spTgt spid="27"/>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1000"/>
                                        <p:tgtEl>
                                          <p:spTgt spid="28"/>
                                        </p:tgtEl>
                                      </p:cBhvr>
                                    </p:animEffect>
                                    <p:anim calcmode="lin" valueType="num">
                                      <p:cBhvr>
                                        <p:cTn id="84" dur="1000" fill="hold"/>
                                        <p:tgtEl>
                                          <p:spTgt spid="28"/>
                                        </p:tgtEl>
                                        <p:attrNameLst>
                                          <p:attrName>ppt_x</p:attrName>
                                        </p:attrNameLst>
                                      </p:cBhvr>
                                      <p:tavLst>
                                        <p:tav tm="0">
                                          <p:val>
                                            <p:strVal val="#ppt_x"/>
                                          </p:val>
                                        </p:tav>
                                        <p:tav tm="100000">
                                          <p:val>
                                            <p:strVal val="#ppt_x"/>
                                          </p:val>
                                        </p:tav>
                                      </p:tavLst>
                                    </p:anim>
                                    <p:anim calcmode="lin" valueType="num">
                                      <p:cBhvr>
                                        <p:cTn id="85" dur="1000" fill="hold"/>
                                        <p:tgtEl>
                                          <p:spTgt spid="28"/>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1000"/>
                                        <p:tgtEl>
                                          <p:spTgt spid="31"/>
                                        </p:tgtEl>
                                      </p:cBhvr>
                                    </p:animEffect>
                                    <p:anim calcmode="lin" valueType="num">
                                      <p:cBhvr>
                                        <p:cTn id="89" dur="1000" fill="hold"/>
                                        <p:tgtEl>
                                          <p:spTgt spid="31"/>
                                        </p:tgtEl>
                                        <p:attrNameLst>
                                          <p:attrName>ppt_x</p:attrName>
                                        </p:attrNameLst>
                                      </p:cBhvr>
                                      <p:tavLst>
                                        <p:tav tm="0">
                                          <p:val>
                                            <p:strVal val="#ppt_x"/>
                                          </p:val>
                                        </p:tav>
                                        <p:tav tm="100000">
                                          <p:val>
                                            <p:strVal val="#ppt_x"/>
                                          </p:val>
                                        </p:tav>
                                      </p:tavLst>
                                    </p:anim>
                                    <p:anim calcmode="lin" valueType="num">
                                      <p:cBhvr>
                                        <p:cTn id="90" dur="1000" fill="hold"/>
                                        <p:tgtEl>
                                          <p:spTgt spid="31"/>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1000"/>
                                        <p:tgtEl>
                                          <p:spTgt spid="32"/>
                                        </p:tgtEl>
                                      </p:cBhvr>
                                    </p:animEffect>
                                    <p:anim calcmode="lin" valueType="num">
                                      <p:cBhvr>
                                        <p:cTn id="94" dur="1000" fill="hold"/>
                                        <p:tgtEl>
                                          <p:spTgt spid="32"/>
                                        </p:tgtEl>
                                        <p:attrNameLst>
                                          <p:attrName>ppt_x</p:attrName>
                                        </p:attrNameLst>
                                      </p:cBhvr>
                                      <p:tavLst>
                                        <p:tav tm="0">
                                          <p:val>
                                            <p:strVal val="#ppt_x"/>
                                          </p:val>
                                        </p:tav>
                                        <p:tav tm="100000">
                                          <p:val>
                                            <p:strVal val="#ppt_x"/>
                                          </p:val>
                                        </p:tav>
                                      </p:tavLst>
                                    </p:anim>
                                    <p:anim calcmode="lin" valueType="num">
                                      <p:cBhvr>
                                        <p:cTn id="95" dur="1000" fill="hold"/>
                                        <p:tgtEl>
                                          <p:spTgt spid="32"/>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anim calcmode="lin" valueType="num">
                                      <p:cBhvr>
                                        <p:cTn id="99" dur="1000" fill="hold"/>
                                        <p:tgtEl>
                                          <p:spTgt spid="33"/>
                                        </p:tgtEl>
                                        <p:attrNameLst>
                                          <p:attrName>ppt_x</p:attrName>
                                        </p:attrNameLst>
                                      </p:cBhvr>
                                      <p:tavLst>
                                        <p:tav tm="0">
                                          <p:val>
                                            <p:strVal val="#ppt_x"/>
                                          </p:val>
                                        </p:tav>
                                        <p:tav tm="100000">
                                          <p:val>
                                            <p:strVal val="#ppt_x"/>
                                          </p:val>
                                        </p:tav>
                                      </p:tavLst>
                                    </p:anim>
                                    <p:anim calcmode="lin" valueType="num">
                                      <p:cBhvr>
                                        <p:cTn id="100" dur="1000" fill="hold"/>
                                        <p:tgtEl>
                                          <p:spTgt spid="3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0"/>
                                        <p:tgtEl>
                                          <p:spTgt spid="34"/>
                                        </p:tgtEl>
                                      </p:cBhvr>
                                    </p:animEffect>
                                    <p:anim calcmode="lin" valueType="num">
                                      <p:cBhvr>
                                        <p:cTn id="104" dur="1000" fill="hold"/>
                                        <p:tgtEl>
                                          <p:spTgt spid="34"/>
                                        </p:tgtEl>
                                        <p:attrNameLst>
                                          <p:attrName>ppt_x</p:attrName>
                                        </p:attrNameLst>
                                      </p:cBhvr>
                                      <p:tavLst>
                                        <p:tav tm="0">
                                          <p:val>
                                            <p:strVal val="#ppt_x"/>
                                          </p:val>
                                        </p:tav>
                                        <p:tav tm="100000">
                                          <p:val>
                                            <p:strVal val="#ppt_x"/>
                                          </p:val>
                                        </p:tav>
                                      </p:tavLst>
                                    </p:anim>
                                    <p:anim calcmode="lin" valueType="num">
                                      <p:cBhvr>
                                        <p:cTn id="105" dur="1000" fill="hold"/>
                                        <p:tgtEl>
                                          <p:spTgt spid="34"/>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fade">
                                      <p:cBhvr>
                                        <p:cTn id="108" dur="1000"/>
                                        <p:tgtEl>
                                          <p:spTgt spid="35"/>
                                        </p:tgtEl>
                                      </p:cBhvr>
                                    </p:animEffect>
                                    <p:anim calcmode="lin" valueType="num">
                                      <p:cBhvr>
                                        <p:cTn id="109" dur="1000" fill="hold"/>
                                        <p:tgtEl>
                                          <p:spTgt spid="35"/>
                                        </p:tgtEl>
                                        <p:attrNameLst>
                                          <p:attrName>ppt_x</p:attrName>
                                        </p:attrNameLst>
                                      </p:cBhvr>
                                      <p:tavLst>
                                        <p:tav tm="0">
                                          <p:val>
                                            <p:strVal val="#ppt_x"/>
                                          </p:val>
                                        </p:tav>
                                        <p:tav tm="100000">
                                          <p:val>
                                            <p:strVal val="#ppt_x"/>
                                          </p:val>
                                        </p:tav>
                                      </p:tavLst>
                                    </p:anim>
                                    <p:anim calcmode="lin" valueType="num">
                                      <p:cBhvr>
                                        <p:cTn id="110" dur="1000" fill="hold"/>
                                        <p:tgtEl>
                                          <p:spTgt spid="35"/>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fade">
                                      <p:cBhvr>
                                        <p:cTn id="113" dur="1000"/>
                                        <p:tgtEl>
                                          <p:spTgt spid="40"/>
                                        </p:tgtEl>
                                      </p:cBhvr>
                                    </p:animEffect>
                                    <p:anim calcmode="lin" valueType="num">
                                      <p:cBhvr>
                                        <p:cTn id="114" dur="1000" fill="hold"/>
                                        <p:tgtEl>
                                          <p:spTgt spid="40"/>
                                        </p:tgtEl>
                                        <p:attrNameLst>
                                          <p:attrName>ppt_x</p:attrName>
                                        </p:attrNameLst>
                                      </p:cBhvr>
                                      <p:tavLst>
                                        <p:tav tm="0">
                                          <p:val>
                                            <p:strVal val="#ppt_x"/>
                                          </p:val>
                                        </p:tav>
                                        <p:tav tm="100000">
                                          <p:val>
                                            <p:strVal val="#ppt_x"/>
                                          </p:val>
                                        </p:tav>
                                      </p:tavLst>
                                    </p:anim>
                                    <p:anim calcmode="lin" valueType="num">
                                      <p:cBhvr>
                                        <p:cTn id="11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7" grpId="0" bldLvl="0" animBg="1"/>
      <p:bldP spid="18" grpId="0" bldLvl="0" animBg="1"/>
      <p:bldP spid="19" grpId="0" bldLvl="0" animBg="1"/>
      <p:bldP spid="25" grpId="0" bldLvl="0" animBg="1"/>
      <p:bldP spid="26" grpId="0" bldLvl="0" animBg="1"/>
      <p:bldP spid="27" grpId="0" bldLvl="0" animBg="1"/>
      <p:bldP spid="31" grpId="0"/>
      <p:bldP spid="32" grpId="0"/>
      <p:bldP spid="33" grpId="0"/>
      <p:bldP spid="34" grpId="0"/>
      <p:bldP spid="35" grpId="0"/>
      <p:bldP spid="47" grpId="0"/>
      <p:bldP spid="48" grpId="0"/>
      <p:bldP spid="49" grpId="0"/>
      <p:bldP spid="50" grpId="0"/>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35" name="组合 34"/>
          <p:cNvGrpSpPr/>
          <p:nvPr/>
        </p:nvGrpSpPr>
        <p:grpSpPr>
          <a:xfrm>
            <a:off x="1731437" y="3669216"/>
            <a:ext cx="3793579" cy="592932"/>
            <a:chOff x="5180762" y="1341138"/>
            <a:chExt cx="3793579" cy="592932"/>
          </a:xfrm>
          <a:solidFill>
            <a:schemeClr val="accent3"/>
          </a:solidFill>
        </p:grpSpPr>
        <p:sp>
          <p:nvSpPr>
            <p:cNvPr id="36" name="Freeform 11"/>
            <p:cNvSpPr/>
            <p:nvPr/>
          </p:nvSpPr>
          <p:spPr bwMode="auto">
            <a:xfrm>
              <a:off x="5303349" y="1341138"/>
              <a:ext cx="668870" cy="84534"/>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grpFill/>
            <a:ln>
              <a:noFill/>
            </a:ln>
          </p:spPr>
          <p:txBody>
            <a:bodyPr lIns="68562" tIns="34281" rIns="68562" bIns="34281"/>
            <a:lstStyle/>
            <a:p>
              <a:endParaRPr lang="zh-CN" altLang="en-US"/>
            </a:p>
          </p:txBody>
        </p:sp>
        <p:sp>
          <p:nvSpPr>
            <p:cNvPr id="37" name="Freeform 10"/>
            <p:cNvSpPr/>
            <p:nvPr/>
          </p:nvSpPr>
          <p:spPr bwMode="auto">
            <a:xfrm>
              <a:off x="5180762" y="1407814"/>
              <a:ext cx="3793579" cy="526256"/>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grpFill/>
            <a:ln w="10" cap="flat" cmpd="sng">
              <a:solidFill>
                <a:srgbClr val="A8A9AD"/>
              </a:solidFill>
              <a:round/>
            </a:ln>
          </p:spPr>
          <p:txBody>
            <a:bodyPr lIns="68562" tIns="34281" rIns="68562" bIns="34281"/>
            <a:lstStyle/>
            <a:p>
              <a:endParaRPr lang="zh-CN" altLang="en-US"/>
            </a:p>
          </p:txBody>
        </p:sp>
        <p:sp>
          <p:nvSpPr>
            <p:cNvPr id="38" name="Rectangle 12"/>
            <p:cNvSpPr>
              <a:spLocks noChangeArrowheads="1"/>
            </p:cNvSpPr>
            <p:nvPr/>
          </p:nvSpPr>
          <p:spPr bwMode="auto">
            <a:xfrm>
              <a:off x="5367617" y="1341139"/>
              <a:ext cx="540333" cy="553640"/>
            </a:xfrm>
            <a:prstGeom prst="rect">
              <a:avLst/>
            </a:prstGeom>
            <a:grpFill/>
            <a:ln>
              <a:noFill/>
            </a:ln>
          </p:spPr>
          <p:txBody>
            <a:bodyPr lIns="68562" tIns="34281" rIns="68562" bIns="3428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TextBox 105"/>
            <p:cNvSpPr txBox="1">
              <a:spLocks noChangeArrowheads="1"/>
            </p:cNvSpPr>
            <p:nvPr/>
          </p:nvSpPr>
          <p:spPr bwMode="auto">
            <a:xfrm>
              <a:off x="6065051" y="1454247"/>
              <a:ext cx="1355090" cy="4362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参考文献</a:t>
              </a:r>
            </a:p>
          </p:txBody>
        </p:sp>
        <p:sp>
          <p:nvSpPr>
            <p:cNvPr id="40" name="TextBox 106"/>
            <p:cNvSpPr txBox="1">
              <a:spLocks noChangeArrowheads="1"/>
            </p:cNvSpPr>
            <p:nvPr/>
          </p:nvSpPr>
          <p:spPr bwMode="auto">
            <a:xfrm>
              <a:off x="5448548" y="1373285"/>
              <a:ext cx="375708" cy="53089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a:solidFill>
                    <a:srgbClr val="FFFFFF"/>
                  </a:solidFill>
                  <a:latin typeface="微软雅黑" panose="020B0503020204020204" pitchFamily="34" charset="-122"/>
                  <a:ea typeface="微软雅黑" panose="020B0503020204020204" pitchFamily="34" charset="-122"/>
                </a:rPr>
                <a:t>1</a:t>
              </a:r>
              <a:endParaRPr lang="zh-CN" altLang="en-US" sz="3000" b="1" dirty="0">
                <a:solidFill>
                  <a:srgbClr val="FFFFFF"/>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1731437" y="4793124"/>
            <a:ext cx="3793579" cy="592931"/>
            <a:chOff x="5694561" y="2088852"/>
            <a:chExt cx="3793579" cy="592931"/>
          </a:xfrm>
          <a:solidFill>
            <a:schemeClr val="accent2"/>
          </a:solidFill>
        </p:grpSpPr>
        <p:sp>
          <p:nvSpPr>
            <p:cNvPr id="42" name="Freeform 11"/>
            <p:cNvSpPr/>
            <p:nvPr/>
          </p:nvSpPr>
          <p:spPr bwMode="auto">
            <a:xfrm>
              <a:off x="5817148" y="2088852"/>
              <a:ext cx="668870" cy="84535"/>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grpFill/>
            <a:ln>
              <a:noFill/>
            </a:ln>
          </p:spPr>
          <p:txBody>
            <a:bodyPr lIns="68562" tIns="34281" rIns="68562" bIns="34281"/>
            <a:lstStyle/>
            <a:p>
              <a:endParaRPr lang="zh-CN" altLang="en-US"/>
            </a:p>
          </p:txBody>
        </p:sp>
        <p:sp>
          <p:nvSpPr>
            <p:cNvPr id="43" name="Freeform 10"/>
            <p:cNvSpPr/>
            <p:nvPr/>
          </p:nvSpPr>
          <p:spPr bwMode="auto">
            <a:xfrm>
              <a:off x="5694561" y="2155527"/>
              <a:ext cx="3793579" cy="526256"/>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grpFill/>
            <a:ln w="10" cap="flat" cmpd="sng">
              <a:solidFill>
                <a:srgbClr val="A8A9AD"/>
              </a:solidFill>
              <a:round/>
            </a:ln>
          </p:spPr>
          <p:txBody>
            <a:bodyPr lIns="68562" tIns="34281" rIns="68562" bIns="34281"/>
            <a:lstStyle/>
            <a:p>
              <a:endParaRPr lang="zh-CN" altLang="en-US"/>
            </a:p>
          </p:txBody>
        </p:sp>
        <p:sp>
          <p:nvSpPr>
            <p:cNvPr id="44" name="Rectangle 12"/>
            <p:cNvSpPr>
              <a:spLocks noChangeArrowheads="1"/>
            </p:cNvSpPr>
            <p:nvPr/>
          </p:nvSpPr>
          <p:spPr bwMode="auto">
            <a:xfrm>
              <a:off x="5881416" y="2088852"/>
              <a:ext cx="540333" cy="553641"/>
            </a:xfrm>
            <a:prstGeom prst="rect">
              <a:avLst/>
            </a:prstGeom>
            <a:grpFill/>
            <a:ln>
              <a:noFill/>
            </a:ln>
          </p:spPr>
          <p:txBody>
            <a:bodyPr lIns="68562" tIns="34281" rIns="68562" bIns="3428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 name="TextBox 108"/>
            <p:cNvSpPr txBox="1">
              <a:spLocks noChangeArrowheads="1"/>
            </p:cNvSpPr>
            <p:nvPr/>
          </p:nvSpPr>
          <p:spPr bwMode="auto">
            <a:xfrm>
              <a:off x="6578850" y="2224583"/>
              <a:ext cx="1355090" cy="4362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综合应用</a:t>
              </a:r>
            </a:p>
          </p:txBody>
        </p:sp>
        <p:sp>
          <p:nvSpPr>
            <p:cNvPr id="46" name="TextBox 109"/>
            <p:cNvSpPr txBox="1">
              <a:spLocks noChangeArrowheads="1"/>
            </p:cNvSpPr>
            <p:nvPr/>
          </p:nvSpPr>
          <p:spPr bwMode="auto">
            <a:xfrm>
              <a:off x="5962347" y="2104330"/>
              <a:ext cx="370840" cy="5289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b="1" dirty="0">
                  <a:solidFill>
                    <a:srgbClr val="FFFFFF"/>
                  </a:solidFill>
                  <a:latin typeface="微软雅黑" panose="020B0503020204020204" pitchFamily="34" charset="-122"/>
                  <a:ea typeface="微软雅黑" panose="020B0503020204020204" pitchFamily="34" charset="-122"/>
                </a:rPr>
                <a:t>3</a:t>
              </a:r>
              <a:endParaRPr lang="zh-CN" altLang="en-US" sz="3000" b="1" dirty="0">
                <a:solidFill>
                  <a:srgbClr val="FFFFFF"/>
                </a:solidFill>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6262329" y="3666278"/>
            <a:ext cx="3793579" cy="591741"/>
            <a:chOff x="5862527" y="3014841"/>
            <a:chExt cx="3793579" cy="591741"/>
          </a:xfrm>
          <a:solidFill>
            <a:schemeClr val="accent4"/>
          </a:solidFill>
        </p:grpSpPr>
        <p:sp>
          <p:nvSpPr>
            <p:cNvPr id="48" name="Freeform 11"/>
            <p:cNvSpPr/>
            <p:nvPr/>
          </p:nvSpPr>
          <p:spPr bwMode="auto">
            <a:xfrm>
              <a:off x="5985114" y="3014841"/>
              <a:ext cx="668870" cy="84534"/>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grpFill/>
            <a:ln>
              <a:noFill/>
            </a:ln>
          </p:spPr>
          <p:txBody>
            <a:bodyPr lIns="68562" tIns="34281" rIns="68562" bIns="34281"/>
            <a:lstStyle/>
            <a:p>
              <a:endParaRPr lang="zh-CN" altLang="en-US"/>
            </a:p>
          </p:txBody>
        </p:sp>
        <p:sp>
          <p:nvSpPr>
            <p:cNvPr id="49" name="Freeform 10"/>
            <p:cNvSpPr/>
            <p:nvPr/>
          </p:nvSpPr>
          <p:spPr bwMode="auto">
            <a:xfrm>
              <a:off x="5862527" y="3080326"/>
              <a:ext cx="3793579" cy="526256"/>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grpFill/>
            <a:ln w="10" cap="flat" cmpd="sng">
              <a:solidFill>
                <a:srgbClr val="A8A9AD"/>
              </a:solidFill>
              <a:round/>
            </a:ln>
          </p:spPr>
          <p:txBody>
            <a:bodyPr lIns="68562" tIns="34281" rIns="68562" bIns="34281"/>
            <a:lstStyle/>
            <a:p>
              <a:endParaRPr lang="zh-CN" altLang="en-US"/>
            </a:p>
          </p:txBody>
        </p:sp>
        <p:sp>
          <p:nvSpPr>
            <p:cNvPr id="50" name="Rectangle 12"/>
            <p:cNvSpPr>
              <a:spLocks noChangeArrowheads="1"/>
            </p:cNvSpPr>
            <p:nvPr/>
          </p:nvSpPr>
          <p:spPr bwMode="auto">
            <a:xfrm>
              <a:off x="6049382" y="3014842"/>
              <a:ext cx="540333" cy="553640"/>
            </a:xfrm>
            <a:prstGeom prst="rect">
              <a:avLst/>
            </a:prstGeom>
            <a:grpFill/>
            <a:ln>
              <a:noFill/>
            </a:ln>
          </p:spPr>
          <p:txBody>
            <a:bodyPr lIns="68562" tIns="34281" rIns="68562" bIns="3428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 name="TextBox 115"/>
            <p:cNvSpPr txBox="1">
              <a:spLocks noChangeArrowheads="1"/>
            </p:cNvSpPr>
            <p:nvPr/>
          </p:nvSpPr>
          <p:spPr bwMode="auto">
            <a:xfrm>
              <a:off x="6746816" y="3110091"/>
              <a:ext cx="1355090" cy="4362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基础知识</a:t>
              </a:r>
            </a:p>
          </p:txBody>
        </p:sp>
        <p:sp>
          <p:nvSpPr>
            <p:cNvPr id="52" name="TextBox 116"/>
            <p:cNvSpPr txBox="1">
              <a:spLocks noChangeArrowheads="1"/>
            </p:cNvSpPr>
            <p:nvPr/>
          </p:nvSpPr>
          <p:spPr bwMode="auto">
            <a:xfrm>
              <a:off x="6130313" y="3029129"/>
              <a:ext cx="370840" cy="5289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3000" b="1" dirty="0">
                  <a:solidFill>
                    <a:srgbClr val="FFFFFF"/>
                  </a:solidFill>
                  <a:latin typeface="微软雅黑" panose="020B0503020204020204" pitchFamily="34" charset="-122"/>
                  <a:ea typeface="微软雅黑" panose="020B0503020204020204" pitchFamily="34" charset="-122"/>
                </a:rPr>
                <a:t>2</a:t>
              </a:r>
            </a:p>
          </p:txBody>
        </p:sp>
      </p:grpSp>
      <p:grpSp>
        <p:nvGrpSpPr>
          <p:cNvPr id="108" name="组合 107"/>
          <p:cNvGrpSpPr/>
          <p:nvPr/>
        </p:nvGrpSpPr>
        <p:grpSpPr>
          <a:xfrm>
            <a:off x="5030117" y="644955"/>
            <a:ext cx="2270571" cy="2270569"/>
            <a:chOff x="3535099" y="1592978"/>
            <a:chExt cx="1182749" cy="1182749"/>
          </a:xfrm>
          <a:effectLst/>
        </p:grpSpPr>
        <p:sp>
          <p:nvSpPr>
            <p:cNvPr id="109" name="椭圆 108"/>
            <p:cNvSpPr/>
            <p:nvPr/>
          </p:nvSpPr>
          <p:spPr>
            <a:xfrm>
              <a:off x="3535099" y="1592978"/>
              <a:ext cx="1182749" cy="1182749"/>
            </a:xfrm>
            <a:prstGeom prst="ellipse">
              <a:avLst/>
            </a:prstGeom>
            <a:solidFill>
              <a:schemeClr val="accent3"/>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10" name="文本框 1"/>
            <p:cNvSpPr txBox="1"/>
            <p:nvPr/>
          </p:nvSpPr>
          <p:spPr>
            <a:xfrm>
              <a:off x="3718006" y="1919472"/>
              <a:ext cx="817642" cy="480967"/>
            </a:xfrm>
            <a:prstGeom prst="rect">
              <a:avLst/>
            </a:prstGeom>
            <a:noFill/>
            <a:ln>
              <a:noFill/>
            </a:ln>
            <a:effectLst/>
          </p:spPr>
          <p:txBody>
            <a:bodyPr wrap="none" rtlCol="0">
              <a:spAutoFit/>
            </a:bodyPr>
            <a:lstStyle/>
            <a:p>
              <a:pPr algn="ctr"/>
              <a:r>
                <a:rPr lang="zh-CN" altLang="en-US" sz="5400" b="1" dirty="0">
                  <a:solidFill>
                    <a:schemeClr val="bg1"/>
                  </a:solidFill>
                  <a:effectLst/>
                  <a:latin typeface="微软雅黑" panose="020B0503020204020204" pitchFamily="34" charset="-122"/>
                  <a:ea typeface="微软雅黑" panose="020B0503020204020204" pitchFamily="34" charset="-122"/>
                </a:rPr>
                <a:t>目录</a:t>
              </a:r>
            </a:p>
          </p:txBody>
        </p:sp>
      </p:grpSp>
      <p:grpSp>
        <p:nvGrpSpPr>
          <p:cNvPr id="2" name="组合 1"/>
          <p:cNvGrpSpPr/>
          <p:nvPr/>
        </p:nvGrpSpPr>
        <p:grpSpPr>
          <a:xfrm>
            <a:off x="6262162" y="4772211"/>
            <a:ext cx="3793579" cy="592932"/>
            <a:chOff x="5180762" y="1341138"/>
            <a:chExt cx="3793579" cy="592932"/>
          </a:xfrm>
          <a:solidFill>
            <a:schemeClr val="accent3"/>
          </a:solidFill>
        </p:grpSpPr>
        <p:sp>
          <p:nvSpPr>
            <p:cNvPr id="3" name="Freeform 11"/>
            <p:cNvSpPr/>
            <p:nvPr/>
          </p:nvSpPr>
          <p:spPr bwMode="auto">
            <a:xfrm>
              <a:off x="5303349" y="1341138"/>
              <a:ext cx="668870" cy="84534"/>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grpFill/>
            <a:ln>
              <a:noFill/>
            </a:ln>
          </p:spPr>
          <p:txBody>
            <a:bodyPr lIns="68562" tIns="34281" rIns="68562" bIns="34281"/>
            <a:lstStyle/>
            <a:p>
              <a:endParaRPr lang="zh-CN" altLang="en-US"/>
            </a:p>
          </p:txBody>
        </p:sp>
        <p:sp>
          <p:nvSpPr>
            <p:cNvPr id="4" name="Freeform 10"/>
            <p:cNvSpPr/>
            <p:nvPr/>
          </p:nvSpPr>
          <p:spPr bwMode="auto">
            <a:xfrm>
              <a:off x="5180762" y="1407814"/>
              <a:ext cx="3793579" cy="526256"/>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grpFill/>
            <a:ln w="10" cap="flat" cmpd="sng">
              <a:solidFill>
                <a:srgbClr val="A8A9AD"/>
              </a:solidFill>
              <a:round/>
            </a:ln>
          </p:spPr>
          <p:txBody>
            <a:bodyPr lIns="68562" tIns="34281" rIns="68562" bIns="34281"/>
            <a:lstStyle/>
            <a:p>
              <a:endParaRPr lang="zh-CN" altLang="en-US"/>
            </a:p>
          </p:txBody>
        </p:sp>
        <p:sp>
          <p:nvSpPr>
            <p:cNvPr id="5" name="Rectangle 12"/>
            <p:cNvSpPr>
              <a:spLocks noChangeArrowheads="1"/>
            </p:cNvSpPr>
            <p:nvPr/>
          </p:nvSpPr>
          <p:spPr bwMode="auto">
            <a:xfrm>
              <a:off x="5367617" y="1341139"/>
              <a:ext cx="540333" cy="553640"/>
            </a:xfrm>
            <a:prstGeom prst="rect">
              <a:avLst/>
            </a:prstGeom>
            <a:grpFill/>
            <a:ln>
              <a:noFill/>
            </a:ln>
          </p:spPr>
          <p:txBody>
            <a:bodyPr lIns="68562" tIns="34281" rIns="68562" bIns="3428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TextBox 105"/>
            <p:cNvSpPr txBox="1">
              <a:spLocks noChangeArrowheads="1"/>
            </p:cNvSpPr>
            <p:nvPr/>
          </p:nvSpPr>
          <p:spPr bwMode="auto">
            <a:xfrm>
              <a:off x="6065051" y="1454247"/>
              <a:ext cx="864235" cy="4362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chemeClr val="bg1"/>
                  </a:solidFill>
                  <a:latin typeface="微软雅黑" panose="020B0503020204020204" pitchFamily="34" charset="-122"/>
                  <a:ea typeface="微软雅黑" panose="020B0503020204020204" pitchFamily="34" charset="-122"/>
                </a:rPr>
                <a:t>Q&amp;A</a:t>
              </a:r>
            </a:p>
          </p:txBody>
        </p:sp>
        <p:sp>
          <p:nvSpPr>
            <p:cNvPr id="7" name="TextBox 106"/>
            <p:cNvSpPr txBox="1">
              <a:spLocks noChangeArrowheads="1"/>
            </p:cNvSpPr>
            <p:nvPr/>
          </p:nvSpPr>
          <p:spPr bwMode="auto">
            <a:xfrm>
              <a:off x="5448548" y="1373285"/>
              <a:ext cx="370840" cy="5289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3000" b="1" dirty="0">
                  <a:solidFill>
                    <a:srgbClr val="FFFFFF"/>
                  </a:solidFill>
                  <a:latin typeface="微软雅黑" panose="020B0503020204020204" pitchFamily="34" charset="-122"/>
                  <a:ea typeface="微软雅黑" panose="020B0503020204020204" pitchFamily="34" charset="-122"/>
                </a:rPr>
                <a:t>4</a:t>
              </a:r>
            </a:p>
          </p:txBody>
        </p:sp>
      </p:grpSp>
      <p:grpSp>
        <p:nvGrpSpPr>
          <p:cNvPr id="14" name="组合 13"/>
          <p:cNvGrpSpPr/>
          <p:nvPr/>
        </p:nvGrpSpPr>
        <p:grpSpPr>
          <a:xfrm>
            <a:off x="4197944" y="6025938"/>
            <a:ext cx="3793579" cy="591741"/>
            <a:chOff x="5862527" y="3014841"/>
            <a:chExt cx="3793579" cy="591741"/>
          </a:xfrm>
          <a:solidFill>
            <a:schemeClr val="accent4"/>
          </a:solidFill>
        </p:grpSpPr>
        <p:sp>
          <p:nvSpPr>
            <p:cNvPr id="15" name="Freeform 11"/>
            <p:cNvSpPr/>
            <p:nvPr/>
          </p:nvSpPr>
          <p:spPr bwMode="auto">
            <a:xfrm>
              <a:off x="5985114" y="3014841"/>
              <a:ext cx="668870" cy="84534"/>
            </a:xfrm>
            <a:custGeom>
              <a:avLst/>
              <a:gdLst>
                <a:gd name="T0" fmla="*/ 111 w 1156"/>
                <a:gd name="T1" fmla="*/ 0 h 142"/>
                <a:gd name="T2" fmla="*/ 1045 w 1156"/>
                <a:gd name="T3" fmla="*/ 0 h 142"/>
                <a:gd name="T4" fmla="*/ 1156 w 1156"/>
                <a:gd name="T5" fmla="*/ 142 h 142"/>
                <a:gd name="T6" fmla="*/ 0 w 1156"/>
                <a:gd name="T7" fmla="*/ 142 h 142"/>
                <a:gd name="T8" fmla="*/ 111 w 1156"/>
                <a:gd name="T9" fmla="*/ 0 h 142"/>
              </a:gdLst>
              <a:ahLst/>
              <a:cxnLst>
                <a:cxn ang="0">
                  <a:pos x="T0" y="T1"/>
                </a:cxn>
                <a:cxn ang="0">
                  <a:pos x="T2" y="T3"/>
                </a:cxn>
                <a:cxn ang="0">
                  <a:pos x="T4" y="T5"/>
                </a:cxn>
                <a:cxn ang="0">
                  <a:pos x="T6" y="T7"/>
                </a:cxn>
                <a:cxn ang="0">
                  <a:pos x="T8" y="T9"/>
                </a:cxn>
              </a:cxnLst>
              <a:rect l="0" t="0" r="r" b="b"/>
              <a:pathLst>
                <a:path w="1156" h="142">
                  <a:moveTo>
                    <a:pt x="111" y="0"/>
                  </a:moveTo>
                  <a:lnTo>
                    <a:pt x="1045" y="0"/>
                  </a:lnTo>
                  <a:lnTo>
                    <a:pt x="1156" y="142"/>
                  </a:lnTo>
                  <a:lnTo>
                    <a:pt x="0" y="142"/>
                  </a:lnTo>
                  <a:lnTo>
                    <a:pt x="111" y="0"/>
                  </a:lnTo>
                  <a:close/>
                </a:path>
              </a:pathLst>
            </a:custGeom>
            <a:grpFill/>
            <a:ln>
              <a:noFill/>
            </a:ln>
          </p:spPr>
          <p:txBody>
            <a:bodyPr lIns="68562" tIns="34281" rIns="68562" bIns="34281"/>
            <a:lstStyle/>
            <a:p>
              <a:endParaRPr lang="zh-CN" altLang="en-US"/>
            </a:p>
          </p:txBody>
        </p:sp>
        <p:sp>
          <p:nvSpPr>
            <p:cNvPr id="16" name="Freeform 10"/>
            <p:cNvSpPr/>
            <p:nvPr/>
          </p:nvSpPr>
          <p:spPr bwMode="auto">
            <a:xfrm>
              <a:off x="5862527" y="3080326"/>
              <a:ext cx="3793579" cy="526256"/>
            </a:xfrm>
            <a:custGeom>
              <a:avLst/>
              <a:gdLst>
                <a:gd name="T0" fmla="*/ 97 w 8676"/>
                <a:gd name="T1" fmla="*/ 0 h 884"/>
                <a:gd name="T2" fmla="*/ 8475 w 8676"/>
                <a:gd name="T3" fmla="*/ 0 h 884"/>
                <a:gd name="T4" fmla="*/ 8676 w 8676"/>
                <a:gd name="T5" fmla="*/ 202 h 884"/>
                <a:gd name="T6" fmla="*/ 8676 w 8676"/>
                <a:gd name="T7" fmla="*/ 788 h 884"/>
                <a:gd name="T8" fmla="*/ 8579 w 8676"/>
                <a:gd name="T9" fmla="*/ 884 h 884"/>
                <a:gd name="T10" fmla="*/ 97 w 8676"/>
                <a:gd name="T11" fmla="*/ 884 h 884"/>
                <a:gd name="T12" fmla="*/ 0 w 8676"/>
                <a:gd name="T13" fmla="*/ 788 h 884"/>
                <a:gd name="T14" fmla="*/ 0 w 8676"/>
                <a:gd name="T15" fmla="*/ 96 h 884"/>
                <a:gd name="T16" fmla="*/ 97 w 8676"/>
                <a:gd name="T17"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6" h="884">
                  <a:moveTo>
                    <a:pt x="97" y="0"/>
                  </a:moveTo>
                  <a:lnTo>
                    <a:pt x="8475" y="0"/>
                  </a:lnTo>
                  <a:lnTo>
                    <a:pt x="8676" y="202"/>
                  </a:lnTo>
                  <a:lnTo>
                    <a:pt x="8676" y="788"/>
                  </a:lnTo>
                  <a:cubicBezTo>
                    <a:pt x="8676" y="841"/>
                    <a:pt x="8632" y="884"/>
                    <a:pt x="8579" y="884"/>
                  </a:cubicBezTo>
                  <a:lnTo>
                    <a:pt x="97" y="884"/>
                  </a:lnTo>
                  <a:cubicBezTo>
                    <a:pt x="44" y="884"/>
                    <a:pt x="0" y="841"/>
                    <a:pt x="0" y="788"/>
                  </a:cubicBezTo>
                  <a:lnTo>
                    <a:pt x="0" y="96"/>
                  </a:lnTo>
                  <a:cubicBezTo>
                    <a:pt x="0" y="43"/>
                    <a:pt x="44" y="0"/>
                    <a:pt x="97" y="0"/>
                  </a:cubicBezTo>
                  <a:close/>
                </a:path>
              </a:pathLst>
            </a:custGeom>
            <a:grpFill/>
            <a:ln w="10" cap="flat" cmpd="sng">
              <a:solidFill>
                <a:srgbClr val="A8A9AD"/>
              </a:solidFill>
              <a:round/>
            </a:ln>
          </p:spPr>
          <p:txBody>
            <a:bodyPr lIns="68562" tIns="34281" rIns="68562" bIns="34281"/>
            <a:lstStyle/>
            <a:p>
              <a:endParaRPr lang="zh-CN" altLang="en-US"/>
            </a:p>
          </p:txBody>
        </p:sp>
        <p:sp>
          <p:nvSpPr>
            <p:cNvPr id="17" name="Rectangle 12"/>
            <p:cNvSpPr>
              <a:spLocks noChangeArrowheads="1"/>
            </p:cNvSpPr>
            <p:nvPr/>
          </p:nvSpPr>
          <p:spPr bwMode="auto">
            <a:xfrm>
              <a:off x="6049382" y="3014842"/>
              <a:ext cx="540333" cy="553640"/>
            </a:xfrm>
            <a:prstGeom prst="rect">
              <a:avLst/>
            </a:prstGeom>
            <a:grpFill/>
            <a:ln>
              <a:noFill/>
            </a:ln>
          </p:spPr>
          <p:txBody>
            <a:bodyPr lIns="68562" tIns="34281" rIns="68562" bIns="3428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TextBox 115"/>
            <p:cNvSpPr txBox="1">
              <a:spLocks noChangeArrowheads="1"/>
            </p:cNvSpPr>
            <p:nvPr/>
          </p:nvSpPr>
          <p:spPr bwMode="auto">
            <a:xfrm>
              <a:off x="6746816" y="3110091"/>
              <a:ext cx="2269490" cy="4362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chemeClr val="bg1"/>
                  </a:solidFill>
                  <a:latin typeface="微软雅黑" panose="020B0503020204020204" pitchFamily="34" charset="-122"/>
                  <a:ea typeface="微软雅黑" panose="020B0503020204020204" pitchFamily="34" charset="-122"/>
                </a:rPr>
                <a:t>小组分工及评价</a:t>
              </a:r>
            </a:p>
          </p:txBody>
        </p:sp>
        <p:sp>
          <p:nvSpPr>
            <p:cNvPr id="19" name="TextBox 116"/>
            <p:cNvSpPr txBox="1">
              <a:spLocks noChangeArrowheads="1"/>
            </p:cNvSpPr>
            <p:nvPr/>
          </p:nvSpPr>
          <p:spPr bwMode="auto">
            <a:xfrm>
              <a:off x="6130313" y="3029129"/>
              <a:ext cx="370840" cy="5289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68562" tIns="34281" rIns="68562" bIns="3428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3000" b="1" dirty="0">
                  <a:solidFill>
                    <a:srgbClr val="FFFFFF"/>
                  </a:solidFill>
                  <a:latin typeface="微软雅黑" panose="020B0503020204020204" pitchFamily="34" charset="-122"/>
                  <a:ea typeface="微软雅黑" panose="020B0503020204020204" pitchFamily="34" charset="-122"/>
                </a:rPr>
                <a:t>5</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Scale>
                                      <p:cBhvr>
                                        <p:cTn id="7" dur="1000" decel="50000" fill="hold">
                                          <p:stCondLst>
                                            <p:cond delay="0"/>
                                          </p:stCondLst>
                                        </p:cTn>
                                        <p:tgtEl>
                                          <p:spTgt spid="10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08"/>
                                        </p:tgtEl>
                                        <p:attrNameLst>
                                          <p:attrName>ppt_x</p:attrName>
                                          <p:attrName>ppt_y</p:attrName>
                                        </p:attrNameLst>
                                      </p:cBhvr>
                                    </p:animMotion>
                                    <p:animEffect transition="in" filter="fade">
                                      <p:cBhvr>
                                        <p:cTn id="9" dur="1000"/>
                                        <p:tgtEl>
                                          <p:spTgt spid="108"/>
                                        </p:tgtEl>
                                      </p:cBhvr>
                                    </p:animEffect>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500"/>
                                        <p:tgtEl>
                                          <p:spTgt spid="35"/>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left)">
                                      <p:cBhvr>
                                        <p:cTn id="21" dur="500"/>
                                        <p:tgtEl>
                                          <p:spTgt spid="47"/>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3751897" cy="535940"/>
              <a:chOff x="5043488" y="515938"/>
              <a:chExt cx="3751897" cy="535940"/>
            </a:xfrm>
          </p:grpSpPr>
          <p:sp>
            <p:nvSpPr>
              <p:cNvPr id="7" name="矩形 3"/>
              <p:cNvSpPr/>
              <p:nvPr/>
            </p:nvSpPr>
            <p:spPr>
              <a:xfrm>
                <a:off x="5667375" y="515938"/>
                <a:ext cx="3128010" cy="535940"/>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教学辅助网站类图</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grpSp>
        <p:nvGrpSpPr>
          <p:cNvPr id="20" name="Group 34"/>
          <p:cNvGrpSpPr/>
          <p:nvPr/>
        </p:nvGrpSpPr>
        <p:grpSpPr bwMode="auto">
          <a:xfrm>
            <a:off x="813965" y="1548801"/>
            <a:ext cx="6047740" cy="1045210"/>
            <a:chOff x="7845451" y="1896934"/>
            <a:chExt cx="6046376" cy="1045454"/>
          </a:xfrm>
        </p:grpSpPr>
        <p:sp>
          <p:nvSpPr>
            <p:cNvPr id="21" name="TextBox 20"/>
            <p:cNvSpPr txBox="1"/>
            <p:nvPr/>
          </p:nvSpPr>
          <p:spPr>
            <a:xfrm>
              <a:off x="8381905" y="1896934"/>
              <a:ext cx="5509922" cy="1045454"/>
            </a:xfrm>
            <a:prstGeom prst="rect">
              <a:avLst/>
            </a:prstGeom>
            <a:noFill/>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zh-CN" altLang="en-US" sz="20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p:txBody>
        </p:sp>
        <p:sp>
          <p:nvSpPr>
            <p:cNvPr id="22" name="Rectangle 39"/>
            <p:cNvSpPr>
              <a:spLocks noChangeArrowheads="1"/>
            </p:cNvSpPr>
            <p:nvPr/>
          </p:nvSpPr>
          <p:spPr bwMode="auto">
            <a:xfrm>
              <a:off x="7845451" y="1896934"/>
              <a:ext cx="594901" cy="58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a:solidFill>
                    <a:schemeClr val="bg1">
                      <a:lumMod val="50000"/>
                    </a:schemeClr>
                  </a:solidFill>
                  <a:latin typeface="FontAwesome" pitchFamily="2" charset="0"/>
                </a:rPr>
                <a:t></a:t>
              </a:r>
              <a:endParaRPr lang="en-US" altLang="zh-CN" sz="3200">
                <a:solidFill>
                  <a:schemeClr val="bg1">
                    <a:lumMod val="50000"/>
                  </a:schemeClr>
                </a:solidFill>
              </a:endParaRPr>
            </a:p>
          </p:txBody>
        </p:sp>
      </p:grpSp>
      <p:pic>
        <p:nvPicPr>
          <p:cNvPr id="4" name="图片 3"/>
          <p:cNvPicPr>
            <a:picLocks noChangeAspect="1"/>
          </p:cNvPicPr>
          <p:nvPr/>
        </p:nvPicPr>
        <p:blipFill>
          <a:blip r:embed="rId3"/>
          <a:stretch>
            <a:fillRect/>
          </a:stretch>
        </p:blipFill>
        <p:spPr>
          <a:xfrm>
            <a:off x="2049145" y="1548765"/>
            <a:ext cx="8307705" cy="486219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50"/>
                                        <p:tgtEl>
                                          <p:spTgt spid="20"/>
                                        </p:tgtEl>
                                      </p:cBhvr>
                                    </p:animEffect>
                                    <p:anim calcmode="lin" valueType="num">
                                      <p:cBhvr>
                                        <p:cTn id="14" dur="250" fill="hold"/>
                                        <p:tgtEl>
                                          <p:spTgt spid="20"/>
                                        </p:tgtEl>
                                        <p:attrNameLst>
                                          <p:attrName>ppt_x</p:attrName>
                                        </p:attrNameLst>
                                      </p:cBhvr>
                                      <p:tavLst>
                                        <p:tav tm="0">
                                          <p:val>
                                            <p:strVal val="#ppt_x"/>
                                          </p:val>
                                        </p:tav>
                                        <p:tav tm="100000">
                                          <p:val>
                                            <p:strVal val="#ppt_x"/>
                                          </p:val>
                                        </p:tav>
                                      </p:tavLst>
                                    </p:anim>
                                    <p:anim calcmode="lin" valueType="num">
                                      <p:cBhvr>
                                        <p:cTn id="15" dur="2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3015297" cy="535940"/>
              <a:chOff x="5043488" y="515938"/>
              <a:chExt cx="3015297" cy="535940"/>
            </a:xfrm>
          </p:grpSpPr>
          <p:sp>
            <p:nvSpPr>
              <p:cNvPr id="7" name="矩形 3"/>
              <p:cNvSpPr/>
              <p:nvPr/>
            </p:nvSpPr>
            <p:spPr>
              <a:xfrm>
                <a:off x="5667375" y="515938"/>
                <a:ext cx="2391410" cy="535940"/>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解释：状态图</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sp>
        <p:nvSpPr>
          <p:cNvPr id="12" name="椭圆 44"/>
          <p:cNvSpPr>
            <a:spLocks noChangeArrowheads="1"/>
          </p:cNvSpPr>
          <p:nvPr/>
        </p:nvSpPr>
        <p:spPr bwMode="auto">
          <a:xfrm>
            <a:off x="1073621" y="1470123"/>
            <a:ext cx="1420004" cy="1420004"/>
          </a:xfrm>
          <a:prstGeom prst="ellipse">
            <a:avLst/>
          </a:prstGeom>
          <a:solidFill>
            <a:schemeClr val="accent3"/>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13" name="Group 8"/>
          <p:cNvGrpSpPr/>
          <p:nvPr/>
        </p:nvGrpSpPr>
        <p:grpSpPr bwMode="auto">
          <a:xfrm>
            <a:off x="1613453" y="1909963"/>
            <a:ext cx="340680" cy="517464"/>
            <a:chOff x="0" y="0"/>
            <a:chExt cx="293688" cy="446088"/>
          </a:xfrm>
        </p:grpSpPr>
        <p:sp>
          <p:nvSpPr>
            <p:cNvPr id="14"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15"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16"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17" name="椭圆 50"/>
          <p:cNvSpPr>
            <a:spLocks noChangeArrowheads="1"/>
          </p:cNvSpPr>
          <p:nvPr/>
        </p:nvSpPr>
        <p:spPr bwMode="auto">
          <a:xfrm>
            <a:off x="3032830" y="1470123"/>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18" name="Freeform 1001"/>
          <p:cNvSpPr>
            <a:spLocks noEditPoints="1" noChangeArrowheads="1"/>
          </p:cNvSpPr>
          <p:nvPr/>
        </p:nvSpPr>
        <p:spPr bwMode="auto">
          <a:xfrm>
            <a:off x="3471806" y="1797822"/>
            <a:ext cx="570868" cy="633479"/>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19" name="椭圆 53"/>
          <p:cNvSpPr>
            <a:spLocks noChangeArrowheads="1"/>
          </p:cNvSpPr>
          <p:nvPr/>
        </p:nvSpPr>
        <p:spPr bwMode="auto">
          <a:xfrm>
            <a:off x="5169839" y="1470123"/>
            <a:ext cx="1421846"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20" name="Group 17"/>
          <p:cNvGrpSpPr/>
          <p:nvPr/>
        </p:nvGrpSpPr>
        <p:grpSpPr bwMode="auto">
          <a:xfrm>
            <a:off x="5571377" y="1952508"/>
            <a:ext cx="442535" cy="570869"/>
            <a:chOff x="0" y="0"/>
            <a:chExt cx="381000" cy="492126"/>
          </a:xfrm>
        </p:grpSpPr>
        <p:sp>
          <p:nvSpPr>
            <p:cNvPr id="21" name="Freeform 1011"/>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22" name="Freeform 1012"/>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23" name="Freeform 1013"/>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24" name="Freeform 1014"/>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25" name="椭圆 60"/>
          <p:cNvSpPr>
            <a:spLocks noChangeArrowheads="1"/>
          </p:cNvSpPr>
          <p:nvPr/>
        </p:nvSpPr>
        <p:spPr bwMode="auto">
          <a:xfrm>
            <a:off x="7133432" y="1470182"/>
            <a:ext cx="1420004" cy="1420004"/>
          </a:xfrm>
          <a:prstGeom prst="ellipse">
            <a:avLst/>
          </a:prstGeom>
          <a:solidFill>
            <a:schemeClr val="accent1">
              <a:lumMod val="75000"/>
            </a:schemeClr>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26" name="Freeform 1015"/>
          <p:cNvSpPr>
            <a:spLocks noChangeArrowheads="1"/>
          </p:cNvSpPr>
          <p:nvPr/>
        </p:nvSpPr>
        <p:spPr bwMode="auto">
          <a:xfrm>
            <a:off x="7578518" y="1986129"/>
            <a:ext cx="530354" cy="48247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27" name="椭圆 26"/>
          <p:cNvSpPr>
            <a:spLocks noChangeArrowheads="1"/>
          </p:cNvSpPr>
          <p:nvPr/>
        </p:nvSpPr>
        <p:spPr bwMode="auto">
          <a:xfrm>
            <a:off x="9258375" y="1470123"/>
            <a:ext cx="1420004" cy="1420004"/>
          </a:xfrm>
          <a:prstGeom prst="ellipse">
            <a:avLst/>
          </a:prstGeom>
          <a:solidFill>
            <a:schemeClr val="accent3"/>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28" name="Group 27"/>
          <p:cNvGrpSpPr/>
          <p:nvPr/>
        </p:nvGrpSpPr>
        <p:grpSpPr bwMode="auto">
          <a:xfrm>
            <a:off x="9727242" y="1989703"/>
            <a:ext cx="481864" cy="352005"/>
            <a:chOff x="0" y="0"/>
            <a:chExt cx="685800" cy="400050"/>
          </a:xfrm>
        </p:grpSpPr>
        <p:sp>
          <p:nvSpPr>
            <p:cNvPr id="29" name="Freeform 8"/>
            <p:cNvSpPr>
              <a:spLocks noChangeArrowheads="1"/>
            </p:cNvSpPr>
            <p:nvPr/>
          </p:nvSpPr>
          <p:spPr bwMode="auto">
            <a:xfrm>
              <a:off x="0" y="365125"/>
              <a:ext cx="685800" cy="34925"/>
            </a:xfrm>
            <a:custGeom>
              <a:avLst/>
              <a:gdLst>
                <a:gd name="T0" fmla="*/ 117 w 117"/>
                <a:gd name="T1" fmla="*/ 5 h 6"/>
                <a:gd name="T2" fmla="*/ 115 w 117"/>
                <a:gd name="T3" fmla="*/ 6 h 6"/>
                <a:gd name="T4" fmla="*/ 2 w 117"/>
                <a:gd name="T5" fmla="*/ 6 h 6"/>
                <a:gd name="T6" fmla="*/ 0 w 117"/>
                <a:gd name="T7" fmla="*/ 5 h 6"/>
                <a:gd name="T8" fmla="*/ 0 w 117"/>
                <a:gd name="T9" fmla="*/ 1 h 6"/>
                <a:gd name="T10" fmla="*/ 2 w 117"/>
                <a:gd name="T11" fmla="*/ 0 h 6"/>
                <a:gd name="T12" fmla="*/ 115 w 117"/>
                <a:gd name="T13" fmla="*/ 0 h 6"/>
                <a:gd name="T14" fmla="*/ 117 w 117"/>
                <a:gd name="T15" fmla="*/ 1 h 6"/>
                <a:gd name="T16" fmla="*/ 117 w 117"/>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6"/>
                <a:gd name="T29" fmla="*/ 117 w 11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30" name="Freeform 9"/>
            <p:cNvSpPr>
              <a:spLocks noEditPoints="1" noChangeArrowheads="1"/>
            </p:cNvSpPr>
            <p:nvPr/>
          </p:nvSpPr>
          <p:spPr bwMode="auto">
            <a:xfrm>
              <a:off x="41275" y="0"/>
              <a:ext cx="603250" cy="346075"/>
            </a:xfrm>
            <a:custGeom>
              <a:avLst/>
              <a:gdLst>
                <a:gd name="T0" fmla="*/ 99 w 103"/>
                <a:gd name="T1" fmla="*/ 0 h 59"/>
                <a:gd name="T2" fmla="*/ 5 w 103"/>
                <a:gd name="T3" fmla="*/ 0 h 59"/>
                <a:gd name="T4" fmla="*/ 0 w 103"/>
                <a:gd name="T5" fmla="*/ 5 h 59"/>
                <a:gd name="T6" fmla="*/ 0 w 103"/>
                <a:gd name="T7" fmla="*/ 54 h 59"/>
                <a:gd name="T8" fmla="*/ 5 w 103"/>
                <a:gd name="T9" fmla="*/ 59 h 59"/>
                <a:gd name="T10" fmla="*/ 99 w 103"/>
                <a:gd name="T11" fmla="*/ 59 h 59"/>
                <a:gd name="T12" fmla="*/ 103 w 103"/>
                <a:gd name="T13" fmla="*/ 54 h 59"/>
                <a:gd name="T14" fmla="*/ 103 w 103"/>
                <a:gd name="T15" fmla="*/ 5 h 59"/>
                <a:gd name="T16" fmla="*/ 99 w 103"/>
                <a:gd name="T17" fmla="*/ 0 h 59"/>
                <a:gd name="T18" fmla="*/ 99 w 103"/>
                <a:gd name="T19" fmla="*/ 55 h 59"/>
                <a:gd name="T20" fmla="*/ 5 w 103"/>
                <a:gd name="T21" fmla="*/ 55 h 59"/>
                <a:gd name="T22" fmla="*/ 5 w 103"/>
                <a:gd name="T23" fmla="*/ 6 h 59"/>
                <a:gd name="T24" fmla="*/ 99 w 103"/>
                <a:gd name="T25" fmla="*/ 6 h 59"/>
                <a:gd name="T26" fmla="*/ 99 w 103"/>
                <a:gd name="T27" fmla="*/ 55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3"/>
                <a:gd name="T43" fmla="*/ 0 h 59"/>
                <a:gd name="T44" fmla="*/ 103 w 103"/>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31" name="文本框 68"/>
          <p:cNvSpPr>
            <a:spLocks noChangeArrowheads="1"/>
          </p:cNvSpPr>
          <p:nvPr/>
        </p:nvSpPr>
        <p:spPr bwMode="auto">
          <a:xfrm>
            <a:off x="1124784" y="309740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1</a:t>
            </a:r>
          </a:p>
        </p:txBody>
      </p:sp>
      <p:sp>
        <p:nvSpPr>
          <p:cNvPr id="32" name="文本框 69"/>
          <p:cNvSpPr>
            <a:spLocks noChangeArrowheads="1"/>
          </p:cNvSpPr>
          <p:nvPr/>
        </p:nvSpPr>
        <p:spPr bwMode="auto">
          <a:xfrm>
            <a:off x="3103539" y="309740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2</a:t>
            </a:r>
          </a:p>
        </p:txBody>
      </p:sp>
      <p:sp>
        <p:nvSpPr>
          <p:cNvPr id="33" name="文本框 70"/>
          <p:cNvSpPr>
            <a:spLocks noChangeArrowheads="1"/>
          </p:cNvSpPr>
          <p:nvPr/>
        </p:nvSpPr>
        <p:spPr bwMode="auto">
          <a:xfrm>
            <a:off x="5247258" y="313931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3</a:t>
            </a:r>
          </a:p>
        </p:txBody>
      </p:sp>
      <p:sp>
        <p:nvSpPr>
          <p:cNvPr id="34" name="文本框 71"/>
          <p:cNvSpPr>
            <a:spLocks noChangeArrowheads="1"/>
          </p:cNvSpPr>
          <p:nvPr/>
        </p:nvSpPr>
        <p:spPr bwMode="auto">
          <a:xfrm>
            <a:off x="7313008" y="309740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4</a:t>
            </a:r>
          </a:p>
        </p:txBody>
      </p:sp>
      <p:sp>
        <p:nvSpPr>
          <p:cNvPr id="35" name="文本框 72"/>
          <p:cNvSpPr>
            <a:spLocks noChangeArrowheads="1"/>
          </p:cNvSpPr>
          <p:nvPr/>
        </p:nvSpPr>
        <p:spPr bwMode="auto">
          <a:xfrm>
            <a:off x="9379717" y="309740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5</a:t>
            </a:r>
          </a:p>
        </p:txBody>
      </p:sp>
      <p:grpSp>
        <p:nvGrpSpPr>
          <p:cNvPr id="40" name="Group 46"/>
          <p:cNvGrpSpPr/>
          <p:nvPr/>
        </p:nvGrpSpPr>
        <p:grpSpPr bwMode="auto">
          <a:xfrm>
            <a:off x="1124432" y="3476919"/>
            <a:ext cx="9847129" cy="357303"/>
            <a:chOff x="0" y="0"/>
            <a:chExt cx="8487614" cy="309189"/>
          </a:xfrm>
          <a:solidFill>
            <a:schemeClr val="accent3"/>
          </a:solidFill>
        </p:grpSpPr>
        <p:sp>
          <p:nvSpPr>
            <p:cNvPr id="41" name="矩形 84"/>
            <p:cNvSpPr>
              <a:spLocks noChangeArrowheads="1"/>
            </p:cNvSpPr>
            <p:nvPr/>
          </p:nvSpPr>
          <p:spPr bwMode="auto">
            <a:xfrm>
              <a:off x="0" y="0"/>
              <a:ext cx="8487614" cy="309189"/>
            </a:xfrm>
            <a:prstGeom prst="rect">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2" name="燕尾形 85"/>
            <p:cNvSpPr>
              <a:spLocks noChangeArrowheads="1"/>
            </p:cNvSpPr>
            <p:nvPr/>
          </p:nvSpPr>
          <p:spPr bwMode="auto">
            <a:xfrm rot="5400000">
              <a:off x="447875" y="45803"/>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3" name="燕尾形 86"/>
            <p:cNvSpPr>
              <a:spLocks noChangeArrowheads="1"/>
            </p:cNvSpPr>
            <p:nvPr/>
          </p:nvSpPr>
          <p:spPr bwMode="auto">
            <a:xfrm rot="5400000">
              <a:off x="2193724" y="45802"/>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4" name="燕尾形 87"/>
            <p:cNvSpPr>
              <a:spLocks noChangeArrowheads="1"/>
            </p:cNvSpPr>
            <p:nvPr/>
          </p:nvSpPr>
          <p:spPr bwMode="auto">
            <a:xfrm rot="5400000">
              <a:off x="4024557" y="51518"/>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5" name="燕尾形 88"/>
            <p:cNvSpPr>
              <a:spLocks noChangeArrowheads="1"/>
            </p:cNvSpPr>
            <p:nvPr/>
          </p:nvSpPr>
          <p:spPr bwMode="auto">
            <a:xfrm rot="5400000">
              <a:off x="5716320" y="40380"/>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6" name="燕尾形 89"/>
            <p:cNvSpPr>
              <a:spLocks noChangeArrowheads="1"/>
            </p:cNvSpPr>
            <p:nvPr/>
          </p:nvSpPr>
          <p:spPr bwMode="auto">
            <a:xfrm rot="5400000">
              <a:off x="7540696" y="51082"/>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sp>
        <p:nvSpPr>
          <p:cNvPr id="47" name="Content Placeholder 2"/>
          <p:cNvSpPr txBox="1"/>
          <p:nvPr/>
        </p:nvSpPr>
        <p:spPr>
          <a:xfrm>
            <a:off x="1022032" y="40176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状态视图是一个类对象所经历的所有历程的模型图</a:t>
            </a:r>
          </a:p>
        </p:txBody>
      </p:sp>
      <p:sp>
        <p:nvSpPr>
          <p:cNvPr id="48" name="Content Placeholder 2"/>
          <p:cNvSpPr txBox="1"/>
          <p:nvPr/>
        </p:nvSpPr>
        <p:spPr>
          <a:xfrm>
            <a:off x="2878862" y="40938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状态由对象的各个状态和连接这些状态的变迁组成</a:t>
            </a:r>
          </a:p>
        </p:txBody>
      </p:sp>
      <p:sp>
        <p:nvSpPr>
          <p:cNvPr id="49" name="Content Placeholder 2"/>
          <p:cNvSpPr txBox="1"/>
          <p:nvPr/>
        </p:nvSpPr>
        <p:spPr>
          <a:xfrm>
            <a:off x="5014746" y="40938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每个状态对一个对象在其生命周期中满足某种条件的一个时间段建模</a:t>
            </a:r>
          </a:p>
        </p:txBody>
      </p:sp>
      <p:sp>
        <p:nvSpPr>
          <p:cNvPr id="50" name="Content Placeholder 2"/>
          <p:cNvSpPr txBox="1"/>
          <p:nvPr/>
        </p:nvSpPr>
        <p:spPr>
          <a:xfrm>
            <a:off x="6966059" y="40938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当一个时间发生时，他会触发状态间 的变迁，导致对象从一种状态转到另一种新的状态</a:t>
            </a:r>
          </a:p>
        </p:txBody>
      </p:sp>
      <p:sp>
        <p:nvSpPr>
          <p:cNvPr id="51" name="Content Placeholder 2"/>
          <p:cNvSpPr txBox="1"/>
          <p:nvPr/>
        </p:nvSpPr>
        <p:spPr>
          <a:xfrm>
            <a:off x="9114031" y="40938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状态用状态图表达。</a:t>
            </a:r>
          </a:p>
          <a:p>
            <a:pPr marL="0" lvl="0" indent="0">
              <a:lnSpc>
                <a:spcPct val="150000"/>
              </a:lnSpc>
              <a:buNone/>
              <a:defRPr/>
            </a:pPr>
            <a:r>
              <a:rPr lang="zh-CN" altLang="en-US" sz="1600" dirty="0">
                <a:solidFill>
                  <a:schemeClr val="bg1">
                    <a:lumMod val="50000"/>
                  </a:schemeClr>
                </a:solidFill>
                <a:cs typeface="+mn-ea"/>
                <a:sym typeface="+mn-lt"/>
              </a:rPr>
              <a:t>在</a:t>
            </a:r>
            <a:r>
              <a:rPr lang="en-US" altLang="zh-CN" sz="1600" dirty="0">
                <a:solidFill>
                  <a:schemeClr val="bg1">
                    <a:lumMod val="50000"/>
                  </a:schemeClr>
                </a:solidFill>
                <a:cs typeface="+mn-ea"/>
                <a:sym typeface="+mn-lt"/>
              </a:rPr>
              <a:t>UML</a:t>
            </a:r>
            <a:r>
              <a:rPr lang="zh-CN" altLang="en-US" sz="1600" dirty="0">
                <a:solidFill>
                  <a:schemeClr val="bg1">
                    <a:lumMod val="50000"/>
                  </a:schemeClr>
                </a:solidFill>
                <a:cs typeface="+mn-ea"/>
                <a:sym typeface="+mn-lt"/>
              </a:rPr>
              <a:t>中，状态图可用来对一个对象按事件排序的行为建模</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1000"/>
                                        <p:tgtEl>
                                          <p:spTgt spid="47"/>
                                        </p:tgtEl>
                                      </p:cBhvr>
                                    </p:animEffect>
                                    <p:anim calcmode="lin" valueType="num">
                                      <p:cBhvr>
                                        <p:cTn id="14" dur="1000" fill="hold"/>
                                        <p:tgtEl>
                                          <p:spTgt spid="47"/>
                                        </p:tgtEl>
                                        <p:attrNameLst>
                                          <p:attrName>ppt_x</p:attrName>
                                        </p:attrNameLst>
                                      </p:cBhvr>
                                      <p:tavLst>
                                        <p:tav tm="0">
                                          <p:val>
                                            <p:strVal val="#ppt_x"/>
                                          </p:val>
                                        </p:tav>
                                        <p:tav tm="100000">
                                          <p:val>
                                            <p:strVal val="#ppt_x"/>
                                          </p:val>
                                        </p:tav>
                                      </p:tavLst>
                                    </p:anim>
                                    <p:anim calcmode="lin" valueType="num">
                                      <p:cBhvr>
                                        <p:cTn id="15" dur="1000" fill="hold"/>
                                        <p:tgtEl>
                                          <p:spTgt spid="4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1000"/>
                                        <p:tgtEl>
                                          <p:spTgt spid="48"/>
                                        </p:tgtEl>
                                      </p:cBhvr>
                                    </p:animEffect>
                                    <p:anim calcmode="lin" valueType="num">
                                      <p:cBhvr>
                                        <p:cTn id="19" dur="1000" fill="hold"/>
                                        <p:tgtEl>
                                          <p:spTgt spid="48"/>
                                        </p:tgtEl>
                                        <p:attrNameLst>
                                          <p:attrName>ppt_x</p:attrName>
                                        </p:attrNameLst>
                                      </p:cBhvr>
                                      <p:tavLst>
                                        <p:tav tm="0">
                                          <p:val>
                                            <p:strVal val="#ppt_x"/>
                                          </p:val>
                                        </p:tav>
                                        <p:tav tm="100000">
                                          <p:val>
                                            <p:strVal val="#ppt_x"/>
                                          </p:val>
                                        </p:tav>
                                      </p:tavLst>
                                    </p:anim>
                                    <p:anim calcmode="lin" valueType="num">
                                      <p:cBhvr>
                                        <p:cTn id="20" dur="1000" fill="hold"/>
                                        <p:tgtEl>
                                          <p:spTgt spid="4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1000"/>
                                        <p:tgtEl>
                                          <p:spTgt spid="50"/>
                                        </p:tgtEl>
                                      </p:cBhvr>
                                    </p:animEffect>
                                    <p:anim calcmode="lin" valueType="num">
                                      <p:cBhvr>
                                        <p:cTn id="24" dur="1000" fill="hold"/>
                                        <p:tgtEl>
                                          <p:spTgt spid="50"/>
                                        </p:tgtEl>
                                        <p:attrNameLst>
                                          <p:attrName>ppt_x</p:attrName>
                                        </p:attrNameLst>
                                      </p:cBhvr>
                                      <p:tavLst>
                                        <p:tav tm="0">
                                          <p:val>
                                            <p:strVal val="#ppt_x"/>
                                          </p:val>
                                        </p:tav>
                                        <p:tav tm="100000">
                                          <p:val>
                                            <p:strVal val="#ppt_x"/>
                                          </p:val>
                                        </p:tav>
                                      </p:tavLst>
                                    </p:anim>
                                    <p:anim calcmode="lin" valueType="num">
                                      <p:cBhvr>
                                        <p:cTn id="25" dur="1000" fill="hold"/>
                                        <p:tgtEl>
                                          <p:spTgt spid="50"/>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1000"/>
                                        <p:tgtEl>
                                          <p:spTgt spid="51"/>
                                        </p:tgtEl>
                                      </p:cBhvr>
                                    </p:animEffect>
                                    <p:anim calcmode="lin" valueType="num">
                                      <p:cBhvr>
                                        <p:cTn id="29" dur="1000" fill="hold"/>
                                        <p:tgtEl>
                                          <p:spTgt spid="51"/>
                                        </p:tgtEl>
                                        <p:attrNameLst>
                                          <p:attrName>ppt_x</p:attrName>
                                        </p:attrNameLst>
                                      </p:cBhvr>
                                      <p:tavLst>
                                        <p:tav tm="0">
                                          <p:val>
                                            <p:strVal val="#ppt_x"/>
                                          </p:val>
                                        </p:tav>
                                        <p:tav tm="100000">
                                          <p:val>
                                            <p:strVal val="#ppt_x"/>
                                          </p:val>
                                        </p:tav>
                                      </p:tavLst>
                                    </p:anim>
                                    <p:anim calcmode="lin" valueType="num">
                                      <p:cBhvr>
                                        <p:cTn id="30" dur="1000" fill="hold"/>
                                        <p:tgtEl>
                                          <p:spTgt spid="5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anim calcmode="lin" valueType="num">
                                      <p:cBhvr>
                                        <p:cTn id="54" dur="1000" fill="hold"/>
                                        <p:tgtEl>
                                          <p:spTgt spid="19"/>
                                        </p:tgtEl>
                                        <p:attrNameLst>
                                          <p:attrName>ppt_x</p:attrName>
                                        </p:attrNameLst>
                                      </p:cBhvr>
                                      <p:tavLst>
                                        <p:tav tm="0">
                                          <p:val>
                                            <p:strVal val="#ppt_x"/>
                                          </p:val>
                                        </p:tav>
                                        <p:tav tm="100000">
                                          <p:val>
                                            <p:strVal val="#ppt_x"/>
                                          </p:val>
                                        </p:tav>
                                      </p:tavLst>
                                    </p:anim>
                                    <p:anim calcmode="lin" valueType="num">
                                      <p:cBhvr>
                                        <p:cTn id="55" dur="1000" fill="hold"/>
                                        <p:tgtEl>
                                          <p:spTgt spid="19"/>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anim calcmode="lin" valueType="num">
                                      <p:cBhvr>
                                        <p:cTn id="59" dur="1000" fill="hold"/>
                                        <p:tgtEl>
                                          <p:spTgt spid="20"/>
                                        </p:tgtEl>
                                        <p:attrNameLst>
                                          <p:attrName>ppt_x</p:attrName>
                                        </p:attrNameLst>
                                      </p:cBhvr>
                                      <p:tavLst>
                                        <p:tav tm="0">
                                          <p:val>
                                            <p:strVal val="#ppt_x"/>
                                          </p:val>
                                        </p:tav>
                                        <p:tav tm="100000">
                                          <p:val>
                                            <p:strVal val="#ppt_x"/>
                                          </p:val>
                                        </p:tav>
                                      </p:tavLst>
                                    </p:anim>
                                    <p:anim calcmode="lin" valueType="num">
                                      <p:cBhvr>
                                        <p:cTn id="60" dur="1000" fill="hold"/>
                                        <p:tgtEl>
                                          <p:spTgt spid="20"/>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1000"/>
                                        <p:tgtEl>
                                          <p:spTgt spid="25"/>
                                        </p:tgtEl>
                                      </p:cBhvr>
                                    </p:animEffect>
                                    <p:anim calcmode="lin" valueType="num">
                                      <p:cBhvr>
                                        <p:cTn id="64" dur="1000" fill="hold"/>
                                        <p:tgtEl>
                                          <p:spTgt spid="25"/>
                                        </p:tgtEl>
                                        <p:attrNameLst>
                                          <p:attrName>ppt_x</p:attrName>
                                        </p:attrNameLst>
                                      </p:cBhvr>
                                      <p:tavLst>
                                        <p:tav tm="0">
                                          <p:val>
                                            <p:strVal val="#ppt_x"/>
                                          </p:val>
                                        </p:tav>
                                        <p:tav tm="100000">
                                          <p:val>
                                            <p:strVal val="#ppt_x"/>
                                          </p:val>
                                        </p:tav>
                                      </p:tavLst>
                                    </p:anim>
                                    <p:anim calcmode="lin" valueType="num">
                                      <p:cBhvr>
                                        <p:cTn id="65" dur="1000" fill="hold"/>
                                        <p:tgtEl>
                                          <p:spTgt spid="2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1000"/>
                                        <p:tgtEl>
                                          <p:spTgt spid="26"/>
                                        </p:tgtEl>
                                      </p:cBhvr>
                                    </p:animEffect>
                                    <p:anim calcmode="lin" valueType="num">
                                      <p:cBhvr>
                                        <p:cTn id="69" dur="1000" fill="hold"/>
                                        <p:tgtEl>
                                          <p:spTgt spid="26"/>
                                        </p:tgtEl>
                                        <p:attrNameLst>
                                          <p:attrName>ppt_x</p:attrName>
                                        </p:attrNameLst>
                                      </p:cBhvr>
                                      <p:tavLst>
                                        <p:tav tm="0">
                                          <p:val>
                                            <p:strVal val="#ppt_x"/>
                                          </p:val>
                                        </p:tav>
                                        <p:tav tm="100000">
                                          <p:val>
                                            <p:strVal val="#ppt_x"/>
                                          </p:val>
                                        </p:tav>
                                      </p:tavLst>
                                    </p:anim>
                                    <p:anim calcmode="lin" valueType="num">
                                      <p:cBhvr>
                                        <p:cTn id="70" dur="1000" fill="hold"/>
                                        <p:tgtEl>
                                          <p:spTgt spid="2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1000"/>
                                        <p:tgtEl>
                                          <p:spTgt spid="27"/>
                                        </p:tgtEl>
                                      </p:cBhvr>
                                    </p:animEffect>
                                    <p:anim calcmode="lin" valueType="num">
                                      <p:cBhvr>
                                        <p:cTn id="74" dur="1000" fill="hold"/>
                                        <p:tgtEl>
                                          <p:spTgt spid="27"/>
                                        </p:tgtEl>
                                        <p:attrNameLst>
                                          <p:attrName>ppt_x</p:attrName>
                                        </p:attrNameLst>
                                      </p:cBhvr>
                                      <p:tavLst>
                                        <p:tav tm="0">
                                          <p:val>
                                            <p:strVal val="#ppt_x"/>
                                          </p:val>
                                        </p:tav>
                                        <p:tav tm="100000">
                                          <p:val>
                                            <p:strVal val="#ppt_x"/>
                                          </p:val>
                                        </p:tav>
                                      </p:tavLst>
                                    </p:anim>
                                    <p:anim calcmode="lin" valueType="num">
                                      <p:cBhvr>
                                        <p:cTn id="75" dur="1000" fill="hold"/>
                                        <p:tgtEl>
                                          <p:spTgt spid="27"/>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1000"/>
                                        <p:tgtEl>
                                          <p:spTgt spid="28"/>
                                        </p:tgtEl>
                                      </p:cBhvr>
                                    </p:animEffect>
                                    <p:anim calcmode="lin" valueType="num">
                                      <p:cBhvr>
                                        <p:cTn id="79" dur="1000" fill="hold"/>
                                        <p:tgtEl>
                                          <p:spTgt spid="28"/>
                                        </p:tgtEl>
                                        <p:attrNameLst>
                                          <p:attrName>ppt_x</p:attrName>
                                        </p:attrNameLst>
                                      </p:cBhvr>
                                      <p:tavLst>
                                        <p:tav tm="0">
                                          <p:val>
                                            <p:strVal val="#ppt_x"/>
                                          </p:val>
                                        </p:tav>
                                        <p:tav tm="100000">
                                          <p:val>
                                            <p:strVal val="#ppt_x"/>
                                          </p:val>
                                        </p:tav>
                                      </p:tavLst>
                                    </p:anim>
                                    <p:anim calcmode="lin" valueType="num">
                                      <p:cBhvr>
                                        <p:cTn id="80" dur="1000" fill="hold"/>
                                        <p:tgtEl>
                                          <p:spTgt spid="28"/>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1000"/>
                                        <p:tgtEl>
                                          <p:spTgt spid="31"/>
                                        </p:tgtEl>
                                      </p:cBhvr>
                                    </p:animEffect>
                                    <p:anim calcmode="lin" valueType="num">
                                      <p:cBhvr>
                                        <p:cTn id="84" dur="1000" fill="hold"/>
                                        <p:tgtEl>
                                          <p:spTgt spid="31"/>
                                        </p:tgtEl>
                                        <p:attrNameLst>
                                          <p:attrName>ppt_x</p:attrName>
                                        </p:attrNameLst>
                                      </p:cBhvr>
                                      <p:tavLst>
                                        <p:tav tm="0">
                                          <p:val>
                                            <p:strVal val="#ppt_x"/>
                                          </p:val>
                                        </p:tav>
                                        <p:tav tm="100000">
                                          <p:val>
                                            <p:strVal val="#ppt_x"/>
                                          </p:val>
                                        </p:tav>
                                      </p:tavLst>
                                    </p:anim>
                                    <p:anim calcmode="lin" valueType="num">
                                      <p:cBhvr>
                                        <p:cTn id="85" dur="1000" fill="hold"/>
                                        <p:tgtEl>
                                          <p:spTgt spid="31"/>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fade">
                                      <p:cBhvr>
                                        <p:cTn id="93" dur="1000"/>
                                        <p:tgtEl>
                                          <p:spTgt spid="33"/>
                                        </p:tgtEl>
                                      </p:cBhvr>
                                    </p:animEffect>
                                    <p:anim calcmode="lin" valueType="num">
                                      <p:cBhvr>
                                        <p:cTn id="94" dur="1000" fill="hold"/>
                                        <p:tgtEl>
                                          <p:spTgt spid="33"/>
                                        </p:tgtEl>
                                        <p:attrNameLst>
                                          <p:attrName>ppt_x</p:attrName>
                                        </p:attrNameLst>
                                      </p:cBhvr>
                                      <p:tavLst>
                                        <p:tav tm="0">
                                          <p:val>
                                            <p:strVal val="#ppt_x"/>
                                          </p:val>
                                        </p:tav>
                                        <p:tav tm="100000">
                                          <p:val>
                                            <p:strVal val="#ppt_x"/>
                                          </p:val>
                                        </p:tav>
                                      </p:tavLst>
                                    </p:anim>
                                    <p:anim calcmode="lin" valueType="num">
                                      <p:cBhvr>
                                        <p:cTn id="95" dur="1000" fill="hold"/>
                                        <p:tgtEl>
                                          <p:spTgt spid="33"/>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fade">
                                      <p:cBhvr>
                                        <p:cTn id="98" dur="1000"/>
                                        <p:tgtEl>
                                          <p:spTgt spid="34"/>
                                        </p:tgtEl>
                                      </p:cBhvr>
                                    </p:animEffect>
                                    <p:anim calcmode="lin" valueType="num">
                                      <p:cBhvr>
                                        <p:cTn id="99" dur="1000" fill="hold"/>
                                        <p:tgtEl>
                                          <p:spTgt spid="34"/>
                                        </p:tgtEl>
                                        <p:attrNameLst>
                                          <p:attrName>ppt_x</p:attrName>
                                        </p:attrNameLst>
                                      </p:cBhvr>
                                      <p:tavLst>
                                        <p:tav tm="0">
                                          <p:val>
                                            <p:strVal val="#ppt_x"/>
                                          </p:val>
                                        </p:tav>
                                        <p:tav tm="100000">
                                          <p:val>
                                            <p:strVal val="#ppt_x"/>
                                          </p:val>
                                        </p:tav>
                                      </p:tavLst>
                                    </p:anim>
                                    <p:anim calcmode="lin" valueType="num">
                                      <p:cBhvr>
                                        <p:cTn id="100" dur="1000" fill="hold"/>
                                        <p:tgtEl>
                                          <p:spTgt spid="34"/>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fade">
                                      <p:cBhvr>
                                        <p:cTn id="103" dur="1000"/>
                                        <p:tgtEl>
                                          <p:spTgt spid="35"/>
                                        </p:tgtEl>
                                      </p:cBhvr>
                                    </p:animEffect>
                                    <p:anim calcmode="lin" valueType="num">
                                      <p:cBhvr>
                                        <p:cTn id="104" dur="1000" fill="hold"/>
                                        <p:tgtEl>
                                          <p:spTgt spid="35"/>
                                        </p:tgtEl>
                                        <p:attrNameLst>
                                          <p:attrName>ppt_x</p:attrName>
                                        </p:attrNameLst>
                                      </p:cBhvr>
                                      <p:tavLst>
                                        <p:tav tm="0">
                                          <p:val>
                                            <p:strVal val="#ppt_x"/>
                                          </p:val>
                                        </p:tav>
                                        <p:tav tm="100000">
                                          <p:val>
                                            <p:strVal val="#ppt_x"/>
                                          </p:val>
                                        </p:tav>
                                      </p:tavLst>
                                    </p:anim>
                                    <p:anim calcmode="lin" valueType="num">
                                      <p:cBhvr>
                                        <p:cTn id="105" dur="1000" fill="hold"/>
                                        <p:tgtEl>
                                          <p:spTgt spid="35"/>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40"/>
                                        </p:tgtEl>
                                        <p:attrNameLst>
                                          <p:attrName>style.visibility</p:attrName>
                                        </p:attrNameLst>
                                      </p:cBhvr>
                                      <p:to>
                                        <p:strVal val="visible"/>
                                      </p:to>
                                    </p:set>
                                    <p:animEffect transition="in" filter="fade">
                                      <p:cBhvr>
                                        <p:cTn id="108" dur="1000"/>
                                        <p:tgtEl>
                                          <p:spTgt spid="40"/>
                                        </p:tgtEl>
                                      </p:cBhvr>
                                    </p:animEffect>
                                    <p:anim calcmode="lin" valueType="num">
                                      <p:cBhvr>
                                        <p:cTn id="109" dur="1000" fill="hold"/>
                                        <p:tgtEl>
                                          <p:spTgt spid="40"/>
                                        </p:tgtEl>
                                        <p:attrNameLst>
                                          <p:attrName>ppt_x</p:attrName>
                                        </p:attrNameLst>
                                      </p:cBhvr>
                                      <p:tavLst>
                                        <p:tav tm="0">
                                          <p:val>
                                            <p:strVal val="#ppt_x"/>
                                          </p:val>
                                        </p:tav>
                                        <p:tav tm="100000">
                                          <p:val>
                                            <p:strVal val="#ppt_x"/>
                                          </p:val>
                                        </p:tav>
                                      </p:tavLst>
                                    </p:anim>
                                    <p:anim calcmode="lin" valueType="num">
                                      <p:cBhvr>
                                        <p:cTn id="11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7" grpId="0" bldLvl="0" animBg="1"/>
      <p:bldP spid="18" grpId="0" bldLvl="0" animBg="1"/>
      <p:bldP spid="19" grpId="0" bldLvl="0" animBg="1"/>
      <p:bldP spid="25" grpId="0" bldLvl="0" animBg="1"/>
      <p:bldP spid="26" grpId="0" bldLvl="0" animBg="1"/>
      <p:bldP spid="27" grpId="0" bldLvl="0" animBg="1"/>
      <p:bldP spid="31" grpId="0"/>
      <p:bldP spid="32" grpId="0"/>
      <p:bldP spid="33" grpId="0"/>
      <p:bldP spid="34" grpId="0"/>
      <p:bldP spid="35" grpId="0"/>
      <p:bldP spid="47" grpId="0"/>
      <p:bldP spid="48" grpId="0"/>
      <p:bldP spid="50" grpId="0"/>
      <p:bldP spid="5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829837" cy="759009"/>
            <a:chOff x="2320698" y="560331"/>
            <a:chExt cx="7829837"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5961697" cy="535940"/>
              <a:chOff x="5043488" y="515938"/>
              <a:chExt cx="5961697" cy="535940"/>
            </a:xfrm>
          </p:grpSpPr>
          <p:sp>
            <p:nvSpPr>
              <p:cNvPr id="7" name="矩形 3"/>
              <p:cNvSpPr/>
              <p:nvPr/>
            </p:nvSpPr>
            <p:spPr>
              <a:xfrm>
                <a:off x="5667375" y="515938"/>
                <a:ext cx="5337810" cy="535940"/>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教学辅助网站教师介绍对话框图</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grpSp>
        <p:nvGrpSpPr>
          <p:cNvPr id="20" name="Group 34"/>
          <p:cNvGrpSpPr/>
          <p:nvPr/>
        </p:nvGrpSpPr>
        <p:grpSpPr bwMode="auto">
          <a:xfrm>
            <a:off x="813965" y="1548801"/>
            <a:ext cx="6047740" cy="1045210"/>
            <a:chOff x="7845451" y="1896934"/>
            <a:chExt cx="6046376" cy="1045454"/>
          </a:xfrm>
        </p:grpSpPr>
        <p:sp>
          <p:nvSpPr>
            <p:cNvPr id="21" name="TextBox 20"/>
            <p:cNvSpPr txBox="1"/>
            <p:nvPr/>
          </p:nvSpPr>
          <p:spPr>
            <a:xfrm>
              <a:off x="8381905" y="1896934"/>
              <a:ext cx="5509922" cy="1045454"/>
            </a:xfrm>
            <a:prstGeom prst="rect">
              <a:avLst/>
            </a:prstGeom>
            <a:noFill/>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zh-CN" altLang="en-US" sz="20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p:txBody>
        </p:sp>
        <p:sp>
          <p:nvSpPr>
            <p:cNvPr id="22" name="Rectangle 39"/>
            <p:cNvSpPr>
              <a:spLocks noChangeArrowheads="1"/>
            </p:cNvSpPr>
            <p:nvPr/>
          </p:nvSpPr>
          <p:spPr bwMode="auto">
            <a:xfrm>
              <a:off x="7845451" y="1896934"/>
              <a:ext cx="594901" cy="58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a:solidFill>
                    <a:schemeClr val="bg1">
                      <a:lumMod val="50000"/>
                    </a:schemeClr>
                  </a:solidFill>
                  <a:latin typeface="FontAwesome" pitchFamily="2" charset="0"/>
                </a:rPr>
                <a:t></a:t>
              </a:r>
              <a:endParaRPr lang="en-US" altLang="zh-CN" sz="3200">
                <a:solidFill>
                  <a:schemeClr val="bg1">
                    <a:lumMod val="50000"/>
                  </a:schemeClr>
                </a:solidFill>
              </a:endParaRPr>
            </a:p>
          </p:txBody>
        </p:sp>
      </p:grpSp>
      <p:pic>
        <p:nvPicPr>
          <p:cNvPr id="4" name="图片 3"/>
          <p:cNvPicPr>
            <a:picLocks noChangeAspect="1"/>
          </p:cNvPicPr>
          <p:nvPr/>
        </p:nvPicPr>
        <p:blipFill>
          <a:blip r:embed="rId3"/>
          <a:stretch>
            <a:fillRect/>
          </a:stretch>
        </p:blipFill>
        <p:spPr>
          <a:xfrm>
            <a:off x="4189095" y="1548765"/>
            <a:ext cx="4610100" cy="480822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50"/>
                                        <p:tgtEl>
                                          <p:spTgt spid="20"/>
                                        </p:tgtEl>
                                      </p:cBhvr>
                                    </p:animEffect>
                                    <p:anim calcmode="lin" valueType="num">
                                      <p:cBhvr>
                                        <p:cTn id="14" dur="250" fill="hold"/>
                                        <p:tgtEl>
                                          <p:spTgt spid="20"/>
                                        </p:tgtEl>
                                        <p:attrNameLst>
                                          <p:attrName>ppt_x</p:attrName>
                                        </p:attrNameLst>
                                      </p:cBhvr>
                                      <p:tavLst>
                                        <p:tav tm="0">
                                          <p:val>
                                            <p:strVal val="#ppt_x"/>
                                          </p:val>
                                        </p:tav>
                                        <p:tav tm="100000">
                                          <p:val>
                                            <p:strVal val="#ppt_x"/>
                                          </p:val>
                                        </p:tav>
                                      </p:tavLst>
                                    </p:anim>
                                    <p:anim calcmode="lin" valueType="num">
                                      <p:cBhvr>
                                        <p:cTn id="15" dur="2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8566437" cy="759009"/>
            <a:chOff x="2320698" y="560331"/>
            <a:chExt cx="8566437"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6698297" cy="535940"/>
              <a:chOff x="5043488" y="515938"/>
              <a:chExt cx="6698297" cy="535940"/>
            </a:xfrm>
          </p:grpSpPr>
          <p:sp>
            <p:nvSpPr>
              <p:cNvPr id="7" name="矩形 3"/>
              <p:cNvSpPr/>
              <p:nvPr/>
            </p:nvSpPr>
            <p:spPr>
              <a:xfrm>
                <a:off x="5667375" y="515938"/>
                <a:ext cx="6074410" cy="535940"/>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教学辅助网站教师界面搜索对话框图</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grpSp>
        <p:nvGrpSpPr>
          <p:cNvPr id="20" name="Group 34"/>
          <p:cNvGrpSpPr/>
          <p:nvPr/>
        </p:nvGrpSpPr>
        <p:grpSpPr bwMode="auto">
          <a:xfrm>
            <a:off x="813965" y="1548801"/>
            <a:ext cx="6047740" cy="1045210"/>
            <a:chOff x="7845451" y="1896934"/>
            <a:chExt cx="6046376" cy="1045454"/>
          </a:xfrm>
        </p:grpSpPr>
        <p:sp>
          <p:nvSpPr>
            <p:cNvPr id="21" name="TextBox 20"/>
            <p:cNvSpPr txBox="1"/>
            <p:nvPr/>
          </p:nvSpPr>
          <p:spPr>
            <a:xfrm>
              <a:off x="8381905" y="1896934"/>
              <a:ext cx="5509922" cy="1045454"/>
            </a:xfrm>
            <a:prstGeom prst="rect">
              <a:avLst/>
            </a:prstGeom>
            <a:noFill/>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zh-CN" altLang="en-US" sz="20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p:txBody>
        </p:sp>
        <p:sp>
          <p:nvSpPr>
            <p:cNvPr id="22" name="Rectangle 39"/>
            <p:cNvSpPr>
              <a:spLocks noChangeArrowheads="1"/>
            </p:cNvSpPr>
            <p:nvPr/>
          </p:nvSpPr>
          <p:spPr bwMode="auto">
            <a:xfrm>
              <a:off x="7845451" y="1896934"/>
              <a:ext cx="594901" cy="58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a:solidFill>
                    <a:schemeClr val="bg1">
                      <a:lumMod val="50000"/>
                    </a:schemeClr>
                  </a:solidFill>
                  <a:latin typeface="FontAwesome" pitchFamily="2" charset="0"/>
                </a:rPr>
                <a:t></a:t>
              </a:r>
              <a:endParaRPr lang="en-US" altLang="zh-CN" sz="3200">
                <a:solidFill>
                  <a:schemeClr val="bg1">
                    <a:lumMod val="50000"/>
                  </a:schemeClr>
                </a:solidFill>
              </a:endParaRPr>
            </a:p>
          </p:txBody>
        </p:sp>
      </p:grpSp>
      <p:pic>
        <p:nvPicPr>
          <p:cNvPr id="5" name="图片 4"/>
          <p:cNvPicPr>
            <a:picLocks noChangeAspect="1"/>
          </p:cNvPicPr>
          <p:nvPr/>
        </p:nvPicPr>
        <p:blipFill>
          <a:blip r:embed="rId3"/>
          <a:stretch>
            <a:fillRect/>
          </a:stretch>
        </p:blipFill>
        <p:spPr>
          <a:xfrm>
            <a:off x="5025390" y="2133600"/>
            <a:ext cx="2110740" cy="37338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50"/>
                                        <p:tgtEl>
                                          <p:spTgt spid="20"/>
                                        </p:tgtEl>
                                      </p:cBhvr>
                                    </p:animEffect>
                                    <p:anim calcmode="lin" valueType="num">
                                      <p:cBhvr>
                                        <p:cTn id="14" dur="250" fill="hold"/>
                                        <p:tgtEl>
                                          <p:spTgt spid="20"/>
                                        </p:tgtEl>
                                        <p:attrNameLst>
                                          <p:attrName>ppt_x</p:attrName>
                                        </p:attrNameLst>
                                      </p:cBhvr>
                                      <p:tavLst>
                                        <p:tav tm="0">
                                          <p:val>
                                            <p:strVal val="#ppt_x"/>
                                          </p:val>
                                        </p:tav>
                                        <p:tav tm="100000">
                                          <p:val>
                                            <p:strVal val="#ppt_x"/>
                                          </p:val>
                                        </p:tav>
                                      </p:tavLst>
                                    </p:anim>
                                    <p:anim calcmode="lin" valueType="num">
                                      <p:cBhvr>
                                        <p:cTn id="15" dur="2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3015297" cy="535940"/>
              <a:chOff x="5043488" y="515938"/>
              <a:chExt cx="3015297" cy="535940"/>
            </a:xfrm>
          </p:grpSpPr>
          <p:sp>
            <p:nvSpPr>
              <p:cNvPr id="7" name="矩形 3"/>
              <p:cNvSpPr/>
              <p:nvPr/>
            </p:nvSpPr>
            <p:spPr>
              <a:xfrm>
                <a:off x="5667375" y="515938"/>
                <a:ext cx="2391410" cy="535940"/>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解释：顺序图</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sp>
        <p:nvSpPr>
          <p:cNvPr id="12" name="椭圆 44"/>
          <p:cNvSpPr>
            <a:spLocks noChangeArrowheads="1"/>
          </p:cNvSpPr>
          <p:nvPr/>
        </p:nvSpPr>
        <p:spPr bwMode="auto">
          <a:xfrm>
            <a:off x="1073621" y="1470123"/>
            <a:ext cx="1420004" cy="1420004"/>
          </a:xfrm>
          <a:prstGeom prst="ellipse">
            <a:avLst/>
          </a:prstGeom>
          <a:solidFill>
            <a:schemeClr val="accent3"/>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13" name="Group 8"/>
          <p:cNvGrpSpPr/>
          <p:nvPr/>
        </p:nvGrpSpPr>
        <p:grpSpPr bwMode="auto">
          <a:xfrm>
            <a:off x="1613453" y="1909963"/>
            <a:ext cx="340680" cy="517464"/>
            <a:chOff x="0" y="0"/>
            <a:chExt cx="293688" cy="446088"/>
          </a:xfrm>
        </p:grpSpPr>
        <p:sp>
          <p:nvSpPr>
            <p:cNvPr id="14"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15"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16"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17" name="椭圆 50"/>
          <p:cNvSpPr>
            <a:spLocks noChangeArrowheads="1"/>
          </p:cNvSpPr>
          <p:nvPr/>
        </p:nvSpPr>
        <p:spPr bwMode="auto">
          <a:xfrm>
            <a:off x="3032830" y="1470123"/>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18" name="Freeform 1001"/>
          <p:cNvSpPr>
            <a:spLocks noEditPoints="1" noChangeArrowheads="1"/>
          </p:cNvSpPr>
          <p:nvPr/>
        </p:nvSpPr>
        <p:spPr bwMode="auto">
          <a:xfrm>
            <a:off x="3471806" y="1797822"/>
            <a:ext cx="570868" cy="633479"/>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19" name="椭圆 53"/>
          <p:cNvSpPr>
            <a:spLocks noChangeArrowheads="1"/>
          </p:cNvSpPr>
          <p:nvPr/>
        </p:nvSpPr>
        <p:spPr bwMode="auto">
          <a:xfrm>
            <a:off x="5169839" y="1470123"/>
            <a:ext cx="1421846"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20" name="Group 17"/>
          <p:cNvGrpSpPr/>
          <p:nvPr/>
        </p:nvGrpSpPr>
        <p:grpSpPr bwMode="auto">
          <a:xfrm>
            <a:off x="5571377" y="1952508"/>
            <a:ext cx="442535" cy="570869"/>
            <a:chOff x="0" y="0"/>
            <a:chExt cx="381000" cy="492126"/>
          </a:xfrm>
        </p:grpSpPr>
        <p:sp>
          <p:nvSpPr>
            <p:cNvPr id="21" name="Freeform 1011"/>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22" name="Freeform 1012"/>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23" name="Freeform 1013"/>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24" name="Freeform 1014"/>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25" name="椭圆 60"/>
          <p:cNvSpPr>
            <a:spLocks noChangeArrowheads="1"/>
          </p:cNvSpPr>
          <p:nvPr/>
        </p:nvSpPr>
        <p:spPr bwMode="auto">
          <a:xfrm>
            <a:off x="7133432" y="1470182"/>
            <a:ext cx="1420004" cy="1420004"/>
          </a:xfrm>
          <a:prstGeom prst="ellipse">
            <a:avLst/>
          </a:prstGeom>
          <a:solidFill>
            <a:schemeClr val="accent1">
              <a:lumMod val="75000"/>
            </a:schemeClr>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26" name="Freeform 1015"/>
          <p:cNvSpPr>
            <a:spLocks noChangeArrowheads="1"/>
          </p:cNvSpPr>
          <p:nvPr/>
        </p:nvSpPr>
        <p:spPr bwMode="auto">
          <a:xfrm>
            <a:off x="7578518" y="1986129"/>
            <a:ext cx="530354" cy="48247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27" name="椭圆 26"/>
          <p:cNvSpPr>
            <a:spLocks noChangeArrowheads="1"/>
          </p:cNvSpPr>
          <p:nvPr/>
        </p:nvSpPr>
        <p:spPr bwMode="auto">
          <a:xfrm>
            <a:off x="9258375" y="1470123"/>
            <a:ext cx="1420004" cy="1420004"/>
          </a:xfrm>
          <a:prstGeom prst="ellipse">
            <a:avLst/>
          </a:prstGeom>
          <a:solidFill>
            <a:schemeClr val="accent3"/>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28" name="Group 27"/>
          <p:cNvGrpSpPr/>
          <p:nvPr/>
        </p:nvGrpSpPr>
        <p:grpSpPr bwMode="auto">
          <a:xfrm>
            <a:off x="9727242" y="1989703"/>
            <a:ext cx="481864" cy="352005"/>
            <a:chOff x="0" y="0"/>
            <a:chExt cx="685800" cy="400050"/>
          </a:xfrm>
        </p:grpSpPr>
        <p:sp>
          <p:nvSpPr>
            <p:cNvPr id="29" name="Freeform 8"/>
            <p:cNvSpPr>
              <a:spLocks noChangeArrowheads="1"/>
            </p:cNvSpPr>
            <p:nvPr/>
          </p:nvSpPr>
          <p:spPr bwMode="auto">
            <a:xfrm>
              <a:off x="0" y="365125"/>
              <a:ext cx="685800" cy="34925"/>
            </a:xfrm>
            <a:custGeom>
              <a:avLst/>
              <a:gdLst>
                <a:gd name="T0" fmla="*/ 117 w 117"/>
                <a:gd name="T1" fmla="*/ 5 h 6"/>
                <a:gd name="T2" fmla="*/ 115 w 117"/>
                <a:gd name="T3" fmla="*/ 6 h 6"/>
                <a:gd name="T4" fmla="*/ 2 w 117"/>
                <a:gd name="T5" fmla="*/ 6 h 6"/>
                <a:gd name="T6" fmla="*/ 0 w 117"/>
                <a:gd name="T7" fmla="*/ 5 h 6"/>
                <a:gd name="T8" fmla="*/ 0 w 117"/>
                <a:gd name="T9" fmla="*/ 1 h 6"/>
                <a:gd name="T10" fmla="*/ 2 w 117"/>
                <a:gd name="T11" fmla="*/ 0 h 6"/>
                <a:gd name="T12" fmla="*/ 115 w 117"/>
                <a:gd name="T13" fmla="*/ 0 h 6"/>
                <a:gd name="T14" fmla="*/ 117 w 117"/>
                <a:gd name="T15" fmla="*/ 1 h 6"/>
                <a:gd name="T16" fmla="*/ 117 w 117"/>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6"/>
                <a:gd name="T29" fmla="*/ 117 w 11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30" name="Freeform 9"/>
            <p:cNvSpPr>
              <a:spLocks noEditPoints="1" noChangeArrowheads="1"/>
            </p:cNvSpPr>
            <p:nvPr/>
          </p:nvSpPr>
          <p:spPr bwMode="auto">
            <a:xfrm>
              <a:off x="41275" y="0"/>
              <a:ext cx="603250" cy="346075"/>
            </a:xfrm>
            <a:custGeom>
              <a:avLst/>
              <a:gdLst>
                <a:gd name="T0" fmla="*/ 99 w 103"/>
                <a:gd name="T1" fmla="*/ 0 h 59"/>
                <a:gd name="T2" fmla="*/ 5 w 103"/>
                <a:gd name="T3" fmla="*/ 0 h 59"/>
                <a:gd name="T4" fmla="*/ 0 w 103"/>
                <a:gd name="T5" fmla="*/ 5 h 59"/>
                <a:gd name="T6" fmla="*/ 0 w 103"/>
                <a:gd name="T7" fmla="*/ 54 h 59"/>
                <a:gd name="T8" fmla="*/ 5 w 103"/>
                <a:gd name="T9" fmla="*/ 59 h 59"/>
                <a:gd name="T10" fmla="*/ 99 w 103"/>
                <a:gd name="T11" fmla="*/ 59 h 59"/>
                <a:gd name="T12" fmla="*/ 103 w 103"/>
                <a:gd name="T13" fmla="*/ 54 h 59"/>
                <a:gd name="T14" fmla="*/ 103 w 103"/>
                <a:gd name="T15" fmla="*/ 5 h 59"/>
                <a:gd name="T16" fmla="*/ 99 w 103"/>
                <a:gd name="T17" fmla="*/ 0 h 59"/>
                <a:gd name="T18" fmla="*/ 99 w 103"/>
                <a:gd name="T19" fmla="*/ 55 h 59"/>
                <a:gd name="T20" fmla="*/ 5 w 103"/>
                <a:gd name="T21" fmla="*/ 55 h 59"/>
                <a:gd name="T22" fmla="*/ 5 w 103"/>
                <a:gd name="T23" fmla="*/ 6 h 59"/>
                <a:gd name="T24" fmla="*/ 99 w 103"/>
                <a:gd name="T25" fmla="*/ 6 h 59"/>
                <a:gd name="T26" fmla="*/ 99 w 103"/>
                <a:gd name="T27" fmla="*/ 55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3"/>
                <a:gd name="T43" fmla="*/ 0 h 59"/>
                <a:gd name="T44" fmla="*/ 103 w 103"/>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31" name="文本框 68"/>
          <p:cNvSpPr>
            <a:spLocks noChangeArrowheads="1"/>
          </p:cNvSpPr>
          <p:nvPr/>
        </p:nvSpPr>
        <p:spPr bwMode="auto">
          <a:xfrm>
            <a:off x="1124784" y="309740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1</a:t>
            </a:r>
          </a:p>
        </p:txBody>
      </p:sp>
      <p:sp>
        <p:nvSpPr>
          <p:cNvPr id="32" name="文本框 69"/>
          <p:cNvSpPr>
            <a:spLocks noChangeArrowheads="1"/>
          </p:cNvSpPr>
          <p:nvPr/>
        </p:nvSpPr>
        <p:spPr bwMode="auto">
          <a:xfrm>
            <a:off x="3103539" y="309740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2</a:t>
            </a:r>
          </a:p>
        </p:txBody>
      </p:sp>
      <p:sp>
        <p:nvSpPr>
          <p:cNvPr id="33" name="文本框 70"/>
          <p:cNvSpPr>
            <a:spLocks noChangeArrowheads="1"/>
          </p:cNvSpPr>
          <p:nvPr/>
        </p:nvSpPr>
        <p:spPr bwMode="auto">
          <a:xfrm>
            <a:off x="5247258" y="313931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3</a:t>
            </a:r>
          </a:p>
        </p:txBody>
      </p:sp>
      <p:sp>
        <p:nvSpPr>
          <p:cNvPr id="34" name="文本框 71"/>
          <p:cNvSpPr>
            <a:spLocks noChangeArrowheads="1"/>
          </p:cNvSpPr>
          <p:nvPr/>
        </p:nvSpPr>
        <p:spPr bwMode="auto">
          <a:xfrm>
            <a:off x="7313008" y="309740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4</a:t>
            </a:r>
          </a:p>
        </p:txBody>
      </p:sp>
      <p:sp>
        <p:nvSpPr>
          <p:cNvPr id="35" name="文本框 72"/>
          <p:cNvSpPr>
            <a:spLocks noChangeArrowheads="1"/>
          </p:cNvSpPr>
          <p:nvPr/>
        </p:nvSpPr>
        <p:spPr bwMode="auto">
          <a:xfrm>
            <a:off x="9379717" y="309740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5</a:t>
            </a:r>
          </a:p>
        </p:txBody>
      </p:sp>
      <p:grpSp>
        <p:nvGrpSpPr>
          <p:cNvPr id="40" name="Group 46"/>
          <p:cNvGrpSpPr/>
          <p:nvPr/>
        </p:nvGrpSpPr>
        <p:grpSpPr bwMode="auto">
          <a:xfrm>
            <a:off x="1124432" y="3476919"/>
            <a:ext cx="9847129" cy="357303"/>
            <a:chOff x="0" y="0"/>
            <a:chExt cx="8487614" cy="309189"/>
          </a:xfrm>
          <a:solidFill>
            <a:schemeClr val="accent3"/>
          </a:solidFill>
        </p:grpSpPr>
        <p:sp>
          <p:nvSpPr>
            <p:cNvPr id="41" name="矩形 84"/>
            <p:cNvSpPr>
              <a:spLocks noChangeArrowheads="1"/>
            </p:cNvSpPr>
            <p:nvPr/>
          </p:nvSpPr>
          <p:spPr bwMode="auto">
            <a:xfrm>
              <a:off x="0" y="0"/>
              <a:ext cx="8487614" cy="309189"/>
            </a:xfrm>
            <a:prstGeom prst="rect">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2" name="燕尾形 85"/>
            <p:cNvSpPr>
              <a:spLocks noChangeArrowheads="1"/>
            </p:cNvSpPr>
            <p:nvPr/>
          </p:nvSpPr>
          <p:spPr bwMode="auto">
            <a:xfrm rot="5400000">
              <a:off x="447875" y="45803"/>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3" name="燕尾形 86"/>
            <p:cNvSpPr>
              <a:spLocks noChangeArrowheads="1"/>
            </p:cNvSpPr>
            <p:nvPr/>
          </p:nvSpPr>
          <p:spPr bwMode="auto">
            <a:xfrm rot="5400000">
              <a:off x="2193724" y="45802"/>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4" name="燕尾形 87"/>
            <p:cNvSpPr>
              <a:spLocks noChangeArrowheads="1"/>
            </p:cNvSpPr>
            <p:nvPr/>
          </p:nvSpPr>
          <p:spPr bwMode="auto">
            <a:xfrm rot="5400000">
              <a:off x="4024557" y="51518"/>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5" name="燕尾形 88"/>
            <p:cNvSpPr>
              <a:spLocks noChangeArrowheads="1"/>
            </p:cNvSpPr>
            <p:nvPr/>
          </p:nvSpPr>
          <p:spPr bwMode="auto">
            <a:xfrm rot="5400000">
              <a:off x="5716320" y="40380"/>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46" name="燕尾形 89"/>
            <p:cNvSpPr>
              <a:spLocks noChangeArrowheads="1"/>
            </p:cNvSpPr>
            <p:nvPr/>
          </p:nvSpPr>
          <p:spPr bwMode="auto">
            <a:xfrm rot="5400000">
              <a:off x="7540696" y="51082"/>
              <a:ext cx="237581" cy="237581"/>
            </a:xfrm>
            <a:prstGeom prst="chevron">
              <a:avLst>
                <a:gd name="adj" fmla="val 5000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sp>
        <p:nvSpPr>
          <p:cNvPr id="47" name="Content Placeholder 2"/>
          <p:cNvSpPr txBox="1"/>
          <p:nvPr/>
        </p:nvSpPr>
        <p:spPr>
          <a:xfrm>
            <a:off x="1013142" y="40176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顺序图表示对象之间传送消息的时间顺序</a:t>
            </a:r>
          </a:p>
        </p:txBody>
      </p:sp>
      <p:sp>
        <p:nvSpPr>
          <p:cNvPr id="48" name="Content Placeholder 2"/>
          <p:cNvSpPr txBox="1"/>
          <p:nvPr/>
        </p:nvSpPr>
        <p:spPr>
          <a:xfrm>
            <a:off x="2878862" y="40938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顺序图用来描述对象之间消息发送的先后次序，阐明对象之间的交互过程以及在系统执行过程中的某一具体时刻将会发生什么</a:t>
            </a:r>
          </a:p>
        </p:txBody>
      </p:sp>
      <p:sp>
        <p:nvSpPr>
          <p:cNvPr id="49" name="Content Placeholder 2"/>
          <p:cNvSpPr txBox="1"/>
          <p:nvPr/>
        </p:nvSpPr>
        <p:spPr>
          <a:xfrm>
            <a:off x="5014746" y="40938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顺序图是一种强调时间顺序的交互图，可用来进行一个场景说明，即一个事件的历史过程</a:t>
            </a:r>
          </a:p>
        </p:txBody>
      </p:sp>
      <p:sp>
        <p:nvSpPr>
          <p:cNvPr id="50" name="Content Placeholder 2"/>
          <p:cNvSpPr txBox="1"/>
          <p:nvPr/>
        </p:nvSpPr>
        <p:spPr>
          <a:xfrm>
            <a:off x="6966059" y="40938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顺序图中对象沿横轴排列，消息沿纵轴那时间顺序排列</a:t>
            </a:r>
          </a:p>
          <a:p>
            <a:pPr marL="0" lvl="0" indent="0">
              <a:lnSpc>
                <a:spcPct val="150000"/>
              </a:lnSpc>
              <a:buNone/>
              <a:defRPr/>
            </a:pPr>
            <a:r>
              <a:rPr lang="zh-CN" altLang="en-US" sz="1600" dirty="0">
                <a:solidFill>
                  <a:schemeClr val="bg1">
                    <a:lumMod val="50000"/>
                  </a:schemeClr>
                </a:solidFill>
                <a:cs typeface="+mn-ea"/>
                <a:sym typeface="+mn-lt"/>
              </a:rPr>
              <a:t>顺序途中的对象生命线是一条垂直的虚线表示一个对象在一段时间内存在</a:t>
            </a:r>
          </a:p>
        </p:txBody>
      </p:sp>
      <p:sp>
        <p:nvSpPr>
          <p:cNvPr id="51" name="Content Placeholder 2"/>
          <p:cNvSpPr txBox="1"/>
          <p:nvPr/>
        </p:nvSpPr>
        <p:spPr>
          <a:xfrm>
            <a:off x="9114031" y="409387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chemeClr val="bg1">
                    <a:lumMod val="50000"/>
                  </a:schemeClr>
                </a:solidFill>
                <a:cs typeface="+mn-ea"/>
                <a:sym typeface="+mn-lt"/>
              </a:rPr>
              <a:t>顺序图中的大多数对象都存在于整个交互过程中，因此这些对象全部排列在图的顶部，他们的生命线从图的顶部画到底部。</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1000"/>
                                        <p:tgtEl>
                                          <p:spTgt spid="47"/>
                                        </p:tgtEl>
                                      </p:cBhvr>
                                    </p:animEffect>
                                    <p:anim calcmode="lin" valueType="num">
                                      <p:cBhvr>
                                        <p:cTn id="14" dur="1000" fill="hold"/>
                                        <p:tgtEl>
                                          <p:spTgt spid="47"/>
                                        </p:tgtEl>
                                        <p:attrNameLst>
                                          <p:attrName>ppt_x</p:attrName>
                                        </p:attrNameLst>
                                      </p:cBhvr>
                                      <p:tavLst>
                                        <p:tav tm="0">
                                          <p:val>
                                            <p:strVal val="#ppt_x"/>
                                          </p:val>
                                        </p:tav>
                                        <p:tav tm="100000">
                                          <p:val>
                                            <p:strVal val="#ppt_x"/>
                                          </p:val>
                                        </p:tav>
                                      </p:tavLst>
                                    </p:anim>
                                    <p:anim calcmode="lin" valueType="num">
                                      <p:cBhvr>
                                        <p:cTn id="15" dur="1000" fill="hold"/>
                                        <p:tgtEl>
                                          <p:spTgt spid="4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1000"/>
                                        <p:tgtEl>
                                          <p:spTgt spid="48"/>
                                        </p:tgtEl>
                                      </p:cBhvr>
                                    </p:animEffect>
                                    <p:anim calcmode="lin" valueType="num">
                                      <p:cBhvr>
                                        <p:cTn id="19" dur="1000" fill="hold"/>
                                        <p:tgtEl>
                                          <p:spTgt spid="48"/>
                                        </p:tgtEl>
                                        <p:attrNameLst>
                                          <p:attrName>ppt_x</p:attrName>
                                        </p:attrNameLst>
                                      </p:cBhvr>
                                      <p:tavLst>
                                        <p:tav tm="0">
                                          <p:val>
                                            <p:strVal val="#ppt_x"/>
                                          </p:val>
                                        </p:tav>
                                        <p:tav tm="100000">
                                          <p:val>
                                            <p:strVal val="#ppt_x"/>
                                          </p:val>
                                        </p:tav>
                                      </p:tavLst>
                                    </p:anim>
                                    <p:anim calcmode="lin" valueType="num">
                                      <p:cBhvr>
                                        <p:cTn id="20" dur="1000" fill="hold"/>
                                        <p:tgtEl>
                                          <p:spTgt spid="4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1000"/>
                                        <p:tgtEl>
                                          <p:spTgt spid="49"/>
                                        </p:tgtEl>
                                      </p:cBhvr>
                                    </p:animEffect>
                                    <p:anim calcmode="lin" valueType="num">
                                      <p:cBhvr>
                                        <p:cTn id="24" dur="1000" fill="hold"/>
                                        <p:tgtEl>
                                          <p:spTgt spid="49"/>
                                        </p:tgtEl>
                                        <p:attrNameLst>
                                          <p:attrName>ppt_x</p:attrName>
                                        </p:attrNameLst>
                                      </p:cBhvr>
                                      <p:tavLst>
                                        <p:tav tm="0">
                                          <p:val>
                                            <p:strVal val="#ppt_x"/>
                                          </p:val>
                                        </p:tav>
                                        <p:tav tm="100000">
                                          <p:val>
                                            <p:strVal val="#ppt_x"/>
                                          </p:val>
                                        </p:tav>
                                      </p:tavLst>
                                    </p:anim>
                                    <p:anim calcmode="lin" valueType="num">
                                      <p:cBhvr>
                                        <p:cTn id="25" dur="1000" fill="hold"/>
                                        <p:tgtEl>
                                          <p:spTgt spid="4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1000"/>
                                        <p:tgtEl>
                                          <p:spTgt spid="50"/>
                                        </p:tgtEl>
                                      </p:cBhvr>
                                    </p:animEffect>
                                    <p:anim calcmode="lin" valueType="num">
                                      <p:cBhvr>
                                        <p:cTn id="29" dur="1000" fill="hold"/>
                                        <p:tgtEl>
                                          <p:spTgt spid="50"/>
                                        </p:tgtEl>
                                        <p:attrNameLst>
                                          <p:attrName>ppt_x</p:attrName>
                                        </p:attrNameLst>
                                      </p:cBhvr>
                                      <p:tavLst>
                                        <p:tav tm="0">
                                          <p:val>
                                            <p:strVal val="#ppt_x"/>
                                          </p:val>
                                        </p:tav>
                                        <p:tav tm="100000">
                                          <p:val>
                                            <p:strVal val="#ppt_x"/>
                                          </p:val>
                                        </p:tav>
                                      </p:tavLst>
                                    </p:anim>
                                    <p:anim calcmode="lin" valueType="num">
                                      <p:cBhvr>
                                        <p:cTn id="30" dur="1000" fill="hold"/>
                                        <p:tgtEl>
                                          <p:spTgt spid="50"/>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1000"/>
                                        <p:tgtEl>
                                          <p:spTgt spid="51"/>
                                        </p:tgtEl>
                                      </p:cBhvr>
                                    </p:animEffect>
                                    <p:anim calcmode="lin" valueType="num">
                                      <p:cBhvr>
                                        <p:cTn id="34" dur="1000" fill="hold"/>
                                        <p:tgtEl>
                                          <p:spTgt spid="51"/>
                                        </p:tgtEl>
                                        <p:attrNameLst>
                                          <p:attrName>ppt_x</p:attrName>
                                        </p:attrNameLst>
                                      </p:cBhvr>
                                      <p:tavLst>
                                        <p:tav tm="0">
                                          <p:val>
                                            <p:strVal val="#ppt_x"/>
                                          </p:val>
                                        </p:tav>
                                        <p:tav tm="100000">
                                          <p:val>
                                            <p:strVal val="#ppt_x"/>
                                          </p:val>
                                        </p:tav>
                                      </p:tavLst>
                                    </p:anim>
                                    <p:anim calcmode="lin" valueType="num">
                                      <p:cBhvr>
                                        <p:cTn id="35" dur="1000" fill="hold"/>
                                        <p:tgtEl>
                                          <p:spTgt spid="5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1000"/>
                                        <p:tgtEl>
                                          <p:spTgt spid="17"/>
                                        </p:tgtEl>
                                      </p:cBhvr>
                                    </p:animEffect>
                                    <p:anim calcmode="lin" valueType="num">
                                      <p:cBhvr>
                                        <p:cTn id="49" dur="1000" fill="hold"/>
                                        <p:tgtEl>
                                          <p:spTgt spid="17"/>
                                        </p:tgtEl>
                                        <p:attrNameLst>
                                          <p:attrName>ppt_x</p:attrName>
                                        </p:attrNameLst>
                                      </p:cBhvr>
                                      <p:tavLst>
                                        <p:tav tm="0">
                                          <p:val>
                                            <p:strVal val="#ppt_x"/>
                                          </p:val>
                                        </p:tav>
                                        <p:tav tm="100000">
                                          <p:val>
                                            <p:strVal val="#ppt_x"/>
                                          </p:val>
                                        </p:tav>
                                      </p:tavLst>
                                    </p:anim>
                                    <p:anim calcmode="lin" valueType="num">
                                      <p:cBhvr>
                                        <p:cTn id="50" dur="1000" fill="hold"/>
                                        <p:tgtEl>
                                          <p:spTgt spid="1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1000"/>
                                        <p:tgtEl>
                                          <p:spTgt spid="18"/>
                                        </p:tgtEl>
                                      </p:cBhvr>
                                    </p:animEffect>
                                    <p:anim calcmode="lin" valueType="num">
                                      <p:cBhvr>
                                        <p:cTn id="54" dur="1000" fill="hold"/>
                                        <p:tgtEl>
                                          <p:spTgt spid="18"/>
                                        </p:tgtEl>
                                        <p:attrNameLst>
                                          <p:attrName>ppt_x</p:attrName>
                                        </p:attrNameLst>
                                      </p:cBhvr>
                                      <p:tavLst>
                                        <p:tav tm="0">
                                          <p:val>
                                            <p:strVal val="#ppt_x"/>
                                          </p:val>
                                        </p:tav>
                                        <p:tav tm="100000">
                                          <p:val>
                                            <p:strVal val="#ppt_x"/>
                                          </p:val>
                                        </p:tav>
                                      </p:tavLst>
                                    </p:anim>
                                    <p:anim calcmode="lin" valueType="num">
                                      <p:cBhvr>
                                        <p:cTn id="55" dur="1000" fill="hold"/>
                                        <p:tgtEl>
                                          <p:spTgt spid="18"/>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1000"/>
                                        <p:tgtEl>
                                          <p:spTgt spid="19"/>
                                        </p:tgtEl>
                                      </p:cBhvr>
                                    </p:animEffect>
                                    <p:anim calcmode="lin" valueType="num">
                                      <p:cBhvr>
                                        <p:cTn id="59" dur="1000" fill="hold"/>
                                        <p:tgtEl>
                                          <p:spTgt spid="19"/>
                                        </p:tgtEl>
                                        <p:attrNameLst>
                                          <p:attrName>ppt_x</p:attrName>
                                        </p:attrNameLst>
                                      </p:cBhvr>
                                      <p:tavLst>
                                        <p:tav tm="0">
                                          <p:val>
                                            <p:strVal val="#ppt_x"/>
                                          </p:val>
                                        </p:tav>
                                        <p:tav tm="100000">
                                          <p:val>
                                            <p:strVal val="#ppt_x"/>
                                          </p:val>
                                        </p:tav>
                                      </p:tavLst>
                                    </p:anim>
                                    <p:anim calcmode="lin" valueType="num">
                                      <p:cBhvr>
                                        <p:cTn id="60" dur="1000" fill="hold"/>
                                        <p:tgtEl>
                                          <p:spTgt spid="19"/>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1000"/>
                                        <p:tgtEl>
                                          <p:spTgt spid="20"/>
                                        </p:tgtEl>
                                      </p:cBhvr>
                                    </p:animEffect>
                                    <p:anim calcmode="lin" valueType="num">
                                      <p:cBhvr>
                                        <p:cTn id="64" dur="1000" fill="hold"/>
                                        <p:tgtEl>
                                          <p:spTgt spid="20"/>
                                        </p:tgtEl>
                                        <p:attrNameLst>
                                          <p:attrName>ppt_x</p:attrName>
                                        </p:attrNameLst>
                                      </p:cBhvr>
                                      <p:tavLst>
                                        <p:tav tm="0">
                                          <p:val>
                                            <p:strVal val="#ppt_x"/>
                                          </p:val>
                                        </p:tav>
                                        <p:tav tm="100000">
                                          <p:val>
                                            <p:strVal val="#ppt_x"/>
                                          </p:val>
                                        </p:tav>
                                      </p:tavLst>
                                    </p:anim>
                                    <p:anim calcmode="lin" valueType="num">
                                      <p:cBhvr>
                                        <p:cTn id="65" dur="1000" fill="hold"/>
                                        <p:tgtEl>
                                          <p:spTgt spid="20"/>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1000"/>
                                        <p:tgtEl>
                                          <p:spTgt spid="25"/>
                                        </p:tgtEl>
                                      </p:cBhvr>
                                    </p:animEffect>
                                    <p:anim calcmode="lin" valueType="num">
                                      <p:cBhvr>
                                        <p:cTn id="69" dur="1000" fill="hold"/>
                                        <p:tgtEl>
                                          <p:spTgt spid="25"/>
                                        </p:tgtEl>
                                        <p:attrNameLst>
                                          <p:attrName>ppt_x</p:attrName>
                                        </p:attrNameLst>
                                      </p:cBhvr>
                                      <p:tavLst>
                                        <p:tav tm="0">
                                          <p:val>
                                            <p:strVal val="#ppt_x"/>
                                          </p:val>
                                        </p:tav>
                                        <p:tav tm="100000">
                                          <p:val>
                                            <p:strVal val="#ppt_x"/>
                                          </p:val>
                                        </p:tav>
                                      </p:tavLst>
                                    </p:anim>
                                    <p:anim calcmode="lin" valueType="num">
                                      <p:cBhvr>
                                        <p:cTn id="70" dur="1000" fill="hold"/>
                                        <p:tgtEl>
                                          <p:spTgt spid="25"/>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1000"/>
                                        <p:tgtEl>
                                          <p:spTgt spid="26"/>
                                        </p:tgtEl>
                                      </p:cBhvr>
                                    </p:animEffect>
                                    <p:anim calcmode="lin" valueType="num">
                                      <p:cBhvr>
                                        <p:cTn id="74" dur="1000" fill="hold"/>
                                        <p:tgtEl>
                                          <p:spTgt spid="26"/>
                                        </p:tgtEl>
                                        <p:attrNameLst>
                                          <p:attrName>ppt_x</p:attrName>
                                        </p:attrNameLst>
                                      </p:cBhvr>
                                      <p:tavLst>
                                        <p:tav tm="0">
                                          <p:val>
                                            <p:strVal val="#ppt_x"/>
                                          </p:val>
                                        </p:tav>
                                        <p:tav tm="100000">
                                          <p:val>
                                            <p:strVal val="#ppt_x"/>
                                          </p:val>
                                        </p:tav>
                                      </p:tavLst>
                                    </p:anim>
                                    <p:anim calcmode="lin" valueType="num">
                                      <p:cBhvr>
                                        <p:cTn id="75" dur="1000" fill="hold"/>
                                        <p:tgtEl>
                                          <p:spTgt spid="26"/>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anim calcmode="lin" valueType="num">
                                      <p:cBhvr>
                                        <p:cTn id="79" dur="1000" fill="hold"/>
                                        <p:tgtEl>
                                          <p:spTgt spid="27"/>
                                        </p:tgtEl>
                                        <p:attrNameLst>
                                          <p:attrName>ppt_x</p:attrName>
                                        </p:attrNameLst>
                                      </p:cBhvr>
                                      <p:tavLst>
                                        <p:tav tm="0">
                                          <p:val>
                                            <p:strVal val="#ppt_x"/>
                                          </p:val>
                                        </p:tav>
                                        <p:tav tm="100000">
                                          <p:val>
                                            <p:strVal val="#ppt_x"/>
                                          </p:val>
                                        </p:tav>
                                      </p:tavLst>
                                    </p:anim>
                                    <p:anim calcmode="lin" valueType="num">
                                      <p:cBhvr>
                                        <p:cTn id="80" dur="1000" fill="hold"/>
                                        <p:tgtEl>
                                          <p:spTgt spid="27"/>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1000"/>
                                        <p:tgtEl>
                                          <p:spTgt spid="28"/>
                                        </p:tgtEl>
                                      </p:cBhvr>
                                    </p:animEffect>
                                    <p:anim calcmode="lin" valueType="num">
                                      <p:cBhvr>
                                        <p:cTn id="84" dur="1000" fill="hold"/>
                                        <p:tgtEl>
                                          <p:spTgt spid="28"/>
                                        </p:tgtEl>
                                        <p:attrNameLst>
                                          <p:attrName>ppt_x</p:attrName>
                                        </p:attrNameLst>
                                      </p:cBhvr>
                                      <p:tavLst>
                                        <p:tav tm="0">
                                          <p:val>
                                            <p:strVal val="#ppt_x"/>
                                          </p:val>
                                        </p:tav>
                                        <p:tav tm="100000">
                                          <p:val>
                                            <p:strVal val="#ppt_x"/>
                                          </p:val>
                                        </p:tav>
                                      </p:tavLst>
                                    </p:anim>
                                    <p:anim calcmode="lin" valueType="num">
                                      <p:cBhvr>
                                        <p:cTn id="85" dur="1000" fill="hold"/>
                                        <p:tgtEl>
                                          <p:spTgt spid="28"/>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1000"/>
                                        <p:tgtEl>
                                          <p:spTgt spid="31"/>
                                        </p:tgtEl>
                                      </p:cBhvr>
                                    </p:animEffect>
                                    <p:anim calcmode="lin" valueType="num">
                                      <p:cBhvr>
                                        <p:cTn id="89" dur="1000" fill="hold"/>
                                        <p:tgtEl>
                                          <p:spTgt spid="31"/>
                                        </p:tgtEl>
                                        <p:attrNameLst>
                                          <p:attrName>ppt_x</p:attrName>
                                        </p:attrNameLst>
                                      </p:cBhvr>
                                      <p:tavLst>
                                        <p:tav tm="0">
                                          <p:val>
                                            <p:strVal val="#ppt_x"/>
                                          </p:val>
                                        </p:tav>
                                        <p:tav tm="100000">
                                          <p:val>
                                            <p:strVal val="#ppt_x"/>
                                          </p:val>
                                        </p:tav>
                                      </p:tavLst>
                                    </p:anim>
                                    <p:anim calcmode="lin" valueType="num">
                                      <p:cBhvr>
                                        <p:cTn id="90" dur="1000" fill="hold"/>
                                        <p:tgtEl>
                                          <p:spTgt spid="31"/>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1000"/>
                                        <p:tgtEl>
                                          <p:spTgt spid="32"/>
                                        </p:tgtEl>
                                      </p:cBhvr>
                                    </p:animEffect>
                                    <p:anim calcmode="lin" valueType="num">
                                      <p:cBhvr>
                                        <p:cTn id="94" dur="1000" fill="hold"/>
                                        <p:tgtEl>
                                          <p:spTgt spid="32"/>
                                        </p:tgtEl>
                                        <p:attrNameLst>
                                          <p:attrName>ppt_x</p:attrName>
                                        </p:attrNameLst>
                                      </p:cBhvr>
                                      <p:tavLst>
                                        <p:tav tm="0">
                                          <p:val>
                                            <p:strVal val="#ppt_x"/>
                                          </p:val>
                                        </p:tav>
                                        <p:tav tm="100000">
                                          <p:val>
                                            <p:strVal val="#ppt_x"/>
                                          </p:val>
                                        </p:tav>
                                      </p:tavLst>
                                    </p:anim>
                                    <p:anim calcmode="lin" valueType="num">
                                      <p:cBhvr>
                                        <p:cTn id="95" dur="1000" fill="hold"/>
                                        <p:tgtEl>
                                          <p:spTgt spid="32"/>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anim calcmode="lin" valueType="num">
                                      <p:cBhvr>
                                        <p:cTn id="99" dur="1000" fill="hold"/>
                                        <p:tgtEl>
                                          <p:spTgt spid="33"/>
                                        </p:tgtEl>
                                        <p:attrNameLst>
                                          <p:attrName>ppt_x</p:attrName>
                                        </p:attrNameLst>
                                      </p:cBhvr>
                                      <p:tavLst>
                                        <p:tav tm="0">
                                          <p:val>
                                            <p:strVal val="#ppt_x"/>
                                          </p:val>
                                        </p:tav>
                                        <p:tav tm="100000">
                                          <p:val>
                                            <p:strVal val="#ppt_x"/>
                                          </p:val>
                                        </p:tav>
                                      </p:tavLst>
                                    </p:anim>
                                    <p:anim calcmode="lin" valueType="num">
                                      <p:cBhvr>
                                        <p:cTn id="100" dur="1000" fill="hold"/>
                                        <p:tgtEl>
                                          <p:spTgt spid="3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0"/>
                                        <p:tgtEl>
                                          <p:spTgt spid="34"/>
                                        </p:tgtEl>
                                      </p:cBhvr>
                                    </p:animEffect>
                                    <p:anim calcmode="lin" valueType="num">
                                      <p:cBhvr>
                                        <p:cTn id="104" dur="1000" fill="hold"/>
                                        <p:tgtEl>
                                          <p:spTgt spid="34"/>
                                        </p:tgtEl>
                                        <p:attrNameLst>
                                          <p:attrName>ppt_x</p:attrName>
                                        </p:attrNameLst>
                                      </p:cBhvr>
                                      <p:tavLst>
                                        <p:tav tm="0">
                                          <p:val>
                                            <p:strVal val="#ppt_x"/>
                                          </p:val>
                                        </p:tav>
                                        <p:tav tm="100000">
                                          <p:val>
                                            <p:strVal val="#ppt_x"/>
                                          </p:val>
                                        </p:tav>
                                      </p:tavLst>
                                    </p:anim>
                                    <p:anim calcmode="lin" valueType="num">
                                      <p:cBhvr>
                                        <p:cTn id="105" dur="1000" fill="hold"/>
                                        <p:tgtEl>
                                          <p:spTgt spid="34"/>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fade">
                                      <p:cBhvr>
                                        <p:cTn id="108" dur="1000"/>
                                        <p:tgtEl>
                                          <p:spTgt spid="35"/>
                                        </p:tgtEl>
                                      </p:cBhvr>
                                    </p:animEffect>
                                    <p:anim calcmode="lin" valueType="num">
                                      <p:cBhvr>
                                        <p:cTn id="109" dur="1000" fill="hold"/>
                                        <p:tgtEl>
                                          <p:spTgt spid="35"/>
                                        </p:tgtEl>
                                        <p:attrNameLst>
                                          <p:attrName>ppt_x</p:attrName>
                                        </p:attrNameLst>
                                      </p:cBhvr>
                                      <p:tavLst>
                                        <p:tav tm="0">
                                          <p:val>
                                            <p:strVal val="#ppt_x"/>
                                          </p:val>
                                        </p:tav>
                                        <p:tav tm="100000">
                                          <p:val>
                                            <p:strVal val="#ppt_x"/>
                                          </p:val>
                                        </p:tav>
                                      </p:tavLst>
                                    </p:anim>
                                    <p:anim calcmode="lin" valueType="num">
                                      <p:cBhvr>
                                        <p:cTn id="110" dur="1000" fill="hold"/>
                                        <p:tgtEl>
                                          <p:spTgt spid="35"/>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fade">
                                      <p:cBhvr>
                                        <p:cTn id="113" dur="1000"/>
                                        <p:tgtEl>
                                          <p:spTgt spid="40"/>
                                        </p:tgtEl>
                                      </p:cBhvr>
                                    </p:animEffect>
                                    <p:anim calcmode="lin" valueType="num">
                                      <p:cBhvr>
                                        <p:cTn id="114" dur="1000" fill="hold"/>
                                        <p:tgtEl>
                                          <p:spTgt spid="40"/>
                                        </p:tgtEl>
                                        <p:attrNameLst>
                                          <p:attrName>ppt_x</p:attrName>
                                        </p:attrNameLst>
                                      </p:cBhvr>
                                      <p:tavLst>
                                        <p:tav tm="0">
                                          <p:val>
                                            <p:strVal val="#ppt_x"/>
                                          </p:val>
                                        </p:tav>
                                        <p:tav tm="100000">
                                          <p:val>
                                            <p:strVal val="#ppt_x"/>
                                          </p:val>
                                        </p:tav>
                                      </p:tavLst>
                                    </p:anim>
                                    <p:anim calcmode="lin" valueType="num">
                                      <p:cBhvr>
                                        <p:cTn id="11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7" grpId="0" bldLvl="0" animBg="1"/>
      <p:bldP spid="18" grpId="0" bldLvl="0" animBg="1"/>
      <p:bldP spid="19" grpId="0" bldLvl="0" animBg="1"/>
      <p:bldP spid="25" grpId="0" bldLvl="0" animBg="1"/>
      <p:bldP spid="26" grpId="0" bldLvl="0" animBg="1"/>
      <p:bldP spid="27" grpId="0" bldLvl="0" animBg="1"/>
      <p:bldP spid="31" grpId="0"/>
      <p:bldP spid="32" grpId="0"/>
      <p:bldP spid="33" grpId="0"/>
      <p:bldP spid="34" grpId="0"/>
      <p:bldP spid="35" grpId="0"/>
      <p:bldP spid="47" grpId="0"/>
      <p:bldP spid="48" grpId="0"/>
      <p:bldP spid="49" grpId="0"/>
      <p:bldP spid="50" grpId="0"/>
      <p:bldP spid="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4856797" cy="535940"/>
              <a:chOff x="5043488" y="515938"/>
              <a:chExt cx="4856797" cy="535940"/>
            </a:xfrm>
          </p:grpSpPr>
          <p:sp>
            <p:nvSpPr>
              <p:cNvPr id="7" name="矩形 3"/>
              <p:cNvSpPr/>
              <p:nvPr/>
            </p:nvSpPr>
            <p:spPr>
              <a:xfrm>
                <a:off x="5667375" y="515938"/>
                <a:ext cx="4232910" cy="535940"/>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教学辅助网站教师顺序图</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grpSp>
        <p:nvGrpSpPr>
          <p:cNvPr id="20" name="Group 34"/>
          <p:cNvGrpSpPr/>
          <p:nvPr/>
        </p:nvGrpSpPr>
        <p:grpSpPr bwMode="auto">
          <a:xfrm>
            <a:off x="813965" y="1548801"/>
            <a:ext cx="6047740" cy="1045210"/>
            <a:chOff x="7845451" y="1896934"/>
            <a:chExt cx="6046376" cy="1045454"/>
          </a:xfrm>
        </p:grpSpPr>
        <p:sp>
          <p:nvSpPr>
            <p:cNvPr id="21" name="TextBox 20"/>
            <p:cNvSpPr txBox="1"/>
            <p:nvPr/>
          </p:nvSpPr>
          <p:spPr>
            <a:xfrm>
              <a:off x="8381905" y="1896934"/>
              <a:ext cx="5509922" cy="1045454"/>
            </a:xfrm>
            <a:prstGeom prst="rect">
              <a:avLst/>
            </a:prstGeom>
            <a:noFill/>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zh-CN" altLang="en-US" sz="20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p:txBody>
        </p:sp>
        <p:sp>
          <p:nvSpPr>
            <p:cNvPr id="22" name="Rectangle 39"/>
            <p:cNvSpPr>
              <a:spLocks noChangeArrowheads="1"/>
            </p:cNvSpPr>
            <p:nvPr/>
          </p:nvSpPr>
          <p:spPr bwMode="auto">
            <a:xfrm>
              <a:off x="7845451" y="1896934"/>
              <a:ext cx="594901" cy="58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a:solidFill>
                    <a:schemeClr val="bg1">
                      <a:lumMod val="50000"/>
                    </a:schemeClr>
                  </a:solidFill>
                  <a:latin typeface="FontAwesome" pitchFamily="2" charset="0"/>
                </a:rPr>
                <a:t></a:t>
              </a:r>
              <a:endParaRPr lang="en-US" altLang="zh-CN" sz="3200">
                <a:solidFill>
                  <a:schemeClr val="bg1">
                    <a:lumMod val="50000"/>
                  </a:schemeClr>
                </a:solidFill>
              </a:endParaRPr>
            </a:p>
          </p:txBody>
        </p:sp>
      </p:grpSp>
      <p:pic>
        <p:nvPicPr>
          <p:cNvPr id="5" name="图片 1"/>
          <p:cNvPicPr>
            <a:picLocks noChangeAspect="1"/>
          </p:cNvPicPr>
          <p:nvPr/>
        </p:nvPicPr>
        <p:blipFill>
          <a:blip r:embed="rId3"/>
          <a:stretch>
            <a:fillRect/>
          </a:stretch>
        </p:blipFill>
        <p:spPr>
          <a:xfrm>
            <a:off x="2051685" y="1548765"/>
            <a:ext cx="7898130" cy="4398010"/>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50"/>
                                        <p:tgtEl>
                                          <p:spTgt spid="20"/>
                                        </p:tgtEl>
                                      </p:cBhvr>
                                    </p:animEffect>
                                    <p:anim calcmode="lin" valueType="num">
                                      <p:cBhvr>
                                        <p:cTn id="14" dur="250" fill="hold"/>
                                        <p:tgtEl>
                                          <p:spTgt spid="20"/>
                                        </p:tgtEl>
                                        <p:attrNameLst>
                                          <p:attrName>ppt_x</p:attrName>
                                        </p:attrNameLst>
                                      </p:cBhvr>
                                      <p:tavLst>
                                        <p:tav tm="0">
                                          <p:val>
                                            <p:strVal val="#ppt_x"/>
                                          </p:val>
                                        </p:tav>
                                        <p:tav tm="100000">
                                          <p:val>
                                            <p:strVal val="#ppt_x"/>
                                          </p:val>
                                        </p:tav>
                                      </p:tavLst>
                                    </p:anim>
                                    <p:anim calcmode="lin" valueType="num">
                                      <p:cBhvr>
                                        <p:cTn id="15" dur="2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8566437" cy="759009"/>
            <a:chOff x="2320698" y="560331"/>
            <a:chExt cx="8566437"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6698297" cy="535940"/>
              <a:chOff x="5043488" y="515938"/>
              <a:chExt cx="6698297" cy="535940"/>
            </a:xfrm>
          </p:grpSpPr>
          <p:sp>
            <p:nvSpPr>
              <p:cNvPr id="7" name="矩形 3"/>
              <p:cNvSpPr/>
              <p:nvPr/>
            </p:nvSpPr>
            <p:spPr>
              <a:xfrm>
                <a:off x="5667375" y="515938"/>
                <a:ext cx="6074410" cy="535940"/>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教学辅助网站管理员教师管理顺序图</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grpSp>
        <p:nvGrpSpPr>
          <p:cNvPr id="20" name="Group 34"/>
          <p:cNvGrpSpPr/>
          <p:nvPr/>
        </p:nvGrpSpPr>
        <p:grpSpPr bwMode="auto">
          <a:xfrm>
            <a:off x="813965" y="1548801"/>
            <a:ext cx="6047740" cy="1045210"/>
            <a:chOff x="7845451" y="1896934"/>
            <a:chExt cx="6046376" cy="1045454"/>
          </a:xfrm>
        </p:grpSpPr>
        <p:sp>
          <p:nvSpPr>
            <p:cNvPr id="21" name="TextBox 20"/>
            <p:cNvSpPr txBox="1"/>
            <p:nvPr/>
          </p:nvSpPr>
          <p:spPr>
            <a:xfrm>
              <a:off x="8381905" y="1896934"/>
              <a:ext cx="5509922" cy="1045454"/>
            </a:xfrm>
            <a:prstGeom prst="rect">
              <a:avLst/>
            </a:prstGeom>
            <a:noFill/>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zh-CN" altLang="en-US" sz="20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a:p>
              <a:pPr eaLnBrk="1" hangingPunct="1"/>
              <a:endParaRPr lang="zh-CN" altLang="en-US" sz="1400">
                <a:solidFill>
                  <a:schemeClr val="bg1">
                    <a:lumMod val="50000"/>
                  </a:schemeClr>
                </a:solidFill>
                <a:latin typeface="Open Sans" pitchFamily="34" charset="0"/>
              </a:endParaRPr>
            </a:p>
          </p:txBody>
        </p:sp>
        <p:sp>
          <p:nvSpPr>
            <p:cNvPr id="22" name="Rectangle 39"/>
            <p:cNvSpPr>
              <a:spLocks noChangeArrowheads="1"/>
            </p:cNvSpPr>
            <p:nvPr/>
          </p:nvSpPr>
          <p:spPr bwMode="auto">
            <a:xfrm>
              <a:off x="7845451" y="1896934"/>
              <a:ext cx="594901" cy="58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3200">
                  <a:solidFill>
                    <a:schemeClr val="bg1">
                      <a:lumMod val="50000"/>
                    </a:schemeClr>
                  </a:solidFill>
                  <a:latin typeface="FontAwesome" pitchFamily="2" charset="0"/>
                </a:rPr>
                <a:t></a:t>
              </a:r>
              <a:endParaRPr lang="en-US" altLang="zh-CN" sz="3200">
                <a:solidFill>
                  <a:schemeClr val="bg1">
                    <a:lumMod val="50000"/>
                  </a:schemeClr>
                </a:solidFill>
              </a:endParaRPr>
            </a:p>
          </p:txBody>
        </p:sp>
      </p:grpSp>
      <p:pic>
        <p:nvPicPr>
          <p:cNvPr id="4" name="图片 3"/>
          <p:cNvPicPr>
            <a:picLocks noChangeAspect="1"/>
          </p:cNvPicPr>
          <p:nvPr/>
        </p:nvPicPr>
        <p:blipFill>
          <a:blip r:embed="rId3"/>
          <a:stretch>
            <a:fillRect/>
          </a:stretch>
        </p:blipFill>
        <p:spPr>
          <a:xfrm>
            <a:off x="2689860" y="1690370"/>
            <a:ext cx="7299960" cy="423672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250"/>
                                        <p:tgtEl>
                                          <p:spTgt spid="20"/>
                                        </p:tgtEl>
                                      </p:cBhvr>
                                    </p:animEffect>
                                    <p:anim calcmode="lin" valueType="num">
                                      <p:cBhvr>
                                        <p:cTn id="14" dur="250" fill="hold"/>
                                        <p:tgtEl>
                                          <p:spTgt spid="20"/>
                                        </p:tgtEl>
                                        <p:attrNameLst>
                                          <p:attrName>ppt_x</p:attrName>
                                        </p:attrNameLst>
                                      </p:cBhvr>
                                      <p:tavLst>
                                        <p:tav tm="0">
                                          <p:val>
                                            <p:strVal val="#ppt_x"/>
                                          </p:val>
                                        </p:tav>
                                        <p:tav tm="100000">
                                          <p:val>
                                            <p:strVal val="#ppt_x"/>
                                          </p:val>
                                        </p:tav>
                                      </p:tavLst>
                                    </p:anim>
                                    <p:anim calcmode="lin" valueType="num">
                                      <p:cBhvr>
                                        <p:cTn id="15" dur="2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66" name="组合 65"/>
          <p:cNvGrpSpPr/>
          <p:nvPr/>
        </p:nvGrpSpPr>
        <p:grpSpPr>
          <a:xfrm>
            <a:off x="5087458" y="1371094"/>
            <a:ext cx="1996576" cy="1996574"/>
            <a:chOff x="3606461" y="1664340"/>
            <a:chExt cx="1040024" cy="1040024"/>
          </a:xfrm>
          <a:effectLst/>
        </p:grpSpPr>
        <p:sp>
          <p:nvSpPr>
            <p:cNvPr id="67" name="椭圆 66"/>
            <p:cNvSpPr/>
            <p:nvPr/>
          </p:nvSpPr>
          <p:spPr>
            <a:xfrm>
              <a:off x="3606461" y="1664340"/>
              <a:ext cx="1040024" cy="1040024"/>
            </a:xfrm>
            <a:prstGeom prst="ellipse">
              <a:avLst/>
            </a:prstGeom>
            <a:solidFill>
              <a:schemeClr val="accent3"/>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68" name="文本框 1"/>
            <p:cNvSpPr txBox="1"/>
            <p:nvPr/>
          </p:nvSpPr>
          <p:spPr>
            <a:xfrm>
              <a:off x="3915486" y="1839427"/>
              <a:ext cx="421737" cy="688672"/>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4</a:t>
              </a:r>
            </a:p>
          </p:txBody>
        </p:sp>
      </p:grpSp>
      <p:sp>
        <p:nvSpPr>
          <p:cNvPr id="69" name="矩形 69"/>
          <p:cNvSpPr>
            <a:spLocks noChangeArrowheads="1"/>
          </p:cNvSpPr>
          <p:nvPr/>
        </p:nvSpPr>
        <p:spPr bwMode="auto">
          <a:xfrm>
            <a:off x="3534391" y="3810340"/>
            <a:ext cx="5137076"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4800" b="1" dirty="0">
                <a:solidFill>
                  <a:schemeClr val="accent3"/>
                </a:solidFill>
                <a:latin typeface="微软雅黑" panose="020B0503020204020204" pitchFamily="34" charset="-122"/>
                <a:ea typeface="微软雅黑" panose="020B0503020204020204" pitchFamily="34" charset="-122"/>
                <a:sym typeface="微软雅黑" panose="020B0503020204020204" pitchFamily="34" charset="-122"/>
              </a:rPr>
              <a:t>Q&amp;A</a:t>
            </a:r>
          </a:p>
        </p:txBody>
      </p:sp>
      <p:cxnSp>
        <p:nvCxnSpPr>
          <p:cNvPr id="74" name="直接连接符 73"/>
          <p:cNvCxnSpPr/>
          <p:nvPr/>
        </p:nvCxnSpPr>
        <p:spPr>
          <a:xfrm>
            <a:off x="2369788" y="4383237"/>
            <a:ext cx="1456264" cy="1"/>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332888" y="4383237"/>
            <a:ext cx="1379619" cy="1"/>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矩形 70"/>
          <p:cNvSpPr>
            <a:spLocks noChangeArrowheads="1"/>
          </p:cNvSpPr>
          <p:nvPr/>
        </p:nvSpPr>
        <p:spPr bwMode="auto">
          <a:xfrm>
            <a:off x="1317717" y="4720142"/>
            <a:ext cx="9570424"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都是些很简单的问题</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Scale>
                                      <p:cBhvr>
                                        <p:cTn id="7"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6"/>
                                        </p:tgtEl>
                                        <p:attrNameLst>
                                          <p:attrName>ppt_x</p:attrName>
                                          <p:attrName>ppt_y</p:attrName>
                                        </p:attrNameLst>
                                      </p:cBhvr>
                                    </p:animMotion>
                                    <p:animEffect transition="in" filter="fade">
                                      <p:cBhvr>
                                        <p:cTn id="9" dur="1000"/>
                                        <p:tgtEl>
                                          <p:spTgt spid="66"/>
                                        </p:tgtEl>
                                      </p:cBhvr>
                                    </p:animEffect>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wipe(left)">
                                      <p:cBhvr>
                                        <p:cTn id="13" dur="500"/>
                                        <p:tgtEl>
                                          <p:spTgt spid="74"/>
                                        </p:tgtEl>
                                      </p:cBhvr>
                                    </p:animEffect>
                                  </p:childTnLst>
                                </p:cTn>
                              </p:par>
                              <p:par>
                                <p:cTn id="14" presetID="22" presetClass="entr" presetSubtype="2" fill="hold"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right)">
                                      <p:cBhvr>
                                        <p:cTn id="16" dur="500"/>
                                        <p:tgtEl>
                                          <p:spTgt spid="7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p:cTn id="19" dur="500" fill="hold"/>
                                        <p:tgtEl>
                                          <p:spTgt spid="69"/>
                                        </p:tgtEl>
                                        <p:attrNameLst>
                                          <p:attrName>ppt_w</p:attrName>
                                        </p:attrNameLst>
                                      </p:cBhvr>
                                      <p:tavLst>
                                        <p:tav tm="0">
                                          <p:val>
                                            <p:fltVal val="0"/>
                                          </p:val>
                                        </p:tav>
                                        <p:tav tm="100000">
                                          <p:val>
                                            <p:strVal val="#ppt_w"/>
                                          </p:val>
                                        </p:tav>
                                      </p:tavLst>
                                    </p:anim>
                                    <p:anim calcmode="lin" valueType="num">
                                      <p:cBhvr>
                                        <p:cTn id="20" dur="500" fill="hold"/>
                                        <p:tgtEl>
                                          <p:spTgt spid="69"/>
                                        </p:tgtEl>
                                        <p:attrNameLst>
                                          <p:attrName>ppt_h</p:attrName>
                                        </p:attrNameLst>
                                      </p:cBhvr>
                                      <p:tavLst>
                                        <p:tav tm="0">
                                          <p:val>
                                            <p:fltVal val="0"/>
                                          </p:val>
                                        </p:tav>
                                        <p:tav tm="100000">
                                          <p:val>
                                            <p:strVal val="#ppt_h"/>
                                          </p:val>
                                        </p:tav>
                                      </p:tavLst>
                                    </p:anim>
                                    <p:animEffect transition="in" filter="fade">
                                      <p:cBhvr>
                                        <p:cTn id="21" dur="500"/>
                                        <p:tgtEl>
                                          <p:spTgt spid="69"/>
                                        </p:tgtEl>
                                      </p:cBhvr>
                                    </p:animEffect>
                                  </p:childTnLst>
                                </p:cTn>
                              </p:par>
                            </p:childTnLst>
                          </p:cTn>
                        </p:par>
                        <p:par>
                          <p:cTn id="22" fill="hold">
                            <p:stCondLst>
                              <p:cond delay="1500"/>
                            </p:stCondLst>
                            <p:childTnLst>
                              <p:par>
                                <p:cTn id="23" presetID="31" presetClass="entr" presetSubtype="0" fill="hold" grpId="0" nodeType="after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p:cTn id="25" dur="1000" fill="hold"/>
                                        <p:tgtEl>
                                          <p:spTgt spid="70"/>
                                        </p:tgtEl>
                                        <p:attrNameLst>
                                          <p:attrName>ppt_w</p:attrName>
                                        </p:attrNameLst>
                                      </p:cBhvr>
                                      <p:tavLst>
                                        <p:tav tm="0">
                                          <p:val>
                                            <p:fltVal val="0"/>
                                          </p:val>
                                        </p:tav>
                                        <p:tav tm="100000">
                                          <p:val>
                                            <p:strVal val="#ppt_w"/>
                                          </p:val>
                                        </p:tav>
                                      </p:tavLst>
                                    </p:anim>
                                    <p:anim calcmode="lin" valueType="num">
                                      <p:cBhvr>
                                        <p:cTn id="26" dur="1000" fill="hold"/>
                                        <p:tgtEl>
                                          <p:spTgt spid="70"/>
                                        </p:tgtEl>
                                        <p:attrNameLst>
                                          <p:attrName>ppt_h</p:attrName>
                                        </p:attrNameLst>
                                      </p:cBhvr>
                                      <p:tavLst>
                                        <p:tav tm="0">
                                          <p:val>
                                            <p:fltVal val="0"/>
                                          </p:val>
                                        </p:tav>
                                        <p:tav tm="100000">
                                          <p:val>
                                            <p:strVal val="#ppt_h"/>
                                          </p:val>
                                        </p:tav>
                                      </p:tavLst>
                                    </p:anim>
                                    <p:anim calcmode="lin" valueType="num">
                                      <p:cBhvr>
                                        <p:cTn id="27" dur="1000" fill="hold"/>
                                        <p:tgtEl>
                                          <p:spTgt spid="70"/>
                                        </p:tgtEl>
                                        <p:attrNameLst>
                                          <p:attrName>style.rotation</p:attrName>
                                        </p:attrNameLst>
                                      </p:cBhvr>
                                      <p:tavLst>
                                        <p:tav tm="0">
                                          <p:val>
                                            <p:fltVal val="90"/>
                                          </p:val>
                                        </p:tav>
                                        <p:tav tm="100000">
                                          <p:val>
                                            <p:fltVal val="0"/>
                                          </p:val>
                                        </p:tav>
                                      </p:tavLst>
                                    </p:anim>
                                    <p:animEffect transition="in" filter="fade">
                                      <p:cBhvr>
                                        <p:cTn id="28"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834324" cy="530657"/>
              <a:chOff x="5043488" y="515938"/>
              <a:chExt cx="834324" cy="530657"/>
            </a:xfrm>
          </p:grpSpPr>
          <p:sp>
            <p:nvSpPr>
              <p:cNvPr id="7" name="矩形 3"/>
              <p:cNvSpPr/>
              <p:nvPr/>
            </p:nvSpPr>
            <p:spPr>
              <a:xfrm>
                <a:off x="5667375" y="515938"/>
                <a:ext cx="210437" cy="530657"/>
              </a:xfrm>
              <a:prstGeom prst="rect">
                <a:avLst/>
              </a:prstGeom>
              <a:noFill/>
              <a:ln w="9525">
                <a:noFill/>
                <a:miter/>
              </a:ln>
            </p:spPr>
            <p:txBody>
              <a:bodyPr wrap="none" lIns="91431" tIns="45716" rIns="91431" bIns="45716">
                <a:spAutoFit/>
              </a:bodyPr>
              <a:lstStyle/>
              <a:p>
                <a:pPr lvl="0" eaLnBrk="1" hangingPunct="1">
                  <a:buNone/>
                </a:pPr>
                <a:r>
                  <a:rPr lang="en-US" altLang="zh-CN"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Q&amp;A</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sp>
        <p:nvSpPr>
          <p:cNvPr id="5" name="Oval 18" descr="0x786"/>
          <p:cNvSpPr>
            <a:spLocks noChangeArrowheads="1"/>
          </p:cNvSpPr>
          <p:nvPr/>
        </p:nvSpPr>
        <p:spPr bwMode="auto">
          <a:xfrm>
            <a:off x="2217350" y="2102035"/>
            <a:ext cx="1046480" cy="1120775"/>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r>
              <a:rPr lang="en-US" altLang="zh-CN" sz="3600">
                <a:solidFill>
                  <a:schemeClr val="bg1"/>
                </a:solidFill>
              </a:rPr>
              <a:t>Q1</a:t>
            </a:r>
          </a:p>
        </p:txBody>
      </p:sp>
      <p:sp>
        <p:nvSpPr>
          <p:cNvPr id="6" name="Rectangle 38"/>
          <p:cNvSpPr>
            <a:spLocks noChangeArrowheads="1"/>
          </p:cNvSpPr>
          <p:nvPr/>
        </p:nvSpPr>
        <p:spPr bwMode="auto">
          <a:xfrm>
            <a:off x="3842951" y="2446841"/>
            <a:ext cx="4669154" cy="43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rPr>
              <a:t>UML</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rPr>
              <a:t>由哪几个部分组成</a:t>
            </a:r>
          </a:p>
        </p:txBody>
      </p:sp>
      <p:sp>
        <p:nvSpPr>
          <p:cNvPr id="45" name="Freeform 5"/>
          <p:cNvSpPr/>
          <p:nvPr/>
        </p:nvSpPr>
        <p:spPr bwMode="auto">
          <a:xfrm>
            <a:off x="1616495" y="4074717"/>
            <a:ext cx="7638414" cy="2275839"/>
          </a:xfrm>
          <a:custGeom>
            <a:avLst/>
            <a:gdLst>
              <a:gd name="T0" fmla="*/ 1740 w 1817"/>
              <a:gd name="T1" fmla="*/ 0 h 1299"/>
              <a:gd name="T2" fmla="*/ 77 w 1817"/>
              <a:gd name="T3" fmla="*/ 0 h 1299"/>
              <a:gd name="T4" fmla="*/ 0 w 1817"/>
              <a:gd name="T5" fmla="*/ 77 h 1299"/>
              <a:gd name="T6" fmla="*/ 0 w 1817"/>
              <a:gd name="T7" fmla="*/ 1071 h 1299"/>
              <a:gd name="T8" fmla="*/ 77 w 1817"/>
              <a:gd name="T9" fmla="*/ 1148 h 1299"/>
              <a:gd name="T10" fmla="*/ 258 w 1817"/>
              <a:gd name="T11" fmla="*/ 1148 h 1299"/>
              <a:gd name="T12" fmla="*/ 258 w 1817"/>
              <a:gd name="T13" fmla="*/ 1299 h 1299"/>
              <a:gd name="T14" fmla="*/ 409 w 1817"/>
              <a:gd name="T15" fmla="*/ 1148 h 1299"/>
              <a:gd name="T16" fmla="*/ 1740 w 1817"/>
              <a:gd name="T17" fmla="*/ 1148 h 1299"/>
              <a:gd name="T18" fmla="*/ 1817 w 1817"/>
              <a:gd name="T19" fmla="*/ 1071 h 1299"/>
              <a:gd name="T20" fmla="*/ 1817 w 1817"/>
              <a:gd name="T21" fmla="*/ 77 h 1299"/>
              <a:gd name="T22" fmla="*/ 1740 w 1817"/>
              <a:gd name="T23" fmla="*/ 0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7" h="1299">
                <a:moveTo>
                  <a:pt x="1740" y="0"/>
                </a:moveTo>
                <a:cubicBezTo>
                  <a:pt x="77" y="0"/>
                  <a:pt x="77" y="0"/>
                  <a:pt x="77" y="0"/>
                </a:cubicBezTo>
                <a:cubicBezTo>
                  <a:pt x="34" y="0"/>
                  <a:pt x="0" y="34"/>
                  <a:pt x="0" y="77"/>
                </a:cubicBezTo>
                <a:cubicBezTo>
                  <a:pt x="0" y="1071"/>
                  <a:pt x="0" y="1071"/>
                  <a:pt x="0" y="1071"/>
                </a:cubicBezTo>
                <a:cubicBezTo>
                  <a:pt x="0" y="1114"/>
                  <a:pt x="34" y="1148"/>
                  <a:pt x="77" y="1148"/>
                </a:cubicBezTo>
                <a:cubicBezTo>
                  <a:pt x="258" y="1148"/>
                  <a:pt x="258" y="1148"/>
                  <a:pt x="258" y="1148"/>
                </a:cubicBezTo>
                <a:cubicBezTo>
                  <a:pt x="258" y="1299"/>
                  <a:pt x="258" y="1299"/>
                  <a:pt x="258" y="1299"/>
                </a:cubicBezTo>
                <a:cubicBezTo>
                  <a:pt x="409" y="1148"/>
                  <a:pt x="409" y="1148"/>
                  <a:pt x="409" y="1148"/>
                </a:cubicBezTo>
                <a:cubicBezTo>
                  <a:pt x="1740" y="1148"/>
                  <a:pt x="1740" y="1148"/>
                  <a:pt x="1740" y="1148"/>
                </a:cubicBezTo>
                <a:cubicBezTo>
                  <a:pt x="1782" y="1148"/>
                  <a:pt x="1817" y="1114"/>
                  <a:pt x="1817" y="1071"/>
                </a:cubicBezTo>
                <a:cubicBezTo>
                  <a:pt x="1817" y="77"/>
                  <a:pt x="1817" y="77"/>
                  <a:pt x="1817" y="77"/>
                </a:cubicBezTo>
                <a:cubicBezTo>
                  <a:pt x="1817" y="34"/>
                  <a:pt x="1782" y="0"/>
                  <a:pt x="1740" y="0"/>
                </a:cubicBezTo>
                <a:close/>
              </a:path>
            </a:pathLst>
          </a:custGeom>
          <a:solidFill>
            <a:schemeClr val="accent3"/>
          </a:solidFill>
          <a:ln>
            <a:noFill/>
          </a:ln>
          <a:effectLst/>
        </p:spPr>
        <p:txBody>
          <a:bodyPr/>
          <a:lstStyle/>
          <a:p>
            <a:endParaRPr lang="zh-CN" altLang="en-US" sz="3600">
              <a:solidFill>
                <a:prstClr val="black"/>
              </a:solidFill>
            </a:endParaRPr>
          </a:p>
        </p:txBody>
      </p:sp>
      <p:sp>
        <p:nvSpPr>
          <p:cNvPr id="47" name="Rectangle 35"/>
          <p:cNvSpPr>
            <a:spLocks noChangeArrowheads="1"/>
          </p:cNvSpPr>
          <p:nvPr/>
        </p:nvSpPr>
        <p:spPr bwMode="auto">
          <a:xfrm>
            <a:off x="1783499" y="4249343"/>
            <a:ext cx="6957060" cy="172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en-US" altLang="zh-CN" sz="1600" dirty="0" err="1">
                <a:solidFill>
                  <a:schemeClr val="bg1"/>
                </a:solidFill>
                <a:latin typeface="GeosansLight" pitchFamily="2" charset="0"/>
                <a:sym typeface="+mn-ea"/>
              </a:rPr>
              <a:t>	1.	</a:t>
            </a:r>
            <a:r>
              <a:rPr lang="zh-CN" altLang="en-US" sz="1600" dirty="0" err="1">
                <a:solidFill>
                  <a:schemeClr val="bg1"/>
                </a:solidFill>
                <a:latin typeface="GeosansLight" pitchFamily="2" charset="0"/>
                <a:sym typeface="+mn-ea"/>
              </a:rPr>
              <a:t>视图（</a:t>
            </a:r>
            <a:r>
              <a:rPr lang="en-US" altLang="zh-CN" sz="1600" dirty="0" err="1">
                <a:solidFill>
                  <a:schemeClr val="bg1"/>
                </a:solidFill>
                <a:latin typeface="GeosansLight" pitchFamily="2" charset="0"/>
                <a:sym typeface="+mn-ea"/>
              </a:rPr>
              <a:t>views</a:t>
            </a:r>
            <a:r>
              <a:rPr lang="zh-CN" altLang="en-US" sz="1600" dirty="0" err="1">
                <a:solidFill>
                  <a:schemeClr val="bg1"/>
                </a:solidFill>
                <a:latin typeface="GeosansLight" pitchFamily="2" charset="0"/>
                <a:sym typeface="+mn-ea"/>
              </a:rPr>
              <a:t>）</a:t>
            </a:r>
            <a:endParaRPr lang="zh-CN" altLang="en-US" sz="1600" dirty="0" err="1">
              <a:solidFill>
                <a:schemeClr val="bg1"/>
              </a:solidFill>
              <a:latin typeface="GeosansLight" pitchFamily="2" charset="0"/>
            </a:endParaRPr>
          </a:p>
          <a:p>
            <a:pPr algn="just"/>
            <a:endParaRPr lang="zh-CN" altLang="en-US" sz="1600" dirty="0" err="1">
              <a:solidFill>
                <a:schemeClr val="bg1"/>
              </a:solidFill>
              <a:latin typeface="GeosansLight" pitchFamily="2" charset="0"/>
            </a:endParaRPr>
          </a:p>
          <a:p>
            <a:pPr algn="just"/>
            <a:r>
              <a:rPr lang="en-US" altLang="zh-CN" sz="1600" dirty="0" err="1">
                <a:solidFill>
                  <a:schemeClr val="bg1"/>
                </a:solidFill>
                <a:latin typeface="GeosansLight" pitchFamily="2" charset="0"/>
                <a:sym typeface="+mn-ea"/>
              </a:rPr>
              <a:t>	2.	</a:t>
            </a:r>
            <a:r>
              <a:rPr lang="zh-CN" altLang="en-US" sz="1600" dirty="0" err="1">
                <a:solidFill>
                  <a:schemeClr val="bg1"/>
                </a:solidFill>
                <a:latin typeface="GeosansLight" pitchFamily="2" charset="0"/>
                <a:sym typeface="+mn-ea"/>
              </a:rPr>
              <a:t>图（</a:t>
            </a:r>
            <a:r>
              <a:rPr lang="en-US" altLang="zh-CN" sz="1600" dirty="0" err="1">
                <a:solidFill>
                  <a:schemeClr val="bg1"/>
                </a:solidFill>
                <a:latin typeface="GeosansLight" pitchFamily="2" charset="0"/>
                <a:sym typeface="+mn-ea"/>
              </a:rPr>
              <a:t>Diagrams</a:t>
            </a:r>
            <a:r>
              <a:rPr lang="zh-CN" altLang="en-US" sz="1600" dirty="0" err="1">
                <a:solidFill>
                  <a:schemeClr val="bg1"/>
                </a:solidFill>
                <a:latin typeface="GeosansLight" pitchFamily="2" charset="0"/>
                <a:sym typeface="+mn-ea"/>
              </a:rPr>
              <a:t>）</a:t>
            </a:r>
            <a:endParaRPr lang="zh-CN" altLang="en-US" sz="1600" dirty="0" err="1">
              <a:solidFill>
                <a:schemeClr val="bg1"/>
              </a:solidFill>
              <a:latin typeface="GeosansLight" pitchFamily="2" charset="0"/>
            </a:endParaRPr>
          </a:p>
          <a:p>
            <a:pPr algn="just"/>
            <a:endParaRPr lang="zh-CN" altLang="en-US" sz="1600" dirty="0" err="1">
              <a:solidFill>
                <a:schemeClr val="bg1"/>
              </a:solidFill>
              <a:latin typeface="GeosansLight" pitchFamily="2" charset="0"/>
            </a:endParaRPr>
          </a:p>
          <a:p>
            <a:pPr algn="just"/>
            <a:r>
              <a:rPr lang="en-US" altLang="zh-CN" sz="1600" dirty="0" err="1">
                <a:solidFill>
                  <a:schemeClr val="bg1"/>
                </a:solidFill>
                <a:latin typeface="GeosansLight" pitchFamily="2" charset="0"/>
                <a:sym typeface="+mn-ea"/>
              </a:rPr>
              <a:t>	3.	</a:t>
            </a:r>
            <a:r>
              <a:rPr lang="zh-CN" altLang="en-US" sz="1600" dirty="0" err="1">
                <a:solidFill>
                  <a:schemeClr val="bg1"/>
                </a:solidFill>
                <a:latin typeface="GeosansLight" pitchFamily="2" charset="0"/>
                <a:sym typeface="+mn-ea"/>
              </a:rPr>
              <a:t>模型元素（</a:t>
            </a:r>
            <a:r>
              <a:rPr lang="en-US" altLang="zh-CN" sz="1600" dirty="0" err="1">
                <a:solidFill>
                  <a:schemeClr val="bg1"/>
                </a:solidFill>
                <a:latin typeface="GeosansLight" pitchFamily="2" charset="0"/>
                <a:sym typeface="+mn-ea"/>
              </a:rPr>
              <a:t>Model elements</a:t>
            </a:r>
            <a:r>
              <a:rPr lang="zh-CN" altLang="en-US" sz="1600" dirty="0" err="1">
                <a:solidFill>
                  <a:schemeClr val="bg1"/>
                </a:solidFill>
                <a:latin typeface="GeosansLight" pitchFamily="2" charset="0"/>
                <a:sym typeface="+mn-ea"/>
              </a:rPr>
              <a:t>）</a:t>
            </a:r>
            <a:endParaRPr lang="zh-CN" altLang="en-US" sz="1600" dirty="0" err="1">
              <a:solidFill>
                <a:schemeClr val="bg1"/>
              </a:solidFill>
              <a:latin typeface="GeosansLight" pitchFamily="2" charset="0"/>
            </a:endParaRPr>
          </a:p>
          <a:p>
            <a:pPr algn="just"/>
            <a:endParaRPr lang="zh-CN" altLang="en-US" sz="1600" dirty="0" err="1">
              <a:solidFill>
                <a:schemeClr val="bg1"/>
              </a:solidFill>
              <a:latin typeface="GeosansLight" pitchFamily="2" charset="0"/>
            </a:endParaRPr>
          </a:p>
          <a:p>
            <a:pPr algn="just"/>
            <a:r>
              <a:rPr lang="en-US" altLang="zh-CN" sz="1600" dirty="0" err="1">
                <a:solidFill>
                  <a:schemeClr val="bg1"/>
                </a:solidFill>
                <a:latin typeface="GeosansLight" pitchFamily="2" charset="0"/>
                <a:sym typeface="+mn-ea"/>
              </a:rPr>
              <a:t>	4.	</a:t>
            </a:r>
            <a:r>
              <a:rPr lang="zh-CN" altLang="en-US" sz="1600" dirty="0" err="1">
                <a:solidFill>
                  <a:schemeClr val="bg1"/>
                </a:solidFill>
                <a:latin typeface="GeosansLight" pitchFamily="2" charset="0"/>
                <a:sym typeface="+mn-ea"/>
              </a:rPr>
              <a:t>通用机制</a:t>
            </a:r>
            <a:r>
              <a:rPr lang="en-US" altLang="zh-CN" sz="1600" dirty="0" err="1">
                <a:solidFill>
                  <a:schemeClr val="bg1"/>
                </a:solidFill>
                <a:latin typeface="GeosansLight" pitchFamily="2" charset="0"/>
                <a:sym typeface="+mn-ea"/>
              </a:rPr>
              <a:t>(general mechanism)</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500"/>
                                        <p:tgtEl>
                                          <p:spTgt spid="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down)">
                                      <p:cBhvr>
                                        <p:cTn id="2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45" grpId="0" animBg="1"/>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834324" cy="530657"/>
              <a:chOff x="5043488" y="515938"/>
              <a:chExt cx="834324" cy="530657"/>
            </a:xfrm>
          </p:grpSpPr>
          <p:sp>
            <p:nvSpPr>
              <p:cNvPr id="7" name="矩形 3"/>
              <p:cNvSpPr/>
              <p:nvPr/>
            </p:nvSpPr>
            <p:spPr>
              <a:xfrm>
                <a:off x="5667375" y="515938"/>
                <a:ext cx="210437" cy="530657"/>
              </a:xfrm>
              <a:prstGeom prst="rect">
                <a:avLst/>
              </a:prstGeom>
              <a:noFill/>
              <a:ln w="9525">
                <a:noFill/>
                <a:miter/>
              </a:ln>
            </p:spPr>
            <p:txBody>
              <a:bodyPr wrap="none" lIns="91431" tIns="45716" rIns="91431" bIns="45716">
                <a:spAutoFit/>
              </a:bodyPr>
              <a:lstStyle/>
              <a:p>
                <a:pPr lvl="0" eaLnBrk="1" hangingPunct="1">
                  <a:buNone/>
                </a:pPr>
                <a:r>
                  <a:rPr lang="en-US" altLang="zh-CN"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Q&amp;A</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sp>
        <p:nvSpPr>
          <p:cNvPr id="5" name="Oval 18" descr="0x786"/>
          <p:cNvSpPr>
            <a:spLocks noChangeArrowheads="1"/>
          </p:cNvSpPr>
          <p:nvPr/>
        </p:nvSpPr>
        <p:spPr bwMode="auto">
          <a:xfrm>
            <a:off x="2217350" y="2102035"/>
            <a:ext cx="1046480" cy="1120775"/>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r>
              <a:rPr lang="en-US" altLang="zh-CN" sz="3600">
                <a:solidFill>
                  <a:schemeClr val="bg1"/>
                </a:solidFill>
              </a:rPr>
              <a:t>Q2</a:t>
            </a:r>
          </a:p>
        </p:txBody>
      </p:sp>
      <p:sp>
        <p:nvSpPr>
          <p:cNvPr id="6" name="Rectangle 38"/>
          <p:cNvSpPr>
            <a:spLocks noChangeArrowheads="1"/>
          </p:cNvSpPr>
          <p:nvPr/>
        </p:nvSpPr>
        <p:spPr bwMode="auto">
          <a:xfrm>
            <a:off x="3842951" y="2446841"/>
            <a:ext cx="4669154"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800" dirty="0">
                <a:solidFill>
                  <a:schemeClr val="bg1">
                    <a:lumMod val="50000"/>
                  </a:schemeClr>
                </a:solidFill>
                <a:latin typeface="微软雅黑 Light" panose="020B0502040204020203" pitchFamily="34" charset="-122"/>
                <a:ea typeface="微软雅黑 Light" panose="020B0502040204020203" pitchFamily="34" charset="-122"/>
                <a:sym typeface="+mn-ea"/>
              </a:rPr>
              <a:t>UML</a:t>
            </a:r>
            <a:r>
              <a:rPr lang="zh-CN" altLang="en-US" sz="2800" dirty="0">
                <a:solidFill>
                  <a:schemeClr val="bg1">
                    <a:lumMod val="50000"/>
                  </a:schemeClr>
                </a:solidFill>
                <a:latin typeface="微软雅黑 Light" panose="020B0502040204020203" pitchFamily="34" charset="-122"/>
                <a:ea typeface="微软雅黑 Light" panose="020B0502040204020203" pitchFamily="34" charset="-122"/>
                <a:sym typeface="+mn-ea"/>
              </a:rPr>
              <a:t>中的静态图？</a:t>
            </a:r>
            <a:endParaRPr lang="zh-CN" altLang="en-US" sz="2800" dirty="0">
              <a:solidFill>
                <a:schemeClr val="bg1">
                  <a:lumMod val="50000"/>
                </a:schemeClr>
              </a:solidFill>
              <a:latin typeface="微软雅黑 Light" panose="020B0502040204020203" pitchFamily="34" charset="-122"/>
              <a:ea typeface="微软雅黑 Light" panose="020B0502040204020203" pitchFamily="34" charset="-122"/>
            </a:endParaRPr>
          </a:p>
        </p:txBody>
      </p:sp>
      <p:sp>
        <p:nvSpPr>
          <p:cNvPr id="45" name="Freeform 5"/>
          <p:cNvSpPr/>
          <p:nvPr/>
        </p:nvSpPr>
        <p:spPr bwMode="auto">
          <a:xfrm>
            <a:off x="1616495" y="4074717"/>
            <a:ext cx="7638414" cy="2275839"/>
          </a:xfrm>
          <a:custGeom>
            <a:avLst/>
            <a:gdLst>
              <a:gd name="T0" fmla="*/ 1740 w 1817"/>
              <a:gd name="T1" fmla="*/ 0 h 1299"/>
              <a:gd name="T2" fmla="*/ 77 w 1817"/>
              <a:gd name="T3" fmla="*/ 0 h 1299"/>
              <a:gd name="T4" fmla="*/ 0 w 1817"/>
              <a:gd name="T5" fmla="*/ 77 h 1299"/>
              <a:gd name="T6" fmla="*/ 0 w 1817"/>
              <a:gd name="T7" fmla="*/ 1071 h 1299"/>
              <a:gd name="T8" fmla="*/ 77 w 1817"/>
              <a:gd name="T9" fmla="*/ 1148 h 1299"/>
              <a:gd name="T10" fmla="*/ 258 w 1817"/>
              <a:gd name="T11" fmla="*/ 1148 h 1299"/>
              <a:gd name="T12" fmla="*/ 258 w 1817"/>
              <a:gd name="T13" fmla="*/ 1299 h 1299"/>
              <a:gd name="T14" fmla="*/ 409 w 1817"/>
              <a:gd name="T15" fmla="*/ 1148 h 1299"/>
              <a:gd name="T16" fmla="*/ 1740 w 1817"/>
              <a:gd name="T17" fmla="*/ 1148 h 1299"/>
              <a:gd name="T18" fmla="*/ 1817 w 1817"/>
              <a:gd name="T19" fmla="*/ 1071 h 1299"/>
              <a:gd name="T20" fmla="*/ 1817 w 1817"/>
              <a:gd name="T21" fmla="*/ 77 h 1299"/>
              <a:gd name="T22" fmla="*/ 1740 w 1817"/>
              <a:gd name="T23" fmla="*/ 0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7" h="1299">
                <a:moveTo>
                  <a:pt x="1740" y="0"/>
                </a:moveTo>
                <a:cubicBezTo>
                  <a:pt x="77" y="0"/>
                  <a:pt x="77" y="0"/>
                  <a:pt x="77" y="0"/>
                </a:cubicBezTo>
                <a:cubicBezTo>
                  <a:pt x="34" y="0"/>
                  <a:pt x="0" y="34"/>
                  <a:pt x="0" y="77"/>
                </a:cubicBezTo>
                <a:cubicBezTo>
                  <a:pt x="0" y="1071"/>
                  <a:pt x="0" y="1071"/>
                  <a:pt x="0" y="1071"/>
                </a:cubicBezTo>
                <a:cubicBezTo>
                  <a:pt x="0" y="1114"/>
                  <a:pt x="34" y="1148"/>
                  <a:pt x="77" y="1148"/>
                </a:cubicBezTo>
                <a:cubicBezTo>
                  <a:pt x="258" y="1148"/>
                  <a:pt x="258" y="1148"/>
                  <a:pt x="258" y="1148"/>
                </a:cubicBezTo>
                <a:cubicBezTo>
                  <a:pt x="258" y="1299"/>
                  <a:pt x="258" y="1299"/>
                  <a:pt x="258" y="1299"/>
                </a:cubicBezTo>
                <a:cubicBezTo>
                  <a:pt x="409" y="1148"/>
                  <a:pt x="409" y="1148"/>
                  <a:pt x="409" y="1148"/>
                </a:cubicBezTo>
                <a:cubicBezTo>
                  <a:pt x="1740" y="1148"/>
                  <a:pt x="1740" y="1148"/>
                  <a:pt x="1740" y="1148"/>
                </a:cubicBezTo>
                <a:cubicBezTo>
                  <a:pt x="1782" y="1148"/>
                  <a:pt x="1817" y="1114"/>
                  <a:pt x="1817" y="1071"/>
                </a:cubicBezTo>
                <a:cubicBezTo>
                  <a:pt x="1817" y="77"/>
                  <a:pt x="1817" y="77"/>
                  <a:pt x="1817" y="77"/>
                </a:cubicBezTo>
                <a:cubicBezTo>
                  <a:pt x="1817" y="34"/>
                  <a:pt x="1782" y="0"/>
                  <a:pt x="1740" y="0"/>
                </a:cubicBezTo>
                <a:close/>
              </a:path>
            </a:pathLst>
          </a:custGeom>
          <a:solidFill>
            <a:schemeClr val="accent1"/>
          </a:solidFill>
          <a:ln>
            <a:noFill/>
          </a:ln>
          <a:effectLst/>
        </p:spPr>
        <p:txBody>
          <a:bodyPr/>
          <a:lstStyle/>
          <a:p>
            <a:endParaRPr lang="zh-CN" altLang="en-US" sz="3600">
              <a:solidFill>
                <a:prstClr val="black"/>
              </a:solidFill>
            </a:endParaRPr>
          </a:p>
        </p:txBody>
      </p:sp>
      <p:sp>
        <p:nvSpPr>
          <p:cNvPr id="47" name="Rectangle 35"/>
          <p:cNvSpPr>
            <a:spLocks noChangeArrowheads="1"/>
          </p:cNvSpPr>
          <p:nvPr/>
        </p:nvSpPr>
        <p:spPr bwMode="auto">
          <a:xfrm>
            <a:off x="1783499" y="4249343"/>
            <a:ext cx="6957060" cy="1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en-US" altLang="zh-CN" sz="1600" dirty="0" err="1">
                <a:solidFill>
                  <a:schemeClr val="bg1"/>
                </a:solidFill>
                <a:latin typeface="GeosansLight" pitchFamily="2" charset="0"/>
                <a:sym typeface="+mn-ea"/>
              </a:rPr>
              <a:t>	</a:t>
            </a:r>
            <a:r>
              <a:rPr lang="en-US" altLang="zh-CN" sz="2000" dirty="0" err="1">
                <a:solidFill>
                  <a:schemeClr val="bg1"/>
                </a:solidFill>
                <a:latin typeface="GeosansLight" pitchFamily="2" charset="0"/>
                <a:sym typeface="+mn-ea"/>
              </a:rPr>
              <a:t>1.	</a:t>
            </a:r>
            <a:r>
              <a:rPr lang="zh-CN" altLang="en-US" sz="2000" dirty="0" err="1">
                <a:solidFill>
                  <a:schemeClr val="bg1"/>
                </a:solidFill>
                <a:latin typeface="GeosansLight" pitchFamily="2" charset="0"/>
                <a:sym typeface="+mn-ea"/>
              </a:rPr>
              <a:t>类图</a:t>
            </a:r>
          </a:p>
          <a:p>
            <a:pPr algn="just"/>
            <a:r>
              <a:rPr lang="en-US" altLang="zh-CN" sz="2000" dirty="0" err="1">
                <a:solidFill>
                  <a:schemeClr val="bg1"/>
                </a:solidFill>
                <a:latin typeface="GeosansLight" pitchFamily="2" charset="0"/>
                <a:sym typeface="+mn-ea"/>
              </a:rPr>
              <a:t>	2.	</a:t>
            </a:r>
            <a:r>
              <a:rPr lang="zh-CN" altLang="en-US" sz="2000" dirty="0" err="1">
                <a:solidFill>
                  <a:schemeClr val="bg1"/>
                </a:solidFill>
                <a:latin typeface="GeosansLight" pitchFamily="2" charset="0"/>
                <a:sym typeface="+mn-ea"/>
              </a:rPr>
              <a:t>对象图</a:t>
            </a:r>
          </a:p>
          <a:p>
            <a:pPr algn="just"/>
            <a:r>
              <a:rPr lang="en-US" altLang="zh-CN" sz="2000" dirty="0" err="1">
                <a:solidFill>
                  <a:schemeClr val="bg1"/>
                </a:solidFill>
                <a:latin typeface="GeosansLight" pitchFamily="2" charset="0"/>
                <a:sym typeface="+mn-ea"/>
              </a:rPr>
              <a:t>	3.	</a:t>
            </a:r>
            <a:r>
              <a:rPr lang="zh-CN" altLang="en-US" sz="2000" dirty="0" err="1">
                <a:solidFill>
                  <a:schemeClr val="bg1"/>
                </a:solidFill>
                <a:latin typeface="GeosansLight" pitchFamily="2" charset="0"/>
                <a:sym typeface="+mn-ea"/>
              </a:rPr>
              <a:t>用例图</a:t>
            </a:r>
          </a:p>
          <a:p>
            <a:pPr algn="just"/>
            <a:r>
              <a:rPr lang="en-US" altLang="zh-CN" sz="2000" dirty="0" err="1">
                <a:solidFill>
                  <a:schemeClr val="bg1"/>
                </a:solidFill>
                <a:latin typeface="GeosansLight" pitchFamily="2" charset="0"/>
                <a:sym typeface="+mn-ea"/>
              </a:rPr>
              <a:t>	4.	</a:t>
            </a:r>
            <a:r>
              <a:rPr lang="zh-CN" altLang="en-US" sz="2000" dirty="0" err="1">
                <a:solidFill>
                  <a:schemeClr val="bg1"/>
                </a:solidFill>
                <a:latin typeface="GeosansLight" pitchFamily="2" charset="0"/>
                <a:sym typeface="+mn-ea"/>
              </a:rPr>
              <a:t>构件图</a:t>
            </a:r>
          </a:p>
          <a:p>
            <a:pPr algn="just"/>
            <a:r>
              <a:rPr lang="en-US" altLang="zh-CN" sz="2000" dirty="0" err="1">
                <a:solidFill>
                  <a:schemeClr val="bg1"/>
                </a:solidFill>
                <a:latin typeface="GeosansLight" pitchFamily="2" charset="0"/>
                <a:sym typeface="+mn-ea"/>
              </a:rPr>
              <a:t>	5.	</a:t>
            </a:r>
            <a:r>
              <a:rPr lang="zh-CN" altLang="en-US" sz="2000" dirty="0" err="1">
                <a:solidFill>
                  <a:schemeClr val="bg1"/>
                </a:solidFill>
                <a:latin typeface="GeosansLight" pitchFamily="2" charset="0"/>
                <a:sym typeface="+mn-ea"/>
              </a:rPr>
              <a:t>实施图</a:t>
            </a:r>
            <a:endParaRPr lang="en-US" altLang="zh-CN" sz="2000" dirty="0" err="1">
              <a:solidFill>
                <a:schemeClr val="bg1"/>
              </a:solidFill>
              <a:latin typeface="GeosansLight" pitchFamily="2" charset="0"/>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500"/>
                                        <p:tgtEl>
                                          <p:spTgt spid="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down)">
                                      <p:cBhvr>
                                        <p:cTn id="2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45" grpId="0" bldLvl="0" animBg="1"/>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66" name="组合 65"/>
          <p:cNvGrpSpPr/>
          <p:nvPr/>
        </p:nvGrpSpPr>
        <p:grpSpPr>
          <a:xfrm>
            <a:off x="5087458" y="1371094"/>
            <a:ext cx="1996576" cy="1996574"/>
            <a:chOff x="3606461" y="1664340"/>
            <a:chExt cx="1040024" cy="1040024"/>
          </a:xfrm>
          <a:effectLst/>
        </p:grpSpPr>
        <p:sp>
          <p:nvSpPr>
            <p:cNvPr id="67" name="椭圆 66"/>
            <p:cNvSpPr/>
            <p:nvPr/>
          </p:nvSpPr>
          <p:spPr>
            <a:xfrm>
              <a:off x="3606461" y="1664340"/>
              <a:ext cx="1040024" cy="1040024"/>
            </a:xfrm>
            <a:prstGeom prst="ellipse">
              <a:avLst/>
            </a:prstGeom>
            <a:solidFill>
              <a:schemeClr val="accent3"/>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68" name="文本框 1"/>
            <p:cNvSpPr txBox="1"/>
            <p:nvPr/>
          </p:nvSpPr>
          <p:spPr>
            <a:xfrm>
              <a:off x="3913342" y="1839427"/>
              <a:ext cx="426023" cy="689385"/>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1</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69" name="矩形 69"/>
          <p:cNvSpPr>
            <a:spLocks noChangeArrowheads="1"/>
          </p:cNvSpPr>
          <p:nvPr/>
        </p:nvSpPr>
        <p:spPr bwMode="auto">
          <a:xfrm>
            <a:off x="3534391" y="3810340"/>
            <a:ext cx="5137076"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chemeClr val="accent3"/>
                </a:solidFill>
                <a:latin typeface="微软雅黑" panose="020B0503020204020204" pitchFamily="34" charset="-122"/>
                <a:ea typeface="微软雅黑" panose="020B0503020204020204" pitchFamily="34" charset="-122"/>
                <a:sym typeface="微软雅黑" panose="020B0503020204020204" pitchFamily="34" charset="-122"/>
              </a:rPr>
              <a:t>参考文献</a:t>
            </a:r>
          </a:p>
        </p:txBody>
      </p:sp>
      <p:cxnSp>
        <p:nvCxnSpPr>
          <p:cNvPr id="74" name="直接连接符 73"/>
          <p:cNvCxnSpPr/>
          <p:nvPr/>
        </p:nvCxnSpPr>
        <p:spPr>
          <a:xfrm>
            <a:off x="2369788" y="4383237"/>
            <a:ext cx="1456264" cy="1"/>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332888" y="4383237"/>
            <a:ext cx="1379619" cy="1"/>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Scale>
                                      <p:cBhvr>
                                        <p:cTn id="7"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6"/>
                                        </p:tgtEl>
                                        <p:attrNameLst>
                                          <p:attrName>ppt_x</p:attrName>
                                          <p:attrName>ppt_y</p:attrName>
                                        </p:attrNameLst>
                                      </p:cBhvr>
                                    </p:animMotion>
                                    <p:animEffect transition="in" filter="fade">
                                      <p:cBhvr>
                                        <p:cTn id="9" dur="1000"/>
                                        <p:tgtEl>
                                          <p:spTgt spid="66"/>
                                        </p:tgtEl>
                                      </p:cBhvr>
                                    </p:animEffect>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wipe(left)">
                                      <p:cBhvr>
                                        <p:cTn id="13" dur="500"/>
                                        <p:tgtEl>
                                          <p:spTgt spid="74"/>
                                        </p:tgtEl>
                                      </p:cBhvr>
                                    </p:animEffect>
                                  </p:childTnLst>
                                </p:cTn>
                              </p:par>
                              <p:par>
                                <p:cTn id="14" presetID="22" presetClass="entr" presetSubtype="2" fill="hold"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right)">
                                      <p:cBhvr>
                                        <p:cTn id="16" dur="500"/>
                                        <p:tgtEl>
                                          <p:spTgt spid="7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p:cTn id="19" dur="500" fill="hold"/>
                                        <p:tgtEl>
                                          <p:spTgt spid="69"/>
                                        </p:tgtEl>
                                        <p:attrNameLst>
                                          <p:attrName>ppt_w</p:attrName>
                                        </p:attrNameLst>
                                      </p:cBhvr>
                                      <p:tavLst>
                                        <p:tav tm="0">
                                          <p:val>
                                            <p:fltVal val="0"/>
                                          </p:val>
                                        </p:tav>
                                        <p:tav tm="100000">
                                          <p:val>
                                            <p:strVal val="#ppt_w"/>
                                          </p:val>
                                        </p:tav>
                                      </p:tavLst>
                                    </p:anim>
                                    <p:anim calcmode="lin" valueType="num">
                                      <p:cBhvr>
                                        <p:cTn id="20" dur="500" fill="hold"/>
                                        <p:tgtEl>
                                          <p:spTgt spid="69"/>
                                        </p:tgtEl>
                                        <p:attrNameLst>
                                          <p:attrName>ppt_h</p:attrName>
                                        </p:attrNameLst>
                                      </p:cBhvr>
                                      <p:tavLst>
                                        <p:tav tm="0">
                                          <p:val>
                                            <p:fltVal val="0"/>
                                          </p:val>
                                        </p:tav>
                                        <p:tav tm="100000">
                                          <p:val>
                                            <p:strVal val="#ppt_h"/>
                                          </p:val>
                                        </p:tav>
                                      </p:tavLst>
                                    </p:anim>
                                    <p:animEffect transition="in" filter="fade">
                                      <p:cBhvr>
                                        <p:cTn id="2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834324" cy="530657"/>
              <a:chOff x="5043488" y="515938"/>
              <a:chExt cx="834324" cy="530657"/>
            </a:xfrm>
          </p:grpSpPr>
          <p:sp>
            <p:nvSpPr>
              <p:cNvPr id="7" name="矩形 3"/>
              <p:cNvSpPr/>
              <p:nvPr/>
            </p:nvSpPr>
            <p:spPr>
              <a:xfrm>
                <a:off x="5667375" y="515938"/>
                <a:ext cx="210437" cy="530657"/>
              </a:xfrm>
              <a:prstGeom prst="rect">
                <a:avLst/>
              </a:prstGeom>
              <a:noFill/>
              <a:ln w="9525">
                <a:noFill/>
                <a:miter/>
              </a:ln>
            </p:spPr>
            <p:txBody>
              <a:bodyPr wrap="none" lIns="91431" tIns="45716" rIns="91431" bIns="45716">
                <a:spAutoFit/>
              </a:bodyPr>
              <a:lstStyle/>
              <a:p>
                <a:pPr lvl="0" eaLnBrk="1" hangingPunct="1">
                  <a:buNone/>
                </a:pPr>
                <a:r>
                  <a:rPr lang="en-US" altLang="zh-CN"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Q&amp;A</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sp>
        <p:nvSpPr>
          <p:cNvPr id="5" name="Oval 18" descr="0x786"/>
          <p:cNvSpPr>
            <a:spLocks noChangeArrowheads="1"/>
          </p:cNvSpPr>
          <p:nvPr/>
        </p:nvSpPr>
        <p:spPr bwMode="auto">
          <a:xfrm>
            <a:off x="2217350" y="2102035"/>
            <a:ext cx="1046480" cy="1120775"/>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r>
              <a:rPr lang="en-US" altLang="zh-CN" sz="3600">
                <a:solidFill>
                  <a:schemeClr val="bg1"/>
                </a:solidFill>
              </a:rPr>
              <a:t>Q3</a:t>
            </a:r>
          </a:p>
        </p:txBody>
      </p:sp>
      <p:sp>
        <p:nvSpPr>
          <p:cNvPr id="45" name="Freeform 5"/>
          <p:cNvSpPr/>
          <p:nvPr/>
        </p:nvSpPr>
        <p:spPr bwMode="auto">
          <a:xfrm>
            <a:off x="1606335" y="4089957"/>
            <a:ext cx="7638414" cy="2275839"/>
          </a:xfrm>
          <a:custGeom>
            <a:avLst/>
            <a:gdLst>
              <a:gd name="T0" fmla="*/ 1740 w 1817"/>
              <a:gd name="T1" fmla="*/ 0 h 1299"/>
              <a:gd name="T2" fmla="*/ 77 w 1817"/>
              <a:gd name="T3" fmla="*/ 0 h 1299"/>
              <a:gd name="T4" fmla="*/ 0 w 1817"/>
              <a:gd name="T5" fmla="*/ 77 h 1299"/>
              <a:gd name="T6" fmla="*/ 0 w 1817"/>
              <a:gd name="T7" fmla="*/ 1071 h 1299"/>
              <a:gd name="T8" fmla="*/ 77 w 1817"/>
              <a:gd name="T9" fmla="*/ 1148 h 1299"/>
              <a:gd name="T10" fmla="*/ 258 w 1817"/>
              <a:gd name="T11" fmla="*/ 1148 h 1299"/>
              <a:gd name="T12" fmla="*/ 258 w 1817"/>
              <a:gd name="T13" fmla="*/ 1299 h 1299"/>
              <a:gd name="T14" fmla="*/ 409 w 1817"/>
              <a:gd name="T15" fmla="*/ 1148 h 1299"/>
              <a:gd name="T16" fmla="*/ 1740 w 1817"/>
              <a:gd name="T17" fmla="*/ 1148 h 1299"/>
              <a:gd name="T18" fmla="*/ 1817 w 1817"/>
              <a:gd name="T19" fmla="*/ 1071 h 1299"/>
              <a:gd name="T20" fmla="*/ 1817 w 1817"/>
              <a:gd name="T21" fmla="*/ 77 h 1299"/>
              <a:gd name="T22" fmla="*/ 1740 w 1817"/>
              <a:gd name="T23" fmla="*/ 0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17" h="1299">
                <a:moveTo>
                  <a:pt x="1740" y="0"/>
                </a:moveTo>
                <a:cubicBezTo>
                  <a:pt x="77" y="0"/>
                  <a:pt x="77" y="0"/>
                  <a:pt x="77" y="0"/>
                </a:cubicBezTo>
                <a:cubicBezTo>
                  <a:pt x="34" y="0"/>
                  <a:pt x="0" y="34"/>
                  <a:pt x="0" y="77"/>
                </a:cubicBezTo>
                <a:cubicBezTo>
                  <a:pt x="0" y="1071"/>
                  <a:pt x="0" y="1071"/>
                  <a:pt x="0" y="1071"/>
                </a:cubicBezTo>
                <a:cubicBezTo>
                  <a:pt x="0" y="1114"/>
                  <a:pt x="34" y="1148"/>
                  <a:pt x="77" y="1148"/>
                </a:cubicBezTo>
                <a:cubicBezTo>
                  <a:pt x="258" y="1148"/>
                  <a:pt x="258" y="1148"/>
                  <a:pt x="258" y="1148"/>
                </a:cubicBezTo>
                <a:cubicBezTo>
                  <a:pt x="258" y="1299"/>
                  <a:pt x="258" y="1299"/>
                  <a:pt x="258" y="1299"/>
                </a:cubicBezTo>
                <a:cubicBezTo>
                  <a:pt x="409" y="1148"/>
                  <a:pt x="409" y="1148"/>
                  <a:pt x="409" y="1148"/>
                </a:cubicBezTo>
                <a:cubicBezTo>
                  <a:pt x="1740" y="1148"/>
                  <a:pt x="1740" y="1148"/>
                  <a:pt x="1740" y="1148"/>
                </a:cubicBezTo>
                <a:cubicBezTo>
                  <a:pt x="1782" y="1148"/>
                  <a:pt x="1817" y="1114"/>
                  <a:pt x="1817" y="1071"/>
                </a:cubicBezTo>
                <a:cubicBezTo>
                  <a:pt x="1817" y="77"/>
                  <a:pt x="1817" y="77"/>
                  <a:pt x="1817" y="77"/>
                </a:cubicBezTo>
                <a:cubicBezTo>
                  <a:pt x="1817" y="34"/>
                  <a:pt x="1782" y="0"/>
                  <a:pt x="1740" y="0"/>
                </a:cubicBezTo>
                <a:close/>
              </a:path>
            </a:pathLst>
          </a:custGeom>
          <a:solidFill>
            <a:schemeClr val="accent4"/>
          </a:solidFill>
          <a:ln>
            <a:noFill/>
          </a:ln>
          <a:effectLst/>
        </p:spPr>
        <p:txBody>
          <a:bodyPr/>
          <a:lstStyle/>
          <a:p>
            <a:endParaRPr lang="zh-CN" altLang="en-US" sz="3600">
              <a:solidFill>
                <a:prstClr val="black"/>
              </a:solidFill>
            </a:endParaRPr>
          </a:p>
        </p:txBody>
      </p:sp>
      <p:sp>
        <p:nvSpPr>
          <p:cNvPr id="4" name="文本框 3"/>
          <p:cNvSpPr txBox="1"/>
          <p:nvPr/>
        </p:nvSpPr>
        <p:spPr>
          <a:xfrm>
            <a:off x="3682365" y="2477770"/>
            <a:ext cx="5562600" cy="521970"/>
          </a:xfrm>
          <a:prstGeom prst="rect">
            <a:avLst/>
          </a:prstGeom>
          <a:noFill/>
        </p:spPr>
        <p:txBody>
          <a:bodyPr wrap="square" rtlCol="0">
            <a:spAutoFit/>
          </a:bodyPr>
          <a:lstStyle/>
          <a:p>
            <a:r>
              <a:rPr lang="zh-CN" altLang="en-US" sz="2800">
                <a:solidFill>
                  <a:schemeClr val="bg2">
                    <a:lumMod val="50000"/>
                  </a:schemeClr>
                </a:solidFill>
                <a:latin typeface="微软雅黑" panose="020B0503020204020204" pitchFamily="34" charset="-122"/>
                <a:ea typeface="微软雅黑" panose="020B0503020204020204" pitchFamily="34" charset="-122"/>
              </a:rPr>
              <a:t>对话框图属于什么图</a:t>
            </a:r>
          </a:p>
        </p:txBody>
      </p:sp>
      <p:sp>
        <p:nvSpPr>
          <p:cNvPr id="6" name="文本框 5"/>
          <p:cNvSpPr txBox="1"/>
          <p:nvPr/>
        </p:nvSpPr>
        <p:spPr>
          <a:xfrm>
            <a:off x="2625725" y="4717415"/>
            <a:ext cx="5074920" cy="521970"/>
          </a:xfrm>
          <a:prstGeom prst="rect">
            <a:avLst/>
          </a:prstGeom>
          <a:noFill/>
        </p:spPr>
        <p:txBody>
          <a:bodyPr wrap="square" rtlCol="0">
            <a:spAutoFit/>
          </a:bodyPr>
          <a:lstStyle/>
          <a:p>
            <a:r>
              <a:rPr lang="zh-CN" altLang="en-US" sz="2800">
                <a:solidFill>
                  <a:schemeClr val="bg1"/>
                </a:solidFill>
              </a:rPr>
              <a:t>状态图</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1"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blinds(horizontal)">
                                      <p:cBhvr>
                                        <p:cTn id="22" dur="500"/>
                                        <p:tgtEl>
                                          <p:spTgt spid="4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45" grpId="0" animBg="1"/>
      <p:bldP spid="4"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66" name="组合 65"/>
          <p:cNvGrpSpPr/>
          <p:nvPr/>
        </p:nvGrpSpPr>
        <p:grpSpPr>
          <a:xfrm>
            <a:off x="5096984" y="1381253"/>
            <a:ext cx="1996576" cy="1996574"/>
            <a:chOff x="3611423" y="1669632"/>
            <a:chExt cx="1040024" cy="1040024"/>
          </a:xfrm>
          <a:effectLst/>
        </p:grpSpPr>
        <p:sp>
          <p:nvSpPr>
            <p:cNvPr id="67" name="椭圆 66"/>
            <p:cNvSpPr/>
            <p:nvPr/>
          </p:nvSpPr>
          <p:spPr>
            <a:xfrm>
              <a:off x="3611423" y="1669632"/>
              <a:ext cx="1040024" cy="1040024"/>
            </a:xfrm>
            <a:prstGeom prst="ellipse">
              <a:avLst/>
            </a:prstGeom>
            <a:solidFill>
              <a:schemeClr val="accent2"/>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68" name="文本框 1"/>
            <p:cNvSpPr txBox="1"/>
            <p:nvPr/>
          </p:nvSpPr>
          <p:spPr>
            <a:xfrm>
              <a:off x="3938639" y="1813627"/>
              <a:ext cx="421737" cy="688672"/>
            </a:xfrm>
            <a:prstGeom prst="rect">
              <a:avLst/>
            </a:prstGeom>
            <a:noFill/>
            <a:ln>
              <a:noFill/>
            </a:ln>
            <a:effectLst/>
          </p:spPr>
          <p:txBody>
            <a:bodyPr wrap="none" rtlCol="0">
              <a:spAutoFit/>
            </a:bodyPr>
            <a:lstStyle/>
            <a:p>
              <a:pPr algn="ctr"/>
              <a:r>
                <a:rPr lang="en-US" sz="8000" b="1" dirty="0">
                  <a:solidFill>
                    <a:schemeClr val="bg1"/>
                  </a:solidFill>
                  <a:effectLst/>
                  <a:latin typeface="微软雅黑" panose="020B0503020204020204" pitchFamily="34" charset="-122"/>
                  <a:ea typeface="微软雅黑" panose="020B0503020204020204" pitchFamily="34" charset="-122"/>
                </a:rPr>
                <a:t>5</a:t>
              </a:r>
            </a:p>
          </p:txBody>
        </p:sp>
      </p:grpSp>
      <p:sp>
        <p:nvSpPr>
          <p:cNvPr id="69" name="矩形 69"/>
          <p:cNvSpPr>
            <a:spLocks noChangeArrowheads="1"/>
          </p:cNvSpPr>
          <p:nvPr/>
        </p:nvSpPr>
        <p:spPr bwMode="auto">
          <a:xfrm>
            <a:off x="3534391" y="3810340"/>
            <a:ext cx="5137076"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小组分工</a:t>
            </a:r>
          </a:p>
        </p:txBody>
      </p:sp>
      <p:sp>
        <p:nvSpPr>
          <p:cNvPr id="70" name="矩形 70"/>
          <p:cNvSpPr>
            <a:spLocks noChangeArrowheads="1"/>
          </p:cNvSpPr>
          <p:nvPr/>
        </p:nvSpPr>
        <p:spPr bwMode="auto">
          <a:xfrm>
            <a:off x="1317717" y="4720142"/>
            <a:ext cx="9570424"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明确的小组分工，才能做出好的工作</a:t>
            </a:r>
          </a:p>
        </p:txBody>
      </p:sp>
      <p:cxnSp>
        <p:nvCxnSpPr>
          <p:cNvPr id="74" name="直接连接符 73"/>
          <p:cNvCxnSpPr/>
          <p:nvPr/>
        </p:nvCxnSpPr>
        <p:spPr>
          <a:xfrm>
            <a:off x="2369788" y="4383237"/>
            <a:ext cx="1456264" cy="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332888" y="4383237"/>
            <a:ext cx="1379619" cy="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Scale>
                                      <p:cBhvr>
                                        <p:cTn id="7"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6"/>
                                        </p:tgtEl>
                                        <p:attrNameLst>
                                          <p:attrName>ppt_x</p:attrName>
                                          <p:attrName>ppt_y</p:attrName>
                                        </p:attrNameLst>
                                      </p:cBhvr>
                                    </p:animMotion>
                                    <p:animEffect transition="in" filter="fade">
                                      <p:cBhvr>
                                        <p:cTn id="9" dur="1000"/>
                                        <p:tgtEl>
                                          <p:spTgt spid="66"/>
                                        </p:tgtEl>
                                      </p:cBhvr>
                                    </p:animEffect>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wipe(left)">
                                      <p:cBhvr>
                                        <p:cTn id="13" dur="500"/>
                                        <p:tgtEl>
                                          <p:spTgt spid="74"/>
                                        </p:tgtEl>
                                      </p:cBhvr>
                                    </p:animEffect>
                                  </p:childTnLst>
                                </p:cTn>
                              </p:par>
                              <p:par>
                                <p:cTn id="14" presetID="22" presetClass="entr" presetSubtype="2" fill="hold"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right)">
                                      <p:cBhvr>
                                        <p:cTn id="16" dur="500"/>
                                        <p:tgtEl>
                                          <p:spTgt spid="7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p:cTn id="19" dur="500" fill="hold"/>
                                        <p:tgtEl>
                                          <p:spTgt spid="69"/>
                                        </p:tgtEl>
                                        <p:attrNameLst>
                                          <p:attrName>ppt_w</p:attrName>
                                        </p:attrNameLst>
                                      </p:cBhvr>
                                      <p:tavLst>
                                        <p:tav tm="0">
                                          <p:val>
                                            <p:fltVal val="0"/>
                                          </p:val>
                                        </p:tav>
                                        <p:tav tm="100000">
                                          <p:val>
                                            <p:strVal val="#ppt_w"/>
                                          </p:val>
                                        </p:tav>
                                      </p:tavLst>
                                    </p:anim>
                                    <p:anim calcmode="lin" valueType="num">
                                      <p:cBhvr>
                                        <p:cTn id="20" dur="500" fill="hold"/>
                                        <p:tgtEl>
                                          <p:spTgt spid="69"/>
                                        </p:tgtEl>
                                        <p:attrNameLst>
                                          <p:attrName>ppt_h</p:attrName>
                                        </p:attrNameLst>
                                      </p:cBhvr>
                                      <p:tavLst>
                                        <p:tav tm="0">
                                          <p:val>
                                            <p:fltVal val="0"/>
                                          </p:val>
                                        </p:tav>
                                        <p:tav tm="100000">
                                          <p:val>
                                            <p:strVal val="#ppt_h"/>
                                          </p:val>
                                        </p:tav>
                                      </p:tavLst>
                                    </p:anim>
                                    <p:animEffect transition="in" filter="fade">
                                      <p:cBhvr>
                                        <p:cTn id="21" dur="500"/>
                                        <p:tgtEl>
                                          <p:spTgt spid="69"/>
                                        </p:tgtEl>
                                      </p:cBhvr>
                                    </p:animEffect>
                                  </p:childTnLst>
                                </p:cTn>
                              </p:par>
                            </p:childTnLst>
                          </p:cTn>
                        </p:par>
                        <p:par>
                          <p:cTn id="22" fill="hold">
                            <p:stCondLst>
                              <p:cond delay="1500"/>
                            </p:stCondLst>
                            <p:childTnLst>
                              <p:par>
                                <p:cTn id="23" presetID="31" presetClass="entr" presetSubtype="0" fill="hold" grpId="0" nodeType="after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p:cTn id="25" dur="1000" fill="hold"/>
                                        <p:tgtEl>
                                          <p:spTgt spid="70"/>
                                        </p:tgtEl>
                                        <p:attrNameLst>
                                          <p:attrName>ppt_w</p:attrName>
                                        </p:attrNameLst>
                                      </p:cBhvr>
                                      <p:tavLst>
                                        <p:tav tm="0">
                                          <p:val>
                                            <p:fltVal val="0"/>
                                          </p:val>
                                        </p:tav>
                                        <p:tav tm="100000">
                                          <p:val>
                                            <p:strVal val="#ppt_w"/>
                                          </p:val>
                                        </p:tav>
                                      </p:tavLst>
                                    </p:anim>
                                    <p:anim calcmode="lin" valueType="num">
                                      <p:cBhvr>
                                        <p:cTn id="26" dur="1000" fill="hold"/>
                                        <p:tgtEl>
                                          <p:spTgt spid="70"/>
                                        </p:tgtEl>
                                        <p:attrNameLst>
                                          <p:attrName>ppt_h</p:attrName>
                                        </p:attrNameLst>
                                      </p:cBhvr>
                                      <p:tavLst>
                                        <p:tav tm="0">
                                          <p:val>
                                            <p:fltVal val="0"/>
                                          </p:val>
                                        </p:tav>
                                        <p:tav tm="100000">
                                          <p:val>
                                            <p:strVal val="#ppt_h"/>
                                          </p:val>
                                        </p:tav>
                                      </p:tavLst>
                                    </p:anim>
                                    <p:anim calcmode="lin" valueType="num">
                                      <p:cBhvr>
                                        <p:cTn id="27" dur="1000" fill="hold"/>
                                        <p:tgtEl>
                                          <p:spTgt spid="70"/>
                                        </p:tgtEl>
                                        <p:attrNameLst>
                                          <p:attrName>style.rotation</p:attrName>
                                        </p:attrNameLst>
                                      </p:cBhvr>
                                      <p:tavLst>
                                        <p:tav tm="0">
                                          <p:val>
                                            <p:fltVal val="90"/>
                                          </p:val>
                                        </p:tav>
                                        <p:tav tm="100000">
                                          <p:val>
                                            <p:fltVal val="0"/>
                                          </p:val>
                                        </p:tav>
                                      </p:tavLst>
                                    </p:anim>
                                    <p:animEffect transition="in" filter="fade">
                                      <p:cBhvr>
                                        <p:cTn id="28"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3783708" cy="538601"/>
              <a:chOff x="5043488" y="515938"/>
              <a:chExt cx="3783708" cy="538601"/>
            </a:xfrm>
          </p:grpSpPr>
          <p:sp>
            <p:nvSpPr>
              <p:cNvPr id="7" name="矩形 3"/>
              <p:cNvSpPr/>
              <p:nvPr/>
            </p:nvSpPr>
            <p:spPr>
              <a:xfrm>
                <a:off x="5667375" y="515938"/>
                <a:ext cx="3159821" cy="538601"/>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加入你的标题描述</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sp>
        <p:nvSpPr>
          <p:cNvPr id="12" name="椭圆 11"/>
          <p:cNvSpPr/>
          <p:nvPr/>
        </p:nvSpPr>
        <p:spPr>
          <a:xfrm>
            <a:off x="9840996" y="2346996"/>
            <a:ext cx="2164977" cy="21649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754807" y="2346995"/>
            <a:ext cx="2164977" cy="216497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115513" y="2346996"/>
            <a:ext cx="2164977" cy="21649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480664" y="2347630"/>
            <a:ext cx="2164977" cy="21649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31"/>
          <p:cNvSpPr txBox="1"/>
          <p:nvPr/>
        </p:nvSpPr>
        <p:spPr>
          <a:xfrm>
            <a:off x="3231751" y="2751892"/>
            <a:ext cx="1210310" cy="645160"/>
          </a:xfrm>
          <a:prstGeom prst="rect">
            <a:avLst/>
          </a:prstGeom>
          <a:noFill/>
          <a:effectLst/>
        </p:spPr>
        <p:txBody>
          <a:bodyPr wrap="none" rtlCol="0">
            <a:spAutoFit/>
          </a:bodyPr>
          <a:lstStyle/>
          <a:p>
            <a:r>
              <a:rPr lang="en-US" altLang="zh-CN" sz="3200" b="1" dirty="0">
                <a:solidFill>
                  <a:schemeClr val="bg1"/>
                </a:solidFill>
              </a:rPr>
              <a:t>  </a:t>
            </a:r>
            <a:r>
              <a:rPr lang="en-US" altLang="zh-CN" sz="3600" b="1" dirty="0">
                <a:solidFill>
                  <a:srgbClr val="FEFEFE"/>
                </a:solidFill>
                <a:latin typeface="方正姚体" panose="02010601030101010101" pitchFamily="2" charset="-122"/>
              </a:rPr>
              <a:t>87%</a:t>
            </a:r>
          </a:p>
        </p:txBody>
      </p:sp>
      <p:sp>
        <p:nvSpPr>
          <p:cNvPr id="31" name="文本框 32"/>
          <p:cNvSpPr txBox="1"/>
          <p:nvPr/>
        </p:nvSpPr>
        <p:spPr>
          <a:xfrm>
            <a:off x="5773425" y="2752000"/>
            <a:ext cx="1028700" cy="645160"/>
          </a:xfrm>
          <a:prstGeom prst="rect">
            <a:avLst/>
          </a:prstGeom>
          <a:noFill/>
          <a:effectLst/>
        </p:spPr>
        <p:txBody>
          <a:bodyPr wrap="none" rtlCol="0">
            <a:spAutoFit/>
          </a:bodyPr>
          <a:lstStyle/>
          <a:p>
            <a:r>
              <a:rPr lang="en-US" altLang="zh-CN" sz="3600" b="1" dirty="0">
                <a:solidFill>
                  <a:schemeClr val="bg1"/>
                </a:solidFill>
              </a:rPr>
              <a:t>86</a:t>
            </a:r>
            <a:r>
              <a:rPr lang="en-US" altLang="zh-CN" sz="3600" b="1" dirty="0">
                <a:solidFill>
                  <a:srgbClr val="FEFEFE"/>
                </a:solidFill>
                <a:latin typeface="方正姚体" panose="02010601030101010101" pitchFamily="2" charset="-122"/>
              </a:rPr>
              <a:t>%</a:t>
            </a:r>
          </a:p>
        </p:txBody>
      </p:sp>
      <p:sp>
        <p:nvSpPr>
          <p:cNvPr id="32" name="文本框 33"/>
          <p:cNvSpPr txBox="1"/>
          <p:nvPr/>
        </p:nvSpPr>
        <p:spPr>
          <a:xfrm>
            <a:off x="7957962" y="2752000"/>
            <a:ext cx="1385316" cy="646331"/>
          </a:xfrm>
          <a:prstGeom prst="rect">
            <a:avLst/>
          </a:prstGeom>
          <a:noFill/>
          <a:effectLst/>
        </p:spPr>
        <p:txBody>
          <a:bodyPr wrap="none" rtlCol="0">
            <a:spAutoFit/>
          </a:bodyPr>
          <a:lstStyle/>
          <a:p>
            <a:r>
              <a:rPr lang="en-US" altLang="zh-CN" sz="3600" b="1" dirty="0">
                <a:solidFill>
                  <a:srgbClr val="FEFEFE"/>
                </a:solidFill>
                <a:latin typeface="方正姚体" panose="02010601030101010101" pitchFamily="2" charset="-122"/>
              </a:rPr>
              <a:t>87.5%</a:t>
            </a:r>
          </a:p>
        </p:txBody>
      </p:sp>
      <p:sp>
        <p:nvSpPr>
          <p:cNvPr id="33" name="文本框 34"/>
          <p:cNvSpPr txBox="1"/>
          <p:nvPr/>
        </p:nvSpPr>
        <p:spPr>
          <a:xfrm>
            <a:off x="1203377" y="3845783"/>
            <a:ext cx="872490" cy="368300"/>
          </a:xfrm>
          <a:prstGeom prst="rect">
            <a:avLst/>
          </a:prstGeom>
          <a:noFill/>
          <a:effectLst/>
        </p:spPr>
        <p:txBody>
          <a:bodyPr wrap="none" rtlCol="0">
            <a:spAutoFit/>
          </a:bodyPr>
          <a:lstStyle/>
          <a:p>
            <a:r>
              <a:rPr lang="zh-CN" altLang="en-US" b="1" dirty="0">
                <a:solidFill>
                  <a:srgbClr val="FEFEFE"/>
                </a:solidFill>
                <a:latin typeface="方正姚体" panose="02010601030101010101" pitchFamily="2" charset="-122"/>
              </a:rPr>
              <a:t>李梦雷</a:t>
            </a:r>
          </a:p>
        </p:txBody>
      </p:sp>
      <p:sp>
        <p:nvSpPr>
          <p:cNvPr id="34" name="文本框 35"/>
          <p:cNvSpPr txBox="1"/>
          <p:nvPr/>
        </p:nvSpPr>
        <p:spPr>
          <a:xfrm>
            <a:off x="3400342" y="3703543"/>
            <a:ext cx="872490" cy="368300"/>
          </a:xfrm>
          <a:prstGeom prst="rect">
            <a:avLst/>
          </a:prstGeom>
          <a:noFill/>
          <a:effectLst/>
        </p:spPr>
        <p:txBody>
          <a:bodyPr wrap="none" rtlCol="0">
            <a:spAutoFit/>
          </a:bodyPr>
          <a:lstStyle/>
          <a:p>
            <a:r>
              <a:rPr lang="zh-CN" altLang="en-US" b="1" dirty="0">
                <a:solidFill>
                  <a:srgbClr val="FEFEFE"/>
                </a:solidFill>
                <a:latin typeface="方正姚体" panose="02010601030101010101" pitchFamily="2" charset="-122"/>
              </a:rPr>
              <a:t>彭慧铭</a:t>
            </a:r>
          </a:p>
        </p:txBody>
      </p:sp>
      <p:sp>
        <p:nvSpPr>
          <p:cNvPr id="35" name="文本框 36"/>
          <p:cNvSpPr txBox="1"/>
          <p:nvPr/>
        </p:nvSpPr>
        <p:spPr>
          <a:xfrm>
            <a:off x="5838225" y="3734658"/>
            <a:ext cx="720090" cy="306705"/>
          </a:xfrm>
          <a:prstGeom prst="rect">
            <a:avLst/>
          </a:prstGeom>
          <a:noFill/>
          <a:effectLst/>
        </p:spPr>
        <p:txBody>
          <a:bodyPr wrap="none" rtlCol="0">
            <a:spAutoFit/>
          </a:bodyPr>
          <a:lstStyle/>
          <a:p>
            <a:r>
              <a:rPr lang="zh-CN" altLang="en-US" sz="1400" b="1" dirty="0">
                <a:solidFill>
                  <a:srgbClr val="FEFEFE"/>
                </a:solidFill>
                <a:latin typeface="方正姚体" panose="02010601030101010101" pitchFamily="2" charset="-122"/>
              </a:rPr>
              <a:t>李逸欢</a:t>
            </a:r>
          </a:p>
        </p:txBody>
      </p:sp>
      <p:sp>
        <p:nvSpPr>
          <p:cNvPr id="36" name="文本框 37"/>
          <p:cNvSpPr txBox="1"/>
          <p:nvPr/>
        </p:nvSpPr>
        <p:spPr>
          <a:xfrm>
            <a:off x="8274566" y="3703543"/>
            <a:ext cx="642620" cy="368300"/>
          </a:xfrm>
          <a:prstGeom prst="rect">
            <a:avLst/>
          </a:prstGeom>
          <a:noFill/>
          <a:effectLst/>
        </p:spPr>
        <p:txBody>
          <a:bodyPr wrap="none" rtlCol="0">
            <a:spAutoFit/>
          </a:bodyPr>
          <a:lstStyle/>
          <a:p>
            <a:r>
              <a:rPr lang="zh-CN" altLang="en-US" b="1" dirty="0">
                <a:solidFill>
                  <a:srgbClr val="FEFEFE"/>
                </a:solidFill>
                <a:latin typeface="方正姚体" panose="02010601030101010101" pitchFamily="2" charset="-122"/>
              </a:rPr>
              <a:t>林鑫</a:t>
            </a:r>
          </a:p>
        </p:txBody>
      </p:sp>
      <p:sp>
        <p:nvSpPr>
          <p:cNvPr id="37" name="文本框 38"/>
          <p:cNvSpPr txBox="1"/>
          <p:nvPr/>
        </p:nvSpPr>
        <p:spPr>
          <a:xfrm>
            <a:off x="569490" y="5155001"/>
            <a:ext cx="1357630" cy="521970"/>
          </a:xfrm>
          <a:prstGeom prst="rect">
            <a:avLst/>
          </a:prstGeom>
          <a:noFill/>
          <a:effectLst/>
        </p:spPr>
        <p:txBody>
          <a:bodyPr wrap="none" rtlCol="0">
            <a:spAutoFit/>
          </a:bodyPr>
          <a:lstStyle/>
          <a:p>
            <a:r>
              <a:rPr lang="zh-CN" altLang="en-US" sz="2800" b="1" dirty="0">
                <a:solidFill>
                  <a:schemeClr val="bg1">
                    <a:lumMod val="50000"/>
                  </a:schemeClr>
                </a:solidFill>
                <a:latin typeface="方正姚体" panose="02010601030101010101" pitchFamily="2" charset="-122"/>
                <a:ea typeface="方正姚体" panose="02010601030101010101" pitchFamily="2" charset="-122"/>
              </a:rPr>
              <a:t>制作</a:t>
            </a:r>
            <a:r>
              <a:rPr lang="en-US" altLang="zh-CN" sz="2800" b="1" dirty="0">
                <a:solidFill>
                  <a:schemeClr val="bg1">
                    <a:lumMod val="50000"/>
                  </a:schemeClr>
                </a:solidFill>
                <a:latin typeface="方正姚体" panose="02010601030101010101" pitchFamily="2" charset="-122"/>
                <a:ea typeface="方正姚体" panose="02010601030101010101" pitchFamily="2" charset="-122"/>
              </a:rPr>
              <a:t>ppt</a:t>
            </a:r>
          </a:p>
        </p:txBody>
      </p:sp>
      <p:sp>
        <p:nvSpPr>
          <p:cNvPr id="38" name="文本框 39"/>
          <p:cNvSpPr txBox="1"/>
          <p:nvPr/>
        </p:nvSpPr>
        <p:spPr>
          <a:xfrm>
            <a:off x="2985530" y="4970216"/>
            <a:ext cx="1466850" cy="706755"/>
          </a:xfrm>
          <a:prstGeom prst="rect">
            <a:avLst/>
          </a:prstGeom>
          <a:noFill/>
          <a:effectLst/>
        </p:spPr>
        <p:txBody>
          <a:bodyPr wrap="none" rtlCol="0">
            <a:spAutoFit/>
          </a:bodyPr>
          <a:lstStyle/>
          <a:p>
            <a:endParaRPr lang="en-US" altLang="zh-CN" sz="1200" b="1" dirty="0">
              <a:solidFill>
                <a:schemeClr val="bg1">
                  <a:lumMod val="50000"/>
                </a:schemeClr>
              </a:solidFill>
              <a:latin typeface="方正姚体" panose="02010601030101010101" pitchFamily="2" charset="-122"/>
              <a:ea typeface="方正姚体" panose="02010601030101010101" pitchFamily="2" charset="-122"/>
            </a:endParaRPr>
          </a:p>
          <a:p>
            <a:r>
              <a:rPr lang="zh-CN" altLang="en-US" sz="2800" dirty="0">
                <a:solidFill>
                  <a:schemeClr val="bg1">
                    <a:lumMod val="50000"/>
                  </a:schemeClr>
                </a:solidFill>
                <a:latin typeface="方正姚体" panose="02010601030101010101" pitchFamily="2" charset="-122"/>
                <a:ea typeface="方正姚体" panose="02010601030101010101" pitchFamily="2" charset="-122"/>
              </a:rPr>
              <a:t>审核</a:t>
            </a:r>
            <a:r>
              <a:rPr lang="en-US" altLang="zh-CN" sz="2800" dirty="0">
                <a:solidFill>
                  <a:schemeClr val="bg1">
                    <a:lumMod val="50000"/>
                  </a:schemeClr>
                </a:solidFill>
                <a:latin typeface="方正姚体" panose="02010601030101010101" pitchFamily="2" charset="-122"/>
                <a:ea typeface="方正姚体" panose="02010601030101010101" pitchFamily="2" charset="-122"/>
              </a:rPr>
              <a:t>PPT</a:t>
            </a:r>
          </a:p>
        </p:txBody>
      </p:sp>
      <p:sp>
        <p:nvSpPr>
          <p:cNvPr id="39" name="文本框 40"/>
          <p:cNvSpPr txBox="1"/>
          <p:nvPr/>
        </p:nvSpPr>
        <p:spPr>
          <a:xfrm>
            <a:off x="5395855" y="5155001"/>
            <a:ext cx="1605280" cy="953135"/>
          </a:xfrm>
          <a:prstGeom prst="rect">
            <a:avLst/>
          </a:prstGeom>
          <a:noFill/>
          <a:effectLst/>
        </p:spPr>
        <p:txBody>
          <a:bodyPr wrap="none" rtlCol="0">
            <a:spAutoFit/>
          </a:bodyPr>
          <a:lstStyle/>
          <a:p>
            <a:r>
              <a:rPr lang="zh-CN" altLang="en-US" sz="2800" dirty="0">
                <a:solidFill>
                  <a:schemeClr val="bg1">
                    <a:lumMod val="50000"/>
                  </a:schemeClr>
                </a:solidFill>
                <a:latin typeface="方正姚体" panose="02010601030101010101" pitchFamily="2" charset="-122"/>
                <a:ea typeface="方正姚体" panose="02010601030101010101" pitchFamily="2" charset="-122"/>
              </a:rPr>
              <a:t>查阅资料</a:t>
            </a:r>
          </a:p>
          <a:p>
            <a:r>
              <a:rPr lang="zh-CN" altLang="en-US" sz="2800" dirty="0">
                <a:solidFill>
                  <a:schemeClr val="bg1">
                    <a:lumMod val="50000"/>
                  </a:schemeClr>
                </a:solidFill>
                <a:latin typeface="方正姚体" panose="02010601030101010101" pitchFamily="2" charset="-122"/>
                <a:ea typeface="方正姚体" panose="02010601030101010101" pitchFamily="2" charset="-122"/>
              </a:rPr>
              <a:t>    绘图</a:t>
            </a:r>
          </a:p>
        </p:txBody>
      </p:sp>
      <p:sp>
        <p:nvSpPr>
          <p:cNvPr id="4" name="椭圆 3"/>
          <p:cNvSpPr/>
          <p:nvPr/>
        </p:nvSpPr>
        <p:spPr>
          <a:xfrm>
            <a:off x="288056" y="2347631"/>
            <a:ext cx="2164977" cy="21649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41"/>
          <p:cNvSpPr txBox="1"/>
          <p:nvPr/>
        </p:nvSpPr>
        <p:spPr>
          <a:xfrm>
            <a:off x="7793061" y="5155001"/>
            <a:ext cx="1605280" cy="953135"/>
          </a:xfrm>
          <a:prstGeom prst="rect">
            <a:avLst/>
          </a:prstGeom>
          <a:noFill/>
          <a:effectLst/>
        </p:spPr>
        <p:txBody>
          <a:bodyPr wrap="none" rtlCol="0">
            <a:spAutoFit/>
          </a:bodyPr>
          <a:lstStyle/>
          <a:p>
            <a:r>
              <a:rPr lang="zh-CN" altLang="en-US" sz="2800" dirty="0">
                <a:solidFill>
                  <a:schemeClr val="bg1">
                    <a:lumMod val="50000"/>
                  </a:schemeClr>
                </a:solidFill>
                <a:latin typeface="方正姚体" panose="02010601030101010101" pitchFamily="2" charset="-122"/>
                <a:ea typeface="方正姚体" panose="02010601030101010101" pitchFamily="2" charset="-122"/>
              </a:rPr>
              <a:t>查阅资料</a:t>
            </a:r>
          </a:p>
          <a:p>
            <a:r>
              <a:rPr lang="zh-CN" altLang="en-US" sz="2800" dirty="0">
                <a:solidFill>
                  <a:schemeClr val="bg1">
                    <a:lumMod val="50000"/>
                  </a:schemeClr>
                </a:solidFill>
                <a:latin typeface="方正姚体" panose="02010601030101010101" pitchFamily="2" charset="-122"/>
                <a:ea typeface="方正姚体" panose="02010601030101010101" pitchFamily="2" charset="-122"/>
              </a:rPr>
              <a:t>    绘图</a:t>
            </a:r>
          </a:p>
        </p:txBody>
      </p:sp>
      <p:sp>
        <p:nvSpPr>
          <p:cNvPr id="5" name="文本框 33"/>
          <p:cNvSpPr txBox="1"/>
          <p:nvPr/>
        </p:nvSpPr>
        <p:spPr>
          <a:xfrm>
            <a:off x="10318892" y="2752000"/>
            <a:ext cx="1210310" cy="645160"/>
          </a:xfrm>
          <a:prstGeom prst="rect">
            <a:avLst/>
          </a:prstGeom>
          <a:noFill/>
          <a:effectLst/>
        </p:spPr>
        <p:txBody>
          <a:bodyPr wrap="none" rtlCol="0">
            <a:spAutoFit/>
          </a:bodyPr>
          <a:lstStyle/>
          <a:p>
            <a:r>
              <a:rPr lang="en-US" altLang="zh-CN" sz="3200" b="1" dirty="0">
                <a:solidFill>
                  <a:schemeClr val="bg1"/>
                </a:solidFill>
              </a:rPr>
              <a:t>  </a:t>
            </a:r>
            <a:r>
              <a:rPr lang="en-US" altLang="zh-CN" sz="3600" b="1" dirty="0">
                <a:solidFill>
                  <a:srgbClr val="FEFEFE"/>
                </a:solidFill>
                <a:latin typeface="方正姚体" panose="02010601030101010101" pitchFamily="2" charset="-122"/>
              </a:rPr>
              <a:t>88%</a:t>
            </a:r>
          </a:p>
        </p:txBody>
      </p:sp>
      <p:sp>
        <p:nvSpPr>
          <p:cNvPr id="6" name="文本框 33"/>
          <p:cNvSpPr txBox="1"/>
          <p:nvPr/>
        </p:nvSpPr>
        <p:spPr>
          <a:xfrm>
            <a:off x="643397" y="2752000"/>
            <a:ext cx="1210310" cy="645160"/>
          </a:xfrm>
          <a:prstGeom prst="rect">
            <a:avLst/>
          </a:prstGeom>
          <a:noFill/>
          <a:effectLst/>
        </p:spPr>
        <p:txBody>
          <a:bodyPr wrap="none" rtlCol="0">
            <a:spAutoFit/>
          </a:bodyPr>
          <a:lstStyle/>
          <a:p>
            <a:r>
              <a:rPr lang="en-US" altLang="zh-CN" sz="3200" b="1" dirty="0">
                <a:solidFill>
                  <a:schemeClr val="bg1"/>
                </a:solidFill>
              </a:rPr>
              <a:t>  </a:t>
            </a:r>
            <a:r>
              <a:rPr lang="en-US" altLang="zh-CN" sz="3600" b="1" dirty="0">
                <a:solidFill>
                  <a:srgbClr val="FEFEFE"/>
                </a:solidFill>
                <a:latin typeface="方正姚体" panose="02010601030101010101" pitchFamily="2" charset="-122"/>
              </a:rPr>
              <a:t>89%</a:t>
            </a:r>
          </a:p>
        </p:txBody>
      </p:sp>
      <p:sp>
        <p:nvSpPr>
          <p:cNvPr id="16" name="文本框 35"/>
          <p:cNvSpPr txBox="1"/>
          <p:nvPr/>
        </p:nvSpPr>
        <p:spPr>
          <a:xfrm>
            <a:off x="934002" y="3734658"/>
            <a:ext cx="872490" cy="368300"/>
          </a:xfrm>
          <a:prstGeom prst="rect">
            <a:avLst/>
          </a:prstGeom>
          <a:noFill/>
          <a:effectLst/>
        </p:spPr>
        <p:txBody>
          <a:bodyPr wrap="none" rtlCol="0">
            <a:spAutoFit/>
          </a:bodyPr>
          <a:lstStyle/>
          <a:p>
            <a:r>
              <a:rPr lang="zh-CN" altLang="en-US" b="1" dirty="0">
                <a:solidFill>
                  <a:srgbClr val="FEFEFE"/>
                </a:solidFill>
                <a:latin typeface="方正姚体" panose="02010601030101010101" pitchFamily="2" charset="-122"/>
              </a:rPr>
              <a:t>李梦雷</a:t>
            </a:r>
          </a:p>
        </p:txBody>
      </p:sp>
      <p:sp>
        <p:nvSpPr>
          <p:cNvPr id="18" name="文本框 41"/>
          <p:cNvSpPr txBox="1"/>
          <p:nvPr/>
        </p:nvSpPr>
        <p:spPr>
          <a:xfrm>
            <a:off x="10318456" y="5155001"/>
            <a:ext cx="1605280" cy="953135"/>
          </a:xfrm>
          <a:prstGeom prst="rect">
            <a:avLst/>
          </a:prstGeom>
          <a:noFill/>
          <a:effectLst/>
        </p:spPr>
        <p:txBody>
          <a:bodyPr wrap="none" rtlCol="0">
            <a:spAutoFit/>
          </a:bodyPr>
          <a:lstStyle/>
          <a:p>
            <a:r>
              <a:rPr lang="zh-CN" altLang="en-US" sz="2800" dirty="0">
                <a:solidFill>
                  <a:schemeClr val="bg1">
                    <a:lumMod val="50000"/>
                  </a:schemeClr>
                </a:solidFill>
                <a:latin typeface="方正姚体" panose="02010601030101010101" pitchFamily="2" charset="-122"/>
                <a:ea typeface="方正姚体" panose="02010601030101010101" pitchFamily="2" charset="-122"/>
              </a:rPr>
              <a:t>查阅资料</a:t>
            </a:r>
          </a:p>
          <a:p>
            <a:r>
              <a:rPr lang="zh-CN" altLang="en-US" sz="2800" dirty="0">
                <a:solidFill>
                  <a:schemeClr val="bg1">
                    <a:lumMod val="50000"/>
                  </a:schemeClr>
                </a:solidFill>
                <a:latin typeface="方正姚体" panose="02010601030101010101" pitchFamily="2" charset="-122"/>
                <a:ea typeface="方正姚体" panose="02010601030101010101" pitchFamily="2" charset="-122"/>
              </a:rPr>
              <a:t>    绘图</a:t>
            </a:r>
          </a:p>
        </p:txBody>
      </p:sp>
      <p:sp>
        <p:nvSpPr>
          <p:cNvPr id="17" name="文本框 16"/>
          <p:cNvSpPr txBox="1"/>
          <p:nvPr/>
        </p:nvSpPr>
        <p:spPr>
          <a:xfrm>
            <a:off x="10452100" y="3703955"/>
            <a:ext cx="1076960" cy="368300"/>
          </a:xfrm>
          <a:prstGeom prst="rect">
            <a:avLst/>
          </a:prstGeom>
          <a:noFill/>
        </p:spPr>
        <p:txBody>
          <a:bodyPr wrap="square" rtlCol="0">
            <a:spAutoFit/>
          </a:bodyPr>
          <a:lstStyle/>
          <a:p>
            <a:r>
              <a:rPr lang="zh-CN" altLang="en-US">
                <a:solidFill>
                  <a:schemeClr val="bg1"/>
                </a:solidFill>
              </a:rPr>
              <a:t>胡锦波</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50"/>
                                        <p:tgtEl>
                                          <p:spTgt spid="12"/>
                                        </p:tgtEl>
                                      </p:cBhvr>
                                    </p:animEffect>
                                    <p:anim calcmode="lin" valueType="num">
                                      <p:cBhvr>
                                        <p:cTn id="14" dur="250" fill="hold"/>
                                        <p:tgtEl>
                                          <p:spTgt spid="12"/>
                                        </p:tgtEl>
                                        <p:attrNameLst>
                                          <p:attrName>ppt_x</p:attrName>
                                        </p:attrNameLst>
                                      </p:cBhvr>
                                      <p:tavLst>
                                        <p:tav tm="0">
                                          <p:val>
                                            <p:strVal val="#ppt_x"/>
                                          </p:val>
                                        </p:tav>
                                        <p:tav tm="100000">
                                          <p:val>
                                            <p:strVal val="#ppt_x"/>
                                          </p:val>
                                        </p:tav>
                                      </p:tavLst>
                                    </p:anim>
                                    <p:anim calcmode="lin" valueType="num">
                                      <p:cBhvr>
                                        <p:cTn id="15" dur="2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50"/>
                                        <p:tgtEl>
                                          <p:spTgt spid="13"/>
                                        </p:tgtEl>
                                      </p:cBhvr>
                                    </p:animEffect>
                                    <p:anim calcmode="lin" valueType="num">
                                      <p:cBhvr>
                                        <p:cTn id="20" dur="250" fill="hold"/>
                                        <p:tgtEl>
                                          <p:spTgt spid="13"/>
                                        </p:tgtEl>
                                        <p:attrNameLst>
                                          <p:attrName>ppt_x</p:attrName>
                                        </p:attrNameLst>
                                      </p:cBhvr>
                                      <p:tavLst>
                                        <p:tav tm="0">
                                          <p:val>
                                            <p:strVal val="#ppt_x"/>
                                          </p:val>
                                        </p:tav>
                                        <p:tav tm="100000">
                                          <p:val>
                                            <p:strVal val="#ppt_x"/>
                                          </p:val>
                                        </p:tav>
                                      </p:tavLst>
                                    </p:anim>
                                    <p:anim calcmode="lin" valueType="num">
                                      <p:cBhvr>
                                        <p:cTn id="21" dur="25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250"/>
                                        <p:tgtEl>
                                          <p:spTgt spid="14"/>
                                        </p:tgtEl>
                                      </p:cBhvr>
                                    </p:animEffect>
                                    <p:anim calcmode="lin" valueType="num">
                                      <p:cBhvr>
                                        <p:cTn id="26" dur="250" fill="hold"/>
                                        <p:tgtEl>
                                          <p:spTgt spid="14"/>
                                        </p:tgtEl>
                                        <p:attrNameLst>
                                          <p:attrName>ppt_x</p:attrName>
                                        </p:attrNameLst>
                                      </p:cBhvr>
                                      <p:tavLst>
                                        <p:tav tm="0">
                                          <p:val>
                                            <p:strVal val="#ppt_x"/>
                                          </p:val>
                                        </p:tav>
                                        <p:tav tm="100000">
                                          <p:val>
                                            <p:strVal val="#ppt_x"/>
                                          </p:val>
                                        </p:tav>
                                      </p:tavLst>
                                    </p:anim>
                                    <p:anim calcmode="lin" valueType="num">
                                      <p:cBhvr>
                                        <p:cTn id="27" dur="250" fill="hold"/>
                                        <p:tgtEl>
                                          <p:spTgt spid="14"/>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250"/>
                                        <p:tgtEl>
                                          <p:spTgt spid="15"/>
                                        </p:tgtEl>
                                      </p:cBhvr>
                                    </p:animEffect>
                                    <p:anim calcmode="lin" valueType="num">
                                      <p:cBhvr>
                                        <p:cTn id="32" dur="250" fill="hold"/>
                                        <p:tgtEl>
                                          <p:spTgt spid="15"/>
                                        </p:tgtEl>
                                        <p:attrNameLst>
                                          <p:attrName>ppt_x</p:attrName>
                                        </p:attrNameLst>
                                      </p:cBhvr>
                                      <p:tavLst>
                                        <p:tav tm="0">
                                          <p:val>
                                            <p:strVal val="#ppt_x"/>
                                          </p:val>
                                        </p:tav>
                                        <p:tav tm="100000">
                                          <p:val>
                                            <p:strVal val="#ppt_x"/>
                                          </p:val>
                                        </p:tav>
                                      </p:tavLst>
                                    </p:anim>
                                    <p:anim calcmode="lin" valueType="num">
                                      <p:cBhvr>
                                        <p:cTn id="33" dur="250" fill="hold"/>
                                        <p:tgtEl>
                                          <p:spTgt spid="15"/>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250"/>
                                        <p:tgtEl>
                                          <p:spTgt spid="30"/>
                                        </p:tgtEl>
                                      </p:cBhvr>
                                    </p:animEffect>
                                    <p:anim calcmode="lin" valueType="num">
                                      <p:cBhvr>
                                        <p:cTn id="38" dur="250" fill="hold"/>
                                        <p:tgtEl>
                                          <p:spTgt spid="30"/>
                                        </p:tgtEl>
                                        <p:attrNameLst>
                                          <p:attrName>ppt_x</p:attrName>
                                        </p:attrNameLst>
                                      </p:cBhvr>
                                      <p:tavLst>
                                        <p:tav tm="0">
                                          <p:val>
                                            <p:strVal val="#ppt_x"/>
                                          </p:val>
                                        </p:tav>
                                        <p:tav tm="100000">
                                          <p:val>
                                            <p:strVal val="#ppt_x"/>
                                          </p:val>
                                        </p:tav>
                                      </p:tavLst>
                                    </p:anim>
                                    <p:anim calcmode="lin" valueType="num">
                                      <p:cBhvr>
                                        <p:cTn id="39" dur="250" fill="hold"/>
                                        <p:tgtEl>
                                          <p:spTgt spid="30"/>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250"/>
                                        <p:tgtEl>
                                          <p:spTgt spid="31"/>
                                        </p:tgtEl>
                                      </p:cBhvr>
                                    </p:animEffect>
                                    <p:anim calcmode="lin" valueType="num">
                                      <p:cBhvr>
                                        <p:cTn id="44" dur="250" fill="hold"/>
                                        <p:tgtEl>
                                          <p:spTgt spid="31"/>
                                        </p:tgtEl>
                                        <p:attrNameLst>
                                          <p:attrName>ppt_x</p:attrName>
                                        </p:attrNameLst>
                                      </p:cBhvr>
                                      <p:tavLst>
                                        <p:tav tm="0">
                                          <p:val>
                                            <p:strVal val="#ppt_x"/>
                                          </p:val>
                                        </p:tav>
                                        <p:tav tm="100000">
                                          <p:val>
                                            <p:strVal val="#ppt_x"/>
                                          </p:val>
                                        </p:tav>
                                      </p:tavLst>
                                    </p:anim>
                                    <p:anim calcmode="lin" valueType="num">
                                      <p:cBhvr>
                                        <p:cTn id="45" dur="250" fill="hold"/>
                                        <p:tgtEl>
                                          <p:spTgt spid="31"/>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250"/>
                                        <p:tgtEl>
                                          <p:spTgt spid="32"/>
                                        </p:tgtEl>
                                      </p:cBhvr>
                                    </p:animEffect>
                                    <p:anim calcmode="lin" valueType="num">
                                      <p:cBhvr>
                                        <p:cTn id="50" dur="250" fill="hold"/>
                                        <p:tgtEl>
                                          <p:spTgt spid="32"/>
                                        </p:tgtEl>
                                        <p:attrNameLst>
                                          <p:attrName>ppt_x</p:attrName>
                                        </p:attrNameLst>
                                      </p:cBhvr>
                                      <p:tavLst>
                                        <p:tav tm="0">
                                          <p:val>
                                            <p:strVal val="#ppt_x"/>
                                          </p:val>
                                        </p:tav>
                                        <p:tav tm="100000">
                                          <p:val>
                                            <p:strVal val="#ppt_x"/>
                                          </p:val>
                                        </p:tav>
                                      </p:tavLst>
                                    </p:anim>
                                    <p:anim calcmode="lin" valueType="num">
                                      <p:cBhvr>
                                        <p:cTn id="51" dur="250" fill="hold"/>
                                        <p:tgtEl>
                                          <p:spTgt spid="32"/>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250"/>
                                        <p:tgtEl>
                                          <p:spTgt spid="33"/>
                                        </p:tgtEl>
                                      </p:cBhvr>
                                    </p:animEffect>
                                    <p:anim calcmode="lin" valueType="num">
                                      <p:cBhvr>
                                        <p:cTn id="56" dur="250" fill="hold"/>
                                        <p:tgtEl>
                                          <p:spTgt spid="33"/>
                                        </p:tgtEl>
                                        <p:attrNameLst>
                                          <p:attrName>ppt_x</p:attrName>
                                        </p:attrNameLst>
                                      </p:cBhvr>
                                      <p:tavLst>
                                        <p:tav tm="0">
                                          <p:val>
                                            <p:strVal val="#ppt_x"/>
                                          </p:val>
                                        </p:tav>
                                        <p:tav tm="100000">
                                          <p:val>
                                            <p:strVal val="#ppt_x"/>
                                          </p:val>
                                        </p:tav>
                                      </p:tavLst>
                                    </p:anim>
                                    <p:anim calcmode="lin" valueType="num">
                                      <p:cBhvr>
                                        <p:cTn id="57" dur="250" fill="hold"/>
                                        <p:tgtEl>
                                          <p:spTgt spid="33"/>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250"/>
                                        <p:tgtEl>
                                          <p:spTgt spid="34"/>
                                        </p:tgtEl>
                                      </p:cBhvr>
                                    </p:animEffect>
                                    <p:anim calcmode="lin" valueType="num">
                                      <p:cBhvr>
                                        <p:cTn id="62" dur="250" fill="hold"/>
                                        <p:tgtEl>
                                          <p:spTgt spid="34"/>
                                        </p:tgtEl>
                                        <p:attrNameLst>
                                          <p:attrName>ppt_x</p:attrName>
                                        </p:attrNameLst>
                                      </p:cBhvr>
                                      <p:tavLst>
                                        <p:tav tm="0">
                                          <p:val>
                                            <p:strVal val="#ppt_x"/>
                                          </p:val>
                                        </p:tav>
                                        <p:tav tm="100000">
                                          <p:val>
                                            <p:strVal val="#ppt_x"/>
                                          </p:val>
                                        </p:tav>
                                      </p:tavLst>
                                    </p:anim>
                                    <p:anim calcmode="lin" valueType="num">
                                      <p:cBhvr>
                                        <p:cTn id="63" dur="250" fill="hold"/>
                                        <p:tgtEl>
                                          <p:spTgt spid="34"/>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250"/>
                                        <p:tgtEl>
                                          <p:spTgt spid="35"/>
                                        </p:tgtEl>
                                      </p:cBhvr>
                                    </p:animEffect>
                                    <p:anim calcmode="lin" valueType="num">
                                      <p:cBhvr>
                                        <p:cTn id="68" dur="250" fill="hold"/>
                                        <p:tgtEl>
                                          <p:spTgt spid="35"/>
                                        </p:tgtEl>
                                        <p:attrNameLst>
                                          <p:attrName>ppt_x</p:attrName>
                                        </p:attrNameLst>
                                      </p:cBhvr>
                                      <p:tavLst>
                                        <p:tav tm="0">
                                          <p:val>
                                            <p:strVal val="#ppt_x"/>
                                          </p:val>
                                        </p:tav>
                                        <p:tav tm="100000">
                                          <p:val>
                                            <p:strVal val="#ppt_x"/>
                                          </p:val>
                                        </p:tav>
                                      </p:tavLst>
                                    </p:anim>
                                    <p:anim calcmode="lin" valueType="num">
                                      <p:cBhvr>
                                        <p:cTn id="69" dur="250" fill="hold"/>
                                        <p:tgtEl>
                                          <p:spTgt spid="35"/>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grpId="0" nodeType="after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250"/>
                                        <p:tgtEl>
                                          <p:spTgt spid="36"/>
                                        </p:tgtEl>
                                      </p:cBhvr>
                                    </p:animEffect>
                                    <p:anim calcmode="lin" valueType="num">
                                      <p:cBhvr>
                                        <p:cTn id="74" dur="250" fill="hold"/>
                                        <p:tgtEl>
                                          <p:spTgt spid="36"/>
                                        </p:tgtEl>
                                        <p:attrNameLst>
                                          <p:attrName>ppt_x</p:attrName>
                                        </p:attrNameLst>
                                      </p:cBhvr>
                                      <p:tavLst>
                                        <p:tav tm="0">
                                          <p:val>
                                            <p:strVal val="#ppt_x"/>
                                          </p:val>
                                        </p:tav>
                                        <p:tav tm="100000">
                                          <p:val>
                                            <p:strVal val="#ppt_x"/>
                                          </p:val>
                                        </p:tav>
                                      </p:tavLst>
                                    </p:anim>
                                    <p:anim calcmode="lin" valueType="num">
                                      <p:cBhvr>
                                        <p:cTn id="75" dur="250" fill="hold"/>
                                        <p:tgtEl>
                                          <p:spTgt spid="36"/>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250"/>
                                        <p:tgtEl>
                                          <p:spTgt spid="37"/>
                                        </p:tgtEl>
                                      </p:cBhvr>
                                    </p:animEffect>
                                    <p:anim calcmode="lin" valueType="num">
                                      <p:cBhvr>
                                        <p:cTn id="80" dur="250" fill="hold"/>
                                        <p:tgtEl>
                                          <p:spTgt spid="37"/>
                                        </p:tgtEl>
                                        <p:attrNameLst>
                                          <p:attrName>ppt_x</p:attrName>
                                        </p:attrNameLst>
                                      </p:cBhvr>
                                      <p:tavLst>
                                        <p:tav tm="0">
                                          <p:val>
                                            <p:strVal val="#ppt_x"/>
                                          </p:val>
                                        </p:tav>
                                        <p:tav tm="100000">
                                          <p:val>
                                            <p:strVal val="#ppt_x"/>
                                          </p:val>
                                        </p:tav>
                                      </p:tavLst>
                                    </p:anim>
                                    <p:anim calcmode="lin" valueType="num">
                                      <p:cBhvr>
                                        <p:cTn id="81" dur="250" fill="hold"/>
                                        <p:tgtEl>
                                          <p:spTgt spid="37"/>
                                        </p:tgtEl>
                                        <p:attrNameLst>
                                          <p:attrName>ppt_y</p:attrName>
                                        </p:attrNameLst>
                                      </p:cBhvr>
                                      <p:tavLst>
                                        <p:tav tm="0">
                                          <p:val>
                                            <p:strVal val="#ppt_y+.1"/>
                                          </p:val>
                                        </p:tav>
                                        <p:tav tm="100000">
                                          <p:val>
                                            <p:strVal val="#ppt_y"/>
                                          </p:val>
                                        </p:tav>
                                      </p:tavLst>
                                    </p:anim>
                                  </p:childTnLst>
                                </p:cTn>
                              </p:par>
                            </p:childTnLst>
                          </p:cTn>
                        </p:par>
                        <p:par>
                          <p:cTn id="82" fill="hold">
                            <p:stCondLst>
                              <p:cond delay="6500"/>
                            </p:stCondLst>
                            <p:childTnLst>
                              <p:par>
                                <p:cTn id="83" presetID="42" presetClass="entr" presetSubtype="0"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250"/>
                                        <p:tgtEl>
                                          <p:spTgt spid="38"/>
                                        </p:tgtEl>
                                      </p:cBhvr>
                                    </p:animEffect>
                                    <p:anim calcmode="lin" valueType="num">
                                      <p:cBhvr>
                                        <p:cTn id="86" dur="250" fill="hold"/>
                                        <p:tgtEl>
                                          <p:spTgt spid="38"/>
                                        </p:tgtEl>
                                        <p:attrNameLst>
                                          <p:attrName>ppt_x</p:attrName>
                                        </p:attrNameLst>
                                      </p:cBhvr>
                                      <p:tavLst>
                                        <p:tav tm="0">
                                          <p:val>
                                            <p:strVal val="#ppt_x"/>
                                          </p:val>
                                        </p:tav>
                                        <p:tav tm="100000">
                                          <p:val>
                                            <p:strVal val="#ppt_x"/>
                                          </p:val>
                                        </p:tav>
                                      </p:tavLst>
                                    </p:anim>
                                    <p:anim calcmode="lin" valueType="num">
                                      <p:cBhvr>
                                        <p:cTn id="87" dur="250" fill="hold"/>
                                        <p:tgtEl>
                                          <p:spTgt spid="38"/>
                                        </p:tgtEl>
                                        <p:attrNameLst>
                                          <p:attrName>ppt_y</p:attrName>
                                        </p:attrNameLst>
                                      </p:cBhvr>
                                      <p:tavLst>
                                        <p:tav tm="0">
                                          <p:val>
                                            <p:strVal val="#ppt_y+.1"/>
                                          </p:val>
                                        </p:tav>
                                        <p:tav tm="100000">
                                          <p:val>
                                            <p:strVal val="#ppt_y"/>
                                          </p:val>
                                        </p:tav>
                                      </p:tavLst>
                                    </p:anim>
                                  </p:childTnLst>
                                </p:cTn>
                              </p:par>
                            </p:childTnLst>
                          </p:cTn>
                        </p:par>
                        <p:par>
                          <p:cTn id="88" fill="hold">
                            <p:stCondLst>
                              <p:cond delay="7000"/>
                            </p:stCondLst>
                            <p:childTnLst>
                              <p:par>
                                <p:cTn id="89" presetID="42" presetClass="entr" presetSubtype="0" fill="hold" grpId="0" nodeType="after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250"/>
                                        <p:tgtEl>
                                          <p:spTgt spid="39"/>
                                        </p:tgtEl>
                                      </p:cBhvr>
                                    </p:animEffect>
                                    <p:anim calcmode="lin" valueType="num">
                                      <p:cBhvr>
                                        <p:cTn id="92" dur="250" fill="hold"/>
                                        <p:tgtEl>
                                          <p:spTgt spid="39"/>
                                        </p:tgtEl>
                                        <p:attrNameLst>
                                          <p:attrName>ppt_x</p:attrName>
                                        </p:attrNameLst>
                                      </p:cBhvr>
                                      <p:tavLst>
                                        <p:tav tm="0">
                                          <p:val>
                                            <p:strVal val="#ppt_x"/>
                                          </p:val>
                                        </p:tav>
                                        <p:tav tm="100000">
                                          <p:val>
                                            <p:strVal val="#ppt_x"/>
                                          </p:val>
                                        </p:tav>
                                      </p:tavLst>
                                    </p:anim>
                                    <p:anim calcmode="lin" valueType="num">
                                      <p:cBhvr>
                                        <p:cTn id="93" dur="250" fill="hold"/>
                                        <p:tgtEl>
                                          <p:spTgt spid="39"/>
                                        </p:tgtEl>
                                        <p:attrNameLst>
                                          <p:attrName>ppt_y</p:attrName>
                                        </p:attrNameLst>
                                      </p:cBhvr>
                                      <p:tavLst>
                                        <p:tav tm="0">
                                          <p:val>
                                            <p:strVal val="#ppt_y+.1"/>
                                          </p:val>
                                        </p:tav>
                                        <p:tav tm="100000">
                                          <p:val>
                                            <p:strVal val="#ppt_y"/>
                                          </p:val>
                                        </p:tav>
                                      </p:tavLst>
                                    </p:anim>
                                  </p:childTnLst>
                                </p:cTn>
                              </p:par>
                            </p:childTnLst>
                          </p:cTn>
                        </p:par>
                        <p:par>
                          <p:cTn id="94" fill="hold">
                            <p:stCondLst>
                              <p:cond delay="7500"/>
                            </p:stCondLst>
                            <p:childTnLst>
                              <p:par>
                                <p:cTn id="95" presetID="42" presetClass="entr" presetSubtype="0" fill="hold" grpId="0" nodeType="after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fade">
                                      <p:cBhvr>
                                        <p:cTn id="97" dur="250"/>
                                        <p:tgtEl>
                                          <p:spTgt spid="40"/>
                                        </p:tgtEl>
                                      </p:cBhvr>
                                    </p:animEffect>
                                    <p:anim calcmode="lin" valueType="num">
                                      <p:cBhvr>
                                        <p:cTn id="98" dur="250" fill="hold"/>
                                        <p:tgtEl>
                                          <p:spTgt spid="40"/>
                                        </p:tgtEl>
                                        <p:attrNameLst>
                                          <p:attrName>ppt_x</p:attrName>
                                        </p:attrNameLst>
                                      </p:cBhvr>
                                      <p:tavLst>
                                        <p:tav tm="0">
                                          <p:val>
                                            <p:strVal val="#ppt_x"/>
                                          </p:val>
                                        </p:tav>
                                        <p:tav tm="100000">
                                          <p:val>
                                            <p:strVal val="#ppt_x"/>
                                          </p:val>
                                        </p:tav>
                                      </p:tavLst>
                                    </p:anim>
                                    <p:anim calcmode="lin" valueType="num">
                                      <p:cBhvr>
                                        <p:cTn id="99" dur="250" fill="hold"/>
                                        <p:tgtEl>
                                          <p:spTgt spid="40"/>
                                        </p:tgtEl>
                                        <p:attrNameLst>
                                          <p:attrName>ppt_y</p:attrName>
                                        </p:attrNameLst>
                                      </p:cBhvr>
                                      <p:tavLst>
                                        <p:tav tm="0">
                                          <p:val>
                                            <p:strVal val="#ppt_y+.1"/>
                                          </p:val>
                                        </p:tav>
                                        <p:tav tm="100000">
                                          <p:val>
                                            <p:strVal val="#ppt_y"/>
                                          </p:val>
                                        </p:tav>
                                      </p:tavLst>
                                    </p:anim>
                                  </p:childTnLst>
                                </p:cTn>
                              </p:par>
                            </p:childTnLst>
                          </p:cTn>
                        </p:par>
                        <p:par>
                          <p:cTn id="100" fill="hold">
                            <p:stCondLst>
                              <p:cond delay="8000"/>
                            </p:stCondLst>
                            <p:childTnLst>
                              <p:par>
                                <p:cTn id="101" presetID="42" presetClass="entr" presetSubtype="0" fill="hold" grpId="0" nodeType="afterEffect">
                                  <p:stCondLst>
                                    <p:cond delay="0"/>
                                  </p:stCondLst>
                                  <p:childTnLst>
                                    <p:set>
                                      <p:cBhvr>
                                        <p:cTn id="102" dur="1" fill="hold">
                                          <p:stCondLst>
                                            <p:cond delay="0"/>
                                          </p:stCondLst>
                                        </p:cTn>
                                        <p:tgtEl>
                                          <p:spTgt spid="4"/>
                                        </p:tgtEl>
                                        <p:attrNameLst>
                                          <p:attrName>style.visibility</p:attrName>
                                        </p:attrNameLst>
                                      </p:cBhvr>
                                      <p:to>
                                        <p:strVal val="visible"/>
                                      </p:to>
                                    </p:set>
                                    <p:animEffect transition="in" filter="fade">
                                      <p:cBhvr>
                                        <p:cTn id="103" dur="250"/>
                                        <p:tgtEl>
                                          <p:spTgt spid="4"/>
                                        </p:tgtEl>
                                      </p:cBhvr>
                                    </p:animEffect>
                                    <p:anim calcmode="lin" valueType="num">
                                      <p:cBhvr>
                                        <p:cTn id="104" dur="250" fill="hold"/>
                                        <p:tgtEl>
                                          <p:spTgt spid="4"/>
                                        </p:tgtEl>
                                        <p:attrNameLst>
                                          <p:attrName>ppt_x</p:attrName>
                                        </p:attrNameLst>
                                      </p:cBhvr>
                                      <p:tavLst>
                                        <p:tav tm="0">
                                          <p:val>
                                            <p:strVal val="#ppt_x"/>
                                          </p:val>
                                        </p:tav>
                                        <p:tav tm="100000">
                                          <p:val>
                                            <p:strVal val="#ppt_x"/>
                                          </p:val>
                                        </p:tav>
                                      </p:tavLst>
                                    </p:anim>
                                    <p:anim calcmode="lin" valueType="num">
                                      <p:cBhvr>
                                        <p:cTn id="105" dur="250" fill="hold"/>
                                        <p:tgtEl>
                                          <p:spTgt spid="4"/>
                                        </p:tgtEl>
                                        <p:attrNameLst>
                                          <p:attrName>ppt_y</p:attrName>
                                        </p:attrNameLst>
                                      </p:cBhvr>
                                      <p:tavLst>
                                        <p:tav tm="0">
                                          <p:val>
                                            <p:strVal val="#ppt_y+.1"/>
                                          </p:val>
                                        </p:tav>
                                        <p:tav tm="100000">
                                          <p:val>
                                            <p:strVal val="#ppt_y"/>
                                          </p:val>
                                        </p:tav>
                                      </p:tavLst>
                                    </p:anim>
                                  </p:childTnLst>
                                </p:cTn>
                              </p:par>
                            </p:childTnLst>
                          </p:cTn>
                        </p:par>
                        <p:par>
                          <p:cTn id="106" fill="hold">
                            <p:stCondLst>
                              <p:cond delay="8500"/>
                            </p:stCondLst>
                            <p:childTnLst>
                              <p:par>
                                <p:cTn id="107" presetID="42" presetClass="entr" presetSubtype="0" fill="hold" grpId="0" nodeType="afterEffect">
                                  <p:stCondLst>
                                    <p:cond delay="0"/>
                                  </p:stCondLst>
                                  <p:childTnLst>
                                    <p:set>
                                      <p:cBhvr>
                                        <p:cTn id="108" dur="1" fill="hold">
                                          <p:stCondLst>
                                            <p:cond delay="0"/>
                                          </p:stCondLst>
                                        </p:cTn>
                                        <p:tgtEl>
                                          <p:spTgt spid="5"/>
                                        </p:tgtEl>
                                        <p:attrNameLst>
                                          <p:attrName>style.visibility</p:attrName>
                                        </p:attrNameLst>
                                      </p:cBhvr>
                                      <p:to>
                                        <p:strVal val="visible"/>
                                      </p:to>
                                    </p:set>
                                    <p:animEffect transition="in" filter="fade">
                                      <p:cBhvr>
                                        <p:cTn id="109" dur="250"/>
                                        <p:tgtEl>
                                          <p:spTgt spid="5"/>
                                        </p:tgtEl>
                                      </p:cBhvr>
                                    </p:animEffect>
                                    <p:anim calcmode="lin" valueType="num">
                                      <p:cBhvr>
                                        <p:cTn id="110" dur="250" fill="hold"/>
                                        <p:tgtEl>
                                          <p:spTgt spid="5"/>
                                        </p:tgtEl>
                                        <p:attrNameLst>
                                          <p:attrName>ppt_x</p:attrName>
                                        </p:attrNameLst>
                                      </p:cBhvr>
                                      <p:tavLst>
                                        <p:tav tm="0">
                                          <p:val>
                                            <p:strVal val="#ppt_x"/>
                                          </p:val>
                                        </p:tav>
                                        <p:tav tm="100000">
                                          <p:val>
                                            <p:strVal val="#ppt_x"/>
                                          </p:val>
                                        </p:tav>
                                      </p:tavLst>
                                    </p:anim>
                                    <p:anim calcmode="lin" valueType="num">
                                      <p:cBhvr>
                                        <p:cTn id="111" dur="250" fill="hold"/>
                                        <p:tgtEl>
                                          <p:spTgt spid="5"/>
                                        </p:tgtEl>
                                        <p:attrNameLst>
                                          <p:attrName>ppt_y</p:attrName>
                                        </p:attrNameLst>
                                      </p:cBhvr>
                                      <p:tavLst>
                                        <p:tav tm="0">
                                          <p:val>
                                            <p:strVal val="#ppt_y+.1"/>
                                          </p:val>
                                        </p:tav>
                                        <p:tav tm="100000">
                                          <p:val>
                                            <p:strVal val="#ppt_y"/>
                                          </p:val>
                                        </p:tav>
                                      </p:tavLst>
                                    </p:anim>
                                  </p:childTnLst>
                                </p:cTn>
                              </p:par>
                            </p:childTnLst>
                          </p:cTn>
                        </p:par>
                        <p:par>
                          <p:cTn id="112" fill="hold">
                            <p:stCondLst>
                              <p:cond delay="9000"/>
                            </p:stCondLst>
                            <p:childTnLst>
                              <p:par>
                                <p:cTn id="113" presetID="42" presetClass="entr" presetSubtype="0" fill="hold" grpId="0" nodeType="afterEffect">
                                  <p:stCondLst>
                                    <p:cond delay="0"/>
                                  </p:stCondLst>
                                  <p:childTnLst>
                                    <p:set>
                                      <p:cBhvr>
                                        <p:cTn id="114" dur="1" fill="hold">
                                          <p:stCondLst>
                                            <p:cond delay="0"/>
                                          </p:stCondLst>
                                        </p:cTn>
                                        <p:tgtEl>
                                          <p:spTgt spid="6"/>
                                        </p:tgtEl>
                                        <p:attrNameLst>
                                          <p:attrName>style.visibility</p:attrName>
                                        </p:attrNameLst>
                                      </p:cBhvr>
                                      <p:to>
                                        <p:strVal val="visible"/>
                                      </p:to>
                                    </p:set>
                                    <p:animEffect transition="in" filter="fade">
                                      <p:cBhvr>
                                        <p:cTn id="115" dur="250"/>
                                        <p:tgtEl>
                                          <p:spTgt spid="6"/>
                                        </p:tgtEl>
                                      </p:cBhvr>
                                    </p:animEffect>
                                    <p:anim calcmode="lin" valueType="num">
                                      <p:cBhvr>
                                        <p:cTn id="116" dur="250" fill="hold"/>
                                        <p:tgtEl>
                                          <p:spTgt spid="6"/>
                                        </p:tgtEl>
                                        <p:attrNameLst>
                                          <p:attrName>ppt_x</p:attrName>
                                        </p:attrNameLst>
                                      </p:cBhvr>
                                      <p:tavLst>
                                        <p:tav tm="0">
                                          <p:val>
                                            <p:strVal val="#ppt_x"/>
                                          </p:val>
                                        </p:tav>
                                        <p:tav tm="100000">
                                          <p:val>
                                            <p:strVal val="#ppt_x"/>
                                          </p:val>
                                        </p:tav>
                                      </p:tavLst>
                                    </p:anim>
                                    <p:anim calcmode="lin" valueType="num">
                                      <p:cBhvr>
                                        <p:cTn id="117" dur="250" fill="hold"/>
                                        <p:tgtEl>
                                          <p:spTgt spid="6"/>
                                        </p:tgtEl>
                                        <p:attrNameLst>
                                          <p:attrName>ppt_y</p:attrName>
                                        </p:attrNameLst>
                                      </p:cBhvr>
                                      <p:tavLst>
                                        <p:tav tm="0">
                                          <p:val>
                                            <p:strVal val="#ppt_y+.1"/>
                                          </p:val>
                                        </p:tav>
                                        <p:tav tm="100000">
                                          <p:val>
                                            <p:strVal val="#ppt_y"/>
                                          </p:val>
                                        </p:tav>
                                      </p:tavLst>
                                    </p:anim>
                                  </p:childTnLst>
                                </p:cTn>
                              </p:par>
                            </p:childTnLst>
                          </p:cTn>
                        </p:par>
                        <p:par>
                          <p:cTn id="118" fill="hold">
                            <p:stCondLst>
                              <p:cond delay="9500"/>
                            </p:stCondLst>
                            <p:childTnLst>
                              <p:par>
                                <p:cTn id="119" presetID="42" presetClass="entr" presetSubtype="0" fill="hold" grpId="0" nodeType="afterEffect">
                                  <p:stCondLst>
                                    <p:cond delay="0"/>
                                  </p:stCondLst>
                                  <p:childTnLst>
                                    <p:set>
                                      <p:cBhvr>
                                        <p:cTn id="120" dur="1" fill="hold">
                                          <p:stCondLst>
                                            <p:cond delay="0"/>
                                          </p:stCondLst>
                                        </p:cTn>
                                        <p:tgtEl>
                                          <p:spTgt spid="16"/>
                                        </p:tgtEl>
                                        <p:attrNameLst>
                                          <p:attrName>style.visibility</p:attrName>
                                        </p:attrNameLst>
                                      </p:cBhvr>
                                      <p:to>
                                        <p:strVal val="visible"/>
                                      </p:to>
                                    </p:set>
                                    <p:animEffect transition="in" filter="fade">
                                      <p:cBhvr>
                                        <p:cTn id="121" dur="250"/>
                                        <p:tgtEl>
                                          <p:spTgt spid="16"/>
                                        </p:tgtEl>
                                      </p:cBhvr>
                                    </p:animEffect>
                                    <p:anim calcmode="lin" valueType="num">
                                      <p:cBhvr>
                                        <p:cTn id="122" dur="250" fill="hold"/>
                                        <p:tgtEl>
                                          <p:spTgt spid="16"/>
                                        </p:tgtEl>
                                        <p:attrNameLst>
                                          <p:attrName>ppt_x</p:attrName>
                                        </p:attrNameLst>
                                      </p:cBhvr>
                                      <p:tavLst>
                                        <p:tav tm="0">
                                          <p:val>
                                            <p:strVal val="#ppt_x"/>
                                          </p:val>
                                        </p:tav>
                                        <p:tav tm="100000">
                                          <p:val>
                                            <p:strVal val="#ppt_x"/>
                                          </p:val>
                                        </p:tav>
                                      </p:tavLst>
                                    </p:anim>
                                    <p:anim calcmode="lin" valueType="num">
                                      <p:cBhvr>
                                        <p:cTn id="123" dur="250" fill="hold"/>
                                        <p:tgtEl>
                                          <p:spTgt spid="16"/>
                                        </p:tgtEl>
                                        <p:attrNameLst>
                                          <p:attrName>ppt_y</p:attrName>
                                        </p:attrNameLst>
                                      </p:cBhvr>
                                      <p:tavLst>
                                        <p:tav tm="0">
                                          <p:val>
                                            <p:strVal val="#ppt_y+.1"/>
                                          </p:val>
                                        </p:tav>
                                        <p:tav tm="100000">
                                          <p:val>
                                            <p:strVal val="#ppt_y"/>
                                          </p:val>
                                        </p:tav>
                                      </p:tavLst>
                                    </p:anim>
                                  </p:childTnLst>
                                </p:cTn>
                              </p:par>
                            </p:childTnLst>
                          </p:cTn>
                        </p:par>
                        <p:par>
                          <p:cTn id="124" fill="hold">
                            <p:stCondLst>
                              <p:cond delay="10000"/>
                            </p:stCondLst>
                            <p:childTnLst>
                              <p:par>
                                <p:cTn id="125" presetID="42" presetClass="entr" presetSubtype="0" fill="hold" grpId="0" nodeType="after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fade">
                                      <p:cBhvr>
                                        <p:cTn id="127" dur="250"/>
                                        <p:tgtEl>
                                          <p:spTgt spid="18"/>
                                        </p:tgtEl>
                                      </p:cBhvr>
                                    </p:animEffect>
                                    <p:anim calcmode="lin" valueType="num">
                                      <p:cBhvr>
                                        <p:cTn id="128" dur="250" fill="hold"/>
                                        <p:tgtEl>
                                          <p:spTgt spid="18"/>
                                        </p:tgtEl>
                                        <p:attrNameLst>
                                          <p:attrName>ppt_x</p:attrName>
                                        </p:attrNameLst>
                                      </p:cBhvr>
                                      <p:tavLst>
                                        <p:tav tm="0">
                                          <p:val>
                                            <p:strVal val="#ppt_x"/>
                                          </p:val>
                                        </p:tav>
                                        <p:tav tm="100000">
                                          <p:val>
                                            <p:strVal val="#ppt_x"/>
                                          </p:val>
                                        </p:tav>
                                      </p:tavLst>
                                    </p:anim>
                                    <p:anim calcmode="lin" valueType="num">
                                      <p:cBhvr>
                                        <p:cTn id="129" dur="25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bldLvl="0" animBg="1"/>
      <p:bldP spid="15" grpId="0" bldLvl="0" animBg="1"/>
      <p:bldP spid="30" grpId="0" bldLvl="0" animBg="1"/>
      <p:bldP spid="31" grpId="0" bldLvl="0" animBg="1"/>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 grpId="0" bldLvl="0" animBg="1"/>
      <p:bldP spid="40" grpId="0" bldLvl="0" animBg="1"/>
      <p:bldP spid="5" grpId="0" bldLvl="0" animBg="1"/>
      <p:bldP spid="6" grpId="0" bldLvl="0" animBg="1"/>
      <p:bldP spid="16" grpId="0" bldLvl="0" animBg="1"/>
      <p:bldP spid="18"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4" name="PA_标题 1"/>
          <p:cNvSpPr txBox="1"/>
          <p:nvPr>
            <p:custDataLst>
              <p:tags r:id="rId1"/>
            </p:custDataLst>
          </p:nvPr>
        </p:nvSpPr>
        <p:spPr>
          <a:xfrm>
            <a:off x="997718" y="2796266"/>
            <a:ext cx="10361851" cy="1470025"/>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6800" dirty="0">
                <a:solidFill>
                  <a:schemeClr val="accent1">
                    <a:lumMod val="75000"/>
                  </a:schemeClr>
                </a:solidFill>
                <a:latin typeface="微软雅黑" panose="020B0503020204020204" pitchFamily="34" charset="-122"/>
                <a:ea typeface="微软雅黑" panose="020B0503020204020204" pitchFamily="34" charset="-122"/>
              </a:rPr>
              <a:t>谢谢</a:t>
            </a:r>
            <a:r>
              <a:rPr lang="zh-CN" altLang="en-US" sz="6800" dirty="0">
                <a:solidFill>
                  <a:schemeClr val="accent4"/>
                </a:solidFill>
                <a:latin typeface="微软雅黑" panose="020B0503020204020204" pitchFamily="34" charset="-122"/>
                <a:ea typeface="微软雅黑" panose="020B0503020204020204" pitchFamily="34" charset="-122"/>
              </a:rPr>
              <a:t>您的</a:t>
            </a:r>
            <a:r>
              <a:rPr lang="zh-CN" altLang="en-US" sz="6800" dirty="0">
                <a:solidFill>
                  <a:schemeClr val="accent2"/>
                </a:solidFill>
                <a:latin typeface="微软雅黑" panose="020B0503020204020204" pitchFamily="34" charset="-122"/>
                <a:ea typeface="微软雅黑" panose="020B0503020204020204" pitchFamily="34" charset="-122"/>
              </a:rPr>
              <a:t>观看</a:t>
            </a:r>
            <a:r>
              <a:rPr lang="en-US" altLang="zh-CN" sz="6800" dirty="0">
                <a:solidFill>
                  <a:schemeClr val="accent3"/>
                </a:solidFill>
                <a:latin typeface="微软雅黑" panose="020B0503020204020204" pitchFamily="34" charset="-122"/>
                <a:ea typeface="微软雅黑" panose="020B0503020204020204" pitchFamily="34" charset="-122"/>
              </a:rPr>
              <a:t>!</a:t>
            </a:r>
            <a:endParaRPr lang="zh-CN" altLang="en-US" sz="6800" dirty="0">
              <a:solidFill>
                <a:schemeClr val="accent3"/>
              </a:solidFill>
              <a:latin typeface="微软雅黑" panose="020B0503020204020204" pitchFamily="34" charset="-122"/>
              <a:ea typeface="微软雅黑" panose="020B0503020204020204" pitchFamily="34" charset="-122"/>
            </a:endParaRPr>
          </a:p>
        </p:txBody>
      </p:sp>
      <p:sp>
        <p:nvSpPr>
          <p:cNvPr id="25" name="PA_副标题 2"/>
          <p:cNvSpPr txBox="1"/>
          <p:nvPr>
            <p:custDataLst>
              <p:tags r:id="rId2"/>
            </p:custDataLst>
          </p:nvPr>
        </p:nvSpPr>
        <p:spPr>
          <a:xfrm>
            <a:off x="1911999" y="4073021"/>
            <a:ext cx="8533289" cy="383468"/>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altLang="zh-CN" sz="2000" dirty="0">
                <a:solidFill>
                  <a:schemeClr val="bg1">
                    <a:lumMod val="50000"/>
                  </a:schemeClr>
                </a:solidFill>
                <a:latin typeface="微软雅黑" panose="020B0503020204020204" pitchFamily="34" charset="-122"/>
                <a:ea typeface="微软雅黑" panose="020B0503020204020204" pitchFamily="34" charset="-122"/>
              </a:rPr>
              <a:t>G19</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小组制作</a:t>
            </a:r>
            <a:endParaRPr lang="zh-CN" sz="2000" dirty="0">
              <a:solidFill>
                <a:schemeClr val="bg1">
                  <a:lumMod val="50000"/>
                </a:schemeClr>
              </a:solidFill>
              <a:latin typeface="微软雅黑" panose="020B0503020204020204" pitchFamily="34" charset="-122"/>
              <a:ea typeface="微软雅黑" panose="020B0503020204020204" pitchFamily="34" charset="-122"/>
            </a:endParaRPr>
          </a:p>
          <a:p>
            <a:pPr marL="0" indent="0" algn="ctr">
              <a:buNone/>
            </a:pPr>
            <a:endParaRPr lang="zh-CN" sz="20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6" name="Group 38"/>
          <p:cNvGrpSpPr/>
          <p:nvPr/>
        </p:nvGrpSpPr>
        <p:grpSpPr>
          <a:xfrm flipH="1">
            <a:off x="5390680" y="5890640"/>
            <a:ext cx="1575060" cy="160804"/>
            <a:chOff x="5548426" y="3343939"/>
            <a:chExt cx="833173" cy="85061"/>
          </a:xfrm>
          <a:solidFill>
            <a:srgbClr val="1983B7"/>
          </a:solidFill>
        </p:grpSpPr>
        <p:sp>
          <p:nvSpPr>
            <p:cNvPr id="27" name="Oval 31"/>
            <p:cNvSpPr/>
            <p:nvPr/>
          </p:nvSpPr>
          <p:spPr>
            <a:xfrm>
              <a:off x="5548426" y="3343939"/>
              <a:ext cx="85061" cy="8506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D2A6"/>
                </a:solidFill>
              </a:endParaRPr>
            </a:p>
          </p:txBody>
        </p:sp>
        <p:sp>
          <p:nvSpPr>
            <p:cNvPr id="28" name="Oval 32"/>
            <p:cNvSpPr/>
            <p:nvPr/>
          </p:nvSpPr>
          <p:spPr>
            <a:xfrm>
              <a:off x="5698049" y="3343939"/>
              <a:ext cx="85061" cy="8506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D2A6"/>
                </a:solidFill>
              </a:endParaRPr>
            </a:p>
          </p:txBody>
        </p:sp>
        <p:sp>
          <p:nvSpPr>
            <p:cNvPr id="29" name="Oval 33"/>
            <p:cNvSpPr/>
            <p:nvPr/>
          </p:nvSpPr>
          <p:spPr>
            <a:xfrm>
              <a:off x="5847671" y="3343939"/>
              <a:ext cx="85061" cy="850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D2A6"/>
                </a:solidFill>
              </a:endParaRPr>
            </a:p>
          </p:txBody>
        </p:sp>
        <p:sp>
          <p:nvSpPr>
            <p:cNvPr id="30" name="Oval 34"/>
            <p:cNvSpPr/>
            <p:nvPr/>
          </p:nvSpPr>
          <p:spPr>
            <a:xfrm>
              <a:off x="5997294" y="3343939"/>
              <a:ext cx="85061" cy="850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D2A6"/>
                </a:solidFill>
              </a:endParaRPr>
            </a:p>
          </p:txBody>
        </p:sp>
        <p:sp>
          <p:nvSpPr>
            <p:cNvPr id="31" name="Oval 35"/>
            <p:cNvSpPr/>
            <p:nvPr/>
          </p:nvSpPr>
          <p:spPr>
            <a:xfrm>
              <a:off x="6146917" y="3343939"/>
              <a:ext cx="85061" cy="850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D2A6"/>
                </a:solidFill>
              </a:endParaRPr>
            </a:p>
          </p:txBody>
        </p:sp>
        <p:sp>
          <p:nvSpPr>
            <p:cNvPr id="32" name="Oval 36"/>
            <p:cNvSpPr/>
            <p:nvPr/>
          </p:nvSpPr>
          <p:spPr>
            <a:xfrm>
              <a:off x="6296538" y="3343939"/>
              <a:ext cx="85061" cy="8506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8D2A6"/>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750"/>
                                        <p:tgtEl>
                                          <p:spTgt spid="24"/>
                                        </p:tgtEl>
                                      </p:cBhvr>
                                    </p:animEffect>
                                    <p:anim calcmode="lin" valueType="num">
                                      <p:cBhvr>
                                        <p:cTn id="8" dur="750" fill="hold"/>
                                        <p:tgtEl>
                                          <p:spTgt spid="24"/>
                                        </p:tgtEl>
                                        <p:attrNameLst>
                                          <p:attrName>ppt_x</p:attrName>
                                        </p:attrNameLst>
                                      </p:cBhvr>
                                      <p:tavLst>
                                        <p:tav tm="0">
                                          <p:val>
                                            <p:strVal val="#ppt_x"/>
                                          </p:val>
                                        </p:tav>
                                        <p:tav tm="100000">
                                          <p:val>
                                            <p:strVal val="#ppt_x"/>
                                          </p:val>
                                        </p:tav>
                                      </p:tavLst>
                                    </p:anim>
                                    <p:anim calcmode="lin" valueType="num">
                                      <p:cBhvr>
                                        <p:cTn id="9" dur="75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750"/>
                                        <p:tgtEl>
                                          <p:spTgt spid="26"/>
                                        </p:tgtEl>
                                      </p:cBhvr>
                                    </p:animEffect>
                                    <p:anim calcmode="lin" valueType="num">
                                      <p:cBhvr>
                                        <p:cTn id="13" dur="750" fill="hold"/>
                                        <p:tgtEl>
                                          <p:spTgt spid="26"/>
                                        </p:tgtEl>
                                        <p:attrNameLst>
                                          <p:attrName>ppt_x</p:attrName>
                                        </p:attrNameLst>
                                      </p:cBhvr>
                                      <p:tavLst>
                                        <p:tav tm="0">
                                          <p:val>
                                            <p:strVal val="#ppt_x"/>
                                          </p:val>
                                        </p:tav>
                                        <p:tav tm="100000">
                                          <p:val>
                                            <p:strVal val="#ppt_x"/>
                                          </p:val>
                                        </p:tav>
                                      </p:tavLst>
                                    </p:anim>
                                    <p:anim calcmode="lin" valueType="num">
                                      <p:cBhvr>
                                        <p:cTn id="14" dur="75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2278697" cy="535940"/>
              <a:chOff x="5043488" y="515938"/>
              <a:chExt cx="2278697" cy="535940"/>
            </a:xfrm>
          </p:grpSpPr>
          <p:sp>
            <p:nvSpPr>
              <p:cNvPr id="7" name="矩形 3"/>
              <p:cNvSpPr/>
              <p:nvPr/>
            </p:nvSpPr>
            <p:spPr>
              <a:xfrm>
                <a:off x="5667375" y="515938"/>
                <a:ext cx="1654810" cy="535940"/>
              </a:xfrm>
              <a:prstGeom prst="rect">
                <a:avLst/>
              </a:prstGeom>
              <a:noFill/>
              <a:ln w="9525">
                <a:noFill/>
                <a:miter/>
              </a:ln>
            </p:spPr>
            <p:txBody>
              <a:bodyPr wrap="none" lIns="91431" tIns="45716" rIns="91431" bIns="45716">
                <a:spAutoFit/>
              </a:bodyPr>
              <a:lstStyle/>
              <a:p>
                <a:pPr lvl="0" eaLnBrk="1" hangingPunct="1">
                  <a:buNone/>
                </a:pP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参考文献</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sp>
        <p:nvSpPr>
          <p:cNvPr id="37" name="矩形 36"/>
          <p:cNvSpPr/>
          <p:nvPr/>
        </p:nvSpPr>
        <p:spPr>
          <a:xfrm>
            <a:off x="534035" y="1360170"/>
            <a:ext cx="11531600" cy="7632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pic>
        <p:nvPicPr>
          <p:cNvPr id="38" name="组合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63" y="1436915"/>
            <a:ext cx="6572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矩形 40"/>
          <p:cNvSpPr/>
          <p:nvPr/>
        </p:nvSpPr>
        <p:spPr>
          <a:xfrm>
            <a:off x="534035" y="2318385"/>
            <a:ext cx="11531600" cy="9563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2" name="文本框 23"/>
          <p:cNvSpPr txBox="1">
            <a:spLocks noChangeArrowheads="1"/>
          </p:cNvSpPr>
          <p:nvPr/>
        </p:nvSpPr>
        <p:spPr bwMode="auto">
          <a:xfrm>
            <a:off x="5575981" y="5062765"/>
            <a:ext cx="2484437"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solidFill>
                  <a:srgbClr val="FFFFFF"/>
                </a:solidFill>
                <a:latin typeface="微软雅黑" panose="020B0503020204020204" pitchFamily="34" charset="-122"/>
                <a:ea typeface="微软雅黑" panose="020B0503020204020204" pitchFamily="34" charset="-122"/>
              </a:rPr>
              <a:t>春种一粒粟</a:t>
            </a:r>
            <a:r>
              <a:rPr lang="en-US" altLang="zh-CN" sz="1400">
                <a:solidFill>
                  <a:srgbClr val="FFFFFF"/>
                </a:solidFill>
                <a:latin typeface="微软雅黑" panose="020B0503020204020204" pitchFamily="34" charset="-122"/>
                <a:ea typeface="微软雅黑" panose="020B0503020204020204" pitchFamily="34" charset="-122"/>
              </a:rPr>
              <a:t>,</a:t>
            </a:r>
            <a:r>
              <a:rPr lang="zh-CN" altLang="en-US" sz="1400">
                <a:solidFill>
                  <a:srgbClr val="FFFFFF"/>
                </a:solidFill>
                <a:latin typeface="微软雅黑" panose="020B0503020204020204" pitchFamily="34" charset="-122"/>
                <a:ea typeface="微软雅黑" panose="020B0503020204020204" pitchFamily="34" charset="-122"/>
              </a:rPr>
              <a:t>秋收万颗籽，点滴进步，成就价值是我们的一贯的追求。</a:t>
            </a:r>
          </a:p>
        </p:txBody>
      </p:sp>
      <p:sp>
        <p:nvSpPr>
          <p:cNvPr id="44" name="Freeform 5"/>
          <p:cNvSpPr/>
          <p:nvPr/>
        </p:nvSpPr>
        <p:spPr bwMode="auto">
          <a:xfrm rot="19556407">
            <a:off x="5625193" y="4432528"/>
            <a:ext cx="555625" cy="450850"/>
          </a:xfrm>
          <a:custGeom>
            <a:avLst/>
            <a:gdLst>
              <a:gd name="T0" fmla="*/ 2147483647 w 1269"/>
              <a:gd name="T1" fmla="*/ 2147483647 h 1288"/>
              <a:gd name="T2" fmla="*/ 2147483647 w 1269"/>
              <a:gd name="T3" fmla="*/ 2147483647 h 1288"/>
              <a:gd name="T4" fmla="*/ 2147483647 w 1269"/>
              <a:gd name="T5" fmla="*/ 2147483647 h 1288"/>
              <a:gd name="T6" fmla="*/ 2147483647 w 1269"/>
              <a:gd name="T7" fmla="*/ 2147483647 h 1288"/>
              <a:gd name="T8" fmla="*/ 2147483647 w 1269"/>
              <a:gd name="T9" fmla="*/ 2147483647 h 1288"/>
              <a:gd name="T10" fmla="*/ 2147483647 w 1269"/>
              <a:gd name="T11" fmla="*/ 2147483647 h 1288"/>
              <a:gd name="T12" fmla="*/ 2147483647 w 1269"/>
              <a:gd name="T13" fmla="*/ 2147483647 h 1288"/>
              <a:gd name="T14" fmla="*/ 2147483647 w 1269"/>
              <a:gd name="T15" fmla="*/ 2147483647 h 1288"/>
              <a:gd name="T16" fmla="*/ 2147483647 w 1269"/>
              <a:gd name="T17" fmla="*/ 2147483647 h 1288"/>
              <a:gd name="T18" fmla="*/ 2147483647 w 1269"/>
              <a:gd name="T19" fmla="*/ 2147483647 h 1288"/>
              <a:gd name="T20" fmla="*/ 2147483647 w 1269"/>
              <a:gd name="T21" fmla="*/ 2147483647 h 1288"/>
              <a:gd name="T22" fmla="*/ 2147483647 w 1269"/>
              <a:gd name="T23" fmla="*/ 2147483647 h 1288"/>
              <a:gd name="T24" fmla="*/ 2147483647 w 1269"/>
              <a:gd name="T25" fmla="*/ 2147483647 h 1288"/>
              <a:gd name="T26" fmla="*/ 2147483647 w 1269"/>
              <a:gd name="T27" fmla="*/ 2147483647 h 1288"/>
              <a:gd name="T28" fmla="*/ 2147483647 w 1269"/>
              <a:gd name="T29" fmla="*/ 2147483647 h 1288"/>
              <a:gd name="T30" fmla="*/ 2147483647 w 1269"/>
              <a:gd name="T31" fmla="*/ 2147483647 h 1288"/>
              <a:gd name="T32" fmla="*/ 2147483647 w 1269"/>
              <a:gd name="T33" fmla="*/ 2147483647 h 1288"/>
              <a:gd name="T34" fmla="*/ 2147483647 w 1269"/>
              <a:gd name="T35" fmla="*/ 2147483647 h 1288"/>
              <a:gd name="T36" fmla="*/ 2147483647 w 1269"/>
              <a:gd name="T37" fmla="*/ 2147483647 h 1288"/>
              <a:gd name="T38" fmla="*/ 2147483647 w 1269"/>
              <a:gd name="T39" fmla="*/ 2147483647 h 1288"/>
              <a:gd name="T40" fmla="*/ 2147483647 w 1269"/>
              <a:gd name="T41" fmla="*/ 0 h 1288"/>
              <a:gd name="T42" fmla="*/ 2147483647 w 1269"/>
              <a:gd name="T43" fmla="*/ 0 h 1288"/>
              <a:gd name="T44" fmla="*/ 2147483647 w 1269"/>
              <a:gd name="T45" fmla="*/ 2147483647 h 1288"/>
              <a:gd name="T46" fmla="*/ 2147483647 w 1269"/>
              <a:gd name="T47" fmla="*/ 2147483647 h 1288"/>
              <a:gd name="T48" fmla="*/ 2147483647 w 1269"/>
              <a:gd name="T49" fmla="*/ 2147483647 h 1288"/>
              <a:gd name="T50" fmla="*/ 2147483647 w 1269"/>
              <a:gd name="T51" fmla="*/ 2147483647 h 1288"/>
              <a:gd name="T52" fmla="*/ 2147483647 w 1269"/>
              <a:gd name="T53" fmla="*/ 2147483647 h 1288"/>
              <a:gd name="T54" fmla="*/ 2147483647 w 1269"/>
              <a:gd name="T55" fmla="*/ 2147483647 h 1288"/>
              <a:gd name="T56" fmla="*/ 2147483647 w 1269"/>
              <a:gd name="T57" fmla="*/ 2147483647 h 1288"/>
              <a:gd name="T58" fmla="*/ 2147483647 w 1269"/>
              <a:gd name="T59" fmla="*/ 2147483647 h 1288"/>
              <a:gd name="T60" fmla="*/ 2147483647 w 1269"/>
              <a:gd name="T61" fmla="*/ 2147483647 h 1288"/>
              <a:gd name="T62" fmla="*/ 2147483647 w 1269"/>
              <a:gd name="T63" fmla="*/ 2147483647 h 1288"/>
              <a:gd name="T64" fmla="*/ 2147483647 w 1269"/>
              <a:gd name="T65" fmla="*/ 2147483647 h 1288"/>
              <a:gd name="T66" fmla="*/ 2147483647 w 1269"/>
              <a:gd name="T67" fmla="*/ 2147483647 h 1288"/>
              <a:gd name="T68" fmla="*/ 2147483647 w 1269"/>
              <a:gd name="T69" fmla="*/ 2147483647 h 1288"/>
              <a:gd name="T70" fmla="*/ 2147483647 w 1269"/>
              <a:gd name="T71" fmla="*/ 2147483647 h 1288"/>
              <a:gd name="T72" fmla="*/ 2147483647 w 1269"/>
              <a:gd name="T73" fmla="*/ 2147483647 h 1288"/>
              <a:gd name="T74" fmla="*/ 2147483647 w 1269"/>
              <a:gd name="T75" fmla="*/ 2147483647 h 1288"/>
              <a:gd name="T76" fmla="*/ 0 w 1269"/>
              <a:gd name="T77" fmla="*/ 2147483647 h 1288"/>
              <a:gd name="T78" fmla="*/ 2147483647 w 1269"/>
              <a:gd name="T79" fmla="*/ 2147483647 h 1288"/>
              <a:gd name="T80" fmla="*/ 2147483647 w 1269"/>
              <a:gd name="T81" fmla="*/ 2147483647 h 1288"/>
              <a:gd name="T82" fmla="*/ 2147483647 w 1269"/>
              <a:gd name="T83" fmla="*/ 2147483647 h 1288"/>
              <a:gd name="T84" fmla="*/ 2147483647 w 1269"/>
              <a:gd name="T85" fmla="*/ 2147483647 h 1288"/>
              <a:gd name="T86" fmla="*/ 2147483647 w 1269"/>
              <a:gd name="T87" fmla="*/ 2147483647 h 1288"/>
              <a:gd name="T88" fmla="*/ 2147483647 w 1269"/>
              <a:gd name="T89" fmla="*/ 2147483647 h 1288"/>
              <a:gd name="T90" fmla="*/ 2147483647 w 1269"/>
              <a:gd name="T91" fmla="*/ 2147483647 h 128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69"/>
              <a:gd name="T139" fmla="*/ 0 h 1288"/>
              <a:gd name="T140" fmla="*/ 1269 w 1269"/>
              <a:gd name="T141" fmla="*/ 1288 h 128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69" h="1288">
                <a:moveTo>
                  <a:pt x="828" y="1179"/>
                </a:moveTo>
                <a:lnTo>
                  <a:pt x="730" y="1072"/>
                </a:lnTo>
                <a:lnTo>
                  <a:pt x="730" y="774"/>
                </a:lnTo>
                <a:lnTo>
                  <a:pt x="1269" y="986"/>
                </a:lnTo>
                <a:lnTo>
                  <a:pt x="1196" y="752"/>
                </a:lnTo>
                <a:lnTo>
                  <a:pt x="730" y="453"/>
                </a:lnTo>
                <a:lnTo>
                  <a:pt x="730" y="164"/>
                </a:lnTo>
                <a:lnTo>
                  <a:pt x="728" y="131"/>
                </a:lnTo>
                <a:lnTo>
                  <a:pt x="721" y="100"/>
                </a:lnTo>
                <a:lnTo>
                  <a:pt x="714" y="72"/>
                </a:lnTo>
                <a:lnTo>
                  <a:pt x="709" y="60"/>
                </a:lnTo>
                <a:lnTo>
                  <a:pt x="704" y="48"/>
                </a:lnTo>
                <a:lnTo>
                  <a:pt x="697" y="38"/>
                </a:lnTo>
                <a:lnTo>
                  <a:pt x="690" y="28"/>
                </a:lnTo>
                <a:lnTo>
                  <a:pt x="684" y="20"/>
                </a:lnTo>
                <a:lnTo>
                  <a:pt x="676" y="14"/>
                </a:lnTo>
                <a:lnTo>
                  <a:pt x="668" y="8"/>
                </a:lnTo>
                <a:lnTo>
                  <a:pt x="659" y="4"/>
                </a:lnTo>
                <a:lnTo>
                  <a:pt x="649" y="2"/>
                </a:lnTo>
                <a:lnTo>
                  <a:pt x="639" y="0"/>
                </a:lnTo>
                <a:lnTo>
                  <a:pt x="629" y="2"/>
                </a:lnTo>
                <a:lnTo>
                  <a:pt x="619" y="4"/>
                </a:lnTo>
                <a:lnTo>
                  <a:pt x="611" y="10"/>
                </a:lnTo>
                <a:lnTo>
                  <a:pt x="601" y="16"/>
                </a:lnTo>
                <a:lnTo>
                  <a:pt x="593" y="24"/>
                </a:lnTo>
                <a:lnTo>
                  <a:pt x="586" y="34"/>
                </a:lnTo>
                <a:lnTo>
                  <a:pt x="579" y="43"/>
                </a:lnTo>
                <a:lnTo>
                  <a:pt x="572" y="55"/>
                </a:lnTo>
                <a:lnTo>
                  <a:pt x="567" y="67"/>
                </a:lnTo>
                <a:lnTo>
                  <a:pt x="563" y="80"/>
                </a:lnTo>
                <a:lnTo>
                  <a:pt x="555" y="108"/>
                </a:lnTo>
                <a:lnTo>
                  <a:pt x="550" y="136"/>
                </a:lnTo>
                <a:lnTo>
                  <a:pt x="548" y="164"/>
                </a:lnTo>
                <a:lnTo>
                  <a:pt x="547" y="454"/>
                </a:lnTo>
                <a:lnTo>
                  <a:pt x="547" y="448"/>
                </a:lnTo>
                <a:lnTo>
                  <a:pt x="73" y="752"/>
                </a:lnTo>
                <a:lnTo>
                  <a:pt x="0" y="986"/>
                </a:lnTo>
                <a:lnTo>
                  <a:pt x="547" y="772"/>
                </a:lnTo>
                <a:lnTo>
                  <a:pt x="546" y="1081"/>
                </a:lnTo>
                <a:lnTo>
                  <a:pt x="457" y="1179"/>
                </a:lnTo>
                <a:lnTo>
                  <a:pt x="439" y="1288"/>
                </a:lnTo>
                <a:lnTo>
                  <a:pt x="643" y="1203"/>
                </a:lnTo>
                <a:lnTo>
                  <a:pt x="844" y="1288"/>
                </a:lnTo>
                <a:lnTo>
                  <a:pt x="828" y="117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 name="矩形 44"/>
          <p:cNvSpPr/>
          <p:nvPr/>
        </p:nvSpPr>
        <p:spPr>
          <a:xfrm>
            <a:off x="534035" y="3388360"/>
            <a:ext cx="11531600" cy="92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9" name="矩形 48"/>
          <p:cNvSpPr/>
          <p:nvPr/>
        </p:nvSpPr>
        <p:spPr>
          <a:xfrm>
            <a:off x="534035" y="4517390"/>
            <a:ext cx="11531600" cy="9423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pic>
        <p:nvPicPr>
          <p:cNvPr id="5" name="组合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63" y="2412275"/>
            <a:ext cx="6572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组合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63" y="3468915"/>
            <a:ext cx="6572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组合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63" y="4831625"/>
            <a:ext cx="6572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534035" y="5739130"/>
            <a:ext cx="11531600" cy="7632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pic>
        <p:nvPicPr>
          <p:cNvPr id="14" name="组合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63" y="5888900"/>
            <a:ext cx="6572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1287780" y="1470660"/>
            <a:ext cx="10643870" cy="506730"/>
          </a:xfrm>
          <a:prstGeom prst="rect">
            <a:avLst/>
          </a:prstGeom>
          <a:noFill/>
        </p:spPr>
        <p:txBody>
          <a:bodyPr wrap="square" rtlCol="0">
            <a:spAutoFit/>
          </a:bodyPr>
          <a:lstStyle/>
          <a:p>
            <a:pPr indent="0">
              <a:lnSpc>
                <a:spcPct val="150000"/>
              </a:lnSpc>
              <a:buFont typeface="Arial" panose="020B0604020202020204" pitchFamily="34" charset="0"/>
              <a:buNone/>
            </a:pPr>
            <a:r>
              <a:rPr lang="en-US" altLang="zh-CN" dirty="0">
                <a:solidFill>
                  <a:schemeClr val="bg1"/>
                </a:solidFill>
                <a:sym typeface="+mn-ea"/>
              </a:rPr>
              <a:t>1.  UML</a:t>
            </a:r>
            <a:r>
              <a:rPr lang="zh-CN" altLang="en-US" dirty="0">
                <a:solidFill>
                  <a:schemeClr val="bg1"/>
                </a:solidFill>
                <a:sym typeface="+mn-ea"/>
              </a:rPr>
              <a:t>用户指南（第二版 修订版）【美】</a:t>
            </a:r>
            <a:r>
              <a:rPr lang="en-US" altLang="zh-CN" dirty="0">
                <a:solidFill>
                  <a:schemeClr val="bg1"/>
                </a:solidFill>
                <a:sym typeface="+mn-ea"/>
              </a:rPr>
              <a:t>Grady Booch James Rumbaugh  Ivar Jacobson</a:t>
            </a:r>
            <a:r>
              <a:rPr lang="zh-CN" altLang="en-US" dirty="0">
                <a:solidFill>
                  <a:schemeClr val="bg1"/>
                </a:solidFill>
                <a:sym typeface="+mn-ea"/>
              </a:rPr>
              <a:t>著 邵维忠 等译</a:t>
            </a:r>
          </a:p>
        </p:txBody>
      </p:sp>
      <p:sp>
        <p:nvSpPr>
          <p:cNvPr id="16" name="文本框 15"/>
          <p:cNvSpPr txBox="1"/>
          <p:nvPr/>
        </p:nvSpPr>
        <p:spPr>
          <a:xfrm>
            <a:off x="1287780" y="2459990"/>
            <a:ext cx="10136505" cy="368300"/>
          </a:xfrm>
          <a:prstGeom prst="rect">
            <a:avLst/>
          </a:prstGeom>
          <a:noFill/>
        </p:spPr>
        <p:txBody>
          <a:bodyPr wrap="square" rtlCol="0">
            <a:spAutoFit/>
          </a:bodyPr>
          <a:lstStyle/>
          <a:p>
            <a:r>
              <a:rPr lang="en-US" altLang="zh-CN" dirty="0">
                <a:solidFill>
                  <a:schemeClr val="bg1"/>
                </a:solidFill>
                <a:sym typeface="+mn-ea"/>
              </a:rPr>
              <a:t>2.  UML2</a:t>
            </a:r>
            <a:r>
              <a:rPr lang="zh-CN" altLang="en-US" dirty="0">
                <a:solidFill>
                  <a:schemeClr val="bg1"/>
                </a:solidFill>
                <a:sym typeface="+mn-ea"/>
              </a:rPr>
              <a:t>基础、建模与设计基础  杨宏平 等 编著</a:t>
            </a:r>
          </a:p>
        </p:txBody>
      </p:sp>
      <p:sp>
        <p:nvSpPr>
          <p:cNvPr id="17" name="文本框 16"/>
          <p:cNvSpPr txBox="1"/>
          <p:nvPr/>
        </p:nvSpPr>
        <p:spPr>
          <a:xfrm>
            <a:off x="1330960" y="3602355"/>
            <a:ext cx="10444480" cy="368300"/>
          </a:xfrm>
          <a:prstGeom prst="rect">
            <a:avLst/>
          </a:prstGeom>
          <a:noFill/>
        </p:spPr>
        <p:txBody>
          <a:bodyPr wrap="square" rtlCol="0">
            <a:spAutoFit/>
          </a:bodyPr>
          <a:lstStyle/>
          <a:p>
            <a:r>
              <a:rPr lang="en-US" altLang="zh-CN">
                <a:solidFill>
                  <a:schemeClr val="bg1"/>
                </a:solidFill>
              </a:rPr>
              <a:t>3. </a:t>
            </a:r>
            <a:r>
              <a:rPr lang="zh-CN" altLang="en-US">
                <a:solidFill>
                  <a:schemeClr val="bg1"/>
                </a:solidFill>
              </a:rPr>
              <a:t>百度文库 </a:t>
            </a:r>
            <a:r>
              <a:rPr lang="en-US" altLang="zh-CN">
                <a:solidFill>
                  <a:schemeClr val="bg1"/>
                </a:solidFill>
              </a:rPr>
              <a:t>UML</a:t>
            </a:r>
            <a:r>
              <a:rPr lang="zh-CN" altLang="en-US">
                <a:solidFill>
                  <a:schemeClr val="bg1"/>
                </a:solidFill>
              </a:rPr>
              <a:t>综合案例https://wenku.baidu.com/view/497ec35d1eb91a37f1115c6b.html  </a:t>
            </a:r>
            <a:r>
              <a:rPr lang="en-US" altLang="zh-CN">
                <a:solidFill>
                  <a:schemeClr val="bg1"/>
                </a:solidFill>
              </a:rPr>
              <a:t>2018/12/22</a:t>
            </a:r>
          </a:p>
        </p:txBody>
      </p:sp>
      <p:sp>
        <p:nvSpPr>
          <p:cNvPr id="18" name="文本框 17"/>
          <p:cNvSpPr txBox="1"/>
          <p:nvPr/>
        </p:nvSpPr>
        <p:spPr>
          <a:xfrm>
            <a:off x="1412240" y="4730115"/>
            <a:ext cx="10342880" cy="368300"/>
          </a:xfrm>
          <a:prstGeom prst="rect">
            <a:avLst/>
          </a:prstGeom>
          <a:noFill/>
        </p:spPr>
        <p:txBody>
          <a:bodyPr wrap="square" rtlCol="0">
            <a:spAutoFit/>
          </a:bodyPr>
          <a:lstStyle/>
          <a:p>
            <a:r>
              <a:rPr lang="en-US" altLang="zh-CN">
                <a:solidFill>
                  <a:schemeClr val="bg1"/>
                </a:solidFill>
              </a:rPr>
              <a:t>4. CSDN </a:t>
            </a:r>
            <a:r>
              <a:rPr lang="zh-CN" altLang="en-US">
                <a:solidFill>
                  <a:schemeClr val="bg1"/>
                </a:solidFill>
              </a:rPr>
              <a:t>教学管理系统类图https://blog.csdn.net/summer_LJX/article/details/80343743</a:t>
            </a:r>
            <a:r>
              <a:rPr lang="en-US" altLang="zh-CN">
                <a:solidFill>
                  <a:schemeClr val="bg1"/>
                </a:solidFill>
              </a:rPr>
              <a:t>2    2018/12/22</a:t>
            </a:r>
          </a:p>
        </p:txBody>
      </p:sp>
      <p:sp>
        <p:nvSpPr>
          <p:cNvPr id="19" name="文本框 18"/>
          <p:cNvSpPr txBox="1"/>
          <p:nvPr/>
        </p:nvSpPr>
        <p:spPr>
          <a:xfrm>
            <a:off x="1422400" y="5928995"/>
            <a:ext cx="10220960" cy="368300"/>
          </a:xfrm>
          <a:prstGeom prst="rect">
            <a:avLst/>
          </a:prstGeom>
          <a:noFill/>
        </p:spPr>
        <p:txBody>
          <a:bodyPr wrap="square" rtlCol="0">
            <a:spAutoFit/>
          </a:bodyPr>
          <a:lstStyle/>
          <a:p>
            <a:r>
              <a:rPr lang="en-US" altLang="zh-CN">
                <a:solidFill>
                  <a:schemeClr val="bg1"/>
                </a:solidFill>
              </a:rPr>
              <a:t>5. zuilang</a:t>
            </a:r>
            <a:r>
              <a:rPr lang="zh-CN" altLang="en-US">
                <a:solidFill>
                  <a:schemeClr val="bg1"/>
                </a:solidFill>
              </a:rPr>
              <a:t>的博客 http://blog.okbase.net/zuilang/archive/3396.html </a:t>
            </a:r>
            <a:r>
              <a:rPr lang="en-US" altLang="zh-CN">
                <a:solidFill>
                  <a:schemeClr val="bg1"/>
                </a:solidFill>
              </a:rPr>
              <a:t>2018/12/22</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250"/>
                                        <p:tgtEl>
                                          <p:spTgt spid="37"/>
                                        </p:tgtEl>
                                      </p:cBhvr>
                                    </p:animEffect>
                                    <p:anim calcmode="lin" valueType="num">
                                      <p:cBhvr>
                                        <p:cTn id="14" dur="250" fill="hold"/>
                                        <p:tgtEl>
                                          <p:spTgt spid="37"/>
                                        </p:tgtEl>
                                        <p:attrNameLst>
                                          <p:attrName>ppt_x</p:attrName>
                                        </p:attrNameLst>
                                      </p:cBhvr>
                                      <p:tavLst>
                                        <p:tav tm="0">
                                          <p:val>
                                            <p:strVal val="#ppt_x"/>
                                          </p:val>
                                        </p:tav>
                                        <p:tav tm="100000">
                                          <p:val>
                                            <p:strVal val="#ppt_x"/>
                                          </p:val>
                                        </p:tav>
                                      </p:tavLst>
                                    </p:anim>
                                    <p:anim calcmode="lin" valueType="num">
                                      <p:cBhvr>
                                        <p:cTn id="15" dur="250" fill="hold"/>
                                        <p:tgtEl>
                                          <p:spTgt spid="37"/>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250"/>
                                        <p:tgtEl>
                                          <p:spTgt spid="38"/>
                                        </p:tgtEl>
                                      </p:cBhvr>
                                    </p:animEffect>
                                    <p:anim calcmode="lin" valueType="num">
                                      <p:cBhvr>
                                        <p:cTn id="20" dur="250" fill="hold"/>
                                        <p:tgtEl>
                                          <p:spTgt spid="38"/>
                                        </p:tgtEl>
                                        <p:attrNameLst>
                                          <p:attrName>ppt_x</p:attrName>
                                        </p:attrNameLst>
                                      </p:cBhvr>
                                      <p:tavLst>
                                        <p:tav tm="0">
                                          <p:val>
                                            <p:strVal val="#ppt_x"/>
                                          </p:val>
                                        </p:tav>
                                        <p:tav tm="100000">
                                          <p:val>
                                            <p:strVal val="#ppt_x"/>
                                          </p:val>
                                        </p:tav>
                                      </p:tavLst>
                                    </p:anim>
                                    <p:anim calcmode="lin" valueType="num">
                                      <p:cBhvr>
                                        <p:cTn id="21" dur="250" fill="hold"/>
                                        <p:tgtEl>
                                          <p:spTgt spid="3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250"/>
                                        <p:tgtEl>
                                          <p:spTgt spid="41"/>
                                        </p:tgtEl>
                                      </p:cBhvr>
                                    </p:animEffect>
                                    <p:anim calcmode="lin" valueType="num">
                                      <p:cBhvr>
                                        <p:cTn id="26" dur="250" fill="hold"/>
                                        <p:tgtEl>
                                          <p:spTgt spid="41"/>
                                        </p:tgtEl>
                                        <p:attrNameLst>
                                          <p:attrName>ppt_x</p:attrName>
                                        </p:attrNameLst>
                                      </p:cBhvr>
                                      <p:tavLst>
                                        <p:tav tm="0">
                                          <p:val>
                                            <p:strVal val="#ppt_x"/>
                                          </p:val>
                                        </p:tav>
                                        <p:tav tm="100000">
                                          <p:val>
                                            <p:strVal val="#ppt_x"/>
                                          </p:val>
                                        </p:tav>
                                      </p:tavLst>
                                    </p:anim>
                                    <p:anim calcmode="lin" valueType="num">
                                      <p:cBhvr>
                                        <p:cTn id="27" dur="250" fill="hold"/>
                                        <p:tgtEl>
                                          <p:spTgt spid="41"/>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250"/>
                                        <p:tgtEl>
                                          <p:spTgt spid="42"/>
                                        </p:tgtEl>
                                      </p:cBhvr>
                                    </p:animEffect>
                                    <p:anim calcmode="lin" valueType="num">
                                      <p:cBhvr>
                                        <p:cTn id="32" dur="250" fill="hold"/>
                                        <p:tgtEl>
                                          <p:spTgt spid="42"/>
                                        </p:tgtEl>
                                        <p:attrNameLst>
                                          <p:attrName>ppt_x</p:attrName>
                                        </p:attrNameLst>
                                      </p:cBhvr>
                                      <p:tavLst>
                                        <p:tav tm="0">
                                          <p:val>
                                            <p:strVal val="#ppt_x"/>
                                          </p:val>
                                        </p:tav>
                                        <p:tav tm="100000">
                                          <p:val>
                                            <p:strVal val="#ppt_x"/>
                                          </p:val>
                                        </p:tav>
                                      </p:tavLst>
                                    </p:anim>
                                    <p:anim calcmode="lin" valueType="num">
                                      <p:cBhvr>
                                        <p:cTn id="33" dur="250" fill="hold"/>
                                        <p:tgtEl>
                                          <p:spTgt spid="4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250"/>
                                        <p:tgtEl>
                                          <p:spTgt spid="44"/>
                                        </p:tgtEl>
                                      </p:cBhvr>
                                    </p:animEffect>
                                    <p:anim calcmode="lin" valueType="num">
                                      <p:cBhvr>
                                        <p:cTn id="38" dur="250" fill="hold"/>
                                        <p:tgtEl>
                                          <p:spTgt spid="44"/>
                                        </p:tgtEl>
                                        <p:attrNameLst>
                                          <p:attrName>ppt_x</p:attrName>
                                        </p:attrNameLst>
                                      </p:cBhvr>
                                      <p:tavLst>
                                        <p:tav tm="0">
                                          <p:val>
                                            <p:strVal val="#ppt_x"/>
                                          </p:val>
                                        </p:tav>
                                        <p:tav tm="100000">
                                          <p:val>
                                            <p:strVal val="#ppt_x"/>
                                          </p:val>
                                        </p:tav>
                                      </p:tavLst>
                                    </p:anim>
                                    <p:anim calcmode="lin" valueType="num">
                                      <p:cBhvr>
                                        <p:cTn id="39" dur="250" fill="hold"/>
                                        <p:tgtEl>
                                          <p:spTgt spid="44"/>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250"/>
                                        <p:tgtEl>
                                          <p:spTgt spid="45"/>
                                        </p:tgtEl>
                                      </p:cBhvr>
                                    </p:animEffect>
                                    <p:anim calcmode="lin" valueType="num">
                                      <p:cBhvr>
                                        <p:cTn id="44" dur="250" fill="hold"/>
                                        <p:tgtEl>
                                          <p:spTgt spid="45"/>
                                        </p:tgtEl>
                                        <p:attrNameLst>
                                          <p:attrName>ppt_x</p:attrName>
                                        </p:attrNameLst>
                                      </p:cBhvr>
                                      <p:tavLst>
                                        <p:tav tm="0">
                                          <p:val>
                                            <p:strVal val="#ppt_x"/>
                                          </p:val>
                                        </p:tav>
                                        <p:tav tm="100000">
                                          <p:val>
                                            <p:strVal val="#ppt_x"/>
                                          </p:val>
                                        </p:tav>
                                      </p:tavLst>
                                    </p:anim>
                                    <p:anim calcmode="lin" valueType="num">
                                      <p:cBhvr>
                                        <p:cTn id="45" dur="250" fill="hold"/>
                                        <p:tgtEl>
                                          <p:spTgt spid="45"/>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250"/>
                                        <p:tgtEl>
                                          <p:spTgt spid="49"/>
                                        </p:tgtEl>
                                      </p:cBhvr>
                                    </p:animEffect>
                                    <p:anim calcmode="lin" valueType="num">
                                      <p:cBhvr>
                                        <p:cTn id="50" dur="250" fill="hold"/>
                                        <p:tgtEl>
                                          <p:spTgt spid="49"/>
                                        </p:tgtEl>
                                        <p:attrNameLst>
                                          <p:attrName>ppt_x</p:attrName>
                                        </p:attrNameLst>
                                      </p:cBhvr>
                                      <p:tavLst>
                                        <p:tav tm="0">
                                          <p:val>
                                            <p:strVal val="#ppt_x"/>
                                          </p:val>
                                        </p:tav>
                                        <p:tav tm="100000">
                                          <p:val>
                                            <p:strVal val="#ppt_x"/>
                                          </p:val>
                                        </p:tav>
                                      </p:tavLst>
                                    </p:anim>
                                    <p:anim calcmode="lin" valueType="num">
                                      <p:cBhvr>
                                        <p:cTn id="51" dur="250" fill="hold"/>
                                        <p:tgtEl>
                                          <p:spTgt spid="49"/>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250"/>
                                        <p:tgtEl>
                                          <p:spTgt spid="5"/>
                                        </p:tgtEl>
                                      </p:cBhvr>
                                    </p:animEffect>
                                    <p:anim calcmode="lin" valueType="num">
                                      <p:cBhvr>
                                        <p:cTn id="56" dur="250" fill="hold"/>
                                        <p:tgtEl>
                                          <p:spTgt spid="5"/>
                                        </p:tgtEl>
                                        <p:attrNameLst>
                                          <p:attrName>ppt_x</p:attrName>
                                        </p:attrNameLst>
                                      </p:cBhvr>
                                      <p:tavLst>
                                        <p:tav tm="0">
                                          <p:val>
                                            <p:strVal val="#ppt_x"/>
                                          </p:val>
                                        </p:tav>
                                        <p:tav tm="100000">
                                          <p:val>
                                            <p:strVal val="#ppt_x"/>
                                          </p:val>
                                        </p:tav>
                                      </p:tavLst>
                                    </p:anim>
                                    <p:anim calcmode="lin" valueType="num">
                                      <p:cBhvr>
                                        <p:cTn id="57" dur="250" fill="hold"/>
                                        <p:tgtEl>
                                          <p:spTgt spid="5"/>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nodeType="after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250"/>
                                        <p:tgtEl>
                                          <p:spTgt spid="6"/>
                                        </p:tgtEl>
                                      </p:cBhvr>
                                    </p:animEffect>
                                    <p:anim calcmode="lin" valueType="num">
                                      <p:cBhvr>
                                        <p:cTn id="62" dur="250" fill="hold"/>
                                        <p:tgtEl>
                                          <p:spTgt spid="6"/>
                                        </p:tgtEl>
                                        <p:attrNameLst>
                                          <p:attrName>ppt_x</p:attrName>
                                        </p:attrNameLst>
                                      </p:cBhvr>
                                      <p:tavLst>
                                        <p:tav tm="0">
                                          <p:val>
                                            <p:strVal val="#ppt_x"/>
                                          </p:val>
                                        </p:tav>
                                        <p:tav tm="100000">
                                          <p:val>
                                            <p:strVal val="#ppt_x"/>
                                          </p:val>
                                        </p:tav>
                                      </p:tavLst>
                                    </p:anim>
                                    <p:anim calcmode="lin" valueType="num">
                                      <p:cBhvr>
                                        <p:cTn id="63" dur="250" fill="hold"/>
                                        <p:tgtEl>
                                          <p:spTgt spid="6"/>
                                        </p:tgtEl>
                                        <p:attrNameLst>
                                          <p:attrName>ppt_y</p:attrName>
                                        </p:attrNameLst>
                                      </p:cBhvr>
                                      <p:tavLst>
                                        <p:tav tm="0">
                                          <p:val>
                                            <p:strVal val="#ppt_y+.1"/>
                                          </p:val>
                                        </p:tav>
                                        <p:tav tm="100000">
                                          <p:val>
                                            <p:strVal val="#ppt_y"/>
                                          </p:val>
                                        </p:tav>
                                      </p:tavLst>
                                    </p:anim>
                                  </p:childTnLst>
                                </p:cTn>
                              </p:par>
                            </p:childTnLst>
                          </p:cTn>
                        </p:par>
                        <p:par>
                          <p:cTn id="64" fill="hold">
                            <p:stCondLst>
                              <p:cond delay="5000"/>
                            </p:stCondLst>
                            <p:childTnLst>
                              <p:par>
                                <p:cTn id="65" presetID="42" presetClass="entr" presetSubtype="0" fill="hold"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250"/>
                                        <p:tgtEl>
                                          <p:spTgt spid="12"/>
                                        </p:tgtEl>
                                      </p:cBhvr>
                                    </p:animEffect>
                                    <p:anim calcmode="lin" valueType="num">
                                      <p:cBhvr>
                                        <p:cTn id="68" dur="250" fill="hold"/>
                                        <p:tgtEl>
                                          <p:spTgt spid="12"/>
                                        </p:tgtEl>
                                        <p:attrNameLst>
                                          <p:attrName>ppt_x</p:attrName>
                                        </p:attrNameLst>
                                      </p:cBhvr>
                                      <p:tavLst>
                                        <p:tav tm="0">
                                          <p:val>
                                            <p:strVal val="#ppt_x"/>
                                          </p:val>
                                        </p:tav>
                                        <p:tav tm="100000">
                                          <p:val>
                                            <p:strVal val="#ppt_x"/>
                                          </p:val>
                                        </p:tav>
                                      </p:tavLst>
                                    </p:anim>
                                    <p:anim calcmode="lin" valueType="num">
                                      <p:cBhvr>
                                        <p:cTn id="69" dur="250" fill="hold"/>
                                        <p:tgtEl>
                                          <p:spTgt spid="12"/>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42" presetClass="entr" presetSubtype="0"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250"/>
                                        <p:tgtEl>
                                          <p:spTgt spid="13"/>
                                        </p:tgtEl>
                                      </p:cBhvr>
                                    </p:animEffect>
                                    <p:anim calcmode="lin" valueType="num">
                                      <p:cBhvr>
                                        <p:cTn id="74" dur="250" fill="hold"/>
                                        <p:tgtEl>
                                          <p:spTgt spid="13"/>
                                        </p:tgtEl>
                                        <p:attrNameLst>
                                          <p:attrName>ppt_x</p:attrName>
                                        </p:attrNameLst>
                                      </p:cBhvr>
                                      <p:tavLst>
                                        <p:tav tm="0">
                                          <p:val>
                                            <p:strVal val="#ppt_x"/>
                                          </p:val>
                                        </p:tav>
                                        <p:tav tm="100000">
                                          <p:val>
                                            <p:strVal val="#ppt_x"/>
                                          </p:val>
                                        </p:tav>
                                      </p:tavLst>
                                    </p:anim>
                                    <p:anim calcmode="lin" valueType="num">
                                      <p:cBhvr>
                                        <p:cTn id="75" dur="250" fill="hold"/>
                                        <p:tgtEl>
                                          <p:spTgt spid="13"/>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42" presetClass="entr" presetSubtype="0"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fade">
                                      <p:cBhvr>
                                        <p:cTn id="79" dur="250"/>
                                        <p:tgtEl>
                                          <p:spTgt spid="14"/>
                                        </p:tgtEl>
                                      </p:cBhvr>
                                    </p:animEffect>
                                    <p:anim calcmode="lin" valueType="num">
                                      <p:cBhvr>
                                        <p:cTn id="80" dur="250" fill="hold"/>
                                        <p:tgtEl>
                                          <p:spTgt spid="14"/>
                                        </p:tgtEl>
                                        <p:attrNameLst>
                                          <p:attrName>ppt_x</p:attrName>
                                        </p:attrNameLst>
                                      </p:cBhvr>
                                      <p:tavLst>
                                        <p:tav tm="0">
                                          <p:val>
                                            <p:strVal val="#ppt_x"/>
                                          </p:val>
                                        </p:tav>
                                        <p:tav tm="100000">
                                          <p:val>
                                            <p:strVal val="#ppt_x"/>
                                          </p:val>
                                        </p:tav>
                                      </p:tavLst>
                                    </p:anim>
                                    <p:anim calcmode="lin" valueType="num">
                                      <p:cBhvr>
                                        <p:cTn id="81" dur="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41" grpId="0" bldLvl="0" animBg="1"/>
      <p:bldP spid="42" grpId="0"/>
      <p:bldP spid="44" grpId="0" animBg="1"/>
      <p:bldP spid="45" grpId="0" bldLvl="0" animBg="1"/>
      <p:bldP spid="49" grpId="0" bldLvl="0" animBg="1"/>
      <p:bldP spid="1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66" name="组合 65"/>
          <p:cNvGrpSpPr/>
          <p:nvPr/>
        </p:nvGrpSpPr>
        <p:grpSpPr>
          <a:xfrm>
            <a:off x="5087458" y="1371094"/>
            <a:ext cx="1996576" cy="1996574"/>
            <a:chOff x="3606461" y="1664340"/>
            <a:chExt cx="1040024" cy="1040024"/>
          </a:xfrm>
          <a:effectLst/>
        </p:grpSpPr>
        <p:sp>
          <p:nvSpPr>
            <p:cNvPr id="67" name="椭圆 66"/>
            <p:cNvSpPr/>
            <p:nvPr/>
          </p:nvSpPr>
          <p:spPr>
            <a:xfrm>
              <a:off x="3606461" y="1664340"/>
              <a:ext cx="1040024" cy="1040024"/>
            </a:xfrm>
            <a:prstGeom prst="ellipse">
              <a:avLst/>
            </a:prstGeom>
            <a:solidFill>
              <a:schemeClr val="accent2"/>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68" name="文本框 1"/>
            <p:cNvSpPr txBox="1"/>
            <p:nvPr/>
          </p:nvSpPr>
          <p:spPr>
            <a:xfrm>
              <a:off x="3936496" y="1813627"/>
              <a:ext cx="426023" cy="689385"/>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2</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69" name="矩形 69"/>
          <p:cNvSpPr>
            <a:spLocks noChangeArrowheads="1"/>
          </p:cNvSpPr>
          <p:nvPr/>
        </p:nvSpPr>
        <p:spPr bwMode="auto">
          <a:xfrm>
            <a:off x="3534391" y="3810340"/>
            <a:ext cx="5137076"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基础知识</a:t>
            </a:r>
          </a:p>
        </p:txBody>
      </p:sp>
      <p:sp>
        <p:nvSpPr>
          <p:cNvPr id="70" name="矩形 70"/>
          <p:cNvSpPr>
            <a:spLocks noChangeArrowheads="1"/>
          </p:cNvSpPr>
          <p:nvPr/>
        </p:nvSpPr>
        <p:spPr bwMode="auto">
          <a:xfrm>
            <a:off x="1317717" y="4720142"/>
            <a:ext cx="9570424"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chemeClr val="bg1">
                    <a:lumMod val="50000"/>
                  </a:schemeClr>
                </a:solidFill>
                <a:latin typeface="微软雅黑" panose="020B0503020204020204" pitchFamily="34" charset="-122"/>
                <a:ea typeface="微软雅黑" panose="020B0503020204020204" pitchFamily="34" charset="-122"/>
              </a:rPr>
              <a:t>巩固基础知识，加深印象</a:t>
            </a:r>
          </a:p>
        </p:txBody>
      </p:sp>
      <p:cxnSp>
        <p:nvCxnSpPr>
          <p:cNvPr id="74" name="直接连接符 73"/>
          <p:cNvCxnSpPr/>
          <p:nvPr/>
        </p:nvCxnSpPr>
        <p:spPr>
          <a:xfrm>
            <a:off x="2369788" y="4383237"/>
            <a:ext cx="1456264" cy="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332888" y="4383237"/>
            <a:ext cx="1379619" cy="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Scale>
                                      <p:cBhvr>
                                        <p:cTn id="7"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6"/>
                                        </p:tgtEl>
                                        <p:attrNameLst>
                                          <p:attrName>ppt_x</p:attrName>
                                          <p:attrName>ppt_y</p:attrName>
                                        </p:attrNameLst>
                                      </p:cBhvr>
                                    </p:animMotion>
                                    <p:animEffect transition="in" filter="fade">
                                      <p:cBhvr>
                                        <p:cTn id="9" dur="1000"/>
                                        <p:tgtEl>
                                          <p:spTgt spid="66"/>
                                        </p:tgtEl>
                                      </p:cBhvr>
                                    </p:animEffect>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wipe(left)">
                                      <p:cBhvr>
                                        <p:cTn id="13" dur="500"/>
                                        <p:tgtEl>
                                          <p:spTgt spid="74"/>
                                        </p:tgtEl>
                                      </p:cBhvr>
                                    </p:animEffect>
                                  </p:childTnLst>
                                </p:cTn>
                              </p:par>
                              <p:par>
                                <p:cTn id="14" presetID="22" presetClass="entr" presetSubtype="2" fill="hold"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right)">
                                      <p:cBhvr>
                                        <p:cTn id="16" dur="500"/>
                                        <p:tgtEl>
                                          <p:spTgt spid="7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p:cTn id="19" dur="500" fill="hold"/>
                                        <p:tgtEl>
                                          <p:spTgt spid="69"/>
                                        </p:tgtEl>
                                        <p:attrNameLst>
                                          <p:attrName>ppt_w</p:attrName>
                                        </p:attrNameLst>
                                      </p:cBhvr>
                                      <p:tavLst>
                                        <p:tav tm="0">
                                          <p:val>
                                            <p:fltVal val="0"/>
                                          </p:val>
                                        </p:tav>
                                        <p:tav tm="100000">
                                          <p:val>
                                            <p:strVal val="#ppt_w"/>
                                          </p:val>
                                        </p:tav>
                                      </p:tavLst>
                                    </p:anim>
                                    <p:anim calcmode="lin" valueType="num">
                                      <p:cBhvr>
                                        <p:cTn id="20" dur="500" fill="hold"/>
                                        <p:tgtEl>
                                          <p:spTgt spid="69"/>
                                        </p:tgtEl>
                                        <p:attrNameLst>
                                          <p:attrName>ppt_h</p:attrName>
                                        </p:attrNameLst>
                                      </p:cBhvr>
                                      <p:tavLst>
                                        <p:tav tm="0">
                                          <p:val>
                                            <p:fltVal val="0"/>
                                          </p:val>
                                        </p:tav>
                                        <p:tav tm="100000">
                                          <p:val>
                                            <p:strVal val="#ppt_h"/>
                                          </p:val>
                                        </p:tav>
                                      </p:tavLst>
                                    </p:anim>
                                    <p:animEffect transition="in" filter="fade">
                                      <p:cBhvr>
                                        <p:cTn id="21" dur="500"/>
                                        <p:tgtEl>
                                          <p:spTgt spid="69"/>
                                        </p:tgtEl>
                                      </p:cBhvr>
                                    </p:animEffect>
                                  </p:childTnLst>
                                </p:cTn>
                              </p:par>
                            </p:childTnLst>
                          </p:cTn>
                        </p:par>
                        <p:par>
                          <p:cTn id="22" fill="hold">
                            <p:stCondLst>
                              <p:cond delay="1500"/>
                            </p:stCondLst>
                            <p:childTnLst>
                              <p:par>
                                <p:cTn id="23" presetID="31" presetClass="entr" presetSubtype="0" fill="hold" grpId="0" nodeType="after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p:cTn id="25" dur="1000" fill="hold"/>
                                        <p:tgtEl>
                                          <p:spTgt spid="70"/>
                                        </p:tgtEl>
                                        <p:attrNameLst>
                                          <p:attrName>ppt_w</p:attrName>
                                        </p:attrNameLst>
                                      </p:cBhvr>
                                      <p:tavLst>
                                        <p:tav tm="0">
                                          <p:val>
                                            <p:fltVal val="0"/>
                                          </p:val>
                                        </p:tav>
                                        <p:tav tm="100000">
                                          <p:val>
                                            <p:strVal val="#ppt_w"/>
                                          </p:val>
                                        </p:tav>
                                      </p:tavLst>
                                    </p:anim>
                                    <p:anim calcmode="lin" valueType="num">
                                      <p:cBhvr>
                                        <p:cTn id="26" dur="1000" fill="hold"/>
                                        <p:tgtEl>
                                          <p:spTgt spid="70"/>
                                        </p:tgtEl>
                                        <p:attrNameLst>
                                          <p:attrName>ppt_h</p:attrName>
                                        </p:attrNameLst>
                                      </p:cBhvr>
                                      <p:tavLst>
                                        <p:tav tm="0">
                                          <p:val>
                                            <p:fltVal val="0"/>
                                          </p:val>
                                        </p:tav>
                                        <p:tav tm="100000">
                                          <p:val>
                                            <p:strVal val="#ppt_h"/>
                                          </p:val>
                                        </p:tav>
                                      </p:tavLst>
                                    </p:anim>
                                    <p:anim calcmode="lin" valueType="num">
                                      <p:cBhvr>
                                        <p:cTn id="27" dur="1000" fill="hold"/>
                                        <p:tgtEl>
                                          <p:spTgt spid="70"/>
                                        </p:tgtEl>
                                        <p:attrNameLst>
                                          <p:attrName>style.rotation</p:attrName>
                                        </p:attrNameLst>
                                      </p:cBhvr>
                                      <p:tavLst>
                                        <p:tav tm="0">
                                          <p:val>
                                            <p:fltVal val="90"/>
                                          </p:val>
                                        </p:tav>
                                        <p:tav tm="100000">
                                          <p:val>
                                            <p:fltVal val="0"/>
                                          </p:val>
                                        </p:tav>
                                      </p:tavLst>
                                    </p:anim>
                                    <p:animEffect transition="in" filter="fade">
                                      <p:cBhvr>
                                        <p:cTn id="28"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2319972" cy="535940"/>
              <a:chOff x="5043488" y="515938"/>
              <a:chExt cx="2319972" cy="535940"/>
            </a:xfrm>
          </p:grpSpPr>
          <p:sp>
            <p:nvSpPr>
              <p:cNvPr id="7" name="矩形 3"/>
              <p:cNvSpPr/>
              <p:nvPr/>
            </p:nvSpPr>
            <p:spPr>
              <a:xfrm>
                <a:off x="5667375" y="515938"/>
                <a:ext cx="1696085" cy="535940"/>
              </a:xfrm>
              <a:prstGeom prst="rect">
                <a:avLst/>
              </a:prstGeom>
              <a:noFill/>
              <a:ln w="9525">
                <a:noFill/>
                <a:miter/>
              </a:ln>
            </p:spPr>
            <p:txBody>
              <a:bodyPr wrap="none" lIns="91431" tIns="45716" rIns="91431" bIns="45716">
                <a:spAutoFit/>
              </a:bodyPr>
              <a:lstStyle/>
              <a:p>
                <a:pPr lvl="0" eaLnBrk="1" hangingPunct="1">
                  <a:buNone/>
                </a:pPr>
                <a:r>
                  <a:rPr lang="en-US" altLang="zh-CN"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UML</a:t>
                </a: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概述</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grpSp>
        <p:nvGrpSpPr>
          <p:cNvPr id="14" name="组合 8"/>
          <p:cNvGrpSpPr/>
          <p:nvPr/>
        </p:nvGrpSpPr>
        <p:grpSpPr bwMode="auto">
          <a:xfrm>
            <a:off x="847090" y="3230798"/>
            <a:ext cx="4711065" cy="1322152"/>
            <a:chOff x="0" y="231363"/>
            <a:chExt cx="4500071" cy="1045255"/>
          </a:xfrm>
        </p:grpSpPr>
        <p:sp>
          <p:nvSpPr>
            <p:cNvPr id="15" name="椭圆 9"/>
            <p:cNvSpPr>
              <a:spLocks noChangeArrowheads="1"/>
            </p:cNvSpPr>
            <p:nvPr/>
          </p:nvSpPr>
          <p:spPr bwMode="auto">
            <a:xfrm>
              <a:off x="0" y="231428"/>
              <a:ext cx="1045190" cy="1045190"/>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bg1">
                    <a:lumMod val="50000"/>
                  </a:schemeClr>
                </a:solidFill>
              </a:endParaRPr>
            </a:p>
          </p:txBody>
        </p:sp>
        <p:sp>
          <p:nvSpPr>
            <p:cNvPr id="17" name="文本框 11"/>
            <p:cNvSpPr txBox="1">
              <a:spLocks noChangeArrowheads="1"/>
            </p:cNvSpPr>
            <p:nvPr/>
          </p:nvSpPr>
          <p:spPr bwMode="auto">
            <a:xfrm>
              <a:off x="1141460" y="231363"/>
              <a:ext cx="3358611" cy="104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hangingPunct="0">
                <a:defRPr>
                  <a:solidFill>
                    <a:schemeClr val="tx1"/>
                  </a:solidFill>
                  <a:latin typeface="Calibri" panose="020F0502020204030204" pitchFamily="34" charset="0"/>
                  <a:ea typeface="宋体" panose="02010600030101010101" pitchFamily="2" charset="-122"/>
                </a:defRPr>
              </a:lvl6pPr>
              <a:lvl7pPr eaLnBrk="0" hangingPunct="0">
                <a:defRPr>
                  <a:solidFill>
                    <a:schemeClr val="tx1"/>
                  </a:solidFill>
                  <a:latin typeface="Calibri" panose="020F0502020204030204" pitchFamily="34" charset="0"/>
                  <a:ea typeface="宋体" panose="02010600030101010101" pitchFamily="2" charset="-122"/>
                </a:defRPr>
              </a:lvl7pPr>
              <a:lvl8pPr eaLnBrk="0" hangingPunct="0">
                <a:defRPr>
                  <a:solidFill>
                    <a:schemeClr val="tx1"/>
                  </a:solidFill>
                  <a:latin typeface="Calibri" panose="020F0502020204030204" pitchFamily="34" charset="0"/>
                  <a:ea typeface="宋体" panose="02010600030101010101" pitchFamily="2" charset="-122"/>
                </a:defRPr>
              </a:lvl8pPr>
              <a:lvl9pPr eaLnBrk="0" hangingPunc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a:solidFill>
                    <a:schemeClr val="bg1">
                      <a:lumMod val="50000"/>
                    </a:schemeClr>
                  </a:solidFill>
                  <a:latin typeface="微软雅黑" panose="020B0503020204020204" pitchFamily="34" charset="-122"/>
                  <a:ea typeface="微软雅黑" panose="020B0503020204020204" pitchFamily="34" charset="-122"/>
                </a:rPr>
                <a:t>他是一种标准的表示，已成为国际软件界广泛承认的标准。是一种基于面向对象的可视化的通用（</a:t>
              </a:r>
              <a:r>
                <a:rPr lang="en-US" altLang="zh-CN" sz="2000">
                  <a:solidFill>
                    <a:schemeClr val="bg1">
                      <a:lumMod val="50000"/>
                    </a:schemeClr>
                  </a:solidFill>
                  <a:latin typeface="微软雅黑" panose="020B0503020204020204" pitchFamily="34" charset="-122"/>
                  <a:ea typeface="微软雅黑" panose="020B0503020204020204" pitchFamily="34" charset="-122"/>
                </a:rPr>
                <a:t>general</a:t>
              </a:r>
              <a:r>
                <a:rPr lang="zh-CN" altLang="en-US" sz="2000">
                  <a:solidFill>
                    <a:schemeClr val="bg1">
                      <a:lumMod val="50000"/>
                    </a:schemeClr>
                  </a:solidFill>
                  <a:latin typeface="微软雅黑" panose="020B0503020204020204" pitchFamily="34" charset="-122"/>
                  <a:ea typeface="微软雅黑" panose="020B0503020204020204" pitchFamily="34" charset="-122"/>
                </a:rPr>
                <a:t>）建模语言</a:t>
              </a:r>
              <a:r>
                <a:rPr lang="zh-CN" altLang="en-US" sz="1400">
                  <a:solidFill>
                    <a:schemeClr val="bg1">
                      <a:lumMod val="50000"/>
                    </a:schemeClr>
                  </a:solidFill>
                  <a:latin typeface="微软雅黑" panose="020B0503020204020204" pitchFamily="34" charset="-122"/>
                  <a:ea typeface="微软雅黑" panose="020B0503020204020204" pitchFamily="34" charset="-122"/>
                </a:rPr>
                <a:t>。</a:t>
              </a:r>
            </a:p>
          </p:txBody>
        </p:sp>
      </p:grpSp>
      <p:grpSp>
        <p:nvGrpSpPr>
          <p:cNvPr id="18" name="组合 17"/>
          <p:cNvGrpSpPr/>
          <p:nvPr/>
        </p:nvGrpSpPr>
        <p:grpSpPr bwMode="auto">
          <a:xfrm>
            <a:off x="6227445" y="3077388"/>
            <a:ext cx="4692015" cy="1630045"/>
            <a:chOff x="0" y="82008"/>
            <a:chExt cx="4484245" cy="1289285"/>
          </a:xfrm>
        </p:grpSpPr>
        <p:sp>
          <p:nvSpPr>
            <p:cNvPr id="19" name="椭圆 18"/>
            <p:cNvSpPr>
              <a:spLocks noChangeArrowheads="1"/>
            </p:cNvSpPr>
            <p:nvPr/>
          </p:nvSpPr>
          <p:spPr bwMode="auto">
            <a:xfrm>
              <a:off x="0" y="203915"/>
              <a:ext cx="1045190" cy="1045190"/>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bg1">
                    <a:lumMod val="50000"/>
                  </a:schemeClr>
                </a:solidFill>
              </a:endParaRPr>
            </a:p>
          </p:txBody>
        </p:sp>
        <p:sp>
          <p:nvSpPr>
            <p:cNvPr id="21" name="文本框 20"/>
            <p:cNvSpPr txBox="1">
              <a:spLocks noChangeArrowheads="1"/>
            </p:cNvSpPr>
            <p:nvPr/>
          </p:nvSpPr>
          <p:spPr bwMode="auto">
            <a:xfrm>
              <a:off x="1125634" y="82008"/>
              <a:ext cx="3358611" cy="128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hangingPunct="0">
                <a:defRPr>
                  <a:solidFill>
                    <a:schemeClr val="tx1"/>
                  </a:solidFill>
                  <a:latin typeface="Calibri" panose="020F0502020204030204" pitchFamily="34" charset="0"/>
                  <a:ea typeface="宋体" panose="02010600030101010101" pitchFamily="2" charset="-122"/>
                </a:defRPr>
              </a:lvl6pPr>
              <a:lvl7pPr eaLnBrk="0" hangingPunct="0">
                <a:defRPr>
                  <a:solidFill>
                    <a:schemeClr val="tx1"/>
                  </a:solidFill>
                  <a:latin typeface="Calibri" panose="020F0502020204030204" pitchFamily="34" charset="0"/>
                  <a:ea typeface="宋体" panose="02010600030101010101" pitchFamily="2" charset="-122"/>
                </a:defRPr>
              </a:lvl7pPr>
              <a:lvl8pPr eaLnBrk="0" hangingPunct="0">
                <a:defRPr>
                  <a:solidFill>
                    <a:schemeClr val="tx1"/>
                  </a:solidFill>
                  <a:latin typeface="Calibri" panose="020F0502020204030204" pitchFamily="34" charset="0"/>
                  <a:ea typeface="宋体" panose="02010600030101010101" pitchFamily="2" charset="-122"/>
                </a:defRPr>
              </a:lvl8pPr>
              <a:lvl9pPr eaLnBrk="0" hangingPunct="0">
                <a:defRPr>
                  <a:solidFill>
                    <a:schemeClr val="tx1"/>
                  </a:solidFill>
                  <a:latin typeface="Calibri" panose="020F0502020204030204" pitchFamily="34" charset="0"/>
                  <a:ea typeface="宋体" panose="02010600030101010101" pitchFamily="2" charset="-122"/>
                </a:defRPr>
              </a:lvl9pPr>
            </a:lstStyle>
            <a:p>
              <a:pPr eaLnBrk="1" hangingPunct="1"/>
              <a:r>
                <a:rPr lang="en-US" sz="2000" dirty="0">
                  <a:solidFill>
                    <a:schemeClr val="bg1">
                      <a:lumMod val="50000"/>
                    </a:schemeClr>
                  </a:solidFill>
                  <a:latin typeface="微软雅黑" panose="020B0503020204020204" pitchFamily="34" charset="-122"/>
                  <a:ea typeface="微软雅黑" panose="020B0503020204020204" pitchFamily="34" charset="-122"/>
                </a:rPr>
                <a:t>UML</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应用领域很广泛，可用于软件开发建模的各个阶段，商业建模（</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Business Modeling</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），也可用于其他领域的建模</a:t>
              </a:r>
            </a:p>
          </p:txBody>
        </p:sp>
      </p:grpSp>
      <p:grpSp>
        <p:nvGrpSpPr>
          <p:cNvPr id="24" name="组合 20"/>
          <p:cNvGrpSpPr/>
          <p:nvPr/>
        </p:nvGrpSpPr>
        <p:grpSpPr bwMode="auto">
          <a:xfrm>
            <a:off x="2852420" y="4992299"/>
            <a:ext cx="4610101" cy="1630045"/>
            <a:chOff x="0" y="47128"/>
            <a:chExt cx="4403629" cy="1164498"/>
          </a:xfrm>
        </p:grpSpPr>
        <p:sp>
          <p:nvSpPr>
            <p:cNvPr id="25" name="椭圆 21"/>
            <p:cNvSpPr>
              <a:spLocks noChangeArrowheads="1"/>
            </p:cNvSpPr>
            <p:nvPr/>
          </p:nvSpPr>
          <p:spPr bwMode="auto">
            <a:xfrm>
              <a:off x="0" y="106606"/>
              <a:ext cx="1045190" cy="104519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a:solidFill>
                  <a:schemeClr val="bg1">
                    <a:lumMod val="50000"/>
                  </a:schemeClr>
                </a:solidFill>
              </a:endParaRPr>
            </a:p>
          </p:txBody>
        </p:sp>
        <p:sp>
          <p:nvSpPr>
            <p:cNvPr id="27" name="文本框 23"/>
            <p:cNvSpPr txBox="1">
              <a:spLocks noChangeArrowheads="1"/>
            </p:cNvSpPr>
            <p:nvPr/>
          </p:nvSpPr>
          <p:spPr bwMode="auto">
            <a:xfrm>
              <a:off x="1045018" y="47128"/>
              <a:ext cx="3358611" cy="116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hangingPunct="0">
                <a:defRPr>
                  <a:solidFill>
                    <a:schemeClr val="tx1"/>
                  </a:solidFill>
                  <a:latin typeface="Calibri" panose="020F0502020204030204" pitchFamily="34" charset="0"/>
                  <a:ea typeface="宋体" panose="02010600030101010101" pitchFamily="2" charset="-122"/>
                </a:defRPr>
              </a:lvl6pPr>
              <a:lvl7pPr eaLnBrk="0" hangingPunct="0">
                <a:defRPr>
                  <a:solidFill>
                    <a:schemeClr val="tx1"/>
                  </a:solidFill>
                  <a:latin typeface="Calibri" panose="020F0502020204030204" pitchFamily="34" charset="0"/>
                  <a:ea typeface="宋体" panose="02010600030101010101" pitchFamily="2" charset="-122"/>
                </a:defRPr>
              </a:lvl7pPr>
              <a:lvl8pPr eaLnBrk="0" hangingPunct="0">
                <a:defRPr>
                  <a:solidFill>
                    <a:schemeClr val="tx1"/>
                  </a:solidFill>
                  <a:latin typeface="Calibri" panose="020F0502020204030204" pitchFamily="34" charset="0"/>
                  <a:ea typeface="宋体" panose="02010600030101010101" pitchFamily="2" charset="-122"/>
                </a:defRPr>
              </a:lvl8pPr>
              <a:lvl9pPr eaLnBrk="0" hangingPunct="0">
                <a:defRPr>
                  <a:solidFill>
                    <a:schemeClr val="tx1"/>
                  </a:solidFill>
                  <a:latin typeface="Calibri" panose="020F0502020204030204" pitchFamily="34" charset="0"/>
                  <a:ea typeface="宋体" panose="02010600030101010101" pitchFamily="2" charset="-122"/>
                </a:defRPr>
              </a:lvl9pPr>
            </a:lstStyle>
            <a:p>
              <a:pPr eaLnBrk="1" hangingPunct="1"/>
              <a:r>
                <a:rPr lang="en-US" sz="2000">
                  <a:solidFill>
                    <a:schemeClr val="bg1">
                      <a:lumMod val="50000"/>
                    </a:schemeClr>
                  </a:solidFill>
                  <a:latin typeface="微软雅黑" panose="020B0503020204020204" pitchFamily="34" charset="-122"/>
                  <a:ea typeface="微软雅黑" panose="020B0503020204020204" pitchFamily="34" charset="-122"/>
                </a:rPr>
                <a:t>UML</a:t>
              </a:r>
              <a:r>
                <a:rPr lang="zh-CN" altLang="en-US" sz="2000">
                  <a:solidFill>
                    <a:schemeClr val="bg1">
                      <a:lumMod val="50000"/>
                    </a:schemeClr>
                  </a:solidFill>
                  <a:latin typeface="微软雅黑" panose="020B0503020204020204" pitchFamily="34" charset="-122"/>
                  <a:ea typeface="微软雅黑" panose="020B0503020204020204" pitchFamily="34" charset="-122"/>
                </a:rPr>
                <a:t>是一种定义良好，易于表达，功能强大且普遍使用的建模语言，不是一种方法，他独立于过程。利用它建模时，可遵循任何类型的建模过程。</a:t>
              </a:r>
            </a:p>
          </p:txBody>
        </p:sp>
      </p:grpSp>
      <p:sp>
        <p:nvSpPr>
          <p:cNvPr id="4" name="文本框 3"/>
          <p:cNvSpPr txBox="1"/>
          <p:nvPr/>
        </p:nvSpPr>
        <p:spPr>
          <a:xfrm>
            <a:off x="1066800" y="1568450"/>
            <a:ext cx="9676130" cy="1014730"/>
          </a:xfrm>
          <a:prstGeom prst="rect">
            <a:avLst/>
          </a:prstGeom>
          <a:noFill/>
        </p:spPr>
        <p:txBody>
          <a:bodyPr wrap="square" rtlCol="0">
            <a:spAutoFit/>
          </a:bodyPr>
          <a:lstStyle/>
          <a:p>
            <a:r>
              <a:rPr lang="en-US" altLang="zh-CN" sz="2000">
                <a:latin typeface="微软雅黑" panose="020B0503020204020204" pitchFamily="34" charset="-122"/>
                <a:ea typeface="微软雅黑" panose="020B0503020204020204" pitchFamily="34" charset="-122"/>
                <a:cs typeface="微软雅黑" panose="020B0503020204020204" pitchFamily="34" charset="-122"/>
              </a:rPr>
              <a:t>UML(Unified Modeling Language)</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是软件界第一个统一的建模语言，该方法结合了</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Booch,OMT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OOSE</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方法的优点，统一了符号体系，并从其他的方法和工程实践中吸收了许多经过实际检验的概念和技术。</a:t>
            </a:r>
          </a:p>
        </p:txBody>
      </p:sp>
      <p:sp>
        <p:nvSpPr>
          <p:cNvPr id="5" name="Freeform 97"/>
          <p:cNvSpPr/>
          <p:nvPr/>
        </p:nvSpPr>
        <p:spPr bwMode="auto">
          <a:xfrm>
            <a:off x="1111153" y="3501411"/>
            <a:ext cx="565573" cy="617179"/>
          </a:xfrm>
          <a:custGeom>
            <a:avLst/>
            <a:gdLst>
              <a:gd name="T0" fmla="*/ 520149 w 192"/>
              <a:gd name="T1" fmla="*/ 220455 h 160"/>
              <a:gd name="T2" fmla="*/ 453747 w 192"/>
              <a:gd name="T3" fmla="*/ 220455 h 160"/>
              <a:gd name="T4" fmla="*/ 445447 w 192"/>
              <a:gd name="T5" fmla="*/ 225966 h 160"/>
              <a:gd name="T6" fmla="*/ 434380 w 192"/>
              <a:gd name="T7" fmla="*/ 242501 h 160"/>
              <a:gd name="T8" fmla="*/ 420546 w 192"/>
              <a:gd name="T9" fmla="*/ 184631 h 160"/>
              <a:gd name="T10" fmla="*/ 409479 w 192"/>
              <a:gd name="T11" fmla="*/ 176364 h 160"/>
              <a:gd name="T12" fmla="*/ 398412 w 192"/>
              <a:gd name="T13" fmla="*/ 184631 h 160"/>
              <a:gd name="T14" fmla="*/ 370745 w 192"/>
              <a:gd name="T15" fmla="*/ 270057 h 160"/>
              <a:gd name="T16" fmla="*/ 354144 w 192"/>
              <a:gd name="T17" fmla="*/ 140540 h 160"/>
              <a:gd name="T18" fmla="*/ 343077 w 192"/>
              <a:gd name="T19" fmla="*/ 132273 h 160"/>
              <a:gd name="T20" fmla="*/ 332010 w 192"/>
              <a:gd name="T21" fmla="*/ 140540 h 160"/>
              <a:gd name="T22" fmla="*/ 284975 w 192"/>
              <a:gd name="T23" fmla="*/ 349972 h 160"/>
              <a:gd name="T24" fmla="*/ 265608 w 192"/>
              <a:gd name="T25" fmla="*/ 11023 h 160"/>
              <a:gd name="T26" fmla="*/ 254541 w 192"/>
              <a:gd name="T27" fmla="*/ 0 h 160"/>
              <a:gd name="T28" fmla="*/ 243474 w 192"/>
              <a:gd name="T29" fmla="*/ 8267 h 160"/>
              <a:gd name="T30" fmla="*/ 190906 w 192"/>
              <a:gd name="T31" fmla="*/ 234233 h 160"/>
              <a:gd name="T32" fmla="*/ 177072 w 192"/>
              <a:gd name="T33" fmla="*/ 118495 h 160"/>
              <a:gd name="T34" fmla="*/ 168772 w 192"/>
              <a:gd name="T35" fmla="*/ 110228 h 160"/>
              <a:gd name="T36" fmla="*/ 154938 w 192"/>
              <a:gd name="T37" fmla="*/ 118495 h 160"/>
              <a:gd name="T38" fmla="*/ 124504 w 192"/>
              <a:gd name="T39" fmla="*/ 214944 h 160"/>
              <a:gd name="T40" fmla="*/ 110670 w 192"/>
              <a:gd name="T41" fmla="*/ 162586 h 160"/>
              <a:gd name="T42" fmla="*/ 102370 w 192"/>
              <a:gd name="T43" fmla="*/ 154319 h 160"/>
              <a:gd name="T44" fmla="*/ 91303 w 192"/>
              <a:gd name="T45" fmla="*/ 159830 h 160"/>
              <a:gd name="T46" fmla="*/ 71936 w 192"/>
              <a:gd name="T47" fmla="*/ 198410 h 160"/>
              <a:gd name="T48" fmla="*/ 11067 w 192"/>
              <a:gd name="T49" fmla="*/ 198410 h 160"/>
              <a:gd name="T50" fmla="*/ 0 w 192"/>
              <a:gd name="T51" fmla="*/ 209432 h 160"/>
              <a:gd name="T52" fmla="*/ 11067 w 192"/>
              <a:gd name="T53" fmla="*/ 220455 h 160"/>
              <a:gd name="T54" fmla="*/ 77469 w 192"/>
              <a:gd name="T55" fmla="*/ 220455 h 160"/>
              <a:gd name="T56" fmla="*/ 88536 w 192"/>
              <a:gd name="T57" fmla="*/ 214944 h 160"/>
              <a:gd name="T58" fmla="*/ 96836 w 192"/>
              <a:gd name="T59" fmla="*/ 195654 h 160"/>
              <a:gd name="T60" fmla="*/ 110670 w 192"/>
              <a:gd name="T61" fmla="*/ 256279 h 160"/>
              <a:gd name="T62" fmla="*/ 121737 w 192"/>
              <a:gd name="T63" fmla="*/ 264546 h 160"/>
              <a:gd name="T64" fmla="*/ 132804 w 192"/>
              <a:gd name="T65" fmla="*/ 256279 h 160"/>
              <a:gd name="T66" fmla="*/ 160472 w 192"/>
              <a:gd name="T67" fmla="*/ 170853 h 160"/>
              <a:gd name="T68" fmla="*/ 177072 w 192"/>
              <a:gd name="T69" fmla="*/ 297614 h 160"/>
              <a:gd name="T70" fmla="*/ 188139 w 192"/>
              <a:gd name="T71" fmla="*/ 308637 h 160"/>
              <a:gd name="T72" fmla="*/ 199206 w 192"/>
              <a:gd name="T73" fmla="*/ 300370 h 160"/>
              <a:gd name="T74" fmla="*/ 249008 w 192"/>
              <a:gd name="T75" fmla="*/ 88182 h 160"/>
              <a:gd name="T76" fmla="*/ 265608 w 192"/>
              <a:gd name="T77" fmla="*/ 429887 h 160"/>
              <a:gd name="T78" fmla="*/ 276675 w 192"/>
              <a:gd name="T79" fmla="*/ 440910 h 160"/>
              <a:gd name="T80" fmla="*/ 276675 w 192"/>
              <a:gd name="T81" fmla="*/ 440910 h 160"/>
              <a:gd name="T82" fmla="*/ 287742 w 192"/>
              <a:gd name="T83" fmla="*/ 432643 h 160"/>
              <a:gd name="T84" fmla="*/ 340310 w 192"/>
              <a:gd name="T85" fmla="*/ 206677 h 160"/>
              <a:gd name="T86" fmla="*/ 354144 w 192"/>
              <a:gd name="T87" fmla="*/ 319660 h 160"/>
              <a:gd name="T88" fmla="*/ 365211 w 192"/>
              <a:gd name="T89" fmla="*/ 330683 h 160"/>
              <a:gd name="T90" fmla="*/ 376278 w 192"/>
              <a:gd name="T91" fmla="*/ 322415 h 160"/>
              <a:gd name="T92" fmla="*/ 409479 w 192"/>
              <a:gd name="T93" fmla="*/ 225966 h 160"/>
              <a:gd name="T94" fmla="*/ 420546 w 192"/>
              <a:gd name="T95" fmla="*/ 278324 h 160"/>
              <a:gd name="T96" fmla="*/ 431613 w 192"/>
              <a:gd name="T97" fmla="*/ 286592 h 160"/>
              <a:gd name="T98" fmla="*/ 442680 w 192"/>
              <a:gd name="T99" fmla="*/ 281080 h 160"/>
              <a:gd name="T100" fmla="*/ 462047 w 192"/>
              <a:gd name="T101" fmla="*/ 242501 h 160"/>
              <a:gd name="T102" fmla="*/ 520149 w 192"/>
              <a:gd name="T103" fmla="*/ 242501 h 160"/>
              <a:gd name="T104" fmla="*/ 531216 w 192"/>
              <a:gd name="T105" fmla="*/ 231478 h 160"/>
              <a:gd name="T106" fmla="*/ 520149 w 192"/>
              <a:gd name="T107" fmla="*/ 220455 h 16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92" h="160">
                <a:moveTo>
                  <a:pt x="188" y="80"/>
                </a:moveTo>
                <a:cubicBezTo>
                  <a:pt x="164" y="80"/>
                  <a:pt x="164" y="80"/>
                  <a:pt x="164" y="80"/>
                </a:cubicBezTo>
                <a:cubicBezTo>
                  <a:pt x="163" y="80"/>
                  <a:pt x="161" y="81"/>
                  <a:pt x="161" y="82"/>
                </a:cubicBezTo>
                <a:cubicBezTo>
                  <a:pt x="157" y="88"/>
                  <a:pt x="157" y="88"/>
                  <a:pt x="157" y="88"/>
                </a:cubicBezTo>
                <a:cubicBezTo>
                  <a:pt x="152" y="67"/>
                  <a:pt x="152" y="67"/>
                  <a:pt x="152" y="67"/>
                </a:cubicBezTo>
                <a:cubicBezTo>
                  <a:pt x="152" y="65"/>
                  <a:pt x="150" y="64"/>
                  <a:pt x="148" y="64"/>
                </a:cubicBezTo>
                <a:cubicBezTo>
                  <a:pt x="147" y="64"/>
                  <a:pt x="145" y="65"/>
                  <a:pt x="144" y="67"/>
                </a:cubicBezTo>
                <a:cubicBezTo>
                  <a:pt x="134" y="98"/>
                  <a:pt x="134" y="98"/>
                  <a:pt x="134" y="98"/>
                </a:cubicBezTo>
                <a:cubicBezTo>
                  <a:pt x="128" y="51"/>
                  <a:pt x="128" y="51"/>
                  <a:pt x="128" y="51"/>
                </a:cubicBezTo>
                <a:cubicBezTo>
                  <a:pt x="128" y="49"/>
                  <a:pt x="126" y="48"/>
                  <a:pt x="124" y="48"/>
                </a:cubicBezTo>
                <a:cubicBezTo>
                  <a:pt x="123" y="48"/>
                  <a:pt x="121" y="49"/>
                  <a:pt x="120" y="51"/>
                </a:cubicBezTo>
                <a:cubicBezTo>
                  <a:pt x="103" y="127"/>
                  <a:pt x="103" y="127"/>
                  <a:pt x="103" y="127"/>
                </a:cubicBezTo>
                <a:cubicBezTo>
                  <a:pt x="96" y="4"/>
                  <a:pt x="96" y="4"/>
                  <a:pt x="96" y="4"/>
                </a:cubicBezTo>
                <a:cubicBezTo>
                  <a:pt x="96" y="2"/>
                  <a:pt x="94" y="0"/>
                  <a:pt x="92" y="0"/>
                </a:cubicBezTo>
                <a:cubicBezTo>
                  <a:pt x="91" y="0"/>
                  <a:pt x="89" y="1"/>
                  <a:pt x="88" y="3"/>
                </a:cubicBezTo>
                <a:cubicBezTo>
                  <a:pt x="69" y="85"/>
                  <a:pt x="69" y="85"/>
                  <a:pt x="69" y="85"/>
                </a:cubicBezTo>
                <a:cubicBezTo>
                  <a:pt x="64" y="43"/>
                  <a:pt x="64" y="43"/>
                  <a:pt x="64" y="43"/>
                </a:cubicBezTo>
                <a:cubicBezTo>
                  <a:pt x="64" y="42"/>
                  <a:pt x="62" y="40"/>
                  <a:pt x="61" y="40"/>
                </a:cubicBezTo>
                <a:cubicBezTo>
                  <a:pt x="59" y="40"/>
                  <a:pt x="57" y="41"/>
                  <a:pt x="56" y="43"/>
                </a:cubicBezTo>
                <a:cubicBezTo>
                  <a:pt x="45" y="78"/>
                  <a:pt x="45" y="78"/>
                  <a:pt x="45" y="78"/>
                </a:cubicBezTo>
                <a:cubicBezTo>
                  <a:pt x="40" y="59"/>
                  <a:pt x="40" y="59"/>
                  <a:pt x="40" y="59"/>
                </a:cubicBezTo>
                <a:cubicBezTo>
                  <a:pt x="40" y="57"/>
                  <a:pt x="38" y="56"/>
                  <a:pt x="37" y="56"/>
                </a:cubicBezTo>
                <a:cubicBezTo>
                  <a:pt x="35" y="56"/>
                  <a:pt x="33" y="57"/>
                  <a:pt x="33" y="58"/>
                </a:cubicBezTo>
                <a:cubicBezTo>
                  <a:pt x="26" y="72"/>
                  <a:pt x="26" y="72"/>
                  <a:pt x="26" y="72"/>
                </a:cubicBezTo>
                <a:cubicBezTo>
                  <a:pt x="4" y="72"/>
                  <a:pt x="4" y="72"/>
                  <a:pt x="4" y="72"/>
                </a:cubicBezTo>
                <a:cubicBezTo>
                  <a:pt x="2" y="72"/>
                  <a:pt x="0" y="74"/>
                  <a:pt x="0" y="76"/>
                </a:cubicBezTo>
                <a:cubicBezTo>
                  <a:pt x="0" y="78"/>
                  <a:pt x="2" y="80"/>
                  <a:pt x="4" y="80"/>
                </a:cubicBezTo>
                <a:cubicBezTo>
                  <a:pt x="28" y="80"/>
                  <a:pt x="28" y="80"/>
                  <a:pt x="28" y="80"/>
                </a:cubicBezTo>
                <a:cubicBezTo>
                  <a:pt x="30" y="80"/>
                  <a:pt x="31" y="79"/>
                  <a:pt x="32" y="78"/>
                </a:cubicBezTo>
                <a:cubicBezTo>
                  <a:pt x="35" y="71"/>
                  <a:pt x="35" y="71"/>
                  <a:pt x="35" y="71"/>
                </a:cubicBezTo>
                <a:cubicBezTo>
                  <a:pt x="40" y="93"/>
                  <a:pt x="40" y="93"/>
                  <a:pt x="40" y="93"/>
                </a:cubicBezTo>
                <a:cubicBezTo>
                  <a:pt x="41" y="95"/>
                  <a:pt x="42" y="96"/>
                  <a:pt x="44" y="96"/>
                </a:cubicBezTo>
                <a:cubicBezTo>
                  <a:pt x="46" y="96"/>
                  <a:pt x="47" y="95"/>
                  <a:pt x="48" y="93"/>
                </a:cubicBezTo>
                <a:cubicBezTo>
                  <a:pt x="58" y="62"/>
                  <a:pt x="58" y="62"/>
                  <a:pt x="58" y="62"/>
                </a:cubicBezTo>
                <a:cubicBezTo>
                  <a:pt x="64" y="108"/>
                  <a:pt x="64" y="108"/>
                  <a:pt x="64" y="108"/>
                </a:cubicBezTo>
                <a:cubicBezTo>
                  <a:pt x="64" y="110"/>
                  <a:pt x="66" y="112"/>
                  <a:pt x="68" y="112"/>
                </a:cubicBezTo>
                <a:cubicBezTo>
                  <a:pt x="70" y="112"/>
                  <a:pt x="72" y="111"/>
                  <a:pt x="72" y="109"/>
                </a:cubicBezTo>
                <a:cubicBezTo>
                  <a:pt x="90" y="32"/>
                  <a:pt x="90" y="32"/>
                  <a:pt x="90" y="32"/>
                </a:cubicBezTo>
                <a:cubicBezTo>
                  <a:pt x="96" y="156"/>
                  <a:pt x="96" y="156"/>
                  <a:pt x="96" y="156"/>
                </a:cubicBezTo>
                <a:cubicBezTo>
                  <a:pt x="96" y="158"/>
                  <a:pt x="98" y="160"/>
                  <a:pt x="100" y="160"/>
                </a:cubicBezTo>
                <a:cubicBezTo>
                  <a:pt x="100" y="160"/>
                  <a:pt x="100" y="160"/>
                  <a:pt x="100" y="160"/>
                </a:cubicBezTo>
                <a:cubicBezTo>
                  <a:pt x="102" y="160"/>
                  <a:pt x="104" y="159"/>
                  <a:pt x="104" y="157"/>
                </a:cubicBezTo>
                <a:cubicBezTo>
                  <a:pt x="123" y="75"/>
                  <a:pt x="123" y="75"/>
                  <a:pt x="123" y="75"/>
                </a:cubicBezTo>
                <a:cubicBezTo>
                  <a:pt x="128" y="116"/>
                  <a:pt x="128" y="116"/>
                  <a:pt x="128" y="116"/>
                </a:cubicBezTo>
                <a:cubicBezTo>
                  <a:pt x="128" y="118"/>
                  <a:pt x="130" y="120"/>
                  <a:pt x="132" y="120"/>
                </a:cubicBezTo>
                <a:cubicBezTo>
                  <a:pt x="134" y="120"/>
                  <a:pt x="135" y="119"/>
                  <a:pt x="136" y="117"/>
                </a:cubicBezTo>
                <a:cubicBezTo>
                  <a:pt x="148" y="82"/>
                  <a:pt x="148" y="82"/>
                  <a:pt x="148" y="82"/>
                </a:cubicBezTo>
                <a:cubicBezTo>
                  <a:pt x="152" y="101"/>
                  <a:pt x="152" y="101"/>
                  <a:pt x="152" y="101"/>
                </a:cubicBezTo>
                <a:cubicBezTo>
                  <a:pt x="153" y="102"/>
                  <a:pt x="154" y="104"/>
                  <a:pt x="156" y="104"/>
                </a:cubicBezTo>
                <a:cubicBezTo>
                  <a:pt x="157" y="104"/>
                  <a:pt x="159" y="103"/>
                  <a:pt x="160" y="102"/>
                </a:cubicBezTo>
                <a:cubicBezTo>
                  <a:pt x="167" y="88"/>
                  <a:pt x="167" y="88"/>
                  <a:pt x="167" y="88"/>
                </a:cubicBezTo>
                <a:cubicBezTo>
                  <a:pt x="188" y="88"/>
                  <a:pt x="188" y="88"/>
                  <a:pt x="188" y="88"/>
                </a:cubicBezTo>
                <a:cubicBezTo>
                  <a:pt x="190" y="88"/>
                  <a:pt x="192" y="86"/>
                  <a:pt x="192" y="84"/>
                </a:cubicBezTo>
                <a:cubicBezTo>
                  <a:pt x="192" y="82"/>
                  <a:pt x="190" y="80"/>
                  <a:pt x="188" y="8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solidFill>
                <a:schemeClr val="bg1">
                  <a:lumMod val="50000"/>
                </a:schemeClr>
              </a:solidFill>
            </a:endParaRPr>
          </a:p>
        </p:txBody>
      </p:sp>
      <p:sp>
        <p:nvSpPr>
          <p:cNvPr id="6" name="Freeform 97"/>
          <p:cNvSpPr/>
          <p:nvPr/>
        </p:nvSpPr>
        <p:spPr bwMode="auto">
          <a:xfrm>
            <a:off x="6508653" y="3501411"/>
            <a:ext cx="565573" cy="617179"/>
          </a:xfrm>
          <a:custGeom>
            <a:avLst/>
            <a:gdLst>
              <a:gd name="T0" fmla="*/ 520149 w 192"/>
              <a:gd name="T1" fmla="*/ 220455 h 160"/>
              <a:gd name="T2" fmla="*/ 453747 w 192"/>
              <a:gd name="T3" fmla="*/ 220455 h 160"/>
              <a:gd name="T4" fmla="*/ 445447 w 192"/>
              <a:gd name="T5" fmla="*/ 225966 h 160"/>
              <a:gd name="T6" fmla="*/ 434380 w 192"/>
              <a:gd name="T7" fmla="*/ 242501 h 160"/>
              <a:gd name="T8" fmla="*/ 420546 w 192"/>
              <a:gd name="T9" fmla="*/ 184631 h 160"/>
              <a:gd name="T10" fmla="*/ 409479 w 192"/>
              <a:gd name="T11" fmla="*/ 176364 h 160"/>
              <a:gd name="T12" fmla="*/ 398412 w 192"/>
              <a:gd name="T13" fmla="*/ 184631 h 160"/>
              <a:gd name="T14" fmla="*/ 370745 w 192"/>
              <a:gd name="T15" fmla="*/ 270057 h 160"/>
              <a:gd name="T16" fmla="*/ 354144 w 192"/>
              <a:gd name="T17" fmla="*/ 140540 h 160"/>
              <a:gd name="T18" fmla="*/ 343077 w 192"/>
              <a:gd name="T19" fmla="*/ 132273 h 160"/>
              <a:gd name="T20" fmla="*/ 332010 w 192"/>
              <a:gd name="T21" fmla="*/ 140540 h 160"/>
              <a:gd name="T22" fmla="*/ 284975 w 192"/>
              <a:gd name="T23" fmla="*/ 349972 h 160"/>
              <a:gd name="T24" fmla="*/ 265608 w 192"/>
              <a:gd name="T25" fmla="*/ 11023 h 160"/>
              <a:gd name="T26" fmla="*/ 254541 w 192"/>
              <a:gd name="T27" fmla="*/ 0 h 160"/>
              <a:gd name="T28" fmla="*/ 243474 w 192"/>
              <a:gd name="T29" fmla="*/ 8267 h 160"/>
              <a:gd name="T30" fmla="*/ 190906 w 192"/>
              <a:gd name="T31" fmla="*/ 234233 h 160"/>
              <a:gd name="T32" fmla="*/ 177072 w 192"/>
              <a:gd name="T33" fmla="*/ 118495 h 160"/>
              <a:gd name="T34" fmla="*/ 168772 w 192"/>
              <a:gd name="T35" fmla="*/ 110228 h 160"/>
              <a:gd name="T36" fmla="*/ 154938 w 192"/>
              <a:gd name="T37" fmla="*/ 118495 h 160"/>
              <a:gd name="T38" fmla="*/ 124504 w 192"/>
              <a:gd name="T39" fmla="*/ 214944 h 160"/>
              <a:gd name="T40" fmla="*/ 110670 w 192"/>
              <a:gd name="T41" fmla="*/ 162586 h 160"/>
              <a:gd name="T42" fmla="*/ 102370 w 192"/>
              <a:gd name="T43" fmla="*/ 154319 h 160"/>
              <a:gd name="T44" fmla="*/ 91303 w 192"/>
              <a:gd name="T45" fmla="*/ 159830 h 160"/>
              <a:gd name="T46" fmla="*/ 71936 w 192"/>
              <a:gd name="T47" fmla="*/ 198410 h 160"/>
              <a:gd name="T48" fmla="*/ 11067 w 192"/>
              <a:gd name="T49" fmla="*/ 198410 h 160"/>
              <a:gd name="T50" fmla="*/ 0 w 192"/>
              <a:gd name="T51" fmla="*/ 209432 h 160"/>
              <a:gd name="T52" fmla="*/ 11067 w 192"/>
              <a:gd name="T53" fmla="*/ 220455 h 160"/>
              <a:gd name="T54" fmla="*/ 77469 w 192"/>
              <a:gd name="T55" fmla="*/ 220455 h 160"/>
              <a:gd name="T56" fmla="*/ 88536 w 192"/>
              <a:gd name="T57" fmla="*/ 214944 h 160"/>
              <a:gd name="T58" fmla="*/ 96836 w 192"/>
              <a:gd name="T59" fmla="*/ 195654 h 160"/>
              <a:gd name="T60" fmla="*/ 110670 w 192"/>
              <a:gd name="T61" fmla="*/ 256279 h 160"/>
              <a:gd name="T62" fmla="*/ 121737 w 192"/>
              <a:gd name="T63" fmla="*/ 264546 h 160"/>
              <a:gd name="T64" fmla="*/ 132804 w 192"/>
              <a:gd name="T65" fmla="*/ 256279 h 160"/>
              <a:gd name="T66" fmla="*/ 160472 w 192"/>
              <a:gd name="T67" fmla="*/ 170853 h 160"/>
              <a:gd name="T68" fmla="*/ 177072 w 192"/>
              <a:gd name="T69" fmla="*/ 297614 h 160"/>
              <a:gd name="T70" fmla="*/ 188139 w 192"/>
              <a:gd name="T71" fmla="*/ 308637 h 160"/>
              <a:gd name="T72" fmla="*/ 199206 w 192"/>
              <a:gd name="T73" fmla="*/ 300370 h 160"/>
              <a:gd name="T74" fmla="*/ 249008 w 192"/>
              <a:gd name="T75" fmla="*/ 88182 h 160"/>
              <a:gd name="T76" fmla="*/ 265608 w 192"/>
              <a:gd name="T77" fmla="*/ 429887 h 160"/>
              <a:gd name="T78" fmla="*/ 276675 w 192"/>
              <a:gd name="T79" fmla="*/ 440910 h 160"/>
              <a:gd name="T80" fmla="*/ 276675 w 192"/>
              <a:gd name="T81" fmla="*/ 440910 h 160"/>
              <a:gd name="T82" fmla="*/ 287742 w 192"/>
              <a:gd name="T83" fmla="*/ 432643 h 160"/>
              <a:gd name="T84" fmla="*/ 340310 w 192"/>
              <a:gd name="T85" fmla="*/ 206677 h 160"/>
              <a:gd name="T86" fmla="*/ 354144 w 192"/>
              <a:gd name="T87" fmla="*/ 319660 h 160"/>
              <a:gd name="T88" fmla="*/ 365211 w 192"/>
              <a:gd name="T89" fmla="*/ 330683 h 160"/>
              <a:gd name="T90" fmla="*/ 376278 w 192"/>
              <a:gd name="T91" fmla="*/ 322415 h 160"/>
              <a:gd name="T92" fmla="*/ 409479 w 192"/>
              <a:gd name="T93" fmla="*/ 225966 h 160"/>
              <a:gd name="T94" fmla="*/ 420546 w 192"/>
              <a:gd name="T95" fmla="*/ 278324 h 160"/>
              <a:gd name="T96" fmla="*/ 431613 w 192"/>
              <a:gd name="T97" fmla="*/ 286592 h 160"/>
              <a:gd name="T98" fmla="*/ 442680 w 192"/>
              <a:gd name="T99" fmla="*/ 281080 h 160"/>
              <a:gd name="T100" fmla="*/ 462047 w 192"/>
              <a:gd name="T101" fmla="*/ 242501 h 160"/>
              <a:gd name="T102" fmla="*/ 520149 w 192"/>
              <a:gd name="T103" fmla="*/ 242501 h 160"/>
              <a:gd name="T104" fmla="*/ 531216 w 192"/>
              <a:gd name="T105" fmla="*/ 231478 h 160"/>
              <a:gd name="T106" fmla="*/ 520149 w 192"/>
              <a:gd name="T107" fmla="*/ 220455 h 16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92" h="160">
                <a:moveTo>
                  <a:pt x="188" y="80"/>
                </a:moveTo>
                <a:cubicBezTo>
                  <a:pt x="164" y="80"/>
                  <a:pt x="164" y="80"/>
                  <a:pt x="164" y="80"/>
                </a:cubicBezTo>
                <a:cubicBezTo>
                  <a:pt x="163" y="80"/>
                  <a:pt x="161" y="81"/>
                  <a:pt x="161" y="82"/>
                </a:cubicBezTo>
                <a:cubicBezTo>
                  <a:pt x="157" y="88"/>
                  <a:pt x="157" y="88"/>
                  <a:pt x="157" y="88"/>
                </a:cubicBezTo>
                <a:cubicBezTo>
                  <a:pt x="152" y="67"/>
                  <a:pt x="152" y="67"/>
                  <a:pt x="152" y="67"/>
                </a:cubicBezTo>
                <a:cubicBezTo>
                  <a:pt x="152" y="65"/>
                  <a:pt x="150" y="64"/>
                  <a:pt x="148" y="64"/>
                </a:cubicBezTo>
                <a:cubicBezTo>
                  <a:pt x="147" y="64"/>
                  <a:pt x="145" y="65"/>
                  <a:pt x="144" y="67"/>
                </a:cubicBezTo>
                <a:cubicBezTo>
                  <a:pt x="134" y="98"/>
                  <a:pt x="134" y="98"/>
                  <a:pt x="134" y="98"/>
                </a:cubicBezTo>
                <a:cubicBezTo>
                  <a:pt x="128" y="51"/>
                  <a:pt x="128" y="51"/>
                  <a:pt x="128" y="51"/>
                </a:cubicBezTo>
                <a:cubicBezTo>
                  <a:pt x="128" y="49"/>
                  <a:pt x="126" y="48"/>
                  <a:pt x="124" y="48"/>
                </a:cubicBezTo>
                <a:cubicBezTo>
                  <a:pt x="123" y="48"/>
                  <a:pt x="121" y="49"/>
                  <a:pt x="120" y="51"/>
                </a:cubicBezTo>
                <a:cubicBezTo>
                  <a:pt x="103" y="127"/>
                  <a:pt x="103" y="127"/>
                  <a:pt x="103" y="127"/>
                </a:cubicBezTo>
                <a:cubicBezTo>
                  <a:pt x="96" y="4"/>
                  <a:pt x="96" y="4"/>
                  <a:pt x="96" y="4"/>
                </a:cubicBezTo>
                <a:cubicBezTo>
                  <a:pt x="96" y="2"/>
                  <a:pt x="94" y="0"/>
                  <a:pt x="92" y="0"/>
                </a:cubicBezTo>
                <a:cubicBezTo>
                  <a:pt x="91" y="0"/>
                  <a:pt x="89" y="1"/>
                  <a:pt x="88" y="3"/>
                </a:cubicBezTo>
                <a:cubicBezTo>
                  <a:pt x="69" y="85"/>
                  <a:pt x="69" y="85"/>
                  <a:pt x="69" y="85"/>
                </a:cubicBezTo>
                <a:cubicBezTo>
                  <a:pt x="64" y="43"/>
                  <a:pt x="64" y="43"/>
                  <a:pt x="64" y="43"/>
                </a:cubicBezTo>
                <a:cubicBezTo>
                  <a:pt x="64" y="42"/>
                  <a:pt x="62" y="40"/>
                  <a:pt x="61" y="40"/>
                </a:cubicBezTo>
                <a:cubicBezTo>
                  <a:pt x="59" y="40"/>
                  <a:pt x="57" y="41"/>
                  <a:pt x="56" y="43"/>
                </a:cubicBezTo>
                <a:cubicBezTo>
                  <a:pt x="45" y="78"/>
                  <a:pt x="45" y="78"/>
                  <a:pt x="45" y="78"/>
                </a:cubicBezTo>
                <a:cubicBezTo>
                  <a:pt x="40" y="59"/>
                  <a:pt x="40" y="59"/>
                  <a:pt x="40" y="59"/>
                </a:cubicBezTo>
                <a:cubicBezTo>
                  <a:pt x="40" y="57"/>
                  <a:pt x="38" y="56"/>
                  <a:pt x="37" y="56"/>
                </a:cubicBezTo>
                <a:cubicBezTo>
                  <a:pt x="35" y="56"/>
                  <a:pt x="33" y="57"/>
                  <a:pt x="33" y="58"/>
                </a:cubicBezTo>
                <a:cubicBezTo>
                  <a:pt x="26" y="72"/>
                  <a:pt x="26" y="72"/>
                  <a:pt x="26" y="72"/>
                </a:cubicBezTo>
                <a:cubicBezTo>
                  <a:pt x="4" y="72"/>
                  <a:pt x="4" y="72"/>
                  <a:pt x="4" y="72"/>
                </a:cubicBezTo>
                <a:cubicBezTo>
                  <a:pt x="2" y="72"/>
                  <a:pt x="0" y="74"/>
                  <a:pt x="0" y="76"/>
                </a:cubicBezTo>
                <a:cubicBezTo>
                  <a:pt x="0" y="78"/>
                  <a:pt x="2" y="80"/>
                  <a:pt x="4" y="80"/>
                </a:cubicBezTo>
                <a:cubicBezTo>
                  <a:pt x="28" y="80"/>
                  <a:pt x="28" y="80"/>
                  <a:pt x="28" y="80"/>
                </a:cubicBezTo>
                <a:cubicBezTo>
                  <a:pt x="30" y="80"/>
                  <a:pt x="31" y="79"/>
                  <a:pt x="32" y="78"/>
                </a:cubicBezTo>
                <a:cubicBezTo>
                  <a:pt x="35" y="71"/>
                  <a:pt x="35" y="71"/>
                  <a:pt x="35" y="71"/>
                </a:cubicBezTo>
                <a:cubicBezTo>
                  <a:pt x="40" y="93"/>
                  <a:pt x="40" y="93"/>
                  <a:pt x="40" y="93"/>
                </a:cubicBezTo>
                <a:cubicBezTo>
                  <a:pt x="41" y="95"/>
                  <a:pt x="42" y="96"/>
                  <a:pt x="44" y="96"/>
                </a:cubicBezTo>
                <a:cubicBezTo>
                  <a:pt x="46" y="96"/>
                  <a:pt x="47" y="95"/>
                  <a:pt x="48" y="93"/>
                </a:cubicBezTo>
                <a:cubicBezTo>
                  <a:pt x="58" y="62"/>
                  <a:pt x="58" y="62"/>
                  <a:pt x="58" y="62"/>
                </a:cubicBezTo>
                <a:cubicBezTo>
                  <a:pt x="64" y="108"/>
                  <a:pt x="64" y="108"/>
                  <a:pt x="64" y="108"/>
                </a:cubicBezTo>
                <a:cubicBezTo>
                  <a:pt x="64" y="110"/>
                  <a:pt x="66" y="112"/>
                  <a:pt x="68" y="112"/>
                </a:cubicBezTo>
                <a:cubicBezTo>
                  <a:pt x="70" y="112"/>
                  <a:pt x="72" y="111"/>
                  <a:pt x="72" y="109"/>
                </a:cubicBezTo>
                <a:cubicBezTo>
                  <a:pt x="90" y="32"/>
                  <a:pt x="90" y="32"/>
                  <a:pt x="90" y="32"/>
                </a:cubicBezTo>
                <a:cubicBezTo>
                  <a:pt x="96" y="156"/>
                  <a:pt x="96" y="156"/>
                  <a:pt x="96" y="156"/>
                </a:cubicBezTo>
                <a:cubicBezTo>
                  <a:pt x="96" y="158"/>
                  <a:pt x="98" y="160"/>
                  <a:pt x="100" y="160"/>
                </a:cubicBezTo>
                <a:cubicBezTo>
                  <a:pt x="100" y="160"/>
                  <a:pt x="100" y="160"/>
                  <a:pt x="100" y="160"/>
                </a:cubicBezTo>
                <a:cubicBezTo>
                  <a:pt x="102" y="160"/>
                  <a:pt x="104" y="159"/>
                  <a:pt x="104" y="157"/>
                </a:cubicBezTo>
                <a:cubicBezTo>
                  <a:pt x="123" y="75"/>
                  <a:pt x="123" y="75"/>
                  <a:pt x="123" y="75"/>
                </a:cubicBezTo>
                <a:cubicBezTo>
                  <a:pt x="128" y="116"/>
                  <a:pt x="128" y="116"/>
                  <a:pt x="128" y="116"/>
                </a:cubicBezTo>
                <a:cubicBezTo>
                  <a:pt x="128" y="118"/>
                  <a:pt x="130" y="120"/>
                  <a:pt x="132" y="120"/>
                </a:cubicBezTo>
                <a:cubicBezTo>
                  <a:pt x="134" y="120"/>
                  <a:pt x="135" y="119"/>
                  <a:pt x="136" y="117"/>
                </a:cubicBezTo>
                <a:cubicBezTo>
                  <a:pt x="148" y="82"/>
                  <a:pt x="148" y="82"/>
                  <a:pt x="148" y="82"/>
                </a:cubicBezTo>
                <a:cubicBezTo>
                  <a:pt x="152" y="101"/>
                  <a:pt x="152" y="101"/>
                  <a:pt x="152" y="101"/>
                </a:cubicBezTo>
                <a:cubicBezTo>
                  <a:pt x="153" y="102"/>
                  <a:pt x="154" y="104"/>
                  <a:pt x="156" y="104"/>
                </a:cubicBezTo>
                <a:cubicBezTo>
                  <a:pt x="157" y="104"/>
                  <a:pt x="159" y="103"/>
                  <a:pt x="160" y="102"/>
                </a:cubicBezTo>
                <a:cubicBezTo>
                  <a:pt x="167" y="88"/>
                  <a:pt x="167" y="88"/>
                  <a:pt x="167" y="88"/>
                </a:cubicBezTo>
                <a:cubicBezTo>
                  <a:pt x="188" y="88"/>
                  <a:pt x="188" y="88"/>
                  <a:pt x="188" y="88"/>
                </a:cubicBezTo>
                <a:cubicBezTo>
                  <a:pt x="190" y="88"/>
                  <a:pt x="192" y="86"/>
                  <a:pt x="192" y="84"/>
                </a:cubicBezTo>
                <a:cubicBezTo>
                  <a:pt x="192" y="82"/>
                  <a:pt x="190" y="80"/>
                  <a:pt x="188" y="8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solidFill>
                <a:schemeClr val="bg1">
                  <a:lumMod val="50000"/>
                </a:schemeClr>
              </a:solidFill>
            </a:endParaRPr>
          </a:p>
        </p:txBody>
      </p:sp>
      <p:sp>
        <p:nvSpPr>
          <p:cNvPr id="12" name="Freeform 97"/>
          <p:cNvSpPr/>
          <p:nvPr/>
        </p:nvSpPr>
        <p:spPr bwMode="auto">
          <a:xfrm>
            <a:off x="3116483" y="5498486"/>
            <a:ext cx="565573" cy="617179"/>
          </a:xfrm>
          <a:custGeom>
            <a:avLst/>
            <a:gdLst>
              <a:gd name="T0" fmla="*/ 520149 w 192"/>
              <a:gd name="T1" fmla="*/ 220455 h 160"/>
              <a:gd name="T2" fmla="*/ 453747 w 192"/>
              <a:gd name="T3" fmla="*/ 220455 h 160"/>
              <a:gd name="T4" fmla="*/ 445447 w 192"/>
              <a:gd name="T5" fmla="*/ 225966 h 160"/>
              <a:gd name="T6" fmla="*/ 434380 w 192"/>
              <a:gd name="T7" fmla="*/ 242501 h 160"/>
              <a:gd name="T8" fmla="*/ 420546 w 192"/>
              <a:gd name="T9" fmla="*/ 184631 h 160"/>
              <a:gd name="T10" fmla="*/ 409479 w 192"/>
              <a:gd name="T11" fmla="*/ 176364 h 160"/>
              <a:gd name="T12" fmla="*/ 398412 w 192"/>
              <a:gd name="T13" fmla="*/ 184631 h 160"/>
              <a:gd name="T14" fmla="*/ 370745 w 192"/>
              <a:gd name="T15" fmla="*/ 270057 h 160"/>
              <a:gd name="T16" fmla="*/ 354144 w 192"/>
              <a:gd name="T17" fmla="*/ 140540 h 160"/>
              <a:gd name="T18" fmla="*/ 343077 w 192"/>
              <a:gd name="T19" fmla="*/ 132273 h 160"/>
              <a:gd name="T20" fmla="*/ 332010 w 192"/>
              <a:gd name="T21" fmla="*/ 140540 h 160"/>
              <a:gd name="T22" fmla="*/ 284975 w 192"/>
              <a:gd name="T23" fmla="*/ 349972 h 160"/>
              <a:gd name="T24" fmla="*/ 265608 w 192"/>
              <a:gd name="T25" fmla="*/ 11023 h 160"/>
              <a:gd name="T26" fmla="*/ 254541 w 192"/>
              <a:gd name="T27" fmla="*/ 0 h 160"/>
              <a:gd name="T28" fmla="*/ 243474 w 192"/>
              <a:gd name="T29" fmla="*/ 8267 h 160"/>
              <a:gd name="T30" fmla="*/ 190906 w 192"/>
              <a:gd name="T31" fmla="*/ 234233 h 160"/>
              <a:gd name="T32" fmla="*/ 177072 w 192"/>
              <a:gd name="T33" fmla="*/ 118495 h 160"/>
              <a:gd name="T34" fmla="*/ 168772 w 192"/>
              <a:gd name="T35" fmla="*/ 110228 h 160"/>
              <a:gd name="T36" fmla="*/ 154938 w 192"/>
              <a:gd name="T37" fmla="*/ 118495 h 160"/>
              <a:gd name="T38" fmla="*/ 124504 w 192"/>
              <a:gd name="T39" fmla="*/ 214944 h 160"/>
              <a:gd name="T40" fmla="*/ 110670 w 192"/>
              <a:gd name="T41" fmla="*/ 162586 h 160"/>
              <a:gd name="T42" fmla="*/ 102370 w 192"/>
              <a:gd name="T43" fmla="*/ 154319 h 160"/>
              <a:gd name="T44" fmla="*/ 91303 w 192"/>
              <a:gd name="T45" fmla="*/ 159830 h 160"/>
              <a:gd name="T46" fmla="*/ 71936 w 192"/>
              <a:gd name="T47" fmla="*/ 198410 h 160"/>
              <a:gd name="T48" fmla="*/ 11067 w 192"/>
              <a:gd name="T49" fmla="*/ 198410 h 160"/>
              <a:gd name="T50" fmla="*/ 0 w 192"/>
              <a:gd name="T51" fmla="*/ 209432 h 160"/>
              <a:gd name="T52" fmla="*/ 11067 w 192"/>
              <a:gd name="T53" fmla="*/ 220455 h 160"/>
              <a:gd name="T54" fmla="*/ 77469 w 192"/>
              <a:gd name="T55" fmla="*/ 220455 h 160"/>
              <a:gd name="T56" fmla="*/ 88536 w 192"/>
              <a:gd name="T57" fmla="*/ 214944 h 160"/>
              <a:gd name="T58" fmla="*/ 96836 w 192"/>
              <a:gd name="T59" fmla="*/ 195654 h 160"/>
              <a:gd name="T60" fmla="*/ 110670 w 192"/>
              <a:gd name="T61" fmla="*/ 256279 h 160"/>
              <a:gd name="T62" fmla="*/ 121737 w 192"/>
              <a:gd name="T63" fmla="*/ 264546 h 160"/>
              <a:gd name="T64" fmla="*/ 132804 w 192"/>
              <a:gd name="T65" fmla="*/ 256279 h 160"/>
              <a:gd name="T66" fmla="*/ 160472 w 192"/>
              <a:gd name="T67" fmla="*/ 170853 h 160"/>
              <a:gd name="T68" fmla="*/ 177072 w 192"/>
              <a:gd name="T69" fmla="*/ 297614 h 160"/>
              <a:gd name="T70" fmla="*/ 188139 w 192"/>
              <a:gd name="T71" fmla="*/ 308637 h 160"/>
              <a:gd name="T72" fmla="*/ 199206 w 192"/>
              <a:gd name="T73" fmla="*/ 300370 h 160"/>
              <a:gd name="T74" fmla="*/ 249008 w 192"/>
              <a:gd name="T75" fmla="*/ 88182 h 160"/>
              <a:gd name="T76" fmla="*/ 265608 w 192"/>
              <a:gd name="T77" fmla="*/ 429887 h 160"/>
              <a:gd name="T78" fmla="*/ 276675 w 192"/>
              <a:gd name="T79" fmla="*/ 440910 h 160"/>
              <a:gd name="T80" fmla="*/ 276675 w 192"/>
              <a:gd name="T81" fmla="*/ 440910 h 160"/>
              <a:gd name="T82" fmla="*/ 287742 w 192"/>
              <a:gd name="T83" fmla="*/ 432643 h 160"/>
              <a:gd name="T84" fmla="*/ 340310 w 192"/>
              <a:gd name="T85" fmla="*/ 206677 h 160"/>
              <a:gd name="T86" fmla="*/ 354144 w 192"/>
              <a:gd name="T87" fmla="*/ 319660 h 160"/>
              <a:gd name="T88" fmla="*/ 365211 w 192"/>
              <a:gd name="T89" fmla="*/ 330683 h 160"/>
              <a:gd name="T90" fmla="*/ 376278 w 192"/>
              <a:gd name="T91" fmla="*/ 322415 h 160"/>
              <a:gd name="T92" fmla="*/ 409479 w 192"/>
              <a:gd name="T93" fmla="*/ 225966 h 160"/>
              <a:gd name="T94" fmla="*/ 420546 w 192"/>
              <a:gd name="T95" fmla="*/ 278324 h 160"/>
              <a:gd name="T96" fmla="*/ 431613 w 192"/>
              <a:gd name="T97" fmla="*/ 286592 h 160"/>
              <a:gd name="T98" fmla="*/ 442680 w 192"/>
              <a:gd name="T99" fmla="*/ 281080 h 160"/>
              <a:gd name="T100" fmla="*/ 462047 w 192"/>
              <a:gd name="T101" fmla="*/ 242501 h 160"/>
              <a:gd name="T102" fmla="*/ 520149 w 192"/>
              <a:gd name="T103" fmla="*/ 242501 h 160"/>
              <a:gd name="T104" fmla="*/ 531216 w 192"/>
              <a:gd name="T105" fmla="*/ 231478 h 160"/>
              <a:gd name="T106" fmla="*/ 520149 w 192"/>
              <a:gd name="T107" fmla="*/ 220455 h 16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92" h="160">
                <a:moveTo>
                  <a:pt x="188" y="80"/>
                </a:moveTo>
                <a:cubicBezTo>
                  <a:pt x="164" y="80"/>
                  <a:pt x="164" y="80"/>
                  <a:pt x="164" y="80"/>
                </a:cubicBezTo>
                <a:cubicBezTo>
                  <a:pt x="163" y="80"/>
                  <a:pt x="161" y="81"/>
                  <a:pt x="161" y="82"/>
                </a:cubicBezTo>
                <a:cubicBezTo>
                  <a:pt x="157" y="88"/>
                  <a:pt x="157" y="88"/>
                  <a:pt x="157" y="88"/>
                </a:cubicBezTo>
                <a:cubicBezTo>
                  <a:pt x="152" y="67"/>
                  <a:pt x="152" y="67"/>
                  <a:pt x="152" y="67"/>
                </a:cubicBezTo>
                <a:cubicBezTo>
                  <a:pt x="152" y="65"/>
                  <a:pt x="150" y="64"/>
                  <a:pt x="148" y="64"/>
                </a:cubicBezTo>
                <a:cubicBezTo>
                  <a:pt x="147" y="64"/>
                  <a:pt x="145" y="65"/>
                  <a:pt x="144" y="67"/>
                </a:cubicBezTo>
                <a:cubicBezTo>
                  <a:pt x="134" y="98"/>
                  <a:pt x="134" y="98"/>
                  <a:pt x="134" y="98"/>
                </a:cubicBezTo>
                <a:cubicBezTo>
                  <a:pt x="128" y="51"/>
                  <a:pt x="128" y="51"/>
                  <a:pt x="128" y="51"/>
                </a:cubicBezTo>
                <a:cubicBezTo>
                  <a:pt x="128" y="49"/>
                  <a:pt x="126" y="48"/>
                  <a:pt x="124" y="48"/>
                </a:cubicBezTo>
                <a:cubicBezTo>
                  <a:pt x="123" y="48"/>
                  <a:pt x="121" y="49"/>
                  <a:pt x="120" y="51"/>
                </a:cubicBezTo>
                <a:cubicBezTo>
                  <a:pt x="103" y="127"/>
                  <a:pt x="103" y="127"/>
                  <a:pt x="103" y="127"/>
                </a:cubicBezTo>
                <a:cubicBezTo>
                  <a:pt x="96" y="4"/>
                  <a:pt x="96" y="4"/>
                  <a:pt x="96" y="4"/>
                </a:cubicBezTo>
                <a:cubicBezTo>
                  <a:pt x="96" y="2"/>
                  <a:pt x="94" y="0"/>
                  <a:pt x="92" y="0"/>
                </a:cubicBezTo>
                <a:cubicBezTo>
                  <a:pt x="91" y="0"/>
                  <a:pt x="89" y="1"/>
                  <a:pt x="88" y="3"/>
                </a:cubicBezTo>
                <a:cubicBezTo>
                  <a:pt x="69" y="85"/>
                  <a:pt x="69" y="85"/>
                  <a:pt x="69" y="85"/>
                </a:cubicBezTo>
                <a:cubicBezTo>
                  <a:pt x="64" y="43"/>
                  <a:pt x="64" y="43"/>
                  <a:pt x="64" y="43"/>
                </a:cubicBezTo>
                <a:cubicBezTo>
                  <a:pt x="64" y="42"/>
                  <a:pt x="62" y="40"/>
                  <a:pt x="61" y="40"/>
                </a:cubicBezTo>
                <a:cubicBezTo>
                  <a:pt x="59" y="40"/>
                  <a:pt x="57" y="41"/>
                  <a:pt x="56" y="43"/>
                </a:cubicBezTo>
                <a:cubicBezTo>
                  <a:pt x="45" y="78"/>
                  <a:pt x="45" y="78"/>
                  <a:pt x="45" y="78"/>
                </a:cubicBezTo>
                <a:cubicBezTo>
                  <a:pt x="40" y="59"/>
                  <a:pt x="40" y="59"/>
                  <a:pt x="40" y="59"/>
                </a:cubicBezTo>
                <a:cubicBezTo>
                  <a:pt x="40" y="57"/>
                  <a:pt x="38" y="56"/>
                  <a:pt x="37" y="56"/>
                </a:cubicBezTo>
                <a:cubicBezTo>
                  <a:pt x="35" y="56"/>
                  <a:pt x="33" y="57"/>
                  <a:pt x="33" y="58"/>
                </a:cubicBezTo>
                <a:cubicBezTo>
                  <a:pt x="26" y="72"/>
                  <a:pt x="26" y="72"/>
                  <a:pt x="26" y="72"/>
                </a:cubicBezTo>
                <a:cubicBezTo>
                  <a:pt x="4" y="72"/>
                  <a:pt x="4" y="72"/>
                  <a:pt x="4" y="72"/>
                </a:cubicBezTo>
                <a:cubicBezTo>
                  <a:pt x="2" y="72"/>
                  <a:pt x="0" y="74"/>
                  <a:pt x="0" y="76"/>
                </a:cubicBezTo>
                <a:cubicBezTo>
                  <a:pt x="0" y="78"/>
                  <a:pt x="2" y="80"/>
                  <a:pt x="4" y="80"/>
                </a:cubicBezTo>
                <a:cubicBezTo>
                  <a:pt x="28" y="80"/>
                  <a:pt x="28" y="80"/>
                  <a:pt x="28" y="80"/>
                </a:cubicBezTo>
                <a:cubicBezTo>
                  <a:pt x="30" y="80"/>
                  <a:pt x="31" y="79"/>
                  <a:pt x="32" y="78"/>
                </a:cubicBezTo>
                <a:cubicBezTo>
                  <a:pt x="35" y="71"/>
                  <a:pt x="35" y="71"/>
                  <a:pt x="35" y="71"/>
                </a:cubicBezTo>
                <a:cubicBezTo>
                  <a:pt x="40" y="93"/>
                  <a:pt x="40" y="93"/>
                  <a:pt x="40" y="93"/>
                </a:cubicBezTo>
                <a:cubicBezTo>
                  <a:pt x="41" y="95"/>
                  <a:pt x="42" y="96"/>
                  <a:pt x="44" y="96"/>
                </a:cubicBezTo>
                <a:cubicBezTo>
                  <a:pt x="46" y="96"/>
                  <a:pt x="47" y="95"/>
                  <a:pt x="48" y="93"/>
                </a:cubicBezTo>
                <a:cubicBezTo>
                  <a:pt x="58" y="62"/>
                  <a:pt x="58" y="62"/>
                  <a:pt x="58" y="62"/>
                </a:cubicBezTo>
                <a:cubicBezTo>
                  <a:pt x="64" y="108"/>
                  <a:pt x="64" y="108"/>
                  <a:pt x="64" y="108"/>
                </a:cubicBezTo>
                <a:cubicBezTo>
                  <a:pt x="64" y="110"/>
                  <a:pt x="66" y="112"/>
                  <a:pt x="68" y="112"/>
                </a:cubicBezTo>
                <a:cubicBezTo>
                  <a:pt x="70" y="112"/>
                  <a:pt x="72" y="111"/>
                  <a:pt x="72" y="109"/>
                </a:cubicBezTo>
                <a:cubicBezTo>
                  <a:pt x="90" y="32"/>
                  <a:pt x="90" y="32"/>
                  <a:pt x="90" y="32"/>
                </a:cubicBezTo>
                <a:cubicBezTo>
                  <a:pt x="96" y="156"/>
                  <a:pt x="96" y="156"/>
                  <a:pt x="96" y="156"/>
                </a:cubicBezTo>
                <a:cubicBezTo>
                  <a:pt x="96" y="158"/>
                  <a:pt x="98" y="160"/>
                  <a:pt x="100" y="160"/>
                </a:cubicBezTo>
                <a:cubicBezTo>
                  <a:pt x="100" y="160"/>
                  <a:pt x="100" y="160"/>
                  <a:pt x="100" y="160"/>
                </a:cubicBezTo>
                <a:cubicBezTo>
                  <a:pt x="102" y="160"/>
                  <a:pt x="104" y="159"/>
                  <a:pt x="104" y="157"/>
                </a:cubicBezTo>
                <a:cubicBezTo>
                  <a:pt x="123" y="75"/>
                  <a:pt x="123" y="75"/>
                  <a:pt x="123" y="75"/>
                </a:cubicBezTo>
                <a:cubicBezTo>
                  <a:pt x="128" y="116"/>
                  <a:pt x="128" y="116"/>
                  <a:pt x="128" y="116"/>
                </a:cubicBezTo>
                <a:cubicBezTo>
                  <a:pt x="128" y="118"/>
                  <a:pt x="130" y="120"/>
                  <a:pt x="132" y="120"/>
                </a:cubicBezTo>
                <a:cubicBezTo>
                  <a:pt x="134" y="120"/>
                  <a:pt x="135" y="119"/>
                  <a:pt x="136" y="117"/>
                </a:cubicBezTo>
                <a:cubicBezTo>
                  <a:pt x="148" y="82"/>
                  <a:pt x="148" y="82"/>
                  <a:pt x="148" y="82"/>
                </a:cubicBezTo>
                <a:cubicBezTo>
                  <a:pt x="152" y="101"/>
                  <a:pt x="152" y="101"/>
                  <a:pt x="152" y="101"/>
                </a:cubicBezTo>
                <a:cubicBezTo>
                  <a:pt x="153" y="102"/>
                  <a:pt x="154" y="104"/>
                  <a:pt x="156" y="104"/>
                </a:cubicBezTo>
                <a:cubicBezTo>
                  <a:pt x="157" y="104"/>
                  <a:pt x="159" y="103"/>
                  <a:pt x="160" y="102"/>
                </a:cubicBezTo>
                <a:cubicBezTo>
                  <a:pt x="167" y="88"/>
                  <a:pt x="167" y="88"/>
                  <a:pt x="167" y="88"/>
                </a:cubicBezTo>
                <a:cubicBezTo>
                  <a:pt x="188" y="88"/>
                  <a:pt x="188" y="88"/>
                  <a:pt x="188" y="88"/>
                </a:cubicBezTo>
                <a:cubicBezTo>
                  <a:pt x="190" y="88"/>
                  <a:pt x="192" y="86"/>
                  <a:pt x="192" y="84"/>
                </a:cubicBezTo>
                <a:cubicBezTo>
                  <a:pt x="192" y="82"/>
                  <a:pt x="190" y="80"/>
                  <a:pt x="188" y="8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80296" tIns="40148" rIns="80296" bIns="40148"/>
          <a:lstStyle/>
          <a:p>
            <a:endParaRPr lang="zh-CN" altLang="en-US">
              <a:solidFill>
                <a:schemeClr val="bg1">
                  <a:lumMod val="50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3056572" cy="535940"/>
              <a:chOff x="5043488" y="515938"/>
              <a:chExt cx="3056572" cy="535940"/>
            </a:xfrm>
          </p:grpSpPr>
          <p:sp>
            <p:nvSpPr>
              <p:cNvPr id="7" name="矩形 3"/>
              <p:cNvSpPr/>
              <p:nvPr/>
            </p:nvSpPr>
            <p:spPr>
              <a:xfrm>
                <a:off x="5667375" y="515938"/>
                <a:ext cx="2432685" cy="535940"/>
              </a:xfrm>
              <a:prstGeom prst="rect">
                <a:avLst/>
              </a:prstGeom>
              <a:noFill/>
              <a:ln w="9525">
                <a:noFill/>
                <a:miter/>
              </a:ln>
            </p:spPr>
            <p:txBody>
              <a:bodyPr wrap="none" lIns="91431" tIns="45716" rIns="91431" bIns="45716">
                <a:spAutoFit/>
              </a:bodyPr>
              <a:lstStyle/>
              <a:p>
                <a:pPr lvl="0" eaLnBrk="1" hangingPunct="1">
                  <a:buNone/>
                </a:pPr>
                <a:r>
                  <a:rPr lang="en-US" altLang="zh-CN"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UML</a:t>
                </a: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建模过程</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sp>
        <p:nvSpPr>
          <p:cNvPr id="12" name="Rectangle 4"/>
          <p:cNvSpPr/>
          <p:nvPr/>
        </p:nvSpPr>
        <p:spPr>
          <a:xfrm>
            <a:off x="742511" y="3306248"/>
            <a:ext cx="8942363" cy="17443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Isosceles Triangle 5"/>
          <p:cNvSpPr/>
          <p:nvPr/>
        </p:nvSpPr>
        <p:spPr>
          <a:xfrm rot="5400000">
            <a:off x="9422138" y="3197468"/>
            <a:ext cx="2800727" cy="196195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4" name="Group 6"/>
          <p:cNvGrpSpPr/>
          <p:nvPr/>
        </p:nvGrpSpPr>
        <p:grpSpPr>
          <a:xfrm>
            <a:off x="8813167" y="3822112"/>
            <a:ext cx="2405575" cy="713936"/>
            <a:chOff x="8305802" y="2818812"/>
            <a:chExt cx="2405575" cy="713936"/>
          </a:xfrm>
        </p:grpSpPr>
        <p:sp>
          <p:nvSpPr>
            <p:cNvPr id="15" name="Rectangle 10"/>
            <p:cNvSpPr/>
            <p:nvPr/>
          </p:nvSpPr>
          <p:spPr>
            <a:xfrm>
              <a:off x="8305802" y="2818812"/>
              <a:ext cx="2405575" cy="7139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11"/>
            <p:cNvSpPr txBox="1"/>
            <p:nvPr/>
          </p:nvSpPr>
          <p:spPr>
            <a:xfrm>
              <a:off x="8902265" y="2991114"/>
              <a:ext cx="1097280" cy="368300"/>
            </a:xfrm>
            <a:prstGeom prst="rect">
              <a:avLst/>
            </a:prstGeom>
            <a:noFill/>
          </p:spPr>
          <p:txBody>
            <a:bodyPr wrap="none" rtlCol="0">
              <a:spAutoFit/>
            </a:bodyPr>
            <a:lstStyle/>
            <a:p>
              <a:r>
                <a:rPr lang="zh-CN" altLang="en-US" b="1">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解决方案</a:t>
              </a:r>
            </a:p>
          </p:txBody>
        </p:sp>
        <p:sp>
          <p:nvSpPr>
            <p:cNvPr id="17" name="Freeform 19"/>
            <p:cNvSpPr>
              <a:spLocks noEditPoints="1"/>
            </p:cNvSpPr>
            <p:nvPr/>
          </p:nvSpPr>
          <p:spPr bwMode="auto">
            <a:xfrm>
              <a:off x="8513920" y="2995442"/>
              <a:ext cx="320594" cy="362576"/>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8" name="Group 13"/>
          <p:cNvGrpSpPr/>
          <p:nvPr/>
        </p:nvGrpSpPr>
        <p:grpSpPr>
          <a:xfrm>
            <a:off x="986398" y="3740196"/>
            <a:ext cx="2405575" cy="713936"/>
            <a:chOff x="858128" y="2818811"/>
            <a:chExt cx="2405575" cy="713936"/>
          </a:xfrm>
        </p:grpSpPr>
        <p:sp>
          <p:nvSpPr>
            <p:cNvPr id="19" name="Rectangle 7"/>
            <p:cNvSpPr/>
            <p:nvPr/>
          </p:nvSpPr>
          <p:spPr>
            <a:xfrm>
              <a:off x="858128" y="2818811"/>
              <a:ext cx="2405575" cy="7139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extBox 15"/>
            <p:cNvSpPr txBox="1"/>
            <p:nvPr/>
          </p:nvSpPr>
          <p:spPr>
            <a:xfrm>
              <a:off x="1383005" y="2991114"/>
              <a:ext cx="1097280" cy="368300"/>
            </a:xfrm>
            <a:prstGeom prst="rect">
              <a:avLst/>
            </a:prstGeom>
            <a:noFill/>
          </p:spPr>
          <p:txBody>
            <a:bodyPr wrap="none" rtlCol="0">
              <a:spAutoFit/>
            </a:bodyPr>
            <a:lstStyle/>
            <a:p>
              <a:r>
                <a:rPr lang="zh-CN" altLang="en-US" b="1">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领域问题</a:t>
              </a:r>
            </a:p>
          </p:txBody>
        </p:sp>
        <p:sp>
          <p:nvSpPr>
            <p:cNvPr id="21" name="Freeform 20"/>
            <p:cNvSpPr>
              <a:spLocks noEditPoints="1"/>
            </p:cNvSpPr>
            <p:nvPr/>
          </p:nvSpPr>
          <p:spPr bwMode="auto">
            <a:xfrm>
              <a:off x="1076472" y="2957279"/>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2" name="Group 12"/>
          <p:cNvGrpSpPr/>
          <p:nvPr/>
        </p:nvGrpSpPr>
        <p:grpSpPr>
          <a:xfrm>
            <a:off x="3602941" y="3740197"/>
            <a:ext cx="2405575" cy="713936"/>
            <a:chOff x="3340686" y="2818812"/>
            <a:chExt cx="2405575" cy="713936"/>
          </a:xfrm>
        </p:grpSpPr>
        <p:sp>
          <p:nvSpPr>
            <p:cNvPr id="23" name="Rectangle 8"/>
            <p:cNvSpPr/>
            <p:nvPr/>
          </p:nvSpPr>
          <p:spPr>
            <a:xfrm>
              <a:off x="3340686" y="2818812"/>
              <a:ext cx="2405575" cy="7139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TextBox 19"/>
            <p:cNvSpPr txBox="1"/>
            <p:nvPr/>
          </p:nvSpPr>
          <p:spPr>
            <a:xfrm>
              <a:off x="4021838" y="2991114"/>
              <a:ext cx="1097280" cy="368300"/>
            </a:xfrm>
            <a:prstGeom prst="rect">
              <a:avLst/>
            </a:prstGeom>
            <a:noFill/>
          </p:spPr>
          <p:txBody>
            <a:bodyPr wrap="none" rtlCol="0">
              <a:spAutoFit/>
            </a:bodyPr>
            <a:lstStyle/>
            <a:p>
              <a:r>
                <a:rPr lang="zh-CN" altLang="en-US" b="1">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概念模型</a:t>
              </a:r>
            </a:p>
          </p:txBody>
        </p:sp>
        <p:sp>
          <p:nvSpPr>
            <p:cNvPr id="25" name="Freeform 21"/>
            <p:cNvSpPr>
              <a:spLocks noEditPoints="1"/>
            </p:cNvSpPr>
            <p:nvPr/>
          </p:nvSpPr>
          <p:spPr bwMode="auto">
            <a:xfrm>
              <a:off x="3514700" y="3021208"/>
              <a:ext cx="478982" cy="309144"/>
            </a:xfrm>
            <a:custGeom>
              <a:avLst/>
              <a:gdLst>
                <a:gd name="T0" fmla="*/ 72 w 116"/>
                <a:gd name="T1" fmla="*/ 27 h 75"/>
                <a:gd name="T2" fmla="*/ 69 w 116"/>
                <a:gd name="T3" fmla="*/ 19 h 75"/>
                <a:gd name="T4" fmla="*/ 65 w 116"/>
                <a:gd name="T5" fmla="*/ 19 h 75"/>
                <a:gd name="T6" fmla="*/ 46 w 116"/>
                <a:gd name="T7" fmla="*/ 18 h 75"/>
                <a:gd name="T8" fmla="*/ 46 w 116"/>
                <a:gd name="T9" fmla="*/ 29 h 75"/>
                <a:gd name="T10" fmla="*/ 79 w 116"/>
                <a:gd name="T11" fmla="*/ 9 h 75"/>
                <a:gd name="T12" fmla="*/ 72 w 116"/>
                <a:gd name="T13" fmla="*/ 29 h 75"/>
                <a:gd name="T14" fmla="*/ 8 w 116"/>
                <a:gd name="T15" fmla="*/ 23 h 75"/>
                <a:gd name="T16" fmla="*/ 29 w 116"/>
                <a:gd name="T17" fmla="*/ 35 h 75"/>
                <a:gd name="T18" fmla="*/ 18 w 116"/>
                <a:gd name="T19" fmla="*/ 46 h 75"/>
                <a:gd name="T20" fmla="*/ 11 w 116"/>
                <a:gd name="T21" fmla="*/ 42 h 75"/>
                <a:gd name="T22" fmla="*/ 25 w 116"/>
                <a:gd name="T23" fmla="*/ 46 h 75"/>
                <a:gd name="T24" fmla="*/ 4 w 116"/>
                <a:gd name="T25" fmla="*/ 48 h 75"/>
                <a:gd name="T26" fmla="*/ 3 w 116"/>
                <a:gd name="T27" fmla="*/ 48 h 75"/>
                <a:gd name="T28" fmla="*/ 0 w 116"/>
                <a:gd name="T29" fmla="*/ 61 h 75"/>
                <a:gd name="T30" fmla="*/ 2 w 116"/>
                <a:gd name="T31" fmla="*/ 62 h 75"/>
                <a:gd name="T32" fmla="*/ 26 w 116"/>
                <a:gd name="T33" fmla="*/ 73 h 75"/>
                <a:gd name="T34" fmla="*/ 28 w 116"/>
                <a:gd name="T35" fmla="*/ 75 h 75"/>
                <a:gd name="T36" fmla="*/ 92 w 116"/>
                <a:gd name="T37" fmla="*/ 75 h 75"/>
                <a:gd name="T38" fmla="*/ 93 w 116"/>
                <a:gd name="T39" fmla="*/ 62 h 75"/>
                <a:gd name="T40" fmla="*/ 116 w 116"/>
                <a:gd name="T41" fmla="*/ 62 h 75"/>
                <a:gd name="T42" fmla="*/ 116 w 116"/>
                <a:gd name="T43" fmla="*/ 55 h 75"/>
                <a:gd name="T44" fmla="*/ 113 w 116"/>
                <a:gd name="T45" fmla="*/ 48 h 75"/>
                <a:gd name="T46" fmla="*/ 105 w 116"/>
                <a:gd name="T47" fmla="*/ 46 h 75"/>
                <a:gd name="T48" fmla="*/ 98 w 116"/>
                <a:gd name="T49" fmla="*/ 59 h 75"/>
                <a:gd name="T50" fmla="*/ 91 w 116"/>
                <a:gd name="T51" fmla="*/ 46 h 75"/>
                <a:gd name="T52" fmla="*/ 72 w 116"/>
                <a:gd name="T53" fmla="*/ 45 h 75"/>
                <a:gd name="T54" fmla="*/ 69 w 116"/>
                <a:gd name="T55" fmla="*/ 50 h 75"/>
                <a:gd name="T56" fmla="*/ 64 w 116"/>
                <a:gd name="T57" fmla="*/ 67 h 75"/>
                <a:gd name="T58" fmla="*/ 64 w 116"/>
                <a:gd name="T59" fmla="*/ 52 h 75"/>
                <a:gd name="T60" fmla="*/ 60 w 116"/>
                <a:gd name="T61" fmla="*/ 47 h 75"/>
                <a:gd name="T62" fmla="*/ 56 w 116"/>
                <a:gd name="T63" fmla="*/ 47 h 75"/>
                <a:gd name="T64" fmla="*/ 57 w 116"/>
                <a:gd name="T65" fmla="*/ 54 h 75"/>
                <a:gd name="T66" fmla="*/ 49 w 116"/>
                <a:gd name="T67" fmla="*/ 50 h 75"/>
                <a:gd name="T68" fmla="*/ 47 w 116"/>
                <a:gd name="T69" fmla="*/ 45 h 75"/>
                <a:gd name="T70" fmla="*/ 33 w 116"/>
                <a:gd name="T71" fmla="*/ 48 h 75"/>
                <a:gd name="T72" fmla="*/ 87 w 116"/>
                <a:gd name="T73" fmla="*/ 36 h 75"/>
                <a:gd name="T74" fmla="*/ 109 w 116"/>
                <a:gd name="T75" fmla="*/ 21 h 75"/>
                <a:gd name="T76" fmla="*/ 106 w 116"/>
                <a:gd name="T77" fmla="*/ 42 h 75"/>
                <a:gd name="T78" fmla="*/ 98 w 116"/>
                <a:gd name="T79" fmla="*/ 46 h 75"/>
                <a:gd name="T80" fmla="*/ 87 w 116"/>
                <a:gd name="T8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75">
                  <a:moveTo>
                    <a:pt x="72" y="29"/>
                  </a:moveTo>
                  <a:cubicBezTo>
                    <a:pt x="72" y="28"/>
                    <a:pt x="72" y="27"/>
                    <a:pt x="72" y="27"/>
                  </a:cubicBezTo>
                  <a:cubicBezTo>
                    <a:pt x="72" y="19"/>
                    <a:pt x="72" y="19"/>
                    <a:pt x="72" y="19"/>
                  </a:cubicBezTo>
                  <a:cubicBezTo>
                    <a:pt x="71" y="19"/>
                    <a:pt x="70" y="19"/>
                    <a:pt x="69" y="19"/>
                  </a:cubicBezTo>
                  <a:cubicBezTo>
                    <a:pt x="68" y="14"/>
                    <a:pt x="68" y="14"/>
                    <a:pt x="68" y="14"/>
                  </a:cubicBezTo>
                  <a:cubicBezTo>
                    <a:pt x="65" y="19"/>
                    <a:pt x="65" y="19"/>
                    <a:pt x="65" y="19"/>
                  </a:cubicBezTo>
                  <a:cubicBezTo>
                    <a:pt x="60" y="21"/>
                    <a:pt x="56" y="22"/>
                    <a:pt x="47" y="18"/>
                  </a:cubicBezTo>
                  <a:cubicBezTo>
                    <a:pt x="46" y="18"/>
                    <a:pt x="46" y="18"/>
                    <a:pt x="46" y="18"/>
                  </a:cubicBezTo>
                  <a:cubicBezTo>
                    <a:pt x="46" y="27"/>
                    <a:pt x="46" y="27"/>
                    <a:pt x="46" y="27"/>
                  </a:cubicBezTo>
                  <a:cubicBezTo>
                    <a:pt x="46" y="27"/>
                    <a:pt x="46" y="28"/>
                    <a:pt x="46" y="29"/>
                  </a:cubicBezTo>
                  <a:cubicBezTo>
                    <a:pt x="38" y="23"/>
                    <a:pt x="41" y="20"/>
                    <a:pt x="39" y="9"/>
                  </a:cubicBezTo>
                  <a:cubicBezTo>
                    <a:pt x="45" y="0"/>
                    <a:pt x="75" y="0"/>
                    <a:pt x="79" y="9"/>
                  </a:cubicBezTo>
                  <a:cubicBezTo>
                    <a:pt x="78" y="17"/>
                    <a:pt x="79" y="24"/>
                    <a:pt x="73" y="29"/>
                  </a:cubicBezTo>
                  <a:cubicBezTo>
                    <a:pt x="72" y="29"/>
                    <a:pt x="72" y="29"/>
                    <a:pt x="72" y="29"/>
                  </a:cubicBezTo>
                  <a:close/>
                  <a:moveTo>
                    <a:pt x="8" y="36"/>
                  </a:moveTo>
                  <a:cubicBezTo>
                    <a:pt x="7" y="30"/>
                    <a:pt x="7" y="27"/>
                    <a:pt x="8" y="23"/>
                  </a:cubicBezTo>
                  <a:cubicBezTo>
                    <a:pt x="18" y="25"/>
                    <a:pt x="20" y="16"/>
                    <a:pt x="29" y="23"/>
                  </a:cubicBezTo>
                  <a:cubicBezTo>
                    <a:pt x="30" y="27"/>
                    <a:pt x="30" y="32"/>
                    <a:pt x="29" y="35"/>
                  </a:cubicBezTo>
                  <a:cubicBezTo>
                    <a:pt x="29" y="38"/>
                    <a:pt x="28" y="40"/>
                    <a:pt x="26" y="42"/>
                  </a:cubicBezTo>
                  <a:cubicBezTo>
                    <a:pt x="24" y="44"/>
                    <a:pt x="21" y="46"/>
                    <a:pt x="18" y="46"/>
                  </a:cubicBezTo>
                  <a:cubicBezTo>
                    <a:pt x="18" y="46"/>
                    <a:pt x="18" y="46"/>
                    <a:pt x="18" y="46"/>
                  </a:cubicBezTo>
                  <a:cubicBezTo>
                    <a:pt x="15" y="46"/>
                    <a:pt x="13" y="44"/>
                    <a:pt x="11" y="42"/>
                  </a:cubicBezTo>
                  <a:cubicBezTo>
                    <a:pt x="9" y="40"/>
                    <a:pt x="8" y="38"/>
                    <a:pt x="8" y="36"/>
                  </a:cubicBezTo>
                  <a:close/>
                  <a:moveTo>
                    <a:pt x="25" y="46"/>
                  </a:moveTo>
                  <a:cubicBezTo>
                    <a:pt x="22" y="52"/>
                    <a:pt x="14" y="52"/>
                    <a:pt x="12" y="46"/>
                  </a:cubicBezTo>
                  <a:cubicBezTo>
                    <a:pt x="4" y="48"/>
                    <a:pt x="4" y="48"/>
                    <a:pt x="4" y="48"/>
                  </a:cubicBezTo>
                  <a:cubicBezTo>
                    <a:pt x="4" y="48"/>
                    <a:pt x="4" y="48"/>
                    <a:pt x="4" y="48"/>
                  </a:cubicBezTo>
                  <a:cubicBezTo>
                    <a:pt x="3" y="48"/>
                    <a:pt x="3" y="48"/>
                    <a:pt x="3" y="48"/>
                  </a:cubicBezTo>
                  <a:cubicBezTo>
                    <a:pt x="2" y="50"/>
                    <a:pt x="1" y="51"/>
                    <a:pt x="0" y="54"/>
                  </a:cubicBezTo>
                  <a:cubicBezTo>
                    <a:pt x="0" y="56"/>
                    <a:pt x="0" y="58"/>
                    <a:pt x="0" y="61"/>
                  </a:cubicBezTo>
                  <a:cubicBezTo>
                    <a:pt x="1" y="62"/>
                    <a:pt x="1" y="62"/>
                    <a:pt x="1" y="62"/>
                  </a:cubicBezTo>
                  <a:cubicBezTo>
                    <a:pt x="2" y="62"/>
                    <a:pt x="2" y="62"/>
                    <a:pt x="2" y="62"/>
                  </a:cubicBezTo>
                  <a:cubicBezTo>
                    <a:pt x="26" y="62"/>
                    <a:pt x="26" y="62"/>
                    <a:pt x="26" y="62"/>
                  </a:cubicBezTo>
                  <a:cubicBezTo>
                    <a:pt x="25" y="65"/>
                    <a:pt x="26" y="69"/>
                    <a:pt x="26" y="73"/>
                  </a:cubicBezTo>
                  <a:cubicBezTo>
                    <a:pt x="27" y="75"/>
                    <a:pt x="27" y="75"/>
                    <a:pt x="27" y="75"/>
                  </a:cubicBezTo>
                  <a:cubicBezTo>
                    <a:pt x="28" y="75"/>
                    <a:pt x="28" y="75"/>
                    <a:pt x="28" y="75"/>
                  </a:cubicBezTo>
                  <a:cubicBezTo>
                    <a:pt x="90" y="75"/>
                    <a:pt x="90" y="75"/>
                    <a:pt x="90" y="75"/>
                  </a:cubicBezTo>
                  <a:cubicBezTo>
                    <a:pt x="92" y="75"/>
                    <a:pt x="92" y="75"/>
                    <a:pt x="92" y="75"/>
                  </a:cubicBezTo>
                  <a:cubicBezTo>
                    <a:pt x="92" y="73"/>
                    <a:pt x="92" y="73"/>
                    <a:pt x="92" y="73"/>
                  </a:cubicBezTo>
                  <a:cubicBezTo>
                    <a:pt x="93" y="69"/>
                    <a:pt x="93" y="66"/>
                    <a:pt x="93" y="62"/>
                  </a:cubicBezTo>
                  <a:cubicBezTo>
                    <a:pt x="115" y="62"/>
                    <a:pt x="115" y="62"/>
                    <a:pt x="115" y="62"/>
                  </a:cubicBezTo>
                  <a:cubicBezTo>
                    <a:pt x="116" y="62"/>
                    <a:pt x="116" y="62"/>
                    <a:pt x="116" y="62"/>
                  </a:cubicBezTo>
                  <a:cubicBezTo>
                    <a:pt x="116" y="61"/>
                    <a:pt x="116" y="61"/>
                    <a:pt x="116" y="61"/>
                  </a:cubicBezTo>
                  <a:cubicBezTo>
                    <a:pt x="116" y="59"/>
                    <a:pt x="116" y="57"/>
                    <a:pt x="116" y="55"/>
                  </a:cubicBezTo>
                  <a:cubicBezTo>
                    <a:pt x="116" y="52"/>
                    <a:pt x="115" y="50"/>
                    <a:pt x="114"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3" y="47"/>
                    <a:pt x="93" y="47"/>
                    <a:pt x="93"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2" y="54"/>
                    <a:pt x="62" y="54"/>
                    <a:pt x="62" y="54"/>
                  </a:cubicBezTo>
                  <a:cubicBezTo>
                    <a:pt x="64" y="52"/>
                    <a:pt x="64" y="52"/>
                    <a:pt x="64" y="52"/>
                  </a:cubicBezTo>
                  <a:cubicBezTo>
                    <a:pt x="63" y="47"/>
                    <a:pt x="63" y="47"/>
                    <a:pt x="63" y="47"/>
                  </a:cubicBezTo>
                  <a:cubicBezTo>
                    <a:pt x="60" y="47"/>
                    <a:pt x="60" y="47"/>
                    <a:pt x="60" y="47"/>
                  </a:cubicBezTo>
                  <a:cubicBezTo>
                    <a:pt x="59" y="47"/>
                    <a:pt x="59" y="47"/>
                    <a:pt x="59" y="47"/>
                  </a:cubicBezTo>
                  <a:cubicBezTo>
                    <a:pt x="56" y="47"/>
                    <a:pt x="56" y="47"/>
                    <a:pt x="56" y="47"/>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7" y="45"/>
                    <a:pt x="47" y="45"/>
                    <a:pt x="47" y="45"/>
                  </a:cubicBezTo>
                  <a:cubicBezTo>
                    <a:pt x="33" y="48"/>
                    <a:pt x="33" y="48"/>
                    <a:pt x="33" y="48"/>
                  </a:cubicBezTo>
                  <a:cubicBezTo>
                    <a:pt x="33" y="48"/>
                    <a:pt x="33" y="48"/>
                    <a:pt x="33" y="48"/>
                  </a:cubicBezTo>
                  <a:cubicBezTo>
                    <a:pt x="25" y="46"/>
                    <a:pt x="25" y="46"/>
                    <a:pt x="25" y="46"/>
                  </a:cubicBezTo>
                  <a:close/>
                  <a:moveTo>
                    <a:pt x="87" y="36"/>
                  </a:moveTo>
                  <a:cubicBezTo>
                    <a:pt x="87" y="30"/>
                    <a:pt x="86" y="25"/>
                    <a:pt x="87" y="21"/>
                  </a:cubicBezTo>
                  <a:cubicBezTo>
                    <a:pt x="91" y="18"/>
                    <a:pt x="106" y="18"/>
                    <a:pt x="109" y="21"/>
                  </a:cubicBezTo>
                  <a:cubicBezTo>
                    <a:pt x="109" y="26"/>
                    <a:pt x="109" y="32"/>
                    <a:pt x="109" y="35"/>
                  </a:cubicBezTo>
                  <a:cubicBezTo>
                    <a:pt x="108" y="38"/>
                    <a:pt x="107" y="40"/>
                    <a:pt x="106" y="42"/>
                  </a:cubicBezTo>
                  <a:cubicBezTo>
                    <a:pt x="104" y="44"/>
                    <a:pt x="101" y="46"/>
                    <a:pt x="98" y="46"/>
                  </a:cubicBezTo>
                  <a:cubicBezTo>
                    <a:pt x="98" y="46"/>
                    <a:pt x="98" y="46"/>
                    <a:pt x="98" y="46"/>
                  </a:cubicBezTo>
                  <a:cubicBezTo>
                    <a:pt x="95" y="46"/>
                    <a:pt x="92" y="44"/>
                    <a:pt x="90" y="42"/>
                  </a:cubicBezTo>
                  <a:cubicBezTo>
                    <a:pt x="89" y="40"/>
                    <a:pt x="88" y="38"/>
                    <a:pt x="87" y="36"/>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6" name="Group 11"/>
          <p:cNvGrpSpPr/>
          <p:nvPr/>
        </p:nvGrpSpPr>
        <p:grpSpPr>
          <a:xfrm>
            <a:off x="6239804" y="3821477"/>
            <a:ext cx="2405575" cy="713936"/>
            <a:chOff x="5823244" y="2818812"/>
            <a:chExt cx="2405575" cy="713936"/>
          </a:xfrm>
        </p:grpSpPr>
        <p:sp>
          <p:nvSpPr>
            <p:cNvPr id="27" name="Rectangle 9"/>
            <p:cNvSpPr/>
            <p:nvPr/>
          </p:nvSpPr>
          <p:spPr>
            <a:xfrm>
              <a:off x="5823244" y="2818812"/>
              <a:ext cx="2405575" cy="7139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Box 23"/>
            <p:cNvSpPr txBox="1"/>
            <p:nvPr/>
          </p:nvSpPr>
          <p:spPr>
            <a:xfrm>
              <a:off x="6457015" y="2991114"/>
              <a:ext cx="1097280" cy="368300"/>
            </a:xfrm>
            <a:prstGeom prst="rect">
              <a:avLst/>
            </a:prstGeom>
            <a:noFill/>
          </p:spPr>
          <p:txBody>
            <a:bodyPr wrap="none" rtlCol="0">
              <a:spAutoFit/>
            </a:bodyPr>
            <a:lstStyle/>
            <a:p>
              <a:r>
                <a:rPr lang="zh-CN" altLang="en-US" b="1">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系统需求</a:t>
              </a:r>
            </a:p>
          </p:txBody>
        </p:sp>
        <p:sp>
          <p:nvSpPr>
            <p:cNvPr id="29" name="Freeform 22"/>
            <p:cNvSpPr>
              <a:spLocks noEditPoints="1"/>
            </p:cNvSpPr>
            <p:nvPr/>
          </p:nvSpPr>
          <p:spPr bwMode="auto">
            <a:xfrm>
              <a:off x="6041476" y="2983041"/>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4" name="TextBox 29"/>
          <p:cNvSpPr txBox="1"/>
          <p:nvPr/>
        </p:nvSpPr>
        <p:spPr>
          <a:xfrm>
            <a:off x="2380320" y="2426057"/>
            <a:ext cx="1808480" cy="583565"/>
          </a:xfrm>
          <a:prstGeom prst="rect">
            <a:avLst/>
          </a:prstGeom>
          <a:noFill/>
        </p:spPr>
        <p:txBody>
          <a:bodyPr wrap="none" rtlCol="0">
            <a:spAutoFit/>
          </a:bodyPr>
          <a:lstStyle/>
          <a:p>
            <a:pPr algn="ctr"/>
            <a:r>
              <a:rPr lang="zh-CN" altLang="en-US" sz="32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分析抽取</a:t>
            </a:r>
          </a:p>
        </p:txBody>
      </p:sp>
      <p:sp>
        <p:nvSpPr>
          <p:cNvPr id="35" name="TextBox 30"/>
          <p:cNvSpPr txBox="1"/>
          <p:nvPr/>
        </p:nvSpPr>
        <p:spPr>
          <a:xfrm>
            <a:off x="5582968" y="2426057"/>
            <a:ext cx="995680" cy="583565"/>
          </a:xfrm>
          <a:prstGeom prst="rect">
            <a:avLst/>
          </a:prstGeom>
          <a:noFill/>
        </p:spPr>
        <p:txBody>
          <a:bodyPr wrap="none" rtlCol="0">
            <a:spAutoFit/>
          </a:bodyPr>
          <a:lstStyle/>
          <a:p>
            <a:pPr algn="ctr"/>
            <a:r>
              <a:rPr lang="zh-CN" altLang="en-US" sz="32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提取</a:t>
            </a:r>
          </a:p>
        </p:txBody>
      </p:sp>
      <p:sp>
        <p:nvSpPr>
          <p:cNvPr id="36" name="TextBox 31"/>
          <p:cNvSpPr txBox="1"/>
          <p:nvPr/>
        </p:nvSpPr>
        <p:spPr>
          <a:xfrm>
            <a:off x="7742946" y="2426057"/>
            <a:ext cx="1808480" cy="583565"/>
          </a:xfrm>
          <a:prstGeom prst="rect">
            <a:avLst/>
          </a:prstGeom>
          <a:noFill/>
        </p:spPr>
        <p:txBody>
          <a:bodyPr wrap="none" rtlCol="0">
            <a:spAutoFit/>
          </a:bodyPr>
          <a:lstStyle/>
          <a:p>
            <a:pPr algn="ctr"/>
            <a:r>
              <a:rPr lang="zh-CN" altLang="en-US" sz="3200" b="1">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分析设计</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18" presetClass="entr" presetSubtype="12"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strips(downLeft)">
                                      <p:cBhvr>
                                        <p:cTn id="23" dur="500"/>
                                        <p:tgtEl>
                                          <p:spTgt spid="14"/>
                                        </p:tgtEl>
                                      </p:cBhvr>
                                    </p:animEffect>
                                  </p:childTnLst>
                                </p:cTn>
                              </p:par>
                            </p:childTnLst>
                          </p:cTn>
                        </p:par>
                        <p:par>
                          <p:cTn id="24" fill="hold">
                            <p:stCondLst>
                              <p:cond delay="2000"/>
                            </p:stCondLst>
                            <p:childTnLst>
                              <p:par>
                                <p:cTn id="25" presetID="18" presetClass="entr" presetSubtype="12"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strips(downLeft)">
                                      <p:cBhvr>
                                        <p:cTn id="27" dur="500"/>
                                        <p:tgtEl>
                                          <p:spTgt spid="26"/>
                                        </p:tgtEl>
                                      </p:cBhvr>
                                    </p:animEffect>
                                  </p:childTnLst>
                                </p:cTn>
                              </p:par>
                            </p:childTnLst>
                          </p:cTn>
                        </p:par>
                        <p:par>
                          <p:cTn id="28" fill="hold">
                            <p:stCondLst>
                              <p:cond delay="2500"/>
                            </p:stCondLst>
                            <p:childTnLst>
                              <p:par>
                                <p:cTn id="29" presetID="18" presetClass="entr" presetSubtype="12"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strips(downLeft)">
                                      <p:cBhvr>
                                        <p:cTn id="31" dur="500"/>
                                        <p:tgtEl>
                                          <p:spTgt spid="22"/>
                                        </p:tgtEl>
                                      </p:cBhvr>
                                    </p:animEffect>
                                  </p:childTnLst>
                                </p:cTn>
                              </p:par>
                            </p:childTnLst>
                          </p:cTn>
                        </p:par>
                        <p:par>
                          <p:cTn id="32" fill="hold">
                            <p:stCondLst>
                              <p:cond delay="3000"/>
                            </p:stCondLst>
                            <p:childTnLst>
                              <p:par>
                                <p:cTn id="33" presetID="18" presetClass="entr" presetSubtype="12"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strips(downLeft)">
                                      <p:cBhvr>
                                        <p:cTn id="35" dur="500"/>
                                        <p:tgtEl>
                                          <p:spTgt spid="18"/>
                                        </p:tgtEl>
                                      </p:cBhvr>
                                    </p:animEffect>
                                  </p:childTnLst>
                                </p:cTn>
                              </p:par>
                            </p:childTnLst>
                          </p:cTn>
                        </p:par>
                        <p:par>
                          <p:cTn id="36" fill="hold">
                            <p:stCondLst>
                              <p:cond delay="3500"/>
                            </p:stCondLst>
                            <p:childTnLst>
                              <p:par>
                                <p:cTn id="37" presetID="12" presetClass="entr" presetSubtype="4"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p:tgtEl>
                                          <p:spTgt spid="34"/>
                                        </p:tgtEl>
                                        <p:attrNameLst>
                                          <p:attrName>ppt_y</p:attrName>
                                        </p:attrNameLst>
                                      </p:cBhvr>
                                      <p:tavLst>
                                        <p:tav tm="0">
                                          <p:val>
                                            <p:strVal val="#ppt_y+#ppt_h*1.125000"/>
                                          </p:val>
                                        </p:tav>
                                        <p:tav tm="100000">
                                          <p:val>
                                            <p:strVal val="#ppt_y"/>
                                          </p:val>
                                        </p:tav>
                                      </p:tavLst>
                                    </p:anim>
                                    <p:animEffect transition="in" filter="wipe(up)">
                                      <p:cBhvr>
                                        <p:cTn id="40" dur="500"/>
                                        <p:tgtEl>
                                          <p:spTgt spid="34"/>
                                        </p:tgtEl>
                                      </p:cBhvr>
                                    </p:animEffect>
                                  </p:childTnLst>
                                </p:cTn>
                              </p:par>
                            </p:childTnLst>
                          </p:cTn>
                        </p:par>
                        <p:par>
                          <p:cTn id="41" fill="hold">
                            <p:stCondLst>
                              <p:cond delay="4000"/>
                            </p:stCondLst>
                            <p:childTnLst>
                              <p:par>
                                <p:cTn id="42" presetID="12" presetClass="entr" presetSubtype="4" fill="hold" grpId="0" nodeType="after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500"/>
                                        <p:tgtEl>
                                          <p:spTgt spid="35"/>
                                        </p:tgtEl>
                                        <p:attrNameLst>
                                          <p:attrName>ppt_y</p:attrName>
                                        </p:attrNameLst>
                                      </p:cBhvr>
                                      <p:tavLst>
                                        <p:tav tm="0">
                                          <p:val>
                                            <p:strVal val="#ppt_y+#ppt_h*1.125000"/>
                                          </p:val>
                                        </p:tav>
                                        <p:tav tm="100000">
                                          <p:val>
                                            <p:strVal val="#ppt_y"/>
                                          </p:val>
                                        </p:tav>
                                      </p:tavLst>
                                    </p:anim>
                                    <p:animEffect transition="in" filter="wipe(up)">
                                      <p:cBhvr>
                                        <p:cTn id="45" dur="500"/>
                                        <p:tgtEl>
                                          <p:spTgt spid="35"/>
                                        </p:tgtEl>
                                      </p:cBhvr>
                                    </p:animEffect>
                                  </p:childTnLst>
                                </p:cTn>
                              </p:par>
                            </p:childTnLst>
                          </p:cTn>
                        </p:par>
                        <p:par>
                          <p:cTn id="46" fill="hold">
                            <p:stCondLst>
                              <p:cond delay="4500"/>
                            </p:stCondLst>
                            <p:childTnLst>
                              <p:par>
                                <p:cTn id="47" presetID="12" presetClass="entr" presetSubtype="4" fill="hold" grpId="0" nodeType="after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p:tgtEl>
                                          <p:spTgt spid="36"/>
                                        </p:tgtEl>
                                        <p:attrNameLst>
                                          <p:attrName>ppt_y</p:attrName>
                                        </p:attrNameLst>
                                      </p:cBhvr>
                                      <p:tavLst>
                                        <p:tav tm="0">
                                          <p:val>
                                            <p:strVal val="#ppt_y+#ppt_h*1.125000"/>
                                          </p:val>
                                        </p:tav>
                                        <p:tav tm="100000">
                                          <p:val>
                                            <p:strVal val="#ppt_y"/>
                                          </p:val>
                                        </p:tav>
                                      </p:tavLst>
                                    </p:anim>
                                    <p:animEffect transition="in" filter="wipe(up)">
                                      <p:cBhvr>
                                        <p:cTn id="5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34" grpId="0"/>
      <p:bldP spid="35"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3527107" cy="535940"/>
              <a:chOff x="5043488" y="515938"/>
              <a:chExt cx="3527107" cy="535940"/>
            </a:xfrm>
          </p:grpSpPr>
          <p:sp>
            <p:nvSpPr>
              <p:cNvPr id="7" name="矩形 3"/>
              <p:cNvSpPr/>
              <p:nvPr/>
            </p:nvSpPr>
            <p:spPr>
              <a:xfrm>
                <a:off x="5667375" y="515938"/>
                <a:ext cx="2903220" cy="535940"/>
              </a:xfrm>
              <a:prstGeom prst="rect">
                <a:avLst/>
              </a:prstGeom>
              <a:noFill/>
              <a:ln w="9525">
                <a:noFill/>
                <a:miter/>
              </a:ln>
            </p:spPr>
            <p:txBody>
              <a:bodyPr wrap="none" lIns="91431" tIns="45716" rIns="91431" bIns="45716">
                <a:spAutoFit/>
              </a:bodyPr>
              <a:lstStyle/>
              <a:p>
                <a:pPr lvl="0" eaLnBrk="1" hangingPunct="1">
                  <a:buNone/>
                </a:pPr>
                <a:r>
                  <a:rPr lang="en-US" altLang="zh-CN"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UML</a:t>
                </a: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的 主要构成</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grpSp>
        <p:nvGrpSpPr>
          <p:cNvPr id="12" name="组合 11"/>
          <p:cNvGrpSpPr/>
          <p:nvPr/>
        </p:nvGrpSpPr>
        <p:grpSpPr>
          <a:xfrm>
            <a:off x="343795" y="1396245"/>
            <a:ext cx="11921489" cy="6755764"/>
            <a:chOff x="1476375" y="1620838"/>
            <a:chExt cx="6395259" cy="3624116"/>
          </a:xfrm>
        </p:grpSpPr>
        <p:sp>
          <p:nvSpPr>
            <p:cNvPr id="13" name="Rectangle 2"/>
            <p:cNvSpPr/>
            <p:nvPr/>
          </p:nvSpPr>
          <p:spPr>
            <a:xfrm>
              <a:off x="1547813" y="2209800"/>
              <a:ext cx="5616575" cy="4603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3200">
                <a:solidFill>
                  <a:schemeClr val="bg1">
                    <a:lumMod val="50000"/>
                  </a:schemeClr>
                </a:solidFill>
                <a:cs typeface="Arial" panose="020B0604020202020204" pitchFamily="34" charset="0"/>
              </a:endParaRPr>
            </a:p>
          </p:txBody>
        </p:sp>
        <p:sp>
          <p:nvSpPr>
            <p:cNvPr id="15" name="Oval 19"/>
            <p:cNvSpPr/>
            <p:nvPr/>
          </p:nvSpPr>
          <p:spPr>
            <a:xfrm>
              <a:off x="4535488" y="1812925"/>
              <a:ext cx="792162" cy="7921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3200">
                <a:solidFill>
                  <a:schemeClr val="bg1">
                    <a:lumMod val="50000"/>
                  </a:schemeClr>
                </a:solidFill>
                <a:cs typeface="Arial" panose="020B0604020202020204" pitchFamily="34" charset="0"/>
              </a:endParaRPr>
            </a:p>
          </p:txBody>
        </p:sp>
        <p:sp>
          <p:nvSpPr>
            <p:cNvPr id="16" name="Oval 14"/>
            <p:cNvSpPr/>
            <p:nvPr/>
          </p:nvSpPr>
          <p:spPr>
            <a:xfrm>
              <a:off x="1476375" y="2011363"/>
              <a:ext cx="395288" cy="3952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3200">
                <a:solidFill>
                  <a:schemeClr val="bg1">
                    <a:lumMod val="50000"/>
                  </a:schemeClr>
                </a:solidFill>
                <a:cs typeface="Arial" panose="020B0604020202020204" pitchFamily="34" charset="0"/>
              </a:endParaRPr>
            </a:p>
          </p:txBody>
        </p:sp>
        <p:sp>
          <p:nvSpPr>
            <p:cNvPr id="17" name="Oval 26"/>
            <p:cNvSpPr/>
            <p:nvPr/>
          </p:nvSpPr>
          <p:spPr>
            <a:xfrm>
              <a:off x="2178050" y="1957388"/>
              <a:ext cx="503238" cy="503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3200">
                <a:solidFill>
                  <a:schemeClr val="bg1">
                    <a:lumMod val="50000"/>
                  </a:schemeClr>
                </a:solidFill>
                <a:cs typeface="Arial" panose="020B0604020202020204" pitchFamily="34" charset="0"/>
              </a:endParaRPr>
            </a:p>
          </p:txBody>
        </p:sp>
        <p:sp>
          <p:nvSpPr>
            <p:cNvPr id="18" name="Oval 30"/>
            <p:cNvSpPr/>
            <p:nvPr/>
          </p:nvSpPr>
          <p:spPr>
            <a:xfrm>
              <a:off x="2987675" y="2065338"/>
              <a:ext cx="288925" cy="2873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3200">
                <a:solidFill>
                  <a:schemeClr val="bg1">
                    <a:lumMod val="50000"/>
                  </a:schemeClr>
                </a:solidFill>
                <a:cs typeface="Arial" panose="020B0604020202020204" pitchFamily="34" charset="0"/>
              </a:endParaRPr>
            </a:p>
          </p:txBody>
        </p:sp>
        <p:sp>
          <p:nvSpPr>
            <p:cNvPr id="19" name="Oval 31"/>
            <p:cNvSpPr/>
            <p:nvPr/>
          </p:nvSpPr>
          <p:spPr>
            <a:xfrm>
              <a:off x="3581400" y="1885950"/>
              <a:ext cx="649288" cy="6477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3200">
                <a:solidFill>
                  <a:schemeClr val="bg1">
                    <a:lumMod val="50000"/>
                  </a:schemeClr>
                </a:solidFill>
                <a:cs typeface="Arial" panose="020B0604020202020204" pitchFamily="34" charset="0"/>
              </a:endParaRPr>
            </a:p>
          </p:txBody>
        </p:sp>
        <p:sp>
          <p:nvSpPr>
            <p:cNvPr id="20" name="Oval 32"/>
            <p:cNvSpPr/>
            <p:nvPr/>
          </p:nvSpPr>
          <p:spPr>
            <a:xfrm>
              <a:off x="5634038" y="1957388"/>
              <a:ext cx="504825" cy="503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3200">
                <a:solidFill>
                  <a:schemeClr val="bg1">
                    <a:lumMod val="50000"/>
                  </a:schemeClr>
                </a:solidFill>
                <a:cs typeface="Arial" panose="020B0604020202020204" pitchFamily="34" charset="0"/>
              </a:endParaRPr>
            </a:p>
          </p:txBody>
        </p:sp>
        <p:sp>
          <p:nvSpPr>
            <p:cNvPr id="21" name="Oval 33"/>
            <p:cNvSpPr/>
            <p:nvPr/>
          </p:nvSpPr>
          <p:spPr>
            <a:xfrm>
              <a:off x="6443663" y="1620838"/>
              <a:ext cx="1223962" cy="12239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3200">
                <a:solidFill>
                  <a:schemeClr val="bg1">
                    <a:lumMod val="50000"/>
                  </a:schemeClr>
                </a:solidFill>
                <a:cs typeface="Arial" panose="020B0604020202020204" pitchFamily="34" charset="0"/>
              </a:endParaRPr>
            </a:p>
          </p:txBody>
        </p:sp>
        <p:sp>
          <p:nvSpPr>
            <p:cNvPr id="22" name="Rectangle 34"/>
            <p:cNvSpPr>
              <a:spLocks noChangeArrowheads="1"/>
            </p:cNvSpPr>
            <p:nvPr/>
          </p:nvSpPr>
          <p:spPr bwMode="auto">
            <a:xfrm>
              <a:off x="4848452" y="2651125"/>
              <a:ext cx="166235" cy="28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bg-BG" altLang="zh-CN" sz="2800" dirty="0">
                <a:solidFill>
                  <a:schemeClr val="bg1">
                    <a:lumMod val="50000"/>
                  </a:schemeClr>
                </a:solidFill>
              </a:endParaRPr>
            </a:p>
          </p:txBody>
        </p:sp>
        <p:sp>
          <p:nvSpPr>
            <p:cNvPr id="23" name="Rectangle 35"/>
            <p:cNvSpPr>
              <a:spLocks noChangeArrowheads="1"/>
            </p:cNvSpPr>
            <p:nvPr/>
          </p:nvSpPr>
          <p:spPr bwMode="auto">
            <a:xfrm>
              <a:off x="5803333" y="2651125"/>
              <a:ext cx="166235" cy="28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bg-BG" altLang="zh-CN" sz="2800" dirty="0">
                <a:solidFill>
                  <a:schemeClr val="bg1">
                    <a:lumMod val="50000"/>
                  </a:schemeClr>
                </a:solidFill>
              </a:endParaRPr>
            </a:p>
          </p:txBody>
        </p:sp>
        <p:sp>
          <p:nvSpPr>
            <p:cNvPr id="24" name="Rectangle 36"/>
            <p:cNvSpPr>
              <a:spLocks noChangeArrowheads="1"/>
            </p:cNvSpPr>
            <p:nvPr/>
          </p:nvSpPr>
          <p:spPr bwMode="auto">
            <a:xfrm>
              <a:off x="3822927" y="2651125"/>
              <a:ext cx="166235" cy="28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bg-BG" altLang="zh-CN" sz="2800" dirty="0">
                <a:solidFill>
                  <a:schemeClr val="bg1">
                    <a:lumMod val="50000"/>
                  </a:schemeClr>
                </a:solidFill>
              </a:endParaRPr>
            </a:p>
          </p:txBody>
        </p:sp>
        <p:sp>
          <p:nvSpPr>
            <p:cNvPr id="25" name="Rectangle 37"/>
            <p:cNvSpPr>
              <a:spLocks noChangeArrowheads="1"/>
            </p:cNvSpPr>
            <p:nvPr/>
          </p:nvSpPr>
          <p:spPr bwMode="auto">
            <a:xfrm>
              <a:off x="3048226" y="2651125"/>
              <a:ext cx="166235" cy="28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bg-BG" altLang="zh-CN" sz="2800" dirty="0">
                <a:solidFill>
                  <a:schemeClr val="bg1">
                    <a:lumMod val="50000"/>
                  </a:schemeClr>
                </a:solidFill>
              </a:endParaRPr>
            </a:p>
          </p:txBody>
        </p:sp>
        <p:sp>
          <p:nvSpPr>
            <p:cNvPr id="26" name="Rectangle 38"/>
            <p:cNvSpPr>
              <a:spLocks noChangeArrowheads="1"/>
            </p:cNvSpPr>
            <p:nvPr/>
          </p:nvSpPr>
          <p:spPr bwMode="auto">
            <a:xfrm>
              <a:off x="2346552" y="2651125"/>
              <a:ext cx="166235" cy="28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bg-BG" altLang="zh-CN" sz="2800" dirty="0">
                <a:solidFill>
                  <a:schemeClr val="bg1">
                    <a:lumMod val="50000"/>
                  </a:schemeClr>
                </a:solidFill>
              </a:endParaRPr>
            </a:p>
          </p:txBody>
        </p:sp>
        <p:sp>
          <p:nvSpPr>
            <p:cNvPr id="27" name="Rectangle 39"/>
            <p:cNvSpPr>
              <a:spLocks noChangeArrowheads="1"/>
            </p:cNvSpPr>
            <p:nvPr/>
          </p:nvSpPr>
          <p:spPr bwMode="auto">
            <a:xfrm>
              <a:off x="1590904" y="2651125"/>
              <a:ext cx="166235" cy="28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bg-BG" altLang="zh-CN" sz="2800" dirty="0">
                <a:solidFill>
                  <a:schemeClr val="bg1">
                    <a:lumMod val="50000"/>
                  </a:schemeClr>
                </a:solidFill>
              </a:endParaRPr>
            </a:p>
          </p:txBody>
        </p:sp>
        <p:sp>
          <p:nvSpPr>
            <p:cNvPr id="28" name="Rectangle 40"/>
            <p:cNvSpPr>
              <a:spLocks noChangeArrowheads="1"/>
            </p:cNvSpPr>
            <p:nvPr/>
          </p:nvSpPr>
          <p:spPr bwMode="auto">
            <a:xfrm>
              <a:off x="7003980" y="1980801"/>
              <a:ext cx="166235" cy="445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bg-BG" altLang="zh-CN" sz="4800" dirty="0">
                <a:solidFill>
                  <a:schemeClr val="bg1"/>
                </a:solidFill>
              </a:endParaRPr>
            </a:p>
          </p:txBody>
        </p:sp>
        <p:sp>
          <p:nvSpPr>
            <p:cNvPr id="29" name="Rectangle 42"/>
            <p:cNvSpPr>
              <a:spLocks noChangeArrowheads="1"/>
            </p:cNvSpPr>
            <p:nvPr/>
          </p:nvSpPr>
          <p:spPr bwMode="auto">
            <a:xfrm>
              <a:off x="1808503" y="2686374"/>
              <a:ext cx="6063131" cy="2558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sz="1600" dirty="0" err="1">
                  <a:solidFill>
                    <a:schemeClr val="bg1">
                      <a:lumMod val="50000"/>
                    </a:schemeClr>
                  </a:solidFill>
                  <a:latin typeface="GeosansLight" pitchFamily="2" charset="0"/>
                </a:rPr>
                <a:t>UML</a:t>
              </a:r>
              <a:r>
                <a:rPr lang="zh-CN" altLang="en-US" sz="1600" dirty="0" err="1">
                  <a:solidFill>
                    <a:schemeClr val="bg1">
                      <a:lumMod val="50000"/>
                    </a:schemeClr>
                  </a:solidFill>
                  <a:latin typeface="GeosansLight" pitchFamily="2" charset="0"/>
                </a:rPr>
                <a:t>是一种标准化的图形语言建模语言，它是面向对象分析与设计的一种标准表示。</a:t>
              </a:r>
            </a:p>
            <a:p>
              <a:pPr algn="just"/>
              <a:r>
                <a:rPr lang="zh-CN" altLang="en-US" sz="1600" dirty="0" err="1">
                  <a:solidFill>
                    <a:schemeClr val="bg1">
                      <a:lumMod val="50000"/>
                    </a:schemeClr>
                  </a:solidFill>
                  <a:latin typeface="GeosansLight" pitchFamily="2" charset="0"/>
                </a:rPr>
                <a:t>由下列几部分组成。</a:t>
              </a:r>
            </a:p>
            <a:p>
              <a:pPr algn="just"/>
              <a:endParaRPr lang="zh-CN" altLang="en-US" sz="1600" dirty="0" err="1">
                <a:solidFill>
                  <a:schemeClr val="bg1">
                    <a:lumMod val="50000"/>
                  </a:schemeClr>
                </a:solidFill>
                <a:latin typeface="GeosansLight" pitchFamily="2" charset="0"/>
              </a:endParaRPr>
            </a:p>
            <a:p>
              <a:pPr algn="just"/>
              <a:endParaRPr lang="zh-CN" altLang="en-US" sz="1600" dirty="0" err="1">
                <a:solidFill>
                  <a:schemeClr val="bg1">
                    <a:lumMod val="50000"/>
                  </a:schemeClr>
                </a:solidFill>
                <a:latin typeface="GeosansLight" pitchFamily="2" charset="0"/>
              </a:endParaRPr>
            </a:p>
            <a:p>
              <a:pPr algn="just"/>
              <a:r>
                <a:rPr lang="en-US" altLang="zh-CN" sz="1600" dirty="0" err="1">
                  <a:solidFill>
                    <a:schemeClr val="bg1">
                      <a:lumMod val="50000"/>
                    </a:schemeClr>
                  </a:solidFill>
                  <a:latin typeface="GeosansLight" pitchFamily="2" charset="0"/>
                </a:rPr>
                <a:t>	</a:t>
              </a:r>
              <a:r>
                <a:rPr lang="zh-CN" altLang="en-US" sz="1600" dirty="0" err="1">
                  <a:solidFill>
                    <a:schemeClr val="bg1">
                      <a:lumMod val="50000"/>
                    </a:schemeClr>
                  </a:solidFill>
                  <a:latin typeface="GeosansLight" pitchFamily="2" charset="0"/>
                </a:rPr>
                <a:t>视图（</a:t>
              </a:r>
              <a:r>
                <a:rPr lang="en-US" altLang="zh-CN" sz="1600" dirty="0" err="1">
                  <a:solidFill>
                    <a:schemeClr val="bg1">
                      <a:lumMod val="50000"/>
                    </a:schemeClr>
                  </a:solidFill>
                  <a:latin typeface="GeosansLight" pitchFamily="2" charset="0"/>
                </a:rPr>
                <a:t>views</a:t>
              </a:r>
              <a:r>
                <a:rPr lang="zh-CN" altLang="en-US" sz="1600" dirty="0" err="1">
                  <a:solidFill>
                    <a:schemeClr val="bg1">
                      <a:lumMod val="50000"/>
                    </a:schemeClr>
                  </a:solidFill>
                  <a:latin typeface="GeosansLight" pitchFamily="2" charset="0"/>
                </a:rPr>
                <a:t>）</a:t>
              </a:r>
            </a:p>
            <a:p>
              <a:pPr algn="just"/>
              <a:endParaRPr lang="zh-CN" altLang="en-US" sz="1600" dirty="0" err="1">
                <a:solidFill>
                  <a:schemeClr val="bg1">
                    <a:lumMod val="50000"/>
                  </a:schemeClr>
                </a:solidFill>
                <a:latin typeface="GeosansLight" pitchFamily="2" charset="0"/>
              </a:endParaRPr>
            </a:p>
            <a:p>
              <a:pPr algn="just"/>
              <a:r>
                <a:rPr lang="en-US" altLang="zh-CN" sz="1600" dirty="0" err="1">
                  <a:solidFill>
                    <a:schemeClr val="bg1">
                      <a:lumMod val="50000"/>
                    </a:schemeClr>
                  </a:solidFill>
                  <a:latin typeface="GeosansLight" pitchFamily="2" charset="0"/>
                </a:rPr>
                <a:t>	</a:t>
              </a:r>
              <a:r>
                <a:rPr lang="zh-CN" altLang="en-US" sz="1600" dirty="0" err="1">
                  <a:solidFill>
                    <a:schemeClr val="bg1">
                      <a:lumMod val="50000"/>
                    </a:schemeClr>
                  </a:solidFill>
                  <a:latin typeface="GeosansLight" pitchFamily="2" charset="0"/>
                </a:rPr>
                <a:t>图（</a:t>
              </a:r>
              <a:r>
                <a:rPr lang="en-US" altLang="zh-CN" sz="1600" dirty="0" err="1">
                  <a:solidFill>
                    <a:schemeClr val="bg1">
                      <a:lumMod val="50000"/>
                    </a:schemeClr>
                  </a:solidFill>
                  <a:latin typeface="GeosansLight" pitchFamily="2" charset="0"/>
                </a:rPr>
                <a:t>Diagrams</a:t>
              </a:r>
              <a:r>
                <a:rPr lang="zh-CN" altLang="en-US" sz="1600" dirty="0" err="1">
                  <a:solidFill>
                    <a:schemeClr val="bg1">
                      <a:lumMod val="50000"/>
                    </a:schemeClr>
                  </a:solidFill>
                  <a:latin typeface="GeosansLight" pitchFamily="2" charset="0"/>
                </a:rPr>
                <a:t>）</a:t>
              </a:r>
            </a:p>
            <a:p>
              <a:pPr algn="just"/>
              <a:endParaRPr lang="zh-CN" altLang="en-US" sz="1600" dirty="0" err="1">
                <a:solidFill>
                  <a:schemeClr val="bg1">
                    <a:lumMod val="50000"/>
                  </a:schemeClr>
                </a:solidFill>
                <a:latin typeface="GeosansLight" pitchFamily="2" charset="0"/>
              </a:endParaRPr>
            </a:p>
            <a:p>
              <a:pPr algn="just"/>
              <a:r>
                <a:rPr lang="en-US" altLang="zh-CN" sz="1600" dirty="0" err="1">
                  <a:solidFill>
                    <a:schemeClr val="bg1">
                      <a:lumMod val="50000"/>
                    </a:schemeClr>
                  </a:solidFill>
                  <a:latin typeface="GeosansLight" pitchFamily="2" charset="0"/>
                </a:rPr>
                <a:t>	</a:t>
              </a:r>
              <a:r>
                <a:rPr lang="zh-CN" altLang="en-US" sz="1600" dirty="0" err="1">
                  <a:solidFill>
                    <a:schemeClr val="bg1">
                      <a:lumMod val="50000"/>
                    </a:schemeClr>
                  </a:solidFill>
                  <a:latin typeface="GeosansLight" pitchFamily="2" charset="0"/>
                </a:rPr>
                <a:t>模型元素（</a:t>
              </a:r>
              <a:r>
                <a:rPr lang="en-US" altLang="zh-CN" sz="1600" dirty="0" err="1">
                  <a:solidFill>
                    <a:schemeClr val="bg1">
                      <a:lumMod val="50000"/>
                    </a:schemeClr>
                  </a:solidFill>
                  <a:latin typeface="GeosansLight" pitchFamily="2" charset="0"/>
                </a:rPr>
                <a:t>Model elements</a:t>
              </a:r>
              <a:r>
                <a:rPr lang="zh-CN" altLang="en-US" sz="1600" dirty="0" err="1">
                  <a:solidFill>
                    <a:schemeClr val="bg1">
                      <a:lumMod val="50000"/>
                    </a:schemeClr>
                  </a:solidFill>
                  <a:latin typeface="GeosansLight" pitchFamily="2" charset="0"/>
                </a:rPr>
                <a:t>）</a:t>
              </a:r>
            </a:p>
            <a:p>
              <a:pPr algn="just"/>
              <a:endParaRPr lang="zh-CN" altLang="en-US" sz="1600" dirty="0" err="1">
                <a:solidFill>
                  <a:schemeClr val="bg1">
                    <a:lumMod val="50000"/>
                  </a:schemeClr>
                </a:solidFill>
                <a:latin typeface="GeosansLight" pitchFamily="2" charset="0"/>
              </a:endParaRPr>
            </a:p>
            <a:p>
              <a:pPr algn="just"/>
              <a:r>
                <a:rPr lang="en-US" altLang="zh-CN" sz="1600" dirty="0" err="1">
                  <a:solidFill>
                    <a:schemeClr val="bg1">
                      <a:lumMod val="50000"/>
                    </a:schemeClr>
                  </a:solidFill>
                  <a:latin typeface="GeosansLight" pitchFamily="2" charset="0"/>
                </a:rPr>
                <a:t>	</a:t>
              </a:r>
              <a:r>
                <a:rPr lang="zh-CN" altLang="en-US" sz="1600" dirty="0" err="1">
                  <a:solidFill>
                    <a:schemeClr val="bg1">
                      <a:lumMod val="50000"/>
                    </a:schemeClr>
                  </a:solidFill>
                  <a:latin typeface="GeosansLight" pitchFamily="2" charset="0"/>
                </a:rPr>
                <a:t>通用机制</a:t>
              </a:r>
              <a:r>
                <a:rPr lang="en-US" altLang="zh-CN" sz="1600" dirty="0" err="1">
                  <a:solidFill>
                    <a:schemeClr val="bg1">
                      <a:lumMod val="50000"/>
                    </a:schemeClr>
                  </a:solidFill>
                  <a:latin typeface="GeosansLight" pitchFamily="2" charset="0"/>
                </a:rPr>
                <a:t>(general mechanism)</a:t>
              </a:r>
              <a:endParaRPr lang="zh-CN" altLang="en-US" sz="1600" dirty="0" err="1">
                <a:solidFill>
                  <a:schemeClr val="bg1">
                    <a:lumMod val="50000"/>
                  </a:schemeClr>
                </a:solidFill>
                <a:latin typeface="GeosansLight" pitchFamily="2" charset="0"/>
              </a:endParaRPr>
            </a:p>
            <a:p>
              <a:pPr algn="just"/>
              <a:endParaRPr lang="zh-CN" altLang="en-US" sz="1600" dirty="0" err="1">
                <a:solidFill>
                  <a:schemeClr val="bg1">
                    <a:lumMod val="50000"/>
                  </a:schemeClr>
                </a:solidFill>
                <a:latin typeface="GeosansLight" pitchFamily="2" charset="0"/>
              </a:endParaRPr>
            </a:p>
            <a:p>
              <a:pPr algn="just"/>
              <a:endParaRPr lang="zh-CN" altLang="en-US" sz="1600" dirty="0" err="1">
                <a:solidFill>
                  <a:schemeClr val="bg1">
                    <a:lumMod val="50000"/>
                  </a:schemeClr>
                </a:solidFill>
                <a:latin typeface="GeosansLight" pitchFamily="2" charset="0"/>
              </a:endParaRPr>
            </a:p>
            <a:p>
              <a:pPr algn="just"/>
              <a:endParaRPr lang="zh-CN" altLang="en-US" sz="1600" dirty="0" err="1">
                <a:solidFill>
                  <a:schemeClr val="bg1">
                    <a:lumMod val="50000"/>
                  </a:schemeClr>
                </a:solidFill>
                <a:latin typeface="GeosansLight" pitchFamily="2" charset="0"/>
              </a:endParaRPr>
            </a:p>
            <a:p>
              <a:pPr algn="just"/>
              <a:endParaRPr lang="zh-CN" altLang="en-US" sz="1600" dirty="0" err="1">
                <a:solidFill>
                  <a:schemeClr val="bg1">
                    <a:lumMod val="50000"/>
                  </a:schemeClr>
                </a:solidFill>
                <a:latin typeface="GeosansLight" pitchFamily="2" charset="0"/>
              </a:endParaRPr>
            </a:p>
            <a:p>
              <a:pPr algn="just"/>
              <a:endParaRPr lang="zh-CN" altLang="en-US" sz="1600" dirty="0" err="1">
                <a:solidFill>
                  <a:schemeClr val="bg1">
                    <a:lumMod val="50000"/>
                  </a:schemeClr>
                </a:solidFill>
                <a:latin typeface="GeosansLight" pitchFamily="2" charset="0"/>
              </a:endParaRPr>
            </a:p>
            <a:p>
              <a:pPr algn="just"/>
              <a:endParaRPr lang="zh-CN" altLang="en-US" sz="1600" dirty="0" err="1">
                <a:solidFill>
                  <a:schemeClr val="bg1">
                    <a:lumMod val="50000"/>
                  </a:schemeClr>
                </a:solidFill>
                <a:latin typeface="GeosansLight" pitchFamily="2" charset="0"/>
              </a:endParaRPr>
            </a:p>
            <a:p>
              <a:pPr algn="just"/>
              <a:endParaRPr lang="zh-CN" altLang="en-US" sz="1600" dirty="0" err="1">
                <a:solidFill>
                  <a:schemeClr val="bg1">
                    <a:lumMod val="50000"/>
                  </a:schemeClr>
                </a:solidFill>
                <a:latin typeface="GeosansLight" pitchFamily="2" charset="0"/>
              </a:endParaRPr>
            </a:p>
            <a:p>
              <a:pPr algn="just"/>
              <a:endParaRPr lang="zh-CN" altLang="en-US" sz="1600" dirty="0" err="1">
                <a:solidFill>
                  <a:schemeClr val="bg1">
                    <a:lumMod val="50000"/>
                  </a:schemeClr>
                </a:solidFill>
                <a:latin typeface="GeosansLight" pitchFamily="2" charset="0"/>
              </a:endParaRPr>
            </a:p>
          </p:txBody>
        </p:sp>
        <p:sp>
          <p:nvSpPr>
            <p:cNvPr id="30" name="Rectangle 43"/>
            <p:cNvSpPr>
              <a:spLocks noChangeArrowheads="1"/>
            </p:cNvSpPr>
            <p:nvPr/>
          </p:nvSpPr>
          <p:spPr bwMode="auto">
            <a:xfrm>
              <a:off x="5686425" y="2024063"/>
              <a:ext cx="166235" cy="313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bg-BG" altLang="zh-CN" sz="3200">
                <a:solidFill>
                  <a:schemeClr val="bg1">
                    <a:lumMod val="50000"/>
                  </a:schemeClr>
                </a:solidFill>
              </a:endParaRPr>
            </a:p>
          </p:txBody>
        </p:sp>
      </p:grpSp>
      <p:sp>
        <p:nvSpPr>
          <p:cNvPr id="184" name=" 184"/>
          <p:cNvSpPr/>
          <p:nvPr/>
        </p:nvSpPr>
        <p:spPr>
          <a:xfrm>
            <a:off x="1418590" y="4413250"/>
            <a:ext cx="193040" cy="212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31" name=" 184"/>
          <p:cNvSpPr/>
          <p:nvPr/>
        </p:nvSpPr>
        <p:spPr>
          <a:xfrm>
            <a:off x="1418590" y="4906010"/>
            <a:ext cx="193040" cy="212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32" name=" 184"/>
          <p:cNvSpPr/>
          <p:nvPr/>
        </p:nvSpPr>
        <p:spPr>
          <a:xfrm>
            <a:off x="1418590" y="5393055"/>
            <a:ext cx="193040" cy="212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33" name=" 184"/>
          <p:cNvSpPr/>
          <p:nvPr/>
        </p:nvSpPr>
        <p:spPr>
          <a:xfrm>
            <a:off x="1418590" y="5880100"/>
            <a:ext cx="193040" cy="212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34" name="文本框 33"/>
          <p:cNvSpPr txBox="1"/>
          <p:nvPr/>
        </p:nvSpPr>
        <p:spPr>
          <a:xfrm>
            <a:off x="6158865" y="4413250"/>
            <a:ext cx="5034915" cy="1753235"/>
          </a:xfrm>
          <a:prstGeom prst="rect">
            <a:avLst/>
          </a:prstGeom>
          <a:noFill/>
        </p:spPr>
        <p:txBody>
          <a:bodyPr wrap="square" rtlCol="0">
            <a:spAutoFit/>
          </a:bodyPr>
          <a:lstStyle/>
          <a:p>
            <a:r>
              <a:rPr lang="zh-CN" altLang="en-US">
                <a:solidFill>
                  <a:schemeClr val="tx1">
                    <a:lumMod val="50000"/>
                    <a:lumOff val="50000"/>
                  </a:schemeClr>
                </a:solidFill>
              </a:rPr>
              <a:t>视图由多个图构成，他不是一个图表，而是在某一个抽象层上，对系统的抽象表示。</a:t>
            </a:r>
          </a:p>
          <a:p>
            <a:r>
              <a:rPr lang="zh-CN" altLang="en-US">
                <a:solidFill>
                  <a:schemeClr val="tx1">
                    <a:lumMod val="50000"/>
                    <a:lumOff val="50000"/>
                  </a:schemeClr>
                </a:solidFill>
              </a:rPr>
              <a:t>如果要为系统建立一个完整的模型图，需定义一定数量的视图，每个视图表示系统的一个特殊的方面。另外视图还把建模语言和系统开发时选择的方法或过程连接起来。</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20698" y="531303"/>
            <a:ext cx="7519988" cy="759009"/>
            <a:chOff x="2320698" y="560331"/>
            <a:chExt cx="7519988" cy="759009"/>
          </a:xfrm>
        </p:grpSpPr>
        <p:sp>
          <p:nvSpPr>
            <p:cNvPr id="11" name="矩形 10"/>
            <p:cNvSpPr/>
            <p:nvPr/>
          </p:nvSpPr>
          <p:spPr>
            <a:xfrm flipH="1" flipV="1">
              <a:off x="2320698" y="1273621"/>
              <a:ext cx="7519988"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88838" y="560331"/>
              <a:ext cx="3261677" cy="535940"/>
              <a:chOff x="5043488" y="515938"/>
              <a:chExt cx="3261677" cy="535940"/>
            </a:xfrm>
          </p:grpSpPr>
          <p:sp>
            <p:nvSpPr>
              <p:cNvPr id="7" name="矩形 3"/>
              <p:cNvSpPr/>
              <p:nvPr/>
            </p:nvSpPr>
            <p:spPr>
              <a:xfrm>
                <a:off x="5667375" y="515938"/>
                <a:ext cx="2637790" cy="535940"/>
              </a:xfrm>
              <a:prstGeom prst="rect">
                <a:avLst/>
              </a:prstGeom>
              <a:noFill/>
              <a:ln w="9525">
                <a:noFill/>
                <a:miter/>
              </a:ln>
            </p:spPr>
            <p:txBody>
              <a:bodyPr wrap="none" lIns="91431" tIns="45716" rIns="91431" bIns="45716">
                <a:spAutoFit/>
              </a:bodyPr>
              <a:lstStyle/>
              <a:p>
                <a:pPr lvl="0" eaLnBrk="1" hangingPunct="1">
                  <a:buNone/>
                </a:pPr>
                <a:r>
                  <a:rPr lang="en-US" altLang="zh-CN"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UML</a:t>
                </a: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中的</a:t>
                </a:r>
                <a:r>
                  <a:rPr lang="en-US" altLang="zh-CN"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9</a:t>
                </a:r>
                <a:r>
                  <a:rPr lang="zh-CN" altLang="en-US" sz="29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种图</a:t>
                </a:r>
              </a:p>
            </p:txBody>
          </p:sp>
          <p:grpSp>
            <p:nvGrpSpPr>
              <p:cNvPr id="8" name="组合 26"/>
              <p:cNvGrpSpPr/>
              <p:nvPr/>
            </p:nvGrpSpPr>
            <p:grpSpPr>
              <a:xfrm>
                <a:off x="5043488" y="569913"/>
                <a:ext cx="263525" cy="395287"/>
                <a:chOff x="0" y="0"/>
                <a:chExt cx="213756" cy="427512"/>
              </a:xfrm>
            </p:grpSpPr>
            <p:sp>
              <p:nvSpPr>
                <p:cNvPr id="9" name="直接连接符 27"/>
                <p:cNvSpPr/>
                <p:nvPr/>
              </p:nvSpPr>
              <p:spPr>
                <a:xfrm>
                  <a:off x="0" y="0"/>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sp>
              <p:nvSpPr>
                <p:cNvPr id="10" name="直接连接符 28"/>
                <p:cNvSpPr/>
                <p:nvPr/>
              </p:nvSpPr>
              <p:spPr>
                <a:xfrm flipH="1">
                  <a:off x="0" y="213756"/>
                  <a:ext cx="213756" cy="213756"/>
                </a:xfrm>
                <a:prstGeom prst="line">
                  <a:avLst/>
                </a:prstGeom>
                <a:ln w="19050" cap="flat" cmpd="sng">
                  <a:solidFill>
                    <a:schemeClr val="accent3"/>
                  </a:solidFill>
                  <a:prstDash val="solid"/>
                  <a:miter/>
                  <a:headEnd type="oval" w="med" len="med"/>
                  <a:tailEnd type="oval" w="lg" len="lg"/>
                </a:ln>
              </p:spPr>
              <p:txBody>
                <a:bodyPr/>
                <a:lstStyle/>
                <a:p>
                  <a:endParaRPr lang="zh-CN" altLang="en-US"/>
                </a:p>
              </p:txBody>
            </p:sp>
          </p:grpSp>
        </p:grpSp>
      </p:grpSp>
      <p:graphicFrame>
        <p:nvGraphicFramePr>
          <p:cNvPr id="4" name="表格 3"/>
          <p:cNvGraphicFramePr/>
          <p:nvPr/>
        </p:nvGraphicFramePr>
        <p:xfrm>
          <a:off x="1828800" y="1524635"/>
          <a:ext cx="8703945" cy="4840605"/>
        </p:xfrm>
        <a:graphic>
          <a:graphicData uri="http://schemas.openxmlformats.org/drawingml/2006/table">
            <a:tbl>
              <a:tblPr firstRow="1" bandRow="1">
                <a:tableStyleId>{5C22544A-7EE6-4342-B048-85BDC9FD1C3A}</a:tableStyleId>
              </a:tblPr>
              <a:tblGrid>
                <a:gridCol w="569595">
                  <a:extLst>
                    <a:ext uri="{9D8B030D-6E8A-4147-A177-3AD203B41FA5}">
                      <a16:colId xmlns:a16="http://schemas.microsoft.com/office/drawing/2014/main" val="20000"/>
                    </a:ext>
                  </a:extLst>
                </a:gridCol>
                <a:gridCol w="1502410">
                  <a:extLst>
                    <a:ext uri="{9D8B030D-6E8A-4147-A177-3AD203B41FA5}">
                      <a16:colId xmlns:a16="http://schemas.microsoft.com/office/drawing/2014/main" val="20001"/>
                    </a:ext>
                  </a:extLst>
                </a:gridCol>
                <a:gridCol w="4455795">
                  <a:extLst>
                    <a:ext uri="{9D8B030D-6E8A-4147-A177-3AD203B41FA5}">
                      <a16:colId xmlns:a16="http://schemas.microsoft.com/office/drawing/2014/main" val="20002"/>
                    </a:ext>
                  </a:extLst>
                </a:gridCol>
                <a:gridCol w="2176145">
                  <a:extLst>
                    <a:ext uri="{9D8B030D-6E8A-4147-A177-3AD203B41FA5}">
                      <a16:colId xmlns:a16="http://schemas.microsoft.com/office/drawing/2014/main" val="20003"/>
                    </a:ext>
                  </a:extLst>
                </a:gridCol>
              </a:tblGrid>
              <a:tr h="488950">
                <a:tc>
                  <a:txBody>
                    <a:bodyPr/>
                    <a:lstStyle/>
                    <a:p>
                      <a:pPr>
                        <a:buNone/>
                      </a:pPr>
                      <a:endParaRPr lang="zh-CN" altLang="en-US"/>
                    </a:p>
                  </a:txBody>
                  <a:tcPr/>
                </a:tc>
                <a:tc>
                  <a:txBody>
                    <a:bodyPr/>
                    <a:lstStyle/>
                    <a:p>
                      <a:pPr>
                        <a:buNone/>
                      </a:pPr>
                      <a:r>
                        <a:rPr lang="zh-CN" altLang="en-US"/>
                        <a:t>图名称</a:t>
                      </a:r>
                    </a:p>
                  </a:txBody>
                  <a:tcPr/>
                </a:tc>
                <a:tc>
                  <a:txBody>
                    <a:bodyPr/>
                    <a:lstStyle/>
                    <a:p>
                      <a:pPr>
                        <a:buNone/>
                      </a:pPr>
                      <a:r>
                        <a:rPr lang="zh-CN" altLang="en-US"/>
                        <a:t>图定义</a:t>
                      </a:r>
                    </a:p>
                  </a:txBody>
                  <a:tcPr/>
                </a:tc>
                <a:tc>
                  <a:txBody>
                    <a:bodyPr/>
                    <a:lstStyle/>
                    <a:p>
                      <a:pPr>
                        <a:buNone/>
                      </a:pPr>
                      <a:r>
                        <a:rPr lang="zh-CN" altLang="en-US"/>
                        <a:t>图性质</a:t>
                      </a:r>
                    </a:p>
                  </a:txBody>
                  <a:tcPr/>
                </a:tc>
                <a:extLst>
                  <a:ext uri="{0D108BD9-81ED-4DB2-BD59-A6C34878D82A}">
                    <a16:rowId xmlns:a16="http://schemas.microsoft.com/office/drawing/2014/main" val="10000"/>
                  </a:ext>
                </a:extLst>
              </a:tr>
              <a:tr h="407670">
                <a:tc>
                  <a:txBody>
                    <a:bodyPr/>
                    <a:lstStyle/>
                    <a:p>
                      <a:pPr>
                        <a:buNone/>
                      </a:pPr>
                      <a:r>
                        <a:rPr lang="en-US" altLang="zh-CN" sz="1800">
                          <a:solidFill>
                            <a:schemeClr val="tx1">
                              <a:lumMod val="50000"/>
                              <a:lumOff val="50000"/>
                            </a:schemeClr>
                          </a:solidFill>
                          <a:latin typeface="微软雅黑" panose="020B0503020204020204" pitchFamily="34" charset="-122"/>
                          <a:ea typeface="微软雅黑" panose="020B0503020204020204" pitchFamily="34" charset="-122"/>
                        </a:rPr>
                        <a:t>1</a:t>
                      </a:r>
                    </a:p>
                  </a:txBody>
                  <a:tcPr/>
                </a:tc>
                <a:tc>
                  <a:txBody>
                    <a:bodyPr/>
                    <a:lstStyle/>
                    <a:p>
                      <a:pPr>
                        <a:buNone/>
                      </a:pPr>
                      <a:r>
                        <a:rPr lang="zh-CN" altLang="en-US" sz="1800">
                          <a:latin typeface="微软雅黑" panose="020B0503020204020204" pitchFamily="34" charset="-122"/>
                          <a:ea typeface="微软雅黑" panose="020B0503020204020204" pitchFamily="34" charset="-122"/>
                        </a:rPr>
                        <a:t>类图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一组类、接口、协作及他们之间的关系</a:t>
                      </a:r>
                    </a:p>
                  </a:txBody>
                  <a:tcPr/>
                </a:tc>
                <a:tc>
                  <a:txBody>
                    <a:bodyPr/>
                    <a:lstStyle/>
                    <a:p>
                      <a:pPr>
                        <a:buNone/>
                      </a:pPr>
                      <a:r>
                        <a:rPr lang="zh-CN" altLang="en-US" sz="1800">
                          <a:latin typeface="微软雅黑" panose="020B0503020204020204" pitchFamily="34" charset="-122"/>
                          <a:ea typeface="微软雅黑" panose="020B0503020204020204" pitchFamily="34" charset="-122"/>
                        </a:rPr>
                        <a:t>静态图</a:t>
                      </a:r>
                    </a:p>
                  </a:txBody>
                  <a:tcPr/>
                </a:tc>
                <a:extLst>
                  <a:ext uri="{0D108BD9-81ED-4DB2-BD59-A6C34878D82A}">
                    <a16:rowId xmlns:a16="http://schemas.microsoft.com/office/drawing/2014/main" val="10001"/>
                  </a:ext>
                </a:extLst>
              </a:tr>
              <a:tr h="407035">
                <a:tc>
                  <a:txBody>
                    <a:bodyPr/>
                    <a:lstStyle/>
                    <a:p>
                      <a:pPr>
                        <a:buNone/>
                      </a:pPr>
                      <a:r>
                        <a:rPr lang="en-US" altLang="zh-CN" sz="1800">
                          <a:latin typeface="微软雅黑" panose="020B0503020204020204" pitchFamily="34" charset="-122"/>
                          <a:ea typeface="微软雅黑" panose="020B0503020204020204" pitchFamily="34" charset="-122"/>
                        </a:rPr>
                        <a:t>2</a:t>
                      </a:r>
                    </a:p>
                  </a:txBody>
                  <a:tcPr/>
                </a:tc>
                <a:tc>
                  <a:txBody>
                    <a:bodyPr/>
                    <a:lstStyle/>
                    <a:p>
                      <a:pPr>
                        <a:buNone/>
                      </a:pPr>
                      <a:r>
                        <a:rPr lang="zh-CN" altLang="en-US" sz="1800">
                          <a:latin typeface="微软雅黑" panose="020B0503020204020204" pitchFamily="34" charset="-122"/>
                          <a:ea typeface="微软雅黑" panose="020B0503020204020204" pitchFamily="34" charset="-122"/>
                        </a:rPr>
                        <a:t>对象图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一组对象及它们的关系</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10002"/>
                  </a:ext>
                </a:extLst>
              </a:tr>
              <a:tr h="407670">
                <a:tc>
                  <a:txBody>
                    <a:bodyPr/>
                    <a:lstStyle/>
                    <a:p>
                      <a:pPr>
                        <a:buNone/>
                      </a:pPr>
                      <a:r>
                        <a:rPr lang="en-US" altLang="zh-CN" sz="1800">
                          <a:latin typeface="微软雅黑" panose="020B0503020204020204" pitchFamily="34" charset="-122"/>
                          <a:ea typeface="微软雅黑" panose="020B0503020204020204" pitchFamily="34" charset="-122"/>
                        </a:rPr>
                        <a:t>3</a:t>
                      </a:r>
                    </a:p>
                  </a:txBody>
                  <a:tcPr/>
                </a:tc>
                <a:tc>
                  <a:txBody>
                    <a:bodyPr/>
                    <a:lstStyle/>
                    <a:p>
                      <a:pPr>
                        <a:buNone/>
                      </a:pPr>
                      <a:r>
                        <a:rPr lang="zh-CN" altLang="en-US" sz="1800">
                          <a:latin typeface="微软雅黑" panose="020B0503020204020204" pitchFamily="34" charset="-122"/>
                          <a:ea typeface="微软雅黑" panose="020B0503020204020204" pitchFamily="34" charset="-122"/>
                        </a:rPr>
                        <a:t>用例图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一组用例、参与者及他们的关系</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10003"/>
                  </a:ext>
                </a:extLst>
              </a:tr>
              <a:tr h="407670">
                <a:tc>
                  <a:txBody>
                    <a:bodyPr/>
                    <a:lstStyle/>
                    <a:p>
                      <a:pPr>
                        <a:buNone/>
                      </a:pPr>
                      <a:r>
                        <a:rPr lang="en-US" altLang="zh-CN" sz="1800">
                          <a:latin typeface="微软雅黑" panose="020B0503020204020204" pitchFamily="34" charset="-122"/>
                          <a:ea typeface="微软雅黑" panose="020B0503020204020204" pitchFamily="34" charset="-122"/>
                        </a:rPr>
                        <a:t>4</a:t>
                      </a:r>
                    </a:p>
                  </a:txBody>
                  <a:tcPr/>
                </a:tc>
                <a:tc>
                  <a:txBody>
                    <a:bodyPr/>
                    <a:lstStyle/>
                    <a:p>
                      <a:pPr>
                        <a:buNone/>
                      </a:pPr>
                      <a:r>
                        <a:rPr lang="zh-CN" altLang="en-US" sz="1800">
                          <a:latin typeface="微软雅黑" panose="020B0503020204020204" pitchFamily="34" charset="-122"/>
                          <a:ea typeface="微软雅黑" panose="020B0503020204020204" pitchFamily="34" charset="-122"/>
                        </a:rPr>
                        <a:t>顺序图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一个交互，强调消息的时间顺序</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10004"/>
                  </a:ext>
                </a:extLst>
              </a:tr>
              <a:tr h="684530">
                <a:tc>
                  <a:txBody>
                    <a:bodyPr/>
                    <a:lstStyle/>
                    <a:p>
                      <a:pPr>
                        <a:buNone/>
                      </a:pPr>
                      <a:r>
                        <a:rPr lang="en-US" altLang="zh-CN" sz="1800">
                          <a:latin typeface="微软雅黑" panose="020B0503020204020204" pitchFamily="34" charset="-122"/>
                          <a:ea typeface="微软雅黑" panose="020B0503020204020204" pitchFamily="34" charset="-122"/>
                        </a:rPr>
                        <a:t>5</a:t>
                      </a:r>
                    </a:p>
                  </a:txBody>
                  <a:tcPr/>
                </a:tc>
                <a:tc>
                  <a:txBody>
                    <a:bodyPr/>
                    <a:lstStyle/>
                    <a:p>
                      <a:pPr>
                        <a:buNone/>
                      </a:pPr>
                      <a:r>
                        <a:rPr lang="zh-CN" altLang="en-US" sz="1800">
                          <a:latin typeface="微软雅黑" panose="020B0503020204020204" pitchFamily="34" charset="-122"/>
                          <a:ea typeface="微软雅黑" panose="020B0503020204020204" pitchFamily="34" charset="-122"/>
                        </a:rPr>
                        <a:t>协作图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一个交互，强调消息发送和接受的对象的结构组织</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10005"/>
                  </a:ext>
                </a:extLst>
              </a:tr>
              <a:tr h="407035">
                <a:tc>
                  <a:txBody>
                    <a:bodyPr/>
                    <a:lstStyle/>
                    <a:p>
                      <a:pPr>
                        <a:buNone/>
                      </a:pPr>
                      <a:r>
                        <a:rPr lang="en-US" altLang="zh-CN" sz="1800">
                          <a:latin typeface="微软雅黑" panose="020B0503020204020204" pitchFamily="34" charset="-122"/>
                          <a:ea typeface="微软雅黑" panose="020B0503020204020204" pitchFamily="34" charset="-122"/>
                        </a:rPr>
                        <a:t>6</a:t>
                      </a:r>
                    </a:p>
                  </a:txBody>
                  <a:tcPr/>
                </a:tc>
                <a:tc>
                  <a:txBody>
                    <a:bodyPr/>
                    <a:lstStyle/>
                    <a:p>
                      <a:pPr>
                        <a:buNone/>
                      </a:pPr>
                      <a:r>
                        <a:rPr lang="zh-CN" altLang="en-US" sz="1800">
                          <a:latin typeface="微软雅黑" panose="020B0503020204020204" pitchFamily="34" charset="-122"/>
                          <a:ea typeface="微软雅黑" panose="020B0503020204020204" pitchFamily="34" charset="-122"/>
                        </a:rPr>
                        <a:t>状态图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一个状态机，强调对象按事件排序的行为</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10006"/>
                  </a:ext>
                </a:extLst>
              </a:tr>
              <a:tr h="407670">
                <a:tc>
                  <a:txBody>
                    <a:bodyPr/>
                    <a:lstStyle/>
                    <a:p>
                      <a:pPr>
                        <a:buNone/>
                      </a:pPr>
                      <a:r>
                        <a:rPr lang="en-US" altLang="zh-CN" sz="1800">
                          <a:latin typeface="微软雅黑" panose="020B0503020204020204" pitchFamily="34" charset="-122"/>
                          <a:ea typeface="微软雅黑" panose="020B0503020204020204" pitchFamily="34" charset="-122"/>
                        </a:rPr>
                        <a:t>7</a:t>
                      </a:r>
                    </a:p>
                  </a:txBody>
                  <a:tcPr/>
                </a:tc>
                <a:tc>
                  <a:txBody>
                    <a:bodyPr/>
                    <a:lstStyle/>
                    <a:p>
                      <a:pPr>
                        <a:buNone/>
                      </a:pPr>
                      <a:r>
                        <a:rPr lang="zh-CN" altLang="en-US" sz="1800">
                          <a:latin typeface="微软雅黑" panose="020B0503020204020204" pitchFamily="34" charset="-122"/>
                          <a:ea typeface="微软雅黑" panose="020B0503020204020204" pitchFamily="34" charset="-122"/>
                        </a:rPr>
                        <a:t>活动图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一个状态机，强调从活动到活动的流动</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10007"/>
                  </a:ext>
                </a:extLst>
              </a:tr>
              <a:tr h="407670">
                <a:tc>
                  <a:txBody>
                    <a:bodyPr/>
                    <a:lstStyle/>
                    <a:p>
                      <a:pPr>
                        <a:buNone/>
                      </a:pPr>
                      <a:r>
                        <a:rPr lang="en-US" altLang="zh-CN" sz="1800">
                          <a:latin typeface="微软雅黑" panose="020B0503020204020204" pitchFamily="34" charset="-122"/>
                          <a:ea typeface="微软雅黑" panose="020B0503020204020204" pitchFamily="34" charset="-122"/>
                        </a:rPr>
                        <a:t>8</a:t>
                      </a:r>
                    </a:p>
                  </a:txBody>
                  <a:tcPr/>
                </a:tc>
                <a:tc>
                  <a:txBody>
                    <a:bodyPr/>
                    <a:lstStyle/>
                    <a:p>
                      <a:pPr>
                        <a:buNone/>
                      </a:pPr>
                      <a:r>
                        <a:rPr lang="zh-CN" altLang="en-US" sz="1800">
                          <a:latin typeface="微软雅黑" panose="020B0503020204020204" pitchFamily="34" charset="-122"/>
                          <a:ea typeface="微软雅黑" panose="020B0503020204020204" pitchFamily="34" charset="-122"/>
                        </a:rPr>
                        <a:t>构件图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一组构件及关系</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10008"/>
                  </a:ext>
                </a:extLst>
              </a:tr>
              <a:tr h="407035">
                <a:tc>
                  <a:txBody>
                    <a:bodyPr/>
                    <a:lstStyle/>
                    <a:p>
                      <a:pPr>
                        <a:buNone/>
                      </a:pPr>
                      <a:r>
                        <a:rPr lang="en-US" altLang="zh-CN" sz="1800">
                          <a:latin typeface="微软雅黑" panose="020B0503020204020204" pitchFamily="34" charset="-122"/>
                          <a:ea typeface="微软雅黑" panose="020B0503020204020204" pitchFamily="34" charset="-122"/>
                        </a:rPr>
                        <a:t>9</a:t>
                      </a:r>
                    </a:p>
                  </a:txBody>
                  <a:tcPr/>
                </a:tc>
                <a:tc>
                  <a:txBody>
                    <a:bodyPr/>
                    <a:lstStyle/>
                    <a:p>
                      <a:pPr>
                        <a:buNone/>
                      </a:pPr>
                      <a:r>
                        <a:rPr lang="zh-CN" altLang="en-US" sz="1800">
                          <a:latin typeface="微软雅黑" panose="020B0503020204020204" pitchFamily="34" charset="-122"/>
                          <a:ea typeface="微软雅黑" panose="020B0503020204020204" pitchFamily="34" charset="-122"/>
                        </a:rPr>
                        <a:t>实施图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一组接点及他们的关系</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10009"/>
                  </a:ext>
                </a:extLst>
              </a:tr>
              <a:tr h="407670">
                <a:tc gridSpan="4">
                  <a:txBody>
                    <a:bodyPr/>
                    <a:lstStyle/>
                    <a:p>
                      <a:pPr>
                        <a:buNone/>
                      </a:pPr>
                      <a:r>
                        <a:rPr lang="zh-CN" altLang="en-US" sz="1800">
                          <a:latin typeface="微软雅黑" panose="020B0503020204020204" pitchFamily="34" charset="-122"/>
                          <a:ea typeface="微软雅黑" panose="020B0503020204020204" pitchFamily="34" charset="-122"/>
                        </a:rPr>
                        <a:t>包图：包中的类以及包与包之间的关系（静态图）</a:t>
                      </a:r>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10"/>
                  </a:ext>
                </a:extLst>
              </a:tr>
            </a:tbl>
          </a:graphicData>
        </a:graphic>
      </p:graphicFrame>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1844</Words>
  <Application>Microsoft Office PowerPoint</Application>
  <PresentationFormat>自定义</PresentationFormat>
  <Paragraphs>372</Paragraphs>
  <Slides>33</Slides>
  <Notes>33</Notes>
  <HiddenSlides>0</HiddenSlides>
  <MMClips>0</MMClips>
  <ScaleCrop>false</ScaleCrop>
  <HeadingPairs>
    <vt:vector size="6" baseType="variant">
      <vt:variant>
        <vt:lpstr>已用的字体</vt:lpstr>
      </vt:variant>
      <vt:variant>
        <vt:i4>18</vt:i4>
      </vt:variant>
      <vt:variant>
        <vt:lpstr>主题</vt:lpstr>
      </vt:variant>
      <vt:variant>
        <vt:i4>10</vt:i4>
      </vt:variant>
      <vt:variant>
        <vt:lpstr>幻灯片标题</vt:lpstr>
      </vt:variant>
      <vt:variant>
        <vt:i4>33</vt:i4>
      </vt:variant>
    </vt:vector>
  </HeadingPairs>
  <TitlesOfParts>
    <vt:vector size="61" baseType="lpstr">
      <vt:lpstr>FontAwesome</vt:lpstr>
      <vt:lpstr>GeosansLight</vt:lpstr>
      <vt:lpstr>ITC Avant Garde Std Bk</vt:lpstr>
      <vt:lpstr>LiHei Pro</vt:lpstr>
      <vt:lpstr>Open Sans</vt:lpstr>
      <vt:lpstr>Signika</vt:lpstr>
      <vt:lpstr>等线</vt:lpstr>
      <vt:lpstr>等线 Light</vt:lpstr>
      <vt:lpstr>方正姚体</vt:lpstr>
      <vt:lpstr>华文黑体-日</vt:lpstr>
      <vt:lpstr>迷你简汉真广标</vt:lpstr>
      <vt:lpstr>宋体</vt:lpstr>
      <vt:lpstr>微软雅黑</vt:lpstr>
      <vt:lpstr>微软雅黑 Light</vt:lpstr>
      <vt:lpstr>Arial</vt:lpstr>
      <vt:lpstr>Calibri</vt:lpstr>
      <vt:lpstr>Impact</vt:lpstr>
      <vt:lpstr>Myriad Pro</vt:lpstr>
      <vt:lpstr>Office 主题​​</vt:lpstr>
      <vt:lpstr>1_Office Theme</vt:lpstr>
      <vt:lpstr>2_Office Theme</vt:lpstr>
      <vt:lpstr>3_Office Theme</vt:lpstr>
      <vt:lpstr>4_Office Theme</vt:lpstr>
      <vt:lpstr>5_Office Theme</vt:lpstr>
      <vt:lpstr>6_Office Theme</vt:lpstr>
      <vt:lpstr>7_Office Theme</vt:lpstr>
      <vt:lpstr>8_Office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http://www.ypppt.com/</cp:keywords>
  <dc:description>http://www.ypppt.com/</dc:description>
  <cp:lastModifiedBy>鑫 林</cp:lastModifiedBy>
  <cp:revision>995</cp:revision>
  <dcterms:created xsi:type="dcterms:W3CDTF">2015-12-01T09:06:00Z</dcterms:created>
  <dcterms:modified xsi:type="dcterms:W3CDTF">2018-12-28T05:44:10Z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