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7" r:id="rId2"/>
    <p:sldId id="256" r:id="rId3"/>
    <p:sldId id="280" r:id="rId4"/>
    <p:sldId id="258" r:id="rId5"/>
    <p:sldId id="367" r:id="rId6"/>
    <p:sldId id="368" r:id="rId7"/>
    <p:sldId id="308" r:id="rId8"/>
    <p:sldId id="321" r:id="rId9"/>
    <p:sldId id="322" r:id="rId10"/>
    <p:sldId id="345" r:id="rId11"/>
    <p:sldId id="324" r:id="rId12"/>
    <p:sldId id="341" r:id="rId13"/>
    <p:sldId id="309" r:id="rId14"/>
    <p:sldId id="342" r:id="rId15"/>
    <p:sldId id="343" r:id="rId16"/>
    <p:sldId id="344" r:id="rId17"/>
    <p:sldId id="346" r:id="rId18"/>
    <p:sldId id="347" r:id="rId19"/>
    <p:sldId id="327" r:id="rId20"/>
    <p:sldId id="348" r:id="rId21"/>
    <p:sldId id="349" r:id="rId22"/>
    <p:sldId id="350" r:id="rId23"/>
    <p:sldId id="351" r:id="rId24"/>
    <p:sldId id="352" r:id="rId25"/>
    <p:sldId id="353" r:id="rId26"/>
    <p:sldId id="355" r:id="rId27"/>
    <p:sldId id="356" r:id="rId28"/>
    <p:sldId id="366" r:id="rId29"/>
    <p:sldId id="357" r:id="rId30"/>
    <p:sldId id="354" r:id="rId31"/>
    <p:sldId id="358" r:id="rId32"/>
    <p:sldId id="359" r:id="rId33"/>
    <p:sldId id="360" r:id="rId34"/>
    <p:sldId id="312" r:id="rId35"/>
    <p:sldId id="363" r:id="rId36"/>
    <p:sldId id="364" r:id="rId37"/>
    <p:sldId id="362" r:id="rId38"/>
    <p:sldId id="361" r:id="rId39"/>
    <p:sldId id="365" r:id="rId40"/>
    <p:sldId id="316" r:id="rId41"/>
    <p:sldId id="317" r:id="rId42"/>
    <p:sldId id="304" r:id="rId43"/>
    <p:sldId id="292" r:id="rId4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F3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89263" autoAdjust="0"/>
  </p:normalViewPr>
  <p:slideViewPr>
    <p:cSldViewPr>
      <p:cViewPr>
        <p:scale>
          <a:sx n="100" d="100"/>
          <a:sy n="100" d="100"/>
        </p:scale>
        <p:origin x="-600" y="-40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xmlns="" id="{85285D46-BEB0-400C-83B7-12F3C8814C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xmlns="" id="{C2FCFC61-E3B1-4F61-A76B-D88F72CA6847}"/>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DBD0E1-C01C-48A0-906A-49A17D3E6825}" type="datetimeFigureOut">
              <a:rPr lang="zh-CN" altLang="en-US" smtClean="0"/>
              <a:t>2018/11/2</a:t>
            </a:fld>
            <a:endParaRPr lang="zh-CN" altLang="en-US"/>
          </a:p>
        </p:txBody>
      </p:sp>
      <p:sp>
        <p:nvSpPr>
          <p:cNvPr id="4" name="幻灯片图像占位符 3">
            <a:extLst>
              <a:ext uri="{FF2B5EF4-FFF2-40B4-BE49-F238E27FC236}">
                <a16:creationId xmlns:a16="http://schemas.microsoft.com/office/drawing/2014/main" xmlns="" id="{20253C2E-4150-49D3-A0EC-270102FBFC5B}"/>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a:extLst>
              <a:ext uri="{FF2B5EF4-FFF2-40B4-BE49-F238E27FC236}">
                <a16:creationId xmlns:a16="http://schemas.microsoft.com/office/drawing/2014/main" xmlns="" id="{D54C391C-3345-4254-84BA-7F8EF40F51AD}"/>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a:extLst>
              <a:ext uri="{FF2B5EF4-FFF2-40B4-BE49-F238E27FC236}">
                <a16:creationId xmlns:a16="http://schemas.microsoft.com/office/drawing/2014/main" xmlns="" id="{44E0A275-46B9-4C63-92E4-848D024AE381}"/>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a:extLst>
              <a:ext uri="{FF2B5EF4-FFF2-40B4-BE49-F238E27FC236}">
                <a16:creationId xmlns:a16="http://schemas.microsoft.com/office/drawing/2014/main" xmlns="" id="{A90F6480-9CBF-4E4A-A083-48439A52EF58}"/>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EC44FF-2703-4A2D-B297-C2DF48442499}" type="slidenum">
              <a:rPr lang="zh-CN" altLang="en-US" smtClean="0"/>
              <a:t>‹#›</a:t>
            </a:fld>
            <a:endParaRPr lang="zh-CN" altLang="en-US"/>
          </a:p>
        </p:txBody>
      </p:sp>
    </p:spTree>
    <p:extLst>
      <p:ext uri="{BB962C8B-B14F-4D97-AF65-F5344CB8AC3E}">
        <p14:creationId xmlns:p14="http://schemas.microsoft.com/office/powerpoint/2010/main" val="1798975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55AE7E-9726-4332-9948-DB6DA0E073EC}" type="slidenum">
              <a:rPr lang="zh-CN" altLang="en-US" smtClean="0"/>
              <a:t>4</a:t>
            </a:fld>
            <a:endParaRPr lang="zh-CN" altLang="en-US"/>
          </a:p>
        </p:txBody>
      </p:sp>
    </p:spTree>
    <p:extLst>
      <p:ext uri="{BB962C8B-B14F-4D97-AF65-F5344CB8AC3E}">
        <p14:creationId xmlns:p14="http://schemas.microsoft.com/office/powerpoint/2010/main" val="1667096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55AE7E-9726-4332-9948-DB6DA0E073EC}" type="slidenum">
              <a:rPr lang="zh-CN" altLang="en-US" smtClean="0"/>
              <a:t>5</a:t>
            </a:fld>
            <a:endParaRPr lang="zh-CN" altLang="en-US"/>
          </a:p>
        </p:txBody>
      </p:sp>
    </p:spTree>
    <p:extLst>
      <p:ext uri="{BB962C8B-B14F-4D97-AF65-F5344CB8AC3E}">
        <p14:creationId xmlns:p14="http://schemas.microsoft.com/office/powerpoint/2010/main" val="1667096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55AE7E-9726-4332-9948-DB6DA0E073EC}" type="slidenum">
              <a:rPr lang="zh-CN" altLang="en-US" smtClean="0"/>
              <a:t>6</a:t>
            </a:fld>
            <a:endParaRPr lang="zh-CN" altLang="en-US"/>
          </a:p>
        </p:txBody>
      </p:sp>
    </p:spTree>
    <p:extLst>
      <p:ext uri="{BB962C8B-B14F-4D97-AF65-F5344CB8AC3E}">
        <p14:creationId xmlns:p14="http://schemas.microsoft.com/office/powerpoint/2010/main" val="1667096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下面是对四个基本组件的介绍</a:t>
            </a:r>
          </a:p>
        </p:txBody>
      </p:sp>
      <p:sp>
        <p:nvSpPr>
          <p:cNvPr id="4" name="灯片编号占位符 3"/>
          <p:cNvSpPr>
            <a:spLocks noGrp="1"/>
          </p:cNvSpPr>
          <p:nvPr>
            <p:ph type="sldNum" sz="quarter" idx="5"/>
          </p:nvPr>
        </p:nvSpPr>
        <p:spPr/>
        <p:txBody>
          <a:bodyPr/>
          <a:lstStyle/>
          <a:p>
            <a:fld id="{7D55AE7E-9726-4332-9948-DB6DA0E073EC}" type="slidenum">
              <a:rPr lang="zh-CN" altLang="en-US" smtClean="0"/>
              <a:t>8</a:t>
            </a:fld>
            <a:endParaRPr lang="zh-CN" altLang="en-US"/>
          </a:p>
        </p:txBody>
      </p:sp>
    </p:spTree>
    <p:extLst>
      <p:ext uri="{BB962C8B-B14F-4D97-AF65-F5344CB8AC3E}">
        <p14:creationId xmlns:p14="http://schemas.microsoft.com/office/powerpoint/2010/main" val="3274823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0CD"/>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2018/11/2</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2.wdp"/></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9.png"/><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1111902" y="1272699"/>
            <a:ext cx="6200115" cy="1938992"/>
          </a:xfrm>
          <a:prstGeom prst="rect">
            <a:avLst/>
          </a:prstGeom>
          <a:noFill/>
        </p:spPr>
        <p:txBody>
          <a:bodyPr wrap="square" rtlCol="0" anchor="b">
            <a:spAutoFit/>
          </a:bodyPr>
          <a:lstStyle/>
          <a:p>
            <a:pPr algn="ctr"/>
            <a:r>
              <a:rPr lang="en-US" altLang="zh-CN" sz="4400" b="1" dirty="0">
                <a:latin typeface="华康俪金黑W8" panose="020B0809000000000000" pitchFamily="49" charset="-122"/>
                <a:ea typeface="华康俪金黑W8" panose="020B0809000000000000" pitchFamily="49" charset="-122"/>
              </a:rPr>
              <a:t>UML</a:t>
            </a:r>
            <a:r>
              <a:rPr lang="zh-CN" altLang="en-US" sz="4400" b="1" dirty="0">
                <a:latin typeface="华康俪金黑W8" panose="020B0809000000000000" pitchFamily="49" charset="-122"/>
                <a:ea typeface="华康俪金黑W8" panose="020B0809000000000000" pitchFamily="49" charset="-122"/>
              </a:rPr>
              <a:t>基础</a:t>
            </a:r>
            <a:r>
              <a:rPr lang="en-US" altLang="zh-CN" sz="4400" b="1" dirty="0">
                <a:latin typeface="华康俪金黑W8" panose="020B0809000000000000" pitchFamily="49" charset="-122"/>
                <a:ea typeface="华康俪金黑W8" panose="020B0809000000000000" pitchFamily="49" charset="-122"/>
              </a:rPr>
              <a:t>Ⅰ</a:t>
            </a:r>
          </a:p>
          <a:p>
            <a:pPr algn="ctr"/>
            <a:r>
              <a:rPr lang="en-US" altLang="zh-CN" sz="4400" b="1" dirty="0">
                <a:ea typeface="华康俪金黑W8" panose="020B0809000000000000" pitchFamily="49" charset="-122"/>
              </a:rPr>
              <a:t>	       </a:t>
            </a:r>
            <a:r>
              <a:rPr lang="en-US" altLang="zh-CN" sz="3200" b="1" dirty="0">
                <a:ea typeface="华康俪金黑W8" panose="020B0809000000000000" pitchFamily="49" charset="-122"/>
              </a:rPr>
              <a:t>----</a:t>
            </a:r>
            <a:r>
              <a:rPr lang="zh-CN" altLang="en-US" sz="3200" b="1" dirty="0">
                <a:ea typeface="华康俪金黑W8" panose="020B0809000000000000" pitchFamily="49" charset="-122"/>
              </a:rPr>
              <a:t>部分图介绍</a:t>
            </a:r>
            <a:endParaRPr lang="zh-CN" altLang="en-US" sz="3200" dirty="0"/>
          </a:p>
          <a:p>
            <a:pPr algn="ctr"/>
            <a:endParaRPr lang="zh-CN" altLang="en-US" sz="3200" b="1" dirty="0">
              <a:latin typeface="微软雅黑" pitchFamily="34" charset="-122"/>
              <a:ea typeface="微软雅黑" pitchFamily="34" charset="-122"/>
            </a:endParaRPr>
          </a:p>
        </p:txBody>
      </p:sp>
      <p:sp>
        <p:nvSpPr>
          <p:cNvPr id="6" name="矩形 5"/>
          <p:cNvSpPr/>
          <p:nvPr/>
        </p:nvSpPr>
        <p:spPr>
          <a:xfrm>
            <a:off x="0" y="4587974"/>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43608" y="3291830"/>
            <a:ext cx="4752528" cy="338554"/>
          </a:xfrm>
          <a:prstGeom prst="rect">
            <a:avLst/>
          </a:prstGeom>
          <a:noFill/>
        </p:spPr>
        <p:txBody>
          <a:bodyPr wrap="square" rtlCol="0">
            <a:spAutoFit/>
          </a:bodyPr>
          <a:lstStyle/>
          <a:p>
            <a:r>
              <a:rPr lang="en-US" altLang="zh-CN" sz="1600" dirty="0">
                <a:latin typeface="Arial Unicode MS" panose="020B0604020202020204" pitchFamily="34" charset="-122"/>
                <a:ea typeface="Arial Unicode MS" panose="020B0604020202020204" pitchFamily="34" charset="-122"/>
                <a:cs typeface="Arial Unicode MS" panose="020B0604020202020204" pitchFamily="34" charset="-122"/>
              </a:rPr>
              <a:t>G19</a:t>
            </a:r>
            <a:r>
              <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rPr>
              <a:t>小组：林鑫 彭慧铭 胡锦波 李梦雷 李逸欢</a:t>
            </a:r>
          </a:p>
        </p:txBody>
      </p:sp>
      <p:sp>
        <p:nvSpPr>
          <p:cNvPr id="8" name="TextBox 7"/>
          <p:cNvSpPr txBox="1"/>
          <p:nvPr/>
        </p:nvSpPr>
        <p:spPr>
          <a:xfrm>
            <a:off x="5796136" y="3291830"/>
            <a:ext cx="2016224" cy="338554"/>
          </a:xfrm>
          <a:prstGeom prst="rect">
            <a:avLst/>
          </a:prstGeom>
          <a:noFill/>
        </p:spPr>
        <p:txBody>
          <a:bodyPr wrap="square" rtlCol="0">
            <a:spAutoFit/>
          </a:bodyPr>
          <a:lstStyle/>
          <a:p>
            <a:r>
              <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rPr>
              <a:t>指导老师：杨枨</a:t>
            </a:r>
          </a:p>
        </p:txBody>
      </p:sp>
    </p:spTree>
    <p:extLst>
      <p:ext uri="{BB962C8B-B14F-4D97-AF65-F5344CB8AC3E}">
        <p14:creationId xmlns:p14="http://schemas.microsoft.com/office/powerpoint/2010/main" val="11814395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用况图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051727" y="1275606"/>
            <a:ext cx="6408705" cy="199323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一般用法：</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en-US" altLang="zh-CN" sz="1400" b="1"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用况图用于对诸如系统这样的主题的用况视图进行建模。这个视图主要对主题的外部行为建模。</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当对主题的用况视图建模时，通常会用以下两种方式之一来使用用况图：</a:t>
            </a:r>
            <a:endParaRPr lang="en-US" altLang="zh-CN" sz="1400" dirty="0">
              <a:latin typeface="微软雅黑" panose="020B0503020204020204" pitchFamily="34" charset="-122"/>
              <a:ea typeface="微软雅黑" panose="020B0503020204020204" pitchFamily="34" charset="-122"/>
            </a:endParaRPr>
          </a:p>
          <a:p>
            <a:pPr marL="1771650" lvl="3" indent="-400050">
              <a:lnSpc>
                <a:spcPct val="150000"/>
              </a:lnSpc>
              <a:buFont typeface="+mj-lt"/>
              <a:buAutoNum type="romanUcPeriod"/>
            </a:pPr>
            <a:r>
              <a:rPr lang="zh-CN" altLang="en-US" sz="1400" dirty="0">
                <a:latin typeface="微软雅黑" panose="020B0503020204020204" pitchFamily="34" charset="-122"/>
                <a:ea typeface="微软雅黑" panose="020B0503020204020204" pitchFamily="34" charset="-122"/>
              </a:rPr>
              <a:t>对主题的语境建模</a:t>
            </a:r>
            <a:endParaRPr lang="en-US" altLang="zh-CN" sz="1400" dirty="0">
              <a:latin typeface="微软雅黑" panose="020B0503020204020204" pitchFamily="34" charset="-122"/>
              <a:ea typeface="微软雅黑" panose="020B0503020204020204" pitchFamily="34" charset="-122"/>
            </a:endParaRPr>
          </a:p>
          <a:p>
            <a:pPr marL="1771650" lvl="3" indent="-400050">
              <a:lnSpc>
                <a:spcPct val="150000"/>
              </a:lnSpc>
              <a:buFont typeface="+mj-lt"/>
              <a:buAutoNum type="romanUcPeriod"/>
            </a:pPr>
            <a:r>
              <a:rPr lang="zh-CN" altLang="en-US" sz="1400" dirty="0">
                <a:latin typeface="微软雅黑" panose="020B0503020204020204" pitchFamily="34" charset="-122"/>
                <a:ea typeface="微软雅黑" panose="020B0503020204020204" pitchFamily="34" charset="-122"/>
              </a:rPr>
              <a:t>对主题的需求建模</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68851087"/>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用况图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241243" y="868819"/>
            <a:ext cx="5832639" cy="386259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用况图示例：</a:t>
            </a:r>
            <a:endParaRPr lang="en-US" altLang="zh-CN" sz="1400"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1400" b="1" dirty="0">
              <a:latin typeface="微软雅黑" panose="020B0503020204020204" pitchFamily="34" charset="-122"/>
              <a:ea typeface="微软雅黑" panose="020B0503020204020204" pitchFamily="34" charset="-122"/>
            </a:endParaRPr>
          </a:p>
          <a:p>
            <a:pPr>
              <a:lnSpc>
                <a:spcPct val="150000"/>
              </a:lnSpc>
            </a:pPr>
            <a:endParaRPr lang="en-US" altLang="zh-CN" sz="1400"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1400"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1400"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1400"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1400"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1400" b="1" dirty="0">
              <a:latin typeface="微软雅黑" panose="020B0503020204020204" pitchFamily="34" charset="-122"/>
              <a:ea typeface="微软雅黑" panose="020B0503020204020204" pitchFamily="34" charset="-122"/>
            </a:endParaRPr>
          </a:p>
          <a:p>
            <a:pPr>
              <a:lnSpc>
                <a:spcPct val="150000"/>
              </a:lnSpc>
            </a:pPr>
            <a:endParaRPr lang="en-US" altLang="zh-CN" sz="1400" b="1" dirty="0">
              <a:latin typeface="微软雅黑" panose="020B0503020204020204" pitchFamily="34" charset="-122"/>
              <a:ea typeface="微软雅黑" panose="020B0503020204020204" pitchFamily="34" charset="-122"/>
            </a:endParaRPr>
          </a:p>
          <a:p>
            <a:pPr>
              <a:lnSpc>
                <a:spcPct val="150000"/>
              </a:lnSpc>
            </a:pPr>
            <a:endParaRPr lang="en-US" altLang="zh-CN" sz="1400" b="1" dirty="0">
              <a:latin typeface="微软雅黑" panose="020B0503020204020204" pitchFamily="34" charset="-122"/>
              <a:ea typeface="微软雅黑" panose="020B0503020204020204" pitchFamily="34" charset="-122"/>
            </a:endParaRPr>
          </a:p>
          <a:p>
            <a:pPr algn="ctr">
              <a:lnSpc>
                <a:spcPct val="150000"/>
              </a:lnSpc>
            </a:pPr>
            <a:r>
              <a:rPr lang="zh-CN" altLang="en-US" sz="1400" dirty="0">
                <a:latin typeface="微软雅黑" panose="020B0503020204020204" pitchFamily="34" charset="-122"/>
                <a:ea typeface="微软雅黑" panose="020B0503020204020204" pitchFamily="34" charset="-122"/>
              </a:rPr>
              <a:t>小人表示参与者；椭圆表示用况；矩形表示系统；连接线表示关系</a:t>
            </a:r>
          </a:p>
          <a:p>
            <a:pPr lvl="1"/>
            <a:endParaRPr lang="en-US" altLang="zh-CN" sz="1400" dirty="0">
              <a:latin typeface="微软雅黑" panose="020B0503020204020204" pitchFamily="34" charset="-122"/>
              <a:ea typeface="微软雅黑" panose="020B0503020204020204" pitchFamily="34" charset="-122"/>
            </a:endParaRPr>
          </a:p>
        </p:txBody>
      </p:sp>
      <p:pic>
        <p:nvPicPr>
          <p:cNvPr id="15" name="图片 14" descr="图片包含 文字, 地图&#10;&#10;已生成极高可信度的说明">
            <a:extLst>
              <a:ext uri="{FF2B5EF4-FFF2-40B4-BE49-F238E27FC236}">
                <a16:creationId xmlns:a16="http://schemas.microsoft.com/office/drawing/2014/main" xmlns="" id="{435B48E2-B5C7-473C-9DBE-8B2C69357D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6806" y="1292929"/>
            <a:ext cx="3461512" cy="2812478"/>
          </a:xfrm>
          <a:prstGeom prst="rect">
            <a:avLst/>
          </a:prstGeom>
        </p:spPr>
      </p:pic>
    </p:spTree>
    <p:extLst>
      <p:ext uri="{BB962C8B-B14F-4D97-AF65-F5344CB8AC3E}">
        <p14:creationId xmlns:p14="http://schemas.microsoft.com/office/powerpoint/2010/main" val="457452231"/>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flipV="1">
            <a:off x="0" y="4925627"/>
            <a:ext cx="7433332" cy="7006"/>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33955"/>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344" y="4733955"/>
            <a:ext cx="617477" cy="369332"/>
          </a:xfrm>
          <a:prstGeom prst="rect">
            <a:avLst/>
          </a:prstGeom>
          <a:noFill/>
        </p:spPr>
        <p:txBody>
          <a:bodyPr wrap="none" rtlCol="0">
            <a:spAutoFit/>
          </a:bodyPr>
          <a:lstStyle/>
          <a:p>
            <a:r>
              <a:rPr lang="en-US" altLang="zh-CN" dirty="0"/>
              <a:t> G19</a:t>
            </a:r>
            <a:endParaRPr lang="zh-CN" altLang="en-US" dirty="0"/>
          </a:p>
        </p:txBody>
      </p:sp>
      <p:grpSp>
        <p:nvGrpSpPr>
          <p:cNvPr id="14" name="组合 13"/>
          <p:cNvGrpSpPr>
            <a:grpSpLocks/>
          </p:cNvGrpSpPr>
          <p:nvPr/>
        </p:nvGrpSpPr>
        <p:grpSpPr bwMode="auto">
          <a:xfrm>
            <a:off x="4040261" y="2033886"/>
            <a:ext cx="4348163" cy="976075"/>
            <a:chOff x="2866757" y="1982997"/>
            <a:chExt cx="4348365" cy="975886"/>
          </a:xfrm>
        </p:grpSpPr>
        <p:sp>
          <p:nvSpPr>
            <p:cNvPr id="15" name="文本框 19"/>
            <p:cNvSpPr txBox="1">
              <a:spLocks noChangeArrowheads="1"/>
            </p:cNvSpPr>
            <p:nvPr/>
          </p:nvSpPr>
          <p:spPr bwMode="auto">
            <a:xfrm>
              <a:off x="2866757" y="2251134"/>
              <a:ext cx="4348365" cy="7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dirty="0">
                  <a:solidFill>
                    <a:schemeClr val="bg1"/>
                  </a:solidFill>
                  <a:latin typeface="微软雅黑 Light" pitchFamily="34" charset="-122"/>
                  <a:ea typeface="微软雅黑 Light" pitchFamily="34" charset="-122"/>
                </a:rPr>
                <a:t>  </a:t>
              </a:r>
              <a:r>
                <a:rPr lang="zh-CN" altLang="en-US" sz="4000" b="1" dirty="0">
                  <a:latin typeface="微软雅黑 Light" pitchFamily="34" charset="-122"/>
                  <a:ea typeface="微软雅黑 Light" pitchFamily="34" charset="-122"/>
                </a:rPr>
                <a:t>类图</a:t>
              </a:r>
            </a:p>
          </p:txBody>
        </p:sp>
        <p:sp>
          <p:nvSpPr>
            <p:cNvPr id="16" name="文本框 20"/>
            <p:cNvSpPr txBox="1">
              <a:spLocks noChangeArrowheads="1"/>
            </p:cNvSpPr>
            <p:nvPr/>
          </p:nvSpPr>
          <p:spPr bwMode="auto">
            <a:xfrm>
              <a:off x="3193425" y="1982997"/>
              <a:ext cx="2052083" cy="30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r>
                <a:rPr lang="en-US" altLang="zh-CN" sz="1400" b="1" dirty="0">
                  <a:latin typeface="微软雅黑 Light" panose="020B0502040204020203" pitchFamily="34" charset="-122"/>
                  <a:ea typeface="微软雅黑 Light" panose="020B0502040204020203" pitchFamily="34" charset="-122"/>
                  <a:sym typeface="Arial" panose="020B0604020202020204" pitchFamily="34" charset="0"/>
                </a:rPr>
                <a:t>Class Diagram</a:t>
              </a:r>
              <a:endParaRPr lang="zh-CN" altLang="en-US" sz="1400" b="1" dirty="0">
                <a:latin typeface="微软雅黑 Light" panose="020B0502040204020203" pitchFamily="34" charset="-122"/>
                <a:ea typeface="微软雅黑 Light" panose="020B0502040204020203" pitchFamily="34" charset="-122"/>
                <a:sym typeface="Arial" panose="020B0604020202020204" pitchFamily="34" charset="0"/>
              </a:endParaRPr>
            </a:p>
          </p:txBody>
        </p:sp>
      </p:grpSp>
      <p:grpSp>
        <p:nvGrpSpPr>
          <p:cNvPr id="17" name="组合 16"/>
          <p:cNvGrpSpPr>
            <a:grpSpLocks/>
          </p:cNvGrpSpPr>
          <p:nvPr/>
        </p:nvGrpSpPr>
        <p:grpSpPr bwMode="auto">
          <a:xfrm>
            <a:off x="3102049" y="1995686"/>
            <a:ext cx="1130300" cy="1128712"/>
            <a:chOff x="1928879" y="1944350"/>
            <a:chExt cx="1129689" cy="1129689"/>
          </a:xfrm>
        </p:grpSpPr>
        <p:sp>
          <p:nvSpPr>
            <p:cNvPr id="21" name="椭圆 20"/>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22"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tx1"/>
            </a:solidFill>
            <a:ln>
              <a:solidFill>
                <a:schemeClr val="tx1"/>
              </a:solid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120763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par>
                                <p:cTn id="10" presetID="6" presetClass="emph" presetSubtype="0" decel="100000" fill="hold" nodeType="withEffect">
                                  <p:stCondLst>
                                    <p:cond delay="200"/>
                                  </p:stCondLst>
                                  <p:childTnLst>
                                    <p:animScale>
                                      <p:cBhvr>
                                        <p:cTn id="11" dur="250" fill="hold"/>
                                        <p:tgtEl>
                                          <p:spTgt spid="17"/>
                                        </p:tgtEl>
                                      </p:cBhvr>
                                      <p:by x="110000" y="110000"/>
                                    </p:animScale>
                                  </p:childTnLst>
                                </p:cTn>
                              </p:par>
                              <p:par>
                                <p:cTn id="12" presetID="6" presetClass="emph" presetSubtype="0" decel="100000" fill="hold" nodeType="withEffect">
                                  <p:stCondLst>
                                    <p:cond delay="400"/>
                                  </p:stCondLst>
                                  <p:childTnLst>
                                    <p:animScale>
                                      <p:cBhvr>
                                        <p:cTn id="13" dur="250" fill="hold"/>
                                        <p:tgtEl>
                                          <p:spTgt spid="17"/>
                                        </p:tgtEl>
                                      </p:cBhvr>
                                      <p:by x="91000" y="91000"/>
                                    </p:animScale>
                                  </p:childTnLst>
                                </p:cTn>
                              </p:par>
                            </p:childTnLst>
                          </p:cTn>
                        </p:par>
                        <p:par>
                          <p:cTn id="14" fill="hold">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1+#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类图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15" name="TextBox 14"/>
          <p:cNvSpPr txBox="1"/>
          <p:nvPr/>
        </p:nvSpPr>
        <p:spPr>
          <a:xfrm>
            <a:off x="2195736" y="1012835"/>
            <a:ext cx="5491596" cy="2639569"/>
          </a:xfrm>
          <a:prstGeom prst="rect">
            <a:avLst/>
          </a:prstGeom>
          <a:noFill/>
        </p:spPr>
        <p:txBody>
          <a:bodyPr wrap="square" rtlCol="0">
            <a:spAutoFit/>
          </a:bodyPr>
          <a:lstStyle/>
          <a:p>
            <a:pPr marL="171450" lvl="0" indent="-171450" algn="just">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 概念：</a:t>
            </a:r>
            <a:r>
              <a:rPr lang="zh-CN" altLang="en-US" sz="1400" dirty="0">
                <a:latin typeface="微软雅黑" panose="020B0503020204020204" pitchFamily="34" charset="-122"/>
                <a:ea typeface="微软雅黑" panose="020B0503020204020204" pitchFamily="34" charset="-122"/>
              </a:rPr>
              <a:t>类图是面向对象系统建模中最常见的图。类图显示了一组类、接口、协作以及它们之间的关系。类图用于对系统静态设计视图建模，其大多数涉及到对系统的词汇、协作或模式的建模。</a:t>
            </a:r>
            <a:endParaRPr lang="en-US" altLang="zh-CN" sz="1400" dirty="0">
              <a:latin typeface="微软雅黑" panose="020B0503020204020204" pitchFamily="34" charset="-122"/>
              <a:ea typeface="微软雅黑" panose="020B0503020204020204" pitchFamily="34" charset="-122"/>
            </a:endParaRPr>
          </a:p>
          <a:p>
            <a:pPr marL="171450" lvl="0" indent="-171450" algn="just">
              <a:lnSpc>
                <a:spcPct val="150000"/>
              </a:lnSpc>
              <a:buFont typeface="Arial" panose="020B0604020202020204" pitchFamily="34" charset="0"/>
              <a:buChar char="•"/>
            </a:pPr>
            <a:endParaRPr lang="en-US" altLang="zh-CN" sz="1400" dirty="0">
              <a:solidFill>
                <a:prstClr val="black"/>
              </a:solidFill>
              <a:latin typeface="微软雅黑" panose="020B0503020204020204" pitchFamily="34" charset="-122"/>
              <a:ea typeface="微软雅黑" panose="020B0503020204020204" pitchFamily="34" charset="-122"/>
              <a:cs typeface="Arial" pitchFamily="34" charset="0"/>
            </a:endParaRPr>
          </a:p>
          <a:p>
            <a:pPr marL="171450" lvl="0" indent="-171450" algn="just">
              <a:lnSpc>
                <a:spcPct val="150000"/>
              </a:lnSpc>
              <a:buFont typeface="Arial" panose="020B0604020202020204" pitchFamily="34" charset="0"/>
              <a:buChar char="•"/>
            </a:pPr>
            <a:r>
              <a:rPr lang="zh-CN" altLang="en-US" sz="1400" b="1" dirty="0">
                <a:solidFill>
                  <a:prstClr val="black"/>
                </a:solidFill>
                <a:latin typeface="微软雅黑" panose="020B0503020204020204" pitchFamily="34" charset="-122"/>
                <a:ea typeface="微软雅黑" panose="020B0503020204020204" pitchFamily="34" charset="-122"/>
                <a:cs typeface="Arial" pitchFamily="34" charset="0"/>
              </a:rPr>
              <a:t>基本组件：</a:t>
            </a:r>
            <a:endParaRPr lang="en-US" altLang="zh-CN" sz="1400" b="1" dirty="0">
              <a:solidFill>
                <a:prstClr val="black"/>
              </a:solidFill>
              <a:latin typeface="微软雅黑" panose="020B0503020204020204" pitchFamily="34" charset="-122"/>
              <a:ea typeface="微软雅黑" panose="020B0503020204020204" pitchFamily="34" charset="-122"/>
              <a:cs typeface="Arial" pitchFamily="34" charset="0"/>
            </a:endParaRPr>
          </a:p>
          <a:p>
            <a:pPr marL="1257300" lvl="2" indent="-342900" algn="just">
              <a:lnSpc>
                <a:spcPct val="150000"/>
              </a:lnSpc>
              <a:buFont typeface="+mj-lt"/>
              <a:buAutoNum type="alphaUcPeriod"/>
            </a:pPr>
            <a:r>
              <a:rPr lang="zh-CN" altLang="en-US" sz="1400" dirty="0">
                <a:solidFill>
                  <a:prstClr val="black"/>
                </a:solidFill>
                <a:latin typeface="微软雅黑" panose="020B0503020204020204" pitchFamily="34" charset="-122"/>
                <a:ea typeface="微软雅黑" panose="020B0503020204020204" pitchFamily="34" charset="-122"/>
                <a:cs typeface="Arial" pitchFamily="34" charset="0"/>
              </a:rPr>
              <a:t>类</a:t>
            </a:r>
            <a:endParaRPr lang="en-US" altLang="zh-CN" sz="1400" dirty="0">
              <a:solidFill>
                <a:prstClr val="black"/>
              </a:solidFill>
              <a:latin typeface="微软雅黑" panose="020B0503020204020204" pitchFamily="34" charset="-122"/>
              <a:ea typeface="微软雅黑" panose="020B0503020204020204" pitchFamily="34" charset="-122"/>
              <a:cs typeface="Arial" pitchFamily="34" charset="0"/>
            </a:endParaRPr>
          </a:p>
          <a:p>
            <a:pPr marL="1257300" lvl="2" indent="-342900" algn="just">
              <a:lnSpc>
                <a:spcPct val="150000"/>
              </a:lnSpc>
              <a:buFont typeface="+mj-lt"/>
              <a:buAutoNum type="alphaUcPeriod"/>
            </a:pPr>
            <a:r>
              <a:rPr lang="zh-CN" altLang="en-US" sz="1400" dirty="0">
                <a:solidFill>
                  <a:prstClr val="black"/>
                </a:solidFill>
                <a:latin typeface="微软雅黑" panose="020B0503020204020204" pitchFamily="34" charset="-122"/>
                <a:ea typeface="微软雅黑" panose="020B0503020204020204" pitchFamily="34" charset="-122"/>
                <a:cs typeface="Arial" pitchFamily="34" charset="0"/>
              </a:rPr>
              <a:t>接口</a:t>
            </a:r>
            <a:endParaRPr lang="en-US" altLang="zh-CN" sz="1400" dirty="0">
              <a:solidFill>
                <a:prstClr val="black"/>
              </a:solidFill>
              <a:latin typeface="微软雅黑" panose="020B0503020204020204" pitchFamily="34" charset="-122"/>
              <a:ea typeface="微软雅黑" panose="020B0503020204020204" pitchFamily="34" charset="-122"/>
              <a:cs typeface="Arial" pitchFamily="34" charset="0"/>
            </a:endParaRPr>
          </a:p>
          <a:p>
            <a:pPr marL="1257300" lvl="2" indent="-342900" algn="just">
              <a:lnSpc>
                <a:spcPct val="150000"/>
              </a:lnSpc>
              <a:buFont typeface="+mj-lt"/>
              <a:buAutoNum type="alphaUcPeriod"/>
            </a:pPr>
            <a:r>
              <a:rPr lang="zh-CN" altLang="en-US" sz="1400" dirty="0">
                <a:solidFill>
                  <a:prstClr val="black"/>
                </a:solidFill>
                <a:latin typeface="微软雅黑" panose="020B0503020204020204" pitchFamily="34" charset="-122"/>
                <a:ea typeface="微软雅黑" panose="020B0503020204020204" pitchFamily="34" charset="-122"/>
                <a:cs typeface="Arial" pitchFamily="34" charset="0"/>
              </a:rPr>
              <a:t>依赖、泛化和关联关系</a:t>
            </a:r>
            <a:endParaRPr lang="en-US" altLang="zh-CN" sz="1400" dirty="0">
              <a:solidFill>
                <a:prstClr val="black"/>
              </a:solidFill>
              <a:latin typeface="微软雅黑" panose="020B0503020204020204" pitchFamily="34" charset="-122"/>
              <a:ea typeface="微软雅黑" panose="020B0503020204020204" pitchFamily="34" charset="-122"/>
              <a:cs typeface="Arial" pitchFamily="34" charset="0"/>
            </a:endParaRPr>
          </a:p>
        </p:txBody>
      </p:sp>
      <p:sp>
        <p:nvSpPr>
          <p:cNvPr id="6" name="文本框 5">
            <a:extLst>
              <a:ext uri="{FF2B5EF4-FFF2-40B4-BE49-F238E27FC236}">
                <a16:creationId xmlns:a16="http://schemas.microsoft.com/office/drawing/2014/main" xmlns="" id="{4E32E6F2-6ACC-493B-9394-1C49837F111D}"/>
              </a:ext>
            </a:extLst>
          </p:cNvPr>
          <p:cNvSpPr txBox="1"/>
          <p:nvPr/>
        </p:nvSpPr>
        <p:spPr>
          <a:xfrm>
            <a:off x="2411760" y="3867894"/>
            <a:ext cx="3954929"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像所有的其他图一样，类图可以包含注解和约束</a:t>
            </a:r>
          </a:p>
        </p:txBody>
      </p:sp>
    </p:spTree>
    <p:extLst>
      <p:ext uri="{BB962C8B-B14F-4D97-AF65-F5344CB8AC3E}">
        <p14:creationId xmlns:p14="http://schemas.microsoft.com/office/powerpoint/2010/main" val="3126800706"/>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类图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15" name="TextBox 14"/>
          <p:cNvSpPr txBox="1"/>
          <p:nvPr/>
        </p:nvSpPr>
        <p:spPr>
          <a:xfrm>
            <a:off x="2051720" y="1131590"/>
            <a:ext cx="6131709" cy="2316403"/>
          </a:xfrm>
          <a:prstGeom prst="rect">
            <a:avLst/>
          </a:prstGeom>
          <a:noFill/>
        </p:spPr>
        <p:txBody>
          <a:bodyPr wrap="square" rtlCol="0">
            <a:spAutoFit/>
          </a:bodyPr>
          <a:lstStyle/>
          <a:p>
            <a:pPr marL="171450" lvl="0" indent="-171450" algn="just">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 一般用法：</a:t>
            </a:r>
            <a:endParaRPr lang="en-US" altLang="zh-CN" sz="1400" b="1" dirty="0">
              <a:latin typeface="微软雅黑" panose="020B0503020204020204" pitchFamily="34" charset="-122"/>
              <a:ea typeface="微软雅黑" panose="020B0503020204020204" pitchFamily="34" charset="-122"/>
            </a:endParaRPr>
          </a:p>
          <a:p>
            <a:pPr lvl="0" algn="just">
              <a:lnSpc>
                <a:spcPct val="150000"/>
              </a:lnSpc>
            </a:pPr>
            <a:r>
              <a:rPr lang="en-US" altLang="zh-CN" sz="1400" b="1"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类图用于对系统的静态设计视图建模。这种视图主要支持系统的功能需求，即系统要提供给最终用户的服务。</a:t>
            </a:r>
            <a:endParaRPr lang="en-US" altLang="zh-CN" sz="1400" dirty="0">
              <a:latin typeface="微软雅黑" panose="020B0503020204020204" pitchFamily="34" charset="-122"/>
              <a:ea typeface="微软雅黑" panose="020B0503020204020204" pitchFamily="34" charset="-122"/>
            </a:endParaRPr>
          </a:p>
          <a:p>
            <a:pPr lvl="0" algn="just">
              <a:lnSpc>
                <a:spcPct val="150000"/>
              </a:lnSpc>
            </a:pPr>
            <a:r>
              <a:rPr lang="zh-CN" altLang="en-US" sz="1400" dirty="0">
                <a:solidFill>
                  <a:prstClr val="black"/>
                </a:solidFill>
                <a:latin typeface="微软雅黑" panose="020B0503020204020204" pitchFamily="34" charset="-122"/>
                <a:ea typeface="微软雅黑" panose="020B0503020204020204" pitchFamily="34" charset="-122"/>
                <a:cs typeface="Arial" pitchFamily="34" charset="0"/>
              </a:rPr>
              <a:t>        当对系统的静态设计视图建模时，通常以下述</a:t>
            </a:r>
            <a:r>
              <a:rPr lang="en-US" altLang="zh-CN" sz="1400" dirty="0">
                <a:solidFill>
                  <a:prstClr val="black"/>
                </a:solidFill>
                <a:latin typeface="微软雅黑" panose="020B0503020204020204" pitchFamily="34" charset="-122"/>
                <a:ea typeface="微软雅黑" panose="020B0503020204020204" pitchFamily="34" charset="-122"/>
                <a:cs typeface="Arial" pitchFamily="34" charset="0"/>
              </a:rPr>
              <a:t>3</a:t>
            </a:r>
            <a:r>
              <a:rPr lang="zh-CN" altLang="en-US" sz="1400" dirty="0">
                <a:solidFill>
                  <a:prstClr val="black"/>
                </a:solidFill>
                <a:latin typeface="微软雅黑" panose="020B0503020204020204" pitchFamily="34" charset="-122"/>
                <a:ea typeface="微软雅黑" panose="020B0503020204020204" pitchFamily="34" charset="-122"/>
                <a:cs typeface="Arial" pitchFamily="34" charset="0"/>
              </a:rPr>
              <a:t>种方式之一使用类图：</a:t>
            </a:r>
            <a:endParaRPr lang="en-US" altLang="zh-CN" sz="1400" dirty="0">
              <a:solidFill>
                <a:prstClr val="black"/>
              </a:solidFill>
              <a:latin typeface="微软雅黑" panose="020B0503020204020204" pitchFamily="34" charset="-122"/>
              <a:ea typeface="微软雅黑" panose="020B0503020204020204" pitchFamily="34" charset="-122"/>
              <a:cs typeface="Arial" pitchFamily="34" charset="0"/>
            </a:endParaRPr>
          </a:p>
          <a:p>
            <a:pPr marL="1771650" lvl="3" indent="-400050" algn="just">
              <a:lnSpc>
                <a:spcPct val="150000"/>
              </a:lnSpc>
              <a:buFont typeface="+mj-lt"/>
              <a:buAutoNum type="romanUcPeriod"/>
            </a:pPr>
            <a:r>
              <a:rPr lang="zh-CN" altLang="en-US" sz="1400" dirty="0">
                <a:solidFill>
                  <a:prstClr val="black"/>
                </a:solidFill>
                <a:latin typeface="微软雅黑" panose="020B0503020204020204" pitchFamily="34" charset="-122"/>
                <a:ea typeface="微软雅黑" panose="020B0503020204020204" pitchFamily="34" charset="-122"/>
                <a:cs typeface="Arial" pitchFamily="34" charset="0"/>
              </a:rPr>
              <a:t>对系统的词汇建模</a:t>
            </a:r>
            <a:endParaRPr lang="en-US" altLang="zh-CN" sz="1400" dirty="0">
              <a:solidFill>
                <a:prstClr val="black"/>
              </a:solidFill>
              <a:latin typeface="微软雅黑" panose="020B0503020204020204" pitchFamily="34" charset="-122"/>
              <a:ea typeface="微软雅黑" panose="020B0503020204020204" pitchFamily="34" charset="-122"/>
              <a:cs typeface="Arial" pitchFamily="34" charset="0"/>
            </a:endParaRPr>
          </a:p>
          <a:p>
            <a:pPr marL="1771650" lvl="3" indent="-400050" algn="just">
              <a:lnSpc>
                <a:spcPct val="150000"/>
              </a:lnSpc>
              <a:buFont typeface="+mj-lt"/>
              <a:buAutoNum type="romanUcPeriod"/>
            </a:pPr>
            <a:r>
              <a:rPr lang="zh-CN" altLang="en-US" sz="1400" dirty="0">
                <a:solidFill>
                  <a:prstClr val="black"/>
                </a:solidFill>
                <a:latin typeface="微软雅黑" panose="020B0503020204020204" pitchFamily="34" charset="-122"/>
                <a:ea typeface="微软雅黑" panose="020B0503020204020204" pitchFamily="34" charset="-122"/>
                <a:cs typeface="Arial" pitchFamily="34" charset="0"/>
              </a:rPr>
              <a:t>对简单协作建模</a:t>
            </a:r>
            <a:endParaRPr lang="en-US" altLang="zh-CN" sz="1400" dirty="0">
              <a:solidFill>
                <a:prstClr val="black"/>
              </a:solidFill>
              <a:latin typeface="微软雅黑" panose="020B0503020204020204" pitchFamily="34" charset="-122"/>
              <a:ea typeface="微软雅黑" panose="020B0503020204020204" pitchFamily="34" charset="-122"/>
              <a:cs typeface="Arial" pitchFamily="34" charset="0"/>
            </a:endParaRPr>
          </a:p>
          <a:p>
            <a:pPr marL="1771650" lvl="3" indent="-400050" algn="just">
              <a:lnSpc>
                <a:spcPct val="150000"/>
              </a:lnSpc>
              <a:buFont typeface="+mj-lt"/>
              <a:buAutoNum type="romanUcPeriod"/>
            </a:pPr>
            <a:r>
              <a:rPr lang="zh-CN" altLang="en-US" sz="1400" dirty="0">
                <a:solidFill>
                  <a:prstClr val="black"/>
                </a:solidFill>
                <a:latin typeface="微软雅黑" panose="020B0503020204020204" pitchFamily="34" charset="-122"/>
                <a:ea typeface="微软雅黑" panose="020B0503020204020204" pitchFamily="34" charset="-122"/>
                <a:cs typeface="Arial" pitchFamily="34" charset="0"/>
              </a:rPr>
              <a:t>对逻辑数据库模式建模</a:t>
            </a:r>
            <a:endParaRPr lang="en-US" altLang="zh-CN" sz="1400" dirty="0">
              <a:solidFill>
                <a:prstClr val="black"/>
              </a:solidFill>
              <a:latin typeface="微软雅黑" panose="020B0503020204020204" pitchFamily="34" charset="-122"/>
              <a:ea typeface="微软雅黑" panose="020B0503020204020204" pitchFamily="34" charset="-122"/>
              <a:cs typeface="Arial" pitchFamily="34" charset="0"/>
            </a:endParaRPr>
          </a:p>
        </p:txBody>
      </p:sp>
    </p:spTree>
    <p:extLst>
      <p:ext uri="{BB962C8B-B14F-4D97-AF65-F5344CB8AC3E}">
        <p14:creationId xmlns:p14="http://schemas.microsoft.com/office/powerpoint/2010/main" val="106564312"/>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类图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15" name="TextBox 14"/>
          <p:cNvSpPr txBox="1"/>
          <p:nvPr/>
        </p:nvSpPr>
        <p:spPr>
          <a:xfrm>
            <a:off x="2195736" y="1012835"/>
            <a:ext cx="5491596" cy="377411"/>
          </a:xfrm>
          <a:prstGeom prst="rect">
            <a:avLst/>
          </a:prstGeom>
          <a:noFill/>
        </p:spPr>
        <p:txBody>
          <a:bodyPr wrap="square" rtlCol="0">
            <a:spAutoFit/>
          </a:bodyPr>
          <a:lstStyle/>
          <a:p>
            <a:pPr marL="171450" lvl="0" indent="-171450" algn="just">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 类图示例：</a:t>
            </a:r>
            <a:endParaRPr lang="en-US" altLang="zh-CN" sz="1400" b="1" dirty="0">
              <a:latin typeface="微软雅黑" panose="020B0503020204020204" pitchFamily="34" charset="-122"/>
              <a:ea typeface="微软雅黑" panose="020B0503020204020204" pitchFamily="34" charset="-122"/>
            </a:endParaRPr>
          </a:p>
        </p:txBody>
      </p:sp>
      <p:pic>
        <p:nvPicPr>
          <p:cNvPr id="9" name="图片 8" descr="图片包含 文字&#10;&#10;已生成高可信度的说明">
            <a:extLst>
              <a:ext uri="{FF2B5EF4-FFF2-40B4-BE49-F238E27FC236}">
                <a16:creationId xmlns:a16="http://schemas.microsoft.com/office/drawing/2014/main" xmlns="" id="{F8E9B23A-A7DE-4470-A262-D22EAB9790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41779"/>
            <a:ext cx="1910906" cy="3110031"/>
          </a:xfrm>
          <a:prstGeom prst="rect">
            <a:avLst/>
          </a:prstGeom>
        </p:spPr>
      </p:pic>
    </p:spTree>
    <p:extLst>
      <p:ext uri="{BB962C8B-B14F-4D97-AF65-F5344CB8AC3E}">
        <p14:creationId xmlns:p14="http://schemas.microsoft.com/office/powerpoint/2010/main" val="714116192"/>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flipV="1">
            <a:off x="0" y="4925627"/>
            <a:ext cx="7433332" cy="7006"/>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33955"/>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344" y="4733955"/>
            <a:ext cx="617477" cy="369332"/>
          </a:xfrm>
          <a:prstGeom prst="rect">
            <a:avLst/>
          </a:prstGeom>
          <a:noFill/>
        </p:spPr>
        <p:txBody>
          <a:bodyPr wrap="none" rtlCol="0">
            <a:spAutoFit/>
          </a:bodyPr>
          <a:lstStyle/>
          <a:p>
            <a:r>
              <a:rPr lang="en-US" altLang="zh-CN" dirty="0"/>
              <a:t> G19</a:t>
            </a:r>
            <a:endParaRPr lang="zh-CN" altLang="en-US" dirty="0"/>
          </a:p>
        </p:txBody>
      </p:sp>
      <p:grpSp>
        <p:nvGrpSpPr>
          <p:cNvPr id="14" name="组合 13"/>
          <p:cNvGrpSpPr>
            <a:grpSpLocks/>
          </p:cNvGrpSpPr>
          <p:nvPr/>
        </p:nvGrpSpPr>
        <p:grpSpPr bwMode="auto">
          <a:xfrm>
            <a:off x="3968253" y="2057302"/>
            <a:ext cx="3844107" cy="976075"/>
            <a:chOff x="2866757" y="1982997"/>
            <a:chExt cx="4348365" cy="975886"/>
          </a:xfrm>
        </p:grpSpPr>
        <p:sp>
          <p:nvSpPr>
            <p:cNvPr id="15" name="文本框 19"/>
            <p:cNvSpPr txBox="1">
              <a:spLocks noChangeArrowheads="1"/>
            </p:cNvSpPr>
            <p:nvPr/>
          </p:nvSpPr>
          <p:spPr bwMode="auto">
            <a:xfrm>
              <a:off x="2866757" y="2251134"/>
              <a:ext cx="4348365" cy="7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dirty="0">
                  <a:solidFill>
                    <a:schemeClr val="bg1"/>
                  </a:solidFill>
                  <a:latin typeface="微软雅黑 Light" pitchFamily="34" charset="-122"/>
                  <a:ea typeface="微软雅黑 Light" pitchFamily="34" charset="-122"/>
                </a:rPr>
                <a:t>  </a:t>
              </a:r>
              <a:r>
                <a:rPr lang="zh-CN" altLang="en-US" sz="4000" b="1" dirty="0">
                  <a:latin typeface="微软雅黑 Light" pitchFamily="34" charset="-122"/>
                  <a:ea typeface="微软雅黑 Light" pitchFamily="34" charset="-122"/>
                </a:rPr>
                <a:t>状态图</a:t>
              </a:r>
            </a:p>
          </p:txBody>
        </p:sp>
        <p:sp>
          <p:nvSpPr>
            <p:cNvPr id="16" name="文本框 20"/>
            <p:cNvSpPr txBox="1">
              <a:spLocks noChangeArrowheads="1"/>
            </p:cNvSpPr>
            <p:nvPr/>
          </p:nvSpPr>
          <p:spPr bwMode="auto">
            <a:xfrm>
              <a:off x="3193425" y="1982997"/>
              <a:ext cx="2052083" cy="30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r>
                <a:rPr lang="en-US" altLang="zh-CN" sz="1400" b="1" dirty="0">
                  <a:latin typeface="微软雅黑 Light" panose="020B0502040204020203" pitchFamily="34" charset="-122"/>
                  <a:ea typeface="微软雅黑 Light" panose="020B0502040204020203" pitchFamily="34" charset="-122"/>
                </a:rPr>
                <a:t>State</a:t>
              </a:r>
              <a:r>
                <a:rPr lang="en-US" altLang="zh-CN" sz="1400" b="1" dirty="0">
                  <a:latin typeface="微软雅黑 Light" panose="020B0502040204020203" pitchFamily="34" charset="-122"/>
                  <a:ea typeface="微软雅黑 Light" panose="020B0502040204020203" pitchFamily="34" charset="-122"/>
                  <a:sym typeface="Arial" panose="020B0604020202020204" pitchFamily="34" charset="0"/>
                </a:rPr>
                <a:t> Diagram</a:t>
              </a:r>
              <a:endParaRPr lang="zh-CN" altLang="en-US" sz="1400" b="1" dirty="0">
                <a:latin typeface="微软雅黑 Light" panose="020B0502040204020203" pitchFamily="34" charset="-122"/>
                <a:ea typeface="微软雅黑 Light" panose="020B0502040204020203" pitchFamily="34" charset="-122"/>
                <a:sym typeface="Arial" panose="020B0604020202020204" pitchFamily="34" charset="0"/>
              </a:endParaRPr>
            </a:p>
          </p:txBody>
        </p:sp>
      </p:grpSp>
      <p:grpSp>
        <p:nvGrpSpPr>
          <p:cNvPr id="17" name="组合 16"/>
          <p:cNvGrpSpPr>
            <a:grpSpLocks/>
          </p:cNvGrpSpPr>
          <p:nvPr/>
        </p:nvGrpSpPr>
        <p:grpSpPr bwMode="auto">
          <a:xfrm>
            <a:off x="3030041" y="2019102"/>
            <a:ext cx="1130300" cy="1128712"/>
            <a:chOff x="1928879" y="1944350"/>
            <a:chExt cx="1129689" cy="1129689"/>
          </a:xfrm>
        </p:grpSpPr>
        <p:sp>
          <p:nvSpPr>
            <p:cNvPr id="21" name="椭圆 20"/>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22"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tx1"/>
            </a:solidFill>
            <a:ln>
              <a:solidFill>
                <a:schemeClr val="tx1"/>
              </a:solid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273637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par>
                                <p:cTn id="10" presetID="6" presetClass="emph" presetSubtype="0" decel="100000" fill="hold" nodeType="withEffect">
                                  <p:stCondLst>
                                    <p:cond delay="200"/>
                                  </p:stCondLst>
                                  <p:childTnLst>
                                    <p:animScale>
                                      <p:cBhvr>
                                        <p:cTn id="11" dur="250" fill="hold"/>
                                        <p:tgtEl>
                                          <p:spTgt spid="17"/>
                                        </p:tgtEl>
                                      </p:cBhvr>
                                      <p:by x="110000" y="110000"/>
                                    </p:animScale>
                                  </p:childTnLst>
                                </p:cTn>
                              </p:par>
                              <p:par>
                                <p:cTn id="12" presetID="6" presetClass="emph" presetSubtype="0" decel="100000" fill="hold" nodeType="withEffect">
                                  <p:stCondLst>
                                    <p:cond delay="400"/>
                                  </p:stCondLst>
                                  <p:childTnLst>
                                    <p:animScale>
                                      <p:cBhvr>
                                        <p:cTn id="13" dur="250" fill="hold"/>
                                        <p:tgtEl>
                                          <p:spTgt spid="17"/>
                                        </p:tgtEl>
                                      </p:cBhvr>
                                      <p:by x="91000" y="91000"/>
                                    </p:animScale>
                                  </p:childTnLst>
                                </p:cTn>
                              </p:par>
                            </p:childTnLst>
                          </p:cTn>
                        </p:par>
                        <p:par>
                          <p:cTn id="14" fill="hold">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1+#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状态图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214724" y="1012835"/>
            <a:ext cx="5472608" cy="263956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概念：</a:t>
            </a:r>
            <a:r>
              <a:rPr lang="zh-CN" altLang="en-US" sz="1400" dirty="0">
                <a:latin typeface="微软雅黑" panose="020B0503020204020204" pitchFamily="34" charset="-122"/>
                <a:ea typeface="微软雅黑" panose="020B0503020204020204" pitchFamily="34" charset="-122"/>
              </a:rPr>
              <a:t>状态图是</a:t>
            </a:r>
            <a:r>
              <a:rPr lang="en-US" altLang="zh-CN" sz="1400" dirty="0">
                <a:latin typeface="微软雅黑" panose="020B0503020204020204" pitchFamily="34" charset="-122"/>
                <a:ea typeface="微软雅黑" panose="020B0503020204020204" pitchFamily="34" charset="-122"/>
              </a:rPr>
              <a:t>UML</a:t>
            </a:r>
            <a:r>
              <a:rPr lang="zh-CN" altLang="en-US" sz="1400" dirty="0">
                <a:latin typeface="微软雅黑" panose="020B0503020204020204" pitchFamily="34" charset="-122"/>
                <a:ea typeface="微软雅黑" panose="020B0503020204020204" pitchFamily="34" charset="-122"/>
              </a:rPr>
              <a:t>中对系统的动态方面建模的五种图之一。一个状态图显示了一个状态机，展示的是单个对象内从状态到状态的控制流。状态图用于对系统的动态方面的建模。</a:t>
            </a:r>
            <a:endParaRPr lang="en-US" altLang="zh-CN" sz="1400" dirty="0">
              <a:latin typeface="微软雅黑" panose="020B0503020204020204" pitchFamily="34" charset="-122"/>
              <a:ea typeface="微软雅黑" panose="020B0503020204020204" pitchFamily="34" charset="-122"/>
            </a:endParaRPr>
          </a:p>
          <a:p>
            <a:pPr>
              <a:lnSpc>
                <a:spcPct val="150000"/>
              </a:lnSpc>
            </a:pP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基本组件：</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状态图通常包括：</a:t>
            </a:r>
            <a:endParaRPr lang="en-US" altLang="zh-CN" sz="1400" dirty="0">
              <a:latin typeface="微软雅黑" panose="020B0503020204020204" pitchFamily="34" charset="-122"/>
              <a:ea typeface="微软雅黑" panose="020B0503020204020204" pitchFamily="34" charset="-122"/>
            </a:endParaRPr>
          </a:p>
          <a:p>
            <a:pPr marL="1257300" lvl="2" indent="-342900">
              <a:lnSpc>
                <a:spcPct val="150000"/>
              </a:lnSpc>
              <a:buFont typeface="+mj-lt"/>
              <a:buAutoNum type="alphaUcPeriod"/>
            </a:pPr>
            <a:r>
              <a:rPr lang="zh-CN" altLang="en-US" sz="1400" dirty="0">
                <a:latin typeface="微软雅黑" panose="020B0503020204020204" pitchFamily="34" charset="-122"/>
                <a:ea typeface="微软雅黑" panose="020B0503020204020204" pitchFamily="34" charset="-122"/>
              </a:rPr>
              <a:t>简单状态和组合状态</a:t>
            </a:r>
            <a:endParaRPr lang="en-US" altLang="zh-CN" sz="1400" dirty="0">
              <a:latin typeface="微软雅黑" panose="020B0503020204020204" pitchFamily="34" charset="-122"/>
              <a:ea typeface="微软雅黑" panose="020B0503020204020204" pitchFamily="34" charset="-122"/>
            </a:endParaRPr>
          </a:p>
          <a:p>
            <a:pPr marL="1257300" lvl="2" indent="-342900">
              <a:lnSpc>
                <a:spcPct val="150000"/>
              </a:lnSpc>
              <a:buFont typeface="+mj-lt"/>
              <a:buAutoNum type="alphaUcPeriod"/>
            </a:pPr>
            <a:r>
              <a:rPr lang="zh-CN" altLang="en-US" sz="1400" dirty="0">
                <a:latin typeface="微软雅黑" panose="020B0503020204020204" pitchFamily="34" charset="-122"/>
                <a:ea typeface="微软雅黑" panose="020B0503020204020204" pitchFamily="34" charset="-122"/>
              </a:rPr>
              <a:t>转移、事件和动作</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6068877"/>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状态图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123727" y="1191451"/>
            <a:ext cx="6120669" cy="231640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一般用法：</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en-US" altLang="zh-CN" sz="1400" b="1"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当使用状态图与系统的某些动态方面建模时，实际上可以在任何建模元素的语境中做这件事情。然而，通常将在整个系统、子系统或类的语境中使用状态图。也可以把状态图附加到用况（对脚本建模）上。</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当对系统、类或用况的动态方面建模时，通常用状态图为反应型对象建模。</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400" b="1" dirty="0">
                <a:latin typeface="微软雅黑" panose="020B0503020204020204" pitchFamily="34" charset="-122"/>
                <a:ea typeface="微软雅黑" panose="020B0503020204020204" pitchFamily="34" charset="-122"/>
              </a:rPr>
              <a:t>          </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62249067"/>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状态图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214724" y="1012835"/>
            <a:ext cx="5472608" cy="37741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状态图示例：</a:t>
            </a:r>
            <a:endParaRPr lang="en-US" altLang="zh-CN" sz="1400" dirty="0">
              <a:latin typeface="微软雅黑" panose="020B0503020204020204" pitchFamily="34" charset="-122"/>
              <a:ea typeface="微软雅黑" panose="020B0503020204020204" pitchFamily="34" charset="-122"/>
            </a:endParaRPr>
          </a:p>
        </p:txBody>
      </p:sp>
      <p:pic>
        <p:nvPicPr>
          <p:cNvPr id="15" name="图片 14" descr="图片包含 屏幕截图&#10;&#10;已生成极高可信度的说明">
            <a:extLst>
              <a:ext uri="{FF2B5EF4-FFF2-40B4-BE49-F238E27FC236}">
                <a16:creationId xmlns:a16="http://schemas.microsoft.com/office/drawing/2014/main" xmlns="" id="{882B236B-ECDA-41C1-BA01-3018A9DD22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7824" y="1450577"/>
            <a:ext cx="4784218" cy="3037274"/>
          </a:xfrm>
          <a:prstGeom prst="rect">
            <a:avLst/>
          </a:prstGeom>
        </p:spPr>
      </p:pic>
    </p:spTree>
    <p:extLst>
      <p:ext uri="{BB962C8B-B14F-4D97-AF65-F5344CB8AC3E}">
        <p14:creationId xmlns:p14="http://schemas.microsoft.com/office/powerpoint/2010/main" val="168574931"/>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a:cxnSpLocks/>
          </p:cNvCxnSpPr>
          <p:nvPr/>
        </p:nvCxnSpPr>
        <p:spPr>
          <a:xfrm>
            <a:off x="77812" y="4932633"/>
            <a:ext cx="737450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cxnSpLocks/>
          </p:cNvCxnSpPr>
          <p:nvPr/>
        </p:nvCxnSpPr>
        <p:spPr>
          <a:xfrm>
            <a:off x="8676456" y="4932633"/>
            <a:ext cx="467544"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3994377" y="1847296"/>
            <a:ext cx="1155246" cy="461665"/>
            <a:chOff x="4092657" y="2340918"/>
            <a:chExt cx="1155246" cy="461665"/>
          </a:xfrm>
        </p:grpSpPr>
        <p:pic>
          <p:nvPicPr>
            <p:cNvPr id="1026" name="Picture 2" descr="C:\Documents and Settings\Administrator\My Documents\Downloads\business94.png"/>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4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4092657" y="2375897"/>
              <a:ext cx="391707" cy="391707"/>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4447683" y="2340918"/>
              <a:ext cx="800220" cy="461665"/>
            </a:xfrm>
            <a:prstGeom prst="rect">
              <a:avLst/>
            </a:prstGeom>
            <a:noFill/>
          </p:spPr>
          <p:txBody>
            <a:bodyPr wrap="none" rtlCol="0">
              <a:spAutoFit/>
            </a:bodyPr>
            <a:lstStyle/>
            <a:p>
              <a:r>
                <a:rPr lang="zh-CN" altLang="en-US" sz="2400" b="1" dirty="0">
                  <a:solidFill>
                    <a:schemeClr val="tx1">
                      <a:lumMod val="85000"/>
                      <a:lumOff val="15000"/>
                    </a:schemeClr>
                  </a:solidFill>
                  <a:latin typeface="微软雅黑" pitchFamily="34" charset="-122"/>
                  <a:ea typeface="微软雅黑" pitchFamily="34" charset="-122"/>
                </a:rPr>
                <a:t>目录</a:t>
              </a:r>
            </a:p>
          </p:txBody>
        </p:sp>
      </p:grpSp>
      <p:sp>
        <p:nvSpPr>
          <p:cNvPr id="47" name="TextBox 46"/>
          <p:cNvSpPr txBox="1"/>
          <p:nvPr/>
        </p:nvSpPr>
        <p:spPr>
          <a:xfrm>
            <a:off x="2075162" y="2677714"/>
            <a:ext cx="4993675" cy="1002967"/>
          </a:xfrm>
          <a:prstGeom prst="rect">
            <a:avLst/>
          </a:prstGeom>
          <a:noFill/>
        </p:spPr>
        <p:txBody>
          <a:bodyPr wrap="none" rtlCol="0" anchor="ctr">
            <a:spAutoFit/>
          </a:bodyPr>
          <a:lstStyle/>
          <a:p>
            <a:pPr algn="ctr">
              <a:lnSpc>
                <a:spcPct val="200000"/>
              </a:lnSpc>
            </a:pPr>
            <a:r>
              <a:rPr lang="en-US" altLang="zh-CN" sz="1600" b="1" u="sng" dirty="0">
                <a:solidFill>
                  <a:schemeClr val="tx1">
                    <a:lumMod val="85000"/>
                    <a:lumOff val="15000"/>
                  </a:schemeClr>
                </a:solidFill>
                <a:latin typeface="微软雅黑" pitchFamily="34" charset="-122"/>
                <a:ea typeface="微软雅黑" pitchFamily="34" charset="-122"/>
              </a:rPr>
              <a:t>1</a:t>
            </a:r>
            <a:r>
              <a:rPr lang="en-US" altLang="zh-CN" sz="1600" b="1" dirty="0">
                <a:solidFill>
                  <a:schemeClr val="tx1">
                    <a:lumMod val="85000"/>
                    <a:lumOff val="15000"/>
                  </a:schemeClr>
                </a:solidFill>
                <a:latin typeface="微软雅黑" pitchFamily="34" charset="-122"/>
                <a:ea typeface="微软雅黑" pitchFamily="34" charset="-122"/>
              </a:rPr>
              <a:t> </a:t>
            </a:r>
            <a:r>
              <a:rPr lang="zh-CN" altLang="en-US" sz="1600" b="1" dirty="0">
                <a:solidFill>
                  <a:schemeClr val="tx1">
                    <a:lumMod val="85000"/>
                    <a:lumOff val="15000"/>
                  </a:schemeClr>
                </a:solidFill>
                <a:latin typeface="微软雅黑" pitchFamily="34" charset="-122"/>
                <a:ea typeface="微软雅黑" pitchFamily="34" charset="-122"/>
              </a:rPr>
              <a:t>前言  </a:t>
            </a:r>
            <a:r>
              <a:rPr lang="en-US" altLang="zh-CN" sz="1600" b="1" u="sng" dirty="0">
                <a:solidFill>
                  <a:schemeClr val="tx1">
                    <a:lumMod val="85000"/>
                    <a:lumOff val="15000"/>
                  </a:schemeClr>
                </a:solidFill>
                <a:latin typeface="微软雅黑" pitchFamily="34" charset="-122"/>
                <a:ea typeface="微软雅黑" pitchFamily="34" charset="-122"/>
              </a:rPr>
              <a:t>2</a:t>
            </a:r>
            <a:r>
              <a:rPr lang="en-US" altLang="zh-CN" sz="1600" b="1" dirty="0">
                <a:solidFill>
                  <a:schemeClr val="tx1">
                    <a:lumMod val="85000"/>
                    <a:lumOff val="15000"/>
                  </a:schemeClr>
                </a:solidFill>
                <a:latin typeface="微软雅黑" pitchFamily="34" charset="-122"/>
                <a:ea typeface="微软雅黑" pitchFamily="34" charset="-122"/>
              </a:rPr>
              <a:t> </a:t>
            </a:r>
            <a:r>
              <a:rPr lang="zh-CN" altLang="en-US" sz="1600" b="1" dirty="0">
                <a:solidFill>
                  <a:schemeClr val="tx1">
                    <a:lumMod val="85000"/>
                    <a:lumOff val="15000"/>
                  </a:schemeClr>
                </a:solidFill>
                <a:latin typeface="微软雅黑" pitchFamily="34" charset="-122"/>
                <a:ea typeface="微软雅黑" pitchFamily="34" charset="-122"/>
              </a:rPr>
              <a:t>用况图</a:t>
            </a:r>
            <a:r>
              <a:rPr lang="en-US" altLang="zh-CN" sz="1600" b="1" dirty="0">
                <a:solidFill>
                  <a:schemeClr val="tx1">
                    <a:lumMod val="85000"/>
                    <a:lumOff val="15000"/>
                  </a:schemeClr>
                </a:solidFill>
                <a:latin typeface="微软雅黑" pitchFamily="34" charset="-122"/>
                <a:ea typeface="微软雅黑" pitchFamily="34" charset="-122"/>
              </a:rPr>
              <a:t>  </a:t>
            </a:r>
            <a:r>
              <a:rPr lang="en-US" altLang="zh-CN" sz="1600" b="1" u="sng" dirty="0">
                <a:solidFill>
                  <a:schemeClr val="tx1">
                    <a:lumMod val="85000"/>
                    <a:lumOff val="15000"/>
                  </a:schemeClr>
                </a:solidFill>
                <a:latin typeface="微软雅黑" pitchFamily="34" charset="-122"/>
                <a:ea typeface="微软雅黑" pitchFamily="34" charset="-122"/>
              </a:rPr>
              <a:t>3</a:t>
            </a:r>
            <a:r>
              <a:rPr lang="en-US" altLang="zh-CN" sz="1600" b="1" dirty="0">
                <a:solidFill>
                  <a:schemeClr val="tx1">
                    <a:lumMod val="85000"/>
                    <a:lumOff val="15000"/>
                  </a:schemeClr>
                </a:solidFill>
                <a:latin typeface="微软雅黑" pitchFamily="34" charset="-122"/>
                <a:ea typeface="微软雅黑" pitchFamily="34" charset="-122"/>
              </a:rPr>
              <a:t> </a:t>
            </a:r>
            <a:r>
              <a:rPr lang="zh-CN" altLang="en-US" sz="1600" b="1" dirty="0">
                <a:solidFill>
                  <a:schemeClr val="tx1">
                    <a:lumMod val="85000"/>
                    <a:lumOff val="15000"/>
                  </a:schemeClr>
                </a:solidFill>
                <a:latin typeface="微软雅黑" pitchFamily="34" charset="-122"/>
                <a:ea typeface="微软雅黑" pitchFamily="34" charset="-122"/>
              </a:rPr>
              <a:t>类图  </a:t>
            </a:r>
            <a:r>
              <a:rPr lang="en-US" altLang="zh-CN" sz="1600" b="1" u="sng" dirty="0">
                <a:solidFill>
                  <a:schemeClr val="tx1">
                    <a:lumMod val="85000"/>
                    <a:lumOff val="15000"/>
                  </a:schemeClr>
                </a:solidFill>
                <a:latin typeface="微软雅黑" pitchFamily="34" charset="-122"/>
                <a:ea typeface="微软雅黑" pitchFamily="34" charset="-122"/>
              </a:rPr>
              <a:t>4</a:t>
            </a:r>
            <a:r>
              <a:rPr lang="en-US" altLang="zh-CN" sz="1600" b="1" dirty="0">
                <a:solidFill>
                  <a:schemeClr val="tx1">
                    <a:lumMod val="85000"/>
                    <a:lumOff val="15000"/>
                  </a:schemeClr>
                </a:solidFill>
                <a:latin typeface="微软雅黑" pitchFamily="34" charset="-122"/>
                <a:ea typeface="微软雅黑" pitchFamily="34" charset="-122"/>
              </a:rPr>
              <a:t> </a:t>
            </a:r>
            <a:r>
              <a:rPr lang="zh-CN" altLang="en-US" sz="1600" b="1" dirty="0">
                <a:solidFill>
                  <a:schemeClr val="tx1">
                    <a:lumMod val="85000"/>
                    <a:lumOff val="15000"/>
                  </a:schemeClr>
                </a:solidFill>
                <a:latin typeface="微软雅黑" pitchFamily="34" charset="-122"/>
                <a:ea typeface="微软雅黑" pitchFamily="34" charset="-122"/>
              </a:rPr>
              <a:t>状态图  </a:t>
            </a:r>
            <a:endParaRPr lang="en-US" altLang="zh-CN" sz="1600" b="1" dirty="0">
              <a:solidFill>
                <a:schemeClr val="tx1">
                  <a:lumMod val="85000"/>
                  <a:lumOff val="15000"/>
                </a:schemeClr>
              </a:solidFill>
              <a:latin typeface="微软雅黑" pitchFamily="34" charset="-122"/>
              <a:ea typeface="微软雅黑" pitchFamily="34" charset="-122"/>
            </a:endParaRPr>
          </a:p>
          <a:p>
            <a:pPr algn="ctr">
              <a:lnSpc>
                <a:spcPct val="200000"/>
              </a:lnSpc>
            </a:pPr>
            <a:r>
              <a:rPr lang="en-US" altLang="zh-CN" sz="1600" b="1" u="sng" dirty="0">
                <a:solidFill>
                  <a:schemeClr val="tx1">
                    <a:lumMod val="85000"/>
                    <a:lumOff val="15000"/>
                  </a:schemeClr>
                </a:solidFill>
                <a:latin typeface="微软雅黑" pitchFamily="34" charset="-122"/>
                <a:ea typeface="微软雅黑" pitchFamily="34" charset="-122"/>
              </a:rPr>
              <a:t>5</a:t>
            </a:r>
            <a:r>
              <a:rPr lang="en-US" altLang="zh-CN" sz="1600" b="1" dirty="0">
                <a:solidFill>
                  <a:schemeClr val="tx1">
                    <a:lumMod val="85000"/>
                    <a:lumOff val="15000"/>
                  </a:schemeClr>
                </a:solidFill>
                <a:latin typeface="微软雅黑" pitchFamily="34" charset="-122"/>
                <a:ea typeface="微软雅黑" pitchFamily="34" charset="-122"/>
              </a:rPr>
              <a:t> </a:t>
            </a:r>
            <a:r>
              <a:rPr lang="zh-CN" altLang="en-US" sz="1600" b="1" dirty="0">
                <a:solidFill>
                  <a:schemeClr val="tx1">
                    <a:lumMod val="85000"/>
                    <a:lumOff val="15000"/>
                  </a:schemeClr>
                </a:solidFill>
                <a:latin typeface="微软雅黑" pitchFamily="34" charset="-122"/>
                <a:ea typeface="微软雅黑" pitchFamily="34" charset="-122"/>
              </a:rPr>
              <a:t>顺序图  </a:t>
            </a:r>
            <a:r>
              <a:rPr lang="en-US" altLang="zh-CN" sz="1600" b="1" u="sng" dirty="0">
                <a:solidFill>
                  <a:schemeClr val="tx1">
                    <a:lumMod val="85000"/>
                    <a:lumOff val="15000"/>
                  </a:schemeClr>
                </a:solidFill>
                <a:latin typeface="微软雅黑" pitchFamily="34" charset="-122"/>
                <a:ea typeface="微软雅黑" pitchFamily="34" charset="-122"/>
              </a:rPr>
              <a:t>6</a:t>
            </a:r>
            <a:r>
              <a:rPr lang="en-US" altLang="zh-CN" sz="1600" b="1" dirty="0">
                <a:solidFill>
                  <a:schemeClr val="tx1">
                    <a:lumMod val="85000"/>
                    <a:lumOff val="15000"/>
                  </a:schemeClr>
                </a:solidFill>
                <a:latin typeface="微软雅黑" pitchFamily="34" charset="-122"/>
                <a:ea typeface="微软雅黑" pitchFamily="34" charset="-122"/>
              </a:rPr>
              <a:t> </a:t>
            </a:r>
            <a:r>
              <a:rPr lang="zh-CN" altLang="en-US" sz="1600" b="1" dirty="0">
                <a:solidFill>
                  <a:schemeClr val="tx1">
                    <a:lumMod val="85000"/>
                    <a:lumOff val="15000"/>
                  </a:schemeClr>
                </a:solidFill>
                <a:latin typeface="微软雅黑" pitchFamily="34" charset="-122"/>
                <a:ea typeface="微软雅黑" pitchFamily="34" charset="-122"/>
              </a:rPr>
              <a:t>协作图  </a:t>
            </a:r>
            <a:r>
              <a:rPr lang="en-US" altLang="zh-CN" sz="1600" b="1" u="sng" dirty="0">
                <a:solidFill>
                  <a:schemeClr val="tx1">
                    <a:lumMod val="85000"/>
                    <a:lumOff val="15000"/>
                  </a:schemeClr>
                </a:solidFill>
                <a:latin typeface="微软雅黑" pitchFamily="34" charset="-122"/>
                <a:ea typeface="微软雅黑" pitchFamily="34" charset="-122"/>
              </a:rPr>
              <a:t>7</a:t>
            </a:r>
            <a:r>
              <a:rPr lang="en-US" altLang="zh-CN" sz="1600" b="1" dirty="0">
                <a:solidFill>
                  <a:schemeClr val="tx1">
                    <a:lumMod val="85000"/>
                    <a:lumOff val="15000"/>
                  </a:schemeClr>
                </a:solidFill>
                <a:latin typeface="微软雅黑" pitchFamily="34" charset="-122"/>
                <a:ea typeface="微软雅黑" pitchFamily="34" charset="-122"/>
              </a:rPr>
              <a:t> </a:t>
            </a:r>
            <a:r>
              <a:rPr lang="zh-CN" altLang="en-US" sz="1600" b="1" dirty="0">
                <a:solidFill>
                  <a:schemeClr val="tx1">
                    <a:lumMod val="85000"/>
                    <a:lumOff val="15000"/>
                  </a:schemeClr>
                </a:solidFill>
                <a:latin typeface="微软雅黑" pitchFamily="34" charset="-122"/>
                <a:ea typeface="微软雅黑" pitchFamily="34" charset="-122"/>
              </a:rPr>
              <a:t>部署图  </a:t>
            </a:r>
            <a:r>
              <a:rPr lang="en-US" altLang="zh-CN" sz="1600" b="1" u="sng" dirty="0">
                <a:solidFill>
                  <a:schemeClr val="tx1">
                    <a:lumMod val="85000"/>
                    <a:lumOff val="15000"/>
                  </a:schemeClr>
                </a:solidFill>
                <a:latin typeface="微软雅黑" pitchFamily="34" charset="-122"/>
                <a:ea typeface="微软雅黑" pitchFamily="34" charset="-122"/>
              </a:rPr>
              <a:t>8</a:t>
            </a:r>
            <a:r>
              <a:rPr lang="en-US" altLang="zh-CN" sz="1600" b="1" dirty="0">
                <a:solidFill>
                  <a:schemeClr val="tx1">
                    <a:lumMod val="85000"/>
                    <a:lumOff val="15000"/>
                  </a:schemeClr>
                </a:solidFill>
                <a:latin typeface="微软雅黑" pitchFamily="34" charset="-122"/>
                <a:ea typeface="微软雅黑" pitchFamily="34" charset="-122"/>
              </a:rPr>
              <a:t> </a:t>
            </a:r>
            <a:r>
              <a:rPr lang="zh-CN" altLang="en-US" sz="1600" b="1" dirty="0">
                <a:solidFill>
                  <a:schemeClr val="tx1">
                    <a:lumMod val="85000"/>
                    <a:lumOff val="15000"/>
                  </a:schemeClr>
                </a:solidFill>
                <a:latin typeface="微软雅黑" pitchFamily="34" charset="-122"/>
                <a:ea typeface="微软雅黑" pitchFamily="34" charset="-122"/>
              </a:rPr>
              <a:t>小组分工及参考资料</a:t>
            </a:r>
          </a:p>
        </p:txBody>
      </p:sp>
      <p:sp>
        <p:nvSpPr>
          <p:cNvPr id="11" name="矩形 10"/>
          <p:cNvSpPr/>
          <p:nvPr/>
        </p:nvSpPr>
        <p:spPr>
          <a:xfrm>
            <a:off x="7702823" y="4740961"/>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3231" y="4740961"/>
            <a:ext cx="617477" cy="369332"/>
          </a:xfrm>
          <a:prstGeom prst="rect">
            <a:avLst/>
          </a:prstGeom>
          <a:noFill/>
        </p:spPr>
        <p:txBody>
          <a:bodyPr wrap="none" rtlCol="0">
            <a:spAutoFit/>
          </a:bodyPr>
          <a:lstStyle/>
          <a:p>
            <a:r>
              <a:rPr lang="en-US" altLang="zh-CN" dirty="0"/>
              <a:t> G19</a:t>
            </a:r>
            <a:endParaRPr lang="zh-CN" altLang="en-US" dirty="0"/>
          </a:p>
        </p:txBody>
      </p:sp>
    </p:spTree>
    <p:extLst>
      <p:ext uri="{BB962C8B-B14F-4D97-AF65-F5344CB8AC3E}">
        <p14:creationId xmlns:p14="http://schemas.microsoft.com/office/powerpoint/2010/main" val="2080389814"/>
      </p:ext>
    </p:extLst>
  </p:cSld>
  <p:clrMapOvr>
    <a:masterClrMapping/>
  </p:clrMapOvr>
  <mc:AlternateContent xmlns:mc="http://schemas.openxmlformats.org/markup-compatibility/2006" xmlns:p14="http://schemas.microsoft.com/office/powerpoint/2010/main">
    <mc:Choice Requires="p14">
      <p:transition spd="slow" p14:dur="200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flipV="1">
            <a:off x="0" y="4925627"/>
            <a:ext cx="7433332" cy="7006"/>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33955"/>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344" y="4733955"/>
            <a:ext cx="617477" cy="369332"/>
          </a:xfrm>
          <a:prstGeom prst="rect">
            <a:avLst/>
          </a:prstGeom>
          <a:noFill/>
        </p:spPr>
        <p:txBody>
          <a:bodyPr wrap="none" rtlCol="0">
            <a:spAutoFit/>
          </a:bodyPr>
          <a:lstStyle/>
          <a:p>
            <a:r>
              <a:rPr lang="en-US" altLang="zh-CN" dirty="0"/>
              <a:t> G19</a:t>
            </a:r>
            <a:endParaRPr lang="zh-CN" altLang="en-US" dirty="0"/>
          </a:p>
        </p:txBody>
      </p:sp>
      <p:grpSp>
        <p:nvGrpSpPr>
          <p:cNvPr id="14" name="组合 13"/>
          <p:cNvGrpSpPr>
            <a:grpSpLocks/>
          </p:cNvGrpSpPr>
          <p:nvPr/>
        </p:nvGrpSpPr>
        <p:grpSpPr bwMode="auto">
          <a:xfrm>
            <a:off x="3968253" y="2057302"/>
            <a:ext cx="3844107" cy="976075"/>
            <a:chOff x="2866757" y="1982997"/>
            <a:chExt cx="4348365" cy="975886"/>
          </a:xfrm>
        </p:grpSpPr>
        <p:sp>
          <p:nvSpPr>
            <p:cNvPr id="15" name="文本框 19"/>
            <p:cNvSpPr txBox="1">
              <a:spLocks noChangeArrowheads="1"/>
            </p:cNvSpPr>
            <p:nvPr/>
          </p:nvSpPr>
          <p:spPr bwMode="auto">
            <a:xfrm>
              <a:off x="2866757" y="2251134"/>
              <a:ext cx="4348365" cy="7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dirty="0">
                  <a:solidFill>
                    <a:schemeClr val="bg1"/>
                  </a:solidFill>
                  <a:latin typeface="微软雅黑 Light" pitchFamily="34" charset="-122"/>
                  <a:ea typeface="微软雅黑 Light" pitchFamily="34" charset="-122"/>
                </a:rPr>
                <a:t>  </a:t>
              </a:r>
              <a:r>
                <a:rPr lang="zh-CN" altLang="en-US" sz="4000" b="1" dirty="0">
                  <a:latin typeface="微软雅黑 Light" pitchFamily="34" charset="-122"/>
                  <a:ea typeface="微软雅黑 Light" pitchFamily="34" charset="-122"/>
                </a:rPr>
                <a:t>顺序图</a:t>
              </a:r>
            </a:p>
          </p:txBody>
        </p:sp>
        <p:sp>
          <p:nvSpPr>
            <p:cNvPr id="16" name="文本框 20"/>
            <p:cNvSpPr txBox="1">
              <a:spLocks noChangeArrowheads="1"/>
            </p:cNvSpPr>
            <p:nvPr/>
          </p:nvSpPr>
          <p:spPr bwMode="auto">
            <a:xfrm>
              <a:off x="3193425" y="1982997"/>
              <a:ext cx="2962798" cy="30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r>
                <a:rPr lang="en-US" altLang="zh-CN" sz="1400" b="1" dirty="0">
                  <a:latin typeface="微软雅黑 Light" panose="020B0502040204020203" pitchFamily="34" charset="-122"/>
                  <a:ea typeface="微软雅黑 Light" panose="020B0502040204020203" pitchFamily="34" charset="-122"/>
                </a:rPr>
                <a:t>Sequence</a:t>
              </a:r>
              <a:r>
                <a:rPr lang="en-US" altLang="zh-CN" sz="1400" b="1" dirty="0">
                  <a:latin typeface="微软雅黑 Light" panose="020B0502040204020203" pitchFamily="34" charset="-122"/>
                  <a:ea typeface="微软雅黑 Light" panose="020B0502040204020203" pitchFamily="34" charset="-122"/>
                  <a:sym typeface="Arial" panose="020B0604020202020204" pitchFamily="34" charset="0"/>
                </a:rPr>
                <a:t> Diagram</a:t>
              </a:r>
              <a:endParaRPr lang="zh-CN" altLang="en-US" sz="1400" b="1" dirty="0">
                <a:latin typeface="微软雅黑 Light" panose="020B0502040204020203" pitchFamily="34" charset="-122"/>
                <a:ea typeface="微软雅黑 Light" panose="020B0502040204020203" pitchFamily="34" charset="-122"/>
                <a:sym typeface="Arial" panose="020B0604020202020204" pitchFamily="34" charset="0"/>
              </a:endParaRPr>
            </a:p>
          </p:txBody>
        </p:sp>
      </p:grpSp>
      <p:grpSp>
        <p:nvGrpSpPr>
          <p:cNvPr id="17" name="组合 16"/>
          <p:cNvGrpSpPr>
            <a:grpSpLocks/>
          </p:cNvGrpSpPr>
          <p:nvPr/>
        </p:nvGrpSpPr>
        <p:grpSpPr bwMode="auto">
          <a:xfrm>
            <a:off x="3030041" y="2019102"/>
            <a:ext cx="1130300" cy="1128712"/>
            <a:chOff x="1928879" y="1944350"/>
            <a:chExt cx="1129689" cy="1129689"/>
          </a:xfrm>
        </p:grpSpPr>
        <p:sp>
          <p:nvSpPr>
            <p:cNvPr id="21" name="椭圆 20"/>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22"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tx1"/>
            </a:solidFill>
            <a:ln>
              <a:solidFill>
                <a:schemeClr val="tx1"/>
              </a:solid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745064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par>
                                <p:cTn id="10" presetID="6" presetClass="emph" presetSubtype="0" decel="100000" fill="hold" nodeType="withEffect">
                                  <p:stCondLst>
                                    <p:cond delay="200"/>
                                  </p:stCondLst>
                                  <p:childTnLst>
                                    <p:animScale>
                                      <p:cBhvr>
                                        <p:cTn id="11" dur="250" fill="hold"/>
                                        <p:tgtEl>
                                          <p:spTgt spid="17"/>
                                        </p:tgtEl>
                                      </p:cBhvr>
                                      <p:by x="110000" y="110000"/>
                                    </p:animScale>
                                  </p:childTnLst>
                                </p:cTn>
                              </p:par>
                              <p:par>
                                <p:cTn id="12" presetID="6" presetClass="emph" presetSubtype="0" decel="100000" fill="hold" nodeType="withEffect">
                                  <p:stCondLst>
                                    <p:cond delay="400"/>
                                  </p:stCondLst>
                                  <p:childTnLst>
                                    <p:animScale>
                                      <p:cBhvr>
                                        <p:cTn id="13" dur="250" fill="hold"/>
                                        <p:tgtEl>
                                          <p:spTgt spid="17"/>
                                        </p:tgtEl>
                                      </p:cBhvr>
                                      <p:by x="91000" y="91000"/>
                                    </p:animScale>
                                  </p:childTnLst>
                                </p:cTn>
                              </p:par>
                            </p:childTnLst>
                          </p:cTn>
                        </p:par>
                        <p:par>
                          <p:cTn id="14" fill="hold">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1+#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顺序图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214724" y="1059582"/>
            <a:ext cx="5472608" cy="3323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概念：</a:t>
            </a:r>
            <a:r>
              <a:rPr lang="zh-CN" altLang="en-US" sz="1400" dirty="0">
                <a:latin typeface="微软雅黑" panose="020B0503020204020204" pitchFamily="34" charset="-122"/>
                <a:ea typeface="微软雅黑" panose="020B0503020204020204" pitchFamily="34" charset="-122"/>
              </a:rPr>
              <a:t>顺序</a:t>
            </a:r>
            <a:r>
              <a:rPr lang="zh-CN" altLang="en-US" sz="1400" dirty="0" smtClean="0">
                <a:latin typeface="微软雅黑" panose="020B0503020204020204" pitchFamily="34" charset="-122"/>
                <a:ea typeface="微软雅黑" panose="020B0503020204020204" pitchFamily="34" charset="-122"/>
              </a:rPr>
              <a:t>图是</a:t>
            </a:r>
            <a:r>
              <a:rPr lang="en-US" altLang="zh-CN" sz="1400" dirty="0">
                <a:latin typeface="微软雅黑" panose="020B0503020204020204" pitchFamily="34" charset="-122"/>
                <a:ea typeface="微软雅黑" panose="020B0503020204020204" pitchFamily="34" charset="-122"/>
              </a:rPr>
              <a:t>UML</a:t>
            </a:r>
            <a:r>
              <a:rPr lang="zh-CN" altLang="en-US" sz="1400" dirty="0">
                <a:latin typeface="微软雅黑" panose="020B0503020204020204" pitchFamily="34" charset="-122"/>
                <a:ea typeface="微软雅黑" panose="020B0503020204020204" pitchFamily="34" charset="-122"/>
              </a:rPr>
              <a:t>中对系统的动态方面建模的五种图之一。交互图表现的是一个交互，由一组对象和它们之间的关系组成。顺序图是强调消息时间顺序的交互图。顺序图属于交互</a:t>
            </a:r>
            <a:r>
              <a:rPr lang="zh-CN" altLang="en-US" sz="1400" dirty="0" smtClean="0">
                <a:latin typeface="微软雅黑" panose="020B0503020204020204" pitchFamily="34" charset="-122"/>
                <a:ea typeface="微软雅黑" panose="020B0503020204020204" pitchFamily="34" charset="-122"/>
              </a:rPr>
              <a:t>图的一类。</a:t>
            </a:r>
            <a:endParaRPr lang="en-US" altLang="zh-CN" sz="1400" dirty="0">
              <a:latin typeface="微软雅黑" panose="020B0503020204020204" pitchFamily="34" charset="-122"/>
              <a:ea typeface="微软雅黑" panose="020B0503020204020204" pitchFamily="34" charset="-122"/>
            </a:endParaRPr>
          </a:p>
          <a:p>
            <a:pPr>
              <a:lnSpc>
                <a:spcPct val="150000"/>
              </a:lnSpc>
            </a:pP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基本组件：</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顺序图通常包括：</a:t>
            </a:r>
            <a:endParaRPr lang="en-US" altLang="zh-CN" sz="1400" dirty="0">
              <a:latin typeface="微软雅黑" panose="020B0503020204020204" pitchFamily="34" charset="-122"/>
              <a:ea typeface="微软雅黑" panose="020B0503020204020204" pitchFamily="34" charset="-122"/>
            </a:endParaRPr>
          </a:p>
          <a:p>
            <a:pPr marL="1257300" lvl="2" indent="-342900">
              <a:lnSpc>
                <a:spcPct val="150000"/>
              </a:lnSpc>
              <a:buFont typeface="+mj-lt"/>
              <a:buAutoNum type="alphaUcPeriod"/>
            </a:pPr>
            <a:r>
              <a:rPr lang="zh-CN" altLang="en-US" sz="1400" dirty="0">
                <a:latin typeface="微软雅黑" panose="020B0503020204020204" pitchFamily="34" charset="-122"/>
                <a:ea typeface="微软雅黑" panose="020B0503020204020204" pitchFamily="34" charset="-122"/>
              </a:rPr>
              <a:t>活动者</a:t>
            </a:r>
            <a:endParaRPr lang="en-US" altLang="zh-CN" sz="1400" dirty="0">
              <a:latin typeface="微软雅黑" panose="020B0503020204020204" pitchFamily="34" charset="-122"/>
              <a:ea typeface="微软雅黑" panose="020B0503020204020204" pitchFamily="34" charset="-122"/>
            </a:endParaRPr>
          </a:p>
          <a:p>
            <a:pPr marL="1257300" lvl="2" indent="-342900">
              <a:lnSpc>
                <a:spcPct val="150000"/>
              </a:lnSpc>
              <a:buFont typeface="+mj-lt"/>
              <a:buAutoNum type="alphaUcPeriod"/>
            </a:pPr>
            <a:r>
              <a:rPr lang="zh-CN" altLang="en-US" sz="1400" dirty="0">
                <a:latin typeface="微软雅黑" panose="020B0503020204020204" pitchFamily="34" charset="-122"/>
                <a:ea typeface="微软雅黑" panose="020B0503020204020204" pitchFamily="34" charset="-122"/>
              </a:rPr>
              <a:t>对象</a:t>
            </a:r>
            <a:endParaRPr lang="en-US" altLang="zh-CN" sz="1400" dirty="0">
              <a:latin typeface="微软雅黑" panose="020B0503020204020204" pitchFamily="34" charset="-122"/>
              <a:ea typeface="微软雅黑" panose="020B0503020204020204" pitchFamily="34" charset="-122"/>
            </a:endParaRPr>
          </a:p>
          <a:p>
            <a:pPr marL="1257300" lvl="2" indent="-342900">
              <a:lnSpc>
                <a:spcPct val="150000"/>
              </a:lnSpc>
              <a:buFont typeface="+mj-lt"/>
              <a:buAutoNum type="alphaUcPeriod"/>
            </a:pPr>
            <a:r>
              <a:rPr lang="zh-CN" altLang="en-US" sz="1400" dirty="0">
                <a:latin typeface="微软雅黑" panose="020B0503020204020204" pitchFamily="34" charset="-122"/>
                <a:ea typeface="微软雅黑" panose="020B0503020204020204" pitchFamily="34" charset="-122"/>
              </a:rPr>
              <a:t>链接</a:t>
            </a:r>
            <a:endParaRPr lang="en-US" altLang="zh-CN" sz="1400" dirty="0">
              <a:latin typeface="微软雅黑" panose="020B0503020204020204" pitchFamily="34" charset="-122"/>
              <a:ea typeface="微软雅黑" panose="020B0503020204020204" pitchFamily="34" charset="-122"/>
            </a:endParaRPr>
          </a:p>
          <a:p>
            <a:pPr marL="1257300" lvl="2" indent="-342900">
              <a:lnSpc>
                <a:spcPct val="150000"/>
              </a:lnSpc>
              <a:buFont typeface="+mj-lt"/>
              <a:buAutoNum type="alphaUcPeriod"/>
            </a:pPr>
            <a:r>
              <a:rPr lang="zh-CN" altLang="en-US" sz="1400" dirty="0">
                <a:latin typeface="微软雅黑" panose="020B0503020204020204" pitchFamily="34" charset="-122"/>
                <a:ea typeface="微软雅黑" panose="020B0503020204020204" pitchFamily="34" charset="-122"/>
              </a:rPr>
              <a:t>消息</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69253448"/>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顺序图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214723" y="1049176"/>
            <a:ext cx="6029671" cy="296273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顺序图中的结构化控制：</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en-US" altLang="zh-CN" sz="1400" b="1"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一系列消息能很好地说明单一的线性的序列，但是通常需要展示条件和循环。有时候想要展示多个序列的并发执行。在顺序图中用结构化控制操作符能展示这种高层控制。</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下面是几种最常见的控制类型：</a:t>
            </a:r>
            <a:endParaRPr lang="en-US" altLang="zh-CN" sz="1400" dirty="0">
              <a:latin typeface="微软雅黑" panose="020B0503020204020204" pitchFamily="34" charset="-122"/>
              <a:ea typeface="微软雅黑" panose="020B0503020204020204" pitchFamily="34" charset="-122"/>
            </a:endParaRPr>
          </a:p>
          <a:p>
            <a:pPr marL="1314450" lvl="2" indent="-400050">
              <a:lnSpc>
                <a:spcPct val="150000"/>
              </a:lnSpc>
              <a:buFont typeface="+mj-lt"/>
              <a:buAutoNum type="romanUcPeriod"/>
            </a:pPr>
            <a:r>
              <a:rPr lang="zh-CN" altLang="en-US" sz="1400" dirty="0">
                <a:latin typeface="微软雅黑" panose="020B0503020204020204" pitchFamily="34" charset="-122"/>
                <a:ea typeface="微软雅黑" panose="020B0503020204020204" pitchFamily="34" charset="-122"/>
              </a:rPr>
              <a:t>可选执行</a:t>
            </a:r>
            <a:endParaRPr lang="en-US" altLang="zh-CN" sz="1400" dirty="0">
              <a:latin typeface="微软雅黑" panose="020B0503020204020204" pitchFamily="34" charset="-122"/>
              <a:ea typeface="微软雅黑" panose="020B0503020204020204" pitchFamily="34" charset="-122"/>
            </a:endParaRPr>
          </a:p>
          <a:p>
            <a:pPr marL="1314450" lvl="2" indent="-400050">
              <a:lnSpc>
                <a:spcPct val="150000"/>
              </a:lnSpc>
              <a:buFont typeface="+mj-lt"/>
              <a:buAutoNum type="romanUcPeriod"/>
            </a:pPr>
            <a:r>
              <a:rPr lang="zh-CN" altLang="en-US" sz="1400" dirty="0">
                <a:latin typeface="微软雅黑" panose="020B0503020204020204" pitchFamily="34" charset="-122"/>
                <a:ea typeface="微软雅黑" panose="020B0503020204020204" pitchFamily="34" charset="-122"/>
              </a:rPr>
              <a:t>条件执行</a:t>
            </a:r>
            <a:endParaRPr lang="en-US" altLang="zh-CN" sz="1400" dirty="0">
              <a:latin typeface="微软雅黑" panose="020B0503020204020204" pitchFamily="34" charset="-122"/>
              <a:ea typeface="微软雅黑" panose="020B0503020204020204" pitchFamily="34" charset="-122"/>
            </a:endParaRPr>
          </a:p>
          <a:p>
            <a:pPr marL="1314450" lvl="2" indent="-400050">
              <a:lnSpc>
                <a:spcPct val="150000"/>
              </a:lnSpc>
              <a:buFont typeface="+mj-lt"/>
              <a:buAutoNum type="romanUcPeriod"/>
            </a:pPr>
            <a:r>
              <a:rPr lang="zh-CN" altLang="en-US" sz="1400" dirty="0">
                <a:latin typeface="微软雅黑" panose="020B0503020204020204" pitchFamily="34" charset="-122"/>
                <a:ea typeface="微软雅黑" panose="020B0503020204020204" pitchFamily="34" charset="-122"/>
              </a:rPr>
              <a:t>并行执行</a:t>
            </a:r>
            <a:endParaRPr lang="en-US" altLang="zh-CN" sz="1400" dirty="0">
              <a:latin typeface="微软雅黑" panose="020B0503020204020204" pitchFamily="34" charset="-122"/>
              <a:ea typeface="微软雅黑" panose="020B0503020204020204" pitchFamily="34" charset="-122"/>
            </a:endParaRPr>
          </a:p>
          <a:p>
            <a:pPr marL="1314450" lvl="2" indent="-400050">
              <a:lnSpc>
                <a:spcPct val="150000"/>
              </a:lnSpc>
              <a:buFont typeface="+mj-lt"/>
              <a:buAutoNum type="romanUcPeriod"/>
            </a:pPr>
            <a:r>
              <a:rPr lang="zh-CN" altLang="en-US" sz="1400" dirty="0">
                <a:latin typeface="微软雅黑" panose="020B0503020204020204" pitchFamily="34" charset="-122"/>
                <a:ea typeface="微软雅黑" panose="020B0503020204020204" pitchFamily="34" charset="-122"/>
              </a:rPr>
              <a:t>循环（迭代）执行</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4319238"/>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顺序图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142717" y="1263459"/>
            <a:ext cx="6173699" cy="231640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一般用法：</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en-US" altLang="zh-CN" sz="1400" b="1"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顺序图（交互图）用于系统的动态方面建模。这些动态方面可能涉及系统的体系结构的任意视图中的任何种类的实例的交互，包括类（含主动类）、接口、构件和结点的实例的交互。</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当对系统的动态方面建模时，通常以两种方式使用交互图：</a:t>
            </a:r>
            <a:endParaRPr lang="en-US" altLang="zh-CN" sz="1400" dirty="0">
              <a:latin typeface="微软雅黑" panose="020B0503020204020204" pitchFamily="34" charset="-122"/>
              <a:ea typeface="微软雅黑" panose="020B0503020204020204" pitchFamily="34" charset="-122"/>
            </a:endParaRPr>
          </a:p>
          <a:p>
            <a:pPr marL="1314450" lvl="2" indent="-400050">
              <a:lnSpc>
                <a:spcPct val="150000"/>
              </a:lnSpc>
              <a:buFont typeface="+mj-lt"/>
              <a:buAutoNum type="romanUcPeriod"/>
            </a:pPr>
            <a:r>
              <a:rPr lang="zh-CN" altLang="en-US" sz="1400" dirty="0">
                <a:latin typeface="微软雅黑" panose="020B0503020204020204" pitchFamily="34" charset="-122"/>
                <a:ea typeface="微软雅黑" panose="020B0503020204020204" pitchFamily="34" charset="-122"/>
              </a:rPr>
              <a:t>按时间顺序对控制流建模：此时使用顺序图</a:t>
            </a:r>
            <a:endParaRPr lang="en-US" altLang="zh-CN" sz="1400" dirty="0">
              <a:latin typeface="微软雅黑" panose="020B0503020204020204" pitchFamily="34" charset="-122"/>
              <a:ea typeface="微软雅黑" panose="020B0503020204020204" pitchFamily="34" charset="-122"/>
            </a:endParaRPr>
          </a:p>
          <a:p>
            <a:pPr marL="1314450" lvl="2" indent="-400050">
              <a:lnSpc>
                <a:spcPct val="150000"/>
              </a:lnSpc>
              <a:buFont typeface="+mj-lt"/>
              <a:buAutoNum type="romanUcPeriod"/>
            </a:pPr>
            <a:r>
              <a:rPr lang="zh-CN" altLang="en-US" sz="1400" dirty="0">
                <a:latin typeface="微软雅黑" panose="020B0503020204020204" pitchFamily="34" charset="-122"/>
                <a:ea typeface="微软雅黑" panose="020B0503020204020204" pitchFamily="34" charset="-122"/>
              </a:rPr>
              <a:t>按组织对控制流建模：此时使用通信图（此为另一种交互图）</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27774413"/>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顺序图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214724" y="1012835"/>
            <a:ext cx="5472608" cy="37741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顺序图示例：</a:t>
            </a:r>
            <a:endParaRPr lang="en-US" altLang="zh-CN" sz="1400" dirty="0">
              <a:latin typeface="微软雅黑" panose="020B0503020204020204" pitchFamily="34" charset="-122"/>
              <a:ea typeface="微软雅黑" panose="020B0503020204020204" pitchFamily="34" charset="-122"/>
            </a:endParaRPr>
          </a:p>
        </p:txBody>
      </p:sp>
      <p:pic>
        <p:nvPicPr>
          <p:cNvPr id="13" name="图片 3">
            <a:extLst>
              <a:ext uri="{FF2B5EF4-FFF2-40B4-BE49-F238E27FC236}">
                <a16:creationId xmlns:a16="http://schemas.microsoft.com/office/drawing/2014/main" xmlns="" id="{93E52281-CF17-439B-82D0-E2FA74E879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1128896"/>
            <a:ext cx="2104146" cy="3585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5232302"/>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flipV="1">
            <a:off x="0" y="4925627"/>
            <a:ext cx="7433332" cy="7006"/>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33955"/>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344" y="4733955"/>
            <a:ext cx="617477" cy="369332"/>
          </a:xfrm>
          <a:prstGeom prst="rect">
            <a:avLst/>
          </a:prstGeom>
          <a:noFill/>
        </p:spPr>
        <p:txBody>
          <a:bodyPr wrap="none" rtlCol="0">
            <a:spAutoFit/>
          </a:bodyPr>
          <a:lstStyle/>
          <a:p>
            <a:r>
              <a:rPr lang="en-US" altLang="zh-CN" dirty="0"/>
              <a:t> G19</a:t>
            </a:r>
            <a:endParaRPr lang="zh-CN" altLang="en-US" dirty="0"/>
          </a:p>
        </p:txBody>
      </p:sp>
      <p:grpSp>
        <p:nvGrpSpPr>
          <p:cNvPr id="14" name="组合 13"/>
          <p:cNvGrpSpPr>
            <a:grpSpLocks/>
          </p:cNvGrpSpPr>
          <p:nvPr/>
        </p:nvGrpSpPr>
        <p:grpSpPr bwMode="auto">
          <a:xfrm>
            <a:off x="3968253" y="2057302"/>
            <a:ext cx="3844107" cy="976075"/>
            <a:chOff x="2866757" y="1982997"/>
            <a:chExt cx="4348365" cy="975886"/>
          </a:xfrm>
        </p:grpSpPr>
        <p:sp>
          <p:nvSpPr>
            <p:cNvPr id="15" name="文本框 19"/>
            <p:cNvSpPr txBox="1">
              <a:spLocks noChangeArrowheads="1"/>
            </p:cNvSpPr>
            <p:nvPr/>
          </p:nvSpPr>
          <p:spPr bwMode="auto">
            <a:xfrm>
              <a:off x="2866757" y="2251134"/>
              <a:ext cx="4348365" cy="7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dirty="0">
                  <a:solidFill>
                    <a:schemeClr val="bg1"/>
                  </a:solidFill>
                  <a:latin typeface="微软雅黑 Light" pitchFamily="34" charset="-122"/>
                  <a:ea typeface="微软雅黑 Light" pitchFamily="34" charset="-122"/>
                </a:rPr>
                <a:t>  </a:t>
              </a:r>
              <a:r>
                <a:rPr lang="zh-CN" altLang="en-US" sz="4000" b="1" dirty="0">
                  <a:latin typeface="微软雅黑 Light" pitchFamily="34" charset="-122"/>
                  <a:ea typeface="微软雅黑 Light" pitchFamily="34" charset="-122"/>
                </a:rPr>
                <a:t>协作图</a:t>
              </a:r>
            </a:p>
          </p:txBody>
        </p:sp>
        <p:sp>
          <p:nvSpPr>
            <p:cNvPr id="16" name="文本框 20"/>
            <p:cNvSpPr txBox="1">
              <a:spLocks noChangeArrowheads="1"/>
            </p:cNvSpPr>
            <p:nvPr/>
          </p:nvSpPr>
          <p:spPr bwMode="auto">
            <a:xfrm>
              <a:off x="3193425" y="1982997"/>
              <a:ext cx="2555529" cy="30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r>
                <a:rPr lang="en-US" altLang="zh-CN" sz="1400" b="1" dirty="0">
                  <a:latin typeface="微软雅黑 Light" panose="020B0502040204020203" pitchFamily="34" charset="-122"/>
                  <a:ea typeface="微软雅黑 Light" panose="020B0502040204020203" pitchFamily="34" charset="-122"/>
                </a:rPr>
                <a:t>Collaboration</a:t>
              </a:r>
              <a:r>
                <a:rPr lang="en-US" altLang="zh-CN" sz="1400" b="1" dirty="0">
                  <a:latin typeface="微软雅黑 Light" panose="020B0502040204020203" pitchFamily="34" charset="-122"/>
                  <a:ea typeface="微软雅黑 Light" panose="020B0502040204020203" pitchFamily="34" charset="-122"/>
                  <a:sym typeface="Arial" panose="020B0604020202020204" pitchFamily="34" charset="0"/>
                </a:rPr>
                <a:t> Diagram</a:t>
              </a:r>
              <a:endParaRPr lang="zh-CN" altLang="en-US" sz="1400" b="1" dirty="0">
                <a:latin typeface="微软雅黑 Light" panose="020B0502040204020203" pitchFamily="34" charset="-122"/>
                <a:ea typeface="微软雅黑 Light" panose="020B0502040204020203" pitchFamily="34" charset="-122"/>
                <a:sym typeface="Arial" panose="020B0604020202020204" pitchFamily="34" charset="0"/>
              </a:endParaRPr>
            </a:p>
          </p:txBody>
        </p:sp>
      </p:grpSp>
      <p:grpSp>
        <p:nvGrpSpPr>
          <p:cNvPr id="17" name="组合 16"/>
          <p:cNvGrpSpPr>
            <a:grpSpLocks/>
          </p:cNvGrpSpPr>
          <p:nvPr/>
        </p:nvGrpSpPr>
        <p:grpSpPr bwMode="auto">
          <a:xfrm>
            <a:off x="3030041" y="2019102"/>
            <a:ext cx="1130300" cy="1128712"/>
            <a:chOff x="1928879" y="1944350"/>
            <a:chExt cx="1129689" cy="1129689"/>
          </a:xfrm>
        </p:grpSpPr>
        <p:sp>
          <p:nvSpPr>
            <p:cNvPr id="21" name="椭圆 20"/>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22"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tx1"/>
            </a:solidFill>
            <a:ln>
              <a:solidFill>
                <a:schemeClr val="tx1"/>
              </a:solid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3050010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par>
                                <p:cTn id="10" presetID="6" presetClass="emph" presetSubtype="0" decel="100000" fill="hold" nodeType="withEffect">
                                  <p:stCondLst>
                                    <p:cond delay="200"/>
                                  </p:stCondLst>
                                  <p:childTnLst>
                                    <p:animScale>
                                      <p:cBhvr>
                                        <p:cTn id="11" dur="250" fill="hold"/>
                                        <p:tgtEl>
                                          <p:spTgt spid="17"/>
                                        </p:tgtEl>
                                      </p:cBhvr>
                                      <p:by x="110000" y="110000"/>
                                    </p:animScale>
                                  </p:childTnLst>
                                </p:cTn>
                              </p:par>
                              <p:par>
                                <p:cTn id="12" presetID="6" presetClass="emph" presetSubtype="0" decel="100000" fill="hold" nodeType="withEffect">
                                  <p:stCondLst>
                                    <p:cond delay="400"/>
                                  </p:stCondLst>
                                  <p:childTnLst>
                                    <p:animScale>
                                      <p:cBhvr>
                                        <p:cTn id="13" dur="250" fill="hold"/>
                                        <p:tgtEl>
                                          <p:spTgt spid="17"/>
                                        </p:tgtEl>
                                      </p:cBhvr>
                                      <p:by x="91000" y="91000"/>
                                    </p:animScale>
                                  </p:childTnLst>
                                </p:cTn>
                              </p:par>
                            </p:childTnLst>
                          </p:cTn>
                        </p:par>
                        <p:par>
                          <p:cTn id="14" fill="hold">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1+#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协作图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214724" y="882371"/>
            <a:ext cx="5472608" cy="36471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概念：</a:t>
            </a:r>
            <a:r>
              <a:rPr lang="zh-CN" altLang="en-US" sz="1400" dirty="0">
                <a:latin typeface="微软雅黑" panose="020B0503020204020204" pitchFamily="34" charset="-122"/>
                <a:ea typeface="微软雅黑" panose="020B0503020204020204" pitchFamily="34" charset="-122"/>
              </a:rPr>
              <a:t>协作图（又称通信图），而协作作为一个结构事物用于表达静态结构和动态行为的概念组合，表达不同事物相互协作完成一个复杂功能。但</a:t>
            </a:r>
            <a:r>
              <a:rPr lang="en-US" altLang="zh-CN" sz="1400" dirty="0">
                <a:latin typeface="微软雅黑" panose="020B0503020204020204" pitchFamily="34" charset="-122"/>
                <a:ea typeface="微软雅黑" panose="020B0503020204020204" pitchFamily="34" charset="-122"/>
              </a:rPr>
              <a:t>UML2.0</a:t>
            </a:r>
            <a:r>
              <a:rPr lang="zh-CN" altLang="en-US" sz="1400" dirty="0">
                <a:latin typeface="微软雅黑" panose="020B0503020204020204" pitchFamily="34" charset="-122"/>
                <a:ea typeface="微软雅黑" panose="020B0503020204020204" pitchFamily="34" charset="-122"/>
              </a:rPr>
              <a:t>以后通信图不再是协作图，没有专门的协作图，只有协作。协作图也属于交互图的一类。</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基本组件：</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协作图同顺序图一样，通常包括：</a:t>
            </a:r>
            <a:endParaRPr lang="en-US" altLang="zh-CN" sz="1400" dirty="0">
              <a:latin typeface="微软雅黑" panose="020B0503020204020204" pitchFamily="34" charset="-122"/>
              <a:ea typeface="微软雅黑" panose="020B0503020204020204" pitchFamily="34" charset="-122"/>
            </a:endParaRPr>
          </a:p>
          <a:p>
            <a:pPr marL="1257300" lvl="2" indent="-342900">
              <a:lnSpc>
                <a:spcPct val="150000"/>
              </a:lnSpc>
              <a:buFont typeface="+mj-lt"/>
              <a:buAutoNum type="alphaUcPeriod"/>
            </a:pPr>
            <a:r>
              <a:rPr lang="zh-CN" altLang="en-US" sz="1400" dirty="0">
                <a:latin typeface="微软雅黑" panose="020B0503020204020204" pitchFamily="34" charset="-122"/>
                <a:ea typeface="微软雅黑" panose="020B0503020204020204" pitchFamily="34" charset="-122"/>
              </a:rPr>
              <a:t>活动者</a:t>
            </a:r>
            <a:endParaRPr lang="en-US" altLang="zh-CN" sz="1400" dirty="0" smtClean="0">
              <a:latin typeface="微软雅黑" panose="020B0503020204020204" pitchFamily="34" charset="-122"/>
              <a:ea typeface="微软雅黑" panose="020B0503020204020204" pitchFamily="34" charset="-122"/>
            </a:endParaRPr>
          </a:p>
          <a:p>
            <a:pPr marL="1257300" lvl="2" indent="-342900">
              <a:lnSpc>
                <a:spcPct val="150000"/>
              </a:lnSpc>
              <a:buFont typeface="+mj-lt"/>
              <a:buAutoNum type="alphaUcPeriod"/>
            </a:pPr>
            <a:r>
              <a:rPr lang="zh-CN" altLang="en-US" sz="1400" dirty="0" smtClean="0">
                <a:latin typeface="微软雅黑" panose="020B0503020204020204" pitchFamily="34" charset="-122"/>
                <a:ea typeface="微软雅黑" panose="020B0503020204020204" pitchFamily="34" charset="-122"/>
              </a:rPr>
              <a:t>对象</a:t>
            </a:r>
            <a:endParaRPr lang="en-US" altLang="zh-CN" sz="1400" dirty="0">
              <a:latin typeface="微软雅黑" panose="020B0503020204020204" pitchFamily="34" charset="-122"/>
              <a:ea typeface="微软雅黑" panose="020B0503020204020204" pitchFamily="34" charset="-122"/>
            </a:endParaRPr>
          </a:p>
          <a:p>
            <a:pPr marL="1257300" lvl="2" indent="-342900">
              <a:lnSpc>
                <a:spcPct val="150000"/>
              </a:lnSpc>
              <a:buFont typeface="+mj-lt"/>
              <a:buAutoNum type="alphaUcPeriod"/>
            </a:pPr>
            <a:r>
              <a:rPr lang="zh-CN" altLang="en-US" sz="1400" dirty="0">
                <a:latin typeface="微软雅黑" panose="020B0503020204020204" pitchFamily="34" charset="-122"/>
                <a:ea typeface="微软雅黑" panose="020B0503020204020204" pitchFamily="34" charset="-122"/>
              </a:rPr>
              <a:t>链接</a:t>
            </a:r>
            <a:endParaRPr lang="en-US" altLang="zh-CN" sz="1400" dirty="0">
              <a:latin typeface="微软雅黑" panose="020B0503020204020204" pitchFamily="34" charset="-122"/>
              <a:ea typeface="微软雅黑" panose="020B0503020204020204" pitchFamily="34" charset="-122"/>
            </a:endParaRPr>
          </a:p>
          <a:p>
            <a:pPr marL="1257300" lvl="2" indent="-342900">
              <a:lnSpc>
                <a:spcPct val="150000"/>
              </a:lnSpc>
              <a:buFont typeface="+mj-lt"/>
              <a:buAutoNum type="alphaUcPeriod"/>
            </a:pPr>
            <a:r>
              <a:rPr lang="zh-CN" altLang="en-US" sz="1400" dirty="0">
                <a:latin typeface="微软雅黑" panose="020B0503020204020204" pitchFamily="34" charset="-122"/>
                <a:ea typeface="微软雅黑" panose="020B0503020204020204" pitchFamily="34" charset="-122"/>
              </a:rPr>
              <a:t>消息</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5589462"/>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协作图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195736" y="1059582"/>
            <a:ext cx="6029675" cy="263956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语义等价：</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en-US" altLang="zh-CN" sz="1400" b="1"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因为顺序图和协作图都来自</a:t>
            </a:r>
            <a:r>
              <a:rPr lang="en-US" altLang="zh-CN" sz="1400" dirty="0">
                <a:latin typeface="微软雅黑" panose="020B0503020204020204" pitchFamily="34" charset="-122"/>
                <a:ea typeface="微软雅黑" panose="020B0503020204020204" pitchFamily="34" charset="-122"/>
              </a:rPr>
              <a:t>UML</a:t>
            </a:r>
            <a:r>
              <a:rPr lang="zh-CN" altLang="en-US" sz="1400" dirty="0">
                <a:latin typeface="微软雅黑" panose="020B0503020204020204" pitchFamily="34" charset="-122"/>
                <a:ea typeface="微软雅黑" panose="020B0503020204020204" pitchFamily="34" charset="-122"/>
              </a:rPr>
              <a:t>元模型中相同的信息，所以二者在语义上是等价的。</a:t>
            </a:r>
            <a:endParaRPr lang="en-US" altLang="zh-CN" sz="1400" dirty="0">
              <a:latin typeface="微软雅黑" panose="020B0503020204020204" pitchFamily="34" charset="-122"/>
              <a:ea typeface="微软雅黑" panose="020B0503020204020204" pitchFamily="34" charset="-122"/>
            </a:endParaRPr>
          </a:p>
          <a:p>
            <a:pPr>
              <a:lnSpc>
                <a:spcPct val="150000"/>
              </a:lnSpc>
            </a:pPr>
            <a:endParaRPr lang="en-US" altLang="zh-CN" sz="1400"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一般用法：</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en-US" altLang="zh-CN" sz="1400" b="1"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因为协作图也算交互图的一种，所以用法相同：</a:t>
            </a:r>
            <a:endParaRPr lang="en-US" altLang="zh-CN" sz="1400" dirty="0">
              <a:latin typeface="微软雅黑" panose="020B0503020204020204" pitchFamily="34" charset="-122"/>
              <a:ea typeface="微软雅黑" panose="020B0503020204020204" pitchFamily="34" charset="-122"/>
            </a:endParaRPr>
          </a:p>
          <a:p>
            <a:pPr marL="1314450" lvl="2" indent="-400050">
              <a:lnSpc>
                <a:spcPct val="150000"/>
              </a:lnSpc>
              <a:buFont typeface="+mj-lt"/>
              <a:buAutoNum type="romanUcPeriod"/>
            </a:pPr>
            <a:r>
              <a:rPr lang="zh-CN" altLang="en-US" sz="1400" dirty="0">
                <a:latin typeface="微软雅黑" panose="020B0503020204020204" pitchFamily="34" charset="-122"/>
                <a:ea typeface="微软雅黑" panose="020B0503020204020204" pitchFamily="34" charset="-122"/>
              </a:rPr>
              <a:t>按时间顺序对控制流建模：此时使用顺序图</a:t>
            </a:r>
            <a:endParaRPr lang="en-US" altLang="zh-CN" sz="1400" dirty="0">
              <a:latin typeface="微软雅黑" panose="020B0503020204020204" pitchFamily="34" charset="-122"/>
              <a:ea typeface="微软雅黑" panose="020B0503020204020204" pitchFamily="34" charset="-122"/>
            </a:endParaRPr>
          </a:p>
          <a:p>
            <a:pPr marL="1314450" lvl="2" indent="-400050">
              <a:lnSpc>
                <a:spcPct val="150000"/>
              </a:lnSpc>
              <a:buFont typeface="+mj-lt"/>
              <a:buAutoNum type="romanUcPeriod"/>
            </a:pPr>
            <a:r>
              <a:rPr lang="zh-CN" altLang="en-US" sz="1400" dirty="0">
                <a:latin typeface="微软雅黑" panose="020B0503020204020204" pitchFamily="34" charset="-122"/>
                <a:ea typeface="微软雅黑" panose="020B0503020204020204" pitchFamily="34" charset="-122"/>
              </a:rPr>
              <a:t>按组织对控制流建模：此时使用协作图（通信图）</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39670673"/>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协作图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195735" y="1171470"/>
            <a:ext cx="6029675" cy="235449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smtClean="0">
                <a:latin typeface="微软雅黑" panose="020B0503020204020204" pitchFamily="34" charset="-122"/>
                <a:ea typeface="微软雅黑" panose="020B0503020204020204" pitchFamily="34" charset="-122"/>
              </a:rPr>
              <a:t>用况图和协作图（通信图）的区别：</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 </a:t>
            </a:r>
            <a:r>
              <a:rPr lang="en-US" altLang="zh-CN" sz="1400" dirty="0" smtClean="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用况图主要描述的是一组用况、参与者以及它们之间的关系，而通信图强调参与交互作用的对象的组织；</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en-US" altLang="zh-CN" sz="1400" dirty="0" smtClean="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用</a:t>
            </a:r>
            <a:r>
              <a:rPr lang="zh-CN" altLang="en-US" sz="1400" dirty="0" smtClean="0">
                <a:latin typeface="微软雅黑" panose="020B0503020204020204" pitchFamily="34" charset="-122"/>
                <a:ea typeface="微软雅黑" panose="020B0503020204020204" pitchFamily="34" charset="-122"/>
              </a:rPr>
              <a:t>况图由参与者、系统边界、用况和关联组成，而通信图是由活动者、对象、链接和消息组成；</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 </a:t>
            </a:r>
            <a:r>
              <a:rPr lang="en-US" altLang="zh-CN" sz="1400" dirty="0" smtClean="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用况图</a:t>
            </a:r>
            <a:r>
              <a:rPr lang="zh-CN" altLang="en-US" sz="1400" dirty="0">
                <a:latin typeface="微软雅黑" panose="020B0503020204020204" pitchFamily="34" charset="-122"/>
                <a:ea typeface="微软雅黑" panose="020B0503020204020204" pitchFamily="34" charset="-122"/>
              </a:rPr>
              <a:t>通常</a:t>
            </a:r>
            <a:r>
              <a:rPr lang="zh-CN" altLang="en-US" sz="1400" dirty="0" smtClean="0">
                <a:latin typeface="微软雅黑" panose="020B0503020204020204" pitchFamily="34" charset="-122"/>
                <a:ea typeface="微软雅黑" panose="020B0503020204020204" pitchFamily="34" charset="-122"/>
              </a:rPr>
              <a:t>用于对系统的</a:t>
            </a:r>
            <a:r>
              <a:rPr lang="zh-CN" altLang="en-US" sz="1400" dirty="0">
                <a:latin typeface="微软雅黑" panose="020B0503020204020204" pitchFamily="34" charset="-122"/>
                <a:ea typeface="微软雅黑" panose="020B0503020204020204" pitchFamily="34" charset="-122"/>
              </a:rPr>
              <a:t>外部行为</a:t>
            </a:r>
            <a:r>
              <a:rPr lang="zh-CN" altLang="en-US" sz="1400" dirty="0" smtClean="0">
                <a:latin typeface="微软雅黑" panose="020B0503020204020204" pitchFamily="34" charset="-122"/>
                <a:ea typeface="微软雅黑" panose="020B0503020204020204" pitchFamily="34" charset="-122"/>
              </a:rPr>
              <a:t>建模，而通信图通常用于对系统</a:t>
            </a:r>
            <a:r>
              <a:rPr lang="zh-CN" altLang="en-US" sz="1400" dirty="0">
                <a:latin typeface="微软雅黑" panose="020B0503020204020204" pitchFamily="34" charset="-122"/>
                <a:ea typeface="微软雅黑" panose="020B0503020204020204" pitchFamily="34" charset="-122"/>
              </a:rPr>
              <a:t>的动态方面建模</a:t>
            </a:r>
            <a:r>
              <a:rPr lang="zh-CN" altLang="en-US" sz="1400" dirty="0" smtClean="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02636814"/>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协作图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214724" y="882371"/>
            <a:ext cx="5472608" cy="37741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协作图示例：</a:t>
            </a:r>
            <a:endParaRPr lang="en-US" altLang="zh-CN" sz="1400" dirty="0">
              <a:latin typeface="微软雅黑" panose="020B0503020204020204" pitchFamily="34" charset="-122"/>
              <a:ea typeface="微软雅黑" panose="020B0503020204020204" pitchFamily="34" charset="-122"/>
            </a:endParaRPr>
          </a:p>
        </p:txBody>
      </p:sp>
      <p:pic>
        <p:nvPicPr>
          <p:cNvPr id="13" name="Picture 2">
            <a:extLst>
              <a:ext uri="{FF2B5EF4-FFF2-40B4-BE49-F238E27FC236}">
                <a16:creationId xmlns:a16="http://schemas.microsoft.com/office/drawing/2014/main" xmlns="" id="{BF885007-D9D1-44B1-BFAF-4845CA1ECC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1340671"/>
            <a:ext cx="5071219" cy="29864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4092536"/>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76456" y="4932633"/>
            <a:ext cx="467544"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745654" y="4740961"/>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760454" y="4754973"/>
            <a:ext cx="617477" cy="369332"/>
          </a:xfrm>
          <a:prstGeom prst="rect">
            <a:avLst/>
          </a:prstGeom>
          <a:noFill/>
        </p:spPr>
        <p:txBody>
          <a:bodyPr wrap="none" rtlCol="0">
            <a:spAutoFit/>
          </a:bodyPr>
          <a:lstStyle/>
          <a:p>
            <a:r>
              <a:rPr lang="en-US" altLang="zh-CN" dirty="0"/>
              <a:t> G19</a:t>
            </a:r>
            <a:endParaRPr lang="zh-CN" altLang="en-US" dirty="0"/>
          </a:p>
        </p:txBody>
      </p:sp>
      <p:grpSp>
        <p:nvGrpSpPr>
          <p:cNvPr id="14" name="组合 13"/>
          <p:cNvGrpSpPr>
            <a:grpSpLocks/>
          </p:cNvGrpSpPr>
          <p:nvPr/>
        </p:nvGrpSpPr>
        <p:grpSpPr bwMode="auto">
          <a:xfrm>
            <a:off x="3199258" y="1853846"/>
            <a:ext cx="1128713" cy="1128712"/>
            <a:chOff x="2558424" y="1401428"/>
            <a:chExt cx="1318727" cy="1318727"/>
          </a:xfrm>
        </p:grpSpPr>
        <p:sp>
          <p:nvSpPr>
            <p:cNvPr id="15" name="椭圆 14"/>
            <p:cNvSpPr/>
            <p:nvPr/>
          </p:nvSpPr>
          <p:spPr>
            <a:xfrm>
              <a:off x="2558424" y="1401428"/>
              <a:ext cx="1318727" cy="13187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dirty="0">
                <a:solidFill>
                  <a:schemeClr val="bg1"/>
                </a:solidFill>
              </a:endParaRPr>
            </a:p>
          </p:txBody>
        </p:sp>
        <p:sp>
          <p:nvSpPr>
            <p:cNvPr id="16" name="Freeform 11"/>
            <p:cNvSpPr>
              <a:spLocks/>
            </p:cNvSpPr>
            <p:nvPr/>
          </p:nvSpPr>
          <p:spPr bwMode="auto">
            <a:xfrm>
              <a:off x="2675274" y="1815037"/>
              <a:ext cx="1085027" cy="597230"/>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mn-lt"/>
                <a:ea typeface="微软雅黑 Light" panose="020B0502040204020203" pitchFamily="34" charset="-122"/>
              </a:endParaRPr>
            </a:p>
          </p:txBody>
        </p:sp>
      </p:grpSp>
      <p:grpSp>
        <p:nvGrpSpPr>
          <p:cNvPr id="17" name="组合 16"/>
          <p:cNvGrpSpPr>
            <a:grpSpLocks/>
          </p:cNvGrpSpPr>
          <p:nvPr/>
        </p:nvGrpSpPr>
        <p:grpSpPr bwMode="auto">
          <a:xfrm>
            <a:off x="4427984" y="1995686"/>
            <a:ext cx="2865767" cy="915296"/>
            <a:chOff x="4447676" y="2019402"/>
            <a:chExt cx="4597589" cy="915497"/>
          </a:xfrm>
        </p:grpSpPr>
        <p:sp>
          <p:nvSpPr>
            <p:cNvPr id="21" name="文本框 37"/>
            <p:cNvSpPr txBox="1">
              <a:spLocks noChangeArrowheads="1"/>
            </p:cNvSpPr>
            <p:nvPr/>
          </p:nvSpPr>
          <p:spPr bwMode="auto">
            <a:xfrm>
              <a:off x="4447676" y="2226858"/>
              <a:ext cx="4597589" cy="70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b="1" dirty="0">
                  <a:ea typeface="微软雅黑 Light" pitchFamily="34" charset="-122"/>
                </a:rPr>
                <a:t>前言</a:t>
              </a:r>
            </a:p>
          </p:txBody>
        </p:sp>
        <p:sp>
          <p:nvSpPr>
            <p:cNvPr id="22" name="文本框 38"/>
            <p:cNvSpPr txBox="1">
              <a:spLocks noChangeArrowheads="1"/>
            </p:cNvSpPr>
            <p:nvPr/>
          </p:nvSpPr>
          <p:spPr bwMode="auto">
            <a:xfrm>
              <a:off x="4535461" y="2019402"/>
              <a:ext cx="2113185"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en-US" altLang="zh-CN" sz="1400" b="1" dirty="0">
                  <a:latin typeface="微软雅黑 Light" pitchFamily="34" charset="-122"/>
                  <a:ea typeface="微软雅黑 Light" pitchFamily="34" charset="-122"/>
                </a:rPr>
                <a:t>Introduction</a:t>
              </a:r>
              <a:endParaRPr lang="zh-CN" altLang="en-US" sz="1400" b="1" dirty="0">
                <a:latin typeface="微软雅黑 Light" pitchFamily="34" charset="-122"/>
                <a:ea typeface="微软雅黑 Light" pitchFamily="34" charset="-122"/>
              </a:endParaRPr>
            </a:p>
          </p:txBody>
        </p:sp>
      </p:grpSp>
    </p:spTree>
    <p:extLst>
      <p:ext uri="{BB962C8B-B14F-4D97-AF65-F5344CB8AC3E}">
        <p14:creationId xmlns:p14="http://schemas.microsoft.com/office/powerpoint/2010/main" val="424435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par>
                                <p:cTn id="10" presetID="6" presetClass="emph" presetSubtype="0" decel="100000" fill="hold" nodeType="withEffect">
                                  <p:stCondLst>
                                    <p:cond delay="200"/>
                                  </p:stCondLst>
                                  <p:childTnLst>
                                    <p:animScale>
                                      <p:cBhvr>
                                        <p:cTn id="11" dur="250" fill="hold"/>
                                        <p:tgtEl>
                                          <p:spTgt spid="14"/>
                                        </p:tgtEl>
                                      </p:cBhvr>
                                      <p:by x="110000" y="110000"/>
                                    </p:animScale>
                                  </p:childTnLst>
                                </p:cTn>
                              </p:par>
                              <p:par>
                                <p:cTn id="12" presetID="6" presetClass="emph" presetSubtype="0" decel="100000" fill="hold" nodeType="withEffect">
                                  <p:stCondLst>
                                    <p:cond delay="400"/>
                                  </p:stCondLst>
                                  <p:childTnLst>
                                    <p:animScale>
                                      <p:cBhvr>
                                        <p:cTn id="13" dur="250" fill="hold"/>
                                        <p:tgtEl>
                                          <p:spTgt spid="14"/>
                                        </p:tgtEl>
                                      </p:cBhvr>
                                      <p:by x="91000" y="91000"/>
                                    </p:animScale>
                                  </p:childTnLst>
                                </p:cTn>
                              </p:par>
                            </p:childTnLst>
                          </p:cTn>
                        </p:par>
                        <p:par>
                          <p:cTn id="14" fill="hold">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1+#ppt_w/2"/>
                                          </p:val>
                                        </p:tav>
                                        <p:tav tm="100000">
                                          <p:val>
                                            <p:strVal val="#ppt_x"/>
                                          </p:val>
                                        </p:tav>
                                      </p:tavLst>
                                    </p:anim>
                                    <p:anim calcmode="lin" valueType="num">
                                      <p:cBhvr additive="base">
                                        <p:cTn id="1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flipV="1">
            <a:off x="0" y="4925627"/>
            <a:ext cx="7433332" cy="7006"/>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33955"/>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344" y="4733955"/>
            <a:ext cx="617477" cy="369332"/>
          </a:xfrm>
          <a:prstGeom prst="rect">
            <a:avLst/>
          </a:prstGeom>
          <a:noFill/>
        </p:spPr>
        <p:txBody>
          <a:bodyPr wrap="none" rtlCol="0">
            <a:spAutoFit/>
          </a:bodyPr>
          <a:lstStyle/>
          <a:p>
            <a:r>
              <a:rPr lang="en-US" altLang="zh-CN" dirty="0"/>
              <a:t> G19</a:t>
            </a:r>
            <a:endParaRPr lang="zh-CN" altLang="en-US" dirty="0"/>
          </a:p>
        </p:txBody>
      </p:sp>
      <p:grpSp>
        <p:nvGrpSpPr>
          <p:cNvPr id="14" name="组合 13"/>
          <p:cNvGrpSpPr>
            <a:grpSpLocks/>
          </p:cNvGrpSpPr>
          <p:nvPr/>
        </p:nvGrpSpPr>
        <p:grpSpPr bwMode="auto">
          <a:xfrm>
            <a:off x="3968253" y="2057302"/>
            <a:ext cx="3844107" cy="976075"/>
            <a:chOff x="2866757" y="1982997"/>
            <a:chExt cx="4348365" cy="975886"/>
          </a:xfrm>
        </p:grpSpPr>
        <p:sp>
          <p:nvSpPr>
            <p:cNvPr id="15" name="文本框 19"/>
            <p:cNvSpPr txBox="1">
              <a:spLocks noChangeArrowheads="1"/>
            </p:cNvSpPr>
            <p:nvPr/>
          </p:nvSpPr>
          <p:spPr bwMode="auto">
            <a:xfrm>
              <a:off x="2866757" y="2251134"/>
              <a:ext cx="4348365" cy="7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dirty="0">
                  <a:solidFill>
                    <a:schemeClr val="bg1"/>
                  </a:solidFill>
                  <a:latin typeface="微软雅黑 Light" pitchFamily="34" charset="-122"/>
                  <a:ea typeface="微软雅黑 Light" pitchFamily="34" charset="-122"/>
                </a:rPr>
                <a:t>  </a:t>
              </a:r>
              <a:r>
                <a:rPr lang="zh-CN" altLang="en-US" sz="4000" b="1" dirty="0">
                  <a:latin typeface="微软雅黑 Light" pitchFamily="34" charset="-122"/>
                  <a:ea typeface="微软雅黑 Light" pitchFamily="34" charset="-122"/>
                </a:rPr>
                <a:t>部署图</a:t>
              </a:r>
            </a:p>
          </p:txBody>
        </p:sp>
        <p:sp>
          <p:nvSpPr>
            <p:cNvPr id="16" name="文本框 20"/>
            <p:cNvSpPr txBox="1">
              <a:spLocks noChangeArrowheads="1"/>
            </p:cNvSpPr>
            <p:nvPr/>
          </p:nvSpPr>
          <p:spPr bwMode="auto">
            <a:xfrm>
              <a:off x="3193425" y="1982997"/>
              <a:ext cx="2555529" cy="30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r>
                <a:rPr lang="en-US" altLang="zh-CN" sz="1400" b="1" dirty="0">
                  <a:latin typeface="微软雅黑 Light" panose="020B0502040204020203" pitchFamily="34" charset="-122"/>
                  <a:ea typeface="微软雅黑 Light" panose="020B0502040204020203" pitchFamily="34" charset="-122"/>
                </a:rPr>
                <a:t>Deployment</a:t>
              </a:r>
              <a:r>
                <a:rPr lang="en-US" altLang="zh-CN" sz="1400" b="1" dirty="0">
                  <a:latin typeface="微软雅黑 Light" panose="020B0502040204020203" pitchFamily="34" charset="-122"/>
                  <a:ea typeface="微软雅黑 Light" panose="020B0502040204020203" pitchFamily="34" charset="-122"/>
                  <a:sym typeface="Arial" panose="020B0604020202020204" pitchFamily="34" charset="0"/>
                </a:rPr>
                <a:t> Diagram</a:t>
              </a:r>
              <a:endParaRPr lang="zh-CN" altLang="en-US" sz="1400" b="1" dirty="0">
                <a:latin typeface="微软雅黑 Light" panose="020B0502040204020203" pitchFamily="34" charset="-122"/>
                <a:ea typeface="微软雅黑 Light" panose="020B0502040204020203" pitchFamily="34" charset="-122"/>
                <a:sym typeface="Arial" panose="020B0604020202020204" pitchFamily="34" charset="0"/>
              </a:endParaRPr>
            </a:p>
          </p:txBody>
        </p:sp>
      </p:grpSp>
      <p:grpSp>
        <p:nvGrpSpPr>
          <p:cNvPr id="17" name="组合 16"/>
          <p:cNvGrpSpPr>
            <a:grpSpLocks/>
          </p:cNvGrpSpPr>
          <p:nvPr/>
        </p:nvGrpSpPr>
        <p:grpSpPr bwMode="auto">
          <a:xfrm>
            <a:off x="3030041" y="2019102"/>
            <a:ext cx="1130300" cy="1128712"/>
            <a:chOff x="1928879" y="1944350"/>
            <a:chExt cx="1129689" cy="1129689"/>
          </a:xfrm>
        </p:grpSpPr>
        <p:sp>
          <p:nvSpPr>
            <p:cNvPr id="21" name="椭圆 20"/>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22"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tx1"/>
            </a:solidFill>
            <a:ln>
              <a:solidFill>
                <a:schemeClr val="tx1"/>
              </a:solid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3083954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par>
                                <p:cTn id="10" presetID="6" presetClass="emph" presetSubtype="0" decel="100000" fill="hold" nodeType="withEffect">
                                  <p:stCondLst>
                                    <p:cond delay="200"/>
                                  </p:stCondLst>
                                  <p:childTnLst>
                                    <p:animScale>
                                      <p:cBhvr>
                                        <p:cTn id="11" dur="250" fill="hold"/>
                                        <p:tgtEl>
                                          <p:spTgt spid="17"/>
                                        </p:tgtEl>
                                      </p:cBhvr>
                                      <p:by x="110000" y="110000"/>
                                    </p:animScale>
                                  </p:childTnLst>
                                </p:cTn>
                              </p:par>
                              <p:par>
                                <p:cTn id="12" presetID="6" presetClass="emph" presetSubtype="0" decel="100000" fill="hold" nodeType="withEffect">
                                  <p:stCondLst>
                                    <p:cond delay="400"/>
                                  </p:stCondLst>
                                  <p:childTnLst>
                                    <p:animScale>
                                      <p:cBhvr>
                                        <p:cTn id="13" dur="250" fill="hold"/>
                                        <p:tgtEl>
                                          <p:spTgt spid="17"/>
                                        </p:tgtEl>
                                      </p:cBhvr>
                                      <p:by x="91000" y="91000"/>
                                    </p:animScale>
                                  </p:childTnLst>
                                </p:cTn>
                              </p:par>
                            </p:childTnLst>
                          </p:cTn>
                        </p:par>
                        <p:par>
                          <p:cTn id="14" fill="hold">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1+#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部署图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214724" y="972193"/>
            <a:ext cx="5472608" cy="263956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概念：</a:t>
            </a:r>
            <a:r>
              <a:rPr lang="zh-CN" altLang="en-US" sz="1400" dirty="0">
                <a:latin typeface="微软雅黑" panose="020B0503020204020204" pitchFamily="34" charset="-122"/>
                <a:ea typeface="微软雅黑" panose="020B0503020204020204" pitchFamily="34" charset="-122"/>
              </a:rPr>
              <a:t>部署图是用来对面向对象系统的物理方面建模的两种图之一。部署图展示运行时进行处理的结点和在结点上生存的制品的配置。部署图用来对系统的静态部署视图建模。</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基本组件：</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部署图通常包括：</a:t>
            </a:r>
            <a:endParaRPr lang="en-US" altLang="zh-CN" sz="1400" dirty="0">
              <a:latin typeface="微软雅黑" panose="020B0503020204020204" pitchFamily="34" charset="-122"/>
              <a:ea typeface="微软雅黑" panose="020B0503020204020204" pitchFamily="34" charset="-122"/>
            </a:endParaRPr>
          </a:p>
          <a:p>
            <a:pPr marL="1257300" lvl="2" indent="-342900">
              <a:lnSpc>
                <a:spcPct val="150000"/>
              </a:lnSpc>
              <a:buFont typeface="+mj-lt"/>
              <a:buAutoNum type="alphaUcPeriod"/>
            </a:pPr>
            <a:r>
              <a:rPr lang="zh-CN" altLang="en-US" sz="1400" dirty="0">
                <a:latin typeface="微软雅黑" panose="020B0503020204020204" pitchFamily="34" charset="-122"/>
                <a:ea typeface="微软雅黑" panose="020B0503020204020204" pitchFamily="34" charset="-122"/>
              </a:rPr>
              <a:t>结点</a:t>
            </a:r>
            <a:endParaRPr lang="en-US" altLang="zh-CN" sz="1400" dirty="0">
              <a:latin typeface="微软雅黑" panose="020B0503020204020204" pitchFamily="34" charset="-122"/>
              <a:ea typeface="微软雅黑" panose="020B0503020204020204" pitchFamily="34" charset="-122"/>
            </a:endParaRPr>
          </a:p>
          <a:p>
            <a:pPr marL="1257300" lvl="2" indent="-342900">
              <a:lnSpc>
                <a:spcPct val="150000"/>
              </a:lnSpc>
              <a:buFont typeface="+mj-lt"/>
              <a:buAutoNum type="alphaUcPeriod"/>
            </a:pPr>
            <a:r>
              <a:rPr lang="zh-CN" altLang="en-US" sz="1400" dirty="0">
                <a:latin typeface="微软雅黑" panose="020B0503020204020204" pitchFamily="34" charset="-122"/>
                <a:ea typeface="微软雅黑" panose="020B0503020204020204" pitchFamily="34" charset="-122"/>
              </a:rPr>
              <a:t>依赖和关联关系</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82852744"/>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部署图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195736" y="1131590"/>
            <a:ext cx="5957671" cy="231640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一般用法：</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en-US" altLang="zh-CN" sz="1400" b="1"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部署图用于对系统的静态部署视图建模。这种视图主要用来解决构成物理系统的各组成部分的分布、提交和安装。</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对系统静态部署视图建模时，通常将以下三种方式之一使用部署图：</a:t>
            </a:r>
            <a:endParaRPr lang="en-US" altLang="zh-CN" sz="1400" dirty="0">
              <a:latin typeface="微软雅黑" panose="020B0503020204020204" pitchFamily="34" charset="-122"/>
              <a:ea typeface="微软雅黑" panose="020B0503020204020204" pitchFamily="34" charset="-122"/>
            </a:endParaRPr>
          </a:p>
          <a:p>
            <a:pPr marL="1314450" lvl="2" indent="-400050">
              <a:lnSpc>
                <a:spcPct val="150000"/>
              </a:lnSpc>
              <a:buFont typeface="+mj-lt"/>
              <a:buAutoNum type="romanUcPeriod"/>
            </a:pPr>
            <a:r>
              <a:rPr lang="zh-CN" altLang="en-US" sz="1400" dirty="0">
                <a:latin typeface="微软雅黑" panose="020B0503020204020204" pitchFamily="34" charset="-122"/>
                <a:ea typeface="微软雅黑" panose="020B0503020204020204" pitchFamily="34" charset="-122"/>
              </a:rPr>
              <a:t>对嵌入式系统建模</a:t>
            </a:r>
            <a:endParaRPr lang="en-US" altLang="zh-CN" sz="1400" dirty="0">
              <a:latin typeface="微软雅黑" panose="020B0503020204020204" pitchFamily="34" charset="-122"/>
              <a:ea typeface="微软雅黑" panose="020B0503020204020204" pitchFamily="34" charset="-122"/>
            </a:endParaRPr>
          </a:p>
          <a:p>
            <a:pPr marL="1314450" lvl="2" indent="-400050">
              <a:lnSpc>
                <a:spcPct val="150000"/>
              </a:lnSpc>
              <a:buFont typeface="+mj-lt"/>
              <a:buAutoNum type="romanUcPeriod"/>
            </a:pPr>
            <a:r>
              <a:rPr lang="zh-CN" altLang="en-US" sz="1400" dirty="0">
                <a:latin typeface="微软雅黑" panose="020B0503020204020204" pitchFamily="34" charset="-122"/>
                <a:ea typeface="微软雅黑" panose="020B0503020204020204" pitchFamily="34" charset="-122"/>
              </a:rPr>
              <a:t>对客户</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服务器系统建模</a:t>
            </a:r>
            <a:endParaRPr lang="en-US" altLang="zh-CN" sz="1400" dirty="0">
              <a:latin typeface="微软雅黑" panose="020B0503020204020204" pitchFamily="34" charset="-122"/>
              <a:ea typeface="微软雅黑" panose="020B0503020204020204" pitchFamily="34" charset="-122"/>
            </a:endParaRPr>
          </a:p>
          <a:p>
            <a:pPr marL="1314450" lvl="2" indent="-400050">
              <a:lnSpc>
                <a:spcPct val="150000"/>
              </a:lnSpc>
              <a:buFont typeface="+mj-lt"/>
              <a:buAutoNum type="romanUcPeriod"/>
            </a:pPr>
            <a:r>
              <a:rPr lang="zh-CN" altLang="en-US" sz="1400" dirty="0">
                <a:latin typeface="微软雅黑" panose="020B0503020204020204" pitchFamily="34" charset="-122"/>
                <a:ea typeface="微软雅黑" panose="020B0503020204020204" pitchFamily="34" charset="-122"/>
              </a:rPr>
              <a:t>对全分布式系统建模</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73987456"/>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部署图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214724" y="972193"/>
            <a:ext cx="5472608" cy="37741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部署图示例：</a:t>
            </a:r>
            <a:endParaRPr lang="en-US" altLang="zh-CN" sz="1400" dirty="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xmlns="" id="{D99B8CA8-8540-43EF-B7BE-9DA616D45C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9792" y="1393587"/>
            <a:ext cx="5472608" cy="3137076"/>
          </a:xfrm>
          <a:prstGeom prst="rect">
            <a:avLst/>
          </a:prstGeom>
        </p:spPr>
      </p:pic>
    </p:spTree>
    <p:extLst>
      <p:ext uri="{BB962C8B-B14F-4D97-AF65-F5344CB8AC3E}">
        <p14:creationId xmlns:p14="http://schemas.microsoft.com/office/powerpoint/2010/main" val="139471555"/>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76456" y="4932633"/>
            <a:ext cx="467544"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70360" y="4708805"/>
            <a:ext cx="773100" cy="40849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709008" y="4747967"/>
            <a:ext cx="617477" cy="369332"/>
          </a:xfrm>
          <a:prstGeom prst="rect">
            <a:avLst/>
          </a:prstGeom>
          <a:noFill/>
        </p:spPr>
        <p:txBody>
          <a:bodyPr wrap="none" rtlCol="0">
            <a:spAutoFit/>
          </a:bodyPr>
          <a:lstStyle/>
          <a:p>
            <a:r>
              <a:rPr lang="en-US" altLang="zh-CN" dirty="0"/>
              <a:t> G19</a:t>
            </a:r>
            <a:endParaRPr lang="zh-CN" altLang="en-US" dirty="0"/>
          </a:p>
        </p:txBody>
      </p:sp>
      <p:grpSp>
        <p:nvGrpSpPr>
          <p:cNvPr id="23" name="组合 22"/>
          <p:cNvGrpSpPr>
            <a:grpSpLocks/>
          </p:cNvGrpSpPr>
          <p:nvPr/>
        </p:nvGrpSpPr>
        <p:grpSpPr bwMode="auto">
          <a:xfrm>
            <a:off x="3997401" y="2043029"/>
            <a:ext cx="2374799" cy="938000"/>
            <a:chOff x="2866757" y="2021065"/>
            <a:chExt cx="5215843" cy="937818"/>
          </a:xfrm>
        </p:grpSpPr>
        <p:sp>
          <p:nvSpPr>
            <p:cNvPr id="24" name="文本框 12"/>
            <p:cNvSpPr txBox="1">
              <a:spLocks noChangeArrowheads="1"/>
            </p:cNvSpPr>
            <p:nvPr/>
          </p:nvSpPr>
          <p:spPr bwMode="auto">
            <a:xfrm>
              <a:off x="2866757" y="2251134"/>
              <a:ext cx="5215843" cy="7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b="1" dirty="0">
                  <a:latin typeface="微软雅黑 Light" pitchFamily="34" charset="-122"/>
                  <a:ea typeface="微软雅黑 Light" pitchFamily="34" charset="-122"/>
                </a:rPr>
                <a:t>问答时间</a:t>
              </a:r>
            </a:p>
          </p:txBody>
        </p:sp>
        <p:sp>
          <p:nvSpPr>
            <p:cNvPr id="25" name="文本框 14"/>
            <p:cNvSpPr txBox="1">
              <a:spLocks noChangeArrowheads="1"/>
            </p:cNvSpPr>
            <p:nvPr/>
          </p:nvSpPr>
          <p:spPr bwMode="auto">
            <a:xfrm>
              <a:off x="2961757" y="2021065"/>
              <a:ext cx="3668258" cy="30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en-US" altLang="zh-CN" sz="1400" b="1" dirty="0">
                  <a:latin typeface="微软雅黑 Light" pitchFamily="34" charset="-122"/>
                  <a:ea typeface="微软雅黑 Light" pitchFamily="34" charset="-122"/>
                </a:rPr>
                <a:t>Question Time</a:t>
              </a:r>
              <a:endParaRPr lang="zh-CN" altLang="en-US" sz="1400" b="1" dirty="0">
                <a:latin typeface="微软雅黑 Light" pitchFamily="34" charset="-122"/>
                <a:ea typeface="微软雅黑 Light" pitchFamily="34" charset="-122"/>
              </a:endParaRPr>
            </a:p>
          </p:txBody>
        </p:sp>
      </p:grpSp>
      <p:grpSp>
        <p:nvGrpSpPr>
          <p:cNvPr id="26" name="组合 25"/>
          <p:cNvGrpSpPr>
            <a:grpSpLocks/>
          </p:cNvGrpSpPr>
          <p:nvPr/>
        </p:nvGrpSpPr>
        <p:grpSpPr bwMode="auto">
          <a:xfrm>
            <a:off x="2771800" y="2019102"/>
            <a:ext cx="1130300" cy="1128712"/>
            <a:chOff x="1928879" y="1944350"/>
            <a:chExt cx="1129689" cy="1129689"/>
          </a:xfrm>
        </p:grpSpPr>
        <p:sp>
          <p:nvSpPr>
            <p:cNvPr id="27" name="椭圆 26"/>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grpSp>
          <p:nvGrpSpPr>
            <p:cNvPr id="28" name="组合 27"/>
            <p:cNvGrpSpPr/>
            <p:nvPr/>
          </p:nvGrpSpPr>
          <p:grpSpPr>
            <a:xfrm>
              <a:off x="2119073" y="2251134"/>
              <a:ext cx="749300" cy="509588"/>
              <a:chOff x="3897313" y="2016126"/>
              <a:chExt cx="749300" cy="509588"/>
            </a:xfrm>
            <a:solidFill>
              <a:schemeClr val="bg1"/>
            </a:solidFill>
          </p:grpSpPr>
          <p:sp>
            <p:nvSpPr>
              <p:cNvPr id="29" name="Freeform 8"/>
              <p:cNvSpPr>
                <a:spLocks noEditPoints="1"/>
              </p:cNvSpPr>
              <p:nvPr/>
            </p:nvSpPr>
            <p:spPr bwMode="auto">
              <a:xfrm>
                <a:off x="3897313" y="2016126"/>
                <a:ext cx="749300" cy="509588"/>
              </a:xfrm>
              <a:custGeom>
                <a:avLst/>
                <a:gdLst>
                  <a:gd name="T0" fmla="*/ 627 w 631"/>
                  <a:gd name="T1" fmla="*/ 44 h 429"/>
                  <a:gd name="T2" fmla="*/ 469 w 631"/>
                  <a:gd name="T3" fmla="*/ 0 h 429"/>
                  <a:gd name="T4" fmla="*/ 315 w 631"/>
                  <a:gd name="T5" fmla="*/ 41 h 429"/>
                  <a:gd name="T6" fmla="*/ 168 w 631"/>
                  <a:gd name="T7" fmla="*/ 0 h 429"/>
                  <a:gd name="T8" fmla="*/ 3 w 631"/>
                  <a:gd name="T9" fmla="*/ 44 h 429"/>
                  <a:gd name="T10" fmla="*/ 0 w 631"/>
                  <a:gd name="T11" fmla="*/ 52 h 429"/>
                  <a:gd name="T12" fmla="*/ 0 w 631"/>
                  <a:gd name="T13" fmla="*/ 412 h 429"/>
                  <a:gd name="T14" fmla="*/ 23 w 631"/>
                  <a:gd name="T15" fmla="*/ 429 h 429"/>
                  <a:gd name="T16" fmla="*/ 313 w 631"/>
                  <a:gd name="T17" fmla="*/ 429 h 429"/>
                  <a:gd name="T18" fmla="*/ 608 w 631"/>
                  <a:gd name="T19" fmla="*/ 429 h 429"/>
                  <a:gd name="T20" fmla="*/ 631 w 631"/>
                  <a:gd name="T21" fmla="*/ 413 h 429"/>
                  <a:gd name="T22" fmla="*/ 631 w 631"/>
                  <a:gd name="T23" fmla="*/ 52 h 429"/>
                  <a:gd name="T24" fmla="*/ 627 w 631"/>
                  <a:gd name="T25" fmla="*/ 44 h 429"/>
                  <a:gd name="T26" fmla="*/ 304 w 631"/>
                  <a:gd name="T27" fmla="*/ 60 h 429"/>
                  <a:gd name="T28" fmla="*/ 304 w 631"/>
                  <a:gd name="T29" fmla="*/ 393 h 429"/>
                  <a:gd name="T30" fmla="*/ 167 w 631"/>
                  <a:gd name="T31" fmla="*/ 355 h 429"/>
                  <a:gd name="T32" fmla="*/ 40 w 631"/>
                  <a:gd name="T33" fmla="*/ 380 h 429"/>
                  <a:gd name="T34" fmla="*/ 40 w 631"/>
                  <a:gd name="T35" fmla="*/ 46 h 429"/>
                  <a:gd name="T36" fmla="*/ 169 w 631"/>
                  <a:gd name="T37" fmla="*/ 21 h 429"/>
                  <a:gd name="T38" fmla="*/ 304 w 631"/>
                  <a:gd name="T39" fmla="*/ 60 h 429"/>
                  <a:gd name="T40" fmla="*/ 590 w 631"/>
                  <a:gd name="T41" fmla="*/ 45 h 429"/>
                  <a:gd name="T42" fmla="*/ 590 w 631"/>
                  <a:gd name="T43" fmla="*/ 381 h 429"/>
                  <a:gd name="T44" fmla="*/ 462 w 631"/>
                  <a:gd name="T45" fmla="*/ 359 h 429"/>
                  <a:gd name="T46" fmla="*/ 323 w 631"/>
                  <a:gd name="T47" fmla="*/ 394 h 429"/>
                  <a:gd name="T48" fmla="*/ 323 w 631"/>
                  <a:gd name="T49" fmla="*/ 61 h 429"/>
                  <a:gd name="T50" fmla="*/ 469 w 631"/>
                  <a:gd name="T51" fmla="*/ 21 h 429"/>
                  <a:gd name="T52" fmla="*/ 590 w 631"/>
                  <a:gd name="T53" fmla="*/ 4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1" h="429">
                    <a:moveTo>
                      <a:pt x="627" y="44"/>
                    </a:moveTo>
                    <a:cubicBezTo>
                      <a:pt x="593" y="16"/>
                      <a:pt x="534" y="0"/>
                      <a:pt x="469" y="0"/>
                    </a:cubicBezTo>
                    <a:cubicBezTo>
                      <a:pt x="407" y="0"/>
                      <a:pt x="350" y="15"/>
                      <a:pt x="315" y="41"/>
                    </a:cubicBezTo>
                    <a:cubicBezTo>
                      <a:pt x="288" y="15"/>
                      <a:pt x="234" y="0"/>
                      <a:pt x="168" y="0"/>
                    </a:cubicBezTo>
                    <a:cubicBezTo>
                      <a:pt x="100" y="0"/>
                      <a:pt x="37" y="17"/>
                      <a:pt x="3" y="44"/>
                    </a:cubicBezTo>
                    <a:cubicBezTo>
                      <a:pt x="1" y="46"/>
                      <a:pt x="0" y="49"/>
                      <a:pt x="0" y="52"/>
                    </a:cubicBezTo>
                    <a:cubicBezTo>
                      <a:pt x="0" y="412"/>
                      <a:pt x="0" y="412"/>
                      <a:pt x="0" y="412"/>
                    </a:cubicBezTo>
                    <a:cubicBezTo>
                      <a:pt x="0" y="419"/>
                      <a:pt x="9" y="429"/>
                      <a:pt x="23" y="429"/>
                    </a:cubicBezTo>
                    <a:cubicBezTo>
                      <a:pt x="313" y="429"/>
                      <a:pt x="313" y="429"/>
                      <a:pt x="313" y="429"/>
                    </a:cubicBezTo>
                    <a:cubicBezTo>
                      <a:pt x="314" y="429"/>
                      <a:pt x="608" y="429"/>
                      <a:pt x="608" y="429"/>
                    </a:cubicBezTo>
                    <a:cubicBezTo>
                      <a:pt x="618" y="429"/>
                      <a:pt x="631" y="424"/>
                      <a:pt x="631" y="413"/>
                    </a:cubicBezTo>
                    <a:cubicBezTo>
                      <a:pt x="631" y="52"/>
                      <a:pt x="631" y="52"/>
                      <a:pt x="631" y="52"/>
                    </a:cubicBezTo>
                    <a:cubicBezTo>
                      <a:pt x="631" y="49"/>
                      <a:pt x="630" y="46"/>
                      <a:pt x="627" y="44"/>
                    </a:cubicBezTo>
                    <a:close/>
                    <a:moveTo>
                      <a:pt x="304" y="60"/>
                    </a:moveTo>
                    <a:cubicBezTo>
                      <a:pt x="304" y="66"/>
                      <a:pt x="304" y="393"/>
                      <a:pt x="304" y="393"/>
                    </a:cubicBezTo>
                    <a:cubicBezTo>
                      <a:pt x="275" y="369"/>
                      <a:pt x="227" y="355"/>
                      <a:pt x="167" y="355"/>
                    </a:cubicBezTo>
                    <a:cubicBezTo>
                      <a:pt x="120" y="355"/>
                      <a:pt x="75" y="364"/>
                      <a:pt x="40" y="380"/>
                    </a:cubicBezTo>
                    <a:cubicBezTo>
                      <a:pt x="40" y="46"/>
                      <a:pt x="40" y="46"/>
                      <a:pt x="40" y="46"/>
                    </a:cubicBezTo>
                    <a:cubicBezTo>
                      <a:pt x="40" y="46"/>
                      <a:pt x="85" y="21"/>
                      <a:pt x="169" y="21"/>
                    </a:cubicBezTo>
                    <a:cubicBezTo>
                      <a:pt x="266" y="21"/>
                      <a:pt x="304" y="58"/>
                      <a:pt x="304" y="60"/>
                    </a:cubicBezTo>
                    <a:close/>
                    <a:moveTo>
                      <a:pt x="590" y="45"/>
                    </a:moveTo>
                    <a:cubicBezTo>
                      <a:pt x="590" y="381"/>
                      <a:pt x="590" y="381"/>
                      <a:pt x="590" y="381"/>
                    </a:cubicBezTo>
                    <a:cubicBezTo>
                      <a:pt x="554" y="366"/>
                      <a:pt x="505" y="359"/>
                      <a:pt x="462" y="359"/>
                    </a:cubicBezTo>
                    <a:cubicBezTo>
                      <a:pt x="401" y="359"/>
                      <a:pt x="352" y="371"/>
                      <a:pt x="323" y="394"/>
                    </a:cubicBezTo>
                    <a:cubicBezTo>
                      <a:pt x="323" y="61"/>
                      <a:pt x="323" y="61"/>
                      <a:pt x="323" y="61"/>
                    </a:cubicBezTo>
                    <a:cubicBezTo>
                      <a:pt x="323" y="61"/>
                      <a:pt x="368" y="21"/>
                      <a:pt x="469" y="21"/>
                    </a:cubicBezTo>
                    <a:cubicBezTo>
                      <a:pt x="547" y="21"/>
                      <a:pt x="590" y="45"/>
                      <a:pt x="590" y="45"/>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0" name="Freeform 24"/>
              <p:cNvSpPr>
                <a:spLocks/>
              </p:cNvSpPr>
              <p:nvPr/>
            </p:nvSpPr>
            <p:spPr bwMode="auto">
              <a:xfrm>
                <a:off x="3992563" y="2085976"/>
                <a:ext cx="228600" cy="52388"/>
              </a:xfrm>
              <a:custGeom>
                <a:avLst/>
                <a:gdLst>
                  <a:gd name="T0" fmla="*/ 184 w 192"/>
                  <a:gd name="T1" fmla="*/ 44 h 44"/>
                  <a:gd name="T2" fmla="*/ 180 w 192"/>
                  <a:gd name="T3" fmla="*/ 43 h 44"/>
                  <a:gd name="T4" fmla="*/ 10 w 192"/>
                  <a:gd name="T5" fmla="*/ 32 h 44"/>
                  <a:gd name="T6" fmla="*/ 1 w 192"/>
                  <a:gd name="T7" fmla="*/ 27 h 44"/>
                  <a:gd name="T8" fmla="*/ 6 w 192"/>
                  <a:gd name="T9" fmla="*/ 19 h 44"/>
                  <a:gd name="T10" fmla="*/ 188 w 192"/>
                  <a:gd name="T11" fmla="*/ 31 h 44"/>
                  <a:gd name="T12" fmla="*/ 190 w 192"/>
                  <a:gd name="T13" fmla="*/ 41 h 44"/>
                  <a:gd name="T14" fmla="*/ 184 w 19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4">
                    <a:moveTo>
                      <a:pt x="184" y="44"/>
                    </a:moveTo>
                    <a:cubicBezTo>
                      <a:pt x="183" y="44"/>
                      <a:pt x="181" y="44"/>
                      <a:pt x="180" y="43"/>
                    </a:cubicBezTo>
                    <a:cubicBezTo>
                      <a:pt x="150" y="23"/>
                      <a:pt x="83" y="12"/>
                      <a:pt x="10" y="32"/>
                    </a:cubicBezTo>
                    <a:cubicBezTo>
                      <a:pt x="6" y="33"/>
                      <a:pt x="2" y="31"/>
                      <a:pt x="1" y="27"/>
                    </a:cubicBezTo>
                    <a:cubicBezTo>
                      <a:pt x="0" y="23"/>
                      <a:pt x="2" y="20"/>
                      <a:pt x="6" y="19"/>
                    </a:cubicBezTo>
                    <a:cubicBezTo>
                      <a:pt x="73" y="0"/>
                      <a:pt x="148" y="5"/>
                      <a:pt x="188" y="31"/>
                    </a:cubicBezTo>
                    <a:cubicBezTo>
                      <a:pt x="191" y="33"/>
                      <a:pt x="192" y="38"/>
                      <a:pt x="190" y="41"/>
                    </a:cubicBezTo>
                    <a:cubicBezTo>
                      <a:pt x="189" y="43"/>
                      <a:pt x="186" y="44"/>
                      <a:pt x="184" y="44"/>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1" name="Freeform 25"/>
              <p:cNvSpPr>
                <a:spLocks/>
              </p:cNvSpPr>
              <p:nvPr/>
            </p:nvSpPr>
            <p:spPr bwMode="auto">
              <a:xfrm>
                <a:off x="3992563" y="2151063"/>
                <a:ext cx="228600" cy="50800"/>
              </a:xfrm>
              <a:custGeom>
                <a:avLst/>
                <a:gdLst>
                  <a:gd name="T0" fmla="*/ 184 w 192"/>
                  <a:gd name="T1" fmla="*/ 43 h 43"/>
                  <a:gd name="T2" fmla="*/ 180 w 192"/>
                  <a:gd name="T3" fmla="*/ 42 h 43"/>
                  <a:gd name="T4" fmla="*/ 10 w 192"/>
                  <a:gd name="T5" fmla="*/ 32 h 43"/>
                  <a:gd name="T6" fmla="*/ 1 w 192"/>
                  <a:gd name="T7" fmla="*/ 27 h 43"/>
                  <a:gd name="T8" fmla="*/ 6 w 192"/>
                  <a:gd name="T9" fmla="*/ 19 h 43"/>
                  <a:gd name="T10" fmla="*/ 188 w 192"/>
                  <a:gd name="T11" fmla="*/ 30 h 43"/>
                  <a:gd name="T12" fmla="*/ 190 w 192"/>
                  <a:gd name="T13" fmla="*/ 40 h 43"/>
                  <a:gd name="T14" fmla="*/ 184 w 19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3">
                    <a:moveTo>
                      <a:pt x="184" y="43"/>
                    </a:moveTo>
                    <a:cubicBezTo>
                      <a:pt x="183" y="43"/>
                      <a:pt x="181" y="43"/>
                      <a:pt x="180" y="42"/>
                    </a:cubicBezTo>
                    <a:cubicBezTo>
                      <a:pt x="150" y="23"/>
                      <a:pt x="84" y="11"/>
                      <a:pt x="10" y="32"/>
                    </a:cubicBezTo>
                    <a:cubicBezTo>
                      <a:pt x="6" y="33"/>
                      <a:pt x="2" y="31"/>
                      <a:pt x="1" y="27"/>
                    </a:cubicBezTo>
                    <a:cubicBezTo>
                      <a:pt x="0" y="23"/>
                      <a:pt x="2" y="20"/>
                      <a:pt x="6" y="19"/>
                    </a:cubicBezTo>
                    <a:cubicBezTo>
                      <a:pt x="73" y="0"/>
                      <a:pt x="148" y="4"/>
                      <a:pt x="188" y="30"/>
                    </a:cubicBezTo>
                    <a:cubicBezTo>
                      <a:pt x="191" y="32"/>
                      <a:pt x="192" y="37"/>
                      <a:pt x="190" y="40"/>
                    </a:cubicBezTo>
                    <a:cubicBezTo>
                      <a:pt x="188" y="42"/>
                      <a:pt x="186" y="43"/>
                      <a:pt x="184" y="43"/>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2" name="Freeform 26"/>
              <p:cNvSpPr>
                <a:spLocks/>
              </p:cNvSpPr>
              <p:nvPr/>
            </p:nvSpPr>
            <p:spPr bwMode="auto">
              <a:xfrm>
                <a:off x="3992563" y="2214563"/>
                <a:ext cx="230187" cy="50800"/>
              </a:xfrm>
              <a:custGeom>
                <a:avLst/>
                <a:gdLst>
                  <a:gd name="T0" fmla="*/ 185 w 193"/>
                  <a:gd name="T1" fmla="*/ 43 h 43"/>
                  <a:gd name="T2" fmla="*/ 181 w 193"/>
                  <a:gd name="T3" fmla="*/ 42 h 43"/>
                  <a:gd name="T4" fmla="*/ 10 w 193"/>
                  <a:gd name="T5" fmla="*/ 32 h 43"/>
                  <a:gd name="T6" fmla="*/ 1 w 193"/>
                  <a:gd name="T7" fmla="*/ 27 h 43"/>
                  <a:gd name="T8" fmla="*/ 6 w 193"/>
                  <a:gd name="T9" fmla="*/ 18 h 43"/>
                  <a:gd name="T10" fmla="*/ 189 w 193"/>
                  <a:gd name="T11" fmla="*/ 30 h 43"/>
                  <a:gd name="T12" fmla="*/ 191 w 193"/>
                  <a:gd name="T13" fmla="*/ 40 h 43"/>
                  <a:gd name="T14" fmla="*/ 185 w 19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43">
                    <a:moveTo>
                      <a:pt x="185" y="43"/>
                    </a:moveTo>
                    <a:cubicBezTo>
                      <a:pt x="184" y="43"/>
                      <a:pt x="182" y="43"/>
                      <a:pt x="181" y="42"/>
                    </a:cubicBezTo>
                    <a:cubicBezTo>
                      <a:pt x="151" y="22"/>
                      <a:pt x="85" y="11"/>
                      <a:pt x="10" y="32"/>
                    </a:cubicBezTo>
                    <a:cubicBezTo>
                      <a:pt x="6" y="33"/>
                      <a:pt x="2" y="31"/>
                      <a:pt x="1" y="27"/>
                    </a:cubicBezTo>
                    <a:cubicBezTo>
                      <a:pt x="0" y="23"/>
                      <a:pt x="2" y="20"/>
                      <a:pt x="6" y="18"/>
                    </a:cubicBezTo>
                    <a:cubicBezTo>
                      <a:pt x="74" y="0"/>
                      <a:pt x="149" y="4"/>
                      <a:pt x="189" y="30"/>
                    </a:cubicBezTo>
                    <a:cubicBezTo>
                      <a:pt x="192" y="32"/>
                      <a:pt x="193" y="37"/>
                      <a:pt x="191" y="40"/>
                    </a:cubicBezTo>
                    <a:cubicBezTo>
                      <a:pt x="190" y="42"/>
                      <a:pt x="187" y="43"/>
                      <a:pt x="185" y="43"/>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3" name="Freeform 27"/>
              <p:cNvSpPr>
                <a:spLocks/>
              </p:cNvSpPr>
              <p:nvPr/>
            </p:nvSpPr>
            <p:spPr bwMode="auto">
              <a:xfrm>
                <a:off x="3992563" y="2278063"/>
                <a:ext cx="230187" cy="52388"/>
              </a:xfrm>
              <a:custGeom>
                <a:avLst/>
                <a:gdLst>
                  <a:gd name="T0" fmla="*/ 186 w 194"/>
                  <a:gd name="T1" fmla="*/ 44 h 44"/>
                  <a:gd name="T2" fmla="*/ 182 w 194"/>
                  <a:gd name="T3" fmla="*/ 43 h 44"/>
                  <a:gd name="T4" fmla="*/ 10 w 194"/>
                  <a:gd name="T5" fmla="*/ 34 h 44"/>
                  <a:gd name="T6" fmla="*/ 1 w 194"/>
                  <a:gd name="T7" fmla="*/ 30 h 44"/>
                  <a:gd name="T8" fmla="*/ 6 w 194"/>
                  <a:gd name="T9" fmla="*/ 21 h 44"/>
                  <a:gd name="T10" fmla="*/ 190 w 194"/>
                  <a:gd name="T11" fmla="*/ 31 h 44"/>
                  <a:gd name="T12" fmla="*/ 192 w 194"/>
                  <a:gd name="T13" fmla="*/ 41 h 44"/>
                  <a:gd name="T14" fmla="*/ 186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186" y="44"/>
                    </a:moveTo>
                    <a:cubicBezTo>
                      <a:pt x="185" y="44"/>
                      <a:pt x="183" y="44"/>
                      <a:pt x="182" y="43"/>
                    </a:cubicBezTo>
                    <a:cubicBezTo>
                      <a:pt x="144" y="19"/>
                      <a:pt x="78" y="15"/>
                      <a:pt x="10" y="34"/>
                    </a:cubicBezTo>
                    <a:cubicBezTo>
                      <a:pt x="6" y="35"/>
                      <a:pt x="2" y="33"/>
                      <a:pt x="1" y="30"/>
                    </a:cubicBezTo>
                    <a:cubicBezTo>
                      <a:pt x="0" y="26"/>
                      <a:pt x="2" y="22"/>
                      <a:pt x="6" y="21"/>
                    </a:cubicBezTo>
                    <a:cubicBezTo>
                      <a:pt x="79" y="0"/>
                      <a:pt x="148" y="4"/>
                      <a:pt x="190" y="31"/>
                    </a:cubicBezTo>
                    <a:cubicBezTo>
                      <a:pt x="193" y="34"/>
                      <a:pt x="194" y="38"/>
                      <a:pt x="192" y="41"/>
                    </a:cubicBezTo>
                    <a:cubicBezTo>
                      <a:pt x="191" y="43"/>
                      <a:pt x="188" y="44"/>
                      <a:pt x="186" y="44"/>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4" name="Freeform 28"/>
              <p:cNvSpPr>
                <a:spLocks/>
              </p:cNvSpPr>
              <p:nvPr/>
            </p:nvSpPr>
            <p:spPr bwMode="auto">
              <a:xfrm>
                <a:off x="3992563" y="2339976"/>
                <a:ext cx="230187" cy="55563"/>
              </a:xfrm>
              <a:custGeom>
                <a:avLst/>
                <a:gdLst>
                  <a:gd name="T0" fmla="*/ 186 w 194"/>
                  <a:gd name="T1" fmla="*/ 47 h 47"/>
                  <a:gd name="T2" fmla="*/ 182 w 194"/>
                  <a:gd name="T3" fmla="*/ 46 h 47"/>
                  <a:gd name="T4" fmla="*/ 10 w 194"/>
                  <a:gd name="T5" fmla="*/ 38 h 47"/>
                  <a:gd name="T6" fmla="*/ 1 w 194"/>
                  <a:gd name="T7" fmla="*/ 34 h 47"/>
                  <a:gd name="T8" fmla="*/ 5 w 194"/>
                  <a:gd name="T9" fmla="*/ 25 h 47"/>
                  <a:gd name="T10" fmla="*/ 190 w 194"/>
                  <a:gd name="T11" fmla="*/ 34 h 47"/>
                  <a:gd name="T12" fmla="*/ 192 w 194"/>
                  <a:gd name="T13" fmla="*/ 44 h 47"/>
                  <a:gd name="T14" fmla="*/ 186 w 194"/>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7">
                    <a:moveTo>
                      <a:pt x="186" y="47"/>
                    </a:moveTo>
                    <a:cubicBezTo>
                      <a:pt x="185" y="47"/>
                      <a:pt x="183" y="46"/>
                      <a:pt x="182" y="46"/>
                    </a:cubicBezTo>
                    <a:cubicBezTo>
                      <a:pt x="148" y="23"/>
                      <a:pt x="67" y="15"/>
                      <a:pt x="10" y="38"/>
                    </a:cubicBezTo>
                    <a:cubicBezTo>
                      <a:pt x="7" y="39"/>
                      <a:pt x="3" y="37"/>
                      <a:pt x="1" y="34"/>
                    </a:cubicBezTo>
                    <a:cubicBezTo>
                      <a:pt x="0" y="30"/>
                      <a:pt x="1" y="26"/>
                      <a:pt x="5" y="25"/>
                    </a:cubicBezTo>
                    <a:cubicBezTo>
                      <a:pt x="67" y="0"/>
                      <a:pt x="152" y="10"/>
                      <a:pt x="190" y="34"/>
                    </a:cubicBezTo>
                    <a:cubicBezTo>
                      <a:pt x="193" y="36"/>
                      <a:pt x="194" y="40"/>
                      <a:pt x="192" y="44"/>
                    </a:cubicBezTo>
                    <a:cubicBezTo>
                      <a:pt x="190" y="46"/>
                      <a:pt x="188" y="47"/>
                      <a:pt x="186" y="47"/>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5" name="Freeform 29"/>
              <p:cNvSpPr>
                <a:spLocks/>
              </p:cNvSpPr>
              <p:nvPr/>
            </p:nvSpPr>
            <p:spPr bwMode="auto">
              <a:xfrm>
                <a:off x="4321175" y="2085976"/>
                <a:ext cx="230187" cy="52388"/>
              </a:xfrm>
              <a:custGeom>
                <a:avLst/>
                <a:gdLst>
                  <a:gd name="T0" fmla="*/ 8 w 194"/>
                  <a:gd name="T1" fmla="*/ 44 h 44"/>
                  <a:gd name="T2" fmla="*/ 2 w 194"/>
                  <a:gd name="T3" fmla="*/ 41 h 44"/>
                  <a:gd name="T4" fmla="*/ 4 w 194"/>
                  <a:gd name="T5" fmla="*/ 31 h 44"/>
                  <a:gd name="T6" fmla="*/ 188 w 194"/>
                  <a:gd name="T7" fmla="*/ 19 h 44"/>
                  <a:gd name="T8" fmla="*/ 193 w 194"/>
                  <a:gd name="T9" fmla="*/ 27 h 44"/>
                  <a:gd name="T10" fmla="*/ 185 w 194"/>
                  <a:gd name="T11" fmla="*/ 32 h 44"/>
                  <a:gd name="T12" fmla="*/ 12 w 194"/>
                  <a:gd name="T13" fmla="*/ 43 h 44"/>
                  <a:gd name="T14" fmla="*/ 8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8" y="44"/>
                    </a:moveTo>
                    <a:cubicBezTo>
                      <a:pt x="6" y="44"/>
                      <a:pt x="4" y="43"/>
                      <a:pt x="2" y="41"/>
                    </a:cubicBezTo>
                    <a:cubicBezTo>
                      <a:pt x="0" y="38"/>
                      <a:pt x="1" y="33"/>
                      <a:pt x="4" y="31"/>
                    </a:cubicBezTo>
                    <a:cubicBezTo>
                      <a:pt x="45" y="5"/>
                      <a:pt x="121" y="0"/>
                      <a:pt x="188" y="19"/>
                    </a:cubicBezTo>
                    <a:cubicBezTo>
                      <a:pt x="192" y="20"/>
                      <a:pt x="194" y="23"/>
                      <a:pt x="193" y="27"/>
                    </a:cubicBezTo>
                    <a:cubicBezTo>
                      <a:pt x="192" y="31"/>
                      <a:pt x="188" y="33"/>
                      <a:pt x="185" y="32"/>
                    </a:cubicBezTo>
                    <a:cubicBezTo>
                      <a:pt x="113" y="12"/>
                      <a:pt x="44" y="23"/>
                      <a:pt x="12" y="43"/>
                    </a:cubicBezTo>
                    <a:cubicBezTo>
                      <a:pt x="11" y="44"/>
                      <a:pt x="10" y="44"/>
                      <a:pt x="8" y="44"/>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6" name="Freeform 30"/>
              <p:cNvSpPr>
                <a:spLocks/>
              </p:cNvSpPr>
              <p:nvPr/>
            </p:nvSpPr>
            <p:spPr bwMode="auto">
              <a:xfrm>
                <a:off x="4321175" y="2149476"/>
                <a:ext cx="230187" cy="53975"/>
              </a:xfrm>
              <a:custGeom>
                <a:avLst/>
                <a:gdLst>
                  <a:gd name="T0" fmla="*/ 8 w 194"/>
                  <a:gd name="T1" fmla="*/ 45 h 45"/>
                  <a:gd name="T2" fmla="*/ 2 w 194"/>
                  <a:gd name="T3" fmla="*/ 42 h 45"/>
                  <a:gd name="T4" fmla="*/ 5 w 194"/>
                  <a:gd name="T5" fmla="*/ 32 h 45"/>
                  <a:gd name="T6" fmla="*/ 189 w 194"/>
                  <a:gd name="T7" fmla="*/ 19 h 45"/>
                  <a:gd name="T8" fmla="*/ 193 w 194"/>
                  <a:gd name="T9" fmla="*/ 28 h 45"/>
                  <a:gd name="T10" fmla="*/ 185 w 194"/>
                  <a:gd name="T11" fmla="*/ 33 h 45"/>
                  <a:gd name="T12" fmla="*/ 12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6" y="45"/>
                      <a:pt x="4" y="44"/>
                      <a:pt x="2" y="42"/>
                    </a:cubicBezTo>
                    <a:cubicBezTo>
                      <a:pt x="0" y="38"/>
                      <a:pt x="1" y="34"/>
                      <a:pt x="5" y="32"/>
                    </a:cubicBezTo>
                    <a:cubicBezTo>
                      <a:pt x="45" y="6"/>
                      <a:pt x="121" y="0"/>
                      <a:pt x="189" y="19"/>
                    </a:cubicBezTo>
                    <a:cubicBezTo>
                      <a:pt x="192" y="20"/>
                      <a:pt x="194" y="24"/>
                      <a:pt x="193" y="28"/>
                    </a:cubicBezTo>
                    <a:cubicBezTo>
                      <a:pt x="192" y="32"/>
                      <a:pt x="189" y="34"/>
                      <a:pt x="185" y="33"/>
                    </a:cubicBezTo>
                    <a:cubicBezTo>
                      <a:pt x="113" y="13"/>
                      <a:pt x="44" y="23"/>
                      <a:pt x="12" y="44"/>
                    </a:cubicBezTo>
                    <a:cubicBezTo>
                      <a:pt x="11" y="44"/>
                      <a:pt x="10" y="45"/>
                      <a:pt x="8" y="45"/>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7" name="Freeform 31"/>
              <p:cNvSpPr>
                <a:spLocks/>
              </p:cNvSpPr>
              <p:nvPr/>
            </p:nvSpPr>
            <p:spPr bwMode="auto">
              <a:xfrm>
                <a:off x="4321175" y="2214563"/>
                <a:ext cx="230187" cy="53975"/>
              </a:xfrm>
              <a:custGeom>
                <a:avLst/>
                <a:gdLst>
                  <a:gd name="T0" fmla="*/ 8 w 195"/>
                  <a:gd name="T1" fmla="*/ 45 h 45"/>
                  <a:gd name="T2" fmla="*/ 3 w 195"/>
                  <a:gd name="T3" fmla="*/ 41 h 45"/>
                  <a:gd name="T4" fmla="*/ 5 w 195"/>
                  <a:gd name="T5" fmla="*/ 32 h 45"/>
                  <a:gd name="T6" fmla="*/ 189 w 195"/>
                  <a:gd name="T7" fmla="*/ 19 h 45"/>
                  <a:gd name="T8" fmla="*/ 193 w 195"/>
                  <a:gd name="T9" fmla="*/ 28 h 45"/>
                  <a:gd name="T10" fmla="*/ 185 w 195"/>
                  <a:gd name="T11" fmla="*/ 32 h 45"/>
                  <a:gd name="T12" fmla="*/ 12 w 195"/>
                  <a:gd name="T13" fmla="*/ 43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3"/>
                      <a:pt x="3" y="41"/>
                    </a:cubicBezTo>
                    <a:cubicBezTo>
                      <a:pt x="0" y="38"/>
                      <a:pt x="1" y="34"/>
                      <a:pt x="5" y="32"/>
                    </a:cubicBezTo>
                    <a:cubicBezTo>
                      <a:pt x="45" y="5"/>
                      <a:pt x="121" y="0"/>
                      <a:pt x="189" y="19"/>
                    </a:cubicBezTo>
                    <a:cubicBezTo>
                      <a:pt x="192" y="20"/>
                      <a:pt x="195" y="24"/>
                      <a:pt x="193" y="28"/>
                    </a:cubicBezTo>
                    <a:cubicBezTo>
                      <a:pt x="192" y="31"/>
                      <a:pt x="189" y="33"/>
                      <a:pt x="185" y="32"/>
                    </a:cubicBezTo>
                    <a:cubicBezTo>
                      <a:pt x="113" y="12"/>
                      <a:pt x="44" y="23"/>
                      <a:pt x="12" y="43"/>
                    </a:cubicBezTo>
                    <a:cubicBezTo>
                      <a:pt x="11" y="44"/>
                      <a:pt x="10" y="45"/>
                      <a:pt x="8" y="45"/>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8" name="Freeform 32"/>
              <p:cNvSpPr>
                <a:spLocks/>
              </p:cNvSpPr>
              <p:nvPr/>
            </p:nvSpPr>
            <p:spPr bwMode="auto">
              <a:xfrm>
                <a:off x="4321175" y="2278063"/>
                <a:ext cx="230187" cy="52388"/>
              </a:xfrm>
              <a:custGeom>
                <a:avLst/>
                <a:gdLst>
                  <a:gd name="T0" fmla="*/ 8 w 195"/>
                  <a:gd name="T1" fmla="*/ 45 h 45"/>
                  <a:gd name="T2" fmla="*/ 3 w 195"/>
                  <a:gd name="T3" fmla="*/ 42 h 45"/>
                  <a:gd name="T4" fmla="*/ 5 w 195"/>
                  <a:gd name="T5" fmla="*/ 32 h 45"/>
                  <a:gd name="T6" fmla="*/ 189 w 195"/>
                  <a:gd name="T7" fmla="*/ 20 h 45"/>
                  <a:gd name="T8" fmla="*/ 194 w 195"/>
                  <a:gd name="T9" fmla="*/ 28 h 45"/>
                  <a:gd name="T10" fmla="*/ 185 w 195"/>
                  <a:gd name="T11" fmla="*/ 33 h 45"/>
                  <a:gd name="T12" fmla="*/ 12 w 195"/>
                  <a:gd name="T13" fmla="*/ 44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4"/>
                      <a:pt x="3" y="42"/>
                    </a:cubicBezTo>
                    <a:cubicBezTo>
                      <a:pt x="0" y="39"/>
                      <a:pt x="1" y="34"/>
                      <a:pt x="5" y="32"/>
                    </a:cubicBezTo>
                    <a:cubicBezTo>
                      <a:pt x="38" y="11"/>
                      <a:pt x="118" y="0"/>
                      <a:pt x="189" y="20"/>
                    </a:cubicBezTo>
                    <a:cubicBezTo>
                      <a:pt x="192" y="21"/>
                      <a:pt x="195" y="25"/>
                      <a:pt x="194" y="28"/>
                    </a:cubicBezTo>
                    <a:cubicBezTo>
                      <a:pt x="192" y="32"/>
                      <a:pt x="189" y="34"/>
                      <a:pt x="185" y="33"/>
                    </a:cubicBezTo>
                    <a:cubicBezTo>
                      <a:pt x="120" y="15"/>
                      <a:pt x="43" y="24"/>
                      <a:pt x="12" y="44"/>
                    </a:cubicBezTo>
                    <a:cubicBezTo>
                      <a:pt x="11" y="45"/>
                      <a:pt x="10" y="45"/>
                      <a:pt x="8" y="45"/>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9" name="Freeform 33"/>
              <p:cNvSpPr>
                <a:spLocks/>
              </p:cNvSpPr>
              <p:nvPr/>
            </p:nvSpPr>
            <p:spPr bwMode="auto">
              <a:xfrm>
                <a:off x="4321175" y="2343151"/>
                <a:ext cx="230187" cy="53975"/>
              </a:xfrm>
              <a:custGeom>
                <a:avLst/>
                <a:gdLst>
                  <a:gd name="T0" fmla="*/ 8 w 194"/>
                  <a:gd name="T1" fmla="*/ 45 h 45"/>
                  <a:gd name="T2" fmla="*/ 2 w 194"/>
                  <a:gd name="T3" fmla="*/ 42 h 45"/>
                  <a:gd name="T4" fmla="*/ 4 w 194"/>
                  <a:gd name="T5" fmla="*/ 32 h 45"/>
                  <a:gd name="T6" fmla="*/ 188 w 194"/>
                  <a:gd name="T7" fmla="*/ 19 h 45"/>
                  <a:gd name="T8" fmla="*/ 193 w 194"/>
                  <a:gd name="T9" fmla="*/ 28 h 45"/>
                  <a:gd name="T10" fmla="*/ 184 w 194"/>
                  <a:gd name="T11" fmla="*/ 33 h 45"/>
                  <a:gd name="T12" fmla="*/ 11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5" y="45"/>
                      <a:pt x="3" y="44"/>
                      <a:pt x="2" y="42"/>
                    </a:cubicBezTo>
                    <a:cubicBezTo>
                      <a:pt x="0" y="38"/>
                      <a:pt x="0" y="34"/>
                      <a:pt x="4" y="32"/>
                    </a:cubicBezTo>
                    <a:cubicBezTo>
                      <a:pt x="44" y="6"/>
                      <a:pt x="120" y="0"/>
                      <a:pt x="188" y="19"/>
                    </a:cubicBezTo>
                    <a:cubicBezTo>
                      <a:pt x="191" y="20"/>
                      <a:pt x="194" y="24"/>
                      <a:pt x="193" y="28"/>
                    </a:cubicBezTo>
                    <a:cubicBezTo>
                      <a:pt x="192" y="32"/>
                      <a:pt x="188" y="34"/>
                      <a:pt x="184" y="33"/>
                    </a:cubicBezTo>
                    <a:cubicBezTo>
                      <a:pt x="113" y="13"/>
                      <a:pt x="43" y="23"/>
                      <a:pt x="11" y="44"/>
                    </a:cubicBezTo>
                    <a:cubicBezTo>
                      <a:pt x="10" y="45"/>
                      <a:pt x="9" y="45"/>
                      <a:pt x="8" y="45"/>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grpSp>
    </p:spTree>
    <p:extLst>
      <p:ext uri="{BB962C8B-B14F-4D97-AF65-F5344CB8AC3E}">
        <p14:creationId xmlns:p14="http://schemas.microsoft.com/office/powerpoint/2010/main" val="3036047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250" fill="hold"/>
                                        <p:tgtEl>
                                          <p:spTgt spid="26"/>
                                        </p:tgtEl>
                                        <p:attrNameLst>
                                          <p:attrName>ppt_w</p:attrName>
                                        </p:attrNameLst>
                                      </p:cBhvr>
                                      <p:tavLst>
                                        <p:tav tm="0">
                                          <p:val>
                                            <p:fltVal val="0"/>
                                          </p:val>
                                        </p:tav>
                                        <p:tav tm="100000">
                                          <p:val>
                                            <p:strVal val="#ppt_w"/>
                                          </p:val>
                                        </p:tav>
                                      </p:tavLst>
                                    </p:anim>
                                    <p:anim calcmode="lin" valueType="num">
                                      <p:cBhvr>
                                        <p:cTn id="8" dur="250" fill="hold"/>
                                        <p:tgtEl>
                                          <p:spTgt spid="26"/>
                                        </p:tgtEl>
                                        <p:attrNameLst>
                                          <p:attrName>ppt_h</p:attrName>
                                        </p:attrNameLst>
                                      </p:cBhvr>
                                      <p:tavLst>
                                        <p:tav tm="0">
                                          <p:val>
                                            <p:fltVal val="0"/>
                                          </p:val>
                                        </p:tav>
                                        <p:tav tm="100000">
                                          <p:val>
                                            <p:strVal val="#ppt_h"/>
                                          </p:val>
                                        </p:tav>
                                      </p:tavLst>
                                    </p:anim>
                                    <p:animEffect transition="in" filter="fade">
                                      <p:cBhvr>
                                        <p:cTn id="9" dur="250"/>
                                        <p:tgtEl>
                                          <p:spTgt spid="26"/>
                                        </p:tgtEl>
                                      </p:cBhvr>
                                    </p:animEffect>
                                  </p:childTnLst>
                                </p:cTn>
                              </p:par>
                              <p:par>
                                <p:cTn id="10" presetID="6" presetClass="emph" presetSubtype="0" decel="100000" fill="hold" nodeType="withEffect">
                                  <p:stCondLst>
                                    <p:cond delay="200"/>
                                  </p:stCondLst>
                                  <p:childTnLst>
                                    <p:animScale>
                                      <p:cBhvr>
                                        <p:cTn id="11" dur="250" fill="hold"/>
                                        <p:tgtEl>
                                          <p:spTgt spid="26"/>
                                        </p:tgtEl>
                                      </p:cBhvr>
                                      <p:by x="110000" y="110000"/>
                                    </p:animScale>
                                  </p:childTnLst>
                                </p:cTn>
                              </p:par>
                              <p:par>
                                <p:cTn id="12" presetID="6" presetClass="emph" presetSubtype="0" decel="100000" fill="hold" nodeType="withEffect">
                                  <p:stCondLst>
                                    <p:cond delay="400"/>
                                  </p:stCondLst>
                                  <p:childTnLst>
                                    <p:animScale>
                                      <p:cBhvr>
                                        <p:cTn id="13" dur="250" fill="hold"/>
                                        <p:tgtEl>
                                          <p:spTgt spid="26"/>
                                        </p:tgtEl>
                                      </p:cBhvr>
                                      <p:by x="91000" y="91000"/>
                                    </p:animScale>
                                  </p:childTnLst>
                                </p:cTn>
                              </p:par>
                            </p:childTnLst>
                          </p:cTn>
                        </p:par>
                        <p:par>
                          <p:cTn id="14" fill="hold">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1+#ppt_w/2"/>
                                          </p:val>
                                        </p:tav>
                                        <p:tav tm="100000">
                                          <p:val>
                                            <p:strVal val="#ppt_x"/>
                                          </p:val>
                                        </p:tav>
                                      </p:tavLst>
                                    </p:anim>
                                    <p:anim calcmode="lin" valueType="num">
                                      <p:cBhvr additive="base">
                                        <p:cTn id="18"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问题一</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070715" y="1182112"/>
            <a:ext cx="6389717" cy="7875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rPr>
              <a:t>对系统、子系统或类的行为进行建模时，</a:t>
            </a:r>
            <a:r>
              <a:rPr lang="en-US" altLang="zh-CN" sz="1600" b="1" dirty="0">
                <a:latin typeface="微软雅黑" panose="020B0503020204020204" pitchFamily="34" charset="-122"/>
                <a:ea typeface="微软雅黑" panose="020B0503020204020204" pitchFamily="34" charset="-122"/>
              </a:rPr>
              <a:t>UML</a:t>
            </a:r>
            <a:r>
              <a:rPr lang="zh-CN" altLang="en-US" sz="1600" b="1" dirty="0">
                <a:latin typeface="微软雅黑" panose="020B0503020204020204" pitchFamily="34" charset="-122"/>
                <a:ea typeface="微软雅黑" panose="020B0503020204020204" pitchFamily="34" charset="-122"/>
              </a:rPr>
              <a:t>中最核心的一张图是哪一张？</a:t>
            </a:r>
            <a:endParaRPr lang="en-US" altLang="zh-CN" sz="16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xmlns="" id="{4E23A63D-B95D-41AF-8B6E-181046552BEF}"/>
              </a:ext>
            </a:extLst>
          </p:cNvPr>
          <p:cNvSpPr txBox="1"/>
          <p:nvPr/>
        </p:nvSpPr>
        <p:spPr>
          <a:xfrm>
            <a:off x="2339752" y="2598663"/>
            <a:ext cx="1980029"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答：用况图（用例图）</a:t>
            </a:r>
          </a:p>
        </p:txBody>
      </p:sp>
    </p:spTree>
    <p:extLst>
      <p:ext uri="{BB962C8B-B14F-4D97-AF65-F5344CB8AC3E}">
        <p14:creationId xmlns:p14="http://schemas.microsoft.com/office/powerpoint/2010/main" val="3184734339"/>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问题二</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123728" y="1186588"/>
            <a:ext cx="5472608" cy="41819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rPr>
              <a:t>哪张图显示了一组类、接口、协作以及它们之间的关系？</a:t>
            </a:r>
            <a:endParaRPr lang="en-US" altLang="zh-CN" sz="1600" b="1"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xmlns="" id="{E3C344D0-4B1A-4394-8066-33B96ABD1FE4}"/>
              </a:ext>
            </a:extLst>
          </p:cNvPr>
          <p:cNvSpPr txBox="1"/>
          <p:nvPr/>
        </p:nvSpPr>
        <p:spPr>
          <a:xfrm>
            <a:off x="2424495" y="2391391"/>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答：类图</a:t>
            </a:r>
          </a:p>
        </p:txBody>
      </p:sp>
    </p:spTree>
    <p:extLst>
      <p:ext uri="{BB962C8B-B14F-4D97-AF65-F5344CB8AC3E}">
        <p14:creationId xmlns:p14="http://schemas.microsoft.com/office/powerpoint/2010/main" val="1295434837"/>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问题三</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123728" y="1203598"/>
            <a:ext cx="6317705" cy="41819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rPr>
              <a:t>说出至少三个在使用</a:t>
            </a:r>
            <a:r>
              <a:rPr lang="en-US" altLang="zh-CN" sz="1600" b="1" dirty="0">
                <a:latin typeface="微软雅黑" panose="020B0503020204020204" pitchFamily="34" charset="-122"/>
                <a:ea typeface="微软雅黑" panose="020B0503020204020204" pitchFamily="34" charset="-122"/>
              </a:rPr>
              <a:t>UML</a:t>
            </a:r>
            <a:r>
              <a:rPr lang="zh-CN" altLang="en-US" sz="1600" b="1" dirty="0">
                <a:latin typeface="微软雅黑" panose="020B0503020204020204" pitchFamily="34" charset="-122"/>
                <a:ea typeface="微软雅黑" panose="020B0503020204020204" pitchFamily="34" charset="-122"/>
              </a:rPr>
              <a:t>建模时涉及到的基本构造块。</a:t>
            </a:r>
            <a:endParaRPr lang="en-US" altLang="zh-CN" sz="1600" b="1"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xmlns="" id="{99673D6D-5D28-4A98-A5CF-09B336EAA9A3}"/>
              </a:ext>
            </a:extLst>
          </p:cNvPr>
          <p:cNvSpPr txBox="1"/>
          <p:nvPr/>
        </p:nvSpPr>
        <p:spPr>
          <a:xfrm>
            <a:off x="2339752" y="2509842"/>
            <a:ext cx="4673074"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答：用类、接口、协作、构件、节点、依赖、泛化和关联</a:t>
            </a:r>
          </a:p>
        </p:txBody>
      </p:sp>
    </p:spTree>
    <p:extLst>
      <p:ext uri="{BB962C8B-B14F-4D97-AF65-F5344CB8AC3E}">
        <p14:creationId xmlns:p14="http://schemas.microsoft.com/office/powerpoint/2010/main" val="252630004"/>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问题四</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214724" y="1203598"/>
            <a:ext cx="5472608" cy="41819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1600" b="1" dirty="0">
                <a:latin typeface="微软雅黑" panose="020B0503020204020204" pitchFamily="34" charset="-122"/>
                <a:ea typeface="微软雅黑" panose="020B0503020204020204" pitchFamily="34" charset="-122"/>
              </a:rPr>
              <a:t>UML</a:t>
            </a:r>
            <a:r>
              <a:rPr lang="zh-CN" altLang="en-US" sz="1600" b="1" dirty="0">
                <a:latin typeface="微软雅黑" panose="020B0503020204020204" pitchFamily="34" charset="-122"/>
                <a:ea typeface="微软雅黑" panose="020B0503020204020204" pitchFamily="34" charset="-122"/>
              </a:rPr>
              <a:t>中对系统的动态方面建模的五种图是哪五种？</a:t>
            </a:r>
            <a:endParaRPr lang="en-US" altLang="zh-CN" sz="1600" b="1"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xmlns="" id="{D12DCAD4-4A73-417C-BF82-0937A93FF071}"/>
              </a:ext>
            </a:extLst>
          </p:cNvPr>
          <p:cNvSpPr txBox="1"/>
          <p:nvPr/>
        </p:nvSpPr>
        <p:spPr>
          <a:xfrm>
            <a:off x="2411760" y="2489869"/>
            <a:ext cx="4852610"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答：用况图、活动图、状态图、顺序图和协作图（通信图）</a:t>
            </a:r>
          </a:p>
        </p:txBody>
      </p:sp>
    </p:spTree>
    <p:extLst>
      <p:ext uri="{BB962C8B-B14F-4D97-AF65-F5344CB8AC3E}">
        <p14:creationId xmlns:p14="http://schemas.microsoft.com/office/powerpoint/2010/main" val="301795379"/>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问题五</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214729" y="1217455"/>
            <a:ext cx="6173695" cy="41819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rPr>
              <a:t>当对主题的用况视图建模时，通常会用哪两种方式来使用用况图？</a:t>
            </a:r>
            <a:endParaRPr lang="en-US" altLang="zh-CN" sz="16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xmlns="" id="{10770234-1EFF-42B0-840D-AAB90A6BE992}"/>
              </a:ext>
            </a:extLst>
          </p:cNvPr>
          <p:cNvSpPr txBox="1"/>
          <p:nvPr/>
        </p:nvSpPr>
        <p:spPr>
          <a:xfrm>
            <a:off x="2416304" y="2489869"/>
            <a:ext cx="3595856"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答：对主题的语境建模；对主题的需求建模</a:t>
            </a:r>
          </a:p>
        </p:txBody>
      </p:sp>
    </p:spTree>
    <p:extLst>
      <p:ext uri="{BB962C8B-B14F-4D97-AF65-F5344CB8AC3E}">
        <p14:creationId xmlns:p14="http://schemas.microsoft.com/office/powerpoint/2010/main" val="1177487856"/>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787561" y="851916"/>
            <a:ext cx="595035" cy="338554"/>
          </a:xfrm>
          <a:prstGeom prst="rect">
            <a:avLst/>
          </a:prstGeom>
          <a:noFill/>
        </p:spPr>
        <p:txBody>
          <a:bodyPr wrap="non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前言</a:t>
            </a:r>
          </a:p>
        </p:txBody>
      </p:sp>
      <p:sp>
        <p:nvSpPr>
          <p:cNvPr id="13" name="TextBox 12"/>
          <p:cNvSpPr txBox="1"/>
          <p:nvPr/>
        </p:nvSpPr>
        <p:spPr>
          <a:xfrm>
            <a:off x="2032298" y="995802"/>
            <a:ext cx="6408712" cy="3108543"/>
          </a:xfrm>
          <a:prstGeom prst="rect">
            <a:avLst/>
          </a:prstGeom>
          <a:noFill/>
        </p:spPr>
        <p:txBody>
          <a:bodyPr wrap="square" rtlCol="0">
            <a:spAutoFit/>
          </a:bodyPr>
          <a:lstStyle/>
          <a:p>
            <a:pPr lvl="0" algn="just">
              <a:lnSpc>
                <a:spcPct val="200000"/>
              </a:lnSpc>
            </a:pPr>
            <a:r>
              <a:rPr lang="zh-CN" altLang="en-US" sz="1400" b="1" dirty="0">
                <a:solidFill>
                  <a:prstClr val="black"/>
                </a:solidFill>
                <a:latin typeface="微软雅黑" panose="020B0503020204020204" pitchFamily="34" charset="-122"/>
                <a:ea typeface="微软雅黑" panose="020B0503020204020204" pitchFamily="34" charset="-122"/>
                <a:cs typeface="Arial" pitchFamily="34" charset="0"/>
              </a:rPr>
              <a:t>什么是图？</a:t>
            </a:r>
            <a:endParaRPr lang="en-US" altLang="zh-CN" sz="1400" b="1" dirty="0">
              <a:solidFill>
                <a:prstClr val="black"/>
              </a:solidFill>
              <a:latin typeface="微软雅黑" panose="020B0503020204020204" pitchFamily="34" charset="-122"/>
              <a:ea typeface="微软雅黑" panose="020B0503020204020204" pitchFamily="34" charset="-122"/>
              <a:cs typeface="Arial" pitchFamily="34" charset="0"/>
            </a:endParaRPr>
          </a:p>
          <a:p>
            <a:pPr lvl="0" algn="just">
              <a:lnSpc>
                <a:spcPct val="200000"/>
              </a:lnSpc>
            </a:pPr>
            <a:r>
              <a:rPr lang="en-US" altLang="zh-CN" sz="1400" b="1" dirty="0">
                <a:solidFill>
                  <a:prstClr val="black"/>
                </a:solidFill>
                <a:latin typeface="微软雅黑" panose="020B0503020204020204" pitchFamily="34" charset="-122"/>
                <a:ea typeface="微软雅黑" panose="020B0503020204020204" pitchFamily="34" charset="-122"/>
                <a:cs typeface="Arial" pitchFamily="34" charset="0"/>
              </a:rPr>
              <a:t>       </a:t>
            </a:r>
            <a:r>
              <a:rPr lang="zh-CN" altLang="en-US" sz="1400" dirty="0">
                <a:solidFill>
                  <a:prstClr val="black"/>
                </a:solidFill>
                <a:latin typeface="微软雅黑" panose="020B0503020204020204" pitchFamily="34" charset="-122"/>
                <a:ea typeface="微软雅黑" panose="020B0503020204020204" pitchFamily="34" charset="-122"/>
                <a:cs typeface="Arial" pitchFamily="34" charset="0"/>
              </a:rPr>
              <a:t>图是观察这些构造块的手段。图是一组元素的图形表示，通常表示成顶点（事物）和弧（关系）的连通图。用图从不同的角度对系统进化可视化。因为没有哪个复杂的系统能仅从一个角度理解其全局，所以</a:t>
            </a:r>
            <a:r>
              <a:rPr lang="en-US" altLang="zh-CN" sz="1400" dirty="0">
                <a:solidFill>
                  <a:prstClr val="black"/>
                </a:solidFill>
                <a:latin typeface="微软雅黑" panose="020B0503020204020204" pitchFamily="34" charset="-122"/>
                <a:ea typeface="微软雅黑" panose="020B0503020204020204" pitchFamily="34" charset="-122"/>
                <a:cs typeface="Arial" pitchFamily="34" charset="0"/>
              </a:rPr>
              <a:t>UML</a:t>
            </a:r>
            <a:r>
              <a:rPr lang="zh-CN" altLang="en-US" sz="1400" dirty="0">
                <a:solidFill>
                  <a:prstClr val="black"/>
                </a:solidFill>
                <a:latin typeface="微软雅黑" panose="020B0503020204020204" pitchFamily="34" charset="-122"/>
                <a:ea typeface="微软雅黑" panose="020B0503020204020204" pitchFamily="34" charset="-122"/>
                <a:cs typeface="Arial" pitchFamily="34" charset="0"/>
              </a:rPr>
              <a:t>定义了多种图，以便能独立地关注系统的不同方面。</a:t>
            </a:r>
            <a:endParaRPr lang="en-US" altLang="zh-CN" sz="1400" dirty="0">
              <a:solidFill>
                <a:prstClr val="black"/>
              </a:solidFill>
              <a:latin typeface="微软雅黑" panose="020B0503020204020204" pitchFamily="34" charset="-122"/>
              <a:ea typeface="微软雅黑" panose="020B0503020204020204" pitchFamily="34" charset="-122"/>
              <a:cs typeface="Arial" pitchFamily="34" charset="0"/>
            </a:endParaRPr>
          </a:p>
          <a:p>
            <a:pPr lvl="0" algn="just">
              <a:lnSpc>
                <a:spcPct val="200000"/>
              </a:lnSpc>
            </a:pPr>
            <a:r>
              <a:rPr lang="en-US" altLang="zh-CN" sz="1400" dirty="0">
                <a:solidFill>
                  <a:prstClr val="black"/>
                </a:solidFill>
                <a:latin typeface="微软雅黑" panose="020B0503020204020204" pitchFamily="34" charset="-122"/>
                <a:ea typeface="微软雅黑" panose="020B0503020204020204" pitchFamily="34" charset="-122"/>
                <a:cs typeface="Arial" pitchFamily="34" charset="0"/>
              </a:rPr>
              <a:t>       </a:t>
            </a:r>
            <a:r>
              <a:rPr lang="zh-CN" altLang="en-US" sz="1400" dirty="0">
                <a:solidFill>
                  <a:prstClr val="black"/>
                </a:solidFill>
                <a:latin typeface="微软雅黑" panose="020B0503020204020204" pitchFamily="34" charset="-122"/>
                <a:ea typeface="微软雅黑" panose="020B0503020204020204" pitchFamily="34" charset="-122"/>
                <a:cs typeface="Arial" pitchFamily="34" charset="0"/>
              </a:rPr>
              <a:t>好的图使得正在开发的系统易于理解和处理。选择一组正确的图来对系统进行建模，能促使对系统提出正确的问题，并有助于表明决策的含义。</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Tree>
    <p:extLst>
      <p:ext uri="{BB962C8B-B14F-4D97-AF65-F5344CB8AC3E}">
        <p14:creationId xmlns:p14="http://schemas.microsoft.com/office/powerpoint/2010/main" val="2516105243"/>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a:off x="0" y="4932633"/>
            <a:ext cx="7452320"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532440" y="4932633"/>
            <a:ext cx="611560"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26949"/>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739" y="4747967"/>
            <a:ext cx="617477" cy="369332"/>
          </a:xfrm>
          <a:prstGeom prst="rect">
            <a:avLst/>
          </a:prstGeom>
          <a:noFill/>
        </p:spPr>
        <p:txBody>
          <a:bodyPr wrap="none" rtlCol="0">
            <a:spAutoFit/>
          </a:bodyPr>
          <a:lstStyle/>
          <a:p>
            <a:r>
              <a:rPr lang="en-US" altLang="zh-CN" dirty="0"/>
              <a:t> G19</a:t>
            </a:r>
            <a:endParaRPr lang="zh-CN" altLang="en-US" dirty="0"/>
          </a:p>
        </p:txBody>
      </p:sp>
      <p:grpSp>
        <p:nvGrpSpPr>
          <p:cNvPr id="45" name="组合 44"/>
          <p:cNvGrpSpPr>
            <a:grpSpLocks/>
          </p:cNvGrpSpPr>
          <p:nvPr/>
        </p:nvGrpSpPr>
        <p:grpSpPr bwMode="auto">
          <a:xfrm>
            <a:off x="3186998" y="2039403"/>
            <a:ext cx="4887378" cy="939742"/>
            <a:chOff x="4070980" y="2019402"/>
            <a:chExt cx="3859659" cy="939238"/>
          </a:xfrm>
        </p:grpSpPr>
        <p:sp>
          <p:nvSpPr>
            <p:cNvPr id="46" name="文本框 23"/>
            <p:cNvSpPr txBox="1">
              <a:spLocks noChangeArrowheads="1"/>
            </p:cNvSpPr>
            <p:nvPr/>
          </p:nvSpPr>
          <p:spPr bwMode="auto">
            <a:xfrm>
              <a:off x="4070980" y="2251134"/>
              <a:ext cx="3859659" cy="707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b="1" dirty="0">
                  <a:latin typeface="微软雅黑 Light" pitchFamily="34" charset="-122"/>
                  <a:ea typeface="微软雅黑 Light" pitchFamily="34" charset="-122"/>
                </a:rPr>
                <a:t>小组分工及参考资料</a:t>
              </a:r>
            </a:p>
          </p:txBody>
        </p:sp>
        <p:sp>
          <p:nvSpPr>
            <p:cNvPr id="47" name="文本框 35"/>
            <p:cNvSpPr txBox="1">
              <a:spLocks noChangeArrowheads="1"/>
            </p:cNvSpPr>
            <p:nvPr/>
          </p:nvSpPr>
          <p:spPr bwMode="auto">
            <a:xfrm>
              <a:off x="4118308" y="2019402"/>
              <a:ext cx="13312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en-US" altLang="zh-CN" sz="1400" b="1" dirty="0">
                  <a:latin typeface="微软雅黑 Light" pitchFamily="34" charset="-122"/>
                  <a:ea typeface="微软雅黑 Light" pitchFamily="34" charset="-122"/>
                </a:rPr>
                <a:t>Labor And Data</a:t>
              </a:r>
              <a:endParaRPr lang="zh-CN" altLang="en-US" sz="1400" b="1" dirty="0">
                <a:latin typeface="微软雅黑 Light" pitchFamily="34" charset="-122"/>
                <a:ea typeface="微软雅黑 Light" pitchFamily="34" charset="-122"/>
              </a:endParaRPr>
            </a:p>
          </p:txBody>
        </p:sp>
      </p:grpSp>
      <p:grpSp>
        <p:nvGrpSpPr>
          <p:cNvPr id="53" name="组合 52"/>
          <p:cNvGrpSpPr>
            <a:grpSpLocks/>
          </p:cNvGrpSpPr>
          <p:nvPr/>
        </p:nvGrpSpPr>
        <p:grpSpPr bwMode="auto">
          <a:xfrm>
            <a:off x="1979712" y="1964762"/>
            <a:ext cx="1128713" cy="1128712"/>
            <a:chOff x="2817516" y="1944350"/>
            <a:chExt cx="1129689" cy="1129689"/>
          </a:xfrm>
        </p:grpSpPr>
        <p:sp>
          <p:nvSpPr>
            <p:cNvPr id="54" name="椭圆 53"/>
            <p:cNvSpPr/>
            <p:nvPr/>
          </p:nvSpPr>
          <p:spPr>
            <a:xfrm>
              <a:off x="2817516"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55" name="Freeform 5"/>
            <p:cNvSpPr>
              <a:spLocks noEditPoints="1"/>
            </p:cNvSpPr>
            <p:nvPr/>
          </p:nvSpPr>
          <p:spPr bwMode="auto">
            <a:xfrm>
              <a:off x="3195668" y="2160437"/>
              <a:ext cx="444884" cy="657794"/>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1472475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1+#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53"/>
                                        </p:tgtEl>
                                        <p:attrNameLst>
                                          <p:attrName>style.visibility</p:attrName>
                                        </p:attrNameLst>
                                      </p:cBhvr>
                                      <p:to>
                                        <p:strVal val="visible"/>
                                      </p:to>
                                    </p:set>
                                    <p:anim calcmode="lin" valueType="num">
                                      <p:cBhvr>
                                        <p:cTn id="12" dur="250" fill="hold"/>
                                        <p:tgtEl>
                                          <p:spTgt spid="53"/>
                                        </p:tgtEl>
                                        <p:attrNameLst>
                                          <p:attrName>ppt_w</p:attrName>
                                        </p:attrNameLst>
                                      </p:cBhvr>
                                      <p:tavLst>
                                        <p:tav tm="0">
                                          <p:val>
                                            <p:fltVal val="0"/>
                                          </p:val>
                                        </p:tav>
                                        <p:tav tm="100000">
                                          <p:val>
                                            <p:strVal val="#ppt_w"/>
                                          </p:val>
                                        </p:tav>
                                      </p:tavLst>
                                    </p:anim>
                                    <p:anim calcmode="lin" valueType="num">
                                      <p:cBhvr>
                                        <p:cTn id="13" dur="250" fill="hold"/>
                                        <p:tgtEl>
                                          <p:spTgt spid="53"/>
                                        </p:tgtEl>
                                        <p:attrNameLst>
                                          <p:attrName>ppt_h</p:attrName>
                                        </p:attrNameLst>
                                      </p:cBhvr>
                                      <p:tavLst>
                                        <p:tav tm="0">
                                          <p:val>
                                            <p:fltVal val="0"/>
                                          </p:val>
                                        </p:tav>
                                        <p:tav tm="100000">
                                          <p:val>
                                            <p:strVal val="#ppt_h"/>
                                          </p:val>
                                        </p:tav>
                                      </p:tavLst>
                                    </p:anim>
                                    <p:animEffect transition="in" filter="fade">
                                      <p:cBhvr>
                                        <p:cTn id="14" dur="250"/>
                                        <p:tgtEl>
                                          <p:spTgt spid="53"/>
                                        </p:tgtEl>
                                      </p:cBhvr>
                                    </p:animEffect>
                                  </p:childTnLst>
                                </p:cTn>
                              </p:par>
                              <p:par>
                                <p:cTn id="15" presetID="6" presetClass="emph" presetSubtype="0" decel="100000" fill="hold" nodeType="withEffect">
                                  <p:stCondLst>
                                    <p:cond delay="200"/>
                                  </p:stCondLst>
                                  <p:childTnLst>
                                    <p:animScale>
                                      <p:cBhvr>
                                        <p:cTn id="16" dur="250" fill="hold"/>
                                        <p:tgtEl>
                                          <p:spTgt spid="53"/>
                                        </p:tgtEl>
                                      </p:cBhvr>
                                      <p:by x="110000" y="110000"/>
                                    </p:animScale>
                                  </p:childTnLst>
                                </p:cTn>
                              </p:par>
                              <p:par>
                                <p:cTn id="17" presetID="6" presetClass="emph" presetSubtype="0" decel="100000" fill="hold" nodeType="withEffect">
                                  <p:stCondLst>
                                    <p:cond delay="400"/>
                                  </p:stCondLst>
                                  <p:childTnLst>
                                    <p:animScale>
                                      <p:cBhvr>
                                        <p:cTn id="18" dur="250" fill="hold"/>
                                        <p:tgtEl>
                                          <p:spTgt spid="53"/>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2" y="843558"/>
            <a:ext cx="1368151"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小组分工</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cxnSp>
        <p:nvCxnSpPr>
          <p:cNvPr id="13" name="直接箭头连接符 5"/>
          <p:cNvCxnSpPr>
            <a:cxnSpLocks noChangeShapeType="1"/>
          </p:cNvCxnSpPr>
          <p:nvPr/>
        </p:nvCxnSpPr>
        <p:spPr bwMode="auto">
          <a:xfrm>
            <a:off x="2555776" y="2326357"/>
            <a:ext cx="0" cy="420181"/>
          </a:xfrm>
          <a:prstGeom prst="straightConnector1">
            <a:avLst/>
          </a:prstGeom>
          <a:noFill/>
          <a:ln w="19050" algn="ctr">
            <a:solidFill>
              <a:schemeClr val="tx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cxnSp>
        <p:nvCxnSpPr>
          <p:cNvPr id="15" name="直接箭头连接符 6"/>
          <p:cNvCxnSpPr>
            <a:cxnSpLocks noChangeShapeType="1"/>
          </p:cNvCxnSpPr>
          <p:nvPr/>
        </p:nvCxnSpPr>
        <p:spPr bwMode="auto">
          <a:xfrm>
            <a:off x="7580134" y="2379377"/>
            <a:ext cx="0" cy="420181"/>
          </a:xfrm>
          <a:prstGeom prst="straightConnector1">
            <a:avLst/>
          </a:prstGeom>
          <a:noFill/>
          <a:ln w="19050" algn="ctr">
            <a:solidFill>
              <a:schemeClr val="tx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cxnSp>
        <p:nvCxnSpPr>
          <p:cNvPr id="16" name="直接箭头连接符 8"/>
          <p:cNvCxnSpPr>
            <a:cxnSpLocks noChangeShapeType="1"/>
          </p:cNvCxnSpPr>
          <p:nvPr/>
        </p:nvCxnSpPr>
        <p:spPr bwMode="auto">
          <a:xfrm>
            <a:off x="3805146" y="2356464"/>
            <a:ext cx="0" cy="420181"/>
          </a:xfrm>
          <a:prstGeom prst="straightConnector1">
            <a:avLst/>
          </a:prstGeom>
          <a:noFill/>
          <a:ln w="19050" algn="ctr">
            <a:solidFill>
              <a:schemeClr val="tx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sp>
        <p:nvSpPr>
          <p:cNvPr id="18" name="环形箭头 17"/>
          <p:cNvSpPr/>
          <p:nvPr/>
        </p:nvSpPr>
        <p:spPr>
          <a:xfrm flipH="1">
            <a:off x="3303443" y="1422349"/>
            <a:ext cx="1003406" cy="916656"/>
          </a:xfrm>
          <a:prstGeom prst="circularArrow">
            <a:avLst>
              <a:gd name="adj1" fmla="val 12500"/>
              <a:gd name="adj2" fmla="val 1142319"/>
              <a:gd name="adj3" fmla="val 20457681"/>
              <a:gd name="adj4" fmla="val 2875315"/>
              <a:gd name="adj5" fmla="val 12500"/>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chemeClr val="tx1"/>
                </a:solidFill>
                <a:latin typeface="微软雅黑 Light" panose="020B0502040204020203" pitchFamily="34" charset="-122"/>
                <a:cs typeface="+mn-ea"/>
                <a:sym typeface="+mn-lt"/>
              </a:rPr>
              <a:t>彭慧铭</a:t>
            </a:r>
            <a:endParaRPr lang="en-US" altLang="zh-CN" sz="1200" b="1" dirty="0">
              <a:solidFill>
                <a:schemeClr val="tx1"/>
              </a:solidFill>
              <a:latin typeface="微软雅黑 Light" panose="020B0502040204020203" pitchFamily="34" charset="-122"/>
              <a:cs typeface="+mn-ea"/>
              <a:sym typeface="+mn-lt"/>
            </a:endParaRPr>
          </a:p>
        </p:txBody>
      </p:sp>
      <p:sp>
        <p:nvSpPr>
          <p:cNvPr id="20" name="环形箭头 19"/>
          <p:cNvSpPr/>
          <p:nvPr/>
        </p:nvSpPr>
        <p:spPr>
          <a:xfrm flipH="1">
            <a:off x="4549387" y="1418761"/>
            <a:ext cx="1005902" cy="916656"/>
          </a:xfrm>
          <a:prstGeom prst="circularArrow">
            <a:avLst>
              <a:gd name="adj1" fmla="val 12500"/>
              <a:gd name="adj2" fmla="val 1142319"/>
              <a:gd name="adj3" fmla="val 20457681"/>
              <a:gd name="adj4" fmla="val 2875315"/>
              <a:gd name="adj5" fmla="val 12500"/>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chemeClr val="tx1"/>
                </a:solidFill>
                <a:latin typeface="微软雅黑 Light" panose="020B0502040204020203" pitchFamily="34" charset="-122"/>
                <a:cs typeface="+mn-ea"/>
                <a:sym typeface="+mn-lt"/>
              </a:rPr>
              <a:t>胡锦波</a:t>
            </a:r>
          </a:p>
        </p:txBody>
      </p:sp>
      <p:sp>
        <p:nvSpPr>
          <p:cNvPr id="22" name="环形箭头 21"/>
          <p:cNvSpPr/>
          <p:nvPr/>
        </p:nvSpPr>
        <p:spPr>
          <a:xfrm flipH="1">
            <a:off x="2057499" y="1409701"/>
            <a:ext cx="1003406" cy="916656"/>
          </a:xfrm>
          <a:prstGeom prst="circularArrow">
            <a:avLst>
              <a:gd name="adj1" fmla="val 12500"/>
              <a:gd name="adj2" fmla="val 1142319"/>
              <a:gd name="adj3" fmla="val 20457681"/>
              <a:gd name="adj4" fmla="val 2875315"/>
              <a:gd name="adj5" fmla="val 12500"/>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chemeClr val="tx1"/>
                </a:solidFill>
                <a:latin typeface="微软雅黑 Light" panose="020B0502040204020203" pitchFamily="34" charset="-122"/>
                <a:cs typeface="+mn-ea"/>
                <a:sym typeface="+mn-lt"/>
              </a:rPr>
              <a:t>林鑫</a:t>
            </a:r>
            <a:endParaRPr lang="en-US" altLang="zh-CN" sz="1200" b="1" dirty="0">
              <a:solidFill>
                <a:schemeClr val="tx1"/>
              </a:solidFill>
              <a:latin typeface="微软雅黑 Light" panose="020B0502040204020203" pitchFamily="34" charset="-122"/>
              <a:cs typeface="+mn-ea"/>
              <a:sym typeface="+mn-lt"/>
            </a:endParaRPr>
          </a:p>
        </p:txBody>
      </p:sp>
      <p:sp>
        <p:nvSpPr>
          <p:cNvPr id="23" name="环形箭头 19">
            <a:extLst>
              <a:ext uri="{FF2B5EF4-FFF2-40B4-BE49-F238E27FC236}">
                <a16:creationId xmlns:a16="http://schemas.microsoft.com/office/drawing/2014/main" xmlns="" id="{FA666D96-6D5A-438C-804A-29F3527CFA21}"/>
              </a:ext>
            </a:extLst>
          </p:cNvPr>
          <p:cNvSpPr/>
          <p:nvPr/>
        </p:nvSpPr>
        <p:spPr>
          <a:xfrm flipH="1">
            <a:off x="5795331" y="1418761"/>
            <a:ext cx="1005902" cy="916656"/>
          </a:xfrm>
          <a:prstGeom prst="circularArrow">
            <a:avLst>
              <a:gd name="adj1" fmla="val 12500"/>
              <a:gd name="adj2" fmla="val 1142319"/>
              <a:gd name="adj3" fmla="val 20457681"/>
              <a:gd name="adj4" fmla="val 2875315"/>
              <a:gd name="adj5" fmla="val 12500"/>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chemeClr val="tx1"/>
                </a:solidFill>
                <a:latin typeface="微软雅黑 Light" panose="020B0502040204020203" pitchFamily="34" charset="-122"/>
                <a:cs typeface="+mn-ea"/>
                <a:sym typeface="+mn-lt"/>
              </a:rPr>
              <a:t>李梦雷</a:t>
            </a:r>
          </a:p>
        </p:txBody>
      </p:sp>
      <p:sp>
        <p:nvSpPr>
          <p:cNvPr id="24" name="环形箭头 19">
            <a:extLst>
              <a:ext uri="{FF2B5EF4-FFF2-40B4-BE49-F238E27FC236}">
                <a16:creationId xmlns:a16="http://schemas.microsoft.com/office/drawing/2014/main" xmlns="" id="{B68FFC12-8746-4582-9515-76FCF2E8EB75}"/>
              </a:ext>
            </a:extLst>
          </p:cNvPr>
          <p:cNvSpPr/>
          <p:nvPr/>
        </p:nvSpPr>
        <p:spPr>
          <a:xfrm flipH="1">
            <a:off x="7046242" y="1409701"/>
            <a:ext cx="1005902" cy="916656"/>
          </a:xfrm>
          <a:prstGeom prst="circularArrow">
            <a:avLst>
              <a:gd name="adj1" fmla="val 12500"/>
              <a:gd name="adj2" fmla="val 1142319"/>
              <a:gd name="adj3" fmla="val 20457681"/>
              <a:gd name="adj4" fmla="val 2875315"/>
              <a:gd name="adj5" fmla="val 12500"/>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chemeClr val="tx1"/>
                </a:solidFill>
                <a:latin typeface="微软雅黑 Light" panose="020B0502040204020203" pitchFamily="34" charset="-122"/>
                <a:cs typeface="+mn-ea"/>
                <a:sym typeface="+mn-lt"/>
              </a:rPr>
              <a:t>李逸欢</a:t>
            </a:r>
          </a:p>
        </p:txBody>
      </p:sp>
      <p:cxnSp>
        <p:nvCxnSpPr>
          <p:cNvPr id="25" name="直接箭头连接符 8">
            <a:extLst>
              <a:ext uri="{FF2B5EF4-FFF2-40B4-BE49-F238E27FC236}">
                <a16:creationId xmlns:a16="http://schemas.microsoft.com/office/drawing/2014/main" xmlns="" id="{CBCD7C82-EA42-4F97-9A58-9D78750BF52C}"/>
              </a:ext>
            </a:extLst>
          </p:cNvPr>
          <p:cNvCxnSpPr>
            <a:cxnSpLocks noChangeShapeType="1"/>
          </p:cNvCxnSpPr>
          <p:nvPr/>
        </p:nvCxnSpPr>
        <p:spPr bwMode="auto">
          <a:xfrm>
            <a:off x="5040840" y="2379377"/>
            <a:ext cx="0" cy="420181"/>
          </a:xfrm>
          <a:prstGeom prst="straightConnector1">
            <a:avLst/>
          </a:prstGeom>
          <a:noFill/>
          <a:ln w="19050" algn="ctr">
            <a:solidFill>
              <a:schemeClr val="tx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cxnSp>
        <p:nvCxnSpPr>
          <p:cNvPr id="26" name="直接箭头连接符 8">
            <a:extLst>
              <a:ext uri="{FF2B5EF4-FFF2-40B4-BE49-F238E27FC236}">
                <a16:creationId xmlns:a16="http://schemas.microsoft.com/office/drawing/2014/main" xmlns="" id="{E7897EFF-745F-4D27-932F-2E7C3FD99B8E}"/>
              </a:ext>
            </a:extLst>
          </p:cNvPr>
          <p:cNvCxnSpPr>
            <a:cxnSpLocks noChangeShapeType="1"/>
          </p:cNvCxnSpPr>
          <p:nvPr/>
        </p:nvCxnSpPr>
        <p:spPr bwMode="auto">
          <a:xfrm>
            <a:off x="6298282" y="2356464"/>
            <a:ext cx="0" cy="420181"/>
          </a:xfrm>
          <a:prstGeom prst="straightConnector1">
            <a:avLst/>
          </a:prstGeom>
          <a:noFill/>
          <a:ln w="19050" algn="ctr">
            <a:solidFill>
              <a:schemeClr val="tx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sp>
        <p:nvSpPr>
          <p:cNvPr id="27" name="文本框 8">
            <a:extLst>
              <a:ext uri="{FF2B5EF4-FFF2-40B4-BE49-F238E27FC236}">
                <a16:creationId xmlns="" xmlns:a16="http://schemas.microsoft.com/office/drawing/2014/main" id="{07602447-02AD-4115-AFF1-63EF5D33BCCB}"/>
              </a:ext>
            </a:extLst>
          </p:cNvPr>
          <p:cNvSpPr txBox="1"/>
          <p:nvPr/>
        </p:nvSpPr>
        <p:spPr>
          <a:xfrm>
            <a:off x="4600932" y="2922498"/>
            <a:ext cx="902811" cy="738664"/>
          </a:xfrm>
          <a:prstGeom prst="rect">
            <a:avLst/>
          </a:prstGeom>
          <a:noFill/>
        </p:spPr>
        <p:txBody>
          <a:bodyPr wrap="none" rtlCol="0">
            <a:spAutoFit/>
          </a:bodyPr>
          <a:lstStyle/>
          <a:p>
            <a:pPr algn="ctr"/>
            <a:r>
              <a:rPr lang="en-US" altLang="zh-CN" sz="1400" dirty="0">
                <a:latin typeface="微软雅黑" pitchFamily="34" charset="-122"/>
                <a:ea typeface="微软雅黑" pitchFamily="34" charset="-122"/>
              </a:rPr>
              <a:t>PPT</a:t>
            </a:r>
            <a:r>
              <a:rPr lang="zh-CN" altLang="en-US" sz="1400" dirty="0" smtClean="0">
                <a:latin typeface="微软雅黑" pitchFamily="34" charset="-122"/>
                <a:ea typeface="微软雅黑" pitchFamily="34" charset="-122"/>
              </a:rPr>
              <a:t>制作</a:t>
            </a:r>
            <a:endParaRPr lang="en-US" altLang="zh-CN" sz="1400" dirty="0" smtClean="0">
              <a:latin typeface="微软雅黑" pitchFamily="34" charset="-122"/>
              <a:ea typeface="微软雅黑" pitchFamily="34" charset="-122"/>
            </a:endParaRPr>
          </a:p>
          <a:p>
            <a:pPr algn="ctr"/>
            <a:r>
              <a:rPr lang="zh-CN" altLang="en-US" sz="1400" dirty="0" smtClean="0">
                <a:latin typeface="微软雅黑" pitchFamily="34" charset="-122"/>
                <a:ea typeface="微软雅黑" pitchFamily="34" charset="-122"/>
              </a:rPr>
              <a:t>图形制作</a:t>
            </a:r>
            <a:endParaRPr lang="en-US" altLang="zh-CN" sz="1400" dirty="0" smtClean="0">
              <a:latin typeface="微软雅黑" pitchFamily="34" charset="-122"/>
              <a:ea typeface="微软雅黑" pitchFamily="34" charset="-122"/>
            </a:endParaRPr>
          </a:p>
          <a:p>
            <a:pPr algn="ctr"/>
            <a:r>
              <a:rPr lang="en-US" altLang="zh-CN" sz="1400" dirty="0" smtClean="0">
                <a:latin typeface="微软雅黑" pitchFamily="34" charset="-122"/>
                <a:ea typeface="微软雅黑" pitchFamily="34" charset="-122"/>
              </a:rPr>
              <a:t>8.6</a:t>
            </a:r>
            <a:r>
              <a:rPr lang="zh-CN" altLang="en-US" sz="1400" dirty="0" smtClean="0">
                <a:latin typeface="微软雅黑" pitchFamily="34" charset="-122"/>
                <a:ea typeface="微软雅黑" pitchFamily="34" charset="-122"/>
              </a:rPr>
              <a:t>分</a:t>
            </a:r>
            <a:endParaRPr lang="zh-CN" altLang="en-US" sz="1400" dirty="0">
              <a:latin typeface="微软雅黑" pitchFamily="34" charset="-122"/>
              <a:ea typeface="微软雅黑" pitchFamily="34" charset="-122"/>
            </a:endParaRPr>
          </a:p>
        </p:txBody>
      </p:sp>
      <p:sp>
        <p:nvSpPr>
          <p:cNvPr id="28" name="文本框 9">
            <a:extLst>
              <a:ext uri="{FF2B5EF4-FFF2-40B4-BE49-F238E27FC236}">
                <a16:creationId xmlns="" xmlns:a16="http://schemas.microsoft.com/office/drawing/2014/main" id="{A9A59B45-C43F-4C96-962C-7C48359643B4}"/>
              </a:ext>
            </a:extLst>
          </p:cNvPr>
          <p:cNvSpPr txBox="1"/>
          <p:nvPr/>
        </p:nvSpPr>
        <p:spPr>
          <a:xfrm>
            <a:off x="5846876" y="2922498"/>
            <a:ext cx="902811" cy="523220"/>
          </a:xfrm>
          <a:prstGeom prst="rect">
            <a:avLst/>
          </a:prstGeom>
          <a:noFill/>
        </p:spPr>
        <p:txBody>
          <a:bodyPr wrap="none" rtlCol="0">
            <a:spAutoFit/>
          </a:bodyPr>
          <a:lstStyle/>
          <a:p>
            <a:pPr algn="ctr"/>
            <a:r>
              <a:rPr lang="zh-CN" altLang="en-US" sz="1400" dirty="0">
                <a:latin typeface="微软雅黑" pitchFamily="34" charset="-122"/>
                <a:ea typeface="微软雅黑" pitchFamily="34" charset="-122"/>
              </a:rPr>
              <a:t>整理资料</a:t>
            </a:r>
            <a:endParaRPr lang="en-US" altLang="zh-CN" sz="1400" dirty="0">
              <a:latin typeface="微软雅黑" pitchFamily="34" charset="-122"/>
              <a:ea typeface="微软雅黑" pitchFamily="34" charset="-122"/>
            </a:endParaRPr>
          </a:p>
          <a:p>
            <a:pPr algn="ctr"/>
            <a:r>
              <a:rPr lang="en-US" altLang="zh-CN" sz="1400" dirty="0" smtClean="0">
                <a:latin typeface="微软雅黑" pitchFamily="34" charset="-122"/>
                <a:ea typeface="微软雅黑" pitchFamily="34" charset="-122"/>
              </a:rPr>
              <a:t>8.5</a:t>
            </a:r>
            <a:r>
              <a:rPr lang="zh-CN" altLang="en-US" sz="1400" dirty="0">
                <a:latin typeface="微软雅黑" pitchFamily="34" charset="-122"/>
                <a:ea typeface="微软雅黑" pitchFamily="34" charset="-122"/>
              </a:rPr>
              <a:t>分</a:t>
            </a:r>
          </a:p>
        </p:txBody>
      </p:sp>
      <p:sp>
        <p:nvSpPr>
          <p:cNvPr id="29" name="文本框 18">
            <a:extLst>
              <a:ext uri="{FF2B5EF4-FFF2-40B4-BE49-F238E27FC236}">
                <a16:creationId xmlns="" xmlns:a16="http://schemas.microsoft.com/office/drawing/2014/main" id="{ACD90DBB-42B8-4C32-934E-759236349AF7}"/>
              </a:ext>
            </a:extLst>
          </p:cNvPr>
          <p:cNvSpPr txBox="1"/>
          <p:nvPr/>
        </p:nvSpPr>
        <p:spPr>
          <a:xfrm>
            <a:off x="3353740" y="2922498"/>
            <a:ext cx="902811" cy="523220"/>
          </a:xfrm>
          <a:prstGeom prst="rect">
            <a:avLst/>
          </a:prstGeom>
          <a:noFill/>
        </p:spPr>
        <p:txBody>
          <a:bodyPr wrap="none" rtlCol="0">
            <a:spAutoFit/>
          </a:bodyPr>
          <a:lstStyle/>
          <a:p>
            <a:pPr algn="ctr"/>
            <a:r>
              <a:rPr lang="zh-CN" altLang="en-US" sz="1400">
                <a:latin typeface="微软雅黑" pitchFamily="34" charset="-122"/>
                <a:ea typeface="微软雅黑" pitchFamily="34" charset="-122"/>
              </a:rPr>
              <a:t>整理资料</a:t>
            </a:r>
            <a:endParaRPr lang="en-US" altLang="zh-CN" sz="1400" dirty="0">
              <a:latin typeface="微软雅黑" pitchFamily="34" charset="-122"/>
              <a:ea typeface="微软雅黑" pitchFamily="34" charset="-122"/>
            </a:endParaRPr>
          </a:p>
          <a:p>
            <a:pPr algn="ctr"/>
            <a:r>
              <a:rPr lang="en-US" altLang="zh-CN" sz="1400" dirty="0" smtClean="0">
                <a:latin typeface="微软雅黑" pitchFamily="34" charset="-122"/>
                <a:ea typeface="微软雅黑" pitchFamily="34" charset="-122"/>
              </a:rPr>
              <a:t>8.3</a:t>
            </a:r>
            <a:r>
              <a:rPr lang="zh-CN" altLang="en-US" sz="1400" dirty="0">
                <a:latin typeface="微软雅黑" pitchFamily="34" charset="-122"/>
                <a:ea typeface="微软雅黑" pitchFamily="34" charset="-122"/>
              </a:rPr>
              <a:t>分</a:t>
            </a:r>
          </a:p>
        </p:txBody>
      </p:sp>
      <p:sp>
        <p:nvSpPr>
          <p:cNvPr id="30" name="文本框 20">
            <a:extLst>
              <a:ext uri="{FF2B5EF4-FFF2-40B4-BE49-F238E27FC236}">
                <a16:creationId xmlns="" xmlns:a16="http://schemas.microsoft.com/office/drawing/2014/main" id="{7A7C482E-AC47-4C56-B510-2D5A29F7ECE4}"/>
              </a:ext>
            </a:extLst>
          </p:cNvPr>
          <p:cNvSpPr txBox="1"/>
          <p:nvPr/>
        </p:nvSpPr>
        <p:spPr>
          <a:xfrm>
            <a:off x="1977154" y="2922498"/>
            <a:ext cx="1226689" cy="523220"/>
          </a:xfrm>
          <a:prstGeom prst="rect">
            <a:avLst/>
          </a:prstGeom>
          <a:noFill/>
        </p:spPr>
        <p:txBody>
          <a:bodyPr wrap="square" rtlCol="0">
            <a:spAutoFit/>
          </a:bodyPr>
          <a:lstStyle/>
          <a:p>
            <a:pPr algn="ctr"/>
            <a:r>
              <a:rPr lang="zh-CN" altLang="en-US" sz="1400" dirty="0" smtClean="0">
                <a:latin typeface="微软雅黑" pitchFamily="34" charset="-122"/>
                <a:ea typeface="微软雅黑" pitchFamily="34" charset="-122"/>
              </a:rPr>
              <a:t>整理资料</a:t>
            </a:r>
            <a:endParaRPr lang="en-US" altLang="zh-CN" sz="1400" dirty="0" smtClean="0">
              <a:latin typeface="微软雅黑" pitchFamily="34" charset="-122"/>
              <a:ea typeface="微软雅黑" pitchFamily="34" charset="-122"/>
            </a:endParaRPr>
          </a:p>
          <a:p>
            <a:pPr algn="ctr"/>
            <a:r>
              <a:rPr lang="en-US" altLang="zh-CN" sz="1400" dirty="0" smtClean="0">
                <a:latin typeface="微软雅黑" pitchFamily="34" charset="-122"/>
                <a:ea typeface="微软雅黑" pitchFamily="34" charset="-122"/>
              </a:rPr>
              <a:t>8.2</a:t>
            </a:r>
            <a:r>
              <a:rPr lang="zh-CN" altLang="en-US" sz="1400" dirty="0" smtClean="0">
                <a:latin typeface="微软雅黑" pitchFamily="34" charset="-122"/>
                <a:ea typeface="微软雅黑" pitchFamily="34" charset="-122"/>
              </a:rPr>
              <a:t>分</a:t>
            </a:r>
            <a:endParaRPr lang="en-US" altLang="zh-CN" sz="1400" dirty="0">
              <a:latin typeface="微软雅黑" pitchFamily="34" charset="-122"/>
              <a:ea typeface="微软雅黑" pitchFamily="34" charset="-122"/>
            </a:endParaRPr>
          </a:p>
        </p:txBody>
      </p:sp>
      <p:sp>
        <p:nvSpPr>
          <p:cNvPr id="31" name="文本框 26">
            <a:extLst>
              <a:ext uri="{FF2B5EF4-FFF2-40B4-BE49-F238E27FC236}">
                <a16:creationId xmlns="" xmlns:a16="http://schemas.microsoft.com/office/drawing/2014/main" id="{A00D046B-A449-4E4F-9956-34629797EDB7}"/>
              </a:ext>
            </a:extLst>
          </p:cNvPr>
          <p:cNvSpPr txBox="1"/>
          <p:nvPr/>
        </p:nvSpPr>
        <p:spPr>
          <a:xfrm>
            <a:off x="7128728" y="2922498"/>
            <a:ext cx="902811" cy="738664"/>
          </a:xfrm>
          <a:prstGeom prst="rect">
            <a:avLst/>
          </a:prstGeom>
          <a:noFill/>
        </p:spPr>
        <p:txBody>
          <a:bodyPr wrap="none" rtlCol="0">
            <a:spAutoFit/>
          </a:bodyPr>
          <a:lstStyle/>
          <a:p>
            <a:pPr algn="ctr"/>
            <a:r>
              <a:rPr lang="zh-CN" altLang="en-US" sz="1400" dirty="0">
                <a:latin typeface="微软雅黑" pitchFamily="34" charset="-122"/>
                <a:ea typeface="微软雅黑" pitchFamily="34" charset="-122"/>
              </a:rPr>
              <a:t>整理资料</a:t>
            </a:r>
            <a:endParaRPr lang="en-US" altLang="zh-CN" sz="1400" dirty="0">
              <a:latin typeface="微软雅黑" pitchFamily="34" charset="-122"/>
              <a:ea typeface="微软雅黑" pitchFamily="34" charset="-122"/>
            </a:endParaRPr>
          </a:p>
          <a:p>
            <a:pPr algn="ctr"/>
            <a:r>
              <a:rPr lang="en-US" altLang="zh-CN" sz="1400" dirty="0" smtClean="0">
                <a:latin typeface="微软雅黑" pitchFamily="34" charset="-122"/>
                <a:ea typeface="微软雅黑" pitchFamily="34" charset="-122"/>
              </a:rPr>
              <a:t>8.4</a:t>
            </a:r>
            <a:r>
              <a:rPr lang="zh-CN" altLang="en-US" sz="1400" dirty="0">
                <a:latin typeface="微软雅黑" pitchFamily="34" charset="-122"/>
                <a:ea typeface="微软雅黑" pitchFamily="34" charset="-122"/>
              </a:rPr>
              <a:t>分</a:t>
            </a:r>
            <a:endParaRPr lang="en-US" altLang="zh-CN" sz="1400" dirty="0">
              <a:latin typeface="微软雅黑" pitchFamily="34" charset="-122"/>
              <a:ea typeface="微软雅黑" pitchFamily="34" charset="-122"/>
            </a:endParaRPr>
          </a:p>
          <a:p>
            <a:pPr algn="ctr"/>
            <a:endParaRPr lang="zh-CN" altLang="en-US" sz="1400" dirty="0">
              <a:latin typeface="微软雅黑" pitchFamily="34" charset="-122"/>
              <a:ea typeface="微软雅黑" pitchFamily="34" charset="-122"/>
            </a:endParaRPr>
          </a:p>
        </p:txBody>
      </p:sp>
    </p:spTree>
    <p:extLst>
      <p:ext uri="{BB962C8B-B14F-4D97-AF65-F5344CB8AC3E}">
        <p14:creationId xmlns:p14="http://schemas.microsoft.com/office/powerpoint/2010/main" val="3373183552"/>
      </p:ext>
    </p:extLst>
  </p:cSld>
  <p:clrMapOvr>
    <a:masterClrMapping/>
  </p:clrMapOvr>
  <p:transition spd="slow">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716236" y="843558"/>
            <a:ext cx="1005403" cy="338554"/>
          </a:xfrm>
          <a:prstGeom prst="rect">
            <a:avLst/>
          </a:prstGeom>
          <a:noFill/>
        </p:spPr>
        <p:txBody>
          <a:bodyPr wrap="non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参考资料</a:t>
            </a:r>
          </a:p>
        </p:txBody>
      </p:sp>
      <p:sp>
        <p:nvSpPr>
          <p:cNvPr id="13" name="TextBox 12"/>
          <p:cNvSpPr txBox="1"/>
          <p:nvPr/>
        </p:nvSpPr>
        <p:spPr>
          <a:xfrm>
            <a:off x="2134763" y="804778"/>
            <a:ext cx="6192682" cy="4154984"/>
          </a:xfrm>
          <a:prstGeom prst="rect">
            <a:avLst/>
          </a:prstGeom>
          <a:noFill/>
        </p:spPr>
        <p:txBody>
          <a:bodyPr wrap="square" rtlCol="0">
            <a:spAutoFit/>
          </a:bodyPr>
          <a:lstStyle/>
          <a:p>
            <a:pPr lvl="0" algn="just">
              <a:lnSpc>
                <a:spcPct val="200000"/>
              </a:lnSpc>
            </a:pPr>
            <a:r>
              <a:rPr lang="en-US" altLang="zh-CN" sz="1200" b="1" dirty="0" smtClean="0">
                <a:latin typeface="微软雅黑" panose="020B0503020204020204" pitchFamily="34" charset="-122"/>
                <a:ea typeface="微软雅黑" panose="020B0503020204020204" pitchFamily="34" charset="-122"/>
              </a:rPr>
              <a:t>1. 《UML</a:t>
            </a:r>
            <a:r>
              <a:rPr lang="zh-CN" altLang="en-US" sz="1200" b="1" dirty="0">
                <a:latin typeface="微软雅黑" panose="020B0503020204020204" pitchFamily="34" charset="-122"/>
                <a:ea typeface="微软雅黑" panose="020B0503020204020204" pitchFamily="34" charset="-122"/>
              </a:rPr>
              <a:t>用户指南（第二版）</a:t>
            </a:r>
            <a:r>
              <a:rPr lang="en-US" altLang="zh-CN" sz="1200" b="1" dirty="0">
                <a:latin typeface="微软雅黑" panose="020B0503020204020204" pitchFamily="34" charset="-122"/>
                <a:ea typeface="微软雅黑" panose="020B0503020204020204" pitchFamily="34" charset="-122"/>
              </a:rPr>
              <a:t>》 </a:t>
            </a:r>
            <a:r>
              <a:rPr lang="zh-CN" altLang="en-US" sz="1200" b="1" dirty="0">
                <a:latin typeface="微软雅黑" panose="020B0503020204020204" pitchFamily="34" charset="-122"/>
                <a:ea typeface="微软雅黑" panose="020B0503020204020204" pitchFamily="34" charset="-122"/>
              </a:rPr>
              <a:t>人民邮电出版社   作者：</a:t>
            </a:r>
            <a:r>
              <a:rPr lang="en-US" altLang="zh-CN" sz="1200" b="1" dirty="0">
                <a:latin typeface="微软雅黑" panose="020B0503020204020204" pitchFamily="34" charset="-122"/>
                <a:ea typeface="微软雅黑" panose="020B0503020204020204" pitchFamily="34" charset="-122"/>
              </a:rPr>
              <a:t>Grady </a:t>
            </a:r>
            <a:r>
              <a:rPr lang="en-US" altLang="zh-CN" sz="1200" b="1" dirty="0" err="1">
                <a:latin typeface="微软雅黑" panose="020B0503020204020204" pitchFamily="34" charset="-122"/>
                <a:ea typeface="微软雅黑" panose="020B0503020204020204" pitchFamily="34" charset="-122"/>
              </a:rPr>
              <a:t>Booch</a:t>
            </a:r>
            <a:r>
              <a:rPr lang="zh-CN" altLang="en-US" sz="1200" b="1" dirty="0">
                <a:latin typeface="微软雅黑" panose="020B0503020204020204" pitchFamily="34" charset="-122"/>
                <a:ea typeface="微软雅黑" panose="020B0503020204020204" pitchFamily="34" charset="-122"/>
              </a:rPr>
              <a:t>等</a:t>
            </a:r>
            <a:endParaRPr lang="en-US" altLang="zh-CN" sz="1200" b="1" dirty="0">
              <a:latin typeface="微软雅黑" panose="020B0503020204020204" pitchFamily="34" charset="-122"/>
              <a:ea typeface="微软雅黑" panose="020B0503020204020204" pitchFamily="34" charset="-122"/>
            </a:endParaRPr>
          </a:p>
          <a:p>
            <a:pPr lvl="0" algn="just">
              <a:lnSpc>
                <a:spcPct val="200000"/>
              </a:lnSpc>
            </a:pPr>
            <a:r>
              <a:rPr lang="en-US" altLang="zh-CN" sz="1200" b="1" dirty="0">
                <a:latin typeface="微软雅黑" panose="020B0503020204020204" pitchFamily="34" charset="-122"/>
                <a:ea typeface="微软雅黑" panose="020B0503020204020204" pitchFamily="34" charset="-122"/>
              </a:rPr>
              <a:t>       </a:t>
            </a:r>
            <a:r>
              <a:rPr lang="zh-CN" altLang="en-US" sz="1200" b="1" dirty="0">
                <a:latin typeface="微软雅黑" panose="020B0503020204020204" pitchFamily="34" charset="-122"/>
                <a:ea typeface="微软雅黑" panose="020B0503020204020204" pitchFamily="34" charset="-122"/>
              </a:rPr>
              <a:t>国际书码号：</a:t>
            </a:r>
            <a:r>
              <a:rPr lang="en-US" altLang="zh-CN" sz="1200" b="1" dirty="0">
                <a:latin typeface="微软雅黑" panose="020B0503020204020204" pitchFamily="34" charset="-122"/>
                <a:ea typeface="微软雅黑" panose="020B0503020204020204" pitchFamily="34" charset="-122"/>
              </a:rPr>
              <a:t>ISBN 978-7-115-29666-3        </a:t>
            </a:r>
            <a:r>
              <a:rPr lang="zh-CN" altLang="en-US" sz="1200" b="1" dirty="0">
                <a:latin typeface="微软雅黑" panose="020B0503020204020204" pitchFamily="34" charset="-122"/>
                <a:ea typeface="微软雅黑" panose="020B0503020204020204" pitchFamily="34" charset="-122"/>
              </a:rPr>
              <a:t>出版时间：</a:t>
            </a:r>
            <a:r>
              <a:rPr lang="en-US" altLang="zh-CN" sz="1200" b="1" dirty="0" smtClean="0">
                <a:latin typeface="微软雅黑" panose="020B0503020204020204" pitchFamily="34" charset="-122"/>
                <a:ea typeface="微软雅黑" panose="020B0503020204020204" pitchFamily="34" charset="-122"/>
              </a:rPr>
              <a:t>2013.1</a:t>
            </a:r>
          </a:p>
          <a:p>
            <a:pPr lvl="0" algn="just">
              <a:lnSpc>
                <a:spcPct val="200000"/>
              </a:lnSpc>
            </a:pPr>
            <a:endParaRPr lang="en-US" altLang="zh-CN" sz="1200" b="1" dirty="0">
              <a:latin typeface="微软雅黑" panose="020B0503020204020204" pitchFamily="34" charset="-122"/>
              <a:ea typeface="微软雅黑" panose="020B0503020204020204" pitchFamily="34" charset="-122"/>
            </a:endParaRPr>
          </a:p>
          <a:p>
            <a:pPr lvl="0" algn="just">
              <a:lnSpc>
                <a:spcPct val="200000"/>
              </a:lnSpc>
            </a:pPr>
            <a:r>
              <a:rPr lang="en-US" altLang="zh-CN" sz="1200" b="1" dirty="0" smtClean="0">
                <a:latin typeface="微软雅黑" panose="020B0503020204020204" pitchFamily="34" charset="-122"/>
                <a:ea typeface="微软雅黑" panose="020B0503020204020204" pitchFamily="34" charset="-122"/>
              </a:rPr>
              <a:t>2. 《UML2 </a:t>
            </a:r>
            <a:r>
              <a:rPr lang="zh-CN" altLang="en-US" sz="1200" b="1" dirty="0" smtClean="0">
                <a:latin typeface="微软雅黑" panose="020B0503020204020204" pitchFamily="34" charset="-122"/>
                <a:ea typeface="微软雅黑" panose="020B0503020204020204" pitchFamily="34" charset="-122"/>
              </a:rPr>
              <a:t>基础、建模与设计教程</a:t>
            </a:r>
            <a:r>
              <a:rPr lang="en-US" altLang="zh-CN" sz="1200" b="1" dirty="0" smtClean="0">
                <a:latin typeface="微软雅黑" panose="020B0503020204020204" pitchFamily="34" charset="-122"/>
                <a:ea typeface="微软雅黑" panose="020B0503020204020204" pitchFamily="34" charset="-122"/>
              </a:rPr>
              <a:t>》 </a:t>
            </a:r>
            <a:r>
              <a:rPr lang="zh-CN" altLang="en-US" sz="1200" b="1" dirty="0" smtClean="0">
                <a:latin typeface="微软雅黑" panose="020B0503020204020204" pitchFamily="34" charset="-122"/>
                <a:ea typeface="微软雅黑" panose="020B0503020204020204" pitchFamily="34" charset="-122"/>
              </a:rPr>
              <a:t>清华大学出版社 作者：杨弘平等</a:t>
            </a:r>
            <a:endParaRPr lang="en-US" altLang="zh-CN" sz="1200" b="1" dirty="0" smtClean="0">
              <a:latin typeface="微软雅黑" panose="020B0503020204020204" pitchFamily="34" charset="-122"/>
              <a:ea typeface="微软雅黑" panose="020B0503020204020204" pitchFamily="34" charset="-122"/>
            </a:endParaRPr>
          </a:p>
          <a:p>
            <a:pPr lvl="0" algn="just">
              <a:lnSpc>
                <a:spcPct val="200000"/>
              </a:lnSpc>
            </a:pPr>
            <a:r>
              <a:rPr lang="en-US" altLang="zh-CN" sz="1200" b="1" dirty="0">
                <a:latin typeface="微软雅黑" panose="020B0503020204020204" pitchFamily="34" charset="-122"/>
                <a:ea typeface="微软雅黑" panose="020B0503020204020204" pitchFamily="34" charset="-122"/>
              </a:rPr>
              <a:t> </a:t>
            </a:r>
            <a:r>
              <a:rPr lang="en-US" altLang="zh-CN" sz="1200" b="1" dirty="0" smtClean="0">
                <a:latin typeface="微软雅黑" panose="020B0503020204020204" pitchFamily="34" charset="-122"/>
                <a:ea typeface="微软雅黑" panose="020B0503020204020204" pitchFamily="34" charset="-122"/>
              </a:rPr>
              <a:t>      </a:t>
            </a:r>
            <a:r>
              <a:rPr lang="zh-CN" altLang="en-US" sz="1200" b="1" dirty="0">
                <a:latin typeface="微软雅黑" panose="020B0503020204020204" pitchFamily="34" charset="-122"/>
                <a:ea typeface="微软雅黑" panose="020B0503020204020204" pitchFamily="34" charset="-122"/>
              </a:rPr>
              <a:t>国际书码</a:t>
            </a:r>
            <a:r>
              <a:rPr lang="zh-CN" altLang="en-US" sz="1200" b="1" dirty="0" smtClean="0">
                <a:latin typeface="微软雅黑" panose="020B0503020204020204" pitchFamily="34" charset="-122"/>
                <a:ea typeface="微软雅黑" panose="020B0503020204020204" pitchFamily="34" charset="-122"/>
              </a:rPr>
              <a:t>号：</a:t>
            </a:r>
            <a:r>
              <a:rPr lang="en-US" altLang="zh-CN" sz="1200" b="1" dirty="0" smtClean="0">
                <a:latin typeface="微软雅黑" panose="020B0503020204020204" pitchFamily="34" charset="-122"/>
                <a:ea typeface="微软雅黑" panose="020B0503020204020204" pitchFamily="34" charset="-122"/>
              </a:rPr>
              <a:t>ISBN 978-7-302-40449-1        </a:t>
            </a:r>
            <a:r>
              <a:rPr lang="zh-CN" altLang="en-US" sz="1200" b="1" dirty="0" smtClean="0">
                <a:latin typeface="微软雅黑" panose="020B0503020204020204" pitchFamily="34" charset="-122"/>
                <a:ea typeface="微软雅黑" panose="020B0503020204020204" pitchFamily="34" charset="-122"/>
              </a:rPr>
              <a:t>出版时间：</a:t>
            </a:r>
            <a:r>
              <a:rPr lang="en-US" altLang="zh-CN" sz="1200" b="1" dirty="0" smtClean="0">
                <a:latin typeface="微软雅黑" panose="020B0503020204020204" pitchFamily="34" charset="-122"/>
                <a:ea typeface="微软雅黑" panose="020B0503020204020204" pitchFamily="34" charset="-122"/>
              </a:rPr>
              <a:t>2015.10</a:t>
            </a:r>
          </a:p>
          <a:p>
            <a:pPr marL="228600" lvl="0" indent="-228600" algn="just">
              <a:lnSpc>
                <a:spcPct val="200000"/>
              </a:lnSpc>
              <a:buAutoNum type="arabicPeriod"/>
            </a:pPr>
            <a:endParaRPr lang="en-US" altLang="zh-CN" sz="1200" b="1" dirty="0">
              <a:latin typeface="微软雅黑" panose="020B0503020204020204" pitchFamily="34" charset="-122"/>
              <a:ea typeface="微软雅黑" panose="020B0503020204020204" pitchFamily="34" charset="-122"/>
            </a:endParaRPr>
          </a:p>
          <a:p>
            <a:pPr algn="just">
              <a:lnSpc>
                <a:spcPct val="200000"/>
              </a:lnSpc>
            </a:pPr>
            <a:r>
              <a:rPr lang="en-US" altLang="zh-CN" sz="1200" b="1" dirty="0" smtClean="0">
                <a:solidFill>
                  <a:prstClr val="black"/>
                </a:solidFill>
                <a:latin typeface="微软雅黑" panose="020B0503020204020204" pitchFamily="34" charset="-122"/>
                <a:ea typeface="微软雅黑" panose="020B0503020204020204" pitchFamily="34" charset="-122"/>
                <a:cs typeface="Arial" pitchFamily="34" charset="0"/>
              </a:rPr>
              <a:t>3. 《</a:t>
            </a:r>
            <a:r>
              <a:rPr lang="en-US" altLang="zh-CN" sz="1200" b="1" dirty="0" smtClean="0">
                <a:latin typeface="微软雅黑" panose="020B0503020204020204" pitchFamily="34" charset="-122"/>
                <a:ea typeface="微软雅黑" panose="020B0503020204020204" pitchFamily="34" charset="-122"/>
              </a:rPr>
              <a:t>UML</a:t>
            </a:r>
            <a:r>
              <a:rPr lang="zh-CN" altLang="en-US" sz="1200" b="1" dirty="0">
                <a:latin typeface="微软雅黑" panose="020B0503020204020204" pitchFamily="34" charset="-122"/>
                <a:ea typeface="微软雅黑" panose="020B0503020204020204" pitchFamily="34" charset="-122"/>
              </a:rPr>
              <a:t>实践详细经典教程</a:t>
            </a:r>
            <a:r>
              <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rPr>
              <a:t>》 ---CSDN</a:t>
            </a: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博客         浏览时间：</a:t>
            </a:r>
            <a:r>
              <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rPr>
              <a:t>2018.10.27</a:t>
            </a:r>
          </a:p>
          <a:p>
            <a:pPr algn="just">
              <a:lnSpc>
                <a:spcPct val="200000"/>
              </a:lnSpc>
            </a:pPr>
            <a:r>
              <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rPr>
              <a:t>       </a:t>
            </a: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来源于：</a:t>
            </a:r>
            <a:endPar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endParaRPr>
          </a:p>
          <a:p>
            <a:pPr>
              <a:lnSpc>
                <a:spcPct val="200000"/>
              </a:lnSpc>
            </a:pPr>
            <a:r>
              <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rPr>
              <a:t>https://blog.csdn.net/xinghun_4/article/details/45932627?utm_source=blogxgwz0 </a:t>
            </a:r>
            <a:endParaRPr lang="en-US" altLang="zh-CN" sz="1200" b="1" dirty="0" smtClean="0">
              <a:solidFill>
                <a:prstClr val="black"/>
              </a:solidFill>
              <a:latin typeface="微软雅黑" panose="020B0503020204020204" pitchFamily="34" charset="-122"/>
              <a:ea typeface="微软雅黑" panose="020B0503020204020204" pitchFamily="34" charset="-122"/>
              <a:cs typeface="Arial" pitchFamily="34" charset="0"/>
            </a:endParaRPr>
          </a:p>
          <a:p>
            <a:pPr>
              <a:lnSpc>
                <a:spcPct val="200000"/>
              </a:lnSpc>
            </a:pPr>
            <a:endPar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Tree>
    <p:extLst>
      <p:ext uri="{BB962C8B-B14F-4D97-AF65-F5344CB8AC3E}">
        <p14:creationId xmlns:p14="http://schemas.microsoft.com/office/powerpoint/2010/main" val="3438904711"/>
      </p:ext>
    </p:extLst>
  </p:cSld>
  <p:clrMapOvr>
    <a:masterClrMapping/>
  </p:clrMapOvr>
  <mc:AlternateContent xmlns:mc="http://schemas.openxmlformats.org/markup-compatibility/2006" xmlns:p14="http://schemas.microsoft.com/office/powerpoint/2010/main">
    <mc:Choice Requires="p14">
      <p:transition spd="slow" p14:dur="2000">
        <p:randomBar dir="vert"/>
      </p:transition>
    </mc:Choice>
    <mc:Fallback xmlns="">
      <p:transition spd="slow">
        <p:randomBar dir="ver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61522" y="2201000"/>
            <a:ext cx="1742785" cy="523220"/>
          </a:xfrm>
          <a:prstGeom prst="rect">
            <a:avLst/>
          </a:prstGeom>
          <a:noFill/>
        </p:spPr>
        <p:txBody>
          <a:bodyPr wrap="none" rtlCol="0">
            <a:spAutoFit/>
          </a:bodyPr>
          <a:lstStyle/>
          <a:p>
            <a:r>
              <a:rPr lang="en-US" altLang="zh-CN" sz="2800" b="1" dirty="0">
                <a:solidFill>
                  <a:schemeClr val="tx1">
                    <a:lumMod val="85000"/>
                    <a:lumOff val="15000"/>
                  </a:schemeClr>
                </a:solidFill>
                <a:latin typeface="微软雅黑" pitchFamily="34" charset="-122"/>
                <a:ea typeface="微软雅黑" pitchFamily="34" charset="-122"/>
              </a:rPr>
              <a:t>THANKS</a:t>
            </a:r>
            <a:endParaRPr lang="zh-CN" altLang="en-US" sz="2800" b="1" dirty="0">
              <a:solidFill>
                <a:schemeClr val="tx1">
                  <a:lumMod val="85000"/>
                  <a:lumOff val="15000"/>
                </a:schemeClr>
              </a:solidFill>
              <a:latin typeface="微软雅黑" pitchFamily="34" charset="-122"/>
              <a:ea typeface="微软雅黑" pitchFamily="34" charset="-122"/>
            </a:endParaRPr>
          </a:p>
        </p:txBody>
      </p:sp>
      <p:grpSp>
        <p:nvGrpSpPr>
          <p:cNvPr id="3" name="组合 2"/>
          <p:cNvGrpSpPr/>
          <p:nvPr/>
        </p:nvGrpSpPr>
        <p:grpSpPr>
          <a:xfrm rot="21433112">
            <a:off x="3523407" y="1568068"/>
            <a:ext cx="2097186" cy="1797947"/>
            <a:chOff x="2834854" y="1563638"/>
            <a:chExt cx="2837876" cy="2432951"/>
          </a:xfrm>
        </p:grpSpPr>
        <p:sp>
          <p:nvSpPr>
            <p:cNvPr id="4" name="六边形 3"/>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9"/>
          <p:cNvCxnSpPr/>
          <p:nvPr/>
        </p:nvCxnSpPr>
        <p:spPr>
          <a:xfrm>
            <a:off x="4572000" y="3815405"/>
            <a:ext cx="0" cy="25727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707904" y="3772582"/>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644008" y="3772582"/>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3730540" y="3779588"/>
            <a:ext cx="595099" cy="369332"/>
          </a:xfrm>
          <a:prstGeom prst="rect">
            <a:avLst/>
          </a:prstGeom>
          <a:noFill/>
        </p:spPr>
        <p:txBody>
          <a:bodyPr wrap="none" rtlCol="0">
            <a:spAutoFit/>
          </a:bodyPr>
          <a:lstStyle/>
          <a:p>
            <a:r>
              <a:rPr lang="en-US" altLang="zh-CN" dirty="0"/>
              <a:t>  For</a:t>
            </a:r>
            <a:endParaRPr lang="zh-CN" altLang="en-US" dirty="0"/>
          </a:p>
        </p:txBody>
      </p:sp>
      <p:sp>
        <p:nvSpPr>
          <p:cNvPr id="14" name="TextBox 13"/>
          <p:cNvSpPr txBox="1"/>
          <p:nvPr/>
        </p:nvSpPr>
        <p:spPr>
          <a:xfrm>
            <a:off x="4666644" y="3779588"/>
            <a:ext cx="784061" cy="369332"/>
          </a:xfrm>
          <a:prstGeom prst="rect">
            <a:avLst/>
          </a:prstGeom>
          <a:noFill/>
        </p:spPr>
        <p:txBody>
          <a:bodyPr wrap="none" rtlCol="0">
            <a:spAutoFit/>
          </a:bodyPr>
          <a:lstStyle/>
          <a:p>
            <a:r>
              <a:rPr lang="en-US" altLang="zh-CN" dirty="0"/>
              <a:t>Watch</a:t>
            </a:r>
            <a:endParaRPr lang="zh-CN" altLang="en-US" dirty="0"/>
          </a:p>
        </p:txBody>
      </p:sp>
    </p:spTree>
    <p:extLst>
      <p:ext uri="{BB962C8B-B14F-4D97-AF65-F5344CB8AC3E}">
        <p14:creationId xmlns:p14="http://schemas.microsoft.com/office/powerpoint/2010/main" val="13090688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79512"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20581" y="851916"/>
            <a:ext cx="595035" cy="338554"/>
          </a:xfrm>
          <a:prstGeom prst="rect">
            <a:avLst/>
          </a:prstGeom>
          <a:noFill/>
        </p:spPr>
        <p:txBody>
          <a:bodyPr wrap="non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前言</a:t>
            </a:r>
          </a:p>
        </p:txBody>
      </p:sp>
      <p:cxnSp>
        <p:nvCxnSpPr>
          <p:cNvPr id="14" name="直接连接符 13"/>
          <p:cNvCxnSpPr/>
          <p:nvPr/>
        </p:nvCxnSpPr>
        <p:spPr>
          <a:xfrm>
            <a:off x="1259632"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195736" y="912934"/>
            <a:ext cx="1729961" cy="738664"/>
          </a:xfrm>
          <a:prstGeom prst="rect">
            <a:avLst/>
          </a:prstGeom>
          <a:noFill/>
        </p:spPr>
        <p:txBody>
          <a:bodyPr wrap="none" rtlCol="0">
            <a:spAutoFit/>
          </a:bodyPr>
          <a:lstStyle/>
          <a:p>
            <a:pPr marL="285750" indent="-285750">
              <a:lnSpc>
                <a:spcPct val="150000"/>
              </a:lnSpc>
              <a:buFont typeface="Arial" pitchFamily="34" charset="0"/>
              <a:buChar char="•"/>
            </a:pPr>
            <a:r>
              <a:rPr lang="zh-CN" altLang="zh-CN" sz="1400" b="1" dirty="0" smtClean="0">
                <a:latin typeface="微软雅黑" pitchFamily="34" charset="-122"/>
                <a:ea typeface="微软雅黑" pitchFamily="34" charset="-122"/>
              </a:rPr>
              <a:t>接口</a:t>
            </a:r>
            <a:r>
              <a:rPr lang="zh-CN" altLang="zh-CN" sz="1400" b="1" dirty="0">
                <a:latin typeface="微软雅黑" pitchFamily="34" charset="-122"/>
                <a:ea typeface="微软雅黑" pitchFamily="34" charset="-122"/>
              </a:rPr>
              <a:t>支持多</a:t>
            </a:r>
            <a:r>
              <a:rPr lang="zh-CN" altLang="zh-CN" sz="1400" b="1" dirty="0" smtClean="0">
                <a:latin typeface="微软雅黑" pitchFamily="34" charset="-122"/>
                <a:ea typeface="微软雅黑" pitchFamily="34" charset="-122"/>
              </a:rPr>
              <a:t>继承</a:t>
            </a:r>
            <a:endParaRPr lang="en-US" altLang="zh-CN" sz="1400" b="1" dirty="0" smtClean="0">
              <a:latin typeface="微软雅黑" pitchFamily="34" charset="-122"/>
              <a:ea typeface="微软雅黑" pitchFamily="34" charset="-122"/>
            </a:endParaRPr>
          </a:p>
          <a:p>
            <a:pPr>
              <a:lnSpc>
                <a:spcPct val="150000"/>
              </a:lnSpc>
            </a:pPr>
            <a:r>
              <a:rPr lang="en-US" altLang="zh-CN" sz="1400" b="1" dirty="0">
                <a:latin typeface="微软雅黑" pitchFamily="34" charset="-122"/>
                <a:ea typeface="微软雅黑" pitchFamily="34" charset="-122"/>
              </a:rPr>
              <a:t> </a:t>
            </a:r>
            <a:r>
              <a:rPr lang="en-US" altLang="zh-CN" sz="1400" b="1" dirty="0" smtClean="0">
                <a:latin typeface="微软雅黑" pitchFamily="34" charset="-122"/>
                <a:ea typeface="微软雅黑" pitchFamily="34" charset="-122"/>
              </a:rPr>
              <a:t>      </a:t>
            </a:r>
            <a:endParaRPr lang="zh-CN" altLang="zh-CN" sz="1400" b="1" dirty="0">
              <a:latin typeface="微软雅黑" pitchFamily="34" charset="-122"/>
              <a:ea typeface="微软雅黑" pitchFamily="34" charset="-122"/>
            </a:endParaRPr>
          </a:p>
        </p:txBody>
      </p:sp>
      <p:pic>
        <p:nvPicPr>
          <p:cNvPr id="1026" name="Picture 2" descr="C:\Users\zucc\AppData\Local\Temp\WeChat Files\ee504f1b5d69b338d3ad6a80bf9137a.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60057" y="1428423"/>
            <a:ext cx="3776439" cy="164738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zucc\AppData\Local\Temp\WeChat Files\b5bbbadbcfbc9cafcb3fa9172f944a5.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1428424"/>
            <a:ext cx="3848461" cy="16473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zucc\AppData\Local\Temp\WeChat Files\e06a085a7e5ca42dfcec2370c78649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640" y="3219822"/>
            <a:ext cx="3848461" cy="1459517"/>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zucc\AppData\Local\Temp\WeChat Files\13f11b14cfa279494ebcdae923f5b06.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60057" y="3219822"/>
            <a:ext cx="3776439" cy="145951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940152" y="980988"/>
            <a:ext cx="2089033" cy="307777"/>
          </a:xfrm>
          <a:prstGeom prst="rect">
            <a:avLst/>
          </a:prstGeom>
          <a:noFill/>
        </p:spPr>
        <p:txBody>
          <a:bodyPr wrap="none" rtlCol="0">
            <a:spAutoFit/>
          </a:bodyPr>
          <a:lstStyle/>
          <a:p>
            <a:pPr marL="285750" indent="-285750">
              <a:buFont typeface="Arial" pitchFamily="34" charset="0"/>
              <a:buChar char="•"/>
            </a:pPr>
            <a:r>
              <a:rPr lang="zh-CN" altLang="zh-CN" sz="1400" b="1" dirty="0">
                <a:latin typeface="微软雅黑" pitchFamily="34" charset="-122"/>
                <a:ea typeface="微软雅黑" pitchFamily="34" charset="-122"/>
              </a:rPr>
              <a:t>抽象类只支持单继承</a:t>
            </a:r>
            <a:endParaRPr lang="zh-CN" altLang="en-US" sz="1400" dirty="0"/>
          </a:p>
        </p:txBody>
      </p:sp>
    </p:spTree>
    <p:extLst>
      <p:ext uri="{BB962C8B-B14F-4D97-AF65-F5344CB8AC3E}">
        <p14:creationId xmlns:p14="http://schemas.microsoft.com/office/powerpoint/2010/main" val="2223948698"/>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79512"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20581" y="851916"/>
            <a:ext cx="595035" cy="338554"/>
          </a:xfrm>
          <a:prstGeom prst="rect">
            <a:avLst/>
          </a:prstGeom>
          <a:noFill/>
        </p:spPr>
        <p:txBody>
          <a:bodyPr wrap="non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前言</a:t>
            </a:r>
          </a:p>
        </p:txBody>
      </p:sp>
      <p:cxnSp>
        <p:nvCxnSpPr>
          <p:cNvPr id="14" name="直接连接符 13"/>
          <p:cNvCxnSpPr/>
          <p:nvPr/>
        </p:nvCxnSpPr>
        <p:spPr>
          <a:xfrm>
            <a:off x="1187624"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3397551" y="1102587"/>
            <a:ext cx="3357009" cy="377411"/>
          </a:xfrm>
          <a:prstGeom prst="rect">
            <a:avLst/>
          </a:prstGeom>
          <a:noFill/>
        </p:spPr>
        <p:txBody>
          <a:bodyPr wrap="none" rtlCol="0">
            <a:spAutoFit/>
          </a:bodyPr>
          <a:lstStyle/>
          <a:p>
            <a:pPr marL="285750" indent="-285750">
              <a:lnSpc>
                <a:spcPct val="150000"/>
              </a:lnSpc>
              <a:buFont typeface="Arial" pitchFamily="34" charset="0"/>
              <a:buChar char="•"/>
            </a:pPr>
            <a:r>
              <a:rPr lang="zh-CN" altLang="zh-CN" sz="1400" b="1" dirty="0" smtClean="0">
                <a:latin typeface="微软雅黑" pitchFamily="34" charset="-122"/>
                <a:ea typeface="微软雅黑" pitchFamily="34" charset="-122"/>
              </a:rPr>
              <a:t>接口</a:t>
            </a:r>
            <a:r>
              <a:rPr lang="zh-CN" altLang="zh-CN" sz="1400" b="1" dirty="0">
                <a:latin typeface="微软雅黑" pitchFamily="34" charset="-122"/>
                <a:ea typeface="微软雅黑" pitchFamily="34" charset="-122"/>
              </a:rPr>
              <a:t>可以被继承，而抽象类</a:t>
            </a:r>
            <a:r>
              <a:rPr lang="zh-CN" altLang="zh-CN" sz="1400" b="1" dirty="0" smtClean="0">
                <a:latin typeface="微软雅黑" pitchFamily="34" charset="-122"/>
                <a:ea typeface="微软雅黑" pitchFamily="34" charset="-122"/>
              </a:rPr>
              <a:t>不能</a:t>
            </a:r>
            <a:r>
              <a:rPr lang="en-US" altLang="zh-CN" sz="1400" b="1" dirty="0" smtClean="0">
                <a:latin typeface="微软雅黑" pitchFamily="34" charset="-122"/>
                <a:ea typeface="微软雅黑" pitchFamily="34" charset="-122"/>
              </a:rPr>
              <a:t>       </a:t>
            </a:r>
            <a:endParaRPr lang="zh-CN" altLang="zh-CN" sz="1400" b="1" dirty="0">
              <a:latin typeface="微软雅黑" pitchFamily="34" charset="-122"/>
              <a:ea typeface="微软雅黑" pitchFamily="34" charset="-122"/>
            </a:endParaRPr>
          </a:p>
        </p:txBody>
      </p:sp>
      <p:pic>
        <p:nvPicPr>
          <p:cNvPr id="2052" name="Picture 4" descr="C:\Users\zucc\AppData\Local\Temp\WeChat Files\633678f99166b02fdd66a7914bb6c5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080" y="1656642"/>
            <a:ext cx="3744416" cy="1707195"/>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zucc\AppData\Local\Temp\WeChat Files\d27cd51da93ac7ba3d1367d80ed6a8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1273" y="1656641"/>
            <a:ext cx="3896791" cy="1707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633506"/>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flipV="1">
            <a:off x="0" y="4925627"/>
            <a:ext cx="7433332" cy="7006"/>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33955"/>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344" y="4733955"/>
            <a:ext cx="617477" cy="369332"/>
          </a:xfrm>
          <a:prstGeom prst="rect">
            <a:avLst/>
          </a:prstGeom>
          <a:noFill/>
        </p:spPr>
        <p:txBody>
          <a:bodyPr wrap="none" rtlCol="0">
            <a:spAutoFit/>
          </a:bodyPr>
          <a:lstStyle/>
          <a:p>
            <a:r>
              <a:rPr lang="en-US" altLang="zh-CN" dirty="0"/>
              <a:t> G19</a:t>
            </a:r>
            <a:endParaRPr lang="zh-CN" altLang="en-US" dirty="0"/>
          </a:p>
        </p:txBody>
      </p:sp>
      <p:grpSp>
        <p:nvGrpSpPr>
          <p:cNvPr id="14" name="组合 13"/>
          <p:cNvGrpSpPr>
            <a:grpSpLocks/>
          </p:cNvGrpSpPr>
          <p:nvPr/>
        </p:nvGrpSpPr>
        <p:grpSpPr bwMode="auto">
          <a:xfrm>
            <a:off x="4040261" y="2033886"/>
            <a:ext cx="4348163" cy="976075"/>
            <a:chOff x="2866757" y="1982997"/>
            <a:chExt cx="4348365" cy="975886"/>
          </a:xfrm>
        </p:grpSpPr>
        <p:sp>
          <p:nvSpPr>
            <p:cNvPr id="15" name="文本框 19"/>
            <p:cNvSpPr txBox="1">
              <a:spLocks noChangeArrowheads="1"/>
            </p:cNvSpPr>
            <p:nvPr/>
          </p:nvSpPr>
          <p:spPr bwMode="auto">
            <a:xfrm>
              <a:off x="2866757" y="2251134"/>
              <a:ext cx="4348365" cy="7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dirty="0">
                  <a:solidFill>
                    <a:schemeClr val="bg1"/>
                  </a:solidFill>
                  <a:latin typeface="微软雅黑 Light" pitchFamily="34" charset="-122"/>
                  <a:ea typeface="微软雅黑 Light" pitchFamily="34" charset="-122"/>
                </a:rPr>
                <a:t>  </a:t>
              </a:r>
              <a:r>
                <a:rPr lang="zh-CN" altLang="en-US" sz="4000" b="1" dirty="0">
                  <a:latin typeface="微软雅黑 Light" pitchFamily="34" charset="-122"/>
                  <a:ea typeface="微软雅黑 Light" pitchFamily="34" charset="-122"/>
                </a:rPr>
                <a:t>用况图</a:t>
              </a:r>
            </a:p>
          </p:txBody>
        </p:sp>
        <p:sp>
          <p:nvSpPr>
            <p:cNvPr id="16" name="文本框 20"/>
            <p:cNvSpPr txBox="1">
              <a:spLocks noChangeArrowheads="1"/>
            </p:cNvSpPr>
            <p:nvPr/>
          </p:nvSpPr>
          <p:spPr bwMode="auto">
            <a:xfrm>
              <a:off x="3193425" y="1982997"/>
              <a:ext cx="2052083" cy="30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r>
                <a:rPr lang="en-US" altLang="zh-CN" sz="1400" b="1" dirty="0">
                  <a:latin typeface="微软雅黑 Light" panose="020B0502040204020203" pitchFamily="34" charset="-122"/>
                  <a:ea typeface="微软雅黑 Light" panose="020B0502040204020203" pitchFamily="34" charset="-122"/>
                  <a:sym typeface="Arial" panose="020B0604020202020204" pitchFamily="34" charset="0"/>
                </a:rPr>
                <a:t>Use Case Diagram</a:t>
              </a:r>
              <a:endParaRPr lang="zh-CN" altLang="en-US" sz="1400" b="1" dirty="0">
                <a:latin typeface="微软雅黑 Light" panose="020B0502040204020203" pitchFamily="34" charset="-122"/>
                <a:ea typeface="微软雅黑 Light" panose="020B0502040204020203" pitchFamily="34" charset="-122"/>
                <a:sym typeface="Arial" panose="020B0604020202020204" pitchFamily="34" charset="0"/>
              </a:endParaRPr>
            </a:p>
          </p:txBody>
        </p:sp>
      </p:grpSp>
      <p:grpSp>
        <p:nvGrpSpPr>
          <p:cNvPr id="17" name="组合 16"/>
          <p:cNvGrpSpPr>
            <a:grpSpLocks/>
          </p:cNvGrpSpPr>
          <p:nvPr/>
        </p:nvGrpSpPr>
        <p:grpSpPr bwMode="auto">
          <a:xfrm>
            <a:off x="3102049" y="1995686"/>
            <a:ext cx="1130300" cy="1128712"/>
            <a:chOff x="1928879" y="1944350"/>
            <a:chExt cx="1129689" cy="1129689"/>
          </a:xfrm>
        </p:grpSpPr>
        <p:sp>
          <p:nvSpPr>
            <p:cNvPr id="21" name="椭圆 20"/>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22"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tx1"/>
            </a:solidFill>
            <a:ln>
              <a:solidFill>
                <a:schemeClr val="tx1"/>
              </a:solid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4116688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par>
                                <p:cTn id="10" presetID="6" presetClass="emph" presetSubtype="0" decel="100000" fill="hold" nodeType="withEffect">
                                  <p:stCondLst>
                                    <p:cond delay="200"/>
                                  </p:stCondLst>
                                  <p:childTnLst>
                                    <p:animScale>
                                      <p:cBhvr>
                                        <p:cTn id="11" dur="250" fill="hold"/>
                                        <p:tgtEl>
                                          <p:spTgt spid="17"/>
                                        </p:tgtEl>
                                      </p:cBhvr>
                                      <p:by x="110000" y="110000"/>
                                    </p:animScale>
                                  </p:childTnLst>
                                </p:cTn>
                              </p:par>
                              <p:par>
                                <p:cTn id="12" presetID="6" presetClass="emph" presetSubtype="0" decel="100000" fill="hold" nodeType="withEffect">
                                  <p:stCondLst>
                                    <p:cond delay="400"/>
                                  </p:stCondLst>
                                  <p:childTnLst>
                                    <p:animScale>
                                      <p:cBhvr>
                                        <p:cTn id="13" dur="250" fill="hold"/>
                                        <p:tgtEl>
                                          <p:spTgt spid="17"/>
                                        </p:tgtEl>
                                      </p:cBhvr>
                                      <p:by x="91000" y="91000"/>
                                    </p:animScale>
                                  </p:childTnLst>
                                </p:cTn>
                              </p:par>
                            </p:childTnLst>
                          </p:cTn>
                        </p:par>
                        <p:par>
                          <p:cTn id="14" fill="hold">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1+#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用况图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188744" y="981078"/>
            <a:ext cx="5472608" cy="328590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概念：</a:t>
            </a:r>
            <a:r>
              <a:rPr lang="en-US" altLang="zh-CN" sz="1400" dirty="0">
                <a:latin typeface="微软雅黑" panose="020B0503020204020204" pitchFamily="34" charset="-122"/>
                <a:ea typeface="微软雅黑" panose="020B0503020204020204" pitchFamily="34" charset="-122"/>
              </a:rPr>
              <a:t>UML</a:t>
            </a:r>
            <a:r>
              <a:rPr lang="zh-CN" altLang="en-US" sz="1400" dirty="0">
                <a:latin typeface="微软雅黑" panose="020B0503020204020204" pitchFamily="34" charset="-122"/>
                <a:ea typeface="微软雅黑" panose="020B0503020204020204" pitchFamily="34" charset="-122"/>
              </a:rPr>
              <a:t>中的用况图是对系统的动态方面建模的五种图之一（另外四种是活动图、状态图、顺序图和协作图）。用况图是对系统、子系统或类的行为进行建模的核心。每张图都显示一组用况、参与者以及它们之间的关系。</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基本组件：</a:t>
            </a:r>
            <a:endParaRPr lang="en-US" altLang="zh-CN" sz="1400" b="1" dirty="0">
              <a:latin typeface="微软雅黑" panose="020B0503020204020204" pitchFamily="34" charset="-122"/>
              <a:ea typeface="微软雅黑" panose="020B0503020204020204" pitchFamily="34" charset="-122"/>
            </a:endParaRPr>
          </a:p>
          <a:p>
            <a:pPr marL="1257300" lvl="2" indent="-342900">
              <a:lnSpc>
                <a:spcPct val="150000"/>
              </a:lnSpc>
              <a:buFont typeface="+mj-lt"/>
              <a:buAutoNum type="alphaUcPeriod"/>
            </a:pPr>
            <a:r>
              <a:rPr lang="zh-CN" altLang="en-US" sz="1400" dirty="0">
                <a:latin typeface="微软雅黑" panose="020B0503020204020204" pitchFamily="34" charset="-122"/>
                <a:ea typeface="微软雅黑" panose="020B0503020204020204" pitchFamily="34" charset="-122"/>
              </a:rPr>
              <a:t>参与者或角色</a:t>
            </a:r>
            <a:endParaRPr lang="en-US" altLang="zh-CN" sz="1400" dirty="0">
              <a:latin typeface="微软雅黑" panose="020B0503020204020204" pitchFamily="34" charset="-122"/>
              <a:ea typeface="微软雅黑" panose="020B0503020204020204" pitchFamily="34" charset="-122"/>
            </a:endParaRPr>
          </a:p>
          <a:p>
            <a:pPr marL="1257300" lvl="2" indent="-342900">
              <a:lnSpc>
                <a:spcPct val="150000"/>
              </a:lnSpc>
              <a:buFont typeface="+mj-lt"/>
              <a:buAutoNum type="alphaUcPeriod"/>
            </a:pPr>
            <a:r>
              <a:rPr lang="zh-CN" altLang="en-US" sz="1400" dirty="0">
                <a:latin typeface="微软雅黑" panose="020B0503020204020204" pitchFamily="34" charset="-122"/>
                <a:ea typeface="微软雅黑" panose="020B0503020204020204" pitchFamily="34" charset="-122"/>
              </a:rPr>
              <a:t>用况</a:t>
            </a:r>
            <a:endParaRPr lang="en-US" altLang="zh-CN" sz="1400" dirty="0">
              <a:latin typeface="微软雅黑" panose="020B0503020204020204" pitchFamily="34" charset="-122"/>
              <a:ea typeface="微软雅黑" panose="020B0503020204020204" pitchFamily="34" charset="-122"/>
            </a:endParaRPr>
          </a:p>
          <a:p>
            <a:pPr marL="1257300" lvl="2" indent="-342900">
              <a:lnSpc>
                <a:spcPct val="150000"/>
              </a:lnSpc>
              <a:buFont typeface="+mj-lt"/>
              <a:buAutoNum type="alphaUcPeriod"/>
            </a:pPr>
            <a:r>
              <a:rPr lang="zh-CN" altLang="en-US" sz="1400" dirty="0">
                <a:latin typeface="微软雅黑" panose="020B0503020204020204" pitchFamily="34" charset="-122"/>
                <a:ea typeface="微软雅黑" panose="020B0503020204020204" pitchFamily="34" charset="-122"/>
              </a:rPr>
              <a:t>关系     </a:t>
            </a:r>
            <a:r>
              <a:rPr lang="en-US" altLang="zh-CN" sz="1400" dirty="0">
                <a:latin typeface="微软雅黑" panose="020B0503020204020204" pitchFamily="34" charset="-122"/>
                <a:ea typeface="微软雅黑" panose="020B0503020204020204" pitchFamily="34" charset="-122"/>
              </a:rPr>
              <a:t>----&gt;</a:t>
            </a:r>
          </a:p>
          <a:p>
            <a:pPr marL="1257300" lvl="2" indent="-342900">
              <a:lnSpc>
                <a:spcPct val="150000"/>
              </a:lnSpc>
              <a:buFont typeface="+mj-lt"/>
              <a:buAutoNum type="alphaUcPeriod"/>
            </a:pPr>
            <a:r>
              <a:rPr lang="zh-CN" altLang="en-US" sz="1400" dirty="0">
                <a:latin typeface="微软雅黑" panose="020B0503020204020204" pitchFamily="34" charset="-122"/>
                <a:ea typeface="微软雅黑" panose="020B0503020204020204" pitchFamily="34" charset="-122"/>
              </a:rPr>
              <a:t>系统</a:t>
            </a:r>
            <a:r>
              <a:rPr lang="en-US" altLang="zh-CN" sz="1400" dirty="0">
                <a:latin typeface="微软雅黑" panose="020B0503020204020204" pitchFamily="34" charset="-122"/>
                <a:ea typeface="微软雅黑" panose="020B0503020204020204" pitchFamily="34" charset="-122"/>
              </a:rPr>
              <a:t>	</a:t>
            </a:r>
          </a:p>
        </p:txBody>
      </p:sp>
      <p:pic>
        <p:nvPicPr>
          <p:cNvPr id="15" name="Picture 2">
            <a:extLst>
              <a:ext uri="{FF2B5EF4-FFF2-40B4-BE49-F238E27FC236}">
                <a16:creationId xmlns:a16="http://schemas.microsoft.com/office/drawing/2014/main" xmlns="" id="{0E29CE24-467E-4E5D-8F32-05EDA2BB01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016" y="2873300"/>
            <a:ext cx="4046107" cy="108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0009834"/>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用况图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1979714" y="882371"/>
            <a:ext cx="6408705" cy="360906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基本组件：</a:t>
            </a:r>
            <a:endParaRPr lang="en-US" altLang="zh-CN" sz="1400" b="1" dirty="0">
              <a:latin typeface="微软雅黑" panose="020B0503020204020204" pitchFamily="34" charset="-122"/>
              <a:ea typeface="微软雅黑" panose="020B0503020204020204" pitchFamily="34" charset="-122"/>
            </a:endParaRPr>
          </a:p>
          <a:p>
            <a:pPr marL="857250" lvl="1" indent="-400050">
              <a:lnSpc>
                <a:spcPct val="150000"/>
              </a:lnSpc>
              <a:buFont typeface="+mj-lt"/>
              <a:buAutoNum type="romanUcPeriod"/>
            </a:pPr>
            <a:r>
              <a:rPr lang="zh-CN" altLang="en-US" sz="1400" dirty="0">
                <a:latin typeface="微软雅黑" panose="020B0503020204020204" pitchFamily="34" charset="-122"/>
                <a:ea typeface="微软雅黑" panose="020B0503020204020204" pitchFamily="34" charset="-122"/>
              </a:rPr>
              <a:t>参与者：是系统外的一个实体，它以某种方式参与用况我执行过程。参与者通过向系统输入或请求系统输入某些事件来触发系统的执行。它在系统之外，与系统直接交互。</a:t>
            </a:r>
            <a:endParaRPr lang="en-US" altLang="zh-CN" sz="1400" dirty="0">
              <a:latin typeface="微软雅黑" panose="020B0503020204020204" pitchFamily="34" charset="-122"/>
              <a:ea typeface="微软雅黑" panose="020B0503020204020204" pitchFamily="34" charset="-122"/>
            </a:endParaRPr>
          </a:p>
          <a:p>
            <a:pPr marL="857250" lvl="1" indent="-400050">
              <a:lnSpc>
                <a:spcPct val="150000"/>
              </a:lnSpc>
              <a:buFont typeface="+mj-lt"/>
              <a:buAutoNum type="romanUcPeriod"/>
            </a:pPr>
            <a:r>
              <a:rPr lang="zh-CN" altLang="en-US" sz="1400" dirty="0">
                <a:latin typeface="微软雅黑" panose="020B0503020204020204" pitchFamily="34" charset="-122"/>
                <a:ea typeface="微软雅黑" panose="020B0503020204020204" pitchFamily="34" charset="-122"/>
              </a:rPr>
              <a:t>用况：用况代表系统的某项完整的功能，是动作步骤的集合。系统的功能是通过参与者使用用况来实现的。</a:t>
            </a:r>
            <a:endParaRPr lang="en-US" altLang="zh-CN" sz="1400" dirty="0">
              <a:latin typeface="微软雅黑" panose="020B0503020204020204" pitchFamily="34" charset="-122"/>
              <a:ea typeface="微软雅黑" panose="020B0503020204020204" pitchFamily="34" charset="-122"/>
            </a:endParaRPr>
          </a:p>
          <a:p>
            <a:pPr marL="857250" lvl="1" indent="-400050">
              <a:lnSpc>
                <a:spcPct val="150000"/>
              </a:lnSpc>
              <a:buFont typeface="+mj-lt"/>
              <a:buAutoNum type="romanUcPeriod"/>
            </a:pPr>
            <a:r>
              <a:rPr lang="zh-CN" altLang="en-US" sz="1400" dirty="0">
                <a:latin typeface="微软雅黑" panose="020B0503020204020204" pitchFamily="34" charset="-122"/>
                <a:ea typeface="微软雅黑" panose="020B0503020204020204" pitchFamily="34" charset="-122"/>
              </a:rPr>
              <a:t>关系：除了参与者与用况之间的关联关系外，还可以定义参与者之间的泛化关系，用况之间的包含、泛化与扩展关系。</a:t>
            </a:r>
            <a:endParaRPr lang="en-US" altLang="zh-CN" sz="1400" dirty="0">
              <a:latin typeface="微软雅黑" panose="020B0503020204020204" pitchFamily="34" charset="-122"/>
              <a:ea typeface="微软雅黑" panose="020B0503020204020204" pitchFamily="34" charset="-122"/>
            </a:endParaRPr>
          </a:p>
          <a:p>
            <a:pPr marL="857250" lvl="1" indent="-400050">
              <a:lnSpc>
                <a:spcPct val="150000"/>
              </a:lnSpc>
              <a:buFont typeface="+mj-lt"/>
              <a:buAutoNum type="romanUcPeriod"/>
            </a:pPr>
            <a:r>
              <a:rPr lang="zh-CN" altLang="en-US" sz="1400" dirty="0">
                <a:latin typeface="微软雅黑" panose="020B0503020204020204" pitchFamily="34" charset="-122"/>
                <a:ea typeface="微软雅黑" panose="020B0503020204020204" pitchFamily="34" charset="-122"/>
              </a:rPr>
              <a:t>系统：系统指一个软件系统、一项业务、一个商务活动、一台机器等等。系统的功能通过用况来表现，换句话说，就是所有的用况构成了整个系统。从这个角度来说，用况也可以称为系统的子功能。</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88656353"/>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3484</TotalTime>
  <Words>1965</Words>
  <Application>Microsoft Office PowerPoint</Application>
  <PresentationFormat>全屏显示(16:9)</PresentationFormat>
  <Paragraphs>254</Paragraphs>
  <Slides>43</Slides>
  <Notes>4</Notes>
  <HiddenSlides>0</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zucc</cp:lastModifiedBy>
  <cp:revision>186</cp:revision>
  <dcterms:modified xsi:type="dcterms:W3CDTF">2018-11-02T07:04:55Z</dcterms:modified>
</cp:coreProperties>
</file>