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6" r:id="rId3"/>
    <p:sldId id="282" r:id="rId4"/>
    <p:sldId id="326" r:id="rId5"/>
    <p:sldId id="448" r:id="rId6"/>
    <p:sldId id="328" r:id="rId7"/>
    <p:sldId id="329" r:id="rId8"/>
    <p:sldId id="440" r:id="rId9"/>
    <p:sldId id="409" r:id="rId10"/>
    <p:sldId id="412" r:id="rId11"/>
    <p:sldId id="413" r:id="rId12"/>
    <p:sldId id="415" r:id="rId13"/>
    <p:sldId id="442" r:id="rId14"/>
    <p:sldId id="416" r:id="rId15"/>
    <p:sldId id="414" r:id="rId16"/>
    <p:sldId id="417" r:id="rId17"/>
    <p:sldId id="418" r:id="rId18"/>
    <p:sldId id="419" r:id="rId19"/>
    <p:sldId id="421" r:id="rId20"/>
    <p:sldId id="441" r:id="rId21"/>
    <p:sldId id="443" r:id="rId22"/>
    <p:sldId id="422" r:id="rId23"/>
    <p:sldId id="423" r:id="rId24"/>
    <p:sldId id="424" r:id="rId25"/>
    <p:sldId id="428" r:id="rId26"/>
    <p:sldId id="435" r:id="rId27"/>
    <p:sldId id="420" r:id="rId28"/>
    <p:sldId id="444" r:id="rId29"/>
    <p:sldId id="445" r:id="rId30"/>
    <p:sldId id="430" r:id="rId31"/>
    <p:sldId id="433" r:id="rId32"/>
    <p:sldId id="447" r:id="rId33"/>
    <p:sldId id="446" r:id="rId34"/>
    <p:sldId id="449" r:id="rId35"/>
    <p:sldId id="450" r:id="rId36"/>
    <p:sldId id="451" r:id="rId37"/>
    <p:sldId id="411" r:id="rId38"/>
    <p:sldId id="317" r:id="rId39"/>
    <p:sldId id="323" r:id="rId40"/>
    <p:sldId id="277" r:id="rId41"/>
    <p:sldId id="280" r:id="rId4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郑友璐"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A08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6576" autoAdjust="0"/>
  </p:normalViewPr>
  <p:slideViewPr>
    <p:cSldViewPr snapToGrid="0">
      <p:cViewPr varScale="1">
        <p:scale>
          <a:sx n="114" d="100"/>
          <a:sy n="114" d="100"/>
        </p:scale>
        <p:origin x="300" y="108"/>
      </p:cViewPr>
      <p:guideLst>
        <p:guide orient="horz" pos="2160"/>
        <p:guide pos="3840"/>
      </p:guideLst>
    </p:cSldViewPr>
  </p:slideViewPr>
  <p:notesTextViewPr>
    <p:cViewPr>
      <p:scale>
        <a:sx n="1" d="1"/>
        <a:sy n="1" d="1"/>
      </p:scale>
      <p:origin x="0" y="0"/>
    </p:cViewPr>
  </p:notesTextViewPr>
  <p:sorterViewPr>
    <p:cViewPr>
      <p:scale>
        <a:sx n="100" d="100"/>
        <a:sy n="100" d="100"/>
      </p:scale>
      <p:origin x="0" y="-31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D0B4DE3-9CB6-48D8-BE6E-6F4DB27D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98D83328-F9EA-40B4-BD0D-80F07AC03A5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CC27E75-4041-4AB4-8524-5AAB335793D2}" type="datetimeFigureOut">
              <a:rPr lang="zh-CN" altLang="en-US"/>
              <a:pPr>
                <a:defRPr/>
              </a:pPr>
              <a:t>2018/12/25</a:t>
            </a:fld>
            <a:endParaRPr lang="zh-CN" altLang="en-US"/>
          </a:p>
        </p:txBody>
      </p:sp>
      <p:sp>
        <p:nvSpPr>
          <p:cNvPr id="4" name="幻灯片图像占位符 3">
            <a:extLst>
              <a:ext uri="{FF2B5EF4-FFF2-40B4-BE49-F238E27FC236}">
                <a16:creationId xmlns:a16="http://schemas.microsoft.com/office/drawing/2014/main" id="{E27E4DD8-4BEF-4998-8576-24FBA687E81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1EFA725-C3A4-4E50-9B57-6A6C47DAE76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E897D64-2263-4F91-849B-E5CF36E9EA0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9C8016CF-44B8-48C9-9F2B-16C311CDDE6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F3A7B3D4-2F52-4C0A-AA1F-3E2DA2C873A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69CC2906-06FD-4836-97C6-BC4651EC1E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71BF20F9-5DF1-4586-964F-4A3E863C30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云豹</a:t>
            </a:r>
          </a:p>
        </p:txBody>
      </p:sp>
      <p:sp>
        <p:nvSpPr>
          <p:cNvPr id="7172" name="灯片编号占位符 3">
            <a:extLst>
              <a:ext uri="{FF2B5EF4-FFF2-40B4-BE49-F238E27FC236}">
                <a16:creationId xmlns:a16="http://schemas.microsoft.com/office/drawing/2014/main" id="{FF37F184-6CAB-423A-AE08-09E07EA76A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828E01-48A8-4B1D-A14D-A58E86EA08F0}"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618725DB-AE42-40FA-9290-494777C554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F498F0A2-4478-44BB-96B8-9BA1BD49EA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UML</a:t>
            </a:r>
            <a:r>
              <a:rPr lang="zh-CN" altLang="en-US"/>
              <a:t>用户指南 第二版 </a:t>
            </a:r>
            <a:r>
              <a:rPr lang="en-US" altLang="zh-CN"/>
              <a:t>p131</a:t>
            </a:r>
            <a:endParaRPr lang="zh-CN" altLang="en-US"/>
          </a:p>
        </p:txBody>
      </p:sp>
      <p:sp>
        <p:nvSpPr>
          <p:cNvPr id="25604" name="灯片编号占位符 3">
            <a:extLst>
              <a:ext uri="{FF2B5EF4-FFF2-40B4-BE49-F238E27FC236}">
                <a16:creationId xmlns:a16="http://schemas.microsoft.com/office/drawing/2014/main" id="{088D9DBD-3814-4685-9F62-56DED27344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B3704A-C72C-47AC-8C6E-0FE6D2E4120F}" type="slidenum">
              <a:rPr lang="zh-CN" altLang="en-US" smtClean="0"/>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B7C9A32C-26A1-44A7-9B61-D77867904F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08922B28-C183-478B-9355-C04B1C5C3D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描述硬件的为部署图</a:t>
            </a:r>
          </a:p>
        </p:txBody>
      </p:sp>
      <p:sp>
        <p:nvSpPr>
          <p:cNvPr id="28676" name="灯片编号占位符 3">
            <a:extLst>
              <a:ext uri="{FF2B5EF4-FFF2-40B4-BE49-F238E27FC236}">
                <a16:creationId xmlns:a16="http://schemas.microsoft.com/office/drawing/2014/main" id="{1CB22D43-784F-4FD6-8FC4-998B202B9E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D7E2DCA-4930-49C7-8461-1162782D8826}" type="slidenum">
              <a:rPr lang="zh-CN" altLang="en-US" smtClean="0"/>
              <a:pPr/>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E7020F0F-80B1-452C-84D7-8868081551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1B856D55-92B3-4965-A769-198668FF24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现在系统多为组件开发拼接</a:t>
            </a:r>
          </a:p>
        </p:txBody>
      </p:sp>
      <p:sp>
        <p:nvSpPr>
          <p:cNvPr id="30724" name="灯片编号占位符 3">
            <a:extLst>
              <a:ext uri="{FF2B5EF4-FFF2-40B4-BE49-F238E27FC236}">
                <a16:creationId xmlns:a16="http://schemas.microsoft.com/office/drawing/2014/main" id="{340CB9BE-F98C-4F6B-B969-28488154E3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88142EB-BE20-4E2B-A67D-D3F0EACFC2DB}" type="slidenum">
              <a:rPr lang="zh-CN" altLang="en-US" smtClean="0"/>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5540E309-EBD0-4009-B8B5-4C5AA1D67E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40BB985C-B433-4879-861E-FA494D490D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现在系统多为组件开发拼接</a:t>
            </a:r>
          </a:p>
        </p:txBody>
      </p:sp>
      <p:sp>
        <p:nvSpPr>
          <p:cNvPr id="34820" name="灯片编号占位符 3">
            <a:extLst>
              <a:ext uri="{FF2B5EF4-FFF2-40B4-BE49-F238E27FC236}">
                <a16:creationId xmlns:a16="http://schemas.microsoft.com/office/drawing/2014/main" id="{BB6BE403-8CA5-45F1-9EDD-780C88A522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E2A6006-4BEB-47BD-8CA3-5AF0E32426B2}" type="slidenum">
              <a:rPr lang="zh-CN" altLang="en-US" smtClean="0"/>
              <a:pPr/>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C1C728B5-8A32-4ABB-BB0A-531D3CEC2B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CD4AF522-3803-4300-91F5-7C9A1E1F17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Dynamic Link Library</a:t>
            </a:r>
            <a:endParaRPr lang="zh-CN" altLang="en-US"/>
          </a:p>
        </p:txBody>
      </p:sp>
      <p:sp>
        <p:nvSpPr>
          <p:cNvPr id="36868" name="灯片编号占位符 3">
            <a:extLst>
              <a:ext uri="{FF2B5EF4-FFF2-40B4-BE49-F238E27FC236}">
                <a16:creationId xmlns:a16="http://schemas.microsoft.com/office/drawing/2014/main" id="{8C2D7220-BBFA-441B-BF58-D0F098A093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3E3C280-7339-4486-8997-64DC387A8157}" type="slidenum">
              <a:rPr lang="zh-CN" altLang="en-US" smtClean="0"/>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CD072036-860D-4DF9-A223-35FD4B597C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a:extLst>
              <a:ext uri="{FF2B5EF4-FFF2-40B4-BE49-F238E27FC236}">
                <a16:creationId xmlns:a16="http://schemas.microsoft.com/office/drawing/2014/main" id="{C163D887-F060-4F72-BC34-61E2FFB19B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Dynamic Link Library</a:t>
            </a:r>
            <a:endParaRPr lang="zh-CN" altLang="en-US"/>
          </a:p>
        </p:txBody>
      </p:sp>
      <p:sp>
        <p:nvSpPr>
          <p:cNvPr id="38916" name="灯片编号占位符 3">
            <a:extLst>
              <a:ext uri="{FF2B5EF4-FFF2-40B4-BE49-F238E27FC236}">
                <a16:creationId xmlns:a16="http://schemas.microsoft.com/office/drawing/2014/main" id="{1CD4BF27-FAC1-43EA-8F95-27A4165A3F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7726A9F-147F-43CF-8D1D-0703F5E0153E}" type="slidenum">
              <a:rPr lang="zh-CN" altLang="en-US" smtClean="0"/>
              <a:pPr/>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48C4DC92-C28E-403B-988A-E226154CBC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D58728AB-05A6-4336-A89F-978ED038C5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接口不包含任何属性，不包括任何实现的操作的方法</a:t>
            </a:r>
          </a:p>
        </p:txBody>
      </p:sp>
      <p:sp>
        <p:nvSpPr>
          <p:cNvPr id="40964" name="灯片编号占位符 3">
            <a:extLst>
              <a:ext uri="{FF2B5EF4-FFF2-40B4-BE49-F238E27FC236}">
                <a16:creationId xmlns:a16="http://schemas.microsoft.com/office/drawing/2014/main" id="{EA79B11D-38DF-4C4D-9A94-4116BA2DA5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87B412-6166-4E12-ACBD-ADC73CBB4321}" type="slidenum">
              <a:rPr lang="zh-CN" altLang="en-US" smtClean="0"/>
              <a:pPr/>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2B3154D9-5063-4ADD-892D-F88CEEE7B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79C13427-A725-4368-95B7-A0F23FA9B8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依赖 一个类使用因一个类 耦合最低的</a:t>
            </a:r>
            <a:endParaRPr lang="en-US" altLang="zh-CN" dirty="0"/>
          </a:p>
          <a:p>
            <a:pPr eaLnBrk="1" hangingPunct="1">
              <a:spcBef>
                <a:spcPct val="0"/>
              </a:spcBef>
            </a:pPr>
            <a:r>
              <a:rPr lang="zh-CN" altLang="en-US" dirty="0"/>
              <a:t>泛化 继承</a:t>
            </a:r>
            <a:endParaRPr lang="en-US" altLang="zh-CN" dirty="0"/>
          </a:p>
          <a:p>
            <a:pPr eaLnBrk="1" hangingPunct="1">
              <a:spcBef>
                <a:spcPct val="0"/>
              </a:spcBef>
            </a:pPr>
            <a:r>
              <a:rPr lang="zh-CN" altLang="en-US" sz="1200" b="0" i="0" kern="1200" dirty="0">
                <a:solidFill>
                  <a:schemeClr val="tx1"/>
                </a:solidFill>
                <a:effectLst/>
                <a:latin typeface="+mn-lt"/>
                <a:ea typeface="+mn-ea"/>
                <a:cs typeface="+mn-cs"/>
              </a:rPr>
              <a:t>关联关系  体现的是两个类，或者类与接口之间的强依赖关系，这种关系很强烈，比依赖更强，不是偶然性的，也不是临时性的，而是一种长期性，相对平等的关系，表现在代码层面，为被关联的类</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以类属性的形式出现在类</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中，也可能是关联类</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引用了被关联类</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的全局变量。</a:t>
            </a:r>
            <a:endParaRPr lang="zh-CN" altLang="en-US" dirty="0"/>
          </a:p>
        </p:txBody>
      </p:sp>
      <p:sp>
        <p:nvSpPr>
          <p:cNvPr id="43012" name="灯片编号占位符 3">
            <a:extLst>
              <a:ext uri="{FF2B5EF4-FFF2-40B4-BE49-F238E27FC236}">
                <a16:creationId xmlns:a16="http://schemas.microsoft.com/office/drawing/2014/main" id="{83747EC5-5137-46FB-8FE7-2409A6756E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95D2235-79CC-40CC-BB8D-B0CB4429D42D}"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465C0660-9166-4510-B82C-AE94C03C4E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64E82549-D740-4F52-A310-FB179D2D09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a:extLst>
              <a:ext uri="{FF2B5EF4-FFF2-40B4-BE49-F238E27FC236}">
                <a16:creationId xmlns:a16="http://schemas.microsoft.com/office/drawing/2014/main" id="{6A696D32-3290-4193-AF0D-49623AB93F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E282CE2-CCEE-46C8-95E0-77CF1EA60D1F}" type="slidenum">
              <a:rPr lang="zh-CN" altLang="en-US" smtClean="0"/>
              <a:pPr/>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CC408BA-7D0D-412A-8A67-29996ACD8C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5C38DC76-8BD6-4992-88AD-A64E954523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UML</a:t>
            </a:r>
            <a:r>
              <a:rPr lang="zh-CN" altLang="en-US"/>
              <a:t>用户指南 第二版 </a:t>
            </a:r>
            <a:r>
              <a:rPr lang="en-US" altLang="zh-CN"/>
              <a:t>p131</a:t>
            </a:r>
          </a:p>
          <a:p>
            <a:pPr eaLnBrk="1" hangingPunct="1">
              <a:spcBef>
                <a:spcPct val="0"/>
              </a:spcBef>
            </a:pPr>
            <a:r>
              <a:rPr lang="zh-CN" altLang="en-US"/>
              <a:t>清楚知道各个部分的依赖关系，能够判断一个部件的改变对系统的影响</a:t>
            </a:r>
          </a:p>
        </p:txBody>
      </p:sp>
      <p:sp>
        <p:nvSpPr>
          <p:cNvPr id="45060" name="灯片编号占位符 3">
            <a:extLst>
              <a:ext uri="{FF2B5EF4-FFF2-40B4-BE49-F238E27FC236}">
                <a16:creationId xmlns:a16="http://schemas.microsoft.com/office/drawing/2014/main" id="{CFD97CB9-11BC-4C14-9BB3-EA3D922E7C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4ABA70D-8F33-43B4-8B4F-671CEEACD4C0}" type="slidenum">
              <a:rPr lang="zh-CN" altLang="en-US" smtClean="0">
                <a:solidFill>
                  <a:srgbClr val="000000"/>
                </a:solidFill>
              </a:rPr>
              <a:pPr/>
              <a:t>26</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AF20B39-37D0-46E6-9281-CFA9094A60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9482CFDB-1844-4E50-BC02-79B803CEE0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现在系统多为组件开发拼接</a:t>
            </a:r>
          </a:p>
        </p:txBody>
      </p:sp>
      <p:sp>
        <p:nvSpPr>
          <p:cNvPr id="32772" name="灯片编号占位符 3">
            <a:extLst>
              <a:ext uri="{FF2B5EF4-FFF2-40B4-BE49-F238E27FC236}">
                <a16:creationId xmlns:a16="http://schemas.microsoft.com/office/drawing/2014/main" id="{8A3E09CE-9611-402C-974A-DD9A1C8003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C14095D-BC82-4FAF-A33E-CD9FA61BB6DA}" type="slidenum">
              <a:rPr lang="zh-CN" altLang="en-US" smtClean="0"/>
              <a:pPr/>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48C4DC92-C28E-403B-988A-E226154CBC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D58728AB-05A6-4336-A89F-978ED038C5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接口不包含任何属性，不包括任何实现的操作的方法</a:t>
            </a:r>
          </a:p>
        </p:txBody>
      </p:sp>
      <p:sp>
        <p:nvSpPr>
          <p:cNvPr id="40964" name="灯片编号占位符 3">
            <a:extLst>
              <a:ext uri="{FF2B5EF4-FFF2-40B4-BE49-F238E27FC236}">
                <a16:creationId xmlns:a16="http://schemas.microsoft.com/office/drawing/2014/main" id="{EA79B11D-38DF-4C4D-9A94-4116BA2DA5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87B412-6166-4E12-ACBD-ADC73CBB4321}" type="slidenum">
              <a:rPr lang="zh-CN" altLang="en-US" smtClean="0"/>
              <a:pPr/>
              <a:t>28</a:t>
            </a:fld>
            <a:endParaRPr lang="zh-CN" altLang="en-US"/>
          </a:p>
        </p:txBody>
      </p:sp>
    </p:spTree>
    <p:extLst>
      <p:ext uri="{BB962C8B-B14F-4D97-AF65-F5344CB8AC3E}">
        <p14:creationId xmlns:p14="http://schemas.microsoft.com/office/powerpoint/2010/main" val="1641516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48C4DC92-C28E-403B-988A-E226154CBC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D58728AB-05A6-4336-A89F-978ED038C5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接口不包含任何属性，不包括任何实现的操作的方法</a:t>
            </a:r>
          </a:p>
        </p:txBody>
      </p:sp>
      <p:sp>
        <p:nvSpPr>
          <p:cNvPr id="40964" name="灯片编号占位符 3">
            <a:extLst>
              <a:ext uri="{FF2B5EF4-FFF2-40B4-BE49-F238E27FC236}">
                <a16:creationId xmlns:a16="http://schemas.microsoft.com/office/drawing/2014/main" id="{EA79B11D-38DF-4C4D-9A94-4116BA2DA5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887B412-6166-4E12-ACBD-ADC73CBB4321}" type="slidenum">
              <a:rPr lang="zh-CN" altLang="en-US" smtClean="0"/>
              <a:pPr/>
              <a:t>29</a:t>
            </a:fld>
            <a:endParaRPr lang="zh-CN" altLang="en-US"/>
          </a:p>
        </p:txBody>
      </p:sp>
    </p:spTree>
    <p:extLst>
      <p:ext uri="{BB962C8B-B14F-4D97-AF65-F5344CB8AC3E}">
        <p14:creationId xmlns:p14="http://schemas.microsoft.com/office/powerpoint/2010/main" val="2001903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E6505F5F-FD84-4004-96A6-474C69F5BA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83A547FC-CF8E-469C-B948-2129A4235C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现在系统多为组件开发拼接</a:t>
            </a:r>
          </a:p>
        </p:txBody>
      </p:sp>
      <p:sp>
        <p:nvSpPr>
          <p:cNvPr id="50180" name="灯片编号占位符 3">
            <a:extLst>
              <a:ext uri="{FF2B5EF4-FFF2-40B4-BE49-F238E27FC236}">
                <a16:creationId xmlns:a16="http://schemas.microsoft.com/office/drawing/2014/main" id="{33BA2B86-DAA3-40CD-8F05-DBF937BEFE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FCF61B1-B6D1-4380-881F-E00AF32127D8}" type="slidenum">
              <a:rPr lang="zh-CN" altLang="en-US" smtClean="0"/>
              <a:pPr/>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FE9DB774-42E7-472C-9C98-C80749334A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35FC1B50-21DE-42D3-BE92-E39A115F5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现在系统多为组件开发拼接</a:t>
            </a:r>
          </a:p>
        </p:txBody>
      </p:sp>
      <p:sp>
        <p:nvSpPr>
          <p:cNvPr id="52228" name="灯片编号占位符 3">
            <a:extLst>
              <a:ext uri="{FF2B5EF4-FFF2-40B4-BE49-F238E27FC236}">
                <a16:creationId xmlns:a16="http://schemas.microsoft.com/office/drawing/2014/main" id="{59AB62C3-57E7-406C-A211-24CCA1550C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CD58D47-E679-4391-AF27-229DD70F0785}" type="slidenum">
              <a:rPr lang="zh-CN" altLang="en-US" smtClean="0"/>
              <a:pPr/>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02C678B8-6E30-4EE7-A509-3ABA2BABC4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D4D45338-F241-4A69-8070-1B362D9D29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2E68D062-80B4-468A-9A43-FA463F9C98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92138E-D85B-4FCD-8E97-57C571DD57F9}" type="slidenum">
              <a:rPr lang="zh-CN" altLang="en-US" smtClean="0"/>
              <a:pPr/>
              <a:t>32</a:t>
            </a:fld>
            <a:endParaRPr lang="zh-CN" altLang="en-US"/>
          </a:p>
        </p:txBody>
      </p:sp>
    </p:spTree>
    <p:extLst>
      <p:ext uri="{BB962C8B-B14F-4D97-AF65-F5344CB8AC3E}">
        <p14:creationId xmlns:p14="http://schemas.microsoft.com/office/powerpoint/2010/main" val="167773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465C0660-9166-4510-B82C-AE94C03C4E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64E82549-D740-4F52-A310-FB179D2D09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a:extLst>
              <a:ext uri="{FF2B5EF4-FFF2-40B4-BE49-F238E27FC236}">
                <a16:creationId xmlns:a16="http://schemas.microsoft.com/office/drawing/2014/main" id="{6A696D32-3290-4193-AF0D-49623AB93F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E282CE2-CCEE-46C8-95E0-77CF1EA60D1F}" type="slidenum">
              <a:rPr lang="zh-CN" altLang="en-US" smtClean="0"/>
              <a:pPr/>
              <a:t>8</a:t>
            </a:fld>
            <a:endParaRPr lang="zh-CN" altLang="en-US"/>
          </a:p>
        </p:txBody>
      </p:sp>
    </p:spTree>
    <p:extLst>
      <p:ext uri="{BB962C8B-B14F-4D97-AF65-F5344CB8AC3E}">
        <p14:creationId xmlns:p14="http://schemas.microsoft.com/office/powerpoint/2010/main" val="4147980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02C678B8-6E30-4EE7-A509-3ABA2BABC4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D4D45338-F241-4A69-8070-1B362D9D29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2E68D062-80B4-468A-9A43-FA463F9C98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92138E-D85B-4FCD-8E97-57C571DD57F9}" type="slidenum">
              <a:rPr lang="zh-CN" altLang="en-US" smtClean="0"/>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A05D38FD-92B3-464A-9686-30F3937A59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74FD5B6-9A18-48E7-9F0A-CA6D29C804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a:extLst>
              <a:ext uri="{FF2B5EF4-FFF2-40B4-BE49-F238E27FC236}">
                <a16:creationId xmlns:a16="http://schemas.microsoft.com/office/drawing/2014/main" id="{DC1552A2-FF42-44B9-BB33-2F729FDDD6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2A15161-7146-41DB-8365-3A5DA0B75B22}" type="slidenum">
              <a:rPr lang="zh-CN" altLang="en-US" smtClean="0"/>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B82C72D0-9185-40A7-B47D-7DB6739E00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37E8A2F8-0B75-4D4F-A09C-01E7D9F4E4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Object diagram</a:t>
            </a:r>
            <a:endParaRPr lang="zh-CN" altLang="en-US"/>
          </a:p>
        </p:txBody>
      </p:sp>
      <p:sp>
        <p:nvSpPr>
          <p:cNvPr id="19460" name="灯片编号占位符 3">
            <a:extLst>
              <a:ext uri="{FF2B5EF4-FFF2-40B4-BE49-F238E27FC236}">
                <a16:creationId xmlns:a16="http://schemas.microsoft.com/office/drawing/2014/main" id="{7EC1E429-3AC4-47F4-B70C-1AD4DC201F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9545A3-3289-43CA-87DF-5587ADE3696E}" type="slidenum">
              <a:rPr lang="zh-CN" altLang="en-US" smtClean="0"/>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6812E9E1-8720-4EC6-9B4A-6B7EADA947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6016A605-9180-4264-B14E-BAC9EDFFFB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Object diagram</a:t>
            </a:r>
            <a:endParaRPr lang="zh-CN" altLang="en-US"/>
          </a:p>
        </p:txBody>
      </p:sp>
      <p:sp>
        <p:nvSpPr>
          <p:cNvPr id="21508" name="灯片编号占位符 3">
            <a:extLst>
              <a:ext uri="{FF2B5EF4-FFF2-40B4-BE49-F238E27FC236}">
                <a16:creationId xmlns:a16="http://schemas.microsoft.com/office/drawing/2014/main" id="{62B82848-7B46-497C-BC43-0FA5F6E3C1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25B100C-0F8D-4F57-8BA6-13EC6CCD484C}" type="slidenum">
              <a:rPr lang="zh-CN" altLang="en-US" smtClean="0">
                <a:solidFill>
                  <a:srgbClr val="000000"/>
                </a:solidFill>
              </a:rPr>
              <a:pPr/>
              <a:t>14</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DEA665BD-065B-4814-9BAF-E715ABAE69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58A40462-A7AB-472D-B4BF-C3BE98663F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a:extLst>
              <a:ext uri="{FF2B5EF4-FFF2-40B4-BE49-F238E27FC236}">
                <a16:creationId xmlns:a16="http://schemas.microsoft.com/office/drawing/2014/main" id="{EF1DEDD9-5D33-4DC8-A646-FD8065A33E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90DFE20-64FA-49B5-B2D2-02163D53031D}"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4BCB94-0694-4731-ACE2-5F8CD595B9B2}"/>
              </a:ext>
            </a:extLst>
          </p:cNvPr>
          <p:cNvSpPr>
            <a:spLocks noGrp="1"/>
          </p:cNvSpPr>
          <p:nvPr>
            <p:ph type="dt" sz="half" idx="10"/>
          </p:nvPr>
        </p:nvSpPr>
        <p:spPr/>
        <p:txBody>
          <a:bodyPr/>
          <a:lstStyle>
            <a:lvl1pPr>
              <a:defRPr/>
            </a:lvl1pPr>
          </a:lstStyle>
          <a:p>
            <a:pPr>
              <a:defRPr/>
            </a:pPr>
            <a:fld id="{6722D5FE-20AD-4984-B636-4FEB01988B04}" type="datetimeFigureOut">
              <a:rPr lang="zh-CN" altLang="en-US"/>
              <a:pPr>
                <a:defRPr/>
              </a:pPr>
              <a:t>2018/12/25</a:t>
            </a:fld>
            <a:endParaRPr lang="zh-CN" altLang="en-US"/>
          </a:p>
        </p:txBody>
      </p:sp>
      <p:sp>
        <p:nvSpPr>
          <p:cNvPr id="5" name="页脚占位符 4">
            <a:extLst>
              <a:ext uri="{FF2B5EF4-FFF2-40B4-BE49-F238E27FC236}">
                <a16:creationId xmlns:a16="http://schemas.microsoft.com/office/drawing/2014/main" id="{45696455-C9CE-4F00-82DB-2D73E9572E0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4C8ACDB-8D8D-4F26-97F5-2DC116F2681C}"/>
              </a:ext>
            </a:extLst>
          </p:cNvPr>
          <p:cNvSpPr>
            <a:spLocks noGrp="1"/>
          </p:cNvSpPr>
          <p:nvPr>
            <p:ph type="sldNum" sz="quarter" idx="12"/>
          </p:nvPr>
        </p:nvSpPr>
        <p:spPr/>
        <p:txBody>
          <a:bodyPr/>
          <a:lstStyle>
            <a:lvl1pPr>
              <a:defRPr/>
            </a:lvl1pPr>
          </a:lstStyle>
          <a:p>
            <a:pPr>
              <a:defRPr/>
            </a:pPr>
            <a:fld id="{E4D37001-FEF6-4B71-9E72-C9F7C7614A48}" type="slidenum">
              <a:rPr lang="zh-CN" altLang="en-US"/>
              <a:pPr>
                <a:defRPr/>
              </a:pPr>
              <a:t>‹#›</a:t>
            </a:fld>
            <a:endParaRPr lang="zh-CN" altLang="en-US"/>
          </a:p>
        </p:txBody>
      </p:sp>
    </p:spTree>
    <p:extLst>
      <p:ext uri="{BB962C8B-B14F-4D97-AF65-F5344CB8AC3E}">
        <p14:creationId xmlns:p14="http://schemas.microsoft.com/office/powerpoint/2010/main" val="233647390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3505AE-F69D-4CAC-957D-E8B4653F1AE9}"/>
              </a:ext>
            </a:extLst>
          </p:cNvPr>
          <p:cNvSpPr>
            <a:spLocks noGrp="1"/>
          </p:cNvSpPr>
          <p:nvPr>
            <p:ph type="dt" sz="half" idx="10"/>
          </p:nvPr>
        </p:nvSpPr>
        <p:spPr/>
        <p:txBody>
          <a:bodyPr/>
          <a:lstStyle>
            <a:lvl1pPr>
              <a:defRPr/>
            </a:lvl1pPr>
          </a:lstStyle>
          <a:p>
            <a:pPr>
              <a:defRPr/>
            </a:pPr>
            <a:fld id="{14FAF2DF-2C6B-4CEF-A63A-6DDAB71A525E}" type="datetimeFigureOut">
              <a:rPr lang="zh-CN" altLang="en-US"/>
              <a:pPr>
                <a:defRPr/>
              </a:pPr>
              <a:t>2018/12/25</a:t>
            </a:fld>
            <a:endParaRPr lang="zh-CN" altLang="en-US"/>
          </a:p>
        </p:txBody>
      </p:sp>
      <p:sp>
        <p:nvSpPr>
          <p:cNvPr id="5" name="页脚占位符 4">
            <a:extLst>
              <a:ext uri="{FF2B5EF4-FFF2-40B4-BE49-F238E27FC236}">
                <a16:creationId xmlns:a16="http://schemas.microsoft.com/office/drawing/2014/main" id="{954EA9ED-FC80-413C-9E95-7CFB2D92A3E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F06CE54-A809-46EA-9F0F-11A0D71193C0}"/>
              </a:ext>
            </a:extLst>
          </p:cNvPr>
          <p:cNvSpPr>
            <a:spLocks noGrp="1"/>
          </p:cNvSpPr>
          <p:nvPr>
            <p:ph type="sldNum" sz="quarter" idx="12"/>
          </p:nvPr>
        </p:nvSpPr>
        <p:spPr/>
        <p:txBody>
          <a:bodyPr/>
          <a:lstStyle>
            <a:lvl1pPr>
              <a:defRPr/>
            </a:lvl1pPr>
          </a:lstStyle>
          <a:p>
            <a:pPr>
              <a:defRPr/>
            </a:pPr>
            <a:fld id="{3CCF9344-D5F0-443B-87EA-D9FAF0C56FDE}" type="slidenum">
              <a:rPr lang="zh-CN" altLang="en-US"/>
              <a:pPr>
                <a:defRPr/>
              </a:pPr>
              <a:t>‹#›</a:t>
            </a:fld>
            <a:endParaRPr lang="zh-CN" altLang="en-US"/>
          </a:p>
        </p:txBody>
      </p:sp>
    </p:spTree>
    <p:extLst>
      <p:ext uri="{BB962C8B-B14F-4D97-AF65-F5344CB8AC3E}">
        <p14:creationId xmlns:p14="http://schemas.microsoft.com/office/powerpoint/2010/main" val="74332551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AE886D-4176-47E5-BC84-1CC55C488994}"/>
              </a:ext>
            </a:extLst>
          </p:cNvPr>
          <p:cNvSpPr>
            <a:spLocks noGrp="1"/>
          </p:cNvSpPr>
          <p:nvPr>
            <p:ph type="dt" sz="half" idx="10"/>
          </p:nvPr>
        </p:nvSpPr>
        <p:spPr/>
        <p:txBody>
          <a:bodyPr/>
          <a:lstStyle>
            <a:lvl1pPr>
              <a:defRPr/>
            </a:lvl1pPr>
          </a:lstStyle>
          <a:p>
            <a:pPr>
              <a:defRPr/>
            </a:pPr>
            <a:fld id="{BB622DCD-2242-441A-A46D-417D5A3B7604}" type="datetimeFigureOut">
              <a:rPr lang="zh-CN" altLang="en-US"/>
              <a:pPr>
                <a:defRPr/>
              </a:pPr>
              <a:t>2018/12/25</a:t>
            </a:fld>
            <a:endParaRPr lang="zh-CN" altLang="en-US"/>
          </a:p>
        </p:txBody>
      </p:sp>
      <p:sp>
        <p:nvSpPr>
          <p:cNvPr id="5" name="页脚占位符 4">
            <a:extLst>
              <a:ext uri="{FF2B5EF4-FFF2-40B4-BE49-F238E27FC236}">
                <a16:creationId xmlns:a16="http://schemas.microsoft.com/office/drawing/2014/main" id="{D30FBD19-AD4E-4854-A72D-B5B937EF616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5A9994A-294E-449A-9150-B31442C06159}"/>
              </a:ext>
            </a:extLst>
          </p:cNvPr>
          <p:cNvSpPr>
            <a:spLocks noGrp="1"/>
          </p:cNvSpPr>
          <p:nvPr>
            <p:ph type="sldNum" sz="quarter" idx="12"/>
          </p:nvPr>
        </p:nvSpPr>
        <p:spPr/>
        <p:txBody>
          <a:bodyPr/>
          <a:lstStyle>
            <a:lvl1pPr>
              <a:defRPr/>
            </a:lvl1pPr>
          </a:lstStyle>
          <a:p>
            <a:pPr>
              <a:defRPr/>
            </a:pPr>
            <a:fld id="{1B6E7EEF-1598-4EB6-AB64-073A90E4ABFA}" type="slidenum">
              <a:rPr lang="zh-CN" altLang="en-US"/>
              <a:pPr>
                <a:defRPr/>
              </a:pPr>
              <a:t>‹#›</a:t>
            </a:fld>
            <a:endParaRPr lang="zh-CN" altLang="en-US"/>
          </a:p>
        </p:txBody>
      </p:sp>
    </p:spTree>
    <p:extLst>
      <p:ext uri="{BB962C8B-B14F-4D97-AF65-F5344CB8AC3E}">
        <p14:creationId xmlns:p14="http://schemas.microsoft.com/office/powerpoint/2010/main" val="115992373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A6F0C0-9761-4A0A-A8A4-9A4F4BA9243C}"/>
              </a:ext>
            </a:extLst>
          </p:cNvPr>
          <p:cNvSpPr>
            <a:spLocks noGrp="1"/>
          </p:cNvSpPr>
          <p:nvPr>
            <p:ph type="dt" sz="half" idx="10"/>
          </p:nvPr>
        </p:nvSpPr>
        <p:spPr/>
        <p:txBody>
          <a:bodyPr/>
          <a:lstStyle>
            <a:lvl1pPr>
              <a:defRPr/>
            </a:lvl1pPr>
          </a:lstStyle>
          <a:p>
            <a:pPr>
              <a:defRPr/>
            </a:pPr>
            <a:fld id="{4C1C1347-F84B-4C31-933B-05C7082E2298}" type="datetimeFigureOut">
              <a:rPr lang="zh-CN" altLang="en-US"/>
              <a:pPr>
                <a:defRPr/>
              </a:pPr>
              <a:t>2018/12/25</a:t>
            </a:fld>
            <a:endParaRPr lang="zh-CN" altLang="en-US"/>
          </a:p>
        </p:txBody>
      </p:sp>
      <p:sp>
        <p:nvSpPr>
          <p:cNvPr id="5" name="页脚占位符 4">
            <a:extLst>
              <a:ext uri="{FF2B5EF4-FFF2-40B4-BE49-F238E27FC236}">
                <a16:creationId xmlns:a16="http://schemas.microsoft.com/office/drawing/2014/main" id="{5A24A706-1528-40D9-B3A6-8020D46537E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D388BF0-2A9A-4621-8993-60CDA8C366F8}"/>
              </a:ext>
            </a:extLst>
          </p:cNvPr>
          <p:cNvSpPr>
            <a:spLocks noGrp="1"/>
          </p:cNvSpPr>
          <p:nvPr>
            <p:ph type="sldNum" sz="quarter" idx="12"/>
          </p:nvPr>
        </p:nvSpPr>
        <p:spPr/>
        <p:txBody>
          <a:bodyPr/>
          <a:lstStyle>
            <a:lvl1pPr>
              <a:defRPr/>
            </a:lvl1pPr>
          </a:lstStyle>
          <a:p>
            <a:pPr>
              <a:defRPr/>
            </a:pPr>
            <a:fld id="{FE8B06F4-6E66-40BE-8D2E-FF1A14E6590D}" type="slidenum">
              <a:rPr lang="zh-CN" altLang="en-US"/>
              <a:pPr>
                <a:defRPr/>
              </a:pPr>
              <a:t>‹#›</a:t>
            </a:fld>
            <a:endParaRPr lang="zh-CN" altLang="en-US"/>
          </a:p>
        </p:txBody>
      </p:sp>
    </p:spTree>
    <p:extLst>
      <p:ext uri="{BB962C8B-B14F-4D97-AF65-F5344CB8AC3E}">
        <p14:creationId xmlns:p14="http://schemas.microsoft.com/office/powerpoint/2010/main" val="263813829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D64FB9-3801-4A7A-B8C1-669A359AD316}"/>
              </a:ext>
            </a:extLst>
          </p:cNvPr>
          <p:cNvSpPr>
            <a:spLocks noGrp="1"/>
          </p:cNvSpPr>
          <p:nvPr>
            <p:ph type="dt" sz="half" idx="10"/>
          </p:nvPr>
        </p:nvSpPr>
        <p:spPr/>
        <p:txBody>
          <a:bodyPr/>
          <a:lstStyle>
            <a:lvl1pPr>
              <a:defRPr/>
            </a:lvl1pPr>
          </a:lstStyle>
          <a:p>
            <a:pPr>
              <a:defRPr/>
            </a:pPr>
            <a:fld id="{F9023515-C94E-4357-8414-B557FF2BCDF1}" type="datetimeFigureOut">
              <a:rPr lang="zh-CN" altLang="en-US"/>
              <a:pPr>
                <a:defRPr/>
              </a:pPr>
              <a:t>2018/12/25</a:t>
            </a:fld>
            <a:endParaRPr lang="zh-CN" altLang="en-US"/>
          </a:p>
        </p:txBody>
      </p:sp>
      <p:sp>
        <p:nvSpPr>
          <p:cNvPr id="5" name="页脚占位符 4">
            <a:extLst>
              <a:ext uri="{FF2B5EF4-FFF2-40B4-BE49-F238E27FC236}">
                <a16:creationId xmlns:a16="http://schemas.microsoft.com/office/drawing/2014/main" id="{A11B6F93-9186-4AEB-A867-384281D296F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8EEC6BC-4F84-4074-8C74-91F38B4EC220}"/>
              </a:ext>
            </a:extLst>
          </p:cNvPr>
          <p:cNvSpPr>
            <a:spLocks noGrp="1"/>
          </p:cNvSpPr>
          <p:nvPr>
            <p:ph type="sldNum" sz="quarter" idx="12"/>
          </p:nvPr>
        </p:nvSpPr>
        <p:spPr/>
        <p:txBody>
          <a:bodyPr/>
          <a:lstStyle>
            <a:lvl1pPr>
              <a:defRPr/>
            </a:lvl1pPr>
          </a:lstStyle>
          <a:p>
            <a:pPr>
              <a:defRPr/>
            </a:pPr>
            <a:fld id="{CC29C926-9B6D-4773-9D18-E909ACF857C9}" type="slidenum">
              <a:rPr lang="zh-CN" altLang="en-US"/>
              <a:pPr>
                <a:defRPr/>
              </a:pPr>
              <a:t>‹#›</a:t>
            </a:fld>
            <a:endParaRPr lang="zh-CN" altLang="en-US"/>
          </a:p>
        </p:txBody>
      </p:sp>
    </p:spTree>
    <p:extLst>
      <p:ext uri="{BB962C8B-B14F-4D97-AF65-F5344CB8AC3E}">
        <p14:creationId xmlns:p14="http://schemas.microsoft.com/office/powerpoint/2010/main" val="16514522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28F01E3D-9E28-4FFF-8AB0-B5FE002ADB1F}"/>
              </a:ext>
            </a:extLst>
          </p:cNvPr>
          <p:cNvSpPr>
            <a:spLocks noGrp="1"/>
          </p:cNvSpPr>
          <p:nvPr>
            <p:ph type="dt" sz="half" idx="10"/>
          </p:nvPr>
        </p:nvSpPr>
        <p:spPr/>
        <p:txBody>
          <a:bodyPr/>
          <a:lstStyle>
            <a:lvl1pPr>
              <a:defRPr/>
            </a:lvl1pPr>
          </a:lstStyle>
          <a:p>
            <a:pPr>
              <a:defRPr/>
            </a:pPr>
            <a:fld id="{84A79640-D9E4-4D29-B000-670EBA798A5B}" type="datetimeFigureOut">
              <a:rPr lang="zh-CN" altLang="en-US"/>
              <a:pPr>
                <a:defRPr/>
              </a:pPr>
              <a:t>2018/12/25</a:t>
            </a:fld>
            <a:endParaRPr lang="zh-CN" altLang="en-US"/>
          </a:p>
        </p:txBody>
      </p:sp>
      <p:sp>
        <p:nvSpPr>
          <p:cNvPr id="6" name="页脚占位符 4">
            <a:extLst>
              <a:ext uri="{FF2B5EF4-FFF2-40B4-BE49-F238E27FC236}">
                <a16:creationId xmlns:a16="http://schemas.microsoft.com/office/drawing/2014/main" id="{DDD0AEAC-EEEC-4D25-AE06-3A6E39EF9CB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BAC0559-FC99-40B5-A747-67A1567DA7BC}"/>
              </a:ext>
            </a:extLst>
          </p:cNvPr>
          <p:cNvSpPr>
            <a:spLocks noGrp="1"/>
          </p:cNvSpPr>
          <p:nvPr>
            <p:ph type="sldNum" sz="quarter" idx="12"/>
          </p:nvPr>
        </p:nvSpPr>
        <p:spPr/>
        <p:txBody>
          <a:bodyPr/>
          <a:lstStyle>
            <a:lvl1pPr>
              <a:defRPr/>
            </a:lvl1pPr>
          </a:lstStyle>
          <a:p>
            <a:pPr>
              <a:defRPr/>
            </a:pPr>
            <a:fld id="{0C112360-D8B9-4EC8-955B-A3B62568E81C}" type="slidenum">
              <a:rPr lang="zh-CN" altLang="en-US"/>
              <a:pPr>
                <a:defRPr/>
              </a:pPr>
              <a:t>‹#›</a:t>
            </a:fld>
            <a:endParaRPr lang="zh-CN" altLang="en-US"/>
          </a:p>
        </p:txBody>
      </p:sp>
    </p:spTree>
    <p:extLst>
      <p:ext uri="{BB962C8B-B14F-4D97-AF65-F5344CB8AC3E}">
        <p14:creationId xmlns:p14="http://schemas.microsoft.com/office/powerpoint/2010/main" val="202602891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158C8F1D-F310-4144-8471-1E67E9A5CF47}"/>
              </a:ext>
            </a:extLst>
          </p:cNvPr>
          <p:cNvSpPr>
            <a:spLocks noGrp="1"/>
          </p:cNvSpPr>
          <p:nvPr>
            <p:ph type="dt" sz="half" idx="10"/>
          </p:nvPr>
        </p:nvSpPr>
        <p:spPr/>
        <p:txBody>
          <a:bodyPr/>
          <a:lstStyle>
            <a:lvl1pPr>
              <a:defRPr/>
            </a:lvl1pPr>
          </a:lstStyle>
          <a:p>
            <a:pPr>
              <a:defRPr/>
            </a:pPr>
            <a:fld id="{968C6AF6-9671-45F3-B613-997E0EA03090}" type="datetimeFigureOut">
              <a:rPr lang="zh-CN" altLang="en-US"/>
              <a:pPr>
                <a:defRPr/>
              </a:pPr>
              <a:t>2018/12/25</a:t>
            </a:fld>
            <a:endParaRPr lang="zh-CN" altLang="en-US"/>
          </a:p>
        </p:txBody>
      </p:sp>
      <p:sp>
        <p:nvSpPr>
          <p:cNvPr id="8" name="页脚占位符 4">
            <a:extLst>
              <a:ext uri="{FF2B5EF4-FFF2-40B4-BE49-F238E27FC236}">
                <a16:creationId xmlns:a16="http://schemas.microsoft.com/office/drawing/2014/main" id="{0C18C55E-6DF5-494C-B2AF-CE4EB64B3306}"/>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59B3FCDC-44ED-476E-9832-3B377017FDDC}"/>
              </a:ext>
            </a:extLst>
          </p:cNvPr>
          <p:cNvSpPr>
            <a:spLocks noGrp="1"/>
          </p:cNvSpPr>
          <p:nvPr>
            <p:ph type="sldNum" sz="quarter" idx="12"/>
          </p:nvPr>
        </p:nvSpPr>
        <p:spPr/>
        <p:txBody>
          <a:bodyPr/>
          <a:lstStyle>
            <a:lvl1pPr>
              <a:defRPr/>
            </a:lvl1pPr>
          </a:lstStyle>
          <a:p>
            <a:pPr>
              <a:defRPr/>
            </a:pPr>
            <a:fld id="{0F2DC9EC-F28F-4DEB-8A0D-C42C03207968}" type="slidenum">
              <a:rPr lang="zh-CN" altLang="en-US"/>
              <a:pPr>
                <a:defRPr/>
              </a:pPr>
              <a:t>‹#›</a:t>
            </a:fld>
            <a:endParaRPr lang="zh-CN" altLang="en-US"/>
          </a:p>
        </p:txBody>
      </p:sp>
    </p:spTree>
    <p:extLst>
      <p:ext uri="{BB962C8B-B14F-4D97-AF65-F5344CB8AC3E}">
        <p14:creationId xmlns:p14="http://schemas.microsoft.com/office/powerpoint/2010/main" val="233690080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E9D6154-C3E2-4217-AB1B-601AB9E9B6E7}"/>
              </a:ext>
            </a:extLst>
          </p:cNvPr>
          <p:cNvSpPr>
            <a:spLocks noGrp="1"/>
          </p:cNvSpPr>
          <p:nvPr>
            <p:ph type="dt" sz="half" idx="10"/>
          </p:nvPr>
        </p:nvSpPr>
        <p:spPr/>
        <p:txBody>
          <a:bodyPr/>
          <a:lstStyle>
            <a:lvl1pPr>
              <a:defRPr/>
            </a:lvl1pPr>
          </a:lstStyle>
          <a:p>
            <a:pPr>
              <a:defRPr/>
            </a:pPr>
            <a:fld id="{9CB816B8-5D16-4E39-B8AA-7C8597EF098D}" type="datetimeFigureOut">
              <a:rPr lang="zh-CN" altLang="en-US"/>
              <a:pPr>
                <a:defRPr/>
              </a:pPr>
              <a:t>2018/12/25</a:t>
            </a:fld>
            <a:endParaRPr lang="zh-CN" altLang="en-US"/>
          </a:p>
        </p:txBody>
      </p:sp>
      <p:sp>
        <p:nvSpPr>
          <p:cNvPr id="4" name="页脚占位符 4">
            <a:extLst>
              <a:ext uri="{FF2B5EF4-FFF2-40B4-BE49-F238E27FC236}">
                <a16:creationId xmlns:a16="http://schemas.microsoft.com/office/drawing/2014/main" id="{530D258B-99B8-409E-8944-6E1D79C5347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B9CF814-9B30-4EB9-BCFD-1E89E11E6802}"/>
              </a:ext>
            </a:extLst>
          </p:cNvPr>
          <p:cNvSpPr>
            <a:spLocks noGrp="1"/>
          </p:cNvSpPr>
          <p:nvPr>
            <p:ph type="sldNum" sz="quarter" idx="12"/>
          </p:nvPr>
        </p:nvSpPr>
        <p:spPr/>
        <p:txBody>
          <a:bodyPr/>
          <a:lstStyle>
            <a:lvl1pPr>
              <a:defRPr/>
            </a:lvl1pPr>
          </a:lstStyle>
          <a:p>
            <a:pPr>
              <a:defRPr/>
            </a:pPr>
            <a:fld id="{C4049994-6590-4D50-A0CF-7F687CC86258}" type="slidenum">
              <a:rPr lang="zh-CN" altLang="en-US"/>
              <a:pPr>
                <a:defRPr/>
              </a:pPr>
              <a:t>‹#›</a:t>
            </a:fld>
            <a:endParaRPr lang="zh-CN" altLang="en-US"/>
          </a:p>
        </p:txBody>
      </p:sp>
    </p:spTree>
    <p:extLst>
      <p:ext uri="{BB962C8B-B14F-4D97-AF65-F5344CB8AC3E}">
        <p14:creationId xmlns:p14="http://schemas.microsoft.com/office/powerpoint/2010/main" val="405612140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F023D6B-7F46-4898-B282-74F1D0B79DC1}"/>
              </a:ext>
            </a:extLst>
          </p:cNvPr>
          <p:cNvSpPr>
            <a:spLocks noGrp="1"/>
          </p:cNvSpPr>
          <p:nvPr>
            <p:ph type="dt" sz="half" idx="10"/>
          </p:nvPr>
        </p:nvSpPr>
        <p:spPr/>
        <p:txBody>
          <a:bodyPr/>
          <a:lstStyle>
            <a:lvl1pPr>
              <a:defRPr/>
            </a:lvl1pPr>
          </a:lstStyle>
          <a:p>
            <a:pPr>
              <a:defRPr/>
            </a:pPr>
            <a:fld id="{AD2B8142-707D-4C39-859B-A8A3450BED28}" type="datetimeFigureOut">
              <a:rPr lang="zh-CN" altLang="en-US"/>
              <a:pPr>
                <a:defRPr/>
              </a:pPr>
              <a:t>2018/12/25</a:t>
            </a:fld>
            <a:endParaRPr lang="zh-CN" altLang="en-US"/>
          </a:p>
        </p:txBody>
      </p:sp>
      <p:sp>
        <p:nvSpPr>
          <p:cNvPr id="3" name="页脚占位符 4">
            <a:extLst>
              <a:ext uri="{FF2B5EF4-FFF2-40B4-BE49-F238E27FC236}">
                <a16:creationId xmlns:a16="http://schemas.microsoft.com/office/drawing/2014/main" id="{9D07A4AD-CDD3-4133-8D59-169DC8E191D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1A21E804-B370-41B1-80E1-D1C7127CF590}"/>
              </a:ext>
            </a:extLst>
          </p:cNvPr>
          <p:cNvSpPr>
            <a:spLocks noGrp="1"/>
          </p:cNvSpPr>
          <p:nvPr>
            <p:ph type="sldNum" sz="quarter" idx="12"/>
          </p:nvPr>
        </p:nvSpPr>
        <p:spPr/>
        <p:txBody>
          <a:bodyPr/>
          <a:lstStyle>
            <a:lvl1pPr>
              <a:defRPr/>
            </a:lvl1pPr>
          </a:lstStyle>
          <a:p>
            <a:pPr>
              <a:defRPr/>
            </a:pPr>
            <a:fld id="{2623E537-327E-40A0-8FF7-62A877986F83}" type="slidenum">
              <a:rPr lang="zh-CN" altLang="en-US"/>
              <a:pPr>
                <a:defRPr/>
              </a:pPr>
              <a:t>‹#›</a:t>
            </a:fld>
            <a:endParaRPr lang="zh-CN" altLang="en-US"/>
          </a:p>
        </p:txBody>
      </p:sp>
    </p:spTree>
    <p:extLst>
      <p:ext uri="{BB962C8B-B14F-4D97-AF65-F5344CB8AC3E}">
        <p14:creationId xmlns:p14="http://schemas.microsoft.com/office/powerpoint/2010/main" val="158348085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55083243-33F0-4046-8743-2D8D9278F532}"/>
              </a:ext>
            </a:extLst>
          </p:cNvPr>
          <p:cNvSpPr>
            <a:spLocks noGrp="1"/>
          </p:cNvSpPr>
          <p:nvPr>
            <p:ph type="dt" sz="half" idx="10"/>
          </p:nvPr>
        </p:nvSpPr>
        <p:spPr/>
        <p:txBody>
          <a:bodyPr/>
          <a:lstStyle>
            <a:lvl1pPr>
              <a:defRPr/>
            </a:lvl1pPr>
          </a:lstStyle>
          <a:p>
            <a:pPr>
              <a:defRPr/>
            </a:pPr>
            <a:fld id="{4F0211A6-F863-48FF-8A32-7C496F3C55D8}" type="datetimeFigureOut">
              <a:rPr lang="zh-CN" altLang="en-US"/>
              <a:pPr>
                <a:defRPr/>
              </a:pPr>
              <a:t>2018/12/25</a:t>
            </a:fld>
            <a:endParaRPr lang="zh-CN" altLang="en-US"/>
          </a:p>
        </p:txBody>
      </p:sp>
      <p:sp>
        <p:nvSpPr>
          <p:cNvPr id="6" name="页脚占位符 4">
            <a:extLst>
              <a:ext uri="{FF2B5EF4-FFF2-40B4-BE49-F238E27FC236}">
                <a16:creationId xmlns:a16="http://schemas.microsoft.com/office/drawing/2014/main" id="{9CDD8CAF-1077-4F2B-BE0B-8073839DBB97}"/>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3659853-42FF-4AC0-AAC4-33AC49A47754}"/>
              </a:ext>
            </a:extLst>
          </p:cNvPr>
          <p:cNvSpPr>
            <a:spLocks noGrp="1"/>
          </p:cNvSpPr>
          <p:nvPr>
            <p:ph type="sldNum" sz="quarter" idx="12"/>
          </p:nvPr>
        </p:nvSpPr>
        <p:spPr/>
        <p:txBody>
          <a:bodyPr/>
          <a:lstStyle>
            <a:lvl1pPr>
              <a:defRPr/>
            </a:lvl1pPr>
          </a:lstStyle>
          <a:p>
            <a:pPr>
              <a:defRPr/>
            </a:pPr>
            <a:fld id="{D0AE9046-49A5-4FE8-9432-C331EF389C59}" type="slidenum">
              <a:rPr lang="zh-CN" altLang="en-US"/>
              <a:pPr>
                <a:defRPr/>
              </a:pPr>
              <a:t>‹#›</a:t>
            </a:fld>
            <a:endParaRPr lang="zh-CN" altLang="en-US"/>
          </a:p>
        </p:txBody>
      </p:sp>
    </p:spTree>
    <p:extLst>
      <p:ext uri="{BB962C8B-B14F-4D97-AF65-F5344CB8AC3E}">
        <p14:creationId xmlns:p14="http://schemas.microsoft.com/office/powerpoint/2010/main" val="162686754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69BED1FE-05B7-4624-98BE-B7A62EE43DBC}"/>
              </a:ext>
            </a:extLst>
          </p:cNvPr>
          <p:cNvSpPr>
            <a:spLocks noGrp="1"/>
          </p:cNvSpPr>
          <p:nvPr>
            <p:ph type="dt" sz="half" idx="10"/>
          </p:nvPr>
        </p:nvSpPr>
        <p:spPr/>
        <p:txBody>
          <a:bodyPr/>
          <a:lstStyle>
            <a:lvl1pPr>
              <a:defRPr/>
            </a:lvl1pPr>
          </a:lstStyle>
          <a:p>
            <a:pPr>
              <a:defRPr/>
            </a:pPr>
            <a:fld id="{A27B31EF-FFC2-4252-96C5-696933E7A489}" type="datetimeFigureOut">
              <a:rPr lang="zh-CN" altLang="en-US"/>
              <a:pPr>
                <a:defRPr/>
              </a:pPr>
              <a:t>2018/12/25</a:t>
            </a:fld>
            <a:endParaRPr lang="zh-CN" altLang="en-US"/>
          </a:p>
        </p:txBody>
      </p:sp>
      <p:sp>
        <p:nvSpPr>
          <p:cNvPr id="6" name="页脚占位符 4">
            <a:extLst>
              <a:ext uri="{FF2B5EF4-FFF2-40B4-BE49-F238E27FC236}">
                <a16:creationId xmlns:a16="http://schemas.microsoft.com/office/drawing/2014/main" id="{918D1DFD-AF36-4852-870B-393DC0B1D1B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3A51A94-9935-4695-8576-139A397D124F}"/>
              </a:ext>
            </a:extLst>
          </p:cNvPr>
          <p:cNvSpPr>
            <a:spLocks noGrp="1"/>
          </p:cNvSpPr>
          <p:nvPr>
            <p:ph type="sldNum" sz="quarter" idx="12"/>
          </p:nvPr>
        </p:nvSpPr>
        <p:spPr/>
        <p:txBody>
          <a:bodyPr/>
          <a:lstStyle>
            <a:lvl1pPr>
              <a:defRPr/>
            </a:lvl1pPr>
          </a:lstStyle>
          <a:p>
            <a:pPr>
              <a:defRPr/>
            </a:pPr>
            <a:fld id="{43D095E2-45A0-433E-9D02-8E29622FD6FC}" type="slidenum">
              <a:rPr lang="zh-CN" altLang="en-US"/>
              <a:pPr>
                <a:defRPr/>
              </a:pPr>
              <a:t>‹#›</a:t>
            </a:fld>
            <a:endParaRPr lang="zh-CN" altLang="en-US"/>
          </a:p>
        </p:txBody>
      </p:sp>
    </p:spTree>
    <p:extLst>
      <p:ext uri="{BB962C8B-B14F-4D97-AF65-F5344CB8AC3E}">
        <p14:creationId xmlns:p14="http://schemas.microsoft.com/office/powerpoint/2010/main" val="106882996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5FBF5F1-8E05-4F8D-8408-2C102F07C3F5}"/>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B2C7458B-503F-474D-BDBD-9FF88DFFBB4D}"/>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59B559-ECDD-4B00-8278-DDEDF0E36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6B54AF5C-2E55-4FCF-AE79-8BFBFE74A7B0}" type="datetimeFigureOut">
              <a:rPr lang="zh-CN" altLang="en-US"/>
              <a:pPr>
                <a:defRPr/>
              </a:pPr>
              <a:t>2018/12/25</a:t>
            </a:fld>
            <a:endParaRPr lang="zh-CN" altLang="en-US"/>
          </a:p>
        </p:txBody>
      </p:sp>
      <p:sp>
        <p:nvSpPr>
          <p:cNvPr id="5" name="页脚占位符 4">
            <a:extLst>
              <a:ext uri="{FF2B5EF4-FFF2-40B4-BE49-F238E27FC236}">
                <a16:creationId xmlns:a16="http://schemas.microsoft.com/office/drawing/2014/main" id="{639ECFFC-7A68-493A-AB8C-B8404EBA7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9B7239ED-89C6-4B7F-8402-C13F3CDE1CD6}"/>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F697DA0-127A-48EA-9A64-9EEC269844C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hyperlink" Target="https://blog.csdn.net/s_king_/article/details/78612905" TargetMode="External"/><Relationship Id="rId2" Type="http://schemas.openxmlformats.org/officeDocument/2006/relationships/hyperlink" Target="https://www.cnblogs.com/gcczhongduan/p/5152824.html" TargetMode="External"/><Relationship Id="rId1" Type="http://schemas.openxmlformats.org/officeDocument/2006/relationships/slideLayout" Target="../slideLayouts/slideLayout7.xml"/><Relationship Id="rId4" Type="http://schemas.openxmlformats.org/officeDocument/2006/relationships/hyperlink" Target="https://blog.csdn.net/yyzzhc999/article/details/52799834"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04852EF-4D06-42DE-9466-74E8CA53D148}"/>
              </a:ext>
            </a:extLst>
          </p:cNvPr>
          <p:cNvGrpSpPr>
            <a:grpSpLocks/>
          </p:cNvGrpSpPr>
          <p:nvPr/>
        </p:nvGrpSpPr>
        <p:grpSpPr bwMode="auto">
          <a:xfrm>
            <a:off x="9399588" y="777875"/>
            <a:ext cx="5227637" cy="4826000"/>
            <a:chOff x="9400309" y="778474"/>
            <a:chExt cx="5227156" cy="4825039"/>
          </a:xfrm>
          <a:solidFill>
            <a:srgbClr val="FF0000"/>
          </a:solidFill>
        </p:grpSpPr>
        <p:sp>
          <p:nvSpPr>
            <p:cNvPr id="25" name="任意多边形 24">
              <a:extLst>
                <a:ext uri="{FF2B5EF4-FFF2-40B4-BE49-F238E27FC236}">
                  <a16:creationId xmlns:a16="http://schemas.microsoft.com/office/drawing/2014/main" id="{E44511BE-27D6-4EF5-B689-C79366407C21}"/>
                </a:ext>
              </a:extLst>
            </p:cNvPr>
            <p:cNvSpPr/>
            <p:nvPr/>
          </p:nvSpPr>
          <p:spPr>
            <a:xfrm rot="18865223">
              <a:off x="9601368" y="577415"/>
              <a:ext cx="4825039" cy="522715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6" name="组合 5">
              <a:extLst>
                <a:ext uri="{FF2B5EF4-FFF2-40B4-BE49-F238E27FC236}">
                  <a16:creationId xmlns:a16="http://schemas.microsoft.com/office/drawing/2014/main" id="{63447F52-71BB-4364-BCA9-DD1AB01A6BC0}"/>
                </a:ext>
              </a:extLst>
            </p:cNvPr>
            <p:cNvGrpSpPr/>
            <p:nvPr/>
          </p:nvGrpSpPr>
          <p:grpSpPr>
            <a:xfrm>
              <a:off x="9675929" y="2819252"/>
              <a:ext cx="1904967" cy="794571"/>
              <a:chOff x="750889" y="2580824"/>
              <a:chExt cx="3490912" cy="1456077"/>
            </a:xfrm>
            <a:grpFill/>
          </p:grpSpPr>
          <p:sp>
            <p:nvSpPr>
              <p:cNvPr id="7" name="Freeform 5@|5FFC:0|FBC:0|LFC:16777215|LBC:16777215">
                <a:extLst>
                  <a:ext uri="{FF2B5EF4-FFF2-40B4-BE49-F238E27FC236}">
                    <a16:creationId xmlns:a16="http://schemas.microsoft.com/office/drawing/2014/main" id="{C43B88F9-407C-4379-B07E-FC01CEDBDEBD}"/>
                  </a:ext>
                </a:extLst>
              </p:cNvPr>
              <p:cNvSpPr>
                <a:spLocks/>
              </p:cNvSpPr>
              <p:nvPr/>
            </p:nvSpPr>
            <p:spPr bwMode="auto">
              <a:xfrm>
                <a:off x="3904475" y="3258196"/>
                <a:ext cx="337326" cy="730419"/>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8@|5FFC:0|FBC:0|LFC:16777215|LBC:16777215">
                <a:extLst>
                  <a:ext uri="{FF2B5EF4-FFF2-40B4-BE49-F238E27FC236}">
                    <a16:creationId xmlns:a16="http://schemas.microsoft.com/office/drawing/2014/main" id="{423AA7AC-DD22-4007-8E3A-54D082060B52}"/>
                  </a:ext>
                </a:extLst>
              </p:cNvPr>
              <p:cNvSpPr>
                <a:spLocks noEditPoints="1"/>
              </p:cNvSpPr>
              <p:nvPr/>
            </p:nvSpPr>
            <p:spPr bwMode="auto">
              <a:xfrm>
                <a:off x="3118969" y="3233712"/>
                <a:ext cx="769184" cy="803189"/>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14@|5FFC:0|FBC:0|LFC:16777215|LBC:16777215">
                <a:extLst>
                  <a:ext uri="{FF2B5EF4-FFF2-40B4-BE49-F238E27FC236}">
                    <a16:creationId xmlns:a16="http://schemas.microsoft.com/office/drawing/2014/main" id="{C5475353-7FF4-477A-888E-1ED90C6AE3B9}"/>
                  </a:ext>
                </a:extLst>
              </p:cNvPr>
              <p:cNvSpPr>
                <a:spLocks/>
              </p:cNvSpPr>
              <p:nvPr/>
            </p:nvSpPr>
            <p:spPr bwMode="auto">
              <a:xfrm>
                <a:off x="2837410" y="2680797"/>
                <a:ext cx="1377186" cy="463142"/>
              </a:xfrm>
              <a:custGeom>
                <a:avLst/>
                <a:gdLst>
                  <a:gd name="connsiteX0" fmla="*/ 637173 w 1377186"/>
                  <a:gd name="connsiteY0" fmla="*/ 255034 h 463142"/>
                  <a:gd name="connsiteX1" fmla="*/ 672582 w 1377186"/>
                  <a:gd name="connsiteY1" fmla="*/ 255034 h 463142"/>
                  <a:gd name="connsiteX2" fmla="*/ 822262 w 1377186"/>
                  <a:gd name="connsiteY2" fmla="*/ 255034 h 463142"/>
                  <a:gd name="connsiteX3" fmla="*/ 833528 w 1377186"/>
                  <a:gd name="connsiteY3" fmla="*/ 255034 h 463142"/>
                  <a:gd name="connsiteX4" fmla="*/ 857670 w 1377186"/>
                  <a:gd name="connsiteY4" fmla="*/ 255034 h 463142"/>
                  <a:gd name="connsiteX5" fmla="*/ 857670 w 1377186"/>
                  <a:gd name="connsiteY5" fmla="*/ 345189 h 463142"/>
                  <a:gd name="connsiteX6" fmla="*/ 949409 w 1377186"/>
                  <a:gd name="connsiteY6" fmla="*/ 432124 h 463142"/>
                  <a:gd name="connsiteX7" fmla="*/ 949409 w 1377186"/>
                  <a:gd name="connsiteY7" fmla="*/ 461102 h 463142"/>
                  <a:gd name="connsiteX8" fmla="*/ 944581 w 1377186"/>
                  <a:gd name="connsiteY8" fmla="*/ 461102 h 463142"/>
                  <a:gd name="connsiteX9" fmla="*/ 822262 w 1377186"/>
                  <a:gd name="connsiteY9" fmla="*/ 348409 h 463142"/>
                  <a:gd name="connsiteX10" fmla="*/ 822262 w 1377186"/>
                  <a:gd name="connsiteY10" fmla="*/ 345189 h 463142"/>
                  <a:gd name="connsiteX11" fmla="*/ 822262 w 1377186"/>
                  <a:gd name="connsiteY11" fmla="*/ 343579 h 463142"/>
                  <a:gd name="connsiteX12" fmla="*/ 822262 w 1377186"/>
                  <a:gd name="connsiteY12" fmla="*/ 290452 h 463142"/>
                  <a:gd name="connsiteX13" fmla="*/ 672582 w 1377186"/>
                  <a:gd name="connsiteY13" fmla="*/ 290452 h 463142"/>
                  <a:gd name="connsiteX14" fmla="*/ 672582 w 1377186"/>
                  <a:gd name="connsiteY14" fmla="*/ 343579 h 463142"/>
                  <a:gd name="connsiteX15" fmla="*/ 672582 w 1377186"/>
                  <a:gd name="connsiteY15" fmla="*/ 345189 h 463142"/>
                  <a:gd name="connsiteX16" fmla="*/ 672582 w 1377186"/>
                  <a:gd name="connsiteY16" fmla="*/ 348409 h 463142"/>
                  <a:gd name="connsiteX17" fmla="*/ 550263 w 1377186"/>
                  <a:gd name="connsiteY17" fmla="*/ 461102 h 463142"/>
                  <a:gd name="connsiteX18" fmla="*/ 545434 w 1377186"/>
                  <a:gd name="connsiteY18" fmla="*/ 461102 h 463142"/>
                  <a:gd name="connsiteX19" fmla="*/ 545434 w 1377186"/>
                  <a:gd name="connsiteY19" fmla="*/ 432124 h 463142"/>
                  <a:gd name="connsiteX20" fmla="*/ 637173 w 1377186"/>
                  <a:gd name="connsiteY20" fmla="*/ 345189 h 463142"/>
                  <a:gd name="connsiteX21" fmla="*/ 637173 w 1377186"/>
                  <a:gd name="connsiteY21" fmla="*/ 290452 h 463142"/>
                  <a:gd name="connsiteX22" fmla="*/ 637173 w 1377186"/>
                  <a:gd name="connsiteY22" fmla="*/ 255034 h 463142"/>
                  <a:gd name="connsiteX23" fmla="*/ 291080 w 1377186"/>
                  <a:gd name="connsiteY23" fmla="*/ 196546 h 463142"/>
                  <a:gd name="connsiteX24" fmla="*/ 308762 w 1377186"/>
                  <a:gd name="connsiteY24" fmla="*/ 227830 h 463142"/>
                  <a:gd name="connsiteX25" fmla="*/ 255715 w 1377186"/>
                  <a:gd name="connsiteY25" fmla="*/ 258434 h 463142"/>
                  <a:gd name="connsiteX26" fmla="*/ 255715 w 1377186"/>
                  <a:gd name="connsiteY26" fmla="*/ 324403 h 463142"/>
                  <a:gd name="connsiteX27" fmla="*/ 325084 w 1377186"/>
                  <a:gd name="connsiteY27" fmla="*/ 324403 h 463142"/>
                  <a:gd name="connsiteX28" fmla="*/ 325084 w 1377186"/>
                  <a:gd name="connsiteY28" fmla="*/ 359768 h 463142"/>
                  <a:gd name="connsiteX29" fmla="*/ 255715 w 1377186"/>
                  <a:gd name="connsiteY29" fmla="*/ 359768 h 463142"/>
                  <a:gd name="connsiteX30" fmla="*/ 255715 w 1377186"/>
                  <a:gd name="connsiteY30" fmla="*/ 429138 h 463142"/>
                  <a:gd name="connsiteX31" fmla="*/ 440700 w 1377186"/>
                  <a:gd name="connsiteY31" fmla="*/ 429138 h 463142"/>
                  <a:gd name="connsiteX32" fmla="*/ 440700 w 1377186"/>
                  <a:gd name="connsiteY32" fmla="*/ 359768 h 463142"/>
                  <a:gd name="connsiteX33" fmla="*/ 372011 w 1377186"/>
                  <a:gd name="connsiteY33" fmla="*/ 359768 h 463142"/>
                  <a:gd name="connsiteX34" fmla="*/ 372011 w 1377186"/>
                  <a:gd name="connsiteY34" fmla="*/ 324403 h 463142"/>
                  <a:gd name="connsiteX35" fmla="*/ 440700 w 1377186"/>
                  <a:gd name="connsiteY35" fmla="*/ 324403 h 463142"/>
                  <a:gd name="connsiteX36" fmla="*/ 440700 w 1377186"/>
                  <a:gd name="connsiteY36" fmla="*/ 255034 h 463142"/>
                  <a:gd name="connsiteX37" fmla="*/ 372011 w 1377186"/>
                  <a:gd name="connsiteY37" fmla="*/ 255034 h 463142"/>
                  <a:gd name="connsiteX38" fmla="*/ 372011 w 1377186"/>
                  <a:gd name="connsiteY38" fmla="*/ 219669 h 463142"/>
                  <a:gd name="connsiteX39" fmla="*/ 440700 w 1377186"/>
                  <a:gd name="connsiteY39" fmla="*/ 219669 h 463142"/>
                  <a:gd name="connsiteX40" fmla="*/ 476065 w 1377186"/>
                  <a:gd name="connsiteY40" fmla="*/ 219669 h 463142"/>
                  <a:gd name="connsiteX41" fmla="*/ 476065 w 1377186"/>
                  <a:gd name="connsiteY41" fmla="*/ 463142 h 463142"/>
                  <a:gd name="connsiteX42" fmla="*/ 440700 w 1377186"/>
                  <a:gd name="connsiteY42" fmla="*/ 463142 h 463142"/>
                  <a:gd name="connsiteX43" fmla="*/ 255715 w 1377186"/>
                  <a:gd name="connsiteY43" fmla="*/ 463142 h 463142"/>
                  <a:gd name="connsiteX44" fmla="*/ 220350 w 1377186"/>
                  <a:gd name="connsiteY44" fmla="*/ 463142 h 463142"/>
                  <a:gd name="connsiteX45" fmla="*/ 220350 w 1377186"/>
                  <a:gd name="connsiteY45" fmla="*/ 429138 h 463142"/>
                  <a:gd name="connsiteX46" fmla="*/ 220350 w 1377186"/>
                  <a:gd name="connsiteY46" fmla="*/ 219669 h 463142"/>
                  <a:gd name="connsiteX47" fmla="*/ 250954 w 1377186"/>
                  <a:gd name="connsiteY47" fmla="*/ 219669 h 463142"/>
                  <a:gd name="connsiteX48" fmla="*/ 556995 w 1377186"/>
                  <a:gd name="connsiteY48" fmla="*/ 185665 h 463142"/>
                  <a:gd name="connsiteX49" fmla="*/ 590320 w 1377186"/>
                  <a:gd name="connsiteY49" fmla="*/ 185665 h 463142"/>
                  <a:gd name="connsiteX50" fmla="*/ 902482 w 1377186"/>
                  <a:gd name="connsiteY50" fmla="*/ 185665 h 463142"/>
                  <a:gd name="connsiteX51" fmla="*/ 937847 w 1377186"/>
                  <a:gd name="connsiteY51" fmla="*/ 185665 h 463142"/>
                  <a:gd name="connsiteX52" fmla="*/ 937847 w 1377186"/>
                  <a:gd name="connsiteY52" fmla="*/ 219670 h 463142"/>
                  <a:gd name="connsiteX53" fmla="*/ 937847 w 1377186"/>
                  <a:gd name="connsiteY53" fmla="*/ 243473 h 463142"/>
                  <a:gd name="connsiteX54" fmla="*/ 902482 w 1377186"/>
                  <a:gd name="connsiteY54" fmla="*/ 243473 h 463142"/>
                  <a:gd name="connsiteX55" fmla="*/ 902482 w 1377186"/>
                  <a:gd name="connsiteY55" fmla="*/ 219670 h 463142"/>
                  <a:gd name="connsiteX56" fmla="*/ 590320 w 1377186"/>
                  <a:gd name="connsiteY56" fmla="*/ 219670 h 463142"/>
                  <a:gd name="connsiteX57" fmla="*/ 590320 w 1377186"/>
                  <a:gd name="connsiteY57" fmla="*/ 243473 h 463142"/>
                  <a:gd name="connsiteX58" fmla="*/ 556995 w 1377186"/>
                  <a:gd name="connsiteY58" fmla="*/ 243473 h 463142"/>
                  <a:gd name="connsiteX59" fmla="*/ 556995 w 1377186"/>
                  <a:gd name="connsiteY59" fmla="*/ 219670 h 463142"/>
                  <a:gd name="connsiteX60" fmla="*/ 445461 w 1377186"/>
                  <a:gd name="connsiteY60" fmla="*/ 99973 h 463142"/>
                  <a:gd name="connsiteX61" fmla="*/ 476065 w 1377186"/>
                  <a:gd name="connsiteY61" fmla="*/ 117655 h 463142"/>
                  <a:gd name="connsiteX62" fmla="*/ 434579 w 1377186"/>
                  <a:gd name="connsiteY62" fmla="*/ 184304 h 463142"/>
                  <a:gd name="connsiteX63" fmla="*/ 405335 w 1377186"/>
                  <a:gd name="connsiteY63" fmla="*/ 165942 h 463142"/>
                  <a:gd name="connsiteX64" fmla="*/ 262516 w 1377186"/>
                  <a:gd name="connsiteY64" fmla="*/ 99973 h 463142"/>
                  <a:gd name="connsiteX65" fmla="*/ 302641 w 1377186"/>
                  <a:gd name="connsiteY65" fmla="*/ 165942 h 463142"/>
                  <a:gd name="connsiteX66" fmla="*/ 273397 w 1377186"/>
                  <a:gd name="connsiteY66" fmla="*/ 184304 h 463142"/>
                  <a:gd name="connsiteX67" fmla="*/ 233272 w 1377186"/>
                  <a:gd name="connsiteY67" fmla="*/ 117655 h 463142"/>
                  <a:gd name="connsiteX68" fmla="*/ 93173 w 1377186"/>
                  <a:gd name="connsiteY68" fmla="*/ 91812 h 463142"/>
                  <a:gd name="connsiteX69" fmla="*/ 128537 w 1377186"/>
                  <a:gd name="connsiteY69" fmla="*/ 91812 h 463142"/>
                  <a:gd name="connsiteX70" fmla="*/ 128537 w 1377186"/>
                  <a:gd name="connsiteY70" fmla="*/ 127857 h 463142"/>
                  <a:gd name="connsiteX71" fmla="*/ 209468 w 1377186"/>
                  <a:gd name="connsiteY71" fmla="*/ 127857 h 463142"/>
                  <a:gd name="connsiteX72" fmla="*/ 209468 w 1377186"/>
                  <a:gd name="connsiteY72" fmla="*/ 161181 h 463142"/>
                  <a:gd name="connsiteX73" fmla="*/ 128537 w 1377186"/>
                  <a:gd name="connsiteY73" fmla="*/ 161181 h 463142"/>
                  <a:gd name="connsiteX74" fmla="*/ 128537 w 1377186"/>
                  <a:gd name="connsiteY74" fmla="*/ 232591 h 463142"/>
                  <a:gd name="connsiteX75" fmla="*/ 135338 w 1377186"/>
                  <a:gd name="connsiteY75" fmla="*/ 227830 h 463142"/>
                  <a:gd name="connsiteX76" fmla="*/ 199947 w 1377186"/>
                  <a:gd name="connsiteY76" fmla="*/ 340046 h 463142"/>
                  <a:gd name="connsiteX77" fmla="*/ 169343 w 1377186"/>
                  <a:gd name="connsiteY77" fmla="*/ 358408 h 463142"/>
                  <a:gd name="connsiteX78" fmla="*/ 128537 w 1377186"/>
                  <a:gd name="connsiteY78" fmla="*/ 285638 h 463142"/>
                  <a:gd name="connsiteX79" fmla="*/ 128537 w 1377186"/>
                  <a:gd name="connsiteY79" fmla="*/ 463142 h 463142"/>
                  <a:gd name="connsiteX80" fmla="*/ 93173 w 1377186"/>
                  <a:gd name="connsiteY80" fmla="*/ 463142 h 463142"/>
                  <a:gd name="connsiteX81" fmla="*/ 93173 w 1377186"/>
                  <a:gd name="connsiteY81" fmla="*/ 258435 h 463142"/>
                  <a:gd name="connsiteX82" fmla="*/ 30604 w 1377186"/>
                  <a:gd name="connsiteY82" fmla="*/ 369290 h 463142"/>
                  <a:gd name="connsiteX83" fmla="*/ 0 w 1377186"/>
                  <a:gd name="connsiteY83" fmla="*/ 351607 h 463142"/>
                  <a:gd name="connsiteX84" fmla="*/ 93173 w 1377186"/>
                  <a:gd name="connsiteY84" fmla="*/ 189065 h 463142"/>
                  <a:gd name="connsiteX85" fmla="*/ 93173 w 1377186"/>
                  <a:gd name="connsiteY85" fmla="*/ 161181 h 463142"/>
                  <a:gd name="connsiteX86" fmla="*/ 12922 w 1377186"/>
                  <a:gd name="connsiteY86" fmla="*/ 161181 h 463142"/>
                  <a:gd name="connsiteX87" fmla="*/ 12922 w 1377186"/>
                  <a:gd name="connsiteY87" fmla="*/ 127857 h 463142"/>
                  <a:gd name="connsiteX88" fmla="*/ 93173 w 1377186"/>
                  <a:gd name="connsiteY88" fmla="*/ 127857 h 463142"/>
                  <a:gd name="connsiteX89" fmla="*/ 331205 w 1377186"/>
                  <a:gd name="connsiteY89" fmla="*/ 89092 h 463142"/>
                  <a:gd name="connsiteX90" fmla="*/ 373371 w 1377186"/>
                  <a:gd name="connsiteY90" fmla="*/ 155062 h 463142"/>
                  <a:gd name="connsiteX91" fmla="*/ 342767 w 1377186"/>
                  <a:gd name="connsiteY91" fmla="*/ 172744 h 463142"/>
                  <a:gd name="connsiteX92" fmla="*/ 302641 w 1377186"/>
                  <a:gd name="connsiteY92" fmla="*/ 104734 h 463142"/>
                  <a:gd name="connsiteX93" fmla="*/ 1250009 w 1377186"/>
                  <a:gd name="connsiteY93" fmla="*/ 45566 h 463142"/>
                  <a:gd name="connsiteX94" fmla="*/ 1283816 w 1377186"/>
                  <a:gd name="connsiteY94" fmla="*/ 45566 h 463142"/>
                  <a:gd name="connsiteX95" fmla="*/ 1283816 w 1377186"/>
                  <a:gd name="connsiteY95" fmla="*/ 345139 h 463142"/>
                  <a:gd name="connsiteX96" fmla="*/ 1377186 w 1377186"/>
                  <a:gd name="connsiteY96" fmla="*/ 432111 h 463142"/>
                  <a:gd name="connsiteX97" fmla="*/ 1377186 w 1377186"/>
                  <a:gd name="connsiteY97" fmla="*/ 461102 h 463142"/>
                  <a:gd name="connsiteX98" fmla="*/ 1372357 w 1377186"/>
                  <a:gd name="connsiteY98" fmla="*/ 461102 h 463142"/>
                  <a:gd name="connsiteX99" fmla="*/ 1250009 w 1377186"/>
                  <a:gd name="connsiteY99" fmla="*/ 343528 h 463142"/>
                  <a:gd name="connsiteX100" fmla="*/ 1250009 w 1377186"/>
                  <a:gd name="connsiteY100" fmla="*/ 45566 h 463142"/>
                  <a:gd name="connsiteX101" fmla="*/ 1098977 w 1377186"/>
                  <a:gd name="connsiteY101" fmla="*/ 45566 h 463142"/>
                  <a:gd name="connsiteX102" fmla="*/ 1134393 w 1377186"/>
                  <a:gd name="connsiteY102" fmla="*/ 45566 h 463142"/>
                  <a:gd name="connsiteX103" fmla="*/ 1134393 w 1377186"/>
                  <a:gd name="connsiteY103" fmla="*/ 343528 h 463142"/>
                  <a:gd name="connsiteX104" fmla="*/ 1134393 w 1377186"/>
                  <a:gd name="connsiteY104" fmla="*/ 345139 h 463142"/>
                  <a:gd name="connsiteX105" fmla="*/ 1134393 w 1377186"/>
                  <a:gd name="connsiteY105" fmla="*/ 348360 h 463142"/>
                  <a:gd name="connsiteX106" fmla="*/ 1012046 w 1377186"/>
                  <a:gd name="connsiteY106" fmla="*/ 461102 h 463142"/>
                  <a:gd name="connsiteX107" fmla="*/ 1007216 w 1377186"/>
                  <a:gd name="connsiteY107" fmla="*/ 461102 h 463142"/>
                  <a:gd name="connsiteX108" fmla="*/ 1007216 w 1377186"/>
                  <a:gd name="connsiteY108" fmla="*/ 432111 h 463142"/>
                  <a:gd name="connsiteX109" fmla="*/ 1098977 w 1377186"/>
                  <a:gd name="connsiteY109" fmla="*/ 345139 h 463142"/>
                  <a:gd name="connsiteX110" fmla="*/ 1098977 w 1377186"/>
                  <a:gd name="connsiteY110" fmla="*/ 45566 h 463142"/>
                  <a:gd name="connsiteX111" fmla="*/ 187026 w 1377186"/>
                  <a:gd name="connsiteY111" fmla="*/ 3400 h 463142"/>
                  <a:gd name="connsiteX112" fmla="*/ 196547 w 1377186"/>
                  <a:gd name="connsiteY112" fmla="*/ 35365 h 463142"/>
                  <a:gd name="connsiteX113" fmla="*/ 21083 w 1377186"/>
                  <a:gd name="connsiteY113" fmla="*/ 82291 h 463142"/>
                  <a:gd name="connsiteX114" fmla="*/ 11562 w 1377186"/>
                  <a:gd name="connsiteY114" fmla="*/ 48286 h 463142"/>
                  <a:gd name="connsiteX115" fmla="*/ 730419 w 1377186"/>
                  <a:gd name="connsiteY115" fmla="*/ 0 h 463142"/>
                  <a:gd name="connsiteX116" fmla="*/ 764424 w 1377186"/>
                  <a:gd name="connsiteY116" fmla="*/ 0 h 463142"/>
                  <a:gd name="connsiteX117" fmla="*/ 764424 w 1377186"/>
                  <a:gd name="connsiteY117" fmla="*/ 58488 h 463142"/>
                  <a:gd name="connsiteX118" fmla="*/ 926966 w 1377186"/>
                  <a:gd name="connsiteY118" fmla="*/ 58488 h 463142"/>
                  <a:gd name="connsiteX119" fmla="*/ 926966 w 1377186"/>
                  <a:gd name="connsiteY119" fmla="*/ 91813 h 463142"/>
                  <a:gd name="connsiteX120" fmla="*/ 764424 w 1377186"/>
                  <a:gd name="connsiteY120" fmla="*/ 91813 h 463142"/>
                  <a:gd name="connsiteX121" fmla="*/ 764424 w 1377186"/>
                  <a:gd name="connsiteY121" fmla="*/ 127858 h 463142"/>
                  <a:gd name="connsiteX122" fmla="*/ 869158 w 1377186"/>
                  <a:gd name="connsiteY122" fmla="*/ 127858 h 463142"/>
                  <a:gd name="connsiteX123" fmla="*/ 869158 w 1377186"/>
                  <a:gd name="connsiteY123" fmla="*/ 161182 h 463142"/>
                  <a:gd name="connsiteX124" fmla="*/ 625685 w 1377186"/>
                  <a:gd name="connsiteY124" fmla="*/ 161182 h 463142"/>
                  <a:gd name="connsiteX125" fmla="*/ 625685 w 1377186"/>
                  <a:gd name="connsiteY125" fmla="*/ 127858 h 463142"/>
                  <a:gd name="connsiteX126" fmla="*/ 730419 w 1377186"/>
                  <a:gd name="connsiteY126" fmla="*/ 127858 h 463142"/>
                  <a:gd name="connsiteX127" fmla="*/ 730419 w 1377186"/>
                  <a:gd name="connsiteY127" fmla="*/ 91813 h 463142"/>
                  <a:gd name="connsiteX128" fmla="*/ 567877 w 1377186"/>
                  <a:gd name="connsiteY128" fmla="*/ 91813 h 463142"/>
                  <a:gd name="connsiteX129" fmla="*/ 567877 w 1377186"/>
                  <a:gd name="connsiteY129" fmla="*/ 58488 h 463142"/>
                  <a:gd name="connsiteX130" fmla="*/ 730419 w 1377186"/>
                  <a:gd name="connsiteY130" fmla="*/ 58488 h 463142"/>
                  <a:gd name="connsiteX131" fmla="*/ 453622 w 1377186"/>
                  <a:gd name="connsiteY131" fmla="*/ 0 h 463142"/>
                  <a:gd name="connsiteX132" fmla="*/ 463143 w 1377186"/>
                  <a:gd name="connsiteY132" fmla="*/ 32644 h 463142"/>
                  <a:gd name="connsiteX133" fmla="*/ 228511 w 1377186"/>
                  <a:gd name="connsiteY133" fmla="*/ 82291 h 463142"/>
                  <a:gd name="connsiteX134" fmla="*/ 220350 w 1377186"/>
                  <a:gd name="connsiteY134" fmla="*/ 48287 h 46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377186" h="463142">
                    <a:moveTo>
                      <a:pt x="637173" y="255034"/>
                    </a:moveTo>
                    <a:cubicBezTo>
                      <a:pt x="672582" y="255034"/>
                      <a:pt x="672582" y="255034"/>
                      <a:pt x="672582" y="255034"/>
                    </a:cubicBezTo>
                    <a:cubicBezTo>
                      <a:pt x="822262" y="255034"/>
                      <a:pt x="822262" y="255034"/>
                      <a:pt x="822262" y="255034"/>
                    </a:cubicBezTo>
                    <a:cubicBezTo>
                      <a:pt x="833528" y="255034"/>
                      <a:pt x="833528" y="255034"/>
                      <a:pt x="833528" y="255034"/>
                    </a:cubicBezTo>
                    <a:cubicBezTo>
                      <a:pt x="857670" y="255034"/>
                      <a:pt x="857670" y="255034"/>
                      <a:pt x="857670" y="255034"/>
                    </a:cubicBezTo>
                    <a:cubicBezTo>
                      <a:pt x="857670" y="345189"/>
                      <a:pt x="857670" y="345189"/>
                      <a:pt x="857670" y="345189"/>
                    </a:cubicBezTo>
                    <a:cubicBezTo>
                      <a:pt x="860889" y="393486"/>
                      <a:pt x="901125" y="432124"/>
                      <a:pt x="949409" y="432124"/>
                    </a:cubicBezTo>
                    <a:cubicBezTo>
                      <a:pt x="949409" y="461102"/>
                      <a:pt x="949409" y="461102"/>
                      <a:pt x="949409" y="461102"/>
                    </a:cubicBezTo>
                    <a:cubicBezTo>
                      <a:pt x="947800" y="461102"/>
                      <a:pt x="946190" y="461102"/>
                      <a:pt x="944581" y="461102"/>
                    </a:cubicBezTo>
                    <a:cubicBezTo>
                      <a:pt x="880202" y="461102"/>
                      <a:pt x="827090" y="411195"/>
                      <a:pt x="822262" y="348409"/>
                    </a:cubicBezTo>
                    <a:cubicBezTo>
                      <a:pt x="822262" y="345189"/>
                      <a:pt x="822262" y="345189"/>
                      <a:pt x="822262" y="345189"/>
                    </a:cubicBezTo>
                    <a:cubicBezTo>
                      <a:pt x="822262" y="345189"/>
                      <a:pt x="822262" y="345189"/>
                      <a:pt x="822262" y="343579"/>
                    </a:cubicBezTo>
                    <a:cubicBezTo>
                      <a:pt x="822262" y="290452"/>
                      <a:pt x="822262" y="290452"/>
                      <a:pt x="822262" y="290452"/>
                    </a:cubicBezTo>
                    <a:cubicBezTo>
                      <a:pt x="672582" y="290452"/>
                      <a:pt x="672582" y="290452"/>
                      <a:pt x="672582" y="290452"/>
                    </a:cubicBezTo>
                    <a:cubicBezTo>
                      <a:pt x="672582" y="343579"/>
                      <a:pt x="672582" y="343579"/>
                      <a:pt x="672582" y="343579"/>
                    </a:cubicBezTo>
                    <a:cubicBezTo>
                      <a:pt x="672582" y="345189"/>
                      <a:pt x="672582" y="345189"/>
                      <a:pt x="672582" y="345189"/>
                    </a:cubicBezTo>
                    <a:cubicBezTo>
                      <a:pt x="672582" y="348409"/>
                      <a:pt x="672582" y="348409"/>
                      <a:pt x="672582" y="348409"/>
                    </a:cubicBezTo>
                    <a:cubicBezTo>
                      <a:pt x="667753" y="411195"/>
                      <a:pt x="614641" y="461102"/>
                      <a:pt x="550263" y="461102"/>
                    </a:cubicBezTo>
                    <a:cubicBezTo>
                      <a:pt x="548653" y="461102"/>
                      <a:pt x="547044" y="461102"/>
                      <a:pt x="545434" y="461102"/>
                    </a:cubicBezTo>
                    <a:cubicBezTo>
                      <a:pt x="545434" y="432124"/>
                      <a:pt x="545434" y="432124"/>
                      <a:pt x="545434" y="432124"/>
                    </a:cubicBezTo>
                    <a:cubicBezTo>
                      <a:pt x="593718" y="432124"/>
                      <a:pt x="633955" y="393486"/>
                      <a:pt x="637173" y="345189"/>
                    </a:cubicBezTo>
                    <a:cubicBezTo>
                      <a:pt x="637173" y="290452"/>
                      <a:pt x="637173" y="290452"/>
                      <a:pt x="637173" y="290452"/>
                    </a:cubicBezTo>
                    <a:cubicBezTo>
                      <a:pt x="637173" y="255034"/>
                      <a:pt x="637173" y="255034"/>
                      <a:pt x="637173" y="255034"/>
                    </a:cubicBezTo>
                    <a:close/>
                    <a:moveTo>
                      <a:pt x="291080" y="196546"/>
                    </a:moveTo>
                    <a:lnTo>
                      <a:pt x="308762" y="227830"/>
                    </a:lnTo>
                    <a:lnTo>
                      <a:pt x="255715" y="258434"/>
                    </a:lnTo>
                    <a:lnTo>
                      <a:pt x="255715" y="324403"/>
                    </a:lnTo>
                    <a:lnTo>
                      <a:pt x="325084" y="324403"/>
                    </a:lnTo>
                    <a:lnTo>
                      <a:pt x="325084" y="359768"/>
                    </a:lnTo>
                    <a:lnTo>
                      <a:pt x="255715" y="359768"/>
                    </a:lnTo>
                    <a:lnTo>
                      <a:pt x="255715" y="429138"/>
                    </a:lnTo>
                    <a:lnTo>
                      <a:pt x="440700" y="429138"/>
                    </a:lnTo>
                    <a:lnTo>
                      <a:pt x="440700" y="359768"/>
                    </a:lnTo>
                    <a:lnTo>
                      <a:pt x="372011" y="359768"/>
                    </a:lnTo>
                    <a:lnTo>
                      <a:pt x="372011" y="324403"/>
                    </a:lnTo>
                    <a:lnTo>
                      <a:pt x="440700" y="324403"/>
                    </a:lnTo>
                    <a:lnTo>
                      <a:pt x="440700" y="255034"/>
                    </a:lnTo>
                    <a:lnTo>
                      <a:pt x="372011" y="255034"/>
                    </a:lnTo>
                    <a:lnTo>
                      <a:pt x="372011" y="219669"/>
                    </a:lnTo>
                    <a:lnTo>
                      <a:pt x="440700" y="219669"/>
                    </a:lnTo>
                    <a:lnTo>
                      <a:pt x="476065" y="219669"/>
                    </a:lnTo>
                    <a:lnTo>
                      <a:pt x="476065" y="463142"/>
                    </a:lnTo>
                    <a:lnTo>
                      <a:pt x="440700" y="463142"/>
                    </a:lnTo>
                    <a:lnTo>
                      <a:pt x="255715" y="463142"/>
                    </a:lnTo>
                    <a:lnTo>
                      <a:pt x="220350" y="463142"/>
                    </a:lnTo>
                    <a:lnTo>
                      <a:pt x="220350" y="429138"/>
                    </a:lnTo>
                    <a:lnTo>
                      <a:pt x="220350" y="219669"/>
                    </a:lnTo>
                    <a:lnTo>
                      <a:pt x="250954" y="219669"/>
                    </a:lnTo>
                    <a:close/>
                    <a:moveTo>
                      <a:pt x="556995" y="185665"/>
                    </a:moveTo>
                    <a:lnTo>
                      <a:pt x="590320" y="185665"/>
                    </a:lnTo>
                    <a:lnTo>
                      <a:pt x="902482" y="185665"/>
                    </a:lnTo>
                    <a:lnTo>
                      <a:pt x="937847" y="185665"/>
                    </a:lnTo>
                    <a:lnTo>
                      <a:pt x="937847" y="219670"/>
                    </a:lnTo>
                    <a:lnTo>
                      <a:pt x="937847" y="243473"/>
                    </a:lnTo>
                    <a:lnTo>
                      <a:pt x="902482" y="243473"/>
                    </a:lnTo>
                    <a:lnTo>
                      <a:pt x="902482" y="219670"/>
                    </a:lnTo>
                    <a:lnTo>
                      <a:pt x="590320" y="219670"/>
                    </a:lnTo>
                    <a:lnTo>
                      <a:pt x="590320" y="243473"/>
                    </a:lnTo>
                    <a:lnTo>
                      <a:pt x="556995" y="243473"/>
                    </a:lnTo>
                    <a:lnTo>
                      <a:pt x="556995" y="219670"/>
                    </a:lnTo>
                    <a:close/>
                    <a:moveTo>
                      <a:pt x="445461" y="99973"/>
                    </a:moveTo>
                    <a:lnTo>
                      <a:pt x="476065" y="117655"/>
                    </a:lnTo>
                    <a:lnTo>
                      <a:pt x="434579" y="184304"/>
                    </a:lnTo>
                    <a:lnTo>
                      <a:pt x="405335" y="165942"/>
                    </a:lnTo>
                    <a:close/>
                    <a:moveTo>
                      <a:pt x="262516" y="99973"/>
                    </a:moveTo>
                    <a:lnTo>
                      <a:pt x="302641" y="165942"/>
                    </a:lnTo>
                    <a:lnTo>
                      <a:pt x="273397" y="184304"/>
                    </a:lnTo>
                    <a:lnTo>
                      <a:pt x="233272" y="117655"/>
                    </a:lnTo>
                    <a:close/>
                    <a:moveTo>
                      <a:pt x="93173" y="91812"/>
                    </a:moveTo>
                    <a:lnTo>
                      <a:pt x="128537" y="91812"/>
                    </a:lnTo>
                    <a:lnTo>
                      <a:pt x="128537" y="127857"/>
                    </a:lnTo>
                    <a:lnTo>
                      <a:pt x="209468" y="127857"/>
                    </a:lnTo>
                    <a:lnTo>
                      <a:pt x="209468" y="161181"/>
                    </a:lnTo>
                    <a:lnTo>
                      <a:pt x="128537" y="161181"/>
                    </a:lnTo>
                    <a:lnTo>
                      <a:pt x="128537" y="232591"/>
                    </a:lnTo>
                    <a:lnTo>
                      <a:pt x="135338" y="227830"/>
                    </a:lnTo>
                    <a:lnTo>
                      <a:pt x="199947" y="340046"/>
                    </a:lnTo>
                    <a:lnTo>
                      <a:pt x="169343" y="358408"/>
                    </a:lnTo>
                    <a:lnTo>
                      <a:pt x="128537" y="285638"/>
                    </a:lnTo>
                    <a:lnTo>
                      <a:pt x="128537" y="463142"/>
                    </a:lnTo>
                    <a:lnTo>
                      <a:pt x="93173" y="463142"/>
                    </a:lnTo>
                    <a:lnTo>
                      <a:pt x="93173" y="258435"/>
                    </a:lnTo>
                    <a:lnTo>
                      <a:pt x="30604" y="369290"/>
                    </a:lnTo>
                    <a:lnTo>
                      <a:pt x="0" y="351607"/>
                    </a:lnTo>
                    <a:lnTo>
                      <a:pt x="93173" y="189065"/>
                    </a:lnTo>
                    <a:lnTo>
                      <a:pt x="93173" y="161181"/>
                    </a:lnTo>
                    <a:lnTo>
                      <a:pt x="12922" y="161181"/>
                    </a:lnTo>
                    <a:lnTo>
                      <a:pt x="12922" y="127857"/>
                    </a:lnTo>
                    <a:lnTo>
                      <a:pt x="93173" y="127857"/>
                    </a:lnTo>
                    <a:close/>
                    <a:moveTo>
                      <a:pt x="331205" y="89092"/>
                    </a:moveTo>
                    <a:lnTo>
                      <a:pt x="373371" y="155062"/>
                    </a:lnTo>
                    <a:lnTo>
                      <a:pt x="342767" y="172744"/>
                    </a:lnTo>
                    <a:lnTo>
                      <a:pt x="302641" y="104734"/>
                    </a:lnTo>
                    <a:close/>
                    <a:moveTo>
                      <a:pt x="1250009" y="45566"/>
                    </a:moveTo>
                    <a:cubicBezTo>
                      <a:pt x="1283816" y="45566"/>
                      <a:pt x="1283816" y="45566"/>
                      <a:pt x="1283816" y="45566"/>
                    </a:cubicBezTo>
                    <a:cubicBezTo>
                      <a:pt x="1283816" y="345139"/>
                      <a:pt x="1283816" y="345139"/>
                      <a:pt x="1283816" y="345139"/>
                    </a:cubicBezTo>
                    <a:cubicBezTo>
                      <a:pt x="1288645" y="393457"/>
                      <a:pt x="1327281" y="432111"/>
                      <a:pt x="1377186" y="432111"/>
                    </a:cubicBezTo>
                    <a:cubicBezTo>
                      <a:pt x="1377186" y="461102"/>
                      <a:pt x="1377186" y="461102"/>
                      <a:pt x="1377186" y="461102"/>
                    </a:cubicBezTo>
                    <a:cubicBezTo>
                      <a:pt x="1375576" y="461102"/>
                      <a:pt x="1373967" y="461102"/>
                      <a:pt x="1372357" y="461102"/>
                    </a:cubicBezTo>
                    <a:cubicBezTo>
                      <a:pt x="1306353" y="461102"/>
                      <a:pt x="1251619" y="409563"/>
                      <a:pt x="1250009" y="343528"/>
                    </a:cubicBezTo>
                    <a:cubicBezTo>
                      <a:pt x="1250009" y="45566"/>
                      <a:pt x="1250009" y="45566"/>
                      <a:pt x="1250009" y="45566"/>
                    </a:cubicBezTo>
                    <a:close/>
                    <a:moveTo>
                      <a:pt x="1098977" y="45566"/>
                    </a:moveTo>
                    <a:cubicBezTo>
                      <a:pt x="1134393" y="45566"/>
                      <a:pt x="1134393" y="45566"/>
                      <a:pt x="1134393" y="45566"/>
                    </a:cubicBezTo>
                    <a:cubicBezTo>
                      <a:pt x="1134393" y="343528"/>
                      <a:pt x="1134393" y="343528"/>
                      <a:pt x="1134393" y="343528"/>
                    </a:cubicBezTo>
                    <a:cubicBezTo>
                      <a:pt x="1134393" y="345139"/>
                      <a:pt x="1134393" y="345139"/>
                      <a:pt x="1134393" y="345139"/>
                    </a:cubicBezTo>
                    <a:lnTo>
                      <a:pt x="1134393" y="348360"/>
                    </a:lnTo>
                    <a:cubicBezTo>
                      <a:pt x="1129564" y="411173"/>
                      <a:pt x="1078049" y="461102"/>
                      <a:pt x="1012046" y="461102"/>
                    </a:cubicBezTo>
                    <a:cubicBezTo>
                      <a:pt x="1010436" y="461102"/>
                      <a:pt x="1008826" y="461102"/>
                      <a:pt x="1007216" y="461102"/>
                    </a:cubicBezTo>
                    <a:cubicBezTo>
                      <a:pt x="1007216" y="432111"/>
                      <a:pt x="1007216" y="432111"/>
                      <a:pt x="1007216" y="432111"/>
                    </a:cubicBezTo>
                    <a:cubicBezTo>
                      <a:pt x="1055511" y="432111"/>
                      <a:pt x="1095757" y="393457"/>
                      <a:pt x="1098977" y="345139"/>
                    </a:cubicBezTo>
                    <a:cubicBezTo>
                      <a:pt x="1098977" y="45566"/>
                      <a:pt x="1098977" y="45566"/>
                      <a:pt x="1098977" y="45566"/>
                    </a:cubicBezTo>
                    <a:close/>
                    <a:moveTo>
                      <a:pt x="187026" y="3400"/>
                    </a:moveTo>
                    <a:lnTo>
                      <a:pt x="196547" y="35365"/>
                    </a:lnTo>
                    <a:lnTo>
                      <a:pt x="21083" y="82291"/>
                    </a:lnTo>
                    <a:lnTo>
                      <a:pt x="11562" y="48286"/>
                    </a:lnTo>
                    <a:close/>
                    <a:moveTo>
                      <a:pt x="730419" y="0"/>
                    </a:moveTo>
                    <a:lnTo>
                      <a:pt x="764424" y="0"/>
                    </a:lnTo>
                    <a:lnTo>
                      <a:pt x="764424" y="58488"/>
                    </a:lnTo>
                    <a:lnTo>
                      <a:pt x="926966" y="58488"/>
                    </a:lnTo>
                    <a:lnTo>
                      <a:pt x="926966" y="91813"/>
                    </a:lnTo>
                    <a:lnTo>
                      <a:pt x="764424" y="91813"/>
                    </a:lnTo>
                    <a:lnTo>
                      <a:pt x="764424" y="127858"/>
                    </a:lnTo>
                    <a:lnTo>
                      <a:pt x="869158" y="127858"/>
                    </a:lnTo>
                    <a:lnTo>
                      <a:pt x="869158" y="161182"/>
                    </a:lnTo>
                    <a:lnTo>
                      <a:pt x="625685" y="161182"/>
                    </a:lnTo>
                    <a:lnTo>
                      <a:pt x="625685" y="127858"/>
                    </a:lnTo>
                    <a:lnTo>
                      <a:pt x="730419" y="127858"/>
                    </a:lnTo>
                    <a:lnTo>
                      <a:pt x="730419" y="91813"/>
                    </a:lnTo>
                    <a:lnTo>
                      <a:pt x="567877" y="91813"/>
                    </a:lnTo>
                    <a:lnTo>
                      <a:pt x="567877" y="58488"/>
                    </a:lnTo>
                    <a:lnTo>
                      <a:pt x="730419" y="58488"/>
                    </a:lnTo>
                    <a:close/>
                    <a:moveTo>
                      <a:pt x="453622" y="0"/>
                    </a:moveTo>
                    <a:lnTo>
                      <a:pt x="463143" y="32644"/>
                    </a:lnTo>
                    <a:lnTo>
                      <a:pt x="228511" y="82291"/>
                    </a:lnTo>
                    <a:lnTo>
                      <a:pt x="220350" y="48287"/>
                    </a:ln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9@|5FFC:0|FBC:0|LFC:16777215|LBC:16777215">
                <a:extLst>
                  <a:ext uri="{FF2B5EF4-FFF2-40B4-BE49-F238E27FC236}">
                    <a16:creationId xmlns:a16="http://schemas.microsoft.com/office/drawing/2014/main" id="{2C195ED6-7296-463E-8582-CF4398341092}"/>
                  </a:ext>
                </a:extLst>
              </p:cNvPr>
              <p:cNvSpPr>
                <a:spLocks noEditPoints="1"/>
              </p:cNvSpPr>
              <p:nvPr/>
            </p:nvSpPr>
            <p:spPr bwMode="auto">
              <a:xfrm>
                <a:off x="1965533" y="3284039"/>
                <a:ext cx="1248649" cy="702535"/>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20@|5FFC:0|FBC:0|LFC:16777215|LBC:16777215">
                <a:extLst>
                  <a:ext uri="{FF2B5EF4-FFF2-40B4-BE49-F238E27FC236}">
                    <a16:creationId xmlns:a16="http://schemas.microsoft.com/office/drawing/2014/main" id="{670899E7-0419-445A-A20E-7B09B7827589}"/>
                  </a:ext>
                </a:extLst>
              </p:cNvPr>
              <p:cNvSpPr>
                <a:spLocks noEditPoints="1"/>
              </p:cNvSpPr>
              <p:nvPr/>
            </p:nvSpPr>
            <p:spPr bwMode="auto">
              <a:xfrm>
                <a:off x="750889" y="2580824"/>
                <a:ext cx="1216004" cy="1431594"/>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18" name="任意多边形 17">
            <a:extLst>
              <a:ext uri="{FF2B5EF4-FFF2-40B4-BE49-F238E27FC236}">
                <a16:creationId xmlns:a16="http://schemas.microsoft.com/office/drawing/2014/main" id="{A9BEFAB0-9DB8-4D29-9642-92C087DB7B37}"/>
              </a:ext>
            </a:extLst>
          </p:cNvPr>
          <p:cNvSpPr/>
          <p:nvPr/>
        </p:nvSpPr>
        <p:spPr>
          <a:xfrm>
            <a:off x="0" y="6640513"/>
            <a:ext cx="5681663" cy="217487"/>
          </a:xfrm>
          <a:custGeom>
            <a:avLst/>
            <a:gdLst>
              <a:gd name="connsiteX0" fmla="*/ 0 w 5682343"/>
              <a:gd name="connsiteY0" fmla="*/ 0 h 217714"/>
              <a:gd name="connsiteX1" fmla="*/ 5540792 w 5682343"/>
              <a:gd name="connsiteY1" fmla="*/ 0 h 217714"/>
              <a:gd name="connsiteX2" fmla="*/ 5682343 w 5682343"/>
              <a:gd name="connsiteY2" fmla="*/ 205338 h 217714"/>
              <a:gd name="connsiteX3" fmla="*/ 5682343 w 5682343"/>
              <a:gd name="connsiteY3" fmla="*/ 217714 h 217714"/>
              <a:gd name="connsiteX4" fmla="*/ 0 w 5682343"/>
              <a:gd name="connsiteY4" fmla="*/ 217714 h 217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2343" h="217714">
                <a:moveTo>
                  <a:pt x="0" y="0"/>
                </a:moveTo>
                <a:lnTo>
                  <a:pt x="5540792" y="0"/>
                </a:lnTo>
                <a:lnTo>
                  <a:pt x="5682343" y="205338"/>
                </a:lnTo>
                <a:lnTo>
                  <a:pt x="5682343" y="217714"/>
                </a:lnTo>
                <a:lnTo>
                  <a:pt x="0" y="217714"/>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任意多边形 15">
            <a:extLst>
              <a:ext uri="{FF2B5EF4-FFF2-40B4-BE49-F238E27FC236}">
                <a16:creationId xmlns:a16="http://schemas.microsoft.com/office/drawing/2014/main" id="{7D7515C2-0D1D-4455-95D2-CB3556024197}"/>
              </a:ext>
            </a:extLst>
          </p:cNvPr>
          <p:cNvSpPr/>
          <p:nvPr/>
        </p:nvSpPr>
        <p:spPr>
          <a:xfrm>
            <a:off x="0" y="6553200"/>
            <a:ext cx="3216275" cy="101600"/>
          </a:xfrm>
          <a:custGeom>
            <a:avLst/>
            <a:gdLst>
              <a:gd name="connsiteX0" fmla="*/ 0 w 3216615"/>
              <a:gd name="connsiteY0" fmla="*/ 0 h 101323"/>
              <a:gd name="connsiteX1" fmla="*/ 3134902 w 3216615"/>
              <a:gd name="connsiteY1" fmla="*/ 0 h 101323"/>
              <a:gd name="connsiteX2" fmla="*/ 3216615 w 3216615"/>
              <a:gd name="connsiteY2" fmla="*/ 101323 h 101323"/>
              <a:gd name="connsiteX3" fmla="*/ 0 w 3216615"/>
              <a:gd name="connsiteY3" fmla="*/ 101323 h 101323"/>
            </a:gdLst>
            <a:ahLst/>
            <a:cxnLst>
              <a:cxn ang="0">
                <a:pos x="connsiteX0" y="connsiteY0"/>
              </a:cxn>
              <a:cxn ang="0">
                <a:pos x="connsiteX1" y="connsiteY1"/>
              </a:cxn>
              <a:cxn ang="0">
                <a:pos x="connsiteX2" y="connsiteY2"/>
              </a:cxn>
              <a:cxn ang="0">
                <a:pos x="connsiteX3" y="connsiteY3"/>
              </a:cxn>
            </a:cxnLst>
            <a:rect l="l" t="t" r="r" b="b"/>
            <a:pathLst>
              <a:path w="3216615" h="101323">
                <a:moveTo>
                  <a:pt x="0" y="0"/>
                </a:moveTo>
                <a:lnTo>
                  <a:pt x="3134902" y="0"/>
                </a:lnTo>
                <a:lnTo>
                  <a:pt x="3216615" y="101323"/>
                </a:lnTo>
                <a:lnTo>
                  <a:pt x="0" y="10132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a:extLst>
              <a:ext uri="{FF2B5EF4-FFF2-40B4-BE49-F238E27FC236}">
                <a16:creationId xmlns:a16="http://schemas.microsoft.com/office/drawing/2014/main" id="{A0C8E48B-7A46-4005-A199-380EFCE33D5C}"/>
              </a:ext>
            </a:extLst>
          </p:cNvPr>
          <p:cNvGrpSpPr>
            <a:grpSpLocks/>
          </p:cNvGrpSpPr>
          <p:nvPr/>
        </p:nvGrpSpPr>
        <p:grpSpPr bwMode="auto">
          <a:xfrm>
            <a:off x="503238" y="2540000"/>
            <a:ext cx="9359900" cy="2859088"/>
            <a:chOff x="503520" y="2540216"/>
            <a:chExt cx="8543016" cy="2860443"/>
          </a:xfrm>
        </p:grpSpPr>
        <p:sp>
          <p:nvSpPr>
            <p:cNvPr id="3079" name="文本框 12">
              <a:extLst>
                <a:ext uri="{FF2B5EF4-FFF2-40B4-BE49-F238E27FC236}">
                  <a16:creationId xmlns:a16="http://schemas.microsoft.com/office/drawing/2014/main" id="{937BB2D4-3708-47B0-BFFE-F03F06A4A9C4}"/>
                </a:ext>
              </a:extLst>
            </p:cNvPr>
            <p:cNvSpPr txBox="1">
              <a:spLocks noChangeArrowheads="1"/>
            </p:cNvSpPr>
            <p:nvPr/>
          </p:nvSpPr>
          <p:spPr bwMode="auto">
            <a:xfrm>
              <a:off x="503520" y="2540216"/>
              <a:ext cx="8543016" cy="144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8800" dirty="0">
                  <a:solidFill>
                    <a:srgbClr val="FF0000"/>
                  </a:solidFill>
                  <a:latin typeface="微软雅黑" panose="020B0503020204020204" pitchFamily="34" charset="-122"/>
                  <a:ea typeface="微软雅黑" panose="020B0503020204020204" pitchFamily="34" charset="-122"/>
                </a:rPr>
                <a:t>UML</a:t>
              </a:r>
              <a:r>
                <a:rPr lang="zh-CN" altLang="en-US" sz="8800" dirty="0">
                  <a:latin typeface="微软雅黑" panose="020B0503020204020204" pitchFamily="34" charset="-122"/>
                  <a:ea typeface="微软雅黑" panose="020B0503020204020204" pitchFamily="34" charset="-122"/>
                </a:rPr>
                <a:t>基础</a:t>
              </a:r>
              <a:r>
                <a:rPr lang="en-US" altLang="zh-CN" sz="8800" dirty="0">
                  <a:latin typeface="微软雅黑" panose="020B0503020204020204" pitchFamily="34" charset="-122"/>
                  <a:ea typeface="微软雅黑" panose="020B0503020204020204" pitchFamily="34" charset="-122"/>
                </a:rPr>
                <a:t>IV</a:t>
              </a:r>
              <a:endParaRPr lang="zh-CN" altLang="en-US" sz="8800" dirty="0">
                <a:latin typeface="微软雅黑" panose="020B0503020204020204" pitchFamily="34" charset="-122"/>
                <a:ea typeface="微软雅黑" panose="020B0503020204020204" pitchFamily="34" charset="-122"/>
              </a:endParaRPr>
            </a:p>
          </p:txBody>
        </p:sp>
        <p:sp>
          <p:nvSpPr>
            <p:cNvPr id="19" name="矩形 33">
              <a:extLst>
                <a:ext uri="{FF2B5EF4-FFF2-40B4-BE49-F238E27FC236}">
                  <a16:creationId xmlns:a16="http://schemas.microsoft.com/office/drawing/2014/main" id="{C6E9F395-54AA-475A-8A10-CC3BAEC9204B}"/>
                </a:ext>
              </a:extLst>
            </p:cNvPr>
            <p:cNvSpPr>
              <a:spLocks noChangeArrowheads="1"/>
            </p:cNvSpPr>
            <p:nvPr/>
          </p:nvSpPr>
          <p:spPr bwMode="auto">
            <a:xfrm>
              <a:off x="2636376" y="4452472"/>
              <a:ext cx="5617583" cy="9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ct val="20000"/>
                </a:spcBef>
                <a:spcAft>
                  <a:spcPts val="0"/>
                </a:spcAft>
                <a:defRPr/>
              </a:pP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------PRD2018-G05</a:t>
              </a:r>
            </a:p>
            <a:p>
              <a:pPr algn="r" eaLnBrk="1" fontAlgn="auto" hangingPunct="1">
                <a:spcBef>
                  <a:spcPct val="20000"/>
                </a:spcBef>
                <a:spcAft>
                  <a:spcPts val="0"/>
                </a:spcAft>
                <a:defRPr/>
              </a:pPr>
              <a:endPar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078" name="文本框 3">
            <a:extLst>
              <a:ext uri="{FF2B5EF4-FFF2-40B4-BE49-F238E27FC236}">
                <a16:creationId xmlns:a16="http://schemas.microsoft.com/office/drawing/2014/main" id="{36352DDA-0715-4D8A-9BE2-1CAA579FC0FD}"/>
              </a:ext>
            </a:extLst>
          </p:cNvPr>
          <p:cNvSpPr txBox="1">
            <a:spLocks noChangeArrowheads="1"/>
          </p:cNvSpPr>
          <p:nvPr/>
        </p:nvSpPr>
        <p:spPr bwMode="auto">
          <a:xfrm>
            <a:off x="5100638" y="3970338"/>
            <a:ext cx="63881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000" dirty="0">
                <a:solidFill>
                  <a:srgbClr val="C00000"/>
                </a:solidFill>
              </a:rPr>
              <a:t>综合运用和问题解答</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250" fill="hold"/>
                                        <p:tgtEl>
                                          <p:spTgt spid="16"/>
                                        </p:tgtEl>
                                        <p:attrNameLst>
                                          <p:attrName>ppt_x</p:attrName>
                                        </p:attrNameLst>
                                      </p:cBhvr>
                                      <p:tavLst>
                                        <p:tav tm="0">
                                          <p:val>
                                            <p:strVal val="0-#ppt_w/2"/>
                                          </p:val>
                                        </p:tav>
                                        <p:tav tm="100000">
                                          <p:val>
                                            <p:strVal val="#ppt_x"/>
                                          </p:val>
                                        </p:tav>
                                      </p:tavLst>
                                    </p:anim>
                                    <p:anim calcmode="lin" valueType="num">
                                      <p:cBhvr additive="base">
                                        <p:cTn id="17" dur="250" fill="hold"/>
                                        <p:tgtEl>
                                          <p:spTgt spid="16"/>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750"/>
                            </p:stCondLst>
                            <p:childTnLst>
                              <p:par>
                                <p:cTn id="19" presetID="2" presetClass="entr" presetSubtype="8"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250" fill="hold"/>
                                        <p:tgtEl>
                                          <p:spTgt spid="18"/>
                                        </p:tgtEl>
                                        <p:attrNameLst>
                                          <p:attrName>ppt_x</p:attrName>
                                        </p:attrNameLst>
                                      </p:cBhvr>
                                      <p:tavLst>
                                        <p:tav tm="0">
                                          <p:val>
                                            <p:strVal val="0-#ppt_w/2"/>
                                          </p:val>
                                        </p:tav>
                                        <p:tav tm="100000">
                                          <p:val>
                                            <p:strVal val="#ppt_x"/>
                                          </p:val>
                                        </p:tav>
                                      </p:tavLst>
                                    </p:anim>
                                    <p:anim calcmode="lin" valueType="num">
                                      <p:cBhvr additive="base">
                                        <p:cTn id="22" dur="250" fill="hold"/>
                                        <p:tgtEl>
                                          <p:spTgt spid="18"/>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4339" name="文本框 2">
            <a:extLst>
              <a:ext uri="{FF2B5EF4-FFF2-40B4-BE49-F238E27FC236}">
                <a16:creationId xmlns:a16="http://schemas.microsoft.com/office/drawing/2014/main" id="{6B9050E7-91D2-4826-A0A2-CBC1C9D276FF}"/>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软件开发一般流程</a:t>
            </a:r>
            <a:r>
              <a:rPr lang="en-US" altLang="zh-CN" sz="3200" b="1" baseline="30000" dirty="0">
                <a:latin typeface="微软雅黑" panose="020B0503020204020204" pitchFamily="34" charset="-122"/>
                <a:ea typeface="微软雅黑" panose="020B0503020204020204" pitchFamily="34" charset="-122"/>
              </a:rPr>
              <a:t>[2][3]</a:t>
            </a:r>
            <a:endParaRPr lang="zh-CN" altLang="en-US" sz="3200" b="1" baseline="30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F0B1C33-804C-4F56-B6A7-64CED3BC505F}"/>
              </a:ext>
            </a:extLst>
          </p:cNvPr>
          <p:cNvSpPr txBox="1"/>
          <p:nvPr/>
        </p:nvSpPr>
        <p:spPr>
          <a:xfrm>
            <a:off x="4089254" y="1094283"/>
            <a:ext cx="1107996" cy="369332"/>
          </a:xfrm>
          <a:prstGeom prst="rect">
            <a:avLst/>
          </a:prstGeom>
          <a:noFill/>
        </p:spPr>
        <p:txBody>
          <a:bodyPr wrap="none" rtlCol="0">
            <a:spAutoFit/>
          </a:bodyPr>
          <a:lstStyle/>
          <a:p>
            <a:r>
              <a:rPr lang="zh-CN" altLang="en-US" b="1" dirty="0"/>
              <a:t>细化阶段</a:t>
            </a:r>
          </a:p>
        </p:txBody>
      </p:sp>
      <p:sp>
        <p:nvSpPr>
          <p:cNvPr id="15" name="文本框 14">
            <a:extLst>
              <a:ext uri="{FF2B5EF4-FFF2-40B4-BE49-F238E27FC236}">
                <a16:creationId xmlns:a16="http://schemas.microsoft.com/office/drawing/2014/main" id="{6170BB72-7DBC-449F-9520-7BFFEBAAA64F}"/>
              </a:ext>
            </a:extLst>
          </p:cNvPr>
          <p:cNvSpPr txBox="1"/>
          <p:nvPr/>
        </p:nvSpPr>
        <p:spPr>
          <a:xfrm>
            <a:off x="2251159" y="1094283"/>
            <a:ext cx="1107996" cy="369332"/>
          </a:xfrm>
          <a:prstGeom prst="rect">
            <a:avLst/>
          </a:prstGeom>
          <a:noFill/>
        </p:spPr>
        <p:txBody>
          <a:bodyPr wrap="none" rtlCol="0">
            <a:spAutoFit/>
          </a:bodyPr>
          <a:lstStyle/>
          <a:p>
            <a:r>
              <a:rPr lang="zh-CN" altLang="en-US" b="1" dirty="0"/>
              <a:t>初始阶段</a:t>
            </a:r>
          </a:p>
        </p:txBody>
      </p:sp>
      <p:sp>
        <p:nvSpPr>
          <p:cNvPr id="16" name="文本框 15">
            <a:extLst>
              <a:ext uri="{FF2B5EF4-FFF2-40B4-BE49-F238E27FC236}">
                <a16:creationId xmlns:a16="http://schemas.microsoft.com/office/drawing/2014/main" id="{B4290261-4502-4963-9A01-E2428E09E188}"/>
              </a:ext>
            </a:extLst>
          </p:cNvPr>
          <p:cNvSpPr txBox="1"/>
          <p:nvPr/>
        </p:nvSpPr>
        <p:spPr>
          <a:xfrm>
            <a:off x="5921147" y="1094283"/>
            <a:ext cx="1107996" cy="369332"/>
          </a:xfrm>
          <a:prstGeom prst="rect">
            <a:avLst/>
          </a:prstGeom>
          <a:noFill/>
        </p:spPr>
        <p:txBody>
          <a:bodyPr wrap="none" rtlCol="0">
            <a:spAutoFit/>
          </a:bodyPr>
          <a:lstStyle/>
          <a:p>
            <a:r>
              <a:rPr lang="zh-CN" altLang="en-US" b="1" dirty="0"/>
              <a:t>构造阶段</a:t>
            </a:r>
          </a:p>
        </p:txBody>
      </p:sp>
      <p:sp>
        <p:nvSpPr>
          <p:cNvPr id="17" name="文本框 16">
            <a:extLst>
              <a:ext uri="{FF2B5EF4-FFF2-40B4-BE49-F238E27FC236}">
                <a16:creationId xmlns:a16="http://schemas.microsoft.com/office/drawing/2014/main" id="{237EEDA0-3380-4A4E-BDF7-ABB085FFAF21}"/>
              </a:ext>
            </a:extLst>
          </p:cNvPr>
          <p:cNvSpPr txBox="1"/>
          <p:nvPr/>
        </p:nvSpPr>
        <p:spPr>
          <a:xfrm>
            <a:off x="7765444" y="1070309"/>
            <a:ext cx="1107996" cy="369332"/>
          </a:xfrm>
          <a:prstGeom prst="rect">
            <a:avLst/>
          </a:prstGeom>
          <a:noFill/>
        </p:spPr>
        <p:txBody>
          <a:bodyPr wrap="none" rtlCol="0">
            <a:spAutoFit/>
          </a:bodyPr>
          <a:lstStyle/>
          <a:p>
            <a:r>
              <a:rPr lang="zh-CN" altLang="en-US" b="1" dirty="0"/>
              <a:t>移交阶段</a:t>
            </a:r>
          </a:p>
        </p:txBody>
      </p:sp>
      <p:sp>
        <p:nvSpPr>
          <p:cNvPr id="6" name="矩形 5">
            <a:extLst>
              <a:ext uri="{FF2B5EF4-FFF2-40B4-BE49-F238E27FC236}">
                <a16:creationId xmlns:a16="http://schemas.microsoft.com/office/drawing/2014/main" id="{9A40406E-B554-4FB0-9DA7-B84950C5F585}"/>
              </a:ext>
            </a:extLst>
          </p:cNvPr>
          <p:cNvSpPr/>
          <p:nvPr/>
        </p:nvSpPr>
        <p:spPr>
          <a:xfrm>
            <a:off x="797667" y="1873860"/>
            <a:ext cx="1138136"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项目计划</a:t>
            </a:r>
          </a:p>
        </p:txBody>
      </p:sp>
      <p:sp>
        <p:nvSpPr>
          <p:cNvPr id="18" name="矩形 17">
            <a:extLst>
              <a:ext uri="{FF2B5EF4-FFF2-40B4-BE49-F238E27FC236}">
                <a16:creationId xmlns:a16="http://schemas.microsoft.com/office/drawing/2014/main" id="{9377CFAA-1C2E-460C-BA6B-737A850420BA}"/>
              </a:ext>
            </a:extLst>
          </p:cNvPr>
          <p:cNvSpPr/>
          <p:nvPr/>
        </p:nvSpPr>
        <p:spPr>
          <a:xfrm>
            <a:off x="2252779" y="1873860"/>
            <a:ext cx="1138136"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需求分析</a:t>
            </a:r>
          </a:p>
        </p:txBody>
      </p:sp>
      <p:sp>
        <p:nvSpPr>
          <p:cNvPr id="19" name="矩形 18">
            <a:extLst>
              <a:ext uri="{FF2B5EF4-FFF2-40B4-BE49-F238E27FC236}">
                <a16:creationId xmlns:a16="http://schemas.microsoft.com/office/drawing/2014/main" id="{744FD556-977D-444A-A168-3D9A368F0FBC}"/>
              </a:ext>
            </a:extLst>
          </p:cNvPr>
          <p:cNvSpPr/>
          <p:nvPr/>
        </p:nvSpPr>
        <p:spPr>
          <a:xfrm>
            <a:off x="4318951" y="1869705"/>
            <a:ext cx="677696"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设计</a:t>
            </a:r>
          </a:p>
        </p:txBody>
      </p:sp>
      <p:sp>
        <p:nvSpPr>
          <p:cNvPr id="20" name="矩形 19">
            <a:extLst>
              <a:ext uri="{FF2B5EF4-FFF2-40B4-BE49-F238E27FC236}">
                <a16:creationId xmlns:a16="http://schemas.microsoft.com/office/drawing/2014/main" id="{0AC6B3C8-E9D6-41FF-B93A-D2AF6C5E8299}"/>
              </a:ext>
            </a:extLst>
          </p:cNvPr>
          <p:cNvSpPr/>
          <p:nvPr/>
        </p:nvSpPr>
        <p:spPr>
          <a:xfrm>
            <a:off x="5812733" y="1869705"/>
            <a:ext cx="1357780"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编码与实现</a:t>
            </a:r>
          </a:p>
        </p:txBody>
      </p:sp>
      <p:sp>
        <p:nvSpPr>
          <p:cNvPr id="21" name="矩形 20">
            <a:extLst>
              <a:ext uri="{FF2B5EF4-FFF2-40B4-BE49-F238E27FC236}">
                <a16:creationId xmlns:a16="http://schemas.microsoft.com/office/drawing/2014/main" id="{8CA08A18-5E19-441F-8B6A-BB980E9BF987}"/>
              </a:ext>
            </a:extLst>
          </p:cNvPr>
          <p:cNvSpPr/>
          <p:nvPr/>
        </p:nvSpPr>
        <p:spPr>
          <a:xfrm>
            <a:off x="7648708" y="1869703"/>
            <a:ext cx="1357779"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测试与配置</a:t>
            </a:r>
          </a:p>
        </p:txBody>
      </p:sp>
      <p:sp>
        <p:nvSpPr>
          <p:cNvPr id="22" name="矩形 21">
            <a:extLst>
              <a:ext uri="{FF2B5EF4-FFF2-40B4-BE49-F238E27FC236}">
                <a16:creationId xmlns:a16="http://schemas.microsoft.com/office/drawing/2014/main" id="{6C5342B6-08A7-464D-AD0C-3EF45D2D3E3C}"/>
              </a:ext>
            </a:extLst>
          </p:cNvPr>
          <p:cNvSpPr/>
          <p:nvPr/>
        </p:nvSpPr>
        <p:spPr>
          <a:xfrm>
            <a:off x="9642643" y="1869703"/>
            <a:ext cx="1357779"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使用与维护</a:t>
            </a:r>
          </a:p>
        </p:txBody>
      </p:sp>
      <p:sp>
        <p:nvSpPr>
          <p:cNvPr id="23" name="矩形 22">
            <a:extLst>
              <a:ext uri="{FF2B5EF4-FFF2-40B4-BE49-F238E27FC236}">
                <a16:creationId xmlns:a16="http://schemas.microsoft.com/office/drawing/2014/main" id="{1114F051-8DE0-464D-8840-0EF9F4B17FBB}"/>
              </a:ext>
            </a:extLst>
          </p:cNvPr>
          <p:cNvSpPr/>
          <p:nvPr/>
        </p:nvSpPr>
        <p:spPr>
          <a:xfrm>
            <a:off x="634575" y="3051624"/>
            <a:ext cx="1773191" cy="2052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 name="文本框 6">
            <a:extLst>
              <a:ext uri="{FF2B5EF4-FFF2-40B4-BE49-F238E27FC236}">
                <a16:creationId xmlns:a16="http://schemas.microsoft.com/office/drawing/2014/main" id="{6FEBF0D3-58F1-474D-AE7A-6643BFDBB6C0}"/>
              </a:ext>
            </a:extLst>
          </p:cNvPr>
          <p:cNvSpPr txBox="1"/>
          <p:nvPr/>
        </p:nvSpPr>
        <p:spPr>
          <a:xfrm>
            <a:off x="758097" y="3118419"/>
            <a:ext cx="1569660" cy="369332"/>
          </a:xfrm>
          <a:prstGeom prst="rect">
            <a:avLst/>
          </a:prstGeom>
          <a:noFill/>
        </p:spPr>
        <p:txBody>
          <a:bodyPr wrap="none" rtlCol="0">
            <a:spAutoFit/>
          </a:bodyPr>
          <a:lstStyle/>
          <a:p>
            <a:r>
              <a:rPr lang="zh-CN" altLang="en-US" dirty="0"/>
              <a:t>系统需求模型</a:t>
            </a:r>
          </a:p>
        </p:txBody>
      </p:sp>
      <p:sp>
        <p:nvSpPr>
          <p:cNvPr id="8" name="椭圆 7">
            <a:extLst>
              <a:ext uri="{FF2B5EF4-FFF2-40B4-BE49-F238E27FC236}">
                <a16:creationId xmlns:a16="http://schemas.microsoft.com/office/drawing/2014/main" id="{E000F782-9879-41BD-B7DE-B7E887B2077B}"/>
              </a:ext>
            </a:extLst>
          </p:cNvPr>
          <p:cNvSpPr/>
          <p:nvPr/>
        </p:nvSpPr>
        <p:spPr>
          <a:xfrm>
            <a:off x="843623" y="3610965"/>
            <a:ext cx="1357780" cy="5363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用例图</a:t>
            </a:r>
          </a:p>
        </p:txBody>
      </p:sp>
      <p:sp>
        <p:nvSpPr>
          <p:cNvPr id="25" name="矩形 24">
            <a:extLst>
              <a:ext uri="{FF2B5EF4-FFF2-40B4-BE49-F238E27FC236}">
                <a16:creationId xmlns:a16="http://schemas.microsoft.com/office/drawing/2014/main" id="{70A55D7F-D549-40BD-89DF-E3EB9EE5E840}"/>
              </a:ext>
            </a:extLst>
          </p:cNvPr>
          <p:cNvSpPr/>
          <p:nvPr/>
        </p:nvSpPr>
        <p:spPr>
          <a:xfrm>
            <a:off x="953445" y="4673222"/>
            <a:ext cx="1138136"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活动图</a:t>
            </a:r>
          </a:p>
        </p:txBody>
      </p:sp>
      <p:sp>
        <p:nvSpPr>
          <p:cNvPr id="26" name="矩形 25">
            <a:extLst>
              <a:ext uri="{FF2B5EF4-FFF2-40B4-BE49-F238E27FC236}">
                <a16:creationId xmlns:a16="http://schemas.microsoft.com/office/drawing/2014/main" id="{49AEEC87-6002-4514-9104-11F6F3E98364}"/>
              </a:ext>
            </a:extLst>
          </p:cNvPr>
          <p:cNvSpPr/>
          <p:nvPr/>
        </p:nvSpPr>
        <p:spPr>
          <a:xfrm>
            <a:off x="2963118" y="2691690"/>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系统分析</a:t>
            </a:r>
          </a:p>
        </p:txBody>
      </p:sp>
      <p:sp>
        <p:nvSpPr>
          <p:cNvPr id="27" name="矩形 26">
            <a:extLst>
              <a:ext uri="{FF2B5EF4-FFF2-40B4-BE49-F238E27FC236}">
                <a16:creationId xmlns:a16="http://schemas.microsoft.com/office/drawing/2014/main" id="{645DEF7D-A0ED-4817-9D64-FFD9576FB46B}"/>
              </a:ext>
            </a:extLst>
          </p:cNvPr>
          <p:cNvSpPr/>
          <p:nvPr/>
        </p:nvSpPr>
        <p:spPr>
          <a:xfrm>
            <a:off x="4030460" y="2691689"/>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总体设计</a:t>
            </a:r>
          </a:p>
        </p:txBody>
      </p:sp>
      <p:sp>
        <p:nvSpPr>
          <p:cNvPr id="28" name="矩形 27">
            <a:extLst>
              <a:ext uri="{FF2B5EF4-FFF2-40B4-BE49-F238E27FC236}">
                <a16:creationId xmlns:a16="http://schemas.microsoft.com/office/drawing/2014/main" id="{75A86E36-038F-49BF-9B1A-BA74479B66A4}"/>
              </a:ext>
            </a:extLst>
          </p:cNvPr>
          <p:cNvSpPr/>
          <p:nvPr/>
        </p:nvSpPr>
        <p:spPr>
          <a:xfrm>
            <a:off x="4824884" y="2695246"/>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详细设计</a:t>
            </a:r>
          </a:p>
        </p:txBody>
      </p:sp>
      <p:sp>
        <p:nvSpPr>
          <p:cNvPr id="29" name="矩形 28">
            <a:extLst>
              <a:ext uri="{FF2B5EF4-FFF2-40B4-BE49-F238E27FC236}">
                <a16:creationId xmlns:a16="http://schemas.microsoft.com/office/drawing/2014/main" id="{9961C149-9C35-4977-8CFE-7B7728B15BF6}"/>
              </a:ext>
            </a:extLst>
          </p:cNvPr>
          <p:cNvSpPr/>
          <p:nvPr/>
        </p:nvSpPr>
        <p:spPr>
          <a:xfrm>
            <a:off x="5698112" y="2698803"/>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编码依据</a:t>
            </a:r>
          </a:p>
        </p:txBody>
      </p:sp>
      <p:sp>
        <p:nvSpPr>
          <p:cNvPr id="30" name="矩形 29">
            <a:extLst>
              <a:ext uri="{FF2B5EF4-FFF2-40B4-BE49-F238E27FC236}">
                <a16:creationId xmlns:a16="http://schemas.microsoft.com/office/drawing/2014/main" id="{06A6D72F-7391-40BD-85B3-79F2C1C8A080}"/>
              </a:ext>
            </a:extLst>
          </p:cNvPr>
          <p:cNvSpPr/>
          <p:nvPr/>
        </p:nvSpPr>
        <p:spPr>
          <a:xfrm>
            <a:off x="6433147" y="2698802"/>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代码映射</a:t>
            </a:r>
          </a:p>
        </p:txBody>
      </p:sp>
      <p:sp>
        <p:nvSpPr>
          <p:cNvPr id="31" name="矩形 30">
            <a:extLst>
              <a:ext uri="{FF2B5EF4-FFF2-40B4-BE49-F238E27FC236}">
                <a16:creationId xmlns:a16="http://schemas.microsoft.com/office/drawing/2014/main" id="{A9443D03-C340-4B67-B7A3-B5C08653E665}"/>
              </a:ext>
            </a:extLst>
          </p:cNvPr>
          <p:cNvSpPr/>
          <p:nvPr/>
        </p:nvSpPr>
        <p:spPr>
          <a:xfrm>
            <a:off x="7168182" y="2689075"/>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实现目标</a:t>
            </a:r>
          </a:p>
        </p:txBody>
      </p:sp>
      <p:sp>
        <p:nvSpPr>
          <p:cNvPr id="32" name="矩形 31">
            <a:extLst>
              <a:ext uri="{FF2B5EF4-FFF2-40B4-BE49-F238E27FC236}">
                <a16:creationId xmlns:a16="http://schemas.microsoft.com/office/drawing/2014/main" id="{C44C16CA-8681-4E90-8BDC-89BA8409F999}"/>
              </a:ext>
            </a:extLst>
          </p:cNvPr>
          <p:cNvSpPr/>
          <p:nvPr/>
        </p:nvSpPr>
        <p:spPr>
          <a:xfrm>
            <a:off x="8205115" y="2677596"/>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测试依据</a:t>
            </a:r>
          </a:p>
        </p:txBody>
      </p:sp>
      <p:sp>
        <p:nvSpPr>
          <p:cNvPr id="33" name="矩形 32">
            <a:extLst>
              <a:ext uri="{FF2B5EF4-FFF2-40B4-BE49-F238E27FC236}">
                <a16:creationId xmlns:a16="http://schemas.microsoft.com/office/drawing/2014/main" id="{E6B84652-C603-474C-8E2A-A0869A941EDC}"/>
              </a:ext>
            </a:extLst>
          </p:cNvPr>
          <p:cNvSpPr/>
          <p:nvPr/>
        </p:nvSpPr>
        <p:spPr>
          <a:xfrm>
            <a:off x="9272457" y="2686216"/>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配置描述</a:t>
            </a:r>
          </a:p>
        </p:txBody>
      </p:sp>
      <p:sp>
        <p:nvSpPr>
          <p:cNvPr id="34" name="矩形 33">
            <a:extLst>
              <a:ext uri="{FF2B5EF4-FFF2-40B4-BE49-F238E27FC236}">
                <a16:creationId xmlns:a16="http://schemas.microsoft.com/office/drawing/2014/main" id="{4E43CB72-7817-4642-B773-073A392F6706}"/>
              </a:ext>
            </a:extLst>
          </p:cNvPr>
          <p:cNvSpPr/>
          <p:nvPr/>
        </p:nvSpPr>
        <p:spPr>
          <a:xfrm>
            <a:off x="2500439" y="4299404"/>
            <a:ext cx="2383749" cy="2052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5" name="文本框 34">
            <a:extLst>
              <a:ext uri="{FF2B5EF4-FFF2-40B4-BE49-F238E27FC236}">
                <a16:creationId xmlns:a16="http://schemas.microsoft.com/office/drawing/2014/main" id="{BCA8261E-0371-499A-A197-174EF0155A5F}"/>
              </a:ext>
            </a:extLst>
          </p:cNvPr>
          <p:cNvSpPr txBox="1"/>
          <p:nvPr/>
        </p:nvSpPr>
        <p:spPr>
          <a:xfrm>
            <a:off x="2543987" y="4299404"/>
            <a:ext cx="1852137" cy="646331"/>
          </a:xfrm>
          <a:prstGeom prst="rect">
            <a:avLst/>
          </a:prstGeom>
          <a:noFill/>
        </p:spPr>
        <p:txBody>
          <a:bodyPr wrap="square" rtlCol="0">
            <a:spAutoFit/>
          </a:bodyPr>
          <a:lstStyle/>
          <a:p>
            <a:r>
              <a:rPr lang="zh-CN" altLang="en-US" dirty="0"/>
              <a:t>系统分析模型、</a:t>
            </a:r>
            <a:endParaRPr lang="en-US" altLang="zh-CN" dirty="0"/>
          </a:p>
          <a:p>
            <a:r>
              <a:rPr lang="zh-CN" altLang="en-US" dirty="0"/>
              <a:t>设计模型</a:t>
            </a:r>
          </a:p>
        </p:txBody>
      </p:sp>
      <p:sp>
        <p:nvSpPr>
          <p:cNvPr id="36" name="矩形 35">
            <a:extLst>
              <a:ext uri="{FF2B5EF4-FFF2-40B4-BE49-F238E27FC236}">
                <a16:creationId xmlns:a16="http://schemas.microsoft.com/office/drawing/2014/main" id="{460C6A4B-CCE1-4A76-8C82-9F1253EFAD26}"/>
              </a:ext>
            </a:extLst>
          </p:cNvPr>
          <p:cNvSpPr/>
          <p:nvPr/>
        </p:nvSpPr>
        <p:spPr>
          <a:xfrm>
            <a:off x="2543987" y="4961407"/>
            <a:ext cx="697134"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类图</a:t>
            </a:r>
          </a:p>
        </p:txBody>
      </p:sp>
      <p:sp>
        <p:nvSpPr>
          <p:cNvPr id="39" name="矩形 38">
            <a:extLst>
              <a:ext uri="{FF2B5EF4-FFF2-40B4-BE49-F238E27FC236}">
                <a16:creationId xmlns:a16="http://schemas.microsoft.com/office/drawing/2014/main" id="{260DECA9-2A7C-4A89-974A-030859A40555}"/>
              </a:ext>
            </a:extLst>
          </p:cNvPr>
          <p:cNvSpPr/>
          <p:nvPr/>
        </p:nvSpPr>
        <p:spPr>
          <a:xfrm>
            <a:off x="2563128" y="5962048"/>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对象图</a:t>
            </a:r>
          </a:p>
        </p:txBody>
      </p:sp>
      <p:sp>
        <p:nvSpPr>
          <p:cNvPr id="40" name="矩形 39">
            <a:extLst>
              <a:ext uri="{FF2B5EF4-FFF2-40B4-BE49-F238E27FC236}">
                <a16:creationId xmlns:a16="http://schemas.microsoft.com/office/drawing/2014/main" id="{53013F5C-7C52-443E-BAB8-9F95D561F91D}"/>
              </a:ext>
            </a:extLst>
          </p:cNvPr>
          <p:cNvSpPr/>
          <p:nvPr/>
        </p:nvSpPr>
        <p:spPr>
          <a:xfrm>
            <a:off x="3567051" y="4962048"/>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状态图</a:t>
            </a:r>
          </a:p>
        </p:txBody>
      </p:sp>
      <p:sp>
        <p:nvSpPr>
          <p:cNvPr id="41" name="矩形 40">
            <a:extLst>
              <a:ext uri="{FF2B5EF4-FFF2-40B4-BE49-F238E27FC236}">
                <a16:creationId xmlns:a16="http://schemas.microsoft.com/office/drawing/2014/main" id="{AE7E17B6-77CC-4A93-8387-D18631C87FA2}"/>
              </a:ext>
            </a:extLst>
          </p:cNvPr>
          <p:cNvSpPr/>
          <p:nvPr/>
        </p:nvSpPr>
        <p:spPr>
          <a:xfrm>
            <a:off x="3665911" y="5290315"/>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顺序图</a:t>
            </a:r>
          </a:p>
        </p:txBody>
      </p:sp>
      <p:sp>
        <p:nvSpPr>
          <p:cNvPr id="42" name="矩形 41">
            <a:extLst>
              <a:ext uri="{FF2B5EF4-FFF2-40B4-BE49-F238E27FC236}">
                <a16:creationId xmlns:a16="http://schemas.microsoft.com/office/drawing/2014/main" id="{F8778A0C-A731-473C-8DBB-4E3D0C5B8E51}"/>
              </a:ext>
            </a:extLst>
          </p:cNvPr>
          <p:cNvSpPr/>
          <p:nvPr/>
        </p:nvSpPr>
        <p:spPr>
          <a:xfrm>
            <a:off x="3758361" y="5621055"/>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协作图</a:t>
            </a:r>
          </a:p>
        </p:txBody>
      </p:sp>
      <p:sp>
        <p:nvSpPr>
          <p:cNvPr id="43" name="矩形 42">
            <a:extLst>
              <a:ext uri="{FF2B5EF4-FFF2-40B4-BE49-F238E27FC236}">
                <a16:creationId xmlns:a16="http://schemas.microsoft.com/office/drawing/2014/main" id="{4C849F6A-27FC-4830-BF85-E6B8AC79CE57}"/>
              </a:ext>
            </a:extLst>
          </p:cNvPr>
          <p:cNvSpPr/>
          <p:nvPr/>
        </p:nvSpPr>
        <p:spPr>
          <a:xfrm>
            <a:off x="3863083" y="5962048"/>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活动图</a:t>
            </a:r>
          </a:p>
        </p:txBody>
      </p:sp>
      <p:sp>
        <p:nvSpPr>
          <p:cNvPr id="44" name="矩形 43">
            <a:extLst>
              <a:ext uri="{FF2B5EF4-FFF2-40B4-BE49-F238E27FC236}">
                <a16:creationId xmlns:a16="http://schemas.microsoft.com/office/drawing/2014/main" id="{63EB77D0-3F48-41AF-96E1-6A998F17925D}"/>
              </a:ext>
            </a:extLst>
          </p:cNvPr>
          <p:cNvSpPr/>
          <p:nvPr/>
        </p:nvSpPr>
        <p:spPr>
          <a:xfrm>
            <a:off x="4975113" y="4114261"/>
            <a:ext cx="3223990" cy="26828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6" name="矩形 45">
            <a:extLst>
              <a:ext uri="{FF2B5EF4-FFF2-40B4-BE49-F238E27FC236}">
                <a16:creationId xmlns:a16="http://schemas.microsoft.com/office/drawing/2014/main" id="{9671AB86-BFFC-4E30-B502-5A9B07E659EF}"/>
              </a:ext>
            </a:extLst>
          </p:cNvPr>
          <p:cNvSpPr/>
          <p:nvPr/>
        </p:nvSpPr>
        <p:spPr>
          <a:xfrm>
            <a:off x="5026025" y="4368236"/>
            <a:ext cx="1337069" cy="367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用户接口包</a:t>
            </a:r>
          </a:p>
        </p:txBody>
      </p:sp>
      <p:sp>
        <p:nvSpPr>
          <p:cNvPr id="47" name="矩形 46">
            <a:extLst>
              <a:ext uri="{FF2B5EF4-FFF2-40B4-BE49-F238E27FC236}">
                <a16:creationId xmlns:a16="http://schemas.microsoft.com/office/drawing/2014/main" id="{B7D3322C-E30B-4126-B9EF-4E6F8C148723}"/>
              </a:ext>
            </a:extLst>
          </p:cNvPr>
          <p:cNvSpPr/>
          <p:nvPr/>
        </p:nvSpPr>
        <p:spPr>
          <a:xfrm>
            <a:off x="5030404" y="4193387"/>
            <a:ext cx="508229" cy="1645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8" name="矩形 47">
            <a:extLst>
              <a:ext uri="{FF2B5EF4-FFF2-40B4-BE49-F238E27FC236}">
                <a16:creationId xmlns:a16="http://schemas.microsoft.com/office/drawing/2014/main" id="{38F7ED7F-3F3C-43D9-8044-58E2DEAA19D5}"/>
              </a:ext>
            </a:extLst>
          </p:cNvPr>
          <p:cNvSpPr/>
          <p:nvPr/>
        </p:nvSpPr>
        <p:spPr>
          <a:xfrm>
            <a:off x="5025114" y="5384680"/>
            <a:ext cx="1337069" cy="367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商业对象包</a:t>
            </a:r>
          </a:p>
        </p:txBody>
      </p:sp>
      <p:sp>
        <p:nvSpPr>
          <p:cNvPr id="49" name="矩形 48">
            <a:extLst>
              <a:ext uri="{FF2B5EF4-FFF2-40B4-BE49-F238E27FC236}">
                <a16:creationId xmlns:a16="http://schemas.microsoft.com/office/drawing/2014/main" id="{F2CF6A2C-9539-49D6-A73A-6005F37FD943}"/>
              </a:ext>
            </a:extLst>
          </p:cNvPr>
          <p:cNvSpPr/>
          <p:nvPr/>
        </p:nvSpPr>
        <p:spPr>
          <a:xfrm>
            <a:off x="5029493" y="5219559"/>
            <a:ext cx="508229" cy="1645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 name="矩形 49">
            <a:extLst>
              <a:ext uri="{FF2B5EF4-FFF2-40B4-BE49-F238E27FC236}">
                <a16:creationId xmlns:a16="http://schemas.microsoft.com/office/drawing/2014/main" id="{D3DCED8B-B556-4D17-B834-804AFFCAAEFF}"/>
              </a:ext>
            </a:extLst>
          </p:cNvPr>
          <p:cNvSpPr/>
          <p:nvPr/>
        </p:nvSpPr>
        <p:spPr>
          <a:xfrm>
            <a:off x="5035754" y="6361785"/>
            <a:ext cx="1337069" cy="367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数据库包</a:t>
            </a:r>
          </a:p>
        </p:txBody>
      </p:sp>
      <p:sp>
        <p:nvSpPr>
          <p:cNvPr id="51" name="矩形 50">
            <a:extLst>
              <a:ext uri="{FF2B5EF4-FFF2-40B4-BE49-F238E27FC236}">
                <a16:creationId xmlns:a16="http://schemas.microsoft.com/office/drawing/2014/main" id="{A849CD74-D6B1-4166-B2FE-375057B00424}"/>
              </a:ext>
            </a:extLst>
          </p:cNvPr>
          <p:cNvSpPr/>
          <p:nvPr/>
        </p:nvSpPr>
        <p:spPr>
          <a:xfrm>
            <a:off x="5040133" y="6186936"/>
            <a:ext cx="508229" cy="1645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矩形 51">
            <a:extLst>
              <a:ext uri="{FF2B5EF4-FFF2-40B4-BE49-F238E27FC236}">
                <a16:creationId xmlns:a16="http://schemas.microsoft.com/office/drawing/2014/main" id="{8BFD492E-56FC-4967-8F5D-5DBFB00C28EB}"/>
              </a:ext>
            </a:extLst>
          </p:cNvPr>
          <p:cNvSpPr/>
          <p:nvPr/>
        </p:nvSpPr>
        <p:spPr>
          <a:xfrm>
            <a:off x="6907563" y="5413820"/>
            <a:ext cx="1177332" cy="367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实用包</a:t>
            </a:r>
          </a:p>
        </p:txBody>
      </p:sp>
      <p:sp>
        <p:nvSpPr>
          <p:cNvPr id="53" name="矩形 52">
            <a:extLst>
              <a:ext uri="{FF2B5EF4-FFF2-40B4-BE49-F238E27FC236}">
                <a16:creationId xmlns:a16="http://schemas.microsoft.com/office/drawing/2014/main" id="{3B56BB82-7F44-4206-AC66-3BEDB5B106C7}"/>
              </a:ext>
            </a:extLst>
          </p:cNvPr>
          <p:cNvSpPr/>
          <p:nvPr/>
        </p:nvSpPr>
        <p:spPr>
          <a:xfrm>
            <a:off x="6911941" y="5248699"/>
            <a:ext cx="508229" cy="1645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4" name="矩形 53">
            <a:extLst>
              <a:ext uri="{FF2B5EF4-FFF2-40B4-BE49-F238E27FC236}">
                <a16:creationId xmlns:a16="http://schemas.microsoft.com/office/drawing/2014/main" id="{76850FBB-CA6B-42E2-8AA6-221929EEE4C3}"/>
              </a:ext>
            </a:extLst>
          </p:cNvPr>
          <p:cNvSpPr/>
          <p:nvPr/>
        </p:nvSpPr>
        <p:spPr>
          <a:xfrm>
            <a:off x="8259744" y="4572759"/>
            <a:ext cx="1349037" cy="186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5" name="矩形 54">
            <a:extLst>
              <a:ext uri="{FF2B5EF4-FFF2-40B4-BE49-F238E27FC236}">
                <a16:creationId xmlns:a16="http://schemas.microsoft.com/office/drawing/2014/main" id="{D960D2A6-9AA9-46B6-922F-C9818256AA48}"/>
              </a:ext>
            </a:extLst>
          </p:cNvPr>
          <p:cNvSpPr/>
          <p:nvPr/>
        </p:nvSpPr>
        <p:spPr>
          <a:xfrm>
            <a:off x="8469706" y="4787316"/>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构件图</a:t>
            </a:r>
          </a:p>
        </p:txBody>
      </p:sp>
      <p:sp>
        <p:nvSpPr>
          <p:cNvPr id="56" name="矩形 55">
            <a:extLst>
              <a:ext uri="{FF2B5EF4-FFF2-40B4-BE49-F238E27FC236}">
                <a16:creationId xmlns:a16="http://schemas.microsoft.com/office/drawing/2014/main" id="{A7790202-252A-4D65-A2B4-F6767BCB6D83}"/>
              </a:ext>
            </a:extLst>
          </p:cNvPr>
          <p:cNvSpPr/>
          <p:nvPr/>
        </p:nvSpPr>
        <p:spPr>
          <a:xfrm>
            <a:off x="8491966" y="5329809"/>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协作图</a:t>
            </a:r>
          </a:p>
        </p:txBody>
      </p:sp>
      <p:sp>
        <p:nvSpPr>
          <p:cNvPr id="57" name="矩形 56">
            <a:extLst>
              <a:ext uri="{FF2B5EF4-FFF2-40B4-BE49-F238E27FC236}">
                <a16:creationId xmlns:a16="http://schemas.microsoft.com/office/drawing/2014/main" id="{A57A8D97-3EFC-4FB8-AFB1-371BCD20E8A9}"/>
              </a:ext>
            </a:extLst>
          </p:cNvPr>
          <p:cNvSpPr/>
          <p:nvPr/>
        </p:nvSpPr>
        <p:spPr>
          <a:xfrm>
            <a:off x="8483873" y="5885682"/>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类图</a:t>
            </a:r>
          </a:p>
        </p:txBody>
      </p:sp>
      <p:sp>
        <p:nvSpPr>
          <p:cNvPr id="58" name="矩形 57">
            <a:extLst>
              <a:ext uri="{FF2B5EF4-FFF2-40B4-BE49-F238E27FC236}">
                <a16:creationId xmlns:a16="http://schemas.microsoft.com/office/drawing/2014/main" id="{20178715-E361-4CC5-8748-2B74DEBC8F9D}"/>
              </a:ext>
            </a:extLst>
          </p:cNvPr>
          <p:cNvSpPr/>
          <p:nvPr/>
        </p:nvSpPr>
        <p:spPr>
          <a:xfrm>
            <a:off x="9188668" y="4037496"/>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部署图</a:t>
            </a:r>
          </a:p>
        </p:txBody>
      </p:sp>
      <p:cxnSp>
        <p:nvCxnSpPr>
          <p:cNvPr id="59" name="直接箭头连接符 58">
            <a:extLst>
              <a:ext uri="{FF2B5EF4-FFF2-40B4-BE49-F238E27FC236}">
                <a16:creationId xmlns:a16="http://schemas.microsoft.com/office/drawing/2014/main" id="{DDB5ECCA-6668-402F-B025-06E4BA869499}"/>
              </a:ext>
            </a:extLst>
          </p:cNvPr>
          <p:cNvCxnSpPr>
            <a:cxnSpLocks/>
            <a:stCxn id="15" idx="3"/>
            <a:endCxn id="5" idx="1"/>
          </p:cNvCxnSpPr>
          <p:nvPr/>
        </p:nvCxnSpPr>
        <p:spPr>
          <a:xfrm>
            <a:off x="3359155" y="1278949"/>
            <a:ext cx="7300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810E89EC-BBAE-41CE-B4F1-112A2A8BF900}"/>
              </a:ext>
            </a:extLst>
          </p:cNvPr>
          <p:cNvCxnSpPr>
            <a:cxnSpLocks/>
            <a:stCxn id="5" idx="3"/>
            <a:endCxn id="16" idx="1"/>
          </p:cNvCxnSpPr>
          <p:nvPr/>
        </p:nvCxnSpPr>
        <p:spPr>
          <a:xfrm>
            <a:off x="5197250" y="1278949"/>
            <a:ext cx="7238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5969CF2C-45F6-4E35-B0ED-312850F96867}"/>
              </a:ext>
            </a:extLst>
          </p:cNvPr>
          <p:cNvCxnSpPr>
            <a:cxnSpLocks/>
            <a:stCxn id="16" idx="3"/>
            <a:endCxn id="17" idx="1"/>
          </p:cNvCxnSpPr>
          <p:nvPr/>
        </p:nvCxnSpPr>
        <p:spPr>
          <a:xfrm flipV="1">
            <a:off x="7029143" y="1254975"/>
            <a:ext cx="736301" cy="23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2FFB4289-0628-4FAC-BE0B-6289E7499223}"/>
              </a:ext>
            </a:extLst>
          </p:cNvPr>
          <p:cNvCxnSpPr>
            <a:cxnSpLocks/>
            <a:endCxn id="18" idx="1"/>
          </p:cNvCxnSpPr>
          <p:nvPr/>
        </p:nvCxnSpPr>
        <p:spPr>
          <a:xfrm flipV="1">
            <a:off x="1921253" y="2039230"/>
            <a:ext cx="331526" cy="69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9D21EC61-F91F-4C80-BDCC-A90F868A8DF0}"/>
              </a:ext>
            </a:extLst>
          </p:cNvPr>
          <p:cNvCxnSpPr>
            <a:cxnSpLocks/>
            <a:endCxn id="19" idx="1"/>
          </p:cNvCxnSpPr>
          <p:nvPr/>
        </p:nvCxnSpPr>
        <p:spPr>
          <a:xfrm flipV="1">
            <a:off x="3386846" y="2035075"/>
            <a:ext cx="932105" cy="90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0CF6624F-5224-47C7-BEF5-4168E6EA5674}"/>
              </a:ext>
            </a:extLst>
          </p:cNvPr>
          <p:cNvCxnSpPr>
            <a:cxnSpLocks/>
            <a:stCxn id="19" idx="3"/>
            <a:endCxn id="20" idx="1"/>
          </p:cNvCxnSpPr>
          <p:nvPr/>
        </p:nvCxnSpPr>
        <p:spPr>
          <a:xfrm>
            <a:off x="4996647" y="2035075"/>
            <a:ext cx="8160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A013F9EB-04B4-4FFA-B61A-CDC320B34B55}"/>
              </a:ext>
            </a:extLst>
          </p:cNvPr>
          <p:cNvCxnSpPr>
            <a:cxnSpLocks/>
            <a:stCxn id="20" idx="3"/>
            <a:endCxn id="21" idx="1"/>
          </p:cNvCxnSpPr>
          <p:nvPr/>
        </p:nvCxnSpPr>
        <p:spPr>
          <a:xfrm flipV="1">
            <a:off x="7170513" y="2035073"/>
            <a:ext cx="478195"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B6539507-9095-43C0-B2AC-AE0AC9284A54}"/>
              </a:ext>
            </a:extLst>
          </p:cNvPr>
          <p:cNvCxnSpPr>
            <a:cxnSpLocks/>
            <a:stCxn id="21" idx="3"/>
            <a:endCxn id="22" idx="1"/>
          </p:cNvCxnSpPr>
          <p:nvPr/>
        </p:nvCxnSpPr>
        <p:spPr>
          <a:xfrm>
            <a:off x="9006487" y="2035073"/>
            <a:ext cx="6361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5FA73CD3-229D-478A-8178-334096C07347}"/>
              </a:ext>
            </a:extLst>
          </p:cNvPr>
          <p:cNvCxnSpPr>
            <a:cxnSpLocks/>
            <a:stCxn id="15" idx="2"/>
            <a:endCxn id="18" idx="0"/>
          </p:cNvCxnSpPr>
          <p:nvPr/>
        </p:nvCxnSpPr>
        <p:spPr>
          <a:xfrm>
            <a:off x="2805157" y="1463615"/>
            <a:ext cx="16690" cy="4102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0CE11AA-27C2-4B24-8EDF-8C094C8611A1}"/>
              </a:ext>
            </a:extLst>
          </p:cNvPr>
          <p:cNvCxnSpPr>
            <a:cxnSpLocks/>
            <a:endCxn id="19" idx="0"/>
          </p:cNvCxnSpPr>
          <p:nvPr/>
        </p:nvCxnSpPr>
        <p:spPr>
          <a:xfrm>
            <a:off x="4657799" y="1463615"/>
            <a:ext cx="0" cy="406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816D0514-2BA4-4B7B-8C07-8D898F669AA7}"/>
              </a:ext>
            </a:extLst>
          </p:cNvPr>
          <p:cNvCxnSpPr>
            <a:cxnSpLocks/>
            <a:stCxn id="16" idx="2"/>
            <a:endCxn id="20" idx="0"/>
          </p:cNvCxnSpPr>
          <p:nvPr/>
        </p:nvCxnSpPr>
        <p:spPr>
          <a:xfrm>
            <a:off x="6475145" y="1463615"/>
            <a:ext cx="16478" cy="406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357B9FCD-FF3E-46C1-B170-CDC7F73CEB46}"/>
              </a:ext>
            </a:extLst>
          </p:cNvPr>
          <p:cNvCxnSpPr>
            <a:cxnSpLocks/>
            <a:stCxn id="17" idx="2"/>
            <a:endCxn id="21" idx="0"/>
          </p:cNvCxnSpPr>
          <p:nvPr/>
        </p:nvCxnSpPr>
        <p:spPr>
          <a:xfrm>
            <a:off x="8319442" y="1439641"/>
            <a:ext cx="8156" cy="4300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1D59C926-57A6-4EB1-99D6-4DA28CBEAF0D}"/>
              </a:ext>
            </a:extLst>
          </p:cNvPr>
          <p:cNvCxnSpPr>
            <a:cxnSpLocks/>
          </p:cNvCxnSpPr>
          <p:nvPr/>
        </p:nvCxnSpPr>
        <p:spPr>
          <a:xfrm flipV="1">
            <a:off x="2327757" y="2200443"/>
            <a:ext cx="0" cy="8511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604D4F61-8DF5-4E23-8572-48A26200229C}"/>
              </a:ext>
            </a:extLst>
          </p:cNvPr>
          <p:cNvCxnSpPr>
            <a:cxnSpLocks/>
            <a:endCxn id="8" idx="4"/>
          </p:cNvCxnSpPr>
          <p:nvPr/>
        </p:nvCxnSpPr>
        <p:spPr>
          <a:xfrm flipV="1">
            <a:off x="1521170" y="4147289"/>
            <a:ext cx="1343" cy="5259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DA039C9D-7291-4E6E-9052-F656B3799F55}"/>
              </a:ext>
            </a:extLst>
          </p:cNvPr>
          <p:cNvCxnSpPr>
            <a:cxnSpLocks/>
            <a:stCxn id="26" idx="0"/>
          </p:cNvCxnSpPr>
          <p:nvPr/>
        </p:nvCxnSpPr>
        <p:spPr>
          <a:xfrm flipV="1">
            <a:off x="3301966" y="2204600"/>
            <a:ext cx="0" cy="487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38DABF75-530C-4783-8B56-D7F98C687EA4}"/>
              </a:ext>
            </a:extLst>
          </p:cNvPr>
          <p:cNvCxnSpPr>
            <a:cxnSpLocks/>
            <a:endCxn id="26" idx="2"/>
          </p:cNvCxnSpPr>
          <p:nvPr/>
        </p:nvCxnSpPr>
        <p:spPr>
          <a:xfrm flipV="1">
            <a:off x="3301966" y="3310699"/>
            <a:ext cx="0" cy="988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6B31CBBC-3405-4CBA-8C9B-D7F7B7C9883B}"/>
              </a:ext>
            </a:extLst>
          </p:cNvPr>
          <p:cNvCxnSpPr>
            <a:cxnSpLocks/>
            <a:endCxn id="27" idx="2"/>
          </p:cNvCxnSpPr>
          <p:nvPr/>
        </p:nvCxnSpPr>
        <p:spPr>
          <a:xfrm flipV="1">
            <a:off x="4355178" y="3310698"/>
            <a:ext cx="14130" cy="9909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AA78DCBB-1BED-4E85-B51E-8B2F3805AF9C}"/>
              </a:ext>
            </a:extLst>
          </p:cNvPr>
          <p:cNvCxnSpPr>
            <a:cxnSpLocks/>
            <a:endCxn id="28" idx="2"/>
          </p:cNvCxnSpPr>
          <p:nvPr/>
        </p:nvCxnSpPr>
        <p:spPr>
          <a:xfrm flipV="1">
            <a:off x="5161682" y="3314255"/>
            <a:ext cx="2050" cy="7964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7AFF3E2-DBF1-4010-B0F3-75515F68DF20}"/>
              </a:ext>
            </a:extLst>
          </p:cNvPr>
          <p:cNvCxnSpPr>
            <a:cxnSpLocks/>
            <a:stCxn id="29" idx="2"/>
            <a:endCxn id="35" idx="0"/>
          </p:cNvCxnSpPr>
          <p:nvPr/>
        </p:nvCxnSpPr>
        <p:spPr>
          <a:xfrm flipH="1">
            <a:off x="3470056" y="3317812"/>
            <a:ext cx="2566904" cy="9815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A682A0AE-28A5-4948-97BC-8B393364B1FE}"/>
              </a:ext>
            </a:extLst>
          </p:cNvPr>
          <p:cNvCxnSpPr>
            <a:cxnSpLocks/>
            <a:stCxn id="36" idx="3"/>
            <a:endCxn id="40" idx="1"/>
          </p:cNvCxnSpPr>
          <p:nvPr/>
        </p:nvCxnSpPr>
        <p:spPr>
          <a:xfrm>
            <a:off x="3241121" y="5126777"/>
            <a:ext cx="325930" cy="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1A13F2C9-F14F-4E58-A9F7-1B9702EF031A}"/>
              </a:ext>
            </a:extLst>
          </p:cNvPr>
          <p:cNvCxnSpPr>
            <a:cxnSpLocks/>
            <a:stCxn id="36" idx="2"/>
          </p:cNvCxnSpPr>
          <p:nvPr/>
        </p:nvCxnSpPr>
        <p:spPr>
          <a:xfrm flipH="1">
            <a:off x="2889246" y="5292147"/>
            <a:ext cx="3308" cy="669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A6712F4E-65CB-4346-9046-E296E257BF42}"/>
              </a:ext>
            </a:extLst>
          </p:cNvPr>
          <p:cNvCxnSpPr>
            <a:cxnSpLocks/>
            <a:endCxn id="52" idx="1"/>
          </p:cNvCxnSpPr>
          <p:nvPr/>
        </p:nvCxnSpPr>
        <p:spPr>
          <a:xfrm>
            <a:off x="5608322" y="4735740"/>
            <a:ext cx="1299241" cy="8618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09E2A4B-5F5D-4FC6-AA00-375891A36A78}"/>
              </a:ext>
            </a:extLst>
          </p:cNvPr>
          <p:cNvCxnSpPr>
            <a:cxnSpLocks/>
            <a:endCxn id="49" idx="0"/>
          </p:cNvCxnSpPr>
          <p:nvPr/>
        </p:nvCxnSpPr>
        <p:spPr>
          <a:xfrm>
            <a:off x="5275229" y="4735740"/>
            <a:ext cx="8379" cy="4838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BBFC8F88-D1CE-47F9-B6E1-1FB0F8C8E9D8}"/>
              </a:ext>
            </a:extLst>
          </p:cNvPr>
          <p:cNvCxnSpPr>
            <a:cxnSpLocks/>
            <a:endCxn id="51" idx="0"/>
          </p:cNvCxnSpPr>
          <p:nvPr/>
        </p:nvCxnSpPr>
        <p:spPr>
          <a:xfrm>
            <a:off x="5294248" y="5746184"/>
            <a:ext cx="0" cy="440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384DECD9-4391-4119-8F3D-99E3F6C659AF}"/>
              </a:ext>
            </a:extLst>
          </p:cNvPr>
          <p:cNvCxnSpPr>
            <a:cxnSpLocks/>
            <a:stCxn id="50" idx="0"/>
            <a:endCxn id="52" idx="1"/>
          </p:cNvCxnSpPr>
          <p:nvPr/>
        </p:nvCxnSpPr>
        <p:spPr>
          <a:xfrm flipV="1">
            <a:off x="5704289" y="5597572"/>
            <a:ext cx="1203274" cy="7642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ED504BDE-9228-4DEC-9285-543A70A4CD7A}"/>
              </a:ext>
            </a:extLst>
          </p:cNvPr>
          <p:cNvCxnSpPr>
            <a:cxnSpLocks/>
            <a:stCxn id="32" idx="0"/>
          </p:cNvCxnSpPr>
          <p:nvPr/>
        </p:nvCxnSpPr>
        <p:spPr>
          <a:xfrm flipV="1">
            <a:off x="8543963" y="2196691"/>
            <a:ext cx="0" cy="4809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94B3F5EA-612B-4025-AC67-00F8431CE81A}"/>
              </a:ext>
            </a:extLst>
          </p:cNvPr>
          <p:cNvCxnSpPr>
            <a:cxnSpLocks/>
            <a:endCxn id="32" idx="2"/>
          </p:cNvCxnSpPr>
          <p:nvPr/>
        </p:nvCxnSpPr>
        <p:spPr>
          <a:xfrm flipV="1">
            <a:off x="8543963" y="3296605"/>
            <a:ext cx="0" cy="12664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16641092-3E8E-4AE1-9B90-717D5D39155B}"/>
              </a:ext>
            </a:extLst>
          </p:cNvPr>
          <p:cNvCxnSpPr>
            <a:cxnSpLocks/>
            <a:endCxn id="30" idx="2"/>
          </p:cNvCxnSpPr>
          <p:nvPr/>
        </p:nvCxnSpPr>
        <p:spPr>
          <a:xfrm flipV="1">
            <a:off x="6771995" y="3317811"/>
            <a:ext cx="0" cy="2931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BCAE3FB2-8CA0-47F7-897A-3B45975B5686}"/>
              </a:ext>
            </a:extLst>
          </p:cNvPr>
          <p:cNvSpPr/>
          <p:nvPr/>
        </p:nvSpPr>
        <p:spPr>
          <a:xfrm>
            <a:off x="6239025" y="3615647"/>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对象图</a:t>
            </a:r>
          </a:p>
        </p:txBody>
      </p:sp>
      <p:sp>
        <p:nvSpPr>
          <p:cNvPr id="142" name="矩形 141">
            <a:extLst>
              <a:ext uri="{FF2B5EF4-FFF2-40B4-BE49-F238E27FC236}">
                <a16:creationId xmlns:a16="http://schemas.microsoft.com/office/drawing/2014/main" id="{42D60035-16BE-4A07-80CD-253EFBBC7516}"/>
              </a:ext>
            </a:extLst>
          </p:cNvPr>
          <p:cNvSpPr/>
          <p:nvPr/>
        </p:nvSpPr>
        <p:spPr>
          <a:xfrm>
            <a:off x="7232277" y="3621379"/>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用例图</a:t>
            </a:r>
          </a:p>
        </p:txBody>
      </p:sp>
      <p:cxnSp>
        <p:nvCxnSpPr>
          <p:cNvPr id="146" name="直接箭头连接符 145">
            <a:extLst>
              <a:ext uri="{FF2B5EF4-FFF2-40B4-BE49-F238E27FC236}">
                <a16:creationId xmlns:a16="http://schemas.microsoft.com/office/drawing/2014/main" id="{F6C53E60-AF02-43DC-9FA2-4CAAB7FEB0B6}"/>
              </a:ext>
            </a:extLst>
          </p:cNvPr>
          <p:cNvCxnSpPr>
            <a:cxnSpLocks/>
          </p:cNvCxnSpPr>
          <p:nvPr/>
        </p:nvCxnSpPr>
        <p:spPr>
          <a:xfrm flipV="1">
            <a:off x="7507030" y="3296605"/>
            <a:ext cx="0" cy="324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3584376D-223F-4985-91A1-4B265D51F821}"/>
              </a:ext>
            </a:extLst>
          </p:cNvPr>
          <p:cNvCxnSpPr>
            <a:cxnSpLocks/>
            <a:stCxn id="142" idx="3"/>
          </p:cNvCxnSpPr>
          <p:nvPr/>
        </p:nvCxnSpPr>
        <p:spPr>
          <a:xfrm>
            <a:off x="8109192" y="3786749"/>
            <a:ext cx="434771" cy="63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6692A13D-BBE5-45D2-912D-9C49A2AB07CC}"/>
              </a:ext>
            </a:extLst>
          </p:cNvPr>
          <p:cNvCxnSpPr>
            <a:cxnSpLocks/>
            <a:stCxn id="58" idx="0"/>
            <a:endCxn id="33" idx="2"/>
          </p:cNvCxnSpPr>
          <p:nvPr/>
        </p:nvCxnSpPr>
        <p:spPr>
          <a:xfrm flipH="1" flipV="1">
            <a:off x="9611305" y="3305225"/>
            <a:ext cx="15821" cy="7322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E719EF42-FF3D-446B-A842-ED5F6F6ACAD4}"/>
              </a:ext>
            </a:extLst>
          </p:cNvPr>
          <p:cNvCxnSpPr>
            <a:cxnSpLocks/>
            <a:stCxn id="33" idx="0"/>
          </p:cNvCxnSpPr>
          <p:nvPr/>
        </p:nvCxnSpPr>
        <p:spPr>
          <a:xfrm flipH="1" flipV="1">
            <a:off x="8543963" y="2204600"/>
            <a:ext cx="1067342" cy="481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98" name="左大括号 14397">
            <a:extLst>
              <a:ext uri="{FF2B5EF4-FFF2-40B4-BE49-F238E27FC236}">
                <a16:creationId xmlns:a16="http://schemas.microsoft.com/office/drawing/2014/main" id="{97F62672-938F-48B0-9937-A729831EE7E7}"/>
              </a:ext>
            </a:extLst>
          </p:cNvPr>
          <p:cNvSpPr/>
          <p:nvPr/>
        </p:nvSpPr>
        <p:spPr>
          <a:xfrm rot="5400000">
            <a:off x="4501814" y="2102260"/>
            <a:ext cx="407764" cy="783159"/>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61" name="左大括号 160">
            <a:extLst>
              <a:ext uri="{FF2B5EF4-FFF2-40B4-BE49-F238E27FC236}">
                <a16:creationId xmlns:a16="http://schemas.microsoft.com/office/drawing/2014/main" id="{EC686C12-7405-4269-82BB-EB1B4D8708D7}"/>
              </a:ext>
            </a:extLst>
          </p:cNvPr>
          <p:cNvSpPr/>
          <p:nvPr/>
        </p:nvSpPr>
        <p:spPr>
          <a:xfrm rot="5400000">
            <a:off x="6575051" y="1790189"/>
            <a:ext cx="407764" cy="1357781"/>
          </a:xfrm>
          <a:prstGeom prst="leftBrace">
            <a:avLst>
              <a:gd name="adj1" fmla="val 22647"/>
              <a:gd name="adj2" fmla="val 51433"/>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cxnSp>
        <p:nvCxnSpPr>
          <p:cNvPr id="64" name="直接连接符 63">
            <a:extLst>
              <a:ext uri="{FF2B5EF4-FFF2-40B4-BE49-F238E27FC236}">
                <a16:creationId xmlns:a16="http://schemas.microsoft.com/office/drawing/2014/main" id="{493FD562-22ED-4E58-AB63-D4552A49FD94}"/>
              </a:ext>
            </a:extLst>
          </p:cNvPr>
          <p:cNvCxnSpPr>
            <a:cxnSpLocks/>
            <a:stCxn id="161" idx="1"/>
            <a:endCxn id="30" idx="0"/>
          </p:cNvCxnSpPr>
          <p:nvPr/>
        </p:nvCxnSpPr>
        <p:spPr>
          <a:xfrm>
            <a:off x="6759476" y="2265198"/>
            <a:ext cx="12519" cy="433604"/>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3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2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2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2"/>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2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11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6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20"/>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8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6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4"/>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3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9"/>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3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6"/>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141"/>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140"/>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42"/>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146"/>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66"/>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7"/>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7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88"/>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21"/>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54"/>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55"/>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56"/>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57"/>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14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138"/>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32"/>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135"/>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58"/>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nodeType="clickEffect">
                                  <p:stCondLst>
                                    <p:cond delay="0"/>
                                  </p:stCondLst>
                                  <p:childTnLst>
                                    <p:set>
                                      <p:cBhvr>
                                        <p:cTn id="262" dur="1" fill="hold">
                                          <p:stCondLst>
                                            <p:cond delay="0"/>
                                          </p:stCondLst>
                                        </p:cTn>
                                        <p:tgtEl>
                                          <p:spTgt spid="152"/>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33"/>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nodeType="clickEffect">
                                  <p:stCondLst>
                                    <p:cond delay="0"/>
                                  </p:stCondLst>
                                  <p:childTnLst>
                                    <p:set>
                                      <p:cBhvr>
                                        <p:cTn id="270" dur="1" fill="hold">
                                          <p:stCondLst>
                                            <p:cond delay="0"/>
                                          </p:stCondLst>
                                        </p:cTn>
                                        <p:tgtEl>
                                          <p:spTgt spid="154"/>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nodeType="clickEffect">
                                  <p:stCondLst>
                                    <p:cond delay="0"/>
                                  </p:stCondLst>
                                  <p:childTnLst>
                                    <p:set>
                                      <p:cBhvr>
                                        <p:cTn id="274" dur="1" fill="hold">
                                          <p:stCondLst>
                                            <p:cond delay="0"/>
                                          </p:stCondLst>
                                        </p:cTn>
                                        <p:tgtEl>
                                          <p:spTgt spid="77"/>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P spid="6" grpId="0" animBg="1"/>
      <p:bldP spid="18" grpId="0" animBg="1"/>
      <p:bldP spid="19" grpId="0" animBg="1"/>
      <p:bldP spid="20" grpId="0" animBg="1"/>
      <p:bldP spid="21" grpId="0" animBg="1"/>
      <p:bldP spid="22" grpId="0" animBg="1"/>
      <p:bldP spid="23" grpId="0" animBg="1"/>
      <p:bldP spid="7" grpId="0"/>
      <p:bldP spid="8"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animBg="1"/>
      <p:bldP spid="39" grpId="0" animBg="1"/>
      <p:bldP spid="40" grpId="0" animBg="1"/>
      <p:bldP spid="41" grpId="0" animBg="1"/>
      <p:bldP spid="42" grpId="0" animBg="1"/>
      <p:bldP spid="43" grpId="0" animBg="1"/>
      <p:bldP spid="44"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141" grpId="0" animBg="1"/>
      <p:bldP spid="142" grpId="0" animBg="1"/>
      <p:bldP spid="14398" grpId="0" animBg="1"/>
      <p:bldP spid="1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6387" name="文本框 2">
            <a:extLst>
              <a:ext uri="{FF2B5EF4-FFF2-40B4-BE49-F238E27FC236}">
                <a16:creationId xmlns:a16="http://schemas.microsoft.com/office/drawing/2014/main" id="{217A2445-CB32-4B7E-AE5C-D33A163C00DC}"/>
              </a:ext>
            </a:extLst>
          </p:cNvPr>
          <p:cNvSpPr txBox="1">
            <a:spLocks noChangeArrowheads="1"/>
          </p:cNvSpPr>
          <p:nvPr/>
        </p:nvSpPr>
        <p:spPr bwMode="auto">
          <a:xfrm>
            <a:off x="595313" y="298450"/>
            <a:ext cx="5087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t>项目开始阶段</a:t>
            </a:r>
            <a:r>
              <a:rPr lang="en-US" altLang="zh-CN" sz="3200" b="1" baseline="30000" dirty="0"/>
              <a:t>[3]</a:t>
            </a:r>
            <a:endParaRPr lang="zh-CN" altLang="en-US" sz="3200" b="1" baseline="300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A2D83716-3A6B-40F4-B06B-A0D8C7EB9DF6}"/>
              </a:ext>
            </a:extLst>
          </p:cNvPr>
          <p:cNvSpPr/>
          <p:nvPr/>
        </p:nvSpPr>
        <p:spPr>
          <a:xfrm>
            <a:off x="1209470" y="1417448"/>
            <a:ext cx="10428053" cy="4524315"/>
          </a:xfrm>
          <a:prstGeom prst="rect">
            <a:avLst/>
          </a:prstGeom>
        </p:spPr>
        <p:txBody>
          <a:bodyPr wrap="square">
            <a:spAutoFit/>
          </a:bodyPr>
          <a:lstStyle/>
          <a:p>
            <a:r>
              <a:rPr lang="zh-CN" altLang="en-US" sz="2400" dirty="0"/>
              <a:t>         这个阶段相当于软件工程中的可行性研究，这个阶段主要是通过与用户的沟通，以确认待开发系统“要做什么”，并进行可行性研究，简单来说就是从企业的角度出发研究这个项目是否能做、是否能盈利，如果可以盈利就入手去做。</a:t>
            </a:r>
            <a:endParaRPr lang="en-US" altLang="zh-CN" sz="2400" dirty="0"/>
          </a:p>
          <a:p>
            <a:endParaRPr lang="en-US" altLang="zh-CN" sz="2400" dirty="0"/>
          </a:p>
          <a:p>
            <a:pPr marL="342900" indent="-342900">
              <a:buFont typeface="Wingdings" panose="05000000000000000000" pitchFamily="2" charset="2"/>
              <a:buChar char="u"/>
            </a:pPr>
            <a:r>
              <a:rPr lang="zh-CN" altLang="en-US" sz="2400" dirty="0"/>
              <a:t>本阶段的重点：项目的范围、必要的业务流程、项目的技术限制。</a:t>
            </a:r>
            <a:endParaRPr lang="en-US" altLang="zh-CN" sz="2400" dirty="0"/>
          </a:p>
          <a:p>
            <a:pPr marL="342900" indent="-342900">
              <a:buFont typeface="Wingdings" panose="05000000000000000000" pitchFamily="2" charset="2"/>
              <a:buChar char="u"/>
            </a:pPr>
            <a:endParaRPr lang="en-US" altLang="zh-CN" sz="2400" dirty="0"/>
          </a:p>
          <a:p>
            <a:pPr marL="342900" indent="-342900">
              <a:buFont typeface="Wingdings" panose="05000000000000000000" pitchFamily="2" charset="2"/>
              <a:buChar char="u"/>
            </a:pPr>
            <a:r>
              <a:rPr lang="zh-CN" altLang="en-US" sz="2400" dirty="0"/>
              <a:t>项目的成功关键因素：要充分了解利益相关方对于整体项目成功与否最关切的问题是什么，并且评估问题和项目成败的风险是否相关。这些其实在一开始就决定了此项目是否会成功，要不要进行这个项目。</a:t>
            </a:r>
            <a:endParaRPr lang="en-US" altLang="zh-CN" sz="2400" dirty="0"/>
          </a:p>
          <a:p>
            <a:pPr marL="342900" indent="-342900">
              <a:buFont typeface="Wingdings" panose="05000000000000000000" pitchFamily="2" charset="2"/>
              <a:buChar char="u"/>
            </a:pPr>
            <a:endParaRPr lang="en-US" altLang="zh-CN" sz="2400" dirty="0"/>
          </a:p>
          <a:p>
            <a:r>
              <a:rPr lang="zh-CN" altLang="en-US" sz="2400" dirty="0"/>
              <a:t>本阶段结束之后，如果正式立项，那么便进入下一个阶段——需求分析。</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8435" name="文本框 2">
            <a:extLst>
              <a:ext uri="{FF2B5EF4-FFF2-40B4-BE49-F238E27FC236}">
                <a16:creationId xmlns:a16="http://schemas.microsoft.com/office/drawing/2014/main" id="{D1C2439A-4D75-469A-82FC-2D05C9E630E4}"/>
              </a:ext>
            </a:extLst>
          </p:cNvPr>
          <p:cNvSpPr txBox="1">
            <a:spLocks noChangeArrowheads="1"/>
          </p:cNvSpPr>
          <p:nvPr/>
        </p:nvSpPr>
        <p:spPr bwMode="auto">
          <a:xfrm>
            <a:off x="595460" y="328941"/>
            <a:ext cx="5087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t>需求分析阶段</a:t>
            </a:r>
            <a:r>
              <a:rPr lang="en-US" altLang="zh-CN" sz="3200" b="1" baseline="30000" dirty="0"/>
              <a:t>[3]</a:t>
            </a:r>
            <a:endParaRPr lang="zh-CN" altLang="en-US" sz="3200" b="1" baseline="30000" dirty="0">
              <a:latin typeface="微软雅黑" panose="020B0503020204020204" pitchFamily="34" charset="-122"/>
              <a:ea typeface="微软雅黑" panose="020B0503020204020204" pitchFamily="34" charset="-122"/>
            </a:endParaRPr>
          </a:p>
        </p:txBody>
      </p:sp>
      <p:sp>
        <p:nvSpPr>
          <p:cNvPr id="18436" name="文本框 2">
            <a:extLst>
              <a:ext uri="{FF2B5EF4-FFF2-40B4-BE49-F238E27FC236}">
                <a16:creationId xmlns:a16="http://schemas.microsoft.com/office/drawing/2014/main" id="{E1E0E8AD-854D-4D85-B49F-59190947578E}"/>
              </a:ext>
            </a:extLst>
          </p:cNvPr>
          <p:cNvSpPr txBox="1">
            <a:spLocks noChangeArrowheads="1"/>
          </p:cNvSpPr>
          <p:nvPr/>
        </p:nvSpPr>
        <p:spPr bwMode="auto">
          <a:xfrm>
            <a:off x="1452494" y="1720840"/>
            <a:ext cx="909245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dirty="0"/>
              <a:t>         需求分析阶段，主要是跟客户（领域专家）沟通，进行需求的收集和分析，然后形成需求规格说明书之类的文档，交由设计人员进行后续的系统设计工作。      </a:t>
            </a:r>
            <a:endParaRPr lang="en-US" altLang="zh-CN" sz="2400" dirty="0"/>
          </a:p>
          <a:p>
            <a:pPr>
              <a:lnSpc>
                <a:spcPct val="100000"/>
              </a:lnSpc>
              <a:spcBef>
                <a:spcPct val="0"/>
              </a:spcBef>
              <a:buFontTx/>
              <a:buNone/>
            </a:pPr>
            <a:r>
              <a:rPr lang="en-US" altLang="zh-CN" sz="2400" dirty="0"/>
              <a:t>         UML</a:t>
            </a:r>
            <a:r>
              <a:rPr lang="zh-CN" altLang="en-US" sz="2400" dirty="0"/>
              <a:t>中的</a:t>
            </a:r>
            <a:r>
              <a:rPr lang="zh-CN" altLang="en-US" sz="2400" dirty="0">
                <a:solidFill>
                  <a:srgbClr val="FF0000"/>
                </a:solidFill>
              </a:rPr>
              <a:t>用例图</a:t>
            </a:r>
            <a:r>
              <a:rPr lang="zh-CN" altLang="en-US" sz="2400" dirty="0"/>
              <a:t>正是用于需求收集和表达的有力工具，但是如何找出用例并非易事，这是因为从用户那里收集来的信息很可能是零散的、没有系统性的，要直接从中找出正确的用例非常困难。      </a:t>
            </a:r>
            <a:endParaRPr lang="en-US" altLang="zh-CN" sz="2400" dirty="0"/>
          </a:p>
          <a:p>
            <a:pPr>
              <a:lnSpc>
                <a:spcPct val="100000"/>
              </a:lnSpc>
              <a:spcBef>
                <a:spcPct val="0"/>
              </a:spcBef>
              <a:buFontTx/>
              <a:buNone/>
            </a:pPr>
            <a:r>
              <a:rPr lang="zh-CN" altLang="en-US" sz="2400" dirty="0"/>
              <a:t>         因此在分析用例之前，可以先对企业级的业务流程进行规划和设计，抓住企业的本质工作流，为后续进行详细的需求收集和用例分析做好准备。当然这就引出了</a:t>
            </a:r>
            <a:r>
              <a:rPr lang="en-US" altLang="zh-CN" sz="2400" dirty="0"/>
              <a:t>UML</a:t>
            </a:r>
            <a:r>
              <a:rPr lang="zh-CN" altLang="en-US" sz="2400" dirty="0"/>
              <a:t>中另一个重要的图</a:t>
            </a:r>
            <a:r>
              <a:rPr lang="en-US" altLang="zh-CN" sz="2400" dirty="0"/>
              <a:t>—</a:t>
            </a:r>
            <a:r>
              <a:rPr lang="zh-CN" altLang="en-US" sz="2400" dirty="0">
                <a:solidFill>
                  <a:srgbClr val="FF0000"/>
                </a:solidFill>
              </a:rPr>
              <a:t>活动图</a:t>
            </a:r>
            <a:r>
              <a:rPr lang="zh-CN" altLang="en-US" sz="2400" dirty="0"/>
              <a:t>，当然本阶段的活动图是服务于用例图的。</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8435" name="文本框 2">
            <a:extLst>
              <a:ext uri="{FF2B5EF4-FFF2-40B4-BE49-F238E27FC236}">
                <a16:creationId xmlns:a16="http://schemas.microsoft.com/office/drawing/2014/main" id="{D1C2439A-4D75-469A-82FC-2D05C9E630E4}"/>
              </a:ext>
            </a:extLst>
          </p:cNvPr>
          <p:cNvSpPr txBox="1">
            <a:spLocks noChangeArrowheads="1"/>
          </p:cNvSpPr>
          <p:nvPr/>
        </p:nvSpPr>
        <p:spPr bwMode="auto">
          <a:xfrm>
            <a:off x="595460" y="328941"/>
            <a:ext cx="5087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t>活动图的使用场景</a:t>
            </a:r>
            <a:r>
              <a:rPr lang="en-US" altLang="zh-CN" sz="3200" b="1" baseline="30000" dirty="0"/>
              <a:t>[3]</a:t>
            </a:r>
            <a:endParaRPr lang="zh-CN" altLang="en-US" sz="3200" b="1" baseline="30000" dirty="0">
              <a:latin typeface="微软雅黑" panose="020B0503020204020204" pitchFamily="34" charset="-122"/>
              <a:ea typeface="微软雅黑" panose="020B0503020204020204" pitchFamily="34" charset="-122"/>
            </a:endParaRPr>
          </a:p>
        </p:txBody>
      </p:sp>
      <p:sp>
        <p:nvSpPr>
          <p:cNvPr id="18436" name="文本框 2">
            <a:extLst>
              <a:ext uri="{FF2B5EF4-FFF2-40B4-BE49-F238E27FC236}">
                <a16:creationId xmlns:a16="http://schemas.microsoft.com/office/drawing/2014/main" id="{E1E0E8AD-854D-4D85-B49F-59190947578E}"/>
              </a:ext>
            </a:extLst>
          </p:cNvPr>
          <p:cNvSpPr txBox="1">
            <a:spLocks noChangeArrowheads="1"/>
          </p:cNvSpPr>
          <p:nvPr/>
        </p:nvSpPr>
        <p:spPr bwMode="auto">
          <a:xfrm>
            <a:off x="1452494" y="1720840"/>
            <a:ext cx="9345208" cy="370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r>
              <a:rPr lang="en-US" altLang="zh-CN" dirty="0"/>
              <a:t>1.</a:t>
            </a:r>
            <a:r>
              <a:rPr lang="zh-CN" altLang="en-US" dirty="0"/>
              <a:t>项目</a:t>
            </a:r>
            <a:r>
              <a:rPr lang="zh-CN" altLang="en-US" dirty="0">
                <a:solidFill>
                  <a:srgbClr val="FF0000"/>
                </a:solidFill>
              </a:rPr>
              <a:t>起始阶段</a:t>
            </a:r>
            <a:r>
              <a:rPr lang="zh-CN" altLang="en-US" dirty="0"/>
              <a:t>，需求分析人员可以使用活动图，针对与项目相关的企业活动，与领域专家一起设计流程。</a:t>
            </a:r>
            <a:endParaRPr lang="en-US" altLang="zh-CN" dirty="0"/>
          </a:p>
          <a:p>
            <a:endParaRPr lang="zh-CN" altLang="en-US" dirty="0"/>
          </a:p>
          <a:p>
            <a:r>
              <a:rPr lang="en-US" altLang="zh-CN" dirty="0"/>
              <a:t>2.</a:t>
            </a:r>
            <a:r>
              <a:rPr lang="zh-CN" altLang="en-US" dirty="0"/>
              <a:t>项目</a:t>
            </a:r>
            <a:r>
              <a:rPr lang="zh-CN" altLang="en-US" dirty="0">
                <a:solidFill>
                  <a:srgbClr val="FF0000"/>
                </a:solidFill>
              </a:rPr>
              <a:t>上线阶段</a:t>
            </a:r>
            <a:r>
              <a:rPr lang="zh-CN" altLang="en-US" dirty="0"/>
              <a:t>，可以用利用起始阶段的活动图作为集成测试的重要参考依据</a:t>
            </a:r>
            <a:endParaRPr lang="en-US" altLang="zh-CN" dirty="0"/>
          </a:p>
          <a:p>
            <a:endParaRPr lang="zh-CN" altLang="en-US" dirty="0"/>
          </a:p>
          <a:p>
            <a:r>
              <a:rPr lang="en-US" altLang="zh-CN" dirty="0"/>
              <a:t>3.</a:t>
            </a:r>
            <a:r>
              <a:rPr lang="zh-CN" altLang="en-US" dirty="0"/>
              <a:t>项目</a:t>
            </a:r>
            <a:r>
              <a:rPr lang="zh-CN" altLang="en-US" dirty="0">
                <a:solidFill>
                  <a:srgbClr val="FF0000"/>
                </a:solidFill>
              </a:rPr>
              <a:t>维护阶段</a:t>
            </a:r>
            <a:r>
              <a:rPr lang="zh-CN" altLang="en-US" dirty="0"/>
              <a:t>，企业管理人员可以通过活动图了解企业现行的流程以及未来可以改善的方向。</a:t>
            </a:r>
          </a:p>
        </p:txBody>
      </p:sp>
    </p:spTree>
    <p:extLst>
      <p:ext uri="{BB962C8B-B14F-4D97-AF65-F5344CB8AC3E}">
        <p14:creationId xmlns:p14="http://schemas.microsoft.com/office/powerpoint/2010/main" val="357606954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ndParaRPr>
          </a:p>
        </p:txBody>
      </p:sp>
      <p:sp>
        <p:nvSpPr>
          <p:cNvPr id="20483" name="文本框 2">
            <a:extLst>
              <a:ext uri="{FF2B5EF4-FFF2-40B4-BE49-F238E27FC236}">
                <a16:creationId xmlns:a16="http://schemas.microsoft.com/office/drawing/2014/main" id="{6322C736-41D1-4434-A3AE-E85F6AF6753C}"/>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solidFill>
                  <a:srgbClr val="000000"/>
                </a:solidFill>
                <a:latin typeface="微软雅黑" panose="020B0503020204020204" pitchFamily="34" charset="-122"/>
                <a:ea typeface="微软雅黑" panose="020B0503020204020204" pitchFamily="34" charset="-122"/>
              </a:rPr>
              <a:t>渔乐生活用例图举例</a:t>
            </a:r>
          </a:p>
        </p:txBody>
      </p:sp>
      <p:sp>
        <p:nvSpPr>
          <p:cNvPr id="4" name="文本框 3">
            <a:extLst>
              <a:ext uri="{FF2B5EF4-FFF2-40B4-BE49-F238E27FC236}">
                <a16:creationId xmlns:a16="http://schemas.microsoft.com/office/drawing/2014/main" id="{3CE9CF87-CDCE-4CEC-9772-4B1CA2093B9E}"/>
              </a:ext>
            </a:extLst>
          </p:cNvPr>
          <p:cNvSpPr txBox="1"/>
          <p:nvPr/>
        </p:nvSpPr>
        <p:spPr>
          <a:xfrm>
            <a:off x="5129252" y="6374884"/>
            <a:ext cx="1107996" cy="369332"/>
          </a:xfrm>
          <a:prstGeom prst="rect">
            <a:avLst/>
          </a:prstGeom>
          <a:noFill/>
        </p:spPr>
        <p:txBody>
          <a:bodyPr wrap="none" rtlCol="0">
            <a:spAutoFit/>
          </a:bodyPr>
          <a:lstStyle/>
          <a:p>
            <a:r>
              <a:rPr lang="zh-CN" altLang="en-US" dirty="0"/>
              <a:t>地图模块</a:t>
            </a:r>
          </a:p>
        </p:txBody>
      </p:sp>
      <p:pic>
        <p:nvPicPr>
          <p:cNvPr id="5" name="图片 4">
            <a:extLst>
              <a:ext uri="{FF2B5EF4-FFF2-40B4-BE49-F238E27FC236}">
                <a16:creationId xmlns:a16="http://schemas.microsoft.com/office/drawing/2014/main" id="{29C31D29-8865-4150-87BB-474E2208AA1C}"/>
              </a:ext>
            </a:extLst>
          </p:cNvPr>
          <p:cNvPicPr>
            <a:picLocks noChangeAspect="1"/>
          </p:cNvPicPr>
          <p:nvPr/>
        </p:nvPicPr>
        <p:blipFill>
          <a:blip r:embed="rId3"/>
          <a:stretch>
            <a:fillRect/>
          </a:stretch>
        </p:blipFill>
        <p:spPr>
          <a:xfrm>
            <a:off x="77820" y="706947"/>
            <a:ext cx="11994205" cy="5444106"/>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531" name="文本框 2">
            <a:extLst>
              <a:ext uri="{FF2B5EF4-FFF2-40B4-BE49-F238E27FC236}">
                <a16:creationId xmlns:a16="http://schemas.microsoft.com/office/drawing/2014/main" id="{D8F6B075-D11B-4B32-AFC5-0D0578290E9E}"/>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渔乐生活用例图举例</a:t>
            </a:r>
          </a:p>
        </p:txBody>
      </p:sp>
      <p:pic>
        <p:nvPicPr>
          <p:cNvPr id="3" name="图片 2">
            <a:extLst>
              <a:ext uri="{FF2B5EF4-FFF2-40B4-BE49-F238E27FC236}">
                <a16:creationId xmlns:a16="http://schemas.microsoft.com/office/drawing/2014/main" id="{A7B25244-C946-44F8-9520-3FE7987C7521}"/>
              </a:ext>
            </a:extLst>
          </p:cNvPr>
          <p:cNvPicPr>
            <a:picLocks noChangeAspect="1"/>
          </p:cNvPicPr>
          <p:nvPr/>
        </p:nvPicPr>
        <p:blipFill>
          <a:blip r:embed="rId3"/>
          <a:stretch>
            <a:fillRect/>
          </a:stretch>
        </p:blipFill>
        <p:spPr>
          <a:xfrm>
            <a:off x="2848293" y="1916690"/>
            <a:ext cx="6086851" cy="2713334"/>
          </a:xfrm>
          <a:prstGeom prst="rect">
            <a:avLst/>
          </a:prstGeom>
        </p:spPr>
      </p:pic>
      <p:sp>
        <p:nvSpPr>
          <p:cNvPr id="4" name="文本框 3">
            <a:extLst>
              <a:ext uri="{FF2B5EF4-FFF2-40B4-BE49-F238E27FC236}">
                <a16:creationId xmlns:a16="http://schemas.microsoft.com/office/drawing/2014/main" id="{4A89EDBE-2DA1-4A79-BEA5-F58CA4E44FC6}"/>
              </a:ext>
            </a:extLst>
          </p:cNvPr>
          <p:cNvSpPr txBox="1"/>
          <p:nvPr/>
        </p:nvSpPr>
        <p:spPr>
          <a:xfrm>
            <a:off x="5106888" y="5477810"/>
            <a:ext cx="1569660" cy="369332"/>
          </a:xfrm>
          <a:prstGeom prst="rect">
            <a:avLst/>
          </a:prstGeom>
          <a:noFill/>
        </p:spPr>
        <p:txBody>
          <a:bodyPr wrap="none" rtlCol="0">
            <a:spAutoFit/>
          </a:bodyPr>
          <a:lstStyle/>
          <a:p>
            <a:r>
              <a:rPr lang="zh-CN" altLang="en-US" dirty="0"/>
              <a:t>用户信息模块</a:t>
            </a: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6" name="文本框 2">
            <a:extLst>
              <a:ext uri="{FF2B5EF4-FFF2-40B4-BE49-F238E27FC236}">
                <a16:creationId xmlns:a16="http://schemas.microsoft.com/office/drawing/2014/main" id="{A2161F35-4252-4642-8A08-53CAC7881AA8}"/>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用</a:t>
            </a:r>
            <a:r>
              <a:rPr lang="en-US" altLang="zh-CN" sz="3200" b="1" dirty="0">
                <a:latin typeface="微软雅黑" panose="020B0503020204020204" pitchFamily="34" charset="-122"/>
                <a:ea typeface="微软雅黑" panose="020B0503020204020204" pitchFamily="34" charset="-122"/>
              </a:rPr>
              <a:t>Visio</a:t>
            </a:r>
            <a:r>
              <a:rPr lang="zh-CN" altLang="en-US" sz="3200" b="1" dirty="0">
                <a:latin typeface="微软雅黑" panose="020B0503020204020204" pitchFamily="34" charset="-122"/>
                <a:ea typeface="微软雅黑" panose="020B0503020204020204" pitchFamily="34" charset="-122"/>
              </a:rPr>
              <a:t>画用例图</a:t>
            </a:r>
          </a:p>
        </p:txBody>
      </p:sp>
      <p:sp>
        <p:nvSpPr>
          <p:cNvPr id="4" name="文本框 3">
            <a:extLst>
              <a:ext uri="{FF2B5EF4-FFF2-40B4-BE49-F238E27FC236}">
                <a16:creationId xmlns:a16="http://schemas.microsoft.com/office/drawing/2014/main" id="{34D282CC-DD2B-4924-BE37-76049A9856D4}"/>
              </a:ext>
            </a:extLst>
          </p:cNvPr>
          <p:cNvSpPr txBox="1"/>
          <p:nvPr/>
        </p:nvSpPr>
        <p:spPr>
          <a:xfrm>
            <a:off x="444231" y="1509148"/>
            <a:ext cx="8214108" cy="1477328"/>
          </a:xfrm>
          <a:prstGeom prst="rect">
            <a:avLst/>
          </a:prstGeom>
          <a:noFill/>
        </p:spPr>
        <p:txBody>
          <a:bodyPr wrap="none" rtlCol="0">
            <a:spAutoFit/>
          </a:bodyPr>
          <a:lstStyle/>
          <a:p>
            <a:pPr marL="342900" indent="-342900">
              <a:buFont typeface="+mj-lt"/>
              <a:buAutoNum type="arabicPeriod"/>
            </a:pPr>
            <a:r>
              <a:rPr lang="zh-CN" altLang="en-US" dirty="0"/>
              <a:t>按下</a:t>
            </a:r>
            <a:r>
              <a:rPr lang="en-US" altLang="zh-CN" dirty="0">
                <a:solidFill>
                  <a:srgbClr val="FF0000"/>
                </a:solidFill>
              </a:rPr>
              <a:t>WIN+S</a:t>
            </a:r>
            <a:r>
              <a:rPr lang="zh-CN" altLang="en-US" dirty="0"/>
              <a:t>键，弹出小娜搜索框</a:t>
            </a:r>
            <a:r>
              <a:rPr lang="en-US" altLang="zh-CN" dirty="0"/>
              <a:t>(</a:t>
            </a:r>
            <a:r>
              <a:rPr lang="zh-CN" altLang="en-US" dirty="0"/>
              <a:t>针对</a:t>
            </a:r>
            <a:r>
              <a:rPr lang="en-US" altLang="zh-CN" dirty="0"/>
              <a:t>windows10)</a:t>
            </a:r>
          </a:p>
          <a:p>
            <a:pPr marL="342900" indent="-342900">
              <a:buFont typeface="+mj-lt"/>
              <a:buAutoNum type="arabicPeriod"/>
            </a:pPr>
            <a:endParaRPr lang="en-US" altLang="zh-CN" dirty="0"/>
          </a:p>
          <a:p>
            <a:pPr marL="342900" indent="-342900">
              <a:buFont typeface="+mj-lt"/>
              <a:buAutoNum type="arabicPeriod"/>
            </a:pPr>
            <a:r>
              <a:rPr lang="zh-CN" altLang="en-US" dirty="0"/>
              <a:t>在搜索框中输入</a:t>
            </a:r>
            <a:r>
              <a:rPr lang="en-US" altLang="zh-CN" dirty="0"/>
              <a:t>Visio</a:t>
            </a:r>
            <a:r>
              <a:rPr lang="zh-CN" altLang="en-US" dirty="0"/>
              <a:t>，可以看到在最佳匹配区出现了</a:t>
            </a:r>
            <a:r>
              <a:rPr lang="en-US" altLang="zh-CN" dirty="0"/>
              <a:t>Visio 2016</a:t>
            </a:r>
          </a:p>
          <a:p>
            <a:pPr marL="342900" indent="-342900">
              <a:buFont typeface="+mj-lt"/>
              <a:buAutoNum type="arabicPeriod"/>
            </a:pPr>
            <a:endParaRPr lang="en-US" altLang="zh-CN" dirty="0"/>
          </a:p>
          <a:p>
            <a:pPr marL="342900" indent="-342900">
              <a:buFont typeface="+mj-lt"/>
              <a:buAutoNum type="arabicPeriod"/>
            </a:pPr>
            <a:r>
              <a:rPr lang="zh-CN" altLang="en-US" dirty="0"/>
              <a:t>鼠标左键单机</a:t>
            </a:r>
            <a:r>
              <a:rPr lang="en-US" altLang="zh-CN" dirty="0"/>
              <a:t>Visio 2016</a:t>
            </a:r>
            <a:r>
              <a:rPr lang="zh-CN" altLang="en-US" dirty="0"/>
              <a:t>图标</a:t>
            </a:r>
            <a:r>
              <a:rPr lang="en-US" altLang="zh-CN" dirty="0"/>
              <a:t>(</a:t>
            </a:r>
            <a:r>
              <a:rPr lang="zh-CN" altLang="en-US" dirty="0"/>
              <a:t>或者直接按下回车键</a:t>
            </a:r>
            <a:r>
              <a:rPr lang="en-US" altLang="zh-CN" dirty="0"/>
              <a:t>)</a:t>
            </a:r>
            <a:r>
              <a:rPr lang="zh-CN" altLang="en-US" dirty="0"/>
              <a:t>，稍等片刻后就会打开。</a:t>
            </a:r>
          </a:p>
        </p:txBody>
      </p:sp>
      <p:pic>
        <p:nvPicPr>
          <p:cNvPr id="5" name="图片 4">
            <a:extLst>
              <a:ext uri="{FF2B5EF4-FFF2-40B4-BE49-F238E27FC236}">
                <a16:creationId xmlns:a16="http://schemas.microsoft.com/office/drawing/2014/main" id="{C8676E61-A36F-40DB-BD57-4045BA66FC4A}"/>
              </a:ext>
            </a:extLst>
          </p:cNvPr>
          <p:cNvPicPr>
            <a:picLocks noChangeAspect="1"/>
          </p:cNvPicPr>
          <p:nvPr/>
        </p:nvPicPr>
        <p:blipFill>
          <a:blip r:embed="rId3"/>
          <a:stretch>
            <a:fillRect/>
          </a:stretch>
        </p:blipFill>
        <p:spPr>
          <a:xfrm>
            <a:off x="9117146" y="27295"/>
            <a:ext cx="2166938" cy="4057980"/>
          </a:xfrm>
          <a:prstGeom prst="rect">
            <a:avLst/>
          </a:prstGeom>
        </p:spPr>
      </p:pic>
      <p:sp>
        <p:nvSpPr>
          <p:cNvPr id="7" name="矩形 6">
            <a:extLst>
              <a:ext uri="{FF2B5EF4-FFF2-40B4-BE49-F238E27FC236}">
                <a16:creationId xmlns:a16="http://schemas.microsoft.com/office/drawing/2014/main" id="{1A1CAE51-1E73-4000-8951-2B50FA0EB91D}"/>
              </a:ext>
            </a:extLst>
          </p:cNvPr>
          <p:cNvSpPr/>
          <p:nvPr/>
        </p:nvSpPr>
        <p:spPr>
          <a:xfrm>
            <a:off x="-3126083" y="4805224"/>
            <a:ext cx="14487989" cy="1754326"/>
          </a:xfrm>
          <a:prstGeom prst="rect">
            <a:avLst/>
          </a:prstGeom>
          <a:noFill/>
        </p:spPr>
        <p:txBody>
          <a:bodyPr wrap="square" lIns="91440" tIns="45720" rIns="91440" bIns="45720">
            <a:spAutoFit/>
          </a:bodyPr>
          <a:lstStyle/>
          <a:p>
            <a:pPr algn="ctr"/>
            <a:r>
              <a:rPr lang="zh-CN" altLang="en-US" sz="5400" b="0" cap="none" spc="0" dirty="0">
                <a:ln w="0"/>
                <a:solidFill>
                  <a:srgbClr val="FF0000"/>
                </a:solidFill>
                <a:effectLst>
                  <a:outerShdw blurRad="38100" dist="19050" dir="2700000" algn="tl" rotWithShape="0">
                    <a:schemeClr val="dk1">
                      <a:alpha val="40000"/>
                    </a:schemeClr>
                  </a:outerShdw>
                </a:effectLst>
              </a:rPr>
              <a:t>快捷打开方式能让你</a:t>
            </a:r>
            <a:endParaRPr lang="en-US" altLang="zh-CN" sz="5400" b="0" cap="none" spc="0" dirty="0">
              <a:ln w="0"/>
              <a:solidFill>
                <a:srgbClr val="FF0000"/>
              </a:solidFill>
              <a:effectLst>
                <a:outerShdw blurRad="38100" dist="19050" dir="2700000" algn="tl" rotWithShape="0">
                  <a:schemeClr val="dk1">
                    <a:alpha val="40000"/>
                  </a:schemeClr>
                </a:outerShdw>
              </a:effectLst>
            </a:endParaRPr>
          </a:p>
          <a:p>
            <a:pPr algn="ctr"/>
            <a:r>
              <a:rPr lang="zh-CN" altLang="en-US" sz="5400" b="0" cap="none" spc="0" dirty="0">
                <a:ln w="0"/>
                <a:solidFill>
                  <a:srgbClr val="FF0000"/>
                </a:solidFill>
                <a:effectLst>
                  <a:outerShdw blurRad="38100" dist="19050" dir="2700000" algn="tl" rotWithShape="0">
                    <a:schemeClr val="dk1">
                      <a:alpha val="40000"/>
                    </a:schemeClr>
                  </a:outerShdw>
                </a:effectLst>
              </a:rPr>
              <a:t>的工作效率显著提高！</a:t>
            </a:r>
          </a:p>
        </p:txBody>
      </p:sp>
      <p:sp>
        <p:nvSpPr>
          <p:cNvPr id="16" name="文本框 15">
            <a:extLst>
              <a:ext uri="{FF2B5EF4-FFF2-40B4-BE49-F238E27FC236}">
                <a16:creationId xmlns:a16="http://schemas.microsoft.com/office/drawing/2014/main" id="{11D8C41C-2751-47BD-B295-2C525DFEC878}"/>
              </a:ext>
            </a:extLst>
          </p:cNvPr>
          <p:cNvSpPr txBox="1"/>
          <p:nvPr/>
        </p:nvSpPr>
        <p:spPr>
          <a:xfrm>
            <a:off x="10044973" y="4085275"/>
            <a:ext cx="763351" cy="369332"/>
          </a:xfrm>
          <a:prstGeom prst="rect">
            <a:avLst/>
          </a:prstGeom>
          <a:noFill/>
        </p:spPr>
        <p:txBody>
          <a:bodyPr wrap="none" rtlCol="0">
            <a:spAutoFit/>
          </a:bodyPr>
          <a:lstStyle/>
          <a:p>
            <a:r>
              <a:rPr lang="zh-CN" altLang="en-US" dirty="0"/>
              <a:t>方法</a:t>
            </a:r>
            <a:r>
              <a:rPr lang="en-US" altLang="zh-CN" dirty="0"/>
              <a:t>1</a:t>
            </a:r>
            <a:endParaRPr lang="zh-CN" altLang="en-US" dirty="0"/>
          </a:p>
        </p:txBody>
      </p:sp>
      <p:sp>
        <p:nvSpPr>
          <p:cNvPr id="21" name="文本框 20">
            <a:extLst>
              <a:ext uri="{FF2B5EF4-FFF2-40B4-BE49-F238E27FC236}">
                <a16:creationId xmlns:a16="http://schemas.microsoft.com/office/drawing/2014/main" id="{A0F2FFB6-9C4E-4CA0-81FB-9E6D375E4481}"/>
              </a:ext>
            </a:extLst>
          </p:cNvPr>
          <p:cNvSpPr txBox="1"/>
          <p:nvPr/>
        </p:nvSpPr>
        <p:spPr>
          <a:xfrm>
            <a:off x="4029356" y="1139816"/>
            <a:ext cx="763351" cy="369332"/>
          </a:xfrm>
          <a:prstGeom prst="rect">
            <a:avLst/>
          </a:prstGeom>
          <a:noFill/>
        </p:spPr>
        <p:txBody>
          <a:bodyPr wrap="none" rtlCol="0">
            <a:spAutoFit/>
          </a:bodyPr>
          <a:lstStyle/>
          <a:p>
            <a:r>
              <a:rPr lang="zh-CN" altLang="en-US" dirty="0"/>
              <a:t>方法</a:t>
            </a:r>
            <a:r>
              <a:rPr lang="en-US" altLang="zh-CN" dirty="0"/>
              <a:t>1</a:t>
            </a:r>
            <a:endParaRPr lang="zh-CN" altLang="en-US" dirty="0"/>
          </a:p>
        </p:txBody>
      </p:sp>
      <p:sp>
        <p:nvSpPr>
          <p:cNvPr id="29" name="文本框 28">
            <a:extLst>
              <a:ext uri="{FF2B5EF4-FFF2-40B4-BE49-F238E27FC236}">
                <a16:creationId xmlns:a16="http://schemas.microsoft.com/office/drawing/2014/main" id="{10228514-E3F0-4A90-8DAB-8F772A5D6BF0}"/>
              </a:ext>
            </a:extLst>
          </p:cNvPr>
          <p:cNvSpPr txBox="1"/>
          <p:nvPr/>
        </p:nvSpPr>
        <p:spPr>
          <a:xfrm>
            <a:off x="4029356" y="3115528"/>
            <a:ext cx="763351" cy="369332"/>
          </a:xfrm>
          <a:prstGeom prst="rect">
            <a:avLst/>
          </a:prstGeom>
          <a:noFill/>
        </p:spPr>
        <p:txBody>
          <a:bodyPr wrap="none" rtlCol="0">
            <a:spAutoFit/>
          </a:bodyPr>
          <a:lstStyle/>
          <a:p>
            <a:r>
              <a:rPr lang="zh-CN" altLang="en-US" dirty="0"/>
              <a:t>方法</a:t>
            </a:r>
            <a:r>
              <a:rPr lang="en-US" altLang="zh-CN" dirty="0"/>
              <a:t>2</a:t>
            </a:r>
            <a:endParaRPr lang="zh-CN" altLang="en-US" dirty="0"/>
          </a:p>
        </p:txBody>
      </p:sp>
      <p:sp>
        <p:nvSpPr>
          <p:cNvPr id="30" name="文本框 29">
            <a:extLst>
              <a:ext uri="{FF2B5EF4-FFF2-40B4-BE49-F238E27FC236}">
                <a16:creationId xmlns:a16="http://schemas.microsoft.com/office/drawing/2014/main" id="{AFA9CF11-357E-4F61-81E1-9E878997A508}"/>
              </a:ext>
            </a:extLst>
          </p:cNvPr>
          <p:cNvSpPr txBox="1"/>
          <p:nvPr/>
        </p:nvSpPr>
        <p:spPr>
          <a:xfrm>
            <a:off x="444231" y="3683377"/>
            <a:ext cx="4929811" cy="923330"/>
          </a:xfrm>
          <a:prstGeom prst="rect">
            <a:avLst/>
          </a:prstGeom>
          <a:noFill/>
        </p:spPr>
        <p:txBody>
          <a:bodyPr wrap="none" rtlCol="0">
            <a:spAutoFit/>
          </a:bodyPr>
          <a:lstStyle/>
          <a:p>
            <a:pPr marL="342900" indent="-342900">
              <a:buFont typeface="+mj-lt"/>
              <a:buAutoNum type="arabicPeriod"/>
            </a:pPr>
            <a:r>
              <a:rPr lang="zh-CN" altLang="en-US" dirty="0"/>
              <a:t>按下</a:t>
            </a:r>
            <a:r>
              <a:rPr lang="en-US" altLang="zh-CN" dirty="0">
                <a:solidFill>
                  <a:srgbClr val="FF0000"/>
                </a:solidFill>
              </a:rPr>
              <a:t>WIN+R</a:t>
            </a:r>
            <a:r>
              <a:rPr lang="zh-CN" altLang="en-US" dirty="0"/>
              <a:t>键，弹出运行界面</a:t>
            </a:r>
            <a:r>
              <a:rPr lang="en-US" altLang="zh-CN" dirty="0"/>
              <a:t>(</a:t>
            </a:r>
            <a:r>
              <a:rPr lang="zh-CN" altLang="en-US" dirty="0"/>
              <a:t>仅限</a:t>
            </a:r>
            <a:r>
              <a:rPr lang="en-US" altLang="zh-CN" dirty="0"/>
              <a:t>windows)</a:t>
            </a:r>
          </a:p>
          <a:p>
            <a:pPr marL="342900" indent="-342900">
              <a:buFont typeface="+mj-lt"/>
              <a:buAutoNum type="arabicPeriod"/>
            </a:pPr>
            <a:endParaRPr lang="en-US" altLang="zh-CN" dirty="0"/>
          </a:p>
          <a:p>
            <a:pPr marL="342900" indent="-342900">
              <a:buFont typeface="+mj-lt"/>
              <a:buAutoNum type="arabicPeriod"/>
            </a:pPr>
            <a:r>
              <a:rPr lang="zh-CN" altLang="en-US" dirty="0"/>
              <a:t>在输入框中输入</a:t>
            </a:r>
            <a:r>
              <a:rPr lang="en-US" altLang="zh-CN" dirty="0"/>
              <a:t>Visio</a:t>
            </a:r>
            <a:r>
              <a:rPr lang="zh-CN" altLang="en-US" dirty="0"/>
              <a:t>，按下回车键</a:t>
            </a:r>
            <a:endParaRPr lang="en-US" altLang="zh-CN" dirty="0"/>
          </a:p>
        </p:txBody>
      </p:sp>
      <p:pic>
        <p:nvPicPr>
          <p:cNvPr id="27" name="图片 26">
            <a:extLst>
              <a:ext uri="{FF2B5EF4-FFF2-40B4-BE49-F238E27FC236}">
                <a16:creationId xmlns:a16="http://schemas.microsoft.com/office/drawing/2014/main" id="{41106EFE-6E65-4FB4-AB30-A0A4A3272DB2}"/>
              </a:ext>
            </a:extLst>
          </p:cNvPr>
          <p:cNvPicPr>
            <a:picLocks noChangeAspect="1"/>
          </p:cNvPicPr>
          <p:nvPr/>
        </p:nvPicPr>
        <p:blipFill>
          <a:blip r:embed="rId4"/>
          <a:stretch>
            <a:fillRect/>
          </a:stretch>
        </p:blipFill>
        <p:spPr>
          <a:xfrm>
            <a:off x="8245313" y="4435892"/>
            <a:ext cx="3599319" cy="2076181"/>
          </a:xfrm>
          <a:prstGeom prst="rect">
            <a:avLst/>
          </a:prstGeom>
        </p:spPr>
      </p:pic>
      <p:sp>
        <p:nvSpPr>
          <p:cNvPr id="32" name="文本框 31">
            <a:extLst>
              <a:ext uri="{FF2B5EF4-FFF2-40B4-BE49-F238E27FC236}">
                <a16:creationId xmlns:a16="http://schemas.microsoft.com/office/drawing/2014/main" id="{77A602D5-9E9E-408B-BC4C-F5B086FBDC27}"/>
              </a:ext>
            </a:extLst>
          </p:cNvPr>
          <p:cNvSpPr txBox="1"/>
          <p:nvPr/>
        </p:nvSpPr>
        <p:spPr>
          <a:xfrm>
            <a:off x="10006957" y="6525924"/>
            <a:ext cx="763351" cy="369332"/>
          </a:xfrm>
          <a:prstGeom prst="rect">
            <a:avLst/>
          </a:prstGeom>
          <a:noFill/>
        </p:spPr>
        <p:txBody>
          <a:bodyPr wrap="none" rtlCol="0">
            <a:spAutoFit/>
          </a:bodyPr>
          <a:lstStyle/>
          <a:p>
            <a:r>
              <a:rPr lang="zh-CN" altLang="en-US" dirty="0"/>
              <a:t>方法</a:t>
            </a:r>
            <a:r>
              <a:rPr lang="en-US" altLang="zh-CN" dirty="0"/>
              <a:t>2</a:t>
            </a:r>
            <a:endParaRPr lang="zh-CN" altLang="en-US"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7651" name="文本框 2">
            <a:extLst>
              <a:ext uri="{FF2B5EF4-FFF2-40B4-BE49-F238E27FC236}">
                <a16:creationId xmlns:a16="http://schemas.microsoft.com/office/drawing/2014/main" id="{77387A89-1552-498C-909F-98531EB7AC76}"/>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b="1" dirty="0">
                <a:latin typeface="微软雅黑" panose="020B0503020204020204" pitchFamily="34" charset="-122"/>
                <a:ea typeface="微软雅黑" panose="020B0503020204020204" pitchFamily="34" charset="-122"/>
              </a:rPr>
              <a:t>Visio</a:t>
            </a:r>
            <a:r>
              <a:rPr lang="zh-CN" altLang="en-US" sz="3200" b="1" dirty="0">
                <a:latin typeface="微软雅黑" panose="020B0503020204020204" pitchFamily="34" charset="-122"/>
                <a:ea typeface="微软雅黑" panose="020B0503020204020204" pitchFamily="34" charset="-122"/>
              </a:rPr>
              <a:t>画用例图</a:t>
            </a:r>
          </a:p>
        </p:txBody>
      </p:sp>
      <p:pic>
        <p:nvPicPr>
          <p:cNvPr id="3" name="图片 2">
            <a:extLst>
              <a:ext uri="{FF2B5EF4-FFF2-40B4-BE49-F238E27FC236}">
                <a16:creationId xmlns:a16="http://schemas.microsoft.com/office/drawing/2014/main" id="{2C22352F-4832-43F4-B623-98C47C43DC9D}"/>
              </a:ext>
            </a:extLst>
          </p:cNvPr>
          <p:cNvPicPr>
            <a:picLocks noChangeAspect="1"/>
          </p:cNvPicPr>
          <p:nvPr/>
        </p:nvPicPr>
        <p:blipFill>
          <a:blip r:embed="rId3"/>
          <a:stretch>
            <a:fillRect/>
          </a:stretch>
        </p:blipFill>
        <p:spPr>
          <a:xfrm>
            <a:off x="595313" y="2276273"/>
            <a:ext cx="5916551" cy="3952288"/>
          </a:xfrm>
          <a:prstGeom prst="rect">
            <a:avLst/>
          </a:prstGeom>
        </p:spPr>
      </p:pic>
      <p:sp>
        <p:nvSpPr>
          <p:cNvPr id="4" name="文本框 3">
            <a:extLst>
              <a:ext uri="{FF2B5EF4-FFF2-40B4-BE49-F238E27FC236}">
                <a16:creationId xmlns:a16="http://schemas.microsoft.com/office/drawing/2014/main" id="{BC251BF5-8565-420D-87A4-E2C5A110607D}"/>
              </a:ext>
            </a:extLst>
          </p:cNvPr>
          <p:cNvSpPr txBox="1"/>
          <p:nvPr/>
        </p:nvSpPr>
        <p:spPr>
          <a:xfrm>
            <a:off x="401122" y="1516521"/>
            <a:ext cx="6304931" cy="369332"/>
          </a:xfrm>
          <a:prstGeom prst="rect">
            <a:avLst/>
          </a:prstGeom>
          <a:noFill/>
        </p:spPr>
        <p:txBody>
          <a:bodyPr wrap="none" rtlCol="0">
            <a:spAutoFit/>
          </a:bodyPr>
          <a:lstStyle/>
          <a:p>
            <a:r>
              <a:rPr lang="en-US" altLang="zh-CN" dirty="0"/>
              <a:t>1.</a:t>
            </a:r>
            <a:r>
              <a:rPr lang="zh-CN" altLang="en-US" dirty="0"/>
              <a:t>在输入框中输入</a:t>
            </a:r>
            <a:r>
              <a:rPr lang="en-US" altLang="zh-CN" dirty="0"/>
              <a:t>UML </a:t>
            </a:r>
            <a:r>
              <a:rPr lang="zh-CN" altLang="en-US" dirty="0"/>
              <a:t>用例图</a:t>
            </a:r>
            <a:r>
              <a:rPr lang="en-US" altLang="zh-CN" dirty="0"/>
              <a:t>(</a:t>
            </a:r>
            <a:r>
              <a:rPr lang="zh-CN" altLang="en-US" dirty="0"/>
              <a:t>注意有一个空格</a:t>
            </a:r>
            <a:r>
              <a:rPr lang="en-US" altLang="zh-CN" dirty="0"/>
              <a:t>)</a:t>
            </a:r>
            <a:r>
              <a:rPr lang="zh-CN" altLang="en-US" dirty="0"/>
              <a:t>，按下回车键</a:t>
            </a:r>
          </a:p>
        </p:txBody>
      </p:sp>
      <p:sp>
        <p:nvSpPr>
          <p:cNvPr id="8" name="文本框 7">
            <a:extLst>
              <a:ext uri="{FF2B5EF4-FFF2-40B4-BE49-F238E27FC236}">
                <a16:creationId xmlns:a16="http://schemas.microsoft.com/office/drawing/2014/main" id="{E8193149-5000-438D-81A8-994A5DBACBE1}"/>
              </a:ext>
            </a:extLst>
          </p:cNvPr>
          <p:cNvSpPr txBox="1"/>
          <p:nvPr/>
        </p:nvSpPr>
        <p:spPr>
          <a:xfrm>
            <a:off x="6706053" y="1516521"/>
            <a:ext cx="5610831" cy="646331"/>
          </a:xfrm>
          <a:prstGeom prst="rect">
            <a:avLst/>
          </a:prstGeom>
          <a:noFill/>
        </p:spPr>
        <p:txBody>
          <a:bodyPr wrap="none" rtlCol="0">
            <a:spAutoFit/>
          </a:bodyPr>
          <a:lstStyle/>
          <a:p>
            <a:r>
              <a:rPr lang="en-US" altLang="zh-CN" dirty="0"/>
              <a:t>2.</a:t>
            </a:r>
            <a:r>
              <a:rPr lang="zh-CN" altLang="en-US" dirty="0"/>
              <a:t>在弹出的图中选择右下角的</a:t>
            </a:r>
            <a:r>
              <a:rPr lang="en-US" altLang="zh-CN" dirty="0"/>
              <a:t>”</a:t>
            </a:r>
            <a:r>
              <a:rPr lang="zh-CN" altLang="en-US" dirty="0"/>
              <a:t>带子系统的</a:t>
            </a:r>
            <a:r>
              <a:rPr lang="en-US" altLang="zh-CN" dirty="0"/>
              <a:t>UML</a:t>
            </a:r>
            <a:r>
              <a:rPr lang="zh-CN" altLang="en-US" dirty="0"/>
              <a:t>用例</a:t>
            </a:r>
            <a:r>
              <a:rPr lang="en-US" altLang="zh-CN" dirty="0"/>
              <a:t>”</a:t>
            </a:r>
            <a:r>
              <a:rPr lang="zh-CN" altLang="en-US" dirty="0"/>
              <a:t>，</a:t>
            </a:r>
            <a:endParaRPr lang="en-US" altLang="zh-CN" dirty="0"/>
          </a:p>
          <a:p>
            <a:r>
              <a:rPr lang="zh-CN" altLang="en-US" dirty="0"/>
              <a:t>点击新建</a:t>
            </a:r>
          </a:p>
        </p:txBody>
      </p:sp>
      <p:pic>
        <p:nvPicPr>
          <p:cNvPr id="7" name="图片 6">
            <a:extLst>
              <a:ext uri="{FF2B5EF4-FFF2-40B4-BE49-F238E27FC236}">
                <a16:creationId xmlns:a16="http://schemas.microsoft.com/office/drawing/2014/main" id="{8B2A1DD9-F2EE-4F97-BD47-B58AA65D4F53}"/>
              </a:ext>
            </a:extLst>
          </p:cNvPr>
          <p:cNvPicPr>
            <a:picLocks noChangeAspect="1"/>
          </p:cNvPicPr>
          <p:nvPr/>
        </p:nvPicPr>
        <p:blipFill>
          <a:blip r:embed="rId4"/>
          <a:stretch>
            <a:fillRect/>
          </a:stretch>
        </p:blipFill>
        <p:spPr>
          <a:xfrm>
            <a:off x="6706053" y="2729765"/>
            <a:ext cx="5204818" cy="3045303"/>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9699" name="文本框 2">
            <a:extLst>
              <a:ext uri="{FF2B5EF4-FFF2-40B4-BE49-F238E27FC236}">
                <a16:creationId xmlns:a16="http://schemas.microsoft.com/office/drawing/2014/main" id="{82FC6BE5-BA95-4F58-91BB-865FE6061EE7}"/>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用</a:t>
            </a:r>
            <a:r>
              <a:rPr lang="en-US" altLang="zh-CN" sz="3200" b="1" dirty="0">
                <a:latin typeface="微软雅黑" panose="020B0503020204020204" pitchFamily="34" charset="-122"/>
                <a:ea typeface="微软雅黑" panose="020B0503020204020204" pitchFamily="34" charset="-122"/>
              </a:rPr>
              <a:t>Visio</a:t>
            </a:r>
            <a:r>
              <a:rPr lang="zh-CN" altLang="en-US" sz="3200" b="1" dirty="0">
                <a:latin typeface="微软雅黑" panose="020B0503020204020204" pitchFamily="34" charset="-122"/>
                <a:ea typeface="微软雅黑" panose="020B0503020204020204" pitchFamily="34" charset="-122"/>
              </a:rPr>
              <a:t>画用例图</a:t>
            </a:r>
          </a:p>
        </p:txBody>
      </p:sp>
      <p:pic>
        <p:nvPicPr>
          <p:cNvPr id="4" name="图片 3">
            <a:extLst>
              <a:ext uri="{FF2B5EF4-FFF2-40B4-BE49-F238E27FC236}">
                <a16:creationId xmlns:a16="http://schemas.microsoft.com/office/drawing/2014/main" id="{FFFAECB1-00F5-4173-8DD0-FF1B5CCA6EA7}"/>
              </a:ext>
            </a:extLst>
          </p:cNvPr>
          <p:cNvPicPr>
            <a:picLocks noChangeAspect="1"/>
          </p:cNvPicPr>
          <p:nvPr/>
        </p:nvPicPr>
        <p:blipFill>
          <a:blip r:embed="rId3"/>
          <a:stretch>
            <a:fillRect/>
          </a:stretch>
        </p:blipFill>
        <p:spPr>
          <a:xfrm>
            <a:off x="809017" y="950744"/>
            <a:ext cx="10573966" cy="5711043"/>
          </a:xfrm>
          <a:prstGeom prst="rect">
            <a:avLst/>
          </a:prstGeom>
        </p:spPr>
      </p:pic>
      <p:sp>
        <p:nvSpPr>
          <p:cNvPr id="5" name="矩形 4">
            <a:extLst>
              <a:ext uri="{FF2B5EF4-FFF2-40B4-BE49-F238E27FC236}">
                <a16:creationId xmlns:a16="http://schemas.microsoft.com/office/drawing/2014/main" id="{67129F5B-8490-4390-8B52-110E4A894F1E}"/>
              </a:ext>
            </a:extLst>
          </p:cNvPr>
          <p:cNvSpPr/>
          <p:nvPr/>
        </p:nvSpPr>
        <p:spPr>
          <a:xfrm>
            <a:off x="809017" y="1819072"/>
            <a:ext cx="1488332" cy="26653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BF16B969-5FB3-4AE2-B20B-FA986D3E19AC}"/>
              </a:ext>
            </a:extLst>
          </p:cNvPr>
          <p:cNvPicPr>
            <a:picLocks noChangeAspect="1"/>
          </p:cNvPicPr>
          <p:nvPr/>
        </p:nvPicPr>
        <p:blipFill>
          <a:blip r:embed="rId4"/>
          <a:stretch>
            <a:fillRect/>
          </a:stretch>
        </p:blipFill>
        <p:spPr>
          <a:xfrm>
            <a:off x="4600730" y="896977"/>
            <a:ext cx="3219450" cy="5064046"/>
          </a:xfrm>
          <a:prstGeom prst="rect">
            <a:avLst/>
          </a:prstGeom>
        </p:spPr>
      </p:pic>
      <p:sp>
        <p:nvSpPr>
          <p:cNvPr id="7" name="箭头: 右 6">
            <a:extLst>
              <a:ext uri="{FF2B5EF4-FFF2-40B4-BE49-F238E27FC236}">
                <a16:creationId xmlns:a16="http://schemas.microsoft.com/office/drawing/2014/main" id="{653A0E29-4825-4B18-86D9-E68D316F09F2}"/>
              </a:ext>
            </a:extLst>
          </p:cNvPr>
          <p:cNvSpPr/>
          <p:nvPr/>
        </p:nvSpPr>
        <p:spPr>
          <a:xfrm>
            <a:off x="2812462" y="2957208"/>
            <a:ext cx="1273155" cy="64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3795" name="文本框 2">
            <a:extLst>
              <a:ext uri="{FF2B5EF4-FFF2-40B4-BE49-F238E27FC236}">
                <a16:creationId xmlns:a16="http://schemas.microsoft.com/office/drawing/2014/main" id="{EE43A20F-BA06-4E97-87A8-3D0FD823D742}"/>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用</a:t>
            </a:r>
            <a:r>
              <a:rPr lang="en-US" altLang="zh-CN" sz="3200" b="1" dirty="0">
                <a:latin typeface="微软雅黑" panose="020B0503020204020204" pitchFamily="34" charset="-122"/>
                <a:ea typeface="微软雅黑" panose="020B0503020204020204" pitchFamily="34" charset="-122"/>
              </a:rPr>
              <a:t>Visio</a:t>
            </a:r>
            <a:r>
              <a:rPr lang="zh-CN" altLang="en-US" sz="3200" b="1" dirty="0">
                <a:latin typeface="微软雅黑" panose="020B0503020204020204" pitchFamily="34" charset="-122"/>
                <a:ea typeface="微软雅黑" panose="020B0503020204020204" pitchFamily="34" charset="-122"/>
              </a:rPr>
              <a:t>画用例图</a:t>
            </a:r>
          </a:p>
        </p:txBody>
      </p:sp>
      <p:pic>
        <p:nvPicPr>
          <p:cNvPr id="6" name="图片 5" descr="图片包含 屏幕截图&#10;&#10;自动生成的说明">
            <a:extLst>
              <a:ext uri="{FF2B5EF4-FFF2-40B4-BE49-F238E27FC236}">
                <a16:creationId xmlns:a16="http://schemas.microsoft.com/office/drawing/2014/main" id="{AE9EF9AF-2220-4FF8-91B6-9B06EDD56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098" y="1016175"/>
            <a:ext cx="11079804" cy="5543375"/>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55DB8781-6650-4751-BB98-17208DD48E77}"/>
              </a:ext>
            </a:extLst>
          </p:cNvPr>
          <p:cNvGrpSpPr>
            <a:grpSpLocks/>
          </p:cNvGrpSpPr>
          <p:nvPr/>
        </p:nvGrpSpPr>
        <p:grpSpPr bwMode="auto">
          <a:xfrm>
            <a:off x="0" y="0"/>
            <a:ext cx="6557963" cy="4414838"/>
            <a:chOff x="-1" y="2"/>
            <a:chExt cx="6557963" cy="4414836"/>
          </a:xfrm>
        </p:grpSpPr>
        <p:sp>
          <p:nvSpPr>
            <p:cNvPr id="6" name="等腰三角形 5">
              <a:extLst>
                <a:ext uri="{FF2B5EF4-FFF2-40B4-BE49-F238E27FC236}">
                  <a16:creationId xmlns:a16="http://schemas.microsoft.com/office/drawing/2014/main" id="{55A8B6FF-4109-4AAE-A820-9041269CEB6E}"/>
                </a:ext>
              </a:extLst>
            </p:cNvPr>
            <p:cNvSpPr/>
            <p:nvPr/>
          </p:nvSpPr>
          <p:spPr>
            <a:xfrm rot="5400000">
              <a:off x="1071563" y="-1071562"/>
              <a:ext cx="4414836" cy="6557963"/>
            </a:xfrm>
            <a:prstGeom prst="triangle">
              <a:avLst>
                <a:gd name="adj" fmla="val 0"/>
              </a:avLst>
            </a:pr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12" name="文本框 7">
              <a:extLst>
                <a:ext uri="{FF2B5EF4-FFF2-40B4-BE49-F238E27FC236}">
                  <a16:creationId xmlns:a16="http://schemas.microsoft.com/office/drawing/2014/main" id="{6B179B17-5580-4365-B261-8D3A767CF128}"/>
                </a:ext>
              </a:extLst>
            </p:cNvPr>
            <p:cNvSpPr txBox="1">
              <a:spLocks noChangeArrowheads="1"/>
            </p:cNvSpPr>
            <p:nvPr/>
          </p:nvSpPr>
          <p:spPr bwMode="auto">
            <a:xfrm rot="-2010208">
              <a:off x="233886" y="1443796"/>
              <a:ext cx="360176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400">
                  <a:solidFill>
                    <a:schemeClr val="bg1"/>
                  </a:solidFill>
                  <a:latin typeface="微软雅黑" panose="020B0503020204020204" pitchFamily="34" charset="-122"/>
                  <a:ea typeface="微软雅黑" panose="020B0503020204020204" pitchFamily="34" charset="-122"/>
                </a:rPr>
                <a:t>CONTENTS</a:t>
              </a:r>
              <a:endParaRPr lang="zh-CN" altLang="en-US" sz="440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69158C06-043D-477E-B703-8CA03CE30B0B}"/>
              </a:ext>
            </a:extLst>
          </p:cNvPr>
          <p:cNvGrpSpPr/>
          <p:nvPr/>
        </p:nvGrpSpPr>
        <p:grpSpPr bwMode="auto">
          <a:xfrm>
            <a:off x="3059225" y="3657032"/>
            <a:ext cx="3298617" cy="489449"/>
            <a:chOff x="4890927" y="1504216"/>
            <a:chExt cx="4772620" cy="489600"/>
          </a:xfrm>
          <a:solidFill>
            <a:srgbClr val="B70F17"/>
          </a:solidFill>
        </p:grpSpPr>
        <p:sp>
          <p:nvSpPr>
            <p:cNvPr id="32" name="矩形 31">
              <a:extLst>
                <a:ext uri="{FF2B5EF4-FFF2-40B4-BE49-F238E27FC236}">
                  <a16:creationId xmlns:a16="http://schemas.microsoft.com/office/drawing/2014/main" id="{32EED33E-F783-4623-A671-86B6C7617F62}"/>
                </a:ext>
              </a:extLst>
            </p:cNvPr>
            <p:cNvSpPr/>
            <p:nvPr/>
          </p:nvSpPr>
          <p:spPr bwMode="auto">
            <a:xfrm>
              <a:off x="4890927" y="1504216"/>
              <a:ext cx="4772620" cy="489600"/>
            </a:xfrm>
            <a:prstGeom prst="rect">
              <a:avLst/>
            </a:prstGeom>
            <a:grpFill/>
            <a:ln>
              <a:solidFill>
                <a:schemeClr val="bg1">
                  <a:lumMod val="85000"/>
                </a:schemeClr>
              </a:solidFill>
            </a:ln>
            <a:effectLst/>
            <a:extLst/>
          </p:spPr>
          <p:txBody>
            <a:bodyPr>
              <a:spAutoFit/>
            </a:bodyPr>
            <a:lstStyle/>
            <a:p>
              <a:pPr algn="ctr" eaLnBrk="1" hangingPunct="1">
                <a:spcBef>
                  <a:spcPct val="50000"/>
                </a:spcBef>
                <a:defRPr/>
              </a:pPr>
              <a:endParaRPr lang="zh-CN" altLang="en-US" sz="1600" b="1">
                <a:solidFill>
                  <a:prstClr val="black"/>
                </a:solidFill>
                <a:latin typeface="Arial" pitchFamily="34" charset="0"/>
                <a:ea typeface="+mn-ea"/>
              </a:endParaRPr>
            </a:p>
          </p:txBody>
        </p:sp>
        <p:sp>
          <p:nvSpPr>
            <p:cNvPr id="33" name="Rectangle 6">
              <a:extLst>
                <a:ext uri="{FF2B5EF4-FFF2-40B4-BE49-F238E27FC236}">
                  <a16:creationId xmlns:a16="http://schemas.microsoft.com/office/drawing/2014/main" id="{1476E2DB-3D4F-42C2-BB77-D38CDD45DD27}"/>
                </a:ext>
              </a:extLst>
            </p:cNvPr>
            <p:cNvSpPr>
              <a:spLocks noChangeArrowheads="1"/>
            </p:cNvSpPr>
            <p:nvPr/>
          </p:nvSpPr>
          <p:spPr bwMode="black">
            <a:xfrm>
              <a:off x="4894443" y="1549991"/>
              <a:ext cx="4765588" cy="40023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概述</a:t>
              </a:r>
            </a:p>
          </p:txBody>
        </p:sp>
      </p:grpSp>
      <p:grpSp>
        <p:nvGrpSpPr>
          <p:cNvPr id="11" name="组合 10">
            <a:extLst>
              <a:ext uri="{FF2B5EF4-FFF2-40B4-BE49-F238E27FC236}">
                <a16:creationId xmlns:a16="http://schemas.microsoft.com/office/drawing/2014/main" id="{A55F7ED2-713F-4144-BA30-4402657B3BD8}"/>
              </a:ext>
            </a:extLst>
          </p:cNvPr>
          <p:cNvGrpSpPr/>
          <p:nvPr/>
        </p:nvGrpSpPr>
        <p:grpSpPr bwMode="auto">
          <a:xfrm>
            <a:off x="1545384" y="3657032"/>
            <a:ext cx="1328678" cy="489449"/>
            <a:chOff x="3099816" y="1613944"/>
            <a:chExt cx="1328685" cy="489600"/>
          </a:xfrm>
          <a:solidFill>
            <a:schemeClr val="bg2">
              <a:lumMod val="90000"/>
            </a:schemeClr>
          </a:solidFill>
        </p:grpSpPr>
        <p:sp>
          <p:nvSpPr>
            <p:cNvPr id="30" name="矩形 29">
              <a:extLst>
                <a:ext uri="{FF2B5EF4-FFF2-40B4-BE49-F238E27FC236}">
                  <a16:creationId xmlns:a16="http://schemas.microsoft.com/office/drawing/2014/main" id="{62056888-A34B-4CBB-AAAD-35EA554697F5}"/>
                </a:ext>
              </a:extLst>
            </p:cNvPr>
            <p:cNvSpPr/>
            <p:nvPr/>
          </p:nvSpPr>
          <p:spPr>
            <a:xfrm>
              <a:off x="3099816" y="1613944"/>
              <a:ext cx="1328685" cy="48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31" name="文本框 30">
              <a:extLst>
                <a:ext uri="{FF2B5EF4-FFF2-40B4-BE49-F238E27FC236}">
                  <a16:creationId xmlns:a16="http://schemas.microsoft.com/office/drawing/2014/main" id="{F0ED36FF-8B27-4CEE-BD00-CC73702BF535}"/>
                </a:ext>
              </a:extLst>
            </p:cNvPr>
            <p:cNvSpPr txBox="1"/>
            <p:nvPr/>
          </p:nvSpPr>
          <p:spPr>
            <a:xfrm>
              <a:off x="3276145" y="1650973"/>
              <a:ext cx="962086" cy="400110"/>
            </a:xfrm>
            <a:prstGeom prst="rect">
              <a:avLst/>
            </a:prstGeom>
            <a:grpFill/>
          </p:spPr>
          <p:txBody>
            <a:bodyPr>
              <a:spAutoFit/>
            </a:bodyPr>
            <a:lstStyle/>
            <a:p>
              <a:pPr algn="ctr" eaLnBrk="1" fontAlgn="auto" hangingPunct="1">
                <a:spcBef>
                  <a:spcPts val="0"/>
                </a:spcBef>
                <a:spcAft>
                  <a:spcPts val="0"/>
                </a:spcAft>
                <a:defRPr/>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01</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2620E91C-DD88-4794-9E9F-6476AD55C8B4}"/>
              </a:ext>
            </a:extLst>
          </p:cNvPr>
          <p:cNvGrpSpPr/>
          <p:nvPr/>
        </p:nvGrpSpPr>
        <p:grpSpPr bwMode="auto">
          <a:xfrm>
            <a:off x="3084584" y="4619529"/>
            <a:ext cx="3298617" cy="489449"/>
            <a:chOff x="4890927" y="1504216"/>
            <a:chExt cx="4772620" cy="489600"/>
          </a:xfrm>
          <a:solidFill>
            <a:srgbClr val="B70F17"/>
          </a:solidFill>
        </p:grpSpPr>
        <p:sp>
          <p:nvSpPr>
            <p:cNvPr id="28" name="矩形 27">
              <a:extLst>
                <a:ext uri="{FF2B5EF4-FFF2-40B4-BE49-F238E27FC236}">
                  <a16:creationId xmlns:a16="http://schemas.microsoft.com/office/drawing/2014/main" id="{E9A29BF2-8DC8-4D34-A4D9-D708BC09AB8D}"/>
                </a:ext>
              </a:extLst>
            </p:cNvPr>
            <p:cNvSpPr/>
            <p:nvPr/>
          </p:nvSpPr>
          <p:spPr bwMode="auto">
            <a:xfrm>
              <a:off x="4890927" y="1504216"/>
              <a:ext cx="4772620" cy="489600"/>
            </a:xfrm>
            <a:prstGeom prst="rect">
              <a:avLst/>
            </a:prstGeom>
            <a:grpFill/>
            <a:ln>
              <a:solidFill>
                <a:schemeClr val="bg1">
                  <a:lumMod val="85000"/>
                </a:schemeClr>
              </a:solidFill>
            </a:ln>
            <a:effectLst/>
            <a:extLst/>
          </p:spPr>
          <p:txBody>
            <a:bodyPr>
              <a:spAutoFit/>
            </a:bodyPr>
            <a:lstStyle/>
            <a:p>
              <a:pPr algn="ctr" eaLnBrk="1" hangingPunct="1">
                <a:spcBef>
                  <a:spcPct val="50000"/>
                </a:spcBef>
                <a:defRPr/>
              </a:pPr>
              <a:endParaRPr lang="zh-CN" altLang="en-US" sz="1600" b="1">
                <a:solidFill>
                  <a:prstClr val="black"/>
                </a:solidFill>
                <a:latin typeface="Arial" pitchFamily="34" charset="0"/>
                <a:ea typeface="+mn-ea"/>
              </a:endParaRPr>
            </a:p>
          </p:txBody>
        </p:sp>
        <p:sp>
          <p:nvSpPr>
            <p:cNvPr id="29" name="Rectangle 6">
              <a:extLst>
                <a:ext uri="{FF2B5EF4-FFF2-40B4-BE49-F238E27FC236}">
                  <a16:creationId xmlns:a16="http://schemas.microsoft.com/office/drawing/2014/main" id="{B0E2FF56-881F-45B1-9A86-00D76A74202B}"/>
                </a:ext>
              </a:extLst>
            </p:cNvPr>
            <p:cNvSpPr>
              <a:spLocks noChangeArrowheads="1"/>
            </p:cNvSpPr>
            <p:nvPr/>
          </p:nvSpPr>
          <p:spPr bwMode="black">
            <a:xfrm>
              <a:off x="4894443" y="1549991"/>
              <a:ext cx="4765588" cy="40023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en-US" altLang="zh-CN" sz="2000" b="1" dirty="0">
                  <a:solidFill>
                    <a:schemeClr val="bg1"/>
                  </a:solidFill>
                  <a:latin typeface="微软雅黑" pitchFamily="34" charset="-122"/>
                  <a:ea typeface="微软雅黑" pitchFamily="34" charset="-122"/>
                </a:rPr>
                <a:t>UML</a:t>
              </a:r>
              <a:r>
                <a:rPr lang="zh-CN" altLang="en-US" sz="2000" b="1" dirty="0">
                  <a:solidFill>
                    <a:schemeClr val="bg1"/>
                  </a:solidFill>
                  <a:latin typeface="微软雅黑" pitchFamily="34" charset="-122"/>
                  <a:ea typeface="微软雅黑" pitchFamily="34" charset="-122"/>
                </a:rPr>
                <a:t>视图</a:t>
              </a:r>
            </a:p>
          </p:txBody>
        </p:sp>
      </p:grpSp>
      <p:grpSp>
        <p:nvGrpSpPr>
          <p:cNvPr id="13" name="组合 12">
            <a:extLst>
              <a:ext uri="{FF2B5EF4-FFF2-40B4-BE49-F238E27FC236}">
                <a16:creationId xmlns:a16="http://schemas.microsoft.com/office/drawing/2014/main" id="{30119C63-FA73-4B35-9720-A08DC25DED73}"/>
              </a:ext>
            </a:extLst>
          </p:cNvPr>
          <p:cNvGrpSpPr/>
          <p:nvPr/>
        </p:nvGrpSpPr>
        <p:grpSpPr bwMode="auto">
          <a:xfrm>
            <a:off x="1570743" y="4619529"/>
            <a:ext cx="1328678" cy="489449"/>
            <a:chOff x="3099816" y="1613944"/>
            <a:chExt cx="1328685" cy="489600"/>
          </a:xfrm>
          <a:solidFill>
            <a:schemeClr val="bg2">
              <a:lumMod val="90000"/>
            </a:schemeClr>
          </a:solidFill>
        </p:grpSpPr>
        <p:sp>
          <p:nvSpPr>
            <p:cNvPr id="26" name="矩形 25">
              <a:extLst>
                <a:ext uri="{FF2B5EF4-FFF2-40B4-BE49-F238E27FC236}">
                  <a16:creationId xmlns:a16="http://schemas.microsoft.com/office/drawing/2014/main" id="{EA874D11-A4B0-43C9-98E4-4E113719E4A1}"/>
                </a:ext>
              </a:extLst>
            </p:cNvPr>
            <p:cNvSpPr/>
            <p:nvPr/>
          </p:nvSpPr>
          <p:spPr>
            <a:xfrm>
              <a:off x="3099816" y="1613944"/>
              <a:ext cx="1328685" cy="48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7" name="文本框 26">
              <a:extLst>
                <a:ext uri="{FF2B5EF4-FFF2-40B4-BE49-F238E27FC236}">
                  <a16:creationId xmlns:a16="http://schemas.microsoft.com/office/drawing/2014/main" id="{5FFF21AF-07B0-436E-B229-F12EA0D4D428}"/>
                </a:ext>
              </a:extLst>
            </p:cNvPr>
            <p:cNvSpPr txBox="1"/>
            <p:nvPr/>
          </p:nvSpPr>
          <p:spPr>
            <a:xfrm>
              <a:off x="3276145" y="1650973"/>
              <a:ext cx="962086" cy="400110"/>
            </a:xfrm>
            <a:prstGeom prst="rect">
              <a:avLst/>
            </a:prstGeom>
            <a:grpFill/>
          </p:spPr>
          <p:txBody>
            <a:bodyPr>
              <a:spAutoFit/>
            </a:bodyPr>
            <a:lstStyle/>
            <a:p>
              <a:pPr algn="ctr" eaLnBrk="1" fontAlgn="auto" hangingPunct="1">
                <a:spcBef>
                  <a:spcPts val="0"/>
                </a:spcBef>
                <a:spcAft>
                  <a:spcPts val="0"/>
                </a:spcAft>
                <a:defRPr/>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02</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6BF0EF5B-EB21-48B4-95AF-9196F5693493}"/>
              </a:ext>
            </a:extLst>
          </p:cNvPr>
          <p:cNvGrpSpPr/>
          <p:nvPr/>
        </p:nvGrpSpPr>
        <p:grpSpPr bwMode="auto">
          <a:xfrm>
            <a:off x="8572645" y="1601186"/>
            <a:ext cx="3298617" cy="489449"/>
            <a:chOff x="4890927" y="1504216"/>
            <a:chExt cx="4772620" cy="489600"/>
          </a:xfrm>
          <a:solidFill>
            <a:srgbClr val="B70F17"/>
          </a:solidFill>
        </p:grpSpPr>
        <p:sp>
          <p:nvSpPr>
            <p:cNvPr id="24" name="矩形 23">
              <a:extLst>
                <a:ext uri="{FF2B5EF4-FFF2-40B4-BE49-F238E27FC236}">
                  <a16:creationId xmlns:a16="http://schemas.microsoft.com/office/drawing/2014/main" id="{F38873D8-C934-4593-94C2-DDFD2996B4ED}"/>
                </a:ext>
              </a:extLst>
            </p:cNvPr>
            <p:cNvSpPr/>
            <p:nvPr/>
          </p:nvSpPr>
          <p:spPr bwMode="auto">
            <a:xfrm>
              <a:off x="4890927" y="1504216"/>
              <a:ext cx="4772620" cy="489600"/>
            </a:xfrm>
            <a:prstGeom prst="rect">
              <a:avLst/>
            </a:prstGeom>
            <a:grpFill/>
            <a:ln>
              <a:solidFill>
                <a:schemeClr val="bg1">
                  <a:lumMod val="85000"/>
                </a:schemeClr>
              </a:solidFill>
            </a:ln>
            <a:effectLst/>
            <a:extLst/>
          </p:spPr>
          <p:txBody>
            <a:bodyPr>
              <a:spAutoFit/>
            </a:bodyPr>
            <a:lstStyle/>
            <a:p>
              <a:pPr algn="ctr" eaLnBrk="1" hangingPunct="1">
                <a:spcBef>
                  <a:spcPct val="50000"/>
                </a:spcBef>
                <a:defRPr/>
              </a:pPr>
              <a:endParaRPr lang="zh-CN" altLang="en-US" sz="1600" b="1">
                <a:solidFill>
                  <a:prstClr val="black"/>
                </a:solidFill>
                <a:latin typeface="Arial" pitchFamily="34" charset="0"/>
                <a:ea typeface="+mn-ea"/>
              </a:endParaRPr>
            </a:p>
          </p:txBody>
        </p:sp>
        <p:sp>
          <p:nvSpPr>
            <p:cNvPr id="25" name="Rectangle 6">
              <a:extLst>
                <a:ext uri="{FF2B5EF4-FFF2-40B4-BE49-F238E27FC236}">
                  <a16:creationId xmlns:a16="http://schemas.microsoft.com/office/drawing/2014/main" id="{1B52A3F9-B07C-415F-B822-1B55E76A3378}"/>
                </a:ext>
              </a:extLst>
            </p:cNvPr>
            <p:cNvSpPr>
              <a:spLocks noChangeArrowheads="1"/>
            </p:cNvSpPr>
            <p:nvPr/>
          </p:nvSpPr>
          <p:spPr bwMode="black">
            <a:xfrm>
              <a:off x="4894443" y="1549991"/>
              <a:ext cx="4765588" cy="40023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zh-CN" altLang="en-US" sz="2000" b="1" dirty="0">
                  <a:solidFill>
                    <a:schemeClr val="bg1"/>
                  </a:solidFill>
                  <a:latin typeface="微软雅黑" pitchFamily="34" charset="-122"/>
                  <a:ea typeface="微软雅黑" pitchFamily="34" charset="-122"/>
                </a:rPr>
                <a:t>软件工程与</a:t>
              </a:r>
              <a:r>
                <a:rPr lang="en-US" altLang="zh-CN" sz="2000" b="1" dirty="0">
                  <a:solidFill>
                    <a:schemeClr val="bg1"/>
                  </a:solidFill>
                  <a:latin typeface="微软雅黑" pitchFamily="34" charset="-122"/>
                  <a:ea typeface="微软雅黑" pitchFamily="34" charset="-122"/>
                </a:rPr>
                <a:t>UML</a:t>
              </a:r>
              <a:endParaRPr lang="zh-CN" altLang="en-US" sz="2000" b="1" dirty="0">
                <a:solidFill>
                  <a:schemeClr val="bg1"/>
                </a:solidFill>
                <a:latin typeface="微软雅黑" pitchFamily="34" charset="-122"/>
                <a:ea typeface="微软雅黑" pitchFamily="34" charset="-122"/>
              </a:endParaRPr>
            </a:p>
          </p:txBody>
        </p:sp>
      </p:grpSp>
      <p:grpSp>
        <p:nvGrpSpPr>
          <p:cNvPr id="15" name="组合 14">
            <a:extLst>
              <a:ext uri="{FF2B5EF4-FFF2-40B4-BE49-F238E27FC236}">
                <a16:creationId xmlns:a16="http://schemas.microsoft.com/office/drawing/2014/main" id="{01E61035-0C6B-4BE1-8060-F8C48B486C12}"/>
              </a:ext>
            </a:extLst>
          </p:cNvPr>
          <p:cNvGrpSpPr/>
          <p:nvPr/>
        </p:nvGrpSpPr>
        <p:grpSpPr bwMode="auto">
          <a:xfrm>
            <a:off x="7058804" y="1601186"/>
            <a:ext cx="1328678" cy="489449"/>
            <a:chOff x="3099816" y="1613944"/>
            <a:chExt cx="1328685" cy="489600"/>
          </a:xfrm>
          <a:solidFill>
            <a:schemeClr val="bg2">
              <a:lumMod val="90000"/>
            </a:schemeClr>
          </a:solidFill>
        </p:grpSpPr>
        <p:sp>
          <p:nvSpPr>
            <p:cNvPr id="22" name="矩形 21">
              <a:extLst>
                <a:ext uri="{FF2B5EF4-FFF2-40B4-BE49-F238E27FC236}">
                  <a16:creationId xmlns:a16="http://schemas.microsoft.com/office/drawing/2014/main" id="{03F75B7E-B87C-423C-A311-01FAFB48E096}"/>
                </a:ext>
              </a:extLst>
            </p:cNvPr>
            <p:cNvSpPr/>
            <p:nvPr/>
          </p:nvSpPr>
          <p:spPr>
            <a:xfrm>
              <a:off x="3099816" y="1613944"/>
              <a:ext cx="1328685" cy="48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23" name="文本框 22">
              <a:extLst>
                <a:ext uri="{FF2B5EF4-FFF2-40B4-BE49-F238E27FC236}">
                  <a16:creationId xmlns:a16="http://schemas.microsoft.com/office/drawing/2014/main" id="{1349F220-1A8F-4C2B-BD0E-1C6938578AB6}"/>
                </a:ext>
              </a:extLst>
            </p:cNvPr>
            <p:cNvSpPr txBox="1"/>
            <p:nvPr/>
          </p:nvSpPr>
          <p:spPr>
            <a:xfrm>
              <a:off x="3276145" y="1650973"/>
              <a:ext cx="962086" cy="400110"/>
            </a:xfrm>
            <a:prstGeom prst="rect">
              <a:avLst/>
            </a:prstGeom>
            <a:grpFill/>
          </p:spPr>
          <p:txBody>
            <a:bodyPr>
              <a:spAutoFit/>
            </a:bodyPr>
            <a:lstStyle/>
            <a:p>
              <a:pPr algn="ctr" eaLnBrk="1" fontAlgn="auto" hangingPunct="1">
                <a:spcBef>
                  <a:spcPts val="0"/>
                </a:spcBef>
                <a:spcAft>
                  <a:spcPts val="0"/>
                </a:spcAft>
                <a:defRPr/>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03</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667612E3-73BF-431F-9D24-DB768AEBD0E2}"/>
              </a:ext>
            </a:extLst>
          </p:cNvPr>
          <p:cNvGrpSpPr/>
          <p:nvPr/>
        </p:nvGrpSpPr>
        <p:grpSpPr bwMode="auto">
          <a:xfrm>
            <a:off x="8570216" y="4628678"/>
            <a:ext cx="3298616" cy="489491"/>
            <a:chOff x="4890927" y="1504216"/>
            <a:chExt cx="4772620" cy="489600"/>
          </a:xfrm>
          <a:solidFill>
            <a:srgbClr val="B70F17"/>
          </a:solidFill>
        </p:grpSpPr>
        <p:sp>
          <p:nvSpPr>
            <p:cNvPr id="58" name="矩形 57">
              <a:extLst>
                <a:ext uri="{FF2B5EF4-FFF2-40B4-BE49-F238E27FC236}">
                  <a16:creationId xmlns:a16="http://schemas.microsoft.com/office/drawing/2014/main" id="{5E2CB1AB-BAD2-4934-85BA-C1462507ACBB}"/>
                </a:ext>
              </a:extLst>
            </p:cNvPr>
            <p:cNvSpPr/>
            <p:nvPr/>
          </p:nvSpPr>
          <p:spPr bwMode="auto">
            <a:xfrm>
              <a:off x="4890927" y="1504216"/>
              <a:ext cx="4772620" cy="489600"/>
            </a:xfrm>
            <a:prstGeom prst="rect">
              <a:avLst/>
            </a:prstGeom>
            <a:grpFill/>
            <a:ln>
              <a:solidFill>
                <a:schemeClr val="bg1">
                  <a:lumMod val="85000"/>
                </a:schemeClr>
              </a:solidFill>
            </a:ln>
            <a:effectLst/>
            <a:extLst/>
          </p:spPr>
          <p:txBody>
            <a:bodyPr>
              <a:spAutoFit/>
            </a:bodyPr>
            <a:lstStyle/>
            <a:p>
              <a:pPr algn="ctr" eaLnBrk="1" hangingPunct="1">
                <a:spcBef>
                  <a:spcPct val="50000"/>
                </a:spcBef>
                <a:defRPr/>
              </a:pPr>
              <a:endParaRPr lang="zh-CN" altLang="en-US" sz="1600" b="1">
                <a:solidFill>
                  <a:prstClr val="black"/>
                </a:solidFill>
                <a:latin typeface="Arial" pitchFamily="34" charset="0"/>
                <a:ea typeface="+mn-ea"/>
              </a:endParaRPr>
            </a:p>
          </p:txBody>
        </p:sp>
        <p:sp>
          <p:nvSpPr>
            <p:cNvPr id="59" name="Rectangle 6">
              <a:extLst>
                <a:ext uri="{FF2B5EF4-FFF2-40B4-BE49-F238E27FC236}">
                  <a16:creationId xmlns:a16="http://schemas.microsoft.com/office/drawing/2014/main" id="{B72EF043-8C96-4AD4-AB1E-3EB87B7A2724}"/>
                </a:ext>
              </a:extLst>
            </p:cNvPr>
            <p:cNvSpPr>
              <a:spLocks noChangeArrowheads="1"/>
            </p:cNvSpPr>
            <p:nvPr/>
          </p:nvSpPr>
          <p:spPr bwMode="black">
            <a:xfrm>
              <a:off x="4894443" y="1549991"/>
              <a:ext cx="4765588" cy="40019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zh-CN" altLang="en-US" sz="2000" b="1" dirty="0">
                  <a:solidFill>
                    <a:schemeClr val="bg1"/>
                  </a:solidFill>
                  <a:latin typeface="微软雅黑" pitchFamily="34" charset="-122"/>
                  <a:ea typeface="微软雅黑" pitchFamily="34" charset="-122"/>
                </a:rPr>
                <a:t>参考资料</a:t>
              </a:r>
            </a:p>
          </p:txBody>
        </p:sp>
      </p:grpSp>
      <p:grpSp>
        <p:nvGrpSpPr>
          <p:cNvPr id="37" name="组合 36">
            <a:extLst>
              <a:ext uri="{FF2B5EF4-FFF2-40B4-BE49-F238E27FC236}">
                <a16:creationId xmlns:a16="http://schemas.microsoft.com/office/drawing/2014/main" id="{D501DE8C-5379-466F-A0C3-2723D96DC354}"/>
              </a:ext>
            </a:extLst>
          </p:cNvPr>
          <p:cNvGrpSpPr/>
          <p:nvPr/>
        </p:nvGrpSpPr>
        <p:grpSpPr bwMode="auto">
          <a:xfrm>
            <a:off x="7056375" y="4628678"/>
            <a:ext cx="1328678" cy="489491"/>
            <a:chOff x="3099816" y="1613944"/>
            <a:chExt cx="1328685" cy="489600"/>
          </a:xfrm>
          <a:solidFill>
            <a:schemeClr val="bg2">
              <a:lumMod val="90000"/>
            </a:schemeClr>
          </a:solidFill>
        </p:grpSpPr>
        <p:sp>
          <p:nvSpPr>
            <p:cNvPr id="56" name="矩形 55">
              <a:extLst>
                <a:ext uri="{FF2B5EF4-FFF2-40B4-BE49-F238E27FC236}">
                  <a16:creationId xmlns:a16="http://schemas.microsoft.com/office/drawing/2014/main" id="{88AC5289-8413-4FFF-A3ED-92AA9A8F06EA}"/>
                </a:ext>
              </a:extLst>
            </p:cNvPr>
            <p:cNvSpPr/>
            <p:nvPr/>
          </p:nvSpPr>
          <p:spPr>
            <a:xfrm>
              <a:off x="3099816" y="1613944"/>
              <a:ext cx="1328685" cy="48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57" name="文本框 56">
              <a:extLst>
                <a:ext uri="{FF2B5EF4-FFF2-40B4-BE49-F238E27FC236}">
                  <a16:creationId xmlns:a16="http://schemas.microsoft.com/office/drawing/2014/main" id="{F0AF49C7-89F7-49E9-8D8A-0B48AAC2B24A}"/>
                </a:ext>
              </a:extLst>
            </p:cNvPr>
            <p:cNvSpPr txBox="1"/>
            <p:nvPr/>
          </p:nvSpPr>
          <p:spPr>
            <a:xfrm>
              <a:off x="3276145" y="1650973"/>
              <a:ext cx="962086" cy="400110"/>
            </a:xfrm>
            <a:prstGeom prst="rect">
              <a:avLst/>
            </a:prstGeom>
            <a:grpFill/>
          </p:spPr>
          <p:txBody>
            <a:bodyPr>
              <a:spAutoFit/>
            </a:bodyPr>
            <a:lstStyle/>
            <a:p>
              <a:pPr algn="ctr" eaLnBrk="1" fontAlgn="auto" hangingPunct="1">
                <a:spcBef>
                  <a:spcPts val="0"/>
                </a:spcBef>
                <a:spcAft>
                  <a:spcPts val="0"/>
                </a:spcAft>
                <a:defRPr/>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06</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grpSp>
      <p:sp>
        <p:nvSpPr>
          <p:cNvPr id="61" name="矩形 60">
            <a:extLst>
              <a:ext uri="{FF2B5EF4-FFF2-40B4-BE49-F238E27FC236}">
                <a16:creationId xmlns:a16="http://schemas.microsoft.com/office/drawing/2014/main" id="{0D5918D2-B0AF-4D10-8FFD-32E378F1374B}"/>
              </a:ext>
            </a:extLst>
          </p:cNvPr>
          <p:cNvSpPr/>
          <p:nvPr/>
        </p:nvSpPr>
        <p:spPr bwMode="auto">
          <a:xfrm>
            <a:off x="8577263" y="3619500"/>
            <a:ext cx="3298825" cy="461963"/>
          </a:xfrm>
          <a:prstGeom prst="rect">
            <a:avLst/>
          </a:prstGeom>
          <a:solidFill>
            <a:srgbClr val="B70F17"/>
          </a:solidFill>
          <a:ln>
            <a:solidFill>
              <a:schemeClr val="bg1">
                <a:lumMod val="85000"/>
              </a:schemeClr>
            </a:solidFill>
          </a:ln>
          <a:effectLst/>
          <a:extLst/>
        </p:spPr>
        <p:txBody>
          <a:bodyPr>
            <a:spAutoFit/>
          </a:bodyPr>
          <a:lstStyle/>
          <a:p>
            <a:pPr algn="ctr" eaLnBrk="1" hangingPunct="1">
              <a:spcBef>
                <a:spcPct val="50000"/>
              </a:spcBef>
              <a:defRPr/>
            </a:pPr>
            <a:r>
              <a:rPr lang="zh-CN" altLang="en-US" sz="2400" b="1" dirty="0">
                <a:solidFill>
                  <a:schemeClr val="bg1"/>
                </a:solidFill>
                <a:latin typeface="微软雅黑" pitchFamily="34" charset="-122"/>
                <a:ea typeface="微软雅黑" pitchFamily="34" charset="-122"/>
              </a:rPr>
              <a:t>小组分工及评价</a:t>
            </a:r>
          </a:p>
        </p:txBody>
      </p:sp>
      <p:sp>
        <p:nvSpPr>
          <p:cNvPr id="62" name="矩形 61">
            <a:extLst>
              <a:ext uri="{FF2B5EF4-FFF2-40B4-BE49-F238E27FC236}">
                <a16:creationId xmlns:a16="http://schemas.microsoft.com/office/drawing/2014/main" id="{94D98BB2-3321-40E9-8327-E05BBC96AF45}"/>
              </a:ext>
            </a:extLst>
          </p:cNvPr>
          <p:cNvSpPr/>
          <p:nvPr/>
        </p:nvSpPr>
        <p:spPr bwMode="auto">
          <a:xfrm>
            <a:off x="7064375" y="3619500"/>
            <a:ext cx="1328738" cy="49053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05</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63" name="矩形 62">
            <a:extLst>
              <a:ext uri="{FF2B5EF4-FFF2-40B4-BE49-F238E27FC236}">
                <a16:creationId xmlns:a16="http://schemas.microsoft.com/office/drawing/2014/main" id="{EE099AFD-5E7E-4BF1-A065-0BA973F5C546}"/>
              </a:ext>
            </a:extLst>
          </p:cNvPr>
          <p:cNvSpPr/>
          <p:nvPr/>
        </p:nvSpPr>
        <p:spPr bwMode="auto">
          <a:xfrm>
            <a:off x="8577263" y="2611438"/>
            <a:ext cx="3298825" cy="461962"/>
          </a:xfrm>
          <a:prstGeom prst="rect">
            <a:avLst/>
          </a:prstGeom>
          <a:solidFill>
            <a:srgbClr val="B70F17"/>
          </a:solidFill>
          <a:ln>
            <a:solidFill>
              <a:schemeClr val="bg1">
                <a:lumMod val="85000"/>
              </a:schemeClr>
            </a:solidFill>
          </a:ln>
          <a:effectLst/>
          <a:extLst/>
        </p:spPr>
        <p:txBody>
          <a:bodyPr>
            <a:spAutoFit/>
          </a:bodyPr>
          <a:lstStyle/>
          <a:p>
            <a:pPr algn="ctr" eaLnBrk="1" hangingPunct="1">
              <a:spcBef>
                <a:spcPct val="50000"/>
              </a:spcBef>
              <a:defRPr/>
            </a:pPr>
            <a:r>
              <a:rPr lang="zh-CN" altLang="en-US" sz="2400" b="1" dirty="0">
                <a:solidFill>
                  <a:schemeClr val="bg1"/>
                </a:solidFill>
                <a:latin typeface="微软雅黑" pitchFamily="34" charset="-122"/>
                <a:ea typeface="微软雅黑" pitchFamily="34" charset="-122"/>
              </a:rPr>
              <a:t>提问</a:t>
            </a:r>
          </a:p>
        </p:txBody>
      </p:sp>
      <p:sp>
        <p:nvSpPr>
          <p:cNvPr id="64" name="矩形 63">
            <a:extLst>
              <a:ext uri="{FF2B5EF4-FFF2-40B4-BE49-F238E27FC236}">
                <a16:creationId xmlns:a16="http://schemas.microsoft.com/office/drawing/2014/main" id="{E7A86791-8F01-493B-85D1-6F7760D53623}"/>
              </a:ext>
            </a:extLst>
          </p:cNvPr>
          <p:cNvSpPr/>
          <p:nvPr/>
        </p:nvSpPr>
        <p:spPr bwMode="auto">
          <a:xfrm>
            <a:off x="7058025" y="2611438"/>
            <a:ext cx="1328738" cy="4889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04</a:t>
            </a:r>
            <a:endParaRPr lang="zh-CN" altLang="en-US"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wipe(down)">
                                      <p:cBhvr>
                                        <p:cTn id="13" dur="500"/>
                                        <p:tgtEl>
                                          <p:spTgt spid="6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down)">
                                      <p:cBhvr>
                                        <p:cTn id="16" dur="500"/>
                                        <p:tgtEl>
                                          <p:spTgt spid="6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down)">
                                      <p:cBhvr>
                                        <p:cTn id="19" dur="500"/>
                                        <p:tgtEl>
                                          <p:spTgt spid="6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down)">
                                      <p:cBhvr>
                                        <p:cTn id="22" dur="500"/>
                                        <p:tgtEl>
                                          <p:spTgt spid="64"/>
                                        </p:tgtEl>
                                      </p:cBhvr>
                                    </p:animEffect>
                                  </p:childTnLst>
                                </p:cTn>
                              </p:par>
                              <p:par>
                                <p:cTn id="23" presetID="2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down)">
                                      <p:cBhvr>
                                        <p:cTn id="40" dur="500"/>
                                        <p:tgtEl>
                                          <p:spTgt spid="36"/>
                                        </p:tgtEl>
                                      </p:cBhvr>
                                    </p:animEffect>
                                  </p:childTnLst>
                                </p:cTn>
                              </p:par>
                              <p:par>
                                <p:cTn id="41" presetID="2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down)">
                                      <p:cBhvr>
                                        <p:cTn id="43" dur="500"/>
                                        <p:tgtEl>
                                          <p:spTgt spid="37"/>
                                        </p:tgtEl>
                                      </p:cBhvr>
                                    </p:animEffect>
                                  </p:childTnLst>
                                </p:cTn>
                              </p:par>
                              <p:par>
                                <p:cTn id="44" presetID="22"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8435" name="文本框 2">
            <a:extLst>
              <a:ext uri="{FF2B5EF4-FFF2-40B4-BE49-F238E27FC236}">
                <a16:creationId xmlns:a16="http://schemas.microsoft.com/office/drawing/2014/main" id="{D1C2439A-4D75-469A-82FC-2D05C9E630E4}"/>
              </a:ext>
            </a:extLst>
          </p:cNvPr>
          <p:cNvSpPr txBox="1">
            <a:spLocks noChangeArrowheads="1"/>
          </p:cNvSpPr>
          <p:nvPr/>
        </p:nvSpPr>
        <p:spPr bwMode="auto">
          <a:xfrm>
            <a:off x="595460" y="328941"/>
            <a:ext cx="5087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t>系统设计阶段</a:t>
            </a:r>
            <a:r>
              <a:rPr lang="en-US" altLang="zh-CN" sz="3200" b="1" baseline="30000" dirty="0"/>
              <a:t>[3]</a:t>
            </a:r>
            <a:endParaRPr lang="zh-CN" altLang="en-US" sz="3200" b="1" baseline="30000" dirty="0">
              <a:latin typeface="微软雅黑" panose="020B0503020204020204" pitchFamily="34" charset="-122"/>
              <a:ea typeface="微软雅黑" panose="020B0503020204020204" pitchFamily="34" charset="-122"/>
            </a:endParaRPr>
          </a:p>
        </p:txBody>
      </p:sp>
      <p:sp>
        <p:nvSpPr>
          <p:cNvPr id="18436" name="文本框 2">
            <a:extLst>
              <a:ext uri="{FF2B5EF4-FFF2-40B4-BE49-F238E27FC236}">
                <a16:creationId xmlns:a16="http://schemas.microsoft.com/office/drawing/2014/main" id="{E1E0E8AD-854D-4D85-B49F-59190947578E}"/>
              </a:ext>
            </a:extLst>
          </p:cNvPr>
          <p:cNvSpPr txBox="1">
            <a:spLocks noChangeArrowheads="1"/>
          </p:cNvSpPr>
          <p:nvPr/>
        </p:nvSpPr>
        <p:spPr bwMode="auto">
          <a:xfrm>
            <a:off x="1549771" y="2109946"/>
            <a:ext cx="909245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dirty="0"/>
              <a:t>          </a:t>
            </a:r>
            <a:r>
              <a:rPr lang="zh-CN" altLang="en-US" dirty="0"/>
              <a:t>前一阶段的主要产物是用例图，后续的设计和开发阶段都将以</a:t>
            </a:r>
            <a:r>
              <a:rPr lang="zh-CN" altLang="en-US" dirty="0">
                <a:solidFill>
                  <a:srgbClr val="FF0000"/>
                </a:solidFill>
              </a:rPr>
              <a:t>用例驱动</a:t>
            </a:r>
            <a:r>
              <a:rPr lang="zh-CN" altLang="en-US" dirty="0"/>
              <a:t>，围绕用例展开，而系统设计阶段的主要工作，便是实现用例。</a:t>
            </a:r>
            <a:endParaRPr lang="en-US" altLang="zh-CN" dirty="0"/>
          </a:p>
          <a:p>
            <a:pPr>
              <a:lnSpc>
                <a:spcPct val="100000"/>
              </a:lnSpc>
              <a:spcBef>
                <a:spcPct val="0"/>
              </a:spcBef>
              <a:buFontTx/>
              <a:buNone/>
            </a:pPr>
            <a:r>
              <a:rPr lang="zh-CN" altLang="en-US" dirty="0"/>
              <a:t>         系统的设计分为</a:t>
            </a:r>
            <a:r>
              <a:rPr lang="zh-CN" altLang="en-US" dirty="0">
                <a:solidFill>
                  <a:srgbClr val="FF0000"/>
                </a:solidFill>
              </a:rPr>
              <a:t>概要设计</a:t>
            </a:r>
            <a:r>
              <a:rPr lang="zh-CN" altLang="en-US" dirty="0"/>
              <a:t>和</a:t>
            </a:r>
            <a:r>
              <a:rPr lang="zh-CN" altLang="en-US" dirty="0">
                <a:solidFill>
                  <a:srgbClr val="FF0000"/>
                </a:solidFill>
              </a:rPr>
              <a:t>详细设计</a:t>
            </a:r>
            <a:r>
              <a:rPr lang="zh-CN" altLang="en-US" dirty="0"/>
              <a:t>，概要设计即总体设计，这个阶段是建立系统整体模型和架构的阶段，需要抽象整个系统的结构，建立</a:t>
            </a:r>
            <a:r>
              <a:rPr lang="zh-CN" altLang="en-US" dirty="0">
                <a:solidFill>
                  <a:srgbClr val="FF0000"/>
                </a:solidFill>
              </a:rPr>
              <a:t>类模型</a:t>
            </a:r>
            <a:r>
              <a:rPr lang="zh-CN" altLang="en-US" dirty="0"/>
              <a:t>就出现了，用类模型来模拟真实的系统关系模型，解决功能性需求的问题。</a:t>
            </a:r>
          </a:p>
        </p:txBody>
      </p:sp>
    </p:spTree>
    <p:extLst>
      <p:ext uri="{BB962C8B-B14F-4D97-AF65-F5344CB8AC3E}">
        <p14:creationId xmlns:p14="http://schemas.microsoft.com/office/powerpoint/2010/main" val="36931984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8435" name="文本框 2">
            <a:extLst>
              <a:ext uri="{FF2B5EF4-FFF2-40B4-BE49-F238E27FC236}">
                <a16:creationId xmlns:a16="http://schemas.microsoft.com/office/drawing/2014/main" id="{D1C2439A-4D75-469A-82FC-2D05C9E630E4}"/>
              </a:ext>
            </a:extLst>
          </p:cNvPr>
          <p:cNvSpPr txBox="1">
            <a:spLocks noChangeArrowheads="1"/>
          </p:cNvSpPr>
          <p:nvPr/>
        </p:nvSpPr>
        <p:spPr bwMode="auto">
          <a:xfrm>
            <a:off x="595460" y="328941"/>
            <a:ext cx="5087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t>系统设计阶段</a:t>
            </a:r>
            <a:r>
              <a:rPr lang="en-US" altLang="zh-CN" sz="3200" b="1" baseline="30000" dirty="0"/>
              <a:t>[3]</a:t>
            </a:r>
            <a:endParaRPr lang="zh-CN" altLang="en-US" sz="3200" b="1" baseline="30000" dirty="0">
              <a:latin typeface="微软雅黑" panose="020B0503020204020204" pitchFamily="34" charset="-122"/>
              <a:ea typeface="微软雅黑" panose="020B0503020204020204" pitchFamily="34" charset="-122"/>
            </a:endParaRPr>
          </a:p>
        </p:txBody>
      </p:sp>
      <p:sp>
        <p:nvSpPr>
          <p:cNvPr id="18436" name="文本框 2">
            <a:extLst>
              <a:ext uri="{FF2B5EF4-FFF2-40B4-BE49-F238E27FC236}">
                <a16:creationId xmlns:a16="http://schemas.microsoft.com/office/drawing/2014/main" id="{E1E0E8AD-854D-4D85-B49F-59190947578E}"/>
              </a:ext>
            </a:extLst>
          </p:cNvPr>
          <p:cNvSpPr txBox="1">
            <a:spLocks noChangeArrowheads="1"/>
          </p:cNvSpPr>
          <p:nvPr/>
        </p:nvSpPr>
        <p:spPr bwMode="auto">
          <a:xfrm>
            <a:off x="1110331" y="1884607"/>
            <a:ext cx="944248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dirty="0"/>
              <a:t>        </a:t>
            </a:r>
            <a:r>
              <a:rPr lang="zh-CN" altLang="en-US" dirty="0"/>
              <a:t> 类图的主要目的是在进行软件开发前，先对软件所需面对问题领域的本质作一个</a:t>
            </a:r>
            <a:r>
              <a:rPr lang="zh-CN" altLang="en-US" dirty="0">
                <a:solidFill>
                  <a:srgbClr val="FF0000"/>
                </a:solidFill>
              </a:rPr>
              <a:t>通盘性</a:t>
            </a:r>
            <a:r>
              <a:rPr lang="zh-CN" altLang="en-US" dirty="0"/>
              <a:t>的了解，但类图在软件设计之初并</a:t>
            </a:r>
            <a:r>
              <a:rPr lang="zh-CN" altLang="en-US" dirty="0">
                <a:solidFill>
                  <a:srgbClr val="FF0000"/>
                </a:solidFill>
              </a:rPr>
              <a:t>不完全正确</a:t>
            </a:r>
            <a:r>
              <a:rPr lang="zh-CN" altLang="en-US" dirty="0"/>
              <a:t>，必须通过后续的检查才能够逐渐趋近于真实世界的领域模型。          </a:t>
            </a:r>
            <a:endParaRPr lang="en-US" altLang="zh-CN" dirty="0"/>
          </a:p>
          <a:p>
            <a:pPr>
              <a:lnSpc>
                <a:spcPct val="100000"/>
              </a:lnSpc>
              <a:spcBef>
                <a:spcPct val="0"/>
              </a:spcBef>
              <a:buFontTx/>
              <a:buNone/>
            </a:pPr>
            <a:r>
              <a:rPr lang="en-US" altLang="zh-CN" dirty="0"/>
              <a:t>         </a:t>
            </a:r>
            <a:r>
              <a:rPr lang="zh-CN" altLang="en-US" dirty="0"/>
              <a:t>类图形成之后，对象图就不远了，复杂的系统中为了保证类图的正确性可以用对象图来解释类图的设计，因为类是对象的抽象和组合，在面向对象的编程设计中，我们所有的编码都是</a:t>
            </a:r>
            <a:r>
              <a:rPr lang="zh-CN" altLang="en-US" dirty="0">
                <a:solidFill>
                  <a:srgbClr val="FF0000"/>
                </a:solidFill>
              </a:rPr>
              <a:t>面向对象</a:t>
            </a:r>
            <a:r>
              <a:rPr lang="zh-CN" altLang="en-US" dirty="0"/>
              <a:t>的。</a:t>
            </a:r>
          </a:p>
        </p:txBody>
      </p:sp>
    </p:spTree>
    <p:extLst>
      <p:ext uri="{BB962C8B-B14F-4D97-AF65-F5344CB8AC3E}">
        <p14:creationId xmlns:p14="http://schemas.microsoft.com/office/powerpoint/2010/main" val="311694119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5843" name="文本框 2">
            <a:extLst>
              <a:ext uri="{FF2B5EF4-FFF2-40B4-BE49-F238E27FC236}">
                <a16:creationId xmlns:a16="http://schemas.microsoft.com/office/drawing/2014/main" id="{9CF221A9-5792-4278-A4C1-112504EE9380}"/>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渔乐生活类图举例</a:t>
            </a:r>
          </a:p>
        </p:txBody>
      </p:sp>
      <p:sp>
        <p:nvSpPr>
          <p:cNvPr id="4" name="文本框 3">
            <a:extLst>
              <a:ext uri="{FF2B5EF4-FFF2-40B4-BE49-F238E27FC236}">
                <a16:creationId xmlns:a16="http://schemas.microsoft.com/office/drawing/2014/main" id="{3CB8DDFC-F7B7-4712-801A-4F7960DDFF7E}"/>
              </a:ext>
            </a:extLst>
          </p:cNvPr>
          <p:cNvSpPr txBox="1"/>
          <p:nvPr/>
        </p:nvSpPr>
        <p:spPr>
          <a:xfrm>
            <a:off x="2989719" y="6332507"/>
            <a:ext cx="877163" cy="369332"/>
          </a:xfrm>
          <a:prstGeom prst="rect">
            <a:avLst/>
          </a:prstGeom>
          <a:noFill/>
        </p:spPr>
        <p:txBody>
          <a:bodyPr wrap="none" rtlCol="0">
            <a:spAutoFit/>
          </a:bodyPr>
          <a:lstStyle/>
          <a:p>
            <a:r>
              <a:rPr lang="zh-CN" altLang="en-US" dirty="0"/>
              <a:t>用户类</a:t>
            </a:r>
          </a:p>
        </p:txBody>
      </p:sp>
      <p:sp>
        <p:nvSpPr>
          <p:cNvPr id="5" name="文本框 4">
            <a:extLst>
              <a:ext uri="{FF2B5EF4-FFF2-40B4-BE49-F238E27FC236}">
                <a16:creationId xmlns:a16="http://schemas.microsoft.com/office/drawing/2014/main" id="{60182872-2E70-4A34-9865-D38770C9EE05}"/>
              </a:ext>
            </a:extLst>
          </p:cNvPr>
          <p:cNvSpPr txBox="1"/>
          <p:nvPr/>
        </p:nvSpPr>
        <p:spPr>
          <a:xfrm>
            <a:off x="5891212" y="2690336"/>
            <a:ext cx="6136552" cy="1477328"/>
          </a:xfrm>
          <a:prstGeom prst="rect">
            <a:avLst/>
          </a:prstGeom>
          <a:noFill/>
        </p:spPr>
        <p:txBody>
          <a:bodyPr wrap="none" rtlCol="0">
            <a:spAutoFit/>
          </a:bodyPr>
          <a:lstStyle/>
          <a:p>
            <a:r>
              <a:rPr lang="zh-CN" altLang="en-US" dirty="0"/>
              <a:t>其中，客户端用户和管理端用户均继承自</a:t>
            </a:r>
            <a:r>
              <a:rPr lang="en-US" altLang="zh-CN" dirty="0"/>
              <a:t>User</a:t>
            </a:r>
            <a:r>
              <a:rPr lang="zh-CN" altLang="en-US" dirty="0"/>
              <a:t>类</a:t>
            </a:r>
            <a:endParaRPr lang="en-US" altLang="zh-CN" dirty="0"/>
          </a:p>
          <a:p>
            <a:r>
              <a:rPr lang="en-US" altLang="zh-CN" dirty="0" err="1"/>
              <a:t>friends_dict</a:t>
            </a:r>
            <a:r>
              <a:rPr lang="zh-CN" altLang="en-US" dirty="0"/>
              <a:t>用来存放好友的字典，其中键为列表名称，</a:t>
            </a:r>
            <a:endParaRPr lang="en-US" altLang="zh-CN" dirty="0"/>
          </a:p>
          <a:p>
            <a:r>
              <a:rPr lang="zh-CN" altLang="en-US" dirty="0"/>
              <a:t>值为好友列表，好友支持多标签。</a:t>
            </a:r>
            <a:endParaRPr lang="en-US" altLang="zh-CN" dirty="0"/>
          </a:p>
          <a:p>
            <a:r>
              <a:rPr lang="en-US" altLang="zh-CN" dirty="0" err="1"/>
              <a:t>groups_dict</a:t>
            </a:r>
            <a:r>
              <a:rPr lang="zh-CN" altLang="en-US" dirty="0"/>
              <a:t>用来存放群的字典，键为群组标签，值为群列表</a:t>
            </a:r>
            <a:endParaRPr lang="en-US" altLang="zh-CN" dirty="0"/>
          </a:p>
          <a:p>
            <a:r>
              <a:rPr lang="en-US" altLang="zh-CN" dirty="0" err="1"/>
              <a:t>focus_list</a:t>
            </a:r>
            <a:r>
              <a:rPr lang="zh-CN" altLang="en-US" dirty="0"/>
              <a:t>用来存放我的关注的列表</a:t>
            </a:r>
          </a:p>
        </p:txBody>
      </p:sp>
      <p:pic>
        <p:nvPicPr>
          <p:cNvPr id="6" name="图片 5">
            <a:extLst>
              <a:ext uri="{FF2B5EF4-FFF2-40B4-BE49-F238E27FC236}">
                <a16:creationId xmlns:a16="http://schemas.microsoft.com/office/drawing/2014/main" id="{69B7895A-3BBD-458E-82B5-CDEFFA385453}"/>
              </a:ext>
            </a:extLst>
          </p:cNvPr>
          <p:cNvPicPr>
            <a:picLocks noChangeAspect="1"/>
          </p:cNvPicPr>
          <p:nvPr/>
        </p:nvPicPr>
        <p:blipFill>
          <a:blip r:embed="rId3"/>
          <a:stretch>
            <a:fillRect/>
          </a:stretch>
        </p:blipFill>
        <p:spPr>
          <a:xfrm>
            <a:off x="864170" y="1077778"/>
            <a:ext cx="4758332" cy="5059600"/>
          </a:xfrm>
          <a:prstGeom prst="rect">
            <a:avLst/>
          </a:prstGeom>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7891" name="文本框 2">
            <a:extLst>
              <a:ext uri="{FF2B5EF4-FFF2-40B4-BE49-F238E27FC236}">
                <a16:creationId xmlns:a16="http://schemas.microsoft.com/office/drawing/2014/main" id="{6B13FCB3-3516-4FF6-A39A-556311BBF980}"/>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b="1" dirty="0">
                <a:latin typeface="微软雅黑" panose="020B0503020204020204" pitchFamily="34" charset="-122"/>
                <a:ea typeface="微软雅黑" panose="020B0503020204020204" pitchFamily="34" charset="-122"/>
              </a:rPr>
              <a:t>Visio</a:t>
            </a:r>
            <a:r>
              <a:rPr lang="zh-CN" altLang="en-US" sz="3200" b="1" dirty="0">
                <a:latin typeface="微软雅黑" panose="020B0503020204020204" pitchFamily="34" charset="-122"/>
                <a:ea typeface="微软雅黑" panose="020B0503020204020204" pitchFamily="34" charset="-122"/>
              </a:rPr>
              <a:t>的类图绘制</a:t>
            </a:r>
          </a:p>
        </p:txBody>
      </p:sp>
      <p:pic>
        <p:nvPicPr>
          <p:cNvPr id="4" name="图片 3" descr="图片包含 屏幕截图&#10;&#10;自动生成的说明">
            <a:extLst>
              <a:ext uri="{FF2B5EF4-FFF2-40B4-BE49-F238E27FC236}">
                <a16:creationId xmlns:a16="http://schemas.microsoft.com/office/drawing/2014/main" id="{24C8A8B5-F661-441F-89D7-D62686676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3" y="1107484"/>
            <a:ext cx="10897299" cy="5452066"/>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4" name="文本框 2">
            <a:extLst>
              <a:ext uri="{FF2B5EF4-FFF2-40B4-BE49-F238E27FC236}">
                <a16:creationId xmlns:a16="http://schemas.microsoft.com/office/drawing/2014/main" id="{B7E42C7B-B351-403D-B3ED-633AA47047C4}"/>
              </a:ext>
            </a:extLst>
          </p:cNvPr>
          <p:cNvSpPr txBox="1">
            <a:spLocks noChangeArrowheads="1"/>
          </p:cNvSpPr>
          <p:nvPr/>
        </p:nvSpPr>
        <p:spPr bwMode="auto">
          <a:xfrm>
            <a:off x="595460" y="328941"/>
            <a:ext cx="5087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t>系统设计阶段</a:t>
            </a:r>
            <a:r>
              <a:rPr lang="en-US" altLang="zh-CN" sz="3200" b="1" baseline="30000" dirty="0"/>
              <a:t>[3]</a:t>
            </a:r>
            <a:endParaRPr lang="zh-CN" altLang="en-US" sz="3200" b="1" baseline="300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CAA10491-F615-4977-B853-4F55DBBE15D0}"/>
              </a:ext>
            </a:extLst>
          </p:cNvPr>
          <p:cNvSpPr/>
          <p:nvPr/>
        </p:nvSpPr>
        <p:spPr>
          <a:xfrm>
            <a:off x="1454092" y="2153441"/>
            <a:ext cx="9057314" cy="1938992"/>
          </a:xfrm>
          <a:prstGeom prst="rect">
            <a:avLst/>
          </a:prstGeom>
        </p:spPr>
        <p:txBody>
          <a:bodyPr wrap="square">
            <a:spAutoFit/>
          </a:bodyPr>
          <a:lstStyle/>
          <a:p>
            <a:r>
              <a:rPr lang="zh-CN" altLang="en-US" sz="2400" dirty="0"/>
              <a:t>         类图和对象图都属于</a:t>
            </a:r>
            <a:r>
              <a:rPr lang="zh-CN" altLang="en-US" sz="2400" dirty="0">
                <a:solidFill>
                  <a:srgbClr val="FF0000"/>
                </a:solidFill>
              </a:rPr>
              <a:t>静态结构图</a:t>
            </a:r>
            <a:r>
              <a:rPr lang="zh-CN" altLang="en-US" sz="2400" dirty="0"/>
              <a:t>，整个系统的静态结构呈现出来之后，这个框架已经有了，相当于有了躯体，这个时候我们需要给他注入血液让它动起来，所以这个时候需要</a:t>
            </a:r>
            <a:r>
              <a:rPr lang="zh-CN" altLang="en-US" sz="2400" dirty="0">
                <a:solidFill>
                  <a:srgbClr val="FF0000"/>
                </a:solidFill>
              </a:rPr>
              <a:t>交互图</a:t>
            </a:r>
            <a:r>
              <a:rPr lang="zh-CN" altLang="en-US" sz="2400" dirty="0"/>
              <a:t>和</a:t>
            </a:r>
            <a:r>
              <a:rPr lang="zh-CN" altLang="en-US" sz="2400" dirty="0">
                <a:solidFill>
                  <a:srgbClr val="FF0000"/>
                </a:solidFill>
              </a:rPr>
              <a:t>行为图</a:t>
            </a:r>
            <a:r>
              <a:rPr lang="zh-CN" altLang="en-US" sz="2400" dirty="0"/>
              <a:t>来描述整个系统的动态模型，其中行为图包括时序图和状态图，交互图包括活动图和协作图。</a:t>
            </a: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1987" name="文本框 2">
            <a:extLst>
              <a:ext uri="{FF2B5EF4-FFF2-40B4-BE49-F238E27FC236}">
                <a16:creationId xmlns:a16="http://schemas.microsoft.com/office/drawing/2014/main" id="{D253C3BF-D971-4B1C-996A-7F942878ADE0}"/>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渔乐生活时序图举例</a:t>
            </a:r>
          </a:p>
        </p:txBody>
      </p:sp>
      <p:pic>
        <p:nvPicPr>
          <p:cNvPr id="5" name="图片 4">
            <a:extLst>
              <a:ext uri="{FF2B5EF4-FFF2-40B4-BE49-F238E27FC236}">
                <a16:creationId xmlns:a16="http://schemas.microsoft.com/office/drawing/2014/main" id="{3EDC6F65-E11D-4DCB-99F9-EFC07A8EA7BE}"/>
              </a:ext>
            </a:extLst>
          </p:cNvPr>
          <p:cNvPicPr>
            <a:picLocks noChangeAspect="1"/>
          </p:cNvPicPr>
          <p:nvPr/>
        </p:nvPicPr>
        <p:blipFill>
          <a:blip r:embed="rId3"/>
          <a:stretch>
            <a:fillRect/>
          </a:stretch>
        </p:blipFill>
        <p:spPr>
          <a:xfrm>
            <a:off x="738232" y="780177"/>
            <a:ext cx="10712740" cy="6358854"/>
          </a:xfrm>
          <a:prstGeom prst="rect">
            <a:avLst/>
          </a:prstGeom>
        </p:spPr>
      </p:pic>
      <p:sp>
        <p:nvSpPr>
          <p:cNvPr id="6" name="文本框 5">
            <a:extLst>
              <a:ext uri="{FF2B5EF4-FFF2-40B4-BE49-F238E27FC236}">
                <a16:creationId xmlns:a16="http://schemas.microsoft.com/office/drawing/2014/main" id="{89AE9BAB-1426-4805-9595-D8388B5032D8}"/>
              </a:ext>
            </a:extLst>
          </p:cNvPr>
          <p:cNvSpPr txBox="1"/>
          <p:nvPr/>
        </p:nvSpPr>
        <p:spPr>
          <a:xfrm>
            <a:off x="5106383" y="648897"/>
            <a:ext cx="1569660" cy="369332"/>
          </a:xfrm>
          <a:prstGeom prst="rect">
            <a:avLst/>
          </a:prstGeom>
          <a:noFill/>
        </p:spPr>
        <p:txBody>
          <a:bodyPr wrap="none" rtlCol="0">
            <a:spAutoFit/>
          </a:bodyPr>
          <a:lstStyle/>
          <a:p>
            <a:r>
              <a:rPr lang="zh-CN" altLang="en-US" dirty="0"/>
              <a:t>快速登陆模块</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prstClr val="white"/>
              </a:solidFill>
            </a:endParaRPr>
          </a:p>
        </p:txBody>
      </p:sp>
      <p:pic>
        <p:nvPicPr>
          <p:cNvPr id="3" name="图片 2">
            <a:extLst>
              <a:ext uri="{FF2B5EF4-FFF2-40B4-BE49-F238E27FC236}">
                <a16:creationId xmlns:a16="http://schemas.microsoft.com/office/drawing/2014/main" id="{140CCE6F-79DE-443A-B6ED-323A4C45BFF4}"/>
              </a:ext>
            </a:extLst>
          </p:cNvPr>
          <p:cNvPicPr>
            <a:picLocks noChangeAspect="1"/>
          </p:cNvPicPr>
          <p:nvPr/>
        </p:nvPicPr>
        <p:blipFill>
          <a:blip r:embed="rId3"/>
          <a:stretch>
            <a:fillRect/>
          </a:stretch>
        </p:blipFill>
        <p:spPr>
          <a:xfrm>
            <a:off x="1703160" y="795760"/>
            <a:ext cx="7927445" cy="5742264"/>
          </a:xfrm>
          <a:prstGeom prst="rect">
            <a:avLst/>
          </a:prstGeom>
        </p:spPr>
      </p:pic>
      <p:sp>
        <p:nvSpPr>
          <p:cNvPr id="17" name="文本框 2">
            <a:extLst>
              <a:ext uri="{FF2B5EF4-FFF2-40B4-BE49-F238E27FC236}">
                <a16:creationId xmlns:a16="http://schemas.microsoft.com/office/drawing/2014/main" id="{3272C362-15BA-454F-97D5-2CDB74324B49}"/>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渔乐生活时序图举例</a:t>
            </a:r>
          </a:p>
        </p:txBody>
      </p:sp>
      <p:sp>
        <p:nvSpPr>
          <p:cNvPr id="5" name="文本框 4">
            <a:extLst>
              <a:ext uri="{FF2B5EF4-FFF2-40B4-BE49-F238E27FC236}">
                <a16:creationId xmlns:a16="http://schemas.microsoft.com/office/drawing/2014/main" id="{5216B6D3-B9AE-494D-9B88-F7D944EE027B}"/>
              </a:ext>
            </a:extLst>
          </p:cNvPr>
          <p:cNvSpPr txBox="1"/>
          <p:nvPr/>
        </p:nvSpPr>
        <p:spPr>
          <a:xfrm>
            <a:off x="4766635" y="6190218"/>
            <a:ext cx="1800493" cy="369332"/>
          </a:xfrm>
          <a:prstGeom prst="rect">
            <a:avLst/>
          </a:prstGeom>
          <a:noFill/>
        </p:spPr>
        <p:txBody>
          <a:bodyPr wrap="none" rtlCol="0">
            <a:spAutoFit/>
          </a:bodyPr>
          <a:lstStyle/>
          <a:p>
            <a:r>
              <a:rPr lang="zh-CN" altLang="en-US" dirty="0"/>
              <a:t>邀请群聊时序图</a:t>
            </a: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1747" name="文本框 2">
            <a:extLst>
              <a:ext uri="{FF2B5EF4-FFF2-40B4-BE49-F238E27FC236}">
                <a16:creationId xmlns:a16="http://schemas.microsoft.com/office/drawing/2014/main" id="{1904E661-5981-44FE-A931-47EAC752C7A0}"/>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b="1" dirty="0">
                <a:latin typeface="微软雅黑" panose="020B0503020204020204" pitchFamily="34" charset="-122"/>
                <a:ea typeface="微软雅黑" panose="020B0503020204020204" pitchFamily="34" charset="-122"/>
              </a:rPr>
              <a:t>Visio</a:t>
            </a:r>
            <a:r>
              <a:rPr lang="zh-CN" altLang="en-US" sz="3200" b="1" dirty="0">
                <a:latin typeface="微软雅黑" panose="020B0503020204020204" pitchFamily="34" charset="-122"/>
                <a:ea typeface="微软雅黑" panose="020B0503020204020204" pitchFamily="34" charset="-122"/>
              </a:rPr>
              <a:t>时序图的绘制</a:t>
            </a:r>
          </a:p>
        </p:txBody>
      </p:sp>
      <p:pic>
        <p:nvPicPr>
          <p:cNvPr id="4" name="图片 3">
            <a:extLst>
              <a:ext uri="{FF2B5EF4-FFF2-40B4-BE49-F238E27FC236}">
                <a16:creationId xmlns:a16="http://schemas.microsoft.com/office/drawing/2014/main" id="{52CEE1FF-AEAC-4CBA-A828-2BC06FB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468" y="947956"/>
            <a:ext cx="5953063" cy="5910044"/>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4" name="文本框 2">
            <a:extLst>
              <a:ext uri="{FF2B5EF4-FFF2-40B4-BE49-F238E27FC236}">
                <a16:creationId xmlns:a16="http://schemas.microsoft.com/office/drawing/2014/main" id="{B7E42C7B-B351-403D-B3ED-633AA47047C4}"/>
              </a:ext>
            </a:extLst>
          </p:cNvPr>
          <p:cNvSpPr txBox="1">
            <a:spLocks noChangeArrowheads="1"/>
          </p:cNvSpPr>
          <p:nvPr/>
        </p:nvSpPr>
        <p:spPr bwMode="auto">
          <a:xfrm>
            <a:off x="595460" y="328941"/>
            <a:ext cx="50879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t>系统设计阶段</a:t>
            </a:r>
            <a:r>
              <a:rPr lang="en-US" altLang="zh-CN" sz="3200" b="1" baseline="30000" dirty="0"/>
              <a:t>[3]</a:t>
            </a:r>
            <a:endParaRPr lang="zh-CN" altLang="en-US" sz="3200" b="1" baseline="300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0E62A1C-ECC3-4CE5-AEC1-0437DBA34986}"/>
              </a:ext>
            </a:extLst>
          </p:cNvPr>
          <p:cNvSpPr/>
          <p:nvPr/>
        </p:nvSpPr>
        <p:spPr>
          <a:xfrm>
            <a:off x="1663817" y="2245449"/>
            <a:ext cx="8285526" cy="1569660"/>
          </a:xfrm>
          <a:prstGeom prst="rect">
            <a:avLst/>
          </a:prstGeom>
        </p:spPr>
        <p:txBody>
          <a:bodyPr wrap="square">
            <a:spAutoFit/>
          </a:bodyPr>
          <a:lstStyle/>
          <a:p>
            <a:r>
              <a:rPr lang="zh-CN" altLang="en-US" sz="2400" dirty="0">
                <a:solidFill>
                  <a:srgbClr val="4F4F4F"/>
                </a:solidFill>
                <a:latin typeface="Microsoft YaHei" panose="020B0503020204020204" pitchFamily="34" charset="-122"/>
                <a:ea typeface="Microsoft YaHei" panose="020B0503020204020204" pitchFamily="34" charset="-122"/>
              </a:rPr>
              <a:t>       接下来到了详细设计，本阶段用到最多的是类图和包图，会包含很多的类，必须对这些类进行分类，放置在不同的命名空间中，利用命名空间之间的关系图，来限制住不同分类对象之间的访问，这就是“包图”的使用场景</a:t>
            </a:r>
            <a:r>
              <a:rPr lang="zh-CN" altLang="en-US" dirty="0">
                <a:solidFill>
                  <a:srgbClr val="4F4F4F"/>
                </a:solidFill>
                <a:latin typeface="Microsoft YaHei" panose="020B0503020204020204" pitchFamily="34" charset="-122"/>
                <a:ea typeface="Microsoft YaHei" panose="020B0503020204020204" pitchFamily="34" charset="-122"/>
              </a:rPr>
              <a:t>。</a:t>
            </a:r>
            <a:endParaRPr lang="zh-CN" altLang="en-US" dirty="0"/>
          </a:p>
        </p:txBody>
      </p:sp>
    </p:spTree>
    <p:extLst>
      <p:ext uri="{BB962C8B-B14F-4D97-AF65-F5344CB8AC3E}">
        <p14:creationId xmlns:p14="http://schemas.microsoft.com/office/powerpoint/2010/main" val="228010989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4" name="文本框 2">
            <a:extLst>
              <a:ext uri="{FF2B5EF4-FFF2-40B4-BE49-F238E27FC236}">
                <a16:creationId xmlns:a16="http://schemas.microsoft.com/office/drawing/2014/main" id="{B7E42C7B-B351-403D-B3ED-633AA47047C4}"/>
              </a:ext>
            </a:extLst>
          </p:cNvPr>
          <p:cNvSpPr txBox="1">
            <a:spLocks noChangeArrowheads="1"/>
          </p:cNvSpPr>
          <p:nvPr/>
        </p:nvSpPr>
        <p:spPr bwMode="auto">
          <a:xfrm>
            <a:off x="595460" y="328941"/>
            <a:ext cx="62499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t>对象图、行为图、交互图的作用</a:t>
            </a:r>
            <a:r>
              <a:rPr lang="en-US" altLang="zh-CN" sz="3200" b="1" baseline="30000" dirty="0"/>
              <a:t>[3]</a:t>
            </a:r>
            <a:endParaRPr lang="zh-CN" altLang="en-US" sz="3200" b="1" baseline="300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EA6D153-3E26-4E6E-8548-A1660C88CEF8}"/>
              </a:ext>
            </a:extLst>
          </p:cNvPr>
          <p:cNvSpPr/>
          <p:nvPr/>
        </p:nvSpPr>
        <p:spPr>
          <a:xfrm>
            <a:off x="1070765" y="1126618"/>
            <a:ext cx="9261955" cy="1938992"/>
          </a:xfrm>
          <a:prstGeom prst="rect">
            <a:avLst/>
          </a:prstGeom>
        </p:spPr>
        <p:txBody>
          <a:bodyPr wrap="square">
            <a:spAutoFit/>
          </a:bodyPr>
          <a:lstStyle/>
          <a:p>
            <a:r>
              <a:rPr lang="zh-CN" altLang="en-US" sz="2000" b="1" dirty="0"/>
              <a:t>对象图</a:t>
            </a:r>
            <a:r>
              <a:rPr lang="zh-CN" altLang="en-US" sz="2000" dirty="0"/>
              <a:t>：旨在描述特定时间点中所有对象在系统中的结构；因此，可以将对象图当成系统在某一个时间点的快照。对象图表达的是在某一个特定时间点中，系统所存在的所有对象的快照，其主要目的是验证设计师设计的类图是否符合实际状况。</a:t>
            </a:r>
            <a:endParaRPr lang="en-US" altLang="zh-CN" sz="2000" dirty="0"/>
          </a:p>
          <a:p>
            <a:endParaRPr lang="en-US" altLang="zh-CN" sz="2000" dirty="0"/>
          </a:p>
          <a:p>
            <a:endParaRPr lang="en-US" altLang="zh-CN" sz="2000" dirty="0"/>
          </a:p>
        </p:txBody>
      </p:sp>
      <p:sp>
        <p:nvSpPr>
          <p:cNvPr id="5" name="文本框 4">
            <a:extLst>
              <a:ext uri="{FF2B5EF4-FFF2-40B4-BE49-F238E27FC236}">
                <a16:creationId xmlns:a16="http://schemas.microsoft.com/office/drawing/2014/main" id="{70F2BBFC-8239-4A46-A8F8-36C197FBAFE8}"/>
              </a:ext>
            </a:extLst>
          </p:cNvPr>
          <p:cNvSpPr txBox="1"/>
          <p:nvPr/>
        </p:nvSpPr>
        <p:spPr>
          <a:xfrm>
            <a:off x="1070765" y="4826008"/>
            <a:ext cx="9325964" cy="1477328"/>
          </a:xfrm>
          <a:prstGeom prst="rect">
            <a:avLst/>
          </a:prstGeom>
          <a:noFill/>
        </p:spPr>
        <p:txBody>
          <a:bodyPr wrap="square" rtlCol="0">
            <a:spAutoFit/>
          </a:bodyPr>
          <a:lstStyle/>
          <a:p>
            <a:r>
              <a:rPr lang="zh-CN" altLang="en-US" b="1" dirty="0"/>
              <a:t>交互图</a:t>
            </a:r>
            <a:r>
              <a:rPr lang="zh-CN" altLang="en-US" dirty="0"/>
              <a:t>：一般来说，我们在用例分析中将系统应该满足的用户期望找出来了；而在类图中则将系统的架构构造出来。但是，针对每个特定的用例的场景，要如何利用类图所规范的对象，通过交互协作来完成用例所交付的任务，就必须要用序列图来表达。通信图与序列图其实都是在表达同一件事情：对象相互合作，以实现用例的“事件流” 。</a:t>
            </a:r>
          </a:p>
          <a:p>
            <a:endParaRPr lang="zh-CN" altLang="en-US" dirty="0"/>
          </a:p>
        </p:txBody>
      </p:sp>
      <p:sp>
        <p:nvSpPr>
          <p:cNvPr id="6" name="文本框 5">
            <a:extLst>
              <a:ext uri="{FF2B5EF4-FFF2-40B4-BE49-F238E27FC236}">
                <a16:creationId xmlns:a16="http://schemas.microsoft.com/office/drawing/2014/main" id="{77D46B8B-099F-478C-AA53-C25BAEEBA6E3}"/>
              </a:ext>
            </a:extLst>
          </p:cNvPr>
          <p:cNvSpPr txBox="1"/>
          <p:nvPr/>
        </p:nvSpPr>
        <p:spPr>
          <a:xfrm>
            <a:off x="1070765" y="2798064"/>
            <a:ext cx="9159525" cy="1754326"/>
          </a:xfrm>
          <a:prstGeom prst="rect">
            <a:avLst/>
          </a:prstGeom>
          <a:noFill/>
        </p:spPr>
        <p:txBody>
          <a:bodyPr wrap="square" rtlCol="0">
            <a:spAutoFit/>
          </a:bodyPr>
          <a:lstStyle/>
          <a:p>
            <a:r>
              <a:rPr lang="zh-CN" altLang="en-US" b="1" dirty="0"/>
              <a:t>行为图</a:t>
            </a:r>
            <a:r>
              <a:rPr lang="zh-CN" altLang="en-US" dirty="0"/>
              <a:t>：类图中某一个实体对象，它的状态迁移分散在不同的用例中，需要在这些状态和事件之间进行一番整理，才能让项目开发人员更简便地完成设计，这时可以使用状态机来表达。为了成功地设计软件，将“状态”分配到不同的“领域模型”中，并利用“状态图”来表达这些状态的迁移情形。如果在状态迁移中牵涉到时间因素，则可以利用时序图来强调事件因素的重要性。设计人员可以把时序图当成状态图的辅助说明工具。</a:t>
            </a:r>
            <a:endParaRPr lang="en-US" altLang="zh-CN" dirty="0"/>
          </a:p>
          <a:p>
            <a:endParaRPr lang="zh-CN" altLang="en-US" dirty="0"/>
          </a:p>
        </p:txBody>
      </p:sp>
    </p:spTree>
    <p:extLst>
      <p:ext uri="{BB962C8B-B14F-4D97-AF65-F5344CB8AC3E}">
        <p14:creationId xmlns:p14="http://schemas.microsoft.com/office/powerpoint/2010/main" val="28389002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DD188572-8FFE-4291-91E5-A6B12B0B36E6}"/>
              </a:ext>
            </a:extLst>
          </p:cNvPr>
          <p:cNvCxnSpPr/>
          <p:nvPr/>
        </p:nvCxnSpPr>
        <p:spPr>
          <a:xfrm>
            <a:off x="1657350" y="2457450"/>
            <a:ext cx="2128838" cy="212883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5B4E5374-9B4D-46B5-8648-79E98D8D065A}"/>
              </a:ext>
            </a:extLst>
          </p:cNvPr>
          <p:cNvGrpSpPr>
            <a:grpSpLocks/>
          </p:cNvGrpSpPr>
          <p:nvPr/>
        </p:nvGrpSpPr>
        <p:grpSpPr bwMode="auto">
          <a:xfrm>
            <a:off x="2476500" y="2789238"/>
            <a:ext cx="7589838" cy="1636712"/>
            <a:chOff x="2476160" y="2789636"/>
            <a:chExt cx="7590213" cy="1635917"/>
          </a:xfrm>
        </p:grpSpPr>
        <p:sp>
          <p:nvSpPr>
            <p:cNvPr id="11" name="任意多边形 10">
              <a:extLst>
                <a:ext uri="{FF2B5EF4-FFF2-40B4-BE49-F238E27FC236}">
                  <a16:creationId xmlns:a16="http://schemas.microsoft.com/office/drawing/2014/main" id="{C43A6B4F-E419-44EE-84C7-0A73C6A7DCAA}"/>
                </a:ext>
              </a:extLst>
            </p:cNvPr>
            <p:cNvSpPr/>
            <p:nvPr/>
          </p:nvSpPr>
          <p:spPr>
            <a:xfrm>
              <a:off x="2476160" y="2789636"/>
              <a:ext cx="7590213" cy="1635917"/>
            </a:xfrm>
            <a:custGeom>
              <a:avLst/>
              <a:gdLst>
                <a:gd name="connsiteX0" fmla="*/ 0 w 7590213"/>
                <a:gd name="connsiteY0" fmla="*/ 0 h 1635917"/>
                <a:gd name="connsiteX1" fmla="*/ 7590213 w 7590213"/>
                <a:gd name="connsiteY1" fmla="*/ 0 h 1635917"/>
                <a:gd name="connsiteX2" fmla="*/ 7590213 w 7590213"/>
                <a:gd name="connsiteY2" fmla="*/ 1635917 h 1635917"/>
                <a:gd name="connsiteX3" fmla="*/ 1140350 w 7590213"/>
                <a:gd name="connsiteY3" fmla="*/ 1635917 h 1635917"/>
                <a:gd name="connsiteX4" fmla="*/ 0 w 7590213"/>
                <a:gd name="connsiteY4" fmla="*/ 499380 h 16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0213" h="1635917">
                  <a:moveTo>
                    <a:pt x="0" y="0"/>
                  </a:moveTo>
                  <a:lnTo>
                    <a:pt x="7590213" y="0"/>
                  </a:lnTo>
                  <a:lnTo>
                    <a:pt x="7590213" y="1635917"/>
                  </a:lnTo>
                  <a:lnTo>
                    <a:pt x="1140350" y="1635917"/>
                  </a:lnTo>
                  <a:lnTo>
                    <a:pt x="0" y="499380"/>
                  </a:lnTo>
                  <a:close/>
                </a:path>
              </a:pathLst>
            </a:custGeom>
            <a:solidFill>
              <a:srgbClr val="CA0810"/>
            </a:solidFill>
            <a:ln>
              <a:noFill/>
            </a:ln>
            <a:effectLst>
              <a:innerShdw blurRad="190500" dist="101600" dir="858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30" name="文本框 11">
              <a:extLst>
                <a:ext uri="{FF2B5EF4-FFF2-40B4-BE49-F238E27FC236}">
                  <a16:creationId xmlns:a16="http://schemas.microsoft.com/office/drawing/2014/main" id="{54131212-F63A-4966-B3D2-B29D05F93237}"/>
                </a:ext>
              </a:extLst>
            </p:cNvPr>
            <p:cNvSpPr txBox="1">
              <a:spLocks noChangeArrowheads="1"/>
            </p:cNvSpPr>
            <p:nvPr/>
          </p:nvSpPr>
          <p:spPr bwMode="auto">
            <a:xfrm>
              <a:off x="3785913" y="3205723"/>
              <a:ext cx="55237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a:solidFill>
                    <a:schemeClr val="bg1"/>
                  </a:solidFill>
                  <a:latin typeface="微软雅黑" panose="020B0503020204020204" pitchFamily="34" charset="-122"/>
                  <a:ea typeface="微软雅黑" panose="020B0503020204020204" pitchFamily="34" charset="-122"/>
                </a:rPr>
                <a:t>UML</a:t>
              </a:r>
              <a:r>
                <a:rPr lang="zh-CN" altLang="en-US" sz="3200" b="1">
                  <a:solidFill>
                    <a:schemeClr val="bg1"/>
                  </a:solidFill>
                  <a:latin typeface="微软雅黑" panose="020B0503020204020204" pitchFamily="34" charset="-122"/>
                  <a:ea typeface="微软雅黑" panose="020B0503020204020204" pitchFamily="34" charset="-122"/>
                </a:rPr>
                <a:t>概述</a:t>
              </a:r>
            </a:p>
          </p:txBody>
        </p:sp>
        <p:sp>
          <p:nvSpPr>
            <p:cNvPr id="13" name="矩形 33">
              <a:extLst>
                <a:ext uri="{FF2B5EF4-FFF2-40B4-BE49-F238E27FC236}">
                  <a16:creationId xmlns:a16="http://schemas.microsoft.com/office/drawing/2014/main" id="{201041B3-4E87-45C4-9D2E-CA7B978BBA33}"/>
                </a:ext>
              </a:extLst>
            </p:cNvPr>
            <p:cNvSpPr>
              <a:spLocks noChangeArrowheads="1"/>
            </p:cNvSpPr>
            <p:nvPr/>
          </p:nvSpPr>
          <p:spPr bwMode="auto">
            <a:xfrm>
              <a:off x="3620805" y="3578240"/>
              <a:ext cx="5364427" cy="245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ct val="20000"/>
                </a:spcBef>
                <a:spcAft>
                  <a:spcPts val="0"/>
                </a:spcAft>
                <a:defRPr/>
              </a:pPr>
              <a:endParaRPr lang="en-US" altLang="zh-CN" sz="1600"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a:extLst>
              <a:ext uri="{FF2B5EF4-FFF2-40B4-BE49-F238E27FC236}">
                <a16:creationId xmlns:a16="http://schemas.microsoft.com/office/drawing/2014/main" id="{16B0D0A7-F4BD-437E-87E5-17FDDE21298A}"/>
              </a:ext>
            </a:extLst>
          </p:cNvPr>
          <p:cNvGrpSpPr>
            <a:grpSpLocks/>
          </p:cNvGrpSpPr>
          <p:nvPr/>
        </p:nvGrpSpPr>
        <p:grpSpPr bwMode="auto">
          <a:xfrm>
            <a:off x="0" y="2628900"/>
            <a:ext cx="3317875" cy="2155825"/>
            <a:chOff x="0" y="2628900"/>
            <a:chExt cx="3318008" cy="2155448"/>
          </a:xfrm>
        </p:grpSpPr>
        <p:sp>
          <p:nvSpPr>
            <p:cNvPr id="8" name="任意多边形 7">
              <a:extLst>
                <a:ext uri="{FF2B5EF4-FFF2-40B4-BE49-F238E27FC236}">
                  <a16:creationId xmlns:a16="http://schemas.microsoft.com/office/drawing/2014/main" id="{11104049-57F8-4330-BB94-0D8C430AF0F4}"/>
                </a:ext>
              </a:extLst>
            </p:cNvPr>
            <p:cNvSpPr/>
            <p:nvPr/>
          </p:nvSpPr>
          <p:spPr>
            <a:xfrm>
              <a:off x="0" y="2628900"/>
              <a:ext cx="2476599" cy="642826"/>
            </a:xfrm>
            <a:custGeom>
              <a:avLst/>
              <a:gdLst>
                <a:gd name="connsiteX0" fmla="*/ 0 w 2476160"/>
                <a:gd name="connsiteY0" fmla="*/ 0 h 642938"/>
                <a:gd name="connsiteX1" fmla="*/ 1831065 w 2476160"/>
                <a:gd name="connsiteY1" fmla="*/ 0 h 642938"/>
                <a:gd name="connsiteX2" fmla="*/ 2476160 w 2476160"/>
                <a:gd name="connsiteY2" fmla="*/ 642938 h 642938"/>
                <a:gd name="connsiteX3" fmla="*/ 0 w 2476160"/>
                <a:gd name="connsiteY3" fmla="*/ 642938 h 642938"/>
              </a:gdLst>
              <a:ahLst/>
              <a:cxnLst>
                <a:cxn ang="0">
                  <a:pos x="connsiteX0" y="connsiteY0"/>
                </a:cxn>
                <a:cxn ang="0">
                  <a:pos x="connsiteX1" y="connsiteY1"/>
                </a:cxn>
                <a:cxn ang="0">
                  <a:pos x="connsiteX2" y="connsiteY2"/>
                </a:cxn>
                <a:cxn ang="0">
                  <a:pos x="connsiteX3" y="connsiteY3"/>
                </a:cxn>
              </a:cxnLst>
              <a:rect l="l" t="t" r="r" b="b"/>
              <a:pathLst>
                <a:path w="2476160" h="642938">
                  <a:moveTo>
                    <a:pt x="0" y="0"/>
                  </a:moveTo>
                  <a:lnTo>
                    <a:pt x="1831065" y="0"/>
                  </a:lnTo>
                  <a:lnTo>
                    <a:pt x="2476160" y="642938"/>
                  </a:lnTo>
                  <a:lnTo>
                    <a:pt x="0" y="642938"/>
                  </a:lnTo>
                  <a:close/>
                </a:path>
              </a:pathLst>
            </a:custGeom>
            <a:solidFill>
              <a:schemeClr val="bg1">
                <a:lumMod val="65000"/>
              </a:schemeClr>
            </a:solidFill>
            <a:ln>
              <a:noFill/>
            </a:ln>
            <a:effectLst>
              <a:outerShdw blurRad="50800" dist="38100" dir="36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26" name="文本框 14">
              <a:extLst>
                <a:ext uri="{FF2B5EF4-FFF2-40B4-BE49-F238E27FC236}">
                  <a16:creationId xmlns:a16="http://schemas.microsoft.com/office/drawing/2014/main" id="{88EC9936-6837-4893-BE35-137D813F6C35}"/>
                </a:ext>
              </a:extLst>
            </p:cNvPr>
            <p:cNvSpPr txBox="1">
              <a:spLocks noChangeArrowheads="1"/>
            </p:cNvSpPr>
            <p:nvPr/>
          </p:nvSpPr>
          <p:spPr bwMode="auto">
            <a:xfrm>
              <a:off x="742950" y="3214688"/>
              <a:ext cx="25750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9600" b="1">
                  <a:solidFill>
                    <a:srgbClr val="CA0810"/>
                  </a:solidFill>
                  <a:latin typeface="微软雅黑" panose="020B0503020204020204" pitchFamily="34" charset="-122"/>
                  <a:ea typeface="微软雅黑" panose="020B0503020204020204" pitchFamily="34" charset="-122"/>
                </a:rPr>
                <a:t>01</a:t>
              </a:r>
              <a:endParaRPr lang="zh-CN" altLang="en-US" sz="9600" b="1">
                <a:solidFill>
                  <a:srgbClr val="CA0810"/>
                </a:solidFill>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9156" name="文本框 2">
            <a:extLst>
              <a:ext uri="{FF2B5EF4-FFF2-40B4-BE49-F238E27FC236}">
                <a16:creationId xmlns:a16="http://schemas.microsoft.com/office/drawing/2014/main" id="{142CE32D-2A95-4320-B2A8-4755743F91E1}"/>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实现阶段</a:t>
            </a:r>
            <a:r>
              <a:rPr lang="en-US" altLang="zh-CN" sz="3200" b="1" baseline="30000" dirty="0">
                <a:latin typeface="微软雅黑" panose="020B0503020204020204" pitchFamily="34" charset="-122"/>
                <a:ea typeface="微软雅黑" panose="020B0503020204020204" pitchFamily="34" charset="-122"/>
              </a:rPr>
              <a:t>[3]</a:t>
            </a:r>
            <a:endParaRPr lang="zh-CN" altLang="en-US" sz="3200" b="1" baseline="300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51515595-4515-4D1B-B46D-A027628FC18D}"/>
              </a:ext>
            </a:extLst>
          </p:cNvPr>
          <p:cNvSpPr/>
          <p:nvPr/>
        </p:nvSpPr>
        <p:spPr>
          <a:xfrm>
            <a:off x="2301379" y="1960333"/>
            <a:ext cx="7002011" cy="2677656"/>
          </a:xfrm>
          <a:prstGeom prst="rect">
            <a:avLst/>
          </a:prstGeom>
        </p:spPr>
        <p:txBody>
          <a:bodyPr wrap="square">
            <a:spAutoFit/>
          </a:bodyPr>
          <a:lstStyle/>
          <a:p>
            <a:r>
              <a:rPr lang="zh-CN" altLang="en-US" sz="2400" dirty="0"/>
              <a:t>         有了概要设计和详细设计的铺垫，实现阶段就变得很简单了。</a:t>
            </a:r>
          </a:p>
          <a:p>
            <a:endParaRPr lang="zh-CN" altLang="en-US" sz="2400" dirty="0"/>
          </a:p>
          <a:p>
            <a:r>
              <a:rPr lang="zh-CN" altLang="en-US" sz="2400" dirty="0"/>
              <a:t>         实现阶段的编码依据就用到了上一阶段的系统设计模型，包括动态模型和静态模型。交互图和行为图成为了主要的编码依据，具体的代码映射最强的是对象图，在画图软件中可以直接生成代码。</a:t>
            </a:r>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51203" name="文本框 2">
            <a:extLst>
              <a:ext uri="{FF2B5EF4-FFF2-40B4-BE49-F238E27FC236}">
                <a16:creationId xmlns:a16="http://schemas.microsoft.com/office/drawing/2014/main" id="{482845B2-83F3-450E-A267-53F66D7EACF3}"/>
              </a:ext>
            </a:extLst>
          </p:cNvPr>
          <p:cNvSpPr txBox="1">
            <a:spLocks noChangeArrowheads="1"/>
          </p:cNvSpPr>
          <p:nvPr/>
        </p:nvSpPr>
        <p:spPr bwMode="auto">
          <a:xfrm>
            <a:off x="595313" y="298450"/>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测试阶段</a:t>
            </a:r>
            <a:r>
              <a:rPr lang="en-US" altLang="zh-CN" sz="3200" b="1" baseline="30000" dirty="0">
                <a:latin typeface="微软雅黑" panose="020B0503020204020204" pitchFamily="34" charset="-122"/>
                <a:ea typeface="微软雅黑" panose="020B0503020204020204" pitchFamily="34" charset="-122"/>
              </a:rPr>
              <a:t>[3]</a:t>
            </a:r>
            <a:endParaRPr lang="zh-CN" altLang="en-US" sz="3200" b="1" baseline="300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B896A45-8CDF-4D44-BB28-D2EB6D21EB53}"/>
              </a:ext>
            </a:extLst>
          </p:cNvPr>
          <p:cNvSpPr/>
          <p:nvPr/>
        </p:nvSpPr>
        <p:spPr>
          <a:xfrm>
            <a:off x="2276214" y="1909999"/>
            <a:ext cx="8855978" cy="3231654"/>
          </a:xfrm>
          <a:prstGeom prst="rect">
            <a:avLst/>
          </a:prstGeom>
        </p:spPr>
        <p:txBody>
          <a:bodyPr wrap="square">
            <a:spAutoFit/>
          </a:bodyPr>
          <a:lstStyle/>
          <a:p>
            <a:pPr marL="342900" indent="-342900">
              <a:buFont typeface="Wingdings" panose="05000000000000000000" pitchFamily="2" charset="2"/>
              <a:buChar char="u"/>
            </a:pPr>
            <a:r>
              <a:rPr lang="zh-CN" altLang="en-US" sz="2400" dirty="0">
                <a:solidFill>
                  <a:srgbClr val="4F4F4F"/>
                </a:solidFill>
                <a:latin typeface="Microsoft YaHei" panose="020B0503020204020204" pitchFamily="34" charset="-122"/>
                <a:ea typeface="Microsoft YaHei" panose="020B0503020204020204" pitchFamily="34" charset="-122"/>
              </a:rPr>
              <a:t>单元测试：使用类图和类的规格说明书</a:t>
            </a:r>
            <a:endParaRPr lang="en-US" altLang="zh-CN" sz="2400" dirty="0">
              <a:solidFill>
                <a:srgbClr val="4F4F4F"/>
              </a:solidFill>
              <a:latin typeface="Microsoft YaHei" panose="020B0503020204020204" pitchFamily="34" charset="-122"/>
              <a:ea typeface="Microsoft YaHei" panose="020B0503020204020204" pitchFamily="34" charset="-122"/>
            </a:endParaRPr>
          </a:p>
          <a:p>
            <a:r>
              <a:rPr lang="zh-CN" altLang="en-US" sz="2400" dirty="0">
                <a:solidFill>
                  <a:srgbClr val="4F4F4F"/>
                </a:solidFill>
                <a:latin typeface="Microsoft YaHei" panose="020B0503020204020204" pitchFamily="34" charset="-122"/>
                <a:ea typeface="Microsoft YaHei" panose="020B0503020204020204" pitchFamily="34" charset="-122"/>
              </a:rPr>
              <a:t>                    </a:t>
            </a:r>
          </a:p>
          <a:p>
            <a:pPr marL="342900" indent="-342900">
              <a:buFont typeface="Wingdings" panose="05000000000000000000" pitchFamily="2" charset="2"/>
              <a:buChar char="u"/>
            </a:pPr>
            <a:r>
              <a:rPr lang="zh-CN" altLang="en-US" sz="2400" dirty="0">
                <a:solidFill>
                  <a:srgbClr val="4F4F4F"/>
                </a:solidFill>
                <a:latin typeface="Microsoft YaHei" panose="020B0503020204020204" pitchFamily="34" charset="-122"/>
                <a:ea typeface="Microsoft YaHei" panose="020B0503020204020204" pitchFamily="34" charset="-122"/>
              </a:rPr>
              <a:t>集成测试：使用</a:t>
            </a:r>
            <a:r>
              <a:rPr lang="zh-CN" altLang="en-US" sz="2400" dirty="0">
                <a:solidFill>
                  <a:srgbClr val="FF0000"/>
                </a:solidFill>
                <a:latin typeface="Microsoft YaHei" panose="020B0503020204020204" pitchFamily="34" charset="-122"/>
                <a:ea typeface="Microsoft YaHei" panose="020B0503020204020204" pitchFamily="34" charset="-122"/>
              </a:rPr>
              <a:t>类图、包图、构件图</a:t>
            </a:r>
            <a:r>
              <a:rPr lang="zh-CN" altLang="en-US" sz="2400" dirty="0">
                <a:solidFill>
                  <a:srgbClr val="4F4F4F"/>
                </a:solidFill>
                <a:latin typeface="Microsoft YaHei" panose="020B0503020204020204" pitchFamily="34" charset="-122"/>
                <a:ea typeface="Microsoft YaHei" panose="020B0503020204020204" pitchFamily="34" charset="-122"/>
              </a:rPr>
              <a:t>和</a:t>
            </a:r>
            <a:r>
              <a:rPr lang="zh-CN" altLang="en-US" sz="2400" dirty="0">
                <a:solidFill>
                  <a:srgbClr val="FF0000"/>
                </a:solidFill>
                <a:latin typeface="Microsoft YaHei" panose="020B0503020204020204" pitchFamily="34" charset="-122"/>
                <a:ea typeface="Microsoft YaHei" panose="020B0503020204020204" pitchFamily="34" charset="-122"/>
              </a:rPr>
              <a:t>协作图 </a:t>
            </a:r>
            <a:endParaRPr lang="en-US" altLang="zh-CN" sz="2400" dirty="0">
              <a:solidFill>
                <a:srgbClr val="FF0000"/>
              </a:solidFill>
              <a:latin typeface="Microsoft YaHei" panose="020B0503020204020204" pitchFamily="34" charset="-122"/>
              <a:ea typeface="Microsoft YaHei" panose="020B0503020204020204" pitchFamily="34" charset="-122"/>
            </a:endParaRPr>
          </a:p>
          <a:p>
            <a:r>
              <a:rPr lang="zh-CN" altLang="en-US" sz="2400" dirty="0">
                <a:solidFill>
                  <a:srgbClr val="4F4F4F"/>
                </a:solidFill>
                <a:latin typeface="Microsoft YaHei" panose="020B0503020204020204" pitchFamily="34" charset="-122"/>
                <a:ea typeface="Microsoft YaHei" panose="020B0503020204020204" pitchFamily="34" charset="-122"/>
              </a:rPr>
              <a:t>                   </a:t>
            </a:r>
          </a:p>
          <a:p>
            <a:pPr marL="342900" indent="-342900">
              <a:buFont typeface="Wingdings" panose="05000000000000000000" pitchFamily="2" charset="2"/>
              <a:buChar char="u"/>
            </a:pPr>
            <a:r>
              <a:rPr lang="zh-CN" altLang="en-US" sz="2400" dirty="0">
                <a:solidFill>
                  <a:srgbClr val="4F4F4F"/>
                </a:solidFill>
                <a:latin typeface="Microsoft YaHei" panose="020B0503020204020204" pitchFamily="34" charset="-122"/>
                <a:ea typeface="Microsoft YaHei" panose="020B0503020204020204" pitchFamily="34" charset="-122"/>
              </a:rPr>
              <a:t>系统测试：使用用例图来测试系统功能</a:t>
            </a:r>
            <a:endParaRPr lang="en-US" altLang="zh-CN" sz="2400" dirty="0">
              <a:solidFill>
                <a:srgbClr val="4F4F4F"/>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u"/>
            </a:pPr>
            <a:endParaRPr lang="zh-CN" altLang="en-US" sz="2400" dirty="0">
              <a:solidFill>
                <a:srgbClr val="4F4F4F"/>
              </a:solidFill>
              <a:latin typeface="Microsoft YaHei" panose="020B0503020204020204" pitchFamily="34" charset="-122"/>
              <a:ea typeface="Microsoft YaHei" panose="020B0503020204020204" pitchFamily="34" charset="-122"/>
            </a:endParaRPr>
          </a:p>
          <a:p>
            <a:pPr marL="342900" indent="-342900">
              <a:buFont typeface="Wingdings" panose="05000000000000000000" pitchFamily="2" charset="2"/>
              <a:buChar char="u"/>
            </a:pPr>
            <a:r>
              <a:rPr lang="zh-CN" altLang="en-US" sz="2400" dirty="0">
                <a:solidFill>
                  <a:srgbClr val="4F4F4F"/>
                </a:solidFill>
                <a:latin typeface="Microsoft YaHei" panose="020B0503020204020204" pitchFamily="34" charset="-122"/>
                <a:ea typeface="Microsoft YaHei" panose="020B0503020204020204" pitchFamily="34" charset="-122"/>
              </a:rPr>
              <a:t>系统配置： 使用</a:t>
            </a:r>
            <a:r>
              <a:rPr lang="zh-CN" altLang="en-US" sz="2400" dirty="0">
                <a:solidFill>
                  <a:srgbClr val="FF0000"/>
                </a:solidFill>
                <a:latin typeface="Microsoft YaHei" panose="020B0503020204020204" pitchFamily="34" charset="-122"/>
                <a:ea typeface="Microsoft YaHei" panose="020B0503020204020204" pitchFamily="34" charset="-122"/>
              </a:rPr>
              <a:t>部署图</a:t>
            </a:r>
            <a:r>
              <a:rPr lang="zh-CN" altLang="en-US" sz="2400" dirty="0">
                <a:solidFill>
                  <a:srgbClr val="4F4F4F"/>
                </a:solidFill>
                <a:latin typeface="Microsoft YaHei" panose="020B0503020204020204" pitchFamily="34" charset="-122"/>
                <a:ea typeface="Microsoft YaHei" panose="020B0503020204020204" pitchFamily="34" charset="-122"/>
              </a:rPr>
              <a:t> </a:t>
            </a:r>
          </a:p>
          <a:p>
            <a:br>
              <a:rPr lang="zh-CN" altLang="en-US" dirty="0"/>
            </a:br>
            <a:endParaRPr lang="zh-CN" altLang="en-US" dirty="0"/>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4339" name="文本框 2">
            <a:extLst>
              <a:ext uri="{FF2B5EF4-FFF2-40B4-BE49-F238E27FC236}">
                <a16:creationId xmlns:a16="http://schemas.microsoft.com/office/drawing/2014/main" id="{6B9050E7-91D2-4826-A0A2-CBC1C9D276FF}"/>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软件开发一般流程</a:t>
            </a:r>
            <a:r>
              <a:rPr lang="en-US" altLang="zh-CN" sz="3200" b="1" baseline="30000" dirty="0">
                <a:latin typeface="微软雅黑" panose="020B0503020204020204" pitchFamily="34" charset="-122"/>
                <a:ea typeface="微软雅黑" panose="020B0503020204020204" pitchFamily="34" charset="-122"/>
              </a:rPr>
              <a:t>[2][3]</a:t>
            </a:r>
            <a:endParaRPr lang="zh-CN" altLang="en-US" sz="3200" b="1" baseline="30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5F0B1C33-804C-4F56-B6A7-64CED3BC505F}"/>
              </a:ext>
            </a:extLst>
          </p:cNvPr>
          <p:cNvSpPr txBox="1"/>
          <p:nvPr/>
        </p:nvSpPr>
        <p:spPr>
          <a:xfrm>
            <a:off x="4089254" y="1094283"/>
            <a:ext cx="1107996" cy="369332"/>
          </a:xfrm>
          <a:prstGeom prst="rect">
            <a:avLst/>
          </a:prstGeom>
          <a:noFill/>
        </p:spPr>
        <p:txBody>
          <a:bodyPr wrap="none" rtlCol="0">
            <a:spAutoFit/>
          </a:bodyPr>
          <a:lstStyle/>
          <a:p>
            <a:r>
              <a:rPr lang="zh-CN" altLang="en-US" b="1" dirty="0"/>
              <a:t>细化阶段</a:t>
            </a:r>
          </a:p>
        </p:txBody>
      </p:sp>
      <p:sp>
        <p:nvSpPr>
          <p:cNvPr id="15" name="文本框 14">
            <a:extLst>
              <a:ext uri="{FF2B5EF4-FFF2-40B4-BE49-F238E27FC236}">
                <a16:creationId xmlns:a16="http://schemas.microsoft.com/office/drawing/2014/main" id="{6170BB72-7DBC-449F-9520-7BFFEBAAA64F}"/>
              </a:ext>
            </a:extLst>
          </p:cNvPr>
          <p:cNvSpPr txBox="1"/>
          <p:nvPr/>
        </p:nvSpPr>
        <p:spPr>
          <a:xfrm>
            <a:off x="2251159" y="1094283"/>
            <a:ext cx="1107996" cy="369332"/>
          </a:xfrm>
          <a:prstGeom prst="rect">
            <a:avLst/>
          </a:prstGeom>
          <a:noFill/>
        </p:spPr>
        <p:txBody>
          <a:bodyPr wrap="none" rtlCol="0">
            <a:spAutoFit/>
          </a:bodyPr>
          <a:lstStyle/>
          <a:p>
            <a:r>
              <a:rPr lang="zh-CN" altLang="en-US" b="1" dirty="0"/>
              <a:t>初始阶段</a:t>
            </a:r>
          </a:p>
        </p:txBody>
      </p:sp>
      <p:sp>
        <p:nvSpPr>
          <p:cNvPr id="16" name="文本框 15">
            <a:extLst>
              <a:ext uri="{FF2B5EF4-FFF2-40B4-BE49-F238E27FC236}">
                <a16:creationId xmlns:a16="http://schemas.microsoft.com/office/drawing/2014/main" id="{B4290261-4502-4963-9A01-E2428E09E188}"/>
              </a:ext>
            </a:extLst>
          </p:cNvPr>
          <p:cNvSpPr txBox="1"/>
          <p:nvPr/>
        </p:nvSpPr>
        <p:spPr>
          <a:xfrm>
            <a:off x="5921147" y="1094283"/>
            <a:ext cx="1107996" cy="369332"/>
          </a:xfrm>
          <a:prstGeom prst="rect">
            <a:avLst/>
          </a:prstGeom>
          <a:noFill/>
        </p:spPr>
        <p:txBody>
          <a:bodyPr wrap="none" rtlCol="0">
            <a:spAutoFit/>
          </a:bodyPr>
          <a:lstStyle/>
          <a:p>
            <a:r>
              <a:rPr lang="zh-CN" altLang="en-US" b="1" dirty="0"/>
              <a:t>构造阶段</a:t>
            </a:r>
          </a:p>
        </p:txBody>
      </p:sp>
      <p:sp>
        <p:nvSpPr>
          <p:cNvPr id="17" name="文本框 16">
            <a:extLst>
              <a:ext uri="{FF2B5EF4-FFF2-40B4-BE49-F238E27FC236}">
                <a16:creationId xmlns:a16="http://schemas.microsoft.com/office/drawing/2014/main" id="{237EEDA0-3380-4A4E-BDF7-ABB085FFAF21}"/>
              </a:ext>
            </a:extLst>
          </p:cNvPr>
          <p:cNvSpPr txBox="1"/>
          <p:nvPr/>
        </p:nvSpPr>
        <p:spPr>
          <a:xfrm>
            <a:off x="7765444" y="1070309"/>
            <a:ext cx="1107996" cy="369332"/>
          </a:xfrm>
          <a:prstGeom prst="rect">
            <a:avLst/>
          </a:prstGeom>
          <a:noFill/>
        </p:spPr>
        <p:txBody>
          <a:bodyPr wrap="none" rtlCol="0">
            <a:spAutoFit/>
          </a:bodyPr>
          <a:lstStyle/>
          <a:p>
            <a:r>
              <a:rPr lang="zh-CN" altLang="en-US" b="1" dirty="0"/>
              <a:t>移交阶段</a:t>
            </a:r>
          </a:p>
        </p:txBody>
      </p:sp>
      <p:sp>
        <p:nvSpPr>
          <p:cNvPr id="6" name="矩形 5">
            <a:extLst>
              <a:ext uri="{FF2B5EF4-FFF2-40B4-BE49-F238E27FC236}">
                <a16:creationId xmlns:a16="http://schemas.microsoft.com/office/drawing/2014/main" id="{9A40406E-B554-4FB0-9DA7-B84950C5F585}"/>
              </a:ext>
            </a:extLst>
          </p:cNvPr>
          <p:cNvSpPr/>
          <p:nvPr/>
        </p:nvSpPr>
        <p:spPr>
          <a:xfrm>
            <a:off x="797667" y="1873860"/>
            <a:ext cx="1138136"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项目计划</a:t>
            </a:r>
          </a:p>
        </p:txBody>
      </p:sp>
      <p:sp>
        <p:nvSpPr>
          <p:cNvPr id="18" name="矩形 17">
            <a:extLst>
              <a:ext uri="{FF2B5EF4-FFF2-40B4-BE49-F238E27FC236}">
                <a16:creationId xmlns:a16="http://schemas.microsoft.com/office/drawing/2014/main" id="{9377CFAA-1C2E-460C-BA6B-737A850420BA}"/>
              </a:ext>
            </a:extLst>
          </p:cNvPr>
          <p:cNvSpPr/>
          <p:nvPr/>
        </p:nvSpPr>
        <p:spPr>
          <a:xfrm>
            <a:off x="2252779" y="1873860"/>
            <a:ext cx="1138136"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需求分析</a:t>
            </a:r>
          </a:p>
        </p:txBody>
      </p:sp>
      <p:sp>
        <p:nvSpPr>
          <p:cNvPr id="19" name="矩形 18">
            <a:extLst>
              <a:ext uri="{FF2B5EF4-FFF2-40B4-BE49-F238E27FC236}">
                <a16:creationId xmlns:a16="http://schemas.microsoft.com/office/drawing/2014/main" id="{744FD556-977D-444A-A168-3D9A368F0FBC}"/>
              </a:ext>
            </a:extLst>
          </p:cNvPr>
          <p:cNvSpPr/>
          <p:nvPr/>
        </p:nvSpPr>
        <p:spPr>
          <a:xfrm>
            <a:off x="4318951" y="1869705"/>
            <a:ext cx="677696"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设计</a:t>
            </a:r>
          </a:p>
        </p:txBody>
      </p:sp>
      <p:sp>
        <p:nvSpPr>
          <p:cNvPr id="20" name="矩形 19">
            <a:extLst>
              <a:ext uri="{FF2B5EF4-FFF2-40B4-BE49-F238E27FC236}">
                <a16:creationId xmlns:a16="http://schemas.microsoft.com/office/drawing/2014/main" id="{0AC6B3C8-E9D6-41FF-B93A-D2AF6C5E8299}"/>
              </a:ext>
            </a:extLst>
          </p:cNvPr>
          <p:cNvSpPr/>
          <p:nvPr/>
        </p:nvSpPr>
        <p:spPr>
          <a:xfrm>
            <a:off x="5812733" y="1869705"/>
            <a:ext cx="1357780"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编码与实现</a:t>
            </a:r>
          </a:p>
        </p:txBody>
      </p:sp>
      <p:sp>
        <p:nvSpPr>
          <p:cNvPr id="21" name="矩形 20">
            <a:extLst>
              <a:ext uri="{FF2B5EF4-FFF2-40B4-BE49-F238E27FC236}">
                <a16:creationId xmlns:a16="http://schemas.microsoft.com/office/drawing/2014/main" id="{8CA08A18-5E19-441F-8B6A-BB980E9BF987}"/>
              </a:ext>
            </a:extLst>
          </p:cNvPr>
          <p:cNvSpPr/>
          <p:nvPr/>
        </p:nvSpPr>
        <p:spPr>
          <a:xfrm>
            <a:off x="7648708" y="1869703"/>
            <a:ext cx="1357779"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测试与配置</a:t>
            </a:r>
          </a:p>
        </p:txBody>
      </p:sp>
      <p:sp>
        <p:nvSpPr>
          <p:cNvPr id="22" name="矩形 21">
            <a:extLst>
              <a:ext uri="{FF2B5EF4-FFF2-40B4-BE49-F238E27FC236}">
                <a16:creationId xmlns:a16="http://schemas.microsoft.com/office/drawing/2014/main" id="{6C5342B6-08A7-464D-AD0C-3EF45D2D3E3C}"/>
              </a:ext>
            </a:extLst>
          </p:cNvPr>
          <p:cNvSpPr/>
          <p:nvPr/>
        </p:nvSpPr>
        <p:spPr>
          <a:xfrm>
            <a:off x="9642643" y="1869703"/>
            <a:ext cx="1357779"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使用与维护</a:t>
            </a:r>
          </a:p>
        </p:txBody>
      </p:sp>
      <p:sp>
        <p:nvSpPr>
          <p:cNvPr id="23" name="矩形 22">
            <a:extLst>
              <a:ext uri="{FF2B5EF4-FFF2-40B4-BE49-F238E27FC236}">
                <a16:creationId xmlns:a16="http://schemas.microsoft.com/office/drawing/2014/main" id="{1114F051-8DE0-464D-8840-0EF9F4B17FBB}"/>
              </a:ext>
            </a:extLst>
          </p:cNvPr>
          <p:cNvSpPr/>
          <p:nvPr/>
        </p:nvSpPr>
        <p:spPr>
          <a:xfrm>
            <a:off x="634575" y="3051624"/>
            <a:ext cx="1773191" cy="2052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 name="文本框 6">
            <a:extLst>
              <a:ext uri="{FF2B5EF4-FFF2-40B4-BE49-F238E27FC236}">
                <a16:creationId xmlns:a16="http://schemas.microsoft.com/office/drawing/2014/main" id="{6FEBF0D3-58F1-474D-AE7A-6643BFDBB6C0}"/>
              </a:ext>
            </a:extLst>
          </p:cNvPr>
          <p:cNvSpPr txBox="1"/>
          <p:nvPr/>
        </p:nvSpPr>
        <p:spPr>
          <a:xfrm>
            <a:off x="758097" y="3118419"/>
            <a:ext cx="1569660" cy="369332"/>
          </a:xfrm>
          <a:prstGeom prst="rect">
            <a:avLst/>
          </a:prstGeom>
          <a:noFill/>
        </p:spPr>
        <p:txBody>
          <a:bodyPr wrap="none" rtlCol="0">
            <a:spAutoFit/>
          </a:bodyPr>
          <a:lstStyle/>
          <a:p>
            <a:r>
              <a:rPr lang="zh-CN" altLang="en-US" dirty="0"/>
              <a:t>系统需求模型</a:t>
            </a:r>
          </a:p>
        </p:txBody>
      </p:sp>
      <p:sp>
        <p:nvSpPr>
          <p:cNvPr id="8" name="椭圆 7">
            <a:extLst>
              <a:ext uri="{FF2B5EF4-FFF2-40B4-BE49-F238E27FC236}">
                <a16:creationId xmlns:a16="http://schemas.microsoft.com/office/drawing/2014/main" id="{E000F782-9879-41BD-B7DE-B7E887B2077B}"/>
              </a:ext>
            </a:extLst>
          </p:cNvPr>
          <p:cNvSpPr/>
          <p:nvPr/>
        </p:nvSpPr>
        <p:spPr>
          <a:xfrm>
            <a:off x="843623" y="3610965"/>
            <a:ext cx="1357780" cy="5363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用例图</a:t>
            </a:r>
          </a:p>
        </p:txBody>
      </p:sp>
      <p:sp>
        <p:nvSpPr>
          <p:cNvPr id="25" name="矩形 24">
            <a:extLst>
              <a:ext uri="{FF2B5EF4-FFF2-40B4-BE49-F238E27FC236}">
                <a16:creationId xmlns:a16="http://schemas.microsoft.com/office/drawing/2014/main" id="{70A55D7F-D549-40BD-89DF-E3EB9EE5E840}"/>
              </a:ext>
            </a:extLst>
          </p:cNvPr>
          <p:cNvSpPr/>
          <p:nvPr/>
        </p:nvSpPr>
        <p:spPr>
          <a:xfrm>
            <a:off x="953445" y="4673222"/>
            <a:ext cx="1138136"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活动图</a:t>
            </a:r>
          </a:p>
        </p:txBody>
      </p:sp>
      <p:sp>
        <p:nvSpPr>
          <p:cNvPr id="26" name="矩形 25">
            <a:extLst>
              <a:ext uri="{FF2B5EF4-FFF2-40B4-BE49-F238E27FC236}">
                <a16:creationId xmlns:a16="http://schemas.microsoft.com/office/drawing/2014/main" id="{49AEEC87-6002-4514-9104-11F6F3E98364}"/>
              </a:ext>
            </a:extLst>
          </p:cNvPr>
          <p:cNvSpPr/>
          <p:nvPr/>
        </p:nvSpPr>
        <p:spPr>
          <a:xfrm>
            <a:off x="2963118" y="2691690"/>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系统分析</a:t>
            </a:r>
          </a:p>
        </p:txBody>
      </p:sp>
      <p:sp>
        <p:nvSpPr>
          <p:cNvPr id="27" name="矩形 26">
            <a:extLst>
              <a:ext uri="{FF2B5EF4-FFF2-40B4-BE49-F238E27FC236}">
                <a16:creationId xmlns:a16="http://schemas.microsoft.com/office/drawing/2014/main" id="{645DEF7D-A0ED-4817-9D64-FFD9576FB46B}"/>
              </a:ext>
            </a:extLst>
          </p:cNvPr>
          <p:cNvSpPr/>
          <p:nvPr/>
        </p:nvSpPr>
        <p:spPr>
          <a:xfrm>
            <a:off x="4030460" y="2691689"/>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总体设计</a:t>
            </a:r>
          </a:p>
        </p:txBody>
      </p:sp>
      <p:sp>
        <p:nvSpPr>
          <p:cNvPr id="28" name="矩形 27">
            <a:extLst>
              <a:ext uri="{FF2B5EF4-FFF2-40B4-BE49-F238E27FC236}">
                <a16:creationId xmlns:a16="http://schemas.microsoft.com/office/drawing/2014/main" id="{75A86E36-038F-49BF-9B1A-BA74479B66A4}"/>
              </a:ext>
            </a:extLst>
          </p:cNvPr>
          <p:cNvSpPr/>
          <p:nvPr/>
        </p:nvSpPr>
        <p:spPr>
          <a:xfrm>
            <a:off x="4824884" y="2695246"/>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详细设计</a:t>
            </a:r>
          </a:p>
        </p:txBody>
      </p:sp>
      <p:sp>
        <p:nvSpPr>
          <p:cNvPr id="29" name="矩形 28">
            <a:extLst>
              <a:ext uri="{FF2B5EF4-FFF2-40B4-BE49-F238E27FC236}">
                <a16:creationId xmlns:a16="http://schemas.microsoft.com/office/drawing/2014/main" id="{9961C149-9C35-4977-8CFE-7B7728B15BF6}"/>
              </a:ext>
            </a:extLst>
          </p:cNvPr>
          <p:cNvSpPr/>
          <p:nvPr/>
        </p:nvSpPr>
        <p:spPr>
          <a:xfrm>
            <a:off x="5698112" y="2698803"/>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编码依据</a:t>
            </a:r>
          </a:p>
        </p:txBody>
      </p:sp>
      <p:sp>
        <p:nvSpPr>
          <p:cNvPr id="30" name="矩形 29">
            <a:extLst>
              <a:ext uri="{FF2B5EF4-FFF2-40B4-BE49-F238E27FC236}">
                <a16:creationId xmlns:a16="http://schemas.microsoft.com/office/drawing/2014/main" id="{06A6D72F-7391-40BD-85B3-79F2C1C8A080}"/>
              </a:ext>
            </a:extLst>
          </p:cNvPr>
          <p:cNvSpPr/>
          <p:nvPr/>
        </p:nvSpPr>
        <p:spPr>
          <a:xfrm>
            <a:off x="6433147" y="2698802"/>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代码映射</a:t>
            </a:r>
          </a:p>
        </p:txBody>
      </p:sp>
      <p:sp>
        <p:nvSpPr>
          <p:cNvPr id="31" name="矩形 30">
            <a:extLst>
              <a:ext uri="{FF2B5EF4-FFF2-40B4-BE49-F238E27FC236}">
                <a16:creationId xmlns:a16="http://schemas.microsoft.com/office/drawing/2014/main" id="{A9443D03-C340-4B67-B7A3-B5C08653E665}"/>
              </a:ext>
            </a:extLst>
          </p:cNvPr>
          <p:cNvSpPr/>
          <p:nvPr/>
        </p:nvSpPr>
        <p:spPr>
          <a:xfrm>
            <a:off x="7168182" y="2689075"/>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实现目标</a:t>
            </a:r>
          </a:p>
        </p:txBody>
      </p:sp>
      <p:sp>
        <p:nvSpPr>
          <p:cNvPr id="32" name="矩形 31">
            <a:extLst>
              <a:ext uri="{FF2B5EF4-FFF2-40B4-BE49-F238E27FC236}">
                <a16:creationId xmlns:a16="http://schemas.microsoft.com/office/drawing/2014/main" id="{C44C16CA-8681-4E90-8BDC-89BA8409F999}"/>
              </a:ext>
            </a:extLst>
          </p:cNvPr>
          <p:cNvSpPr/>
          <p:nvPr/>
        </p:nvSpPr>
        <p:spPr>
          <a:xfrm>
            <a:off x="8205115" y="2677596"/>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测试依据</a:t>
            </a:r>
          </a:p>
        </p:txBody>
      </p:sp>
      <p:sp>
        <p:nvSpPr>
          <p:cNvPr id="33" name="矩形 32">
            <a:extLst>
              <a:ext uri="{FF2B5EF4-FFF2-40B4-BE49-F238E27FC236}">
                <a16:creationId xmlns:a16="http://schemas.microsoft.com/office/drawing/2014/main" id="{E6B84652-C603-474C-8E2A-A0869A941EDC}"/>
              </a:ext>
            </a:extLst>
          </p:cNvPr>
          <p:cNvSpPr/>
          <p:nvPr/>
        </p:nvSpPr>
        <p:spPr>
          <a:xfrm>
            <a:off x="9272457" y="2686216"/>
            <a:ext cx="677696" cy="619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配置描述</a:t>
            </a:r>
          </a:p>
        </p:txBody>
      </p:sp>
      <p:sp>
        <p:nvSpPr>
          <p:cNvPr id="34" name="矩形 33">
            <a:extLst>
              <a:ext uri="{FF2B5EF4-FFF2-40B4-BE49-F238E27FC236}">
                <a16:creationId xmlns:a16="http://schemas.microsoft.com/office/drawing/2014/main" id="{4E43CB72-7817-4642-B773-073A392F6706}"/>
              </a:ext>
            </a:extLst>
          </p:cNvPr>
          <p:cNvSpPr/>
          <p:nvPr/>
        </p:nvSpPr>
        <p:spPr>
          <a:xfrm>
            <a:off x="2500439" y="4299404"/>
            <a:ext cx="2383749" cy="2052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5" name="文本框 34">
            <a:extLst>
              <a:ext uri="{FF2B5EF4-FFF2-40B4-BE49-F238E27FC236}">
                <a16:creationId xmlns:a16="http://schemas.microsoft.com/office/drawing/2014/main" id="{BCA8261E-0371-499A-A197-174EF0155A5F}"/>
              </a:ext>
            </a:extLst>
          </p:cNvPr>
          <p:cNvSpPr txBox="1"/>
          <p:nvPr/>
        </p:nvSpPr>
        <p:spPr>
          <a:xfrm>
            <a:off x="2543987" y="4299404"/>
            <a:ext cx="1852137" cy="646331"/>
          </a:xfrm>
          <a:prstGeom prst="rect">
            <a:avLst/>
          </a:prstGeom>
          <a:noFill/>
        </p:spPr>
        <p:txBody>
          <a:bodyPr wrap="square" rtlCol="0">
            <a:spAutoFit/>
          </a:bodyPr>
          <a:lstStyle/>
          <a:p>
            <a:r>
              <a:rPr lang="zh-CN" altLang="en-US" dirty="0"/>
              <a:t>系统分析模型、</a:t>
            </a:r>
            <a:endParaRPr lang="en-US" altLang="zh-CN" dirty="0"/>
          </a:p>
          <a:p>
            <a:r>
              <a:rPr lang="zh-CN" altLang="en-US" dirty="0"/>
              <a:t>设计模型</a:t>
            </a:r>
          </a:p>
        </p:txBody>
      </p:sp>
      <p:sp>
        <p:nvSpPr>
          <p:cNvPr id="36" name="矩形 35">
            <a:extLst>
              <a:ext uri="{FF2B5EF4-FFF2-40B4-BE49-F238E27FC236}">
                <a16:creationId xmlns:a16="http://schemas.microsoft.com/office/drawing/2014/main" id="{460C6A4B-CCE1-4A76-8C82-9F1253EFAD26}"/>
              </a:ext>
            </a:extLst>
          </p:cNvPr>
          <p:cNvSpPr/>
          <p:nvPr/>
        </p:nvSpPr>
        <p:spPr>
          <a:xfrm>
            <a:off x="2543987" y="4961407"/>
            <a:ext cx="697134"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类图</a:t>
            </a:r>
          </a:p>
        </p:txBody>
      </p:sp>
      <p:sp>
        <p:nvSpPr>
          <p:cNvPr id="39" name="矩形 38">
            <a:extLst>
              <a:ext uri="{FF2B5EF4-FFF2-40B4-BE49-F238E27FC236}">
                <a16:creationId xmlns:a16="http://schemas.microsoft.com/office/drawing/2014/main" id="{260DECA9-2A7C-4A89-974A-030859A40555}"/>
              </a:ext>
            </a:extLst>
          </p:cNvPr>
          <p:cNvSpPr/>
          <p:nvPr/>
        </p:nvSpPr>
        <p:spPr>
          <a:xfrm>
            <a:off x="2563128" y="5962048"/>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对象图</a:t>
            </a:r>
          </a:p>
        </p:txBody>
      </p:sp>
      <p:sp>
        <p:nvSpPr>
          <p:cNvPr id="40" name="矩形 39">
            <a:extLst>
              <a:ext uri="{FF2B5EF4-FFF2-40B4-BE49-F238E27FC236}">
                <a16:creationId xmlns:a16="http://schemas.microsoft.com/office/drawing/2014/main" id="{53013F5C-7C52-443E-BAB8-9F95D561F91D}"/>
              </a:ext>
            </a:extLst>
          </p:cNvPr>
          <p:cNvSpPr/>
          <p:nvPr/>
        </p:nvSpPr>
        <p:spPr>
          <a:xfrm>
            <a:off x="3567051" y="4962048"/>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状态图</a:t>
            </a:r>
          </a:p>
        </p:txBody>
      </p:sp>
      <p:sp>
        <p:nvSpPr>
          <p:cNvPr id="41" name="矩形 40">
            <a:extLst>
              <a:ext uri="{FF2B5EF4-FFF2-40B4-BE49-F238E27FC236}">
                <a16:creationId xmlns:a16="http://schemas.microsoft.com/office/drawing/2014/main" id="{AE7E17B6-77CC-4A93-8387-D18631C87FA2}"/>
              </a:ext>
            </a:extLst>
          </p:cNvPr>
          <p:cNvSpPr/>
          <p:nvPr/>
        </p:nvSpPr>
        <p:spPr>
          <a:xfrm>
            <a:off x="3665911" y="5290315"/>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顺序图</a:t>
            </a:r>
          </a:p>
        </p:txBody>
      </p:sp>
      <p:sp>
        <p:nvSpPr>
          <p:cNvPr id="42" name="矩形 41">
            <a:extLst>
              <a:ext uri="{FF2B5EF4-FFF2-40B4-BE49-F238E27FC236}">
                <a16:creationId xmlns:a16="http://schemas.microsoft.com/office/drawing/2014/main" id="{F8778A0C-A731-473C-8DBB-4E3D0C5B8E51}"/>
              </a:ext>
            </a:extLst>
          </p:cNvPr>
          <p:cNvSpPr/>
          <p:nvPr/>
        </p:nvSpPr>
        <p:spPr>
          <a:xfrm>
            <a:off x="3758361" y="5621055"/>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协作图</a:t>
            </a:r>
          </a:p>
        </p:txBody>
      </p:sp>
      <p:sp>
        <p:nvSpPr>
          <p:cNvPr id="43" name="矩形 42">
            <a:extLst>
              <a:ext uri="{FF2B5EF4-FFF2-40B4-BE49-F238E27FC236}">
                <a16:creationId xmlns:a16="http://schemas.microsoft.com/office/drawing/2014/main" id="{4C849F6A-27FC-4830-BF85-E6B8AC79CE57}"/>
              </a:ext>
            </a:extLst>
          </p:cNvPr>
          <p:cNvSpPr/>
          <p:nvPr/>
        </p:nvSpPr>
        <p:spPr>
          <a:xfrm>
            <a:off x="3863083" y="5962048"/>
            <a:ext cx="902068"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活动图</a:t>
            </a:r>
          </a:p>
        </p:txBody>
      </p:sp>
      <p:sp>
        <p:nvSpPr>
          <p:cNvPr id="44" name="矩形 43">
            <a:extLst>
              <a:ext uri="{FF2B5EF4-FFF2-40B4-BE49-F238E27FC236}">
                <a16:creationId xmlns:a16="http://schemas.microsoft.com/office/drawing/2014/main" id="{63EB77D0-3F48-41AF-96E1-6A998F17925D}"/>
              </a:ext>
            </a:extLst>
          </p:cNvPr>
          <p:cNvSpPr/>
          <p:nvPr/>
        </p:nvSpPr>
        <p:spPr>
          <a:xfrm>
            <a:off x="4975113" y="4114261"/>
            <a:ext cx="3223990" cy="26828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6" name="矩形 45">
            <a:extLst>
              <a:ext uri="{FF2B5EF4-FFF2-40B4-BE49-F238E27FC236}">
                <a16:creationId xmlns:a16="http://schemas.microsoft.com/office/drawing/2014/main" id="{9671AB86-BFFC-4E30-B502-5A9B07E659EF}"/>
              </a:ext>
            </a:extLst>
          </p:cNvPr>
          <p:cNvSpPr/>
          <p:nvPr/>
        </p:nvSpPr>
        <p:spPr>
          <a:xfrm>
            <a:off x="5026025" y="4368236"/>
            <a:ext cx="1337069" cy="367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用户接口包</a:t>
            </a:r>
          </a:p>
        </p:txBody>
      </p:sp>
      <p:sp>
        <p:nvSpPr>
          <p:cNvPr id="47" name="矩形 46">
            <a:extLst>
              <a:ext uri="{FF2B5EF4-FFF2-40B4-BE49-F238E27FC236}">
                <a16:creationId xmlns:a16="http://schemas.microsoft.com/office/drawing/2014/main" id="{B7D3322C-E30B-4126-B9EF-4E6F8C148723}"/>
              </a:ext>
            </a:extLst>
          </p:cNvPr>
          <p:cNvSpPr/>
          <p:nvPr/>
        </p:nvSpPr>
        <p:spPr>
          <a:xfrm>
            <a:off x="5030404" y="4193387"/>
            <a:ext cx="508229" cy="1645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8" name="矩形 47">
            <a:extLst>
              <a:ext uri="{FF2B5EF4-FFF2-40B4-BE49-F238E27FC236}">
                <a16:creationId xmlns:a16="http://schemas.microsoft.com/office/drawing/2014/main" id="{38F7ED7F-3F3C-43D9-8044-58E2DEAA19D5}"/>
              </a:ext>
            </a:extLst>
          </p:cNvPr>
          <p:cNvSpPr/>
          <p:nvPr/>
        </p:nvSpPr>
        <p:spPr>
          <a:xfrm>
            <a:off x="5025114" y="5384680"/>
            <a:ext cx="1337069" cy="367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商业对象包</a:t>
            </a:r>
          </a:p>
        </p:txBody>
      </p:sp>
      <p:sp>
        <p:nvSpPr>
          <p:cNvPr id="49" name="矩形 48">
            <a:extLst>
              <a:ext uri="{FF2B5EF4-FFF2-40B4-BE49-F238E27FC236}">
                <a16:creationId xmlns:a16="http://schemas.microsoft.com/office/drawing/2014/main" id="{F2CF6A2C-9539-49D6-A73A-6005F37FD943}"/>
              </a:ext>
            </a:extLst>
          </p:cNvPr>
          <p:cNvSpPr/>
          <p:nvPr/>
        </p:nvSpPr>
        <p:spPr>
          <a:xfrm>
            <a:off x="5029493" y="5219559"/>
            <a:ext cx="508229" cy="1645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 name="矩形 49">
            <a:extLst>
              <a:ext uri="{FF2B5EF4-FFF2-40B4-BE49-F238E27FC236}">
                <a16:creationId xmlns:a16="http://schemas.microsoft.com/office/drawing/2014/main" id="{D3DCED8B-B556-4D17-B834-804AFFCAAEFF}"/>
              </a:ext>
            </a:extLst>
          </p:cNvPr>
          <p:cNvSpPr/>
          <p:nvPr/>
        </p:nvSpPr>
        <p:spPr>
          <a:xfrm>
            <a:off x="5035754" y="6361785"/>
            <a:ext cx="1337069" cy="367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数据库包</a:t>
            </a:r>
          </a:p>
        </p:txBody>
      </p:sp>
      <p:sp>
        <p:nvSpPr>
          <p:cNvPr id="51" name="矩形 50">
            <a:extLst>
              <a:ext uri="{FF2B5EF4-FFF2-40B4-BE49-F238E27FC236}">
                <a16:creationId xmlns:a16="http://schemas.microsoft.com/office/drawing/2014/main" id="{A849CD74-D6B1-4166-B2FE-375057B00424}"/>
              </a:ext>
            </a:extLst>
          </p:cNvPr>
          <p:cNvSpPr/>
          <p:nvPr/>
        </p:nvSpPr>
        <p:spPr>
          <a:xfrm>
            <a:off x="5040133" y="6186936"/>
            <a:ext cx="508229" cy="1645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矩形 51">
            <a:extLst>
              <a:ext uri="{FF2B5EF4-FFF2-40B4-BE49-F238E27FC236}">
                <a16:creationId xmlns:a16="http://schemas.microsoft.com/office/drawing/2014/main" id="{8BFD492E-56FC-4967-8F5D-5DBFB00C28EB}"/>
              </a:ext>
            </a:extLst>
          </p:cNvPr>
          <p:cNvSpPr/>
          <p:nvPr/>
        </p:nvSpPr>
        <p:spPr>
          <a:xfrm>
            <a:off x="6907563" y="5413820"/>
            <a:ext cx="1177332" cy="3675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实用包</a:t>
            </a:r>
          </a:p>
        </p:txBody>
      </p:sp>
      <p:sp>
        <p:nvSpPr>
          <p:cNvPr id="53" name="矩形 52">
            <a:extLst>
              <a:ext uri="{FF2B5EF4-FFF2-40B4-BE49-F238E27FC236}">
                <a16:creationId xmlns:a16="http://schemas.microsoft.com/office/drawing/2014/main" id="{3B56BB82-7F44-4206-AC66-3BEDB5B106C7}"/>
              </a:ext>
            </a:extLst>
          </p:cNvPr>
          <p:cNvSpPr/>
          <p:nvPr/>
        </p:nvSpPr>
        <p:spPr>
          <a:xfrm>
            <a:off x="6911941" y="5248699"/>
            <a:ext cx="508229" cy="1645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4" name="矩形 53">
            <a:extLst>
              <a:ext uri="{FF2B5EF4-FFF2-40B4-BE49-F238E27FC236}">
                <a16:creationId xmlns:a16="http://schemas.microsoft.com/office/drawing/2014/main" id="{76850FBB-CA6B-42E2-8AA6-221929EEE4C3}"/>
              </a:ext>
            </a:extLst>
          </p:cNvPr>
          <p:cNvSpPr/>
          <p:nvPr/>
        </p:nvSpPr>
        <p:spPr>
          <a:xfrm>
            <a:off x="8259744" y="4572759"/>
            <a:ext cx="1349037" cy="186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5" name="矩形 54">
            <a:extLst>
              <a:ext uri="{FF2B5EF4-FFF2-40B4-BE49-F238E27FC236}">
                <a16:creationId xmlns:a16="http://schemas.microsoft.com/office/drawing/2014/main" id="{D960D2A6-9AA9-46B6-922F-C9818256AA48}"/>
              </a:ext>
            </a:extLst>
          </p:cNvPr>
          <p:cNvSpPr/>
          <p:nvPr/>
        </p:nvSpPr>
        <p:spPr>
          <a:xfrm>
            <a:off x="8469706" y="4787316"/>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构件图</a:t>
            </a:r>
          </a:p>
        </p:txBody>
      </p:sp>
      <p:sp>
        <p:nvSpPr>
          <p:cNvPr id="56" name="矩形 55">
            <a:extLst>
              <a:ext uri="{FF2B5EF4-FFF2-40B4-BE49-F238E27FC236}">
                <a16:creationId xmlns:a16="http://schemas.microsoft.com/office/drawing/2014/main" id="{A7790202-252A-4D65-A2B4-F6767BCB6D83}"/>
              </a:ext>
            </a:extLst>
          </p:cNvPr>
          <p:cNvSpPr/>
          <p:nvPr/>
        </p:nvSpPr>
        <p:spPr>
          <a:xfrm>
            <a:off x="8491966" y="5329809"/>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协作图</a:t>
            </a:r>
          </a:p>
        </p:txBody>
      </p:sp>
      <p:sp>
        <p:nvSpPr>
          <p:cNvPr id="57" name="矩形 56">
            <a:extLst>
              <a:ext uri="{FF2B5EF4-FFF2-40B4-BE49-F238E27FC236}">
                <a16:creationId xmlns:a16="http://schemas.microsoft.com/office/drawing/2014/main" id="{A57A8D97-3EFC-4FB8-AFB1-371BCD20E8A9}"/>
              </a:ext>
            </a:extLst>
          </p:cNvPr>
          <p:cNvSpPr/>
          <p:nvPr/>
        </p:nvSpPr>
        <p:spPr>
          <a:xfrm>
            <a:off x="8483873" y="5885682"/>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类图</a:t>
            </a:r>
          </a:p>
        </p:txBody>
      </p:sp>
      <p:sp>
        <p:nvSpPr>
          <p:cNvPr id="58" name="矩形 57">
            <a:extLst>
              <a:ext uri="{FF2B5EF4-FFF2-40B4-BE49-F238E27FC236}">
                <a16:creationId xmlns:a16="http://schemas.microsoft.com/office/drawing/2014/main" id="{20178715-E361-4CC5-8748-2B74DEBC8F9D}"/>
              </a:ext>
            </a:extLst>
          </p:cNvPr>
          <p:cNvSpPr/>
          <p:nvPr/>
        </p:nvSpPr>
        <p:spPr>
          <a:xfrm>
            <a:off x="9188668" y="4037496"/>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部署图</a:t>
            </a:r>
          </a:p>
        </p:txBody>
      </p:sp>
      <p:cxnSp>
        <p:nvCxnSpPr>
          <p:cNvPr id="59" name="直接箭头连接符 58">
            <a:extLst>
              <a:ext uri="{FF2B5EF4-FFF2-40B4-BE49-F238E27FC236}">
                <a16:creationId xmlns:a16="http://schemas.microsoft.com/office/drawing/2014/main" id="{DDB5ECCA-6668-402F-B025-06E4BA869499}"/>
              </a:ext>
            </a:extLst>
          </p:cNvPr>
          <p:cNvCxnSpPr>
            <a:cxnSpLocks/>
            <a:stCxn id="15" idx="3"/>
            <a:endCxn id="5" idx="1"/>
          </p:cNvCxnSpPr>
          <p:nvPr/>
        </p:nvCxnSpPr>
        <p:spPr>
          <a:xfrm>
            <a:off x="3359155" y="1278949"/>
            <a:ext cx="7300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810E89EC-BBAE-41CE-B4F1-112A2A8BF900}"/>
              </a:ext>
            </a:extLst>
          </p:cNvPr>
          <p:cNvCxnSpPr>
            <a:cxnSpLocks/>
            <a:stCxn id="5" idx="3"/>
            <a:endCxn id="16" idx="1"/>
          </p:cNvCxnSpPr>
          <p:nvPr/>
        </p:nvCxnSpPr>
        <p:spPr>
          <a:xfrm>
            <a:off x="5197250" y="1278949"/>
            <a:ext cx="7238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5969CF2C-45F6-4E35-B0ED-312850F96867}"/>
              </a:ext>
            </a:extLst>
          </p:cNvPr>
          <p:cNvCxnSpPr>
            <a:cxnSpLocks/>
            <a:stCxn id="16" idx="3"/>
            <a:endCxn id="17" idx="1"/>
          </p:cNvCxnSpPr>
          <p:nvPr/>
        </p:nvCxnSpPr>
        <p:spPr>
          <a:xfrm flipV="1">
            <a:off x="7029143" y="1254975"/>
            <a:ext cx="736301" cy="23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2FFB4289-0628-4FAC-BE0B-6289E7499223}"/>
              </a:ext>
            </a:extLst>
          </p:cNvPr>
          <p:cNvCxnSpPr>
            <a:cxnSpLocks/>
            <a:endCxn id="18" idx="1"/>
          </p:cNvCxnSpPr>
          <p:nvPr/>
        </p:nvCxnSpPr>
        <p:spPr>
          <a:xfrm flipV="1">
            <a:off x="1921253" y="2039230"/>
            <a:ext cx="331526" cy="69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9D21EC61-F91F-4C80-BDCC-A90F868A8DF0}"/>
              </a:ext>
            </a:extLst>
          </p:cNvPr>
          <p:cNvCxnSpPr>
            <a:cxnSpLocks/>
            <a:endCxn id="19" idx="1"/>
          </p:cNvCxnSpPr>
          <p:nvPr/>
        </p:nvCxnSpPr>
        <p:spPr>
          <a:xfrm flipV="1">
            <a:off x="3386846" y="2035075"/>
            <a:ext cx="932105" cy="90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0CF6624F-5224-47C7-BEF5-4168E6EA5674}"/>
              </a:ext>
            </a:extLst>
          </p:cNvPr>
          <p:cNvCxnSpPr>
            <a:cxnSpLocks/>
            <a:stCxn id="19" idx="3"/>
            <a:endCxn id="20" idx="1"/>
          </p:cNvCxnSpPr>
          <p:nvPr/>
        </p:nvCxnSpPr>
        <p:spPr>
          <a:xfrm>
            <a:off x="4996647" y="2035075"/>
            <a:ext cx="8160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A013F9EB-04B4-4FFA-B61A-CDC320B34B55}"/>
              </a:ext>
            </a:extLst>
          </p:cNvPr>
          <p:cNvCxnSpPr>
            <a:cxnSpLocks/>
            <a:stCxn id="20" idx="3"/>
            <a:endCxn id="21" idx="1"/>
          </p:cNvCxnSpPr>
          <p:nvPr/>
        </p:nvCxnSpPr>
        <p:spPr>
          <a:xfrm flipV="1">
            <a:off x="7170513" y="2035073"/>
            <a:ext cx="478195"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B6539507-9095-43C0-B2AC-AE0AC9284A54}"/>
              </a:ext>
            </a:extLst>
          </p:cNvPr>
          <p:cNvCxnSpPr>
            <a:cxnSpLocks/>
            <a:stCxn id="21" idx="3"/>
            <a:endCxn id="22" idx="1"/>
          </p:cNvCxnSpPr>
          <p:nvPr/>
        </p:nvCxnSpPr>
        <p:spPr>
          <a:xfrm>
            <a:off x="9006487" y="2035073"/>
            <a:ext cx="63615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5FA73CD3-229D-478A-8178-334096C07347}"/>
              </a:ext>
            </a:extLst>
          </p:cNvPr>
          <p:cNvCxnSpPr>
            <a:cxnSpLocks/>
            <a:stCxn id="15" idx="2"/>
            <a:endCxn id="18" idx="0"/>
          </p:cNvCxnSpPr>
          <p:nvPr/>
        </p:nvCxnSpPr>
        <p:spPr>
          <a:xfrm>
            <a:off x="2805157" y="1463615"/>
            <a:ext cx="16690" cy="4102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0CE11AA-27C2-4B24-8EDF-8C094C8611A1}"/>
              </a:ext>
            </a:extLst>
          </p:cNvPr>
          <p:cNvCxnSpPr>
            <a:cxnSpLocks/>
            <a:endCxn id="19" idx="0"/>
          </p:cNvCxnSpPr>
          <p:nvPr/>
        </p:nvCxnSpPr>
        <p:spPr>
          <a:xfrm>
            <a:off x="4657799" y="1463615"/>
            <a:ext cx="0" cy="406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816D0514-2BA4-4B7B-8C07-8D898F669AA7}"/>
              </a:ext>
            </a:extLst>
          </p:cNvPr>
          <p:cNvCxnSpPr>
            <a:cxnSpLocks/>
            <a:stCxn id="16" idx="2"/>
            <a:endCxn id="20" idx="0"/>
          </p:cNvCxnSpPr>
          <p:nvPr/>
        </p:nvCxnSpPr>
        <p:spPr>
          <a:xfrm>
            <a:off x="6475145" y="1463615"/>
            <a:ext cx="16478" cy="406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357B9FCD-FF3E-46C1-B170-CDC7F73CEB46}"/>
              </a:ext>
            </a:extLst>
          </p:cNvPr>
          <p:cNvCxnSpPr>
            <a:cxnSpLocks/>
            <a:stCxn id="17" idx="2"/>
            <a:endCxn id="21" idx="0"/>
          </p:cNvCxnSpPr>
          <p:nvPr/>
        </p:nvCxnSpPr>
        <p:spPr>
          <a:xfrm>
            <a:off x="8319442" y="1439641"/>
            <a:ext cx="8156" cy="4300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1D59C926-57A6-4EB1-99D6-4DA28CBEAF0D}"/>
              </a:ext>
            </a:extLst>
          </p:cNvPr>
          <p:cNvCxnSpPr>
            <a:cxnSpLocks/>
          </p:cNvCxnSpPr>
          <p:nvPr/>
        </p:nvCxnSpPr>
        <p:spPr>
          <a:xfrm flipV="1">
            <a:off x="2327757" y="2200443"/>
            <a:ext cx="0" cy="8511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604D4F61-8DF5-4E23-8572-48A26200229C}"/>
              </a:ext>
            </a:extLst>
          </p:cNvPr>
          <p:cNvCxnSpPr>
            <a:cxnSpLocks/>
            <a:endCxn id="8" idx="4"/>
          </p:cNvCxnSpPr>
          <p:nvPr/>
        </p:nvCxnSpPr>
        <p:spPr>
          <a:xfrm flipV="1">
            <a:off x="1521170" y="4147289"/>
            <a:ext cx="1343" cy="5259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DA039C9D-7291-4E6E-9052-F656B3799F55}"/>
              </a:ext>
            </a:extLst>
          </p:cNvPr>
          <p:cNvCxnSpPr>
            <a:cxnSpLocks/>
            <a:stCxn id="26" idx="0"/>
          </p:cNvCxnSpPr>
          <p:nvPr/>
        </p:nvCxnSpPr>
        <p:spPr>
          <a:xfrm flipV="1">
            <a:off x="3301966" y="2204600"/>
            <a:ext cx="0" cy="487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38DABF75-530C-4783-8B56-D7F98C687EA4}"/>
              </a:ext>
            </a:extLst>
          </p:cNvPr>
          <p:cNvCxnSpPr>
            <a:cxnSpLocks/>
            <a:endCxn id="26" idx="2"/>
          </p:cNvCxnSpPr>
          <p:nvPr/>
        </p:nvCxnSpPr>
        <p:spPr>
          <a:xfrm flipV="1">
            <a:off x="3301966" y="3310699"/>
            <a:ext cx="0" cy="988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6B31CBBC-3405-4CBA-8C9B-D7F7B7C9883B}"/>
              </a:ext>
            </a:extLst>
          </p:cNvPr>
          <p:cNvCxnSpPr>
            <a:cxnSpLocks/>
            <a:endCxn id="27" idx="2"/>
          </p:cNvCxnSpPr>
          <p:nvPr/>
        </p:nvCxnSpPr>
        <p:spPr>
          <a:xfrm flipV="1">
            <a:off x="4355178" y="3310698"/>
            <a:ext cx="14130" cy="9909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AA78DCBB-1BED-4E85-B51E-8B2F3805AF9C}"/>
              </a:ext>
            </a:extLst>
          </p:cNvPr>
          <p:cNvCxnSpPr>
            <a:cxnSpLocks/>
            <a:endCxn id="28" idx="2"/>
          </p:cNvCxnSpPr>
          <p:nvPr/>
        </p:nvCxnSpPr>
        <p:spPr>
          <a:xfrm flipV="1">
            <a:off x="5161682" y="3314255"/>
            <a:ext cx="2050" cy="7964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7AFF3E2-DBF1-4010-B0F3-75515F68DF20}"/>
              </a:ext>
            </a:extLst>
          </p:cNvPr>
          <p:cNvCxnSpPr>
            <a:cxnSpLocks/>
            <a:stCxn id="29" idx="2"/>
            <a:endCxn id="35" idx="0"/>
          </p:cNvCxnSpPr>
          <p:nvPr/>
        </p:nvCxnSpPr>
        <p:spPr>
          <a:xfrm flipH="1">
            <a:off x="3470056" y="3317812"/>
            <a:ext cx="2566904" cy="9815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A682A0AE-28A5-4948-97BC-8B393364B1FE}"/>
              </a:ext>
            </a:extLst>
          </p:cNvPr>
          <p:cNvCxnSpPr>
            <a:cxnSpLocks/>
            <a:stCxn id="36" idx="3"/>
            <a:endCxn id="40" idx="1"/>
          </p:cNvCxnSpPr>
          <p:nvPr/>
        </p:nvCxnSpPr>
        <p:spPr>
          <a:xfrm>
            <a:off x="3241121" y="5126777"/>
            <a:ext cx="325930" cy="6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1A13F2C9-F14F-4E58-A9F7-1B9702EF031A}"/>
              </a:ext>
            </a:extLst>
          </p:cNvPr>
          <p:cNvCxnSpPr>
            <a:cxnSpLocks/>
            <a:stCxn id="36" idx="2"/>
          </p:cNvCxnSpPr>
          <p:nvPr/>
        </p:nvCxnSpPr>
        <p:spPr>
          <a:xfrm flipH="1">
            <a:off x="2889246" y="5292147"/>
            <a:ext cx="3308" cy="669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A6712F4E-65CB-4346-9046-E296E257BF42}"/>
              </a:ext>
            </a:extLst>
          </p:cNvPr>
          <p:cNvCxnSpPr>
            <a:cxnSpLocks/>
            <a:endCxn id="52" idx="1"/>
          </p:cNvCxnSpPr>
          <p:nvPr/>
        </p:nvCxnSpPr>
        <p:spPr>
          <a:xfrm>
            <a:off x="5608322" y="4735740"/>
            <a:ext cx="1299241" cy="8618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09E2A4B-5F5D-4FC6-AA00-375891A36A78}"/>
              </a:ext>
            </a:extLst>
          </p:cNvPr>
          <p:cNvCxnSpPr>
            <a:cxnSpLocks/>
            <a:endCxn id="49" idx="0"/>
          </p:cNvCxnSpPr>
          <p:nvPr/>
        </p:nvCxnSpPr>
        <p:spPr>
          <a:xfrm>
            <a:off x="5275229" y="4735740"/>
            <a:ext cx="8379" cy="4838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BBFC8F88-D1CE-47F9-B6E1-1FB0F8C8E9D8}"/>
              </a:ext>
            </a:extLst>
          </p:cNvPr>
          <p:cNvCxnSpPr>
            <a:cxnSpLocks/>
            <a:endCxn id="51" idx="0"/>
          </p:cNvCxnSpPr>
          <p:nvPr/>
        </p:nvCxnSpPr>
        <p:spPr>
          <a:xfrm>
            <a:off x="5294248" y="5746184"/>
            <a:ext cx="0" cy="4407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a:extLst>
              <a:ext uri="{FF2B5EF4-FFF2-40B4-BE49-F238E27FC236}">
                <a16:creationId xmlns:a16="http://schemas.microsoft.com/office/drawing/2014/main" id="{384DECD9-4391-4119-8F3D-99E3F6C659AF}"/>
              </a:ext>
            </a:extLst>
          </p:cNvPr>
          <p:cNvCxnSpPr>
            <a:cxnSpLocks/>
            <a:stCxn id="50" idx="0"/>
            <a:endCxn id="52" idx="1"/>
          </p:cNvCxnSpPr>
          <p:nvPr/>
        </p:nvCxnSpPr>
        <p:spPr>
          <a:xfrm flipV="1">
            <a:off x="5704289" y="5597572"/>
            <a:ext cx="1203274" cy="7642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ED504BDE-9228-4DEC-9285-543A70A4CD7A}"/>
              </a:ext>
            </a:extLst>
          </p:cNvPr>
          <p:cNvCxnSpPr>
            <a:cxnSpLocks/>
            <a:stCxn id="32" idx="0"/>
          </p:cNvCxnSpPr>
          <p:nvPr/>
        </p:nvCxnSpPr>
        <p:spPr>
          <a:xfrm flipV="1">
            <a:off x="8543963" y="2196691"/>
            <a:ext cx="0" cy="4809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94B3F5EA-612B-4025-AC67-00F8431CE81A}"/>
              </a:ext>
            </a:extLst>
          </p:cNvPr>
          <p:cNvCxnSpPr>
            <a:cxnSpLocks/>
            <a:endCxn id="32" idx="2"/>
          </p:cNvCxnSpPr>
          <p:nvPr/>
        </p:nvCxnSpPr>
        <p:spPr>
          <a:xfrm flipV="1">
            <a:off x="8543963" y="3296605"/>
            <a:ext cx="0" cy="12664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16641092-3E8E-4AE1-9B90-717D5D39155B}"/>
              </a:ext>
            </a:extLst>
          </p:cNvPr>
          <p:cNvCxnSpPr>
            <a:cxnSpLocks/>
            <a:endCxn id="30" idx="2"/>
          </p:cNvCxnSpPr>
          <p:nvPr/>
        </p:nvCxnSpPr>
        <p:spPr>
          <a:xfrm flipV="1">
            <a:off x="6771995" y="3317811"/>
            <a:ext cx="0" cy="2931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BCAE3FB2-8CA0-47F7-897A-3B45975B5686}"/>
              </a:ext>
            </a:extLst>
          </p:cNvPr>
          <p:cNvSpPr/>
          <p:nvPr/>
        </p:nvSpPr>
        <p:spPr>
          <a:xfrm>
            <a:off x="6239025" y="3615647"/>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对象图</a:t>
            </a:r>
          </a:p>
        </p:txBody>
      </p:sp>
      <p:sp>
        <p:nvSpPr>
          <p:cNvPr id="142" name="矩形 141">
            <a:extLst>
              <a:ext uri="{FF2B5EF4-FFF2-40B4-BE49-F238E27FC236}">
                <a16:creationId xmlns:a16="http://schemas.microsoft.com/office/drawing/2014/main" id="{42D60035-16BE-4A07-80CD-253EFBBC7516}"/>
              </a:ext>
            </a:extLst>
          </p:cNvPr>
          <p:cNvSpPr/>
          <p:nvPr/>
        </p:nvSpPr>
        <p:spPr>
          <a:xfrm>
            <a:off x="7232277" y="3621379"/>
            <a:ext cx="876915" cy="3307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用例图</a:t>
            </a:r>
          </a:p>
        </p:txBody>
      </p:sp>
      <p:cxnSp>
        <p:nvCxnSpPr>
          <p:cNvPr id="146" name="直接箭头连接符 145">
            <a:extLst>
              <a:ext uri="{FF2B5EF4-FFF2-40B4-BE49-F238E27FC236}">
                <a16:creationId xmlns:a16="http://schemas.microsoft.com/office/drawing/2014/main" id="{F6C53E60-AF02-43DC-9FA2-4CAAB7FEB0B6}"/>
              </a:ext>
            </a:extLst>
          </p:cNvPr>
          <p:cNvCxnSpPr>
            <a:cxnSpLocks/>
          </p:cNvCxnSpPr>
          <p:nvPr/>
        </p:nvCxnSpPr>
        <p:spPr>
          <a:xfrm flipV="1">
            <a:off x="7507030" y="3296605"/>
            <a:ext cx="0" cy="324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a:extLst>
              <a:ext uri="{FF2B5EF4-FFF2-40B4-BE49-F238E27FC236}">
                <a16:creationId xmlns:a16="http://schemas.microsoft.com/office/drawing/2014/main" id="{3584376D-223F-4985-91A1-4B265D51F821}"/>
              </a:ext>
            </a:extLst>
          </p:cNvPr>
          <p:cNvCxnSpPr>
            <a:cxnSpLocks/>
            <a:stCxn id="142" idx="3"/>
          </p:cNvCxnSpPr>
          <p:nvPr/>
        </p:nvCxnSpPr>
        <p:spPr>
          <a:xfrm>
            <a:off x="8109192" y="3786749"/>
            <a:ext cx="434771" cy="63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6692A13D-BBE5-45D2-912D-9C49A2AB07CC}"/>
              </a:ext>
            </a:extLst>
          </p:cNvPr>
          <p:cNvCxnSpPr>
            <a:cxnSpLocks/>
            <a:stCxn id="58" idx="0"/>
            <a:endCxn id="33" idx="2"/>
          </p:cNvCxnSpPr>
          <p:nvPr/>
        </p:nvCxnSpPr>
        <p:spPr>
          <a:xfrm flipH="1" flipV="1">
            <a:off x="9611305" y="3305225"/>
            <a:ext cx="15821" cy="7322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E719EF42-FF3D-446B-A842-ED5F6F6ACAD4}"/>
              </a:ext>
            </a:extLst>
          </p:cNvPr>
          <p:cNvCxnSpPr>
            <a:cxnSpLocks/>
            <a:stCxn id="33" idx="0"/>
          </p:cNvCxnSpPr>
          <p:nvPr/>
        </p:nvCxnSpPr>
        <p:spPr>
          <a:xfrm flipH="1" flipV="1">
            <a:off x="8543963" y="2204600"/>
            <a:ext cx="1067342" cy="4816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98" name="左大括号 14397">
            <a:extLst>
              <a:ext uri="{FF2B5EF4-FFF2-40B4-BE49-F238E27FC236}">
                <a16:creationId xmlns:a16="http://schemas.microsoft.com/office/drawing/2014/main" id="{97F62672-938F-48B0-9937-A729831EE7E7}"/>
              </a:ext>
            </a:extLst>
          </p:cNvPr>
          <p:cNvSpPr/>
          <p:nvPr/>
        </p:nvSpPr>
        <p:spPr>
          <a:xfrm rot="5400000">
            <a:off x="4501814" y="2102260"/>
            <a:ext cx="407764" cy="783159"/>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61" name="左大括号 160">
            <a:extLst>
              <a:ext uri="{FF2B5EF4-FFF2-40B4-BE49-F238E27FC236}">
                <a16:creationId xmlns:a16="http://schemas.microsoft.com/office/drawing/2014/main" id="{EC686C12-7405-4269-82BB-EB1B4D8708D7}"/>
              </a:ext>
            </a:extLst>
          </p:cNvPr>
          <p:cNvSpPr/>
          <p:nvPr/>
        </p:nvSpPr>
        <p:spPr>
          <a:xfrm rot="5400000">
            <a:off x="6575051" y="1790189"/>
            <a:ext cx="407764" cy="1357781"/>
          </a:xfrm>
          <a:prstGeom prst="leftBrace">
            <a:avLst>
              <a:gd name="adj1" fmla="val 22647"/>
              <a:gd name="adj2" fmla="val 51433"/>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cxnSp>
        <p:nvCxnSpPr>
          <p:cNvPr id="64" name="直接连接符 63">
            <a:extLst>
              <a:ext uri="{FF2B5EF4-FFF2-40B4-BE49-F238E27FC236}">
                <a16:creationId xmlns:a16="http://schemas.microsoft.com/office/drawing/2014/main" id="{493FD562-22ED-4E58-AB63-D4552A49FD94}"/>
              </a:ext>
            </a:extLst>
          </p:cNvPr>
          <p:cNvCxnSpPr>
            <a:cxnSpLocks/>
            <a:stCxn id="161" idx="1"/>
            <a:endCxn id="30" idx="0"/>
          </p:cNvCxnSpPr>
          <p:nvPr/>
        </p:nvCxnSpPr>
        <p:spPr>
          <a:xfrm>
            <a:off x="6759476" y="2265198"/>
            <a:ext cx="12519" cy="43360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801985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DD188572-8FFE-4291-91E5-A6B12B0B36E6}"/>
              </a:ext>
            </a:extLst>
          </p:cNvPr>
          <p:cNvCxnSpPr/>
          <p:nvPr/>
        </p:nvCxnSpPr>
        <p:spPr>
          <a:xfrm>
            <a:off x="1657350" y="2457450"/>
            <a:ext cx="2128838" cy="212883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4FD7D9C0-E199-4618-BE35-20E663240120}"/>
              </a:ext>
            </a:extLst>
          </p:cNvPr>
          <p:cNvGrpSpPr>
            <a:grpSpLocks/>
          </p:cNvGrpSpPr>
          <p:nvPr/>
        </p:nvGrpSpPr>
        <p:grpSpPr bwMode="auto">
          <a:xfrm>
            <a:off x="2476500" y="2789238"/>
            <a:ext cx="7589838" cy="1636712"/>
            <a:chOff x="2476160" y="2789636"/>
            <a:chExt cx="7590213" cy="1635917"/>
          </a:xfrm>
        </p:grpSpPr>
        <p:sp>
          <p:nvSpPr>
            <p:cNvPr id="11" name="任意多边形 10">
              <a:extLst>
                <a:ext uri="{FF2B5EF4-FFF2-40B4-BE49-F238E27FC236}">
                  <a16:creationId xmlns:a16="http://schemas.microsoft.com/office/drawing/2014/main" id="{C43A6B4F-E419-44EE-84C7-0A73C6A7DCAA}"/>
                </a:ext>
              </a:extLst>
            </p:cNvPr>
            <p:cNvSpPr/>
            <p:nvPr/>
          </p:nvSpPr>
          <p:spPr>
            <a:xfrm>
              <a:off x="2476160" y="2789636"/>
              <a:ext cx="7590213" cy="1635917"/>
            </a:xfrm>
            <a:custGeom>
              <a:avLst/>
              <a:gdLst>
                <a:gd name="connsiteX0" fmla="*/ 0 w 7590213"/>
                <a:gd name="connsiteY0" fmla="*/ 0 h 1635917"/>
                <a:gd name="connsiteX1" fmla="*/ 7590213 w 7590213"/>
                <a:gd name="connsiteY1" fmla="*/ 0 h 1635917"/>
                <a:gd name="connsiteX2" fmla="*/ 7590213 w 7590213"/>
                <a:gd name="connsiteY2" fmla="*/ 1635917 h 1635917"/>
                <a:gd name="connsiteX3" fmla="*/ 1140350 w 7590213"/>
                <a:gd name="connsiteY3" fmla="*/ 1635917 h 1635917"/>
                <a:gd name="connsiteX4" fmla="*/ 0 w 7590213"/>
                <a:gd name="connsiteY4" fmla="*/ 499380 h 16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0213" h="1635917">
                  <a:moveTo>
                    <a:pt x="0" y="0"/>
                  </a:moveTo>
                  <a:lnTo>
                    <a:pt x="7590213" y="0"/>
                  </a:lnTo>
                  <a:lnTo>
                    <a:pt x="7590213" y="1635917"/>
                  </a:lnTo>
                  <a:lnTo>
                    <a:pt x="1140350" y="1635917"/>
                  </a:lnTo>
                  <a:lnTo>
                    <a:pt x="0" y="499380"/>
                  </a:lnTo>
                  <a:close/>
                </a:path>
              </a:pathLst>
            </a:custGeom>
            <a:solidFill>
              <a:srgbClr val="CA0810"/>
            </a:solidFill>
            <a:ln>
              <a:noFill/>
            </a:ln>
            <a:effectLst>
              <a:innerShdw blurRad="190500" dist="101600" dir="858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2" name="文本框 11">
              <a:extLst>
                <a:ext uri="{FF2B5EF4-FFF2-40B4-BE49-F238E27FC236}">
                  <a16:creationId xmlns:a16="http://schemas.microsoft.com/office/drawing/2014/main" id="{FF119BE9-9A3E-4FCA-9366-BF2AB9D5C3C4}"/>
                </a:ext>
              </a:extLst>
            </p:cNvPr>
            <p:cNvSpPr txBox="1">
              <a:spLocks noChangeArrowheads="1"/>
            </p:cNvSpPr>
            <p:nvPr/>
          </p:nvSpPr>
          <p:spPr bwMode="auto">
            <a:xfrm>
              <a:off x="3785913" y="3205723"/>
              <a:ext cx="55237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chemeClr val="bg1"/>
                  </a:solidFill>
                  <a:latin typeface="微软雅黑" panose="020B0503020204020204" pitchFamily="34" charset="-122"/>
                  <a:ea typeface="微软雅黑" panose="020B0503020204020204" pitchFamily="34" charset="-122"/>
                </a:rPr>
                <a:t>提问</a:t>
              </a:r>
            </a:p>
          </p:txBody>
        </p:sp>
        <p:sp>
          <p:nvSpPr>
            <p:cNvPr id="13" name="矩形 33">
              <a:extLst>
                <a:ext uri="{FF2B5EF4-FFF2-40B4-BE49-F238E27FC236}">
                  <a16:creationId xmlns:a16="http://schemas.microsoft.com/office/drawing/2014/main" id="{201041B3-4E87-45C4-9D2E-CA7B978BBA33}"/>
                </a:ext>
              </a:extLst>
            </p:cNvPr>
            <p:cNvSpPr>
              <a:spLocks noChangeArrowheads="1"/>
            </p:cNvSpPr>
            <p:nvPr/>
          </p:nvSpPr>
          <p:spPr bwMode="auto">
            <a:xfrm>
              <a:off x="3620805" y="3578240"/>
              <a:ext cx="5364427" cy="245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ct val="20000"/>
                </a:spcBef>
                <a:spcAft>
                  <a:spcPts val="0"/>
                </a:spcAft>
                <a:defRPr/>
              </a:pPr>
              <a:endParaRPr lang="en-US" altLang="zh-CN" sz="1600"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a:extLst>
              <a:ext uri="{FF2B5EF4-FFF2-40B4-BE49-F238E27FC236}">
                <a16:creationId xmlns:a16="http://schemas.microsoft.com/office/drawing/2014/main" id="{6171FA0B-3C04-42C8-9C0F-DF6ADBE81C91}"/>
              </a:ext>
            </a:extLst>
          </p:cNvPr>
          <p:cNvGrpSpPr>
            <a:grpSpLocks/>
          </p:cNvGrpSpPr>
          <p:nvPr/>
        </p:nvGrpSpPr>
        <p:grpSpPr bwMode="auto">
          <a:xfrm>
            <a:off x="0" y="2628900"/>
            <a:ext cx="3317875" cy="2155825"/>
            <a:chOff x="0" y="2628900"/>
            <a:chExt cx="3318008" cy="2155448"/>
          </a:xfrm>
        </p:grpSpPr>
        <p:sp>
          <p:nvSpPr>
            <p:cNvPr id="8" name="任意多边形 7">
              <a:extLst>
                <a:ext uri="{FF2B5EF4-FFF2-40B4-BE49-F238E27FC236}">
                  <a16:creationId xmlns:a16="http://schemas.microsoft.com/office/drawing/2014/main" id="{11104049-57F8-4330-BB94-0D8C430AF0F4}"/>
                </a:ext>
              </a:extLst>
            </p:cNvPr>
            <p:cNvSpPr/>
            <p:nvPr/>
          </p:nvSpPr>
          <p:spPr>
            <a:xfrm>
              <a:off x="0" y="2628900"/>
              <a:ext cx="2476599" cy="642826"/>
            </a:xfrm>
            <a:custGeom>
              <a:avLst/>
              <a:gdLst>
                <a:gd name="connsiteX0" fmla="*/ 0 w 2476160"/>
                <a:gd name="connsiteY0" fmla="*/ 0 h 642938"/>
                <a:gd name="connsiteX1" fmla="*/ 1831065 w 2476160"/>
                <a:gd name="connsiteY1" fmla="*/ 0 h 642938"/>
                <a:gd name="connsiteX2" fmla="*/ 2476160 w 2476160"/>
                <a:gd name="connsiteY2" fmla="*/ 642938 h 642938"/>
                <a:gd name="connsiteX3" fmla="*/ 0 w 2476160"/>
                <a:gd name="connsiteY3" fmla="*/ 642938 h 642938"/>
              </a:gdLst>
              <a:ahLst/>
              <a:cxnLst>
                <a:cxn ang="0">
                  <a:pos x="connsiteX0" y="connsiteY0"/>
                </a:cxn>
                <a:cxn ang="0">
                  <a:pos x="connsiteX1" y="connsiteY1"/>
                </a:cxn>
                <a:cxn ang="0">
                  <a:pos x="connsiteX2" y="connsiteY2"/>
                </a:cxn>
                <a:cxn ang="0">
                  <a:pos x="connsiteX3" y="connsiteY3"/>
                </a:cxn>
              </a:cxnLst>
              <a:rect l="l" t="t" r="r" b="b"/>
              <a:pathLst>
                <a:path w="2476160" h="642938">
                  <a:moveTo>
                    <a:pt x="0" y="0"/>
                  </a:moveTo>
                  <a:lnTo>
                    <a:pt x="1831065" y="0"/>
                  </a:lnTo>
                  <a:lnTo>
                    <a:pt x="2476160" y="642938"/>
                  </a:lnTo>
                  <a:lnTo>
                    <a:pt x="0" y="642938"/>
                  </a:lnTo>
                  <a:close/>
                </a:path>
              </a:pathLst>
            </a:custGeom>
            <a:solidFill>
              <a:schemeClr val="bg1">
                <a:lumMod val="65000"/>
              </a:schemeClr>
            </a:solidFill>
            <a:ln>
              <a:noFill/>
            </a:ln>
            <a:effectLst>
              <a:outerShdw blurRad="50800" dist="38100" dir="36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18" name="文本框 14">
              <a:extLst>
                <a:ext uri="{FF2B5EF4-FFF2-40B4-BE49-F238E27FC236}">
                  <a16:creationId xmlns:a16="http://schemas.microsoft.com/office/drawing/2014/main" id="{FC3DBA19-D326-4EF4-9DA9-89FA369E1F79}"/>
                </a:ext>
              </a:extLst>
            </p:cNvPr>
            <p:cNvSpPr txBox="1">
              <a:spLocks noChangeArrowheads="1"/>
            </p:cNvSpPr>
            <p:nvPr/>
          </p:nvSpPr>
          <p:spPr bwMode="auto">
            <a:xfrm>
              <a:off x="742950" y="3214688"/>
              <a:ext cx="25750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9600" b="1" dirty="0">
                  <a:solidFill>
                    <a:srgbClr val="CA0810"/>
                  </a:solidFill>
                  <a:latin typeface="微软雅黑" panose="020B0503020204020204" pitchFamily="34" charset="-122"/>
                  <a:ea typeface="微软雅黑" panose="020B0503020204020204" pitchFamily="34" charset="-122"/>
                </a:rPr>
                <a:t>04</a:t>
              </a:r>
              <a:endParaRPr lang="zh-CN" altLang="en-US" sz="9600" b="1" dirty="0">
                <a:solidFill>
                  <a:srgbClr val="CA081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472854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9BC38E68-DE09-4360-8945-B448AD403841}"/>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8611" name="文本框 2">
            <a:extLst>
              <a:ext uri="{FF2B5EF4-FFF2-40B4-BE49-F238E27FC236}">
                <a16:creationId xmlns:a16="http://schemas.microsoft.com/office/drawing/2014/main" id="{CACEFB13-635D-40BC-9660-73B0A50A7785}"/>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提问</a:t>
            </a:r>
          </a:p>
        </p:txBody>
      </p:sp>
      <p:sp>
        <p:nvSpPr>
          <p:cNvPr id="3" name="文本框 2">
            <a:extLst>
              <a:ext uri="{FF2B5EF4-FFF2-40B4-BE49-F238E27FC236}">
                <a16:creationId xmlns:a16="http://schemas.microsoft.com/office/drawing/2014/main" id="{9D987807-DDCA-4690-A58C-006DAA4186B8}"/>
              </a:ext>
            </a:extLst>
          </p:cNvPr>
          <p:cNvSpPr txBox="1"/>
          <p:nvPr/>
        </p:nvSpPr>
        <p:spPr>
          <a:xfrm>
            <a:off x="5266944" y="2214511"/>
            <a:ext cx="1470274" cy="707886"/>
          </a:xfrm>
          <a:prstGeom prst="rect">
            <a:avLst/>
          </a:prstGeom>
          <a:noFill/>
        </p:spPr>
        <p:txBody>
          <a:bodyPr wrap="none" rtlCol="0">
            <a:spAutoFit/>
          </a:bodyPr>
          <a:lstStyle/>
          <a:p>
            <a:r>
              <a:rPr lang="zh-CN" altLang="en-US" sz="4000" dirty="0"/>
              <a:t>问题</a:t>
            </a:r>
            <a:r>
              <a:rPr lang="en-US" altLang="zh-CN" sz="4000" dirty="0"/>
              <a:t>1</a:t>
            </a:r>
            <a:endParaRPr lang="zh-CN" altLang="en-US" sz="4000" dirty="0"/>
          </a:p>
        </p:txBody>
      </p:sp>
      <p:sp>
        <p:nvSpPr>
          <p:cNvPr id="4" name="文本框 3">
            <a:extLst>
              <a:ext uri="{FF2B5EF4-FFF2-40B4-BE49-F238E27FC236}">
                <a16:creationId xmlns:a16="http://schemas.microsoft.com/office/drawing/2014/main" id="{EC913990-C299-46F4-94C7-C32AC8AC7FE5}"/>
              </a:ext>
            </a:extLst>
          </p:cNvPr>
          <p:cNvSpPr txBox="1"/>
          <p:nvPr/>
        </p:nvSpPr>
        <p:spPr>
          <a:xfrm>
            <a:off x="3241693" y="3638010"/>
            <a:ext cx="5708614" cy="523220"/>
          </a:xfrm>
          <a:prstGeom prst="rect">
            <a:avLst/>
          </a:prstGeom>
          <a:noFill/>
        </p:spPr>
        <p:txBody>
          <a:bodyPr wrap="none" rtlCol="0">
            <a:spAutoFit/>
          </a:bodyPr>
          <a:lstStyle/>
          <a:p>
            <a:r>
              <a:rPr lang="zh-CN" altLang="en-US" sz="2800" dirty="0"/>
              <a:t>需求阶段主要用的</a:t>
            </a:r>
            <a:r>
              <a:rPr lang="en-US" altLang="zh-CN" sz="2800" dirty="0"/>
              <a:t>UML</a:t>
            </a:r>
            <a:r>
              <a:rPr lang="zh-CN" altLang="en-US" sz="2800" dirty="0"/>
              <a:t>图是哪一个</a:t>
            </a:r>
            <a:r>
              <a:rPr lang="en-US" altLang="zh-CN" sz="2800" dirty="0"/>
              <a:t>?</a:t>
            </a:r>
            <a:endParaRPr lang="zh-CN" altLang="en-US" sz="2800" dirty="0"/>
          </a:p>
        </p:txBody>
      </p:sp>
    </p:spTree>
    <p:extLst>
      <p:ext uri="{BB962C8B-B14F-4D97-AF65-F5344CB8AC3E}">
        <p14:creationId xmlns:p14="http://schemas.microsoft.com/office/powerpoint/2010/main" val="2356237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9BC38E68-DE09-4360-8945-B448AD403841}"/>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8611" name="文本框 2">
            <a:extLst>
              <a:ext uri="{FF2B5EF4-FFF2-40B4-BE49-F238E27FC236}">
                <a16:creationId xmlns:a16="http://schemas.microsoft.com/office/drawing/2014/main" id="{CACEFB13-635D-40BC-9660-73B0A50A7785}"/>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提问</a:t>
            </a:r>
          </a:p>
        </p:txBody>
      </p:sp>
      <p:sp>
        <p:nvSpPr>
          <p:cNvPr id="3" name="文本框 2">
            <a:extLst>
              <a:ext uri="{FF2B5EF4-FFF2-40B4-BE49-F238E27FC236}">
                <a16:creationId xmlns:a16="http://schemas.microsoft.com/office/drawing/2014/main" id="{9D987807-DDCA-4690-A58C-006DAA4186B8}"/>
              </a:ext>
            </a:extLst>
          </p:cNvPr>
          <p:cNvSpPr txBox="1"/>
          <p:nvPr/>
        </p:nvSpPr>
        <p:spPr>
          <a:xfrm>
            <a:off x="5266944" y="2214511"/>
            <a:ext cx="1470274" cy="707886"/>
          </a:xfrm>
          <a:prstGeom prst="rect">
            <a:avLst/>
          </a:prstGeom>
          <a:noFill/>
        </p:spPr>
        <p:txBody>
          <a:bodyPr wrap="none" rtlCol="0">
            <a:spAutoFit/>
          </a:bodyPr>
          <a:lstStyle/>
          <a:p>
            <a:r>
              <a:rPr lang="zh-CN" altLang="en-US" sz="4000" dirty="0"/>
              <a:t>问题</a:t>
            </a:r>
            <a:r>
              <a:rPr lang="en-US" altLang="zh-CN" sz="4000" dirty="0"/>
              <a:t>2</a:t>
            </a:r>
            <a:endParaRPr lang="zh-CN" altLang="en-US" sz="4000" dirty="0"/>
          </a:p>
        </p:txBody>
      </p:sp>
      <p:sp>
        <p:nvSpPr>
          <p:cNvPr id="6" name="文本框 5">
            <a:extLst>
              <a:ext uri="{FF2B5EF4-FFF2-40B4-BE49-F238E27FC236}">
                <a16:creationId xmlns:a16="http://schemas.microsoft.com/office/drawing/2014/main" id="{BFC79CBF-C34C-4E55-99A6-78CC869D05F7}"/>
              </a:ext>
            </a:extLst>
          </p:cNvPr>
          <p:cNvSpPr txBox="1"/>
          <p:nvPr/>
        </p:nvSpPr>
        <p:spPr>
          <a:xfrm>
            <a:off x="3945411" y="3325923"/>
            <a:ext cx="5019323" cy="523220"/>
          </a:xfrm>
          <a:prstGeom prst="rect">
            <a:avLst/>
          </a:prstGeom>
          <a:noFill/>
        </p:spPr>
        <p:txBody>
          <a:bodyPr wrap="none" rtlCol="0">
            <a:spAutoFit/>
          </a:bodyPr>
          <a:lstStyle/>
          <a:p>
            <a:r>
              <a:rPr lang="zh-CN" altLang="en-US" sz="2800" dirty="0"/>
              <a:t>系统的动态模型用什么图描述</a:t>
            </a:r>
            <a:r>
              <a:rPr lang="en-US" altLang="zh-CN" sz="2800" dirty="0"/>
              <a:t>?</a:t>
            </a:r>
            <a:endParaRPr lang="zh-CN" altLang="en-US" sz="2800" dirty="0"/>
          </a:p>
        </p:txBody>
      </p:sp>
      <p:sp>
        <p:nvSpPr>
          <p:cNvPr id="5" name="矩形 4">
            <a:extLst>
              <a:ext uri="{FF2B5EF4-FFF2-40B4-BE49-F238E27FC236}">
                <a16:creationId xmlns:a16="http://schemas.microsoft.com/office/drawing/2014/main" id="{39C4BEF5-DC73-4538-B5FA-93FB2F4BEE32}"/>
              </a:ext>
            </a:extLst>
          </p:cNvPr>
          <p:cNvSpPr/>
          <p:nvPr/>
        </p:nvSpPr>
        <p:spPr>
          <a:xfrm>
            <a:off x="2770166" y="4252669"/>
            <a:ext cx="7713878" cy="1384995"/>
          </a:xfrm>
          <a:prstGeom prst="rect">
            <a:avLst/>
          </a:prstGeom>
        </p:spPr>
        <p:txBody>
          <a:bodyPr wrap="square">
            <a:spAutoFit/>
          </a:bodyPr>
          <a:lstStyle/>
          <a:p>
            <a:r>
              <a:rPr lang="zh-CN" altLang="en-US" sz="2800" dirty="0">
                <a:solidFill>
                  <a:srgbClr val="FF0000"/>
                </a:solidFill>
              </a:rPr>
              <a:t>         </a:t>
            </a:r>
            <a:r>
              <a:rPr lang="zh-CN" altLang="en-US" sz="2800" dirty="0"/>
              <a:t>用</a:t>
            </a:r>
            <a:r>
              <a:rPr lang="zh-CN" altLang="en-US" sz="2800" dirty="0">
                <a:solidFill>
                  <a:srgbClr val="FF0000"/>
                </a:solidFill>
              </a:rPr>
              <a:t>交互图</a:t>
            </a:r>
            <a:r>
              <a:rPr lang="zh-CN" altLang="en-US" sz="2800" dirty="0"/>
              <a:t>和</a:t>
            </a:r>
            <a:r>
              <a:rPr lang="zh-CN" altLang="en-US" sz="2800" dirty="0">
                <a:solidFill>
                  <a:srgbClr val="FF0000"/>
                </a:solidFill>
              </a:rPr>
              <a:t>行为图</a:t>
            </a:r>
            <a:r>
              <a:rPr lang="zh-CN" altLang="en-US" sz="2800" dirty="0"/>
              <a:t>来描述整个系统的动态模型，其中行为图包括时序图和状态图，交互图包括活动图和协作图。</a:t>
            </a:r>
            <a:endParaRPr lang="en-US" altLang="zh-CN" sz="2800" dirty="0">
              <a:solidFill>
                <a:srgbClr val="4F4F4F"/>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825975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9BC38E68-DE09-4360-8945-B448AD403841}"/>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8611" name="文本框 2">
            <a:extLst>
              <a:ext uri="{FF2B5EF4-FFF2-40B4-BE49-F238E27FC236}">
                <a16:creationId xmlns:a16="http://schemas.microsoft.com/office/drawing/2014/main" id="{CACEFB13-635D-40BC-9660-73B0A50A7785}"/>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提问</a:t>
            </a:r>
          </a:p>
        </p:txBody>
      </p:sp>
      <p:sp>
        <p:nvSpPr>
          <p:cNvPr id="3" name="文本框 2">
            <a:extLst>
              <a:ext uri="{FF2B5EF4-FFF2-40B4-BE49-F238E27FC236}">
                <a16:creationId xmlns:a16="http://schemas.microsoft.com/office/drawing/2014/main" id="{9D987807-DDCA-4690-A58C-006DAA4186B8}"/>
              </a:ext>
            </a:extLst>
          </p:cNvPr>
          <p:cNvSpPr txBox="1"/>
          <p:nvPr/>
        </p:nvSpPr>
        <p:spPr>
          <a:xfrm>
            <a:off x="5266944" y="2214511"/>
            <a:ext cx="1470274" cy="707886"/>
          </a:xfrm>
          <a:prstGeom prst="rect">
            <a:avLst/>
          </a:prstGeom>
          <a:noFill/>
        </p:spPr>
        <p:txBody>
          <a:bodyPr wrap="none" rtlCol="0">
            <a:spAutoFit/>
          </a:bodyPr>
          <a:lstStyle/>
          <a:p>
            <a:r>
              <a:rPr lang="zh-CN" altLang="en-US" sz="4000" dirty="0"/>
              <a:t>问题</a:t>
            </a:r>
            <a:r>
              <a:rPr lang="en-US" altLang="zh-CN" sz="4000" dirty="0"/>
              <a:t>3</a:t>
            </a:r>
            <a:endParaRPr lang="zh-CN" altLang="en-US" sz="4000" dirty="0"/>
          </a:p>
        </p:txBody>
      </p:sp>
      <p:sp>
        <p:nvSpPr>
          <p:cNvPr id="4" name="文本框 3">
            <a:extLst>
              <a:ext uri="{FF2B5EF4-FFF2-40B4-BE49-F238E27FC236}">
                <a16:creationId xmlns:a16="http://schemas.microsoft.com/office/drawing/2014/main" id="{EC913990-C299-46F4-94C7-C32AC8AC7FE5}"/>
              </a:ext>
            </a:extLst>
          </p:cNvPr>
          <p:cNvSpPr txBox="1"/>
          <p:nvPr/>
        </p:nvSpPr>
        <p:spPr>
          <a:xfrm>
            <a:off x="3323989" y="3290538"/>
            <a:ext cx="6098144" cy="523220"/>
          </a:xfrm>
          <a:prstGeom prst="rect">
            <a:avLst/>
          </a:prstGeom>
          <a:noFill/>
        </p:spPr>
        <p:txBody>
          <a:bodyPr wrap="none" rtlCol="0">
            <a:spAutoFit/>
          </a:bodyPr>
          <a:lstStyle/>
          <a:p>
            <a:r>
              <a:rPr lang="zh-CN" altLang="en-US" sz="2800" dirty="0"/>
              <a:t>包图主要在哪个软件开发阶段会用到</a:t>
            </a:r>
            <a:r>
              <a:rPr lang="en-US" altLang="zh-CN" sz="2800" dirty="0"/>
              <a:t>?</a:t>
            </a:r>
            <a:endParaRPr lang="zh-CN" altLang="en-US" sz="2800" dirty="0"/>
          </a:p>
        </p:txBody>
      </p:sp>
      <p:sp>
        <p:nvSpPr>
          <p:cNvPr id="6" name="文本框 5">
            <a:extLst>
              <a:ext uri="{FF2B5EF4-FFF2-40B4-BE49-F238E27FC236}">
                <a16:creationId xmlns:a16="http://schemas.microsoft.com/office/drawing/2014/main" id="{7FE8F4FD-AF80-4348-841B-046BF03CB192}"/>
              </a:ext>
            </a:extLst>
          </p:cNvPr>
          <p:cNvSpPr txBox="1"/>
          <p:nvPr/>
        </p:nvSpPr>
        <p:spPr>
          <a:xfrm>
            <a:off x="5173168" y="4462982"/>
            <a:ext cx="1657826" cy="523220"/>
          </a:xfrm>
          <a:prstGeom prst="rect">
            <a:avLst/>
          </a:prstGeom>
          <a:noFill/>
        </p:spPr>
        <p:txBody>
          <a:bodyPr wrap="none" rtlCol="0">
            <a:spAutoFit/>
          </a:bodyPr>
          <a:lstStyle/>
          <a:p>
            <a:r>
              <a:rPr lang="zh-CN" altLang="en-US" sz="2800" dirty="0"/>
              <a:t>详细设计</a:t>
            </a:r>
          </a:p>
        </p:txBody>
      </p:sp>
    </p:spTree>
    <p:extLst>
      <p:ext uri="{BB962C8B-B14F-4D97-AF65-F5344CB8AC3E}">
        <p14:creationId xmlns:p14="http://schemas.microsoft.com/office/powerpoint/2010/main" val="32682022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1006D813-4DD5-4A1A-AB79-0E63E4E59796}"/>
              </a:ext>
            </a:extLst>
          </p:cNvPr>
          <p:cNvCxnSpPr/>
          <p:nvPr/>
        </p:nvCxnSpPr>
        <p:spPr>
          <a:xfrm>
            <a:off x="1657350" y="2457450"/>
            <a:ext cx="2128838" cy="212883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6A8BB762-BBF1-4C51-9EBE-9EC6F61172CA}"/>
              </a:ext>
            </a:extLst>
          </p:cNvPr>
          <p:cNvGrpSpPr>
            <a:grpSpLocks/>
          </p:cNvGrpSpPr>
          <p:nvPr/>
        </p:nvGrpSpPr>
        <p:grpSpPr bwMode="auto">
          <a:xfrm>
            <a:off x="2476500" y="2789238"/>
            <a:ext cx="7589838" cy="1636712"/>
            <a:chOff x="2476160" y="2789636"/>
            <a:chExt cx="7590213" cy="1635917"/>
          </a:xfrm>
        </p:grpSpPr>
        <p:sp>
          <p:nvSpPr>
            <p:cNvPr id="11" name="任意多边形 10">
              <a:extLst>
                <a:ext uri="{FF2B5EF4-FFF2-40B4-BE49-F238E27FC236}">
                  <a16:creationId xmlns:a16="http://schemas.microsoft.com/office/drawing/2014/main" id="{3FE3FC3B-415C-497F-9CF2-55320A736D77}"/>
                </a:ext>
              </a:extLst>
            </p:cNvPr>
            <p:cNvSpPr/>
            <p:nvPr/>
          </p:nvSpPr>
          <p:spPr>
            <a:xfrm>
              <a:off x="2476160" y="2789636"/>
              <a:ext cx="7590213" cy="1635917"/>
            </a:xfrm>
            <a:custGeom>
              <a:avLst/>
              <a:gdLst>
                <a:gd name="connsiteX0" fmla="*/ 0 w 7590213"/>
                <a:gd name="connsiteY0" fmla="*/ 0 h 1635917"/>
                <a:gd name="connsiteX1" fmla="*/ 7590213 w 7590213"/>
                <a:gd name="connsiteY1" fmla="*/ 0 h 1635917"/>
                <a:gd name="connsiteX2" fmla="*/ 7590213 w 7590213"/>
                <a:gd name="connsiteY2" fmla="*/ 1635917 h 1635917"/>
                <a:gd name="connsiteX3" fmla="*/ 1140350 w 7590213"/>
                <a:gd name="connsiteY3" fmla="*/ 1635917 h 1635917"/>
                <a:gd name="connsiteX4" fmla="*/ 0 w 7590213"/>
                <a:gd name="connsiteY4" fmla="*/ 499380 h 16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0213" h="1635917">
                  <a:moveTo>
                    <a:pt x="0" y="0"/>
                  </a:moveTo>
                  <a:lnTo>
                    <a:pt x="7590213" y="0"/>
                  </a:lnTo>
                  <a:lnTo>
                    <a:pt x="7590213" y="1635917"/>
                  </a:lnTo>
                  <a:lnTo>
                    <a:pt x="1140350" y="1635917"/>
                  </a:lnTo>
                  <a:lnTo>
                    <a:pt x="0" y="499380"/>
                  </a:lnTo>
                  <a:close/>
                </a:path>
              </a:pathLst>
            </a:custGeom>
            <a:solidFill>
              <a:srgbClr val="CA0810"/>
            </a:solidFill>
            <a:ln>
              <a:noFill/>
            </a:ln>
            <a:effectLst>
              <a:innerShdw blurRad="190500" dist="101600" dir="858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594" name="文本框 11">
              <a:extLst>
                <a:ext uri="{FF2B5EF4-FFF2-40B4-BE49-F238E27FC236}">
                  <a16:creationId xmlns:a16="http://schemas.microsoft.com/office/drawing/2014/main" id="{FD825062-6427-4130-A3E8-09DF9E98DE4B}"/>
                </a:ext>
              </a:extLst>
            </p:cNvPr>
            <p:cNvSpPr txBox="1">
              <a:spLocks noChangeArrowheads="1"/>
            </p:cNvSpPr>
            <p:nvPr/>
          </p:nvSpPr>
          <p:spPr bwMode="auto">
            <a:xfrm>
              <a:off x="3785913" y="3205723"/>
              <a:ext cx="5523726" cy="58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a:solidFill>
                    <a:schemeClr val="bg1"/>
                  </a:solidFill>
                  <a:latin typeface="微软雅黑" panose="020B0503020204020204" pitchFamily="34" charset="-122"/>
                  <a:ea typeface="微软雅黑" panose="020B0503020204020204" pitchFamily="34" charset="-122"/>
                </a:rPr>
                <a:t>小组分工</a:t>
              </a:r>
            </a:p>
          </p:txBody>
        </p:sp>
        <p:sp>
          <p:nvSpPr>
            <p:cNvPr id="13" name="矩形 33">
              <a:extLst>
                <a:ext uri="{FF2B5EF4-FFF2-40B4-BE49-F238E27FC236}">
                  <a16:creationId xmlns:a16="http://schemas.microsoft.com/office/drawing/2014/main" id="{CA61B413-F692-4A2D-9C9C-70D87E173047}"/>
                </a:ext>
              </a:extLst>
            </p:cNvPr>
            <p:cNvSpPr>
              <a:spLocks noChangeArrowheads="1"/>
            </p:cNvSpPr>
            <p:nvPr/>
          </p:nvSpPr>
          <p:spPr bwMode="auto">
            <a:xfrm>
              <a:off x="3620805" y="3578240"/>
              <a:ext cx="5364427" cy="245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ct val="20000"/>
                </a:spcBef>
                <a:spcAft>
                  <a:spcPts val="0"/>
                </a:spcAft>
                <a:defRPr/>
              </a:pPr>
              <a:endParaRPr lang="en-US" altLang="zh-CN" sz="1600"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a:extLst>
              <a:ext uri="{FF2B5EF4-FFF2-40B4-BE49-F238E27FC236}">
                <a16:creationId xmlns:a16="http://schemas.microsoft.com/office/drawing/2014/main" id="{E0DF7F6F-77BB-4971-BDE5-E8969FFE3D30}"/>
              </a:ext>
            </a:extLst>
          </p:cNvPr>
          <p:cNvGrpSpPr>
            <a:grpSpLocks/>
          </p:cNvGrpSpPr>
          <p:nvPr/>
        </p:nvGrpSpPr>
        <p:grpSpPr bwMode="auto">
          <a:xfrm>
            <a:off x="0" y="2628900"/>
            <a:ext cx="3317875" cy="2155825"/>
            <a:chOff x="0" y="2628900"/>
            <a:chExt cx="3318008" cy="2155448"/>
          </a:xfrm>
        </p:grpSpPr>
        <p:sp>
          <p:nvSpPr>
            <p:cNvPr id="8" name="任意多边形 7">
              <a:extLst>
                <a:ext uri="{FF2B5EF4-FFF2-40B4-BE49-F238E27FC236}">
                  <a16:creationId xmlns:a16="http://schemas.microsoft.com/office/drawing/2014/main" id="{ACA4BCBB-437A-4003-81E4-92B7765E8079}"/>
                </a:ext>
              </a:extLst>
            </p:cNvPr>
            <p:cNvSpPr/>
            <p:nvPr/>
          </p:nvSpPr>
          <p:spPr>
            <a:xfrm>
              <a:off x="0" y="2628900"/>
              <a:ext cx="2476599" cy="642826"/>
            </a:xfrm>
            <a:custGeom>
              <a:avLst/>
              <a:gdLst>
                <a:gd name="connsiteX0" fmla="*/ 0 w 2476160"/>
                <a:gd name="connsiteY0" fmla="*/ 0 h 642938"/>
                <a:gd name="connsiteX1" fmla="*/ 1831065 w 2476160"/>
                <a:gd name="connsiteY1" fmla="*/ 0 h 642938"/>
                <a:gd name="connsiteX2" fmla="*/ 2476160 w 2476160"/>
                <a:gd name="connsiteY2" fmla="*/ 642938 h 642938"/>
                <a:gd name="connsiteX3" fmla="*/ 0 w 2476160"/>
                <a:gd name="connsiteY3" fmla="*/ 642938 h 642938"/>
              </a:gdLst>
              <a:ahLst/>
              <a:cxnLst>
                <a:cxn ang="0">
                  <a:pos x="connsiteX0" y="connsiteY0"/>
                </a:cxn>
                <a:cxn ang="0">
                  <a:pos x="connsiteX1" y="connsiteY1"/>
                </a:cxn>
                <a:cxn ang="0">
                  <a:pos x="connsiteX2" y="connsiteY2"/>
                </a:cxn>
                <a:cxn ang="0">
                  <a:pos x="connsiteX3" y="connsiteY3"/>
                </a:cxn>
              </a:cxnLst>
              <a:rect l="l" t="t" r="r" b="b"/>
              <a:pathLst>
                <a:path w="2476160" h="642938">
                  <a:moveTo>
                    <a:pt x="0" y="0"/>
                  </a:moveTo>
                  <a:lnTo>
                    <a:pt x="1831065" y="0"/>
                  </a:lnTo>
                  <a:lnTo>
                    <a:pt x="2476160" y="642938"/>
                  </a:lnTo>
                  <a:lnTo>
                    <a:pt x="0" y="642938"/>
                  </a:lnTo>
                  <a:close/>
                </a:path>
              </a:pathLst>
            </a:custGeom>
            <a:solidFill>
              <a:schemeClr val="bg1">
                <a:lumMod val="65000"/>
              </a:schemeClr>
            </a:solidFill>
            <a:ln>
              <a:noFill/>
            </a:ln>
            <a:effectLst>
              <a:outerShdw blurRad="50800" dist="38100" dir="36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590" name="文本框 14">
              <a:extLst>
                <a:ext uri="{FF2B5EF4-FFF2-40B4-BE49-F238E27FC236}">
                  <a16:creationId xmlns:a16="http://schemas.microsoft.com/office/drawing/2014/main" id="{351CB97F-C6C4-4A61-BA62-FE2110BCB866}"/>
                </a:ext>
              </a:extLst>
            </p:cNvPr>
            <p:cNvSpPr txBox="1">
              <a:spLocks noChangeArrowheads="1"/>
            </p:cNvSpPr>
            <p:nvPr/>
          </p:nvSpPr>
          <p:spPr bwMode="auto">
            <a:xfrm>
              <a:off x="742950" y="3214688"/>
              <a:ext cx="25750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9600" b="1">
                  <a:solidFill>
                    <a:srgbClr val="CA0810"/>
                  </a:solidFill>
                  <a:latin typeface="微软雅黑" panose="020B0503020204020204" pitchFamily="34" charset="-122"/>
                  <a:ea typeface="微软雅黑" panose="020B0503020204020204" pitchFamily="34" charset="-122"/>
                </a:rPr>
                <a:t>05</a:t>
              </a:r>
              <a:endParaRPr lang="zh-CN" altLang="en-US" sz="9600" b="1">
                <a:solidFill>
                  <a:srgbClr val="CA0810"/>
                </a:solidFill>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9BC38E68-DE09-4360-8945-B448AD403841}"/>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8611" name="文本框 2">
            <a:extLst>
              <a:ext uri="{FF2B5EF4-FFF2-40B4-BE49-F238E27FC236}">
                <a16:creationId xmlns:a16="http://schemas.microsoft.com/office/drawing/2014/main" id="{CACEFB13-635D-40BC-9660-73B0A50A7785}"/>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latin typeface="微软雅黑" panose="020B0503020204020204" pitchFamily="34" charset="-122"/>
                <a:ea typeface="微软雅黑" panose="020B0503020204020204" pitchFamily="34" charset="-122"/>
              </a:rPr>
              <a:t>小组分工</a:t>
            </a:r>
          </a:p>
        </p:txBody>
      </p:sp>
      <p:sp>
        <p:nvSpPr>
          <p:cNvPr id="34" name="Rectangle 3">
            <a:extLst>
              <a:ext uri="{FF2B5EF4-FFF2-40B4-BE49-F238E27FC236}">
                <a16:creationId xmlns:a16="http://schemas.microsoft.com/office/drawing/2014/main" id="{F2860196-3186-4021-AD7A-F6EC5049433A}"/>
              </a:ext>
            </a:extLst>
          </p:cNvPr>
          <p:cNvSpPr/>
          <p:nvPr/>
        </p:nvSpPr>
        <p:spPr bwMode="auto">
          <a:xfrm>
            <a:off x="0" y="3733800"/>
            <a:ext cx="1014413" cy="2433638"/>
          </a:xfrm>
          <a:prstGeom prst="rect">
            <a:avLst/>
          </a:prstGeom>
          <a:solidFill>
            <a:srgbClr val="B70F17"/>
          </a:solidFill>
          <a:ln w="9525">
            <a:noFill/>
            <a:round/>
            <a:headEnd/>
            <a:tailEnd/>
          </a:ln>
        </p:spPr>
        <p:txBody>
          <a:bodyPr lIns="121682" tIns="60841" rIns="121682" bIns="60841"/>
          <a:lstStyle/>
          <a:p>
            <a:pPr algn="ctr" defTabSz="1217615" eaLnBrk="1" fontAlgn="auto" hangingPunct="1">
              <a:spcBef>
                <a:spcPts val="0"/>
              </a:spcBef>
              <a:spcAft>
                <a:spcPts val="0"/>
              </a:spcAft>
              <a:defRPr/>
            </a:pPr>
            <a:endParaRPr lang="en-US" sz="3190" kern="0">
              <a:solidFill>
                <a:srgbClr val="262626"/>
              </a:solidFill>
              <a:latin typeface="+mn-lt"/>
              <a:ea typeface="+mn-ea"/>
            </a:endParaRPr>
          </a:p>
        </p:txBody>
      </p:sp>
      <p:sp>
        <p:nvSpPr>
          <p:cNvPr id="68613" name="文本框 2">
            <a:extLst>
              <a:ext uri="{FF2B5EF4-FFF2-40B4-BE49-F238E27FC236}">
                <a16:creationId xmlns:a16="http://schemas.microsoft.com/office/drawing/2014/main" id="{0DECB52B-2B7D-4460-A95C-1BEF456651D0}"/>
              </a:ext>
            </a:extLst>
          </p:cNvPr>
          <p:cNvSpPr txBox="1">
            <a:spLocks noChangeArrowheads="1"/>
          </p:cNvSpPr>
          <p:nvPr/>
        </p:nvSpPr>
        <p:spPr bwMode="auto">
          <a:xfrm>
            <a:off x="2976563" y="1552575"/>
            <a:ext cx="9564687"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200000"/>
              </a:lnSpc>
              <a:spcBef>
                <a:spcPct val="0"/>
              </a:spcBef>
              <a:buFontTx/>
              <a:buNone/>
            </a:pPr>
            <a:r>
              <a:rPr lang="zh-CN" altLang="en-US" sz="2000" dirty="0">
                <a:latin typeface="微软雅黑" panose="020B0503020204020204" pitchFamily="34" charset="-122"/>
                <a:ea typeface="微软雅黑" panose="020B0503020204020204" pitchFamily="34" charset="-122"/>
              </a:rPr>
              <a:t>郑友璐：素材收集，</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制作               </a:t>
            </a:r>
            <a:r>
              <a:rPr lang="en-US" altLang="zh-CN" sz="2000" dirty="0">
                <a:latin typeface="微软雅黑" panose="020B0503020204020204" pitchFamily="34" charset="-122"/>
                <a:ea typeface="微软雅黑" panose="020B0503020204020204" pitchFamily="34" charset="-122"/>
              </a:rPr>
              <a:t>95</a:t>
            </a:r>
            <a:r>
              <a:rPr lang="zh-CN" altLang="en-US" sz="2000" dirty="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zh-CN" altLang="en-US" sz="2000" dirty="0">
                <a:latin typeface="微软雅黑" panose="020B0503020204020204" pitchFamily="34" charset="-122"/>
                <a:ea typeface="微软雅黑" panose="020B0503020204020204" pitchFamily="34" charset="-122"/>
              </a:rPr>
              <a:t>吴浩伟：</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总审核、</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图绘制       </a:t>
            </a:r>
            <a:r>
              <a:rPr lang="en-US" altLang="zh-CN" sz="2000" dirty="0">
                <a:latin typeface="微软雅黑" panose="020B0503020204020204" pitchFamily="34" charset="-122"/>
                <a:ea typeface="微软雅黑" panose="020B0503020204020204" pitchFamily="34" charset="-122"/>
              </a:rPr>
              <a:t>92</a:t>
            </a:r>
            <a:r>
              <a:rPr lang="zh-CN" altLang="en-US" sz="2000" dirty="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zh-CN" altLang="en-US" sz="2000" dirty="0">
                <a:latin typeface="微软雅黑" panose="020B0503020204020204" pitchFamily="34" charset="-122"/>
                <a:ea typeface="微软雅黑" panose="020B0503020204020204" pitchFamily="34" charset="-122"/>
              </a:rPr>
              <a:t>石梦韬：时序图，类图审核                 </a:t>
            </a:r>
            <a:r>
              <a:rPr lang="en-US" altLang="zh-CN" sz="2000" dirty="0">
                <a:latin typeface="微软雅黑" panose="020B0503020204020204" pitchFamily="34" charset="-122"/>
                <a:ea typeface="微软雅黑" panose="020B0503020204020204" pitchFamily="34" charset="-122"/>
              </a:rPr>
              <a:t>91.5</a:t>
            </a:r>
            <a:r>
              <a:rPr lang="zh-CN" altLang="en-US" sz="2000" dirty="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zh-CN" altLang="en-US" sz="2000" dirty="0">
                <a:latin typeface="微软雅黑" panose="020B0503020204020204" pitchFamily="34" charset="-122"/>
                <a:ea typeface="微软雅黑" panose="020B0503020204020204" pitchFamily="34" charset="-122"/>
              </a:rPr>
              <a:t>陈栩   ： 素材收集       </a:t>
            </a:r>
            <a:r>
              <a:rPr lang="en-US" altLang="zh-CN" sz="2000" dirty="0">
                <a:latin typeface="微软雅黑" panose="020B0503020204020204" pitchFamily="34" charset="-122"/>
                <a:ea typeface="微软雅黑" panose="020B0503020204020204" pitchFamily="34" charset="-122"/>
              </a:rPr>
              <a:t>	                     90.8</a:t>
            </a:r>
            <a:r>
              <a:rPr lang="zh-CN" altLang="en-US" sz="2000" dirty="0">
                <a:latin typeface="微软雅黑" panose="020B0503020204020204" pitchFamily="34" charset="-122"/>
                <a:ea typeface="微软雅黑" panose="020B0503020204020204" pitchFamily="34" charset="-122"/>
              </a:rPr>
              <a:t>分</a:t>
            </a:r>
            <a:endParaRPr lang="en-US" altLang="zh-CN" sz="2000" dirty="0">
              <a:latin typeface="微软雅黑" panose="020B0503020204020204" pitchFamily="34" charset="-122"/>
              <a:ea typeface="微软雅黑" panose="020B0503020204020204" pitchFamily="34" charset="-122"/>
            </a:endParaRPr>
          </a:p>
          <a:p>
            <a:pPr>
              <a:lnSpc>
                <a:spcPct val="200000"/>
              </a:lnSpc>
              <a:spcBef>
                <a:spcPct val="0"/>
              </a:spcBef>
              <a:buFontTx/>
              <a:buNone/>
            </a:pPr>
            <a:r>
              <a:rPr lang="zh-CN" altLang="en-US" sz="2000" dirty="0">
                <a:latin typeface="微软雅黑" panose="020B0503020204020204" pitchFamily="34" charset="-122"/>
                <a:ea typeface="微软雅黑" panose="020B0503020204020204" pitchFamily="34" charset="-122"/>
              </a:rPr>
              <a:t>吴子乔：框架设计，总体设计审核       </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分</a:t>
            </a:r>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048AAA05-F23A-4CF4-8AE0-6ED5232EC467}"/>
              </a:ext>
            </a:extLst>
          </p:cNvPr>
          <p:cNvCxnSpPr/>
          <p:nvPr/>
        </p:nvCxnSpPr>
        <p:spPr>
          <a:xfrm>
            <a:off x="1657350" y="2457450"/>
            <a:ext cx="2128838" cy="212883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4CAB42C7-FE71-441B-94C3-C774085789E0}"/>
              </a:ext>
            </a:extLst>
          </p:cNvPr>
          <p:cNvGrpSpPr>
            <a:grpSpLocks/>
          </p:cNvGrpSpPr>
          <p:nvPr/>
        </p:nvGrpSpPr>
        <p:grpSpPr bwMode="auto">
          <a:xfrm>
            <a:off x="2476500" y="2789238"/>
            <a:ext cx="7589838" cy="1636712"/>
            <a:chOff x="2476160" y="2789636"/>
            <a:chExt cx="7590213" cy="1635917"/>
          </a:xfrm>
        </p:grpSpPr>
        <p:sp>
          <p:nvSpPr>
            <p:cNvPr id="11" name="任意多边形 10">
              <a:extLst>
                <a:ext uri="{FF2B5EF4-FFF2-40B4-BE49-F238E27FC236}">
                  <a16:creationId xmlns:a16="http://schemas.microsoft.com/office/drawing/2014/main" id="{5C7D8453-8C2F-4E1C-8525-D8303453FED1}"/>
                </a:ext>
              </a:extLst>
            </p:cNvPr>
            <p:cNvSpPr/>
            <p:nvPr/>
          </p:nvSpPr>
          <p:spPr>
            <a:xfrm>
              <a:off x="2476160" y="2789636"/>
              <a:ext cx="7590213" cy="1635917"/>
            </a:xfrm>
            <a:custGeom>
              <a:avLst/>
              <a:gdLst>
                <a:gd name="connsiteX0" fmla="*/ 0 w 7590213"/>
                <a:gd name="connsiteY0" fmla="*/ 0 h 1635917"/>
                <a:gd name="connsiteX1" fmla="*/ 7590213 w 7590213"/>
                <a:gd name="connsiteY1" fmla="*/ 0 h 1635917"/>
                <a:gd name="connsiteX2" fmla="*/ 7590213 w 7590213"/>
                <a:gd name="connsiteY2" fmla="*/ 1635917 h 1635917"/>
                <a:gd name="connsiteX3" fmla="*/ 1140350 w 7590213"/>
                <a:gd name="connsiteY3" fmla="*/ 1635917 h 1635917"/>
                <a:gd name="connsiteX4" fmla="*/ 0 w 7590213"/>
                <a:gd name="connsiteY4" fmla="*/ 499380 h 16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0213" h="1635917">
                  <a:moveTo>
                    <a:pt x="0" y="0"/>
                  </a:moveTo>
                  <a:lnTo>
                    <a:pt x="7590213" y="0"/>
                  </a:lnTo>
                  <a:lnTo>
                    <a:pt x="7590213" y="1635917"/>
                  </a:lnTo>
                  <a:lnTo>
                    <a:pt x="1140350" y="1635917"/>
                  </a:lnTo>
                  <a:lnTo>
                    <a:pt x="0" y="499380"/>
                  </a:lnTo>
                  <a:close/>
                </a:path>
              </a:pathLst>
            </a:custGeom>
            <a:solidFill>
              <a:srgbClr val="CA0810"/>
            </a:solidFill>
            <a:ln>
              <a:noFill/>
            </a:ln>
            <a:effectLst>
              <a:innerShdw blurRad="190500" dist="101600" dir="858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642" name="文本框 11">
              <a:extLst>
                <a:ext uri="{FF2B5EF4-FFF2-40B4-BE49-F238E27FC236}">
                  <a16:creationId xmlns:a16="http://schemas.microsoft.com/office/drawing/2014/main" id="{BC42EB50-A88F-4C9A-9EDD-1ECF218D72BD}"/>
                </a:ext>
              </a:extLst>
            </p:cNvPr>
            <p:cNvSpPr txBox="1">
              <a:spLocks noChangeArrowheads="1"/>
            </p:cNvSpPr>
            <p:nvPr/>
          </p:nvSpPr>
          <p:spPr bwMode="auto">
            <a:xfrm>
              <a:off x="3785913" y="3205723"/>
              <a:ext cx="5523726" cy="58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a:solidFill>
                    <a:schemeClr val="bg1"/>
                  </a:solidFill>
                  <a:latin typeface="微软雅黑" panose="020B0503020204020204" pitchFamily="34" charset="-122"/>
                  <a:ea typeface="微软雅黑" panose="020B0503020204020204" pitchFamily="34" charset="-122"/>
                </a:rPr>
                <a:t>参考资料</a:t>
              </a:r>
            </a:p>
          </p:txBody>
        </p:sp>
        <p:sp>
          <p:nvSpPr>
            <p:cNvPr id="13" name="矩形 33">
              <a:extLst>
                <a:ext uri="{FF2B5EF4-FFF2-40B4-BE49-F238E27FC236}">
                  <a16:creationId xmlns:a16="http://schemas.microsoft.com/office/drawing/2014/main" id="{9D4E2EE7-9A7B-460B-94BE-28644C6B0DD8}"/>
                </a:ext>
              </a:extLst>
            </p:cNvPr>
            <p:cNvSpPr>
              <a:spLocks noChangeArrowheads="1"/>
            </p:cNvSpPr>
            <p:nvPr/>
          </p:nvSpPr>
          <p:spPr bwMode="auto">
            <a:xfrm>
              <a:off x="3620805" y="3578240"/>
              <a:ext cx="5364427" cy="245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ct val="20000"/>
                </a:spcBef>
                <a:spcAft>
                  <a:spcPts val="0"/>
                </a:spcAft>
                <a:defRPr/>
              </a:pPr>
              <a:endParaRPr lang="en-US" altLang="zh-CN" sz="1600"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a:extLst>
              <a:ext uri="{FF2B5EF4-FFF2-40B4-BE49-F238E27FC236}">
                <a16:creationId xmlns:a16="http://schemas.microsoft.com/office/drawing/2014/main" id="{B6D97983-5EAF-426F-831F-C1D297BA04FE}"/>
              </a:ext>
            </a:extLst>
          </p:cNvPr>
          <p:cNvGrpSpPr>
            <a:grpSpLocks/>
          </p:cNvGrpSpPr>
          <p:nvPr/>
        </p:nvGrpSpPr>
        <p:grpSpPr bwMode="auto">
          <a:xfrm>
            <a:off x="0" y="2628900"/>
            <a:ext cx="3317875" cy="2155825"/>
            <a:chOff x="0" y="2628900"/>
            <a:chExt cx="3318008" cy="2155448"/>
          </a:xfrm>
        </p:grpSpPr>
        <p:sp>
          <p:nvSpPr>
            <p:cNvPr id="8" name="任意多边形 7">
              <a:extLst>
                <a:ext uri="{FF2B5EF4-FFF2-40B4-BE49-F238E27FC236}">
                  <a16:creationId xmlns:a16="http://schemas.microsoft.com/office/drawing/2014/main" id="{41834CE7-8525-400F-8282-1928EFA5C3BA}"/>
                </a:ext>
              </a:extLst>
            </p:cNvPr>
            <p:cNvSpPr/>
            <p:nvPr/>
          </p:nvSpPr>
          <p:spPr>
            <a:xfrm>
              <a:off x="0" y="2628900"/>
              <a:ext cx="2476599" cy="642826"/>
            </a:xfrm>
            <a:custGeom>
              <a:avLst/>
              <a:gdLst>
                <a:gd name="connsiteX0" fmla="*/ 0 w 2476160"/>
                <a:gd name="connsiteY0" fmla="*/ 0 h 642938"/>
                <a:gd name="connsiteX1" fmla="*/ 1831065 w 2476160"/>
                <a:gd name="connsiteY1" fmla="*/ 0 h 642938"/>
                <a:gd name="connsiteX2" fmla="*/ 2476160 w 2476160"/>
                <a:gd name="connsiteY2" fmla="*/ 642938 h 642938"/>
                <a:gd name="connsiteX3" fmla="*/ 0 w 2476160"/>
                <a:gd name="connsiteY3" fmla="*/ 642938 h 642938"/>
              </a:gdLst>
              <a:ahLst/>
              <a:cxnLst>
                <a:cxn ang="0">
                  <a:pos x="connsiteX0" y="connsiteY0"/>
                </a:cxn>
                <a:cxn ang="0">
                  <a:pos x="connsiteX1" y="connsiteY1"/>
                </a:cxn>
                <a:cxn ang="0">
                  <a:pos x="connsiteX2" y="connsiteY2"/>
                </a:cxn>
                <a:cxn ang="0">
                  <a:pos x="connsiteX3" y="connsiteY3"/>
                </a:cxn>
              </a:cxnLst>
              <a:rect l="l" t="t" r="r" b="b"/>
              <a:pathLst>
                <a:path w="2476160" h="642938">
                  <a:moveTo>
                    <a:pt x="0" y="0"/>
                  </a:moveTo>
                  <a:lnTo>
                    <a:pt x="1831065" y="0"/>
                  </a:lnTo>
                  <a:lnTo>
                    <a:pt x="2476160" y="642938"/>
                  </a:lnTo>
                  <a:lnTo>
                    <a:pt x="0" y="642938"/>
                  </a:lnTo>
                  <a:close/>
                </a:path>
              </a:pathLst>
            </a:custGeom>
            <a:solidFill>
              <a:schemeClr val="bg1">
                <a:lumMod val="65000"/>
              </a:schemeClr>
            </a:solidFill>
            <a:ln>
              <a:noFill/>
            </a:ln>
            <a:effectLst>
              <a:outerShdw blurRad="50800" dist="38100" dir="36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638" name="文本框 14">
              <a:extLst>
                <a:ext uri="{FF2B5EF4-FFF2-40B4-BE49-F238E27FC236}">
                  <a16:creationId xmlns:a16="http://schemas.microsoft.com/office/drawing/2014/main" id="{BA76B141-173F-4EBA-8923-7FADE61C0413}"/>
                </a:ext>
              </a:extLst>
            </p:cNvPr>
            <p:cNvSpPr txBox="1">
              <a:spLocks noChangeArrowheads="1"/>
            </p:cNvSpPr>
            <p:nvPr/>
          </p:nvSpPr>
          <p:spPr bwMode="auto">
            <a:xfrm>
              <a:off x="742950" y="3214688"/>
              <a:ext cx="25750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9600" b="1">
                  <a:solidFill>
                    <a:srgbClr val="CA0810"/>
                  </a:solidFill>
                  <a:latin typeface="微软雅黑" panose="020B0503020204020204" pitchFamily="34" charset="-122"/>
                  <a:ea typeface="微软雅黑" panose="020B0503020204020204" pitchFamily="34" charset="-122"/>
                </a:rPr>
                <a:t>06</a:t>
              </a:r>
              <a:endParaRPr lang="zh-CN" altLang="en-US" sz="9600" b="1">
                <a:solidFill>
                  <a:srgbClr val="CA0810"/>
                </a:solidFill>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E50B5C97-687B-4041-A5CD-DC447025BA73}"/>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147" name="文本框 2">
            <a:extLst>
              <a:ext uri="{FF2B5EF4-FFF2-40B4-BE49-F238E27FC236}">
                <a16:creationId xmlns:a16="http://schemas.microsoft.com/office/drawing/2014/main" id="{6952DCB9-1C03-4D3F-A8DD-BA4581E85A46}"/>
              </a:ext>
            </a:extLst>
          </p:cNvPr>
          <p:cNvSpPr txBox="1">
            <a:spLocks noChangeArrowheads="1"/>
          </p:cNvSpPr>
          <p:nvPr/>
        </p:nvSpPr>
        <p:spPr bwMode="auto">
          <a:xfrm>
            <a:off x="709613" y="258763"/>
            <a:ext cx="50879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latin typeface="微软雅黑" panose="020B0503020204020204" pitchFamily="34" charset="-122"/>
                <a:ea typeface="微软雅黑" panose="020B0503020204020204" pitchFamily="34" charset="-122"/>
              </a:rPr>
              <a:t>什么是</a:t>
            </a:r>
            <a:r>
              <a:rPr lang="en-US" altLang="zh-CN" sz="3200" b="1">
                <a:latin typeface="微软雅黑" panose="020B0503020204020204" pitchFamily="34" charset="-122"/>
                <a:ea typeface="微软雅黑" panose="020B0503020204020204" pitchFamily="34" charset="-122"/>
              </a:rPr>
              <a:t>UML</a:t>
            </a:r>
            <a:endParaRPr lang="zh-CN" altLang="en-US" sz="3200" b="1">
              <a:latin typeface="微软雅黑" panose="020B0503020204020204" pitchFamily="34" charset="-122"/>
              <a:ea typeface="微软雅黑" panose="020B0503020204020204" pitchFamily="34" charset="-122"/>
            </a:endParaRPr>
          </a:p>
        </p:txBody>
      </p:sp>
      <p:sp>
        <p:nvSpPr>
          <p:cNvPr id="7" name="矩形 37">
            <a:extLst>
              <a:ext uri="{FF2B5EF4-FFF2-40B4-BE49-F238E27FC236}">
                <a16:creationId xmlns:a16="http://schemas.microsoft.com/office/drawing/2014/main" id="{675A31E4-3CB7-4608-85D0-9EE1D2B826CF}"/>
              </a:ext>
            </a:extLst>
          </p:cNvPr>
          <p:cNvSpPr>
            <a:spLocks noChangeArrowheads="1"/>
          </p:cNvSpPr>
          <p:nvPr/>
        </p:nvSpPr>
        <p:spPr bwMode="auto">
          <a:xfrm>
            <a:off x="1749425" y="1665288"/>
            <a:ext cx="8094663"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20000"/>
              </a:spcBef>
              <a:buFontTx/>
              <a:buNone/>
            </a:pPr>
            <a:r>
              <a:rPr lang="en-US" altLang="zh-CN" sz="2000">
                <a:latin typeface="微软雅黑" panose="020B0503020204020204" pitchFamily="34" charset="-122"/>
                <a:ea typeface="微软雅黑" panose="020B0503020204020204" pitchFamily="34" charset="-122"/>
                <a:sym typeface="Arial" panose="020B0604020202020204" pitchFamily="34" charset="0"/>
              </a:rPr>
              <a:t>        </a:t>
            </a:r>
            <a:r>
              <a:rPr lang="en-US" altLang="zh-CN" sz="2400">
                <a:latin typeface="微软雅黑" panose="020B0503020204020204" pitchFamily="34" charset="-122"/>
                <a:ea typeface="微软雅黑" panose="020B0503020204020204" pitchFamily="34" charset="-122"/>
                <a:sym typeface="Arial" panose="020B0604020202020204" pitchFamily="34" charset="0"/>
              </a:rPr>
              <a:t>UML</a:t>
            </a:r>
            <a:r>
              <a:rPr lang="zh-CN" altLang="en-US" sz="2400">
                <a:latin typeface="微软雅黑" panose="020B0503020204020204" pitchFamily="34" charset="-122"/>
                <a:ea typeface="微软雅黑" panose="020B0503020204020204" pitchFamily="34" charset="-122"/>
                <a:sym typeface="Arial" panose="020B0604020202020204" pitchFamily="34" charset="0"/>
              </a:rPr>
              <a:t>是一种能够描述问题、描述解决方案、起到沟通作用的语言。通俗的说，它是一种用文本、图形和符号的集合来描述现实生活中各类事物、活动及其之间关系的语言。</a:t>
            </a: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p:txBody>
      </p:sp>
      <p:pic>
        <p:nvPicPr>
          <p:cNvPr id="6149" name="图片 3">
            <a:extLst>
              <a:ext uri="{FF2B5EF4-FFF2-40B4-BE49-F238E27FC236}">
                <a16:creationId xmlns:a16="http://schemas.microsoft.com/office/drawing/2014/main" id="{47025C41-571A-4B43-B1AF-47BF77D85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9350" y="26988"/>
            <a:ext cx="21336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
            <a:extLst>
              <a:ext uri="{FF2B5EF4-FFF2-40B4-BE49-F238E27FC236}">
                <a16:creationId xmlns:a16="http://schemas.microsoft.com/office/drawing/2014/main" id="{00A2D1E9-63E1-41D0-863A-64A1CD4B9CA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425" y="3584575"/>
            <a:ext cx="1706563"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矩形 29">
            <a:extLst>
              <a:ext uri="{FF2B5EF4-FFF2-40B4-BE49-F238E27FC236}">
                <a16:creationId xmlns:a16="http://schemas.microsoft.com/office/drawing/2014/main" id="{76B9A36C-FB23-4C63-9073-26F373A9F7FA}"/>
              </a:ext>
            </a:extLst>
          </p:cNvPr>
          <p:cNvSpPr>
            <a:spLocks noChangeArrowheads="1"/>
          </p:cNvSpPr>
          <p:nvPr/>
        </p:nvSpPr>
        <p:spPr bwMode="auto">
          <a:xfrm>
            <a:off x="1749425" y="6194425"/>
            <a:ext cx="19510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Grady Booch</a:t>
            </a:r>
          </a:p>
        </p:txBody>
      </p:sp>
      <p:pic>
        <p:nvPicPr>
          <p:cNvPr id="12" name="图片 4">
            <a:extLst>
              <a:ext uri="{FF2B5EF4-FFF2-40B4-BE49-F238E27FC236}">
                <a16:creationId xmlns:a16="http://schemas.microsoft.com/office/drawing/2014/main" id="{8F299783-9D86-4D37-A17E-D08751CB294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10125" y="3600450"/>
            <a:ext cx="18224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矩形 4">
            <a:extLst>
              <a:ext uri="{FF2B5EF4-FFF2-40B4-BE49-F238E27FC236}">
                <a16:creationId xmlns:a16="http://schemas.microsoft.com/office/drawing/2014/main" id="{D3A9765D-46CE-4EAD-B335-9BF007DFFA0F}"/>
              </a:ext>
            </a:extLst>
          </p:cNvPr>
          <p:cNvSpPr>
            <a:spLocks noChangeArrowheads="1"/>
          </p:cNvSpPr>
          <p:nvPr/>
        </p:nvSpPr>
        <p:spPr bwMode="auto">
          <a:xfrm>
            <a:off x="4527550" y="6107113"/>
            <a:ext cx="27860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Tx/>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James Rumbaugh</a:t>
            </a:r>
          </a:p>
        </p:txBody>
      </p:sp>
      <p:pic>
        <p:nvPicPr>
          <p:cNvPr id="14" name="图片 12">
            <a:extLst>
              <a:ext uri="{FF2B5EF4-FFF2-40B4-BE49-F238E27FC236}">
                <a16:creationId xmlns:a16="http://schemas.microsoft.com/office/drawing/2014/main" id="{F73AADA8-0C2B-4BDB-A56D-6AD5EDD4DE1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85125" y="3567113"/>
            <a:ext cx="1822450"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矩形 7">
            <a:extLst>
              <a:ext uri="{FF2B5EF4-FFF2-40B4-BE49-F238E27FC236}">
                <a16:creationId xmlns:a16="http://schemas.microsoft.com/office/drawing/2014/main" id="{BFF0AC7B-C46C-403E-862F-09A738E3DDEA}"/>
              </a:ext>
            </a:extLst>
          </p:cNvPr>
          <p:cNvSpPr>
            <a:spLocks noChangeArrowheads="1"/>
          </p:cNvSpPr>
          <p:nvPr/>
        </p:nvSpPr>
        <p:spPr bwMode="auto">
          <a:xfrm>
            <a:off x="7816850" y="6064250"/>
            <a:ext cx="22225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Tx/>
              <a:buNone/>
            </a:pPr>
            <a:r>
              <a:rPr lang="en-US" altLang="zh-CN" sz="2400">
                <a:latin typeface="微软雅黑" panose="020B0503020204020204" pitchFamily="34" charset="-122"/>
                <a:ea typeface="微软雅黑" panose="020B0503020204020204" pitchFamily="34" charset="-122"/>
                <a:sym typeface="Arial" panose="020B0604020202020204" pitchFamily="34" charset="0"/>
              </a:rPr>
              <a:t>Lvar Jacobson</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787DF47D-3A7E-4D3E-9E8C-A90FA5511C6B}"/>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70659" name="文本框 2">
            <a:extLst>
              <a:ext uri="{FF2B5EF4-FFF2-40B4-BE49-F238E27FC236}">
                <a16:creationId xmlns:a16="http://schemas.microsoft.com/office/drawing/2014/main" id="{D3456334-F9C4-4CF1-B9B6-9D642F3A6DBC}"/>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a:latin typeface="微软雅黑" panose="020B0503020204020204" pitchFamily="34" charset="-122"/>
                <a:ea typeface="微软雅黑" panose="020B0503020204020204" pitchFamily="34" charset="-122"/>
              </a:rPr>
              <a:t>参考资料</a:t>
            </a:r>
          </a:p>
        </p:txBody>
      </p:sp>
      <p:sp>
        <p:nvSpPr>
          <p:cNvPr id="70660" name="文本框 7">
            <a:extLst>
              <a:ext uri="{FF2B5EF4-FFF2-40B4-BE49-F238E27FC236}">
                <a16:creationId xmlns:a16="http://schemas.microsoft.com/office/drawing/2014/main" id="{73D079BF-C303-43F4-97FD-9C8559111874}"/>
              </a:ext>
            </a:extLst>
          </p:cNvPr>
          <p:cNvSpPr txBox="1">
            <a:spLocks noChangeArrowheads="1"/>
          </p:cNvSpPr>
          <p:nvPr/>
        </p:nvSpPr>
        <p:spPr bwMode="auto">
          <a:xfrm>
            <a:off x="2771222" y="2153423"/>
            <a:ext cx="566321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a:t>[1]</a:t>
            </a:r>
            <a:r>
              <a:rPr lang="zh-CN" altLang="en-US" dirty="0"/>
              <a:t> </a:t>
            </a:r>
            <a:r>
              <a:rPr lang="en-US" altLang="zh-CN" dirty="0"/>
              <a:t>UML</a:t>
            </a:r>
            <a:r>
              <a:rPr lang="zh-CN" altLang="en-US" dirty="0"/>
              <a:t>在软件开发各个阶段的应用  </a:t>
            </a:r>
            <a:r>
              <a:rPr lang="en-US" altLang="zh-CN" dirty="0"/>
              <a:t>2018/12/09 2:20</a:t>
            </a:r>
          </a:p>
          <a:p>
            <a:r>
              <a:rPr lang="en-US" altLang="zh-CN" dirty="0">
                <a:hlinkClick r:id="rId2"/>
              </a:rPr>
              <a:t>https://www.cnblogs.com/gcczhongduan/p/5152824.html</a:t>
            </a:r>
            <a:endParaRPr lang="en-US" altLang="zh-CN" dirty="0"/>
          </a:p>
          <a:p>
            <a:r>
              <a:rPr lang="en-US" altLang="zh-CN" dirty="0"/>
              <a:t>[2]</a:t>
            </a:r>
            <a:r>
              <a:rPr lang="zh-CN" altLang="en-US" b="1" dirty="0"/>
              <a:t>一个完整的软件项目开发流程</a:t>
            </a:r>
            <a:r>
              <a:rPr lang="zh-CN" altLang="en-US" dirty="0"/>
              <a:t> </a:t>
            </a:r>
            <a:r>
              <a:rPr lang="en-US" altLang="zh-CN" dirty="0"/>
              <a:t>2018/12/09 2:20</a:t>
            </a:r>
          </a:p>
          <a:p>
            <a:r>
              <a:rPr lang="en-US" altLang="zh-CN" dirty="0">
                <a:hlinkClick r:id="rId3"/>
              </a:rPr>
              <a:t>https://blog.csdn.net/s_king_/article/details/78612905</a:t>
            </a:r>
            <a:endParaRPr lang="en-US" altLang="zh-CN" dirty="0"/>
          </a:p>
          <a:p>
            <a:r>
              <a:rPr lang="en-US" altLang="zh-CN" dirty="0"/>
              <a:t>[3]</a:t>
            </a:r>
            <a:r>
              <a:rPr lang="en-US" altLang="zh-CN" b="1" dirty="0"/>
              <a:t> UML</a:t>
            </a:r>
            <a:r>
              <a:rPr lang="zh-CN" altLang="en-US" b="1" dirty="0"/>
              <a:t>与软件工程 </a:t>
            </a:r>
            <a:r>
              <a:rPr lang="en-US" altLang="zh-CN" dirty="0"/>
              <a:t>2018/12/09 2:22</a:t>
            </a:r>
          </a:p>
          <a:p>
            <a:r>
              <a:rPr lang="en-US" altLang="zh-CN" dirty="0">
                <a:hlinkClick r:id="rId4"/>
              </a:rPr>
              <a:t>https://blog.csdn.net/yyzzhc999/article/details/52799834</a:t>
            </a:r>
            <a:endParaRPr lang="en-US" altLang="zh-CN" dirty="0"/>
          </a:p>
          <a:p>
            <a:r>
              <a:rPr lang="en-US" altLang="zh-CN" dirty="0">
                <a:sym typeface="Arial" panose="020B0604020202020204" pitchFamily="34" charset="0"/>
              </a:rPr>
              <a:t>《UML2</a:t>
            </a:r>
            <a:r>
              <a:rPr lang="zh-CN" altLang="en-US" dirty="0">
                <a:sym typeface="Arial" panose="020B0604020202020204" pitchFamily="34" charset="0"/>
              </a:rPr>
              <a:t>基础、建模与设计教程</a:t>
            </a:r>
            <a:r>
              <a:rPr lang="en-US" altLang="zh-CN" dirty="0">
                <a:sym typeface="Arial" panose="020B0604020202020204" pitchFamily="34" charset="0"/>
              </a:rPr>
              <a:t>》[M].</a:t>
            </a:r>
            <a:r>
              <a:rPr lang="zh-CN" altLang="en-US" dirty="0">
                <a:sym typeface="Arial" panose="020B0604020202020204" pitchFamily="34" charset="0"/>
              </a:rPr>
              <a:t>清华大学出版社 </a:t>
            </a:r>
            <a:endParaRPr lang="en-US" altLang="zh-CN" dirty="0">
              <a:sym typeface="Arial" panose="020B0604020202020204" pitchFamily="34" charset="0"/>
            </a:endParaRPr>
          </a:p>
          <a:p>
            <a:r>
              <a:rPr lang="en-US" altLang="zh-CN" dirty="0"/>
              <a:t>《UML</a:t>
            </a:r>
            <a:r>
              <a:rPr lang="zh-CN" altLang="en-US" dirty="0"/>
              <a:t>用户指南</a:t>
            </a:r>
            <a:r>
              <a:rPr lang="en-US" altLang="zh-CN" dirty="0"/>
              <a:t>》</a:t>
            </a:r>
            <a:r>
              <a:rPr lang="zh-CN" altLang="en-US" dirty="0"/>
              <a:t>第</a:t>
            </a:r>
            <a:r>
              <a:rPr lang="en-US" altLang="zh-CN" dirty="0"/>
              <a:t>2</a:t>
            </a:r>
            <a:r>
              <a:rPr lang="zh-CN" altLang="en-US" dirty="0"/>
              <a:t>版 修订版</a:t>
            </a:r>
            <a:endParaRPr lang="en-US" altLang="zh-CN" dirty="0"/>
          </a:p>
        </p:txBody>
      </p:sp>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D6D9ACC-0ECF-41D5-B8AB-2D2D3E8B0278}"/>
              </a:ext>
            </a:extLst>
          </p:cNvPr>
          <p:cNvGrpSpPr>
            <a:grpSpLocks/>
          </p:cNvGrpSpPr>
          <p:nvPr/>
        </p:nvGrpSpPr>
        <p:grpSpPr bwMode="auto">
          <a:xfrm>
            <a:off x="9399588" y="777875"/>
            <a:ext cx="5227637" cy="4826000"/>
            <a:chOff x="9400309" y="778474"/>
            <a:chExt cx="5227156" cy="4825039"/>
          </a:xfrm>
          <a:solidFill>
            <a:srgbClr val="FF0000"/>
          </a:solidFill>
        </p:grpSpPr>
        <p:sp>
          <p:nvSpPr>
            <p:cNvPr id="25" name="任意多边形 24">
              <a:extLst>
                <a:ext uri="{FF2B5EF4-FFF2-40B4-BE49-F238E27FC236}">
                  <a16:creationId xmlns:a16="http://schemas.microsoft.com/office/drawing/2014/main" id="{38DA1FDE-50BE-4370-A635-5584F969E634}"/>
                </a:ext>
              </a:extLst>
            </p:cNvPr>
            <p:cNvSpPr/>
            <p:nvPr/>
          </p:nvSpPr>
          <p:spPr>
            <a:xfrm rot="18865223">
              <a:off x="9601368" y="577415"/>
              <a:ext cx="4825039" cy="522715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nvGrpSpPr>
            <p:cNvPr id="6" name="组合 5">
              <a:extLst>
                <a:ext uri="{FF2B5EF4-FFF2-40B4-BE49-F238E27FC236}">
                  <a16:creationId xmlns:a16="http://schemas.microsoft.com/office/drawing/2014/main" id="{92BE398A-9301-4743-B4B2-7AFC419A4A05}"/>
                </a:ext>
              </a:extLst>
            </p:cNvPr>
            <p:cNvGrpSpPr/>
            <p:nvPr/>
          </p:nvGrpSpPr>
          <p:grpSpPr>
            <a:xfrm>
              <a:off x="9675929" y="2819252"/>
              <a:ext cx="1904967" cy="794571"/>
              <a:chOff x="750889" y="2580824"/>
              <a:chExt cx="3490912" cy="1456077"/>
            </a:xfrm>
            <a:grpFill/>
          </p:grpSpPr>
          <p:sp>
            <p:nvSpPr>
              <p:cNvPr id="7" name="Freeform 5@|5FFC:0|FBC:0|LFC:16777215|LBC:16777215">
                <a:extLst>
                  <a:ext uri="{FF2B5EF4-FFF2-40B4-BE49-F238E27FC236}">
                    <a16:creationId xmlns:a16="http://schemas.microsoft.com/office/drawing/2014/main" id="{590CCEE0-A944-49EA-A0CB-5A6D17EC7078}"/>
                  </a:ext>
                </a:extLst>
              </p:cNvPr>
              <p:cNvSpPr>
                <a:spLocks/>
              </p:cNvSpPr>
              <p:nvPr/>
            </p:nvSpPr>
            <p:spPr bwMode="auto">
              <a:xfrm>
                <a:off x="3904475" y="3258196"/>
                <a:ext cx="337326" cy="730419"/>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8@|5FFC:0|FBC:0|LFC:16777215|LBC:16777215">
                <a:extLst>
                  <a:ext uri="{FF2B5EF4-FFF2-40B4-BE49-F238E27FC236}">
                    <a16:creationId xmlns:a16="http://schemas.microsoft.com/office/drawing/2014/main" id="{E7A3625E-A6F6-4458-99EB-BCDD7DF7AACF}"/>
                  </a:ext>
                </a:extLst>
              </p:cNvPr>
              <p:cNvSpPr>
                <a:spLocks noEditPoints="1"/>
              </p:cNvSpPr>
              <p:nvPr/>
            </p:nvSpPr>
            <p:spPr bwMode="auto">
              <a:xfrm>
                <a:off x="3118969" y="3233712"/>
                <a:ext cx="769184" cy="803189"/>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14@|5FFC:0|FBC:0|LFC:16777215|LBC:16777215">
                <a:extLst>
                  <a:ext uri="{FF2B5EF4-FFF2-40B4-BE49-F238E27FC236}">
                    <a16:creationId xmlns:a16="http://schemas.microsoft.com/office/drawing/2014/main" id="{358D243C-C17F-490B-90B1-5A4B704FB60E}"/>
                  </a:ext>
                </a:extLst>
              </p:cNvPr>
              <p:cNvSpPr>
                <a:spLocks/>
              </p:cNvSpPr>
              <p:nvPr/>
            </p:nvSpPr>
            <p:spPr bwMode="auto">
              <a:xfrm>
                <a:off x="2837410" y="2680797"/>
                <a:ext cx="1377186" cy="463142"/>
              </a:xfrm>
              <a:custGeom>
                <a:avLst/>
                <a:gdLst>
                  <a:gd name="connsiteX0" fmla="*/ 637173 w 1377186"/>
                  <a:gd name="connsiteY0" fmla="*/ 255034 h 463142"/>
                  <a:gd name="connsiteX1" fmla="*/ 672582 w 1377186"/>
                  <a:gd name="connsiteY1" fmla="*/ 255034 h 463142"/>
                  <a:gd name="connsiteX2" fmla="*/ 822262 w 1377186"/>
                  <a:gd name="connsiteY2" fmla="*/ 255034 h 463142"/>
                  <a:gd name="connsiteX3" fmla="*/ 833528 w 1377186"/>
                  <a:gd name="connsiteY3" fmla="*/ 255034 h 463142"/>
                  <a:gd name="connsiteX4" fmla="*/ 857670 w 1377186"/>
                  <a:gd name="connsiteY4" fmla="*/ 255034 h 463142"/>
                  <a:gd name="connsiteX5" fmla="*/ 857670 w 1377186"/>
                  <a:gd name="connsiteY5" fmla="*/ 345189 h 463142"/>
                  <a:gd name="connsiteX6" fmla="*/ 949409 w 1377186"/>
                  <a:gd name="connsiteY6" fmla="*/ 432124 h 463142"/>
                  <a:gd name="connsiteX7" fmla="*/ 949409 w 1377186"/>
                  <a:gd name="connsiteY7" fmla="*/ 461102 h 463142"/>
                  <a:gd name="connsiteX8" fmla="*/ 944581 w 1377186"/>
                  <a:gd name="connsiteY8" fmla="*/ 461102 h 463142"/>
                  <a:gd name="connsiteX9" fmla="*/ 822262 w 1377186"/>
                  <a:gd name="connsiteY9" fmla="*/ 348409 h 463142"/>
                  <a:gd name="connsiteX10" fmla="*/ 822262 w 1377186"/>
                  <a:gd name="connsiteY10" fmla="*/ 345189 h 463142"/>
                  <a:gd name="connsiteX11" fmla="*/ 822262 w 1377186"/>
                  <a:gd name="connsiteY11" fmla="*/ 343579 h 463142"/>
                  <a:gd name="connsiteX12" fmla="*/ 822262 w 1377186"/>
                  <a:gd name="connsiteY12" fmla="*/ 290452 h 463142"/>
                  <a:gd name="connsiteX13" fmla="*/ 672582 w 1377186"/>
                  <a:gd name="connsiteY13" fmla="*/ 290452 h 463142"/>
                  <a:gd name="connsiteX14" fmla="*/ 672582 w 1377186"/>
                  <a:gd name="connsiteY14" fmla="*/ 343579 h 463142"/>
                  <a:gd name="connsiteX15" fmla="*/ 672582 w 1377186"/>
                  <a:gd name="connsiteY15" fmla="*/ 345189 h 463142"/>
                  <a:gd name="connsiteX16" fmla="*/ 672582 w 1377186"/>
                  <a:gd name="connsiteY16" fmla="*/ 348409 h 463142"/>
                  <a:gd name="connsiteX17" fmla="*/ 550263 w 1377186"/>
                  <a:gd name="connsiteY17" fmla="*/ 461102 h 463142"/>
                  <a:gd name="connsiteX18" fmla="*/ 545434 w 1377186"/>
                  <a:gd name="connsiteY18" fmla="*/ 461102 h 463142"/>
                  <a:gd name="connsiteX19" fmla="*/ 545434 w 1377186"/>
                  <a:gd name="connsiteY19" fmla="*/ 432124 h 463142"/>
                  <a:gd name="connsiteX20" fmla="*/ 637173 w 1377186"/>
                  <a:gd name="connsiteY20" fmla="*/ 345189 h 463142"/>
                  <a:gd name="connsiteX21" fmla="*/ 637173 w 1377186"/>
                  <a:gd name="connsiteY21" fmla="*/ 290452 h 463142"/>
                  <a:gd name="connsiteX22" fmla="*/ 637173 w 1377186"/>
                  <a:gd name="connsiteY22" fmla="*/ 255034 h 463142"/>
                  <a:gd name="connsiteX23" fmla="*/ 291080 w 1377186"/>
                  <a:gd name="connsiteY23" fmla="*/ 196546 h 463142"/>
                  <a:gd name="connsiteX24" fmla="*/ 308762 w 1377186"/>
                  <a:gd name="connsiteY24" fmla="*/ 227830 h 463142"/>
                  <a:gd name="connsiteX25" fmla="*/ 255715 w 1377186"/>
                  <a:gd name="connsiteY25" fmla="*/ 258434 h 463142"/>
                  <a:gd name="connsiteX26" fmla="*/ 255715 w 1377186"/>
                  <a:gd name="connsiteY26" fmla="*/ 324403 h 463142"/>
                  <a:gd name="connsiteX27" fmla="*/ 325084 w 1377186"/>
                  <a:gd name="connsiteY27" fmla="*/ 324403 h 463142"/>
                  <a:gd name="connsiteX28" fmla="*/ 325084 w 1377186"/>
                  <a:gd name="connsiteY28" fmla="*/ 359768 h 463142"/>
                  <a:gd name="connsiteX29" fmla="*/ 255715 w 1377186"/>
                  <a:gd name="connsiteY29" fmla="*/ 359768 h 463142"/>
                  <a:gd name="connsiteX30" fmla="*/ 255715 w 1377186"/>
                  <a:gd name="connsiteY30" fmla="*/ 429138 h 463142"/>
                  <a:gd name="connsiteX31" fmla="*/ 440700 w 1377186"/>
                  <a:gd name="connsiteY31" fmla="*/ 429138 h 463142"/>
                  <a:gd name="connsiteX32" fmla="*/ 440700 w 1377186"/>
                  <a:gd name="connsiteY32" fmla="*/ 359768 h 463142"/>
                  <a:gd name="connsiteX33" fmla="*/ 372011 w 1377186"/>
                  <a:gd name="connsiteY33" fmla="*/ 359768 h 463142"/>
                  <a:gd name="connsiteX34" fmla="*/ 372011 w 1377186"/>
                  <a:gd name="connsiteY34" fmla="*/ 324403 h 463142"/>
                  <a:gd name="connsiteX35" fmla="*/ 440700 w 1377186"/>
                  <a:gd name="connsiteY35" fmla="*/ 324403 h 463142"/>
                  <a:gd name="connsiteX36" fmla="*/ 440700 w 1377186"/>
                  <a:gd name="connsiteY36" fmla="*/ 255034 h 463142"/>
                  <a:gd name="connsiteX37" fmla="*/ 372011 w 1377186"/>
                  <a:gd name="connsiteY37" fmla="*/ 255034 h 463142"/>
                  <a:gd name="connsiteX38" fmla="*/ 372011 w 1377186"/>
                  <a:gd name="connsiteY38" fmla="*/ 219669 h 463142"/>
                  <a:gd name="connsiteX39" fmla="*/ 440700 w 1377186"/>
                  <a:gd name="connsiteY39" fmla="*/ 219669 h 463142"/>
                  <a:gd name="connsiteX40" fmla="*/ 476065 w 1377186"/>
                  <a:gd name="connsiteY40" fmla="*/ 219669 h 463142"/>
                  <a:gd name="connsiteX41" fmla="*/ 476065 w 1377186"/>
                  <a:gd name="connsiteY41" fmla="*/ 463142 h 463142"/>
                  <a:gd name="connsiteX42" fmla="*/ 440700 w 1377186"/>
                  <a:gd name="connsiteY42" fmla="*/ 463142 h 463142"/>
                  <a:gd name="connsiteX43" fmla="*/ 255715 w 1377186"/>
                  <a:gd name="connsiteY43" fmla="*/ 463142 h 463142"/>
                  <a:gd name="connsiteX44" fmla="*/ 220350 w 1377186"/>
                  <a:gd name="connsiteY44" fmla="*/ 463142 h 463142"/>
                  <a:gd name="connsiteX45" fmla="*/ 220350 w 1377186"/>
                  <a:gd name="connsiteY45" fmla="*/ 429138 h 463142"/>
                  <a:gd name="connsiteX46" fmla="*/ 220350 w 1377186"/>
                  <a:gd name="connsiteY46" fmla="*/ 219669 h 463142"/>
                  <a:gd name="connsiteX47" fmla="*/ 250954 w 1377186"/>
                  <a:gd name="connsiteY47" fmla="*/ 219669 h 463142"/>
                  <a:gd name="connsiteX48" fmla="*/ 556995 w 1377186"/>
                  <a:gd name="connsiteY48" fmla="*/ 185665 h 463142"/>
                  <a:gd name="connsiteX49" fmla="*/ 590320 w 1377186"/>
                  <a:gd name="connsiteY49" fmla="*/ 185665 h 463142"/>
                  <a:gd name="connsiteX50" fmla="*/ 902482 w 1377186"/>
                  <a:gd name="connsiteY50" fmla="*/ 185665 h 463142"/>
                  <a:gd name="connsiteX51" fmla="*/ 937847 w 1377186"/>
                  <a:gd name="connsiteY51" fmla="*/ 185665 h 463142"/>
                  <a:gd name="connsiteX52" fmla="*/ 937847 w 1377186"/>
                  <a:gd name="connsiteY52" fmla="*/ 219670 h 463142"/>
                  <a:gd name="connsiteX53" fmla="*/ 937847 w 1377186"/>
                  <a:gd name="connsiteY53" fmla="*/ 243473 h 463142"/>
                  <a:gd name="connsiteX54" fmla="*/ 902482 w 1377186"/>
                  <a:gd name="connsiteY54" fmla="*/ 243473 h 463142"/>
                  <a:gd name="connsiteX55" fmla="*/ 902482 w 1377186"/>
                  <a:gd name="connsiteY55" fmla="*/ 219670 h 463142"/>
                  <a:gd name="connsiteX56" fmla="*/ 590320 w 1377186"/>
                  <a:gd name="connsiteY56" fmla="*/ 219670 h 463142"/>
                  <a:gd name="connsiteX57" fmla="*/ 590320 w 1377186"/>
                  <a:gd name="connsiteY57" fmla="*/ 243473 h 463142"/>
                  <a:gd name="connsiteX58" fmla="*/ 556995 w 1377186"/>
                  <a:gd name="connsiteY58" fmla="*/ 243473 h 463142"/>
                  <a:gd name="connsiteX59" fmla="*/ 556995 w 1377186"/>
                  <a:gd name="connsiteY59" fmla="*/ 219670 h 463142"/>
                  <a:gd name="connsiteX60" fmla="*/ 445461 w 1377186"/>
                  <a:gd name="connsiteY60" fmla="*/ 99973 h 463142"/>
                  <a:gd name="connsiteX61" fmla="*/ 476065 w 1377186"/>
                  <a:gd name="connsiteY61" fmla="*/ 117655 h 463142"/>
                  <a:gd name="connsiteX62" fmla="*/ 434579 w 1377186"/>
                  <a:gd name="connsiteY62" fmla="*/ 184304 h 463142"/>
                  <a:gd name="connsiteX63" fmla="*/ 405335 w 1377186"/>
                  <a:gd name="connsiteY63" fmla="*/ 165942 h 463142"/>
                  <a:gd name="connsiteX64" fmla="*/ 262516 w 1377186"/>
                  <a:gd name="connsiteY64" fmla="*/ 99973 h 463142"/>
                  <a:gd name="connsiteX65" fmla="*/ 302641 w 1377186"/>
                  <a:gd name="connsiteY65" fmla="*/ 165942 h 463142"/>
                  <a:gd name="connsiteX66" fmla="*/ 273397 w 1377186"/>
                  <a:gd name="connsiteY66" fmla="*/ 184304 h 463142"/>
                  <a:gd name="connsiteX67" fmla="*/ 233272 w 1377186"/>
                  <a:gd name="connsiteY67" fmla="*/ 117655 h 463142"/>
                  <a:gd name="connsiteX68" fmla="*/ 93173 w 1377186"/>
                  <a:gd name="connsiteY68" fmla="*/ 91812 h 463142"/>
                  <a:gd name="connsiteX69" fmla="*/ 128537 w 1377186"/>
                  <a:gd name="connsiteY69" fmla="*/ 91812 h 463142"/>
                  <a:gd name="connsiteX70" fmla="*/ 128537 w 1377186"/>
                  <a:gd name="connsiteY70" fmla="*/ 127857 h 463142"/>
                  <a:gd name="connsiteX71" fmla="*/ 209468 w 1377186"/>
                  <a:gd name="connsiteY71" fmla="*/ 127857 h 463142"/>
                  <a:gd name="connsiteX72" fmla="*/ 209468 w 1377186"/>
                  <a:gd name="connsiteY72" fmla="*/ 161181 h 463142"/>
                  <a:gd name="connsiteX73" fmla="*/ 128537 w 1377186"/>
                  <a:gd name="connsiteY73" fmla="*/ 161181 h 463142"/>
                  <a:gd name="connsiteX74" fmla="*/ 128537 w 1377186"/>
                  <a:gd name="connsiteY74" fmla="*/ 232591 h 463142"/>
                  <a:gd name="connsiteX75" fmla="*/ 135338 w 1377186"/>
                  <a:gd name="connsiteY75" fmla="*/ 227830 h 463142"/>
                  <a:gd name="connsiteX76" fmla="*/ 199947 w 1377186"/>
                  <a:gd name="connsiteY76" fmla="*/ 340046 h 463142"/>
                  <a:gd name="connsiteX77" fmla="*/ 169343 w 1377186"/>
                  <a:gd name="connsiteY77" fmla="*/ 358408 h 463142"/>
                  <a:gd name="connsiteX78" fmla="*/ 128537 w 1377186"/>
                  <a:gd name="connsiteY78" fmla="*/ 285638 h 463142"/>
                  <a:gd name="connsiteX79" fmla="*/ 128537 w 1377186"/>
                  <a:gd name="connsiteY79" fmla="*/ 463142 h 463142"/>
                  <a:gd name="connsiteX80" fmla="*/ 93173 w 1377186"/>
                  <a:gd name="connsiteY80" fmla="*/ 463142 h 463142"/>
                  <a:gd name="connsiteX81" fmla="*/ 93173 w 1377186"/>
                  <a:gd name="connsiteY81" fmla="*/ 258435 h 463142"/>
                  <a:gd name="connsiteX82" fmla="*/ 30604 w 1377186"/>
                  <a:gd name="connsiteY82" fmla="*/ 369290 h 463142"/>
                  <a:gd name="connsiteX83" fmla="*/ 0 w 1377186"/>
                  <a:gd name="connsiteY83" fmla="*/ 351607 h 463142"/>
                  <a:gd name="connsiteX84" fmla="*/ 93173 w 1377186"/>
                  <a:gd name="connsiteY84" fmla="*/ 189065 h 463142"/>
                  <a:gd name="connsiteX85" fmla="*/ 93173 w 1377186"/>
                  <a:gd name="connsiteY85" fmla="*/ 161181 h 463142"/>
                  <a:gd name="connsiteX86" fmla="*/ 12922 w 1377186"/>
                  <a:gd name="connsiteY86" fmla="*/ 161181 h 463142"/>
                  <a:gd name="connsiteX87" fmla="*/ 12922 w 1377186"/>
                  <a:gd name="connsiteY87" fmla="*/ 127857 h 463142"/>
                  <a:gd name="connsiteX88" fmla="*/ 93173 w 1377186"/>
                  <a:gd name="connsiteY88" fmla="*/ 127857 h 463142"/>
                  <a:gd name="connsiteX89" fmla="*/ 331205 w 1377186"/>
                  <a:gd name="connsiteY89" fmla="*/ 89092 h 463142"/>
                  <a:gd name="connsiteX90" fmla="*/ 373371 w 1377186"/>
                  <a:gd name="connsiteY90" fmla="*/ 155062 h 463142"/>
                  <a:gd name="connsiteX91" fmla="*/ 342767 w 1377186"/>
                  <a:gd name="connsiteY91" fmla="*/ 172744 h 463142"/>
                  <a:gd name="connsiteX92" fmla="*/ 302641 w 1377186"/>
                  <a:gd name="connsiteY92" fmla="*/ 104734 h 463142"/>
                  <a:gd name="connsiteX93" fmla="*/ 1250009 w 1377186"/>
                  <a:gd name="connsiteY93" fmla="*/ 45566 h 463142"/>
                  <a:gd name="connsiteX94" fmla="*/ 1283816 w 1377186"/>
                  <a:gd name="connsiteY94" fmla="*/ 45566 h 463142"/>
                  <a:gd name="connsiteX95" fmla="*/ 1283816 w 1377186"/>
                  <a:gd name="connsiteY95" fmla="*/ 345139 h 463142"/>
                  <a:gd name="connsiteX96" fmla="*/ 1377186 w 1377186"/>
                  <a:gd name="connsiteY96" fmla="*/ 432111 h 463142"/>
                  <a:gd name="connsiteX97" fmla="*/ 1377186 w 1377186"/>
                  <a:gd name="connsiteY97" fmla="*/ 461102 h 463142"/>
                  <a:gd name="connsiteX98" fmla="*/ 1372357 w 1377186"/>
                  <a:gd name="connsiteY98" fmla="*/ 461102 h 463142"/>
                  <a:gd name="connsiteX99" fmla="*/ 1250009 w 1377186"/>
                  <a:gd name="connsiteY99" fmla="*/ 343528 h 463142"/>
                  <a:gd name="connsiteX100" fmla="*/ 1250009 w 1377186"/>
                  <a:gd name="connsiteY100" fmla="*/ 45566 h 463142"/>
                  <a:gd name="connsiteX101" fmla="*/ 1098977 w 1377186"/>
                  <a:gd name="connsiteY101" fmla="*/ 45566 h 463142"/>
                  <a:gd name="connsiteX102" fmla="*/ 1134393 w 1377186"/>
                  <a:gd name="connsiteY102" fmla="*/ 45566 h 463142"/>
                  <a:gd name="connsiteX103" fmla="*/ 1134393 w 1377186"/>
                  <a:gd name="connsiteY103" fmla="*/ 343528 h 463142"/>
                  <a:gd name="connsiteX104" fmla="*/ 1134393 w 1377186"/>
                  <a:gd name="connsiteY104" fmla="*/ 345139 h 463142"/>
                  <a:gd name="connsiteX105" fmla="*/ 1134393 w 1377186"/>
                  <a:gd name="connsiteY105" fmla="*/ 348360 h 463142"/>
                  <a:gd name="connsiteX106" fmla="*/ 1012046 w 1377186"/>
                  <a:gd name="connsiteY106" fmla="*/ 461102 h 463142"/>
                  <a:gd name="connsiteX107" fmla="*/ 1007216 w 1377186"/>
                  <a:gd name="connsiteY107" fmla="*/ 461102 h 463142"/>
                  <a:gd name="connsiteX108" fmla="*/ 1007216 w 1377186"/>
                  <a:gd name="connsiteY108" fmla="*/ 432111 h 463142"/>
                  <a:gd name="connsiteX109" fmla="*/ 1098977 w 1377186"/>
                  <a:gd name="connsiteY109" fmla="*/ 345139 h 463142"/>
                  <a:gd name="connsiteX110" fmla="*/ 1098977 w 1377186"/>
                  <a:gd name="connsiteY110" fmla="*/ 45566 h 463142"/>
                  <a:gd name="connsiteX111" fmla="*/ 187026 w 1377186"/>
                  <a:gd name="connsiteY111" fmla="*/ 3400 h 463142"/>
                  <a:gd name="connsiteX112" fmla="*/ 196547 w 1377186"/>
                  <a:gd name="connsiteY112" fmla="*/ 35365 h 463142"/>
                  <a:gd name="connsiteX113" fmla="*/ 21083 w 1377186"/>
                  <a:gd name="connsiteY113" fmla="*/ 82291 h 463142"/>
                  <a:gd name="connsiteX114" fmla="*/ 11562 w 1377186"/>
                  <a:gd name="connsiteY114" fmla="*/ 48286 h 463142"/>
                  <a:gd name="connsiteX115" fmla="*/ 730419 w 1377186"/>
                  <a:gd name="connsiteY115" fmla="*/ 0 h 463142"/>
                  <a:gd name="connsiteX116" fmla="*/ 764424 w 1377186"/>
                  <a:gd name="connsiteY116" fmla="*/ 0 h 463142"/>
                  <a:gd name="connsiteX117" fmla="*/ 764424 w 1377186"/>
                  <a:gd name="connsiteY117" fmla="*/ 58488 h 463142"/>
                  <a:gd name="connsiteX118" fmla="*/ 926966 w 1377186"/>
                  <a:gd name="connsiteY118" fmla="*/ 58488 h 463142"/>
                  <a:gd name="connsiteX119" fmla="*/ 926966 w 1377186"/>
                  <a:gd name="connsiteY119" fmla="*/ 91813 h 463142"/>
                  <a:gd name="connsiteX120" fmla="*/ 764424 w 1377186"/>
                  <a:gd name="connsiteY120" fmla="*/ 91813 h 463142"/>
                  <a:gd name="connsiteX121" fmla="*/ 764424 w 1377186"/>
                  <a:gd name="connsiteY121" fmla="*/ 127858 h 463142"/>
                  <a:gd name="connsiteX122" fmla="*/ 869158 w 1377186"/>
                  <a:gd name="connsiteY122" fmla="*/ 127858 h 463142"/>
                  <a:gd name="connsiteX123" fmla="*/ 869158 w 1377186"/>
                  <a:gd name="connsiteY123" fmla="*/ 161182 h 463142"/>
                  <a:gd name="connsiteX124" fmla="*/ 625685 w 1377186"/>
                  <a:gd name="connsiteY124" fmla="*/ 161182 h 463142"/>
                  <a:gd name="connsiteX125" fmla="*/ 625685 w 1377186"/>
                  <a:gd name="connsiteY125" fmla="*/ 127858 h 463142"/>
                  <a:gd name="connsiteX126" fmla="*/ 730419 w 1377186"/>
                  <a:gd name="connsiteY126" fmla="*/ 127858 h 463142"/>
                  <a:gd name="connsiteX127" fmla="*/ 730419 w 1377186"/>
                  <a:gd name="connsiteY127" fmla="*/ 91813 h 463142"/>
                  <a:gd name="connsiteX128" fmla="*/ 567877 w 1377186"/>
                  <a:gd name="connsiteY128" fmla="*/ 91813 h 463142"/>
                  <a:gd name="connsiteX129" fmla="*/ 567877 w 1377186"/>
                  <a:gd name="connsiteY129" fmla="*/ 58488 h 463142"/>
                  <a:gd name="connsiteX130" fmla="*/ 730419 w 1377186"/>
                  <a:gd name="connsiteY130" fmla="*/ 58488 h 463142"/>
                  <a:gd name="connsiteX131" fmla="*/ 453622 w 1377186"/>
                  <a:gd name="connsiteY131" fmla="*/ 0 h 463142"/>
                  <a:gd name="connsiteX132" fmla="*/ 463143 w 1377186"/>
                  <a:gd name="connsiteY132" fmla="*/ 32644 h 463142"/>
                  <a:gd name="connsiteX133" fmla="*/ 228511 w 1377186"/>
                  <a:gd name="connsiteY133" fmla="*/ 82291 h 463142"/>
                  <a:gd name="connsiteX134" fmla="*/ 220350 w 1377186"/>
                  <a:gd name="connsiteY134" fmla="*/ 48287 h 46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377186" h="463142">
                    <a:moveTo>
                      <a:pt x="637173" y="255034"/>
                    </a:moveTo>
                    <a:cubicBezTo>
                      <a:pt x="672582" y="255034"/>
                      <a:pt x="672582" y="255034"/>
                      <a:pt x="672582" y="255034"/>
                    </a:cubicBezTo>
                    <a:cubicBezTo>
                      <a:pt x="822262" y="255034"/>
                      <a:pt x="822262" y="255034"/>
                      <a:pt x="822262" y="255034"/>
                    </a:cubicBezTo>
                    <a:cubicBezTo>
                      <a:pt x="833528" y="255034"/>
                      <a:pt x="833528" y="255034"/>
                      <a:pt x="833528" y="255034"/>
                    </a:cubicBezTo>
                    <a:cubicBezTo>
                      <a:pt x="857670" y="255034"/>
                      <a:pt x="857670" y="255034"/>
                      <a:pt x="857670" y="255034"/>
                    </a:cubicBezTo>
                    <a:cubicBezTo>
                      <a:pt x="857670" y="345189"/>
                      <a:pt x="857670" y="345189"/>
                      <a:pt x="857670" y="345189"/>
                    </a:cubicBezTo>
                    <a:cubicBezTo>
                      <a:pt x="860889" y="393486"/>
                      <a:pt x="901125" y="432124"/>
                      <a:pt x="949409" y="432124"/>
                    </a:cubicBezTo>
                    <a:cubicBezTo>
                      <a:pt x="949409" y="461102"/>
                      <a:pt x="949409" y="461102"/>
                      <a:pt x="949409" y="461102"/>
                    </a:cubicBezTo>
                    <a:cubicBezTo>
                      <a:pt x="947800" y="461102"/>
                      <a:pt x="946190" y="461102"/>
                      <a:pt x="944581" y="461102"/>
                    </a:cubicBezTo>
                    <a:cubicBezTo>
                      <a:pt x="880202" y="461102"/>
                      <a:pt x="827090" y="411195"/>
                      <a:pt x="822262" y="348409"/>
                    </a:cubicBezTo>
                    <a:cubicBezTo>
                      <a:pt x="822262" y="345189"/>
                      <a:pt x="822262" y="345189"/>
                      <a:pt x="822262" y="345189"/>
                    </a:cubicBezTo>
                    <a:cubicBezTo>
                      <a:pt x="822262" y="345189"/>
                      <a:pt x="822262" y="345189"/>
                      <a:pt x="822262" y="343579"/>
                    </a:cubicBezTo>
                    <a:cubicBezTo>
                      <a:pt x="822262" y="290452"/>
                      <a:pt x="822262" y="290452"/>
                      <a:pt x="822262" y="290452"/>
                    </a:cubicBezTo>
                    <a:cubicBezTo>
                      <a:pt x="672582" y="290452"/>
                      <a:pt x="672582" y="290452"/>
                      <a:pt x="672582" y="290452"/>
                    </a:cubicBezTo>
                    <a:cubicBezTo>
                      <a:pt x="672582" y="343579"/>
                      <a:pt x="672582" y="343579"/>
                      <a:pt x="672582" y="343579"/>
                    </a:cubicBezTo>
                    <a:cubicBezTo>
                      <a:pt x="672582" y="345189"/>
                      <a:pt x="672582" y="345189"/>
                      <a:pt x="672582" y="345189"/>
                    </a:cubicBezTo>
                    <a:cubicBezTo>
                      <a:pt x="672582" y="348409"/>
                      <a:pt x="672582" y="348409"/>
                      <a:pt x="672582" y="348409"/>
                    </a:cubicBezTo>
                    <a:cubicBezTo>
                      <a:pt x="667753" y="411195"/>
                      <a:pt x="614641" y="461102"/>
                      <a:pt x="550263" y="461102"/>
                    </a:cubicBezTo>
                    <a:cubicBezTo>
                      <a:pt x="548653" y="461102"/>
                      <a:pt x="547044" y="461102"/>
                      <a:pt x="545434" y="461102"/>
                    </a:cubicBezTo>
                    <a:cubicBezTo>
                      <a:pt x="545434" y="432124"/>
                      <a:pt x="545434" y="432124"/>
                      <a:pt x="545434" y="432124"/>
                    </a:cubicBezTo>
                    <a:cubicBezTo>
                      <a:pt x="593718" y="432124"/>
                      <a:pt x="633955" y="393486"/>
                      <a:pt x="637173" y="345189"/>
                    </a:cubicBezTo>
                    <a:cubicBezTo>
                      <a:pt x="637173" y="290452"/>
                      <a:pt x="637173" y="290452"/>
                      <a:pt x="637173" y="290452"/>
                    </a:cubicBezTo>
                    <a:cubicBezTo>
                      <a:pt x="637173" y="255034"/>
                      <a:pt x="637173" y="255034"/>
                      <a:pt x="637173" y="255034"/>
                    </a:cubicBezTo>
                    <a:close/>
                    <a:moveTo>
                      <a:pt x="291080" y="196546"/>
                    </a:moveTo>
                    <a:lnTo>
                      <a:pt x="308762" y="227830"/>
                    </a:lnTo>
                    <a:lnTo>
                      <a:pt x="255715" y="258434"/>
                    </a:lnTo>
                    <a:lnTo>
                      <a:pt x="255715" y="324403"/>
                    </a:lnTo>
                    <a:lnTo>
                      <a:pt x="325084" y="324403"/>
                    </a:lnTo>
                    <a:lnTo>
                      <a:pt x="325084" y="359768"/>
                    </a:lnTo>
                    <a:lnTo>
                      <a:pt x="255715" y="359768"/>
                    </a:lnTo>
                    <a:lnTo>
                      <a:pt x="255715" y="429138"/>
                    </a:lnTo>
                    <a:lnTo>
                      <a:pt x="440700" y="429138"/>
                    </a:lnTo>
                    <a:lnTo>
                      <a:pt x="440700" y="359768"/>
                    </a:lnTo>
                    <a:lnTo>
                      <a:pt x="372011" y="359768"/>
                    </a:lnTo>
                    <a:lnTo>
                      <a:pt x="372011" y="324403"/>
                    </a:lnTo>
                    <a:lnTo>
                      <a:pt x="440700" y="324403"/>
                    </a:lnTo>
                    <a:lnTo>
                      <a:pt x="440700" y="255034"/>
                    </a:lnTo>
                    <a:lnTo>
                      <a:pt x="372011" y="255034"/>
                    </a:lnTo>
                    <a:lnTo>
                      <a:pt x="372011" y="219669"/>
                    </a:lnTo>
                    <a:lnTo>
                      <a:pt x="440700" y="219669"/>
                    </a:lnTo>
                    <a:lnTo>
                      <a:pt x="476065" y="219669"/>
                    </a:lnTo>
                    <a:lnTo>
                      <a:pt x="476065" y="463142"/>
                    </a:lnTo>
                    <a:lnTo>
                      <a:pt x="440700" y="463142"/>
                    </a:lnTo>
                    <a:lnTo>
                      <a:pt x="255715" y="463142"/>
                    </a:lnTo>
                    <a:lnTo>
                      <a:pt x="220350" y="463142"/>
                    </a:lnTo>
                    <a:lnTo>
                      <a:pt x="220350" y="429138"/>
                    </a:lnTo>
                    <a:lnTo>
                      <a:pt x="220350" y="219669"/>
                    </a:lnTo>
                    <a:lnTo>
                      <a:pt x="250954" y="219669"/>
                    </a:lnTo>
                    <a:close/>
                    <a:moveTo>
                      <a:pt x="556995" y="185665"/>
                    </a:moveTo>
                    <a:lnTo>
                      <a:pt x="590320" y="185665"/>
                    </a:lnTo>
                    <a:lnTo>
                      <a:pt x="902482" y="185665"/>
                    </a:lnTo>
                    <a:lnTo>
                      <a:pt x="937847" y="185665"/>
                    </a:lnTo>
                    <a:lnTo>
                      <a:pt x="937847" y="219670"/>
                    </a:lnTo>
                    <a:lnTo>
                      <a:pt x="937847" y="243473"/>
                    </a:lnTo>
                    <a:lnTo>
                      <a:pt x="902482" y="243473"/>
                    </a:lnTo>
                    <a:lnTo>
                      <a:pt x="902482" y="219670"/>
                    </a:lnTo>
                    <a:lnTo>
                      <a:pt x="590320" y="219670"/>
                    </a:lnTo>
                    <a:lnTo>
                      <a:pt x="590320" y="243473"/>
                    </a:lnTo>
                    <a:lnTo>
                      <a:pt x="556995" y="243473"/>
                    </a:lnTo>
                    <a:lnTo>
                      <a:pt x="556995" y="219670"/>
                    </a:lnTo>
                    <a:close/>
                    <a:moveTo>
                      <a:pt x="445461" y="99973"/>
                    </a:moveTo>
                    <a:lnTo>
                      <a:pt x="476065" y="117655"/>
                    </a:lnTo>
                    <a:lnTo>
                      <a:pt x="434579" y="184304"/>
                    </a:lnTo>
                    <a:lnTo>
                      <a:pt x="405335" y="165942"/>
                    </a:lnTo>
                    <a:close/>
                    <a:moveTo>
                      <a:pt x="262516" y="99973"/>
                    </a:moveTo>
                    <a:lnTo>
                      <a:pt x="302641" y="165942"/>
                    </a:lnTo>
                    <a:lnTo>
                      <a:pt x="273397" y="184304"/>
                    </a:lnTo>
                    <a:lnTo>
                      <a:pt x="233272" y="117655"/>
                    </a:lnTo>
                    <a:close/>
                    <a:moveTo>
                      <a:pt x="93173" y="91812"/>
                    </a:moveTo>
                    <a:lnTo>
                      <a:pt x="128537" y="91812"/>
                    </a:lnTo>
                    <a:lnTo>
                      <a:pt x="128537" y="127857"/>
                    </a:lnTo>
                    <a:lnTo>
                      <a:pt x="209468" y="127857"/>
                    </a:lnTo>
                    <a:lnTo>
                      <a:pt x="209468" y="161181"/>
                    </a:lnTo>
                    <a:lnTo>
                      <a:pt x="128537" y="161181"/>
                    </a:lnTo>
                    <a:lnTo>
                      <a:pt x="128537" y="232591"/>
                    </a:lnTo>
                    <a:lnTo>
                      <a:pt x="135338" y="227830"/>
                    </a:lnTo>
                    <a:lnTo>
                      <a:pt x="199947" y="340046"/>
                    </a:lnTo>
                    <a:lnTo>
                      <a:pt x="169343" y="358408"/>
                    </a:lnTo>
                    <a:lnTo>
                      <a:pt x="128537" y="285638"/>
                    </a:lnTo>
                    <a:lnTo>
                      <a:pt x="128537" y="463142"/>
                    </a:lnTo>
                    <a:lnTo>
                      <a:pt x="93173" y="463142"/>
                    </a:lnTo>
                    <a:lnTo>
                      <a:pt x="93173" y="258435"/>
                    </a:lnTo>
                    <a:lnTo>
                      <a:pt x="30604" y="369290"/>
                    </a:lnTo>
                    <a:lnTo>
                      <a:pt x="0" y="351607"/>
                    </a:lnTo>
                    <a:lnTo>
                      <a:pt x="93173" y="189065"/>
                    </a:lnTo>
                    <a:lnTo>
                      <a:pt x="93173" y="161181"/>
                    </a:lnTo>
                    <a:lnTo>
                      <a:pt x="12922" y="161181"/>
                    </a:lnTo>
                    <a:lnTo>
                      <a:pt x="12922" y="127857"/>
                    </a:lnTo>
                    <a:lnTo>
                      <a:pt x="93173" y="127857"/>
                    </a:lnTo>
                    <a:close/>
                    <a:moveTo>
                      <a:pt x="331205" y="89092"/>
                    </a:moveTo>
                    <a:lnTo>
                      <a:pt x="373371" y="155062"/>
                    </a:lnTo>
                    <a:lnTo>
                      <a:pt x="342767" y="172744"/>
                    </a:lnTo>
                    <a:lnTo>
                      <a:pt x="302641" y="104734"/>
                    </a:lnTo>
                    <a:close/>
                    <a:moveTo>
                      <a:pt x="1250009" y="45566"/>
                    </a:moveTo>
                    <a:cubicBezTo>
                      <a:pt x="1283816" y="45566"/>
                      <a:pt x="1283816" y="45566"/>
                      <a:pt x="1283816" y="45566"/>
                    </a:cubicBezTo>
                    <a:cubicBezTo>
                      <a:pt x="1283816" y="345139"/>
                      <a:pt x="1283816" y="345139"/>
                      <a:pt x="1283816" y="345139"/>
                    </a:cubicBezTo>
                    <a:cubicBezTo>
                      <a:pt x="1288645" y="393457"/>
                      <a:pt x="1327281" y="432111"/>
                      <a:pt x="1377186" y="432111"/>
                    </a:cubicBezTo>
                    <a:cubicBezTo>
                      <a:pt x="1377186" y="461102"/>
                      <a:pt x="1377186" y="461102"/>
                      <a:pt x="1377186" y="461102"/>
                    </a:cubicBezTo>
                    <a:cubicBezTo>
                      <a:pt x="1375576" y="461102"/>
                      <a:pt x="1373967" y="461102"/>
                      <a:pt x="1372357" y="461102"/>
                    </a:cubicBezTo>
                    <a:cubicBezTo>
                      <a:pt x="1306353" y="461102"/>
                      <a:pt x="1251619" y="409563"/>
                      <a:pt x="1250009" y="343528"/>
                    </a:cubicBezTo>
                    <a:cubicBezTo>
                      <a:pt x="1250009" y="45566"/>
                      <a:pt x="1250009" y="45566"/>
                      <a:pt x="1250009" y="45566"/>
                    </a:cubicBezTo>
                    <a:close/>
                    <a:moveTo>
                      <a:pt x="1098977" y="45566"/>
                    </a:moveTo>
                    <a:cubicBezTo>
                      <a:pt x="1134393" y="45566"/>
                      <a:pt x="1134393" y="45566"/>
                      <a:pt x="1134393" y="45566"/>
                    </a:cubicBezTo>
                    <a:cubicBezTo>
                      <a:pt x="1134393" y="343528"/>
                      <a:pt x="1134393" y="343528"/>
                      <a:pt x="1134393" y="343528"/>
                    </a:cubicBezTo>
                    <a:cubicBezTo>
                      <a:pt x="1134393" y="345139"/>
                      <a:pt x="1134393" y="345139"/>
                      <a:pt x="1134393" y="345139"/>
                    </a:cubicBezTo>
                    <a:lnTo>
                      <a:pt x="1134393" y="348360"/>
                    </a:lnTo>
                    <a:cubicBezTo>
                      <a:pt x="1129564" y="411173"/>
                      <a:pt x="1078049" y="461102"/>
                      <a:pt x="1012046" y="461102"/>
                    </a:cubicBezTo>
                    <a:cubicBezTo>
                      <a:pt x="1010436" y="461102"/>
                      <a:pt x="1008826" y="461102"/>
                      <a:pt x="1007216" y="461102"/>
                    </a:cubicBezTo>
                    <a:cubicBezTo>
                      <a:pt x="1007216" y="432111"/>
                      <a:pt x="1007216" y="432111"/>
                      <a:pt x="1007216" y="432111"/>
                    </a:cubicBezTo>
                    <a:cubicBezTo>
                      <a:pt x="1055511" y="432111"/>
                      <a:pt x="1095757" y="393457"/>
                      <a:pt x="1098977" y="345139"/>
                    </a:cubicBezTo>
                    <a:cubicBezTo>
                      <a:pt x="1098977" y="45566"/>
                      <a:pt x="1098977" y="45566"/>
                      <a:pt x="1098977" y="45566"/>
                    </a:cubicBezTo>
                    <a:close/>
                    <a:moveTo>
                      <a:pt x="187026" y="3400"/>
                    </a:moveTo>
                    <a:lnTo>
                      <a:pt x="196547" y="35365"/>
                    </a:lnTo>
                    <a:lnTo>
                      <a:pt x="21083" y="82291"/>
                    </a:lnTo>
                    <a:lnTo>
                      <a:pt x="11562" y="48286"/>
                    </a:lnTo>
                    <a:close/>
                    <a:moveTo>
                      <a:pt x="730419" y="0"/>
                    </a:moveTo>
                    <a:lnTo>
                      <a:pt x="764424" y="0"/>
                    </a:lnTo>
                    <a:lnTo>
                      <a:pt x="764424" y="58488"/>
                    </a:lnTo>
                    <a:lnTo>
                      <a:pt x="926966" y="58488"/>
                    </a:lnTo>
                    <a:lnTo>
                      <a:pt x="926966" y="91813"/>
                    </a:lnTo>
                    <a:lnTo>
                      <a:pt x="764424" y="91813"/>
                    </a:lnTo>
                    <a:lnTo>
                      <a:pt x="764424" y="127858"/>
                    </a:lnTo>
                    <a:lnTo>
                      <a:pt x="869158" y="127858"/>
                    </a:lnTo>
                    <a:lnTo>
                      <a:pt x="869158" y="161182"/>
                    </a:lnTo>
                    <a:lnTo>
                      <a:pt x="625685" y="161182"/>
                    </a:lnTo>
                    <a:lnTo>
                      <a:pt x="625685" y="127858"/>
                    </a:lnTo>
                    <a:lnTo>
                      <a:pt x="730419" y="127858"/>
                    </a:lnTo>
                    <a:lnTo>
                      <a:pt x="730419" y="91813"/>
                    </a:lnTo>
                    <a:lnTo>
                      <a:pt x="567877" y="91813"/>
                    </a:lnTo>
                    <a:lnTo>
                      <a:pt x="567877" y="58488"/>
                    </a:lnTo>
                    <a:lnTo>
                      <a:pt x="730419" y="58488"/>
                    </a:lnTo>
                    <a:close/>
                    <a:moveTo>
                      <a:pt x="453622" y="0"/>
                    </a:moveTo>
                    <a:lnTo>
                      <a:pt x="463143" y="32644"/>
                    </a:lnTo>
                    <a:lnTo>
                      <a:pt x="228511" y="82291"/>
                    </a:lnTo>
                    <a:lnTo>
                      <a:pt x="220350" y="48287"/>
                    </a:ln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9@|5FFC:0|FBC:0|LFC:16777215|LBC:16777215">
                <a:extLst>
                  <a:ext uri="{FF2B5EF4-FFF2-40B4-BE49-F238E27FC236}">
                    <a16:creationId xmlns:a16="http://schemas.microsoft.com/office/drawing/2014/main" id="{F3B15F16-DA35-4D5E-9271-76DC85071B28}"/>
                  </a:ext>
                </a:extLst>
              </p:cNvPr>
              <p:cNvSpPr>
                <a:spLocks noEditPoints="1"/>
              </p:cNvSpPr>
              <p:nvPr/>
            </p:nvSpPr>
            <p:spPr bwMode="auto">
              <a:xfrm>
                <a:off x="1965533" y="3284039"/>
                <a:ext cx="1248649" cy="702535"/>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20@|5FFC:0|FBC:0|LFC:16777215|LBC:16777215">
                <a:extLst>
                  <a:ext uri="{FF2B5EF4-FFF2-40B4-BE49-F238E27FC236}">
                    <a16:creationId xmlns:a16="http://schemas.microsoft.com/office/drawing/2014/main" id="{D9D0EC86-8FE1-495D-ABD5-683509191867}"/>
                  </a:ext>
                </a:extLst>
              </p:cNvPr>
              <p:cNvSpPr>
                <a:spLocks noEditPoints="1"/>
              </p:cNvSpPr>
              <p:nvPr/>
            </p:nvSpPr>
            <p:spPr bwMode="auto">
              <a:xfrm>
                <a:off x="750889" y="2580824"/>
                <a:ext cx="1216004" cy="1431594"/>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p>
                <a:pPr eaLnBrk="1" fontAlgn="auto" hangingPunct="1">
                  <a:spcBef>
                    <a:spcPts val="0"/>
                  </a:spcBef>
                  <a:spcAft>
                    <a:spcPts val="0"/>
                  </a:spcAft>
                  <a:defRPr/>
                </a:pPr>
                <a:endParaRPr lang="zh-CN" altLang="en-US" sz="2000">
                  <a:solidFill>
                    <a:srgbClr val="FCFCFC"/>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18" name="任意多边形 17">
            <a:extLst>
              <a:ext uri="{FF2B5EF4-FFF2-40B4-BE49-F238E27FC236}">
                <a16:creationId xmlns:a16="http://schemas.microsoft.com/office/drawing/2014/main" id="{9F62480E-3BB0-4919-9C31-0D87C672DFAF}"/>
              </a:ext>
            </a:extLst>
          </p:cNvPr>
          <p:cNvSpPr/>
          <p:nvPr/>
        </p:nvSpPr>
        <p:spPr>
          <a:xfrm>
            <a:off x="0" y="6640513"/>
            <a:ext cx="5681663" cy="217487"/>
          </a:xfrm>
          <a:custGeom>
            <a:avLst/>
            <a:gdLst>
              <a:gd name="connsiteX0" fmla="*/ 0 w 5682343"/>
              <a:gd name="connsiteY0" fmla="*/ 0 h 217714"/>
              <a:gd name="connsiteX1" fmla="*/ 5540792 w 5682343"/>
              <a:gd name="connsiteY1" fmla="*/ 0 h 217714"/>
              <a:gd name="connsiteX2" fmla="*/ 5682343 w 5682343"/>
              <a:gd name="connsiteY2" fmla="*/ 205338 h 217714"/>
              <a:gd name="connsiteX3" fmla="*/ 5682343 w 5682343"/>
              <a:gd name="connsiteY3" fmla="*/ 217714 h 217714"/>
              <a:gd name="connsiteX4" fmla="*/ 0 w 5682343"/>
              <a:gd name="connsiteY4" fmla="*/ 217714 h 217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2343" h="217714">
                <a:moveTo>
                  <a:pt x="0" y="0"/>
                </a:moveTo>
                <a:lnTo>
                  <a:pt x="5540792" y="0"/>
                </a:lnTo>
                <a:lnTo>
                  <a:pt x="5682343" y="205338"/>
                </a:lnTo>
                <a:lnTo>
                  <a:pt x="5682343" y="217714"/>
                </a:lnTo>
                <a:lnTo>
                  <a:pt x="0" y="217714"/>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任意多边形 15">
            <a:extLst>
              <a:ext uri="{FF2B5EF4-FFF2-40B4-BE49-F238E27FC236}">
                <a16:creationId xmlns:a16="http://schemas.microsoft.com/office/drawing/2014/main" id="{17318669-7847-455B-959A-40CD54023525}"/>
              </a:ext>
            </a:extLst>
          </p:cNvPr>
          <p:cNvSpPr/>
          <p:nvPr/>
        </p:nvSpPr>
        <p:spPr>
          <a:xfrm>
            <a:off x="0" y="6553200"/>
            <a:ext cx="3216275" cy="101600"/>
          </a:xfrm>
          <a:custGeom>
            <a:avLst/>
            <a:gdLst>
              <a:gd name="connsiteX0" fmla="*/ 0 w 3216615"/>
              <a:gd name="connsiteY0" fmla="*/ 0 h 101323"/>
              <a:gd name="connsiteX1" fmla="*/ 3134902 w 3216615"/>
              <a:gd name="connsiteY1" fmla="*/ 0 h 101323"/>
              <a:gd name="connsiteX2" fmla="*/ 3216615 w 3216615"/>
              <a:gd name="connsiteY2" fmla="*/ 101323 h 101323"/>
              <a:gd name="connsiteX3" fmla="*/ 0 w 3216615"/>
              <a:gd name="connsiteY3" fmla="*/ 101323 h 101323"/>
            </a:gdLst>
            <a:ahLst/>
            <a:cxnLst>
              <a:cxn ang="0">
                <a:pos x="connsiteX0" y="connsiteY0"/>
              </a:cxn>
              <a:cxn ang="0">
                <a:pos x="connsiteX1" y="connsiteY1"/>
              </a:cxn>
              <a:cxn ang="0">
                <a:pos x="connsiteX2" y="connsiteY2"/>
              </a:cxn>
              <a:cxn ang="0">
                <a:pos x="connsiteX3" y="connsiteY3"/>
              </a:cxn>
            </a:cxnLst>
            <a:rect l="l" t="t" r="r" b="b"/>
            <a:pathLst>
              <a:path w="3216615" h="101323">
                <a:moveTo>
                  <a:pt x="0" y="0"/>
                </a:moveTo>
                <a:lnTo>
                  <a:pt x="3134902" y="0"/>
                </a:lnTo>
                <a:lnTo>
                  <a:pt x="3216615" y="101323"/>
                </a:lnTo>
                <a:lnTo>
                  <a:pt x="0" y="101323"/>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 name="组合 2">
            <a:extLst>
              <a:ext uri="{FF2B5EF4-FFF2-40B4-BE49-F238E27FC236}">
                <a16:creationId xmlns:a16="http://schemas.microsoft.com/office/drawing/2014/main" id="{1714D6D1-C8EC-46CB-9970-C405149441BD}"/>
              </a:ext>
            </a:extLst>
          </p:cNvPr>
          <p:cNvGrpSpPr>
            <a:grpSpLocks/>
          </p:cNvGrpSpPr>
          <p:nvPr/>
        </p:nvGrpSpPr>
        <p:grpSpPr bwMode="auto">
          <a:xfrm>
            <a:off x="1504950" y="2536825"/>
            <a:ext cx="7802563" cy="1630363"/>
            <a:chOff x="1504218" y="2537065"/>
            <a:chExt cx="7803930" cy="1631122"/>
          </a:xfrm>
        </p:grpSpPr>
        <p:sp>
          <p:nvSpPr>
            <p:cNvPr id="71686" name="文本框 12">
              <a:extLst>
                <a:ext uri="{FF2B5EF4-FFF2-40B4-BE49-F238E27FC236}">
                  <a16:creationId xmlns:a16="http://schemas.microsoft.com/office/drawing/2014/main" id="{295B1C13-8339-4F9B-8A36-3F3D6268026B}"/>
                </a:ext>
              </a:extLst>
            </p:cNvPr>
            <p:cNvSpPr txBox="1">
              <a:spLocks noChangeArrowheads="1"/>
            </p:cNvSpPr>
            <p:nvPr/>
          </p:nvSpPr>
          <p:spPr bwMode="auto">
            <a:xfrm>
              <a:off x="1504218" y="2537065"/>
              <a:ext cx="780393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8800">
                  <a:solidFill>
                    <a:srgbClr val="CA0810"/>
                  </a:solidFill>
                  <a:latin typeface="微软雅黑" panose="020B0503020204020204" pitchFamily="34" charset="-122"/>
                  <a:ea typeface="微软雅黑" panose="020B0503020204020204" pitchFamily="34" charset="-122"/>
                </a:rPr>
                <a:t>THANK </a:t>
              </a:r>
              <a:r>
                <a:rPr lang="en-US" altLang="zh-CN" sz="8800">
                  <a:latin typeface="微软雅黑" panose="020B0503020204020204" pitchFamily="34" charset="-122"/>
                  <a:ea typeface="微软雅黑" panose="020B0503020204020204" pitchFamily="34" charset="-122"/>
                </a:rPr>
                <a:t>YOU</a:t>
              </a:r>
              <a:endParaRPr lang="zh-CN" altLang="en-US" sz="8800">
                <a:latin typeface="微软雅黑" panose="020B0503020204020204" pitchFamily="34" charset="-122"/>
                <a:ea typeface="微软雅黑" panose="020B0503020204020204" pitchFamily="34" charset="-122"/>
              </a:endParaRPr>
            </a:p>
          </p:txBody>
        </p:sp>
        <p:sp>
          <p:nvSpPr>
            <p:cNvPr id="19" name="矩形 33">
              <a:extLst>
                <a:ext uri="{FF2B5EF4-FFF2-40B4-BE49-F238E27FC236}">
                  <a16:creationId xmlns:a16="http://schemas.microsoft.com/office/drawing/2014/main" id="{94745160-3572-4363-A9DD-2ECA71A2BB0F}"/>
                </a:ext>
              </a:extLst>
            </p:cNvPr>
            <p:cNvSpPr>
              <a:spLocks noChangeArrowheads="1"/>
            </p:cNvSpPr>
            <p:nvPr/>
          </p:nvSpPr>
          <p:spPr bwMode="auto">
            <a:xfrm>
              <a:off x="2269527" y="3983951"/>
              <a:ext cx="5811268" cy="18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ct val="20000"/>
                </a:spcBef>
                <a:spcAft>
                  <a:spcPts val="0"/>
                </a:spcAft>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250" fill="hold"/>
                                        <p:tgtEl>
                                          <p:spTgt spid="16"/>
                                        </p:tgtEl>
                                        <p:attrNameLst>
                                          <p:attrName>ppt_x</p:attrName>
                                        </p:attrNameLst>
                                      </p:cBhvr>
                                      <p:tavLst>
                                        <p:tav tm="0">
                                          <p:val>
                                            <p:strVal val="0-#ppt_w/2"/>
                                          </p:val>
                                        </p:tav>
                                        <p:tav tm="100000">
                                          <p:val>
                                            <p:strVal val="#ppt_x"/>
                                          </p:val>
                                        </p:tav>
                                      </p:tavLst>
                                    </p:anim>
                                    <p:anim calcmode="lin" valueType="num">
                                      <p:cBhvr additive="base">
                                        <p:cTn id="17" dur="250" fill="hold"/>
                                        <p:tgtEl>
                                          <p:spTgt spid="16"/>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750"/>
                            </p:stCondLst>
                            <p:childTnLst>
                              <p:par>
                                <p:cTn id="19" presetID="2" presetClass="entr" presetSubtype="8"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250" fill="hold"/>
                                        <p:tgtEl>
                                          <p:spTgt spid="18"/>
                                        </p:tgtEl>
                                        <p:attrNameLst>
                                          <p:attrName>ppt_x</p:attrName>
                                        </p:attrNameLst>
                                      </p:cBhvr>
                                      <p:tavLst>
                                        <p:tav tm="0">
                                          <p:val>
                                            <p:strVal val="0-#ppt_w/2"/>
                                          </p:val>
                                        </p:tav>
                                        <p:tav tm="100000">
                                          <p:val>
                                            <p:strVal val="#ppt_x"/>
                                          </p:val>
                                        </p:tav>
                                      </p:tavLst>
                                    </p:anim>
                                    <p:anim calcmode="lin" valueType="num">
                                      <p:cBhvr additive="base">
                                        <p:cTn id="22" dur="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DD188572-8FFE-4291-91E5-A6B12B0B36E6}"/>
              </a:ext>
            </a:extLst>
          </p:cNvPr>
          <p:cNvCxnSpPr/>
          <p:nvPr/>
        </p:nvCxnSpPr>
        <p:spPr>
          <a:xfrm>
            <a:off x="1657350" y="2457450"/>
            <a:ext cx="2128838" cy="212883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4FD7D9C0-E199-4618-BE35-20E663240120}"/>
              </a:ext>
            </a:extLst>
          </p:cNvPr>
          <p:cNvGrpSpPr>
            <a:grpSpLocks/>
          </p:cNvGrpSpPr>
          <p:nvPr/>
        </p:nvGrpSpPr>
        <p:grpSpPr bwMode="auto">
          <a:xfrm>
            <a:off x="2476500" y="2789238"/>
            <a:ext cx="7589838" cy="1636712"/>
            <a:chOff x="2476160" y="2789636"/>
            <a:chExt cx="7590213" cy="1635917"/>
          </a:xfrm>
        </p:grpSpPr>
        <p:sp>
          <p:nvSpPr>
            <p:cNvPr id="11" name="任意多边形 10">
              <a:extLst>
                <a:ext uri="{FF2B5EF4-FFF2-40B4-BE49-F238E27FC236}">
                  <a16:creationId xmlns:a16="http://schemas.microsoft.com/office/drawing/2014/main" id="{C43A6B4F-E419-44EE-84C7-0A73C6A7DCAA}"/>
                </a:ext>
              </a:extLst>
            </p:cNvPr>
            <p:cNvSpPr/>
            <p:nvPr/>
          </p:nvSpPr>
          <p:spPr>
            <a:xfrm>
              <a:off x="2476160" y="2789636"/>
              <a:ext cx="7590213" cy="1635917"/>
            </a:xfrm>
            <a:custGeom>
              <a:avLst/>
              <a:gdLst>
                <a:gd name="connsiteX0" fmla="*/ 0 w 7590213"/>
                <a:gd name="connsiteY0" fmla="*/ 0 h 1635917"/>
                <a:gd name="connsiteX1" fmla="*/ 7590213 w 7590213"/>
                <a:gd name="connsiteY1" fmla="*/ 0 h 1635917"/>
                <a:gd name="connsiteX2" fmla="*/ 7590213 w 7590213"/>
                <a:gd name="connsiteY2" fmla="*/ 1635917 h 1635917"/>
                <a:gd name="connsiteX3" fmla="*/ 1140350 w 7590213"/>
                <a:gd name="connsiteY3" fmla="*/ 1635917 h 1635917"/>
                <a:gd name="connsiteX4" fmla="*/ 0 w 7590213"/>
                <a:gd name="connsiteY4" fmla="*/ 499380 h 16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0213" h="1635917">
                  <a:moveTo>
                    <a:pt x="0" y="0"/>
                  </a:moveTo>
                  <a:lnTo>
                    <a:pt x="7590213" y="0"/>
                  </a:lnTo>
                  <a:lnTo>
                    <a:pt x="7590213" y="1635917"/>
                  </a:lnTo>
                  <a:lnTo>
                    <a:pt x="1140350" y="1635917"/>
                  </a:lnTo>
                  <a:lnTo>
                    <a:pt x="0" y="499380"/>
                  </a:lnTo>
                  <a:close/>
                </a:path>
              </a:pathLst>
            </a:custGeom>
            <a:solidFill>
              <a:srgbClr val="CA0810"/>
            </a:solidFill>
            <a:ln>
              <a:noFill/>
            </a:ln>
            <a:effectLst>
              <a:innerShdw blurRad="190500" dist="101600" dir="858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2" name="文本框 11">
              <a:extLst>
                <a:ext uri="{FF2B5EF4-FFF2-40B4-BE49-F238E27FC236}">
                  <a16:creationId xmlns:a16="http://schemas.microsoft.com/office/drawing/2014/main" id="{FF119BE9-9A3E-4FCA-9366-BF2AB9D5C3C4}"/>
                </a:ext>
              </a:extLst>
            </p:cNvPr>
            <p:cNvSpPr txBox="1">
              <a:spLocks noChangeArrowheads="1"/>
            </p:cNvSpPr>
            <p:nvPr/>
          </p:nvSpPr>
          <p:spPr bwMode="auto">
            <a:xfrm>
              <a:off x="3785913" y="3205723"/>
              <a:ext cx="55237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200" b="1" dirty="0">
                  <a:solidFill>
                    <a:schemeClr val="bg1"/>
                  </a:solidFill>
                  <a:latin typeface="微软雅黑" panose="020B0503020204020204" pitchFamily="34" charset="-122"/>
                  <a:ea typeface="微软雅黑" panose="020B0503020204020204" pitchFamily="34" charset="-122"/>
                </a:rPr>
                <a:t>UML</a:t>
              </a:r>
              <a:r>
                <a:rPr lang="zh-CN" altLang="en-US" sz="3200" b="1" dirty="0">
                  <a:solidFill>
                    <a:schemeClr val="bg1"/>
                  </a:solidFill>
                  <a:latin typeface="微软雅黑" panose="020B0503020204020204" pitchFamily="34" charset="-122"/>
                  <a:ea typeface="微软雅黑" panose="020B0503020204020204" pitchFamily="34" charset="-122"/>
                </a:rPr>
                <a:t>视图</a:t>
              </a:r>
            </a:p>
          </p:txBody>
        </p:sp>
        <p:sp>
          <p:nvSpPr>
            <p:cNvPr id="13" name="矩形 33">
              <a:extLst>
                <a:ext uri="{FF2B5EF4-FFF2-40B4-BE49-F238E27FC236}">
                  <a16:creationId xmlns:a16="http://schemas.microsoft.com/office/drawing/2014/main" id="{201041B3-4E87-45C4-9D2E-CA7B978BBA33}"/>
                </a:ext>
              </a:extLst>
            </p:cNvPr>
            <p:cNvSpPr>
              <a:spLocks noChangeArrowheads="1"/>
            </p:cNvSpPr>
            <p:nvPr/>
          </p:nvSpPr>
          <p:spPr bwMode="auto">
            <a:xfrm>
              <a:off x="3620805" y="3578240"/>
              <a:ext cx="5364427" cy="245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ct val="20000"/>
                </a:spcBef>
                <a:spcAft>
                  <a:spcPts val="0"/>
                </a:spcAft>
                <a:defRPr/>
              </a:pPr>
              <a:endParaRPr lang="en-US" altLang="zh-CN" sz="1600"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a:extLst>
              <a:ext uri="{FF2B5EF4-FFF2-40B4-BE49-F238E27FC236}">
                <a16:creationId xmlns:a16="http://schemas.microsoft.com/office/drawing/2014/main" id="{6171FA0B-3C04-42C8-9C0F-DF6ADBE81C91}"/>
              </a:ext>
            </a:extLst>
          </p:cNvPr>
          <p:cNvGrpSpPr>
            <a:grpSpLocks/>
          </p:cNvGrpSpPr>
          <p:nvPr/>
        </p:nvGrpSpPr>
        <p:grpSpPr bwMode="auto">
          <a:xfrm>
            <a:off x="0" y="2628900"/>
            <a:ext cx="3317875" cy="2155825"/>
            <a:chOff x="0" y="2628900"/>
            <a:chExt cx="3318008" cy="2155448"/>
          </a:xfrm>
        </p:grpSpPr>
        <p:sp>
          <p:nvSpPr>
            <p:cNvPr id="8" name="任意多边形 7">
              <a:extLst>
                <a:ext uri="{FF2B5EF4-FFF2-40B4-BE49-F238E27FC236}">
                  <a16:creationId xmlns:a16="http://schemas.microsoft.com/office/drawing/2014/main" id="{11104049-57F8-4330-BB94-0D8C430AF0F4}"/>
                </a:ext>
              </a:extLst>
            </p:cNvPr>
            <p:cNvSpPr/>
            <p:nvPr/>
          </p:nvSpPr>
          <p:spPr>
            <a:xfrm>
              <a:off x="0" y="2628900"/>
              <a:ext cx="2476599" cy="642826"/>
            </a:xfrm>
            <a:custGeom>
              <a:avLst/>
              <a:gdLst>
                <a:gd name="connsiteX0" fmla="*/ 0 w 2476160"/>
                <a:gd name="connsiteY0" fmla="*/ 0 h 642938"/>
                <a:gd name="connsiteX1" fmla="*/ 1831065 w 2476160"/>
                <a:gd name="connsiteY1" fmla="*/ 0 h 642938"/>
                <a:gd name="connsiteX2" fmla="*/ 2476160 w 2476160"/>
                <a:gd name="connsiteY2" fmla="*/ 642938 h 642938"/>
                <a:gd name="connsiteX3" fmla="*/ 0 w 2476160"/>
                <a:gd name="connsiteY3" fmla="*/ 642938 h 642938"/>
              </a:gdLst>
              <a:ahLst/>
              <a:cxnLst>
                <a:cxn ang="0">
                  <a:pos x="connsiteX0" y="connsiteY0"/>
                </a:cxn>
                <a:cxn ang="0">
                  <a:pos x="connsiteX1" y="connsiteY1"/>
                </a:cxn>
                <a:cxn ang="0">
                  <a:pos x="connsiteX2" y="connsiteY2"/>
                </a:cxn>
                <a:cxn ang="0">
                  <a:pos x="connsiteX3" y="connsiteY3"/>
                </a:cxn>
              </a:cxnLst>
              <a:rect l="l" t="t" r="r" b="b"/>
              <a:pathLst>
                <a:path w="2476160" h="642938">
                  <a:moveTo>
                    <a:pt x="0" y="0"/>
                  </a:moveTo>
                  <a:lnTo>
                    <a:pt x="1831065" y="0"/>
                  </a:lnTo>
                  <a:lnTo>
                    <a:pt x="2476160" y="642938"/>
                  </a:lnTo>
                  <a:lnTo>
                    <a:pt x="0" y="642938"/>
                  </a:lnTo>
                  <a:close/>
                </a:path>
              </a:pathLst>
            </a:custGeom>
            <a:solidFill>
              <a:schemeClr val="bg1">
                <a:lumMod val="65000"/>
              </a:schemeClr>
            </a:solidFill>
            <a:ln>
              <a:noFill/>
            </a:ln>
            <a:effectLst>
              <a:outerShdw blurRad="50800" dist="38100" dir="36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18" name="文本框 14">
              <a:extLst>
                <a:ext uri="{FF2B5EF4-FFF2-40B4-BE49-F238E27FC236}">
                  <a16:creationId xmlns:a16="http://schemas.microsoft.com/office/drawing/2014/main" id="{FC3DBA19-D326-4EF4-9DA9-89FA369E1F79}"/>
                </a:ext>
              </a:extLst>
            </p:cNvPr>
            <p:cNvSpPr txBox="1">
              <a:spLocks noChangeArrowheads="1"/>
            </p:cNvSpPr>
            <p:nvPr/>
          </p:nvSpPr>
          <p:spPr bwMode="auto">
            <a:xfrm>
              <a:off x="742950" y="3214688"/>
              <a:ext cx="25750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9600" b="1">
                  <a:solidFill>
                    <a:srgbClr val="CA0810"/>
                  </a:solidFill>
                  <a:latin typeface="微软雅黑" panose="020B0503020204020204" pitchFamily="34" charset="-122"/>
                  <a:ea typeface="微软雅黑" panose="020B0503020204020204" pitchFamily="34" charset="-122"/>
                </a:rPr>
                <a:t>02</a:t>
              </a:r>
              <a:endParaRPr lang="zh-CN" altLang="en-US" sz="9600" b="1">
                <a:solidFill>
                  <a:srgbClr val="CA081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55022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3A5B5D10-6CE5-4414-8F64-81B08FDA3B59}"/>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0243" name="文本框 2">
            <a:extLst>
              <a:ext uri="{FF2B5EF4-FFF2-40B4-BE49-F238E27FC236}">
                <a16:creationId xmlns:a16="http://schemas.microsoft.com/office/drawing/2014/main" id="{4B448AF6-8174-4C44-AE7E-61C60BE63C5E}"/>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b="1" dirty="0">
                <a:latin typeface="微软雅黑" panose="020B0503020204020204" pitchFamily="34" charset="-122"/>
                <a:ea typeface="微软雅黑" panose="020B0503020204020204" pitchFamily="34" charset="-122"/>
              </a:rPr>
              <a:t>UML4+1</a:t>
            </a:r>
            <a:r>
              <a:rPr lang="zh-CN" altLang="en-US" sz="3200" b="1" dirty="0">
                <a:latin typeface="微软雅黑" panose="020B0503020204020204" pitchFamily="34" charset="-122"/>
                <a:ea typeface="微软雅黑" panose="020B0503020204020204" pitchFamily="34" charset="-122"/>
              </a:rPr>
              <a:t>视图</a:t>
            </a:r>
          </a:p>
        </p:txBody>
      </p:sp>
      <p:sp>
        <p:nvSpPr>
          <p:cNvPr id="13" name="모서리가 둥근 직사각형 17">
            <a:extLst>
              <a:ext uri="{FF2B5EF4-FFF2-40B4-BE49-F238E27FC236}">
                <a16:creationId xmlns:a16="http://schemas.microsoft.com/office/drawing/2014/main" id="{EE3DDDB3-587A-4531-AF77-4E80991514C9}"/>
              </a:ext>
            </a:extLst>
          </p:cNvPr>
          <p:cNvSpPr>
            <a:spLocks noChangeArrowheads="1"/>
          </p:cNvSpPr>
          <p:nvPr/>
        </p:nvSpPr>
        <p:spPr bwMode="auto">
          <a:xfrm>
            <a:off x="2238375" y="1990725"/>
            <a:ext cx="3840163" cy="1720850"/>
          </a:xfrm>
          <a:prstGeom prst="roundRect">
            <a:avLst>
              <a:gd name="adj" fmla="val 7356"/>
            </a:avLst>
          </a:prstGeom>
          <a:solidFill>
            <a:srgbClr val="504F43"/>
          </a:solidFill>
          <a:ln>
            <a:noFill/>
          </a:ln>
          <a:extLst>
            <a:ext uri="{91240B29-F687-4F45-9708-019B960494DF}">
              <a14:hiddenLine xmlns:a14="http://schemas.microsoft.com/office/drawing/2010/main" w="44450" algn="ctr">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en-US" altLang="ko-KR" sz="1800">
                <a:solidFill>
                  <a:srgbClr val="FFFFFF"/>
                </a:solidFill>
                <a:latin typeface="Arial" panose="020B0604020202020204" pitchFamily="34" charset="0"/>
                <a:ea typeface="微软雅黑" panose="020B0503020204020204" pitchFamily="34" charset="-122"/>
                <a:cs typeface="Malgun Gothic" panose="020B0503020000020004" pitchFamily="34" charset="-127"/>
                <a:sym typeface="Arial" panose="020B0604020202020204" pitchFamily="34" charset="0"/>
              </a:rPr>
              <a:t> </a:t>
            </a:r>
            <a:endParaRPr kumimoji="1" lang="ko-KR" altLang="en-US" sz="1800">
              <a:solidFill>
                <a:srgbClr val="FFFFFF"/>
              </a:solidFill>
              <a:latin typeface="Arial" panose="020B0604020202020204" pitchFamily="34" charset="0"/>
              <a:ea typeface="微软雅黑" panose="020B0503020204020204" pitchFamily="34" charset="-122"/>
              <a:cs typeface="Malgun Gothic" panose="020B0503020000020004" pitchFamily="34" charset="-127"/>
              <a:sym typeface="Arial" panose="020B0604020202020204" pitchFamily="34" charset="0"/>
            </a:endParaRPr>
          </a:p>
        </p:txBody>
      </p:sp>
      <p:sp>
        <p:nvSpPr>
          <p:cNvPr id="14" name="모서리가 둥근 직사각형 18">
            <a:extLst>
              <a:ext uri="{FF2B5EF4-FFF2-40B4-BE49-F238E27FC236}">
                <a16:creationId xmlns:a16="http://schemas.microsoft.com/office/drawing/2014/main" id="{7DE6239E-B3C1-4B44-BA2E-622BF589F5CC}"/>
              </a:ext>
            </a:extLst>
          </p:cNvPr>
          <p:cNvSpPr/>
          <p:nvPr/>
        </p:nvSpPr>
        <p:spPr>
          <a:xfrm>
            <a:off x="6215063" y="1990725"/>
            <a:ext cx="3838575" cy="1720850"/>
          </a:xfrm>
          <a:prstGeom prst="roundRect">
            <a:avLst>
              <a:gd name="adj" fmla="val 5360"/>
            </a:avLst>
          </a:prstGeom>
          <a:solidFill>
            <a:srgbClr val="B70F17"/>
          </a:solidFill>
          <a:ln w="44450" cap="flat" cmpd="sng" algn="ctr">
            <a:noFill/>
            <a:prstDash val="solid"/>
          </a:ln>
          <a:effectLst/>
        </p:spPr>
        <p:txBody>
          <a:bodyPr anchor="ctr"/>
          <a:lstStyle/>
          <a:p>
            <a:pPr algn="ctr" eaLnBrk="1" hangingPunct="1">
              <a:defRPr/>
            </a:pPr>
            <a:endParaRPr kumimoji="1" lang="ko-KR" altLang="en-US" kern="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모서리가 둥근 직사각형 19">
            <a:extLst>
              <a:ext uri="{FF2B5EF4-FFF2-40B4-BE49-F238E27FC236}">
                <a16:creationId xmlns:a16="http://schemas.microsoft.com/office/drawing/2014/main" id="{DC5F73FE-5049-4EB2-9C0D-768D16B8DD7C}"/>
              </a:ext>
            </a:extLst>
          </p:cNvPr>
          <p:cNvSpPr>
            <a:spLocks noChangeArrowheads="1"/>
          </p:cNvSpPr>
          <p:nvPr/>
        </p:nvSpPr>
        <p:spPr bwMode="auto">
          <a:xfrm>
            <a:off x="2238375" y="3849688"/>
            <a:ext cx="3840163" cy="1720850"/>
          </a:xfrm>
          <a:prstGeom prst="roundRect">
            <a:avLst>
              <a:gd name="adj" fmla="val 6690"/>
            </a:avLst>
          </a:prstGeom>
          <a:solidFill>
            <a:srgbClr val="B70F17"/>
          </a:solidFill>
          <a:ln>
            <a:noFill/>
          </a:ln>
          <a:extLst>
            <a:ext uri="{91240B29-F687-4F45-9708-019B960494DF}">
              <a14:hiddenLine xmlns:a14="http://schemas.microsoft.com/office/drawing/2010/main" w="44450" algn="ctr">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kumimoji="1" lang="ko-KR" altLang="en-US" sz="180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7" name="모서리가 둥근 직사각형 20">
            <a:extLst>
              <a:ext uri="{FF2B5EF4-FFF2-40B4-BE49-F238E27FC236}">
                <a16:creationId xmlns:a16="http://schemas.microsoft.com/office/drawing/2014/main" id="{A7D96A48-F64E-4844-961A-3C9B85704BBA}"/>
              </a:ext>
            </a:extLst>
          </p:cNvPr>
          <p:cNvSpPr>
            <a:spLocks noChangeArrowheads="1"/>
          </p:cNvSpPr>
          <p:nvPr/>
        </p:nvSpPr>
        <p:spPr bwMode="auto">
          <a:xfrm>
            <a:off x="6215063" y="3849688"/>
            <a:ext cx="3838575" cy="1720850"/>
          </a:xfrm>
          <a:prstGeom prst="roundRect">
            <a:avLst>
              <a:gd name="adj" fmla="val 10014"/>
            </a:avLst>
          </a:prstGeom>
          <a:solidFill>
            <a:srgbClr val="504F43"/>
          </a:solidFill>
          <a:ln>
            <a:noFill/>
          </a:ln>
          <a:extLst>
            <a:ext uri="{91240B29-F687-4F45-9708-019B960494DF}">
              <a14:hiddenLine xmlns:a14="http://schemas.microsoft.com/office/drawing/2010/main" w="44450" algn="ctr">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kumimoji="1" lang="ko-KR" altLang="en-US" sz="180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8" name="모서리가 둥근 직사각형 21">
            <a:extLst>
              <a:ext uri="{FF2B5EF4-FFF2-40B4-BE49-F238E27FC236}">
                <a16:creationId xmlns:a16="http://schemas.microsoft.com/office/drawing/2014/main" id="{ED3FF64C-B361-4F26-98C2-2B579F0ADFEC}"/>
              </a:ext>
            </a:extLst>
          </p:cNvPr>
          <p:cNvSpPr>
            <a:spLocks noChangeArrowheads="1"/>
          </p:cNvSpPr>
          <p:nvPr/>
        </p:nvSpPr>
        <p:spPr bwMode="auto">
          <a:xfrm>
            <a:off x="2301875" y="1803400"/>
            <a:ext cx="3689350" cy="19081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kumimoji="1" lang="ko-KR" altLang="en-US" sz="180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19" name="모서리가 둥근 직사각형 22">
            <a:extLst>
              <a:ext uri="{FF2B5EF4-FFF2-40B4-BE49-F238E27FC236}">
                <a16:creationId xmlns:a16="http://schemas.microsoft.com/office/drawing/2014/main" id="{E412A83E-EA2E-49FF-ABFC-F34C9A4352CF}"/>
              </a:ext>
            </a:extLst>
          </p:cNvPr>
          <p:cNvSpPr>
            <a:spLocks noChangeArrowheads="1"/>
          </p:cNvSpPr>
          <p:nvPr/>
        </p:nvSpPr>
        <p:spPr bwMode="auto">
          <a:xfrm>
            <a:off x="6403975" y="1803400"/>
            <a:ext cx="3689350" cy="19081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kumimoji="1" lang="ko-KR" altLang="en-US" sz="180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20" name="모서리가 둥근 직사각형 23">
            <a:extLst>
              <a:ext uri="{FF2B5EF4-FFF2-40B4-BE49-F238E27FC236}">
                <a16:creationId xmlns:a16="http://schemas.microsoft.com/office/drawing/2014/main" id="{D64DA17F-75F7-423B-8EBC-4CB22973B2C7}"/>
              </a:ext>
            </a:extLst>
          </p:cNvPr>
          <p:cNvSpPr>
            <a:spLocks noChangeArrowheads="1"/>
          </p:cNvSpPr>
          <p:nvPr/>
        </p:nvSpPr>
        <p:spPr bwMode="auto">
          <a:xfrm>
            <a:off x="2301875" y="3892550"/>
            <a:ext cx="3689350" cy="19081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kumimoji="1" lang="ko-KR" altLang="en-US" sz="180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21" name="모서리가 둥근 직사각형 24">
            <a:extLst>
              <a:ext uri="{FF2B5EF4-FFF2-40B4-BE49-F238E27FC236}">
                <a16:creationId xmlns:a16="http://schemas.microsoft.com/office/drawing/2014/main" id="{D4CDEBD3-55A2-4570-B8B0-A7008367A0FA}"/>
              </a:ext>
            </a:extLst>
          </p:cNvPr>
          <p:cNvSpPr>
            <a:spLocks noChangeArrowheads="1"/>
          </p:cNvSpPr>
          <p:nvPr/>
        </p:nvSpPr>
        <p:spPr bwMode="auto">
          <a:xfrm>
            <a:off x="6403975" y="3892550"/>
            <a:ext cx="3689350" cy="190817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kumimoji="1" lang="ko-KR" altLang="en-US" sz="1800">
              <a:solidFill>
                <a:srgbClr val="FFFFFF"/>
              </a:solidFill>
              <a:latin typeface="Arial" panose="020B0604020202020204" pitchFamily="34" charset="0"/>
              <a:ea typeface="Malgun Gothic" panose="020B0503020000020004" pitchFamily="34" charset="-127"/>
              <a:sym typeface="Arial" panose="020B0604020202020204" pitchFamily="34" charset="0"/>
            </a:endParaRPr>
          </a:p>
        </p:txBody>
      </p:sp>
      <p:sp>
        <p:nvSpPr>
          <p:cNvPr id="22" name="타원 25@|1FFC:0|FBC:0|LFC:16777215|LBC:16777215">
            <a:extLst>
              <a:ext uri="{FF2B5EF4-FFF2-40B4-BE49-F238E27FC236}">
                <a16:creationId xmlns:a16="http://schemas.microsoft.com/office/drawing/2014/main" id="{FC6C1A86-E888-4B8B-95A8-806ECE919C28}"/>
              </a:ext>
            </a:extLst>
          </p:cNvPr>
          <p:cNvSpPr/>
          <p:nvPr/>
        </p:nvSpPr>
        <p:spPr>
          <a:xfrm>
            <a:off x="5056188" y="2565400"/>
            <a:ext cx="2239962" cy="2239963"/>
          </a:xfrm>
          <a:prstGeom prst="ellipse">
            <a:avLst/>
          </a:prstGeom>
          <a:solidFill>
            <a:srgbClr val="FFFFFF"/>
          </a:solidFill>
          <a:ln w="44450" cap="flat" cmpd="sng" algn="ctr">
            <a:noFill/>
            <a:prstDash val="solid"/>
          </a:ln>
          <a:effectLst/>
          <a:extLst/>
        </p:spPr>
        <p:txBody>
          <a:bodyPr anchor="ctr"/>
          <a:lstStyle/>
          <a:p>
            <a:pPr algn="ctr" eaLnBrk="1" hangingPunct="1">
              <a:defRPr/>
            </a:pPr>
            <a:endParaRPr kumimoji="1" lang="ko-KR" altLang="en-US" kern="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a:extLst>
              <a:ext uri="{FF2B5EF4-FFF2-40B4-BE49-F238E27FC236}">
                <a16:creationId xmlns:a16="http://schemas.microsoft.com/office/drawing/2014/main" id="{8FC453E1-8889-473A-AA27-13D559EC880C}"/>
              </a:ext>
            </a:extLst>
          </p:cNvPr>
          <p:cNvSpPr/>
          <p:nvPr/>
        </p:nvSpPr>
        <p:spPr>
          <a:xfrm>
            <a:off x="4618673" y="3306763"/>
            <a:ext cx="3124544" cy="707886"/>
          </a:xfrm>
          <a:prstGeom prst="rect">
            <a:avLst/>
          </a:prstGeom>
          <a:noFill/>
        </p:spPr>
        <p:txBody>
          <a:bodyPr wrap="square" lIns="91440" tIns="45720" rIns="91440" bIns="45720">
            <a:spAutoFit/>
          </a:bodyPr>
          <a:lstStyle/>
          <a:p>
            <a:pPr algn="ctr"/>
            <a:r>
              <a:rPr lang="zh-CN" altLang="en-US" sz="4000" b="0" cap="none" spc="0" dirty="0">
                <a:ln w="0"/>
                <a:solidFill>
                  <a:schemeClr val="tx1"/>
                </a:solidFill>
                <a:effectLst>
                  <a:outerShdw blurRad="38100" dist="19050" dir="2700000" algn="tl" rotWithShape="0">
                    <a:schemeClr val="dk1">
                      <a:alpha val="40000"/>
                    </a:schemeClr>
                  </a:outerShdw>
                </a:effectLst>
              </a:rPr>
              <a:t>用例视图</a:t>
            </a:r>
          </a:p>
        </p:txBody>
      </p:sp>
      <p:sp>
        <p:nvSpPr>
          <p:cNvPr id="32" name="矩形 31">
            <a:extLst>
              <a:ext uri="{FF2B5EF4-FFF2-40B4-BE49-F238E27FC236}">
                <a16:creationId xmlns:a16="http://schemas.microsoft.com/office/drawing/2014/main" id="{C5074D20-18A2-4750-9DB6-04637875CBB4}"/>
              </a:ext>
            </a:extLst>
          </p:cNvPr>
          <p:cNvSpPr/>
          <p:nvPr/>
        </p:nvSpPr>
        <p:spPr>
          <a:xfrm>
            <a:off x="2541587" y="2516049"/>
            <a:ext cx="3124544" cy="707886"/>
          </a:xfrm>
          <a:prstGeom prst="rect">
            <a:avLst/>
          </a:prstGeom>
          <a:noFill/>
        </p:spPr>
        <p:txBody>
          <a:bodyPr wrap="square" lIns="91440" tIns="45720" rIns="91440" bIns="45720">
            <a:spAutoFit/>
          </a:bodyPr>
          <a:lstStyle/>
          <a:p>
            <a:pPr algn="ctr"/>
            <a:r>
              <a:rPr lang="zh-CN" altLang="en-US" sz="4000" b="0" cap="none" spc="0" dirty="0">
                <a:ln w="0"/>
                <a:solidFill>
                  <a:schemeClr val="bg1"/>
                </a:solidFill>
                <a:effectLst>
                  <a:outerShdw blurRad="38100" dist="19050" dir="2700000" algn="tl" rotWithShape="0">
                    <a:schemeClr val="dk1">
                      <a:alpha val="40000"/>
                    </a:schemeClr>
                  </a:outerShdw>
                </a:effectLst>
              </a:rPr>
              <a:t>逻辑视图</a:t>
            </a:r>
          </a:p>
        </p:txBody>
      </p:sp>
      <p:sp>
        <p:nvSpPr>
          <p:cNvPr id="33" name="矩形 32">
            <a:extLst>
              <a:ext uri="{FF2B5EF4-FFF2-40B4-BE49-F238E27FC236}">
                <a16:creationId xmlns:a16="http://schemas.microsoft.com/office/drawing/2014/main" id="{51DDBBC1-5B23-4A57-A079-208EC7B1CFA5}"/>
              </a:ext>
            </a:extLst>
          </p:cNvPr>
          <p:cNvSpPr/>
          <p:nvPr/>
        </p:nvSpPr>
        <p:spPr>
          <a:xfrm>
            <a:off x="6829081" y="2516049"/>
            <a:ext cx="3124544" cy="707886"/>
          </a:xfrm>
          <a:prstGeom prst="rect">
            <a:avLst/>
          </a:prstGeom>
          <a:noFill/>
        </p:spPr>
        <p:txBody>
          <a:bodyPr wrap="square" lIns="91440" tIns="45720" rIns="91440" bIns="45720">
            <a:spAutoFit/>
          </a:bodyPr>
          <a:lstStyle/>
          <a:p>
            <a:pPr algn="ctr"/>
            <a:r>
              <a:rPr lang="zh-CN" altLang="en-US" sz="4000" b="0" cap="none" spc="0" dirty="0">
                <a:ln w="0"/>
                <a:solidFill>
                  <a:schemeClr val="bg1"/>
                </a:solidFill>
                <a:effectLst>
                  <a:outerShdw blurRad="38100" dist="19050" dir="2700000" algn="tl" rotWithShape="0">
                    <a:schemeClr val="dk1">
                      <a:alpha val="40000"/>
                    </a:schemeClr>
                  </a:outerShdw>
                </a:effectLst>
              </a:rPr>
              <a:t>并发视图</a:t>
            </a:r>
          </a:p>
        </p:txBody>
      </p:sp>
      <p:sp>
        <p:nvSpPr>
          <p:cNvPr id="34" name="矩形 33">
            <a:extLst>
              <a:ext uri="{FF2B5EF4-FFF2-40B4-BE49-F238E27FC236}">
                <a16:creationId xmlns:a16="http://schemas.microsoft.com/office/drawing/2014/main" id="{AF8FC698-4FE4-4E10-9EEF-B5FEC0EC6834}"/>
              </a:ext>
            </a:extLst>
          </p:cNvPr>
          <p:cNvSpPr/>
          <p:nvPr/>
        </p:nvSpPr>
        <p:spPr>
          <a:xfrm>
            <a:off x="2553603" y="4356170"/>
            <a:ext cx="3124544" cy="707886"/>
          </a:xfrm>
          <a:prstGeom prst="rect">
            <a:avLst/>
          </a:prstGeom>
          <a:noFill/>
        </p:spPr>
        <p:txBody>
          <a:bodyPr wrap="squar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rPr>
              <a:t>组件</a:t>
            </a:r>
            <a:r>
              <a:rPr lang="zh-CN" altLang="en-US" sz="4000" b="0" cap="none" spc="0" dirty="0">
                <a:ln w="0"/>
                <a:solidFill>
                  <a:schemeClr val="bg1"/>
                </a:solidFill>
                <a:effectLst>
                  <a:outerShdw blurRad="38100" dist="19050" dir="2700000" algn="tl" rotWithShape="0">
                    <a:schemeClr val="dk1">
                      <a:alpha val="40000"/>
                    </a:schemeClr>
                  </a:outerShdw>
                </a:effectLst>
              </a:rPr>
              <a:t>视图</a:t>
            </a:r>
          </a:p>
        </p:txBody>
      </p:sp>
      <p:sp>
        <p:nvSpPr>
          <p:cNvPr id="35" name="矩形 34">
            <a:extLst>
              <a:ext uri="{FF2B5EF4-FFF2-40B4-BE49-F238E27FC236}">
                <a16:creationId xmlns:a16="http://schemas.microsoft.com/office/drawing/2014/main" id="{E4A2435A-DFA1-4563-B6E9-D11C86DF2EA5}"/>
              </a:ext>
            </a:extLst>
          </p:cNvPr>
          <p:cNvSpPr/>
          <p:nvPr/>
        </p:nvSpPr>
        <p:spPr>
          <a:xfrm>
            <a:off x="6765581" y="4356170"/>
            <a:ext cx="3124544" cy="707886"/>
          </a:xfrm>
          <a:prstGeom prst="rect">
            <a:avLst/>
          </a:prstGeom>
          <a:noFill/>
        </p:spPr>
        <p:txBody>
          <a:bodyPr wrap="square" lIns="91440" tIns="45720" rIns="91440" bIns="45720">
            <a:spAutoFit/>
          </a:bodyPr>
          <a:lstStyle/>
          <a:p>
            <a:pPr algn="ctr"/>
            <a:r>
              <a:rPr lang="zh-CN" altLang="en-US" sz="4000" b="0" cap="none" spc="0" dirty="0">
                <a:ln w="0"/>
                <a:solidFill>
                  <a:schemeClr val="bg1"/>
                </a:solidFill>
                <a:effectLst>
                  <a:outerShdw blurRad="38100" dist="19050" dir="2700000" algn="tl" rotWithShape="0">
                    <a:schemeClr val="dk1">
                      <a:alpha val="40000"/>
                    </a:schemeClr>
                  </a:outerShdw>
                </a:effectLst>
              </a:rPr>
              <a:t>部署视图</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1267" name="文本框 2">
            <a:extLst>
              <a:ext uri="{FF2B5EF4-FFF2-40B4-BE49-F238E27FC236}">
                <a16:creationId xmlns:a16="http://schemas.microsoft.com/office/drawing/2014/main" id="{DE5D7978-BB38-44DF-9A0A-AC1198716910}"/>
              </a:ext>
            </a:extLst>
          </p:cNvPr>
          <p:cNvSpPr txBox="1">
            <a:spLocks noChangeArrowheads="1"/>
          </p:cNvSpPr>
          <p:nvPr/>
        </p:nvSpPr>
        <p:spPr bwMode="auto">
          <a:xfrm>
            <a:off x="595313" y="298450"/>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用例视图</a:t>
            </a:r>
            <a:r>
              <a:rPr lang="en-US" altLang="zh-CN" sz="3200" b="1" baseline="30000" dirty="0">
                <a:latin typeface="微软雅黑" panose="020B0503020204020204" pitchFamily="34" charset="-122"/>
                <a:ea typeface="微软雅黑" panose="020B0503020204020204" pitchFamily="34" charset="-122"/>
              </a:rPr>
              <a:t>[1]</a:t>
            </a:r>
            <a:endParaRPr lang="zh-CN" altLang="en-US" sz="3200" b="1" baseline="300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47990749-13C0-4945-9ABD-D293337BB5C4}"/>
              </a:ext>
            </a:extLst>
          </p:cNvPr>
          <p:cNvSpPr/>
          <p:nvPr/>
        </p:nvSpPr>
        <p:spPr>
          <a:xfrm>
            <a:off x="1525620" y="1590472"/>
            <a:ext cx="9359631" cy="954107"/>
          </a:xfrm>
          <a:prstGeom prst="rect">
            <a:avLst/>
          </a:prstGeom>
        </p:spPr>
        <p:txBody>
          <a:bodyPr wrap="square">
            <a:spAutoFit/>
          </a:bodyPr>
          <a:lstStyle/>
          <a:p>
            <a:r>
              <a:rPr lang="zh-CN" altLang="en-US" sz="2800" dirty="0"/>
              <a:t>         由专门描述可被最终用户、分析人员、测试人员看到的系统行为的用例图组成。</a:t>
            </a:r>
          </a:p>
        </p:txBody>
      </p:sp>
      <p:sp>
        <p:nvSpPr>
          <p:cNvPr id="4" name="文本框 3">
            <a:extLst>
              <a:ext uri="{FF2B5EF4-FFF2-40B4-BE49-F238E27FC236}">
                <a16:creationId xmlns:a16="http://schemas.microsoft.com/office/drawing/2014/main" id="{76420E50-19A1-492B-9DE2-DCD2D5C65750}"/>
              </a:ext>
            </a:extLst>
          </p:cNvPr>
          <p:cNvSpPr txBox="1"/>
          <p:nvPr/>
        </p:nvSpPr>
        <p:spPr>
          <a:xfrm>
            <a:off x="885217" y="5262665"/>
            <a:ext cx="11139588" cy="523220"/>
          </a:xfrm>
          <a:prstGeom prst="rect">
            <a:avLst/>
          </a:prstGeom>
          <a:noFill/>
        </p:spPr>
        <p:txBody>
          <a:bodyPr wrap="none" rtlCol="0">
            <a:spAutoFit/>
          </a:bodyPr>
          <a:lstStyle/>
          <a:p>
            <a:r>
              <a:rPr lang="zh-CN" altLang="en-US" sz="2800" dirty="0">
                <a:solidFill>
                  <a:srgbClr val="FF0000"/>
                </a:solidFill>
              </a:rPr>
              <a:t>用例视图是其他</a:t>
            </a:r>
            <a:r>
              <a:rPr lang="en-US" altLang="zh-CN" sz="2800" dirty="0">
                <a:solidFill>
                  <a:srgbClr val="FF0000"/>
                </a:solidFill>
              </a:rPr>
              <a:t>4</a:t>
            </a:r>
            <a:r>
              <a:rPr lang="zh-CN" altLang="en-US" sz="2800" dirty="0">
                <a:solidFill>
                  <a:srgbClr val="FF0000"/>
                </a:solidFill>
              </a:rPr>
              <a:t>种视图的核心，他的内容直接驱动其他视图的开发。</a:t>
            </a:r>
          </a:p>
        </p:txBody>
      </p:sp>
      <p:sp>
        <p:nvSpPr>
          <p:cNvPr id="6" name="文本框 5">
            <a:extLst>
              <a:ext uri="{FF2B5EF4-FFF2-40B4-BE49-F238E27FC236}">
                <a16:creationId xmlns:a16="http://schemas.microsoft.com/office/drawing/2014/main" id="{F538DBCC-E848-4965-860E-E45525DDA3CC}"/>
              </a:ext>
            </a:extLst>
          </p:cNvPr>
          <p:cNvSpPr txBox="1"/>
          <p:nvPr/>
        </p:nvSpPr>
        <p:spPr>
          <a:xfrm>
            <a:off x="1621598" y="3257085"/>
            <a:ext cx="4180953" cy="830997"/>
          </a:xfrm>
          <a:prstGeom prst="rect">
            <a:avLst/>
          </a:prstGeom>
          <a:noFill/>
        </p:spPr>
        <p:txBody>
          <a:bodyPr wrap="none" rtlCol="0">
            <a:spAutoFit/>
          </a:bodyPr>
          <a:lstStyle/>
          <a:p>
            <a:endParaRPr lang="zh-CN" altLang="en-US" sz="2400" dirty="0"/>
          </a:p>
          <a:p>
            <a:pPr marL="285750" indent="-285750">
              <a:buFont typeface="Wingdings" panose="05000000000000000000" pitchFamily="2" charset="2"/>
              <a:buChar char="u"/>
            </a:pPr>
            <a:r>
              <a:rPr lang="zh-CN" altLang="en-US" sz="2400" dirty="0"/>
              <a:t>分析人员：描述用户需求。</a:t>
            </a:r>
          </a:p>
        </p:txBody>
      </p:sp>
      <p:sp>
        <p:nvSpPr>
          <p:cNvPr id="11" name="文本框 10">
            <a:extLst>
              <a:ext uri="{FF2B5EF4-FFF2-40B4-BE49-F238E27FC236}">
                <a16:creationId xmlns:a16="http://schemas.microsoft.com/office/drawing/2014/main" id="{15E7661E-0203-4009-B711-05473B703B51}"/>
              </a:ext>
            </a:extLst>
          </p:cNvPr>
          <p:cNvSpPr txBox="1"/>
          <p:nvPr/>
        </p:nvSpPr>
        <p:spPr>
          <a:xfrm>
            <a:off x="1621597" y="3904767"/>
            <a:ext cx="8797601" cy="1015663"/>
          </a:xfrm>
          <a:prstGeom prst="rect">
            <a:avLst/>
          </a:prstGeom>
          <a:noFill/>
        </p:spPr>
        <p:txBody>
          <a:bodyPr wrap="none" rtlCol="0">
            <a:spAutoFit/>
          </a:bodyPr>
          <a:lstStyle/>
          <a:p>
            <a:endParaRPr lang="zh-CN" altLang="en-US" dirty="0"/>
          </a:p>
          <a:p>
            <a:endParaRPr lang="zh-CN" altLang="en-US" dirty="0"/>
          </a:p>
          <a:p>
            <a:pPr marL="285750" indent="-285750">
              <a:buFont typeface="Wingdings" panose="05000000000000000000" pitchFamily="2" charset="2"/>
              <a:buChar char="u"/>
            </a:pPr>
            <a:r>
              <a:rPr lang="zh-CN" altLang="en-US" sz="2400" dirty="0"/>
              <a:t>测试人员：根据用例图验证实现后的系统是否符合用户需求。</a:t>
            </a:r>
          </a:p>
        </p:txBody>
      </p:sp>
      <p:sp>
        <p:nvSpPr>
          <p:cNvPr id="7" name="文本框 6">
            <a:extLst>
              <a:ext uri="{FF2B5EF4-FFF2-40B4-BE49-F238E27FC236}">
                <a16:creationId xmlns:a16="http://schemas.microsoft.com/office/drawing/2014/main" id="{0E8FC99C-7245-457E-B44F-2D2733E01A17}"/>
              </a:ext>
            </a:extLst>
          </p:cNvPr>
          <p:cNvSpPr txBox="1"/>
          <p:nvPr/>
        </p:nvSpPr>
        <p:spPr>
          <a:xfrm flipH="1">
            <a:off x="1621597" y="2860205"/>
            <a:ext cx="9448477" cy="738664"/>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a:t>最终用户：理解要完成的系统的功能，确认是否符合自己的要求。</a:t>
            </a: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a:extLst>
              <a:ext uri="{FF2B5EF4-FFF2-40B4-BE49-F238E27FC236}">
                <a16:creationId xmlns:a16="http://schemas.microsoft.com/office/drawing/2014/main" id="{6F27B2F6-545E-4329-8EAC-072286AFC3BD}"/>
              </a:ext>
            </a:extLst>
          </p:cNvPr>
          <p:cNvSpPr/>
          <p:nvPr/>
        </p:nvSpPr>
        <p:spPr>
          <a:xfrm rot="2734777" flipH="1">
            <a:off x="-350838" y="176213"/>
            <a:ext cx="765175" cy="828676"/>
          </a:xfrm>
          <a:custGeom>
            <a:avLst/>
            <a:gdLst>
              <a:gd name="connsiteX0" fmla="*/ 4825039 w 4825039"/>
              <a:gd name="connsiteY0" fmla="*/ 498765 h 5227156"/>
              <a:gd name="connsiteX1" fmla="*/ 0 w 4825039"/>
              <a:gd name="connsiteY1" fmla="*/ 5227156 h 5227156"/>
              <a:gd name="connsiteX2" fmla="*/ 0 w 4825039"/>
              <a:gd name="connsiteY2" fmla="*/ 0 h 5227156"/>
              <a:gd name="connsiteX3" fmla="*/ 4336264 w 4825039"/>
              <a:gd name="connsiteY3" fmla="*/ 0 h 5227156"/>
            </a:gdLst>
            <a:ahLst/>
            <a:cxnLst>
              <a:cxn ang="0">
                <a:pos x="connsiteX0" y="connsiteY0"/>
              </a:cxn>
              <a:cxn ang="0">
                <a:pos x="connsiteX1" y="connsiteY1"/>
              </a:cxn>
              <a:cxn ang="0">
                <a:pos x="connsiteX2" y="connsiteY2"/>
              </a:cxn>
              <a:cxn ang="0">
                <a:pos x="connsiteX3" y="connsiteY3"/>
              </a:cxn>
            </a:cxnLst>
            <a:rect l="l" t="t" r="r" b="b"/>
            <a:pathLst>
              <a:path w="4825039" h="5227156">
                <a:moveTo>
                  <a:pt x="4825039" y="498765"/>
                </a:moveTo>
                <a:lnTo>
                  <a:pt x="0" y="5227156"/>
                </a:lnTo>
                <a:lnTo>
                  <a:pt x="0" y="0"/>
                </a:lnTo>
                <a:lnTo>
                  <a:pt x="4336264" y="0"/>
                </a:lnTo>
                <a:close/>
              </a:path>
            </a:pathLst>
          </a:custGeom>
          <a:solidFill>
            <a:srgbClr val="CA081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1267" name="文本框 2">
            <a:extLst>
              <a:ext uri="{FF2B5EF4-FFF2-40B4-BE49-F238E27FC236}">
                <a16:creationId xmlns:a16="http://schemas.microsoft.com/office/drawing/2014/main" id="{DE5D7978-BB38-44DF-9A0A-AC1198716910}"/>
              </a:ext>
            </a:extLst>
          </p:cNvPr>
          <p:cNvSpPr txBox="1">
            <a:spLocks noChangeArrowheads="1"/>
          </p:cNvSpPr>
          <p:nvPr/>
        </p:nvSpPr>
        <p:spPr bwMode="auto">
          <a:xfrm>
            <a:off x="595460" y="141875"/>
            <a:ext cx="50879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200" b="1" dirty="0">
                <a:latin typeface="微软雅黑" panose="020B0503020204020204" pitchFamily="34" charset="-122"/>
                <a:ea typeface="微软雅黑" panose="020B0503020204020204" pitchFamily="34" charset="-122"/>
              </a:rPr>
              <a:t>其他视图</a:t>
            </a:r>
            <a:r>
              <a:rPr lang="en-US" altLang="zh-CN" sz="3200" b="1" baseline="30000" dirty="0">
                <a:latin typeface="微软雅黑" panose="020B0503020204020204" pitchFamily="34" charset="-122"/>
                <a:ea typeface="微软雅黑" panose="020B0503020204020204" pitchFamily="34" charset="-122"/>
              </a:rPr>
              <a:t>[1]</a:t>
            </a:r>
            <a:endParaRPr lang="zh-CN" altLang="en-US" sz="3200" b="1" baseline="30000"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A37F0344-02CA-404B-BFDD-2E6F01B6DCA5}"/>
              </a:ext>
            </a:extLst>
          </p:cNvPr>
          <p:cNvSpPr/>
          <p:nvPr/>
        </p:nvSpPr>
        <p:spPr>
          <a:xfrm>
            <a:off x="1500814" y="1384749"/>
            <a:ext cx="1826141"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逻辑视图</a:t>
            </a:r>
          </a:p>
        </p:txBody>
      </p:sp>
      <p:sp>
        <p:nvSpPr>
          <p:cNvPr id="13" name="文本框 12">
            <a:extLst>
              <a:ext uri="{FF2B5EF4-FFF2-40B4-BE49-F238E27FC236}">
                <a16:creationId xmlns:a16="http://schemas.microsoft.com/office/drawing/2014/main" id="{C8A2A4EB-9562-4BE1-AAE4-6F0367B9D9A3}"/>
              </a:ext>
            </a:extLst>
          </p:cNvPr>
          <p:cNvSpPr txBox="1"/>
          <p:nvPr/>
        </p:nvSpPr>
        <p:spPr>
          <a:xfrm flipH="1">
            <a:off x="4198574" y="1102047"/>
            <a:ext cx="6206066" cy="1323439"/>
          </a:xfrm>
          <a:prstGeom prst="rect">
            <a:avLst/>
          </a:prstGeom>
          <a:noFill/>
        </p:spPr>
        <p:txBody>
          <a:bodyPr wrap="square" rtlCol="0">
            <a:spAutoFit/>
          </a:bodyPr>
          <a:lstStyle/>
          <a:p>
            <a:r>
              <a:rPr lang="zh-CN" altLang="en-US" dirty="0"/>
              <a:t>          </a:t>
            </a:r>
            <a:r>
              <a:rPr lang="zh-CN" altLang="en-US" sz="2000" dirty="0"/>
              <a:t>使用者主要是系统的设计人员和开发人员。 </a:t>
            </a:r>
            <a:endParaRPr lang="en-US" altLang="zh-CN" sz="2000" dirty="0"/>
          </a:p>
          <a:p>
            <a:r>
              <a:rPr lang="en-US" altLang="zh-CN" sz="2000" dirty="0"/>
              <a:t>         </a:t>
            </a:r>
            <a:r>
              <a:rPr lang="zh-CN" altLang="en-US" sz="2000" dirty="0"/>
              <a:t>主要由类图、对象图和包图描述。        </a:t>
            </a:r>
            <a:endParaRPr lang="en-US" altLang="zh-CN" sz="2000" dirty="0"/>
          </a:p>
          <a:p>
            <a:r>
              <a:rPr lang="zh-CN" altLang="en-US" sz="2000" dirty="0"/>
              <a:t>         包含了主要的设计包、子系统、类和接口，主要从软件角度描述系统要解决的问题和解决方案。 </a:t>
            </a:r>
            <a:endParaRPr lang="en-US" altLang="zh-CN" sz="2000" dirty="0"/>
          </a:p>
        </p:txBody>
      </p:sp>
      <p:sp>
        <p:nvSpPr>
          <p:cNvPr id="16" name="矩形 15">
            <a:extLst>
              <a:ext uri="{FF2B5EF4-FFF2-40B4-BE49-F238E27FC236}">
                <a16:creationId xmlns:a16="http://schemas.microsoft.com/office/drawing/2014/main" id="{E837607B-05DD-468D-B30E-28D98B6CC462}"/>
              </a:ext>
            </a:extLst>
          </p:cNvPr>
          <p:cNvSpPr/>
          <p:nvPr/>
        </p:nvSpPr>
        <p:spPr>
          <a:xfrm>
            <a:off x="1477070" y="2817009"/>
            <a:ext cx="1826141" cy="584775"/>
          </a:xfrm>
          <a:prstGeom prst="rect">
            <a:avLst/>
          </a:prstGeom>
          <a:noFill/>
        </p:spPr>
        <p:txBody>
          <a:bodyPr wrap="none" lIns="91440" tIns="45720" rIns="91440" bIns="45720">
            <a:spAutoFit/>
          </a:bodyPr>
          <a:lstStyle/>
          <a:p>
            <a:pPr algn="ctr"/>
            <a:r>
              <a:rPr lang="zh-CN" altLang="en-US" sz="3200" b="0" cap="none" spc="0" dirty="0">
                <a:ln w="0"/>
                <a:solidFill>
                  <a:schemeClr val="tx1"/>
                </a:solidFill>
                <a:effectLst>
                  <a:outerShdw blurRad="38100" dist="19050" dir="2700000" algn="tl" rotWithShape="0">
                    <a:schemeClr val="dk1">
                      <a:alpha val="40000"/>
                    </a:schemeClr>
                  </a:outerShdw>
                </a:effectLst>
              </a:rPr>
              <a:t>并发视图</a:t>
            </a:r>
          </a:p>
        </p:txBody>
      </p:sp>
      <p:sp>
        <p:nvSpPr>
          <p:cNvPr id="17" name="文本框 16">
            <a:extLst>
              <a:ext uri="{FF2B5EF4-FFF2-40B4-BE49-F238E27FC236}">
                <a16:creationId xmlns:a16="http://schemas.microsoft.com/office/drawing/2014/main" id="{AA135F65-774A-4365-9176-608DD053C35D}"/>
              </a:ext>
            </a:extLst>
          </p:cNvPr>
          <p:cNvSpPr txBox="1"/>
          <p:nvPr/>
        </p:nvSpPr>
        <p:spPr>
          <a:xfrm flipH="1">
            <a:off x="4198574" y="2509231"/>
            <a:ext cx="6300764" cy="1323439"/>
          </a:xfrm>
          <a:prstGeom prst="rect">
            <a:avLst/>
          </a:prstGeom>
          <a:noFill/>
        </p:spPr>
        <p:txBody>
          <a:bodyPr wrap="square" rtlCol="0">
            <a:spAutoFit/>
          </a:bodyPr>
          <a:lstStyle/>
          <a:p>
            <a:r>
              <a:rPr lang="zh-CN" altLang="en-US" dirty="0"/>
              <a:t>          </a:t>
            </a:r>
            <a:r>
              <a:rPr lang="zh-CN" altLang="en-US" sz="2000" dirty="0"/>
              <a:t>使用者主要是开发人员和系统的集成人员。         </a:t>
            </a:r>
            <a:endParaRPr lang="en-US" altLang="zh-CN" sz="2000" dirty="0"/>
          </a:p>
          <a:p>
            <a:r>
              <a:rPr lang="en-US" altLang="zh-CN" sz="2000" dirty="0"/>
              <a:t>         </a:t>
            </a:r>
            <a:r>
              <a:rPr lang="zh-CN" altLang="en-US" sz="2000" dirty="0"/>
              <a:t>主要由状态机图、交互图、活动图和交互图、部署图来描述。</a:t>
            </a:r>
            <a:endParaRPr lang="en-US" altLang="zh-CN" sz="2000" dirty="0"/>
          </a:p>
          <a:p>
            <a:r>
              <a:rPr lang="zh-CN" altLang="en-US" sz="2000" dirty="0"/>
              <a:t>         主要针对系统性能、可扩展行和吞吐量。</a:t>
            </a:r>
            <a:endParaRPr lang="en-US" altLang="zh-CN" sz="2000" dirty="0"/>
          </a:p>
        </p:txBody>
      </p:sp>
      <p:sp>
        <p:nvSpPr>
          <p:cNvPr id="18" name="矩形 17">
            <a:extLst>
              <a:ext uri="{FF2B5EF4-FFF2-40B4-BE49-F238E27FC236}">
                <a16:creationId xmlns:a16="http://schemas.microsoft.com/office/drawing/2014/main" id="{1CBDF779-6543-42A0-8DBE-023480F71672}"/>
              </a:ext>
            </a:extLst>
          </p:cNvPr>
          <p:cNvSpPr/>
          <p:nvPr/>
        </p:nvSpPr>
        <p:spPr>
          <a:xfrm>
            <a:off x="1483940" y="4213784"/>
            <a:ext cx="1826141" cy="584775"/>
          </a:xfrm>
          <a:prstGeom prst="rect">
            <a:avLst/>
          </a:prstGeom>
          <a:noFill/>
        </p:spPr>
        <p:txBody>
          <a:bodyPr wrap="non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组件</a:t>
            </a:r>
            <a:r>
              <a:rPr lang="zh-CN" altLang="en-US" sz="3200" b="0" cap="none" spc="0" dirty="0">
                <a:ln w="0"/>
                <a:solidFill>
                  <a:schemeClr val="tx1"/>
                </a:solidFill>
                <a:effectLst>
                  <a:outerShdw blurRad="38100" dist="19050" dir="2700000" algn="tl" rotWithShape="0">
                    <a:schemeClr val="dk1">
                      <a:alpha val="40000"/>
                    </a:schemeClr>
                  </a:outerShdw>
                </a:effectLst>
              </a:rPr>
              <a:t>视图</a:t>
            </a:r>
          </a:p>
        </p:txBody>
      </p:sp>
      <p:sp>
        <p:nvSpPr>
          <p:cNvPr id="19" name="文本框 18">
            <a:extLst>
              <a:ext uri="{FF2B5EF4-FFF2-40B4-BE49-F238E27FC236}">
                <a16:creationId xmlns:a16="http://schemas.microsoft.com/office/drawing/2014/main" id="{AD9FCA40-672B-4433-B781-D5ABD5E91531}"/>
              </a:ext>
            </a:extLst>
          </p:cNvPr>
          <p:cNvSpPr txBox="1"/>
          <p:nvPr/>
        </p:nvSpPr>
        <p:spPr>
          <a:xfrm flipH="1">
            <a:off x="4127620" y="4023924"/>
            <a:ext cx="6206066" cy="1015663"/>
          </a:xfrm>
          <a:prstGeom prst="rect">
            <a:avLst/>
          </a:prstGeom>
          <a:noFill/>
        </p:spPr>
        <p:txBody>
          <a:bodyPr wrap="square" rtlCol="0">
            <a:spAutoFit/>
          </a:bodyPr>
          <a:lstStyle/>
          <a:p>
            <a:r>
              <a:rPr lang="zh-CN" altLang="en-US" dirty="0"/>
              <a:t>          </a:t>
            </a:r>
            <a:r>
              <a:rPr lang="zh-CN" altLang="en-US" sz="2000" dirty="0"/>
              <a:t>使用者主要是开发人员。 </a:t>
            </a:r>
            <a:endParaRPr lang="en-US" altLang="zh-CN" sz="2000" dirty="0"/>
          </a:p>
          <a:p>
            <a:r>
              <a:rPr lang="en-US" altLang="zh-CN" sz="2000" dirty="0"/>
              <a:t>         </a:t>
            </a:r>
            <a:r>
              <a:rPr lang="zh-CN" altLang="en-US" sz="2000" dirty="0"/>
              <a:t>主要由构件图描述。        </a:t>
            </a:r>
            <a:endParaRPr lang="en-US" altLang="zh-CN" sz="2000" dirty="0"/>
          </a:p>
          <a:p>
            <a:r>
              <a:rPr lang="zh-CN" altLang="en-US" sz="2000" dirty="0"/>
              <a:t>         描述系统的实现模块及它们之间的依赖关系。</a:t>
            </a:r>
            <a:endParaRPr lang="en-US" altLang="zh-CN" sz="2000" dirty="0"/>
          </a:p>
        </p:txBody>
      </p:sp>
      <p:sp>
        <p:nvSpPr>
          <p:cNvPr id="20" name="矩形 19">
            <a:extLst>
              <a:ext uri="{FF2B5EF4-FFF2-40B4-BE49-F238E27FC236}">
                <a16:creationId xmlns:a16="http://schemas.microsoft.com/office/drawing/2014/main" id="{E5755271-56FB-4AA2-AD5B-EA4E83CF48CA}"/>
              </a:ext>
            </a:extLst>
          </p:cNvPr>
          <p:cNvSpPr/>
          <p:nvPr/>
        </p:nvSpPr>
        <p:spPr>
          <a:xfrm>
            <a:off x="1493668" y="5575443"/>
            <a:ext cx="1826141" cy="584775"/>
          </a:xfrm>
          <a:prstGeom prst="rect">
            <a:avLst/>
          </a:prstGeom>
          <a:noFill/>
        </p:spPr>
        <p:txBody>
          <a:bodyPr wrap="none" lIns="91440" tIns="45720" rIns="91440" bIns="45720">
            <a:spAutoFit/>
          </a:bodyPr>
          <a:lstStyle/>
          <a:p>
            <a:pPr algn="ctr"/>
            <a:r>
              <a:rPr lang="zh-CN" altLang="en-US" sz="3200" dirty="0">
                <a:ln w="0"/>
                <a:effectLst>
                  <a:outerShdw blurRad="38100" dist="19050" dir="2700000" algn="tl" rotWithShape="0">
                    <a:schemeClr val="dk1">
                      <a:alpha val="40000"/>
                    </a:schemeClr>
                  </a:outerShdw>
                </a:effectLst>
              </a:rPr>
              <a:t>部署</a:t>
            </a:r>
            <a:r>
              <a:rPr lang="zh-CN" altLang="en-US" sz="3200" b="0" cap="none" spc="0" dirty="0">
                <a:ln w="0"/>
                <a:solidFill>
                  <a:schemeClr val="tx1"/>
                </a:solidFill>
                <a:effectLst>
                  <a:outerShdw blurRad="38100" dist="19050" dir="2700000" algn="tl" rotWithShape="0">
                    <a:schemeClr val="dk1">
                      <a:alpha val="40000"/>
                    </a:schemeClr>
                  </a:outerShdw>
                </a:effectLst>
              </a:rPr>
              <a:t>视图</a:t>
            </a:r>
          </a:p>
        </p:txBody>
      </p:sp>
      <p:sp>
        <p:nvSpPr>
          <p:cNvPr id="21" name="文本框 20">
            <a:extLst>
              <a:ext uri="{FF2B5EF4-FFF2-40B4-BE49-F238E27FC236}">
                <a16:creationId xmlns:a16="http://schemas.microsoft.com/office/drawing/2014/main" id="{28EBA672-C997-4C4D-A742-E5FE05A80816}"/>
              </a:ext>
            </a:extLst>
          </p:cNvPr>
          <p:cNvSpPr txBox="1"/>
          <p:nvPr/>
        </p:nvSpPr>
        <p:spPr>
          <a:xfrm flipH="1">
            <a:off x="4127620" y="5248121"/>
            <a:ext cx="6547217" cy="1015663"/>
          </a:xfrm>
          <a:prstGeom prst="rect">
            <a:avLst/>
          </a:prstGeom>
          <a:noFill/>
        </p:spPr>
        <p:txBody>
          <a:bodyPr wrap="square" rtlCol="0">
            <a:spAutoFit/>
          </a:bodyPr>
          <a:lstStyle/>
          <a:p>
            <a:r>
              <a:rPr lang="zh-CN" altLang="en-US" sz="2000" dirty="0"/>
              <a:t>         使用者主要是开发人员、系统集成人员和测试人员。         </a:t>
            </a:r>
            <a:endParaRPr lang="en-US" altLang="zh-CN" sz="2000" dirty="0"/>
          </a:p>
          <a:p>
            <a:r>
              <a:rPr lang="en-US" altLang="zh-CN" sz="2000" dirty="0"/>
              <a:t>         </a:t>
            </a:r>
            <a:r>
              <a:rPr lang="zh-CN" altLang="en-US" sz="2000" dirty="0"/>
              <a:t>主要由配置图</a:t>
            </a:r>
            <a:r>
              <a:rPr lang="en-US" altLang="zh-CN" sz="2000" dirty="0"/>
              <a:t>(</a:t>
            </a:r>
            <a:r>
              <a:rPr lang="zh-CN" altLang="en-US" sz="2000" dirty="0"/>
              <a:t>部署图</a:t>
            </a:r>
            <a:r>
              <a:rPr lang="en-US" altLang="zh-CN" sz="2000" dirty="0"/>
              <a:t>)</a:t>
            </a:r>
            <a:r>
              <a:rPr lang="zh-CN" altLang="en-US" sz="2000" dirty="0"/>
              <a:t>描述。</a:t>
            </a:r>
            <a:endParaRPr lang="en-US" altLang="zh-CN" sz="2000" dirty="0"/>
          </a:p>
          <a:p>
            <a:r>
              <a:rPr lang="en-US" altLang="zh-CN" sz="2000" dirty="0"/>
              <a:t>         </a:t>
            </a:r>
            <a:r>
              <a:rPr lang="zh-CN" altLang="en-US" sz="2000" dirty="0"/>
              <a:t>显示系统的物理部署。</a:t>
            </a:r>
            <a:endParaRPr lang="en-US" altLang="zh-CN" sz="2000" dirty="0"/>
          </a:p>
        </p:txBody>
      </p:sp>
      <p:cxnSp>
        <p:nvCxnSpPr>
          <p:cNvPr id="25" name="直接连接符 24">
            <a:extLst>
              <a:ext uri="{FF2B5EF4-FFF2-40B4-BE49-F238E27FC236}">
                <a16:creationId xmlns:a16="http://schemas.microsoft.com/office/drawing/2014/main" id="{4A40DBD2-A832-48C2-90A2-59773ED66053}"/>
              </a:ext>
            </a:extLst>
          </p:cNvPr>
          <p:cNvCxnSpPr>
            <a:cxnSpLocks/>
          </p:cNvCxnSpPr>
          <p:nvPr/>
        </p:nvCxnSpPr>
        <p:spPr>
          <a:xfrm flipV="1">
            <a:off x="938769" y="1019825"/>
            <a:ext cx="9596046" cy="738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32B2923-7150-46C9-BBCF-949593ED0299}"/>
              </a:ext>
            </a:extLst>
          </p:cNvPr>
          <p:cNvCxnSpPr>
            <a:cxnSpLocks/>
          </p:cNvCxnSpPr>
          <p:nvPr/>
        </p:nvCxnSpPr>
        <p:spPr>
          <a:xfrm flipV="1">
            <a:off x="974246" y="2358857"/>
            <a:ext cx="9430394" cy="50958"/>
          </a:xfrm>
          <a:prstGeom prst="line">
            <a:avLst/>
          </a:prstGeom>
          <a:ln w="28575"/>
        </p:spPr>
        <p:style>
          <a:lnRef idx="3">
            <a:schemeClr val="accent1"/>
          </a:lnRef>
          <a:fillRef idx="0">
            <a:schemeClr val="accent1"/>
          </a:fillRef>
          <a:effectRef idx="2">
            <a:schemeClr val="accent1"/>
          </a:effectRef>
          <a:fontRef idx="minor">
            <a:schemeClr val="tx1"/>
          </a:fontRef>
        </p:style>
      </p:cxnSp>
      <p:cxnSp>
        <p:nvCxnSpPr>
          <p:cNvPr id="29" name="直接连接符 28">
            <a:extLst>
              <a:ext uri="{FF2B5EF4-FFF2-40B4-BE49-F238E27FC236}">
                <a16:creationId xmlns:a16="http://schemas.microsoft.com/office/drawing/2014/main" id="{12BC96CA-B2B0-40A1-B16F-6EF36008CCE8}"/>
              </a:ext>
            </a:extLst>
          </p:cNvPr>
          <p:cNvCxnSpPr>
            <a:cxnSpLocks/>
          </p:cNvCxnSpPr>
          <p:nvPr/>
        </p:nvCxnSpPr>
        <p:spPr>
          <a:xfrm flipV="1">
            <a:off x="974246" y="3793283"/>
            <a:ext cx="9525092" cy="364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B64F5BC-8694-4810-9A78-26B4F96D18ED}"/>
              </a:ext>
            </a:extLst>
          </p:cNvPr>
          <p:cNvCxnSpPr>
            <a:cxnSpLocks/>
          </p:cNvCxnSpPr>
          <p:nvPr/>
        </p:nvCxnSpPr>
        <p:spPr>
          <a:xfrm>
            <a:off x="974246" y="5080561"/>
            <a:ext cx="9596046" cy="6689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2A57496-1311-4BC1-B63B-9353FA3C6B48}"/>
              </a:ext>
            </a:extLst>
          </p:cNvPr>
          <p:cNvCxnSpPr>
            <a:cxnSpLocks/>
          </p:cNvCxnSpPr>
          <p:nvPr/>
        </p:nvCxnSpPr>
        <p:spPr>
          <a:xfrm>
            <a:off x="974246" y="6477336"/>
            <a:ext cx="970059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4378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DD188572-8FFE-4291-91E5-A6B12B0B36E6}"/>
              </a:ext>
            </a:extLst>
          </p:cNvPr>
          <p:cNvCxnSpPr/>
          <p:nvPr/>
        </p:nvCxnSpPr>
        <p:spPr>
          <a:xfrm>
            <a:off x="1657350" y="2457450"/>
            <a:ext cx="2128838" cy="212883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4FD7D9C0-E199-4618-BE35-20E663240120}"/>
              </a:ext>
            </a:extLst>
          </p:cNvPr>
          <p:cNvGrpSpPr>
            <a:grpSpLocks/>
          </p:cNvGrpSpPr>
          <p:nvPr/>
        </p:nvGrpSpPr>
        <p:grpSpPr bwMode="auto">
          <a:xfrm>
            <a:off x="2476500" y="2789238"/>
            <a:ext cx="7589838" cy="1636712"/>
            <a:chOff x="2476160" y="2789636"/>
            <a:chExt cx="7590213" cy="1635917"/>
          </a:xfrm>
        </p:grpSpPr>
        <p:sp>
          <p:nvSpPr>
            <p:cNvPr id="11" name="任意多边形 10">
              <a:extLst>
                <a:ext uri="{FF2B5EF4-FFF2-40B4-BE49-F238E27FC236}">
                  <a16:creationId xmlns:a16="http://schemas.microsoft.com/office/drawing/2014/main" id="{C43A6B4F-E419-44EE-84C7-0A73C6A7DCAA}"/>
                </a:ext>
              </a:extLst>
            </p:cNvPr>
            <p:cNvSpPr/>
            <p:nvPr/>
          </p:nvSpPr>
          <p:spPr>
            <a:xfrm>
              <a:off x="2476160" y="2789636"/>
              <a:ext cx="7590213" cy="1635917"/>
            </a:xfrm>
            <a:custGeom>
              <a:avLst/>
              <a:gdLst>
                <a:gd name="connsiteX0" fmla="*/ 0 w 7590213"/>
                <a:gd name="connsiteY0" fmla="*/ 0 h 1635917"/>
                <a:gd name="connsiteX1" fmla="*/ 7590213 w 7590213"/>
                <a:gd name="connsiteY1" fmla="*/ 0 h 1635917"/>
                <a:gd name="connsiteX2" fmla="*/ 7590213 w 7590213"/>
                <a:gd name="connsiteY2" fmla="*/ 1635917 h 1635917"/>
                <a:gd name="connsiteX3" fmla="*/ 1140350 w 7590213"/>
                <a:gd name="connsiteY3" fmla="*/ 1635917 h 1635917"/>
                <a:gd name="connsiteX4" fmla="*/ 0 w 7590213"/>
                <a:gd name="connsiteY4" fmla="*/ 499380 h 16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0213" h="1635917">
                  <a:moveTo>
                    <a:pt x="0" y="0"/>
                  </a:moveTo>
                  <a:lnTo>
                    <a:pt x="7590213" y="0"/>
                  </a:lnTo>
                  <a:lnTo>
                    <a:pt x="7590213" y="1635917"/>
                  </a:lnTo>
                  <a:lnTo>
                    <a:pt x="1140350" y="1635917"/>
                  </a:lnTo>
                  <a:lnTo>
                    <a:pt x="0" y="499380"/>
                  </a:lnTo>
                  <a:close/>
                </a:path>
              </a:pathLst>
            </a:custGeom>
            <a:solidFill>
              <a:srgbClr val="CA0810"/>
            </a:solidFill>
            <a:ln>
              <a:noFill/>
            </a:ln>
            <a:effectLst>
              <a:innerShdw blurRad="190500" dist="101600" dir="858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2" name="文本框 11">
              <a:extLst>
                <a:ext uri="{FF2B5EF4-FFF2-40B4-BE49-F238E27FC236}">
                  <a16:creationId xmlns:a16="http://schemas.microsoft.com/office/drawing/2014/main" id="{FF119BE9-9A3E-4FCA-9366-BF2AB9D5C3C4}"/>
                </a:ext>
              </a:extLst>
            </p:cNvPr>
            <p:cNvSpPr txBox="1">
              <a:spLocks noChangeArrowheads="1"/>
            </p:cNvSpPr>
            <p:nvPr/>
          </p:nvSpPr>
          <p:spPr bwMode="auto">
            <a:xfrm>
              <a:off x="3785913" y="3205723"/>
              <a:ext cx="55237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chemeClr val="bg1"/>
                  </a:solidFill>
                  <a:latin typeface="微软雅黑" panose="020B0503020204020204" pitchFamily="34" charset="-122"/>
                  <a:ea typeface="微软雅黑" panose="020B0503020204020204" pitchFamily="34" charset="-122"/>
                </a:rPr>
                <a:t>软件工程与</a:t>
              </a:r>
              <a:r>
                <a:rPr lang="en-US" altLang="zh-CN" sz="3200" b="1" dirty="0">
                  <a:solidFill>
                    <a:schemeClr val="bg1"/>
                  </a:solidFill>
                  <a:latin typeface="微软雅黑" panose="020B0503020204020204" pitchFamily="34" charset="-122"/>
                  <a:ea typeface="微软雅黑" panose="020B0503020204020204" pitchFamily="34" charset="-122"/>
                </a:rPr>
                <a:t>UML</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3" name="矩形 33">
              <a:extLst>
                <a:ext uri="{FF2B5EF4-FFF2-40B4-BE49-F238E27FC236}">
                  <a16:creationId xmlns:a16="http://schemas.microsoft.com/office/drawing/2014/main" id="{201041B3-4E87-45C4-9D2E-CA7B978BBA33}"/>
                </a:ext>
              </a:extLst>
            </p:cNvPr>
            <p:cNvSpPr>
              <a:spLocks noChangeArrowheads="1"/>
            </p:cNvSpPr>
            <p:nvPr/>
          </p:nvSpPr>
          <p:spPr bwMode="auto">
            <a:xfrm>
              <a:off x="3620805" y="3578240"/>
              <a:ext cx="5364427" cy="245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ct val="20000"/>
                </a:spcBef>
                <a:spcAft>
                  <a:spcPts val="0"/>
                </a:spcAft>
                <a:defRPr/>
              </a:pPr>
              <a:endParaRPr lang="en-US" altLang="zh-CN" sz="1600" dirty="0">
                <a:solidFill>
                  <a:schemeClr val="bg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a:extLst>
              <a:ext uri="{FF2B5EF4-FFF2-40B4-BE49-F238E27FC236}">
                <a16:creationId xmlns:a16="http://schemas.microsoft.com/office/drawing/2014/main" id="{6171FA0B-3C04-42C8-9C0F-DF6ADBE81C91}"/>
              </a:ext>
            </a:extLst>
          </p:cNvPr>
          <p:cNvGrpSpPr>
            <a:grpSpLocks/>
          </p:cNvGrpSpPr>
          <p:nvPr/>
        </p:nvGrpSpPr>
        <p:grpSpPr bwMode="auto">
          <a:xfrm>
            <a:off x="0" y="2628900"/>
            <a:ext cx="3317875" cy="2155825"/>
            <a:chOff x="0" y="2628900"/>
            <a:chExt cx="3318008" cy="2155448"/>
          </a:xfrm>
        </p:grpSpPr>
        <p:sp>
          <p:nvSpPr>
            <p:cNvPr id="8" name="任意多边形 7">
              <a:extLst>
                <a:ext uri="{FF2B5EF4-FFF2-40B4-BE49-F238E27FC236}">
                  <a16:creationId xmlns:a16="http://schemas.microsoft.com/office/drawing/2014/main" id="{11104049-57F8-4330-BB94-0D8C430AF0F4}"/>
                </a:ext>
              </a:extLst>
            </p:cNvPr>
            <p:cNvSpPr/>
            <p:nvPr/>
          </p:nvSpPr>
          <p:spPr>
            <a:xfrm>
              <a:off x="0" y="2628900"/>
              <a:ext cx="2476599" cy="642826"/>
            </a:xfrm>
            <a:custGeom>
              <a:avLst/>
              <a:gdLst>
                <a:gd name="connsiteX0" fmla="*/ 0 w 2476160"/>
                <a:gd name="connsiteY0" fmla="*/ 0 h 642938"/>
                <a:gd name="connsiteX1" fmla="*/ 1831065 w 2476160"/>
                <a:gd name="connsiteY1" fmla="*/ 0 h 642938"/>
                <a:gd name="connsiteX2" fmla="*/ 2476160 w 2476160"/>
                <a:gd name="connsiteY2" fmla="*/ 642938 h 642938"/>
                <a:gd name="connsiteX3" fmla="*/ 0 w 2476160"/>
                <a:gd name="connsiteY3" fmla="*/ 642938 h 642938"/>
              </a:gdLst>
              <a:ahLst/>
              <a:cxnLst>
                <a:cxn ang="0">
                  <a:pos x="connsiteX0" y="connsiteY0"/>
                </a:cxn>
                <a:cxn ang="0">
                  <a:pos x="connsiteX1" y="connsiteY1"/>
                </a:cxn>
                <a:cxn ang="0">
                  <a:pos x="connsiteX2" y="connsiteY2"/>
                </a:cxn>
                <a:cxn ang="0">
                  <a:pos x="connsiteX3" y="connsiteY3"/>
                </a:cxn>
              </a:cxnLst>
              <a:rect l="l" t="t" r="r" b="b"/>
              <a:pathLst>
                <a:path w="2476160" h="642938">
                  <a:moveTo>
                    <a:pt x="0" y="0"/>
                  </a:moveTo>
                  <a:lnTo>
                    <a:pt x="1831065" y="0"/>
                  </a:lnTo>
                  <a:lnTo>
                    <a:pt x="2476160" y="642938"/>
                  </a:lnTo>
                  <a:lnTo>
                    <a:pt x="0" y="642938"/>
                  </a:lnTo>
                  <a:close/>
                </a:path>
              </a:pathLst>
            </a:custGeom>
            <a:solidFill>
              <a:schemeClr val="bg1">
                <a:lumMod val="65000"/>
              </a:schemeClr>
            </a:solidFill>
            <a:ln>
              <a:noFill/>
            </a:ln>
            <a:effectLst>
              <a:outerShdw blurRad="50800" dist="38100" dir="3600000" sx="101000" sy="101000" algn="tl" rotWithShape="0">
                <a:schemeClr val="tx1">
                  <a:alpha val="4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18" name="文本框 14">
              <a:extLst>
                <a:ext uri="{FF2B5EF4-FFF2-40B4-BE49-F238E27FC236}">
                  <a16:creationId xmlns:a16="http://schemas.microsoft.com/office/drawing/2014/main" id="{FC3DBA19-D326-4EF4-9DA9-89FA369E1F79}"/>
                </a:ext>
              </a:extLst>
            </p:cNvPr>
            <p:cNvSpPr txBox="1">
              <a:spLocks noChangeArrowheads="1"/>
            </p:cNvSpPr>
            <p:nvPr/>
          </p:nvSpPr>
          <p:spPr bwMode="auto">
            <a:xfrm>
              <a:off x="742950" y="3214688"/>
              <a:ext cx="25750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9600" b="1" dirty="0">
                  <a:solidFill>
                    <a:srgbClr val="CA0810"/>
                  </a:solidFill>
                  <a:latin typeface="微软雅黑" panose="020B0503020204020204" pitchFamily="34" charset="-122"/>
                  <a:ea typeface="微软雅黑" panose="020B0503020204020204" pitchFamily="34" charset="-122"/>
                </a:rPr>
                <a:t>03</a:t>
              </a:r>
              <a:endParaRPr lang="zh-CN" altLang="en-US" sz="9600" b="1" dirty="0">
                <a:solidFill>
                  <a:srgbClr val="CA0810"/>
                </a:solidFill>
                <a:latin typeface="微软雅黑" panose="020B0503020204020204" pitchFamily="34" charset="-122"/>
                <a:ea typeface="微软雅黑" panose="020B0503020204020204" pitchFamily="34"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5910</TotalTime>
  <Words>1991</Words>
  <Application>Microsoft Office PowerPoint</Application>
  <PresentationFormat>宽屏</PresentationFormat>
  <Paragraphs>300</Paragraphs>
  <Slides>41</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等线</vt:lpstr>
      <vt:lpstr>Microsoft YaHei</vt:lpstr>
      <vt:lpstr>Microsoft YaHei</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大侠素材铺</dc:title>
  <dc:creator>大侠素材铺</dc:creator>
  <dc:description>大侠素材铺_x000d_
淘宝店：https://dxpu.taobao.com/</dc:description>
  <cp:lastModifiedBy>友璐 郑</cp:lastModifiedBy>
  <cp:revision>412</cp:revision>
  <dcterms:created xsi:type="dcterms:W3CDTF">2015-11-08T13:17:43Z</dcterms:created>
  <dcterms:modified xsi:type="dcterms:W3CDTF">2018-12-25T14:06:39Z</dcterms:modified>
</cp:coreProperties>
</file>