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3" r:id="rId8"/>
    <p:sldId id="264" r:id="rId9"/>
    <p:sldId id="265" r:id="rId10"/>
    <p:sldId id="267" r:id="rId11"/>
    <p:sldId id="268" r:id="rId12"/>
    <p:sldId id="269" r:id="rId13"/>
    <p:sldId id="270" r:id="rId14"/>
    <p:sldId id="271" r:id="rId15"/>
    <p:sldId id="272" r:id="rId16"/>
    <p:sldId id="273" r:id="rId17"/>
    <p:sldId id="274" r:id="rId18"/>
    <p:sldId id="266" r:id="rId19"/>
    <p:sldId id="275" r:id="rId20"/>
    <p:sldId id="276" r:id="rId21"/>
    <p:sldId id="277" r:id="rId22"/>
    <p:sldId id="278" r:id="rId23"/>
    <p:sldId id="279" r:id="rId24"/>
    <p:sldId id="281" r:id="rId25"/>
    <p:sldId id="282" r:id="rId26"/>
    <p:sldId id="283" r:id="rId27"/>
    <p:sldId id="285" r:id="rId28"/>
    <p:sldId id="287" r:id="rId29"/>
    <p:sldId id="289" r:id="rId30"/>
    <p:sldId id="288" r:id="rId31"/>
    <p:sldId id="290" r:id="rId32"/>
    <p:sldId id="291" r:id="rId33"/>
    <p:sldId id="292" r:id="rId34"/>
    <p:sldId id="294" r:id="rId35"/>
    <p:sldId id="297" r:id="rId36"/>
    <p:sldId id="299" r:id="rId37"/>
    <p:sldId id="298" r:id="rId38"/>
    <p:sldId id="295" r:id="rId39"/>
    <p:sldId id="296" r:id="rId40"/>
    <p:sldId id="301" r:id="rId41"/>
    <p:sldId id="300" r:id="rId42"/>
    <p:sldId id="303" r:id="rId43"/>
    <p:sldId id="304" r:id="rId44"/>
    <p:sldId id="305" r:id="rId45"/>
    <p:sldId id="306" r:id="rId46"/>
    <p:sldId id="307" r:id="rId47"/>
    <p:sldId id="308" r:id="rId48"/>
    <p:sldId id="309" r:id="rId49"/>
    <p:sldId id="310" r:id="rId50"/>
    <p:sldId id="311" r:id="rId51"/>
    <p:sldId id="312" r:id="rId52"/>
    <p:sldId id="313" r:id="rId53"/>
    <p:sldId id="450" r:id="rId54"/>
    <p:sldId id="448" r:id="rId55"/>
    <p:sldId id="449" r:id="rId56"/>
    <p:sldId id="314"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94660"/>
  </p:normalViewPr>
  <p:slideViewPr>
    <p:cSldViewPr snapToGrid="0">
      <p:cViewPr varScale="1">
        <p:scale>
          <a:sx n="82" d="100"/>
          <a:sy n="82" d="100"/>
        </p:scale>
        <p:origin x="610"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237BA-F988-49E5-B4AA-12EC24AF18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68C42-D84C-446F-A46B-E8BEB7185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png"/><Relationship Id="rId1"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8690" y="2430780"/>
            <a:ext cx="4453734" cy="1323439"/>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基础</a:t>
            </a:r>
            <a:r>
              <a:rPr lang="en-US" altLang="zh-CN" sz="8000" dirty="0">
                <a:solidFill>
                  <a:srgbClr val="002B41"/>
                </a:solidFill>
                <a:latin typeface="Impact" panose="020B0806030902050204" pitchFamily="34" charset="0"/>
                <a:ea typeface="微软雅黑" panose="020B0503020204020204" pitchFamily="34" charset="-122"/>
              </a:rPr>
              <a:t>1</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41" name="TextBox 76"/>
          <p:cNvSpPr txBox="1"/>
          <p:nvPr/>
        </p:nvSpPr>
        <p:spPr>
          <a:xfrm>
            <a:off x="948690" y="1998980"/>
            <a:ext cx="2896870" cy="583565"/>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p>
            <a:r>
              <a:rPr lang="en-US" altLang="zh-CN" sz="3200" dirty="0">
                <a:solidFill>
                  <a:srgbClr val="002B41"/>
                </a:solidFill>
                <a:latin typeface="微软雅黑" panose="020B0503020204020204" pitchFamily="34" charset="-122"/>
                <a:ea typeface="微软雅黑" panose="020B0503020204020204" pitchFamily="34" charset="-122"/>
              </a:rPr>
              <a:t>G18</a:t>
            </a:r>
            <a:endParaRPr lang="en-US" altLang="zh-CN" sz="32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属性的属性字符串</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属性字符串：属性字符串用来</a:t>
            </a:r>
            <a:r>
              <a:rPr lang="zh-CN" altLang="en-US" b="1" dirty="0">
                <a:solidFill>
                  <a:srgbClr val="FF0000"/>
                </a:solidFill>
              </a:rPr>
              <a:t>指定关于属性的其他信息</a:t>
            </a:r>
            <a:r>
              <a:rPr lang="zh-CN" altLang="en-US" b="1" dirty="0"/>
              <a:t>，例如某个属性应该是永久的。任何希望添加在属性定义字符串值但又没有合适地方可以加入的规则，都可以放在属性字符串里。</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类图操作的概念</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操作是对类的对象所能做的事务的一个抽象。一个类可以有任意数量的操作或者根本没有操作。类如果有操作，则每一个操作也都有一个名字，其他可选的信息包括可见性、参数的名字、参数类型、参数默认值和操作的返回值的类型等。在</a:t>
            </a:r>
            <a:r>
              <a:rPr lang="en-US" altLang="zh-CN" b="1" dirty="0"/>
              <a:t>UML</a:t>
            </a:r>
            <a:r>
              <a:rPr lang="zh-CN" altLang="en-US" b="1" dirty="0"/>
              <a:t>中，类操作的语法为：</a:t>
            </a:r>
            <a:endParaRPr lang="en-US" altLang="zh-CN" b="1" dirty="0"/>
          </a:p>
          <a:p>
            <a:pPr marL="457200" lvl="1" indent="0">
              <a:buNone/>
            </a:pPr>
            <a:r>
              <a:rPr lang="en-US" altLang="zh-CN" b="1" dirty="0"/>
              <a:t>  </a:t>
            </a:r>
            <a:r>
              <a:rPr lang="zh-CN" altLang="en-US" b="1" dirty="0"/>
              <a:t> </a:t>
            </a:r>
            <a:r>
              <a:rPr lang="en-US" altLang="zh-CN" b="1" dirty="0"/>
              <a:t>[</a:t>
            </a:r>
            <a:r>
              <a:rPr lang="zh-CN" altLang="en-US" b="1" dirty="0"/>
              <a:t>可见性</a:t>
            </a:r>
            <a:r>
              <a:rPr lang="en-US" altLang="zh-CN" b="1" dirty="0"/>
              <a:t>]</a:t>
            </a:r>
            <a:r>
              <a:rPr lang="zh-CN" altLang="en-US" b="1" dirty="0"/>
              <a:t>操作名</a:t>
            </a:r>
            <a:r>
              <a:rPr lang="en-US" altLang="zh-CN" b="1" dirty="0"/>
              <a:t>[(</a:t>
            </a:r>
            <a:r>
              <a:rPr lang="zh-CN" altLang="en-US" b="1" dirty="0"/>
              <a:t>参数表</a:t>
            </a:r>
            <a:r>
              <a:rPr lang="en-US" altLang="zh-CN" b="1" dirty="0"/>
              <a:t>)][:</a:t>
            </a:r>
            <a:r>
              <a:rPr lang="zh-CN" altLang="en-US" b="1" dirty="0"/>
              <a:t>返回类型</a:t>
            </a:r>
            <a:r>
              <a:rPr lang="en-US" altLang="zh-CN" b="1" dirty="0"/>
              <a:t>][{</a:t>
            </a:r>
            <a:r>
              <a:rPr lang="zh-CN" altLang="en-US" b="1" dirty="0"/>
              <a:t>属性字符串</a:t>
            </a:r>
            <a:r>
              <a:rPr lang="en-US" altLang="zh-CN" b="1" dirty="0"/>
              <a:t>}]</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操作的可见性</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可见性：类中操作的可见性主要包括公有（ </a:t>
            </a:r>
            <a:r>
              <a:rPr lang="en-US" altLang="zh-CN" b="1" dirty="0"/>
              <a:t>Public</a:t>
            </a:r>
            <a:r>
              <a:rPr lang="zh-CN" altLang="en-US" b="1" dirty="0"/>
              <a:t>）、私有（ </a:t>
            </a:r>
            <a:r>
              <a:rPr lang="en-US" altLang="zh-CN" b="1" dirty="0"/>
              <a:t>Private</a:t>
            </a:r>
            <a:r>
              <a:rPr lang="zh-CN" altLang="en-US" b="1" dirty="0"/>
              <a:t>）、受保护（ </a:t>
            </a:r>
            <a:r>
              <a:rPr lang="en-US" altLang="zh-CN" b="1" dirty="0"/>
              <a:t>Protected</a:t>
            </a:r>
            <a:r>
              <a:rPr lang="zh-CN" altLang="en-US" b="1" dirty="0"/>
              <a:t>）和包内公有（ </a:t>
            </a:r>
            <a:r>
              <a:rPr lang="en-US" altLang="zh-CN" b="1" dirty="0"/>
              <a:t>Package</a:t>
            </a:r>
            <a:r>
              <a:rPr lang="zh-CN" altLang="en-US" b="1" dirty="0"/>
              <a:t>）。在</a:t>
            </a:r>
            <a:r>
              <a:rPr lang="en-US" altLang="zh-CN" b="1" dirty="0"/>
              <a:t>UML</a:t>
            </a:r>
            <a:r>
              <a:rPr lang="zh-CN" altLang="en-US" b="1" dirty="0"/>
              <a:t>中，公有类型用“＋”表示，私有类型用“</a:t>
            </a:r>
            <a:r>
              <a:rPr lang="en-US" altLang="zh-CN" b="1" dirty="0"/>
              <a:t>-</a:t>
            </a:r>
            <a:r>
              <a:rPr lang="zh-CN" altLang="en-US" b="1" dirty="0"/>
              <a:t>”表示，受保护类型则用“＃”表示，而包内公有类型用”</a:t>
            </a:r>
            <a:r>
              <a:rPr lang="en-US" altLang="zh-CN" b="1" dirty="0"/>
              <a:t>~</a:t>
            </a:r>
            <a:r>
              <a:rPr lang="zh-CN" altLang="en-US" b="1" dirty="0"/>
              <a:t>”表示。</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操作的操作名</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用来描述所属类的行为的动词或动词短语。</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操作的参数表</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一些按顺序排列的属性定义了操作的输入。是可选的，即操作不一定必须有参数才行。</a:t>
            </a:r>
            <a:endParaRPr lang="en-US" altLang="zh-CN" b="1" dirty="0"/>
          </a:p>
          <a:p>
            <a:pPr lvl="1"/>
            <a:r>
              <a:rPr lang="zh-CN" altLang="en-US" b="1" dirty="0"/>
              <a:t>参数的定义方式：“名称：类型”。若存在多个参数，将各个参数用逗号隔开。参数可以具有默认值。</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操作的返回类型</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是可选的，即操作不一定必须有返回类型。绝大部分编程语言只支持一个返回值。具体的编程语言一般要加一个关键字</a:t>
            </a:r>
            <a:r>
              <a:rPr lang="en-US" altLang="zh-CN" b="1" dirty="0"/>
              <a:t>void</a:t>
            </a:r>
            <a:r>
              <a:rPr lang="zh-CN" altLang="en-US" b="1" dirty="0"/>
              <a:t>来表示无返回值。</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操作的属性字符串</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在操作的定义中加入一些除了预定义元素之外的信息。像前面给类的属性指定附加信息一样，也可以给操作指定附加信息。在操作名后面的括号中可以说明操作所需要的参数和参数的类型。有一种操作叫函数（</a:t>
            </a:r>
            <a:r>
              <a:rPr lang="en-US" altLang="zh-CN" b="1" dirty="0"/>
              <a:t>Function</a:t>
            </a:r>
            <a:r>
              <a:rPr lang="zh-CN" altLang="en-US" b="1" dirty="0"/>
              <a:t>），它在完成操作后要返回一个返回值。可以指明函数的返回值及返回值的类型。</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类图职责概念</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latin typeface="+mn-ea"/>
              </a:rPr>
              <a:t>在操作列表框下面的区域，可以用来说明类的职责。职责位于操作部分下面的区域，可用来说明类要做什么或说明另一个类的信息。类的职责可以是一个短语或一个句子。</a:t>
            </a:r>
            <a:endParaRPr lang="zh-CN" altLang="en-US" b="1" dirty="0">
              <a:latin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类图约束的概念</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说明类的职责是消除二义性的一种非形式化的方法，形式化的方法是使用约束。约束指定了该类所要满足的一个或多个规则。在</a:t>
            </a:r>
            <a:r>
              <a:rPr lang="en-US" altLang="zh-CN" b="1" dirty="0"/>
              <a:t>UML</a:t>
            </a:r>
            <a:r>
              <a:rPr lang="zh-CN" altLang="en-US" b="1" dirty="0"/>
              <a:t>中，约束是用</a:t>
            </a:r>
            <a:r>
              <a:rPr lang="en-US" altLang="zh-CN" b="1" dirty="0"/>
              <a:t>{}</a:t>
            </a:r>
            <a:r>
              <a:rPr lang="zh-CN" altLang="en-US" b="1" dirty="0"/>
              <a:t>的格式写在类的边上，指定个别属性的取值范围。括号中的文本指定了该类所要满足的一个或者多个规则。</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3"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用例图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959225" cy="727710"/>
            <a:chOff x="5896" y="1389"/>
            <a:chExt cx="6235"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35" cy="941"/>
              <a:chOff x="5996" y="1492"/>
              <a:chExt cx="6135"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569" y="1492"/>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类图</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66210" cy="727710"/>
            <a:chOff x="5897" y="3216"/>
            <a:chExt cx="6246"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81" y="3339"/>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用例图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状态图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顺序图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协作图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7880985" y="876300"/>
            <a:ext cx="3883660" cy="1023620"/>
            <a:chOff x="12411" y="3227"/>
            <a:chExt cx="6116" cy="1612"/>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3965" y="3339"/>
              <a:ext cx="4562" cy="1501"/>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pPr algn="ctr"/>
              <a:r>
                <a:rPr lang="zh-CN" altLang="zh-CN" sz="2800" dirty="0">
                  <a:solidFill>
                    <a:srgbClr val="002B41"/>
                  </a:solidFill>
                  <a:latin typeface="微软雅黑" panose="020B0503020204020204" pitchFamily="34" charset="-122"/>
                  <a:ea typeface="微软雅黑" panose="020B0503020204020204" pitchFamily="34" charset="-122"/>
                </a:rPr>
                <a:t>问答</a:t>
              </a:r>
              <a:r>
                <a:rPr lang="zh-CN" altLang="en-US" sz="2800" dirty="0">
                  <a:solidFill>
                    <a:srgbClr val="002B41"/>
                  </a:solidFill>
                  <a:latin typeface="微软雅黑" panose="020B0503020204020204" pitchFamily="34" charset="-122"/>
                  <a:ea typeface="微软雅黑" panose="020B0503020204020204" pitchFamily="34" charset="-122"/>
                </a:rPr>
                <a:t>、小组评价及参考资料</a:t>
              </a:r>
              <a:endParaRPr lang="zh-CN" altLang="zh-CN" sz="2800" dirty="0">
                <a:solidFill>
                  <a:srgbClr val="002B4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3735705" y="5417820"/>
            <a:ext cx="3970020" cy="727710"/>
            <a:chOff x="12412" y="1401"/>
            <a:chExt cx="6252" cy="1146"/>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部署图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用例图的概念</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normAutofit/>
          </a:bodyPr>
          <a:lstStyle/>
          <a:p>
            <a:pPr lvl="1"/>
            <a:r>
              <a:rPr lang="zh-CN" altLang="en-US" b="1" dirty="0"/>
              <a:t>用例模型的基本组成部分有用例、角色（或参与者）和系统。</a:t>
            </a:r>
            <a:r>
              <a:rPr lang="zh-CN" altLang="en-US" b="1" dirty="0">
                <a:solidFill>
                  <a:srgbClr val="FF0000"/>
                </a:solidFill>
              </a:rPr>
              <a:t>用例用于描述系统的功能</a:t>
            </a:r>
            <a:r>
              <a:rPr lang="zh-CN" altLang="en-US" b="1" dirty="0"/>
              <a:t>，也就是从用户的角度来说，系统具体应包含哪些功能，帮助分析人员理解系统的行为，它是对系统功能的宏观的、整体的描述，一个完整的系统通常包含许多用例，每个用例具体说明应完成的功能；</a:t>
            </a:r>
            <a:r>
              <a:rPr lang="zh-CN" altLang="en-US" b="1" dirty="0">
                <a:solidFill>
                  <a:srgbClr val="FF0000"/>
                </a:solidFill>
              </a:rPr>
              <a:t>参与者是指那些与系统进行交互的外部实体</a:t>
            </a:r>
            <a:r>
              <a:rPr lang="zh-CN" altLang="en-US" b="1" dirty="0"/>
              <a:t>，通常它是系统的一个用户，但它也可以是其他系统或硬件设备，总之凡是需要与系统进行交互的任何实体都可以称作参与者，用例往往必须向参与者传递一些数值，这些数值是参与者在系统中获得的信息。</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p:cNvPicPr>
            <a:picLocks noChangeAspect="1"/>
          </p:cNvPicPr>
          <p:nvPr/>
        </p:nvPicPr>
        <p:blipFill rotWithShape="1">
          <a:blip r:embed="rId1"/>
          <a:srcRect l="21619" t="21323" r="22078" b="11586"/>
          <a:stretch>
            <a:fillRect/>
          </a:stretch>
        </p:blipFill>
        <p:spPr>
          <a:xfrm>
            <a:off x="1380928" y="0"/>
            <a:ext cx="10401639" cy="69720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用例图的主要作用</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用来描述将要开发系统的</a:t>
            </a:r>
            <a:r>
              <a:rPr lang="zh-CN" altLang="en-US" b="1" dirty="0">
                <a:solidFill>
                  <a:srgbClr val="FF0000"/>
                </a:solidFill>
              </a:rPr>
              <a:t>功能需求</a:t>
            </a:r>
            <a:r>
              <a:rPr lang="zh-CN" altLang="en-US" b="1" dirty="0"/>
              <a:t>和系统的使用场景</a:t>
            </a:r>
            <a:endParaRPr lang="en-US" altLang="zh-CN" b="1" dirty="0"/>
          </a:p>
          <a:p>
            <a:r>
              <a:rPr lang="zh-CN" altLang="en-US" b="1" dirty="0"/>
              <a:t>作为设计和开发过程的基础，促进各阶段开发工作的进展</a:t>
            </a:r>
            <a:endParaRPr lang="en-US" altLang="zh-CN" b="1" dirty="0"/>
          </a:p>
          <a:p>
            <a:r>
              <a:rPr lang="zh-CN" altLang="en-US" b="1" dirty="0"/>
              <a:t>用于验证与确认系统需求。</a:t>
            </a:r>
            <a:endParaRPr lang="en-US" altLang="zh-CN" b="1"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用例图的组成元素</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参与者（ </a:t>
            </a:r>
            <a:r>
              <a:rPr lang="en-US" altLang="zh-CN" b="1" dirty="0"/>
              <a:t>Actor</a:t>
            </a:r>
            <a:r>
              <a:rPr lang="zh-CN" altLang="en-US" b="1" dirty="0"/>
              <a:t>）：也称为角色，它代表系统的用户。</a:t>
            </a:r>
            <a:endParaRPr lang="zh-CN" altLang="en-US" b="1" dirty="0"/>
          </a:p>
          <a:p>
            <a:r>
              <a:rPr lang="zh-CN" altLang="en-US" b="1" dirty="0"/>
              <a:t>系统边界（ </a:t>
            </a:r>
            <a:r>
              <a:rPr lang="en-US" altLang="zh-CN" b="1" dirty="0"/>
              <a:t>System Scope</a:t>
            </a:r>
            <a:r>
              <a:rPr lang="zh-CN" altLang="en-US" b="1" dirty="0"/>
              <a:t>）：它确定系统的范围。</a:t>
            </a:r>
            <a:endParaRPr lang="zh-CN" altLang="en-US" b="1" dirty="0"/>
          </a:p>
          <a:p>
            <a:r>
              <a:rPr lang="zh-CN" altLang="en-US" b="1" dirty="0"/>
              <a:t>用例（ </a:t>
            </a:r>
            <a:r>
              <a:rPr lang="en-US" altLang="zh-CN" b="1" dirty="0"/>
              <a:t>Use Case</a:t>
            </a:r>
            <a:r>
              <a:rPr lang="zh-CN" altLang="en-US" b="1" dirty="0"/>
              <a:t>）：它代表系统提供的服务。</a:t>
            </a:r>
            <a:endParaRPr lang="zh-CN" altLang="en-US" b="1" dirty="0"/>
          </a:p>
          <a:p>
            <a:r>
              <a:rPr lang="zh-CN" altLang="en-US" b="1" dirty="0"/>
              <a:t>关联（ </a:t>
            </a:r>
            <a:r>
              <a:rPr lang="en-US" altLang="zh-CN" b="1" dirty="0"/>
              <a:t>Association</a:t>
            </a:r>
            <a:r>
              <a:rPr lang="zh-CN" altLang="en-US" b="1" dirty="0"/>
              <a:t>）：它表示参与者与用例间的关系。</a:t>
            </a:r>
            <a:endParaRPr lang="zh-CN" altLang="en-US" b="1"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参与者的概念</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参与者是系统外部的一个人或者物，它以某种方式参与了系统的执行过程，参与者不是特指人，是指系统以外的，在使用系统或与系统交互中所扮演的角色，因此参与者可以是人，可以是事物，也可以是时间或其他系统等，还有一点需要注意的是，参与者不是指人或事物本身，而是</a:t>
            </a:r>
            <a:r>
              <a:rPr lang="zh-CN" altLang="en-US" b="1" dirty="0">
                <a:solidFill>
                  <a:srgbClr val="FF0000"/>
                </a:solidFill>
              </a:rPr>
              <a:t>表示人或事物在系统中所扮演的角色</a:t>
            </a:r>
            <a:r>
              <a:rPr lang="zh-CN" altLang="en-US" b="1" dirty="0"/>
              <a:t>。</a:t>
            </a:r>
            <a:endParaRPr lang="zh-CN" altLang="en-US" b="1"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参与者的作用</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建立系统的外部用户模型</a:t>
            </a:r>
            <a:endParaRPr lang="zh-CN" altLang="en-US" b="1" dirty="0"/>
          </a:p>
          <a:p>
            <a:r>
              <a:rPr lang="zh-CN" altLang="en-US" b="1" dirty="0"/>
              <a:t>对系统边界之外的对象进行描述。</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用例的概念</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normAutofit lnSpcReduction="10000"/>
          </a:bodyPr>
          <a:lstStyle/>
          <a:p>
            <a:r>
              <a:rPr lang="zh-CN" altLang="en-US" b="1" dirty="0"/>
              <a:t>需求获取（</a:t>
            </a:r>
            <a:r>
              <a:rPr lang="en-US" altLang="zh-CN" b="1" dirty="0"/>
              <a:t>Requirement Elicitation</a:t>
            </a:r>
            <a:r>
              <a:rPr lang="zh-CN" altLang="en-US" b="1" dirty="0"/>
              <a:t>）是需求分析阶段的主体部分，其主要的工作就是要建立待开发系统的模型，而用例就是用于建立这种模型的最好方法。用例最初由</a:t>
            </a:r>
            <a:r>
              <a:rPr lang="en-US" altLang="zh-CN" b="1" dirty="0" err="1"/>
              <a:t>Jackboson</a:t>
            </a:r>
            <a:r>
              <a:rPr lang="zh-CN" altLang="en-US" b="1" dirty="0"/>
              <a:t>博士提出，后来被融合到</a:t>
            </a:r>
            <a:r>
              <a:rPr lang="en-US" altLang="zh-CN" b="1" dirty="0"/>
              <a:t>UML</a:t>
            </a:r>
            <a:r>
              <a:rPr lang="zh-CN" altLang="en-US" b="1" dirty="0"/>
              <a:t>的规范之中，成为描述需求的标准化体系。</a:t>
            </a:r>
            <a:endParaRPr lang="zh-CN" altLang="en-US" b="1" dirty="0"/>
          </a:p>
          <a:p>
            <a:r>
              <a:rPr lang="zh-CN" altLang="en-US" b="1" dirty="0"/>
              <a:t>用例是代表系统中各个项目相关人员之间根据系统的行为所达成的契约。用例描述了在不同条件下，针对某一项目相关人员的请求，系统对其做出的响应。也就是说</a:t>
            </a:r>
            <a:r>
              <a:rPr lang="zh-CN" altLang="en-US" b="1" dirty="0">
                <a:solidFill>
                  <a:srgbClr val="FF0000"/>
                </a:solidFill>
              </a:rPr>
              <a:t>用例指的是对一组动作的描述，系统通过执行这些动作将对用例的参与者产生可以看到的结果，用来描述参与者可以感受到的系统服务或功能。 </a:t>
            </a:r>
            <a:endParaRPr lang="zh-CN" altLang="en-US" b="1" dirty="0">
              <a:solidFill>
                <a:srgbClr val="FF0000"/>
              </a:solidFill>
            </a:endParaRP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用例的特点</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normAutofit fontScale="92500" lnSpcReduction="10000"/>
          </a:bodyPr>
          <a:lstStyle/>
          <a:p>
            <a:r>
              <a:rPr lang="zh-CN" altLang="en-US" b="1" dirty="0"/>
              <a:t>用例是</a:t>
            </a:r>
            <a:r>
              <a:rPr lang="zh-CN" altLang="en-US" b="1" dirty="0">
                <a:solidFill>
                  <a:srgbClr val="FF0000"/>
                </a:solidFill>
              </a:rPr>
              <a:t>从系统的使用角度描述系统中的信息</a:t>
            </a:r>
            <a:r>
              <a:rPr lang="zh-CN" altLang="en-US" b="1" dirty="0"/>
              <a:t>，即在系统的外部所能看到的系统的功能，而不是考虑系统内部对该功能的具体实现方式。</a:t>
            </a:r>
            <a:endParaRPr lang="en-US" altLang="zh-CN" b="1" dirty="0"/>
          </a:p>
          <a:p>
            <a:r>
              <a:rPr lang="zh-CN" altLang="en-US" b="1" dirty="0"/>
              <a:t>用例描述了</a:t>
            </a:r>
            <a:r>
              <a:rPr lang="zh-CN" altLang="en-US" b="1" dirty="0">
                <a:solidFill>
                  <a:srgbClr val="FF0000"/>
                </a:solidFill>
              </a:rPr>
              <a:t>用户提出的一些可见需求，对应一个具体的用户目标</a:t>
            </a:r>
            <a:r>
              <a:rPr lang="zh-CN" altLang="en-US" b="1" dirty="0"/>
              <a:t>。使用用例可以促进与用户的沟通，正确地理解需求，同时也可以用来划分系统与外部实体的界限，是面向对象分析与设计的起点，是类、对象、操作的来源。</a:t>
            </a:r>
            <a:endParaRPr lang="en-US" altLang="zh-CN" b="1" dirty="0"/>
          </a:p>
          <a:p>
            <a:r>
              <a:rPr lang="zh-CN" altLang="en-US" b="1" dirty="0"/>
              <a:t>用例通常由某个参与者来执行。</a:t>
            </a:r>
            <a:endParaRPr lang="en-US" altLang="zh-CN" b="1" dirty="0"/>
          </a:p>
          <a:p>
            <a:r>
              <a:rPr lang="zh-CN" altLang="en-US" b="1" dirty="0"/>
              <a:t>用例把执行的结果反馈给参与者。</a:t>
            </a:r>
            <a:endParaRPr lang="en-US" altLang="zh-CN" b="1" dirty="0"/>
          </a:p>
          <a:p>
            <a:r>
              <a:rPr lang="zh-CN" altLang="en-US" b="1" dirty="0"/>
              <a:t>用例在功能上具有完整性，即它从参与者接受输入，产生的结果最终再输出给参与者。</a:t>
            </a:r>
            <a:br>
              <a:rPr lang="zh-CN" altLang="en-US" b="1" dirty="0"/>
            </a:b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属性的可见性</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从软件开发的角度，用例就是需求的文字性描述，主要是说明系统如何工作的功能性或行为性需求。</a:t>
            </a:r>
            <a:r>
              <a:rPr lang="zh-CN" altLang="en-US" b="1" dirty="0">
                <a:solidFill>
                  <a:srgbClr val="FF0000"/>
                </a:solidFill>
              </a:rPr>
              <a:t>用例图只是简单地用图形的方式描述了一下系统。</a:t>
            </a:r>
            <a:r>
              <a:rPr lang="zh-CN" altLang="en-US" b="1" dirty="0"/>
              <a:t>实际上，用例是文本形式不是图形。用例是作为人与人之间，尤其是没有受过专门培训的人员之间互相交流的一种手段。因此，编写用例的首选形式通常是简单的文本。因此对于每个用例，还需要有详细的说明，这样就可以让别人对这个系统有一个更加详细的了解，这时就需要编写用例描述。</a:t>
            </a:r>
            <a:endParaRPr lang="zh-CN" altLang="en-US" b="1" dirty="0"/>
          </a:p>
          <a:p>
            <a:pPr lvl="1"/>
            <a:r>
              <a:rPr lang="zh-CN" altLang="en-US" b="1" dirty="0"/>
              <a:t>对于用例描述的内容，一般没有硬性规定的格式，但一些必需或者重要的内容还是必须要写进用例描述里面的、用例描述一般包括：用例编号、用例概述（说明）、前置（前提）条件、基本事件流、其他事件流、异常事件流、后置（事后）条件等 。</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状态图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状态图的概念</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状态图：是描述一个实体基于事件反应的动态行为，显示了该实体如何根据当前所处的状态对不同的事件做出反应。通常我们创建一个</a:t>
            </a:r>
            <a:r>
              <a:rPr lang="en-US" altLang="zh-CN" b="1" dirty="0"/>
              <a:t>UML</a:t>
            </a:r>
            <a:r>
              <a:rPr lang="zh-CN" altLang="en-US" b="1" dirty="0"/>
              <a:t>状态图是为了以下的研究目的：研究类、角色、子系统、或组件的复杂行为。</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类图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状态的概念</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r>
              <a:rPr lang="zh-CN" altLang="en-US" b="1" dirty="0"/>
              <a:t>状态一般是给定类对象中的一组属性值，在其所在的上下文中应该唯一，但可以匿名。</a:t>
            </a:r>
            <a:endParaRPr lang="zh-CN" altLang="en-US" b="1" dirty="0"/>
          </a:p>
          <a:p>
            <a:r>
              <a:rPr lang="zh-CN" altLang="en-US" b="1" dirty="0"/>
              <a:t>在对系统建模时，我们可以只关心那些明显影响对象行为的属性以及由他们表达的对象状态，而不用理睬那些于对象行为无关的状态。</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顺序图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顺序图的概念</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normAutofit/>
          </a:bodyPr>
          <a:lstStyle/>
          <a:p>
            <a:pPr lvl="1"/>
            <a:r>
              <a:rPr lang="zh-CN" altLang="en-US" b="1" dirty="0"/>
              <a:t>顺序图是强调消息时间顺序的交互图，它描述了对象之间传送消息的时间顺序，用于表示用例中的行为顺序。顺序图将交互关系表示为一个二维图。横向轴代表了在协作中各独立对象的类元角色。纵向轴是时间轴，时间沿竖线向下延伸。</a:t>
            </a:r>
            <a:endParaRPr lang="en-US" altLang="zh-CN" b="1" dirty="0"/>
          </a:p>
          <a:p>
            <a:pPr lvl="1"/>
            <a:r>
              <a:rPr lang="zh-CN" altLang="en-US" b="1" dirty="0">
                <a:solidFill>
                  <a:srgbClr val="FF0000"/>
                </a:solidFill>
              </a:rPr>
              <a:t>顺序图主要用于按照交互发生的一系列顺序，显示对象之间的这些交互。</a:t>
            </a:r>
            <a:r>
              <a:rPr lang="zh-CN" altLang="en-US" b="1" dirty="0"/>
              <a:t>很像类图，开发者一般认为顺序图只对他们有意义。然而，一个组织的业务人员会发现，顺序图显示不同的业务对象如何交互，对于交流当前业务如何进行很有用。除记录组织的当前事件外，一个业务级的顺序图能被当作一个需求文件使用，为实现一个未来系统传递需求。在项目的需求阶段，分析师能通过提供一个更加正式层次的表达，把用例带入下一层次。那种情况下，用例常常被细化为一个或者更多的顺序图。</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顺序图的基本内容</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顺序图中包括的建模元素主要有：角色（ </a:t>
            </a:r>
            <a:r>
              <a:rPr lang="en-US" altLang="zh-CN" b="1" dirty="0"/>
              <a:t>Actor</a:t>
            </a:r>
            <a:r>
              <a:rPr lang="zh-CN" altLang="en-US" b="1" dirty="0"/>
              <a:t>）、对象（ </a:t>
            </a:r>
            <a:r>
              <a:rPr lang="en-US" altLang="zh-CN" b="1" dirty="0" err="1"/>
              <a:t>Objec</a:t>
            </a:r>
            <a:r>
              <a:rPr lang="zh-CN" altLang="en-US" b="1" dirty="0"/>
              <a:t>）、生命线（ </a:t>
            </a:r>
            <a:r>
              <a:rPr lang="en-US" altLang="zh-CN" b="1" dirty="0"/>
              <a:t>Lifeline</a:t>
            </a:r>
            <a:r>
              <a:rPr lang="zh-CN" altLang="en-US" b="1" dirty="0"/>
              <a:t>）、激活（ </a:t>
            </a:r>
            <a:r>
              <a:rPr lang="en-US" altLang="zh-CN" b="1" dirty="0"/>
              <a:t>Activation</a:t>
            </a:r>
            <a:r>
              <a:rPr lang="zh-CN" altLang="en-US" b="1" dirty="0"/>
              <a:t>）、消息（ </a:t>
            </a:r>
            <a:r>
              <a:rPr lang="en-US" altLang="zh-CN" b="1" dirty="0"/>
              <a:t>Message</a:t>
            </a:r>
            <a:r>
              <a:rPr lang="zh-CN" altLang="en-US" b="1" dirty="0"/>
              <a:t>）等。</a:t>
            </a:r>
            <a:endParaRPr lang="en-US" altLang="zh-CN" b="1" dirty="0"/>
          </a:p>
          <a:p>
            <a:r>
              <a:rPr lang="zh-CN" altLang="en-US" b="1" dirty="0"/>
              <a:t>角色</a:t>
            </a:r>
            <a:r>
              <a:rPr lang="en-US" altLang="zh-CN" b="1" dirty="0"/>
              <a:t>:</a:t>
            </a:r>
            <a:r>
              <a:rPr lang="zh-CN" altLang="en-US" b="1" dirty="0"/>
              <a:t>系统角色（ </a:t>
            </a:r>
            <a:r>
              <a:rPr lang="en-US" altLang="zh-CN" b="1" dirty="0"/>
              <a:t>Actor</a:t>
            </a:r>
            <a:r>
              <a:rPr lang="zh-CN" altLang="en-US" b="1" dirty="0"/>
              <a:t>）可以是人或其他的系统或者其子系统。</a:t>
            </a:r>
            <a:endParaRPr lang="en-US" altLang="zh-CN" b="1" dirty="0"/>
          </a:p>
          <a:p>
            <a:r>
              <a:rPr lang="zh-CN" altLang="en-US" b="1" dirty="0"/>
              <a:t>对象</a:t>
            </a:r>
            <a:r>
              <a:rPr lang="en-US" altLang="zh-CN" b="1" dirty="0"/>
              <a:t>:</a:t>
            </a:r>
            <a:r>
              <a:rPr lang="zh-CN" altLang="en-US" b="1" dirty="0"/>
              <a:t>顺序图中的对象（ </a:t>
            </a:r>
            <a:r>
              <a:rPr lang="en-US" altLang="zh-CN" b="1" dirty="0"/>
              <a:t>Object</a:t>
            </a:r>
            <a:r>
              <a:rPr lang="zh-CN" altLang="en-US" b="1" dirty="0"/>
              <a:t>）在概念上和它在类图中的定义是一致的，它们之间可以进行交互，交互的顺序按时间的顺序，在顺序图中对象用矩形框表示，对象名带有下划线。</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p:cNvPicPr>
            <a:picLocks noChangeAspect="1"/>
          </p:cNvPicPr>
          <p:nvPr/>
        </p:nvPicPr>
        <p:blipFill rotWithShape="1">
          <a:blip r:embed="rId1"/>
          <a:srcRect l="19134" t="20680" r="18724" b="15871"/>
          <a:stretch>
            <a:fillRect/>
          </a:stretch>
        </p:blipFill>
        <p:spPr>
          <a:xfrm>
            <a:off x="1045029" y="597110"/>
            <a:ext cx="9861652" cy="5663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顺序图的基本内容</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生命线（ </a:t>
            </a:r>
            <a:r>
              <a:rPr lang="en-US" altLang="zh-CN" b="1" dirty="0"/>
              <a:t>Lifeline</a:t>
            </a:r>
            <a:r>
              <a:rPr lang="zh-CN" altLang="en-US" b="1" dirty="0"/>
              <a:t>）代表顺序图中对象在一段时间内的存在。生命线在顺序图中表示为从对象图标底部中心位置向下延伸的一条虚线（但事实上</a:t>
            </a:r>
            <a:r>
              <a:rPr lang="en-US" altLang="zh-CN" b="1" dirty="0"/>
              <a:t>UML2</a:t>
            </a:r>
            <a:r>
              <a:rPr lang="zh-CN" altLang="en-US" b="1" dirty="0"/>
              <a:t>中定义的生命线可以用实线来表示）</a:t>
            </a:r>
            <a:r>
              <a:rPr lang="zh-CN" altLang="en-US" b="1" dirty="0">
                <a:solidFill>
                  <a:srgbClr val="FF0000"/>
                </a:solidFill>
              </a:rPr>
              <a:t>生命线是一个时间线，其所用的时间取决于交互持续的时间</a:t>
            </a:r>
            <a:r>
              <a:rPr lang="zh-CN" altLang="en-US" b="1" dirty="0"/>
              <a:t>。每个对象的底部都带有生命线，对象与生命线结合在一起被称为对象的生命线。</a:t>
            </a:r>
            <a:endParaRPr lang="en-US" altLang="zh-CN" b="1" dirty="0"/>
          </a:p>
          <a:p>
            <a:r>
              <a:rPr lang="zh-CN" altLang="en-US" b="1" dirty="0"/>
              <a:t>对象在生命线上的两种状态：休眠状态和激活状态。</a:t>
            </a:r>
            <a:br>
              <a:rPr lang="zh-CN" altLang="en-US" dirty="0"/>
            </a:br>
            <a:endParaRPr lang="zh-CN" altLang="en-US"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顺序图的基本内容</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激活期（ </a:t>
            </a:r>
            <a:r>
              <a:rPr lang="en-US" altLang="zh-CN" b="1" dirty="0"/>
              <a:t>Activation</a:t>
            </a:r>
            <a:r>
              <a:rPr lang="zh-CN" altLang="en-US" b="1" dirty="0"/>
              <a:t>）也被称为控制焦点，代表顺序图中的对象执行一项操作的时期，是顺序图中表示时间段的符号，在这个时间段内对象将执行相应的操作。在</a:t>
            </a:r>
            <a:r>
              <a:rPr lang="en-US" altLang="zh-CN" b="1" dirty="0"/>
              <a:t>UML</a:t>
            </a:r>
            <a:r>
              <a:rPr lang="zh-CN" altLang="en-US" b="1" dirty="0"/>
              <a:t>中，用小矩形表示，被称为激活条或控制期，对象就是在激活条的顶部被激活的，在完成自己的工作后被去激活。</a:t>
            </a:r>
            <a:br>
              <a:rPr lang="zh-CN" altLang="en-US" dirty="0"/>
            </a:br>
            <a:endParaRPr lang="zh-CN" altLang="en-US"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顺序图的基本内容</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消息（ </a:t>
            </a:r>
            <a:r>
              <a:rPr lang="en-US" altLang="zh-CN" b="1" dirty="0"/>
              <a:t>Message</a:t>
            </a:r>
            <a:r>
              <a:rPr lang="zh-CN" altLang="en-US" b="1" dirty="0"/>
              <a:t>）是对象之间某种形式的通信，在垂直生命线之间，用带有箭头的线并附以消息表达式方式表示。它可以激发某个操作、唤起信号或导致目标对象的创建或撤销。一个对象到另一个对象的消息用跨越对象生命线的消息线表示。对象还可以发送消息给它自己，即消息线从自己的生命线出发又回到自己的生命线。</a:t>
            </a:r>
            <a:br>
              <a:rPr lang="zh-CN" altLang="en-US" dirty="0"/>
            </a:b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对象的三种命名方式</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第一种方式包括对象名和它所属的类名，中间用冒号隔开。</a:t>
            </a:r>
            <a:endParaRPr lang="zh-CN" altLang="en-US" b="1" dirty="0"/>
          </a:p>
          <a:p>
            <a:r>
              <a:rPr lang="zh-CN" altLang="en-US" b="1" dirty="0"/>
              <a:t>第二种方式只显示对象名不显示类名。</a:t>
            </a:r>
            <a:endParaRPr lang="zh-CN" altLang="en-US" b="1" dirty="0"/>
          </a:p>
          <a:p>
            <a:r>
              <a:rPr lang="zh-CN" altLang="en-US" b="1" dirty="0"/>
              <a:t>第三种方式只显示类名不显示对象名，即表示它是一个匿名对象，这样参与交互的并不限于特定的对象，而是适应于该类的任何对象。</a:t>
            </a:r>
            <a:endParaRPr lang="zh-CN" altLang="en-US" b="1"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约束</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当为对象的交互建模时，有时需要在某种条件满足时消息才会传递给对象。约束在</a:t>
            </a:r>
            <a:r>
              <a:rPr lang="en-US" altLang="zh-CN" b="1" dirty="0"/>
              <a:t>UML</a:t>
            </a:r>
            <a:r>
              <a:rPr lang="zh-CN" altLang="en-US" b="1" dirty="0"/>
              <a:t>图中用作控制流。一个约束只能被分配到一个单一消息。</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协作图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类的概念</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类是对一组具有相同属性、操作、关系和语义的对象的抽象。主要包括名称</a:t>
            </a:r>
            <a:r>
              <a:rPr lang="zh-CN" altLang="en-US" b="1" dirty="0">
                <a:solidFill>
                  <a:srgbClr val="FF0000"/>
                </a:solidFill>
              </a:rPr>
              <a:t>部分</a:t>
            </a:r>
            <a:r>
              <a:rPr lang="zh-CN" altLang="en-US" b="1" dirty="0"/>
              <a:t>（</a:t>
            </a:r>
            <a:r>
              <a:rPr lang="en-US" altLang="zh-CN" b="1" dirty="0"/>
              <a:t>Name</a:t>
            </a:r>
            <a:r>
              <a:rPr lang="zh-CN" altLang="en-US" b="1" dirty="0"/>
              <a:t>）、</a:t>
            </a:r>
            <a:r>
              <a:rPr lang="zh-CN" altLang="en-US" b="1" dirty="0">
                <a:solidFill>
                  <a:srgbClr val="FF0000"/>
                </a:solidFill>
              </a:rPr>
              <a:t>属性部分</a:t>
            </a:r>
            <a:r>
              <a:rPr lang="zh-CN" altLang="en-US" b="1" dirty="0"/>
              <a:t>（ </a:t>
            </a:r>
            <a:r>
              <a:rPr lang="en-US" altLang="zh-CN" b="1" dirty="0"/>
              <a:t>Attribute</a:t>
            </a:r>
            <a:r>
              <a:rPr lang="zh-CN" altLang="en-US" b="1" dirty="0"/>
              <a:t>）和</a:t>
            </a:r>
            <a:r>
              <a:rPr lang="zh-CN" altLang="en-US" b="1" dirty="0">
                <a:solidFill>
                  <a:srgbClr val="FF0000"/>
                </a:solidFill>
              </a:rPr>
              <a:t>操作部分</a:t>
            </a:r>
            <a:r>
              <a:rPr lang="zh-CN" altLang="en-US" b="1" dirty="0"/>
              <a:t>（ </a:t>
            </a:r>
            <a:r>
              <a:rPr lang="en-US" altLang="zh-CN" b="1" dirty="0"/>
              <a:t>Operation</a:t>
            </a:r>
            <a:r>
              <a:rPr lang="zh-CN" altLang="en-US" b="1" dirty="0"/>
              <a:t>），在</a:t>
            </a:r>
            <a:r>
              <a:rPr lang="en-US" altLang="zh-CN" b="1" dirty="0"/>
              <a:t>UML</a:t>
            </a:r>
            <a:r>
              <a:rPr lang="zh-CN" altLang="en-US" b="1" dirty="0"/>
              <a:t>中类用一个矩形框表示，它包含三个区域，最上面是类名、中间是类的属性、最下面是类的方法。</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协作图的概念</a:t>
            </a:r>
            <a:endParaRPr lang="zh-CN" altLang="en-US" dirty="0"/>
          </a:p>
        </p:txBody>
      </p:sp>
      <p:sp>
        <p:nvSpPr>
          <p:cNvPr id="15" name="文本占位符 14"/>
          <p:cNvSpPr>
            <a:spLocks noGrp="1"/>
          </p:cNvSpPr>
          <p:nvPr>
            <p:ph type="body" orient="vert" idx="1"/>
          </p:nvPr>
        </p:nvSpPr>
        <p:spPr>
          <a:xfrm>
            <a:off x="838200" y="1825625"/>
            <a:ext cx="11011422" cy="4913378"/>
          </a:xfrm>
        </p:spPr>
        <p:txBody>
          <a:bodyPr vert="horz">
            <a:normAutofit/>
          </a:bodyPr>
          <a:lstStyle/>
          <a:p>
            <a:r>
              <a:rPr lang="zh-CN" altLang="en-US" b="1" dirty="0"/>
              <a:t>协作图，又作“通信图”。 “协作”作为一个结构事物用于表达静态结构和动态行为的概念组合，表达不同事物相互协作完成一个复杂功能。故</a:t>
            </a:r>
            <a:r>
              <a:rPr lang="en-US" altLang="zh-CN" b="1" dirty="0"/>
              <a:t>UML 2.0</a:t>
            </a:r>
            <a:r>
              <a:rPr lang="zh-CN" altLang="en-US" b="1" dirty="0"/>
              <a:t>以后通信图不再是协作图，没有专门的”协作图“，只有”协作“。</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协作图的基本内容</a:t>
            </a:r>
            <a:endParaRPr lang="zh-CN" altLang="en-US" dirty="0"/>
          </a:p>
        </p:txBody>
      </p:sp>
      <p:sp>
        <p:nvSpPr>
          <p:cNvPr id="15" name="文本占位符 14"/>
          <p:cNvSpPr>
            <a:spLocks noGrp="1"/>
          </p:cNvSpPr>
          <p:nvPr>
            <p:ph type="body" orient="vert" idx="1"/>
          </p:nvPr>
        </p:nvSpPr>
        <p:spPr>
          <a:xfrm>
            <a:off x="838200" y="1515648"/>
            <a:ext cx="11011422" cy="6200385"/>
          </a:xfrm>
        </p:spPr>
        <p:txBody>
          <a:bodyPr vert="horz">
            <a:normAutofit fontScale="92500" lnSpcReduction="10000"/>
          </a:bodyPr>
          <a:lstStyle/>
          <a:p>
            <a:r>
              <a:rPr lang="zh-CN" altLang="en-US" b="1" dirty="0"/>
              <a:t>活动者（ </a:t>
            </a:r>
            <a:r>
              <a:rPr lang="en-US" altLang="zh-CN" b="1" dirty="0"/>
              <a:t>Actor</a:t>
            </a:r>
            <a:r>
              <a:rPr lang="zh-CN" altLang="en-US" b="1" dirty="0"/>
              <a:t>）</a:t>
            </a:r>
            <a:r>
              <a:rPr lang="zh-CN" altLang="en-US" b="1" dirty="0">
                <a:solidFill>
                  <a:srgbClr val="FF0000"/>
                </a:solidFill>
              </a:rPr>
              <a:t>发出主动操作的对象，负责发送初始消息，启动一个操作。</a:t>
            </a:r>
            <a:endParaRPr lang="zh-CN" altLang="en-US" b="1" dirty="0">
              <a:solidFill>
                <a:srgbClr val="FF0000"/>
              </a:solidFill>
            </a:endParaRPr>
          </a:p>
          <a:p>
            <a:r>
              <a:rPr lang="zh-CN" altLang="en-US" b="1" dirty="0"/>
              <a:t>对象（ </a:t>
            </a:r>
            <a:r>
              <a:rPr lang="en-US" altLang="zh-CN" b="1" dirty="0"/>
              <a:t>Object</a:t>
            </a:r>
            <a:r>
              <a:rPr lang="zh-CN" altLang="en-US" b="1" dirty="0"/>
              <a:t>）</a:t>
            </a:r>
            <a:r>
              <a:rPr lang="zh-CN" altLang="en-US" b="1" dirty="0">
                <a:solidFill>
                  <a:srgbClr val="FF0000"/>
                </a:solidFill>
              </a:rPr>
              <a:t>是类的实例，负责发送和接收消息。</a:t>
            </a:r>
            <a:r>
              <a:rPr lang="zh-CN" altLang="en-US" b="1" dirty="0"/>
              <a:t>一个协作代表了为了完成某个目标而共同工作的一组对象。对象的角色表示一个或一组对象在完成目标的过程中所应该起的作用。协作图中的对象与顺序图中的对象元素概念基本相同，表示方式也相同，只不过没有生命线，而且在协作图中，无法表示对象的创建和撤销，所以对象在协作图中的位置没有限制。</a:t>
            </a:r>
            <a:endParaRPr lang="en-US" altLang="zh-CN" b="1" dirty="0"/>
          </a:p>
          <a:p>
            <a:r>
              <a:rPr lang="zh-CN" altLang="en-US" b="1" dirty="0"/>
              <a:t>在协作图中，可以按照以下方式使用对象：</a:t>
            </a:r>
            <a:endParaRPr lang="zh-CN" altLang="en-US" b="1" dirty="0"/>
          </a:p>
          <a:p>
            <a:r>
              <a:rPr lang="zh-CN" altLang="en-US" b="1" dirty="0"/>
              <a:t>可以不指定对象的类，通常先制作只带有对象的通信图，而后指定它们的类。</a:t>
            </a:r>
            <a:endParaRPr lang="zh-CN" altLang="en-US" b="1" dirty="0"/>
          </a:p>
          <a:p>
            <a:r>
              <a:rPr lang="zh-CN" altLang="en-US" b="1" dirty="0"/>
              <a:t>可以给对象命名，但如果要区分同一个类的不同对象，则应该给对象命名。</a:t>
            </a:r>
            <a:endParaRPr lang="zh-CN" altLang="en-US" b="1" dirty="0"/>
          </a:p>
          <a:p>
            <a:r>
              <a:rPr lang="zh-CN" altLang="en-US" b="1" dirty="0"/>
              <a:t>如果对象的类主动参与了协作，则可以将类本身在协作图中表现出来。</a:t>
            </a:r>
            <a:endParaRPr lang="zh-CN" altLang="en-US" b="1" dirty="0"/>
          </a:p>
          <a:p>
            <a:endParaRPr lang="zh-CN" altLang="en-US" b="1"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协作图的基本内容</a:t>
            </a:r>
            <a:endParaRPr lang="zh-CN" altLang="en-US" dirty="0"/>
          </a:p>
        </p:txBody>
      </p:sp>
      <p:sp>
        <p:nvSpPr>
          <p:cNvPr id="15" name="文本占位符 14"/>
          <p:cNvSpPr>
            <a:spLocks noGrp="1"/>
          </p:cNvSpPr>
          <p:nvPr>
            <p:ph type="body" orient="vert" idx="1"/>
          </p:nvPr>
        </p:nvSpPr>
        <p:spPr>
          <a:xfrm>
            <a:off x="838200" y="1515648"/>
            <a:ext cx="11011422" cy="6200385"/>
          </a:xfrm>
        </p:spPr>
        <p:txBody>
          <a:bodyPr vert="horz">
            <a:normAutofit/>
          </a:bodyPr>
          <a:lstStyle/>
          <a:p>
            <a:r>
              <a:rPr lang="zh-CN" altLang="en-US" b="1" dirty="0"/>
              <a:t>链接（</a:t>
            </a:r>
            <a:r>
              <a:rPr lang="en-US" altLang="zh-CN" b="1" dirty="0"/>
              <a:t>Link</a:t>
            </a:r>
            <a:r>
              <a:rPr lang="zh-CN" altLang="en-US" b="1" dirty="0"/>
              <a:t>）用线条来表示。</a:t>
            </a:r>
            <a:r>
              <a:rPr lang="zh-CN" altLang="en-US" b="1" dirty="0">
                <a:solidFill>
                  <a:srgbClr val="FF0000"/>
                </a:solidFill>
              </a:rPr>
              <a:t>链接表示两个对象共享一个消息，位于对象之间或参与者与对象之间。</a:t>
            </a:r>
            <a:r>
              <a:rPr lang="zh-CN" altLang="en-US" b="1" dirty="0"/>
              <a:t>表示两个或多个对象间的独立连接，是关联的实例，通信图中，关联角色是与具体语境有关的暂时的类元之间的关系，关系角色的实例也是链。链表示为一个或多个相连的线或弧。</a:t>
            </a:r>
            <a:endParaRPr lang="zh-CN" altLang="en-US" b="1" dirty="0"/>
          </a:p>
          <a:p>
            <a:r>
              <a:rPr lang="zh-CN" altLang="en-US" b="1" dirty="0"/>
              <a:t>消息（ </a:t>
            </a:r>
            <a:r>
              <a:rPr lang="en-US" altLang="zh-CN" b="1" dirty="0"/>
              <a:t>Message</a:t>
            </a:r>
            <a:r>
              <a:rPr lang="zh-CN" altLang="en-US" b="1" dirty="0"/>
              <a:t>）的含义与顺序图中的消息基本类似。在通信图中，不带有消息的协作图标明了交互作用发生的上下文，而不表示交互。它可以用来表示单一操作的上下文，甚至可以表示一个或一组类中所有操作的上下文。如果关联线上标有消息，图形就可以表示一个交互。</a:t>
            </a:r>
            <a:r>
              <a:rPr lang="zh-CN" altLang="en-US" b="1" dirty="0">
                <a:solidFill>
                  <a:srgbClr val="FF0000"/>
                </a:solidFill>
              </a:rPr>
              <a:t>消息用来描述系统动态行为，它是从一个对象向另一个或几个对象发送信息，或由一个对象调用另一个对象的操作</a:t>
            </a:r>
            <a:r>
              <a:rPr lang="zh-CN" altLang="en-US" b="1" dirty="0"/>
              <a:t>。由三部分组成：发送者，接收者，活动。消息用带标签的箭头表示，它附在链上。链连接了发送者和接收者，箭头所指为接收者。</a:t>
            </a:r>
            <a:endParaRPr lang="zh-CN" altLang="en-US" b="1"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协作图的基本内容</a:t>
            </a:r>
            <a:endParaRPr lang="zh-CN" altLang="en-US" dirty="0"/>
          </a:p>
        </p:txBody>
      </p:sp>
      <p:sp>
        <p:nvSpPr>
          <p:cNvPr id="15" name="文本占位符 14"/>
          <p:cNvSpPr>
            <a:spLocks noGrp="1"/>
          </p:cNvSpPr>
          <p:nvPr>
            <p:ph type="body" orient="vert" idx="1"/>
          </p:nvPr>
        </p:nvSpPr>
        <p:spPr>
          <a:xfrm>
            <a:off x="838200" y="1515648"/>
            <a:ext cx="11011422" cy="6200385"/>
          </a:xfrm>
        </p:spPr>
        <p:txBody>
          <a:bodyPr vert="horz">
            <a:normAutofit/>
          </a:bodyPr>
          <a:lstStyle/>
          <a:p>
            <a:r>
              <a:rPr lang="zh-CN" altLang="en-US" b="1" dirty="0"/>
              <a:t>每个消息包括一个顺序号以及消息的名称，其中顺序号标识了消息的相关顺序。消息的名称可以是一个方法，包含名字，参数表，返回值。利用消息可以完成很多任务，可以顺序执行、添加条件限制发送、创建带有消息的对象实例和执行迭代。</a:t>
            </a:r>
            <a:endParaRPr lang="zh-CN" altLang="en-US" b="1"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p:cNvPicPr>
            <a:picLocks noChangeAspect="1"/>
          </p:cNvPicPr>
          <p:nvPr/>
        </p:nvPicPr>
        <p:blipFill rotWithShape="1">
          <a:blip r:embed="rId1"/>
          <a:srcRect l="12780" t="19592" r="8469" b="12108"/>
          <a:stretch>
            <a:fillRect/>
          </a:stretch>
        </p:blipFill>
        <p:spPr>
          <a:xfrm>
            <a:off x="1752600" y="1352938"/>
            <a:ext cx="9601200" cy="4683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消息的具体实现</a:t>
            </a:r>
            <a:endParaRPr lang="zh-CN" altLang="en-US" dirty="0"/>
          </a:p>
        </p:txBody>
      </p:sp>
      <p:sp>
        <p:nvSpPr>
          <p:cNvPr id="15" name="文本占位符 14"/>
          <p:cNvSpPr>
            <a:spLocks noGrp="1"/>
          </p:cNvSpPr>
          <p:nvPr>
            <p:ph type="body" orient="vert" idx="1"/>
          </p:nvPr>
        </p:nvSpPr>
        <p:spPr>
          <a:xfrm>
            <a:off x="838200" y="1515648"/>
            <a:ext cx="11011422" cy="6200385"/>
          </a:xfrm>
        </p:spPr>
        <p:txBody>
          <a:bodyPr vert="horz">
            <a:normAutofit/>
          </a:bodyPr>
          <a:lstStyle/>
          <a:p>
            <a:r>
              <a:rPr lang="zh-CN" altLang="en-US" b="1" dirty="0"/>
              <a:t>序列化</a:t>
            </a:r>
            <a:r>
              <a:rPr lang="en-US" altLang="zh-CN" b="1" dirty="0"/>
              <a:t>:</a:t>
            </a:r>
            <a:r>
              <a:rPr lang="zh-CN" altLang="en-US" b="1" dirty="0"/>
              <a:t>序列化消息只需要在</a:t>
            </a:r>
            <a:r>
              <a:rPr lang="zh-CN" altLang="en-US" b="1" dirty="0">
                <a:solidFill>
                  <a:srgbClr val="FF0000"/>
                </a:solidFill>
              </a:rPr>
              <a:t>消息前添加序列号</a:t>
            </a:r>
            <a:r>
              <a:rPr lang="zh-CN" altLang="en-US" b="1" dirty="0"/>
              <a:t>，默认情况下即可，这也是最简单的方式，消息会按照要执行的顺序排序。</a:t>
            </a:r>
            <a:endParaRPr lang="en-US" altLang="zh-CN" b="1" dirty="0"/>
          </a:p>
          <a:p>
            <a:r>
              <a:rPr lang="zh-CN" altLang="en-US" b="1" dirty="0"/>
              <a:t>控制点条件</a:t>
            </a:r>
            <a:r>
              <a:rPr lang="en-US" altLang="zh-CN" b="1" dirty="0"/>
              <a:t>:</a:t>
            </a:r>
            <a:r>
              <a:rPr lang="zh-CN" altLang="en-US" b="1" dirty="0"/>
              <a:t>控制点条件用来根据消息表达式的计算结果来限制消息的发送，控制点包含在消息中，在</a:t>
            </a:r>
            <a:r>
              <a:rPr lang="zh-CN" altLang="en-US" b="1" dirty="0">
                <a:solidFill>
                  <a:srgbClr val="FF0000"/>
                </a:solidFill>
              </a:rPr>
              <a:t>序列</a:t>
            </a:r>
            <a:r>
              <a:rPr lang="en-US" altLang="zh-CN" b="1" dirty="0">
                <a:solidFill>
                  <a:srgbClr val="FF0000"/>
                </a:solidFill>
              </a:rPr>
              <a:t>ID</a:t>
            </a:r>
            <a:r>
              <a:rPr lang="zh-CN" altLang="en-US" b="1" dirty="0">
                <a:solidFill>
                  <a:srgbClr val="FF0000"/>
                </a:solidFill>
              </a:rPr>
              <a:t>号和消息文本</a:t>
            </a:r>
            <a:r>
              <a:rPr lang="zh-CN" altLang="en-US" b="1" dirty="0"/>
              <a:t>之间。</a:t>
            </a:r>
            <a:endParaRPr lang="en-US" altLang="zh-CN" b="1" dirty="0"/>
          </a:p>
          <a:p>
            <a:r>
              <a:rPr lang="zh-CN" altLang="en-US" b="1" dirty="0"/>
              <a:t>创建实例</a:t>
            </a:r>
            <a:r>
              <a:rPr lang="en-US" altLang="zh-CN" b="1" dirty="0"/>
              <a:t>:</a:t>
            </a:r>
            <a:r>
              <a:rPr lang="zh-CN" altLang="en-US" b="1" dirty="0"/>
              <a:t>就像在顺序图中看到的一样，消息也可以用来在协作图中创建对象实例。为此，</a:t>
            </a:r>
            <a:r>
              <a:rPr lang="zh-CN" altLang="en-US" b="1" dirty="0">
                <a:solidFill>
                  <a:srgbClr val="FF0000"/>
                </a:solidFill>
              </a:rPr>
              <a:t>一个消息将会发送到新创建的对象实例</a:t>
            </a:r>
            <a:r>
              <a:rPr lang="zh-CN" altLang="en-US" b="1" dirty="0"/>
              <a:t>。对象使用“</a:t>
            </a:r>
            <a:r>
              <a:rPr lang="en-US" altLang="zh-CN" b="1" dirty="0"/>
              <a:t>new</a:t>
            </a:r>
            <a:r>
              <a:rPr lang="zh-CN" altLang="en-US" b="1" dirty="0"/>
              <a:t>”构造类型，消息使用“ </a:t>
            </a:r>
            <a:r>
              <a:rPr lang="en-US" altLang="zh-CN" b="1" dirty="0"/>
              <a:t>create”</a:t>
            </a:r>
            <a:r>
              <a:rPr lang="zh-CN" altLang="en-US" b="1" dirty="0"/>
              <a:t>构造类型。</a:t>
            </a:r>
            <a:endParaRPr lang="en-US" altLang="zh-CN" b="1" dirty="0"/>
          </a:p>
          <a:p>
            <a:r>
              <a:rPr lang="zh-CN" altLang="en-US" b="1" dirty="0"/>
              <a:t>发送给多对象的消息：一个对象可能会向同一个类的多个对象同时发送一个消息。在协作图中，多对象用“一叠向后延伸的多个对象图标”表示。在多对象前面可以加上用</a:t>
            </a:r>
            <a:r>
              <a:rPr lang="en-US" altLang="zh-CN" b="1" dirty="0"/>
              <a:t>”[]”</a:t>
            </a:r>
            <a:r>
              <a:rPr lang="zh-CN" altLang="en-US" b="1" dirty="0"/>
              <a:t>括起来的条件，前面加一个</a:t>
            </a:r>
            <a:r>
              <a:rPr lang="en-US" altLang="zh-CN" b="1" dirty="0"/>
              <a:t>”*”</a:t>
            </a:r>
            <a:r>
              <a:rPr lang="zh-CN" altLang="en-US" b="1" dirty="0"/>
              <a:t>，用来说明消息发送给多个对象。</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消息的具体实现</a:t>
            </a:r>
            <a:endParaRPr lang="zh-CN" altLang="en-US" dirty="0"/>
          </a:p>
        </p:txBody>
      </p:sp>
      <p:sp>
        <p:nvSpPr>
          <p:cNvPr id="15" name="文本占位符 14"/>
          <p:cNvSpPr>
            <a:spLocks noGrp="1"/>
          </p:cNvSpPr>
          <p:nvPr>
            <p:ph type="body" orient="vert" idx="1"/>
          </p:nvPr>
        </p:nvSpPr>
        <p:spPr>
          <a:xfrm>
            <a:off x="838200" y="1515648"/>
            <a:ext cx="11011422" cy="6200385"/>
          </a:xfrm>
        </p:spPr>
        <p:txBody>
          <a:bodyPr vert="horz">
            <a:normAutofit/>
          </a:bodyPr>
          <a:lstStyle/>
          <a:p>
            <a:r>
              <a:rPr lang="zh-CN" altLang="en-US" b="1" dirty="0"/>
              <a:t>返回结果消息可能是要求某个对象进行计算并返回结果的值。</a:t>
            </a:r>
            <a:endParaRPr lang="zh-CN" altLang="en-US" b="1" dirty="0"/>
          </a:p>
          <a:p>
            <a:r>
              <a:rPr lang="zh-CN" altLang="en-US" b="1" dirty="0"/>
              <a:t>构造型</a:t>
            </a:r>
            <a:r>
              <a:rPr lang="en-US" altLang="zh-CN" b="1" dirty="0"/>
              <a:t>:</a:t>
            </a:r>
            <a:r>
              <a:rPr lang="zh-CN" altLang="en-US" b="1" dirty="0"/>
              <a:t>可以在现有的</a:t>
            </a:r>
            <a:r>
              <a:rPr lang="en-US" altLang="zh-CN" b="1" dirty="0"/>
              <a:t>UML</a:t>
            </a:r>
            <a:r>
              <a:rPr lang="zh-CN" altLang="en-US" b="1" dirty="0"/>
              <a:t>元素的基础上创建新的元素。构造型用两对尖括号括起来的一个名称来表示，这个括号叫作双尖括号。这个被括起来的名称叫作关键字（ </a:t>
            </a:r>
            <a:r>
              <a:rPr lang="en-US" altLang="zh-CN" b="1" dirty="0"/>
              <a:t>Keyword</a:t>
            </a:r>
            <a:r>
              <a:rPr lang="zh-CN" altLang="en-US" b="1" dirty="0"/>
              <a:t>）。</a:t>
            </a:r>
            <a:endParaRPr lang="zh-CN" altLang="en-US" b="1"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07077" y="1992830"/>
            <a:ext cx="3377849"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部署图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部署图的概念</a:t>
            </a:r>
            <a:endParaRPr lang="zh-CN" altLang="en-US" dirty="0"/>
          </a:p>
        </p:txBody>
      </p:sp>
      <p:sp>
        <p:nvSpPr>
          <p:cNvPr id="15" name="文本占位符 14"/>
          <p:cNvSpPr>
            <a:spLocks noGrp="1"/>
          </p:cNvSpPr>
          <p:nvPr>
            <p:ph type="body" orient="vert" idx="1"/>
          </p:nvPr>
        </p:nvSpPr>
        <p:spPr>
          <a:xfrm>
            <a:off x="838200" y="1515648"/>
            <a:ext cx="11011422" cy="6475957"/>
          </a:xfrm>
        </p:spPr>
        <p:txBody>
          <a:bodyPr vert="horz">
            <a:normAutofit/>
          </a:bodyPr>
          <a:lstStyle/>
          <a:p>
            <a:r>
              <a:rPr lang="zh-CN" altLang="en-US" dirty="0">
                <a:solidFill>
                  <a:srgbClr val="FF0000"/>
                </a:solidFill>
              </a:rPr>
              <a:t>部署图（ </a:t>
            </a:r>
            <a:r>
              <a:rPr lang="en-US" altLang="zh-CN" dirty="0">
                <a:solidFill>
                  <a:srgbClr val="FF0000"/>
                </a:solidFill>
              </a:rPr>
              <a:t>Deployment Diagram</a:t>
            </a:r>
            <a:r>
              <a:rPr lang="zh-CN" altLang="en-US" dirty="0">
                <a:solidFill>
                  <a:srgbClr val="FF0000"/>
                </a:solidFill>
              </a:rPr>
              <a:t>）用于静态建模，是表示运行时过程结点（</a:t>
            </a:r>
            <a:r>
              <a:rPr lang="en-US" altLang="zh-CN" dirty="0">
                <a:solidFill>
                  <a:srgbClr val="FF0000"/>
                </a:solidFill>
              </a:rPr>
              <a:t>Node</a:t>
            </a:r>
            <a:r>
              <a:rPr lang="zh-CN" altLang="en-US" dirty="0">
                <a:solidFill>
                  <a:srgbClr val="FF0000"/>
                </a:solidFill>
              </a:rPr>
              <a:t>）结构、组件实例及其对象结构的图</a:t>
            </a:r>
            <a:r>
              <a:rPr lang="zh-CN" altLang="en-US" dirty="0"/>
              <a:t>。</a:t>
            </a:r>
            <a:r>
              <a:rPr lang="en-US" altLang="zh-CN" dirty="0"/>
              <a:t>UML</a:t>
            </a:r>
            <a:r>
              <a:rPr lang="zh-CN" altLang="en-US" dirty="0"/>
              <a:t>部署图显示了基于计算机系统的物理体系结构。它可以描述计算机，展示它们之间的连接，以及驻留在每台机器中的软件。每台计算机用一个立方体来表示，立方体之间的连线表示这些计算机之间的通信关系。</a:t>
            </a:r>
            <a:endParaRPr lang="en-US" altLang="zh-CN" dirty="0"/>
          </a:p>
          <a:p>
            <a:r>
              <a:rPr lang="zh-CN" altLang="en-US" dirty="0"/>
              <a:t>部署图可以显示计算结点的拓扑结构、通信路径、结点上运行的软件、软件包含的逻辑单元（对象、类等）。部署图是描述任何基于计算机的应用系统（特别是基于 </a:t>
            </a:r>
            <a:r>
              <a:rPr lang="en-US" altLang="zh-CN" dirty="0"/>
              <a:t>Internet</a:t>
            </a:r>
            <a:r>
              <a:rPr lang="zh-CN" altLang="en-US" dirty="0"/>
              <a:t>和</a:t>
            </a:r>
            <a:r>
              <a:rPr lang="en-US" altLang="zh-CN" dirty="0"/>
              <a:t>Web</a:t>
            </a:r>
            <a:r>
              <a:rPr lang="zh-CN" altLang="en-US" dirty="0"/>
              <a:t>的分布式计算系统）的物理配置的有力工具。</a:t>
            </a:r>
            <a:r>
              <a:rPr lang="zh-CN" altLang="en-US" dirty="0">
                <a:solidFill>
                  <a:srgbClr val="FF0000"/>
                </a:solidFill>
              </a:rPr>
              <a:t>构成部署图的元素主要是结点（</a:t>
            </a:r>
            <a:r>
              <a:rPr lang="en-US" altLang="zh-CN" dirty="0">
                <a:solidFill>
                  <a:srgbClr val="FF0000"/>
                </a:solidFill>
              </a:rPr>
              <a:t>Node</a:t>
            </a:r>
            <a:r>
              <a:rPr lang="zh-CN" altLang="en-US" dirty="0">
                <a:solidFill>
                  <a:srgbClr val="FF0000"/>
                </a:solidFill>
              </a:rPr>
              <a:t>）、组件（ </a:t>
            </a:r>
            <a:r>
              <a:rPr lang="en-US" altLang="zh-CN" dirty="0">
                <a:solidFill>
                  <a:srgbClr val="FF0000"/>
                </a:solidFill>
              </a:rPr>
              <a:t>Component</a:t>
            </a:r>
            <a:r>
              <a:rPr lang="zh-CN" altLang="en-US" dirty="0">
                <a:solidFill>
                  <a:srgbClr val="FF0000"/>
                </a:solidFill>
              </a:rPr>
              <a:t>）和关系（ </a:t>
            </a:r>
            <a:r>
              <a:rPr lang="en-US" altLang="zh-CN" dirty="0">
                <a:solidFill>
                  <a:srgbClr val="FF0000"/>
                </a:solidFill>
              </a:rPr>
              <a:t>Relationship</a:t>
            </a:r>
            <a:r>
              <a:rPr lang="zh-CN" altLang="en-US" dirty="0">
                <a:solidFill>
                  <a:srgbClr val="FF0000"/>
                </a:solidFill>
              </a:rPr>
              <a:t>）。</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p:cNvPicPr>
            <a:picLocks noChangeAspect="1"/>
          </p:cNvPicPr>
          <p:nvPr/>
        </p:nvPicPr>
        <p:blipFill rotWithShape="1">
          <a:blip r:embed="rId1"/>
          <a:srcRect l="13750" t="17823" r="1275" b="11837"/>
          <a:stretch>
            <a:fillRect/>
          </a:stretch>
        </p:blipFill>
        <p:spPr>
          <a:xfrm>
            <a:off x="462504" y="690465"/>
            <a:ext cx="11762813" cy="5477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结点的概念</a:t>
            </a:r>
            <a:endParaRPr lang="zh-CN" altLang="en-US" dirty="0"/>
          </a:p>
        </p:txBody>
      </p:sp>
      <p:sp>
        <p:nvSpPr>
          <p:cNvPr id="15" name="文本占位符 14"/>
          <p:cNvSpPr>
            <a:spLocks noGrp="1"/>
          </p:cNvSpPr>
          <p:nvPr>
            <p:ph type="body" orient="vert" idx="1"/>
          </p:nvPr>
        </p:nvSpPr>
        <p:spPr>
          <a:xfrm>
            <a:off x="838200" y="1515648"/>
            <a:ext cx="11011422" cy="6475957"/>
          </a:xfrm>
        </p:spPr>
        <p:txBody>
          <a:bodyPr vert="horz">
            <a:normAutofit/>
          </a:bodyPr>
          <a:lstStyle/>
          <a:p>
            <a:r>
              <a:rPr lang="zh-CN" altLang="en-US" dirty="0"/>
              <a:t>结点是存在于运行时并代表</a:t>
            </a:r>
            <a:r>
              <a:rPr lang="zh-CN" altLang="en-US" dirty="0">
                <a:solidFill>
                  <a:srgbClr val="FF0000"/>
                </a:solidFill>
              </a:rPr>
              <a:t>一项计算资源的物理元素，一般至少拥有一些内存，而且通常具有处理能力</a:t>
            </a:r>
            <a:r>
              <a:rPr lang="zh-CN" altLang="en-US" dirty="0"/>
              <a:t>。它一般用于对执行处理或计算的资源建模，通常具有如下两方面内容：能力（如基本内存、计算能力和二级存储器）和位置（在所有必需的地方均可得到）。在</a:t>
            </a:r>
            <a:r>
              <a:rPr lang="en-US" altLang="zh-CN" dirty="0"/>
              <a:t>UML1.x</a:t>
            </a:r>
            <a:r>
              <a:rPr lang="zh-CN" altLang="en-US" dirty="0"/>
              <a:t>中，结点被划分为两种类型：处理器和设备。处理器是能够执行软件组件、具有计算能力的结点，设备是不能执行软件组件的外围硬件，没有计算能力的结点，通常是通过其接口为外界提供某种服务，例如，打印机、扫描仪等都是设备。</a:t>
            </a:r>
            <a:br>
              <a:rPr lang="zh-CN" altLang="en-US" dirty="0"/>
            </a:br>
            <a:endParaRPr lang="zh-CN" altLang="en-US"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组件的概念</a:t>
            </a:r>
            <a:endParaRPr lang="zh-CN" altLang="en-US" dirty="0"/>
          </a:p>
        </p:txBody>
      </p:sp>
      <p:sp>
        <p:nvSpPr>
          <p:cNvPr id="15" name="文本占位符 14"/>
          <p:cNvSpPr>
            <a:spLocks noGrp="1"/>
          </p:cNvSpPr>
          <p:nvPr>
            <p:ph type="body" orient="vert" idx="1"/>
          </p:nvPr>
        </p:nvSpPr>
        <p:spPr>
          <a:xfrm>
            <a:off x="838200" y="1515648"/>
            <a:ext cx="11011422" cy="6475957"/>
          </a:xfrm>
        </p:spPr>
        <p:txBody>
          <a:bodyPr vert="horz">
            <a:normAutofit/>
          </a:bodyPr>
          <a:lstStyle/>
          <a:p>
            <a:r>
              <a:rPr lang="zh-CN" altLang="en-US" dirty="0">
                <a:solidFill>
                  <a:srgbClr val="FF0000"/>
                </a:solidFill>
              </a:rPr>
              <a:t>组件是参与系统执行的事物，而结点是执行组件的事物</a:t>
            </a:r>
            <a:r>
              <a:rPr lang="zh-CN" altLang="en-US" dirty="0"/>
              <a:t>，简单地说就是组件是被结点执行的事物，如假设结点是一台服务器，则组件就是其上运行的教件。</a:t>
            </a:r>
            <a:endParaRPr lang="zh-CN" altLang="en-US" dirty="0"/>
          </a:p>
          <a:p>
            <a:r>
              <a:rPr lang="zh-CN" altLang="en-US" dirty="0">
                <a:solidFill>
                  <a:srgbClr val="FF0000"/>
                </a:solidFill>
              </a:rPr>
              <a:t>组件表示逻辑元素的物理模块，而结点表示组件的物理部署</a:t>
            </a:r>
            <a:r>
              <a:rPr lang="zh-CN" altLang="en-US" dirty="0"/>
              <a:t>。这表明一个组件是逻辑单元（如类）的物理实现，而一个结点则是组件被部署的地点。一个类可以被一个或多个组件实现，而一个组件也可以部署在一个或多个结点上。</a:t>
            </a:r>
            <a:endParaRPr lang="zh-CN" altLang="en-US"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类图名称的概念</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每个类都必须有一个能和其他类进行区分的名称，类的名称部分是不能省略的，其他组成部分可以省略。名称（</a:t>
            </a:r>
            <a:r>
              <a:rPr lang="en-US" altLang="zh-CN" b="1" dirty="0"/>
              <a:t>Name</a:t>
            </a:r>
            <a:r>
              <a:rPr lang="zh-CN" altLang="en-US" b="1" dirty="0"/>
              <a:t>）是一个文本串，类的命名要求为由字符、数字、下划线组成的唯一的字符串即可。表示方法以下两种</a:t>
            </a:r>
            <a:endParaRPr lang="zh-CN" altLang="en-US" b="1" dirty="0"/>
          </a:p>
          <a:p>
            <a:pPr lvl="1"/>
            <a:r>
              <a:rPr lang="zh-CN" altLang="en-US" b="1" dirty="0"/>
              <a:t>简单名：它只是一个单独的名称。</a:t>
            </a:r>
            <a:endParaRPr lang="zh-CN" altLang="en-US" b="1" dirty="0"/>
          </a:p>
          <a:p>
            <a:pPr lvl="1"/>
            <a:r>
              <a:rPr lang="zh-CN" altLang="en-US" b="1" dirty="0"/>
              <a:t>全名：也称为路径名，就是在类名前面加上包的名称</a:t>
            </a:r>
            <a:endParaRPr lang="en-US" altLang="zh-CN"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关系的概念</a:t>
            </a:r>
            <a:endParaRPr lang="zh-CN" altLang="en-US" dirty="0"/>
          </a:p>
        </p:txBody>
      </p:sp>
      <p:sp>
        <p:nvSpPr>
          <p:cNvPr id="15" name="文本占位符 14"/>
          <p:cNvSpPr>
            <a:spLocks noGrp="1"/>
          </p:cNvSpPr>
          <p:nvPr>
            <p:ph type="body" orient="vert" idx="1"/>
          </p:nvPr>
        </p:nvSpPr>
        <p:spPr>
          <a:xfrm>
            <a:off x="838200" y="1515648"/>
            <a:ext cx="11011422" cy="6475957"/>
          </a:xfrm>
        </p:spPr>
        <p:txBody>
          <a:bodyPr vert="horz">
            <a:normAutofit/>
          </a:bodyPr>
          <a:lstStyle/>
          <a:p>
            <a:r>
              <a:rPr lang="zh-CN" altLang="en-US" dirty="0"/>
              <a:t>部署图中也可以包括依赖、泛化、关联及实现关系。</a:t>
            </a:r>
            <a:endParaRPr lang="zh-CN" altLang="en-US" dirty="0"/>
          </a:p>
          <a:p>
            <a:r>
              <a:rPr lang="zh-CN" altLang="en-US" dirty="0"/>
              <a:t>部署图中的依赖关系使用虚线箭头表示。它通常用在部署图中的组件和组件之间，组件依赖外部提供的服务（由组件到接口）。</a:t>
            </a:r>
            <a:endParaRPr lang="en-US" altLang="zh-CN" dirty="0"/>
          </a:p>
          <a:p>
            <a:r>
              <a:rPr lang="zh-CN" altLang="en-US" dirty="0"/>
              <a:t>实现关系是结点内组件向外提供服务，其表示符号是一条实线。关联关系是体现结点间通信关联，其表示符号也是一条实线。</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第七部分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1077218"/>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问答、小组评价及参考资料</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altLang="en-US" dirty="0"/>
              <a:t>问题</a:t>
            </a:r>
            <a:endParaRPr lang="zh-CN" dirty="0"/>
          </a:p>
        </p:txBody>
      </p:sp>
      <p:sp>
        <p:nvSpPr>
          <p:cNvPr id="3" name="内容占位符 2"/>
          <p:cNvSpPr>
            <a:spLocks noGrp="1"/>
          </p:cNvSpPr>
          <p:nvPr>
            <p:ph idx="1"/>
          </p:nvPr>
        </p:nvSpPr>
        <p:spPr>
          <a:xfrm>
            <a:off x="838200" y="1810385"/>
            <a:ext cx="10515600" cy="4682490"/>
          </a:xfrm>
        </p:spPr>
        <p:txBody>
          <a:bodyPr>
            <a:normAutofit lnSpcReduction="20000"/>
          </a:bodyPr>
          <a:lstStyle/>
          <a:p>
            <a:pPr marL="0" indent="0">
              <a:buNone/>
            </a:pPr>
            <a:r>
              <a:rPr lang="en-US" altLang="zh-CN" dirty="0">
                <a:latin typeface="+mn-ea"/>
                <a:cs typeface="+mn-ea"/>
              </a:rPr>
              <a:t>1</a:t>
            </a:r>
            <a:r>
              <a:rPr lang="zh-CN" altLang="en-US" dirty="0">
                <a:latin typeface="+mn-ea"/>
                <a:cs typeface="+mn-ea"/>
              </a:rPr>
              <a:t>、用例图的组成元素是哪些？</a:t>
            </a:r>
            <a:endParaRPr lang="en-US" altLang="zh-CN" dirty="0">
              <a:latin typeface="+mn-ea"/>
              <a:cs typeface="+mn-ea"/>
            </a:endParaRPr>
          </a:p>
          <a:p>
            <a:pPr marL="0" indent="0">
              <a:buNone/>
            </a:pPr>
            <a:r>
              <a:rPr lang="zh-CN" altLang="en-US" dirty="0">
                <a:latin typeface="+mn-ea"/>
                <a:cs typeface="+mn-ea"/>
              </a:rPr>
              <a:t>参与者，系统边界，用例，关联。</a:t>
            </a:r>
            <a:endParaRPr lang="zh-CN" altLang="en-US" dirty="0">
              <a:latin typeface="+mn-ea"/>
              <a:cs typeface="+mn-ea"/>
            </a:endParaRPr>
          </a:p>
          <a:p>
            <a:pPr marL="0" indent="0">
              <a:buNone/>
            </a:pPr>
            <a:endParaRPr lang="en-US" altLang="zh-CN" dirty="0">
              <a:latin typeface="+mn-ea"/>
              <a:cs typeface="+mn-ea"/>
            </a:endParaRPr>
          </a:p>
          <a:p>
            <a:pPr marL="0" indent="0">
              <a:buNone/>
            </a:pPr>
            <a:r>
              <a:rPr lang="en-US" altLang="zh-CN" dirty="0">
                <a:latin typeface="+mn-ea"/>
                <a:cs typeface="+mn-ea"/>
              </a:rPr>
              <a:t>2</a:t>
            </a:r>
            <a:r>
              <a:rPr lang="zh-CN" altLang="en-US" dirty="0">
                <a:latin typeface="+mn-ea"/>
                <a:cs typeface="+mn-ea"/>
              </a:rPr>
              <a:t>、对象在生命线上的两种状态分别是什么？</a:t>
            </a:r>
            <a:endParaRPr lang="en-US" altLang="zh-CN" dirty="0">
              <a:latin typeface="+mn-ea"/>
              <a:cs typeface="+mn-ea"/>
            </a:endParaRPr>
          </a:p>
          <a:p>
            <a:pPr marL="0" indent="0">
              <a:buNone/>
            </a:pPr>
            <a:r>
              <a:rPr lang="zh-CN" altLang="en-US" dirty="0">
                <a:latin typeface="+mn-ea"/>
                <a:cs typeface="+mn-ea"/>
              </a:rPr>
              <a:t>对象在生命线上的两种状态：休眠状态和激活状态。</a:t>
            </a:r>
            <a:endParaRPr lang="zh-CN" altLang="en-US" dirty="0">
              <a:latin typeface="+mn-ea"/>
              <a:cs typeface="+mn-ea"/>
            </a:endParaRPr>
          </a:p>
          <a:p>
            <a:pPr marL="0" indent="0">
              <a:buNone/>
            </a:pPr>
            <a:endParaRPr lang="en-US" altLang="zh-CN" dirty="0">
              <a:latin typeface="+mn-ea"/>
              <a:cs typeface="+mn-ea"/>
            </a:endParaRPr>
          </a:p>
          <a:p>
            <a:pPr marL="0" indent="0">
              <a:buNone/>
            </a:pPr>
            <a:r>
              <a:rPr lang="en-US" altLang="zh-CN" dirty="0">
                <a:latin typeface="+mn-ea"/>
                <a:cs typeface="+mn-ea"/>
              </a:rPr>
              <a:t>3</a:t>
            </a:r>
            <a:r>
              <a:rPr lang="zh-CN" altLang="en-US" dirty="0">
                <a:latin typeface="+mn-ea"/>
                <a:cs typeface="+mn-ea"/>
              </a:rPr>
              <a:t>、什么</a:t>
            </a:r>
            <a:r>
              <a:rPr lang="en-US" altLang="zh-CN" dirty="0">
                <a:latin typeface="+mn-ea"/>
                <a:cs typeface="+mn-ea"/>
              </a:rPr>
              <a:t>CRC</a:t>
            </a:r>
            <a:r>
              <a:rPr lang="zh-CN" altLang="en-US" dirty="0">
                <a:latin typeface="+mn-ea"/>
                <a:cs typeface="+mn-ea"/>
              </a:rPr>
              <a:t>卡，</a:t>
            </a:r>
            <a:r>
              <a:rPr lang="en-US" altLang="zh-CN" dirty="0">
                <a:latin typeface="+mn-ea"/>
                <a:cs typeface="+mn-ea"/>
              </a:rPr>
              <a:t>CRC</a:t>
            </a:r>
            <a:r>
              <a:rPr lang="zh-CN" altLang="en-US" dirty="0">
                <a:latin typeface="+mn-ea"/>
                <a:cs typeface="+mn-ea"/>
              </a:rPr>
              <a:t>卡的英文全称是什么？</a:t>
            </a:r>
            <a:endParaRPr lang="en-US" altLang="zh-CN" dirty="0">
              <a:latin typeface="+mn-ea"/>
              <a:cs typeface="+mn-ea"/>
            </a:endParaRPr>
          </a:p>
          <a:p>
            <a:pPr marL="0" indent="0">
              <a:buNone/>
            </a:pPr>
            <a:r>
              <a:rPr lang="en-US" altLang="zh-CN" dirty="0">
                <a:latin typeface="+mn-ea"/>
                <a:cs typeface="+mn-ea"/>
              </a:rPr>
              <a:t>CRC</a:t>
            </a:r>
            <a:r>
              <a:rPr lang="zh-CN" altLang="en-US" dirty="0">
                <a:latin typeface="+mn-ea"/>
                <a:cs typeface="+mn-ea"/>
              </a:rPr>
              <a:t>卡是一个标准索引卡集合，每一张卡片表示一个类。</a:t>
            </a:r>
            <a:endParaRPr lang="zh-CN" altLang="en-US" dirty="0">
              <a:latin typeface="+mn-ea"/>
              <a:cs typeface="+mn-ea"/>
            </a:endParaRPr>
          </a:p>
          <a:p>
            <a:pPr marL="0" indent="0">
              <a:buNone/>
            </a:pPr>
            <a:r>
              <a:rPr lang="zh-CN" altLang="en-US" dirty="0">
                <a:latin typeface="+mn-ea"/>
                <a:cs typeface="+mn-ea"/>
              </a:rPr>
              <a:t>        </a:t>
            </a:r>
            <a:r>
              <a:rPr lang="en-US" altLang="zh-CN" dirty="0">
                <a:latin typeface="+mn-ea"/>
                <a:cs typeface="+mn-ea"/>
              </a:rPr>
              <a:t>Class-Responsibility-Collaborator  </a:t>
            </a:r>
            <a:endParaRPr lang="en-US" altLang="zh-CN" dirty="0">
              <a:latin typeface="+mn-ea"/>
              <a:cs typeface="+mn-ea"/>
            </a:endParaRPr>
          </a:p>
          <a:p>
            <a:pPr marL="0" indent="0">
              <a:buNone/>
            </a:pPr>
            <a:r>
              <a:rPr lang="en-US" altLang="zh-CN" dirty="0">
                <a:latin typeface="+mn-ea"/>
                <a:cs typeface="+mn-ea"/>
              </a:rPr>
              <a:t>    </a:t>
            </a:r>
            <a:r>
              <a:rPr lang="zh-CN" altLang="en-US" dirty="0">
                <a:latin typeface="+mn-ea"/>
                <a:cs typeface="+mn-ea"/>
              </a:rPr>
              <a:t>类名在最上方，类的职责在左侧，类的协作关系放在右侧。</a:t>
            </a:r>
            <a:endParaRPr lang="zh-CN" altLang="en-US" dirty="0">
              <a:latin typeface="+mn-ea"/>
              <a:cs typeface="+mn-ea"/>
            </a:endParaRPr>
          </a:p>
          <a:p>
            <a:pPr marL="0" indent="0">
              <a:buNone/>
            </a:pPr>
            <a:endParaRPr lang="en-US" altLang="zh-CN" dirty="0">
              <a:latin typeface="+mn-ea"/>
              <a:cs typeface="+mn-ea"/>
            </a:endParaRPr>
          </a:p>
          <a:p>
            <a:pPr marL="0" indent="0">
              <a:buNone/>
            </a:pPr>
            <a:endParaRPr lang="en-US" altLang="zh-CN" dirty="0">
              <a:latin typeface="+mn-ea"/>
              <a:cs typeface="+mn-ea"/>
            </a:endParaRPr>
          </a:p>
          <a:p>
            <a:pPr marL="0" indent="0">
              <a:buNone/>
            </a:pPr>
            <a:endParaRPr lang="en-US" altLang="zh-CN" dirty="0">
              <a:latin typeface="+mn-ea"/>
              <a:cs typeface="+mn-ea"/>
            </a:endParaRPr>
          </a:p>
          <a:p>
            <a:pPr marL="0" indent="0">
              <a:buNone/>
            </a:pPr>
            <a:endParaRPr lang="en-US" altLang="zh-CN"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altLang="en-US" dirty="0"/>
              <a:t>参考资料</a:t>
            </a:r>
            <a:endParaRPr lang="zh-CN" dirty="0"/>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en-US" altLang="zh-CN" dirty="0">
                <a:latin typeface="+mn-ea"/>
                <a:cs typeface="+mn-ea"/>
              </a:rPr>
              <a:t>【1】《UML2</a:t>
            </a:r>
            <a:r>
              <a:rPr lang="zh-CN" altLang="en-US" dirty="0">
                <a:latin typeface="+mn-ea"/>
                <a:cs typeface="+mn-ea"/>
              </a:rPr>
              <a:t>基础、建模与设计教程</a:t>
            </a:r>
            <a:r>
              <a:rPr lang="en-US" altLang="zh-CN" dirty="0">
                <a:latin typeface="+mn-ea"/>
                <a:cs typeface="+mn-ea"/>
              </a:rPr>
              <a:t>》</a:t>
            </a:r>
            <a:endParaRPr lang="en-US" altLang="zh-CN" dirty="0">
              <a:latin typeface="+mn-ea"/>
              <a:cs typeface="+mn-ea"/>
            </a:endParaRPr>
          </a:p>
          <a:p>
            <a:pPr marL="0" indent="0">
              <a:buNone/>
            </a:pPr>
            <a:r>
              <a:rPr lang="en-US" altLang="zh-CN" dirty="0">
                <a:latin typeface="+mn-ea"/>
                <a:cs typeface="+mn-ea"/>
              </a:rPr>
              <a:t>【2】《UML</a:t>
            </a:r>
            <a:r>
              <a:rPr lang="zh-CN" altLang="en-US" dirty="0">
                <a:latin typeface="+mn-ea"/>
                <a:cs typeface="+mn-ea"/>
              </a:rPr>
              <a:t>用户指南</a:t>
            </a:r>
            <a:r>
              <a:rPr lang="en-US" altLang="zh-CN" dirty="0">
                <a:latin typeface="+mn-ea"/>
                <a:cs typeface="+mn-ea"/>
              </a:rPr>
              <a:t>》</a:t>
            </a:r>
            <a:endParaRPr lang="en-US" altLang="zh-CN"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dirty="0"/>
              <a:t>小组</a:t>
            </a:r>
            <a:r>
              <a:rPr lang="zh-CN" altLang="en-US" dirty="0"/>
              <a:t>成员</a:t>
            </a:r>
            <a:r>
              <a:rPr lang="zh-CN" dirty="0"/>
              <a:t>分工及评价</a:t>
            </a:r>
            <a:endParaRPr lang="zh-CN" dirty="0"/>
          </a:p>
        </p:txBody>
      </p:sp>
      <p:sp>
        <p:nvSpPr>
          <p:cNvPr id="3" name="内容占位符 2"/>
          <p:cNvSpPr>
            <a:spLocks noGrp="1"/>
          </p:cNvSpPr>
          <p:nvPr>
            <p:ph idx="1"/>
          </p:nvPr>
        </p:nvSpPr>
        <p:spPr>
          <a:xfrm>
            <a:off x="838200" y="1810385"/>
            <a:ext cx="11142306" cy="2859269"/>
          </a:xfrm>
        </p:spPr>
        <p:txBody>
          <a:bodyPr>
            <a:normAutofit lnSpcReduction="10000"/>
          </a:bodyPr>
          <a:lstStyle/>
          <a:p>
            <a:pPr marL="0" indent="0">
              <a:buNone/>
            </a:pPr>
            <a:r>
              <a:rPr lang="zh-CN" altLang="en-US" dirty="0">
                <a:latin typeface="+mn-ea"/>
                <a:cs typeface="+mn-ea"/>
              </a:rPr>
              <a:t>陈妍蓝：项目工程计划的修改，需求工程文档的修改，甘特图，</a:t>
            </a:r>
            <a:r>
              <a:rPr lang="en-US" altLang="zh-CN" dirty="0">
                <a:latin typeface="+mn-ea"/>
                <a:cs typeface="+mn-ea"/>
              </a:rPr>
              <a:t>WBS,OBS</a:t>
            </a:r>
            <a:r>
              <a:rPr lang="zh-CN" altLang="en-US" dirty="0">
                <a:latin typeface="+mn-ea"/>
                <a:cs typeface="+mn-ea"/>
              </a:rPr>
              <a:t>图，审核修改</a:t>
            </a:r>
            <a:r>
              <a:rPr lang="en-US" altLang="zh-CN" dirty="0">
                <a:latin typeface="+mn-ea"/>
                <a:cs typeface="+mn-ea"/>
              </a:rPr>
              <a:t>UML</a:t>
            </a:r>
            <a:r>
              <a:rPr lang="zh-CN" altLang="en-US" dirty="0">
                <a:latin typeface="+mn-ea"/>
                <a:cs typeface="+mn-ea"/>
              </a:rPr>
              <a:t>基础</a:t>
            </a:r>
            <a:r>
              <a:rPr lang="en-US" altLang="zh-CN" dirty="0">
                <a:latin typeface="+mn-ea"/>
                <a:cs typeface="+mn-ea"/>
              </a:rPr>
              <a:t>PPT</a:t>
            </a:r>
            <a:r>
              <a:rPr lang="zh-CN" altLang="en-US" dirty="0">
                <a:latin typeface="+mn-ea"/>
                <a:cs typeface="+mn-ea"/>
              </a:rPr>
              <a:t>；</a:t>
            </a:r>
            <a:r>
              <a:rPr lang="en-US" altLang="zh-CN" dirty="0">
                <a:latin typeface="+mn-ea"/>
                <a:cs typeface="+mn-ea"/>
              </a:rPr>
              <a:t>85</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陈遵义：需求工程文档的编写，</a:t>
            </a:r>
            <a:r>
              <a:rPr lang="en-US" altLang="zh-CN" dirty="0">
                <a:latin typeface="+mn-ea"/>
                <a:cs typeface="+mn-ea"/>
              </a:rPr>
              <a:t>UML</a:t>
            </a:r>
            <a:r>
              <a:rPr lang="zh-CN" altLang="en-US" dirty="0">
                <a:latin typeface="+mn-ea"/>
                <a:cs typeface="+mn-ea"/>
              </a:rPr>
              <a:t>图的制作；</a:t>
            </a:r>
            <a:r>
              <a:rPr lang="en-US" altLang="zh-CN" dirty="0">
                <a:latin typeface="+mn-ea"/>
                <a:cs typeface="+mn-ea"/>
              </a:rPr>
              <a:t>87</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宋翼虎：搜集整理资料，制作需求工程</a:t>
            </a:r>
            <a:r>
              <a:rPr lang="en-US" altLang="zh-CN" dirty="0">
                <a:latin typeface="+mn-ea"/>
                <a:cs typeface="+mn-ea"/>
              </a:rPr>
              <a:t>PPT</a:t>
            </a:r>
            <a:r>
              <a:rPr lang="zh-CN" altLang="en-US" dirty="0">
                <a:latin typeface="+mn-ea"/>
                <a:cs typeface="+mn-ea"/>
              </a:rPr>
              <a:t>的制作；</a:t>
            </a:r>
            <a:r>
              <a:rPr lang="en-US" altLang="zh-CN" dirty="0">
                <a:latin typeface="+mn-ea"/>
                <a:cs typeface="+mn-ea"/>
              </a:rPr>
              <a:t>82</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郑巧雁：编写</a:t>
            </a:r>
            <a:r>
              <a:rPr lang="en-US" altLang="zh-CN" dirty="0">
                <a:latin typeface="+mn-ea"/>
                <a:cs typeface="+mn-ea"/>
              </a:rPr>
              <a:t>QA</a:t>
            </a:r>
            <a:r>
              <a:rPr lang="zh-CN" altLang="en-US" dirty="0">
                <a:latin typeface="+mn-ea"/>
                <a:cs typeface="+mn-ea"/>
              </a:rPr>
              <a:t>计划，搜集整理资料。</a:t>
            </a:r>
            <a:r>
              <a:rPr lang="en-US" altLang="zh-CN" dirty="0">
                <a:latin typeface="+mn-ea"/>
                <a:cs typeface="+mn-ea"/>
              </a:rPr>
              <a:t>81</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张琪：编写愿景与范围文档，搜集整理资料。</a:t>
            </a:r>
            <a:r>
              <a:rPr lang="en-US" altLang="zh-CN" dirty="0">
                <a:latin typeface="+mn-ea"/>
                <a:cs typeface="+mn-ea"/>
              </a:rPr>
              <a:t>75</a:t>
            </a:r>
            <a:r>
              <a:rPr lang="zh-CN" altLang="en-US" dirty="0">
                <a:latin typeface="+mn-ea"/>
                <a:cs typeface="+mn-ea"/>
              </a:rPr>
              <a:t>分</a:t>
            </a:r>
            <a:endParaRPr lang="zh-CN" altLang="zh-CN"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类图属性的概念</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属性描述了类在软件系统中代表的事物（即对象）所具的特性。类可以有任意数目的属性，也可以没有属性。类如果有属性，则每一个属性都必须有一个名字（如图中的使用指南类中的形成时间属性），另外还可以有其他的描述信息，如可见性、数据类型、默认值等，如图所示。在</a:t>
            </a:r>
            <a:r>
              <a:rPr lang="en-US" altLang="zh-CN" b="1" dirty="0"/>
              <a:t>UML</a:t>
            </a:r>
            <a:r>
              <a:rPr lang="zh-CN" altLang="en-US" b="1" dirty="0"/>
              <a:t>中，类属性的语法为</a:t>
            </a:r>
            <a:r>
              <a:rPr lang="en-US" altLang="zh-CN" b="1" dirty="0"/>
              <a:t>:[</a:t>
            </a:r>
            <a:r>
              <a:rPr lang="zh-CN" altLang="en-US" b="1" dirty="0"/>
              <a:t>可见性</a:t>
            </a:r>
            <a:r>
              <a:rPr lang="en-US" altLang="zh-CN" b="1" dirty="0"/>
              <a:t>]</a:t>
            </a:r>
            <a:r>
              <a:rPr lang="zh-CN" altLang="en-US" b="1" dirty="0"/>
              <a:t>属性名</a:t>
            </a:r>
            <a:r>
              <a:rPr lang="en-US" altLang="zh-CN" b="1" dirty="0"/>
              <a:t>[</a:t>
            </a:r>
            <a:r>
              <a:rPr lang="zh-CN" altLang="en-US" b="1" dirty="0"/>
              <a:t>：类型</a:t>
            </a:r>
            <a:r>
              <a:rPr lang="en-US" altLang="zh-CN" b="1" dirty="0"/>
              <a:t>][</a:t>
            </a:r>
            <a:r>
              <a:rPr lang="zh-CN" altLang="en-US" b="1" dirty="0"/>
              <a:t>＝初始值</a:t>
            </a:r>
            <a:r>
              <a:rPr lang="en-US" altLang="zh-CN" b="1" dirty="0"/>
              <a:t>][{</a:t>
            </a:r>
            <a:r>
              <a:rPr lang="zh-CN" altLang="en-US" b="1" dirty="0"/>
              <a:t>属性字符串</a:t>
            </a:r>
            <a:r>
              <a:rPr lang="en-US" altLang="zh-CN" b="1" dirty="0"/>
              <a:t>}]</a:t>
            </a:r>
            <a:endParaRPr lang="en-US" altLang="zh-CN"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828800" y="3906491"/>
            <a:ext cx="5080000" cy="2270818"/>
          </a:xfrm>
          <a:prstGeom prst="rect">
            <a:avLst/>
          </a:prstGeom>
        </p:spPr>
      </p:pic>
      <p:pic>
        <p:nvPicPr>
          <p:cNvPr id="3" name="图片 2"/>
          <p:cNvPicPr>
            <a:picLocks noChangeAspect="1"/>
          </p:cNvPicPr>
          <p:nvPr/>
        </p:nvPicPr>
        <p:blipFill rotWithShape="1">
          <a:blip r:embed="rId2"/>
          <a:srcRect l="39645" t="21497" r="39815" b="20137"/>
          <a:stretch>
            <a:fillRect/>
          </a:stretch>
        </p:blipFill>
        <p:spPr>
          <a:xfrm>
            <a:off x="7772399" y="1170507"/>
            <a:ext cx="3163077" cy="50557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属性的可见性</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类中属性的可见性主要包括</a:t>
            </a:r>
            <a:r>
              <a:rPr lang="zh-CN" altLang="en-US" b="1" dirty="0">
                <a:solidFill>
                  <a:srgbClr val="FF0000"/>
                </a:solidFill>
              </a:rPr>
              <a:t>公有</a:t>
            </a:r>
            <a:r>
              <a:rPr lang="en-US" altLang="zh-CN" b="1" dirty="0"/>
              <a:t>(public)</a:t>
            </a:r>
            <a:r>
              <a:rPr lang="zh-CN" altLang="en-US" b="1" dirty="0"/>
              <a:t>、</a:t>
            </a:r>
            <a:r>
              <a:rPr lang="zh-CN" altLang="en-US" b="1" dirty="0">
                <a:solidFill>
                  <a:srgbClr val="FF0000"/>
                </a:solidFill>
              </a:rPr>
              <a:t>私有</a:t>
            </a:r>
            <a:r>
              <a:rPr lang="en-US" altLang="zh-CN" b="1" dirty="0"/>
              <a:t>(private)</a:t>
            </a:r>
            <a:r>
              <a:rPr lang="zh-CN" altLang="en-US" b="1" dirty="0"/>
              <a:t>和</a:t>
            </a:r>
            <a:r>
              <a:rPr lang="zh-CN" altLang="en-US" b="1" dirty="0">
                <a:solidFill>
                  <a:srgbClr val="FF0000"/>
                </a:solidFill>
              </a:rPr>
              <a:t>受保护</a:t>
            </a:r>
            <a:r>
              <a:rPr lang="en-US" altLang="zh-CN" b="1" dirty="0"/>
              <a:t>(Protected)</a:t>
            </a:r>
            <a:r>
              <a:rPr lang="zh-CN" altLang="en-US" b="1" dirty="0"/>
              <a:t>。在</a:t>
            </a:r>
            <a:r>
              <a:rPr lang="en-US" altLang="zh-CN" b="1" dirty="0"/>
              <a:t>UML</a:t>
            </a:r>
            <a:r>
              <a:rPr lang="zh-CN" altLang="en-US" b="1" dirty="0"/>
              <a:t>中，用</a:t>
            </a:r>
            <a:r>
              <a:rPr lang="en-US" altLang="zh-CN" b="1" dirty="0"/>
              <a:t>”+”</a:t>
            </a:r>
            <a:r>
              <a:rPr lang="zh-CN" altLang="en-US" b="1" dirty="0"/>
              <a:t>表达公有类型，用“</a:t>
            </a:r>
            <a:r>
              <a:rPr lang="en-US" altLang="zh-CN" b="1" dirty="0"/>
              <a:t>-</a:t>
            </a:r>
            <a:r>
              <a:rPr lang="zh-CN" altLang="en-US" b="1" dirty="0"/>
              <a:t>“表达私有英型，而用</a:t>
            </a:r>
            <a:r>
              <a:rPr lang="en-US" altLang="zh-CN" b="1" dirty="0"/>
              <a:t>”#”</a:t>
            </a:r>
            <a:r>
              <a:rPr lang="zh-CN" altLang="en-US" b="1" dirty="0"/>
              <a:t>表达受保护类型。</a:t>
            </a:r>
            <a:r>
              <a:rPr lang="en-US" altLang="zh-CN" b="1" dirty="0"/>
              <a:t>UML</a:t>
            </a:r>
            <a:r>
              <a:rPr lang="zh-CN" altLang="en-US" b="1" dirty="0"/>
              <a:t>的类中不存在默认的可见性，如果没有显示任何一种符号，就表示没有定义该属性的可见性。</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属性的属性名</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ja-JP" altLang="en-US" b="1" dirty="0">
                <a:latin typeface="+mn-ea"/>
              </a:rPr>
              <a:t>每个属性都</a:t>
            </a:r>
            <a:r>
              <a:rPr lang="zh-CN" altLang="en-US" b="1" dirty="0">
                <a:latin typeface="+mn-ea"/>
              </a:rPr>
              <a:t>必须</a:t>
            </a:r>
            <a:r>
              <a:rPr lang="ja-JP" altLang="en-US" b="1" dirty="0">
                <a:latin typeface="+mn-ea"/>
              </a:rPr>
              <a:t>有一个名字以区別于</a:t>
            </a:r>
            <a:r>
              <a:rPr lang="zh-CN" altLang="en-US" b="1" dirty="0">
                <a:latin typeface="+mn-ea"/>
              </a:rPr>
              <a:t>类</a:t>
            </a:r>
            <a:r>
              <a:rPr lang="ja-JP" altLang="en-US" b="1" dirty="0">
                <a:latin typeface="+mn-ea"/>
              </a:rPr>
              <a:t>中的其他属性</a:t>
            </a:r>
            <a:r>
              <a:rPr lang="zh-CN" altLang="en-US" b="1" dirty="0">
                <a:latin typeface="+mn-ea"/>
              </a:rPr>
              <a:t>，</a:t>
            </a:r>
            <a:r>
              <a:rPr lang="ja-JP" altLang="en-US" b="1" dirty="0">
                <a:latin typeface="+mn-ea"/>
              </a:rPr>
              <a:t>是</a:t>
            </a:r>
            <a:r>
              <a:rPr lang="zh-CN" altLang="en-US" b="1" dirty="0">
                <a:latin typeface="+mn-ea"/>
              </a:rPr>
              <a:t>类</a:t>
            </a:r>
            <a:r>
              <a:rPr lang="ja-JP" altLang="en-US" b="1" dirty="0">
                <a:latin typeface="+mn-ea"/>
              </a:rPr>
              <a:t>的一个特性</a:t>
            </a:r>
            <a:r>
              <a:rPr lang="zh-CN" altLang="ja-JP" b="1" dirty="0">
                <a:latin typeface="+mn-ea"/>
              </a:rPr>
              <a:t>。</a:t>
            </a:r>
            <a:r>
              <a:rPr lang="ja-JP" altLang="en-US" b="1" dirty="0">
                <a:latin typeface="+mj-lt"/>
              </a:rPr>
              <a:t>属</a:t>
            </a:r>
            <a:r>
              <a:rPr lang="ja-JP" altLang="en-US" b="1" dirty="0">
                <a:latin typeface="+mn-ea"/>
              </a:rPr>
              <a:t>性名由描述所属类的</a:t>
            </a:r>
            <a:r>
              <a:rPr lang="zh-CN" altLang="en-US" b="1" dirty="0">
                <a:latin typeface="+mn-ea"/>
              </a:rPr>
              <a:t>特</a:t>
            </a:r>
            <a:r>
              <a:rPr lang="ja-JP" altLang="en-US" b="1" dirty="0">
                <a:latin typeface="+mn-ea"/>
              </a:rPr>
              <a:t>性的</a:t>
            </a:r>
            <a:r>
              <a:rPr lang="zh-CN" altLang="en-US" b="1" dirty="0">
                <a:latin typeface="+mn-ea"/>
              </a:rPr>
              <a:t>名词或</a:t>
            </a:r>
            <a:r>
              <a:rPr lang="ja-JP" altLang="en-US" b="1" dirty="0">
                <a:latin typeface="+mn-ea"/>
              </a:rPr>
              <a:t>名</a:t>
            </a:r>
            <a:r>
              <a:rPr lang="zh-CN" altLang="en-US" b="1" dirty="0">
                <a:latin typeface="+mn-ea"/>
              </a:rPr>
              <a:t>词短语组成</a:t>
            </a:r>
            <a:r>
              <a:rPr lang="ja-JP" altLang="en-US" b="1" dirty="0">
                <a:latin typeface="+mn-ea"/>
              </a:rPr>
              <a:t>。</a:t>
            </a:r>
            <a:r>
              <a:rPr lang="ja-JP" altLang="en-US" b="1" dirty="0">
                <a:solidFill>
                  <a:srgbClr val="FF0000"/>
                </a:solidFill>
                <a:latin typeface="+mn-ea"/>
              </a:rPr>
              <a:t>按照</a:t>
            </a:r>
            <a:r>
              <a:rPr lang="en-US" altLang="ja-JP" b="1" dirty="0">
                <a:solidFill>
                  <a:srgbClr val="FF0000"/>
                </a:solidFill>
                <a:latin typeface="+mn-ea"/>
              </a:rPr>
              <a:t>UML</a:t>
            </a:r>
            <a:r>
              <a:rPr lang="ja-JP" altLang="en-US" b="1" dirty="0">
                <a:solidFill>
                  <a:srgbClr val="FF0000"/>
                </a:solidFill>
                <a:latin typeface="+mn-ea"/>
              </a:rPr>
              <a:t>的</a:t>
            </a:r>
            <a:r>
              <a:rPr lang="zh-CN" altLang="en-US" b="1" dirty="0">
                <a:solidFill>
                  <a:srgbClr val="FF0000"/>
                </a:solidFill>
                <a:latin typeface="+mn-ea"/>
              </a:rPr>
              <a:t>约定，单</a:t>
            </a:r>
            <a:r>
              <a:rPr lang="ja-JP" altLang="en-US" b="1" dirty="0">
                <a:solidFill>
                  <a:srgbClr val="FF0000"/>
                </a:solidFill>
                <a:latin typeface="+mj-lt"/>
              </a:rPr>
              <a:t>字属性名</a:t>
            </a:r>
            <a:r>
              <a:rPr lang="zh-CN" altLang="en-US" b="1" dirty="0">
                <a:solidFill>
                  <a:srgbClr val="FF0000"/>
                </a:solidFill>
                <a:latin typeface="+mn-ea"/>
              </a:rPr>
              <a:t>小写。</a:t>
            </a:r>
            <a:r>
              <a:rPr lang="ja-JP" altLang="en-US" b="1" dirty="0">
                <a:latin typeface="+mn-ea"/>
              </a:rPr>
              <a:t>如果属性名</a:t>
            </a:r>
            <a:r>
              <a:rPr lang="zh-CN" altLang="en-US" b="1" dirty="0">
                <a:latin typeface="+mn-ea"/>
              </a:rPr>
              <a:t>包含</a:t>
            </a:r>
            <a:r>
              <a:rPr lang="ja-JP" altLang="en-US" b="1" dirty="0">
                <a:latin typeface="+mn-ea"/>
              </a:rPr>
              <a:t>多个</a:t>
            </a:r>
            <a:r>
              <a:rPr lang="zh-CN" altLang="en-US" b="1" dirty="0">
                <a:latin typeface="+mn-ea"/>
              </a:rPr>
              <a:t>单词，这</a:t>
            </a:r>
            <a:r>
              <a:rPr lang="ja-JP" altLang="en-US" b="1" dirty="0">
                <a:latin typeface="+mn-ea"/>
              </a:rPr>
              <a:t>些</a:t>
            </a:r>
            <a:r>
              <a:rPr lang="zh-CN" altLang="en-US" b="1" dirty="0">
                <a:latin typeface="+mn-ea"/>
              </a:rPr>
              <a:t>单词</a:t>
            </a:r>
            <a:r>
              <a:rPr lang="ja-JP" altLang="en-US" b="1" dirty="0">
                <a:latin typeface="+mn-ea"/>
              </a:rPr>
              <a:t>要合并，</a:t>
            </a:r>
            <a:r>
              <a:rPr lang="zh-CN" altLang="en-US" b="1" dirty="0">
                <a:latin typeface="+mn-ea"/>
              </a:rPr>
              <a:t>且除了</a:t>
            </a:r>
            <a:r>
              <a:rPr lang="ja-JP" altLang="en-US" b="1" dirty="0">
                <a:latin typeface="+mn-ea"/>
              </a:rPr>
              <a:t>第一个</a:t>
            </a:r>
            <a:r>
              <a:rPr lang="zh-CN" altLang="en-US" b="1" dirty="0">
                <a:latin typeface="+mn-ea"/>
              </a:rPr>
              <a:t>单词</a:t>
            </a:r>
            <a:r>
              <a:rPr lang="ja-JP" altLang="en-US" b="1" dirty="0">
                <a:latin typeface="+mn-ea"/>
              </a:rPr>
              <a:t>外其余</a:t>
            </a:r>
            <a:r>
              <a:rPr lang="zh-CN" altLang="en-US" b="1" dirty="0">
                <a:latin typeface="+mn-ea"/>
              </a:rPr>
              <a:t>单词</a:t>
            </a:r>
            <a:r>
              <a:rPr lang="ja-JP" altLang="en-US" b="1" dirty="0">
                <a:latin typeface="+mn-ea"/>
              </a:rPr>
              <a:t>的首字母要</a:t>
            </a:r>
            <a:r>
              <a:rPr lang="zh-CN" altLang="en-US" b="1" dirty="0">
                <a:latin typeface="+mn-ea"/>
              </a:rPr>
              <a:t>大写。</a:t>
            </a:r>
            <a:endParaRPr lang="zh-CN" altLang="en-US" b="1" dirty="0">
              <a:latin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属性的初始值</a:t>
            </a:r>
            <a:endParaRPr lang="zh-CN" altLang="en-US" dirty="0"/>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为了保护系统的</a:t>
            </a:r>
            <a:r>
              <a:rPr lang="zh-CN" altLang="en-US" b="1" dirty="0">
                <a:solidFill>
                  <a:srgbClr val="FF0000"/>
                </a:solidFill>
              </a:rPr>
              <a:t>完整性</a:t>
            </a:r>
            <a:r>
              <a:rPr lang="zh-CN" altLang="en-US" b="1" dirty="0"/>
              <a:t>，防止漏掉取值或被非法的值破坏系统的完整性可以设定属性的初始值。</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7220</Words>
  <Application>WPS 演示</Application>
  <PresentationFormat>宽屏</PresentationFormat>
  <Paragraphs>318</Paragraphs>
  <Slides>55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55</vt:i4>
      </vt:variant>
    </vt:vector>
  </HeadingPairs>
  <TitlesOfParts>
    <vt:vector size="67" baseType="lpstr">
      <vt:lpstr>Arial</vt:lpstr>
      <vt:lpstr>宋体</vt:lpstr>
      <vt:lpstr>Wingdings</vt:lpstr>
      <vt:lpstr>Impact</vt:lpstr>
      <vt:lpstr>微软雅黑</vt:lpstr>
      <vt:lpstr>Calibri</vt:lpstr>
      <vt:lpstr>等线</vt:lpstr>
      <vt:lpstr>Arial Unicode MS</vt:lpstr>
      <vt:lpstr>等线 Light</vt:lpstr>
      <vt:lpstr>Yu Gothic</vt:lpstr>
      <vt:lpstr>MS PGothic</vt:lpstr>
      <vt:lpstr>Office 主题​​</vt:lpstr>
      <vt:lpstr>PowerPoint 演示文稿</vt:lpstr>
      <vt:lpstr>PowerPoint 演示文稿</vt:lpstr>
      <vt:lpstr>PowerPoint 演示文稿</vt:lpstr>
      <vt:lpstr>类的概念</vt:lpstr>
      <vt:lpstr>类图名称的概念</vt:lpstr>
      <vt:lpstr>类图属性的概念</vt:lpstr>
      <vt:lpstr>属性的可见性</vt:lpstr>
      <vt:lpstr>属性的属性名</vt:lpstr>
      <vt:lpstr>属性的初始值</vt:lpstr>
      <vt:lpstr>属性的属性字符串</vt:lpstr>
      <vt:lpstr>类图操作的概念</vt:lpstr>
      <vt:lpstr>操作的可见性</vt:lpstr>
      <vt:lpstr>操作的操作名</vt:lpstr>
      <vt:lpstr>操作的参数表</vt:lpstr>
      <vt:lpstr>操作的返回类型</vt:lpstr>
      <vt:lpstr>操作的属性字符串</vt:lpstr>
      <vt:lpstr>类图职责概念</vt:lpstr>
      <vt:lpstr>类图约束的概念</vt:lpstr>
      <vt:lpstr>PowerPoint 演示文稿</vt:lpstr>
      <vt:lpstr>用例图的概念</vt:lpstr>
      <vt:lpstr>用例图的主要作用</vt:lpstr>
      <vt:lpstr>用例图的组成元素</vt:lpstr>
      <vt:lpstr>参与者的概念</vt:lpstr>
      <vt:lpstr>参与者的作用</vt:lpstr>
      <vt:lpstr>用例的概念</vt:lpstr>
      <vt:lpstr>用例的特点</vt:lpstr>
      <vt:lpstr>属性的可见性</vt:lpstr>
      <vt:lpstr>PowerPoint 演示文稿</vt:lpstr>
      <vt:lpstr>状态图的概念</vt:lpstr>
      <vt:lpstr>状态的概念</vt:lpstr>
      <vt:lpstr>PowerPoint 演示文稿</vt:lpstr>
      <vt:lpstr>顺序图的概念</vt:lpstr>
      <vt:lpstr>顺序图的基本内容</vt:lpstr>
      <vt:lpstr>顺序图的基本内容</vt:lpstr>
      <vt:lpstr>顺序图的基本内容</vt:lpstr>
      <vt:lpstr>顺序图的基本内容</vt:lpstr>
      <vt:lpstr>对象的三种命名方式</vt:lpstr>
      <vt:lpstr>约束</vt:lpstr>
      <vt:lpstr>PowerPoint 演示文稿</vt:lpstr>
      <vt:lpstr>协作图的概念</vt:lpstr>
      <vt:lpstr>协作图的基本内容</vt:lpstr>
      <vt:lpstr>协作图的基本内容</vt:lpstr>
      <vt:lpstr>协作图的基本内容</vt:lpstr>
      <vt:lpstr>消息的具体实现</vt:lpstr>
      <vt:lpstr>消息的具体实现</vt:lpstr>
      <vt:lpstr>PowerPoint 演示文稿</vt:lpstr>
      <vt:lpstr>部署图的概念</vt:lpstr>
      <vt:lpstr>结点的概念</vt:lpstr>
      <vt:lpstr>组件的概念</vt:lpstr>
      <vt:lpstr>关系的概念</vt:lpstr>
      <vt:lpstr>PowerPoint 演示文稿</vt:lpstr>
      <vt:lpstr>问题</vt:lpstr>
      <vt:lpstr>参考资料</vt:lpstr>
      <vt:lpstr>小组成员分工及评价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sdw</cp:lastModifiedBy>
  <cp:revision>29</cp:revision>
  <dcterms:created xsi:type="dcterms:W3CDTF">2018-10-28T01:11:00Z</dcterms:created>
  <dcterms:modified xsi:type="dcterms:W3CDTF">2018-11-06T14:13:27Z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