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266" r:id="rId3"/>
    <p:sldId id="258" r:id="rId4"/>
    <p:sldId id="267" r:id="rId5"/>
    <p:sldId id="344" r:id="rId6"/>
    <p:sldId id="328" r:id="rId7"/>
    <p:sldId id="327"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5" r:id="rId24"/>
    <p:sldId id="346" r:id="rId25"/>
    <p:sldId id="271" r:id="rId26"/>
    <p:sldId id="347" r:id="rId27"/>
    <p:sldId id="348" r:id="rId28"/>
    <p:sldId id="349" r:id="rId29"/>
    <p:sldId id="277" r:id="rId30"/>
    <p:sldId id="350" r:id="rId31"/>
    <p:sldId id="351" r:id="rId32"/>
    <p:sldId id="261" r:id="rId33"/>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7" autoAdjust="0"/>
    <p:restoredTop sz="94660"/>
  </p:normalViewPr>
  <p:slideViewPr>
    <p:cSldViewPr snapToGrid="0">
      <p:cViewPr varScale="1">
        <p:scale>
          <a:sx n="91" d="100"/>
          <a:sy n="91" d="100"/>
        </p:scale>
        <p:origin x="230" y="77"/>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DB5BB1-73EE-483E-9610-9FD88B14682C}" type="datetimeFigureOut">
              <a:rPr lang="zh-CN" altLang="en-US" smtClean="0"/>
              <a:t>2018/12/9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D5A16B-4A35-41BD-93DC-295A9A0D9E87}" type="slidenum">
              <a:rPr lang="zh-CN" altLang="en-US" smtClean="0"/>
              <a:t>‹#›</a:t>
            </a:fld>
            <a:endParaRPr lang="zh-CN" altLang="en-US"/>
          </a:p>
        </p:txBody>
      </p:sp>
    </p:spTree>
    <p:extLst>
      <p:ext uri="{BB962C8B-B14F-4D97-AF65-F5344CB8AC3E}">
        <p14:creationId xmlns:p14="http://schemas.microsoft.com/office/powerpoint/2010/main" val="416465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622" name="íślíḋè-Rectangle 2"/>
          <p:cNvSpPr/>
          <p:nvPr userDrawn="1"/>
        </p:nvSpPr>
        <p:spPr>
          <a:xfrm>
            <a:off x="4769" y="0"/>
            <a:ext cx="12249458" cy="685195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0" name="任意多边形: 形状 359"/>
          <p:cNvSpPr>
            <a:spLocks/>
          </p:cNvSpPr>
          <p:nvPr/>
        </p:nvSpPr>
        <p:spPr bwMode="auto">
          <a:xfrm rot="1272992">
            <a:off x="663031" y="1085167"/>
            <a:ext cx="3953619" cy="6288796"/>
          </a:xfrm>
          <a:custGeom>
            <a:avLst/>
            <a:gdLst>
              <a:gd name="connsiteX0" fmla="*/ 3672822 w 3953619"/>
              <a:gd name="connsiteY0" fmla="*/ 0 h 6288796"/>
              <a:gd name="connsiteX1" fmla="*/ 3953619 w 3953619"/>
              <a:gd name="connsiteY1" fmla="*/ 156940 h 6288796"/>
              <a:gd name="connsiteX2" fmla="*/ 1696013 w 3953619"/>
              <a:gd name="connsiteY2" fmla="*/ 4640929 h 6288796"/>
              <a:gd name="connsiteX3" fmla="*/ 2032969 w 3953619"/>
              <a:gd name="connsiteY3" fmla="*/ 4573670 h 6288796"/>
              <a:gd name="connsiteX4" fmla="*/ 2437316 w 3953619"/>
              <a:gd name="connsiteY4" fmla="*/ 4663349 h 6288796"/>
              <a:gd name="connsiteX5" fmla="*/ 2953982 w 3953619"/>
              <a:gd name="connsiteY5" fmla="*/ 4416730 h 6288796"/>
              <a:gd name="connsiteX6" fmla="*/ 3616663 w 3953619"/>
              <a:gd name="connsiteY6" fmla="*/ 5078118 h 6288796"/>
              <a:gd name="connsiteX7" fmla="*/ 3565242 w 3953619"/>
              <a:gd name="connsiteY7" fmla="*/ 5339276 h 6288796"/>
              <a:gd name="connsiteX8" fmla="*/ 3553140 w 3953619"/>
              <a:gd name="connsiteY8" fmla="*/ 5362115 h 6288796"/>
              <a:gd name="connsiteX9" fmla="*/ 1166058 w 3953619"/>
              <a:gd name="connsiteY9" fmla="*/ 6288796 h 6288796"/>
              <a:gd name="connsiteX10" fmla="*/ 1086889 w 3953619"/>
              <a:gd name="connsiteY10" fmla="*/ 6288796 h 6288796"/>
              <a:gd name="connsiteX11" fmla="*/ 427052 w 3953619"/>
              <a:gd name="connsiteY11" fmla="*/ 6288796 h 6288796"/>
              <a:gd name="connsiteX12" fmla="*/ 348280 w 3953619"/>
              <a:gd name="connsiteY12" fmla="*/ 6288796 h 6288796"/>
              <a:gd name="connsiteX13" fmla="*/ 0 w 3953619"/>
              <a:gd name="connsiteY13" fmla="*/ 5391645 h 6288796"/>
              <a:gd name="connsiteX14" fmla="*/ 0 w 3953619"/>
              <a:gd name="connsiteY14" fmla="*/ 5284476 h 6288796"/>
              <a:gd name="connsiteX15" fmla="*/ 0 w 3953619"/>
              <a:gd name="connsiteY15" fmla="*/ 2735234 h 6288796"/>
              <a:gd name="connsiteX16" fmla="*/ 707608 w 3953619"/>
              <a:gd name="connsiteY16" fmla="*/ 3475093 h 6288796"/>
              <a:gd name="connsiteX17" fmla="*/ 572825 w 3953619"/>
              <a:gd name="connsiteY17" fmla="*/ 3901071 h 6288796"/>
              <a:gd name="connsiteX18" fmla="*/ 842391 w 3953619"/>
              <a:gd name="connsiteY18" fmla="*/ 4080431 h 6288796"/>
              <a:gd name="connsiteX19" fmla="*/ 3672822 w 3953619"/>
              <a:gd name="connsiteY19" fmla="*/ 0 h 628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53619" h="6288796">
                <a:moveTo>
                  <a:pt x="3672822" y="0"/>
                </a:moveTo>
                <a:cubicBezTo>
                  <a:pt x="3773909" y="56050"/>
                  <a:pt x="3863764" y="112100"/>
                  <a:pt x="3953619" y="156940"/>
                </a:cubicBezTo>
                <a:cubicBezTo>
                  <a:pt x="3088765" y="1535767"/>
                  <a:pt x="2235143" y="3026693"/>
                  <a:pt x="1696013" y="4640929"/>
                </a:cubicBezTo>
                <a:cubicBezTo>
                  <a:pt x="1797100" y="4596090"/>
                  <a:pt x="1909418" y="4573670"/>
                  <a:pt x="2032969" y="4573670"/>
                </a:cubicBezTo>
                <a:cubicBezTo>
                  <a:pt x="2178983" y="4573670"/>
                  <a:pt x="2313766" y="4607300"/>
                  <a:pt x="2437316" y="4663349"/>
                </a:cubicBezTo>
                <a:cubicBezTo>
                  <a:pt x="2560867" y="4506410"/>
                  <a:pt x="2740577" y="4416730"/>
                  <a:pt x="2953982" y="4416730"/>
                </a:cubicBezTo>
                <a:cubicBezTo>
                  <a:pt x="3324634" y="4416730"/>
                  <a:pt x="3616663" y="4708189"/>
                  <a:pt x="3616663" y="5078118"/>
                </a:cubicBezTo>
                <a:cubicBezTo>
                  <a:pt x="3616663" y="5170601"/>
                  <a:pt x="3598411" y="5258879"/>
                  <a:pt x="3565242" y="5339276"/>
                </a:cubicBezTo>
                <a:lnTo>
                  <a:pt x="3553140" y="5362115"/>
                </a:lnTo>
                <a:lnTo>
                  <a:pt x="1166058" y="6288796"/>
                </a:lnTo>
                <a:lnTo>
                  <a:pt x="1086889" y="6288796"/>
                </a:lnTo>
                <a:cubicBezTo>
                  <a:pt x="895575" y="6288796"/>
                  <a:pt x="676931" y="6288796"/>
                  <a:pt x="427052" y="6288796"/>
                </a:cubicBezTo>
                <a:lnTo>
                  <a:pt x="348280" y="6288796"/>
                </a:lnTo>
                <a:lnTo>
                  <a:pt x="0" y="5391645"/>
                </a:lnTo>
                <a:lnTo>
                  <a:pt x="0" y="5284476"/>
                </a:lnTo>
                <a:cubicBezTo>
                  <a:pt x="0" y="4758404"/>
                  <a:pt x="0" y="3956771"/>
                  <a:pt x="0" y="2735234"/>
                </a:cubicBezTo>
                <a:cubicBezTo>
                  <a:pt x="393116" y="2757654"/>
                  <a:pt x="707608" y="3082743"/>
                  <a:pt x="707608" y="3475093"/>
                </a:cubicBezTo>
                <a:cubicBezTo>
                  <a:pt x="707608" y="3632032"/>
                  <a:pt x="651449" y="3788972"/>
                  <a:pt x="572825" y="3901071"/>
                </a:cubicBezTo>
                <a:cubicBezTo>
                  <a:pt x="685144" y="3934701"/>
                  <a:pt x="774999" y="3990751"/>
                  <a:pt x="842391" y="4080431"/>
                </a:cubicBezTo>
                <a:cubicBezTo>
                  <a:pt x="1976810" y="2847334"/>
                  <a:pt x="2886591" y="1401247"/>
                  <a:pt x="3672822"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sp>
        <p:nvSpPr>
          <p:cNvPr id="362" name="任意多边形: 形状 361"/>
          <p:cNvSpPr>
            <a:spLocks/>
          </p:cNvSpPr>
          <p:nvPr/>
        </p:nvSpPr>
        <p:spPr bwMode="auto">
          <a:xfrm>
            <a:off x="-25562" y="5955248"/>
            <a:ext cx="1258929" cy="912180"/>
          </a:xfrm>
          <a:custGeom>
            <a:avLst/>
            <a:gdLst>
              <a:gd name="connsiteX0" fmla="*/ 596467 w 1258929"/>
              <a:gd name="connsiteY0" fmla="*/ 0 h 912180"/>
              <a:gd name="connsiteX1" fmla="*/ 1258929 w 1258929"/>
              <a:gd name="connsiteY1" fmla="*/ 661381 h 912180"/>
              <a:gd name="connsiteX2" fmla="*/ 1245470 w 1258929"/>
              <a:gd name="connsiteY2" fmla="*/ 794673 h 912180"/>
              <a:gd name="connsiteX3" fmla="*/ 1208934 w 1258929"/>
              <a:gd name="connsiteY3" fmla="*/ 912180 h 912180"/>
              <a:gd name="connsiteX4" fmla="*/ 0 w 1258929"/>
              <a:gd name="connsiteY4" fmla="*/ 912180 h 912180"/>
              <a:gd name="connsiteX5" fmla="*/ 0 w 1258929"/>
              <a:gd name="connsiteY5" fmla="*/ 378309 h 912180"/>
              <a:gd name="connsiteX6" fmla="*/ 47143 w 1258929"/>
              <a:gd name="connsiteY6" fmla="*/ 291597 h 912180"/>
              <a:gd name="connsiteX7" fmla="*/ 596467 w 1258929"/>
              <a:gd name="connsiteY7" fmla="*/ 0 h 91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8929" h="912180">
                <a:moveTo>
                  <a:pt x="596467" y="0"/>
                </a:moveTo>
                <a:cubicBezTo>
                  <a:pt x="962335" y="0"/>
                  <a:pt x="1258929" y="296110"/>
                  <a:pt x="1258929" y="661381"/>
                </a:cubicBezTo>
                <a:cubicBezTo>
                  <a:pt x="1258929" y="707040"/>
                  <a:pt x="1254295" y="751618"/>
                  <a:pt x="1245470" y="794673"/>
                </a:cubicBezTo>
                <a:lnTo>
                  <a:pt x="1208934" y="912180"/>
                </a:lnTo>
                <a:lnTo>
                  <a:pt x="0" y="912180"/>
                </a:lnTo>
                <a:lnTo>
                  <a:pt x="0" y="378309"/>
                </a:lnTo>
                <a:lnTo>
                  <a:pt x="47143" y="291597"/>
                </a:lnTo>
                <a:cubicBezTo>
                  <a:pt x="166192" y="115668"/>
                  <a:pt x="367800" y="0"/>
                  <a:pt x="59646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grpSp>
        <p:nvGrpSpPr>
          <p:cNvPr id="628" name="Group 8"/>
          <p:cNvGrpSpPr/>
          <p:nvPr userDrawn="1"/>
        </p:nvGrpSpPr>
        <p:grpSpPr>
          <a:xfrm rot="1096485">
            <a:off x="5169913" y="1013858"/>
            <a:ext cx="1636713" cy="2320925"/>
            <a:chOff x="4276725" y="1611313"/>
            <a:chExt cx="1636713" cy="2320925"/>
          </a:xfrm>
        </p:grpSpPr>
        <p:sp>
          <p:nvSpPr>
            <p:cNvPr id="629"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0"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1"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2"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3"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4"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5"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6"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7"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8"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9"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0"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1"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2"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3"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4"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5"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6"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7"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8"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9"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0"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1"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2"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3"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4"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5"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6"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7"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8"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9"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0"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1"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2"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3"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4"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5"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6"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7"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8"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9"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0"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1"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2"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3"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4"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5"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676" name="îṥļîḑé-Freeform: Shape 57"/>
          <p:cNvSpPr>
            <a:spLocks/>
          </p:cNvSpPr>
          <p:nvPr userDrawn="1"/>
        </p:nvSpPr>
        <p:spPr bwMode="auto">
          <a:xfrm>
            <a:off x="4165770"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678" name="Group 335"/>
          <p:cNvGrpSpPr/>
          <p:nvPr userDrawn="1"/>
        </p:nvGrpSpPr>
        <p:grpSpPr>
          <a:xfrm>
            <a:off x="982193" y="512763"/>
            <a:ext cx="3229198" cy="1734218"/>
            <a:chOff x="982194" y="512763"/>
            <a:chExt cx="3229198" cy="1734218"/>
          </a:xfrm>
        </p:grpSpPr>
        <p:sp>
          <p:nvSpPr>
            <p:cNvPr id="679" name="îṥļîḑé-Freeform: Shape 58"/>
            <p:cNvSpPr>
              <a:spLocks/>
            </p:cNvSpPr>
            <p:nvPr/>
          </p:nvSpPr>
          <p:spPr bwMode="auto">
            <a:xfrm>
              <a:off x="1355902" y="923117"/>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0" name="îṥļîḑé-Freeform: Shape 59"/>
            <p:cNvSpPr>
              <a:spLocks/>
            </p:cNvSpPr>
            <p:nvPr/>
          </p:nvSpPr>
          <p:spPr bwMode="auto">
            <a:xfrm>
              <a:off x="2492375" y="819150"/>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1" name="îṥļîḑé-Freeform: Shape 60"/>
            <p:cNvSpPr>
              <a:spLocks/>
            </p:cNvSpPr>
            <p:nvPr/>
          </p:nvSpPr>
          <p:spPr bwMode="auto">
            <a:xfrm>
              <a:off x="1124639" y="1450090"/>
              <a:ext cx="104775" cy="104775"/>
            </a:xfrm>
            <a:custGeom>
              <a:avLst/>
              <a:gdLst>
                <a:gd name="T0" fmla="*/ 36 w 66"/>
                <a:gd name="T1" fmla="*/ 0 h 66"/>
                <a:gd name="T2" fmla="*/ 46 w 66"/>
                <a:gd name="T3" fmla="*/ 20 h 66"/>
                <a:gd name="T4" fmla="*/ 66 w 66"/>
                <a:gd name="T5" fmla="*/ 25 h 66"/>
                <a:gd name="T6" fmla="*/ 51 w 66"/>
                <a:gd name="T7" fmla="*/ 40 h 66"/>
                <a:gd name="T8" fmla="*/ 56 w 66"/>
                <a:gd name="T9" fmla="*/ 66 h 66"/>
                <a:gd name="T10" fmla="*/ 36 w 66"/>
                <a:gd name="T11" fmla="*/ 51 h 66"/>
                <a:gd name="T12" fmla="*/ 15 w 66"/>
                <a:gd name="T13" fmla="*/ 66 h 66"/>
                <a:gd name="T14" fmla="*/ 15 w 66"/>
                <a:gd name="T15" fmla="*/ 40 h 66"/>
                <a:gd name="T16" fmla="*/ 0 w 66"/>
                <a:gd name="T17" fmla="*/ 25 h 66"/>
                <a:gd name="T18" fmla="*/ 26 w 66"/>
                <a:gd name="T19" fmla="*/ 20 h 66"/>
                <a:gd name="T20" fmla="*/ 36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6" y="0"/>
                  </a:moveTo>
                  <a:lnTo>
                    <a:pt x="46" y="20"/>
                  </a:lnTo>
                  <a:lnTo>
                    <a:pt x="66" y="25"/>
                  </a:lnTo>
                  <a:lnTo>
                    <a:pt x="51" y="40"/>
                  </a:lnTo>
                  <a:lnTo>
                    <a:pt x="56" y="66"/>
                  </a:lnTo>
                  <a:lnTo>
                    <a:pt x="36" y="51"/>
                  </a:lnTo>
                  <a:lnTo>
                    <a:pt x="15" y="66"/>
                  </a:lnTo>
                  <a:lnTo>
                    <a:pt x="15" y="40"/>
                  </a:lnTo>
                  <a:lnTo>
                    <a:pt x="0" y="25"/>
                  </a:lnTo>
                  <a:lnTo>
                    <a:pt x="26" y="20"/>
                  </a:lnTo>
                  <a:lnTo>
                    <a:pt x="36" y="0"/>
                  </a:lnTo>
                  <a:close/>
                </a:path>
              </a:pathLst>
            </a:custGeom>
            <a:solidFill>
              <a:schemeClr val="accent6">
                <a:lumMod val="60000"/>
                <a:lumOff val="40000"/>
              </a:schemeClr>
            </a:solidFill>
            <a:ln>
              <a:noFill/>
            </a:ln>
            <a:extLst/>
          </p:spPr>
          <p:txBody>
            <a:bodyPr anchor="ctr"/>
            <a:lstStyle/>
            <a:p>
              <a:pPr algn="ctr"/>
              <a:endParaRPr/>
            </a:p>
          </p:txBody>
        </p:sp>
        <p:sp>
          <p:nvSpPr>
            <p:cNvPr id="682" name="îṥļîḑé-Freeform: Shape 61"/>
            <p:cNvSpPr>
              <a:spLocks/>
            </p:cNvSpPr>
            <p:nvPr/>
          </p:nvSpPr>
          <p:spPr bwMode="auto">
            <a:xfrm>
              <a:off x="3997325" y="512763"/>
              <a:ext cx="104775" cy="96837"/>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a:p>
          </p:txBody>
        </p:sp>
        <p:sp>
          <p:nvSpPr>
            <p:cNvPr id="683" name="îṥļîḑé-Freeform: Shape 62"/>
            <p:cNvSpPr>
              <a:spLocks/>
            </p:cNvSpPr>
            <p:nvPr/>
          </p:nvSpPr>
          <p:spPr bwMode="auto">
            <a:xfrm>
              <a:off x="1948823" y="1223067"/>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4" name="îṥļîḑé-Freeform: Shape 63"/>
            <p:cNvSpPr>
              <a:spLocks/>
            </p:cNvSpPr>
            <p:nvPr/>
          </p:nvSpPr>
          <p:spPr bwMode="auto">
            <a:xfrm>
              <a:off x="982194" y="184876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5" name="îṥļîḑé-Freeform: Shape 64"/>
            <p:cNvSpPr>
              <a:spLocks/>
            </p:cNvSpPr>
            <p:nvPr/>
          </p:nvSpPr>
          <p:spPr bwMode="auto">
            <a:xfrm>
              <a:off x="3110021" y="93342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6" name="îṥļîḑé-Freeform: Shape 65"/>
            <p:cNvSpPr>
              <a:spLocks/>
            </p:cNvSpPr>
            <p:nvPr/>
          </p:nvSpPr>
          <p:spPr bwMode="auto">
            <a:xfrm>
              <a:off x="4149725" y="682580"/>
              <a:ext cx="61667" cy="79420"/>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a:p>
          </p:txBody>
        </p:sp>
        <p:sp>
          <p:nvSpPr>
            <p:cNvPr id="687" name="îṥļîḑé-Freeform: Shape 67"/>
            <p:cNvSpPr>
              <a:spLocks/>
            </p:cNvSpPr>
            <p:nvPr/>
          </p:nvSpPr>
          <p:spPr bwMode="auto">
            <a:xfrm>
              <a:off x="3417140" y="1619986"/>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grpSp>
      <p:grpSp>
        <p:nvGrpSpPr>
          <p:cNvPr id="688" name="Group 68"/>
          <p:cNvGrpSpPr/>
          <p:nvPr userDrawn="1"/>
        </p:nvGrpSpPr>
        <p:grpSpPr>
          <a:xfrm>
            <a:off x="3611516" y="3834014"/>
            <a:ext cx="8441874" cy="2881111"/>
            <a:chOff x="3717507" y="4651645"/>
            <a:chExt cx="8476779" cy="2730180"/>
          </a:xfrm>
          <a:solidFill>
            <a:srgbClr val="FFFFFF">
              <a:alpha val="40000"/>
            </a:srgbClr>
          </a:solidFill>
        </p:grpSpPr>
        <p:sp>
          <p:nvSpPr>
            <p:cNvPr id="689"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a:p>
          </p:txBody>
        </p:sp>
        <p:sp>
          <p:nvSpPr>
            <p:cNvPr id="690"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a:p>
          </p:txBody>
        </p:sp>
        <p:sp>
          <p:nvSpPr>
            <p:cNvPr id="691"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a:p>
          </p:txBody>
        </p:sp>
        <p:sp>
          <p:nvSpPr>
            <p:cNvPr id="692"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a:p>
          </p:txBody>
        </p:sp>
        <p:sp>
          <p:nvSpPr>
            <p:cNvPr id="693"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a:p>
          </p:txBody>
        </p:sp>
        <p:sp>
          <p:nvSpPr>
            <p:cNvPr id="694"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a:p>
          </p:txBody>
        </p:sp>
        <p:sp>
          <p:nvSpPr>
            <p:cNvPr id="695"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a:p>
          </p:txBody>
        </p:sp>
        <p:sp>
          <p:nvSpPr>
            <p:cNvPr id="696"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a:p>
          </p:txBody>
        </p:sp>
        <p:sp>
          <p:nvSpPr>
            <p:cNvPr id="697"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a:p>
          </p:txBody>
        </p:sp>
        <p:sp>
          <p:nvSpPr>
            <p:cNvPr id="698"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a:p>
          </p:txBody>
        </p:sp>
        <p:sp>
          <p:nvSpPr>
            <p:cNvPr id="699"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700"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a:p>
          </p:txBody>
        </p:sp>
        <p:sp>
          <p:nvSpPr>
            <p:cNvPr id="701"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702"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a:p>
          </p:txBody>
        </p:sp>
        <p:sp>
          <p:nvSpPr>
            <p:cNvPr id="703"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a:p>
          </p:txBody>
        </p:sp>
        <p:sp>
          <p:nvSpPr>
            <p:cNvPr id="704"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705"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a:p>
          </p:txBody>
        </p:sp>
        <p:sp>
          <p:nvSpPr>
            <p:cNvPr id="706"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a:p>
          </p:txBody>
        </p:sp>
        <p:sp>
          <p:nvSpPr>
            <p:cNvPr id="707"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a:p>
          </p:txBody>
        </p:sp>
        <p:sp>
          <p:nvSpPr>
            <p:cNvPr id="708"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709"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a:p>
          </p:txBody>
        </p:sp>
        <p:sp>
          <p:nvSpPr>
            <p:cNvPr id="710"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a:p>
          </p:txBody>
        </p:sp>
        <p:sp>
          <p:nvSpPr>
            <p:cNvPr id="711"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a:p>
          </p:txBody>
        </p:sp>
        <p:sp>
          <p:nvSpPr>
            <p:cNvPr id="712"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a:p>
          </p:txBody>
        </p:sp>
        <p:sp>
          <p:nvSpPr>
            <p:cNvPr id="713"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a:p>
          </p:txBody>
        </p:sp>
        <p:sp>
          <p:nvSpPr>
            <p:cNvPr id="714"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15"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16"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17"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a:p>
          </p:txBody>
        </p:sp>
        <p:sp>
          <p:nvSpPr>
            <p:cNvPr id="718"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719"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720"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21"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22"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23"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724"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a:p>
          </p:txBody>
        </p:sp>
        <p:sp>
          <p:nvSpPr>
            <p:cNvPr id="725"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26"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a:p>
          </p:txBody>
        </p:sp>
        <p:sp>
          <p:nvSpPr>
            <p:cNvPr id="727"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a:p>
          </p:txBody>
        </p:sp>
        <p:sp>
          <p:nvSpPr>
            <p:cNvPr id="728"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a:p>
          </p:txBody>
        </p:sp>
        <p:sp>
          <p:nvSpPr>
            <p:cNvPr id="729"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0"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31"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2"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33"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a:p>
          </p:txBody>
        </p:sp>
        <p:sp>
          <p:nvSpPr>
            <p:cNvPr id="734"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a:p>
          </p:txBody>
        </p:sp>
        <p:sp>
          <p:nvSpPr>
            <p:cNvPr id="735"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a:p>
          </p:txBody>
        </p:sp>
        <p:sp>
          <p:nvSpPr>
            <p:cNvPr id="736"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a:p>
          </p:txBody>
        </p:sp>
        <p:sp>
          <p:nvSpPr>
            <p:cNvPr id="737"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38"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39"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740"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41"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42"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743"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44"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45"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46"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a:p>
          </p:txBody>
        </p:sp>
        <p:sp>
          <p:nvSpPr>
            <p:cNvPr id="747"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48"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49"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50"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1"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2"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3"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754"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55"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56"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a:p>
          </p:txBody>
        </p:sp>
        <p:sp>
          <p:nvSpPr>
            <p:cNvPr id="757"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a:p>
          </p:txBody>
        </p:sp>
        <p:sp>
          <p:nvSpPr>
            <p:cNvPr id="758"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759"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760"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a:p>
          </p:txBody>
        </p:sp>
        <p:sp>
          <p:nvSpPr>
            <p:cNvPr id="761"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762"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a:p>
          </p:txBody>
        </p:sp>
        <p:sp>
          <p:nvSpPr>
            <p:cNvPr id="763"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a:p>
          </p:txBody>
        </p:sp>
        <p:sp>
          <p:nvSpPr>
            <p:cNvPr id="764"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765"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a:p>
          </p:txBody>
        </p:sp>
        <p:sp>
          <p:nvSpPr>
            <p:cNvPr id="766"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a:p>
          </p:txBody>
        </p:sp>
        <p:sp>
          <p:nvSpPr>
            <p:cNvPr id="767"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68"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a:p>
          </p:txBody>
        </p:sp>
        <p:sp>
          <p:nvSpPr>
            <p:cNvPr id="769"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a:p>
          </p:txBody>
        </p:sp>
        <p:sp>
          <p:nvSpPr>
            <p:cNvPr id="770"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71"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a:p>
          </p:txBody>
        </p:sp>
        <p:sp>
          <p:nvSpPr>
            <p:cNvPr id="772"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a:p>
          </p:txBody>
        </p:sp>
        <p:sp>
          <p:nvSpPr>
            <p:cNvPr id="773"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a:p>
          </p:txBody>
        </p:sp>
        <p:sp>
          <p:nvSpPr>
            <p:cNvPr id="774"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775"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a:p>
          </p:txBody>
        </p:sp>
        <p:sp>
          <p:nvSpPr>
            <p:cNvPr id="776"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a:p>
          </p:txBody>
        </p:sp>
        <p:sp>
          <p:nvSpPr>
            <p:cNvPr id="777"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a:p>
          </p:txBody>
        </p:sp>
        <p:sp>
          <p:nvSpPr>
            <p:cNvPr id="778"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a:p>
          </p:txBody>
        </p:sp>
        <p:sp>
          <p:nvSpPr>
            <p:cNvPr id="779"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a:p>
          </p:txBody>
        </p:sp>
        <p:sp>
          <p:nvSpPr>
            <p:cNvPr id="780"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1"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2"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83"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4"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5"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86"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87"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8"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89"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90"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91"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a:p>
          </p:txBody>
        </p:sp>
        <p:sp>
          <p:nvSpPr>
            <p:cNvPr id="792"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a:p>
          </p:txBody>
        </p:sp>
        <p:sp>
          <p:nvSpPr>
            <p:cNvPr id="793"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a:p>
          </p:txBody>
        </p:sp>
        <p:sp>
          <p:nvSpPr>
            <p:cNvPr id="794"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a:p>
          </p:txBody>
        </p:sp>
        <p:sp>
          <p:nvSpPr>
            <p:cNvPr id="795"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a:p>
          </p:txBody>
        </p:sp>
        <p:sp>
          <p:nvSpPr>
            <p:cNvPr id="796"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a:p>
          </p:txBody>
        </p:sp>
        <p:sp>
          <p:nvSpPr>
            <p:cNvPr id="797"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798"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799"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a:p>
          </p:txBody>
        </p:sp>
        <p:sp>
          <p:nvSpPr>
            <p:cNvPr id="800"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a:p>
          </p:txBody>
        </p:sp>
        <p:sp>
          <p:nvSpPr>
            <p:cNvPr id="801"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a:p>
          </p:txBody>
        </p:sp>
        <p:sp>
          <p:nvSpPr>
            <p:cNvPr id="802"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3"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4"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a:p>
          </p:txBody>
        </p:sp>
        <p:sp>
          <p:nvSpPr>
            <p:cNvPr id="805"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6"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7"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a:p>
          </p:txBody>
        </p:sp>
        <p:sp>
          <p:nvSpPr>
            <p:cNvPr id="808"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09"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a:p>
          </p:txBody>
        </p:sp>
        <p:sp>
          <p:nvSpPr>
            <p:cNvPr id="810"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1"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a:p>
          </p:txBody>
        </p:sp>
        <p:sp>
          <p:nvSpPr>
            <p:cNvPr id="812"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3"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14"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15"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a:p>
          </p:txBody>
        </p:sp>
        <p:sp>
          <p:nvSpPr>
            <p:cNvPr id="816"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817"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18"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9"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0"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1"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2"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23"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24"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25"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26"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27"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28"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9"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a:p>
          </p:txBody>
        </p:sp>
        <p:sp>
          <p:nvSpPr>
            <p:cNvPr id="830"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31"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32"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33"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4"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835"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36"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7"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8"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39"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40"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41"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a:p>
          </p:txBody>
        </p:sp>
        <p:sp>
          <p:nvSpPr>
            <p:cNvPr id="842"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3"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844"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845"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846"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7"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48"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9"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0"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1"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2"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53"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a:p>
          </p:txBody>
        </p:sp>
        <p:sp>
          <p:nvSpPr>
            <p:cNvPr id="854"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a:p>
          </p:txBody>
        </p:sp>
        <p:sp>
          <p:nvSpPr>
            <p:cNvPr id="855"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56"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57"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a:p>
          </p:txBody>
        </p:sp>
        <p:sp>
          <p:nvSpPr>
            <p:cNvPr id="858"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59"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60"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a:p>
          </p:txBody>
        </p:sp>
        <p:sp>
          <p:nvSpPr>
            <p:cNvPr id="861"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a:p>
          </p:txBody>
        </p:sp>
        <p:sp>
          <p:nvSpPr>
            <p:cNvPr id="862"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a:p>
          </p:txBody>
        </p:sp>
        <p:sp>
          <p:nvSpPr>
            <p:cNvPr id="863"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a:p>
          </p:txBody>
        </p:sp>
        <p:sp>
          <p:nvSpPr>
            <p:cNvPr id="864"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865"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866"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a:p>
          </p:txBody>
        </p:sp>
        <p:sp>
          <p:nvSpPr>
            <p:cNvPr id="867"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868"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a:p>
          </p:txBody>
        </p:sp>
        <p:sp>
          <p:nvSpPr>
            <p:cNvPr id="869"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870"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871"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a:p>
          </p:txBody>
        </p:sp>
        <p:sp>
          <p:nvSpPr>
            <p:cNvPr id="872"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873"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874"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a:p>
          </p:txBody>
        </p:sp>
        <p:sp>
          <p:nvSpPr>
            <p:cNvPr id="875"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a:p>
          </p:txBody>
        </p:sp>
        <p:sp>
          <p:nvSpPr>
            <p:cNvPr id="876"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a:p>
          </p:txBody>
        </p:sp>
        <p:sp>
          <p:nvSpPr>
            <p:cNvPr id="877"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a:p>
          </p:txBody>
        </p:sp>
        <p:sp>
          <p:nvSpPr>
            <p:cNvPr id="878"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a:p>
          </p:txBody>
        </p:sp>
        <p:sp>
          <p:nvSpPr>
            <p:cNvPr id="879"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a:p>
          </p:txBody>
        </p:sp>
        <p:sp>
          <p:nvSpPr>
            <p:cNvPr id="880"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881"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882"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883"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4"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5"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6"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a:p>
          </p:txBody>
        </p:sp>
        <p:sp>
          <p:nvSpPr>
            <p:cNvPr id="887"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a:p>
          </p:txBody>
        </p:sp>
        <p:sp>
          <p:nvSpPr>
            <p:cNvPr id="888"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889"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0"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1"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a:p>
          </p:txBody>
        </p:sp>
        <p:sp>
          <p:nvSpPr>
            <p:cNvPr id="892"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893"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4"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5"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6"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7"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8"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a:p>
          </p:txBody>
        </p:sp>
        <p:sp>
          <p:nvSpPr>
            <p:cNvPr id="899"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a:p>
          </p:txBody>
        </p:sp>
        <p:sp>
          <p:nvSpPr>
            <p:cNvPr id="900"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a:p>
          </p:txBody>
        </p:sp>
        <p:sp>
          <p:nvSpPr>
            <p:cNvPr id="901"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a:p>
          </p:txBody>
        </p:sp>
        <p:sp>
          <p:nvSpPr>
            <p:cNvPr id="902"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a:p>
          </p:txBody>
        </p:sp>
        <p:sp>
          <p:nvSpPr>
            <p:cNvPr id="903"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a:p>
          </p:txBody>
        </p:sp>
        <p:sp>
          <p:nvSpPr>
            <p:cNvPr id="904"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a:p>
          </p:txBody>
        </p:sp>
        <p:sp>
          <p:nvSpPr>
            <p:cNvPr id="905"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a:p>
          </p:txBody>
        </p:sp>
        <p:sp>
          <p:nvSpPr>
            <p:cNvPr id="906"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a:p>
          </p:txBody>
        </p:sp>
        <p:sp>
          <p:nvSpPr>
            <p:cNvPr id="907"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908"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a:p>
          </p:txBody>
        </p:sp>
        <p:sp>
          <p:nvSpPr>
            <p:cNvPr id="909"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a:p>
          </p:txBody>
        </p:sp>
        <p:sp>
          <p:nvSpPr>
            <p:cNvPr id="910"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11"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12"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13"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14"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915"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16"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17"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a:p>
          </p:txBody>
        </p:sp>
        <p:sp>
          <p:nvSpPr>
            <p:cNvPr id="918"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19"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0"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1"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2"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23"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4"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a:p>
          </p:txBody>
        </p:sp>
        <p:sp>
          <p:nvSpPr>
            <p:cNvPr id="925"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26"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27"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28"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29"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930"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31"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32"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a:p>
          </p:txBody>
        </p:sp>
        <p:sp>
          <p:nvSpPr>
            <p:cNvPr id="933"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4"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5"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6"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7"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38"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39"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a:p>
          </p:txBody>
        </p:sp>
        <p:sp>
          <p:nvSpPr>
            <p:cNvPr id="940"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41"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2"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3"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4"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5"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46"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947"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a:p>
          </p:txBody>
        </p:sp>
        <p:sp>
          <p:nvSpPr>
            <p:cNvPr id="948"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949"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0"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1"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2"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953"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a:p>
          </p:txBody>
        </p:sp>
      </p:grpSp>
      <p:sp>
        <p:nvSpPr>
          <p:cNvPr id="954" name="i$liḋe-Freeform: Shape 334"/>
          <p:cNvSpPr>
            <a:spLocks/>
          </p:cNvSpPr>
          <p:nvPr userDrawn="1"/>
        </p:nvSpPr>
        <p:spPr bwMode="auto">
          <a:xfrm>
            <a:off x="3281160" y="6135244"/>
            <a:ext cx="8910839" cy="732184"/>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a:p>
        </p:txBody>
      </p:sp>
      <p:grpSp>
        <p:nvGrpSpPr>
          <p:cNvPr id="955" name="组合 954"/>
          <p:cNvGrpSpPr/>
          <p:nvPr userDrawn="1"/>
        </p:nvGrpSpPr>
        <p:grpSpPr>
          <a:xfrm flipV="1">
            <a:off x="-25561" y="1984912"/>
            <a:ext cx="1250489" cy="4723662"/>
            <a:chOff x="4770" y="2158798"/>
            <a:chExt cx="1006265" cy="3801117"/>
          </a:xfrm>
        </p:grpSpPr>
        <p:sp>
          <p:nvSpPr>
            <p:cNvPr id="956" name="íślíḋè-Freeform: Shape 5"/>
            <p:cNvSpPr>
              <a:spLocks/>
            </p:cNvSpPr>
            <p:nvPr/>
          </p:nvSpPr>
          <p:spPr bwMode="auto">
            <a:xfrm rot="5400000">
              <a:off x="-650979" y="282307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7" name="íślíḋè-Freeform: Shape 7"/>
            <p:cNvSpPr>
              <a:spLocks/>
            </p:cNvSpPr>
            <p:nvPr/>
          </p:nvSpPr>
          <p:spPr bwMode="auto">
            <a:xfrm rot="5400000">
              <a:off x="-659502" y="429790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2" name="组合 1"/>
          <p:cNvGrpSpPr/>
          <p:nvPr userDrawn="1"/>
        </p:nvGrpSpPr>
        <p:grpSpPr>
          <a:xfrm>
            <a:off x="4771" y="2062770"/>
            <a:ext cx="997742" cy="3864693"/>
            <a:chOff x="4771" y="2062770"/>
            <a:chExt cx="997742" cy="3864693"/>
          </a:xfrm>
        </p:grpSpPr>
        <p:sp>
          <p:nvSpPr>
            <p:cNvPr id="625" name="íślíḋè-Freeform: Shape 5"/>
            <p:cNvSpPr>
              <a:spLocks/>
            </p:cNvSpPr>
            <p:nvPr/>
          </p:nvSpPr>
          <p:spPr bwMode="auto">
            <a:xfrm rot="5400000">
              <a:off x="-659501" y="272704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7" name="íślíḋè-Freeform: Shape 7"/>
            <p:cNvSpPr>
              <a:spLocks/>
            </p:cNvSpPr>
            <p:nvPr/>
          </p:nvSpPr>
          <p:spPr bwMode="auto">
            <a:xfrm rot="5400000">
              <a:off x="-659501" y="426545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57" name="任意多边形: 形状 356"/>
          <p:cNvSpPr>
            <a:spLocks/>
          </p:cNvSpPr>
          <p:nvPr/>
        </p:nvSpPr>
        <p:spPr bwMode="auto">
          <a:xfrm>
            <a:off x="-11872" y="5812400"/>
            <a:ext cx="1981701" cy="997742"/>
          </a:xfrm>
          <a:custGeom>
            <a:avLst/>
            <a:gdLst>
              <a:gd name="connsiteX0" fmla="*/ 812940 w 1981701"/>
              <a:gd name="connsiteY0" fmla="*/ 0 h 997742"/>
              <a:gd name="connsiteX1" fmla="*/ 1981701 w 1981701"/>
              <a:gd name="connsiteY1" fmla="*/ 997742 h 997742"/>
              <a:gd name="connsiteX2" fmla="*/ 64901 w 1981701"/>
              <a:gd name="connsiteY2" fmla="*/ 997742 h 997742"/>
              <a:gd name="connsiteX3" fmla="*/ 0 w 1981701"/>
              <a:gd name="connsiteY3" fmla="*/ 997742 h 997742"/>
              <a:gd name="connsiteX4" fmla="*/ 0 w 1981701"/>
              <a:gd name="connsiteY4" fmla="*/ 339277 h 997742"/>
              <a:gd name="connsiteX5" fmla="*/ 48749 w 1981701"/>
              <a:gd name="connsiteY5" fmla="*/ 288673 h 997742"/>
              <a:gd name="connsiteX6" fmla="*/ 812940 w 1981701"/>
              <a:gd name="connsiteY6" fmla="*/ 0 h 997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1701" h="997742">
                <a:moveTo>
                  <a:pt x="812940" y="0"/>
                </a:moveTo>
                <a:cubicBezTo>
                  <a:pt x="1408558" y="0"/>
                  <a:pt x="1891796" y="437213"/>
                  <a:pt x="1981701" y="997742"/>
                </a:cubicBezTo>
                <a:cubicBezTo>
                  <a:pt x="1981701" y="997742"/>
                  <a:pt x="1981701" y="997742"/>
                  <a:pt x="64901" y="997742"/>
                </a:cubicBezTo>
                <a:lnTo>
                  <a:pt x="0" y="997742"/>
                </a:lnTo>
                <a:lnTo>
                  <a:pt x="0" y="339277"/>
                </a:lnTo>
                <a:lnTo>
                  <a:pt x="48749" y="288673"/>
                </a:lnTo>
                <a:cubicBezTo>
                  <a:pt x="253844" y="109304"/>
                  <a:pt x="520749" y="0"/>
                  <a:pt x="812940" y="0"/>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sp>
        <p:nvSpPr>
          <p:cNvPr id="960" name="íślíḋè-Freeform: Shape 7"/>
          <p:cNvSpPr>
            <a:spLocks/>
          </p:cNvSpPr>
          <p:nvPr/>
        </p:nvSpPr>
        <p:spPr bwMode="auto">
          <a:xfrm>
            <a:off x="1181952" y="581240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2" name="îṥļîḑé-Freeform: Shape 57"/>
          <p:cNvSpPr>
            <a:spLocks/>
          </p:cNvSpPr>
          <p:nvPr userDrawn="1"/>
        </p:nvSpPr>
        <p:spPr bwMode="auto">
          <a:xfrm>
            <a:off x="4289196"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a:p>
        </p:txBody>
      </p:sp>
      <p:sp>
        <p:nvSpPr>
          <p:cNvPr id="961" name="îṥļîḑé-Freeform: Shape 57"/>
          <p:cNvSpPr>
            <a:spLocks/>
          </p:cNvSpPr>
          <p:nvPr userDrawn="1"/>
        </p:nvSpPr>
        <p:spPr bwMode="auto">
          <a:xfrm>
            <a:off x="4027075"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a:p>
        </p:txBody>
      </p:sp>
      <p:grpSp>
        <p:nvGrpSpPr>
          <p:cNvPr id="3" name="组合 2"/>
          <p:cNvGrpSpPr/>
          <p:nvPr userDrawn="1"/>
        </p:nvGrpSpPr>
        <p:grpSpPr>
          <a:xfrm>
            <a:off x="1543678" y="1566813"/>
            <a:ext cx="1423940" cy="608173"/>
            <a:chOff x="1543678" y="2604132"/>
            <a:chExt cx="1423940" cy="608173"/>
          </a:xfrm>
        </p:grpSpPr>
        <p:sp>
          <p:nvSpPr>
            <p:cNvPr id="963" name="îṥļîḑé-Freeform: Shape 57"/>
            <p:cNvSpPr>
              <a:spLocks/>
            </p:cNvSpPr>
            <p:nvPr userDrawn="1"/>
          </p:nvSpPr>
          <p:spPr bwMode="auto">
            <a:xfrm>
              <a:off x="1682373"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4" name="îṥļîḑé-Freeform: Shape 57"/>
            <p:cNvSpPr>
              <a:spLocks/>
            </p:cNvSpPr>
            <p:nvPr userDrawn="1"/>
          </p:nvSpPr>
          <p:spPr bwMode="auto">
            <a:xfrm>
              <a:off x="1805799"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a:p>
          </p:txBody>
        </p:sp>
        <p:sp>
          <p:nvSpPr>
            <p:cNvPr id="965" name="îṥļîḑé-Freeform: Shape 57"/>
            <p:cNvSpPr>
              <a:spLocks/>
            </p:cNvSpPr>
            <p:nvPr userDrawn="1"/>
          </p:nvSpPr>
          <p:spPr bwMode="auto">
            <a:xfrm>
              <a:off x="1543678"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a:p>
          </p:txBody>
        </p:sp>
      </p:grpSp>
      <p:sp>
        <p:nvSpPr>
          <p:cNvPr id="347" name="副标题 2">
            <a:extLst>
              <a:ext uri="{FF2B5EF4-FFF2-40B4-BE49-F238E27FC236}">
                <a16:creationId xmlns:a16="http://schemas.microsoft.com/office/drawing/2014/main" id="{6EBD95E0-267C-42D9-A184-E7CD2D3A2F91}"/>
              </a:ext>
            </a:extLst>
          </p:cNvPr>
          <p:cNvSpPr>
            <a:spLocks noGrp="1"/>
          </p:cNvSpPr>
          <p:nvPr>
            <p:ph type="subTitle" idx="1"/>
          </p:nvPr>
        </p:nvSpPr>
        <p:spPr>
          <a:xfrm>
            <a:off x="2964104" y="2467149"/>
            <a:ext cx="7855511" cy="558799"/>
          </a:xfrm>
        </p:spPr>
        <p:txBody>
          <a:bodyPr anchor="ctr">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348" name="标题 1">
            <a:extLst>
              <a:ext uri="{FF2B5EF4-FFF2-40B4-BE49-F238E27FC236}">
                <a16:creationId xmlns:a16="http://schemas.microsoft.com/office/drawing/2014/main" id="{D47AD3EA-AEDD-4CF5-AEB1-07EF1303644A}"/>
              </a:ext>
            </a:extLst>
          </p:cNvPr>
          <p:cNvSpPr>
            <a:spLocks noGrp="1"/>
          </p:cNvSpPr>
          <p:nvPr>
            <p:ph type="ctrTitle"/>
          </p:nvPr>
        </p:nvSpPr>
        <p:spPr>
          <a:xfrm>
            <a:off x="2964104" y="1768558"/>
            <a:ext cx="7855511" cy="698591"/>
          </a:xfr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349" name="文本占位符 13">
            <a:extLst>
              <a:ext uri="{FF2B5EF4-FFF2-40B4-BE49-F238E27FC236}">
                <a16:creationId xmlns:a16="http://schemas.microsoft.com/office/drawing/2014/main" id="{96397C43-8C78-48EB-A147-DB009998E5DB}"/>
              </a:ext>
            </a:extLst>
          </p:cNvPr>
          <p:cNvSpPr>
            <a:spLocks noGrp="1"/>
          </p:cNvSpPr>
          <p:nvPr>
            <p:ph type="body" sz="quarter" idx="10" hasCustomPrompt="1"/>
          </p:nvPr>
        </p:nvSpPr>
        <p:spPr>
          <a:xfrm>
            <a:off x="2964104" y="4230457"/>
            <a:ext cx="7855511"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350" name="文本占位符 13">
            <a:extLst>
              <a:ext uri="{FF2B5EF4-FFF2-40B4-BE49-F238E27FC236}">
                <a16:creationId xmlns:a16="http://schemas.microsoft.com/office/drawing/2014/main" id="{C5451E21-C64D-4210-993E-A91D893E754A}"/>
              </a:ext>
            </a:extLst>
          </p:cNvPr>
          <p:cNvSpPr>
            <a:spLocks noGrp="1"/>
          </p:cNvSpPr>
          <p:nvPr>
            <p:ph type="body" sz="quarter" idx="11" hasCustomPrompt="1"/>
          </p:nvPr>
        </p:nvSpPr>
        <p:spPr>
          <a:xfrm>
            <a:off x="2964104" y="4526728"/>
            <a:ext cx="7855511"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54" name="íślíḋè-Rectangle 2"/>
          <p:cNvSpPr/>
          <p:nvPr userDrawn="1"/>
        </p:nvSpPr>
        <p:spPr>
          <a:xfrm>
            <a:off x="4769" y="2322617"/>
            <a:ext cx="12249458" cy="151953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5" name="íślíḋè-Freeform: Shape 4"/>
          <p:cNvSpPr>
            <a:spLocks/>
          </p:cNvSpPr>
          <p:nvPr userDrawn="1"/>
        </p:nvSpPr>
        <p:spPr bwMode="auto">
          <a:xfrm>
            <a:off x="0" y="2400399"/>
            <a:ext cx="1502118" cy="1441749"/>
          </a:xfrm>
          <a:custGeom>
            <a:avLst/>
            <a:gdLst>
              <a:gd name="T0" fmla="*/ 327 w 352"/>
              <a:gd name="T1" fmla="*/ 0 h 561"/>
              <a:gd name="T2" fmla="*/ 75 w 352"/>
              <a:gd name="T3" fmla="*/ 364 h 561"/>
              <a:gd name="T4" fmla="*/ 51 w 352"/>
              <a:gd name="T5" fmla="*/ 348 h 561"/>
              <a:gd name="T6" fmla="*/ 63 w 352"/>
              <a:gd name="T7" fmla="*/ 310 h 561"/>
              <a:gd name="T8" fmla="*/ 0 w 352"/>
              <a:gd name="T9" fmla="*/ 244 h 561"/>
              <a:gd name="T10" fmla="*/ 0 w 352"/>
              <a:gd name="T11" fmla="*/ 561 h 561"/>
              <a:gd name="T12" fmla="*/ 216 w 352"/>
              <a:gd name="T13" fmla="*/ 561 h 561"/>
              <a:gd name="T14" fmla="*/ 258 w 352"/>
              <a:gd name="T15" fmla="*/ 512 h 561"/>
              <a:gd name="T16" fmla="*/ 263 w 352"/>
              <a:gd name="T17" fmla="*/ 513 h 561"/>
              <a:gd name="T18" fmla="*/ 322 w 352"/>
              <a:gd name="T19" fmla="*/ 453 h 561"/>
              <a:gd name="T20" fmla="*/ 263 w 352"/>
              <a:gd name="T21" fmla="*/ 394 h 561"/>
              <a:gd name="T22" fmla="*/ 217 w 352"/>
              <a:gd name="T23" fmla="*/ 416 h 561"/>
              <a:gd name="T24" fmla="*/ 181 w 352"/>
              <a:gd name="T25" fmla="*/ 408 h 561"/>
              <a:gd name="T26" fmla="*/ 151 w 352"/>
              <a:gd name="T27" fmla="*/ 414 h 561"/>
              <a:gd name="T28" fmla="*/ 352 w 352"/>
              <a:gd name="T29" fmla="*/ 14 h 561"/>
              <a:gd name="T30" fmla="*/ 327 w 352"/>
              <a:gd name="T31"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561">
                <a:moveTo>
                  <a:pt x="327" y="0"/>
                </a:moveTo>
                <a:cubicBezTo>
                  <a:pt x="257" y="125"/>
                  <a:pt x="176" y="254"/>
                  <a:pt x="75" y="364"/>
                </a:cubicBezTo>
                <a:cubicBezTo>
                  <a:pt x="69" y="356"/>
                  <a:pt x="61" y="351"/>
                  <a:pt x="51" y="348"/>
                </a:cubicBezTo>
                <a:cubicBezTo>
                  <a:pt x="58" y="338"/>
                  <a:pt x="63" y="324"/>
                  <a:pt x="63" y="310"/>
                </a:cubicBezTo>
                <a:cubicBezTo>
                  <a:pt x="63" y="275"/>
                  <a:pt x="35" y="246"/>
                  <a:pt x="0" y="244"/>
                </a:cubicBezTo>
                <a:cubicBezTo>
                  <a:pt x="0" y="561"/>
                  <a:pt x="0" y="561"/>
                  <a:pt x="0" y="561"/>
                </a:cubicBezTo>
                <a:cubicBezTo>
                  <a:pt x="216" y="561"/>
                  <a:pt x="216" y="561"/>
                  <a:pt x="216" y="561"/>
                </a:cubicBezTo>
                <a:cubicBezTo>
                  <a:pt x="236" y="551"/>
                  <a:pt x="251" y="534"/>
                  <a:pt x="258" y="512"/>
                </a:cubicBezTo>
                <a:cubicBezTo>
                  <a:pt x="260" y="513"/>
                  <a:pt x="261" y="513"/>
                  <a:pt x="263" y="513"/>
                </a:cubicBezTo>
                <a:cubicBezTo>
                  <a:pt x="296" y="513"/>
                  <a:pt x="322" y="486"/>
                  <a:pt x="322" y="453"/>
                </a:cubicBezTo>
                <a:cubicBezTo>
                  <a:pt x="322" y="420"/>
                  <a:pt x="296" y="394"/>
                  <a:pt x="263" y="394"/>
                </a:cubicBezTo>
                <a:cubicBezTo>
                  <a:pt x="244" y="394"/>
                  <a:pt x="228" y="402"/>
                  <a:pt x="217" y="416"/>
                </a:cubicBezTo>
                <a:cubicBezTo>
                  <a:pt x="206" y="411"/>
                  <a:pt x="194" y="408"/>
                  <a:pt x="181" y="408"/>
                </a:cubicBezTo>
                <a:cubicBezTo>
                  <a:pt x="170" y="408"/>
                  <a:pt x="160" y="410"/>
                  <a:pt x="151" y="414"/>
                </a:cubicBezTo>
                <a:cubicBezTo>
                  <a:pt x="199" y="270"/>
                  <a:pt x="275" y="137"/>
                  <a:pt x="352" y="14"/>
                </a:cubicBezTo>
                <a:cubicBezTo>
                  <a:pt x="344" y="10"/>
                  <a:pt x="336" y="5"/>
                  <a:pt x="327"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4" name="Group 8"/>
          <p:cNvGrpSpPr/>
          <p:nvPr userDrawn="1"/>
        </p:nvGrpSpPr>
        <p:grpSpPr>
          <a:xfrm rot="865253">
            <a:off x="1152166" y="1353980"/>
            <a:ext cx="1636713" cy="2320925"/>
            <a:chOff x="4276725" y="1611313"/>
            <a:chExt cx="1636713" cy="2320925"/>
          </a:xfrm>
        </p:grpSpPr>
        <p:sp>
          <p:nvSpPr>
            <p:cNvPr id="5"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56" name="标题 1">
            <a:extLst>
              <a:ext uri="{FF2B5EF4-FFF2-40B4-BE49-F238E27FC236}">
                <a16:creationId xmlns:a16="http://schemas.microsoft.com/office/drawing/2014/main" id="{271A2F06-FC56-4A25-90AE-F8FA5E556B7D}"/>
              </a:ext>
            </a:extLst>
          </p:cNvPr>
          <p:cNvSpPr>
            <a:spLocks noGrp="1"/>
          </p:cNvSpPr>
          <p:nvPr>
            <p:ph type="title"/>
          </p:nvPr>
        </p:nvSpPr>
        <p:spPr>
          <a:xfrm>
            <a:off x="3899873" y="269986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57" name="文本占位符 2">
            <a:extLst>
              <a:ext uri="{FF2B5EF4-FFF2-40B4-BE49-F238E27FC236}">
                <a16:creationId xmlns:a16="http://schemas.microsoft.com/office/drawing/2014/main" id="{BCB9D671-4342-4B9C-A624-92C28C2E415D}"/>
              </a:ext>
            </a:extLst>
          </p:cNvPr>
          <p:cNvSpPr>
            <a:spLocks noGrp="1"/>
          </p:cNvSpPr>
          <p:nvPr>
            <p:ph type="body" idx="1"/>
          </p:nvPr>
        </p:nvSpPr>
        <p:spPr>
          <a:xfrm>
            <a:off x="3900989" y="3595219"/>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2018/12/9</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99431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2018/12/9</a:t>
            </a:fld>
            <a:endParaRPr lang="zh-CN" altLang="en-US" dirty="0"/>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dirty="0"/>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112426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tx2">
            <a:lumMod val="75000"/>
          </a:schemeClr>
        </a:solidFill>
        <a:effectLst/>
      </p:bgPr>
    </p:bg>
    <p:spTree>
      <p:nvGrpSpPr>
        <p:cNvPr id="1" name=""/>
        <p:cNvGrpSpPr/>
        <p:nvPr/>
      </p:nvGrpSpPr>
      <p:grpSpPr>
        <a:xfrm>
          <a:off x="0" y="0"/>
          <a:ext cx="0" cy="0"/>
          <a:chOff x="0" y="0"/>
          <a:chExt cx="0" cy="0"/>
        </a:xfrm>
      </p:grpSpPr>
      <p:grpSp>
        <p:nvGrpSpPr>
          <p:cNvPr id="6" name="Group 68"/>
          <p:cNvGrpSpPr/>
          <p:nvPr userDrawn="1"/>
        </p:nvGrpSpPr>
        <p:grpSpPr>
          <a:xfrm>
            <a:off x="379562" y="2730988"/>
            <a:ext cx="11673828" cy="3984138"/>
            <a:chOff x="3717507" y="4651645"/>
            <a:chExt cx="8476779" cy="2730180"/>
          </a:xfrm>
          <a:solidFill>
            <a:srgbClr val="FFFFFF">
              <a:alpha val="40000"/>
            </a:srgbClr>
          </a:solidFill>
        </p:grpSpPr>
        <p:sp>
          <p:nvSpPr>
            <p:cNvPr id="7"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a:p>
          </p:txBody>
        </p:sp>
        <p:sp>
          <p:nvSpPr>
            <p:cNvPr id="8"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a:p>
          </p:txBody>
        </p:sp>
        <p:sp>
          <p:nvSpPr>
            <p:cNvPr id="9"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a:p>
          </p:txBody>
        </p:sp>
        <p:sp>
          <p:nvSpPr>
            <p:cNvPr id="10"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a:p>
          </p:txBody>
        </p:sp>
        <p:sp>
          <p:nvSpPr>
            <p:cNvPr id="11"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a:p>
          </p:txBody>
        </p:sp>
        <p:sp>
          <p:nvSpPr>
            <p:cNvPr id="12"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a:p>
          </p:txBody>
        </p:sp>
        <p:sp>
          <p:nvSpPr>
            <p:cNvPr id="16"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a:p>
          </p:txBody>
        </p:sp>
        <p:sp>
          <p:nvSpPr>
            <p:cNvPr id="17"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a:p>
          </p:txBody>
        </p:sp>
        <p:sp>
          <p:nvSpPr>
            <p:cNvPr id="18"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a:p>
          </p:txBody>
        </p:sp>
        <p:sp>
          <p:nvSpPr>
            <p:cNvPr id="19"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a:p>
          </p:txBody>
        </p:sp>
        <p:sp>
          <p:nvSpPr>
            <p:cNvPr id="20"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21"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a:p>
          </p:txBody>
        </p:sp>
        <p:sp>
          <p:nvSpPr>
            <p:cNvPr id="22"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23"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a:p>
          </p:txBody>
        </p:sp>
        <p:sp>
          <p:nvSpPr>
            <p:cNvPr id="24"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a:p>
          </p:txBody>
        </p:sp>
        <p:sp>
          <p:nvSpPr>
            <p:cNvPr id="25"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26"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a:p>
          </p:txBody>
        </p:sp>
        <p:sp>
          <p:nvSpPr>
            <p:cNvPr id="27"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a:p>
          </p:txBody>
        </p:sp>
        <p:sp>
          <p:nvSpPr>
            <p:cNvPr id="28"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a:p>
          </p:txBody>
        </p:sp>
        <p:sp>
          <p:nvSpPr>
            <p:cNvPr id="29"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30"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a:p>
          </p:txBody>
        </p:sp>
        <p:sp>
          <p:nvSpPr>
            <p:cNvPr id="31"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a:p>
          </p:txBody>
        </p:sp>
        <p:sp>
          <p:nvSpPr>
            <p:cNvPr id="32"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a:p>
          </p:txBody>
        </p:sp>
        <p:sp>
          <p:nvSpPr>
            <p:cNvPr id="33"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a:p>
          </p:txBody>
        </p:sp>
        <p:sp>
          <p:nvSpPr>
            <p:cNvPr id="34"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a:p>
          </p:txBody>
        </p:sp>
        <p:sp>
          <p:nvSpPr>
            <p:cNvPr id="35"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36"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37"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38"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a:p>
          </p:txBody>
        </p:sp>
        <p:sp>
          <p:nvSpPr>
            <p:cNvPr id="39"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40"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41"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42"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43"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a:p>
          </p:txBody>
        </p:sp>
        <p:sp>
          <p:nvSpPr>
            <p:cNvPr id="44"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45"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a:p>
          </p:txBody>
        </p:sp>
        <p:sp>
          <p:nvSpPr>
            <p:cNvPr id="46"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47"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a:p>
          </p:txBody>
        </p:sp>
        <p:sp>
          <p:nvSpPr>
            <p:cNvPr id="48"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a:p>
          </p:txBody>
        </p:sp>
        <p:sp>
          <p:nvSpPr>
            <p:cNvPr id="49"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a:p>
          </p:txBody>
        </p:sp>
        <p:sp>
          <p:nvSpPr>
            <p:cNvPr id="50"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51"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52"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53"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54"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a:p>
          </p:txBody>
        </p:sp>
        <p:sp>
          <p:nvSpPr>
            <p:cNvPr id="55"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a:p>
          </p:txBody>
        </p:sp>
        <p:sp>
          <p:nvSpPr>
            <p:cNvPr id="56"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a:p>
          </p:txBody>
        </p:sp>
        <p:sp>
          <p:nvSpPr>
            <p:cNvPr id="57"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a:p>
          </p:txBody>
        </p:sp>
        <p:sp>
          <p:nvSpPr>
            <p:cNvPr id="58"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59"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60"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61"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a:p>
          </p:txBody>
        </p:sp>
        <p:sp>
          <p:nvSpPr>
            <p:cNvPr id="62"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63"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64"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a:p>
          </p:txBody>
        </p:sp>
        <p:sp>
          <p:nvSpPr>
            <p:cNvPr id="65"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66"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a:p>
          </p:txBody>
        </p:sp>
        <p:sp>
          <p:nvSpPr>
            <p:cNvPr id="67"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a:p>
          </p:txBody>
        </p:sp>
        <p:sp>
          <p:nvSpPr>
            <p:cNvPr id="68"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69"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0"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1"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2"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4"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75"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6"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7"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a:p>
          </p:txBody>
        </p:sp>
        <p:sp>
          <p:nvSpPr>
            <p:cNvPr id="78"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a:p>
          </p:txBody>
        </p:sp>
        <p:sp>
          <p:nvSpPr>
            <p:cNvPr id="79"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80"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81"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a:p>
          </p:txBody>
        </p:sp>
        <p:sp>
          <p:nvSpPr>
            <p:cNvPr id="82"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83"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a:p>
          </p:txBody>
        </p:sp>
        <p:sp>
          <p:nvSpPr>
            <p:cNvPr id="84"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a:p>
          </p:txBody>
        </p:sp>
        <p:sp>
          <p:nvSpPr>
            <p:cNvPr id="85"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86"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a:p>
          </p:txBody>
        </p:sp>
        <p:sp>
          <p:nvSpPr>
            <p:cNvPr id="87"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a:p>
          </p:txBody>
        </p:sp>
        <p:sp>
          <p:nvSpPr>
            <p:cNvPr id="88"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89"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a:p>
          </p:txBody>
        </p:sp>
        <p:sp>
          <p:nvSpPr>
            <p:cNvPr id="90"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a:p>
          </p:txBody>
        </p:sp>
        <p:sp>
          <p:nvSpPr>
            <p:cNvPr id="91"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92"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a:p>
          </p:txBody>
        </p:sp>
        <p:sp>
          <p:nvSpPr>
            <p:cNvPr id="93"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a:p>
          </p:txBody>
        </p:sp>
        <p:sp>
          <p:nvSpPr>
            <p:cNvPr id="94"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a:p>
          </p:txBody>
        </p:sp>
        <p:sp>
          <p:nvSpPr>
            <p:cNvPr id="95"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96"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a:p>
          </p:txBody>
        </p:sp>
        <p:sp>
          <p:nvSpPr>
            <p:cNvPr id="97"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a:p>
          </p:txBody>
        </p:sp>
        <p:sp>
          <p:nvSpPr>
            <p:cNvPr id="98"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a:p>
          </p:txBody>
        </p:sp>
        <p:sp>
          <p:nvSpPr>
            <p:cNvPr id="99"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a:p>
          </p:txBody>
        </p:sp>
        <p:sp>
          <p:nvSpPr>
            <p:cNvPr id="100"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a:p>
          </p:txBody>
        </p:sp>
        <p:sp>
          <p:nvSpPr>
            <p:cNvPr id="101"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2"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3"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104"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5"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6"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07"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08"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9"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a:p>
          </p:txBody>
        </p:sp>
        <p:sp>
          <p:nvSpPr>
            <p:cNvPr id="110"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111"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12"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a:p>
          </p:txBody>
        </p:sp>
        <p:sp>
          <p:nvSpPr>
            <p:cNvPr id="113"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a:p>
          </p:txBody>
        </p:sp>
        <p:sp>
          <p:nvSpPr>
            <p:cNvPr id="114"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a:p>
          </p:txBody>
        </p:sp>
        <p:sp>
          <p:nvSpPr>
            <p:cNvPr id="115"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a:p>
          </p:txBody>
        </p:sp>
        <p:sp>
          <p:nvSpPr>
            <p:cNvPr id="116"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a:p>
          </p:txBody>
        </p:sp>
        <p:sp>
          <p:nvSpPr>
            <p:cNvPr id="117"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a:p>
          </p:txBody>
        </p:sp>
        <p:sp>
          <p:nvSpPr>
            <p:cNvPr id="118"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119"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120"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a:p>
          </p:txBody>
        </p:sp>
        <p:sp>
          <p:nvSpPr>
            <p:cNvPr id="121"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a:p>
          </p:txBody>
        </p:sp>
        <p:sp>
          <p:nvSpPr>
            <p:cNvPr id="122"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a:p>
          </p:txBody>
        </p:sp>
        <p:sp>
          <p:nvSpPr>
            <p:cNvPr id="123"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4"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5"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a:p>
          </p:txBody>
        </p:sp>
        <p:sp>
          <p:nvSpPr>
            <p:cNvPr id="126"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7"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8"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a:p>
          </p:txBody>
        </p:sp>
        <p:sp>
          <p:nvSpPr>
            <p:cNvPr id="129"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0"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a:p>
          </p:txBody>
        </p:sp>
        <p:sp>
          <p:nvSpPr>
            <p:cNvPr id="131"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2"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a:p>
          </p:txBody>
        </p:sp>
        <p:sp>
          <p:nvSpPr>
            <p:cNvPr id="133"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4"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35"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36"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a:p>
          </p:txBody>
        </p:sp>
        <p:sp>
          <p:nvSpPr>
            <p:cNvPr id="137"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138"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39"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0"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1"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2"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3"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44"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45"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46"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47"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48"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49"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0"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a:p>
          </p:txBody>
        </p:sp>
        <p:sp>
          <p:nvSpPr>
            <p:cNvPr id="151"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2"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53"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4"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5"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156"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57"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8"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9"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0"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61"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2"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a:p>
          </p:txBody>
        </p:sp>
        <p:sp>
          <p:nvSpPr>
            <p:cNvPr id="163"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64"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165"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166"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167"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68"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9"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70"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1"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2"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3"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74"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a:p>
          </p:txBody>
        </p:sp>
        <p:sp>
          <p:nvSpPr>
            <p:cNvPr id="175"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a:p>
          </p:txBody>
        </p:sp>
        <p:sp>
          <p:nvSpPr>
            <p:cNvPr id="176"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77"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78"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a:p>
          </p:txBody>
        </p:sp>
        <p:sp>
          <p:nvSpPr>
            <p:cNvPr id="179"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80"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81"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a:p>
          </p:txBody>
        </p:sp>
        <p:sp>
          <p:nvSpPr>
            <p:cNvPr id="182"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a:p>
          </p:txBody>
        </p:sp>
        <p:sp>
          <p:nvSpPr>
            <p:cNvPr id="183"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a:p>
          </p:txBody>
        </p:sp>
        <p:sp>
          <p:nvSpPr>
            <p:cNvPr id="184"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a:p>
          </p:txBody>
        </p:sp>
        <p:sp>
          <p:nvSpPr>
            <p:cNvPr id="185"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186"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187"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a:p>
          </p:txBody>
        </p:sp>
        <p:sp>
          <p:nvSpPr>
            <p:cNvPr id="188"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189"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a:p>
          </p:txBody>
        </p:sp>
        <p:sp>
          <p:nvSpPr>
            <p:cNvPr id="190"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191"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192"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a:p>
          </p:txBody>
        </p:sp>
        <p:sp>
          <p:nvSpPr>
            <p:cNvPr id="193"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194"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195"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a:p>
          </p:txBody>
        </p:sp>
        <p:sp>
          <p:nvSpPr>
            <p:cNvPr id="196"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a:p>
          </p:txBody>
        </p:sp>
        <p:sp>
          <p:nvSpPr>
            <p:cNvPr id="197"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a:p>
          </p:txBody>
        </p:sp>
        <p:sp>
          <p:nvSpPr>
            <p:cNvPr id="198"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a:p>
          </p:txBody>
        </p:sp>
        <p:sp>
          <p:nvSpPr>
            <p:cNvPr id="199"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a:p>
          </p:txBody>
        </p:sp>
        <p:sp>
          <p:nvSpPr>
            <p:cNvPr id="200"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a:p>
          </p:txBody>
        </p:sp>
        <p:sp>
          <p:nvSpPr>
            <p:cNvPr id="201"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202"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203"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204"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5"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6"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7"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a:p>
          </p:txBody>
        </p:sp>
        <p:sp>
          <p:nvSpPr>
            <p:cNvPr id="208"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a:p>
          </p:txBody>
        </p:sp>
        <p:sp>
          <p:nvSpPr>
            <p:cNvPr id="209"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10"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1"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2"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a:p>
          </p:txBody>
        </p:sp>
        <p:sp>
          <p:nvSpPr>
            <p:cNvPr id="213"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14"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5"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6"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7"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8"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9"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a:p>
          </p:txBody>
        </p:sp>
        <p:sp>
          <p:nvSpPr>
            <p:cNvPr id="220"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a:p>
          </p:txBody>
        </p:sp>
        <p:sp>
          <p:nvSpPr>
            <p:cNvPr id="221"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a:p>
          </p:txBody>
        </p:sp>
        <p:sp>
          <p:nvSpPr>
            <p:cNvPr id="222"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a:p>
          </p:txBody>
        </p:sp>
        <p:sp>
          <p:nvSpPr>
            <p:cNvPr id="223"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a:p>
          </p:txBody>
        </p:sp>
        <p:sp>
          <p:nvSpPr>
            <p:cNvPr id="224"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a:p>
          </p:txBody>
        </p:sp>
        <p:sp>
          <p:nvSpPr>
            <p:cNvPr id="225"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a:p>
          </p:txBody>
        </p:sp>
        <p:sp>
          <p:nvSpPr>
            <p:cNvPr id="226"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a:p>
          </p:txBody>
        </p:sp>
        <p:sp>
          <p:nvSpPr>
            <p:cNvPr id="227"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a:p>
          </p:txBody>
        </p:sp>
        <p:sp>
          <p:nvSpPr>
            <p:cNvPr id="228"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29"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a:p>
          </p:txBody>
        </p:sp>
        <p:sp>
          <p:nvSpPr>
            <p:cNvPr id="230"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a:p>
          </p:txBody>
        </p:sp>
        <p:sp>
          <p:nvSpPr>
            <p:cNvPr id="231"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32"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33"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34"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35"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236"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37"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38"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a:p>
          </p:txBody>
        </p:sp>
        <p:sp>
          <p:nvSpPr>
            <p:cNvPr id="239"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0"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1"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2"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3"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44"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5"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a:p>
          </p:txBody>
        </p:sp>
        <p:sp>
          <p:nvSpPr>
            <p:cNvPr id="246"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47"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48"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49"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50"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251"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52"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53"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a:p>
          </p:txBody>
        </p:sp>
        <p:sp>
          <p:nvSpPr>
            <p:cNvPr id="254"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5"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6"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7"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8"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59"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0"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a:p>
          </p:txBody>
        </p:sp>
        <p:sp>
          <p:nvSpPr>
            <p:cNvPr id="261"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2"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3"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4"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5"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6"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7"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268"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a:p>
          </p:txBody>
        </p:sp>
        <p:sp>
          <p:nvSpPr>
            <p:cNvPr id="269"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270"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1"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2"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3"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274"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a:p>
          </p:txBody>
        </p:sp>
      </p:grpSp>
      <p:sp>
        <p:nvSpPr>
          <p:cNvPr id="275" name="i$liḋe-Freeform: Shape 334"/>
          <p:cNvSpPr>
            <a:spLocks/>
          </p:cNvSpPr>
          <p:nvPr userDrawn="1"/>
        </p:nvSpPr>
        <p:spPr bwMode="auto">
          <a:xfrm>
            <a:off x="0" y="5859259"/>
            <a:ext cx="12191999" cy="1008169"/>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a:p>
        </p:txBody>
      </p:sp>
      <p:sp>
        <p:nvSpPr>
          <p:cNvPr id="276" name="标题 1">
            <a:extLst>
              <a:ext uri="{FF2B5EF4-FFF2-40B4-BE49-F238E27FC236}">
                <a16:creationId xmlns:a16="http://schemas.microsoft.com/office/drawing/2014/main" id="{07A711F6-60B3-449D-A921-82E4F5DADCC5}"/>
              </a:ext>
            </a:extLst>
          </p:cNvPr>
          <p:cNvSpPr>
            <a:spLocks noGrp="1"/>
          </p:cNvSpPr>
          <p:nvPr>
            <p:ph type="ctrTitle" hasCustomPrompt="1"/>
          </p:nvPr>
        </p:nvSpPr>
        <p:spPr>
          <a:xfrm>
            <a:off x="3044973" y="1209350"/>
            <a:ext cx="5426076" cy="1621509"/>
          </a:xfr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277" name="文本占位符 62">
            <a:extLst>
              <a:ext uri="{FF2B5EF4-FFF2-40B4-BE49-F238E27FC236}">
                <a16:creationId xmlns:a16="http://schemas.microsoft.com/office/drawing/2014/main" id="{6960EA17-5E98-4D0C-9571-545154BA7D51}"/>
              </a:ext>
            </a:extLst>
          </p:cNvPr>
          <p:cNvSpPr>
            <a:spLocks noGrp="1"/>
          </p:cNvSpPr>
          <p:nvPr>
            <p:ph type="body" sz="quarter" idx="18" hasCustomPrompt="1"/>
          </p:nvPr>
        </p:nvSpPr>
        <p:spPr>
          <a:xfrm>
            <a:off x="3044973" y="3515586"/>
            <a:ext cx="5426076"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278" name="文本占位符 13">
            <a:extLst>
              <a:ext uri="{FF2B5EF4-FFF2-40B4-BE49-F238E27FC236}">
                <a16:creationId xmlns:a16="http://schemas.microsoft.com/office/drawing/2014/main" id="{95D2425A-B60F-45B0-9449-610E82A6E4CB}"/>
              </a:ext>
            </a:extLst>
          </p:cNvPr>
          <p:cNvSpPr>
            <a:spLocks noGrp="1"/>
          </p:cNvSpPr>
          <p:nvPr>
            <p:ph type="body" sz="quarter" idx="10" hasCustomPrompt="1"/>
          </p:nvPr>
        </p:nvSpPr>
        <p:spPr>
          <a:xfrm>
            <a:off x="3044974" y="3219315"/>
            <a:ext cx="5426076"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userDrawn="1"/>
        </p:nvGrpSpPr>
        <p:grpSpPr>
          <a:xfrm>
            <a:off x="695323" y="1016000"/>
            <a:ext cx="10810876" cy="109538"/>
            <a:chOff x="628642" y="0"/>
            <a:chExt cx="27229910" cy="6858000"/>
          </a:xfrm>
        </p:grpSpPr>
        <p:sp>
          <p:nvSpPr>
            <p:cNvPr id="14" name="平行四边形 13"/>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5" name="平行四边形 14"/>
            <p:cNvSpPr/>
            <p:nvPr/>
          </p:nvSpPr>
          <p:spPr>
            <a:xfrm flipH="1">
              <a:off x="876300" y="0"/>
              <a:ext cx="7183962" cy="6858000"/>
            </a:xfrm>
            <a:prstGeom prst="parallelogram">
              <a:avLst>
                <a:gd name="adj" fmla="val 38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6"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 fmla="*/ 0 w 6240991"/>
                <a:gd name="connsiteY0" fmla="*/ 6858000 h 6858000"/>
                <a:gd name="connsiteX1" fmla="*/ 2886624 w 6240991"/>
                <a:gd name="connsiteY1" fmla="*/ 0 h 6858000"/>
                <a:gd name="connsiteX2" fmla="*/ 6240991 w 6240991"/>
                <a:gd name="connsiteY2" fmla="*/ 9525 h 6858000"/>
                <a:gd name="connsiteX3" fmla="*/ 3897292 w 6240991"/>
                <a:gd name="connsiteY3" fmla="*/ 6858000 h 6858000"/>
                <a:gd name="connsiteX4" fmla="*/ 0 w 624099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991" h="6858000">
                  <a:moveTo>
                    <a:pt x="0" y="6858000"/>
                  </a:moveTo>
                  <a:lnTo>
                    <a:pt x="2886624" y="0"/>
                  </a:lnTo>
                  <a:lnTo>
                    <a:pt x="6240991" y="9525"/>
                  </a:lnTo>
                  <a:lnTo>
                    <a:pt x="3897292" y="6858000"/>
                  </a:lnTo>
                  <a:lnTo>
                    <a:pt x="0" y="6858000"/>
                  </a:ln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
        <p:nvSpPr>
          <p:cNvPr id="21" name="标题占位符 1">
            <a:extLst>
              <a:ext uri="{FF2B5EF4-FFF2-40B4-BE49-F238E27FC236}">
                <a16:creationId xmlns:a16="http://schemas.microsoft.com/office/drawing/2014/main" id="{A17E8E8A-CA17-4B19-B428-B28DA136F649}"/>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22" name="文本占位符 2">
            <a:extLst>
              <a:ext uri="{FF2B5EF4-FFF2-40B4-BE49-F238E27FC236}">
                <a16:creationId xmlns:a16="http://schemas.microsoft.com/office/drawing/2014/main" id="{E6263118-D264-4111-99A4-F68B5EFDDC62}"/>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23" name="直接连接符 22">
            <a:extLst>
              <a:ext uri="{FF2B5EF4-FFF2-40B4-BE49-F238E27FC236}">
                <a16:creationId xmlns:a16="http://schemas.microsoft.com/office/drawing/2014/main" id="{D1D4E0D0-4915-48A0-B897-C0A8BDCB9EB7}"/>
              </a:ext>
            </a:extLst>
          </p:cNvPr>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日期占位符 3">
            <a:extLst>
              <a:ext uri="{FF2B5EF4-FFF2-40B4-BE49-F238E27FC236}">
                <a16:creationId xmlns:a16="http://schemas.microsoft.com/office/drawing/2014/main" id="{02E9B895-2454-475A-B009-FAC49CC1322C}"/>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2018/12/9</a:t>
            </a:fld>
            <a:endParaRPr lang="zh-CN" altLang="en-US"/>
          </a:p>
        </p:txBody>
      </p:sp>
      <p:sp>
        <p:nvSpPr>
          <p:cNvPr id="25" name="页脚占位符 4">
            <a:extLst>
              <a:ext uri="{FF2B5EF4-FFF2-40B4-BE49-F238E27FC236}">
                <a16:creationId xmlns:a16="http://schemas.microsoft.com/office/drawing/2014/main" id="{482DEF96-8713-4339-9765-3BE9249E70DC}"/>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26" name="灯片编号占位符 5">
            <a:extLst>
              <a:ext uri="{FF2B5EF4-FFF2-40B4-BE49-F238E27FC236}">
                <a16:creationId xmlns:a16="http://schemas.microsoft.com/office/drawing/2014/main" id="{0EC1F127-E74F-41DC-9824-0E193B8BFEB4}"/>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3"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686"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hyperlink" Target="https://baike.baidu.com/item/Java%E8%AF%AD%E8%A8%80"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3" Type="http://schemas.openxmlformats.org/officeDocument/2006/relationships/hyperlink" Target="https://baike.baidu.com/item/BNF/7328753?fr=aladdin" TargetMode="External"/><Relationship Id="rId2" Type="http://schemas.openxmlformats.org/officeDocument/2006/relationships/hyperlink" Target="https://www.zhihu.com/question/24696366%20&#21016;&#24944;&#22238;&#31572;%202017-10-26"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hyperlink" Target="https://blog.csdn.net/holybiblecx/article/details/7709661" TargetMode="Externa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3">
            <a:extLst>
              <a:ext uri="{FF2B5EF4-FFF2-40B4-BE49-F238E27FC236}">
                <a16:creationId xmlns:a16="http://schemas.microsoft.com/office/drawing/2014/main" id="{5D7FB654-4551-405C-98F2-FAC2FB6512FC}"/>
              </a:ext>
            </a:extLst>
          </p:cNvPr>
          <p:cNvSpPr>
            <a:spLocks noGrp="1"/>
          </p:cNvSpPr>
          <p:nvPr>
            <p:ph type="ctrTitle"/>
          </p:nvPr>
        </p:nvSpPr>
        <p:spPr>
          <a:xfrm>
            <a:off x="6940095" y="1290855"/>
            <a:ext cx="4832805" cy="1305660"/>
          </a:xfrm>
        </p:spPr>
        <p:txBody>
          <a:bodyPr>
            <a:normAutofit/>
          </a:bodyPr>
          <a:lstStyle/>
          <a:p>
            <a:r>
              <a:rPr lang="zh-CN" altLang="en-US" sz="4400" dirty="0"/>
              <a:t>范式</a:t>
            </a:r>
          </a:p>
        </p:txBody>
      </p:sp>
      <p:sp>
        <p:nvSpPr>
          <p:cNvPr id="8" name="文本占位符 5">
            <a:extLst>
              <a:ext uri="{FF2B5EF4-FFF2-40B4-BE49-F238E27FC236}">
                <a16:creationId xmlns:a16="http://schemas.microsoft.com/office/drawing/2014/main" id="{4D159F7F-A09E-4123-85F1-ACEF58A74A69}"/>
              </a:ext>
            </a:extLst>
          </p:cNvPr>
          <p:cNvSpPr>
            <a:spLocks noGrp="1"/>
          </p:cNvSpPr>
          <p:nvPr>
            <p:ph type="body" sz="quarter" idx="10"/>
          </p:nvPr>
        </p:nvSpPr>
        <p:spPr>
          <a:xfrm>
            <a:off x="6940095" y="3554552"/>
            <a:ext cx="4832805" cy="296271"/>
          </a:xfrm>
        </p:spPr>
        <p:txBody>
          <a:bodyPr/>
          <a:lstStyle/>
          <a:p>
            <a:r>
              <a:rPr lang="zh-CN" altLang="en-US" dirty="0"/>
              <a:t>制作人：章奇妙</a:t>
            </a:r>
            <a:endParaRPr lang="en-US" altLang="zh-CN"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函数依赖</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10</a:t>
            </a:fld>
            <a:endParaRPr lang="zh-CN" altLang="en-US" dirty="0"/>
          </a:p>
        </p:txBody>
      </p:sp>
      <p:sp>
        <p:nvSpPr>
          <p:cNvPr id="41" name="文本框 40">
            <a:extLst>
              <a:ext uri="{FF2B5EF4-FFF2-40B4-BE49-F238E27FC236}">
                <a16:creationId xmlns:a16="http://schemas.microsoft.com/office/drawing/2014/main" id="{F69AD7B2-34F5-4FD7-8070-9278C41A93AE}"/>
              </a:ext>
            </a:extLst>
          </p:cNvPr>
          <p:cNvSpPr txBox="1"/>
          <p:nvPr/>
        </p:nvSpPr>
        <p:spPr>
          <a:xfrm>
            <a:off x="669924" y="1522984"/>
            <a:ext cx="10850563" cy="2062103"/>
          </a:xfrm>
          <a:prstGeom prst="rect">
            <a:avLst/>
          </a:prstGeom>
          <a:noFill/>
        </p:spPr>
        <p:txBody>
          <a:bodyPr wrap="square" rtlCol="0">
            <a:spAutoFit/>
          </a:bodyPr>
          <a:lstStyle/>
          <a:p>
            <a:r>
              <a:rPr lang="en-US" altLang="zh-CN" sz="3200" dirty="0"/>
              <a:t>	</a:t>
            </a:r>
            <a:r>
              <a:rPr lang="zh-CN" altLang="en-US" sz="3200" b="1" dirty="0"/>
              <a:t>定义</a:t>
            </a:r>
            <a:r>
              <a:rPr lang="zh-CN" altLang="en-US" sz="3200" dirty="0"/>
              <a:t>：设</a:t>
            </a:r>
            <a:r>
              <a:rPr lang="en-US" altLang="zh-CN" sz="3200" dirty="0"/>
              <a:t>R(U)</a:t>
            </a:r>
            <a:r>
              <a:rPr lang="zh-CN" altLang="en-US" sz="3200" dirty="0"/>
              <a:t>是属性集</a:t>
            </a:r>
            <a:r>
              <a:rPr lang="en-US" altLang="zh-CN" sz="3200" dirty="0"/>
              <a:t>U</a:t>
            </a:r>
            <a:r>
              <a:rPr lang="zh-CN" altLang="en-US" sz="3200" dirty="0"/>
              <a:t>上的关系模式，</a:t>
            </a:r>
            <a:r>
              <a:rPr lang="en-US" altLang="zh-CN" sz="3200" dirty="0"/>
              <a:t>X,Y</a:t>
            </a:r>
            <a:r>
              <a:rPr lang="zh-CN" altLang="en-US" sz="3200" dirty="0"/>
              <a:t>是</a:t>
            </a:r>
            <a:r>
              <a:rPr lang="en-US" altLang="zh-CN" sz="3200" dirty="0"/>
              <a:t>U</a:t>
            </a:r>
            <a:r>
              <a:rPr lang="zh-CN" altLang="en-US" sz="3200" dirty="0"/>
              <a:t>的子集。若对于</a:t>
            </a:r>
            <a:r>
              <a:rPr lang="en-US" altLang="zh-CN" sz="3200" dirty="0"/>
              <a:t>R(U)</a:t>
            </a:r>
            <a:r>
              <a:rPr lang="zh-CN" altLang="en-US" sz="3200" dirty="0"/>
              <a:t>的任意一个可能的关系</a:t>
            </a:r>
            <a:r>
              <a:rPr lang="en-US" altLang="zh-CN" sz="3200" dirty="0" err="1"/>
              <a:t>r,r</a:t>
            </a:r>
            <a:r>
              <a:rPr lang="zh-CN" altLang="en-US" sz="3200" dirty="0"/>
              <a:t>中不可能存在两个元组在</a:t>
            </a:r>
            <a:r>
              <a:rPr lang="en-US" altLang="zh-CN" sz="3200" dirty="0"/>
              <a:t>X</a:t>
            </a:r>
            <a:r>
              <a:rPr lang="zh-CN" altLang="en-US" sz="3200" dirty="0"/>
              <a:t>上的属性值相等，而在</a:t>
            </a:r>
            <a:r>
              <a:rPr lang="en-US" altLang="zh-CN" sz="3200" dirty="0"/>
              <a:t>Y</a:t>
            </a:r>
            <a:r>
              <a:rPr lang="zh-CN" altLang="en-US" sz="3200" dirty="0"/>
              <a:t>上的属性值不等，则称</a:t>
            </a:r>
            <a:r>
              <a:rPr lang="en-US" altLang="zh-CN" sz="3200" dirty="0"/>
              <a:t>Y</a:t>
            </a:r>
            <a:r>
              <a:rPr lang="zh-CN" altLang="en-US" sz="3200" dirty="0"/>
              <a:t>函数依赖于</a:t>
            </a:r>
            <a:r>
              <a:rPr lang="en-US" altLang="zh-CN" sz="3200" dirty="0"/>
              <a:t>X</a:t>
            </a:r>
            <a:r>
              <a:rPr lang="zh-CN" altLang="en-US" sz="3200" dirty="0"/>
              <a:t>，记作</a:t>
            </a:r>
            <a:r>
              <a:rPr lang="en-US" altLang="zh-CN" sz="3200" dirty="0"/>
              <a:t>X-&gt;Y</a:t>
            </a:r>
            <a:r>
              <a:rPr lang="zh-CN" altLang="en-US" sz="3200" dirty="0"/>
              <a:t>。</a:t>
            </a:r>
            <a:r>
              <a:rPr lang="en-US" altLang="zh-CN" sz="3200" dirty="0"/>
              <a:t>【1】</a:t>
            </a:r>
            <a:endParaRPr lang="zh-CN" altLang="en-US" sz="3200" dirty="0"/>
          </a:p>
        </p:txBody>
      </p:sp>
    </p:spTree>
    <p:extLst>
      <p:ext uri="{BB962C8B-B14F-4D97-AF65-F5344CB8AC3E}">
        <p14:creationId xmlns:p14="http://schemas.microsoft.com/office/powerpoint/2010/main" val="105252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函数依赖</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pic>
        <p:nvPicPr>
          <p:cNvPr id="13" name="Picture 4" descr="https://pic3.zhimg.com/80/5b16f655b57a957bfa340d0a996a0eea_hd.jpg">
            <a:extLst>
              <a:ext uri="{FF2B5EF4-FFF2-40B4-BE49-F238E27FC236}">
                <a16:creationId xmlns:a16="http://schemas.microsoft.com/office/drawing/2014/main" id="{3E41554C-2AC9-408A-9687-C0D1E491B2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24" y="1154492"/>
            <a:ext cx="7823232" cy="4130572"/>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B7449596-ACD9-4069-9757-DC1BA7BF7E7B}"/>
              </a:ext>
            </a:extLst>
          </p:cNvPr>
          <p:cNvSpPr txBox="1"/>
          <p:nvPr/>
        </p:nvSpPr>
        <p:spPr>
          <a:xfrm>
            <a:off x="4048839" y="5518842"/>
            <a:ext cx="1065402" cy="369332"/>
          </a:xfrm>
          <a:prstGeom prst="rect">
            <a:avLst/>
          </a:prstGeom>
          <a:noFill/>
        </p:spPr>
        <p:txBody>
          <a:bodyPr wrap="square" rtlCol="0">
            <a:spAutoFit/>
          </a:bodyPr>
          <a:lstStyle/>
          <a:p>
            <a:r>
              <a:rPr lang="en-US" altLang="zh-CN" dirty="0"/>
              <a:t>【2】</a:t>
            </a:r>
            <a:endParaRPr lang="zh-CN" altLang="en-US" dirty="0"/>
          </a:p>
        </p:txBody>
      </p:sp>
      <p:sp>
        <p:nvSpPr>
          <p:cNvPr id="15" name="文本框 14">
            <a:extLst>
              <a:ext uri="{FF2B5EF4-FFF2-40B4-BE49-F238E27FC236}">
                <a16:creationId xmlns:a16="http://schemas.microsoft.com/office/drawing/2014/main" id="{33EF152F-7716-4795-B736-E616FF6DF9A7}"/>
              </a:ext>
            </a:extLst>
          </p:cNvPr>
          <p:cNvSpPr txBox="1"/>
          <p:nvPr/>
        </p:nvSpPr>
        <p:spPr>
          <a:xfrm>
            <a:off x="8493156" y="2594662"/>
            <a:ext cx="3677873" cy="523220"/>
          </a:xfrm>
          <a:prstGeom prst="rect">
            <a:avLst/>
          </a:prstGeom>
          <a:noFill/>
        </p:spPr>
        <p:txBody>
          <a:bodyPr wrap="square" rtlCol="0">
            <a:spAutoFit/>
          </a:bodyPr>
          <a:lstStyle/>
          <a:p>
            <a:r>
              <a:rPr lang="zh-CN" altLang="en-US" sz="2800" dirty="0"/>
              <a:t>学号</a:t>
            </a:r>
            <a:r>
              <a:rPr lang="en-US" altLang="zh-CN" sz="2800" dirty="0"/>
              <a:t>-&gt;</a:t>
            </a:r>
            <a:r>
              <a:rPr lang="zh-CN" altLang="en-US" sz="2800" dirty="0"/>
              <a:t>姓名</a:t>
            </a:r>
          </a:p>
        </p:txBody>
      </p:sp>
    </p:spTree>
    <p:extLst>
      <p:ext uri="{BB962C8B-B14F-4D97-AF65-F5344CB8AC3E}">
        <p14:creationId xmlns:p14="http://schemas.microsoft.com/office/powerpoint/2010/main" val="2261403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函数依赖</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12</a:t>
            </a:fld>
            <a:endParaRPr lang="zh-CN" altLang="en-US" dirty="0"/>
          </a:p>
        </p:txBody>
      </p:sp>
      <p:sp>
        <p:nvSpPr>
          <p:cNvPr id="41" name="文本框 40">
            <a:extLst>
              <a:ext uri="{FF2B5EF4-FFF2-40B4-BE49-F238E27FC236}">
                <a16:creationId xmlns:a16="http://schemas.microsoft.com/office/drawing/2014/main" id="{F69AD7B2-34F5-4FD7-8070-9278C41A93AE}"/>
              </a:ext>
            </a:extLst>
          </p:cNvPr>
          <p:cNvSpPr txBox="1"/>
          <p:nvPr/>
        </p:nvSpPr>
        <p:spPr>
          <a:xfrm>
            <a:off x="141419" y="1296482"/>
            <a:ext cx="3650406" cy="584775"/>
          </a:xfrm>
          <a:prstGeom prst="rect">
            <a:avLst/>
          </a:prstGeom>
          <a:noFill/>
        </p:spPr>
        <p:txBody>
          <a:bodyPr wrap="square" rtlCol="0">
            <a:spAutoFit/>
          </a:bodyPr>
          <a:lstStyle/>
          <a:p>
            <a:r>
              <a:rPr lang="en-US" altLang="zh-CN" sz="3200" dirty="0"/>
              <a:t>	</a:t>
            </a:r>
            <a:r>
              <a:rPr lang="zh-CN" altLang="en-US" sz="3200" dirty="0"/>
              <a:t>完全函数依赖</a:t>
            </a:r>
          </a:p>
        </p:txBody>
      </p:sp>
      <p:sp>
        <p:nvSpPr>
          <p:cNvPr id="3" name="文本框 2">
            <a:extLst>
              <a:ext uri="{FF2B5EF4-FFF2-40B4-BE49-F238E27FC236}">
                <a16:creationId xmlns:a16="http://schemas.microsoft.com/office/drawing/2014/main" id="{9B5079E6-2487-4E43-8771-5DE9F3368BF2}"/>
              </a:ext>
            </a:extLst>
          </p:cNvPr>
          <p:cNvSpPr txBox="1"/>
          <p:nvPr/>
        </p:nvSpPr>
        <p:spPr>
          <a:xfrm>
            <a:off x="1199027" y="2038525"/>
            <a:ext cx="9792355" cy="1384995"/>
          </a:xfrm>
          <a:prstGeom prst="rect">
            <a:avLst/>
          </a:prstGeom>
          <a:noFill/>
        </p:spPr>
        <p:txBody>
          <a:bodyPr wrap="square" rtlCol="0">
            <a:spAutoFit/>
          </a:bodyPr>
          <a:lstStyle/>
          <a:p>
            <a:r>
              <a:rPr lang="en-US" altLang="zh-CN" sz="2400" dirty="0"/>
              <a:t>	</a:t>
            </a:r>
            <a:r>
              <a:rPr lang="zh-CN" altLang="en-US" sz="2800" b="1" dirty="0"/>
              <a:t>定义</a:t>
            </a:r>
            <a:r>
              <a:rPr lang="zh-CN" altLang="en-US" sz="2800" dirty="0"/>
              <a:t>：在</a:t>
            </a:r>
            <a:r>
              <a:rPr lang="en-US" altLang="zh-CN" sz="2800" dirty="0"/>
              <a:t>R(U)</a:t>
            </a:r>
            <a:r>
              <a:rPr lang="zh-CN" altLang="en-US" sz="2800" dirty="0"/>
              <a:t>中，如果</a:t>
            </a:r>
            <a:r>
              <a:rPr lang="en-US" altLang="zh-CN" sz="2800" dirty="0"/>
              <a:t>X-&gt;Y,</a:t>
            </a:r>
            <a:r>
              <a:rPr lang="zh-CN" altLang="en-US" sz="2800" dirty="0"/>
              <a:t>并且对于</a:t>
            </a:r>
            <a:r>
              <a:rPr lang="en-US" altLang="zh-CN" sz="2800" dirty="0"/>
              <a:t>X</a:t>
            </a:r>
            <a:r>
              <a:rPr lang="zh-CN" altLang="en-US" sz="2800" dirty="0"/>
              <a:t>的任何一个真子集</a:t>
            </a:r>
            <a:r>
              <a:rPr lang="en-US" altLang="zh-CN" sz="2800" dirty="0"/>
              <a:t>X’,</a:t>
            </a:r>
            <a:r>
              <a:rPr lang="zh-CN" altLang="en-US" sz="2800" dirty="0"/>
              <a:t>都有</a:t>
            </a:r>
            <a:r>
              <a:rPr lang="en-US" altLang="zh-CN" sz="2800" dirty="0"/>
              <a:t>X’-&gt;Y</a:t>
            </a:r>
            <a:r>
              <a:rPr lang="zh-CN" altLang="en-US" sz="2800" dirty="0"/>
              <a:t>不存在，则称</a:t>
            </a:r>
            <a:r>
              <a:rPr lang="en-US" altLang="zh-CN" sz="2800" dirty="0"/>
              <a:t>Y</a:t>
            </a:r>
            <a:r>
              <a:rPr lang="zh-CN" altLang="en-US" sz="2800" dirty="0"/>
              <a:t>对</a:t>
            </a:r>
            <a:r>
              <a:rPr lang="en-US" altLang="zh-CN" sz="2800" dirty="0"/>
              <a:t>X</a:t>
            </a:r>
            <a:r>
              <a:rPr lang="zh-CN" altLang="en-US" sz="2800" dirty="0"/>
              <a:t>完全函数依赖。记作</a:t>
            </a:r>
            <a:r>
              <a:rPr lang="en-US" altLang="zh-CN" sz="2800" dirty="0"/>
              <a:t>XF-&gt;Y【1】</a:t>
            </a:r>
            <a:endParaRPr lang="zh-CN" altLang="en-US" sz="2800" dirty="0"/>
          </a:p>
        </p:txBody>
      </p:sp>
      <p:sp>
        <p:nvSpPr>
          <p:cNvPr id="6" name="文本框 5">
            <a:extLst>
              <a:ext uri="{FF2B5EF4-FFF2-40B4-BE49-F238E27FC236}">
                <a16:creationId xmlns:a16="http://schemas.microsoft.com/office/drawing/2014/main" id="{5B343BF9-CBCC-43DE-B52A-93C0CDA2F6BB}"/>
              </a:ext>
            </a:extLst>
          </p:cNvPr>
          <p:cNvSpPr txBox="1"/>
          <p:nvPr/>
        </p:nvSpPr>
        <p:spPr>
          <a:xfrm>
            <a:off x="140819" y="3280594"/>
            <a:ext cx="10850563" cy="584775"/>
          </a:xfrm>
          <a:prstGeom prst="rect">
            <a:avLst/>
          </a:prstGeom>
          <a:noFill/>
        </p:spPr>
        <p:txBody>
          <a:bodyPr wrap="square" rtlCol="0">
            <a:spAutoFit/>
          </a:bodyPr>
          <a:lstStyle/>
          <a:p>
            <a:r>
              <a:rPr lang="en-US" altLang="zh-CN" sz="3200" dirty="0"/>
              <a:t>	</a:t>
            </a:r>
            <a:r>
              <a:rPr lang="zh-CN" altLang="en-US" sz="3200" dirty="0"/>
              <a:t>部分函数依赖</a:t>
            </a:r>
          </a:p>
        </p:txBody>
      </p:sp>
      <p:sp>
        <p:nvSpPr>
          <p:cNvPr id="7" name="文本框 6">
            <a:extLst>
              <a:ext uri="{FF2B5EF4-FFF2-40B4-BE49-F238E27FC236}">
                <a16:creationId xmlns:a16="http://schemas.microsoft.com/office/drawing/2014/main" id="{63694A46-7911-4505-BBF0-D41B01A096E0}"/>
              </a:ext>
            </a:extLst>
          </p:cNvPr>
          <p:cNvSpPr txBox="1"/>
          <p:nvPr/>
        </p:nvSpPr>
        <p:spPr>
          <a:xfrm>
            <a:off x="1199026" y="4127575"/>
            <a:ext cx="9792355" cy="954107"/>
          </a:xfrm>
          <a:prstGeom prst="rect">
            <a:avLst/>
          </a:prstGeom>
          <a:noFill/>
        </p:spPr>
        <p:txBody>
          <a:bodyPr wrap="square" rtlCol="0">
            <a:spAutoFit/>
          </a:bodyPr>
          <a:lstStyle/>
          <a:p>
            <a:r>
              <a:rPr lang="en-US" altLang="zh-CN" sz="2400" dirty="0"/>
              <a:t>	</a:t>
            </a:r>
            <a:r>
              <a:rPr lang="zh-CN" altLang="en-US" sz="2800" b="1" dirty="0"/>
              <a:t>定义</a:t>
            </a:r>
            <a:r>
              <a:rPr lang="zh-CN" altLang="en-US" sz="2800" dirty="0"/>
              <a:t>：若</a:t>
            </a:r>
            <a:r>
              <a:rPr lang="en-US" altLang="zh-CN" sz="2800" dirty="0"/>
              <a:t>X-&gt;Y</a:t>
            </a:r>
            <a:r>
              <a:rPr lang="zh-CN" altLang="en-US" sz="2800" dirty="0"/>
              <a:t>，但</a:t>
            </a:r>
            <a:r>
              <a:rPr lang="en-US" altLang="zh-CN" sz="2800" dirty="0"/>
              <a:t>Y</a:t>
            </a:r>
            <a:r>
              <a:rPr lang="zh-CN" altLang="en-US" sz="2800" dirty="0"/>
              <a:t>不完全函数依赖于</a:t>
            </a:r>
            <a:r>
              <a:rPr lang="en-US" altLang="zh-CN" sz="2800" dirty="0"/>
              <a:t>X</a:t>
            </a:r>
            <a:r>
              <a:rPr lang="zh-CN" altLang="en-US" sz="2800" dirty="0"/>
              <a:t>，则称</a:t>
            </a:r>
            <a:r>
              <a:rPr lang="en-US" altLang="zh-CN" sz="2800" dirty="0"/>
              <a:t>Y</a:t>
            </a:r>
            <a:r>
              <a:rPr lang="zh-CN" altLang="en-US" sz="2800" dirty="0"/>
              <a:t>对</a:t>
            </a:r>
            <a:r>
              <a:rPr lang="en-US" altLang="zh-CN" sz="2800" dirty="0"/>
              <a:t>X</a:t>
            </a:r>
            <a:r>
              <a:rPr lang="zh-CN" altLang="en-US" sz="2800" dirty="0"/>
              <a:t>部分函数依赖。记作</a:t>
            </a:r>
            <a:r>
              <a:rPr lang="en-US" altLang="zh-CN" sz="2800" dirty="0"/>
              <a:t>XP-&gt;Y【1】</a:t>
            </a:r>
            <a:endParaRPr lang="zh-CN" altLang="en-US" sz="2800" dirty="0"/>
          </a:p>
        </p:txBody>
      </p:sp>
    </p:spTree>
    <p:extLst>
      <p:ext uri="{BB962C8B-B14F-4D97-AF65-F5344CB8AC3E}">
        <p14:creationId xmlns:p14="http://schemas.microsoft.com/office/powerpoint/2010/main" val="171711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函数依赖</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13</a:t>
            </a:fld>
            <a:endParaRPr lang="zh-CN" altLang="en-US" dirty="0"/>
          </a:p>
        </p:txBody>
      </p:sp>
      <p:pic>
        <p:nvPicPr>
          <p:cNvPr id="1028" name="Picture 4" descr="https://pic3.zhimg.com/80/5b16f655b57a957bfa340d0a996a0eea_hd.jpg">
            <a:extLst>
              <a:ext uri="{FF2B5EF4-FFF2-40B4-BE49-F238E27FC236}">
                <a16:creationId xmlns:a16="http://schemas.microsoft.com/office/drawing/2014/main" id="{3E00ABED-B8D8-49DB-9C1D-2108E3EF71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24" y="1154492"/>
            <a:ext cx="7823232" cy="413057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3A05A959-DB00-4815-A8B1-794D53D27D5C}"/>
              </a:ext>
            </a:extLst>
          </p:cNvPr>
          <p:cNvSpPr txBox="1"/>
          <p:nvPr/>
        </p:nvSpPr>
        <p:spPr>
          <a:xfrm>
            <a:off x="4048839" y="5518842"/>
            <a:ext cx="1065402" cy="369332"/>
          </a:xfrm>
          <a:prstGeom prst="rect">
            <a:avLst/>
          </a:prstGeom>
          <a:noFill/>
        </p:spPr>
        <p:txBody>
          <a:bodyPr wrap="square" rtlCol="0">
            <a:spAutoFit/>
          </a:bodyPr>
          <a:lstStyle/>
          <a:p>
            <a:r>
              <a:rPr lang="en-US" altLang="zh-CN" dirty="0"/>
              <a:t>【2】</a:t>
            </a:r>
            <a:endParaRPr lang="zh-CN" altLang="en-US" dirty="0"/>
          </a:p>
        </p:txBody>
      </p:sp>
      <p:sp>
        <p:nvSpPr>
          <p:cNvPr id="11" name="文本框 10">
            <a:extLst>
              <a:ext uri="{FF2B5EF4-FFF2-40B4-BE49-F238E27FC236}">
                <a16:creationId xmlns:a16="http://schemas.microsoft.com/office/drawing/2014/main" id="{D6A882DB-503F-499B-8282-818737F1C19C}"/>
              </a:ext>
            </a:extLst>
          </p:cNvPr>
          <p:cNvSpPr txBox="1"/>
          <p:nvPr/>
        </p:nvSpPr>
        <p:spPr>
          <a:xfrm>
            <a:off x="8493156" y="2594662"/>
            <a:ext cx="3677873" cy="523220"/>
          </a:xfrm>
          <a:prstGeom prst="rect">
            <a:avLst/>
          </a:prstGeom>
          <a:noFill/>
        </p:spPr>
        <p:txBody>
          <a:bodyPr wrap="square" rtlCol="0">
            <a:spAutoFit/>
          </a:bodyPr>
          <a:lstStyle/>
          <a:p>
            <a:r>
              <a:rPr lang="en-US" altLang="zh-CN" sz="2800" dirty="0"/>
              <a:t>(</a:t>
            </a:r>
            <a:r>
              <a:rPr lang="zh-CN" altLang="en-US" sz="2800" dirty="0"/>
              <a:t>学号，课名</a:t>
            </a:r>
            <a:r>
              <a:rPr lang="en-US" altLang="zh-CN" sz="2800" dirty="0"/>
              <a:t>)F-&gt;</a:t>
            </a:r>
            <a:r>
              <a:rPr lang="zh-CN" altLang="en-US" sz="2800" dirty="0"/>
              <a:t>分数</a:t>
            </a:r>
          </a:p>
        </p:txBody>
      </p:sp>
      <p:sp>
        <p:nvSpPr>
          <p:cNvPr id="9" name="文本框 8">
            <a:extLst>
              <a:ext uri="{FF2B5EF4-FFF2-40B4-BE49-F238E27FC236}">
                <a16:creationId xmlns:a16="http://schemas.microsoft.com/office/drawing/2014/main" id="{58B95DF1-D7C9-4B5C-853A-A6BE4DD04ABC}"/>
              </a:ext>
            </a:extLst>
          </p:cNvPr>
          <p:cNvSpPr txBox="1"/>
          <p:nvPr/>
        </p:nvSpPr>
        <p:spPr>
          <a:xfrm>
            <a:off x="8493155" y="3628061"/>
            <a:ext cx="3677873" cy="523220"/>
          </a:xfrm>
          <a:prstGeom prst="rect">
            <a:avLst/>
          </a:prstGeom>
          <a:noFill/>
        </p:spPr>
        <p:txBody>
          <a:bodyPr wrap="square" rtlCol="0">
            <a:spAutoFit/>
          </a:bodyPr>
          <a:lstStyle/>
          <a:p>
            <a:r>
              <a:rPr lang="en-US" altLang="zh-CN" sz="2800" dirty="0"/>
              <a:t>(</a:t>
            </a:r>
            <a:r>
              <a:rPr lang="zh-CN" altLang="en-US" sz="2800" dirty="0"/>
              <a:t>学号，课名</a:t>
            </a:r>
            <a:r>
              <a:rPr lang="en-US" altLang="zh-CN" sz="2800" dirty="0"/>
              <a:t>)P-&gt;</a:t>
            </a:r>
            <a:r>
              <a:rPr lang="zh-CN" altLang="en-US" sz="2800" dirty="0"/>
              <a:t>姓名</a:t>
            </a:r>
          </a:p>
        </p:txBody>
      </p:sp>
    </p:spTree>
    <p:extLst>
      <p:ext uri="{BB962C8B-B14F-4D97-AF65-F5344CB8AC3E}">
        <p14:creationId xmlns:p14="http://schemas.microsoft.com/office/powerpoint/2010/main" val="276317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函数依赖</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14</a:t>
            </a:fld>
            <a:endParaRPr lang="zh-CN" altLang="en-US" dirty="0"/>
          </a:p>
        </p:txBody>
      </p:sp>
      <p:sp>
        <p:nvSpPr>
          <p:cNvPr id="41" name="文本框 40">
            <a:extLst>
              <a:ext uri="{FF2B5EF4-FFF2-40B4-BE49-F238E27FC236}">
                <a16:creationId xmlns:a16="http://schemas.microsoft.com/office/drawing/2014/main" id="{F69AD7B2-34F5-4FD7-8070-9278C41A93AE}"/>
              </a:ext>
            </a:extLst>
          </p:cNvPr>
          <p:cNvSpPr txBox="1"/>
          <p:nvPr/>
        </p:nvSpPr>
        <p:spPr>
          <a:xfrm>
            <a:off x="141419" y="1296482"/>
            <a:ext cx="3650406" cy="584775"/>
          </a:xfrm>
          <a:prstGeom prst="rect">
            <a:avLst/>
          </a:prstGeom>
          <a:noFill/>
        </p:spPr>
        <p:txBody>
          <a:bodyPr wrap="square" rtlCol="0">
            <a:spAutoFit/>
          </a:bodyPr>
          <a:lstStyle/>
          <a:p>
            <a:r>
              <a:rPr lang="en-US" altLang="zh-CN" sz="3200" dirty="0"/>
              <a:t>	</a:t>
            </a:r>
            <a:r>
              <a:rPr lang="zh-CN" altLang="en-US" sz="3200" dirty="0"/>
              <a:t>传递函数依赖</a:t>
            </a:r>
          </a:p>
        </p:txBody>
      </p:sp>
      <p:sp>
        <p:nvSpPr>
          <p:cNvPr id="3" name="文本框 2">
            <a:extLst>
              <a:ext uri="{FF2B5EF4-FFF2-40B4-BE49-F238E27FC236}">
                <a16:creationId xmlns:a16="http://schemas.microsoft.com/office/drawing/2014/main" id="{9B5079E6-2487-4E43-8771-5DE9F3368BF2}"/>
              </a:ext>
            </a:extLst>
          </p:cNvPr>
          <p:cNvSpPr txBox="1"/>
          <p:nvPr/>
        </p:nvSpPr>
        <p:spPr>
          <a:xfrm>
            <a:off x="1199027" y="2038525"/>
            <a:ext cx="9792355" cy="1384995"/>
          </a:xfrm>
          <a:prstGeom prst="rect">
            <a:avLst/>
          </a:prstGeom>
          <a:noFill/>
        </p:spPr>
        <p:txBody>
          <a:bodyPr wrap="square" rtlCol="0">
            <a:spAutoFit/>
          </a:bodyPr>
          <a:lstStyle/>
          <a:p>
            <a:r>
              <a:rPr lang="en-US" altLang="zh-CN" sz="2400" dirty="0"/>
              <a:t>	</a:t>
            </a:r>
            <a:r>
              <a:rPr lang="zh-CN" altLang="en-US" sz="2800" b="1" dirty="0"/>
              <a:t>定义</a:t>
            </a:r>
            <a:r>
              <a:rPr lang="zh-CN" altLang="en-US" sz="2800" dirty="0"/>
              <a:t>：在</a:t>
            </a:r>
            <a:r>
              <a:rPr lang="en-US" altLang="zh-CN" sz="2800" dirty="0"/>
              <a:t>R(U)</a:t>
            </a:r>
            <a:r>
              <a:rPr lang="zh-CN" altLang="en-US" sz="2800" dirty="0"/>
              <a:t>中，如果</a:t>
            </a:r>
            <a:r>
              <a:rPr lang="en-US" altLang="zh-CN" sz="2800" dirty="0"/>
              <a:t>X-&gt;Y(Y</a:t>
            </a:r>
            <a:r>
              <a:rPr lang="zh-CN" altLang="en-US" sz="2800" dirty="0"/>
              <a:t>不包含于</a:t>
            </a:r>
            <a:r>
              <a:rPr lang="en-US" altLang="zh-CN" sz="2800" dirty="0"/>
              <a:t>X</a:t>
            </a:r>
            <a:r>
              <a:rPr lang="zh-CN" altLang="en-US" sz="2800" dirty="0"/>
              <a:t>），</a:t>
            </a:r>
            <a:r>
              <a:rPr lang="en-US" altLang="zh-CN" sz="2800" dirty="0"/>
              <a:t>Y-&gt;X</a:t>
            </a:r>
            <a:r>
              <a:rPr lang="zh-CN" altLang="en-US" sz="2800" dirty="0"/>
              <a:t>不存在，</a:t>
            </a:r>
            <a:r>
              <a:rPr lang="en-US" altLang="zh-CN" sz="2800" dirty="0"/>
              <a:t>Y-&gt;Z,Z</a:t>
            </a:r>
            <a:r>
              <a:rPr lang="zh-CN" altLang="en-US" sz="2800" dirty="0"/>
              <a:t>不包含于</a:t>
            </a:r>
            <a:r>
              <a:rPr lang="en-US" altLang="zh-CN" sz="2800" dirty="0"/>
              <a:t>Y</a:t>
            </a:r>
            <a:r>
              <a:rPr lang="zh-CN" altLang="en-US" sz="2800" dirty="0"/>
              <a:t>，则称</a:t>
            </a:r>
            <a:r>
              <a:rPr lang="en-US" altLang="zh-CN" sz="2800" dirty="0"/>
              <a:t>Z</a:t>
            </a:r>
            <a:r>
              <a:rPr lang="zh-CN" altLang="en-US" sz="2800" dirty="0"/>
              <a:t>对</a:t>
            </a:r>
            <a:r>
              <a:rPr lang="en-US" altLang="zh-CN" sz="2800" dirty="0"/>
              <a:t>X</a:t>
            </a:r>
            <a:r>
              <a:rPr lang="zh-CN" altLang="en-US" sz="2800" dirty="0"/>
              <a:t>的传递函数依赖。记为</a:t>
            </a:r>
            <a:r>
              <a:rPr lang="en-US" altLang="zh-CN" sz="2800" dirty="0"/>
              <a:t>X</a:t>
            </a:r>
            <a:r>
              <a:rPr lang="zh-CN" altLang="en-US" sz="2800" dirty="0"/>
              <a:t>传递</a:t>
            </a:r>
            <a:r>
              <a:rPr lang="en-US" altLang="zh-CN" sz="2800" dirty="0"/>
              <a:t>-&gt;Z【1】</a:t>
            </a:r>
            <a:endParaRPr lang="zh-CN" altLang="en-US" sz="2800" dirty="0"/>
          </a:p>
        </p:txBody>
      </p:sp>
    </p:spTree>
    <p:extLst>
      <p:ext uri="{BB962C8B-B14F-4D97-AF65-F5344CB8AC3E}">
        <p14:creationId xmlns:p14="http://schemas.microsoft.com/office/powerpoint/2010/main" val="223897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函数依赖</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15</a:t>
            </a:fld>
            <a:endParaRPr lang="zh-CN" altLang="en-US" dirty="0"/>
          </a:p>
        </p:txBody>
      </p:sp>
      <p:pic>
        <p:nvPicPr>
          <p:cNvPr id="1028" name="Picture 4" descr="https://pic3.zhimg.com/80/5b16f655b57a957bfa340d0a996a0eea_hd.jpg">
            <a:extLst>
              <a:ext uri="{FF2B5EF4-FFF2-40B4-BE49-F238E27FC236}">
                <a16:creationId xmlns:a16="http://schemas.microsoft.com/office/drawing/2014/main" id="{3E00ABED-B8D8-49DB-9C1D-2108E3EF71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24" y="1154492"/>
            <a:ext cx="7823232" cy="413057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3A05A959-DB00-4815-A8B1-794D53D27D5C}"/>
              </a:ext>
            </a:extLst>
          </p:cNvPr>
          <p:cNvSpPr txBox="1"/>
          <p:nvPr/>
        </p:nvSpPr>
        <p:spPr>
          <a:xfrm>
            <a:off x="4048839" y="5518842"/>
            <a:ext cx="1065402" cy="369332"/>
          </a:xfrm>
          <a:prstGeom prst="rect">
            <a:avLst/>
          </a:prstGeom>
          <a:noFill/>
        </p:spPr>
        <p:txBody>
          <a:bodyPr wrap="square" rtlCol="0">
            <a:spAutoFit/>
          </a:bodyPr>
          <a:lstStyle/>
          <a:p>
            <a:r>
              <a:rPr lang="en-US" altLang="zh-CN" dirty="0"/>
              <a:t>【2】</a:t>
            </a:r>
            <a:endParaRPr lang="zh-CN" altLang="en-US" dirty="0"/>
          </a:p>
        </p:txBody>
      </p:sp>
      <p:sp>
        <p:nvSpPr>
          <p:cNvPr id="11" name="文本框 10">
            <a:extLst>
              <a:ext uri="{FF2B5EF4-FFF2-40B4-BE49-F238E27FC236}">
                <a16:creationId xmlns:a16="http://schemas.microsoft.com/office/drawing/2014/main" id="{D6A882DB-503F-499B-8282-818737F1C19C}"/>
              </a:ext>
            </a:extLst>
          </p:cNvPr>
          <p:cNvSpPr txBox="1"/>
          <p:nvPr/>
        </p:nvSpPr>
        <p:spPr>
          <a:xfrm>
            <a:off x="8493156" y="2594662"/>
            <a:ext cx="3677873" cy="523220"/>
          </a:xfrm>
          <a:prstGeom prst="rect">
            <a:avLst/>
          </a:prstGeom>
          <a:noFill/>
        </p:spPr>
        <p:txBody>
          <a:bodyPr wrap="square" rtlCol="0">
            <a:spAutoFit/>
          </a:bodyPr>
          <a:lstStyle/>
          <a:p>
            <a:r>
              <a:rPr lang="zh-CN" altLang="en-US" sz="2800" dirty="0"/>
              <a:t>学号</a:t>
            </a:r>
            <a:r>
              <a:rPr lang="en-US" altLang="zh-CN" sz="2800" dirty="0"/>
              <a:t>-&gt;</a:t>
            </a:r>
            <a:r>
              <a:rPr lang="zh-CN" altLang="en-US" sz="2800" dirty="0"/>
              <a:t>系名</a:t>
            </a:r>
          </a:p>
        </p:txBody>
      </p:sp>
      <p:sp>
        <p:nvSpPr>
          <p:cNvPr id="9" name="文本框 8">
            <a:extLst>
              <a:ext uri="{FF2B5EF4-FFF2-40B4-BE49-F238E27FC236}">
                <a16:creationId xmlns:a16="http://schemas.microsoft.com/office/drawing/2014/main" id="{58B95DF1-D7C9-4B5C-853A-A6BE4DD04ABC}"/>
              </a:ext>
            </a:extLst>
          </p:cNvPr>
          <p:cNvSpPr txBox="1"/>
          <p:nvPr/>
        </p:nvSpPr>
        <p:spPr>
          <a:xfrm>
            <a:off x="8493155" y="3243674"/>
            <a:ext cx="3677873" cy="523220"/>
          </a:xfrm>
          <a:prstGeom prst="rect">
            <a:avLst/>
          </a:prstGeom>
          <a:noFill/>
        </p:spPr>
        <p:txBody>
          <a:bodyPr wrap="square" rtlCol="0">
            <a:spAutoFit/>
          </a:bodyPr>
          <a:lstStyle/>
          <a:p>
            <a:r>
              <a:rPr lang="zh-CN" altLang="en-US" sz="2800" dirty="0"/>
              <a:t>系名</a:t>
            </a:r>
            <a:r>
              <a:rPr lang="en-US" altLang="zh-CN" sz="2800" dirty="0"/>
              <a:t>-&gt;</a:t>
            </a:r>
            <a:r>
              <a:rPr lang="zh-CN" altLang="en-US" sz="2800" dirty="0"/>
              <a:t>系主任</a:t>
            </a:r>
          </a:p>
        </p:txBody>
      </p:sp>
      <p:sp>
        <p:nvSpPr>
          <p:cNvPr id="8" name="文本框 7">
            <a:extLst>
              <a:ext uri="{FF2B5EF4-FFF2-40B4-BE49-F238E27FC236}">
                <a16:creationId xmlns:a16="http://schemas.microsoft.com/office/drawing/2014/main" id="{D06C7582-E86D-4CBF-8168-D25D6199A748}"/>
              </a:ext>
            </a:extLst>
          </p:cNvPr>
          <p:cNvSpPr txBox="1"/>
          <p:nvPr/>
        </p:nvSpPr>
        <p:spPr>
          <a:xfrm>
            <a:off x="8493155" y="4042923"/>
            <a:ext cx="3677873" cy="523220"/>
          </a:xfrm>
          <a:prstGeom prst="rect">
            <a:avLst/>
          </a:prstGeom>
          <a:noFill/>
        </p:spPr>
        <p:txBody>
          <a:bodyPr wrap="square" rtlCol="0">
            <a:spAutoFit/>
          </a:bodyPr>
          <a:lstStyle/>
          <a:p>
            <a:r>
              <a:rPr lang="zh-CN" altLang="en-US" sz="2800" dirty="0"/>
              <a:t>学号传递</a:t>
            </a:r>
            <a:r>
              <a:rPr lang="en-US" altLang="zh-CN" sz="2800" dirty="0"/>
              <a:t>-&gt;</a:t>
            </a:r>
            <a:r>
              <a:rPr lang="zh-CN" altLang="en-US" sz="2800" dirty="0"/>
              <a:t>系主任</a:t>
            </a:r>
          </a:p>
        </p:txBody>
      </p:sp>
    </p:spTree>
    <p:extLst>
      <p:ext uri="{BB962C8B-B14F-4D97-AF65-F5344CB8AC3E}">
        <p14:creationId xmlns:p14="http://schemas.microsoft.com/office/powerpoint/2010/main" val="3385805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码</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16</a:t>
            </a:fld>
            <a:endParaRPr lang="zh-CN" altLang="en-US" dirty="0"/>
          </a:p>
        </p:txBody>
      </p:sp>
      <p:sp>
        <p:nvSpPr>
          <p:cNvPr id="3" name="文本框 2">
            <a:extLst>
              <a:ext uri="{FF2B5EF4-FFF2-40B4-BE49-F238E27FC236}">
                <a16:creationId xmlns:a16="http://schemas.microsoft.com/office/drawing/2014/main" id="{9B5079E6-2487-4E43-8771-5DE9F3368BF2}"/>
              </a:ext>
            </a:extLst>
          </p:cNvPr>
          <p:cNvSpPr txBox="1"/>
          <p:nvPr/>
        </p:nvSpPr>
        <p:spPr>
          <a:xfrm>
            <a:off x="669924" y="2399251"/>
            <a:ext cx="9792355" cy="1815882"/>
          </a:xfrm>
          <a:prstGeom prst="rect">
            <a:avLst/>
          </a:prstGeom>
          <a:noFill/>
        </p:spPr>
        <p:txBody>
          <a:bodyPr wrap="square" rtlCol="0">
            <a:spAutoFit/>
          </a:bodyPr>
          <a:lstStyle/>
          <a:p>
            <a:r>
              <a:rPr lang="en-US" altLang="zh-CN" sz="2400" dirty="0"/>
              <a:t>	</a:t>
            </a:r>
            <a:r>
              <a:rPr lang="zh-CN" altLang="en-US" sz="2800" b="1" dirty="0"/>
              <a:t>定义</a:t>
            </a:r>
            <a:r>
              <a:rPr lang="zh-CN" altLang="en-US" sz="2800" dirty="0"/>
              <a:t>：设</a:t>
            </a:r>
            <a:r>
              <a:rPr lang="en-US" altLang="zh-CN" sz="2800" dirty="0"/>
              <a:t>K</a:t>
            </a:r>
            <a:r>
              <a:rPr lang="zh-CN" altLang="en-US" sz="2800" dirty="0"/>
              <a:t>为</a:t>
            </a:r>
            <a:r>
              <a:rPr lang="en-US" altLang="zh-CN" sz="2800" dirty="0"/>
              <a:t>R&lt;U,F&gt;</a:t>
            </a:r>
            <a:r>
              <a:rPr lang="zh-CN" altLang="en-US" sz="2800" dirty="0"/>
              <a:t>中的属性或属性组合，若</a:t>
            </a:r>
            <a:r>
              <a:rPr lang="en-US" altLang="zh-CN" sz="2800" dirty="0"/>
              <a:t>U</a:t>
            </a:r>
            <a:r>
              <a:rPr lang="zh-CN" altLang="en-US" sz="2800" dirty="0"/>
              <a:t>完全函数依赖于</a:t>
            </a:r>
            <a:r>
              <a:rPr lang="en-US" altLang="zh-CN" sz="2800" dirty="0"/>
              <a:t>K</a:t>
            </a:r>
            <a:r>
              <a:rPr lang="zh-CN" altLang="en-US" sz="2800" dirty="0"/>
              <a:t>，则</a:t>
            </a:r>
            <a:r>
              <a:rPr lang="en-US" altLang="zh-CN" sz="2800" dirty="0"/>
              <a:t>K</a:t>
            </a:r>
            <a:r>
              <a:rPr lang="zh-CN" altLang="en-US" sz="2800" dirty="0"/>
              <a:t>为</a:t>
            </a:r>
            <a:r>
              <a:rPr lang="en-US" altLang="zh-CN" sz="2800" dirty="0"/>
              <a:t>R</a:t>
            </a:r>
            <a:r>
              <a:rPr lang="zh-CN" altLang="en-US" sz="2800" dirty="0"/>
              <a:t>的候选码。如果</a:t>
            </a:r>
            <a:r>
              <a:rPr lang="en-US" altLang="zh-CN" sz="2800" dirty="0"/>
              <a:t>U</a:t>
            </a:r>
            <a:r>
              <a:rPr lang="zh-CN" altLang="en-US" sz="2800" dirty="0"/>
              <a:t>部分函数依赖于</a:t>
            </a:r>
            <a:r>
              <a:rPr lang="en-US" altLang="zh-CN" sz="2800" dirty="0"/>
              <a:t>K</a:t>
            </a:r>
            <a:r>
              <a:rPr lang="zh-CN" altLang="en-US" sz="2800" dirty="0"/>
              <a:t>，则</a:t>
            </a:r>
            <a:r>
              <a:rPr lang="en-US" altLang="zh-CN" sz="2800" dirty="0"/>
              <a:t>K</a:t>
            </a:r>
            <a:r>
              <a:rPr lang="zh-CN" altLang="en-US" sz="2800" dirty="0"/>
              <a:t>称为超码。候选码是最小的超码。若候选码多于一个，则选定其中一个为主码</a:t>
            </a:r>
            <a:r>
              <a:rPr lang="en-US" altLang="zh-CN" sz="2800" dirty="0"/>
              <a:t>【1】</a:t>
            </a:r>
            <a:endParaRPr lang="zh-CN" altLang="en-US" sz="2800" dirty="0"/>
          </a:p>
        </p:txBody>
      </p:sp>
    </p:spTree>
    <p:extLst>
      <p:ext uri="{BB962C8B-B14F-4D97-AF65-F5344CB8AC3E}">
        <p14:creationId xmlns:p14="http://schemas.microsoft.com/office/powerpoint/2010/main" val="2368524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主属性</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17</a:t>
            </a:fld>
            <a:endParaRPr lang="zh-CN" altLang="en-US" dirty="0"/>
          </a:p>
        </p:txBody>
      </p:sp>
      <p:sp>
        <p:nvSpPr>
          <p:cNvPr id="3" name="文本框 2">
            <a:extLst>
              <a:ext uri="{FF2B5EF4-FFF2-40B4-BE49-F238E27FC236}">
                <a16:creationId xmlns:a16="http://schemas.microsoft.com/office/drawing/2014/main" id="{9B5079E6-2487-4E43-8771-5DE9F3368BF2}"/>
              </a:ext>
            </a:extLst>
          </p:cNvPr>
          <p:cNvSpPr txBox="1"/>
          <p:nvPr/>
        </p:nvSpPr>
        <p:spPr>
          <a:xfrm>
            <a:off x="669924" y="2743200"/>
            <a:ext cx="9792355" cy="954107"/>
          </a:xfrm>
          <a:prstGeom prst="rect">
            <a:avLst/>
          </a:prstGeom>
          <a:noFill/>
        </p:spPr>
        <p:txBody>
          <a:bodyPr wrap="square" rtlCol="0">
            <a:spAutoFit/>
          </a:bodyPr>
          <a:lstStyle/>
          <a:p>
            <a:r>
              <a:rPr lang="en-US" altLang="zh-CN" sz="2400" dirty="0"/>
              <a:t>	</a:t>
            </a:r>
            <a:r>
              <a:rPr lang="zh-CN" altLang="en-US" sz="2800" b="1" dirty="0"/>
              <a:t>定义</a:t>
            </a:r>
            <a:r>
              <a:rPr lang="zh-CN" altLang="en-US" sz="2800" dirty="0"/>
              <a:t>：包含在任何一个候选码中的属性称为主属性。不包含在任何候选码中的属性称为非主属性。</a:t>
            </a:r>
            <a:r>
              <a:rPr lang="en-US" altLang="zh-CN" sz="2800" dirty="0"/>
              <a:t>【1】</a:t>
            </a:r>
            <a:endParaRPr lang="zh-CN" altLang="en-US" sz="2800" dirty="0"/>
          </a:p>
        </p:txBody>
      </p:sp>
    </p:spTree>
    <p:extLst>
      <p:ext uri="{BB962C8B-B14F-4D97-AF65-F5344CB8AC3E}">
        <p14:creationId xmlns:p14="http://schemas.microsoft.com/office/powerpoint/2010/main" val="22834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第一范式</a:t>
            </a:r>
            <a:r>
              <a:rPr lang="en-US" altLang="zh-CN" sz="4400" dirty="0"/>
              <a:t>(1NF)</a:t>
            </a:r>
            <a:endParaRPr lang="zh-CN" altLang="en-US" sz="4400"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18</a:t>
            </a:fld>
            <a:endParaRPr lang="zh-CN" altLang="en-US" dirty="0"/>
          </a:p>
        </p:txBody>
      </p:sp>
      <p:sp>
        <p:nvSpPr>
          <p:cNvPr id="3" name="矩形 2">
            <a:extLst>
              <a:ext uri="{FF2B5EF4-FFF2-40B4-BE49-F238E27FC236}">
                <a16:creationId xmlns:a16="http://schemas.microsoft.com/office/drawing/2014/main" id="{1DBF79D1-065E-40D0-B338-499E44037B6B}"/>
              </a:ext>
            </a:extLst>
          </p:cNvPr>
          <p:cNvSpPr/>
          <p:nvPr/>
        </p:nvSpPr>
        <p:spPr>
          <a:xfrm>
            <a:off x="1635852" y="1916884"/>
            <a:ext cx="3783436" cy="15121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8A35556C-2177-4086-A224-517280496505}"/>
              </a:ext>
            </a:extLst>
          </p:cNvPr>
          <p:cNvSpPr/>
          <p:nvPr/>
        </p:nvSpPr>
        <p:spPr>
          <a:xfrm>
            <a:off x="2011260" y="2470557"/>
            <a:ext cx="1426128" cy="497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学号</a:t>
            </a:r>
          </a:p>
        </p:txBody>
      </p:sp>
      <p:sp>
        <p:nvSpPr>
          <p:cNvPr id="8" name="矩形 7">
            <a:extLst>
              <a:ext uri="{FF2B5EF4-FFF2-40B4-BE49-F238E27FC236}">
                <a16:creationId xmlns:a16="http://schemas.microsoft.com/office/drawing/2014/main" id="{F0D7CC8F-4DC4-46EF-A17B-F7F7818A3F62}"/>
              </a:ext>
            </a:extLst>
          </p:cNvPr>
          <p:cNvSpPr/>
          <p:nvPr/>
        </p:nvSpPr>
        <p:spPr>
          <a:xfrm>
            <a:off x="3812796" y="2470557"/>
            <a:ext cx="1426128" cy="497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课名</a:t>
            </a:r>
          </a:p>
        </p:txBody>
      </p:sp>
      <p:sp>
        <p:nvSpPr>
          <p:cNvPr id="11" name="矩形 10">
            <a:extLst>
              <a:ext uri="{FF2B5EF4-FFF2-40B4-BE49-F238E27FC236}">
                <a16:creationId xmlns:a16="http://schemas.microsoft.com/office/drawing/2014/main" id="{E12F67B8-8CAF-4940-8982-876C3E804F6B}"/>
              </a:ext>
            </a:extLst>
          </p:cNvPr>
          <p:cNvSpPr/>
          <p:nvPr/>
        </p:nvSpPr>
        <p:spPr>
          <a:xfrm>
            <a:off x="7776595" y="2424418"/>
            <a:ext cx="1426128" cy="497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分数</a:t>
            </a:r>
          </a:p>
        </p:txBody>
      </p:sp>
      <p:cxnSp>
        <p:nvCxnSpPr>
          <p:cNvPr id="12" name="直接箭头连接符 11">
            <a:extLst>
              <a:ext uri="{FF2B5EF4-FFF2-40B4-BE49-F238E27FC236}">
                <a16:creationId xmlns:a16="http://schemas.microsoft.com/office/drawing/2014/main" id="{F27DA54E-46DA-4ACF-802C-D1270C8D26E2}"/>
              </a:ext>
            </a:extLst>
          </p:cNvPr>
          <p:cNvCxnSpPr>
            <a:stCxn id="3" idx="3"/>
            <a:endCxn id="11" idx="1"/>
          </p:cNvCxnSpPr>
          <p:nvPr/>
        </p:nvCxnSpPr>
        <p:spPr>
          <a:xfrm>
            <a:off x="5419288" y="2672942"/>
            <a:ext cx="23573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289F2E43-D362-466A-811E-341308A0EC74}"/>
              </a:ext>
            </a:extLst>
          </p:cNvPr>
          <p:cNvSpPr/>
          <p:nvPr/>
        </p:nvSpPr>
        <p:spPr>
          <a:xfrm>
            <a:off x="1992384" y="4611148"/>
            <a:ext cx="1426128" cy="497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姓名</a:t>
            </a:r>
          </a:p>
        </p:txBody>
      </p:sp>
      <p:sp>
        <p:nvSpPr>
          <p:cNvPr id="15" name="矩形 14">
            <a:extLst>
              <a:ext uri="{FF2B5EF4-FFF2-40B4-BE49-F238E27FC236}">
                <a16:creationId xmlns:a16="http://schemas.microsoft.com/office/drawing/2014/main" id="{51307C22-84ED-4CCC-94F7-84442FC6D10E}"/>
              </a:ext>
            </a:extLst>
          </p:cNvPr>
          <p:cNvSpPr/>
          <p:nvPr/>
        </p:nvSpPr>
        <p:spPr>
          <a:xfrm>
            <a:off x="3812796" y="4611147"/>
            <a:ext cx="1426128" cy="497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系名</a:t>
            </a:r>
          </a:p>
        </p:txBody>
      </p:sp>
      <p:sp>
        <p:nvSpPr>
          <p:cNvPr id="16" name="矩形 15">
            <a:extLst>
              <a:ext uri="{FF2B5EF4-FFF2-40B4-BE49-F238E27FC236}">
                <a16:creationId xmlns:a16="http://schemas.microsoft.com/office/drawing/2014/main" id="{4855C6C3-078D-46DF-A2A1-004F4AE2401E}"/>
              </a:ext>
            </a:extLst>
          </p:cNvPr>
          <p:cNvSpPr/>
          <p:nvPr/>
        </p:nvSpPr>
        <p:spPr>
          <a:xfrm>
            <a:off x="7776595" y="4611147"/>
            <a:ext cx="1426128" cy="497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系主任</a:t>
            </a:r>
          </a:p>
        </p:txBody>
      </p:sp>
      <p:cxnSp>
        <p:nvCxnSpPr>
          <p:cNvPr id="17" name="直接箭头连接符 16">
            <a:extLst>
              <a:ext uri="{FF2B5EF4-FFF2-40B4-BE49-F238E27FC236}">
                <a16:creationId xmlns:a16="http://schemas.microsoft.com/office/drawing/2014/main" id="{9259A2A8-6DEA-4267-8F14-F8593A970C17}"/>
              </a:ext>
            </a:extLst>
          </p:cNvPr>
          <p:cNvCxnSpPr>
            <a:stCxn id="6" idx="2"/>
            <a:endCxn id="14" idx="0"/>
          </p:cNvCxnSpPr>
          <p:nvPr/>
        </p:nvCxnSpPr>
        <p:spPr>
          <a:xfrm flipH="1">
            <a:off x="2705448" y="2967604"/>
            <a:ext cx="18876" cy="1643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1D4FBE76-3625-4BE2-B048-AD2BC7413BA7}"/>
              </a:ext>
            </a:extLst>
          </p:cNvPr>
          <p:cNvCxnSpPr>
            <a:stCxn id="6" idx="2"/>
            <a:endCxn id="15" idx="0"/>
          </p:cNvCxnSpPr>
          <p:nvPr/>
        </p:nvCxnSpPr>
        <p:spPr>
          <a:xfrm>
            <a:off x="2724324" y="2967604"/>
            <a:ext cx="1801536" cy="1643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98844521-32D4-4FFC-BA9C-79874B16333A}"/>
              </a:ext>
            </a:extLst>
          </p:cNvPr>
          <p:cNvCxnSpPr>
            <a:stCxn id="15" idx="3"/>
            <a:endCxn id="16" idx="1"/>
          </p:cNvCxnSpPr>
          <p:nvPr/>
        </p:nvCxnSpPr>
        <p:spPr>
          <a:xfrm>
            <a:off x="5238924" y="4859671"/>
            <a:ext cx="2537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D5C2A66E-E9B4-4D88-B19E-F080C56A0B54}"/>
              </a:ext>
            </a:extLst>
          </p:cNvPr>
          <p:cNvCxnSpPr>
            <a:stCxn id="6" idx="2"/>
            <a:endCxn id="16" idx="0"/>
          </p:cNvCxnSpPr>
          <p:nvPr/>
        </p:nvCxnSpPr>
        <p:spPr>
          <a:xfrm>
            <a:off x="2724324" y="2967604"/>
            <a:ext cx="5765335" cy="1643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94E9A4E5-A690-49AD-94A1-7B2E67805B17}"/>
              </a:ext>
            </a:extLst>
          </p:cNvPr>
          <p:cNvSpPr txBox="1"/>
          <p:nvPr/>
        </p:nvSpPr>
        <p:spPr>
          <a:xfrm>
            <a:off x="5066950" y="5863905"/>
            <a:ext cx="872456" cy="369332"/>
          </a:xfrm>
          <a:prstGeom prst="rect">
            <a:avLst/>
          </a:prstGeom>
          <a:noFill/>
        </p:spPr>
        <p:txBody>
          <a:bodyPr wrap="square" rtlCol="0">
            <a:spAutoFit/>
          </a:bodyPr>
          <a:lstStyle/>
          <a:p>
            <a:r>
              <a:rPr lang="en-US" altLang="zh-CN" dirty="0"/>
              <a:t>【2】</a:t>
            </a:r>
            <a:endParaRPr lang="zh-CN" altLang="en-US" dirty="0"/>
          </a:p>
        </p:txBody>
      </p:sp>
    </p:spTree>
    <p:extLst>
      <p:ext uri="{BB962C8B-B14F-4D97-AF65-F5344CB8AC3E}">
        <p14:creationId xmlns:p14="http://schemas.microsoft.com/office/powerpoint/2010/main" val="98812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第二范式</a:t>
            </a:r>
            <a:r>
              <a:rPr lang="en-US" altLang="zh-CN" sz="4400" dirty="0"/>
              <a:t>(2NF)</a:t>
            </a:r>
            <a:endParaRPr lang="zh-CN" altLang="en-US" sz="4400"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19</a:t>
            </a:fld>
            <a:endParaRPr lang="zh-CN" altLang="en-US" dirty="0"/>
          </a:p>
        </p:txBody>
      </p:sp>
      <p:sp>
        <p:nvSpPr>
          <p:cNvPr id="3" name="矩形 2">
            <a:extLst>
              <a:ext uri="{FF2B5EF4-FFF2-40B4-BE49-F238E27FC236}">
                <a16:creationId xmlns:a16="http://schemas.microsoft.com/office/drawing/2014/main" id="{1DBF79D1-065E-40D0-B338-499E44037B6B}"/>
              </a:ext>
            </a:extLst>
          </p:cNvPr>
          <p:cNvSpPr/>
          <p:nvPr/>
        </p:nvSpPr>
        <p:spPr>
          <a:xfrm>
            <a:off x="1635852" y="1916884"/>
            <a:ext cx="3783436" cy="15121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8A35556C-2177-4086-A224-517280496505}"/>
              </a:ext>
            </a:extLst>
          </p:cNvPr>
          <p:cNvSpPr/>
          <p:nvPr/>
        </p:nvSpPr>
        <p:spPr>
          <a:xfrm>
            <a:off x="2011260" y="2470557"/>
            <a:ext cx="1426128" cy="497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学号</a:t>
            </a:r>
          </a:p>
        </p:txBody>
      </p:sp>
      <p:sp>
        <p:nvSpPr>
          <p:cNvPr id="8" name="矩形 7">
            <a:extLst>
              <a:ext uri="{FF2B5EF4-FFF2-40B4-BE49-F238E27FC236}">
                <a16:creationId xmlns:a16="http://schemas.microsoft.com/office/drawing/2014/main" id="{F0D7CC8F-4DC4-46EF-A17B-F7F7818A3F62}"/>
              </a:ext>
            </a:extLst>
          </p:cNvPr>
          <p:cNvSpPr/>
          <p:nvPr/>
        </p:nvSpPr>
        <p:spPr>
          <a:xfrm>
            <a:off x="3812796" y="2470557"/>
            <a:ext cx="1426128" cy="497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课名</a:t>
            </a:r>
          </a:p>
        </p:txBody>
      </p:sp>
      <p:sp>
        <p:nvSpPr>
          <p:cNvPr id="11" name="矩形 10">
            <a:extLst>
              <a:ext uri="{FF2B5EF4-FFF2-40B4-BE49-F238E27FC236}">
                <a16:creationId xmlns:a16="http://schemas.microsoft.com/office/drawing/2014/main" id="{E12F67B8-8CAF-4940-8982-876C3E804F6B}"/>
              </a:ext>
            </a:extLst>
          </p:cNvPr>
          <p:cNvSpPr/>
          <p:nvPr/>
        </p:nvSpPr>
        <p:spPr>
          <a:xfrm>
            <a:off x="7776595" y="2424418"/>
            <a:ext cx="1426128" cy="497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分数</a:t>
            </a:r>
          </a:p>
        </p:txBody>
      </p:sp>
      <p:cxnSp>
        <p:nvCxnSpPr>
          <p:cNvPr id="12" name="直接箭头连接符 11">
            <a:extLst>
              <a:ext uri="{FF2B5EF4-FFF2-40B4-BE49-F238E27FC236}">
                <a16:creationId xmlns:a16="http://schemas.microsoft.com/office/drawing/2014/main" id="{F27DA54E-46DA-4ACF-802C-D1270C8D26E2}"/>
              </a:ext>
            </a:extLst>
          </p:cNvPr>
          <p:cNvCxnSpPr>
            <a:stCxn id="3" idx="3"/>
            <a:endCxn id="11" idx="1"/>
          </p:cNvCxnSpPr>
          <p:nvPr/>
        </p:nvCxnSpPr>
        <p:spPr>
          <a:xfrm>
            <a:off x="5419288" y="2672942"/>
            <a:ext cx="23573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289F2E43-D362-466A-811E-341308A0EC74}"/>
              </a:ext>
            </a:extLst>
          </p:cNvPr>
          <p:cNvSpPr/>
          <p:nvPr/>
        </p:nvSpPr>
        <p:spPr>
          <a:xfrm>
            <a:off x="1992384" y="4611148"/>
            <a:ext cx="1426128" cy="497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姓名</a:t>
            </a:r>
          </a:p>
        </p:txBody>
      </p:sp>
      <p:sp>
        <p:nvSpPr>
          <p:cNvPr id="15" name="矩形 14">
            <a:extLst>
              <a:ext uri="{FF2B5EF4-FFF2-40B4-BE49-F238E27FC236}">
                <a16:creationId xmlns:a16="http://schemas.microsoft.com/office/drawing/2014/main" id="{51307C22-84ED-4CCC-94F7-84442FC6D10E}"/>
              </a:ext>
            </a:extLst>
          </p:cNvPr>
          <p:cNvSpPr/>
          <p:nvPr/>
        </p:nvSpPr>
        <p:spPr>
          <a:xfrm>
            <a:off x="3812796" y="4611147"/>
            <a:ext cx="1426128" cy="497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系名</a:t>
            </a:r>
          </a:p>
        </p:txBody>
      </p:sp>
      <p:sp>
        <p:nvSpPr>
          <p:cNvPr id="16" name="矩形 15">
            <a:extLst>
              <a:ext uri="{FF2B5EF4-FFF2-40B4-BE49-F238E27FC236}">
                <a16:creationId xmlns:a16="http://schemas.microsoft.com/office/drawing/2014/main" id="{4855C6C3-078D-46DF-A2A1-004F4AE2401E}"/>
              </a:ext>
            </a:extLst>
          </p:cNvPr>
          <p:cNvSpPr/>
          <p:nvPr/>
        </p:nvSpPr>
        <p:spPr>
          <a:xfrm>
            <a:off x="7776595" y="4611147"/>
            <a:ext cx="1426128" cy="497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系主任</a:t>
            </a:r>
          </a:p>
        </p:txBody>
      </p:sp>
      <p:cxnSp>
        <p:nvCxnSpPr>
          <p:cNvPr id="21" name="直接箭头连接符 20">
            <a:extLst>
              <a:ext uri="{FF2B5EF4-FFF2-40B4-BE49-F238E27FC236}">
                <a16:creationId xmlns:a16="http://schemas.microsoft.com/office/drawing/2014/main" id="{98844521-32D4-4FFC-BA9C-79874B16333A}"/>
              </a:ext>
            </a:extLst>
          </p:cNvPr>
          <p:cNvCxnSpPr>
            <a:stCxn id="15" idx="3"/>
            <a:endCxn id="16" idx="1"/>
          </p:cNvCxnSpPr>
          <p:nvPr/>
        </p:nvCxnSpPr>
        <p:spPr>
          <a:xfrm>
            <a:off x="5238924" y="4859671"/>
            <a:ext cx="2537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3A9DE89F-4163-4808-87CE-843D8930B7A3}"/>
              </a:ext>
            </a:extLst>
          </p:cNvPr>
          <p:cNvSpPr/>
          <p:nvPr/>
        </p:nvSpPr>
        <p:spPr>
          <a:xfrm>
            <a:off x="4881693" y="5844507"/>
            <a:ext cx="1426128" cy="497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学号</a:t>
            </a:r>
          </a:p>
        </p:txBody>
      </p:sp>
      <p:cxnSp>
        <p:nvCxnSpPr>
          <p:cNvPr id="7" name="直接箭头连接符 6">
            <a:extLst>
              <a:ext uri="{FF2B5EF4-FFF2-40B4-BE49-F238E27FC236}">
                <a16:creationId xmlns:a16="http://schemas.microsoft.com/office/drawing/2014/main" id="{DDD575C4-A47E-4791-87A2-0DD80D426771}"/>
              </a:ext>
            </a:extLst>
          </p:cNvPr>
          <p:cNvCxnSpPr>
            <a:stCxn id="18" idx="0"/>
            <a:endCxn id="14" idx="2"/>
          </p:cNvCxnSpPr>
          <p:nvPr/>
        </p:nvCxnSpPr>
        <p:spPr>
          <a:xfrm flipH="1" flipV="1">
            <a:off x="2705448" y="5108195"/>
            <a:ext cx="2889309" cy="73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0C0E1AB8-3BB4-42D1-A836-DEF3948F1ADE}"/>
              </a:ext>
            </a:extLst>
          </p:cNvPr>
          <p:cNvCxnSpPr>
            <a:stCxn id="18" idx="0"/>
            <a:endCxn id="15" idx="2"/>
          </p:cNvCxnSpPr>
          <p:nvPr/>
        </p:nvCxnSpPr>
        <p:spPr>
          <a:xfrm flipH="1" flipV="1">
            <a:off x="4525860" y="5108194"/>
            <a:ext cx="1068897" cy="736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361235D-7895-47DA-953A-D1D491097F22}"/>
              </a:ext>
            </a:extLst>
          </p:cNvPr>
          <p:cNvCxnSpPr>
            <a:stCxn id="18" idx="0"/>
            <a:endCxn id="16" idx="2"/>
          </p:cNvCxnSpPr>
          <p:nvPr/>
        </p:nvCxnSpPr>
        <p:spPr>
          <a:xfrm flipV="1">
            <a:off x="5594757" y="5108194"/>
            <a:ext cx="2894902" cy="736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44731D21-A8E9-4BFA-9822-493FD3736E69}"/>
              </a:ext>
            </a:extLst>
          </p:cNvPr>
          <p:cNvSpPr txBox="1"/>
          <p:nvPr/>
        </p:nvSpPr>
        <p:spPr>
          <a:xfrm>
            <a:off x="10201012" y="6156888"/>
            <a:ext cx="872456" cy="369332"/>
          </a:xfrm>
          <a:prstGeom prst="rect">
            <a:avLst/>
          </a:prstGeom>
          <a:noFill/>
        </p:spPr>
        <p:txBody>
          <a:bodyPr wrap="square" rtlCol="0">
            <a:spAutoFit/>
          </a:bodyPr>
          <a:lstStyle/>
          <a:p>
            <a:r>
              <a:rPr lang="en-US" altLang="zh-CN" dirty="0"/>
              <a:t>【2】</a:t>
            </a:r>
            <a:endParaRPr lang="zh-CN" altLang="en-US" dirty="0"/>
          </a:p>
        </p:txBody>
      </p:sp>
    </p:spTree>
    <p:extLst>
      <p:ext uri="{BB962C8B-B14F-4D97-AF65-F5344CB8AC3E}">
        <p14:creationId xmlns:p14="http://schemas.microsoft.com/office/powerpoint/2010/main" val="3078101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F5B9E490-365D-4A50-9251-54F3C7E32E62}"/>
              </a:ext>
            </a:extLst>
          </p:cNvPr>
          <p:cNvCxnSpPr/>
          <p:nvPr/>
        </p:nvCxnSpPr>
        <p:spPr>
          <a:xfrm flipH="1">
            <a:off x="669925" y="2388826"/>
            <a:ext cx="757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8C363F94-FD11-41CE-923E-F0E1A0AC431C}"/>
              </a:ext>
            </a:extLst>
          </p:cNvPr>
          <p:cNvCxnSpPr>
            <a:cxnSpLocks/>
          </p:cNvCxnSpPr>
          <p:nvPr/>
        </p:nvCxnSpPr>
        <p:spPr>
          <a:xfrm>
            <a:off x="669925" y="2848657"/>
            <a:ext cx="25910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iṣ1íḋé">
            <a:extLst>
              <a:ext uri="{FF2B5EF4-FFF2-40B4-BE49-F238E27FC236}">
                <a16:creationId xmlns:a16="http://schemas.microsoft.com/office/drawing/2014/main" id="{8A3A938D-2FF0-4052-A4C9-59DD435EDE8B}"/>
              </a:ext>
            </a:extLst>
          </p:cNvPr>
          <p:cNvSpPr txBox="1"/>
          <p:nvPr/>
        </p:nvSpPr>
        <p:spPr>
          <a:xfrm>
            <a:off x="5642212" y="1804525"/>
            <a:ext cx="466794"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01</a:t>
            </a:r>
          </a:p>
        </p:txBody>
      </p:sp>
      <p:cxnSp>
        <p:nvCxnSpPr>
          <p:cNvPr id="9" name="直接连接符 8">
            <a:extLst>
              <a:ext uri="{FF2B5EF4-FFF2-40B4-BE49-F238E27FC236}">
                <a16:creationId xmlns:a16="http://schemas.microsoft.com/office/drawing/2014/main" id="{BBA626B3-8595-4BC0-B0B1-97F6145EEECC}"/>
              </a:ext>
            </a:extLst>
          </p:cNvPr>
          <p:cNvCxnSpPr/>
          <p:nvPr/>
        </p:nvCxnSpPr>
        <p:spPr>
          <a:xfrm>
            <a:off x="6235883" y="1775750"/>
            <a:ext cx="0" cy="519214"/>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íšḻídé">
            <a:extLst>
              <a:ext uri="{FF2B5EF4-FFF2-40B4-BE49-F238E27FC236}">
                <a16:creationId xmlns:a16="http://schemas.microsoft.com/office/drawing/2014/main" id="{4D5C24C6-4DD0-4193-AD42-019C1134797B}"/>
              </a:ext>
            </a:extLst>
          </p:cNvPr>
          <p:cNvSpPr txBox="1"/>
          <p:nvPr/>
        </p:nvSpPr>
        <p:spPr bwMode="auto">
          <a:xfrm>
            <a:off x="6322304" y="1701863"/>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b="1" dirty="0"/>
              <a:t>范式介绍</a:t>
            </a:r>
            <a:endParaRPr lang="en-US" altLang="zh-CN" sz="1800" b="1" dirty="0"/>
          </a:p>
        </p:txBody>
      </p:sp>
      <p:sp>
        <p:nvSpPr>
          <p:cNvPr id="12" name="ïṧḷîďe">
            <a:extLst>
              <a:ext uri="{FF2B5EF4-FFF2-40B4-BE49-F238E27FC236}">
                <a16:creationId xmlns:a16="http://schemas.microsoft.com/office/drawing/2014/main" id="{8BC1FBD4-B5F1-47ED-A173-0723CB72B534}"/>
              </a:ext>
            </a:extLst>
          </p:cNvPr>
          <p:cNvSpPr txBox="1"/>
          <p:nvPr/>
        </p:nvSpPr>
        <p:spPr>
          <a:xfrm>
            <a:off x="5637417" y="2604251"/>
            <a:ext cx="503663"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02</a:t>
            </a:r>
          </a:p>
        </p:txBody>
      </p:sp>
      <p:cxnSp>
        <p:nvCxnSpPr>
          <p:cNvPr id="13" name="直接连接符 12">
            <a:extLst>
              <a:ext uri="{FF2B5EF4-FFF2-40B4-BE49-F238E27FC236}">
                <a16:creationId xmlns:a16="http://schemas.microsoft.com/office/drawing/2014/main" id="{6C8548B8-17E5-4A0A-A120-0B5BA8FD672F}"/>
              </a:ext>
            </a:extLst>
          </p:cNvPr>
          <p:cNvCxnSpPr/>
          <p:nvPr/>
        </p:nvCxnSpPr>
        <p:spPr>
          <a:xfrm>
            <a:off x="6254317" y="2575476"/>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îṡḻiḋe">
            <a:extLst>
              <a:ext uri="{FF2B5EF4-FFF2-40B4-BE49-F238E27FC236}">
                <a16:creationId xmlns:a16="http://schemas.microsoft.com/office/drawing/2014/main" id="{4D5C24C6-4DD0-4193-AD42-019C1134797B}"/>
              </a:ext>
            </a:extLst>
          </p:cNvPr>
          <p:cNvSpPr txBox="1"/>
          <p:nvPr/>
        </p:nvSpPr>
        <p:spPr bwMode="auto">
          <a:xfrm>
            <a:off x="6322303" y="2551473"/>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10000"/>
              </a:lnSpc>
              <a:spcBef>
                <a:spcPct val="0"/>
              </a:spcBef>
            </a:pPr>
            <a:r>
              <a:rPr lang="zh-CN" altLang="en-US" b="1" dirty="0"/>
              <a:t>巴克斯</a:t>
            </a:r>
            <a:r>
              <a:rPr lang="en-US" altLang="zh-CN" b="1" dirty="0"/>
              <a:t>-</a:t>
            </a:r>
            <a:r>
              <a:rPr lang="zh-CN" altLang="en-US" b="1" dirty="0"/>
              <a:t>诺尔形式介绍</a:t>
            </a:r>
            <a:endParaRPr lang="en-US" altLang="zh-CN" b="1" dirty="0"/>
          </a:p>
        </p:txBody>
      </p:sp>
      <p:sp>
        <p:nvSpPr>
          <p:cNvPr id="16" name="ïṧľïḓè">
            <a:extLst>
              <a:ext uri="{FF2B5EF4-FFF2-40B4-BE49-F238E27FC236}">
                <a16:creationId xmlns:a16="http://schemas.microsoft.com/office/drawing/2014/main" id="{634818A6-7249-4B6A-8B8C-95CE2DC1E132}"/>
              </a:ext>
            </a:extLst>
          </p:cNvPr>
          <p:cNvSpPr txBox="1"/>
          <p:nvPr/>
        </p:nvSpPr>
        <p:spPr>
          <a:xfrm>
            <a:off x="5637417" y="3403977"/>
            <a:ext cx="513282"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03</a:t>
            </a:r>
          </a:p>
        </p:txBody>
      </p:sp>
      <p:cxnSp>
        <p:nvCxnSpPr>
          <p:cNvPr id="17" name="直接连接符 16">
            <a:extLst>
              <a:ext uri="{FF2B5EF4-FFF2-40B4-BE49-F238E27FC236}">
                <a16:creationId xmlns:a16="http://schemas.microsoft.com/office/drawing/2014/main" id="{5B7C0D14-D53C-46AA-A2F9-C5ECFCE51F93}"/>
              </a:ext>
            </a:extLst>
          </p:cNvPr>
          <p:cNvCxnSpPr/>
          <p:nvPr/>
        </p:nvCxnSpPr>
        <p:spPr>
          <a:xfrm>
            <a:off x="6259127" y="3375202"/>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íṣļîdé">
            <a:extLst>
              <a:ext uri="{FF2B5EF4-FFF2-40B4-BE49-F238E27FC236}">
                <a16:creationId xmlns:a16="http://schemas.microsoft.com/office/drawing/2014/main" id="{4D5C24C6-4DD0-4193-AD42-019C1134797B}"/>
              </a:ext>
            </a:extLst>
          </p:cNvPr>
          <p:cNvSpPr txBox="1"/>
          <p:nvPr/>
        </p:nvSpPr>
        <p:spPr bwMode="auto">
          <a:xfrm>
            <a:off x="6345548" y="3301315"/>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参考资料</a:t>
            </a:r>
            <a:endParaRPr lang="en-US" altLang="zh-CN" sz="1800" b="1" dirty="0"/>
          </a:p>
        </p:txBody>
      </p:sp>
      <p:sp>
        <p:nvSpPr>
          <p:cNvPr id="32" name="î$ḷídê">
            <a:extLst>
              <a:ext uri="{FF2B5EF4-FFF2-40B4-BE49-F238E27FC236}">
                <a16:creationId xmlns:a16="http://schemas.microsoft.com/office/drawing/2014/main" id="{4D5C24C6-4DD0-4193-AD42-019C1134797B}"/>
              </a:ext>
            </a:extLst>
          </p:cNvPr>
          <p:cNvSpPr txBox="1"/>
          <p:nvPr/>
        </p:nvSpPr>
        <p:spPr bwMode="auto">
          <a:xfrm>
            <a:off x="1349230" y="2224005"/>
            <a:ext cx="2025002" cy="65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4000" b="1" dirty="0">
                <a:solidFill>
                  <a:schemeClr val="accent1"/>
                </a:solidFill>
              </a:rPr>
              <a:t>content</a:t>
            </a:r>
          </a:p>
        </p:txBody>
      </p:sp>
    </p:spTree>
    <p:extLst>
      <p:ext uri="{BB962C8B-B14F-4D97-AF65-F5344CB8AC3E}">
        <p14:creationId xmlns:p14="http://schemas.microsoft.com/office/powerpoint/2010/main" val="2586367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第三范式</a:t>
            </a:r>
            <a:r>
              <a:rPr lang="en-US" altLang="zh-CN" sz="4400" dirty="0"/>
              <a:t>(3NF)</a:t>
            </a:r>
            <a:endParaRPr lang="zh-CN" altLang="en-US" sz="4400"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20</a:t>
            </a:fld>
            <a:endParaRPr lang="zh-CN" altLang="en-US" dirty="0"/>
          </a:p>
        </p:txBody>
      </p:sp>
      <p:sp>
        <p:nvSpPr>
          <p:cNvPr id="41" name="文本框 40">
            <a:extLst>
              <a:ext uri="{FF2B5EF4-FFF2-40B4-BE49-F238E27FC236}">
                <a16:creationId xmlns:a16="http://schemas.microsoft.com/office/drawing/2014/main" id="{F69AD7B2-34F5-4FD7-8070-9278C41A93AE}"/>
              </a:ext>
            </a:extLst>
          </p:cNvPr>
          <p:cNvSpPr txBox="1"/>
          <p:nvPr/>
        </p:nvSpPr>
        <p:spPr>
          <a:xfrm>
            <a:off x="952753" y="3762029"/>
            <a:ext cx="9697673" cy="1077218"/>
          </a:xfrm>
          <a:prstGeom prst="rect">
            <a:avLst/>
          </a:prstGeom>
          <a:noFill/>
        </p:spPr>
        <p:txBody>
          <a:bodyPr wrap="square" rtlCol="0">
            <a:spAutoFit/>
          </a:bodyPr>
          <a:lstStyle/>
          <a:p>
            <a:r>
              <a:rPr lang="en-US" altLang="zh-CN" sz="3200" dirty="0"/>
              <a:t>	</a:t>
            </a:r>
            <a:r>
              <a:rPr lang="zh-CN" altLang="en-US" sz="3200" dirty="0"/>
              <a:t>在第二范式的基础上，消除了非主属性对码的传递函数依赖</a:t>
            </a:r>
            <a:r>
              <a:rPr lang="en-US" altLang="zh-CN" sz="3200" dirty="0"/>
              <a:t>【1】</a:t>
            </a:r>
            <a:endParaRPr lang="zh-CN" altLang="en-US" sz="3200" dirty="0"/>
          </a:p>
        </p:txBody>
      </p:sp>
      <p:sp>
        <p:nvSpPr>
          <p:cNvPr id="5" name="文本框 4">
            <a:extLst>
              <a:ext uri="{FF2B5EF4-FFF2-40B4-BE49-F238E27FC236}">
                <a16:creationId xmlns:a16="http://schemas.microsoft.com/office/drawing/2014/main" id="{8ADDFB5A-DFC6-4C1B-8D22-9DC8B5FFCAC6}"/>
              </a:ext>
            </a:extLst>
          </p:cNvPr>
          <p:cNvSpPr txBox="1"/>
          <p:nvPr/>
        </p:nvSpPr>
        <p:spPr>
          <a:xfrm>
            <a:off x="1036642" y="2018754"/>
            <a:ext cx="9697673" cy="1569660"/>
          </a:xfrm>
          <a:prstGeom prst="rect">
            <a:avLst/>
          </a:prstGeom>
          <a:noFill/>
        </p:spPr>
        <p:txBody>
          <a:bodyPr wrap="square" rtlCol="0">
            <a:spAutoFit/>
          </a:bodyPr>
          <a:lstStyle/>
          <a:p>
            <a:r>
              <a:rPr lang="en-US" altLang="zh-CN" sz="3200" dirty="0"/>
              <a:t>	</a:t>
            </a:r>
            <a:r>
              <a:rPr lang="zh-CN" altLang="en-US" sz="3200" b="1" dirty="0"/>
              <a:t>定义：</a:t>
            </a:r>
            <a:r>
              <a:rPr lang="zh-CN" altLang="en-US" sz="3200" dirty="0"/>
              <a:t>设关系模式</a:t>
            </a:r>
            <a:r>
              <a:rPr lang="en-US" altLang="zh-CN" sz="3200" dirty="0"/>
              <a:t>R&lt;U,F&gt;</a:t>
            </a:r>
            <a:r>
              <a:rPr lang="zh-CN" altLang="en-US" sz="3200" dirty="0"/>
              <a:t>∈</a:t>
            </a:r>
            <a:r>
              <a:rPr lang="en-US" altLang="zh-CN" sz="3200" dirty="0"/>
              <a:t>1NF</a:t>
            </a:r>
            <a:r>
              <a:rPr lang="zh-CN" altLang="en-US" sz="3200" dirty="0"/>
              <a:t>，若</a:t>
            </a:r>
            <a:r>
              <a:rPr lang="en-US" altLang="zh-CN" sz="3200" dirty="0"/>
              <a:t>R</a:t>
            </a:r>
            <a:r>
              <a:rPr lang="zh-CN" altLang="en-US" sz="3200" dirty="0"/>
              <a:t>中不存在这样的码</a:t>
            </a:r>
            <a:r>
              <a:rPr lang="en-US" altLang="zh-CN" sz="3200" dirty="0"/>
              <a:t>X,</a:t>
            </a:r>
            <a:r>
              <a:rPr lang="zh-CN" altLang="en-US" sz="3200" dirty="0"/>
              <a:t>属性组</a:t>
            </a:r>
            <a:r>
              <a:rPr lang="en-US" altLang="zh-CN" sz="3200" dirty="0"/>
              <a:t>Y</a:t>
            </a:r>
            <a:r>
              <a:rPr lang="zh-CN" altLang="en-US" sz="3200" dirty="0"/>
              <a:t>及非主属性</a:t>
            </a:r>
            <a:r>
              <a:rPr lang="en-US" altLang="zh-CN" sz="3200" dirty="0"/>
              <a:t>Z</a:t>
            </a:r>
            <a:r>
              <a:rPr lang="zh-CN" altLang="en-US" sz="3200" dirty="0"/>
              <a:t>使得</a:t>
            </a:r>
            <a:r>
              <a:rPr lang="en-US" altLang="zh-CN" sz="3200" dirty="0"/>
              <a:t>X-&gt;Y,Y-&gt;Z</a:t>
            </a:r>
            <a:r>
              <a:rPr lang="zh-CN" altLang="en-US" sz="3200" dirty="0"/>
              <a:t>成立，</a:t>
            </a:r>
            <a:r>
              <a:rPr lang="en-US" altLang="zh-CN" sz="3200" dirty="0"/>
              <a:t>Y-&gt;X</a:t>
            </a:r>
            <a:r>
              <a:rPr lang="zh-CN" altLang="en-US" sz="3200" dirty="0"/>
              <a:t>不成立，则称</a:t>
            </a:r>
            <a:r>
              <a:rPr lang="en-US" altLang="zh-CN" sz="3200" dirty="0"/>
              <a:t>R&lt;U,F&gt;</a:t>
            </a:r>
            <a:r>
              <a:rPr lang="zh-CN" altLang="en-US" sz="3200" dirty="0"/>
              <a:t>∈</a:t>
            </a:r>
            <a:r>
              <a:rPr lang="en-US" altLang="zh-CN" sz="3200" dirty="0"/>
              <a:t>3NF【1】</a:t>
            </a:r>
            <a:endParaRPr lang="zh-CN" altLang="en-US" sz="3200" dirty="0"/>
          </a:p>
        </p:txBody>
      </p:sp>
    </p:spTree>
    <p:extLst>
      <p:ext uri="{BB962C8B-B14F-4D97-AF65-F5344CB8AC3E}">
        <p14:creationId xmlns:p14="http://schemas.microsoft.com/office/powerpoint/2010/main" val="273090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第三范式</a:t>
            </a:r>
            <a:r>
              <a:rPr lang="en-US" altLang="zh-CN" sz="4400" dirty="0"/>
              <a:t>(3NF)</a:t>
            </a:r>
            <a:endParaRPr lang="zh-CN" altLang="en-US" sz="4400"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21</a:t>
            </a:fld>
            <a:endParaRPr lang="zh-CN" altLang="en-US" dirty="0"/>
          </a:p>
        </p:txBody>
      </p:sp>
      <p:sp>
        <p:nvSpPr>
          <p:cNvPr id="3" name="矩形 2">
            <a:extLst>
              <a:ext uri="{FF2B5EF4-FFF2-40B4-BE49-F238E27FC236}">
                <a16:creationId xmlns:a16="http://schemas.microsoft.com/office/drawing/2014/main" id="{1DBF79D1-065E-40D0-B338-499E44037B6B}"/>
              </a:ext>
            </a:extLst>
          </p:cNvPr>
          <p:cNvSpPr/>
          <p:nvPr/>
        </p:nvSpPr>
        <p:spPr>
          <a:xfrm>
            <a:off x="1635852" y="1916884"/>
            <a:ext cx="3783436" cy="15121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8A35556C-2177-4086-A224-517280496505}"/>
              </a:ext>
            </a:extLst>
          </p:cNvPr>
          <p:cNvSpPr/>
          <p:nvPr/>
        </p:nvSpPr>
        <p:spPr>
          <a:xfrm>
            <a:off x="2011260" y="2470557"/>
            <a:ext cx="1426128" cy="497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学号</a:t>
            </a:r>
          </a:p>
        </p:txBody>
      </p:sp>
      <p:sp>
        <p:nvSpPr>
          <p:cNvPr id="8" name="矩形 7">
            <a:extLst>
              <a:ext uri="{FF2B5EF4-FFF2-40B4-BE49-F238E27FC236}">
                <a16:creationId xmlns:a16="http://schemas.microsoft.com/office/drawing/2014/main" id="{F0D7CC8F-4DC4-46EF-A17B-F7F7818A3F62}"/>
              </a:ext>
            </a:extLst>
          </p:cNvPr>
          <p:cNvSpPr/>
          <p:nvPr/>
        </p:nvSpPr>
        <p:spPr>
          <a:xfrm>
            <a:off x="3812796" y="2470557"/>
            <a:ext cx="1426128" cy="497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课名</a:t>
            </a:r>
          </a:p>
        </p:txBody>
      </p:sp>
      <p:sp>
        <p:nvSpPr>
          <p:cNvPr id="11" name="矩形 10">
            <a:extLst>
              <a:ext uri="{FF2B5EF4-FFF2-40B4-BE49-F238E27FC236}">
                <a16:creationId xmlns:a16="http://schemas.microsoft.com/office/drawing/2014/main" id="{E12F67B8-8CAF-4940-8982-876C3E804F6B}"/>
              </a:ext>
            </a:extLst>
          </p:cNvPr>
          <p:cNvSpPr/>
          <p:nvPr/>
        </p:nvSpPr>
        <p:spPr>
          <a:xfrm>
            <a:off x="7776595" y="2424418"/>
            <a:ext cx="1426128" cy="497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分数</a:t>
            </a:r>
          </a:p>
        </p:txBody>
      </p:sp>
      <p:cxnSp>
        <p:nvCxnSpPr>
          <p:cNvPr id="12" name="直接箭头连接符 11">
            <a:extLst>
              <a:ext uri="{FF2B5EF4-FFF2-40B4-BE49-F238E27FC236}">
                <a16:creationId xmlns:a16="http://schemas.microsoft.com/office/drawing/2014/main" id="{F27DA54E-46DA-4ACF-802C-D1270C8D26E2}"/>
              </a:ext>
            </a:extLst>
          </p:cNvPr>
          <p:cNvCxnSpPr>
            <a:stCxn id="3" idx="3"/>
            <a:endCxn id="11" idx="1"/>
          </p:cNvCxnSpPr>
          <p:nvPr/>
        </p:nvCxnSpPr>
        <p:spPr>
          <a:xfrm>
            <a:off x="5419288" y="2672942"/>
            <a:ext cx="23573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289F2E43-D362-466A-811E-341308A0EC74}"/>
              </a:ext>
            </a:extLst>
          </p:cNvPr>
          <p:cNvSpPr/>
          <p:nvPr/>
        </p:nvSpPr>
        <p:spPr>
          <a:xfrm>
            <a:off x="1807826" y="3982673"/>
            <a:ext cx="1426128" cy="497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姓名</a:t>
            </a:r>
          </a:p>
        </p:txBody>
      </p:sp>
      <p:sp>
        <p:nvSpPr>
          <p:cNvPr id="15" name="矩形 14">
            <a:extLst>
              <a:ext uri="{FF2B5EF4-FFF2-40B4-BE49-F238E27FC236}">
                <a16:creationId xmlns:a16="http://schemas.microsoft.com/office/drawing/2014/main" id="{51307C22-84ED-4CCC-94F7-84442FC6D10E}"/>
              </a:ext>
            </a:extLst>
          </p:cNvPr>
          <p:cNvSpPr/>
          <p:nvPr/>
        </p:nvSpPr>
        <p:spPr>
          <a:xfrm>
            <a:off x="4057823" y="4010201"/>
            <a:ext cx="1426128" cy="497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系名</a:t>
            </a:r>
          </a:p>
        </p:txBody>
      </p:sp>
      <p:sp>
        <p:nvSpPr>
          <p:cNvPr id="16" name="矩形 15">
            <a:extLst>
              <a:ext uri="{FF2B5EF4-FFF2-40B4-BE49-F238E27FC236}">
                <a16:creationId xmlns:a16="http://schemas.microsoft.com/office/drawing/2014/main" id="{4855C6C3-078D-46DF-A2A1-004F4AE2401E}"/>
              </a:ext>
            </a:extLst>
          </p:cNvPr>
          <p:cNvSpPr/>
          <p:nvPr/>
        </p:nvSpPr>
        <p:spPr>
          <a:xfrm>
            <a:off x="7692705" y="4010201"/>
            <a:ext cx="1426128" cy="497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系主任</a:t>
            </a:r>
          </a:p>
        </p:txBody>
      </p:sp>
      <p:sp>
        <p:nvSpPr>
          <p:cNvPr id="18" name="矩形 17">
            <a:extLst>
              <a:ext uri="{FF2B5EF4-FFF2-40B4-BE49-F238E27FC236}">
                <a16:creationId xmlns:a16="http://schemas.microsoft.com/office/drawing/2014/main" id="{3A9DE89F-4163-4808-87CE-843D8930B7A3}"/>
              </a:ext>
            </a:extLst>
          </p:cNvPr>
          <p:cNvSpPr/>
          <p:nvPr/>
        </p:nvSpPr>
        <p:spPr>
          <a:xfrm>
            <a:off x="2814506" y="5659841"/>
            <a:ext cx="1426128" cy="497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学号</a:t>
            </a:r>
          </a:p>
        </p:txBody>
      </p:sp>
      <p:cxnSp>
        <p:nvCxnSpPr>
          <p:cNvPr id="7" name="直接箭头连接符 6">
            <a:extLst>
              <a:ext uri="{FF2B5EF4-FFF2-40B4-BE49-F238E27FC236}">
                <a16:creationId xmlns:a16="http://schemas.microsoft.com/office/drawing/2014/main" id="{DDD575C4-A47E-4791-87A2-0DD80D426771}"/>
              </a:ext>
            </a:extLst>
          </p:cNvPr>
          <p:cNvCxnSpPr>
            <a:stCxn id="18" idx="0"/>
            <a:endCxn id="14" idx="2"/>
          </p:cNvCxnSpPr>
          <p:nvPr/>
        </p:nvCxnSpPr>
        <p:spPr>
          <a:xfrm flipH="1" flipV="1">
            <a:off x="2520890" y="4479720"/>
            <a:ext cx="1006680" cy="1180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0C0E1AB8-3BB4-42D1-A836-DEF3948F1ADE}"/>
              </a:ext>
            </a:extLst>
          </p:cNvPr>
          <p:cNvCxnSpPr>
            <a:stCxn id="18" idx="0"/>
            <a:endCxn id="15" idx="2"/>
          </p:cNvCxnSpPr>
          <p:nvPr/>
        </p:nvCxnSpPr>
        <p:spPr>
          <a:xfrm flipV="1">
            <a:off x="3527570" y="4507248"/>
            <a:ext cx="1243317" cy="1152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69F541CD-6C55-40BE-9C45-C292CB3AA9D5}"/>
              </a:ext>
            </a:extLst>
          </p:cNvPr>
          <p:cNvSpPr txBox="1"/>
          <p:nvPr/>
        </p:nvSpPr>
        <p:spPr>
          <a:xfrm>
            <a:off x="10167456" y="6156888"/>
            <a:ext cx="872456" cy="369332"/>
          </a:xfrm>
          <a:prstGeom prst="rect">
            <a:avLst/>
          </a:prstGeom>
          <a:noFill/>
        </p:spPr>
        <p:txBody>
          <a:bodyPr wrap="square" rtlCol="0">
            <a:spAutoFit/>
          </a:bodyPr>
          <a:lstStyle/>
          <a:p>
            <a:r>
              <a:rPr lang="en-US" altLang="zh-CN" dirty="0"/>
              <a:t>【2】</a:t>
            </a:r>
            <a:endParaRPr lang="zh-CN" altLang="en-US" dirty="0"/>
          </a:p>
        </p:txBody>
      </p:sp>
      <p:sp>
        <p:nvSpPr>
          <p:cNvPr id="22" name="矩形 21">
            <a:extLst>
              <a:ext uri="{FF2B5EF4-FFF2-40B4-BE49-F238E27FC236}">
                <a16:creationId xmlns:a16="http://schemas.microsoft.com/office/drawing/2014/main" id="{C3F6A2BA-8295-4907-A8ED-1251671E3C5B}"/>
              </a:ext>
            </a:extLst>
          </p:cNvPr>
          <p:cNvSpPr/>
          <p:nvPr/>
        </p:nvSpPr>
        <p:spPr>
          <a:xfrm>
            <a:off x="7692705" y="5659840"/>
            <a:ext cx="1426128" cy="497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系名</a:t>
            </a:r>
          </a:p>
        </p:txBody>
      </p:sp>
      <p:cxnSp>
        <p:nvCxnSpPr>
          <p:cNvPr id="24" name="直接箭头连接符 23">
            <a:extLst>
              <a:ext uri="{FF2B5EF4-FFF2-40B4-BE49-F238E27FC236}">
                <a16:creationId xmlns:a16="http://schemas.microsoft.com/office/drawing/2014/main" id="{3581F776-1945-4577-B0EB-34B3C06D528C}"/>
              </a:ext>
            </a:extLst>
          </p:cNvPr>
          <p:cNvCxnSpPr>
            <a:stCxn id="22" idx="0"/>
            <a:endCxn id="16" idx="2"/>
          </p:cNvCxnSpPr>
          <p:nvPr/>
        </p:nvCxnSpPr>
        <p:spPr>
          <a:xfrm flipV="1">
            <a:off x="8405769" y="4507248"/>
            <a:ext cx="0" cy="1152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912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a:t>BC</a:t>
            </a:r>
            <a:r>
              <a:rPr lang="zh-CN" altLang="en-US" sz="4400" dirty="0"/>
              <a:t>范式</a:t>
            </a:r>
            <a:r>
              <a:rPr lang="en-US" altLang="zh-CN" sz="4400" dirty="0"/>
              <a:t>(BCNF)</a:t>
            </a:r>
            <a:endParaRPr lang="zh-CN" altLang="en-US" sz="4400"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22</a:t>
            </a:fld>
            <a:endParaRPr lang="zh-CN" altLang="en-US" dirty="0"/>
          </a:p>
        </p:txBody>
      </p:sp>
      <p:sp>
        <p:nvSpPr>
          <p:cNvPr id="41" name="文本框 40">
            <a:extLst>
              <a:ext uri="{FF2B5EF4-FFF2-40B4-BE49-F238E27FC236}">
                <a16:creationId xmlns:a16="http://schemas.microsoft.com/office/drawing/2014/main" id="{F69AD7B2-34F5-4FD7-8070-9278C41A93AE}"/>
              </a:ext>
            </a:extLst>
          </p:cNvPr>
          <p:cNvSpPr txBox="1"/>
          <p:nvPr/>
        </p:nvSpPr>
        <p:spPr>
          <a:xfrm>
            <a:off x="952753" y="3762029"/>
            <a:ext cx="9697673" cy="1077218"/>
          </a:xfrm>
          <a:prstGeom prst="rect">
            <a:avLst/>
          </a:prstGeom>
          <a:noFill/>
        </p:spPr>
        <p:txBody>
          <a:bodyPr wrap="square" rtlCol="0">
            <a:spAutoFit/>
          </a:bodyPr>
          <a:lstStyle/>
          <a:p>
            <a:r>
              <a:rPr lang="en-US" altLang="zh-CN" sz="3200" dirty="0"/>
              <a:t>	</a:t>
            </a:r>
            <a:r>
              <a:rPr lang="zh-CN" altLang="en-US" sz="3200" dirty="0"/>
              <a:t>在第三范式的基础上，消除了主属性对码的部分和传递函数依赖</a:t>
            </a:r>
            <a:r>
              <a:rPr lang="en-US" altLang="zh-CN" sz="3200" dirty="0"/>
              <a:t>【1】</a:t>
            </a:r>
            <a:endParaRPr lang="zh-CN" altLang="en-US" sz="3200" dirty="0"/>
          </a:p>
        </p:txBody>
      </p:sp>
      <p:sp>
        <p:nvSpPr>
          <p:cNvPr id="5" name="文本框 4">
            <a:extLst>
              <a:ext uri="{FF2B5EF4-FFF2-40B4-BE49-F238E27FC236}">
                <a16:creationId xmlns:a16="http://schemas.microsoft.com/office/drawing/2014/main" id="{8ADDFB5A-DFC6-4C1B-8D22-9DC8B5FFCAC6}"/>
              </a:ext>
            </a:extLst>
          </p:cNvPr>
          <p:cNvSpPr txBox="1"/>
          <p:nvPr/>
        </p:nvSpPr>
        <p:spPr>
          <a:xfrm>
            <a:off x="1036642" y="2018754"/>
            <a:ext cx="9697673" cy="1077218"/>
          </a:xfrm>
          <a:prstGeom prst="rect">
            <a:avLst/>
          </a:prstGeom>
          <a:noFill/>
        </p:spPr>
        <p:txBody>
          <a:bodyPr wrap="square" rtlCol="0">
            <a:spAutoFit/>
          </a:bodyPr>
          <a:lstStyle/>
          <a:p>
            <a:r>
              <a:rPr lang="en-US" altLang="zh-CN" sz="3200" dirty="0"/>
              <a:t>	</a:t>
            </a:r>
            <a:r>
              <a:rPr lang="zh-CN" altLang="en-US" sz="3200" b="1" dirty="0"/>
              <a:t>定义</a:t>
            </a:r>
            <a:r>
              <a:rPr lang="en-US" altLang="zh-CN" sz="3200" b="1" dirty="0"/>
              <a:t>:</a:t>
            </a:r>
            <a:r>
              <a:rPr lang="zh-CN" altLang="en-US" sz="3200" dirty="0"/>
              <a:t>关系模式</a:t>
            </a:r>
            <a:r>
              <a:rPr lang="en-US" altLang="zh-CN" sz="3200" dirty="0"/>
              <a:t>R&lt;U,F&gt;</a:t>
            </a:r>
            <a:r>
              <a:rPr lang="zh-CN" altLang="en-US" sz="3200" dirty="0"/>
              <a:t>∈</a:t>
            </a:r>
            <a:r>
              <a:rPr lang="en-US" altLang="zh-CN" sz="3200" dirty="0"/>
              <a:t>1NF</a:t>
            </a:r>
            <a:r>
              <a:rPr lang="zh-CN" altLang="en-US" sz="3200" dirty="0"/>
              <a:t>，且</a:t>
            </a:r>
            <a:r>
              <a:rPr lang="en-US" altLang="zh-CN" sz="3200" dirty="0"/>
              <a:t>X-&gt;Y</a:t>
            </a:r>
            <a:r>
              <a:rPr lang="zh-CN" altLang="en-US" sz="3200" dirty="0"/>
              <a:t>且</a:t>
            </a:r>
            <a:r>
              <a:rPr lang="en-US" altLang="zh-CN" sz="3200" dirty="0"/>
              <a:t>Y</a:t>
            </a:r>
            <a:r>
              <a:rPr lang="zh-CN" altLang="en-US" sz="3200" dirty="0"/>
              <a:t>不包含于</a:t>
            </a:r>
            <a:r>
              <a:rPr lang="en-US" altLang="zh-CN" sz="3200" dirty="0"/>
              <a:t>X</a:t>
            </a:r>
            <a:r>
              <a:rPr lang="zh-CN" altLang="en-US" sz="3200" dirty="0"/>
              <a:t>时</a:t>
            </a:r>
            <a:r>
              <a:rPr lang="en-US" altLang="zh-CN" sz="3200" dirty="0"/>
              <a:t>X</a:t>
            </a:r>
            <a:r>
              <a:rPr lang="zh-CN" altLang="en-US" sz="3200" dirty="0"/>
              <a:t>必含有码，则</a:t>
            </a:r>
            <a:r>
              <a:rPr lang="en-US" altLang="zh-CN" sz="3200" dirty="0"/>
              <a:t>R&lt;U,F&gt;</a:t>
            </a:r>
            <a:r>
              <a:rPr lang="zh-CN" altLang="en-US" sz="3200" dirty="0"/>
              <a:t>属于</a:t>
            </a:r>
            <a:r>
              <a:rPr lang="en-US" altLang="zh-CN" sz="3200" dirty="0"/>
              <a:t>BCNF【1】</a:t>
            </a:r>
            <a:endParaRPr lang="zh-CN" altLang="en-US" sz="3200" dirty="0"/>
          </a:p>
        </p:txBody>
      </p:sp>
    </p:spTree>
    <p:extLst>
      <p:ext uri="{BB962C8B-B14F-4D97-AF65-F5344CB8AC3E}">
        <p14:creationId xmlns:p14="http://schemas.microsoft.com/office/powerpoint/2010/main" val="386321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a:t>BC</a:t>
            </a:r>
            <a:r>
              <a:rPr lang="zh-CN" altLang="en-US" sz="4400" dirty="0"/>
              <a:t>范式</a:t>
            </a:r>
            <a:r>
              <a:rPr lang="en-US" altLang="zh-CN" sz="4400" dirty="0"/>
              <a:t>(BCNF)</a:t>
            </a:r>
            <a:endParaRPr lang="zh-CN" altLang="en-US" sz="4400"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23</a:t>
            </a:fld>
            <a:endParaRPr lang="zh-CN" altLang="en-US" dirty="0"/>
          </a:p>
        </p:txBody>
      </p:sp>
      <p:sp>
        <p:nvSpPr>
          <p:cNvPr id="5" name="文本框 4">
            <a:extLst>
              <a:ext uri="{FF2B5EF4-FFF2-40B4-BE49-F238E27FC236}">
                <a16:creationId xmlns:a16="http://schemas.microsoft.com/office/drawing/2014/main" id="{8ADDFB5A-DFC6-4C1B-8D22-9DC8B5FFCAC6}"/>
              </a:ext>
            </a:extLst>
          </p:cNvPr>
          <p:cNvSpPr txBox="1"/>
          <p:nvPr/>
        </p:nvSpPr>
        <p:spPr>
          <a:xfrm>
            <a:off x="669924" y="1414746"/>
            <a:ext cx="10850563" cy="1569660"/>
          </a:xfrm>
          <a:prstGeom prst="rect">
            <a:avLst/>
          </a:prstGeom>
          <a:noFill/>
        </p:spPr>
        <p:txBody>
          <a:bodyPr wrap="square" rtlCol="0">
            <a:spAutoFit/>
          </a:bodyPr>
          <a:lstStyle/>
          <a:p>
            <a:r>
              <a:rPr lang="zh-CN" altLang="en-US" sz="3200" dirty="0"/>
              <a:t>关系模式</a:t>
            </a:r>
            <a:r>
              <a:rPr lang="en-US" altLang="zh-CN" sz="3200" dirty="0"/>
              <a:t>STJ(S,T,J)</a:t>
            </a:r>
            <a:r>
              <a:rPr lang="zh-CN" altLang="en-US" sz="3200" dirty="0"/>
              <a:t>中</a:t>
            </a:r>
            <a:r>
              <a:rPr lang="en-US" altLang="zh-CN" sz="3200" dirty="0"/>
              <a:t>,S</a:t>
            </a:r>
            <a:r>
              <a:rPr lang="zh-CN" altLang="en-US" sz="3200" dirty="0"/>
              <a:t>表示学生，</a:t>
            </a:r>
            <a:r>
              <a:rPr lang="en-US" altLang="zh-CN" sz="3200" dirty="0"/>
              <a:t>T</a:t>
            </a:r>
            <a:r>
              <a:rPr lang="zh-CN" altLang="en-US" sz="3200" dirty="0"/>
              <a:t>表示教师，</a:t>
            </a:r>
            <a:r>
              <a:rPr lang="en-US" altLang="zh-CN" sz="3200" dirty="0"/>
              <a:t>J</a:t>
            </a:r>
            <a:r>
              <a:rPr lang="zh-CN" altLang="en-US" sz="3200" dirty="0"/>
              <a:t>表示课程。每一教师只教一门课，每门课有若干老师，某一学生选定某门课，对应一个固定的教师。</a:t>
            </a:r>
            <a:r>
              <a:rPr lang="en-US" altLang="zh-CN" sz="3200" dirty="0"/>
              <a:t>【1】	</a:t>
            </a:r>
            <a:endParaRPr lang="zh-CN" altLang="en-US" sz="3200" dirty="0"/>
          </a:p>
        </p:txBody>
      </p:sp>
      <p:sp>
        <p:nvSpPr>
          <p:cNvPr id="3" name="矩形 2">
            <a:extLst>
              <a:ext uri="{FF2B5EF4-FFF2-40B4-BE49-F238E27FC236}">
                <a16:creationId xmlns:a16="http://schemas.microsoft.com/office/drawing/2014/main" id="{2592248A-8751-461F-8D1B-C7CA68B3C83D}"/>
              </a:ext>
            </a:extLst>
          </p:cNvPr>
          <p:cNvSpPr/>
          <p:nvPr/>
        </p:nvSpPr>
        <p:spPr>
          <a:xfrm>
            <a:off x="922789" y="3429000"/>
            <a:ext cx="1937857" cy="28114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FF267BC7-E63E-4826-A350-0E3E1C073CCA}"/>
              </a:ext>
            </a:extLst>
          </p:cNvPr>
          <p:cNvSpPr/>
          <p:nvPr/>
        </p:nvSpPr>
        <p:spPr>
          <a:xfrm>
            <a:off x="1178653" y="4005742"/>
            <a:ext cx="1426128" cy="497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t>
            </a:r>
            <a:endParaRPr lang="zh-CN" altLang="en-US" dirty="0"/>
          </a:p>
        </p:txBody>
      </p:sp>
      <p:sp>
        <p:nvSpPr>
          <p:cNvPr id="8" name="矩形 7">
            <a:extLst>
              <a:ext uri="{FF2B5EF4-FFF2-40B4-BE49-F238E27FC236}">
                <a16:creationId xmlns:a16="http://schemas.microsoft.com/office/drawing/2014/main" id="{6445A912-FF04-4405-84D7-391697A115C4}"/>
              </a:ext>
            </a:extLst>
          </p:cNvPr>
          <p:cNvSpPr/>
          <p:nvPr/>
        </p:nvSpPr>
        <p:spPr>
          <a:xfrm>
            <a:off x="1178653" y="5299045"/>
            <a:ext cx="1426128" cy="497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t>
            </a:r>
            <a:endParaRPr lang="zh-CN" altLang="en-US" dirty="0"/>
          </a:p>
        </p:txBody>
      </p:sp>
      <p:sp>
        <p:nvSpPr>
          <p:cNvPr id="9" name="矩形 8">
            <a:extLst>
              <a:ext uri="{FF2B5EF4-FFF2-40B4-BE49-F238E27FC236}">
                <a16:creationId xmlns:a16="http://schemas.microsoft.com/office/drawing/2014/main" id="{05BD0B07-83AD-4D21-AD38-10C27A6E30EB}"/>
              </a:ext>
            </a:extLst>
          </p:cNvPr>
          <p:cNvSpPr/>
          <p:nvPr/>
        </p:nvSpPr>
        <p:spPr>
          <a:xfrm>
            <a:off x="3948418" y="4586207"/>
            <a:ext cx="1426128" cy="497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t>
            </a:r>
            <a:endParaRPr lang="zh-CN" altLang="en-US" dirty="0"/>
          </a:p>
        </p:txBody>
      </p:sp>
      <p:cxnSp>
        <p:nvCxnSpPr>
          <p:cNvPr id="10" name="直接箭头连接符 9">
            <a:extLst>
              <a:ext uri="{FF2B5EF4-FFF2-40B4-BE49-F238E27FC236}">
                <a16:creationId xmlns:a16="http://schemas.microsoft.com/office/drawing/2014/main" id="{64C94A88-FDB7-473F-A758-46A9A1A28313}"/>
              </a:ext>
            </a:extLst>
          </p:cNvPr>
          <p:cNvCxnSpPr>
            <a:stCxn id="3" idx="3"/>
            <a:endCxn id="9" idx="1"/>
          </p:cNvCxnSpPr>
          <p:nvPr/>
        </p:nvCxnSpPr>
        <p:spPr>
          <a:xfrm flipV="1">
            <a:off x="2860646" y="4834731"/>
            <a:ext cx="108777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4F93CA7F-43E5-450B-981F-A1635BF18906}"/>
              </a:ext>
            </a:extLst>
          </p:cNvPr>
          <p:cNvCxnSpPr>
            <a:stCxn id="9" idx="1"/>
            <a:endCxn id="8" idx="3"/>
          </p:cNvCxnSpPr>
          <p:nvPr/>
        </p:nvCxnSpPr>
        <p:spPr>
          <a:xfrm flipH="1">
            <a:off x="2604781" y="4834731"/>
            <a:ext cx="1343637" cy="712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7665ECFD-131C-440F-879D-AA32067D9C4C}"/>
              </a:ext>
            </a:extLst>
          </p:cNvPr>
          <p:cNvSpPr/>
          <p:nvPr/>
        </p:nvSpPr>
        <p:spPr>
          <a:xfrm>
            <a:off x="6672742" y="3428999"/>
            <a:ext cx="1937857" cy="28114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9DD9F5FB-24E2-4D50-B04D-7A36D3E72F6A}"/>
              </a:ext>
            </a:extLst>
          </p:cNvPr>
          <p:cNvSpPr/>
          <p:nvPr/>
        </p:nvSpPr>
        <p:spPr>
          <a:xfrm>
            <a:off x="6928606" y="4005741"/>
            <a:ext cx="1426128" cy="497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t>
            </a:r>
            <a:endParaRPr lang="zh-CN" altLang="en-US" dirty="0"/>
          </a:p>
        </p:txBody>
      </p:sp>
      <p:sp>
        <p:nvSpPr>
          <p:cNvPr id="19" name="矩形 18">
            <a:extLst>
              <a:ext uri="{FF2B5EF4-FFF2-40B4-BE49-F238E27FC236}">
                <a16:creationId xmlns:a16="http://schemas.microsoft.com/office/drawing/2014/main" id="{F0D9FDEB-E418-4CF2-AEA6-EB98E6495FED}"/>
              </a:ext>
            </a:extLst>
          </p:cNvPr>
          <p:cNvSpPr/>
          <p:nvPr/>
        </p:nvSpPr>
        <p:spPr>
          <a:xfrm>
            <a:off x="6928606" y="5299044"/>
            <a:ext cx="1426128" cy="497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t>
            </a:r>
            <a:endParaRPr lang="zh-CN" altLang="en-US" dirty="0"/>
          </a:p>
        </p:txBody>
      </p:sp>
      <p:sp>
        <p:nvSpPr>
          <p:cNvPr id="20" name="矩形 19">
            <a:extLst>
              <a:ext uri="{FF2B5EF4-FFF2-40B4-BE49-F238E27FC236}">
                <a16:creationId xmlns:a16="http://schemas.microsoft.com/office/drawing/2014/main" id="{A2AF6332-8DEF-4651-B441-CE22B3B6E978}"/>
              </a:ext>
            </a:extLst>
          </p:cNvPr>
          <p:cNvSpPr/>
          <p:nvPr/>
        </p:nvSpPr>
        <p:spPr>
          <a:xfrm>
            <a:off x="9698371" y="4586206"/>
            <a:ext cx="1426128" cy="497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t>
            </a:r>
            <a:endParaRPr lang="zh-CN" altLang="en-US" dirty="0"/>
          </a:p>
        </p:txBody>
      </p:sp>
      <p:cxnSp>
        <p:nvCxnSpPr>
          <p:cNvPr id="21" name="直接箭头连接符 20">
            <a:extLst>
              <a:ext uri="{FF2B5EF4-FFF2-40B4-BE49-F238E27FC236}">
                <a16:creationId xmlns:a16="http://schemas.microsoft.com/office/drawing/2014/main" id="{4094AD10-56F8-4A5E-9B66-E081E0064DE6}"/>
              </a:ext>
            </a:extLst>
          </p:cNvPr>
          <p:cNvCxnSpPr>
            <a:stCxn id="17" idx="3"/>
            <a:endCxn id="20" idx="1"/>
          </p:cNvCxnSpPr>
          <p:nvPr/>
        </p:nvCxnSpPr>
        <p:spPr>
          <a:xfrm flipV="1">
            <a:off x="8610599" y="4834730"/>
            <a:ext cx="108777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88B7634A-C613-41C8-97B8-66B980E49FA2}"/>
              </a:ext>
            </a:extLst>
          </p:cNvPr>
          <p:cNvCxnSpPr>
            <a:stCxn id="19" idx="3"/>
            <a:endCxn id="20" idx="1"/>
          </p:cNvCxnSpPr>
          <p:nvPr/>
        </p:nvCxnSpPr>
        <p:spPr>
          <a:xfrm flipV="1">
            <a:off x="8354734" y="4834730"/>
            <a:ext cx="1343637" cy="712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73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a:t>BC</a:t>
            </a:r>
            <a:r>
              <a:rPr lang="zh-CN" altLang="en-US" sz="4400" dirty="0"/>
              <a:t>范式</a:t>
            </a:r>
            <a:r>
              <a:rPr lang="en-US" altLang="zh-CN" sz="4400" dirty="0"/>
              <a:t>(BCNF)</a:t>
            </a:r>
            <a:endParaRPr lang="zh-CN" altLang="en-US" sz="4400" dirty="0"/>
          </a:p>
        </p:txBody>
      </p:sp>
      <p:sp>
        <p:nvSpPr>
          <p:cNvPr id="22" name="矩形 21">
            <a:extLst>
              <a:ext uri="{FF2B5EF4-FFF2-40B4-BE49-F238E27FC236}">
                <a16:creationId xmlns:a16="http://schemas.microsoft.com/office/drawing/2014/main" id="{A9889179-10A4-4B45-8ACE-EC5145EF8224}"/>
              </a:ext>
            </a:extLst>
          </p:cNvPr>
          <p:cNvSpPr/>
          <p:nvPr/>
        </p:nvSpPr>
        <p:spPr>
          <a:xfrm>
            <a:off x="1606492" y="2655115"/>
            <a:ext cx="1426128" cy="497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t>
            </a:r>
            <a:endParaRPr lang="zh-CN" altLang="en-US" dirty="0"/>
          </a:p>
        </p:txBody>
      </p:sp>
      <p:sp>
        <p:nvSpPr>
          <p:cNvPr id="24" name="矩形 23">
            <a:extLst>
              <a:ext uri="{FF2B5EF4-FFF2-40B4-BE49-F238E27FC236}">
                <a16:creationId xmlns:a16="http://schemas.microsoft.com/office/drawing/2014/main" id="{45A5730F-6F02-4706-AF33-897B03FECB76}"/>
              </a:ext>
            </a:extLst>
          </p:cNvPr>
          <p:cNvSpPr/>
          <p:nvPr/>
        </p:nvSpPr>
        <p:spPr>
          <a:xfrm>
            <a:off x="4669077" y="2655115"/>
            <a:ext cx="1426128" cy="497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t>
            </a:r>
            <a:endParaRPr lang="zh-CN" altLang="en-US" dirty="0"/>
          </a:p>
        </p:txBody>
      </p:sp>
      <p:cxnSp>
        <p:nvCxnSpPr>
          <p:cNvPr id="12" name="直接箭头连接符 11">
            <a:extLst>
              <a:ext uri="{FF2B5EF4-FFF2-40B4-BE49-F238E27FC236}">
                <a16:creationId xmlns:a16="http://schemas.microsoft.com/office/drawing/2014/main" id="{1B0DDA37-FAFA-4AE7-BAD1-6D91A3AAF277}"/>
              </a:ext>
            </a:extLst>
          </p:cNvPr>
          <p:cNvCxnSpPr>
            <a:stCxn id="22" idx="3"/>
            <a:endCxn id="24" idx="1"/>
          </p:cNvCxnSpPr>
          <p:nvPr/>
        </p:nvCxnSpPr>
        <p:spPr>
          <a:xfrm>
            <a:off x="3032620" y="2903639"/>
            <a:ext cx="1636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968BCC12-57F1-4005-BBB5-059CC66E8504}"/>
              </a:ext>
            </a:extLst>
          </p:cNvPr>
          <p:cNvSpPr/>
          <p:nvPr/>
        </p:nvSpPr>
        <p:spPr>
          <a:xfrm>
            <a:off x="1606492" y="4107808"/>
            <a:ext cx="1426128" cy="497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t>
            </a:r>
            <a:endParaRPr lang="zh-CN" altLang="en-US" dirty="0"/>
          </a:p>
        </p:txBody>
      </p:sp>
      <p:sp>
        <p:nvSpPr>
          <p:cNvPr id="26" name="矩形 25">
            <a:extLst>
              <a:ext uri="{FF2B5EF4-FFF2-40B4-BE49-F238E27FC236}">
                <a16:creationId xmlns:a16="http://schemas.microsoft.com/office/drawing/2014/main" id="{8DADD2D9-F2B3-41A8-9E0F-B2FF802D2C62}"/>
              </a:ext>
            </a:extLst>
          </p:cNvPr>
          <p:cNvSpPr/>
          <p:nvPr/>
        </p:nvSpPr>
        <p:spPr>
          <a:xfrm>
            <a:off x="4669077" y="4107807"/>
            <a:ext cx="1426128" cy="497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t>
            </a:r>
            <a:endParaRPr lang="zh-CN" altLang="en-US" dirty="0"/>
          </a:p>
        </p:txBody>
      </p:sp>
      <p:cxnSp>
        <p:nvCxnSpPr>
          <p:cNvPr id="14" name="直接箭头连接符 13">
            <a:extLst>
              <a:ext uri="{FF2B5EF4-FFF2-40B4-BE49-F238E27FC236}">
                <a16:creationId xmlns:a16="http://schemas.microsoft.com/office/drawing/2014/main" id="{250F7E2E-41BD-4B72-A097-95C8D64A0923}"/>
              </a:ext>
            </a:extLst>
          </p:cNvPr>
          <p:cNvCxnSpPr>
            <a:stCxn id="25" idx="3"/>
            <a:endCxn id="26" idx="1"/>
          </p:cNvCxnSpPr>
          <p:nvPr/>
        </p:nvCxnSpPr>
        <p:spPr>
          <a:xfrm flipV="1">
            <a:off x="3032620" y="4356331"/>
            <a:ext cx="16364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17A91817-201E-4EF7-A158-DBC9020307AA}"/>
              </a:ext>
            </a:extLst>
          </p:cNvPr>
          <p:cNvSpPr txBox="1"/>
          <p:nvPr/>
        </p:nvSpPr>
        <p:spPr>
          <a:xfrm>
            <a:off x="7264866" y="2655115"/>
            <a:ext cx="3011648" cy="646331"/>
          </a:xfrm>
          <a:prstGeom prst="rect">
            <a:avLst/>
          </a:prstGeom>
          <a:noFill/>
        </p:spPr>
        <p:txBody>
          <a:bodyPr wrap="square" rtlCol="0">
            <a:spAutoFit/>
          </a:bodyPr>
          <a:lstStyle/>
          <a:p>
            <a:r>
              <a:rPr lang="en-US" altLang="zh-CN" dirty="0"/>
              <a:t>ST(S,T)</a:t>
            </a:r>
          </a:p>
          <a:p>
            <a:r>
              <a:rPr lang="en-US" altLang="zh-CN" dirty="0"/>
              <a:t>TJ(T,J)</a:t>
            </a:r>
            <a:endParaRPr lang="zh-CN" altLang="en-US" dirty="0"/>
          </a:p>
        </p:txBody>
      </p:sp>
    </p:spTree>
    <p:extLst>
      <p:ext uri="{BB962C8B-B14F-4D97-AF65-F5344CB8AC3E}">
        <p14:creationId xmlns:p14="http://schemas.microsoft.com/office/powerpoint/2010/main" val="3202591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47598" y="2086429"/>
            <a:ext cx="5419185" cy="895350"/>
          </a:xfrm>
        </p:spPr>
        <p:txBody>
          <a:bodyPr>
            <a:normAutofit/>
          </a:bodyPr>
          <a:lstStyle/>
          <a:p>
            <a:pPr>
              <a:lnSpc>
                <a:spcPct val="110000"/>
              </a:lnSpc>
            </a:pPr>
            <a:r>
              <a:rPr lang="zh-CN" altLang="en-US" sz="2800" dirty="0">
                <a:solidFill>
                  <a:schemeClr val="bg1"/>
                </a:solidFill>
              </a:rPr>
              <a:t>巴克斯</a:t>
            </a:r>
            <a:r>
              <a:rPr lang="en-US" altLang="zh-CN" sz="2800" dirty="0">
                <a:solidFill>
                  <a:schemeClr val="bg1"/>
                </a:solidFill>
              </a:rPr>
              <a:t>-</a:t>
            </a:r>
            <a:r>
              <a:rPr lang="zh-CN" altLang="en-US" sz="2800" dirty="0">
                <a:solidFill>
                  <a:schemeClr val="bg1"/>
                </a:solidFill>
              </a:rPr>
              <a:t>诺尔形式介绍</a:t>
            </a:r>
            <a:endParaRPr lang="en-US" altLang="zh-CN" sz="2800" dirty="0">
              <a:solidFill>
                <a:schemeClr val="bg1"/>
              </a:solidFill>
            </a:endParaRP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809103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a:t>BNF</a:t>
            </a:r>
            <a:endParaRPr lang="zh-CN" altLang="en-US" sz="4400"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26</a:t>
            </a:fld>
            <a:endParaRPr lang="zh-CN" altLang="en-US" dirty="0"/>
          </a:p>
        </p:txBody>
      </p:sp>
      <p:sp>
        <p:nvSpPr>
          <p:cNvPr id="5" name="文本框 4">
            <a:extLst>
              <a:ext uri="{FF2B5EF4-FFF2-40B4-BE49-F238E27FC236}">
                <a16:creationId xmlns:a16="http://schemas.microsoft.com/office/drawing/2014/main" id="{8ADDFB5A-DFC6-4C1B-8D22-9DC8B5FFCAC6}"/>
              </a:ext>
            </a:extLst>
          </p:cNvPr>
          <p:cNvSpPr txBox="1"/>
          <p:nvPr/>
        </p:nvSpPr>
        <p:spPr>
          <a:xfrm>
            <a:off x="401478" y="1495534"/>
            <a:ext cx="11387454" cy="3046988"/>
          </a:xfrm>
          <a:prstGeom prst="rect">
            <a:avLst/>
          </a:prstGeom>
          <a:noFill/>
        </p:spPr>
        <p:txBody>
          <a:bodyPr wrap="square" rtlCol="0">
            <a:spAutoFit/>
          </a:bodyPr>
          <a:lstStyle/>
          <a:p>
            <a:r>
              <a:rPr lang="en-US" altLang="zh-CN" sz="3200" dirty="0"/>
              <a:t>	Backus-Naur</a:t>
            </a:r>
            <a:r>
              <a:rPr lang="zh-CN" altLang="en-US" sz="3200" dirty="0"/>
              <a:t>符号是描述语言的</a:t>
            </a:r>
            <a:r>
              <a:rPr lang="zh-CN" altLang="en-US" sz="3200" b="1" dirty="0"/>
              <a:t>形式化</a:t>
            </a:r>
            <a:r>
              <a:rPr lang="zh-CN" altLang="en-US" sz="3200" dirty="0"/>
              <a:t>的数学方法。</a:t>
            </a:r>
            <a:br>
              <a:rPr lang="zh-CN" altLang="en-US" sz="3200" dirty="0"/>
            </a:br>
            <a:r>
              <a:rPr lang="en-US" altLang="zh-CN" sz="3200" dirty="0"/>
              <a:t>	</a:t>
            </a:r>
            <a:r>
              <a:rPr lang="zh-CN" altLang="en-US" sz="3200" dirty="0"/>
              <a:t>最初的时候是许多标记（图例），是</a:t>
            </a:r>
            <a:r>
              <a:rPr lang="en-US" altLang="zh-CN" sz="3200" b="1" dirty="0"/>
              <a:t>John Backus </a:t>
            </a:r>
            <a:r>
              <a:rPr lang="zh-CN" altLang="en-US" sz="3200" dirty="0"/>
              <a:t>在数学家</a:t>
            </a:r>
            <a:r>
              <a:rPr lang="en-US" altLang="zh-CN" sz="3200" dirty="0"/>
              <a:t>Emil Post</a:t>
            </a:r>
            <a:r>
              <a:rPr lang="zh-CN" altLang="en-US" sz="3200" dirty="0"/>
              <a:t>早期工作的基础上开发的，</a:t>
            </a:r>
            <a:r>
              <a:rPr lang="en-US" altLang="zh-CN" sz="3200" b="1" dirty="0"/>
              <a:t>Peter </a:t>
            </a:r>
            <a:r>
              <a:rPr lang="en-US" altLang="zh-CN" sz="3200" b="1" dirty="0" err="1"/>
              <a:t>Naur</a:t>
            </a:r>
            <a:r>
              <a:rPr lang="en-US" altLang="zh-CN" sz="3200" b="1" dirty="0"/>
              <a:t> </a:t>
            </a:r>
            <a:r>
              <a:rPr lang="zh-CN" altLang="en-US" sz="3200" dirty="0"/>
              <a:t>在</a:t>
            </a:r>
            <a:r>
              <a:rPr lang="en-US" altLang="zh-CN" sz="3200" dirty="0"/>
              <a:t>Algol 60</a:t>
            </a:r>
            <a:r>
              <a:rPr lang="zh-CN" altLang="en-US" sz="3200" dirty="0"/>
              <a:t>中采用了它，并进行了稍许改进</a:t>
            </a:r>
            <a:r>
              <a:rPr lang="en-US" altLang="zh-CN" sz="3200" dirty="0"/>
              <a:t>,</a:t>
            </a:r>
            <a:r>
              <a:rPr lang="zh-CN" altLang="en-US" sz="3200" dirty="0"/>
              <a:t>从而使其出名。</a:t>
            </a:r>
            <a:endParaRPr lang="en-US" altLang="zh-CN" sz="3200" dirty="0"/>
          </a:p>
          <a:p>
            <a:r>
              <a:rPr lang="en-US" altLang="zh-CN" sz="3200" dirty="0"/>
              <a:t>	 BNF</a:t>
            </a:r>
            <a:r>
              <a:rPr lang="zh-CN" altLang="en-US" sz="3200" dirty="0"/>
              <a:t>被用来形式化</a:t>
            </a:r>
            <a:r>
              <a:rPr lang="zh-CN" altLang="en-US" sz="3200" b="1" dirty="0"/>
              <a:t>定义</a:t>
            </a:r>
            <a:r>
              <a:rPr lang="zh-CN" altLang="en-US" sz="3200" dirty="0"/>
              <a:t>语言的</a:t>
            </a:r>
            <a:r>
              <a:rPr lang="zh-CN" altLang="en-US" sz="3200" b="1" dirty="0"/>
              <a:t>语法</a:t>
            </a:r>
            <a:r>
              <a:rPr lang="zh-CN" altLang="en-US" sz="3200" dirty="0"/>
              <a:t>，以使其规则没有歧义。</a:t>
            </a:r>
            <a:r>
              <a:rPr lang="en-US" altLang="zh-CN" sz="3200" dirty="0"/>
              <a:t>【4】</a:t>
            </a:r>
            <a:endParaRPr lang="zh-CN" altLang="en-US" sz="2800" dirty="0"/>
          </a:p>
        </p:txBody>
      </p:sp>
    </p:spTree>
    <p:extLst>
      <p:ext uri="{BB962C8B-B14F-4D97-AF65-F5344CB8AC3E}">
        <p14:creationId xmlns:p14="http://schemas.microsoft.com/office/powerpoint/2010/main" val="65216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语法规则</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27</a:t>
            </a:fld>
            <a:endParaRPr lang="zh-CN" altLang="en-US" dirty="0"/>
          </a:p>
        </p:txBody>
      </p:sp>
      <p:sp>
        <p:nvSpPr>
          <p:cNvPr id="5" name="文本框 4">
            <a:extLst>
              <a:ext uri="{FF2B5EF4-FFF2-40B4-BE49-F238E27FC236}">
                <a16:creationId xmlns:a16="http://schemas.microsoft.com/office/drawing/2014/main" id="{8ADDFB5A-DFC6-4C1B-8D22-9DC8B5FFCAC6}"/>
              </a:ext>
            </a:extLst>
          </p:cNvPr>
          <p:cNvSpPr txBox="1"/>
          <p:nvPr/>
        </p:nvSpPr>
        <p:spPr>
          <a:xfrm>
            <a:off x="401478" y="1556054"/>
            <a:ext cx="11387454" cy="4524315"/>
          </a:xfrm>
          <a:prstGeom prst="rect">
            <a:avLst/>
          </a:prstGeom>
          <a:noFill/>
        </p:spPr>
        <p:txBody>
          <a:bodyPr wrap="square" rtlCol="0">
            <a:spAutoFit/>
          </a:bodyPr>
          <a:lstStyle/>
          <a:p>
            <a:r>
              <a:rPr lang="en-US" altLang="zh-CN" sz="3200" dirty="0"/>
              <a:t>	1.</a:t>
            </a:r>
            <a:r>
              <a:rPr lang="zh-CN" altLang="en-US" sz="3200" dirty="0"/>
              <a:t>在双引号中的字</a:t>
            </a:r>
            <a:r>
              <a:rPr lang="en-US" altLang="zh-CN" sz="3200" dirty="0"/>
              <a:t>("word")</a:t>
            </a:r>
            <a:r>
              <a:rPr lang="zh-CN" altLang="en-US" sz="3200" dirty="0"/>
              <a:t>代表着这些字符本身。而</a:t>
            </a:r>
            <a:r>
              <a:rPr lang="en-US" altLang="zh-CN" sz="3200" dirty="0" err="1"/>
              <a:t>double_quote</a:t>
            </a:r>
            <a:r>
              <a:rPr lang="zh-CN" altLang="en-US" sz="3200" dirty="0"/>
              <a:t>用来代表双引号。</a:t>
            </a:r>
          </a:p>
          <a:p>
            <a:r>
              <a:rPr lang="en-US" altLang="zh-CN" sz="3200" dirty="0"/>
              <a:t>	2.</a:t>
            </a:r>
            <a:r>
              <a:rPr lang="zh-CN" altLang="en-US" sz="3200" dirty="0"/>
              <a:t>在双引号外的字（有可能有下划线）代表着语法部分。</a:t>
            </a:r>
          </a:p>
          <a:p>
            <a:r>
              <a:rPr lang="en-US" altLang="zh-CN" sz="3200" dirty="0"/>
              <a:t>	3.</a:t>
            </a:r>
            <a:r>
              <a:rPr lang="zh-CN" altLang="en-US" sz="3200" dirty="0"/>
              <a:t>尖括号</a:t>
            </a:r>
            <a:r>
              <a:rPr lang="en-US" altLang="zh-CN" sz="3200" dirty="0"/>
              <a:t>( &lt; &gt; )</a:t>
            </a:r>
            <a:r>
              <a:rPr lang="zh-CN" altLang="en-US" sz="3200" dirty="0"/>
              <a:t>内包含的为必选项。</a:t>
            </a:r>
          </a:p>
          <a:p>
            <a:r>
              <a:rPr lang="en-US" altLang="zh-CN" sz="3200" dirty="0"/>
              <a:t>	4.</a:t>
            </a:r>
            <a:r>
              <a:rPr lang="zh-CN" altLang="en-US" sz="3200" dirty="0"/>
              <a:t>方括号</a:t>
            </a:r>
            <a:r>
              <a:rPr lang="en-US" altLang="zh-CN" sz="3200" dirty="0"/>
              <a:t>( [ ] )</a:t>
            </a:r>
            <a:r>
              <a:rPr lang="zh-CN" altLang="en-US" sz="3200" dirty="0"/>
              <a:t>内包含的为可选项。</a:t>
            </a:r>
          </a:p>
          <a:p>
            <a:r>
              <a:rPr lang="en-US" altLang="zh-CN" sz="3200" dirty="0"/>
              <a:t>	5.</a:t>
            </a:r>
            <a:r>
              <a:rPr lang="zh-CN" altLang="en-US" sz="3200" dirty="0"/>
              <a:t>大括号</a:t>
            </a:r>
            <a:r>
              <a:rPr lang="en-US" altLang="zh-CN" sz="3200" dirty="0"/>
              <a:t>( { } )</a:t>
            </a:r>
            <a:r>
              <a:rPr lang="zh-CN" altLang="en-US" sz="3200" dirty="0"/>
              <a:t>内包含的为可重复</a:t>
            </a:r>
            <a:r>
              <a:rPr lang="en-US" altLang="zh-CN" sz="3200" dirty="0"/>
              <a:t>0</a:t>
            </a:r>
            <a:r>
              <a:rPr lang="zh-CN" altLang="en-US" sz="3200" dirty="0"/>
              <a:t>至无数次的项。</a:t>
            </a:r>
          </a:p>
          <a:p>
            <a:r>
              <a:rPr lang="en-US" altLang="zh-CN" sz="3200" dirty="0"/>
              <a:t>	6.</a:t>
            </a:r>
            <a:r>
              <a:rPr lang="zh-CN" altLang="en-US" sz="3200" dirty="0"/>
              <a:t>竖线</a:t>
            </a:r>
            <a:r>
              <a:rPr lang="en-US" altLang="zh-CN" sz="3200" dirty="0"/>
              <a:t>( | )</a:t>
            </a:r>
            <a:r>
              <a:rPr lang="zh-CN" altLang="en-US" sz="3200" dirty="0"/>
              <a:t>表示在其左右两边任选一项，相当于</a:t>
            </a:r>
            <a:r>
              <a:rPr lang="en-US" altLang="zh-CN" sz="3200" dirty="0"/>
              <a:t>"OR"</a:t>
            </a:r>
            <a:r>
              <a:rPr lang="zh-CN" altLang="en-US" sz="3200" dirty="0"/>
              <a:t>的意思。</a:t>
            </a:r>
          </a:p>
          <a:p>
            <a:r>
              <a:rPr lang="en-US" altLang="zh-CN" sz="3200" dirty="0"/>
              <a:t>	7.::= </a:t>
            </a:r>
            <a:r>
              <a:rPr lang="zh-CN" altLang="en-US" sz="3200" dirty="0"/>
              <a:t>是“被定义为”的意思</a:t>
            </a:r>
            <a:r>
              <a:rPr lang="en-US" altLang="zh-CN" sz="3200" dirty="0"/>
              <a:t>【3】</a:t>
            </a:r>
            <a:endParaRPr lang="zh-CN" altLang="en-US" sz="3200" dirty="0"/>
          </a:p>
        </p:txBody>
      </p:sp>
    </p:spTree>
    <p:extLst>
      <p:ext uri="{BB962C8B-B14F-4D97-AF65-F5344CB8AC3E}">
        <p14:creationId xmlns:p14="http://schemas.microsoft.com/office/powerpoint/2010/main" val="245997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实例</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28</a:t>
            </a:fld>
            <a:endParaRPr lang="zh-CN" altLang="en-US" dirty="0"/>
          </a:p>
        </p:txBody>
      </p:sp>
      <p:sp>
        <p:nvSpPr>
          <p:cNvPr id="5" name="文本框 4">
            <a:extLst>
              <a:ext uri="{FF2B5EF4-FFF2-40B4-BE49-F238E27FC236}">
                <a16:creationId xmlns:a16="http://schemas.microsoft.com/office/drawing/2014/main" id="{8ADDFB5A-DFC6-4C1B-8D22-9DC8B5FFCAC6}"/>
              </a:ext>
            </a:extLst>
          </p:cNvPr>
          <p:cNvSpPr txBox="1"/>
          <p:nvPr/>
        </p:nvSpPr>
        <p:spPr>
          <a:xfrm>
            <a:off x="401478" y="1556054"/>
            <a:ext cx="11387454" cy="4462760"/>
          </a:xfrm>
          <a:prstGeom prst="rect">
            <a:avLst/>
          </a:prstGeom>
          <a:noFill/>
        </p:spPr>
        <p:txBody>
          <a:bodyPr wrap="square" rtlCol="0">
            <a:spAutoFit/>
          </a:bodyPr>
          <a:lstStyle/>
          <a:p>
            <a:r>
              <a:rPr lang="zh-CN" altLang="en-US" sz="3600" dirty="0">
                <a:latin typeface="+mn-ea"/>
              </a:rPr>
              <a:t>这是用</a:t>
            </a:r>
            <a:r>
              <a:rPr lang="en-US" altLang="zh-CN" sz="3600" dirty="0">
                <a:latin typeface="+mn-ea"/>
              </a:rPr>
              <a:t>BNF</a:t>
            </a:r>
            <a:r>
              <a:rPr lang="zh-CN" altLang="en-US" sz="3600" dirty="0">
                <a:latin typeface="+mn-ea"/>
              </a:rPr>
              <a:t>来定义的</a:t>
            </a:r>
            <a:r>
              <a:rPr lang="en-US" altLang="zh-CN" sz="3600" dirty="0">
                <a:latin typeface="+mn-ea"/>
                <a:hlinkClick r:id="rId2"/>
              </a:rPr>
              <a:t>Java</a:t>
            </a:r>
            <a:r>
              <a:rPr lang="zh-CN" altLang="en-US" sz="3600" dirty="0">
                <a:latin typeface="+mn-ea"/>
                <a:hlinkClick r:id="rId2"/>
              </a:rPr>
              <a:t>语言</a:t>
            </a:r>
            <a:r>
              <a:rPr lang="zh-CN" altLang="en-US" sz="3600" dirty="0">
                <a:latin typeface="+mn-ea"/>
              </a:rPr>
              <a:t>中的</a:t>
            </a:r>
            <a:r>
              <a:rPr lang="en-US" altLang="zh-CN" sz="3600" dirty="0">
                <a:latin typeface="+mn-ea"/>
              </a:rPr>
              <a:t>For</a:t>
            </a:r>
            <a:r>
              <a:rPr lang="zh-CN" altLang="en-US" sz="3600" dirty="0">
                <a:latin typeface="+mn-ea"/>
              </a:rPr>
              <a:t>语句的实例：</a:t>
            </a:r>
          </a:p>
          <a:p>
            <a:r>
              <a:rPr lang="en-US" altLang="zh-CN" sz="3600" dirty="0">
                <a:latin typeface="+mn-ea"/>
              </a:rPr>
              <a:t>FOR_STATEMENT ::=</a:t>
            </a:r>
          </a:p>
          <a:p>
            <a:r>
              <a:rPr lang="en-US" altLang="zh-CN" sz="3600" dirty="0">
                <a:latin typeface="+mn-ea"/>
              </a:rPr>
              <a:t>"for" "(" ( (</a:t>
            </a:r>
            <a:r>
              <a:rPr lang="en-US" altLang="zh-CN" sz="3600" dirty="0" err="1">
                <a:latin typeface="+mn-ea"/>
              </a:rPr>
              <a:t>variable_declaration</a:t>
            </a:r>
            <a:r>
              <a:rPr lang="en-US" altLang="zh-CN" sz="3600" dirty="0">
                <a:latin typeface="+mn-ea"/>
              </a:rPr>
              <a:t> ";") |</a:t>
            </a:r>
          </a:p>
          <a:p>
            <a:r>
              <a:rPr lang="en-US" altLang="zh-CN" sz="3600" dirty="0">
                <a:latin typeface="+mn-ea"/>
              </a:rPr>
              <a:t>( expression ";" ) | ";" )</a:t>
            </a:r>
          </a:p>
          <a:p>
            <a:r>
              <a:rPr lang="en-US" altLang="zh-CN" sz="3600" dirty="0">
                <a:latin typeface="+mn-ea"/>
              </a:rPr>
              <a:t>[ expression ] ";"</a:t>
            </a:r>
          </a:p>
          <a:p>
            <a:r>
              <a:rPr lang="en-US" altLang="zh-CN" sz="3600" dirty="0">
                <a:latin typeface="+mn-ea"/>
              </a:rPr>
              <a:t>[ expression ]</a:t>
            </a:r>
          </a:p>
          <a:p>
            <a:r>
              <a:rPr lang="en-US" altLang="zh-CN" sz="3600" dirty="0">
                <a:latin typeface="+mn-ea"/>
              </a:rPr>
              <a:t>")" statement【3】</a:t>
            </a:r>
          </a:p>
          <a:p>
            <a:endParaRPr lang="zh-CN" altLang="en-US" sz="3200" dirty="0"/>
          </a:p>
        </p:txBody>
      </p:sp>
    </p:spTree>
    <p:extLst>
      <p:ext uri="{BB962C8B-B14F-4D97-AF65-F5344CB8AC3E}">
        <p14:creationId xmlns:p14="http://schemas.microsoft.com/office/powerpoint/2010/main" val="105473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47598" y="2086429"/>
            <a:ext cx="5419185" cy="895350"/>
          </a:xfrm>
        </p:spPr>
        <p:txBody>
          <a:bodyPr>
            <a:normAutofit/>
          </a:bodyPr>
          <a:lstStyle/>
          <a:p>
            <a:r>
              <a:rPr lang="zh-CN" altLang="en-US" sz="2800" dirty="0">
                <a:solidFill>
                  <a:schemeClr val="bg1"/>
                </a:solidFill>
              </a:rPr>
              <a:t>参考资料</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334957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47598" y="2086429"/>
            <a:ext cx="5419185" cy="895350"/>
          </a:xfrm>
        </p:spPr>
        <p:txBody>
          <a:bodyPr/>
          <a:lstStyle/>
          <a:p>
            <a:r>
              <a:rPr lang="zh-CN" altLang="en-US" dirty="0">
                <a:solidFill>
                  <a:schemeClr val="bg1"/>
                </a:solidFill>
              </a:rPr>
              <a:t>范式介绍</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参考资料</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30</a:t>
            </a:fld>
            <a:endParaRPr lang="zh-CN" altLang="en-US" dirty="0"/>
          </a:p>
        </p:txBody>
      </p:sp>
      <p:sp>
        <p:nvSpPr>
          <p:cNvPr id="5" name="文本框 4">
            <a:extLst>
              <a:ext uri="{FF2B5EF4-FFF2-40B4-BE49-F238E27FC236}">
                <a16:creationId xmlns:a16="http://schemas.microsoft.com/office/drawing/2014/main" id="{8ADDFB5A-DFC6-4C1B-8D22-9DC8B5FFCAC6}"/>
              </a:ext>
            </a:extLst>
          </p:cNvPr>
          <p:cNvSpPr txBox="1"/>
          <p:nvPr/>
        </p:nvSpPr>
        <p:spPr>
          <a:xfrm>
            <a:off x="401478" y="2059394"/>
            <a:ext cx="11387454" cy="584775"/>
          </a:xfrm>
          <a:prstGeom prst="rect">
            <a:avLst/>
          </a:prstGeom>
          <a:noFill/>
        </p:spPr>
        <p:txBody>
          <a:bodyPr wrap="square" rtlCol="0">
            <a:spAutoFit/>
          </a:bodyPr>
          <a:lstStyle/>
          <a:p>
            <a:r>
              <a:rPr lang="en-US" altLang="zh-CN" sz="3200" dirty="0"/>
              <a:t>	【1】《</a:t>
            </a:r>
            <a:r>
              <a:rPr lang="zh-CN" altLang="en-US" sz="3200" dirty="0"/>
              <a:t>数据库系统概论</a:t>
            </a:r>
            <a:r>
              <a:rPr lang="en-US" altLang="zh-CN" sz="3200" dirty="0"/>
              <a:t>》</a:t>
            </a:r>
            <a:r>
              <a:rPr lang="zh-CN" altLang="en-US" sz="3200" dirty="0"/>
              <a:t>（第五版）王珊 萨师煊 编著</a:t>
            </a:r>
            <a:endParaRPr lang="zh-CN" altLang="en-US" sz="2800" dirty="0"/>
          </a:p>
        </p:txBody>
      </p:sp>
      <p:sp>
        <p:nvSpPr>
          <p:cNvPr id="6" name="文本框 5">
            <a:extLst>
              <a:ext uri="{FF2B5EF4-FFF2-40B4-BE49-F238E27FC236}">
                <a16:creationId xmlns:a16="http://schemas.microsoft.com/office/drawing/2014/main" id="{F5C5EC84-9076-4A1F-8584-5BAF69159B01}"/>
              </a:ext>
            </a:extLst>
          </p:cNvPr>
          <p:cNvSpPr txBox="1"/>
          <p:nvPr/>
        </p:nvSpPr>
        <p:spPr>
          <a:xfrm>
            <a:off x="401478" y="3090088"/>
            <a:ext cx="11387454" cy="1077218"/>
          </a:xfrm>
          <a:prstGeom prst="rect">
            <a:avLst/>
          </a:prstGeom>
          <a:noFill/>
        </p:spPr>
        <p:txBody>
          <a:bodyPr wrap="square" rtlCol="0">
            <a:spAutoFit/>
          </a:bodyPr>
          <a:lstStyle/>
          <a:p>
            <a:r>
              <a:rPr lang="en-US" altLang="zh-CN" sz="3200" dirty="0"/>
              <a:t>	【2】</a:t>
            </a:r>
            <a:r>
              <a:rPr lang="en-US" altLang="zh-CN" sz="3200" dirty="0">
                <a:hlinkClick r:id="rId2"/>
              </a:rPr>
              <a:t>https://www.zhihu.com/question/24696366 </a:t>
            </a:r>
            <a:r>
              <a:rPr lang="zh-CN" altLang="en-US" sz="3200" dirty="0">
                <a:hlinkClick r:id="rId2"/>
              </a:rPr>
              <a:t>刘慰回答 </a:t>
            </a:r>
            <a:r>
              <a:rPr lang="en-US" altLang="zh-CN" sz="3200" dirty="0">
                <a:hlinkClick r:id="rId2"/>
              </a:rPr>
              <a:t>2017-10-26</a:t>
            </a:r>
            <a:r>
              <a:rPr lang="en-US" altLang="zh-CN" sz="3200" dirty="0"/>
              <a:t>		</a:t>
            </a:r>
            <a:endParaRPr lang="zh-CN" altLang="en-US" sz="2800" dirty="0"/>
          </a:p>
        </p:txBody>
      </p:sp>
      <p:sp>
        <p:nvSpPr>
          <p:cNvPr id="7" name="文本框 6">
            <a:extLst>
              <a:ext uri="{FF2B5EF4-FFF2-40B4-BE49-F238E27FC236}">
                <a16:creationId xmlns:a16="http://schemas.microsoft.com/office/drawing/2014/main" id="{5E13257E-EB90-467C-ADF2-5D620D4F1005}"/>
              </a:ext>
            </a:extLst>
          </p:cNvPr>
          <p:cNvSpPr txBox="1"/>
          <p:nvPr/>
        </p:nvSpPr>
        <p:spPr>
          <a:xfrm>
            <a:off x="397887" y="4613225"/>
            <a:ext cx="11387454" cy="1569660"/>
          </a:xfrm>
          <a:prstGeom prst="rect">
            <a:avLst/>
          </a:prstGeom>
          <a:noFill/>
        </p:spPr>
        <p:txBody>
          <a:bodyPr wrap="square" rtlCol="0">
            <a:spAutoFit/>
          </a:bodyPr>
          <a:lstStyle/>
          <a:p>
            <a:r>
              <a:rPr lang="en-US" altLang="zh-CN" sz="3200" dirty="0"/>
              <a:t>	【3】	</a:t>
            </a:r>
            <a:r>
              <a:rPr lang="en-US" altLang="zh-CN" sz="3200" dirty="0">
                <a:hlinkClick r:id="rId3"/>
              </a:rPr>
              <a:t>https://baike.baidu.com/item/BNF/7328753?fr=aladdin</a:t>
            </a:r>
            <a:endParaRPr lang="en-US" altLang="zh-CN" sz="3200" dirty="0"/>
          </a:p>
          <a:p>
            <a:r>
              <a:rPr lang="en-US" altLang="zh-CN" sz="3200" dirty="0"/>
              <a:t>	2018-08-10</a:t>
            </a:r>
            <a:endParaRPr lang="zh-CN" altLang="en-US" sz="3200" dirty="0"/>
          </a:p>
        </p:txBody>
      </p:sp>
    </p:spTree>
    <p:extLst>
      <p:ext uri="{BB962C8B-B14F-4D97-AF65-F5344CB8AC3E}">
        <p14:creationId xmlns:p14="http://schemas.microsoft.com/office/powerpoint/2010/main" val="71356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参考资料</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31</a:t>
            </a:fld>
            <a:endParaRPr lang="zh-CN" altLang="en-US" dirty="0"/>
          </a:p>
        </p:txBody>
      </p:sp>
      <p:sp>
        <p:nvSpPr>
          <p:cNvPr id="5" name="文本框 4">
            <a:extLst>
              <a:ext uri="{FF2B5EF4-FFF2-40B4-BE49-F238E27FC236}">
                <a16:creationId xmlns:a16="http://schemas.microsoft.com/office/drawing/2014/main" id="{8ADDFB5A-DFC6-4C1B-8D22-9DC8B5FFCAC6}"/>
              </a:ext>
            </a:extLst>
          </p:cNvPr>
          <p:cNvSpPr txBox="1"/>
          <p:nvPr/>
        </p:nvSpPr>
        <p:spPr>
          <a:xfrm>
            <a:off x="401478" y="2059394"/>
            <a:ext cx="11387454" cy="1569660"/>
          </a:xfrm>
          <a:prstGeom prst="rect">
            <a:avLst/>
          </a:prstGeom>
          <a:noFill/>
        </p:spPr>
        <p:txBody>
          <a:bodyPr wrap="square" rtlCol="0">
            <a:spAutoFit/>
          </a:bodyPr>
          <a:lstStyle/>
          <a:p>
            <a:r>
              <a:rPr lang="en-US" altLang="zh-CN" sz="3200" dirty="0"/>
              <a:t>	【4】	</a:t>
            </a:r>
            <a:r>
              <a:rPr lang="en-US" altLang="zh-CN" sz="3200" dirty="0">
                <a:hlinkClick r:id="rId2"/>
              </a:rPr>
              <a:t>https://blog.csdn.net/holybiblecx/article/details/7709661</a:t>
            </a:r>
            <a:endParaRPr lang="en-US" altLang="zh-CN" sz="3200" dirty="0"/>
          </a:p>
          <a:p>
            <a:r>
              <a:rPr lang="en-US" altLang="zh-CN" sz="3200" dirty="0"/>
              <a:t>	2012</a:t>
            </a:r>
            <a:r>
              <a:rPr lang="zh-CN" altLang="en-US" sz="3200" dirty="0"/>
              <a:t>年</a:t>
            </a:r>
            <a:r>
              <a:rPr lang="en-US" altLang="zh-CN" sz="3200" dirty="0"/>
              <a:t>07</a:t>
            </a:r>
            <a:r>
              <a:rPr lang="zh-CN" altLang="en-US" sz="3200" dirty="0"/>
              <a:t>月</a:t>
            </a:r>
            <a:r>
              <a:rPr lang="en-US" altLang="zh-CN" sz="3200" dirty="0"/>
              <a:t>02</a:t>
            </a:r>
            <a:r>
              <a:rPr lang="zh-CN" altLang="en-US" sz="3200" dirty="0"/>
              <a:t>日 </a:t>
            </a:r>
            <a:r>
              <a:rPr lang="en-US" altLang="zh-CN" sz="3200" dirty="0"/>
              <a:t>20:13:22</a:t>
            </a:r>
            <a:endParaRPr lang="zh-CN" altLang="en-US" sz="3200" dirty="0"/>
          </a:p>
        </p:txBody>
      </p:sp>
    </p:spTree>
    <p:extLst>
      <p:ext uri="{BB962C8B-B14F-4D97-AF65-F5344CB8AC3E}">
        <p14:creationId xmlns:p14="http://schemas.microsoft.com/office/powerpoint/2010/main" val="127866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id="{83A9D442-FB1B-4F3A-B175-EEF653A68D79}"/>
              </a:ext>
            </a:extLst>
          </p:cNvPr>
          <p:cNvSpPr>
            <a:spLocks noGrp="1"/>
          </p:cNvSpPr>
          <p:nvPr>
            <p:ph type="ctrTitle"/>
          </p:nvPr>
        </p:nvSpPr>
        <p:spPr>
          <a:xfrm>
            <a:off x="3151433" y="1363948"/>
            <a:ext cx="5426076" cy="1621509"/>
          </a:xfrm>
        </p:spPr>
        <p:txBody>
          <a:bodyPr/>
          <a:lstStyle/>
          <a:p>
            <a:pPr algn="ctr"/>
            <a:r>
              <a:rPr lang="en-US" altLang="zh-CN" dirty="0"/>
              <a:t>Thanks.</a:t>
            </a:r>
            <a:br>
              <a:rPr lang="en-US" altLang="zh-CN" dirty="0"/>
            </a:br>
            <a:endParaRPr lang="zh-CN" altLang="en-US" b="0" dirty="0"/>
          </a:p>
        </p:txBody>
      </p:sp>
    </p:spTree>
    <p:extLst>
      <p:ext uri="{BB962C8B-B14F-4D97-AF65-F5344CB8AC3E}">
        <p14:creationId xmlns:p14="http://schemas.microsoft.com/office/powerpoint/2010/main" val="125904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范式</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dirty="0"/>
          </a:p>
        </p:txBody>
      </p:sp>
      <p:sp>
        <p:nvSpPr>
          <p:cNvPr id="41" name="文本框 40">
            <a:extLst>
              <a:ext uri="{FF2B5EF4-FFF2-40B4-BE49-F238E27FC236}">
                <a16:creationId xmlns:a16="http://schemas.microsoft.com/office/drawing/2014/main" id="{F69AD7B2-34F5-4FD7-8070-9278C41A93AE}"/>
              </a:ext>
            </a:extLst>
          </p:cNvPr>
          <p:cNvSpPr txBox="1"/>
          <p:nvPr/>
        </p:nvSpPr>
        <p:spPr>
          <a:xfrm>
            <a:off x="1107347" y="1568741"/>
            <a:ext cx="9697673" cy="1077218"/>
          </a:xfrm>
          <a:prstGeom prst="rect">
            <a:avLst/>
          </a:prstGeom>
          <a:noFill/>
        </p:spPr>
        <p:txBody>
          <a:bodyPr wrap="square" rtlCol="0">
            <a:spAutoFit/>
          </a:bodyPr>
          <a:lstStyle/>
          <a:p>
            <a:r>
              <a:rPr lang="en-US" altLang="zh-CN" sz="3200" dirty="0"/>
              <a:t>	</a:t>
            </a:r>
            <a:r>
              <a:rPr lang="zh-CN" altLang="en-US" sz="3200" dirty="0"/>
              <a:t>关系数据库中的关系是要满足一定要求的，满足不同程度要求的为不同范式</a:t>
            </a:r>
            <a:r>
              <a:rPr lang="en-US" altLang="zh-CN" sz="3200" dirty="0"/>
              <a:t>【1】</a:t>
            </a:r>
            <a:endParaRPr lang="zh-CN" altLang="en-US" sz="3200" dirty="0"/>
          </a:p>
        </p:txBody>
      </p:sp>
      <p:sp>
        <p:nvSpPr>
          <p:cNvPr id="42" name="文本框 41">
            <a:extLst>
              <a:ext uri="{FF2B5EF4-FFF2-40B4-BE49-F238E27FC236}">
                <a16:creationId xmlns:a16="http://schemas.microsoft.com/office/drawing/2014/main" id="{558ABD1E-9DA4-465A-837D-2AA11D06DE90}"/>
              </a:ext>
            </a:extLst>
          </p:cNvPr>
          <p:cNvSpPr txBox="1"/>
          <p:nvPr/>
        </p:nvSpPr>
        <p:spPr>
          <a:xfrm>
            <a:off x="998289" y="3186769"/>
            <a:ext cx="9697673" cy="1569660"/>
          </a:xfrm>
          <a:prstGeom prst="rect">
            <a:avLst/>
          </a:prstGeom>
          <a:noFill/>
        </p:spPr>
        <p:txBody>
          <a:bodyPr wrap="square" rtlCol="0">
            <a:spAutoFit/>
          </a:bodyPr>
          <a:lstStyle/>
          <a:p>
            <a:r>
              <a:rPr lang="en-US" altLang="zh-CN" sz="3200" dirty="0"/>
              <a:t>	</a:t>
            </a:r>
            <a:r>
              <a:rPr lang="zh-CN" altLang="en-US" sz="3200" dirty="0"/>
              <a:t>一个低一级范式的关系模式通过模式分解可以转换为若干个高一级范式的关系模式的集合，这个过程就叫规范化</a:t>
            </a:r>
            <a:r>
              <a:rPr lang="en-US" altLang="zh-CN" sz="3200" dirty="0"/>
              <a:t>【1】</a:t>
            </a:r>
            <a:endParaRPr lang="zh-CN" altLang="en-US" sz="3200" dirty="0"/>
          </a:p>
        </p:txBody>
      </p:sp>
    </p:spTree>
    <p:extLst>
      <p:ext uri="{BB962C8B-B14F-4D97-AF65-F5344CB8AC3E}">
        <p14:creationId xmlns:p14="http://schemas.microsoft.com/office/powerpoint/2010/main" val="1807574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范式</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p:sp>
        <p:nvSpPr>
          <p:cNvPr id="41" name="文本框 40">
            <a:extLst>
              <a:ext uri="{FF2B5EF4-FFF2-40B4-BE49-F238E27FC236}">
                <a16:creationId xmlns:a16="http://schemas.microsoft.com/office/drawing/2014/main" id="{F69AD7B2-34F5-4FD7-8070-9278C41A93AE}"/>
              </a:ext>
            </a:extLst>
          </p:cNvPr>
          <p:cNvSpPr txBox="1"/>
          <p:nvPr/>
        </p:nvSpPr>
        <p:spPr>
          <a:xfrm>
            <a:off x="1107347" y="1568741"/>
            <a:ext cx="9697673" cy="1077218"/>
          </a:xfrm>
          <a:prstGeom prst="rect">
            <a:avLst/>
          </a:prstGeom>
          <a:noFill/>
        </p:spPr>
        <p:txBody>
          <a:bodyPr wrap="square" rtlCol="0">
            <a:spAutoFit/>
          </a:bodyPr>
          <a:lstStyle/>
          <a:p>
            <a:r>
              <a:rPr lang="en-US" altLang="zh-CN" sz="3200" dirty="0"/>
              <a:t>	1971-1972</a:t>
            </a:r>
            <a:r>
              <a:rPr lang="zh-CN" altLang="en-US" sz="3200" dirty="0"/>
              <a:t>年</a:t>
            </a:r>
            <a:r>
              <a:rPr lang="en-US" altLang="zh-CN" sz="3200" dirty="0"/>
              <a:t>Codd</a:t>
            </a:r>
            <a:r>
              <a:rPr lang="zh-CN" altLang="en-US" sz="3200" dirty="0"/>
              <a:t>系统地提出了</a:t>
            </a:r>
            <a:r>
              <a:rPr lang="en-US" altLang="zh-CN" sz="3200" dirty="0"/>
              <a:t>1NF,2NF,3NF</a:t>
            </a:r>
            <a:r>
              <a:rPr lang="zh-CN" altLang="en-US" sz="3200" dirty="0"/>
              <a:t>地概念，讨论了规范化地问题。</a:t>
            </a:r>
            <a:r>
              <a:rPr lang="en-US" altLang="zh-CN" sz="3200" dirty="0"/>
              <a:t>【1】</a:t>
            </a:r>
            <a:endParaRPr lang="zh-CN" altLang="en-US" sz="3200" dirty="0"/>
          </a:p>
        </p:txBody>
      </p:sp>
      <p:sp>
        <p:nvSpPr>
          <p:cNvPr id="42" name="文本框 41">
            <a:extLst>
              <a:ext uri="{FF2B5EF4-FFF2-40B4-BE49-F238E27FC236}">
                <a16:creationId xmlns:a16="http://schemas.microsoft.com/office/drawing/2014/main" id="{558ABD1E-9DA4-465A-837D-2AA11D06DE90}"/>
              </a:ext>
            </a:extLst>
          </p:cNvPr>
          <p:cNvSpPr txBox="1"/>
          <p:nvPr/>
        </p:nvSpPr>
        <p:spPr>
          <a:xfrm>
            <a:off x="998289" y="3186769"/>
            <a:ext cx="9697673" cy="584775"/>
          </a:xfrm>
          <a:prstGeom prst="rect">
            <a:avLst/>
          </a:prstGeom>
          <a:noFill/>
        </p:spPr>
        <p:txBody>
          <a:bodyPr wrap="square" rtlCol="0">
            <a:spAutoFit/>
          </a:bodyPr>
          <a:lstStyle/>
          <a:p>
            <a:r>
              <a:rPr lang="en-US" altLang="zh-CN" sz="3200" dirty="0"/>
              <a:t>	1974</a:t>
            </a:r>
            <a:r>
              <a:rPr lang="zh-CN" altLang="en-US" sz="3200" dirty="0"/>
              <a:t>年，</a:t>
            </a:r>
            <a:r>
              <a:rPr lang="en-US" altLang="zh-CN" sz="3200" dirty="0"/>
              <a:t>Codd</a:t>
            </a:r>
            <a:r>
              <a:rPr lang="zh-CN" altLang="en-US" sz="3200" dirty="0"/>
              <a:t>和</a:t>
            </a:r>
            <a:r>
              <a:rPr lang="en-US" altLang="zh-CN" sz="3200" dirty="0"/>
              <a:t>Boyce</a:t>
            </a:r>
            <a:r>
              <a:rPr lang="zh-CN" altLang="en-US" sz="3200" dirty="0"/>
              <a:t>共同提出了</a:t>
            </a:r>
            <a:r>
              <a:rPr lang="en-US" altLang="zh-CN" sz="3200" dirty="0"/>
              <a:t>BCNF【1】</a:t>
            </a:r>
            <a:endParaRPr lang="zh-CN" altLang="en-US" sz="3200" dirty="0"/>
          </a:p>
        </p:txBody>
      </p:sp>
      <p:sp>
        <p:nvSpPr>
          <p:cNvPr id="6" name="文本框 5">
            <a:extLst>
              <a:ext uri="{FF2B5EF4-FFF2-40B4-BE49-F238E27FC236}">
                <a16:creationId xmlns:a16="http://schemas.microsoft.com/office/drawing/2014/main" id="{A1B332E4-89DD-46F7-ABAA-0280321BAE76}"/>
              </a:ext>
            </a:extLst>
          </p:cNvPr>
          <p:cNvSpPr txBox="1"/>
          <p:nvPr/>
        </p:nvSpPr>
        <p:spPr>
          <a:xfrm>
            <a:off x="998288" y="4312354"/>
            <a:ext cx="9697673" cy="584775"/>
          </a:xfrm>
          <a:prstGeom prst="rect">
            <a:avLst/>
          </a:prstGeom>
          <a:noFill/>
        </p:spPr>
        <p:txBody>
          <a:bodyPr wrap="square" rtlCol="0">
            <a:spAutoFit/>
          </a:bodyPr>
          <a:lstStyle/>
          <a:p>
            <a:r>
              <a:rPr lang="en-US" altLang="zh-CN" sz="3200" dirty="0"/>
              <a:t>	1976</a:t>
            </a:r>
            <a:r>
              <a:rPr lang="zh-CN" altLang="en-US" sz="3200" dirty="0"/>
              <a:t>年，</a:t>
            </a:r>
            <a:r>
              <a:rPr lang="en-US" altLang="zh-CN" sz="3200" dirty="0"/>
              <a:t>Fagin</a:t>
            </a:r>
            <a:r>
              <a:rPr lang="zh-CN" altLang="en-US" sz="3200" dirty="0"/>
              <a:t>提出了</a:t>
            </a:r>
            <a:r>
              <a:rPr lang="en-US" altLang="zh-CN" sz="3200" dirty="0"/>
              <a:t>4NF【1】</a:t>
            </a:r>
            <a:endParaRPr lang="zh-CN" altLang="en-US" sz="3200" dirty="0"/>
          </a:p>
        </p:txBody>
      </p:sp>
    </p:spTree>
    <p:extLst>
      <p:ext uri="{BB962C8B-B14F-4D97-AF65-F5344CB8AC3E}">
        <p14:creationId xmlns:p14="http://schemas.microsoft.com/office/powerpoint/2010/main" val="33899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范式</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p:sp>
        <p:nvSpPr>
          <p:cNvPr id="7" name="椭圆 6">
            <a:extLst>
              <a:ext uri="{FF2B5EF4-FFF2-40B4-BE49-F238E27FC236}">
                <a16:creationId xmlns:a16="http://schemas.microsoft.com/office/drawing/2014/main" id="{462394E5-5E0F-4C48-A439-B846D7CED5F2}"/>
              </a:ext>
            </a:extLst>
          </p:cNvPr>
          <p:cNvSpPr/>
          <p:nvPr/>
        </p:nvSpPr>
        <p:spPr>
          <a:xfrm>
            <a:off x="3302902" y="1169148"/>
            <a:ext cx="5400000" cy="540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AB2B97DA-18E3-4DC6-A467-26B18EDDE2BB}"/>
              </a:ext>
            </a:extLst>
          </p:cNvPr>
          <p:cNvSpPr/>
          <p:nvPr/>
        </p:nvSpPr>
        <p:spPr>
          <a:xfrm>
            <a:off x="3662902" y="1529148"/>
            <a:ext cx="4680000" cy="468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FBB73EA9-176E-4BC1-8E0B-C4782EF82F84}"/>
              </a:ext>
            </a:extLst>
          </p:cNvPr>
          <p:cNvSpPr/>
          <p:nvPr/>
        </p:nvSpPr>
        <p:spPr>
          <a:xfrm>
            <a:off x="4022902" y="1889148"/>
            <a:ext cx="3960000" cy="396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7E74D1D3-7C7D-486D-A862-43121C524DF4}"/>
              </a:ext>
            </a:extLst>
          </p:cNvPr>
          <p:cNvSpPr/>
          <p:nvPr/>
        </p:nvSpPr>
        <p:spPr>
          <a:xfrm>
            <a:off x="4382902" y="2249148"/>
            <a:ext cx="3240000" cy="324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DE6CCD05-5FE9-4C8F-87D0-38D1442E8C86}"/>
              </a:ext>
            </a:extLst>
          </p:cNvPr>
          <p:cNvSpPr/>
          <p:nvPr/>
        </p:nvSpPr>
        <p:spPr>
          <a:xfrm>
            <a:off x="4742902" y="2609148"/>
            <a:ext cx="2520000" cy="252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652CBA9E-A4FA-462E-AA04-718AF360A83F}"/>
              </a:ext>
            </a:extLst>
          </p:cNvPr>
          <p:cNvSpPr/>
          <p:nvPr/>
        </p:nvSpPr>
        <p:spPr>
          <a:xfrm>
            <a:off x="5102902" y="2969148"/>
            <a:ext cx="1800000" cy="180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25E74B39-19D0-4A34-9F89-207FE1F7D85B}"/>
              </a:ext>
            </a:extLst>
          </p:cNvPr>
          <p:cNvSpPr txBox="1"/>
          <p:nvPr/>
        </p:nvSpPr>
        <p:spPr>
          <a:xfrm>
            <a:off x="5540732" y="1208872"/>
            <a:ext cx="924339" cy="369332"/>
          </a:xfrm>
          <a:prstGeom prst="rect">
            <a:avLst/>
          </a:prstGeom>
          <a:noFill/>
        </p:spPr>
        <p:txBody>
          <a:bodyPr wrap="square" rtlCol="0">
            <a:spAutoFit/>
          </a:bodyPr>
          <a:lstStyle/>
          <a:p>
            <a:pPr algn="ctr"/>
            <a:r>
              <a:rPr lang="en-US" altLang="zh-CN" b="1" dirty="0"/>
              <a:t>1NF</a:t>
            </a:r>
            <a:endParaRPr lang="zh-CN" altLang="en-US" b="1" dirty="0"/>
          </a:p>
        </p:txBody>
      </p:sp>
      <p:sp>
        <p:nvSpPr>
          <p:cNvPr id="18" name="文本框 17">
            <a:extLst>
              <a:ext uri="{FF2B5EF4-FFF2-40B4-BE49-F238E27FC236}">
                <a16:creationId xmlns:a16="http://schemas.microsoft.com/office/drawing/2014/main" id="{65EAFF5E-D291-4A09-BF1C-EB4A08317863}"/>
              </a:ext>
            </a:extLst>
          </p:cNvPr>
          <p:cNvSpPr txBox="1"/>
          <p:nvPr/>
        </p:nvSpPr>
        <p:spPr>
          <a:xfrm>
            <a:off x="5540732" y="1568872"/>
            <a:ext cx="924339" cy="369332"/>
          </a:xfrm>
          <a:prstGeom prst="rect">
            <a:avLst/>
          </a:prstGeom>
          <a:noFill/>
        </p:spPr>
        <p:txBody>
          <a:bodyPr wrap="square" rtlCol="0">
            <a:spAutoFit/>
          </a:bodyPr>
          <a:lstStyle/>
          <a:p>
            <a:pPr algn="ctr"/>
            <a:r>
              <a:rPr lang="en-US" altLang="zh-CN" b="1" dirty="0"/>
              <a:t>2NF</a:t>
            </a:r>
            <a:endParaRPr lang="zh-CN" altLang="en-US" b="1" dirty="0"/>
          </a:p>
        </p:txBody>
      </p:sp>
      <p:sp>
        <p:nvSpPr>
          <p:cNvPr id="19" name="文本框 18">
            <a:extLst>
              <a:ext uri="{FF2B5EF4-FFF2-40B4-BE49-F238E27FC236}">
                <a16:creationId xmlns:a16="http://schemas.microsoft.com/office/drawing/2014/main" id="{914FA5E6-79E3-43CA-962E-7F88169895EB}"/>
              </a:ext>
            </a:extLst>
          </p:cNvPr>
          <p:cNvSpPr txBox="1"/>
          <p:nvPr/>
        </p:nvSpPr>
        <p:spPr>
          <a:xfrm>
            <a:off x="5540732" y="1906309"/>
            <a:ext cx="924339" cy="369332"/>
          </a:xfrm>
          <a:prstGeom prst="rect">
            <a:avLst/>
          </a:prstGeom>
          <a:noFill/>
        </p:spPr>
        <p:txBody>
          <a:bodyPr wrap="square" rtlCol="0">
            <a:spAutoFit/>
          </a:bodyPr>
          <a:lstStyle/>
          <a:p>
            <a:pPr algn="ctr"/>
            <a:r>
              <a:rPr lang="en-US" altLang="zh-CN" b="1" dirty="0"/>
              <a:t>3NF</a:t>
            </a:r>
            <a:endParaRPr lang="zh-CN" altLang="en-US" b="1" dirty="0"/>
          </a:p>
        </p:txBody>
      </p:sp>
      <p:sp>
        <p:nvSpPr>
          <p:cNvPr id="20" name="文本框 19">
            <a:extLst>
              <a:ext uri="{FF2B5EF4-FFF2-40B4-BE49-F238E27FC236}">
                <a16:creationId xmlns:a16="http://schemas.microsoft.com/office/drawing/2014/main" id="{A232C1F5-55ED-4A1D-988E-24CADC85CB64}"/>
              </a:ext>
            </a:extLst>
          </p:cNvPr>
          <p:cNvSpPr txBox="1"/>
          <p:nvPr/>
        </p:nvSpPr>
        <p:spPr>
          <a:xfrm>
            <a:off x="5540732" y="2264344"/>
            <a:ext cx="924339" cy="369332"/>
          </a:xfrm>
          <a:prstGeom prst="rect">
            <a:avLst/>
          </a:prstGeom>
          <a:noFill/>
        </p:spPr>
        <p:txBody>
          <a:bodyPr wrap="square" rtlCol="0">
            <a:spAutoFit/>
          </a:bodyPr>
          <a:lstStyle/>
          <a:p>
            <a:pPr algn="ctr"/>
            <a:r>
              <a:rPr lang="en-US" altLang="zh-CN" b="1" dirty="0"/>
              <a:t>BCNF</a:t>
            </a:r>
            <a:endParaRPr lang="zh-CN" altLang="en-US" b="1" dirty="0"/>
          </a:p>
        </p:txBody>
      </p:sp>
      <p:sp>
        <p:nvSpPr>
          <p:cNvPr id="21" name="文本框 20">
            <a:extLst>
              <a:ext uri="{FF2B5EF4-FFF2-40B4-BE49-F238E27FC236}">
                <a16:creationId xmlns:a16="http://schemas.microsoft.com/office/drawing/2014/main" id="{2E3F0AAE-ED73-4563-A570-213098CE29DE}"/>
              </a:ext>
            </a:extLst>
          </p:cNvPr>
          <p:cNvSpPr txBox="1"/>
          <p:nvPr/>
        </p:nvSpPr>
        <p:spPr>
          <a:xfrm>
            <a:off x="5540731" y="2651342"/>
            <a:ext cx="924339" cy="369332"/>
          </a:xfrm>
          <a:prstGeom prst="rect">
            <a:avLst/>
          </a:prstGeom>
          <a:noFill/>
        </p:spPr>
        <p:txBody>
          <a:bodyPr wrap="square" rtlCol="0">
            <a:spAutoFit/>
          </a:bodyPr>
          <a:lstStyle/>
          <a:p>
            <a:pPr algn="ctr"/>
            <a:r>
              <a:rPr lang="en-US" altLang="zh-CN" b="1" dirty="0"/>
              <a:t>4NF</a:t>
            </a:r>
            <a:endParaRPr lang="zh-CN" altLang="en-US" b="1" dirty="0"/>
          </a:p>
        </p:txBody>
      </p:sp>
      <p:sp>
        <p:nvSpPr>
          <p:cNvPr id="22" name="文本框 21">
            <a:extLst>
              <a:ext uri="{FF2B5EF4-FFF2-40B4-BE49-F238E27FC236}">
                <a16:creationId xmlns:a16="http://schemas.microsoft.com/office/drawing/2014/main" id="{3C0513F9-5A09-436E-A0EE-3EDC6A61CBA9}"/>
              </a:ext>
            </a:extLst>
          </p:cNvPr>
          <p:cNvSpPr txBox="1"/>
          <p:nvPr/>
        </p:nvSpPr>
        <p:spPr>
          <a:xfrm>
            <a:off x="5505610" y="3710245"/>
            <a:ext cx="924339" cy="369332"/>
          </a:xfrm>
          <a:prstGeom prst="rect">
            <a:avLst/>
          </a:prstGeom>
          <a:noFill/>
        </p:spPr>
        <p:txBody>
          <a:bodyPr wrap="square" rtlCol="0">
            <a:spAutoFit/>
          </a:bodyPr>
          <a:lstStyle/>
          <a:p>
            <a:pPr algn="ctr"/>
            <a:r>
              <a:rPr lang="en-US" altLang="zh-CN" b="1" dirty="0"/>
              <a:t>5NF</a:t>
            </a:r>
            <a:endParaRPr lang="zh-CN" altLang="en-US" b="1" dirty="0"/>
          </a:p>
        </p:txBody>
      </p:sp>
      <p:sp>
        <p:nvSpPr>
          <p:cNvPr id="17" name="文本框 16">
            <a:extLst>
              <a:ext uri="{FF2B5EF4-FFF2-40B4-BE49-F238E27FC236}">
                <a16:creationId xmlns:a16="http://schemas.microsoft.com/office/drawing/2014/main" id="{DB955A3E-8934-422B-A1A5-901DF63D6397}"/>
              </a:ext>
            </a:extLst>
          </p:cNvPr>
          <p:cNvSpPr txBox="1"/>
          <p:nvPr/>
        </p:nvSpPr>
        <p:spPr>
          <a:xfrm>
            <a:off x="8610599" y="5849148"/>
            <a:ext cx="617291" cy="369332"/>
          </a:xfrm>
          <a:prstGeom prst="rect">
            <a:avLst/>
          </a:prstGeom>
          <a:noFill/>
        </p:spPr>
        <p:txBody>
          <a:bodyPr wrap="square" rtlCol="0">
            <a:spAutoFit/>
          </a:bodyPr>
          <a:lstStyle/>
          <a:p>
            <a:r>
              <a:rPr lang="en-US" altLang="zh-CN" dirty="0"/>
              <a:t>【1】</a:t>
            </a:r>
            <a:endParaRPr lang="zh-CN" altLang="en-US" dirty="0"/>
          </a:p>
        </p:txBody>
      </p:sp>
    </p:spTree>
    <p:extLst>
      <p:ext uri="{BB962C8B-B14F-4D97-AF65-F5344CB8AC3E}">
        <p14:creationId xmlns:p14="http://schemas.microsoft.com/office/powerpoint/2010/main" val="306920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第一范式</a:t>
            </a:r>
            <a:r>
              <a:rPr lang="en-US" altLang="zh-CN" sz="4400" dirty="0"/>
              <a:t>(1NF)</a:t>
            </a:r>
            <a:endParaRPr lang="zh-CN" altLang="en-US" sz="4400"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7</a:t>
            </a:fld>
            <a:endParaRPr lang="zh-CN" altLang="en-US" dirty="0"/>
          </a:p>
        </p:txBody>
      </p:sp>
      <p:sp>
        <p:nvSpPr>
          <p:cNvPr id="41" name="文本框 40">
            <a:extLst>
              <a:ext uri="{FF2B5EF4-FFF2-40B4-BE49-F238E27FC236}">
                <a16:creationId xmlns:a16="http://schemas.microsoft.com/office/drawing/2014/main" id="{F69AD7B2-34F5-4FD7-8070-9278C41A93AE}"/>
              </a:ext>
            </a:extLst>
          </p:cNvPr>
          <p:cNvSpPr txBox="1"/>
          <p:nvPr/>
        </p:nvSpPr>
        <p:spPr>
          <a:xfrm>
            <a:off x="1246368" y="2961314"/>
            <a:ext cx="9697673" cy="1077218"/>
          </a:xfrm>
          <a:prstGeom prst="rect">
            <a:avLst/>
          </a:prstGeom>
          <a:noFill/>
        </p:spPr>
        <p:txBody>
          <a:bodyPr wrap="square" rtlCol="0">
            <a:spAutoFit/>
          </a:bodyPr>
          <a:lstStyle/>
          <a:p>
            <a:r>
              <a:rPr lang="en-US" altLang="zh-CN" sz="3200" dirty="0"/>
              <a:t>	</a:t>
            </a:r>
            <a:r>
              <a:rPr lang="zh-CN" altLang="en-US" sz="3200" b="1" dirty="0"/>
              <a:t>定义</a:t>
            </a:r>
            <a:r>
              <a:rPr lang="zh-CN" altLang="en-US" sz="3200" dirty="0"/>
              <a:t>：每一个分量必须是不可分的数据项。满足了这个条件的关系模式就属于第一范式</a:t>
            </a:r>
            <a:r>
              <a:rPr lang="en-US" altLang="zh-CN" sz="3200" dirty="0"/>
              <a:t>(1NF)【1】</a:t>
            </a:r>
            <a:endParaRPr lang="zh-CN" altLang="en-US" sz="3200" dirty="0"/>
          </a:p>
        </p:txBody>
      </p:sp>
    </p:spTree>
    <p:extLst>
      <p:ext uri="{BB962C8B-B14F-4D97-AF65-F5344CB8AC3E}">
        <p14:creationId xmlns:p14="http://schemas.microsoft.com/office/powerpoint/2010/main" val="373354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第一范式</a:t>
            </a:r>
            <a:r>
              <a:rPr lang="en-US" altLang="zh-CN" sz="4400" dirty="0"/>
              <a:t>(1NF)</a:t>
            </a:r>
            <a:endParaRPr lang="zh-CN" altLang="en-US" sz="4400"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8</a:t>
            </a:fld>
            <a:endParaRPr lang="zh-CN" altLang="en-US" dirty="0"/>
          </a:p>
        </p:txBody>
      </p:sp>
      <p:graphicFrame>
        <p:nvGraphicFramePr>
          <p:cNvPr id="3" name="表格 2">
            <a:extLst>
              <a:ext uri="{FF2B5EF4-FFF2-40B4-BE49-F238E27FC236}">
                <a16:creationId xmlns:a16="http://schemas.microsoft.com/office/drawing/2014/main" id="{BA914B2F-1886-4956-9702-362151C7709C}"/>
              </a:ext>
            </a:extLst>
          </p:cNvPr>
          <p:cNvGraphicFramePr>
            <a:graphicFrameLocks noGrp="1"/>
          </p:cNvGraphicFramePr>
          <p:nvPr>
            <p:extLst>
              <p:ext uri="{D42A27DB-BD31-4B8C-83A1-F6EECF244321}">
                <p14:modId xmlns:p14="http://schemas.microsoft.com/office/powerpoint/2010/main" val="638205840"/>
              </p:ext>
            </p:extLst>
          </p:nvPr>
        </p:nvGraphicFramePr>
        <p:xfrm>
          <a:off x="1515747" y="1575031"/>
          <a:ext cx="9158917" cy="2197917"/>
        </p:xfrm>
        <a:graphic>
          <a:graphicData uri="http://schemas.openxmlformats.org/drawingml/2006/table">
            <a:tbl>
              <a:tblPr firstRow="1" bandRow="1">
                <a:tableStyleId>{5C22544A-7EE6-4342-B048-85BDC9FD1C3A}</a:tableStyleId>
              </a:tblPr>
              <a:tblGrid>
                <a:gridCol w="1831783">
                  <a:extLst>
                    <a:ext uri="{9D8B030D-6E8A-4147-A177-3AD203B41FA5}">
                      <a16:colId xmlns:a16="http://schemas.microsoft.com/office/drawing/2014/main" val="2516290959"/>
                    </a:ext>
                  </a:extLst>
                </a:gridCol>
                <a:gridCol w="1831783">
                  <a:extLst>
                    <a:ext uri="{9D8B030D-6E8A-4147-A177-3AD203B41FA5}">
                      <a16:colId xmlns:a16="http://schemas.microsoft.com/office/drawing/2014/main" val="1069056891"/>
                    </a:ext>
                  </a:extLst>
                </a:gridCol>
                <a:gridCol w="915892">
                  <a:extLst>
                    <a:ext uri="{9D8B030D-6E8A-4147-A177-3AD203B41FA5}">
                      <a16:colId xmlns:a16="http://schemas.microsoft.com/office/drawing/2014/main" val="1199698318"/>
                    </a:ext>
                  </a:extLst>
                </a:gridCol>
                <a:gridCol w="915892">
                  <a:extLst>
                    <a:ext uri="{9D8B030D-6E8A-4147-A177-3AD203B41FA5}">
                      <a16:colId xmlns:a16="http://schemas.microsoft.com/office/drawing/2014/main" val="1002355920"/>
                    </a:ext>
                  </a:extLst>
                </a:gridCol>
                <a:gridCol w="915892">
                  <a:extLst>
                    <a:ext uri="{9D8B030D-6E8A-4147-A177-3AD203B41FA5}">
                      <a16:colId xmlns:a16="http://schemas.microsoft.com/office/drawing/2014/main" val="792154998"/>
                    </a:ext>
                  </a:extLst>
                </a:gridCol>
                <a:gridCol w="915892">
                  <a:extLst>
                    <a:ext uri="{9D8B030D-6E8A-4147-A177-3AD203B41FA5}">
                      <a16:colId xmlns:a16="http://schemas.microsoft.com/office/drawing/2014/main" val="1509332735"/>
                    </a:ext>
                  </a:extLst>
                </a:gridCol>
                <a:gridCol w="1831783">
                  <a:extLst>
                    <a:ext uri="{9D8B030D-6E8A-4147-A177-3AD203B41FA5}">
                      <a16:colId xmlns:a16="http://schemas.microsoft.com/office/drawing/2014/main" val="2160203452"/>
                    </a:ext>
                  </a:extLst>
                </a:gridCol>
              </a:tblGrid>
              <a:tr h="564860">
                <a:tc rowSpan="2">
                  <a:txBody>
                    <a:bodyPr/>
                    <a:lstStyle/>
                    <a:p>
                      <a:pPr algn="ctr"/>
                      <a:r>
                        <a:rPr lang="zh-CN" altLang="en-US" sz="2800" dirty="0"/>
                        <a:t>编号</a:t>
                      </a:r>
                    </a:p>
                  </a:txBody>
                  <a:tcPr/>
                </a:tc>
                <a:tc rowSpan="2">
                  <a:txBody>
                    <a:bodyPr/>
                    <a:lstStyle/>
                    <a:p>
                      <a:pPr marL="0" algn="ctr" defTabSz="914354" rtl="0" eaLnBrk="1" latinLnBrk="0" hangingPunct="1"/>
                      <a:r>
                        <a:rPr lang="zh-CN" altLang="en-US" sz="2800" b="1" kern="1200" dirty="0">
                          <a:solidFill>
                            <a:schemeClr val="lt1"/>
                          </a:solidFill>
                          <a:latin typeface="+mn-lt"/>
                          <a:ea typeface="+mn-ea"/>
                          <a:cs typeface="+mn-cs"/>
                        </a:rPr>
                        <a:t>品名</a:t>
                      </a:r>
                    </a:p>
                  </a:txBody>
                  <a:tcPr/>
                </a:tc>
                <a:tc gridSpan="2">
                  <a:txBody>
                    <a:bodyPr/>
                    <a:lstStyle/>
                    <a:p>
                      <a:pPr algn="ctr"/>
                      <a:r>
                        <a:rPr lang="zh-CN" altLang="en-US" sz="2800" dirty="0"/>
                        <a:t>进货</a:t>
                      </a:r>
                    </a:p>
                  </a:txBody>
                  <a:tcPr>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zh-CN" altLang="en-US" sz="2800" dirty="0"/>
                        <a:t>销售</a:t>
                      </a:r>
                    </a:p>
                  </a:txBody>
                  <a:tcPr>
                    <a:lnB w="12700" cap="flat" cmpd="sng" algn="ctr">
                      <a:solidFill>
                        <a:schemeClr val="tx1"/>
                      </a:solidFill>
                      <a:prstDash val="solid"/>
                      <a:round/>
                      <a:headEnd type="none" w="med" len="med"/>
                      <a:tailEnd type="none" w="med" len="med"/>
                    </a:lnB>
                  </a:tcPr>
                </a:tc>
                <a:tc hMerge="1">
                  <a:txBody>
                    <a:bodyPr/>
                    <a:lstStyle/>
                    <a:p>
                      <a:endParaRPr lang="zh-CN" altLang="en-US"/>
                    </a:p>
                  </a:txBody>
                  <a:tcPr/>
                </a:tc>
                <a:tc rowSpan="2">
                  <a:txBody>
                    <a:bodyPr/>
                    <a:lstStyle/>
                    <a:p>
                      <a:pPr algn="ctr"/>
                      <a:r>
                        <a:rPr lang="zh-CN" altLang="en-US" sz="2800" dirty="0"/>
                        <a:t>备注</a:t>
                      </a:r>
                    </a:p>
                  </a:txBody>
                  <a:tcPr/>
                </a:tc>
                <a:extLst>
                  <a:ext uri="{0D108BD9-81ED-4DB2-BD59-A6C34878D82A}">
                    <a16:rowId xmlns:a16="http://schemas.microsoft.com/office/drawing/2014/main" val="1636024343"/>
                  </a:ext>
                </a:extLst>
              </a:tr>
              <a:tr h="573249">
                <a:tc vMerge="1">
                  <a:txBody>
                    <a:bodyPr/>
                    <a:lstStyle/>
                    <a:p>
                      <a:endParaRPr lang="zh-CN" altLang="en-US"/>
                    </a:p>
                  </a:txBody>
                  <a:tcPr/>
                </a:tc>
                <a:tc vMerge="1">
                  <a:txBody>
                    <a:bodyPr/>
                    <a:lstStyle/>
                    <a:p>
                      <a:endParaRPr lang="zh-CN" altLang="en-US"/>
                    </a:p>
                  </a:txBody>
                  <a:tcPr/>
                </a:tc>
                <a:tc>
                  <a:txBody>
                    <a:bodyPr/>
                    <a:lstStyle/>
                    <a:p>
                      <a:pPr algn="ctr"/>
                      <a:r>
                        <a:rPr lang="zh-CN" altLang="en-US" sz="2800" dirty="0"/>
                        <a:t>数量</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zh-CN" altLang="en-US" sz="2800" dirty="0"/>
                        <a:t>单价</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zh-CN" altLang="en-US" sz="2800" dirty="0"/>
                        <a:t>数量</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zh-CN" altLang="en-US" sz="2800" dirty="0"/>
                        <a:t>单价</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vMerge="1">
                  <a:txBody>
                    <a:bodyPr/>
                    <a:lstStyle/>
                    <a:p>
                      <a:endParaRPr lang="zh-CN" altLang="en-US"/>
                    </a:p>
                  </a:txBody>
                  <a:tcPr/>
                </a:tc>
                <a:extLst>
                  <a:ext uri="{0D108BD9-81ED-4DB2-BD59-A6C34878D82A}">
                    <a16:rowId xmlns:a16="http://schemas.microsoft.com/office/drawing/2014/main" val="2107005952"/>
                  </a:ext>
                </a:extLst>
              </a:tr>
              <a:tr h="1059808">
                <a:tc>
                  <a:txBody>
                    <a:bodyPr/>
                    <a:lstStyle/>
                    <a:p>
                      <a:endParaRPr lang="zh-CN" altLang="en-US" dirty="0"/>
                    </a:p>
                  </a:txBody>
                  <a:tcPr/>
                </a:tc>
                <a:tc>
                  <a:txBody>
                    <a:bodyPr/>
                    <a:lstStyle/>
                    <a:p>
                      <a:endParaRPr lang="zh-CN" altLang="en-US"/>
                    </a:p>
                  </a:txBody>
                  <a:tcPr/>
                </a:tc>
                <a:tc>
                  <a:txBody>
                    <a:bodyPr/>
                    <a:lstStyle/>
                    <a:p>
                      <a:endParaRPr lang="zh-CN" altLang="en-US" dirty="0"/>
                    </a:p>
                  </a:txBody>
                  <a:tcPr>
                    <a:lnR w="12700" cap="flat" cmpd="sng" algn="ctr">
                      <a:solidFill>
                        <a:schemeClr val="tx1"/>
                      </a:solidFill>
                      <a:prstDash val="solid"/>
                      <a:round/>
                      <a:headEnd type="none" w="med" len="med"/>
                      <a:tailEnd type="none" w="med" len="med"/>
                    </a:lnR>
                  </a:tcPr>
                </a:tc>
                <a:tc>
                  <a:txBody>
                    <a:bodyPr/>
                    <a:lstStyle/>
                    <a:p>
                      <a:endParaRPr lang="zh-CN" altLang="en-US" dirty="0"/>
                    </a:p>
                  </a:txBody>
                  <a:tcPr>
                    <a:lnL w="12700" cap="flat" cmpd="sng" algn="ctr">
                      <a:solidFill>
                        <a:schemeClr val="tx1"/>
                      </a:solidFill>
                      <a:prstDash val="solid"/>
                      <a:round/>
                      <a:headEnd type="none" w="med" len="med"/>
                      <a:tailEnd type="none" w="med" len="med"/>
                    </a:lnL>
                  </a:tcPr>
                </a:tc>
                <a:tc>
                  <a:txBody>
                    <a:bodyPr/>
                    <a:lstStyle/>
                    <a:p>
                      <a:endParaRPr lang="zh-CN" altLang="en-US" dirty="0"/>
                    </a:p>
                  </a:txBody>
                  <a:tcPr>
                    <a:lnR w="12700" cap="flat" cmpd="sng" algn="ctr">
                      <a:solidFill>
                        <a:schemeClr val="tx1"/>
                      </a:solidFill>
                      <a:prstDash val="solid"/>
                      <a:round/>
                      <a:headEnd type="none" w="med" len="med"/>
                      <a:tailEnd type="none" w="med" len="med"/>
                    </a:lnR>
                  </a:tcPr>
                </a:tc>
                <a:tc>
                  <a:txBody>
                    <a:bodyPr/>
                    <a:lstStyle/>
                    <a:p>
                      <a:endParaRPr lang="zh-CN" altLang="en-US" dirty="0"/>
                    </a:p>
                  </a:txBody>
                  <a:tcPr>
                    <a:lnL w="12700" cap="flat" cmpd="sng" algn="ctr">
                      <a:solidFill>
                        <a:schemeClr val="tx1"/>
                      </a:solidFill>
                      <a:prstDash val="solid"/>
                      <a:round/>
                      <a:headEnd type="none" w="med" len="med"/>
                      <a:tailEnd type="none" w="med" len="med"/>
                    </a:lnL>
                  </a:tcPr>
                </a:tc>
                <a:tc>
                  <a:txBody>
                    <a:bodyPr/>
                    <a:lstStyle/>
                    <a:p>
                      <a:endParaRPr lang="zh-CN" altLang="en-US" dirty="0"/>
                    </a:p>
                  </a:txBody>
                  <a:tcPr/>
                </a:tc>
                <a:extLst>
                  <a:ext uri="{0D108BD9-81ED-4DB2-BD59-A6C34878D82A}">
                    <a16:rowId xmlns:a16="http://schemas.microsoft.com/office/drawing/2014/main" val="2673667816"/>
                  </a:ext>
                </a:extLst>
              </a:tr>
            </a:tbl>
          </a:graphicData>
        </a:graphic>
      </p:graphicFrame>
      <p:graphicFrame>
        <p:nvGraphicFramePr>
          <p:cNvPr id="5" name="表格 4">
            <a:extLst>
              <a:ext uri="{FF2B5EF4-FFF2-40B4-BE49-F238E27FC236}">
                <a16:creationId xmlns:a16="http://schemas.microsoft.com/office/drawing/2014/main" id="{E79BBCE0-4C6C-461E-BD9F-609AB36D3BD8}"/>
              </a:ext>
            </a:extLst>
          </p:cNvPr>
          <p:cNvGraphicFramePr>
            <a:graphicFrameLocks noGrp="1"/>
          </p:cNvGraphicFramePr>
          <p:nvPr>
            <p:extLst>
              <p:ext uri="{D42A27DB-BD31-4B8C-83A1-F6EECF244321}">
                <p14:modId xmlns:p14="http://schemas.microsoft.com/office/powerpoint/2010/main" val="1795128212"/>
              </p:ext>
            </p:extLst>
          </p:nvPr>
        </p:nvGraphicFramePr>
        <p:xfrm>
          <a:off x="1515745" y="4490999"/>
          <a:ext cx="9158919" cy="2271836"/>
        </p:xfrm>
        <a:graphic>
          <a:graphicData uri="http://schemas.openxmlformats.org/drawingml/2006/table">
            <a:tbl>
              <a:tblPr firstRow="1" bandRow="1">
                <a:tableStyleId>{5C22544A-7EE6-4342-B048-85BDC9FD1C3A}</a:tableStyleId>
              </a:tblPr>
              <a:tblGrid>
                <a:gridCol w="1308417">
                  <a:extLst>
                    <a:ext uri="{9D8B030D-6E8A-4147-A177-3AD203B41FA5}">
                      <a16:colId xmlns:a16="http://schemas.microsoft.com/office/drawing/2014/main" val="1974538711"/>
                    </a:ext>
                  </a:extLst>
                </a:gridCol>
                <a:gridCol w="1308417">
                  <a:extLst>
                    <a:ext uri="{9D8B030D-6E8A-4147-A177-3AD203B41FA5}">
                      <a16:colId xmlns:a16="http://schemas.microsoft.com/office/drawing/2014/main" val="4250643952"/>
                    </a:ext>
                  </a:extLst>
                </a:gridCol>
                <a:gridCol w="1308417">
                  <a:extLst>
                    <a:ext uri="{9D8B030D-6E8A-4147-A177-3AD203B41FA5}">
                      <a16:colId xmlns:a16="http://schemas.microsoft.com/office/drawing/2014/main" val="433897907"/>
                    </a:ext>
                  </a:extLst>
                </a:gridCol>
                <a:gridCol w="1308417">
                  <a:extLst>
                    <a:ext uri="{9D8B030D-6E8A-4147-A177-3AD203B41FA5}">
                      <a16:colId xmlns:a16="http://schemas.microsoft.com/office/drawing/2014/main" val="3135634355"/>
                    </a:ext>
                  </a:extLst>
                </a:gridCol>
                <a:gridCol w="1308417">
                  <a:extLst>
                    <a:ext uri="{9D8B030D-6E8A-4147-A177-3AD203B41FA5}">
                      <a16:colId xmlns:a16="http://schemas.microsoft.com/office/drawing/2014/main" val="3166693327"/>
                    </a:ext>
                  </a:extLst>
                </a:gridCol>
                <a:gridCol w="1308417">
                  <a:extLst>
                    <a:ext uri="{9D8B030D-6E8A-4147-A177-3AD203B41FA5}">
                      <a16:colId xmlns:a16="http://schemas.microsoft.com/office/drawing/2014/main" val="2935113189"/>
                    </a:ext>
                  </a:extLst>
                </a:gridCol>
                <a:gridCol w="1308417">
                  <a:extLst>
                    <a:ext uri="{9D8B030D-6E8A-4147-A177-3AD203B41FA5}">
                      <a16:colId xmlns:a16="http://schemas.microsoft.com/office/drawing/2014/main" val="2970163917"/>
                    </a:ext>
                  </a:extLst>
                </a:gridCol>
              </a:tblGrid>
              <a:tr h="1223017">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zh-CN" altLang="en-US" sz="2800" dirty="0"/>
                        <a:t>编号</a:t>
                      </a:r>
                    </a:p>
                    <a:p>
                      <a:endParaRPr lang="zh-CN" altLang="en-US" dirty="0"/>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zh-CN" altLang="en-US" sz="2800" b="1" kern="1200" dirty="0">
                          <a:solidFill>
                            <a:schemeClr val="lt1"/>
                          </a:solidFill>
                          <a:latin typeface="+mn-lt"/>
                          <a:ea typeface="+mn-ea"/>
                          <a:cs typeface="+mn-cs"/>
                        </a:rPr>
                        <a:t>品名</a:t>
                      </a:r>
                    </a:p>
                    <a:p>
                      <a:pPr marL="0" marR="0" lvl="0" indent="0" algn="ctr" defTabSz="914354" rtl="0" eaLnBrk="1" fontAlgn="auto" latinLnBrk="0" hangingPunct="1">
                        <a:lnSpc>
                          <a:spcPct val="100000"/>
                        </a:lnSpc>
                        <a:spcBef>
                          <a:spcPts val="0"/>
                        </a:spcBef>
                        <a:spcAft>
                          <a:spcPts val="0"/>
                        </a:spcAft>
                        <a:buClrTx/>
                        <a:buSzTx/>
                        <a:buFontTx/>
                        <a:buNone/>
                        <a:tabLst/>
                        <a:defRPr/>
                      </a:pPr>
                      <a:endParaRPr lang="zh-CN" altLang="en-US" sz="2800" b="1" kern="1200" dirty="0">
                        <a:solidFill>
                          <a:schemeClr val="lt1"/>
                        </a:solidFill>
                        <a:latin typeface="+mn-lt"/>
                        <a:ea typeface="+mn-ea"/>
                        <a:cs typeface="+mn-cs"/>
                      </a:endParaRPr>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zh-CN" altLang="en-US" sz="2800" b="1" kern="1200" dirty="0">
                          <a:solidFill>
                            <a:schemeClr val="lt1"/>
                          </a:solidFill>
                          <a:latin typeface="+mn-lt"/>
                          <a:ea typeface="+mn-ea"/>
                          <a:cs typeface="+mn-cs"/>
                        </a:rPr>
                        <a:t>进货数量</a:t>
                      </a:r>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zh-CN" altLang="en-US" sz="2800" b="1" kern="1200" dirty="0">
                          <a:solidFill>
                            <a:schemeClr val="lt1"/>
                          </a:solidFill>
                          <a:latin typeface="+mn-lt"/>
                          <a:ea typeface="+mn-ea"/>
                          <a:cs typeface="+mn-cs"/>
                        </a:rPr>
                        <a:t>进货单价</a:t>
                      </a:r>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zh-CN" altLang="en-US" sz="2800" b="1" kern="1200" dirty="0">
                          <a:solidFill>
                            <a:schemeClr val="lt1"/>
                          </a:solidFill>
                          <a:latin typeface="+mn-lt"/>
                          <a:ea typeface="+mn-ea"/>
                          <a:cs typeface="+mn-cs"/>
                        </a:rPr>
                        <a:t>销售数量</a:t>
                      </a:r>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zh-CN" altLang="en-US" sz="2800" b="1" kern="1200" dirty="0">
                          <a:solidFill>
                            <a:schemeClr val="lt1"/>
                          </a:solidFill>
                          <a:latin typeface="+mn-lt"/>
                          <a:ea typeface="+mn-ea"/>
                          <a:cs typeface="+mn-cs"/>
                        </a:rPr>
                        <a:t>销售单价</a:t>
                      </a:r>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zh-CN" altLang="en-US" sz="2800" b="1" kern="1200" dirty="0">
                          <a:solidFill>
                            <a:schemeClr val="lt1"/>
                          </a:solidFill>
                          <a:latin typeface="+mn-lt"/>
                          <a:ea typeface="+mn-ea"/>
                          <a:cs typeface="+mn-cs"/>
                        </a:rPr>
                        <a:t>备注</a:t>
                      </a:r>
                    </a:p>
                  </a:txBody>
                  <a:tcPr/>
                </a:tc>
                <a:extLst>
                  <a:ext uri="{0D108BD9-81ED-4DB2-BD59-A6C34878D82A}">
                    <a16:rowId xmlns:a16="http://schemas.microsoft.com/office/drawing/2014/main" val="1274670452"/>
                  </a:ext>
                </a:extLst>
              </a:tr>
              <a:tr h="104881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77286091"/>
                  </a:ext>
                </a:extLst>
              </a:tr>
            </a:tbl>
          </a:graphicData>
        </a:graphic>
      </p:graphicFrame>
      <p:sp>
        <p:nvSpPr>
          <p:cNvPr id="6" name="文本框 5">
            <a:extLst>
              <a:ext uri="{FF2B5EF4-FFF2-40B4-BE49-F238E27FC236}">
                <a16:creationId xmlns:a16="http://schemas.microsoft.com/office/drawing/2014/main" id="{A95DB602-BE89-4EEE-A13F-C015CCC2C8BD}"/>
              </a:ext>
            </a:extLst>
          </p:cNvPr>
          <p:cNvSpPr txBox="1"/>
          <p:nvPr/>
        </p:nvSpPr>
        <p:spPr>
          <a:xfrm>
            <a:off x="5226342" y="1160716"/>
            <a:ext cx="4420998" cy="369332"/>
          </a:xfrm>
          <a:prstGeom prst="rect">
            <a:avLst/>
          </a:prstGeom>
          <a:noFill/>
        </p:spPr>
        <p:txBody>
          <a:bodyPr wrap="square" rtlCol="0">
            <a:spAutoFit/>
          </a:bodyPr>
          <a:lstStyle/>
          <a:p>
            <a:r>
              <a:rPr lang="zh-CN" altLang="en-US" b="1" dirty="0"/>
              <a:t>不符合</a:t>
            </a:r>
            <a:r>
              <a:rPr lang="en-US" altLang="zh-CN" b="1" dirty="0"/>
              <a:t>1NF</a:t>
            </a:r>
            <a:endParaRPr lang="zh-CN" altLang="en-US" b="1" dirty="0"/>
          </a:p>
        </p:txBody>
      </p:sp>
      <p:sp>
        <p:nvSpPr>
          <p:cNvPr id="8" name="文本框 7">
            <a:extLst>
              <a:ext uri="{FF2B5EF4-FFF2-40B4-BE49-F238E27FC236}">
                <a16:creationId xmlns:a16="http://schemas.microsoft.com/office/drawing/2014/main" id="{1E53562F-94C6-42BE-BC8C-1BF597576861}"/>
              </a:ext>
            </a:extLst>
          </p:cNvPr>
          <p:cNvSpPr txBox="1"/>
          <p:nvPr/>
        </p:nvSpPr>
        <p:spPr>
          <a:xfrm>
            <a:off x="5226342" y="4063413"/>
            <a:ext cx="4420998" cy="369332"/>
          </a:xfrm>
          <a:prstGeom prst="rect">
            <a:avLst/>
          </a:prstGeom>
          <a:noFill/>
        </p:spPr>
        <p:txBody>
          <a:bodyPr wrap="square" rtlCol="0">
            <a:spAutoFit/>
          </a:bodyPr>
          <a:lstStyle/>
          <a:p>
            <a:r>
              <a:rPr lang="zh-CN" altLang="en-US" b="1" dirty="0"/>
              <a:t>符合</a:t>
            </a:r>
            <a:r>
              <a:rPr lang="en-US" altLang="zh-CN" b="1" dirty="0"/>
              <a:t>1NF</a:t>
            </a:r>
            <a:endParaRPr lang="zh-CN" altLang="en-US" b="1" dirty="0"/>
          </a:p>
        </p:txBody>
      </p:sp>
      <p:sp>
        <p:nvSpPr>
          <p:cNvPr id="7" name="文本框 6">
            <a:extLst>
              <a:ext uri="{FF2B5EF4-FFF2-40B4-BE49-F238E27FC236}">
                <a16:creationId xmlns:a16="http://schemas.microsoft.com/office/drawing/2014/main" id="{8E245AA9-3E38-4072-AAA9-60621B9992B2}"/>
              </a:ext>
            </a:extLst>
          </p:cNvPr>
          <p:cNvSpPr txBox="1"/>
          <p:nvPr/>
        </p:nvSpPr>
        <p:spPr>
          <a:xfrm>
            <a:off x="10763075" y="6526635"/>
            <a:ext cx="637564" cy="369332"/>
          </a:xfrm>
          <a:prstGeom prst="rect">
            <a:avLst/>
          </a:prstGeom>
          <a:noFill/>
        </p:spPr>
        <p:txBody>
          <a:bodyPr wrap="square" rtlCol="0">
            <a:spAutoFit/>
          </a:bodyPr>
          <a:lstStyle/>
          <a:p>
            <a:r>
              <a:rPr lang="en-US" altLang="zh-CN" dirty="0"/>
              <a:t>【2】</a:t>
            </a:r>
            <a:endParaRPr lang="zh-CN" altLang="en-US" dirty="0"/>
          </a:p>
        </p:txBody>
      </p:sp>
    </p:spTree>
    <p:extLst>
      <p:ext uri="{BB962C8B-B14F-4D97-AF65-F5344CB8AC3E}">
        <p14:creationId xmlns:p14="http://schemas.microsoft.com/office/powerpoint/2010/main" val="8580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第二范式</a:t>
            </a:r>
            <a:r>
              <a:rPr lang="en-US" altLang="zh-CN" sz="4400" dirty="0"/>
              <a:t>(2NF)</a:t>
            </a:r>
            <a:endParaRPr lang="zh-CN" altLang="en-US" sz="4400"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9</a:t>
            </a:fld>
            <a:endParaRPr lang="zh-CN" altLang="en-US" dirty="0"/>
          </a:p>
        </p:txBody>
      </p:sp>
      <p:sp>
        <p:nvSpPr>
          <p:cNvPr id="41" name="文本框 40">
            <a:extLst>
              <a:ext uri="{FF2B5EF4-FFF2-40B4-BE49-F238E27FC236}">
                <a16:creationId xmlns:a16="http://schemas.microsoft.com/office/drawing/2014/main" id="{F69AD7B2-34F5-4FD7-8070-9278C41A93AE}"/>
              </a:ext>
            </a:extLst>
          </p:cNvPr>
          <p:cNvSpPr txBox="1"/>
          <p:nvPr/>
        </p:nvSpPr>
        <p:spPr>
          <a:xfrm>
            <a:off x="952753" y="3762029"/>
            <a:ext cx="9697673" cy="1077218"/>
          </a:xfrm>
          <a:prstGeom prst="rect">
            <a:avLst/>
          </a:prstGeom>
          <a:noFill/>
        </p:spPr>
        <p:txBody>
          <a:bodyPr wrap="square" rtlCol="0">
            <a:spAutoFit/>
          </a:bodyPr>
          <a:lstStyle/>
          <a:p>
            <a:r>
              <a:rPr lang="en-US" altLang="zh-CN" sz="3200" dirty="0"/>
              <a:t>	</a:t>
            </a:r>
            <a:r>
              <a:rPr lang="zh-CN" altLang="en-US" sz="3200" dirty="0"/>
              <a:t>在第一范式的基础上，消除了</a:t>
            </a:r>
            <a:r>
              <a:rPr lang="zh-CN" altLang="en-US" sz="3200" b="1" dirty="0"/>
              <a:t>非主属性</a:t>
            </a:r>
            <a:r>
              <a:rPr lang="zh-CN" altLang="en-US" sz="3200" dirty="0"/>
              <a:t>对于</a:t>
            </a:r>
            <a:r>
              <a:rPr lang="zh-CN" altLang="en-US" sz="3200" b="1" dirty="0"/>
              <a:t>码</a:t>
            </a:r>
            <a:r>
              <a:rPr lang="zh-CN" altLang="en-US" sz="3200" dirty="0"/>
              <a:t>的</a:t>
            </a:r>
            <a:r>
              <a:rPr lang="zh-CN" altLang="en-US" sz="3200" b="1" dirty="0"/>
              <a:t>部分函数依赖</a:t>
            </a:r>
            <a:r>
              <a:rPr lang="en-US" altLang="zh-CN" sz="3200" dirty="0"/>
              <a:t>【1】</a:t>
            </a:r>
            <a:endParaRPr lang="zh-CN" altLang="en-US" sz="3200" dirty="0"/>
          </a:p>
        </p:txBody>
      </p:sp>
      <p:sp>
        <p:nvSpPr>
          <p:cNvPr id="5" name="文本框 4">
            <a:extLst>
              <a:ext uri="{FF2B5EF4-FFF2-40B4-BE49-F238E27FC236}">
                <a16:creationId xmlns:a16="http://schemas.microsoft.com/office/drawing/2014/main" id="{8ADDFB5A-DFC6-4C1B-8D22-9DC8B5FFCAC6}"/>
              </a:ext>
            </a:extLst>
          </p:cNvPr>
          <p:cNvSpPr txBox="1"/>
          <p:nvPr/>
        </p:nvSpPr>
        <p:spPr>
          <a:xfrm>
            <a:off x="1036642" y="2018754"/>
            <a:ext cx="9697673" cy="1077218"/>
          </a:xfrm>
          <a:prstGeom prst="rect">
            <a:avLst/>
          </a:prstGeom>
          <a:noFill/>
        </p:spPr>
        <p:txBody>
          <a:bodyPr wrap="square" rtlCol="0">
            <a:spAutoFit/>
          </a:bodyPr>
          <a:lstStyle/>
          <a:p>
            <a:r>
              <a:rPr lang="en-US" altLang="zh-CN" sz="3200" dirty="0"/>
              <a:t>	</a:t>
            </a:r>
            <a:r>
              <a:rPr lang="zh-CN" altLang="en-US" sz="3200" b="1" dirty="0"/>
              <a:t>定义：</a:t>
            </a:r>
            <a:r>
              <a:rPr lang="zh-CN" altLang="en-US" sz="3200" dirty="0"/>
              <a:t>若关系</a:t>
            </a:r>
            <a:r>
              <a:rPr lang="en-US" altLang="zh-CN" sz="3200" dirty="0"/>
              <a:t>R</a:t>
            </a:r>
            <a:r>
              <a:rPr lang="zh-CN" altLang="en-US" sz="3200" dirty="0"/>
              <a:t>∈</a:t>
            </a:r>
            <a:r>
              <a:rPr lang="en-US" altLang="zh-CN" sz="3200" dirty="0"/>
              <a:t>1NF</a:t>
            </a:r>
            <a:r>
              <a:rPr lang="zh-CN" altLang="en-US" sz="3200" dirty="0"/>
              <a:t>，且每一个非主属性完全函数依赖于任何一个候选码，则</a:t>
            </a:r>
            <a:r>
              <a:rPr lang="en-US" altLang="zh-CN" sz="3200" dirty="0"/>
              <a:t>R</a:t>
            </a:r>
            <a:r>
              <a:rPr lang="zh-CN" altLang="en-US" sz="3200" dirty="0"/>
              <a:t>∈</a:t>
            </a:r>
            <a:r>
              <a:rPr lang="en-US" altLang="zh-CN" sz="3200" dirty="0"/>
              <a:t>2NF【1】</a:t>
            </a:r>
            <a:endParaRPr lang="zh-CN" altLang="en-US" sz="3200" dirty="0"/>
          </a:p>
        </p:txBody>
      </p:sp>
    </p:spTree>
    <p:extLst>
      <p:ext uri="{BB962C8B-B14F-4D97-AF65-F5344CB8AC3E}">
        <p14:creationId xmlns:p14="http://schemas.microsoft.com/office/powerpoint/2010/main" val="254336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bc19961b-4447-4600-a228-d63d759d2ca0"/>
</p:tagLst>
</file>

<file path=ppt/theme/theme1.xml><?xml version="1.0" encoding="utf-8"?>
<a:theme xmlns:a="http://schemas.openxmlformats.org/drawingml/2006/main" name="主题5">
  <a:themeElements>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3.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4.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5.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295</TotalTime>
  <Words>392</Words>
  <Application>Microsoft Office PowerPoint</Application>
  <PresentationFormat>宽屏</PresentationFormat>
  <Paragraphs>182</Paragraphs>
  <Slides>32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32</vt:i4>
      </vt:variant>
    </vt:vector>
  </HeadingPairs>
  <TitlesOfParts>
    <vt:vector size="37" baseType="lpstr">
      <vt:lpstr>微软雅黑</vt:lpstr>
      <vt:lpstr>Arial</vt:lpstr>
      <vt:lpstr>Calibri</vt:lpstr>
      <vt:lpstr>Impact</vt:lpstr>
      <vt:lpstr>主题5</vt:lpstr>
      <vt:lpstr>范式</vt:lpstr>
      <vt:lpstr>PowerPoint 演示文稿</vt:lpstr>
      <vt:lpstr>范式介绍</vt:lpstr>
      <vt:lpstr>范式</vt:lpstr>
      <vt:lpstr>范式</vt:lpstr>
      <vt:lpstr>范式</vt:lpstr>
      <vt:lpstr>第一范式(1NF)</vt:lpstr>
      <vt:lpstr>第一范式(1NF)</vt:lpstr>
      <vt:lpstr>第二范式(2NF)</vt:lpstr>
      <vt:lpstr>函数依赖</vt:lpstr>
      <vt:lpstr>函数依赖</vt:lpstr>
      <vt:lpstr>函数依赖</vt:lpstr>
      <vt:lpstr>函数依赖</vt:lpstr>
      <vt:lpstr>函数依赖</vt:lpstr>
      <vt:lpstr>函数依赖</vt:lpstr>
      <vt:lpstr>码</vt:lpstr>
      <vt:lpstr>主属性</vt:lpstr>
      <vt:lpstr>第一范式(1NF)</vt:lpstr>
      <vt:lpstr>第二范式(2NF)</vt:lpstr>
      <vt:lpstr>第三范式(3NF)</vt:lpstr>
      <vt:lpstr>第三范式(3NF)</vt:lpstr>
      <vt:lpstr>BC范式(BCNF)</vt:lpstr>
      <vt:lpstr>BC范式(BCNF)</vt:lpstr>
      <vt:lpstr>BC范式(BCNF)</vt:lpstr>
      <vt:lpstr>巴克斯-诺尔形式介绍</vt:lpstr>
      <vt:lpstr>BNF</vt:lpstr>
      <vt:lpstr>语法规则</vt:lpstr>
      <vt:lpstr>实例</vt:lpstr>
      <vt:lpstr>参考资料</vt:lpstr>
      <vt:lpstr>参考资料</vt:lpstr>
      <vt:lpstr>参考资料</vt:lpstr>
      <vt:lpstr>Thanks. </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张 妙</cp:lastModifiedBy>
  <cp:revision>32</cp:revision>
  <cp:lastPrinted>2018-04-24T16:00:00Z</cp:lastPrinted>
  <dcterms:created xsi:type="dcterms:W3CDTF">2018-04-24T16:00:00Z</dcterms:created>
  <dcterms:modified xsi:type="dcterms:W3CDTF">2018-12-09T09:59:46Z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bc19961b-4447-4600-a228-d63d759d2ca0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2018-08-31T02:38:35.3821286Z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